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3.xml" ContentType="application/vnd.openxmlformats-officedocument.theme+xml"/>
  <Override PartName="/ppt/theme/themeOverride20.xml" ContentType="application/vnd.openxmlformats-officedocument.themeOverride+xml"/>
  <Override PartName="/ppt/theme/themeOverride21.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notesSlides/notesSlide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4.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7.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8.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drawings/drawing2.xml" ContentType="application/vnd.openxmlformats-officedocument.drawingml.chartshapes+xml"/>
  <Override PartName="/ppt/charts/chart18.xml" ContentType="application/vnd.openxmlformats-officedocument.drawingml.chart+xml"/>
  <Override PartName="/ppt/theme/themeOverride22.xml" ContentType="application/vnd.openxmlformats-officedocument.themeOverride+xml"/>
  <Override PartName="/ppt/charts/chart19.xml" ContentType="application/vnd.openxmlformats-officedocument.drawingml.chart+xml"/>
  <Override PartName="/ppt/drawings/drawing3.xml" ContentType="application/vnd.openxmlformats-officedocument.drawingml.chartshapes+xml"/>
  <Override PartName="/ppt/charts/chart20.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 id="2147483797" r:id="rId2"/>
    <p:sldMasterId id="2147483841" r:id="rId3"/>
  </p:sldMasterIdLst>
  <p:notesMasterIdLst>
    <p:notesMasterId r:id="rId29"/>
  </p:notesMasterIdLst>
  <p:sldIdLst>
    <p:sldId id="273" r:id="rId4"/>
    <p:sldId id="309" r:id="rId5"/>
    <p:sldId id="310" r:id="rId6"/>
    <p:sldId id="311" r:id="rId7"/>
    <p:sldId id="283" r:id="rId8"/>
    <p:sldId id="314" r:id="rId9"/>
    <p:sldId id="313" r:id="rId10"/>
    <p:sldId id="347" r:id="rId11"/>
    <p:sldId id="323" r:id="rId12"/>
    <p:sldId id="345" r:id="rId13"/>
    <p:sldId id="329" r:id="rId14"/>
    <p:sldId id="328" r:id="rId15"/>
    <p:sldId id="302" r:id="rId16"/>
    <p:sldId id="301" r:id="rId17"/>
    <p:sldId id="320" r:id="rId18"/>
    <p:sldId id="346" r:id="rId19"/>
    <p:sldId id="322" r:id="rId20"/>
    <p:sldId id="336" r:id="rId21"/>
    <p:sldId id="338" r:id="rId22"/>
    <p:sldId id="340" r:id="rId23"/>
    <p:sldId id="308" r:id="rId24"/>
    <p:sldId id="291" r:id="rId25"/>
    <p:sldId id="307" r:id="rId26"/>
    <p:sldId id="324" r:id="rId27"/>
    <p:sldId id="348" r:id="rId28"/>
  </p:sldIdLst>
  <p:sldSz cx="9144000" cy="5145088"/>
  <p:notesSz cx="6858000" cy="9144000"/>
  <p:defaultText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975" autoAdjust="0"/>
  </p:normalViewPr>
  <p:slideViewPr>
    <p:cSldViewPr>
      <p:cViewPr>
        <p:scale>
          <a:sx n="80" d="100"/>
          <a:sy n="80" d="100"/>
        </p:scale>
        <p:origin x="-1074" y="-336"/>
      </p:cViewPr>
      <p:guideLst>
        <p:guide orient="horz" pos="1621"/>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22.xml"/></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VALAPA02\Desktop\LATAM%20MANUFACTURES\TOTAL%20LATAM.xlsx"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DO"/>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barChart>
        <c:barDir val="col"/>
        <c:grouping val="clustered"/>
        <c:varyColors val="0"/>
        <c:ser>
          <c:idx val="0"/>
          <c:order val="0"/>
          <c:tx>
            <c:strRef>
              <c:f>Sheet1!$B$1</c:f>
              <c:strCache>
                <c:ptCount val="1"/>
                <c:pt idx="0">
                  <c:v>2011-15</c:v>
                </c:pt>
              </c:strCache>
            </c:strRef>
          </c:tx>
          <c:invertIfNegative val="0"/>
          <c:dLbls>
            <c:showLegendKey val="0"/>
            <c:showVal val="1"/>
            <c:showCatName val="0"/>
            <c:showSerName val="0"/>
            <c:showPercent val="0"/>
            <c:showBubbleSize val="0"/>
            <c:showLeaderLines val="0"/>
          </c:dLbls>
          <c:cat>
            <c:strRef>
              <c:f>Sheet1!$A$2:$A$7</c:f>
              <c:strCache>
                <c:ptCount val="6"/>
                <c:pt idx="0">
                  <c:v>ASIA</c:v>
                </c:pt>
                <c:pt idx="1">
                  <c:v>SSA</c:v>
                </c:pt>
                <c:pt idx="2">
                  <c:v>MENA</c:v>
                </c:pt>
                <c:pt idx="3">
                  <c:v>N. AMERICA</c:v>
                </c:pt>
                <c:pt idx="4">
                  <c:v>EUROPE</c:v>
                </c:pt>
                <c:pt idx="5">
                  <c:v>LATAM</c:v>
                </c:pt>
              </c:strCache>
            </c:strRef>
          </c:cat>
          <c:val>
            <c:numRef>
              <c:f>Sheet1!$B$2:$B$7</c:f>
              <c:numCache>
                <c:formatCode>General</c:formatCode>
                <c:ptCount val="6"/>
                <c:pt idx="0">
                  <c:v>4.3</c:v>
                </c:pt>
                <c:pt idx="1">
                  <c:v>4.2</c:v>
                </c:pt>
                <c:pt idx="2">
                  <c:v>2.7</c:v>
                </c:pt>
                <c:pt idx="3" formatCode="_(* #,##0.0_);_(* \(#,##0.0\);_(* &quot;-&quot;??_);_(@_)">
                  <c:v>2</c:v>
                </c:pt>
                <c:pt idx="4">
                  <c:v>1.1000000000000001</c:v>
                </c:pt>
                <c:pt idx="5">
                  <c:v>2.4</c:v>
                </c:pt>
              </c:numCache>
            </c:numRef>
          </c:val>
        </c:ser>
        <c:ser>
          <c:idx val="1"/>
          <c:order val="1"/>
          <c:tx>
            <c:strRef>
              <c:f>Sheet1!$C$1</c:f>
              <c:strCache>
                <c:ptCount val="1"/>
                <c:pt idx="0">
                  <c:v>2016-17</c:v>
                </c:pt>
              </c:strCache>
            </c:strRef>
          </c:tx>
          <c:spPr>
            <a:solidFill>
              <a:schemeClr val="accent5"/>
            </a:solidFill>
          </c:spPr>
          <c:invertIfNegative val="0"/>
          <c:dLbls>
            <c:showLegendKey val="0"/>
            <c:showVal val="1"/>
            <c:showCatName val="0"/>
            <c:showSerName val="0"/>
            <c:showPercent val="0"/>
            <c:showBubbleSize val="0"/>
            <c:showLeaderLines val="0"/>
          </c:dLbls>
          <c:cat>
            <c:strRef>
              <c:f>Sheet1!$A$2:$A$7</c:f>
              <c:strCache>
                <c:ptCount val="6"/>
                <c:pt idx="0">
                  <c:v>ASIA</c:v>
                </c:pt>
                <c:pt idx="1">
                  <c:v>SSA</c:v>
                </c:pt>
                <c:pt idx="2">
                  <c:v>MENA</c:v>
                </c:pt>
                <c:pt idx="3">
                  <c:v>N. AMERICA</c:v>
                </c:pt>
                <c:pt idx="4">
                  <c:v>EUROPE</c:v>
                </c:pt>
                <c:pt idx="5">
                  <c:v>LATAM</c:v>
                </c:pt>
              </c:strCache>
            </c:strRef>
          </c:cat>
          <c:val>
            <c:numRef>
              <c:f>Sheet1!$C$2:$C$7</c:f>
              <c:numCache>
                <c:formatCode>General</c:formatCode>
                <c:ptCount val="6"/>
                <c:pt idx="0">
                  <c:v>3.8</c:v>
                </c:pt>
                <c:pt idx="1">
                  <c:v>2.8</c:v>
                </c:pt>
                <c:pt idx="2">
                  <c:v>2.5</c:v>
                </c:pt>
                <c:pt idx="3">
                  <c:v>2.1</c:v>
                </c:pt>
                <c:pt idx="4">
                  <c:v>1.7</c:v>
                </c:pt>
                <c:pt idx="5">
                  <c:v>0.8</c:v>
                </c:pt>
              </c:numCache>
            </c:numRef>
          </c:val>
        </c:ser>
        <c:ser>
          <c:idx val="2"/>
          <c:order val="2"/>
          <c:tx>
            <c:strRef>
              <c:f>Sheet1!$D$1</c:f>
              <c:strCache>
                <c:ptCount val="1"/>
                <c:pt idx="0">
                  <c:v>2018-20</c:v>
                </c:pt>
              </c:strCache>
            </c:strRef>
          </c:tx>
          <c:spPr>
            <a:solidFill>
              <a:srgbClr val="92D050"/>
            </a:solidFill>
          </c:spPr>
          <c:invertIfNegative val="0"/>
          <c:dLbls>
            <c:showLegendKey val="0"/>
            <c:showVal val="1"/>
            <c:showCatName val="0"/>
            <c:showSerName val="0"/>
            <c:showPercent val="0"/>
            <c:showBubbleSize val="0"/>
            <c:showLeaderLines val="0"/>
          </c:dLbls>
          <c:cat>
            <c:strRef>
              <c:f>Sheet1!$A$2:$A$7</c:f>
              <c:strCache>
                <c:ptCount val="6"/>
                <c:pt idx="0">
                  <c:v>ASIA</c:v>
                </c:pt>
                <c:pt idx="1">
                  <c:v>SSA</c:v>
                </c:pt>
                <c:pt idx="2">
                  <c:v>MENA</c:v>
                </c:pt>
                <c:pt idx="3">
                  <c:v>N. AMERICA</c:v>
                </c:pt>
                <c:pt idx="4">
                  <c:v>EUROPE</c:v>
                </c:pt>
                <c:pt idx="5">
                  <c:v>LATAM</c:v>
                </c:pt>
              </c:strCache>
            </c:strRef>
          </c:cat>
          <c:val>
            <c:numRef>
              <c:f>Sheet1!$D$2:$D$7</c:f>
              <c:numCache>
                <c:formatCode>General</c:formatCode>
                <c:ptCount val="6"/>
                <c:pt idx="0">
                  <c:v>3.6</c:v>
                </c:pt>
                <c:pt idx="1">
                  <c:v>3.8</c:v>
                </c:pt>
                <c:pt idx="2">
                  <c:v>3.9</c:v>
                </c:pt>
                <c:pt idx="3">
                  <c:v>1.8</c:v>
                </c:pt>
                <c:pt idx="4">
                  <c:v>1.9</c:v>
                </c:pt>
                <c:pt idx="5" formatCode="_(* #,##0.0_);_(* \(#,##0.0\);_(* &quot;-&quot;??_);_(@_)">
                  <c:v>3</c:v>
                </c:pt>
              </c:numCache>
            </c:numRef>
          </c:val>
        </c:ser>
        <c:dLbls>
          <c:showLegendKey val="0"/>
          <c:showVal val="0"/>
          <c:showCatName val="0"/>
          <c:showSerName val="0"/>
          <c:showPercent val="0"/>
          <c:showBubbleSize val="0"/>
        </c:dLbls>
        <c:gapWidth val="150"/>
        <c:axId val="185180160"/>
        <c:axId val="185181696"/>
      </c:barChart>
      <c:catAx>
        <c:axId val="185180160"/>
        <c:scaling>
          <c:orientation val="minMax"/>
        </c:scaling>
        <c:delete val="0"/>
        <c:axPos val="b"/>
        <c:majorTickMark val="out"/>
        <c:minorTickMark val="none"/>
        <c:tickLblPos val="nextTo"/>
        <c:crossAx val="185181696"/>
        <c:crosses val="autoZero"/>
        <c:auto val="1"/>
        <c:lblAlgn val="ctr"/>
        <c:lblOffset val="100"/>
        <c:noMultiLvlLbl val="0"/>
      </c:catAx>
      <c:valAx>
        <c:axId val="185181696"/>
        <c:scaling>
          <c:orientation val="minMax"/>
        </c:scaling>
        <c:delete val="0"/>
        <c:axPos val="l"/>
        <c:majorGridlines>
          <c:spPr>
            <a:ln w="12700">
              <a:solidFill>
                <a:schemeClr val="bg1">
                  <a:lumMod val="75000"/>
                </a:schemeClr>
              </a:solidFill>
              <a:prstDash val="sysDot"/>
            </a:ln>
          </c:spPr>
        </c:majorGridlines>
        <c:numFmt formatCode="#,##0.0" sourceLinked="0"/>
        <c:majorTickMark val="out"/>
        <c:minorTickMark val="none"/>
        <c:tickLblPos val="nextTo"/>
        <c:txPr>
          <a:bodyPr/>
          <a:lstStyle/>
          <a:p>
            <a:pPr>
              <a:defRPr sz="1200"/>
            </a:pPr>
            <a:endParaRPr lang="es-DO"/>
          </a:p>
        </c:txPr>
        <c:crossAx val="185180160"/>
        <c:crosses val="autoZero"/>
        <c:crossBetween val="between"/>
      </c:valAx>
      <c:spPr>
        <a:ln>
          <a:noFill/>
        </a:ln>
      </c:spPr>
    </c:plotArea>
    <c:legend>
      <c:legendPos val="r"/>
      <c:layout>
        <c:manualLayout>
          <c:xMode val="edge"/>
          <c:yMode val="edge"/>
          <c:x val="0.88332474762742896"/>
          <c:y val="0.46856564295602959"/>
          <c:w val="0.10316126411454236"/>
          <c:h val="0.36255423191660408"/>
        </c:manualLayout>
      </c:layout>
      <c:overlay val="0"/>
      <c:spPr>
        <a:solidFill>
          <a:schemeClr val="bg1"/>
        </a:solidFill>
      </c:spPr>
    </c:legend>
    <c:plotVisOnly val="1"/>
    <c:dispBlanksAs val="gap"/>
    <c:showDLblsOverMax val="0"/>
  </c:chart>
  <c:txPr>
    <a:bodyPr/>
    <a:lstStyle/>
    <a:p>
      <a:pPr>
        <a:defRPr sz="1400"/>
      </a:pPr>
      <a:endParaRPr lang="es-DO"/>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D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3"/>
            </a:solidFill>
          </c:spPr>
          <c:invertIfNegative val="0"/>
          <c:dPt>
            <c:idx val="0"/>
            <c:invertIfNegative val="0"/>
            <c:bubble3D val="0"/>
            <c:spPr>
              <a:solidFill>
                <a:schemeClr val="accent6"/>
              </a:solidFill>
            </c:spPr>
          </c:dPt>
          <c:dPt>
            <c:idx val="1"/>
            <c:invertIfNegative val="0"/>
            <c:bubble3D val="0"/>
            <c:spPr>
              <a:solidFill>
                <a:schemeClr val="accent5"/>
              </a:solidFill>
            </c:spPr>
          </c:dPt>
          <c:dPt>
            <c:idx val="2"/>
            <c:invertIfNegative val="0"/>
            <c:bubble3D val="0"/>
            <c:spPr>
              <a:solidFill>
                <a:schemeClr val="accent4"/>
              </a:solidFill>
            </c:spPr>
          </c:dPt>
          <c:dPt>
            <c:idx val="3"/>
            <c:invertIfNegative val="0"/>
            <c:bubble3D val="0"/>
            <c:spPr>
              <a:solidFill>
                <a:schemeClr val="accent2"/>
              </a:solidFill>
            </c:spPr>
          </c:dPt>
          <c:dPt>
            <c:idx val="4"/>
            <c:invertIfNegative val="0"/>
            <c:bubble3D val="0"/>
            <c:spPr>
              <a:solidFill>
                <a:schemeClr val="accent1"/>
              </a:solidFill>
            </c:spPr>
          </c:dPt>
          <c:dLbls>
            <c:txPr>
              <a:bodyPr/>
              <a:lstStyle/>
              <a:p>
                <a:pPr>
                  <a:defRPr sz="1600" b="1">
                    <a:solidFill>
                      <a:schemeClr val="bg2"/>
                    </a:solidFill>
                  </a:defRPr>
                </a:pPr>
                <a:endParaRPr lang="es-DO"/>
              </a:p>
            </c:txPr>
            <c:dLblPos val="outEnd"/>
            <c:showLegendKey val="0"/>
            <c:showVal val="1"/>
            <c:showCatName val="0"/>
            <c:showSerName val="0"/>
            <c:showPercent val="0"/>
            <c:showBubbleSize val="0"/>
            <c:showLeaderLines val="0"/>
          </c:dLbls>
          <c:cat>
            <c:strRef>
              <c:f>Sheet1!$A$2:$A$7</c:f>
              <c:strCache>
                <c:ptCount val="6"/>
                <c:pt idx="0">
                  <c:v>Lactose Free</c:v>
                </c:pt>
                <c:pt idx="1">
                  <c:v>Organic</c:v>
                </c:pt>
                <c:pt idx="2">
                  <c:v>Low sodium</c:v>
                </c:pt>
                <c:pt idx="3">
                  <c:v>Sugar (Free or Low)r</c:v>
                </c:pt>
                <c:pt idx="4">
                  <c:v>Fat (Free or Low)</c:v>
                </c:pt>
                <c:pt idx="5">
                  <c:v>All natural</c:v>
                </c:pt>
              </c:strCache>
            </c:strRef>
          </c:cat>
          <c:val>
            <c:numRef>
              <c:f>Sheet1!$B$2:$B$7</c:f>
              <c:numCache>
                <c:formatCode>0%</c:formatCode>
                <c:ptCount val="6"/>
                <c:pt idx="0">
                  <c:v>0.28000000000000003</c:v>
                </c:pt>
                <c:pt idx="1">
                  <c:v>0.4885714285714286</c:v>
                </c:pt>
                <c:pt idx="2">
                  <c:v>0.49285714285714288</c:v>
                </c:pt>
                <c:pt idx="3">
                  <c:v>0.59285714285714286</c:v>
                </c:pt>
                <c:pt idx="4">
                  <c:v>0.59714285714285709</c:v>
                </c:pt>
                <c:pt idx="5">
                  <c:v>0.6757142857142856</c:v>
                </c:pt>
              </c:numCache>
            </c:numRef>
          </c:val>
        </c:ser>
        <c:dLbls>
          <c:showLegendKey val="0"/>
          <c:showVal val="0"/>
          <c:showCatName val="0"/>
          <c:showSerName val="0"/>
          <c:showPercent val="0"/>
          <c:showBubbleSize val="0"/>
        </c:dLbls>
        <c:gapWidth val="15"/>
        <c:axId val="230336768"/>
        <c:axId val="231243776"/>
      </c:barChart>
      <c:catAx>
        <c:axId val="230336768"/>
        <c:scaling>
          <c:orientation val="maxMin"/>
        </c:scaling>
        <c:delete val="1"/>
        <c:axPos val="b"/>
        <c:majorTickMark val="out"/>
        <c:minorTickMark val="none"/>
        <c:tickLblPos val="nextTo"/>
        <c:crossAx val="231243776"/>
        <c:crosses val="autoZero"/>
        <c:auto val="1"/>
        <c:lblAlgn val="ctr"/>
        <c:lblOffset val="100"/>
        <c:noMultiLvlLbl val="0"/>
      </c:catAx>
      <c:valAx>
        <c:axId val="231243776"/>
        <c:scaling>
          <c:orientation val="minMax"/>
        </c:scaling>
        <c:delete val="1"/>
        <c:axPos val="r"/>
        <c:numFmt formatCode="0%" sourceLinked="1"/>
        <c:majorTickMark val="out"/>
        <c:minorTickMark val="none"/>
        <c:tickLblPos val="nextTo"/>
        <c:crossAx val="230336768"/>
        <c:crosses val="autoZero"/>
        <c:crossBetween val="between"/>
      </c:valAx>
    </c:plotArea>
    <c:plotVisOnly val="1"/>
    <c:dispBlanksAs val="gap"/>
    <c:showDLblsOverMax val="0"/>
  </c:chart>
  <c:txPr>
    <a:bodyPr/>
    <a:lstStyle/>
    <a:p>
      <a:pPr>
        <a:defRPr sz="1000">
          <a:solidFill>
            <a:schemeClr val="bg1"/>
          </a:solidFill>
        </a:defRPr>
      </a:pPr>
      <a:endParaRPr lang="es-DO"/>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D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Precio</c:v>
                </c:pt>
              </c:strCache>
            </c:strRef>
          </c:tx>
          <c:invertIfNegative val="0"/>
          <c:dPt>
            <c:idx val="0"/>
            <c:invertIfNegative val="0"/>
            <c:bubble3D val="0"/>
            <c:spPr>
              <a:solidFill>
                <a:srgbClr val="218535"/>
              </a:solidFill>
            </c:spPr>
          </c:dPt>
          <c:dPt>
            <c:idx val="1"/>
            <c:invertIfNegative val="0"/>
            <c:bubble3D val="0"/>
            <c:spPr>
              <a:solidFill>
                <a:schemeClr val="accent4"/>
              </a:solidFill>
            </c:spPr>
          </c:dPt>
          <c:dPt>
            <c:idx val="2"/>
            <c:invertIfNegative val="0"/>
            <c:bubble3D val="0"/>
            <c:spPr>
              <a:solidFill>
                <a:srgbClr val="FFCD00"/>
              </a:solidFill>
            </c:spPr>
          </c:dPt>
          <c:dPt>
            <c:idx val="4"/>
            <c:invertIfNegative val="0"/>
            <c:bubble3D val="0"/>
            <c:spPr>
              <a:solidFill>
                <a:srgbClr val="002060"/>
              </a:solidFill>
            </c:spPr>
          </c:dPt>
          <c:dPt>
            <c:idx val="5"/>
            <c:invertIfNegative val="0"/>
            <c:bubble3D val="0"/>
            <c:spPr>
              <a:solidFill>
                <a:srgbClr val="FF0000"/>
              </a:solidFill>
            </c:spPr>
          </c:dPt>
          <c:dPt>
            <c:idx val="6"/>
            <c:invertIfNegative val="0"/>
            <c:bubble3D val="0"/>
            <c:spPr>
              <a:solidFill>
                <a:srgbClr val="0000CC"/>
              </a:solidFill>
            </c:spPr>
          </c:dPt>
          <c:dLbls>
            <c:showLegendKey val="0"/>
            <c:showVal val="1"/>
            <c:showCatName val="0"/>
            <c:showSerName val="0"/>
            <c:showPercent val="0"/>
            <c:showBubbleSize val="0"/>
            <c:showLeaderLines val="0"/>
          </c:dLbls>
          <c:cat>
            <c:strRef>
              <c:f>Sheet1!$A$2:$A$8</c:f>
              <c:strCache>
                <c:ptCount val="7"/>
                <c:pt idx="0">
                  <c:v>Brasil </c:v>
                </c:pt>
                <c:pt idx="1">
                  <c:v>Mexico</c:v>
                </c:pt>
                <c:pt idx="2">
                  <c:v>Colombia</c:v>
                </c:pt>
                <c:pt idx="3">
                  <c:v>Argentina</c:v>
                </c:pt>
                <c:pt idx="4">
                  <c:v>Venezuela</c:v>
                </c:pt>
                <c:pt idx="5">
                  <c:v>Perú</c:v>
                </c:pt>
                <c:pt idx="6">
                  <c:v>Chile</c:v>
                </c:pt>
              </c:strCache>
            </c:strRef>
          </c:cat>
          <c:val>
            <c:numRef>
              <c:f>Sheet1!$B$2:$B$8</c:f>
              <c:numCache>
                <c:formatCode>General</c:formatCode>
                <c:ptCount val="7"/>
                <c:pt idx="0">
                  <c:v>60</c:v>
                </c:pt>
                <c:pt idx="1">
                  <c:v>56</c:v>
                </c:pt>
                <c:pt idx="2">
                  <c:v>55</c:v>
                </c:pt>
                <c:pt idx="3">
                  <c:v>52</c:v>
                </c:pt>
                <c:pt idx="4">
                  <c:v>49</c:v>
                </c:pt>
                <c:pt idx="5">
                  <c:v>45</c:v>
                </c:pt>
                <c:pt idx="6">
                  <c:v>43</c:v>
                </c:pt>
              </c:numCache>
            </c:numRef>
          </c:val>
        </c:ser>
        <c:dLbls>
          <c:showLegendKey val="0"/>
          <c:showVal val="0"/>
          <c:showCatName val="0"/>
          <c:showSerName val="0"/>
          <c:showPercent val="0"/>
          <c:showBubbleSize val="0"/>
        </c:dLbls>
        <c:gapWidth val="50"/>
        <c:axId val="231876864"/>
        <c:axId val="231886848"/>
      </c:barChart>
      <c:catAx>
        <c:axId val="231876864"/>
        <c:scaling>
          <c:orientation val="maxMin"/>
        </c:scaling>
        <c:delete val="0"/>
        <c:axPos val="l"/>
        <c:majorTickMark val="out"/>
        <c:minorTickMark val="none"/>
        <c:tickLblPos val="nextTo"/>
        <c:crossAx val="231886848"/>
        <c:crosses val="autoZero"/>
        <c:auto val="1"/>
        <c:lblAlgn val="ctr"/>
        <c:lblOffset val="70"/>
        <c:tickLblSkip val="1"/>
        <c:noMultiLvlLbl val="0"/>
      </c:catAx>
      <c:valAx>
        <c:axId val="231886848"/>
        <c:scaling>
          <c:orientation val="minMax"/>
        </c:scaling>
        <c:delete val="1"/>
        <c:axPos val="t"/>
        <c:numFmt formatCode="General" sourceLinked="1"/>
        <c:majorTickMark val="out"/>
        <c:minorTickMark val="none"/>
        <c:tickLblPos val="nextTo"/>
        <c:crossAx val="231876864"/>
        <c:crosses val="autoZero"/>
        <c:crossBetween val="between"/>
      </c:valAx>
      <c:spPr>
        <a:noFill/>
        <a:ln w="25400">
          <a:noFill/>
        </a:ln>
      </c:spPr>
    </c:plotArea>
    <c:plotVisOnly val="1"/>
    <c:dispBlanksAs val="gap"/>
    <c:showDLblsOverMax val="0"/>
  </c:chart>
  <c:txPr>
    <a:bodyPr/>
    <a:lstStyle/>
    <a:p>
      <a:pPr>
        <a:defRPr sz="1800"/>
      </a:pPr>
      <a:endParaRPr lang="es-DO"/>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D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Sheet1!$A$2</c:f>
              <c:strCache>
                <c:ptCount val="1"/>
                <c:pt idx="0">
                  <c:v>Local</c:v>
                </c:pt>
              </c:strCache>
            </c:strRef>
          </c:tx>
          <c:spPr>
            <a:solidFill>
              <a:schemeClr val="accent2"/>
            </a:solidFill>
          </c:spPr>
          <c:invertIfNegative val="0"/>
          <c:dLbls>
            <c:txPr>
              <a:bodyPr/>
              <a:lstStyle/>
              <a:p>
                <a:pPr>
                  <a:defRPr sz="1600" b="1">
                    <a:solidFill>
                      <a:schemeClr val="bg1"/>
                    </a:solidFill>
                  </a:defRPr>
                </a:pPr>
                <a:endParaRPr lang="es-DO"/>
              </a:p>
            </c:txPr>
            <c:showLegendKey val="0"/>
            <c:showVal val="1"/>
            <c:showCatName val="0"/>
            <c:showSerName val="0"/>
            <c:showPercent val="0"/>
            <c:showBubbleSize val="0"/>
            <c:showLeaderLines val="0"/>
          </c:dLbls>
          <c:cat>
            <c:strRef>
              <c:f>Sheet1!$B$1:$C$1</c:f>
              <c:strCache>
                <c:ptCount val="2"/>
                <c:pt idx="0">
                  <c:v>Y1</c:v>
                </c:pt>
                <c:pt idx="1">
                  <c:v>Y2</c:v>
                </c:pt>
              </c:strCache>
            </c:strRef>
          </c:cat>
          <c:val>
            <c:numRef>
              <c:f>Sheet1!$B$2:$C$2</c:f>
              <c:numCache>
                <c:formatCode>0%</c:formatCode>
                <c:ptCount val="2"/>
                <c:pt idx="0">
                  <c:v>0.20802412992886379</c:v>
                </c:pt>
                <c:pt idx="1">
                  <c:v>0.21291099150773829</c:v>
                </c:pt>
              </c:numCache>
            </c:numRef>
          </c:val>
        </c:ser>
        <c:ser>
          <c:idx val="1"/>
          <c:order val="1"/>
          <c:tx>
            <c:strRef>
              <c:f>Sheet1!$A$3</c:f>
              <c:strCache>
                <c:ptCount val="1"/>
                <c:pt idx="0">
                  <c:v>Regional</c:v>
                </c:pt>
              </c:strCache>
            </c:strRef>
          </c:tx>
          <c:spPr>
            <a:solidFill>
              <a:schemeClr val="accent1"/>
            </a:solidFill>
          </c:spPr>
          <c:invertIfNegative val="0"/>
          <c:dLbls>
            <c:txPr>
              <a:bodyPr/>
              <a:lstStyle/>
              <a:p>
                <a:pPr>
                  <a:defRPr sz="1600" b="1">
                    <a:solidFill>
                      <a:schemeClr val="bg1"/>
                    </a:solidFill>
                  </a:defRPr>
                </a:pPr>
                <a:endParaRPr lang="es-DO"/>
              </a:p>
            </c:txPr>
            <c:showLegendKey val="0"/>
            <c:showVal val="1"/>
            <c:showCatName val="0"/>
            <c:showSerName val="0"/>
            <c:showPercent val="0"/>
            <c:showBubbleSize val="0"/>
            <c:showLeaderLines val="0"/>
          </c:dLbls>
          <c:cat>
            <c:strRef>
              <c:f>Sheet1!$B$1:$C$1</c:f>
              <c:strCache>
                <c:ptCount val="2"/>
                <c:pt idx="0">
                  <c:v>Y1</c:v>
                </c:pt>
                <c:pt idx="1">
                  <c:v>Y2</c:v>
                </c:pt>
              </c:strCache>
            </c:strRef>
          </c:cat>
          <c:val>
            <c:numRef>
              <c:f>Sheet1!$B$3:$C$3</c:f>
              <c:numCache>
                <c:formatCode>0%</c:formatCode>
                <c:ptCount val="2"/>
                <c:pt idx="0">
                  <c:v>3.4363425599132538E-2</c:v>
                </c:pt>
                <c:pt idx="1">
                  <c:v>3.5600803297181752E-2</c:v>
                </c:pt>
              </c:numCache>
            </c:numRef>
          </c:val>
        </c:ser>
        <c:ser>
          <c:idx val="2"/>
          <c:order val="2"/>
          <c:tx>
            <c:strRef>
              <c:f>Sheet1!$A$4</c:f>
              <c:strCache>
                <c:ptCount val="1"/>
                <c:pt idx="0">
                  <c:v>Multinational</c:v>
                </c:pt>
              </c:strCache>
            </c:strRef>
          </c:tx>
          <c:spPr>
            <a:solidFill>
              <a:schemeClr val="accent4"/>
            </a:solidFill>
          </c:spPr>
          <c:invertIfNegative val="0"/>
          <c:dLbls>
            <c:txPr>
              <a:bodyPr/>
              <a:lstStyle/>
              <a:p>
                <a:pPr>
                  <a:defRPr sz="1400" b="1">
                    <a:solidFill>
                      <a:schemeClr val="bg1"/>
                    </a:solidFill>
                  </a:defRPr>
                </a:pPr>
                <a:endParaRPr lang="es-DO"/>
              </a:p>
            </c:txPr>
            <c:showLegendKey val="0"/>
            <c:showVal val="1"/>
            <c:showCatName val="0"/>
            <c:showSerName val="0"/>
            <c:showPercent val="0"/>
            <c:showBubbleSize val="0"/>
            <c:showLeaderLines val="0"/>
          </c:dLbls>
          <c:cat>
            <c:strRef>
              <c:f>Sheet1!$B$1:$C$1</c:f>
              <c:strCache>
                <c:ptCount val="2"/>
                <c:pt idx="0">
                  <c:v>Y1</c:v>
                </c:pt>
                <c:pt idx="1">
                  <c:v>Y2</c:v>
                </c:pt>
              </c:strCache>
            </c:strRef>
          </c:cat>
          <c:val>
            <c:numRef>
              <c:f>Sheet1!$B$4:$C$4</c:f>
              <c:numCache>
                <c:formatCode>0%</c:formatCode>
                <c:ptCount val="2"/>
                <c:pt idx="0">
                  <c:v>0.75761244447200438</c:v>
                </c:pt>
                <c:pt idx="1">
                  <c:v>0.75148820519508197</c:v>
                </c:pt>
              </c:numCache>
            </c:numRef>
          </c:val>
        </c:ser>
        <c:dLbls>
          <c:showLegendKey val="0"/>
          <c:showVal val="0"/>
          <c:showCatName val="0"/>
          <c:showSerName val="0"/>
          <c:showPercent val="0"/>
          <c:showBubbleSize val="0"/>
        </c:dLbls>
        <c:gapWidth val="54"/>
        <c:overlap val="100"/>
        <c:axId val="232526208"/>
        <c:axId val="232527744"/>
      </c:barChart>
      <c:catAx>
        <c:axId val="232526208"/>
        <c:scaling>
          <c:orientation val="minMax"/>
        </c:scaling>
        <c:delete val="0"/>
        <c:axPos val="b"/>
        <c:majorTickMark val="out"/>
        <c:minorTickMark val="none"/>
        <c:tickLblPos val="nextTo"/>
        <c:spPr>
          <a:ln>
            <a:noFill/>
          </a:ln>
        </c:spPr>
        <c:crossAx val="232527744"/>
        <c:crosses val="autoZero"/>
        <c:auto val="1"/>
        <c:lblAlgn val="ctr"/>
        <c:lblOffset val="100"/>
        <c:noMultiLvlLbl val="0"/>
      </c:catAx>
      <c:valAx>
        <c:axId val="232527744"/>
        <c:scaling>
          <c:orientation val="minMax"/>
        </c:scaling>
        <c:delete val="1"/>
        <c:axPos val="l"/>
        <c:numFmt formatCode="0%" sourceLinked="1"/>
        <c:majorTickMark val="out"/>
        <c:minorTickMark val="none"/>
        <c:tickLblPos val="nextTo"/>
        <c:crossAx val="232526208"/>
        <c:crosses val="autoZero"/>
        <c:crossBetween val="between"/>
      </c:valAx>
    </c:plotArea>
    <c:plotVisOnly val="1"/>
    <c:dispBlanksAs val="gap"/>
    <c:showDLblsOverMax val="0"/>
  </c:chart>
  <c:txPr>
    <a:bodyPr/>
    <a:lstStyle/>
    <a:p>
      <a:pPr>
        <a:defRPr sz="1800"/>
      </a:pPr>
      <a:endParaRPr lang="es-DO"/>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D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2"/>
              </a:solidFill>
            </c:spPr>
          </c:dPt>
          <c:dPt>
            <c:idx val="1"/>
            <c:bubble3D val="0"/>
            <c:spPr>
              <a:noFill/>
              <a:ln>
                <a:noFill/>
              </a:ln>
            </c:spPr>
          </c:dPt>
          <c:cat>
            <c:strRef>
              <c:f>Sheet1!$A$2:$A$3</c:f>
              <c:strCache>
                <c:ptCount val="2"/>
                <c:pt idx="0">
                  <c:v>1st Qtr</c:v>
                </c:pt>
                <c:pt idx="1">
                  <c:v>2nd Qtr</c:v>
                </c:pt>
              </c:strCache>
            </c:strRef>
          </c:cat>
          <c:val>
            <c:numRef>
              <c:f>Sheet1!$B$2:$B$3</c:f>
              <c:numCache>
                <c:formatCode>General</c:formatCode>
                <c:ptCount val="2"/>
                <c:pt idx="0">
                  <c:v>48</c:v>
                </c:pt>
                <c:pt idx="1">
                  <c:v>52</c:v>
                </c:pt>
              </c:numCache>
            </c:numRef>
          </c:val>
        </c:ser>
        <c:dLbls>
          <c:showLegendKey val="0"/>
          <c:showVal val="0"/>
          <c:showCatName val="0"/>
          <c:showSerName val="0"/>
          <c:showPercent val="0"/>
          <c:showBubbleSize val="0"/>
          <c:showLeaderLines val="1"/>
        </c:dLbls>
        <c:firstSliceAng val="326"/>
        <c:holeSize val="70"/>
      </c:doughnutChart>
    </c:plotArea>
    <c:plotVisOnly val="1"/>
    <c:dispBlanksAs val="gap"/>
    <c:showDLblsOverMax val="0"/>
  </c:chart>
  <c:txPr>
    <a:bodyPr/>
    <a:lstStyle/>
    <a:p>
      <a:pPr>
        <a:defRPr sz="1800"/>
      </a:pPr>
      <a:endParaRPr lang="es-DO"/>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D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572244210238885"/>
          <c:y val="4.0028469783519614E-2"/>
          <c:w val="0.5142775578976112"/>
          <c:h val="0.91994306043296081"/>
        </c:manualLayout>
      </c:layout>
      <c:barChart>
        <c:barDir val="bar"/>
        <c:grouping val="clustered"/>
        <c:varyColors val="0"/>
        <c:ser>
          <c:idx val="0"/>
          <c:order val="0"/>
          <c:tx>
            <c:strRef>
              <c:f>Plan1!$B$1</c:f>
              <c:strCache>
                <c:ptCount val="1"/>
                <c:pt idx="0">
                  <c:v>Série 1</c:v>
                </c:pt>
              </c:strCache>
            </c:strRef>
          </c:tx>
          <c:spPr>
            <a:solidFill>
              <a:schemeClr val="accent2"/>
            </a:solidFill>
          </c:spPr>
          <c:invertIfNegative val="0"/>
          <c:dLbls>
            <c:txPr>
              <a:bodyPr/>
              <a:lstStyle/>
              <a:p>
                <a:pPr>
                  <a:defRPr sz="1200" b="0">
                    <a:solidFill>
                      <a:schemeClr val="bg1"/>
                    </a:solidFill>
                    <a:effectLst>
                      <a:outerShdw blurRad="38100" dist="38100" dir="2700000" algn="tl">
                        <a:srgbClr val="000000">
                          <a:alpha val="43137"/>
                        </a:srgbClr>
                      </a:outerShdw>
                    </a:effectLst>
                  </a:defRPr>
                </a:pPr>
                <a:endParaRPr lang="es-DO"/>
              </a:p>
            </c:txPr>
            <c:dLblPos val="ctr"/>
            <c:showLegendKey val="0"/>
            <c:showVal val="1"/>
            <c:showCatName val="0"/>
            <c:showSerName val="0"/>
            <c:showPercent val="0"/>
            <c:showBubbleSize val="0"/>
            <c:showLeaderLines val="0"/>
          </c:dLbls>
          <c:cat>
            <c:strRef>
              <c:f>Plan1!$A$2:$A$11</c:f>
              <c:strCache>
                <c:ptCount val="10"/>
                <c:pt idx="0">
                  <c:v>Picaderas</c:v>
                </c:pt>
                <c:pt idx="1">
                  <c:v>Alimentos preparados</c:v>
                </c:pt>
                <c:pt idx="2">
                  <c:v>Bebidas carbonatadas</c:v>
                </c:pt>
                <c:pt idx="3">
                  <c:v>Dulces</c:v>
                </c:pt>
                <c:pt idx="4">
                  <c:v>Bebidas alcohólicas</c:v>
                </c:pt>
                <c:pt idx="5">
                  <c:v>Comidas de conveniencia </c:v>
                </c:pt>
                <c:pt idx="6">
                  <c:v>Frutas y vegetales en conserva</c:v>
                </c:pt>
                <c:pt idx="7">
                  <c:v>Cosmecitocs / Cuidado de la piel</c:v>
                </c:pt>
                <c:pt idx="8">
                  <c:v>Cereales empacados</c:v>
                </c:pt>
                <c:pt idx="9">
                  <c:v>Pescado y mariscos</c:v>
                </c:pt>
              </c:strCache>
            </c:strRef>
          </c:cat>
          <c:val>
            <c:numRef>
              <c:f>Plan1!$B$2:$B$11</c:f>
              <c:numCache>
                <c:formatCode>0%</c:formatCode>
                <c:ptCount val="10"/>
                <c:pt idx="0">
                  <c:v>0.89</c:v>
                </c:pt>
                <c:pt idx="1">
                  <c:v>0.88</c:v>
                </c:pt>
                <c:pt idx="2">
                  <c:v>0.88</c:v>
                </c:pt>
                <c:pt idx="3">
                  <c:v>0.87999999999999989</c:v>
                </c:pt>
                <c:pt idx="4">
                  <c:v>0.87000000000000011</c:v>
                </c:pt>
                <c:pt idx="5">
                  <c:v>0.87</c:v>
                </c:pt>
                <c:pt idx="6">
                  <c:v>0.85</c:v>
                </c:pt>
                <c:pt idx="7">
                  <c:v>0.85</c:v>
                </c:pt>
                <c:pt idx="8">
                  <c:v>0.83000000000000007</c:v>
                </c:pt>
                <c:pt idx="9">
                  <c:v>0.81</c:v>
                </c:pt>
              </c:numCache>
            </c:numRef>
          </c:val>
        </c:ser>
        <c:dLbls>
          <c:showLegendKey val="0"/>
          <c:showVal val="0"/>
          <c:showCatName val="0"/>
          <c:showSerName val="0"/>
          <c:showPercent val="0"/>
          <c:showBubbleSize val="0"/>
        </c:dLbls>
        <c:gapWidth val="40"/>
        <c:axId val="226147328"/>
        <c:axId val="227279616"/>
      </c:barChart>
      <c:catAx>
        <c:axId val="226147328"/>
        <c:scaling>
          <c:orientation val="maxMin"/>
        </c:scaling>
        <c:delete val="0"/>
        <c:axPos val="l"/>
        <c:majorTickMark val="out"/>
        <c:minorTickMark val="none"/>
        <c:tickLblPos val="nextTo"/>
        <c:spPr>
          <a:ln>
            <a:noFill/>
          </a:ln>
        </c:spPr>
        <c:txPr>
          <a:bodyPr/>
          <a:lstStyle/>
          <a:p>
            <a:pPr>
              <a:defRPr sz="800"/>
            </a:pPr>
            <a:endParaRPr lang="es-DO"/>
          </a:p>
        </c:txPr>
        <c:crossAx val="227279616"/>
        <c:crosses val="autoZero"/>
        <c:auto val="1"/>
        <c:lblAlgn val="ctr"/>
        <c:lblOffset val="100"/>
        <c:noMultiLvlLbl val="0"/>
      </c:catAx>
      <c:valAx>
        <c:axId val="227279616"/>
        <c:scaling>
          <c:orientation val="minMax"/>
        </c:scaling>
        <c:delete val="1"/>
        <c:axPos val="t"/>
        <c:numFmt formatCode="0%" sourceLinked="1"/>
        <c:majorTickMark val="out"/>
        <c:minorTickMark val="none"/>
        <c:tickLblPos val="nextTo"/>
        <c:crossAx val="226147328"/>
        <c:crosses val="autoZero"/>
        <c:crossBetween val="between"/>
      </c:valAx>
    </c:plotArea>
    <c:plotVisOnly val="1"/>
    <c:dispBlanksAs val="gap"/>
    <c:showDLblsOverMax val="0"/>
  </c:chart>
  <c:txPr>
    <a:bodyPr/>
    <a:lstStyle/>
    <a:p>
      <a:pPr>
        <a:defRPr sz="1800"/>
      </a:pPr>
      <a:endParaRPr lang="es-DO"/>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D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7130244621878656"/>
          <c:y val="7.3969451199091402E-3"/>
          <c:w val="0.5142775578976112"/>
          <c:h val="0.91994306043296081"/>
        </c:manualLayout>
      </c:layout>
      <c:barChart>
        <c:barDir val="bar"/>
        <c:grouping val="clustered"/>
        <c:varyColors val="0"/>
        <c:ser>
          <c:idx val="0"/>
          <c:order val="0"/>
          <c:tx>
            <c:strRef>
              <c:f>Plan1!$B$1</c:f>
              <c:strCache>
                <c:ptCount val="1"/>
                <c:pt idx="0">
                  <c:v>Série 1</c:v>
                </c:pt>
              </c:strCache>
            </c:strRef>
          </c:tx>
          <c:spPr>
            <a:solidFill>
              <a:srgbClr val="009DD9"/>
            </a:solidFill>
          </c:spPr>
          <c:invertIfNegative val="0"/>
          <c:dLbls>
            <c:txPr>
              <a:bodyPr/>
              <a:lstStyle/>
              <a:p>
                <a:pPr>
                  <a:defRPr sz="1200" b="0">
                    <a:solidFill>
                      <a:schemeClr val="bg1"/>
                    </a:solidFill>
                    <a:effectLst>
                      <a:outerShdw blurRad="38100" dist="38100" dir="2700000" algn="tl">
                        <a:srgbClr val="000000">
                          <a:alpha val="43137"/>
                        </a:srgbClr>
                      </a:outerShdw>
                    </a:effectLst>
                  </a:defRPr>
                </a:pPr>
                <a:endParaRPr lang="es-DO"/>
              </a:p>
            </c:txPr>
            <c:dLblPos val="ctr"/>
            <c:showLegendKey val="0"/>
            <c:showVal val="1"/>
            <c:showCatName val="0"/>
            <c:showSerName val="0"/>
            <c:showPercent val="0"/>
            <c:showBubbleSize val="0"/>
            <c:showLeaderLines val="0"/>
          </c:dLbls>
          <c:cat>
            <c:strRef>
              <c:f>Plan1!$A$2:$A$10</c:f>
              <c:strCache>
                <c:ptCount val="9"/>
                <c:pt idx="0">
                  <c:v>Arroz, Granos, ETC.</c:v>
                </c:pt>
                <c:pt idx="1">
                  <c:v>Comida empacada</c:v>
                </c:pt>
                <c:pt idx="2">
                  <c:v>Agua embotellada</c:v>
                </c:pt>
                <c:pt idx="3">
                  <c:v>Medicinas OTC </c:v>
                </c:pt>
                <c:pt idx="4">
                  <c:v>Panaderia </c:v>
                </c:pt>
                <c:pt idx="5">
                  <c:v>Vegetales</c:v>
                </c:pt>
                <c:pt idx="6">
                  <c:v>Lácteos</c:v>
                </c:pt>
                <c:pt idx="7">
                  <c:v>Aves y Carnes</c:v>
                </c:pt>
                <c:pt idx="8">
                  <c:v>Cuidado Personal</c:v>
                </c:pt>
              </c:strCache>
            </c:strRef>
          </c:cat>
          <c:val>
            <c:numRef>
              <c:f>Plan1!$B$2:$B$10</c:f>
              <c:numCache>
                <c:formatCode>0%</c:formatCode>
                <c:ptCount val="9"/>
                <c:pt idx="0">
                  <c:v>0.79</c:v>
                </c:pt>
                <c:pt idx="1">
                  <c:v>0.77</c:v>
                </c:pt>
                <c:pt idx="2">
                  <c:v>0.77</c:v>
                </c:pt>
                <c:pt idx="3">
                  <c:v>0.76</c:v>
                </c:pt>
                <c:pt idx="4">
                  <c:v>0.74</c:v>
                </c:pt>
                <c:pt idx="5">
                  <c:v>0.72</c:v>
                </c:pt>
                <c:pt idx="6">
                  <c:v>0.7</c:v>
                </c:pt>
                <c:pt idx="7">
                  <c:v>0.7</c:v>
                </c:pt>
                <c:pt idx="8">
                  <c:v>0.68</c:v>
                </c:pt>
              </c:numCache>
            </c:numRef>
          </c:val>
        </c:ser>
        <c:dLbls>
          <c:showLegendKey val="0"/>
          <c:showVal val="0"/>
          <c:showCatName val="0"/>
          <c:showSerName val="0"/>
          <c:showPercent val="0"/>
          <c:showBubbleSize val="0"/>
        </c:dLbls>
        <c:gapWidth val="40"/>
        <c:overlap val="60"/>
        <c:axId val="230176640"/>
        <c:axId val="230307712"/>
      </c:barChart>
      <c:catAx>
        <c:axId val="230176640"/>
        <c:scaling>
          <c:orientation val="maxMin"/>
        </c:scaling>
        <c:delete val="0"/>
        <c:axPos val="l"/>
        <c:majorTickMark val="out"/>
        <c:minorTickMark val="none"/>
        <c:tickLblPos val="nextTo"/>
        <c:spPr>
          <a:ln>
            <a:noFill/>
          </a:ln>
        </c:spPr>
        <c:txPr>
          <a:bodyPr rot="0" vert="horz"/>
          <a:lstStyle/>
          <a:p>
            <a:pPr>
              <a:defRPr sz="800"/>
            </a:pPr>
            <a:endParaRPr lang="es-DO"/>
          </a:p>
        </c:txPr>
        <c:crossAx val="230307712"/>
        <c:crosses val="autoZero"/>
        <c:auto val="1"/>
        <c:lblAlgn val="ctr"/>
        <c:lblOffset val="100"/>
        <c:noMultiLvlLbl val="0"/>
      </c:catAx>
      <c:valAx>
        <c:axId val="230307712"/>
        <c:scaling>
          <c:orientation val="minMax"/>
        </c:scaling>
        <c:delete val="1"/>
        <c:axPos val="t"/>
        <c:numFmt formatCode="0%" sourceLinked="1"/>
        <c:majorTickMark val="out"/>
        <c:minorTickMark val="none"/>
        <c:tickLblPos val="nextTo"/>
        <c:crossAx val="230176640"/>
        <c:crosses val="autoZero"/>
        <c:crossBetween val="between"/>
      </c:valAx>
    </c:plotArea>
    <c:plotVisOnly val="1"/>
    <c:dispBlanksAs val="gap"/>
    <c:showDLblsOverMax val="0"/>
  </c:chart>
  <c:txPr>
    <a:bodyPr/>
    <a:lstStyle/>
    <a:p>
      <a:pPr>
        <a:defRPr sz="1800"/>
      </a:pPr>
      <a:endParaRPr lang="es-DO"/>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DO"/>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22225898427907401"/>
          <c:y val="2.6287311470393999E-2"/>
          <c:w val="0.73114192261636102"/>
          <c:h val="0.84490091076031704"/>
        </c:manualLayout>
      </c:layout>
      <c:barChart>
        <c:barDir val="bar"/>
        <c:grouping val="stacked"/>
        <c:varyColors val="0"/>
        <c:ser>
          <c:idx val="0"/>
          <c:order val="0"/>
          <c:tx>
            <c:strRef>
              <c:f>Sheet1!$B$1</c:f>
              <c:strCache>
                <c:ptCount val="1"/>
                <c:pt idx="0">
                  <c:v>GLOBALLY PRODUCED</c:v>
                </c:pt>
              </c:strCache>
            </c:strRef>
          </c:tx>
          <c:spPr>
            <a:solidFill>
              <a:schemeClr val="accent1">
                <a:lumMod val="75000"/>
              </a:schemeClr>
            </a:solidFill>
          </c:spPr>
          <c:invertIfNegative val="0"/>
          <c:dLbls>
            <c:txPr>
              <a:bodyPr/>
              <a:lstStyle/>
              <a:p>
                <a:pPr>
                  <a:defRPr sz="1200">
                    <a:solidFill>
                      <a:schemeClr val="bg1"/>
                    </a:solidFill>
                  </a:defRPr>
                </a:pPr>
                <a:endParaRPr lang="es-D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LECHE</c:v>
                </c:pt>
                <c:pt idx="1">
                  <c:v>AGUA </c:v>
                </c:pt>
                <c:pt idx="2">
                  <c:v>YOGURT</c:v>
                </c:pt>
                <c:pt idx="3">
                  <c:v>JUGOS</c:v>
                </c:pt>
                <c:pt idx="4">
                  <c:v>CAFÉ/TE</c:v>
                </c:pt>
                <c:pt idx="5">
                  <c:v>HELADO</c:v>
                </c:pt>
                <c:pt idx="6">
                  <c:v>GALLETAS</c:v>
                </c:pt>
                <c:pt idx="7">
                  <c:v>TOMATES Y VEGETALES EN CONSERVA</c:v>
                </c:pt>
                <c:pt idx="8">
                  <c:v>ARROS/NOODLES INSTANTANEOS</c:v>
                </c:pt>
                <c:pt idx="9">
                  <c:v>CRISP</c:v>
                </c:pt>
                <c:pt idx="10">
                  <c:v>CHOCOLATES</c:v>
                </c:pt>
                <c:pt idx="11">
                  <c:v>DETERGENTES PARA ROPA</c:v>
                </c:pt>
                <c:pt idx="12">
                  <c:v>LIMPIADORES LIQUIDOS</c:v>
                </c:pt>
              </c:strCache>
            </c:strRef>
          </c:cat>
          <c:val>
            <c:numRef>
              <c:f>Sheet1!$B$2:$B$14</c:f>
              <c:numCache>
                <c:formatCode>0%</c:formatCode>
                <c:ptCount val="13"/>
                <c:pt idx="0">
                  <c:v>0.1542857142857143</c:v>
                </c:pt>
                <c:pt idx="1">
                  <c:v>0.12428571428571429</c:v>
                </c:pt>
                <c:pt idx="2">
                  <c:v>0.19714285714285712</c:v>
                </c:pt>
                <c:pt idx="3">
                  <c:v>0.16714285714285718</c:v>
                </c:pt>
                <c:pt idx="4">
                  <c:v>0.22999999999999998</c:v>
                </c:pt>
                <c:pt idx="5">
                  <c:v>0.20428571428571432</c:v>
                </c:pt>
                <c:pt idx="6">
                  <c:v>0.18571428571428569</c:v>
                </c:pt>
                <c:pt idx="7">
                  <c:v>0.13714285714285715</c:v>
                </c:pt>
                <c:pt idx="8">
                  <c:v>0.18571428571428575</c:v>
                </c:pt>
                <c:pt idx="9">
                  <c:v>0.26</c:v>
                </c:pt>
                <c:pt idx="10">
                  <c:v>0.28857142857142859</c:v>
                </c:pt>
                <c:pt idx="11">
                  <c:v>0.33857142857142858</c:v>
                </c:pt>
                <c:pt idx="12">
                  <c:v>0.30428571428571427</c:v>
                </c:pt>
              </c:numCache>
            </c:numRef>
          </c:val>
        </c:ser>
        <c:ser>
          <c:idx val="1"/>
          <c:order val="1"/>
          <c:tx>
            <c:strRef>
              <c:f>Sheet1!$C$1</c:f>
              <c:strCache>
                <c:ptCount val="1"/>
                <c:pt idx="0">
                  <c:v>BRAND ORIGIN IS NOT IMPORTANT TO ME</c:v>
                </c:pt>
              </c:strCache>
            </c:strRef>
          </c:tx>
          <c:spPr>
            <a:solidFill>
              <a:schemeClr val="bg1">
                <a:lumMod val="65000"/>
              </a:schemeClr>
            </a:solidFill>
          </c:spPr>
          <c:invertIfNegative val="0"/>
          <c:cat>
            <c:strRef>
              <c:f>Sheet1!$A$2:$A$14</c:f>
              <c:strCache>
                <c:ptCount val="13"/>
                <c:pt idx="0">
                  <c:v>LECHE</c:v>
                </c:pt>
                <c:pt idx="1">
                  <c:v>AGUA </c:v>
                </c:pt>
                <c:pt idx="2">
                  <c:v>YOGURT</c:v>
                </c:pt>
                <c:pt idx="3">
                  <c:v>JUGOS</c:v>
                </c:pt>
                <c:pt idx="4">
                  <c:v>CAFÉ/TE</c:v>
                </c:pt>
                <c:pt idx="5">
                  <c:v>HELADO</c:v>
                </c:pt>
                <c:pt idx="6">
                  <c:v>GALLETAS</c:v>
                </c:pt>
                <c:pt idx="7">
                  <c:v>TOMATES Y VEGETALES EN CONSERVA</c:v>
                </c:pt>
                <c:pt idx="8">
                  <c:v>ARROS/NOODLES INSTANTANEOS</c:v>
                </c:pt>
                <c:pt idx="9">
                  <c:v>CRISP</c:v>
                </c:pt>
                <c:pt idx="10">
                  <c:v>CHOCOLATES</c:v>
                </c:pt>
                <c:pt idx="11">
                  <c:v>DETERGENTES PARA ROPA</c:v>
                </c:pt>
                <c:pt idx="12">
                  <c:v>LIMPIADORES LIQUIDOS</c:v>
                </c:pt>
              </c:strCache>
            </c:strRef>
          </c:cat>
          <c:val>
            <c:numRef>
              <c:f>Sheet1!$C$2:$C$14</c:f>
              <c:numCache>
                <c:formatCode>0%</c:formatCode>
                <c:ptCount val="13"/>
                <c:pt idx="0">
                  <c:v>0.18428571428571416</c:v>
                </c:pt>
                <c:pt idx="1">
                  <c:v>0.27857142857142858</c:v>
                </c:pt>
                <c:pt idx="2">
                  <c:v>0.23571428571428577</c:v>
                </c:pt>
                <c:pt idx="3">
                  <c:v>0.29571428571428571</c:v>
                </c:pt>
                <c:pt idx="4">
                  <c:v>0.23857142857142855</c:v>
                </c:pt>
                <c:pt idx="5">
                  <c:v>0.27142857142857146</c:v>
                </c:pt>
                <c:pt idx="6">
                  <c:v>0.31000000000000005</c:v>
                </c:pt>
                <c:pt idx="7">
                  <c:v>0.37285714285714289</c:v>
                </c:pt>
                <c:pt idx="8">
                  <c:v>0.33857142857142852</c:v>
                </c:pt>
                <c:pt idx="9">
                  <c:v>0.34999999999999987</c:v>
                </c:pt>
                <c:pt idx="10">
                  <c:v>0.32714285714285718</c:v>
                </c:pt>
                <c:pt idx="11">
                  <c:v>0.28714285714285714</c:v>
                </c:pt>
                <c:pt idx="12">
                  <c:v>0.33285714285714285</c:v>
                </c:pt>
              </c:numCache>
            </c:numRef>
          </c:val>
        </c:ser>
        <c:ser>
          <c:idx val="2"/>
          <c:order val="2"/>
          <c:tx>
            <c:strRef>
              <c:f>Sheet1!$D$1</c:f>
              <c:strCache>
                <c:ptCount val="1"/>
                <c:pt idx="0">
                  <c:v>LOCALLY PRODUCED</c:v>
                </c:pt>
              </c:strCache>
            </c:strRef>
          </c:tx>
          <c:spPr>
            <a:solidFill>
              <a:srgbClr val="00B0F0"/>
            </a:solidFill>
          </c:spPr>
          <c:invertIfNegative val="0"/>
          <c:dLbls>
            <c:txPr>
              <a:bodyPr/>
              <a:lstStyle/>
              <a:p>
                <a:pPr>
                  <a:defRPr sz="1200">
                    <a:solidFill>
                      <a:schemeClr val="bg1"/>
                    </a:solidFill>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LECHE</c:v>
                </c:pt>
                <c:pt idx="1">
                  <c:v>AGUA </c:v>
                </c:pt>
                <c:pt idx="2">
                  <c:v>YOGURT</c:v>
                </c:pt>
                <c:pt idx="3">
                  <c:v>JUGOS</c:v>
                </c:pt>
                <c:pt idx="4">
                  <c:v>CAFÉ/TE</c:v>
                </c:pt>
                <c:pt idx="5">
                  <c:v>HELADO</c:v>
                </c:pt>
                <c:pt idx="6">
                  <c:v>GALLETAS</c:v>
                </c:pt>
                <c:pt idx="7">
                  <c:v>TOMATES Y VEGETALES EN CONSERVA</c:v>
                </c:pt>
                <c:pt idx="8">
                  <c:v>ARROS/NOODLES INSTANTANEOS</c:v>
                </c:pt>
                <c:pt idx="9">
                  <c:v>CRISP</c:v>
                </c:pt>
                <c:pt idx="10">
                  <c:v>CHOCOLATES</c:v>
                </c:pt>
                <c:pt idx="11">
                  <c:v>DETERGENTES PARA ROPA</c:v>
                </c:pt>
                <c:pt idx="12">
                  <c:v>LIMPIADORES LIQUIDOS</c:v>
                </c:pt>
              </c:strCache>
            </c:strRef>
          </c:cat>
          <c:val>
            <c:numRef>
              <c:f>Sheet1!$D$2:$D$14</c:f>
              <c:numCache>
                <c:formatCode>0%</c:formatCode>
                <c:ptCount val="13"/>
                <c:pt idx="0">
                  <c:v>0.66142857142857159</c:v>
                </c:pt>
                <c:pt idx="1">
                  <c:v>0.59714285714285709</c:v>
                </c:pt>
                <c:pt idx="2">
                  <c:v>0.56714285714285717</c:v>
                </c:pt>
                <c:pt idx="3">
                  <c:v>0.53714285714285714</c:v>
                </c:pt>
                <c:pt idx="4">
                  <c:v>0.53142857142857147</c:v>
                </c:pt>
                <c:pt idx="5">
                  <c:v>0.52428571428571424</c:v>
                </c:pt>
                <c:pt idx="6">
                  <c:v>0.50428571428571423</c:v>
                </c:pt>
                <c:pt idx="7">
                  <c:v>0.48999999999999994</c:v>
                </c:pt>
                <c:pt idx="8">
                  <c:v>0.4757142857142857</c:v>
                </c:pt>
                <c:pt idx="9">
                  <c:v>0.39000000000000007</c:v>
                </c:pt>
                <c:pt idx="10">
                  <c:v>0.38428571428571429</c:v>
                </c:pt>
                <c:pt idx="11">
                  <c:v>0.37428571428571428</c:v>
                </c:pt>
                <c:pt idx="12">
                  <c:v>0.36285714285714288</c:v>
                </c:pt>
              </c:numCache>
            </c:numRef>
          </c:val>
        </c:ser>
        <c:dLbls>
          <c:showLegendKey val="0"/>
          <c:showVal val="0"/>
          <c:showCatName val="0"/>
          <c:showSerName val="0"/>
          <c:showPercent val="0"/>
          <c:showBubbleSize val="0"/>
        </c:dLbls>
        <c:gapWidth val="50"/>
        <c:overlap val="100"/>
        <c:axId val="234684416"/>
        <c:axId val="234685952"/>
      </c:barChart>
      <c:catAx>
        <c:axId val="234684416"/>
        <c:scaling>
          <c:orientation val="maxMin"/>
        </c:scaling>
        <c:delete val="0"/>
        <c:axPos val="l"/>
        <c:numFmt formatCode="General" sourceLinked="0"/>
        <c:majorTickMark val="out"/>
        <c:minorTickMark val="none"/>
        <c:tickLblPos val="nextTo"/>
        <c:txPr>
          <a:bodyPr/>
          <a:lstStyle/>
          <a:p>
            <a:pPr>
              <a:defRPr sz="700"/>
            </a:pPr>
            <a:endParaRPr lang="es-DO"/>
          </a:p>
        </c:txPr>
        <c:crossAx val="234685952"/>
        <c:crosses val="autoZero"/>
        <c:auto val="1"/>
        <c:lblAlgn val="ctr"/>
        <c:lblOffset val="100"/>
        <c:noMultiLvlLbl val="0"/>
      </c:catAx>
      <c:valAx>
        <c:axId val="234685952"/>
        <c:scaling>
          <c:orientation val="minMax"/>
        </c:scaling>
        <c:delete val="1"/>
        <c:axPos val="t"/>
        <c:numFmt formatCode="0%" sourceLinked="1"/>
        <c:majorTickMark val="out"/>
        <c:minorTickMark val="none"/>
        <c:tickLblPos val="nextTo"/>
        <c:crossAx val="234684416"/>
        <c:crosses val="autoZero"/>
        <c:crossBetween val="between"/>
      </c:valAx>
    </c:plotArea>
    <c:legend>
      <c:legendPos val="r"/>
      <c:layout>
        <c:manualLayout>
          <c:xMode val="edge"/>
          <c:yMode val="edge"/>
          <c:x val="2.7125496349037601E-3"/>
          <c:y val="0.90801341499648802"/>
          <c:w val="0.99728745036509603"/>
          <c:h val="8.9690349771778394E-2"/>
        </c:manualLayout>
      </c:layout>
      <c:overlay val="0"/>
      <c:txPr>
        <a:bodyPr/>
        <a:lstStyle/>
        <a:p>
          <a:pPr>
            <a:defRPr sz="1200"/>
          </a:pPr>
          <a:endParaRPr lang="es-DO"/>
        </a:p>
      </c:txPr>
    </c:legend>
    <c:plotVisOnly val="1"/>
    <c:dispBlanksAs val="gap"/>
    <c:showDLblsOverMax val="0"/>
  </c:chart>
  <c:txPr>
    <a:bodyPr/>
    <a:lstStyle/>
    <a:p>
      <a:pPr>
        <a:defRPr sz="1600"/>
      </a:pPr>
      <a:endParaRPr lang="es-DO"/>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D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198927151265751E-2"/>
          <c:y val="2.1802824377538312E-2"/>
          <c:w val="0.94560214569746848"/>
          <c:h val="0.91283437642731058"/>
        </c:manualLayout>
      </c:layout>
      <c:barChart>
        <c:barDir val="bar"/>
        <c:grouping val="clustered"/>
        <c:varyColors val="0"/>
        <c:ser>
          <c:idx val="0"/>
          <c:order val="0"/>
          <c:tx>
            <c:strRef>
              <c:f>'h&amp;b'!$P$133</c:f>
              <c:strCache>
                <c:ptCount val="1"/>
                <c:pt idx="0">
                  <c:v>Valor</c:v>
                </c:pt>
              </c:strCache>
            </c:strRef>
          </c:tx>
          <c:invertIfNegative val="0"/>
          <c:dLbls>
            <c:dLbl>
              <c:idx val="0"/>
              <c:layout/>
              <c:tx>
                <c:rich>
                  <a:bodyPr/>
                  <a:lstStyle/>
                  <a:p>
                    <a:pPr algn="ctr" rtl="0">
                      <a:defRPr lang="es-GT" sz="900" b="1" i="0" u="none" strike="noStrike" kern="1200" baseline="0">
                        <a:solidFill>
                          <a:srgbClr val="000000"/>
                        </a:solidFill>
                        <a:latin typeface="+mn-lt"/>
                        <a:ea typeface="+mn-ea"/>
                        <a:cs typeface="+mn-cs"/>
                      </a:defRPr>
                    </a:pPr>
                    <a:r>
                      <a:rPr lang="en-US" sz="900" dirty="0" smtClean="0"/>
                      <a:t>0.9%</a:t>
                    </a:r>
                    <a:endParaRPr lang="en-US" sz="900" dirty="0"/>
                  </a:p>
                </c:rich>
              </c:tx>
              <c:spPr>
                <a:noFill/>
                <a:ln>
                  <a:noFill/>
                </a:ln>
                <a:effectLst/>
              </c:spPr>
              <c:dLblPos val="outEnd"/>
              <c:showLegendKey val="0"/>
              <c:showVal val="1"/>
              <c:showCatName val="0"/>
              <c:showSerName val="0"/>
              <c:showPercent val="0"/>
              <c:showBubbleSize val="0"/>
            </c:dLbl>
            <c:spPr>
              <a:noFill/>
              <a:ln>
                <a:noFill/>
              </a:ln>
              <a:effectLst/>
            </c:spPr>
            <c:txPr>
              <a:bodyPr/>
              <a:lstStyle/>
              <a:p>
                <a:pPr algn="ctr" rtl="0">
                  <a:defRPr lang="es-GT" sz="1000" b="1" i="0" u="none" strike="noStrike" kern="1200" baseline="0">
                    <a:solidFill>
                      <a:srgbClr val="000000"/>
                    </a:solidFill>
                    <a:latin typeface="+mn-lt"/>
                    <a:ea typeface="+mn-ea"/>
                    <a:cs typeface="+mn-cs"/>
                  </a:defRPr>
                </a:pPr>
                <a:endParaRPr lang="es-DO"/>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'h&amp;b'!$O$134</c:f>
              <c:strCache>
                <c:ptCount val="1"/>
                <c:pt idx="0">
                  <c:v>Alimentos</c:v>
                </c:pt>
              </c:strCache>
            </c:strRef>
          </c:cat>
          <c:val>
            <c:numRef>
              <c:f>'h&amp;b'!$P$134</c:f>
              <c:numCache>
                <c:formatCode>0.0</c:formatCode>
                <c:ptCount val="1"/>
                <c:pt idx="0">
                  <c:v>0.90619630992316846</c:v>
                </c:pt>
              </c:numCache>
            </c:numRef>
          </c:val>
        </c:ser>
        <c:ser>
          <c:idx val="1"/>
          <c:order val="1"/>
          <c:tx>
            <c:strRef>
              <c:f>'h&amp;b'!$Q$133</c:f>
              <c:strCache>
                <c:ptCount val="1"/>
                <c:pt idx="0">
                  <c:v>Volumen</c:v>
                </c:pt>
              </c:strCache>
            </c:strRef>
          </c:tx>
          <c:invertIfNegative val="0"/>
          <c:dLbls>
            <c:dLbl>
              <c:idx val="0"/>
              <c:layout/>
              <c:tx>
                <c:rich>
                  <a:bodyPr/>
                  <a:lstStyle/>
                  <a:p>
                    <a:r>
                      <a:rPr lang="en-US" smtClean="0"/>
                      <a:t>2.0%</a:t>
                    </a:r>
                    <a:endParaRPr lang="en-US"/>
                  </a:p>
                </c:rich>
              </c:tx>
              <c:dLblPos val="outEnd"/>
              <c:showLegendKey val="0"/>
              <c:showVal val="1"/>
              <c:showCatName val="0"/>
              <c:showSerName val="0"/>
              <c:showPercent val="0"/>
              <c:showBubbleSize val="0"/>
            </c:dLbl>
            <c:txPr>
              <a:bodyPr/>
              <a:lstStyle/>
              <a:p>
                <a:pPr algn="ctr" rtl="0">
                  <a:defRPr lang="es-GT" sz="1000" b="1" i="0" u="none" strike="noStrike" kern="1200" baseline="0">
                    <a:solidFill>
                      <a:schemeClr val="tx1"/>
                    </a:solidFill>
                    <a:latin typeface="+mn-lt"/>
                    <a:ea typeface="+mn-ea"/>
                    <a:cs typeface="+mn-cs"/>
                  </a:defRPr>
                </a:pPr>
                <a:endParaRPr lang="es-DO"/>
              </a:p>
            </c:txPr>
            <c:dLblPos val="outEnd"/>
            <c:showLegendKey val="0"/>
            <c:showVal val="1"/>
            <c:showCatName val="0"/>
            <c:showSerName val="0"/>
            <c:showPercent val="0"/>
            <c:showBubbleSize val="0"/>
            <c:showLeaderLines val="0"/>
          </c:dLbls>
          <c:cat>
            <c:strRef>
              <c:f>'h&amp;b'!$O$134</c:f>
              <c:strCache>
                <c:ptCount val="1"/>
                <c:pt idx="0">
                  <c:v>Alimentos</c:v>
                </c:pt>
              </c:strCache>
            </c:strRef>
          </c:cat>
          <c:val>
            <c:numRef>
              <c:f>'h&amp;b'!$Q$134</c:f>
              <c:numCache>
                <c:formatCode>0.0</c:formatCode>
                <c:ptCount val="1"/>
                <c:pt idx="0">
                  <c:v>1.9714632479679084</c:v>
                </c:pt>
              </c:numCache>
            </c:numRef>
          </c:val>
        </c:ser>
        <c:ser>
          <c:idx val="2"/>
          <c:order val="2"/>
          <c:tx>
            <c:strRef>
              <c:f>'h&amp;b'!$R$133</c:f>
              <c:strCache>
                <c:ptCount val="1"/>
                <c:pt idx="0">
                  <c:v>Precio</c:v>
                </c:pt>
              </c:strCache>
            </c:strRef>
          </c:tx>
          <c:invertIfNegative val="0"/>
          <c:dLbls>
            <c:dLbl>
              <c:idx val="0"/>
              <c:layout/>
              <c:tx>
                <c:rich>
                  <a:bodyPr/>
                  <a:lstStyle/>
                  <a:p>
                    <a:pPr>
                      <a:defRPr sz="1000" b="1">
                        <a:solidFill>
                          <a:schemeClr val="tx1"/>
                        </a:solidFill>
                      </a:defRPr>
                    </a:pPr>
                    <a:r>
                      <a:rPr lang="en-US" sz="1000">
                        <a:solidFill>
                          <a:schemeClr val="tx1"/>
                        </a:solidFill>
                      </a:rPr>
                      <a:t>-</a:t>
                    </a:r>
                    <a:r>
                      <a:rPr lang="en-US" sz="1000" smtClean="0">
                        <a:solidFill>
                          <a:schemeClr val="tx1"/>
                        </a:solidFill>
                      </a:rPr>
                      <a:t>1.0%</a:t>
                    </a:r>
                    <a:endParaRPr lang="en-US" sz="1000">
                      <a:solidFill>
                        <a:schemeClr val="tx1"/>
                      </a:solidFill>
                    </a:endParaRPr>
                  </a:p>
                </c:rich>
              </c:tx>
              <c:spPr/>
              <c:dLblPos val="outEnd"/>
              <c:showLegendKey val="0"/>
              <c:showVal val="1"/>
              <c:showCatName val="0"/>
              <c:showSerName val="0"/>
              <c:showPercent val="0"/>
              <c:showBubbleSize val="0"/>
            </c:dLbl>
            <c:txPr>
              <a:bodyPr/>
              <a:lstStyle/>
              <a:p>
                <a:pPr>
                  <a:defRPr sz="1100" b="1">
                    <a:solidFill>
                      <a:srgbClr val="92D050"/>
                    </a:solidFill>
                  </a:defRPr>
                </a:pPr>
                <a:endParaRPr lang="es-DO"/>
              </a:p>
            </c:txPr>
            <c:dLblPos val="outEnd"/>
            <c:showLegendKey val="0"/>
            <c:showVal val="1"/>
            <c:showCatName val="0"/>
            <c:showSerName val="0"/>
            <c:showPercent val="0"/>
            <c:showBubbleSize val="0"/>
            <c:showLeaderLines val="0"/>
          </c:dLbls>
          <c:cat>
            <c:strRef>
              <c:f>'h&amp;b'!$O$134</c:f>
              <c:strCache>
                <c:ptCount val="1"/>
                <c:pt idx="0">
                  <c:v>Alimentos</c:v>
                </c:pt>
              </c:strCache>
            </c:strRef>
          </c:cat>
          <c:val>
            <c:numRef>
              <c:f>'h&amp;b'!$R$134</c:f>
              <c:numCache>
                <c:formatCode>0.0</c:formatCode>
                <c:ptCount val="1"/>
                <c:pt idx="0">
                  <c:v>-1.0446716209752744</c:v>
                </c:pt>
              </c:numCache>
            </c:numRef>
          </c:val>
        </c:ser>
        <c:dLbls>
          <c:dLblPos val="outEnd"/>
          <c:showLegendKey val="0"/>
          <c:showVal val="1"/>
          <c:showCatName val="0"/>
          <c:showSerName val="0"/>
          <c:showPercent val="0"/>
          <c:showBubbleSize val="0"/>
        </c:dLbls>
        <c:gapWidth val="150"/>
        <c:axId val="233620608"/>
        <c:axId val="233622144"/>
      </c:barChart>
      <c:catAx>
        <c:axId val="233620608"/>
        <c:scaling>
          <c:orientation val="minMax"/>
        </c:scaling>
        <c:delete val="1"/>
        <c:axPos val="l"/>
        <c:numFmt formatCode="General" sourceLinked="0"/>
        <c:majorTickMark val="out"/>
        <c:minorTickMark val="none"/>
        <c:tickLblPos val="low"/>
        <c:crossAx val="233622144"/>
        <c:crosses val="autoZero"/>
        <c:auto val="1"/>
        <c:lblAlgn val="ctr"/>
        <c:lblOffset val="100"/>
        <c:noMultiLvlLbl val="0"/>
      </c:catAx>
      <c:valAx>
        <c:axId val="233622144"/>
        <c:scaling>
          <c:orientation val="minMax"/>
        </c:scaling>
        <c:delete val="1"/>
        <c:axPos val="b"/>
        <c:numFmt formatCode="0.0" sourceLinked="1"/>
        <c:majorTickMark val="out"/>
        <c:minorTickMark val="none"/>
        <c:tickLblPos val="nextTo"/>
        <c:crossAx val="233620608"/>
        <c:crosses val="autoZero"/>
        <c:crossBetween val="between"/>
      </c:valAx>
      <c:spPr>
        <a:noFill/>
        <a:ln w="25400">
          <a:noFill/>
        </a:ln>
      </c:spPr>
    </c:plotArea>
    <c:plotVisOnly val="1"/>
    <c:dispBlanksAs val="gap"/>
    <c:showDLblsOverMax val="0"/>
  </c:chart>
  <c:txPr>
    <a:bodyPr/>
    <a:lstStyle/>
    <a:p>
      <a:pPr>
        <a:defRPr sz="1800"/>
      </a:pPr>
      <a:endParaRPr lang="es-DO"/>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D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1" i="0" u="none" strike="noStrike" kern="1200" spc="100" baseline="0">
                <a:solidFill>
                  <a:schemeClr val="tx1"/>
                </a:solidFill>
                <a:effectLst>
                  <a:outerShdw blurRad="50800" dist="38100" dir="5400000" algn="t" rotWithShape="0">
                    <a:prstClr val="black">
                      <a:alpha val="40000"/>
                    </a:prstClr>
                  </a:outerShdw>
                </a:effectLst>
                <a:latin typeface="+mn-lt"/>
                <a:ea typeface="+mn-ea"/>
                <a:cs typeface="+mn-cs"/>
              </a:defRPr>
            </a:pPr>
            <a:r>
              <a:rPr lang="en-US" sz="1100" b="0" dirty="0" smtClean="0">
                <a:solidFill>
                  <a:schemeClr val="tx1"/>
                </a:solidFill>
                <a:effectLst/>
                <a:latin typeface="Arial (Body)"/>
              </a:rPr>
              <a:t>Rep. </a:t>
            </a:r>
            <a:r>
              <a:rPr lang="en-US" sz="1100" b="0" dirty="0" err="1" smtClean="0">
                <a:solidFill>
                  <a:schemeClr val="tx1"/>
                </a:solidFill>
                <a:effectLst/>
                <a:latin typeface="Arial (Body)"/>
              </a:rPr>
              <a:t>Dominicana</a:t>
            </a:r>
            <a:r>
              <a:rPr lang="en-US" sz="1100" b="0" dirty="0" smtClean="0">
                <a:solidFill>
                  <a:schemeClr val="tx1"/>
                </a:solidFill>
                <a:effectLst/>
                <a:latin typeface="Arial (Body)"/>
              </a:rPr>
              <a:t> – RY’17</a:t>
            </a:r>
            <a:endParaRPr lang="en-US" sz="1100" b="0" dirty="0">
              <a:solidFill>
                <a:schemeClr val="tx1"/>
              </a:solidFill>
              <a:effectLst/>
              <a:latin typeface="Arial (Body)"/>
            </a:endParaRPr>
          </a:p>
        </c:rich>
      </c:tx>
      <c:layout/>
      <c:overlay val="0"/>
      <c:spPr>
        <a:noFill/>
        <a:ln>
          <a:noFill/>
        </a:ln>
        <a:effectLst/>
      </c:spPr>
    </c:title>
    <c:autoTitleDeleted val="0"/>
    <c:plotArea>
      <c:layout/>
      <c:barChart>
        <c:barDir val="bar"/>
        <c:grouping val="clustered"/>
        <c:varyColors val="0"/>
        <c:ser>
          <c:idx val="0"/>
          <c:order val="0"/>
          <c:tx>
            <c:strRef>
              <c:f>'Gráficos &amp; Cuadros'!$P$125</c:f>
              <c:strCache>
                <c:ptCount val="1"/>
                <c:pt idx="0">
                  <c:v>TOTAL ALIMENTOS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0"/>
            <c:invertIfNegative val="0"/>
            <c:bubble3D val="0"/>
            <c:spPr>
              <a:solidFill>
                <a:srgbClr val="B21DAC"/>
              </a:solidFill>
              <a:ln>
                <a:noFill/>
              </a:ln>
              <a:effectLst>
                <a:outerShdw blurRad="57150" dist="19050" dir="5400000" algn="ctr" rotWithShape="0">
                  <a:srgbClr val="000000">
                    <a:alpha val="63000"/>
                  </a:srgbClr>
                </a:outerShdw>
              </a:effectLst>
            </c:spPr>
          </c:dPt>
          <c:dPt>
            <c:idx val="1"/>
            <c:invertIfNegative val="0"/>
            <c:bubble3D val="0"/>
            <c:spPr>
              <a:solidFill>
                <a:srgbClr val="00AEEF"/>
              </a:solidFill>
              <a:ln>
                <a:noFill/>
              </a:ln>
              <a:effectLst>
                <a:outerShdw blurRad="57150" dist="19050" dir="5400000" algn="ctr" rotWithShape="0">
                  <a:srgbClr val="000000">
                    <a:alpha val="63000"/>
                  </a:srgbClr>
                </a:outerShdw>
              </a:effectLst>
            </c:spPr>
          </c:dPt>
          <c:dPt>
            <c:idx val="2"/>
            <c:invertIfNegative val="0"/>
            <c:bubble3D val="0"/>
            <c:spPr>
              <a:solidFill>
                <a:srgbClr val="8DC63F"/>
              </a:solidFill>
              <a:ln>
                <a:noFill/>
              </a:ln>
              <a:effectLst>
                <a:outerShdw blurRad="57150" dist="19050" dir="5400000" algn="ctr" rotWithShape="0">
                  <a:srgbClr val="000000">
                    <a:alpha val="63000"/>
                  </a:srgbClr>
                </a:outerShdw>
              </a:effectLst>
            </c:spPr>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s-DO"/>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'Gráficos &amp; Cuadros'!$Q$116:$S$116</c:f>
              <c:strCache>
                <c:ptCount val="3"/>
                <c:pt idx="0">
                  <c:v>VOLUMEN</c:v>
                </c:pt>
                <c:pt idx="1">
                  <c:v>VALOR</c:v>
                </c:pt>
                <c:pt idx="2">
                  <c:v>PRECIO</c:v>
                </c:pt>
              </c:strCache>
            </c:strRef>
          </c:cat>
          <c:val>
            <c:numRef>
              <c:f>'Gráficos &amp; Cuadros'!$Q$125:$S$125</c:f>
              <c:numCache>
                <c:formatCode>0.0%</c:formatCode>
                <c:ptCount val="3"/>
                <c:pt idx="0">
                  <c:v>7.1018529439576386E-2</c:v>
                </c:pt>
                <c:pt idx="1">
                  <c:v>0.10290129520165946</c:v>
                </c:pt>
                <c:pt idx="2">
                  <c:v>3.3798663838499964E-2</c:v>
                </c:pt>
              </c:numCache>
            </c:numRef>
          </c:val>
        </c:ser>
        <c:dLbls>
          <c:dLblPos val="outEnd"/>
          <c:showLegendKey val="0"/>
          <c:showVal val="1"/>
          <c:showCatName val="0"/>
          <c:showSerName val="0"/>
          <c:showPercent val="0"/>
          <c:showBubbleSize val="0"/>
        </c:dLbls>
        <c:gapWidth val="17"/>
        <c:overlap val="-20"/>
        <c:axId val="234440192"/>
        <c:axId val="234444288"/>
      </c:barChart>
      <c:catAx>
        <c:axId val="234440192"/>
        <c:scaling>
          <c:orientation val="minMax"/>
        </c:scaling>
        <c:delete val="1"/>
        <c:axPos val="l"/>
        <c:numFmt formatCode="General" sourceLinked="1"/>
        <c:majorTickMark val="none"/>
        <c:minorTickMark val="none"/>
        <c:tickLblPos val="nextTo"/>
        <c:crossAx val="234444288"/>
        <c:crosses val="autoZero"/>
        <c:auto val="1"/>
        <c:lblAlgn val="ctr"/>
        <c:lblOffset val="100"/>
        <c:noMultiLvlLbl val="0"/>
      </c:catAx>
      <c:valAx>
        <c:axId val="234444288"/>
        <c:scaling>
          <c:orientation val="minMax"/>
        </c:scaling>
        <c:delete val="1"/>
        <c:axPos val="b"/>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crossAx val="2344401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DO"/>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s-D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198927151265751E-2"/>
          <c:y val="2.1347059648722355E-2"/>
          <c:w val="0.94560214569746848"/>
          <c:h val="0.85566950561012323"/>
        </c:manualLayout>
      </c:layout>
      <c:barChart>
        <c:barDir val="bar"/>
        <c:grouping val="clustered"/>
        <c:varyColors val="0"/>
        <c:ser>
          <c:idx val="0"/>
          <c:order val="0"/>
          <c:tx>
            <c:strRef>
              <c:f>'h&amp;b'!$P$133</c:f>
              <c:strCache>
                <c:ptCount val="1"/>
                <c:pt idx="0">
                  <c:v>Valor</c:v>
                </c:pt>
              </c:strCache>
            </c:strRef>
          </c:tx>
          <c:invertIfNegative val="0"/>
          <c:dLbls>
            <c:dLbl>
              <c:idx val="0"/>
              <c:layout/>
              <c:tx>
                <c:rich>
                  <a:bodyPr/>
                  <a:lstStyle/>
                  <a:p>
                    <a:pPr algn="ctr" rtl="0">
                      <a:defRPr lang="es-GT" sz="900" b="1" i="0" u="none" strike="noStrike" kern="1200" baseline="0">
                        <a:solidFill>
                          <a:srgbClr val="000000"/>
                        </a:solidFill>
                        <a:latin typeface="+mn-lt"/>
                        <a:ea typeface="+mn-ea"/>
                        <a:cs typeface="+mn-cs"/>
                      </a:defRPr>
                    </a:pPr>
                    <a:r>
                      <a:rPr lang="en-US" sz="900" dirty="0" smtClean="0"/>
                      <a:t>2.4%</a:t>
                    </a:r>
                    <a:endParaRPr lang="en-US" sz="900" dirty="0"/>
                  </a:p>
                </c:rich>
              </c:tx>
              <c:spPr>
                <a:noFill/>
                <a:ln>
                  <a:noFill/>
                </a:ln>
                <a:effectLst/>
              </c:spPr>
              <c:dLblPos val="outEnd"/>
              <c:showLegendKey val="0"/>
              <c:showVal val="1"/>
              <c:showCatName val="0"/>
              <c:showSerName val="0"/>
              <c:showPercent val="0"/>
              <c:showBubbleSize val="0"/>
            </c:dLbl>
            <c:spPr>
              <a:noFill/>
              <a:ln>
                <a:noFill/>
              </a:ln>
              <a:effectLst/>
            </c:spPr>
            <c:txPr>
              <a:bodyPr/>
              <a:lstStyle/>
              <a:p>
                <a:pPr algn="ctr" rtl="0">
                  <a:defRPr lang="es-GT" sz="1000" b="1" i="0" u="none" strike="noStrike" kern="1200" baseline="0">
                    <a:solidFill>
                      <a:srgbClr val="000000"/>
                    </a:solidFill>
                    <a:latin typeface="+mn-lt"/>
                    <a:ea typeface="+mn-ea"/>
                    <a:cs typeface="+mn-cs"/>
                  </a:defRPr>
                </a:pPr>
                <a:endParaRPr lang="es-DO"/>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'h&amp;b'!$O$134</c:f>
              <c:strCache>
                <c:ptCount val="1"/>
                <c:pt idx="0">
                  <c:v>Alimentos</c:v>
                </c:pt>
              </c:strCache>
            </c:strRef>
          </c:cat>
          <c:val>
            <c:numRef>
              <c:f>'h&amp;b'!$P$134</c:f>
              <c:numCache>
                <c:formatCode>0.0</c:formatCode>
                <c:ptCount val="1"/>
                <c:pt idx="0">
                  <c:v>0.90619630992316846</c:v>
                </c:pt>
              </c:numCache>
            </c:numRef>
          </c:val>
        </c:ser>
        <c:ser>
          <c:idx val="1"/>
          <c:order val="1"/>
          <c:tx>
            <c:strRef>
              <c:f>'h&amp;b'!$Q$133</c:f>
              <c:strCache>
                <c:ptCount val="1"/>
                <c:pt idx="0">
                  <c:v>Volumen</c:v>
                </c:pt>
              </c:strCache>
            </c:strRef>
          </c:tx>
          <c:invertIfNegative val="0"/>
          <c:dLbls>
            <c:dLbl>
              <c:idx val="0"/>
              <c:layout/>
              <c:tx>
                <c:rich>
                  <a:bodyPr/>
                  <a:lstStyle/>
                  <a:p>
                    <a:r>
                      <a:rPr lang="en-US" dirty="0" smtClean="0"/>
                      <a:t>5.4%</a:t>
                    </a:r>
                    <a:endParaRPr lang="en-US" dirty="0"/>
                  </a:p>
                </c:rich>
              </c:tx>
              <c:dLblPos val="outEnd"/>
              <c:showLegendKey val="0"/>
              <c:showVal val="1"/>
              <c:showCatName val="0"/>
              <c:showSerName val="0"/>
              <c:showPercent val="0"/>
              <c:showBubbleSize val="0"/>
            </c:dLbl>
            <c:txPr>
              <a:bodyPr/>
              <a:lstStyle/>
              <a:p>
                <a:pPr algn="ctr" rtl="0">
                  <a:defRPr lang="es-GT" sz="1000" b="1" i="0" u="none" strike="noStrike" kern="1200" baseline="0">
                    <a:solidFill>
                      <a:schemeClr val="tx1"/>
                    </a:solidFill>
                    <a:latin typeface="+mn-lt"/>
                    <a:ea typeface="+mn-ea"/>
                    <a:cs typeface="+mn-cs"/>
                  </a:defRPr>
                </a:pPr>
                <a:endParaRPr lang="es-DO"/>
              </a:p>
            </c:txPr>
            <c:dLblPos val="outEnd"/>
            <c:showLegendKey val="0"/>
            <c:showVal val="1"/>
            <c:showCatName val="0"/>
            <c:showSerName val="0"/>
            <c:showPercent val="0"/>
            <c:showBubbleSize val="0"/>
            <c:showLeaderLines val="0"/>
          </c:dLbls>
          <c:cat>
            <c:strRef>
              <c:f>'h&amp;b'!$O$134</c:f>
              <c:strCache>
                <c:ptCount val="1"/>
                <c:pt idx="0">
                  <c:v>Alimentos</c:v>
                </c:pt>
              </c:strCache>
            </c:strRef>
          </c:cat>
          <c:val>
            <c:numRef>
              <c:f>'h&amp;b'!$Q$134</c:f>
              <c:numCache>
                <c:formatCode>0.0</c:formatCode>
                <c:ptCount val="1"/>
                <c:pt idx="0">
                  <c:v>1.9714632479679084</c:v>
                </c:pt>
              </c:numCache>
            </c:numRef>
          </c:val>
        </c:ser>
        <c:ser>
          <c:idx val="2"/>
          <c:order val="2"/>
          <c:tx>
            <c:strRef>
              <c:f>'h&amp;b'!$R$133</c:f>
              <c:strCache>
                <c:ptCount val="1"/>
                <c:pt idx="0">
                  <c:v>Precio</c:v>
                </c:pt>
              </c:strCache>
            </c:strRef>
          </c:tx>
          <c:invertIfNegative val="0"/>
          <c:dLbls>
            <c:dLbl>
              <c:idx val="0"/>
              <c:layout/>
              <c:tx>
                <c:rich>
                  <a:bodyPr/>
                  <a:lstStyle/>
                  <a:p>
                    <a:pPr>
                      <a:defRPr sz="1000" b="1">
                        <a:solidFill>
                          <a:schemeClr val="tx1"/>
                        </a:solidFill>
                      </a:defRPr>
                    </a:pPr>
                    <a:r>
                      <a:rPr lang="en-US" sz="1000" dirty="0" smtClean="0">
                        <a:solidFill>
                          <a:schemeClr val="tx1"/>
                        </a:solidFill>
                      </a:rPr>
                      <a:t>-2.6%</a:t>
                    </a:r>
                    <a:endParaRPr lang="en-US" sz="1000" dirty="0">
                      <a:solidFill>
                        <a:schemeClr val="tx1"/>
                      </a:solidFill>
                    </a:endParaRPr>
                  </a:p>
                </c:rich>
              </c:tx>
              <c:spPr/>
              <c:dLblPos val="outEnd"/>
              <c:showLegendKey val="0"/>
              <c:showVal val="1"/>
              <c:showCatName val="0"/>
              <c:showSerName val="0"/>
              <c:showPercent val="0"/>
              <c:showBubbleSize val="0"/>
            </c:dLbl>
            <c:txPr>
              <a:bodyPr/>
              <a:lstStyle/>
              <a:p>
                <a:pPr>
                  <a:defRPr sz="1100" b="1">
                    <a:solidFill>
                      <a:srgbClr val="92D050"/>
                    </a:solidFill>
                  </a:defRPr>
                </a:pPr>
                <a:endParaRPr lang="es-DO"/>
              </a:p>
            </c:txPr>
            <c:dLblPos val="outEnd"/>
            <c:showLegendKey val="0"/>
            <c:showVal val="1"/>
            <c:showCatName val="0"/>
            <c:showSerName val="0"/>
            <c:showPercent val="0"/>
            <c:showBubbleSize val="0"/>
            <c:showLeaderLines val="0"/>
          </c:dLbls>
          <c:cat>
            <c:strRef>
              <c:f>'h&amp;b'!$O$134</c:f>
              <c:strCache>
                <c:ptCount val="1"/>
                <c:pt idx="0">
                  <c:v>Alimentos</c:v>
                </c:pt>
              </c:strCache>
            </c:strRef>
          </c:cat>
          <c:val>
            <c:numRef>
              <c:f>'h&amp;b'!$R$134</c:f>
              <c:numCache>
                <c:formatCode>0.0</c:formatCode>
                <c:ptCount val="1"/>
                <c:pt idx="0">
                  <c:v>-1.0446716209752744</c:v>
                </c:pt>
              </c:numCache>
            </c:numRef>
          </c:val>
        </c:ser>
        <c:dLbls>
          <c:dLblPos val="outEnd"/>
          <c:showLegendKey val="0"/>
          <c:showVal val="1"/>
          <c:showCatName val="0"/>
          <c:showSerName val="0"/>
          <c:showPercent val="0"/>
          <c:showBubbleSize val="0"/>
        </c:dLbls>
        <c:gapWidth val="150"/>
        <c:axId val="234570880"/>
        <c:axId val="234572416"/>
      </c:barChart>
      <c:catAx>
        <c:axId val="234570880"/>
        <c:scaling>
          <c:orientation val="minMax"/>
        </c:scaling>
        <c:delete val="1"/>
        <c:axPos val="l"/>
        <c:numFmt formatCode="General" sourceLinked="0"/>
        <c:majorTickMark val="out"/>
        <c:minorTickMark val="none"/>
        <c:tickLblPos val="low"/>
        <c:crossAx val="234572416"/>
        <c:crosses val="autoZero"/>
        <c:auto val="1"/>
        <c:lblAlgn val="ctr"/>
        <c:lblOffset val="100"/>
        <c:noMultiLvlLbl val="0"/>
      </c:catAx>
      <c:valAx>
        <c:axId val="234572416"/>
        <c:scaling>
          <c:orientation val="minMax"/>
        </c:scaling>
        <c:delete val="1"/>
        <c:axPos val="b"/>
        <c:numFmt formatCode="0.0" sourceLinked="1"/>
        <c:majorTickMark val="out"/>
        <c:minorTickMark val="none"/>
        <c:tickLblPos val="nextTo"/>
        <c:crossAx val="234570880"/>
        <c:crosses val="autoZero"/>
        <c:crossBetween val="between"/>
      </c:valAx>
    </c:plotArea>
    <c:plotVisOnly val="1"/>
    <c:dispBlanksAs val="gap"/>
    <c:showDLblsOverMax val="0"/>
  </c:chart>
  <c:txPr>
    <a:bodyPr/>
    <a:lstStyle/>
    <a:p>
      <a:pPr>
        <a:defRPr sz="1800"/>
      </a:pPr>
      <a:endParaRPr lang="es-DO"/>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D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1739879306666531E-2"/>
          <c:y val="0.40029384464131729"/>
          <c:w val="0.96826012069333345"/>
          <c:h val="0.59970615535868266"/>
        </c:manualLayout>
      </c:layout>
      <c:barChart>
        <c:barDir val="col"/>
        <c:grouping val="clustered"/>
        <c:varyColors val="0"/>
        <c:ser>
          <c:idx val="0"/>
          <c:order val="0"/>
          <c:tx>
            <c:strRef>
              <c:f>Sheet1!$B$1</c:f>
              <c:strCache>
                <c:ptCount val="1"/>
                <c:pt idx="0">
                  <c:v>2012-14</c:v>
                </c:pt>
              </c:strCache>
            </c:strRef>
          </c:tx>
          <c:spPr>
            <a:solidFill>
              <a:schemeClr val="accent1"/>
            </a:solidFill>
          </c:spPr>
          <c:invertIfNegative val="0"/>
          <c:dLbls>
            <c:numFmt formatCode="#,##0.0" sourceLinked="0"/>
            <c:showLegendKey val="0"/>
            <c:showVal val="1"/>
            <c:showCatName val="0"/>
            <c:showSerName val="0"/>
            <c:showPercent val="0"/>
            <c:showBubbleSize val="0"/>
            <c:showLeaderLines val="0"/>
          </c:dLbls>
          <c:cat>
            <c:strRef>
              <c:f>Sheet1!$A$2:$A$11</c:f>
              <c:strCache>
                <c:ptCount val="10"/>
                <c:pt idx="0">
                  <c:v>Brazil</c:v>
                </c:pt>
                <c:pt idx="1">
                  <c:v>Mexico</c:v>
                </c:pt>
                <c:pt idx="2">
                  <c:v>Colombia</c:v>
                </c:pt>
                <c:pt idx="3">
                  <c:v>Chile</c:v>
                </c:pt>
                <c:pt idx="4">
                  <c:v>Argentina</c:v>
                </c:pt>
                <c:pt idx="5">
                  <c:v>Peru</c:v>
                </c:pt>
                <c:pt idx="6">
                  <c:v>Venezuela</c:v>
                </c:pt>
                <c:pt idx="7">
                  <c:v>Ecuador</c:v>
                </c:pt>
                <c:pt idx="8">
                  <c:v>Uruguay</c:v>
                </c:pt>
                <c:pt idx="9">
                  <c:v>CAM</c:v>
                </c:pt>
              </c:strCache>
            </c:strRef>
          </c:cat>
          <c:val>
            <c:numRef>
              <c:f>Sheet1!$B$2:$B$11</c:f>
              <c:numCache>
                <c:formatCode>General</c:formatCode>
                <c:ptCount val="10"/>
                <c:pt idx="0">
                  <c:v>1.7</c:v>
                </c:pt>
                <c:pt idx="1">
                  <c:v>2.5</c:v>
                </c:pt>
                <c:pt idx="2">
                  <c:v>4.4000000000000004</c:v>
                </c:pt>
                <c:pt idx="3">
                  <c:v>3.8</c:v>
                </c:pt>
                <c:pt idx="4">
                  <c:v>1.4</c:v>
                </c:pt>
                <c:pt idx="5">
                  <c:v>4.7</c:v>
                </c:pt>
                <c:pt idx="6">
                  <c:v>1</c:v>
                </c:pt>
                <c:pt idx="7">
                  <c:v>4.5999999999999996</c:v>
                </c:pt>
                <c:pt idx="8">
                  <c:v>4</c:v>
                </c:pt>
                <c:pt idx="9">
                  <c:v>3.2</c:v>
                </c:pt>
              </c:numCache>
            </c:numRef>
          </c:val>
        </c:ser>
        <c:ser>
          <c:idx val="1"/>
          <c:order val="1"/>
          <c:tx>
            <c:strRef>
              <c:f>Sheet1!$C$1</c:f>
              <c:strCache>
                <c:ptCount val="1"/>
                <c:pt idx="0">
                  <c:v>2015-17</c:v>
                </c:pt>
              </c:strCache>
            </c:strRef>
          </c:tx>
          <c:spPr>
            <a:solidFill>
              <a:schemeClr val="accent5"/>
            </a:solidFill>
          </c:spPr>
          <c:invertIfNegative val="0"/>
          <c:dLbls>
            <c:numFmt formatCode="#,##0.0" sourceLinked="0"/>
            <c:showLegendKey val="0"/>
            <c:showVal val="1"/>
            <c:showCatName val="0"/>
            <c:showSerName val="0"/>
            <c:showPercent val="0"/>
            <c:showBubbleSize val="0"/>
            <c:showLeaderLines val="0"/>
          </c:dLbls>
          <c:cat>
            <c:strRef>
              <c:f>Sheet1!$A$2:$A$11</c:f>
              <c:strCache>
                <c:ptCount val="10"/>
                <c:pt idx="0">
                  <c:v>Brazil</c:v>
                </c:pt>
                <c:pt idx="1">
                  <c:v>Mexico</c:v>
                </c:pt>
                <c:pt idx="2">
                  <c:v>Colombia</c:v>
                </c:pt>
                <c:pt idx="3">
                  <c:v>Chile</c:v>
                </c:pt>
                <c:pt idx="4">
                  <c:v>Argentina</c:v>
                </c:pt>
                <c:pt idx="5">
                  <c:v>Peru</c:v>
                </c:pt>
                <c:pt idx="6">
                  <c:v>Venezuela</c:v>
                </c:pt>
                <c:pt idx="7">
                  <c:v>Ecuador</c:v>
                </c:pt>
                <c:pt idx="8">
                  <c:v>Uruguay</c:v>
                </c:pt>
                <c:pt idx="9">
                  <c:v>CAM</c:v>
                </c:pt>
              </c:strCache>
            </c:strRef>
          </c:cat>
          <c:val>
            <c:numRef>
              <c:f>Sheet1!$C$2:$C$11</c:f>
              <c:numCache>
                <c:formatCode>General</c:formatCode>
                <c:ptCount val="10"/>
                <c:pt idx="0">
                  <c:v>-2.2000000000000002</c:v>
                </c:pt>
                <c:pt idx="1">
                  <c:v>2.6</c:v>
                </c:pt>
                <c:pt idx="2">
                  <c:v>2.9</c:v>
                </c:pt>
                <c:pt idx="3">
                  <c:v>2.2999999999999998</c:v>
                </c:pt>
                <c:pt idx="4">
                  <c:v>1.3</c:v>
                </c:pt>
                <c:pt idx="5">
                  <c:v>3.5</c:v>
                </c:pt>
                <c:pt idx="6">
                  <c:v>-4.5999999999999996</c:v>
                </c:pt>
                <c:pt idx="7">
                  <c:v>-0.3</c:v>
                </c:pt>
                <c:pt idx="8">
                  <c:v>1.9</c:v>
                </c:pt>
                <c:pt idx="9">
                  <c:v>3.1</c:v>
                </c:pt>
              </c:numCache>
            </c:numRef>
          </c:val>
        </c:ser>
        <c:ser>
          <c:idx val="2"/>
          <c:order val="2"/>
          <c:tx>
            <c:strRef>
              <c:f>Sheet1!$D$1</c:f>
              <c:strCache>
                <c:ptCount val="1"/>
                <c:pt idx="0">
                  <c:v>2018-20</c:v>
                </c:pt>
              </c:strCache>
            </c:strRef>
          </c:tx>
          <c:spPr>
            <a:solidFill>
              <a:schemeClr val="accent3"/>
            </a:solidFill>
          </c:spPr>
          <c:invertIfNegative val="0"/>
          <c:dLbls>
            <c:numFmt formatCode="#,##0.0" sourceLinked="0"/>
            <c:showLegendKey val="0"/>
            <c:showVal val="1"/>
            <c:showCatName val="0"/>
            <c:showSerName val="0"/>
            <c:showPercent val="0"/>
            <c:showBubbleSize val="0"/>
            <c:showLeaderLines val="0"/>
          </c:dLbls>
          <c:cat>
            <c:strRef>
              <c:f>Sheet1!$A$2:$A$11</c:f>
              <c:strCache>
                <c:ptCount val="10"/>
                <c:pt idx="0">
                  <c:v>Brazil</c:v>
                </c:pt>
                <c:pt idx="1">
                  <c:v>Mexico</c:v>
                </c:pt>
                <c:pt idx="2">
                  <c:v>Colombia</c:v>
                </c:pt>
                <c:pt idx="3">
                  <c:v>Chile</c:v>
                </c:pt>
                <c:pt idx="4">
                  <c:v>Argentina</c:v>
                </c:pt>
                <c:pt idx="5">
                  <c:v>Peru</c:v>
                </c:pt>
                <c:pt idx="6">
                  <c:v>Venezuela</c:v>
                </c:pt>
                <c:pt idx="7">
                  <c:v>Ecuador</c:v>
                </c:pt>
                <c:pt idx="8">
                  <c:v>Uruguay</c:v>
                </c:pt>
                <c:pt idx="9">
                  <c:v>CAM</c:v>
                </c:pt>
              </c:strCache>
            </c:strRef>
          </c:cat>
          <c:val>
            <c:numRef>
              <c:f>Sheet1!$D$2:$D$11</c:f>
              <c:numCache>
                <c:formatCode>General</c:formatCode>
                <c:ptCount val="10"/>
                <c:pt idx="0">
                  <c:v>2</c:v>
                </c:pt>
                <c:pt idx="1">
                  <c:v>3.2</c:v>
                </c:pt>
                <c:pt idx="2">
                  <c:v>3.7</c:v>
                </c:pt>
                <c:pt idx="3">
                  <c:v>3.2</c:v>
                </c:pt>
                <c:pt idx="4">
                  <c:v>3.1</c:v>
                </c:pt>
                <c:pt idx="5">
                  <c:v>4.3</c:v>
                </c:pt>
                <c:pt idx="6">
                  <c:v>1.7</c:v>
                </c:pt>
                <c:pt idx="7">
                  <c:v>2.2000000000000002</c:v>
                </c:pt>
                <c:pt idx="8">
                  <c:v>3.3</c:v>
                </c:pt>
                <c:pt idx="9">
                  <c:v>3.4</c:v>
                </c:pt>
              </c:numCache>
            </c:numRef>
          </c:val>
        </c:ser>
        <c:dLbls>
          <c:showLegendKey val="0"/>
          <c:showVal val="0"/>
          <c:showCatName val="0"/>
          <c:showSerName val="0"/>
          <c:showPercent val="0"/>
          <c:showBubbleSize val="0"/>
        </c:dLbls>
        <c:gapWidth val="48"/>
        <c:axId val="144966016"/>
        <c:axId val="144967552"/>
      </c:barChart>
      <c:catAx>
        <c:axId val="144966016"/>
        <c:scaling>
          <c:orientation val="minMax"/>
        </c:scaling>
        <c:delete val="1"/>
        <c:axPos val="b"/>
        <c:majorTickMark val="out"/>
        <c:minorTickMark val="none"/>
        <c:tickLblPos val="nextTo"/>
        <c:crossAx val="144967552"/>
        <c:crosses val="autoZero"/>
        <c:auto val="1"/>
        <c:lblAlgn val="ctr"/>
        <c:lblOffset val="100"/>
        <c:noMultiLvlLbl val="0"/>
      </c:catAx>
      <c:valAx>
        <c:axId val="144967552"/>
        <c:scaling>
          <c:orientation val="minMax"/>
        </c:scaling>
        <c:delete val="1"/>
        <c:axPos val="l"/>
        <c:numFmt formatCode="General" sourceLinked="1"/>
        <c:majorTickMark val="out"/>
        <c:minorTickMark val="none"/>
        <c:tickLblPos val="nextTo"/>
        <c:crossAx val="144966016"/>
        <c:crosses val="autoZero"/>
        <c:crossBetween val="between"/>
      </c:valAx>
    </c:plotArea>
    <c:plotVisOnly val="1"/>
    <c:dispBlanksAs val="gap"/>
    <c:showDLblsOverMax val="0"/>
  </c:chart>
  <c:txPr>
    <a:bodyPr/>
    <a:lstStyle/>
    <a:p>
      <a:pPr>
        <a:defRPr sz="1200">
          <a:solidFill>
            <a:schemeClr val="tx2"/>
          </a:solidFill>
        </a:defRPr>
      </a:pPr>
      <a:endParaRPr lang="es-DO"/>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s-D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GLOBAL GIANTS</c:v>
                </c:pt>
              </c:strCache>
            </c:strRef>
          </c:tx>
          <c:spPr>
            <a:ln w="38100" cap="rnd">
              <a:solidFill>
                <a:srgbClr val="00B0F0"/>
              </a:solidFill>
              <a:prstDash val="sysDash"/>
              <a:round/>
            </a:ln>
            <a:effectLst/>
          </c:spPr>
          <c:marker>
            <c:symbol val="circle"/>
            <c:size val="10"/>
            <c:spPr>
              <a:solidFill>
                <a:srgbClr val="00B0F0"/>
              </a:solidFill>
              <a:ln w="38100" cap="rnd">
                <a:solidFill>
                  <a:srgbClr val="00B0F0"/>
                </a:solidFill>
              </a:ln>
              <a:effectLst/>
            </c:spPr>
          </c:marker>
          <c:cat>
            <c:strRef>
              <c:f>Sheet1!$B$1:$N$1</c:f>
              <c:strCache>
                <c:ptCount val="13"/>
                <c:pt idx="0">
                  <c:v>FEB 16</c:v>
                </c:pt>
                <c:pt idx="1">
                  <c:v>MAR 16</c:v>
                </c:pt>
                <c:pt idx="2">
                  <c:v>ABR 16</c:v>
                </c:pt>
                <c:pt idx="3">
                  <c:v>MAY 16</c:v>
                </c:pt>
                <c:pt idx="4">
                  <c:v>JUN 16</c:v>
                </c:pt>
                <c:pt idx="5">
                  <c:v>JUL 16</c:v>
                </c:pt>
                <c:pt idx="6">
                  <c:v>AGO 16</c:v>
                </c:pt>
                <c:pt idx="7">
                  <c:v>SEP 16</c:v>
                </c:pt>
                <c:pt idx="8">
                  <c:v>OCT 16</c:v>
                </c:pt>
                <c:pt idx="9">
                  <c:v>NOV 16</c:v>
                </c:pt>
                <c:pt idx="10">
                  <c:v>DIC 16</c:v>
                </c:pt>
                <c:pt idx="11">
                  <c:v>ENE 17</c:v>
                </c:pt>
                <c:pt idx="12">
                  <c:v>FEB 17</c:v>
                </c:pt>
              </c:strCache>
            </c:strRef>
          </c:cat>
          <c:val>
            <c:numRef>
              <c:f>Sheet1!$B$2:$N$2</c:f>
              <c:numCache>
                <c:formatCode>0.00</c:formatCode>
                <c:ptCount val="13"/>
                <c:pt idx="0">
                  <c:v>3.7390376377435643</c:v>
                </c:pt>
                <c:pt idx="1">
                  <c:v>4.0642837983976534</c:v>
                </c:pt>
                <c:pt idx="2">
                  <c:v>4.1334466254440798</c:v>
                </c:pt>
                <c:pt idx="3">
                  <c:v>5.5845732717519496</c:v>
                </c:pt>
                <c:pt idx="4">
                  <c:v>4.4465202077212922</c:v>
                </c:pt>
                <c:pt idx="5">
                  <c:v>2.5846273567608335</c:v>
                </c:pt>
                <c:pt idx="6">
                  <c:v>3.0085155713818637</c:v>
                </c:pt>
                <c:pt idx="7">
                  <c:v>1.6078416507974538</c:v>
                </c:pt>
                <c:pt idx="8">
                  <c:v>2.3262197587517619</c:v>
                </c:pt>
                <c:pt idx="9">
                  <c:v>1.5998164278553588</c:v>
                </c:pt>
                <c:pt idx="10">
                  <c:v>2.575526512182293</c:v>
                </c:pt>
                <c:pt idx="11">
                  <c:v>2.2209408287103543</c:v>
                </c:pt>
                <c:pt idx="12">
                  <c:v>2.6399204855625413</c:v>
                </c:pt>
              </c:numCache>
            </c:numRef>
          </c:val>
          <c:smooth val="0"/>
        </c:ser>
        <c:ser>
          <c:idx val="1"/>
          <c:order val="1"/>
          <c:tx>
            <c:strRef>
              <c:f>Sheet1!$A$3</c:f>
              <c:strCache>
                <c:ptCount val="1"/>
                <c:pt idx="0">
                  <c:v>LOCAL GIANTS</c:v>
                </c:pt>
              </c:strCache>
            </c:strRef>
          </c:tx>
          <c:spPr>
            <a:ln w="41275" cap="rnd">
              <a:solidFill>
                <a:srgbClr val="FFFF00">
                  <a:alpha val="92000"/>
                </a:srgbClr>
              </a:solidFill>
              <a:prstDash val="sysDash"/>
              <a:round/>
            </a:ln>
            <a:effectLst/>
          </c:spPr>
          <c:marker>
            <c:symbol val="circle"/>
            <c:size val="10"/>
            <c:spPr>
              <a:solidFill>
                <a:srgbClr val="FFFF00"/>
              </a:solidFill>
              <a:ln w="38100">
                <a:noFill/>
                <a:prstDash val="sysDash"/>
              </a:ln>
              <a:effectLst/>
            </c:spPr>
          </c:marker>
          <c:cat>
            <c:strRef>
              <c:f>Sheet1!$B$1:$N$1</c:f>
              <c:strCache>
                <c:ptCount val="13"/>
                <c:pt idx="0">
                  <c:v>FEB 16</c:v>
                </c:pt>
                <c:pt idx="1">
                  <c:v>MAR 16</c:v>
                </c:pt>
                <c:pt idx="2">
                  <c:v>ABR 16</c:v>
                </c:pt>
                <c:pt idx="3">
                  <c:v>MAY 16</c:v>
                </c:pt>
                <c:pt idx="4">
                  <c:v>JUN 16</c:v>
                </c:pt>
                <c:pt idx="5">
                  <c:v>JUL 16</c:v>
                </c:pt>
                <c:pt idx="6">
                  <c:v>AGO 16</c:v>
                </c:pt>
                <c:pt idx="7">
                  <c:v>SEP 16</c:v>
                </c:pt>
                <c:pt idx="8">
                  <c:v>OCT 16</c:v>
                </c:pt>
                <c:pt idx="9">
                  <c:v>NOV 16</c:v>
                </c:pt>
                <c:pt idx="10">
                  <c:v>DIC 16</c:v>
                </c:pt>
                <c:pt idx="11">
                  <c:v>ENE 17</c:v>
                </c:pt>
                <c:pt idx="12">
                  <c:v>FEB 17</c:v>
                </c:pt>
              </c:strCache>
            </c:strRef>
          </c:cat>
          <c:val>
            <c:numRef>
              <c:f>Sheet1!$B$3:$N$3</c:f>
              <c:numCache>
                <c:formatCode>0.00</c:formatCode>
                <c:ptCount val="13"/>
                <c:pt idx="0">
                  <c:v>-1.2484735874262611</c:v>
                </c:pt>
                <c:pt idx="1">
                  <c:v>-0.46967838334278156</c:v>
                </c:pt>
                <c:pt idx="2">
                  <c:v>2.4571275283506111E-2</c:v>
                </c:pt>
                <c:pt idx="3">
                  <c:v>-0.98497828684992328</c:v>
                </c:pt>
                <c:pt idx="4">
                  <c:v>-2.3323659004200437</c:v>
                </c:pt>
                <c:pt idx="5">
                  <c:v>-3.6594200242384716</c:v>
                </c:pt>
                <c:pt idx="6">
                  <c:v>-5.4293164221151642</c:v>
                </c:pt>
                <c:pt idx="7">
                  <c:v>-5.6540008825138841</c:v>
                </c:pt>
                <c:pt idx="8">
                  <c:v>-3.4755319253627306</c:v>
                </c:pt>
                <c:pt idx="9">
                  <c:v>-1.4865304232295387</c:v>
                </c:pt>
                <c:pt idx="10">
                  <c:v>-0.30005190255830883</c:v>
                </c:pt>
                <c:pt idx="11">
                  <c:v>-1.6952893425511206E-2</c:v>
                </c:pt>
                <c:pt idx="12">
                  <c:v>0.10120474147502989</c:v>
                </c:pt>
              </c:numCache>
            </c:numRef>
          </c:val>
          <c:smooth val="0"/>
        </c:ser>
        <c:dLbls>
          <c:showLegendKey val="0"/>
          <c:showVal val="0"/>
          <c:showCatName val="0"/>
          <c:showSerName val="0"/>
          <c:showPercent val="0"/>
          <c:showBubbleSize val="0"/>
        </c:dLbls>
        <c:marker val="1"/>
        <c:smooth val="0"/>
        <c:axId val="233429248"/>
        <c:axId val="233435520"/>
      </c:lineChart>
      <c:catAx>
        <c:axId val="233429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ysDot"/>
            <a:round/>
          </a:ln>
          <a:effectLst/>
        </c:spPr>
        <c:txPr>
          <a:bodyPr rot="-60000000" spcFirstLastPara="1" vertOverflow="ellipsis" vert="horz" wrap="square" anchor="ctr" anchorCtr="1"/>
          <a:lstStyle/>
          <a:p>
            <a:pPr>
              <a:defRPr sz="1197" b="0" i="0" u="none" strike="noStrike" kern="1200" baseline="0">
                <a:solidFill>
                  <a:schemeClr val="bg2">
                    <a:lumMod val="25000"/>
                  </a:schemeClr>
                </a:solidFill>
                <a:latin typeface="+mn-lt"/>
                <a:ea typeface="+mn-ea"/>
                <a:cs typeface="+mn-cs"/>
              </a:defRPr>
            </a:pPr>
            <a:endParaRPr lang="es-DO"/>
          </a:p>
        </c:txPr>
        <c:crossAx val="233435520"/>
        <c:crosses val="autoZero"/>
        <c:auto val="1"/>
        <c:lblAlgn val="ctr"/>
        <c:lblOffset val="100"/>
        <c:noMultiLvlLbl val="0"/>
      </c:catAx>
      <c:valAx>
        <c:axId val="233435520"/>
        <c:scaling>
          <c:orientation val="minMax"/>
          <c:max val="6"/>
          <c:min val="-6"/>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2">
                    <a:lumMod val="25000"/>
                  </a:schemeClr>
                </a:solidFill>
                <a:latin typeface="+mn-lt"/>
                <a:ea typeface="+mn-ea"/>
                <a:cs typeface="+mn-cs"/>
              </a:defRPr>
            </a:pPr>
            <a:endParaRPr lang="es-DO"/>
          </a:p>
        </c:txPr>
        <c:crossAx val="2334292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25000"/>
                </a:schemeClr>
              </a:solidFill>
              <a:latin typeface="+mn-lt"/>
              <a:ea typeface="+mn-ea"/>
              <a:cs typeface="+mn-cs"/>
            </a:defRPr>
          </a:pPr>
          <a:endParaRPr lang="es-DO"/>
        </a:p>
      </c:txPr>
    </c:legend>
    <c:plotVisOnly val="1"/>
    <c:dispBlanksAs val="gap"/>
    <c:showDLblsOverMax val="0"/>
  </c:chart>
  <c:spPr>
    <a:noFill/>
    <a:ln>
      <a:noFill/>
    </a:ln>
    <a:effectLst/>
  </c:spPr>
  <c:txPr>
    <a:bodyPr/>
    <a:lstStyle/>
    <a:p>
      <a:pPr>
        <a:defRPr/>
      </a:pPr>
      <a:endParaRPr lang="es-DO"/>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D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 Total</c:v>
                </c:pt>
              </c:strCache>
            </c:strRef>
          </c:tx>
          <c:spPr>
            <a:solidFill>
              <a:srgbClr val="218535"/>
            </a:solidFill>
          </c:spPr>
          <c:invertIfNegative val="0"/>
          <c:dLbls>
            <c:txPr>
              <a:bodyPr/>
              <a:lstStyle/>
              <a:p>
                <a:pPr>
                  <a:defRPr sz="1050">
                    <a:solidFill>
                      <a:srgbClr val="218535"/>
                    </a:solidFill>
                  </a:defRPr>
                </a:pPr>
                <a:endParaRPr lang="es-DO"/>
              </a:p>
            </c:txPr>
            <c:dLblPos val="outEnd"/>
            <c:showLegendKey val="0"/>
            <c:showVal val="1"/>
            <c:showCatName val="0"/>
            <c:showSerName val="0"/>
            <c:showPercent val="0"/>
            <c:showBubbleSize val="0"/>
            <c:showLeaderLines val="0"/>
          </c:dLbls>
          <c:cat>
            <c:strRef>
              <c:f>Sheet1!$A$2:$A$7</c:f>
              <c:strCache>
                <c:ptCount val="6"/>
                <c:pt idx="0">
                  <c:v>Arg</c:v>
                </c:pt>
                <c:pt idx="1">
                  <c:v>Bra</c:v>
                </c:pt>
                <c:pt idx="2">
                  <c:v>Chi</c:v>
                </c:pt>
                <c:pt idx="3">
                  <c:v>Col</c:v>
                </c:pt>
                <c:pt idx="4">
                  <c:v>Mex</c:v>
                </c:pt>
                <c:pt idx="5">
                  <c:v>Per</c:v>
                </c:pt>
              </c:strCache>
            </c:strRef>
          </c:cat>
          <c:val>
            <c:numRef>
              <c:f>Sheet1!$B$2:$B$7</c:f>
              <c:numCache>
                <c:formatCode>General</c:formatCode>
                <c:ptCount val="6"/>
                <c:pt idx="0">
                  <c:v>7.5</c:v>
                </c:pt>
                <c:pt idx="1">
                  <c:v>19</c:v>
                </c:pt>
                <c:pt idx="2">
                  <c:v>24</c:v>
                </c:pt>
                <c:pt idx="3">
                  <c:v>8</c:v>
                </c:pt>
                <c:pt idx="4">
                  <c:v>2</c:v>
                </c:pt>
                <c:pt idx="5">
                  <c:v>17</c:v>
                </c:pt>
              </c:numCache>
            </c:numRef>
          </c:val>
        </c:ser>
        <c:ser>
          <c:idx val="1"/>
          <c:order val="1"/>
          <c:tx>
            <c:strRef>
              <c:f>Sheet1!$C$1</c:f>
              <c:strCache>
                <c:ptCount val="1"/>
                <c:pt idx="0">
                  <c:v>% GDP</c:v>
                </c:pt>
              </c:strCache>
            </c:strRef>
          </c:tx>
          <c:spPr>
            <a:solidFill>
              <a:srgbClr val="C4DF9B"/>
            </a:solidFill>
          </c:spPr>
          <c:invertIfNegative val="0"/>
          <c:dLbls>
            <c:dLbl>
              <c:idx val="4"/>
              <c:layout>
                <c:manualLayout>
                  <c:x val="1.9547069767262802E-2"/>
                  <c:y val="0"/>
                </c:manualLayout>
              </c:layout>
              <c:dLblPos val="outEnd"/>
              <c:showLegendKey val="0"/>
              <c:showVal val="1"/>
              <c:showCatName val="0"/>
              <c:showSerName val="0"/>
              <c:showPercent val="0"/>
              <c:showBubbleSize val="0"/>
            </c:dLbl>
            <c:spPr>
              <a:solidFill>
                <a:schemeClr val="bg1">
                  <a:lumMod val="95000"/>
                </a:schemeClr>
              </a:solidFill>
            </c:spPr>
            <c:txPr>
              <a:bodyPr/>
              <a:lstStyle/>
              <a:p>
                <a:pPr>
                  <a:defRPr sz="1050">
                    <a:solidFill>
                      <a:srgbClr val="8DC63F"/>
                    </a:solidFill>
                  </a:defRPr>
                </a:pPr>
                <a:endParaRPr lang="es-DO"/>
              </a:p>
            </c:txPr>
            <c:dLblPos val="outEnd"/>
            <c:showLegendKey val="0"/>
            <c:showVal val="1"/>
            <c:showCatName val="0"/>
            <c:showSerName val="0"/>
            <c:showPercent val="0"/>
            <c:showBubbleSize val="0"/>
            <c:showLeaderLines val="0"/>
          </c:dLbls>
          <c:cat>
            <c:strRef>
              <c:f>Sheet1!$A$2:$A$7</c:f>
              <c:strCache>
                <c:ptCount val="6"/>
                <c:pt idx="0">
                  <c:v>Arg</c:v>
                </c:pt>
                <c:pt idx="1">
                  <c:v>Bra</c:v>
                </c:pt>
                <c:pt idx="2">
                  <c:v>Chi</c:v>
                </c:pt>
                <c:pt idx="3">
                  <c:v>Col</c:v>
                </c:pt>
                <c:pt idx="4">
                  <c:v>Mex</c:v>
                </c:pt>
                <c:pt idx="5">
                  <c:v>Per</c:v>
                </c:pt>
              </c:strCache>
            </c:strRef>
          </c:cat>
          <c:val>
            <c:numRef>
              <c:f>Sheet1!$C$2:$C$7</c:f>
              <c:numCache>
                <c:formatCode>General</c:formatCode>
                <c:ptCount val="6"/>
                <c:pt idx="0">
                  <c:v>1.5</c:v>
                </c:pt>
                <c:pt idx="1">
                  <c:v>2</c:v>
                </c:pt>
                <c:pt idx="2">
                  <c:v>7</c:v>
                </c:pt>
                <c:pt idx="3">
                  <c:v>1.5</c:v>
                </c:pt>
                <c:pt idx="4">
                  <c:v>0.5</c:v>
                </c:pt>
                <c:pt idx="5">
                  <c:v>3.5</c:v>
                </c:pt>
              </c:numCache>
            </c:numRef>
          </c:val>
        </c:ser>
        <c:dLbls>
          <c:dLblPos val="outEnd"/>
          <c:showLegendKey val="0"/>
          <c:showVal val="1"/>
          <c:showCatName val="0"/>
          <c:showSerName val="0"/>
          <c:showPercent val="0"/>
          <c:showBubbleSize val="0"/>
        </c:dLbls>
        <c:gapWidth val="150"/>
        <c:axId val="47836160"/>
        <c:axId val="123183872"/>
      </c:barChart>
      <c:catAx>
        <c:axId val="47836160"/>
        <c:scaling>
          <c:orientation val="minMax"/>
        </c:scaling>
        <c:delete val="0"/>
        <c:axPos val="b"/>
        <c:majorTickMark val="out"/>
        <c:minorTickMark val="none"/>
        <c:tickLblPos val="nextTo"/>
        <c:crossAx val="123183872"/>
        <c:crosses val="autoZero"/>
        <c:auto val="1"/>
        <c:lblAlgn val="ctr"/>
        <c:lblOffset val="100"/>
        <c:noMultiLvlLbl val="0"/>
      </c:catAx>
      <c:valAx>
        <c:axId val="123183872"/>
        <c:scaling>
          <c:orientation val="minMax"/>
          <c:max val="25"/>
        </c:scaling>
        <c:delete val="1"/>
        <c:axPos val="l"/>
        <c:majorGridlines>
          <c:spPr>
            <a:ln>
              <a:noFill/>
            </a:ln>
          </c:spPr>
        </c:majorGridlines>
        <c:numFmt formatCode="General" sourceLinked="1"/>
        <c:majorTickMark val="out"/>
        <c:minorTickMark val="none"/>
        <c:tickLblPos val="nextTo"/>
        <c:crossAx val="47836160"/>
        <c:crosses val="autoZero"/>
        <c:crossBetween val="between"/>
      </c:valAx>
      <c:spPr>
        <a:noFill/>
        <a:ln w="25400">
          <a:noFill/>
        </a:ln>
      </c:spPr>
    </c:plotArea>
    <c:legend>
      <c:legendPos val="b"/>
      <c:layout/>
      <c:overlay val="0"/>
    </c:legend>
    <c:plotVisOnly val="1"/>
    <c:dispBlanksAs val="gap"/>
    <c:showDLblsOverMax val="0"/>
  </c:chart>
  <c:txPr>
    <a:bodyPr/>
    <a:lstStyle/>
    <a:p>
      <a:pPr>
        <a:defRPr sz="1200"/>
      </a:pPr>
      <a:endParaRPr lang="es-DO"/>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D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tx1">
                <a:lumMod val="20000"/>
                <a:lumOff val="80000"/>
              </a:schemeClr>
            </a:solidFill>
          </c:spPr>
          <c:invertIfNegative val="0"/>
          <c:dPt>
            <c:idx val="0"/>
            <c:invertIfNegative val="0"/>
            <c:bubble3D val="0"/>
            <c:spPr>
              <a:solidFill>
                <a:srgbClr val="FFCD00"/>
              </a:solidFill>
            </c:spPr>
          </c:dPt>
          <c:dLbls>
            <c:dLbl>
              <c:idx val="0"/>
              <c:spPr/>
              <c:txPr>
                <a:bodyPr/>
                <a:lstStyle/>
                <a:p>
                  <a:pPr>
                    <a:defRPr sz="1400" b="1">
                      <a:solidFill>
                        <a:srgbClr val="FFCD00"/>
                      </a:solidFill>
                    </a:defRPr>
                  </a:pPr>
                  <a:endParaRPr lang="es-DO"/>
                </a:p>
              </c:txPr>
              <c:showLegendKey val="0"/>
              <c:showVal val="1"/>
              <c:showCatName val="0"/>
              <c:showSerName val="0"/>
              <c:showPercent val="0"/>
              <c:showBubbleSize val="0"/>
            </c:dLbl>
            <c:txPr>
              <a:bodyPr/>
              <a:lstStyle/>
              <a:p>
                <a:pPr>
                  <a:defRPr sz="1400" b="1"/>
                </a:pPr>
                <a:endParaRPr lang="es-DO"/>
              </a:p>
            </c:txPr>
            <c:showLegendKey val="0"/>
            <c:showVal val="1"/>
            <c:showCatName val="0"/>
            <c:showSerName val="0"/>
            <c:showPercent val="0"/>
            <c:showBubbleSize val="0"/>
            <c:showLeaderLines val="0"/>
          </c:dLbls>
          <c:cat>
            <c:strRef>
              <c:f>Sheet1!$A$2:$A$3</c:f>
              <c:strCache>
                <c:ptCount val="2"/>
                <c:pt idx="0">
                  <c:v>LatAm</c:v>
                </c:pt>
                <c:pt idx="1">
                  <c:v>Global</c:v>
                </c:pt>
              </c:strCache>
            </c:strRef>
          </c:cat>
          <c:val>
            <c:numRef>
              <c:f>Sheet1!$B$2:$B$3</c:f>
              <c:numCache>
                <c:formatCode>General</c:formatCode>
                <c:ptCount val="2"/>
                <c:pt idx="0">
                  <c:v>83</c:v>
                </c:pt>
                <c:pt idx="1">
                  <c:v>101</c:v>
                </c:pt>
              </c:numCache>
            </c:numRef>
          </c:val>
        </c:ser>
        <c:dLbls>
          <c:showLegendKey val="0"/>
          <c:showVal val="0"/>
          <c:showCatName val="0"/>
          <c:showSerName val="0"/>
          <c:showPercent val="0"/>
          <c:showBubbleSize val="0"/>
        </c:dLbls>
        <c:gapWidth val="30"/>
        <c:axId val="47661824"/>
        <c:axId val="47663360"/>
      </c:barChart>
      <c:catAx>
        <c:axId val="47661824"/>
        <c:scaling>
          <c:orientation val="minMax"/>
        </c:scaling>
        <c:delete val="0"/>
        <c:axPos val="l"/>
        <c:majorTickMark val="out"/>
        <c:minorTickMark val="none"/>
        <c:tickLblPos val="nextTo"/>
        <c:txPr>
          <a:bodyPr/>
          <a:lstStyle/>
          <a:p>
            <a:pPr>
              <a:defRPr sz="1100" b="1">
                <a:solidFill>
                  <a:schemeClr val="bg2"/>
                </a:solidFill>
              </a:defRPr>
            </a:pPr>
            <a:endParaRPr lang="es-DO"/>
          </a:p>
        </c:txPr>
        <c:crossAx val="47663360"/>
        <c:crosses val="autoZero"/>
        <c:auto val="1"/>
        <c:lblAlgn val="ctr"/>
        <c:lblOffset val="100"/>
        <c:noMultiLvlLbl val="0"/>
      </c:catAx>
      <c:valAx>
        <c:axId val="47663360"/>
        <c:scaling>
          <c:orientation val="minMax"/>
          <c:max val="150"/>
          <c:min val="0"/>
        </c:scaling>
        <c:delete val="1"/>
        <c:axPos val="b"/>
        <c:numFmt formatCode="General" sourceLinked="1"/>
        <c:majorTickMark val="out"/>
        <c:minorTickMark val="none"/>
        <c:tickLblPos val="nextTo"/>
        <c:crossAx val="47661824"/>
        <c:crosses val="autoZero"/>
        <c:crossBetween val="between"/>
      </c:valAx>
    </c:plotArea>
    <c:plotVisOnly val="1"/>
    <c:dispBlanksAs val="gap"/>
    <c:showDLblsOverMax val="0"/>
  </c:chart>
  <c:txPr>
    <a:bodyPr/>
    <a:lstStyle/>
    <a:p>
      <a:pPr>
        <a:defRPr sz="1800"/>
      </a:pPr>
      <a:endParaRPr lang="es-DO"/>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D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'cai e cresce - total'!$A$3</c:f>
              <c:strCache>
                <c:ptCount val="1"/>
                <c:pt idx="0">
                  <c:v>Growing</c:v>
                </c:pt>
              </c:strCache>
            </c:strRef>
          </c:tx>
          <c:invertIfNegative val="0"/>
          <c:dLbls>
            <c:txPr>
              <a:bodyPr/>
              <a:lstStyle/>
              <a:p>
                <a:pPr>
                  <a:defRPr sz="1050" b="1">
                    <a:solidFill>
                      <a:schemeClr val="bg1"/>
                    </a:solidFill>
                  </a:defRPr>
                </a:pPr>
                <a:endParaRPr lang="es-DO"/>
              </a:p>
            </c:txPr>
            <c:showLegendKey val="0"/>
            <c:showVal val="1"/>
            <c:showCatName val="0"/>
            <c:showSerName val="0"/>
            <c:showPercent val="0"/>
            <c:showBubbleSize val="0"/>
            <c:showLeaderLines val="0"/>
          </c:dLbls>
          <c:cat>
            <c:strRef>
              <c:f>'cai e cresce - total'!$B$1:$O$1</c:f>
              <c:strCache>
                <c:ptCount val="14"/>
                <c:pt idx="0">
                  <c:v>LATAM</c:v>
                </c:pt>
                <c:pt idx="1">
                  <c:v>ARGENTINE</c:v>
                </c:pt>
                <c:pt idx="2">
                  <c:v>PERU</c:v>
                </c:pt>
                <c:pt idx="3">
                  <c:v>MEXICO</c:v>
                </c:pt>
                <c:pt idx="4">
                  <c:v>BRASIL</c:v>
                </c:pt>
                <c:pt idx="5">
                  <c:v>CHILE</c:v>
                </c:pt>
                <c:pt idx="6">
                  <c:v>COLOMBIA</c:v>
                </c:pt>
                <c:pt idx="7">
                  <c:v>COSTARICA</c:v>
                </c:pt>
                <c:pt idx="8">
                  <c:v>ELSALVADOR</c:v>
                </c:pt>
                <c:pt idx="9">
                  <c:v>GUATEMALA</c:v>
                </c:pt>
                <c:pt idx="10">
                  <c:v>HONDURAS</c:v>
                </c:pt>
                <c:pt idx="11">
                  <c:v>NICARAGUA</c:v>
                </c:pt>
                <c:pt idx="12">
                  <c:v>PANAMA</c:v>
                </c:pt>
                <c:pt idx="13">
                  <c:v>VENEZUELA</c:v>
                </c:pt>
              </c:strCache>
            </c:strRef>
          </c:cat>
          <c:val>
            <c:numRef>
              <c:f>'cai e cresce - total'!$B$3:$O$3</c:f>
              <c:numCache>
                <c:formatCode>0%</c:formatCode>
                <c:ptCount val="14"/>
                <c:pt idx="0">
                  <c:v>0.38976829548061481</c:v>
                </c:pt>
                <c:pt idx="1">
                  <c:v>0.38028169014084506</c:v>
                </c:pt>
                <c:pt idx="2">
                  <c:v>0.46456692913385828</c:v>
                </c:pt>
                <c:pt idx="3">
                  <c:v>0.48025613660618999</c:v>
                </c:pt>
                <c:pt idx="4">
                  <c:v>0.3719704952581665</c:v>
                </c:pt>
                <c:pt idx="5">
                  <c:v>0.4098360655737705</c:v>
                </c:pt>
                <c:pt idx="6">
                  <c:v>0.33493975903614459</c:v>
                </c:pt>
                <c:pt idx="7">
                  <c:v>0.36363636363636365</c:v>
                </c:pt>
                <c:pt idx="8">
                  <c:v>0.35149863760217986</c:v>
                </c:pt>
                <c:pt idx="9">
                  <c:v>0.48258706467661694</c:v>
                </c:pt>
                <c:pt idx="10">
                  <c:v>0.37183098591549296</c:v>
                </c:pt>
                <c:pt idx="11">
                  <c:v>0.50657894736842102</c:v>
                </c:pt>
                <c:pt idx="12">
                  <c:v>0.45430107526881719</c:v>
                </c:pt>
                <c:pt idx="13">
                  <c:v>0.29745370370370372</c:v>
                </c:pt>
              </c:numCache>
            </c:numRef>
          </c:val>
        </c:ser>
        <c:ser>
          <c:idx val="1"/>
          <c:order val="1"/>
          <c:tx>
            <c:strRef>
              <c:f>'cai e cresce - total'!$A$4</c:f>
              <c:strCache>
                <c:ptCount val="1"/>
                <c:pt idx="0">
                  <c:v>Stable</c:v>
                </c:pt>
              </c:strCache>
            </c:strRef>
          </c:tx>
          <c:invertIfNegative val="0"/>
          <c:dLbls>
            <c:txPr>
              <a:bodyPr/>
              <a:lstStyle/>
              <a:p>
                <a:pPr>
                  <a:defRPr sz="1050" b="1">
                    <a:solidFill>
                      <a:schemeClr val="bg1"/>
                    </a:solidFill>
                  </a:defRPr>
                </a:pPr>
                <a:endParaRPr lang="es-DO"/>
              </a:p>
            </c:txPr>
            <c:showLegendKey val="0"/>
            <c:showVal val="1"/>
            <c:showCatName val="0"/>
            <c:showSerName val="0"/>
            <c:showPercent val="0"/>
            <c:showBubbleSize val="0"/>
            <c:showLeaderLines val="0"/>
          </c:dLbls>
          <c:cat>
            <c:strRef>
              <c:f>'cai e cresce - total'!$B$1:$O$1</c:f>
              <c:strCache>
                <c:ptCount val="14"/>
                <c:pt idx="0">
                  <c:v>LATAM</c:v>
                </c:pt>
                <c:pt idx="1">
                  <c:v>ARGENTINE</c:v>
                </c:pt>
                <c:pt idx="2">
                  <c:v>PERU</c:v>
                </c:pt>
                <c:pt idx="3">
                  <c:v>MEXICO</c:v>
                </c:pt>
                <c:pt idx="4">
                  <c:v>BRASIL</c:v>
                </c:pt>
                <c:pt idx="5">
                  <c:v>CHILE</c:v>
                </c:pt>
                <c:pt idx="6">
                  <c:v>COLOMBIA</c:v>
                </c:pt>
                <c:pt idx="7">
                  <c:v>COSTARICA</c:v>
                </c:pt>
                <c:pt idx="8">
                  <c:v>ELSALVADOR</c:v>
                </c:pt>
                <c:pt idx="9">
                  <c:v>GUATEMALA</c:v>
                </c:pt>
                <c:pt idx="10">
                  <c:v>HONDURAS</c:v>
                </c:pt>
                <c:pt idx="11">
                  <c:v>NICARAGUA</c:v>
                </c:pt>
                <c:pt idx="12">
                  <c:v>PANAMA</c:v>
                </c:pt>
                <c:pt idx="13">
                  <c:v>VENEZUELA</c:v>
                </c:pt>
              </c:strCache>
            </c:strRef>
          </c:cat>
          <c:val>
            <c:numRef>
              <c:f>'cai e cresce - total'!$B$4:$O$4</c:f>
              <c:numCache>
                <c:formatCode>0%</c:formatCode>
                <c:ptCount val="14"/>
                <c:pt idx="0">
                  <c:v>0.10621702225281028</c:v>
                </c:pt>
                <c:pt idx="1">
                  <c:v>0.17183098591549295</c:v>
                </c:pt>
                <c:pt idx="2">
                  <c:v>0.10236220472440945</c:v>
                </c:pt>
                <c:pt idx="3">
                  <c:v>0.10779082177161152</c:v>
                </c:pt>
                <c:pt idx="4">
                  <c:v>0.1148577449947313</c:v>
                </c:pt>
                <c:pt idx="5">
                  <c:v>0.11202185792349727</c:v>
                </c:pt>
                <c:pt idx="6">
                  <c:v>0.18072289156626506</c:v>
                </c:pt>
                <c:pt idx="7">
                  <c:v>0.12316715542521994</c:v>
                </c:pt>
                <c:pt idx="8">
                  <c:v>0.11989100817438691</c:v>
                </c:pt>
                <c:pt idx="9">
                  <c:v>0.11940298507462686</c:v>
                </c:pt>
                <c:pt idx="10">
                  <c:v>0.12957746478873239</c:v>
                </c:pt>
                <c:pt idx="11">
                  <c:v>0.10197368421052631</c:v>
                </c:pt>
                <c:pt idx="12">
                  <c:v>0.13172043010752688</c:v>
                </c:pt>
                <c:pt idx="13">
                  <c:v>2.5462962962962962E-2</c:v>
                </c:pt>
              </c:numCache>
            </c:numRef>
          </c:val>
        </c:ser>
        <c:ser>
          <c:idx val="2"/>
          <c:order val="2"/>
          <c:tx>
            <c:strRef>
              <c:f>'cai e cresce - total'!$A$5</c:f>
              <c:strCache>
                <c:ptCount val="1"/>
                <c:pt idx="0">
                  <c:v>Decreasing</c:v>
                </c:pt>
              </c:strCache>
            </c:strRef>
          </c:tx>
          <c:invertIfNegative val="0"/>
          <c:dLbls>
            <c:txPr>
              <a:bodyPr/>
              <a:lstStyle/>
              <a:p>
                <a:pPr>
                  <a:defRPr sz="1050" b="1">
                    <a:solidFill>
                      <a:schemeClr val="bg1"/>
                    </a:solidFill>
                  </a:defRPr>
                </a:pPr>
                <a:endParaRPr lang="es-DO"/>
              </a:p>
            </c:txPr>
            <c:showLegendKey val="0"/>
            <c:showVal val="1"/>
            <c:showCatName val="0"/>
            <c:showSerName val="0"/>
            <c:showPercent val="0"/>
            <c:showBubbleSize val="0"/>
            <c:showLeaderLines val="0"/>
          </c:dLbls>
          <c:cat>
            <c:strRef>
              <c:f>'cai e cresce - total'!$B$1:$O$1</c:f>
              <c:strCache>
                <c:ptCount val="14"/>
                <c:pt idx="0">
                  <c:v>LATAM</c:v>
                </c:pt>
                <c:pt idx="1">
                  <c:v>ARGENTINE</c:v>
                </c:pt>
                <c:pt idx="2">
                  <c:v>PERU</c:v>
                </c:pt>
                <c:pt idx="3">
                  <c:v>MEXICO</c:v>
                </c:pt>
                <c:pt idx="4">
                  <c:v>BRASIL</c:v>
                </c:pt>
                <c:pt idx="5">
                  <c:v>CHILE</c:v>
                </c:pt>
                <c:pt idx="6">
                  <c:v>COLOMBIA</c:v>
                </c:pt>
                <c:pt idx="7">
                  <c:v>COSTARICA</c:v>
                </c:pt>
                <c:pt idx="8">
                  <c:v>ELSALVADOR</c:v>
                </c:pt>
                <c:pt idx="9">
                  <c:v>GUATEMALA</c:v>
                </c:pt>
                <c:pt idx="10">
                  <c:v>HONDURAS</c:v>
                </c:pt>
                <c:pt idx="11">
                  <c:v>NICARAGUA</c:v>
                </c:pt>
                <c:pt idx="12">
                  <c:v>PANAMA</c:v>
                </c:pt>
                <c:pt idx="13">
                  <c:v>VENEZUELA</c:v>
                </c:pt>
              </c:strCache>
            </c:strRef>
          </c:cat>
          <c:val>
            <c:numRef>
              <c:f>'cai e cresce - total'!$B$5:$O$5</c:f>
              <c:numCache>
                <c:formatCode>0%</c:formatCode>
                <c:ptCount val="14"/>
                <c:pt idx="0">
                  <c:v>0.50401468226657486</c:v>
                </c:pt>
                <c:pt idx="1">
                  <c:v>0.44788732394366199</c:v>
                </c:pt>
                <c:pt idx="2">
                  <c:v>0.43307086614173229</c:v>
                </c:pt>
                <c:pt idx="3">
                  <c:v>0.41195304162219848</c:v>
                </c:pt>
                <c:pt idx="4">
                  <c:v>0.51317175974710216</c:v>
                </c:pt>
                <c:pt idx="5">
                  <c:v>0.47814207650273222</c:v>
                </c:pt>
                <c:pt idx="6">
                  <c:v>0.48433734939759038</c:v>
                </c:pt>
                <c:pt idx="7">
                  <c:v>0.51319648093841641</c:v>
                </c:pt>
                <c:pt idx="8">
                  <c:v>0.52861035422343328</c:v>
                </c:pt>
                <c:pt idx="9">
                  <c:v>0.39800995024875624</c:v>
                </c:pt>
                <c:pt idx="10">
                  <c:v>0.49859154929577465</c:v>
                </c:pt>
                <c:pt idx="11">
                  <c:v>0.39144736842105265</c:v>
                </c:pt>
                <c:pt idx="12">
                  <c:v>0.41397849462365593</c:v>
                </c:pt>
                <c:pt idx="13">
                  <c:v>0.67708333333333337</c:v>
                </c:pt>
              </c:numCache>
            </c:numRef>
          </c:val>
        </c:ser>
        <c:dLbls>
          <c:showLegendKey val="0"/>
          <c:showVal val="0"/>
          <c:showCatName val="0"/>
          <c:showSerName val="0"/>
          <c:showPercent val="0"/>
          <c:showBubbleSize val="0"/>
        </c:dLbls>
        <c:gapWidth val="40"/>
        <c:overlap val="100"/>
        <c:axId val="192352256"/>
        <c:axId val="192353792"/>
      </c:barChart>
      <c:catAx>
        <c:axId val="192352256"/>
        <c:scaling>
          <c:orientation val="minMax"/>
        </c:scaling>
        <c:delete val="0"/>
        <c:axPos val="b"/>
        <c:majorTickMark val="out"/>
        <c:minorTickMark val="none"/>
        <c:tickLblPos val="nextTo"/>
        <c:spPr>
          <a:ln>
            <a:noFill/>
          </a:ln>
        </c:spPr>
        <c:txPr>
          <a:bodyPr rot="-5400000" vert="horz"/>
          <a:lstStyle/>
          <a:p>
            <a:pPr>
              <a:defRPr/>
            </a:pPr>
            <a:endParaRPr lang="es-DO"/>
          </a:p>
        </c:txPr>
        <c:crossAx val="192353792"/>
        <c:crosses val="autoZero"/>
        <c:auto val="1"/>
        <c:lblAlgn val="ctr"/>
        <c:lblOffset val="100"/>
        <c:noMultiLvlLbl val="0"/>
      </c:catAx>
      <c:valAx>
        <c:axId val="192353792"/>
        <c:scaling>
          <c:orientation val="minMax"/>
        </c:scaling>
        <c:delete val="1"/>
        <c:axPos val="l"/>
        <c:numFmt formatCode="0%" sourceLinked="1"/>
        <c:majorTickMark val="out"/>
        <c:minorTickMark val="none"/>
        <c:tickLblPos val="nextTo"/>
        <c:crossAx val="192352256"/>
        <c:crosses val="autoZero"/>
        <c:crossBetween val="between"/>
      </c:valAx>
      <c:spPr>
        <a:ln>
          <a:noFill/>
        </a:ln>
      </c:spPr>
    </c:plotArea>
    <c:legend>
      <c:legendPos val="t"/>
      <c:layout>
        <c:manualLayout>
          <c:xMode val="edge"/>
          <c:yMode val="edge"/>
          <c:x val="0.35160461167243123"/>
          <c:y val="4.4574515193650528E-2"/>
          <c:w val="0.29679077665513759"/>
          <c:h val="7.6161291888783664E-2"/>
        </c:manualLayout>
      </c:layout>
      <c:overlay val="0"/>
      <c:txPr>
        <a:bodyPr/>
        <a:lstStyle/>
        <a:p>
          <a:pPr>
            <a:defRPr sz="1200"/>
          </a:pPr>
          <a:endParaRPr lang="es-DO"/>
        </a:p>
      </c:txPr>
    </c:legend>
    <c:plotVisOnly val="1"/>
    <c:dispBlanksAs val="gap"/>
    <c:showDLblsOverMax val="0"/>
  </c:chart>
  <c:spPr>
    <a:ln>
      <a:noFill/>
    </a:ln>
  </c:spPr>
  <c:txPr>
    <a:bodyPr/>
    <a:lstStyle/>
    <a:p>
      <a:pPr>
        <a:defRPr sz="1000">
          <a:solidFill>
            <a:schemeClr val="bg2"/>
          </a:solidFill>
        </a:defRPr>
      </a:pPr>
      <a:endParaRPr lang="es-DO"/>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D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509923031881638E-2"/>
          <c:y val="6.4290865312708098E-2"/>
          <c:w val="1.2213534876545161E-2"/>
          <c:h val="0.87141826937458378"/>
        </c:manualLayout>
      </c:layout>
      <c:barChart>
        <c:barDir val="col"/>
        <c:grouping val="clustered"/>
        <c:varyColors val="0"/>
        <c:ser>
          <c:idx val="0"/>
          <c:order val="0"/>
          <c:tx>
            <c:strRef>
              <c:f>Sheet1!$B$1</c:f>
              <c:strCache>
                <c:ptCount val="1"/>
                <c:pt idx="0">
                  <c:v>Series 1</c:v>
                </c:pt>
              </c:strCache>
            </c:strRef>
          </c:tx>
          <c:invertIfNegative val="0"/>
          <c:dPt>
            <c:idx val="0"/>
            <c:invertIfNegative val="0"/>
            <c:bubble3D val="0"/>
            <c:spPr>
              <a:solidFill>
                <a:srgbClr val="00B0F0"/>
              </a:solidFill>
            </c:spPr>
          </c:dPt>
          <c:dPt>
            <c:idx val="1"/>
            <c:invertIfNegative val="0"/>
            <c:bubble3D val="0"/>
            <c:spPr>
              <a:solidFill>
                <a:srgbClr val="92D050"/>
              </a:solidFill>
            </c:spPr>
          </c:dPt>
          <c:dPt>
            <c:idx val="2"/>
            <c:invertIfNegative val="0"/>
            <c:bubble3D val="0"/>
            <c:spPr>
              <a:solidFill>
                <a:schemeClr val="accent2"/>
              </a:solidFill>
            </c:spPr>
          </c:dPt>
          <c:dPt>
            <c:idx val="3"/>
            <c:invertIfNegative val="0"/>
            <c:bubble3D val="0"/>
            <c:spPr>
              <a:solidFill>
                <a:srgbClr val="FF0000"/>
              </a:solidFill>
            </c:spPr>
          </c:dPt>
          <c:dPt>
            <c:idx val="4"/>
            <c:invertIfNegative val="0"/>
            <c:bubble3D val="0"/>
            <c:spPr>
              <a:solidFill>
                <a:srgbClr val="FFCD00"/>
              </a:solidFill>
            </c:spPr>
          </c:dPt>
          <c:cat>
            <c:strRef>
              <c:f>Sheet1!$A$2:$A$6</c:f>
              <c:strCache>
                <c:ptCount val="5"/>
                <c:pt idx="0">
                  <c:v>Asia</c:v>
                </c:pt>
                <c:pt idx="1">
                  <c:v>Europe</c:v>
                </c:pt>
                <c:pt idx="2">
                  <c:v>Africa/Middle East</c:v>
                </c:pt>
                <c:pt idx="3">
                  <c:v>Latin America</c:v>
                </c:pt>
                <c:pt idx="4">
                  <c:v>North America</c:v>
                </c:pt>
              </c:strCache>
            </c:strRef>
          </c:cat>
          <c:val>
            <c:numRef>
              <c:f>Sheet1!$B$2:$B$6</c:f>
              <c:numCache>
                <c:formatCode>0.0%</c:formatCode>
                <c:ptCount val="5"/>
                <c:pt idx="0">
                  <c:v>0.31</c:v>
                </c:pt>
                <c:pt idx="1">
                  <c:v>0.26</c:v>
                </c:pt>
                <c:pt idx="2">
                  <c:v>0.3</c:v>
                </c:pt>
                <c:pt idx="3">
                  <c:v>0.4</c:v>
                </c:pt>
                <c:pt idx="4">
                  <c:v>0.19</c:v>
                </c:pt>
              </c:numCache>
            </c:numRef>
          </c:val>
        </c:ser>
        <c:dLbls>
          <c:showLegendKey val="0"/>
          <c:showVal val="0"/>
          <c:showCatName val="0"/>
          <c:showSerName val="0"/>
          <c:showPercent val="0"/>
          <c:showBubbleSize val="0"/>
        </c:dLbls>
        <c:gapWidth val="150"/>
        <c:axId val="226132352"/>
        <c:axId val="226133888"/>
      </c:barChart>
      <c:catAx>
        <c:axId val="226132352"/>
        <c:scaling>
          <c:orientation val="minMax"/>
        </c:scaling>
        <c:delete val="1"/>
        <c:axPos val="b"/>
        <c:numFmt formatCode="General" sourceLinked="1"/>
        <c:majorTickMark val="out"/>
        <c:minorTickMark val="none"/>
        <c:tickLblPos val="nextTo"/>
        <c:crossAx val="226133888"/>
        <c:crosses val="autoZero"/>
        <c:auto val="1"/>
        <c:lblAlgn val="ctr"/>
        <c:lblOffset val="100"/>
        <c:noMultiLvlLbl val="0"/>
      </c:catAx>
      <c:valAx>
        <c:axId val="226133888"/>
        <c:scaling>
          <c:orientation val="minMax"/>
        </c:scaling>
        <c:delete val="1"/>
        <c:axPos val="l"/>
        <c:numFmt formatCode="0.0%" sourceLinked="1"/>
        <c:majorTickMark val="out"/>
        <c:minorTickMark val="none"/>
        <c:tickLblPos val="nextTo"/>
        <c:crossAx val="226132352"/>
        <c:crosses val="autoZero"/>
        <c:crossBetween val="between"/>
      </c:valAx>
      <c:spPr>
        <a:noFill/>
        <a:ln w="25400">
          <a:noFill/>
        </a:ln>
      </c:spPr>
    </c:plotArea>
    <c:legend>
      <c:legendPos val="r"/>
      <c:layout>
        <c:manualLayout>
          <c:xMode val="edge"/>
          <c:yMode val="edge"/>
          <c:x val="0.36168722668468695"/>
          <c:y val="6.5945308124441715E-2"/>
          <c:w val="0.62112554257065034"/>
          <c:h val="0.86810892354449298"/>
        </c:manualLayout>
      </c:layout>
      <c:overlay val="0"/>
      <c:txPr>
        <a:bodyPr/>
        <a:lstStyle/>
        <a:p>
          <a:pPr>
            <a:defRPr sz="1400">
              <a:solidFill>
                <a:schemeClr val="tx1">
                  <a:lumMod val="50000"/>
                </a:schemeClr>
              </a:solidFill>
            </a:defRPr>
          </a:pPr>
          <a:endParaRPr lang="es-DO"/>
        </a:p>
      </c:txPr>
    </c:legend>
    <c:plotVisOnly val="1"/>
    <c:dispBlanksAs val="gap"/>
    <c:showDLblsOverMax val="0"/>
  </c:chart>
  <c:txPr>
    <a:bodyPr/>
    <a:lstStyle/>
    <a:p>
      <a:pPr>
        <a:defRPr sz="1800"/>
      </a:pPr>
      <a:endParaRPr lang="es-DO"/>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D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invertIfNegative val="0"/>
          <c:dPt>
            <c:idx val="0"/>
            <c:invertIfNegative val="0"/>
            <c:bubble3D val="0"/>
            <c:spPr>
              <a:solidFill>
                <a:srgbClr val="00B0F0"/>
              </a:solidFill>
            </c:spPr>
          </c:dPt>
          <c:dPt>
            <c:idx val="1"/>
            <c:invertIfNegative val="0"/>
            <c:bubble3D val="0"/>
            <c:spPr>
              <a:solidFill>
                <a:srgbClr val="92D050"/>
              </a:solidFill>
            </c:spPr>
          </c:dPt>
          <c:dPt>
            <c:idx val="2"/>
            <c:invertIfNegative val="0"/>
            <c:bubble3D val="0"/>
            <c:spPr>
              <a:solidFill>
                <a:schemeClr val="accent2"/>
              </a:solidFill>
            </c:spPr>
          </c:dPt>
          <c:dPt>
            <c:idx val="3"/>
            <c:invertIfNegative val="0"/>
            <c:bubble3D val="0"/>
            <c:spPr>
              <a:solidFill>
                <a:srgbClr val="FF0000"/>
              </a:solidFill>
            </c:spPr>
          </c:dPt>
          <c:dPt>
            <c:idx val="4"/>
            <c:invertIfNegative val="0"/>
            <c:bubble3D val="0"/>
            <c:spPr>
              <a:solidFill>
                <a:srgbClr val="FFCD00"/>
              </a:solidFill>
            </c:spPr>
          </c:dPt>
          <c:dLbls>
            <c:dLbl>
              <c:idx val="0"/>
              <c:spPr/>
              <c:txPr>
                <a:bodyPr/>
                <a:lstStyle/>
                <a:p>
                  <a:pPr>
                    <a:defRPr sz="1400" b="1">
                      <a:solidFill>
                        <a:schemeClr val="accent1"/>
                      </a:solidFill>
                    </a:defRPr>
                  </a:pPr>
                  <a:endParaRPr lang="es-DO"/>
                </a:p>
              </c:txPr>
              <c:dLblPos val="outEnd"/>
              <c:showLegendKey val="0"/>
              <c:showVal val="1"/>
              <c:showCatName val="0"/>
              <c:showSerName val="0"/>
              <c:showPercent val="0"/>
              <c:showBubbleSize val="0"/>
            </c:dLbl>
            <c:dLbl>
              <c:idx val="1"/>
              <c:spPr/>
              <c:txPr>
                <a:bodyPr/>
                <a:lstStyle/>
                <a:p>
                  <a:pPr>
                    <a:defRPr sz="1400" b="1">
                      <a:solidFill>
                        <a:srgbClr val="92D050"/>
                      </a:solidFill>
                    </a:defRPr>
                  </a:pPr>
                  <a:endParaRPr lang="es-DO"/>
                </a:p>
              </c:txPr>
              <c:dLblPos val="outEnd"/>
              <c:showLegendKey val="0"/>
              <c:showVal val="1"/>
              <c:showCatName val="0"/>
              <c:showSerName val="0"/>
              <c:showPercent val="0"/>
              <c:showBubbleSize val="0"/>
            </c:dLbl>
            <c:dLbl>
              <c:idx val="2"/>
              <c:spPr/>
              <c:txPr>
                <a:bodyPr/>
                <a:lstStyle/>
                <a:p>
                  <a:pPr>
                    <a:defRPr sz="1400" b="1">
                      <a:solidFill>
                        <a:schemeClr val="accent2"/>
                      </a:solidFill>
                    </a:defRPr>
                  </a:pPr>
                  <a:endParaRPr lang="es-DO"/>
                </a:p>
              </c:txPr>
              <c:dLblPos val="outEnd"/>
              <c:showLegendKey val="0"/>
              <c:showVal val="1"/>
              <c:showCatName val="0"/>
              <c:showSerName val="0"/>
              <c:showPercent val="0"/>
              <c:showBubbleSize val="0"/>
            </c:dLbl>
            <c:dLbl>
              <c:idx val="3"/>
              <c:spPr/>
              <c:txPr>
                <a:bodyPr/>
                <a:lstStyle/>
                <a:p>
                  <a:pPr>
                    <a:defRPr sz="1400" b="1">
                      <a:solidFill>
                        <a:srgbClr val="FF0000"/>
                      </a:solidFill>
                    </a:defRPr>
                  </a:pPr>
                  <a:endParaRPr lang="es-DO"/>
                </a:p>
              </c:txPr>
              <c:dLblPos val="outEnd"/>
              <c:showLegendKey val="0"/>
              <c:showVal val="1"/>
              <c:showCatName val="0"/>
              <c:showSerName val="0"/>
              <c:showPercent val="0"/>
              <c:showBubbleSize val="0"/>
            </c:dLbl>
            <c:dLbl>
              <c:idx val="4"/>
              <c:spPr/>
              <c:txPr>
                <a:bodyPr/>
                <a:lstStyle/>
                <a:p>
                  <a:pPr>
                    <a:defRPr sz="1400" b="1">
                      <a:solidFill>
                        <a:srgbClr val="FFCD00"/>
                      </a:solidFill>
                    </a:defRPr>
                  </a:pPr>
                  <a:endParaRPr lang="es-DO"/>
                </a:p>
              </c:txPr>
              <c:dLblPos val="outEnd"/>
              <c:showLegendKey val="0"/>
              <c:showVal val="1"/>
              <c:showCatName val="0"/>
              <c:showSerName val="0"/>
              <c:showPercent val="0"/>
              <c:showBubbleSize val="0"/>
            </c:dLbl>
            <c:dLbl>
              <c:idx val="5"/>
              <c:spPr/>
              <c:txPr>
                <a:bodyPr/>
                <a:lstStyle/>
                <a:p>
                  <a:pPr>
                    <a:defRPr sz="1400" b="1">
                      <a:solidFill>
                        <a:schemeClr val="accent4"/>
                      </a:solidFill>
                    </a:defRPr>
                  </a:pPr>
                  <a:endParaRPr lang="es-DO"/>
                </a:p>
              </c:txPr>
              <c:dLblPos val="outEnd"/>
              <c:showLegendKey val="0"/>
              <c:showVal val="1"/>
              <c:showCatName val="0"/>
              <c:showSerName val="0"/>
              <c:showPercent val="0"/>
              <c:showBubbleSize val="0"/>
            </c:dLbl>
            <c:dLbl>
              <c:idx val="6"/>
              <c:spPr/>
              <c:txPr>
                <a:bodyPr/>
                <a:lstStyle/>
                <a:p>
                  <a:pPr>
                    <a:defRPr sz="1400" b="1">
                      <a:solidFill>
                        <a:schemeClr val="accent5"/>
                      </a:solidFill>
                    </a:defRPr>
                  </a:pPr>
                  <a:endParaRPr lang="es-DO"/>
                </a:p>
              </c:txPr>
              <c:dLblPos val="outEnd"/>
              <c:showLegendKey val="0"/>
              <c:showVal val="1"/>
              <c:showCatName val="0"/>
              <c:showSerName val="0"/>
              <c:showPercent val="0"/>
              <c:showBubbleSize val="0"/>
            </c:dLbl>
            <c:dLbl>
              <c:idx val="7"/>
              <c:spPr/>
              <c:txPr>
                <a:bodyPr/>
                <a:lstStyle/>
                <a:p>
                  <a:pPr>
                    <a:defRPr sz="1400" b="1">
                      <a:solidFill>
                        <a:srgbClr val="9B0C10"/>
                      </a:solidFill>
                    </a:defRPr>
                  </a:pPr>
                  <a:endParaRPr lang="es-DO"/>
                </a:p>
              </c:txPr>
              <c:dLblPos val="outEnd"/>
              <c:showLegendKey val="0"/>
              <c:showVal val="1"/>
              <c:showCatName val="0"/>
              <c:showSerName val="0"/>
              <c:showPercent val="0"/>
              <c:showBubbleSize val="0"/>
            </c:dLbl>
            <c:dLbl>
              <c:idx val="8"/>
              <c:delete val="1"/>
            </c:dLbl>
            <c:txPr>
              <a:bodyPr/>
              <a:lstStyle/>
              <a:p>
                <a:pPr>
                  <a:defRPr sz="1400" b="1"/>
                </a:pPr>
                <a:endParaRPr lang="es-DO"/>
              </a:p>
            </c:txPr>
            <c:dLblPos val="outEnd"/>
            <c:showLegendKey val="0"/>
            <c:showVal val="1"/>
            <c:showCatName val="0"/>
            <c:showSerName val="0"/>
            <c:showPercent val="0"/>
            <c:showBubbleSize val="0"/>
            <c:showLeaderLines val="0"/>
          </c:dLbls>
          <c:cat>
            <c:strRef>
              <c:f>Sheet1!$A$2:$A$6</c:f>
              <c:strCache>
                <c:ptCount val="5"/>
                <c:pt idx="0">
                  <c:v>Asia</c:v>
                </c:pt>
                <c:pt idx="1">
                  <c:v>Europe</c:v>
                </c:pt>
                <c:pt idx="2">
                  <c:v>Africa/Middle East</c:v>
                </c:pt>
                <c:pt idx="3">
                  <c:v>Latin America</c:v>
                </c:pt>
                <c:pt idx="4">
                  <c:v>North America</c:v>
                </c:pt>
              </c:strCache>
            </c:strRef>
          </c:cat>
          <c:val>
            <c:numRef>
              <c:f>Sheet1!$B$2:$B$6</c:f>
              <c:numCache>
                <c:formatCode>0.0%</c:formatCode>
                <c:ptCount val="5"/>
                <c:pt idx="0">
                  <c:v>0.31</c:v>
                </c:pt>
                <c:pt idx="1">
                  <c:v>0.26</c:v>
                </c:pt>
                <c:pt idx="2">
                  <c:v>0.3</c:v>
                </c:pt>
                <c:pt idx="3">
                  <c:v>0.4</c:v>
                </c:pt>
                <c:pt idx="4">
                  <c:v>0.19</c:v>
                </c:pt>
              </c:numCache>
            </c:numRef>
          </c:val>
        </c:ser>
        <c:dLbls>
          <c:showLegendKey val="0"/>
          <c:showVal val="0"/>
          <c:showCatName val="0"/>
          <c:showSerName val="0"/>
          <c:showPercent val="0"/>
          <c:showBubbleSize val="0"/>
        </c:dLbls>
        <c:gapWidth val="150"/>
        <c:axId val="231147776"/>
        <c:axId val="231157760"/>
      </c:barChart>
      <c:catAx>
        <c:axId val="231147776"/>
        <c:scaling>
          <c:orientation val="minMax"/>
        </c:scaling>
        <c:delete val="1"/>
        <c:axPos val="b"/>
        <c:numFmt formatCode="General" sourceLinked="1"/>
        <c:majorTickMark val="out"/>
        <c:minorTickMark val="none"/>
        <c:tickLblPos val="nextTo"/>
        <c:crossAx val="231157760"/>
        <c:crosses val="autoZero"/>
        <c:auto val="1"/>
        <c:lblAlgn val="ctr"/>
        <c:lblOffset val="100"/>
        <c:noMultiLvlLbl val="0"/>
      </c:catAx>
      <c:valAx>
        <c:axId val="231157760"/>
        <c:scaling>
          <c:orientation val="minMax"/>
        </c:scaling>
        <c:delete val="1"/>
        <c:axPos val="l"/>
        <c:numFmt formatCode="0.0%" sourceLinked="1"/>
        <c:majorTickMark val="out"/>
        <c:minorTickMark val="none"/>
        <c:tickLblPos val="nextTo"/>
        <c:crossAx val="231147776"/>
        <c:crosses val="autoZero"/>
        <c:crossBetween val="between"/>
      </c:valAx>
      <c:spPr>
        <a:noFill/>
        <a:ln w="25400">
          <a:noFill/>
        </a:ln>
      </c:spPr>
    </c:plotArea>
    <c:plotVisOnly val="1"/>
    <c:dispBlanksAs val="gap"/>
    <c:showDLblsOverMax val="0"/>
  </c:chart>
  <c:txPr>
    <a:bodyPr/>
    <a:lstStyle/>
    <a:p>
      <a:pPr>
        <a:defRPr sz="1800"/>
      </a:pPr>
      <a:endParaRPr lang="es-DO"/>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D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57081849339492E-2"/>
          <c:y val="5.2966985302704238E-2"/>
          <c:w val="0.88012685787638911"/>
          <c:h val="0.89406602939459157"/>
        </c:manualLayout>
      </c:layout>
      <c:barChart>
        <c:barDir val="col"/>
        <c:grouping val="clustered"/>
        <c:varyColors val="0"/>
        <c:ser>
          <c:idx val="0"/>
          <c:order val="0"/>
          <c:tx>
            <c:strRef>
              <c:f>Sheet1!$B$1</c:f>
              <c:strCache>
                <c:ptCount val="1"/>
                <c:pt idx="0">
                  <c:v>Series 1</c:v>
                </c:pt>
              </c:strCache>
            </c:strRef>
          </c:tx>
          <c:invertIfNegative val="0"/>
          <c:dPt>
            <c:idx val="0"/>
            <c:invertIfNegative val="0"/>
            <c:bubble3D val="0"/>
            <c:spPr>
              <a:solidFill>
                <a:srgbClr val="00B0F0"/>
              </a:solidFill>
            </c:spPr>
          </c:dPt>
          <c:dPt>
            <c:idx val="1"/>
            <c:invertIfNegative val="0"/>
            <c:bubble3D val="0"/>
            <c:spPr>
              <a:solidFill>
                <a:srgbClr val="92D050"/>
              </a:solidFill>
            </c:spPr>
          </c:dPt>
          <c:dPt>
            <c:idx val="2"/>
            <c:invertIfNegative val="0"/>
            <c:bubble3D val="0"/>
            <c:spPr>
              <a:solidFill>
                <a:schemeClr val="accent2"/>
              </a:solidFill>
            </c:spPr>
          </c:dPt>
          <c:dPt>
            <c:idx val="3"/>
            <c:invertIfNegative val="0"/>
            <c:bubble3D val="0"/>
            <c:spPr>
              <a:solidFill>
                <a:srgbClr val="FF0000"/>
              </a:solidFill>
            </c:spPr>
          </c:dPt>
          <c:dPt>
            <c:idx val="4"/>
            <c:invertIfNegative val="0"/>
            <c:bubble3D val="0"/>
            <c:spPr>
              <a:solidFill>
                <a:srgbClr val="FFCD00"/>
              </a:solidFill>
            </c:spPr>
          </c:dPt>
          <c:dLbls>
            <c:dLbl>
              <c:idx val="0"/>
              <c:spPr/>
              <c:txPr>
                <a:bodyPr/>
                <a:lstStyle/>
                <a:p>
                  <a:pPr>
                    <a:defRPr sz="1400" b="1">
                      <a:solidFill>
                        <a:schemeClr val="accent1"/>
                      </a:solidFill>
                    </a:defRPr>
                  </a:pPr>
                  <a:endParaRPr lang="es-DO"/>
                </a:p>
              </c:txPr>
              <c:dLblPos val="outEnd"/>
              <c:showLegendKey val="0"/>
              <c:showVal val="1"/>
              <c:showCatName val="0"/>
              <c:showSerName val="0"/>
              <c:showPercent val="0"/>
              <c:showBubbleSize val="0"/>
            </c:dLbl>
            <c:dLbl>
              <c:idx val="1"/>
              <c:spPr/>
              <c:txPr>
                <a:bodyPr/>
                <a:lstStyle/>
                <a:p>
                  <a:pPr>
                    <a:defRPr sz="1400" b="1">
                      <a:solidFill>
                        <a:srgbClr val="92D050"/>
                      </a:solidFill>
                    </a:defRPr>
                  </a:pPr>
                  <a:endParaRPr lang="es-DO"/>
                </a:p>
              </c:txPr>
              <c:dLblPos val="outEnd"/>
              <c:showLegendKey val="0"/>
              <c:showVal val="1"/>
              <c:showCatName val="0"/>
              <c:showSerName val="0"/>
              <c:showPercent val="0"/>
              <c:showBubbleSize val="0"/>
            </c:dLbl>
            <c:dLbl>
              <c:idx val="2"/>
              <c:spPr/>
              <c:txPr>
                <a:bodyPr/>
                <a:lstStyle/>
                <a:p>
                  <a:pPr>
                    <a:defRPr sz="1400" b="1">
                      <a:solidFill>
                        <a:schemeClr val="accent2"/>
                      </a:solidFill>
                    </a:defRPr>
                  </a:pPr>
                  <a:endParaRPr lang="es-DO"/>
                </a:p>
              </c:txPr>
              <c:dLblPos val="outEnd"/>
              <c:showLegendKey val="0"/>
              <c:showVal val="1"/>
              <c:showCatName val="0"/>
              <c:showSerName val="0"/>
              <c:showPercent val="0"/>
              <c:showBubbleSize val="0"/>
            </c:dLbl>
            <c:dLbl>
              <c:idx val="3"/>
              <c:spPr/>
              <c:txPr>
                <a:bodyPr/>
                <a:lstStyle/>
                <a:p>
                  <a:pPr>
                    <a:defRPr sz="1400" b="1">
                      <a:solidFill>
                        <a:srgbClr val="FF0000"/>
                      </a:solidFill>
                    </a:defRPr>
                  </a:pPr>
                  <a:endParaRPr lang="es-DO"/>
                </a:p>
              </c:txPr>
              <c:dLblPos val="outEnd"/>
              <c:showLegendKey val="0"/>
              <c:showVal val="1"/>
              <c:showCatName val="0"/>
              <c:showSerName val="0"/>
              <c:showPercent val="0"/>
              <c:showBubbleSize val="0"/>
            </c:dLbl>
            <c:dLbl>
              <c:idx val="4"/>
              <c:spPr/>
              <c:txPr>
                <a:bodyPr/>
                <a:lstStyle/>
                <a:p>
                  <a:pPr>
                    <a:defRPr sz="1400" b="1">
                      <a:solidFill>
                        <a:srgbClr val="FFCD00"/>
                      </a:solidFill>
                    </a:defRPr>
                  </a:pPr>
                  <a:endParaRPr lang="es-DO"/>
                </a:p>
              </c:txPr>
              <c:dLblPos val="outEnd"/>
              <c:showLegendKey val="0"/>
              <c:showVal val="1"/>
              <c:showCatName val="0"/>
              <c:showSerName val="0"/>
              <c:showPercent val="0"/>
              <c:showBubbleSize val="0"/>
            </c:dLbl>
            <c:dLbl>
              <c:idx val="5"/>
              <c:spPr/>
              <c:txPr>
                <a:bodyPr/>
                <a:lstStyle/>
                <a:p>
                  <a:pPr>
                    <a:defRPr sz="1400" b="1">
                      <a:solidFill>
                        <a:schemeClr val="accent4"/>
                      </a:solidFill>
                    </a:defRPr>
                  </a:pPr>
                  <a:endParaRPr lang="es-DO"/>
                </a:p>
              </c:txPr>
              <c:dLblPos val="outEnd"/>
              <c:showLegendKey val="0"/>
              <c:showVal val="1"/>
              <c:showCatName val="0"/>
              <c:showSerName val="0"/>
              <c:showPercent val="0"/>
              <c:showBubbleSize val="0"/>
            </c:dLbl>
            <c:dLbl>
              <c:idx val="6"/>
              <c:spPr/>
              <c:txPr>
                <a:bodyPr/>
                <a:lstStyle/>
                <a:p>
                  <a:pPr>
                    <a:defRPr sz="1400" b="1">
                      <a:solidFill>
                        <a:schemeClr val="accent5"/>
                      </a:solidFill>
                    </a:defRPr>
                  </a:pPr>
                  <a:endParaRPr lang="es-DO"/>
                </a:p>
              </c:txPr>
              <c:dLblPos val="outEnd"/>
              <c:showLegendKey val="0"/>
              <c:showVal val="1"/>
              <c:showCatName val="0"/>
              <c:showSerName val="0"/>
              <c:showPercent val="0"/>
              <c:showBubbleSize val="0"/>
            </c:dLbl>
            <c:dLbl>
              <c:idx val="7"/>
              <c:spPr/>
              <c:txPr>
                <a:bodyPr/>
                <a:lstStyle/>
                <a:p>
                  <a:pPr>
                    <a:defRPr sz="1400" b="1">
                      <a:solidFill>
                        <a:srgbClr val="9B0C10"/>
                      </a:solidFill>
                    </a:defRPr>
                  </a:pPr>
                  <a:endParaRPr lang="es-DO"/>
                </a:p>
              </c:txPr>
              <c:dLblPos val="outEnd"/>
              <c:showLegendKey val="0"/>
              <c:showVal val="1"/>
              <c:showCatName val="0"/>
              <c:showSerName val="0"/>
              <c:showPercent val="0"/>
              <c:showBubbleSize val="0"/>
            </c:dLbl>
            <c:dLbl>
              <c:idx val="8"/>
              <c:delete val="1"/>
            </c:dLbl>
            <c:txPr>
              <a:bodyPr/>
              <a:lstStyle/>
              <a:p>
                <a:pPr>
                  <a:defRPr sz="1400" b="1"/>
                </a:pPr>
                <a:endParaRPr lang="es-DO"/>
              </a:p>
            </c:txPr>
            <c:dLblPos val="outEnd"/>
            <c:showLegendKey val="0"/>
            <c:showVal val="1"/>
            <c:showCatName val="0"/>
            <c:showSerName val="0"/>
            <c:showPercent val="0"/>
            <c:showBubbleSize val="0"/>
            <c:showLeaderLines val="0"/>
          </c:dLbls>
          <c:cat>
            <c:strRef>
              <c:f>Sheet1!$A$2:$A$6</c:f>
              <c:strCache>
                <c:ptCount val="5"/>
                <c:pt idx="0">
                  <c:v>Asia</c:v>
                </c:pt>
                <c:pt idx="1">
                  <c:v>Europe</c:v>
                </c:pt>
                <c:pt idx="2">
                  <c:v>Africa/Middle East</c:v>
                </c:pt>
                <c:pt idx="3">
                  <c:v>Latin America</c:v>
                </c:pt>
                <c:pt idx="4">
                  <c:v>North America</c:v>
                </c:pt>
              </c:strCache>
            </c:strRef>
          </c:cat>
          <c:val>
            <c:numRef>
              <c:f>Sheet1!$B$2:$B$6</c:f>
              <c:numCache>
                <c:formatCode>0.0%</c:formatCode>
                <c:ptCount val="5"/>
                <c:pt idx="0">
                  <c:v>0.26</c:v>
                </c:pt>
                <c:pt idx="1">
                  <c:v>0.28000000000000003</c:v>
                </c:pt>
                <c:pt idx="2">
                  <c:v>0.31</c:v>
                </c:pt>
                <c:pt idx="3">
                  <c:v>0.41</c:v>
                </c:pt>
                <c:pt idx="4">
                  <c:v>0.2</c:v>
                </c:pt>
              </c:numCache>
            </c:numRef>
          </c:val>
        </c:ser>
        <c:dLbls>
          <c:showLegendKey val="0"/>
          <c:showVal val="0"/>
          <c:showCatName val="0"/>
          <c:showSerName val="0"/>
          <c:showPercent val="0"/>
          <c:showBubbleSize val="0"/>
        </c:dLbls>
        <c:gapWidth val="150"/>
        <c:axId val="231727488"/>
        <c:axId val="231729024"/>
      </c:barChart>
      <c:catAx>
        <c:axId val="231727488"/>
        <c:scaling>
          <c:orientation val="minMax"/>
        </c:scaling>
        <c:delete val="1"/>
        <c:axPos val="b"/>
        <c:numFmt formatCode="General" sourceLinked="1"/>
        <c:majorTickMark val="out"/>
        <c:minorTickMark val="none"/>
        <c:tickLblPos val="nextTo"/>
        <c:crossAx val="231729024"/>
        <c:crosses val="autoZero"/>
        <c:auto val="1"/>
        <c:lblAlgn val="ctr"/>
        <c:lblOffset val="100"/>
        <c:noMultiLvlLbl val="0"/>
      </c:catAx>
      <c:valAx>
        <c:axId val="231729024"/>
        <c:scaling>
          <c:orientation val="minMax"/>
        </c:scaling>
        <c:delete val="1"/>
        <c:axPos val="l"/>
        <c:numFmt formatCode="0.0%" sourceLinked="1"/>
        <c:majorTickMark val="out"/>
        <c:minorTickMark val="none"/>
        <c:tickLblPos val="nextTo"/>
        <c:crossAx val="231727488"/>
        <c:crosses val="autoZero"/>
        <c:crossBetween val="between"/>
      </c:valAx>
      <c:spPr>
        <a:noFill/>
        <a:ln w="25400">
          <a:noFill/>
        </a:ln>
      </c:spPr>
    </c:plotArea>
    <c:plotVisOnly val="1"/>
    <c:dispBlanksAs val="gap"/>
    <c:showDLblsOverMax val="0"/>
  </c:chart>
  <c:txPr>
    <a:bodyPr/>
    <a:lstStyle/>
    <a:p>
      <a:pPr>
        <a:defRPr sz="1800"/>
      </a:pPr>
      <a:endParaRPr lang="es-DO"/>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D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invertIfNegative val="0"/>
          <c:dLbls>
            <c:txPr>
              <a:bodyPr/>
              <a:lstStyle/>
              <a:p>
                <a:pPr>
                  <a:defRPr b="1"/>
                </a:pPr>
                <a:endParaRPr lang="es-DO"/>
              </a:p>
            </c:txPr>
            <c:dLblPos val="outEnd"/>
            <c:showLegendKey val="0"/>
            <c:showVal val="1"/>
            <c:showCatName val="0"/>
            <c:showSerName val="0"/>
            <c:showPercent val="0"/>
            <c:showBubbleSize val="0"/>
            <c:showLeaderLines val="0"/>
          </c:dLbls>
          <c:cat>
            <c:strRef>
              <c:f>Sheet1!$A$2:$A$6</c:f>
              <c:strCache>
                <c:ptCount val="5"/>
                <c:pt idx="0">
                  <c:v>Cambiando mi dieta</c:v>
                </c:pt>
                <c:pt idx="1">
                  <c:v>Haciendo ejercicio físico </c:v>
                </c:pt>
                <c:pt idx="2">
                  <c:v>Consumiendo pastillas/barras/shares de dieta</c:v>
                </c:pt>
                <c:pt idx="3">
                  <c:v>Tomando medicamentos prescritos</c:v>
                </c:pt>
                <c:pt idx="4">
                  <c:v>Otro</c:v>
                </c:pt>
              </c:strCache>
            </c:strRef>
          </c:cat>
          <c:val>
            <c:numRef>
              <c:f>Sheet1!$B$2:$B$6</c:f>
              <c:numCache>
                <c:formatCode>General</c:formatCode>
                <c:ptCount val="5"/>
                <c:pt idx="0">
                  <c:v>75</c:v>
                </c:pt>
                <c:pt idx="1">
                  <c:v>63</c:v>
                </c:pt>
                <c:pt idx="2">
                  <c:v>10</c:v>
                </c:pt>
                <c:pt idx="3">
                  <c:v>6</c:v>
                </c:pt>
                <c:pt idx="4">
                  <c:v>8</c:v>
                </c:pt>
              </c:numCache>
            </c:numRef>
          </c:val>
        </c:ser>
        <c:dLbls>
          <c:showLegendKey val="0"/>
          <c:showVal val="0"/>
          <c:showCatName val="0"/>
          <c:showSerName val="0"/>
          <c:showPercent val="0"/>
          <c:showBubbleSize val="0"/>
        </c:dLbls>
        <c:gapWidth val="40"/>
        <c:axId val="230342656"/>
        <c:axId val="230344192"/>
      </c:barChart>
      <c:catAx>
        <c:axId val="230342656"/>
        <c:scaling>
          <c:orientation val="minMax"/>
        </c:scaling>
        <c:delete val="0"/>
        <c:axPos val="b"/>
        <c:majorTickMark val="out"/>
        <c:minorTickMark val="none"/>
        <c:tickLblPos val="nextTo"/>
        <c:spPr>
          <a:ln>
            <a:noFill/>
          </a:ln>
        </c:spPr>
        <c:txPr>
          <a:bodyPr/>
          <a:lstStyle/>
          <a:p>
            <a:pPr>
              <a:defRPr sz="700"/>
            </a:pPr>
            <a:endParaRPr lang="es-DO"/>
          </a:p>
        </c:txPr>
        <c:crossAx val="230344192"/>
        <c:crosses val="autoZero"/>
        <c:auto val="1"/>
        <c:lblAlgn val="ctr"/>
        <c:lblOffset val="100"/>
        <c:noMultiLvlLbl val="0"/>
      </c:catAx>
      <c:valAx>
        <c:axId val="230344192"/>
        <c:scaling>
          <c:orientation val="minMax"/>
        </c:scaling>
        <c:delete val="1"/>
        <c:axPos val="l"/>
        <c:numFmt formatCode="General" sourceLinked="1"/>
        <c:majorTickMark val="out"/>
        <c:minorTickMark val="none"/>
        <c:tickLblPos val="nextTo"/>
        <c:crossAx val="230342656"/>
        <c:crosses val="autoZero"/>
        <c:crossBetween val="between"/>
      </c:valAx>
    </c:plotArea>
    <c:plotVisOnly val="1"/>
    <c:dispBlanksAs val="gap"/>
    <c:showDLblsOverMax val="0"/>
  </c:chart>
  <c:txPr>
    <a:bodyPr/>
    <a:lstStyle/>
    <a:p>
      <a:pPr>
        <a:defRPr sz="1800"/>
      </a:pPr>
      <a:endParaRPr lang="es-DO"/>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1.png"/></Relationships>
</file>

<file path=ppt/drawings/drawing1.xml><?xml version="1.0" encoding="utf-8"?>
<c:userShapes xmlns:c="http://schemas.openxmlformats.org/drawingml/2006/chart">
  <cdr:relSizeAnchor xmlns:cdr="http://schemas.openxmlformats.org/drawingml/2006/chartDrawing">
    <cdr:from>
      <cdr:x>0.01257</cdr:x>
      <cdr:y>0.66979</cdr:y>
    </cdr:from>
    <cdr:to>
      <cdr:x>0.97366</cdr:x>
      <cdr:y>0.66979</cdr:y>
    </cdr:to>
    <cdr:cxnSp macro="">
      <cdr:nvCxnSpPr>
        <cdr:cNvPr id="7" name="Straight Connector 6"/>
        <cdr:cNvCxnSpPr/>
      </cdr:nvCxnSpPr>
      <cdr:spPr>
        <a:xfrm xmlns:a="http://schemas.openxmlformats.org/drawingml/2006/main">
          <a:off x="106486" y="2001503"/>
          <a:ext cx="8142253" cy="0"/>
        </a:xfrm>
        <a:prstGeom xmlns:a="http://schemas.openxmlformats.org/drawingml/2006/main" prst="line">
          <a:avLst/>
        </a:prstGeom>
        <a:ln xmlns:a="http://schemas.openxmlformats.org/drawingml/2006/main">
          <a:solidFill>
            <a:schemeClr val="bg1">
              <a:lumMod val="65000"/>
            </a:schemeClr>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0.5937</cdr:x>
      <cdr:y>0.752</cdr:y>
    </cdr:from>
    <cdr:to>
      <cdr:x>0.6277</cdr:x>
      <cdr:y>0.76537</cdr:y>
    </cdr:to>
    <cdr:sp macro="" textlink="">
      <cdr:nvSpPr>
        <cdr:cNvPr id="10" name="Rectangle 9"/>
        <cdr:cNvSpPr/>
      </cdr:nvSpPr>
      <cdr:spPr>
        <a:xfrm xmlns:a="http://schemas.openxmlformats.org/drawingml/2006/main">
          <a:off x="5029793" y="2571080"/>
          <a:ext cx="288032" cy="45719"/>
        </a:xfrm>
        <a:prstGeom xmlns:a="http://schemas.openxmlformats.org/drawingml/2006/main" prst="rect">
          <a:avLst/>
        </a:prstGeom>
        <a:solidFill xmlns:a="http://schemas.openxmlformats.org/drawingml/2006/main">
          <a:schemeClr val="bg1"/>
        </a:solid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s-MX"/>
        </a:p>
      </cdr:txBody>
    </cdr:sp>
  </cdr:relSizeAnchor>
</c:userShapes>
</file>

<file path=ppt/drawings/drawing2.xml><?xml version="1.0" encoding="utf-8"?>
<c:userShapes xmlns:c="http://schemas.openxmlformats.org/drawingml/2006/chart">
  <cdr:relSizeAnchor xmlns:cdr="http://schemas.openxmlformats.org/drawingml/2006/chartDrawing">
    <cdr:from>
      <cdr:x>0.13333</cdr:x>
      <cdr:y>0.06977</cdr:y>
    </cdr:from>
    <cdr:to>
      <cdr:x>0.83333</cdr:x>
      <cdr:y>0.19818</cdr:y>
    </cdr:to>
    <cdr:sp macro="" textlink="">
      <cdr:nvSpPr>
        <cdr:cNvPr id="2" name="TextBox 1"/>
        <cdr:cNvSpPr txBox="1"/>
      </cdr:nvSpPr>
      <cdr:spPr>
        <a:xfrm xmlns:a="http://schemas.openxmlformats.org/drawingml/2006/main">
          <a:off x="288032" y="216024"/>
          <a:ext cx="1512168" cy="3976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GT" dirty="0" smtClean="0"/>
            <a:t>Puerto Rico – RY’17</a:t>
          </a:r>
          <a:endParaRPr lang="es-GT"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0.2</cdr:x>
      <cdr:y>0.0214</cdr:y>
    </cdr:from>
    <cdr:to>
      <cdr:x>0.9</cdr:x>
      <cdr:y>0.14981</cdr:y>
    </cdr:to>
    <cdr:sp macro="" textlink="">
      <cdr:nvSpPr>
        <cdr:cNvPr id="2" name="TextBox 1"/>
        <cdr:cNvSpPr txBox="1"/>
      </cdr:nvSpPr>
      <cdr:spPr>
        <a:xfrm xmlns:a="http://schemas.openxmlformats.org/drawingml/2006/main">
          <a:off x="432048" y="72008"/>
          <a:ext cx="1512168" cy="4320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GT" dirty="0" smtClean="0"/>
            <a:t>CAM– RY’17</a:t>
          </a:r>
          <a:endParaRPr lang="es-GT"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G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E5C2D-F1C2-4C94-8FEC-595E1ECF7BE1}" type="datetimeFigureOut">
              <a:rPr lang="es-GT" smtClean="0"/>
              <a:t>18/05/2017</a:t>
            </a:fld>
            <a:endParaRPr lang="es-GT"/>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s-G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G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G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C9008D-C309-4D89-99FE-BC60304FB0C7}" type="slidenum">
              <a:rPr lang="es-GT" smtClean="0"/>
              <a:t>‹#›</a:t>
            </a:fld>
            <a:endParaRPr lang="es-GT"/>
          </a:p>
        </p:txBody>
      </p:sp>
    </p:spTree>
    <p:extLst>
      <p:ext uri="{BB962C8B-B14F-4D97-AF65-F5344CB8AC3E}">
        <p14:creationId xmlns:p14="http://schemas.microsoft.com/office/powerpoint/2010/main" val="2361084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imf.org/external/pubs/ft/weo/2015/02/"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imf.org/external/pubs/ft/weo/2015/02/"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DO" sz="1200" dirty="0" smtClean="0"/>
              <a:t>SSA: Sub-</a:t>
            </a:r>
            <a:r>
              <a:rPr lang="es-DO" sz="1200" dirty="0" err="1" smtClean="0"/>
              <a:t>Saharan</a:t>
            </a:r>
            <a:r>
              <a:rPr lang="es-DO" sz="1200" dirty="0" smtClean="0"/>
              <a:t> África (debajo </a:t>
            </a:r>
            <a:r>
              <a:rPr lang="es-DO" sz="1200" dirty="0" err="1" smtClean="0"/>
              <a:t>desiertp</a:t>
            </a:r>
            <a:r>
              <a:rPr lang="es-DO" sz="1200" dirty="0" smtClean="0"/>
              <a:t> </a:t>
            </a:r>
            <a:r>
              <a:rPr lang="es-DO" sz="1200" dirty="0" err="1" smtClean="0"/>
              <a:t>sahara</a:t>
            </a:r>
            <a:r>
              <a:rPr lang="es-DO" sz="1200" dirty="0" smtClean="0"/>
              <a:t>) </a:t>
            </a:r>
          </a:p>
          <a:p>
            <a:endParaRPr lang="es-MX"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30213-3389-4756-ADED-F048FFEFDAC9}"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831949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z="1000" b="0" i="1" kern="1200" dirty="0" smtClean="0">
                <a:solidFill>
                  <a:schemeClr val="tx1"/>
                </a:solidFill>
                <a:effectLst/>
                <a:latin typeface="+mn-lt"/>
                <a:ea typeface="+mn-ea"/>
                <a:cs typeface="+mn-cs"/>
              </a:rPr>
              <a:t>The pickup in global activity is projected to be more gradual than in the </a:t>
            </a:r>
            <a:r>
              <a:rPr lang="en-US" sz="1000" b="0" i="0" u="none" strike="noStrike" kern="1200" dirty="0" smtClean="0">
                <a:solidFill>
                  <a:schemeClr val="tx1"/>
                </a:solidFill>
                <a:effectLst/>
                <a:latin typeface="+mn-lt"/>
                <a:ea typeface="+mn-ea"/>
                <a:cs typeface="+mn-cs"/>
                <a:hlinkClick r:id="rId3"/>
              </a:rPr>
              <a:t>October 2015 World Economic Outlook</a:t>
            </a:r>
            <a:r>
              <a:rPr lang="en-US" sz="1000" b="0" i="0" kern="1200" dirty="0" smtClean="0">
                <a:solidFill>
                  <a:schemeClr val="tx1"/>
                </a:solidFill>
                <a:effectLst/>
                <a:latin typeface="+mn-lt"/>
                <a:ea typeface="+mn-ea"/>
                <a:cs typeface="+mn-cs"/>
              </a:rPr>
              <a:t> </a:t>
            </a:r>
            <a:r>
              <a:rPr lang="en-US" sz="1000" b="0" i="1" kern="1200" dirty="0" smtClean="0">
                <a:solidFill>
                  <a:schemeClr val="tx1"/>
                </a:solidFill>
                <a:effectLst/>
                <a:latin typeface="+mn-lt"/>
                <a:ea typeface="+mn-ea"/>
                <a:cs typeface="+mn-cs"/>
              </a:rPr>
              <a:t>(WEO), especially in emerging market and developing economies.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effectLst/>
                <a:latin typeface="+mn-lt"/>
                <a:ea typeface="+mn-ea"/>
                <a:cs typeface="+mn-cs"/>
              </a:rPr>
              <a:t>In advanced economies, a modest and uneven recovery is expected to continue, with a gradual further narrowing of output gaps. The picture for emerging market and developing economies is diverse but in many cases challenging. The slowdown and rebalancing of the Chinese economy, lower commodity prices, and strains in some large emerging market economies will continue to weigh on growth prospects in 2016–17. The projected pickup in growth in the next two years—despite the ongoing slowdown in China—primarily reflects forecasts of a gradual improvement of growth rates in countries currently in economic distress, notably Brazil, Russia, and some countries in the Middle East, though even this projected partial recovery could be frustrated by new economic or political shocks.</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effectLst/>
                <a:latin typeface="+mn-lt"/>
                <a:ea typeface="+mn-ea"/>
                <a:cs typeface="+mn-cs"/>
              </a:rPr>
              <a:t>Risks to the global outlook remain tilted to the downside and relate to ongoing adjustments in the global economy: a generalized slowdown in emerging market economies, China’s rebalancing, lower commodity prices, and the gradual exit from extraordinarily accommodative monetary conditions in the United States. If these key challenges are not successfully managed, global growth could be derailed.</a:t>
            </a:r>
            <a:endParaRPr lang="en-US" sz="1200" b="0" i="0" kern="1200" dirty="0" smtClean="0">
              <a:solidFill>
                <a:schemeClr val="tx1"/>
              </a:solidFill>
              <a:effectLst/>
              <a:latin typeface="+mn-lt"/>
              <a:ea typeface="+mn-ea"/>
              <a:cs typeface="+mn-cs"/>
            </a:endParaRPr>
          </a:p>
          <a:p>
            <a:endParaRPr lang="es-MX" sz="1000" dirty="0"/>
          </a:p>
        </p:txBody>
      </p:sp>
      <p:sp>
        <p:nvSpPr>
          <p:cNvPr id="4" name="Slide Number Placeholder 3"/>
          <p:cNvSpPr>
            <a:spLocks noGrp="1"/>
          </p:cNvSpPr>
          <p:nvPr>
            <p:ph type="sldNum" sz="quarter" idx="10"/>
          </p:nvPr>
        </p:nvSpPr>
        <p:spPr/>
        <p:txBody>
          <a:bodyPr/>
          <a:lstStyle/>
          <a:p>
            <a:fld id="{0BB30213-3389-4756-ADED-F048FFEFDAC9}"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223679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z="1000" b="0" i="1" kern="1200" dirty="0" smtClean="0">
                <a:solidFill>
                  <a:schemeClr val="tx1"/>
                </a:solidFill>
                <a:effectLst/>
                <a:latin typeface="+mn-lt"/>
                <a:ea typeface="+mn-ea"/>
                <a:cs typeface="+mn-cs"/>
              </a:rPr>
              <a:t>The pickup in global activity is projected to be more gradual than in the </a:t>
            </a:r>
            <a:r>
              <a:rPr lang="en-US" sz="1000" b="0" i="0" u="none" strike="noStrike" kern="1200" dirty="0" smtClean="0">
                <a:solidFill>
                  <a:schemeClr val="tx1"/>
                </a:solidFill>
                <a:effectLst/>
                <a:latin typeface="+mn-lt"/>
                <a:ea typeface="+mn-ea"/>
                <a:cs typeface="+mn-cs"/>
                <a:hlinkClick r:id="rId3"/>
              </a:rPr>
              <a:t>October 2015 World Economic Outlook</a:t>
            </a:r>
            <a:r>
              <a:rPr lang="en-US" sz="1000" b="0" i="0" kern="1200" dirty="0" smtClean="0">
                <a:solidFill>
                  <a:schemeClr val="tx1"/>
                </a:solidFill>
                <a:effectLst/>
                <a:latin typeface="+mn-lt"/>
                <a:ea typeface="+mn-ea"/>
                <a:cs typeface="+mn-cs"/>
              </a:rPr>
              <a:t> </a:t>
            </a:r>
            <a:r>
              <a:rPr lang="en-US" sz="1000" b="0" i="1" kern="1200" dirty="0" smtClean="0">
                <a:solidFill>
                  <a:schemeClr val="tx1"/>
                </a:solidFill>
                <a:effectLst/>
                <a:latin typeface="+mn-lt"/>
                <a:ea typeface="+mn-ea"/>
                <a:cs typeface="+mn-cs"/>
              </a:rPr>
              <a:t>(WEO), especially in emerging market and developing economies.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effectLst/>
                <a:latin typeface="+mn-lt"/>
                <a:ea typeface="+mn-ea"/>
                <a:cs typeface="+mn-cs"/>
              </a:rPr>
              <a:t>In advanced economies, a modest and uneven recovery is expected to continue, with a gradual further narrowing of output gaps. The picture for emerging market and developing economies is diverse but in many cases challenging. The slowdown and rebalancing of the Chinese economy, lower commodity prices, and strains in some large emerging market economies will continue to weigh on growth prospects in 2016–17. The projected pickup in growth in the next two years—despite the ongoing slowdown in China—primarily reflects forecasts of a gradual improvement of growth rates in countries currently in economic distress, notably Brazil, Russia, and some countries in the Middle East, though even this projected partial recovery could be frustrated by new economic or political shocks.</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effectLst/>
                <a:latin typeface="+mn-lt"/>
                <a:ea typeface="+mn-ea"/>
                <a:cs typeface="+mn-cs"/>
              </a:rPr>
              <a:t>Risks to the global outlook remain tilted to the downside and relate to ongoing adjustments in the global economy: a generalized slowdown in emerging market economies, China’s rebalancing, lower commodity prices, and the gradual exit from extraordinarily accommodative monetary conditions in the United States. If these key challenges are not successfully managed, global growth could be derailed.</a:t>
            </a:r>
            <a:endParaRPr lang="en-US" sz="1200" b="0" i="0" kern="1200" dirty="0" smtClean="0">
              <a:solidFill>
                <a:schemeClr val="tx1"/>
              </a:solidFill>
              <a:effectLst/>
              <a:latin typeface="+mn-lt"/>
              <a:ea typeface="+mn-ea"/>
              <a:cs typeface="+mn-cs"/>
            </a:endParaRPr>
          </a:p>
          <a:p>
            <a:endParaRPr lang="es-MX" sz="1000" dirty="0"/>
          </a:p>
        </p:txBody>
      </p:sp>
      <p:sp>
        <p:nvSpPr>
          <p:cNvPr id="4" name="Slide Number Placeholder 3"/>
          <p:cNvSpPr>
            <a:spLocks noGrp="1"/>
          </p:cNvSpPr>
          <p:nvPr>
            <p:ph type="sldNum" sz="quarter" idx="10"/>
          </p:nvPr>
        </p:nvSpPr>
        <p:spPr/>
        <p:txBody>
          <a:bodyPr/>
          <a:lstStyle/>
          <a:p>
            <a:fld id="{0BB30213-3389-4756-ADED-F048FFEFDAC9}"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223679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s-MX" dirty="0" smtClean="0"/>
              <a:t>Aumentó costo</a:t>
            </a:r>
            <a:r>
              <a:rPr lang="es-MX" baseline="0" dirty="0" smtClean="0"/>
              <a:t> de Energía por el fenómeno del niño</a:t>
            </a:r>
          </a:p>
          <a:p>
            <a:r>
              <a:rPr lang="es-MX" dirty="0" smtClean="0">
                <a:solidFill>
                  <a:schemeClr val="bg1"/>
                </a:solidFill>
              </a:rPr>
              <a:t>En 2016, el salario mínimo solo incremento 5%</a:t>
            </a:r>
          </a:p>
          <a:p>
            <a:r>
              <a:rPr lang="es-MX" dirty="0" smtClean="0">
                <a:solidFill>
                  <a:schemeClr val="bg1"/>
                </a:solidFill>
              </a:rPr>
              <a:t>Crecimiento en el crédito al consumo? – Preocupación por la deuda</a:t>
            </a:r>
          </a:p>
          <a:p>
            <a:r>
              <a:rPr lang="es-MX" dirty="0" smtClean="0">
                <a:solidFill>
                  <a:schemeClr val="bg1"/>
                </a:solidFill>
              </a:rPr>
              <a:t>Incremento de </a:t>
            </a:r>
            <a:r>
              <a:rPr lang="es-MX" dirty="0" err="1" smtClean="0">
                <a:solidFill>
                  <a:schemeClr val="bg1"/>
                </a:solidFill>
              </a:rPr>
              <a:t>Tartifas</a:t>
            </a:r>
            <a:r>
              <a:rPr lang="es-MX" dirty="0" smtClean="0">
                <a:solidFill>
                  <a:schemeClr val="bg1"/>
                </a:solidFill>
              </a:rPr>
              <a:t> de Servicios Públicos (Energía, Teléfono, Agua)</a:t>
            </a:r>
          </a:p>
          <a:p>
            <a:endParaRPr lang="es-MX" dirty="0"/>
          </a:p>
        </p:txBody>
      </p:sp>
      <p:sp>
        <p:nvSpPr>
          <p:cNvPr id="4" name="Slide Number Placeholder 3"/>
          <p:cNvSpPr>
            <a:spLocks noGrp="1"/>
          </p:cNvSpPr>
          <p:nvPr>
            <p:ph type="sldNum" sz="quarter" idx="10"/>
          </p:nvPr>
        </p:nvSpPr>
        <p:spPr/>
        <p:txBody>
          <a:bodyPr/>
          <a:lstStyle/>
          <a:p>
            <a:fld id="{D3AF9A49-A54A-40B9-ABDE-3E52F09B091C}" type="slidenum">
              <a:rPr lang="es-MX" smtClean="0">
                <a:solidFill>
                  <a:prstClr val="black"/>
                </a:solidFill>
              </a:rPr>
              <a:pPr/>
              <a:t>6</a:t>
            </a:fld>
            <a:endParaRPr lang="es-MX">
              <a:solidFill>
                <a:prstClr val="black"/>
              </a:solidFill>
            </a:endParaRPr>
          </a:p>
        </p:txBody>
      </p:sp>
    </p:spTree>
    <p:extLst>
      <p:ext uri="{BB962C8B-B14F-4D97-AF65-F5344CB8AC3E}">
        <p14:creationId xmlns:p14="http://schemas.microsoft.com/office/powerpoint/2010/main" val="464395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s-CR" dirty="0" smtClean="0"/>
              <a:t>Los </a:t>
            </a:r>
            <a:r>
              <a:rPr lang="es-CR" dirty="0" err="1" smtClean="0"/>
              <a:t>millennials</a:t>
            </a:r>
            <a:r>
              <a:rPr lang="es-CR" dirty="0" smtClean="0"/>
              <a:t> son el </a:t>
            </a:r>
            <a:r>
              <a:rPr lang="es-CR" dirty="0" err="1" smtClean="0"/>
              <a:t>el</a:t>
            </a:r>
            <a:r>
              <a:rPr lang="es-CR" dirty="0" smtClean="0"/>
              <a:t> perfil generacional más importante</a:t>
            </a:r>
            <a:r>
              <a:rPr lang="es-CR" baseline="0" dirty="0" smtClean="0"/>
              <a:t> y el que está llevando la batuta en todos los cambios y tendencias visualizados en la actualidad</a:t>
            </a:r>
            <a:endParaRPr lang="es-CR" dirty="0"/>
          </a:p>
        </p:txBody>
      </p:sp>
      <p:sp>
        <p:nvSpPr>
          <p:cNvPr id="4" name="Slide Number Placeholder 3"/>
          <p:cNvSpPr>
            <a:spLocks noGrp="1"/>
          </p:cNvSpPr>
          <p:nvPr>
            <p:ph type="sldNum" sz="quarter" idx="10"/>
          </p:nvPr>
        </p:nvSpPr>
        <p:spPr/>
        <p:txBody>
          <a:bodyPr/>
          <a:lstStyle/>
          <a:p>
            <a:fld id="{C88B7E88-DE5B-429E-AE2C-3394F2AE9BE5}" type="slidenum">
              <a:rPr lang="es-MX" smtClean="0">
                <a:solidFill>
                  <a:prstClr val="black"/>
                </a:solidFill>
              </a:rPr>
              <a:pPr/>
              <a:t>11</a:t>
            </a:fld>
            <a:endParaRPr lang="es-MX">
              <a:solidFill>
                <a:prstClr val="black"/>
              </a:solidFill>
            </a:endParaRPr>
          </a:p>
        </p:txBody>
      </p:sp>
    </p:spTree>
    <p:extLst>
      <p:ext uri="{BB962C8B-B14F-4D97-AF65-F5344CB8AC3E}">
        <p14:creationId xmlns:p14="http://schemas.microsoft.com/office/powerpoint/2010/main" val="3787688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sz="1200" dirty="0" smtClean="0"/>
              <a:t>Fuente: </a:t>
            </a:r>
            <a:r>
              <a:rPr lang="en-US" sz="1200" b="0" dirty="0" smtClean="0"/>
              <a:t>Nielsen </a:t>
            </a:r>
            <a:r>
              <a:rPr lang="en-US" sz="1200" b="0" kern="1200" dirty="0" smtClean="0">
                <a:solidFill>
                  <a:schemeClr val="tx1"/>
                </a:solidFill>
                <a:effectLst/>
                <a:latin typeface="+mn-lt"/>
                <a:ea typeface="+mn-ea"/>
                <a:cs typeface="+mn-cs"/>
              </a:rPr>
              <a:t>Global Generational Lifestyles </a:t>
            </a:r>
            <a:r>
              <a:rPr lang="en-US" sz="1200" b="0" kern="1200" baseline="0" dirty="0" smtClean="0">
                <a:solidFill>
                  <a:schemeClr val="tx1"/>
                </a:solidFill>
                <a:effectLst/>
                <a:latin typeface="+mn-lt"/>
                <a:ea typeface="+mn-ea"/>
                <a:cs typeface="+mn-cs"/>
              </a:rPr>
              <a:t>Survey</a:t>
            </a:r>
            <a:r>
              <a:rPr lang="en-US" sz="1200" dirty="0" smtClean="0"/>
              <a:t>, Q1 2015 . </a:t>
            </a:r>
            <a:r>
              <a:rPr lang="es-CR" dirty="0" smtClean="0"/>
              <a:t/>
            </a:r>
            <a:br>
              <a:rPr lang="es-CR" dirty="0" smtClean="0"/>
            </a:br>
            <a:r>
              <a:rPr lang="es-CR" sz="1200" b="0" i="0" kern="1200" dirty="0" smtClean="0">
                <a:solidFill>
                  <a:schemeClr val="tx1"/>
                </a:solidFill>
                <a:effectLst/>
                <a:latin typeface="+mn-lt"/>
                <a:ea typeface="+mn-ea"/>
                <a:cs typeface="+mn-cs"/>
              </a:rPr>
              <a:t>A medida que envejecemos , nuestro enfoque se desplaza de la riqueza hacia la salud. Obtener</a:t>
            </a:r>
            <a:r>
              <a:rPr lang="es-CR" sz="1200" b="0" i="0" kern="1200" baseline="0" dirty="0" smtClean="0">
                <a:solidFill>
                  <a:schemeClr val="tx1"/>
                </a:solidFill>
                <a:effectLst/>
                <a:latin typeface="+mn-lt"/>
                <a:ea typeface="+mn-ea"/>
                <a:cs typeface="+mn-cs"/>
              </a:rPr>
              <a:t> un buen ingreso </a:t>
            </a:r>
            <a:r>
              <a:rPr lang="es-CR" sz="1200" b="0" i="0" kern="1200" dirty="0" smtClean="0">
                <a:solidFill>
                  <a:schemeClr val="tx1"/>
                </a:solidFill>
                <a:effectLst/>
                <a:latin typeface="+mn-lt"/>
                <a:ea typeface="+mn-ea"/>
                <a:cs typeface="+mn-cs"/>
              </a:rPr>
              <a:t>y un trabajo en una carrera satisfactoria son las principales prioridades entre los más altos porcentajes de los más jóvenes , mientras que mantenerse</a:t>
            </a:r>
            <a:r>
              <a:rPr lang="es-CR" sz="1200" b="0" i="0" kern="1200" baseline="0" dirty="0" smtClean="0">
                <a:solidFill>
                  <a:schemeClr val="tx1"/>
                </a:solidFill>
                <a:effectLst/>
                <a:latin typeface="+mn-lt"/>
                <a:ea typeface="+mn-ea"/>
                <a:cs typeface="+mn-cs"/>
              </a:rPr>
              <a:t> en forma </a:t>
            </a:r>
            <a:r>
              <a:rPr lang="es-CR" sz="1200" b="0" i="0" kern="1200" dirty="0" smtClean="0">
                <a:solidFill>
                  <a:schemeClr val="tx1"/>
                </a:solidFill>
                <a:effectLst/>
                <a:latin typeface="+mn-lt"/>
                <a:ea typeface="+mn-ea"/>
                <a:cs typeface="+mn-cs"/>
              </a:rPr>
              <a:t>y saludable así</a:t>
            </a:r>
            <a:r>
              <a:rPr lang="es-CR" sz="1200" b="0" i="0" kern="1200" baseline="0" dirty="0" smtClean="0">
                <a:solidFill>
                  <a:schemeClr val="tx1"/>
                </a:solidFill>
                <a:effectLst/>
                <a:latin typeface="+mn-lt"/>
                <a:ea typeface="+mn-ea"/>
                <a:cs typeface="+mn-cs"/>
              </a:rPr>
              <a:t> como</a:t>
            </a:r>
            <a:r>
              <a:rPr lang="es-CR" sz="1200" b="0" i="0" kern="1200" dirty="0" smtClean="0">
                <a:solidFill>
                  <a:schemeClr val="tx1"/>
                </a:solidFill>
                <a:effectLst/>
                <a:latin typeface="+mn-lt"/>
                <a:ea typeface="+mn-ea"/>
                <a:cs typeface="+mn-cs"/>
              </a:rPr>
              <a:t> pasar tiempo con la familia son más importantes entre los porcentajes más altos de los encuestados de mayor edad. </a:t>
            </a:r>
            <a:endParaRPr lang="en-US" sz="1200" dirty="0" smtClean="0"/>
          </a:p>
        </p:txBody>
      </p:sp>
      <p:sp>
        <p:nvSpPr>
          <p:cNvPr id="4" name="Slide Number Placeholder 3"/>
          <p:cNvSpPr>
            <a:spLocks noGrp="1"/>
          </p:cNvSpPr>
          <p:nvPr>
            <p:ph type="sldNum" sz="quarter" idx="10"/>
          </p:nvPr>
        </p:nvSpPr>
        <p:spPr/>
        <p:txBody>
          <a:bodyPr/>
          <a:lstStyle/>
          <a:p>
            <a:fld id="{B73667DE-BA61-CE40-9433-930EA4DB8B4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723550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fontScale="85000" lnSpcReduction="20000"/>
          </a:bodyPr>
          <a:lstStyle/>
          <a:p>
            <a:r>
              <a:rPr lang="en-US" dirty="0" smtClean="0"/>
              <a:t>Y </a:t>
            </a:r>
            <a:r>
              <a:rPr lang="en-US" dirty="0" err="1" smtClean="0"/>
              <a:t>este</a:t>
            </a:r>
            <a:r>
              <a:rPr lang="en-US" dirty="0" smtClean="0"/>
              <a:t> </a:t>
            </a:r>
            <a:r>
              <a:rPr lang="en-US" dirty="0" err="1" smtClean="0"/>
              <a:t>comportamiento</a:t>
            </a:r>
            <a:r>
              <a:rPr lang="en-US" dirty="0" smtClean="0"/>
              <a:t> se</a:t>
            </a:r>
            <a:r>
              <a:rPr lang="en-US" baseline="0" dirty="0" smtClean="0"/>
              <a:t> </a:t>
            </a:r>
            <a:r>
              <a:rPr lang="en-US" baseline="0" dirty="0" err="1" smtClean="0"/>
              <a:t>refleja</a:t>
            </a:r>
            <a:r>
              <a:rPr lang="en-US" baseline="0" dirty="0" smtClean="0"/>
              <a:t> </a:t>
            </a:r>
            <a:r>
              <a:rPr lang="en-US" baseline="0" dirty="0" err="1" smtClean="0"/>
              <a:t>directamente</a:t>
            </a:r>
            <a:r>
              <a:rPr lang="en-US" baseline="0" dirty="0" smtClean="0"/>
              <a:t> en </a:t>
            </a:r>
            <a:r>
              <a:rPr lang="en-US" baseline="0" dirty="0" err="1" smtClean="0"/>
              <a:t>las</a:t>
            </a:r>
            <a:r>
              <a:rPr lang="en-US" baseline="0" dirty="0" smtClean="0"/>
              <a:t> </a:t>
            </a:r>
            <a:r>
              <a:rPr lang="en-US" baseline="0" dirty="0" err="1" smtClean="0"/>
              <a:t>ventas</a:t>
            </a:r>
            <a:r>
              <a:rPr lang="en-US" baseline="0" dirty="0" smtClean="0"/>
              <a:t>…</a:t>
            </a:r>
          </a:p>
          <a:p>
            <a:endParaRPr lang="en-US" baseline="0" dirty="0" smtClean="0"/>
          </a:p>
          <a:p>
            <a:r>
              <a:rPr lang="en-US" baseline="0" dirty="0" smtClean="0"/>
              <a:t>De </a:t>
            </a:r>
            <a:r>
              <a:rPr lang="en-US" baseline="0" dirty="0" err="1" smtClean="0"/>
              <a:t>acuerdo</a:t>
            </a:r>
            <a:r>
              <a:rPr lang="en-US" baseline="0" dirty="0" smtClean="0"/>
              <a:t> a los </a:t>
            </a:r>
            <a:r>
              <a:rPr lang="en-US" baseline="0" dirty="0" err="1" smtClean="0"/>
              <a:t>resultados</a:t>
            </a:r>
            <a:r>
              <a:rPr lang="en-US" baseline="0" dirty="0" smtClean="0"/>
              <a:t> en </a:t>
            </a:r>
            <a:r>
              <a:rPr lang="en-US" baseline="0" dirty="0" err="1" smtClean="0"/>
              <a:t>ventas</a:t>
            </a:r>
            <a:r>
              <a:rPr lang="en-US" baseline="0" dirty="0" smtClean="0"/>
              <a:t> de los </a:t>
            </a:r>
            <a:r>
              <a:rPr lang="en-US" baseline="0" dirty="0" err="1" smtClean="0"/>
              <a:t>canastos</a:t>
            </a:r>
            <a:r>
              <a:rPr lang="en-US" baseline="0" dirty="0" smtClean="0"/>
              <a:t> Nielsen el </a:t>
            </a:r>
            <a:r>
              <a:rPr lang="en-US" baseline="0" dirty="0" err="1" smtClean="0"/>
              <a:t>último</a:t>
            </a:r>
            <a:r>
              <a:rPr lang="en-US" baseline="0" dirty="0" smtClean="0"/>
              <a:t> </a:t>
            </a:r>
            <a:r>
              <a:rPr lang="en-US" baseline="0" dirty="0" err="1" smtClean="0"/>
              <a:t>año</a:t>
            </a:r>
            <a:r>
              <a:rPr lang="en-US" baseline="0" dirty="0" smtClean="0"/>
              <a:t>, </a:t>
            </a:r>
            <a:r>
              <a:rPr lang="en-US" baseline="0" dirty="0" err="1" smtClean="0"/>
              <a:t>las</a:t>
            </a:r>
            <a:r>
              <a:rPr lang="en-US" baseline="0" dirty="0" smtClean="0"/>
              <a:t> </a:t>
            </a:r>
            <a:r>
              <a:rPr lang="en-US" baseline="0" dirty="0" err="1" smtClean="0"/>
              <a:t>categorías</a:t>
            </a:r>
            <a:r>
              <a:rPr lang="en-US" baseline="0" dirty="0" smtClean="0"/>
              <a:t> </a:t>
            </a:r>
            <a:r>
              <a:rPr lang="en-US" baseline="0" dirty="0" err="1" smtClean="0"/>
              <a:t>saludables</a:t>
            </a:r>
            <a:r>
              <a:rPr lang="en-US" baseline="0" dirty="0" smtClean="0"/>
              <a:t> en </a:t>
            </a:r>
            <a:r>
              <a:rPr lang="en-US" baseline="0" dirty="0" err="1" smtClean="0"/>
              <a:t>américa</a:t>
            </a:r>
            <a:r>
              <a:rPr lang="en-US" baseline="0" dirty="0" smtClean="0"/>
              <a:t> </a:t>
            </a:r>
            <a:r>
              <a:rPr lang="en-US" baseline="0" dirty="0" err="1" smtClean="0"/>
              <a:t>latina</a:t>
            </a:r>
            <a:r>
              <a:rPr lang="en-US" baseline="0" dirty="0" smtClean="0"/>
              <a:t> </a:t>
            </a:r>
            <a:r>
              <a:rPr lang="en-US" baseline="0" dirty="0" err="1" smtClean="0"/>
              <a:t>crecen</a:t>
            </a:r>
            <a:r>
              <a:rPr lang="en-US" baseline="0" dirty="0" smtClean="0"/>
              <a:t> </a:t>
            </a:r>
            <a:r>
              <a:rPr lang="en-US" baseline="0" dirty="0" err="1" smtClean="0"/>
              <a:t>más</a:t>
            </a:r>
            <a:r>
              <a:rPr lang="en-US" baseline="0" dirty="0" smtClean="0"/>
              <a:t> (o </a:t>
            </a:r>
            <a:r>
              <a:rPr lang="en-US" baseline="0" dirty="0" err="1" smtClean="0"/>
              <a:t>decrecen</a:t>
            </a:r>
            <a:r>
              <a:rPr lang="en-US" baseline="0" dirty="0" smtClean="0"/>
              <a:t> </a:t>
            </a:r>
            <a:r>
              <a:rPr lang="en-US" baseline="0" dirty="0" err="1" smtClean="0"/>
              <a:t>menos</a:t>
            </a:r>
            <a:r>
              <a:rPr lang="en-US" baseline="0" dirty="0" smtClean="0"/>
              <a:t>) </a:t>
            </a:r>
            <a:r>
              <a:rPr lang="en-US" baseline="0" dirty="0" err="1" smtClean="0"/>
              <a:t>que</a:t>
            </a:r>
            <a:r>
              <a:rPr lang="en-US" baseline="0" dirty="0" smtClean="0"/>
              <a:t> </a:t>
            </a:r>
            <a:r>
              <a:rPr lang="en-US" baseline="0" dirty="0" err="1" smtClean="0"/>
              <a:t>las</a:t>
            </a:r>
            <a:r>
              <a:rPr lang="en-US" baseline="0" dirty="0" smtClean="0"/>
              <a:t> </a:t>
            </a:r>
            <a:r>
              <a:rPr lang="en-US" baseline="0" dirty="0" err="1" smtClean="0"/>
              <a:t>cactegorías</a:t>
            </a:r>
            <a:r>
              <a:rPr lang="en-US" baseline="0" dirty="0" smtClean="0"/>
              <a:t> de </a:t>
            </a:r>
            <a:r>
              <a:rPr lang="en-US" baseline="0" dirty="0" err="1" smtClean="0"/>
              <a:t>indulgencia</a:t>
            </a:r>
            <a:r>
              <a:rPr lang="en-US" baseline="0" dirty="0" smtClean="0"/>
              <a:t>, en </a:t>
            </a:r>
            <a:r>
              <a:rPr lang="en-US" baseline="0" dirty="0" err="1" smtClean="0"/>
              <a:t>todos</a:t>
            </a:r>
            <a:r>
              <a:rPr lang="en-US" baseline="0" dirty="0" smtClean="0"/>
              <a:t> los </a:t>
            </a:r>
            <a:r>
              <a:rPr lang="en-US" baseline="0" dirty="0" err="1" smtClean="0"/>
              <a:t>países</a:t>
            </a:r>
            <a:r>
              <a:rPr lang="en-US" baseline="0" dirty="0" smtClean="0"/>
              <a:t>.</a:t>
            </a:r>
          </a:p>
          <a:p>
            <a:endParaRPr lang="en-US" baseline="0" dirty="0" smtClean="0"/>
          </a:p>
          <a:p>
            <a:r>
              <a:rPr lang="en-US" baseline="0" dirty="0" smtClean="0"/>
              <a:t>Y </a:t>
            </a:r>
            <a:r>
              <a:rPr lang="en-US" baseline="0" dirty="0" err="1" smtClean="0"/>
              <a:t>si</a:t>
            </a:r>
            <a:r>
              <a:rPr lang="en-US" baseline="0" dirty="0" smtClean="0"/>
              <a:t> </a:t>
            </a:r>
            <a:r>
              <a:rPr lang="en-US" baseline="0" dirty="0" err="1" smtClean="0"/>
              <a:t>miramos</a:t>
            </a:r>
            <a:r>
              <a:rPr lang="en-US" baseline="0" dirty="0" smtClean="0"/>
              <a:t> al interior de </a:t>
            </a:r>
            <a:r>
              <a:rPr lang="en-US" baseline="0" dirty="0" err="1" smtClean="0"/>
              <a:t>las</a:t>
            </a:r>
            <a:r>
              <a:rPr lang="en-US" baseline="0" dirty="0" smtClean="0"/>
              <a:t> </a:t>
            </a:r>
            <a:r>
              <a:rPr lang="en-US" baseline="0" dirty="0" err="1" smtClean="0"/>
              <a:t>categorías</a:t>
            </a:r>
            <a:r>
              <a:rPr lang="en-US" baseline="0" dirty="0" smtClean="0"/>
              <a:t>, los </a:t>
            </a:r>
            <a:r>
              <a:rPr lang="en-US" baseline="0" dirty="0" err="1" smtClean="0"/>
              <a:t>consumidores</a:t>
            </a:r>
            <a:r>
              <a:rPr lang="en-US" baseline="0" dirty="0" smtClean="0"/>
              <a:t> </a:t>
            </a:r>
            <a:r>
              <a:rPr lang="en-US" baseline="0" dirty="0" err="1" smtClean="0"/>
              <a:t>quieren</a:t>
            </a:r>
            <a:r>
              <a:rPr lang="en-US" baseline="0" dirty="0" smtClean="0"/>
              <a:t> </a:t>
            </a:r>
            <a:r>
              <a:rPr lang="en-US" baseline="0" dirty="0" err="1" smtClean="0"/>
              <a:t>ver</a:t>
            </a:r>
            <a:r>
              <a:rPr lang="en-US" baseline="0" dirty="0" smtClean="0"/>
              <a:t> en los </a:t>
            </a:r>
            <a:r>
              <a:rPr lang="en-US" baseline="0" dirty="0" err="1" smtClean="0"/>
              <a:t>anaqueles</a:t>
            </a:r>
            <a:r>
              <a:rPr lang="en-US" baseline="0" dirty="0" smtClean="0"/>
              <a:t> mayor </a:t>
            </a:r>
            <a:r>
              <a:rPr lang="en-US" baseline="0" dirty="0" err="1" smtClean="0"/>
              <a:t>cantidad</a:t>
            </a:r>
            <a:r>
              <a:rPr lang="en-US" baseline="0" dirty="0" smtClean="0"/>
              <a:t> de </a:t>
            </a:r>
            <a:r>
              <a:rPr lang="en-US" baseline="0" dirty="0" err="1" smtClean="0"/>
              <a:t>productos</a:t>
            </a:r>
            <a:r>
              <a:rPr lang="en-US" baseline="0" dirty="0" smtClean="0"/>
              <a:t> </a:t>
            </a:r>
            <a:r>
              <a:rPr lang="en-US" baseline="0" dirty="0" err="1" smtClean="0"/>
              <a:t>naturales</a:t>
            </a:r>
            <a:r>
              <a:rPr lang="en-US" baseline="0" dirty="0" smtClean="0"/>
              <a:t>, </a:t>
            </a:r>
            <a:r>
              <a:rPr lang="en-US" baseline="0" dirty="0" err="1" smtClean="0"/>
              <a:t>organicos</a:t>
            </a:r>
            <a:r>
              <a:rPr lang="en-US" baseline="0" dirty="0" smtClean="0"/>
              <a:t>, </a:t>
            </a:r>
            <a:r>
              <a:rPr lang="en-US" baseline="0" dirty="0" err="1" smtClean="0"/>
              <a:t>libres</a:t>
            </a:r>
            <a:r>
              <a:rPr lang="en-US" baseline="0" dirty="0" smtClean="0"/>
              <a:t> de </a:t>
            </a:r>
            <a:r>
              <a:rPr lang="en-US" baseline="0" dirty="0" err="1" smtClean="0"/>
              <a:t>lactosa</a:t>
            </a:r>
            <a:r>
              <a:rPr lang="en-US" baseline="0" dirty="0" smtClean="0"/>
              <a:t>, </a:t>
            </a:r>
            <a:r>
              <a:rPr lang="en-US" baseline="0" dirty="0" err="1" smtClean="0"/>
              <a:t>grasas</a:t>
            </a:r>
            <a:r>
              <a:rPr lang="en-US" baseline="0" dirty="0" smtClean="0"/>
              <a:t>, </a:t>
            </a:r>
            <a:r>
              <a:rPr lang="en-US" baseline="0" dirty="0" err="1" smtClean="0"/>
              <a:t>sal</a:t>
            </a:r>
            <a:r>
              <a:rPr lang="en-US" baseline="0" dirty="0" smtClean="0"/>
              <a:t> y </a:t>
            </a:r>
            <a:r>
              <a:rPr lang="en-US" baseline="0" dirty="0" err="1" smtClean="0"/>
              <a:t>azúcar</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21D15983-A45F-4BAB-B9D2-9002C95F3F6C}" type="slidenum">
              <a:rPr lang="en-US" smtClean="0"/>
              <a:pPr/>
              <a:t>15</a:t>
            </a:fld>
            <a:endParaRPr lang="en-US"/>
          </a:p>
        </p:txBody>
      </p:sp>
    </p:spTree>
    <p:extLst>
      <p:ext uri="{BB962C8B-B14F-4D97-AF65-F5344CB8AC3E}">
        <p14:creationId xmlns:p14="http://schemas.microsoft.com/office/powerpoint/2010/main" val="79820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s-GT" sz="1200" b="1" i="0" kern="1200" dirty="0" smtClean="0">
                <a:solidFill>
                  <a:schemeClr val="tx1"/>
                </a:solidFill>
                <a:effectLst/>
                <a:latin typeface="+mn-lt"/>
                <a:ea typeface="+mn-ea"/>
                <a:cs typeface="+mn-cs"/>
              </a:rPr>
              <a:t>Los consumidores buscan alimentos frescos y bebidas a la mano</a:t>
            </a:r>
            <a:endParaRPr lang="es-GT" sz="1200" b="0" i="0" kern="1200" dirty="0" smtClean="0">
              <a:solidFill>
                <a:schemeClr val="tx1"/>
              </a:solidFill>
              <a:effectLst/>
              <a:latin typeface="+mn-lt"/>
              <a:ea typeface="+mn-ea"/>
              <a:cs typeface="+mn-cs"/>
            </a:endParaRPr>
          </a:p>
          <a:p>
            <a:r>
              <a:rPr lang="es-GT" sz="1200" b="0" i="0" kern="1200" dirty="0" smtClean="0">
                <a:solidFill>
                  <a:schemeClr val="tx1"/>
                </a:solidFill>
                <a:effectLst/>
                <a:latin typeface="+mn-lt"/>
                <a:ea typeface="+mn-ea"/>
                <a:cs typeface="+mn-cs"/>
              </a:rPr>
              <a:t>Mientras que las marcas locales predominan el panorama de las preferencias para alimentos, destacándose las frutas, vegetales, carne, leche y agua. El hecho de que los alimentos sean perecederos es sin duda un factor clave para comprar los productos de origen local, porque implica tener en cuenta temas de salubridad y seguridad. Los costos también son un factor que predomina a la hora de tomar las decisiones de compra. Para los alimentos empacados el fenómeno es similar, salvo contadas excepciones como los cereales donde la diferencia de la preferencia es mínima</a:t>
            </a:r>
          </a:p>
          <a:p>
            <a:endParaRPr lang="es-GT" dirty="0"/>
          </a:p>
        </p:txBody>
      </p:sp>
      <p:sp>
        <p:nvSpPr>
          <p:cNvPr id="4" name="Slide Number Placeholder 3"/>
          <p:cNvSpPr>
            <a:spLocks noGrp="1"/>
          </p:cNvSpPr>
          <p:nvPr>
            <p:ph type="sldNum" sz="quarter" idx="10"/>
          </p:nvPr>
        </p:nvSpPr>
        <p:spPr/>
        <p:txBody>
          <a:bodyPr/>
          <a:lstStyle/>
          <a:p>
            <a:fld id="{79FB3762-5A84-442B-AB7D-582DEE7F2BCD}" type="slidenum">
              <a:rPr lang="es-GT" smtClean="0"/>
              <a:t>18</a:t>
            </a:fld>
            <a:endParaRPr lang="es-GT"/>
          </a:p>
        </p:txBody>
      </p:sp>
    </p:spTree>
    <p:extLst>
      <p:ext uri="{BB962C8B-B14F-4D97-AF65-F5344CB8AC3E}">
        <p14:creationId xmlns:p14="http://schemas.microsoft.com/office/powerpoint/2010/main" val="34545108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42.jp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8.jp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43.jp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9.jp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jp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43.jp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jp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jp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jp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44.jp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jp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44.jp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jp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jp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5.jp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5.jp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7.jp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7.jp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5.jp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hemeOverride" Target="../theme/themeOverride3.xml"/><Relationship Id="rId4" Type="http://schemas.openxmlformats.org/officeDocument/2006/relationships/image" Target="../media/image11.png"/></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5.jp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jp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jp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20.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Master" Target="../slideMasters/slideMaster3.xml"/><Relationship Id="rId1" Type="http://schemas.openxmlformats.org/officeDocument/2006/relationships/themeOverride" Target="../theme/themeOverride21.xml"/><Relationship Id="rId4" Type="http://schemas.openxmlformats.org/officeDocument/2006/relationships/image" Target="../media/image49.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hemeOverride" Target="../theme/themeOverride4.xml"/><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hemeOverride" Target="../theme/themeOverride5.xml"/><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hemeOverride" Target="../theme/themeOverride7.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hemeOverride" Target="../theme/themeOverride8.xml"/><Relationship Id="rId5" Type="http://schemas.openxmlformats.org/officeDocument/2006/relationships/image" Target="../media/image20.png"/><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hemeOverride" Target="../theme/themeOverride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hemeOverride" Target="../theme/themeOverride9.xml"/><Relationship Id="rId4" Type="http://schemas.openxmlformats.org/officeDocument/2006/relationships/image" Target="../media/image24.png"/></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hemeOverride" Target="../theme/themeOverride2.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hemeOverride" Target="../theme/themeOverride1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hemeOverride" Target="../theme/themeOverride12.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hemeOverride" Target="../theme/themeOverride13.xml"/><Relationship Id="rId4"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hemeOverride" Target="../theme/themeOverride14.xml"/><Relationship Id="rId4" Type="http://schemas.openxmlformats.org/officeDocument/2006/relationships/image" Target="../media/image1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hemeOverride" Target="../theme/themeOverride15.xml"/><Relationship Id="rId4" Type="http://schemas.openxmlformats.org/officeDocument/2006/relationships/image" Target="../media/image1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hemeOverride" Target="../theme/themeOverride16.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hemeOverride" Target="../theme/themeOverride17.xml"/><Relationship Id="rId5" Type="http://schemas.openxmlformats.org/officeDocument/2006/relationships/image" Target="../media/image20.png"/><Relationship Id="rId4" Type="http://schemas.openxmlformats.org/officeDocument/2006/relationships/image" Target="../media/image2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hemeOverride" Target="../theme/themeOverride18.xml"/><Relationship Id="rId4" Type="http://schemas.openxmlformats.org/officeDocument/2006/relationships/image" Target="../media/image24.png"/></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9.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jp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jp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2 Lines">
    <p:spTree>
      <p:nvGrpSpPr>
        <p:cNvPr id="1" name=""/>
        <p:cNvGrpSpPr/>
        <p:nvPr/>
      </p:nvGrpSpPr>
      <p:grpSpPr>
        <a:xfrm>
          <a:off x="0" y="0"/>
          <a:ext cx="0" cy="0"/>
          <a:chOff x="0" y="0"/>
          <a:chExt cx="0" cy="0"/>
        </a:xfrm>
      </p:grpSpPr>
      <p:pic>
        <p:nvPicPr>
          <p:cNvPr id="5" name="Picture 6" descr="PPT-White-Cover-Graphic.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Nielsen_S.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13706" y="1829445"/>
            <a:ext cx="889000" cy="23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276618" y="2127118"/>
            <a:ext cx="5667603" cy="982968"/>
          </a:xfrm>
        </p:spPr>
        <p:txBody>
          <a:bodyPr/>
          <a:lstStyle>
            <a:lvl1pPr algn="r">
              <a:lnSpc>
                <a:spcPct val="80000"/>
              </a:lnSpc>
              <a:tabLst>
                <a:tab pos="507478" algn="l"/>
              </a:tabLst>
              <a:defRPr sz="4500" b="0" cap="all" baseline="0">
                <a:solidFill>
                  <a:srgbClr val="009DD9"/>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276618" y="3116841"/>
            <a:ext cx="5667603" cy="427554"/>
          </a:xfrm>
        </p:spPr>
        <p:txBody>
          <a:bodyPr tIns="0" bIns="0"/>
          <a:lstStyle>
            <a:lvl1pPr marL="0" indent="0" algn="r">
              <a:lnSpc>
                <a:spcPct val="100000"/>
              </a:lnSpc>
              <a:buNone/>
              <a:defRPr sz="2100" cap="all" baseline="0">
                <a:solidFill>
                  <a:schemeClr val="tx1"/>
                </a:solidFill>
              </a:defRPr>
            </a:lvl1pPr>
            <a:lvl2pPr marL="456707" indent="0" algn="ctr">
              <a:buNone/>
              <a:defRPr>
                <a:solidFill>
                  <a:schemeClr val="tx1">
                    <a:tint val="75000"/>
                  </a:schemeClr>
                </a:solidFill>
              </a:defRPr>
            </a:lvl2pPr>
            <a:lvl3pPr marL="913440" indent="0" algn="ctr">
              <a:buNone/>
              <a:defRPr>
                <a:solidFill>
                  <a:schemeClr val="tx1">
                    <a:tint val="75000"/>
                  </a:schemeClr>
                </a:solidFill>
              </a:defRPr>
            </a:lvl3pPr>
            <a:lvl4pPr marL="1370160" indent="0" algn="ctr">
              <a:buNone/>
              <a:defRPr>
                <a:solidFill>
                  <a:schemeClr val="tx1">
                    <a:tint val="75000"/>
                  </a:schemeClr>
                </a:solidFill>
              </a:defRPr>
            </a:lvl4pPr>
            <a:lvl5pPr marL="1826878" indent="0" algn="ctr">
              <a:buNone/>
              <a:defRPr>
                <a:solidFill>
                  <a:schemeClr val="tx1">
                    <a:tint val="75000"/>
                  </a:schemeClr>
                </a:solidFill>
              </a:defRPr>
            </a:lvl5pPr>
            <a:lvl6pPr marL="2283610" indent="0" algn="ctr">
              <a:buNone/>
              <a:defRPr>
                <a:solidFill>
                  <a:schemeClr val="tx1">
                    <a:tint val="75000"/>
                  </a:schemeClr>
                </a:solidFill>
              </a:defRPr>
            </a:lvl6pPr>
            <a:lvl7pPr marL="2740317" indent="0" algn="ctr">
              <a:buNone/>
              <a:defRPr>
                <a:solidFill>
                  <a:schemeClr val="tx1">
                    <a:tint val="75000"/>
                  </a:schemeClr>
                </a:solidFill>
              </a:defRPr>
            </a:lvl7pPr>
            <a:lvl8pPr marL="3197017" indent="0" algn="ctr">
              <a:buNone/>
              <a:defRPr>
                <a:solidFill>
                  <a:schemeClr val="tx1">
                    <a:tint val="75000"/>
                  </a:schemeClr>
                </a:solidFill>
              </a:defRPr>
            </a:lvl8pPr>
            <a:lvl9pPr marL="3653723" indent="0" algn="ctr">
              <a:buNone/>
              <a:defRPr>
                <a:solidFill>
                  <a:schemeClr val="tx1">
                    <a:tint val="75000"/>
                  </a:schemeClr>
                </a:solidFill>
              </a:defRPr>
            </a:lvl9pPr>
          </a:lstStyle>
          <a:p>
            <a:r>
              <a:rPr lang="en-US" smtClean="0"/>
              <a:t>Click to edit Master subtitle style</a:t>
            </a:r>
            <a:endParaRPr lang="en-US" dirty="0"/>
          </a:p>
        </p:txBody>
      </p:sp>
      <p:sp>
        <p:nvSpPr>
          <p:cNvPr id="12" name="Text Placeholder 2"/>
          <p:cNvSpPr>
            <a:spLocks noGrp="1"/>
          </p:cNvSpPr>
          <p:nvPr>
            <p:ph type="body" idx="17"/>
          </p:nvPr>
        </p:nvSpPr>
        <p:spPr>
          <a:xfrm>
            <a:off x="6040518" y="4500265"/>
            <a:ext cx="2891063" cy="523208"/>
          </a:xfrm>
        </p:spPr>
        <p:txBody>
          <a:bodyPr anchor="b"/>
          <a:lstStyle>
            <a:lvl1pPr marL="0" indent="0" algn="r">
              <a:lnSpc>
                <a:spcPct val="100000"/>
              </a:lnSpc>
              <a:spcBef>
                <a:spcPts val="0"/>
              </a:spcBef>
              <a:buNone/>
              <a:defRPr sz="1200" b="0">
                <a:solidFill>
                  <a:srgbClr val="5F5F5F"/>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891574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2 Chart Layout">
    <p:spTree>
      <p:nvGrpSpPr>
        <p:cNvPr id="1" name=""/>
        <p:cNvGrpSpPr/>
        <p:nvPr/>
      </p:nvGrpSpPr>
      <p:grpSpPr>
        <a:xfrm>
          <a:off x="0" y="0"/>
          <a:ext cx="0" cy="0"/>
          <a:chOff x="0" y="0"/>
          <a:chExt cx="0" cy="0"/>
        </a:xfrm>
      </p:grpSpPr>
      <p:pic>
        <p:nvPicPr>
          <p:cNvPr id="9" name="Picture 6" descr="PPT-Chart-Templa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8"/>
          <p:cNvSpPr>
            <a:spLocks noChangeArrowheads="1"/>
          </p:cNvSpPr>
          <p:nvPr/>
        </p:nvSpPr>
        <p:spPr bwMode="gray">
          <a:xfrm rot="16200000">
            <a:off x="-1261052" y="4157828"/>
            <a:ext cx="2731652" cy="20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98" rIns="91348" bIns="4569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3430">
              <a:spcBef>
                <a:spcPct val="50000"/>
              </a:spcBef>
              <a:defRPr/>
            </a:pPr>
            <a:r>
              <a:rPr lang="en-US" altLang="es-MX" sz="700" smtClean="0">
                <a:solidFill>
                  <a:srgbClr val="5F5F5F"/>
                </a:solidFill>
                <a:ea typeface="Calibri" pitchFamily="34" charset="0"/>
                <a:cs typeface="Calibri" pitchFamily="34" charset="0"/>
              </a:rPr>
              <a:t>Copyright ©2012 The Nielsen Company. Confidential and proprietary.</a:t>
            </a:r>
          </a:p>
        </p:txBody>
      </p:sp>
      <p:sp>
        <p:nvSpPr>
          <p:cNvPr id="11" name="Text Box 17"/>
          <p:cNvSpPr txBox="1">
            <a:spLocks noChangeArrowheads="1"/>
          </p:cNvSpPr>
          <p:nvPr/>
        </p:nvSpPr>
        <p:spPr bwMode="auto">
          <a:xfrm>
            <a:off x="8880618" y="4934804"/>
            <a:ext cx="13465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3430" eaLnBrk="1" hangingPunct="1"/>
            <a:fld id="{D27697DB-300C-4D83-A353-9CF6A23B8357}" type="slidenum">
              <a:rPr lang="en-US" altLang="es-MX" sz="900">
                <a:solidFill>
                  <a:srgbClr val="009DD9"/>
                </a:solidFill>
              </a:rPr>
              <a:pPr algn="ctr" defTabSz="913430" eaLnBrk="1" hangingPunct="1"/>
              <a:t>‹#›</a:t>
            </a:fld>
            <a:endParaRPr lang="en-US" altLang="es-MX" sz="900">
              <a:solidFill>
                <a:srgbClr val="009DD9"/>
              </a:solidFill>
            </a:endParaRPr>
          </a:p>
        </p:txBody>
      </p:sp>
      <p:sp>
        <p:nvSpPr>
          <p:cNvPr id="7" name="Text Placeholder 2"/>
          <p:cNvSpPr>
            <a:spLocks noGrp="1"/>
          </p:cNvSpPr>
          <p:nvPr>
            <p:ph type="body" idx="14"/>
          </p:nvPr>
        </p:nvSpPr>
        <p:spPr>
          <a:xfrm>
            <a:off x="594376" y="1351500"/>
            <a:ext cx="4087179" cy="132796"/>
          </a:xfrm>
        </p:spPr>
        <p:txBody>
          <a:bodyPr tIns="0" bIns="0"/>
          <a:lstStyle>
            <a:lvl1pPr marL="0" indent="0">
              <a:spcBef>
                <a:spcPts val="0"/>
              </a:spcBef>
              <a:buNone/>
              <a:defRPr sz="1200" b="0" baseline="0">
                <a:solidFill>
                  <a:srgbClr val="009DD9"/>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3" name="Chart Placeholder 12"/>
          <p:cNvSpPr>
            <a:spLocks noGrp="1"/>
          </p:cNvSpPr>
          <p:nvPr>
            <p:ph type="chart" sz="quarter" idx="16"/>
          </p:nvPr>
        </p:nvSpPr>
        <p:spPr>
          <a:xfrm>
            <a:off x="711242" y="1679127"/>
            <a:ext cx="3970339" cy="2429817"/>
          </a:xfrm>
        </p:spPr>
        <p:txBody>
          <a:bodyPr wrap="none" rtlCol="0">
            <a:noAutofit/>
          </a:bodyPr>
          <a:lstStyle>
            <a:lvl1pPr>
              <a:buFontTx/>
              <a:buNone/>
              <a:defRPr/>
            </a:lvl1pPr>
          </a:lstStyle>
          <a:p>
            <a:pPr lvl="0"/>
            <a:r>
              <a:rPr lang="en-US" noProof="0" smtClean="0"/>
              <a:t>Click icon to add chart</a:t>
            </a:r>
            <a:endParaRPr lang="en-US" noProof="0" dirty="0"/>
          </a:p>
        </p:txBody>
      </p:sp>
      <p:sp>
        <p:nvSpPr>
          <p:cNvPr id="2" name="Title 1"/>
          <p:cNvSpPr>
            <a:spLocks noGrp="1"/>
          </p:cNvSpPr>
          <p:nvPr>
            <p:ph type="title"/>
          </p:nvPr>
        </p:nvSpPr>
        <p:spPr/>
        <p:txBody>
          <a:bodyPr/>
          <a:lstStyle>
            <a:lvl1pPr>
              <a:defRPr baseline="0"/>
            </a:lvl1pPr>
          </a:lstStyle>
          <a:p>
            <a:r>
              <a:rPr lang="en-US" smtClean="0"/>
              <a:t>Click to edit Master title style</a:t>
            </a:r>
            <a:endParaRPr lang="en-US" dirty="0"/>
          </a:p>
        </p:txBody>
      </p:sp>
      <p:sp>
        <p:nvSpPr>
          <p:cNvPr id="16" name="Text Placeholder 2"/>
          <p:cNvSpPr>
            <a:spLocks noGrp="1"/>
          </p:cNvSpPr>
          <p:nvPr>
            <p:ph type="body" idx="13"/>
          </p:nvPr>
        </p:nvSpPr>
        <p:spPr>
          <a:xfrm>
            <a:off x="594378"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2" name="Text Placeholder 2"/>
          <p:cNvSpPr>
            <a:spLocks noGrp="1"/>
          </p:cNvSpPr>
          <p:nvPr>
            <p:ph type="body" idx="17"/>
          </p:nvPr>
        </p:nvSpPr>
        <p:spPr>
          <a:xfrm>
            <a:off x="758970" y="4781522"/>
            <a:ext cx="8021511"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4" name="Chart Placeholder 12"/>
          <p:cNvSpPr>
            <a:spLocks noGrp="1"/>
          </p:cNvSpPr>
          <p:nvPr>
            <p:ph type="chart" sz="quarter" idx="18"/>
          </p:nvPr>
        </p:nvSpPr>
        <p:spPr>
          <a:xfrm>
            <a:off x="4862564" y="1679127"/>
            <a:ext cx="3970339" cy="2429817"/>
          </a:xfrm>
        </p:spPr>
        <p:txBody>
          <a:bodyPr wrap="none" rtlCol="0">
            <a:noAutofit/>
          </a:bodyPr>
          <a:lstStyle>
            <a:lvl1pPr>
              <a:buFontTx/>
              <a:buNone/>
              <a:defRPr/>
            </a:lvl1pPr>
          </a:lstStyle>
          <a:p>
            <a:pPr lvl="0"/>
            <a:r>
              <a:rPr lang="en-US" noProof="0" smtClean="0"/>
              <a:t>Click icon to add chart</a:t>
            </a:r>
            <a:endParaRPr lang="en-US" noProof="0" dirty="0"/>
          </a:p>
        </p:txBody>
      </p:sp>
      <p:sp>
        <p:nvSpPr>
          <p:cNvPr id="15" name="Text Placeholder 2"/>
          <p:cNvSpPr>
            <a:spLocks noGrp="1"/>
          </p:cNvSpPr>
          <p:nvPr>
            <p:ph type="body" idx="19"/>
          </p:nvPr>
        </p:nvSpPr>
        <p:spPr>
          <a:xfrm>
            <a:off x="4811051" y="1351500"/>
            <a:ext cx="4087179" cy="132796"/>
          </a:xfrm>
        </p:spPr>
        <p:txBody>
          <a:bodyPr tIns="0" bIns="0"/>
          <a:lstStyle>
            <a:lvl1pPr marL="0" indent="0">
              <a:spcBef>
                <a:spcPts val="0"/>
              </a:spcBef>
              <a:buNone/>
              <a:defRPr sz="1200" b="0" baseline="0">
                <a:solidFill>
                  <a:srgbClr val="009DD9"/>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1413389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15_End Slide N-tab BLUE">
    <p:spTree>
      <p:nvGrpSpPr>
        <p:cNvPr id="1" name="Shape 146"/>
        <p:cNvGrpSpPr/>
        <p:nvPr/>
      </p:nvGrpSpPr>
      <p:grpSpPr>
        <a:xfrm>
          <a:off x="0" y="0"/>
          <a:ext cx="0" cy="0"/>
          <a:chOff x="0" y="0"/>
          <a:chExt cx="0" cy="0"/>
        </a:xfrm>
      </p:grpSpPr>
      <p:pic>
        <p:nvPicPr>
          <p:cNvPr id="147" name="Shape 147" descr="Blue.jpg"/>
          <p:cNvPicPr preferRelativeResize="0"/>
          <p:nvPr/>
        </p:nvPicPr>
        <p:blipFill rotWithShape="1">
          <a:blip r:embed="rId2">
            <a:alphaModFix/>
          </a:blip>
          <a:srcRect/>
          <a:stretch/>
        </p:blipFill>
        <p:spPr>
          <a:xfrm>
            <a:off x="0" y="0"/>
            <a:ext cx="9144000" cy="5146612"/>
          </a:xfrm>
          <a:prstGeom prst="rect">
            <a:avLst/>
          </a:prstGeom>
          <a:noFill/>
          <a:ln>
            <a:noFill/>
          </a:ln>
        </p:spPr>
      </p:pic>
      <p:pic>
        <p:nvPicPr>
          <p:cNvPr id="148" name="Shape 148" descr="N-Element-Tab-Square-White_RGB.png"/>
          <p:cNvPicPr preferRelativeResize="0"/>
          <p:nvPr/>
        </p:nvPicPr>
        <p:blipFill rotWithShape="1">
          <a:blip r:embed="rId3">
            <a:alphaModFix/>
          </a:blip>
          <a:srcRect/>
          <a:stretch/>
        </p:blipFill>
        <p:spPr>
          <a:xfrm>
            <a:off x="3768718" y="1768488"/>
            <a:ext cx="1606563" cy="1607775"/>
          </a:xfrm>
          <a:prstGeom prst="rect">
            <a:avLst/>
          </a:prstGeom>
          <a:noFill/>
          <a:ln>
            <a:noFill/>
          </a:ln>
        </p:spPr>
      </p:pic>
      <p:sp>
        <p:nvSpPr>
          <p:cNvPr id="149" name="Shape 149"/>
          <p:cNvSpPr/>
          <p:nvPr/>
        </p:nvSpPr>
        <p:spPr>
          <a:xfrm>
            <a:off x="256426" y="4903188"/>
            <a:ext cx="3119100" cy="184857"/>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16_End Slide Full Logo BLUE">
    <p:spTree>
      <p:nvGrpSpPr>
        <p:cNvPr id="1" name="Shape 150"/>
        <p:cNvGrpSpPr/>
        <p:nvPr/>
      </p:nvGrpSpPr>
      <p:grpSpPr>
        <a:xfrm>
          <a:off x="0" y="0"/>
          <a:ext cx="0" cy="0"/>
          <a:chOff x="0" y="0"/>
          <a:chExt cx="0" cy="0"/>
        </a:xfrm>
      </p:grpSpPr>
      <p:pic>
        <p:nvPicPr>
          <p:cNvPr id="151" name="Shape 151" descr="Blue.jpg"/>
          <p:cNvPicPr preferRelativeResize="0"/>
          <p:nvPr/>
        </p:nvPicPr>
        <p:blipFill rotWithShape="1">
          <a:blip r:embed="rId2">
            <a:alphaModFix/>
          </a:blip>
          <a:srcRect/>
          <a:stretch/>
        </p:blipFill>
        <p:spPr>
          <a:xfrm>
            <a:off x="0" y="0"/>
            <a:ext cx="9144000" cy="5146612"/>
          </a:xfrm>
          <a:prstGeom prst="rect">
            <a:avLst/>
          </a:prstGeom>
          <a:noFill/>
          <a:ln>
            <a:noFill/>
          </a:ln>
        </p:spPr>
      </p:pic>
      <p:pic>
        <p:nvPicPr>
          <p:cNvPr id="152" name="Shape 152" descr="Nielsen-Wordmark-White-RGB.png"/>
          <p:cNvPicPr preferRelativeResize="0"/>
          <p:nvPr/>
        </p:nvPicPr>
        <p:blipFill rotWithShape="1">
          <a:blip r:embed="rId3">
            <a:alphaModFix/>
          </a:blip>
          <a:srcRect/>
          <a:stretch/>
        </p:blipFill>
        <p:spPr>
          <a:xfrm>
            <a:off x="2695852" y="1771048"/>
            <a:ext cx="3752295" cy="1324872"/>
          </a:xfrm>
          <a:prstGeom prst="rect">
            <a:avLst/>
          </a:prstGeom>
          <a:noFill/>
          <a:ln>
            <a:noFill/>
          </a:ln>
        </p:spPr>
      </p:pic>
      <p:sp>
        <p:nvSpPr>
          <p:cNvPr id="153" name="Shape 153"/>
          <p:cNvSpPr/>
          <p:nvPr/>
        </p:nvSpPr>
        <p:spPr>
          <a:xfrm>
            <a:off x="256426" y="4903188"/>
            <a:ext cx="3119100" cy="184857"/>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09_Table">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594360" y="354321"/>
            <a:ext cx="8155940" cy="428757"/>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156" name="Shape 156"/>
          <p:cNvSpPr txBox="1">
            <a:spLocks noGrp="1"/>
          </p:cNvSpPr>
          <p:nvPr>
            <p:ph type="body" idx="1"/>
          </p:nvPr>
        </p:nvSpPr>
        <p:spPr>
          <a:xfrm>
            <a:off x="594360" y="820132"/>
            <a:ext cx="8160321" cy="236412"/>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157" name="Shape 157"/>
          <p:cNvSpPr txBox="1">
            <a:spLocks noGrp="1"/>
          </p:cNvSpPr>
          <p:nvPr>
            <p:ph type="body" idx="2"/>
          </p:nvPr>
        </p:nvSpPr>
        <p:spPr>
          <a:xfrm>
            <a:off x="594358" y="4781502"/>
            <a:ext cx="8165591" cy="274404"/>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None/>
              <a:defRPr sz="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10_Quote White">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1979452" y="1988164"/>
            <a:ext cx="6978810" cy="439047"/>
          </a:xfrm>
          <a:prstGeom prst="rect">
            <a:avLst/>
          </a:prstGeom>
          <a:noFill/>
          <a:ln>
            <a:noFill/>
          </a:ln>
        </p:spPr>
        <p:txBody>
          <a:bodyPr lIns="91425" tIns="91425" rIns="91425" bIns="91425" anchor="t" anchorCtr="0"/>
          <a:lstStyle>
            <a:lvl1pPr marL="0" marR="0" lvl="0" indent="0" algn="l" rtl="0">
              <a:spcBef>
                <a:spcPts val="0"/>
              </a:spcBef>
              <a:buClr>
                <a:schemeClr val="dk2"/>
              </a:buClr>
              <a:buNone/>
              <a:defRPr sz="32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160" name="Shape 160"/>
          <p:cNvSpPr txBox="1">
            <a:spLocks noGrp="1"/>
          </p:cNvSpPr>
          <p:nvPr>
            <p:ph type="body" idx="1"/>
          </p:nvPr>
        </p:nvSpPr>
        <p:spPr>
          <a:xfrm>
            <a:off x="1981200" y="3088193"/>
            <a:ext cx="6976871" cy="533564"/>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1800" i="0" u="none" strike="noStrike" cap="none">
                <a:solidFill>
                  <a:schemeClr val="dk2"/>
                </a:solidFill>
              </a:defRPr>
            </a:lvl1pPr>
            <a:lvl2pPr marL="450850" marR="0" lvl="1" indent="-6350" algn="l" rtl="0">
              <a:lnSpc>
                <a:spcPct val="100000"/>
              </a:lnSpc>
              <a:spcBef>
                <a:spcPts val="800"/>
              </a:spcBef>
              <a:buClr>
                <a:schemeClr val="dk2"/>
              </a:buClr>
              <a:buNone/>
              <a:defRPr sz="1600" i="0" u="none" strike="noStrike" cap="none">
                <a:solidFill>
                  <a:schemeClr val="dk2"/>
                </a:solidFill>
              </a:defRPr>
            </a:lvl2pPr>
            <a:lvl3pPr marL="914400" marR="0" lvl="2" indent="0" algn="l" rtl="0">
              <a:lnSpc>
                <a:spcPct val="100000"/>
              </a:lnSpc>
              <a:spcBef>
                <a:spcPts val="700"/>
              </a:spcBef>
              <a:buClr>
                <a:schemeClr val="dk2"/>
              </a:buClr>
              <a:buNone/>
              <a:defRPr sz="1400" i="0" u="none" strike="noStrike" cap="none">
                <a:solidFill>
                  <a:schemeClr val="dk2"/>
                </a:solidFill>
              </a:defRPr>
            </a:lvl3pPr>
            <a:lvl4pPr marL="1371600" marR="0" lvl="3" indent="0" algn="l" rtl="0">
              <a:lnSpc>
                <a:spcPct val="100000"/>
              </a:lnSpc>
              <a:spcBef>
                <a:spcPts val="700"/>
              </a:spcBef>
              <a:buClr>
                <a:schemeClr val="dk2"/>
              </a:buClr>
              <a:buNone/>
              <a:defRPr sz="1200" i="0" u="none" strike="noStrike" cap="none">
                <a:solidFill>
                  <a:schemeClr val="dk2"/>
                </a:solidFill>
              </a:defRPr>
            </a:lvl4pPr>
            <a:lvl5pPr marL="1828800" marR="0" lvl="4" indent="0" algn="l" rtl="0">
              <a:lnSpc>
                <a:spcPct val="100000"/>
              </a:lnSpc>
              <a:spcBef>
                <a:spcPts val="700"/>
              </a:spcBef>
              <a:buClr>
                <a:schemeClr val="dk2"/>
              </a:buClr>
              <a:buNone/>
              <a:defRPr sz="1000" i="0" u="none" strike="noStrike" cap="none">
                <a:solidFill>
                  <a:schemeClr val="dk2"/>
                </a:solidFill>
              </a:defRPr>
            </a:lvl5pPr>
            <a:lvl6pPr marL="2514600" marR="0" lvl="5" indent="-101600" algn="l" rtl="0">
              <a:spcBef>
                <a:spcPts val="400"/>
              </a:spcBef>
              <a:buClr>
                <a:schemeClr val="dk1"/>
              </a:buClr>
              <a:buSzPct val="100000"/>
              <a:buChar char="•"/>
              <a:defRPr sz="2000" i="0" u="none" strike="noStrike" cap="none">
                <a:solidFill>
                  <a:schemeClr val="dk1"/>
                </a:solidFill>
              </a:defRPr>
            </a:lvl6pPr>
            <a:lvl7pPr marL="2971800" marR="0" lvl="6" indent="-101600" algn="l" rtl="0">
              <a:spcBef>
                <a:spcPts val="400"/>
              </a:spcBef>
              <a:buClr>
                <a:schemeClr val="dk1"/>
              </a:buClr>
              <a:buSzPct val="100000"/>
              <a:buChar char="•"/>
              <a:defRPr sz="2000" i="0" u="none" strike="noStrike" cap="none">
                <a:solidFill>
                  <a:schemeClr val="dk1"/>
                </a:solidFill>
              </a:defRPr>
            </a:lvl7pPr>
            <a:lvl8pPr marL="3429000" marR="0" lvl="7" indent="-101600" algn="l" rtl="0">
              <a:spcBef>
                <a:spcPts val="400"/>
              </a:spcBef>
              <a:buClr>
                <a:schemeClr val="dk1"/>
              </a:buClr>
              <a:buSzPct val="100000"/>
              <a:buChar char="•"/>
              <a:defRPr sz="2000" i="0" u="none" strike="noStrike" cap="none">
                <a:solidFill>
                  <a:schemeClr val="dk1"/>
                </a:solidFill>
              </a:defRPr>
            </a:lvl8pPr>
            <a:lvl9pPr marL="3886200" marR="0" lvl="8" indent="-101600" algn="l" rtl="0">
              <a:spcBef>
                <a:spcPts val="400"/>
              </a:spcBef>
              <a:buClr>
                <a:schemeClr val="dk1"/>
              </a:buClr>
              <a:buSzPct val="100000"/>
              <a:buChar char="•"/>
              <a:defRPr sz="2000" i="0" u="none" strike="noStrike" cap="none">
                <a:solidFill>
                  <a:schemeClr val="dk1"/>
                </a:solidFill>
              </a:defRPr>
            </a:lvl9pPr>
          </a:lstStyle>
          <a:p>
            <a:pPr lvl="0"/>
            <a:r>
              <a:rPr lang="en-US" smtClean="0"/>
              <a:t>Click to edit Master text styles</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11_Quote Texture BLUE">
    <p:spTree>
      <p:nvGrpSpPr>
        <p:cNvPr id="1" name="Shape 161"/>
        <p:cNvGrpSpPr/>
        <p:nvPr/>
      </p:nvGrpSpPr>
      <p:grpSpPr>
        <a:xfrm>
          <a:off x="0" y="0"/>
          <a:ext cx="0" cy="0"/>
          <a:chOff x="0" y="0"/>
          <a:chExt cx="0" cy="0"/>
        </a:xfrm>
      </p:grpSpPr>
      <p:pic>
        <p:nvPicPr>
          <p:cNvPr id="162" name="Shape 162" descr="Blue.jpg"/>
          <p:cNvPicPr preferRelativeResize="0"/>
          <p:nvPr/>
        </p:nvPicPr>
        <p:blipFill rotWithShape="1">
          <a:blip r:embed="rId2">
            <a:alphaModFix/>
          </a:blip>
          <a:srcRect/>
          <a:stretch/>
        </p:blipFill>
        <p:spPr>
          <a:xfrm>
            <a:off x="0" y="0"/>
            <a:ext cx="9144000" cy="5146612"/>
          </a:xfrm>
          <a:prstGeom prst="rect">
            <a:avLst/>
          </a:prstGeom>
          <a:noFill/>
          <a:ln>
            <a:noFill/>
          </a:ln>
        </p:spPr>
      </p:pic>
      <p:sp>
        <p:nvSpPr>
          <p:cNvPr id="163" name="Shape 163"/>
          <p:cNvSpPr txBox="1">
            <a:spLocks noGrp="1"/>
          </p:cNvSpPr>
          <p:nvPr>
            <p:ph type="title"/>
          </p:nvPr>
        </p:nvSpPr>
        <p:spPr>
          <a:xfrm>
            <a:off x="1979452" y="1988164"/>
            <a:ext cx="6978810" cy="439047"/>
          </a:xfrm>
          <a:prstGeom prst="rect">
            <a:avLst/>
          </a:prstGeom>
          <a:noFill/>
          <a:ln>
            <a:noFill/>
          </a:ln>
        </p:spPr>
        <p:txBody>
          <a:bodyPr lIns="91425" tIns="91425" rIns="91425" bIns="91425" anchor="t" anchorCtr="0"/>
          <a:lstStyle>
            <a:lvl1pPr marL="0" marR="0" lvl="0" indent="0" algn="l" rtl="0">
              <a:spcBef>
                <a:spcPts val="0"/>
              </a:spcBef>
              <a:buClr>
                <a:schemeClr val="lt1"/>
              </a:buClr>
              <a:buNone/>
              <a:defRPr sz="3200" b="1" i="0" u="none" strike="noStrike" cap="none">
                <a:solidFill>
                  <a:schemeClr val="lt1"/>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164" name="Shape 164"/>
          <p:cNvSpPr txBox="1">
            <a:spLocks noGrp="1"/>
          </p:cNvSpPr>
          <p:nvPr>
            <p:ph type="body" idx="1"/>
          </p:nvPr>
        </p:nvSpPr>
        <p:spPr>
          <a:xfrm>
            <a:off x="1981200" y="3088193"/>
            <a:ext cx="6976871" cy="533564"/>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1800" i="0" u="none" strike="noStrike" cap="none">
                <a:solidFill>
                  <a:schemeClr val="lt1"/>
                </a:solidFill>
              </a:defRPr>
            </a:lvl1pPr>
            <a:lvl2pPr marL="450850" marR="0" lvl="1" indent="-6350" algn="l" rtl="0">
              <a:lnSpc>
                <a:spcPct val="100000"/>
              </a:lnSpc>
              <a:spcBef>
                <a:spcPts val="800"/>
              </a:spcBef>
              <a:buClr>
                <a:schemeClr val="dk2"/>
              </a:buClr>
              <a:buNone/>
              <a:defRPr sz="1600" i="0" u="none" strike="noStrike" cap="none">
                <a:solidFill>
                  <a:schemeClr val="dk2"/>
                </a:solidFill>
              </a:defRPr>
            </a:lvl2pPr>
            <a:lvl3pPr marL="914400" marR="0" lvl="2" indent="0" algn="l" rtl="0">
              <a:lnSpc>
                <a:spcPct val="100000"/>
              </a:lnSpc>
              <a:spcBef>
                <a:spcPts val="700"/>
              </a:spcBef>
              <a:buClr>
                <a:schemeClr val="dk2"/>
              </a:buClr>
              <a:buNone/>
              <a:defRPr sz="1400" i="0" u="none" strike="noStrike" cap="none">
                <a:solidFill>
                  <a:schemeClr val="dk2"/>
                </a:solidFill>
              </a:defRPr>
            </a:lvl3pPr>
            <a:lvl4pPr marL="1371600" marR="0" lvl="3" indent="0" algn="l" rtl="0">
              <a:lnSpc>
                <a:spcPct val="100000"/>
              </a:lnSpc>
              <a:spcBef>
                <a:spcPts val="700"/>
              </a:spcBef>
              <a:buClr>
                <a:schemeClr val="dk2"/>
              </a:buClr>
              <a:buNone/>
              <a:defRPr sz="1200" i="0" u="none" strike="noStrike" cap="none">
                <a:solidFill>
                  <a:schemeClr val="dk2"/>
                </a:solidFill>
              </a:defRPr>
            </a:lvl4pPr>
            <a:lvl5pPr marL="1828800" marR="0" lvl="4" indent="0" algn="l" rtl="0">
              <a:lnSpc>
                <a:spcPct val="100000"/>
              </a:lnSpc>
              <a:spcBef>
                <a:spcPts val="700"/>
              </a:spcBef>
              <a:buClr>
                <a:schemeClr val="dk2"/>
              </a:buClr>
              <a:buNone/>
              <a:defRPr sz="1000" i="0" u="none" strike="noStrike" cap="none">
                <a:solidFill>
                  <a:schemeClr val="dk2"/>
                </a:solidFill>
              </a:defRPr>
            </a:lvl5pPr>
            <a:lvl6pPr marL="2514600" marR="0" lvl="5" indent="-101600" algn="l" rtl="0">
              <a:spcBef>
                <a:spcPts val="400"/>
              </a:spcBef>
              <a:buClr>
                <a:schemeClr val="dk1"/>
              </a:buClr>
              <a:buSzPct val="100000"/>
              <a:buChar char="•"/>
              <a:defRPr sz="2000" i="0" u="none" strike="noStrike" cap="none">
                <a:solidFill>
                  <a:schemeClr val="dk1"/>
                </a:solidFill>
              </a:defRPr>
            </a:lvl6pPr>
            <a:lvl7pPr marL="2971800" marR="0" lvl="6" indent="-101600" algn="l" rtl="0">
              <a:spcBef>
                <a:spcPts val="400"/>
              </a:spcBef>
              <a:buClr>
                <a:schemeClr val="dk1"/>
              </a:buClr>
              <a:buSzPct val="100000"/>
              <a:buChar char="•"/>
              <a:defRPr sz="2000" i="0" u="none" strike="noStrike" cap="none">
                <a:solidFill>
                  <a:schemeClr val="dk1"/>
                </a:solidFill>
              </a:defRPr>
            </a:lvl7pPr>
            <a:lvl8pPr marL="3429000" marR="0" lvl="7" indent="-101600" algn="l" rtl="0">
              <a:spcBef>
                <a:spcPts val="400"/>
              </a:spcBef>
              <a:buClr>
                <a:schemeClr val="dk1"/>
              </a:buClr>
              <a:buSzPct val="100000"/>
              <a:buChar char="•"/>
              <a:defRPr sz="2000" i="0" u="none" strike="noStrike" cap="none">
                <a:solidFill>
                  <a:schemeClr val="dk1"/>
                </a:solidFill>
              </a:defRPr>
            </a:lvl8pPr>
            <a:lvl9pPr marL="3886200" marR="0" lvl="8" indent="-101600" algn="l" rtl="0">
              <a:spcBef>
                <a:spcPts val="400"/>
              </a:spcBef>
              <a:buClr>
                <a:schemeClr val="dk1"/>
              </a:buClr>
              <a:buSzPct val="100000"/>
              <a:buChar char="•"/>
              <a:defRPr sz="2000" i="0" u="none" strike="noStrike" cap="none">
                <a:solidFill>
                  <a:schemeClr val="dk1"/>
                </a:solidFill>
              </a:defRPr>
            </a:lvl9pPr>
          </a:lstStyle>
          <a:p>
            <a:pPr lvl="0"/>
            <a:r>
              <a:rPr lang="en-US" smtClean="0"/>
              <a:t>Click to edit Master text styles</a:t>
            </a:r>
          </a:p>
        </p:txBody>
      </p:sp>
      <p:pic>
        <p:nvPicPr>
          <p:cNvPr id="165" name="Shape 165" descr="N-Element-Tab-White_RGB.png"/>
          <p:cNvPicPr preferRelativeResize="0"/>
          <p:nvPr/>
        </p:nvPicPr>
        <p:blipFill rotWithShape="1">
          <a:blip r:embed="rId3">
            <a:alphaModFix/>
          </a:blip>
          <a:srcRect/>
          <a:stretch/>
        </p:blipFill>
        <p:spPr>
          <a:xfrm>
            <a:off x="8610600" y="1"/>
            <a:ext cx="237744" cy="338431"/>
          </a:xfrm>
          <a:prstGeom prst="rect">
            <a:avLst/>
          </a:prstGeom>
          <a:noFill/>
          <a:ln>
            <a:noFill/>
          </a:ln>
        </p:spPr>
      </p:pic>
      <p:sp>
        <p:nvSpPr>
          <p:cNvPr id="166" name="Shape 166"/>
          <p:cNvSpPr/>
          <p:nvPr/>
        </p:nvSpPr>
        <p:spPr>
          <a:xfrm>
            <a:off x="256426" y="4903188"/>
            <a:ext cx="3119100" cy="184857"/>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13_Divider White">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685800" y="2065321"/>
            <a:ext cx="8046720" cy="439047"/>
          </a:xfrm>
          <a:prstGeom prst="rect">
            <a:avLst/>
          </a:prstGeom>
          <a:noFill/>
          <a:ln>
            <a:noFill/>
          </a:ln>
        </p:spPr>
        <p:txBody>
          <a:bodyPr lIns="91425" tIns="91425" rIns="91425" bIns="91425" anchor="t" anchorCtr="0"/>
          <a:lstStyle>
            <a:lvl1pPr marL="0" marR="0" lvl="0" indent="0" algn="l" rtl="0">
              <a:spcBef>
                <a:spcPts val="0"/>
              </a:spcBef>
              <a:buClr>
                <a:schemeClr val="dk2"/>
              </a:buClr>
              <a:buNone/>
              <a:defRPr sz="50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14_Divider Texture BLUE">
    <p:spTree>
      <p:nvGrpSpPr>
        <p:cNvPr id="1" name="Shape 169"/>
        <p:cNvGrpSpPr/>
        <p:nvPr/>
      </p:nvGrpSpPr>
      <p:grpSpPr>
        <a:xfrm>
          <a:off x="0" y="0"/>
          <a:ext cx="0" cy="0"/>
          <a:chOff x="0" y="0"/>
          <a:chExt cx="0" cy="0"/>
        </a:xfrm>
      </p:grpSpPr>
      <p:pic>
        <p:nvPicPr>
          <p:cNvPr id="170" name="Shape 170" descr="Blue.jpg"/>
          <p:cNvPicPr preferRelativeResize="0"/>
          <p:nvPr/>
        </p:nvPicPr>
        <p:blipFill rotWithShape="1">
          <a:blip r:embed="rId2">
            <a:alphaModFix/>
          </a:blip>
          <a:srcRect/>
          <a:stretch/>
        </p:blipFill>
        <p:spPr>
          <a:xfrm>
            <a:off x="0" y="0"/>
            <a:ext cx="9144000" cy="5146612"/>
          </a:xfrm>
          <a:prstGeom prst="rect">
            <a:avLst/>
          </a:prstGeom>
          <a:noFill/>
          <a:ln>
            <a:noFill/>
          </a:ln>
        </p:spPr>
      </p:pic>
      <p:pic>
        <p:nvPicPr>
          <p:cNvPr id="171" name="Shape 171" descr="N-Element-Tab-White_RGB.png"/>
          <p:cNvPicPr preferRelativeResize="0"/>
          <p:nvPr/>
        </p:nvPicPr>
        <p:blipFill rotWithShape="1">
          <a:blip r:embed="rId3">
            <a:alphaModFix/>
          </a:blip>
          <a:srcRect/>
          <a:stretch/>
        </p:blipFill>
        <p:spPr>
          <a:xfrm>
            <a:off x="8610600" y="1"/>
            <a:ext cx="237744" cy="338431"/>
          </a:xfrm>
          <a:prstGeom prst="rect">
            <a:avLst/>
          </a:prstGeom>
          <a:noFill/>
          <a:ln>
            <a:noFill/>
          </a:ln>
        </p:spPr>
      </p:pic>
      <p:sp>
        <p:nvSpPr>
          <p:cNvPr id="172" name="Shape 172"/>
          <p:cNvSpPr txBox="1">
            <a:spLocks noGrp="1"/>
          </p:cNvSpPr>
          <p:nvPr>
            <p:ph type="title"/>
          </p:nvPr>
        </p:nvSpPr>
        <p:spPr>
          <a:xfrm>
            <a:off x="228600" y="2065320"/>
            <a:ext cx="8046600" cy="439036"/>
          </a:xfrm>
          <a:prstGeom prst="rect">
            <a:avLst/>
          </a:prstGeom>
          <a:noFill/>
          <a:ln>
            <a:noFill/>
          </a:ln>
        </p:spPr>
        <p:txBody>
          <a:bodyPr lIns="91425" tIns="91425" rIns="91425" bIns="91425" anchor="t" anchorCtr="0"/>
          <a:lstStyle>
            <a:lvl1pPr marL="0" marR="0" lvl="0" indent="0" algn="l" rtl="0">
              <a:spcBef>
                <a:spcPts val="0"/>
              </a:spcBef>
              <a:buClr>
                <a:schemeClr val="lt1"/>
              </a:buClr>
              <a:buNone/>
              <a:defRPr sz="5000" b="1" i="0" u="none" strike="noStrike" cap="none">
                <a:solidFill>
                  <a:schemeClr val="lt1"/>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173" name="Shape 173"/>
          <p:cNvSpPr/>
          <p:nvPr/>
        </p:nvSpPr>
        <p:spPr>
          <a:xfrm>
            <a:off x="256426" y="4903188"/>
            <a:ext cx="3119100" cy="184857"/>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19_Title N-tab PURPLE">
    <p:spTree>
      <p:nvGrpSpPr>
        <p:cNvPr id="1" name="Shape 174"/>
        <p:cNvGrpSpPr/>
        <p:nvPr/>
      </p:nvGrpSpPr>
      <p:grpSpPr>
        <a:xfrm>
          <a:off x="0" y="0"/>
          <a:ext cx="0" cy="0"/>
          <a:chOff x="0" y="0"/>
          <a:chExt cx="0" cy="0"/>
        </a:xfrm>
      </p:grpSpPr>
      <p:pic>
        <p:nvPicPr>
          <p:cNvPr id="175" name="Shape 175" descr="Purple.jpg"/>
          <p:cNvPicPr preferRelativeResize="0"/>
          <p:nvPr/>
        </p:nvPicPr>
        <p:blipFill rotWithShape="1">
          <a:blip r:embed="rId2">
            <a:alphaModFix/>
          </a:blip>
          <a:srcRect/>
          <a:stretch/>
        </p:blipFill>
        <p:spPr>
          <a:xfrm>
            <a:off x="0" y="1"/>
            <a:ext cx="9141290" cy="5145087"/>
          </a:xfrm>
          <a:prstGeom prst="rect">
            <a:avLst/>
          </a:prstGeom>
          <a:noFill/>
          <a:ln>
            <a:noFill/>
          </a:ln>
        </p:spPr>
      </p:pic>
      <p:pic>
        <p:nvPicPr>
          <p:cNvPr id="176" name="Shape 176" descr="N-Element-Tab-White_RGB.png"/>
          <p:cNvPicPr preferRelativeResize="0"/>
          <p:nvPr/>
        </p:nvPicPr>
        <p:blipFill rotWithShape="1">
          <a:blip r:embed="rId3">
            <a:alphaModFix/>
          </a:blip>
          <a:srcRect/>
          <a:stretch/>
        </p:blipFill>
        <p:spPr>
          <a:xfrm>
            <a:off x="8610600" y="1"/>
            <a:ext cx="237744" cy="338431"/>
          </a:xfrm>
          <a:prstGeom prst="rect">
            <a:avLst/>
          </a:prstGeom>
          <a:noFill/>
          <a:ln>
            <a:noFill/>
          </a:ln>
        </p:spPr>
      </p:pic>
      <p:sp>
        <p:nvSpPr>
          <p:cNvPr id="177" name="Shape 177"/>
          <p:cNvSpPr txBox="1">
            <a:spLocks noGrp="1"/>
          </p:cNvSpPr>
          <p:nvPr>
            <p:ph type="body" idx="1"/>
          </p:nvPr>
        </p:nvSpPr>
        <p:spPr>
          <a:xfrm>
            <a:off x="247427" y="4221633"/>
            <a:ext cx="2891062" cy="523207"/>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rgbClr val="FFFFFF"/>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178" name="Shape 178"/>
          <p:cNvSpPr txBox="1">
            <a:spLocks noGrp="1"/>
          </p:cNvSpPr>
          <p:nvPr>
            <p:ph type="ctrTitle"/>
          </p:nvPr>
        </p:nvSpPr>
        <p:spPr>
          <a:xfrm>
            <a:off x="242687" y="2037786"/>
            <a:ext cx="6919971" cy="98296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None/>
              <a:defRPr sz="4200" b="1" i="0" u="none" strike="noStrike" cap="none">
                <a:solidFill>
                  <a:schemeClr val="lt1"/>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r>
              <a:rPr lang="en-US" smtClean="0"/>
              <a:t>Click to edit Master title style</a:t>
            </a:r>
            <a:endParaRPr/>
          </a:p>
        </p:txBody>
      </p:sp>
      <p:sp>
        <p:nvSpPr>
          <p:cNvPr id="179" name="Shape 179"/>
          <p:cNvSpPr txBox="1">
            <a:spLocks noGrp="1"/>
          </p:cNvSpPr>
          <p:nvPr>
            <p:ph type="subTitle" idx="2"/>
          </p:nvPr>
        </p:nvSpPr>
        <p:spPr>
          <a:xfrm>
            <a:off x="287929" y="3020753"/>
            <a:ext cx="6919293" cy="499026"/>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rgbClr val="FFFFFF"/>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r>
              <a:rPr lang="en-US" smtClean="0"/>
              <a:t>Click to edit Master subtitle style</a:t>
            </a:r>
            <a:endParaRPr/>
          </a:p>
        </p:txBody>
      </p:sp>
      <p:sp>
        <p:nvSpPr>
          <p:cNvPr id="180" name="Shape 180"/>
          <p:cNvSpPr/>
          <p:nvPr/>
        </p:nvSpPr>
        <p:spPr>
          <a:xfrm>
            <a:off x="256426" y="4903188"/>
            <a:ext cx="3119100" cy="184857"/>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20_Title Full Logo PURPLE">
    <p:spTree>
      <p:nvGrpSpPr>
        <p:cNvPr id="1" name="Shape 181"/>
        <p:cNvGrpSpPr/>
        <p:nvPr/>
      </p:nvGrpSpPr>
      <p:grpSpPr>
        <a:xfrm>
          <a:off x="0" y="0"/>
          <a:ext cx="0" cy="0"/>
          <a:chOff x="0" y="0"/>
          <a:chExt cx="0" cy="0"/>
        </a:xfrm>
      </p:grpSpPr>
      <p:pic>
        <p:nvPicPr>
          <p:cNvPr id="182" name="Shape 182" descr="Purple.jpg"/>
          <p:cNvPicPr preferRelativeResize="0"/>
          <p:nvPr/>
        </p:nvPicPr>
        <p:blipFill rotWithShape="1">
          <a:blip r:embed="rId2">
            <a:alphaModFix/>
          </a:blip>
          <a:srcRect/>
          <a:stretch/>
        </p:blipFill>
        <p:spPr>
          <a:xfrm>
            <a:off x="0" y="1"/>
            <a:ext cx="9141290" cy="5145087"/>
          </a:xfrm>
          <a:prstGeom prst="rect">
            <a:avLst/>
          </a:prstGeom>
          <a:noFill/>
          <a:ln>
            <a:noFill/>
          </a:ln>
        </p:spPr>
      </p:pic>
      <p:sp>
        <p:nvSpPr>
          <p:cNvPr id="183" name="Shape 183"/>
          <p:cNvSpPr txBox="1">
            <a:spLocks noGrp="1"/>
          </p:cNvSpPr>
          <p:nvPr>
            <p:ph type="body" idx="1"/>
          </p:nvPr>
        </p:nvSpPr>
        <p:spPr>
          <a:xfrm>
            <a:off x="247427" y="4221633"/>
            <a:ext cx="2891062" cy="523207"/>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rgbClr val="FFFFFF"/>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184" name="Shape 184"/>
          <p:cNvSpPr txBox="1">
            <a:spLocks noGrp="1"/>
          </p:cNvSpPr>
          <p:nvPr>
            <p:ph type="ctrTitle"/>
          </p:nvPr>
        </p:nvSpPr>
        <p:spPr>
          <a:xfrm>
            <a:off x="242830" y="2112916"/>
            <a:ext cx="6919971" cy="98296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None/>
              <a:defRPr sz="4200" b="1" i="0" u="none" strike="noStrike" cap="none">
                <a:solidFill>
                  <a:schemeClr val="lt1"/>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pic>
        <p:nvPicPr>
          <p:cNvPr id="185" name="Shape 185" descr="Nielsen_R.png"/>
          <p:cNvPicPr preferRelativeResize="0"/>
          <p:nvPr/>
        </p:nvPicPr>
        <p:blipFill rotWithShape="1">
          <a:blip r:embed="rId3">
            <a:alphaModFix/>
          </a:blip>
          <a:srcRect/>
          <a:stretch/>
        </p:blipFill>
        <p:spPr>
          <a:xfrm>
            <a:off x="364066" y="1423614"/>
            <a:ext cx="952280" cy="336859"/>
          </a:xfrm>
          <a:prstGeom prst="rect">
            <a:avLst/>
          </a:prstGeom>
          <a:noFill/>
          <a:ln>
            <a:noFill/>
          </a:ln>
        </p:spPr>
      </p:pic>
      <p:sp>
        <p:nvSpPr>
          <p:cNvPr id="186" name="Shape 186"/>
          <p:cNvSpPr txBox="1">
            <a:spLocks noGrp="1"/>
          </p:cNvSpPr>
          <p:nvPr>
            <p:ph type="subTitle" idx="2"/>
          </p:nvPr>
        </p:nvSpPr>
        <p:spPr>
          <a:xfrm>
            <a:off x="287929" y="3137359"/>
            <a:ext cx="6919293" cy="499026"/>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rgbClr val="FFFFFF"/>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r>
              <a:rPr lang="en-US" smtClean="0"/>
              <a:t>Click to edit Master subtitle style</a:t>
            </a:r>
            <a:endParaRPr/>
          </a:p>
        </p:txBody>
      </p:sp>
      <p:sp>
        <p:nvSpPr>
          <p:cNvPr id="187" name="Shape 187"/>
          <p:cNvSpPr/>
          <p:nvPr/>
        </p:nvSpPr>
        <p:spPr>
          <a:xfrm>
            <a:off x="256426" y="4903188"/>
            <a:ext cx="3119100" cy="184857"/>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20b_Title Full Photo PURPLE">
    <p:spTree>
      <p:nvGrpSpPr>
        <p:cNvPr id="1" name="Shape 188"/>
        <p:cNvGrpSpPr/>
        <p:nvPr/>
      </p:nvGrpSpPr>
      <p:grpSpPr>
        <a:xfrm>
          <a:off x="0" y="0"/>
          <a:ext cx="0" cy="0"/>
          <a:chOff x="0" y="0"/>
          <a:chExt cx="0" cy="0"/>
        </a:xfrm>
      </p:grpSpPr>
      <p:pic>
        <p:nvPicPr>
          <p:cNvPr id="189" name="Shape 189"/>
          <p:cNvPicPr preferRelativeResize="0"/>
          <p:nvPr/>
        </p:nvPicPr>
        <p:blipFill rotWithShape="1">
          <a:blip r:embed="rId2">
            <a:alphaModFix/>
          </a:blip>
          <a:srcRect/>
          <a:stretch/>
        </p:blipFill>
        <p:spPr>
          <a:xfrm>
            <a:off x="0" y="761"/>
            <a:ext cx="9141300" cy="5143588"/>
          </a:xfrm>
          <a:prstGeom prst="rect">
            <a:avLst/>
          </a:prstGeom>
          <a:noFill/>
          <a:ln>
            <a:noFill/>
          </a:ln>
        </p:spPr>
      </p:pic>
      <p:pic>
        <p:nvPicPr>
          <p:cNvPr id="190" name="Shape 190" descr="Purple strip.jpg"/>
          <p:cNvPicPr preferRelativeResize="0"/>
          <p:nvPr/>
        </p:nvPicPr>
        <p:blipFill rotWithShape="1">
          <a:blip r:embed="rId3">
            <a:alphaModFix/>
          </a:blip>
          <a:srcRect/>
          <a:stretch/>
        </p:blipFill>
        <p:spPr>
          <a:xfrm>
            <a:off x="0" y="0"/>
            <a:ext cx="176700" cy="5145088"/>
          </a:xfrm>
          <a:prstGeom prst="rect">
            <a:avLst/>
          </a:prstGeom>
          <a:noFill/>
          <a:ln>
            <a:noFill/>
          </a:ln>
        </p:spPr>
      </p:pic>
      <p:sp>
        <p:nvSpPr>
          <p:cNvPr id="191" name="Shape 191"/>
          <p:cNvSpPr txBox="1">
            <a:spLocks noGrp="1"/>
          </p:cNvSpPr>
          <p:nvPr>
            <p:ph type="body" idx="1"/>
          </p:nvPr>
        </p:nvSpPr>
        <p:spPr>
          <a:xfrm>
            <a:off x="292169" y="4498046"/>
            <a:ext cx="2891100" cy="52306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Font typeface="Arial"/>
              <a:buNone/>
              <a:defRPr sz="1200" b="0" i="0" u="none" strike="noStrike" cap="none">
                <a:solidFill>
                  <a:schemeClr val="dk2"/>
                </a:solidFill>
                <a:latin typeface="Arial"/>
                <a:ea typeface="Arial"/>
                <a:cs typeface="Arial"/>
                <a:sym typeface="Arial"/>
              </a:defRPr>
            </a:lvl1pPr>
            <a:lvl2pPr marL="457200" marR="0" lvl="1" indent="0" algn="l" rtl="0">
              <a:lnSpc>
                <a:spcPct val="100000"/>
              </a:lnSpc>
              <a:spcBef>
                <a:spcPts val="8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0" algn="l" rtl="0">
              <a:lnSpc>
                <a:spcPct val="100000"/>
              </a:lnSpc>
              <a:spcBef>
                <a:spcPts val="7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9pPr>
          </a:lstStyle>
          <a:p>
            <a:pPr lvl="0"/>
            <a:r>
              <a:rPr lang="en-US" smtClean="0"/>
              <a:t>Click to edit Master text styles</a:t>
            </a:r>
          </a:p>
        </p:txBody>
      </p:sp>
      <p:sp>
        <p:nvSpPr>
          <p:cNvPr id="192" name="Shape 192"/>
          <p:cNvSpPr txBox="1">
            <a:spLocks noGrp="1"/>
          </p:cNvSpPr>
          <p:nvPr>
            <p:ph type="ctrTitle"/>
          </p:nvPr>
        </p:nvSpPr>
        <p:spPr>
          <a:xfrm>
            <a:off x="296537" y="639587"/>
            <a:ext cx="7881000" cy="649400"/>
          </a:xfrm>
          <a:prstGeom prst="rect">
            <a:avLst/>
          </a:prstGeom>
          <a:noFill/>
          <a:ln>
            <a:noFill/>
          </a:ln>
        </p:spPr>
        <p:txBody>
          <a:bodyPr lIns="91425" tIns="91425" rIns="91425" bIns="91425" anchor="b" anchorCtr="0"/>
          <a:lstStyle>
            <a:lvl1pPr marL="0" marR="0" lvl="0" indent="0" algn="l" rtl="0">
              <a:spcBef>
                <a:spcPts val="0"/>
              </a:spcBef>
              <a:buClr>
                <a:schemeClr val="dk2"/>
              </a:buClr>
              <a:buFont typeface="Arial"/>
              <a:buNone/>
              <a:defRPr sz="3000" b="1" i="0" u="none" strike="noStrike" cap="none">
                <a:solidFill>
                  <a:schemeClr val="dk2"/>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r>
              <a:rPr lang="en-US" smtClean="0"/>
              <a:t>Click to edit Master title style</a:t>
            </a:r>
            <a:endParaRPr/>
          </a:p>
        </p:txBody>
      </p:sp>
      <p:sp>
        <p:nvSpPr>
          <p:cNvPr id="193" name="Shape 193"/>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hart with Top Call Out">
    <p:spTree>
      <p:nvGrpSpPr>
        <p:cNvPr id="1" name=""/>
        <p:cNvGrpSpPr/>
        <p:nvPr/>
      </p:nvGrpSpPr>
      <p:grpSpPr>
        <a:xfrm>
          <a:off x="0" y="0"/>
          <a:ext cx="0" cy="0"/>
          <a:chOff x="0" y="0"/>
          <a:chExt cx="0" cy="0"/>
        </a:xfrm>
      </p:grpSpPr>
      <p:pic>
        <p:nvPicPr>
          <p:cNvPr id="8" name="Picture 6" descr="PPT-Chart-Templa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gray">
          <a:xfrm rot="16200000">
            <a:off x="-1261052" y="4157828"/>
            <a:ext cx="2731652" cy="20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98" rIns="91348" bIns="4569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3430">
              <a:spcBef>
                <a:spcPct val="50000"/>
              </a:spcBef>
              <a:defRPr/>
            </a:pPr>
            <a:r>
              <a:rPr lang="en-US" altLang="es-MX" sz="700" smtClean="0">
                <a:solidFill>
                  <a:srgbClr val="5F5F5F"/>
                </a:solidFill>
                <a:ea typeface="Calibri" pitchFamily="34" charset="0"/>
                <a:cs typeface="Calibri" pitchFamily="34" charset="0"/>
              </a:rPr>
              <a:t>Copyright ©2012 The Nielsen Company. Confidential and proprietary.</a:t>
            </a:r>
          </a:p>
        </p:txBody>
      </p:sp>
      <p:sp>
        <p:nvSpPr>
          <p:cNvPr id="10" name="Text Box 17"/>
          <p:cNvSpPr txBox="1">
            <a:spLocks noChangeArrowheads="1"/>
          </p:cNvSpPr>
          <p:nvPr/>
        </p:nvSpPr>
        <p:spPr bwMode="auto">
          <a:xfrm>
            <a:off x="8880618" y="4934804"/>
            <a:ext cx="13465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3430" eaLnBrk="1" hangingPunct="1"/>
            <a:fld id="{D7F7E7A6-9ABC-42E8-8110-79B24EA38AD8}" type="slidenum">
              <a:rPr lang="en-US" altLang="es-MX" sz="900">
                <a:solidFill>
                  <a:srgbClr val="009DD9"/>
                </a:solidFill>
              </a:rPr>
              <a:pPr algn="ctr" defTabSz="913430" eaLnBrk="1" hangingPunct="1"/>
              <a:t>‹#›</a:t>
            </a:fld>
            <a:endParaRPr lang="en-US" altLang="es-MX" sz="900">
              <a:solidFill>
                <a:srgbClr val="009DD9"/>
              </a:solidFill>
            </a:endParaRPr>
          </a:p>
        </p:txBody>
      </p:sp>
      <p:sp>
        <p:nvSpPr>
          <p:cNvPr id="7" name="Text Placeholder 2"/>
          <p:cNvSpPr>
            <a:spLocks noGrp="1"/>
          </p:cNvSpPr>
          <p:nvPr>
            <p:ph type="body" idx="14"/>
          </p:nvPr>
        </p:nvSpPr>
        <p:spPr>
          <a:xfrm>
            <a:off x="594407" y="1351472"/>
            <a:ext cx="7828915" cy="188773"/>
          </a:xfrm>
        </p:spPr>
        <p:txBody>
          <a:bodyPr tIns="0" bIns="0"/>
          <a:lstStyle>
            <a:lvl1pPr marL="0" indent="0">
              <a:spcBef>
                <a:spcPts val="0"/>
              </a:spcBef>
              <a:buNone/>
              <a:defRPr sz="1200" b="0" baseline="0">
                <a:solidFill>
                  <a:srgbClr val="009DD9"/>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1" name="Text Placeholder 2"/>
          <p:cNvSpPr>
            <a:spLocks noGrp="1"/>
          </p:cNvSpPr>
          <p:nvPr>
            <p:ph type="body" idx="15"/>
          </p:nvPr>
        </p:nvSpPr>
        <p:spPr>
          <a:xfrm>
            <a:off x="806493" y="1646459"/>
            <a:ext cx="7616825" cy="299408"/>
          </a:xfrm>
          <a:solidFill>
            <a:srgbClr val="009DD9"/>
          </a:solidFill>
          <a:ln>
            <a:noFill/>
          </a:ln>
        </p:spPr>
        <p:txBody>
          <a:bodyPr tIns="0" bIns="0" anchor="ctr"/>
          <a:lstStyle>
            <a:lvl1pPr marL="0" indent="0" algn="ctr">
              <a:spcBef>
                <a:spcPts val="0"/>
              </a:spcBef>
              <a:buNone/>
              <a:defRPr sz="1900" b="0" baseline="0">
                <a:solidFill>
                  <a:srgbClr val="FFFFFF"/>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3" name="Chart Placeholder 12"/>
          <p:cNvSpPr>
            <a:spLocks noGrp="1"/>
          </p:cNvSpPr>
          <p:nvPr>
            <p:ph type="chart" sz="quarter" idx="16"/>
          </p:nvPr>
        </p:nvSpPr>
        <p:spPr>
          <a:xfrm>
            <a:off x="881324" y="2030999"/>
            <a:ext cx="7589520" cy="2429817"/>
          </a:xfrm>
        </p:spPr>
        <p:txBody>
          <a:bodyPr wrap="none" rtlCol="0">
            <a:noAutofit/>
          </a:bodyPr>
          <a:lstStyle>
            <a:lvl1pPr>
              <a:buFontTx/>
              <a:buNone/>
              <a:defRPr/>
            </a:lvl1pPr>
          </a:lstStyle>
          <a:p>
            <a:pPr lvl="0"/>
            <a:r>
              <a:rPr lang="en-US" noProof="0" smtClean="0"/>
              <a:t>Click icon to add chart</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16" name="Text Placeholder 2"/>
          <p:cNvSpPr>
            <a:spLocks noGrp="1"/>
          </p:cNvSpPr>
          <p:nvPr>
            <p:ph type="body" idx="13"/>
          </p:nvPr>
        </p:nvSpPr>
        <p:spPr>
          <a:xfrm>
            <a:off x="594378"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2" name="Text Placeholder 2"/>
          <p:cNvSpPr>
            <a:spLocks noGrp="1"/>
          </p:cNvSpPr>
          <p:nvPr>
            <p:ph type="body" idx="17"/>
          </p:nvPr>
        </p:nvSpPr>
        <p:spPr>
          <a:xfrm>
            <a:off x="758970" y="4781522"/>
            <a:ext cx="8021511"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4807042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21_Title N-tab White">
    <p:spTree>
      <p:nvGrpSpPr>
        <p:cNvPr id="1" name="Shape 194"/>
        <p:cNvGrpSpPr/>
        <p:nvPr/>
      </p:nvGrpSpPr>
      <p:grpSpPr>
        <a:xfrm>
          <a:off x="0" y="0"/>
          <a:ext cx="0" cy="0"/>
          <a:chOff x="0" y="0"/>
          <a:chExt cx="0" cy="0"/>
        </a:xfrm>
      </p:grpSpPr>
      <p:pic>
        <p:nvPicPr>
          <p:cNvPr id="195" name="Shape 195" descr="Purple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196" name="Shape 196"/>
          <p:cNvSpPr txBox="1">
            <a:spLocks noGrp="1"/>
          </p:cNvSpPr>
          <p:nvPr>
            <p:ph type="ctrTitle"/>
          </p:nvPr>
        </p:nvSpPr>
        <p:spPr>
          <a:xfrm>
            <a:off x="296537" y="2113953"/>
            <a:ext cx="7020154" cy="98296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2"/>
              </a:buClr>
              <a:buFont typeface="Arial"/>
              <a:buNone/>
              <a:defRPr sz="4200" b="1" i="0" u="none" strike="noStrike" cap="none">
                <a:solidFill>
                  <a:schemeClr val="dk2"/>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197" name="Shape 197"/>
          <p:cNvSpPr txBox="1">
            <a:spLocks noGrp="1"/>
          </p:cNvSpPr>
          <p:nvPr>
            <p:ph type="subTitle" idx="1"/>
          </p:nvPr>
        </p:nvSpPr>
        <p:spPr>
          <a:xfrm>
            <a:off x="369106" y="3139975"/>
            <a:ext cx="7020154" cy="427553"/>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chemeClr val="dk2"/>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r>
              <a:rPr lang="en-US" smtClean="0"/>
              <a:t>Click to edit Master subtitle style</a:t>
            </a:r>
            <a:endParaRPr/>
          </a:p>
        </p:txBody>
      </p:sp>
      <p:sp>
        <p:nvSpPr>
          <p:cNvPr id="198" name="Shape 198"/>
          <p:cNvSpPr txBox="1">
            <a:spLocks noGrp="1"/>
          </p:cNvSpPr>
          <p:nvPr>
            <p:ph type="body" idx="2"/>
          </p:nvPr>
        </p:nvSpPr>
        <p:spPr>
          <a:xfrm>
            <a:off x="296537" y="4498046"/>
            <a:ext cx="2891062" cy="523207"/>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199" name="Shape 199" descr="N Element Tab Square-Blue_RGB.png"/>
          <p:cNvPicPr preferRelativeResize="0"/>
          <p:nvPr/>
        </p:nvPicPr>
        <p:blipFill rotWithShape="1">
          <a:blip r:embed="rId3">
            <a:alphaModFix/>
          </a:blip>
          <a:srcRect/>
          <a:stretch/>
        </p:blipFill>
        <p:spPr>
          <a:xfrm>
            <a:off x="389338" y="1380677"/>
            <a:ext cx="378801" cy="379085"/>
          </a:xfrm>
          <a:prstGeom prst="rect">
            <a:avLst/>
          </a:prstGeom>
          <a:noFill/>
          <a:ln>
            <a:noFill/>
          </a:ln>
        </p:spPr>
      </p:pic>
      <p:sp>
        <p:nvSpPr>
          <p:cNvPr id="200" name="Shape 200"/>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22_Title Full Logo White">
    <p:spTree>
      <p:nvGrpSpPr>
        <p:cNvPr id="1" name="Shape 201"/>
        <p:cNvGrpSpPr/>
        <p:nvPr/>
      </p:nvGrpSpPr>
      <p:grpSpPr>
        <a:xfrm>
          <a:off x="0" y="0"/>
          <a:ext cx="0" cy="0"/>
          <a:chOff x="0" y="0"/>
          <a:chExt cx="0" cy="0"/>
        </a:xfrm>
      </p:grpSpPr>
      <p:pic>
        <p:nvPicPr>
          <p:cNvPr id="202" name="Shape 202" descr="Purple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203" name="Shape 203"/>
          <p:cNvSpPr txBox="1">
            <a:spLocks noGrp="1"/>
          </p:cNvSpPr>
          <p:nvPr>
            <p:ph type="ctrTitle"/>
          </p:nvPr>
        </p:nvSpPr>
        <p:spPr>
          <a:xfrm>
            <a:off x="296537" y="2113953"/>
            <a:ext cx="7020154" cy="98296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2"/>
              </a:buClr>
              <a:buFont typeface="Arial"/>
              <a:buNone/>
              <a:defRPr sz="4200" b="1" i="0" u="none" strike="noStrike" cap="none">
                <a:solidFill>
                  <a:schemeClr val="dk2"/>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204" name="Shape 204"/>
          <p:cNvSpPr txBox="1">
            <a:spLocks noGrp="1"/>
          </p:cNvSpPr>
          <p:nvPr>
            <p:ph type="subTitle" idx="1"/>
          </p:nvPr>
        </p:nvSpPr>
        <p:spPr>
          <a:xfrm>
            <a:off x="332821" y="3176270"/>
            <a:ext cx="7020154" cy="427553"/>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chemeClr val="dk2"/>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r>
              <a:rPr lang="en-US" smtClean="0"/>
              <a:t>Click to edit Master subtitle style</a:t>
            </a:r>
            <a:endParaRPr/>
          </a:p>
        </p:txBody>
      </p:sp>
      <p:sp>
        <p:nvSpPr>
          <p:cNvPr id="205" name="Shape 205"/>
          <p:cNvSpPr txBox="1">
            <a:spLocks noGrp="1"/>
          </p:cNvSpPr>
          <p:nvPr>
            <p:ph type="body" idx="2"/>
          </p:nvPr>
        </p:nvSpPr>
        <p:spPr>
          <a:xfrm>
            <a:off x="292169" y="4498046"/>
            <a:ext cx="2891062" cy="523207"/>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206" name="Shape 206" descr="Nielsen-Wordmark-Color-RGB.png"/>
          <p:cNvPicPr preferRelativeResize="0"/>
          <p:nvPr/>
        </p:nvPicPr>
        <p:blipFill rotWithShape="1">
          <a:blip r:embed="rId3">
            <a:alphaModFix/>
          </a:blip>
          <a:srcRect/>
          <a:stretch/>
        </p:blipFill>
        <p:spPr>
          <a:xfrm>
            <a:off x="406802" y="1412780"/>
            <a:ext cx="980035" cy="346034"/>
          </a:xfrm>
          <a:prstGeom prst="rect">
            <a:avLst/>
          </a:prstGeom>
          <a:noFill/>
          <a:ln>
            <a:noFill/>
          </a:ln>
        </p:spPr>
      </p:pic>
      <p:sp>
        <p:nvSpPr>
          <p:cNvPr id="207" name="Shape 207"/>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23_Title and Content">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593726" y="354122"/>
            <a:ext cx="8165591" cy="428757"/>
          </a:xfrm>
          <a:prstGeom prst="rect">
            <a:avLst/>
          </a:prstGeom>
          <a:noFill/>
          <a:ln>
            <a:noFill/>
          </a:ln>
        </p:spPr>
        <p:txBody>
          <a:bodyPr lIns="91425" tIns="91425" rIns="91425" bIns="91425" anchor="b" anchorCtr="0"/>
          <a:lstStyle>
            <a:lvl1pPr marL="0" marR="0" lvl="0" indent="0" algn="l" rtl="0">
              <a:spcBef>
                <a:spcPts val="0"/>
              </a:spcBef>
              <a:buClr>
                <a:schemeClr val="dk2"/>
              </a:buClr>
              <a:buFont typeface="Arial"/>
              <a:buNone/>
              <a:defRPr sz="3000" b="1" i="0" u="none" strike="noStrike" cap="none">
                <a:solidFill>
                  <a:schemeClr val="dk2"/>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210" name="Shape 210"/>
          <p:cNvSpPr txBox="1">
            <a:spLocks noGrp="1"/>
          </p:cNvSpPr>
          <p:nvPr>
            <p:ph type="body" idx="1"/>
          </p:nvPr>
        </p:nvSpPr>
        <p:spPr>
          <a:xfrm>
            <a:off x="594360" y="819403"/>
            <a:ext cx="8165591" cy="236412"/>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Font typeface="Arial"/>
              <a:buNone/>
              <a:defRPr sz="1800" b="0" i="0" u="none" strike="noStrike" cap="none">
                <a:solidFill>
                  <a:schemeClr val="dk2"/>
                </a:solidFill>
                <a:latin typeface="Arial"/>
                <a:ea typeface="Arial"/>
                <a:cs typeface="Arial"/>
                <a:sym typeface="Arial"/>
              </a:defRPr>
            </a:lvl1pPr>
            <a:lvl2pPr marL="457200" marR="0" lvl="1" indent="0" algn="l" rtl="0">
              <a:lnSpc>
                <a:spcPct val="100000"/>
              </a:lnSpc>
              <a:spcBef>
                <a:spcPts val="8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0" algn="l" rtl="0">
              <a:lnSpc>
                <a:spcPct val="100000"/>
              </a:lnSpc>
              <a:spcBef>
                <a:spcPts val="7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9pPr>
          </a:lstStyle>
          <a:p>
            <a:pPr lvl="0"/>
            <a:r>
              <a:rPr lang="en-US" smtClean="0"/>
              <a:t>Click to edit Master text styles</a:t>
            </a:r>
          </a:p>
        </p:txBody>
      </p:sp>
      <p:sp>
        <p:nvSpPr>
          <p:cNvPr id="211" name="Shape 211"/>
          <p:cNvSpPr txBox="1">
            <a:spLocks noGrp="1"/>
          </p:cNvSpPr>
          <p:nvPr>
            <p:ph type="body" idx="2"/>
          </p:nvPr>
        </p:nvSpPr>
        <p:spPr>
          <a:xfrm>
            <a:off x="594360" y="1490932"/>
            <a:ext cx="8165591" cy="3060850"/>
          </a:xfrm>
          <a:prstGeom prst="rect">
            <a:avLst/>
          </a:prstGeom>
          <a:noFill/>
          <a:ln>
            <a:noFill/>
          </a:ln>
        </p:spPr>
        <p:txBody>
          <a:bodyPr lIns="91425" tIns="91425" rIns="91425" bIns="91425" anchor="t" anchorCtr="0"/>
          <a:lstStyle>
            <a:lvl1pPr marL="227013" marR="0" lvl="0" indent="-112713" algn="l" rtl="0">
              <a:lnSpc>
                <a:spcPct val="100000"/>
              </a:lnSpc>
              <a:spcBef>
                <a:spcPts val="800"/>
              </a:spcBef>
              <a:buClr>
                <a:schemeClr val="dk2"/>
              </a:buClr>
              <a:buSzPct val="100000"/>
              <a:buFont typeface="Arial"/>
              <a:buChar char="•"/>
              <a:defRPr sz="1800" b="0" i="0" u="none" strike="noStrike" cap="none">
                <a:solidFill>
                  <a:schemeClr val="dk2"/>
                </a:solidFill>
                <a:latin typeface="Arial"/>
                <a:ea typeface="Arial"/>
                <a:cs typeface="Arial"/>
                <a:sym typeface="Arial"/>
              </a:defRPr>
            </a:lvl1pPr>
            <a:lvl2pPr marL="454025" marR="0" lvl="1" indent="-123825" algn="l" rtl="0">
              <a:lnSpc>
                <a:spcPct val="100000"/>
              </a:lnSpc>
              <a:spcBef>
                <a:spcPts val="800"/>
              </a:spcBef>
              <a:buClr>
                <a:schemeClr val="dk2"/>
              </a:buClr>
              <a:buSzPct val="100000"/>
              <a:buFont typeface="Arial"/>
              <a:buChar char="•"/>
              <a:defRPr sz="1600" b="0" i="0" u="none" strike="noStrike" cap="none">
                <a:solidFill>
                  <a:schemeClr val="dk2"/>
                </a:solidFill>
                <a:latin typeface="Arial"/>
                <a:ea typeface="Arial"/>
                <a:cs typeface="Arial"/>
                <a:sym typeface="Arial"/>
              </a:defRPr>
            </a:lvl2pPr>
            <a:lvl3pPr marL="688975" marR="0" lvl="2" indent="-142875" algn="l" rtl="0">
              <a:lnSpc>
                <a:spcPct val="100000"/>
              </a:lnSpc>
              <a:spcBef>
                <a:spcPts val="700"/>
              </a:spcBef>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915988" marR="0" lvl="3" indent="-153987" algn="l" rtl="0">
              <a:lnSpc>
                <a:spcPct val="100000"/>
              </a:lnSpc>
              <a:spcBef>
                <a:spcPts val="700"/>
              </a:spcBef>
              <a:buClr>
                <a:schemeClr val="dk2"/>
              </a:buClr>
              <a:buSzPct val="100000"/>
              <a:buFont typeface="Arial"/>
              <a:buChar char="•"/>
              <a:defRPr sz="1200" b="0" i="0" u="none" strike="noStrike" cap="none">
                <a:solidFill>
                  <a:schemeClr val="dk2"/>
                </a:solidFill>
                <a:latin typeface="Arial"/>
                <a:ea typeface="Arial"/>
                <a:cs typeface="Arial"/>
                <a:sym typeface="Arial"/>
              </a:defRPr>
            </a:lvl4pPr>
            <a:lvl5pPr marL="1143000" marR="0" lvl="4" indent="-177800" algn="l" rtl="0">
              <a:lnSpc>
                <a:spcPct val="100000"/>
              </a:lnSpc>
              <a:spcBef>
                <a:spcPts val="700"/>
              </a:spcBef>
              <a:buClr>
                <a:schemeClr val="dk2"/>
              </a:buClr>
              <a:buSzPct val="100000"/>
              <a:buFont typeface="Arial"/>
              <a:buChar char="•"/>
              <a:defRPr sz="1000" b="0" i="0" u="none" strike="noStrike" cap="none">
                <a:solidFill>
                  <a:schemeClr val="dk2"/>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lvl="0"/>
            <a:r>
              <a:rPr lang="en-US" smtClean="0"/>
              <a:t>Click to edit Master text styles</a:t>
            </a:r>
          </a:p>
        </p:txBody>
      </p:sp>
      <p:sp>
        <p:nvSpPr>
          <p:cNvPr id="212" name="Shape 212"/>
          <p:cNvSpPr txBox="1">
            <a:spLocks noGrp="1"/>
          </p:cNvSpPr>
          <p:nvPr>
            <p:ph type="body" idx="3"/>
          </p:nvPr>
        </p:nvSpPr>
        <p:spPr>
          <a:xfrm>
            <a:off x="594358" y="4781502"/>
            <a:ext cx="8165591" cy="274404"/>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Font typeface="Arial"/>
              <a:buNone/>
              <a:defRPr sz="800" b="0" i="0" u="none" strike="noStrike" cap="none">
                <a:solidFill>
                  <a:schemeClr val="dk2"/>
                </a:solidFill>
                <a:latin typeface="Arial"/>
                <a:ea typeface="Arial"/>
                <a:cs typeface="Arial"/>
                <a:sym typeface="Arial"/>
              </a:defRPr>
            </a:lvl1pPr>
            <a:lvl2pPr marL="457200" marR="0" lvl="1" indent="0" algn="l" rtl="0">
              <a:lnSpc>
                <a:spcPct val="100000"/>
              </a:lnSpc>
              <a:spcBef>
                <a:spcPts val="8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0" algn="l" rtl="0">
              <a:lnSpc>
                <a:spcPct val="100000"/>
              </a:lnSpc>
              <a:spcBef>
                <a:spcPts val="7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9pPr>
          </a:lstStyle>
          <a:p>
            <a:pPr lvl="0"/>
            <a:r>
              <a:rPr lang="en-US" smtClean="0"/>
              <a:t>Click to edit Master text styles</a:t>
            </a:r>
          </a:p>
        </p:txBody>
      </p:sp>
      <p:pic>
        <p:nvPicPr>
          <p:cNvPr id="213" name="Shape 213" descr="Purple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214" name="Shape 214"/>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24_Title only">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594361" y="353593"/>
            <a:ext cx="8166671" cy="434051"/>
          </a:xfrm>
          <a:prstGeom prst="rect">
            <a:avLst/>
          </a:prstGeom>
          <a:noFill/>
          <a:ln>
            <a:noFill/>
          </a:ln>
        </p:spPr>
        <p:txBody>
          <a:bodyPr lIns="91425" tIns="91425" rIns="91425" bIns="91425" anchor="b" anchorCtr="0"/>
          <a:lstStyle>
            <a:lvl1pPr marL="0" marR="0" lvl="0" indent="0" algn="l" rtl="0">
              <a:spcBef>
                <a:spcPts val="0"/>
              </a:spcBef>
              <a:buClr>
                <a:schemeClr val="dk2"/>
              </a:buClr>
              <a:buFont typeface="Arial"/>
              <a:buNone/>
              <a:defRPr sz="3000" b="1" i="0" u="none" strike="noStrike" cap="none">
                <a:solidFill>
                  <a:schemeClr val="dk2"/>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217" name="Shape 217"/>
          <p:cNvSpPr txBox="1">
            <a:spLocks noGrp="1"/>
          </p:cNvSpPr>
          <p:nvPr>
            <p:ph type="body" idx="1"/>
          </p:nvPr>
        </p:nvSpPr>
        <p:spPr>
          <a:xfrm>
            <a:off x="594358" y="4781502"/>
            <a:ext cx="8165591" cy="274404"/>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Font typeface="Arial"/>
              <a:buNone/>
              <a:defRPr sz="800" b="0" i="0" u="none" strike="noStrike" cap="none">
                <a:solidFill>
                  <a:schemeClr val="dk2"/>
                </a:solidFill>
                <a:latin typeface="Arial"/>
                <a:ea typeface="Arial"/>
                <a:cs typeface="Arial"/>
                <a:sym typeface="Arial"/>
              </a:defRPr>
            </a:lvl1pPr>
            <a:lvl2pPr marL="457200" marR="0" lvl="1" indent="0" algn="l" rtl="0">
              <a:lnSpc>
                <a:spcPct val="100000"/>
              </a:lnSpc>
              <a:spcBef>
                <a:spcPts val="8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0" algn="l" rtl="0">
              <a:lnSpc>
                <a:spcPct val="100000"/>
              </a:lnSpc>
              <a:spcBef>
                <a:spcPts val="7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9pPr>
          </a:lstStyle>
          <a:p>
            <a:pPr lvl="0"/>
            <a:r>
              <a:rPr lang="en-US" smtClean="0"/>
              <a:t>Click to edit Master text styles</a:t>
            </a:r>
          </a:p>
        </p:txBody>
      </p:sp>
      <p:sp>
        <p:nvSpPr>
          <p:cNvPr id="218" name="Shape 218"/>
          <p:cNvSpPr txBox="1">
            <a:spLocks noGrp="1"/>
          </p:cNvSpPr>
          <p:nvPr>
            <p:ph type="body" idx="2"/>
          </p:nvPr>
        </p:nvSpPr>
        <p:spPr>
          <a:xfrm>
            <a:off x="594360" y="819403"/>
            <a:ext cx="8165591" cy="236412"/>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Font typeface="Arial"/>
              <a:buNone/>
              <a:defRPr sz="1800" b="0" i="0" u="none" strike="noStrike" cap="none">
                <a:solidFill>
                  <a:schemeClr val="dk2"/>
                </a:solidFill>
                <a:latin typeface="Arial"/>
                <a:ea typeface="Arial"/>
                <a:cs typeface="Arial"/>
                <a:sym typeface="Arial"/>
              </a:defRPr>
            </a:lvl1pPr>
            <a:lvl2pPr marL="457200" marR="0" lvl="1" indent="0" algn="l" rtl="0">
              <a:lnSpc>
                <a:spcPct val="100000"/>
              </a:lnSpc>
              <a:spcBef>
                <a:spcPts val="8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0" algn="l" rtl="0">
              <a:lnSpc>
                <a:spcPct val="100000"/>
              </a:lnSpc>
              <a:spcBef>
                <a:spcPts val="7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9pPr>
          </a:lstStyle>
          <a:p>
            <a:pPr lvl="0"/>
            <a:r>
              <a:rPr lang="en-US" smtClean="0"/>
              <a:t>Click to edit Master text styles</a:t>
            </a:r>
          </a:p>
        </p:txBody>
      </p:sp>
      <p:pic>
        <p:nvPicPr>
          <p:cNvPr id="219" name="Shape 219" descr="Purple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220" name="Shape 220"/>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27_Table">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594360" y="354321"/>
            <a:ext cx="8155940" cy="428757"/>
          </a:xfrm>
          <a:prstGeom prst="rect">
            <a:avLst/>
          </a:prstGeom>
          <a:noFill/>
          <a:ln>
            <a:noFill/>
          </a:ln>
        </p:spPr>
        <p:txBody>
          <a:bodyPr lIns="91425" tIns="91425" rIns="91425" bIns="91425" anchor="b" anchorCtr="0"/>
          <a:lstStyle>
            <a:lvl1pPr marL="0" marR="0" lvl="0" indent="0" algn="l" rtl="0">
              <a:spcBef>
                <a:spcPts val="0"/>
              </a:spcBef>
              <a:buClr>
                <a:schemeClr val="dk2"/>
              </a:buClr>
              <a:buFont typeface="Arial"/>
              <a:buNone/>
              <a:defRPr sz="3000" b="1" i="0" u="none" strike="noStrike" cap="none">
                <a:solidFill>
                  <a:schemeClr val="dk2"/>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223" name="Shape 223"/>
          <p:cNvSpPr txBox="1">
            <a:spLocks noGrp="1"/>
          </p:cNvSpPr>
          <p:nvPr>
            <p:ph type="body" idx="1"/>
          </p:nvPr>
        </p:nvSpPr>
        <p:spPr>
          <a:xfrm>
            <a:off x="594360" y="820132"/>
            <a:ext cx="8160321" cy="236412"/>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Font typeface="Arial"/>
              <a:buNone/>
              <a:defRPr sz="1800" b="0" i="0" u="none" strike="noStrike" cap="none">
                <a:solidFill>
                  <a:schemeClr val="dk2"/>
                </a:solidFill>
                <a:latin typeface="Arial"/>
                <a:ea typeface="Arial"/>
                <a:cs typeface="Arial"/>
                <a:sym typeface="Arial"/>
              </a:defRPr>
            </a:lvl1pPr>
            <a:lvl2pPr marL="457200" marR="0" lvl="1" indent="0" algn="l" rtl="0">
              <a:lnSpc>
                <a:spcPct val="100000"/>
              </a:lnSpc>
              <a:spcBef>
                <a:spcPts val="8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0" algn="l" rtl="0">
              <a:lnSpc>
                <a:spcPct val="100000"/>
              </a:lnSpc>
              <a:spcBef>
                <a:spcPts val="7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9pPr>
          </a:lstStyle>
          <a:p>
            <a:pPr lvl="0"/>
            <a:r>
              <a:rPr lang="en-US" smtClean="0"/>
              <a:t>Click to edit Master text styles</a:t>
            </a:r>
          </a:p>
        </p:txBody>
      </p:sp>
      <p:sp>
        <p:nvSpPr>
          <p:cNvPr id="224" name="Shape 224"/>
          <p:cNvSpPr txBox="1">
            <a:spLocks noGrp="1"/>
          </p:cNvSpPr>
          <p:nvPr>
            <p:ph type="body" idx="2"/>
          </p:nvPr>
        </p:nvSpPr>
        <p:spPr>
          <a:xfrm>
            <a:off x="594358" y="4781502"/>
            <a:ext cx="8165591" cy="274404"/>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Font typeface="Arial"/>
              <a:buNone/>
              <a:defRPr sz="800" b="0" i="0" u="none" strike="noStrike" cap="none">
                <a:solidFill>
                  <a:schemeClr val="dk2"/>
                </a:solidFill>
                <a:latin typeface="Arial"/>
                <a:ea typeface="Arial"/>
                <a:cs typeface="Arial"/>
                <a:sym typeface="Arial"/>
              </a:defRPr>
            </a:lvl1pPr>
            <a:lvl2pPr marL="457200" marR="0" lvl="1" indent="0" algn="l" rtl="0">
              <a:lnSpc>
                <a:spcPct val="100000"/>
              </a:lnSpc>
              <a:spcBef>
                <a:spcPts val="8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0" algn="l" rtl="0">
              <a:lnSpc>
                <a:spcPct val="100000"/>
              </a:lnSpc>
              <a:spcBef>
                <a:spcPts val="7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9pPr>
          </a:lstStyle>
          <a:p>
            <a:pPr lvl="0"/>
            <a:r>
              <a:rPr lang="en-US" smtClean="0"/>
              <a:t>Click to edit Master text styles</a:t>
            </a:r>
          </a:p>
        </p:txBody>
      </p:sp>
      <p:pic>
        <p:nvPicPr>
          <p:cNvPr id="225" name="Shape 225" descr="Purple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226" name="Shape 226"/>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28_Quote White">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1979452" y="1988164"/>
            <a:ext cx="6978810" cy="439047"/>
          </a:xfrm>
          <a:prstGeom prst="rect">
            <a:avLst/>
          </a:prstGeom>
          <a:noFill/>
          <a:ln>
            <a:noFill/>
          </a:ln>
        </p:spPr>
        <p:txBody>
          <a:bodyPr lIns="91425" tIns="91425" rIns="91425" bIns="91425" anchor="t" anchorCtr="0"/>
          <a:lstStyle>
            <a:lvl1pPr marL="0" marR="0" lvl="0" indent="0" algn="l" rtl="0">
              <a:spcBef>
                <a:spcPts val="0"/>
              </a:spcBef>
              <a:buClr>
                <a:schemeClr val="dk2"/>
              </a:buClr>
              <a:buFont typeface="Arial"/>
              <a:buNone/>
              <a:defRPr sz="3200" b="1" i="0" u="none" strike="noStrike" cap="none">
                <a:solidFill>
                  <a:schemeClr val="dk2"/>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229" name="Shape 229"/>
          <p:cNvSpPr txBox="1">
            <a:spLocks noGrp="1"/>
          </p:cNvSpPr>
          <p:nvPr>
            <p:ph type="body" idx="1"/>
          </p:nvPr>
        </p:nvSpPr>
        <p:spPr>
          <a:xfrm>
            <a:off x="1981200" y="3088193"/>
            <a:ext cx="6976871" cy="533564"/>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Font typeface="Arial"/>
              <a:buNone/>
              <a:defRPr sz="1800" b="0" i="0" u="none" strike="noStrike" cap="none">
                <a:solidFill>
                  <a:schemeClr val="dk2"/>
                </a:solidFill>
                <a:latin typeface="Arial"/>
                <a:ea typeface="Arial"/>
                <a:cs typeface="Arial"/>
                <a:sym typeface="Arial"/>
              </a:defRPr>
            </a:lvl1pPr>
            <a:lvl2pPr marL="450850" marR="0" lvl="1" indent="-6350" algn="l" rtl="0">
              <a:lnSpc>
                <a:spcPct val="100000"/>
              </a:lnSpc>
              <a:spcBef>
                <a:spcPts val="800"/>
              </a:spcBef>
              <a:buClr>
                <a:schemeClr val="dk2"/>
              </a:buClr>
              <a:buFont typeface="Arial"/>
              <a:buNone/>
              <a:defRPr sz="1600" b="0" i="0" u="none" strike="noStrike" cap="none">
                <a:solidFill>
                  <a:schemeClr val="dk2"/>
                </a:solidFill>
                <a:latin typeface="Arial"/>
                <a:ea typeface="Arial"/>
                <a:cs typeface="Arial"/>
                <a:sym typeface="Arial"/>
              </a:defRPr>
            </a:lvl2pPr>
            <a:lvl3pPr marL="914400" marR="0" lvl="2" indent="0" algn="l" rtl="0">
              <a:lnSpc>
                <a:spcPct val="100000"/>
              </a:lnSpc>
              <a:spcBef>
                <a:spcPts val="700"/>
              </a:spcBef>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00000"/>
              </a:lnSpc>
              <a:spcBef>
                <a:spcPts val="700"/>
              </a:spcBef>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00000"/>
              </a:lnSpc>
              <a:spcBef>
                <a:spcPts val="700"/>
              </a:spcBef>
              <a:buClr>
                <a:schemeClr val="dk2"/>
              </a:buClr>
              <a:buFont typeface="Arial"/>
              <a:buNone/>
              <a:defRPr sz="1000" b="0" i="0" u="none" strike="noStrike" cap="none">
                <a:solidFill>
                  <a:schemeClr val="dk2"/>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lvl="0"/>
            <a:r>
              <a:rPr lang="en-US" smtClean="0"/>
              <a:t>Click to edit Master text styles</a:t>
            </a:r>
          </a:p>
        </p:txBody>
      </p:sp>
      <p:pic>
        <p:nvPicPr>
          <p:cNvPr id="230" name="Shape 230" descr="Purple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231" name="Shape 231"/>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29_Quote Texture PURPLE">
    <p:spTree>
      <p:nvGrpSpPr>
        <p:cNvPr id="1" name="Shape 232"/>
        <p:cNvGrpSpPr/>
        <p:nvPr/>
      </p:nvGrpSpPr>
      <p:grpSpPr>
        <a:xfrm>
          <a:off x="0" y="0"/>
          <a:ext cx="0" cy="0"/>
          <a:chOff x="0" y="0"/>
          <a:chExt cx="0" cy="0"/>
        </a:xfrm>
      </p:grpSpPr>
      <p:pic>
        <p:nvPicPr>
          <p:cNvPr id="233" name="Shape 233" descr="Purple.jpg"/>
          <p:cNvPicPr preferRelativeResize="0"/>
          <p:nvPr/>
        </p:nvPicPr>
        <p:blipFill rotWithShape="1">
          <a:blip r:embed="rId2">
            <a:alphaModFix/>
          </a:blip>
          <a:srcRect/>
          <a:stretch/>
        </p:blipFill>
        <p:spPr>
          <a:xfrm>
            <a:off x="0" y="1"/>
            <a:ext cx="9141290" cy="5145087"/>
          </a:xfrm>
          <a:prstGeom prst="rect">
            <a:avLst/>
          </a:prstGeom>
          <a:noFill/>
          <a:ln>
            <a:noFill/>
          </a:ln>
        </p:spPr>
      </p:pic>
      <p:sp>
        <p:nvSpPr>
          <p:cNvPr id="234" name="Shape 234"/>
          <p:cNvSpPr/>
          <p:nvPr/>
        </p:nvSpPr>
        <p:spPr>
          <a:xfrm>
            <a:off x="256416" y="4903196"/>
            <a:ext cx="2544286" cy="18472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600" b="0" i="0" u="none" strike="noStrike" cap="none">
                <a:solidFill>
                  <a:srgbClr val="FFFFFF"/>
                </a:solidFill>
                <a:latin typeface="Arial"/>
                <a:ea typeface="Arial"/>
                <a:cs typeface="Arial"/>
                <a:sym typeface="Arial"/>
              </a:rPr>
              <a:t>Copyright © 2017 The Nielsen Company. Confidential and proprietary.</a:t>
            </a:r>
          </a:p>
        </p:txBody>
      </p:sp>
      <p:pic>
        <p:nvPicPr>
          <p:cNvPr id="235" name="Shape 235" descr="N-Element-Tab-White_RGB.png"/>
          <p:cNvPicPr preferRelativeResize="0"/>
          <p:nvPr/>
        </p:nvPicPr>
        <p:blipFill rotWithShape="1">
          <a:blip r:embed="rId3">
            <a:alphaModFix/>
          </a:blip>
          <a:srcRect/>
          <a:stretch/>
        </p:blipFill>
        <p:spPr>
          <a:xfrm>
            <a:off x="8610600" y="1"/>
            <a:ext cx="237744" cy="338431"/>
          </a:xfrm>
          <a:prstGeom prst="rect">
            <a:avLst/>
          </a:prstGeom>
          <a:noFill/>
          <a:ln>
            <a:noFill/>
          </a:ln>
        </p:spPr>
      </p:pic>
      <p:sp>
        <p:nvSpPr>
          <p:cNvPr id="236" name="Shape 236"/>
          <p:cNvSpPr txBox="1">
            <a:spLocks noGrp="1"/>
          </p:cNvSpPr>
          <p:nvPr>
            <p:ph type="title"/>
          </p:nvPr>
        </p:nvSpPr>
        <p:spPr>
          <a:xfrm>
            <a:off x="1979452" y="1988164"/>
            <a:ext cx="6978810" cy="439047"/>
          </a:xfrm>
          <a:prstGeom prst="rect">
            <a:avLst/>
          </a:prstGeom>
          <a:noFill/>
          <a:ln>
            <a:noFill/>
          </a:ln>
        </p:spPr>
        <p:txBody>
          <a:bodyPr lIns="91425" tIns="91425" rIns="91425" bIns="91425" anchor="t" anchorCtr="0"/>
          <a:lstStyle>
            <a:lvl1pPr marL="0" marR="0" lvl="0" indent="0" algn="l" rtl="0">
              <a:spcBef>
                <a:spcPts val="0"/>
              </a:spcBef>
              <a:buClr>
                <a:schemeClr val="lt1"/>
              </a:buClr>
              <a:buFont typeface="Arial"/>
              <a:buNone/>
              <a:defRPr sz="32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237" name="Shape 237"/>
          <p:cNvSpPr txBox="1">
            <a:spLocks noGrp="1"/>
          </p:cNvSpPr>
          <p:nvPr>
            <p:ph type="body" idx="1"/>
          </p:nvPr>
        </p:nvSpPr>
        <p:spPr>
          <a:xfrm>
            <a:off x="1981200" y="3088193"/>
            <a:ext cx="6976871" cy="533564"/>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Font typeface="Arial"/>
              <a:buNone/>
              <a:defRPr sz="1800" b="0" i="0" u="none" strike="noStrike" cap="none">
                <a:solidFill>
                  <a:schemeClr val="lt1"/>
                </a:solidFill>
                <a:latin typeface="Arial"/>
                <a:ea typeface="Arial"/>
                <a:cs typeface="Arial"/>
                <a:sym typeface="Arial"/>
              </a:defRPr>
            </a:lvl1pPr>
            <a:lvl2pPr marL="450850" marR="0" lvl="1" indent="-6350" algn="l" rtl="0">
              <a:lnSpc>
                <a:spcPct val="100000"/>
              </a:lnSpc>
              <a:spcBef>
                <a:spcPts val="800"/>
              </a:spcBef>
              <a:buClr>
                <a:schemeClr val="dk2"/>
              </a:buClr>
              <a:buFont typeface="Arial"/>
              <a:buNone/>
              <a:defRPr sz="1600" b="0" i="0" u="none" strike="noStrike" cap="none">
                <a:solidFill>
                  <a:schemeClr val="dk2"/>
                </a:solidFill>
                <a:latin typeface="Arial"/>
                <a:ea typeface="Arial"/>
                <a:cs typeface="Arial"/>
                <a:sym typeface="Arial"/>
              </a:defRPr>
            </a:lvl2pPr>
            <a:lvl3pPr marL="914400" marR="0" lvl="2" indent="0" algn="l" rtl="0">
              <a:lnSpc>
                <a:spcPct val="100000"/>
              </a:lnSpc>
              <a:spcBef>
                <a:spcPts val="700"/>
              </a:spcBef>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00000"/>
              </a:lnSpc>
              <a:spcBef>
                <a:spcPts val="700"/>
              </a:spcBef>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00000"/>
              </a:lnSpc>
              <a:spcBef>
                <a:spcPts val="700"/>
              </a:spcBef>
              <a:buClr>
                <a:schemeClr val="dk2"/>
              </a:buClr>
              <a:buFont typeface="Arial"/>
              <a:buNone/>
              <a:defRPr sz="1000" b="0" i="0" u="none" strike="noStrike" cap="none">
                <a:solidFill>
                  <a:schemeClr val="dk2"/>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lvl="0"/>
            <a:r>
              <a:rPr lang="en-US" smtClean="0"/>
              <a:t>Click to edit Master text styles</a:t>
            </a: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30_Divider Slide">
    <p:spTree>
      <p:nvGrpSpPr>
        <p:cNvPr id="1" name="Shape 238"/>
        <p:cNvGrpSpPr/>
        <p:nvPr/>
      </p:nvGrpSpPr>
      <p:grpSpPr>
        <a:xfrm>
          <a:off x="0" y="0"/>
          <a:ext cx="0" cy="0"/>
          <a:chOff x="0" y="0"/>
          <a:chExt cx="0" cy="0"/>
        </a:xfrm>
      </p:grpSpPr>
      <p:pic>
        <p:nvPicPr>
          <p:cNvPr id="239" name="Shape 239"/>
          <p:cNvPicPr preferRelativeResize="0"/>
          <p:nvPr/>
        </p:nvPicPr>
        <p:blipFill rotWithShape="1">
          <a:blip r:embed="rId2">
            <a:alphaModFix/>
          </a:blip>
          <a:srcRect/>
          <a:stretch/>
        </p:blipFill>
        <p:spPr>
          <a:xfrm>
            <a:off x="0" y="761"/>
            <a:ext cx="9141290" cy="5143563"/>
          </a:xfrm>
          <a:prstGeom prst="rect">
            <a:avLst/>
          </a:prstGeom>
          <a:noFill/>
          <a:ln>
            <a:noFill/>
          </a:ln>
        </p:spPr>
      </p:pic>
      <p:pic>
        <p:nvPicPr>
          <p:cNvPr id="240" name="Shape 240" descr="Purple strip.jpg"/>
          <p:cNvPicPr preferRelativeResize="0"/>
          <p:nvPr/>
        </p:nvPicPr>
        <p:blipFill rotWithShape="1">
          <a:blip r:embed="rId3">
            <a:alphaModFix/>
          </a:blip>
          <a:srcRect/>
          <a:stretch/>
        </p:blipFill>
        <p:spPr>
          <a:xfrm>
            <a:off x="0" y="1"/>
            <a:ext cx="176732" cy="5145087"/>
          </a:xfrm>
          <a:prstGeom prst="rect">
            <a:avLst/>
          </a:prstGeom>
          <a:noFill/>
          <a:ln>
            <a:noFill/>
          </a:ln>
        </p:spPr>
      </p:pic>
      <p:sp>
        <p:nvSpPr>
          <p:cNvPr id="241" name="Shape 241"/>
          <p:cNvSpPr txBox="1"/>
          <p:nvPr/>
        </p:nvSpPr>
        <p:spPr>
          <a:xfrm>
            <a:off x="8877554" y="4934467"/>
            <a:ext cx="141063" cy="138542"/>
          </a:xfrm>
          <a:prstGeom prst="rect">
            <a:avLst/>
          </a:prstGeom>
          <a:noFill/>
          <a:ln>
            <a:noFill/>
          </a:ln>
        </p:spPr>
        <p:txBody>
          <a:bodyPr lIns="0" tIns="0" rIns="0" bIns="0" anchor="ctr" anchorCtr="0">
            <a:noAutofit/>
          </a:bodyPr>
          <a:lstStyle/>
          <a:p>
            <a:pPr marL="0" marR="0" lvl="0" indent="0" algn="ctr" rtl="0">
              <a:lnSpc>
                <a:spcPct val="100000"/>
              </a:lnSpc>
              <a:spcBef>
                <a:spcPts val="0"/>
              </a:spcBef>
              <a:spcAft>
                <a:spcPts val="0"/>
              </a:spcAft>
              <a:buClr>
                <a:schemeClr val="lt1"/>
              </a:buClr>
              <a:buSzPct val="25000"/>
              <a:buFont typeface="Arial"/>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242" name="Shape 242"/>
          <p:cNvSpPr txBox="1">
            <a:spLocks noGrp="1"/>
          </p:cNvSpPr>
          <p:nvPr>
            <p:ph type="title"/>
          </p:nvPr>
        </p:nvSpPr>
        <p:spPr>
          <a:xfrm>
            <a:off x="304800" y="518782"/>
            <a:ext cx="8046600" cy="439036"/>
          </a:xfrm>
          <a:prstGeom prst="rect">
            <a:avLst/>
          </a:prstGeom>
          <a:noFill/>
          <a:ln>
            <a:noFill/>
          </a:ln>
        </p:spPr>
        <p:txBody>
          <a:bodyPr lIns="91425" tIns="91425" rIns="91425" bIns="91425" anchor="t" anchorCtr="0"/>
          <a:lstStyle>
            <a:lvl1pPr marL="0" marR="0" lvl="0" indent="0" algn="l" rtl="0">
              <a:spcBef>
                <a:spcPts val="0"/>
              </a:spcBef>
              <a:buClr>
                <a:schemeClr val="dk2"/>
              </a:buClr>
              <a:buSzPct val="100000"/>
              <a:buNone/>
              <a:defRPr sz="42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243" name="Shape 243"/>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31_Divider White">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685800" y="2065321"/>
            <a:ext cx="8046720" cy="439047"/>
          </a:xfrm>
          <a:prstGeom prst="rect">
            <a:avLst/>
          </a:prstGeom>
          <a:noFill/>
          <a:ln>
            <a:noFill/>
          </a:ln>
        </p:spPr>
        <p:txBody>
          <a:bodyPr lIns="91425" tIns="91425" rIns="91425" bIns="91425" anchor="t" anchorCtr="0"/>
          <a:lstStyle>
            <a:lvl1pPr marL="0" marR="0" lvl="0" indent="0" algn="l" rtl="0">
              <a:spcBef>
                <a:spcPts val="0"/>
              </a:spcBef>
              <a:buClr>
                <a:schemeClr val="dk2"/>
              </a:buClr>
              <a:buNone/>
              <a:defRPr sz="50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pic>
        <p:nvPicPr>
          <p:cNvPr id="246" name="Shape 246" descr="Purple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247" name="Shape 247"/>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33_End Slide N-tab PURPLE">
    <p:spTree>
      <p:nvGrpSpPr>
        <p:cNvPr id="1" name="Shape 248"/>
        <p:cNvGrpSpPr/>
        <p:nvPr/>
      </p:nvGrpSpPr>
      <p:grpSpPr>
        <a:xfrm>
          <a:off x="0" y="0"/>
          <a:ext cx="0" cy="0"/>
          <a:chOff x="0" y="0"/>
          <a:chExt cx="0" cy="0"/>
        </a:xfrm>
      </p:grpSpPr>
      <p:pic>
        <p:nvPicPr>
          <p:cNvPr id="249" name="Shape 249" descr="Purple.jpg"/>
          <p:cNvPicPr preferRelativeResize="0"/>
          <p:nvPr/>
        </p:nvPicPr>
        <p:blipFill rotWithShape="1">
          <a:blip r:embed="rId2">
            <a:alphaModFix/>
          </a:blip>
          <a:srcRect/>
          <a:stretch/>
        </p:blipFill>
        <p:spPr>
          <a:xfrm>
            <a:off x="2709" y="1"/>
            <a:ext cx="9141290" cy="5145087"/>
          </a:xfrm>
          <a:prstGeom prst="rect">
            <a:avLst/>
          </a:prstGeom>
          <a:noFill/>
          <a:ln>
            <a:noFill/>
          </a:ln>
        </p:spPr>
      </p:pic>
      <p:pic>
        <p:nvPicPr>
          <p:cNvPr id="250" name="Shape 250" descr="N-Element-Tab-Square-White_RGB.png"/>
          <p:cNvPicPr preferRelativeResize="0"/>
          <p:nvPr/>
        </p:nvPicPr>
        <p:blipFill rotWithShape="1">
          <a:blip r:embed="rId3">
            <a:alphaModFix/>
          </a:blip>
          <a:srcRect/>
          <a:stretch/>
        </p:blipFill>
        <p:spPr>
          <a:xfrm>
            <a:off x="3768718" y="1768488"/>
            <a:ext cx="1606563" cy="1607775"/>
          </a:xfrm>
          <a:prstGeom prst="rect">
            <a:avLst/>
          </a:prstGeom>
          <a:noFill/>
          <a:ln>
            <a:noFill/>
          </a:ln>
        </p:spPr>
      </p:pic>
      <p:sp>
        <p:nvSpPr>
          <p:cNvPr id="251" name="Shape 251"/>
          <p:cNvSpPr/>
          <p:nvPr/>
        </p:nvSpPr>
        <p:spPr>
          <a:xfrm>
            <a:off x="256426" y="4903188"/>
            <a:ext cx="3119100" cy="184857"/>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hart_No call outs">
    <p:spTree>
      <p:nvGrpSpPr>
        <p:cNvPr id="1" name=""/>
        <p:cNvGrpSpPr/>
        <p:nvPr/>
      </p:nvGrpSpPr>
      <p:grpSpPr>
        <a:xfrm>
          <a:off x="0" y="0"/>
          <a:ext cx="0" cy="0"/>
          <a:chOff x="0" y="0"/>
          <a:chExt cx="0" cy="0"/>
        </a:xfrm>
      </p:grpSpPr>
      <p:pic>
        <p:nvPicPr>
          <p:cNvPr id="8" name="Picture 6" descr="PPT-Chart-Templa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gray">
          <a:xfrm rot="16200000">
            <a:off x="-1261052" y="4157828"/>
            <a:ext cx="2731652" cy="20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98" rIns="91348" bIns="4569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3430">
              <a:spcBef>
                <a:spcPct val="50000"/>
              </a:spcBef>
              <a:defRPr/>
            </a:pPr>
            <a:r>
              <a:rPr lang="en-US" altLang="es-MX" sz="700" smtClean="0">
                <a:solidFill>
                  <a:srgbClr val="5F5F5F"/>
                </a:solidFill>
                <a:ea typeface="Calibri" pitchFamily="34" charset="0"/>
                <a:cs typeface="Calibri" pitchFamily="34" charset="0"/>
              </a:rPr>
              <a:t>Copyright ©2012 The Nielsen Company. Confidential and proprietary.</a:t>
            </a:r>
          </a:p>
        </p:txBody>
      </p:sp>
      <p:sp>
        <p:nvSpPr>
          <p:cNvPr id="10" name="Text Box 17"/>
          <p:cNvSpPr txBox="1">
            <a:spLocks noChangeArrowheads="1"/>
          </p:cNvSpPr>
          <p:nvPr/>
        </p:nvSpPr>
        <p:spPr bwMode="auto">
          <a:xfrm>
            <a:off x="8880618" y="4934804"/>
            <a:ext cx="13465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3430" eaLnBrk="1" hangingPunct="1"/>
            <a:fld id="{455101E4-8CC1-4707-B9E8-027D5FA12D2F}" type="slidenum">
              <a:rPr lang="en-US" altLang="es-MX" sz="900">
                <a:solidFill>
                  <a:srgbClr val="009DD9"/>
                </a:solidFill>
              </a:rPr>
              <a:pPr algn="ctr" defTabSz="913430" eaLnBrk="1" hangingPunct="1"/>
              <a:t>‹#›</a:t>
            </a:fld>
            <a:endParaRPr lang="en-US" altLang="es-MX" sz="900">
              <a:solidFill>
                <a:srgbClr val="009DD9"/>
              </a:solidFill>
            </a:endParaRPr>
          </a:p>
        </p:txBody>
      </p:sp>
      <p:sp>
        <p:nvSpPr>
          <p:cNvPr id="7" name="Text Placeholder 2"/>
          <p:cNvSpPr>
            <a:spLocks noGrp="1"/>
          </p:cNvSpPr>
          <p:nvPr>
            <p:ph type="body" idx="14"/>
          </p:nvPr>
        </p:nvSpPr>
        <p:spPr>
          <a:xfrm>
            <a:off x="594371" y="1351447"/>
            <a:ext cx="8186103" cy="194727"/>
          </a:xfrm>
        </p:spPr>
        <p:txBody>
          <a:bodyPr tIns="0" bIns="0"/>
          <a:lstStyle>
            <a:lvl1pPr marL="0" indent="0">
              <a:spcBef>
                <a:spcPts val="0"/>
              </a:spcBef>
              <a:buNone/>
              <a:defRPr sz="1200" b="0" baseline="0">
                <a:solidFill>
                  <a:srgbClr val="009DD9"/>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3" name="Chart Placeholder 12"/>
          <p:cNvSpPr>
            <a:spLocks noGrp="1"/>
          </p:cNvSpPr>
          <p:nvPr>
            <p:ph type="chart" sz="quarter" idx="16"/>
          </p:nvPr>
        </p:nvSpPr>
        <p:spPr>
          <a:xfrm>
            <a:off x="594371" y="1572138"/>
            <a:ext cx="8186103" cy="2973909"/>
          </a:xfrm>
        </p:spPr>
        <p:txBody>
          <a:bodyPr wrap="none" rtlCol="0">
            <a:noAutofit/>
          </a:bodyPr>
          <a:lstStyle>
            <a:lvl1pPr>
              <a:buFontTx/>
              <a:buNone/>
              <a:defRPr/>
            </a:lvl1pPr>
          </a:lstStyle>
          <a:p>
            <a:pPr lvl="0"/>
            <a:r>
              <a:rPr lang="en-US" noProof="0" smtClean="0"/>
              <a:t>Click icon to add chart</a:t>
            </a:r>
            <a:endParaRPr lang="en-US" noProof="0" dirty="0"/>
          </a:p>
        </p:txBody>
      </p:sp>
      <p:sp>
        <p:nvSpPr>
          <p:cNvPr id="2" name="Title 1"/>
          <p:cNvSpPr>
            <a:spLocks noGrp="1"/>
          </p:cNvSpPr>
          <p:nvPr>
            <p:ph type="title"/>
          </p:nvPr>
        </p:nvSpPr>
        <p:spPr/>
        <p:txBody>
          <a:bodyPr/>
          <a:lstStyle>
            <a:lvl1pPr>
              <a:defRPr baseline="0"/>
            </a:lvl1pPr>
          </a:lstStyle>
          <a:p>
            <a:r>
              <a:rPr lang="en-US" smtClean="0"/>
              <a:t>Click to edit Master title style</a:t>
            </a:r>
            <a:endParaRPr lang="en-US" dirty="0"/>
          </a:p>
        </p:txBody>
      </p:sp>
      <p:sp>
        <p:nvSpPr>
          <p:cNvPr id="16" name="Text Placeholder 2"/>
          <p:cNvSpPr>
            <a:spLocks noGrp="1"/>
          </p:cNvSpPr>
          <p:nvPr>
            <p:ph type="body" idx="13"/>
          </p:nvPr>
        </p:nvSpPr>
        <p:spPr>
          <a:xfrm>
            <a:off x="594378"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2" name="Text Placeholder 2"/>
          <p:cNvSpPr>
            <a:spLocks noGrp="1"/>
          </p:cNvSpPr>
          <p:nvPr>
            <p:ph type="body" idx="15"/>
          </p:nvPr>
        </p:nvSpPr>
        <p:spPr>
          <a:xfrm>
            <a:off x="758970" y="4781522"/>
            <a:ext cx="8021511"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14245502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34_End Slide Full Logo PURPLE">
    <p:spTree>
      <p:nvGrpSpPr>
        <p:cNvPr id="1" name="Shape 252"/>
        <p:cNvGrpSpPr/>
        <p:nvPr/>
      </p:nvGrpSpPr>
      <p:grpSpPr>
        <a:xfrm>
          <a:off x="0" y="0"/>
          <a:ext cx="0" cy="0"/>
          <a:chOff x="0" y="0"/>
          <a:chExt cx="0" cy="0"/>
        </a:xfrm>
      </p:grpSpPr>
      <p:pic>
        <p:nvPicPr>
          <p:cNvPr id="253" name="Shape 253" descr="Purple.jpg"/>
          <p:cNvPicPr preferRelativeResize="0"/>
          <p:nvPr/>
        </p:nvPicPr>
        <p:blipFill rotWithShape="1">
          <a:blip r:embed="rId2">
            <a:alphaModFix/>
          </a:blip>
          <a:srcRect/>
          <a:stretch/>
        </p:blipFill>
        <p:spPr>
          <a:xfrm>
            <a:off x="0" y="1"/>
            <a:ext cx="9141290" cy="5145087"/>
          </a:xfrm>
          <a:prstGeom prst="rect">
            <a:avLst/>
          </a:prstGeom>
          <a:noFill/>
          <a:ln>
            <a:noFill/>
          </a:ln>
        </p:spPr>
      </p:pic>
      <p:pic>
        <p:nvPicPr>
          <p:cNvPr id="254" name="Shape 254" descr="Nielsen-Wordmark-White-RGB.png"/>
          <p:cNvPicPr preferRelativeResize="0"/>
          <p:nvPr/>
        </p:nvPicPr>
        <p:blipFill rotWithShape="1">
          <a:blip r:embed="rId3">
            <a:alphaModFix/>
          </a:blip>
          <a:srcRect/>
          <a:stretch/>
        </p:blipFill>
        <p:spPr>
          <a:xfrm>
            <a:off x="2695852" y="1771048"/>
            <a:ext cx="3752295" cy="1324872"/>
          </a:xfrm>
          <a:prstGeom prst="rect">
            <a:avLst/>
          </a:prstGeom>
          <a:noFill/>
          <a:ln>
            <a:noFill/>
          </a:ln>
        </p:spPr>
      </p:pic>
      <p:sp>
        <p:nvSpPr>
          <p:cNvPr id="255" name="Shape 255"/>
          <p:cNvSpPr/>
          <p:nvPr/>
        </p:nvSpPr>
        <p:spPr>
          <a:xfrm>
            <a:off x="256426" y="4903188"/>
            <a:ext cx="3119100" cy="184857"/>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37_Title N-tab GREEN">
    <p:spTree>
      <p:nvGrpSpPr>
        <p:cNvPr id="1" name="Shape 256"/>
        <p:cNvGrpSpPr/>
        <p:nvPr/>
      </p:nvGrpSpPr>
      <p:grpSpPr>
        <a:xfrm>
          <a:off x="0" y="0"/>
          <a:ext cx="0" cy="0"/>
          <a:chOff x="0" y="0"/>
          <a:chExt cx="0" cy="0"/>
        </a:xfrm>
      </p:grpSpPr>
      <p:pic>
        <p:nvPicPr>
          <p:cNvPr id="257" name="Shape 257" descr="Green.jpg"/>
          <p:cNvPicPr preferRelativeResize="0"/>
          <p:nvPr/>
        </p:nvPicPr>
        <p:blipFill rotWithShape="1">
          <a:blip r:embed="rId2">
            <a:alphaModFix/>
          </a:blip>
          <a:srcRect/>
          <a:stretch/>
        </p:blipFill>
        <p:spPr>
          <a:xfrm>
            <a:off x="0" y="1"/>
            <a:ext cx="9141290" cy="5145087"/>
          </a:xfrm>
          <a:prstGeom prst="rect">
            <a:avLst/>
          </a:prstGeom>
          <a:noFill/>
          <a:ln>
            <a:noFill/>
          </a:ln>
        </p:spPr>
      </p:pic>
      <p:sp>
        <p:nvSpPr>
          <p:cNvPr id="258" name="Shape 258"/>
          <p:cNvSpPr txBox="1">
            <a:spLocks noGrp="1"/>
          </p:cNvSpPr>
          <p:nvPr>
            <p:ph type="body" idx="1"/>
          </p:nvPr>
        </p:nvSpPr>
        <p:spPr>
          <a:xfrm>
            <a:off x="247427" y="4221633"/>
            <a:ext cx="2891062" cy="523207"/>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rgbClr val="FFFFFF"/>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259" name="Shape 259"/>
          <p:cNvSpPr txBox="1">
            <a:spLocks noGrp="1"/>
          </p:cNvSpPr>
          <p:nvPr>
            <p:ph type="ctrTitle"/>
          </p:nvPr>
        </p:nvSpPr>
        <p:spPr>
          <a:xfrm>
            <a:off x="242830" y="2038980"/>
            <a:ext cx="6919971" cy="98296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None/>
              <a:defRPr sz="4200" b="1" i="0" u="none" strike="noStrike" cap="none">
                <a:solidFill>
                  <a:schemeClr val="lt1"/>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pic>
        <p:nvPicPr>
          <p:cNvPr id="260" name="Shape 260" descr="N-Element-Tab-White_RGB.png"/>
          <p:cNvPicPr preferRelativeResize="0"/>
          <p:nvPr/>
        </p:nvPicPr>
        <p:blipFill rotWithShape="1">
          <a:blip r:embed="rId3">
            <a:alphaModFix/>
          </a:blip>
          <a:srcRect/>
          <a:stretch/>
        </p:blipFill>
        <p:spPr>
          <a:xfrm>
            <a:off x="8610600" y="1"/>
            <a:ext cx="237744" cy="338431"/>
          </a:xfrm>
          <a:prstGeom prst="rect">
            <a:avLst/>
          </a:prstGeom>
          <a:noFill/>
          <a:ln>
            <a:noFill/>
          </a:ln>
        </p:spPr>
      </p:pic>
      <p:sp>
        <p:nvSpPr>
          <p:cNvPr id="261" name="Shape 261"/>
          <p:cNvSpPr txBox="1">
            <a:spLocks noGrp="1"/>
          </p:cNvSpPr>
          <p:nvPr>
            <p:ph type="subTitle" idx="2"/>
          </p:nvPr>
        </p:nvSpPr>
        <p:spPr>
          <a:xfrm>
            <a:off x="287929" y="3020753"/>
            <a:ext cx="6919293" cy="499026"/>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rgbClr val="FFFFFF"/>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r>
              <a:rPr lang="en-US" smtClean="0"/>
              <a:t>Click to edit Master subtitle style</a:t>
            </a:r>
            <a:endParaRPr/>
          </a:p>
        </p:txBody>
      </p:sp>
      <p:sp>
        <p:nvSpPr>
          <p:cNvPr id="262" name="Shape 262"/>
          <p:cNvSpPr/>
          <p:nvPr/>
        </p:nvSpPr>
        <p:spPr>
          <a:xfrm>
            <a:off x="256426" y="4903188"/>
            <a:ext cx="3119100" cy="184857"/>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38_Title Full Logo GREEN">
    <p:spTree>
      <p:nvGrpSpPr>
        <p:cNvPr id="1" name="Shape 263"/>
        <p:cNvGrpSpPr/>
        <p:nvPr/>
      </p:nvGrpSpPr>
      <p:grpSpPr>
        <a:xfrm>
          <a:off x="0" y="0"/>
          <a:ext cx="0" cy="0"/>
          <a:chOff x="0" y="0"/>
          <a:chExt cx="0" cy="0"/>
        </a:xfrm>
      </p:grpSpPr>
      <p:pic>
        <p:nvPicPr>
          <p:cNvPr id="264" name="Shape 264" descr="Green.jpg"/>
          <p:cNvPicPr preferRelativeResize="0"/>
          <p:nvPr/>
        </p:nvPicPr>
        <p:blipFill rotWithShape="1">
          <a:blip r:embed="rId2">
            <a:alphaModFix/>
          </a:blip>
          <a:srcRect/>
          <a:stretch/>
        </p:blipFill>
        <p:spPr>
          <a:xfrm>
            <a:off x="0" y="1"/>
            <a:ext cx="9141290" cy="5145087"/>
          </a:xfrm>
          <a:prstGeom prst="rect">
            <a:avLst/>
          </a:prstGeom>
          <a:noFill/>
          <a:ln>
            <a:noFill/>
          </a:ln>
        </p:spPr>
      </p:pic>
      <p:sp>
        <p:nvSpPr>
          <p:cNvPr id="265" name="Shape 265"/>
          <p:cNvSpPr txBox="1">
            <a:spLocks noGrp="1"/>
          </p:cNvSpPr>
          <p:nvPr>
            <p:ph type="body" idx="1"/>
          </p:nvPr>
        </p:nvSpPr>
        <p:spPr>
          <a:xfrm>
            <a:off x="247427" y="4221633"/>
            <a:ext cx="2891062" cy="523207"/>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rgbClr val="FFFFFF"/>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266" name="Shape 266"/>
          <p:cNvSpPr txBox="1">
            <a:spLocks noGrp="1"/>
          </p:cNvSpPr>
          <p:nvPr>
            <p:ph type="ctrTitle"/>
          </p:nvPr>
        </p:nvSpPr>
        <p:spPr>
          <a:xfrm>
            <a:off x="242830" y="2112916"/>
            <a:ext cx="6919971" cy="98296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None/>
              <a:defRPr sz="4200" b="1" i="0" u="none" strike="noStrike" cap="none">
                <a:solidFill>
                  <a:schemeClr val="lt1"/>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pic>
        <p:nvPicPr>
          <p:cNvPr id="267" name="Shape 267" descr="Nielsen_R.png"/>
          <p:cNvPicPr preferRelativeResize="0"/>
          <p:nvPr/>
        </p:nvPicPr>
        <p:blipFill rotWithShape="1">
          <a:blip r:embed="rId3">
            <a:alphaModFix/>
          </a:blip>
          <a:srcRect/>
          <a:stretch/>
        </p:blipFill>
        <p:spPr>
          <a:xfrm>
            <a:off x="364066" y="1423614"/>
            <a:ext cx="952280" cy="336859"/>
          </a:xfrm>
          <a:prstGeom prst="rect">
            <a:avLst/>
          </a:prstGeom>
          <a:noFill/>
          <a:ln>
            <a:noFill/>
          </a:ln>
        </p:spPr>
      </p:pic>
      <p:sp>
        <p:nvSpPr>
          <p:cNvPr id="268" name="Shape 268"/>
          <p:cNvSpPr txBox="1">
            <a:spLocks noGrp="1"/>
          </p:cNvSpPr>
          <p:nvPr>
            <p:ph type="subTitle" idx="2"/>
          </p:nvPr>
        </p:nvSpPr>
        <p:spPr>
          <a:xfrm>
            <a:off x="287929" y="3137359"/>
            <a:ext cx="6919293" cy="499026"/>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rgbClr val="FFFFFF"/>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r>
              <a:rPr lang="en-US" smtClean="0"/>
              <a:t>Click to edit Master subtitle style</a:t>
            </a:r>
            <a:endParaRPr/>
          </a:p>
        </p:txBody>
      </p:sp>
      <p:sp>
        <p:nvSpPr>
          <p:cNvPr id="269" name="Shape 269"/>
          <p:cNvSpPr/>
          <p:nvPr/>
        </p:nvSpPr>
        <p:spPr>
          <a:xfrm>
            <a:off x="256426" y="4903188"/>
            <a:ext cx="3119100" cy="184857"/>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38b_Title Full Photo GREEN">
    <p:spTree>
      <p:nvGrpSpPr>
        <p:cNvPr id="1" name="Shape 270"/>
        <p:cNvGrpSpPr/>
        <p:nvPr/>
      </p:nvGrpSpPr>
      <p:grpSpPr>
        <a:xfrm>
          <a:off x="0" y="0"/>
          <a:ext cx="0" cy="0"/>
          <a:chOff x="0" y="0"/>
          <a:chExt cx="0" cy="0"/>
        </a:xfrm>
      </p:grpSpPr>
      <p:pic>
        <p:nvPicPr>
          <p:cNvPr id="271" name="Shape 271"/>
          <p:cNvPicPr preferRelativeResize="0"/>
          <p:nvPr/>
        </p:nvPicPr>
        <p:blipFill rotWithShape="1">
          <a:blip r:embed="rId2">
            <a:alphaModFix/>
          </a:blip>
          <a:srcRect/>
          <a:stretch/>
        </p:blipFill>
        <p:spPr>
          <a:xfrm>
            <a:off x="0" y="761"/>
            <a:ext cx="9141300" cy="5143588"/>
          </a:xfrm>
          <a:prstGeom prst="rect">
            <a:avLst/>
          </a:prstGeom>
          <a:noFill/>
          <a:ln>
            <a:noFill/>
          </a:ln>
        </p:spPr>
      </p:pic>
      <p:sp>
        <p:nvSpPr>
          <p:cNvPr id="272" name="Shape 272"/>
          <p:cNvSpPr txBox="1">
            <a:spLocks noGrp="1"/>
          </p:cNvSpPr>
          <p:nvPr>
            <p:ph type="body" idx="1"/>
          </p:nvPr>
        </p:nvSpPr>
        <p:spPr>
          <a:xfrm>
            <a:off x="292169" y="4498046"/>
            <a:ext cx="2891100" cy="52306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273" name="Shape 273" descr="Green strip.jpg"/>
          <p:cNvPicPr preferRelativeResize="0"/>
          <p:nvPr/>
        </p:nvPicPr>
        <p:blipFill rotWithShape="1">
          <a:blip r:embed="rId3">
            <a:alphaModFix/>
          </a:blip>
          <a:srcRect/>
          <a:stretch/>
        </p:blipFill>
        <p:spPr>
          <a:xfrm>
            <a:off x="0" y="0"/>
            <a:ext cx="176700" cy="5145088"/>
          </a:xfrm>
          <a:prstGeom prst="rect">
            <a:avLst/>
          </a:prstGeom>
          <a:noFill/>
          <a:ln>
            <a:noFill/>
          </a:ln>
        </p:spPr>
      </p:pic>
      <p:sp>
        <p:nvSpPr>
          <p:cNvPr id="274" name="Shape 274"/>
          <p:cNvSpPr txBox="1">
            <a:spLocks noGrp="1"/>
          </p:cNvSpPr>
          <p:nvPr>
            <p:ph type="ctrTitle"/>
          </p:nvPr>
        </p:nvSpPr>
        <p:spPr>
          <a:xfrm>
            <a:off x="296537" y="639587"/>
            <a:ext cx="7881000" cy="649400"/>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r>
              <a:rPr lang="en-US" smtClean="0"/>
              <a:t>Click to edit Master title style</a:t>
            </a:r>
            <a:endParaRPr/>
          </a:p>
        </p:txBody>
      </p:sp>
      <p:sp>
        <p:nvSpPr>
          <p:cNvPr id="275" name="Shape 275"/>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39_Title N-tab White">
    <p:spTree>
      <p:nvGrpSpPr>
        <p:cNvPr id="1" name="Shape 276"/>
        <p:cNvGrpSpPr/>
        <p:nvPr/>
      </p:nvGrpSpPr>
      <p:grpSpPr>
        <a:xfrm>
          <a:off x="0" y="0"/>
          <a:ext cx="0" cy="0"/>
          <a:chOff x="0" y="0"/>
          <a:chExt cx="0" cy="0"/>
        </a:xfrm>
      </p:grpSpPr>
      <p:pic>
        <p:nvPicPr>
          <p:cNvPr id="277" name="Shape 277" descr="Green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278" name="Shape 278"/>
          <p:cNvSpPr txBox="1">
            <a:spLocks noGrp="1"/>
          </p:cNvSpPr>
          <p:nvPr>
            <p:ph type="ctrTitle"/>
          </p:nvPr>
        </p:nvSpPr>
        <p:spPr>
          <a:xfrm>
            <a:off x="296537" y="2113953"/>
            <a:ext cx="7020154" cy="98296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2"/>
              </a:buClr>
              <a:buNone/>
              <a:defRPr sz="4200" b="1" i="0" u="none" strike="noStrike" cap="none">
                <a:solidFill>
                  <a:schemeClr val="dk2"/>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r>
              <a:rPr lang="en-US" smtClean="0"/>
              <a:t>Click to edit Master title style</a:t>
            </a:r>
            <a:endParaRPr/>
          </a:p>
        </p:txBody>
      </p:sp>
      <p:sp>
        <p:nvSpPr>
          <p:cNvPr id="279" name="Shape 279"/>
          <p:cNvSpPr txBox="1">
            <a:spLocks noGrp="1"/>
          </p:cNvSpPr>
          <p:nvPr>
            <p:ph type="subTitle" idx="1"/>
          </p:nvPr>
        </p:nvSpPr>
        <p:spPr>
          <a:xfrm>
            <a:off x="369106" y="3139975"/>
            <a:ext cx="7020154" cy="427553"/>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chemeClr val="dk2"/>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r>
              <a:rPr lang="en-US" smtClean="0"/>
              <a:t>Click to edit Master subtitle style</a:t>
            </a:r>
            <a:endParaRPr/>
          </a:p>
        </p:txBody>
      </p:sp>
      <p:sp>
        <p:nvSpPr>
          <p:cNvPr id="280" name="Shape 280"/>
          <p:cNvSpPr txBox="1">
            <a:spLocks noGrp="1"/>
          </p:cNvSpPr>
          <p:nvPr>
            <p:ph type="body" idx="2"/>
          </p:nvPr>
        </p:nvSpPr>
        <p:spPr>
          <a:xfrm>
            <a:off x="296537" y="4498046"/>
            <a:ext cx="2891062" cy="523207"/>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281" name="Shape 281" descr="N Element Tab Square-Blue_RGB.png"/>
          <p:cNvPicPr preferRelativeResize="0"/>
          <p:nvPr/>
        </p:nvPicPr>
        <p:blipFill rotWithShape="1">
          <a:blip r:embed="rId3">
            <a:alphaModFix/>
          </a:blip>
          <a:srcRect/>
          <a:stretch/>
        </p:blipFill>
        <p:spPr>
          <a:xfrm>
            <a:off x="389338" y="1380677"/>
            <a:ext cx="378801" cy="379085"/>
          </a:xfrm>
          <a:prstGeom prst="rect">
            <a:avLst/>
          </a:prstGeom>
          <a:noFill/>
          <a:ln>
            <a:noFill/>
          </a:ln>
        </p:spPr>
      </p:pic>
      <p:sp>
        <p:nvSpPr>
          <p:cNvPr id="282" name="Shape 282"/>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40_Title Full Logo White">
    <p:spTree>
      <p:nvGrpSpPr>
        <p:cNvPr id="1" name="Shape 283"/>
        <p:cNvGrpSpPr/>
        <p:nvPr/>
      </p:nvGrpSpPr>
      <p:grpSpPr>
        <a:xfrm>
          <a:off x="0" y="0"/>
          <a:ext cx="0" cy="0"/>
          <a:chOff x="0" y="0"/>
          <a:chExt cx="0" cy="0"/>
        </a:xfrm>
      </p:grpSpPr>
      <p:pic>
        <p:nvPicPr>
          <p:cNvPr id="284" name="Shape 284" descr="Green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285" name="Shape 285"/>
          <p:cNvSpPr txBox="1">
            <a:spLocks noGrp="1"/>
          </p:cNvSpPr>
          <p:nvPr>
            <p:ph type="ctrTitle"/>
          </p:nvPr>
        </p:nvSpPr>
        <p:spPr>
          <a:xfrm>
            <a:off x="296537" y="2113953"/>
            <a:ext cx="7020154" cy="98296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2"/>
              </a:buClr>
              <a:buNone/>
              <a:defRPr sz="4200" b="1" i="0" u="none" strike="noStrike" cap="none">
                <a:solidFill>
                  <a:schemeClr val="dk2"/>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r>
              <a:rPr lang="en-US" smtClean="0"/>
              <a:t>Click to edit Master title style</a:t>
            </a:r>
            <a:endParaRPr/>
          </a:p>
        </p:txBody>
      </p:sp>
      <p:sp>
        <p:nvSpPr>
          <p:cNvPr id="286" name="Shape 286"/>
          <p:cNvSpPr txBox="1">
            <a:spLocks noGrp="1"/>
          </p:cNvSpPr>
          <p:nvPr>
            <p:ph type="subTitle" idx="1"/>
          </p:nvPr>
        </p:nvSpPr>
        <p:spPr>
          <a:xfrm>
            <a:off x="369106" y="3139975"/>
            <a:ext cx="7020154" cy="427553"/>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chemeClr val="dk2"/>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r>
              <a:rPr lang="en-US" smtClean="0"/>
              <a:t>Click to edit Master subtitle style</a:t>
            </a:r>
            <a:endParaRPr/>
          </a:p>
        </p:txBody>
      </p:sp>
      <p:sp>
        <p:nvSpPr>
          <p:cNvPr id="287" name="Shape 287"/>
          <p:cNvSpPr txBox="1">
            <a:spLocks noGrp="1"/>
          </p:cNvSpPr>
          <p:nvPr>
            <p:ph type="body" idx="2"/>
          </p:nvPr>
        </p:nvSpPr>
        <p:spPr>
          <a:xfrm>
            <a:off x="292169" y="4498046"/>
            <a:ext cx="2891062" cy="523207"/>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288" name="Shape 288" descr="Nielsen-Wordmark-Color-RGB.png"/>
          <p:cNvPicPr preferRelativeResize="0"/>
          <p:nvPr/>
        </p:nvPicPr>
        <p:blipFill rotWithShape="1">
          <a:blip r:embed="rId3">
            <a:alphaModFix/>
          </a:blip>
          <a:srcRect/>
          <a:stretch/>
        </p:blipFill>
        <p:spPr>
          <a:xfrm>
            <a:off x="406802" y="1412780"/>
            <a:ext cx="980035" cy="346034"/>
          </a:xfrm>
          <a:prstGeom prst="rect">
            <a:avLst/>
          </a:prstGeom>
          <a:noFill/>
          <a:ln>
            <a:noFill/>
          </a:ln>
        </p:spPr>
      </p:pic>
      <p:sp>
        <p:nvSpPr>
          <p:cNvPr id="289" name="Shape 289"/>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43_Chart">
    <p:spTree>
      <p:nvGrpSpPr>
        <p:cNvPr id="1" name="Shape 290"/>
        <p:cNvGrpSpPr/>
        <p:nvPr/>
      </p:nvGrpSpPr>
      <p:grpSpPr>
        <a:xfrm>
          <a:off x="0" y="0"/>
          <a:ext cx="0" cy="0"/>
          <a:chOff x="0" y="0"/>
          <a:chExt cx="0" cy="0"/>
        </a:xfrm>
      </p:grpSpPr>
      <p:sp>
        <p:nvSpPr>
          <p:cNvPr id="291" name="Shape 291"/>
          <p:cNvSpPr txBox="1">
            <a:spLocks noGrp="1"/>
          </p:cNvSpPr>
          <p:nvPr>
            <p:ph type="body" idx="1"/>
          </p:nvPr>
        </p:nvSpPr>
        <p:spPr>
          <a:xfrm>
            <a:off x="594360" y="1328095"/>
            <a:ext cx="7876476" cy="188771"/>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200" i="0" u="none" strike="noStrike" cap="none">
                <a:solidFill>
                  <a:schemeClr val="accent1"/>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292" name="Shape 292"/>
          <p:cNvSpPr>
            <a:spLocks noGrp="1"/>
          </p:cNvSpPr>
          <p:nvPr>
            <p:ph type="chart" idx="2"/>
          </p:nvPr>
        </p:nvSpPr>
        <p:spPr>
          <a:xfrm>
            <a:off x="591172" y="2016975"/>
            <a:ext cx="7882286" cy="2429816"/>
          </a:xfrm>
          <a:prstGeom prst="rect">
            <a:avLst/>
          </a:prstGeom>
          <a:noFill/>
          <a:ln>
            <a:noFill/>
          </a:ln>
        </p:spPr>
        <p:txBody>
          <a:bodyPr lIns="91425" tIns="91425" rIns="91425" bIns="91425" anchor="t" anchorCtr="0"/>
          <a:lstStyle>
            <a:lvl1pPr marL="227013" marR="0" lvl="0" indent="-227013" algn="l" rtl="0">
              <a:lnSpc>
                <a:spcPct val="100000"/>
              </a:lnSpc>
              <a:spcBef>
                <a:spcPts val="800"/>
              </a:spcBef>
              <a:buClr>
                <a:schemeClr val="dk2"/>
              </a:buClr>
              <a:buFont typeface="Open Sans"/>
              <a:buNone/>
              <a:defRPr sz="1800" i="0" u="none" strike="noStrike" cap="none">
                <a:solidFill>
                  <a:schemeClr val="dk2"/>
                </a:solidFill>
                <a:latin typeface="Open Sans"/>
                <a:ea typeface="Open Sans"/>
                <a:cs typeface="Open Sans"/>
                <a:sym typeface="Open Sans"/>
              </a:defRPr>
            </a:lvl1pPr>
            <a:lvl2pPr marL="454025" marR="0" lvl="1" indent="-123825" algn="l" rtl="0">
              <a:lnSpc>
                <a:spcPct val="100000"/>
              </a:lnSpc>
              <a:spcBef>
                <a:spcPts val="800"/>
              </a:spcBef>
              <a:buClr>
                <a:schemeClr val="dk2"/>
              </a:buClr>
              <a:buSzPct val="100000"/>
              <a:buFont typeface="Open Sans"/>
              <a:buChar char="•"/>
              <a:defRPr sz="1600" i="0" u="none" strike="noStrike" cap="none">
                <a:solidFill>
                  <a:schemeClr val="dk2"/>
                </a:solidFill>
                <a:latin typeface="Open Sans"/>
                <a:ea typeface="Open Sans"/>
                <a:cs typeface="Open Sans"/>
                <a:sym typeface="Open Sans"/>
              </a:defRPr>
            </a:lvl2pPr>
            <a:lvl3pPr marL="688975" marR="0" lvl="2" indent="-142875" algn="l" rtl="0">
              <a:lnSpc>
                <a:spcPct val="100000"/>
              </a:lnSpc>
              <a:spcBef>
                <a:spcPts val="700"/>
              </a:spcBef>
              <a:buClr>
                <a:schemeClr val="dk2"/>
              </a:buClr>
              <a:buSzPct val="100000"/>
              <a:buFont typeface="Open Sans"/>
              <a:buChar char="•"/>
              <a:defRPr sz="1400" i="0" u="none" strike="noStrike" cap="none">
                <a:solidFill>
                  <a:schemeClr val="dk2"/>
                </a:solidFill>
                <a:latin typeface="Open Sans"/>
                <a:ea typeface="Open Sans"/>
                <a:cs typeface="Open Sans"/>
                <a:sym typeface="Open Sans"/>
              </a:defRPr>
            </a:lvl3pPr>
            <a:lvl4pPr marL="915988" marR="0" lvl="3" indent="-153987" algn="l" rtl="0">
              <a:lnSpc>
                <a:spcPct val="100000"/>
              </a:lnSpc>
              <a:spcBef>
                <a:spcPts val="700"/>
              </a:spcBef>
              <a:buClr>
                <a:schemeClr val="dk2"/>
              </a:buClr>
              <a:buSzPct val="100000"/>
              <a:buFont typeface="Open Sans"/>
              <a:buChar char="•"/>
              <a:defRPr sz="1200" i="0" u="none" strike="noStrike" cap="none">
                <a:solidFill>
                  <a:schemeClr val="dk2"/>
                </a:solidFill>
                <a:latin typeface="Open Sans"/>
                <a:ea typeface="Open Sans"/>
                <a:cs typeface="Open Sans"/>
                <a:sym typeface="Open Sans"/>
              </a:defRPr>
            </a:lvl4pPr>
            <a:lvl5pPr marL="1143000" marR="0" lvl="4" indent="-177800" algn="l" rtl="0">
              <a:lnSpc>
                <a:spcPct val="100000"/>
              </a:lnSpc>
              <a:spcBef>
                <a:spcPts val="700"/>
              </a:spcBef>
              <a:buClr>
                <a:schemeClr val="dk2"/>
              </a:buClr>
              <a:buSzPct val="100000"/>
              <a:buFont typeface="Open Sans"/>
              <a:buChar char="•"/>
              <a:defRPr sz="1000" i="0" u="none" strike="noStrike" cap="none">
                <a:solidFill>
                  <a:schemeClr val="dk2"/>
                </a:solidFill>
                <a:latin typeface="Open Sans"/>
                <a:ea typeface="Open Sans"/>
                <a:cs typeface="Open Sans"/>
                <a:sym typeface="Open Sans"/>
              </a:defRPr>
            </a:lvl5pPr>
            <a:lvl6pPr marL="2514600" marR="0" lvl="5"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9pPr>
          </a:lstStyle>
          <a:p>
            <a:r>
              <a:rPr lang="en-US" smtClean="0"/>
              <a:t>Click icon to add chart</a:t>
            </a:r>
            <a:endParaRPr/>
          </a:p>
        </p:txBody>
      </p:sp>
      <p:sp>
        <p:nvSpPr>
          <p:cNvPr id="293" name="Shape 293"/>
          <p:cNvSpPr txBox="1">
            <a:spLocks noGrp="1"/>
          </p:cNvSpPr>
          <p:nvPr>
            <p:ph type="title"/>
          </p:nvPr>
        </p:nvSpPr>
        <p:spPr>
          <a:xfrm>
            <a:off x="594360" y="354321"/>
            <a:ext cx="8155940" cy="428757"/>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r>
              <a:rPr lang="en-US" smtClean="0"/>
              <a:t>Click to edit Master title style</a:t>
            </a:r>
            <a:endParaRPr/>
          </a:p>
        </p:txBody>
      </p:sp>
      <p:sp>
        <p:nvSpPr>
          <p:cNvPr id="294" name="Shape 294"/>
          <p:cNvSpPr txBox="1">
            <a:spLocks noGrp="1"/>
          </p:cNvSpPr>
          <p:nvPr>
            <p:ph type="body" idx="3"/>
          </p:nvPr>
        </p:nvSpPr>
        <p:spPr>
          <a:xfrm>
            <a:off x="594360" y="820132"/>
            <a:ext cx="8160321" cy="236412"/>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295" name="Shape 295"/>
          <p:cNvSpPr txBox="1">
            <a:spLocks noGrp="1"/>
          </p:cNvSpPr>
          <p:nvPr>
            <p:ph type="body" idx="4"/>
          </p:nvPr>
        </p:nvSpPr>
        <p:spPr>
          <a:xfrm>
            <a:off x="594358" y="4781502"/>
            <a:ext cx="8165591" cy="274404"/>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None/>
              <a:defRPr sz="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296" name="Shape 296" descr="Green strip.jpg"/>
          <p:cNvPicPr preferRelativeResize="0"/>
          <p:nvPr/>
        </p:nvPicPr>
        <p:blipFill rotWithShape="1">
          <a:blip r:embed="rId2">
            <a:alphaModFix/>
          </a:blip>
          <a:srcRect/>
          <a:stretch/>
        </p:blipFill>
        <p:spPr>
          <a:xfrm>
            <a:off x="0" y="762"/>
            <a:ext cx="176732" cy="5145087"/>
          </a:xfrm>
          <a:prstGeom prst="rect">
            <a:avLst/>
          </a:prstGeom>
          <a:noFill/>
          <a:ln>
            <a:noFill/>
          </a:ln>
        </p:spPr>
      </p:pic>
      <p:sp>
        <p:nvSpPr>
          <p:cNvPr id="297" name="Shape 297"/>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44_Side-by-side">
    <p:spTree>
      <p:nvGrpSpPr>
        <p:cNvPr id="1" name="Shape 298"/>
        <p:cNvGrpSpPr/>
        <p:nvPr/>
      </p:nvGrpSpPr>
      <p:grpSpPr>
        <a:xfrm>
          <a:off x="0" y="0"/>
          <a:ext cx="0" cy="0"/>
          <a:chOff x="0" y="0"/>
          <a:chExt cx="0" cy="0"/>
        </a:xfrm>
      </p:grpSpPr>
      <p:sp>
        <p:nvSpPr>
          <p:cNvPr id="299" name="Shape 299"/>
          <p:cNvSpPr txBox="1">
            <a:spLocks noGrp="1"/>
          </p:cNvSpPr>
          <p:nvPr>
            <p:ph type="body" idx="1"/>
          </p:nvPr>
        </p:nvSpPr>
        <p:spPr>
          <a:xfrm>
            <a:off x="594361" y="1317143"/>
            <a:ext cx="4087177" cy="132795"/>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200" i="0" u="none" strike="noStrike" cap="none">
                <a:solidFill>
                  <a:schemeClr val="accent1"/>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300" name="Shape 300"/>
          <p:cNvSpPr>
            <a:spLocks noGrp="1"/>
          </p:cNvSpPr>
          <p:nvPr>
            <p:ph type="chart" idx="2"/>
          </p:nvPr>
        </p:nvSpPr>
        <p:spPr>
          <a:xfrm>
            <a:off x="711200" y="1922616"/>
            <a:ext cx="3970338" cy="2429816"/>
          </a:xfrm>
          <a:prstGeom prst="rect">
            <a:avLst/>
          </a:prstGeom>
          <a:noFill/>
          <a:ln>
            <a:noFill/>
          </a:ln>
        </p:spPr>
        <p:txBody>
          <a:bodyPr lIns="91425" tIns="91425" rIns="91425" bIns="91425" anchor="t" anchorCtr="0"/>
          <a:lstStyle>
            <a:lvl1pPr marL="227013" marR="0" lvl="0" indent="-227013" algn="l" rtl="0">
              <a:lnSpc>
                <a:spcPct val="100000"/>
              </a:lnSpc>
              <a:spcBef>
                <a:spcPts val="800"/>
              </a:spcBef>
              <a:buClr>
                <a:schemeClr val="dk2"/>
              </a:buClr>
              <a:buFont typeface="Open Sans"/>
              <a:buNone/>
              <a:defRPr sz="1800" i="0" u="none" strike="noStrike" cap="none">
                <a:solidFill>
                  <a:schemeClr val="dk2"/>
                </a:solidFill>
                <a:latin typeface="Open Sans"/>
                <a:ea typeface="Open Sans"/>
                <a:cs typeface="Open Sans"/>
                <a:sym typeface="Open Sans"/>
              </a:defRPr>
            </a:lvl1pPr>
            <a:lvl2pPr marL="454025" marR="0" lvl="1" indent="-123825" algn="l" rtl="0">
              <a:lnSpc>
                <a:spcPct val="100000"/>
              </a:lnSpc>
              <a:spcBef>
                <a:spcPts val="800"/>
              </a:spcBef>
              <a:buClr>
                <a:schemeClr val="dk2"/>
              </a:buClr>
              <a:buSzPct val="100000"/>
              <a:buFont typeface="Open Sans"/>
              <a:buChar char="•"/>
              <a:defRPr sz="1600" i="0" u="none" strike="noStrike" cap="none">
                <a:solidFill>
                  <a:schemeClr val="dk2"/>
                </a:solidFill>
                <a:latin typeface="Open Sans"/>
                <a:ea typeface="Open Sans"/>
                <a:cs typeface="Open Sans"/>
                <a:sym typeface="Open Sans"/>
              </a:defRPr>
            </a:lvl2pPr>
            <a:lvl3pPr marL="688975" marR="0" lvl="2" indent="-142875" algn="l" rtl="0">
              <a:lnSpc>
                <a:spcPct val="100000"/>
              </a:lnSpc>
              <a:spcBef>
                <a:spcPts val="700"/>
              </a:spcBef>
              <a:buClr>
                <a:schemeClr val="dk2"/>
              </a:buClr>
              <a:buSzPct val="100000"/>
              <a:buFont typeface="Open Sans"/>
              <a:buChar char="•"/>
              <a:defRPr sz="1400" i="0" u="none" strike="noStrike" cap="none">
                <a:solidFill>
                  <a:schemeClr val="dk2"/>
                </a:solidFill>
                <a:latin typeface="Open Sans"/>
                <a:ea typeface="Open Sans"/>
                <a:cs typeface="Open Sans"/>
                <a:sym typeface="Open Sans"/>
              </a:defRPr>
            </a:lvl3pPr>
            <a:lvl4pPr marL="915988" marR="0" lvl="3" indent="-153987" algn="l" rtl="0">
              <a:lnSpc>
                <a:spcPct val="100000"/>
              </a:lnSpc>
              <a:spcBef>
                <a:spcPts val="700"/>
              </a:spcBef>
              <a:buClr>
                <a:schemeClr val="dk2"/>
              </a:buClr>
              <a:buSzPct val="100000"/>
              <a:buFont typeface="Open Sans"/>
              <a:buChar char="•"/>
              <a:defRPr sz="1200" i="0" u="none" strike="noStrike" cap="none">
                <a:solidFill>
                  <a:schemeClr val="dk2"/>
                </a:solidFill>
                <a:latin typeface="Open Sans"/>
                <a:ea typeface="Open Sans"/>
                <a:cs typeface="Open Sans"/>
                <a:sym typeface="Open Sans"/>
              </a:defRPr>
            </a:lvl4pPr>
            <a:lvl5pPr marL="1143000" marR="0" lvl="4" indent="-177800" algn="l" rtl="0">
              <a:lnSpc>
                <a:spcPct val="100000"/>
              </a:lnSpc>
              <a:spcBef>
                <a:spcPts val="700"/>
              </a:spcBef>
              <a:buClr>
                <a:schemeClr val="dk2"/>
              </a:buClr>
              <a:buSzPct val="100000"/>
              <a:buFont typeface="Open Sans"/>
              <a:buChar char="•"/>
              <a:defRPr sz="1000" i="0" u="none" strike="noStrike" cap="none">
                <a:solidFill>
                  <a:schemeClr val="dk2"/>
                </a:solidFill>
                <a:latin typeface="Open Sans"/>
                <a:ea typeface="Open Sans"/>
                <a:cs typeface="Open Sans"/>
                <a:sym typeface="Open Sans"/>
              </a:defRPr>
            </a:lvl5pPr>
            <a:lvl6pPr marL="2514600" marR="0" lvl="5"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9pPr>
          </a:lstStyle>
          <a:p>
            <a:r>
              <a:rPr lang="en-US" smtClean="0"/>
              <a:t>Click icon to add chart</a:t>
            </a:r>
            <a:endParaRPr/>
          </a:p>
        </p:txBody>
      </p:sp>
      <p:sp>
        <p:nvSpPr>
          <p:cNvPr id="301" name="Shape 301"/>
          <p:cNvSpPr txBox="1">
            <a:spLocks noGrp="1"/>
          </p:cNvSpPr>
          <p:nvPr>
            <p:ph type="title"/>
          </p:nvPr>
        </p:nvSpPr>
        <p:spPr>
          <a:xfrm>
            <a:off x="594360" y="354321"/>
            <a:ext cx="8155940" cy="428757"/>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302" name="Shape 302"/>
          <p:cNvSpPr txBox="1">
            <a:spLocks noGrp="1"/>
          </p:cNvSpPr>
          <p:nvPr>
            <p:ph type="body" idx="3"/>
          </p:nvPr>
        </p:nvSpPr>
        <p:spPr>
          <a:xfrm>
            <a:off x="594360" y="820132"/>
            <a:ext cx="8160321" cy="236412"/>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303" name="Shape 303"/>
          <p:cNvSpPr>
            <a:spLocks noGrp="1"/>
          </p:cNvSpPr>
          <p:nvPr>
            <p:ph type="chart" idx="4"/>
          </p:nvPr>
        </p:nvSpPr>
        <p:spPr>
          <a:xfrm>
            <a:off x="4862512" y="1922616"/>
            <a:ext cx="3970338" cy="2429816"/>
          </a:xfrm>
          <a:prstGeom prst="rect">
            <a:avLst/>
          </a:prstGeom>
          <a:noFill/>
          <a:ln>
            <a:noFill/>
          </a:ln>
        </p:spPr>
        <p:txBody>
          <a:bodyPr lIns="91425" tIns="91425" rIns="91425" bIns="91425" anchor="t" anchorCtr="0"/>
          <a:lstStyle>
            <a:lvl1pPr marL="227013" marR="0" lvl="0" indent="-227013" algn="l" rtl="0">
              <a:lnSpc>
                <a:spcPct val="100000"/>
              </a:lnSpc>
              <a:spcBef>
                <a:spcPts val="800"/>
              </a:spcBef>
              <a:buClr>
                <a:schemeClr val="dk2"/>
              </a:buClr>
              <a:buFont typeface="Open Sans"/>
              <a:buNone/>
              <a:defRPr sz="1800" i="0" u="none" strike="noStrike" cap="none">
                <a:solidFill>
                  <a:schemeClr val="dk2"/>
                </a:solidFill>
                <a:latin typeface="Open Sans"/>
                <a:ea typeface="Open Sans"/>
                <a:cs typeface="Open Sans"/>
                <a:sym typeface="Open Sans"/>
              </a:defRPr>
            </a:lvl1pPr>
            <a:lvl2pPr marL="454025" marR="0" lvl="1" indent="-123825" algn="l" rtl="0">
              <a:lnSpc>
                <a:spcPct val="100000"/>
              </a:lnSpc>
              <a:spcBef>
                <a:spcPts val="800"/>
              </a:spcBef>
              <a:buClr>
                <a:schemeClr val="dk2"/>
              </a:buClr>
              <a:buSzPct val="100000"/>
              <a:buFont typeface="Open Sans"/>
              <a:buChar char="•"/>
              <a:defRPr sz="1600" i="0" u="none" strike="noStrike" cap="none">
                <a:solidFill>
                  <a:schemeClr val="dk2"/>
                </a:solidFill>
                <a:latin typeface="Open Sans"/>
                <a:ea typeface="Open Sans"/>
                <a:cs typeface="Open Sans"/>
                <a:sym typeface="Open Sans"/>
              </a:defRPr>
            </a:lvl2pPr>
            <a:lvl3pPr marL="688975" marR="0" lvl="2" indent="-142875" algn="l" rtl="0">
              <a:lnSpc>
                <a:spcPct val="100000"/>
              </a:lnSpc>
              <a:spcBef>
                <a:spcPts val="700"/>
              </a:spcBef>
              <a:buClr>
                <a:schemeClr val="dk2"/>
              </a:buClr>
              <a:buSzPct val="100000"/>
              <a:buFont typeface="Open Sans"/>
              <a:buChar char="•"/>
              <a:defRPr sz="1400" i="0" u="none" strike="noStrike" cap="none">
                <a:solidFill>
                  <a:schemeClr val="dk2"/>
                </a:solidFill>
                <a:latin typeface="Open Sans"/>
                <a:ea typeface="Open Sans"/>
                <a:cs typeface="Open Sans"/>
                <a:sym typeface="Open Sans"/>
              </a:defRPr>
            </a:lvl3pPr>
            <a:lvl4pPr marL="915988" marR="0" lvl="3" indent="-153987" algn="l" rtl="0">
              <a:lnSpc>
                <a:spcPct val="100000"/>
              </a:lnSpc>
              <a:spcBef>
                <a:spcPts val="700"/>
              </a:spcBef>
              <a:buClr>
                <a:schemeClr val="dk2"/>
              </a:buClr>
              <a:buSzPct val="100000"/>
              <a:buFont typeface="Open Sans"/>
              <a:buChar char="•"/>
              <a:defRPr sz="1200" i="0" u="none" strike="noStrike" cap="none">
                <a:solidFill>
                  <a:schemeClr val="dk2"/>
                </a:solidFill>
                <a:latin typeface="Open Sans"/>
                <a:ea typeface="Open Sans"/>
                <a:cs typeface="Open Sans"/>
                <a:sym typeface="Open Sans"/>
              </a:defRPr>
            </a:lvl4pPr>
            <a:lvl5pPr marL="1143000" marR="0" lvl="4" indent="-177800" algn="l" rtl="0">
              <a:lnSpc>
                <a:spcPct val="100000"/>
              </a:lnSpc>
              <a:spcBef>
                <a:spcPts val="700"/>
              </a:spcBef>
              <a:buClr>
                <a:schemeClr val="dk2"/>
              </a:buClr>
              <a:buSzPct val="100000"/>
              <a:buFont typeface="Open Sans"/>
              <a:buChar char="•"/>
              <a:defRPr sz="1000" i="0" u="none" strike="noStrike" cap="none">
                <a:solidFill>
                  <a:schemeClr val="dk2"/>
                </a:solidFill>
                <a:latin typeface="Open Sans"/>
                <a:ea typeface="Open Sans"/>
                <a:cs typeface="Open Sans"/>
                <a:sym typeface="Open Sans"/>
              </a:defRPr>
            </a:lvl5pPr>
            <a:lvl6pPr marL="2514600" marR="0" lvl="5"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9pPr>
          </a:lstStyle>
          <a:p>
            <a:r>
              <a:rPr lang="en-US" smtClean="0"/>
              <a:t>Click icon to add chart</a:t>
            </a:r>
            <a:endParaRPr/>
          </a:p>
        </p:txBody>
      </p:sp>
      <p:sp>
        <p:nvSpPr>
          <p:cNvPr id="304" name="Shape 304"/>
          <p:cNvSpPr txBox="1">
            <a:spLocks noGrp="1"/>
          </p:cNvSpPr>
          <p:nvPr>
            <p:ph type="body" idx="5"/>
          </p:nvPr>
        </p:nvSpPr>
        <p:spPr>
          <a:xfrm>
            <a:off x="4761667" y="1317143"/>
            <a:ext cx="4087177" cy="132795"/>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200" i="0" u="none" strike="noStrike" cap="none">
                <a:solidFill>
                  <a:schemeClr val="accent1"/>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305" name="Shape 305"/>
          <p:cNvSpPr txBox="1">
            <a:spLocks noGrp="1"/>
          </p:cNvSpPr>
          <p:nvPr>
            <p:ph type="body" idx="6"/>
          </p:nvPr>
        </p:nvSpPr>
        <p:spPr>
          <a:xfrm>
            <a:off x="594358" y="4781502"/>
            <a:ext cx="8165591" cy="274404"/>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None/>
              <a:defRPr sz="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306" name="Shape 306" descr="Green strip.jpg"/>
          <p:cNvPicPr preferRelativeResize="0"/>
          <p:nvPr/>
        </p:nvPicPr>
        <p:blipFill rotWithShape="1">
          <a:blip r:embed="rId2">
            <a:alphaModFix/>
          </a:blip>
          <a:srcRect/>
          <a:stretch/>
        </p:blipFill>
        <p:spPr>
          <a:xfrm>
            <a:off x="0" y="762"/>
            <a:ext cx="176732" cy="5145087"/>
          </a:xfrm>
          <a:prstGeom prst="rect">
            <a:avLst/>
          </a:prstGeom>
          <a:noFill/>
          <a:ln>
            <a:noFill/>
          </a:ln>
        </p:spPr>
      </p:pic>
      <p:sp>
        <p:nvSpPr>
          <p:cNvPr id="307" name="Shape 307"/>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46_Quote White">
    <p:spTree>
      <p:nvGrpSpPr>
        <p:cNvPr id="1" name="Shape 308"/>
        <p:cNvGrpSpPr/>
        <p:nvPr/>
      </p:nvGrpSpPr>
      <p:grpSpPr>
        <a:xfrm>
          <a:off x="0" y="0"/>
          <a:ext cx="0" cy="0"/>
          <a:chOff x="0" y="0"/>
          <a:chExt cx="0" cy="0"/>
        </a:xfrm>
      </p:grpSpPr>
      <p:sp>
        <p:nvSpPr>
          <p:cNvPr id="309" name="Shape 309"/>
          <p:cNvSpPr txBox="1">
            <a:spLocks noGrp="1"/>
          </p:cNvSpPr>
          <p:nvPr>
            <p:ph type="title"/>
          </p:nvPr>
        </p:nvSpPr>
        <p:spPr>
          <a:xfrm>
            <a:off x="1979452" y="1988164"/>
            <a:ext cx="6978810" cy="439047"/>
          </a:xfrm>
          <a:prstGeom prst="rect">
            <a:avLst/>
          </a:prstGeom>
          <a:noFill/>
          <a:ln>
            <a:noFill/>
          </a:ln>
        </p:spPr>
        <p:txBody>
          <a:bodyPr lIns="91425" tIns="91425" rIns="91425" bIns="91425" anchor="t" anchorCtr="0"/>
          <a:lstStyle>
            <a:lvl1pPr marL="0" marR="0" lvl="0" indent="0" algn="l" rtl="0">
              <a:spcBef>
                <a:spcPts val="0"/>
              </a:spcBef>
              <a:buClr>
                <a:schemeClr val="dk2"/>
              </a:buClr>
              <a:buNone/>
              <a:defRPr sz="32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310" name="Shape 310"/>
          <p:cNvSpPr txBox="1">
            <a:spLocks noGrp="1"/>
          </p:cNvSpPr>
          <p:nvPr>
            <p:ph type="body" idx="1"/>
          </p:nvPr>
        </p:nvSpPr>
        <p:spPr>
          <a:xfrm>
            <a:off x="1981200" y="3088193"/>
            <a:ext cx="6976871" cy="533564"/>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1800" i="0" u="none" strike="noStrike" cap="none">
                <a:solidFill>
                  <a:schemeClr val="dk2"/>
                </a:solidFill>
              </a:defRPr>
            </a:lvl1pPr>
            <a:lvl2pPr marL="450850" marR="0" lvl="1" indent="-6350" algn="l" rtl="0">
              <a:lnSpc>
                <a:spcPct val="100000"/>
              </a:lnSpc>
              <a:spcBef>
                <a:spcPts val="800"/>
              </a:spcBef>
              <a:buClr>
                <a:schemeClr val="dk2"/>
              </a:buClr>
              <a:buNone/>
              <a:defRPr sz="1600" i="0" u="none" strike="noStrike" cap="none">
                <a:solidFill>
                  <a:schemeClr val="dk2"/>
                </a:solidFill>
              </a:defRPr>
            </a:lvl2pPr>
            <a:lvl3pPr marL="914400" marR="0" lvl="2" indent="0" algn="l" rtl="0">
              <a:lnSpc>
                <a:spcPct val="100000"/>
              </a:lnSpc>
              <a:spcBef>
                <a:spcPts val="700"/>
              </a:spcBef>
              <a:buClr>
                <a:schemeClr val="dk2"/>
              </a:buClr>
              <a:buNone/>
              <a:defRPr sz="1400" i="0" u="none" strike="noStrike" cap="none">
                <a:solidFill>
                  <a:schemeClr val="dk2"/>
                </a:solidFill>
              </a:defRPr>
            </a:lvl3pPr>
            <a:lvl4pPr marL="1371600" marR="0" lvl="3" indent="0" algn="l" rtl="0">
              <a:lnSpc>
                <a:spcPct val="100000"/>
              </a:lnSpc>
              <a:spcBef>
                <a:spcPts val="700"/>
              </a:spcBef>
              <a:buClr>
                <a:schemeClr val="dk2"/>
              </a:buClr>
              <a:buNone/>
              <a:defRPr sz="1200" i="0" u="none" strike="noStrike" cap="none">
                <a:solidFill>
                  <a:schemeClr val="dk2"/>
                </a:solidFill>
              </a:defRPr>
            </a:lvl4pPr>
            <a:lvl5pPr marL="1828800" marR="0" lvl="4" indent="0" algn="l" rtl="0">
              <a:lnSpc>
                <a:spcPct val="100000"/>
              </a:lnSpc>
              <a:spcBef>
                <a:spcPts val="700"/>
              </a:spcBef>
              <a:buClr>
                <a:schemeClr val="dk2"/>
              </a:buClr>
              <a:buNone/>
              <a:defRPr sz="1000" i="0" u="none" strike="noStrike" cap="none">
                <a:solidFill>
                  <a:schemeClr val="dk2"/>
                </a:solidFill>
              </a:defRPr>
            </a:lvl5pPr>
            <a:lvl6pPr marL="2514600" marR="0" lvl="5" indent="-101600" algn="l" rtl="0">
              <a:spcBef>
                <a:spcPts val="400"/>
              </a:spcBef>
              <a:buClr>
                <a:schemeClr val="dk1"/>
              </a:buClr>
              <a:buSzPct val="100000"/>
              <a:buChar char="•"/>
              <a:defRPr sz="2000" i="0" u="none" strike="noStrike" cap="none">
                <a:solidFill>
                  <a:schemeClr val="dk1"/>
                </a:solidFill>
              </a:defRPr>
            </a:lvl6pPr>
            <a:lvl7pPr marL="2971800" marR="0" lvl="6" indent="-101600" algn="l" rtl="0">
              <a:spcBef>
                <a:spcPts val="400"/>
              </a:spcBef>
              <a:buClr>
                <a:schemeClr val="dk1"/>
              </a:buClr>
              <a:buSzPct val="100000"/>
              <a:buChar char="•"/>
              <a:defRPr sz="2000" i="0" u="none" strike="noStrike" cap="none">
                <a:solidFill>
                  <a:schemeClr val="dk1"/>
                </a:solidFill>
              </a:defRPr>
            </a:lvl7pPr>
            <a:lvl8pPr marL="3429000" marR="0" lvl="7" indent="-101600" algn="l" rtl="0">
              <a:spcBef>
                <a:spcPts val="400"/>
              </a:spcBef>
              <a:buClr>
                <a:schemeClr val="dk1"/>
              </a:buClr>
              <a:buSzPct val="100000"/>
              <a:buChar char="•"/>
              <a:defRPr sz="2000" i="0" u="none" strike="noStrike" cap="none">
                <a:solidFill>
                  <a:schemeClr val="dk1"/>
                </a:solidFill>
              </a:defRPr>
            </a:lvl8pPr>
            <a:lvl9pPr marL="3886200" marR="0" lvl="8" indent="-101600" algn="l" rtl="0">
              <a:spcBef>
                <a:spcPts val="400"/>
              </a:spcBef>
              <a:buClr>
                <a:schemeClr val="dk1"/>
              </a:buClr>
              <a:buSzPct val="100000"/>
              <a:buChar char="•"/>
              <a:defRPr sz="2000" i="0" u="none" strike="noStrike" cap="none">
                <a:solidFill>
                  <a:schemeClr val="dk1"/>
                </a:solidFill>
              </a:defRPr>
            </a:lvl9pPr>
          </a:lstStyle>
          <a:p>
            <a:pPr lvl="0"/>
            <a:r>
              <a:rPr lang="en-US" smtClean="0"/>
              <a:t>Click to edit Master text styles</a:t>
            </a:r>
          </a:p>
        </p:txBody>
      </p:sp>
      <p:pic>
        <p:nvPicPr>
          <p:cNvPr id="311" name="Shape 311" descr="Green strip.jpg"/>
          <p:cNvPicPr preferRelativeResize="0"/>
          <p:nvPr/>
        </p:nvPicPr>
        <p:blipFill rotWithShape="1">
          <a:blip r:embed="rId2">
            <a:alphaModFix/>
          </a:blip>
          <a:srcRect/>
          <a:stretch/>
        </p:blipFill>
        <p:spPr>
          <a:xfrm>
            <a:off x="0" y="762"/>
            <a:ext cx="176732" cy="5145087"/>
          </a:xfrm>
          <a:prstGeom prst="rect">
            <a:avLst/>
          </a:prstGeom>
          <a:noFill/>
          <a:ln>
            <a:noFill/>
          </a:ln>
        </p:spPr>
      </p:pic>
      <p:sp>
        <p:nvSpPr>
          <p:cNvPr id="312" name="Shape 312"/>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47_Quote Texture GREEN">
    <p:spTree>
      <p:nvGrpSpPr>
        <p:cNvPr id="1" name="Shape 313"/>
        <p:cNvGrpSpPr/>
        <p:nvPr/>
      </p:nvGrpSpPr>
      <p:grpSpPr>
        <a:xfrm>
          <a:off x="0" y="0"/>
          <a:ext cx="0" cy="0"/>
          <a:chOff x="0" y="0"/>
          <a:chExt cx="0" cy="0"/>
        </a:xfrm>
      </p:grpSpPr>
      <p:pic>
        <p:nvPicPr>
          <p:cNvPr id="314" name="Shape 314" descr="Green.jpg"/>
          <p:cNvPicPr preferRelativeResize="0"/>
          <p:nvPr/>
        </p:nvPicPr>
        <p:blipFill rotWithShape="1">
          <a:blip r:embed="rId2">
            <a:alphaModFix/>
          </a:blip>
          <a:srcRect/>
          <a:stretch/>
        </p:blipFill>
        <p:spPr>
          <a:xfrm>
            <a:off x="0" y="1"/>
            <a:ext cx="9141290" cy="5145087"/>
          </a:xfrm>
          <a:prstGeom prst="rect">
            <a:avLst/>
          </a:prstGeom>
          <a:noFill/>
          <a:ln>
            <a:noFill/>
          </a:ln>
        </p:spPr>
      </p:pic>
      <p:sp>
        <p:nvSpPr>
          <p:cNvPr id="315" name="Shape 315"/>
          <p:cNvSpPr txBox="1">
            <a:spLocks noGrp="1"/>
          </p:cNvSpPr>
          <p:nvPr>
            <p:ph type="title"/>
          </p:nvPr>
        </p:nvSpPr>
        <p:spPr>
          <a:xfrm>
            <a:off x="1979452" y="1988164"/>
            <a:ext cx="6978810" cy="439047"/>
          </a:xfrm>
          <a:prstGeom prst="rect">
            <a:avLst/>
          </a:prstGeom>
          <a:noFill/>
          <a:ln>
            <a:noFill/>
          </a:ln>
        </p:spPr>
        <p:txBody>
          <a:bodyPr lIns="91425" tIns="91425" rIns="91425" bIns="91425" anchor="t" anchorCtr="0"/>
          <a:lstStyle>
            <a:lvl1pPr marL="0" marR="0" lvl="0" indent="0" algn="l" rtl="0">
              <a:spcBef>
                <a:spcPts val="0"/>
              </a:spcBef>
              <a:buClr>
                <a:schemeClr val="lt1"/>
              </a:buClr>
              <a:buNone/>
              <a:defRPr sz="3200" b="1" i="0" u="none" strike="noStrike" cap="none">
                <a:solidFill>
                  <a:schemeClr val="lt1"/>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316" name="Shape 316"/>
          <p:cNvSpPr txBox="1">
            <a:spLocks noGrp="1"/>
          </p:cNvSpPr>
          <p:nvPr>
            <p:ph type="body" idx="1"/>
          </p:nvPr>
        </p:nvSpPr>
        <p:spPr>
          <a:xfrm>
            <a:off x="1981200" y="3088193"/>
            <a:ext cx="6976871" cy="533564"/>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1800" i="0" u="none" strike="noStrike" cap="none">
                <a:solidFill>
                  <a:schemeClr val="lt1"/>
                </a:solidFill>
              </a:defRPr>
            </a:lvl1pPr>
            <a:lvl2pPr marL="450850" marR="0" lvl="1" indent="-6350" algn="l" rtl="0">
              <a:lnSpc>
                <a:spcPct val="100000"/>
              </a:lnSpc>
              <a:spcBef>
                <a:spcPts val="800"/>
              </a:spcBef>
              <a:buClr>
                <a:schemeClr val="dk2"/>
              </a:buClr>
              <a:buNone/>
              <a:defRPr sz="1600" i="0" u="none" strike="noStrike" cap="none">
                <a:solidFill>
                  <a:schemeClr val="dk2"/>
                </a:solidFill>
              </a:defRPr>
            </a:lvl2pPr>
            <a:lvl3pPr marL="914400" marR="0" lvl="2" indent="0" algn="l" rtl="0">
              <a:lnSpc>
                <a:spcPct val="100000"/>
              </a:lnSpc>
              <a:spcBef>
                <a:spcPts val="700"/>
              </a:spcBef>
              <a:buClr>
                <a:schemeClr val="dk2"/>
              </a:buClr>
              <a:buNone/>
              <a:defRPr sz="1400" i="0" u="none" strike="noStrike" cap="none">
                <a:solidFill>
                  <a:schemeClr val="dk2"/>
                </a:solidFill>
              </a:defRPr>
            </a:lvl3pPr>
            <a:lvl4pPr marL="1371600" marR="0" lvl="3" indent="0" algn="l" rtl="0">
              <a:lnSpc>
                <a:spcPct val="100000"/>
              </a:lnSpc>
              <a:spcBef>
                <a:spcPts val="700"/>
              </a:spcBef>
              <a:buClr>
                <a:schemeClr val="dk2"/>
              </a:buClr>
              <a:buNone/>
              <a:defRPr sz="1200" i="0" u="none" strike="noStrike" cap="none">
                <a:solidFill>
                  <a:schemeClr val="dk2"/>
                </a:solidFill>
              </a:defRPr>
            </a:lvl4pPr>
            <a:lvl5pPr marL="1828800" marR="0" lvl="4" indent="0" algn="l" rtl="0">
              <a:lnSpc>
                <a:spcPct val="100000"/>
              </a:lnSpc>
              <a:spcBef>
                <a:spcPts val="700"/>
              </a:spcBef>
              <a:buClr>
                <a:schemeClr val="dk2"/>
              </a:buClr>
              <a:buNone/>
              <a:defRPr sz="1000" i="0" u="none" strike="noStrike" cap="none">
                <a:solidFill>
                  <a:schemeClr val="dk2"/>
                </a:solidFill>
              </a:defRPr>
            </a:lvl5pPr>
            <a:lvl6pPr marL="2514600" marR="0" lvl="5" indent="-101600" algn="l" rtl="0">
              <a:spcBef>
                <a:spcPts val="400"/>
              </a:spcBef>
              <a:buClr>
                <a:schemeClr val="dk1"/>
              </a:buClr>
              <a:buSzPct val="100000"/>
              <a:buChar char="•"/>
              <a:defRPr sz="2000" i="0" u="none" strike="noStrike" cap="none">
                <a:solidFill>
                  <a:schemeClr val="dk1"/>
                </a:solidFill>
              </a:defRPr>
            </a:lvl6pPr>
            <a:lvl7pPr marL="2971800" marR="0" lvl="6" indent="-101600" algn="l" rtl="0">
              <a:spcBef>
                <a:spcPts val="400"/>
              </a:spcBef>
              <a:buClr>
                <a:schemeClr val="dk1"/>
              </a:buClr>
              <a:buSzPct val="100000"/>
              <a:buChar char="•"/>
              <a:defRPr sz="2000" i="0" u="none" strike="noStrike" cap="none">
                <a:solidFill>
                  <a:schemeClr val="dk1"/>
                </a:solidFill>
              </a:defRPr>
            </a:lvl7pPr>
            <a:lvl8pPr marL="3429000" marR="0" lvl="7" indent="-101600" algn="l" rtl="0">
              <a:spcBef>
                <a:spcPts val="400"/>
              </a:spcBef>
              <a:buClr>
                <a:schemeClr val="dk1"/>
              </a:buClr>
              <a:buSzPct val="100000"/>
              <a:buChar char="•"/>
              <a:defRPr sz="2000" i="0" u="none" strike="noStrike" cap="none">
                <a:solidFill>
                  <a:schemeClr val="dk1"/>
                </a:solidFill>
              </a:defRPr>
            </a:lvl8pPr>
            <a:lvl9pPr marL="3886200" marR="0" lvl="8" indent="-101600" algn="l" rtl="0">
              <a:spcBef>
                <a:spcPts val="400"/>
              </a:spcBef>
              <a:buClr>
                <a:schemeClr val="dk1"/>
              </a:buClr>
              <a:buSzPct val="100000"/>
              <a:buChar char="•"/>
              <a:defRPr sz="2000" i="0" u="none" strike="noStrike" cap="none">
                <a:solidFill>
                  <a:schemeClr val="dk1"/>
                </a:solidFill>
              </a:defRPr>
            </a:lvl9pPr>
          </a:lstStyle>
          <a:p>
            <a:pPr lvl="0"/>
            <a:r>
              <a:rPr lang="en-US" smtClean="0"/>
              <a:t>Click to edit Master text styles</a:t>
            </a:r>
          </a:p>
        </p:txBody>
      </p:sp>
      <p:pic>
        <p:nvPicPr>
          <p:cNvPr id="317" name="Shape 317" descr="N-Element-Tab-White_RGB.png"/>
          <p:cNvPicPr preferRelativeResize="0"/>
          <p:nvPr/>
        </p:nvPicPr>
        <p:blipFill rotWithShape="1">
          <a:blip r:embed="rId3">
            <a:alphaModFix/>
          </a:blip>
          <a:srcRect/>
          <a:stretch/>
        </p:blipFill>
        <p:spPr>
          <a:xfrm>
            <a:off x="8610600" y="1"/>
            <a:ext cx="237744" cy="338431"/>
          </a:xfrm>
          <a:prstGeom prst="rect">
            <a:avLst/>
          </a:prstGeom>
          <a:noFill/>
          <a:ln>
            <a:noFill/>
          </a:ln>
        </p:spPr>
      </p:pic>
      <p:sp>
        <p:nvSpPr>
          <p:cNvPr id="318" name="Shape 318"/>
          <p:cNvSpPr/>
          <p:nvPr/>
        </p:nvSpPr>
        <p:spPr>
          <a:xfrm>
            <a:off x="256426" y="4903188"/>
            <a:ext cx="3119100" cy="184857"/>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ble Placement">
    <p:spTree>
      <p:nvGrpSpPr>
        <p:cNvPr id="1" name=""/>
        <p:cNvGrpSpPr/>
        <p:nvPr/>
      </p:nvGrpSpPr>
      <p:grpSpPr>
        <a:xfrm>
          <a:off x="0" y="0"/>
          <a:ext cx="0" cy="0"/>
          <a:chOff x="0" y="0"/>
          <a:chExt cx="0" cy="0"/>
        </a:xfrm>
      </p:grpSpPr>
      <p:pic>
        <p:nvPicPr>
          <p:cNvPr id="7" name="Picture 6" descr="PPT-Chart-Templa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gray">
          <a:xfrm rot="16200000">
            <a:off x="-1261052" y="4157828"/>
            <a:ext cx="2731652" cy="20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98" rIns="91348" bIns="4569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3430">
              <a:spcBef>
                <a:spcPct val="50000"/>
              </a:spcBef>
              <a:defRPr/>
            </a:pPr>
            <a:r>
              <a:rPr lang="en-US" altLang="es-MX" sz="700" smtClean="0">
                <a:solidFill>
                  <a:srgbClr val="5F5F5F"/>
                </a:solidFill>
                <a:ea typeface="Calibri" pitchFamily="34" charset="0"/>
                <a:cs typeface="Calibri" pitchFamily="34" charset="0"/>
              </a:rPr>
              <a:t>Copyright ©2012 The Nielsen Company. Confidential and proprietary.</a:t>
            </a:r>
          </a:p>
        </p:txBody>
      </p:sp>
      <p:sp>
        <p:nvSpPr>
          <p:cNvPr id="9" name="Text Box 17"/>
          <p:cNvSpPr txBox="1">
            <a:spLocks noChangeArrowheads="1"/>
          </p:cNvSpPr>
          <p:nvPr/>
        </p:nvSpPr>
        <p:spPr bwMode="auto">
          <a:xfrm>
            <a:off x="8880618" y="4934804"/>
            <a:ext cx="13465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3430" eaLnBrk="1" hangingPunct="1"/>
            <a:fld id="{EB22EDC8-7D43-4FCB-9084-7FF23D69551C}" type="slidenum">
              <a:rPr lang="en-US" altLang="es-MX" sz="900">
                <a:solidFill>
                  <a:srgbClr val="009DD9"/>
                </a:solidFill>
              </a:rPr>
              <a:pPr algn="ctr" defTabSz="913430" eaLnBrk="1" hangingPunct="1"/>
              <a:t>‹#›</a:t>
            </a:fld>
            <a:endParaRPr lang="en-US" altLang="es-MX" sz="900">
              <a:solidFill>
                <a:srgbClr val="009DD9"/>
              </a:solidFill>
            </a:endParaRPr>
          </a:p>
        </p:txBody>
      </p:sp>
      <p:sp>
        <p:nvSpPr>
          <p:cNvPr id="6" name="Table Placeholder 5"/>
          <p:cNvSpPr>
            <a:spLocks noGrp="1"/>
          </p:cNvSpPr>
          <p:nvPr>
            <p:ph type="tbl" sz="quarter" idx="13"/>
          </p:nvPr>
        </p:nvSpPr>
        <p:spPr>
          <a:xfrm>
            <a:off x="854093" y="1461225"/>
            <a:ext cx="7454901" cy="2597557"/>
          </a:xfrm>
        </p:spPr>
        <p:txBody>
          <a:bodyPr rtlCol="0">
            <a:noAutofit/>
          </a:bodyPr>
          <a:lstStyle>
            <a:lvl1pPr marL="0" indent="0">
              <a:buFontTx/>
              <a:buNone/>
              <a:defRPr/>
            </a:lvl1pPr>
          </a:lstStyle>
          <a:p>
            <a:pPr lvl="0"/>
            <a:r>
              <a:rPr lang="en-US" noProof="0" smtClean="0"/>
              <a:t>Click icon to add table</a:t>
            </a:r>
            <a:endParaRPr lang="en-US" noProof="0" dirty="0"/>
          </a:p>
        </p:txBody>
      </p:sp>
      <p:sp>
        <p:nvSpPr>
          <p:cNvPr id="4" name="Title 3"/>
          <p:cNvSpPr>
            <a:spLocks noGrp="1"/>
          </p:cNvSpPr>
          <p:nvPr>
            <p:ph type="title"/>
          </p:nvPr>
        </p:nvSpPr>
        <p:spPr/>
        <p:txBody>
          <a:bodyPr/>
          <a:lstStyle>
            <a:lvl1pPr>
              <a:defRPr baseline="0"/>
            </a:lvl1pPr>
          </a:lstStyle>
          <a:p>
            <a:r>
              <a:rPr lang="en-US" smtClean="0"/>
              <a:t>Click to edit Master title style</a:t>
            </a:r>
            <a:endParaRPr lang="en-US" dirty="0"/>
          </a:p>
        </p:txBody>
      </p:sp>
      <p:sp>
        <p:nvSpPr>
          <p:cNvPr id="11" name="Text Placeholder 2"/>
          <p:cNvSpPr>
            <a:spLocks noGrp="1"/>
          </p:cNvSpPr>
          <p:nvPr>
            <p:ph type="body" idx="15"/>
          </p:nvPr>
        </p:nvSpPr>
        <p:spPr>
          <a:xfrm>
            <a:off x="594378"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0" name="Text Placeholder 2"/>
          <p:cNvSpPr>
            <a:spLocks noGrp="1"/>
          </p:cNvSpPr>
          <p:nvPr>
            <p:ph type="body" idx="16"/>
          </p:nvPr>
        </p:nvSpPr>
        <p:spPr>
          <a:xfrm>
            <a:off x="758970" y="4781522"/>
            <a:ext cx="8021511"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13520853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48_Divider Slide">
    <p:spTree>
      <p:nvGrpSpPr>
        <p:cNvPr id="1" name="Shape 319"/>
        <p:cNvGrpSpPr/>
        <p:nvPr/>
      </p:nvGrpSpPr>
      <p:grpSpPr>
        <a:xfrm>
          <a:off x="0" y="0"/>
          <a:ext cx="0" cy="0"/>
          <a:chOff x="0" y="0"/>
          <a:chExt cx="0" cy="0"/>
        </a:xfrm>
      </p:grpSpPr>
      <p:pic>
        <p:nvPicPr>
          <p:cNvPr id="320" name="Shape 320"/>
          <p:cNvPicPr preferRelativeResize="0"/>
          <p:nvPr/>
        </p:nvPicPr>
        <p:blipFill rotWithShape="1">
          <a:blip r:embed="rId2">
            <a:alphaModFix/>
          </a:blip>
          <a:srcRect/>
          <a:stretch/>
        </p:blipFill>
        <p:spPr>
          <a:xfrm>
            <a:off x="0" y="761"/>
            <a:ext cx="9141290" cy="5143563"/>
          </a:xfrm>
          <a:prstGeom prst="rect">
            <a:avLst/>
          </a:prstGeom>
          <a:noFill/>
          <a:ln>
            <a:noFill/>
          </a:ln>
        </p:spPr>
      </p:pic>
      <p:pic>
        <p:nvPicPr>
          <p:cNvPr id="321" name="Shape 321" descr="Green strip.jpg"/>
          <p:cNvPicPr preferRelativeResize="0"/>
          <p:nvPr/>
        </p:nvPicPr>
        <p:blipFill rotWithShape="1">
          <a:blip r:embed="rId3">
            <a:alphaModFix/>
          </a:blip>
          <a:srcRect/>
          <a:stretch/>
        </p:blipFill>
        <p:spPr>
          <a:xfrm>
            <a:off x="0" y="762"/>
            <a:ext cx="176732" cy="5145087"/>
          </a:xfrm>
          <a:prstGeom prst="rect">
            <a:avLst/>
          </a:prstGeom>
          <a:noFill/>
          <a:ln>
            <a:noFill/>
          </a:ln>
        </p:spPr>
      </p:pic>
      <p:sp>
        <p:nvSpPr>
          <p:cNvPr id="322" name="Shape 322"/>
          <p:cNvSpPr txBox="1"/>
          <p:nvPr/>
        </p:nvSpPr>
        <p:spPr>
          <a:xfrm>
            <a:off x="8877554" y="4934467"/>
            <a:ext cx="141063" cy="138542"/>
          </a:xfrm>
          <a:prstGeom prst="rect">
            <a:avLst/>
          </a:prstGeom>
          <a:noFill/>
          <a:ln>
            <a:noFill/>
          </a:ln>
        </p:spPr>
        <p:txBody>
          <a:bodyPr lIns="0" tIns="0" rIns="0" bIns="0" anchor="ctr" anchorCtr="0">
            <a:noAutofit/>
          </a:bodyPr>
          <a:lstStyle/>
          <a:p>
            <a:pPr marL="0" marR="0" lvl="0" indent="0" algn="ctr" rtl="0">
              <a:lnSpc>
                <a:spcPct val="100000"/>
              </a:lnSpc>
              <a:spcBef>
                <a:spcPts val="0"/>
              </a:spcBef>
              <a:spcAft>
                <a:spcPts val="0"/>
              </a:spcAft>
              <a:buClr>
                <a:schemeClr val="lt1"/>
              </a:buClr>
              <a:buSzPct val="25000"/>
              <a:buFont typeface="Arial"/>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323" name="Shape 323"/>
          <p:cNvSpPr txBox="1">
            <a:spLocks noGrp="1"/>
          </p:cNvSpPr>
          <p:nvPr>
            <p:ph type="title"/>
          </p:nvPr>
        </p:nvSpPr>
        <p:spPr>
          <a:xfrm>
            <a:off x="304800" y="518782"/>
            <a:ext cx="8046600" cy="439036"/>
          </a:xfrm>
          <a:prstGeom prst="rect">
            <a:avLst/>
          </a:prstGeom>
          <a:noFill/>
          <a:ln>
            <a:noFill/>
          </a:ln>
        </p:spPr>
        <p:txBody>
          <a:bodyPr lIns="91425" tIns="91425" rIns="91425" bIns="91425" anchor="t" anchorCtr="0"/>
          <a:lstStyle>
            <a:lvl1pPr marL="0" marR="0" lvl="0" indent="0" algn="l" rtl="0">
              <a:spcBef>
                <a:spcPts val="0"/>
              </a:spcBef>
              <a:buClr>
                <a:schemeClr val="dk2"/>
              </a:buClr>
              <a:buSzPct val="100000"/>
              <a:buNone/>
              <a:defRPr sz="42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324" name="Shape 324"/>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51_End Slide N-tab GREEN">
    <p:spTree>
      <p:nvGrpSpPr>
        <p:cNvPr id="1" name="Shape 325"/>
        <p:cNvGrpSpPr/>
        <p:nvPr/>
      </p:nvGrpSpPr>
      <p:grpSpPr>
        <a:xfrm>
          <a:off x="0" y="0"/>
          <a:ext cx="0" cy="0"/>
          <a:chOff x="0" y="0"/>
          <a:chExt cx="0" cy="0"/>
        </a:xfrm>
      </p:grpSpPr>
      <p:pic>
        <p:nvPicPr>
          <p:cNvPr id="326" name="Shape 326" descr="Green.jpg"/>
          <p:cNvPicPr preferRelativeResize="0"/>
          <p:nvPr/>
        </p:nvPicPr>
        <p:blipFill rotWithShape="1">
          <a:blip r:embed="rId2">
            <a:alphaModFix/>
          </a:blip>
          <a:srcRect/>
          <a:stretch/>
        </p:blipFill>
        <p:spPr>
          <a:xfrm>
            <a:off x="0" y="1"/>
            <a:ext cx="9141290" cy="5145087"/>
          </a:xfrm>
          <a:prstGeom prst="rect">
            <a:avLst/>
          </a:prstGeom>
          <a:noFill/>
          <a:ln>
            <a:noFill/>
          </a:ln>
        </p:spPr>
      </p:pic>
      <p:pic>
        <p:nvPicPr>
          <p:cNvPr id="327" name="Shape 327" descr="N-Element-Tab-Square-White_RGB.png"/>
          <p:cNvPicPr preferRelativeResize="0"/>
          <p:nvPr/>
        </p:nvPicPr>
        <p:blipFill rotWithShape="1">
          <a:blip r:embed="rId3">
            <a:alphaModFix/>
          </a:blip>
          <a:srcRect/>
          <a:stretch/>
        </p:blipFill>
        <p:spPr>
          <a:xfrm>
            <a:off x="3768718" y="1768488"/>
            <a:ext cx="1606563" cy="1607775"/>
          </a:xfrm>
          <a:prstGeom prst="rect">
            <a:avLst/>
          </a:prstGeom>
          <a:noFill/>
          <a:ln>
            <a:noFill/>
          </a:ln>
        </p:spPr>
      </p:pic>
      <p:sp>
        <p:nvSpPr>
          <p:cNvPr id="328" name="Shape 328"/>
          <p:cNvSpPr/>
          <p:nvPr/>
        </p:nvSpPr>
        <p:spPr>
          <a:xfrm>
            <a:off x="256426" y="4903188"/>
            <a:ext cx="3119100" cy="184857"/>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52_End Slide Full Logo GREEN">
    <p:spTree>
      <p:nvGrpSpPr>
        <p:cNvPr id="1" name="Shape 329"/>
        <p:cNvGrpSpPr/>
        <p:nvPr/>
      </p:nvGrpSpPr>
      <p:grpSpPr>
        <a:xfrm>
          <a:off x="0" y="0"/>
          <a:ext cx="0" cy="0"/>
          <a:chOff x="0" y="0"/>
          <a:chExt cx="0" cy="0"/>
        </a:xfrm>
      </p:grpSpPr>
      <p:pic>
        <p:nvPicPr>
          <p:cNvPr id="330" name="Shape 330" descr="Green.jpg"/>
          <p:cNvPicPr preferRelativeResize="0"/>
          <p:nvPr/>
        </p:nvPicPr>
        <p:blipFill rotWithShape="1">
          <a:blip r:embed="rId2">
            <a:alphaModFix/>
          </a:blip>
          <a:srcRect/>
          <a:stretch/>
        </p:blipFill>
        <p:spPr>
          <a:xfrm>
            <a:off x="0" y="1"/>
            <a:ext cx="9141290" cy="5145087"/>
          </a:xfrm>
          <a:prstGeom prst="rect">
            <a:avLst/>
          </a:prstGeom>
          <a:noFill/>
          <a:ln>
            <a:noFill/>
          </a:ln>
        </p:spPr>
      </p:pic>
      <p:pic>
        <p:nvPicPr>
          <p:cNvPr id="331" name="Shape 331" descr="Nielsen-Wordmark-White-RGB.png"/>
          <p:cNvPicPr preferRelativeResize="0"/>
          <p:nvPr/>
        </p:nvPicPr>
        <p:blipFill rotWithShape="1">
          <a:blip r:embed="rId3">
            <a:alphaModFix/>
          </a:blip>
          <a:srcRect/>
          <a:stretch/>
        </p:blipFill>
        <p:spPr>
          <a:xfrm>
            <a:off x="2695852" y="1771048"/>
            <a:ext cx="3752295" cy="1324872"/>
          </a:xfrm>
          <a:prstGeom prst="rect">
            <a:avLst/>
          </a:prstGeom>
          <a:noFill/>
          <a:ln>
            <a:noFill/>
          </a:ln>
        </p:spPr>
      </p:pic>
      <p:sp>
        <p:nvSpPr>
          <p:cNvPr id="332" name="Shape 332"/>
          <p:cNvSpPr/>
          <p:nvPr/>
        </p:nvSpPr>
        <p:spPr>
          <a:xfrm>
            <a:off x="256426" y="4903188"/>
            <a:ext cx="3119100" cy="184857"/>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55_Title N-tab GOLD">
    <p:spTree>
      <p:nvGrpSpPr>
        <p:cNvPr id="1" name="Shape 333"/>
        <p:cNvGrpSpPr/>
        <p:nvPr/>
      </p:nvGrpSpPr>
      <p:grpSpPr>
        <a:xfrm>
          <a:off x="0" y="0"/>
          <a:ext cx="0" cy="0"/>
          <a:chOff x="0" y="0"/>
          <a:chExt cx="0" cy="0"/>
        </a:xfrm>
      </p:grpSpPr>
      <p:pic>
        <p:nvPicPr>
          <p:cNvPr id="334" name="Shape 334" descr="Orange.jpg"/>
          <p:cNvPicPr preferRelativeResize="0"/>
          <p:nvPr/>
        </p:nvPicPr>
        <p:blipFill rotWithShape="1">
          <a:blip r:embed="rId2">
            <a:alphaModFix/>
          </a:blip>
          <a:srcRect/>
          <a:stretch/>
        </p:blipFill>
        <p:spPr>
          <a:xfrm>
            <a:off x="0" y="1"/>
            <a:ext cx="9141290" cy="5145087"/>
          </a:xfrm>
          <a:prstGeom prst="rect">
            <a:avLst/>
          </a:prstGeom>
          <a:noFill/>
          <a:ln>
            <a:noFill/>
          </a:ln>
        </p:spPr>
      </p:pic>
      <p:sp>
        <p:nvSpPr>
          <p:cNvPr id="335" name="Shape 335"/>
          <p:cNvSpPr txBox="1">
            <a:spLocks noGrp="1"/>
          </p:cNvSpPr>
          <p:nvPr>
            <p:ph type="body" idx="1"/>
          </p:nvPr>
        </p:nvSpPr>
        <p:spPr>
          <a:xfrm>
            <a:off x="247427" y="4221633"/>
            <a:ext cx="2891062" cy="523207"/>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Font typeface="Arial"/>
              <a:buNone/>
              <a:defRPr sz="1200" b="0" i="0" u="none" strike="noStrike" cap="none">
                <a:solidFill>
                  <a:srgbClr val="FFFFFF"/>
                </a:solidFill>
                <a:latin typeface="Arial"/>
                <a:ea typeface="Arial"/>
                <a:cs typeface="Arial"/>
                <a:sym typeface="Arial"/>
              </a:defRPr>
            </a:lvl1pPr>
            <a:lvl2pPr marL="457200" marR="0" lvl="1" indent="0" algn="l" rtl="0">
              <a:lnSpc>
                <a:spcPct val="100000"/>
              </a:lnSpc>
              <a:spcBef>
                <a:spcPts val="8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0" algn="l" rtl="0">
              <a:lnSpc>
                <a:spcPct val="100000"/>
              </a:lnSpc>
              <a:spcBef>
                <a:spcPts val="7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9pPr>
          </a:lstStyle>
          <a:p>
            <a:pPr lvl="0"/>
            <a:r>
              <a:rPr lang="en-US" smtClean="0"/>
              <a:t>Click to edit Master text styles</a:t>
            </a:r>
          </a:p>
        </p:txBody>
      </p:sp>
      <p:sp>
        <p:nvSpPr>
          <p:cNvPr id="336" name="Shape 336"/>
          <p:cNvSpPr txBox="1">
            <a:spLocks noGrp="1"/>
          </p:cNvSpPr>
          <p:nvPr>
            <p:ph type="ctrTitle"/>
          </p:nvPr>
        </p:nvSpPr>
        <p:spPr>
          <a:xfrm>
            <a:off x="242830" y="2038980"/>
            <a:ext cx="6919971" cy="98296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None/>
              <a:defRPr sz="4200" b="1" i="0" u="none" strike="noStrike" cap="none">
                <a:solidFill>
                  <a:schemeClr val="lt1"/>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r>
              <a:rPr lang="en-US" smtClean="0"/>
              <a:t>Click to edit Master title style</a:t>
            </a:r>
            <a:endParaRPr/>
          </a:p>
        </p:txBody>
      </p:sp>
      <p:sp>
        <p:nvSpPr>
          <p:cNvPr id="337" name="Shape 337"/>
          <p:cNvSpPr/>
          <p:nvPr/>
        </p:nvSpPr>
        <p:spPr>
          <a:xfrm>
            <a:off x="256820" y="4903196"/>
            <a:ext cx="2544286" cy="18472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pic>
        <p:nvPicPr>
          <p:cNvPr id="338" name="Shape 338" descr="N-Element-Tab-White_RGB.png"/>
          <p:cNvPicPr preferRelativeResize="0"/>
          <p:nvPr/>
        </p:nvPicPr>
        <p:blipFill rotWithShape="1">
          <a:blip r:embed="rId3">
            <a:alphaModFix/>
          </a:blip>
          <a:srcRect/>
          <a:stretch/>
        </p:blipFill>
        <p:spPr>
          <a:xfrm>
            <a:off x="8610600" y="1"/>
            <a:ext cx="237744" cy="338431"/>
          </a:xfrm>
          <a:prstGeom prst="rect">
            <a:avLst/>
          </a:prstGeom>
          <a:noFill/>
          <a:ln>
            <a:noFill/>
          </a:ln>
        </p:spPr>
      </p:pic>
      <p:sp>
        <p:nvSpPr>
          <p:cNvPr id="339" name="Shape 339"/>
          <p:cNvSpPr txBox="1">
            <a:spLocks noGrp="1"/>
          </p:cNvSpPr>
          <p:nvPr>
            <p:ph type="subTitle" idx="2"/>
          </p:nvPr>
        </p:nvSpPr>
        <p:spPr>
          <a:xfrm>
            <a:off x="287929" y="3020753"/>
            <a:ext cx="6919293" cy="499026"/>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rgbClr val="FFFFFF"/>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r>
              <a:rPr lang="en-US" smtClean="0"/>
              <a:t>Click to edit Master subtitle style</a:t>
            </a:r>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56_Title Full Logo GOLD">
    <p:spTree>
      <p:nvGrpSpPr>
        <p:cNvPr id="1" name="Shape 340"/>
        <p:cNvGrpSpPr/>
        <p:nvPr/>
      </p:nvGrpSpPr>
      <p:grpSpPr>
        <a:xfrm>
          <a:off x="0" y="0"/>
          <a:ext cx="0" cy="0"/>
          <a:chOff x="0" y="0"/>
          <a:chExt cx="0" cy="0"/>
        </a:xfrm>
      </p:grpSpPr>
      <p:pic>
        <p:nvPicPr>
          <p:cNvPr id="341" name="Shape 341" descr="Orange.jpg"/>
          <p:cNvPicPr preferRelativeResize="0"/>
          <p:nvPr/>
        </p:nvPicPr>
        <p:blipFill rotWithShape="1">
          <a:blip r:embed="rId2">
            <a:alphaModFix/>
          </a:blip>
          <a:srcRect/>
          <a:stretch/>
        </p:blipFill>
        <p:spPr>
          <a:xfrm>
            <a:off x="0" y="1"/>
            <a:ext cx="9141290" cy="5145087"/>
          </a:xfrm>
          <a:prstGeom prst="rect">
            <a:avLst/>
          </a:prstGeom>
          <a:noFill/>
          <a:ln>
            <a:noFill/>
          </a:ln>
        </p:spPr>
      </p:pic>
      <p:sp>
        <p:nvSpPr>
          <p:cNvPr id="342" name="Shape 342"/>
          <p:cNvSpPr txBox="1">
            <a:spLocks noGrp="1"/>
          </p:cNvSpPr>
          <p:nvPr>
            <p:ph type="body" idx="1"/>
          </p:nvPr>
        </p:nvSpPr>
        <p:spPr>
          <a:xfrm>
            <a:off x="247427" y="4221633"/>
            <a:ext cx="2891062" cy="523207"/>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Font typeface="Arial"/>
              <a:buNone/>
              <a:defRPr sz="1200" b="0" i="0" u="none" strike="noStrike" cap="none">
                <a:solidFill>
                  <a:srgbClr val="FFFFFF"/>
                </a:solidFill>
                <a:latin typeface="Arial"/>
                <a:ea typeface="Arial"/>
                <a:cs typeface="Arial"/>
                <a:sym typeface="Arial"/>
              </a:defRPr>
            </a:lvl1pPr>
            <a:lvl2pPr marL="457200" marR="0" lvl="1" indent="0" algn="l" rtl="0">
              <a:lnSpc>
                <a:spcPct val="100000"/>
              </a:lnSpc>
              <a:spcBef>
                <a:spcPts val="8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0" algn="l" rtl="0">
              <a:lnSpc>
                <a:spcPct val="100000"/>
              </a:lnSpc>
              <a:spcBef>
                <a:spcPts val="7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9pPr>
          </a:lstStyle>
          <a:p>
            <a:pPr lvl="0"/>
            <a:r>
              <a:rPr lang="en-US" smtClean="0"/>
              <a:t>Click to edit Master text styles</a:t>
            </a:r>
          </a:p>
        </p:txBody>
      </p:sp>
      <p:sp>
        <p:nvSpPr>
          <p:cNvPr id="343" name="Shape 343"/>
          <p:cNvSpPr txBox="1">
            <a:spLocks noGrp="1"/>
          </p:cNvSpPr>
          <p:nvPr>
            <p:ph type="ctrTitle"/>
          </p:nvPr>
        </p:nvSpPr>
        <p:spPr>
          <a:xfrm>
            <a:off x="242830" y="2112916"/>
            <a:ext cx="6919971" cy="98296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None/>
              <a:defRPr sz="4200" b="1" i="0" u="none" strike="noStrike" cap="none">
                <a:solidFill>
                  <a:schemeClr val="lt1"/>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r>
              <a:rPr lang="en-US" smtClean="0"/>
              <a:t>Click to edit Master title style</a:t>
            </a:r>
            <a:endParaRPr/>
          </a:p>
        </p:txBody>
      </p:sp>
      <p:pic>
        <p:nvPicPr>
          <p:cNvPr id="344" name="Shape 344" descr="Nielsen_R.png"/>
          <p:cNvPicPr preferRelativeResize="0"/>
          <p:nvPr/>
        </p:nvPicPr>
        <p:blipFill rotWithShape="1">
          <a:blip r:embed="rId3">
            <a:alphaModFix/>
          </a:blip>
          <a:srcRect/>
          <a:stretch/>
        </p:blipFill>
        <p:spPr>
          <a:xfrm>
            <a:off x="364066" y="1423614"/>
            <a:ext cx="952280" cy="336859"/>
          </a:xfrm>
          <a:prstGeom prst="rect">
            <a:avLst/>
          </a:prstGeom>
          <a:noFill/>
          <a:ln>
            <a:noFill/>
          </a:ln>
        </p:spPr>
      </p:pic>
      <p:sp>
        <p:nvSpPr>
          <p:cNvPr id="345" name="Shape 345"/>
          <p:cNvSpPr txBox="1">
            <a:spLocks noGrp="1"/>
          </p:cNvSpPr>
          <p:nvPr>
            <p:ph type="subTitle" idx="2"/>
          </p:nvPr>
        </p:nvSpPr>
        <p:spPr>
          <a:xfrm>
            <a:off x="287929" y="3137359"/>
            <a:ext cx="6919293" cy="499026"/>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rgbClr val="FFFFFF"/>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r>
              <a:rPr lang="en-US" smtClean="0"/>
              <a:t>Click to edit Master subtitle style</a:t>
            </a:r>
            <a:endParaRPr/>
          </a:p>
        </p:txBody>
      </p:sp>
      <p:sp>
        <p:nvSpPr>
          <p:cNvPr id="346" name="Shape 346"/>
          <p:cNvSpPr/>
          <p:nvPr/>
        </p:nvSpPr>
        <p:spPr>
          <a:xfrm>
            <a:off x="256426" y="4903188"/>
            <a:ext cx="3119100" cy="184857"/>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56b_Title Full Photo GOLD">
    <p:spTree>
      <p:nvGrpSpPr>
        <p:cNvPr id="1" name="Shape 347"/>
        <p:cNvGrpSpPr/>
        <p:nvPr/>
      </p:nvGrpSpPr>
      <p:grpSpPr>
        <a:xfrm>
          <a:off x="0" y="0"/>
          <a:ext cx="0" cy="0"/>
          <a:chOff x="0" y="0"/>
          <a:chExt cx="0" cy="0"/>
        </a:xfrm>
      </p:grpSpPr>
      <p:pic>
        <p:nvPicPr>
          <p:cNvPr id="348" name="Shape 348"/>
          <p:cNvPicPr preferRelativeResize="0"/>
          <p:nvPr/>
        </p:nvPicPr>
        <p:blipFill rotWithShape="1">
          <a:blip r:embed="rId2">
            <a:alphaModFix/>
          </a:blip>
          <a:srcRect/>
          <a:stretch/>
        </p:blipFill>
        <p:spPr>
          <a:xfrm>
            <a:off x="0" y="761"/>
            <a:ext cx="9141300" cy="5143588"/>
          </a:xfrm>
          <a:prstGeom prst="rect">
            <a:avLst/>
          </a:prstGeom>
          <a:noFill/>
          <a:ln>
            <a:noFill/>
          </a:ln>
        </p:spPr>
      </p:pic>
      <p:sp>
        <p:nvSpPr>
          <p:cNvPr id="349" name="Shape 349"/>
          <p:cNvSpPr txBox="1">
            <a:spLocks noGrp="1"/>
          </p:cNvSpPr>
          <p:nvPr>
            <p:ph type="body" idx="1"/>
          </p:nvPr>
        </p:nvSpPr>
        <p:spPr>
          <a:xfrm>
            <a:off x="292169" y="4498046"/>
            <a:ext cx="2891100" cy="52306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350" name="Shape 350" descr="Orange strip.jpg"/>
          <p:cNvPicPr preferRelativeResize="0"/>
          <p:nvPr/>
        </p:nvPicPr>
        <p:blipFill rotWithShape="1">
          <a:blip r:embed="rId3">
            <a:alphaModFix/>
          </a:blip>
          <a:srcRect/>
          <a:stretch/>
        </p:blipFill>
        <p:spPr>
          <a:xfrm>
            <a:off x="0" y="0"/>
            <a:ext cx="176700" cy="5145088"/>
          </a:xfrm>
          <a:prstGeom prst="rect">
            <a:avLst/>
          </a:prstGeom>
          <a:noFill/>
          <a:ln>
            <a:noFill/>
          </a:ln>
        </p:spPr>
      </p:pic>
      <p:sp>
        <p:nvSpPr>
          <p:cNvPr id="351" name="Shape 351"/>
          <p:cNvSpPr txBox="1">
            <a:spLocks noGrp="1"/>
          </p:cNvSpPr>
          <p:nvPr>
            <p:ph type="ctrTitle"/>
          </p:nvPr>
        </p:nvSpPr>
        <p:spPr>
          <a:xfrm>
            <a:off x="296537" y="639587"/>
            <a:ext cx="7881000" cy="649400"/>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r>
              <a:rPr lang="en-US" smtClean="0"/>
              <a:t>Click to edit Master title style</a:t>
            </a:r>
            <a:endParaRPr/>
          </a:p>
        </p:txBody>
      </p:sp>
      <p:sp>
        <p:nvSpPr>
          <p:cNvPr id="352" name="Shape 352"/>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57_Title N-tab White">
    <p:spTree>
      <p:nvGrpSpPr>
        <p:cNvPr id="1" name="Shape 353"/>
        <p:cNvGrpSpPr/>
        <p:nvPr/>
      </p:nvGrpSpPr>
      <p:grpSpPr>
        <a:xfrm>
          <a:off x="0" y="0"/>
          <a:ext cx="0" cy="0"/>
          <a:chOff x="0" y="0"/>
          <a:chExt cx="0" cy="0"/>
        </a:xfrm>
      </p:grpSpPr>
      <p:pic>
        <p:nvPicPr>
          <p:cNvPr id="354" name="Shape 354" descr="Orange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355" name="Shape 355"/>
          <p:cNvSpPr txBox="1">
            <a:spLocks noGrp="1"/>
          </p:cNvSpPr>
          <p:nvPr>
            <p:ph type="ctrTitle"/>
          </p:nvPr>
        </p:nvSpPr>
        <p:spPr>
          <a:xfrm>
            <a:off x="296537" y="2113953"/>
            <a:ext cx="7020154" cy="98296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2"/>
              </a:buClr>
              <a:buNone/>
              <a:defRPr sz="4200" b="1" i="0" u="none" strike="noStrike" cap="none">
                <a:solidFill>
                  <a:schemeClr val="dk2"/>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r>
              <a:rPr lang="en-US" smtClean="0"/>
              <a:t>Click to edit Master title style</a:t>
            </a:r>
            <a:endParaRPr/>
          </a:p>
        </p:txBody>
      </p:sp>
      <p:sp>
        <p:nvSpPr>
          <p:cNvPr id="356" name="Shape 356"/>
          <p:cNvSpPr txBox="1">
            <a:spLocks noGrp="1"/>
          </p:cNvSpPr>
          <p:nvPr>
            <p:ph type="subTitle" idx="1"/>
          </p:nvPr>
        </p:nvSpPr>
        <p:spPr>
          <a:xfrm>
            <a:off x="369106" y="3139975"/>
            <a:ext cx="7020154" cy="427553"/>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chemeClr val="dk2"/>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r>
              <a:rPr lang="en-US" smtClean="0"/>
              <a:t>Click to edit Master subtitle style</a:t>
            </a:r>
            <a:endParaRPr/>
          </a:p>
        </p:txBody>
      </p:sp>
      <p:sp>
        <p:nvSpPr>
          <p:cNvPr id="357" name="Shape 357"/>
          <p:cNvSpPr txBox="1">
            <a:spLocks noGrp="1"/>
          </p:cNvSpPr>
          <p:nvPr>
            <p:ph type="body" idx="2"/>
          </p:nvPr>
        </p:nvSpPr>
        <p:spPr>
          <a:xfrm>
            <a:off x="296537" y="4498046"/>
            <a:ext cx="2891062" cy="523207"/>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358" name="Shape 358" descr="N Element Tab Square-Blue_RGB.png"/>
          <p:cNvPicPr preferRelativeResize="0"/>
          <p:nvPr/>
        </p:nvPicPr>
        <p:blipFill rotWithShape="1">
          <a:blip r:embed="rId3">
            <a:alphaModFix/>
          </a:blip>
          <a:srcRect/>
          <a:stretch/>
        </p:blipFill>
        <p:spPr>
          <a:xfrm>
            <a:off x="389338" y="1380677"/>
            <a:ext cx="378801" cy="379085"/>
          </a:xfrm>
          <a:prstGeom prst="rect">
            <a:avLst/>
          </a:prstGeom>
          <a:noFill/>
          <a:ln>
            <a:noFill/>
          </a:ln>
        </p:spPr>
      </p:pic>
      <p:sp>
        <p:nvSpPr>
          <p:cNvPr id="359" name="Shape 359"/>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58_Title Full Logo White">
    <p:spTree>
      <p:nvGrpSpPr>
        <p:cNvPr id="1" name="Shape 360"/>
        <p:cNvGrpSpPr/>
        <p:nvPr/>
      </p:nvGrpSpPr>
      <p:grpSpPr>
        <a:xfrm>
          <a:off x="0" y="0"/>
          <a:ext cx="0" cy="0"/>
          <a:chOff x="0" y="0"/>
          <a:chExt cx="0" cy="0"/>
        </a:xfrm>
      </p:grpSpPr>
      <p:pic>
        <p:nvPicPr>
          <p:cNvPr id="361" name="Shape 361" descr="Orange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362" name="Shape 362"/>
          <p:cNvSpPr txBox="1">
            <a:spLocks noGrp="1"/>
          </p:cNvSpPr>
          <p:nvPr>
            <p:ph type="ctrTitle"/>
          </p:nvPr>
        </p:nvSpPr>
        <p:spPr>
          <a:xfrm>
            <a:off x="296537" y="2113953"/>
            <a:ext cx="7020154" cy="98296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2"/>
              </a:buClr>
              <a:buNone/>
              <a:defRPr sz="42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363" name="Shape 363"/>
          <p:cNvSpPr txBox="1">
            <a:spLocks noGrp="1"/>
          </p:cNvSpPr>
          <p:nvPr>
            <p:ph type="subTitle" idx="1"/>
          </p:nvPr>
        </p:nvSpPr>
        <p:spPr>
          <a:xfrm>
            <a:off x="296537" y="3103679"/>
            <a:ext cx="7020154" cy="427553"/>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chemeClr val="dk2"/>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r>
              <a:rPr lang="en-US" smtClean="0"/>
              <a:t>Click to edit Master subtitle style</a:t>
            </a:r>
            <a:endParaRPr/>
          </a:p>
        </p:txBody>
      </p:sp>
      <p:pic>
        <p:nvPicPr>
          <p:cNvPr id="364" name="Shape 364" descr="Nielsen-Wordmark-Color-RGB.png"/>
          <p:cNvPicPr preferRelativeResize="0"/>
          <p:nvPr/>
        </p:nvPicPr>
        <p:blipFill rotWithShape="1">
          <a:blip r:embed="rId3">
            <a:alphaModFix/>
          </a:blip>
          <a:srcRect/>
          <a:stretch/>
        </p:blipFill>
        <p:spPr>
          <a:xfrm>
            <a:off x="406802" y="1412780"/>
            <a:ext cx="980035" cy="346034"/>
          </a:xfrm>
          <a:prstGeom prst="rect">
            <a:avLst/>
          </a:prstGeom>
          <a:noFill/>
          <a:ln>
            <a:noFill/>
          </a:ln>
        </p:spPr>
      </p:pic>
      <p:sp>
        <p:nvSpPr>
          <p:cNvPr id="365" name="Shape 365"/>
          <p:cNvSpPr txBox="1">
            <a:spLocks noGrp="1"/>
          </p:cNvSpPr>
          <p:nvPr>
            <p:ph type="body" idx="2"/>
          </p:nvPr>
        </p:nvSpPr>
        <p:spPr>
          <a:xfrm>
            <a:off x="292169" y="4498046"/>
            <a:ext cx="2891062" cy="523207"/>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366" name="Shape 366"/>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59_Title and Content">
    <p:spTree>
      <p:nvGrpSpPr>
        <p:cNvPr id="1" name="Shape 367"/>
        <p:cNvGrpSpPr/>
        <p:nvPr/>
      </p:nvGrpSpPr>
      <p:grpSpPr>
        <a:xfrm>
          <a:off x="0" y="0"/>
          <a:ext cx="0" cy="0"/>
          <a:chOff x="0" y="0"/>
          <a:chExt cx="0" cy="0"/>
        </a:xfrm>
      </p:grpSpPr>
      <p:sp>
        <p:nvSpPr>
          <p:cNvPr id="368" name="Shape 368"/>
          <p:cNvSpPr txBox="1">
            <a:spLocks noGrp="1"/>
          </p:cNvSpPr>
          <p:nvPr>
            <p:ph type="title"/>
          </p:nvPr>
        </p:nvSpPr>
        <p:spPr>
          <a:xfrm>
            <a:off x="593726" y="354122"/>
            <a:ext cx="8165591" cy="428757"/>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r>
              <a:rPr lang="en-US" smtClean="0"/>
              <a:t>Click to edit Master title style</a:t>
            </a:r>
            <a:endParaRPr/>
          </a:p>
        </p:txBody>
      </p:sp>
      <p:sp>
        <p:nvSpPr>
          <p:cNvPr id="369" name="Shape 369"/>
          <p:cNvSpPr txBox="1">
            <a:spLocks noGrp="1"/>
          </p:cNvSpPr>
          <p:nvPr>
            <p:ph type="body" idx="1"/>
          </p:nvPr>
        </p:nvSpPr>
        <p:spPr>
          <a:xfrm>
            <a:off x="594360" y="819403"/>
            <a:ext cx="8165591" cy="236412"/>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370" name="Shape 370"/>
          <p:cNvSpPr txBox="1">
            <a:spLocks noGrp="1"/>
          </p:cNvSpPr>
          <p:nvPr>
            <p:ph type="body" idx="2"/>
          </p:nvPr>
        </p:nvSpPr>
        <p:spPr>
          <a:xfrm>
            <a:off x="594360" y="1490932"/>
            <a:ext cx="8165591" cy="3060850"/>
          </a:xfrm>
          <a:prstGeom prst="rect">
            <a:avLst/>
          </a:prstGeom>
          <a:noFill/>
          <a:ln>
            <a:noFill/>
          </a:ln>
        </p:spPr>
        <p:txBody>
          <a:bodyPr lIns="91425" tIns="91425" rIns="91425" bIns="91425" anchor="t" anchorCtr="0"/>
          <a:lstStyle>
            <a:lvl1pPr marL="227013" marR="0" lvl="0" indent="-112713" algn="l" rtl="0">
              <a:lnSpc>
                <a:spcPct val="100000"/>
              </a:lnSpc>
              <a:spcBef>
                <a:spcPts val="800"/>
              </a:spcBef>
              <a:buClr>
                <a:schemeClr val="dk2"/>
              </a:buClr>
              <a:buSzPct val="100000"/>
              <a:buChar char="•"/>
              <a:defRPr sz="1800" i="0" u="none" strike="noStrike" cap="none">
                <a:solidFill>
                  <a:schemeClr val="dk2"/>
                </a:solidFill>
              </a:defRPr>
            </a:lvl1pPr>
            <a:lvl2pPr marL="454025" marR="0" lvl="1" indent="-123825" algn="l" rtl="0">
              <a:lnSpc>
                <a:spcPct val="100000"/>
              </a:lnSpc>
              <a:spcBef>
                <a:spcPts val="800"/>
              </a:spcBef>
              <a:buClr>
                <a:schemeClr val="dk2"/>
              </a:buClr>
              <a:buSzPct val="100000"/>
              <a:buChar char="•"/>
              <a:defRPr sz="1600" i="0" u="none" strike="noStrike" cap="none">
                <a:solidFill>
                  <a:schemeClr val="dk2"/>
                </a:solidFill>
              </a:defRPr>
            </a:lvl2pPr>
            <a:lvl3pPr marL="688975" marR="0" lvl="2" indent="-142875" algn="l" rtl="0">
              <a:lnSpc>
                <a:spcPct val="100000"/>
              </a:lnSpc>
              <a:spcBef>
                <a:spcPts val="700"/>
              </a:spcBef>
              <a:buClr>
                <a:schemeClr val="dk2"/>
              </a:buClr>
              <a:buSzPct val="100000"/>
              <a:buChar char="•"/>
              <a:defRPr sz="1400" i="0" u="none" strike="noStrike" cap="none">
                <a:solidFill>
                  <a:schemeClr val="dk2"/>
                </a:solidFill>
              </a:defRPr>
            </a:lvl3pPr>
            <a:lvl4pPr marL="915988" marR="0" lvl="3" indent="-153987" algn="l" rtl="0">
              <a:lnSpc>
                <a:spcPct val="100000"/>
              </a:lnSpc>
              <a:spcBef>
                <a:spcPts val="700"/>
              </a:spcBef>
              <a:buClr>
                <a:schemeClr val="dk2"/>
              </a:buClr>
              <a:buSzPct val="100000"/>
              <a:buChar char="•"/>
              <a:defRPr sz="1200" i="0" u="none" strike="noStrike" cap="none">
                <a:solidFill>
                  <a:schemeClr val="dk2"/>
                </a:solidFill>
              </a:defRPr>
            </a:lvl4pPr>
            <a:lvl5pPr marL="1143000" marR="0" lvl="4" indent="-177800" algn="l" rtl="0">
              <a:lnSpc>
                <a:spcPct val="100000"/>
              </a:lnSpc>
              <a:spcBef>
                <a:spcPts val="700"/>
              </a:spcBef>
              <a:buClr>
                <a:schemeClr val="dk2"/>
              </a:buClr>
              <a:buSzPct val="100000"/>
              <a:buChar char="•"/>
              <a:defRPr sz="1000" i="0" u="none" strike="noStrike" cap="none">
                <a:solidFill>
                  <a:schemeClr val="dk2"/>
                </a:solidFill>
              </a:defRPr>
            </a:lvl5pPr>
            <a:lvl6pPr marL="2514600" marR="0" lvl="5" indent="-101600" algn="l" rtl="0">
              <a:spcBef>
                <a:spcPts val="400"/>
              </a:spcBef>
              <a:buClr>
                <a:schemeClr val="dk1"/>
              </a:buClr>
              <a:buSzPct val="100000"/>
              <a:buChar char="•"/>
              <a:defRPr sz="2000" i="0" u="none" strike="noStrike" cap="none">
                <a:solidFill>
                  <a:schemeClr val="dk1"/>
                </a:solidFill>
              </a:defRPr>
            </a:lvl6pPr>
            <a:lvl7pPr marL="2971800" marR="0" lvl="6" indent="-101600" algn="l" rtl="0">
              <a:spcBef>
                <a:spcPts val="400"/>
              </a:spcBef>
              <a:buClr>
                <a:schemeClr val="dk1"/>
              </a:buClr>
              <a:buSzPct val="100000"/>
              <a:buChar char="•"/>
              <a:defRPr sz="2000" i="0" u="none" strike="noStrike" cap="none">
                <a:solidFill>
                  <a:schemeClr val="dk1"/>
                </a:solidFill>
              </a:defRPr>
            </a:lvl7pPr>
            <a:lvl8pPr marL="3429000" marR="0" lvl="7" indent="-101600" algn="l" rtl="0">
              <a:spcBef>
                <a:spcPts val="400"/>
              </a:spcBef>
              <a:buClr>
                <a:schemeClr val="dk1"/>
              </a:buClr>
              <a:buSzPct val="100000"/>
              <a:buChar char="•"/>
              <a:defRPr sz="2000" i="0" u="none" strike="noStrike" cap="none">
                <a:solidFill>
                  <a:schemeClr val="dk1"/>
                </a:solidFill>
              </a:defRPr>
            </a:lvl8pPr>
            <a:lvl9pPr marL="3886200" marR="0" lvl="8" indent="-101600" algn="l" rtl="0">
              <a:spcBef>
                <a:spcPts val="400"/>
              </a:spcBef>
              <a:buClr>
                <a:schemeClr val="dk1"/>
              </a:buClr>
              <a:buSzPct val="100000"/>
              <a:buChar char="•"/>
              <a:defRPr sz="2000" i="0" u="none" strike="noStrike" cap="none">
                <a:solidFill>
                  <a:schemeClr val="dk1"/>
                </a:solidFill>
              </a:defRPr>
            </a:lvl9pPr>
          </a:lstStyle>
          <a:p>
            <a:pPr lvl="0"/>
            <a:r>
              <a:rPr lang="en-US" smtClean="0"/>
              <a:t>Click to edit Master text styles</a:t>
            </a:r>
          </a:p>
        </p:txBody>
      </p:sp>
      <p:sp>
        <p:nvSpPr>
          <p:cNvPr id="371" name="Shape 371"/>
          <p:cNvSpPr txBox="1">
            <a:spLocks noGrp="1"/>
          </p:cNvSpPr>
          <p:nvPr>
            <p:ph type="body" idx="3"/>
          </p:nvPr>
        </p:nvSpPr>
        <p:spPr>
          <a:xfrm>
            <a:off x="594358" y="4781502"/>
            <a:ext cx="8165591" cy="274404"/>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None/>
              <a:defRPr sz="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372" name="Shape 372" descr="Orange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373" name="Shape 373"/>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60_Title only">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a:off x="594361" y="353593"/>
            <a:ext cx="8166671" cy="434051"/>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r>
              <a:rPr lang="en-US" smtClean="0"/>
              <a:t>Click to edit Master title style</a:t>
            </a:r>
            <a:endParaRPr/>
          </a:p>
        </p:txBody>
      </p:sp>
      <p:sp>
        <p:nvSpPr>
          <p:cNvPr id="376" name="Shape 376"/>
          <p:cNvSpPr txBox="1">
            <a:spLocks noGrp="1"/>
          </p:cNvSpPr>
          <p:nvPr>
            <p:ph type="body" idx="1"/>
          </p:nvPr>
        </p:nvSpPr>
        <p:spPr>
          <a:xfrm>
            <a:off x="594358" y="4781502"/>
            <a:ext cx="8165591" cy="274404"/>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None/>
              <a:defRPr sz="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377" name="Shape 377"/>
          <p:cNvSpPr txBox="1">
            <a:spLocks noGrp="1"/>
          </p:cNvSpPr>
          <p:nvPr>
            <p:ph type="body" idx="2"/>
          </p:nvPr>
        </p:nvSpPr>
        <p:spPr>
          <a:xfrm>
            <a:off x="594360" y="819403"/>
            <a:ext cx="8165591" cy="236412"/>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378" name="Shape 378" descr="Orange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379" name="Shape 379"/>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ext Content  with Photo">
    <p:spTree>
      <p:nvGrpSpPr>
        <p:cNvPr id="1" name=""/>
        <p:cNvGrpSpPr/>
        <p:nvPr/>
      </p:nvGrpSpPr>
      <p:grpSpPr>
        <a:xfrm>
          <a:off x="0" y="0"/>
          <a:ext cx="0" cy="0"/>
          <a:chOff x="0" y="0"/>
          <a:chExt cx="0" cy="0"/>
        </a:xfrm>
      </p:grpSpPr>
      <p:pic>
        <p:nvPicPr>
          <p:cNvPr id="7" name="Picture 6" descr="PPT-Chart-Templa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gray">
          <a:xfrm rot="16200000">
            <a:off x="-1261052" y="4157828"/>
            <a:ext cx="2731652" cy="20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98" rIns="91348" bIns="4569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3430">
              <a:spcBef>
                <a:spcPct val="50000"/>
              </a:spcBef>
              <a:defRPr/>
            </a:pPr>
            <a:r>
              <a:rPr lang="en-US" altLang="es-MX" sz="700" smtClean="0">
                <a:solidFill>
                  <a:srgbClr val="5F5F5F"/>
                </a:solidFill>
                <a:ea typeface="Calibri" pitchFamily="34" charset="0"/>
                <a:cs typeface="Calibri" pitchFamily="34" charset="0"/>
              </a:rPr>
              <a:t>Copyright ©2012 The Nielsen Company. Confidential and proprietary.</a:t>
            </a:r>
          </a:p>
        </p:txBody>
      </p:sp>
      <p:sp>
        <p:nvSpPr>
          <p:cNvPr id="9" name="Oval 8"/>
          <p:cNvSpPr/>
          <p:nvPr/>
        </p:nvSpPr>
        <p:spPr>
          <a:xfrm>
            <a:off x="8848752" y="4927241"/>
            <a:ext cx="207963" cy="157212"/>
          </a:xfrm>
          <a:prstGeom prst="ellipse">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lIns="91348" tIns="45698" rIns="91348" bIns="45698" anchor="ctr"/>
          <a:lstStyle/>
          <a:p>
            <a:pPr algn="ctr" defTabSz="913430">
              <a:defRPr/>
            </a:pPr>
            <a:endParaRPr lang="en-US" sz="1900">
              <a:solidFill>
                <a:srgbClr val="FFFFFF">
                  <a:lumMod val="65000"/>
                </a:srgbClr>
              </a:solidFill>
            </a:endParaRPr>
          </a:p>
        </p:txBody>
      </p:sp>
      <p:sp>
        <p:nvSpPr>
          <p:cNvPr id="10" name="Text Box 17"/>
          <p:cNvSpPr txBox="1">
            <a:spLocks noChangeArrowheads="1"/>
          </p:cNvSpPr>
          <p:nvPr/>
        </p:nvSpPr>
        <p:spPr bwMode="auto">
          <a:xfrm>
            <a:off x="8880618" y="4934804"/>
            <a:ext cx="13465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3430" eaLnBrk="1" hangingPunct="1"/>
            <a:fld id="{F66E7D96-523A-49D7-BC2B-F05D52202290}" type="slidenum">
              <a:rPr lang="en-US" altLang="es-MX" sz="900">
                <a:solidFill>
                  <a:srgbClr val="FFFFFF"/>
                </a:solidFill>
              </a:rPr>
              <a:pPr algn="ctr" defTabSz="913430" eaLnBrk="1" hangingPunct="1"/>
              <a:t>‹#›</a:t>
            </a:fld>
            <a:endParaRPr lang="en-US" altLang="es-MX" sz="900">
              <a:solidFill>
                <a:srgbClr val="FFFFFF"/>
              </a:solidFill>
            </a:endParaRPr>
          </a:p>
        </p:txBody>
      </p:sp>
      <p:sp>
        <p:nvSpPr>
          <p:cNvPr id="22" name="Content Placeholder 21"/>
          <p:cNvSpPr>
            <a:spLocks noGrp="1"/>
          </p:cNvSpPr>
          <p:nvPr>
            <p:ph sz="quarter" idx="14"/>
          </p:nvPr>
        </p:nvSpPr>
        <p:spPr>
          <a:xfrm>
            <a:off x="1624359" y="1841303"/>
            <a:ext cx="4792719" cy="1776962"/>
          </a:xfrm>
        </p:spPr>
        <p:txBody>
          <a:bodyPr/>
          <a:lstStyle>
            <a:lvl1pPr>
              <a:spcBef>
                <a:spcPts val="800"/>
              </a:spcBef>
              <a:defRPr/>
            </a:lvl1pPr>
            <a:lvl2pPr>
              <a:spcBef>
                <a:spcPts val="700"/>
              </a:spcBef>
              <a:defRPr sz="15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9" name="Text Placeholder 2"/>
          <p:cNvSpPr>
            <a:spLocks noGrp="1"/>
          </p:cNvSpPr>
          <p:nvPr>
            <p:ph type="body" idx="16"/>
          </p:nvPr>
        </p:nvSpPr>
        <p:spPr>
          <a:xfrm>
            <a:off x="758974" y="4781522"/>
            <a:ext cx="6508623"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23" name="Text Placeholder 2"/>
          <p:cNvSpPr>
            <a:spLocks noGrp="1"/>
          </p:cNvSpPr>
          <p:nvPr>
            <p:ph type="body" idx="15"/>
          </p:nvPr>
        </p:nvSpPr>
        <p:spPr>
          <a:xfrm>
            <a:off x="1089852" y="1509243"/>
            <a:ext cx="5327205" cy="289173"/>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6" name="Title 3"/>
          <p:cNvSpPr>
            <a:spLocks noGrp="1"/>
          </p:cNvSpPr>
          <p:nvPr>
            <p:ph type="title"/>
          </p:nvPr>
        </p:nvSpPr>
        <p:spPr>
          <a:xfrm>
            <a:off x="594367" y="507657"/>
            <a:ext cx="8166672" cy="428757"/>
          </a:xfrm>
        </p:spPr>
        <p:txBody>
          <a:bodyPr/>
          <a:lstStyle>
            <a:lvl1pPr>
              <a:defRPr baseline="0"/>
            </a:lvl1pPr>
          </a:lstStyle>
          <a:p>
            <a:r>
              <a:rPr lang="en-US" smtClean="0"/>
              <a:t>Click to edit Master title style</a:t>
            </a:r>
            <a:endParaRPr lang="en-US" dirty="0"/>
          </a:p>
        </p:txBody>
      </p:sp>
      <p:sp>
        <p:nvSpPr>
          <p:cNvPr id="17" name="Text Placeholder 2"/>
          <p:cNvSpPr>
            <a:spLocks noGrp="1"/>
          </p:cNvSpPr>
          <p:nvPr>
            <p:ph type="body" idx="17"/>
          </p:nvPr>
        </p:nvSpPr>
        <p:spPr>
          <a:xfrm>
            <a:off x="594378"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39521784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61_Chart">
    <p:spTree>
      <p:nvGrpSpPr>
        <p:cNvPr id="1" name="Shape 380"/>
        <p:cNvGrpSpPr/>
        <p:nvPr/>
      </p:nvGrpSpPr>
      <p:grpSpPr>
        <a:xfrm>
          <a:off x="0" y="0"/>
          <a:ext cx="0" cy="0"/>
          <a:chOff x="0" y="0"/>
          <a:chExt cx="0" cy="0"/>
        </a:xfrm>
      </p:grpSpPr>
      <p:sp>
        <p:nvSpPr>
          <p:cNvPr id="381" name="Shape 381"/>
          <p:cNvSpPr txBox="1">
            <a:spLocks noGrp="1"/>
          </p:cNvSpPr>
          <p:nvPr>
            <p:ph type="body" idx="1"/>
          </p:nvPr>
        </p:nvSpPr>
        <p:spPr>
          <a:xfrm>
            <a:off x="594360" y="1328095"/>
            <a:ext cx="7876476" cy="188771"/>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200" i="0" u="none" strike="noStrike" cap="none">
                <a:solidFill>
                  <a:schemeClr val="accent1"/>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382" name="Shape 382"/>
          <p:cNvSpPr>
            <a:spLocks noGrp="1"/>
          </p:cNvSpPr>
          <p:nvPr>
            <p:ph type="chart" idx="2"/>
          </p:nvPr>
        </p:nvSpPr>
        <p:spPr>
          <a:xfrm>
            <a:off x="591172" y="2016975"/>
            <a:ext cx="7882286" cy="2429816"/>
          </a:xfrm>
          <a:prstGeom prst="rect">
            <a:avLst/>
          </a:prstGeom>
          <a:noFill/>
          <a:ln>
            <a:noFill/>
          </a:ln>
        </p:spPr>
        <p:txBody>
          <a:bodyPr lIns="91425" tIns="91425" rIns="91425" bIns="91425" anchor="t" anchorCtr="0"/>
          <a:lstStyle>
            <a:lvl1pPr marL="227013" marR="0" lvl="0" indent="-227013" algn="l" rtl="0">
              <a:lnSpc>
                <a:spcPct val="100000"/>
              </a:lnSpc>
              <a:spcBef>
                <a:spcPts val="800"/>
              </a:spcBef>
              <a:buClr>
                <a:schemeClr val="dk2"/>
              </a:buClr>
              <a:buFont typeface="Open Sans"/>
              <a:buNone/>
              <a:defRPr sz="1800" i="0" u="none" strike="noStrike" cap="none">
                <a:solidFill>
                  <a:schemeClr val="dk2"/>
                </a:solidFill>
                <a:latin typeface="Open Sans"/>
                <a:ea typeface="Open Sans"/>
                <a:cs typeface="Open Sans"/>
                <a:sym typeface="Open Sans"/>
              </a:defRPr>
            </a:lvl1pPr>
            <a:lvl2pPr marL="454025" marR="0" lvl="1" indent="-123825" algn="l" rtl="0">
              <a:lnSpc>
                <a:spcPct val="100000"/>
              </a:lnSpc>
              <a:spcBef>
                <a:spcPts val="800"/>
              </a:spcBef>
              <a:buClr>
                <a:schemeClr val="dk2"/>
              </a:buClr>
              <a:buSzPct val="100000"/>
              <a:buFont typeface="Open Sans"/>
              <a:buChar char="•"/>
              <a:defRPr sz="1600" i="0" u="none" strike="noStrike" cap="none">
                <a:solidFill>
                  <a:schemeClr val="dk2"/>
                </a:solidFill>
                <a:latin typeface="Open Sans"/>
                <a:ea typeface="Open Sans"/>
                <a:cs typeface="Open Sans"/>
                <a:sym typeface="Open Sans"/>
              </a:defRPr>
            </a:lvl2pPr>
            <a:lvl3pPr marL="688975" marR="0" lvl="2" indent="-142875" algn="l" rtl="0">
              <a:lnSpc>
                <a:spcPct val="100000"/>
              </a:lnSpc>
              <a:spcBef>
                <a:spcPts val="700"/>
              </a:spcBef>
              <a:buClr>
                <a:schemeClr val="dk2"/>
              </a:buClr>
              <a:buSzPct val="100000"/>
              <a:buFont typeface="Open Sans"/>
              <a:buChar char="•"/>
              <a:defRPr sz="1400" i="0" u="none" strike="noStrike" cap="none">
                <a:solidFill>
                  <a:schemeClr val="dk2"/>
                </a:solidFill>
                <a:latin typeface="Open Sans"/>
                <a:ea typeface="Open Sans"/>
                <a:cs typeface="Open Sans"/>
                <a:sym typeface="Open Sans"/>
              </a:defRPr>
            </a:lvl3pPr>
            <a:lvl4pPr marL="915988" marR="0" lvl="3" indent="-153987" algn="l" rtl="0">
              <a:lnSpc>
                <a:spcPct val="100000"/>
              </a:lnSpc>
              <a:spcBef>
                <a:spcPts val="700"/>
              </a:spcBef>
              <a:buClr>
                <a:schemeClr val="dk2"/>
              </a:buClr>
              <a:buSzPct val="100000"/>
              <a:buFont typeface="Open Sans"/>
              <a:buChar char="•"/>
              <a:defRPr sz="1200" i="0" u="none" strike="noStrike" cap="none">
                <a:solidFill>
                  <a:schemeClr val="dk2"/>
                </a:solidFill>
                <a:latin typeface="Open Sans"/>
                <a:ea typeface="Open Sans"/>
                <a:cs typeface="Open Sans"/>
                <a:sym typeface="Open Sans"/>
              </a:defRPr>
            </a:lvl4pPr>
            <a:lvl5pPr marL="1143000" marR="0" lvl="4" indent="-177800" algn="l" rtl="0">
              <a:lnSpc>
                <a:spcPct val="100000"/>
              </a:lnSpc>
              <a:spcBef>
                <a:spcPts val="700"/>
              </a:spcBef>
              <a:buClr>
                <a:schemeClr val="dk2"/>
              </a:buClr>
              <a:buSzPct val="100000"/>
              <a:buFont typeface="Open Sans"/>
              <a:buChar char="•"/>
              <a:defRPr sz="1000" i="0" u="none" strike="noStrike" cap="none">
                <a:solidFill>
                  <a:schemeClr val="dk2"/>
                </a:solidFill>
                <a:latin typeface="Open Sans"/>
                <a:ea typeface="Open Sans"/>
                <a:cs typeface="Open Sans"/>
                <a:sym typeface="Open Sans"/>
              </a:defRPr>
            </a:lvl5pPr>
            <a:lvl6pPr marL="2514600" marR="0" lvl="5"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9pPr>
          </a:lstStyle>
          <a:p>
            <a:r>
              <a:rPr lang="en-US" smtClean="0"/>
              <a:t>Click icon to add chart</a:t>
            </a:r>
            <a:endParaRPr/>
          </a:p>
        </p:txBody>
      </p:sp>
      <p:sp>
        <p:nvSpPr>
          <p:cNvPr id="383" name="Shape 383"/>
          <p:cNvSpPr txBox="1">
            <a:spLocks noGrp="1"/>
          </p:cNvSpPr>
          <p:nvPr>
            <p:ph type="title"/>
          </p:nvPr>
        </p:nvSpPr>
        <p:spPr>
          <a:xfrm>
            <a:off x="594360" y="354321"/>
            <a:ext cx="8155940" cy="428757"/>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r>
              <a:rPr lang="en-US" smtClean="0"/>
              <a:t>Click to edit Master title style</a:t>
            </a:r>
            <a:endParaRPr/>
          </a:p>
        </p:txBody>
      </p:sp>
      <p:sp>
        <p:nvSpPr>
          <p:cNvPr id="384" name="Shape 384"/>
          <p:cNvSpPr txBox="1">
            <a:spLocks noGrp="1"/>
          </p:cNvSpPr>
          <p:nvPr>
            <p:ph type="body" idx="3"/>
          </p:nvPr>
        </p:nvSpPr>
        <p:spPr>
          <a:xfrm>
            <a:off x="594360" y="820132"/>
            <a:ext cx="8160321" cy="236412"/>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385" name="Shape 385"/>
          <p:cNvSpPr txBox="1">
            <a:spLocks noGrp="1"/>
          </p:cNvSpPr>
          <p:nvPr>
            <p:ph type="body" idx="4"/>
          </p:nvPr>
        </p:nvSpPr>
        <p:spPr>
          <a:xfrm>
            <a:off x="594358" y="4781502"/>
            <a:ext cx="8165591" cy="274404"/>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None/>
              <a:defRPr sz="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386" name="Shape 386" descr="Orange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387" name="Shape 387"/>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62_Side-by-side">
    <p:spTree>
      <p:nvGrpSpPr>
        <p:cNvPr id="1" name="Shape 388"/>
        <p:cNvGrpSpPr/>
        <p:nvPr/>
      </p:nvGrpSpPr>
      <p:grpSpPr>
        <a:xfrm>
          <a:off x="0" y="0"/>
          <a:ext cx="0" cy="0"/>
          <a:chOff x="0" y="0"/>
          <a:chExt cx="0" cy="0"/>
        </a:xfrm>
      </p:grpSpPr>
      <p:sp>
        <p:nvSpPr>
          <p:cNvPr id="389" name="Shape 389"/>
          <p:cNvSpPr txBox="1">
            <a:spLocks noGrp="1"/>
          </p:cNvSpPr>
          <p:nvPr>
            <p:ph type="body" idx="1"/>
          </p:nvPr>
        </p:nvSpPr>
        <p:spPr>
          <a:xfrm>
            <a:off x="594361" y="1317143"/>
            <a:ext cx="4087177" cy="132795"/>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200" i="0" u="none" strike="noStrike" cap="none">
                <a:solidFill>
                  <a:schemeClr val="accent1"/>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390" name="Shape 390"/>
          <p:cNvSpPr>
            <a:spLocks noGrp="1"/>
          </p:cNvSpPr>
          <p:nvPr>
            <p:ph type="chart" idx="2"/>
          </p:nvPr>
        </p:nvSpPr>
        <p:spPr>
          <a:xfrm>
            <a:off x="711200" y="1922616"/>
            <a:ext cx="3970338" cy="2429816"/>
          </a:xfrm>
          <a:prstGeom prst="rect">
            <a:avLst/>
          </a:prstGeom>
          <a:noFill/>
          <a:ln>
            <a:noFill/>
          </a:ln>
        </p:spPr>
        <p:txBody>
          <a:bodyPr lIns="91425" tIns="91425" rIns="91425" bIns="91425" anchor="t" anchorCtr="0"/>
          <a:lstStyle>
            <a:lvl1pPr marL="227013" marR="0" lvl="0" indent="-227013" algn="l" rtl="0">
              <a:lnSpc>
                <a:spcPct val="100000"/>
              </a:lnSpc>
              <a:spcBef>
                <a:spcPts val="800"/>
              </a:spcBef>
              <a:buClr>
                <a:schemeClr val="dk2"/>
              </a:buClr>
              <a:buFont typeface="Open Sans"/>
              <a:buNone/>
              <a:defRPr sz="1800" i="0" u="none" strike="noStrike" cap="none">
                <a:solidFill>
                  <a:schemeClr val="dk2"/>
                </a:solidFill>
                <a:latin typeface="Open Sans"/>
                <a:ea typeface="Open Sans"/>
                <a:cs typeface="Open Sans"/>
                <a:sym typeface="Open Sans"/>
              </a:defRPr>
            </a:lvl1pPr>
            <a:lvl2pPr marL="454025" marR="0" lvl="1" indent="-123825" algn="l" rtl="0">
              <a:lnSpc>
                <a:spcPct val="100000"/>
              </a:lnSpc>
              <a:spcBef>
                <a:spcPts val="800"/>
              </a:spcBef>
              <a:buClr>
                <a:schemeClr val="dk2"/>
              </a:buClr>
              <a:buSzPct val="100000"/>
              <a:buFont typeface="Open Sans"/>
              <a:buChar char="•"/>
              <a:defRPr sz="1600" i="0" u="none" strike="noStrike" cap="none">
                <a:solidFill>
                  <a:schemeClr val="dk2"/>
                </a:solidFill>
                <a:latin typeface="Open Sans"/>
                <a:ea typeface="Open Sans"/>
                <a:cs typeface="Open Sans"/>
                <a:sym typeface="Open Sans"/>
              </a:defRPr>
            </a:lvl2pPr>
            <a:lvl3pPr marL="688975" marR="0" lvl="2" indent="-142875" algn="l" rtl="0">
              <a:lnSpc>
                <a:spcPct val="100000"/>
              </a:lnSpc>
              <a:spcBef>
                <a:spcPts val="700"/>
              </a:spcBef>
              <a:buClr>
                <a:schemeClr val="dk2"/>
              </a:buClr>
              <a:buSzPct val="100000"/>
              <a:buFont typeface="Open Sans"/>
              <a:buChar char="•"/>
              <a:defRPr sz="1400" i="0" u="none" strike="noStrike" cap="none">
                <a:solidFill>
                  <a:schemeClr val="dk2"/>
                </a:solidFill>
                <a:latin typeface="Open Sans"/>
                <a:ea typeface="Open Sans"/>
                <a:cs typeface="Open Sans"/>
                <a:sym typeface="Open Sans"/>
              </a:defRPr>
            </a:lvl3pPr>
            <a:lvl4pPr marL="915988" marR="0" lvl="3" indent="-153987" algn="l" rtl="0">
              <a:lnSpc>
                <a:spcPct val="100000"/>
              </a:lnSpc>
              <a:spcBef>
                <a:spcPts val="700"/>
              </a:spcBef>
              <a:buClr>
                <a:schemeClr val="dk2"/>
              </a:buClr>
              <a:buSzPct val="100000"/>
              <a:buFont typeface="Open Sans"/>
              <a:buChar char="•"/>
              <a:defRPr sz="1200" i="0" u="none" strike="noStrike" cap="none">
                <a:solidFill>
                  <a:schemeClr val="dk2"/>
                </a:solidFill>
                <a:latin typeface="Open Sans"/>
                <a:ea typeface="Open Sans"/>
                <a:cs typeface="Open Sans"/>
                <a:sym typeface="Open Sans"/>
              </a:defRPr>
            </a:lvl4pPr>
            <a:lvl5pPr marL="1143000" marR="0" lvl="4" indent="-177800" algn="l" rtl="0">
              <a:lnSpc>
                <a:spcPct val="100000"/>
              </a:lnSpc>
              <a:spcBef>
                <a:spcPts val="700"/>
              </a:spcBef>
              <a:buClr>
                <a:schemeClr val="dk2"/>
              </a:buClr>
              <a:buSzPct val="100000"/>
              <a:buFont typeface="Open Sans"/>
              <a:buChar char="•"/>
              <a:defRPr sz="1000" i="0" u="none" strike="noStrike" cap="none">
                <a:solidFill>
                  <a:schemeClr val="dk2"/>
                </a:solidFill>
                <a:latin typeface="Open Sans"/>
                <a:ea typeface="Open Sans"/>
                <a:cs typeface="Open Sans"/>
                <a:sym typeface="Open Sans"/>
              </a:defRPr>
            </a:lvl5pPr>
            <a:lvl6pPr marL="2514600" marR="0" lvl="5"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9pPr>
          </a:lstStyle>
          <a:p>
            <a:r>
              <a:rPr lang="en-US" smtClean="0"/>
              <a:t>Click icon to add chart</a:t>
            </a:r>
            <a:endParaRPr/>
          </a:p>
        </p:txBody>
      </p:sp>
      <p:sp>
        <p:nvSpPr>
          <p:cNvPr id="391" name="Shape 391"/>
          <p:cNvSpPr txBox="1">
            <a:spLocks noGrp="1"/>
          </p:cNvSpPr>
          <p:nvPr>
            <p:ph type="title"/>
          </p:nvPr>
        </p:nvSpPr>
        <p:spPr>
          <a:xfrm>
            <a:off x="594360" y="354321"/>
            <a:ext cx="8155940" cy="428757"/>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r>
              <a:rPr lang="en-US" smtClean="0"/>
              <a:t>Click to edit Master title style</a:t>
            </a:r>
            <a:endParaRPr/>
          </a:p>
        </p:txBody>
      </p:sp>
      <p:sp>
        <p:nvSpPr>
          <p:cNvPr id="392" name="Shape 392"/>
          <p:cNvSpPr txBox="1">
            <a:spLocks noGrp="1"/>
          </p:cNvSpPr>
          <p:nvPr>
            <p:ph type="body" idx="3"/>
          </p:nvPr>
        </p:nvSpPr>
        <p:spPr>
          <a:xfrm>
            <a:off x="594360" y="820132"/>
            <a:ext cx="8160321" cy="236412"/>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393" name="Shape 393"/>
          <p:cNvSpPr>
            <a:spLocks noGrp="1"/>
          </p:cNvSpPr>
          <p:nvPr>
            <p:ph type="chart" idx="4"/>
          </p:nvPr>
        </p:nvSpPr>
        <p:spPr>
          <a:xfrm>
            <a:off x="4862512" y="1922616"/>
            <a:ext cx="3970338" cy="2429816"/>
          </a:xfrm>
          <a:prstGeom prst="rect">
            <a:avLst/>
          </a:prstGeom>
          <a:noFill/>
          <a:ln>
            <a:noFill/>
          </a:ln>
        </p:spPr>
        <p:txBody>
          <a:bodyPr lIns="91425" tIns="91425" rIns="91425" bIns="91425" anchor="t" anchorCtr="0"/>
          <a:lstStyle>
            <a:lvl1pPr marL="227013" marR="0" lvl="0" indent="-227013" algn="l" rtl="0">
              <a:lnSpc>
                <a:spcPct val="100000"/>
              </a:lnSpc>
              <a:spcBef>
                <a:spcPts val="800"/>
              </a:spcBef>
              <a:buClr>
                <a:schemeClr val="dk2"/>
              </a:buClr>
              <a:buFont typeface="Open Sans"/>
              <a:buNone/>
              <a:defRPr sz="1800" i="0" u="none" strike="noStrike" cap="none">
                <a:solidFill>
                  <a:schemeClr val="dk2"/>
                </a:solidFill>
                <a:latin typeface="Open Sans"/>
                <a:ea typeface="Open Sans"/>
                <a:cs typeface="Open Sans"/>
                <a:sym typeface="Open Sans"/>
              </a:defRPr>
            </a:lvl1pPr>
            <a:lvl2pPr marL="454025" marR="0" lvl="1" indent="-123825" algn="l" rtl="0">
              <a:lnSpc>
                <a:spcPct val="100000"/>
              </a:lnSpc>
              <a:spcBef>
                <a:spcPts val="800"/>
              </a:spcBef>
              <a:buClr>
                <a:schemeClr val="dk2"/>
              </a:buClr>
              <a:buSzPct val="100000"/>
              <a:buFont typeface="Open Sans"/>
              <a:buChar char="•"/>
              <a:defRPr sz="1600" i="0" u="none" strike="noStrike" cap="none">
                <a:solidFill>
                  <a:schemeClr val="dk2"/>
                </a:solidFill>
                <a:latin typeface="Open Sans"/>
                <a:ea typeface="Open Sans"/>
                <a:cs typeface="Open Sans"/>
                <a:sym typeface="Open Sans"/>
              </a:defRPr>
            </a:lvl2pPr>
            <a:lvl3pPr marL="688975" marR="0" lvl="2" indent="-142875" algn="l" rtl="0">
              <a:lnSpc>
                <a:spcPct val="100000"/>
              </a:lnSpc>
              <a:spcBef>
                <a:spcPts val="700"/>
              </a:spcBef>
              <a:buClr>
                <a:schemeClr val="dk2"/>
              </a:buClr>
              <a:buSzPct val="100000"/>
              <a:buFont typeface="Open Sans"/>
              <a:buChar char="•"/>
              <a:defRPr sz="1400" i="0" u="none" strike="noStrike" cap="none">
                <a:solidFill>
                  <a:schemeClr val="dk2"/>
                </a:solidFill>
                <a:latin typeface="Open Sans"/>
                <a:ea typeface="Open Sans"/>
                <a:cs typeface="Open Sans"/>
                <a:sym typeface="Open Sans"/>
              </a:defRPr>
            </a:lvl3pPr>
            <a:lvl4pPr marL="915988" marR="0" lvl="3" indent="-153987" algn="l" rtl="0">
              <a:lnSpc>
                <a:spcPct val="100000"/>
              </a:lnSpc>
              <a:spcBef>
                <a:spcPts val="700"/>
              </a:spcBef>
              <a:buClr>
                <a:schemeClr val="dk2"/>
              </a:buClr>
              <a:buSzPct val="100000"/>
              <a:buFont typeface="Open Sans"/>
              <a:buChar char="•"/>
              <a:defRPr sz="1200" i="0" u="none" strike="noStrike" cap="none">
                <a:solidFill>
                  <a:schemeClr val="dk2"/>
                </a:solidFill>
                <a:latin typeface="Open Sans"/>
                <a:ea typeface="Open Sans"/>
                <a:cs typeface="Open Sans"/>
                <a:sym typeface="Open Sans"/>
              </a:defRPr>
            </a:lvl4pPr>
            <a:lvl5pPr marL="1143000" marR="0" lvl="4" indent="-177800" algn="l" rtl="0">
              <a:lnSpc>
                <a:spcPct val="100000"/>
              </a:lnSpc>
              <a:spcBef>
                <a:spcPts val="700"/>
              </a:spcBef>
              <a:buClr>
                <a:schemeClr val="dk2"/>
              </a:buClr>
              <a:buSzPct val="100000"/>
              <a:buFont typeface="Open Sans"/>
              <a:buChar char="•"/>
              <a:defRPr sz="1000" i="0" u="none" strike="noStrike" cap="none">
                <a:solidFill>
                  <a:schemeClr val="dk2"/>
                </a:solidFill>
                <a:latin typeface="Open Sans"/>
                <a:ea typeface="Open Sans"/>
                <a:cs typeface="Open Sans"/>
                <a:sym typeface="Open Sans"/>
              </a:defRPr>
            </a:lvl5pPr>
            <a:lvl6pPr marL="2514600" marR="0" lvl="5"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9pPr>
          </a:lstStyle>
          <a:p>
            <a:r>
              <a:rPr lang="en-US" smtClean="0"/>
              <a:t>Click icon to add chart</a:t>
            </a:r>
            <a:endParaRPr/>
          </a:p>
        </p:txBody>
      </p:sp>
      <p:sp>
        <p:nvSpPr>
          <p:cNvPr id="394" name="Shape 394"/>
          <p:cNvSpPr txBox="1">
            <a:spLocks noGrp="1"/>
          </p:cNvSpPr>
          <p:nvPr>
            <p:ph type="body" idx="5"/>
          </p:nvPr>
        </p:nvSpPr>
        <p:spPr>
          <a:xfrm>
            <a:off x="4761667" y="1317143"/>
            <a:ext cx="4087177" cy="132795"/>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200" i="0" u="none" strike="noStrike" cap="none">
                <a:solidFill>
                  <a:schemeClr val="accent1"/>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395" name="Shape 395"/>
          <p:cNvSpPr txBox="1">
            <a:spLocks noGrp="1"/>
          </p:cNvSpPr>
          <p:nvPr>
            <p:ph type="body" idx="6"/>
          </p:nvPr>
        </p:nvSpPr>
        <p:spPr>
          <a:xfrm>
            <a:off x="594358" y="4781502"/>
            <a:ext cx="8165591" cy="274404"/>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None/>
              <a:defRPr sz="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396" name="Shape 396" descr="Orange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397" name="Shape 397"/>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63_Table">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594360" y="354321"/>
            <a:ext cx="8155940" cy="428757"/>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r>
              <a:rPr lang="en-US" smtClean="0"/>
              <a:t>Click to edit Master title style</a:t>
            </a:r>
            <a:endParaRPr/>
          </a:p>
        </p:txBody>
      </p:sp>
      <p:sp>
        <p:nvSpPr>
          <p:cNvPr id="400" name="Shape 400"/>
          <p:cNvSpPr txBox="1">
            <a:spLocks noGrp="1"/>
          </p:cNvSpPr>
          <p:nvPr>
            <p:ph type="body" idx="1"/>
          </p:nvPr>
        </p:nvSpPr>
        <p:spPr>
          <a:xfrm>
            <a:off x="594360" y="820132"/>
            <a:ext cx="8160321" cy="236412"/>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401" name="Shape 401"/>
          <p:cNvSpPr txBox="1">
            <a:spLocks noGrp="1"/>
          </p:cNvSpPr>
          <p:nvPr>
            <p:ph type="body" idx="2"/>
          </p:nvPr>
        </p:nvSpPr>
        <p:spPr>
          <a:xfrm>
            <a:off x="594358" y="4781502"/>
            <a:ext cx="8165591" cy="274404"/>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None/>
              <a:defRPr sz="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402" name="Shape 402" descr="Orange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403" name="Shape 403"/>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66_Divider Slide">
    <p:spTree>
      <p:nvGrpSpPr>
        <p:cNvPr id="1" name="Shape 404"/>
        <p:cNvGrpSpPr/>
        <p:nvPr/>
      </p:nvGrpSpPr>
      <p:grpSpPr>
        <a:xfrm>
          <a:off x="0" y="0"/>
          <a:ext cx="0" cy="0"/>
          <a:chOff x="0" y="0"/>
          <a:chExt cx="0" cy="0"/>
        </a:xfrm>
      </p:grpSpPr>
      <p:pic>
        <p:nvPicPr>
          <p:cNvPr id="405" name="Shape 405"/>
          <p:cNvPicPr preferRelativeResize="0"/>
          <p:nvPr/>
        </p:nvPicPr>
        <p:blipFill rotWithShape="1">
          <a:blip r:embed="rId2">
            <a:alphaModFix/>
          </a:blip>
          <a:srcRect/>
          <a:stretch/>
        </p:blipFill>
        <p:spPr>
          <a:xfrm>
            <a:off x="0" y="761"/>
            <a:ext cx="9141290" cy="5143563"/>
          </a:xfrm>
          <a:prstGeom prst="rect">
            <a:avLst/>
          </a:prstGeom>
          <a:noFill/>
          <a:ln>
            <a:noFill/>
          </a:ln>
        </p:spPr>
      </p:pic>
      <p:pic>
        <p:nvPicPr>
          <p:cNvPr id="406" name="Shape 406" descr="Orange strip.jpg"/>
          <p:cNvPicPr preferRelativeResize="0"/>
          <p:nvPr/>
        </p:nvPicPr>
        <p:blipFill rotWithShape="1">
          <a:blip r:embed="rId3">
            <a:alphaModFix/>
          </a:blip>
          <a:srcRect/>
          <a:stretch/>
        </p:blipFill>
        <p:spPr>
          <a:xfrm>
            <a:off x="0" y="1"/>
            <a:ext cx="176732" cy="5145087"/>
          </a:xfrm>
          <a:prstGeom prst="rect">
            <a:avLst/>
          </a:prstGeom>
          <a:noFill/>
          <a:ln>
            <a:noFill/>
          </a:ln>
        </p:spPr>
      </p:pic>
      <p:sp>
        <p:nvSpPr>
          <p:cNvPr id="407" name="Shape 407"/>
          <p:cNvSpPr txBox="1"/>
          <p:nvPr/>
        </p:nvSpPr>
        <p:spPr>
          <a:xfrm>
            <a:off x="8877554" y="4934467"/>
            <a:ext cx="141063" cy="138542"/>
          </a:xfrm>
          <a:prstGeom prst="rect">
            <a:avLst/>
          </a:prstGeom>
          <a:noFill/>
          <a:ln>
            <a:noFill/>
          </a:ln>
        </p:spPr>
        <p:txBody>
          <a:bodyPr lIns="0" tIns="0" rIns="0" bIns="0" anchor="ctr" anchorCtr="0">
            <a:noAutofit/>
          </a:bodyPr>
          <a:lstStyle/>
          <a:p>
            <a:pPr marL="0" marR="0" lvl="0" indent="0" algn="ctr" rtl="0">
              <a:lnSpc>
                <a:spcPct val="100000"/>
              </a:lnSpc>
              <a:spcBef>
                <a:spcPts val="0"/>
              </a:spcBef>
              <a:spcAft>
                <a:spcPts val="0"/>
              </a:spcAft>
              <a:buClr>
                <a:schemeClr val="lt1"/>
              </a:buClr>
              <a:buSzPct val="25000"/>
              <a:buFont typeface="Arial"/>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08" name="Shape 408"/>
          <p:cNvSpPr txBox="1">
            <a:spLocks noGrp="1"/>
          </p:cNvSpPr>
          <p:nvPr>
            <p:ph type="title"/>
          </p:nvPr>
        </p:nvSpPr>
        <p:spPr>
          <a:xfrm>
            <a:off x="304800" y="518782"/>
            <a:ext cx="8046600" cy="439036"/>
          </a:xfrm>
          <a:prstGeom prst="rect">
            <a:avLst/>
          </a:prstGeom>
          <a:noFill/>
          <a:ln>
            <a:noFill/>
          </a:ln>
        </p:spPr>
        <p:txBody>
          <a:bodyPr lIns="91425" tIns="91425" rIns="91425" bIns="91425" anchor="t" anchorCtr="0"/>
          <a:lstStyle>
            <a:lvl1pPr marL="0" marR="0" lvl="0" indent="0" algn="l" rtl="0">
              <a:spcBef>
                <a:spcPts val="0"/>
              </a:spcBef>
              <a:buClr>
                <a:schemeClr val="dk2"/>
              </a:buClr>
              <a:buSzPct val="100000"/>
              <a:buNone/>
              <a:defRPr sz="42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409" name="Shape 409"/>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67_Divider White">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685800" y="2065321"/>
            <a:ext cx="8046720" cy="439047"/>
          </a:xfrm>
          <a:prstGeom prst="rect">
            <a:avLst/>
          </a:prstGeom>
          <a:noFill/>
          <a:ln>
            <a:noFill/>
          </a:ln>
        </p:spPr>
        <p:txBody>
          <a:bodyPr lIns="91425" tIns="91425" rIns="91425" bIns="91425" anchor="t" anchorCtr="0"/>
          <a:lstStyle>
            <a:lvl1pPr marL="0" marR="0" lvl="0" indent="0" algn="l" rtl="0">
              <a:spcBef>
                <a:spcPts val="0"/>
              </a:spcBef>
              <a:buClr>
                <a:schemeClr val="dk2"/>
              </a:buClr>
              <a:buNone/>
              <a:defRPr sz="50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pic>
        <p:nvPicPr>
          <p:cNvPr id="412" name="Shape 412" descr="Orange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413" name="Shape 413"/>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69_End Slide N-tab GOLD">
    <p:spTree>
      <p:nvGrpSpPr>
        <p:cNvPr id="1" name="Shape 414"/>
        <p:cNvGrpSpPr/>
        <p:nvPr/>
      </p:nvGrpSpPr>
      <p:grpSpPr>
        <a:xfrm>
          <a:off x="0" y="0"/>
          <a:ext cx="0" cy="0"/>
          <a:chOff x="0" y="0"/>
          <a:chExt cx="0" cy="0"/>
        </a:xfrm>
      </p:grpSpPr>
      <p:pic>
        <p:nvPicPr>
          <p:cNvPr id="415" name="Shape 415" descr="Orange.jpg"/>
          <p:cNvPicPr preferRelativeResize="0"/>
          <p:nvPr/>
        </p:nvPicPr>
        <p:blipFill rotWithShape="1">
          <a:blip r:embed="rId2">
            <a:alphaModFix/>
          </a:blip>
          <a:srcRect/>
          <a:stretch/>
        </p:blipFill>
        <p:spPr>
          <a:xfrm>
            <a:off x="0" y="1"/>
            <a:ext cx="9141290" cy="5145087"/>
          </a:xfrm>
          <a:prstGeom prst="rect">
            <a:avLst/>
          </a:prstGeom>
          <a:noFill/>
          <a:ln>
            <a:noFill/>
          </a:ln>
        </p:spPr>
      </p:pic>
      <p:pic>
        <p:nvPicPr>
          <p:cNvPr id="416" name="Shape 416" descr="N-Element-Tab-Square-White_RGB.png"/>
          <p:cNvPicPr preferRelativeResize="0"/>
          <p:nvPr/>
        </p:nvPicPr>
        <p:blipFill rotWithShape="1">
          <a:blip r:embed="rId3">
            <a:alphaModFix/>
          </a:blip>
          <a:srcRect/>
          <a:stretch/>
        </p:blipFill>
        <p:spPr>
          <a:xfrm>
            <a:off x="3768718" y="1768488"/>
            <a:ext cx="1606563" cy="1607775"/>
          </a:xfrm>
          <a:prstGeom prst="rect">
            <a:avLst/>
          </a:prstGeom>
          <a:noFill/>
          <a:ln>
            <a:noFill/>
          </a:ln>
        </p:spPr>
      </p:pic>
      <p:sp>
        <p:nvSpPr>
          <p:cNvPr id="417" name="Shape 417"/>
          <p:cNvSpPr/>
          <p:nvPr/>
        </p:nvSpPr>
        <p:spPr>
          <a:xfrm>
            <a:off x="256426" y="4903188"/>
            <a:ext cx="3119100" cy="184857"/>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70_End Slide Full Logo GOLD">
    <p:spTree>
      <p:nvGrpSpPr>
        <p:cNvPr id="1" name="Shape 418"/>
        <p:cNvGrpSpPr/>
        <p:nvPr/>
      </p:nvGrpSpPr>
      <p:grpSpPr>
        <a:xfrm>
          <a:off x="0" y="0"/>
          <a:ext cx="0" cy="0"/>
          <a:chOff x="0" y="0"/>
          <a:chExt cx="0" cy="0"/>
        </a:xfrm>
      </p:grpSpPr>
      <p:pic>
        <p:nvPicPr>
          <p:cNvPr id="419" name="Shape 419" descr="Orange.jpg"/>
          <p:cNvPicPr preferRelativeResize="0"/>
          <p:nvPr/>
        </p:nvPicPr>
        <p:blipFill rotWithShape="1">
          <a:blip r:embed="rId2">
            <a:alphaModFix/>
          </a:blip>
          <a:srcRect/>
          <a:stretch/>
        </p:blipFill>
        <p:spPr>
          <a:xfrm>
            <a:off x="0" y="1"/>
            <a:ext cx="9141290" cy="5145087"/>
          </a:xfrm>
          <a:prstGeom prst="rect">
            <a:avLst/>
          </a:prstGeom>
          <a:noFill/>
          <a:ln>
            <a:noFill/>
          </a:ln>
        </p:spPr>
      </p:pic>
      <p:pic>
        <p:nvPicPr>
          <p:cNvPr id="420" name="Shape 420" descr="Nielsen-Wordmark-White-RGB.png"/>
          <p:cNvPicPr preferRelativeResize="0"/>
          <p:nvPr/>
        </p:nvPicPr>
        <p:blipFill rotWithShape="1">
          <a:blip r:embed="rId3">
            <a:alphaModFix/>
          </a:blip>
          <a:srcRect/>
          <a:stretch/>
        </p:blipFill>
        <p:spPr>
          <a:xfrm>
            <a:off x="2695852" y="1771048"/>
            <a:ext cx="3752295" cy="1324872"/>
          </a:xfrm>
          <a:prstGeom prst="rect">
            <a:avLst/>
          </a:prstGeom>
          <a:noFill/>
          <a:ln>
            <a:noFill/>
          </a:ln>
        </p:spPr>
      </p:pic>
      <p:sp>
        <p:nvSpPr>
          <p:cNvPr id="421" name="Shape 421"/>
          <p:cNvSpPr/>
          <p:nvPr/>
        </p:nvSpPr>
        <p:spPr>
          <a:xfrm>
            <a:off x="256426" y="4903188"/>
            <a:ext cx="3119100" cy="184857"/>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73_Title N-tab RED">
    <p:spTree>
      <p:nvGrpSpPr>
        <p:cNvPr id="1" name="Shape 422"/>
        <p:cNvGrpSpPr/>
        <p:nvPr/>
      </p:nvGrpSpPr>
      <p:grpSpPr>
        <a:xfrm>
          <a:off x="0" y="0"/>
          <a:ext cx="0" cy="0"/>
          <a:chOff x="0" y="0"/>
          <a:chExt cx="0" cy="0"/>
        </a:xfrm>
      </p:grpSpPr>
      <p:pic>
        <p:nvPicPr>
          <p:cNvPr id="423" name="Shape 423" descr="Red.jpg"/>
          <p:cNvPicPr preferRelativeResize="0"/>
          <p:nvPr/>
        </p:nvPicPr>
        <p:blipFill rotWithShape="1">
          <a:blip r:embed="rId2">
            <a:alphaModFix/>
          </a:blip>
          <a:srcRect/>
          <a:stretch/>
        </p:blipFill>
        <p:spPr>
          <a:xfrm>
            <a:off x="0" y="1"/>
            <a:ext cx="9141290" cy="5145087"/>
          </a:xfrm>
          <a:prstGeom prst="rect">
            <a:avLst/>
          </a:prstGeom>
          <a:noFill/>
          <a:ln>
            <a:noFill/>
          </a:ln>
        </p:spPr>
      </p:pic>
      <p:sp>
        <p:nvSpPr>
          <p:cNvPr id="424" name="Shape 424"/>
          <p:cNvSpPr txBox="1">
            <a:spLocks noGrp="1"/>
          </p:cNvSpPr>
          <p:nvPr>
            <p:ph type="body" idx="1"/>
          </p:nvPr>
        </p:nvSpPr>
        <p:spPr>
          <a:xfrm>
            <a:off x="247427" y="4221633"/>
            <a:ext cx="2891062" cy="523207"/>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rgbClr val="FFFFFF"/>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425" name="Shape 425"/>
          <p:cNvSpPr txBox="1">
            <a:spLocks noGrp="1"/>
          </p:cNvSpPr>
          <p:nvPr>
            <p:ph type="ctrTitle"/>
          </p:nvPr>
        </p:nvSpPr>
        <p:spPr>
          <a:xfrm>
            <a:off x="242830" y="2038980"/>
            <a:ext cx="6919971" cy="98296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None/>
              <a:defRPr sz="4200" b="1" i="0" u="none" strike="noStrike" cap="none">
                <a:solidFill>
                  <a:schemeClr val="lt1"/>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r>
              <a:rPr lang="en-US" smtClean="0"/>
              <a:t>Click to edit Master title style</a:t>
            </a:r>
            <a:endParaRPr/>
          </a:p>
        </p:txBody>
      </p:sp>
      <p:pic>
        <p:nvPicPr>
          <p:cNvPr id="426" name="Shape 426" descr="N-Element-Tab-White_RGB.png"/>
          <p:cNvPicPr preferRelativeResize="0"/>
          <p:nvPr/>
        </p:nvPicPr>
        <p:blipFill rotWithShape="1">
          <a:blip r:embed="rId3">
            <a:alphaModFix/>
          </a:blip>
          <a:srcRect/>
          <a:stretch/>
        </p:blipFill>
        <p:spPr>
          <a:xfrm>
            <a:off x="8610600" y="1"/>
            <a:ext cx="237744" cy="338431"/>
          </a:xfrm>
          <a:prstGeom prst="rect">
            <a:avLst/>
          </a:prstGeom>
          <a:noFill/>
          <a:ln>
            <a:noFill/>
          </a:ln>
        </p:spPr>
      </p:pic>
      <p:sp>
        <p:nvSpPr>
          <p:cNvPr id="427" name="Shape 427"/>
          <p:cNvSpPr txBox="1">
            <a:spLocks noGrp="1"/>
          </p:cNvSpPr>
          <p:nvPr>
            <p:ph type="subTitle" idx="2"/>
          </p:nvPr>
        </p:nvSpPr>
        <p:spPr>
          <a:xfrm>
            <a:off x="287929" y="3020753"/>
            <a:ext cx="6919293" cy="499026"/>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rgbClr val="FFFFFF"/>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r>
              <a:rPr lang="en-US" smtClean="0"/>
              <a:t>Click to edit Master subtitle style</a:t>
            </a:r>
            <a:endParaRPr/>
          </a:p>
        </p:txBody>
      </p:sp>
      <p:sp>
        <p:nvSpPr>
          <p:cNvPr id="428" name="Shape 428"/>
          <p:cNvSpPr/>
          <p:nvPr/>
        </p:nvSpPr>
        <p:spPr>
          <a:xfrm>
            <a:off x="256426" y="4903188"/>
            <a:ext cx="3119100" cy="184857"/>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74_Title Full Logo RED">
    <p:spTree>
      <p:nvGrpSpPr>
        <p:cNvPr id="1" name="Shape 429"/>
        <p:cNvGrpSpPr/>
        <p:nvPr/>
      </p:nvGrpSpPr>
      <p:grpSpPr>
        <a:xfrm>
          <a:off x="0" y="0"/>
          <a:ext cx="0" cy="0"/>
          <a:chOff x="0" y="0"/>
          <a:chExt cx="0" cy="0"/>
        </a:xfrm>
      </p:grpSpPr>
      <p:pic>
        <p:nvPicPr>
          <p:cNvPr id="430" name="Shape 430" descr="Red.jpg"/>
          <p:cNvPicPr preferRelativeResize="0"/>
          <p:nvPr/>
        </p:nvPicPr>
        <p:blipFill rotWithShape="1">
          <a:blip r:embed="rId2">
            <a:alphaModFix/>
          </a:blip>
          <a:srcRect/>
          <a:stretch/>
        </p:blipFill>
        <p:spPr>
          <a:xfrm>
            <a:off x="0" y="1"/>
            <a:ext cx="9141290" cy="5145087"/>
          </a:xfrm>
          <a:prstGeom prst="rect">
            <a:avLst/>
          </a:prstGeom>
          <a:noFill/>
          <a:ln>
            <a:noFill/>
          </a:ln>
        </p:spPr>
      </p:pic>
      <p:sp>
        <p:nvSpPr>
          <p:cNvPr id="431" name="Shape 431"/>
          <p:cNvSpPr txBox="1">
            <a:spLocks noGrp="1"/>
          </p:cNvSpPr>
          <p:nvPr>
            <p:ph type="body" idx="1"/>
          </p:nvPr>
        </p:nvSpPr>
        <p:spPr>
          <a:xfrm>
            <a:off x="247427" y="4221633"/>
            <a:ext cx="2891062" cy="523207"/>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rgbClr val="FFFFFF"/>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432" name="Shape 432"/>
          <p:cNvSpPr txBox="1">
            <a:spLocks noGrp="1"/>
          </p:cNvSpPr>
          <p:nvPr>
            <p:ph type="ctrTitle"/>
          </p:nvPr>
        </p:nvSpPr>
        <p:spPr>
          <a:xfrm>
            <a:off x="242830" y="2112916"/>
            <a:ext cx="6919971" cy="98296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None/>
              <a:defRPr sz="4200" b="1" i="0" u="none" strike="noStrike" cap="none">
                <a:solidFill>
                  <a:schemeClr val="lt1"/>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r>
              <a:rPr lang="en-US" smtClean="0"/>
              <a:t>Click to edit Master title style</a:t>
            </a:r>
            <a:endParaRPr/>
          </a:p>
        </p:txBody>
      </p:sp>
      <p:pic>
        <p:nvPicPr>
          <p:cNvPr id="433" name="Shape 433" descr="Nielsen_R.png"/>
          <p:cNvPicPr preferRelativeResize="0"/>
          <p:nvPr/>
        </p:nvPicPr>
        <p:blipFill rotWithShape="1">
          <a:blip r:embed="rId3">
            <a:alphaModFix/>
          </a:blip>
          <a:srcRect/>
          <a:stretch/>
        </p:blipFill>
        <p:spPr>
          <a:xfrm>
            <a:off x="364066" y="1423614"/>
            <a:ext cx="952280" cy="336859"/>
          </a:xfrm>
          <a:prstGeom prst="rect">
            <a:avLst/>
          </a:prstGeom>
          <a:noFill/>
          <a:ln>
            <a:noFill/>
          </a:ln>
        </p:spPr>
      </p:pic>
      <p:sp>
        <p:nvSpPr>
          <p:cNvPr id="434" name="Shape 434"/>
          <p:cNvSpPr txBox="1">
            <a:spLocks noGrp="1"/>
          </p:cNvSpPr>
          <p:nvPr>
            <p:ph type="subTitle" idx="2"/>
          </p:nvPr>
        </p:nvSpPr>
        <p:spPr>
          <a:xfrm>
            <a:off x="287929" y="3137359"/>
            <a:ext cx="6919293" cy="499026"/>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rgbClr val="FFFFFF"/>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r>
              <a:rPr lang="en-US" smtClean="0"/>
              <a:t>Click to edit Master subtitle style</a:t>
            </a:r>
            <a:endParaRPr/>
          </a:p>
        </p:txBody>
      </p:sp>
      <p:sp>
        <p:nvSpPr>
          <p:cNvPr id="435" name="Shape 435"/>
          <p:cNvSpPr/>
          <p:nvPr/>
        </p:nvSpPr>
        <p:spPr>
          <a:xfrm>
            <a:off x="256426" y="4903188"/>
            <a:ext cx="3119100" cy="184857"/>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cSld name="74b_Title Full Photo RED">
    <p:spTree>
      <p:nvGrpSpPr>
        <p:cNvPr id="1" name="Shape 436"/>
        <p:cNvGrpSpPr/>
        <p:nvPr/>
      </p:nvGrpSpPr>
      <p:grpSpPr>
        <a:xfrm>
          <a:off x="0" y="0"/>
          <a:ext cx="0" cy="0"/>
          <a:chOff x="0" y="0"/>
          <a:chExt cx="0" cy="0"/>
        </a:xfrm>
      </p:grpSpPr>
      <p:pic>
        <p:nvPicPr>
          <p:cNvPr id="437" name="Shape 437"/>
          <p:cNvPicPr preferRelativeResize="0"/>
          <p:nvPr/>
        </p:nvPicPr>
        <p:blipFill rotWithShape="1">
          <a:blip r:embed="rId2">
            <a:alphaModFix/>
          </a:blip>
          <a:srcRect/>
          <a:stretch/>
        </p:blipFill>
        <p:spPr>
          <a:xfrm>
            <a:off x="0" y="1524"/>
            <a:ext cx="9141300" cy="5143588"/>
          </a:xfrm>
          <a:prstGeom prst="rect">
            <a:avLst/>
          </a:prstGeom>
          <a:noFill/>
          <a:ln>
            <a:noFill/>
          </a:ln>
        </p:spPr>
      </p:pic>
      <p:sp>
        <p:nvSpPr>
          <p:cNvPr id="438" name="Shape 438"/>
          <p:cNvSpPr txBox="1">
            <a:spLocks noGrp="1"/>
          </p:cNvSpPr>
          <p:nvPr>
            <p:ph type="body" idx="1"/>
          </p:nvPr>
        </p:nvSpPr>
        <p:spPr>
          <a:xfrm>
            <a:off x="292169" y="4498046"/>
            <a:ext cx="2891100" cy="52306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439" name="Shape 439" descr="Red strip.jpg"/>
          <p:cNvPicPr preferRelativeResize="0"/>
          <p:nvPr/>
        </p:nvPicPr>
        <p:blipFill rotWithShape="1">
          <a:blip r:embed="rId3">
            <a:alphaModFix/>
          </a:blip>
          <a:srcRect/>
          <a:stretch/>
        </p:blipFill>
        <p:spPr>
          <a:xfrm>
            <a:off x="0" y="0"/>
            <a:ext cx="176700" cy="5145088"/>
          </a:xfrm>
          <a:prstGeom prst="rect">
            <a:avLst/>
          </a:prstGeom>
          <a:noFill/>
          <a:ln>
            <a:noFill/>
          </a:ln>
        </p:spPr>
      </p:pic>
      <p:sp>
        <p:nvSpPr>
          <p:cNvPr id="440" name="Shape 440"/>
          <p:cNvSpPr txBox="1">
            <a:spLocks noGrp="1"/>
          </p:cNvSpPr>
          <p:nvPr>
            <p:ph type="ctrTitle"/>
          </p:nvPr>
        </p:nvSpPr>
        <p:spPr>
          <a:xfrm>
            <a:off x="296537" y="639587"/>
            <a:ext cx="7881000" cy="649400"/>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r>
              <a:rPr lang="en-US" smtClean="0"/>
              <a:t>Click to edit Master title style</a:t>
            </a:r>
            <a:endParaRPr/>
          </a:p>
        </p:txBody>
      </p:sp>
      <p:sp>
        <p:nvSpPr>
          <p:cNvPr id="441" name="Shape 441"/>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Encabezado de sección">
    <p:spTree>
      <p:nvGrpSpPr>
        <p:cNvPr id="1" name=""/>
        <p:cNvGrpSpPr/>
        <p:nvPr/>
      </p:nvGrpSpPr>
      <p:grpSpPr>
        <a:xfrm>
          <a:off x="0" y="0"/>
          <a:ext cx="0" cy="0"/>
          <a:chOff x="0" y="0"/>
          <a:chExt cx="0" cy="0"/>
        </a:xfrm>
      </p:grpSpPr>
      <p:pic>
        <p:nvPicPr>
          <p:cNvPr id="3"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79477" y="2387198"/>
            <a:ext cx="6978811" cy="439048"/>
          </a:xfrm>
        </p:spPr>
        <p:txBody>
          <a:bodyPr anchor="t">
            <a:normAutofit/>
          </a:bodyPr>
          <a:lstStyle>
            <a:lvl1pPr algn="ctr">
              <a:defRPr sz="3200" b="0" cap="all"/>
            </a:lvl1pPr>
          </a:lstStyle>
          <a:p>
            <a:r>
              <a:rPr lang="en-US" smtClean="0"/>
              <a:t>Click to edit Master title style</a:t>
            </a:r>
            <a:endParaRPr lang="en-US" dirty="0"/>
          </a:p>
        </p:txBody>
      </p:sp>
    </p:spTree>
    <p:extLst>
      <p:ext uri="{BB962C8B-B14F-4D97-AF65-F5344CB8AC3E}">
        <p14:creationId xmlns:p14="http://schemas.microsoft.com/office/powerpoint/2010/main" val="29503077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cSld name="75_Title N-tab White">
    <p:spTree>
      <p:nvGrpSpPr>
        <p:cNvPr id="1" name="Shape 442"/>
        <p:cNvGrpSpPr/>
        <p:nvPr/>
      </p:nvGrpSpPr>
      <p:grpSpPr>
        <a:xfrm>
          <a:off x="0" y="0"/>
          <a:ext cx="0" cy="0"/>
          <a:chOff x="0" y="0"/>
          <a:chExt cx="0" cy="0"/>
        </a:xfrm>
      </p:grpSpPr>
      <p:pic>
        <p:nvPicPr>
          <p:cNvPr id="443" name="Shape 443" descr="Red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444" name="Shape 444"/>
          <p:cNvSpPr txBox="1">
            <a:spLocks noGrp="1"/>
          </p:cNvSpPr>
          <p:nvPr>
            <p:ph type="ctrTitle"/>
          </p:nvPr>
        </p:nvSpPr>
        <p:spPr>
          <a:xfrm>
            <a:off x="296537" y="2113953"/>
            <a:ext cx="7020154" cy="98296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2"/>
              </a:buClr>
              <a:buNone/>
              <a:defRPr sz="42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445" name="Shape 445"/>
          <p:cNvSpPr txBox="1">
            <a:spLocks noGrp="1"/>
          </p:cNvSpPr>
          <p:nvPr>
            <p:ph type="subTitle" idx="1"/>
          </p:nvPr>
        </p:nvSpPr>
        <p:spPr>
          <a:xfrm>
            <a:off x="369106" y="3139975"/>
            <a:ext cx="7020154" cy="427553"/>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chemeClr val="dk2"/>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r>
              <a:rPr lang="en-US" smtClean="0"/>
              <a:t>Click to edit Master subtitle style</a:t>
            </a:r>
            <a:endParaRPr/>
          </a:p>
        </p:txBody>
      </p:sp>
      <p:sp>
        <p:nvSpPr>
          <p:cNvPr id="446" name="Shape 446"/>
          <p:cNvSpPr txBox="1">
            <a:spLocks noGrp="1"/>
          </p:cNvSpPr>
          <p:nvPr>
            <p:ph type="body" idx="2"/>
          </p:nvPr>
        </p:nvSpPr>
        <p:spPr>
          <a:xfrm>
            <a:off x="296537" y="4498046"/>
            <a:ext cx="2891062" cy="523207"/>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447" name="Shape 447" descr="N Element Tab Square-Blue_RGB.png"/>
          <p:cNvPicPr preferRelativeResize="0"/>
          <p:nvPr/>
        </p:nvPicPr>
        <p:blipFill rotWithShape="1">
          <a:blip r:embed="rId3">
            <a:alphaModFix/>
          </a:blip>
          <a:srcRect/>
          <a:stretch/>
        </p:blipFill>
        <p:spPr>
          <a:xfrm>
            <a:off x="389338" y="1380677"/>
            <a:ext cx="378801" cy="379085"/>
          </a:xfrm>
          <a:prstGeom prst="rect">
            <a:avLst/>
          </a:prstGeom>
          <a:noFill/>
          <a:ln>
            <a:noFill/>
          </a:ln>
        </p:spPr>
      </p:pic>
      <p:sp>
        <p:nvSpPr>
          <p:cNvPr id="448" name="Shape 448"/>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cSld name="76_Title Full Logo White">
    <p:spTree>
      <p:nvGrpSpPr>
        <p:cNvPr id="1" name="Shape 449"/>
        <p:cNvGrpSpPr/>
        <p:nvPr/>
      </p:nvGrpSpPr>
      <p:grpSpPr>
        <a:xfrm>
          <a:off x="0" y="0"/>
          <a:ext cx="0" cy="0"/>
          <a:chOff x="0" y="0"/>
          <a:chExt cx="0" cy="0"/>
        </a:xfrm>
      </p:grpSpPr>
      <p:pic>
        <p:nvPicPr>
          <p:cNvPr id="450" name="Shape 450" descr="Red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451" name="Shape 451"/>
          <p:cNvSpPr txBox="1">
            <a:spLocks noGrp="1"/>
          </p:cNvSpPr>
          <p:nvPr>
            <p:ph type="ctrTitle"/>
          </p:nvPr>
        </p:nvSpPr>
        <p:spPr>
          <a:xfrm>
            <a:off x="296537" y="2113953"/>
            <a:ext cx="7020154" cy="98296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2"/>
              </a:buClr>
              <a:buNone/>
              <a:defRPr sz="42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452" name="Shape 452"/>
          <p:cNvSpPr txBox="1">
            <a:spLocks noGrp="1"/>
          </p:cNvSpPr>
          <p:nvPr>
            <p:ph type="subTitle" idx="1"/>
          </p:nvPr>
        </p:nvSpPr>
        <p:spPr>
          <a:xfrm>
            <a:off x="369106" y="3139975"/>
            <a:ext cx="7020154" cy="427553"/>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chemeClr val="dk2"/>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r>
              <a:rPr lang="en-US" smtClean="0"/>
              <a:t>Click to edit Master subtitle style</a:t>
            </a:r>
            <a:endParaRPr/>
          </a:p>
        </p:txBody>
      </p:sp>
      <p:sp>
        <p:nvSpPr>
          <p:cNvPr id="453" name="Shape 453"/>
          <p:cNvSpPr txBox="1">
            <a:spLocks noGrp="1"/>
          </p:cNvSpPr>
          <p:nvPr>
            <p:ph type="body" idx="2"/>
          </p:nvPr>
        </p:nvSpPr>
        <p:spPr>
          <a:xfrm>
            <a:off x="292169" y="4498046"/>
            <a:ext cx="2891062" cy="523207"/>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454" name="Shape 454" descr="Nielsen-Wordmark-Color-RGB.png"/>
          <p:cNvPicPr preferRelativeResize="0"/>
          <p:nvPr/>
        </p:nvPicPr>
        <p:blipFill rotWithShape="1">
          <a:blip r:embed="rId3">
            <a:alphaModFix/>
          </a:blip>
          <a:srcRect/>
          <a:stretch/>
        </p:blipFill>
        <p:spPr>
          <a:xfrm>
            <a:off x="406802" y="1412780"/>
            <a:ext cx="980035" cy="346034"/>
          </a:xfrm>
          <a:prstGeom prst="rect">
            <a:avLst/>
          </a:prstGeom>
          <a:noFill/>
          <a:ln>
            <a:noFill/>
          </a:ln>
        </p:spPr>
      </p:pic>
      <p:sp>
        <p:nvSpPr>
          <p:cNvPr id="455" name="Shape 455"/>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77_Title and Content">
    <p:spTree>
      <p:nvGrpSpPr>
        <p:cNvPr id="1" name="Shape 456"/>
        <p:cNvGrpSpPr/>
        <p:nvPr/>
      </p:nvGrpSpPr>
      <p:grpSpPr>
        <a:xfrm>
          <a:off x="0" y="0"/>
          <a:ext cx="0" cy="0"/>
          <a:chOff x="0" y="0"/>
          <a:chExt cx="0" cy="0"/>
        </a:xfrm>
      </p:grpSpPr>
      <p:sp>
        <p:nvSpPr>
          <p:cNvPr id="457" name="Shape 457"/>
          <p:cNvSpPr txBox="1">
            <a:spLocks noGrp="1"/>
          </p:cNvSpPr>
          <p:nvPr>
            <p:ph type="title"/>
          </p:nvPr>
        </p:nvSpPr>
        <p:spPr>
          <a:xfrm>
            <a:off x="593726" y="354122"/>
            <a:ext cx="8165591" cy="428757"/>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r>
              <a:rPr lang="en-US" smtClean="0"/>
              <a:t>Click to edit Master title style</a:t>
            </a:r>
            <a:endParaRPr/>
          </a:p>
        </p:txBody>
      </p:sp>
      <p:sp>
        <p:nvSpPr>
          <p:cNvPr id="458" name="Shape 458"/>
          <p:cNvSpPr txBox="1">
            <a:spLocks noGrp="1"/>
          </p:cNvSpPr>
          <p:nvPr>
            <p:ph type="body" idx="1"/>
          </p:nvPr>
        </p:nvSpPr>
        <p:spPr>
          <a:xfrm>
            <a:off x="594360" y="819403"/>
            <a:ext cx="8165591" cy="236412"/>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459" name="Shape 459"/>
          <p:cNvSpPr txBox="1">
            <a:spLocks noGrp="1"/>
          </p:cNvSpPr>
          <p:nvPr>
            <p:ph type="body" idx="2"/>
          </p:nvPr>
        </p:nvSpPr>
        <p:spPr>
          <a:xfrm>
            <a:off x="594360" y="1490932"/>
            <a:ext cx="8165591" cy="3060850"/>
          </a:xfrm>
          <a:prstGeom prst="rect">
            <a:avLst/>
          </a:prstGeom>
          <a:noFill/>
          <a:ln>
            <a:noFill/>
          </a:ln>
        </p:spPr>
        <p:txBody>
          <a:bodyPr lIns="91425" tIns="91425" rIns="91425" bIns="91425" anchor="t" anchorCtr="0"/>
          <a:lstStyle>
            <a:lvl1pPr marL="227013" marR="0" lvl="0" indent="-112713" algn="l" rtl="0">
              <a:lnSpc>
                <a:spcPct val="100000"/>
              </a:lnSpc>
              <a:spcBef>
                <a:spcPts val="800"/>
              </a:spcBef>
              <a:buClr>
                <a:schemeClr val="dk2"/>
              </a:buClr>
              <a:buSzPct val="100000"/>
              <a:buChar char="•"/>
              <a:defRPr sz="1800" i="0" u="none" strike="noStrike" cap="none">
                <a:solidFill>
                  <a:schemeClr val="dk2"/>
                </a:solidFill>
              </a:defRPr>
            </a:lvl1pPr>
            <a:lvl2pPr marL="454025" marR="0" lvl="1" indent="-123825" algn="l" rtl="0">
              <a:lnSpc>
                <a:spcPct val="100000"/>
              </a:lnSpc>
              <a:spcBef>
                <a:spcPts val="800"/>
              </a:spcBef>
              <a:buClr>
                <a:schemeClr val="dk2"/>
              </a:buClr>
              <a:buSzPct val="100000"/>
              <a:buChar char="•"/>
              <a:defRPr sz="1600" i="0" u="none" strike="noStrike" cap="none">
                <a:solidFill>
                  <a:schemeClr val="dk2"/>
                </a:solidFill>
              </a:defRPr>
            </a:lvl2pPr>
            <a:lvl3pPr marL="688975" marR="0" lvl="2" indent="-142875" algn="l" rtl="0">
              <a:lnSpc>
                <a:spcPct val="100000"/>
              </a:lnSpc>
              <a:spcBef>
                <a:spcPts val="700"/>
              </a:spcBef>
              <a:buClr>
                <a:schemeClr val="dk2"/>
              </a:buClr>
              <a:buSzPct val="100000"/>
              <a:buChar char="•"/>
              <a:defRPr sz="1400" i="0" u="none" strike="noStrike" cap="none">
                <a:solidFill>
                  <a:schemeClr val="dk2"/>
                </a:solidFill>
              </a:defRPr>
            </a:lvl3pPr>
            <a:lvl4pPr marL="915988" marR="0" lvl="3" indent="-153987" algn="l" rtl="0">
              <a:lnSpc>
                <a:spcPct val="100000"/>
              </a:lnSpc>
              <a:spcBef>
                <a:spcPts val="700"/>
              </a:spcBef>
              <a:buClr>
                <a:schemeClr val="dk2"/>
              </a:buClr>
              <a:buSzPct val="100000"/>
              <a:buChar char="•"/>
              <a:defRPr sz="1200" i="0" u="none" strike="noStrike" cap="none">
                <a:solidFill>
                  <a:schemeClr val="dk2"/>
                </a:solidFill>
              </a:defRPr>
            </a:lvl4pPr>
            <a:lvl5pPr marL="1143000" marR="0" lvl="4" indent="-177800" algn="l" rtl="0">
              <a:lnSpc>
                <a:spcPct val="100000"/>
              </a:lnSpc>
              <a:spcBef>
                <a:spcPts val="700"/>
              </a:spcBef>
              <a:buClr>
                <a:schemeClr val="dk2"/>
              </a:buClr>
              <a:buSzPct val="100000"/>
              <a:buChar char="•"/>
              <a:defRPr sz="1000" i="0" u="none" strike="noStrike" cap="none">
                <a:solidFill>
                  <a:schemeClr val="dk2"/>
                </a:solidFill>
              </a:defRPr>
            </a:lvl5pPr>
            <a:lvl6pPr marL="2514600" marR="0" lvl="5" indent="-101600" algn="l" rtl="0">
              <a:spcBef>
                <a:spcPts val="400"/>
              </a:spcBef>
              <a:buClr>
                <a:schemeClr val="dk1"/>
              </a:buClr>
              <a:buSzPct val="100000"/>
              <a:buChar char="•"/>
              <a:defRPr sz="2000" i="0" u="none" strike="noStrike" cap="none">
                <a:solidFill>
                  <a:schemeClr val="dk1"/>
                </a:solidFill>
              </a:defRPr>
            </a:lvl6pPr>
            <a:lvl7pPr marL="2971800" marR="0" lvl="6" indent="-101600" algn="l" rtl="0">
              <a:spcBef>
                <a:spcPts val="400"/>
              </a:spcBef>
              <a:buClr>
                <a:schemeClr val="dk1"/>
              </a:buClr>
              <a:buSzPct val="100000"/>
              <a:buChar char="•"/>
              <a:defRPr sz="2000" i="0" u="none" strike="noStrike" cap="none">
                <a:solidFill>
                  <a:schemeClr val="dk1"/>
                </a:solidFill>
              </a:defRPr>
            </a:lvl7pPr>
            <a:lvl8pPr marL="3429000" marR="0" lvl="7" indent="-101600" algn="l" rtl="0">
              <a:spcBef>
                <a:spcPts val="400"/>
              </a:spcBef>
              <a:buClr>
                <a:schemeClr val="dk1"/>
              </a:buClr>
              <a:buSzPct val="100000"/>
              <a:buChar char="•"/>
              <a:defRPr sz="2000" i="0" u="none" strike="noStrike" cap="none">
                <a:solidFill>
                  <a:schemeClr val="dk1"/>
                </a:solidFill>
              </a:defRPr>
            </a:lvl8pPr>
            <a:lvl9pPr marL="3886200" marR="0" lvl="8" indent="-101600" algn="l" rtl="0">
              <a:spcBef>
                <a:spcPts val="400"/>
              </a:spcBef>
              <a:buClr>
                <a:schemeClr val="dk1"/>
              </a:buClr>
              <a:buSzPct val="100000"/>
              <a:buChar char="•"/>
              <a:defRPr sz="2000" i="0" u="none" strike="noStrike" cap="none">
                <a:solidFill>
                  <a:schemeClr val="dk1"/>
                </a:solidFill>
              </a:defRPr>
            </a:lvl9pPr>
          </a:lstStyle>
          <a:p>
            <a:pPr lvl="0"/>
            <a:r>
              <a:rPr lang="en-US" smtClean="0"/>
              <a:t>Click to edit Master text styles</a:t>
            </a:r>
          </a:p>
        </p:txBody>
      </p:sp>
      <p:sp>
        <p:nvSpPr>
          <p:cNvPr id="460" name="Shape 460"/>
          <p:cNvSpPr txBox="1">
            <a:spLocks noGrp="1"/>
          </p:cNvSpPr>
          <p:nvPr>
            <p:ph type="body" idx="3"/>
          </p:nvPr>
        </p:nvSpPr>
        <p:spPr>
          <a:xfrm>
            <a:off x="594358" y="4781502"/>
            <a:ext cx="8165591" cy="274404"/>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None/>
              <a:defRPr sz="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461" name="Shape 461" descr="Red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462" name="Shape 462"/>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78_Title only">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594361" y="353593"/>
            <a:ext cx="8166671" cy="434051"/>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r>
              <a:rPr lang="en-US" smtClean="0"/>
              <a:t>Click to edit Master title style</a:t>
            </a:r>
            <a:endParaRPr/>
          </a:p>
        </p:txBody>
      </p:sp>
      <p:sp>
        <p:nvSpPr>
          <p:cNvPr id="465" name="Shape 465"/>
          <p:cNvSpPr txBox="1">
            <a:spLocks noGrp="1"/>
          </p:cNvSpPr>
          <p:nvPr>
            <p:ph type="body" idx="1"/>
          </p:nvPr>
        </p:nvSpPr>
        <p:spPr>
          <a:xfrm>
            <a:off x="594358" y="4781502"/>
            <a:ext cx="8165591" cy="274404"/>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None/>
              <a:defRPr sz="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466" name="Shape 466"/>
          <p:cNvSpPr txBox="1">
            <a:spLocks noGrp="1"/>
          </p:cNvSpPr>
          <p:nvPr>
            <p:ph type="body" idx="2"/>
          </p:nvPr>
        </p:nvSpPr>
        <p:spPr>
          <a:xfrm>
            <a:off x="594360" y="819403"/>
            <a:ext cx="8165591" cy="236412"/>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467" name="Shape 467" descr="Red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468" name="Shape 468"/>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cSld name="79_Chart">
    <p:spTree>
      <p:nvGrpSpPr>
        <p:cNvPr id="1" name="Shape 469"/>
        <p:cNvGrpSpPr/>
        <p:nvPr/>
      </p:nvGrpSpPr>
      <p:grpSpPr>
        <a:xfrm>
          <a:off x="0" y="0"/>
          <a:ext cx="0" cy="0"/>
          <a:chOff x="0" y="0"/>
          <a:chExt cx="0" cy="0"/>
        </a:xfrm>
      </p:grpSpPr>
      <p:sp>
        <p:nvSpPr>
          <p:cNvPr id="470" name="Shape 470"/>
          <p:cNvSpPr txBox="1">
            <a:spLocks noGrp="1"/>
          </p:cNvSpPr>
          <p:nvPr>
            <p:ph type="body" idx="1"/>
          </p:nvPr>
        </p:nvSpPr>
        <p:spPr>
          <a:xfrm>
            <a:off x="594360" y="1328095"/>
            <a:ext cx="7876476" cy="188771"/>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200" i="0" u="none" strike="noStrike" cap="none">
                <a:solidFill>
                  <a:schemeClr val="accent1"/>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471" name="Shape 471"/>
          <p:cNvSpPr>
            <a:spLocks noGrp="1"/>
          </p:cNvSpPr>
          <p:nvPr>
            <p:ph type="chart" idx="2"/>
          </p:nvPr>
        </p:nvSpPr>
        <p:spPr>
          <a:xfrm>
            <a:off x="591172" y="2016975"/>
            <a:ext cx="7882286" cy="2429816"/>
          </a:xfrm>
          <a:prstGeom prst="rect">
            <a:avLst/>
          </a:prstGeom>
          <a:noFill/>
          <a:ln>
            <a:noFill/>
          </a:ln>
        </p:spPr>
        <p:txBody>
          <a:bodyPr lIns="91425" tIns="91425" rIns="91425" bIns="91425" anchor="t" anchorCtr="0"/>
          <a:lstStyle>
            <a:lvl1pPr marL="227013" marR="0" lvl="0" indent="-227013" algn="l" rtl="0">
              <a:lnSpc>
                <a:spcPct val="100000"/>
              </a:lnSpc>
              <a:spcBef>
                <a:spcPts val="800"/>
              </a:spcBef>
              <a:buClr>
                <a:schemeClr val="dk2"/>
              </a:buClr>
              <a:buFont typeface="Open Sans"/>
              <a:buNone/>
              <a:defRPr sz="1800" i="0" u="none" strike="noStrike" cap="none">
                <a:solidFill>
                  <a:schemeClr val="dk2"/>
                </a:solidFill>
                <a:latin typeface="Open Sans"/>
                <a:ea typeface="Open Sans"/>
                <a:cs typeface="Open Sans"/>
                <a:sym typeface="Open Sans"/>
              </a:defRPr>
            </a:lvl1pPr>
            <a:lvl2pPr marL="454025" marR="0" lvl="1" indent="-123825" algn="l" rtl="0">
              <a:lnSpc>
                <a:spcPct val="100000"/>
              </a:lnSpc>
              <a:spcBef>
                <a:spcPts val="800"/>
              </a:spcBef>
              <a:buClr>
                <a:schemeClr val="dk2"/>
              </a:buClr>
              <a:buSzPct val="100000"/>
              <a:buFont typeface="Open Sans"/>
              <a:buChar char="•"/>
              <a:defRPr sz="1600" i="0" u="none" strike="noStrike" cap="none">
                <a:solidFill>
                  <a:schemeClr val="dk2"/>
                </a:solidFill>
                <a:latin typeface="Open Sans"/>
                <a:ea typeface="Open Sans"/>
                <a:cs typeface="Open Sans"/>
                <a:sym typeface="Open Sans"/>
              </a:defRPr>
            </a:lvl2pPr>
            <a:lvl3pPr marL="688975" marR="0" lvl="2" indent="-142875" algn="l" rtl="0">
              <a:lnSpc>
                <a:spcPct val="100000"/>
              </a:lnSpc>
              <a:spcBef>
                <a:spcPts val="700"/>
              </a:spcBef>
              <a:buClr>
                <a:schemeClr val="dk2"/>
              </a:buClr>
              <a:buSzPct val="100000"/>
              <a:buFont typeface="Open Sans"/>
              <a:buChar char="•"/>
              <a:defRPr sz="1400" i="0" u="none" strike="noStrike" cap="none">
                <a:solidFill>
                  <a:schemeClr val="dk2"/>
                </a:solidFill>
                <a:latin typeface="Open Sans"/>
                <a:ea typeface="Open Sans"/>
                <a:cs typeface="Open Sans"/>
                <a:sym typeface="Open Sans"/>
              </a:defRPr>
            </a:lvl3pPr>
            <a:lvl4pPr marL="915988" marR="0" lvl="3" indent="-153987" algn="l" rtl="0">
              <a:lnSpc>
                <a:spcPct val="100000"/>
              </a:lnSpc>
              <a:spcBef>
                <a:spcPts val="700"/>
              </a:spcBef>
              <a:buClr>
                <a:schemeClr val="dk2"/>
              </a:buClr>
              <a:buSzPct val="100000"/>
              <a:buFont typeface="Open Sans"/>
              <a:buChar char="•"/>
              <a:defRPr sz="1200" i="0" u="none" strike="noStrike" cap="none">
                <a:solidFill>
                  <a:schemeClr val="dk2"/>
                </a:solidFill>
                <a:latin typeface="Open Sans"/>
                <a:ea typeface="Open Sans"/>
                <a:cs typeface="Open Sans"/>
                <a:sym typeface="Open Sans"/>
              </a:defRPr>
            </a:lvl4pPr>
            <a:lvl5pPr marL="1143000" marR="0" lvl="4" indent="-177800" algn="l" rtl="0">
              <a:lnSpc>
                <a:spcPct val="100000"/>
              </a:lnSpc>
              <a:spcBef>
                <a:spcPts val="700"/>
              </a:spcBef>
              <a:buClr>
                <a:schemeClr val="dk2"/>
              </a:buClr>
              <a:buSzPct val="100000"/>
              <a:buFont typeface="Open Sans"/>
              <a:buChar char="•"/>
              <a:defRPr sz="1000" i="0" u="none" strike="noStrike" cap="none">
                <a:solidFill>
                  <a:schemeClr val="dk2"/>
                </a:solidFill>
                <a:latin typeface="Open Sans"/>
                <a:ea typeface="Open Sans"/>
                <a:cs typeface="Open Sans"/>
                <a:sym typeface="Open Sans"/>
              </a:defRPr>
            </a:lvl5pPr>
            <a:lvl6pPr marL="2514600" marR="0" lvl="5"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9pPr>
          </a:lstStyle>
          <a:p>
            <a:r>
              <a:rPr lang="en-US" smtClean="0"/>
              <a:t>Click icon to add chart</a:t>
            </a:r>
            <a:endParaRPr/>
          </a:p>
        </p:txBody>
      </p:sp>
      <p:sp>
        <p:nvSpPr>
          <p:cNvPr id="472" name="Shape 472"/>
          <p:cNvSpPr txBox="1">
            <a:spLocks noGrp="1"/>
          </p:cNvSpPr>
          <p:nvPr>
            <p:ph type="title"/>
          </p:nvPr>
        </p:nvSpPr>
        <p:spPr>
          <a:xfrm>
            <a:off x="594360" y="354321"/>
            <a:ext cx="8155940" cy="428757"/>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r>
              <a:rPr lang="en-US" smtClean="0"/>
              <a:t>Click to edit Master title style</a:t>
            </a:r>
            <a:endParaRPr/>
          </a:p>
        </p:txBody>
      </p:sp>
      <p:sp>
        <p:nvSpPr>
          <p:cNvPr id="473" name="Shape 473"/>
          <p:cNvSpPr txBox="1">
            <a:spLocks noGrp="1"/>
          </p:cNvSpPr>
          <p:nvPr>
            <p:ph type="body" idx="3"/>
          </p:nvPr>
        </p:nvSpPr>
        <p:spPr>
          <a:xfrm>
            <a:off x="594360" y="820132"/>
            <a:ext cx="8160321" cy="236412"/>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474" name="Shape 474"/>
          <p:cNvSpPr txBox="1">
            <a:spLocks noGrp="1"/>
          </p:cNvSpPr>
          <p:nvPr>
            <p:ph type="body" idx="4"/>
          </p:nvPr>
        </p:nvSpPr>
        <p:spPr>
          <a:xfrm>
            <a:off x="594358" y="4781502"/>
            <a:ext cx="8165591" cy="274404"/>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None/>
              <a:defRPr sz="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475" name="Shape 475" descr="Red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476" name="Shape 476"/>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cSld name="80_Side-by-side">
    <p:spTree>
      <p:nvGrpSpPr>
        <p:cNvPr id="1" name="Shape 477"/>
        <p:cNvGrpSpPr/>
        <p:nvPr/>
      </p:nvGrpSpPr>
      <p:grpSpPr>
        <a:xfrm>
          <a:off x="0" y="0"/>
          <a:ext cx="0" cy="0"/>
          <a:chOff x="0" y="0"/>
          <a:chExt cx="0" cy="0"/>
        </a:xfrm>
      </p:grpSpPr>
      <p:sp>
        <p:nvSpPr>
          <p:cNvPr id="478" name="Shape 478"/>
          <p:cNvSpPr txBox="1">
            <a:spLocks noGrp="1"/>
          </p:cNvSpPr>
          <p:nvPr>
            <p:ph type="body" idx="1"/>
          </p:nvPr>
        </p:nvSpPr>
        <p:spPr>
          <a:xfrm>
            <a:off x="594361" y="1317143"/>
            <a:ext cx="4087177" cy="132795"/>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200" i="0" u="none" strike="noStrike" cap="none">
                <a:solidFill>
                  <a:schemeClr val="accent1"/>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479" name="Shape 479"/>
          <p:cNvSpPr>
            <a:spLocks noGrp="1"/>
          </p:cNvSpPr>
          <p:nvPr>
            <p:ph type="chart" idx="2"/>
          </p:nvPr>
        </p:nvSpPr>
        <p:spPr>
          <a:xfrm>
            <a:off x="711200" y="1922616"/>
            <a:ext cx="3970338" cy="2429816"/>
          </a:xfrm>
          <a:prstGeom prst="rect">
            <a:avLst/>
          </a:prstGeom>
          <a:noFill/>
          <a:ln>
            <a:noFill/>
          </a:ln>
        </p:spPr>
        <p:txBody>
          <a:bodyPr lIns="91425" tIns="91425" rIns="91425" bIns="91425" anchor="t" anchorCtr="0"/>
          <a:lstStyle>
            <a:lvl1pPr marL="227013" marR="0" lvl="0" indent="-227013" algn="l" rtl="0">
              <a:lnSpc>
                <a:spcPct val="100000"/>
              </a:lnSpc>
              <a:spcBef>
                <a:spcPts val="800"/>
              </a:spcBef>
              <a:buClr>
                <a:schemeClr val="dk2"/>
              </a:buClr>
              <a:buFont typeface="Open Sans"/>
              <a:buNone/>
              <a:defRPr sz="1800" i="0" u="none" strike="noStrike" cap="none">
                <a:solidFill>
                  <a:schemeClr val="dk2"/>
                </a:solidFill>
                <a:latin typeface="Open Sans"/>
                <a:ea typeface="Open Sans"/>
                <a:cs typeface="Open Sans"/>
                <a:sym typeface="Open Sans"/>
              </a:defRPr>
            </a:lvl1pPr>
            <a:lvl2pPr marL="454025" marR="0" lvl="1" indent="-123825" algn="l" rtl="0">
              <a:lnSpc>
                <a:spcPct val="100000"/>
              </a:lnSpc>
              <a:spcBef>
                <a:spcPts val="800"/>
              </a:spcBef>
              <a:buClr>
                <a:schemeClr val="dk2"/>
              </a:buClr>
              <a:buSzPct val="100000"/>
              <a:buFont typeface="Open Sans"/>
              <a:buChar char="•"/>
              <a:defRPr sz="1600" i="0" u="none" strike="noStrike" cap="none">
                <a:solidFill>
                  <a:schemeClr val="dk2"/>
                </a:solidFill>
                <a:latin typeface="Open Sans"/>
                <a:ea typeface="Open Sans"/>
                <a:cs typeface="Open Sans"/>
                <a:sym typeface="Open Sans"/>
              </a:defRPr>
            </a:lvl2pPr>
            <a:lvl3pPr marL="688975" marR="0" lvl="2" indent="-142875" algn="l" rtl="0">
              <a:lnSpc>
                <a:spcPct val="100000"/>
              </a:lnSpc>
              <a:spcBef>
                <a:spcPts val="700"/>
              </a:spcBef>
              <a:buClr>
                <a:schemeClr val="dk2"/>
              </a:buClr>
              <a:buSzPct val="100000"/>
              <a:buFont typeface="Open Sans"/>
              <a:buChar char="•"/>
              <a:defRPr sz="1400" i="0" u="none" strike="noStrike" cap="none">
                <a:solidFill>
                  <a:schemeClr val="dk2"/>
                </a:solidFill>
                <a:latin typeface="Open Sans"/>
                <a:ea typeface="Open Sans"/>
                <a:cs typeface="Open Sans"/>
                <a:sym typeface="Open Sans"/>
              </a:defRPr>
            </a:lvl3pPr>
            <a:lvl4pPr marL="915988" marR="0" lvl="3" indent="-153987" algn="l" rtl="0">
              <a:lnSpc>
                <a:spcPct val="100000"/>
              </a:lnSpc>
              <a:spcBef>
                <a:spcPts val="700"/>
              </a:spcBef>
              <a:buClr>
                <a:schemeClr val="dk2"/>
              </a:buClr>
              <a:buSzPct val="100000"/>
              <a:buFont typeface="Open Sans"/>
              <a:buChar char="•"/>
              <a:defRPr sz="1200" i="0" u="none" strike="noStrike" cap="none">
                <a:solidFill>
                  <a:schemeClr val="dk2"/>
                </a:solidFill>
                <a:latin typeface="Open Sans"/>
                <a:ea typeface="Open Sans"/>
                <a:cs typeface="Open Sans"/>
                <a:sym typeface="Open Sans"/>
              </a:defRPr>
            </a:lvl4pPr>
            <a:lvl5pPr marL="1143000" marR="0" lvl="4" indent="-177800" algn="l" rtl="0">
              <a:lnSpc>
                <a:spcPct val="100000"/>
              </a:lnSpc>
              <a:spcBef>
                <a:spcPts val="700"/>
              </a:spcBef>
              <a:buClr>
                <a:schemeClr val="dk2"/>
              </a:buClr>
              <a:buSzPct val="100000"/>
              <a:buFont typeface="Open Sans"/>
              <a:buChar char="•"/>
              <a:defRPr sz="1000" i="0" u="none" strike="noStrike" cap="none">
                <a:solidFill>
                  <a:schemeClr val="dk2"/>
                </a:solidFill>
                <a:latin typeface="Open Sans"/>
                <a:ea typeface="Open Sans"/>
                <a:cs typeface="Open Sans"/>
                <a:sym typeface="Open Sans"/>
              </a:defRPr>
            </a:lvl5pPr>
            <a:lvl6pPr marL="2514600" marR="0" lvl="5"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9pPr>
          </a:lstStyle>
          <a:p>
            <a:r>
              <a:rPr lang="en-US" smtClean="0"/>
              <a:t>Click icon to add chart</a:t>
            </a:r>
            <a:endParaRPr/>
          </a:p>
        </p:txBody>
      </p:sp>
      <p:sp>
        <p:nvSpPr>
          <p:cNvPr id="480" name="Shape 480"/>
          <p:cNvSpPr txBox="1">
            <a:spLocks noGrp="1"/>
          </p:cNvSpPr>
          <p:nvPr>
            <p:ph type="title"/>
          </p:nvPr>
        </p:nvSpPr>
        <p:spPr>
          <a:xfrm>
            <a:off x="594360" y="354321"/>
            <a:ext cx="8155940" cy="428757"/>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r>
              <a:rPr lang="en-US" smtClean="0"/>
              <a:t>Click to edit Master title style</a:t>
            </a:r>
            <a:endParaRPr/>
          </a:p>
        </p:txBody>
      </p:sp>
      <p:sp>
        <p:nvSpPr>
          <p:cNvPr id="481" name="Shape 481"/>
          <p:cNvSpPr txBox="1">
            <a:spLocks noGrp="1"/>
          </p:cNvSpPr>
          <p:nvPr>
            <p:ph type="body" idx="3"/>
          </p:nvPr>
        </p:nvSpPr>
        <p:spPr>
          <a:xfrm>
            <a:off x="594360" y="820132"/>
            <a:ext cx="8160321" cy="236412"/>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482" name="Shape 482"/>
          <p:cNvSpPr>
            <a:spLocks noGrp="1"/>
          </p:cNvSpPr>
          <p:nvPr>
            <p:ph type="chart" idx="4"/>
          </p:nvPr>
        </p:nvSpPr>
        <p:spPr>
          <a:xfrm>
            <a:off x="4862512" y="1922616"/>
            <a:ext cx="3970338" cy="2429816"/>
          </a:xfrm>
          <a:prstGeom prst="rect">
            <a:avLst/>
          </a:prstGeom>
          <a:noFill/>
          <a:ln>
            <a:noFill/>
          </a:ln>
        </p:spPr>
        <p:txBody>
          <a:bodyPr lIns="91425" tIns="91425" rIns="91425" bIns="91425" anchor="t" anchorCtr="0"/>
          <a:lstStyle>
            <a:lvl1pPr marL="227013" marR="0" lvl="0" indent="-227013" algn="l" rtl="0">
              <a:lnSpc>
                <a:spcPct val="100000"/>
              </a:lnSpc>
              <a:spcBef>
                <a:spcPts val="800"/>
              </a:spcBef>
              <a:buClr>
                <a:schemeClr val="dk2"/>
              </a:buClr>
              <a:buFont typeface="Open Sans"/>
              <a:buNone/>
              <a:defRPr sz="1800" i="0" u="none" strike="noStrike" cap="none">
                <a:solidFill>
                  <a:schemeClr val="dk2"/>
                </a:solidFill>
                <a:latin typeface="Open Sans"/>
                <a:ea typeface="Open Sans"/>
                <a:cs typeface="Open Sans"/>
                <a:sym typeface="Open Sans"/>
              </a:defRPr>
            </a:lvl1pPr>
            <a:lvl2pPr marL="454025" marR="0" lvl="1" indent="-123825" algn="l" rtl="0">
              <a:lnSpc>
                <a:spcPct val="100000"/>
              </a:lnSpc>
              <a:spcBef>
                <a:spcPts val="800"/>
              </a:spcBef>
              <a:buClr>
                <a:schemeClr val="dk2"/>
              </a:buClr>
              <a:buSzPct val="100000"/>
              <a:buFont typeface="Open Sans"/>
              <a:buChar char="•"/>
              <a:defRPr sz="1600" i="0" u="none" strike="noStrike" cap="none">
                <a:solidFill>
                  <a:schemeClr val="dk2"/>
                </a:solidFill>
                <a:latin typeface="Open Sans"/>
                <a:ea typeface="Open Sans"/>
                <a:cs typeface="Open Sans"/>
                <a:sym typeface="Open Sans"/>
              </a:defRPr>
            </a:lvl2pPr>
            <a:lvl3pPr marL="688975" marR="0" lvl="2" indent="-142875" algn="l" rtl="0">
              <a:lnSpc>
                <a:spcPct val="100000"/>
              </a:lnSpc>
              <a:spcBef>
                <a:spcPts val="700"/>
              </a:spcBef>
              <a:buClr>
                <a:schemeClr val="dk2"/>
              </a:buClr>
              <a:buSzPct val="100000"/>
              <a:buFont typeface="Open Sans"/>
              <a:buChar char="•"/>
              <a:defRPr sz="1400" i="0" u="none" strike="noStrike" cap="none">
                <a:solidFill>
                  <a:schemeClr val="dk2"/>
                </a:solidFill>
                <a:latin typeface="Open Sans"/>
                <a:ea typeface="Open Sans"/>
                <a:cs typeface="Open Sans"/>
                <a:sym typeface="Open Sans"/>
              </a:defRPr>
            </a:lvl3pPr>
            <a:lvl4pPr marL="915988" marR="0" lvl="3" indent="-153987" algn="l" rtl="0">
              <a:lnSpc>
                <a:spcPct val="100000"/>
              </a:lnSpc>
              <a:spcBef>
                <a:spcPts val="700"/>
              </a:spcBef>
              <a:buClr>
                <a:schemeClr val="dk2"/>
              </a:buClr>
              <a:buSzPct val="100000"/>
              <a:buFont typeface="Open Sans"/>
              <a:buChar char="•"/>
              <a:defRPr sz="1200" i="0" u="none" strike="noStrike" cap="none">
                <a:solidFill>
                  <a:schemeClr val="dk2"/>
                </a:solidFill>
                <a:latin typeface="Open Sans"/>
                <a:ea typeface="Open Sans"/>
                <a:cs typeface="Open Sans"/>
                <a:sym typeface="Open Sans"/>
              </a:defRPr>
            </a:lvl4pPr>
            <a:lvl5pPr marL="1143000" marR="0" lvl="4" indent="-177800" algn="l" rtl="0">
              <a:lnSpc>
                <a:spcPct val="100000"/>
              </a:lnSpc>
              <a:spcBef>
                <a:spcPts val="700"/>
              </a:spcBef>
              <a:buClr>
                <a:schemeClr val="dk2"/>
              </a:buClr>
              <a:buSzPct val="100000"/>
              <a:buFont typeface="Open Sans"/>
              <a:buChar char="•"/>
              <a:defRPr sz="1000" i="0" u="none" strike="noStrike" cap="none">
                <a:solidFill>
                  <a:schemeClr val="dk2"/>
                </a:solidFill>
                <a:latin typeface="Open Sans"/>
                <a:ea typeface="Open Sans"/>
                <a:cs typeface="Open Sans"/>
                <a:sym typeface="Open Sans"/>
              </a:defRPr>
            </a:lvl5pPr>
            <a:lvl6pPr marL="2514600" marR="0" lvl="5"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9pPr>
          </a:lstStyle>
          <a:p>
            <a:r>
              <a:rPr lang="en-US" smtClean="0"/>
              <a:t>Click icon to add chart</a:t>
            </a:r>
            <a:endParaRPr/>
          </a:p>
        </p:txBody>
      </p:sp>
      <p:sp>
        <p:nvSpPr>
          <p:cNvPr id="483" name="Shape 483"/>
          <p:cNvSpPr txBox="1">
            <a:spLocks noGrp="1"/>
          </p:cNvSpPr>
          <p:nvPr>
            <p:ph type="body" idx="5"/>
          </p:nvPr>
        </p:nvSpPr>
        <p:spPr>
          <a:xfrm>
            <a:off x="4761667" y="1317143"/>
            <a:ext cx="4087177" cy="132795"/>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200" i="0" u="none" strike="noStrike" cap="none">
                <a:solidFill>
                  <a:schemeClr val="accent1"/>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484" name="Shape 484"/>
          <p:cNvSpPr txBox="1">
            <a:spLocks noGrp="1"/>
          </p:cNvSpPr>
          <p:nvPr>
            <p:ph type="body" idx="6"/>
          </p:nvPr>
        </p:nvSpPr>
        <p:spPr>
          <a:xfrm>
            <a:off x="594358" y="4781502"/>
            <a:ext cx="8165591" cy="274404"/>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None/>
              <a:defRPr sz="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485" name="Shape 485" descr="Red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486" name="Shape 486"/>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cSld name="81_Table">
    <p:spTree>
      <p:nvGrpSpPr>
        <p:cNvPr id="1" name="Shape 487"/>
        <p:cNvGrpSpPr/>
        <p:nvPr/>
      </p:nvGrpSpPr>
      <p:grpSpPr>
        <a:xfrm>
          <a:off x="0" y="0"/>
          <a:ext cx="0" cy="0"/>
          <a:chOff x="0" y="0"/>
          <a:chExt cx="0" cy="0"/>
        </a:xfrm>
      </p:grpSpPr>
      <p:sp>
        <p:nvSpPr>
          <p:cNvPr id="488" name="Shape 488"/>
          <p:cNvSpPr txBox="1">
            <a:spLocks noGrp="1"/>
          </p:cNvSpPr>
          <p:nvPr>
            <p:ph type="title"/>
          </p:nvPr>
        </p:nvSpPr>
        <p:spPr>
          <a:xfrm>
            <a:off x="594360" y="354321"/>
            <a:ext cx="8155940" cy="428757"/>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r>
              <a:rPr lang="en-US" smtClean="0"/>
              <a:t>Click to edit Master title style</a:t>
            </a:r>
            <a:endParaRPr/>
          </a:p>
        </p:txBody>
      </p:sp>
      <p:sp>
        <p:nvSpPr>
          <p:cNvPr id="489" name="Shape 489"/>
          <p:cNvSpPr txBox="1">
            <a:spLocks noGrp="1"/>
          </p:cNvSpPr>
          <p:nvPr>
            <p:ph type="body" idx="1"/>
          </p:nvPr>
        </p:nvSpPr>
        <p:spPr>
          <a:xfrm>
            <a:off x="594360" y="820132"/>
            <a:ext cx="8160321" cy="236412"/>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490" name="Shape 490"/>
          <p:cNvSpPr txBox="1">
            <a:spLocks noGrp="1"/>
          </p:cNvSpPr>
          <p:nvPr>
            <p:ph type="body" idx="2"/>
          </p:nvPr>
        </p:nvSpPr>
        <p:spPr>
          <a:xfrm>
            <a:off x="594358" y="4781502"/>
            <a:ext cx="8165591" cy="274404"/>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None/>
              <a:defRPr sz="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491" name="Shape 491" descr="Red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492" name="Shape 492"/>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cSld name="82_Quote White">
    <p:spTree>
      <p:nvGrpSpPr>
        <p:cNvPr id="1" name="Shape 493"/>
        <p:cNvGrpSpPr/>
        <p:nvPr/>
      </p:nvGrpSpPr>
      <p:grpSpPr>
        <a:xfrm>
          <a:off x="0" y="0"/>
          <a:ext cx="0" cy="0"/>
          <a:chOff x="0" y="0"/>
          <a:chExt cx="0" cy="0"/>
        </a:xfrm>
      </p:grpSpPr>
      <p:sp>
        <p:nvSpPr>
          <p:cNvPr id="494" name="Shape 494"/>
          <p:cNvSpPr txBox="1">
            <a:spLocks noGrp="1"/>
          </p:cNvSpPr>
          <p:nvPr>
            <p:ph type="title"/>
          </p:nvPr>
        </p:nvSpPr>
        <p:spPr>
          <a:xfrm>
            <a:off x="1979452" y="1988164"/>
            <a:ext cx="6978810" cy="439047"/>
          </a:xfrm>
          <a:prstGeom prst="rect">
            <a:avLst/>
          </a:prstGeom>
          <a:noFill/>
          <a:ln>
            <a:noFill/>
          </a:ln>
        </p:spPr>
        <p:txBody>
          <a:bodyPr lIns="91425" tIns="91425" rIns="91425" bIns="91425" anchor="t" anchorCtr="0"/>
          <a:lstStyle>
            <a:lvl1pPr marL="0" marR="0" lvl="0" indent="0" algn="l" rtl="0">
              <a:spcBef>
                <a:spcPts val="0"/>
              </a:spcBef>
              <a:buClr>
                <a:schemeClr val="dk2"/>
              </a:buClr>
              <a:buNone/>
              <a:defRPr sz="32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495" name="Shape 495"/>
          <p:cNvSpPr txBox="1">
            <a:spLocks noGrp="1"/>
          </p:cNvSpPr>
          <p:nvPr>
            <p:ph type="body" idx="1"/>
          </p:nvPr>
        </p:nvSpPr>
        <p:spPr>
          <a:xfrm>
            <a:off x="1981200" y="3088193"/>
            <a:ext cx="6976871" cy="533564"/>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1800" i="0" u="none" strike="noStrike" cap="none">
                <a:solidFill>
                  <a:schemeClr val="dk2"/>
                </a:solidFill>
              </a:defRPr>
            </a:lvl1pPr>
            <a:lvl2pPr marL="450850" marR="0" lvl="1" indent="-6350" algn="l" rtl="0">
              <a:lnSpc>
                <a:spcPct val="100000"/>
              </a:lnSpc>
              <a:spcBef>
                <a:spcPts val="800"/>
              </a:spcBef>
              <a:buClr>
                <a:schemeClr val="dk2"/>
              </a:buClr>
              <a:buNone/>
              <a:defRPr sz="1600" i="0" u="none" strike="noStrike" cap="none">
                <a:solidFill>
                  <a:schemeClr val="dk2"/>
                </a:solidFill>
              </a:defRPr>
            </a:lvl2pPr>
            <a:lvl3pPr marL="914400" marR="0" lvl="2" indent="0" algn="l" rtl="0">
              <a:lnSpc>
                <a:spcPct val="100000"/>
              </a:lnSpc>
              <a:spcBef>
                <a:spcPts val="700"/>
              </a:spcBef>
              <a:buClr>
                <a:schemeClr val="dk2"/>
              </a:buClr>
              <a:buNone/>
              <a:defRPr sz="1400" i="0" u="none" strike="noStrike" cap="none">
                <a:solidFill>
                  <a:schemeClr val="dk2"/>
                </a:solidFill>
              </a:defRPr>
            </a:lvl3pPr>
            <a:lvl4pPr marL="1371600" marR="0" lvl="3" indent="0" algn="l" rtl="0">
              <a:lnSpc>
                <a:spcPct val="100000"/>
              </a:lnSpc>
              <a:spcBef>
                <a:spcPts val="700"/>
              </a:spcBef>
              <a:buClr>
                <a:schemeClr val="dk2"/>
              </a:buClr>
              <a:buNone/>
              <a:defRPr sz="1200" i="0" u="none" strike="noStrike" cap="none">
                <a:solidFill>
                  <a:schemeClr val="dk2"/>
                </a:solidFill>
              </a:defRPr>
            </a:lvl4pPr>
            <a:lvl5pPr marL="1828800" marR="0" lvl="4" indent="0" algn="l" rtl="0">
              <a:lnSpc>
                <a:spcPct val="100000"/>
              </a:lnSpc>
              <a:spcBef>
                <a:spcPts val="700"/>
              </a:spcBef>
              <a:buClr>
                <a:schemeClr val="dk2"/>
              </a:buClr>
              <a:buNone/>
              <a:defRPr sz="1000" i="0" u="none" strike="noStrike" cap="none">
                <a:solidFill>
                  <a:schemeClr val="dk2"/>
                </a:solidFill>
              </a:defRPr>
            </a:lvl5pPr>
            <a:lvl6pPr marL="2514600" marR="0" lvl="5" indent="-101600" algn="l" rtl="0">
              <a:spcBef>
                <a:spcPts val="400"/>
              </a:spcBef>
              <a:buClr>
                <a:schemeClr val="dk1"/>
              </a:buClr>
              <a:buSzPct val="100000"/>
              <a:buChar char="•"/>
              <a:defRPr sz="2000" i="0" u="none" strike="noStrike" cap="none">
                <a:solidFill>
                  <a:schemeClr val="dk1"/>
                </a:solidFill>
              </a:defRPr>
            </a:lvl6pPr>
            <a:lvl7pPr marL="2971800" marR="0" lvl="6" indent="-101600" algn="l" rtl="0">
              <a:spcBef>
                <a:spcPts val="400"/>
              </a:spcBef>
              <a:buClr>
                <a:schemeClr val="dk1"/>
              </a:buClr>
              <a:buSzPct val="100000"/>
              <a:buChar char="•"/>
              <a:defRPr sz="2000" i="0" u="none" strike="noStrike" cap="none">
                <a:solidFill>
                  <a:schemeClr val="dk1"/>
                </a:solidFill>
              </a:defRPr>
            </a:lvl7pPr>
            <a:lvl8pPr marL="3429000" marR="0" lvl="7" indent="-101600" algn="l" rtl="0">
              <a:spcBef>
                <a:spcPts val="400"/>
              </a:spcBef>
              <a:buClr>
                <a:schemeClr val="dk1"/>
              </a:buClr>
              <a:buSzPct val="100000"/>
              <a:buChar char="•"/>
              <a:defRPr sz="2000" i="0" u="none" strike="noStrike" cap="none">
                <a:solidFill>
                  <a:schemeClr val="dk1"/>
                </a:solidFill>
              </a:defRPr>
            </a:lvl8pPr>
            <a:lvl9pPr marL="3886200" marR="0" lvl="8" indent="-101600" algn="l" rtl="0">
              <a:spcBef>
                <a:spcPts val="400"/>
              </a:spcBef>
              <a:buClr>
                <a:schemeClr val="dk1"/>
              </a:buClr>
              <a:buSzPct val="100000"/>
              <a:buChar char="•"/>
              <a:defRPr sz="2000" i="0" u="none" strike="noStrike" cap="none">
                <a:solidFill>
                  <a:schemeClr val="dk1"/>
                </a:solidFill>
              </a:defRPr>
            </a:lvl9pPr>
          </a:lstStyle>
          <a:p>
            <a:pPr lvl="0"/>
            <a:r>
              <a:rPr lang="en-US" smtClean="0"/>
              <a:t>Click to edit Master text styles</a:t>
            </a:r>
          </a:p>
        </p:txBody>
      </p:sp>
      <p:pic>
        <p:nvPicPr>
          <p:cNvPr id="496" name="Shape 496" descr="Red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497" name="Shape 497"/>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83_Quote Texture RED">
    <p:spTree>
      <p:nvGrpSpPr>
        <p:cNvPr id="1" name="Shape 498"/>
        <p:cNvGrpSpPr/>
        <p:nvPr/>
      </p:nvGrpSpPr>
      <p:grpSpPr>
        <a:xfrm>
          <a:off x="0" y="0"/>
          <a:ext cx="0" cy="0"/>
          <a:chOff x="0" y="0"/>
          <a:chExt cx="0" cy="0"/>
        </a:xfrm>
      </p:grpSpPr>
      <p:pic>
        <p:nvPicPr>
          <p:cNvPr id="499" name="Shape 499" descr="Red.jpg"/>
          <p:cNvPicPr preferRelativeResize="0"/>
          <p:nvPr/>
        </p:nvPicPr>
        <p:blipFill rotWithShape="1">
          <a:blip r:embed="rId2">
            <a:alphaModFix/>
          </a:blip>
          <a:srcRect/>
          <a:stretch/>
        </p:blipFill>
        <p:spPr>
          <a:xfrm>
            <a:off x="0" y="1"/>
            <a:ext cx="9141290" cy="5145087"/>
          </a:xfrm>
          <a:prstGeom prst="rect">
            <a:avLst/>
          </a:prstGeom>
          <a:noFill/>
          <a:ln>
            <a:noFill/>
          </a:ln>
        </p:spPr>
      </p:pic>
      <p:sp>
        <p:nvSpPr>
          <p:cNvPr id="500" name="Shape 500"/>
          <p:cNvSpPr txBox="1">
            <a:spLocks noGrp="1"/>
          </p:cNvSpPr>
          <p:nvPr>
            <p:ph type="title"/>
          </p:nvPr>
        </p:nvSpPr>
        <p:spPr>
          <a:xfrm>
            <a:off x="1979452" y="1988164"/>
            <a:ext cx="6978810" cy="439047"/>
          </a:xfrm>
          <a:prstGeom prst="rect">
            <a:avLst/>
          </a:prstGeom>
          <a:noFill/>
          <a:ln>
            <a:noFill/>
          </a:ln>
        </p:spPr>
        <p:txBody>
          <a:bodyPr lIns="91425" tIns="91425" rIns="91425" bIns="91425" anchor="t" anchorCtr="0"/>
          <a:lstStyle>
            <a:lvl1pPr marL="0" marR="0" lvl="0" indent="0" algn="l" rtl="0">
              <a:spcBef>
                <a:spcPts val="0"/>
              </a:spcBef>
              <a:buClr>
                <a:schemeClr val="lt1"/>
              </a:buClr>
              <a:buNone/>
              <a:defRPr sz="3200" b="1" i="0" u="none" strike="noStrike" cap="none">
                <a:solidFill>
                  <a:schemeClr val="lt1"/>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501" name="Shape 501"/>
          <p:cNvSpPr txBox="1">
            <a:spLocks noGrp="1"/>
          </p:cNvSpPr>
          <p:nvPr>
            <p:ph type="body" idx="1"/>
          </p:nvPr>
        </p:nvSpPr>
        <p:spPr>
          <a:xfrm>
            <a:off x="1981200" y="3088193"/>
            <a:ext cx="6976871" cy="533564"/>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1800" i="0" u="none" strike="noStrike" cap="none">
                <a:solidFill>
                  <a:schemeClr val="lt1"/>
                </a:solidFill>
              </a:defRPr>
            </a:lvl1pPr>
            <a:lvl2pPr marL="450850" marR="0" lvl="1" indent="-6350" algn="l" rtl="0">
              <a:lnSpc>
                <a:spcPct val="100000"/>
              </a:lnSpc>
              <a:spcBef>
                <a:spcPts val="800"/>
              </a:spcBef>
              <a:buClr>
                <a:schemeClr val="dk2"/>
              </a:buClr>
              <a:buNone/>
              <a:defRPr sz="1600" i="0" u="none" strike="noStrike" cap="none">
                <a:solidFill>
                  <a:schemeClr val="dk2"/>
                </a:solidFill>
              </a:defRPr>
            </a:lvl2pPr>
            <a:lvl3pPr marL="914400" marR="0" lvl="2" indent="0" algn="l" rtl="0">
              <a:lnSpc>
                <a:spcPct val="100000"/>
              </a:lnSpc>
              <a:spcBef>
                <a:spcPts val="700"/>
              </a:spcBef>
              <a:buClr>
                <a:schemeClr val="dk2"/>
              </a:buClr>
              <a:buNone/>
              <a:defRPr sz="1400" i="0" u="none" strike="noStrike" cap="none">
                <a:solidFill>
                  <a:schemeClr val="dk2"/>
                </a:solidFill>
              </a:defRPr>
            </a:lvl3pPr>
            <a:lvl4pPr marL="1371600" marR="0" lvl="3" indent="0" algn="l" rtl="0">
              <a:lnSpc>
                <a:spcPct val="100000"/>
              </a:lnSpc>
              <a:spcBef>
                <a:spcPts val="700"/>
              </a:spcBef>
              <a:buClr>
                <a:schemeClr val="dk2"/>
              </a:buClr>
              <a:buNone/>
              <a:defRPr sz="1200" i="0" u="none" strike="noStrike" cap="none">
                <a:solidFill>
                  <a:schemeClr val="dk2"/>
                </a:solidFill>
              </a:defRPr>
            </a:lvl4pPr>
            <a:lvl5pPr marL="1828800" marR="0" lvl="4" indent="0" algn="l" rtl="0">
              <a:lnSpc>
                <a:spcPct val="100000"/>
              </a:lnSpc>
              <a:spcBef>
                <a:spcPts val="700"/>
              </a:spcBef>
              <a:buClr>
                <a:schemeClr val="dk2"/>
              </a:buClr>
              <a:buNone/>
              <a:defRPr sz="1000" i="0" u="none" strike="noStrike" cap="none">
                <a:solidFill>
                  <a:schemeClr val="dk2"/>
                </a:solidFill>
              </a:defRPr>
            </a:lvl5pPr>
            <a:lvl6pPr marL="2514600" marR="0" lvl="5" indent="-101600" algn="l" rtl="0">
              <a:spcBef>
                <a:spcPts val="400"/>
              </a:spcBef>
              <a:buClr>
                <a:schemeClr val="dk1"/>
              </a:buClr>
              <a:buSzPct val="100000"/>
              <a:buChar char="•"/>
              <a:defRPr sz="2000" i="0" u="none" strike="noStrike" cap="none">
                <a:solidFill>
                  <a:schemeClr val="dk1"/>
                </a:solidFill>
              </a:defRPr>
            </a:lvl6pPr>
            <a:lvl7pPr marL="2971800" marR="0" lvl="6" indent="-101600" algn="l" rtl="0">
              <a:spcBef>
                <a:spcPts val="400"/>
              </a:spcBef>
              <a:buClr>
                <a:schemeClr val="dk1"/>
              </a:buClr>
              <a:buSzPct val="100000"/>
              <a:buChar char="•"/>
              <a:defRPr sz="2000" i="0" u="none" strike="noStrike" cap="none">
                <a:solidFill>
                  <a:schemeClr val="dk1"/>
                </a:solidFill>
              </a:defRPr>
            </a:lvl7pPr>
            <a:lvl8pPr marL="3429000" marR="0" lvl="7" indent="-101600" algn="l" rtl="0">
              <a:spcBef>
                <a:spcPts val="400"/>
              </a:spcBef>
              <a:buClr>
                <a:schemeClr val="dk1"/>
              </a:buClr>
              <a:buSzPct val="100000"/>
              <a:buChar char="•"/>
              <a:defRPr sz="2000" i="0" u="none" strike="noStrike" cap="none">
                <a:solidFill>
                  <a:schemeClr val="dk1"/>
                </a:solidFill>
              </a:defRPr>
            </a:lvl8pPr>
            <a:lvl9pPr marL="3886200" marR="0" lvl="8" indent="-101600" algn="l" rtl="0">
              <a:spcBef>
                <a:spcPts val="400"/>
              </a:spcBef>
              <a:buClr>
                <a:schemeClr val="dk1"/>
              </a:buClr>
              <a:buSzPct val="100000"/>
              <a:buChar char="•"/>
              <a:defRPr sz="2000" i="0" u="none" strike="noStrike" cap="none">
                <a:solidFill>
                  <a:schemeClr val="dk1"/>
                </a:solidFill>
              </a:defRPr>
            </a:lvl9pPr>
          </a:lstStyle>
          <a:p>
            <a:pPr lvl="0"/>
            <a:r>
              <a:rPr lang="en-US" smtClean="0"/>
              <a:t>Click to edit Master text styles</a:t>
            </a:r>
          </a:p>
        </p:txBody>
      </p:sp>
      <p:pic>
        <p:nvPicPr>
          <p:cNvPr id="502" name="Shape 502" descr="N-Element-Tab-White_RGB.png"/>
          <p:cNvPicPr preferRelativeResize="0"/>
          <p:nvPr/>
        </p:nvPicPr>
        <p:blipFill rotWithShape="1">
          <a:blip r:embed="rId3">
            <a:alphaModFix/>
          </a:blip>
          <a:srcRect/>
          <a:stretch/>
        </p:blipFill>
        <p:spPr>
          <a:xfrm>
            <a:off x="8610600" y="1"/>
            <a:ext cx="237744" cy="338431"/>
          </a:xfrm>
          <a:prstGeom prst="rect">
            <a:avLst/>
          </a:prstGeom>
          <a:noFill/>
          <a:ln>
            <a:noFill/>
          </a:ln>
        </p:spPr>
      </p:pic>
      <p:sp>
        <p:nvSpPr>
          <p:cNvPr id="503" name="Shape 503"/>
          <p:cNvSpPr/>
          <p:nvPr/>
        </p:nvSpPr>
        <p:spPr>
          <a:xfrm>
            <a:off x="256426" y="4903188"/>
            <a:ext cx="3119100" cy="184857"/>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84_Divider Slide">
    <p:spTree>
      <p:nvGrpSpPr>
        <p:cNvPr id="1" name="Shape 504"/>
        <p:cNvGrpSpPr/>
        <p:nvPr/>
      </p:nvGrpSpPr>
      <p:grpSpPr>
        <a:xfrm>
          <a:off x="0" y="0"/>
          <a:ext cx="0" cy="0"/>
          <a:chOff x="0" y="0"/>
          <a:chExt cx="0" cy="0"/>
        </a:xfrm>
      </p:grpSpPr>
      <p:pic>
        <p:nvPicPr>
          <p:cNvPr id="505" name="Shape 505"/>
          <p:cNvPicPr preferRelativeResize="0"/>
          <p:nvPr/>
        </p:nvPicPr>
        <p:blipFill rotWithShape="1">
          <a:blip r:embed="rId2">
            <a:alphaModFix/>
          </a:blip>
          <a:srcRect/>
          <a:stretch/>
        </p:blipFill>
        <p:spPr>
          <a:xfrm>
            <a:off x="0" y="761"/>
            <a:ext cx="9141290" cy="5143563"/>
          </a:xfrm>
          <a:prstGeom prst="rect">
            <a:avLst/>
          </a:prstGeom>
          <a:noFill/>
          <a:ln>
            <a:noFill/>
          </a:ln>
        </p:spPr>
      </p:pic>
      <p:pic>
        <p:nvPicPr>
          <p:cNvPr id="506" name="Shape 506" descr="Red strip.jpg"/>
          <p:cNvPicPr preferRelativeResize="0"/>
          <p:nvPr/>
        </p:nvPicPr>
        <p:blipFill rotWithShape="1">
          <a:blip r:embed="rId3">
            <a:alphaModFix/>
          </a:blip>
          <a:srcRect/>
          <a:stretch/>
        </p:blipFill>
        <p:spPr>
          <a:xfrm>
            <a:off x="0" y="1"/>
            <a:ext cx="176732" cy="5145087"/>
          </a:xfrm>
          <a:prstGeom prst="rect">
            <a:avLst/>
          </a:prstGeom>
          <a:noFill/>
          <a:ln>
            <a:noFill/>
          </a:ln>
        </p:spPr>
      </p:pic>
      <p:sp>
        <p:nvSpPr>
          <p:cNvPr id="507" name="Shape 507"/>
          <p:cNvSpPr txBox="1"/>
          <p:nvPr/>
        </p:nvSpPr>
        <p:spPr>
          <a:xfrm>
            <a:off x="8877554" y="4934467"/>
            <a:ext cx="141063" cy="138542"/>
          </a:xfrm>
          <a:prstGeom prst="rect">
            <a:avLst/>
          </a:prstGeom>
          <a:noFill/>
          <a:ln>
            <a:noFill/>
          </a:ln>
        </p:spPr>
        <p:txBody>
          <a:bodyPr lIns="0" tIns="0" rIns="0" bIns="0" anchor="ctr" anchorCtr="0">
            <a:noAutofit/>
          </a:bodyPr>
          <a:lstStyle/>
          <a:p>
            <a:pPr marL="0" marR="0" lvl="0" indent="0" algn="ctr" rtl="0">
              <a:lnSpc>
                <a:spcPct val="100000"/>
              </a:lnSpc>
              <a:spcBef>
                <a:spcPts val="0"/>
              </a:spcBef>
              <a:spcAft>
                <a:spcPts val="0"/>
              </a:spcAft>
              <a:buClr>
                <a:schemeClr val="lt1"/>
              </a:buClr>
              <a:buSzPct val="25000"/>
              <a:buFont typeface="Arial"/>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508" name="Shape 508"/>
          <p:cNvSpPr txBox="1">
            <a:spLocks noGrp="1"/>
          </p:cNvSpPr>
          <p:nvPr>
            <p:ph type="title"/>
          </p:nvPr>
        </p:nvSpPr>
        <p:spPr>
          <a:xfrm>
            <a:off x="304800" y="518782"/>
            <a:ext cx="8046600" cy="439036"/>
          </a:xfrm>
          <a:prstGeom prst="rect">
            <a:avLst/>
          </a:prstGeom>
          <a:noFill/>
          <a:ln>
            <a:noFill/>
          </a:ln>
        </p:spPr>
        <p:txBody>
          <a:bodyPr lIns="91425" tIns="91425" rIns="91425" bIns="91425" anchor="t" anchorCtr="0"/>
          <a:lstStyle>
            <a:lvl1pPr marL="0" marR="0" lvl="0" indent="0" algn="l" rtl="0">
              <a:spcBef>
                <a:spcPts val="0"/>
              </a:spcBef>
              <a:buClr>
                <a:schemeClr val="dk2"/>
              </a:buClr>
              <a:buSzPct val="100000"/>
              <a:buNone/>
              <a:defRPr sz="42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509" name="Shape 509"/>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ction Header_Dark">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bwMode="gray">
          <a:xfrm>
            <a:off x="1979477" y="2387198"/>
            <a:ext cx="6978811" cy="439048"/>
          </a:xfrm>
        </p:spPr>
        <p:txBody>
          <a:bodyPr anchor="t">
            <a:normAutofit/>
          </a:bodyPr>
          <a:lstStyle>
            <a:lvl1pPr algn="ctr">
              <a:defRPr sz="3200" b="0" cap="all"/>
            </a:lvl1pPr>
          </a:lstStyle>
          <a:p>
            <a:r>
              <a:rPr lang="en-US" smtClean="0"/>
              <a:t>Click to edit Master title style</a:t>
            </a:r>
            <a:endParaRPr lang="en-US" dirty="0"/>
          </a:p>
        </p:txBody>
      </p:sp>
    </p:spTree>
    <p:extLst>
      <p:ext uri="{BB962C8B-B14F-4D97-AF65-F5344CB8AC3E}">
        <p14:creationId xmlns:p14="http://schemas.microsoft.com/office/powerpoint/2010/main" val="4127105831"/>
      </p:ext>
    </p:extLst>
  </p:cSld>
  <p:clrMapOvr>
    <a:overrideClrMapping bg1="dk1" tx1="lt1" bg2="dk2" tx2="lt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cSld name="85_Divider White">
    <p:spTree>
      <p:nvGrpSpPr>
        <p:cNvPr id="1" name="Shape 510"/>
        <p:cNvGrpSpPr/>
        <p:nvPr/>
      </p:nvGrpSpPr>
      <p:grpSpPr>
        <a:xfrm>
          <a:off x="0" y="0"/>
          <a:ext cx="0" cy="0"/>
          <a:chOff x="0" y="0"/>
          <a:chExt cx="0" cy="0"/>
        </a:xfrm>
      </p:grpSpPr>
      <p:sp>
        <p:nvSpPr>
          <p:cNvPr id="511" name="Shape 511"/>
          <p:cNvSpPr txBox="1">
            <a:spLocks noGrp="1"/>
          </p:cNvSpPr>
          <p:nvPr>
            <p:ph type="title"/>
          </p:nvPr>
        </p:nvSpPr>
        <p:spPr>
          <a:xfrm>
            <a:off x="685800" y="2065321"/>
            <a:ext cx="8046720" cy="439047"/>
          </a:xfrm>
          <a:prstGeom prst="rect">
            <a:avLst/>
          </a:prstGeom>
          <a:noFill/>
          <a:ln>
            <a:noFill/>
          </a:ln>
        </p:spPr>
        <p:txBody>
          <a:bodyPr lIns="91425" tIns="91425" rIns="91425" bIns="91425" anchor="t" anchorCtr="0"/>
          <a:lstStyle>
            <a:lvl1pPr marL="0" marR="0" lvl="0" indent="0" algn="l" rtl="0">
              <a:spcBef>
                <a:spcPts val="0"/>
              </a:spcBef>
              <a:buClr>
                <a:schemeClr val="dk2"/>
              </a:buClr>
              <a:buNone/>
              <a:defRPr sz="50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pic>
        <p:nvPicPr>
          <p:cNvPr id="512" name="Shape 512" descr="Red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513" name="Shape 513"/>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cSld name="86_Divider Texture RED">
    <p:spTree>
      <p:nvGrpSpPr>
        <p:cNvPr id="1" name="Shape 514"/>
        <p:cNvGrpSpPr/>
        <p:nvPr/>
      </p:nvGrpSpPr>
      <p:grpSpPr>
        <a:xfrm>
          <a:off x="0" y="0"/>
          <a:ext cx="0" cy="0"/>
          <a:chOff x="0" y="0"/>
          <a:chExt cx="0" cy="0"/>
        </a:xfrm>
      </p:grpSpPr>
      <p:pic>
        <p:nvPicPr>
          <p:cNvPr id="515" name="Shape 515" descr="Red.jpg"/>
          <p:cNvPicPr preferRelativeResize="0"/>
          <p:nvPr/>
        </p:nvPicPr>
        <p:blipFill rotWithShape="1">
          <a:blip r:embed="rId2">
            <a:alphaModFix/>
          </a:blip>
          <a:srcRect/>
          <a:stretch/>
        </p:blipFill>
        <p:spPr>
          <a:xfrm>
            <a:off x="0" y="1"/>
            <a:ext cx="9141290" cy="5145087"/>
          </a:xfrm>
          <a:prstGeom prst="rect">
            <a:avLst/>
          </a:prstGeom>
          <a:noFill/>
          <a:ln>
            <a:noFill/>
          </a:ln>
        </p:spPr>
      </p:pic>
      <p:pic>
        <p:nvPicPr>
          <p:cNvPr id="516" name="Shape 516" descr="N-Element-Tab-White_RGB.png"/>
          <p:cNvPicPr preferRelativeResize="0"/>
          <p:nvPr/>
        </p:nvPicPr>
        <p:blipFill rotWithShape="1">
          <a:blip r:embed="rId3">
            <a:alphaModFix/>
          </a:blip>
          <a:srcRect/>
          <a:stretch/>
        </p:blipFill>
        <p:spPr>
          <a:xfrm>
            <a:off x="8610600" y="1"/>
            <a:ext cx="237744" cy="338431"/>
          </a:xfrm>
          <a:prstGeom prst="rect">
            <a:avLst/>
          </a:prstGeom>
          <a:noFill/>
          <a:ln>
            <a:noFill/>
          </a:ln>
        </p:spPr>
      </p:pic>
      <p:sp>
        <p:nvSpPr>
          <p:cNvPr id="517" name="Shape 517"/>
          <p:cNvSpPr txBox="1">
            <a:spLocks noGrp="1"/>
          </p:cNvSpPr>
          <p:nvPr>
            <p:ph type="title"/>
          </p:nvPr>
        </p:nvSpPr>
        <p:spPr>
          <a:xfrm>
            <a:off x="228600" y="2065320"/>
            <a:ext cx="8046600" cy="439036"/>
          </a:xfrm>
          <a:prstGeom prst="rect">
            <a:avLst/>
          </a:prstGeom>
          <a:noFill/>
          <a:ln>
            <a:noFill/>
          </a:ln>
        </p:spPr>
        <p:txBody>
          <a:bodyPr lIns="91425" tIns="91425" rIns="91425" bIns="91425" anchor="t" anchorCtr="0"/>
          <a:lstStyle>
            <a:lvl1pPr marL="0" marR="0" lvl="0" indent="0" algn="l" rtl="0">
              <a:spcBef>
                <a:spcPts val="0"/>
              </a:spcBef>
              <a:buClr>
                <a:schemeClr val="lt1"/>
              </a:buClr>
              <a:buNone/>
              <a:defRPr sz="5000" b="1" i="0" u="none" strike="noStrike" cap="none">
                <a:solidFill>
                  <a:schemeClr val="lt1"/>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518" name="Shape 518"/>
          <p:cNvSpPr/>
          <p:nvPr/>
        </p:nvSpPr>
        <p:spPr>
          <a:xfrm>
            <a:off x="256426" y="4903188"/>
            <a:ext cx="3119100" cy="184857"/>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87_End Slide N-tab RED">
    <p:spTree>
      <p:nvGrpSpPr>
        <p:cNvPr id="1" name="Shape 519"/>
        <p:cNvGrpSpPr/>
        <p:nvPr/>
      </p:nvGrpSpPr>
      <p:grpSpPr>
        <a:xfrm>
          <a:off x="0" y="0"/>
          <a:ext cx="0" cy="0"/>
          <a:chOff x="0" y="0"/>
          <a:chExt cx="0" cy="0"/>
        </a:xfrm>
      </p:grpSpPr>
      <p:pic>
        <p:nvPicPr>
          <p:cNvPr id="520" name="Shape 520" descr="Red.jpg"/>
          <p:cNvPicPr preferRelativeResize="0"/>
          <p:nvPr/>
        </p:nvPicPr>
        <p:blipFill rotWithShape="1">
          <a:blip r:embed="rId2">
            <a:alphaModFix/>
          </a:blip>
          <a:srcRect/>
          <a:stretch/>
        </p:blipFill>
        <p:spPr>
          <a:xfrm>
            <a:off x="0" y="1"/>
            <a:ext cx="9141290" cy="5145087"/>
          </a:xfrm>
          <a:prstGeom prst="rect">
            <a:avLst/>
          </a:prstGeom>
          <a:noFill/>
          <a:ln>
            <a:noFill/>
          </a:ln>
        </p:spPr>
      </p:pic>
      <p:pic>
        <p:nvPicPr>
          <p:cNvPr id="521" name="Shape 521" descr="N-Element-Tab-Square-White_RGB.png"/>
          <p:cNvPicPr preferRelativeResize="0"/>
          <p:nvPr/>
        </p:nvPicPr>
        <p:blipFill rotWithShape="1">
          <a:blip r:embed="rId3">
            <a:alphaModFix/>
          </a:blip>
          <a:srcRect/>
          <a:stretch/>
        </p:blipFill>
        <p:spPr>
          <a:xfrm>
            <a:off x="3768718" y="1768488"/>
            <a:ext cx="1606563" cy="1607775"/>
          </a:xfrm>
          <a:prstGeom prst="rect">
            <a:avLst/>
          </a:prstGeom>
          <a:noFill/>
          <a:ln>
            <a:noFill/>
          </a:ln>
        </p:spPr>
      </p:pic>
      <p:sp>
        <p:nvSpPr>
          <p:cNvPr id="522" name="Shape 522"/>
          <p:cNvSpPr/>
          <p:nvPr/>
        </p:nvSpPr>
        <p:spPr>
          <a:xfrm>
            <a:off x="256426" y="4903188"/>
            <a:ext cx="3119100" cy="184857"/>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88_End Slide Full Logo RED">
    <p:spTree>
      <p:nvGrpSpPr>
        <p:cNvPr id="1" name="Shape 523"/>
        <p:cNvGrpSpPr/>
        <p:nvPr/>
      </p:nvGrpSpPr>
      <p:grpSpPr>
        <a:xfrm>
          <a:off x="0" y="0"/>
          <a:ext cx="0" cy="0"/>
          <a:chOff x="0" y="0"/>
          <a:chExt cx="0" cy="0"/>
        </a:xfrm>
      </p:grpSpPr>
      <p:pic>
        <p:nvPicPr>
          <p:cNvPr id="524" name="Shape 524" descr="Red.jpg"/>
          <p:cNvPicPr preferRelativeResize="0"/>
          <p:nvPr/>
        </p:nvPicPr>
        <p:blipFill rotWithShape="1">
          <a:blip r:embed="rId2">
            <a:alphaModFix/>
          </a:blip>
          <a:srcRect/>
          <a:stretch/>
        </p:blipFill>
        <p:spPr>
          <a:xfrm>
            <a:off x="0" y="1"/>
            <a:ext cx="9141290" cy="5145087"/>
          </a:xfrm>
          <a:prstGeom prst="rect">
            <a:avLst/>
          </a:prstGeom>
          <a:noFill/>
          <a:ln>
            <a:noFill/>
          </a:ln>
        </p:spPr>
      </p:pic>
      <p:pic>
        <p:nvPicPr>
          <p:cNvPr id="525" name="Shape 525" descr="Nielsen-Wordmark-White-RGB.png"/>
          <p:cNvPicPr preferRelativeResize="0"/>
          <p:nvPr/>
        </p:nvPicPr>
        <p:blipFill rotWithShape="1">
          <a:blip r:embed="rId3">
            <a:alphaModFix/>
          </a:blip>
          <a:srcRect/>
          <a:stretch/>
        </p:blipFill>
        <p:spPr>
          <a:xfrm>
            <a:off x="2695852" y="1771048"/>
            <a:ext cx="3752295" cy="1324872"/>
          </a:xfrm>
          <a:prstGeom prst="rect">
            <a:avLst/>
          </a:prstGeom>
          <a:noFill/>
          <a:ln>
            <a:noFill/>
          </a:ln>
        </p:spPr>
      </p:pic>
      <p:sp>
        <p:nvSpPr>
          <p:cNvPr id="526" name="Shape 526"/>
          <p:cNvSpPr/>
          <p:nvPr/>
        </p:nvSpPr>
        <p:spPr>
          <a:xfrm>
            <a:off x="256426" y="4903188"/>
            <a:ext cx="3119100" cy="184857"/>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cSld name="Title only 2">
    <p:bg>
      <p:bgRef idx="1001">
        <a:schemeClr val="bg1"/>
      </p:bgRef>
    </p:bg>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594360" y="507653"/>
            <a:ext cx="8166672" cy="428757"/>
          </a:xfrm>
        </p:spPr>
        <p:txBody>
          <a:bodyPr wrap="square">
            <a:noAutofit/>
          </a:bodyPr>
          <a:lstStyle>
            <a:lvl1pPr>
              <a:defRPr baseline="0">
                <a:solidFill>
                  <a:srgbClr val="009DD9"/>
                </a:solidFill>
              </a:defRPr>
            </a:lvl1pPr>
          </a:lstStyle>
          <a:p>
            <a:r>
              <a:rPr lang="en-US" dirty="0" smtClean="0"/>
              <a:t>CLICK TO EDIT MASTER TITLE STYLE</a:t>
            </a:r>
            <a:endParaRPr lang="en-US" dirty="0"/>
          </a:p>
        </p:txBody>
      </p:sp>
      <p:sp>
        <p:nvSpPr>
          <p:cNvPr id="8" name="Text Placeholder 2"/>
          <p:cNvSpPr>
            <a:spLocks noGrp="1"/>
          </p:cNvSpPr>
          <p:nvPr>
            <p:ph type="body" idx="13"/>
          </p:nvPr>
        </p:nvSpPr>
        <p:spPr>
          <a:xfrm>
            <a:off x="594384" y="960443"/>
            <a:ext cx="8160323" cy="236412"/>
          </a:xfrm>
        </p:spPr>
        <p:txBody>
          <a:bodyPr wrap="square" tIns="0" bIns="0" anchor="t" anchorCtr="0"/>
          <a:lstStyle>
            <a:lvl1pPr marL="0" indent="0">
              <a:spcBef>
                <a:spcPts val="0"/>
              </a:spcBef>
              <a:buNone/>
              <a:defRPr sz="1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2"/>
          <p:cNvSpPr>
            <a:spLocks noGrp="1"/>
          </p:cNvSpPr>
          <p:nvPr>
            <p:ph type="body" idx="15"/>
          </p:nvPr>
        </p:nvSpPr>
        <p:spPr>
          <a:xfrm>
            <a:off x="1091829" y="4781505"/>
            <a:ext cx="7668005" cy="274192"/>
          </a:xfrm>
        </p:spPr>
        <p:txBody>
          <a:bodyPr wrap="square" tIns="0" bIns="0" anchor="b" anchorCtr="0"/>
          <a:lstStyle>
            <a:lvl1pPr marL="0" indent="0">
              <a:spcBef>
                <a:spcPts val="60"/>
              </a:spcBef>
              <a:buNone/>
              <a:defRPr sz="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884" y="4662335"/>
            <a:ext cx="586650" cy="484673"/>
          </a:xfrm>
          <a:prstGeom prst="rect">
            <a:avLst/>
          </a:prstGeom>
          <a:solidFill>
            <a:schemeClr val="accent6"/>
          </a:solidFill>
        </p:spPr>
      </p:pic>
      <p:sp>
        <p:nvSpPr>
          <p:cNvPr id="2" name="Rectangle 1"/>
          <p:cNvSpPr/>
          <p:nvPr userDrawn="1"/>
        </p:nvSpPr>
        <p:spPr>
          <a:xfrm>
            <a:off x="0" y="2"/>
            <a:ext cx="221884" cy="514697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rgbClr val="FFFFFF"/>
              </a:solidFill>
            </a:endParaRPr>
          </a:p>
        </p:txBody>
      </p:sp>
      <p:sp>
        <p:nvSpPr>
          <p:cNvPr id="13" name="Rectangle 12"/>
          <p:cNvSpPr/>
          <p:nvPr userDrawn="1"/>
        </p:nvSpPr>
        <p:spPr bwMode="gray">
          <a:xfrm rot="16200000">
            <a:off x="-1179498" y="4165458"/>
            <a:ext cx="2568332" cy="184666"/>
          </a:xfrm>
          <a:prstGeom prst="rect">
            <a:avLst/>
          </a:prstGeom>
        </p:spPr>
        <p:txBody>
          <a:bodyPr wrap="none">
            <a:spAutoFit/>
          </a:bodyPr>
          <a:lstStyle/>
          <a:p>
            <a:pPr>
              <a:spcBef>
                <a:spcPct val="50000"/>
              </a:spcBef>
            </a:pPr>
            <a:r>
              <a:rPr lang="en-US" sz="600" dirty="0">
                <a:solidFill>
                  <a:srgbClr val="5F5F5F"/>
                </a:solidFill>
                <a:cs typeface="Calibri"/>
              </a:rPr>
              <a:t>Copyright ©2014 The Nielsen Company. Confidential and proprietary.</a:t>
            </a:r>
          </a:p>
        </p:txBody>
      </p:sp>
      <p:sp>
        <p:nvSpPr>
          <p:cNvPr id="10" name="Rectangle 9"/>
          <p:cNvSpPr/>
          <p:nvPr userDrawn="1"/>
        </p:nvSpPr>
        <p:spPr>
          <a:xfrm>
            <a:off x="795532" y="4659168"/>
            <a:ext cx="8348485" cy="4859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rgbClr val="FFFFFF"/>
              </a:solidFill>
            </a:endParaRPr>
          </a:p>
        </p:txBody>
      </p:sp>
      <p:sp>
        <p:nvSpPr>
          <p:cNvPr id="11" name="Text Box 17"/>
          <p:cNvSpPr txBox="1">
            <a:spLocks noChangeArrowheads="1"/>
          </p:cNvSpPr>
          <p:nvPr userDrawn="1"/>
        </p:nvSpPr>
        <p:spPr bwMode="auto">
          <a:xfrm>
            <a:off x="8877557" y="4934548"/>
            <a:ext cx="141064" cy="138499"/>
          </a:xfrm>
          <a:prstGeom prst="rect">
            <a:avLst/>
          </a:prstGeom>
          <a:noFill/>
          <a:ln w="9525">
            <a:noFill/>
            <a:miter lim="800000"/>
            <a:headEnd/>
            <a:tailEnd/>
          </a:ln>
          <a:effectLst/>
        </p:spPr>
        <p:txBody>
          <a:bodyPr wrap="none" lIns="0" tIns="0" rIns="0" bIns="0" anchor="ctr" anchorCtr="0">
            <a:spAutoFit/>
          </a:bodyPr>
          <a:lstStyle/>
          <a:p>
            <a:pPr algn="ctr"/>
            <a:fld id="{0D7D805D-F6E5-43ED-9D8A-77676030D49C}" type="slidenum">
              <a:rPr lang="en-US" sz="900">
                <a:solidFill>
                  <a:srgbClr val="009DD9"/>
                </a:solidFill>
                <a:cs typeface="Arial" charset="0"/>
              </a:rPr>
              <a:pPr algn="ctr"/>
              <a:t>‹#›</a:t>
            </a:fld>
            <a:endParaRPr lang="en-US" sz="900" dirty="0">
              <a:solidFill>
                <a:srgbClr val="009DD9"/>
              </a:solidFill>
              <a:cs typeface="Arial" charset="0"/>
            </a:endParaRPr>
          </a:p>
        </p:txBody>
      </p:sp>
    </p:spTree>
    <p:extLst>
      <p:ext uri="{BB962C8B-B14F-4D97-AF65-F5344CB8AC3E}">
        <p14:creationId xmlns:p14="http://schemas.microsoft.com/office/powerpoint/2010/main" val="20407620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hf hdr="0" ftr="0" dt="0"/>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userDrawn="1">
  <p:cSld name="3_Table Slid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8721589"/>
      </p:ext>
    </p:extLst>
  </p:cSld>
  <p:clrMapOvr>
    <a:overrideClrMapping bg1="dk1" tx1="lt1" bg2="dk2" tx2="lt2" accent1="accent1" accent2="accent2" accent3="accent3" accent4="accent4" accent5="accent5" accent6="accent6" hlink="hlink" folHlink="folHlink"/>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userDrawn="1">
  <p:cSld name="Dark Final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1884" y="4662309"/>
            <a:ext cx="586650" cy="484672"/>
          </a:xfrm>
          <a:prstGeom prst="rect">
            <a:avLst/>
          </a:prstGeom>
          <a:solidFill>
            <a:schemeClr val="accent6"/>
          </a:solidFill>
        </p:spPr>
      </p:pic>
      <p:sp>
        <p:nvSpPr>
          <p:cNvPr id="11" name="Text Box 17"/>
          <p:cNvSpPr txBox="1">
            <a:spLocks noChangeArrowheads="1"/>
          </p:cNvSpPr>
          <p:nvPr userDrawn="1"/>
        </p:nvSpPr>
        <p:spPr bwMode="auto">
          <a:xfrm>
            <a:off x="8880760" y="4934495"/>
            <a:ext cx="134652" cy="138542"/>
          </a:xfrm>
          <a:prstGeom prst="rect">
            <a:avLst/>
          </a:prstGeom>
          <a:noFill/>
          <a:ln w="9525">
            <a:noFill/>
            <a:miter lim="800000"/>
            <a:headEnd/>
            <a:tailEnd/>
          </a:ln>
          <a:effectLst/>
        </p:spPr>
        <p:txBody>
          <a:bodyPr wrap="none" lIns="0" tIns="0" rIns="0" bIns="0" anchor="ctr" anchorCtr="0">
            <a:spAutoFit/>
          </a:bodyPr>
          <a:lstStyle/>
          <a:p>
            <a:pPr algn="ctr" defTabSz="914400">
              <a:spcBef>
                <a:spcPts val="0"/>
              </a:spcBef>
            </a:pPr>
            <a:fld id="{0D7D805D-F6E5-43ED-9D8A-77676030D49C}" type="slidenum">
              <a:rPr lang="en-US" sz="900" b="0">
                <a:solidFill>
                  <a:srgbClr val="009DD9"/>
                </a:solidFill>
              </a:rPr>
              <a:pPr algn="ctr" defTabSz="914400">
                <a:spcBef>
                  <a:spcPts val="0"/>
                </a:spcBef>
              </a:pPr>
              <a:t>‹#›</a:t>
            </a:fld>
            <a:endParaRPr lang="en-US" sz="900" b="0" dirty="0">
              <a:solidFill>
                <a:srgbClr val="009DD9"/>
              </a:solidFill>
            </a:endParaRPr>
          </a:p>
        </p:txBody>
      </p:sp>
      <p:pic>
        <p:nvPicPr>
          <p:cNvPr id="12" name="Picture 11" descr="PPT-Chart-Templat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8420100" y="6"/>
            <a:ext cx="723900" cy="436553"/>
          </a:xfrm>
          <a:prstGeom prst="rect">
            <a:avLst/>
          </a:prstGeom>
        </p:spPr>
      </p:pic>
      <p:sp>
        <p:nvSpPr>
          <p:cNvPr id="14" name="Text Placeholder 2"/>
          <p:cNvSpPr>
            <a:spLocks noGrp="1"/>
          </p:cNvSpPr>
          <p:nvPr>
            <p:ph type="body" idx="15"/>
          </p:nvPr>
        </p:nvSpPr>
        <p:spPr>
          <a:xfrm>
            <a:off x="827587" y="4781504"/>
            <a:ext cx="7932241" cy="274405"/>
          </a:xfrm>
        </p:spPr>
        <p:txBody>
          <a:bodyPr wrap="square" tIns="0" bIns="0" anchor="b" anchorCtr="0"/>
          <a:lstStyle>
            <a:lvl1pPr marL="0" indent="0">
              <a:spcBef>
                <a:spcPts val="60"/>
              </a:spcBef>
              <a:buNone/>
              <a:defRPr sz="800" b="0" baseline="0">
                <a:solidFill>
                  <a:schemeClr val="bg1">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smtClean="0"/>
              <a:t>Clique para editar o texto mestre</a:t>
            </a:r>
          </a:p>
        </p:txBody>
      </p:sp>
      <p:sp>
        <p:nvSpPr>
          <p:cNvPr id="15" name="Rectangle 14"/>
          <p:cNvSpPr/>
          <p:nvPr userDrawn="1"/>
        </p:nvSpPr>
        <p:spPr>
          <a:xfrm>
            <a:off x="0" y="3"/>
            <a:ext cx="221884" cy="514697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rgbClr val="FFFFFF"/>
              </a:solidFill>
            </a:endParaRPr>
          </a:p>
        </p:txBody>
      </p:sp>
      <p:sp>
        <p:nvSpPr>
          <p:cNvPr id="16" name="Rectangle 15"/>
          <p:cNvSpPr/>
          <p:nvPr userDrawn="1"/>
        </p:nvSpPr>
        <p:spPr bwMode="gray">
          <a:xfrm rot="16200000">
            <a:off x="-1078070" y="4165456"/>
            <a:ext cx="2365480" cy="184666"/>
          </a:xfrm>
          <a:prstGeom prst="rect">
            <a:avLst/>
          </a:prstGeom>
        </p:spPr>
        <p:txBody>
          <a:bodyPr wrap="none">
            <a:spAutoFit/>
          </a:bodyPr>
          <a:lstStyle/>
          <a:p>
            <a:pPr>
              <a:spcBef>
                <a:spcPct val="50000"/>
              </a:spcBef>
            </a:pPr>
            <a:r>
              <a:rPr lang="en-US" sz="600" dirty="0" smtClean="0">
                <a:solidFill>
                  <a:srgbClr val="5F5F5F"/>
                </a:solidFill>
                <a:cs typeface="Calibri"/>
              </a:rPr>
              <a:t>Copyright ©2014 The Nielsen Company. Confidential and proprietary.</a:t>
            </a:r>
            <a:endParaRPr lang="en-US" sz="600" dirty="0">
              <a:solidFill>
                <a:srgbClr val="5F5F5F"/>
              </a:solidFill>
              <a:cs typeface="Calibri"/>
            </a:endParaRPr>
          </a:p>
        </p:txBody>
      </p:sp>
      <p:sp>
        <p:nvSpPr>
          <p:cNvPr id="17" name="Title 1"/>
          <p:cNvSpPr>
            <a:spLocks noGrp="1"/>
          </p:cNvSpPr>
          <p:nvPr>
            <p:ph type="title" hasCustomPrompt="1"/>
          </p:nvPr>
        </p:nvSpPr>
        <p:spPr>
          <a:xfrm>
            <a:off x="467549" y="307019"/>
            <a:ext cx="8165465" cy="428757"/>
          </a:xfrm>
          <a:prstGeom prst="rect">
            <a:avLst/>
          </a:prstGeom>
        </p:spPr>
        <p:txBody>
          <a:bodyPr wrap="square"/>
          <a:lstStyle>
            <a:lvl1pPr>
              <a:defRPr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701081360"/>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594360" y="475638"/>
            <a:ext cx="8166672" cy="428757"/>
          </a:xfrm>
        </p:spPr>
        <p:txBody>
          <a:bodyPr wrap="square">
            <a:noAutofit/>
          </a:bodyPr>
          <a:lstStyle>
            <a:lvl1pPr>
              <a:defRPr baseline="0">
                <a:solidFill>
                  <a:srgbClr val="009DD9"/>
                </a:solidFill>
              </a:defRPr>
            </a:lvl1pPr>
          </a:lstStyle>
          <a:p>
            <a:r>
              <a:rPr lang="en-US" dirty="0" smtClean="0"/>
              <a:t>CLICK TO EDIT MASTER TITLE STYLE</a:t>
            </a:r>
            <a:endParaRPr lang="en-US" dirty="0"/>
          </a:p>
        </p:txBody>
      </p:sp>
      <p:sp>
        <p:nvSpPr>
          <p:cNvPr id="8" name="Text Placeholder 2"/>
          <p:cNvSpPr>
            <a:spLocks noGrp="1"/>
          </p:cNvSpPr>
          <p:nvPr>
            <p:ph type="body" idx="13"/>
          </p:nvPr>
        </p:nvSpPr>
        <p:spPr>
          <a:xfrm>
            <a:off x="594360" y="932976"/>
            <a:ext cx="8160322" cy="236412"/>
          </a:xfrm>
        </p:spPr>
        <p:txBody>
          <a:bodyPr wrap="square" tIns="0" bIns="0" anchor="t" anchorCtr="0"/>
          <a:lstStyle>
            <a:lvl1pPr marL="0" indent="0">
              <a:spcBef>
                <a:spcPts val="0"/>
              </a:spcBef>
              <a:buNone/>
              <a:defRPr sz="1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2"/>
          <p:cNvSpPr>
            <a:spLocks noGrp="1"/>
          </p:cNvSpPr>
          <p:nvPr>
            <p:ph type="body" idx="15"/>
          </p:nvPr>
        </p:nvSpPr>
        <p:spPr>
          <a:xfrm>
            <a:off x="594359" y="4781504"/>
            <a:ext cx="8165592" cy="274405"/>
          </a:xfrm>
        </p:spPr>
        <p:txBody>
          <a:bodyPr wrap="square" tIns="0" bIns="0" anchor="b" anchorCtr="0"/>
          <a:lstStyle>
            <a:lvl1pPr marL="0" indent="0">
              <a:spcBef>
                <a:spcPts val="60"/>
              </a:spcBef>
              <a:buNone/>
              <a:defRPr sz="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extLst>
      <p:ext uri="{BB962C8B-B14F-4D97-AF65-F5344CB8AC3E}">
        <p14:creationId xmlns:p14="http://schemas.microsoft.com/office/powerpoint/2010/main" val="4061909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losing Layout">
    <p:spTree>
      <p:nvGrpSpPr>
        <p:cNvPr id="1" name=""/>
        <p:cNvGrpSpPr/>
        <p:nvPr/>
      </p:nvGrpSpPr>
      <p:grpSpPr>
        <a:xfrm>
          <a:off x="0" y="0"/>
          <a:ext cx="0" cy="0"/>
          <a:chOff x="0" y="0"/>
          <a:chExt cx="0" cy="0"/>
        </a:xfrm>
      </p:grpSpPr>
      <p:pic>
        <p:nvPicPr>
          <p:cNvPr id="2"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956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Closing Layout Dark">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5103982"/>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9" name="Title 8"/>
          <p:cNvSpPr>
            <a:spLocks noGrp="1"/>
          </p:cNvSpPr>
          <p:nvPr>
            <p:ph type="title"/>
          </p:nvPr>
        </p:nvSpPr>
        <p:spPr>
          <a:xfrm>
            <a:off x="594367" y="507657"/>
            <a:ext cx="8166672" cy="428757"/>
          </a:xfrm>
        </p:spPr>
        <p:txBody>
          <a:bodyPr/>
          <a:lstStyle>
            <a:lvl1pPr>
              <a:defRPr baseline="0">
                <a:solidFill>
                  <a:srgbClr val="009DD9"/>
                </a:solidFill>
              </a:defRPr>
            </a:lvl1pPr>
          </a:lstStyle>
          <a:p>
            <a:r>
              <a:rPr lang="en-US" smtClean="0"/>
              <a:t>Click to edit Master title style</a:t>
            </a:r>
            <a:endParaRPr lang="en-US" dirty="0"/>
          </a:p>
        </p:txBody>
      </p:sp>
      <p:sp>
        <p:nvSpPr>
          <p:cNvPr id="8" name="Text Placeholder 2"/>
          <p:cNvSpPr>
            <a:spLocks noGrp="1"/>
          </p:cNvSpPr>
          <p:nvPr>
            <p:ph type="body" idx="13"/>
          </p:nvPr>
        </p:nvSpPr>
        <p:spPr>
          <a:xfrm>
            <a:off x="594378"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5" name="Text Placeholder 2"/>
          <p:cNvSpPr>
            <a:spLocks noGrp="1"/>
          </p:cNvSpPr>
          <p:nvPr>
            <p:ph type="body" idx="15"/>
          </p:nvPr>
        </p:nvSpPr>
        <p:spPr>
          <a:xfrm>
            <a:off x="594378" y="4781522"/>
            <a:ext cx="8165465"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1192778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2 Lines">
    <p:spTree>
      <p:nvGrpSpPr>
        <p:cNvPr id="1" name=""/>
        <p:cNvGrpSpPr/>
        <p:nvPr/>
      </p:nvGrpSpPr>
      <p:grpSpPr>
        <a:xfrm>
          <a:off x="0" y="0"/>
          <a:ext cx="0" cy="0"/>
          <a:chOff x="0" y="0"/>
          <a:chExt cx="0" cy="0"/>
        </a:xfrm>
      </p:grpSpPr>
      <p:pic>
        <p:nvPicPr>
          <p:cNvPr id="5" name="Picture 6" descr="Nielsen_S.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13706" y="1829445"/>
            <a:ext cx="889000" cy="23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PPT-White-Cover-Graphic-No-Imag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idx="17"/>
          </p:nvPr>
        </p:nvSpPr>
        <p:spPr>
          <a:xfrm>
            <a:off x="6044244" y="4500265"/>
            <a:ext cx="2891063" cy="523208"/>
          </a:xfrm>
        </p:spPr>
        <p:txBody>
          <a:bodyPr anchor="b"/>
          <a:lstStyle>
            <a:lvl1pPr marL="0" indent="0" algn="r">
              <a:lnSpc>
                <a:spcPct val="100000"/>
              </a:lnSpc>
              <a:spcBef>
                <a:spcPts val="0"/>
              </a:spcBef>
              <a:buNone/>
              <a:defRPr sz="1200" b="0"/>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2" name="Title 1"/>
          <p:cNvSpPr>
            <a:spLocks noGrp="1"/>
          </p:cNvSpPr>
          <p:nvPr>
            <p:ph type="ctrTitle"/>
          </p:nvPr>
        </p:nvSpPr>
        <p:spPr>
          <a:xfrm>
            <a:off x="3276618" y="2127118"/>
            <a:ext cx="5667603" cy="982968"/>
          </a:xfrm>
        </p:spPr>
        <p:txBody>
          <a:bodyPr/>
          <a:lstStyle>
            <a:lvl1pPr algn="r">
              <a:lnSpc>
                <a:spcPct val="80000"/>
              </a:lnSpc>
              <a:tabLst>
                <a:tab pos="507478" algn="l"/>
              </a:tabLst>
              <a:defRPr sz="4500" b="0" cap="all" baseline="0">
                <a:solidFill>
                  <a:srgbClr val="009DD9"/>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276618" y="3116841"/>
            <a:ext cx="5667603" cy="427554"/>
          </a:xfrm>
        </p:spPr>
        <p:txBody>
          <a:bodyPr tIns="0" bIns="0"/>
          <a:lstStyle>
            <a:lvl1pPr marL="0" indent="0" algn="r">
              <a:lnSpc>
                <a:spcPct val="100000"/>
              </a:lnSpc>
              <a:buNone/>
              <a:defRPr sz="2100" cap="all" baseline="0">
                <a:solidFill>
                  <a:schemeClr val="tx1"/>
                </a:solidFill>
              </a:defRPr>
            </a:lvl1pPr>
            <a:lvl2pPr marL="456707" indent="0" algn="ctr">
              <a:buNone/>
              <a:defRPr>
                <a:solidFill>
                  <a:schemeClr val="tx1">
                    <a:tint val="75000"/>
                  </a:schemeClr>
                </a:solidFill>
              </a:defRPr>
            </a:lvl2pPr>
            <a:lvl3pPr marL="913440" indent="0" algn="ctr">
              <a:buNone/>
              <a:defRPr>
                <a:solidFill>
                  <a:schemeClr val="tx1">
                    <a:tint val="75000"/>
                  </a:schemeClr>
                </a:solidFill>
              </a:defRPr>
            </a:lvl3pPr>
            <a:lvl4pPr marL="1370160" indent="0" algn="ctr">
              <a:buNone/>
              <a:defRPr>
                <a:solidFill>
                  <a:schemeClr val="tx1">
                    <a:tint val="75000"/>
                  </a:schemeClr>
                </a:solidFill>
              </a:defRPr>
            </a:lvl4pPr>
            <a:lvl5pPr marL="1826878" indent="0" algn="ctr">
              <a:buNone/>
              <a:defRPr>
                <a:solidFill>
                  <a:schemeClr val="tx1">
                    <a:tint val="75000"/>
                  </a:schemeClr>
                </a:solidFill>
              </a:defRPr>
            </a:lvl5pPr>
            <a:lvl6pPr marL="2283610" indent="0" algn="ctr">
              <a:buNone/>
              <a:defRPr>
                <a:solidFill>
                  <a:schemeClr val="tx1">
                    <a:tint val="75000"/>
                  </a:schemeClr>
                </a:solidFill>
              </a:defRPr>
            </a:lvl6pPr>
            <a:lvl7pPr marL="2740317" indent="0" algn="ctr">
              <a:buNone/>
              <a:defRPr>
                <a:solidFill>
                  <a:schemeClr val="tx1">
                    <a:tint val="75000"/>
                  </a:schemeClr>
                </a:solidFill>
              </a:defRPr>
            </a:lvl7pPr>
            <a:lvl8pPr marL="3197017" indent="0" algn="ctr">
              <a:buNone/>
              <a:defRPr>
                <a:solidFill>
                  <a:schemeClr val="tx1">
                    <a:tint val="75000"/>
                  </a:schemeClr>
                </a:solidFill>
              </a:defRPr>
            </a:lvl8pPr>
            <a:lvl9pPr marL="3653723"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3015907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Chart with Call Out">
    <p:spTree>
      <p:nvGrpSpPr>
        <p:cNvPr id="1" name=""/>
        <p:cNvGrpSpPr/>
        <p:nvPr/>
      </p:nvGrpSpPr>
      <p:grpSpPr>
        <a:xfrm>
          <a:off x="0" y="0"/>
          <a:ext cx="0" cy="0"/>
          <a:chOff x="0" y="0"/>
          <a:chExt cx="0" cy="0"/>
        </a:xfrm>
      </p:grpSpPr>
      <p:pic>
        <p:nvPicPr>
          <p:cNvPr id="17" name="Picture 16" descr="PPT-Chart-Template.png"/>
          <p:cNvPicPr>
            <a:picLocks noChangeAspect="1"/>
          </p:cNvPicPr>
          <p:nvPr/>
        </p:nvPicPr>
        <p:blipFill>
          <a:blip r:embed="rId2" cstate="email"/>
          <a:stretch>
            <a:fillRect/>
          </a:stretch>
        </p:blipFill>
        <p:spPr>
          <a:xfrm>
            <a:off x="16" y="0"/>
            <a:ext cx="9144000" cy="5145088"/>
          </a:xfrm>
          <a:prstGeom prst="rect">
            <a:avLst/>
          </a:prstGeom>
        </p:spPr>
      </p:pic>
      <p:sp>
        <p:nvSpPr>
          <p:cNvPr id="19" name="Rectangle 18"/>
          <p:cNvSpPr/>
          <p:nvPr/>
        </p:nvSpPr>
        <p:spPr bwMode="gray">
          <a:xfrm rot="16200000">
            <a:off x="-1261163" y="4157819"/>
            <a:ext cx="2731652" cy="200010"/>
          </a:xfrm>
          <a:prstGeom prst="rect">
            <a:avLst/>
          </a:prstGeom>
        </p:spPr>
        <p:txBody>
          <a:bodyPr wrap="none" lIns="91348" tIns="45698" rIns="91348" bIns="45698">
            <a:spAutoFit/>
          </a:bodyPr>
          <a:lstStyle/>
          <a:p>
            <a:pPr defTabSz="913430">
              <a:spcBef>
                <a:spcPct val="50000"/>
              </a:spcBef>
            </a:pPr>
            <a:r>
              <a:rPr lang="en-US" sz="700" dirty="0">
                <a:solidFill>
                  <a:srgbClr val="5F5F5F"/>
                </a:solidFill>
                <a:cs typeface="Calibri"/>
              </a:rPr>
              <a:t>Copyright ©2012 The Nielsen Company. Confidential and proprietary.</a:t>
            </a:r>
          </a:p>
        </p:txBody>
      </p:sp>
      <p:sp>
        <p:nvSpPr>
          <p:cNvPr id="7" name="Text Placeholder 2"/>
          <p:cNvSpPr>
            <a:spLocks noGrp="1"/>
          </p:cNvSpPr>
          <p:nvPr>
            <p:ph type="body" idx="14"/>
          </p:nvPr>
        </p:nvSpPr>
        <p:spPr>
          <a:xfrm>
            <a:off x="594368" y="1351472"/>
            <a:ext cx="7876476" cy="188773"/>
          </a:xfrm>
        </p:spPr>
        <p:txBody>
          <a:bodyPr wrap="square" tIns="0" bIns="0" anchor="t" anchorCtr="0"/>
          <a:lstStyle>
            <a:lvl1pPr marL="0" indent="0">
              <a:spcBef>
                <a:spcPts val="0"/>
              </a:spcBef>
              <a:buNone/>
              <a:defRPr sz="1200" b="0" baseline="0">
                <a:solidFill>
                  <a:srgbClr val="009DD9"/>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1" name="Text Placeholder 2"/>
          <p:cNvSpPr>
            <a:spLocks noGrp="1"/>
          </p:cNvSpPr>
          <p:nvPr>
            <p:ph type="body" idx="15"/>
          </p:nvPr>
        </p:nvSpPr>
        <p:spPr>
          <a:xfrm>
            <a:off x="685808" y="4328765"/>
            <a:ext cx="7781544" cy="299408"/>
          </a:xfrm>
          <a:solidFill>
            <a:srgbClr val="009DD9"/>
          </a:solidFill>
          <a:ln>
            <a:noFill/>
          </a:ln>
        </p:spPr>
        <p:txBody>
          <a:bodyPr wrap="square" tIns="0" bIns="0" anchor="ctr" anchorCtr="0"/>
          <a:lstStyle>
            <a:lvl1pPr marL="0" indent="0" algn="ctr">
              <a:spcBef>
                <a:spcPts val="0"/>
              </a:spcBef>
              <a:buNone/>
              <a:defRPr sz="1900" b="0" baseline="0">
                <a:solidFill>
                  <a:srgbClr val="FFFFFF"/>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3" name="Chart Placeholder 12"/>
          <p:cNvSpPr>
            <a:spLocks noGrp="1"/>
          </p:cNvSpPr>
          <p:nvPr>
            <p:ph type="chart" sz="quarter" idx="16"/>
          </p:nvPr>
        </p:nvSpPr>
        <p:spPr>
          <a:xfrm>
            <a:off x="758953" y="1633840"/>
            <a:ext cx="7711884" cy="2429817"/>
          </a:xfrm>
        </p:spPr>
        <p:txBody>
          <a:bodyPr wrap="none"/>
          <a:lstStyle>
            <a:lvl1pPr>
              <a:buFontTx/>
              <a:buNone/>
              <a:defRPr/>
            </a:lvl1pPr>
          </a:lstStyle>
          <a:p>
            <a:r>
              <a:rPr lang="en-US" smtClean="0"/>
              <a:t>Click icon to add chart</a:t>
            </a:r>
            <a:endParaRPr lang="en-US" dirty="0"/>
          </a:p>
        </p:txBody>
      </p:sp>
      <p:sp>
        <p:nvSpPr>
          <p:cNvPr id="2" name="Title 1"/>
          <p:cNvSpPr>
            <a:spLocks noGrp="1"/>
          </p:cNvSpPr>
          <p:nvPr>
            <p:ph type="title" hasCustomPrompt="1"/>
          </p:nvPr>
        </p:nvSpPr>
        <p:spPr/>
        <p:txBody>
          <a:bodyPr wrap="square"/>
          <a:lstStyle>
            <a:lvl1pPr>
              <a:defRPr baseline="0"/>
            </a:lvl1pPr>
          </a:lstStyle>
          <a:p>
            <a:r>
              <a:rPr lang="en-US" dirty="0" smtClean="0"/>
              <a:t>CLICK TO EDIT MASTER TITLE STYLE</a:t>
            </a:r>
            <a:endParaRPr lang="en-US" dirty="0"/>
          </a:p>
        </p:txBody>
      </p:sp>
      <p:sp>
        <p:nvSpPr>
          <p:cNvPr id="16" name="Text Placeholder 2"/>
          <p:cNvSpPr>
            <a:spLocks noGrp="1"/>
          </p:cNvSpPr>
          <p:nvPr>
            <p:ph type="body" idx="13"/>
          </p:nvPr>
        </p:nvSpPr>
        <p:spPr>
          <a:xfrm>
            <a:off x="594378" y="960528"/>
            <a:ext cx="8160321" cy="236412"/>
          </a:xfrm>
        </p:spPr>
        <p:txBody>
          <a:bodyPr wrap="square" tIns="0" bIns="0" anchor="t" anchorCtr="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21" name="Text Box 17"/>
          <p:cNvSpPr txBox="1">
            <a:spLocks noChangeArrowheads="1"/>
          </p:cNvSpPr>
          <p:nvPr/>
        </p:nvSpPr>
        <p:spPr bwMode="auto">
          <a:xfrm>
            <a:off x="8880768" y="4934588"/>
            <a:ext cx="134652" cy="138499"/>
          </a:xfrm>
          <a:prstGeom prst="rect">
            <a:avLst/>
          </a:prstGeom>
          <a:noFill/>
          <a:ln w="9525">
            <a:noFill/>
            <a:miter lim="800000"/>
            <a:headEnd/>
            <a:tailEnd/>
          </a:ln>
          <a:effectLst/>
        </p:spPr>
        <p:txBody>
          <a:bodyPr wrap="none" lIns="0" tIns="0" rIns="0" bIns="0" anchor="ctr" anchorCtr="0">
            <a:spAutoFit/>
          </a:bodyPr>
          <a:lstStyle/>
          <a:p>
            <a:pPr algn="ctr" defTabSz="913430"/>
            <a:fld id="{0D7D805D-F6E5-43ED-9D8A-77676030D49C}" type="slidenum">
              <a:rPr lang="en-US" sz="900">
                <a:solidFill>
                  <a:srgbClr val="009DD9"/>
                </a:solidFill>
              </a:rPr>
              <a:pPr algn="ctr" defTabSz="913430"/>
              <a:t>‹#›</a:t>
            </a:fld>
            <a:endParaRPr lang="en-US" sz="900" dirty="0">
              <a:solidFill>
                <a:srgbClr val="009DD9"/>
              </a:solidFill>
            </a:endParaRPr>
          </a:p>
        </p:txBody>
      </p:sp>
      <p:sp>
        <p:nvSpPr>
          <p:cNvPr id="14" name="Text Placeholder 2"/>
          <p:cNvSpPr>
            <a:spLocks noGrp="1"/>
          </p:cNvSpPr>
          <p:nvPr>
            <p:ph type="body" idx="17"/>
          </p:nvPr>
        </p:nvSpPr>
        <p:spPr>
          <a:xfrm>
            <a:off x="594378" y="4781522"/>
            <a:ext cx="8165465" cy="274405"/>
          </a:xfrm>
        </p:spPr>
        <p:txBody>
          <a:bodyPr wrap="square" tIns="0" bIns="0" anchor="b" anchorCtr="0"/>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395792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Dark Divder Slide ">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bwMode="gray">
          <a:xfrm>
            <a:off x="1979477" y="2387198"/>
            <a:ext cx="6978811" cy="439048"/>
          </a:xfrm>
        </p:spPr>
        <p:txBody>
          <a:bodyPr>
            <a:normAutofit/>
          </a:bodyPr>
          <a:lstStyle>
            <a:lvl1pPr algn="ctr">
              <a:defRPr sz="3200" b="0" cap="all"/>
            </a:lvl1pPr>
          </a:lstStyle>
          <a:p>
            <a:r>
              <a:rPr lang="es-ES_tradnl" smtClean="0"/>
              <a:t>Clic para editar título</a:t>
            </a:r>
            <a:endParaRPr lang="en-US" dirty="0"/>
          </a:p>
        </p:txBody>
      </p:sp>
    </p:spTree>
    <p:extLst>
      <p:ext uri="{BB962C8B-B14F-4D97-AF65-F5344CB8AC3E}">
        <p14:creationId xmlns:p14="http://schemas.microsoft.com/office/powerpoint/2010/main" val="4284921796"/>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9" name="Title 8"/>
          <p:cNvSpPr>
            <a:spLocks noGrp="1"/>
          </p:cNvSpPr>
          <p:nvPr>
            <p:ph type="title"/>
          </p:nvPr>
        </p:nvSpPr>
        <p:spPr>
          <a:xfrm>
            <a:off x="594378" y="507657"/>
            <a:ext cx="8165465" cy="428757"/>
          </a:xfrm>
        </p:spPr>
        <p:txBody>
          <a:bodyPr/>
          <a:lstStyle>
            <a:lvl1pPr>
              <a:defRPr baseline="0">
                <a:solidFill>
                  <a:srgbClr val="009DD9"/>
                </a:solidFill>
              </a:defRPr>
            </a:lvl1pPr>
          </a:lstStyle>
          <a:p>
            <a:r>
              <a:rPr lang="en-US" smtClean="0"/>
              <a:t>Click to edit Master title style</a:t>
            </a:r>
            <a:endParaRPr lang="en-US" dirty="0"/>
          </a:p>
        </p:txBody>
      </p:sp>
      <p:sp>
        <p:nvSpPr>
          <p:cNvPr id="8" name="Text Placeholder 2"/>
          <p:cNvSpPr>
            <a:spLocks noGrp="1"/>
          </p:cNvSpPr>
          <p:nvPr>
            <p:ph type="body" idx="13"/>
          </p:nvPr>
        </p:nvSpPr>
        <p:spPr>
          <a:xfrm>
            <a:off x="594378" y="960528"/>
            <a:ext cx="8165465"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5" name="Content Placeholder 4"/>
          <p:cNvSpPr>
            <a:spLocks noGrp="1"/>
          </p:cNvSpPr>
          <p:nvPr>
            <p:ph sz="quarter" idx="14"/>
          </p:nvPr>
        </p:nvSpPr>
        <p:spPr>
          <a:xfrm>
            <a:off x="594378" y="1516091"/>
            <a:ext cx="8165465" cy="3060851"/>
          </a:xfrm>
        </p:spPr>
        <p:txBody>
          <a:bodyPr/>
          <a:lstStyle>
            <a:lvl1pPr>
              <a:spcBef>
                <a:spcPts val="800"/>
              </a:spcBef>
              <a:defRPr>
                <a:solidFill>
                  <a:srgbClr val="5F5F5F"/>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2"/>
          <p:cNvSpPr>
            <a:spLocks noGrp="1"/>
          </p:cNvSpPr>
          <p:nvPr>
            <p:ph type="body" idx="15"/>
          </p:nvPr>
        </p:nvSpPr>
        <p:spPr>
          <a:xfrm>
            <a:off x="594378" y="4781522"/>
            <a:ext cx="8165465"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2618699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Title Slide 2">
    <p:spTree>
      <p:nvGrpSpPr>
        <p:cNvPr id="1" name=""/>
        <p:cNvGrpSpPr/>
        <p:nvPr/>
      </p:nvGrpSpPr>
      <p:grpSpPr>
        <a:xfrm>
          <a:off x="0" y="0"/>
          <a:ext cx="0" cy="0"/>
          <a:chOff x="0" y="0"/>
          <a:chExt cx="0" cy="0"/>
        </a:xfrm>
      </p:grpSpPr>
      <p:pic>
        <p:nvPicPr>
          <p:cNvPr id="10" name="Picture 9" descr="Nielsen_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13601" y="1829496"/>
            <a:ext cx="889600" cy="236016"/>
          </a:xfrm>
          <a:prstGeom prst="rect">
            <a:avLst/>
          </a:prstGeom>
        </p:spPr>
      </p:pic>
      <p:pic>
        <p:nvPicPr>
          <p:cNvPr id="8" name="Picture 7" descr="PPT-White-Cover-Graphic-No-Imag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 y="0"/>
            <a:ext cx="9144000" cy="5145088"/>
          </a:xfrm>
          <a:prstGeom prst="rect">
            <a:avLst/>
          </a:prstGeom>
        </p:spPr>
      </p:pic>
      <p:sp>
        <p:nvSpPr>
          <p:cNvPr id="12" name="Text Placeholder 2"/>
          <p:cNvSpPr>
            <a:spLocks noGrp="1"/>
          </p:cNvSpPr>
          <p:nvPr>
            <p:ph type="body" idx="17"/>
          </p:nvPr>
        </p:nvSpPr>
        <p:spPr>
          <a:xfrm>
            <a:off x="6044244" y="4500265"/>
            <a:ext cx="2891063" cy="523208"/>
          </a:xfrm>
        </p:spPr>
        <p:txBody>
          <a:bodyPr wrap="square" anchor="b" anchorCtr="0"/>
          <a:lstStyle>
            <a:lvl1pPr marL="0" indent="0" algn="r">
              <a:lnSpc>
                <a:spcPct val="100000"/>
              </a:lnSpc>
              <a:spcBef>
                <a:spcPts val="0"/>
              </a:spcBef>
              <a:buNone/>
              <a:defRPr sz="1200" b="0"/>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2" name="Title 1"/>
          <p:cNvSpPr>
            <a:spLocks noGrp="1"/>
          </p:cNvSpPr>
          <p:nvPr>
            <p:ph type="ctrTitle" hasCustomPrompt="1"/>
          </p:nvPr>
        </p:nvSpPr>
        <p:spPr>
          <a:xfrm>
            <a:off x="3276618" y="2127118"/>
            <a:ext cx="5667603" cy="982968"/>
          </a:xfrm>
        </p:spPr>
        <p:txBody>
          <a:bodyPr wrap="square" tIns="0" bIns="0">
            <a:noAutofit/>
          </a:bodyPr>
          <a:lstStyle>
            <a:lvl1pPr algn="r">
              <a:lnSpc>
                <a:spcPct val="80000"/>
              </a:lnSpc>
              <a:tabLst>
                <a:tab pos="507478" algn="l"/>
              </a:tabLst>
              <a:defRPr sz="4500" b="0" cap="all" baseline="0">
                <a:solidFill>
                  <a:srgbClr val="009DD9"/>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3276618" y="3116841"/>
            <a:ext cx="5667603" cy="427554"/>
          </a:xfrm>
        </p:spPr>
        <p:txBody>
          <a:bodyPr wrap="square" tIns="0" bIns="0"/>
          <a:lstStyle>
            <a:lvl1pPr marL="0" indent="0" algn="r">
              <a:lnSpc>
                <a:spcPct val="100000"/>
              </a:lnSpc>
              <a:buNone/>
              <a:defRPr sz="2100" cap="all" baseline="0">
                <a:solidFill>
                  <a:schemeClr val="tx1"/>
                </a:solidFill>
              </a:defRPr>
            </a:lvl1pPr>
            <a:lvl2pPr marL="456707" indent="0" algn="ctr">
              <a:buNone/>
              <a:defRPr>
                <a:solidFill>
                  <a:schemeClr val="tx1">
                    <a:tint val="75000"/>
                  </a:schemeClr>
                </a:solidFill>
              </a:defRPr>
            </a:lvl2pPr>
            <a:lvl3pPr marL="913440" indent="0" algn="ctr">
              <a:buNone/>
              <a:defRPr>
                <a:solidFill>
                  <a:schemeClr val="tx1">
                    <a:tint val="75000"/>
                  </a:schemeClr>
                </a:solidFill>
              </a:defRPr>
            </a:lvl3pPr>
            <a:lvl4pPr marL="1370160" indent="0" algn="ctr">
              <a:buNone/>
              <a:defRPr>
                <a:solidFill>
                  <a:schemeClr val="tx1">
                    <a:tint val="75000"/>
                  </a:schemeClr>
                </a:solidFill>
              </a:defRPr>
            </a:lvl4pPr>
            <a:lvl5pPr marL="1826878" indent="0" algn="ctr">
              <a:buNone/>
              <a:defRPr>
                <a:solidFill>
                  <a:schemeClr val="tx1">
                    <a:tint val="75000"/>
                  </a:schemeClr>
                </a:solidFill>
              </a:defRPr>
            </a:lvl5pPr>
            <a:lvl6pPr marL="2283610" indent="0" algn="ctr">
              <a:buNone/>
              <a:defRPr>
                <a:solidFill>
                  <a:schemeClr val="tx1">
                    <a:tint val="75000"/>
                  </a:schemeClr>
                </a:solidFill>
              </a:defRPr>
            </a:lvl6pPr>
            <a:lvl7pPr marL="2740317" indent="0" algn="ctr">
              <a:buNone/>
              <a:defRPr>
                <a:solidFill>
                  <a:schemeClr val="tx1">
                    <a:tint val="75000"/>
                  </a:schemeClr>
                </a:solidFill>
              </a:defRPr>
            </a:lvl7pPr>
            <a:lvl8pPr marL="3197017" indent="0" algn="ctr">
              <a:buNone/>
              <a:defRPr>
                <a:solidFill>
                  <a:schemeClr val="tx1">
                    <a:tint val="75000"/>
                  </a:schemeClr>
                </a:solidFill>
              </a:defRPr>
            </a:lvl8pPr>
            <a:lvl9pPr marL="3653723"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31314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594378" y="507657"/>
            <a:ext cx="8165465" cy="428757"/>
          </a:xfrm>
        </p:spPr>
        <p:txBody>
          <a:bodyPr>
            <a:noAutofit/>
          </a:bodyPr>
          <a:lstStyle>
            <a:lvl1pPr>
              <a:defRPr baseline="0">
                <a:solidFill>
                  <a:srgbClr val="009DD9"/>
                </a:solidFill>
              </a:defRPr>
            </a:lvl1pPr>
          </a:lstStyle>
          <a:p>
            <a:r>
              <a:rPr lang="en-US" dirty="0" smtClean="0"/>
              <a:t>CLICK TO EDIT MASTER TITLE STYLE</a:t>
            </a:r>
            <a:endParaRPr lang="en-US" dirty="0"/>
          </a:p>
        </p:txBody>
      </p:sp>
      <p:sp>
        <p:nvSpPr>
          <p:cNvPr id="8" name="Text Placeholder 2"/>
          <p:cNvSpPr>
            <a:spLocks noGrp="1"/>
          </p:cNvSpPr>
          <p:nvPr>
            <p:ph type="body" idx="13"/>
          </p:nvPr>
        </p:nvSpPr>
        <p:spPr>
          <a:xfrm>
            <a:off x="594378" y="960528"/>
            <a:ext cx="8165465" cy="236412"/>
          </a:xfrm>
        </p:spPr>
        <p:txBody>
          <a:bodyPr wrap="square" tIns="0" bIns="0" anchor="t" anchorCtr="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dirty="0" smtClean="0"/>
              <a:t>Click to edit Master text styles</a:t>
            </a:r>
          </a:p>
        </p:txBody>
      </p:sp>
      <p:sp>
        <p:nvSpPr>
          <p:cNvPr id="5" name="Content Placeholder 4"/>
          <p:cNvSpPr>
            <a:spLocks noGrp="1"/>
          </p:cNvSpPr>
          <p:nvPr>
            <p:ph sz="quarter" idx="14"/>
          </p:nvPr>
        </p:nvSpPr>
        <p:spPr>
          <a:xfrm>
            <a:off x="594378" y="1516091"/>
            <a:ext cx="8165465" cy="3060851"/>
          </a:xfrm>
        </p:spPr>
        <p:txBody>
          <a:bodyPr/>
          <a:lstStyle>
            <a:lvl1pPr>
              <a:spcBef>
                <a:spcPts val="800"/>
              </a:spcBef>
              <a:defRPr>
                <a:solidFill>
                  <a:srgbClr val="5F5F5F"/>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2"/>
          <p:cNvSpPr>
            <a:spLocks noGrp="1"/>
          </p:cNvSpPr>
          <p:nvPr>
            <p:ph type="body" idx="15"/>
          </p:nvPr>
        </p:nvSpPr>
        <p:spPr>
          <a:xfrm>
            <a:off x="594378" y="4781522"/>
            <a:ext cx="8165465" cy="274405"/>
          </a:xfrm>
        </p:spPr>
        <p:txBody>
          <a:bodyPr wrap="square" tIns="0" bIns="0" anchor="b" anchorCtr="0"/>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236721184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9" name="Title 8"/>
          <p:cNvSpPr>
            <a:spLocks noGrp="1"/>
          </p:cNvSpPr>
          <p:nvPr>
            <p:ph type="title"/>
          </p:nvPr>
        </p:nvSpPr>
        <p:spPr>
          <a:xfrm>
            <a:off x="594367" y="507657"/>
            <a:ext cx="8166672" cy="428757"/>
          </a:xfrm>
        </p:spPr>
        <p:txBody>
          <a:bodyPr/>
          <a:lstStyle>
            <a:lvl1pPr>
              <a:defRPr baseline="0">
                <a:solidFill>
                  <a:srgbClr val="009DD9"/>
                </a:solidFill>
              </a:defRPr>
            </a:lvl1pPr>
          </a:lstStyle>
          <a:p>
            <a:r>
              <a:rPr lang="en-US" dirty="0" smtClean="0"/>
              <a:t>Click to edit Master title style</a:t>
            </a:r>
            <a:endParaRPr lang="en-US" dirty="0"/>
          </a:p>
        </p:txBody>
      </p:sp>
      <p:sp>
        <p:nvSpPr>
          <p:cNvPr id="8" name="Text Placeholder 2"/>
          <p:cNvSpPr>
            <a:spLocks noGrp="1"/>
          </p:cNvSpPr>
          <p:nvPr>
            <p:ph type="body" idx="13"/>
          </p:nvPr>
        </p:nvSpPr>
        <p:spPr>
          <a:xfrm>
            <a:off x="594378"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5" name="Text Placeholder 2"/>
          <p:cNvSpPr>
            <a:spLocks noGrp="1"/>
          </p:cNvSpPr>
          <p:nvPr>
            <p:ph type="body" idx="15"/>
          </p:nvPr>
        </p:nvSpPr>
        <p:spPr>
          <a:xfrm>
            <a:off x="594378" y="4781522"/>
            <a:ext cx="8165465"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1149527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Table Slide">
    <p:spTree>
      <p:nvGrpSpPr>
        <p:cNvPr id="1" name=""/>
        <p:cNvGrpSpPr/>
        <p:nvPr/>
      </p:nvGrpSpPr>
      <p:grpSpPr>
        <a:xfrm>
          <a:off x="0" y="0"/>
          <a:ext cx="0" cy="0"/>
          <a:chOff x="0" y="0"/>
          <a:chExt cx="0" cy="0"/>
        </a:xfrm>
      </p:grpSpPr>
      <p:pic>
        <p:nvPicPr>
          <p:cNvPr id="7" name="Picture 6" descr="PPT-Chart-Templa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w="9525">
            <a:noFill/>
            <a:miter lim="800000"/>
            <a:headEnd/>
            <a:tailEnd/>
          </a:ln>
        </p:spPr>
      </p:pic>
      <p:sp>
        <p:nvSpPr>
          <p:cNvPr id="8" name="Rectangle 8"/>
          <p:cNvSpPr/>
          <p:nvPr/>
        </p:nvSpPr>
        <p:spPr bwMode="gray">
          <a:xfrm rot="16200000">
            <a:off x="-1261052" y="4157828"/>
            <a:ext cx="2731652" cy="200010"/>
          </a:xfrm>
          <a:prstGeom prst="rect">
            <a:avLst/>
          </a:prstGeom>
        </p:spPr>
        <p:txBody>
          <a:bodyPr wrap="none" lIns="91348" tIns="45698" rIns="91348" bIns="45698">
            <a:spAutoFit/>
          </a:bodyPr>
          <a:lstStyle/>
          <a:p>
            <a:pPr defTabSz="913430">
              <a:spcBef>
                <a:spcPct val="50000"/>
              </a:spcBef>
              <a:defRPr/>
            </a:pPr>
            <a:r>
              <a:rPr lang="en-US" sz="700" dirty="0">
                <a:solidFill>
                  <a:srgbClr val="5F5F5F"/>
                </a:solidFill>
                <a:cs typeface="Calibri"/>
              </a:rPr>
              <a:t>Copyright ©2012 The Nielsen Company. Confidential and proprietary.</a:t>
            </a:r>
          </a:p>
        </p:txBody>
      </p:sp>
      <p:sp>
        <p:nvSpPr>
          <p:cNvPr id="10" name="Text Box 17"/>
          <p:cNvSpPr txBox="1">
            <a:spLocks noChangeArrowheads="1"/>
          </p:cNvSpPr>
          <p:nvPr/>
        </p:nvSpPr>
        <p:spPr bwMode="auto">
          <a:xfrm>
            <a:off x="8880618" y="4934804"/>
            <a:ext cx="134652" cy="138499"/>
          </a:xfrm>
          <a:prstGeom prst="rect">
            <a:avLst/>
          </a:prstGeom>
          <a:noFill/>
          <a:ln w="9525">
            <a:noFill/>
            <a:miter lim="800000"/>
            <a:headEnd/>
            <a:tailEnd/>
          </a:ln>
          <a:effectLst/>
        </p:spPr>
        <p:txBody>
          <a:bodyPr wrap="none" lIns="0" tIns="0" rIns="0" bIns="0" anchor="ctr">
            <a:spAutoFit/>
          </a:bodyPr>
          <a:lstStyle/>
          <a:p>
            <a:pPr algn="ctr" defTabSz="913430">
              <a:defRPr/>
            </a:pPr>
            <a:fld id="{FC551F3E-855A-4BF6-95A5-AAB9E991ABFF}" type="slidenum">
              <a:rPr lang="en-US" sz="900">
                <a:solidFill>
                  <a:srgbClr val="009DD9"/>
                </a:solidFill>
              </a:rPr>
              <a:pPr algn="ctr" defTabSz="913430">
                <a:defRPr/>
              </a:pPr>
              <a:t>‹#›</a:t>
            </a:fld>
            <a:endParaRPr lang="en-US" sz="900" dirty="0">
              <a:solidFill>
                <a:srgbClr val="009DD9"/>
              </a:solidFill>
            </a:endParaRPr>
          </a:p>
        </p:txBody>
      </p:sp>
      <p:sp>
        <p:nvSpPr>
          <p:cNvPr id="6" name="Table Placeholder 5"/>
          <p:cNvSpPr>
            <a:spLocks noGrp="1"/>
          </p:cNvSpPr>
          <p:nvPr>
            <p:ph type="tbl" sz="quarter" idx="13"/>
          </p:nvPr>
        </p:nvSpPr>
        <p:spPr>
          <a:xfrm>
            <a:off x="776676" y="1461225"/>
            <a:ext cx="7614868" cy="2597557"/>
          </a:xfrm>
        </p:spPr>
        <p:txBody>
          <a:bodyPr rtlCol="0">
            <a:noAutofit/>
          </a:bodyPr>
          <a:lstStyle>
            <a:lvl1pPr marL="0" indent="0">
              <a:buFontTx/>
              <a:buNone/>
              <a:defRPr/>
            </a:lvl1pPr>
          </a:lstStyle>
          <a:p>
            <a:pPr lvl="0"/>
            <a:r>
              <a:rPr lang="en-US" noProof="0" dirty="0" smtClean="0"/>
              <a:t>Click icon to add table</a:t>
            </a:r>
            <a:endParaRPr lang="en-US" noProof="0" dirty="0"/>
          </a:p>
        </p:txBody>
      </p:sp>
      <p:sp>
        <p:nvSpPr>
          <p:cNvPr id="4" name="Title 3"/>
          <p:cNvSpPr>
            <a:spLocks noGrp="1"/>
          </p:cNvSpPr>
          <p:nvPr>
            <p:ph type="title"/>
          </p:nvPr>
        </p:nvSpPr>
        <p:spPr/>
        <p:txBody>
          <a:bodyPr/>
          <a:lstStyle>
            <a:lvl1pPr>
              <a:defRPr baseline="0"/>
            </a:lvl1pPr>
          </a:lstStyle>
          <a:p>
            <a:r>
              <a:rPr lang="en-US" smtClean="0"/>
              <a:t>Click to edit Master title style</a:t>
            </a:r>
            <a:endParaRPr lang="en-US" dirty="0"/>
          </a:p>
        </p:txBody>
      </p:sp>
      <p:sp>
        <p:nvSpPr>
          <p:cNvPr id="11" name="Text Placeholder 2"/>
          <p:cNvSpPr>
            <a:spLocks noGrp="1"/>
          </p:cNvSpPr>
          <p:nvPr>
            <p:ph type="body" idx="15"/>
          </p:nvPr>
        </p:nvSpPr>
        <p:spPr>
          <a:xfrm>
            <a:off x="594378"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9" name="Text Placeholder 2"/>
          <p:cNvSpPr>
            <a:spLocks noGrp="1"/>
          </p:cNvSpPr>
          <p:nvPr>
            <p:ph type="body" idx="16"/>
          </p:nvPr>
        </p:nvSpPr>
        <p:spPr>
          <a:xfrm>
            <a:off x="594378" y="4781522"/>
            <a:ext cx="8165465"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15730368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Table Slid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858595"/>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ark 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9" descr="PPT-Black-Cover-Graphic-WS.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9" y="0"/>
            <a:ext cx="9136063"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Nielsen_R.png"/>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invGray">
          <a:xfrm>
            <a:off x="363547" y="2372468"/>
            <a:ext cx="673100" cy="23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43366" y="3751657"/>
            <a:ext cx="5486400" cy="499027"/>
          </a:xfrm>
        </p:spPr>
        <p:txBody>
          <a:bodyPr tIns="0" bIns="0"/>
          <a:lstStyle>
            <a:lvl1pPr marL="0" indent="0" algn="l">
              <a:lnSpc>
                <a:spcPct val="100000"/>
              </a:lnSpc>
              <a:buNone/>
              <a:defRPr sz="2700" cap="all" baseline="0">
                <a:solidFill>
                  <a:srgbClr val="FFFFFF"/>
                </a:solidFill>
              </a:defRPr>
            </a:lvl1pPr>
            <a:lvl2pPr marL="608931" indent="0" algn="ctr">
              <a:buNone/>
              <a:defRPr>
                <a:solidFill>
                  <a:schemeClr val="tx1">
                    <a:tint val="75000"/>
                  </a:schemeClr>
                </a:solidFill>
              </a:defRPr>
            </a:lvl2pPr>
            <a:lvl3pPr marL="1217908" indent="0" algn="ctr">
              <a:buNone/>
              <a:defRPr>
                <a:solidFill>
                  <a:schemeClr val="tx1">
                    <a:tint val="75000"/>
                  </a:schemeClr>
                </a:solidFill>
              </a:defRPr>
            </a:lvl3pPr>
            <a:lvl4pPr marL="1826854" indent="0" algn="ctr">
              <a:buNone/>
              <a:defRPr>
                <a:solidFill>
                  <a:schemeClr val="tx1">
                    <a:tint val="75000"/>
                  </a:schemeClr>
                </a:solidFill>
              </a:defRPr>
            </a:lvl4pPr>
            <a:lvl5pPr marL="2435810" indent="0" algn="ctr">
              <a:buNone/>
              <a:defRPr>
                <a:solidFill>
                  <a:schemeClr val="tx1">
                    <a:tint val="75000"/>
                  </a:schemeClr>
                </a:solidFill>
              </a:defRPr>
            </a:lvl5pPr>
            <a:lvl6pPr marL="3044747" indent="0" algn="ctr">
              <a:buNone/>
              <a:defRPr>
                <a:solidFill>
                  <a:schemeClr val="tx1">
                    <a:tint val="75000"/>
                  </a:schemeClr>
                </a:solidFill>
              </a:defRPr>
            </a:lvl6pPr>
            <a:lvl7pPr marL="3653679" indent="0" algn="ctr">
              <a:buNone/>
              <a:defRPr>
                <a:solidFill>
                  <a:schemeClr val="tx1">
                    <a:tint val="75000"/>
                  </a:schemeClr>
                </a:solidFill>
              </a:defRPr>
            </a:lvl7pPr>
            <a:lvl8pPr marL="4262639" indent="0" algn="ctr">
              <a:buNone/>
              <a:defRPr>
                <a:solidFill>
                  <a:schemeClr val="tx1">
                    <a:tint val="75000"/>
                  </a:schemeClr>
                </a:solidFill>
              </a:defRPr>
            </a:lvl8pPr>
            <a:lvl9pPr marL="4871589"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2"/>
          <p:cNvSpPr>
            <a:spLocks noGrp="1"/>
          </p:cNvSpPr>
          <p:nvPr>
            <p:ph type="body" idx="17"/>
          </p:nvPr>
        </p:nvSpPr>
        <p:spPr>
          <a:xfrm>
            <a:off x="247477" y="4619154"/>
            <a:ext cx="2891063" cy="523208"/>
          </a:xfrm>
        </p:spPr>
        <p:txBody>
          <a:bodyPr anchor="b"/>
          <a:lstStyle>
            <a:lvl1pPr marL="0" indent="0" algn="l">
              <a:lnSpc>
                <a:spcPct val="100000"/>
              </a:lnSpc>
              <a:spcBef>
                <a:spcPts val="0"/>
              </a:spcBef>
              <a:buNone/>
              <a:defRPr sz="1500" b="0">
                <a:solidFill>
                  <a:srgbClr val="FFFFFF"/>
                </a:solidFill>
              </a:defRPr>
            </a:lvl1pPr>
            <a:lvl2pPr marL="608931" indent="0">
              <a:buNone/>
              <a:defRPr sz="2700" b="1"/>
            </a:lvl2pPr>
            <a:lvl3pPr marL="1217908" indent="0">
              <a:buNone/>
              <a:defRPr sz="2400" b="1"/>
            </a:lvl3pPr>
            <a:lvl4pPr marL="1826854" indent="0">
              <a:buNone/>
              <a:defRPr sz="2100" b="1"/>
            </a:lvl4pPr>
            <a:lvl5pPr marL="2435810" indent="0">
              <a:buNone/>
              <a:defRPr sz="2100" b="1"/>
            </a:lvl5pPr>
            <a:lvl6pPr marL="3044747" indent="0">
              <a:buNone/>
              <a:defRPr sz="2100" b="1"/>
            </a:lvl6pPr>
            <a:lvl7pPr marL="3653679" indent="0">
              <a:buNone/>
              <a:defRPr sz="2100" b="1"/>
            </a:lvl7pPr>
            <a:lvl8pPr marL="4262639" indent="0">
              <a:buNone/>
              <a:defRPr sz="2100" b="1"/>
            </a:lvl8pPr>
            <a:lvl9pPr marL="4871589" indent="0">
              <a:buNone/>
              <a:defRPr sz="2100" b="1"/>
            </a:lvl9pPr>
          </a:lstStyle>
          <a:p>
            <a:pPr lvl="0"/>
            <a:r>
              <a:rPr lang="en-US" smtClean="0"/>
              <a:t>Click to edit Master text styles</a:t>
            </a:r>
          </a:p>
        </p:txBody>
      </p:sp>
      <p:sp>
        <p:nvSpPr>
          <p:cNvPr id="13" name="Title 1"/>
          <p:cNvSpPr>
            <a:spLocks noGrp="1"/>
          </p:cNvSpPr>
          <p:nvPr>
            <p:ph type="ctrTitle"/>
          </p:nvPr>
        </p:nvSpPr>
        <p:spPr>
          <a:xfrm>
            <a:off x="242847" y="2769898"/>
            <a:ext cx="5486938" cy="982968"/>
          </a:xfrm>
        </p:spPr>
        <p:txBody>
          <a:bodyPr/>
          <a:lstStyle>
            <a:lvl1pPr algn="l">
              <a:lnSpc>
                <a:spcPct val="80000"/>
              </a:lnSpc>
              <a:tabLst>
                <a:tab pos="676630" algn="l"/>
              </a:tabLst>
              <a:defRPr sz="6000" b="0" cap="all" baseline="0">
                <a:solidFill>
                  <a:srgbClr val="009DD9"/>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610427062"/>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Dark Title Slide 2">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9" descr="PPT-Black-Cover-Graphic-No-Image-WS.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775" y="0"/>
            <a:ext cx="9134475"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Nielsen_R.png"/>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invGray">
          <a:xfrm>
            <a:off x="363547" y="2372468"/>
            <a:ext cx="673100" cy="23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43366" y="3751657"/>
            <a:ext cx="5486400" cy="499027"/>
          </a:xfrm>
        </p:spPr>
        <p:txBody>
          <a:bodyPr tIns="0" bIns="0"/>
          <a:lstStyle>
            <a:lvl1pPr marL="0" indent="0" algn="l">
              <a:lnSpc>
                <a:spcPct val="100000"/>
              </a:lnSpc>
              <a:buNone/>
              <a:defRPr sz="2700" cap="all" baseline="0">
                <a:solidFill>
                  <a:srgbClr val="FFFFFF"/>
                </a:solidFill>
              </a:defRPr>
            </a:lvl1pPr>
            <a:lvl2pPr marL="608931" indent="0" algn="ctr">
              <a:buNone/>
              <a:defRPr>
                <a:solidFill>
                  <a:schemeClr val="tx1">
                    <a:tint val="75000"/>
                  </a:schemeClr>
                </a:solidFill>
              </a:defRPr>
            </a:lvl2pPr>
            <a:lvl3pPr marL="1217908" indent="0" algn="ctr">
              <a:buNone/>
              <a:defRPr>
                <a:solidFill>
                  <a:schemeClr val="tx1">
                    <a:tint val="75000"/>
                  </a:schemeClr>
                </a:solidFill>
              </a:defRPr>
            </a:lvl3pPr>
            <a:lvl4pPr marL="1826854" indent="0" algn="ctr">
              <a:buNone/>
              <a:defRPr>
                <a:solidFill>
                  <a:schemeClr val="tx1">
                    <a:tint val="75000"/>
                  </a:schemeClr>
                </a:solidFill>
              </a:defRPr>
            </a:lvl4pPr>
            <a:lvl5pPr marL="2435810" indent="0" algn="ctr">
              <a:buNone/>
              <a:defRPr>
                <a:solidFill>
                  <a:schemeClr val="tx1">
                    <a:tint val="75000"/>
                  </a:schemeClr>
                </a:solidFill>
              </a:defRPr>
            </a:lvl5pPr>
            <a:lvl6pPr marL="3044747" indent="0" algn="ctr">
              <a:buNone/>
              <a:defRPr>
                <a:solidFill>
                  <a:schemeClr val="tx1">
                    <a:tint val="75000"/>
                  </a:schemeClr>
                </a:solidFill>
              </a:defRPr>
            </a:lvl6pPr>
            <a:lvl7pPr marL="3653679" indent="0" algn="ctr">
              <a:buNone/>
              <a:defRPr>
                <a:solidFill>
                  <a:schemeClr val="tx1">
                    <a:tint val="75000"/>
                  </a:schemeClr>
                </a:solidFill>
              </a:defRPr>
            </a:lvl7pPr>
            <a:lvl8pPr marL="4262639" indent="0" algn="ctr">
              <a:buNone/>
              <a:defRPr>
                <a:solidFill>
                  <a:schemeClr val="tx1">
                    <a:tint val="75000"/>
                  </a:schemeClr>
                </a:solidFill>
              </a:defRPr>
            </a:lvl8pPr>
            <a:lvl9pPr marL="4871589"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2"/>
          <p:cNvSpPr>
            <a:spLocks noGrp="1"/>
          </p:cNvSpPr>
          <p:nvPr>
            <p:ph type="body" idx="17"/>
          </p:nvPr>
        </p:nvSpPr>
        <p:spPr>
          <a:xfrm>
            <a:off x="247477" y="4619154"/>
            <a:ext cx="2891063" cy="523208"/>
          </a:xfrm>
        </p:spPr>
        <p:txBody>
          <a:bodyPr anchor="b"/>
          <a:lstStyle>
            <a:lvl1pPr marL="0" indent="0" algn="l">
              <a:lnSpc>
                <a:spcPct val="100000"/>
              </a:lnSpc>
              <a:spcBef>
                <a:spcPts val="0"/>
              </a:spcBef>
              <a:buNone/>
              <a:defRPr sz="1500" b="0">
                <a:solidFill>
                  <a:srgbClr val="FFFFFF"/>
                </a:solidFill>
              </a:defRPr>
            </a:lvl1pPr>
            <a:lvl2pPr marL="608931" indent="0">
              <a:buNone/>
              <a:defRPr sz="2700" b="1"/>
            </a:lvl2pPr>
            <a:lvl3pPr marL="1217908" indent="0">
              <a:buNone/>
              <a:defRPr sz="2400" b="1"/>
            </a:lvl3pPr>
            <a:lvl4pPr marL="1826854" indent="0">
              <a:buNone/>
              <a:defRPr sz="2100" b="1"/>
            </a:lvl4pPr>
            <a:lvl5pPr marL="2435810" indent="0">
              <a:buNone/>
              <a:defRPr sz="2100" b="1"/>
            </a:lvl5pPr>
            <a:lvl6pPr marL="3044747" indent="0">
              <a:buNone/>
              <a:defRPr sz="2100" b="1"/>
            </a:lvl6pPr>
            <a:lvl7pPr marL="3653679" indent="0">
              <a:buNone/>
              <a:defRPr sz="2100" b="1"/>
            </a:lvl7pPr>
            <a:lvl8pPr marL="4262639" indent="0">
              <a:buNone/>
              <a:defRPr sz="2100" b="1"/>
            </a:lvl8pPr>
            <a:lvl9pPr marL="4871589" indent="0">
              <a:buNone/>
              <a:defRPr sz="2100" b="1"/>
            </a:lvl9pPr>
          </a:lstStyle>
          <a:p>
            <a:pPr lvl="0"/>
            <a:r>
              <a:rPr lang="en-US" smtClean="0"/>
              <a:t>Click to edit Master text styles</a:t>
            </a:r>
          </a:p>
        </p:txBody>
      </p:sp>
      <p:sp>
        <p:nvSpPr>
          <p:cNvPr id="13" name="Title 1"/>
          <p:cNvSpPr>
            <a:spLocks noGrp="1"/>
          </p:cNvSpPr>
          <p:nvPr>
            <p:ph type="ctrTitle"/>
          </p:nvPr>
        </p:nvSpPr>
        <p:spPr>
          <a:xfrm>
            <a:off x="242847" y="2769898"/>
            <a:ext cx="5486938" cy="982968"/>
          </a:xfrm>
        </p:spPr>
        <p:txBody>
          <a:bodyPr/>
          <a:lstStyle>
            <a:lvl1pPr algn="l">
              <a:lnSpc>
                <a:spcPct val="80000"/>
              </a:lnSpc>
              <a:tabLst>
                <a:tab pos="676630" algn="l"/>
              </a:tabLst>
              <a:defRPr sz="6000" b="0" cap="all" baseline="0">
                <a:solidFill>
                  <a:srgbClr val="009DD9"/>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22757004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ark Title Slide 2">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6" descr="PPT-Black-Cover-Graphic.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Nielsen_R.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invGray">
          <a:xfrm>
            <a:off x="363549" y="2372559"/>
            <a:ext cx="889000" cy="23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Nielsen_R.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invGray">
          <a:xfrm>
            <a:off x="363549" y="2372559"/>
            <a:ext cx="889000" cy="23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Nielsen_R.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invGray">
          <a:xfrm>
            <a:off x="363549" y="2372559"/>
            <a:ext cx="889000" cy="23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47432" y="3599204"/>
            <a:ext cx="5486400" cy="499027"/>
          </a:xfrm>
        </p:spPr>
        <p:txBody>
          <a:bodyPr tIns="0" bIns="0"/>
          <a:lstStyle>
            <a:lvl1pPr marL="0" indent="0" algn="l">
              <a:lnSpc>
                <a:spcPct val="100000"/>
              </a:lnSpc>
              <a:buNone/>
              <a:defRPr sz="2100" cap="all" baseline="0">
                <a:solidFill>
                  <a:srgbClr val="FFFFFF"/>
                </a:solidFill>
              </a:defRPr>
            </a:lvl1pPr>
            <a:lvl2pPr marL="456707" indent="0" algn="ctr">
              <a:buNone/>
              <a:defRPr>
                <a:solidFill>
                  <a:schemeClr val="tx1">
                    <a:tint val="75000"/>
                  </a:schemeClr>
                </a:solidFill>
              </a:defRPr>
            </a:lvl2pPr>
            <a:lvl3pPr marL="913440" indent="0" algn="ctr">
              <a:buNone/>
              <a:defRPr>
                <a:solidFill>
                  <a:schemeClr val="tx1">
                    <a:tint val="75000"/>
                  </a:schemeClr>
                </a:solidFill>
              </a:defRPr>
            </a:lvl3pPr>
            <a:lvl4pPr marL="1370160" indent="0" algn="ctr">
              <a:buNone/>
              <a:defRPr>
                <a:solidFill>
                  <a:schemeClr val="tx1">
                    <a:tint val="75000"/>
                  </a:schemeClr>
                </a:solidFill>
              </a:defRPr>
            </a:lvl4pPr>
            <a:lvl5pPr marL="1826878" indent="0" algn="ctr">
              <a:buNone/>
              <a:defRPr>
                <a:solidFill>
                  <a:schemeClr val="tx1">
                    <a:tint val="75000"/>
                  </a:schemeClr>
                </a:solidFill>
              </a:defRPr>
            </a:lvl5pPr>
            <a:lvl6pPr marL="2283610" indent="0" algn="ctr">
              <a:buNone/>
              <a:defRPr>
                <a:solidFill>
                  <a:schemeClr val="tx1">
                    <a:tint val="75000"/>
                  </a:schemeClr>
                </a:solidFill>
              </a:defRPr>
            </a:lvl6pPr>
            <a:lvl7pPr marL="2740317" indent="0" algn="ctr">
              <a:buNone/>
              <a:defRPr>
                <a:solidFill>
                  <a:schemeClr val="tx1">
                    <a:tint val="75000"/>
                  </a:schemeClr>
                </a:solidFill>
              </a:defRPr>
            </a:lvl7pPr>
            <a:lvl8pPr marL="3197017" indent="0" algn="ctr">
              <a:buNone/>
              <a:defRPr>
                <a:solidFill>
                  <a:schemeClr val="tx1">
                    <a:tint val="75000"/>
                  </a:schemeClr>
                </a:solidFill>
              </a:defRPr>
            </a:lvl8pPr>
            <a:lvl9pPr marL="3653723"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2"/>
          <p:cNvSpPr>
            <a:spLocks noGrp="1"/>
          </p:cNvSpPr>
          <p:nvPr>
            <p:ph type="body" idx="17"/>
          </p:nvPr>
        </p:nvSpPr>
        <p:spPr>
          <a:xfrm>
            <a:off x="247477" y="4499626"/>
            <a:ext cx="2891063" cy="523208"/>
          </a:xfrm>
        </p:spPr>
        <p:txBody>
          <a:bodyPr anchor="b"/>
          <a:lstStyle>
            <a:lvl1pPr marL="0" indent="0" algn="l">
              <a:lnSpc>
                <a:spcPct val="100000"/>
              </a:lnSpc>
              <a:spcBef>
                <a:spcPts val="0"/>
              </a:spcBef>
              <a:buNone/>
              <a:defRPr sz="1200" b="0">
                <a:solidFill>
                  <a:srgbClr val="FFFFFF"/>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3" name="Title 1"/>
          <p:cNvSpPr>
            <a:spLocks noGrp="1"/>
          </p:cNvSpPr>
          <p:nvPr>
            <p:ph type="ctrTitle"/>
          </p:nvPr>
        </p:nvSpPr>
        <p:spPr>
          <a:xfrm>
            <a:off x="246910" y="2617445"/>
            <a:ext cx="5486937" cy="982968"/>
          </a:xfrm>
        </p:spPr>
        <p:txBody>
          <a:bodyPr/>
          <a:lstStyle>
            <a:lvl1pPr algn="l">
              <a:lnSpc>
                <a:spcPct val="80000"/>
              </a:lnSpc>
              <a:tabLst>
                <a:tab pos="507478" algn="l"/>
              </a:tabLst>
              <a:defRPr sz="4500" b="0" cap="all" baseline="0">
                <a:solidFill>
                  <a:srgbClr val="009DD9"/>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142352873"/>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8"/>
          <p:cNvSpPr>
            <a:spLocks noGrp="1"/>
          </p:cNvSpPr>
          <p:nvPr>
            <p:ph type="title"/>
          </p:nvPr>
        </p:nvSpPr>
        <p:spPr>
          <a:xfrm>
            <a:off x="594367" y="475642"/>
            <a:ext cx="8166672" cy="428757"/>
          </a:xfrm>
        </p:spPr>
        <p:txBody>
          <a:bodyPr/>
          <a:lstStyle>
            <a:lvl1pPr>
              <a:defRPr baseline="0">
                <a:solidFill>
                  <a:srgbClr val="009DD9"/>
                </a:solidFill>
              </a:defRPr>
            </a:lvl1pPr>
          </a:lstStyle>
          <a:p>
            <a:r>
              <a:rPr lang="en-US" smtClean="0"/>
              <a:t>Click to edit Master title style</a:t>
            </a:r>
            <a:endParaRPr lang="en-US" dirty="0"/>
          </a:p>
        </p:txBody>
      </p:sp>
      <p:sp>
        <p:nvSpPr>
          <p:cNvPr id="8" name="Text Placeholder 2"/>
          <p:cNvSpPr>
            <a:spLocks noGrp="1"/>
          </p:cNvSpPr>
          <p:nvPr>
            <p:ph type="body" idx="13"/>
          </p:nvPr>
        </p:nvSpPr>
        <p:spPr>
          <a:xfrm>
            <a:off x="594378" y="933070"/>
            <a:ext cx="8160322" cy="236412"/>
          </a:xfrm>
        </p:spPr>
        <p:txBody>
          <a:bodyPr tIns="0" bIns="0"/>
          <a:lstStyle>
            <a:lvl1pPr marL="0" indent="0">
              <a:spcBef>
                <a:spcPts val="0"/>
              </a:spcBef>
              <a:buNone/>
              <a:defRPr sz="2400" b="0" baseline="0">
                <a:solidFill>
                  <a:schemeClr val="tx1"/>
                </a:solidFill>
              </a:defRPr>
            </a:lvl1pPr>
            <a:lvl2pPr marL="608931" indent="0">
              <a:buNone/>
              <a:defRPr sz="2700" b="1"/>
            </a:lvl2pPr>
            <a:lvl3pPr marL="1217908" indent="0">
              <a:buNone/>
              <a:defRPr sz="2400" b="1"/>
            </a:lvl3pPr>
            <a:lvl4pPr marL="1826854" indent="0">
              <a:buNone/>
              <a:defRPr sz="2100" b="1"/>
            </a:lvl4pPr>
            <a:lvl5pPr marL="2435810" indent="0">
              <a:buNone/>
              <a:defRPr sz="2100" b="1"/>
            </a:lvl5pPr>
            <a:lvl6pPr marL="3044747" indent="0">
              <a:buNone/>
              <a:defRPr sz="2100" b="1"/>
            </a:lvl6pPr>
            <a:lvl7pPr marL="3653679" indent="0">
              <a:buNone/>
              <a:defRPr sz="2100" b="1"/>
            </a:lvl7pPr>
            <a:lvl8pPr marL="4262639" indent="0">
              <a:buNone/>
              <a:defRPr sz="2100" b="1"/>
            </a:lvl8pPr>
            <a:lvl9pPr marL="4871589" indent="0">
              <a:buNone/>
              <a:defRPr sz="2100" b="1"/>
            </a:lvl9pPr>
          </a:lstStyle>
          <a:p>
            <a:pPr lvl="0"/>
            <a:r>
              <a:rPr lang="en-US" smtClean="0"/>
              <a:t>Click to edit Master text styles</a:t>
            </a:r>
          </a:p>
        </p:txBody>
      </p:sp>
      <p:sp>
        <p:nvSpPr>
          <p:cNvPr id="5" name="Text Placeholder 2"/>
          <p:cNvSpPr>
            <a:spLocks noGrp="1"/>
          </p:cNvSpPr>
          <p:nvPr>
            <p:ph type="body" idx="15"/>
          </p:nvPr>
        </p:nvSpPr>
        <p:spPr>
          <a:xfrm>
            <a:off x="594367" y="4781522"/>
            <a:ext cx="8165592" cy="274405"/>
          </a:xfrm>
        </p:spPr>
        <p:txBody>
          <a:bodyPr tIns="0" bIns="0" anchor="b"/>
          <a:lstStyle>
            <a:lvl1pPr marL="0" indent="0">
              <a:spcBef>
                <a:spcPts val="79"/>
              </a:spcBef>
              <a:buNone/>
              <a:defRPr sz="1200" b="0" baseline="0">
                <a:solidFill>
                  <a:schemeClr val="tx1"/>
                </a:solidFill>
              </a:defRPr>
            </a:lvl1pPr>
            <a:lvl2pPr marL="608931" indent="0">
              <a:buNone/>
              <a:defRPr sz="2700" b="1"/>
            </a:lvl2pPr>
            <a:lvl3pPr marL="1217908" indent="0">
              <a:buNone/>
              <a:defRPr sz="2400" b="1"/>
            </a:lvl3pPr>
            <a:lvl4pPr marL="1826854" indent="0">
              <a:buNone/>
              <a:defRPr sz="2100" b="1"/>
            </a:lvl4pPr>
            <a:lvl5pPr marL="2435810" indent="0">
              <a:buNone/>
              <a:defRPr sz="2100" b="1"/>
            </a:lvl5pPr>
            <a:lvl6pPr marL="3044747" indent="0">
              <a:buNone/>
              <a:defRPr sz="2100" b="1"/>
            </a:lvl6pPr>
            <a:lvl7pPr marL="3653679" indent="0">
              <a:buNone/>
              <a:defRPr sz="2100" b="1"/>
            </a:lvl7pPr>
            <a:lvl8pPr marL="4262639" indent="0">
              <a:buNone/>
              <a:defRPr sz="2100" b="1"/>
            </a:lvl8pPr>
            <a:lvl9pPr marL="4871589" indent="0">
              <a:buNone/>
              <a:defRPr sz="2100" b="1"/>
            </a:lvl9pPr>
          </a:lstStyle>
          <a:p>
            <a:pPr lvl="0"/>
            <a:r>
              <a:rPr lang="en-US" smtClean="0"/>
              <a:t>Click to edit Master text styles</a:t>
            </a:r>
          </a:p>
        </p:txBody>
      </p:sp>
    </p:spTree>
    <p:extLst>
      <p:ext uri="{BB962C8B-B14F-4D97-AF65-F5344CB8AC3E}">
        <p14:creationId xmlns:p14="http://schemas.microsoft.com/office/powerpoint/2010/main" val="1297954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only 2">
    <p:spTree>
      <p:nvGrpSpPr>
        <p:cNvPr id="1" name=""/>
        <p:cNvGrpSpPr/>
        <p:nvPr/>
      </p:nvGrpSpPr>
      <p:grpSpPr>
        <a:xfrm>
          <a:off x="0" y="0"/>
          <a:ext cx="0" cy="0"/>
          <a:chOff x="0" y="0"/>
          <a:chExt cx="0" cy="0"/>
        </a:xfrm>
      </p:grpSpPr>
      <p:pic>
        <p:nvPicPr>
          <p:cNvPr id="5" name="Picture 9" descr="PPT-Chart-Template-W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9" y="0"/>
            <a:ext cx="9136063"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1"/>
          <p:cNvSpPr>
            <a:spLocks noChangeArrowheads="1"/>
          </p:cNvSpPr>
          <p:nvPr/>
        </p:nvSpPr>
        <p:spPr bwMode="gray">
          <a:xfrm rot="16200000">
            <a:off x="-1492772" y="3821549"/>
            <a:ext cx="3157032" cy="246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00" tIns="60901" rIns="121800" bIns="60901">
            <a:spAutoFit/>
          </a:bodyPr>
          <a:lstStyle/>
          <a:p>
            <a:pPr defTabSz="1217908" fontAlgn="base">
              <a:spcBef>
                <a:spcPct val="50000"/>
              </a:spcBef>
              <a:spcAft>
                <a:spcPct val="0"/>
              </a:spcAft>
            </a:pPr>
            <a:r>
              <a:rPr lang="en-US" sz="800">
                <a:solidFill>
                  <a:srgbClr val="5F5F5F"/>
                </a:solidFill>
                <a:ea typeface="ＭＳ Ｐゴシック" charset="0"/>
                <a:cs typeface="Calibri" charset="0"/>
              </a:rPr>
              <a:t>Copyright ©2015 The Nielsen Company. Confidential and proprietary.</a:t>
            </a:r>
          </a:p>
        </p:txBody>
      </p:sp>
      <p:sp>
        <p:nvSpPr>
          <p:cNvPr id="7" name="Text Box 17"/>
          <p:cNvSpPr txBox="1">
            <a:spLocks noChangeArrowheads="1"/>
          </p:cNvSpPr>
          <p:nvPr userDrawn="1"/>
        </p:nvSpPr>
        <p:spPr bwMode="auto">
          <a:xfrm>
            <a:off x="8856599" y="4911434"/>
            <a:ext cx="18274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1217908" fontAlgn="base">
              <a:spcBef>
                <a:spcPct val="0"/>
              </a:spcBef>
              <a:spcAft>
                <a:spcPct val="0"/>
              </a:spcAft>
              <a:defRPr/>
            </a:pPr>
            <a:fld id="{B4E4E4D4-3FC6-144F-8816-FA414AF21E3D}" type="slidenum">
              <a:rPr lang="en-US" sz="1200" smtClean="0">
                <a:solidFill>
                  <a:srgbClr val="009DD9"/>
                </a:solidFill>
              </a:rPr>
              <a:pPr algn="ctr" defTabSz="1217908" fontAlgn="base">
                <a:spcBef>
                  <a:spcPct val="0"/>
                </a:spcBef>
                <a:spcAft>
                  <a:spcPct val="0"/>
                </a:spcAft>
                <a:defRPr/>
              </a:pPr>
              <a:t>‹#›</a:t>
            </a:fld>
            <a:endParaRPr lang="en-US" sz="1200" smtClean="0">
              <a:solidFill>
                <a:srgbClr val="009DD9"/>
              </a:solidFill>
            </a:endParaRPr>
          </a:p>
        </p:txBody>
      </p:sp>
      <p:sp>
        <p:nvSpPr>
          <p:cNvPr id="9" name="Title 8"/>
          <p:cNvSpPr>
            <a:spLocks noGrp="1"/>
          </p:cNvSpPr>
          <p:nvPr>
            <p:ph type="title"/>
          </p:nvPr>
        </p:nvSpPr>
        <p:spPr>
          <a:xfrm>
            <a:off x="594367" y="475642"/>
            <a:ext cx="8166672" cy="428757"/>
          </a:xfrm>
        </p:spPr>
        <p:txBody>
          <a:bodyPr/>
          <a:lstStyle>
            <a:lvl1pPr>
              <a:defRPr baseline="0">
                <a:solidFill>
                  <a:srgbClr val="009DD9"/>
                </a:solidFill>
              </a:defRPr>
            </a:lvl1pPr>
          </a:lstStyle>
          <a:p>
            <a:r>
              <a:rPr lang="en-US" smtClean="0"/>
              <a:t>Click to edit Master title style</a:t>
            </a:r>
            <a:endParaRPr lang="en-US" dirty="0"/>
          </a:p>
        </p:txBody>
      </p:sp>
      <p:sp>
        <p:nvSpPr>
          <p:cNvPr id="8" name="Text Placeholder 2"/>
          <p:cNvSpPr>
            <a:spLocks noGrp="1"/>
          </p:cNvSpPr>
          <p:nvPr>
            <p:ph type="body" idx="13"/>
          </p:nvPr>
        </p:nvSpPr>
        <p:spPr>
          <a:xfrm>
            <a:off x="594378" y="933070"/>
            <a:ext cx="8160322" cy="236412"/>
          </a:xfrm>
        </p:spPr>
        <p:txBody>
          <a:bodyPr tIns="0" bIns="0"/>
          <a:lstStyle>
            <a:lvl1pPr marL="0" indent="0">
              <a:spcBef>
                <a:spcPts val="0"/>
              </a:spcBef>
              <a:buNone/>
              <a:defRPr sz="2400" b="0" baseline="0">
                <a:solidFill>
                  <a:schemeClr val="tx1"/>
                </a:solidFill>
              </a:defRPr>
            </a:lvl1pPr>
            <a:lvl2pPr marL="608931" indent="0">
              <a:buNone/>
              <a:defRPr sz="2700" b="1"/>
            </a:lvl2pPr>
            <a:lvl3pPr marL="1217908" indent="0">
              <a:buNone/>
              <a:defRPr sz="2400" b="1"/>
            </a:lvl3pPr>
            <a:lvl4pPr marL="1826854" indent="0">
              <a:buNone/>
              <a:defRPr sz="2100" b="1"/>
            </a:lvl4pPr>
            <a:lvl5pPr marL="2435810" indent="0">
              <a:buNone/>
              <a:defRPr sz="2100" b="1"/>
            </a:lvl5pPr>
            <a:lvl6pPr marL="3044747" indent="0">
              <a:buNone/>
              <a:defRPr sz="2100" b="1"/>
            </a:lvl6pPr>
            <a:lvl7pPr marL="3653679" indent="0">
              <a:buNone/>
              <a:defRPr sz="2100" b="1"/>
            </a:lvl7pPr>
            <a:lvl8pPr marL="4262639" indent="0">
              <a:buNone/>
              <a:defRPr sz="2100" b="1"/>
            </a:lvl8pPr>
            <a:lvl9pPr marL="4871589" indent="0">
              <a:buNone/>
              <a:defRPr sz="2100" b="1"/>
            </a:lvl9pPr>
          </a:lstStyle>
          <a:p>
            <a:pPr lvl="0"/>
            <a:r>
              <a:rPr lang="en-US" smtClean="0"/>
              <a:t>Click to edit Master text styles</a:t>
            </a:r>
          </a:p>
        </p:txBody>
      </p:sp>
      <p:sp>
        <p:nvSpPr>
          <p:cNvPr id="10" name="Text Placeholder 2"/>
          <p:cNvSpPr>
            <a:spLocks noGrp="1"/>
          </p:cNvSpPr>
          <p:nvPr>
            <p:ph type="body" idx="15"/>
          </p:nvPr>
        </p:nvSpPr>
        <p:spPr>
          <a:xfrm>
            <a:off x="594367" y="4781522"/>
            <a:ext cx="8165592" cy="274405"/>
          </a:xfrm>
        </p:spPr>
        <p:txBody>
          <a:bodyPr tIns="0" bIns="0" anchor="b"/>
          <a:lstStyle>
            <a:lvl1pPr marL="0" indent="0">
              <a:spcBef>
                <a:spcPts val="79"/>
              </a:spcBef>
              <a:buNone/>
              <a:defRPr sz="1200" b="0" baseline="0">
                <a:solidFill>
                  <a:schemeClr val="tx1"/>
                </a:solidFill>
              </a:defRPr>
            </a:lvl1pPr>
            <a:lvl2pPr marL="608931" indent="0">
              <a:buNone/>
              <a:defRPr sz="2700" b="1"/>
            </a:lvl2pPr>
            <a:lvl3pPr marL="1217908" indent="0">
              <a:buNone/>
              <a:defRPr sz="2400" b="1"/>
            </a:lvl3pPr>
            <a:lvl4pPr marL="1826854" indent="0">
              <a:buNone/>
              <a:defRPr sz="2100" b="1"/>
            </a:lvl4pPr>
            <a:lvl5pPr marL="2435810" indent="0">
              <a:buNone/>
              <a:defRPr sz="2100" b="1"/>
            </a:lvl5pPr>
            <a:lvl6pPr marL="3044747" indent="0">
              <a:buNone/>
              <a:defRPr sz="2100" b="1"/>
            </a:lvl6pPr>
            <a:lvl7pPr marL="3653679" indent="0">
              <a:buNone/>
              <a:defRPr sz="2100" b="1"/>
            </a:lvl7pPr>
            <a:lvl8pPr marL="4262639" indent="0">
              <a:buNone/>
              <a:defRPr sz="2100" b="1"/>
            </a:lvl8pPr>
            <a:lvl9pPr marL="4871589" indent="0">
              <a:buNone/>
              <a:defRPr sz="2100" b="1"/>
            </a:lvl9pPr>
          </a:lstStyle>
          <a:p>
            <a:pPr lvl="0"/>
            <a:r>
              <a:rPr lang="en-US" smtClean="0"/>
              <a:t>Click to edit Master text styles</a:t>
            </a:r>
          </a:p>
        </p:txBody>
      </p:sp>
    </p:spTree>
    <p:extLst>
      <p:ext uri="{BB962C8B-B14F-4D97-AF65-F5344CB8AC3E}">
        <p14:creationId xmlns:p14="http://schemas.microsoft.com/office/powerpoint/2010/main" val="22843203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Chart with Call Out">
    <p:spTree>
      <p:nvGrpSpPr>
        <p:cNvPr id="1" name=""/>
        <p:cNvGrpSpPr/>
        <p:nvPr/>
      </p:nvGrpSpPr>
      <p:grpSpPr>
        <a:xfrm>
          <a:off x="0" y="0"/>
          <a:ext cx="0" cy="0"/>
          <a:chOff x="0" y="0"/>
          <a:chExt cx="0" cy="0"/>
        </a:xfrm>
      </p:grpSpPr>
      <p:pic>
        <p:nvPicPr>
          <p:cNvPr id="8" name="Picture 9" descr="PPT-Chart-Template-W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9" y="0"/>
            <a:ext cx="9136063"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1"/>
          <p:cNvSpPr>
            <a:spLocks noChangeArrowheads="1"/>
          </p:cNvSpPr>
          <p:nvPr userDrawn="1"/>
        </p:nvSpPr>
        <p:spPr bwMode="gray">
          <a:xfrm rot="16200000">
            <a:off x="-1492772" y="3821549"/>
            <a:ext cx="3157032" cy="246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00" tIns="60901" rIns="121800" bIns="60901">
            <a:spAutoFit/>
          </a:bodyPr>
          <a:lstStyle/>
          <a:p>
            <a:pPr defTabSz="1217908" fontAlgn="base">
              <a:spcBef>
                <a:spcPct val="50000"/>
              </a:spcBef>
              <a:spcAft>
                <a:spcPct val="0"/>
              </a:spcAft>
            </a:pPr>
            <a:r>
              <a:rPr lang="en-US" sz="800">
                <a:solidFill>
                  <a:srgbClr val="5F5F5F"/>
                </a:solidFill>
                <a:ea typeface="ＭＳ Ｐゴシック" charset="0"/>
                <a:cs typeface="Calibri" charset="0"/>
              </a:rPr>
              <a:t>Copyright ©2015 The Nielsen Company. Confidential and proprietary.</a:t>
            </a:r>
          </a:p>
        </p:txBody>
      </p:sp>
      <p:sp>
        <p:nvSpPr>
          <p:cNvPr id="10" name="Text Box 17"/>
          <p:cNvSpPr txBox="1">
            <a:spLocks noChangeArrowheads="1"/>
          </p:cNvSpPr>
          <p:nvPr userDrawn="1"/>
        </p:nvSpPr>
        <p:spPr bwMode="auto">
          <a:xfrm>
            <a:off x="8856599" y="4911434"/>
            <a:ext cx="18274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1217908" fontAlgn="base">
              <a:spcBef>
                <a:spcPct val="0"/>
              </a:spcBef>
              <a:spcAft>
                <a:spcPct val="0"/>
              </a:spcAft>
              <a:defRPr/>
            </a:pPr>
            <a:fld id="{45F0621F-AED8-4A48-A20C-4D00D92F306E}" type="slidenum">
              <a:rPr lang="en-US" sz="1200" smtClean="0">
                <a:solidFill>
                  <a:srgbClr val="009DD9"/>
                </a:solidFill>
              </a:rPr>
              <a:pPr algn="ctr" defTabSz="1217908" fontAlgn="base">
                <a:spcBef>
                  <a:spcPct val="0"/>
                </a:spcBef>
                <a:spcAft>
                  <a:spcPct val="0"/>
                </a:spcAft>
                <a:defRPr/>
              </a:pPr>
              <a:t>‹#›</a:t>
            </a:fld>
            <a:endParaRPr lang="en-US" sz="1200" smtClean="0">
              <a:solidFill>
                <a:srgbClr val="009DD9"/>
              </a:solidFill>
            </a:endParaRPr>
          </a:p>
        </p:txBody>
      </p:sp>
      <p:sp>
        <p:nvSpPr>
          <p:cNvPr id="7" name="Text Placeholder 2"/>
          <p:cNvSpPr>
            <a:spLocks noGrp="1"/>
          </p:cNvSpPr>
          <p:nvPr>
            <p:ph type="body" idx="14"/>
          </p:nvPr>
        </p:nvSpPr>
        <p:spPr>
          <a:xfrm>
            <a:off x="594368" y="1317170"/>
            <a:ext cx="7876476" cy="188773"/>
          </a:xfrm>
        </p:spPr>
        <p:txBody>
          <a:bodyPr tIns="0" bIns="0"/>
          <a:lstStyle>
            <a:lvl1pPr marL="0" indent="0">
              <a:spcBef>
                <a:spcPts val="0"/>
              </a:spcBef>
              <a:buNone/>
              <a:defRPr sz="1500" b="0" baseline="0">
                <a:solidFill>
                  <a:srgbClr val="009DD9"/>
                </a:solidFill>
              </a:defRPr>
            </a:lvl1pPr>
            <a:lvl2pPr marL="608931" indent="0">
              <a:buNone/>
              <a:defRPr sz="2700" b="1"/>
            </a:lvl2pPr>
            <a:lvl3pPr marL="1217908" indent="0">
              <a:buNone/>
              <a:defRPr sz="2400" b="1"/>
            </a:lvl3pPr>
            <a:lvl4pPr marL="1826854" indent="0">
              <a:buNone/>
              <a:defRPr sz="2100" b="1"/>
            </a:lvl4pPr>
            <a:lvl5pPr marL="2435810" indent="0">
              <a:buNone/>
              <a:defRPr sz="2100" b="1"/>
            </a:lvl5pPr>
            <a:lvl6pPr marL="3044747" indent="0">
              <a:buNone/>
              <a:defRPr sz="2100" b="1"/>
            </a:lvl6pPr>
            <a:lvl7pPr marL="3653679" indent="0">
              <a:buNone/>
              <a:defRPr sz="2100" b="1"/>
            </a:lvl7pPr>
            <a:lvl8pPr marL="4262639" indent="0">
              <a:buNone/>
              <a:defRPr sz="2100" b="1"/>
            </a:lvl8pPr>
            <a:lvl9pPr marL="4871589" indent="0">
              <a:buNone/>
              <a:defRPr sz="2100" b="1"/>
            </a:lvl9pPr>
          </a:lstStyle>
          <a:p>
            <a:pPr lvl="0"/>
            <a:r>
              <a:rPr lang="en-US" smtClean="0"/>
              <a:t>Click to edit Master text styles</a:t>
            </a:r>
          </a:p>
        </p:txBody>
      </p:sp>
      <p:sp>
        <p:nvSpPr>
          <p:cNvPr id="11" name="Text Placeholder 2"/>
          <p:cNvSpPr>
            <a:spLocks noGrp="1"/>
          </p:cNvSpPr>
          <p:nvPr>
            <p:ph type="body" idx="15"/>
          </p:nvPr>
        </p:nvSpPr>
        <p:spPr>
          <a:xfrm>
            <a:off x="685808" y="4328765"/>
            <a:ext cx="7781544" cy="299408"/>
          </a:xfrm>
          <a:solidFill>
            <a:srgbClr val="009DD9"/>
          </a:solidFill>
          <a:ln>
            <a:noFill/>
          </a:ln>
        </p:spPr>
        <p:txBody>
          <a:bodyPr tIns="0" bIns="0" anchor="ctr"/>
          <a:lstStyle>
            <a:lvl1pPr marL="0" indent="0" algn="ctr">
              <a:spcBef>
                <a:spcPts val="0"/>
              </a:spcBef>
              <a:buNone/>
              <a:defRPr sz="2400" b="0" baseline="0">
                <a:solidFill>
                  <a:srgbClr val="FFFFFF"/>
                </a:solidFill>
              </a:defRPr>
            </a:lvl1pPr>
            <a:lvl2pPr marL="608931" indent="0">
              <a:buNone/>
              <a:defRPr sz="2700" b="1"/>
            </a:lvl2pPr>
            <a:lvl3pPr marL="1217908" indent="0">
              <a:buNone/>
              <a:defRPr sz="2400" b="1"/>
            </a:lvl3pPr>
            <a:lvl4pPr marL="1826854" indent="0">
              <a:buNone/>
              <a:defRPr sz="2100" b="1"/>
            </a:lvl4pPr>
            <a:lvl5pPr marL="2435810" indent="0">
              <a:buNone/>
              <a:defRPr sz="2100" b="1"/>
            </a:lvl5pPr>
            <a:lvl6pPr marL="3044747" indent="0">
              <a:buNone/>
              <a:defRPr sz="2100" b="1"/>
            </a:lvl6pPr>
            <a:lvl7pPr marL="3653679" indent="0">
              <a:buNone/>
              <a:defRPr sz="2100" b="1"/>
            </a:lvl7pPr>
            <a:lvl8pPr marL="4262639" indent="0">
              <a:buNone/>
              <a:defRPr sz="2100" b="1"/>
            </a:lvl8pPr>
            <a:lvl9pPr marL="4871589" indent="0">
              <a:buNone/>
              <a:defRPr sz="2100" b="1"/>
            </a:lvl9pPr>
          </a:lstStyle>
          <a:p>
            <a:pPr lvl="0"/>
            <a:r>
              <a:rPr lang="en-US" smtClean="0"/>
              <a:t>Click to edit Master text styles</a:t>
            </a:r>
          </a:p>
        </p:txBody>
      </p:sp>
      <p:sp>
        <p:nvSpPr>
          <p:cNvPr id="13" name="Chart Placeholder 12"/>
          <p:cNvSpPr>
            <a:spLocks noGrp="1"/>
          </p:cNvSpPr>
          <p:nvPr>
            <p:ph type="chart" sz="quarter" idx="16"/>
          </p:nvPr>
        </p:nvSpPr>
        <p:spPr>
          <a:xfrm>
            <a:off x="758952" y="1600812"/>
            <a:ext cx="7708392" cy="2429817"/>
          </a:xfrm>
        </p:spPr>
        <p:txBody>
          <a:bodyPr wrap="none" rtlCol="0">
            <a:noAutofit/>
          </a:bodyPr>
          <a:lstStyle>
            <a:lvl1pPr>
              <a:buFontTx/>
              <a:buNone/>
              <a:defRPr/>
            </a:lvl1pPr>
          </a:lstStyle>
          <a:p>
            <a:pPr lvl="0"/>
            <a:r>
              <a:rPr lang="en-US" noProof="0" smtClean="0"/>
              <a:t>Click icon to add chart</a:t>
            </a:r>
            <a:endParaRPr lang="en-US" noProof="0" dirty="0"/>
          </a:p>
        </p:txBody>
      </p:sp>
      <p:sp>
        <p:nvSpPr>
          <p:cNvPr id="2" name="Title 1"/>
          <p:cNvSpPr>
            <a:spLocks noGrp="1"/>
          </p:cNvSpPr>
          <p:nvPr>
            <p:ph type="title"/>
          </p:nvPr>
        </p:nvSpPr>
        <p:spPr/>
        <p:txBody>
          <a:bodyPr/>
          <a:lstStyle>
            <a:lvl1pPr>
              <a:defRPr baseline="0"/>
            </a:lvl1pPr>
          </a:lstStyle>
          <a:p>
            <a:r>
              <a:rPr lang="en-US" smtClean="0"/>
              <a:t>Click to edit Master title style</a:t>
            </a:r>
            <a:endParaRPr lang="en-US" dirty="0"/>
          </a:p>
        </p:txBody>
      </p:sp>
      <p:sp>
        <p:nvSpPr>
          <p:cNvPr id="16" name="Text Placeholder 2"/>
          <p:cNvSpPr>
            <a:spLocks noGrp="1"/>
          </p:cNvSpPr>
          <p:nvPr>
            <p:ph type="body" idx="13"/>
          </p:nvPr>
        </p:nvSpPr>
        <p:spPr>
          <a:xfrm>
            <a:off x="594378" y="933070"/>
            <a:ext cx="8160322" cy="236412"/>
          </a:xfrm>
        </p:spPr>
        <p:txBody>
          <a:bodyPr tIns="0" bIns="0"/>
          <a:lstStyle>
            <a:lvl1pPr marL="0" indent="0">
              <a:spcBef>
                <a:spcPts val="0"/>
              </a:spcBef>
              <a:buNone/>
              <a:defRPr sz="2400" b="0" baseline="0">
                <a:solidFill>
                  <a:schemeClr val="tx1"/>
                </a:solidFill>
              </a:defRPr>
            </a:lvl1pPr>
            <a:lvl2pPr marL="608931" indent="0">
              <a:buNone/>
              <a:defRPr sz="2700" b="1"/>
            </a:lvl2pPr>
            <a:lvl3pPr marL="1217908" indent="0">
              <a:buNone/>
              <a:defRPr sz="2400" b="1"/>
            </a:lvl3pPr>
            <a:lvl4pPr marL="1826854" indent="0">
              <a:buNone/>
              <a:defRPr sz="2100" b="1"/>
            </a:lvl4pPr>
            <a:lvl5pPr marL="2435810" indent="0">
              <a:buNone/>
              <a:defRPr sz="2100" b="1"/>
            </a:lvl5pPr>
            <a:lvl6pPr marL="3044747" indent="0">
              <a:buNone/>
              <a:defRPr sz="2100" b="1"/>
            </a:lvl6pPr>
            <a:lvl7pPr marL="3653679" indent="0">
              <a:buNone/>
              <a:defRPr sz="2100" b="1"/>
            </a:lvl7pPr>
            <a:lvl8pPr marL="4262639" indent="0">
              <a:buNone/>
              <a:defRPr sz="2100" b="1"/>
            </a:lvl8pPr>
            <a:lvl9pPr marL="4871589" indent="0">
              <a:buNone/>
              <a:defRPr sz="2100" b="1"/>
            </a:lvl9pPr>
          </a:lstStyle>
          <a:p>
            <a:pPr lvl="0"/>
            <a:r>
              <a:rPr lang="en-US" smtClean="0"/>
              <a:t>Click to edit Master text styles</a:t>
            </a:r>
          </a:p>
        </p:txBody>
      </p:sp>
      <p:sp>
        <p:nvSpPr>
          <p:cNvPr id="14" name="Text Placeholder 2"/>
          <p:cNvSpPr>
            <a:spLocks noGrp="1"/>
          </p:cNvSpPr>
          <p:nvPr>
            <p:ph type="body" idx="17"/>
          </p:nvPr>
        </p:nvSpPr>
        <p:spPr>
          <a:xfrm>
            <a:off x="594367" y="4781522"/>
            <a:ext cx="8165592" cy="274405"/>
          </a:xfrm>
        </p:spPr>
        <p:txBody>
          <a:bodyPr tIns="0" bIns="0" anchor="b"/>
          <a:lstStyle>
            <a:lvl1pPr marL="0" indent="0">
              <a:spcBef>
                <a:spcPts val="79"/>
              </a:spcBef>
              <a:buNone/>
              <a:defRPr sz="1200" b="0" baseline="0">
                <a:solidFill>
                  <a:schemeClr val="tx1"/>
                </a:solidFill>
              </a:defRPr>
            </a:lvl1pPr>
            <a:lvl2pPr marL="608931" indent="0">
              <a:buNone/>
              <a:defRPr sz="2700" b="1"/>
            </a:lvl2pPr>
            <a:lvl3pPr marL="1217908" indent="0">
              <a:buNone/>
              <a:defRPr sz="2400" b="1"/>
            </a:lvl3pPr>
            <a:lvl4pPr marL="1826854" indent="0">
              <a:buNone/>
              <a:defRPr sz="2100" b="1"/>
            </a:lvl4pPr>
            <a:lvl5pPr marL="2435810" indent="0">
              <a:buNone/>
              <a:defRPr sz="2100" b="1"/>
            </a:lvl5pPr>
            <a:lvl6pPr marL="3044747" indent="0">
              <a:buNone/>
              <a:defRPr sz="2100" b="1"/>
            </a:lvl6pPr>
            <a:lvl7pPr marL="3653679" indent="0">
              <a:buNone/>
              <a:defRPr sz="2100" b="1"/>
            </a:lvl7pPr>
            <a:lvl8pPr marL="4262639" indent="0">
              <a:buNone/>
              <a:defRPr sz="2100" b="1"/>
            </a:lvl8pPr>
            <a:lvl9pPr marL="4871589" indent="0">
              <a:buNone/>
              <a:defRPr sz="2100" b="1"/>
            </a:lvl9pPr>
          </a:lstStyle>
          <a:p>
            <a:pPr lvl="0"/>
            <a:r>
              <a:rPr lang="en-US" smtClean="0"/>
              <a:t>Click to edit Master text styles</a:t>
            </a:r>
          </a:p>
        </p:txBody>
      </p:sp>
    </p:spTree>
    <p:extLst>
      <p:ext uri="{BB962C8B-B14F-4D97-AF65-F5344CB8AC3E}">
        <p14:creationId xmlns:p14="http://schemas.microsoft.com/office/powerpoint/2010/main" val="1168396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Table Slide">
    <p:spTree>
      <p:nvGrpSpPr>
        <p:cNvPr id="1" name=""/>
        <p:cNvGrpSpPr/>
        <p:nvPr/>
      </p:nvGrpSpPr>
      <p:grpSpPr>
        <a:xfrm>
          <a:off x="0" y="0"/>
          <a:ext cx="0" cy="0"/>
          <a:chOff x="0" y="0"/>
          <a:chExt cx="0" cy="0"/>
        </a:xfrm>
      </p:grpSpPr>
      <p:pic>
        <p:nvPicPr>
          <p:cNvPr id="7" name="Picture 9" descr="PPT-Chart-Template-W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9" y="0"/>
            <a:ext cx="9136063"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1"/>
          <p:cNvSpPr>
            <a:spLocks noChangeArrowheads="1"/>
          </p:cNvSpPr>
          <p:nvPr userDrawn="1"/>
        </p:nvSpPr>
        <p:spPr bwMode="gray">
          <a:xfrm rot="16200000">
            <a:off x="-1492772" y="3821549"/>
            <a:ext cx="3157032" cy="246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00" tIns="60901" rIns="121800" bIns="60901">
            <a:spAutoFit/>
          </a:bodyPr>
          <a:lstStyle/>
          <a:p>
            <a:pPr defTabSz="1217908" fontAlgn="base">
              <a:spcBef>
                <a:spcPct val="50000"/>
              </a:spcBef>
              <a:spcAft>
                <a:spcPct val="0"/>
              </a:spcAft>
            </a:pPr>
            <a:r>
              <a:rPr lang="en-US" sz="800">
                <a:solidFill>
                  <a:srgbClr val="5F5F5F"/>
                </a:solidFill>
                <a:ea typeface="ＭＳ Ｐゴシック" charset="0"/>
                <a:cs typeface="Calibri" charset="0"/>
              </a:rPr>
              <a:t>Copyright ©2015 The Nielsen Company. Confidential and proprietary.</a:t>
            </a:r>
          </a:p>
        </p:txBody>
      </p:sp>
      <p:sp>
        <p:nvSpPr>
          <p:cNvPr id="9" name="Text Box 17"/>
          <p:cNvSpPr txBox="1">
            <a:spLocks noChangeArrowheads="1"/>
          </p:cNvSpPr>
          <p:nvPr/>
        </p:nvSpPr>
        <p:spPr bwMode="auto">
          <a:xfrm>
            <a:off x="8856599" y="4911434"/>
            <a:ext cx="18274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1217908" fontAlgn="base">
              <a:spcBef>
                <a:spcPct val="0"/>
              </a:spcBef>
              <a:spcAft>
                <a:spcPct val="0"/>
              </a:spcAft>
              <a:defRPr/>
            </a:pPr>
            <a:fld id="{A001CBAB-8837-BB44-82D5-18317209ED62}" type="slidenum">
              <a:rPr lang="en-US" sz="1200" smtClean="0">
                <a:solidFill>
                  <a:srgbClr val="009DD9"/>
                </a:solidFill>
              </a:rPr>
              <a:pPr algn="ctr" defTabSz="1217908" fontAlgn="base">
                <a:spcBef>
                  <a:spcPct val="0"/>
                </a:spcBef>
                <a:spcAft>
                  <a:spcPct val="0"/>
                </a:spcAft>
                <a:defRPr/>
              </a:pPr>
              <a:t>‹#›</a:t>
            </a:fld>
            <a:endParaRPr lang="en-US" sz="1200" smtClean="0">
              <a:solidFill>
                <a:srgbClr val="009DD9"/>
              </a:solidFill>
            </a:endParaRPr>
          </a:p>
        </p:txBody>
      </p:sp>
      <p:sp>
        <p:nvSpPr>
          <p:cNvPr id="6" name="Table Placeholder 5"/>
          <p:cNvSpPr>
            <a:spLocks noGrp="1"/>
          </p:cNvSpPr>
          <p:nvPr>
            <p:ph type="tbl" sz="quarter" idx="13"/>
          </p:nvPr>
        </p:nvSpPr>
        <p:spPr>
          <a:xfrm>
            <a:off x="777248" y="1463521"/>
            <a:ext cx="7616952" cy="2597557"/>
          </a:xfrm>
        </p:spPr>
        <p:txBody>
          <a:bodyPr rtlCol="0">
            <a:noAutofit/>
          </a:bodyPr>
          <a:lstStyle>
            <a:lvl1pPr marL="0" indent="0">
              <a:buFontTx/>
              <a:buNone/>
              <a:defRPr/>
            </a:lvl1pPr>
          </a:lstStyle>
          <a:p>
            <a:pPr lvl="0"/>
            <a:r>
              <a:rPr lang="en-US" noProof="0" smtClean="0"/>
              <a:t>Click icon to add table</a:t>
            </a:r>
            <a:endParaRPr lang="en-US" noProof="0" dirty="0"/>
          </a:p>
        </p:txBody>
      </p:sp>
      <p:sp>
        <p:nvSpPr>
          <p:cNvPr id="4" name="Title 3"/>
          <p:cNvSpPr>
            <a:spLocks noGrp="1"/>
          </p:cNvSpPr>
          <p:nvPr>
            <p:ph type="title"/>
          </p:nvPr>
        </p:nvSpPr>
        <p:spPr/>
        <p:txBody>
          <a:bodyPr/>
          <a:lstStyle>
            <a:lvl1pPr>
              <a:defRPr baseline="0"/>
            </a:lvl1pPr>
          </a:lstStyle>
          <a:p>
            <a:r>
              <a:rPr lang="en-US" smtClean="0"/>
              <a:t>Click to edit Master title style</a:t>
            </a:r>
            <a:endParaRPr lang="en-US" dirty="0"/>
          </a:p>
        </p:txBody>
      </p:sp>
      <p:sp>
        <p:nvSpPr>
          <p:cNvPr id="11" name="Text Placeholder 2"/>
          <p:cNvSpPr>
            <a:spLocks noGrp="1"/>
          </p:cNvSpPr>
          <p:nvPr>
            <p:ph type="body" idx="15"/>
          </p:nvPr>
        </p:nvSpPr>
        <p:spPr>
          <a:xfrm>
            <a:off x="594378" y="933070"/>
            <a:ext cx="8160322" cy="236412"/>
          </a:xfrm>
        </p:spPr>
        <p:txBody>
          <a:bodyPr tIns="0" bIns="0"/>
          <a:lstStyle>
            <a:lvl1pPr marL="0" indent="0">
              <a:spcBef>
                <a:spcPts val="0"/>
              </a:spcBef>
              <a:buNone/>
              <a:defRPr sz="2400" b="0" baseline="0">
                <a:solidFill>
                  <a:schemeClr val="tx1"/>
                </a:solidFill>
              </a:defRPr>
            </a:lvl1pPr>
            <a:lvl2pPr marL="608931" indent="0">
              <a:buNone/>
              <a:defRPr sz="2700" b="1"/>
            </a:lvl2pPr>
            <a:lvl3pPr marL="1217908" indent="0">
              <a:buNone/>
              <a:defRPr sz="2400" b="1"/>
            </a:lvl3pPr>
            <a:lvl4pPr marL="1826854" indent="0">
              <a:buNone/>
              <a:defRPr sz="2100" b="1"/>
            </a:lvl4pPr>
            <a:lvl5pPr marL="2435810" indent="0">
              <a:buNone/>
              <a:defRPr sz="2100" b="1"/>
            </a:lvl5pPr>
            <a:lvl6pPr marL="3044747" indent="0">
              <a:buNone/>
              <a:defRPr sz="2100" b="1"/>
            </a:lvl6pPr>
            <a:lvl7pPr marL="3653679" indent="0">
              <a:buNone/>
              <a:defRPr sz="2100" b="1"/>
            </a:lvl7pPr>
            <a:lvl8pPr marL="4262639" indent="0">
              <a:buNone/>
              <a:defRPr sz="2100" b="1"/>
            </a:lvl8pPr>
            <a:lvl9pPr marL="4871589" indent="0">
              <a:buNone/>
              <a:defRPr sz="2100" b="1"/>
            </a:lvl9pPr>
          </a:lstStyle>
          <a:p>
            <a:pPr lvl="0"/>
            <a:r>
              <a:rPr lang="en-US" smtClean="0"/>
              <a:t>Click to edit Master text styles</a:t>
            </a:r>
          </a:p>
        </p:txBody>
      </p:sp>
      <p:sp>
        <p:nvSpPr>
          <p:cNvPr id="12" name="Text Placeholder 2"/>
          <p:cNvSpPr>
            <a:spLocks noGrp="1"/>
          </p:cNvSpPr>
          <p:nvPr>
            <p:ph type="body" idx="16"/>
          </p:nvPr>
        </p:nvSpPr>
        <p:spPr>
          <a:xfrm>
            <a:off x="594367" y="4781522"/>
            <a:ext cx="8165592" cy="274405"/>
          </a:xfrm>
        </p:spPr>
        <p:txBody>
          <a:bodyPr tIns="0" bIns="0" anchor="b"/>
          <a:lstStyle>
            <a:lvl1pPr marL="0" indent="0">
              <a:spcBef>
                <a:spcPts val="79"/>
              </a:spcBef>
              <a:buNone/>
              <a:defRPr sz="1200" b="0" baseline="0">
                <a:solidFill>
                  <a:schemeClr val="tx1"/>
                </a:solidFill>
              </a:defRPr>
            </a:lvl1pPr>
            <a:lvl2pPr marL="608931" indent="0">
              <a:buNone/>
              <a:defRPr sz="2700" b="1"/>
            </a:lvl2pPr>
            <a:lvl3pPr marL="1217908" indent="0">
              <a:buNone/>
              <a:defRPr sz="2400" b="1"/>
            </a:lvl3pPr>
            <a:lvl4pPr marL="1826854" indent="0">
              <a:buNone/>
              <a:defRPr sz="2100" b="1"/>
            </a:lvl4pPr>
            <a:lvl5pPr marL="2435810" indent="0">
              <a:buNone/>
              <a:defRPr sz="2100" b="1"/>
            </a:lvl5pPr>
            <a:lvl6pPr marL="3044747" indent="0">
              <a:buNone/>
              <a:defRPr sz="2100" b="1"/>
            </a:lvl6pPr>
            <a:lvl7pPr marL="3653679" indent="0">
              <a:buNone/>
              <a:defRPr sz="2100" b="1"/>
            </a:lvl7pPr>
            <a:lvl8pPr marL="4262639" indent="0">
              <a:buNone/>
              <a:defRPr sz="2100" b="1"/>
            </a:lvl8pPr>
            <a:lvl9pPr marL="4871589" indent="0">
              <a:buNone/>
              <a:defRPr sz="2100" b="1"/>
            </a:lvl9pPr>
          </a:lstStyle>
          <a:p>
            <a:pPr lvl="0"/>
            <a:r>
              <a:rPr lang="en-US" smtClean="0"/>
              <a:t>Click to edit Master text styles</a:t>
            </a:r>
          </a:p>
        </p:txBody>
      </p:sp>
    </p:spTree>
    <p:extLst>
      <p:ext uri="{BB962C8B-B14F-4D97-AF65-F5344CB8AC3E}">
        <p14:creationId xmlns:p14="http://schemas.microsoft.com/office/powerpoint/2010/main" val="930473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pic>
        <p:nvPicPr>
          <p:cNvPr id="2" name="Picture 9" descr="PPT-End-Slide-Template-White-W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775" y="0"/>
            <a:ext cx="9134475"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727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ark Final Slide">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9" descr="PPT-End-Slide-Template-Black-WS.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775" y="0"/>
            <a:ext cx="9134475"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9772040"/>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3_Table Slid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506207"/>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16" y="1598427"/>
            <a:ext cx="7772400" cy="1102859"/>
          </a:xfrm>
        </p:spPr>
        <p:txBody>
          <a:bodyPr/>
          <a:lstStyle/>
          <a:p>
            <a:r>
              <a:rPr lang="en-US" smtClean="0"/>
              <a:t>Click to edit Master title style</a:t>
            </a:r>
            <a:endParaRPr lang="es-MX"/>
          </a:p>
        </p:txBody>
      </p:sp>
      <p:sp>
        <p:nvSpPr>
          <p:cNvPr id="3" name="Subtitle 2"/>
          <p:cNvSpPr>
            <a:spLocks noGrp="1"/>
          </p:cNvSpPr>
          <p:nvPr>
            <p:ph type="subTitle" idx="1"/>
          </p:nvPr>
        </p:nvSpPr>
        <p:spPr>
          <a:xfrm>
            <a:off x="1371638" y="2915550"/>
            <a:ext cx="6400801" cy="1314856"/>
          </a:xfrm>
        </p:spPr>
        <p:txBody>
          <a:bodyPr/>
          <a:lstStyle>
            <a:lvl1pPr marL="0" indent="0" algn="ctr">
              <a:buNone/>
              <a:defRPr>
                <a:solidFill>
                  <a:schemeClr val="tx1">
                    <a:tint val="75000"/>
                  </a:schemeClr>
                </a:solidFill>
              </a:defRPr>
            </a:lvl1pPr>
            <a:lvl2pPr marL="456707" indent="0" algn="ctr">
              <a:buNone/>
              <a:defRPr>
                <a:solidFill>
                  <a:schemeClr val="tx1">
                    <a:tint val="75000"/>
                  </a:schemeClr>
                </a:solidFill>
              </a:defRPr>
            </a:lvl2pPr>
            <a:lvl3pPr marL="913440" indent="0" algn="ctr">
              <a:buNone/>
              <a:defRPr>
                <a:solidFill>
                  <a:schemeClr val="tx1">
                    <a:tint val="75000"/>
                  </a:schemeClr>
                </a:solidFill>
              </a:defRPr>
            </a:lvl3pPr>
            <a:lvl4pPr marL="1370160" indent="0" algn="ctr">
              <a:buNone/>
              <a:defRPr>
                <a:solidFill>
                  <a:schemeClr val="tx1">
                    <a:tint val="75000"/>
                  </a:schemeClr>
                </a:solidFill>
              </a:defRPr>
            </a:lvl4pPr>
            <a:lvl5pPr marL="1826878" indent="0" algn="ctr">
              <a:buNone/>
              <a:defRPr>
                <a:solidFill>
                  <a:schemeClr val="tx1">
                    <a:tint val="75000"/>
                  </a:schemeClr>
                </a:solidFill>
              </a:defRPr>
            </a:lvl5pPr>
            <a:lvl6pPr marL="2283610" indent="0" algn="ctr">
              <a:buNone/>
              <a:defRPr>
                <a:solidFill>
                  <a:schemeClr val="tx1">
                    <a:tint val="75000"/>
                  </a:schemeClr>
                </a:solidFill>
              </a:defRPr>
            </a:lvl6pPr>
            <a:lvl7pPr marL="2740317" indent="0" algn="ctr">
              <a:buNone/>
              <a:defRPr>
                <a:solidFill>
                  <a:schemeClr val="tx1">
                    <a:tint val="75000"/>
                  </a:schemeClr>
                </a:solidFill>
              </a:defRPr>
            </a:lvl7pPr>
            <a:lvl8pPr marL="3197017" indent="0" algn="ctr">
              <a:buNone/>
              <a:defRPr>
                <a:solidFill>
                  <a:schemeClr val="tx1">
                    <a:tint val="75000"/>
                  </a:schemeClr>
                </a:solidFill>
              </a:defRPr>
            </a:lvl8pPr>
            <a:lvl9pPr marL="3653723" indent="0" algn="ctr">
              <a:buNone/>
              <a:defRPr>
                <a:solidFill>
                  <a:schemeClr val="tx1">
                    <a:tint val="75000"/>
                  </a:schemeClr>
                </a:solidFill>
              </a:defRPr>
            </a:lvl9pPr>
          </a:lstStyle>
          <a:p>
            <a:r>
              <a:rPr lang="en-US" smtClean="0"/>
              <a:t>Click to edit Master subtitle style</a:t>
            </a:r>
            <a:endParaRPr lang="es-MX"/>
          </a:p>
        </p:txBody>
      </p:sp>
      <p:sp>
        <p:nvSpPr>
          <p:cNvPr id="4" name="Date Placeholder 3"/>
          <p:cNvSpPr>
            <a:spLocks noGrp="1"/>
          </p:cNvSpPr>
          <p:nvPr>
            <p:ph type="dt" sz="half" idx="10"/>
          </p:nvPr>
        </p:nvSpPr>
        <p:spPr>
          <a:xfrm>
            <a:off x="457199" y="4768796"/>
            <a:ext cx="2133600" cy="273928"/>
          </a:xfrm>
          <a:prstGeom prst="rect">
            <a:avLst/>
          </a:prstGeom>
        </p:spPr>
        <p:txBody>
          <a:bodyPr lIns="91348" tIns="45698" rIns="91348" bIns="45698"/>
          <a:lstStyle/>
          <a:p>
            <a:pPr defTabSz="913430"/>
            <a:fld id="{BDF61BB7-33CD-4589-8FE5-AD56F717EC8B}" type="datetimeFigureOut">
              <a:rPr lang="es-MX" sz="1900">
                <a:solidFill>
                  <a:srgbClr val="5F5F5F"/>
                </a:solidFill>
              </a:rPr>
              <a:pPr defTabSz="913430"/>
              <a:t>18/05/2017</a:t>
            </a:fld>
            <a:endParaRPr lang="es-MX" sz="1900">
              <a:solidFill>
                <a:srgbClr val="5F5F5F"/>
              </a:solidFill>
            </a:endParaRPr>
          </a:p>
        </p:txBody>
      </p:sp>
      <p:sp>
        <p:nvSpPr>
          <p:cNvPr id="5" name="Footer Placeholder 4"/>
          <p:cNvSpPr>
            <a:spLocks noGrp="1"/>
          </p:cNvSpPr>
          <p:nvPr>
            <p:ph type="ftr" sz="quarter" idx="11"/>
          </p:nvPr>
        </p:nvSpPr>
        <p:spPr>
          <a:xfrm>
            <a:off x="3124208" y="4768796"/>
            <a:ext cx="2895600" cy="273928"/>
          </a:xfrm>
          <a:prstGeom prst="rect">
            <a:avLst/>
          </a:prstGeom>
        </p:spPr>
        <p:txBody>
          <a:bodyPr lIns="91348" tIns="45698" rIns="91348" bIns="45698"/>
          <a:lstStyle/>
          <a:p>
            <a:pPr defTabSz="913430"/>
            <a:endParaRPr lang="es-MX" sz="1900">
              <a:solidFill>
                <a:srgbClr val="5F5F5F"/>
              </a:solidFill>
            </a:endParaRPr>
          </a:p>
        </p:txBody>
      </p:sp>
      <p:sp>
        <p:nvSpPr>
          <p:cNvPr id="6" name="Slide Number Placeholder 5"/>
          <p:cNvSpPr>
            <a:spLocks noGrp="1"/>
          </p:cNvSpPr>
          <p:nvPr>
            <p:ph type="sldNum" sz="quarter" idx="12"/>
          </p:nvPr>
        </p:nvSpPr>
        <p:spPr>
          <a:xfrm>
            <a:off x="6553201" y="4768796"/>
            <a:ext cx="2133600" cy="273928"/>
          </a:xfrm>
          <a:prstGeom prst="rect">
            <a:avLst/>
          </a:prstGeom>
        </p:spPr>
        <p:txBody>
          <a:bodyPr lIns="91348" tIns="45698" rIns="91348" bIns="45698"/>
          <a:lstStyle/>
          <a:p>
            <a:pPr defTabSz="913430"/>
            <a:fld id="{1029B157-BABD-4C2D-9CC5-D035C451D296}" type="slidenum">
              <a:rPr lang="es-MX" sz="1900">
                <a:solidFill>
                  <a:srgbClr val="5F5F5F"/>
                </a:solidFill>
              </a:rPr>
              <a:pPr defTabSz="913430"/>
              <a:t>‹#›</a:t>
            </a:fld>
            <a:endParaRPr lang="es-MX" sz="1900">
              <a:solidFill>
                <a:srgbClr val="5F5F5F"/>
              </a:solidFill>
            </a:endParaRPr>
          </a:p>
        </p:txBody>
      </p:sp>
    </p:spTree>
    <p:extLst>
      <p:ext uri="{BB962C8B-B14F-4D97-AF65-F5344CB8AC3E}">
        <p14:creationId xmlns:p14="http://schemas.microsoft.com/office/powerpoint/2010/main" val="11415391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Dark Divder Slide ">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val="0"/>
              </a:ext>
            </a:extLst>
          </a:blip>
          <a:srcRect l="93333"/>
          <a:stretch/>
        </p:blipFill>
        <p:spPr>
          <a:xfrm>
            <a:off x="8534400" y="0"/>
            <a:ext cx="609600" cy="5145088"/>
          </a:xfrm>
          <a:prstGeom prst="rect">
            <a:avLst/>
          </a:prstGeom>
        </p:spPr>
      </p:pic>
      <p:sp>
        <p:nvSpPr>
          <p:cNvPr id="4" name="Title 1"/>
          <p:cNvSpPr>
            <a:spLocks noGrp="1"/>
          </p:cNvSpPr>
          <p:nvPr>
            <p:ph type="title"/>
          </p:nvPr>
        </p:nvSpPr>
        <p:spPr bwMode="gray">
          <a:xfrm>
            <a:off x="308026" y="494171"/>
            <a:ext cx="8527952" cy="439048"/>
          </a:xfrm>
        </p:spPr>
        <p:txBody>
          <a:bodyPr wrap="square" anchor="t">
            <a:normAutofit/>
          </a:bodyPr>
          <a:lstStyle>
            <a:lvl1pPr algn="l">
              <a:defRPr sz="3200" b="0" cap="all"/>
            </a:lvl1pPr>
          </a:lstStyle>
          <a:p>
            <a:r>
              <a:rPr lang="en-US" smtClean="0"/>
              <a:t>Click to edit Master title style</a:t>
            </a:r>
            <a:endParaRPr lang="en-US" dirty="0"/>
          </a:p>
        </p:txBody>
      </p:sp>
    </p:spTree>
    <p:extLst>
      <p:ext uri="{BB962C8B-B14F-4D97-AF65-F5344CB8AC3E}">
        <p14:creationId xmlns:p14="http://schemas.microsoft.com/office/powerpoint/2010/main" val="3476592183"/>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Full Slide Chart">
    <p:spTree>
      <p:nvGrpSpPr>
        <p:cNvPr id="1" name=""/>
        <p:cNvGrpSpPr/>
        <p:nvPr/>
      </p:nvGrpSpPr>
      <p:grpSpPr>
        <a:xfrm>
          <a:off x="0" y="0"/>
          <a:ext cx="0" cy="0"/>
          <a:chOff x="0" y="0"/>
          <a:chExt cx="0" cy="0"/>
        </a:xfrm>
      </p:grpSpPr>
      <p:pic>
        <p:nvPicPr>
          <p:cNvPr id="8" name="Picture 9" descr="PPT-Chart-Template-W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2" y="0"/>
            <a:ext cx="9136063"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1"/>
          <p:cNvSpPr>
            <a:spLocks noChangeArrowheads="1"/>
          </p:cNvSpPr>
          <p:nvPr userDrawn="1"/>
        </p:nvSpPr>
        <p:spPr bwMode="gray">
          <a:xfrm rot="16200000">
            <a:off x="-1492855" y="3821510"/>
            <a:ext cx="3157188" cy="24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77" tIns="60938" rIns="121877" bIns="60938">
            <a:spAutoFit/>
          </a:bodyPr>
          <a:lstStyle/>
          <a:p>
            <a:pPr defTabSz="1218720" fontAlgn="base">
              <a:spcBef>
                <a:spcPct val="50000"/>
              </a:spcBef>
              <a:spcAft>
                <a:spcPct val="0"/>
              </a:spcAft>
            </a:pPr>
            <a:r>
              <a:rPr lang="en-US" sz="800">
                <a:solidFill>
                  <a:srgbClr val="5F5F5F"/>
                </a:solidFill>
                <a:ea typeface="ＭＳ Ｐゴシック" charset="0"/>
                <a:cs typeface="Calibri" charset="0"/>
              </a:rPr>
              <a:t>Copyright ©2015 The Nielsen Company. Confidential and proprietary.</a:t>
            </a:r>
          </a:p>
        </p:txBody>
      </p:sp>
      <p:sp>
        <p:nvSpPr>
          <p:cNvPr id="11" name="Text Box 17"/>
          <p:cNvSpPr txBox="1">
            <a:spLocks noChangeArrowheads="1"/>
          </p:cNvSpPr>
          <p:nvPr userDrawn="1"/>
        </p:nvSpPr>
        <p:spPr bwMode="auto">
          <a:xfrm>
            <a:off x="8856594" y="4911425"/>
            <a:ext cx="18274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1218720" fontAlgn="base">
              <a:spcBef>
                <a:spcPct val="0"/>
              </a:spcBef>
              <a:spcAft>
                <a:spcPct val="0"/>
              </a:spcAft>
              <a:defRPr/>
            </a:pPr>
            <a:fld id="{DB2550D6-2188-7C41-8B80-1801FC4D04F6}" type="slidenum">
              <a:rPr lang="en-US" sz="1200" smtClean="0">
                <a:solidFill>
                  <a:srgbClr val="009DD9"/>
                </a:solidFill>
              </a:rPr>
              <a:pPr algn="ctr" defTabSz="1218720" fontAlgn="base">
                <a:spcBef>
                  <a:spcPct val="0"/>
                </a:spcBef>
                <a:spcAft>
                  <a:spcPct val="0"/>
                </a:spcAft>
                <a:defRPr/>
              </a:pPr>
              <a:t>‹#›</a:t>
            </a:fld>
            <a:endParaRPr lang="en-US" sz="1200" smtClean="0">
              <a:solidFill>
                <a:srgbClr val="009DD9"/>
              </a:solidFill>
            </a:endParaRPr>
          </a:p>
        </p:txBody>
      </p:sp>
      <p:sp>
        <p:nvSpPr>
          <p:cNvPr id="7" name="Text Placeholder 2"/>
          <p:cNvSpPr>
            <a:spLocks noGrp="1"/>
          </p:cNvSpPr>
          <p:nvPr>
            <p:ph type="body" idx="14"/>
          </p:nvPr>
        </p:nvSpPr>
        <p:spPr>
          <a:xfrm>
            <a:off x="594371" y="1317147"/>
            <a:ext cx="8186103" cy="194727"/>
          </a:xfrm>
        </p:spPr>
        <p:txBody>
          <a:bodyPr tIns="0" bIns="0"/>
          <a:lstStyle>
            <a:lvl1pPr marL="0" indent="0">
              <a:spcBef>
                <a:spcPts val="0"/>
              </a:spcBef>
              <a:buNone/>
              <a:defRPr sz="1600" b="0" baseline="0">
                <a:solidFill>
                  <a:srgbClr val="009DD9"/>
                </a:solidFill>
              </a:defRPr>
            </a:lvl1pPr>
            <a:lvl2pPr marL="609347" indent="0">
              <a:buNone/>
              <a:defRPr sz="2700" b="1"/>
            </a:lvl2pPr>
            <a:lvl3pPr marL="1218720" indent="0">
              <a:buNone/>
              <a:defRPr sz="2400" b="1"/>
            </a:lvl3pPr>
            <a:lvl4pPr marL="1828074" indent="0">
              <a:buNone/>
              <a:defRPr sz="2100" b="1"/>
            </a:lvl4pPr>
            <a:lvl5pPr marL="2437438" indent="0">
              <a:buNone/>
              <a:defRPr sz="2100" b="1"/>
            </a:lvl5pPr>
            <a:lvl6pPr marL="3046784" indent="0">
              <a:buNone/>
              <a:defRPr sz="2100" b="1"/>
            </a:lvl6pPr>
            <a:lvl7pPr marL="3656131" indent="0">
              <a:buNone/>
              <a:defRPr sz="2100" b="1"/>
            </a:lvl7pPr>
            <a:lvl8pPr marL="4265493" indent="0">
              <a:buNone/>
              <a:defRPr sz="2100" b="1"/>
            </a:lvl8pPr>
            <a:lvl9pPr marL="4874849" indent="0">
              <a:buNone/>
              <a:defRPr sz="2100" b="1"/>
            </a:lvl9pPr>
          </a:lstStyle>
          <a:p>
            <a:pPr lvl="0"/>
            <a:r>
              <a:rPr lang="en-US" smtClean="0"/>
              <a:t>Click to edit Master text styles</a:t>
            </a:r>
          </a:p>
        </p:txBody>
      </p:sp>
      <p:sp>
        <p:nvSpPr>
          <p:cNvPr id="13" name="Chart Placeholder 12"/>
          <p:cNvSpPr>
            <a:spLocks noGrp="1"/>
          </p:cNvSpPr>
          <p:nvPr>
            <p:ph type="chart" sz="quarter" idx="16"/>
          </p:nvPr>
        </p:nvSpPr>
        <p:spPr>
          <a:xfrm>
            <a:off x="594371" y="1609859"/>
            <a:ext cx="8186103" cy="2973908"/>
          </a:xfrm>
        </p:spPr>
        <p:txBody>
          <a:bodyPr wrap="none" rtlCol="0">
            <a:noAutofit/>
          </a:bodyPr>
          <a:lstStyle>
            <a:lvl1pPr>
              <a:buFontTx/>
              <a:buNone/>
              <a:defRPr/>
            </a:lvl1pPr>
          </a:lstStyle>
          <a:p>
            <a:pPr lvl="0"/>
            <a:r>
              <a:rPr lang="en-US" noProof="0" smtClean="0"/>
              <a:t>Click icon to add chart</a:t>
            </a:r>
            <a:endParaRPr lang="en-US" noProof="0" dirty="0"/>
          </a:p>
        </p:txBody>
      </p:sp>
      <p:sp>
        <p:nvSpPr>
          <p:cNvPr id="2" name="Title 1"/>
          <p:cNvSpPr>
            <a:spLocks noGrp="1"/>
          </p:cNvSpPr>
          <p:nvPr>
            <p:ph type="title"/>
          </p:nvPr>
        </p:nvSpPr>
        <p:spPr/>
        <p:txBody>
          <a:bodyPr/>
          <a:lstStyle>
            <a:lvl1pPr>
              <a:defRPr baseline="0"/>
            </a:lvl1pPr>
          </a:lstStyle>
          <a:p>
            <a:r>
              <a:rPr lang="en-US" smtClean="0"/>
              <a:t>Click to edit Master title style</a:t>
            </a:r>
            <a:endParaRPr lang="en-US" dirty="0"/>
          </a:p>
        </p:txBody>
      </p:sp>
      <p:sp>
        <p:nvSpPr>
          <p:cNvPr id="16" name="Text Placeholder 2"/>
          <p:cNvSpPr>
            <a:spLocks noGrp="1"/>
          </p:cNvSpPr>
          <p:nvPr>
            <p:ph type="body" idx="13"/>
          </p:nvPr>
        </p:nvSpPr>
        <p:spPr>
          <a:xfrm>
            <a:off x="594374" y="933003"/>
            <a:ext cx="8160322" cy="236412"/>
          </a:xfrm>
        </p:spPr>
        <p:txBody>
          <a:bodyPr tIns="0" bIns="0"/>
          <a:lstStyle>
            <a:lvl1pPr marL="0" indent="0">
              <a:spcBef>
                <a:spcPts val="0"/>
              </a:spcBef>
              <a:buNone/>
              <a:defRPr sz="2400" b="0" baseline="0">
                <a:solidFill>
                  <a:schemeClr val="tx1"/>
                </a:solidFill>
              </a:defRPr>
            </a:lvl1pPr>
            <a:lvl2pPr marL="609347" indent="0">
              <a:buNone/>
              <a:defRPr sz="2700" b="1"/>
            </a:lvl2pPr>
            <a:lvl3pPr marL="1218720" indent="0">
              <a:buNone/>
              <a:defRPr sz="2400" b="1"/>
            </a:lvl3pPr>
            <a:lvl4pPr marL="1828074" indent="0">
              <a:buNone/>
              <a:defRPr sz="2100" b="1"/>
            </a:lvl4pPr>
            <a:lvl5pPr marL="2437438" indent="0">
              <a:buNone/>
              <a:defRPr sz="2100" b="1"/>
            </a:lvl5pPr>
            <a:lvl6pPr marL="3046784" indent="0">
              <a:buNone/>
              <a:defRPr sz="2100" b="1"/>
            </a:lvl6pPr>
            <a:lvl7pPr marL="3656131" indent="0">
              <a:buNone/>
              <a:defRPr sz="2100" b="1"/>
            </a:lvl7pPr>
            <a:lvl8pPr marL="4265493" indent="0">
              <a:buNone/>
              <a:defRPr sz="2100" b="1"/>
            </a:lvl8pPr>
            <a:lvl9pPr marL="4874849" indent="0">
              <a:buNone/>
              <a:defRPr sz="2100" b="1"/>
            </a:lvl9pPr>
          </a:lstStyle>
          <a:p>
            <a:pPr lvl="0"/>
            <a:r>
              <a:rPr lang="en-US" smtClean="0"/>
              <a:t>Click to edit Master text styles</a:t>
            </a:r>
          </a:p>
        </p:txBody>
      </p:sp>
      <p:sp>
        <p:nvSpPr>
          <p:cNvPr id="10" name="Text Placeholder 2"/>
          <p:cNvSpPr>
            <a:spLocks noGrp="1"/>
          </p:cNvSpPr>
          <p:nvPr>
            <p:ph type="body" idx="15"/>
          </p:nvPr>
        </p:nvSpPr>
        <p:spPr>
          <a:xfrm>
            <a:off x="594367" y="4781519"/>
            <a:ext cx="8165592" cy="274405"/>
          </a:xfrm>
        </p:spPr>
        <p:txBody>
          <a:bodyPr tIns="0" bIns="0" anchor="b"/>
          <a:lstStyle>
            <a:lvl1pPr marL="0" indent="0">
              <a:spcBef>
                <a:spcPts val="80"/>
              </a:spcBef>
              <a:buNone/>
              <a:defRPr sz="1100" b="0" baseline="0">
                <a:solidFill>
                  <a:schemeClr val="tx1"/>
                </a:solidFill>
              </a:defRPr>
            </a:lvl1pPr>
            <a:lvl2pPr marL="609347" indent="0">
              <a:buNone/>
              <a:defRPr sz="2700" b="1"/>
            </a:lvl2pPr>
            <a:lvl3pPr marL="1218720" indent="0">
              <a:buNone/>
              <a:defRPr sz="2400" b="1"/>
            </a:lvl3pPr>
            <a:lvl4pPr marL="1828074" indent="0">
              <a:buNone/>
              <a:defRPr sz="2100" b="1"/>
            </a:lvl4pPr>
            <a:lvl5pPr marL="2437438" indent="0">
              <a:buNone/>
              <a:defRPr sz="2100" b="1"/>
            </a:lvl5pPr>
            <a:lvl6pPr marL="3046784" indent="0">
              <a:buNone/>
              <a:defRPr sz="2100" b="1"/>
            </a:lvl6pPr>
            <a:lvl7pPr marL="3656131" indent="0">
              <a:buNone/>
              <a:defRPr sz="2100" b="1"/>
            </a:lvl7pPr>
            <a:lvl8pPr marL="4265493" indent="0">
              <a:buNone/>
              <a:defRPr sz="2100" b="1"/>
            </a:lvl8pPr>
            <a:lvl9pPr marL="4874849" indent="0">
              <a:buNone/>
              <a:defRPr sz="2100" b="1"/>
            </a:lvl9pPr>
          </a:lstStyle>
          <a:p>
            <a:pPr lvl="0"/>
            <a:r>
              <a:rPr lang="en-US" smtClean="0"/>
              <a:t>Click to edit Master text styles</a:t>
            </a:r>
          </a:p>
        </p:txBody>
      </p:sp>
    </p:spTree>
    <p:extLst>
      <p:ext uri="{BB962C8B-B14F-4D97-AF65-F5344CB8AC3E}">
        <p14:creationId xmlns:p14="http://schemas.microsoft.com/office/powerpoint/2010/main" val="1914618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Dark Title Slide 2">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6" descr="PPT-Black-Cover-Graphic-No-Imag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Nielsen_R.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invGray">
          <a:xfrm>
            <a:off x="363549" y="2372559"/>
            <a:ext cx="889000" cy="23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Nielsen_R.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invGray">
          <a:xfrm>
            <a:off x="363549" y="2372559"/>
            <a:ext cx="889000" cy="23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Nielsen_R.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invGray">
          <a:xfrm>
            <a:off x="363549" y="2372559"/>
            <a:ext cx="889000" cy="23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47432" y="3599204"/>
            <a:ext cx="5486400" cy="499027"/>
          </a:xfrm>
        </p:spPr>
        <p:txBody>
          <a:bodyPr tIns="0" bIns="0"/>
          <a:lstStyle>
            <a:lvl1pPr marL="0" indent="0" algn="l">
              <a:lnSpc>
                <a:spcPct val="100000"/>
              </a:lnSpc>
              <a:buNone/>
              <a:defRPr sz="2100" cap="all" baseline="0">
                <a:solidFill>
                  <a:srgbClr val="FFFFFF"/>
                </a:solidFill>
              </a:defRPr>
            </a:lvl1pPr>
            <a:lvl2pPr marL="456707" indent="0" algn="ctr">
              <a:buNone/>
              <a:defRPr>
                <a:solidFill>
                  <a:schemeClr val="tx1">
                    <a:tint val="75000"/>
                  </a:schemeClr>
                </a:solidFill>
              </a:defRPr>
            </a:lvl2pPr>
            <a:lvl3pPr marL="913440" indent="0" algn="ctr">
              <a:buNone/>
              <a:defRPr>
                <a:solidFill>
                  <a:schemeClr val="tx1">
                    <a:tint val="75000"/>
                  </a:schemeClr>
                </a:solidFill>
              </a:defRPr>
            </a:lvl3pPr>
            <a:lvl4pPr marL="1370160" indent="0" algn="ctr">
              <a:buNone/>
              <a:defRPr>
                <a:solidFill>
                  <a:schemeClr val="tx1">
                    <a:tint val="75000"/>
                  </a:schemeClr>
                </a:solidFill>
              </a:defRPr>
            </a:lvl4pPr>
            <a:lvl5pPr marL="1826878" indent="0" algn="ctr">
              <a:buNone/>
              <a:defRPr>
                <a:solidFill>
                  <a:schemeClr val="tx1">
                    <a:tint val="75000"/>
                  </a:schemeClr>
                </a:solidFill>
              </a:defRPr>
            </a:lvl5pPr>
            <a:lvl6pPr marL="2283610" indent="0" algn="ctr">
              <a:buNone/>
              <a:defRPr>
                <a:solidFill>
                  <a:schemeClr val="tx1">
                    <a:tint val="75000"/>
                  </a:schemeClr>
                </a:solidFill>
              </a:defRPr>
            </a:lvl6pPr>
            <a:lvl7pPr marL="2740317" indent="0" algn="ctr">
              <a:buNone/>
              <a:defRPr>
                <a:solidFill>
                  <a:schemeClr val="tx1">
                    <a:tint val="75000"/>
                  </a:schemeClr>
                </a:solidFill>
              </a:defRPr>
            </a:lvl7pPr>
            <a:lvl8pPr marL="3197017" indent="0" algn="ctr">
              <a:buNone/>
              <a:defRPr>
                <a:solidFill>
                  <a:schemeClr val="tx1">
                    <a:tint val="75000"/>
                  </a:schemeClr>
                </a:solidFill>
              </a:defRPr>
            </a:lvl8pPr>
            <a:lvl9pPr marL="3653723"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2"/>
          <p:cNvSpPr>
            <a:spLocks noGrp="1"/>
          </p:cNvSpPr>
          <p:nvPr>
            <p:ph type="body" idx="17"/>
          </p:nvPr>
        </p:nvSpPr>
        <p:spPr>
          <a:xfrm>
            <a:off x="247477" y="4500265"/>
            <a:ext cx="2891063" cy="523208"/>
          </a:xfrm>
        </p:spPr>
        <p:txBody>
          <a:bodyPr anchor="b"/>
          <a:lstStyle>
            <a:lvl1pPr marL="0" indent="0" algn="l">
              <a:lnSpc>
                <a:spcPct val="100000"/>
              </a:lnSpc>
              <a:spcBef>
                <a:spcPts val="0"/>
              </a:spcBef>
              <a:buNone/>
              <a:defRPr sz="1200" b="0">
                <a:solidFill>
                  <a:srgbClr val="FFFFFF"/>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3" name="Title 1"/>
          <p:cNvSpPr>
            <a:spLocks noGrp="1"/>
          </p:cNvSpPr>
          <p:nvPr>
            <p:ph type="ctrTitle"/>
          </p:nvPr>
        </p:nvSpPr>
        <p:spPr>
          <a:xfrm>
            <a:off x="246910" y="2617445"/>
            <a:ext cx="5486937" cy="982968"/>
          </a:xfrm>
        </p:spPr>
        <p:txBody>
          <a:bodyPr/>
          <a:lstStyle>
            <a:lvl1pPr algn="l">
              <a:lnSpc>
                <a:spcPct val="80000"/>
              </a:lnSpc>
              <a:tabLst>
                <a:tab pos="507478" algn="l"/>
              </a:tabLst>
              <a:defRPr sz="4500" b="0" cap="all" baseline="0">
                <a:solidFill>
                  <a:srgbClr val="009DD9"/>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493278669"/>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9" name="Title 8"/>
          <p:cNvSpPr>
            <a:spLocks noGrp="1"/>
          </p:cNvSpPr>
          <p:nvPr>
            <p:ph type="title"/>
          </p:nvPr>
        </p:nvSpPr>
        <p:spPr>
          <a:xfrm>
            <a:off x="594367" y="507657"/>
            <a:ext cx="8166672" cy="428757"/>
          </a:xfrm>
        </p:spPr>
        <p:txBody>
          <a:bodyPr/>
          <a:lstStyle>
            <a:lvl1pPr>
              <a:defRPr baseline="0">
                <a:solidFill>
                  <a:srgbClr val="009DD9"/>
                </a:solidFill>
              </a:defRPr>
            </a:lvl1pPr>
          </a:lstStyle>
          <a:p>
            <a:r>
              <a:rPr lang="en-US" smtClean="0"/>
              <a:t>Click to edit Master title style</a:t>
            </a:r>
            <a:endParaRPr lang="en-US" dirty="0"/>
          </a:p>
        </p:txBody>
      </p:sp>
      <p:sp>
        <p:nvSpPr>
          <p:cNvPr id="8" name="Text Placeholder 2"/>
          <p:cNvSpPr>
            <a:spLocks noGrp="1"/>
          </p:cNvSpPr>
          <p:nvPr>
            <p:ph type="body" idx="13"/>
          </p:nvPr>
        </p:nvSpPr>
        <p:spPr>
          <a:xfrm>
            <a:off x="594378"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5" name="Text Placeholder 2"/>
          <p:cNvSpPr>
            <a:spLocks noGrp="1"/>
          </p:cNvSpPr>
          <p:nvPr>
            <p:ph type="body" idx="15"/>
          </p:nvPr>
        </p:nvSpPr>
        <p:spPr>
          <a:xfrm>
            <a:off x="594378" y="4781522"/>
            <a:ext cx="8165465"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30336985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itle Slide 2 Lines">
    <p:spTree>
      <p:nvGrpSpPr>
        <p:cNvPr id="1" name=""/>
        <p:cNvGrpSpPr/>
        <p:nvPr/>
      </p:nvGrpSpPr>
      <p:grpSpPr>
        <a:xfrm>
          <a:off x="0" y="0"/>
          <a:ext cx="0" cy="0"/>
          <a:chOff x="0" y="0"/>
          <a:chExt cx="0" cy="0"/>
        </a:xfrm>
      </p:grpSpPr>
      <p:pic>
        <p:nvPicPr>
          <p:cNvPr id="5" name="Picture 6" descr="PPT-White-Cover-Graphic.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Nielsen_S.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13706" y="1829445"/>
            <a:ext cx="889000" cy="23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276618" y="2127118"/>
            <a:ext cx="5667603" cy="982968"/>
          </a:xfrm>
        </p:spPr>
        <p:txBody>
          <a:bodyPr/>
          <a:lstStyle>
            <a:lvl1pPr algn="r">
              <a:lnSpc>
                <a:spcPct val="80000"/>
              </a:lnSpc>
              <a:tabLst>
                <a:tab pos="507478" algn="l"/>
              </a:tabLst>
              <a:defRPr sz="4500" b="0" cap="all" baseline="0">
                <a:solidFill>
                  <a:srgbClr val="009DD9"/>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276618" y="3116841"/>
            <a:ext cx="5667603" cy="427554"/>
          </a:xfrm>
        </p:spPr>
        <p:txBody>
          <a:bodyPr tIns="0" bIns="0"/>
          <a:lstStyle>
            <a:lvl1pPr marL="0" indent="0" algn="r">
              <a:lnSpc>
                <a:spcPct val="100000"/>
              </a:lnSpc>
              <a:buNone/>
              <a:defRPr sz="2100" cap="all" baseline="0">
                <a:solidFill>
                  <a:schemeClr val="tx1"/>
                </a:solidFill>
              </a:defRPr>
            </a:lvl1pPr>
            <a:lvl2pPr marL="456707" indent="0" algn="ctr">
              <a:buNone/>
              <a:defRPr>
                <a:solidFill>
                  <a:schemeClr val="tx1">
                    <a:tint val="75000"/>
                  </a:schemeClr>
                </a:solidFill>
              </a:defRPr>
            </a:lvl2pPr>
            <a:lvl3pPr marL="913440" indent="0" algn="ctr">
              <a:buNone/>
              <a:defRPr>
                <a:solidFill>
                  <a:schemeClr val="tx1">
                    <a:tint val="75000"/>
                  </a:schemeClr>
                </a:solidFill>
              </a:defRPr>
            </a:lvl3pPr>
            <a:lvl4pPr marL="1370160" indent="0" algn="ctr">
              <a:buNone/>
              <a:defRPr>
                <a:solidFill>
                  <a:schemeClr val="tx1">
                    <a:tint val="75000"/>
                  </a:schemeClr>
                </a:solidFill>
              </a:defRPr>
            </a:lvl4pPr>
            <a:lvl5pPr marL="1826878" indent="0" algn="ctr">
              <a:buNone/>
              <a:defRPr>
                <a:solidFill>
                  <a:schemeClr val="tx1">
                    <a:tint val="75000"/>
                  </a:schemeClr>
                </a:solidFill>
              </a:defRPr>
            </a:lvl5pPr>
            <a:lvl6pPr marL="2283610" indent="0" algn="ctr">
              <a:buNone/>
              <a:defRPr>
                <a:solidFill>
                  <a:schemeClr val="tx1">
                    <a:tint val="75000"/>
                  </a:schemeClr>
                </a:solidFill>
              </a:defRPr>
            </a:lvl6pPr>
            <a:lvl7pPr marL="2740317" indent="0" algn="ctr">
              <a:buNone/>
              <a:defRPr>
                <a:solidFill>
                  <a:schemeClr val="tx1">
                    <a:tint val="75000"/>
                  </a:schemeClr>
                </a:solidFill>
              </a:defRPr>
            </a:lvl7pPr>
            <a:lvl8pPr marL="3197017" indent="0" algn="ctr">
              <a:buNone/>
              <a:defRPr>
                <a:solidFill>
                  <a:schemeClr val="tx1">
                    <a:tint val="75000"/>
                  </a:schemeClr>
                </a:solidFill>
              </a:defRPr>
            </a:lvl8pPr>
            <a:lvl9pPr marL="3653723" indent="0" algn="ctr">
              <a:buNone/>
              <a:defRPr>
                <a:solidFill>
                  <a:schemeClr val="tx1">
                    <a:tint val="75000"/>
                  </a:schemeClr>
                </a:solidFill>
              </a:defRPr>
            </a:lvl9pPr>
          </a:lstStyle>
          <a:p>
            <a:r>
              <a:rPr lang="en-US" smtClean="0"/>
              <a:t>Click to edit Master subtitle style</a:t>
            </a:r>
            <a:endParaRPr lang="en-US" dirty="0"/>
          </a:p>
        </p:txBody>
      </p:sp>
      <p:sp>
        <p:nvSpPr>
          <p:cNvPr id="12" name="Text Placeholder 2"/>
          <p:cNvSpPr>
            <a:spLocks noGrp="1"/>
          </p:cNvSpPr>
          <p:nvPr>
            <p:ph type="body" idx="17"/>
          </p:nvPr>
        </p:nvSpPr>
        <p:spPr>
          <a:xfrm>
            <a:off x="6040518" y="4500265"/>
            <a:ext cx="2891063" cy="523208"/>
          </a:xfrm>
        </p:spPr>
        <p:txBody>
          <a:bodyPr anchor="b"/>
          <a:lstStyle>
            <a:lvl1pPr marL="0" indent="0" algn="r">
              <a:lnSpc>
                <a:spcPct val="100000"/>
              </a:lnSpc>
              <a:spcBef>
                <a:spcPts val="0"/>
              </a:spcBef>
              <a:buNone/>
              <a:defRPr sz="1200" b="0">
                <a:solidFill>
                  <a:srgbClr val="5F5F5F"/>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7516708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1_Title Slide 2 Lines">
    <p:spTree>
      <p:nvGrpSpPr>
        <p:cNvPr id="1" name=""/>
        <p:cNvGrpSpPr/>
        <p:nvPr/>
      </p:nvGrpSpPr>
      <p:grpSpPr>
        <a:xfrm>
          <a:off x="0" y="0"/>
          <a:ext cx="0" cy="0"/>
          <a:chOff x="0" y="0"/>
          <a:chExt cx="0" cy="0"/>
        </a:xfrm>
      </p:grpSpPr>
      <p:pic>
        <p:nvPicPr>
          <p:cNvPr id="5" name="Picture 6" descr="Nielsen_S.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13706" y="1829445"/>
            <a:ext cx="889000" cy="23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PPT-White-Cover-Graphic-No-Imag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idx="17"/>
          </p:nvPr>
        </p:nvSpPr>
        <p:spPr>
          <a:xfrm>
            <a:off x="6044244" y="4500265"/>
            <a:ext cx="2891063" cy="523208"/>
          </a:xfrm>
        </p:spPr>
        <p:txBody>
          <a:bodyPr anchor="b"/>
          <a:lstStyle>
            <a:lvl1pPr marL="0" indent="0" algn="r">
              <a:lnSpc>
                <a:spcPct val="100000"/>
              </a:lnSpc>
              <a:spcBef>
                <a:spcPts val="0"/>
              </a:spcBef>
              <a:buNone/>
              <a:defRPr sz="1200" b="0"/>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2" name="Title 1"/>
          <p:cNvSpPr>
            <a:spLocks noGrp="1"/>
          </p:cNvSpPr>
          <p:nvPr>
            <p:ph type="ctrTitle"/>
          </p:nvPr>
        </p:nvSpPr>
        <p:spPr>
          <a:xfrm>
            <a:off x="3276618" y="2127118"/>
            <a:ext cx="5667603" cy="982968"/>
          </a:xfrm>
        </p:spPr>
        <p:txBody>
          <a:bodyPr/>
          <a:lstStyle>
            <a:lvl1pPr algn="r">
              <a:lnSpc>
                <a:spcPct val="80000"/>
              </a:lnSpc>
              <a:tabLst>
                <a:tab pos="507478" algn="l"/>
              </a:tabLst>
              <a:defRPr sz="4500" b="0" cap="all" baseline="0">
                <a:solidFill>
                  <a:srgbClr val="009DD9"/>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276618" y="3116841"/>
            <a:ext cx="5667603" cy="427554"/>
          </a:xfrm>
        </p:spPr>
        <p:txBody>
          <a:bodyPr tIns="0" bIns="0"/>
          <a:lstStyle>
            <a:lvl1pPr marL="0" indent="0" algn="r">
              <a:lnSpc>
                <a:spcPct val="100000"/>
              </a:lnSpc>
              <a:buNone/>
              <a:defRPr sz="2100" cap="all" baseline="0">
                <a:solidFill>
                  <a:schemeClr val="tx1"/>
                </a:solidFill>
              </a:defRPr>
            </a:lvl1pPr>
            <a:lvl2pPr marL="456707" indent="0" algn="ctr">
              <a:buNone/>
              <a:defRPr>
                <a:solidFill>
                  <a:schemeClr val="tx1">
                    <a:tint val="75000"/>
                  </a:schemeClr>
                </a:solidFill>
              </a:defRPr>
            </a:lvl2pPr>
            <a:lvl3pPr marL="913440" indent="0" algn="ctr">
              <a:buNone/>
              <a:defRPr>
                <a:solidFill>
                  <a:schemeClr val="tx1">
                    <a:tint val="75000"/>
                  </a:schemeClr>
                </a:solidFill>
              </a:defRPr>
            </a:lvl3pPr>
            <a:lvl4pPr marL="1370160" indent="0" algn="ctr">
              <a:buNone/>
              <a:defRPr>
                <a:solidFill>
                  <a:schemeClr val="tx1">
                    <a:tint val="75000"/>
                  </a:schemeClr>
                </a:solidFill>
              </a:defRPr>
            </a:lvl4pPr>
            <a:lvl5pPr marL="1826878" indent="0" algn="ctr">
              <a:buNone/>
              <a:defRPr>
                <a:solidFill>
                  <a:schemeClr val="tx1">
                    <a:tint val="75000"/>
                  </a:schemeClr>
                </a:solidFill>
              </a:defRPr>
            </a:lvl5pPr>
            <a:lvl6pPr marL="2283610" indent="0" algn="ctr">
              <a:buNone/>
              <a:defRPr>
                <a:solidFill>
                  <a:schemeClr val="tx1">
                    <a:tint val="75000"/>
                  </a:schemeClr>
                </a:solidFill>
              </a:defRPr>
            </a:lvl6pPr>
            <a:lvl7pPr marL="2740317" indent="0" algn="ctr">
              <a:buNone/>
              <a:defRPr>
                <a:solidFill>
                  <a:schemeClr val="tx1">
                    <a:tint val="75000"/>
                  </a:schemeClr>
                </a:solidFill>
              </a:defRPr>
            </a:lvl7pPr>
            <a:lvl8pPr marL="3197017" indent="0" algn="ctr">
              <a:buNone/>
              <a:defRPr>
                <a:solidFill>
                  <a:schemeClr val="tx1">
                    <a:tint val="75000"/>
                  </a:schemeClr>
                </a:solidFill>
              </a:defRPr>
            </a:lvl8pPr>
            <a:lvl9pPr marL="3653723"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2953441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Dark Title Slide 2">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6" descr="PPT-Black-Cover-Graphic.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Nielsen_R.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invGray">
          <a:xfrm>
            <a:off x="363549" y="2372558"/>
            <a:ext cx="889000" cy="23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Nielsen_R.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invGray">
          <a:xfrm>
            <a:off x="363549" y="2372558"/>
            <a:ext cx="889000" cy="23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Nielsen_R.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invGray">
          <a:xfrm>
            <a:off x="363549" y="2372558"/>
            <a:ext cx="889000" cy="23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47432" y="3599204"/>
            <a:ext cx="5486400" cy="499027"/>
          </a:xfrm>
        </p:spPr>
        <p:txBody>
          <a:bodyPr tIns="0" bIns="0"/>
          <a:lstStyle>
            <a:lvl1pPr marL="0" indent="0" algn="l">
              <a:lnSpc>
                <a:spcPct val="100000"/>
              </a:lnSpc>
              <a:buNone/>
              <a:defRPr sz="2100" cap="all" baseline="0">
                <a:solidFill>
                  <a:srgbClr val="FFFFFF"/>
                </a:solidFill>
              </a:defRPr>
            </a:lvl1pPr>
            <a:lvl2pPr marL="456707" indent="0" algn="ctr">
              <a:buNone/>
              <a:defRPr>
                <a:solidFill>
                  <a:schemeClr val="tx1">
                    <a:tint val="75000"/>
                  </a:schemeClr>
                </a:solidFill>
              </a:defRPr>
            </a:lvl2pPr>
            <a:lvl3pPr marL="913440" indent="0" algn="ctr">
              <a:buNone/>
              <a:defRPr>
                <a:solidFill>
                  <a:schemeClr val="tx1">
                    <a:tint val="75000"/>
                  </a:schemeClr>
                </a:solidFill>
              </a:defRPr>
            </a:lvl3pPr>
            <a:lvl4pPr marL="1370160" indent="0" algn="ctr">
              <a:buNone/>
              <a:defRPr>
                <a:solidFill>
                  <a:schemeClr val="tx1">
                    <a:tint val="75000"/>
                  </a:schemeClr>
                </a:solidFill>
              </a:defRPr>
            </a:lvl4pPr>
            <a:lvl5pPr marL="1826878" indent="0" algn="ctr">
              <a:buNone/>
              <a:defRPr>
                <a:solidFill>
                  <a:schemeClr val="tx1">
                    <a:tint val="75000"/>
                  </a:schemeClr>
                </a:solidFill>
              </a:defRPr>
            </a:lvl5pPr>
            <a:lvl6pPr marL="2283610" indent="0" algn="ctr">
              <a:buNone/>
              <a:defRPr>
                <a:solidFill>
                  <a:schemeClr val="tx1">
                    <a:tint val="75000"/>
                  </a:schemeClr>
                </a:solidFill>
              </a:defRPr>
            </a:lvl6pPr>
            <a:lvl7pPr marL="2740317" indent="0" algn="ctr">
              <a:buNone/>
              <a:defRPr>
                <a:solidFill>
                  <a:schemeClr val="tx1">
                    <a:tint val="75000"/>
                  </a:schemeClr>
                </a:solidFill>
              </a:defRPr>
            </a:lvl7pPr>
            <a:lvl8pPr marL="3197017" indent="0" algn="ctr">
              <a:buNone/>
              <a:defRPr>
                <a:solidFill>
                  <a:schemeClr val="tx1">
                    <a:tint val="75000"/>
                  </a:schemeClr>
                </a:solidFill>
              </a:defRPr>
            </a:lvl8pPr>
            <a:lvl9pPr marL="3653723"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2"/>
          <p:cNvSpPr>
            <a:spLocks noGrp="1"/>
          </p:cNvSpPr>
          <p:nvPr>
            <p:ph type="body" idx="17"/>
          </p:nvPr>
        </p:nvSpPr>
        <p:spPr>
          <a:xfrm>
            <a:off x="247477" y="4499626"/>
            <a:ext cx="2891063" cy="523208"/>
          </a:xfrm>
        </p:spPr>
        <p:txBody>
          <a:bodyPr anchor="b"/>
          <a:lstStyle>
            <a:lvl1pPr marL="0" indent="0" algn="l">
              <a:lnSpc>
                <a:spcPct val="100000"/>
              </a:lnSpc>
              <a:spcBef>
                <a:spcPts val="0"/>
              </a:spcBef>
              <a:buNone/>
              <a:defRPr sz="1200" b="0">
                <a:solidFill>
                  <a:srgbClr val="FFFFFF"/>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3" name="Title 1"/>
          <p:cNvSpPr>
            <a:spLocks noGrp="1"/>
          </p:cNvSpPr>
          <p:nvPr>
            <p:ph type="ctrTitle"/>
          </p:nvPr>
        </p:nvSpPr>
        <p:spPr>
          <a:xfrm>
            <a:off x="246910" y="2617445"/>
            <a:ext cx="5486937" cy="982968"/>
          </a:xfrm>
        </p:spPr>
        <p:txBody>
          <a:bodyPr/>
          <a:lstStyle>
            <a:lvl1pPr algn="l">
              <a:lnSpc>
                <a:spcPct val="80000"/>
              </a:lnSpc>
              <a:tabLst>
                <a:tab pos="507478" algn="l"/>
              </a:tabLst>
              <a:defRPr sz="4500" b="0" cap="all" baseline="0">
                <a:solidFill>
                  <a:srgbClr val="009DD9"/>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043824481"/>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Dark Title Slide 2">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6" descr="PPT-Black-Cover-Graphic-No-Imag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Nielsen_R.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invGray">
          <a:xfrm>
            <a:off x="363549" y="2372558"/>
            <a:ext cx="889000" cy="23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Nielsen_R.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invGray">
          <a:xfrm>
            <a:off x="363549" y="2372558"/>
            <a:ext cx="889000" cy="23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Nielsen_R.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invGray">
          <a:xfrm>
            <a:off x="363549" y="2372558"/>
            <a:ext cx="889000" cy="23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47432" y="3599204"/>
            <a:ext cx="5486400" cy="499027"/>
          </a:xfrm>
        </p:spPr>
        <p:txBody>
          <a:bodyPr tIns="0" bIns="0"/>
          <a:lstStyle>
            <a:lvl1pPr marL="0" indent="0" algn="l">
              <a:lnSpc>
                <a:spcPct val="100000"/>
              </a:lnSpc>
              <a:buNone/>
              <a:defRPr sz="2100" cap="all" baseline="0">
                <a:solidFill>
                  <a:srgbClr val="FFFFFF"/>
                </a:solidFill>
              </a:defRPr>
            </a:lvl1pPr>
            <a:lvl2pPr marL="456707" indent="0" algn="ctr">
              <a:buNone/>
              <a:defRPr>
                <a:solidFill>
                  <a:schemeClr val="tx1">
                    <a:tint val="75000"/>
                  </a:schemeClr>
                </a:solidFill>
              </a:defRPr>
            </a:lvl2pPr>
            <a:lvl3pPr marL="913440" indent="0" algn="ctr">
              <a:buNone/>
              <a:defRPr>
                <a:solidFill>
                  <a:schemeClr val="tx1">
                    <a:tint val="75000"/>
                  </a:schemeClr>
                </a:solidFill>
              </a:defRPr>
            </a:lvl3pPr>
            <a:lvl4pPr marL="1370160" indent="0" algn="ctr">
              <a:buNone/>
              <a:defRPr>
                <a:solidFill>
                  <a:schemeClr val="tx1">
                    <a:tint val="75000"/>
                  </a:schemeClr>
                </a:solidFill>
              </a:defRPr>
            </a:lvl4pPr>
            <a:lvl5pPr marL="1826878" indent="0" algn="ctr">
              <a:buNone/>
              <a:defRPr>
                <a:solidFill>
                  <a:schemeClr val="tx1">
                    <a:tint val="75000"/>
                  </a:schemeClr>
                </a:solidFill>
              </a:defRPr>
            </a:lvl5pPr>
            <a:lvl6pPr marL="2283610" indent="0" algn="ctr">
              <a:buNone/>
              <a:defRPr>
                <a:solidFill>
                  <a:schemeClr val="tx1">
                    <a:tint val="75000"/>
                  </a:schemeClr>
                </a:solidFill>
              </a:defRPr>
            </a:lvl6pPr>
            <a:lvl7pPr marL="2740317" indent="0" algn="ctr">
              <a:buNone/>
              <a:defRPr>
                <a:solidFill>
                  <a:schemeClr val="tx1">
                    <a:tint val="75000"/>
                  </a:schemeClr>
                </a:solidFill>
              </a:defRPr>
            </a:lvl7pPr>
            <a:lvl8pPr marL="3197017" indent="0" algn="ctr">
              <a:buNone/>
              <a:defRPr>
                <a:solidFill>
                  <a:schemeClr val="tx1">
                    <a:tint val="75000"/>
                  </a:schemeClr>
                </a:solidFill>
              </a:defRPr>
            </a:lvl8pPr>
            <a:lvl9pPr marL="3653723"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2"/>
          <p:cNvSpPr>
            <a:spLocks noGrp="1"/>
          </p:cNvSpPr>
          <p:nvPr>
            <p:ph type="body" idx="17"/>
          </p:nvPr>
        </p:nvSpPr>
        <p:spPr>
          <a:xfrm>
            <a:off x="247477" y="4500265"/>
            <a:ext cx="2891063" cy="523208"/>
          </a:xfrm>
        </p:spPr>
        <p:txBody>
          <a:bodyPr anchor="b"/>
          <a:lstStyle>
            <a:lvl1pPr marL="0" indent="0" algn="l">
              <a:lnSpc>
                <a:spcPct val="100000"/>
              </a:lnSpc>
              <a:spcBef>
                <a:spcPts val="0"/>
              </a:spcBef>
              <a:buNone/>
              <a:defRPr sz="1200" b="0">
                <a:solidFill>
                  <a:srgbClr val="FFFFFF"/>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3" name="Title 1"/>
          <p:cNvSpPr>
            <a:spLocks noGrp="1"/>
          </p:cNvSpPr>
          <p:nvPr>
            <p:ph type="ctrTitle"/>
          </p:nvPr>
        </p:nvSpPr>
        <p:spPr>
          <a:xfrm>
            <a:off x="246910" y="2617445"/>
            <a:ext cx="5486937" cy="982968"/>
          </a:xfrm>
        </p:spPr>
        <p:txBody>
          <a:bodyPr/>
          <a:lstStyle>
            <a:lvl1pPr algn="l">
              <a:lnSpc>
                <a:spcPct val="80000"/>
              </a:lnSpc>
              <a:tabLst>
                <a:tab pos="507478" algn="l"/>
              </a:tabLst>
              <a:defRPr sz="4500" b="0" cap="all" baseline="0">
                <a:solidFill>
                  <a:srgbClr val="009DD9"/>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20948674"/>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9" name="Title 8"/>
          <p:cNvSpPr>
            <a:spLocks noGrp="1"/>
          </p:cNvSpPr>
          <p:nvPr>
            <p:ph type="title"/>
          </p:nvPr>
        </p:nvSpPr>
        <p:spPr>
          <a:xfrm>
            <a:off x="594367" y="507656"/>
            <a:ext cx="8166672" cy="428757"/>
          </a:xfrm>
        </p:spPr>
        <p:txBody>
          <a:bodyPr/>
          <a:lstStyle>
            <a:lvl1pPr>
              <a:defRPr baseline="0">
                <a:solidFill>
                  <a:srgbClr val="009DD9"/>
                </a:solidFill>
              </a:defRPr>
            </a:lvl1pPr>
          </a:lstStyle>
          <a:p>
            <a:r>
              <a:rPr lang="en-US" smtClean="0"/>
              <a:t>Click to edit Master title style</a:t>
            </a:r>
            <a:endParaRPr lang="en-US" dirty="0"/>
          </a:p>
        </p:txBody>
      </p:sp>
      <p:sp>
        <p:nvSpPr>
          <p:cNvPr id="8" name="Text Placeholder 2"/>
          <p:cNvSpPr>
            <a:spLocks noGrp="1"/>
          </p:cNvSpPr>
          <p:nvPr>
            <p:ph type="body" idx="13"/>
          </p:nvPr>
        </p:nvSpPr>
        <p:spPr>
          <a:xfrm>
            <a:off x="594376"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5" name="Content Placeholder 4"/>
          <p:cNvSpPr>
            <a:spLocks noGrp="1"/>
          </p:cNvSpPr>
          <p:nvPr>
            <p:ph sz="quarter" idx="14"/>
          </p:nvPr>
        </p:nvSpPr>
        <p:spPr>
          <a:xfrm>
            <a:off x="978409" y="1516090"/>
            <a:ext cx="7776273" cy="3060851"/>
          </a:xfrm>
        </p:spPr>
        <p:txBody>
          <a:bodyPr/>
          <a:lstStyle>
            <a:lvl1pPr>
              <a:spcBef>
                <a:spcPts val="800"/>
              </a:spcBef>
              <a:defRPr>
                <a:solidFill>
                  <a:srgbClr val="5F5F5F"/>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2"/>
          <p:cNvSpPr>
            <a:spLocks noGrp="1"/>
          </p:cNvSpPr>
          <p:nvPr>
            <p:ph type="body" idx="15"/>
          </p:nvPr>
        </p:nvSpPr>
        <p:spPr>
          <a:xfrm>
            <a:off x="758968" y="4781521"/>
            <a:ext cx="8021511"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32325401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_Paragraph_Bullets">
    <p:spTree>
      <p:nvGrpSpPr>
        <p:cNvPr id="1" name=""/>
        <p:cNvGrpSpPr/>
        <p:nvPr/>
      </p:nvGrpSpPr>
      <p:grpSpPr>
        <a:xfrm>
          <a:off x="0" y="0"/>
          <a:ext cx="0" cy="0"/>
          <a:chOff x="0" y="0"/>
          <a:chExt cx="0" cy="0"/>
        </a:xfrm>
      </p:grpSpPr>
      <p:sp>
        <p:nvSpPr>
          <p:cNvPr id="9" name="Title 8"/>
          <p:cNvSpPr>
            <a:spLocks noGrp="1"/>
          </p:cNvSpPr>
          <p:nvPr>
            <p:ph type="title"/>
          </p:nvPr>
        </p:nvSpPr>
        <p:spPr>
          <a:xfrm>
            <a:off x="594367" y="507656"/>
            <a:ext cx="8166672" cy="428757"/>
          </a:xfrm>
        </p:spPr>
        <p:txBody>
          <a:bodyPr/>
          <a:lstStyle>
            <a:lvl1pPr>
              <a:defRPr baseline="0">
                <a:solidFill>
                  <a:srgbClr val="009DD9"/>
                </a:solidFill>
              </a:defRPr>
            </a:lvl1pPr>
          </a:lstStyle>
          <a:p>
            <a:r>
              <a:rPr lang="en-US" smtClean="0"/>
              <a:t>Click to edit Master title style</a:t>
            </a:r>
            <a:endParaRPr lang="en-US" dirty="0"/>
          </a:p>
        </p:txBody>
      </p:sp>
      <p:sp>
        <p:nvSpPr>
          <p:cNvPr id="8" name="Text Placeholder 2"/>
          <p:cNvSpPr>
            <a:spLocks noGrp="1"/>
          </p:cNvSpPr>
          <p:nvPr>
            <p:ph type="body" idx="13"/>
          </p:nvPr>
        </p:nvSpPr>
        <p:spPr>
          <a:xfrm>
            <a:off x="594376"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7" name="Content Placeholder 21"/>
          <p:cNvSpPr>
            <a:spLocks noGrp="1"/>
          </p:cNvSpPr>
          <p:nvPr>
            <p:ph sz="quarter" idx="14"/>
          </p:nvPr>
        </p:nvSpPr>
        <p:spPr>
          <a:xfrm>
            <a:off x="979635" y="1836391"/>
            <a:ext cx="7775073" cy="1776962"/>
          </a:xfrm>
        </p:spPr>
        <p:txBody>
          <a:bodyPr/>
          <a:lstStyle>
            <a:lvl1pPr>
              <a:spcBef>
                <a:spcPts val="800"/>
              </a:spcBef>
              <a:defRPr/>
            </a:lvl1pPr>
            <a:lvl2pPr indent="-456707">
              <a:spcBef>
                <a:spcPts val="700"/>
              </a:spcBef>
              <a:defRPr sz="1500"/>
            </a:lvl2pPr>
            <a:lvl3pPr indent="-456707">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5"/>
          </p:nvPr>
        </p:nvSpPr>
        <p:spPr>
          <a:xfrm>
            <a:off x="980094" y="1535421"/>
            <a:ext cx="7776183" cy="319721"/>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1" name="Text Placeholder 2"/>
          <p:cNvSpPr>
            <a:spLocks noGrp="1"/>
          </p:cNvSpPr>
          <p:nvPr>
            <p:ph type="body" idx="16"/>
          </p:nvPr>
        </p:nvSpPr>
        <p:spPr>
          <a:xfrm>
            <a:off x="758968" y="4781521"/>
            <a:ext cx="8021511"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36246765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only_Lower left Graphic">
    <p:spTree>
      <p:nvGrpSpPr>
        <p:cNvPr id="1" name=""/>
        <p:cNvGrpSpPr/>
        <p:nvPr/>
      </p:nvGrpSpPr>
      <p:grpSpPr>
        <a:xfrm>
          <a:off x="0" y="0"/>
          <a:ext cx="0" cy="0"/>
          <a:chOff x="0" y="0"/>
          <a:chExt cx="0" cy="0"/>
        </a:xfrm>
      </p:grpSpPr>
      <p:sp>
        <p:nvSpPr>
          <p:cNvPr id="9" name="Title 8"/>
          <p:cNvSpPr>
            <a:spLocks noGrp="1"/>
          </p:cNvSpPr>
          <p:nvPr>
            <p:ph type="title"/>
          </p:nvPr>
        </p:nvSpPr>
        <p:spPr>
          <a:xfrm>
            <a:off x="594367" y="507656"/>
            <a:ext cx="8166672" cy="428757"/>
          </a:xfrm>
        </p:spPr>
        <p:txBody>
          <a:bodyPr/>
          <a:lstStyle>
            <a:lvl1pPr>
              <a:defRPr baseline="0">
                <a:solidFill>
                  <a:srgbClr val="009DD9"/>
                </a:solidFill>
              </a:defRPr>
            </a:lvl1pPr>
          </a:lstStyle>
          <a:p>
            <a:r>
              <a:rPr lang="en-US" smtClean="0"/>
              <a:t>Click to edit Master title style</a:t>
            </a:r>
            <a:endParaRPr lang="en-US" dirty="0"/>
          </a:p>
        </p:txBody>
      </p:sp>
      <p:sp>
        <p:nvSpPr>
          <p:cNvPr id="8" name="Text Placeholder 2"/>
          <p:cNvSpPr>
            <a:spLocks noGrp="1"/>
          </p:cNvSpPr>
          <p:nvPr>
            <p:ph type="body" idx="13"/>
          </p:nvPr>
        </p:nvSpPr>
        <p:spPr>
          <a:xfrm>
            <a:off x="594376"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7" name="Text Placeholder 2"/>
          <p:cNvSpPr>
            <a:spLocks noGrp="1"/>
          </p:cNvSpPr>
          <p:nvPr>
            <p:ph type="body" idx="15"/>
          </p:nvPr>
        </p:nvSpPr>
        <p:spPr>
          <a:xfrm>
            <a:off x="758968" y="4781521"/>
            <a:ext cx="8021511"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10421582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itle only_Upper  left Graphic">
    <p:spTree>
      <p:nvGrpSpPr>
        <p:cNvPr id="1" name=""/>
        <p:cNvGrpSpPr/>
        <p:nvPr/>
      </p:nvGrpSpPr>
      <p:grpSpPr>
        <a:xfrm>
          <a:off x="0" y="0"/>
          <a:ext cx="0" cy="0"/>
          <a:chOff x="0" y="0"/>
          <a:chExt cx="0" cy="0"/>
        </a:xfrm>
      </p:grpSpPr>
      <p:pic>
        <p:nvPicPr>
          <p:cNvPr id="5" name="Picture 6" descr="PPT-Chart-Templa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p:cNvSpPr>
            <a:spLocks noChangeArrowheads="1"/>
          </p:cNvSpPr>
          <p:nvPr/>
        </p:nvSpPr>
        <p:spPr bwMode="gray">
          <a:xfrm rot="16200000">
            <a:off x="-1261051" y="4157828"/>
            <a:ext cx="2731652" cy="20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98" rIns="91348" bIns="4569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3430">
              <a:spcBef>
                <a:spcPct val="50000"/>
              </a:spcBef>
              <a:defRPr/>
            </a:pPr>
            <a:r>
              <a:rPr lang="en-US" altLang="es-MX" sz="700" smtClean="0">
                <a:solidFill>
                  <a:srgbClr val="5F5F5F"/>
                </a:solidFill>
                <a:ea typeface="Calibri" pitchFamily="34" charset="0"/>
                <a:cs typeface="Calibri" pitchFamily="34" charset="0"/>
              </a:rPr>
              <a:t>Copyright ©2012 The Nielsen Company. Confidential and proprietary.</a:t>
            </a:r>
          </a:p>
        </p:txBody>
      </p:sp>
      <p:sp>
        <p:nvSpPr>
          <p:cNvPr id="7" name="Text Box 17"/>
          <p:cNvSpPr txBox="1">
            <a:spLocks noChangeArrowheads="1"/>
          </p:cNvSpPr>
          <p:nvPr/>
        </p:nvSpPr>
        <p:spPr bwMode="auto">
          <a:xfrm>
            <a:off x="8880618" y="4934803"/>
            <a:ext cx="13465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3430" eaLnBrk="1" hangingPunct="1"/>
            <a:fld id="{03400453-43DB-48E6-BB45-BC672AA42AE8}" type="slidenum">
              <a:rPr lang="en-US" altLang="es-MX" sz="900">
                <a:solidFill>
                  <a:srgbClr val="009DD9"/>
                </a:solidFill>
              </a:rPr>
              <a:pPr algn="ctr" defTabSz="913430" eaLnBrk="1" hangingPunct="1"/>
              <a:t>‹#›</a:t>
            </a:fld>
            <a:endParaRPr lang="en-US" altLang="es-MX" sz="900">
              <a:solidFill>
                <a:srgbClr val="009DD9"/>
              </a:solidFill>
            </a:endParaRPr>
          </a:p>
        </p:txBody>
      </p:sp>
      <p:sp>
        <p:nvSpPr>
          <p:cNvPr id="9" name="Title 8"/>
          <p:cNvSpPr>
            <a:spLocks noGrp="1"/>
          </p:cNvSpPr>
          <p:nvPr>
            <p:ph type="title"/>
          </p:nvPr>
        </p:nvSpPr>
        <p:spPr>
          <a:xfrm>
            <a:off x="594367" y="507656"/>
            <a:ext cx="8166672" cy="428757"/>
          </a:xfrm>
        </p:spPr>
        <p:txBody>
          <a:bodyPr/>
          <a:lstStyle>
            <a:lvl1pPr>
              <a:defRPr baseline="0">
                <a:solidFill>
                  <a:srgbClr val="009DD9"/>
                </a:solidFill>
              </a:defRPr>
            </a:lvl1pPr>
          </a:lstStyle>
          <a:p>
            <a:r>
              <a:rPr lang="en-US" smtClean="0"/>
              <a:t>Click to edit Master title style</a:t>
            </a:r>
            <a:endParaRPr lang="en-US" dirty="0"/>
          </a:p>
        </p:txBody>
      </p:sp>
      <p:sp>
        <p:nvSpPr>
          <p:cNvPr id="8" name="Text Placeholder 2"/>
          <p:cNvSpPr>
            <a:spLocks noGrp="1"/>
          </p:cNvSpPr>
          <p:nvPr>
            <p:ph type="body" idx="13"/>
          </p:nvPr>
        </p:nvSpPr>
        <p:spPr>
          <a:xfrm>
            <a:off x="594376"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2" name="Text Placeholder 2"/>
          <p:cNvSpPr>
            <a:spLocks noGrp="1"/>
          </p:cNvSpPr>
          <p:nvPr>
            <p:ph type="body" idx="15"/>
          </p:nvPr>
        </p:nvSpPr>
        <p:spPr>
          <a:xfrm>
            <a:off x="758968" y="4781521"/>
            <a:ext cx="8021511"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3245971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Chart with Bottom Call Out">
    <p:spTree>
      <p:nvGrpSpPr>
        <p:cNvPr id="1" name=""/>
        <p:cNvGrpSpPr/>
        <p:nvPr/>
      </p:nvGrpSpPr>
      <p:grpSpPr>
        <a:xfrm>
          <a:off x="0" y="0"/>
          <a:ext cx="0" cy="0"/>
          <a:chOff x="0" y="0"/>
          <a:chExt cx="0" cy="0"/>
        </a:xfrm>
      </p:grpSpPr>
      <p:pic>
        <p:nvPicPr>
          <p:cNvPr id="8" name="Picture 6" descr="PPT-Chart-Templa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gray">
          <a:xfrm rot="16200000">
            <a:off x="-1261051" y="4157828"/>
            <a:ext cx="2731652" cy="20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98" rIns="91348" bIns="4569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3430">
              <a:spcBef>
                <a:spcPct val="50000"/>
              </a:spcBef>
              <a:defRPr/>
            </a:pPr>
            <a:r>
              <a:rPr lang="en-US" altLang="es-MX" sz="700" smtClean="0">
                <a:solidFill>
                  <a:srgbClr val="5F5F5F"/>
                </a:solidFill>
                <a:ea typeface="Calibri" pitchFamily="34" charset="0"/>
                <a:cs typeface="Calibri" pitchFamily="34" charset="0"/>
              </a:rPr>
              <a:t>Copyright ©2012 The Nielsen Company. Confidential and proprietary.</a:t>
            </a:r>
          </a:p>
        </p:txBody>
      </p:sp>
      <p:sp>
        <p:nvSpPr>
          <p:cNvPr id="10" name="Text Box 17"/>
          <p:cNvSpPr txBox="1">
            <a:spLocks noChangeArrowheads="1"/>
          </p:cNvSpPr>
          <p:nvPr/>
        </p:nvSpPr>
        <p:spPr bwMode="auto">
          <a:xfrm>
            <a:off x="8880618" y="4934803"/>
            <a:ext cx="13465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3430" eaLnBrk="1" hangingPunct="1"/>
            <a:fld id="{BFE874AE-77E5-4554-9B82-45F6317FBD98}" type="slidenum">
              <a:rPr lang="en-US" altLang="es-MX" sz="900">
                <a:solidFill>
                  <a:srgbClr val="009DD9"/>
                </a:solidFill>
              </a:rPr>
              <a:pPr algn="ctr" defTabSz="913430" eaLnBrk="1" hangingPunct="1"/>
              <a:t>‹#›</a:t>
            </a:fld>
            <a:endParaRPr lang="en-US" altLang="es-MX" sz="900">
              <a:solidFill>
                <a:srgbClr val="009DD9"/>
              </a:solidFill>
            </a:endParaRPr>
          </a:p>
        </p:txBody>
      </p:sp>
      <p:sp>
        <p:nvSpPr>
          <p:cNvPr id="7" name="Text Placeholder 2"/>
          <p:cNvSpPr>
            <a:spLocks noGrp="1"/>
          </p:cNvSpPr>
          <p:nvPr>
            <p:ph type="body" idx="14"/>
          </p:nvPr>
        </p:nvSpPr>
        <p:spPr>
          <a:xfrm>
            <a:off x="594368" y="1351472"/>
            <a:ext cx="7876476" cy="188773"/>
          </a:xfrm>
        </p:spPr>
        <p:txBody>
          <a:bodyPr tIns="0" bIns="0"/>
          <a:lstStyle>
            <a:lvl1pPr marL="0" indent="0">
              <a:spcBef>
                <a:spcPts val="0"/>
              </a:spcBef>
              <a:buNone/>
              <a:defRPr sz="1200" b="0" baseline="0">
                <a:solidFill>
                  <a:srgbClr val="009DD9"/>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1" name="Text Placeholder 2"/>
          <p:cNvSpPr>
            <a:spLocks noGrp="1"/>
          </p:cNvSpPr>
          <p:nvPr>
            <p:ph type="body" idx="15"/>
          </p:nvPr>
        </p:nvSpPr>
        <p:spPr>
          <a:xfrm>
            <a:off x="806493" y="4328765"/>
            <a:ext cx="7616825" cy="299408"/>
          </a:xfrm>
          <a:solidFill>
            <a:srgbClr val="009DD9"/>
          </a:solidFill>
          <a:ln>
            <a:noFill/>
          </a:ln>
        </p:spPr>
        <p:txBody>
          <a:bodyPr tIns="0" bIns="0" anchor="ctr"/>
          <a:lstStyle>
            <a:lvl1pPr marL="0" indent="0" algn="ctr">
              <a:spcBef>
                <a:spcPts val="0"/>
              </a:spcBef>
              <a:buNone/>
              <a:defRPr sz="1900" b="0" baseline="0">
                <a:solidFill>
                  <a:srgbClr val="FFFFFF"/>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3" name="Chart Placeholder 12"/>
          <p:cNvSpPr>
            <a:spLocks noGrp="1"/>
          </p:cNvSpPr>
          <p:nvPr>
            <p:ph type="chart" sz="quarter" idx="16"/>
          </p:nvPr>
        </p:nvSpPr>
        <p:spPr>
          <a:xfrm>
            <a:off x="881324" y="1633840"/>
            <a:ext cx="7589520" cy="2429817"/>
          </a:xfrm>
        </p:spPr>
        <p:txBody>
          <a:bodyPr wrap="none" rtlCol="0">
            <a:noAutofit/>
          </a:bodyPr>
          <a:lstStyle>
            <a:lvl1pPr>
              <a:buFontTx/>
              <a:buNone/>
              <a:defRPr/>
            </a:lvl1pPr>
          </a:lstStyle>
          <a:p>
            <a:pPr lvl="0"/>
            <a:r>
              <a:rPr lang="en-US" noProof="0" smtClean="0"/>
              <a:t>Click icon to add chart</a:t>
            </a:r>
            <a:endParaRPr lang="en-US" noProof="0" dirty="0"/>
          </a:p>
        </p:txBody>
      </p:sp>
      <p:sp>
        <p:nvSpPr>
          <p:cNvPr id="2" name="Title 1"/>
          <p:cNvSpPr>
            <a:spLocks noGrp="1"/>
          </p:cNvSpPr>
          <p:nvPr>
            <p:ph type="title"/>
          </p:nvPr>
        </p:nvSpPr>
        <p:spPr/>
        <p:txBody>
          <a:bodyPr/>
          <a:lstStyle>
            <a:lvl1pPr>
              <a:defRPr baseline="0"/>
            </a:lvl1pPr>
          </a:lstStyle>
          <a:p>
            <a:r>
              <a:rPr lang="en-US" smtClean="0"/>
              <a:t>Click to edit Master title style</a:t>
            </a:r>
            <a:endParaRPr lang="en-US" dirty="0"/>
          </a:p>
        </p:txBody>
      </p:sp>
      <p:sp>
        <p:nvSpPr>
          <p:cNvPr id="16" name="Text Placeholder 2"/>
          <p:cNvSpPr>
            <a:spLocks noGrp="1"/>
          </p:cNvSpPr>
          <p:nvPr>
            <p:ph type="body" idx="13"/>
          </p:nvPr>
        </p:nvSpPr>
        <p:spPr>
          <a:xfrm>
            <a:off x="594376"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2" name="Text Placeholder 2"/>
          <p:cNvSpPr>
            <a:spLocks noGrp="1"/>
          </p:cNvSpPr>
          <p:nvPr>
            <p:ph type="body" idx="17"/>
          </p:nvPr>
        </p:nvSpPr>
        <p:spPr>
          <a:xfrm>
            <a:off x="758968" y="4781521"/>
            <a:ext cx="8021511"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703753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9" name="Title 8"/>
          <p:cNvSpPr>
            <a:spLocks noGrp="1"/>
          </p:cNvSpPr>
          <p:nvPr>
            <p:ph type="title"/>
          </p:nvPr>
        </p:nvSpPr>
        <p:spPr>
          <a:xfrm>
            <a:off x="594367" y="507657"/>
            <a:ext cx="8166672" cy="428757"/>
          </a:xfrm>
        </p:spPr>
        <p:txBody>
          <a:bodyPr/>
          <a:lstStyle>
            <a:lvl1pPr>
              <a:defRPr baseline="0">
                <a:solidFill>
                  <a:srgbClr val="009DD9"/>
                </a:solidFill>
              </a:defRPr>
            </a:lvl1pPr>
          </a:lstStyle>
          <a:p>
            <a:r>
              <a:rPr lang="en-US" smtClean="0"/>
              <a:t>Click to edit Master title style</a:t>
            </a:r>
            <a:endParaRPr lang="en-US" dirty="0"/>
          </a:p>
        </p:txBody>
      </p:sp>
      <p:sp>
        <p:nvSpPr>
          <p:cNvPr id="8" name="Text Placeholder 2"/>
          <p:cNvSpPr>
            <a:spLocks noGrp="1"/>
          </p:cNvSpPr>
          <p:nvPr>
            <p:ph type="body" idx="13"/>
          </p:nvPr>
        </p:nvSpPr>
        <p:spPr>
          <a:xfrm>
            <a:off x="594378"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5" name="Content Placeholder 4"/>
          <p:cNvSpPr>
            <a:spLocks noGrp="1"/>
          </p:cNvSpPr>
          <p:nvPr>
            <p:ph sz="quarter" idx="14"/>
          </p:nvPr>
        </p:nvSpPr>
        <p:spPr>
          <a:xfrm>
            <a:off x="978409" y="1516091"/>
            <a:ext cx="7776273" cy="3060851"/>
          </a:xfrm>
        </p:spPr>
        <p:txBody>
          <a:bodyPr/>
          <a:lstStyle>
            <a:lvl1pPr>
              <a:spcBef>
                <a:spcPts val="800"/>
              </a:spcBef>
              <a:defRPr>
                <a:solidFill>
                  <a:srgbClr val="5F5F5F"/>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2"/>
          <p:cNvSpPr>
            <a:spLocks noGrp="1"/>
          </p:cNvSpPr>
          <p:nvPr>
            <p:ph type="body" idx="15"/>
          </p:nvPr>
        </p:nvSpPr>
        <p:spPr>
          <a:xfrm>
            <a:off x="758970" y="4781522"/>
            <a:ext cx="8021511"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4500230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2 Chart Layout">
    <p:spTree>
      <p:nvGrpSpPr>
        <p:cNvPr id="1" name=""/>
        <p:cNvGrpSpPr/>
        <p:nvPr/>
      </p:nvGrpSpPr>
      <p:grpSpPr>
        <a:xfrm>
          <a:off x="0" y="0"/>
          <a:ext cx="0" cy="0"/>
          <a:chOff x="0" y="0"/>
          <a:chExt cx="0" cy="0"/>
        </a:xfrm>
      </p:grpSpPr>
      <p:pic>
        <p:nvPicPr>
          <p:cNvPr id="9" name="Picture 6" descr="PPT-Chart-Templa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8"/>
          <p:cNvSpPr>
            <a:spLocks noChangeArrowheads="1"/>
          </p:cNvSpPr>
          <p:nvPr/>
        </p:nvSpPr>
        <p:spPr bwMode="gray">
          <a:xfrm rot="16200000">
            <a:off x="-1261051" y="4157828"/>
            <a:ext cx="2731652" cy="20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98" rIns="91348" bIns="4569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3430">
              <a:spcBef>
                <a:spcPct val="50000"/>
              </a:spcBef>
              <a:defRPr/>
            </a:pPr>
            <a:r>
              <a:rPr lang="en-US" altLang="es-MX" sz="700" smtClean="0">
                <a:solidFill>
                  <a:srgbClr val="5F5F5F"/>
                </a:solidFill>
                <a:ea typeface="Calibri" pitchFamily="34" charset="0"/>
                <a:cs typeface="Calibri" pitchFamily="34" charset="0"/>
              </a:rPr>
              <a:t>Copyright ©2012 The Nielsen Company. Confidential and proprietary.</a:t>
            </a:r>
          </a:p>
        </p:txBody>
      </p:sp>
      <p:sp>
        <p:nvSpPr>
          <p:cNvPr id="11" name="Text Box 17"/>
          <p:cNvSpPr txBox="1">
            <a:spLocks noChangeArrowheads="1"/>
          </p:cNvSpPr>
          <p:nvPr/>
        </p:nvSpPr>
        <p:spPr bwMode="auto">
          <a:xfrm>
            <a:off x="8880618" y="4934803"/>
            <a:ext cx="13465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3430" eaLnBrk="1" hangingPunct="1"/>
            <a:fld id="{D27697DB-300C-4D83-A353-9CF6A23B8357}" type="slidenum">
              <a:rPr lang="en-US" altLang="es-MX" sz="900">
                <a:solidFill>
                  <a:srgbClr val="009DD9"/>
                </a:solidFill>
              </a:rPr>
              <a:pPr algn="ctr" defTabSz="913430" eaLnBrk="1" hangingPunct="1"/>
              <a:t>‹#›</a:t>
            </a:fld>
            <a:endParaRPr lang="en-US" altLang="es-MX" sz="900">
              <a:solidFill>
                <a:srgbClr val="009DD9"/>
              </a:solidFill>
            </a:endParaRPr>
          </a:p>
        </p:txBody>
      </p:sp>
      <p:sp>
        <p:nvSpPr>
          <p:cNvPr id="7" name="Text Placeholder 2"/>
          <p:cNvSpPr>
            <a:spLocks noGrp="1"/>
          </p:cNvSpPr>
          <p:nvPr>
            <p:ph type="body" idx="14"/>
          </p:nvPr>
        </p:nvSpPr>
        <p:spPr>
          <a:xfrm>
            <a:off x="594376" y="1351500"/>
            <a:ext cx="4087179" cy="132796"/>
          </a:xfrm>
        </p:spPr>
        <p:txBody>
          <a:bodyPr tIns="0" bIns="0"/>
          <a:lstStyle>
            <a:lvl1pPr marL="0" indent="0">
              <a:spcBef>
                <a:spcPts val="0"/>
              </a:spcBef>
              <a:buNone/>
              <a:defRPr sz="1200" b="0" baseline="0">
                <a:solidFill>
                  <a:srgbClr val="009DD9"/>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3" name="Chart Placeholder 12"/>
          <p:cNvSpPr>
            <a:spLocks noGrp="1"/>
          </p:cNvSpPr>
          <p:nvPr>
            <p:ph type="chart" sz="quarter" idx="16"/>
          </p:nvPr>
        </p:nvSpPr>
        <p:spPr>
          <a:xfrm>
            <a:off x="711242" y="1679127"/>
            <a:ext cx="3970339" cy="2429817"/>
          </a:xfrm>
        </p:spPr>
        <p:txBody>
          <a:bodyPr wrap="none" rtlCol="0">
            <a:noAutofit/>
          </a:bodyPr>
          <a:lstStyle>
            <a:lvl1pPr>
              <a:buFontTx/>
              <a:buNone/>
              <a:defRPr/>
            </a:lvl1pPr>
          </a:lstStyle>
          <a:p>
            <a:pPr lvl="0"/>
            <a:r>
              <a:rPr lang="en-US" noProof="0" smtClean="0"/>
              <a:t>Click icon to add chart</a:t>
            </a:r>
            <a:endParaRPr lang="en-US" noProof="0" dirty="0"/>
          </a:p>
        </p:txBody>
      </p:sp>
      <p:sp>
        <p:nvSpPr>
          <p:cNvPr id="2" name="Title 1"/>
          <p:cNvSpPr>
            <a:spLocks noGrp="1"/>
          </p:cNvSpPr>
          <p:nvPr>
            <p:ph type="title"/>
          </p:nvPr>
        </p:nvSpPr>
        <p:spPr/>
        <p:txBody>
          <a:bodyPr/>
          <a:lstStyle>
            <a:lvl1pPr>
              <a:defRPr baseline="0"/>
            </a:lvl1pPr>
          </a:lstStyle>
          <a:p>
            <a:r>
              <a:rPr lang="en-US" smtClean="0"/>
              <a:t>Click to edit Master title style</a:t>
            </a:r>
            <a:endParaRPr lang="en-US" dirty="0"/>
          </a:p>
        </p:txBody>
      </p:sp>
      <p:sp>
        <p:nvSpPr>
          <p:cNvPr id="16" name="Text Placeholder 2"/>
          <p:cNvSpPr>
            <a:spLocks noGrp="1"/>
          </p:cNvSpPr>
          <p:nvPr>
            <p:ph type="body" idx="13"/>
          </p:nvPr>
        </p:nvSpPr>
        <p:spPr>
          <a:xfrm>
            <a:off x="594376"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2" name="Text Placeholder 2"/>
          <p:cNvSpPr>
            <a:spLocks noGrp="1"/>
          </p:cNvSpPr>
          <p:nvPr>
            <p:ph type="body" idx="17"/>
          </p:nvPr>
        </p:nvSpPr>
        <p:spPr>
          <a:xfrm>
            <a:off x="758968" y="4781521"/>
            <a:ext cx="8021511"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4" name="Chart Placeholder 12"/>
          <p:cNvSpPr>
            <a:spLocks noGrp="1"/>
          </p:cNvSpPr>
          <p:nvPr>
            <p:ph type="chart" sz="quarter" idx="18"/>
          </p:nvPr>
        </p:nvSpPr>
        <p:spPr>
          <a:xfrm>
            <a:off x="4862564" y="1679127"/>
            <a:ext cx="3970339" cy="2429817"/>
          </a:xfrm>
        </p:spPr>
        <p:txBody>
          <a:bodyPr wrap="none" rtlCol="0">
            <a:noAutofit/>
          </a:bodyPr>
          <a:lstStyle>
            <a:lvl1pPr>
              <a:buFontTx/>
              <a:buNone/>
              <a:defRPr/>
            </a:lvl1pPr>
          </a:lstStyle>
          <a:p>
            <a:pPr lvl="0"/>
            <a:r>
              <a:rPr lang="en-US" noProof="0" smtClean="0"/>
              <a:t>Click icon to add chart</a:t>
            </a:r>
            <a:endParaRPr lang="en-US" noProof="0" dirty="0"/>
          </a:p>
        </p:txBody>
      </p:sp>
      <p:sp>
        <p:nvSpPr>
          <p:cNvPr id="15" name="Text Placeholder 2"/>
          <p:cNvSpPr>
            <a:spLocks noGrp="1"/>
          </p:cNvSpPr>
          <p:nvPr>
            <p:ph type="body" idx="19"/>
          </p:nvPr>
        </p:nvSpPr>
        <p:spPr>
          <a:xfrm>
            <a:off x="4811051" y="1351500"/>
            <a:ext cx="4087179" cy="132796"/>
          </a:xfrm>
        </p:spPr>
        <p:txBody>
          <a:bodyPr tIns="0" bIns="0"/>
          <a:lstStyle>
            <a:lvl1pPr marL="0" indent="0">
              <a:spcBef>
                <a:spcPts val="0"/>
              </a:spcBef>
              <a:buNone/>
              <a:defRPr sz="1200" b="0" baseline="0">
                <a:solidFill>
                  <a:srgbClr val="009DD9"/>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16898312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Chart with Top Call Out">
    <p:spTree>
      <p:nvGrpSpPr>
        <p:cNvPr id="1" name=""/>
        <p:cNvGrpSpPr/>
        <p:nvPr/>
      </p:nvGrpSpPr>
      <p:grpSpPr>
        <a:xfrm>
          <a:off x="0" y="0"/>
          <a:ext cx="0" cy="0"/>
          <a:chOff x="0" y="0"/>
          <a:chExt cx="0" cy="0"/>
        </a:xfrm>
      </p:grpSpPr>
      <p:pic>
        <p:nvPicPr>
          <p:cNvPr id="8" name="Picture 6" descr="PPT-Chart-Templa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gray">
          <a:xfrm rot="16200000">
            <a:off x="-1261051" y="4157828"/>
            <a:ext cx="2731652" cy="20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98" rIns="91348" bIns="4569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3430">
              <a:spcBef>
                <a:spcPct val="50000"/>
              </a:spcBef>
              <a:defRPr/>
            </a:pPr>
            <a:r>
              <a:rPr lang="en-US" altLang="es-MX" sz="700" smtClean="0">
                <a:solidFill>
                  <a:srgbClr val="5F5F5F"/>
                </a:solidFill>
                <a:ea typeface="Calibri" pitchFamily="34" charset="0"/>
                <a:cs typeface="Calibri" pitchFamily="34" charset="0"/>
              </a:rPr>
              <a:t>Copyright ©2012 The Nielsen Company. Confidential and proprietary.</a:t>
            </a:r>
          </a:p>
        </p:txBody>
      </p:sp>
      <p:sp>
        <p:nvSpPr>
          <p:cNvPr id="10" name="Text Box 17"/>
          <p:cNvSpPr txBox="1">
            <a:spLocks noChangeArrowheads="1"/>
          </p:cNvSpPr>
          <p:nvPr/>
        </p:nvSpPr>
        <p:spPr bwMode="auto">
          <a:xfrm>
            <a:off x="8880618" y="4934803"/>
            <a:ext cx="13465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3430" eaLnBrk="1" hangingPunct="1"/>
            <a:fld id="{D7F7E7A6-9ABC-42E8-8110-79B24EA38AD8}" type="slidenum">
              <a:rPr lang="en-US" altLang="es-MX" sz="900">
                <a:solidFill>
                  <a:srgbClr val="009DD9"/>
                </a:solidFill>
              </a:rPr>
              <a:pPr algn="ctr" defTabSz="913430" eaLnBrk="1" hangingPunct="1"/>
              <a:t>‹#›</a:t>
            </a:fld>
            <a:endParaRPr lang="en-US" altLang="es-MX" sz="900">
              <a:solidFill>
                <a:srgbClr val="009DD9"/>
              </a:solidFill>
            </a:endParaRPr>
          </a:p>
        </p:txBody>
      </p:sp>
      <p:sp>
        <p:nvSpPr>
          <p:cNvPr id="7" name="Text Placeholder 2"/>
          <p:cNvSpPr>
            <a:spLocks noGrp="1"/>
          </p:cNvSpPr>
          <p:nvPr>
            <p:ph type="body" idx="14"/>
          </p:nvPr>
        </p:nvSpPr>
        <p:spPr>
          <a:xfrm>
            <a:off x="594402" y="1351472"/>
            <a:ext cx="7828915" cy="188773"/>
          </a:xfrm>
        </p:spPr>
        <p:txBody>
          <a:bodyPr tIns="0" bIns="0"/>
          <a:lstStyle>
            <a:lvl1pPr marL="0" indent="0">
              <a:spcBef>
                <a:spcPts val="0"/>
              </a:spcBef>
              <a:buNone/>
              <a:defRPr sz="1200" b="0" baseline="0">
                <a:solidFill>
                  <a:srgbClr val="009DD9"/>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1" name="Text Placeholder 2"/>
          <p:cNvSpPr>
            <a:spLocks noGrp="1"/>
          </p:cNvSpPr>
          <p:nvPr>
            <p:ph type="body" idx="15"/>
          </p:nvPr>
        </p:nvSpPr>
        <p:spPr>
          <a:xfrm>
            <a:off x="806493" y="1646459"/>
            <a:ext cx="7616825" cy="299408"/>
          </a:xfrm>
          <a:solidFill>
            <a:srgbClr val="009DD9"/>
          </a:solidFill>
          <a:ln>
            <a:noFill/>
          </a:ln>
        </p:spPr>
        <p:txBody>
          <a:bodyPr tIns="0" bIns="0" anchor="ctr"/>
          <a:lstStyle>
            <a:lvl1pPr marL="0" indent="0" algn="ctr">
              <a:spcBef>
                <a:spcPts val="0"/>
              </a:spcBef>
              <a:buNone/>
              <a:defRPr sz="1900" b="0" baseline="0">
                <a:solidFill>
                  <a:srgbClr val="FFFFFF"/>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3" name="Chart Placeholder 12"/>
          <p:cNvSpPr>
            <a:spLocks noGrp="1"/>
          </p:cNvSpPr>
          <p:nvPr>
            <p:ph type="chart" sz="quarter" idx="16"/>
          </p:nvPr>
        </p:nvSpPr>
        <p:spPr>
          <a:xfrm>
            <a:off x="881324" y="2030998"/>
            <a:ext cx="7589520" cy="2429817"/>
          </a:xfrm>
        </p:spPr>
        <p:txBody>
          <a:bodyPr wrap="none" rtlCol="0">
            <a:noAutofit/>
          </a:bodyPr>
          <a:lstStyle>
            <a:lvl1pPr>
              <a:buFontTx/>
              <a:buNone/>
              <a:defRPr/>
            </a:lvl1pPr>
          </a:lstStyle>
          <a:p>
            <a:pPr lvl="0"/>
            <a:r>
              <a:rPr lang="en-US" noProof="0" smtClean="0"/>
              <a:t>Click icon to add chart</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16" name="Text Placeholder 2"/>
          <p:cNvSpPr>
            <a:spLocks noGrp="1"/>
          </p:cNvSpPr>
          <p:nvPr>
            <p:ph type="body" idx="13"/>
          </p:nvPr>
        </p:nvSpPr>
        <p:spPr>
          <a:xfrm>
            <a:off x="594376"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2" name="Text Placeholder 2"/>
          <p:cNvSpPr>
            <a:spLocks noGrp="1"/>
          </p:cNvSpPr>
          <p:nvPr>
            <p:ph type="body" idx="17"/>
          </p:nvPr>
        </p:nvSpPr>
        <p:spPr>
          <a:xfrm>
            <a:off x="758968" y="4781521"/>
            <a:ext cx="8021511"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10381277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hart_No call outs">
    <p:spTree>
      <p:nvGrpSpPr>
        <p:cNvPr id="1" name=""/>
        <p:cNvGrpSpPr/>
        <p:nvPr/>
      </p:nvGrpSpPr>
      <p:grpSpPr>
        <a:xfrm>
          <a:off x="0" y="0"/>
          <a:ext cx="0" cy="0"/>
          <a:chOff x="0" y="0"/>
          <a:chExt cx="0" cy="0"/>
        </a:xfrm>
      </p:grpSpPr>
      <p:pic>
        <p:nvPicPr>
          <p:cNvPr id="8" name="Picture 6" descr="PPT-Chart-Templa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gray">
          <a:xfrm rot="16200000">
            <a:off x="-1261051" y="4157828"/>
            <a:ext cx="2731652" cy="20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98" rIns="91348" bIns="4569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3430">
              <a:spcBef>
                <a:spcPct val="50000"/>
              </a:spcBef>
              <a:defRPr/>
            </a:pPr>
            <a:r>
              <a:rPr lang="en-US" altLang="es-MX" sz="700" smtClean="0">
                <a:solidFill>
                  <a:srgbClr val="5F5F5F"/>
                </a:solidFill>
                <a:ea typeface="Calibri" pitchFamily="34" charset="0"/>
                <a:cs typeface="Calibri" pitchFamily="34" charset="0"/>
              </a:rPr>
              <a:t>Copyright ©2012 The Nielsen Company. Confidential and proprietary.</a:t>
            </a:r>
          </a:p>
        </p:txBody>
      </p:sp>
      <p:sp>
        <p:nvSpPr>
          <p:cNvPr id="10" name="Text Box 17"/>
          <p:cNvSpPr txBox="1">
            <a:spLocks noChangeArrowheads="1"/>
          </p:cNvSpPr>
          <p:nvPr/>
        </p:nvSpPr>
        <p:spPr bwMode="auto">
          <a:xfrm>
            <a:off x="8880618" y="4934803"/>
            <a:ext cx="13465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3430" eaLnBrk="1" hangingPunct="1"/>
            <a:fld id="{455101E4-8CC1-4707-B9E8-027D5FA12D2F}" type="slidenum">
              <a:rPr lang="en-US" altLang="es-MX" sz="900">
                <a:solidFill>
                  <a:srgbClr val="009DD9"/>
                </a:solidFill>
              </a:rPr>
              <a:pPr algn="ctr" defTabSz="913430" eaLnBrk="1" hangingPunct="1"/>
              <a:t>‹#›</a:t>
            </a:fld>
            <a:endParaRPr lang="en-US" altLang="es-MX" sz="900">
              <a:solidFill>
                <a:srgbClr val="009DD9"/>
              </a:solidFill>
            </a:endParaRPr>
          </a:p>
        </p:txBody>
      </p:sp>
      <p:sp>
        <p:nvSpPr>
          <p:cNvPr id="7" name="Text Placeholder 2"/>
          <p:cNvSpPr>
            <a:spLocks noGrp="1"/>
          </p:cNvSpPr>
          <p:nvPr>
            <p:ph type="body" idx="14"/>
          </p:nvPr>
        </p:nvSpPr>
        <p:spPr>
          <a:xfrm>
            <a:off x="594371" y="1351447"/>
            <a:ext cx="8186103" cy="194727"/>
          </a:xfrm>
        </p:spPr>
        <p:txBody>
          <a:bodyPr tIns="0" bIns="0"/>
          <a:lstStyle>
            <a:lvl1pPr marL="0" indent="0">
              <a:spcBef>
                <a:spcPts val="0"/>
              </a:spcBef>
              <a:buNone/>
              <a:defRPr sz="1200" b="0" baseline="0">
                <a:solidFill>
                  <a:srgbClr val="009DD9"/>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3" name="Chart Placeholder 12"/>
          <p:cNvSpPr>
            <a:spLocks noGrp="1"/>
          </p:cNvSpPr>
          <p:nvPr>
            <p:ph type="chart" sz="quarter" idx="16"/>
          </p:nvPr>
        </p:nvSpPr>
        <p:spPr>
          <a:xfrm>
            <a:off x="594371" y="1572138"/>
            <a:ext cx="8186103" cy="2973909"/>
          </a:xfrm>
        </p:spPr>
        <p:txBody>
          <a:bodyPr wrap="none" rtlCol="0">
            <a:noAutofit/>
          </a:bodyPr>
          <a:lstStyle>
            <a:lvl1pPr>
              <a:buFontTx/>
              <a:buNone/>
              <a:defRPr/>
            </a:lvl1pPr>
          </a:lstStyle>
          <a:p>
            <a:pPr lvl="0"/>
            <a:r>
              <a:rPr lang="en-US" noProof="0" smtClean="0"/>
              <a:t>Click icon to add chart</a:t>
            </a:r>
            <a:endParaRPr lang="en-US" noProof="0" dirty="0"/>
          </a:p>
        </p:txBody>
      </p:sp>
      <p:sp>
        <p:nvSpPr>
          <p:cNvPr id="2" name="Title 1"/>
          <p:cNvSpPr>
            <a:spLocks noGrp="1"/>
          </p:cNvSpPr>
          <p:nvPr>
            <p:ph type="title"/>
          </p:nvPr>
        </p:nvSpPr>
        <p:spPr/>
        <p:txBody>
          <a:bodyPr/>
          <a:lstStyle>
            <a:lvl1pPr>
              <a:defRPr baseline="0"/>
            </a:lvl1pPr>
          </a:lstStyle>
          <a:p>
            <a:r>
              <a:rPr lang="en-US" smtClean="0"/>
              <a:t>Click to edit Master title style</a:t>
            </a:r>
            <a:endParaRPr lang="en-US" dirty="0"/>
          </a:p>
        </p:txBody>
      </p:sp>
      <p:sp>
        <p:nvSpPr>
          <p:cNvPr id="16" name="Text Placeholder 2"/>
          <p:cNvSpPr>
            <a:spLocks noGrp="1"/>
          </p:cNvSpPr>
          <p:nvPr>
            <p:ph type="body" idx="13"/>
          </p:nvPr>
        </p:nvSpPr>
        <p:spPr>
          <a:xfrm>
            <a:off x="594376"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2" name="Text Placeholder 2"/>
          <p:cNvSpPr>
            <a:spLocks noGrp="1"/>
          </p:cNvSpPr>
          <p:nvPr>
            <p:ph type="body" idx="15"/>
          </p:nvPr>
        </p:nvSpPr>
        <p:spPr>
          <a:xfrm>
            <a:off x="758968" y="4781521"/>
            <a:ext cx="8021511"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10473159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able Placement">
    <p:spTree>
      <p:nvGrpSpPr>
        <p:cNvPr id="1" name=""/>
        <p:cNvGrpSpPr/>
        <p:nvPr/>
      </p:nvGrpSpPr>
      <p:grpSpPr>
        <a:xfrm>
          <a:off x="0" y="0"/>
          <a:ext cx="0" cy="0"/>
          <a:chOff x="0" y="0"/>
          <a:chExt cx="0" cy="0"/>
        </a:xfrm>
      </p:grpSpPr>
      <p:pic>
        <p:nvPicPr>
          <p:cNvPr id="7" name="Picture 6" descr="PPT-Chart-Templa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gray">
          <a:xfrm rot="16200000">
            <a:off x="-1261051" y="4157828"/>
            <a:ext cx="2731652" cy="20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98" rIns="91348" bIns="4569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3430">
              <a:spcBef>
                <a:spcPct val="50000"/>
              </a:spcBef>
              <a:defRPr/>
            </a:pPr>
            <a:r>
              <a:rPr lang="en-US" altLang="es-MX" sz="700" smtClean="0">
                <a:solidFill>
                  <a:srgbClr val="5F5F5F"/>
                </a:solidFill>
                <a:ea typeface="Calibri" pitchFamily="34" charset="0"/>
                <a:cs typeface="Calibri" pitchFamily="34" charset="0"/>
              </a:rPr>
              <a:t>Copyright ©2012 The Nielsen Company. Confidential and proprietary.</a:t>
            </a:r>
          </a:p>
        </p:txBody>
      </p:sp>
      <p:sp>
        <p:nvSpPr>
          <p:cNvPr id="9" name="Text Box 17"/>
          <p:cNvSpPr txBox="1">
            <a:spLocks noChangeArrowheads="1"/>
          </p:cNvSpPr>
          <p:nvPr/>
        </p:nvSpPr>
        <p:spPr bwMode="auto">
          <a:xfrm>
            <a:off x="8880618" y="4934803"/>
            <a:ext cx="13465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3430" eaLnBrk="1" hangingPunct="1"/>
            <a:fld id="{EB22EDC8-7D43-4FCB-9084-7FF23D69551C}" type="slidenum">
              <a:rPr lang="en-US" altLang="es-MX" sz="900">
                <a:solidFill>
                  <a:srgbClr val="009DD9"/>
                </a:solidFill>
              </a:rPr>
              <a:pPr algn="ctr" defTabSz="913430" eaLnBrk="1" hangingPunct="1"/>
              <a:t>‹#›</a:t>
            </a:fld>
            <a:endParaRPr lang="en-US" altLang="es-MX" sz="900">
              <a:solidFill>
                <a:srgbClr val="009DD9"/>
              </a:solidFill>
            </a:endParaRPr>
          </a:p>
        </p:txBody>
      </p:sp>
      <p:sp>
        <p:nvSpPr>
          <p:cNvPr id="6" name="Table Placeholder 5"/>
          <p:cNvSpPr>
            <a:spLocks noGrp="1"/>
          </p:cNvSpPr>
          <p:nvPr>
            <p:ph type="tbl" sz="quarter" idx="13"/>
          </p:nvPr>
        </p:nvSpPr>
        <p:spPr>
          <a:xfrm>
            <a:off x="854091" y="1461224"/>
            <a:ext cx="7454901" cy="2597557"/>
          </a:xfrm>
        </p:spPr>
        <p:txBody>
          <a:bodyPr rtlCol="0">
            <a:noAutofit/>
          </a:bodyPr>
          <a:lstStyle>
            <a:lvl1pPr marL="0" indent="0">
              <a:buFontTx/>
              <a:buNone/>
              <a:defRPr/>
            </a:lvl1pPr>
          </a:lstStyle>
          <a:p>
            <a:pPr lvl="0"/>
            <a:r>
              <a:rPr lang="en-US" noProof="0" smtClean="0"/>
              <a:t>Click icon to add table</a:t>
            </a:r>
            <a:endParaRPr lang="en-US" noProof="0" dirty="0"/>
          </a:p>
        </p:txBody>
      </p:sp>
      <p:sp>
        <p:nvSpPr>
          <p:cNvPr id="4" name="Title 3"/>
          <p:cNvSpPr>
            <a:spLocks noGrp="1"/>
          </p:cNvSpPr>
          <p:nvPr>
            <p:ph type="title"/>
          </p:nvPr>
        </p:nvSpPr>
        <p:spPr/>
        <p:txBody>
          <a:bodyPr/>
          <a:lstStyle>
            <a:lvl1pPr>
              <a:defRPr baseline="0"/>
            </a:lvl1pPr>
          </a:lstStyle>
          <a:p>
            <a:r>
              <a:rPr lang="en-US" smtClean="0"/>
              <a:t>Click to edit Master title style</a:t>
            </a:r>
            <a:endParaRPr lang="en-US" dirty="0"/>
          </a:p>
        </p:txBody>
      </p:sp>
      <p:sp>
        <p:nvSpPr>
          <p:cNvPr id="11" name="Text Placeholder 2"/>
          <p:cNvSpPr>
            <a:spLocks noGrp="1"/>
          </p:cNvSpPr>
          <p:nvPr>
            <p:ph type="body" idx="15"/>
          </p:nvPr>
        </p:nvSpPr>
        <p:spPr>
          <a:xfrm>
            <a:off x="594376"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0" name="Text Placeholder 2"/>
          <p:cNvSpPr>
            <a:spLocks noGrp="1"/>
          </p:cNvSpPr>
          <p:nvPr>
            <p:ph type="body" idx="16"/>
          </p:nvPr>
        </p:nvSpPr>
        <p:spPr>
          <a:xfrm>
            <a:off x="758968" y="4781521"/>
            <a:ext cx="8021511"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13629262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ext Content  with Photo">
    <p:spTree>
      <p:nvGrpSpPr>
        <p:cNvPr id="1" name=""/>
        <p:cNvGrpSpPr/>
        <p:nvPr/>
      </p:nvGrpSpPr>
      <p:grpSpPr>
        <a:xfrm>
          <a:off x="0" y="0"/>
          <a:ext cx="0" cy="0"/>
          <a:chOff x="0" y="0"/>
          <a:chExt cx="0" cy="0"/>
        </a:xfrm>
      </p:grpSpPr>
      <p:pic>
        <p:nvPicPr>
          <p:cNvPr id="7" name="Picture 6" descr="PPT-Chart-Templa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gray">
          <a:xfrm rot="16200000">
            <a:off x="-1261051" y="4157828"/>
            <a:ext cx="2731652" cy="20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98" rIns="91348" bIns="4569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3430">
              <a:spcBef>
                <a:spcPct val="50000"/>
              </a:spcBef>
              <a:defRPr/>
            </a:pPr>
            <a:r>
              <a:rPr lang="en-US" altLang="es-MX" sz="700" smtClean="0">
                <a:solidFill>
                  <a:srgbClr val="5F5F5F"/>
                </a:solidFill>
                <a:ea typeface="Calibri" pitchFamily="34" charset="0"/>
                <a:cs typeface="Calibri" pitchFamily="34" charset="0"/>
              </a:rPr>
              <a:t>Copyright ©2012 The Nielsen Company. Confidential and proprietary.</a:t>
            </a:r>
          </a:p>
        </p:txBody>
      </p:sp>
      <p:sp>
        <p:nvSpPr>
          <p:cNvPr id="9" name="Oval 8"/>
          <p:cNvSpPr/>
          <p:nvPr/>
        </p:nvSpPr>
        <p:spPr>
          <a:xfrm>
            <a:off x="8848750" y="4927241"/>
            <a:ext cx="207963" cy="157212"/>
          </a:xfrm>
          <a:prstGeom prst="ellipse">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lIns="91348" tIns="45698" rIns="91348" bIns="45698" anchor="ctr"/>
          <a:lstStyle/>
          <a:p>
            <a:pPr algn="ctr" defTabSz="913430">
              <a:defRPr/>
            </a:pPr>
            <a:endParaRPr lang="en-US" sz="1900">
              <a:solidFill>
                <a:srgbClr val="FFFFFF">
                  <a:lumMod val="65000"/>
                </a:srgbClr>
              </a:solidFill>
            </a:endParaRPr>
          </a:p>
        </p:txBody>
      </p:sp>
      <p:sp>
        <p:nvSpPr>
          <p:cNvPr id="10" name="Text Box 17"/>
          <p:cNvSpPr txBox="1">
            <a:spLocks noChangeArrowheads="1"/>
          </p:cNvSpPr>
          <p:nvPr/>
        </p:nvSpPr>
        <p:spPr bwMode="auto">
          <a:xfrm>
            <a:off x="8880618" y="4934803"/>
            <a:ext cx="13465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3430" eaLnBrk="1" hangingPunct="1"/>
            <a:fld id="{F66E7D96-523A-49D7-BC2B-F05D52202290}" type="slidenum">
              <a:rPr lang="en-US" altLang="es-MX" sz="900">
                <a:solidFill>
                  <a:srgbClr val="FFFFFF"/>
                </a:solidFill>
              </a:rPr>
              <a:pPr algn="ctr" defTabSz="913430" eaLnBrk="1" hangingPunct="1"/>
              <a:t>‹#›</a:t>
            </a:fld>
            <a:endParaRPr lang="en-US" altLang="es-MX" sz="900">
              <a:solidFill>
                <a:srgbClr val="FFFFFF"/>
              </a:solidFill>
            </a:endParaRPr>
          </a:p>
        </p:txBody>
      </p:sp>
      <p:sp>
        <p:nvSpPr>
          <p:cNvPr id="22" name="Content Placeholder 21"/>
          <p:cNvSpPr>
            <a:spLocks noGrp="1"/>
          </p:cNvSpPr>
          <p:nvPr>
            <p:ph sz="quarter" idx="14"/>
          </p:nvPr>
        </p:nvSpPr>
        <p:spPr>
          <a:xfrm>
            <a:off x="1624353" y="1841302"/>
            <a:ext cx="4792719" cy="1776962"/>
          </a:xfrm>
        </p:spPr>
        <p:txBody>
          <a:bodyPr/>
          <a:lstStyle>
            <a:lvl1pPr>
              <a:spcBef>
                <a:spcPts val="800"/>
              </a:spcBef>
              <a:defRPr/>
            </a:lvl1pPr>
            <a:lvl2pPr>
              <a:spcBef>
                <a:spcPts val="700"/>
              </a:spcBef>
              <a:defRPr sz="15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9" name="Text Placeholder 2"/>
          <p:cNvSpPr>
            <a:spLocks noGrp="1"/>
          </p:cNvSpPr>
          <p:nvPr>
            <p:ph type="body" idx="16"/>
          </p:nvPr>
        </p:nvSpPr>
        <p:spPr>
          <a:xfrm>
            <a:off x="758968" y="4781521"/>
            <a:ext cx="6508623"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23" name="Text Placeholder 2"/>
          <p:cNvSpPr>
            <a:spLocks noGrp="1"/>
          </p:cNvSpPr>
          <p:nvPr>
            <p:ph type="body" idx="15"/>
          </p:nvPr>
        </p:nvSpPr>
        <p:spPr>
          <a:xfrm>
            <a:off x="1089852" y="1509242"/>
            <a:ext cx="5327205" cy="289173"/>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6" name="Title 3"/>
          <p:cNvSpPr>
            <a:spLocks noGrp="1"/>
          </p:cNvSpPr>
          <p:nvPr>
            <p:ph type="title"/>
          </p:nvPr>
        </p:nvSpPr>
        <p:spPr>
          <a:xfrm>
            <a:off x="594367" y="507656"/>
            <a:ext cx="8166672" cy="428757"/>
          </a:xfrm>
        </p:spPr>
        <p:txBody>
          <a:bodyPr/>
          <a:lstStyle>
            <a:lvl1pPr>
              <a:defRPr baseline="0"/>
            </a:lvl1pPr>
          </a:lstStyle>
          <a:p>
            <a:r>
              <a:rPr lang="en-US" smtClean="0"/>
              <a:t>Click to edit Master title style</a:t>
            </a:r>
            <a:endParaRPr lang="en-US" dirty="0"/>
          </a:p>
        </p:txBody>
      </p:sp>
      <p:sp>
        <p:nvSpPr>
          <p:cNvPr id="17" name="Text Placeholder 2"/>
          <p:cNvSpPr>
            <a:spLocks noGrp="1"/>
          </p:cNvSpPr>
          <p:nvPr>
            <p:ph type="body" idx="17"/>
          </p:nvPr>
        </p:nvSpPr>
        <p:spPr>
          <a:xfrm>
            <a:off x="594376"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36696093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Encabezado de sección">
    <p:spTree>
      <p:nvGrpSpPr>
        <p:cNvPr id="1" name=""/>
        <p:cNvGrpSpPr/>
        <p:nvPr/>
      </p:nvGrpSpPr>
      <p:grpSpPr>
        <a:xfrm>
          <a:off x="0" y="0"/>
          <a:ext cx="0" cy="0"/>
          <a:chOff x="0" y="0"/>
          <a:chExt cx="0" cy="0"/>
        </a:xfrm>
      </p:grpSpPr>
      <p:pic>
        <p:nvPicPr>
          <p:cNvPr id="3"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79477" y="2387198"/>
            <a:ext cx="6978811" cy="439048"/>
          </a:xfrm>
        </p:spPr>
        <p:txBody>
          <a:bodyPr anchor="t">
            <a:normAutofit/>
          </a:bodyPr>
          <a:lstStyle>
            <a:lvl1pPr algn="ctr">
              <a:defRPr sz="3200" b="0" cap="all"/>
            </a:lvl1pPr>
          </a:lstStyle>
          <a:p>
            <a:r>
              <a:rPr lang="en-US" smtClean="0"/>
              <a:t>Click to edit Master title style</a:t>
            </a:r>
            <a:endParaRPr lang="en-US" dirty="0"/>
          </a:p>
        </p:txBody>
      </p:sp>
    </p:spTree>
    <p:extLst>
      <p:ext uri="{BB962C8B-B14F-4D97-AF65-F5344CB8AC3E}">
        <p14:creationId xmlns:p14="http://schemas.microsoft.com/office/powerpoint/2010/main" val="11532256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Section Header_Dark">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bwMode="gray">
          <a:xfrm>
            <a:off x="1979477" y="2387198"/>
            <a:ext cx="6978811" cy="439048"/>
          </a:xfrm>
        </p:spPr>
        <p:txBody>
          <a:bodyPr anchor="t">
            <a:normAutofit/>
          </a:bodyPr>
          <a:lstStyle>
            <a:lvl1pPr algn="ctr">
              <a:defRPr sz="3200" b="0" cap="all"/>
            </a:lvl1pPr>
          </a:lstStyle>
          <a:p>
            <a:r>
              <a:rPr lang="en-US" smtClean="0"/>
              <a:t>Click to edit Master title style</a:t>
            </a:r>
            <a:endParaRPr lang="en-US" dirty="0"/>
          </a:p>
        </p:txBody>
      </p:sp>
    </p:spTree>
    <p:extLst>
      <p:ext uri="{BB962C8B-B14F-4D97-AF65-F5344CB8AC3E}">
        <p14:creationId xmlns:p14="http://schemas.microsoft.com/office/powerpoint/2010/main" val="4092788787"/>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Closing Layout">
    <p:spTree>
      <p:nvGrpSpPr>
        <p:cNvPr id="1" name=""/>
        <p:cNvGrpSpPr/>
        <p:nvPr/>
      </p:nvGrpSpPr>
      <p:grpSpPr>
        <a:xfrm>
          <a:off x="0" y="0"/>
          <a:ext cx="0" cy="0"/>
          <a:chOff x="0" y="0"/>
          <a:chExt cx="0" cy="0"/>
        </a:xfrm>
      </p:grpSpPr>
      <p:pic>
        <p:nvPicPr>
          <p:cNvPr id="2"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7349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Closing Layout Dark">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3641024"/>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9" name="Title 8"/>
          <p:cNvSpPr>
            <a:spLocks noGrp="1"/>
          </p:cNvSpPr>
          <p:nvPr>
            <p:ph type="title"/>
          </p:nvPr>
        </p:nvSpPr>
        <p:spPr>
          <a:xfrm>
            <a:off x="594367" y="507656"/>
            <a:ext cx="8166672" cy="428757"/>
          </a:xfrm>
        </p:spPr>
        <p:txBody>
          <a:bodyPr/>
          <a:lstStyle>
            <a:lvl1pPr>
              <a:defRPr baseline="0">
                <a:solidFill>
                  <a:srgbClr val="009DD9"/>
                </a:solidFill>
              </a:defRPr>
            </a:lvl1pPr>
          </a:lstStyle>
          <a:p>
            <a:r>
              <a:rPr lang="en-US" smtClean="0"/>
              <a:t>Click to edit Master title style</a:t>
            </a:r>
            <a:endParaRPr lang="en-US" dirty="0"/>
          </a:p>
        </p:txBody>
      </p:sp>
      <p:sp>
        <p:nvSpPr>
          <p:cNvPr id="8" name="Text Placeholder 2"/>
          <p:cNvSpPr>
            <a:spLocks noGrp="1"/>
          </p:cNvSpPr>
          <p:nvPr>
            <p:ph type="body" idx="13"/>
          </p:nvPr>
        </p:nvSpPr>
        <p:spPr>
          <a:xfrm>
            <a:off x="594376"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5" name="Text Placeholder 2"/>
          <p:cNvSpPr>
            <a:spLocks noGrp="1"/>
          </p:cNvSpPr>
          <p:nvPr>
            <p:ph type="body" idx="15"/>
          </p:nvPr>
        </p:nvSpPr>
        <p:spPr>
          <a:xfrm>
            <a:off x="594378" y="4781521"/>
            <a:ext cx="8165465"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3863022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_Paragraph_Bullets">
    <p:spTree>
      <p:nvGrpSpPr>
        <p:cNvPr id="1" name=""/>
        <p:cNvGrpSpPr/>
        <p:nvPr/>
      </p:nvGrpSpPr>
      <p:grpSpPr>
        <a:xfrm>
          <a:off x="0" y="0"/>
          <a:ext cx="0" cy="0"/>
          <a:chOff x="0" y="0"/>
          <a:chExt cx="0" cy="0"/>
        </a:xfrm>
      </p:grpSpPr>
      <p:sp>
        <p:nvSpPr>
          <p:cNvPr id="9" name="Title 8"/>
          <p:cNvSpPr>
            <a:spLocks noGrp="1"/>
          </p:cNvSpPr>
          <p:nvPr>
            <p:ph type="title"/>
          </p:nvPr>
        </p:nvSpPr>
        <p:spPr>
          <a:xfrm>
            <a:off x="594367" y="507657"/>
            <a:ext cx="8166672" cy="428757"/>
          </a:xfrm>
        </p:spPr>
        <p:txBody>
          <a:bodyPr/>
          <a:lstStyle>
            <a:lvl1pPr>
              <a:defRPr baseline="0">
                <a:solidFill>
                  <a:srgbClr val="009DD9"/>
                </a:solidFill>
              </a:defRPr>
            </a:lvl1pPr>
          </a:lstStyle>
          <a:p>
            <a:r>
              <a:rPr lang="en-US" smtClean="0"/>
              <a:t>Click to edit Master title style</a:t>
            </a:r>
            <a:endParaRPr lang="en-US" dirty="0"/>
          </a:p>
        </p:txBody>
      </p:sp>
      <p:sp>
        <p:nvSpPr>
          <p:cNvPr id="8" name="Text Placeholder 2"/>
          <p:cNvSpPr>
            <a:spLocks noGrp="1"/>
          </p:cNvSpPr>
          <p:nvPr>
            <p:ph type="body" idx="13"/>
          </p:nvPr>
        </p:nvSpPr>
        <p:spPr>
          <a:xfrm>
            <a:off x="594378"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7" name="Content Placeholder 21"/>
          <p:cNvSpPr>
            <a:spLocks noGrp="1"/>
          </p:cNvSpPr>
          <p:nvPr>
            <p:ph sz="quarter" idx="14"/>
          </p:nvPr>
        </p:nvSpPr>
        <p:spPr>
          <a:xfrm>
            <a:off x="979635" y="1836392"/>
            <a:ext cx="7775073" cy="1776962"/>
          </a:xfrm>
        </p:spPr>
        <p:txBody>
          <a:bodyPr/>
          <a:lstStyle>
            <a:lvl1pPr>
              <a:spcBef>
                <a:spcPts val="800"/>
              </a:spcBef>
              <a:defRPr/>
            </a:lvl1pPr>
            <a:lvl2pPr indent="-456707">
              <a:spcBef>
                <a:spcPts val="700"/>
              </a:spcBef>
              <a:defRPr sz="1500"/>
            </a:lvl2pPr>
            <a:lvl3pPr indent="-456707">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5"/>
          </p:nvPr>
        </p:nvSpPr>
        <p:spPr>
          <a:xfrm>
            <a:off x="980094" y="1535422"/>
            <a:ext cx="7776183" cy="319721"/>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1" name="Text Placeholder 2"/>
          <p:cNvSpPr>
            <a:spLocks noGrp="1"/>
          </p:cNvSpPr>
          <p:nvPr>
            <p:ph type="body" idx="16"/>
          </p:nvPr>
        </p:nvSpPr>
        <p:spPr>
          <a:xfrm>
            <a:off x="758970" y="4781522"/>
            <a:ext cx="8021511"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8759717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cSld name="Chart with Call Out">
    <p:spTree>
      <p:nvGrpSpPr>
        <p:cNvPr id="1" name=""/>
        <p:cNvGrpSpPr/>
        <p:nvPr/>
      </p:nvGrpSpPr>
      <p:grpSpPr>
        <a:xfrm>
          <a:off x="0" y="0"/>
          <a:ext cx="0" cy="0"/>
          <a:chOff x="0" y="0"/>
          <a:chExt cx="0" cy="0"/>
        </a:xfrm>
      </p:grpSpPr>
      <p:pic>
        <p:nvPicPr>
          <p:cNvPr id="17" name="Picture 16" descr="PPT-Chart-Template.png"/>
          <p:cNvPicPr>
            <a:picLocks noChangeAspect="1"/>
          </p:cNvPicPr>
          <p:nvPr/>
        </p:nvPicPr>
        <p:blipFill>
          <a:blip r:embed="rId2" cstate="email"/>
          <a:stretch>
            <a:fillRect/>
          </a:stretch>
        </p:blipFill>
        <p:spPr>
          <a:xfrm>
            <a:off x="16" y="0"/>
            <a:ext cx="9144000" cy="5145088"/>
          </a:xfrm>
          <a:prstGeom prst="rect">
            <a:avLst/>
          </a:prstGeom>
        </p:spPr>
      </p:pic>
      <p:sp>
        <p:nvSpPr>
          <p:cNvPr id="19" name="Rectangle 18"/>
          <p:cNvSpPr/>
          <p:nvPr/>
        </p:nvSpPr>
        <p:spPr bwMode="gray">
          <a:xfrm rot="16200000">
            <a:off x="-1261162" y="4157819"/>
            <a:ext cx="2731652" cy="200010"/>
          </a:xfrm>
          <a:prstGeom prst="rect">
            <a:avLst/>
          </a:prstGeom>
        </p:spPr>
        <p:txBody>
          <a:bodyPr wrap="none" lIns="91348" tIns="45698" rIns="91348" bIns="45698">
            <a:spAutoFit/>
          </a:bodyPr>
          <a:lstStyle/>
          <a:p>
            <a:pPr defTabSz="913430">
              <a:spcBef>
                <a:spcPct val="50000"/>
              </a:spcBef>
            </a:pPr>
            <a:r>
              <a:rPr lang="en-US" sz="700" dirty="0">
                <a:solidFill>
                  <a:srgbClr val="5F5F5F"/>
                </a:solidFill>
                <a:cs typeface="Calibri"/>
              </a:rPr>
              <a:t>Copyright ©2012 The Nielsen Company. Confidential and proprietary.</a:t>
            </a:r>
          </a:p>
        </p:txBody>
      </p:sp>
      <p:sp>
        <p:nvSpPr>
          <p:cNvPr id="7" name="Text Placeholder 2"/>
          <p:cNvSpPr>
            <a:spLocks noGrp="1"/>
          </p:cNvSpPr>
          <p:nvPr>
            <p:ph type="body" idx="14"/>
          </p:nvPr>
        </p:nvSpPr>
        <p:spPr>
          <a:xfrm>
            <a:off x="594368" y="1351472"/>
            <a:ext cx="7876476" cy="188773"/>
          </a:xfrm>
        </p:spPr>
        <p:txBody>
          <a:bodyPr wrap="square" tIns="0" bIns="0" anchor="t" anchorCtr="0"/>
          <a:lstStyle>
            <a:lvl1pPr marL="0" indent="0">
              <a:spcBef>
                <a:spcPts val="0"/>
              </a:spcBef>
              <a:buNone/>
              <a:defRPr sz="1200" b="0" baseline="0">
                <a:solidFill>
                  <a:srgbClr val="009DD9"/>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1" name="Text Placeholder 2"/>
          <p:cNvSpPr>
            <a:spLocks noGrp="1"/>
          </p:cNvSpPr>
          <p:nvPr>
            <p:ph type="body" idx="15"/>
          </p:nvPr>
        </p:nvSpPr>
        <p:spPr>
          <a:xfrm>
            <a:off x="685808" y="4328765"/>
            <a:ext cx="7781544" cy="299408"/>
          </a:xfrm>
          <a:solidFill>
            <a:srgbClr val="009DD9"/>
          </a:solidFill>
          <a:ln>
            <a:noFill/>
          </a:ln>
        </p:spPr>
        <p:txBody>
          <a:bodyPr wrap="square" tIns="0" bIns="0" anchor="ctr" anchorCtr="0"/>
          <a:lstStyle>
            <a:lvl1pPr marL="0" indent="0" algn="ctr">
              <a:spcBef>
                <a:spcPts val="0"/>
              </a:spcBef>
              <a:buNone/>
              <a:defRPr sz="1900" b="0" baseline="0">
                <a:solidFill>
                  <a:srgbClr val="FFFFFF"/>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3" name="Chart Placeholder 12"/>
          <p:cNvSpPr>
            <a:spLocks noGrp="1"/>
          </p:cNvSpPr>
          <p:nvPr>
            <p:ph type="chart" sz="quarter" idx="16"/>
          </p:nvPr>
        </p:nvSpPr>
        <p:spPr>
          <a:xfrm>
            <a:off x="758953" y="1633840"/>
            <a:ext cx="7711884" cy="2429817"/>
          </a:xfrm>
        </p:spPr>
        <p:txBody>
          <a:bodyPr wrap="none"/>
          <a:lstStyle>
            <a:lvl1pPr>
              <a:buFontTx/>
              <a:buNone/>
              <a:defRPr/>
            </a:lvl1pPr>
          </a:lstStyle>
          <a:p>
            <a:r>
              <a:rPr lang="en-US" smtClean="0"/>
              <a:t>Click icon to add chart</a:t>
            </a:r>
            <a:endParaRPr lang="en-US" dirty="0"/>
          </a:p>
        </p:txBody>
      </p:sp>
      <p:sp>
        <p:nvSpPr>
          <p:cNvPr id="2" name="Title 1"/>
          <p:cNvSpPr>
            <a:spLocks noGrp="1"/>
          </p:cNvSpPr>
          <p:nvPr>
            <p:ph type="title" hasCustomPrompt="1"/>
          </p:nvPr>
        </p:nvSpPr>
        <p:spPr/>
        <p:txBody>
          <a:bodyPr wrap="square"/>
          <a:lstStyle>
            <a:lvl1pPr>
              <a:defRPr baseline="0"/>
            </a:lvl1pPr>
          </a:lstStyle>
          <a:p>
            <a:r>
              <a:rPr lang="en-US" dirty="0" smtClean="0"/>
              <a:t>CLICK TO EDIT MASTER TITLE STYLE</a:t>
            </a:r>
            <a:endParaRPr lang="en-US" dirty="0"/>
          </a:p>
        </p:txBody>
      </p:sp>
      <p:sp>
        <p:nvSpPr>
          <p:cNvPr id="16" name="Text Placeholder 2"/>
          <p:cNvSpPr>
            <a:spLocks noGrp="1"/>
          </p:cNvSpPr>
          <p:nvPr>
            <p:ph type="body" idx="13"/>
          </p:nvPr>
        </p:nvSpPr>
        <p:spPr>
          <a:xfrm>
            <a:off x="594376" y="960528"/>
            <a:ext cx="8160321" cy="236412"/>
          </a:xfrm>
        </p:spPr>
        <p:txBody>
          <a:bodyPr wrap="square" tIns="0" bIns="0" anchor="t" anchorCtr="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21" name="Text Box 17"/>
          <p:cNvSpPr txBox="1">
            <a:spLocks noChangeArrowheads="1"/>
          </p:cNvSpPr>
          <p:nvPr/>
        </p:nvSpPr>
        <p:spPr bwMode="auto">
          <a:xfrm>
            <a:off x="8880768" y="4934587"/>
            <a:ext cx="134652" cy="138499"/>
          </a:xfrm>
          <a:prstGeom prst="rect">
            <a:avLst/>
          </a:prstGeom>
          <a:noFill/>
          <a:ln w="9525">
            <a:noFill/>
            <a:miter lim="800000"/>
            <a:headEnd/>
            <a:tailEnd/>
          </a:ln>
          <a:effectLst/>
        </p:spPr>
        <p:txBody>
          <a:bodyPr wrap="none" lIns="0" tIns="0" rIns="0" bIns="0" anchor="ctr" anchorCtr="0">
            <a:spAutoFit/>
          </a:bodyPr>
          <a:lstStyle/>
          <a:p>
            <a:pPr algn="ctr" defTabSz="913430"/>
            <a:fld id="{0D7D805D-F6E5-43ED-9D8A-77676030D49C}" type="slidenum">
              <a:rPr lang="en-US" sz="900">
                <a:solidFill>
                  <a:srgbClr val="009DD9"/>
                </a:solidFill>
              </a:rPr>
              <a:pPr algn="ctr" defTabSz="913430"/>
              <a:t>‹#›</a:t>
            </a:fld>
            <a:endParaRPr lang="en-US" sz="900" dirty="0">
              <a:solidFill>
                <a:srgbClr val="009DD9"/>
              </a:solidFill>
            </a:endParaRPr>
          </a:p>
        </p:txBody>
      </p:sp>
      <p:sp>
        <p:nvSpPr>
          <p:cNvPr id="14" name="Text Placeholder 2"/>
          <p:cNvSpPr>
            <a:spLocks noGrp="1"/>
          </p:cNvSpPr>
          <p:nvPr>
            <p:ph type="body" idx="17"/>
          </p:nvPr>
        </p:nvSpPr>
        <p:spPr>
          <a:xfrm>
            <a:off x="594378" y="4781521"/>
            <a:ext cx="8165465" cy="274405"/>
          </a:xfrm>
        </p:spPr>
        <p:txBody>
          <a:bodyPr wrap="square" tIns="0" bIns="0" anchor="b" anchorCtr="0"/>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16635666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cSld name="Dark Divder Slide ">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bwMode="gray">
          <a:xfrm>
            <a:off x="1979477" y="2387198"/>
            <a:ext cx="6978811" cy="439048"/>
          </a:xfrm>
        </p:spPr>
        <p:txBody>
          <a:bodyPr>
            <a:normAutofit/>
          </a:bodyPr>
          <a:lstStyle>
            <a:lvl1pPr algn="ctr">
              <a:defRPr sz="3200" b="0" cap="all"/>
            </a:lvl1pPr>
          </a:lstStyle>
          <a:p>
            <a:r>
              <a:rPr lang="es-ES_tradnl" smtClean="0"/>
              <a:t>Clic para editar título</a:t>
            </a:r>
            <a:endParaRPr lang="en-US" dirty="0"/>
          </a:p>
        </p:txBody>
      </p:sp>
    </p:spTree>
    <p:extLst>
      <p:ext uri="{BB962C8B-B14F-4D97-AF65-F5344CB8AC3E}">
        <p14:creationId xmlns:p14="http://schemas.microsoft.com/office/powerpoint/2010/main" val="1247119993"/>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9" name="Title 8"/>
          <p:cNvSpPr>
            <a:spLocks noGrp="1"/>
          </p:cNvSpPr>
          <p:nvPr>
            <p:ph type="title"/>
          </p:nvPr>
        </p:nvSpPr>
        <p:spPr>
          <a:xfrm>
            <a:off x="594378" y="507656"/>
            <a:ext cx="8165465" cy="428757"/>
          </a:xfrm>
        </p:spPr>
        <p:txBody>
          <a:bodyPr/>
          <a:lstStyle>
            <a:lvl1pPr>
              <a:defRPr baseline="0">
                <a:solidFill>
                  <a:srgbClr val="009DD9"/>
                </a:solidFill>
              </a:defRPr>
            </a:lvl1pPr>
          </a:lstStyle>
          <a:p>
            <a:r>
              <a:rPr lang="en-US" smtClean="0"/>
              <a:t>Click to edit Master title style</a:t>
            </a:r>
            <a:endParaRPr lang="en-US" dirty="0"/>
          </a:p>
        </p:txBody>
      </p:sp>
      <p:sp>
        <p:nvSpPr>
          <p:cNvPr id="8" name="Text Placeholder 2"/>
          <p:cNvSpPr>
            <a:spLocks noGrp="1"/>
          </p:cNvSpPr>
          <p:nvPr>
            <p:ph type="body" idx="13"/>
          </p:nvPr>
        </p:nvSpPr>
        <p:spPr>
          <a:xfrm>
            <a:off x="594378" y="960528"/>
            <a:ext cx="8165465"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5" name="Content Placeholder 4"/>
          <p:cNvSpPr>
            <a:spLocks noGrp="1"/>
          </p:cNvSpPr>
          <p:nvPr>
            <p:ph sz="quarter" idx="14"/>
          </p:nvPr>
        </p:nvSpPr>
        <p:spPr>
          <a:xfrm>
            <a:off x="594378" y="1516090"/>
            <a:ext cx="8165465" cy="3060851"/>
          </a:xfrm>
        </p:spPr>
        <p:txBody>
          <a:bodyPr/>
          <a:lstStyle>
            <a:lvl1pPr>
              <a:spcBef>
                <a:spcPts val="800"/>
              </a:spcBef>
              <a:defRPr>
                <a:solidFill>
                  <a:srgbClr val="5F5F5F"/>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2"/>
          <p:cNvSpPr>
            <a:spLocks noGrp="1"/>
          </p:cNvSpPr>
          <p:nvPr>
            <p:ph type="body" idx="15"/>
          </p:nvPr>
        </p:nvSpPr>
        <p:spPr>
          <a:xfrm>
            <a:off x="594378" y="4781521"/>
            <a:ext cx="8165465"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21137814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cSld name="Title Slide 2">
    <p:spTree>
      <p:nvGrpSpPr>
        <p:cNvPr id="1" name=""/>
        <p:cNvGrpSpPr/>
        <p:nvPr/>
      </p:nvGrpSpPr>
      <p:grpSpPr>
        <a:xfrm>
          <a:off x="0" y="0"/>
          <a:ext cx="0" cy="0"/>
          <a:chOff x="0" y="0"/>
          <a:chExt cx="0" cy="0"/>
        </a:xfrm>
      </p:grpSpPr>
      <p:pic>
        <p:nvPicPr>
          <p:cNvPr id="10" name="Picture 9" descr="Nielsen_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13601" y="1829495"/>
            <a:ext cx="889600" cy="236016"/>
          </a:xfrm>
          <a:prstGeom prst="rect">
            <a:avLst/>
          </a:prstGeom>
        </p:spPr>
      </p:pic>
      <p:pic>
        <p:nvPicPr>
          <p:cNvPr id="8" name="Picture 7" descr="PPT-White-Cover-Graphic-No-Imag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 y="0"/>
            <a:ext cx="9144000" cy="5145088"/>
          </a:xfrm>
          <a:prstGeom prst="rect">
            <a:avLst/>
          </a:prstGeom>
        </p:spPr>
      </p:pic>
      <p:sp>
        <p:nvSpPr>
          <p:cNvPr id="12" name="Text Placeholder 2"/>
          <p:cNvSpPr>
            <a:spLocks noGrp="1"/>
          </p:cNvSpPr>
          <p:nvPr>
            <p:ph type="body" idx="17"/>
          </p:nvPr>
        </p:nvSpPr>
        <p:spPr>
          <a:xfrm>
            <a:off x="6044244" y="4500265"/>
            <a:ext cx="2891063" cy="523208"/>
          </a:xfrm>
        </p:spPr>
        <p:txBody>
          <a:bodyPr wrap="square" anchor="b" anchorCtr="0"/>
          <a:lstStyle>
            <a:lvl1pPr marL="0" indent="0" algn="r">
              <a:lnSpc>
                <a:spcPct val="100000"/>
              </a:lnSpc>
              <a:spcBef>
                <a:spcPts val="0"/>
              </a:spcBef>
              <a:buNone/>
              <a:defRPr sz="1200" b="0"/>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2" name="Title 1"/>
          <p:cNvSpPr>
            <a:spLocks noGrp="1"/>
          </p:cNvSpPr>
          <p:nvPr>
            <p:ph type="ctrTitle" hasCustomPrompt="1"/>
          </p:nvPr>
        </p:nvSpPr>
        <p:spPr>
          <a:xfrm>
            <a:off x="3276618" y="2127118"/>
            <a:ext cx="5667603" cy="982968"/>
          </a:xfrm>
        </p:spPr>
        <p:txBody>
          <a:bodyPr wrap="square" tIns="0" bIns="0">
            <a:noAutofit/>
          </a:bodyPr>
          <a:lstStyle>
            <a:lvl1pPr algn="r">
              <a:lnSpc>
                <a:spcPct val="80000"/>
              </a:lnSpc>
              <a:tabLst>
                <a:tab pos="507478" algn="l"/>
              </a:tabLst>
              <a:defRPr sz="4500" b="0" cap="all" baseline="0">
                <a:solidFill>
                  <a:srgbClr val="009DD9"/>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3276618" y="3116841"/>
            <a:ext cx="5667603" cy="427554"/>
          </a:xfrm>
        </p:spPr>
        <p:txBody>
          <a:bodyPr wrap="square" tIns="0" bIns="0"/>
          <a:lstStyle>
            <a:lvl1pPr marL="0" indent="0" algn="r">
              <a:lnSpc>
                <a:spcPct val="100000"/>
              </a:lnSpc>
              <a:buNone/>
              <a:defRPr sz="2100" cap="all" baseline="0">
                <a:solidFill>
                  <a:schemeClr val="tx1"/>
                </a:solidFill>
              </a:defRPr>
            </a:lvl1pPr>
            <a:lvl2pPr marL="456707" indent="0" algn="ctr">
              <a:buNone/>
              <a:defRPr>
                <a:solidFill>
                  <a:schemeClr val="tx1">
                    <a:tint val="75000"/>
                  </a:schemeClr>
                </a:solidFill>
              </a:defRPr>
            </a:lvl2pPr>
            <a:lvl3pPr marL="913440" indent="0" algn="ctr">
              <a:buNone/>
              <a:defRPr>
                <a:solidFill>
                  <a:schemeClr val="tx1">
                    <a:tint val="75000"/>
                  </a:schemeClr>
                </a:solidFill>
              </a:defRPr>
            </a:lvl3pPr>
            <a:lvl4pPr marL="1370160" indent="0" algn="ctr">
              <a:buNone/>
              <a:defRPr>
                <a:solidFill>
                  <a:schemeClr val="tx1">
                    <a:tint val="75000"/>
                  </a:schemeClr>
                </a:solidFill>
              </a:defRPr>
            </a:lvl4pPr>
            <a:lvl5pPr marL="1826878" indent="0" algn="ctr">
              <a:buNone/>
              <a:defRPr>
                <a:solidFill>
                  <a:schemeClr val="tx1">
                    <a:tint val="75000"/>
                  </a:schemeClr>
                </a:solidFill>
              </a:defRPr>
            </a:lvl5pPr>
            <a:lvl6pPr marL="2283610" indent="0" algn="ctr">
              <a:buNone/>
              <a:defRPr>
                <a:solidFill>
                  <a:schemeClr val="tx1">
                    <a:tint val="75000"/>
                  </a:schemeClr>
                </a:solidFill>
              </a:defRPr>
            </a:lvl6pPr>
            <a:lvl7pPr marL="2740317" indent="0" algn="ctr">
              <a:buNone/>
              <a:defRPr>
                <a:solidFill>
                  <a:schemeClr val="tx1">
                    <a:tint val="75000"/>
                  </a:schemeClr>
                </a:solidFill>
              </a:defRPr>
            </a:lvl7pPr>
            <a:lvl8pPr marL="3197017" indent="0" algn="ctr">
              <a:buNone/>
              <a:defRPr>
                <a:solidFill>
                  <a:schemeClr val="tx1">
                    <a:tint val="75000"/>
                  </a:schemeClr>
                </a:solidFill>
              </a:defRPr>
            </a:lvl8pPr>
            <a:lvl9pPr marL="3653723"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6739247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594378" y="507656"/>
            <a:ext cx="8165465" cy="428757"/>
          </a:xfrm>
        </p:spPr>
        <p:txBody>
          <a:bodyPr>
            <a:noAutofit/>
          </a:bodyPr>
          <a:lstStyle>
            <a:lvl1pPr>
              <a:defRPr baseline="0">
                <a:solidFill>
                  <a:srgbClr val="009DD9"/>
                </a:solidFill>
              </a:defRPr>
            </a:lvl1pPr>
          </a:lstStyle>
          <a:p>
            <a:r>
              <a:rPr lang="en-US" dirty="0" smtClean="0"/>
              <a:t>CLICK TO EDIT MASTER TITLE STYLE</a:t>
            </a:r>
            <a:endParaRPr lang="en-US" dirty="0"/>
          </a:p>
        </p:txBody>
      </p:sp>
      <p:sp>
        <p:nvSpPr>
          <p:cNvPr id="8" name="Text Placeholder 2"/>
          <p:cNvSpPr>
            <a:spLocks noGrp="1"/>
          </p:cNvSpPr>
          <p:nvPr>
            <p:ph type="body" idx="13"/>
          </p:nvPr>
        </p:nvSpPr>
        <p:spPr>
          <a:xfrm>
            <a:off x="594378" y="960528"/>
            <a:ext cx="8165465" cy="236412"/>
          </a:xfrm>
        </p:spPr>
        <p:txBody>
          <a:bodyPr wrap="square" tIns="0" bIns="0" anchor="t" anchorCtr="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dirty="0" smtClean="0"/>
              <a:t>Click to edit Master text styles</a:t>
            </a:r>
          </a:p>
        </p:txBody>
      </p:sp>
      <p:sp>
        <p:nvSpPr>
          <p:cNvPr id="5" name="Content Placeholder 4"/>
          <p:cNvSpPr>
            <a:spLocks noGrp="1"/>
          </p:cNvSpPr>
          <p:nvPr>
            <p:ph sz="quarter" idx="14"/>
          </p:nvPr>
        </p:nvSpPr>
        <p:spPr>
          <a:xfrm>
            <a:off x="594378" y="1516090"/>
            <a:ext cx="8165465" cy="3060851"/>
          </a:xfrm>
        </p:spPr>
        <p:txBody>
          <a:bodyPr/>
          <a:lstStyle>
            <a:lvl1pPr>
              <a:spcBef>
                <a:spcPts val="800"/>
              </a:spcBef>
              <a:defRPr>
                <a:solidFill>
                  <a:srgbClr val="5F5F5F"/>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2"/>
          <p:cNvSpPr>
            <a:spLocks noGrp="1"/>
          </p:cNvSpPr>
          <p:nvPr>
            <p:ph type="body" idx="15"/>
          </p:nvPr>
        </p:nvSpPr>
        <p:spPr>
          <a:xfrm>
            <a:off x="594378" y="4781521"/>
            <a:ext cx="8165465" cy="274405"/>
          </a:xfrm>
        </p:spPr>
        <p:txBody>
          <a:bodyPr wrap="square" tIns="0" bIns="0" anchor="b" anchorCtr="0"/>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370741391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9" name="Title 8"/>
          <p:cNvSpPr>
            <a:spLocks noGrp="1"/>
          </p:cNvSpPr>
          <p:nvPr>
            <p:ph type="title"/>
          </p:nvPr>
        </p:nvSpPr>
        <p:spPr>
          <a:xfrm>
            <a:off x="594367" y="507656"/>
            <a:ext cx="8166672" cy="428757"/>
          </a:xfrm>
        </p:spPr>
        <p:txBody>
          <a:bodyPr/>
          <a:lstStyle>
            <a:lvl1pPr>
              <a:defRPr baseline="0">
                <a:solidFill>
                  <a:srgbClr val="009DD9"/>
                </a:solidFill>
              </a:defRPr>
            </a:lvl1pPr>
          </a:lstStyle>
          <a:p>
            <a:r>
              <a:rPr lang="en-US" dirty="0" smtClean="0"/>
              <a:t>Click to edit Master title style</a:t>
            </a:r>
            <a:endParaRPr lang="en-US" dirty="0"/>
          </a:p>
        </p:txBody>
      </p:sp>
      <p:sp>
        <p:nvSpPr>
          <p:cNvPr id="8" name="Text Placeholder 2"/>
          <p:cNvSpPr>
            <a:spLocks noGrp="1"/>
          </p:cNvSpPr>
          <p:nvPr>
            <p:ph type="body" idx="13"/>
          </p:nvPr>
        </p:nvSpPr>
        <p:spPr>
          <a:xfrm>
            <a:off x="594376"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5" name="Text Placeholder 2"/>
          <p:cNvSpPr>
            <a:spLocks noGrp="1"/>
          </p:cNvSpPr>
          <p:nvPr>
            <p:ph type="body" idx="15"/>
          </p:nvPr>
        </p:nvSpPr>
        <p:spPr>
          <a:xfrm>
            <a:off x="594378" y="4781521"/>
            <a:ext cx="8165465"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4279992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cSld name="Table Slide">
    <p:spTree>
      <p:nvGrpSpPr>
        <p:cNvPr id="1" name=""/>
        <p:cNvGrpSpPr/>
        <p:nvPr/>
      </p:nvGrpSpPr>
      <p:grpSpPr>
        <a:xfrm>
          <a:off x="0" y="0"/>
          <a:ext cx="0" cy="0"/>
          <a:chOff x="0" y="0"/>
          <a:chExt cx="0" cy="0"/>
        </a:xfrm>
      </p:grpSpPr>
      <p:pic>
        <p:nvPicPr>
          <p:cNvPr id="7" name="Picture 6" descr="PPT-Chart-Templa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w="9525">
            <a:noFill/>
            <a:miter lim="800000"/>
            <a:headEnd/>
            <a:tailEnd/>
          </a:ln>
        </p:spPr>
      </p:pic>
      <p:sp>
        <p:nvSpPr>
          <p:cNvPr id="8" name="Rectangle 8"/>
          <p:cNvSpPr/>
          <p:nvPr/>
        </p:nvSpPr>
        <p:spPr bwMode="gray">
          <a:xfrm rot="16200000">
            <a:off x="-1261051" y="4157828"/>
            <a:ext cx="2731652" cy="200010"/>
          </a:xfrm>
          <a:prstGeom prst="rect">
            <a:avLst/>
          </a:prstGeom>
        </p:spPr>
        <p:txBody>
          <a:bodyPr wrap="none" lIns="91348" tIns="45698" rIns="91348" bIns="45698">
            <a:spAutoFit/>
          </a:bodyPr>
          <a:lstStyle/>
          <a:p>
            <a:pPr defTabSz="913430">
              <a:spcBef>
                <a:spcPct val="50000"/>
              </a:spcBef>
              <a:defRPr/>
            </a:pPr>
            <a:r>
              <a:rPr lang="en-US" sz="700" dirty="0">
                <a:solidFill>
                  <a:srgbClr val="5F5F5F"/>
                </a:solidFill>
                <a:cs typeface="Calibri"/>
              </a:rPr>
              <a:t>Copyright ©2012 The Nielsen Company. Confidential and proprietary.</a:t>
            </a:r>
          </a:p>
        </p:txBody>
      </p:sp>
      <p:sp>
        <p:nvSpPr>
          <p:cNvPr id="10" name="Text Box 17"/>
          <p:cNvSpPr txBox="1">
            <a:spLocks noChangeArrowheads="1"/>
          </p:cNvSpPr>
          <p:nvPr/>
        </p:nvSpPr>
        <p:spPr bwMode="auto">
          <a:xfrm>
            <a:off x="8880618" y="4934803"/>
            <a:ext cx="134652" cy="138499"/>
          </a:xfrm>
          <a:prstGeom prst="rect">
            <a:avLst/>
          </a:prstGeom>
          <a:noFill/>
          <a:ln w="9525">
            <a:noFill/>
            <a:miter lim="800000"/>
            <a:headEnd/>
            <a:tailEnd/>
          </a:ln>
          <a:effectLst/>
        </p:spPr>
        <p:txBody>
          <a:bodyPr wrap="none" lIns="0" tIns="0" rIns="0" bIns="0" anchor="ctr">
            <a:spAutoFit/>
          </a:bodyPr>
          <a:lstStyle/>
          <a:p>
            <a:pPr algn="ctr" defTabSz="913430">
              <a:defRPr/>
            </a:pPr>
            <a:fld id="{FC551F3E-855A-4BF6-95A5-AAB9E991ABFF}" type="slidenum">
              <a:rPr lang="en-US" sz="900">
                <a:solidFill>
                  <a:srgbClr val="009DD9"/>
                </a:solidFill>
              </a:rPr>
              <a:pPr algn="ctr" defTabSz="913430">
                <a:defRPr/>
              </a:pPr>
              <a:t>‹#›</a:t>
            </a:fld>
            <a:endParaRPr lang="en-US" sz="900" dirty="0">
              <a:solidFill>
                <a:srgbClr val="009DD9"/>
              </a:solidFill>
            </a:endParaRPr>
          </a:p>
        </p:txBody>
      </p:sp>
      <p:sp>
        <p:nvSpPr>
          <p:cNvPr id="6" name="Table Placeholder 5"/>
          <p:cNvSpPr>
            <a:spLocks noGrp="1"/>
          </p:cNvSpPr>
          <p:nvPr>
            <p:ph type="tbl" sz="quarter" idx="13"/>
          </p:nvPr>
        </p:nvSpPr>
        <p:spPr>
          <a:xfrm>
            <a:off x="776676" y="1461224"/>
            <a:ext cx="7614868" cy="2597557"/>
          </a:xfrm>
        </p:spPr>
        <p:txBody>
          <a:bodyPr rtlCol="0">
            <a:noAutofit/>
          </a:bodyPr>
          <a:lstStyle>
            <a:lvl1pPr marL="0" indent="0">
              <a:buFontTx/>
              <a:buNone/>
              <a:defRPr/>
            </a:lvl1pPr>
          </a:lstStyle>
          <a:p>
            <a:pPr lvl="0"/>
            <a:r>
              <a:rPr lang="en-US" noProof="0" dirty="0" smtClean="0"/>
              <a:t>Click icon to add table</a:t>
            </a:r>
            <a:endParaRPr lang="en-US" noProof="0" dirty="0"/>
          </a:p>
        </p:txBody>
      </p:sp>
      <p:sp>
        <p:nvSpPr>
          <p:cNvPr id="4" name="Title 3"/>
          <p:cNvSpPr>
            <a:spLocks noGrp="1"/>
          </p:cNvSpPr>
          <p:nvPr>
            <p:ph type="title"/>
          </p:nvPr>
        </p:nvSpPr>
        <p:spPr/>
        <p:txBody>
          <a:bodyPr/>
          <a:lstStyle>
            <a:lvl1pPr>
              <a:defRPr baseline="0"/>
            </a:lvl1pPr>
          </a:lstStyle>
          <a:p>
            <a:r>
              <a:rPr lang="en-US" smtClean="0"/>
              <a:t>Click to edit Master title style</a:t>
            </a:r>
            <a:endParaRPr lang="en-US" dirty="0"/>
          </a:p>
        </p:txBody>
      </p:sp>
      <p:sp>
        <p:nvSpPr>
          <p:cNvPr id="11" name="Text Placeholder 2"/>
          <p:cNvSpPr>
            <a:spLocks noGrp="1"/>
          </p:cNvSpPr>
          <p:nvPr>
            <p:ph type="body" idx="15"/>
          </p:nvPr>
        </p:nvSpPr>
        <p:spPr>
          <a:xfrm>
            <a:off x="594376"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9" name="Text Placeholder 2"/>
          <p:cNvSpPr>
            <a:spLocks noGrp="1"/>
          </p:cNvSpPr>
          <p:nvPr>
            <p:ph type="body" idx="16"/>
          </p:nvPr>
        </p:nvSpPr>
        <p:spPr>
          <a:xfrm>
            <a:off x="594378" y="4781521"/>
            <a:ext cx="8165465"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5773256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ark 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9" descr="PPT-Black-Cover-Graphic-WS.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4" y="0"/>
            <a:ext cx="9136063"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Nielsen_R.png"/>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invGray">
          <a:xfrm>
            <a:off x="363547" y="2372467"/>
            <a:ext cx="673100" cy="23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43366" y="3751657"/>
            <a:ext cx="5486400" cy="499027"/>
          </a:xfrm>
        </p:spPr>
        <p:txBody>
          <a:bodyPr tIns="0" bIns="0"/>
          <a:lstStyle>
            <a:lvl1pPr marL="0" indent="0" algn="l">
              <a:lnSpc>
                <a:spcPct val="100000"/>
              </a:lnSpc>
              <a:buNone/>
              <a:defRPr sz="2700" cap="all" baseline="0">
                <a:solidFill>
                  <a:srgbClr val="FFFFFF"/>
                </a:solidFill>
              </a:defRPr>
            </a:lvl1pPr>
            <a:lvl2pPr marL="608931" indent="0" algn="ctr">
              <a:buNone/>
              <a:defRPr>
                <a:solidFill>
                  <a:schemeClr val="tx1">
                    <a:tint val="75000"/>
                  </a:schemeClr>
                </a:solidFill>
              </a:defRPr>
            </a:lvl2pPr>
            <a:lvl3pPr marL="1217908" indent="0" algn="ctr">
              <a:buNone/>
              <a:defRPr>
                <a:solidFill>
                  <a:schemeClr val="tx1">
                    <a:tint val="75000"/>
                  </a:schemeClr>
                </a:solidFill>
              </a:defRPr>
            </a:lvl3pPr>
            <a:lvl4pPr marL="1826854" indent="0" algn="ctr">
              <a:buNone/>
              <a:defRPr>
                <a:solidFill>
                  <a:schemeClr val="tx1">
                    <a:tint val="75000"/>
                  </a:schemeClr>
                </a:solidFill>
              </a:defRPr>
            </a:lvl4pPr>
            <a:lvl5pPr marL="2435810" indent="0" algn="ctr">
              <a:buNone/>
              <a:defRPr>
                <a:solidFill>
                  <a:schemeClr val="tx1">
                    <a:tint val="75000"/>
                  </a:schemeClr>
                </a:solidFill>
              </a:defRPr>
            </a:lvl5pPr>
            <a:lvl6pPr marL="3044747" indent="0" algn="ctr">
              <a:buNone/>
              <a:defRPr>
                <a:solidFill>
                  <a:schemeClr val="tx1">
                    <a:tint val="75000"/>
                  </a:schemeClr>
                </a:solidFill>
              </a:defRPr>
            </a:lvl6pPr>
            <a:lvl7pPr marL="3653679" indent="0" algn="ctr">
              <a:buNone/>
              <a:defRPr>
                <a:solidFill>
                  <a:schemeClr val="tx1">
                    <a:tint val="75000"/>
                  </a:schemeClr>
                </a:solidFill>
              </a:defRPr>
            </a:lvl7pPr>
            <a:lvl8pPr marL="4262639" indent="0" algn="ctr">
              <a:buNone/>
              <a:defRPr>
                <a:solidFill>
                  <a:schemeClr val="tx1">
                    <a:tint val="75000"/>
                  </a:schemeClr>
                </a:solidFill>
              </a:defRPr>
            </a:lvl8pPr>
            <a:lvl9pPr marL="4871589"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2"/>
          <p:cNvSpPr>
            <a:spLocks noGrp="1"/>
          </p:cNvSpPr>
          <p:nvPr>
            <p:ph type="body" idx="17"/>
          </p:nvPr>
        </p:nvSpPr>
        <p:spPr>
          <a:xfrm>
            <a:off x="247477" y="4619154"/>
            <a:ext cx="2891063" cy="523208"/>
          </a:xfrm>
        </p:spPr>
        <p:txBody>
          <a:bodyPr anchor="b"/>
          <a:lstStyle>
            <a:lvl1pPr marL="0" indent="0" algn="l">
              <a:lnSpc>
                <a:spcPct val="100000"/>
              </a:lnSpc>
              <a:spcBef>
                <a:spcPts val="0"/>
              </a:spcBef>
              <a:buNone/>
              <a:defRPr sz="1500" b="0">
                <a:solidFill>
                  <a:srgbClr val="FFFFFF"/>
                </a:solidFill>
              </a:defRPr>
            </a:lvl1pPr>
            <a:lvl2pPr marL="608931" indent="0">
              <a:buNone/>
              <a:defRPr sz="2700" b="1"/>
            </a:lvl2pPr>
            <a:lvl3pPr marL="1217908" indent="0">
              <a:buNone/>
              <a:defRPr sz="2400" b="1"/>
            </a:lvl3pPr>
            <a:lvl4pPr marL="1826854" indent="0">
              <a:buNone/>
              <a:defRPr sz="2100" b="1"/>
            </a:lvl4pPr>
            <a:lvl5pPr marL="2435810" indent="0">
              <a:buNone/>
              <a:defRPr sz="2100" b="1"/>
            </a:lvl5pPr>
            <a:lvl6pPr marL="3044747" indent="0">
              <a:buNone/>
              <a:defRPr sz="2100" b="1"/>
            </a:lvl6pPr>
            <a:lvl7pPr marL="3653679" indent="0">
              <a:buNone/>
              <a:defRPr sz="2100" b="1"/>
            </a:lvl7pPr>
            <a:lvl8pPr marL="4262639" indent="0">
              <a:buNone/>
              <a:defRPr sz="2100" b="1"/>
            </a:lvl8pPr>
            <a:lvl9pPr marL="4871589" indent="0">
              <a:buNone/>
              <a:defRPr sz="2100" b="1"/>
            </a:lvl9pPr>
          </a:lstStyle>
          <a:p>
            <a:pPr lvl="0"/>
            <a:r>
              <a:rPr lang="en-US" smtClean="0"/>
              <a:t>Click to edit Master text styles</a:t>
            </a:r>
          </a:p>
        </p:txBody>
      </p:sp>
      <p:sp>
        <p:nvSpPr>
          <p:cNvPr id="13" name="Title 1"/>
          <p:cNvSpPr>
            <a:spLocks noGrp="1"/>
          </p:cNvSpPr>
          <p:nvPr>
            <p:ph type="ctrTitle"/>
          </p:nvPr>
        </p:nvSpPr>
        <p:spPr>
          <a:xfrm>
            <a:off x="242847" y="2769897"/>
            <a:ext cx="5486938" cy="982968"/>
          </a:xfrm>
        </p:spPr>
        <p:txBody>
          <a:bodyPr/>
          <a:lstStyle>
            <a:lvl1pPr algn="l">
              <a:lnSpc>
                <a:spcPct val="80000"/>
              </a:lnSpc>
              <a:tabLst>
                <a:tab pos="676630" algn="l"/>
              </a:tabLst>
              <a:defRPr sz="6000" b="0" cap="all" baseline="0">
                <a:solidFill>
                  <a:srgbClr val="009DD9"/>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912431059"/>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2_Dark Title Slide 2">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9" descr="PPT-Black-Cover-Graphic-No-Image-WS.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775" y="0"/>
            <a:ext cx="9134475"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Nielsen_R.png"/>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invGray">
          <a:xfrm>
            <a:off x="363547" y="2372467"/>
            <a:ext cx="673100" cy="23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43366" y="3751657"/>
            <a:ext cx="5486400" cy="499027"/>
          </a:xfrm>
        </p:spPr>
        <p:txBody>
          <a:bodyPr tIns="0" bIns="0"/>
          <a:lstStyle>
            <a:lvl1pPr marL="0" indent="0" algn="l">
              <a:lnSpc>
                <a:spcPct val="100000"/>
              </a:lnSpc>
              <a:buNone/>
              <a:defRPr sz="2700" cap="all" baseline="0">
                <a:solidFill>
                  <a:srgbClr val="FFFFFF"/>
                </a:solidFill>
              </a:defRPr>
            </a:lvl1pPr>
            <a:lvl2pPr marL="608931" indent="0" algn="ctr">
              <a:buNone/>
              <a:defRPr>
                <a:solidFill>
                  <a:schemeClr val="tx1">
                    <a:tint val="75000"/>
                  </a:schemeClr>
                </a:solidFill>
              </a:defRPr>
            </a:lvl2pPr>
            <a:lvl3pPr marL="1217908" indent="0" algn="ctr">
              <a:buNone/>
              <a:defRPr>
                <a:solidFill>
                  <a:schemeClr val="tx1">
                    <a:tint val="75000"/>
                  </a:schemeClr>
                </a:solidFill>
              </a:defRPr>
            </a:lvl3pPr>
            <a:lvl4pPr marL="1826854" indent="0" algn="ctr">
              <a:buNone/>
              <a:defRPr>
                <a:solidFill>
                  <a:schemeClr val="tx1">
                    <a:tint val="75000"/>
                  </a:schemeClr>
                </a:solidFill>
              </a:defRPr>
            </a:lvl4pPr>
            <a:lvl5pPr marL="2435810" indent="0" algn="ctr">
              <a:buNone/>
              <a:defRPr>
                <a:solidFill>
                  <a:schemeClr val="tx1">
                    <a:tint val="75000"/>
                  </a:schemeClr>
                </a:solidFill>
              </a:defRPr>
            </a:lvl5pPr>
            <a:lvl6pPr marL="3044747" indent="0" algn="ctr">
              <a:buNone/>
              <a:defRPr>
                <a:solidFill>
                  <a:schemeClr val="tx1">
                    <a:tint val="75000"/>
                  </a:schemeClr>
                </a:solidFill>
              </a:defRPr>
            </a:lvl6pPr>
            <a:lvl7pPr marL="3653679" indent="0" algn="ctr">
              <a:buNone/>
              <a:defRPr>
                <a:solidFill>
                  <a:schemeClr val="tx1">
                    <a:tint val="75000"/>
                  </a:schemeClr>
                </a:solidFill>
              </a:defRPr>
            </a:lvl7pPr>
            <a:lvl8pPr marL="4262639" indent="0" algn="ctr">
              <a:buNone/>
              <a:defRPr>
                <a:solidFill>
                  <a:schemeClr val="tx1">
                    <a:tint val="75000"/>
                  </a:schemeClr>
                </a:solidFill>
              </a:defRPr>
            </a:lvl8pPr>
            <a:lvl9pPr marL="4871589"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2"/>
          <p:cNvSpPr>
            <a:spLocks noGrp="1"/>
          </p:cNvSpPr>
          <p:nvPr>
            <p:ph type="body" idx="17"/>
          </p:nvPr>
        </p:nvSpPr>
        <p:spPr>
          <a:xfrm>
            <a:off x="247477" y="4619154"/>
            <a:ext cx="2891063" cy="523208"/>
          </a:xfrm>
        </p:spPr>
        <p:txBody>
          <a:bodyPr anchor="b"/>
          <a:lstStyle>
            <a:lvl1pPr marL="0" indent="0" algn="l">
              <a:lnSpc>
                <a:spcPct val="100000"/>
              </a:lnSpc>
              <a:spcBef>
                <a:spcPts val="0"/>
              </a:spcBef>
              <a:buNone/>
              <a:defRPr sz="1500" b="0">
                <a:solidFill>
                  <a:srgbClr val="FFFFFF"/>
                </a:solidFill>
              </a:defRPr>
            </a:lvl1pPr>
            <a:lvl2pPr marL="608931" indent="0">
              <a:buNone/>
              <a:defRPr sz="2700" b="1"/>
            </a:lvl2pPr>
            <a:lvl3pPr marL="1217908" indent="0">
              <a:buNone/>
              <a:defRPr sz="2400" b="1"/>
            </a:lvl3pPr>
            <a:lvl4pPr marL="1826854" indent="0">
              <a:buNone/>
              <a:defRPr sz="2100" b="1"/>
            </a:lvl4pPr>
            <a:lvl5pPr marL="2435810" indent="0">
              <a:buNone/>
              <a:defRPr sz="2100" b="1"/>
            </a:lvl5pPr>
            <a:lvl6pPr marL="3044747" indent="0">
              <a:buNone/>
              <a:defRPr sz="2100" b="1"/>
            </a:lvl6pPr>
            <a:lvl7pPr marL="3653679" indent="0">
              <a:buNone/>
              <a:defRPr sz="2100" b="1"/>
            </a:lvl7pPr>
            <a:lvl8pPr marL="4262639" indent="0">
              <a:buNone/>
              <a:defRPr sz="2100" b="1"/>
            </a:lvl8pPr>
            <a:lvl9pPr marL="4871589" indent="0">
              <a:buNone/>
              <a:defRPr sz="2100" b="1"/>
            </a:lvl9pPr>
          </a:lstStyle>
          <a:p>
            <a:pPr lvl="0"/>
            <a:r>
              <a:rPr lang="en-US" smtClean="0"/>
              <a:t>Click to edit Master text styles</a:t>
            </a:r>
          </a:p>
        </p:txBody>
      </p:sp>
      <p:sp>
        <p:nvSpPr>
          <p:cNvPr id="13" name="Title 1"/>
          <p:cNvSpPr>
            <a:spLocks noGrp="1"/>
          </p:cNvSpPr>
          <p:nvPr>
            <p:ph type="ctrTitle"/>
          </p:nvPr>
        </p:nvSpPr>
        <p:spPr>
          <a:xfrm>
            <a:off x="242847" y="2769897"/>
            <a:ext cx="5486938" cy="982968"/>
          </a:xfrm>
        </p:spPr>
        <p:txBody>
          <a:bodyPr/>
          <a:lstStyle>
            <a:lvl1pPr algn="l">
              <a:lnSpc>
                <a:spcPct val="80000"/>
              </a:lnSpc>
              <a:tabLst>
                <a:tab pos="676630" algn="l"/>
              </a:tabLst>
              <a:defRPr sz="6000" b="0" cap="all" baseline="0">
                <a:solidFill>
                  <a:srgbClr val="009DD9"/>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595175733"/>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8"/>
          <p:cNvSpPr>
            <a:spLocks noGrp="1"/>
          </p:cNvSpPr>
          <p:nvPr>
            <p:ph type="title"/>
          </p:nvPr>
        </p:nvSpPr>
        <p:spPr>
          <a:xfrm>
            <a:off x="594367" y="475642"/>
            <a:ext cx="8166672" cy="428757"/>
          </a:xfrm>
        </p:spPr>
        <p:txBody>
          <a:bodyPr/>
          <a:lstStyle>
            <a:lvl1pPr>
              <a:defRPr baseline="0">
                <a:solidFill>
                  <a:srgbClr val="009DD9"/>
                </a:solidFill>
              </a:defRPr>
            </a:lvl1pPr>
          </a:lstStyle>
          <a:p>
            <a:r>
              <a:rPr lang="en-US" smtClean="0"/>
              <a:t>Click to edit Master title style</a:t>
            </a:r>
            <a:endParaRPr lang="en-US" dirty="0"/>
          </a:p>
        </p:txBody>
      </p:sp>
      <p:sp>
        <p:nvSpPr>
          <p:cNvPr id="8" name="Text Placeholder 2"/>
          <p:cNvSpPr>
            <a:spLocks noGrp="1"/>
          </p:cNvSpPr>
          <p:nvPr>
            <p:ph type="body" idx="13"/>
          </p:nvPr>
        </p:nvSpPr>
        <p:spPr>
          <a:xfrm>
            <a:off x="594378" y="933070"/>
            <a:ext cx="8160322" cy="236412"/>
          </a:xfrm>
        </p:spPr>
        <p:txBody>
          <a:bodyPr tIns="0" bIns="0"/>
          <a:lstStyle>
            <a:lvl1pPr marL="0" indent="0">
              <a:spcBef>
                <a:spcPts val="0"/>
              </a:spcBef>
              <a:buNone/>
              <a:defRPr sz="2400" b="0" baseline="0">
                <a:solidFill>
                  <a:schemeClr val="tx1"/>
                </a:solidFill>
              </a:defRPr>
            </a:lvl1pPr>
            <a:lvl2pPr marL="608931" indent="0">
              <a:buNone/>
              <a:defRPr sz="2700" b="1"/>
            </a:lvl2pPr>
            <a:lvl3pPr marL="1217908" indent="0">
              <a:buNone/>
              <a:defRPr sz="2400" b="1"/>
            </a:lvl3pPr>
            <a:lvl4pPr marL="1826854" indent="0">
              <a:buNone/>
              <a:defRPr sz="2100" b="1"/>
            </a:lvl4pPr>
            <a:lvl5pPr marL="2435810" indent="0">
              <a:buNone/>
              <a:defRPr sz="2100" b="1"/>
            </a:lvl5pPr>
            <a:lvl6pPr marL="3044747" indent="0">
              <a:buNone/>
              <a:defRPr sz="2100" b="1"/>
            </a:lvl6pPr>
            <a:lvl7pPr marL="3653679" indent="0">
              <a:buNone/>
              <a:defRPr sz="2100" b="1"/>
            </a:lvl7pPr>
            <a:lvl8pPr marL="4262639" indent="0">
              <a:buNone/>
              <a:defRPr sz="2100" b="1"/>
            </a:lvl8pPr>
            <a:lvl9pPr marL="4871589" indent="0">
              <a:buNone/>
              <a:defRPr sz="2100" b="1"/>
            </a:lvl9pPr>
          </a:lstStyle>
          <a:p>
            <a:pPr lvl="0"/>
            <a:r>
              <a:rPr lang="en-US" smtClean="0"/>
              <a:t>Click to edit Master text styles</a:t>
            </a:r>
          </a:p>
        </p:txBody>
      </p:sp>
      <p:sp>
        <p:nvSpPr>
          <p:cNvPr id="5" name="Text Placeholder 2"/>
          <p:cNvSpPr>
            <a:spLocks noGrp="1"/>
          </p:cNvSpPr>
          <p:nvPr>
            <p:ph type="body" idx="15"/>
          </p:nvPr>
        </p:nvSpPr>
        <p:spPr>
          <a:xfrm>
            <a:off x="594367" y="4781521"/>
            <a:ext cx="8165592" cy="274405"/>
          </a:xfrm>
        </p:spPr>
        <p:txBody>
          <a:bodyPr tIns="0" bIns="0" anchor="b"/>
          <a:lstStyle>
            <a:lvl1pPr marL="0" indent="0">
              <a:spcBef>
                <a:spcPts val="79"/>
              </a:spcBef>
              <a:buNone/>
              <a:defRPr sz="1200" b="0" baseline="0">
                <a:solidFill>
                  <a:schemeClr val="tx1"/>
                </a:solidFill>
              </a:defRPr>
            </a:lvl1pPr>
            <a:lvl2pPr marL="608931" indent="0">
              <a:buNone/>
              <a:defRPr sz="2700" b="1"/>
            </a:lvl2pPr>
            <a:lvl3pPr marL="1217908" indent="0">
              <a:buNone/>
              <a:defRPr sz="2400" b="1"/>
            </a:lvl3pPr>
            <a:lvl4pPr marL="1826854" indent="0">
              <a:buNone/>
              <a:defRPr sz="2100" b="1"/>
            </a:lvl4pPr>
            <a:lvl5pPr marL="2435810" indent="0">
              <a:buNone/>
              <a:defRPr sz="2100" b="1"/>
            </a:lvl5pPr>
            <a:lvl6pPr marL="3044747" indent="0">
              <a:buNone/>
              <a:defRPr sz="2100" b="1"/>
            </a:lvl6pPr>
            <a:lvl7pPr marL="3653679" indent="0">
              <a:buNone/>
              <a:defRPr sz="2100" b="1"/>
            </a:lvl7pPr>
            <a:lvl8pPr marL="4262639" indent="0">
              <a:buNone/>
              <a:defRPr sz="2100" b="1"/>
            </a:lvl8pPr>
            <a:lvl9pPr marL="4871589" indent="0">
              <a:buNone/>
              <a:defRPr sz="2100" b="1"/>
            </a:lvl9pPr>
          </a:lstStyle>
          <a:p>
            <a:pPr lvl="0"/>
            <a:r>
              <a:rPr lang="en-US" smtClean="0"/>
              <a:t>Click to edit Master text styles</a:t>
            </a:r>
          </a:p>
        </p:txBody>
      </p:sp>
    </p:spTree>
    <p:extLst>
      <p:ext uri="{BB962C8B-B14F-4D97-AF65-F5344CB8AC3E}">
        <p14:creationId xmlns:p14="http://schemas.microsoft.com/office/powerpoint/2010/main" val="405898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_Lower left Graphic">
    <p:spTree>
      <p:nvGrpSpPr>
        <p:cNvPr id="1" name=""/>
        <p:cNvGrpSpPr/>
        <p:nvPr/>
      </p:nvGrpSpPr>
      <p:grpSpPr>
        <a:xfrm>
          <a:off x="0" y="0"/>
          <a:ext cx="0" cy="0"/>
          <a:chOff x="0" y="0"/>
          <a:chExt cx="0" cy="0"/>
        </a:xfrm>
      </p:grpSpPr>
      <p:sp>
        <p:nvSpPr>
          <p:cNvPr id="9" name="Title 8"/>
          <p:cNvSpPr>
            <a:spLocks noGrp="1"/>
          </p:cNvSpPr>
          <p:nvPr>
            <p:ph type="title"/>
          </p:nvPr>
        </p:nvSpPr>
        <p:spPr>
          <a:xfrm>
            <a:off x="594367" y="507657"/>
            <a:ext cx="8166672" cy="428757"/>
          </a:xfrm>
        </p:spPr>
        <p:txBody>
          <a:bodyPr/>
          <a:lstStyle>
            <a:lvl1pPr>
              <a:defRPr baseline="0">
                <a:solidFill>
                  <a:srgbClr val="009DD9"/>
                </a:solidFill>
              </a:defRPr>
            </a:lvl1pPr>
          </a:lstStyle>
          <a:p>
            <a:r>
              <a:rPr lang="en-US" smtClean="0"/>
              <a:t>Click to edit Master title style</a:t>
            </a:r>
            <a:endParaRPr lang="en-US" dirty="0"/>
          </a:p>
        </p:txBody>
      </p:sp>
      <p:sp>
        <p:nvSpPr>
          <p:cNvPr id="8" name="Text Placeholder 2"/>
          <p:cNvSpPr>
            <a:spLocks noGrp="1"/>
          </p:cNvSpPr>
          <p:nvPr>
            <p:ph type="body" idx="13"/>
          </p:nvPr>
        </p:nvSpPr>
        <p:spPr>
          <a:xfrm>
            <a:off x="594378"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7" name="Text Placeholder 2"/>
          <p:cNvSpPr>
            <a:spLocks noGrp="1"/>
          </p:cNvSpPr>
          <p:nvPr>
            <p:ph type="body" idx="15"/>
          </p:nvPr>
        </p:nvSpPr>
        <p:spPr>
          <a:xfrm>
            <a:off x="758970" y="4781522"/>
            <a:ext cx="8021511"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24666726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only 2">
    <p:spTree>
      <p:nvGrpSpPr>
        <p:cNvPr id="1" name=""/>
        <p:cNvGrpSpPr/>
        <p:nvPr/>
      </p:nvGrpSpPr>
      <p:grpSpPr>
        <a:xfrm>
          <a:off x="0" y="0"/>
          <a:ext cx="0" cy="0"/>
          <a:chOff x="0" y="0"/>
          <a:chExt cx="0" cy="0"/>
        </a:xfrm>
      </p:grpSpPr>
      <p:pic>
        <p:nvPicPr>
          <p:cNvPr id="5" name="Picture 9" descr="PPT-Chart-Template-W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4" y="0"/>
            <a:ext cx="9136063"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1"/>
          <p:cNvSpPr>
            <a:spLocks noChangeArrowheads="1"/>
          </p:cNvSpPr>
          <p:nvPr/>
        </p:nvSpPr>
        <p:spPr bwMode="gray">
          <a:xfrm rot="16200000">
            <a:off x="-1492771" y="3821549"/>
            <a:ext cx="3157032" cy="246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00" tIns="60901" rIns="121800" bIns="60901">
            <a:spAutoFit/>
          </a:bodyPr>
          <a:lstStyle/>
          <a:p>
            <a:pPr defTabSz="1217908" fontAlgn="base">
              <a:spcBef>
                <a:spcPct val="50000"/>
              </a:spcBef>
              <a:spcAft>
                <a:spcPct val="0"/>
              </a:spcAft>
            </a:pPr>
            <a:r>
              <a:rPr lang="en-US" sz="800">
                <a:solidFill>
                  <a:srgbClr val="5F5F5F"/>
                </a:solidFill>
                <a:ea typeface="ＭＳ Ｐゴシック" charset="0"/>
                <a:cs typeface="Calibri" charset="0"/>
              </a:rPr>
              <a:t>Copyright ©2015 The Nielsen Company. Confidential and proprietary.</a:t>
            </a:r>
          </a:p>
        </p:txBody>
      </p:sp>
      <p:sp>
        <p:nvSpPr>
          <p:cNvPr id="7" name="Text Box 17"/>
          <p:cNvSpPr txBox="1">
            <a:spLocks noChangeArrowheads="1"/>
          </p:cNvSpPr>
          <p:nvPr userDrawn="1"/>
        </p:nvSpPr>
        <p:spPr bwMode="auto">
          <a:xfrm>
            <a:off x="8856599" y="4911434"/>
            <a:ext cx="18274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1217908" fontAlgn="base">
              <a:spcBef>
                <a:spcPct val="0"/>
              </a:spcBef>
              <a:spcAft>
                <a:spcPct val="0"/>
              </a:spcAft>
              <a:defRPr/>
            </a:pPr>
            <a:fld id="{B4E4E4D4-3FC6-144F-8816-FA414AF21E3D}" type="slidenum">
              <a:rPr lang="en-US" sz="1200" smtClean="0">
                <a:solidFill>
                  <a:srgbClr val="009DD9"/>
                </a:solidFill>
              </a:rPr>
              <a:pPr algn="ctr" defTabSz="1217908" fontAlgn="base">
                <a:spcBef>
                  <a:spcPct val="0"/>
                </a:spcBef>
                <a:spcAft>
                  <a:spcPct val="0"/>
                </a:spcAft>
                <a:defRPr/>
              </a:pPr>
              <a:t>‹#›</a:t>
            </a:fld>
            <a:endParaRPr lang="en-US" sz="1200" smtClean="0">
              <a:solidFill>
                <a:srgbClr val="009DD9"/>
              </a:solidFill>
            </a:endParaRPr>
          </a:p>
        </p:txBody>
      </p:sp>
      <p:sp>
        <p:nvSpPr>
          <p:cNvPr id="9" name="Title 8"/>
          <p:cNvSpPr>
            <a:spLocks noGrp="1"/>
          </p:cNvSpPr>
          <p:nvPr>
            <p:ph type="title"/>
          </p:nvPr>
        </p:nvSpPr>
        <p:spPr>
          <a:xfrm>
            <a:off x="594367" y="475642"/>
            <a:ext cx="8166672" cy="428757"/>
          </a:xfrm>
        </p:spPr>
        <p:txBody>
          <a:bodyPr/>
          <a:lstStyle>
            <a:lvl1pPr>
              <a:defRPr baseline="0">
                <a:solidFill>
                  <a:srgbClr val="009DD9"/>
                </a:solidFill>
              </a:defRPr>
            </a:lvl1pPr>
          </a:lstStyle>
          <a:p>
            <a:r>
              <a:rPr lang="en-US" smtClean="0"/>
              <a:t>Click to edit Master title style</a:t>
            </a:r>
            <a:endParaRPr lang="en-US" dirty="0"/>
          </a:p>
        </p:txBody>
      </p:sp>
      <p:sp>
        <p:nvSpPr>
          <p:cNvPr id="8" name="Text Placeholder 2"/>
          <p:cNvSpPr>
            <a:spLocks noGrp="1"/>
          </p:cNvSpPr>
          <p:nvPr>
            <p:ph type="body" idx="13"/>
          </p:nvPr>
        </p:nvSpPr>
        <p:spPr>
          <a:xfrm>
            <a:off x="594378" y="933070"/>
            <a:ext cx="8160322" cy="236412"/>
          </a:xfrm>
        </p:spPr>
        <p:txBody>
          <a:bodyPr tIns="0" bIns="0"/>
          <a:lstStyle>
            <a:lvl1pPr marL="0" indent="0">
              <a:spcBef>
                <a:spcPts val="0"/>
              </a:spcBef>
              <a:buNone/>
              <a:defRPr sz="2400" b="0" baseline="0">
                <a:solidFill>
                  <a:schemeClr val="tx1"/>
                </a:solidFill>
              </a:defRPr>
            </a:lvl1pPr>
            <a:lvl2pPr marL="608931" indent="0">
              <a:buNone/>
              <a:defRPr sz="2700" b="1"/>
            </a:lvl2pPr>
            <a:lvl3pPr marL="1217908" indent="0">
              <a:buNone/>
              <a:defRPr sz="2400" b="1"/>
            </a:lvl3pPr>
            <a:lvl4pPr marL="1826854" indent="0">
              <a:buNone/>
              <a:defRPr sz="2100" b="1"/>
            </a:lvl4pPr>
            <a:lvl5pPr marL="2435810" indent="0">
              <a:buNone/>
              <a:defRPr sz="2100" b="1"/>
            </a:lvl5pPr>
            <a:lvl6pPr marL="3044747" indent="0">
              <a:buNone/>
              <a:defRPr sz="2100" b="1"/>
            </a:lvl6pPr>
            <a:lvl7pPr marL="3653679" indent="0">
              <a:buNone/>
              <a:defRPr sz="2100" b="1"/>
            </a:lvl7pPr>
            <a:lvl8pPr marL="4262639" indent="0">
              <a:buNone/>
              <a:defRPr sz="2100" b="1"/>
            </a:lvl8pPr>
            <a:lvl9pPr marL="4871589" indent="0">
              <a:buNone/>
              <a:defRPr sz="2100" b="1"/>
            </a:lvl9pPr>
          </a:lstStyle>
          <a:p>
            <a:pPr lvl="0"/>
            <a:r>
              <a:rPr lang="en-US" smtClean="0"/>
              <a:t>Click to edit Master text styles</a:t>
            </a:r>
          </a:p>
        </p:txBody>
      </p:sp>
      <p:sp>
        <p:nvSpPr>
          <p:cNvPr id="10" name="Text Placeholder 2"/>
          <p:cNvSpPr>
            <a:spLocks noGrp="1"/>
          </p:cNvSpPr>
          <p:nvPr>
            <p:ph type="body" idx="15"/>
          </p:nvPr>
        </p:nvSpPr>
        <p:spPr>
          <a:xfrm>
            <a:off x="594367" y="4781521"/>
            <a:ext cx="8165592" cy="274405"/>
          </a:xfrm>
        </p:spPr>
        <p:txBody>
          <a:bodyPr tIns="0" bIns="0" anchor="b"/>
          <a:lstStyle>
            <a:lvl1pPr marL="0" indent="0">
              <a:spcBef>
                <a:spcPts val="79"/>
              </a:spcBef>
              <a:buNone/>
              <a:defRPr sz="1200" b="0" baseline="0">
                <a:solidFill>
                  <a:schemeClr val="tx1"/>
                </a:solidFill>
              </a:defRPr>
            </a:lvl1pPr>
            <a:lvl2pPr marL="608931" indent="0">
              <a:buNone/>
              <a:defRPr sz="2700" b="1"/>
            </a:lvl2pPr>
            <a:lvl3pPr marL="1217908" indent="0">
              <a:buNone/>
              <a:defRPr sz="2400" b="1"/>
            </a:lvl3pPr>
            <a:lvl4pPr marL="1826854" indent="0">
              <a:buNone/>
              <a:defRPr sz="2100" b="1"/>
            </a:lvl4pPr>
            <a:lvl5pPr marL="2435810" indent="0">
              <a:buNone/>
              <a:defRPr sz="2100" b="1"/>
            </a:lvl5pPr>
            <a:lvl6pPr marL="3044747" indent="0">
              <a:buNone/>
              <a:defRPr sz="2100" b="1"/>
            </a:lvl6pPr>
            <a:lvl7pPr marL="3653679" indent="0">
              <a:buNone/>
              <a:defRPr sz="2100" b="1"/>
            </a:lvl7pPr>
            <a:lvl8pPr marL="4262639" indent="0">
              <a:buNone/>
              <a:defRPr sz="2100" b="1"/>
            </a:lvl8pPr>
            <a:lvl9pPr marL="4871589" indent="0">
              <a:buNone/>
              <a:defRPr sz="2100" b="1"/>
            </a:lvl9pPr>
          </a:lstStyle>
          <a:p>
            <a:pPr lvl="0"/>
            <a:r>
              <a:rPr lang="en-US" smtClean="0"/>
              <a:t>Click to edit Master text styles</a:t>
            </a:r>
          </a:p>
        </p:txBody>
      </p:sp>
    </p:spTree>
    <p:extLst>
      <p:ext uri="{BB962C8B-B14F-4D97-AF65-F5344CB8AC3E}">
        <p14:creationId xmlns:p14="http://schemas.microsoft.com/office/powerpoint/2010/main" val="2895163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Chart with Call Out">
    <p:spTree>
      <p:nvGrpSpPr>
        <p:cNvPr id="1" name=""/>
        <p:cNvGrpSpPr/>
        <p:nvPr/>
      </p:nvGrpSpPr>
      <p:grpSpPr>
        <a:xfrm>
          <a:off x="0" y="0"/>
          <a:ext cx="0" cy="0"/>
          <a:chOff x="0" y="0"/>
          <a:chExt cx="0" cy="0"/>
        </a:xfrm>
      </p:grpSpPr>
      <p:pic>
        <p:nvPicPr>
          <p:cNvPr id="8" name="Picture 9" descr="PPT-Chart-Template-W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4" y="0"/>
            <a:ext cx="9136063"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1"/>
          <p:cNvSpPr>
            <a:spLocks noChangeArrowheads="1"/>
          </p:cNvSpPr>
          <p:nvPr userDrawn="1"/>
        </p:nvSpPr>
        <p:spPr bwMode="gray">
          <a:xfrm rot="16200000">
            <a:off x="-1492771" y="3821549"/>
            <a:ext cx="3157032" cy="246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00" tIns="60901" rIns="121800" bIns="60901">
            <a:spAutoFit/>
          </a:bodyPr>
          <a:lstStyle/>
          <a:p>
            <a:pPr defTabSz="1217908" fontAlgn="base">
              <a:spcBef>
                <a:spcPct val="50000"/>
              </a:spcBef>
              <a:spcAft>
                <a:spcPct val="0"/>
              </a:spcAft>
            </a:pPr>
            <a:r>
              <a:rPr lang="en-US" sz="800">
                <a:solidFill>
                  <a:srgbClr val="5F5F5F"/>
                </a:solidFill>
                <a:ea typeface="ＭＳ Ｐゴシック" charset="0"/>
                <a:cs typeface="Calibri" charset="0"/>
              </a:rPr>
              <a:t>Copyright ©2015 The Nielsen Company. Confidential and proprietary.</a:t>
            </a:r>
          </a:p>
        </p:txBody>
      </p:sp>
      <p:sp>
        <p:nvSpPr>
          <p:cNvPr id="10" name="Text Box 17"/>
          <p:cNvSpPr txBox="1">
            <a:spLocks noChangeArrowheads="1"/>
          </p:cNvSpPr>
          <p:nvPr userDrawn="1"/>
        </p:nvSpPr>
        <p:spPr bwMode="auto">
          <a:xfrm>
            <a:off x="8856599" y="4911434"/>
            <a:ext cx="18274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1217908" fontAlgn="base">
              <a:spcBef>
                <a:spcPct val="0"/>
              </a:spcBef>
              <a:spcAft>
                <a:spcPct val="0"/>
              </a:spcAft>
              <a:defRPr/>
            </a:pPr>
            <a:fld id="{45F0621F-AED8-4A48-A20C-4D00D92F306E}" type="slidenum">
              <a:rPr lang="en-US" sz="1200" smtClean="0">
                <a:solidFill>
                  <a:srgbClr val="009DD9"/>
                </a:solidFill>
              </a:rPr>
              <a:pPr algn="ctr" defTabSz="1217908" fontAlgn="base">
                <a:spcBef>
                  <a:spcPct val="0"/>
                </a:spcBef>
                <a:spcAft>
                  <a:spcPct val="0"/>
                </a:spcAft>
                <a:defRPr/>
              </a:pPr>
              <a:t>‹#›</a:t>
            </a:fld>
            <a:endParaRPr lang="en-US" sz="1200" smtClean="0">
              <a:solidFill>
                <a:srgbClr val="009DD9"/>
              </a:solidFill>
            </a:endParaRPr>
          </a:p>
        </p:txBody>
      </p:sp>
      <p:sp>
        <p:nvSpPr>
          <p:cNvPr id="7" name="Text Placeholder 2"/>
          <p:cNvSpPr>
            <a:spLocks noGrp="1"/>
          </p:cNvSpPr>
          <p:nvPr>
            <p:ph type="body" idx="14"/>
          </p:nvPr>
        </p:nvSpPr>
        <p:spPr>
          <a:xfrm>
            <a:off x="594368" y="1317170"/>
            <a:ext cx="7876476" cy="188773"/>
          </a:xfrm>
        </p:spPr>
        <p:txBody>
          <a:bodyPr tIns="0" bIns="0"/>
          <a:lstStyle>
            <a:lvl1pPr marL="0" indent="0">
              <a:spcBef>
                <a:spcPts val="0"/>
              </a:spcBef>
              <a:buNone/>
              <a:defRPr sz="1500" b="0" baseline="0">
                <a:solidFill>
                  <a:srgbClr val="009DD9"/>
                </a:solidFill>
              </a:defRPr>
            </a:lvl1pPr>
            <a:lvl2pPr marL="608931" indent="0">
              <a:buNone/>
              <a:defRPr sz="2700" b="1"/>
            </a:lvl2pPr>
            <a:lvl3pPr marL="1217908" indent="0">
              <a:buNone/>
              <a:defRPr sz="2400" b="1"/>
            </a:lvl3pPr>
            <a:lvl4pPr marL="1826854" indent="0">
              <a:buNone/>
              <a:defRPr sz="2100" b="1"/>
            </a:lvl4pPr>
            <a:lvl5pPr marL="2435810" indent="0">
              <a:buNone/>
              <a:defRPr sz="2100" b="1"/>
            </a:lvl5pPr>
            <a:lvl6pPr marL="3044747" indent="0">
              <a:buNone/>
              <a:defRPr sz="2100" b="1"/>
            </a:lvl6pPr>
            <a:lvl7pPr marL="3653679" indent="0">
              <a:buNone/>
              <a:defRPr sz="2100" b="1"/>
            </a:lvl7pPr>
            <a:lvl8pPr marL="4262639" indent="0">
              <a:buNone/>
              <a:defRPr sz="2100" b="1"/>
            </a:lvl8pPr>
            <a:lvl9pPr marL="4871589" indent="0">
              <a:buNone/>
              <a:defRPr sz="2100" b="1"/>
            </a:lvl9pPr>
          </a:lstStyle>
          <a:p>
            <a:pPr lvl="0"/>
            <a:r>
              <a:rPr lang="en-US" smtClean="0"/>
              <a:t>Click to edit Master text styles</a:t>
            </a:r>
          </a:p>
        </p:txBody>
      </p:sp>
      <p:sp>
        <p:nvSpPr>
          <p:cNvPr id="11" name="Text Placeholder 2"/>
          <p:cNvSpPr>
            <a:spLocks noGrp="1"/>
          </p:cNvSpPr>
          <p:nvPr>
            <p:ph type="body" idx="15"/>
          </p:nvPr>
        </p:nvSpPr>
        <p:spPr>
          <a:xfrm>
            <a:off x="685808" y="4328765"/>
            <a:ext cx="7781544" cy="299408"/>
          </a:xfrm>
          <a:solidFill>
            <a:srgbClr val="009DD9"/>
          </a:solidFill>
          <a:ln>
            <a:noFill/>
          </a:ln>
        </p:spPr>
        <p:txBody>
          <a:bodyPr tIns="0" bIns="0" anchor="ctr"/>
          <a:lstStyle>
            <a:lvl1pPr marL="0" indent="0" algn="ctr">
              <a:spcBef>
                <a:spcPts val="0"/>
              </a:spcBef>
              <a:buNone/>
              <a:defRPr sz="2400" b="0" baseline="0">
                <a:solidFill>
                  <a:srgbClr val="FFFFFF"/>
                </a:solidFill>
              </a:defRPr>
            </a:lvl1pPr>
            <a:lvl2pPr marL="608931" indent="0">
              <a:buNone/>
              <a:defRPr sz="2700" b="1"/>
            </a:lvl2pPr>
            <a:lvl3pPr marL="1217908" indent="0">
              <a:buNone/>
              <a:defRPr sz="2400" b="1"/>
            </a:lvl3pPr>
            <a:lvl4pPr marL="1826854" indent="0">
              <a:buNone/>
              <a:defRPr sz="2100" b="1"/>
            </a:lvl4pPr>
            <a:lvl5pPr marL="2435810" indent="0">
              <a:buNone/>
              <a:defRPr sz="2100" b="1"/>
            </a:lvl5pPr>
            <a:lvl6pPr marL="3044747" indent="0">
              <a:buNone/>
              <a:defRPr sz="2100" b="1"/>
            </a:lvl6pPr>
            <a:lvl7pPr marL="3653679" indent="0">
              <a:buNone/>
              <a:defRPr sz="2100" b="1"/>
            </a:lvl7pPr>
            <a:lvl8pPr marL="4262639" indent="0">
              <a:buNone/>
              <a:defRPr sz="2100" b="1"/>
            </a:lvl8pPr>
            <a:lvl9pPr marL="4871589" indent="0">
              <a:buNone/>
              <a:defRPr sz="2100" b="1"/>
            </a:lvl9pPr>
          </a:lstStyle>
          <a:p>
            <a:pPr lvl="0"/>
            <a:r>
              <a:rPr lang="en-US" smtClean="0"/>
              <a:t>Click to edit Master text styles</a:t>
            </a:r>
          </a:p>
        </p:txBody>
      </p:sp>
      <p:sp>
        <p:nvSpPr>
          <p:cNvPr id="13" name="Chart Placeholder 12"/>
          <p:cNvSpPr>
            <a:spLocks noGrp="1"/>
          </p:cNvSpPr>
          <p:nvPr>
            <p:ph type="chart" sz="quarter" idx="16"/>
          </p:nvPr>
        </p:nvSpPr>
        <p:spPr>
          <a:xfrm>
            <a:off x="758952" y="1600812"/>
            <a:ext cx="7708392" cy="2429817"/>
          </a:xfrm>
        </p:spPr>
        <p:txBody>
          <a:bodyPr wrap="none" rtlCol="0">
            <a:noAutofit/>
          </a:bodyPr>
          <a:lstStyle>
            <a:lvl1pPr>
              <a:buFontTx/>
              <a:buNone/>
              <a:defRPr/>
            </a:lvl1pPr>
          </a:lstStyle>
          <a:p>
            <a:pPr lvl="0"/>
            <a:r>
              <a:rPr lang="en-US" noProof="0" smtClean="0"/>
              <a:t>Click icon to add chart</a:t>
            </a:r>
            <a:endParaRPr lang="en-US" noProof="0" dirty="0"/>
          </a:p>
        </p:txBody>
      </p:sp>
      <p:sp>
        <p:nvSpPr>
          <p:cNvPr id="2" name="Title 1"/>
          <p:cNvSpPr>
            <a:spLocks noGrp="1"/>
          </p:cNvSpPr>
          <p:nvPr>
            <p:ph type="title"/>
          </p:nvPr>
        </p:nvSpPr>
        <p:spPr/>
        <p:txBody>
          <a:bodyPr/>
          <a:lstStyle>
            <a:lvl1pPr>
              <a:defRPr baseline="0"/>
            </a:lvl1pPr>
          </a:lstStyle>
          <a:p>
            <a:r>
              <a:rPr lang="en-US" smtClean="0"/>
              <a:t>Click to edit Master title style</a:t>
            </a:r>
            <a:endParaRPr lang="en-US" dirty="0"/>
          </a:p>
        </p:txBody>
      </p:sp>
      <p:sp>
        <p:nvSpPr>
          <p:cNvPr id="16" name="Text Placeholder 2"/>
          <p:cNvSpPr>
            <a:spLocks noGrp="1"/>
          </p:cNvSpPr>
          <p:nvPr>
            <p:ph type="body" idx="13"/>
          </p:nvPr>
        </p:nvSpPr>
        <p:spPr>
          <a:xfrm>
            <a:off x="594378" y="933070"/>
            <a:ext cx="8160322" cy="236412"/>
          </a:xfrm>
        </p:spPr>
        <p:txBody>
          <a:bodyPr tIns="0" bIns="0"/>
          <a:lstStyle>
            <a:lvl1pPr marL="0" indent="0">
              <a:spcBef>
                <a:spcPts val="0"/>
              </a:spcBef>
              <a:buNone/>
              <a:defRPr sz="2400" b="0" baseline="0">
                <a:solidFill>
                  <a:schemeClr val="tx1"/>
                </a:solidFill>
              </a:defRPr>
            </a:lvl1pPr>
            <a:lvl2pPr marL="608931" indent="0">
              <a:buNone/>
              <a:defRPr sz="2700" b="1"/>
            </a:lvl2pPr>
            <a:lvl3pPr marL="1217908" indent="0">
              <a:buNone/>
              <a:defRPr sz="2400" b="1"/>
            </a:lvl3pPr>
            <a:lvl4pPr marL="1826854" indent="0">
              <a:buNone/>
              <a:defRPr sz="2100" b="1"/>
            </a:lvl4pPr>
            <a:lvl5pPr marL="2435810" indent="0">
              <a:buNone/>
              <a:defRPr sz="2100" b="1"/>
            </a:lvl5pPr>
            <a:lvl6pPr marL="3044747" indent="0">
              <a:buNone/>
              <a:defRPr sz="2100" b="1"/>
            </a:lvl6pPr>
            <a:lvl7pPr marL="3653679" indent="0">
              <a:buNone/>
              <a:defRPr sz="2100" b="1"/>
            </a:lvl7pPr>
            <a:lvl8pPr marL="4262639" indent="0">
              <a:buNone/>
              <a:defRPr sz="2100" b="1"/>
            </a:lvl8pPr>
            <a:lvl9pPr marL="4871589" indent="0">
              <a:buNone/>
              <a:defRPr sz="2100" b="1"/>
            </a:lvl9pPr>
          </a:lstStyle>
          <a:p>
            <a:pPr lvl="0"/>
            <a:r>
              <a:rPr lang="en-US" smtClean="0"/>
              <a:t>Click to edit Master text styles</a:t>
            </a:r>
          </a:p>
        </p:txBody>
      </p:sp>
      <p:sp>
        <p:nvSpPr>
          <p:cNvPr id="14" name="Text Placeholder 2"/>
          <p:cNvSpPr>
            <a:spLocks noGrp="1"/>
          </p:cNvSpPr>
          <p:nvPr>
            <p:ph type="body" idx="17"/>
          </p:nvPr>
        </p:nvSpPr>
        <p:spPr>
          <a:xfrm>
            <a:off x="594367" y="4781521"/>
            <a:ext cx="8165592" cy="274405"/>
          </a:xfrm>
        </p:spPr>
        <p:txBody>
          <a:bodyPr tIns="0" bIns="0" anchor="b"/>
          <a:lstStyle>
            <a:lvl1pPr marL="0" indent="0">
              <a:spcBef>
                <a:spcPts val="79"/>
              </a:spcBef>
              <a:buNone/>
              <a:defRPr sz="1200" b="0" baseline="0">
                <a:solidFill>
                  <a:schemeClr val="tx1"/>
                </a:solidFill>
              </a:defRPr>
            </a:lvl1pPr>
            <a:lvl2pPr marL="608931" indent="0">
              <a:buNone/>
              <a:defRPr sz="2700" b="1"/>
            </a:lvl2pPr>
            <a:lvl3pPr marL="1217908" indent="0">
              <a:buNone/>
              <a:defRPr sz="2400" b="1"/>
            </a:lvl3pPr>
            <a:lvl4pPr marL="1826854" indent="0">
              <a:buNone/>
              <a:defRPr sz="2100" b="1"/>
            </a:lvl4pPr>
            <a:lvl5pPr marL="2435810" indent="0">
              <a:buNone/>
              <a:defRPr sz="2100" b="1"/>
            </a:lvl5pPr>
            <a:lvl6pPr marL="3044747" indent="0">
              <a:buNone/>
              <a:defRPr sz="2100" b="1"/>
            </a:lvl6pPr>
            <a:lvl7pPr marL="3653679" indent="0">
              <a:buNone/>
              <a:defRPr sz="2100" b="1"/>
            </a:lvl7pPr>
            <a:lvl8pPr marL="4262639" indent="0">
              <a:buNone/>
              <a:defRPr sz="2100" b="1"/>
            </a:lvl8pPr>
            <a:lvl9pPr marL="4871589" indent="0">
              <a:buNone/>
              <a:defRPr sz="2100" b="1"/>
            </a:lvl9pPr>
          </a:lstStyle>
          <a:p>
            <a:pPr lvl="0"/>
            <a:r>
              <a:rPr lang="en-US" smtClean="0"/>
              <a:t>Click to edit Master text styles</a:t>
            </a:r>
          </a:p>
        </p:txBody>
      </p:sp>
    </p:spTree>
    <p:extLst>
      <p:ext uri="{BB962C8B-B14F-4D97-AF65-F5344CB8AC3E}">
        <p14:creationId xmlns:p14="http://schemas.microsoft.com/office/powerpoint/2010/main" val="26755438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_Table Slide">
    <p:spTree>
      <p:nvGrpSpPr>
        <p:cNvPr id="1" name=""/>
        <p:cNvGrpSpPr/>
        <p:nvPr/>
      </p:nvGrpSpPr>
      <p:grpSpPr>
        <a:xfrm>
          <a:off x="0" y="0"/>
          <a:ext cx="0" cy="0"/>
          <a:chOff x="0" y="0"/>
          <a:chExt cx="0" cy="0"/>
        </a:xfrm>
      </p:grpSpPr>
      <p:pic>
        <p:nvPicPr>
          <p:cNvPr id="7" name="Picture 9" descr="PPT-Chart-Template-W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4" y="0"/>
            <a:ext cx="9136063"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1"/>
          <p:cNvSpPr>
            <a:spLocks noChangeArrowheads="1"/>
          </p:cNvSpPr>
          <p:nvPr userDrawn="1"/>
        </p:nvSpPr>
        <p:spPr bwMode="gray">
          <a:xfrm rot="16200000">
            <a:off x="-1492771" y="3821549"/>
            <a:ext cx="3157032" cy="246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00" tIns="60901" rIns="121800" bIns="60901">
            <a:spAutoFit/>
          </a:bodyPr>
          <a:lstStyle/>
          <a:p>
            <a:pPr defTabSz="1217908" fontAlgn="base">
              <a:spcBef>
                <a:spcPct val="50000"/>
              </a:spcBef>
              <a:spcAft>
                <a:spcPct val="0"/>
              </a:spcAft>
            </a:pPr>
            <a:r>
              <a:rPr lang="en-US" sz="800">
                <a:solidFill>
                  <a:srgbClr val="5F5F5F"/>
                </a:solidFill>
                <a:ea typeface="ＭＳ Ｐゴシック" charset="0"/>
                <a:cs typeface="Calibri" charset="0"/>
              </a:rPr>
              <a:t>Copyright ©2015 The Nielsen Company. Confidential and proprietary.</a:t>
            </a:r>
          </a:p>
        </p:txBody>
      </p:sp>
      <p:sp>
        <p:nvSpPr>
          <p:cNvPr id="9" name="Text Box 17"/>
          <p:cNvSpPr txBox="1">
            <a:spLocks noChangeArrowheads="1"/>
          </p:cNvSpPr>
          <p:nvPr/>
        </p:nvSpPr>
        <p:spPr bwMode="auto">
          <a:xfrm>
            <a:off x="8856599" y="4911434"/>
            <a:ext cx="18274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1217908" fontAlgn="base">
              <a:spcBef>
                <a:spcPct val="0"/>
              </a:spcBef>
              <a:spcAft>
                <a:spcPct val="0"/>
              </a:spcAft>
              <a:defRPr/>
            </a:pPr>
            <a:fld id="{A001CBAB-8837-BB44-82D5-18317209ED62}" type="slidenum">
              <a:rPr lang="en-US" sz="1200" smtClean="0">
                <a:solidFill>
                  <a:srgbClr val="009DD9"/>
                </a:solidFill>
              </a:rPr>
              <a:pPr algn="ctr" defTabSz="1217908" fontAlgn="base">
                <a:spcBef>
                  <a:spcPct val="0"/>
                </a:spcBef>
                <a:spcAft>
                  <a:spcPct val="0"/>
                </a:spcAft>
                <a:defRPr/>
              </a:pPr>
              <a:t>‹#›</a:t>
            </a:fld>
            <a:endParaRPr lang="en-US" sz="1200" smtClean="0">
              <a:solidFill>
                <a:srgbClr val="009DD9"/>
              </a:solidFill>
            </a:endParaRPr>
          </a:p>
        </p:txBody>
      </p:sp>
      <p:sp>
        <p:nvSpPr>
          <p:cNvPr id="6" name="Table Placeholder 5"/>
          <p:cNvSpPr>
            <a:spLocks noGrp="1"/>
          </p:cNvSpPr>
          <p:nvPr>
            <p:ph type="tbl" sz="quarter" idx="13"/>
          </p:nvPr>
        </p:nvSpPr>
        <p:spPr>
          <a:xfrm>
            <a:off x="777248" y="1463520"/>
            <a:ext cx="7616952" cy="2597557"/>
          </a:xfrm>
        </p:spPr>
        <p:txBody>
          <a:bodyPr rtlCol="0">
            <a:noAutofit/>
          </a:bodyPr>
          <a:lstStyle>
            <a:lvl1pPr marL="0" indent="0">
              <a:buFontTx/>
              <a:buNone/>
              <a:defRPr/>
            </a:lvl1pPr>
          </a:lstStyle>
          <a:p>
            <a:pPr lvl="0"/>
            <a:r>
              <a:rPr lang="en-US" noProof="0" smtClean="0"/>
              <a:t>Click icon to add table</a:t>
            </a:r>
            <a:endParaRPr lang="en-US" noProof="0" dirty="0"/>
          </a:p>
        </p:txBody>
      </p:sp>
      <p:sp>
        <p:nvSpPr>
          <p:cNvPr id="4" name="Title 3"/>
          <p:cNvSpPr>
            <a:spLocks noGrp="1"/>
          </p:cNvSpPr>
          <p:nvPr>
            <p:ph type="title"/>
          </p:nvPr>
        </p:nvSpPr>
        <p:spPr/>
        <p:txBody>
          <a:bodyPr/>
          <a:lstStyle>
            <a:lvl1pPr>
              <a:defRPr baseline="0"/>
            </a:lvl1pPr>
          </a:lstStyle>
          <a:p>
            <a:r>
              <a:rPr lang="en-US" smtClean="0"/>
              <a:t>Click to edit Master title style</a:t>
            </a:r>
            <a:endParaRPr lang="en-US" dirty="0"/>
          </a:p>
        </p:txBody>
      </p:sp>
      <p:sp>
        <p:nvSpPr>
          <p:cNvPr id="11" name="Text Placeholder 2"/>
          <p:cNvSpPr>
            <a:spLocks noGrp="1"/>
          </p:cNvSpPr>
          <p:nvPr>
            <p:ph type="body" idx="15"/>
          </p:nvPr>
        </p:nvSpPr>
        <p:spPr>
          <a:xfrm>
            <a:off x="594378" y="933070"/>
            <a:ext cx="8160322" cy="236412"/>
          </a:xfrm>
        </p:spPr>
        <p:txBody>
          <a:bodyPr tIns="0" bIns="0"/>
          <a:lstStyle>
            <a:lvl1pPr marL="0" indent="0">
              <a:spcBef>
                <a:spcPts val="0"/>
              </a:spcBef>
              <a:buNone/>
              <a:defRPr sz="2400" b="0" baseline="0">
                <a:solidFill>
                  <a:schemeClr val="tx1"/>
                </a:solidFill>
              </a:defRPr>
            </a:lvl1pPr>
            <a:lvl2pPr marL="608931" indent="0">
              <a:buNone/>
              <a:defRPr sz="2700" b="1"/>
            </a:lvl2pPr>
            <a:lvl3pPr marL="1217908" indent="0">
              <a:buNone/>
              <a:defRPr sz="2400" b="1"/>
            </a:lvl3pPr>
            <a:lvl4pPr marL="1826854" indent="0">
              <a:buNone/>
              <a:defRPr sz="2100" b="1"/>
            </a:lvl4pPr>
            <a:lvl5pPr marL="2435810" indent="0">
              <a:buNone/>
              <a:defRPr sz="2100" b="1"/>
            </a:lvl5pPr>
            <a:lvl6pPr marL="3044747" indent="0">
              <a:buNone/>
              <a:defRPr sz="2100" b="1"/>
            </a:lvl6pPr>
            <a:lvl7pPr marL="3653679" indent="0">
              <a:buNone/>
              <a:defRPr sz="2100" b="1"/>
            </a:lvl7pPr>
            <a:lvl8pPr marL="4262639" indent="0">
              <a:buNone/>
              <a:defRPr sz="2100" b="1"/>
            </a:lvl8pPr>
            <a:lvl9pPr marL="4871589" indent="0">
              <a:buNone/>
              <a:defRPr sz="2100" b="1"/>
            </a:lvl9pPr>
          </a:lstStyle>
          <a:p>
            <a:pPr lvl="0"/>
            <a:r>
              <a:rPr lang="en-US" smtClean="0"/>
              <a:t>Click to edit Master text styles</a:t>
            </a:r>
          </a:p>
        </p:txBody>
      </p:sp>
      <p:sp>
        <p:nvSpPr>
          <p:cNvPr id="12" name="Text Placeholder 2"/>
          <p:cNvSpPr>
            <a:spLocks noGrp="1"/>
          </p:cNvSpPr>
          <p:nvPr>
            <p:ph type="body" idx="16"/>
          </p:nvPr>
        </p:nvSpPr>
        <p:spPr>
          <a:xfrm>
            <a:off x="594367" y="4781521"/>
            <a:ext cx="8165592" cy="274405"/>
          </a:xfrm>
        </p:spPr>
        <p:txBody>
          <a:bodyPr tIns="0" bIns="0" anchor="b"/>
          <a:lstStyle>
            <a:lvl1pPr marL="0" indent="0">
              <a:spcBef>
                <a:spcPts val="79"/>
              </a:spcBef>
              <a:buNone/>
              <a:defRPr sz="1200" b="0" baseline="0">
                <a:solidFill>
                  <a:schemeClr val="tx1"/>
                </a:solidFill>
              </a:defRPr>
            </a:lvl1pPr>
            <a:lvl2pPr marL="608931" indent="0">
              <a:buNone/>
              <a:defRPr sz="2700" b="1"/>
            </a:lvl2pPr>
            <a:lvl3pPr marL="1217908" indent="0">
              <a:buNone/>
              <a:defRPr sz="2400" b="1"/>
            </a:lvl3pPr>
            <a:lvl4pPr marL="1826854" indent="0">
              <a:buNone/>
              <a:defRPr sz="2100" b="1"/>
            </a:lvl4pPr>
            <a:lvl5pPr marL="2435810" indent="0">
              <a:buNone/>
              <a:defRPr sz="2100" b="1"/>
            </a:lvl5pPr>
            <a:lvl6pPr marL="3044747" indent="0">
              <a:buNone/>
              <a:defRPr sz="2100" b="1"/>
            </a:lvl6pPr>
            <a:lvl7pPr marL="3653679" indent="0">
              <a:buNone/>
              <a:defRPr sz="2100" b="1"/>
            </a:lvl7pPr>
            <a:lvl8pPr marL="4262639" indent="0">
              <a:buNone/>
              <a:defRPr sz="2100" b="1"/>
            </a:lvl8pPr>
            <a:lvl9pPr marL="4871589" indent="0">
              <a:buNone/>
              <a:defRPr sz="2100" b="1"/>
            </a:lvl9pPr>
          </a:lstStyle>
          <a:p>
            <a:pPr lvl="0"/>
            <a:r>
              <a:rPr lang="en-US" smtClean="0"/>
              <a:t>Click to edit Master text styles</a:t>
            </a:r>
          </a:p>
        </p:txBody>
      </p:sp>
    </p:spTree>
    <p:extLst>
      <p:ext uri="{BB962C8B-B14F-4D97-AF65-F5344CB8AC3E}">
        <p14:creationId xmlns:p14="http://schemas.microsoft.com/office/powerpoint/2010/main" val="4138734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pic>
        <p:nvPicPr>
          <p:cNvPr id="2" name="Picture 9" descr="PPT-End-Slide-Template-White-W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775" y="0"/>
            <a:ext cx="9134475"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1429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ark Final Slide">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9" descr="PPT-End-Slide-Template-Black-WS.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775" y="0"/>
            <a:ext cx="9134475"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3441859"/>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3_Table Slid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093235"/>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1_Dark Divder Slide ">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val="0"/>
              </a:ext>
            </a:extLst>
          </a:blip>
          <a:srcRect l="93333"/>
          <a:stretch/>
        </p:blipFill>
        <p:spPr>
          <a:xfrm>
            <a:off x="8534400" y="0"/>
            <a:ext cx="609600" cy="5145088"/>
          </a:xfrm>
          <a:prstGeom prst="rect">
            <a:avLst/>
          </a:prstGeom>
        </p:spPr>
      </p:pic>
      <p:sp>
        <p:nvSpPr>
          <p:cNvPr id="4" name="Title 1"/>
          <p:cNvSpPr>
            <a:spLocks noGrp="1"/>
          </p:cNvSpPr>
          <p:nvPr>
            <p:ph type="title"/>
          </p:nvPr>
        </p:nvSpPr>
        <p:spPr bwMode="gray">
          <a:xfrm>
            <a:off x="308026" y="494171"/>
            <a:ext cx="8527952" cy="439048"/>
          </a:xfrm>
        </p:spPr>
        <p:txBody>
          <a:bodyPr wrap="square" anchor="t">
            <a:normAutofit/>
          </a:bodyPr>
          <a:lstStyle>
            <a:lvl1pPr algn="l">
              <a:defRPr sz="3200" b="0" cap="all"/>
            </a:lvl1pPr>
          </a:lstStyle>
          <a:p>
            <a:r>
              <a:rPr lang="en-US" smtClean="0"/>
              <a:t>Click to edit Master title style</a:t>
            </a:r>
            <a:endParaRPr lang="en-US" dirty="0"/>
          </a:p>
        </p:txBody>
      </p:sp>
    </p:spTree>
    <p:extLst>
      <p:ext uri="{BB962C8B-B14F-4D97-AF65-F5344CB8AC3E}">
        <p14:creationId xmlns:p14="http://schemas.microsoft.com/office/powerpoint/2010/main" val="950251206"/>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Full Slide Chart">
    <p:spTree>
      <p:nvGrpSpPr>
        <p:cNvPr id="1" name=""/>
        <p:cNvGrpSpPr/>
        <p:nvPr/>
      </p:nvGrpSpPr>
      <p:grpSpPr>
        <a:xfrm>
          <a:off x="0" y="0"/>
          <a:ext cx="0" cy="0"/>
          <a:chOff x="0" y="0"/>
          <a:chExt cx="0" cy="0"/>
        </a:xfrm>
      </p:grpSpPr>
      <p:pic>
        <p:nvPicPr>
          <p:cNvPr id="8" name="Picture 9" descr="PPT-Chart-Template-WS.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0" y="0"/>
            <a:ext cx="9136063"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1"/>
          <p:cNvSpPr>
            <a:spLocks noChangeArrowheads="1"/>
          </p:cNvSpPr>
          <p:nvPr userDrawn="1"/>
        </p:nvSpPr>
        <p:spPr bwMode="gray">
          <a:xfrm rot="16200000">
            <a:off x="-1492854" y="3821509"/>
            <a:ext cx="3157188" cy="24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77" tIns="60938" rIns="121877" bIns="60938">
            <a:spAutoFit/>
          </a:bodyPr>
          <a:lstStyle/>
          <a:p>
            <a:pPr defTabSz="1218720" fontAlgn="base">
              <a:spcBef>
                <a:spcPct val="50000"/>
              </a:spcBef>
              <a:spcAft>
                <a:spcPct val="0"/>
              </a:spcAft>
            </a:pPr>
            <a:r>
              <a:rPr lang="en-US" sz="800">
                <a:solidFill>
                  <a:srgbClr val="5F5F5F"/>
                </a:solidFill>
                <a:ea typeface="ＭＳ Ｐゴシック" charset="0"/>
                <a:cs typeface="Calibri" charset="0"/>
              </a:rPr>
              <a:t>Copyright ©2015 The Nielsen Company. Confidential and proprietary.</a:t>
            </a:r>
          </a:p>
        </p:txBody>
      </p:sp>
      <p:sp>
        <p:nvSpPr>
          <p:cNvPr id="11" name="Text Box 17"/>
          <p:cNvSpPr txBox="1">
            <a:spLocks noChangeArrowheads="1"/>
          </p:cNvSpPr>
          <p:nvPr userDrawn="1"/>
        </p:nvSpPr>
        <p:spPr bwMode="auto">
          <a:xfrm>
            <a:off x="8856594" y="4911425"/>
            <a:ext cx="18274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1218720" fontAlgn="base">
              <a:spcBef>
                <a:spcPct val="0"/>
              </a:spcBef>
              <a:spcAft>
                <a:spcPct val="0"/>
              </a:spcAft>
              <a:defRPr/>
            </a:pPr>
            <a:fld id="{DB2550D6-2188-7C41-8B80-1801FC4D04F6}" type="slidenum">
              <a:rPr lang="en-US" sz="1200" smtClean="0">
                <a:solidFill>
                  <a:srgbClr val="009DD9"/>
                </a:solidFill>
              </a:rPr>
              <a:pPr algn="ctr" defTabSz="1218720" fontAlgn="base">
                <a:spcBef>
                  <a:spcPct val="0"/>
                </a:spcBef>
                <a:spcAft>
                  <a:spcPct val="0"/>
                </a:spcAft>
                <a:defRPr/>
              </a:pPr>
              <a:t>‹#›</a:t>
            </a:fld>
            <a:endParaRPr lang="en-US" sz="1200" smtClean="0">
              <a:solidFill>
                <a:srgbClr val="009DD9"/>
              </a:solidFill>
            </a:endParaRPr>
          </a:p>
        </p:txBody>
      </p:sp>
      <p:sp>
        <p:nvSpPr>
          <p:cNvPr id="7" name="Text Placeholder 2"/>
          <p:cNvSpPr>
            <a:spLocks noGrp="1"/>
          </p:cNvSpPr>
          <p:nvPr>
            <p:ph type="body" idx="14"/>
          </p:nvPr>
        </p:nvSpPr>
        <p:spPr>
          <a:xfrm>
            <a:off x="594371" y="1317146"/>
            <a:ext cx="8186103" cy="194727"/>
          </a:xfrm>
        </p:spPr>
        <p:txBody>
          <a:bodyPr tIns="0" bIns="0"/>
          <a:lstStyle>
            <a:lvl1pPr marL="0" indent="0">
              <a:spcBef>
                <a:spcPts val="0"/>
              </a:spcBef>
              <a:buNone/>
              <a:defRPr sz="1600" b="0" baseline="0">
                <a:solidFill>
                  <a:srgbClr val="009DD9"/>
                </a:solidFill>
              </a:defRPr>
            </a:lvl1pPr>
            <a:lvl2pPr marL="609347" indent="0">
              <a:buNone/>
              <a:defRPr sz="2700" b="1"/>
            </a:lvl2pPr>
            <a:lvl3pPr marL="1218720" indent="0">
              <a:buNone/>
              <a:defRPr sz="2400" b="1"/>
            </a:lvl3pPr>
            <a:lvl4pPr marL="1828074" indent="0">
              <a:buNone/>
              <a:defRPr sz="2100" b="1"/>
            </a:lvl4pPr>
            <a:lvl5pPr marL="2437438" indent="0">
              <a:buNone/>
              <a:defRPr sz="2100" b="1"/>
            </a:lvl5pPr>
            <a:lvl6pPr marL="3046784" indent="0">
              <a:buNone/>
              <a:defRPr sz="2100" b="1"/>
            </a:lvl6pPr>
            <a:lvl7pPr marL="3656131" indent="0">
              <a:buNone/>
              <a:defRPr sz="2100" b="1"/>
            </a:lvl7pPr>
            <a:lvl8pPr marL="4265493" indent="0">
              <a:buNone/>
              <a:defRPr sz="2100" b="1"/>
            </a:lvl8pPr>
            <a:lvl9pPr marL="4874849" indent="0">
              <a:buNone/>
              <a:defRPr sz="2100" b="1"/>
            </a:lvl9pPr>
          </a:lstStyle>
          <a:p>
            <a:pPr lvl="0"/>
            <a:r>
              <a:rPr lang="en-US" smtClean="0"/>
              <a:t>Click to edit Master text styles</a:t>
            </a:r>
          </a:p>
        </p:txBody>
      </p:sp>
      <p:sp>
        <p:nvSpPr>
          <p:cNvPr id="13" name="Chart Placeholder 12"/>
          <p:cNvSpPr>
            <a:spLocks noGrp="1"/>
          </p:cNvSpPr>
          <p:nvPr>
            <p:ph type="chart" sz="quarter" idx="16"/>
          </p:nvPr>
        </p:nvSpPr>
        <p:spPr>
          <a:xfrm>
            <a:off x="594371" y="1609859"/>
            <a:ext cx="8186103" cy="2973908"/>
          </a:xfrm>
        </p:spPr>
        <p:txBody>
          <a:bodyPr wrap="none" rtlCol="0">
            <a:noAutofit/>
          </a:bodyPr>
          <a:lstStyle>
            <a:lvl1pPr>
              <a:buFontTx/>
              <a:buNone/>
              <a:defRPr/>
            </a:lvl1pPr>
          </a:lstStyle>
          <a:p>
            <a:pPr lvl="0"/>
            <a:r>
              <a:rPr lang="en-US" noProof="0" smtClean="0"/>
              <a:t>Click icon to add chart</a:t>
            </a:r>
            <a:endParaRPr lang="en-US" noProof="0" dirty="0"/>
          </a:p>
        </p:txBody>
      </p:sp>
      <p:sp>
        <p:nvSpPr>
          <p:cNvPr id="2" name="Title 1"/>
          <p:cNvSpPr>
            <a:spLocks noGrp="1"/>
          </p:cNvSpPr>
          <p:nvPr>
            <p:ph type="title"/>
          </p:nvPr>
        </p:nvSpPr>
        <p:spPr/>
        <p:txBody>
          <a:bodyPr/>
          <a:lstStyle>
            <a:lvl1pPr>
              <a:defRPr baseline="0"/>
            </a:lvl1pPr>
          </a:lstStyle>
          <a:p>
            <a:r>
              <a:rPr lang="en-US" smtClean="0"/>
              <a:t>Click to edit Master title style</a:t>
            </a:r>
            <a:endParaRPr lang="en-US" dirty="0"/>
          </a:p>
        </p:txBody>
      </p:sp>
      <p:sp>
        <p:nvSpPr>
          <p:cNvPr id="16" name="Text Placeholder 2"/>
          <p:cNvSpPr>
            <a:spLocks noGrp="1"/>
          </p:cNvSpPr>
          <p:nvPr>
            <p:ph type="body" idx="13"/>
          </p:nvPr>
        </p:nvSpPr>
        <p:spPr>
          <a:xfrm>
            <a:off x="594374" y="933002"/>
            <a:ext cx="8160322" cy="236412"/>
          </a:xfrm>
        </p:spPr>
        <p:txBody>
          <a:bodyPr tIns="0" bIns="0"/>
          <a:lstStyle>
            <a:lvl1pPr marL="0" indent="0">
              <a:spcBef>
                <a:spcPts val="0"/>
              </a:spcBef>
              <a:buNone/>
              <a:defRPr sz="2400" b="0" baseline="0">
                <a:solidFill>
                  <a:schemeClr val="tx1"/>
                </a:solidFill>
              </a:defRPr>
            </a:lvl1pPr>
            <a:lvl2pPr marL="609347" indent="0">
              <a:buNone/>
              <a:defRPr sz="2700" b="1"/>
            </a:lvl2pPr>
            <a:lvl3pPr marL="1218720" indent="0">
              <a:buNone/>
              <a:defRPr sz="2400" b="1"/>
            </a:lvl3pPr>
            <a:lvl4pPr marL="1828074" indent="0">
              <a:buNone/>
              <a:defRPr sz="2100" b="1"/>
            </a:lvl4pPr>
            <a:lvl5pPr marL="2437438" indent="0">
              <a:buNone/>
              <a:defRPr sz="2100" b="1"/>
            </a:lvl5pPr>
            <a:lvl6pPr marL="3046784" indent="0">
              <a:buNone/>
              <a:defRPr sz="2100" b="1"/>
            </a:lvl6pPr>
            <a:lvl7pPr marL="3656131" indent="0">
              <a:buNone/>
              <a:defRPr sz="2100" b="1"/>
            </a:lvl7pPr>
            <a:lvl8pPr marL="4265493" indent="0">
              <a:buNone/>
              <a:defRPr sz="2100" b="1"/>
            </a:lvl8pPr>
            <a:lvl9pPr marL="4874849" indent="0">
              <a:buNone/>
              <a:defRPr sz="2100" b="1"/>
            </a:lvl9pPr>
          </a:lstStyle>
          <a:p>
            <a:pPr lvl="0"/>
            <a:r>
              <a:rPr lang="en-US" smtClean="0"/>
              <a:t>Click to edit Master text styles</a:t>
            </a:r>
          </a:p>
        </p:txBody>
      </p:sp>
      <p:sp>
        <p:nvSpPr>
          <p:cNvPr id="10" name="Text Placeholder 2"/>
          <p:cNvSpPr>
            <a:spLocks noGrp="1"/>
          </p:cNvSpPr>
          <p:nvPr>
            <p:ph type="body" idx="15"/>
          </p:nvPr>
        </p:nvSpPr>
        <p:spPr>
          <a:xfrm>
            <a:off x="594367" y="4781518"/>
            <a:ext cx="8165592" cy="274405"/>
          </a:xfrm>
        </p:spPr>
        <p:txBody>
          <a:bodyPr tIns="0" bIns="0" anchor="b"/>
          <a:lstStyle>
            <a:lvl1pPr marL="0" indent="0">
              <a:spcBef>
                <a:spcPts val="80"/>
              </a:spcBef>
              <a:buNone/>
              <a:defRPr sz="1100" b="0" baseline="0">
                <a:solidFill>
                  <a:schemeClr val="tx1"/>
                </a:solidFill>
              </a:defRPr>
            </a:lvl1pPr>
            <a:lvl2pPr marL="609347" indent="0">
              <a:buNone/>
              <a:defRPr sz="2700" b="1"/>
            </a:lvl2pPr>
            <a:lvl3pPr marL="1218720" indent="0">
              <a:buNone/>
              <a:defRPr sz="2400" b="1"/>
            </a:lvl3pPr>
            <a:lvl4pPr marL="1828074" indent="0">
              <a:buNone/>
              <a:defRPr sz="2100" b="1"/>
            </a:lvl4pPr>
            <a:lvl5pPr marL="2437438" indent="0">
              <a:buNone/>
              <a:defRPr sz="2100" b="1"/>
            </a:lvl5pPr>
            <a:lvl6pPr marL="3046784" indent="0">
              <a:buNone/>
              <a:defRPr sz="2100" b="1"/>
            </a:lvl6pPr>
            <a:lvl7pPr marL="3656131" indent="0">
              <a:buNone/>
              <a:defRPr sz="2100" b="1"/>
            </a:lvl7pPr>
            <a:lvl8pPr marL="4265493" indent="0">
              <a:buNone/>
              <a:defRPr sz="2100" b="1"/>
            </a:lvl8pPr>
            <a:lvl9pPr marL="4874849" indent="0">
              <a:buNone/>
              <a:defRPr sz="2100" b="1"/>
            </a:lvl9pPr>
          </a:lstStyle>
          <a:p>
            <a:pPr lvl="0"/>
            <a:r>
              <a:rPr lang="en-US" smtClean="0"/>
              <a:t>Click to edit Master text styles</a:t>
            </a:r>
          </a:p>
        </p:txBody>
      </p:sp>
    </p:spTree>
    <p:extLst>
      <p:ext uri="{BB962C8B-B14F-4D97-AF65-F5344CB8AC3E}">
        <p14:creationId xmlns:p14="http://schemas.microsoft.com/office/powerpoint/2010/main" val="26842935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9" name="Title 8"/>
          <p:cNvSpPr>
            <a:spLocks noGrp="1"/>
          </p:cNvSpPr>
          <p:nvPr>
            <p:ph type="title"/>
          </p:nvPr>
        </p:nvSpPr>
        <p:spPr>
          <a:xfrm>
            <a:off x="594367" y="507656"/>
            <a:ext cx="8166672" cy="428757"/>
          </a:xfrm>
        </p:spPr>
        <p:txBody>
          <a:bodyPr/>
          <a:lstStyle>
            <a:lvl1pPr>
              <a:defRPr baseline="0">
                <a:solidFill>
                  <a:srgbClr val="009DD9"/>
                </a:solidFill>
              </a:defRPr>
            </a:lvl1pPr>
          </a:lstStyle>
          <a:p>
            <a:r>
              <a:rPr lang="en-US" smtClean="0"/>
              <a:t>Click to edit Master title style</a:t>
            </a:r>
            <a:endParaRPr lang="en-US" dirty="0"/>
          </a:p>
        </p:txBody>
      </p:sp>
      <p:sp>
        <p:nvSpPr>
          <p:cNvPr id="8" name="Text Placeholder 2"/>
          <p:cNvSpPr>
            <a:spLocks noGrp="1"/>
          </p:cNvSpPr>
          <p:nvPr>
            <p:ph type="body" idx="13"/>
          </p:nvPr>
        </p:nvSpPr>
        <p:spPr>
          <a:xfrm>
            <a:off x="594376"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5" name="Text Placeholder 2"/>
          <p:cNvSpPr>
            <a:spLocks noGrp="1"/>
          </p:cNvSpPr>
          <p:nvPr>
            <p:ph type="body" idx="15"/>
          </p:nvPr>
        </p:nvSpPr>
        <p:spPr>
          <a:xfrm>
            <a:off x="594378" y="4781521"/>
            <a:ext cx="8165465"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1010591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01_Title N-tab BLUE">
    <p:spTree>
      <p:nvGrpSpPr>
        <p:cNvPr id="1" name="Shape 16"/>
        <p:cNvGrpSpPr/>
        <p:nvPr/>
      </p:nvGrpSpPr>
      <p:grpSpPr>
        <a:xfrm>
          <a:off x="0" y="0"/>
          <a:ext cx="0" cy="0"/>
          <a:chOff x="0" y="0"/>
          <a:chExt cx="0" cy="0"/>
        </a:xfrm>
      </p:grpSpPr>
      <p:pic>
        <p:nvPicPr>
          <p:cNvPr id="17" name="Shape 17" descr="Blue.jpg"/>
          <p:cNvPicPr preferRelativeResize="0"/>
          <p:nvPr/>
        </p:nvPicPr>
        <p:blipFill rotWithShape="1">
          <a:blip r:embed="rId2">
            <a:alphaModFix/>
          </a:blip>
          <a:srcRect/>
          <a:stretch/>
        </p:blipFill>
        <p:spPr>
          <a:xfrm>
            <a:off x="0" y="0"/>
            <a:ext cx="9144000" cy="5146612"/>
          </a:xfrm>
          <a:prstGeom prst="rect">
            <a:avLst/>
          </a:prstGeom>
          <a:noFill/>
          <a:ln>
            <a:noFill/>
          </a:ln>
        </p:spPr>
      </p:pic>
      <p:sp>
        <p:nvSpPr>
          <p:cNvPr id="18" name="Shape 18"/>
          <p:cNvSpPr txBox="1">
            <a:spLocks noGrp="1"/>
          </p:cNvSpPr>
          <p:nvPr>
            <p:ph type="subTitle" idx="1"/>
          </p:nvPr>
        </p:nvSpPr>
        <p:spPr>
          <a:xfrm>
            <a:off x="287929" y="3020753"/>
            <a:ext cx="6919293" cy="499026"/>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rgbClr val="FFFFFF"/>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r>
              <a:rPr lang="en-US" smtClean="0"/>
              <a:t>Click to edit Master subtitle style</a:t>
            </a:r>
            <a:endParaRPr/>
          </a:p>
        </p:txBody>
      </p:sp>
      <p:sp>
        <p:nvSpPr>
          <p:cNvPr id="19" name="Shape 19"/>
          <p:cNvSpPr txBox="1">
            <a:spLocks noGrp="1"/>
          </p:cNvSpPr>
          <p:nvPr>
            <p:ph type="body" idx="2"/>
          </p:nvPr>
        </p:nvSpPr>
        <p:spPr>
          <a:xfrm>
            <a:off x="247427" y="4221633"/>
            <a:ext cx="2891062" cy="523207"/>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Font typeface="Arial"/>
              <a:buNone/>
              <a:defRPr sz="1200" b="0" i="0" u="none" strike="noStrike" cap="none">
                <a:solidFill>
                  <a:srgbClr val="FFFFFF"/>
                </a:solidFill>
                <a:latin typeface="Arial"/>
                <a:ea typeface="Arial"/>
                <a:cs typeface="Arial"/>
                <a:sym typeface="Arial"/>
              </a:defRPr>
            </a:lvl1pPr>
            <a:lvl2pPr marL="457200" marR="0" lvl="1" indent="0" algn="l" rtl="0">
              <a:lnSpc>
                <a:spcPct val="100000"/>
              </a:lnSpc>
              <a:spcBef>
                <a:spcPts val="8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0" algn="l" rtl="0">
              <a:lnSpc>
                <a:spcPct val="100000"/>
              </a:lnSpc>
              <a:spcBef>
                <a:spcPts val="7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9pPr>
          </a:lstStyle>
          <a:p>
            <a:pPr lvl="0"/>
            <a:r>
              <a:rPr lang="en-US" smtClean="0"/>
              <a:t>Click to edit Master text styles</a:t>
            </a:r>
          </a:p>
        </p:txBody>
      </p:sp>
      <p:sp>
        <p:nvSpPr>
          <p:cNvPr id="20" name="Shape 20"/>
          <p:cNvSpPr txBox="1">
            <a:spLocks noGrp="1"/>
          </p:cNvSpPr>
          <p:nvPr>
            <p:ph type="ctrTitle"/>
          </p:nvPr>
        </p:nvSpPr>
        <p:spPr>
          <a:xfrm>
            <a:off x="242830" y="2038980"/>
            <a:ext cx="6919971" cy="98296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Font typeface="Archivo Narrow"/>
              <a:buNone/>
              <a:defRPr sz="4200" b="1" i="0" u="none" strike="noStrike" cap="none">
                <a:solidFill>
                  <a:schemeClr val="lt1"/>
                </a:solidFill>
                <a:latin typeface="Archivo Narrow"/>
                <a:ea typeface="Archivo Narrow"/>
                <a:cs typeface="Archivo Narrow"/>
                <a:sym typeface="Archivo Narrow"/>
              </a:defRPr>
            </a:lvl1pPr>
            <a:lvl2pPr lvl="1" indent="0">
              <a:spcBef>
                <a:spcPts val="0"/>
              </a:spcBef>
              <a:buFont typeface="Archivo Narrow"/>
              <a:buNone/>
              <a:defRPr sz="1800">
                <a:latin typeface="Archivo Narrow"/>
                <a:ea typeface="Archivo Narrow"/>
                <a:cs typeface="Archivo Narrow"/>
                <a:sym typeface="Archivo Narrow"/>
              </a:defRPr>
            </a:lvl2pPr>
            <a:lvl3pPr lvl="2" indent="0">
              <a:spcBef>
                <a:spcPts val="0"/>
              </a:spcBef>
              <a:buFont typeface="Archivo Narrow"/>
              <a:buNone/>
              <a:defRPr sz="1800">
                <a:latin typeface="Archivo Narrow"/>
                <a:ea typeface="Archivo Narrow"/>
                <a:cs typeface="Archivo Narrow"/>
                <a:sym typeface="Archivo Narrow"/>
              </a:defRPr>
            </a:lvl3pPr>
            <a:lvl4pPr lvl="3" indent="0">
              <a:spcBef>
                <a:spcPts val="0"/>
              </a:spcBef>
              <a:buFont typeface="Archivo Narrow"/>
              <a:buNone/>
              <a:defRPr sz="1800">
                <a:latin typeface="Archivo Narrow"/>
                <a:ea typeface="Archivo Narrow"/>
                <a:cs typeface="Archivo Narrow"/>
                <a:sym typeface="Archivo Narrow"/>
              </a:defRPr>
            </a:lvl4pPr>
            <a:lvl5pPr lvl="4" indent="0">
              <a:spcBef>
                <a:spcPts val="0"/>
              </a:spcBef>
              <a:buFont typeface="Archivo Narrow"/>
              <a:buNone/>
              <a:defRPr sz="1800">
                <a:latin typeface="Archivo Narrow"/>
                <a:ea typeface="Archivo Narrow"/>
                <a:cs typeface="Archivo Narrow"/>
                <a:sym typeface="Archivo Narrow"/>
              </a:defRPr>
            </a:lvl5pPr>
            <a:lvl6pPr lvl="5" indent="0">
              <a:spcBef>
                <a:spcPts val="0"/>
              </a:spcBef>
              <a:buFont typeface="Archivo Narrow"/>
              <a:buNone/>
              <a:defRPr sz="1800">
                <a:latin typeface="Archivo Narrow"/>
                <a:ea typeface="Archivo Narrow"/>
                <a:cs typeface="Archivo Narrow"/>
                <a:sym typeface="Archivo Narrow"/>
              </a:defRPr>
            </a:lvl6pPr>
            <a:lvl7pPr lvl="6" indent="0">
              <a:spcBef>
                <a:spcPts val="0"/>
              </a:spcBef>
              <a:buFont typeface="Archivo Narrow"/>
              <a:buNone/>
              <a:defRPr sz="1800">
                <a:latin typeface="Archivo Narrow"/>
                <a:ea typeface="Archivo Narrow"/>
                <a:cs typeface="Archivo Narrow"/>
                <a:sym typeface="Archivo Narrow"/>
              </a:defRPr>
            </a:lvl7pPr>
            <a:lvl8pPr lvl="7" indent="0">
              <a:spcBef>
                <a:spcPts val="0"/>
              </a:spcBef>
              <a:buFont typeface="Archivo Narrow"/>
              <a:buNone/>
              <a:defRPr sz="1800">
                <a:latin typeface="Archivo Narrow"/>
                <a:ea typeface="Archivo Narrow"/>
                <a:cs typeface="Archivo Narrow"/>
                <a:sym typeface="Archivo Narrow"/>
              </a:defRPr>
            </a:lvl8pPr>
            <a:lvl9pPr lvl="8" indent="0">
              <a:spcBef>
                <a:spcPts val="0"/>
              </a:spcBef>
              <a:buFont typeface="Archivo Narrow"/>
              <a:buNone/>
              <a:defRPr sz="1800">
                <a:latin typeface="Archivo Narrow"/>
                <a:ea typeface="Archivo Narrow"/>
                <a:cs typeface="Archivo Narrow"/>
                <a:sym typeface="Archivo Narrow"/>
              </a:defRPr>
            </a:lvl9pPr>
          </a:lstStyle>
          <a:p>
            <a:r>
              <a:rPr lang="en-US" smtClean="0"/>
              <a:t>Click to edit Master title style</a:t>
            </a:r>
            <a:endParaRPr/>
          </a:p>
        </p:txBody>
      </p:sp>
      <p:sp>
        <p:nvSpPr>
          <p:cNvPr id="21" name="Shape 21"/>
          <p:cNvSpPr/>
          <p:nvPr/>
        </p:nvSpPr>
        <p:spPr>
          <a:xfrm>
            <a:off x="256825" y="4903188"/>
            <a:ext cx="3168900" cy="18485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pic>
        <p:nvPicPr>
          <p:cNvPr id="22" name="Shape 22" descr="N-Element-Tab-White_RGB.png"/>
          <p:cNvPicPr preferRelativeResize="0"/>
          <p:nvPr/>
        </p:nvPicPr>
        <p:blipFill rotWithShape="1">
          <a:blip r:embed="rId3">
            <a:alphaModFix/>
          </a:blip>
          <a:srcRect/>
          <a:stretch/>
        </p:blipFill>
        <p:spPr>
          <a:xfrm>
            <a:off x="8610600" y="1"/>
            <a:ext cx="237744" cy="33843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only_Upper  left Graphic">
    <p:spTree>
      <p:nvGrpSpPr>
        <p:cNvPr id="1" name=""/>
        <p:cNvGrpSpPr/>
        <p:nvPr/>
      </p:nvGrpSpPr>
      <p:grpSpPr>
        <a:xfrm>
          <a:off x="0" y="0"/>
          <a:ext cx="0" cy="0"/>
          <a:chOff x="0" y="0"/>
          <a:chExt cx="0" cy="0"/>
        </a:xfrm>
      </p:grpSpPr>
      <p:pic>
        <p:nvPicPr>
          <p:cNvPr id="5" name="Picture 6" descr="PPT-Chart-Templa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p:cNvSpPr>
            <a:spLocks noChangeArrowheads="1"/>
          </p:cNvSpPr>
          <p:nvPr/>
        </p:nvSpPr>
        <p:spPr bwMode="gray">
          <a:xfrm rot="16200000">
            <a:off x="-1261052" y="4157828"/>
            <a:ext cx="2731652" cy="20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98" rIns="91348" bIns="4569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3430">
              <a:spcBef>
                <a:spcPct val="50000"/>
              </a:spcBef>
              <a:defRPr/>
            </a:pPr>
            <a:r>
              <a:rPr lang="en-US" altLang="es-MX" sz="700" smtClean="0">
                <a:solidFill>
                  <a:srgbClr val="5F5F5F"/>
                </a:solidFill>
                <a:ea typeface="Calibri" pitchFamily="34" charset="0"/>
                <a:cs typeface="Calibri" pitchFamily="34" charset="0"/>
              </a:rPr>
              <a:t>Copyright ©2012 The Nielsen Company. Confidential and proprietary.</a:t>
            </a:r>
          </a:p>
        </p:txBody>
      </p:sp>
      <p:sp>
        <p:nvSpPr>
          <p:cNvPr id="7" name="Text Box 17"/>
          <p:cNvSpPr txBox="1">
            <a:spLocks noChangeArrowheads="1"/>
          </p:cNvSpPr>
          <p:nvPr/>
        </p:nvSpPr>
        <p:spPr bwMode="auto">
          <a:xfrm>
            <a:off x="8880618" y="4934804"/>
            <a:ext cx="13465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3430" eaLnBrk="1" hangingPunct="1"/>
            <a:fld id="{03400453-43DB-48E6-BB45-BC672AA42AE8}" type="slidenum">
              <a:rPr lang="en-US" altLang="es-MX" sz="900">
                <a:solidFill>
                  <a:srgbClr val="009DD9"/>
                </a:solidFill>
              </a:rPr>
              <a:pPr algn="ctr" defTabSz="913430" eaLnBrk="1" hangingPunct="1"/>
              <a:t>‹#›</a:t>
            </a:fld>
            <a:endParaRPr lang="en-US" altLang="es-MX" sz="900">
              <a:solidFill>
                <a:srgbClr val="009DD9"/>
              </a:solidFill>
            </a:endParaRPr>
          </a:p>
        </p:txBody>
      </p:sp>
      <p:sp>
        <p:nvSpPr>
          <p:cNvPr id="9" name="Title 8"/>
          <p:cNvSpPr>
            <a:spLocks noGrp="1"/>
          </p:cNvSpPr>
          <p:nvPr>
            <p:ph type="title"/>
          </p:nvPr>
        </p:nvSpPr>
        <p:spPr>
          <a:xfrm>
            <a:off x="594367" y="507657"/>
            <a:ext cx="8166672" cy="428757"/>
          </a:xfrm>
        </p:spPr>
        <p:txBody>
          <a:bodyPr/>
          <a:lstStyle>
            <a:lvl1pPr>
              <a:defRPr baseline="0">
                <a:solidFill>
                  <a:srgbClr val="009DD9"/>
                </a:solidFill>
              </a:defRPr>
            </a:lvl1pPr>
          </a:lstStyle>
          <a:p>
            <a:r>
              <a:rPr lang="en-US" smtClean="0"/>
              <a:t>Click to edit Master title style</a:t>
            </a:r>
            <a:endParaRPr lang="en-US" dirty="0"/>
          </a:p>
        </p:txBody>
      </p:sp>
      <p:sp>
        <p:nvSpPr>
          <p:cNvPr id="8" name="Text Placeholder 2"/>
          <p:cNvSpPr>
            <a:spLocks noGrp="1"/>
          </p:cNvSpPr>
          <p:nvPr>
            <p:ph type="body" idx="13"/>
          </p:nvPr>
        </p:nvSpPr>
        <p:spPr>
          <a:xfrm>
            <a:off x="594378"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2" name="Text Placeholder 2"/>
          <p:cNvSpPr>
            <a:spLocks noGrp="1"/>
          </p:cNvSpPr>
          <p:nvPr>
            <p:ph type="body" idx="15"/>
          </p:nvPr>
        </p:nvSpPr>
        <p:spPr>
          <a:xfrm>
            <a:off x="758970" y="4781522"/>
            <a:ext cx="8021511"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3761489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02_Title Full Logo BLUE">
    <p:spTree>
      <p:nvGrpSpPr>
        <p:cNvPr id="1" name="Shape 23"/>
        <p:cNvGrpSpPr/>
        <p:nvPr/>
      </p:nvGrpSpPr>
      <p:grpSpPr>
        <a:xfrm>
          <a:off x="0" y="0"/>
          <a:ext cx="0" cy="0"/>
          <a:chOff x="0" y="0"/>
          <a:chExt cx="0" cy="0"/>
        </a:xfrm>
      </p:grpSpPr>
      <p:pic>
        <p:nvPicPr>
          <p:cNvPr id="24" name="Shape 24" descr="Blue.jpg"/>
          <p:cNvPicPr preferRelativeResize="0"/>
          <p:nvPr/>
        </p:nvPicPr>
        <p:blipFill rotWithShape="1">
          <a:blip r:embed="rId2">
            <a:alphaModFix/>
          </a:blip>
          <a:srcRect/>
          <a:stretch/>
        </p:blipFill>
        <p:spPr>
          <a:xfrm>
            <a:off x="0" y="0"/>
            <a:ext cx="9144000" cy="5146612"/>
          </a:xfrm>
          <a:prstGeom prst="rect">
            <a:avLst/>
          </a:prstGeom>
          <a:noFill/>
          <a:ln>
            <a:noFill/>
          </a:ln>
        </p:spPr>
      </p:pic>
      <p:sp>
        <p:nvSpPr>
          <p:cNvPr id="25" name="Shape 25"/>
          <p:cNvSpPr txBox="1">
            <a:spLocks noGrp="1"/>
          </p:cNvSpPr>
          <p:nvPr>
            <p:ph type="subTitle" idx="1"/>
          </p:nvPr>
        </p:nvSpPr>
        <p:spPr>
          <a:xfrm>
            <a:off x="287929" y="3137359"/>
            <a:ext cx="6919293" cy="499026"/>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rgbClr val="FFFFFF"/>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r>
              <a:rPr lang="en-US" smtClean="0"/>
              <a:t>Click to edit Master subtitle style</a:t>
            </a:r>
            <a:endParaRPr/>
          </a:p>
        </p:txBody>
      </p:sp>
      <p:sp>
        <p:nvSpPr>
          <p:cNvPr id="26" name="Shape 26"/>
          <p:cNvSpPr txBox="1">
            <a:spLocks noGrp="1"/>
          </p:cNvSpPr>
          <p:nvPr>
            <p:ph type="body" idx="2"/>
          </p:nvPr>
        </p:nvSpPr>
        <p:spPr>
          <a:xfrm>
            <a:off x="247427" y="4221633"/>
            <a:ext cx="2891062" cy="523207"/>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rgbClr val="FFFFFF"/>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27" name="Shape 27"/>
          <p:cNvSpPr txBox="1">
            <a:spLocks noGrp="1"/>
          </p:cNvSpPr>
          <p:nvPr>
            <p:ph type="ctrTitle"/>
          </p:nvPr>
        </p:nvSpPr>
        <p:spPr>
          <a:xfrm>
            <a:off x="242830" y="2112916"/>
            <a:ext cx="6919971" cy="98296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None/>
              <a:defRPr sz="4200" b="1" i="0" u="none" strike="noStrike" cap="none">
                <a:solidFill>
                  <a:schemeClr val="lt1"/>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28" name="Shape 28"/>
          <p:cNvSpPr/>
          <p:nvPr/>
        </p:nvSpPr>
        <p:spPr>
          <a:xfrm>
            <a:off x="256825" y="4903188"/>
            <a:ext cx="2891100" cy="18485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pic>
        <p:nvPicPr>
          <p:cNvPr id="29" name="Shape 29" descr="Nielsen_R.png"/>
          <p:cNvPicPr preferRelativeResize="0"/>
          <p:nvPr/>
        </p:nvPicPr>
        <p:blipFill rotWithShape="1">
          <a:blip r:embed="rId3">
            <a:alphaModFix/>
          </a:blip>
          <a:srcRect/>
          <a:stretch/>
        </p:blipFill>
        <p:spPr>
          <a:xfrm>
            <a:off x="364066" y="1423614"/>
            <a:ext cx="952280" cy="336859"/>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02b_Title Full Photo BLUE">
    <p:spTree>
      <p:nvGrpSpPr>
        <p:cNvPr id="1" name="Shape 30"/>
        <p:cNvGrpSpPr/>
        <p:nvPr/>
      </p:nvGrpSpPr>
      <p:grpSpPr>
        <a:xfrm>
          <a:off x="0" y="0"/>
          <a:ext cx="0" cy="0"/>
          <a:chOff x="0" y="0"/>
          <a:chExt cx="0" cy="0"/>
        </a:xfrm>
      </p:grpSpPr>
      <p:pic>
        <p:nvPicPr>
          <p:cNvPr id="31" name="Shape 31"/>
          <p:cNvPicPr preferRelativeResize="0"/>
          <p:nvPr/>
        </p:nvPicPr>
        <p:blipFill rotWithShape="1">
          <a:blip r:embed="rId2">
            <a:alphaModFix/>
          </a:blip>
          <a:srcRect/>
          <a:stretch/>
        </p:blipFill>
        <p:spPr>
          <a:xfrm>
            <a:off x="0" y="761"/>
            <a:ext cx="9141300" cy="5143588"/>
          </a:xfrm>
          <a:prstGeom prst="rect">
            <a:avLst/>
          </a:prstGeom>
          <a:noFill/>
          <a:ln>
            <a:noFill/>
          </a:ln>
        </p:spPr>
      </p:pic>
      <p:sp>
        <p:nvSpPr>
          <p:cNvPr id="32" name="Shape 32"/>
          <p:cNvSpPr txBox="1">
            <a:spLocks noGrp="1"/>
          </p:cNvSpPr>
          <p:nvPr>
            <p:ph type="body" idx="1"/>
          </p:nvPr>
        </p:nvSpPr>
        <p:spPr>
          <a:xfrm>
            <a:off x="292169" y="4498046"/>
            <a:ext cx="2891100" cy="52306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33" name="Shape 33" descr="Blue Strip.jpg"/>
          <p:cNvPicPr preferRelativeResize="0"/>
          <p:nvPr/>
        </p:nvPicPr>
        <p:blipFill rotWithShape="1">
          <a:blip r:embed="rId3">
            <a:alphaModFix/>
          </a:blip>
          <a:srcRect/>
          <a:stretch/>
        </p:blipFill>
        <p:spPr>
          <a:xfrm>
            <a:off x="0" y="0"/>
            <a:ext cx="176700" cy="5145088"/>
          </a:xfrm>
          <a:prstGeom prst="rect">
            <a:avLst/>
          </a:prstGeom>
          <a:noFill/>
          <a:ln>
            <a:noFill/>
          </a:ln>
        </p:spPr>
      </p:pic>
      <p:sp>
        <p:nvSpPr>
          <p:cNvPr id="34" name="Shape 34"/>
          <p:cNvSpPr/>
          <p:nvPr/>
        </p:nvSpPr>
        <p:spPr>
          <a:xfrm rot="-5400000">
            <a:off x="-1194142" y="3722068"/>
            <a:ext cx="2545086"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b="0" i="0" u="none" strike="noStrike" cap="none">
                <a:solidFill>
                  <a:schemeClr val="lt1"/>
                </a:solidFill>
                <a:latin typeface="Arial"/>
                <a:ea typeface="Arial"/>
                <a:cs typeface="Arial"/>
                <a:sym typeface="Arial"/>
              </a:rPr>
              <a:t>Copyright © 2017 The Nielsen Company. Confidential and proprietary.</a:t>
            </a:r>
          </a:p>
        </p:txBody>
      </p:sp>
      <p:sp>
        <p:nvSpPr>
          <p:cNvPr id="35" name="Shape 35"/>
          <p:cNvSpPr txBox="1">
            <a:spLocks noGrp="1"/>
          </p:cNvSpPr>
          <p:nvPr>
            <p:ph type="ctrTitle"/>
          </p:nvPr>
        </p:nvSpPr>
        <p:spPr>
          <a:xfrm>
            <a:off x="296537" y="639587"/>
            <a:ext cx="7881000" cy="649400"/>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r>
              <a:rPr lang="en-US" smtClean="0"/>
              <a:t>Click to edit Master title style</a:t>
            </a: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03_Title N-tab White">
    <p:spTree>
      <p:nvGrpSpPr>
        <p:cNvPr id="1" name="Shape 36"/>
        <p:cNvGrpSpPr/>
        <p:nvPr/>
      </p:nvGrpSpPr>
      <p:grpSpPr>
        <a:xfrm>
          <a:off x="0" y="0"/>
          <a:ext cx="0" cy="0"/>
          <a:chOff x="0" y="0"/>
          <a:chExt cx="0" cy="0"/>
        </a:xfrm>
      </p:grpSpPr>
      <p:pic>
        <p:nvPicPr>
          <p:cNvPr id="37" name="Shape 37" descr="Blue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38" name="Shape 38"/>
          <p:cNvSpPr txBox="1">
            <a:spLocks noGrp="1"/>
          </p:cNvSpPr>
          <p:nvPr>
            <p:ph type="ctrTitle"/>
          </p:nvPr>
        </p:nvSpPr>
        <p:spPr>
          <a:xfrm>
            <a:off x="296537" y="2113953"/>
            <a:ext cx="7020154" cy="98296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2"/>
              </a:buClr>
              <a:buNone/>
              <a:defRPr sz="42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39" name="Shape 39"/>
          <p:cNvSpPr txBox="1">
            <a:spLocks noGrp="1"/>
          </p:cNvSpPr>
          <p:nvPr>
            <p:ph type="subTitle" idx="1"/>
          </p:nvPr>
        </p:nvSpPr>
        <p:spPr>
          <a:xfrm>
            <a:off x="369106" y="3139975"/>
            <a:ext cx="7020154" cy="427553"/>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chemeClr val="dk2"/>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r>
              <a:rPr lang="en-US" smtClean="0"/>
              <a:t>Click to edit Master subtitle style</a:t>
            </a:r>
            <a:endParaRPr/>
          </a:p>
        </p:txBody>
      </p:sp>
      <p:sp>
        <p:nvSpPr>
          <p:cNvPr id="40" name="Shape 40"/>
          <p:cNvSpPr txBox="1">
            <a:spLocks noGrp="1"/>
          </p:cNvSpPr>
          <p:nvPr>
            <p:ph type="body" idx="2"/>
          </p:nvPr>
        </p:nvSpPr>
        <p:spPr>
          <a:xfrm>
            <a:off x="296537" y="4498046"/>
            <a:ext cx="2891062" cy="523207"/>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41" name="Shape 41"/>
          <p:cNvSpPr/>
          <p:nvPr/>
        </p:nvSpPr>
        <p:spPr>
          <a:xfrm rot="-5400000">
            <a:off x="-1486732" y="3429489"/>
            <a:ext cx="313026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i="0" u="none" strike="noStrike" cap="none">
                <a:solidFill>
                  <a:schemeClr val="lt1"/>
                </a:solidFill>
                <a:latin typeface="Open Sans"/>
                <a:ea typeface="Open Sans"/>
                <a:cs typeface="Open Sans"/>
                <a:sym typeface="Open Sans"/>
              </a:rPr>
              <a:t>Copyright © 2017 The Nielsen Company. Confidential and proprietary.</a:t>
            </a:r>
          </a:p>
        </p:txBody>
      </p:sp>
      <p:pic>
        <p:nvPicPr>
          <p:cNvPr id="42" name="Shape 42" descr="N Element Tab Square-Blue_RGB.png"/>
          <p:cNvPicPr preferRelativeResize="0"/>
          <p:nvPr/>
        </p:nvPicPr>
        <p:blipFill rotWithShape="1">
          <a:blip r:embed="rId3">
            <a:alphaModFix/>
          </a:blip>
          <a:srcRect/>
          <a:stretch/>
        </p:blipFill>
        <p:spPr>
          <a:xfrm>
            <a:off x="389338" y="1380677"/>
            <a:ext cx="378801" cy="379085"/>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04_Title Full Logo White">
    <p:spTree>
      <p:nvGrpSpPr>
        <p:cNvPr id="1" name="Shape 43"/>
        <p:cNvGrpSpPr/>
        <p:nvPr/>
      </p:nvGrpSpPr>
      <p:grpSpPr>
        <a:xfrm>
          <a:off x="0" y="0"/>
          <a:ext cx="0" cy="0"/>
          <a:chOff x="0" y="0"/>
          <a:chExt cx="0" cy="0"/>
        </a:xfrm>
      </p:grpSpPr>
      <p:pic>
        <p:nvPicPr>
          <p:cNvPr id="44" name="Shape 44" descr="Blue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45" name="Shape 45"/>
          <p:cNvSpPr txBox="1">
            <a:spLocks noGrp="1"/>
          </p:cNvSpPr>
          <p:nvPr>
            <p:ph type="ctrTitle"/>
          </p:nvPr>
        </p:nvSpPr>
        <p:spPr>
          <a:xfrm>
            <a:off x="296537" y="2113953"/>
            <a:ext cx="7020154" cy="98296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2"/>
              </a:buClr>
              <a:buNone/>
              <a:defRPr sz="42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46" name="Shape 46"/>
          <p:cNvSpPr txBox="1">
            <a:spLocks noGrp="1"/>
          </p:cNvSpPr>
          <p:nvPr>
            <p:ph type="subTitle" idx="1"/>
          </p:nvPr>
        </p:nvSpPr>
        <p:spPr>
          <a:xfrm>
            <a:off x="369106" y="3139975"/>
            <a:ext cx="7020154" cy="427553"/>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chemeClr val="dk2"/>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r>
              <a:rPr lang="en-US" smtClean="0"/>
              <a:t>Click to edit Master subtitle style</a:t>
            </a:r>
            <a:endParaRPr/>
          </a:p>
        </p:txBody>
      </p:sp>
      <p:sp>
        <p:nvSpPr>
          <p:cNvPr id="47" name="Shape 47"/>
          <p:cNvSpPr txBox="1">
            <a:spLocks noGrp="1"/>
          </p:cNvSpPr>
          <p:nvPr>
            <p:ph type="body" idx="2"/>
          </p:nvPr>
        </p:nvSpPr>
        <p:spPr>
          <a:xfrm>
            <a:off x="292169" y="4498046"/>
            <a:ext cx="2891062" cy="523207"/>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48" name="Shape 48"/>
          <p:cNvSpPr/>
          <p:nvPr/>
        </p:nvSpPr>
        <p:spPr>
          <a:xfrm rot="-5400000">
            <a:off x="-1491535" y="3424688"/>
            <a:ext cx="3139869"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i="0" u="none" strike="noStrike" cap="none">
                <a:solidFill>
                  <a:schemeClr val="lt1"/>
                </a:solidFill>
                <a:latin typeface="Open Sans"/>
                <a:ea typeface="Open Sans"/>
                <a:cs typeface="Open Sans"/>
                <a:sym typeface="Open Sans"/>
              </a:rPr>
              <a:t>Copyright © 2017 The Nielsen Company. Confidential and proprietary.</a:t>
            </a:r>
          </a:p>
        </p:txBody>
      </p:sp>
      <p:pic>
        <p:nvPicPr>
          <p:cNvPr id="49" name="Shape 49" descr="Nielsen-Wordmark-Color-RGB.png"/>
          <p:cNvPicPr preferRelativeResize="0"/>
          <p:nvPr/>
        </p:nvPicPr>
        <p:blipFill rotWithShape="1">
          <a:blip r:embed="rId3">
            <a:alphaModFix/>
          </a:blip>
          <a:srcRect/>
          <a:stretch/>
        </p:blipFill>
        <p:spPr>
          <a:xfrm>
            <a:off x="406802" y="1412780"/>
            <a:ext cx="980035" cy="346034"/>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06_Title only">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594361" y="353593"/>
            <a:ext cx="8166671" cy="434051"/>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52" name="Shape 52"/>
          <p:cNvSpPr txBox="1">
            <a:spLocks noGrp="1"/>
          </p:cNvSpPr>
          <p:nvPr>
            <p:ph type="body" idx="1"/>
          </p:nvPr>
        </p:nvSpPr>
        <p:spPr>
          <a:xfrm>
            <a:off x="594358" y="4781502"/>
            <a:ext cx="8165591" cy="274404"/>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None/>
              <a:defRPr sz="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53" name="Shape 53"/>
          <p:cNvSpPr txBox="1">
            <a:spLocks noGrp="1"/>
          </p:cNvSpPr>
          <p:nvPr>
            <p:ph type="body" idx="2"/>
          </p:nvPr>
        </p:nvSpPr>
        <p:spPr>
          <a:xfrm>
            <a:off x="594360" y="819403"/>
            <a:ext cx="8165591" cy="236412"/>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05_Title and Conten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593726" y="354122"/>
            <a:ext cx="8165591" cy="428757"/>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56" name="Shape 56"/>
          <p:cNvSpPr txBox="1">
            <a:spLocks noGrp="1"/>
          </p:cNvSpPr>
          <p:nvPr>
            <p:ph type="body" idx="1"/>
          </p:nvPr>
        </p:nvSpPr>
        <p:spPr>
          <a:xfrm>
            <a:off x="594360" y="819403"/>
            <a:ext cx="8165591" cy="236412"/>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57" name="Shape 57"/>
          <p:cNvSpPr txBox="1">
            <a:spLocks noGrp="1"/>
          </p:cNvSpPr>
          <p:nvPr>
            <p:ph type="body" idx="2"/>
          </p:nvPr>
        </p:nvSpPr>
        <p:spPr>
          <a:xfrm>
            <a:off x="594360" y="1490932"/>
            <a:ext cx="8165591" cy="3060850"/>
          </a:xfrm>
          <a:prstGeom prst="rect">
            <a:avLst/>
          </a:prstGeom>
          <a:noFill/>
          <a:ln>
            <a:noFill/>
          </a:ln>
        </p:spPr>
        <p:txBody>
          <a:bodyPr lIns="91425" tIns="91425" rIns="91425" bIns="91425" anchor="t" anchorCtr="0"/>
          <a:lstStyle>
            <a:lvl1pPr marL="227013" marR="0" lvl="0" indent="-112713" algn="l" rtl="0">
              <a:lnSpc>
                <a:spcPct val="100000"/>
              </a:lnSpc>
              <a:spcBef>
                <a:spcPts val="800"/>
              </a:spcBef>
              <a:buClr>
                <a:schemeClr val="dk2"/>
              </a:buClr>
              <a:buSzPct val="100000"/>
              <a:buChar char="•"/>
              <a:defRPr sz="1800" i="0" u="none" strike="noStrike" cap="none">
                <a:solidFill>
                  <a:schemeClr val="dk2"/>
                </a:solidFill>
              </a:defRPr>
            </a:lvl1pPr>
            <a:lvl2pPr marL="454025" marR="0" lvl="1" indent="-123825" algn="l" rtl="0">
              <a:lnSpc>
                <a:spcPct val="100000"/>
              </a:lnSpc>
              <a:spcBef>
                <a:spcPts val="800"/>
              </a:spcBef>
              <a:buClr>
                <a:schemeClr val="dk2"/>
              </a:buClr>
              <a:buSzPct val="100000"/>
              <a:buChar char="•"/>
              <a:defRPr sz="1600" i="0" u="none" strike="noStrike" cap="none">
                <a:solidFill>
                  <a:schemeClr val="dk2"/>
                </a:solidFill>
              </a:defRPr>
            </a:lvl2pPr>
            <a:lvl3pPr marL="688975" marR="0" lvl="2" indent="-142875" algn="l" rtl="0">
              <a:lnSpc>
                <a:spcPct val="100000"/>
              </a:lnSpc>
              <a:spcBef>
                <a:spcPts val="700"/>
              </a:spcBef>
              <a:buClr>
                <a:schemeClr val="dk2"/>
              </a:buClr>
              <a:buSzPct val="100000"/>
              <a:buChar char="•"/>
              <a:defRPr sz="1400" i="0" u="none" strike="noStrike" cap="none">
                <a:solidFill>
                  <a:schemeClr val="dk2"/>
                </a:solidFill>
              </a:defRPr>
            </a:lvl3pPr>
            <a:lvl4pPr marL="915988" marR="0" lvl="3" indent="-153987" algn="l" rtl="0">
              <a:lnSpc>
                <a:spcPct val="100000"/>
              </a:lnSpc>
              <a:spcBef>
                <a:spcPts val="700"/>
              </a:spcBef>
              <a:buClr>
                <a:schemeClr val="dk2"/>
              </a:buClr>
              <a:buSzPct val="100000"/>
              <a:buChar char="•"/>
              <a:defRPr sz="1200" i="0" u="none" strike="noStrike" cap="none">
                <a:solidFill>
                  <a:schemeClr val="dk2"/>
                </a:solidFill>
              </a:defRPr>
            </a:lvl4pPr>
            <a:lvl5pPr marL="1143000" marR="0" lvl="4" indent="-177800" algn="l" rtl="0">
              <a:lnSpc>
                <a:spcPct val="100000"/>
              </a:lnSpc>
              <a:spcBef>
                <a:spcPts val="700"/>
              </a:spcBef>
              <a:buClr>
                <a:schemeClr val="dk2"/>
              </a:buClr>
              <a:buSzPct val="100000"/>
              <a:buChar char="•"/>
              <a:defRPr sz="1000" i="0" u="none" strike="noStrike" cap="none">
                <a:solidFill>
                  <a:schemeClr val="dk2"/>
                </a:solidFill>
              </a:defRPr>
            </a:lvl5pPr>
            <a:lvl6pPr marL="2514600" marR="0" lvl="5" indent="-101600" algn="l" rtl="0">
              <a:spcBef>
                <a:spcPts val="400"/>
              </a:spcBef>
              <a:buClr>
                <a:schemeClr val="dk1"/>
              </a:buClr>
              <a:buSzPct val="100000"/>
              <a:buChar char="•"/>
              <a:defRPr sz="2000" i="0" u="none" strike="noStrike" cap="none">
                <a:solidFill>
                  <a:schemeClr val="dk1"/>
                </a:solidFill>
              </a:defRPr>
            </a:lvl6pPr>
            <a:lvl7pPr marL="2971800" marR="0" lvl="6" indent="-101600" algn="l" rtl="0">
              <a:spcBef>
                <a:spcPts val="400"/>
              </a:spcBef>
              <a:buClr>
                <a:schemeClr val="dk1"/>
              </a:buClr>
              <a:buSzPct val="100000"/>
              <a:buChar char="•"/>
              <a:defRPr sz="2000" i="0" u="none" strike="noStrike" cap="none">
                <a:solidFill>
                  <a:schemeClr val="dk1"/>
                </a:solidFill>
              </a:defRPr>
            </a:lvl7pPr>
            <a:lvl8pPr marL="3429000" marR="0" lvl="7" indent="-101600" algn="l" rtl="0">
              <a:spcBef>
                <a:spcPts val="400"/>
              </a:spcBef>
              <a:buClr>
                <a:schemeClr val="dk1"/>
              </a:buClr>
              <a:buSzPct val="100000"/>
              <a:buChar char="•"/>
              <a:defRPr sz="2000" i="0" u="none" strike="noStrike" cap="none">
                <a:solidFill>
                  <a:schemeClr val="dk1"/>
                </a:solidFill>
              </a:defRPr>
            </a:lvl8pPr>
            <a:lvl9pPr marL="3886200" marR="0" lvl="8" indent="-101600" algn="l" rtl="0">
              <a:spcBef>
                <a:spcPts val="400"/>
              </a:spcBef>
              <a:buClr>
                <a:schemeClr val="dk1"/>
              </a:buClr>
              <a:buSzPct val="100000"/>
              <a:buChar char="•"/>
              <a:defRPr sz="2000" i="0" u="none" strike="noStrike" cap="none">
                <a:solidFill>
                  <a:schemeClr val="dk1"/>
                </a:solidFill>
              </a:defRPr>
            </a:lvl9pPr>
          </a:lstStyle>
          <a:p>
            <a:pPr lvl="0"/>
            <a:r>
              <a:rPr lang="en-US" smtClean="0"/>
              <a:t>Click to edit Master text styles</a:t>
            </a:r>
          </a:p>
        </p:txBody>
      </p:sp>
      <p:sp>
        <p:nvSpPr>
          <p:cNvPr id="58" name="Shape 58"/>
          <p:cNvSpPr txBox="1">
            <a:spLocks noGrp="1"/>
          </p:cNvSpPr>
          <p:nvPr>
            <p:ph type="body" idx="3"/>
          </p:nvPr>
        </p:nvSpPr>
        <p:spPr>
          <a:xfrm>
            <a:off x="594358" y="4781502"/>
            <a:ext cx="8165591" cy="274404"/>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Font typeface="Arial"/>
              <a:buNone/>
              <a:defRPr sz="800" b="0" i="0" u="none" strike="noStrike" cap="none">
                <a:solidFill>
                  <a:schemeClr val="dk2"/>
                </a:solidFill>
                <a:latin typeface="Arial"/>
                <a:ea typeface="Arial"/>
                <a:cs typeface="Arial"/>
                <a:sym typeface="Arial"/>
              </a:defRPr>
            </a:lvl1pPr>
            <a:lvl2pPr marL="457200" marR="0" lvl="1" indent="0" algn="l" rtl="0">
              <a:lnSpc>
                <a:spcPct val="100000"/>
              </a:lnSpc>
              <a:spcBef>
                <a:spcPts val="8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0" algn="l" rtl="0">
              <a:lnSpc>
                <a:spcPct val="100000"/>
              </a:lnSpc>
              <a:spcBef>
                <a:spcPts val="7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9pPr>
          </a:lstStyle>
          <a:p>
            <a:pPr lvl="0"/>
            <a:r>
              <a:rPr lang="en-US" smtClean="0"/>
              <a:t>Click to edit Master text styles</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32_Divider Texture PURPLE">
    <p:spTree>
      <p:nvGrpSpPr>
        <p:cNvPr id="1" name="Shape 59"/>
        <p:cNvGrpSpPr/>
        <p:nvPr/>
      </p:nvGrpSpPr>
      <p:grpSpPr>
        <a:xfrm>
          <a:off x="0" y="0"/>
          <a:ext cx="0" cy="0"/>
          <a:chOff x="0" y="0"/>
          <a:chExt cx="0" cy="0"/>
        </a:xfrm>
      </p:grpSpPr>
      <p:pic>
        <p:nvPicPr>
          <p:cNvPr id="60" name="Shape 60" descr="Purple.jpg"/>
          <p:cNvPicPr preferRelativeResize="0"/>
          <p:nvPr/>
        </p:nvPicPr>
        <p:blipFill rotWithShape="1">
          <a:blip r:embed="rId2">
            <a:alphaModFix/>
          </a:blip>
          <a:srcRect/>
          <a:stretch/>
        </p:blipFill>
        <p:spPr>
          <a:xfrm>
            <a:off x="0" y="1"/>
            <a:ext cx="9141290" cy="5145087"/>
          </a:xfrm>
          <a:prstGeom prst="rect">
            <a:avLst/>
          </a:prstGeom>
          <a:noFill/>
          <a:ln>
            <a:noFill/>
          </a:ln>
        </p:spPr>
      </p:pic>
      <p:sp>
        <p:nvSpPr>
          <p:cNvPr id="61" name="Shape 61"/>
          <p:cNvSpPr/>
          <p:nvPr/>
        </p:nvSpPr>
        <p:spPr>
          <a:xfrm>
            <a:off x="256426" y="4903188"/>
            <a:ext cx="3119100" cy="184857"/>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pic>
        <p:nvPicPr>
          <p:cNvPr id="62" name="Shape 62" descr="N-Element-Tab-White_RGB.png"/>
          <p:cNvPicPr preferRelativeResize="0"/>
          <p:nvPr/>
        </p:nvPicPr>
        <p:blipFill rotWithShape="1">
          <a:blip r:embed="rId3">
            <a:alphaModFix/>
          </a:blip>
          <a:srcRect/>
          <a:stretch/>
        </p:blipFill>
        <p:spPr>
          <a:xfrm>
            <a:off x="8610600" y="1"/>
            <a:ext cx="237744" cy="338431"/>
          </a:xfrm>
          <a:prstGeom prst="rect">
            <a:avLst/>
          </a:prstGeom>
          <a:noFill/>
          <a:ln>
            <a:noFill/>
          </a:ln>
        </p:spPr>
      </p:pic>
      <p:sp>
        <p:nvSpPr>
          <p:cNvPr id="63" name="Shape 63"/>
          <p:cNvSpPr txBox="1">
            <a:spLocks noGrp="1"/>
          </p:cNvSpPr>
          <p:nvPr>
            <p:ph type="title"/>
          </p:nvPr>
        </p:nvSpPr>
        <p:spPr>
          <a:xfrm>
            <a:off x="228600" y="2065320"/>
            <a:ext cx="8046600" cy="439036"/>
          </a:xfrm>
          <a:prstGeom prst="rect">
            <a:avLst/>
          </a:prstGeom>
          <a:noFill/>
          <a:ln>
            <a:noFill/>
          </a:ln>
        </p:spPr>
        <p:txBody>
          <a:bodyPr lIns="91425" tIns="91425" rIns="91425" bIns="91425" anchor="t" anchorCtr="0"/>
          <a:lstStyle>
            <a:lvl1pPr marL="0" marR="0" lvl="0" indent="0" algn="l" rtl="0">
              <a:spcBef>
                <a:spcPts val="0"/>
              </a:spcBef>
              <a:buClr>
                <a:schemeClr val="lt1"/>
              </a:buClr>
              <a:buNone/>
              <a:defRPr sz="5000" b="1" i="0" u="none" strike="noStrike" cap="none">
                <a:solidFill>
                  <a:schemeClr val="lt1"/>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25_Chart">
    <p:spTree>
      <p:nvGrpSpPr>
        <p:cNvPr id="1" name="Shape 64"/>
        <p:cNvGrpSpPr/>
        <p:nvPr/>
      </p:nvGrpSpPr>
      <p:grpSpPr>
        <a:xfrm>
          <a:off x="0" y="0"/>
          <a:ext cx="0" cy="0"/>
          <a:chOff x="0" y="0"/>
          <a:chExt cx="0" cy="0"/>
        </a:xfrm>
      </p:grpSpPr>
      <p:sp>
        <p:nvSpPr>
          <p:cNvPr id="65" name="Shape 65"/>
          <p:cNvSpPr txBox="1">
            <a:spLocks noGrp="1"/>
          </p:cNvSpPr>
          <p:nvPr>
            <p:ph type="body" idx="1"/>
          </p:nvPr>
        </p:nvSpPr>
        <p:spPr>
          <a:xfrm>
            <a:off x="594360" y="1328095"/>
            <a:ext cx="7876476" cy="188771"/>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200" i="0" u="none" strike="noStrike" cap="none">
                <a:solidFill>
                  <a:schemeClr val="accent1"/>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66" name="Shape 66"/>
          <p:cNvSpPr>
            <a:spLocks noGrp="1"/>
          </p:cNvSpPr>
          <p:nvPr>
            <p:ph type="chart" idx="2"/>
          </p:nvPr>
        </p:nvSpPr>
        <p:spPr>
          <a:xfrm>
            <a:off x="591172" y="2016975"/>
            <a:ext cx="7882286" cy="2429816"/>
          </a:xfrm>
          <a:prstGeom prst="rect">
            <a:avLst/>
          </a:prstGeom>
          <a:noFill/>
          <a:ln>
            <a:noFill/>
          </a:ln>
        </p:spPr>
        <p:txBody>
          <a:bodyPr lIns="91425" tIns="91425" rIns="91425" bIns="91425" anchor="t" anchorCtr="0"/>
          <a:lstStyle>
            <a:lvl1pPr marL="227013" marR="0" lvl="0" indent="-227013" algn="l" rtl="0">
              <a:lnSpc>
                <a:spcPct val="100000"/>
              </a:lnSpc>
              <a:spcBef>
                <a:spcPts val="800"/>
              </a:spcBef>
              <a:buClr>
                <a:schemeClr val="dk2"/>
              </a:buClr>
              <a:buFont typeface="Open Sans"/>
              <a:buNone/>
              <a:defRPr sz="1800" i="0" u="none" strike="noStrike" cap="none">
                <a:solidFill>
                  <a:schemeClr val="dk2"/>
                </a:solidFill>
                <a:latin typeface="Open Sans"/>
                <a:ea typeface="Open Sans"/>
                <a:cs typeface="Open Sans"/>
                <a:sym typeface="Open Sans"/>
              </a:defRPr>
            </a:lvl1pPr>
            <a:lvl2pPr marL="454025" marR="0" lvl="1" indent="-123825" algn="l" rtl="0">
              <a:lnSpc>
                <a:spcPct val="100000"/>
              </a:lnSpc>
              <a:spcBef>
                <a:spcPts val="800"/>
              </a:spcBef>
              <a:buClr>
                <a:schemeClr val="dk2"/>
              </a:buClr>
              <a:buSzPct val="100000"/>
              <a:buFont typeface="Open Sans"/>
              <a:buChar char="•"/>
              <a:defRPr sz="1600" i="0" u="none" strike="noStrike" cap="none">
                <a:solidFill>
                  <a:schemeClr val="dk2"/>
                </a:solidFill>
                <a:latin typeface="Open Sans"/>
                <a:ea typeface="Open Sans"/>
                <a:cs typeface="Open Sans"/>
                <a:sym typeface="Open Sans"/>
              </a:defRPr>
            </a:lvl2pPr>
            <a:lvl3pPr marL="688975" marR="0" lvl="2" indent="-142875" algn="l" rtl="0">
              <a:lnSpc>
                <a:spcPct val="100000"/>
              </a:lnSpc>
              <a:spcBef>
                <a:spcPts val="700"/>
              </a:spcBef>
              <a:buClr>
                <a:schemeClr val="dk2"/>
              </a:buClr>
              <a:buSzPct val="100000"/>
              <a:buFont typeface="Open Sans"/>
              <a:buChar char="•"/>
              <a:defRPr sz="1400" i="0" u="none" strike="noStrike" cap="none">
                <a:solidFill>
                  <a:schemeClr val="dk2"/>
                </a:solidFill>
                <a:latin typeface="Open Sans"/>
                <a:ea typeface="Open Sans"/>
                <a:cs typeface="Open Sans"/>
                <a:sym typeface="Open Sans"/>
              </a:defRPr>
            </a:lvl3pPr>
            <a:lvl4pPr marL="915988" marR="0" lvl="3" indent="-153987" algn="l" rtl="0">
              <a:lnSpc>
                <a:spcPct val="100000"/>
              </a:lnSpc>
              <a:spcBef>
                <a:spcPts val="700"/>
              </a:spcBef>
              <a:buClr>
                <a:schemeClr val="dk2"/>
              </a:buClr>
              <a:buSzPct val="100000"/>
              <a:buFont typeface="Open Sans"/>
              <a:buChar char="•"/>
              <a:defRPr sz="1200" i="0" u="none" strike="noStrike" cap="none">
                <a:solidFill>
                  <a:schemeClr val="dk2"/>
                </a:solidFill>
                <a:latin typeface="Open Sans"/>
                <a:ea typeface="Open Sans"/>
                <a:cs typeface="Open Sans"/>
                <a:sym typeface="Open Sans"/>
              </a:defRPr>
            </a:lvl4pPr>
            <a:lvl5pPr marL="1143000" marR="0" lvl="4" indent="-177800" algn="l" rtl="0">
              <a:lnSpc>
                <a:spcPct val="100000"/>
              </a:lnSpc>
              <a:spcBef>
                <a:spcPts val="700"/>
              </a:spcBef>
              <a:buClr>
                <a:schemeClr val="dk2"/>
              </a:buClr>
              <a:buSzPct val="100000"/>
              <a:buFont typeface="Open Sans"/>
              <a:buChar char="•"/>
              <a:defRPr sz="1000" i="0" u="none" strike="noStrike" cap="none">
                <a:solidFill>
                  <a:schemeClr val="dk2"/>
                </a:solidFill>
                <a:latin typeface="Open Sans"/>
                <a:ea typeface="Open Sans"/>
                <a:cs typeface="Open Sans"/>
                <a:sym typeface="Open Sans"/>
              </a:defRPr>
            </a:lvl5pPr>
            <a:lvl6pPr marL="2514600" marR="0" lvl="5"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9pPr>
          </a:lstStyle>
          <a:p>
            <a:r>
              <a:rPr lang="en-US" smtClean="0"/>
              <a:t>Click icon to add chart</a:t>
            </a:r>
            <a:endParaRPr/>
          </a:p>
        </p:txBody>
      </p:sp>
      <p:sp>
        <p:nvSpPr>
          <p:cNvPr id="67" name="Shape 67"/>
          <p:cNvSpPr txBox="1">
            <a:spLocks noGrp="1"/>
          </p:cNvSpPr>
          <p:nvPr>
            <p:ph type="title"/>
          </p:nvPr>
        </p:nvSpPr>
        <p:spPr>
          <a:xfrm>
            <a:off x="594360" y="354321"/>
            <a:ext cx="8155940" cy="428757"/>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68" name="Shape 68"/>
          <p:cNvSpPr txBox="1">
            <a:spLocks noGrp="1"/>
          </p:cNvSpPr>
          <p:nvPr>
            <p:ph type="body" idx="3"/>
          </p:nvPr>
        </p:nvSpPr>
        <p:spPr>
          <a:xfrm>
            <a:off x="594360" y="820132"/>
            <a:ext cx="8160321" cy="236412"/>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69" name="Shape 69"/>
          <p:cNvSpPr txBox="1">
            <a:spLocks noGrp="1"/>
          </p:cNvSpPr>
          <p:nvPr>
            <p:ph type="body" idx="4"/>
          </p:nvPr>
        </p:nvSpPr>
        <p:spPr>
          <a:xfrm>
            <a:off x="594358" y="4781502"/>
            <a:ext cx="8165591" cy="274404"/>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None/>
              <a:defRPr sz="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70" name="Shape 70" descr="Purple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71" name="Shape 71"/>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26_Side-by-side">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594361" y="1317143"/>
            <a:ext cx="4087177" cy="132795"/>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200" i="0" u="none" strike="noStrike" cap="none">
                <a:solidFill>
                  <a:schemeClr val="accent1"/>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74" name="Shape 74"/>
          <p:cNvSpPr>
            <a:spLocks noGrp="1"/>
          </p:cNvSpPr>
          <p:nvPr>
            <p:ph type="chart" idx="2"/>
          </p:nvPr>
        </p:nvSpPr>
        <p:spPr>
          <a:xfrm>
            <a:off x="711200" y="1922616"/>
            <a:ext cx="3970338" cy="2429816"/>
          </a:xfrm>
          <a:prstGeom prst="rect">
            <a:avLst/>
          </a:prstGeom>
          <a:noFill/>
          <a:ln>
            <a:noFill/>
          </a:ln>
        </p:spPr>
        <p:txBody>
          <a:bodyPr lIns="91425" tIns="91425" rIns="91425" bIns="91425" anchor="t" anchorCtr="0"/>
          <a:lstStyle>
            <a:lvl1pPr marL="227013" marR="0" lvl="0" indent="-227013" algn="l" rtl="0">
              <a:lnSpc>
                <a:spcPct val="100000"/>
              </a:lnSpc>
              <a:spcBef>
                <a:spcPts val="800"/>
              </a:spcBef>
              <a:buClr>
                <a:schemeClr val="dk2"/>
              </a:buClr>
              <a:buFont typeface="Open Sans"/>
              <a:buNone/>
              <a:defRPr sz="1800" i="0" u="none" strike="noStrike" cap="none">
                <a:solidFill>
                  <a:schemeClr val="dk2"/>
                </a:solidFill>
                <a:latin typeface="Open Sans"/>
                <a:ea typeface="Open Sans"/>
                <a:cs typeface="Open Sans"/>
                <a:sym typeface="Open Sans"/>
              </a:defRPr>
            </a:lvl1pPr>
            <a:lvl2pPr marL="454025" marR="0" lvl="1" indent="-123825" algn="l" rtl="0">
              <a:lnSpc>
                <a:spcPct val="100000"/>
              </a:lnSpc>
              <a:spcBef>
                <a:spcPts val="800"/>
              </a:spcBef>
              <a:buClr>
                <a:schemeClr val="dk2"/>
              </a:buClr>
              <a:buSzPct val="100000"/>
              <a:buFont typeface="Open Sans"/>
              <a:buChar char="•"/>
              <a:defRPr sz="1600" i="0" u="none" strike="noStrike" cap="none">
                <a:solidFill>
                  <a:schemeClr val="dk2"/>
                </a:solidFill>
                <a:latin typeface="Open Sans"/>
                <a:ea typeface="Open Sans"/>
                <a:cs typeface="Open Sans"/>
                <a:sym typeface="Open Sans"/>
              </a:defRPr>
            </a:lvl2pPr>
            <a:lvl3pPr marL="688975" marR="0" lvl="2" indent="-142875" algn="l" rtl="0">
              <a:lnSpc>
                <a:spcPct val="100000"/>
              </a:lnSpc>
              <a:spcBef>
                <a:spcPts val="700"/>
              </a:spcBef>
              <a:buClr>
                <a:schemeClr val="dk2"/>
              </a:buClr>
              <a:buSzPct val="100000"/>
              <a:buFont typeface="Open Sans"/>
              <a:buChar char="•"/>
              <a:defRPr sz="1400" i="0" u="none" strike="noStrike" cap="none">
                <a:solidFill>
                  <a:schemeClr val="dk2"/>
                </a:solidFill>
                <a:latin typeface="Open Sans"/>
                <a:ea typeface="Open Sans"/>
                <a:cs typeface="Open Sans"/>
                <a:sym typeface="Open Sans"/>
              </a:defRPr>
            </a:lvl3pPr>
            <a:lvl4pPr marL="915988" marR="0" lvl="3" indent="-153987" algn="l" rtl="0">
              <a:lnSpc>
                <a:spcPct val="100000"/>
              </a:lnSpc>
              <a:spcBef>
                <a:spcPts val="700"/>
              </a:spcBef>
              <a:buClr>
                <a:schemeClr val="dk2"/>
              </a:buClr>
              <a:buSzPct val="100000"/>
              <a:buFont typeface="Open Sans"/>
              <a:buChar char="•"/>
              <a:defRPr sz="1200" i="0" u="none" strike="noStrike" cap="none">
                <a:solidFill>
                  <a:schemeClr val="dk2"/>
                </a:solidFill>
                <a:latin typeface="Open Sans"/>
                <a:ea typeface="Open Sans"/>
                <a:cs typeface="Open Sans"/>
                <a:sym typeface="Open Sans"/>
              </a:defRPr>
            </a:lvl4pPr>
            <a:lvl5pPr marL="1143000" marR="0" lvl="4" indent="-177800" algn="l" rtl="0">
              <a:lnSpc>
                <a:spcPct val="100000"/>
              </a:lnSpc>
              <a:spcBef>
                <a:spcPts val="700"/>
              </a:spcBef>
              <a:buClr>
                <a:schemeClr val="dk2"/>
              </a:buClr>
              <a:buSzPct val="100000"/>
              <a:buFont typeface="Open Sans"/>
              <a:buChar char="•"/>
              <a:defRPr sz="1000" i="0" u="none" strike="noStrike" cap="none">
                <a:solidFill>
                  <a:schemeClr val="dk2"/>
                </a:solidFill>
                <a:latin typeface="Open Sans"/>
                <a:ea typeface="Open Sans"/>
                <a:cs typeface="Open Sans"/>
                <a:sym typeface="Open Sans"/>
              </a:defRPr>
            </a:lvl5pPr>
            <a:lvl6pPr marL="2514600" marR="0" lvl="5"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9pPr>
          </a:lstStyle>
          <a:p>
            <a:r>
              <a:rPr lang="en-US" smtClean="0"/>
              <a:t>Click icon to add chart</a:t>
            </a:r>
            <a:endParaRPr/>
          </a:p>
        </p:txBody>
      </p:sp>
      <p:sp>
        <p:nvSpPr>
          <p:cNvPr id="75" name="Shape 75"/>
          <p:cNvSpPr txBox="1">
            <a:spLocks noGrp="1"/>
          </p:cNvSpPr>
          <p:nvPr>
            <p:ph type="title"/>
          </p:nvPr>
        </p:nvSpPr>
        <p:spPr>
          <a:xfrm>
            <a:off x="594360" y="354321"/>
            <a:ext cx="8155940" cy="428757"/>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76" name="Shape 76"/>
          <p:cNvSpPr txBox="1">
            <a:spLocks noGrp="1"/>
          </p:cNvSpPr>
          <p:nvPr>
            <p:ph type="body" idx="3"/>
          </p:nvPr>
        </p:nvSpPr>
        <p:spPr>
          <a:xfrm>
            <a:off x="594360" y="820132"/>
            <a:ext cx="8160321" cy="236412"/>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77" name="Shape 77"/>
          <p:cNvSpPr>
            <a:spLocks noGrp="1"/>
          </p:cNvSpPr>
          <p:nvPr>
            <p:ph type="chart" idx="4"/>
          </p:nvPr>
        </p:nvSpPr>
        <p:spPr>
          <a:xfrm>
            <a:off x="4862512" y="1922616"/>
            <a:ext cx="3970338" cy="2429816"/>
          </a:xfrm>
          <a:prstGeom prst="rect">
            <a:avLst/>
          </a:prstGeom>
          <a:noFill/>
          <a:ln>
            <a:noFill/>
          </a:ln>
        </p:spPr>
        <p:txBody>
          <a:bodyPr lIns="91425" tIns="91425" rIns="91425" bIns="91425" anchor="t" anchorCtr="0"/>
          <a:lstStyle>
            <a:lvl1pPr marL="227013" marR="0" lvl="0" indent="-227013" algn="l" rtl="0">
              <a:lnSpc>
                <a:spcPct val="100000"/>
              </a:lnSpc>
              <a:spcBef>
                <a:spcPts val="800"/>
              </a:spcBef>
              <a:buClr>
                <a:schemeClr val="dk2"/>
              </a:buClr>
              <a:buFont typeface="Open Sans"/>
              <a:buNone/>
              <a:defRPr sz="1800" i="0" u="none" strike="noStrike" cap="none">
                <a:solidFill>
                  <a:schemeClr val="dk2"/>
                </a:solidFill>
                <a:latin typeface="Open Sans"/>
                <a:ea typeface="Open Sans"/>
                <a:cs typeface="Open Sans"/>
                <a:sym typeface="Open Sans"/>
              </a:defRPr>
            </a:lvl1pPr>
            <a:lvl2pPr marL="454025" marR="0" lvl="1" indent="-123825" algn="l" rtl="0">
              <a:lnSpc>
                <a:spcPct val="100000"/>
              </a:lnSpc>
              <a:spcBef>
                <a:spcPts val="800"/>
              </a:spcBef>
              <a:buClr>
                <a:schemeClr val="dk2"/>
              </a:buClr>
              <a:buSzPct val="100000"/>
              <a:buFont typeface="Open Sans"/>
              <a:buChar char="•"/>
              <a:defRPr sz="1600" i="0" u="none" strike="noStrike" cap="none">
                <a:solidFill>
                  <a:schemeClr val="dk2"/>
                </a:solidFill>
                <a:latin typeface="Open Sans"/>
                <a:ea typeface="Open Sans"/>
                <a:cs typeface="Open Sans"/>
                <a:sym typeface="Open Sans"/>
              </a:defRPr>
            </a:lvl2pPr>
            <a:lvl3pPr marL="688975" marR="0" lvl="2" indent="-142875" algn="l" rtl="0">
              <a:lnSpc>
                <a:spcPct val="100000"/>
              </a:lnSpc>
              <a:spcBef>
                <a:spcPts val="700"/>
              </a:spcBef>
              <a:buClr>
                <a:schemeClr val="dk2"/>
              </a:buClr>
              <a:buSzPct val="100000"/>
              <a:buFont typeface="Open Sans"/>
              <a:buChar char="•"/>
              <a:defRPr sz="1400" i="0" u="none" strike="noStrike" cap="none">
                <a:solidFill>
                  <a:schemeClr val="dk2"/>
                </a:solidFill>
                <a:latin typeface="Open Sans"/>
                <a:ea typeface="Open Sans"/>
                <a:cs typeface="Open Sans"/>
                <a:sym typeface="Open Sans"/>
              </a:defRPr>
            </a:lvl3pPr>
            <a:lvl4pPr marL="915988" marR="0" lvl="3" indent="-153987" algn="l" rtl="0">
              <a:lnSpc>
                <a:spcPct val="100000"/>
              </a:lnSpc>
              <a:spcBef>
                <a:spcPts val="700"/>
              </a:spcBef>
              <a:buClr>
                <a:schemeClr val="dk2"/>
              </a:buClr>
              <a:buSzPct val="100000"/>
              <a:buFont typeface="Open Sans"/>
              <a:buChar char="•"/>
              <a:defRPr sz="1200" i="0" u="none" strike="noStrike" cap="none">
                <a:solidFill>
                  <a:schemeClr val="dk2"/>
                </a:solidFill>
                <a:latin typeface="Open Sans"/>
                <a:ea typeface="Open Sans"/>
                <a:cs typeface="Open Sans"/>
                <a:sym typeface="Open Sans"/>
              </a:defRPr>
            </a:lvl4pPr>
            <a:lvl5pPr marL="1143000" marR="0" lvl="4" indent="-177800" algn="l" rtl="0">
              <a:lnSpc>
                <a:spcPct val="100000"/>
              </a:lnSpc>
              <a:spcBef>
                <a:spcPts val="700"/>
              </a:spcBef>
              <a:buClr>
                <a:schemeClr val="dk2"/>
              </a:buClr>
              <a:buSzPct val="100000"/>
              <a:buFont typeface="Open Sans"/>
              <a:buChar char="•"/>
              <a:defRPr sz="1000" i="0" u="none" strike="noStrike" cap="none">
                <a:solidFill>
                  <a:schemeClr val="dk2"/>
                </a:solidFill>
                <a:latin typeface="Open Sans"/>
                <a:ea typeface="Open Sans"/>
                <a:cs typeface="Open Sans"/>
                <a:sym typeface="Open Sans"/>
              </a:defRPr>
            </a:lvl5pPr>
            <a:lvl6pPr marL="2514600" marR="0" lvl="5"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9pPr>
          </a:lstStyle>
          <a:p>
            <a:r>
              <a:rPr lang="en-US" smtClean="0"/>
              <a:t>Click icon to add chart</a:t>
            </a:r>
            <a:endParaRPr/>
          </a:p>
        </p:txBody>
      </p:sp>
      <p:sp>
        <p:nvSpPr>
          <p:cNvPr id="78" name="Shape 78"/>
          <p:cNvSpPr txBox="1">
            <a:spLocks noGrp="1"/>
          </p:cNvSpPr>
          <p:nvPr>
            <p:ph type="body" idx="5"/>
          </p:nvPr>
        </p:nvSpPr>
        <p:spPr>
          <a:xfrm>
            <a:off x="4761667" y="1317143"/>
            <a:ext cx="4087177" cy="132795"/>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200" i="0" u="none" strike="noStrike" cap="none">
                <a:solidFill>
                  <a:schemeClr val="accent1"/>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79" name="Shape 79"/>
          <p:cNvSpPr txBox="1">
            <a:spLocks noGrp="1"/>
          </p:cNvSpPr>
          <p:nvPr>
            <p:ph type="body" idx="6"/>
          </p:nvPr>
        </p:nvSpPr>
        <p:spPr>
          <a:xfrm>
            <a:off x="594358" y="4781502"/>
            <a:ext cx="8165591" cy="274404"/>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None/>
              <a:defRPr sz="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80" name="Shape 80" descr="Purple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81" name="Shape 81"/>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12_Divider Slide">
    <p:spTree>
      <p:nvGrpSpPr>
        <p:cNvPr id="1" name="Shape 82"/>
        <p:cNvGrpSpPr/>
        <p:nvPr/>
      </p:nvGrpSpPr>
      <p:grpSpPr>
        <a:xfrm>
          <a:off x="0" y="0"/>
          <a:ext cx="0" cy="0"/>
          <a:chOff x="0" y="0"/>
          <a:chExt cx="0" cy="0"/>
        </a:xfrm>
      </p:grpSpPr>
      <p:pic>
        <p:nvPicPr>
          <p:cNvPr id="83" name="Shape 83"/>
          <p:cNvPicPr preferRelativeResize="0"/>
          <p:nvPr/>
        </p:nvPicPr>
        <p:blipFill rotWithShape="1">
          <a:blip r:embed="rId2">
            <a:alphaModFix/>
          </a:blip>
          <a:srcRect/>
          <a:stretch/>
        </p:blipFill>
        <p:spPr>
          <a:xfrm>
            <a:off x="0" y="761"/>
            <a:ext cx="9141290" cy="5143563"/>
          </a:xfrm>
          <a:prstGeom prst="rect">
            <a:avLst/>
          </a:prstGeom>
          <a:noFill/>
          <a:ln>
            <a:noFill/>
          </a:ln>
        </p:spPr>
      </p:pic>
      <p:pic>
        <p:nvPicPr>
          <p:cNvPr id="84" name="Shape 84" descr="Blue Strip.jpg"/>
          <p:cNvPicPr preferRelativeResize="0"/>
          <p:nvPr/>
        </p:nvPicPr>
        <p:blipFill rotWithShape="1">
          <a:blip r:embed="rId3">
            <a:alphaModFix/>
          </a:blip>
          <a:srcRect/>
          <a:stretch/>
        </p:blipFill>
        <p:spPr>
          <a:xfrm>
            <a:off x="0" y="1"/>
            <a:ext cx="176732" cy="5145087"/>
          </a:xfrm>
          <a:prstGeom prst="rect">
            <a:avLst/>
          </a:prstGeom>
          <a:noFill/>
          <a:ln>
            <a:noFill/>
          </a:ln>
        </p:spPr>
      </p:pic>
      <p:sp>
        <p:nvSpPr>
          <p:cNvPr id="85" name="Shape 85"/>
          <p:cNvSpPr txBox="1"/>
          <p:nvPr/>
        </p:nvSpPr>
        <p:spPr>
          <a:xfrm>
            <a:off x="8877554" y="4934467"/>
            <a:ext cx="141063" cy="138542"/>
          </a:xfrm>
          <a:prstGeom prst="rect">
            <a:avLst/>
          </a:prstGeom>
          <a:noFill/>
          <a:ln>
            <a:noFill/>
          </a:ln>
        </p:spPr>
        <p:txBody>
          <a:bodyPr lIns="0" tIns="0" rIns="0" bIns="0" anchor="ctr" anchorCtr="0">
            <a:noAutofit/>
          </a:bodyPr>
          <a:lstStyle/>
          <a:p>
            <a:pPr marL="0" marR="0" lvl="0" indent="0" algn="ctr" rtl="0">
              <a:lnSpc>
                <a:spcPct val="100000"/>
              </a:lnSpc>
              <a:spcBef>
                <a:spcPts val="0"/>
              </a:spcBef>
              <a:spcAft>
                <a:spcPts val="0"/>
              </a:spcAft>
              <a:buClr>
                <a:schemeClr val="lt1"/>
              </a:buClr>
              <a:buSzPct val="25000"/>
              <a:buFont typeface="Arial"/>
              <a:buNone/>
            </a:pPr>
            <a:fld id="{00000000-1234-1234-1234-123412341234}" type="slidenum">
              <a:rPr lang="en-US" sz="900" i="0" u="none" strike="noStrike" cap="none">
                <a:solidFill>
                  <a:schemeClr val="lt1"/>
                </a:solidFill>
                <a:latin typeface="Open Sans"/>
                <a:ea typeface="Open Sans"/>
                <a:cs typeface="Open Sans"/>
                <a:sym typeface="Open Sans"/>
              </a:rPr>
              <a:t>‹#›</a:t>
            </a:fld>
            <a:endParaRPr lang="en-US" sz="900" i="0" u="none" strike="noStrike" cap="none">
              <a:solidFill>
                <a:schemeClr val="lt1"/>
              </a:solidFill>
              <a:latin typeface="Open Sans"/>
              <a:ea typeface="Open Sans"/>
              <a:cs typeface="Open Sans"/>
              <a:sym typeface="Open Sans"/>
            </a:endParaRPr>
          </a:p>
        </p:txBody>
      </p:sp>
      <p:sp>
        <p:nvSpPr>
          <p:cNvPr id="86" name="Shape 86"/>
          <p:cNvSpPr txBox="1">
            <a:spLocks noGrp="1"/>
          </p:cNvSpPr>
          <p:nvPr>
            <p:ph type="title"/>
          </p:nvPr>
        </p:nvSpPr>
        <p:spPr>
          <a:xfrm>
            <a:off x="304800" y="518782"/>
            <a:ext cx="8046600" cy="439036"/>
          </a:xfrm>
          <a:prstGeom prst="rect">
            <a:avLst/>
          </a:prstGeom>
          <a:noFill/>
          <a:ln>
            <a:noFill/>
          </a:ln>
        </p:spPr>
        <p:txBody>
          <a:bodyPr lIns="91425" tIns="91425" rIns="91425" bIns="91425" anchor="t" anchorCtr="0"/>
          <a:lstStyle>
            <a:lvl1pPr marL="0" marR="0" lvl="0" indent="0" algn="l" rtl="0">
              <a:spcBef>
                <a:spcPts val="0"/>
              </a:spcBef>
              <a:buClr>
                <a:schemeClr val="dk2"/>
              </a:buClr>
              <a:buSzPct val="100000"/>
              <a:buNone/>
              <a:defRPr sz="42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87" name="Shape 87"/>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hart with Bottom Call Out">
    <p:spTree>
      <p:nvGrpSpPr>
        <p:cNvPr id="1" name=""/>
        <p:cNvGrpSpPr/>
        <p:nvPr/>
      </p:nvGrpSpPr>
      <p:grpSpPr>
        <a:xfrm>
          <a:off x="0" y="0"/>
          <a:ext cx="0" cy="0"/>
          <a:chOff x="0" y="0"/>
          <a:chExt cx="0" cy="0"/>
        </a:xfrm>
      </p:grpSpPr>
      <p:pic>
        <p:nvPicPr>
          <p:cNvPr id="8" name="Picture 6" descr="PPT-Chart-Templat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gray">
          <a:xfrm rot="16200000">
            <a:off x="-1261052" y="4157828"/>
            <a:ext cx="2731652" cy="20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98" rIns="91348" bIns="4569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3430">
              <a:spcBef>
                <a:spcPct val="50000"/>
              </a:spcBef>
              <a:defRPr/>
            </a:pPr>
            <a:r>
              <a:rPr lang="en-US" altLang="es-MX" sz="700" smtClean="0">
                <a:solidFill>
                  <a:srgbClr val="5F5F5F"/>
                </a:solidFill>
                <a:ea typeface="Calibri" pitchFamily="34" charset="0"/>
                <a:cs typeface="Calibri" pitchFamily="34" charset="0"/>
              </a:rPr>
              <a:t>Copyright ©2012 The Nielsen Company. Confidential and proprietary.</a:t>
            </a:r>
          </a:p>
        </p:txBody>
      </p:sp>
      <p:sp>
        <p:nvSpPr>
          <p:cNvPr id="10" name="Text Box 17"/>
          <p:cNvSpPr txBox="1">
            <a:spLocks noChangeArrowheads="1"/>
          </p:cNvSpPr>
          <p:nvPr/>
        </p:nvSpPr>
        <p:spPr bwMode="auto">
          <a:xfrm>
            <a:off x="8880618" y="4934804"/>
            <a:ext cx="13465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3430" eaLnBrk="1" hangingPunct="1"/>
            <a:fld id="{BFE874AE-77E5-4554-9B82-45F6317FBD98}" type="slidenum">
              <a:rPr lang="en-US" altLang="es-MX" sz="900">
                <a:solidFill>
                  <a:srgbClr val="009DD9"/>
                </a:solidFill>
              </a:rPr>
              <a:pPr algn="ctr" defTabSz="913430" eaLnBrk="1" hangingPunct="1"/>
              <a:t>‹#›</a:t>
            </a:fld>
            <a:endParaRPr lang="en-US" altLang="es-MX" sz="900">
              <a:solidFill>
                <a:srgbClr val="009DD9"/>
              </a:solidFill>
            </a:endParaRPr>
          </a:p>
        </p:txBody>
      </p:sp>
      <p:sp>
        <p:nvSpPr>
          <p:cNvPr id="7" name="Text Placeholder 2"/>
          <p:cNvSpPr>
            <a:spLocks noGrp="1"/>
          </p:cNvSpPr>
          <p:nvPr>
            <p:ph type="body" idx="14"/>
          </p:nvPr>
        </p:nvSpPr>
        <p:spPr>
          <a:xfrm>
            <a:off x="594368" y="1351472"/>
            <a:ext cx="7876476" cy="188773"/>
          </a:xfrm>
        </p:spPr>
        <p:txBody>
          <a:bodyPr tIns="0" bIns="0"/>
          <a:lstStyle>
            <a:lvl1pPr marL="0" indent="0">
              <a:spcBef>
                <a:spcPts val="0"/>
              </a:spcBef>
              <a:buNone/>
              <a:defRPr sz="1200" b="0" baseline="0">
                <a:solidFill>
                  <a:srgbClr val="009DD9"/>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1" name="Text Placeholder 2"/>
          <p:cNvSpPr>
            <a:spLocks noGrp="1"/>
          </p:cNvSpPr>
          <p:nvPr>
            <p:ph type="body" idx="15"/>
          </p:nvPr>
        </p:nvSpPr>
        <p:spPr>
          <a:xfrm>
            <a:off x="806493" y="4328765"/>
            <a:ext cx="7616825" cy="299408"/>
          </a:xfrm>
          <a:solidFill>
            <a:srgbClr val="009DD9"/>
          </a:solidFill>
          <a:ln>
            <a:noFill/>
          </a:ln>
        </p:spPr>
        <p:txBody>
          <a:bodyPr tIns="0" bIns="0" anchor="ctr"/>
          <a:lstStyle>
            <a:lvl1pPr marL="0" indent="0" algn="ctr">
              <a:spcBef>
                <a:spcPts val="0"/>
              </a:spcBef>
              <a:buNone/>
              <a:defRPr sz="1900" b="0" baseline="0">
                <a:solidFill>
                  <a:srgbClr val="FFFFFF"/>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3" name="Chart Placeholder 12"/>
          <p:cNvSpPr>
            <a:spLocks noGrp="1"/>
          </p:cNvSpPr>
          <p:nvPr>
            <p:ph type="chart" sz="quarter" idx="16"/>
          </p:nvPr>
        </p:nvSpPr>
        <p:spPr>
          <a:xfrm>
            <a:off x="881324" y="1633840"/>
            <a:ext cx="7589520" cy="2429817"/>
          </a:xfrm>
        </p:spPr>
        <p:txBody>
          <a:bodyPr wrap="none" rtlCol="0">
            <a:noAutofit/>
          </a:bodyPr>
          <a:lstStyle>
            <a:lvl1pPr>
              <a:buFontTx/>
              <a:buNone/>
              <a:defRPr/>
            </a:lvl1pPr>
          </a:lstStyle>
          <a:p>
            <a:pPr lvl="0"/>
            <a:r>
              <a:rPr lang="en-US" noProof="0" smtClean="0"/>
              <a:t>Click icon to add chart</a:t>
            </a:r>
            <a:endParaRPr lang="en-US" noProof="0" dirty="0"/>
          </a:p>
        </p:txBody>
      </p:sp>
      <p:sp>
        <p:nvSpPr>
          <p:cNvPr id="2" name="Title 1"/>
          <p:cNvSpPr>
            <a:spLocks noGrp="1"/>
          </p:cNvSpPr>
          <p:nvPr>
            <p:ph type="title"/>
          </p:nvPr>
        </p:nvSpPr>
        <p:spPr/>
        <p:txBody>
          <a:bodyPr/>
          <a:lstStyle>
            <a:lvl1pPr>
              <a:defRPr baseline="0"/>
            </a:lvl1pPr>
          </a:lstStyle>
          <a:p>
            <a:r>
              <a:rPr lang="en-US" smtClean="0"/>
              <a:t>Click to edit Master title style</a:t>
            </a:r>
            <a:endParaRPr lang="en-US" dirty="0"/>
          </a:p>
        </p:txBody>
      </p:sp>
      <p:sp>
        <p:nvSpPr>
          <p:cNvPr id="16" name="Text Placeholder 2"/>
          <p:cNvSpPr>
            <a:spLocks noGrp="1"/>
          </p:cNvSpPr>
          <p:nvPr>
            <p:ph type="body" idx="13"/>
          </p:nvPr>
        </p:nvSpPr>
        <p:spPr>
          <a:xfrm>
            <a:off x="594378" y="960528"/>
            <a:ext cx="8160321" cy="236412"/>
          </a:xfrm>
        </p:spPr>
        <p:txBody>
          <a:bodyPr tIns="0" bIns="0"/>
          <a:lstStyle>
            <a:lvl1pPr marL="0" indent="0">
              <a:spcBef>
                <a:spcPts val="0"/>
              </a:spcBef>
              <a:buNone/>
              <a:defRPr sz="19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
        <p:nvSpPr>
          <p:cNvPr id="12" name="Text Placeholder 2"/>
          <p:cNvSpPr>
            <a:spLocks noGrp="1"/>
          </p:cNvSpPr>
          <p:nvPr>
            <p:ph type="body" idx="17"/>
          </p:nvPr>
        </p:nvSpPr>
        <p:spPr>
          <a:xfrm>
            <a:off x="758970" y="4781522"/>
            <a:ext cx="8021511" cy="274405"/>
          </a:xfrm>
        </p:spPr>
        <p:txBody>
          <a:bodyPr tIns="0" bIns="0" anchor="b"/>
          <a:lstStyle>
            <a:lvl1pPr marL="0" indent="0">
              <a:spcBef>
                <a:spcPts val="60"/>
              </a:spcBef>
              <a:buNone/>
              <a:defRPr sz="800" b="0" baseline="0">
                <a:solidFill>
                  <a:schemeClr val="tx1"/>
                </a:solidFill>
              </a:defRPr>
            </a:lvl1pPr>
            <a:lvl2pPr marL="456707" indent="0">
              <a:buNone/>
              <a:defRPr sz="2100" b="1"/>
            </a:lvl2pPr>
            <a:lvl3pPr marL="913440" indent="0">
              <a:buNone/>
              <a:defRPr sz="1900" b="1"/>
            </a:lvl3pPr>
            <a:lvl4pPr marL="1370160" indent="0">
              <a:buNone/>
              <a:defRPr sz="1500" b="1"/>
            </a:lvl4pPr>
            <a:lvl5pPr marL="1826878" indent="0">
              <a:buNone/>
              <a:defRPr sz="1500" b="1"/>
            </a:lvl5pPr>
            <a:lvl6pPr marL="2283610" indent="0">
              <a:buNone/>
              <a:defRPr sz="1500" b="1"/>
            </a:lvl6pPr>
            <a:lvl7pPr marL="2740317" indent="0">
              <a:buNone/>
              <a:defRPr sz="1500" b="1"/>
            </a:lvl7pPr>
            <a:lvl8pPr marL="3197017" indent="0">
              <a:buNone/>
              <a:defRPr sz="1500" b="1"/>
            </a:lvl8pPr>
            <a:lvl9pPr marL="3653723" indent="0">
              <a:buNone/>
              <a:defRPr sz="1500" b="1"/>
            </a:lvl9pPr>
          </a:lstStyle>
          <a:p>
            <a:pPr lvl="0"/>
            <a:r>
              <a:rPr lang="en-US" smtClean="0"/>
              <a:t>Click to edit Master text styles</a:t>
            </a:r>
          </a:p>
        </p:txBody>
      </p:sp>
    </p:spTree>
    <p:extLst>
      <p:ext uri="{BB962C8B-B14F-4D97-AF65-F5344CB8AC3E}">
        <p14:creationId xmlns:p14="http://schemas.microsoft.com/office/powerpoint/2010/main" val="21414712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07_Chart">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594360" y="1328095"/>
            <a:ext cx="7876476" cy="188771"/>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200" i="0" u="none" strike="noStrike" cap="none">
                <a:solidFill>
                  <a:schemeClr val="accent1"/>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90" name="Shape 90"/>
          <p:cNvSpPr>
            <a:spLocks noGrp="1"/>
          </p:cNvSpPr>
          <p:nvPr>
            <p:ph type="chart" idx="2"/>
          </p:nvPr>
        </p:nvSpPr>
        <p:spPr>
          <a:xfrm>
            <a:off x="591172" y="2016975"/>
            <a:ext cx="7882286" cy="2429816"/>
          </a:xfrm>
          <a:prstGeom prst="rect">
            <a:avLst/>
          </a:prstGeom>
          <a:noFill/>
          <a:ln>
            <a:noFill/>
          </a:ln>
        </p:spPr>
        <p:txBody>
          <a:bodyPr lIns="91425" tIns="91425" rIns="91425" bIns="91425" anchor="t" anchorCtr="0"/>
          <a:lstStyle>
            <a:lvl1pPr marL="227013" marR="0" lvl="0" indent="-227013" algn="l" rtl="0">
              <a:lnSpc>
                <a:spcPct val="100000"/>
              </a:lnSpc>
              <a:spcBef>
                <a:spcPts val="800"/>
              </a:spcBef>
              <a:buClr>
                <a:schemeClr val="dk2"/>
              </a:buClr>
              <a:buFont typeface="Open Sans"/>
              <a:buNone/>
              <a:defRPr sz="1800" i="0" u="none" strike="noStrike" cap="none">
                <a:solidFill>
                  <a:schemeClr val="dk2"/>
                </a:solidFill>
                <a:latin typeface="Open Sans"/>
                <a:ea typeface="Open Sans"/>
                <a:cs typeface="Open Sans"/>
                <a:sym typeface="Open Sans"/>
              </a:defRPr>
            </a:lvl1pPr>
            <a:lvl2pPr marL="454025" marR="0" lvl="1" indent="-123825" algn="l" rtl="0">
              <a:lnSpc>
                <a:spcPct val="100000"/>
              </a:lnSpc>
              <a:spcBef>
                <a:spcPts val="800"/>
              </a:spcBef>
              <a:buClr>
                <a:schemeClr val="dk2"/>
              </a:buClr>
              <a:buSzPct val="100000"/>
              <a:buFont typeface="Open Sans"/>
              <a:buChar char="•"/>
              <a:defRPr sz="1600" i="0" u="none" strike="noStrike" cap="none">
                <a:solidFill>
                  <a:schemeClr val="dk2"/>
                </a:solidFill>
                <a:latin typeface="Open Sans"/>
                <a:ea typeface="Open Sans"/>
                <a:cs typeface="Open Sans"/>
                <a:sym typeface="Open Sans"/>
              </a:defRPr>
            </a:lvl2pPr>
            <a:lvl3pPr marL="688975" marR="0" lvl="2" indent="-142875" algn="l" rtl="0">
              <a:lnSpc>
                <a:spcPct val="100000"/>
              </a:lnSpc>
              <a:spcBef>
                <a:spcPts val="700"/>
              </a:spcBef>
              <a:buClr>
                <a:schemeClr val="dk2"/>
              </a:buClr>
              <a:buSzPct val="100000"/>
              <a:buFont typeface="Open Sans"/>
              <a:buChar char="•"/>
              <a:defRPr sz="1400" i="0" u="none" strike="noStrike" cap="none">
                <a:solidFill>
                  <a:schemeClr val="dk2"/>
                </a:solidFill>
                <a:latin typeface="Open Sans"/>
                <a:ea typeface="Open Sans"/>
                <a:cs typeface="Open Sans"/>
                <a:sym typeface="Open Sans"/>
              </a:defRPr>
            </a:lvl3pPr>
            <a:lvl4pPr marL="915988" marR="0" lvl="3" indent="-153987" algn="l" rtl="0">
              <a:lnSpc>
                <a:spcPct val="100000"/>
              </a:lnSpc>
              <a:spcBef>
                <a:spcPts val="700"/>
              </a:spcBef>
              <a:buClr>
                <a:schemeClr val="dk2"/>
              </a:buClr>
              <a:buSzPct val="100000"/>
              <a:buFont typeface="Open Sans"/>
              <a:buChar char="•"/>
              <a:defRPr sz="1200" i="0" u="none" strike="noStrike" cap="none">
                <a:solidFill>
                  <a:schemeClr val="dk2"/>
                </a:solidFill>
                <a:latin typeface="Open Sans"/>
                <a:ea typeface="Open Sans"/>
                <a:cs typeface="Open Sans"/>
                <a:sym typeface="Open Sans"/>
              </a:defRPr>
            </a:lvl4pPr>
            <a:lvl5pPr marL="1143000" marR="0" lvl="4" indent="-177800" algn="l" rtl="0">
              <a:lnSpc>
                <a:spcPct val="100000"/>
              </a:lnSpc>
              <a:spcBef>
                <a:spcPts val="700"/>
              </a:spcBef>
              <a:buClr>
                <a:schemeClr val="dk2"/>
              </a:buClr>
              <a:buSzPct val="100000"/>
              <a:buFont typeface="Open Sans"/>
              <a:buChar char="•"/>
              <a:defRPr sz="1000" i="0" u="none" strike="noStrike" cap="none">
                <a:solidFill>
                  <a:schemeClr val="dk2"/>
                </a:solidFill>
                <a:latin typeface="Open Sans"/>
                <a:ea typeface="Open Sans"/>
                <a:cs typeface="Open Sans"/>
                <a:sym typeface="Open Sans"/>
              </a:defRPr>
            </a:lvl5pPr>
            <a:lvl6pPr marL="2514600" marR="0" lvl="5"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9pPr>
          </a:lstStyle>
          <a:p>
            <a:r>
              <a:rPr lang="en-US" smtClean="0"/>
              <a:t>Click icon to add chart</a:t>
            </a:r>
            <a:endParaRPr/>
          </a:p>
        </p:txBody>
      </p:sp>
      <p:sp>
        <p:nvSpPr>
          <p:cNvPr id="91" name="Shape 91"/>
          <p:cNvSpPr txBox="1">
            <a:spLocks noGrp="1"/>
          </p:cNvSpPr>
          <p:nvPr>
            <p:ph type="title"/>
          </p:nvPr>
        </p:nvSpPr>
        <p:spPr>
          <a:xfrm>
            <a:off x="594360" y="354321"/>
            <a:ext cx="8155940" cy="428757"/>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92" name="Shape 92"/>
          <p:cNvSpPr txBox="1">
            <a:spLocks noGrp="1"/>
          </p:cNvSpPr>
          <p:nvPr>
            <p:ph type="body" idx="3"/>
          </p:nvPr>
        </p:nvSpPr>
        <p:spPr>
          <a:xfrm>
            <a:off x="594360" y="820132"/>
            <a:ext cx="8160321" cy="236412"/>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93" name="Shape 93"/>
          <p:cNvSpPr txBox="1">
            <a:spLocks noGrp="1"/>
          </p:cNvSpPr>
          <p:nvPr>
            <p:ph type="body" idx="4"/>
          </p:nvPr>
        </p:nvSpPr>
        <p:spPr>
          <a:xfrm>
            <a:off x="594358" y="4781502"/>
            <a:ext cx="8165591" cy="274404"/>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None/>
              <a:defRPr sz="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08_Side-by-side">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594361" y="1317143"/>
            <a:ext cx="4087177" cy="132795"/>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200" i="0" u="none" strike="noStrike" cap="none">
                <a:solidFill>
                  <a:schemeClr val="accent1"/>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96" name="Shape 96"/>
          <p:cNvSpPr>
            <a:spLocks noGrp="1"/>
          </p:cNvSpPr>
          <p:nvPr>
            <p:ph type="chart" idx="2"/>
          </p:nvPr>
        </p:nvSpPr>
        <p:spPr>
          <a:xfrm>
            <a:off x="711200" y="1922616"/>
            <a:ext cx="3970338" cy="2429816"/>
          </a:xfrm>
          <a:prstGeom prst="rect">
            <a:avLst/>
          </a:prstGeom>
          <a:noFill/>
          <a:ln>
            <a:noFill/>
          </a:ln>
        </p:spPr>
        <p:txBody>
          <a:bodyPr lIns="91425" tIns="91425" rIns="91425" bIns="91425" anchor="t" anchorCtr="0"/>
          <a:lstStyle>
            <a:lvl1pPr marL="227013" marR="0" lvl="0" indent="-227013" algn="l" rtl="0">
              <a:lnSpc>
                <a:spcPct val="100000"/>
              </a:lnSpc>
              <a:spcBef>
                <a:spcPts val="800"/>
              </a:spcBef>
              <a:buClr>
                <a:schemeClr val="dk2"/>
              </a:buClr>
              <a:buFont typeface="Open Sans"/>
              <a:buNone/>
              <a:defRPr sz="1800" i="0" u="none" strike="noStrike" cap="none">
                <a:solidFill>
                  <a:schemeClr val="dk2"/>
                </a:solidFill>
                <a:latin typeface="Open Sans"/>
                <a:ea typeface="Open Sans"/>
                <a:cs typeface="Open Sans"/>
                <a:sym typeface="Open Sans"/>
              </a:defRPr>
            </a:lvl1pPr>
            <a:lvl2pPr marL="454025" marR="0" lvl="1" indent="-123825" algn="l" rtl="0">
              <a:lnSpc>
                <a:spcPct val="100000"/>
              </a:lnSpc>
              <a:spcBef>
                <a:spcPts val="800"/>
              </a:spcBef>
              <a:buClr>
                <a:schemeClr val="dk2"/>
              </a:buClr>
              <a:buSzPct val="100000"/>
              <a:buFont typeface="Open Sans"/>
              <a:buChar char="•"/>
              <a:defRPr sz="1600" i="0" u="none" strike="noStrike" cap="none">
                <a:solidFill>
                  <a:schemeClr val="dk2"/>
                </a:solidFill>
                <a:latin typeface="Open Sans"/>
                <a:ea typeface="Open Sans"/>
                <a:cs typeface="Open Sans"/>
                <a:sym typeface="Open Sans"/>
              </a:defRPr>
            </a:lvl2pPr>
            <a:lvl3pPr marL="688975" marR="0" lvl="2" indent="-142875" algn="l" rtl="0">
              <a:lnSpc>
                <a:spcPct val="100000"/>
              </a:lnSpc>
              <a:spcBef>
                <a:spcPts val="700"/>
              </a:spcBef>
              <a:buClr>
                <a:schemeClr val="dk2"/>
              </a:buClr>
              <a:buSzPct val="100000"/>
              <a:buFont typeface="Open Sans"/>
              <a:buChar char="•"/>
              <a:defRPr sz="1400" i="0" u="none" strike="noStrike" cap="none">
                <a:solidFill>
                  <a:schemeClr val="dk2"/>
                </a:solidFill>
                <a:latin typeface="Open Sans"/>
                <a:ea typeface="Open Sans"/>
                <a:cs typeface="Open Sans"/>
                <a:sym typeface="Open Sans"/>
              </a:defRPr>
            </a:lvl3pPr>
            <a:lvl4pPr marL="915988" marR="0" lvl="3" indent="-153987" algn="l" rtl="0">
              <a:lnSpc>
                <a:spcPct val="100000"/>
              </a:lnSpc>
              <a:spcBef>
                <a:spcPts val="700"/>
              </a:spcBef>
              <a:buClr>
                <a:schemeClr val="dk2"/>
              </a:buClr>
              <a:buSzPct val="100000"/>
              <a:buFont typeface="Open Sans"/>
              <a:buChar char="•"/>
              <a:defRPr sz="1200" i="0" u="none" strike="noStrike" cap="none">
                <a:solidFill>
                  <a:schemeClr val="dk2"/>
                </a:solidFill>
                <a:latin typeface="Open Sans"/>
                <a:ea typeface="Open Sans"/>
                <a:cs typeface="Open Sans"/>
                <a:sym typeface="Open Sans"/>
              </a:defRPr>
            </a:lvl4pPr>
            <a:lvl5pPr marL="1143000" marR="0" lvl="4" indent="-177800" algn="l" rtl="0">
              <a:lnSpc>
                <a:spcPct val="100000"/>
              </a:lnSpc>
              <a:spcBef>
                <a:spcPts val="700"/>
              </a:spcBef>
              <a:buClr>
                <a:schemeClr val="dk2"/>
              </a:buClr>
              <a:buSzPct val="100000"/>
              <a:buFont typeface="Open Sans"/>
              <a:buChar char="•"/>
              <a:defRPr sz="1000" i="0" u="none" strike="noStrike" cap="none">
                <a:solidFill>
                  <a:schemeClr val="dk2"/>
                </a:solidFill>
                <a:latin typeface="Open Sans"/>
                <a:ea typeface="Open Sans"/>
                <a:cs typeface="Open Sans"/>
                <a:sym typeface="Open Sans"/>
              </a:defRPr>
            </a:lvl5pPr>
            <a:lvl6pPr marL="2514600" marR="0" lvl="5"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9pPr>
          </a:lstStyle>
          <a:p>
            <a:r>
              <a:rPr lang="en-US" smtClean="0"/>
              <a:t>Click icon to add chart</a:t>
            </a:r>
            <a:endParaRPr/>
          </a:p>
        </p:txBody>
      </p:sp>
      <p:sp>
        <p:nvSpPr>
          <p:cNvPr id="97" name="Shape 97"/>
          <p:cNvSpPr txBox="1">
            <a:spLocks noGrp="1"/>
          </p:cNvSpPr>
          <p:nvPr>
            <p:ph type="title"/>
          </p:nvPr>
        </p:nvSpPr>
        <p:spPr>
          <a:xfrm>
            <a:off x="594360" y="354321"/>
            <a:ext cx="8155940" cy="428757"/>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98" name="Shape 98"/>
          <p:cNvSpPr txBox="1">
            <a:spLocks noGrp="1"/>
          </p:cNvSpPr>
          <p:nvPr>
            <p:ph type="body" idx="3"/>
          </p:nvPr>
        </p:nvSpPr>
        <p:spPr>
          <a:xfrm>
            <a:off x="594360" y="820132"/>
            <a:ext cx="8160321" cy="236412"/>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99" name="Shape 99"/>
          <p:cNvSpPr>
            <a:spLocks noGrp="1"/>
          </p:cNvSpPr>
          <p:nvPr>
            <p:ph type="chart" idx="4"/>
          </p:nvPr>
        </p:nvSpPr>
        <p:spPr>
          <a:xfrm>
            <a:off x="4862512" y="1922616"/>
            <a:ext cx="3970338" cy="2429816"/>
          </a:xfrm>
          <a:prstGeom prst="rect">
            <a:avLst/>
          </a:prstGeom>
          <a:noFill/>
          <a:ln>
            <a:noFill/>
          </a:ln>
        </p:spPr>
        <p:txBody>
          <a:bodyPr lIns="91425" tIns="91425" rIns="91425" bIns="91425" anchor="t" anchorCtr="0"/>
          <a:lstStyle>
            <a:lvl1pPr marL="227013" marR="0" lvl="0" indent="-227013" algn="l" rtl="0">
              <a:lnSpc>
                <a:spcPct val="100000"/>
              </a:lnSpc>
              <a:spcBef>
                <a:spcPts val="800"/>
              </a:spcBef>
              <a:buClr>
                <a:schemeClr val="dk2"/>
              </a:buClr>
              <a:buFont typeface="Open Sans"/>
              <a:buNone/>
              <a:defRPr sz="1800" i="0" u="none" strike="noStrike" cap="none">
                <a:solidFill>
                  <a:schemeClr val="dk2"/>
                </a:solidFill>
                <a:latin typeface="Open Sans"/>
                <a:ea typeface="Open Sans"/>
                <a:cs typeface="Open Sans"/>
                <a:sym typeface="Open Sans"/>
              </a:defRPr>
            </a:lvl1pPr>
            <a:lvl2pPr marL="454025" marR="0" lvl="1" indent="-123825" algn="l" rtl="0">
              <a:lnSpc>
                <a:spcPct val="100000"/>
              </a:lnSpc>
              <a:spcBef>
                <a:spcPts val="800"/>
              </a:spcBef>
              <a:buClr>
                <a:schemeClr val="dk2"/>
              </a:buClr>
              <a:buSzPct val="100000"/>
              <a:buFont typeface="Open Sans"/>
              <a:buChar char="•"/>
              <a:defRPr sz="1600" i="0" u="none" strike="noStrike" cap="none">
                <a:solidFill>
                  <a:schemeClr val="dk2"/>
                </a:solidFill>
                <a:latin typeface="Open Sans"/>
                <a:ea typeface="Open Sans"/>
                <a:cs typeface="Open Sans"/>
                <a:sym typeface="Open Sans"/>
              </a:defRPr>
            </a:lvl2pPr>
            <a:lvl3pPr marL="688975" marR="0" lvl="2" indent="-142875" algn="l" rtl="0">
              <a:lnSpc>
                <a:spcPct val="100000"/>
              </a:lnSpc>
              <a:spcBef>
                <a:spcPts val="700"/>
              </a:spcBef>
              <a:buClr>
                <a:schemeClr val="dk2"/>
              </a:buClr>
              <a:buSzPct val="100000"/>
              <a:buFont typeface="Open Sans"/>
              <a:buChar char="•"/>
              <a:defRPr sz="1400" i="0" u="none" strike="noStrike" cap="none">
                <a:solidFill>
                  <a:schemeClr val="dk2"/>
                </a:solidFill>
                <a:latin typeface="Open Sans"/>
                <a:ea typeface="Open Sans"/>
                <a:cs typeface="Open Sans"/>
                <a:sym typeface="Open Sans"/>
              </a:defRPr>
            </a:lvl3pPr>
            <a:lvl4pPr marL="915988" marR="0" lvl="3" indent="-153987" algn="l" rtl="0">
              <a:lnSpc>
                <a:spcPct val="100000"/>
              </a:lnSpc>
              <a:spcBef>
                <a:spcPts val="700"/>
              </a:spcBef>
              <a:buClr>
                <a:schemeClr val="dk2"/>
              </a:buClr>
              <a:buSzPct val="100000"/>
              <a:buFont typeface="Open Sans"/>
              <a:buChar char="•"/>
              <a:defRPr sz="1200" i="0" u="none" strike="noStrike" cap="none">
                <a:solidFill>
                  <a:schemeClr val="dk2"/>
                </a:solidFill>
                <a:latin typeface="Open Sans"/>
                <a:ea typeface="Open Sans"/>
                <a:cs typeface="Open Sans"/>
                <a:sym typeface="Open Sans"/>
              </a:defRPr>
            </a:lvl4pPr>
            <a:lvl5pPr marL="1143000" marR="0" lvl="4" indent="-177800" algn="l" rtl="0">
              <a:lnSpc>
                <a:spcPct val="100000"/>
              </a:lnSpc>
              <a:spcBef>
                <a:spcPts val="700"/>
              </a:spcBef>
              <a:buClr>
                <a:schemeClr val="dk2"/>
              </a:buClr>
              <a:buSzPct val="100000"/>
              <a:buFont typeface="Open Sans"/>
              <a:buChar char="•"/>
              <a:defRPr sz="1000" i="0" u="none" strike="noStrike" cap="none">
                <a:solidFill>
                  <a:schemeClr val="dk2"/>
                </a:solidFill>
                <a:latin typeface="Open Sans"/>
                <a:ea typeface="Open Sans"/>
                <a:cs typeface="Open Sans"/>
                <a:sym typeface="Open Sans"/>
              </a:defRPr>
            </a:lvl5pPr>
            <a:lvl6pPr marL="2514600" marR="0" lvl="5"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9pPr>
          </a:lstStyle>
          <a:p>
            <a:r>
              <a:rPr lang="en-US" smtClean="0"/>
              <a:t>Click icon to add chart</a:t>
            </a:r>
            <a:endParaRPr/>
          </a:p>
        </p:txBody>
      </p:sp>
      <p:sp>
        <p:nvSpPr>
          <p:cNvPr id="100" name="Shape 100"/>
          <p:cNvSpPr txBox="1">
            <a:spLocks noGrp="1"/>
          </p:cNvSpPr>
          <p:nvPr>
            <p:ph type="body" idx="5"/>
          </p:nvPr>
        </p:nvSpPr>
        <p:spPr>
          <a:xfrm>
            <a:off x="4761667" y="1317143"/>
            <a:ext cx="4087177" cy="132795"/>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200" i="0" u="none" strike="noStrike" cap="none">
                <a:solidFill>
                  <a:schemeClr val="accent1"/>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101" name="Shape 101"/>
          <p:cNvSpPr txBox="1">
            <a:spLocks noGrp="1"/>
          </p:cNvSpPr>
          <p:nvPr>
            <p:ph type="body" idx="6"/>
          </p:nvPr>
        </p:nvSpPr>
        <p:spPr>
          <a:xfrm>
            <a:off x="594358" y="4781502"/>
            <a:ext cx="8165591" cy="274404"/>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None/>
              <a:defRPr sz="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68_Divider Texture GOLD">
    <p:spTree>
      <p:nvGrpSpPr>
        <p:cNvPr id="1" name="Shape 102"/>
        <p:cNvGrpSpPr/>
        <p:nvPr/>
      </p:nvGrpSpPr>
      <p:grpSpPr>
        <a:xfrm>
          <a:off x="0" y="0"/>
          <a:ext cx="0" cy="0"/>
          <a:chOff x="0" y="0"/>
          <a:chExt cx="0" cy="0"/>
        </a:xfrm>
      </p:grpSpPr>
      <p:pic>
        <p:nvPicPr>
          <p:cNvPr id="103" name="Shape 103" descr="Orange.jpg"/>
          <p:cNvPicPr preferRelativeResize="0"/>
          <p:nvPr/>
        </p:nvPicPr>
        <p:blipFill rotWithShape="1">
          <a:blip r:embed="rId2">
            <a:alphaModFix/>
          </a:blip>
          <a:srcRect/>
          <a:stretch/>
        </p:blipFill>
        <p:spPr>
          <a:xfrm>
            <a:off x="0" y="1"/>
            <a:ext cx="9141290" cy="5145087"/>
          </a:xfrm>
          <a:prstGeom prst="rect">
            <a:avLst/>
          </a:prstGeom>
          <a:noFill/>
          <a:ln>
            <a:noFill/>
          </a:ln>
        </p:spPr>
      </p:pic>
      <p:pic>
        <p:nvPicPr>
          <p:cNvPr id="104" name="Shape 104" descr="N-Element-Tab-White_RGB.png"/>
          <p:cNvPicPr preferRelativeResize="0"/>
          <p:nvPr/>
        </p:nvPicPr>
        <p:blipFill rotWithShape="1">
          <a:blip r:embed="rId3">
            <a:alphaModFix/>
          </a:blip>
          <a:srcRect/>
          <a:stretch/>
        </p:blipFill>
        <p:spPr>
          <a:xfrm>
            <a:off x="8610600" y="1"/>
            <a:ext cx="237744" cy="338431"/>
          </a:xfrm>
          <a:prstGeom prst="rect">
            <a:avLst/>
          </a:prstGeom>
          <a:noFill/>
          <a:ln>
            <a:noFill/>
          </a:ln>
        </p:spPr>
      </p:pic>
      <p:sp>
        <p:nvSpPr>
          <p:cNvPr id="105" name="Shape 105"/>
          <p:cNvSpPr txBox="1">
            <a:spLocks noGrp="1"/>
          </p:cNvSpPr>
          <p:nvPr>
            <p:ph type="title"/>
          </p:nvPr>
        </p:nvSpPr>
        <p:spPr>
          <a:xfrm>
            <a:off x="228600" y="2065320"/>
            <a:ext cx="8046600" cy="439036"/>
          </a:xfrm>
          <a:prstGeom prst="rect">
            <a:avLst/>
          </a:prstGeom>
          <a:noFill/>
          <a:ln>
            <a:noFill/>
          </a:ln>
        </p:spPr>
        <p:txBody>
          <a:bodyPr lIns="91425" tIns="91425" rIns="91425" bIns="91425" anchor="t" anchorCtr="0"/>
          <a:lstStyle>
            <a:lvl1pPr marL="0" marR="0" lvl="0" indent="0" algn="l" rtl="0">
              <a:spcBef>
                <a:spcPts val="0"/>
              </a:spcBef>
              <a:buClr>
                <a:schemeClr val="lt1"/>
              </a:buClr>
              <a:buNone/>
              <a:defRPr sz="5000" b="1" i="0" u="none" strike="noStrike" cap="none">
                <a:solidFill>
                  <a:schemeClr val="lt1"/>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106" name="Shape 106"/>
          <p:cNvSpPr/>
          <p:nvPr/>
        </p:nvSpPr>
        <p:spPr>
          <a:xfrm>
            <a:off x="256426" y="4903188"/>
            <a:ext cx="3119100" cy="184857"/>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65_Quote Texture GOLD">
    <p:spTree>
      <p:nvGrpSpPr>
        <p:cNvPr id="1" name="Shape 107"/>
        <p:cNvGrpSpPr/>
        <p:nvPr/>
      </p:nvGrpSpPr>
      <p:grpSpPr>
        <a:xfrm>
          <a:off x="0" y="0"/>
          <a:ext cx="0" cy="0"/>
          <a:chOff x="0" y="0"/>
          <a:chExt cx="0" cy="0"/>
        </a:xfrm>
      </p:grpSpPr>
      <p:pic>
        <p:nvPicPr>
          <p:cNvPr id="108" name="Shape 108" descr="Orange.jpg"/>
          <p:cNvPicPr preferRelativeResize="0"/>
          <p:nvPr/>
        </p:nvPicPr>
        <p:blipFill rotWithShape="1">
          <a:blip r:embed="rId2">
            <a:alphaModFix/>
          </a:blip>
          <a:srcRect/>
          <a:stretch/>
        </p:blipFill>
        <p:spPr>
          <a:xfrm>
            <a:off x="0" y="1"/>
            <a:ext cx="9141290" cy="5145087"/>
          </a:xfrm>
          <a:prstGeom prst="rect">
            <a:avLst/>
          </a:prstGeom>
          <a:noFill/>
          <a:ln>
            <a:noFill/>
          </a:ln>
        </p:spPr>
      </p:pic>
      <p:sp>
        <p:nvSpPr>
          <p:cNvPr id="109" name="Shape 109"/>
          <p:cNvSpPr txBox="1">
            <a:spLocks noGrp="1"/>
          </p:cNvSpPr>
          <p:nvPr>
            <p:ph type="title"/>
          </p:nvPr>
        </p:nvSpPr>
        <p:spPr>
          <a:xfrm>
            <a:off x="1979452" y="1988164"/>
            <a:ext cx="6978810" cy="439047"/>
          </a:xfrm>
          <a:prstGeom prst="rect">
            <a:avLst/>
          </a:prstGeom>
          <a:noFill/>
          <a:ln>
            <a:noFill/>
          </a:ln>
        </p:spPr>
        <p:txBody>
          <a:bodyPr lIns="91425" tIns="91425" rIns="91425" bIns="91425" anchor="t" anchorCtr="0"/>
          <a:lstStyle>
            <a:lvl1pPr marL="0" marR="0" lvl="0" indent="0" algn="l" rtl="0">
              <a:spcBef>
                <a:spcPts val="0"/>
              </a:spcBef>
              <a:buClr>
                <a:schemeClr val="lt1"/>
              </a:buClr>
              <a:buNone/>
              <a:defRPr sz="3200" b="1" i="0" u="none" strike="noStrike" cap="none">
                <a:solidFill>
                  <a:schemeClr val="lt1"/>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110" name="Shape 110"/>
          <p:cNvSpPr txBox="1">
            <a:spLocks noGrp="1"/>
          </p:cNvSpPr>
          <p:nvPr>
            <p:ph type="body" idx="1"/>
          </p:nvPr>
        </p:nvSpPr>
        <p:spPr>
          <a:xfrm>
            <a:off x="1981200" y="3088193"/>
            <a:ext cx="6976871" cy="533564"/>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1800" i="0" u="none" strike="noStrike" cap="none">
                <a:solidFill>
                  <a:schemeClr val="lt1"/>
                </a:solidFill>
              </a:defRPr>
            </a:lvl1pPr>
            <a:lvl2pPr marL="450850" marR="0" lvl="1" indent="-6350" algn="l" rtl="0">
              <a:lnSpc>
                <a:spcPct val="100000"/>
              </a:lnSpc>
              <a:spcBef>
                <a:spcPts val="800"/>
              </a:spcBef>
              <a:buClr>
                <a:schemeClr val="dk2"/>
              </a:buClr>
              <a:buNone/>
              <a:defRPr sz="1600" i="0" u="none" strike="noStrike" cap="none">
                <a:solidFill>
                  <a:schemeClr val="dk2"/>
                </a:solidFill>
              </a:defRPr>
            </a:lvl2pPr>
            <a:lvl3pPr marL="914400" marR="0" lvl="2" indent="0" algn="l" rtl="0">
              <a:lnSpc>
                <a:spcPct val="100000"/>
              </a:lnSpc>
              <a:spcBef>
                <a:spcPts val="700"/>
              </a:spcBef>
              <a:buClr>
                <a:schemeClr val="dk2"/>
              </a:buClr>
              <a:buNone/>
              <a:defRPr sz="1400" i="0" u="none" strike="noStrike" cap="none">
                <a:solidFill>
                  <a:schemeClr val="dk2"/>
                </a:solidFill>
              </a:defRPr>
            </a:lvl3pPr>
            <a:lvl4pPr marL="1371600" marR="0" lvl="3" indent="0" algn="l" rtl="0">
              <a:lnSpc>
                <a:spcPct val="100000"/>
              </a:lnSpc>
              <a:spcBef>
                <a:spcPts val="700"/>
              </a:spcBef>
              <a:buClr>
                <a:schemeClr val="dk2"/>
              </a:buClr>
              <a:buNone/>
              <a:defRPr sz="1200" i="0" u="none" strike="noStrike" cap="none">
                <a:solidFill>
                  <a:schemeClr val="dk2"/>
                </a:solidFill>
              </a:defRPr>
            </a:lvl4pPr>
            <a:lvl5pPr marL="1828800" marR="0" lvl="4" indent="0" algn="l" rtl="0">
              <a:lnSpc>
                <a:spcPct val="100000"/>
              </a:lnSpc>
              <a:spcBef>
                <a:spcPts val="700"/>
              </a:spcBef>
              <a:buClr>
                <a:schemeClr val="dk2"/>
              </a:buClr>
              <a:buNone/>
              <a:defRPr sz="1000" i="0" u="none" strike="noStrike" cap="none">
                <a:solidFill>
                  <a:schemeClr val="dk2"/>
                </a:solidFill>
              </a:defRPr>
            </a:lvl5pPr>
            <a:lvl6pPr marL="2514600" marR="0" lvl="5" indent="-101600" algn="l" rtl="0">
              <a:spcBef>
                <a:spcPts val="400"/>
              </a:spcBef>
              <a:buClr>
                <a:schemeClr val="dk1"/>
              </a:buClr>
              <a:buSzPct val="100000"/>
              <a:buChar char="•"/>
              <a:defRPr sz="2000" i="0" u="none" strike="noStrike" cap="none">
                <a:solidFill>
                  <a:schemeClr val="dk1"/>
                </a:solidFill>
              </a:defRPr>
            </a:lvl6pPr>
            <a:lvl7pPr marL="2971800" marR="0" lvl="6" indent="-101600" algn="l" rtl="0">
              <a:spcBef>
                <a:spcPts val="400"/>
              </a:spcBef>
              <a:buClr>
                <a:schemeClr val="dk1"/>
              </a:buClr>
              <a:buSzPct val="100000"/>
              <a:buChar char="•"/>
              <a:defRPr sz="2000" i="0" u="none" strike="noStrike" cap="none">
                <a:solidFill>
                  <a:schemeClr val="dk1"/>
                </a:solidFill>
              </a:defRPr>
            </a:lvl7pPr>
            <a:lvl8pPr marL="3429000" marR="0" lvl="7" indent="-101600" algn="l" rtl="0">
              <a:spcBef>
                <a:spcPts val="400"/>
              </a:spcBef>
              <a:buClr>
                <a:schemeClr val="dk1"/>
              </a:buClr>
              <a:buSzPct val="100000"/>
              <a:buChar char="•"/>
              <a:defRPr sz="2000" i="0" u="none" strike="noStrike" cap="none">
                <a:solidFill>
                  <a:schemeClr val="dk1"/>
                </a:solidFill>
              </a:defRPr>
            </a:lvl8pPr>
            <a:lvl9pPr marL="3886200" marR="0" lvl="8" indent="-101600" algn="l" rtl="0">
              <a:spcBef>
                <a:spcPts val="400"/>
              </a:spcBef>
              <a:buClr>
                <a:schemeClr val="dk1"/>
              </a:buClr>
              <a:buSzPct val="100000"/>
              <a:buChar char="•"/>
              <a:defRPr sz="2000" i="0" u="none" strike="noStrike" cap="none">
                <a:solidFill>
                  <a:schemeClr val="dk1"/>
                </a:solidFill>
              </a:defRPr>
            </a:lvl9pPr>
          </a:lstStyle>
          <a:p>
            <a:pPr lvl="0"/>
            <a:r>
              <a:rPr lang="en-US" smtClean="0"/>
              <a:t>Click to edit Master text styles</a:t>
            </a:r>
          </a:p>
        </p:txBody>
      </p:sp>
      <p:pic>
        <p:nvPicPr>
          <p:cNvPr id="111" name="Shape 111" descr="N-Element-Tab-White_RGB.png"/>
          <p:cNvPicPr preferRelativeResize="0"/>
          <p:nvPr/>
        </p:nvPicPr>
        <p:blipFill rotWithShape="1">
          <a:blip r:embed="rId3">
            <a:alphaModFix/>
          </a:blip>
          <a:srcRect/>
          <a:stretch/>
        </p:blipFill>
        <p:spPr>
          <a:xfrm>
            <a:off x="8610600" y="1"/>
            <a:ext cx="237744" cy="338431"/>
          </a:xfrm>
          <a:prstGeom prst="rect">
            <a:avLst/>
          </a:prstGeom>
          <a:noFill/>
          <a:ln>
            <a:noFill/>
          </a:ln>
        </p:spPr>
      </p:pic>
      <p:sp>
        <p:nvSpPr>
          <p:cNvPr id="112" name="Shape 112"/>
          <p:cNvSpPr/>
          <p:nvPr/>
        </p:nvSpPr>
        <p:spPr>
          <a:xfrm>
            <a:off x="256426" y="4903188"/>
            <a:ext cx="3119100" cy="184857"/>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64_Quote White">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1979452" y="1988164"/>
            <a:ext cx="6978810" cy="439047"/>
          </a:xfrm>
          <a:prstGeom prst="rect">
            <a:avLst/>
          </a:prstGeom>
          <a:noFill/>
          <a:ln>
            <a:noFill/>
          </a:ln>
        </p:spPr>
        <p:txBody>
          <a:bodyPr lIns="91425" tIns="91425" rIns="91425" bIns="91425" anchor="t" anchorCtr="0"/>
          <a:lstStyle>
            <a:lvl1pPr marL="0" marR="0" lvl="0" indent="0" algn="l" rtl="0">
              <a:spcBef>
                <a:spcPts val="0"/>
              </a:spcBef>
              <a:buClr>
                <a:schemeClr val="dk2"/>
              </a:buClr>
              <a:buNone/>
              <a:defRPr sz="32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sp>
        <p:nvSpPr>
          <p:cNvPr id="115" name="Shape 115"/>
          <p:cNvSpPr txBox="1">
            <a:spLocks noGrp="1"/>
          </p:cNvSpPr>
          <p:nvPr>
            <p:ph type="body" idx="1"/>
          </p:nvPr>
        </p:nvSpPr>
        <p:spPr>
          <a:xfrm>
            <a:off x="1981200" y="3088193"/>
            <a:ext cx="6976871" cy="533564"/>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1800" i="0" u="none" strike="noStrike" cap="none">
                <a:solidFill>
                  <a:schemeClr val="dk2"/>
                </a:solidFill>
              </a:defRPr>
            </a:lvl1pPr>
            <a:lvl2pPr marL="450850" marR="0" lvl="1" indent="-6350" algn="l" rtl="0">
              <a:lnSpc>
                <a:spcPct val="100000"/>
              </a:lnSpc>
              <a:spcBef>
                <a:spcPts val="800"/>
              </a:spcBef>
              <a:buClr>
                <a:schemeClr val="dk2"/>
              </a:buClr>
              <a:buNone/>
              <a:defRPr sz="1600" i="0" u="none" strike="noStrike" cap="none">
                <a:solidFill>
                  <a:schemeClr val="dk2"/>
                </a:solidFill>
              </a:defRPr>
            </a:lvl2pPr>
            <a:lvl3pPr marL="914400" marR="0" lvl="2" indent="0" algn="l" rtl="0">
              <a:lnSpc>
                <a:spcPct val="100000"/>
              </a:lnSpc>
              <a:spcBef>
                <a:spcPts val="700"/>
              </a:spcBef>
              <a:buClr>
                <a:schemeClr val="dk2"/>
              </a:buClr>
              <a:buNone/>
              <a:defRPr sz="1400" i="0" u="none" strike="noStrike" cap="none">
                <a:solidFill>
                  <a:schemeClr val="dk2"/>
                </a:solidFill>
              </a:defRPr>
            </a:lvl3pPr>
            <a:lvl4pPr marL="1371600" marR="0" lvl="3" indent="0" algn="l" rtl="0">
              <a:lnSpc>
                <a:spcPct val="100000"/>
              </a:lnSpc>
              <a:spcBef>
                <a:spcPts val="700"/>
              </a:spcBef>
              <a:buClr>
                <a:schemeClr val="dk2"/>
              </a:buClr>
              <a:buNone/>
              <a:defRPr sz="1200" i="0" u="none" strike="noStrike" cap="none">
                <a:solidFill>
                  <a:schemeClr val="dk2"/>
                </a:solidFill>
              </a:defRPr>
            </a:lvl4pPr>
            <a:lvl5pPr marL="1828800" marR="0" lvl="4" indent="0" algn="l" rtl="0">
              <a:lnSpc>
                <a:spcPct val="100000"/>
              </a:lnSpc>
              <a:spcBef>
                <a:spcPts val="700"/>
              </a:spcBef>
              <a:buClr>
                <a:schemeClr val="dk2"/>
              </a:buClr>
              <a:buNone/>
              <a:defRPr sz="1000" i="0" u="none" strike="noStrike" cap="none">
                <a:solidFill>
                  <a:schemeClr val="dk2"/>
                </a:solidFill>
              </a:defRPr>
            </a:lvl5pPr>
            <a:lvl6pPr marL="2514600" marR="0" lvl="5" indent="-101600" algn="l" rtl="0">
              <a:spcBef>
                <a:spcPts val="400"/>
              </a:spcBef>
              <a:buClr>
                <a:schemeClr val="dk1"/>
              </a:buClr>
              <a:buSzPct val="100000"/>
              <a:buChar char="•"/>
              <a:defRPr sz="2000" i="0" u="none" strike="noStrike" cap="none">
                <a:solidFill>
                  <a:schemeClr val="dk1"/>
                </a:solidFill>
              </a:defRPr>
            </a:lvl6pPr>
            <a:lvl7pPr marL="2971800" marR="0" lvl="6" indent="-101600" algn="l" rtl="0">
              <a:spcBef>
                <a:spcPts val="400"/>
              </a:spcBef>
              <a:buClr>
                <a:schemeClr val="dk1"/>
              </a:buClr>
              <a:buSzPct val="100000"/>
              <a:buChar char="•"/>
              <a:defRPr sz="2000" i="0" u="none" strike="noStrike" cap="none">
                <a:solidFill>
                  <a:schemeClr val="dk1"/>
                </a:solidFill>
              </a:defRPr>
            </a:lvl7pPr>
            <a:lvl8pPr marL="3429000" marR="0" lvl="7" indent="-101600" algn="l" rtl="0">
              <a:spcBef>
                <a:spcPts val="400"/>
              </a:spcBef>
              <a:buClr>
                <a:schemeClr val="dk1"/>
              </a:buClr>
              <a:buSzPct val="100000"/>
              <a:buChar char="•"/>
              <a:defRPr sz="2000" i="0" u="none" strike="noStrike" cap="none">
                <a:solidFill>
                  <a:schemeClr val="dk1"/>
                </a:solidFill>
              </a:defRPr>
            </a:lvl8pPr>
            <a:lvl9pPr marL="3886200" marR="0" lvl="8" indent="-101600" algn="l" rtl="0">
              <a:spcBef>
                <a:spcPts val="400"/>
              </a:spcBef>
              <a:buClr>
                <a:schemeClr val="dk1"/>
              </a:buClr>
              <a:buSzPct val="100000"/>
              <a:buChar char="•"/>
              <a:defRPr sz="2000" i="0" u="none" strike="noStrike" cap="none">
                <a:solidFill>
                  <a:schemeClr val="dk1"/>
                </a:solidFill>
              </a:defRPr>
            </a:lvl9pPr>
          </a:lstStyle>
          <a:p>
            <a:pPr lvl="0"/>
            <a:r>
              <a:rPr lang="en-US" smtClean="0"/>
              <a:t>Click to edit Master text styles</a:t>
            </a:r>
          </a:p>
        </p:txBody>
      </p:sp>
      <p:pic>
        <p:nvPicPr>
          <p:cNvPr id="116" name="Shape 116" descr="Orange strip.jpg"/>
          <p:cNvPicPr preferRelativeResize="0"/>
          <p:nvPr/>
        </p:nvPicPr>
        <p:blipFill rotWithShape="1">
          <a:blip r:embed="rId2">
            <a:alphaModFix/>
          </a:blip>
          <a:srcRect/>
          <a:stretch/>
        </p:blipFill>
        <p:spPr>
          <a:xfrm>
            <a:off x="0" y="1"/>
            <a:ext cx="176732" cy="5145087"/>
          </a:xfrm>
          <a:prstGeom prst="rect">
            <a:avLst/>
          </a:prstGeom>
          <a:noFill/>
          <a:ln>
            <a:noFill/>
          </a:ln>
        </p:spPr>
      </p:pic>
      <p:sp>
        <p:nvSpPr>
          <p:cNvPr id="117" name="Shape 117"/>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50_Divider Texture GREEN">
    <p:spTree>
      <p:nvGrpSpPr>
        <p:cNvPr id="1" name="Shape 118"/>
        <p:cNvGrpSpPr/>
        <p:nvPr/>
      </p:nvGrpSpPr>
      <p:grpSpPr>
        <a:xfrm>
          <a:off x="0" y="0"/>
          <a:ext cx="0" cy="0"/>
          <a:chOff x="0" y="0"/>
          <a:chExt cx="0" cy="0"/>
        </a:xfrm>
      </p:grpSpPr>
      <p:pic>
        <p:nvPicPr>
          <p:cNvPr id="119" name="Shape 119" descr="Green.jpg"/>
          <p:cNvPicPr preferRelativeResize="0"/>
          <p:nvPr/>
        </p:nvPicPr>
        <p:blipFill rotWithShape="1">
          <a:blip r:embed="rId2">
            <a:alphaModFix/>
          </a:blip>
          <a:srcRect/>
          <a:stretch/>
        </p:blipFill>
        <p:spPr>
          <a:xfrm>
            <a:off x="2709" y="1"/>
            <a:ext cx="9141290" cy="5145087"/>
          </a:xfrm>
          <a:prstGeom prst="rect">
            <a:avLst/>
          </a:prstGeom>
          <a:noFill/>
          <a:ln>
            <a:noFill/>
          </a:ln>
        </p:spPr>
      </p:pic>
      <p:pic>
        <p:nvPicPr>
          <p:cNvPr id="120" name="Shape 120" descr="N-Element-Tab-White_RGB.png"/>
          <p:cNvPicPr preferRelativeResize="0"/>
          <p:nvPr/>
        </p:nvPicPr>
        <p:blipFill rotWithShape="1">
          <a:blip r:embed="rId3">
            <a:alphaModFix/>
          </a:blip>
          <a:srcRect/>
          <a:stretch/>
        </p:blipFill>
        <p:spPr>
          <a:xfrm>
            <a:off x="8610600" y="1"/>
            <a:ext cx="237744" cy="338431"/>
          </a:xfrm>
          <a:prstGeom prst="rect">
            <a:avLst/>
          </a:prstGeom>
          <a:noFill/>
          <a:ln>
            <a:noFill/>
          </a:ln>
        </p:spPr>
      </p:pic>
      <p:sp>
        <p:nvSpPr>
          <p:cNvPr id="121" name="Shape 121"/>
          <p:cNvSpPr txBox="1">
            <a:spLocks noGrp="1"/>
          </p:cNvSpPr>
          <p:nvPr>
            <p:ph type="title"/>
          </p:nvPr>
        </p:nvSpPr>
        <p:spPr>
          <a:xfrm>
            <a:off x="231308" y="2065320"/>
            <a:ext cx="8046600" cy="439036"/>
          </a:xfrm>
          <a:prstGeom prst="rect">
            <a:avLst/>
          </a:prstGeom>
          <a:noFill/>
          <a:ln>
            <a:noFill/>
          </a:ln>
        </p:spPr>
        <p:txBody>
          <a:bodyPr lIns="91425" tIns="91425" rIns="91425" bIns="91425" anchor="t" anchorCtr="0"/>
          <a:lstStyle>
            <a:lvl1pPr marL="0" marR="0" lvl="0" indent="0" algn="l" rtl="0">
              <a:spcBef>
                <a:spcPts val="0"/>
              </a:spcBef>
              <a:buClr>
                <a:schemeClr val="lt1"/>
              </a:buClr>
              <a:buNone/>
              <a:defRPr sz="5000" b="1" i="0" u="none" strike="noStrike" cap="none">
                <a:solidFill>
                  <a:schemeClr val="lt1"/>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r>
              <a:rPr lang="en-US" smtClean="0"/>
              <a:t>Click to edit Master title style</a:t>
            </a:r>
            <a:endParaRPr/>
          </a:p>
        </p:txBody>
      </p:sp>
      <p:sp>
        <p:nvSpPr>
          <p:cNvPr id="122" name="Shape 122"/>
          <p:cNvSpPr/>
          <p:nvPr/>
        </p:nvSpPr>
        <p:spPr>
          <a:xfrm>
            <a:off x="256426" y="4903188"/>
            <a:ext cx="3119100" cy="184857"/>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FFFF"/>
              </a:buClr>
              <a:buSzPct val="25000"/>
              <a:buFont typeface="Arial"/>
              <a:buNone/>
            </a:pPr>
            <a:r>
              <a:rPr lang="en-US" sz="600" i="0" u="none" strike="noStrike" cap="none">
                <a:solidFill>
                  <a:srgbClr val="FFFFFF"/>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49_Divider White">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685800" y="2065321"/>
            <a:ext cx="8046720" cy="439047"/>
          </a:xfrm>
          <a:prstGeom prst="rect">
            <a:avLst/>
          </a:prstGeom>
          <a:noFill/>
          <a:ln>
            <a:noFill/>
          </a:ln>
        </p:spPr>
        <p:txBody>
          <a:bodyPr lIns="91425" tIns="91425" rIns="91425" bIns="91425" anchor="t" anchorCtr="0"/>
          <a:lstStyle>
            <a:lvl1pPr marL="0" marR="0" lvl="0" indent="0" algn="l" rtl="0">
              <a:spcBef>
                <a:spcPts val="0"/>
              </a:spcBef>
              <a:buClr>
                <a:schemeClr val="dk2"/>
              </a:buClr>
              <a:buNone/>
              <a:defRPr sz="50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mtClean="0"/>
              <a:t>Click to edit Master title style</a:t>
            </a:r>
            <a:endParaRPr/>
          </a:p>
        </p:txBody>
      </p:sp>
      <p:pic>
        <p:nvPicPr>
          <p:cNvPr id="125" name="Shape 125" descr="Green strip.jpg"/>
          <p:cNvPicPr preferRelativeResize="0"/>
          <p:nvPr/>
        </p:nvPicPr>
        <p:blipFill rotWithShape="1">
          <a:blip r:embed="rId2">
            <a:alphaModFix/>
          </a:blip>
          <a:srcRect/>
          <a:stretch/>
        </p:blipFill>
        <p:spPr>
          <a:xfrm>
            <a:off x="0" y="762"/>
            <a:ext cx="176732" cy="5145087"/>
          </a:xfrm>
          <a:prstGeom prst="rect">
            <a:avLst/>
          </a:prstGeom>
          <a:noFill/>
          <a:ln>
            <a:noFill/>
          </a:ln>
        </p:spPr>
      </p:pic>
      <p:sp>
        <p:nvSpPr>
          <p:cNvPr id="126" name="Shape 126"/>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41_Title and Content">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593726" y="354122"/>
            <a:ext cx="8165591" cy="428757"/>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r>
              <a:rPr lang="en-US" smtClean="0"/>
              <a:t>Click to edit Master title style</a:t>
            </a:r>
            <a:endParaRPr/>
          </a:p>
        </p:txBody>
      </p:sp>
      <p:sp>
        <p:nvSpPr>
          <p:cNvPr id="129" name="Shape 129"/>
          <p:cNvSpPr txBox="1">
            <a:spLocks noGrp="1"/>
          </p:cNvSpPr>
          <p:nvPr>
            <p:ph type="body" idx="1"/>
          </p:nvPr>
        </p:nvSpPr>
        <p:spPr>
          <a:xfrm>
            <a:off x="594360" y="819403"/>
            <a:ext cx="8165591" cy="236412"/>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130" name="Shape 130"/>
          <p:cNvSpPr txBox="1">
            <a:spLocks noGrp="1"/>
          </p:cNvSpPr>
          <p:nvPr>
            <p:ph type="body" idx="2"/>
          </p:nvPr>
        </p:nvSpPr>
        <p:spPr>
          <a:xfrm>
            <a:off x="594360" y="1490932"/>
            <a:ext cx="8165591" cy="3060850"/>
          </a:xfrm>
          <a:prstGeom prst="rect">
            <a:avLst/>
          </a:prstGeom>
          <a:noFill/>
          <a:ln>
            <a:noFill/>
          </a:ln>
        </p:spPr>
        <p:txBody>
          <a:bodyPr lIns="91425" tIns="91425" rIns="91425" bIns="91425" anchor="t" anchorCtr="0"/>
          <a:lstStyle>
            <a:lvl1pPr marL="227013" marR="0" lvl="0" indent="-112713" algn="l" rtl="0">
              <a:lnSpc>
                <a:spcPct val="100000"/>
              </a:lnSpc>
              <a:spcBef>
                <a:spcPts val="800"/>
              </a:spcBef>
              <a:buClr>
                <a:schemeClr val="dk2"/>
              </a:buClr>
              <a:buSzPct val="100000"/>
              <a:buChar char="•"/>
              <a:defRPr sz="1800" i="0" u="none" strike="noStrike" cap="none">
                <a:solidFill>
                  <a:schemeClr val="dk2"/>
                </a:solidFill>
              </a:defRPr>
            </a:lvl1pPr>
            <a:lvl2pPr marL="454025" marR="0" lvl="1" indent="-123825" algn="l" rtl="0">
              <a:lnSpc>
                <a:spcPct val="100000"/>
              </a:lnSpc>
              <a:spcBef>
                <a:spcPts val="800"/>
              </a:spcBef>
              <a:buClr>
                <a:schemeClr val="dk2"/>
              </a:buClr>
              <a:buSzPct val="100000"/>
              <a:buChar char="•"/>
              <a:defRPr sz="1600" i="0" u="none" strike="noStrike" cap="none">
                <a:solidFill>
                  <a:schemeClr val="dk2"/>
                </a:solidFill>
              </a:defRPr>
            </a:lvl2pPr>
            <a:lvl3pPr marL="688975" marR="0" lvl="2" indent="-142875" algn="l" rtl="0">
              <a:lnSpc>
                <a:spcPct val="100000"/>
              </a:lnSpc>
              <a:spcBef>
                <a:spcPts val="700"/>
              </a:spcBef>
              <a:buClr>
                <a:schemeClr val="dk2"/>
              </a:buClr>
              <a:buSzPct val="100000"/>
              <a:buChar char="•"/>
              <a:defRPr sz="1400" i="0" u="none" strike="noStrike" cap="none">
                <a:solidFill>
                  <a:schemeClr val="dk2"/>
                </a:solidFill>
              </a:defRPr>
            </a:lvl3pPr>
            <a:lvl4pPr marL="915988" marR="0" lvl="3" indent="-153987" algn="l" rtl="0">
              <a:lnSpc>
                <a:spcPct val="100000"/>
              </a:lnSpc>
              <a:spcBef>
                <a:spcPts val="700"/>
              </a:spcBef>
              <a:buClr>
                <a:schemeClr val="dk2"/>
              </a:buClr>
              <a:buSzPct val="100000"/>
              <a:buChar char="•"/>
              <a:defRPr sz="1200" i="0" u="none" strike="noStrike" cap="none">
                <a:solidFill>
                  <a:schemeClr val="dk2"/>
                </a:solidFill>
              </a:defRPr>
            </a:lvl4pPr>
            <a:lvl5pPr marL="1143000" marR="0" lvl="4" indent="-177800" algn="l" rtl="0">
              <a:lnSpc>
                <a:spcPct val="100000"/>
              </a:lnSpc>
              <a:spcBef>
                <a:spcPts val="700"/>
              </a:spcBef>
              <a:buClr>
                <a:schemeClr val="dk2"/>
              </a:buClr>
              <a:buSzPct val="100000"/>
              <a:buChar char="•"/>
              <a:defRPr sz="1000" i="0" u="none" strike="noStrike" cap="none">
                <a:solidFill>
                  <a:schemeClr val="dk2"/>
                </a:solidFill>
              </a:defRPr>
            </a:lvl5pPr>
            <a:lvl6pPr marL="2514600" marR="0" lvl="5" indent="-101600" algn="l" rtl="0">
              <a:spcBef>
                <a:spcPts val="400"/>
              </a:spcBef>
              <a:buClr>
                <a:schemeClr val="dk1"/>
              </a:buClr>
              <a:buSzPct val="100000"/>
              <a:buChar char="•"/>
              <a:defRPr sz="2000" i="0" u="none" strike="noStrike" cap="none">
                <a:solidFill>
                  <a:schemeClr val="dk1"/>
                </a:solidFill>
              </a:defRPr>
            </a:lvl6pPr>
            <a:lvl7pPr marL="2971800" marR="0" lvl="6" indent="-101600" algn="l" rtl="0">
              <a:spcBef>
                <a:spcPts val="400"/>
              </a:spcBef>
              <a:buClr>
                <a:schemeClr val="dk1"/>
              </a:buClr>
              <a:buSzPct val="100000"/>
              <a:buChar char="•"/>
              <a:defRPr sz="2000" i="0" u="none" strike="noStrike" cap="none">
                <a:solidFill>
                  <a:schemeClr val="dk1"/>
                </a:solidFill>
              </a:defRPr>
            </a:lvl7pPr>
            <a:lvl8pPr marL="3429000" marR="0" lvl="7" indent="-101600" algn="l" rtl="0">
              <a:spcBef>
                <a:spcPts val="400"/>
              </a:spcBef>
              <a:buClr>
                <a:schemeClr val="dk1"/>
              </a:buClr>
              <a:buSzPct val="100000"/>
              <a:buChar char="•"/>
              <a:defRPr sz="2000" i="0" u="none" strike="noStrike" cap="none">
                <a:solidFill>
                  <a:schemeClr val="dk1"/>
                </a:solidFill>
              </a:defRPr>
            </a:lvl8pPr>
            <a:lvl9pPr marL="3886200" marR="0" lvl="8" indent="-101600" algn="l" rtl="0">
              <a:spcBef>
                <a:spcPts val="400"/>
              </a:spcBef>
              <a:buClr>
                <a:schemeClr val="dk1"/>
              </a:buClr>
              <a:buSzPct val="100000"/>
              <a:buChar char="•"/>
              <a:defRPr sz="2000" i="0" u="none" strike="noStrike" cap="none">
                <a:solidFill>
                  <a:schemeClr val="dk1"/>
                </a:solidFill>
              </a:defRPr>
            </a:lvl9pPr>
          </a:lstStyle>
          <a:p>
            <a:pPr lvl="0"/>
            <a:r>
              <a:rPr lang="en-US" smtClean="0"/>
              <a:t>Click to edit Master text styles</a:t>
            </a:r>
          </a:p>
        </p:txBody>
      </p:sp>
      <p:sp>
        <p:nvSpPr>
          <p:cNvPr id="131" name="Shape 131"/>
          <p:cNvSpPr txBox="1">
            <a:spLocks noGrp="1"/>
          </p:cNvSpPr>
          <p:nvPr>
            <p:ph type="body" idx="3"/>
          </p:nvPr>
        </p:nvSpPr>
        <p:spPr>
          <a:xfrm>
            <a:off x="594358" y="4781502"/>
            <a:ext cx="8165591" cy="274404"/>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None/>
              <a:defRPr sz="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132" name="Shape 132" descr="Green strip.jpg"/>
          <p:cNvPicPr preferRelativeResize="0"/>
          <p:nvPr/>
        </p:nvPicPr>
        <p:blipFill rotWithShape="1">
          <a:blip r:embed="rId2">
            <a:alphaModFix/>
          </a:blip>
          <a:srcRect/>
          <a:stretch/>
        </p:blipFill>
        <p:spPr>
          <a:xfrm>
            <a:off x="0" y="762"/>
            <a:ext cx="176732" cy="5145087"/>
          </a:xfrm>
          <a:prstGeom prst="rect">
            <a:avLst/>
          </a:prstGeom>
          <a:noFill/>
          <a:ln>
            <a:noFill/>
          </a:ln>
        </p:spPr>
      </p:pic>
      <p:sp>
        <p:nvSpPr>
          <p:cNvPr id="133" name="Shape 133"/>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45_Table">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594360" y="354321"/>
            <a:ext cx="8155940" cy="428757"/>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r>
              <a:rPr lang="en-US" smtClean="0"/>
              <a:t>Click to edit Master title style</a:t>
            </a:r>
            <a:endParaRPr/>
          </a:p>
        </p:txBody>
      </p:sp>
      <p:sp>
        <p:nvSpPr>
          <p:cNvPr id="136" name="Shape 136"/>
          <p:cNvSpPr txBox="1">
            <a:spLocks noGrp="1"/>
          </p:cNvSpPr>
          <p:nvPr>
            <p:ph type="body" idx="1"/>
          </p:nvPr>
        </p:nvSpPr>
        <p:spPr>
          <a:xfrm>
            <a:off x="594360" y="820132"/>
            <a:ext cx="8160321" cy="236412"/>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137" name="Shape 137"/>
          <p:cNvSpPr txBox="1">
            <a:spLocks noGrp="1"/>
          </p:cNvSpPr>
          <p:nvPr>
            <p:ph type="body" idx="2"/>
          </p:nvPr>
        </p:nvSpPr>
        <p:spPr>
          <a:xfrm>
            <a:off x="594358" y="4781502"/>
            <a:ext cx="8165591" cy="274404"/>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None/>
              <a:defRPr sz="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138" name="Shape 138" descr="Green strip.jpg"/>
          <p:cNvPicPr preferRelativeResize="0"/>
          <p:nvPr/>
        </p:nvPicPr>
        <p:blipFill rotWithShape="1">
          <a:blip r:embed="rId2">
            <a:alphaModFix/>
          </a:blip>
          <a:srcRect/>
          <a:stretch/>
        </p:blipFill>
        <p:spPr>
          <a:xfrm>
            <a:off x="0" y="762"/>
            <a:ext cx="176732" cy="5145087"/>
          </a:xfrm>
          <a:prstGeom prst="rect">
            <a:avLst/>
          </a:prstGeom>
          <a:noFill/>
          <a:ln>
            <a:noFill/>
          </a:ln>
        </p:spPr>
      </p:pic>
      <p:sp>
        <p:nvSpPr>
          <p:cNvPr id="139" name="Shape 139"/>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42_Title only">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594361" y="353593"/>
            <a:ext cx="8166671" cy="434051"/>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r>
              <a:rPr lang="en-US" smtClean="0"/>
              <a:t>Click to edit Master title style</a:t>
            </a:r>
            <a:endParaRPr/>
          </a:p>
        </p:txBody>
      </p:sp>
      <p:sp>
        <p:nvSpPr>
          <p:cNvPr id="142" name="Shape 142"/>
          <p:cNvSpPr txBox="1">
            <a:spLocks noGrp="1"/>
          </p:cNvSpPr>
          <p:nvPr>
            <p:ph type="body" idx="1"/>
          </p:nvPr>
        </p:nvSpPr>
        <p:spPr>
          <a:xfrm>
            <a:off x="594358" y="4781502"/>
            <a:ext cx="8165591" cy="274404"/>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None/>
              <a:defRPr sz="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sp>
        <p:nvSpPr>
          <p:cNvPr id="143" name="Shape 143"/>
          <p:cNvSpPr txBox="1">
            <a:spLocks noGrp="1"/>
          </p:cNvSpPr>
          <p:nvPr>
            <p:ph type="body" idx="2"/>
          </p:nvPr>
        </p:nvSpPr>
        <p:spPr>
          <a:xfrm>
            <a:off x="594360" y="819403"/>
            <a:ext cx="8165591" cy="236412"/>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pPr lvl="0"/>
            <a:r>
              <a:rPr lang="en-US" smtClean="0"/>
              <a:t>Click to edit Master text styles</a:t>
            </a:r>
          </a:p>
        </p:txBody>
      </p:sp>
      <p:pic>
        <p:nvPicPr>
          <p:cNvPr id="144" name="Shape 144" descr="Green strip.jpg"/>
          <p:cNvPicPr preferRelativeResize="0"/>
          <p:nvPr/>
        </p:nvPicPr>
        <p:blipFill rotWithShape="1">
          <a:blip r:embed="rId2">
            <a:alphaModFix/>
          </a:blip>
          <a:srcRect/>
          <a:stretch/>
        </p:blipFill>
        <p:spPr>
          <a:xfrm>
            <a:off x="0" y="762"/>
            <a:ext cx="176732" cy="5145087"/>
          </a:xfrm>
          <a:prstGeom prst="rect">
            <a:avLst/>
          </a:prstGeom>
          <a:noFill/>
          <a:ln>
            <a:noFill/>
          </a:ln>
        </p:spPr>
      </p:pic>
      <p:sp>
        <p:nvSpPr>
          <p:cNvPr id="145" name="Shape 145"/>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theme" Target="../theme/theme2.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image" Target="../media/image1.png"/><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9" Type="http://schemas.openxmlformats.org/officeDocument/2006/relationships/slideLayout" Target="../slideLayouts/slideLayout117.xml"/><Relationship Id="rId21" Type="http://schemas.openxmlformats.org/officeDocument/2006/relationships/slideLayout" Target="../slideLayouts/slideLayout99.xml"/><Relationship Id="rId34" Type="http://schemas.openxmlformats.org/officeDocument/2006/relationships/slideLayout" Target="../slideLayouts/slideLayout112.xml"/><Relationship Id="rId42" Type="http://schemas.openxmlformats.org/officeDocument/2006/relationships/slideLayout" Target="../slideLayouts/slideLayout120.xml"/><Relationship Id="rId47" Type="http://schemas.openxmlformats.org/officeDocument/2006/relationships/slideLayout" Target="../slideLayouts/slideLayout125.xml"/><Relationship Id="rId50" Type="http://schemas.openxmlformats.org/officeDocument/2006/relationships/slideLayout" Target="../slideLayouts/slideLayout128.xml"/><Relationship Id="rId55" Type="http://schemas.openxmlformats.org/officeDocument/2006/relationships/slideLayout" Target="../slideLayouts/slideLayout133.xml"/><Relationship Id="rId63" Type="http://schemas.openxmlformats.org/officeDocument/2006/relationships/slideLayout" Target="../slideLayouts/slideLayout141.xml"/><Relationship Id="rId68" Type="http://schemas.openxmlformats.org/officeDocument/2006/relationships/slideLayout" Target="../slideLayouts/slideLayout146.xml"/><Relationship Id="rId76" Type="http://schemas.openxmlformats.org/officeDocument/2006/relationships/slideLayout" Target="../slideLayouts/slideLayout154.xml"/><Relationship Id="rId84" Type="http://schemas.openxmlformats.org/officeDocument/2006/relationships/slideLayout" Target="../slideLayouts/slideLayout162.xml"/><Relationship Id="rId89" Type="http://schemas.openxmlformats.org/officeDocument/2006/relationships/slideLayout" Target="../slideLayouts/slideLayout167.xml"/><Relationship Id="rId7" Type="http://schemas.openxmlformats.org/officeDocument/2006/relationships/slideLayout" Target="../slideLayouts/slideLayout85.xml"/><Relationship Id="rId71" Type="http://schemas.openxmlformats.org/officeDocument/2006/relationships/slideLayout" Target="../slideLayouts/slideLayout149.xml"/><Relationship Id="rId92" Type="http://schemas.openxmlformats.org/officeDocument/2006/relationships/image" Target="../media/image28.png"/><Relationship Id="rId2" Type="http://schemas.openxmlformats.org/officeDocument/2006/relationships/slideLayout" Target="../slideLayouts/slideLayout80.xml"/><Relationship Id="rId16" Type="http://schemas.openxmlformats.org/officeDocument/2006/relationships/slideLayout" Target="../slideLayouts/slideLayout94.xml"/><Relationship Id="rId29" Type="http://schemas.openxmlformats.org/officeDocument/2006/relationships/slideLayout" Target="../slideLayouts/slideLayout107.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40" Type="http://schemas.openxmlformats.org/officeDocument/2006/relationships/slideLayout" Target="../slideLayouts/slideLayout118.xml"/><Relationship Id="rId45" Type="http://schemas.openxmlformats.org/officeDocument/2006/relationships/slideLayout" Target="../slideLayouts/slideLayout123.xml"/><Relationship Id="rId53" Type="http://schemas.openxmlformats.org/officeDocument/2006/relationships/slideLayout" Target="../slideLayouts/slideLayout131.xml"/><Relationship Id="rId58" Type="http://schemas.openxmlformats.org/officeDocument/2006/relationships/slideLayout" Target="../slideLayouts/slideLayout136.xml"/><Relationship Id="rId66" Type="http://schemas.openxmlformats.org/officeDocument/2006/relationships/slideLayout" Target="../slideLayouts/slideLayout144.xml"/><Relationship Id="rId74" Type="http://schemas.openxmlformats.org/officeDocument/2006/relationships/slideLayout" Target="../slideLayouts/slideLayout152.xml"/><Relationship Id="rId79" Type="http://schemas.openxmlformats.org/officeDocument/2006/relationships/slideLayout" Target="../slideLayouts/slideLayout157.xml"/><Relationship Id="rId87" Type="http://schemas.openxmlformats.org/officeDocument/2006/relationships/slideLayout" Target="../slideLayouts/slideLayout165.xml"/><Relationship Id="rId5" Type="http://schemas.openxmlformats.org/officeDocument/2006/relationships/slideLayout" Target="../slideLayouts/slideLayout83.xml"/><Relationship Id="rId61" Type="http://schemas.openxmlformats.org/officeDocument/2006/relationships/slideLayout" Target="../slideLayouts/slideLayout139.xml"/><Relationship Id="rId82" Type="http://schemas.openxmlformats.org/officeDocument/2006/relationships/slideLayout" Target="../slideLayouts/slideLayout160.xml"/><Relationship Id="rId90" Type="http://schemas.openxmlformats.org/officeDocument/2006/relationships/theme" Target="../theme/theme3.xml"/><Relationship Id="rId19" Type="http://schemas.openxmlformats.org/officeDocument/2006/relationships/slideLayout" Target="../slideLayouts/slideLayout9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slideLayout" Target="../slideLayouts/slideLayout113.xml"/><Relationship Id="rId43" Type="http://schemas.openxmlformats.org/officeDocument/2006/relationships/slideLayout" Target="../slideLayouts/slideLayout121.xml"/><Relationship Id="rId48" Type="http://schemas.openxmlformats.org/officeDocument/2006/relationships/slideLayout" Target="../slideLayouts/slideLayout126.xml"/><Relationship Id="rId56" Type="http://schemas.openxmlformats.org/officeDocument/2006/relationships/slideLayout" Target="../slideLayouts/slideLayout134.xml"/><Relationship Id="rId64" Type="http://schemas.openxmlformats.org/officeDocument/2006/relationships/slideLayout" Target="../slideLayouts/slideLayout142.xml"/><Relationship Id="rId69" Type="http://schemas.openxmlformats.org/officeDocument/2006/relationships/slideLayout" Target="../slideLayouts/slideLayout147.xml"/><Relationship Id="rId77" Type="http://schemas.openxmlformats.org/officeDocument/2006/relationships/slideLayout" Target="../slideLayouts/slideLayout155.xml"/><Relationship Id="rId8" Type="http://schemas.openxmlformats.org/officeDocument/2006/relationships/slideLayout" Target="../slideLayouts/slideLayout86.xml"/><Relationship Id="rId51" Type="http://schemas.openxmlformats.org/officeDocument/2006/relationships/slideLayout" Target="../slideLayouts/slideLayout129.xml"/><Relationship Id="rId72" Type="http://schemas.openxmlformats.org/officeDocument/2006/relationships/slideLayout" Target="../slideLayouts/slideLayout150.xml"/><Relationship Id="rId80" Type="http://schemas.openxmlformats.org/officeDocument/2006/relationships/slideLayout" Target="../slideLayouts/slideLayout158.xml"/><Relationship Id="rId85" Type="http://schemas.openxmlformats.org/officeDocument/2006/relationships/slideLayout" Target="../slideLayouts/slideLayout163.xml"/><Relationship Id="rId3" Type="http://schemas.openxmlformats.org/officeDocument/2006/relationships/slideLayout" Target="../slideLayouts/slideLayout81.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slideLayout" Target="../slideLayouts/slideLayout116.xml"/><Relationship Id="rId46" Type="http://schemas.openxmlformats.org/officeDocument/2006/relationships/slideLayout" Target="../slideLayouts/slideLayout124.xml"/><Relationship Id="rId59" Type="http://schemas.openxmlformats.org/officeDocument/2006/relationships/slideLayout" Target="../slideLayouts/slideLayout137.xml"/><Relationship Id="rId67" Type="http://schemas.openxmlformats.org/officeDocument/2006/relationships/slideLayout" Target="../slideLayouts/slideLayout145.xml"/><Relationship Id="rId20" Type="http://schemas.openxmlformats.org/officeDocument/2006/relationships/slideLayout" Target="../slideLayouts/slideLayout98.xml"/><Relationship Id="rId41" Type="http://schemas.openxmlformats.org/officeDocument/2006/relationships/slideLayout" Target="../slideLayouts/slideLayout119.xml"/><Relationship Id="rId54" Type="http://schemas.openxmlformats.org/officeDocument/2006/relationships/slideLayout" Target="../slideLayouts/slideLayout132.xml"/><Relationship Id="rId62" Type="http://schemas.openxmlformats.org/officeDocument/2006/relationships/slideLayout" Target="../slideLayouts/slideLayout140.xml"/><Relationship Id="rId70" Type="http://schemas.openxmlformats.org/officeDocument/2006/relationships/slideLayout" Target="../slideLayouts/slideLayout148.xml"/><Relationship Id="rId75" Type="http://schemas.openxmlformats.org/officeDocument/2006/relationships/slideLayout" Target="../slideLayouts/slideLayout153.xml"/><Relationship Id="rId83" Type="http://schemas.openxmlformats.org/officeDocument/2006/relationships/slideLayout" Target="../slideLayouts/slideLayout161.xml"/><Relationship Id="rId88" Type="http://schemas.openxmlformats.org/officeDocument/2006/relationships/slideLayout" Target="../slideLayouts/slideLayout166.xml"/><Relationship Id="rId91" Type="http://schemas.openxmlformats.org/officeDocument/2006/relationships/image" Target="../media/image27.jpg"/><Relationship Id="rId1" Type="http://schemas.openxmlformats.org/officeDocument/2006/relationships/slideLayout" Target="../slideLayouts/slideLayout79.xml"/><Relationship Id="rId6" Type="http://schemas.openxmlformats.org/officeDocument/2006/relationships/slideLayout" Target="../slideLayouts/slideLayout84.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49" Type="http://schemas.openxmlformats.org/officeDocument/2006/relationships/slideLayout" Target="../slideLayouts/slideLayout127.xml"/><Relationship Id="rId57" Type="http://schemas.openxmlformats.org/officeDocument/2006/relationships/slideLayout" Target="../slideLayouts/slideLayout135.xml"/><Relationship Id="rId10" Type="http://schemas.openxmlformats.org/officeDocument/2006/relationships/slideLayout" Target="../slideLayouts/slideLayout88.xml"/><Relationship Id="rId31" Type="http://schemas.openxmlformats.org/officeDocument/2006/relationships/slideLayout" Target="../slideLayouts/slideLayout109.xml"/><Relationship Id="rId44" Type="http://schemas.openxmlformats.org/officeDocument/2006/relationships/slideLayout" Target="../slideLayouts/slideLayout122.xml"/><Relationship Id="rId52" Type="http://schemas.openxmlformats.org/officeDocument/2006/relationships/slideLayout" Target="../slideLayouts/slideLayout130.xml"/><Relationship Id="rId60" Type="http://schemas.openxmlformats.org/officeDocument/2006/relationships/slideLayout" Target="../slideLayouts/slideLayout138.xml"/><Relationship Id="rId65" Type="http://schemas.openxmlformats.org/officeDocument/2006/relationships/slideLayout" Target="../slideLayouts/slideLayout143.xml"/><Relationship Id="rId73" Type="http://schemas.openxmlformats.org/officeDocument/2006/relationships/slideLayout" Target="../slideLayouts/slideLayout151.xml"/><Relationship Id="rId78" Type="http://schemas.openxmlformats.org/officeDocument/2006/relationships/slideLayout" Target="../slideLayouts/slideLayout156.xml"/><Relationship Id="rId81" Type="http://schemas.openxmlformats.org/officeDocument/2006/relationships/slideLayout" Target="../slideLayouts/slideLayout159.xml"/><Relationship Id="rId86" Type="http://schemas.openxmlformats.org/officeDocument/2006/relationships/slideLayout" Target="../slideLayouts/slideLayout164.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
          <p:cNvPicPr>
            <a:picLocks noChangeAspect="1"/>
          </p:cNvPicPr>
          <p:nvPr/>
        </p:nvPicPr>
        <p:blipFill>
          <a:blip r:embed="rId42"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0"/>
          <p:cNvSpPr>
            <a:spLocks noChangeArrowheads="1"/>
          </p:cNvSpPr>
          <p:nvPr/>
        </p:nvSpPr>
        <p:spPr bwMode="gray">
          <a:xfrm rot="-5400000">
            <a:off x="-1261052" y="788511"/>
            <a:ext cx="2731652" cy="20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98" rIns="91348" bIns="4569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3430">
              <a:spcBef>
                <a:spcPct val="50000"/>
              </a:spcBef>
              <a:defRPr/>
            </a:pPr>
            <a:r>
              <a:rPr lang="en-US" altLang="es-MX" sz="700" smtClean="0">
                <a:solidFill>
                  <a:srgbClr val="5F5F5F"/>
                </a:solidFill>
                <a:ea typeface="Calibri" pitchFamily="34" charset="0"/>
                <a:cs typeface="Calibri" pitchFamily="34" charset="0"/>
              </a:rPr>
              <a:t>Copyright ©2012 The Nielsen Company. Confidential and proprietary.</a:t>
            </a:r>
          </a:p>
        </p:txBody>
      </p:sp>
      <p:sp>
        <p:nvSpPr>
          <p:cNvPr id="2" name="Title Placeholder 1"/>
          <p:cNvSpPr>
            <a:spLocks noGrp="1"/>
          </p:cNvSpPr>
          <p:nvPr>
            <p:ph type="title"/>
          </p:nvPr>
        </p:nvSpPr>
        <p:spPr>
          <a:xfrm>
            <a:off x="593746" y="507369"/>
            <a:ext cx="8167688" cy="428757"/>
          </a:xfrm>
          <a:prstGeom prst="rect">
            <a:avLst/>
          </a:prstGeom>
        </p:spPr>
        <p:txBody>
          <a:bodyPr vert="horz" wrap="square" lIns="91348" tIns="0" rIns="91348" bIns="0" rtlCol="0" anchor="b" anchorCtr="0">
            <a:noAutofit/>
          </a:bodyPr>
          <a:lstStyle/>
          <a:p>
            <a:r>
              <a:rPr lang="es-ES" smtClean="0"/>
              <a:t>Haga clic para modificar el estilo de título del patrón</a:t>
            </a:r>
            <a:endParaRPr lang="en-US" dirty="0"/>
          </a:p>
        </p:txBody>
      </p:sp>
      <p:sp>
        <p:nvSpPr>
          <p:cNvPr id="1029" name="Text Placeholder 2"/>
          <p:cNvSpPr>
            <a:spLocks noGrp="1"/>
          </p:cNvSpPr>
          <p:nvPr>
            <p:ph type="body" idx="1"/>
          </p:nvPr>
        </p:nvSpPr>
        <p:spPr bwMode="auto">
          <a:xfrm>
            <a:off x="977900" y="1516158"/>
            <a:ext cx="7772400" cy="305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8" tIns="45698" rIns="91348" bIns="45698"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endParaRPr lang="en-US" altLang="es-MX" smtClean="0"/>
          </a:p>
        </p:txBody>
      </p:sp>
      <p:sp>
        <p:nvSpPr>
          <p:cNvPr id="1030" name="Text Box 17"/>
          <p:cNvSpPr txBox="1">
            <a:spLocks noChangeArrowheads="1"/>
          </p:cNvSpPr>
          <p:nvPr/>
        </p:nvSpPr>
        <p:spPr bwMode="auto">
          <a:xfrm>
            <a:off x="8880618" y="4934804"/>
            <a:ext cx="13465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3430" eaLnBrk="1" hangingPunct="1"/>
            <a:fld id="{E3B03FD7-E3C1-4CAF-ADFE-173551788B2C}" type="slidenum">
              <a:rPr lang="en-US" altLang="es-MX" sz="900">
                <a:solidFill>
                  <a:srgbClr val="009DD9"/>
                </a:solidFill>
              </a:rPr>
              <a:pPr algn="ctr" defTabSz="913430" eaLnBrk="1" hangingPunct="1"/>
              <a:t>‹#›</a:t>
            </a:fld>
            <a:endParaRPr lang="en-US" altLang="es-MX" sz="900">
              <a:solidFill>
                <a:srgbClr val="009DD9"/>
              </a:solidFill>
            </a:endParaRPr>
          </a:p>
        </p:txBody>
      </p:sp>
    </p:spTree>
    <p:extLst>
      <p:ext uri="{BB962C8B-B14F-4D97-AF65-F5344CB8AC3E}">
        <p14:creationId xmlns:p14="http://schemas.microsoft.com/office/powerpoint/2010/main" val="281612870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 id="2147483781" r:id="rId26"/>
    <p:sldLayoutId id="2147483782" r:id="rId27"/>
    <p:sldLayoutId id="2147483783" r:id="rId28"/>
    <p:sldLayoutId id="2147483784" r:id="rId29"/>
    <p:sldLayoutId id="2147483785" r:id="rId30"/>
    <p:sldLayoutId id="2147483786" r:id="rId31"/>
    <p:sldLayoutId id="2147483787" r:id="rId32"/>
    <p:sldLayoutId id="2147483788" r:id="rId33"/>
    <p:sldLayoutId id="2147483789" r:id="rId34"/>
    <p:sldLayoutId id="2147483790" r:id="rId35"/>
    <p:sldLayoutId id="2147483791" r:id="rId36"/>
    <p:sldLayoutId id="2147483792" r:id="rId37"/>
    <p:sldLayoutId id="2147483793" r:id="rId38"/>
    <p:sldLayoutId id="2147483794" r:id="rId39"/>
    <p:sldLayoutId id="2147483795" r:id="rId40"/>
  </p:sldLayoutIdLst>
  <p:txStyles>
    <p:titleStyle>
      <a:lvl1pPr algn="l" defTabSz="456707" rtl="0" eaLnBrk="1" fontAlgn="base" hangingPunct="1">
        <a:spcBef>
          <a:spcPct val="0"/>
        </a:spcBef>
        <a:spcAft>
          <a:spcPct val="0"/>
        </a:spcAft>
        <a:defRPr sz="3100" kern="1200" cap="all">
          <a:solidFill>
            <a:srgbClr val="009DD9"/>
          </a:solidFill>
          <a:latin typeface="+mj-lt"/>
          <a:ea typeface="+mj-ea"/>
          <a:cs typeface="+mj-cs"/>
        </a:defRPr>
      </a:lvl1pPr>
      <a:lvl2pPr algn="l" defTabSz="456707" rtl="0" eaLnBrk="1" fontAlgn="base" hangingPunct="1">
        <a:spcBef>
          <a:spcPct val="0"/>
        </a:spcBef>
        <a:spcAft>
          <a:spcPct val="0"/>
        </a:spcAft>
        <a:defRPr sz="3100">
          <a:solidFill>
            <a:srgbClr val="009DD9"/>
          </a:solidFill>
          <a:latin typeface="Calibri" pitchFamily="34" charset="0"/>
        </a:defRPr>
      </a:lvl2pPr>
      <a:lvl3pPr algn="l" defTabSz="456707" rtl="0" eaLnBrk="1" fontAlgn="base" hangingPunct="1">
        <a:spcBef>
          <a:spcPct val="0"/>
        </a:spcBef>
        <a:spcAft>
          <a:spcPct val="0"/>
        </a:spcAft>
        <a:defRPr sz="3100">
          <a:solidFill>
            <a:srgbClr val="009DD9"/>
          </a:solidFill>
          <a:latin typeface="Calibri" pitchFamily="34" charset="0"/>
        </a:defRPr>
      </a:lvl3pPr>
      <a:lvl4pPr algn="l" defTabSz="456707" rtl="0" eaLnBrk="1" fontAlgn="base" hangingPunct="1">
        <a:spcBef>
          <a:spcPct val="0"/>
        </a:spcBef>
        <a:spcAft>
          <a:spcPct val="0"/>
        </a:spcAft>
        <a:defRPr sz="3100">
          <a:solidFill>
            <a:srgbClr val="009DD9"/>
          </a:solidFill>
          <a:latin typeface="Calibri" pitchFamily="34" charset="0"/>
        </a:defRPr>
      </a:lvl4pPr>
      <a:lvl5pPr algn="l" defTabSz="456707" rtl="0" eaLnBrk="1" fontAlgn="base" hangingPunct="1">
        <a:spcBef>
          <a:spcPct val="0"/>
        </a:spcBef>
        <a:spcAft>
          <a:spcPct val="0"/>
        </a:spcAft>
        <a:defRPr sz="3100">
          <a:solidFill>
            <a:srgbClr val="009DD9"/>
          </a:solidFill>
          <a:latin typeface="Calibri" pitchFamily="34" charset="0"/>
        </a:defRPr>
      </a:lvl5pPr>
      <a:lvl6pPr marL="456707" algn="l" defTabSz="456707" rtl="0" eaLnBrk="1" fontAlgn="base" hangingPunct="1">
        <a:spcBef>
          <a:spcPct val="0"/>
        </a:spcBef>
        <a:spcAft>
          <a:spcPct val="0"/>
        </a:spcAft>
        <a:defRPr sz="3100">
          <a:solidFill>
            <a:srgbClr val="009DD9"/>
          </a:solidFill>
          <a:latin typeface="Calibri" pitchFamily="34" charset="0"/>
        </a:defRPr>
      </a:lvl6pPr>
      <a:lvl7pPr marL="913440" algn="l" defTabSz="456707" rtl="0" eaLnBrk="1" fontAlgn="base" hangingPunct="1">
        <a:spcBef>
          <a:spcPct val="0"/>
        </a:spcBef>
        <a:spcAft>
          <a:spcPct val="0"/>
        </a:spcAft>
        <a:defRPr sz="3100">
          <a:solidFill>
            <a:srgbClr val="009DD9"/>
          </a:solidFill>
          <a:latin typeface="Calibri" pitchFamily="34" charset="0"/>
        </a:defRPr>
      </a:lvl7pPr>
      <a:lvl8pPr marL="1370160" algn="l" defTabSz="456707" rtl="0" eaLnBrk="1" fontAlgn="base" hangingPunct="1">
        <a:spcBef>
          <a:spcPct val="0"/>
        </a:spcBef>
        <a:spcAft>
          <a:spcPct val="0"/>
        </a:spcAft>
        <a:defRPr sz="3100">
          <a:solidFill>
            <a:srgbClr val="009DD9"/>
          </a:solidFill>
          <a:latin typeface="Calibri" pitchFamily="34" charset="0"/>
        </a:defRPr>
      </a:lvl8pPr>
      <a:lvl9pPr marL="1826878" algn="l" defTabSz="456707" rtl="0" eaLnBrk="1" fontAlgn="base" hangingPunct="1">
        <a:spcBef>
          <a:spcPct val="0"/>
        </a:spcBef>
        <a:spcAft>
          <a:spcPct val="0"/>
        </a:spcAft>
        <a:defRPr sz="3100">
          <a:solidFill>
            <a:srgbClr val="009DD9"/>
          </a:solidFill>
          <a:latin typeface="Calibri" pitchFamily="34" charset="0"/>
        </a:defRPr>
      </a:lvl9pPr>
    </p:titleStyle>
    <p:bodyStyle>
      <a:lvl1pPr marL="456707" indent="-456707" algn="l" defTabSz="456707" rtl="0" eaLnBrk="1" fontAlgn="base" hangingPunct="1">
        <a:spcBef>
          <a:spcPts val="800"/>
        </a:spcBef>
        <a:spcAft>
          <a:spcPct val="0"/>
        </a:spcAft>
        <a:buClr>
          <a:srgbClr val="5F5F5F"/>
        </a:buClr>
        <a:buFont typeface="Arial" panose="020B0604020202020204" pitchFamily="34" charset="0"/>
        <a:buChar char="•"/>
        <a:defRPr kern="1200">
          <a:solidFill>
            <a:srgbClr val="5F5F5F"/>
          </a:solidFill>
          <a:latin typeface="+mn-lt"/>
          <a:ea typeface="+mn-ea"/>
          <a:cs typeface="+mn-cs"/>
        </a:defRPr>
      </a:lvl1pPr>
      <a:lvl2pPr marL="907089" indent="-456707" algn="l" defTabSz="456707" rtl="0" eaLnBrk="1" fontAlgn="base" hangingPunct="1">
        <a:spcBef>
          <a:spcPts val="800"/>
        </a:spcBef>
        <a:spcAft>
          <a:spcPct val="0"/>
        </a:spcAft>
        <a:buClr>
          <a:srgbClr val="5F5F5F"/>
        </a:buClr>
        <a:buFont typeface="Arial" panose="020B0604020202020204" pitchFamily="34" charset="0"/>
        <a:buChar char="•"/>
        <a:defRPr sz="1500" kern="1200">
          <a:solidFill>
            <a:srgbClr val="5F5F5F"/>
          </a:solidFill>
          <a:latin typeface="+mn-lt"/>
          <a:ea typeface="+mn-ea"/>
          <a:cs typeface="+mn-cs"/>
        </a:defRPr>
      </a:lvl2pPr>
      <a:lvl3pPr marL="1370160" indent="-456707" algn="l" defTabSz="456707" rtl="0" eaLnBrk="1" fontAlgn="base" hangingPunct="1">
        <a:spcBef>
          <a:spcPts val="700"/>
        </a:spcBef>
        <a:spcAft>
          <a:spcPct val="0"/>
        </a:spcAft>
        <a:buClr>
          <a:srgbClr val="5F5F5F"/>
        </a:buClr>
        <a:buFont typeface="Arial" panose="020B0604020202020204" pitchFamily="34" charset="0"/>
        <a:buChar char="•"/>
        <a:defRPr sz="1500" kern="1200">
          <a:solidFill>
            <a:srgbClr val="5F5F5F"/>
          </a:solidFill>
          <a:latin typeface="+mn-lt"/>
          <a:ea typeface="+mn-ea"/>
          <a:cs typeface="+mn-cs"/>
        </a:defRPr>
      </a:lvl3pPr>
      <a:lvl4pPr marL="1823704" indent="-453531" algn="l" defTabSz="456707" rtl="0" eaLnBrk="1" fontAlgn="base" hangingPunct="1">
        <a:spcBef>
          <a:spcPts val="700"/>
        </a:spcBef>
        <a:spcAft>
          <a:spcPct val="0"/>
        </a:spcAft>
        <a:buClr>
          <a:srgbClr val="5F5F5F"/>
        </a:buClr>
        <a:buFont typeface="Arial" panose="020B0604020202020204" pitchFamily="34" charset="0"/>
        <a:buChar char="•"/>
        <a:defRPr sz="1200" kern="1200">
          <a:solidFill>
            <a:srgbClr val="5F5F5F"/>
          </a:solidFill>
          <a:latin typeface="+mn-lt"/>
          <a:ea typeface="+mn-ea"/>
          <a:cs typeface="+mn-cs"/>
        </a:defRPr>
      </a:lvl4pPr>
      <a:lvl5pPr marL="2283610" indent="-456707" algn="l" defTabSz="456707" rtl="0" eaLnBrk="1" fontAlgn="base" hangingPunct="1">
        <a:spcBef>
          <a:spcPts val="700"/>
        </a:spcBef>
        <a:spcAft>
          <a:spcPct val="0"/>
        </a:spcAft>
        <a:buClr>
          <a:srgbClr val="5F5F5F"/>
        </a:buClr>
        <a:buFont typeface="Arial" panose="020B0604020202020204" pitchFamily="34" charset="0"/>
        <a:buChar char="•"/>
        <a:defRPr sz="1200" kern="1200">
          <a:solidFill>
            <a:srgbClr val="5F5F5F"/>
          </a:solidFill>
          <a:latin typeface="+mn-lt"/>
          <a:ea typeface="+mn-ea"/>
          <a:cs typeface="+mn-cs"/>
        </a:defRPr>
      </a:lvl5pPr>
      <a:lvl6pPr marL="2511952" indent="-228370" algn="l" defTabSz="456707" rtl="0" eaLnBrk="1" latinLnBrk="0" hangingPunct="1">
        <a:spcBef>
          <a:spcPct val="20000"/>
        </a:spcBef>
        <a:buFont typeface="Arial"/>
        <a:buChar char="•"/>
        <a:defRPr sz="2100" kern="1200">
          <a:solidFill>
            <a:schemeClr val="tx1"/>
          </a:solidFill>
          <a:latin typeface="+mn-lt"/>
          <a:ea typeface="+mn-ea"/>
          <a:cs typeface="+mn-cs"/>
        </a:defRPr>
      </a:lvl6pPr>
      <a:lvl7pPr marL="2968670" indent="-228370" algn="l" defTabSz="456707" rtl="0" eaLnBrk="1" latinLnBrk="0" hangingPunct="1">
        <a:spcBef>
          <a:spcPct val="20000"/>
        </a:spcBef>
        <a:buFont typeface="Arial"/>
        <a:buChar char="•"/>
        <a:defRPr sz="2100" kern="1200">
          <a:solidFill>
            <a:schemeClr val="tx1"/>
          </a:solidFill>
          <a:latin typeface="+mn-lt"/>
          <a:ea typeface="+mn-ea"/>
          <a:cs typeface="+mn-cs"/>
        </a:defRPr>
      </a:lvl7pPr>
      <a:lvl8pPr marL="3425385" indent="-228370" algn="l" defTabSz="456707" rtl="0" eaLnBrk="1" latinLnBrk="0" hangingPunct="1">
        <a:spcBef>
          <a:spcPct val="20000"/>
        </a:spcBef>
        <a:buFont typeface="Arial"/>
        <a:buChar char="•"/>
        <a:defRPr sz="2100" kern="1200">
          <a:solidFill>
            <a:schemeClr val="tx1"/>
          </a:solidFill>
          <a:latin typeface="+mn-lt"/>
          <a:ea typeface="+mn-ea"/>
          <a:cs typeface="+mn-cs"/>
        </a:defRPr>
      </a:lvl8pPr>
      <a:lvl9pPr marL="3882122" indent="-228370" algn="l" defTabSz="456707"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56707" rtl="0" eaLnBrk="1" latinLnBrk="0" hangingPunct="1">
        <a:defRPr sz="1900" kern="1200">
          <a:solidFill>
            <a:schemeClr val="tx1"/>
          </a:solidFill>
          <a:latin typeface="+mn-lt"/>
          <a:ea typeface="+mn-ea"/>
          <a:cs typeface="+mn-cs"/>
        </a:defRPr>
      </a:lvl1pPr>
      <a:lvl2pPr marL="456707" algn="l" defTabSz="456707" rtl="0" eaLnBrk="1" latinLnBrk="0" hangingPunct="1">
        <a:defRPr sz="1900" kern="1200">
          <a:solidFill>
            <a:schemeClr val="tx1"/>
          </a:solidFill>
          <a:latin typeface="+mn-lt"/>
          <a:ea typeface="+mn-ea"/>
          <a:cs typeface="+mn-cs"/>
        </a:defRPr>
      </a:lvl2pPr>
      <a:lvl3pPr marL="913440" algn="l" defTabSz="456707" rtl="0" eaLnBrk="1" latinLnBrk="0" hangingPunct="1">
        <a:defRPr sz="1900" kern="1200">
          <a:solidFill>
            <a:schemeClr val="tx1"/>
          </a:solidFill>
          <a:latin typeface="+mn-lt"/>
          <a:ea typeface="+mn-ea"/>
          <a:cs typeface="+mn-cs"/>
        </a:defRPr>
      </a:lvl3pPr>
      <a:lvl4pPr marL="1370160" algn="l" defTabSz="456707" rtl="0" eaLnBrk="1" latinLnBrk="0" hangingPunct="1">
        <a:defRPr sz="1900" kern="1200">
          <a:solidFill>
            <a:schemeClr val="tx1"/>
          </a:solidFill>
          <a:latin typeface="+mn-lt"/>
          <a:ea typeface="+mn-ea"/>
          <a:cs typeface="+mn-cs"/>
        </a:defRPr>
      </a:lvl4pPr>
      <a:lvl5pPr marL="1826878" algn="l" defTabSz="456707" rtl="0" eaLnBrk="1" latinLnBrk="0" hangingPunct="1">
        <a:defRPr sz="1900" kern="1200">
          <a:solidFill>
            <a:schemeClr val="tx1"/>
          </a:solidFill>
          <a:latin typeface="+mn-lt"/>
          <a:ea typeface="+mn-ea"/>
          <a:cs typeface="+mn-cs"/>
        </a:defRPr>
      </a:lvl5pPr>
      <a:lvl6pPr marL="2283610" algn="l" defTabSz="456707" rtl="0" eaLnBrk="1" latinLnBrk="0" hangingPunct="1">
        <a:defRPr sz="1900" kern="1200">
          <a:solidFill>
            <a:schemeClr val="tx1"/>
          </a:solidFill>
          <a:latin typeface="+mn-lt"/>
          <a:ea typeface="+mn-ea"/>
          <a:cs typeface="+mn-cs"/>
        </a:defRPr>
      </a:lvl6pPr>
      <a:lvl7pPr marL="2740317" algn="l" defTabSz="456707" rtl="0" eaLnBrk="1" latinLnBrk="0" hangingPunct="1">
        <a:defRPr sz="1900" kern="1200">
          <a:solidFill>
            <a:schemeClr val="tx1"/>
          </a:solidFill>
          <a:latin typeface="+mn-lt"/>
          <a:ea typeface="+mn-ea"/>
          <a:cs typeface="+mn-cs"/>
        </a:defRPr>
      </a:lvl7pPr>
      <a:lvl8pPr marL="3197017" algn="l" defTabSz="456707" rtl="0" eaLnBrk="1" latinLnBrk="0" hangingPunct="1">
        <a:defRPr sz="1900" kern="1200">
          <a:solidFill>
            <a:schemeClr val="tx1"/>
          </a:solidFill>
          <a:latin typeface="+mn-lt"/>
          <a:ea typeface="+mn-ea"/>
          <a:cs typeface="+mn-cs"/>
        </a:defRPr>
      </a:lvl8pPr>
      <a:lvl9pPr marL="3653723" algn="l" defTabSz="456707"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
          <p:cNvPicPr>
            <a:picLocks noChangeAspect="1"/>
          </p:cNvPicPr>
          <p:nvPr/>
        </p:nvPicPr>
        <p:blipFill>
          <a:blip r:embed="rId40" cstate="email">
            <a:extLst>
              <a:ext uri="{28A0092B-C50C-407E-A947-70E740481C1C}">
                <a14:useLocalDpi xmlns:a14="http://schemas.microsoft.com/office/drawing/2010/main"/>
              </a:ext>
            </a:extLst>
          </a:blip>
          <a:srcRect/>
          <a:stretch>
            <a:fillRect/>
          </a:stretch>
        </p:blipFill>
        <p:spPr bwMode="auto">
          <a:xfrm>
            <a:off x="16"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0"/>
          <p:cNvSpPr>
            <a:spLocks noChangeArrowheads="1"/>
          </p:cNvSpPr>
          <p:nvPr/>
        </p:nvSpPr>
        <p:spPr bwMode="gray">
          <a:xfrm rot="-5400000">
            <a:off x="-1261051" y="788511"/>
            <a:ext cx="2731652" cy="20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8" tIns="45698" rIns="91348" bIns="45698">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3430">
              <a:spcBef>
                <a:spcPct val="50000"/>
              </a:spcBef>
              <a:defRPr/>
            </a:pPr>
            <a:r>
              <a:rPr lang="en-US" altLang="es-MX" sz="700" smtClean="0">
                <a:solidFill>
                  <a:srgbClr val="5F5F5F"/>
                </a:solidFill>
                <a:ea typeface="Calibri" pitchFamily="34" charset="0"/>
                <a:cs typeface="Calibri" pitchFamily="34" charset="0"/>
              </a:rPr>
              <a:t>Copyright ©2012 The Nielsen Company. Confidential and proprietary.</a:t>
            </a:r>
          </a:p>
        </p:txBody>
      </p:sp>
      <p:sp>
        <p:nvSpPr>
          <p:cNvPr id="2" name="Title Placeholder 1"/>
          <p:cNvSpPr>
            <a:spLocks noGrp="1"/>
          </p:cNvSpPr>
          <p:nvPr>
            <p:ph type="title"/>
          </p:nvPr>
        </p:nvSpPr>
        <p:spPr>
          <a:xfrm>
            <a:off x="593746" y="507368"/>
            <a:ext cx="8167688" cy="428757"/>
          </a:xfrm>
          <a:prstGeom prst="rect">
            <a:avLst/>
          </a:prstGeom>
        </p:spPr>
        <p:txBody>
          <a:bodyPr vert="horz" wrap="square" lIns="91348" tIns="0" rIns="91348" bIns="0" rtlCol="0" anchor="b" anchorCtr="0">
            <a:noAutofit/>
          </a:bodyPr>
          <a:lstStyle/>
          <a:p>
            <a:r>
              <a:rPr lang="es-ES" smtClean="0"/>
              <a:t>Haga clic para modificar el estilo de título del patrón</a:t>
            </a:r>
            <a:endParaRPr lang="en-US" dirty="0"/>
          </a:p>
        </p:txBody>
      </p:sp>
      <p:sp>
        <p:nvSpPr>
          <p:cNvPr id="1029" name="Text Placeholder 2"/>
          <p:cNvSpPr>
            <a:spLocks noGrp="1"/>
          </p:cNvSpPr>
          <p:nvPr>
            <p:ph type="body" idx="1"/>
          </p:nvPr>
        </p:nvSpPr>
        <p:spPr bwMode="auto">
          <a:xfrm>
            <a:off x="977900" y="1516158"/>
            <a:ext cx="7772400" cy="305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8" tIns="45698" rIns="91348" bIns="45698"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endParaRPr lang="en-US" altLang="es-MX" smtClean="0"/>
          </a:p>
        </p:txBody>
      </p:sp>
      <p:sp>
        <p:nvSpPr>
          <p:cNvPr id="1030" name="Text Box 17"/>
          <p:cNvSpPr txBox="1">
            <a:spLocks noChangeArrowheads="1"/>
          </p:cNvSpPr>
          <p:nvPr/>
        </p:nvSpPr>
        <p:spPr bwMode="auto">
          <a:xfrm>
            <a:off x="8880618" y="4934803"/>
            <a:ext cx="13465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3430" eaLnBrk="1" hangingPunct="1"/>
            <a:fld id="{E3B03FD7-E3C1-4CAF-ADFE-173551788B2C}" type="slidenum">
              <a:rPr lang="en-US" altLang="es-MX" sz="900">
                <a:solidFill>
                  <a:srgbClr val="009DD9"/>
                </a:solidFill>
              </a:rPr>
              <a:pPr algn="ctr" defTabSz="913430" eaLnBrk="1" hangingPunct="1"/>
              <a:t>‹#›</a:t>
            </a:fld>
            <a:endParaRPr lang="en-US" altLang="es-MX" sz="900">
              <a:solidFill>
                <a:srgbClr val="009DD9"/>
              </a:solidFill>
            </a:endParaRPr>
          </a:p>
        </p:txBody>
      </p:sp>
    </p:spTree>
    <p:extLst>
      <p:ext uri="{BB962C8B-B14F-4D97-AF65-F5344CB8AC3E}">
        <p14:creationId xmlns:p14="http://schemas.microsoft.com/office/powerpoint/2010/main" val="242818012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 id="2147483823" r:id="rId26"/>
    <p:sldLayoutId id="2147483825" r:id="rId27"/>
    <p:sldLayoutId id="2147483826" r:id="rId28"/>
    <p:sldLayoutId id="2147483827" r:id="rId29"/>
    <p:sldLayoutId id="2147483828" r:id="rId30"/>
    <p:sldLayoutId id="2147483829" r:id="rId31"/>
    <p:sldLayoutId id="2147483830" r:id="rId32"/>
    <p:sldLayoutId id="2147483831" r:id="rId33"/>
    <p:sldLayoutId id="2147483832" r:id="rId34"/>
    <p:sldLayoutId id="2147483833" r:id="rId35"/>
    <p:sldLayoutId id="2147483835" r:id="rId36"/>
    <p:sldLayoutId id="2147483836" r:id="rId37"/>
    <p:sldLayoutId id="2147483837" r:id="rId38"/>
  </p:sldLayoutIdLst>
  <p:txStyles>
    <p:titleStyle>
      <a:lvl1pPr algn="l" defTabSz="456707" rtl="0" eaLnBrk="1" fontAlgn="base" hangingPunct="1">
        <a:spcBef>
          <a:spcPct val="0"/>
        </a:spcBef>
        <a:spcAft>
          <a:spcPct val="0"/>
        </a:spcAft>
        <a:defRPr sz="3100" kern="1200" cap="all">
          <a:solidFill>
            <a:srgbClr val="009DD9"/>
          </a:solidFill>
          <a:latin typeface="+mj-lt"/>
          <a:ea typeface="+mj-ea"/>
          <a:cs typeface="+mj-cs"/>
        </a:defRPr>
      </a:lvl1pPr>
      <a:lvl2pPr algn="l" defTabSz="456707" rtl="0" eaLnBrk="1" fontAlgn="base" hangingPunct="1">
        <a:spcBef>
          <a:spcPct val="0"/>
        </a:spcBef>
        <a:spcAft>
          <a:spcPct val="0"/>
        </a:spcAft>
        <a:defRPr sz="3100">
          <a:solidFill>
            <a:srgbClr val="009DD9"/>
          </a:solidFill>
          <a:latin typeface="Calibri" pitchFamily="34" charset="0"/>
        </a:defRPr>
      </a:lvl2pPr>
      <a:lvl3pPr algn="l" defTabSz="456707" rtl="0" eaLnBrk="1" fontAlgn="base" hangingPunct="1">
        <a:spcBef>
          <a:spcPct val="0"/>
        </a:spcBef>
        <a:spcAft>
          <a:spcPct val="0"/>
        </a:spcAft>
        <a:defRPr sz="3100">
          <a:solidFill>
            <a:srgbClr val="009DD9"/>
          </a:solidFill>
          <a:latin typeface="Calibri" pitchFamily="34" charset="0"/>
        </a:defRPr>
      </a:lvl3pPr>
      <a:lvl4pPr algn="l" defTabSz="456707" rtl="0" eaLnBrk="1" fontAlgn="base" hangingPunct="1">
        <a:spcBef>
          <a:spcPct val="0"/>
        </a:spcBef>
        <a:spcAft>
          <a:spcPct val="0"/>
        </a:spcAft>
        <a:defRPr sz="3100">
          <a:solidFill>
            <a:srgbClr val="009DD9"/>
          </a:solidFill>
          <a:latin typeface="Calibri" pitchFamily="34" charset="0"/>
        </a:defRPr>
      </a:lvl4pPr>
      <a:lvl5pPr algn="l" defTabSz="456707" rtl="0" eaLnBrk="1" fontAlgn="base" hangingPunct="1">
        <a:spcBef>
          <a:spcPct val="0"/>
        </a:spcBef>
        <a:spcAft>
          <a:spcPct val="0"/>
        </a:spcAft>
        <a:defRPr sz="3100">
          <a:solidFill>
            <a:srgbClr val="009DD9"/>
          </a:solidFill>
          <a:latin typeface="Calibri" pitchFamily="34" charset="0"/>
        </a:defRPr>
      </a:lvl5pPr>
      <a:lvl6pPr marL="456707" algn="l" defTabSz="456707" rtl="0" eaLnBrk="1" fontAlgn="base" hangingPunct="1">
        <a:spcBef>
          <a:spcPct val="0"/>
        </a:spcBef>
        <a:spcAft>
          <a:spcPct val="0"/>
        </a:spcAft>
        <a:defRPr sz="3100">
          <a:solidFill>
            <a:srgbClr val="009DD9"/>
          </a:solidFill>
          <a:latin typeface="Calibri" pitchFamily="34" charset="0"/>
        </a:defRPr>
      </a:lvl6pPr>
      <a:lvl7pPr marL="913440" algn="l" defTabSz="456707" rtl="0" eaLnBrk="1" fontAlgn="base" hangingPunct="1">
        <a:spcBef>
          <a:spcPct val="0"/>
        </a:spcBef>
        <a:spcAft>
          <a:spcPct val="0"/>
        </a:spcAft>
        <a:defRPr sz="3100">
          <a:solidFill>
            <a:srgbClr val="009DD9"/>
          </a:solidFill>
          <a:latin typeface="Calibri" pitchFamily="34" charset="0"/>
        </a:defRPr>
      </a:lvl7pPr>
      <a:lvl8pPr marL="1370160" algn="l" defTabSz="456707" rtl="0" eaLnBrk="1" fontAlgn="base" hangingPunct="1">
        <a:spcBef>
          <a:spcPct val="0"/>
        </a:spcBef>
        <a:spcAft>
          <a:spcPct val="0"/>
        </a:spcAft>
        <a:defRPr sz="3100">
          <a:solidFill>
            <a:srgbClr val="009DD9"/>
          </a:solidFill>
          <a:latin typeface="Calibri" pitchFamily="34" charset="0"/>
        </a:defRPr>
      </a:lvl8pPr>
      <a:lvl9pPr marL="1826878" algn="l" defTabSz="456707" rtl="0" eaLnBrk="1" fontAlgn="base" hangingPunct="1">
        <a:spcBef>
          <a:spcPct val="0"/>
        </a:spcBef>
        <a:spcAft>
          <a:spcPct val="0"/>
        </a:spcAft>
        <a:defRPr sz="3100">
          <a:solidFill>
            <a:srgbClr val="009DD9"/>
          </a:solidFill>
          <a:latin typeface="Calibri" pitchFamily="34" charset="0"/>
        </a:defRPr>
      </a:lvl9pPr>
    </p:titleStyle>
    <p:bodyStyle>
      <a:lvl1pPr marL="456707" indent="-456707" algn="l" defTabSz="456707" rtl="0" eaLnBrk="1" fontAlgn="base" hangingPunct="1">
        <a:spcBef>
          <a:spcPts val="800"/>
        </a:spcBef>
        <a:spcAft>
          <a:spcPct val="0"/>
        </a:spcAft>
        <a:buClr>
          <a:srgbClr val="5F5F5F"/>
        </a:buClr>
        <a:buFont typeface="Arial" panose="020B0604020202020204" pitchFamily="34" charset="0"/>
        <a:buChar char="•"/>
        <a:defRPr kern="1200">
          <a:solidFill>
            <a:srgbClr val="5F5F5F"/>
          </a:solidFill>
          <a:latin typeface="+mn-lt"/>
          <a:ea typeface="+mn-ea"/>
          <a:cs typeface="+mn-cs"/>
        </a:defRPr>
      </a:lvl1pPr>
      <a:lvl2pPr marL="907089" indent="-456707" algn="l" defTabSz="456707" rtl="0" eaLnBrk="1" fontAlgn="base" hangingPunct="1">
        <a:spcBef>
          <a:spcPts val="800"/>
        </a:spcBef>
        <a:spcAft>
          <a:spcPct val="0"/>
        </a:spcAft>
        <a:buClr>
          <a:srgbClr val="5F5F5F"/>
        </a:buClr>
        <a:buFont typeface="Arial" panose="020B0604020202020204" pitchFamily="34" charset="0"/>
        <a:buChar char="•"/>
        <a:defRPr sz="1500" kern="1200">
          <a:solidFill>
            <a:srgbClr val="5F5F5F"/>
          </a:solidFill>
          <a:latin typeface="+mn-lt"/>
          <a:ea typeface="+mn-ea"/>
          <a:cs typeface="+mn-cs"/>
        </a:defRPr>
      </a:lvl2pPr>
      <a:lvl3pPr marL="1370160" indent="-456707" algn="l" defTabSz="456707" rtl="0" eaLnBrk="1" fontAlgn="base" hangingPunct="1">
        <a:spcBef>
          <a:spcPts val="700"/>
        </a:spcBef>
        <a:spcAft>
          <a:spcPct val="0"/>
        </a:spcAft>
        <a:buClr>
          <a:srgbClr val="5F5F5F"/>
        </a:buClr>
        <a:buFont typeface="Arial" panose="020B0604020202020204" pitchFamily="34" charset="0"/>
        <a:buChar char="•"/>
        <a:defRPr sz="1500" kern="1200">
          <a:solidFill>
            <a:srgbClr val="5F5F5F"/>
          </a:solidFill>
          <a:latin typeface="+mn-lt"/>
          <a:ea typeface="+mn-ea"/>
          <a:cs typeface="+mn-cs"/>
        </a:defRPr>
      </a:lvl3pPr>
      <a:lvl4pPr marL="1823704" indent="-453531" algn="l" defTabSz="456707" rtl="0" eaLnBrk="1" fontAlgn="base" hangingPunct="1">
        <a:spcBef>
          <a:spcPts val="700"/>
        </a:spcBef>
        <a:spcAft>
          <a:spcPct val="0"/>
        </a:spcAft>
        <a:buClr>
          <a:srgbClr val="5F5F5F"/>
        </a:buClr>
        <a:buFont typeface="Arial" panose="020B0604020202020204" pitchFamily="34" charset="0"/>
        <a:buChar char="•"/>
        <a:defRPr sz="1200" kern="1200">
          <a:solidFill>
            <a:srgbClr val="5F5F5F"/>
          </a:solidFill>
          <a:latin typeface="+mn-lt"/>
          <a:ea typeface="+mn-ea"/>
          <a:cs typeface="+mn-cs"/>
        </a:defRPr>
      </a:lvl4pPr>
      <a:lvl5pPr marL="2283610" indent="-456707" algn="l" defTabSz="456707" rtl="0" eaLnBrk="1" fontAlgn="base" hangingPunct="1">
        <a:spcBef>
          <a:spcPts val="700"/>
        </a:spcBef>
        <a:spcAft>
          <a:spcPct val="0"/>
        </a:spcAft>
        <a:buClr>
          <a:srgbClr val="5F5F5F"/>
        </a:buClr>
        <a:buFont typeface="Arial" panose="020B0604020202020204" pitchFamily="34" charset="0"/>
        <a:buChar char="•"/>
        <a:defRPr sz="1200" kern="1200">
          <a:solidFill>
            <a:srgbClr val="5F5F5F"/>
          </a:solidFill>
          <a:latin typeface="+mn-lt"/>
          <a:ea typeface="+mn-ea"/>
          <a:cs typeface="+mn-cs"/>
        </a:defRPr>
      </a:lvl5pPr>
      <a:lvl6pPr marL="2511952" indent="-228370" algn="l" defTabSz="456707" rtl="0" eaLnBrk="1" latinLnBrk="0" hangingPunct="1">
        <a:spcBef>
          <a:spcPct val="20000"/>
        </a:spcBef>
        <a:buFont typeface="Arial"/>
        <a:buChar char="•"/>
        <a:defRPr sz="2100" kern="1200">
          <a:solidFill>
            <a:schemeClr val="tx1"/>
          </a:solidFill>
          <a:latin typeface="+mn-lt"/>
          <a:ea typeface="+mn-ea"/>
          <a:cs typeface="+mn-cs"/>
        </a:defRPr>
      </a:lvl6pPr>
      <a:lvl7pPr marL="2968670" indent="-228370" algn="l" defTabSz="456707" rtl="0" eaLnBrk="1" latinLnBrk="0" hangingPunct="1">
        <a:spcBef>
          <a:spcPct val="20000"/>
        </a:spcBef>
        <a:buFont typeface="Arial"/>
        <a:buChar char="•"/>
        <a:defRPr sz="2100" kern="1200">
          <a:solidFill>
            <a:schemeClr val="tx1"/>
          </a:solidFill>
          <a:latin typeface="+mn-lt"/>
          <a:ea typeface="+mn-ea"/>
          <a:cs typeface="+mn-cs"/>
        </a:defRPr>
      </a:lvl7pPr>
      <a:lvl8pPr marL="3425385" indent="-228370" algn="l" defTabSz="456707" rtl="0" eaLnBrk="1" latinLnBrk="0" hangingPunct="1">
        <a:spcBef>
          <a:spcPct val="20000"/>
        </a:spcBef>
        <a:buFont typeface="Arial"/>
        <a:buChar char="•"/>
        <a:defRPr sz="2100" kern="1200">
          <a:solidFill>
            <a:schemeClr val="tx1"/>
          </a:solidFill>
          <a:latin typeface="+mn-lt"/>
          <a:ea typeface="+mn-ea"/>
          <a:cs typeface="+mn-cs"/>
        </a:defRPr>
      </a:lvl8pPr>
      <a:lvl9pPr marL="3882122" indent="-228370" algn="l" defTabSz="456707"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56707" rtl="0" eaLnBrk="1" latinLnBrk="0" hangingPunct="1">
        <a:defRPr sz="1900" kern="1200">
          <a:solidFill>
            <a:schemeClr val="tx1"/>
          </a:solidFill>
          <a:latin typeface="+mn-lt"/>
          <a:ea typeface="+mn-ea"/>
          <a:cs typeface="+mn-cs"/>
        </a:defRPr>
      </a:lvl1pPr>
      <a:lvl2pPr marL="456707" algn="l" defTabSz="456707" rtl="0" eaLnBrk="1" latinLnBrk="0" hangingPunct="1">
        <a:defRPr sz="1900" kern="1200">
          <a:solidFill>
            <a:schemeClr val="tx1"/>
          </a:solidFill>
          <a:latin typeface="+mn-lt"/>
          <a:ea typeface="+mn-ea"/>
          <a:cs typeface="+mn-cs"/>
        </a:defRPr>
      </a:lvl2pPr>
      <a:lvl3pPr marL="913440" algn="l" defTabSz="456707" rtl="0" eaLnBrk="1" latinLnBrk="0" hangingPunct="1">
        <a:defRPr sz="1900" kern="1200">
          <a:solidFill>
            <a:schemeClr val="tx1"/>
          </a:solidFill>
          <a:latin typeface="+mn-lt"/>
          <a:ea typeface="+mn-ea"/>
          <a:cs typeface="+mn-cs"/>
        </a:defRPr>
      </a:lvl3pPr>
      <a:lvl4pPr marL="1370160" algn="l" defTabSz="456707" rtl="0" eaLnBrk="1" latinLnBrk="0" hangingPunct="1">
        <a:defRPr sz="1900" kern="1200">
          <a:solidFill>
            <a:schemeClr val="tx1"/>
          </a:solidFill>
          <a:latin typeface="+mn-lt"/>
          <a:ea typeface="+mn-ea"/>
          <a:cs typeface="+mn-cs"/>
        </a:defRPr>
      </a:lvl4pPr>
      <a:lvl5pPr marL="1826878" algn="l" defTabSz="456707" rtl="0" eaLnBrk="1" latinLnBrk="0" hangingPunct="1">
        <a:defRPr sz="1900" kern="1200">
          <a:solidFill>
            <a:schemeClr val="tx1"/>
          </a:solidFill>
          <a:latin typeface="+mn-lt"/>
          <a:ea typeface="+mn-ea"/>
          <a:cs typeface="+mn-cs"/>
        </a:defRPr>
      </a:lvl5pPr>
      <a:lvl6pPr marL="2283610" algn="l" defTabSz="456707" rtl="0" eaLnBrk="1" latinLnBrk="0" hangingPunct="1">
        <a:defRPr sz="1900" kern="1200">
          <a:solidFill>
            <a:schemeClr val="tx1"/>
          </a:solidFill>
          <a:latin typeface="+mn-lt"/>
          <a:ea typeface="+mn-ea"/>
          <a:cs typeface="+mn-cs"/>
        </a:defRPr>
      </a:lvl6pPr>
      <a:lvl7pPr marL="2740317" algn="l" defTabSz="456707" rtl="0" eaLnBrk="1" latinLnBrk="0" hangingPunct="1">
        <a:defRPr sz="1900" kern="1200">
          <a:solidFill>
            <a:schemeClr val="tx1"/>
          </a:solidFill>
          <a:latin typeface="+mn-lt"/>
          <a:ea typeface="+mn-ea"/>
          <a:cs typeface="+mn-cs"/>
        </a:defRPr>
      </a:lvl7pPr>
      <a:lvl8pPr marL="3197017" algn="l" defTabSz="456707" rtl="0" eaLnBrk="1" latinLnBrk="0" hangingPunct="1">
        <a:defRPr sz="1900" kern="1200">
          <a:solidFill>
            <a:schemeClr val="tx1"/>
          </a:solidFill>
          <a:latin typeface="+mn-lt"/>
          <a:ea typeface="+mn-ea"/>
          <a:cs typeface="+mn-cs"/>
        </a:defRPr>
      </a:lvl8pPr>
      <a:lvl9pPr marL="3653723" algn="l" defTabSz="456707"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Blue Strip.jpg"/>
          <p:cNvPicPr preferRelativeResize="0"/>
          <p:nvPr/>
        </p:nvPicPr>
        <p:blipFill rotWithShape="1">
          <a:blip r:embed="rId91">
            <a:alphaModFix/>
          </a:blip>
          <a:srcRect/>
          <a:stretch/>
        </p:blipFill>
        <p:spPr>
          <a:xfrm>
            <a:off x="0" y="1"/>
            <a:ext cx="176732" cy="5145087"/>
          </a:xfrm>
          <a:prstGeom prst="rect">
            <a:avLst/>
          </a:prstGeom>
          <a:noFill/>
          <a:ln>
            <a:noFill/>
          </a:ln>
        </p:spPr>
      </p:pic>
      <p:sp>
        <p:nvSpPr>
          <p:cNvPr id="11" name="Shape 11"/>
          <p:cNvSpPr txBox="1">
            <a:spLocks noGrp="1"/>
          </p:cNvSpPr>
          <p:nvPr>
            <p:ph type="title"/>
          </p:nvPr>
        </p:nvSpPr>
        <p:spPr>
          <a:xfrm>
            <a:off x="594360" y="362062"/>
            <a:ext cx="8155940" cy="428757"/>
          </a:xfrm>
          <a:prstGeom prst="rect">
            <a:avLst/>
          </a:prstGeom>
          <a:noFill/>
          <a:ln>
            <a:noFill/>
          </a:ln>
        </p:spPr>
        <p:txBody>
          <a:bodyPr lIns="91425" tIns="91425" rIns="91425" bIns="91425" anchor="b" anchorCtr="0"/>
          <a:lstStyle>
            <a:lvl1pPr marL="0" marR="0" lvl="0" indent="0" algn="l" rtl="0">
              <a:spcBef>
                <a:spcPts val="0"/>
              </a:spcBef>
              <a:buClr>
                <a:schemeClr val="dk2"/>
              </a:buClr>
              <a:buFont typeface="Archivo Narrow"/>
              <a:buNone/>
              <a:defRPr sz="3000" i="0" u="none" strike="noStrike" cap="none">
                <a:solidFill>
                  <a:schemeClr val="dk2"/>
                </a:solidFill>
                <a:latin typeface="Archivo Narrow"/>
                <a:ea typeface="Archivo Narrow"/>
                <a:cs typeface="Archivo Narrow"/>
                <a:sym typeface="Archivo Narrow"/>
              </a:defRPr>
            </a:lvl1pPr>
            <a:lvl2pPr lvl="1" indent="0">
              <a:spcBef>
                <a:spcPts val="0"/>
              </a:spcBef>
              <a:buFont typeface="Archivo Narrow"/>
              <a:buNone/>
              <a:defRPr sz="1800">
                <a:latin typeface="Archivo Narrow"/>
                <a:ea typeface="Archivo Narrow"/>
                <a:cs typeface="Archivo Narrow"/>
                <a:sym typeface="Archivo Narrow"/>
              </a:defRPr>
            </a:lvl2pPr>
            <a:lvl3pPr lvl="2" indent="0">
              <a:spcBef>
                <a:spcPts val="0"/>
              </a:spcBef>
              <a:buFont typeface="Archivo Narrow"/>
              <a:buNone/>
              <a:defRPr sz="1800">
                <a:latin typeface="Archivo Narrow"/>
                <a:ea typeface="Archivo Narrow"/>
                <a:cs typeface="Archivo Narrow"/>
                <a:sym typeface="Archivo Narrow"/>
              </a:defRPr>
            </a:lvl3pPr>
            <a:lvl4pPr lvl="3" indent="0">
              <a:spcBef>
                <a:spcPts val="0"/>
              </a:spcBef>
              <a:buFont typeface="Archivo Narrow"/>
              <a:buNone/>
              <a:defRPr sz="1800">
                <a:latin typeface="Archivo Narrow"/>
                <a:ea typeface="Archivo Narrow"/>
                <a:cs typeface="Archivo Narrow"/>
                <a:sym typeface="Archivo Narrow"/>
              </a:defRPr>
            </a:lvl4pPr>
            <a:lvl5pPr lvl="4" indent="0">
              <a:spcBef>
                <a:spcPts val="0"/>
              </a:spcBef>
              <a:buFont typeface="Archivo Narrow"/>
              <a:buNone/>
              <a:defRPr sz="1800">
                <a:latin typeface="Archivo Narrow"/>
                <a:ea typeface="Archivo Narrow"/>
                <a:cs typeface="Archivo Narrow"/>
                <a:sym typeface="Archivo Narrow"/>
              </a:defRPr>
            </a:lvl5pPr>
            <a:lvl6pPr lvl="5" indent="0">
              <a:spcBef>
                <a:spcPts val="0"/>
              </a:spcBef>
              <a:buFont typeface="Archivo Narrow"/>
              <a:buNone/>
              <a:defRPr sz="1800">
                <a:latin typeface="Archivo Narrow"/>
                <a:ea typeface="Archivo Narrow"/>
                <a:cs typeface="Archivo Narrow"/>
                <a:sym typeface="Archivo Narrow"/>
              </a:defRPr>
            </a:lvl6pPr>
            <a:lvl7pPr lvl="6" indent="0">
              <a:spcBef>
                <a:spcPts val="0"/>
              </a:spcBef>
              <a:buFont typeface="Archivo Narrow"/>
              <a:buNone/>
              <a:defRPr sz="1800">
                <a:latin typeface="Archivo Narrow"/>
                <a:ea typeface="Archivo Narrow"/>
                <a:cs typeface="Archivo Narrow"/>
                <a:sym typeface="Archivo Narrow"/>
              </a:defRPr>
            </a:lvl7pPr>
            <a:lvl8pPr lvl="7" indent="0">
              <a:spcBef>
                <a:spcPts val="0"/>
              </a:spcBef>
              <a:buFont typeface="Archivo Narrow"/>
              <a:buNone/>
              <a:defRPr sz="1800">
                <a:latin typeface="Archivo Narrow"/>
                <a:ea typeface="Archivo Narrow"/>
                <a:cs typeface="Archivo Narrow"/>
                <a:sym typeface="Archivo Narrow"/>
              </a:defRPr>
            </a:lvl8pPr>
            <a:lvl9pPr lvl="8" indent="0">
              <a:spcBef>
                <a:spcPts val="0"/>
              </a:spcBef>
              <a:buFont typeface="Archivo Narrow"/>
              <a:buNone/>
              <a:defRPr sz="1800">
                <a:latin typeface="Archivo Narrow"/>
                <a:ea typeface="Archivo Narrow"/>
                <a:cs typeface="Archivo Narrow"/>
                <a:sym typeface="Archivo Narrow"/>
              </a:defRPr>
            </a:lvl9pPr>
          </a:lstStyle>
          <a:p>
            <a:endParaRPr/>
          </a:p>
        </p:txBody>
      </p:sp>
      <p:sp>
        <p:nvSpPr>
          <p:cNvPr id="12" name="Shape 12"/>
          <p:cNvSpPr txBox="1">
            <a:spLocks noGrp="1"/>
          </p:cNvSpPr>
          <p:nvPr>
            <p:ph type="body" idx="1"/>
          </p:nvPr>
        </p:nvSpPr>
        <p:spPr>
          <a:xfrm>
            <a:off x="594360" y="1490931"/>
            <a:ext cx="8155940" cy="3059612"/>
          </a:xfrm>
          <a:prstGeom prst="rect">
            <a:avLst/>
          </a:prstGeom>
          <a:noFill/>
          <a:ln>
            <a:noFill/>
          </a:ln>
        </p:spPr>
        <p:txBody>
          <a:bodyPr lIns="91425" tIns="91425" rIns="91425" bIns="91425" anchor="t" anchorCtr="0"/>
          <a:lstStyle>
            <a:lvl1pPr marL="227013" marR="0" lvl="0" indent="-112713" algn="l" rtl="0">
              <a:lnSpc>
                <a:spcPct val="100000"/>
              </a:lnSpc>
              <a:spcBef>
                <a:spcPts val="800"/>
              </a:spcBef>
              <a:buClr>
                <a:schemeClr val="dk2"/>
              </a:buClr>
              <a:buSzPct val="100000"/>
              <a:buFont typeface="Open Sans"/>
              <a:buChar char="•"/>
              <a:defRPr sz="1800" i="0" u="none" strike="noStrike" cap="none">
                <a:solidFill>
                  <a:schemeClr val="dk2"/>
                </a:solidFill>
                <a:latin typeface="Open Sans"/>
                <a:ea typeface="Open Sans"/>
                <a:cs typeface="Open Sans"/>
                <a:sym typeface="Open Sans"/>
              </a:defRPr>
            </a:lvl1pPr>
            <a:lvl2pPr marL="454025" marR="0" lvl="1" indent="-123825" algn="l" rtl="0">
              <a:lnSpc>
                <a:spcPct val="100000"/>
              </a:lnSpc>
              <a:spcBef>
                <a:spcPts val="800"/>
              </a:spcBef>
              <a:buClr>
                <a:schemeClr val="dk2"/>
              </a:buClr>
              <a:buSzPct val="100000"/>
              <a:buFont typeface="Open Sans"/>
              <a:buChar char="•"/>
              <a:defRPr sz="1600" i="0" u="none" strike="noStrike" cap="none">
                <a:solidFill>
                  <a:schemeClr val="dk2"/>
                </a:solidFill>
                <a:latin typeface="Open Sans"/>
                <a:ea typeface="Open Sans"/>
                <a:cs typeface="Open Sans"/>
                <a:sym typeface="Open Sans"/>
              </a:defRPr>
            </a:lvl2pPr>
            <a:lvl3pPr marL="688975" marR="0" lvl="2" indent="-142875" algn="l" rtl="0">
              <a:lnSpc>
                <a:spcPct val="100000"/>
              </a:lnSpc>
              <a:spcBef>
                <a:spcPts val="700"/>
              </a:spcBef>
              <a:buClr>
                <a:schemeClr val="dk2"/>
              </a:buClr>
              <a:buSzPct val="100000"/>
              <a:buFont typeface="Open Sans"/>
              <a:buChar char="•"/>
              <a:defRPr sz="1400" i="0" u="none" strike="noStrike" cap="none">
                <a:solidFill>
                  <a:schemeClr val="dk2"/>
                </a:solidFill>
                <a:latin typeface="Open Sans"/>
                <a:ea typeface="Open Sans"/>
                <a:cs typeface="Open Sans"/>
                <a:sym typeface="Open Sans"/>
              </a:defRPr>
            </a:lvl3pPr>
            <a:lvl4pPr marL="915988" marR="0" lvl="3" indent="-153987" algn="l" rtl="0">
              <a:lnSpc>
                <a:spcPct val="100000"/>
              </a:lnSpc>
              <a:spcBef>
                <a:spcPts val="700"/>
              </a:spcBef>
              <a:buClr>
                <a:schemeClr val="dk2"/>
              </a:buClr>
              <a:buSzPct val="100000"/>
              <a:buFont typeface="Open Sans"/>
              <a:buChar char="•"/>
              <a:defRPr sz="1200" i="0" u="none" strike="noStrike" cap="none">
                <a:solidFill>
                  <a:schemeClr val="dk2"/>
                </a:solidFill>
                <a:latin typeface="Open Sans"/>
                <a:ea typeface="Open Sans"/>
                <a:cs typeface="Open Sans"/>
                <a:sym typeface="Open Sans"/>
              </a:defRPr>
            </a:lvl4pPr>
            <a:lvl5pPr marL="1143000" marR="0" lvl="4" indent="-177800" algn="l" rtl="0">
              <a:lnSpc>
                <a:spcPct val="100000"/>
              </a:lnSpc>
              <a:spcBef>
                <a:spcPts val="700"/>
              </a:spcBef>
              <a:buClr>
                <a:schemeClr val="dk2"/>
              </a:buClr>
              <a:buSzPct val="100000"/>
              <a:buFont typeface="Open Sans"/>
              <a:buChar char="•"/>
              <a:defRPr sz="1000" i="0" u="none" strike="noStrike" cap="none">
                <a:solidFill>
                  <a:schemeClr val="dk2"/>
                </a:solidFill>
                <a:latin typeface="Open Sans"/>
                <a:ea typeface="Open Sans"/>
                <a:cs typeface="Open Sans"/>
                <a:sym typeface="Open Sans"/>
              </a:defRPr>
            </a:lvl5pPr>
            <a:lvl6pPr marL="2514600" marR="0" lvl="5"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9pPr>
          </a:lstStyle>
          <a:p>
            <a:endParaRPr/>
          </a:p>
        </p:txBody>
      </p:sp>
      <p:sp>
        <p:nvSpPr>
          <p:cNvPr id="13" name="Shape 13"/>
          <p:cNvSpPr txBox="1"/>
          <p:nvPr/>
        </p:nvSpPr>
        <p:spPr>
          <a:xfrm>
            <a:off x="8877554" y="4934467"/>
            <a:ext cx="141063" cy="138542"/>
          </a:xfrm>
          <a:prstGeom prst="rect">
            <a:avLst/>
          </a:prstGeom>
          <a:noFill/>
          <a:ln>
            <a:noFill/>
          </a:ln>
        </p:spPr>
        <p:txBody>
          <a:bodyPr lIns="0" tIns="0" rIns="0" bIns="0" anchor="ctr" anchorCtr="0">
            <a:noAutofit/>
          </a:bodyPr>
          <a:lstStyle/>
          <a:p>
            <a:pPr marL="0" marR="0" lvl="0" indent="0" algn="ctr" rtl="0">
              <a:spcBef>
                <a:spcPts val="0"/>
              </a:spcBef>
              <a:buSzPct val="25000"/>
              <a:buNone/>
            </a:pPr>
            <a:fld id="{00000000-1234-1234-1234-123412341234}" type="slidenum">
              <a:rPr lang="en-US" sz="900" b="0" i="0" u="none" strike="noStrike" cap="none">
                <a:solidFill>
                  <a:schemeClr val="dk2"/>
                </a:solidFill>
                <a:latin typeface="Arial"/>
                <a:ea typeface="Arial"/>
                <a:cs typeface="Arial"/>
                <a:sym typeface="Arial"/>
              </a:rPr>
              <a:t>‹#›</a:t>
            </a:fld>
            <a:endParaRPr lang="en-US" sz="900" b="0" i="0" u="none" strike="noStrike" cap="none">
              <a:solidFill>
                <a:schemeClr val="dk2"/>
              </a:solidFill>
              <a:latin typeface="Arial"/>
              <a:ea typeface="Arial"/>
              <a:cs typeface="Arial"/>
              <a:sym typeface="Arial"/>
            </a:endParaRPr>
          </a:p>
        </p:txBody>
      </p:sp>
      <p:pic>
        <p:nvPicPr>
          <p:cNvPr id="14" name="Shape 14" descr="N-Element-Tab-Blue_RGB.png"/>
          <p:cNvPicPr preferRelativeResize="0"/>
          <p:nvPr/>
        </p:nvPicPr>
        <p:blipFill rotWithShape="1">
          <a:blip r:embed="rId92">
            <a:alphaModFix/>
          </a:blip>
          <a:srcRect/>
          <a:stretch/>
        </p:blipFill>
        <p:spPr>
          <a:xfrm>
            <a:off x="8610600" y="0"/>
            <a:ext cx="236414" cy="340016"/>
          </a:xfrm>
          <a:prstGeom prst="rect">
            <a:avLst/>
          </a:prstGeom>
          <a:noFill/>
          <a:ln>
            <a:noFill/>
          </a:ln>
        </p:spPr>
      </p:pic>
      <p:sp>
        <p:nvSpPr>
          <p:cNvPr id="15" name="Shape 15"/>
          <p:cNvSpPr/>
          <p:nvPr/>
        </p:nvSpPr>
        <p:spPr>
          <a:xfrm rot="-5400000">
            <a:off x="-1469328" y="3446893"/>
            <a:ext cx="3095455" cy="18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lt1"/>
                </a:solidFill>
                <a:latin typeface="Open Sans"/>
                <a:ea typeface="Open Sans"/>
                <a:cs typeface="Open Sans"/>
                <a:sym typeface="Open Sans"/>
              </a:rPr>
              <a:t>Copyright © 2017 The Nielsen Company. Confidential and proprietary.</a:t>
            </a:r>
          </a:p>
        </p:txBody>
      </p:sp>
    </p:spTree>
  </p:cSld>
  <p:clrMap bg1="lt1" tx1="dk1" bg2="dk2"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 id="2147483863" r:id="rId22"/>
    <p:sldLayoutId id="2147483864" r:id="rId23"/>
    <p:sldLayoutId id="2147483865" r:id="rId24"/>
    <p:sldLayoutId id="2147483866" r:id="rId25"/>
    <p:sldLayoutId id="2147483867" r:id="rId26"/>
    <p:sldLayoutId id="2147483868" r:id="rId27"/>
    <p:sldLayoutId id="2147483869" r:id="rId28"/>
    <p:sldLayoutId id="2147483870" r:id="rId29"/>
    <p:sldLayoutId id="2147483871" r:id="rId30"/>
    <p:sldLayoutId id="2147483872" r:id="rId31"/>
    <p:sldLayoutId id="2147483873" r:id="rId32"/>
    <p:sldLayoutId id="2147483874" r:id="rId33"/>
    <p:sldLayoutId id="2147483875" r:id="rId34"/>
    <p:sldLayoutId id="2147483876" r:id="rId35"/>
    <p:sldLayoutId id="2147483877" r:id="rId36"/>
    <p:sldLayoutId id="2147483878" r:id="rId37"/>
    <p:sldLayoutId id="2147483879" r:id="rId38"/>
    <p:sldLayoutId id="2147483880" r:id="rId39"/>
    <p:sldLayoutId id="2147483881" r:id="rId40"/>
    <p:sldLayoutId id="2147483882" r:id="rId41"/>
    <p:sldLayoutId id="2147483883" r:id="rId42"/>
    <p:sldLayoutId id="2147483884" r:id="rId43"/>
    <p:sldLayoutId id="2147483885" r:id="rId44"/>
    <p:sldLayoutId id="2147483886" r:id="rId45"/>
    <p:sldLayoutId id="2147483887" r:id="rId46"/>
    <p:sldLayoutId id="2147483888" r:id="rId47"/>
    <p:sldLayoutId id="2147483889" r:id="rId48"/>
    <p:sldLayoutId id="2147483890" r:id="rId49"/>
    <p:sldLayoutId id="2147483891" r:id="rId50"/>
    <p:sldLayoutId id="2147483892" r:id="rId51"/>
    <p:sldLayoutId id="2147483893" r:id="rId52"/>
    <p:sldLayoutId id="2147483894" r:id="rId53"/>
    <p:sldLayoutId id="2147483895" r:id="rId54"/>
    <p:sldLayoutId id="2147483896" r:id="rId55"/>
    <p:sldLayoutId id="2147483897" r:id="rId56"/>
    <p:sldLayoutId id="2147483898" r:id="rId57"/>
    <p:sldLayoutId id="2147483899" r:id="rId58"/>
    <p:sldLayoutId id="2147483900" r:id="rId59"/>
    <p:sldLayoutId id="2147483901" r:id="rId60"/>
    <p:sldLayoutId id="2147483902" r:id="rId61"/>
    <p:sldLayoutId id="2147483903" r:id="rId62"/>
    <p:sldLayoutId id="2147483904" r:id="rId63"/>
    <p:sldLayoutId id="2147483905" r:id="rId64"/>
    <p:sldLayoutId id="2147483906" r:id="rId65"/>
    <p:sldLayoutId id="2147483907" r:id="rId66"/>
    <p:sldLayoutId id="2147483908" r:id="rId67"/>
    <p:sldLayoutId id="2147483909" r:id="rId68"/>
    <p:sldLayoutId id="2147483910" r:id="rId69"/>
    <p:sldLayoutId id="2147483911" r:id="rId70"/>
    <p:sldLayoutId id="2147483912" r:id="rId71"/>
    <p:sldLayoutId id="2147483913" r:id="rId72"/>
    <p:sldLayoutId id="2147483914" r:id="rId73"/>
    <p:sldLayoutId id="2147483915" r:id="rId74"/>
    <p:sldLayoutId id="2147483916" r:id="rId75"/>
    <p:sldLayoutId id="2147483917" r:id="rId76"/>
    <p:sldLayoutId id="2147483918" r:id="rId77"/>
    <p:sldLayoutId id="2147483919" r:id="rId78"/>
    <p:sldLayoutId id="2147483920" r:id="rId79"/>
    <p:sldLayoutId id="2147483921" r:id="rId80"/>
    <p:sldLayoutId id="2147483922" r:id="rId81"/>
    <p:sldLayoutId id="2147483923" r:id="rId82"/>
    <p:sldLayoutId id="2147483924" r:id="rId83"/>
    <p:sldLayoutId id="2147483925" r:id="rId84"/>
    <p:sldLayoutId id="2147483926" r:id="rId85"/>
    <p:sldLayoutId id="2147483927" r:id="rId86"/>
    <p:sldLayoutId id="2147483928" r:id="rId87"/>
    <p:sldLayoutId id="2147483750" r:id="rId88"/>
    <p:sldLayoutId id="2147483752" r:id="rId89"/>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16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emf"/><Relationship Id="rId7"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emf"/><Relationship Id="rId9" Type="http://schemas.openxmlformats.org/officeDocument/2006/relationships/image" Target="../media/image79.emf"/></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84.xml"/><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chart" Target="../charts/chart10.xml"/><Relationship Id="rId7" Type="http://schemas.openxmlformats.org/officeDocument/2006/relationships/image" Target="../media/image83.emf"/><Relationship Id="rId2" Type="http://schemas.openxmlformats.org/officeDocument/2006/relationships/notesSlide" Target="../notesSlides/notesSlide7.xml"/><Relationship Id="rId1" Type="http://schemas.openxmlformats.org/officeDocument/2006/relationships/slideLayout" Target="../slideLayouts/slideLayout84.xml"/><Relationship Id="rId6" Type="http://schemas.openxmlformats.org/officeDocument/2006/relationships/image" Target="../media/image82.emf"/><Relationship Id="rId5" Type="http://schemas.openxmlformats.org/officeDocument/2006/relationships/image" Target="../media/image81.emf"/><Relationship Id="rId4" Type="http://schemas.openxmlformats.org/officeDocument/2006/relationships/image" Target="../media/image8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67.png"/><Relationship Id="rId2" Type="http://schemas.openxmlformats.org/officeDocument/2006/relationships/chart" Target="../charts/chart11.xml"/><Relationship Id="rId1" Type="http://schemas.openxmlformats.org/officeDocument/2006/relationships/slideLayout" Target="../slideLayouts/slideLayout84.xml"/><Relationship Id="rId6" Type="http://schemas.openxmlformats.org/officeDocument/2006/relationships/image" Target="../media/image53.png"/><Relationship Id="rId5" Type="http://schemas.openxmlformats.org/officeDocument/2006/relationships/image" Target="../media/image57.png"/><Relationship Id="rId4" Type="http://schemas.openxmlformats.org/officeDocument/2006/relationships/image" Target="../media/image66.png"/><Relationship Id="rId9" Type="http://schemas.openxmlformats.org/officeDocument/2006/relationships/image" Target="../media/image85.png"/></Relationships>
</file>

<file path=ppt/slides/_rels/slide18.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9.emf"/><Relationship Id="rId2" Type="http://schemas.openxmlformats.org/officeDocument/2006/relationships/notesSlide" Target="../notesSlides/notesSlide8.xml"/><Relationship Id="rId1" Type="http://schemas.openxmlformats.org/officeDocument/2006/relationships/slideLayout" Target="../slideLayouts/slideLayout84.xml"/><Relationship Id="rId6" Type="http://schemas.openxmlformats.org/officeDocument/2006/relationships/image" Target="../media/image88.emf"/><Relationship Id="rId5" Type="http://schemas.openxmlformats.org/officeDocument/2006/relationships/image" Target="../media/image87.emf"/><Relationship Id="rId4" Type="http://schemas.openxmlformats.org/officeDocument/2006/relationships/chart" Target="../charts/chart12.xml"/></Relationships>
</file>

<file path=ppt/slides/_rels/slide1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84.xml"/><Relationship Id="rId4" Type="http://schemas.openxmlformats.org/officeDocument/2006/relationships/chart" Target="../charts/chart15.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4.xml"/></Relationships>
</file>

<file path=ppt/slides/_rels/slide2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4.xml"/><Relationship Id="rId5" Type="http://schemas.openxmlformats.org/officeDocument/2006/relationships/image" Target="../media/image90.png"/><Relationship Id="rId4" Type="http://schemas.openxmlformats.org/officeDocument/2006/relationships/chart" Target="../charts/chart19.xml"/></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chart" Target="../charts/chart20.xml"/><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4.xml"/><Relationship Id="rId1" Type="http://schemas.openxmlformats.org/officeDocument/2006/relationships/vmlDrawing" Target="../drawings/vmlDrawing1.vml"/><Relationship Id="rId5" Type="http://schemas.openxmlformats.org/officeDocument/2006/relationships/image" Target="../media/image91.png"/><Relationship Id="rId4" Type="http://schemas.openxmlformats.org/officeDocument/2006/relationships/oleObject" Target="../embeddings/Microsoft_Excel_97-2003_Worksheet1.xls"/></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84.xml"/><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chart" Target="../charts/chart2.xml"/><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84.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84.xml"/><Relationship Id="rId6" Type="http://schemas.openxmlformats.org/officeDocument/2006/relationships/chart" Target="../charts/chart3.xml"/><Relationship Id="rId5" Type="http://schemas.openxmlformats.org/officeDocument/2006/relationships/image" Target="../media/image6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4.xml"/><Relationship Id="rId6" Type="http://schemas.openxmlformats.org/officeDocument/2006/relationships/image" Target="../media/image65.png"/><Relationship Id="rId5" Type="http://schemas.openxmlformats.org/officeDocument/2006/relationships/chart" Target="../charts/chart4.xml"/><Relationship Id="rId4" Type="http://schemas.openxmlformats.org/officeDocument/2006/relationships/image" Target="../media/image64.emf"/></Relationships>
</file>

<file path=ppt/slides/_rels/slide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84.xml"/><Relationship Id="rId6" Type="http://schemas.openxmlformats.org/officeDocument/2006/relationships/image" Target="../media/image53.png"/><Relationship Id="rId5" Type="http://schemas.openxmlformats.org/officeDocument/2006/relationships/image" Target="../media/image57.png"/><Relationship Id="rId4" Type="http://schemas.openxmlformats.org/officeDocument/2006/relationships/image" Target="../media/image66.png"/><Relationship Id="rId9" Type="http://schemas.openxmlformats.org/officeDocument/2006/relationships/chart" Target="../charts/char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es-PA" dirty="0" smtClean="0"/>
              <a:t>¿Qué están comprando los Latinos?</a:t>
            </a:r>
            <a:endParaRPr lang="es-GT" dirty="0"/>
          </a:p>
        </p:txBody>
      </p:sp>
      <p:sp>
        <p:nvSpPr>
          <p:cNvPr id="5" name="Text Placeholder 4"/>
          <p:cNvSpPr>
            <a:spLocks noGrp="1"/>
          </p:cNvSpPr>
          <p:nvPr>
            <p:ph type="body" idx="2"/>
          </p:nvPr>
        </p:nvSpPr>
        <p:spPr>
          <a:xfrm>
            <a:off x="251522" y="4372744"/>
            <a:ext cx="3964533" cy="523208"/>
          </a:xfrm>
        </p:spPr>
        <p:txBody>
          <a:bodyPr/>
          <a:lstStyle/>
          <a:p>
            <a:r>
              <a:rPr lang="es-GT" b="1" dirty="0" smtClean="0">
                <a:solidFill>
                  <a:schemeClr val="bg1"/>
                </a:solidFill>
              </a:rPr>
              <a:t>María Auxiliadora Amaya</a:t>
            </a:r>
          </a:p>
          <a:p>
            <a:r>
              <a:rPr lang="es-GT" b="1" dirty="0">
                <a:solidFill>
                  <a:schemeClr val="bg1"/>
                </a:solidFill>
              </a:rPr>
              <a:t>Mayo 2017</a:t>
            </a:r>
          </a:p>
        </p:txBody>
      </p:sp>
      <p:sp>
        <p:nvSpPr>
          <p:cNvPr id="3" name="Title 2"/>
          <p:cNvSpPr>
            <a:spLocks noGrp="1"/>
          </p:cNvSpPr>
          <p:nvPr>
            <p:ph type="ctrTitle"/>
          </p:nvPr>
        </p:nvSpPr>
        <p:spPr>
          <a:xfrm>
            <a:off x="251520" y="2212506"/>
            <a:ext cx="6919971" cy="982968"/>
          </a:xfrm>
        </p:spPr>
        <p:txBody>
          <a:bodyPr/>
          <a:lstStyle/>
          <a:p>
            <a:r>
              <a:rPr lang="es-GT" sz="3200" dirty="0" smtClean="0"/>
              <a:t>TENDENCIAS DE CONSUMO EN LATINOMÉRICA</a:t>
            </a:r>
            <a:endParaRPr lang="es-GT" sz="3200" dirty="0"/>
          </a:p>
        </p:txBody>
      </p:sp>
    </p:spTree>
    <p:extLst>
      <p:ext uri="{BB962C8B-B14F-4D97-AF65-F5344CB8AC3E}">
        <p14:creationId xmlns:p14="http://schemas.microsoft.com/office/powerpoint/2010/main" val="21895581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s-DO" dirty="0" smtClean="0"/>
              <a:t>Opciones Sanas</a:t>
            </a:r>
            <a:endParaRPr lang="es-DO" dirty="0"/>
          </a:p>
        </p:txBody>
      </p:sp>
      <p:sp>
        <p:nvSpPr>
          <p:cNvPr id="13" name="Subtitle 12"/>
          <p:cNvSpPr>
            <a:spLocks noGrp="1"/>
          </p:cNvSpPr>
          <p:nvPr>
            <p:ph type="subTitle" idx="1"/>
          </p:nvPr>
        </p:nvSpPr>
        <p:spPr/>
        <p:txBody>
          <a:bodyPr/>
          <a:lstStyle/>
          <a:p>
            <a:endParaRPr lang="es-DO" dirty="0"/>
          </a:p>
        </p:txBody>
      </p:sp>
      <p:sp>
        <p:nvSpPr>
          <p:cNvPr id="14" name="Text Placeholder 13"/>
          <p:cNvSpPr>
            <a:spLocks noGrp="1"/>
          </p:cNvSpPr>
          <p:nvPr>
            <p:ph type="body" idx="2"/>
          </p:nvPr>
        </p:nvSpPr>
        <p:spPr/>
        <p:txBody>
          <a:bodyPr/>
          <a:lstStyle/>
          <a:p>
            <a:endParaRPr lang="es-DO"/>
          </a:p>
        </p:txBody>
      </p:sp>
      <p:cxnSp>
        <p:nvCxnSpPr>
          <p:cNvPr id="8" name="Elbow Connector 18"/>
          <p:cNvCxnSpPr/>
          <p:nvPr/>
        </p:nvCxnSpPr>
        <p:spPr>
          <a:xfrm rot="16200000" flipH="1">
            <a:off x="2107400" y="2156825"/>
            <a:ext cx="2588126" cy="2699485"/>
          </a:xfrm>
          <a:prstGeom prst="bentConnector4">
            <a:avLst>
              <a:gd name="adj1" fmla="val -70"/>
              <a:gd name="adj2" fmla="val 100061"/>
            </a:avLst>
          </a:prstGeom>
          <a:ln w="12700">
            <a:solidFill>
              <a:schemeClr val="accent2"/>
            </a:solidFill>
            <a:headEnd type="oval"/>
            <a:tailEnd type="none"/>
          </a:ln>
        </p:spPr>
        <p:style>
          <a:lnRef idx="2">
            <a:schemeClr val="accent1"/>
          </a:lnRef>
          <a:fillRef idx="0">
            <a:schemeClr val="accent1"/>
          </a:fillRef>
          <a:effectRef idx="1">
            <a:schemeClr val="accent1"/>
          </a:effectRef>
          <a:fontRef idx="minor">
            <a:schemeClr val="tx1"/>
          </a:fontRef>
        </p:style>
      </p:cxnSp>
      <p:grpSp>
        <p:nvGrpSpPr>
          <p:cNvPr id="9" name="Group 8"/>
          <p:cNvGrpSpPr>
            <a:grpSpLocks noChangeAspect="1"/>
          </p:cNvGrpSpPr>
          <p:nvPr/>
        </p:nvGrpSpPr>
        <p:grpSpPr bwMode="auto">
          <a:xfrm>
            <a:off x="4408306" y="4327524"/>
            <a:ext cx="685800" cy="593114"/>
            <a:chOff x="-732" y="947"/>
            <a:chExt cx="432" cy="498"/>
          </a:xfrm>
        </p:grpSpPr>
        <p:sp>
          <p:nvSpPr>
            <p:cNvPr id="10" name="AutoShape 7"/>
            <p:cNvSpPr>
              <a:spLocks noChangeAspect="1" noChangeArrowheads="1" noTextEdit="1"/>
            </p:cNvSpPr>
            <p:nvPr/>
          </p:nvSpPr>
          <p:spPr bwMode="auto">
            <a:xfrm>
              <a:off x="-732" y="947"/>
              <a:ext cx="432" cy="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R" sz="1200"/>
            </a:p>
          </p:txBody>
        </p:sp>
        <p:sp>
          <p:nvSpPr>
            <p:cNvPr id="11" name="Freeform 9"/>
            <p:cNvSpPr>
              <a:spLocks noEditPoints="1"/>
            </p:cNvSpPr>
            <p:nvPr/>
          </p:nvSpPr>
          <p:spPr bwMode="auto">
            <a:xfrm>
              <a:off x="-732" y="922"/>
              <a:ext cx="476" cy="532"/>
            </a:xfrm>
            <a:custGeom>
              <a:avLst/>
              <a:gdLst>
                <a:gd name="T0" fmla="*/ 182 w 430"/>
                <a:gd name="T1" fmla="*/ 467 h 481"/>
                <a:gd name="T2" fmla="*/ 84 w 430"/>
                <a:gd name="T3" fmla="*/ 404 h 481"/>
                <a:gd name="T4" fmla="*/ 60 w 430"/>
                <a:gd name="T5" fmla="*/ 326 h 481"/>
                <a:gd name="T6" fmla="*/ 171 w 430"/>
                <a:gd name="T7" fmla="*/ 170 h 481"/>
                <a:gd name="T8" fmla="*/ 250 w 430"/>
                <a:gd name="T9" fmla="*/ 170 h 481"/>
                <a:gd name="T10" fmla="*/ 363 w 430"/>
                <a:gd name="T11" fmla="*/ 337 h 481"/>
                <a:gd name="T12" fmla="*/ 339 w 430"/>
                <a:gd name="T13" fmla="*/ 395 h 481"/>
                <a:gd name="T14" fmla="*/ 229 w 430"/>
                <a:gd name="T15" fmla="*/ 469 h 481"/>
                <a:gd name="T16" fmla="*/ 182 w 430"/>
                <a:gd name="T17" fmla="*/ 467 h 481"/>
                <a:gd name="T18" fmla="*/ 196 w 430"/>
                <a:gd name="T19" fmla="*/ 164 h 481"/>
                <a:gd name="T20" fmla="*/ 227 w 430"/>
                <a:gd name="T21" fmla="*/ 73 h 481"/>
                <a:gd name="T22" fmla="*/ 234 w 430"/>
                <a:gd name="T23" fmla="*/ 73 h 481"/>
                <a:gd name="T24" fmla="*/ 239 w 430"/>
                <a:gd name="T25" fmla="*/ 81 h 481"/>
                <a:gd name="T26" fmla="*/ 238 w 430"/>
                <a:gd name="T27" fmla="*/ 92 h 481"/>
                <a:gd name="T28" fmla="*/ 216 w 430"/>
                <a:gd name="T29" fmla="*/ 165 h 481"/>
                <a:gd name="T30" fmla="*/ 196 w 430"/>
                <a:gd name="T31" fmla="*/ 164 h 481"/>
                <a:gd name="T32" fmla="*/ 192 w 430"/>
                <a:gd name="T33" fmla="*/ 106 h 481"/>
                <a:gd name="T34" fmla="*/ 0 w 430"/>
                <a:gd name="T35" fmla="*/ 34 h 481"/>
                <a:gd name="T36" fmla="*/ 192 w 430"/>
                <a:gd name="T37" fmla="*/ 10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0" h="481">
                  <a:moveTo>
                    <a:pt x="182" y="467"/>
                  </a:moveTo>
                  <a:cubicBezTo>
                    <a:pt x="122" y="478"/>
                    <a:pt x="87" y="453"/>
                    <a:pt x="84" y="404"/>
                  </a:cubicBezTo>
                  <a:cubicBezTo>
                    <a:pt x="82" y="373"/>
                    <a:pt x="76" y="357"/>
                    <a:pt x="60" y="326"/>
                  </a:cubicBezTo>
                  <a:cubicBezTo>
                    <a:pt x="5" y="223"/>
                    <a:pt x="39" y="131"/>
                    <a:pt x="171" y="170"/>
                  </a:cubicBezTo>
                  <a:cubicBezTo>
                    <a:pt x="198" y="178"/>
                    <a:pt x="224" y="179"/>
                    <a:pt x="250" y="170"/>
                  </a:cubicBezTo>
                  <a:cubicBezTo>
                    <a:pt x="361" y="130"/>
                    <a:pt x="430" y="237"/>
                    <a:pt x="363" y="337"/>
                  </a:cubicBezTo>
                  <a:cubicBezTo>
                    <a:pt x="347" y="360"/>
                    <a:pt x="343" y="370"/>
                    <a:pt x="339" y="395"/>
                  </a:cubicBezTo>
                  <a:cubicBezTo>
                    <a:pt x="328" y="458"/>
                    <a:pt x="288" y="481"/>
                    <a:pt x="229" y="469"/>
                  </a:cubicBezTo>
                  <a:cubicBezTo>
                    <a:pt x="213" y="465"/>
                    <a:pt x="197" y="464"/>
                    <a:pt x="182" y="467"/>
                  </a:cubicBezTo>
                  <a:close/>
                  <a:moveTo>
                    <a:pt x="196" y="164"/>
                  </a:moveTo>
                  <a:cubicBezTo>
                    <a:pt x="189" y="126"/>
                    <a:pt x="227" y="73"/>
                    <a:pt x="227" y="73"/>
                  </a:cubicBezTo>
                  <a:cubicBezTo>
                    <a:pt x="229" y="70"/>
                    <a:pt x="232" y="70"/>
                    <a:pt x="234" y="73"/>
                  </a:cubicBezTo>
                  <a:cubicBezTo>
                    <a:pt x="239" y="81"/>
                    <a:pt x="239" y="81"/>
                    <a:pt x="239" y="81"/>
                  </a:cubicBezTo>
                  <a:cubicBezTo>
                    <a:pt x="240" y="84"/>
                    <a:pt x="240" y="89"/>
                    <a:pt x="238" y="92"/>
                  </a:cubicBezTo>
                  <a:cubicBezTo>
                    <a:pt x="238" y="92"/>
                    <a:pt x="208" y="134"/>
                    <a:pt x="216" y="165"/>
                  </a:cubicBezTo>
                  <a:cubicBezTo>
                    <a:pt x="209" y="166"/>
                    <a:pt x="203" y="165"/>
                    <a:pt x="196" y="164"/>
                  </a:cubicBezTo>
                  <a:close/>
                  <a:moveTo>
                    <a:pt x="192" y="106"/>
                  </a:moveTo>
                  <a:cubicBezTo>
                    <a:pt x="167" y="0"/>
                    <a:pt x="92" y="18"/>
                    <a:pt x="0" y="34"/>
                  </a:cubicBezTo>
                  <a:cubicBezTo>
                    <a:pt x="123" y="134"/>
                    <a:pt x="128" y="82"/>
                    <a:pt x="192" y="1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R" sz="1200"/>
            </a:p>
          </p:txBody>
        </p:sp>
        <p:sp>
          <p:nvSpPr>
            <p:cNvPr id="12" name="Freeform 10"/>
            <p:cNvSpPr>
              <a:spLocks noEditPoints="1"/>
            </p:cNvSpPr>
            <p:nvPr/>
          </p:nvSpPr>
          <p:spPr bwMode="auto">
            <a:xfrm>
              <a:off x="-732" y="922"/>
              <a:ext cx="476" cy="532"/>
            </a:xfrm>
            <a:custGeom>
              <a:avLst/>
              <a:gdLst>
                <a:gd name="T0" fmla="*/ 182 w 430"/>
                <a:gd name="T1" fmla="*/ 467 h 481"/>
                <a:gd name="T2" fmla="*/ 84 w 430"/>
                <a:gd name="T3" fmla="*/ 404 h 481"/>
                <a:gd name="T4" fmla="*/ 60 w 430"/>
                <a:gd name="T5" fmla="*/ 326 h 481"/>
                <a:gd name="T6" fmla="*/ 171 w 430"/>
                <a:gd name="T7" fmla="*/ 170 h 481"/>
                <a:gd name="T8" fmla="*/ 250 w 430"/>
                <a:gd name="T9" fmla="*/ 170 h 481"/>
                <a:gd name="T10" fmla="*/ 363 w 430"/>
                <a:gd name="T11" fmla="*/ 337 h 481"/>
                <a:gd name="T12" fmla="*/ 339 w 430"/>
                <a:gd name="T13" fmla="*/ 395 h 481"/>
                <a:gd name="T14" fmla="*/ 229 w 430"/>
                <a:gd name="T15" fmla="*/ 469 h 481"/>
                <a:gd name="T16" fmla="*/ 182 w 430"/>
                <a:gd name="T17" fmla="*/ 467 h 481"/>
                <a:gd name="T18" fmla="*/ 196 w 430"/>
                <a:gd name="T19" fmla="*/ 164 h 481"/>
                <a:gd name="T20" fmla="*/ 227 w 430"/>
                <a:gd name="T21" fmla="*/ 73 h 481"/>
                <a:gd name="T22" fmla="*/ 234 w 430"/>
                <a:gd name="T23" fmla="*/ 73 h 481"/>
                <a:gd name="T24" fmla="*/ 239 w 430"/>
                <a:gd name="T25" fmla="*/ 81 h 481"/>
                <a:gd name="T26" fmla="*/ 238 w 430"/>
                <a:gd name="T27" fmla="*/ 92 h 481"/>
                <a:gd name="T28" fmla="*/ 216 w 430"/>
                <a:gd name="T29" fmla="*/ 165 h 481"/>
                <a:gd name="T30" fmla="*/ 196 w 430"/>
                <a:gd name="T31" fmla="*/ 164 h 481"/>
                <a:gd name="T32" fmla="*/ 192 w 430"/>
                <a:gd name="T33" fmla="*/ 106 h 481"/>
                <a:gd name="T34" fmla="*/ 0 w 430"/>
                <a:gd name="T35" fmla="*/ 34 h 481"/>
                <a:gd name="T36" fmla="*/ 192 w 430"/>
                <a:gd name="T37" fmla="*/ 10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0" h="481">
                  <a:moveTo>
                    <a:pt x="182" y="467"/>
                  </a:moveTo>
                  <a:cubicBezTo>
                    <a:pt x="122" y="478"/>
                    <a:pt x="87" y="453"/>
                    <a:pt x="84" y="404"/>
                  </a:cubicBezTo>
                  <a:cubicBezTo>
                    <a:pt x="82" y="373"/>
                    <a:pt x="76" y="357"/>
                    <a:pt x="60" y="326"/>
                  </a:cubicBezTo>
                  <a:cubicBezTo>
                    <a:pt x="5" y="223"/>
                    <a:pt x="39" y="131"/>
                    <a:pt x="171" y="170"/>
                  </a:cubicBezTo>
                  <a:cubicBezTo>
                    <a:pt x="198" y="178"/>
                    <a:pt x="224" y="179"/>
                    <a:pt x="250" y="170"/>
                  </a:cubicBezTo>
                  <a:cubicBezTo>
                    <a:pt x="361" y="130"/>
                    <a:pt x="430" y="237"/>
                    <a:pt x="363" y="337"/>
                  </a:cubicBezTo>
                  <a:cubicBezTo>
                    <a:pt x="347" y="360"/>
                    <a:pt x="343" y="370"/>
                    <a:pt x="339" y="395"/>
                  </a:cubicBezTo>
                  <a:cubicBezTo>
                    <a:pt x="328" y="458"/>
                    <a:pt x="288" y="481"/>
                    <a:pt x="229" y="469"/>
                  </a:cubicBezTo>
                  <a:cubicBezTo>
                    <a:pt x="213" y="465"/>
                    <a:pt x="197" y="464"/>
                    <a:pt x="182" y="467"/>
                  </a:cubicBezTo>
                  <a:close/>
                  <a:moveTo>
                    <a:pt x="196" y="164"/>
                  </a:moveTo>
                  <a:cubicBezTo>
                    <a:pt x="189" y="126"/>
                    <a:pt x="227" y="73"/>
                    <a:pt x="227" y="73"/>
                  </a:cubicBezTo>
                  <a:cubicBezTo>
                    <a:pt x="229" y="70"/>
                    <a:pt x="232" y="70"/>
                    <a:pt x="234" y="73"/>
                  </a:cubicBezTo>
                  <a:cubicBezTo>
                    <a:pt x="239" y="81"/>
                    <a:pt x="239" y="81"/>
                    <a:pt x="239" y="81"/>
                  </a:cubicBezTo>
                  <a:cubicBezTo>
                    <a:pt x="240" y="84"/>
                    <a:pt x="240" y="89"/>
                    <a:pt x="238" y="92"/>
                  </a:cubicBezTo>
                  <a:cubicBezTo>
                    <a:pt x="238" y="92"/>
                    <a:pt x="208" y="134"/>
                    <a:pt x="216" y="165"/>
                  </a:cubicBezTo>
                  <a:cubicBezTo>
                    <a:pt x="209" y="166"/>
                    <a:pt x="203" y="165"/>
                    <a:pt x="196" y="164"/>
                  </a:cubicBezTo>
                  <a:close/>
                  <a:moveTo>
                    <a:pt x="192" y="106"/>
                  </a:moveTo>
                  <a:cubicBezTo>
                    <a:pt x="167" y="0"/>
                    <a:pt x="92" y="18"/>
                    <a:pt x="0" y="34"/>
                  </a:cubicBezTo>
                  <a:cubicBezTo>
                    <a:pt x="123" y="134"/>
                    <a:pt x="128" y="82"/>
                    <a:pt x="192" y="10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R" sz="1200"/>
            </a:p>
          </p:txBody>
        </p:sp>
      </p:grpSp>
    </p:spTree>
    <p:extLst>
      <p:ext uri="{BB962C8B-B14F-4D97-AF65-F5344CB8AC3E}">
        <p14:creationId xmlns:p14="http://schemas.microsoft.com/office/powerpoint/2010/main" val="105920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7851611" y="3852716"/>
            <a:ext cx="501962" cy="2082861"/>
          </a:xfrm>
          <a:prstGeom prst="rect">
            <a:avLst/>
          </a:prstGeom>
        </p:spPr>
      </p:pic>
      <p:pic>
        <p:nvPicPr>
          <p:cNvPr id="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20397" y="11"/>
            <a:ext cx="280940" cy="45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14796"/>
          <a:stretch/>
        </p:blipFill>
        <p:spPr bwMode="auto">
          <a:xfrm>
            <a:off x="195111" y="1276001"/>
            <a:ext cx="7449207" cy="236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1706" y="621676"/>
            <a:ext cx="8247445" cy="438702"/>
          </a:xfrm>
          <a:prstGeom prst="rect">
            <a:avLst/>
          </a:prstGeom>
          <a:noFill/>
          <a:ln>
            <a:noFill/>
          </a:ln>
        </p:spPr>
        <p:txBody>
          <a:bodyPr wrap="square" lIns="91425" tIns="91425" rIns="91425" bIns="91425" anchor="b" anchorCtr="0">
            <a:noAutofit/>
          </a:bodyPr>
          <a:lstStyle>
            <a:defPPr marR="0" lvl="0" algn="l" rtl="0">
              <a:lnSpc>
                <a:spcPct val="100000"/>
              </a:lnSpc>
              <a:spcBef>
                <a:spcPts val="0"/>
              </a:spcBef>
              <a:spcAft>
                <a:spcPts val="0"/>
              </a:spcAft>
            </a:defPPr>
            <a:lvl1pPr marR="0" lvl="0" indent="0">
              <a:lnSpc>
                <a:spcPct val="100000"/>
              </a:lnSpc>
              <a:spcBef>
                <a:spcPts val="0"/>
              </a:spcBef>
              <a:spcAft>
                <a:spcPts val="0"/>
              </a:spcAft>
              <a:buClr>
                <a:schemeClr val="dk2"/>
              </a:buClr>
              <a:buFont typeface="Archivo Narrow"/>
              <a:buNone/>
              <a:defRPr sz="2800" b="0" i="0" u="none" strike="noStrike" cap="none" baseline="0">
                <a:latin typeface="Archivo Narrow"/>
                <a:ea typeface="Archivo Narrow"/>
                <a:cs typeface="Archivo Narrow"/>
                <a:sym typeface="Archivo Narrow"/>
              </a:defRPr>
            </a:lvl1pPr>
            <a:lvl2pPr lvl="1" indent="0">
              <a:spcBef>
                <a:spcPts val="0"/>
              </a:spcBef>
              <a:buFont typeface="Archivo Narrow"/>
              <a:buNone/>
              <a:defRPr>
                <a:latin typeface="Archivo Narrow"/>
                <a:ea typeface="Archivo Narrow"/>
                <a:cs typeface="Archivo Narrow"/>
                <a:sym typeface="Archivo Narrow"/>
              </a:defRPr>
            </a:lvl2pPr>
            <a:lvl3pPr lvl="2" indent="0">
              <a:spcBef>
                <a:spcPts val="0"/>
              </a:spcBef>
              <a:buFont typeface="Archivo Narrow"/>
              <a:buNone/>
              <a:defRPr>
                <a:latin typeface="Archivo Narrow"/>
                <a:ea typeface="Archivo Narrow"/>
                <a:cs typeface="Archivo Narrow"/>
                <a:sym typeface="Archivo Narrow"/>
              </a:defRPr>
            </a:lvl3pPr>
            <a:lvl4pPr lvl="3" indent="0">
              <a:spcBef>
                <a:spcPts val="0"/>
              </a:spcBef>
              <a:buFont typeface="Archivo Narrow"/>
              <a:buNone/>
              <a:defRPr>
                <a:latin typeface="Archivo Narrow"/>
                <a:ea typeface="Archivo Narrow"/>
                <a:cs typeface="Archivo Narrow"/>
                <a:sym typeface="Archivo Narrow"/>
              </a:defRPr>
            </a:lvl4pPr>
            <a:lvl5pPr lvl="4" indent="0">
              <a:spcBef>
                <a:spcPts val="0"/>
              </a:spcBef>
              <a:buFont typeface="Archivo Narrow"/>
              <a:buNone/>
              <a:defRPr>
                <a:latin typeface="Archivo Narrow"/>
                <a:ea typeface="Archivo Narrow"/>
                <a:cs typeface="Archivo Narrow"/>
                <a:sym typeface="Archivo Narrow"/>
              </a:defRPr>
            </a:lvl5pPr>
            <a:lvl6pPr lvl="5" indent="0">
              <a:spcBef>
                <a:spcPts val="0"/>
              </a:spcBef>
              <a:buFont typeface="Archivo Narrow"/>
              <a:buNone/>
              <a:defRPr>
                <a:latin typeface="Archivo Narrow"/>
                <a:ea typeface="Archivo Narrow"/>
                <a:cs typeface="Archivo Narrow"/>
                <a:sym typeface="Archivo Narrow"/>
              </a:defRPr>
            </a:lvl6pPr>
            <a:lvl7pPr lvl="6" indent="0">
              <a:spcBef>
                <a:spcPts val="0"/>
              </a:spcBef>
              <a:buFont typeface="Archivo Narrow"/>
              <a:buNone/>
              <a:defRPr>
                <a:latin typeface="Archivo Narrow"/>
                <a:ea typeface="Archivo Narrow"/>
                <a:cs typeface="Archivo Narrow"/>
                <a:sym typeface="Archivo Narrow"/>
              </a:defRPr>
            </a:lvl7pPr>
            <a:lvl8pPr lvl="7" indent="0">
              <a:spcBef>
                <a:spcPts val="0"/>
              </a:spcBef>
              <a:buFont typeface="Archivo Narrow"/>
              <a:buNone/>
              <a:defRPr>
                <a:latin typeface="Archivo Narrow"/>
                <a:ea typeface="Archivo Narrow"/>
                <a:cs typeface="Archivo Narrow"/>
                <a:sym typeface="Archivo Narrow"/>
              </a:defRPr>
            </a:lvl8pPr>
            <a:lvl9pPr lvl="8" indent="0">
              <a:spcBef>
                <a:spcPts val="0"/>
              </a:spcBef>
              <a:buFont typeface="Archivo Narrow"/>
              <a:buNone/>
              <a:defRPr>
                <a:latin typeface="Archivo Narrow"/>
                <a:ea typeface="Archivo Narrow"/>
                <a:cs typeface="Archivo Narrow"/>
                <a:sym typeface="Archivo Narrow"/>
              </a:defRPr>
            </a:lvl9pPr>
          </a:lstStyle>
          <a:p>
            <a:r>
              <a:rPr lang="en-US" sz="2400" dirty="0">
                <a:latin typeface="+mj-lt"/>
              </a:rPr>
              <a:t>Los millennials son el </a:t>
            </a:r>
            <a:r>
              <a:rPr lang="en-US" sz="2400" dirty="0" err="1">
                <a:latin typeface="+mj-lt"/>
              </a:rPr>
              <a:t>perfil</a:t>
            </a:r>
            <a:r>
              <a:rPr lang="en-US" sz="2400" dirty="0">
                <a:latin typeface="+mj-lt"/>
              </a:rPr>
              <a:t> </a:t>
            </a:r>
            <a:r>
              <a:rPr lang="en-US" sz="2400" dirty="0" err="1">
                <a:latin typeface="+mj-lt"/>
              </a:rPr>
              <a:t>generacional</a:t>
            </a:r>
            <a:r>
              <a:rPr lang="en-US" sz="2400" dirty="0">
                <a:latin typeface="+mj-lt"/>
              </a:rPr>
              <a:t> </a:t>
            </a:r>
            <a:r>
              <a:rPr lang="en-US" sz="2400" dirty="0" err="1">
                <a:latin typeface="+mj-lt"/>
              </a:rPr>
              <a:t>más</a:t>
            </a:r>
            <a:r>
              <a:rPr lang="en-US" sz="2400" dirty="0">
                <a:latin typeface="+mj-lt"/>
              </a:rPr>
              <a:t> </a:t>
            </a:r>
            <a:r>
              <a:rPr lang="en-US" sz="2400" dirty="0" err="1">
                <a:latin typeface="+mj-lt"/>
              </a:rPr>
              <a:t>importante</a:t>
            </a:r>
            <a:r>
              <a:rPr lang="en-US" sz="2400" dirty="0">
                <a:latin typeface="+mj-lt"/>
              </a:rPr>
              <a:t> , para el 2018 </a:t>
            </a:r>
            <a:r>
              <a:rPr lang="en-US" sz="2400" dirty="0" err="1">
                <a:latin typeface="+mj-lt"/>
              </a:rPr>
              <a:t>representarán</a:t>
            </a:r>
            <a:r>
              <a:rPr lang="en-US" sz="2400" dirty="0">
                <a:latin typeface="+mj-lt"/>
              </a:rPr>
              <a:t> la </a:t>
            </a:r>
            <a:r>
              <a:rPr lang="en-US" sz="2400" dirty="0" err="1">
                <a:latin typeface="+mj-lt"/>
              </a:rPr>
              <a:t>mitad</a:t>
            </a:r>
            <a:r>
              <a:rPr lang="en-US" sz="2400" dirty="0">
                <a:latin typeface="+mj-lt"/>
              </a:rPr>
              <a:t> del </a:t>
            </a:r>
            <a:r>
              <a:rPr lang="en-US" sz="2400" dirty="0" err="1">
                <a:latin typeface="+mj-lt"/>
              </a:rPr>
              <a:t>consumo</a:t>
            </a:r>
            <a:r>
              <a:rPr lang="en-US" sz="2400" dirty="0">
                <a:latin typeface="+mj-lt"/>
              </a:rPr>
              <a:t> global</a:t>
            </a:r>
            <a:endParaRPr lang="es-MX" sz="2400" dirty="0">
              <a:latin typeface="+mj-lt"/>
            </a:endParaRP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04457" y="884827"/>
            <a:ext cx="1211921" cy="3162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72959" y="4162169"/>
            <a:ext cx="7260437" cy="709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228999" y="3752517"/>
            <a:ext cx="1270117" cy="430851"/>
          </a:xfrm>
          <a:prstGeom prst="rect">
            <a:avLst/>
          </a:prstGeom>
          <a:noFill/>
        </p:spPr>
        <p:txBody>
          <a:bodyPr wrap="square" lIns="91376" tIns="45702" rIns="91376" bIns="45702" rtlCol="0">
            <a:spAutoFit/>
          </a:bodyPr>
          <a:lstStyle/>
          <a:p>
            <a:pPr algn="ctr" defTabSz="913430"/>
            <a:r>
              <a:rPr lang="es-SV" sz="1100" dirty="0">
                <a:solidFill>
                  <a:srgbClr val="FFFFFF"/>
                </a:solidFill>
              </a:rPr>
              <a:t>Generación</a:t>
            </a:r>
            <a:r>
              <a:rPr lang="en-US" sz="1100" dirty="0">
                <a:solidFill>
                  <a:srgbClr val="FFFFFF"/>
                </a:solidFill>
              </a:rPr>
              <a:t> Z</a:t>
            </a:r>
          </a:p>
          <a:p>
            <a:pPr algn="ctr" defTabSz="913430"/>
            <a:r>
              <a:rPr lang="es-SV" sz="1100" dirty="0">
                <a:solidFill>
                  <a:srgbClr val="FFFFFF"/>
                </a:solidFill>
              </a:rPr>
              <a:t>(15-20)</a:t>
            </a:r>
          </a:p>
        </p:txBody>
      </p:sp>
      <p:sp>
        <p:nvSpPr>
          <p:cNvPr id="12" name="11 CuadroTexto"/>
          <p:cNvSpPr txBox="1"/>
          <p:nvPr/>
        </p:nvSpPr>
        <p:spPr>
          <a:xfrm>
            <a:off x="1755242" y="3752517"/>
            <a:ext cx="1270117" cy="430851"/>
          </a:xfrm>
          <a:prstGeom prst="rect">
            <a:avLst/>
          </a:prstGeom>
          <a:noFill/>
        </p:spPr>
        <p:txBody>
          <a:bodyPr wrap="square" lIns="91376" tIns="45702" rIns="91376" bIns="45702" rtlCol="0">
            <a:spAutoFit/>
          </a:bodyPr>
          <a:lstStyle/>
          <a:p>
            <a:pPr algn="ctr" defTabSz="913430"/>
            <a:r>
              <a:rPr lang="es-SV" sz="1100" dirty="0" err="1">
                <a:solidFill>
                  <a:srgbClr val="FFFFFF"/>
                </a:solidFill>
              </a:rPr>
              <a:t>Millennials</a:t>
            </a:r>
            <a:endParaRPr lang="en-US" sz="1100" dirty="0">
              <a:solidFill>
                <a:srgbClr val="FFFFFF"/>
              </a:solidFill>
            </a:endParaRPr>
          </a:p>
          <a:p>
            <a:pPr algn="ctr" defTabSz="913430"/>
            <a:r>
              <a:rPr lang="es-SV" sz="1100" dirty="0">
                <a:solidFill>
                  <a:srgbClr val="FFFFFF"/>
                </a:solidFill>
              </a:rPr>
              <a:t>(21-34)</a:t>
            </a:r>
          </a:p>
        </p:txBody>
      </p:sp>
      <p:sp>
        <p:nvSpPr>
          <p:cNvPr id="13" name="12 CuadroTexto"/>
          <p:cNvSpPr txBox="1"/>
          <p:nvPr/>
        </p:nvSpPr>
        <p:spPr>
          <a:xfrm>
            <a:off x="3274639" y="3752517"/>
            <a:ext cx="1270117" cy="430851"/>
          </a:xfrm>
          <a:prstGeom prst="rect">
            <a:avLst/>
          </a:prstGeom>
          <a:noFill/>
        </p:spPr>
        <p:txBody>
          <a:bodyPr wrap="square" lIns="91376" tIns="45702" rIns="91376" bIns="45702" rtlCol="0">
            <a:spAutoFit/>
          </a:bodyPr>
          <a:lstStyle/>
          <a:p>
            <a:pPr algn="ctr" defTabSz="913430"/>
            <a:r>
              <a:rPr lang="es-SV" sz="1100" dirty="0">
                <a:solidFill>
                  <a:srgbClr val="FFFFFF"/>
                </a:solidFill>
              </a:rPr>
              <a:t>Generación X</a:t>
            </a:r>
            <a:endParaRPr lang="en-US" sz="1100" dirty="0">
              <a:solidFill>
                <a:srgbClr val="FFFFFF"/>
              </a:solidFill>
            </a:endParaRPr>
          </a:p>
          <a:p>
            <a:pPr algn="ctr" defTabSz="913430"/>
            <a:r>
              <a:rPr lang="es-SV" sz="1100" dirty="0">
                <a:solidFill>
                  <a:srgbClr val="FFFFFF"/>
                </a:solidFill>
              </a:rPr>
              <a:t>(35-49)</a:t>
            </a:r>
          </a:p>
        </p:txBody>
      </p:sp>
      <p:sp>
        <p:nvSpPr>
          <p:cNvPr id="14" name="13 CuadroTexto"/>
          <p:cNvSpPr txBox="1"/>
          <p:nvPr/>
        </p:nvSpPr>
        <p:spPr>
          <a:xfrm>
            <a:off x="4810944" y="3752517"/>
            <a:ext cx="1270117" cy="430851"/>
          </a:xfrm>
          <a:prstGeom prst="rect">
            <a:avLst/>
          </a:prstGeom>
          <a:noFill/>
        </p:spPr>
        <p:txBody>
          <a:bodyPr wrap="square" lIns="91376" tIns="45702" rIns="91376" bIns="45702" rtlCol="0">
            <a:spAutoFit/>
          </a:bodyPr>
          <a:lstStyle/>
          <a:p>
            <a:pPr algn="ctr" defTabSz="913430"/>
            <a:r>
              <a:rPr lang="es-SV" sz="1100" dirty="0" err="1">
                <a:solidFill>
                  <a:srgbClr val="FFFFFF"/>
                </a:solidFill>
              </a:rPr>
              <a:t>Boomers</a:t>
            </a:r>
            <a:endParaRPr lang="en-US" sz="1100" dirty="0">
              <a:solidFill>
                <a:srgbClr val="FFFFFF"/>
              </a:solidFill>
            </a:endParaRPr>
          </a:p>
          <a:p>
            <a:pPr algn="ctr" defTabSz="913430"/>
            <a:r>
              <a:rPr lang="es-SV" sz="1100" dirty="0">
                <a:solidFill>
                  <a:srgbClr val="FFFFFF"/>
                </a:solidFill>
              </a:rPr>
              <a:t>(50-64)</a:t>
            </a:r>
          </a:p>
        </p:txBody>
      </p:sp>
      <p:sp>
        <p:nvSpPr>
          <p:cNvPr id="15" name="14 CuadroTexto"/>
          <p:cNvSpPr txBox="1"/>
          <p:nvPr/>
        </p:nvSpPr>
        <p:spPr>
          <a:xfrm>
            <a:off x="6343992" y="3648602"/>
            <a:ext cx="1270117" cy="600128"/>
          </a:xfrm>
          <a:prstGeom prst="rect">
            <a:avLst/>
          </a:prstGeom>
          <a:noFill/>
        </p:spPr>
        <p:txBody>
          <a:bodyPr wrap="square" lIns="91376" tIns="45702" rIns="91376" bIns="45702" rtlCol="0">
            <a:spAutoFit/>
          </a:bodyPr>
          <a:lstStyle/>
          <a:p>
            <a:pPr algn="ctr" defTabSz="913430"/>
            <a:r>
              <a:rPr lang="es-SV" sz="1100" dirty="0">
                <a:solidFill>
                  <a:srgbClr val="FFFFFF"/>
                </a:solidFill>
              </a:rPr>
              <a:t>Generación Silenciosa</a:t>
            </a:r>
            <a:endParaRPr lang="en-US" sz="1100" dirty="0">
              <a:solidFill>
                <a:srgbClr val="FFFFFF"/>
              </a:solidFill>
            </a:endParaRPr>
          </a:p>
          <a:p>
            <a:pPr algn="ctr" defTabSz="913430"/>
            <a:r>
              <a:rPr lang="es-SV" sz="1100" dirty="0">
                <a:solidFill>
                  <a:srgbClr val="FFFFFF"/>
                </a:solidFill>
              </a:rPr>
              <a:t>(65+)</a:t>
            </a:r>
          </a:p>
        </p:txBody>
      </p:sp>
      <p:sp>
        <p:nvSpPr>
          <p:cNvPr id="17" name="Text Placeholder 3"/>
          <p:cNvSpPr txBox="1">
            <a:spLocks/>
          </p:cNvSpPr>
          <p:nvPr/>
        </p:nvSpPr>
        <p:spPr>
          <a:xfrm>
            <a:off x="380754" y="4792919"/>
            <a:ext cx="8160322" cy="236412"/>
          </a:xfrm>
          <a:prstGeom prst="rect">
            <a:avLst/>
          </a:prstGeom>
        </p:spPr>
        <p:txBody>
          <a:bodyPr lIns="91376" tIns="45702" rIns="91376" bIns="45702"/>
          <a:lstStyle>
            <a:lvl1pPr marL="457027" indent="-457027" algn="l" defTabSz="457027" rtl="0" eaLnBrk="1" fontAlgn="base" hangingPunct="1">
              <a:spcBef>
                <a:spcPts val="800"/>
              </a:spcBef>
              <a:spcAft>
                <a:spcPct val="0"/>
              </a:spcAft>
              <a:buClr>
                <a:srgbClr val="5F5F5F"/>
              </a:buClr>
              <a:buFont typeface="Arial" panose="020B0604020202020204" pitchFamily="34" charset="0"/>
              <a:buChar char="•"/>
              <a:defRPr kern="1200">
                <a:solidFill>
                  <a:srgbClr val="5F5F5F"/>
                </a:solidFill>
                <a:latin typeface="+mn-lt"/>
                <a:ea typeface="+mn-ea"/>
                <a:cs typeface="+mn-cs"/>
              </a:defRPr>
            </a:lvl1pPr>
            <a:lvl2pPr marL="907721" indent="-457027" algn="l" defTabSz="457027" rtl="0" eaLnBrk="1" fontAlgn="base" hangingPunct="1">
              <a:spcBef>
                <a:spcPts val="800"/>
              </a:spcBef>
              <a:spcAft>
                <a:spcPct val="0"/>
              </a:spcAft>
              <a:buClr>
                <a:srgbClr val="5F5F5F"/>
              </a:buClr>
              <a:buFont typeface="Arial" panose="020B0604020202020204" pitchFamily="34" charset="0"/>
              <a:buChar char="•"/>
              <a:defRPr sz="1600" kern="1200">
                <a:solidFill>
                  <a:srgbClr val="5F5F5F"/>
                </a:solidFill>
                <a:latin typeface="+mn-lt"/>
                <a:ea typeface="+mn-ea"/>
                <a:cs typeface="+mn-cs"/>
              </a:defRPr>
            </a:lvl2pPr>
            <a:lvl3pPr marL="1371106" indent="-457027" algn="l" defTabSz="457027" rtl="0" eaLnBrk="1" fontAlgn="base" hangingPunct="1">
              <a:spcBef>
                <a:spcPts val="700"/>
              </a:spcBef>
              <a:spcAft>
                <a:spcPct val="0"/>
              </a:spcAft>
              <a:buClr>
                <a:srgbClr val="5F5F5F"/>
              </a:buClr>
              <a:buFont typeface="Arial" panose="020B0604020202020204" pitchFamily="34" charset="0"/>
              <a:buChar char="•"/>
              <a:defRPr sz="1500" kern="1200">
                <a:solidFill>
                  <a:srgbClr val="5F5F5F"/>
                </a:solidFill>
                <a:latin typeface="+mn-lt"/>
                <a:ea typeface="+mn-ea"/>
                <a:cs typeface="+mn-cs"/>
              </a:defRPr>
            </a:lvl3pPr>
            <a:lvl4pPr marL="1824968" indent="-453851" algn="l" defTabSz="457027" rtl="0" eaLnBrk="1" fontAlgn="base" hangingPunct="1">
              <a:spcBef>
                <a:spcPts val="700"/>
              </a:spcBef>
              <a:spcAft>
                <a:spcPct val="0"/>
              </a:spcAft>
              <a:buClr>
                <a:srgbClr val="5F5F5F"/>
              </a:buClr>
              <a:buFont typeface="Arial" panose="020B0604020202020204" pitchFamily="34" charset="0"/>
              <a:buChar char="•"/>
              <a:defRPr sz="1200" kern="1200">
                <a:solidFill>
                  <a:srgbClr val="5F5F5F"/>
                </a:solidFill>
                <a:latin typeface="+mn-lt"/>
                <a:ea typeface="+mn-ea"/>
                <a:cs typeface="+mn-cs"/>
              </a:defRPr>
            </a:lvl4pPr>
            <a:lvl5pPr marL="2285186" indent="-457027" algn="l" defTabSz="457027" rtl="0" eaLnBrk="1" fontAlgn="base" hangingPunct="1">
              <a:spcBef>
                <a:spcPts val="700"/>
              </a:spcBef>
              <a:spcAft>
                <a:spcPct val="0"/>
              </a:spcAft>
              <a:buClr>
                <a:srgbClr val="5F5F5F"/>
              </a:buClr>
              <a:buFont typeface="Arial" panose="020B0604020202020204" pitchFamily="34" charset="0"/>
              <a:buChar char="•"/>
              <a:defRPr sz="1200" kern="1200">
                <a:solidFill>
                  <a:srgbClr val="5F5F5F"/>
                </a:solidFill>
                <a:latin typeface="+mn-lt"/>
                <a:ea typeface="+mn-ea"/>
                <a:cs typeface="+mn-cs"/>
              </a:defRPr>
            </a:lvl5pPr>
            <a:lvl6pPr marL="2513692" indent="-228524" algn="l" defTabSz="457027" rtl="0" eaLnBrk="1" latinLnBrk="0" hangingPunct="1">
              <a:spcBef>
                <a:spcPct val="20000"/>
              </a:spcBef>
              <a:buFont typeface="Arial"/>
              <a:buChar char="•"/>
              <a:defRPr sz="2000" kern="1200">
                <a:solidFill>
                  <a:schemeClr val="tx1"/>
                </a:solidFill>
                <a:latin typeface="+mn-lt"/>
                <a:ea typeface="+mn-ea"/>
                <a:cs typeface="+mn-cs"/>
              </a:defRPr>
            </a:lvl6pPr>
            <a:lvl7pPr marL="2970728" indent="-228524" algn="l" defTabSz="457027" rtl="0" eaLnBrk="1" latinLnBrk="0" hangingPunct="1">
              <a:spcBef>
                <a:spcPct val="20000"/>
              </a:spcBef>
              <a:buFont typeface="Arial"/>
              <a:buChar char="•"/>
              <a:defRPr sz="2000" kern="1200">
                <a:solidFill>
                  <a:schemeClr val="tx1"/>
                </a:solidFill>
                <a:latin typeface="+mn-lt"/>
                <a:ea typeface="+mn-ea"/>
                <a:cs typeface="+mn-cs"/>
              </a:defRPr>
            </a:lvl7pPr>
            <a:lvl8pPr marL="3427764" indent="-228524" algn="l" defTabSz="457027" rtl="0" eaLnBrk="1" latinLnBrk="0" hangingPunct="1">
              <a:spcBef>
                <a:spcPct val="20000"/>
              </a:spcBef>
              <a:buFont typeface="Arial"/>
              <a:buChar char="•"/>
              <a:defRPr sz="2000" kern="1200">
                <a:solidFill>
                  <a:schemeClr val="tx1"/>
                </a:solidFill>
                <a:latin typeface="+mn-lt"/>
                <a:ea typeface="+mn-ea"/>
                <a:cs typeface="+mn-cs"/>
              </a:defRPr>
            </a:lvl8pPr>
            <a:lvl9pPr marL="3884806" indent="-228524" algn="l" defTabSz="457027"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s-CR" sz="1050" i="1" dirty="0" smtClean="0">
                <a:solidFill>
                  <a:schemeClr val="tx1"/>
                </a:solidFill>
              </a:rPr>
              <a:t>Fuente</a:t>
            </a:r>
            <a:r>
              <a:rPr lang="es-CR" sz="1050" i="1" dirty="0">
                <a:solidFill>
                  <a:schemeClr val="tx1"/>
                </a:solidFill>
              </a:rPr>
              <a:t>: </a:t>
            </a:r>
            <a:r>
              <a:rPr lang="es-CR" sz="1050" i="1" dirty="0" err="1">
                <a:solidFill>
                  <a:schemeClr val="tx1"/>
                </a:solidFill>
              </a:rPr>
              <a:t>Nielsen</a:t>
            </a:r>
            <a:r>
              <a:rPr lang="es-CR" sz="1050" i="1" dirty="0">
                <a:solidFill>
                  <a:schemeClr val="tx1"/>
                </a:solidFill>
              </a:rPr>
              <a:t> Global </a:t>
            </a:r>
            <a:r>
              <a:rPr lang="es-CR" sz="1050" i="1" dirty="0" err="1">
                <a:solidFill>
                  <a:schemeClr val="tx1"/>
                </a:solidFill>
              </a:rPr>
              <a:t>Generational</a:t>
            </a:r>
            <a:r>
              <a:rPr lang="es-CR" sz="1050" i="1" dirty="0">
                <a:solidFill>
                  <a:schemeClr val="tx1"/>
                </a:solidFill>
              </a:rPr>
              <a:t> </a:t>
            </a:r>
            <a:r>
              <a:rPr lang="es-CR" sz="1050" i="1" dirty="0" err="1">
                <a:solidFill>
                  <a:schemeClr val="tx1"/>
                </a:solidFill>
              </a:rPr>
              <a:t>Lifestyles</a:t>
            </a:r>
            <a:r>
              <a:rPr lang="es-CR" sz="1050" i="1" dirty="0">
                <a:solidFill>
                  <a:schemeClr val="tx1"/>
                </a:solidFill>
              </a:rPr>
              <a:t>, 2015</a:t>
            </a:r>
            <a:endParaRPr lang="en-US" sz="1050" i="1" dirty="0">
              <a:solidFill>
                <a:schemeClr val="tx1"/>
              </a:solidFill>
            </a:endParaRPr>
          </a:p>
        </p:txBody>
      </p:sp>
      <p:sp>
        <p:nvSpPr>
          <p:cNvPr id="16" name="Freeform 6"/>
          <p:cNvSpPr>
            <a:spLocks noEditPoints="1"/>
          </p:cNvSpPr>
          <p:nvPr/>
        </p:nvSpPr>
        <p:spPr bwMode="auto">
          <a:xfrm>
            <a:off x="8544724" y="497203"/>
            <a:ext cx="583549" cy="491167"/>
          </a:xfrm>
          <a:custGeom>
            <a:avLst/>
            <a:gdLst>
              <a:gd name="T0" fmla="*/ 182 w 430"/>
              <a:gd name="T1" fmla="*/ 467 h 481"/>
              <a:gd name="T2" fmla="*/ 84 w 430"/>
              <a:gd name="T3" fmla="*/ 404 h 481"/>
              <a:gd name="T4" fmla="*/ 60 w 430"/>
              <a:gd name="T5" fmla="*/ 326 h 481"/>
              <a:gd name="T6" fmla="*/ 171 w 430"/>
              <a:gd name="T7" fmla="*/ 170 h 481"/>
              <a:gd name="T8" fmla="*/ 250 w 430"/>
              <a:gd name="T9" fmla="*/ 170 h 481"/>
              <a:gd name="T10" fmla="*/ 363 w 430"/>
              <a:gd name="T11" fmla="*/ 337 h 481"/>
              <a:gd name="T12" fmla="*/ 339 w 430"/>
              <a:gd name="T13" fmla="*/ 395 h 481"/>
              <a:gd name="T14" fmla="*/ 229 w 430"/>
              <a:gd name="T15" fmla="*/ 469 h 481"/>
              <a:gd name="T16" fmla="*/ 182 w 430"/>
              <a:gd name="T17" fmla="*/ 467 h 481"/>
              <a:gd name="T18" fmla="*/ 196 w 430"/>
              <a:gd name="T19" fmla="*/ 164 h 481"/>
              <a:gd name="T20" fmla="*/ 227 w 430"/>
              <a:gd name="T21" fmla="*/ 73 h 481"/>
              <a:gd name="T22" fmla="*/ 234 w 430"/>
              <a:gd name="T23" fmla="*/ 73 h 481"/>
              <a:gd name="T24" fmla="*/ 239 w 430"/>
              <a:gd name="T25" fmla="*/ 81 h 481"/>
              <a:gd name="T26" fmla="*/ 238 w 430"/>
              <a:gd name="T27" fmla="*/ 92 h 481"/>
              <a:gd name="T28" fmla="*/ 216 w 430"/>
              <a:gd name="T29" fmla="*/ 165 h 481"/>
              <a:gd name="T30" fmla="*/ 196 w 430"/>
              <a:gd name="T31" fmla="*/ 164 h 481"/>
              <a:gd name="T32" fmla="*/ 192 w 430"/>
              <a:gd name="T33" fmla="*/ 106 h 481"/>
              <a:gd name="T34" fmla="*/ 0 w 430"/>
              <a:gd name="T35" fmla="*/ 34 h 481"/>
              <a:gd name="T36" fmla="*/ 192 w 430"/>
              <a:gd name="T37" fmla="*/ 10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0" h="481">
                <a:moveTo>
                  <a:pt x="182" y="467"/>
                </a:moveTo>
                <a:cubicBezTo>
                  <a:pt x="122" y="478"/>
                  <a:pt x="87" y="453"/>
                  <a:pt x="84" y="404"/>
                </a:cubicBezTo>
                <a:cubicBezTo>
                  <a:pt x="82" y="373"/>
                  <a:pt x="76" y="357"/>
                  <a:pt x="60" y="326"/>
                </a:cubicBezTo>
                <a:cubicBezTo>
                  <a:pt x="5" y="223"/>
                  <a:pt x="39" y="131"/>
                  <a:pt x="171" y="170"/>
                </a:cubicBezTo>
                <a:cubicBezTo>
                  <a:pt x="198" y="178"/>
                  <a:pt x="224" y="179"/>
                  <a:pt x="250" y="170"/>
                </a:cubicBezTo>
                <a:cubicBezTo>
                  <a:pt x="361" y="130"/>
                  <a:pt x="430" y="237"/>
                  <a:pt x="363" y="337"/>
                </a:cubicBezTo>
                <a:cubicBezTo>
                  <a:pt x="347" y="360"/>
                  <a:pt x="343" y="370"/>
                  <a:pt x="339" y="395"/>
                </a:cubicBezTo>
                <a:cubicBezTo>
                  <a:pt x="328" y="458"/>
                  <a:pt x="288" y="481"/>
                  <a:pt x="229" y="469"/>
                </a:cubicBezTo>
                <a:cubicBezTo>
                  <a:pt x="213" y="465"/>
                  <a:pt x="197" y="464"/>
                  <a:pt x="182" y="467"/>
                </a:cubicBezTo>
                <a:close/>
                <a:moveTo>
                  <a:pt x="196" y="164"/>
                </a:moveTo>
                <a:cubicBezTo>
                  <a:pt x="189" y="126"/>
                  <a:pt x="227" y="73"/>
                  <a:pt x="227" y="73"/>
                </a:cubicBezTo>
                <a:cubicBezTo>
                  <a:pt x="229" y="70"/>
                  <a:pt x="232" y="70"/>
                  <a:pt x="234" y="73"/>
                </a:cubicBezTo>
                <a:cubicBezTo>
                  <a:pt x="239" y="81"/>
                  <a:pt x="239" y="81"/>
                  <a:pt x="239" y="81"/>
                </a:cubicBezTo>
                <a:cubicBezTo>
                  <a:pt x="240" y="84"/>
                  <a:pt x="240" y="89"/>
                  <a:pt x="238" y="92"/>
                </a:cubicBezTo>
                <a:cubicBezTo>
                  <a:pt x="238" y="92"/>
                  <a:pt x="208" y="134"/>
                  <a:pt x="216" y="165"/>
                </a:cubicBezTo>
                <a:cubicBezTo>
                  <a:pt x="209" y="166"/>
                  <a:pt x="203" y="165"/>
                  <a:pt x="196" y="164"/>
                </a:cubicBezTo>
                <a:close/>
                <a:moveTo>
                  <a:pt x="192" y="106"/>
                </a:moveTo>
                <a:cubicBezTo>
                  <a:pt x="167" y="0"/>
                  <a:pt x="92" y="18"/>
                  <a:pt x="0" y="34"/>
                </a:cubicBezTo>
                <a:cubicBezTo>
                  <a:pt x="123" y="134"/>
                  <a:pt x="128" y="82"/>
                  <a:pt x="192" y="106"/>
                </a:cubicBezTo>
                <a:close/>
              </a:path>
            </a:pathLst>
          </a:custGeom>
          <a:ln w="12700">
            <a:solidFill>
              <a:schemeClr val="accent1"/>
            </a:solidFill>
          </a:ln>
          <a:ex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defTabSz="457200"/>
            <a:endParaRPr lang="pt-BR">
              <a:solidFill>
                <a:srgbClr val="5F5F5F"/>
              </a:solidFill>
            </a:endParaRPr>
          </a:p>
        </p:txBody>
      </p:sp>
      <p:cxnSp>
        <p:nvCxnSpPr>
          <p:cNvPr id="18" name="Straight Connector 5"/>
          <p:cNvCxnSpPr/>
          <p:nvPr/>
        </p:nvCxnSpPr>
        <p:spPr>
          <a:xfrm flipH="1">
            <a:off x="6876256" y="966323"/>
            <a:ext cx="1876302"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1829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55687"/>
            <a:ext cx="9144000" cy="520077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defTabSz="913430"/>
            <a:endParaRPr lang="en-US" sz="1900" dirty="0">
              <a:solidFill>
                <a:srgbClr val="FFFFFF"/>
              </a:solidFill>
            </a:endParaRPr>
          </a:p>
        </p:txBody>
      </p:sp>
      <p:sp>
        <p:nvSpPr>
          <p:cNvPr id="13" name="Oval 12"/>
          <p:cNvSpPr/>
          <p:nvPr/>
        </p:nvSpPr>
        <p:spPr>
          <a:xfrm>
            <a:off x="209336" y="3014945"/>
            <a:ext cx="460085" cy="361297"/>
          </a:xfrm>
          <a:prstGeom prst="ellipse">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defTabSz="913430"/>
            <a:endParaRPr lang="en-US" sz="1600">
              <a:solidFill>
                <a:srgbClr val="FFFFFF"/>
              </a:solidFill>
            </a:endParaRPr>
          </a:p>
        </p:txBody>
      </p:sp>
      <p:pic>
        <p:nvPicPr>
          <p:cNvPr id="15" name="Picture 14" descr="Pricing.emf"/>
          <p:cNvPicPr>
            <a:picLocks noChangeAspect="1"/>
          </p:cNvPicPr>
          <p:nvPr/>
        </p:nvPicPr>
        <p:blipFill>
          <a:blip r:embed="rId3" cstate="print"/>
          <a:stretch>
            <a:fillRect/>
          </a:stretch>
        </p:blipFill>
        <p:spPr>
          <a:xfrm>
            <a:off x="385426" y="3079549"/>
            <a:ext cx="154126" cy="232083"/>
          </a:xfrm>
          <a:prstGeom prst="rect">
            <a:avLst/>
          </a:prstGeom>
          <a:noFill/>
        </p:spPr>
      </p:pic>
      <p:sp>
        <p:nvSpPr>
          <p:cNvPr id="16" name="TextBox 15"/>
          <p:cNvSpPr txBox="1"/>
          <p:nvPr/>
        </p:nvSpPr>
        <p:spPr>
          <a:xfrm>
            <a:off x="642505" y="3041651"/>
            <a:ext cx="1419613" cy="369442"/>
          </a:xfrm>
          <a:prstGeom prst="rect">
            <a:avLst/>
          </a:prstGeom>
          <a:noFill/>
        </p:spPr>
        <p:txBody>
          <a:bodyPr wrap="none" lIns="121917" tIns="60958" rIns="121917" bIns="60958" rtlCol="0">
            <a:spAutoFit/>
          </a:bodyPr>
          <a:lstStyle/>
          <a:p>
            <a:pPr defTabSz="913430"/>
            <a:r>
              <a:rPr lang="es-CR" sz="1600" i="1" dirty="0">
                <a:solidFill>
                  <a:srgbClr val="FFFFFF"/>
                </a:solidFill>
              </a:rPr>
              <a:t>Hacer dinero</a:t>
            </a:r>
          </a:p>
        </p:txBody>
      </p:sp>
      <p:sp>
        <p:nvSpPr>
          <p:cNvPr id="17" name="Oval 16"/>
          <p:cNvSpPr/>
          <p:nvPr/>
        </p:nvSpPr>
        <p:spPr>
          <a:xfrm>
            <a:off x="223495" y="3401392"/>
            <a:ext cx="460085" cy="361297"/>
          </a:xfrm>
          <a:prstGeom prst="ellipse">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defTabSz="913430"/>
            <a:endParaRPr lang="en-US" sz="1600">
              <a:solidFill>
                <a:srgbClr val="FFFFFF"/>
              </a:solidFill>
            </a:endParaRPr>
          </a:p>
        </p:txBody>
      </p:sp>
      <p:sp>
        <p:nvSpPr>
          <p:cNvPr id="19" name="TextBox 18"/>
          <p:cNvSpPr txBox="1"/>
          <p:nvPr/>
        </p:nvSpPr>
        <p:spPr>
          <a:xfrm>
            <a:off x="656694" y="3428097"/>
            <a:ext cx="2344547" cy="369442"/>
          </a:xfrm>
          <a:prstGeom prst="rect">
            <a:avLst/>
          </a:prstGeom>
          <a:noFill/>
        </p:spPr>
        <p:txBody>
          <a:bodyPr wrap="none" lIns="121917" tIns="60958" rIns="121917" bIns="60958" rtlCol="0">
            <a:spAutoFit/>
          </a:bodyPr>
          <a:lstStyle/>
          <a:p>
            <a:pPr defTabSz="913430"/>
            <a:r>
              <a:rPr lang="es-CR" sz="1600" i="1" dirty="0">
                <a:solidFill>
                  <a:srgbClr val="FFFFFF"/>
                </a:solidFill>
              </a:rPr>
              <a:t>Un empleo prometedor</a:t>
            </a:r>
          </a:p>
        </p:txBody>
      </p:sp>
      <p:pic>
        <p:nvPicPr>
          <p:cNvPr id="20" name="Picture 19" descr="labor markets.em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446" y="3451230"/>
            <a:ext cx="235052" cy="229939"/>
          </a:xfrm>
          <a:prstGeom prst="rect">
            <a:avLst/>
          </a:prstGeom>
          <a:noFill/>
        </p:spPr>
      </p:pic>
      <p:sp>
        <p:nvSpPr>
          <p:cNvPr id="21" name="Oval 20"/>
          <p:cNvSpPr/>
          <p:nvPr/>
        </p:nvSpPr>
        <p:spPr>
          <a:xfrm>
            <a:off x="202232" y="3816207"/>
            <a:ext cx="460085" cy="361297"/>
          </a:xfrm>
          <a:prstGeom prst="ellipse">
            <a:avLst/>
          </a:prstGeom>
          <a:noFill/>
          <a:ln w="19050">
            <a:solidFill>
              <a:schemeClr val="accent3">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defTabSz="913430"/>
            <a:endParaRPr lang="en-US" sz="1600">
              <a:solidFill>
                <a:srgbClr val="FFFFFF"/>
              </a:solidFill>
            </a:endParaRPr>
          </a:p>
        </p:txBody>
      </p:sp>
      <p:sp>
        <p:nvSpPr>
          <p:cNvPr id="23" name="TextBox 22"/>
          <p:cNvSpPr txBox="1"/>
          <p:nvPr/>
        </p:nvSpPr>
        <p:spPr>
          <a:xfrm>
            <a:off x="635418" y="3842913"/>
            <a:ext cx="2240351" cy="369442"/>
          </a:xfrm>
          <a:prstGeom prst="rect">
            <a:avLst/>
          </a:prstGeom>
          <a:noFill/>
        </p:spPr>
        <p:txBody>
          <a:bodyPr wrap="none" lIns="121917" tIns="60958" rIns="121917" bIns="60958" rtlCol="0">
            <a:spAutoFit/>
          </a:bodyPr>
          <a:lstStyle/>
          <a:p>
            <a:pPr defTabSz="913430"/>
            <a:r>
              <a:rPr lang="es-CR" sz="1600" i="1" dirty="0">
                <a:solidFill>
                  <a:srgbClr val="FFFFFF"/>
                </a:solidFill>
              </a:rPr>
              <a:t>En forma &amp; Saludable</a:t>
            </a:r>
          </a:p>
        </p:txBody>
      </p:sp>
      <p:sp>
        <p:nvSpPr>
          <p:cNvPr id="24" name="Oval 23"/>
          <p:cNvSpPr/>
          <p:nvPr/>
        </p:nvSpPr>
        <p:spPr>
          <a:xfrm>
            <a:off x="216413" y="4202652"/>
            <a:ext cx="460085" cy="361297"/>
          </a:xfrm>
          <a:prstGeom prst="ellipse">
            <a:avLst/>
          </a:prstGeom>
          <a:noFill/>
          <a:ln w="190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defTabSz="913430"/>
            <a:endParaRPr lang="en-US" sz="1600">
              <a:solidFill>
                <a:srgbClr val="FFFFFF"/>
              </a:solidFill>
            </a:endParaRPr>
          </a:p>
        </p:txBody>
      </p:sp>
      <p:sp>
        <p:nvSpPr>
          <p:cNvPr id="25" name="TextBox 24"/>
          <p:cNvSpPr txBox="1"/>
          <p:nvPr/>
        </p:nvSpPr>
        <p:spPr>
          <a:xfrm>
            <a:off x="649581" y="4229357"/>
            <a:ext cx="1861850" cy="369442"/>
          </a:xfrm>
          <a:prstGeom prst="rect">
            <a:avLst/>
          </a:prstGeom>
          <a:noFill/>
        </p:spPr>
        <p:txBody>
          <a:bodyPr wrap="none" lIns="121917" tIns="60958" rIns="121917" bIns="60958" rtlCol="0">
            <a:spAutoFit/>
          </a:bodyPr>
          <a:lstStyle/>
          <a:p>
            <a:pPr defTabSz="913430"/>
            <a:r>
              <a:rPr lang="es-CR" sz="1600" i="1" dirty="0">
                <a:solidFill>
                  <a:srgbClr val="FFFFFF"/>
                </a:solidFill>
              </a:rPr>
              <a:t>Tiempo en familia</a:t>
            </a:r>
          </a:p>
        </p:txBody>
      </p:sp>
      <p:pic>
        <p:nvPicPr>
          <p:cNvPr id="27" name="Picture 26" descr="Loyalty.emf"/>
          <p:cNvPicPr>
            <a:picLocks noChangeAspect="1"/>
          </p:cNvPicPr>
          <p:nvPr/>
        </p:nvPicPr>
        <p:blipFill>
          <a:blip r:embed="rId5" cstate="print"/>
          <a:stretch>
            <a:fillRect/>
          </a:stretch>
        </p:blipFill>
        <p:spPr>
          <a:xfrm>
            <a:off x="337178" y="4290564"/>
            <a:ext cx="274382" cy="185466"/>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696" y="3880071"/>
            <a:ext cx="297426" cy="233564"/>
          </a:xfrm>
          <a:prstGeom prst="rect">
            <a:avLst/>
          </a:prstGeom>
          <a:noFill/>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920" y="592160"/>
            <a:ext cx="5265488" cy="4359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V="1">
            <a:off x="6443872" y="3625795"/>
            <a:ext cx="2700133" cy="1519294"/>
          </a:xfrm>
          <a:prstGeom prst="rect">
            <a:avLst/>
          </a:prstGeom>
        </p:spPr>
      </p:pic>
      <p:sp>
        <p:nvSpPr>
          <p:cNvPr id="7" name="TextBox 6"/>
          <p:cNvSpPr txBox="1"/>
          <p:nvPr/>
        </p:nvSpPr>
        <p:spPr>
          <a:xfrm>
            <a:off x="394685" y="1629474"/>
            <a:ext cx="2161093" cy="1508567"/>
          </a:xfrm>
          <a:prstGeom prst="rect">
            <a:avLst/>
          </a:prstGeom>
          <a:noFill/>
        </p:spPr>
        <p:txBody>
          <a:bodyPr wrap="square" lIns="121917" tIns="60958" rIns="121917" bIns="60958" rtlCol="0">
            <a:spAutoFit/>
          </a:bodyPr>
          <a:lstStyle/>
          <a:p>
            <a:pPr algn="ctr" defTabSz="913430"/>
            <a:r>
              <a:rPr lang="es-CR" i="1" dirty="0">
                <a:solidFill>
                  <a:schemeClr val="accent1"/>
                </a:solidFill>
              </a:rPr>
              <a:t>Porcentaje que eligió la opción </a:t>
            </a:r>
            <a:r>
              <a:rPr lang="es-CR" i="1" dirty="0" smtClean="0">
                <a:solidFill>
                  <a:schemeClr val="accent1"/>
                </a:solidFill>
              </a:rPr>
              <a:t>como </a:t>
            </a:r>
            <a:r>
              <a:rPr lang="es-CR" i="1" dirty="0">
                <a:solidFill>
                  <a:schemeClr val="accent1"/>
                </a:solidFill>
              </a:rPr>
              <a:t>una de sus top tres </a:t>
            </a:r>
            <a:r>
              <a:rPr lang="es-CR" i="1" dirty="0" smtClean="0">
                <a:solidFill>
                  <a:schemeClr val="accent1"/>
                </a:solidFill>
              </a:rPr>
              <a:t>aspiraciones</a:t>
            </a:r>
            <a:endParaRPr lang="es-CR" i="1" dirty="0">
              <a:solidFill>
                <a:schemeClr val="accent1"/>
              </a:solidFill>
            </a:endParaRPr>
          </a:p>
        </p:txBody>
      </p:sp>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38408" y="-55685"/>
            <a:ext cx="351638" cy="515895"/>
          </a:xfrm>
          <a:prstGeom prst="rect">
            <a:avLst/>
          </a:prstGeom>
        </p:spPr>
      </p:pic>
      <p:sp>
        <p:nvSpPr>
          <p:cNvPr id="22" name="Text Placeholder 3"/>
          <p:cNvSpPr txBox="1">
            <a:spLocks/>
          </p:cNvSpPr>
          <p:nvPr/>
        </p:nvSpPr>
        <p:spPr>
          <a:xfrm>
            <a:off x="594360" y="4733461"/>
            <a:ext cx="8160322" cy="236412"/>
          </a:xfrm>
          <a:prstGeom prst="rect">
            <a:avLst/>
          </a:prstGeom>
        </p:spPr>
        <p:txBody>
          <a:bodyPr lIns="91376" tIns="45702" rIns="91376" bIns="45702"/>
          <a:lstStyle>
            <a:lvl1pPr marL="457027" indent="-457027" algn="l" defTabSz="457027" rtl="0" eaLnBrk="1" fontAlgn="base" hangingPunct="1">
              <a:spcBef>
                <a:spcPts val="800"/>
              </a:spcBef>
              <a:spcAft>
                <a:spcPct val="0"/>
              </a:spcAft>
              <a:buClr>
                <a:srgbClr val="5F5F5F"/>
              </a:buClr>
              <a:buFont typeface="Arial" panose="020B0604020202020204" pitchFamily="34" charset="0"/>
              <a:buChar char="•"/>
              <a:defRPr kern="1200">
                <a:solidFill>
                  <a:srgbClr val="5F5F5F"/>
                </a:solidFill>
                <a:latin typeface="+mn-lt"/>
                <a:ea typeface="+mn-ea"/>
                <a:cs typeface="+mn-cs"/>
              </a:defRPr>
            </a:lvl1pPr>
            <a:lvl2pPr marL="907721" indent="-457027" algn="l" defTabSz="457027" rtl="0" eaLnBrk="1" fontAlgn="base" hangingPunct="1">
              <a:spcBef>
                <a:spcPts val="800"/>
              </a:spcBef>
              <a:spcAft>
                <a:spcPct val="0"/>
              </a:spcAft>
              <a:buClr>
                <a:srgbClr val="5F5F5F"/>
              </a:buClr>
              <a:buFont typeface="Arial" panose="020B0604020202020204" pitchFamily="34" charset="0"/>
              <a:buChar char="•"/>
              <a:defRPr sz="1600" kern="1200">
                <a:solidFill>
                  <a:srgbClr val="5F5F5F"/>
                </a:solidFill>
                <a:latin typeface="+mn-lt"/>
                <a:ea typeface="+mn-ea"/>
                <a:cs typeface="+mn-cs"/>
              </a:defRPr>
            </a:lvl2pPr>
            <a:lvl3pPr marL="1371106" indent="-457027" algn="l" defTabSz="457027" rtl="0" eaLnBrk="1" fontAlgn="base" hangingPunct="1">
              <a:spcBef>
                <a:spcPts val="700"/>
              </a:spcBef>
              <a:spcAft>
                <a:spcPct val="0"/>
              </a:spcAft>
              <a:buClr>
                <a:srgbClr val="5F5F5F"/>
              </a:buClr>
              <a:buFont typeface="Arial" panose="020B0604020202020204" pitchFamily="34" charset="0"/>
              <a:buChar char="•"/>
              <a:defRPr sz="1500" kern="1200">
                <a:solidFill>
                  <a:srgbClr val="5F5F5F"/>
                </a:solidFill>
                <a:latin typeface="+mn-lt"/>
                <a:ea typeface="+mn-ea"/>
                <a:cs typeface="+mn-cs"/>
              </a:defRPr>
            </a:lvl3pPr>
            <a:lvl4pPr marL="1824968" indent="-453851" algn="l" defTabSz="457027" rtl="0" eaLnBrk="1" fontAlgn="base" hangingPunct="1">
              <a:spcBef>
                <a:spcPts val="700"/>
              </a:spcBef>
              <a:spcAft>
                <a:spcPct val="0"/>
              </a:spcAft>
              <a:buClr>
                <a:srgbClr val="5F5F5F"/>
              </a:buClr>
              <a:buFont typeface="Arial" panose="020B0604020202020204" pitchFamily="34" charset="0"/>
              <a:buChar char="•"/>
              <a:defRPr sz="1200" kern="1200">
                <a:solidFill>
                  <a:srgbClr val="5F5F5F"/>
                </a:solidFill>
                <a:latin typeface="+mn-lt"/>
                <a:ea typeface="+mn-ea"/>
                <a:cs typeface="+mn-cs"/>
              </a:defRPr>
            </a:lvl4pPr>
            <a:lvl5pPr marL="2285186" indent="-457027" algn="l" defTabSz="457027" rtl="0" eaLnBrk="1" fontAlgn="base" hangingPunct="1">
              <a:spcBef>
                <a:spcPts val="700"/>
              </a:spcBef>
              <a:spcAft>
                <a:spcPct val="0"/>
              </a:spcAft>
              <a:buClr>
                <a:srgbClr val="5F5F5F"/>
              </a:buClr>
              <a:buFont typeface="Arial" panose="020B0604020202020204" pitchFamily="34" charset="0"/>
              <a:buChar char="•"/>
              <a:defRPr sz="1200" kern="1200">
                <a:solidFill>
                  <a:srgbClr val="5F5F5F"/>
                </a:solidFill>
                <a:latin typeface="+mn-lt"/>
                <a:ea typeface="+mn-ea"/>
                <a:cs typeface="+mn-cs"/>
              </a:defRPr>
            </a:lvl5pPr>
            <a:lvl6pPr marL="2513692" indent="-228524" algn="l" defTabSz="457027" rtl="0" eaLnBrk="1" latinLnBrk="0" hangingPunct="1">
              <a:spcBef>
                <a:spcPct val="20000"/>
              </a:spcBef>
              <a:buFont typeface="Arial"/>
              <a:buChar char="•"/>
              <a:defRPr sz="2000" kern="1200">
                <a:solidFill>
                  <a:schemeClr val="tx1"/>
                </a:solidFill>
                <a:latin typeface="+mn-lt"/>
                <a:ea typeface="+mn-ea"/>
                <a:cs typeface="+mn-cs"/>
              </a:defRPr>
            </a:lvl6pPr>
            <a:lvl7pPr marL="2970728" indent="-228524" algn="l" defTabSz="457027" rtl="0" eaLnBrk="1" latinLnBrk="0" hangingPunct="1">
              <a:spcBef>
                <a:spcPct val="20000"/>
              </a:spcBef>
              <a:buFont typeface="Arial"/>
              <a:buChar char="•"/>
              <a:defRPr sz="2000" kern="1200">
                <a:solidFill>
                  <a:schemeClr val="tx1"/>
                </a:solidFill>
                <a:latin typeface="+mn-lt"/>
                <a:ea typeface="+mn-ea"/>
                <a:cs typeface="+mn-cs"/>
              </a:defRPr>
            </a:lvl7pPr>
            <a:lvl8pPr marL="3427764" indent="-228524" algn="l" defTabSz="457027" rtl="0" eaLnBrk="1" latinLnBrk="0" hangingPunct="1">
              <a:spcBef>
                <a:spcPct val="20000"/>
              </a:spcBef>
              <a:buFont typeface="Arial"/>
              <a:buChar char="•"/>
              <a:defRPr sz="2000" kern="1200">
                <a:solidFill>
                  <a:schemeClr val="tx1"/>
                </a:solidFill>
                <a:latin typeface="+mn-lt"/>
                <a:ea typeface="+mn-ea"/>
                <a:cs typeface="+mn-cs"/>
              </a:defRPr>
            </a:lvl8pPr>
            <a:lvl9pPr marL="3884806" indent="-228524" algn="l" defTabSz="457027"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s-CR" sz="1200" i="1" dirty="0" smtClean="0">
                <a:solidFill>
                  <a:schemeClr val="bg1"/>
                </a:solidFill>
              </a:rPr>
              <a:t>Fuente</a:t>
            </a:r>
            <a:r>
              <a:rPr lang="es-CR" sz="1200" i="1" dirty="0">
                <a:solidFill>
                  <a:schemeClr val="bg1"/>
                </a:solidFill>
              </a:rPr>
              <a:t>: </a:t>
            </a:r>
            <a:r>
              <a:rPr lang="es-CR" sz="1200" i="1" dirty="0" err="1" smtClean="0">
                <a:solidFill>
                  <a:schemeClr val="bg1"/>
                </a:solidFill>
              </a:rPr>
              <a:t>Nielsen</a:t>
            </a:r>
            <a:r>
              <a:rPr lang="es-CR" sz="1200" i="1" dirty="0" smtClean="0">
                <a:solidFill>
                  <a:schemeClr val="bg1"/>
                </a:solidFill>
              </a:rPr>
              <a:t> Global </a:t>
            </a:r>
            <a:r>
              <a:rPr lang="es-CR" sz="1200" i="1" dirty="0" err="1" smtClean="0">
                <a:solidFill>
                  <a:schemeClr val="bg1"/>
                </a:solidFill>
              </a:rPr>
              <a:t>Generational</a:t>
            </a:r>
            <a:r>
              <a:rPr lang="es-CR" sz="1200" i="1" dirty="0" smtClean="0">
                <a:solidFill>
                  <a:schemeClr val="bg1"/>
                </a:solidFill>
              </a:rPr>
              <a:t> </a:t>
            </a:r>
            <a:r>
              <a:rPr lang="es-CR" sz="1200" i="1" dirty="0" err="1" smtClean="0">
                <a:solidFill>
                  <a:schemeClr val="bg1"/>
                </a:solidFill>
              </a:rPr>
              <a:t>Lifestyles</a:t>
            </a:r>
            <a:r>
              <a:rPr lang="es-CR" sz="1200" i="1" dirty="0" smtClean="0">
                <a:solidFill>
                  <a:schemeClr val="bg1"/>
                </a:solidFill>
              </a:rPr>
              <a:t>, </a:t>
            </a:r>
            <a:r>
              <a:rPr lang="es-CR" sz="1200" i="1" dirty="0">
                <a:solidFill>
                  <a:schemeClr val="bg1"/>
                </a:solidFill>
              </a:rPr>
              <a:t>2015</a:t>
            </a:r>
            <a:endParaRPr lang="en-US" sz="1200" i="1" dirty="0">
              <a:solidFill>
                <a:schemeClr val="bg1"/>
              </a:solidFill>
            </a:endParaRPr>
          </a:p>
        </p:txBody>
      </p:sp>
      <p:grpSp>
        <p:nvGrpSpPr>
          <p:cNvPr id="1024" name="Grupo 1023"/>
          <p:cNvGrpSpPr/>
          <p:nvPr/>
        </p:nvGrpSpPr>
        <p:grpSpPr>
          <a:xfrm>
            <a:off x="3371853" y="3451234"/>
            <a:ext cx="4379119" cy="1112719"/>
            <a:chOff x="4495800" y="4600211"/>
            <a:chExt cx="5838825" cy="1483166"/>
          </a:xfrm>
        </p:grpSpPr>
        <p:cxnSp>
          <p:nvCxnSpPr>
            <p:cNvPr id="5" name="Conector recto 4"/>
            <p:cNvCxnSpPr/>
            <p:nvPr/>
          </p:nvCxnSpPr>
          <p:spPr>
            <a:xfrm>
              <a:off x="4495800" y="4600211"/>
              <a:ext cx="1095375"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8" name="Conector recto 7"/>
            <p:cNvCxnSpPr/>
            <p:nvPr/>
          </p:nvCxnSpPr>
          <p:spPr>
            <a:xfrm>
              <a:off x="5962650" y="4667250"/>
              <a:ext cx="1472471" cy="239452"/>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9" name="Conector recto 28"/>
            <p:cNvCxnSpPr/>
            <p:nvPr/>
          </p:nvCxnSpPr>
          <p:spPr>
            <a:xfrm>
              <a:off x="7753350" y="4906702"/>
              <a:ext cx="1123950" cy="584931"/>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1" name="Conector recto 30"/>
            <p:cNvCxnSpPr/>
            <p:nvPr/>
          </p:nvCxnSpPr>
          <p:spPr>
            <a:xfrm>
              <a:off x="9220200" y="5568276"/>
              <a:ext cx="1114425" cy="515101"/>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grpSp>
      <p:grpSp>
        <p:nvGrpSpPr>
          <p:cNvPr id="1034" name="Grupo 1033"/>
          <p:cNvGrpSpPr/>
          <p:nvPr/>
        </p:nvGrpSpPr>
        <p:grpSpPr>
          <a:xfrm>
            <a:off x="3275856" y="2102537"/>
            <a:ext cx="4379119" cy="1740376"/>
            <a:chOff x="4495800" y="2695575"/>
            <a:chExt cx="5838825" cy="2319785"/>
          </a:xfrm>
        </p:grpSpPr>
        <p:cxnSp>
          <p:nvCxnSpPr>
            <p:cNvPr id="1027" name="Conector recto 1026"/>
            <p:cNvCxnSpPr/>
            <p:nvPr/>
          </p:nvCxnSpPr>
          <p:spPr>
            <a:xfrm flipV="1">
              <a:off x="4495800" y="4569385"/>
              <a:ext cx="1466850" cy="445975"/>
            </a:xfrm>
            <a:prstGeom prst="line">
              <a:avLst/>
            </a:prstGeom>
            <a:ln w="57150">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1029" name="Conector recto 1028"/>
            <p:cNvCxnSpPr/>
            <p:nvPr/>
          </p:nvCxnSpPr>
          <p:spPr>
            <a:xfrm flipV="1">
              <a:off x="6267450" y="3848100"/>
              <a:ext cx="1167671" cy="566043"/>
            </a:xfrm>
            <a:prstGeom prst="line">
              <a:avLst/>
            </a:prstGeom>
            <a:ln w="57150">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1031" name="Conector recto 1030"/>
            <p:cNvCxnSpPr/>
            <p:nvPr/>
          </p:nvCxnSpPr>
          <p:spPr>
            <a:xfrm flipV="1">
              <a:off x="7753350" y="3257550"/>
              <a:ext cx="1123950" cy="457200"/>
            </a:xfrm>
            <a:prstGeom prst="line">
              <a:avLst/>
            </a:prstGeom>
            <a:ln w="57150">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1033" name="Conector recto 1032"/>
            <p:cNvCxnSpPr/>
            <p:nvPr/>
          </p:nvCxnSpPr>
          <p:spPr>
            <a:xfrm flipV="1">
              <a:off x="9220200" y="2695575"/>
              <a:ext cx="1114425" cy="457200"/>
            </a:xfrm>
            <a:prstGeom prst="line">
              <a:avLst/>
            </a:prstGeom>
            <a:ln w="57150">
              <a:solidFill>
                <a:srgbClr val="92D050"/>
              </a:solidFill>
            </a:ln>
          </p:spPr>
          <p:style>
            <a:lnRef idx="2">
              <a:schemeClr val="accent1"/>
            </a:lnRef>
            <a:fillRef idx="0">
              <a:schemeClr val="accent1"/>
            </a:fillRef>
            <a:effectRef idx="1">
              <a:schemeClr val="accent1"/>
            </a:effectRef>
            <a:fontRef idx="minor">
              <a:schemeClr val="tx1"/>
            </a:fontRef>
          </p:style>
        </p:cxnSp>
      </p:grpSp>
      <p:grpSp>
        <p:nvGrpSpPr>
          <p:cNvPr id="1043" name="Grupo 1042"/>
          <p:cNvGrpSpPr/>
          <p:nvPr/>
        </p:nvGrpSpPr>
        <p:grpSpPr>
          <a:xfrm>
            <a:off x="3614748" y="2886966"/>
            <a:ext cx="4136231" cy="1290530"/>
            <a:chOff x="4819650" y="3848100"/>
            <a:chExt cx="5514975" cy="1720176"/>
          </a:xfrm>
        </p:grpSpPr>
        <p:cxnSp>
          <p:nvCxnSpPr>
            <p:cNvPr id="1036" name="Conector recto 1035"/>
            <p:cNvCxnSpPr/>
            <p:nvPr/>
          </p:nvCxnSpPr>
          <p:spPr>
            <a:xfrm flipV="1">
              <a:off x="4819650" y="5122301"/>
              <a:ext cx="1143000" cy="445975"/>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038" name="Conector recto 1037"/>
            <p:cNvCxnSpPr/>
            <p:nvPr/>
          </p:nvCxnSpPr>
          <p:spPr>
            <a:xfrm flipV="1">
              <a:off x="6267450" y="4569385"/>
              <a:ext cx="1167671" cy="445975"/>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040" name="Conector recto 1039"/>
            <p:cNvCxnSpPr/>
            <p:nvPr/>
          </p:nvCxnSpPr>
          <p:spPr>
            <a:xfrm flipV="1">
              <a:off x="7753350" y="4191000"/>
              <a:ext cx="1123950" cy="232615"/>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042" name="Conector recto 1041"/>
            <p:cNvCxnSpPr/>
            <p:nvPr/>
          </p:nvCxnSpPr>
          <p:spPr>
            <a:xfrm flipV="1">
              <a:off x="9220200" y="3848100"/>
              <a:ext cx="1114425" cy="256695"/>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grpSp>
      <p:sp>
        <p:nvSpPr>
          <p:cNvPr id="36" name="TextBox 35"/>
          <p:cNvSpPr txBox="1"/>
          <p:nvPr/>
        </p:nvSpPr>
        <p:spPr>
          <a:xfrm>
            <a:off x="239827" y="484312"/>
            <a:ext cx="8247445" cy="438702"/>
          </a:xfrm>
          <a:prstGeom prst="rect">
            <a:avLst/>
          </a:prstGeom>
          <a:noFill/>
          <a:ln>
            <a:noFill/>
          </a:ln>
        </p:spPr>
        <p:txBody>
          <a:bodyPr wrap="square" lIns="91425" tIns="91425" rIns="91425" bIns="91425" anchor="b" anchorCtr="0">
            <a:noAutofit/>
          </a:bodyPr>
          <a:lstStyle>
            <a:defPPr marR="0" lvl="0" algn="l" rtl="0">
              <a:lnSpc>
                <a:spcPct val="100000"/>
              </a:lnSpc>
              <a:spcBef>
                <a:spcPts val="0"/>
              </a:spcBef>
              <a:spcAft>
                <a:spcPts val="0"/>
              </a:spcAft>
            </a:defPPr>
            <a:lvl1pPr marR="0" lvl="0" indent="0">
              <a:lnSpc>
                <a:spcPct val="100000"/>
              </a:lnSpc>
              <a:spcBef>
                <a:spcPts val="0"/>
              </a:spcBef>
              <a:spcAft>
                <a:spcPts val="0"/>
              </a:spcAft>
              <a:buClr>
                <a:schemeClr val="dk2"/>
              </a:buClr>
              <a:buFont typeface="Archivo Narrow"/>
              <a:buNone/>
              <a:defRPr sz="2800" b="0" i="0" u="none" strike="noStrike" cap="none" baseline="0">
                <a:latin typeface="Archivo Narrow"/>
                <a:ea typeface="Archivo Narrow"/>
                <a:cs typeface="Archivo Narrow"/>
                <a:sym typeface="Archivo Narrow"/>
              </a:defRPr>
            </a:lvl1pPr>
            <a:lvl2pPr lvl="1" indent="0">
              <a:spcBef>
                <a:spcPts val="0"/>
              </a:spcBef>
              <a:buFont typeface="Archivo Narrow"/>
              <a:buNone/>
              <a:defRPr>
                <a:latin typeface="Archivo Narrow"/>
                <a:ea typeface="Archivo Narrow"/>
                <a:cs typeface="Archivo Narrow"/>
                <a:sym typeface="Archivo Narrow"/>
              </a:defRPr>
            </a:lvl2pPr>
            <a:lvl3pPr lvl="2" indent="0">
              <a:spcBef>
                <a:spcPts val="0"/>
              </a:spcBef>
              <a:buFont typeface="Archivo Narrow"/>
              <a:buNone/>
              <a:defRPr>
                <a:latin typeface="Archivo Narrow"/>
                <a:ea typeface="Archivo Narrow"/>
                <a:cs typeface="Archivo Narrow"/>
                <a:sym typeface="Archivo Narrow"/>
              </a:defRPr>
            </a:lvl3pPr>
            <a:lvl4pPr lvl="3" indent="0">
              <a:spcBef>
                <a:spcPts val="0"/>
              </a:spcBef>
              <a:buFont typeface="Archivo Narrow"/>
              <a:buNone/>
              <a:defRPr>
                <a:latin typeface="Archivo Narrow"/>
                <a:ea typeface="Archivo Narrow"/>
                <a:cs typeface="Archivo Narrow"/>
                <a:sym typeface="Archivo Narrow"/>
              </a:defRPr>
            </a:lvl4pPr>
            <a:lvl5pPr lvl="4" indent="0">
              <a:spcBef>
                <a:spcPts val="0"/>
              </a:spcBef>
              <a:buFont typeface="Archivo Narrow"/>
              <a:buNone/>
              <a:defRPr>
                <a:latin typeface="Archivo Narrow"/>
                <a:ea typeface="Archivo Narrow"/>
                <a:cs typeface="Archivo Narrow"/>
                <a:sym typeface="Archivo Narrow"/>
              </a:defRPr>
            </a:lvl5pPr>
            <a:lvl6pPr lvl="5" indent="0">
              <a:spcBef>
                <a:spcPts val="0"/>
              </a:spcBef>
              <a:buFont typeface="Archivo Narrow"/>
              <a:buNone/>
              <a:defRPr>
                <a:latin typeface="Archivo Narrow"/>
                <a:ea typeface="Archivo Narrow"/>
                <a:cs typeface="Archivo Narrow"/>
                <a:sym typeface="Archivo Narrow"/>
              </a:defRPr>
            </a:lvl6pPr>
            <a:lvl7pPr lvl="6" indent="0">
              <a:spcBef>
                <a:spcPts val="0"/>
              </a:spcBef>
              <a:buFont typeface="Archivo Narrow"/>
              <a:buNone/>
              <a:defRPr>
                <a:latin typeface="Archivo Narrow"/>
                <a:ea typeface="Archivo Narrow"/>
                <a:cs typeface="Archivo Narrow"/>
                <a:sym typeface="Archivo Narrow"/>
              </a:defRPr>
            </a:lvl7pPr>
            <a:lvl8pPr lvl="7" indent="0">
              <a:spcBef>
                <a:spcPts val="0"/>
              </a:spcBef>
              <a:buFont typeface="Archivo Narrow"/>
              <a:buNone/>
              <a:defRPr>
                <a:latin typeface="Archivo Narrow"/>
                <a:ea typeface="Archivo Narrow"/>
                <a:cs typeface="Archivo Narrow"/>
                <a:sym typeface="Archivo Narrow"/>
              </a:defRPr>
            </a:lvl8pPr>
            <a:lvl9pPr lvl="8" indent="0">
              <a:spcBef>
                <a:spcPts val="0"/>
              </a:spcBef>
              <a:buFont typeface="Archivo Narrow"/>
              <a:buNone/>
              <a:defRPr>
                <a:latin typeface="Archivo Narrow"/>
                <a:ea typeface="Archivo Narrow"/>
                <a:cs typeface="Archivo Narrow"/>
                <a:sym typeface="Archivo Narrow"/>
              </a:defRPr>
            </a:lvl9pPr>
          </a:lstStyle>
          <a:p>
            <a:r>
              <a:rPr lang="es-ES" sz="2000" dirty="0">
                <a:solidFill>
                  <a:schemeClr val="bg1"/>
                </a:solidFill>
                <a:latin typeface="+mj-lt"/>
              </a:rPr>
              <a:t>A pesar de esto, todas las generaciones se están esforzando por llevar una vida más saludable . </a:t>
            </a:r>
            <a:endParaRPr lang="es-CR" sz="2000" dirty="0">
              <a:solidFill>
                <a:schemeClr val="bg1"/>
              </a:solidFill>
              <a:latin typeface="+mj-lt"/>
            </a:endParaRPr>
          </a:p>
        </p:txBody>
      </p:sp>
      <p:sp>
        <p:nvSpPr>
          <p:cNvPr id="37" name="Freeform 6"/>
          <p:cNvSpPr>
            <a:spLocks noEditPoints="1"/>
          </p:cNvSpPr>
          <p:nvPr/>
        </p:nvSpPr>
        <p:spPr bwMode="auto">
          <a:xfrm>
            <a:off x="8544724" y="4516762"/>
            <a:ext cx="583549" cy="491167"/>
          </a:xfrm>
          <a:custGeom>
            <a:avLst/>
            <a:gdLst>
              <a:gd name="T0" fmla="*/ 182 w 430"/>
              <a:gd name="T1" fmla="*/ 467 h 481"/>
              <a:gd name="T2" fmla="*/ 84 w 430"/>
              <a:gd name="T3" fmla="*/ 404 h 481"/>
              <a:gd name="T4" fmla="*/ 60 w 430"/>
              <a:gd name="T5" fmla="*/ 326 h 481"/>
              <a:gd name="T6" fmla="*/ 171 w 430"/>
              <a:gd name="T7" fmla="*/ 170 h 481"/>
              <a:gd name="T8" fmla="*/ 250 w 430"/>
              <a:gd name="T9" fmla="*/ 170 h 481"/>
              <a:gd name="T10" fmla="*/ 363 w 430"/>
              <a:gd name="T11" fmla="*/ 337 h 481"/>
              <a:gd name="T12" fmla="*/ 339 w 430"/>
              <a:gd name="T13" fmla="*/ 395 h 481"/>
              <a:gd name="T14" fmla="*/ 229 w 430"/>
              <a:gd name="T15" fmla="*/ 469 h 481"/>
              <a:gd name="T16" fmla="*/ 182 w 430"/>
              <a:gd name="T17" fmla="*/ 467 h 481"/>
              <a:gd name="T18" fmla="*/ 196 w 430"/>
              <a:gd name="T19" fmla="*/ 164 h 481"/>
              <a:gd name="T20" fmla="*/ 227 w 430"/>
              <a:gd name="T21" fmla="*/ 73 h 481"/>
              <a:gd name="T22" fmla="*/ 234 w 430"/>
              <a:gd name="T23" fmla="*/ 73 h 481"/>
              <a:gd name="T24" fmla="*/ 239 w 430"/>
              <a:gd name="T25" fmla="*/ 81 h 481"/>
              <a:gd name="T26" fmla="*/ 238 w 430"/>
              <a:gd name="T27" fmla="*/ 92 h 481"/>
              <a:gd name="T28" fmla="*/ 216 w 430"/>
              <a:gd name="T29" fmla="*/ 165 h 481"/>
              <a:gd name="T30" fmla="*/ 196 w 430"/>
              <a:gd name="T31" fmla="*/ 164 h 481"/>
              <a:gd name="T32" fmla="*/ 192 w 430"/>
              <a:gd name="T33" fmla="*/ 106 h 481"/>
              <a:gd name="T34" fmla="*/ 0 w 430"/>
              <a:gd name="T35" fmla="*/ 34 h 481"/>
              <a:gd name="T36" fmla="*/ 192 w 430"/>
              <a:gd name="T37" fmla="*/ 10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0" h="481">
                <a:moveTo>
                  <a:pt x="182" y="467"/>
                </a:moveTo>
                <a:cubicBezTo>
                  <a:pt x="122" y="478"/>
                  <a:pt x="87" y="453"/>
                  <a:pt x="84" y="404"/>
                </a:cubicBezTo>
                <a:cubicBezTo>
                  <a:pt x="82" y="373"/>
                  <a:pt x="76" y="357"/>
                  <a:pt x="60" y="326"/>
                </a:cubicBezTo>
                <a:cubicBezTo>
                  <a:pt x="5" y="223"/>
                  <a:pt x="39" y="131"/>
                  <a:pt x="171" y="170"/>
                </a:cubicBezTo>
                <a:cubicBezTo>
                  <a:pt x="198" y="178"/>
                  <a:pt x="224" y="179"/>
                  <a:pt x="250" y="170"/>
                </a:cubicBezTo>
                <a:cubicBezTo>
                  <a:pt x="361" y="130"/>
                  <a:pt x="430" y="237"/>
                  <a:pt x="363" y="337"/>
                </a:cubicBezTo>
                <a:cubicBezTo>
                  <a:pt x="347" y="360"/>
                  <a:pt x="343" y="370"/>
                  <a:pt x="339" y="395"/>
                </a:cubicBezTo>
                <a:cubicBezTo>
                  <a:pt x="328" y="458"/>
                  <a:pt x="288" y="481"/>
                  <a:pt x="229" y="469"/>
                </a:cubicBezTo>
                <a:cubicBezTo>
                  <a:pt x="213" y="465"/>
                  <a:pt x="197" y="464"/>
                  <a:pt x="182" y="467"/>
                </a:cubicBezTo>
                <a:close/>
                <a:moveTo>
                  <a:pt x="196" y="164"/>
                </a:moveTo>
                <a:cubicBezTo>
                  <a:pt x="189" y="126"/>
                  <a:pt x="227" y="73"/>
                  <a:pt x="227" y="73"/>
                </a:cubicBezTo>
                <a:cubicBezTo>
                  <a:pt x="229" y="70"/>
                  <a:pt x="232" y="70"/>
                  <a:pt x="234" y="73"/>
                </a:cubicBezTo>
                <a:cubicBezTo>
                  <a:pt x="239" y="81"/>
                  <a:pt x="239" y="81"/>
                  <a:pt x="239" y="81"/>
                </a:cubicBezTo>
                <a:cubicBezTo>
                  <a:pt x="240" y="84"/>
                  <a:pt x="240" y="89"/>
                  <a:pt x="238" y="92"/>
                </a:cubicBezTo>
                <a:cubicBezTo>
                  <a:pt x="238" y="92"/>
                  <a:pt x="208" y="134"/>
                  <a:pt x="216" y="165"/>
                </a:cubicBezTo>
                <a:cubicBezTo>
                  <a:pt x="209" y="166"/>
                  <a:pt x="203" y="165"/>
                  <a:pt x="196" y="164"/>
                </a:cubicBezTo>
                <a:close/>
                <a:moveTo>
                  <a:pt x="192" y="106"/>
                </a:moveTo>
                <a:cubicBezTo>
                  <a:pt x="167" y="0"/>
                  <a:pt x="92" y="18"/>
                  <a:pt x="0" y="34"/>
                </a:cubicBezTo>
                <a:cubicBezTo>
                  <a:pt x="123" y="134"/>
                  <a:pt x="128" y="82"/>
                  <a:pt x="192" y="106"/>
                </a:cubicBezTo>
                <a:close/>
              </a:path>
            </a:pathLst>
          </a:custGeom>
          <a:ln w="12700">
            <a:solidFill>
              <a:schemeClr val="accent1"/>
            </a:solidFill>
          </a:ln>
          <a:ex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defTabSz="457200"/>
            <a:endParaRPr lang="pt-BR">
              <a:solidFill>
                <a:srgbClr val="5F5F5F"/>
              </a:solidFill>
            </a:endParaRPr>
          </a:p>
        </p:txBody>
      </p:sp>
      <p:cxnSp>
        <p:nvCxnSpPr>
          <p:cNvPr id="38" name="Straight Connector 5"/>
          <p:cNvCxnSpPr/>
          <p:nvPr/>
        </p:nvCxnSpPr>
        <p:spPr>
          <a:xfrm flipH="1">
            <a:off x="6876256" y="4985882"/>
            <a:ext cx="1876302"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185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1" name="Group 220"/>
          <p:cNvGrpSpPr/>
          <p:nvPr/>
        </p:nvGrpSpPr>
        <p:grpSpPr>
          <a:xfrm>
            <a:off x="471488" y="1060376"/>
            <a:ext cx="8443912" cy="3381594"/>
            <a:chOff x="471488" y="1468194"/>
            <a:chExt cx="8443912" cy="4507400"/>
          </a:xfrm>
          <a:solidFill>
            <a:schemeClr val="bg1"/>
          </a:solidFill>
        </p:grpSpPr>
        <p:sp>
          <p:nvSpPr>
            <p:cNvPr id="222" name="Freeform 257"/>
            <p:cNvSpPr>
              <a:spLocks/>
            </p:cNvSpPr>
            <p:nvPr/>
          </p:nvSpPr>
          <p:spPr bwMode="auto">
            <a:xfrm>
              <a:off x="4359024" y="2876278"/>
              <a:ext cx="105606" cy="157644"/>
            </a:xfrm>
            <a:custGeom>
              <a:avLst/>
              <a:gdLst>
                <a:gd name="T0" fmla="*/ 18 w 84"/>
                <a:gd name="T1" fmla="*/ 126 h 126"/>
                <a:gd name="T2" fmla="*/ 0 w 84"/>
                <a:gd name="T3" fmla="*/ 114 h 126"/>
                <a:gd name="T4" fmla="*/ 0 w 84"/>
                <a:gd name="T5" fmla="*/ 102 h 126"/>
                <a:gd name="T6" fmla="*/ 6 w 84"/>
                <a:gd name="T7" fmla="*/ 96 h 126"/>
                <a:gd name="T8" fmla="*/ 12 w 84"/>
                <a:gd name="T9" fmla="*/ 84 h 126"/>
                <a:gd name="T10" fmla="*/ 12 w 84"/>
                <a:gd name="T11" fmla="*/ 66 h 126"/>
                <a:gd name="T12" fmla="*/ 6 w 84"/>
                <a:gd name="T13" fmla="*/ 60 h 126"/>
                <a:gd name="T14" fmla="*/ 12 w 84"/>
                <a:gd name="T15" fmla="*/ 54 h 126"/>
                <a:gd name="T16" fmla="*/ 6 w 84"/>
                <a:gd name="T17" fmla="*/ 36 h 126"/>
                <a:gd name="T18" fmla="*/ 30 w 84"/>
                <a:gd name="T19" fmla="*/ 30 h 126"/>
                <a:gd name="T20" fmla="*/ 30 w 84"/>
                <a:gd name="T21" fmla="*/ 18 h 126"/>
                <a:gd name="T22" fmla="*/ 54 w 84"/>
                <a:gd name="T23" fmla="*/ 0 h 126"/>
                <a:gd name="T24" fmla="*/ 60 w 84"/>
                <a:gd name="T25" fmla="*/ 6 h 126"/>
                <a:gd name="T26" fmla="*/ 72 w 84"/>
                <a:gd name="T27" fmla="*/ 6 h 126"/>
                <a:gd name="T28" fmla="*/ 78 w 84"/>
                <a:gd name="T29" fmla="*/ 18 h 126"/>
                <a:gd name="T30" fmla="*/ 84 w 84"/>
                <a:gd name="T31" fmla="*/ 30 h 126"/>
                <a:gd name="T32" fmla="*/ 72 w 84"/>
                <a:gd name="T33" fmla="*/ 42 h 126"/>
                <a:gd name="T34" fmla="*/ 78 w 84"/>
                <a:gd name="T35" fmla="*/ 66 h 126"/>
                <a:gd name="T36" fmla="*/ 72 w 84"/>
                <a:gd name="T37" fmla="*/ 96 h 126"/>
                <a:gd name="T38" fmla="*/ 54 w 84"/>
                <a:gd name="T39" fmla="*/ 102 h 126"/>
                <a:gd name="T40" fmla="*/ 18 w 84"/>
                <a:gd name="T41" fmla="*/ 126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126"/>
                <a:gd name="T65" fmla="*/ 84 w 84"/>
                <a:gd name="T66" fmla="*/ 126 h 1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126">
                  <a:moveTo>
                    <a:pt x="18" y="126"/>
                  </a:moveTo>
                  <a:lnTo>
                    <a:pt x="0" y="114"/>
                  </a:lnTo>
                  <a:lnTo>
                    <a:pt x="0" y="102"/>
                  </a:lnTo>
                  <a:lnTo>
                    <a:pt x="6" y="96"/>
                  </a:lnTo>
                  <a:lnTo>
                    <a:pt x="12" y="84"/>
                  </a:lnTo>
                  <a:lnTo>
                    <a:pt x="12" y="66"/>
                  </a:lnTo>
                  <a:lnTo>
                    <a:pt x="6" y="60"/>
                  </a:lnTo>
                  <a:lnTo>
                    <a:pt x="12" y="54"/>
                  </a:lnTo>
                  <a:lnTo>
                    <a:pt x="6" y="36"/>
                  </a:lnTo>
                  <a:lnTo>
                    <a:pt x="30" y="30"/>
                  </a:lnTo>
                  <a:lnTo>
                    <a:pt x="30" y="18"/>
                  </a:lnTo>
                  <a:lnTo>
                    <a:pt x="54" y="0"/>
                  </a:lnTo>
                  <a:lnTo>
                    <a:pt x="60" y="6"/>
                  </a:lnTo>
                  <a:lnTo>
                    <a:pt x="72" y="6"/>
                  </a:lnTo>
                  <a:lnTo>
                    <a:pt x="78" y="18"/>
                  </a:lnTo>
                  <a:lnTo>
                    <a:pt x="84" y="30"/>
                  </a:lnTo>
                  <a:lnTo>
                    <a:pt x="72" y="42"/>
                  </a:lnTo>
                  <a:lnTo>
                    <a:pt x="78" y="66"/>
                  </a:lnTo>
                  <a:lnTo>
                    <a:pt x="72" y="96"/>
                  </a:lnTo>
                  <a:lnTo>
                    <a:pt x="54" y="102"/>
                  </a:lnTo>
                  <a:lnTo>
                    <a:pt x="18" y="126"/>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23" name="Freeform 258"/>
            <p:cNvSpPr>
              <a:spLocks/>
            </p:cNvSpPr>
            <p:nvPr/>
          </p:nvSpPr>
          <p:spPr bwMode="auto">
            <a:xfrm>
              <a:off x="5880367" y="1589105"/>
              <a:ext cx="420894" cy="537215"/>
            </a:xfrm>
            <a:custGeom>
              <a:avLst/>
              <a:gdLst>
                <a:gd name="T0" fmla="*/ 120 w 336"/>
                <a:gd name="T1" fmla="*/ 427 h 427"/>
                <a:gd name="T2" fmla="*/ 96 w 336"/>
                <a:gd name="T3" fmla="*/ 397 h 427"/>
                <a:gd name="T4" fmla="*/ 78 w 336"/>
                <a:gd name="T5" fmla="*/ 325 h 427"/>
                <a:gd name="T6" fmla="*/ 96 w 336"/>
                <a:gd name="T7" fmla="*/ 282 h 427"/>
                <a:gd name="T8" fmla="*/ 144 w 336"/>
                <a:gd name="T9" fmla="*/ 180 h 427"/>
                <a:gd name="T10" fmla="*/ 192 w 336"/>
                <a:gd name="T11" fmla="*/ 150 h 427"/>
                <a:gd name="T12" fmla="*/ 222 w 336"/>
                <a:gd name="T13" fmla="*/ 114 h 427"/>
                <a:gd name="T14" fmla="*/ 252 w 336"/>
                <a:gd name="T15" fmla="*/ 96 h 427"/>
                <a:gd name="T16" fmla="*/ 294 w 336"/>
                <a:gd name="T17" fmla="*/ 72 h 427"/>
                <a:gd name="T18" fmla="*/ 336 w 336"/>
                <a:gd name="T19" fmla="*/ 30 h 427"/>
                <a:gd name="T20" fmla="*/ 330 w 336"/>
                <a:gd name="T21" fmla="*/ 6 h 427"/>
                <a:gd name="T22" fmla="*/ 294 w 336"/>
                <a:gd name="T23" fmla="*/ 0 h 427"/>
                <a:gd name="T24" fmla="*/ 270 w 336"/>
                <a:gd name="T25" fmla="*/ 24 h 427"/>
                <a:gd name="T26" fmla="*/ 252 w 336"/>
                <a:gd name="T27" fmla="*/ 42 h 427"/>
                <a:gd name="T28" fmla="*/ 222 w 336"/>
                <a:gd name="T29" fmla="*/ 48 h 427"/>
                <a:gd name="T30" fmla="*/ 186 w 336"/>
                <a:gd name="T31" fmla="*/ 48 h 427"/>
                <a:gd name="T32" fmla="*/ 174 w 336"/>
                <a:gd name="T33" fmla="*/ 60 h 427"/>
                <a:gd name="T34" fmla="*/ 162 w 336"/>
                <a:gd name="T35" fmla="*/ 78 h 427"/>
                <a:gd name="T36" fmla="*/ 114 w 336"/>
                <a:gd name="T37" fmla="*/ 126 h 427"/>
                <a:gd name="T38" fmla="*/ 90 w 336"/>
                <a:gd name="T39" fmla="*/ 138 h 427"/>
                <a:gd name="T40" fmla="*/ 84 w 336"/>
                <a:gd name="T41" fmla="*/ 168 h 427"/>
                <a:gd name="T42" fmla="*/ 66 w 336"/>
                <a:gd name="T43" fmla="*/ 186 h 427"/>
                <a:gd name="T44" fmla="*/ 42 w 336"/>
                <a:gd name="T45" fmla="*/ 216 h 427"/>
                <a:gd name="T46" fmla="*/ 42 w 336"/>
                <a:gd name="T47" fmla="*/ 240 h 427"/>
                <a:gd name="T48" fmla="*/ 30 w 336"/>
                <a:gd name="T49" fmla="*/ 270 h 427"/>
                <a:gd name="T50" fmla="*/ 12 w 336"/>
                <a:gd name="T51" fmla="*/ 295 h 427"/>
                <a:gd name="T52" fmla="*/ 18 w 336"/>
                <a:gd name="T53" fmla="*/ 325 h 427"/>
                <a:gd name="T54" fmla="*/ 0 w 336"/>
                <a:gd name="T55" fmla="*/ 349 h 427"/>
                <a:gd name="T56" fmla="*/ 18 w 336"/>
                <a:gd name="T57" fmla="*/ 391 h 427"/>
                <a:gd name="T58" fmla="*/ 48 w 336"/>
                <a:gd name="T59" fmla="*/ 403 h 427"/>
                <a:gd name="T60" fmla="*/ 54 w 336"/>
                <a:gd name="T61" fmla="*/ 415 h 427"/>
                <a:gd name="T62" fmla="*/ 72 w 336"/>
                <a:gd name="T63" fmla="*/ 421 h 427"/>
                <a:gd name="T64" fmla="*/ 120 w 336"/>
                <a:gd name="T65" fmla="*/ 427 h 4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6"/>
                <a:gd name="T100" fmla="*/ 0 h 427"/>
                <a:gd name="T101" fmla="*/ 336 w 336"/>
                <a:gd name="T102" fmla="*/ 427 h 4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6" h="427">
                  <a:moveTo>
                    <a:pt x="120" y="427"/>
                  </a:moveTo>
                  <a:lnTo>
                    <a:pt x="96" y="397"/>
                  </a:lnTo>
                  <a:lnTo>
                    <a:pt x="78" y="325"/>
                  </a:lnTo>
                  <a:lnTo>
                    <a:pt x="96" y="282"/>
                  </a:lnTo>
                  <a:lnTo>
                    <a:pt x="144" y="180"/>
                  </a:lnTo>
                  <a:lnTo>
                    <a:pt x="192" y="150"/>
                  </a:lnTo>
                  <a:lnTo>
                    <a:pt x="222" y="114"/>
                  </a:lnTo>
                  <a:lnTo>
                    <a:pt x="252" y="96"/>
                  </a:lnTo>
                  <a:lnTo>
                    <a:pt x="294" y="72"/>
                  </a:lnTo>
                  <a:lnTo>
                    <a:pt x="336" y="30"/>
                  </a:lnTo>
                  <a:lnTo>
                    <a:pt x="330" y="6"/>
                  </a:lnTo>
                  <a:lnTo>
                    <a:pt x="294" y="0"/>
                  </a:lnTo>
                  <a:lnTo>
                    <a:pt x="270" y="24"/>
                  </a:lnTo>
                  <a:lnTo>
                    <a:pt x="252" y="42"/>
                  </a:lnTo>
                  <a:lnTo>
                    <a:pt x="222" y="48"/>
                  </a:lnTo>
                  <a:lnTo>
                    <a:pt x="186" y="48"/>
                  </a:lnTo>
                  <a:lnTo>
                    <a:pt x="174" y="60"/>
                  </a:lnTo>
                  <a:lnTo>
                    <a:pt x="162" y="78"/>
                  </a:lnTo>
                  <a:lnTo>
                    <a:pt x="114" y="126"/>
                  </a:lnTo>
                  <a:lnTo>
                    <a:pt x="90" y="138"/>
                  </a:lnTo>
                  <a:lnTo>
                    <a:pt x="84" y="168"/>
                  </a:lnTo>
                  <a:lnTo>
                    <a:pt x="66" y="186"/>
                  </a:lnTo>
                  <a:lnTo>
                    <a:pt x="42" y="216"/>
                  </a:lnTo>
                  <a:lnTo>
                    <a:pt x="42" y="240"/>
                  </a:lnTo>
                  <a:lnTo>
                    <a:pt x="30" y="270"/>
                  </a:lnTo>
                  <a:lnTo>
                    <a:pt x="12" y="295"/>
                  </a:lnTo>
                  <a:lnTo>
                    <a:pt x="18" y="325"/>
                  </a:lnTo>
                  <a:lnTo>
                    <a:pt x="0" y="349"/>
                  </a:lnTo>
                  <a:lnTo>
                    <a:pt x="18" y="391"/>
                  </a:lnTo>
                  <a:lnTo>
                    <a:pt x="48" y="403"/>
                  </a:lnTo>
                  <a:lnTo>
                    <a:pt x="54" y="415"/>
                  </a:lnTo>
                  <a:lnTo>
                    <a:pt x="72" y="421"/>
                  </a:lnTo>
                  <a:lnTo>
                    <a:pt x="120" y="427"/>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24" name="Freeform 259"/>
            <p:cNvSpPr>
              <a:spLocks/>
            </p:cNvSpPr>
            <p:nvPr/>
          </p:nvSpPr>
          <p:spPr bwMode="auto">
            <a:xfrm>
              <a:off x="5630891" y="4749643"/>
              <a:ext cx="160706" cy="333655"/>
            </a:xfrm>
            <a:custGeom>
              <a:avLst/>
              <a:gdLst>
                <a:gd name="T0" fmla="*/ 6 w 126"/>
                <a:gd name="T1" fmla="*/ 217 h 265"/>
                <a:gd name="T2" fmla="*/ 0 w 126"/>
                <a:gd name="T3" fmla="*/ 193 h 265"/>
                <a:gd name="T4" fmla="*/ 12 w 126"/>
                <a:gd name="T5" fmla="*/ 169 h 265"/>
                <a:gd name="T6" fmla="*/ 24 w 126"/>
                <a:gd name="T7" fmla="*/ 139 h 265"/>
                <a:gd name="T8" fmla="*/ 12 w 126"/>
                <a:gd name="T9" fmla="*/ 91 h 265"/>
                <a:gd name="T10" fmla="*/ 30 w 126"/>
                <a:gd name="T11" fmla="*/ 78 h 265"/>
                <a:gd name="T12" fmla="*/ 54 w 126"/>
                <a:gd name="T13" fmla="*/ 60 h 265"/>
                <a:gd name="T14" fmla="*/ 78 w 126"/>
                <a:gd name="T15" fmla="*/ 24 h 265"/>
                <a:gd name="T16" fmla="*/ 108 w 126"/>
                <a:gd name="T17" fmla="*/ 0 h 265"/>
                <a:gd name="T18" fmla="*/ 126 w 126"/>
                <a:gd name="T19" fmla="*/ 24 h 265"/>
                <a:gd name="T20" fmla="*/ 126 w 126"/>
                <a:gd name="T21" fmla="*/ 66 h 265"/>
                <a:gd name="T22" fmla="*/ 126 w 126"/>
                <a:gd name="T23" fmla="*/ 91 h 265"/>
                <a:gd name="T24" fmla="*/ 78 w 126"/>
                <a:gd name="T25" fmla="*/ 253 h 265"/>
                <a:gd name="T26" fmla="*/ 54 w 126"/>
                <a:gd name="T27" fmla="*/ 259 h 265"/>
                <a:gd name="T28" fmla="*/ 30 w 126"/>
                <a:gd name="T29" fmla="*/ 265 h 265"/>
                <a:gd name="T30" fmla="*/ 6 w 126"/>
                <a:gd name="T31" fmla="*/ 247 h 265"/>
                <a:gd name="T32" fmla="*/ 6 w 126"/>
                <a:gd name="T33" fmla="*/ 217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6"/>
                <a:gd name="T52" fmla="*/ 0 h 265"/>
                <a:gd name="T53" fmla="*/ 126 w 126"/>
                <a:gd name="T54" fmla="*/ 265 h 2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6" h="265">
                  <a:moveTo>
                    <a:pt x="6" y="217"/>
                  </a:moveTo>
                  <a:lnTo>
                    <a:pt x="0" y="193"/>
                  </a:lnTo>
                  <a:lnTo>
                    <a:pt x="12" y="169"/>
                  </a:lnTo>
                  <a:lnTo>
                    <a:pt x="24" y="139"/>
                  </a:lnTo>
                  <a:lnTo>
                    <a:pt x="12" y="91"/>
                  </a:lnTo>
                  <a:lnTo>
                    <a:pt x="30" y="78"/>
                  </a:lnTo>
                  <a:lnTo>
                    <a:pt x="54" y="60"/>
                  </a:lnTo>
                  <a:lnTo>
                    <a:pt x="78" y="24"/>
                  </a:lnTo>
                  <a:lnTo>
                    <a:pt x="108" y="0"/>
                  </a:lnTo>
                  <a:lnTo>
                    <a:pt x="126" y="24"/>
                  </a:lnTo>
                  <a:lnTo>
                    <a:pt x="126" y="66"/>
                  </a:lnTo>
                  <a:lnTo>
                    <a:pt x="126" y="91"/>
                  </a:lnTo>
                  <a:lnTo>
                    <a:pt x="78" y="253"/>
                  </a:lnTo>
                  <a:lnTo>
                    <a:pt x="54" y="259"/>
                  </a:lnTo>
                  <a:lnTo>
                    <a:pt x="30" y="265"/>
                  </a:lnTo>
                  <a:lnTo>
                    <a:pt x="6" y="247"/>
                  </a:lnTo>
                  <a:lnTo>
                    <a:pt x="6" y="217"/>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25" name="Freeform 266"/>
            <p:cNvSpPr>
              <a:spLocks/>
            </p:cNvSpPr>
            <p:nvPr/>
          </p:nvSpPr>
          <p:spPr bwMode="auto">
            <a:xfrm>
              <a:off x="8598582" y="5517967"/>
              <a:ext cx="172949" cy="197437"/>
            </a:xfrm>
            <a:custGeom>
              <a:avLst/>
              <a:gdLst>
                <a:gd name="T0" fmla="*/ 0 w 138"/>
                <a:gd name="T1" fmla="*/ 133 h 157"/>
                <a:gd name="T2" fmla="*/ 18 w 138"/>
                <a:gd name="T3" fmla="*/ 97 h 157"/>
                <a:gd name="T4" fmla="*/ 30 w 138"/>
                <a:gd name="T5" fmla="*/ 79 h 157"/>
                <a:gd name="T6" fmla="*/ 66 w 138"/>
                <a:gd name="T7" fmla="*/ 60 h 157"/>
                <a:gd name="T8" fmla="*/ 78 w 138"/>
                <a:gd name="T9" fmla="*/ 54 h 157"/>
                <a:gd name="T10" fmla="*/ 90 w 138"/>
                <a:gd name="T11" fmla="*/ 30 h 157"/>
                <a:gd name="T12" fmla="*/ 102 w 138"/>
                <a:gd name="T13" fmla="*/ 0 h 157"/>
                <a:gd name="T14" fmla="*/ 114 w 138"/>
                <a:gd name="T15" fmla="*/ 12 h 157"/>
                <a:gd name="T16" fmla="*/ 138 w 138"/>
                <a:gd name="T17" fmla="*/ 18 h 157"/>
                <a:gd name="T18" fmla="*/ 138 w 138"/>
                <a:gd name="T19" fmla="*/ 36 h 157"/>
                <a:gd name="T20" fmla="*/ 114 w 138"/>
                <a:gd name="T21" fmla="*/ 54 h 157"/>
                <a:gd name="T22" fmla="*/ 102 w 138"/>
                <a:gd name="T23" fmla="*/ 67 h 157"/>
                <a:gd name="T24" fmla="*/ 78 w 138"/>
                <a:gd name="T25" fmla="*/ 91 h 157"/>
                <a:gd name="T26" fmla="*/ 72 w 138"/>
                <a:gd name="T27" fmla="*/ 115 h 157"/>
                <a:gd name="T28" fmla="*/ 66 w 138"/>
                <a:gd name="T29" fmla="*/ 151 h 157"/>
                <a:gd name="T30" fmla="*/ 36 w 138"/>
                <a:gd name="T31" fmla="*/ 157 h 157"/>
                <a:gd name="T32" fmla="*/ 18 w 138"/>
                <a:gd name="T33" fmla="*/ 151 h 157"/>
                <a:gd name="T34" fmla="*/ 0 w 138"/>
                <a:gd name="T35" fmla="*/ 133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157"/>
                <a:gd name="T56" fmla="*/ 138 w 138"/>
                <a:gd name="T57" fmla="*/ 157 h 1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26" name="Freeform 267"/>
            <p:cNvSpPr>
              <a:spLocks/>
            </p:cNvSpPr>
            <p:nvPr/>
          </p:nvSpPr>
          <p:spPr bwMode="auto">
            <a:xfrm>
              <a:off x="8748573" y="5340426"/>
              <a:ext cx="120911" cy="194376"/>
            </a:xfrm>
            <a:custGeom>
              <a:avLst/>
              <a:gdLst>
                <a:gd name="T0" fmla="*/ 6 w 96"/>
                <a:gd name="T1" fmla="*/ 108 h 156"/>
                <a:gd name="T2" fmla="*/ 24 w 96"/>
                <a:gd name="T3" fmla="*/ 78 h 156"/>
                <a:gd name="T4" fmla="*/ 24 w 96"/>
                <a:gd name="T5" fmla="*/ 54 h 156"/>
                <a:gd name="T6" fmla="*/ 0 w 96"/>
                <a:gd name="T7" fmla="*/ 0 h 156"/>
                <a:gd name="T8" fmla="*/ 30 w 96"/>
                <a:gd name="T9" fmla="*/ 12 h 156"/>
                <a:gd name="T10" fmla="*/ 30 w 96"/>
                <a:gd name="T11" fmla="*/ 42 h 156"/>
                <a:gd name="T12" fmla="*/ 42 w 96"/>
                <a:gd name="T13" fmla="*/ 60 h 156"/>
                <a:gd name="T14" fmla="*/ 60 w 96"/>
                <a:gd name="T15" fmla="*/ 78 h 156"/>
                <a:gd name="T16" fmla="*/ 84 w 96"/>
                <a:gd name="T17" fmla="*/ 66 h 156"/>
                <a:gd name="T18" fmla="*/ 96 w 96"/>
                <a:gd name="T19" fmla="*/ 78 h 156"/>
                <a:gd name="T20" fmla="*/ 90 w 96"/>
                <a:gd name="T21" fmla="*/ 90 h 156"/>
                <a:gd name="T22" fmla="*/ 78 w 96"/>
                <a:gd name="T23" fmla="*/ 102 h 156"/>
                <a:gd name="T24" fmla="*/ 66 w 96"/>
                <a:gd name="T25" fmla="*/ 114 h 156"/>
                <a:gd name="T26" fmla="*/ 60 w 96"/>
                <a:gd name="T27" fmla="*/ 132 h 156"/>
                <a:gd name="T28" fmla="*/ 42 w 96"/>
                <a:gd name="T29" fmla="*/ 156 h 156"/>
                <a:gd name="T30" fmla="*/ 24 w 96"/>
                <a:gd name="T31" fmla="*/ 144 h 156"/>
                <a:gd name="T32" fmla="*/ 30 w 96"/>
                <a:gd name="T33" fmla="*/ 126 h 156"/>
                <a:gd name="T34" fmla="*/ 6 w 96"/>
                <a:gd name="T35" fmla="*/ 108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6"/>
                <a:gd name="T55" fmla="*/ 0 h 156"/>
                <a:gd name="T56" fmla="*/ 96 w 96"/>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27" name="Freeform 268"/>
            <p:cNvSpPr>
              <a:spLocks/>
            </p:cNvSpPr>
            <p:nvPr/>
          </p:nvSpPr>
          <p:spPr bwMode="auto">
            <a:xfrm>
              <a:off x="7319062" y="4735868"/>
              <a:ext cx="953517" cy="723940"/>
            </a:xfrm>
            <a:custGeom>
              <a:avLst/>
              <a:gdLst>
                <a:gd name="T0" fmla="*/ 36 w 757"/>
                <a:gd name="T1" fmla="*/ 415 h 577"/>
                <a:gd name="T2" fmla="*/ 6 w 757"/>
                <a:gd name="T3" fmla="*/ 307 h 577"/>
                <a:gd name="T4" fmla="*/ 0 w 757"/>
                <a:gd name="T5" fmla="*/ 247 h 577"/>
                <a:gd name="T6" fmla="*/ 30 w 757"/>
                <a:gd name="T7" fmla="*/ 193 h 577"/>
                <a:gd name="T8" fmla="*/ 114 w 757"/>
                <a:gd name="T9" fmla="*/ 151 h 577"/>
                <a:gd name="T10" fmla="*/ 156 w 757"/>
                <a:gd name="T11" fmla="*/ 109 h 577"/>
                <a:gd name="T12" fmla="*/ 204 w 757"/>
                <a:gd name="T13" fmla="*/ 90 h 577"/>
                <a:gd name="T14" fmla="*/ 264 w 757"/>
                <a:gd name="T15" fmla="*/ 48 h 577"/>
                <a:gd name="T16" fmla="*/ 300 w 757"/>
                <a:gd name="T17" fmla="*/ 66 h 577"/>
                <a:gd name="T18" fmla="*/ 330 w 757"/>
                <a:gd name="T19" fmla="*/ 24 h 577"/>
                <a:gd name="T20" fmla="*/ 372 w 757"/>
                <a:gd name="T21" fmla="*/ 0 h 577"/>
                <a:gd name="T22" fmla="*/ 438 w 757"/>
                <a:gd name="T23" fmla="*/ 12 h 577"/>
                <a:gd name="T24" fmla="*/ 420 w 757"/>
                <a:gd name="T25" fmla="*/ 66 h 577"/>
                <a:gd name="T26" fmla="*/ 468 w 757"/>
                <a:gd name="T27" fmla="*/ 78 h 577"/>
                <a:gd name="T28" fmla="*/ 510 w 757"/>
                <a:gd name="T29" fmla="*/ 109 h 577"/>
                <a:gd name="T30" fmla="*/ 540 w 757"/>
                <a:gd name="T31" fmla="*/ 30 h 577"/>
                <a:gd name="T32" fmla="*/ 576 w 757"/>
                <a:gd name="T33" fmla="*/ 42 h 577"/>
                <a:gd name="T34" fmla="*/ 594 w 757"/>
                <a:gd name="T35" fmla="*/ 60 h 577"/>
                <a:gd name="T36" fmla="*/ 642 w 757"/>
                <a:gd name="T37" fmla="*/ 151 h 577"/>
                <a:gd name="T38" fmla="*/ 690 w 757"/>
                <a:gd name="T39" fmla="*/ 199 h 577"/>
                <a:gd name="T40" fmla="*/ 714 w 757"/>
                <a:gd name="T41" fmla="*/ 241 h 577"/>
                <a:gd name="T42" fmla="*/ 751 w 757"/>
                <a:gd name="T43" fmla="*/ 289 h 577"/>
                <a:gd name="T44" fmla="*/ 757 w 757"/>
                <a:gd name="T45" fmla="*/ 379 h 577"/>
                <a:gd name="T46" fmla="*/ 696 w 757"/>
                <a:gd name="T47" fmla="*/ 523 h 577"/>
                <a:gd name="T48" fmla="*/ 684 w 757"/>
                <a:gd name="T49" fmla="*/ 547 h 577"/>
                <a:gd name="T50" fmla="*/ 636 w 757"/>
                <a:gd name="T51" fmla="*/ 577 h 577"/>
                <a:gd name="T52" fmla="*/ 594 w 757"/>
                <a:gd name="T53" fmla="*/ 559 h 577"/>
                <a:gd name="T54" fmla="*/ 534 w 757"/>
                <a:gd name="T55" fmla="*/ 553 h 577"/>
                <a:gd name="T56" fmla="*/ 480 w 757"/>
                <a:gd name="T57" fmla="*/ 505 h 577"/>
                <a:gd name="T58" fmla="*/ 444 w 757"/>
                <a:gd name="T59" fmla="*/ 487 h 577"/>
                <a:gd name="T60" fmla="*/ 378 w 757"/>
                <a:gd name="T61" fmla="*/ 421 h 577"/>
                <a:gd name="T62" fmla="*/ 264 w 757"/>
                <a:gd name="T63" fmla="*/ 415 h 577"/>
                <a:gd name="T64" fmla="*/ 198 w 757"/>
                <a:gd name="T65" fmla="*/ 451 h 577"/>
                <a:gd name="T66" fmla="*/ 138 w 757"/>
                <a:gd name="T67" fmla="*/ 457 h 577"/>
                <a:gd name="T68" fmla="*/ 84 w 757"/>
                <a:gd name="T69" fmla="*/ 487 h 577"/>
                <a:gd name="T70" fmla="*/ 30 w 757"/>
                <a:gd name="T71" fmla="*/ 463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7"/>
                <a:gd name="T109" fmla="*/ 0 h 577"/>
                <a:gd name="T110" fmla="*/ 757 w 757"/>
                <a:gd name="T111" fmla="*/ 577 h 57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7" h="577">
                  <a:moveTo>
                    <a:pt x="30" y="463"/>
                  </a:moveTo>
                  <a:lnTo>
                    <a:pt x="36" y="415"/>
                  </a:lnTo>
                  <a:lnTo>
                    <a:pt x="30" y="385"/>
                  </a:lnTo>
                  <a:lnTo>
                    <a:pt x="6" y="307"/>
                  </a:lnTo>
                  <a:lnTo>
                    <a:pt x="6" y="283"/>
                  </a:lnTo>
                  <a:lnTo>
                    <a:pt x="0" y="247"/>
                  </a:lnTo>
                  <a:lnTo>
                    <a:pt x="6" y="217"/>
                  </a:lnTo>
                  <a:lnTo>
                    <a:pt x="30" y="193"/>
                  </a:lnTo>
                  <a:lnTo>
                    <a:pt x="78" y="175"/>
                  </a:lnTo>
                  <a:lnTo>
                    <a:pt x="114" y="151"/>
                  </a:lnTo>
                  <a:lnTo>
                    <a:pt x="144" y="145"/>
                  </a:lnTo>
                  <a:lnTo>
                    <a:pt x="156" y="109"/>
                  </a:lnTo>
                  <a:lnTo>
                    <a:pt x="180" y="97"/>
                  </a:lnTo>
                  <a:lnTo>
                    <a:pt x="204" y="90"/>
                  </a:lnTo>
                  <a:lnTo>
                    <a:pt x="240" y="60"/>
                  </a:lnTo>
                  <a:lnTo>
                    <a:pt x="264" y="48"/>
                  </a:lnTo>
                  <a:lnTo>
                    <a:pt x="282" y="60"/>
                  </a:lnTo>
                  <a:lnTo>
                    <a:pt x="300" y="66"/>
                  </a:lnTo>
                  <a:lnTo>
                    <a:pt x="312" y="42"/>
                  </a:lnTo>
                  <a:lnTo>
                    <a:pt x="330" y="24"/>
                  </a:lnTo>
                  <a:lnTo>
                    <a:pt x="360" y="18"/>
                  </a:lnTo>
                  <a:lnTo>
                    <a:pt x="372" y="0"/>
                  </a:lnTo>
                  <a:lnTo>
                    <a:pt x="396" y="6"/>
                  </a:lnTo>
                  <a:lnTo>
                    <a:pt x="438" y="12"/>
                  </a:lnTo>
                  <a:lnTo>
                    <a:pt x="432" y="36"/>
                  </a:lnTo>
                  <a:lnTo>
                    <a:pt x="420" y="66"/>
                  </a:lnTo>
                  <a:lnTo>
                    <a:pt x="438" y="78"/>
                  </a:lnTo>
                  <a:lnTo>
                    <a:pt x="468" y="78"/>
                  </a:lnTo>
                  <a:lnTo>
                    <a:pt x="492" y="115"/>
                  </a:lnTo>
                  <a:lnTo>
                    <a:pt x="510" y="109"/>
                  </a:lnTo>
                  <a:lnTo>
                    <a:pt x="540" y="90"/>
                  </a:lnTo>
                  <a:lnTo>
                    <a:pt x="540" y="30"/>
                  </a:lnTo>
                  <a:lnTo>
                    <a:pt x="564" y="0"/>
                  </a:lnTo>
                  <a:lnTo>
                    <a:pt x="576" y="42"/>
                  </a:lnTo>
                  <a:lnTo>
                    <a:pt x="582" y="54"/>
                  </a:lnTo>
                  <a:lnTo>
                    <a:pt x="594" y="60"/>
                  </a:lnTo>
                  <a:lnTo>
                    <a:pt x="612" y="121"/>
                  </a:lnTo>
                  <a:lnTo>
                    <a:pt x="642" y="151"/>
                  </a:lnTo>
                  <a:lnTo>
                    <a:pt x="678" y="163"/>
                  </a:lnTo>
                  <a:lnTo>
                    <a:pt x="690" y="199"/>
                  </a:lnTo>
                  <a:lnTo>
                    <a:pt x="708" y="211"/>
                  </a:lnTo>
                  <a:lnTo>
                    <a:pt x="714" y="241"/>
                  </a:lnTo>
                  <a:lnTo>
                    <a:pt x="751" y="265"/>
                  </a:lnTo>
                  <a:lnTo>
                    <a:pt x="751" y="289"/>
                  </a:lnTo>
                  <a:lnTo>
                    <a:pt x="757" y="325"/>
                  </a:lnTo>
                  <a:lnTo>
                    <a:pt x="757" y="379"/>
                  </a:lnTo>
                  <a:lnTo>
                    <a:pt x="714" y="469"/>
                  </a:lnTo>
                  <a:lnTo>
                    <a:pt x="696" y="523"/>
                  </a:lnTo>
                  <a:lnTo>
                    <a:pt x="696" y="547"/>
                  </a:lnTo>
                  <a:lnTo>
                    <a:pt x="684" y="547"/>
                  </a:lnTo>
                  <a:lnTo>
                    <a:pt x="660" y="559"/>
                  </a:lnTo>
                  <a:lnTo>
                    <a:pt x="636" y="577"/>
                  </a:lnTo>
                  <a:lnTo>
                    <a:pt x="618" y="577"/>
                  </a:lnTo>
                  <a:lnTo>
                    <a:pt x="594" y="559"/>
                  </a:lnTo>
                  <a:lnTo>
                    <a:pt x="576" y="571"/>
                  </a:lnTo>
                  <a:lnTo>
                    <a:pt x="534" y="553"/>
                  </a:lnTo>
                  <a:lnTo>
                    <a:pt x="498" y="535"/>
                  </a:lnTo>
                  <a:lnTo>
                    <a:pt x="480" y="505"/>
                  </a:lnTo>
                  <a:lnTo>
                    <a:pt x="468" y="481"/>
                  </a:lnTo>
                  <a:lnTo>
                    <a:pt x="444" y="487"/>
                  </a:lnTo>
                  <a:lnTo>
                    <a:pt x="420" y="463"/>
                  </a:lnTo>
                  <a:lnTo>
                    <a:pt x="378" y="421"/>
                  </a:lnTo>
                  <a:lnTo>
                    <a:pt x="312" y="409"/>
                  </a:lnTo>
                  <a:lnTo>
                    <a:pt x="264" y="415"/>
                  </a:lnTo>
                  <a:lnTo>
                    <a:pt x="204" y="433"/>
                  </a:lnTo>
                  <a:lnTo>
                    <a:pt x="198" y="451"/>
                  </a:lnTo>
                  <a:lnTo>
                    <a:pt x="162" y="457"/>
                  </a:lnTo>
                  <a:lnTo>
                    <a:pt x="138" y="457"/>
                  </a:lnTo>
                  <a:lnTo>
                    <a:pt x="120" y="475"/>
                  </a:lnTo>
                  <a:lnTo>
                    <a:pt x="84" y="487"/>
                  </a:lnTo>
                  <a:lnTo>
                    <a:pt x="60" y="487"/>
                  </a:lnTo>
                  <a:lnTo>
                    <a:pt x="30" y="463"/>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28" name="Freeform 269"/>
            <p:cNvSpPr>
              <a:spLocks/>
            </p:cNvSpPr>
            <p:nvPr/>
          </p:nvSpPr>
          <p:spPr bwMode="auto">
            <a:xfrm>
              <a:off x="8067489" y="5502662"/>
              <a:ext cx="84179" cy="114789"/>
            </a:xfrm>
            <a:custGeom>
              <a:avLst/>
              <a:gdLst>
                <a:gd name="T0" fmla="*/ 0 w 66"/>
                <a:gd name="T1" fmla="*/ 18 h 91"/>
                <a:gd name="T2" fmla="*/ 12 w 66"/>
                <a:gd name="T3" fmla="*/ 48 h 91"/>
                <a:gd name="T4" fmla="*/ 18 w 66"/>
                <a:gd name="T5" fmla="*/ 72 h 91"/>
                <a:gd name="T6" fmla="*/ 36 w 66"/>
                <a:gd name="T7" fmla="*/ 91 h 91"/>
                <a:gd name="T8" fmla="*/ 48 w 66"/>
                <a:gd name="T9" fmla="*/ 66 h 91"/>
                <a:gd name="T10" fmla="*/ 66 w 66"/>
                <a:gd name="T11" fmla="*/ 30 h 91"/>
                <a:gd name="T12" fmla="*/ 66 w 66"/>
                <a:gd name="T13" fmla="*/ 0 h 91"/>
                <a:gd name="T14" fmla="*/ 42 w 66"/>
                <a:gd name="T15" fmla="*/ 12 h 91"/>
                <a:gd name="T16" fmla="*/ 0 w 66"/>
                <a:gd name="T17" fmla="*/ 18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91"/>
                <a:gd name="T29" fmla="*/ 66 w 66"/>
                <a:gd name="T30" fmla="*/ 91 h 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91">
                  <a:moveTo>
                    <a:pt x="0" y="18"/>
                  </a:moveTo>
                  <a:lnTo>
                    <a:pt x="12" y="48"/>
                  </a:lnTo>
                  <a:lnTo>
                    <a:pt x="18" y="72"/>
                  </a:lnTo>
                  <a:lnTo>
                    <a:pt x="36" y="91"/>
                  </a:lnTo>
                  <a:lnTo>
                    <a:pt x="48" y="66"/>
                  </a:lnTo>
                  <a:lnTo>
                    <a:pt x="66" y="30"/>
                  </a:lnTo>
                  <a:lnTo>
                    <a:pt x="66" y="0"/>
                  </a:lnTo>
                  <a:lnTo>
                    <a:pt x="42" y="12"/>
                  </a:lnTo>
                  <a:lnTo>
                    <a:pt x="0" y="18"/>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29" name="Freeform 270"/>
            <p:cNvSpPr>
              <a:spLocks/>
            </p:cNvSpPr>
            <p:nvPr/>
          </p:nvSpPr>
          <p:spPr bwMode="auto">
            <a:xfrm>
              <a:off x="6910411" y="4337931"/>
              <a:ext cx="232640" cy="255598"/>
            </a:xfrm>
            <a:custGeom>
              <a:avLst/>
              <a:gdLst>
                <a:gd name="T0" fmla="*/ 0 w 31"/>
                <a:gd name="T1" fmla="*/ 0 h 34"/>
                <a:gd name="T2" fmla="*/ 4 w 31"/>
                <a:gd name="T3" fmla="*/ 0 h 34"/>
                <a:gd name="T4" fmla="*/ 8 w 31"/>
                <a:gd name="T5" fmla="*/ 6 h 34"/>
                <a:gd name="T6" fmla="*/ 11 w 31"/>
                <a:gd name="T7" fmla="*/ 8 h 34"/>
                <a:gd name="T8" fmla="*/ 16 w 31"/>
                <a:gd name="T9" fmla="*/ 10 h 34"/>
                <a:gd name="T10" fmla="*/ 24 w 31"/>
                <a:gd name="T11" fmla="*/ 17 h 34"/>
                <a:gd name="T12" fmla="*/ 26 w 31"/>
                <a:gd name="T13" fmla="*/ 20 h 34"/>
                <a:gd name="T14" fmla="*/ 30 w 31"/>
                <a:gd name="T15" fmla="*/ 25 h 34"/>
                <a:gd name="T16" fmla="*/ 31 w 31"/>
                <a:gd name="T17" fmla="*/ 31 h 34"/>
                <a:gd name="T18" fmla="*/ 27 w 31"/>
                <a:gd name="T19" fmla="*/ 34 h 34"/>
                <a:gd name="T20" fmla="*/ 21 w 31"/>
                <a:gd name="T21" fmla="*/ 29 h 34"/>
                <a:gd name="T22" fmla="*/ 15 w 31"/>
                <a:gd name="T23" fmla="*/ 26 h 34"/>
                <a:gd name="T24" fmla="*/ 12 w 31"/>
                <a:gd name="T25" fmla="*/ 18 h 34"/>
                <a:gd name="T26" fmla="*/ 9 w 31"/>
                <a:gd name="T27" fmla="*/ 16 h 34"/>
                <a:gd name="T28" fmla="*/ 6 w 31"/>
                <a:gd name="T29" fmla="*/ 12 h 34"/>
                <a:gd name="T30" fmla="*/ 1 w 31"/>
                <a:gd name="T31" fmla="*/ 8 h 34"/>
                <a:gd name="T32" fmla="*/ 0 w 31"/>
                <a:gd name="T33" fmla="*/ 0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34"/>
                <a:gd name="T53" fmla="*/ 31 w 31"/>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34">
                  <a:moveTo>
                    <a:pt x="0" y="0"/>
                  </a:moveTo>
                  <a:cubicBezTo>
                    <a:pt x="4" y="0"/>
                    <a:pt x="4" y="0"/>
                    <a:pt x="4" y="0"/>
                  </a:cubicBezTo>
                  <a:cubicBezTo>
                    <a:pt x="8" y="6"/>
                    <a:pt x="8" y="6"/>
                    <a:pt x="8" y="6"/>
                  </a:cubicBezTo>
                  <a:cubicBezTo>
                    <a:pt x="11" y="8"/>
                    <a:pt x="11" y="8"/>
                    <a:pt x="11" y="8"/>
                  </a:cubicBezTo>
                  <a:cubicBezTo>
                    <a:pt x="16" y="10"/>
                    <a:pt x="16" y="10"/>
                    <a:pt x="16" y="10"/>
                  </a:cubicBezTo>
                  <a:cubicBezTo>
                    <a:pt x="24" y="17"/>
                    <a:pt x="24" y="17"/>
                    <a:pt x="24" y="17"/>
                  </a:cubicBezTo>
                  <a:cubicBezTo>
                    <a:pt x="26" y="20"/>
                    <a:pt x="26" y="20"/>
                    <a:pt x="26" y="20"/>
                  </a:cubicBezTo>
                  <a:cubicBezTo>
                    <a:pt x="30" y="25"/>
                    <a:pt x="30" y="25"/>
                    <a:pt x="30" y="25"/>
                  </a:cubicBezTo>
                  <a:cubicBezTo>
                    <a:pt x="31" y="31"/>
                    <a:pt x="31" y="31"/>
                    <a:pt x="31" y="31"/>
                  </a:cubicBezTo>
                  <a:cubicBezTo>
                    <a:pt x="27" y="34"/>
                    <a:pt x="27" y="34"/>
                    <a:pt x="27" y="34"/>
                  </a:cubicBezTo>
                  <a:cubicBezTo>
                    <a:pt x="21" y="29"/>
                    <a:pt x="21" y="29"/>
                    <a:pt x="21" y="29"/>
                  </a:cubicBezTo>
                  <a:cubicBezTo>
                    <a:pt x="15" y="26"/>
                    <a:pt x="15" y="26"/>
                    <a:pt x="15" y="26"/>
                  </a:cubicBezTo>
                  <a:cubicBezTo>
                    <a:pt x="12" y="18"/>
                    <a:pt x="12" y="18"/>
                    <a:pt x="12" y="18"/>
                  </a:cubicBezTo>
                  <a:cubicBezTo>
                    <a:pt x="9" y="16"/>
                    <a:pt x="9" y="16"/>
                    <a:pt x="9" y="16"/>
                  </a:cubicBezTo>
                  <a:cubicBezTo>
                    <a:pt x="9" y="16"/>
                    <a:pt x="7" y="13"/>
                    <a:pt x="6" y="12"/>
                  </a:cubicBezTo>
                  <a:cubicBezTo>
                    <a:pt x="4" y="11"/>
                    <a:pt x="1" y="8"/>
                    <a:pt x="1" y="8"/>
                  </a:cubicBezTo>
                  <a:lnTo>
                    <a:pt x="0" y="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30" name="Freeform 271"/>
            <p:cNvSpPr>
              <a:spLocks/>
            </p:cNvSpPr>
            <p:nvPr/>
          </p:nvSpPr>
          <p:spPr bwMode="auto">
            <a:xfrm>
              <a:off x="7228760" y="4292015"/>
              <a:ext cx="218866" cy="255598"/>
            </a:xfrm>
            <a:custGeom>
              <a:avLst/>
              <a:gdLst>
                <a:gd name="T0" fmla="*/ 12 w 174"/>
                <a:gd name="T1" fmla="*/ 168 h 204"/>
                <a:gd name="T2" fmla="*/ 0 w 174"/>
                <a:gd name="T3" fmla="*/ 144 h 204"/>
                <a:gd name="T4" fmla="*/ 0 w 174"/>
                <a:gd name="T5" fmla="*/ 108 h 204"/>
                <a:gd name="T6" fmla="*/ 12 w 174"/>
                <a:gd name="T7" fmla="*/ 90 h 204"/>
                <a:gd name="T8" fmla="*/ 36 w 174"/>
                <a:gd name="T9" fmla="*/ 84 h 204"/>
                <a:gd name="T10" fmla="*/ 60 w 174"/>
                <a:gd name="T11" fmla="*/ 66 h 204"/>
                <a:gd name="T12" fmla="*/ 96 w 174"/>
                <a:gd name="T13" fmla="*/ 24 h 204"/>
                <a:gd name="T14" fmla="*/ 138 w 174"/>
                <a:gd name="T15" fmla="*/ 0 h 204"/>
                <a:gd name="T16" fmla="*/ 162 w 174"/>
                <a:gd name="T17" fmla="*/ 12 h 204"/>
                <a:gd name="T18" fmla="*/ 174 w 174"/>
                <a:gd name="T19" fmla="*/ 30 h 204"/>
                <a:gd name="T20" fmla="*/ 156 w 174"/>
                <a:gd name="T21" fmla="*/ 48 h 204"/>
                <a:gd name="T22" fmla="*/ 150 w 174"/>
                <a:gd name="T23" fmla="*/ 66 h 204"/>
                <a:gd name="T24" fmla="*/ 156 w 174"/>
                <a:gd name="T25" fmla="*/ 90 h 204"/>
                <a:gd name="T26" fmla="*/ 174 w 174"/>
                <a:gd name="T27" fmla="*/ 108 h 204"/>
                <a:gd name="T28" fmla="*/ 156 w 174"/>
                <a:gd name="T29" fmla="*/ 120 h 204"/>
                <a:gd name="T30" fmla="*/ 150 w 174"/>
                <a:gd name="T31" fmla="*/ 132 h 204"/>
                <a:gd name="T32" fmla="*/ 138 w 174"/>
                <a:gd name="T33" fmla="*/ 150 h 204"/>
                <a:gd name="T34" fmla="*/ 126 w 174"/>
                <a:gd name="T35" fmla="*/ 168 h 204"/>
                <a:gd name="T36" fmla="*/ 114 w 174"/>
                <a:gd name="T37" fmla="*/ 198 h 204"/>
                <a:gd name="T38" fmla="*/ 90 w 174"/>
                <a:gd name="T39" fmla="*/ 204 h 204"/>
                <a:gd name="T40" fmla="*/ 72 w 174"/>
                <a:gd name="T41" fmla="*/ 192 h 204"/>
                <a:gd name="T42" fmla="*/ 42 w 174"/>
                <a:gd name="T43" fmla="*/ 192 h 204"/>
                <a:gd name="T44" fmla="*/ 24 w 174"/>
                <a:gd name="T45" fmla="*/ 192 h 204"/>
                <a:gd name="T46" fmla="*/ 12 w 174"/>
                <a:gd name="T47" fmla="*/ 168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4"/>
                <a:gd name="T73" fmla="*/ 0 h 204"/>
                <a:gd name="T74" fmla="*/ 174 w 174"/>
                <a:gd name="T75" fmla="*/ 204 h 2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4" h="204">
                  <a:moveTo>
                    <a:pt x="12" y="168"/>
                  </a:moveTo>
                  <a:lnTo>
                    <a:pt x="0" y="144"/>
                  </a:lnTo>
                  <a:lnTo>
                    <a:pt x="0" y="108"/>
                  </a:lnTo>
                  <a:lnTo>
                    <a:pt x="12" y="90"/>
                  </a:lnTo>
                  <a:lnTo>
                    <a:pt x="36" y="84"/>
                  </a:lnTo>
                  <a:lnTo>
                    <a:pt x="60" y="66"/>
                  </a:lnTo>
                  <a:lnTo>
                    <a:pt x="96" y="24"/>
                  </a:lnTo>
                  <a:lnTo>
                    <a:pt x="138" y="0"/>
                  </a:lnTo>
                  <a:lnTo>
                    <a:pt x="162" y="12"/>
                  </a:lnTo>
                  <a:lnTo>
                    <a:pt x="174" y="30"/>
                  </a:lnTo>
                  <a:lnTo>
                    <a:pt x="156" y="48"/>
                  </a:lnTo>
                  <a:lnTo>
                    <a:pt x="150" y="66"/>
                  </a:lnTo>
                  <a:lnTo>
                    <a:pt x="156" y="90"/>
                  </a:lnTo>
                  <a:lnTo>
                    <a:pt x="174" y="108"/>
                  </a:lnTo>
                  <a:lnTo>
                    <a:pt x="156" y="120"/>
                  </a:lnTo>
                  <a:lnTo>
                    <a:pt x="150" y="132"/>
                  </a:lnTo>
                  <a:lnTo>
                    <a:pt x="138" y="150"/>
                  </a:lnTo>
                  <a:lnTo>
                    <a:pt x="126" y="168"/>
                  </a:lnTo>
                  <a:lnTo>
                    <a:pt x="114" y="198"/>
                  </a:lnTo>
                  <a:lnTo>
                    <a:pt x="90" y="204"/>
                  </a:lnTo>
                  <a:lnTo>
                    <a:pt x="72" y="192"/>
                  </a:lnTo>
                  <a:lnTo>
                    <a:pt x="42" y="192"/>
                  </a:lnTo>
                  <a:lnTo>
                    <a:pt x="24" y="192"/>
                  </a:lnTo>
                  <a:lnTo>
                    <a:pt x="12" y="168"/>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31" name="Freeform 274"/>
            <p:cNvSpPr>
              <a:spLocks/>
            </p:cNvSpPr>
            <p:nvPr/>
          </p:nvSpPr>
          <p:spPr bwMode="auto">
            <a:xfrm>
              <a:off x="7447626" y="4426701"/>
              <a:ext cx="136216" cy="166828"/>
            </a:xfrm>
            <a:custGeom>
              <a:avLst/>
              <a:gdLst>
                <a:gd name="T0" fmla="*/ 12 w 108"/>
                <a:gd name="T1" fmla="*/ 126 h 132"/>
                <a:gd name="T2" fmla="*/ 12 w 108"/>
                <a:gd name="T3" fmla="*/ 108 h 132"/>
                <a:gd name="T4" fmla="*/ 0 w 108"/>
                <a:gd name="T5" fmla="*/ 84 h 132"/>
                <a:gd name="T6" fmla="*/ 6 w 108"/>
                <a:gd name="T7" fmla="*/ 66 h 132"/>
                <a:gd name="T8" fmla="*/ 24 w 108"/>
                <a:gd name="T9" fmla="*/ 24 h 132"/>
                <a:gd name="T10" fmla="*/ 36 w 108"/>
                <a:gd name="T11" fmla="*/ 12 h 132"/>
                <a:gd name="T12" fmla="*/ 66 w 108"/>
                <a:gd name="T13" fmla="*/ 6 h 132"/>
                <a:gd name="T14" fmla="*/ 108 w 108"/>
                <a:gd name="T15" fmla="*/ 0 h 132"/>
                <a:gd name="T16" fmla="*/ 108 w 108"/>
                <a:gd name="T17" fmla="*/ 12 h 132"/>
                <a:gd name="T18" fmla="*/ 90 w 108"/>
                <a:gd name="T19" fmla="*/ 12 h 132"/>
                <a:gd name="T20" fmla="*/ 54 w 108"/>
                <a:gd name="T21" fmla="*/ 24 h 132"/>
                <a:gd name="T22" fmla="*/ 42 w 108"/>
                <a:gd name="T23" fmla="*/ 42 h 132"/>
                <a:gd name="T24" fmla="*/ 84 w 108"/>
                <a:gd name="T25" fmla="*/ 42 h 132"/>
                <a:gd name="T26" fmla="*/ 90 w 108"/>
                <a:gd name="T27" fmla="*/ 60 h 132"/>
                <a:gd name="T28" fmla="*/ 78 w 108"/>
                <a:gd name="T29" fmla="*/ 66 h 132"/>
                <a:gd name="T30" fmla="*/ 66 w 108"/>
                <a:gd name="T31" fmla="*/ 78 h 132"/>
                <a:gd name="T32" fmla="*/ 90 w 108"/>
                <a:gd name="T33" fmla="*/ 102 h 132"/>
                <a:gd name="T34" fmla="*/ 96 w 108"/>
                <a:gd name="T35" fmla="*/ 126 h 132"/>
                <a:gd name="T36" fmla="*/ 72 w 108"/>
                <a:gd name="T37" fmla="*/ 126 h 132"/>
                <a:gd name="T38" fmla="*/ 54 w 108"/>
                <a:gd name="T39" fmla="*/ 108 h 132"/>
                <a:gd name="T40" fmla="*/ 36 w 108"/>
                <a:gd name="T41" fmla="*/ 84 h 132"/>
                <a:gd name="T42" fmla="*/ 36 w 108"/>
                <a:gd name="T43" fmla="*/ 114 h 132"/>
                <a:gd name="T44" fmla="*/ 36 w 108"/>
                <a:gd name="T45" fmla="*/ 132 h 132"/>
                <a:gd name="T46" fmla="*/ 12 w 108"/>
                <a:gd name="T47" fmla="*/ 126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8"/>
                <a:gd name="T73" fmla="*/ 0 h 132"/>
                <a:gd name="T74" fmla="*/ 108 w 108"/>
                <a:gd name="T75" fmla="*/ 132 h 13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8" h="132">
                  <a:moveTo>
                    <a:pt x="12" y="126"/>
                  </a:moveTo>
                  <a:lnTo>
                    <a:pt x="12" y="108"/>
                  </a:lnTo>
                  <a:lnTo>
                    <a:pt x="0" y="84"/>
                  </a:lnTo>
                  <a:lnTo>
                    <a:pt x="6" y="66"/>
                  </a:lnTo>
                  <a:lnTo>
                    <a:pt x="24" y="24"/>
                  </a:lnTo>
                  <a:lnTo>
                    <a:pt x="36" y="12"/>
                  </a:lnTo>
                  <a:lnTo>
                    <a:pt x="66" y="6"/>
                  </a:lnTo>
                  <a:lnTo>
                    <a:pt x="108" y="0"/>
                  </a:lnTo>
                  <a:lnTo>
                    <a:pt x="108" y="12"/>
                  </a:lnTo>
                  <a:lnTo>
                    <a:pt x="90" y="12"/>
                  </a:lnTo>
                  <a:lnTo>
                    <a:pt x="54" y="24"/>
                  </a:lnTo>
                  <a:lnTo>
                    <a:pt x="42" y="42"/>
                  </a:lnTo>
                  <a:lnTo>
                    <a:pt x="84" y="42"/>
                  </a:lnTo>
                  <a:lnTo>
                    <a:pt x="90" y="60"/>
                  </a:lnTo>
                  <a:lnTo>
                    <a:pt x="78" y="66"/>
                  </a:lnTo>
                  <a:lnTo>
                    <a:pt x="66" y="78"/>
                  </a:lnTo>
                  <a:lnTo>
                    <a:pt x="90" y="102"/>
                  </a:lnTo>
                  <a:lnTo>
                    <a:pt x="96" y="126"/>
                  </a:lnTo>
                  <a:lnTo>
                    <a:pt x="72" y="126"/>
                  </a:lnTo>
                  <a:lnTo>
                    <a:pt x="54" y="108"/>
                  </a:lnTo>
                  <a:lnTo>
                    <a:pt x="36" y="84"/>
                  </a:lnTo>
                  <a:lnTo>
                    <a:pt x="36" y="114"/>
                  </a:lnTo>
                  <a:lnTo>
                    <a:pt x="36" y="132"/>
                  </a:lnTo>
                  <a:lnTo>
                    <a:pt x="12" y="126"/>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32" name="Freeform 275"/>
            <p:cNvSpPr>
              <a:spLocks/>
            </p:cNvSpPr>
            <p:nvPr/>
          </p:nvSpPr>
          <p:spPr bwMode="auto">
            <a:xfrm>
              <a:off x="7138460" y="4616486"/>
              <a:ext cx="255597" cy="58160"/>
            </a:xfrm>
            <a:custGeom>
              <a:avLst/>
              <a:gdLst>
                <a:gd name="T0" fmla="*/ 0 w 34"/>
                <a:gd name="T1" fmla="*/ 1 h 8"/>
                <a:gd name="T2" fmla="*/ 9 w 34"/>
                <a:gd name="T3" fmla="*/ 0 h 8"/>
                <a:gd name="T4" fmla="*/ 16 w 34"/>
                <a:gd name="T5" fmla="*/ 0 h 8"/>
                <a:gd name="T6" fmla="*/ 20 w 34"/>
                <a:gd name="T7" fmla="*/ 1 h 8"/>
                <a:gd name="T8" fmla="*/ 23 w 34"/>
                <a:gd name="T9" fmla="*/ 3 h 8"/>
                <a:gd name="T10" fmla="*/ 31 w 34"/>
                <a:gd name="T11" fmla="*/ 5 h 8"/>
                <a:gd name="T12" fmla="*/ 34 w 34"/>
                <a:gd name="T13" fmla="*/ 8 h 8"/>
                <a:gd name="T14" fmla="*/ 26 w 34"/>
                <a:gd name="T15" fmla="*/ 7 h 8"/>
                <a:gd name="T16" fmla="*/ 19 w 34"/>
                <a:gd name="T17" fmla="*/ 6 h 8"/>
                <a:gd name="T18" fmla="*/ 8 w 34"/>
                <a:gd name="T19" fmla="*/ 4 h 8"/>
                <a:gd name="T20" fmla="*/ 0 w 34"/>
                <a:gd name="T21" fmla="*/ 1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8"/>
                <a:gd name="T35" fmla="*/ 34 w 34"/>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8">
                  <a:moveTo>
                    <a:pt x="0" y="1"/>
                  </a:moveTo>
                  <a:cubicBezTo>
                    <a:pt x="9" y="0"/>
                    <a:pt x="9" y="0"/>
                    <a:pt x="9" y="0"/>
                  </a:cubicBezTo>
                  <a:cubicBezTo>
                    <a:pt x="16" y="0"/>
                    <a:pt x="16" y="0"/>
                    <a:pt x="16" y="0"/>
                  </a:cubicBezTo>
                  <a:cubicBezTo>
                    <a:pt x="20" y="1"/>
                    <a:pt x="20" y="1"/>
                    <a:pt x="20" y="1"/>
                  </a:cubicBezTo>
                  <a:cubicBezTo>
                    <a:pt x="23" y="3"/>
                    <a:pt x="23" y="3"/>
                    <a:pt x="23" y="3"/>
                  </a:cubicBezTo>
                  <a:cubicBezTo>
                    <a:pt x="31" y="5"/>
                    <a:pt x="31" y="5"/>
                    <a:pt x="31" y="5"/>
                  </a:cubicBezTo>
                  <a:cubicBezTo>
                    <a:pt x="34" y="8"/>
                    <a:pt x="34" y="8"/>
                    <a:pt x="34" y="8"/>
                  </a:cubicBezTo>
                  <a:cubicBezTo>
                    <a:pt x="26" y="7"/>
                    <a:pt x="26" y="7"/>
                    <a:pt x="26" y="7"/>
                  </a:cubicBezTo>
                  <a:cubicBezTo>
                    <a:pt x="19" y="6"/>
                    <a:pt x="19" y="6"/>
                    <a:pt x="19" y="6"/>
                  </a:cubicBezTo>
                  <a:cubicBezTo>
                    <a:pt x="19" y="6"/>
                    <a:pt x="10" y="4"/>
                    <a:pt x="8" y="4"/>
                  </a:cubicBezTo>
                  <a:cubicBezTo>
                    <a:pt x="7" y="3"/>
                    <a:pt x="0" y="1"/>
                    <a:pt x="0" y="1"/>
                  </a:cubicBez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33" name="Freeform 276"/>
            <p:cNvSpPr>
              <a:spLocks/>
            </p:cNvSpPr>
            <p:nvPr/>
          </p:nvSpPr>
          <p:spPr bwMode="auto">
            <a:xfrm>
              <a:off x="3082566" y="3038514"/>
              <a:ext cx="153053" cy="172949"/>
            </a:xfrm>
            <a:custGeom>
              <a:avLst/>
              <a:gdLst>
                <a:gd name="T0" fmla="*/ 0 w 120"/>
                <a:gd name="T1" fmla="*/ 114 h 138"/>
                <a:gd name="T2" fmla="*/ 0 w 120"/>
                <a:gd name="T3" fmla="*/ 90 h 138"/>
                <a:gd name="T4" fmla="*/ 6 w 120"/>
                <a:gd name="T5" fmla="*/ 72 h 138"/>
                <a:gd name="T6" fmla="*/ 36 w 120"/>
                <a:gd name="T7" fmla="*/ 24 h 138"/>
                <a:gd name="T8" fmla="*/ 66 w 120"/>
                <a:gd name="T9" fmla="*/ 0 h 138"/>
                <a:gd name="T10" fmla="*/ 66 w 120"/>
                <a:gd name="T11" fmla="*/ 18 h 138"/>
                <a:gd name="T12" fmla="*/ 54 w 120"/>
                <a:gd name="T13" fmla="*/ 42 h 138"/>
                <a:gd name="T14" fmla="*/ 60 w 120"/>
                <a:gd name="T15" fmla="*/ 54 h 138"/>
                <a:gd name="T16" fmla="*/ 108 w 120"/>
                <a:gd name="T17" fmla="*/ 78 h 138"/>
                <a:gd name="T18" fmla="*/ 120 w 120"/>
                <a:gd name="T19" fmla="*/ 108 h 138"/>
                <a:gd name="T20" fmla="*/ 120 w 120"/>
                <a:gd name="T21" fmla="*/ 132 h 138"/>
                <a:gd name="T22" fmla="*/ 96 w 120"/>
                <a:gd name="T23" fmla="*/ 138 h 138"/>
                <a:gd name="T24" fmla="*/ 84 w 120"/>
                <a:gd name="T25" fmla="*/ 120 h 138"/>
                <a:gd name="T26" fmla="*/ 66 w 120"/>
                <a:gd name="T27" fmla="*/ 126 h 138"/>
                <a:gd name="T28" fmla="*/ 48 w 120"/>
                <a:gd name="T29" fmla="*/ 114 h 138"/>
                <a:gd name="T30" fmla="*/ 18 w 120"/>
                <a:gd name="T31" fmla="*/ 108 h 138"/>
                <a:gd name="T32" fmla="*/ 0 w 120"/>
                <a:gd name="T33" fmla="*/ 114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138"/>
                <a:gd name="T53" fmla="*/ 120 w 120"/>
                <a:gd name="T54" fmla="*/ 138 h 1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138">
                  <a:moveTo>
                    <a:pt x="0" y="114"/>
                  </a:moveTo>
                  <a:lnTo>
                    <a:pt x="0" y="90"/>
                  </a:lnTo>
                  <a:lnTo>
                    <a:pt x="6" y="72"/>
                  </a:lnTo>
                  <a:lnTo>
                    <a:pt x="36" y="24"/>
                  </a:lnTo>
                  <a:lnTo>
                    <a:pt x="66" y="0"/>
                  </a:lnTo>
                  <a:lnTo>
                    <a:pt x="66" y="18"/>
                  </a:lnTo>
                  <a:lnTo>
                    <a:pt x="54" y="42"/>
                  </a:lnTo>
                  <a:lnTo>
                    <a:pt x="60" y="54"/>
                  </a:lnTo>
                  <a:lnTo>
                    <a:pt x="108" y="78"/>
                  </a:lnTo>
                  <a:lnTo>
                    <a:pt x="120" y="108"/>
                  </a:lnTo>
                  <a:lnTo>
                    <a:pt x="120" y="132"/>
                  </a:lnTo>
                  <a:lnTo>
                    <a:pt x="96" y="138"/>
                  </a:lnTo>
                  <a:lnTo>
                    <a:pt x="84" y="120"/>
                  </a:lnTo>
                  <a:lnTo>
                    <a:pt x="66" y="126"/>
                  </a:lnTo>
                  <a:lnTo>
                    <a:pt x="48" y="114"/>
                  </a:lnTo>
                  <a:lnTo>
                    <a:pt x="18" y="108"/>
                  </a:lnTo>
                  <a:lnTo>
                    <a:pt x="0" y="114"/>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34" name="Freeform 277"/>
            <p:cNvSpPr>
              <a:spLocks/>
            </p:cNvSpPr>
            <p:nvPr/>
          </p:nvSpPr>
          <p:spPr bwMode="auto">
            <a:xfrm>
              <a:off x="2453519" y="3912444"/>
              <a:ext cx="266312" cy="74996"/>
            </a:xfrm>
            <a:custGeom>
              <a:avLst/>
              <a:gdLst>
                <a:gd name="T0" fmla="*/ 2 w 35"/>
                <a:gd name="T1" fmla="*/ 1 h 10"/>
                <a:gd name="T2" fmla="*/ 8 w 35"/>
                <a:gd name="T3" fmla="*/ 0 h 10"/>
                <a:gd name="T4" fmla="*/ 19 w 35"/>
                <a:gd name="T5" fmla="*/ 0 h 10"/>
                <a:gd name="T6" fmla="*/ 26 w 35"/>
                <a:gd name="T7" fmla="*/ 3 h 10"/>
                <a:gd name="T8" fmla="*/ 28 w 35"/>
                <a:gd name="T9" fmla="*/ 6 h 10"/>
                <a:gd name="T10" fmla="*/ 33 w 35"/>
                <a:gd name="T11" fmla="*/ 7 h 10"/>
                <a:gd name="T12" fmla="*/ 35 w 35"/>
                <a:gd name="T13" fmla="*/ 9 h 10"/>
                <a:gd name="T14" fmla="*/ 33 w 35"/>
                <a:gd name="T15" fmla="*/ 10 h 10"/>
                <a:gd name="T16" fmla="*/ 25 w 35"/>
                <a:gd name="T17" fmla="*/ 10 h 10"/>
                <a:gd name="T18" fmla="*/ 23 w 35"/>
                <a:gd name="T19" fmla="*/ 8 h 10"/>
                <a:gd name="T20" fmla="*/ 21 w 35"/>
                <a:gd name="T21" fmla="*/ 5 h 10"/>
                <a:gd name="T22" fmla="*/ 15 w 35"/>
                <a:gd name="T23" fmla="*/ 4 h 10"/>
                <a:gd name="T24" fmla="*/ 9 w 35"/>
                <a:gd name="T25" fmla="*/ 4 h 10"/>
                <a:gd name="T26" fmla="*/ 5 w 35"/>
                <a:gd name="T27" fmla="*/ 4 h 10"/>
                <a:gd name="T28" fmla="*/ 0 w 35"/>
                <a:gd name="T29" fmla="*/ 3 h 10"/>
                <a:gd name="T30" fmla="*/ 2 w 35"/>
                <a:gd name="T31" fmla="*/ 1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10"/>
                <a:gd name="T50" fmla="*/ 35 w 35"/>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35" name="Freeform 278"/>
            <p:cNvSpPr>
              <a:spLocks/>
            </p:cNvSpPr>
            <p:nvPr/>
          </p:nvSpPr>
          <p:spPr bwMode="auto">
            <a:xfrm>
              <a:off x="2719830" y="3995093"/>
              <a:ext cx="165297" cy="45916"/>
            </a:xfrm>
            <a:custGeom>
              <a:avLst/>
              <a:gdLst>
                <a:gd name="T0" fmla="*/ 24 w 132"/>
                <a:gd name="T1" fmla="*/ 0 h 36"/>
                <a:gd name="T2" fmla="*/ 24 w 132"/>
                <a:gd name="T3" fmla="*/ 12 h 36"/>
                <a:gd name="T4" fmla="*/ 0 w 132"/>
                <a:gd name="T5" fmla="*/ 18 h 36"/>
                <a:gd name="T6" fmla="*/ 30 w 132"/>
                <a:gd name="T7" fmla="*/ 30 h 36"/>
                <a:gd name="T8" fmla="*/ 42 w 132"/>
                <a:gd name="T9" fmla="*/ 36 h 36"/>
                <a:gd name="T10" fmla="*/ 66 w 132"/>
                <a:gd name="T11" fmla="*/ 36 h 36"/>
                <a:gd name="T12" fmla="*/ 84 w 132"/>
                <a:gd name="T13" fmla="*/ 24 h 36"/>
                <a:gd name="T14" fmla="*/ 132 w 132"/>
                <a:gd name="T15" fmla="*/ 30 h 36"/>
                <a:gd name="T16" fmla="*/ 108 w 132"/>
                <a:gd name="T17" fmla="*/ 18 h 36"/>
                <a:gd name="T18" fmla="*/ 72 w 132"/>
                <a:gd name="T19" fmla="*/ 0 h 36"/>
                <a:gd name="T20" fmla="*/ 24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2"/>
                <a:gd name="T34" fmla="*/ 0 h 36"/>
                <a:gd name="T35" fmla="*/ 132 w 132"/>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36" name="Freeform 279"/>
            <p:cNvSpPr>
              <a:spLocks/>
            </p:cNvSpPr>
            <p:nvPr/>
          </p:nvSpPr>
          <p:spPr bwMode="auto">
            <a:xfrm>
              <a:off x="4882464" y="3473184"/>
              <a:ext cx="74995" cy="44385"/>
            </a:xfrm>
            <a:custGeom>
              <a:avLst/>
              <a:gdLst>
                <a:gd name="T0" fmla="*/ 0 w 60"/>
                <a:gd name="T1" fmla="*/ 12 h 36"/>
                <a:gd name="T2" fmla="*/ 36 w 60"/>
                <a:gd name="T3" fmla="*/ 0 h 36"/>
                <a:gd name="T4" fmla="*/ 60 w 60"/>
                <a:gd name="T5" fmla="*/ 6 h 36"/>
                <a:gd name="T6" fmla="*/ 60 w 60"/>
                <a:gd name="T7" fmla="*/ 18 h 36"/>
                <a:gd name="T8" fmla="*/ 54 w 60"/>
                <a:gd name="T9" fmla="*/ 36 h 36"/>
                <a:gd name="T10" fmla="*/ 30 w 60"/>
                <a:gd name="T11" fmla="*/ 24 h 36"/>
                <a:gd name="T12" fmla="*/ 0 w 60"/>
                <a:gd name="T13" fmla="*/ 12 h 36"/>
                <a:gd name="T14" fmla="*/ 0 60000 65536"/>
                <a:gd name="T15" fmla="*/ 0 60000 65536"/>
                <a:gd name="T16" fmla="*/ 0 60000 65536"/>
                <a:gd name="T17" fmla="*/ 0 60000 65536"/>
                <a:gd name="T18" fmla="*/ 0 60000 65536"/>
                <a:gd name="T19" fmla="*/ 0 60000 65536"/>
                <a:gd name="T20" fmla="*/ 0 60000 65536"/>
                <a:gd name="T21" fmla="*/ 0 w 60"/>
                <a:gd name="T22" fmla="*/ 0 h 36"/>
                <a:gd name="T23" fmla="*/ 60 w 60"/>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36">
                  <a:moveTo>
                    <a:pt x="0" y="12"/>
                  </a:moveTo>
                  <a:lnTo>
                    <a:pt x="36" y="0"/>
                  </a:lnTo>
                  <a:lnTo>
                    <a:pt x="60" y="6"/>
                  </a:lnTo>
                  <a:lnTo>
                    <a:pt x="60" y="18"/>
                  </a:lnTo>
                  <a:lnTo>
                    <a:pt x="54" y="36"/>
                  </a:lnTo>
                  <a:lnTo>
                    <a:pt x="30" y="24"/>
                  </a:lnTo>
                  <a:lnTo>
                    <a:pt x="0" y="12"/>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37" name="Freeform 280"/>
            <p:cNvSpPr>
              <a:spLocks/>
            </p:cNvSpPr>
            <p:nvPr/>
          </p:nvSpPr>
          <p:spPr bwMode="auto">
            <a:xfrm>
              <a:off x="4798285" y="3389004"/>
              <a:ext cx="30611" cy="59691"/>
            </a:xfrm>
            <a:custGeom>
              <a:avLst/>
              <a:gdLst>
                <a:gd name="T0" fmla="*/ 0 w 24"/>
                <a:gd name="T1" fmla="*/ 48 h 48"/>
                <a:gd name="T2" fmla="*/ 6 w 24"/>
                <a:gd name="T3" fmla="*/ 6 h 48"/>
                <a:gd name="T4" fmla="*/ 18 w 24"/>
                <a:gd name="T5" fmla="*/ 0 h 48"/>
                <a:gd name="T6" fmla="*/ 24 w 24"/>
                <a:gd name="T7" fmla="*/ 24 h 48"/>
                <a:gd name="T8" fmla="*/ 24 w 24"/>
                <a:gd name="T9" fmla="*/ 48 h 48"/>
                <a:gd name="T10" fmla="*/ 0 w 24"/>
                <a:gd name="T11" fmla="*/ 48 h 48"/>
                <a:gd name="T12" fmla="*/ 0 60000 65536"/>
                <a:gd name="T13" fmla="*/ 0 60000 65536"/>
                <a:gd name="T14" fmla="*/ 0 60000 65536"/>
                <a:gd name="T15" fmla="*/ 0 60000 65536"/>
                <a:gd name="T16" fmla="*/ 0 60000 65536"/>
                <a:gd name="T17" fmla="*/ 0 60000 65536"/>
                <a:gd name="T18" fmla="*/ 0 w 24"/>
                <a:gd name="T19" fmla="*/ 0 h 48"/>
                <a:gd name="T20" fmla="*/ 24 w 24"/>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4" h="48">
                  <a:moveTo>
                    <a:pt x="0" y="48"/>
                  </a:moveTo>
                  <a:lnTo>
                    <a:pt x="6" y="6"/>
                  </a:lnTo>
                  <a:lnTo>
                    <a:pt x="18" y="0"/>
                  </a:lnTo>
                  <a:lnTo>
                    <a:pt x="24" y="24"/>
                  </a:lnTo>
                  <a:lnTo>
                    <a:pt x="24" y="48"/>
                  </a:lnTo>
                  <a:lnTo>
                    <a:pt x="0" y="48"/>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38" name="Freeform 281"/>
            <p:cNvSpPr>
              <a:spLocks/>
            </p:cNvSpPr>
            <p:nvPr/>
          </p:nvSpPr>
          <p:spPr bwMode="auto">
            <a:xfrm>
              <a:off x="4790633" y="3327783"/>
              <a:ext cx="38263" cy="45916"/>
            </a:xfrm>
            <a:custGeom>
              <a:avLst/>
              <a:gdLst>
                <a:gd name="T0" fmla="*/ 0 w 30"/>
                <a:gd name="T1" fmla="*/ 12 h 37"/>
                <a:gd name="T2" fmla="*/ 24 w 30"/>
                <a:gd name="T3" fmla="*/ 0 h 37"/>
                <a:gd name="T4" fmla="*/ 30 w 30"/>
                <a:gd name="T5" fmla="*/ 24 h 37"/>
                <a:gd name="T6" fmla="*/ 24 w 30"/>
                <a:gd name="T7" fmla="*/ 37 h 37"/>
                <a:gd name="T8" fmla="*/ 0 w 30"/>
                <a:gd name="T9" fmla="*/ 12 h 37"/>
                <a:gd name="T10" fmla="*/ 0 60000 65536"/>
                <a:gd name="T11" fmla="*/ 0 60000 65536"/>
                <a:gd name="T12" fmla="*/ 0 60000 65536"/>
                <a:gd name="T13" fmla="*/ 0 60000 65536"/>
                <a:gd name="T14" fmla="*/ 0 60000 65536"/>
                <a:gd name="T15" fmla="*/ 0 w 30"/>
                <a:gd name="T16" fmla="*/ 0 h 37"/>
                <a:gd name="T17" fmla="*/ 30 w 30"/>
                <a:gd name="T18" fmla="*/ 37 h 37"/>
              </a:gdLst>
              <a:ahLst/>
              <a:cxnLst>
                <a:cxn ang="T10">
                  <a:pos x="T0" y="T1"/>
                </a:cxn>
                <a:cxn ang="T11">
                  <a:pos x="T2" y="T3"/>
                </a:cxn>
                <a:cxn ang="T12">
                  <a:pos x="T4" y="T5"/>
                </a:cxn>
                <a:cxn ang="T13">
                  <a:pos x="T6" y="T7"/>
                </a:cxn>
                <a:cxn ang="T14">
                  <a:pos x="T8" y="T9"/>
                </a:cxn>
              </a:cxnLst>
              <a:rect l="T15" t="T16" r="T17" b="T18"/>
              <a:pathLst>
                <a:path w="30" h="37">
                  <a:moveTo>
                    <a:pt x="0" y="12"/>
                  </a:moveTo>
                  <a:lnTo>
                    <a:pt x="24" y="0"/>
                  </a:lnTo>
                  <a:lnTo>
                    <a:pt x="30" y="24"/>
                  </a:lnTo>
                  <a:lnTo>
                    <a:pt x="24" y="37"/>
                  </a:lnTo>
                  <a:lnTo>
                    <a:pt x="0" y="12"/>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39" name="Freeform 282"/>
            <p:cNvSpPr>
              <a:spLocks/>
            </p:cNvSpPr>
            <p:nvPr/>
          </p:nvSpPr>
          <p:spPr bwMode="auto">
            <a:xfrm>
              <a:off x="5578853" y="3509916"/>
              <a:ext cx="38264" cy="7652"/>
            </a:xfrm>
            <a:custGeom>
              <a:avLst/>
              <a:gdLst>
                <a:gd name="T0" fmla="*/ 24 w 30"/>
                <a:gd name="T1" fmla="*/ 0 h 6"/>
                <a:gd name="T2" fmla="*/ 30 w 30"/>
                <a:gd name="T3" fmla="*/ 0 h 6"/>
                <a:gd name="T4" fmla="*/ 0 w 30"/>
                <a:gd name="T5" fmla="*/ 6 h 6"/>
                <a:gd name="T6" fmla="*/ 24 w 30"/>
                <a:gd name="T7" fmla="*/ 0 h 6"/>
                <a:gd name="T8" fmla="*/ 0 60000 65536"/>
                <a:gd name="T9" fmla="*/ 0 60000 65536"/>
                <a:gd name="T10" fmla="*/ 0 60000 65536"/>
                <a:gd name="T11" fmla="*/ 0 60000 65536"/>
                <a:gd name="T12" fmla="*/ 0 w 30"/>
                <a:gd name="T13" fmla="*/ 0 h 6"/>
                <a:gd name="T14" fmla="*/ 30 w 30"/>
                <a:gd name="T15" fmla="*/ 6 h 6"/>
              </a:gdLst>
              <a:ahLst/>
              <a:cxnLst>
                <a:cxn ang="T8">
                  <a:pos x="T0" y="T1"/>
                </a:cxn>
                <a:cxn ang="T9">
                  <a:pos x="T2" y="T3"/>
                </a:cxn>
                <a:cxn ang="T10">
                  <a:pos x="T4" y="T5"/>
                </a:cxn>
                <a:cxn ang="T11">
                  <a:pos x="T6" y="T7"/>
                </a:cxn>
              </a:cxnLst>
              <a:rect l="T12" t="T13" r="T14" b="T15"/>
              <a:pathLst>
                <a:path w="30" h="6">
                  <a:moveTo>
                    <a:pt x="24" y="0"/>
                  </a:moveTo>
                  <a:lnTo>
                    <a:pt x="30" y="0"/>
                  </a:lnTo>
                  <a:lnTo>
                    <a:pt x="0" y="6"/>
                  </a:lnTo>
                  <a:lnTo>
                    <a:pt x="24" y="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40" name="Rectangle 283"/>
            <p:cNvSpPr>
              <a:spLocks noChangeArrowheads="1"/>
            </p:cNvSpPr>
            <p:nvPr/>
          </p:nvSpPr>
          <p:spPr bwMode="auto">
            <a:xfrm>
              <a:off x="5444167" y="3733373"/>
              <a:ext cx="0" cy="3061"/>
            </a:xfrm>
            <a:prstGeom prst="rect">
              <a:avLst/>
            </a:prstGeom>
            <a:grpFill/>
            <a:ln w="3175">
              <a:solidFill>
                <a:schemeClr val="bg2">
                  <a:lumMod val="60000"/>
                  <a:lumOff val="40000"/>
                  <a:alpha val="30000"/>
                </a:schemeClr>
              </a:solidFill>
              <a:miter lim="800000"/>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41" name="Freeform 284"/>
            <p:cNvSpPr>
              <a:spLocks/>
            </p:cNvSpPr>
            <p:nvPr/>
          </p:nvSpPr>
          <p:spPr bwMode="auto">
            <a:xfrm>
              <a:off x="5222241" y="3366047"/>
              <a:ext cx="446914" cy="172949"/>
            </a:xfrm>
            <a:custGeom>
              <a:avLst/>
              <a:gdLst>
                <a:gd name="T0" fmla="*/ 34 w 59"/>
                <a:gd name="T1" fmla="*/ 20 h 23"/>
                <a:gd name="T2" fmla="*/ 36 w 59"/>
                <a:gd name="T3" fmla="*/ 21 h 23"/>
                <a:gd name="T4" fmla="*/ 47 w 59"/>
                <a:gd name="T5" fmla="*/ 20 h 23"/>
                <a:gd name="T6" fmla="*/ 52 w 59"/>
                <a:gd name="T7" fmla="*/ 19 h 23"/>
                <a:gd name="T8" fmla="*/ 57 w 59"/>
                <a:gd name="T9" fmla="*/ 18 h 23"/>
                <a:gd name="T10" fmla="*/ 59 w 59"/>
                <a:gd name="T11" fmla="*/ 19 h 23"/>
                <a:gd name="T12" fmla="*/ 58 w 59"/>
                <a:gd name="T13" fmla="*/ 16 h 23"/>
                <a:gd name="T14" fmla="*/ 58 w 59"/>
                <a:gd name="T15" fmla="*/ 9 h 23"/>
                <a:gd name="T16" fmla="*/ 59 w 59"/>
                <a:gd name="T17" fmla="*/ 8 h 23"/>
                <a:gd name="T18" fmla="*/ 55 w 59"/>
                <a:gd name="T19" fmla="*/ 3 h 23"/>
                <a:gd name="T20" fmla="*/ 53 w 59"/>
                <a:gd name="T21" fmla="*/ 1 h 23"/>
                <a:gd name="T22" fmla="*/ 50 w 59"/>
                <a:gd name="T23" fmla="*/ 1 h 23"/>
                <a:gd name="T24" fmla="*/ 49 w 59"/>
                <a:gd name="T25" fmla="*/ 0 h 23"/>
                <a:gd name="T26" fmla="*/ 49 w 59"/>
                <a:gd name="T27" fmla="*/ 0 h 23"/>
                <a:gd name="T28" fmla="*/ 45 w 59"/>
                <a:gd name="T29" fmla="*/ 3 h 23"/>
                <a:gd name="T30" fmla="*/ 40 w 59"/>
                <a:gd name="T31" fmla="*/ 3 h 23"/>
                <a:gd name="T32" fmla="*/ 39 w 59"/>
                <a:gd name="T33" fmla="*/ 3 h 23"/>
                <a:gd name="T34" fmla="*/ 39 w 59"/>
                <a:gd name="T35" fmla="*/ 3 h 23"/>
                <a:gd name="T36" fmla="*/ 35 w 59"/>
                <a:gd name="T37" fmla="*/ 1 h 23"/>
                <a:gd name="T38" fmla="*/ 32 w 59"/>
                <a:gd name="T39" fmla="*/ 0 h 23"/>
                <a:gd name="T40" fmla="*/ 24 w 59"/>
                <a:gd name="T41" fmla="*/ 0 h 23"/>
                <a:gd name="T42" fmla="*/ 22 w 59"/>
                <a:gd name="T43" fmla="*/ 0 h 23"/>
                <a:gd name="T44" fmla="*/ 19 w 59"/>
                <a:gd name="T45" fmla="*/ 1 h 23"/>
                <a:gd name="T46" fmla="*/ 17 w 59"/>
                <a:gd name="T47" fmla="*/ 3 h 23"/>
                <a:gd name="T48" fmla="*/ 12 w 59"/>
                <a:gd name="T49" fmla="*/ 4 h 23"/>
                <a:gd name="T50" fmla="*/ 11 w 59"/>
                <a:gd name="T51" fmla="*/ 3 h 23"/>
                <a:gd name="T52" fmla="*/ 10 w 59"/>
                <a:gd name="T53" fmla="*/ 3 h 23"/>
                <a:gd name="T54" fmla="*/ 8 w 59"/>
                <a:gd name="T55" fmla="*/ 6 h 23"/>
                <a:gd name="T56" fmla="*/ 4 w 59"/>
                <a:gd name="T57" fmla="*/ 6 h 23"/>
                <a:gd name="T58" fmla="*/ 0 w 59"/>
                <a:gd name="T59" fmla="*/ 9 h 23"/>
                <a:gd name="T60" fmla="*/ 2 w 59"/>
                <a:gd name="T61" fmla="*/ 12 h 23"/>
                <a:gd name="T62" fmla="*/ 4 w 59"/>
                <a:gd name="T63" fmla="*/ 17 h 23"/>
                <a:gd name="T64" fmla="*/ 6 w 59"/>
                <a:gd name="T65" fmla="*/ 20 h 23"/>
                <a:gd name="T66" fmla="*/ 15 w 59"/>
                <a:gd name="T67" fmla="*/ 21 h 23"/>
                <a:gd name="T68" fmla="*/ 16 w 59"/>
                <a:gd name="T69" fmla="*/ 21 h 23"/>
                <a:gd name="T70" fmla="*/ 23 w 59"/>
                <a:gd name="T71" fmla="*/ 23 h 23"/>
                <a:gd name="T72" fmla="*/ 27 w 59"/>
                <a:gd name="T73" fmla="*/ 21 h 23"/>
                <a:gd name="T74" fmla="*/ 31 w 59"/>
                <a:gd name="T75" fmla="*/ 23 h 23"/>
                <a:gd name="T76" fmla="*/ 31 w 59"/>
                <a:gd name="T77" fmla="*/ 23 h 23"/>
                <a:gd name="T78" fmla="*/ 31 w 59"/>
                <a:gd name="T79" fmla="*/ 23 h 23"/>
                <a:gd name="T80" fmla="*/ 34 w 59"/>
                <a:gd name="T81" fmla="*/ 20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
                <a:gd name="T124" fmla="*/ 0 h 23"/>
                <a:gd name="T125" fmla="*/ 59 w 59"/>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 h="23">
                  <a:moveTo>
                    <a:pt x="34" y="20"/>
                  </a:moveTo>
                  <a:cubicBezTo>
                    <a:pt x="36" y="21"/>
                    <a:pt x="36" y="21"/>
                    <a:pt x="36" y="21"/>
                  </a:cubicBezTo>
                  <a:cubicBezTo>
                    <a:pt x="47" y="20"/>
                    <a:pt x="47" y="20"/>
                    <a:pt x="47" y="20"/>
                  </a:cubicBezTo>
                  <a:cubicBezTo>
                    <a:pt x="52" y="19"/>
                    <a:pt x="52" y="19"/>
                    <a:pt x="52" y="19"/>
                  </a:cubicBezTo>
                  <a:cubicBezTo>
                    <a:pt x="57" y="18"/>
                    <a:pt x="57" y="18"/>
                    <a:pt x="57" y="18"/>
                  </a:cubicBezTo>
                  <a:cubicBezTo>
                    <a:pt x="59" y="19"/>
                    <a:pt x="59" y="19"/>
                    <a:pt x="59" y="19"/>
                  </a:cubicBezTo>
                  <a:cubicBezTo>
                    <a:pt x="59" y="19"/>
                    <a:pt x="58" y="16"/>
                    <a:pt x="58" y="16"/>
                  </a:cubicBezTo>
                  <a:cubicBezTo>
                    <a:pt x="58" y="15"/>
                    <a:pt x="58" y="9"/>
                    <a:pt x="58" y="9"/>
                  </a:cubicBezTo>
                  <a:cubicBezTo>
                    <a:pt x="59" y="8"/>
                    <a:pt x="59" y="8"/>
                    <a:pt x="59" y="8"/>
                  </a:cubicBezTo>
                  <a:cubicBezTo>
                    <a:pt x="55" y="3"/>
                    <a:pt x="55" y="3"/>
                    <a:pt x="55" y="3"/>
                  </a:cubicBezTo>
                  <a:cubicBezTo>
                    <a:pt x="53" y="1"/>
                    <a:pt x="53" y="1"/>
                    <a:pt x="53" y="1"/>
                  </a:cubicBezTo>
                  <a:cubicBezTo>
                    <a:pt x="50" y="1"/>
                    <a:pt x="50" y="1"/>
                    <a:pt x="50" y="1"/>
                  </a:cubicBezTo>
                  <a:cubicBezTo>
                    <a:pt x="49" y="0"/>
                    <a:pt x="49" y="0"/>
                    <a:pt x="49" y="0"/>
                  </a:cubicBezTo>
                  <a:cubicBezTo>
                    <a:pt x="49" y="0"/>
                    <a:pt x="49" y="0"/>
                    <a:pt x="49" y="0"/>
                  </a:cubicBezTo>
                  <a:cubicBezTo>
                    <a:pt x="45" y="3"/>
                    <a:pt x="45" y="3"/>
                    <a:pt x="45" y="3"/>
                  </a:cubicBezTo>
                  <a:cubicBezTo>
                    <a:pt x="40" y="3"/>
                    <a:pt x="40" y="3"/>
                    <a:pt x="40" y="3"/>
                  </a:cubicBezTo>
                  <a:cubicBezTo>
                    <a:pt x="39" y="3"/>
                    <a:pt x="39" y="3"/>
                    <a:pt x="39" y="3"/>
                  </a:cubicBezTo>
                  <a:cubicBezTo>
                    <a:pt x="39" y="3"/>
                    <a:pt x="39" y="3"/>
                    <a:pt x="39" y="3"/>
                  </a:cubicBezTo>
                  <a:cubicBezTo>
                    <a:pt x="35" y="1"/>
                    <a:pt x="35" y="1"/>
                    <a:pt x="35" y="1"/>
                  </a:cubicBezTo>
                  <a:cubicBezTo>
                    <a:pt x="32" y="0"/>
                    <a:pt x="32" y="0"/>
                    <a:pt x="32" y="0"/>
                  </a:cubicBezTo>
                  <a:cubicBezTo>
                    <a:pt x="24" y="0"/>
                    <a:pt x="24" y="0"/>
                    <a:pt x="24" y="0"/>
                  </a:cubicBezTo>
                  <a:cubicBezTo>
                    <a:pt x="22" y="0"/>
                    <a:pt x="22" y="0"/>
                    <a:pt x="22" y="0"/>
                  </a:cubicBezTo>
                  <a:cubicBezTo>
                    <a:pt x="19" y="1"/>
                    <a:pt x="19" y="1"/>
                    <a:pt x="19" y="1"/>
                  </a:cubicBezTo>
                  <a:cubicBezTo>
                    <a:pt x="17" y="3"/>
                    <a:pt x="17" y="3"/>
                    <a:pt x="17" y="3"/>
                  </a:cubicBezTo>
                  <a:cubicBezTo>
                    <a:pt x="12" y="4"/>
                    <a:pt x="12" y="4"/>
                    <a:pt x="12" y="4"/>
                  </a:cubicBezTo>
                  <a:cubicBezTo>
                    <a:pt x="11" y="3"/>
                    <a:pt x="11" y="3"/>
                    <a:pt x="11" y="3"/>
                  </a:cubicBezTo>
                  <a:cubicBezTo>
                    <a:pt x="10" y="3"/>
                    <a:pt x="10" y="3"/>
                    <a:pt x="10" y="3"/>
                  </a:cubicBezTo>
                  <a:cubicBezTo>
                    <a:pt x="8" y="6"/>
                    <a:pt x="8" y="6"/>
                    <a:pt x="8" y="6"/>
                  </a:cubicBezTo>
                  <a:cubicBezTo>
                    <a:pt x="4" y="6"/>
                    <a:pt x="4" y="6"/>
                    <a:pt x="4" y="6"/>
                  </a:cubicBezTo>
                  <a:cubicBezTo>
                    <a:pt x="0" y="9"/>
                    <a:pt x="0" y="9"/>
                    <a:pt x="0" y="9"/>
                  </a:cubicBezTo>
                  <a:cubicBezTo>
                    <a:pt x="2" y="12"/>
                    <a:pt x="2" y="12"/>
                    <a:pt x="2" y="12"/>
                  </a:cubicBezTo>
                  <a:cubicBezTo>
                    <a:pt x="4" y="17"/>
                    <a:pt x="4" y="17"/>
                    <a:pt x="4" y="17"/>
                  </a:cubicBezTo>
                  <a:cubicBezTo>
                    <a:pt x="6" y="20"/>
                    <a:pt x="6" y="20"/>
                    <a:pt x="6" y="20"/>
                  </a:cubicBezTo>
                  <a:cubicBezTo>
                    <a:pt x="15" y="21"/>
                    <a:pt x="15" y="21"/>
                    <a:pt x="15" y="21"/>
                  </a:cubicBezTo>
                  <a:cubicBezTo>
                    <a:pt x="16" y="21"/>
                    <a:pt x="16" y="21"/>
                    <a:pt x="16" y="21"/>
                  </a:cubicBezTo>
                  <a:cubicBezTo>
                    <a:pt x="23" y="23"/>
                    <a:pt x="23" y="23"/>
                    <a:pt x="23" y="23"/>
                  </a:cubicBezTo>
                  <a:cubicBezTo>
                    <a:pt x="27" y="21"/>
                    <a:pt x="27" y="21"/>
                    <a:pt x="27" y="21"/>
                  </a:cubicBezTo>
                  <a:cubicBezTo>
                    <a:pt x="31" y="23"/>
                    <a:pt x="31" y="23"/>
                    <a:pt x="31" y="23"/>
                  </a:cubicBezTo>
                  <a:cubicBezTo>
                    <a:pt x="31" y="23"/>
                    <a:pt x="31" y="23"/>
                    <a:pt x="31" y="23"/>
                  </a:cubicBezTo>
                  <a:cubicBezTo>
                    <a:pt x="31" y="23"/>
                    <a:pt x="31" y="23"/>
                    <a:pt x="31" y="23"/>
                  </a:cubicBezTo>
                  <a:lnTo>
                    <a:pt x="34" y="2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42" name="Freeform 285"/>
            <p:cNvSpPr>
              <a:spLocks/>
            </p:cNvSpPr>
            <p:nvPr/>
          </p:nvSpPr>
          <p:spPr bwMode="auto">
            <a:xfrm>
              <a:off x="5433454" y="3509916"/>
              <a:ext cx="174480" cy="140808"/>
            </a:xfrm>
            <a:custGeom>
              <a:avLst/>
              <a:gdLst>
                <a:gd name="T0" fmla="*/ 25 w 139"/>
                <a:gd name="T1" fmla="*/ 114 h 114"/>
                <a:gd name="T2" fmla="*/ 61 w 139"/>
                <a:gd name="T3" fmla="*/ 96 h 114"/>
                <a:gd name="T4" fmla="*/ 73 w 139"/>
                <a:gd name="T5" fmla="*/ 90 h 114"/>
                <a:gd name="T6" fmla="*/ 115 w 139"/>
                <a:gd name="T7" fmla="*/ 66 h 114"/>
                <a:gd name="T8" fmla="*/ 127 w 139"/>
                <a:gd name="T9" fmla="*/ 24 h 114"/>
                <a:gd name="T10" fmla="*/ 139 w 139"/>
                <a:gd name="T11" fmla="*/ 6 h 114"/>
                <a:gd name="T12" fmla="*/ 139 w 139"/>
                <a:gd name="T13" fmla="*/ 0 h 114"/>
                <a:gd name="T14" fmla="*/ 115 w 139"/>
                <a:gd name="T15" fmla="*/ 6 h 114"/>
                <a:gd name="T16" fmla="*/ 49 w 139"/>
                <a:gd name="T17" fmla="*/ 12 h 114"/>
                <a:gd name="T18" fmla="*/ 37 w 139"/>
                <a:gd name="T19" fmla="*/ 6 h 114"/>
                <a:gd name="T20" fmla="*/ 19 w 139"/>
                <a:gd name="T21" fmla="*/ 24 h 114"/>
                <a:gd name="T22" fmla="*/ 19 w 139"/>
                <a:gd name="T23" fmla="*/ 24 h 114"/>
                <a:gd name="T24" fmla="*/ 25 w 139"/>
                <a:gd name="T25" fmla="*/ 48 h 114"/>
                <a:gd name="T26" fmla="*/ 0 w 139"/>
                <a:gd name="T27" fmla="*/ 102 h 114"/>
                <a:gd name="T28" fmla="*/ 13 w 139"/>
                <a:gd name="T29" fmla="*/ 102 h 114"/>
                <a:gd name="T30" fmla="*/ 25 w 139"/>
                <a:gd name="T31" fmla="*/ 114 h 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9"/>
                <a:gd name="T49" fmla="*/ 0 h 114"/>
                <a:gd name="T50" fmla="*/ 139 w 139"/>
                <a:gd name="T51" fmla="*/ 114 h 1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9" h="114">
                  <a:moveTo>
                    <a:pt x="25" y="114"/>
                  </a:moveTo>
                  <a:lnTo>
                    <a:pt x="61" y="96"/>
                  </a:lnTo>
                  <a:lnTo>
                    <a:pt x="73" y="90"/>
                  </a:lnTo>
                  <a:lnTo>
                    <a:pt x="115" y="66"/>
                  </a:lnTo>
                  <a:lnTo>
                    <a:pt x="127" y="24"/>
                  </a:lnTo>
                  <a:lnTo>
                    <a:pt x="139" y="6"/>
                  </a:lnTo>
                  <a:lnTo>
                    <a:pt x="139" y="0"/>
                  </a:lnTo>
                  <a:lnTo>
                    <a:pt x="115" y="6"/>
                  </a:lnTo>
                  <a:lnTo>
                    <a:pt x="49" y="12"/>
                  </a:lnTo>
                  <a:lnTo>
                    <a:pt x="37" y="6"/>
                  </a:lnTo>
                  <a:lnTo>
                    <a:pt x="19" y="24"/>
                  </a:lnTo>
                  <a:lnTo>
                    <a:pt x="25" y="48"/>
                  </a:lnTo>
                  <a:lnTo>
                    <a:pt x="0" y="102"/>
                  </a:lnTo>
                  <a:lnTo>
                    <a:pt x="13" y="102"/>
                  </a:lnTo>
                  <a:lnTo>
                    <a:pt x="25" y="114"/>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43" name="Freeform 286"/>
            <p:cNvSpPr>
              <a:spLocks/>
            </p:cNvSpPr>
            <p:nvPr/>
          </p:nvSpPr>
          <p:spPr bwMode="auto">
            <a:xfrm>
              <a:off x="5410495" y="3621644"/>
              <a:ext cx="122442" cy="111729"/>
            </a:xfrm>
            <a:custGeom>
              <a:avLst/>
              <a:gdLst>
                <a:gd name="T0" fmla="*/ 91 w 97"/>
                <a:gd name="T1" fmla="*/ 24 h 90"/>
                <a:gd name="T2" fmla="*/ 91 w 97"/>
                <a:gd name="T3" fmla="*/ 0 h 90"/>
                <a:gd name="T4" fmla="*/ 79 w 97"/>
                <a:gd name="T5" fmla="*/ 6 h 90"/>
                <a:gd name="T6" fmla="*/ 43 w 97"/>
                <a:gd name="T7" fmla="*/ 24 h 90"/>
                <a:gd name="T8" fmla="*/ 31 w 97"/>
                <a:gd name="T9" fmla="*/ 12 h 90"/>
                <a:gd name="T10" fmla="*/ 18 w 97"/>
                <a:gd name="T11" fmla="*/ 12 h 90"/>
                <a:gd name="T12" fmla="*/ 12 w 97"/>
                <a:gd name="T13" fmla="*/ 18 h 90"/>
                <a:gd name="T14" fmla="*/ 0 w 97"/>
                <a:gd name="T15" fmla="*/ 42 h 90"/>
                <a:gd name="T16" fmla="*/ 18 w 97"/>
                <a:gd name="T17" fmla="*/ 90 h 90"/>
                <a:gd name="T18" fmla="*/ 25 w 97"/>
                <a:gd name="T19" fmla="*/ 90 h 90"/>
                <a:gd name="T20" fmla="*/ 25 w 97"/>
                <a:gd name="T21" fmla="*/ 90 h 90"/>
                <a:gd name="T22" fmla="*/ 25 w 97"/>
                <a:gd name="T23" fmla="*/ 90 h 90"/>
                <a:gd name="T24" fmla="*/ 37 w 97"/>
                <a:gd name="T25" fmla="*/ 90 h 90"/>
                <a:gd name="T26" fmla="*/ 49 w 97"/>
                <a:gd name="T27" fmla="*/ 78 h 90"/>
                <a:gd name="T28" fmla="*/ 67 w 97"/>
                <a:gd name="T29" fmla="*/ 78 h 90"/>
                <a:gd name="T30" fmla="*/ 73 w 97"/>
                <a:gd name="T31" fmla="*/ 66 h 90"/>
                <a:gd name="T32" fmla="*/ 61 w 97"/>
                <a:gd name="T33" fmla="*/ 36 h 90"/>
                <a:gd name="T34" fmla="*/ 85 w 97"/>
                <a:gd name="T35" fmla="*/ 30 h 90"/>
                <a:gd name="T36" fmla="*/ 97 w 97"/>
                <a:gd name="T37" fmla="*/ 24 h 90"/>
                <a:gd name="T38" fmla="*/ 91 w 97"/>
                <a:gd name="T39" fmla="*/ 24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7"/>
                <a:gd name="T61" fmla="*/ 0 h 90"/>
                <a:gd name="T62" fmla="*/ 97 w 97"/>
                <a:gd name="T63" fmla="*/ 90 h 9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44" name="Freeform 287"/>
            <p:cNvSpPr>
              <a:spLocks/>
            </p:cNvSpPr>
            <p:nvPr/>
          </p:nvSpPr>
          <p:spPr bwMode="auto">
            <a:xfrm>
              <a:off x="5410495" y="3621644"/>
              <a:ext cx="122442" cy="111729"/>
            </a:xfrm>
            <a:custGeom>
              <a:avLst/>
              <a:gdLst>
                <a:gd name="T0" fmla="*/ 91 w 97"/>
                <a:gd name="T1" fmla="*/ 24 h 90"/>
                <a:gd name="T2" fmla="*/ 91 w 97"/>
                <a:gd name="T3" fmla="*/ 0 h 90"/>
                <a:gd name="T4" fmla="*/ 79 w 97"/>
                <a:gd name="T5" fmla="*/ 6 h 90"/>
                <a:gd name="T6" fmla="*/ 43 w 97"/>
                <a:gd name="T7" fmla="*/ 24 h 90"/>
                <a:gd name="T8" fmla="*/ 31 w 97"/>
                <a:gd name="T9" fmla="*/ 12 h 90"/>
                <a:gd name="T10" fmla="*/ 18 w 97"/>
                <a:gd name="T11" fmla="*/ 12 h 90"/>
                <a:gd name="T12" fmla="*/ 12 w 97"/>
                <a:gd name="T13" fmla="*/ 18 h 90"/>
                <a:gd name="T14" fmla="*/ 0 w 97"/>
                <a:gd name="T15" fmla="*/ 42 h 90"/>
                <a:gd name="T16" fmla="*/ 18 w 97"/>
                <a:gd name="T17" fmla="*/ 90 h 90"/>
                <a:gd name="T18" fmla="*/ 25 w 97"/>
                <a:gd name="T19" fmla="*/ 90 h 90"/>
                <a:gd name="T20" fmla="*/ 25 w 97"/>
                <a:gd name="T21" fmla="*/ 90 h 90"/>
                <a:gd name="T22" fmla="*/ 25 w 97"/>
                <a:gd name="T23" fmla="*/ 90 h 90"/>
                <a:gd name="T24" fmla="*/ 37 w 97"/>
                <a:gd name="T25" fmla="*/ 90 h 90"/>
                <a:gd name="T26" fmla="*/ 49 w 97"/>
                <a:gd name="T27" fmla="*/ 78 h 90"/>
                <a:gd name="T28" fmla="*/ 67 w 97"/>
                <a:gd name="T29" fmla="*/ 78 h 90"/>
                <a:gd name="T30" fmla="*/ 73 w 97"/>
                <a:gd name="T31" fmla="*/ 66 h 90"/>
                <a:gd name="T32" fmla="*/ 61 w 97"/>
                <a:gd name="T33" fmla="*/ 36 h 90"/>
                <a:gd name="T34" fmla="*/ 85 w 97"/>
                <a:gd name="T35" fmla="*/ 30 h 90"/>
                <a:gd name="T36" fmla="*/ 97 w 97"/>
                <a:gd name="T37" fmla="*/ 24 h 90"/>
                <a:gd name="T38" fmla="*/ 91 w 97"/>
                <a:gd name="T39" fmla="*/ 24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7"/>
                <a:gd name="T61" fmla="*/ 0 h 90"/>
                <a:gd name="T62" fmla="*/ 97 w 97"/>
                <a:gd name="T63" fmla="*/ 90 h 9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45" name="Freeform 288"/>
            <p:cNvSpPr>
              <a:spLocks/>
            </p:cNvSpPr>
            <p:nvPr/>
          </p:nvSpPr>
          <p:spPr bwMode="auto">
            <a:xfrm>
              <a:off x="5834451" y="3832857"/>
              <a:ext cx="114789" cy="74996"/>
            </a:xfrm>
            <a:custGeom>
              <a:avLst/>
              <a:gdLst>
                <a:gd name="T0" fmla="*/ 18 w 90"/>
                <a:gd name="T1" fmla="*/ 48 h 60"/>
                <a:gd name="T2" fmla="*/ 66 w 90"/>
                <a:gd name="T3" fmla="*/ 60 h 60"/>
                <a:gd name="T4" fmla="*/ 78 w 90"/>
                <a:gd name="T5" fmla="*/ 30 h 60"/>
                <a:gd name="T6" fmla="*/ 90 w 90"/>
                <a:gd name="T7" fmla="*/ 24 h 60"/>
                <a:gd name="T8" fmla="*/ 84 w 90"/>
                <a:gd name="T9" fmla="*/ 0 h 60"/>
                <a:gd name="T10" fmla="*/ 30 w 90"/>
                <a:gd name="T11" fmla="*/ 18 h 60"/>
                <a:gd name="T12" fmla="*/ 6 w 90"/>
                <a:gd name="T13" fmla="*/ 6 h 60"/>
                <a:gd name="T14" fmla="*/ 0 w 90"/>
                <a:gd name="T15" fmla="*/ 24 h 60"/>
                <a:gd name="T16" fmla="*/ 18 w 90"/>
                <a:gd name="T17" fmla="*/ 48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60"/>
                <a:gd name="T29" fmla="*/ 90 w 90"/>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60">
                  <a:moveTo>
                    <a:pt x="18" y="48"/>
                  </a:moveTo>
                  <a:lnTo>
                    <a:pt x="66" y="60"/>
                  </a:lnTo>
                  <a:lnTo>
                    <a:pt x="78" y="30"/>
                  </a:lnTo>
                  <a:lnTo>
                    <a:pt x="90" y="24"/>
                  </a:lnTo>
                  <a:lnTo>
                    <a:pt x="84" y="0"/>
                  </a:lnTo>
                  <a:lnTo>
                    <a:pt x="30" y="18"/>
                  </a:lnTo>
                  <a:lnTo>
                    <a:pt x="6" y="6"/>
                  </a:lnTo>
                  <a:lnTo>
                    <a:pt x="0" y="24"/>
                  </a:lnTo>
                  <a:lnTo>
                    <a:pt x="18" y="48"/>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46" name="Freeform 289"/>
            <p:cNvSpPr>
              <a:spLocks/>
            </p:cNvSpPr>
            <p:nvPr/>
          </p:nvSpPr>
          <p:spPr bwMode="auto">
            <a:xfrm>
              <a:off x="5851287" y="3861937"/>
              <a:ext cx="180602" cy="209682"/>
            </a:xfrm>
            <a:custGeom>
              <a:avLst/>
              <a:gdLst>
                <a:gd name="T0" fmla="*/ 9 w 24"/>
                <a:gd name="T1" fmla="*/ 6 h 28"/>
                <a:gd name="T2" fmla="*/ 10 w 24"/>
                <a:gd name="T3" fmla="*/ 6 h 28"/>
                <a:gd name="T4" fmla="*/ 9 w 24"/>
                <a:gd name="T5" fmla="*/ 13 h 28"/>
                <a:gd name="T6" fmla="*/ 4 w 24"/>
                <a:gd name="T7" fmla="*/ 17 h 28"/>
                <a:gd name="T8" fmla="*/ 0 w 24"/>
                <a:gd name="T9" fmla="*/ 18 h 28"/>
                <a:gd name="T10" fmla="*/ 1 w 24"/>
                <a:gd name="T11" fmla="*/ 21 h 28"/>
                <a:gd name="T12" fmla="*/ 4 w 24"/>
                <a:gd name="T13" fmla="*/ 28 h 28"/>
                <a:gd name="T14" fmla="*/ 11 w 24"/>
                <a:gd name="T15" fmla="*/ 23 h 28"/>
                <a:gd name="T16" fmla="*/ 17 w 24"/>
                <a:gd name="T17" fmla="*/ 15 h 28"/>
                <a:gd name="T18" fmla="*/ 20 w 24"/>
                <a:gd name="T19" fmla="*/ 11 h 28"/>
                <a:gd name="T20" fmla="*/ 24 w 24"/>
                <a:gd name="T21" fmla="*/ 7 h 28"/>
                <a:gd name="T22" fmla="*/ 16 w 24"/>
                <a:gd name="T23" fmla="*/ 1 h 28"/>
                <a:gd name="T24" fmla="*/ 13 w 24"/>
                <a:gd name="T25" fmla="*/ 0 h 28"/>
                <a:gd name="T26" fmla="*/ 13 w 24"/>
                <a:gd name="T27" fmla="*/ 0 h 28"/>
                <a:gd name="T28" fmla="*/ 11 w 24"/>
                <a:gd name="T29" fmla="*/ 1 h 28"/>
                <a:gd name="T30" fmla="*/ 9 w 24"/>
                <a:gd name="T31" fmla="*/ 6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
                <a:gd name="T49" fmla="*/ 0 h 28"/>
                <a:gd name="T50" fmla="*/ 24 w 24"/>
                <a:gd name="T51" fmla="*/ 28 h 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 h="28">
                  <a:moveTo>
                    <a:pt x="9" y="6"/>
                  </a:moveTo>
                  <a:cubicBezTo>
                    <a:pt x="10" y="6"/>
                    <a:pt x="10" y="6"/>
                    <a:pt x="10" y="6"/>
                  </a:cubicBezTo>
                  <a:cubicBezTo>
                    <a:pt x="9" y="13"/>
                    <a:pt x="9" y="13"/>
                    <a:pt x="9" y="13"/>
                  </a:cubicBezTo>
                  <a:cubicBezTo>
                    <a:pt x="4" y="17"/>
                    <a:pt x="4" y="17"/>
                    <a:pt x="4" y="17"/>
                  </a:cubicBezTo>
                  <a:cubicBezTo>
                    <a:pt x="4" y="17"/>
                    <a:pt x="3" y="18"/>
                    <a:pt x="0" y="18"/>
                  </a:cubicBezTo>
                  <a:cubicBezTo>
                    <a:pt x="1" y="21"/>
                    <a:pt x="1" y="21"/>
                    <a:pt x="1" y="21"/>
                  </a:cubicBezTo>
                  <a:cubicBezTo>
                    <a:pt x="4" y="28"/>
                    <a:pt x="4" y="28"/>
                    <a:pt x="4" y="28"/>
                  </a:cubicBezTo>
                  <a:cubicBezTo>
                    <a:pt x="11" y="23"/>
                    <a:pt x="11" y="23"/>
                    <a:pt x="11" y="23"/>
                  </a:cubicBezTo>
                  <a:cubicBezTo>
                    <a:pt x="17" y="15"/>
                    <a:pt x="17" y="15"/>
                    <a:pt x="17" y="15"/>
                  </a:cubicBezTo>
                  <a:cubicBezTo>
                    <a:pt x="20" y="11"/>
                    <a:pt x="20" y="11"/>
                    <a:pt x="20" y="11"/>
                  </a:cubicBezTo>
                  <a:cubicBezTo>
                    <a:pt x="24" y="7"/>
                    <a:pt x="24" y="7"/>
                    <a:pt x="24" y="7"/>
                  </a:cubicBezTo>
                  <a:cubicBezTo>
                    <a:pt x="16" y="1"/>
                    <a:pt x="16" y="1"/>
                    <a:pt x="16" y="1"/>
                  </a:cubicBezTo>
                  <a:cubicBezTo>
                    <a:pt x="13" y="0"/>
                    <a:pt x="13" y="0"/>
                    <a:pt x="13" y="0"/>
                  </a:cubicBezTo>
                  <a:cubicBezTo>
                    <a:pt x="13" y="0"/>
                    <a:pt x="13" y="0"/>
                    <a:pt x="13" y="0"/>
                  </a:cubicBezTo>
                  <a:cubicBezTo>
                    <a:pt x="11" y="1"/>
                    <a:pt x="11" y="1"/>
                    <a:pt x="11" y="1"/>
                  </a:cubicBezTo>
                  <a:lnTo>
                    <a:pt x="9" y="6"/>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47" name="Freeform 290"/>
            <p:cNvSpPr>
              <a:spLocks/>
            </p:cNvSpPr>
            <p:nvPr/>
          </p:nvSpPr>
          <p:spPr bwMode="auto">
            <a:xfrm>
              <a:off x="5624769" y="3996624"/>
              <a:ext cx="255598" cy="159175"/>
            </a:xfrm>
            <a:custGeom>
              <a:avLst/>
              <a:gdLst>
                <a:gd name="T0" fmla="*/ 30 w 34"/>
                <a:gd name="T1" fmla="*/ 0 h 21"/>
                <a:gd name="T2" fmla="*/ 18 w 34"/>
                <a:gd name="T3" fmla="*/ 4 h 21"/>
                <a:gd name="T4" fmla="*/ 14 w 34"/>
                <a:gd name="T5" fmla="*/ 7 h 21"/>
                <a:gd name="T6" fmla="*/ 3 w 34"/>
                <a:gd name="T7" fmla="*/ 7 h 21"/>
                <a:gd name="T8" fmla="*/ 0 w 34"/>
                <a:gd name="T9" fmla="*/ 8 h 21"/>
                <a:gd name="T10" fmla="*/ 1 w 34"/>
                <a:gd name="T11" fmla="*/ 12 h 21"/>
                <a:gd name="T12" fmla="*/ 5 w 34"/>
                <a:gd name="T13" fmla="*/ 21 h 21"/>
                <a:gd name="T14" fmla="*/ 12 w 34"/>
                <a:gd name="T15" fmla="*/ 19 h 21"/>
                <a:gd name="T16" fmla="*/ 15 w 34"/>
                <a:gd name="T17" fmla="*/ 19 h 21"/>
                <a:gd name="T18" fmla="*/ 19 w 34"/>
                <a:gd name="T19" fmla="*/ 15 h 21"/>
                <a:gd name="T20" fmla="*/ 25 w 34"/>
                <a:gd name="T21" fmla="*/ 13 h 21"/>
                <a:gd name="T22" fmla="*/ 34 w 34"/>
                <a:gd name="T23" fmla="*/ 10 h 21"/>
                <a:gd name="T24" fmla="*/ 31 w 34"/>
                <a:gd name="T25" fmla="*/ 3 h 21"/>
                <a:gd name="T26" fmla="*/ 30 w 3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21"/>
                <a:gd name="T44" fmla="*/ 34 w 34"/>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21">
                  <a:moveTo>
                    <a:pt x="30" y="0"/>
                  </a:moveTo>
                  <a:cubicBezTo>
                    <a:pt x="25" y="2"/>
                    <a:pt x="18" y="3"/>
                    <a:pt x="18" y="4"/>
                  </a:cubicBezTo>
                  <a:cubicBezTo>
                    <a:pt x="16" y="5"/>
                    <a:pt x="14" y="7"/>
                    <a:pt x="14" y="7"/>
                  </a:cubicBezTo>
                  <a:cubicBezTo>
                    <a:pt x="3" y="7"/>
                    <a:pt x="3" y="7"/>
                    <a:pt x="3" y="7"/>
                  </a:cubicBezTo>
                  <a:cubicBezTo>
                    <a:pt x="0" y="8"/>
                    <a:pt x="0" y="8"/>
                    <a:pt x="0" y="8"/>
                  </a:cubicBezTo>
                  <a:cubicBezTo>
                    <a:pt x="1" y="12"/>
                    <a:pt x="1" y="12"/>
                    <a:pt x="1" y="12"/>
                  </a:cubicBezTo>
                  <a:cubicBezTo>
                    <a:pt x="5" y="21"/>
                    <a:pt x="5" y="21"/>
                    <a:pt x="5" y="21"/>
                  </a:cubicBezTo>
                  <a:cubicBezTo>
                    <a:pt x="12" y="19"/>
                    <a:pt x="12" y="19"/>
                    <a:pt x="12" y="19"/>
                  </a:cubicBezTo>
                  <a:cubicBezTo>
                    <a:pt x="15" y="19"/>
                    <a:pt x="15" y="19"/>
                    <a:pt x="15" y="19"/>
                  </a:cubicBezTo>
                  <a:cubicBezTo>
                    <a:pt x="19" y="15"/>
                    <a:pt x="19" y="15"/>
                    <a:pt x="19" y="15"/>
                  </a:cubicBezTo>
                  <a:cubicBezTo>
                    <a:pt x="25" y="13"/>
                    <a:pt x="25" y="13"/>
                    <a:pt x="25" y="13"/>
                  </a:cubicBezTo>
                  <a:cubicBezTo>
                    <a:pt x="34" y="10"/>
                    <a:pt x="34" y="10"/>
                    <a:pt x="34" y="10"/>
                  </a:cubicBezTo>
                  <a:cubicBezTo>
                    <a:pt x="31" y="3"/>
                    <a:pt x="31" y="3"/>
                    <a:pt x="31" y="3"/>
                  </a:cubicBezTo>
                  <a:lnTo>
                    <a:pt x="30" y="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48" name="Freeform 291"/>
            <p:cNvSpPr>
              <a:spLocks/>
            </p:cNvSpPr>
            <p:nvPr/>
          </p:nvSpPr>
          <p:spPr bwMode="auto">
            <a:xfrm>
              <a:off x="5444167" y="3650725"/>
              <a:ext cx="474463" cy="407120"/>
            </a:xfrm>
            <a:custGeom>
              <a:avLst/>
              <a:gdLst>
                <a:gd name="T0" fmla="*/ 63 w 63"/>
                <a:gd name="T1" fmla="*/ 34 h 54"/>
                <a:gd name="T2" fmla="*/ 55 w 63"/>
                <a:gd name="T3" fmla="*/ 32 h 54"/>
                <a:gd name="T4" fmla="*/ 52 w 63"/>
                <a:gd name="T5" fmla="*/ 28 h 54"/>
                <a:gd name="T6" fmla="*/ 53 w 63"/>
                <a:gd name="T7" fmla="*/ 25 h 54"/>
                <a:gd name="T8" fmla="*/ 52 w 63"/>
                <a:gd name="T9" fmla="*/ 25 h 54"/>
                <a:gd name="T10" fmla="*/ 48 w 63"/>
                <a:gd name="T11" fmla="*/ 23 h 54"/>
                <a:gd name="T12" fmla="*/ 46 w 63"/>
                <a:gd name="T13" fmla="*/ 17 h 54"/>
                <a:gd name="T14" fmla="*/ 42 w 63"/>
                <a:gd name="T15" fmla="*/ 13 h 54"/>
                <a:gd name="T16" fmla="*/ 42 w 63"/>
                <a:gd name="T17" fmla="*/ 12 h 54"/>
                <a:gd name="T18" fmla="*/ 39 w 63"/>
                <a:gd name="T19" fmla="*/ 12 h 54"/>
                <a:gd name="T20" fmla="*/ 36 w 63"/>
                <a:gd name="T21" fmla="*/ 10 h 54"/>
                <a:gd name="T22" fmla="*/ 28 w 63"/>
                <a:gd name="T23" fmla="*/ 9 h 54"/>
                <a:gd name="T24" fmla="*/ 25 w 63"/>
                <a:gd name="T25" fmla="*/ 6 h 54"/>
                <a:gd name="T26" fmla="*/ 15 w 63"/>
                <a:gd name="T27" fmla="*/ 1 h 54"/>
                <a:gd name="T28" fmla="*/ 11 w 63"/>
                <a:gd name="T29" fmla="*/ 0 h 54"/>
                <a:gd name="T30" fmla="*/ 12 w 63"/>
                <a:gd name="T31" fmla="*/ 0 h 54"/>
                <a:gd name="T32" fmla="*/ 10 w 63"/>
                <a:gd name="T33" fmla="*/ 1 h 54"/>
                <a:gd name="T34" fmla="*/ 6 w 63"/>
                <a:gd name="T35" fmla="*/ 2 h 54"/>
                <a:gd name="T36" fmla="*/ 8 w 63"/>
                <a:gd name="T37" fmla="*/ 7 h 54"/>
                <a:gd name="T38" fmla="*/ 7 w 63"/>
                <a:gd name="T39" fmla="*/ 9 h 54"/>
                <a:gd name="T40" fmla="*/ 4 w 63"/>
                <a:gd name="T41" fmla="*/ 9 h 54"/>
                <a:gd name="T42" fmla="*/ 2 w 63"/>
                <a:gd name="T43" fmla="*/ 11 h 54"/>
                <a:gd name="T44" fmla="*/ 0 w 63"/>
                <a:gd name="T45" fmla="*/ 11 h 54"/>
                <a:gd name="T46" fmla="*/ 2 w 63"/>
                <a:gd name="T47" fmla="*/ 15 h 54"/>
                <a:gd name="T48" fmla="*/ 9 w 63"/>
                <a:gd name="T49" fmla="*/ 29 h 54"/>
                <a:gd name="T50" fmla="*/ 13 w 63"/>
                <a:gd name="T51" fmla="*/ 33 h 54"/>
                <a:gd name="T52" fmla="*/ 15 w 63"/>
                <a:gd name="T53" fmla="*/ 39 h 54"/>
                <a:gd name="T54" fmla="*/ 17 w 63"/>
                <a:gd name="T55" fmla="*/ 46 h 54"/>
                <a:gd name="T56" fmla="*/ 24 w 63"/>
                <a:gd name="T57" fmla="*/ 53 h 54"/>
                <a:gd name="T58" fmla="*/ 24 w 63"/>
                <a:gd name="T59" fmla="*/ 54 h 54"/>
                <a:gd name="T60" fmla="*/ 27 w 63"/>
                <a:gd name="T61" fmla="*/ 53 h 54"/>
                <a:gd name="T62" fmla="*/ 38 w 63"/>
                <a:gd name="T63" fmla="*/ 53 h 54"/>
                <a:gd name="T64" fmla="*/ 42 w 63"/>
                <a:gd name="T65" fmla="*/ 50 h 54"/>
                <a:gd name="T66" fmla="*/ 54 w 63"/>
                <a:gd name="T67" fmla="*/ 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
                <a:gd name="T103" fmla="*/ 0 h 54"/>
                <a:gd name="T104" fmla="*/ 63 w 63"/>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 h="54">
                  <a:moveTo>
                    <a:pt x="63" y="34"/>
                  </a:moveTo>
                  <a:cubicBezTo>
                    <a:pt x="55" y="32"/>
                    <a:pt x="55" y="32"/>
                    <a:pt x="55" y="32"/>
                  </a:cubicBezTo>
                  <a:cubicBezTo>
                    <a:pt x="52" y="28"/>
                    <a:pt x="52" y="28"/>
                    <a:pt x="52" y="28"/>
                  </a:cubicBezTo>
                  <a:cubicBezTo>
                    <a:pt x="53" y="25"/>
                    <a:pt x="53" y="25"/>
                    <a:pt x="53" y="25"/>
                  </a:cubicBezTo>
                  <a:cubicBezTo>
                    <a:pt x="52" y="25"/>
                    <a:pt x="52" y="25"/>
                    <a:pt x="52" y="25"/>
                  </a:cubicBezTo>
                  <a:cubicBezTo>
                    <a:pt x="48" y="23"/>
                    <a:pt x="48" y="23"/>
                    <a:pt x="48" y="23"/>
                  </a:cubicBezTo>
                  <a:cubicBezTo>
                    <a:pt x="46" y="17"/>
                    <a:pt x="46" y="17"/>
                    <a:pt x="46" y="17"/>
                  </a:cubicBezTo>
                  <a:cubicBezTo>
                    <a:pt x="42" y="13"/>
                    <a:pt x="42" y="13"/>
                    <a:pt x="42" y="13"/>
                  </a:cubicBezTo>
                  <a:cubicBezTo>
                    <a:pt x="42" y="12"/>
                    <a:pt x="42" y="12"/>
                    <a:pt x="42" y="12"/>
                  </a:cubicBezTo>
                  <a:cubicBezTo>
                    <a:pt x="39" y="12"/>
                    <a:pt x="39" y="12"/>
                    <a:pt x="39" y="12"/>
                  </a:cubicBezTo>
                  <a:cubicBezTo>
                    <a:pt x="36" y="10"/>
                    <a:pt x="36" y="10"/>
                    <a:pt x="36" y="10"/>
                  </a:cubicBezTo>
                  <a:cubicBezTo>
                    <a:pt x="28" y="9"/>
                    <a:pt x="28" y="9"/>
                    <a:pt x="28" y="9"/>
                  </a:cubicBezTo>
                  <a:cubicBezTo>
                    <a:pt x="25" y="6"/>
                    <a:pt x="25" y="6"/>
                    <a:pt x="25" y="6"/>
                  </a:cubicBezTo>
                  <a:cubicBezTo>
                    <a:pt x="15" y="1"/>
                    <a:pt x="15" y="1"/>
                    <a:pt x="15" y="1"/>
                  </a:cubicBezTo>
                  <a:cubicBezTo>
                    <a:pt x="11" y="0"/>
                    <a:pt x="11" y="0"/>
                    <a:pt x="11" y="0"/>
                  </a:cubicBezTo>
                  <a:cubicBezTo>
                    <a:pt x="12" y="0"/>
                    <a:pt x="12" y="0"/>
                    <a:pt x="12" y="0"/>
                  </a:cubicBezTo>
                  <a:cubicBezTo>
                    <a:pt x="10" y="1"/>
                    <a:pt x="10" y="1"/>
                    <a:pt x="10" y="1"/>
                  </a:cubicBezTo>
                  <a:cubicBezTo>
                    <a:pt x="6" y="2"/>
                    <a:pt x="6" y="2"/>
                    <a:pt x="6" y="2"/>
                  </a:cubicBezTo>
                  <a:cubicBezTo>
                    <a:pt x="8" y="7"/>
                    <a:pt x="8" y="7"/>
                    <a:pt x="8" y="7"/>
                  </a:cubicBezTo>
                  <a:cubicBezTo>
                    <a:pt x="7" y="9"/>
                    <a:pt x="7" y="9"/>
                    <a:pt x="7" y="9"/>
                  </a:cubicBezTo>
                  <a:cubicBezTo>
                    <a:pt x="4" y="9"/>
                    <a:pt x="4" y="9"/>
                    <a:pt x="4" y="9"/>
                  </a:cubicBezTo>
                  <a:cubicBezTo>
                    <a:pt x="2" y="11"/>
                    <a:pt x="2" y="11"/>
                    <a:pt x="2" y="11"/>
                  </a:cubicBezTo>
                  <a:cubicBezTo>
                    <a:pt x="0" y="11"/>
                    <a:pt x="0" y="11"/>
                    <a:pt x="0" y="11"/>
                  </a:cubicBezTo>
                  <a:cubicBezTo>
                    <a:pt x="2" y="15"/>
                    <a:pt x="2" y="15"/>
                    <a:pt x="2" y="15"/>
                  </a:cubicBezTo>
                  <a:cubicBezTo>
                    <a:pt x="9" y="29"/>
                    <a:pt x="9" y="29"/>
                    <a:pt x="9" y="29"/>
                  </a:cubicBezTo>
                  <a:cubicBezTo>
                    <a:pt x="13" y="33"/>
                    <a:pt x="13" y="33"/>
                    <a:pt x="13" y="33"/>
                  </a:cubicBezTo>
                  <a:cubicBezTo>
                    <a:pt x="15" y="39"/>
                    <a:pt x="15" y="39"/>
                    <a:pt x="15" y="39"/>
                  </a:cubicBezTo>
                  <a:cubicBezTo>
                    <a:pt x="17" y="46"/>
                    <a:pt x="17" y="46"/>
                    <a:pt x="17" y="46"/>
                  </a:cubicBezTo>
                  <a:cubicBezTo>
                    <a:pt x="24" y="53"/>
                    <a:pt x="24" y="53"/>
                    <a:pt x="24" y="53"/>
                  </a:cubicBezTo>
                  <a:cubicBezTo>
                    <a:pt x="24" y="54"/>
                    <a:pt x="24" y="54"/>
                    <a:pt x="24" y="54"/>
                  </a:cubicBezTo>
                  <a:cubicBezTo>
                    <a:pt x="27" y="53"/>
                    <a:pt x="27" y="53"/>
                    <a:pt x="27" y="53"/>
                  </a:cubicBezTo>
                  <a:cubicBezTo>
                    <a:pt x="38" y="53"/>
                    <a:pt x="38" y="53"/>
                    <a:pt x="38" y="53"/>
                  </a:cubicBezTo>
                  <a:cubicBezTo>
                    <a:pt x="38" y="53"/>
                    <a:pt x="40" y="51"/>
                    <a:pt x="42" y="50"/>
                  </a:cubicBezTo>
                  <a:cubicBezTo>
                    <a:pt x="42" y="49"/>
                    <a:pt x="49" y="48"/>
                    <a:pt x="54" y="46"/>
                  </a:cubicBezTo>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49" name="Freeform 292"/>
            <p:cNvSpPr>
              <a:spLocks/>
            </p:cNvSpPr>
            <p:nvPr/>
          </p:nvSpPr>
          <p:spPr bwMode="auto">
            <a:xfrm>
              <a:off x="5851287" y="3907853"/>
              <a:ext cx="74996" cy="88771"/>
            </a:xfrm>
            <a:custGeom>
              <a:avLst/>
              <a:gdLst>
                <a:gd name="T0" fmla="*/ 0 w 10"/>
                <a:gd name="T1" fmla="*/ 12 h 12"/>
                <a:gd name="T2" fmla="*/ 4 w 10"/>
                <a:gd name="T3" fmla="*/ 11 h 12"/>
                <a:gd name="T4" fmla="*/ 9 w 10"/>
                <a:gd name="T5" fmla="*/ 7 h 12"/>
                <a:gd name="T6" fmla="*/ 10 w 10"/>
                <a:gd name="T7" fmla="*/ 0 h 12"/>
                <a:gd name="T8" fmla="*/ 9 w 10"/>
                <a:gd name="T9" fmla="*/ 0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12"/>
                  </a:moveTo>
                  <a:cubicBezTo>
                    <a:pt x="3" y="12"/>
                    <a:pt x="4" y="11"/>
                    <a:pt x="4" y="11"/>
                  </a:cubicBezTo>
                  <a:cubicBezTo>
                    <a:pt x="9" y="7"/>
                    <a:pt x="9" y="7"/>
                    <a:pt x="9" y="7"/>
                  </a:cubicBezTo>
                  <a:cubicBezTo>
                    <a:pt x="10" y="0"/>
                    <a:pt x="10" y="0"/>
                    <a:pt x="10" y="0"/>
                  </a:cubicBezTo>
                  <a:cubicBezTo>
                    <a:pt x="9" y="0"/>
                    <a:pt x="9" y="0"/>
                    <a:pt x="9" y="0"/>
                  </a:cubicBezTo>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50" name="Freeform 293"/>
            <p:cNvSpPr>
              <a:spLocks/>
            </p:cNvSpPr>
            <p:nvPr/>
          </p:nvSpPr>
          <p:spPr bwMode="auto">
            <a:xfrm>
              <a:off x="5525285" y="3500733"/>
              <a:ext cx="240292" cy="241823"/>
            </a:xfrm>
            <a:custGeom>
              <a:avLst/>
              <a:gdLst>
                <a:gd name="T0" fmla="*/ 168 w 192"/>
                <a:gd name="T1" fmla="*/ 120 h 192"/>
                <a:gd name="T2" fmla="*/ 132 w 192"/>
                <a:gd name="T3" fmla="*/ 90 h 192"/>
                <a:gd name="T4" fmla="*/ 132 w 192"/>
                <a:gd name="T5" fmla="*/ 66 h 192"/>
                <a:gd name="T6" fmla="*/ 138 w 192"/>
                <a:gd name="T7" fmla="*/ 42 h 192"/>
                <a:gd name="T8" fmla="*/ 114 w 192"/>
                <a:gd name="T9" fmla="*/ 6 h 192"/>
                <a:gd name="T10" fmla="*/ 102 w 192"/>
                <a:gd name="T11" fmla="*/ 0 h 192"/>
                <a:gd name="T12" fmla="*/ 72 w 192"/>
                <a:gd name="T13" fmla="*/ 6 h 192"/>
                <a:gd name="T14" fmla="*/ 66 w 192"/>
                <a:gd name="T15" fmla="*/ 6 h 192"/>
                <a:gd name="T16" fmla="*/ 66 w 192"/>
                <a:gd name="T17" fmla="*/ 12 h 192"/>
                <a:gd name="T18" fmla="*/ 54 w 192"/>
                <a:gd name="T19" fmla="*/ 30 h 192"/>
                <a:gd name="T20" fmla="*/ 42 w 192"/>
                <a:gd name="T21" fmla="*/ 72 h 192"/>
                <a:gd name="T22" fmla="*/ 0 w 192"/>
                <a:gd name="T23" fmla="*/ 96 h 192"/>
                <a:gd name="T24" fmla="*/ 0 w 192"/>
                <a:gd name="T25" fmla="*/ 120 h 192"/>
                <a:gd name="T26" fmla="*/ 24 w 192"/>
                <a:gd name="T27" fmla="*/ 126 h 192"/>
                <a:gd name="T28" fmla="*/ 84 w 192"/>
                <a:gd name="T29" fmla="*/ 156 h 192"/>
                <a:gd name="T30" fmla="*/ 102 w 192"/>
                <a:gd name="T31" fmla="*/ 174 h 192"/>
                <a:gd name="T32" fmla="*/ 150 w 192"/>
                <a:gd name="T33" fmla="*/ 180 h 192"/>
                <a:gd name="T34" fmla="*/ 168 w 192"/>
                <a:gd name="T35" fmla="*/ 192 h 192"/>
                <a:gd name="T36" fmla="*/ 186 w 192"/>
                <a:gd name="T37" fmla="*/ 192 h 192"/>
                <a:gd name="T38" fmla="*/ 180 w 192"/>
                <a:gd name="T39" fmla="*/ 180 h 192"/>
                <a:gd name="T40" fmla="*/ 192 w 192"/>
                <a:gd name="T41" fmla="*/ 174 h 192"/>
                <a:gd name="T42" fmla="*/ 180 w 192"/>
                <a:gd name="T43" fmla="*/ 150 h 192"/>
                <a:gd name="T44" fmla="*/ 168 w 192"/>
                <a:gd name="T45" fmla="*/ 120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2"/>
                <a:gd name="T70" fmla="*/ 0 h 192"/>
                <a:gd name="T71" fmla="*/ 192 w 192"/>
                <a:gd name="T72" fmla="*/ 192 h 19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2" h="192">
                  <a:moveTo>
                    <a:pt x="168" y="120"/>
                  </a:moveTo>
                  <a:lnTo>
                    <a:pt x="132" y="90"/>
                  </a:lnTo>
                  <a:lnTo>
                    <a:pt x="132" y="66"/>
                  </a:lnTo>
                  <a:lnTo>
                    <a:pt x="138" y="42"/>
                  </a:lnTo>
                  <a:lnTo>
                    <a:pt x="114" y="6"/>
                  </a:lnTo>
                  <a:lnTo>
                    <a:pt x="102" y="0"/>
                  </a:lnTo>
                  <a:lnTo>
                    <a:pt x="72" y="6"/>
                  </a:lnTo>
                  <a:lnTo>
                    <a:pt x="66" y="6"/>
                  </a:lnTo>
                  <a:lnTo>
                    <a:pt x="66" y="12"/>
                  </a:lnTo>
                  <a:lnTo>
                    <a:pt x="54" y="30"/>
                  </a:lnTo>
                  <a:lnTo>
                    <a:pt x="42" y="72"/>
                  </a:lnTo>
                  <a:lnTo>
                    <a:pt x="0" y="96"/>
                  </a:lnTo>
                  <a:lnTo>
                    <a:pt x="0" y="120"/>
                  </a:lnTo>
                  <a:lnTo>
                    <a:pt x="24" y="126"/>
                  </a:lnTo>
                  <a:lnTo>
                    <a:pt x="84" y="156"/>
                  </a:lnTo>
                  <a:lnTo>
                    <a:pt x="102" y="174"/>
                  </a:lnTo>
                  <a:lnTo>
                    <a:pt x="150" y="180"/>
                  </a:lnTo>
                  <a:lnTo>
                    <a:pt x="168" y="192"/>
                  </a:lnTo>
                  <a:lnTo>
                    <a:pt x="186" y="192"/>
                  </a:lnTo>
                  <a:lnTo>
                    <a:pt x="180" y="180"/>
                  </a:lnTo>
                  <a:lnTo>
                    <a:pt x="192" y="174"/>
                  </a:lnTo>
                  <a:lnTo>
                    <a:pt x="180" y="150"/>
                  </a:lnTo>
                  <a:lnTo>
                    <a:pt x="168" y="12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51" name="Freeform 294"/>
            <p:cNvSpPr>
              <a:spLocks/>
            </p:cNvSpPr>
            <p:nvPr/>
          </p:nvSpPr>
          <p:spPr bwMode="auto">
            <a:xfrm>
              <a:off x="5663033" y="3434920"/>
              <a:ext cx="453036" cy="411712"/>
            </a:xfrm>
            <a:custGeom>
              <a:avLst/>
              <a:gdLst>
                <a:gd name="T0" fmla="*/ 53 w 60"/>
                <a:gd name="T1" fmla="*/ 38 h 55"/>
                <a:gd name="T2" fmla="*/ 53 w 60"/>
                <a:gd name="T3" fmla="*/ 38 h 55"/>
                <a:gd name="T4" fmla="*/ 55 w 60"/>
                <a:gd name="T5" fmla="*/ 32 h 55"/>
                <a:gd name="T6" fmla="*/ 51 w 60"/>
                <a:gd name="T7" fmla="*/ 30 h 55"/>
                <a:gd name="T8" fmla="*/ 51 w 60"/>
                <a:gd name="T9" fmla="*/ 25 h 55"/>
                <a:gd name="T10" fmla="*/ 52 w 60"/>
                <a:gd name="T11" fmla="*/ 21 h 55"/>
                <a:gd name="T12" fmla="*/ 53 w 60"/>
                <a:gd name="T13" fmla="*/ 12 h 55"/>
                <a:gd name="T14" fmla="*/ 49 w 60"/>
                <a:gd name="T15" fmla="*/ 11 h 55"/>
                <a:gd name="T16" fmla="*/ 45 w 60"/>
                <a:gd name="T17" fmla="*/ 8 h 55"/>
                <a:gd name="T18" fmla="*/ 40 w 60"/>
                <a:gd name="T19" fmla="*/ 5 h 55"/>
                <a:gd name="T20" fmla="*/ 36 w 60"/>
                <a:gd name="T21" fmla="*/ 6 h 55"/>
                <a:gd name="T22" fmla="*/ 31 w 60"/>
                <a:gd name="T23" fmla="*/ 8 h 55"/>
                <a:gd name="T24" fmla="*/ 30 w 60"/>
                <a:gd name="T25" fmla="*/ 10 h 55"/>
                <a:gd name="T26" fmla="*/ 26 w 60"/>
                <a:gd name="T27" fmla="*/ 11 h 55"/>
                <a:gd name="T28" fmla="*/ 22 w 60"/>
                <a:gd name="T29" fmla="*/ 11 h 55"/>
                <a:gd name="T30" fmla="*/ 19 w 60"/>
                <a:gd name="T31" fmla="*/ 9 h 55"/>
                <a:gd name="T32" fmla="*/ 15 w 60"/>
                <a:gd name="T33" fmla="*/ 9 h 55"/>
                <a:gd name="T34" fmla="*/ 15 w 60"/>
                <a:gd name="T35" fmla="*/ 6 h 55"/>
                <a:gd name="T36" fmla="*/ 12 w 60"/>
                <a:gd name="T37" fmla="*/ 4 h 55"/>
                <a:gd name="T38" fmla="*/ 12 w 60"/>
                <a:gd name="T39" fmla="*/ 2 h 55"/>
                <a:gd name="T40" fmla="*/ 10 w 60"/>
                <a:gd name="T41" fmla="*/ 0 h 55"/>
                <a:gd name="T42" fmla="*/ 6 w 60"/>
                <a:gd name="T43" fmla="*/ 3 h 55"/>
                <a:gd name="T44" fmla="*/ 3 w 60"/>
                <a:gd name="T45" fmla="*/ 2 h 55"/>
                <a:gd name="T46" fmla="*/ 0 w 60"/>
                <a:gd name="T47" fmla="*/ 0 h 55"/>
                <a:gd name="T48" fmla="*/ 0 w 60"/>
                <a:gd name="T49" fmla="*/ 0 h 55"/>
                <a:gd name="T50" fmla="*/ 0 w 60"/>
                <a:gd name="T51" fmla="*/ 7 h 55"/>
                <a:gd name="T52" fmla="*/ 1 w 60"/>
                <a:gd name="T53" fmla="*/ 10 h 55"/>
                <a:gd name="T54" fmla="*/ 1 w 60"/>
                <a:gd name="T55" fmla="*/ 10 h 55"/>
                <a:gd name="T56" fmla="*/ 5 w 60"/>
                <a:gd name="T57" fmla="*/ 16 h 55"/>
                <a:gd name="T58" fmla="*/ 4 w 60"/>
                <a:gd name="T59" fmla="*/ 20 h 55"/>
                <a:gd name="T60" fmla="*/ 4 w 60"/>
                <a:gd name="T61" fmla="*/ 24 h 55"/>
                <a:gd name="T62" fmla="*/ 10 w 60"/>
                <a:gd name="T63" fmla="*/ 29 h 55"/>
                <a:gd name="T64" fmla="*/ 12 w 60"/>
                <a:gd name="T65" fmla="*/ 34 h 55"/>
                <a:gd name="T66" fmla="*/ 14 w 60"/>
                <a:gd name="T67" fmla="*/ 38 h 55"/>
                <a:gd name="T68" fmla="*/ 15 w 60"/>
                <a:gd name="T69" fmla="*/ 36 h 55"/>
                <a:gd name="T70" fmla="*/ 19 w 60"/>
                <a:gd name="T71" fmla="*/ 39 h 55"/>
                <a:gd name="T72" fmla="*/ 23 w 60"/>
                <a:gd name="T73" fmla="*/ 44 h 55"/>
                <a:gd name="T74" fmla="*/ 28 w 60"/>
                <a:gd name="T75" fmla="*/ 48 h 55"/>
                <a:gd name="T76" fmla="*/ 34 w 60"/>
                <a:gd name="T77" fmla="*/ 49 h 55"/>
                <a:gd name="T78" fmla="*/ 39 w 60"/>
                <a:gd name="T79" fmla="*/ 48 h 55"/>
                <a:gd name="T80" fmla="*/ 42 w 60"/>
                <a:gd name="T81" fmla="*/ 52 h 55"/>
                <a:gd name="T82" fmla="*/ 53 w 60"/>
                <a:gd name="T83" fmla="*/ 55 h 55"/>
                <a:gd name="T84" fmla="*/ 55 w 60"/>
                <a:gd name="T85" fmla="*/ 55 h 55"/>
                <a:gd name="T86" fmla="*/ 55 w 60"/>
                <a:gd name="T87" fmla="*/ 51 h 55"/>
                <a:gd name="T88" fmla="*/ 60 w 60"/>
                <a:gd name="T89" fmla="*/ 49 h 55"/>
                <a:gd name="T90" fmla="*/ 59 w 60"/>
                <a:gd name="T91" fmla="*/ 46 h 55"/>
                <a:gd name="T92" fmla="*/ 58 w 60"/>
                <a:gd name="T93" fmla="*/ 44 h 55"/>
                <a:gd name="T94" fmla="*/ 54 w 60"/>
                <a:gd name="T95" fmla="*/ 40 h 55"/>
                <a:gd name="T96" fmla="*/ 53 w 60"/>
                <a:gd name="T97" fmla="*/ 38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
                <a:gd name="T148" fmla="*/ 0 h 55"/>
                <a:gd name="T149" fmla="*/ 60 w 60"/>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 h="55">
                  <a:moveTo>
                    <a:pt x="53" y="38"/>
                  </a:moveTo>
                  <a:cubicBezTo>
                    <a:pt x="53" y="38"/>
                    <a:pt x="53" y="38"/>
                    <a:pt x="53" y="38"/>
                  </a:cubicBezTo>
                  <a:cubicBezTo>
                    <a:pt x="55" y="32"/>
                    <a:pt x="55" y="32"/>
                    <a:pt x="55" y="32"/>
                  </a:cubicBezTo>
                  <a:cubicBezTo>
                    <a:pt x="51" y="30"/>
                    <a:pt x="51" y="30"/>
                    <a:pt x="51" y="30"/>
                  </a:cubicBezTo>
                  <a:cubicBezTo>
                    <a:pt x="51" y="25"/>
                    <a:pt x="51" y="25"/>
                    <a:pt x="51" y="25"/>
                  </a:cubicBezTo>
                  <a:cubicBezTo>
                    <a:pt x="52" y="21"/>
                    <a:pt x="52" y="21"/>
                    <a:pt x="52" y="21"/>
                  </a:cubicBezTo>
                  <a:cubicBezTo>
                    <a:pt x="53" y="12"/>
                    <a:pt x="53" y="12"/>
                    <a:pt x="53" y="12"/>
                  </a:cubicBezTo>
                  <a:cubicBezTo>
                    <a:pt x="49" y="11"/>
                    <a:pt x="49" y="11"/>
                    <a:pt x="49" y="11"/>
                  </a:cubicBezTo>
                  <a:cubicBezTo>
                    <a:pt x="45" y="8"/>
                    <a:pt x="45" y="8"/>
                    <a:pt x="45" y="8"/>
                  </a:cubicBezTo>
                  <a:cubicBezTo>
                    <a:pt x="40" y="5"/>
                    <a:pt x="40" y="5"/>
                    <a:pt x="40" y="5"/>
                  </a:cubicBezTo>
                  <a:cubicBezTo>
                    <a:pt x="36" y="6"/>
                    <a:pt x="36" y="6"/>
                    <a:pt x="36" y="6"/>
                  </a:cubicBezTo>
                  <a:cubicBezTo>
                    <a:pt x="31" y="8"/>
                    <a:pt x="31" y="8"/>
                    <a:pt x="31" y="8"/>
                  </a:cubicBezTo>
                  <a:cubicBezTo>
                    <a:pt x="30" y="10"/>
                    <a:pt x="30" y="10"/>
                    <a:pt x="30" y="10"/>
                  </a:cubicBezTo>
                  <a:cubicBezTo>
                    <a:pt x="26" y="11"/>
                    <a:pt x="26" y="11"/>
                    <a:pt x="26" y="11"/>
                  </a:cubicBezTo>
                  <a:cubicBezTo>
                    <a:pt x="22" y="11"/>
                    <a:pt x="22" y="11"/>
                    <a:pt x="22" y="11"/>
                  </a:cubicBezTo>
                  <a:cubicBezTo>
                    <a:pt x="19" y="9"/>
                    <a:pt x="19" y="9"/>
                    <a:pt x="19" y="9"/>
                  </a:cubicBezTo>
                  <a:cubicBezTo>
                    <a:pt x="15" y="9"/>
                    <a:pt x="15" y="9"/>
                    <a:pt x="15" y="9"/>
                  </a:cubicBezTo>
                  <a:cubicBezTo>
                    <a:pt x="15" y="6"/>
                    <a:pt x="15" y="6"/>
                    <a:pt x="15" y="6"/>
                  </a:cubicBezTo>
                  <a:cubicBezTo>
                    <a:pt x="12" y="4"/>
                    <a:pt x="12" y="4"/>
                    <a:pt x="12" y="4"/>
                  </a:cubicBezTo>
                  <a:cubicBezTo>
                    <a:pt x="12" y="2"/>
                    <a:pt x="12" y="2"/>
                    <a:pt x="12" y="2"/>
                  </a:cubicBezTo>
                  <a:cubicBezTo>
                    <a:pt x="10" y="0"/>
                    <a:pt x="10" y="0"/>
                    <a:pt x="10" y="0"/>
                  </a:cubicBezTo>
                  <a:cubicBezTo>
                    <a:pt x="6" y="3"/>
                    <a:pt x="6" y="3"/>
                    <a:pt x="6" y="3"/>
                  </a:cubicBezTo>
                  <a:cubicBezTo>
                    <a:pt x="3" y="2"/>
                    <a:pt x="3" y="2"/>
                    <a:pt x="3" y="2"/>
                  </a:cubicBezTo>
                  <a:cubicBezTo>
                    <a:pt x="0" y="0"/>
                    <a:pt x="0" y="0"/>
                    <a:pt x="0" y="0"/>
                  </a:cubicBezTo>
                  <a:cubicBezTo>
                    <a:pt x="0" y="0"/>
                    <a:pt x="0" y="0"/>
                    <a:pt x="0" y="0"/>
                  </a:cubicBezTo>
                  <a:cubicBezTo>
                    <a:pt x="0" y="0"/>
                    <a:pt x="0" y="6"/>
                    <a:pt x="0" y="7"/>
                  </a:cubicBezTo>
                  <a:cubicBezTo>
                    <a:pt x="0" y="7"/>
                    <a:pt x="1" y="10"/>
                    <a:pt x="1" y="10"/>
                  </a:cubicBezTo>
                  <a:cubicBezTo>
                    <a:pt x="1" y="10"/>
                    <a:pt x="1" y="10"/>
                    <a:pt x="1" y="10"/>
                  </a:cubicBezTo>
                  <a:cubicBezTo>
                    <a:pt x="5" y="16"/>
                    <a:pt x="5" y="16"/>
                    <a:pt x="5" y="16"/>
                  </a:cubicBezTo>
                  <a:cubicBezTo>
                    <a:pt x="4" y="20"/>
                    <a:pt x="4" y="20"/>
                    <a:pt x="4" y="20"/>
                  </a:cubicBezTo>
                  <a:cubicBezTo>
                    <a:pt x="4" y="24"/>
                    <a:pt x="4" y="24"/>
                    <a:pt x="4" y="24"/>
                  </a:cubicBezTo>
                  <a:cubicBezTo>
                    <a:pt x="10" y="29"/>
                    <a:pt x="10" y="29"/>
                    <a:pt x="10" y="29"/>
                  </a:cubicBezTo>
                  <a:cubicBezTo>
                    <a:pt x="12" y="34"/>
                    <a:pt x="12" y="34"/>
                    <a:pt x="12" y="34"/>
                  </a:cubicBezTo>
                  <a:cubicBezTo>
                    <a:pt x="14" y="38"/>
                    <a:pt x="14" y="38"/>
                    <a:pt x="14" y="38"/>
                  </a:cubicBezTo>
                  <a:cubicBezTo>
                    <a:pt x="15" y="36"/>
                    <a:pt x="15" y="36"/>
                    <a:pt x="15" y="36"/>
                  </a:cubicBezTo>
                  <a:cubicBezTo>
                    <a:pt x="19" y="39"/>
                    <a:pt x="19" y="39"/>
                    <a:pt x="19" y="39"/>
                  </a:cubicBezTo>
                  <a:cubicBezTo>
                    <a:pt x="23" y="44"/>
                    <a:pt x="23" y="44"/>
                    <a:pt x="23" y="44"/>
                  </a:cubicBezTo>
                  <a:cubicBezTo>
                    <a:pt x="28" y="48"/>
                    <a:pt x="28" y="48"/>
                    <a:pt x="28" y="48"/>
                  </a:cubicBezTo>
                  <a:cubicBezTo>
                    <a:pt x="34" y="49"/>
                    <a:pt x="34" y="49"/>
                    <a:pt x="34" y="49"/>
                  </a:cubicBezTo>
                  <a:cubicBezTo>
                    <a:pt x="39" y="48"/>
                    <a:pt x="39" y="48"/>
                    <a:pt x="39" y="48"/>
                  </a:cubicBezTo>
                  <a:cubicBezTo>
                    <a:pt x="42" y="52"/>
                    <a:pt x="42" y="52"/>
                    <a:pt x="42" y="52"/>
                  </a:cubicBezTo>
                  <a:cubicBezTo>
                    <a:pt x="53" y="55"/>
                    <a:pt x="53" y="55"/>
                    <a:pt x="53" y="55"/>
                  </a:cubicBezTo>
                  <a:cubicBezTo>
                    <a:pt x="55" y="55"/>
                    <a:pt x="55" y="55"/>
                    <a:pt x="55" y="55"/>
                  </a:cubicBezTo>
                  <a:cubicBezTo>
                    <a:pt x="55" y="51"/>
                    <a:pt x="55" y="51"/>
                    <a:pt x="55" y="51"/>
                  </a:cubicBezTo>
                  <a:cubicBezTo>
                    <a:pt x="60" y="49"/>
                    <a:pt x="60" y="49"/>
                    <a:pt x="60" y="49"/>
                  </a:cubicBezTo>
                  <a:cubicBezTo>
                    <a:pt x="59" y="46"/>
                    <a:pt x="59" y="46"/>
                    <a:pt x="59" y="46"/>
                  </a:cubicBezTo>
                  <a:cubicBezTo>
                    <a:pt x="58" y="44"/>
                    <a:pt x="58" y="44"/>
                    <a:pt x="58" y="44"/>
                  </a:cubicBezTo>
                  <a:cubicBezTo>
                    <a:pt x="54" y="40"/>
                    <a:pt x="54" y="40"/>
                    <a:pt x="54" y="40"/>
                  </a:cubicBezTo>
                  <a:cubicBezTo>
                    <a:pt x="53" y="38"/>
                    <a:pt x="53" y="38"/>
                    <a:pt x="53" y="38"/>
                  </a:cubicBezTo>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52" name="Freeform 295"/>
            <p:cNvSpPr>
              <a:spLocks/>
            </p:cNvSpPr>
            <p:nvPr/>
          </p:nvSpPr>
          <p:spPr bwMode="auto">
            <a:xfrm>
              <a:off x="6062499" y="3517568"/>
              <a:ext cx="393346" cy="367326"/>
            </a:xfrm>
            <a:custGeom>
              <a:avLst/>
              <a:gdLst>
                <a:gd name="T0" fmla="*/ 28 w 52"/>
                <a:gd name="T1" fmla="*/ 47 h 49"/>
                <a:gd name="T2" fmla="*/ 32 w 52"/>
                <a:gd name="T3" fmla="*/ 45 h 49"/>
                <a:gd name="T4" fmla="*/ 29 w 52"/>
                <a:gd name="T5" fmla="*/ 41 h 49"/>
                <a:gd name="T6" fmla="*/ 27 w 52"/>
                <a:gd name="T7" fmla="*/ 37 h 49"/>
                <a:gd name="T8" fmla="*/ 30 w 52"/>
                <a:gd name="T9" fmla="*/ 34 h 49"/>
                <a:gd name="T10" fmla="*/ 34 w 52"/>
                <a:gd name="T11" fmla="*/ 34 h 49"/>
                <a:gd name="T12" fmla="*/ 40 w 52"/>
                <a:gd name="T13" fmla="*/ 25 h 49"/>
                <a:gd name="T14" fmla="*/ 42 w 52"/>
                <a:gd name="T15" fmla="*/ 21 h 49"/>
                <a:gd name="T16" fmla="*/ 44 w 52"/>
                <a:gd name="T17" fmla="*/ 16 h 49"/>
                <a:gd name="T18" fmla="*/ 41 w 52"/>
                <a:gd name="T19" fmla="*/ 14 h 49"/>
                <a:gd name="T20" fmla="*/ 41 w 52"/>
                <a:gd name="T21" fmla="*/ 9 h 49"/>
                <a:gd name="T22" fmla="*/ 52 w 52"/>
                <a:gd name="T23" fmla="*/ 7 h 49"/>
                <a:gd name="T24" fmla="*/ 51 w 52"/>
                <a:gd name="T25" fmla="*/ 6 h 49"/>
                <a:gd name="T26" fmla="*/ 47 w 52"/>
                <a:gd name="T27" fmla="*/ 1 h 49"/>
                <a:gd name="T28" fmla="*/ 44 w 52"/>
                <a:gd name="T29" fmla="*/ 0 h 49"/>
                <a:gd name="T30" fmla="*/ 37 w 52"/>
                <a:gd name="T31" fmla="*/ 1 h 49"/>
                <a:gd name="T32" fmla="*/ 32 w 52"/>
                <a:gd name="T33" fmla="*/ 3 h 49"/>
                <a:gd name="T34" fmla="*/ 32 w 52"/>
                <a:gd name="T35" fmla="*/ 6 h 49"/>
                <a:gd name="T36" fmla="*/ 30 w 52"/>
                <a:gd name="T37" fmla="*/ 11 h 49"/>
                <a:gd name="T38" fmla="*/ 28 w 52"/>
                <a:gd name="T39" fmla="*/ 12 h 49"/>
                <a:gd name="T40" fmla="*/ 28 w 52"/>
                <a:gd name="T41" fmla="*/ 14 h 49"/>
                <a:gd name="T42" fmla="*/ 27 w 52"/>
                <a:gd name="T43" fmla="*/ 15 h 49"/>
                <a:gd name="T44" fmla="*/ 26 w 52"/>
                <a:gd name="T45" fmla="*/ 19 h 49"/>
                <a:gd name="T46" fmla="*/ 20 w 52"/>
                <a:gd name="T47" fmla="*/ 21 h 49"/>
                <a:gd name="T48" fmla="*/ 17 w 52"/>
                <a:gd name="T49" fmla="*/ 23 h 49"/>
                <a:gd name="T50" fmla="*/ 14 w 52"/>
                <a:gd name="T51" fmla="*/ 28 h 49"/>
                <a:gd name="T52" fmla="*/ 8 w 52"/>
                <a:gd name="T53" fmla="*/ 28 h 49"/>
                <a:gd name="T54" fmla="*/ 4 w 52"/>
                <a:gd name="T55" fmla="*/ 27 h 49"/>
                <a:gd name="T56" fmla="*/ 0 w 52"/>
                <a:gd name="T57" fmla="*/ 27 h 49"/>
                <a:gd name="T58" fmla="*/ 1 w 52"/>
                <a:gd name="T59" fmla="*/ 29 h 49"/>
                <a:gd name="T60" fmla="*/ 5 w 52"/>
                <a:gd name="T61" fmla="*/ 33 h 49"/>
                <a:gd name="T62" fmla="*/ 6 w 52"/>
                <a:gd name="T63" fmla="*/ 35 h 49"/>
                <a:gd name="T64" fmla="*/ 7 w 52"/>
                <a:gd name="T65" fmla="*/ 38 h 49"/>
                <a:gd name="T66" fmla="*/ 2 w 52"/>
                <a:gd name="T67" fmla="*/ 40 h 49"/>
                <a:gd name="T68" fmla="*/ 2 w 52"/>
                <a:gd name="T69" fmla="*/ 44 h 49"/>
                <a:gd name="T70" fmla="*/ 7 w 52"/>
                <a:gd name="T71" fmla="*/ 43 h 49"/>
                <a:gd name="T72" fmla="*/ 18 w 52"/>
                <a:gd name="T73" fmla="*/ 43 h 49"/>
                <a:gd name="T74" fmla="*/ 22 w 52"/>
                <a:gd name="T75" fmla="*/ 49 h 49"/>
                <a:gd name="T76" fmla="*/ 24 w 52"/>
                <a:gd name="T77" fmla="*/ 48 h 49"/>
                <a:gd name="T78" fmla="*/ 28 w 52"/>
                <a:gd name="T79" fmla="*/ 47 h 4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2"/>
                <a:gd name="T121" fmla="*/ 0 h 49"/>
                <a:gd name="T122" fmla="*/ 52 w 52"/>
                <a:gd name="T123" fmla="*/ 49 h 4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2" h="49">
                  <a:moveTo>
                    <a:pt x="28" y="47"/>
                  </a:moveTo>
                  <a:cubicBezTo>
                    <a:pt x="32" y="45"/>
                    <a:pt x="32" y="45"/>
                    <a:pt x="32" y="45"/>
                  </a:cubicBezTo>
                  <a:cubicBezTo>
                    <a:pt x="29" y="41"/>
                    <a:pt x="29" y="41"/>
                    <a:pt x="29" y="41"/>
                  </a:cubicBezTo>
                  <a:cubicBezTo>
                    <a:pt x="27" y="37"/>
                    <a:pt x="27" y="37"/>
                    <a:pt x="27" y="37"/>
                  </a:cubicBezTo>
                  <a:cubicBezTo>
                    <a:pt x="30" y="34"/>
                    <a:pt x="30" y="34"/>
                    <a:pt x="30" y="34"/>
                  </a:cubicBezTo>
                  <a:cubicBezTo>
                    <a:pt x="34" y="34"/>
                    <a:pt x="34" y="34"/>
                    <a:pt x="34" y="34"/>
                  </a:cubicBezTo>
                  <a:cubicBezTo>
                    <a:pt x="40" y="25"/>
                    <a:pt x="40" y="25"/>
                    <a:pt x="40" y="25"/>
                  </a:cubicBezTo>
                  <a:cubicBezTo>
                    <a:pt x="42" y="21"/>
                    <a:pt x="42" y="21"/>
                    <a:pt x="42" y="21"/>
                  </a:cubicBezTo>
                  <a:cubicBezTo>
                    <a:pt x="44" y="16"/>
                    <a:pt x="44" y="16"/>
                    <a:pt x="44" y="16"/>
                  </a:cubicBezTo>
                  <a:cubicBezTo>
                    <a:pt x="41" y="14"/>
                    <a:pt x="41" y="14"/>
                    <a:pt x="41" y="14"/>
                  </a:cubicBezTo>
                  <a:cubicBezTo>
                    <a:pt x="41" y="9"/>
                    <a:pt x="41" y="9"/>
                    <a:pt x="41" y="9"/>
                  </a:cubicBezTo>
                  <a:cubicBezTo>
                    <a:pt x="52" y="7"/>
                    <a:pt x="52" y="7"/>
                    <a:pt x="52" y="7"/>
                  </a:cubicBezTo>
                  <a:cubicBezTo>
                    <a:pt x="51" y="6"/>
                    <a:pt x="51" y="6"/>
                    <a:pt x="51" y="6"/>
                  </a:cubicBezTo>
                  <a:cubicBezTo>
                    <a:pt x="47" y="1"/>
                    <a:pt x="47" y="1"/>
                    <a:pt x="47" y="1"/>
                  </a:cubicBezTo>
                  <a:cubicBezTo>
                    <a:pt x="44" y="0"/>
                    <a:pt x="44" y="0"/>
                    <a:pt x="44" y="0"/>
                  </a:cubicBezTo>
                  <a:cubicBezTo>
                    <a:pt x="37" y="1"/>
                    <a:pt x="37" y="1"/>
                    <a:pt x="37" y="1"/>
                  </a:cubicBezTo>
                  <a:cubicBezTo>
                    <a:pt x="32" y="3"/>
                    <a:pt x="32" y="3"/>
                    <a:pt x="32" y="3"/>
                  </a:cubicBezTo>
                  <a:cubicBezTo>
                    <a:pt x="32" y="6"/>
                    <a:pt x="32" y="6"/>
                    <a:pt x="32" y="6"/>
                  </a:cubicBezTo>
                  <a:cubicBezTo>
                    <a:pt x="32" y="6"/>
                    <a:pt x="31" y="11"/>
                    <a:pt x="30" y="11"/>
                  </a:cubicBezTo>
                  <a:cubicBezTo>
                    <a:pt x="30" y="11"/>
                    <a:pt x="28" y="12"/>
                    <a:pt x="28" y="12"/>
                  </a:cubicBezTo>
                  <a:cubicBezTo>
                    <a:pt x="28" y="14"/>
                    <a:pt x="28" y="14"/>
                    <a:pt x="28" y="14"/>
                  </a:cubicBezTo>
                  <a:cubicBezTo>
                    <a:pt x="27" y="15"/>
                    <a:pt x="27" y="15"/>
                    <a:pt x="27" y="15"/>
                  </a:cubicBezTo>
                  <a:cubicBezTo>
                    <a:pt x="26" y="19"/>
                    <a:pt x="26" y="19"/>
                    <a:pt x="26" y="19"/>
                  </a:cubicBezTo>
                  <a:cubicBezTo>
                    <a:pt x="26" y="19"/>
                    <a:pt x="21" y="21"/>
                    <a:pt x="20" y="21"/>
                  </a:cubicBezTo>
                  <a:cubicBezTo>
                    <a:pt x="20" y="21"/>
                    <a:pt x="17" y="23"/>
                    <a:pt x="17" y="23"/>
                  </a:cubicBezTo>
                  <a:cubicBezTo>
                    <a:pt x="14" y="28"/>
                    <a:pt x="14" y="28"/>
                    <a:pt x="14" y="28"/>
                  </a:cubicBezTo>
                  <a:cubicBezTo>
                    <a:pt x="14" y="28"/>
                    <a:pt x="9" y="28"/>
                    <a:pt x="8" y="28"/>
                  </a:cubicBezTo>
                  <a:cubicBezTo>
                    <a:pt x="7" y="28"/>
                    <a:pt x="4" y="27"/>
                    <a:pt x="4" y="27"/>
                  </a:cubicBezTo>
                  <a:cubicBezTo>
                    <a:pt x="0" y="27"/>
                    <a:pt x="0" y="27"/>
                    <a:pt x="0" y="27"/>
                  </a:cubicBezTo>
                  <a:cubicBezTo>
                    <a:pt x="1" y="29"/>
                    <a:pt x="1" y="29"/>
                    <a:pt x="1" y="29"/>
                  </a:cubicBezTo>
                  <a:cubicBezTo>
                    <a:pt x="5" y="33"/>
                    <a:pt x="5" y="33"/>
                    <a:pt x="5" y="33"/>
                  </a:cubicBezTo>
                  <a:cubicBezTo>
                    <a:pt x="6" y="35"/>
                    <a:pt x="6" y="35"/>
                    <a:pt x="6" y="35"/>
                  </a:cubicBezTo>
                  <a:cubicBezTo>
                    <a:pt x="7" y="38"/>
                    <a:pt x="7" y="38"/>
                    <a:pt x="7" y="38"/>
                  </a:cubicBezTo>
                  <a:cubicBezTo>
                    <a:pt x="2" y="40"/>
                    <a:pt x="2" y="40"/>
                    <a:pt x="2" y="40"/>
                  </a:cubicBezTo>
                  <a:cubicBezTo>
                    <a:pt x="2" y="44"/>
                    <a:pt x="2" y="44"/>
                    <a:pt x="2" y="44"/>
                  </a:cubicBezTo>
                  <a:cubicBezTo>
                    <a:pt x="7" y="43"/>
                    <a:pt x="7" y="43"/>
                    <a:pt x="7" y="43"/>
                  </a:cubicBezTo>
                  <a:cubicBezTo>
                    <a:pt x="18" y="43"/>
                    <a:pt x="18" y="43"/>
                    <a:pt x="18" y="43"/>
                  </a:cubicBezTo>
                  <a:cubicBezTo>
                    <a:pt x="22" y="49"/>
                    <a:pt x="22" y="49"/>
                    <a:pt x="22" y="49"/>
                  </a:cubicBezTo>
                  <a:cubicBezTo>
                    <a:pt x="24" y="48"/>
                    <a:pt x="24" y="48"/>
                    <a:pt x="24" y="48"/>
                  </a:cubicBezTo>
                  <a:lnTo>
                    <a:pt x="28" y="47"/>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53" name="Freeform 296"/>
            <p:cNvSpPr>
              <a:spLocks/>
            </p:cNvSpPr>
            <p:nvPr/>
          </p:nvSpPr>
          <p:spPr bwMode="auto">
            <a:xfrm>
              <a:off x="6227796" y="3554301"/>
              <a:ext cx="697920" cy="716286"/>
            </a:xfrm>
            <a:custGeom>
              <a:avLst/>
              <a:gdLst>
                <a:gd name="T0" fmla="*/ 511 w 553"/>
                <a:gd name="T1" fmla="*/ 234 h 571"/>
                <a:gd name="T2" fmla="*/ 547 w 553"/>
                <a:gd name="T3" fmla="*/ 180 h 571"/>
                <a:gd name="T4" fmla="*/ 553 w 553"/>
                <a:gd name="T5" fmla="*/ 168 h 571"/>
                <a:gd name="T6" fmla="*/ 499 w 553"/>
                <a:gd name="T7" fmla="*/ 150 h 571"/>
                <a:gd name="T8" fmla="*/ 456 w 553"/>
                <a:gd name="T9" fmla="*/ 192 h 571"/>
                <a:gd name="T10" fmla="*/ 408 w 553"/>
                <a:gd name="T11" fmla="*/ 192 h 571"/>
                <a:gd name="T12" fmla="*/ 378 w 553"/>
                <a:gd name="T13" fmla="*/ 180 h 571"/>
                <a:gd name="T14" fmla="*/ 354 w 553"/>
                <a:gd name="T15" fmla="*/ 198 h 571"/>
                <a:gd name="T16" fmla="*/ 288 w 553"/>
                <a:gd name="T17" fmla="*/ 186 h 571"/>
                <a:gd name="T18" fmla="*/ 246 w 553"/>
                <a:gd name="T19" fmla="*/ 120 h 571"/>
                <a:gd name="T20" fmla="*/ 204 w 553"/>
                <a:gd name="T21" fmla="*/ 84 h 571"/>
                <a:gd name="T22" fmla="*/ 210 w 553"/>
                <a:gd name="T23" fmla="*/ 48 h 571"/>
                <a:gd name="T24" fmla="*/ 228 w 553"/>
                <a:gd name="T25" fmla="*/ 0 h 571"/>
                <a:gd name="T26" fmla="*/ 168 w 553"/>
                <a:gd name="T27" fmla="*/ 0 h 571"/>
                <a:gd name="T28" fmla="*/ 180 w 553"/>
                <a:gd name="T29" fmla="*/ 12 h 571"/>
                <a:gd name="T30" fmla="*/ 114 w 553"/>
                <a:gd name="T31" fmla="*/ 54 h 571"/>
                <a:gd name="T32" fmla="*/ 120 w 553"/>
                <a:gd name="T33" fmla="*/ 96 h 571"/>
                <a:gd name="T34" fmla="*/ 72 w 553"/>
                <a:gd name="T35" fmla="*/ 174 h 571"/>
                <a:gd name="T36" fmla="*/ 30 w 553"/>
                <a:gd name="T37" fmla="*/ 192 h 571"/>
                <a:gd name="T38" fmla="*/ 60 w 553"/>
                <a:gd name="T39" fmla="*/ 240 h 571"/>
                <a:gd name="T40" fmla="*/ 12 w 553"/>
                <a:gd name="T41" fmla="*/ 258 h 571"/>
                <a:gd name="T42" fmla="*/ 0 w 553"/>
                <a:gd name="T43" fmla="*/ 264 h 571"/>
                <a:gd name="T44" fmla="*/ 42 w 553"/>
                <a:gd name="T45" fmla="*/ 318 h 571"/>
                <a:gd name="T46" fmla="*/ 90 w 553"/>
                <a:gd name="T47" fmla="*/ 408 h 571"/>
                <a:gd name="T48" fmla="*/ 138 w 553"/>
                <a:gd name="T49" fmla="*/ 511 h 571"/>
                <a:gd name="T50" fmla="*/ 174 w 553"/>
                <a:gd name="T51" fmla="*/ 571 h 571"/>
                <a:gd name="T52" fmla="*/ 216 w 553"/>
                <a:gd name="T53" fmla="*/ 523 h 571"/>
                <a:gd name="T54" fmla="*/ 228 w 553"/>
                <a:gd name="T55" fmla="*/ 457 h 571"/>
                <a:gd name="T56" fmla="*/ 276 w 553"/>
                <a:gd name="T57" fmla="*/ 384 h 571"/>
                <a:gd name="T58" fmla="*/ 342 w 553"/>
                <a:gd name="T59" fmla="*/ 330 h 571"/>
                <a:gd name="T60" fmla="*/ 390 w 553"/>
                <a:gd name="T61" fmla="*/ 294 h 571"/>
                <a:gd name="T62" fmla="*/ 372 w 553"/>
                <a:gd name="T63" fmla="*/ 234 h 571"/>
                <a:gd name="T64" fmla="*/ 384 w 553"/>
                <a:gd name="T65" fmla="*/ 216 h 571"/>
                <a:gd name="T66" fmla="*/ 420 w 553"/>
                <a:gd name="T67" fmla="*/ 228 h 571"/>
                <a:gd name="T68" fmla="*/ 450 w 553"/>
                <a:gd name="T69" fmla="*/ 246 h 571"/>
                <a:gd name="T70" fmla="*/ 462 w 553"/>
                <a:gd name="T71" fmla="*/ 264 h 571"/>
                <a:gd name="T72" fmla="*/ 462 w 553"/>
                <a:gd name="T73" fmla="*/ 306 h 571"/>
                <a:gd name="T74" fmla="*/ 493 w 553"/>
                <a:gd name="T75" fmla="*/ 252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3"/>
                <a:gd name="T115" fmla="*/ 0 h 571"/>
                <a:gd name="T116" fmla="*/ 553 w 553"/>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3" h="571">
                  <a:moveTo>
                    <a:pt x="493" y="252"/>
                  </a:moveTo>
                  <a:lnTo>
                    <a:pt x="511" y="234"/>
                  </a:lnTo>
                  <a:lnTo>
                    <a:pt x="523" y="198"/>
                  </a:lnTo>
                  <a:lnTo>
                    <a:pt x="547" y="180"/>
                  </a:lnTo>
                  <a:lnTo>
                    <a:pt x="553" y="168"/>
                  </a:lnTo>
                  <a:lnTo>
                    <a:pt x="529" y="150"/>
                  </a:lnTo>
                  <a:lnTo>
                    <a:pt x="499" y="150"/>
                  </a:lnTo>
                  <a:lnTo>
                    <a:pt x="474" y="168"/>
                  </a:lnTo>
                  <a:lnTo>
                    <a:pt x="456" y="192"/>
                  </a:lnTo>
                  <a:lnTo>
                    <a:pt x="432" y="192"/>
                  </a:lnTo>
                  <a:lnTo>
                    <a:pt x="408" y="192"/>
                  </a:lnTo>
                  <a:lnTo>
                    <a:pt x="390" y="180"/>
                  </a:lnTo>
                  <a:lnTo>
                    <a:pt x="378" y="180"/>
                  </a:lnTo>
                  <a:lnTo>
                    <a:pt x="366" y="198"/>
                  </a:lnTo>
                  <a:lnTo>
                    <a:pt x="354" y="198"/>
                  </a:lnTo>
                  <a:lnTo>
                    <a:pt x="330" y="192"/>
                  </a:lnTo>
                  <a:lnTo>
                    <a:pt x="288" y="186"/>
                  </a:lnTo>
                  <a:lnTo>
                    <a:pt x="228" y="156"/>
                  </a:lnTo>
                  <a:lnTo>
                    <a:pt x="246" y="120"/>
                  </a:lnTo>
                  <a:lnTo>
                    <a:pt x="216" y="108"/>
                  </a:lnTo>
                  <a:lnTo>
                    <a:pt x="204" y="84"/>
                  </a:lnTo>
                  <a:lnTo>
                    <a:pt x="216" y="66"/>
                  </a:lnTo>
                  <a:lnTo>
                    <a:pt x="210" y="48"/>
                  </a:lnTo>
                  <a:lnTo>
                    <a:pt x="234" y="12"/>
                  </a:lnTo>
                  <a:lnTo>
                    <a:pt x="228" y="0"/>
                  </a:lnTo>
                  <a:lnTo>
                    <a:pt x="192" y="0"/>
                  </a:lnTo>
                  <a:lnTo>
                    <a:pt x="168" y="0"/>
                  </a:lnTo>
                  <a:lnTo>
                    <a:pt x="174" y="6"/>
                  </a:lnTo>
                  <a:lnTo>
                    <a:pt x="180" y="12"/>
                  </a:lnTo>
                  <a:lnTo>
                    <a:pt x="114" y="24"/>
                  </a:lnTo>
                  <a:lnTo>
                    <a:pt x="114" y="54"/>
                  </a:lnTo>
                  <a:lnTo>
                    <a:pt x="132" y="66"/>
                  </a:lnTo>
                  <a:lnTo>
                    <a:pt x="120" y="96"/>
                  </a:lnTo>
                  <a:lnTo>
                    <a:pt x="108" y="120"/>
                  </a:lnTo>
                  <a:lnTo>
                    <a:pt x="72" y="174"/>
                  </a:lnTo>
                  <a:lnTo>
                    <a:pt x="48" y="174"/>
                  </a:lnTo>
                  <a:lnTo>
                    <a:pt x="30" y="192"/>
                  </a:lnTo>
                  <a:lnTo>
                    <a:pt x="42" y="216"/>
                  </a:lnTo>
                  <a:lnTo>
                    <a:pt x="60" y="240"/>
                  </a:lnTo>
                  <a:lnTo>
                    <a:pt x="36" y="252"/>
                  </a:lnTo>
                  <a:lnTo>
                    <a:pt x="12" y="258"/>
                  </a:lnTo>
                  <a:lnTo>
                    <a:pt x="0" y="264"/>
                  </a:lnTo>
                  <a:lnTo>
                    <a:pt x="24" y="294"/>
                  </a:lnTo>
                  <a:lnTo>
                    <a:pt x="42" y="318"/>
                  </a:lnTo>
                  <a:lnTo>
                    <a:pt x="78" y="294"/>
                  </a:lnTo>
                  <a:lnTo>
                    <a:pt x="90" y="408"/>
                  </a:lnTo>
                  <a:lnTo>
                    <a:pt x="108" y="457"/>
                  </a:lnTo>
                  <a:lnTo>
                    <a:pt x="138" y="511"/>
                  </a:lnTo>
                  <a:lnTo>
                    <a:pt x="156" y="541"/>
                  </a:lnTo>
                  <a:lnTo>
                    <a:pt x="174" y="571"/>
                  </a:lnTo>
                  <a:lnTo>
                    <a:pt x="192" y="553"/>
                  </a:lnTo>
                  <a:lnTo>
                    <a:pt x="216" y="523"/>
                  </a:lnTo>
                  <a:lnTo>
                    <a:pt x="222" y="499"/>
                  </a:lnTo>
                  <a:lnTo>
                    <a:pt x="228" y="457"/>
                  </a:lnTo>
                  <a:lnTo>
                    <a:pt x="234" y="420"/>
                  </a:lnTo>
                  <a:lnTo>
                    <a:pt x="276" y="384"/>
                  </a:lnTo>
                  <a:lnTo>
                    <a:pt x="318" y="354"/>
                  </a:lnTo>
                  <a:lnTo>
                    <a:pt x="342" y="330"/>
                  </a:lnTo>
                  <a:lnTo>
                    <a:pt x="360" y="300"/>
                  </a:lnTo>
                  <a:lnTo>
                    <a:pt x="390" y="294"/>
                  </a:lnTo>
                  <a:lnTo>
                    <a:pt x="378" y="246"/>
                  </a:lnTo>
                  <a:lnTo>
                    <a:pt x="372" y="234"/>
                  </a:lnTo>
                  <a:lnTo>
                    <a:pt x="378" y="228"/>
                  </a:lnTo>
                  <a:lnTo>
                    <a:pt x="384" y="216"/>
                  </a:lnTo>
                  <a:lnTo>
                    <a:pt x="402" y="216"/>
                  </a:lnTo>
                  <a:lnTo>
                    <a:pt x="420" y="228"/>
                  </a:lnTo>
                  <a:lnTo>
                    <a:pt x="456" y="234"/>
                  </a:lnTo>
                  <a:lnTo>
                    <a:pt x="450" y="246"/>
                  </a:lnTo>
                  <a:lnTo>
                    <a:pt x="444" y="258"/>
                  </a:lnTo>
                  <a:lnTo>
                    <a:pt x="462" y="264"/>
                  </a:lnTo>
                  <a:lnTo>
                    <a:pt x="456" y="288"/>
                  </a:lnTo>
                  <a:lnTo>
                    <a:pt x="462" y="306"/>
                  </a:lnTo>
                  <a:lnTo>
                    <a:pt x="474" y="282"/>
                  </a:lnTo>
                  <a:lnTo>
                    <a:pt x="493" y="252"/>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54" name="Freeform 297"/>
            <p:cNvSpPr>
              <a:spLocks/>
            </p:cNvSpPr>
            <p:nvPr/>
          </p:nvSpPr>
          <p:spPr bwMode="auto">
            <a:xfrm>
              <a:off x="6048725" y="3473184"/>
              <a:ext cx="347429" cy="254067"/>
            </a:xfrm>
            <a:custGeom>
              <a:avLst/>
              <a:gdLst>
                <a:gd name="T0" fmla="*/ 42 w 46"/>
                <a:gd name="T1" fmla="*/ 3 h 34"/>
                <a:gd name="T2" fmla="*/ 38 w 46"/>
                <a:gd name="T3" fmla="*/ 4 h 34"/>
                <a:gd name="T4" fmla="*/ 35 w 46"/>
                <a:gd name="T5" fmla="*/ 4 h 34"/>
                <a:gd name="T6" fmla="*/ 34 w 46"/>
                <a:gd name="T7" fmla="*/ 1 h 34"/>
                <a:gd name="T8" fmla="*/ 33 w 46"/>
                <a:gd name="T9" fmla="*/ 0 h 34"/>
                <a:gd name="T10" fmla="*/ 30 w 46"/>
                <a:gd name="T11" fmla="*/ 3 h 34"/>
                <a:gd name="T12" fmla="*/ 28 w 46"/>
                <a:gd name="T13" fmla="*/ 5 h 34"/>
                <a:gd name="T14" fmla="*/ 24 w 46"/>
                <a:gd name="T15" fmla="*/ 6 h 34"/>
                <a:gd name="T16" fmla="*/ 22 w 46"/>
                <a:gd name="T17" fmla="*/ 4 h 34"/>
                <a:gd name="T18" fmla="*/ 19 w 46"/>
                <a:gd name="T19" fmla="*/ 4 h 34"/>
                <a:gd name="T20" fmla="*/ 15 w 46"/>
                <a:gd name="T21" fmla="*/ 3 h 34"/>
                <a:gd name="T22" fmla="*/ 14 w 46"/>
                <a:gd name="T23" fmla="*/ 8 h 34"/>
                <a:gd name="T24" fmla="*/ 9 w 46"/>
                <a:gd name="T25" fmla="*/ 10 h 34"/>
                <a:gd name="T26" fmla="*/ 7 w 46"/>
                <a:gd name="T27" fmla="*/ 12 h 34"/>
                <a:gd name="T28" fmla="*/ 4 w 46"/>
                <a:gd name="T29" fmla="*/ 11 h 34"/>
                <a:gd name="T30" fmla="*/ 2 w 46"/>
                <a:gd name="T31" fmla="*/ 10 h 34"/>
                <a:gd name="T32" fmla="*/ 1 w 46"/>
                <a:gd name="T33" fmla="*/ 16 h 34"/>
                <a:gd name="T34" fmla="*/ 0 w 46"/>
                <a:gd name="T35" fmla="*/ 20 h 34"/>
                <a:gd name="T36" fmla="*/ 0 w 46"/>
                <a:gd name="T37" fmla="*/ 25 h 34"/>
                <a:gd name="T38" fmla="*/ 4 w 46"/>
                <a:gd name="T39" fmla="*/ 27 h 34"/>
                <a:gd name="T40" fmla="*/ 2 w 46"/>
                <a:gd name="T41" fmla="*/ 33 h 34"/>
                <a:gd name="T42" fmla="*/ 2 w 46"/>
                <a:gd name="T43" fmla="*/ 33 h 34"/>
                <a:gd name="T44" fmla="*/ 6 w 46"/>
                <a:gd name="T45" fmla="*/ 33 h 34"/>
                <a:gd name="T46" fmla="*/ 10 w 46"/>
                <a:gd name="T47" fmla="*/ 34 h 34"/>
                <a:gd name="T48" fmla="*/ 16 w 46"/>
                <a:gd name="T49" fmla="*/ 34 h 34"/>
                <a:gd name="T50" fmla="*/ 19 w 46"/>
                <a:gd name="T51" fmla="*/ 29 h 34"/>
                <a:gd name="T52" fmla="*/ 22 w 46"/>
                <a:gd name="T53" fmla="*/ 27 h 34"/>
                <a:gd name="T54" fmla="*/ 28 w 46"/>
                <a:gd name="T55" fmla="*/ 25 h 34"/>
                <a:gd name="T56" fmla="*/ 29 w 46"/>
                <a:gd name="T57" fmla="*/ 21 h 34"/>
                <a:gd name="T58" fmla="*/ 30 w 46"/>
                <a:gd name="T59" fmla="*/ 20 h 34"/>
                <a:gd name="T60" fmla="*/ 30 w 46"/>
                <a:gd name="T61" fmla="*/ 18 h 34"/>
                <a:gd name="T62" fmla="*/ 32 w 46"/>
                <a:gd name="T63" fmla="*/ 17 h 34"/>
                <a:gd name="T64" fmla="*/ 34 w 46"/>
                <a:gd name="T65" fmla="*/ 12 h 34"/>
                <a:gd name="T66" fmla="*/ 34 w 46"/>
                <a:gd name="T67" fmla="*/ 9 h 34"/>
                <a:gd name="T68" fmla="*/ 39 w 46"/>
                <a:gd name="T69" fmla="*/ 7 h 34"/>
                <a:gd name="T70" fmla="*/ 46 w 46"/>
                <a:gd name="T71" fmla="*/ 6 h 34"/>
                <a:gd name="T72" fmla="*/ 44 w 46"/>
                <a:gd name="T73" fmla="*/ 3 h 34"/>
                <a:gd name="T74" fmla="*/ 42 w 46"/>
                <a:gd name="T75" fmla="*/ 3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
                <a:gd name="T115" fmla="*/ 0 h 34"/>
                <a:gd name="T116" fmla="*/ 46 w 46"/>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 h="34">
                  <a:moveTo>
                    <a:pt x="42" y="3"/>
                  </a:moveTo>
                  <a:cubicBezTo>
                    <a:pt x="38" y="4"/>
                    <a:pt x="38" y="4"/>
                    <a:pt x="38" y="4"/>
                  </a:cubicBezTo>
                  <a:cubicBezTo>
                    <a:pt x="35" y="4"/>
                    <a:pt x="35" y="4"/>
                    <a:pt x="35" y="4"/>
                  </a:cubicBezTo>
                  <a:cubicBezTo>
                    <a:pt x="34" y="1"/>
                    <a:pt x="34" y="1"/>
                    <a:pt x="34" y="1"/>
                  </a:cubicBezTo>
                  <a:cubicBezTo>
                    <a:pt x="33" y="0"/>
                    <a:pt x="33" y="0"/>
                    <a:pt x="33" y="0"/>
                  </a:cubicBezTo>
                  <a:cubicBezTo>
                    <a:pt x="30" y="3"/>
                    <a:pt x="30" y="3"/>
                    <a:pt x="30" y="3"/>
                  </a:cubicBezTo>
                  <a:cubicBezTo>
                    <a:pt x="28" y="5"/>
                    <a:pt x="28" y="5"/>
                    <a:pt x="28" y="5"/>
                  </a:cubicBezTo>
                  <a:cubicBezTo>
                    <a:pt x="24" y="6"/>
                    <a:pt x="24" y="6"/>
                    <a:pt x="24" y="6"/>
                  </a:cubicBezTo>
                  <a:cubicBezTo>
                    <a:pt x="22" y="4"/>
                    <a:pt x="22" y="4"/>
                    <a:pt x="22" y="4"/>
                  </a:cubicBezTo>
                  <a:cubicBezTo>
                    <a:pt x="19" y="4"/>
                    <a:pt x="19" y="4"/>
                    <a:pt x="19" y="4"/>
                  </a:cubicBezTo>
                  <a:cubicBezTo>
                    <a:pt x="15" y="3"/>
                    <a:pt x="15" y="3"/>
                    <a:pt x="15" y="3"/>
                  </a:cubicBezTo>
                  <a:cubicBezTo>
                    <a:pt x="14" y="8"/>
                    <a:pt x="14" y="8"/>
                    <a:pt x="14" y="8"/>
                  </a:cubicBezTo>
                  <a:cubicBezTo>
                    <a:pt x="9" y="10"/>
                    <a:pt x="9" y="10"/>
                    <a:pt x="9" y="10"/>
                  </a:cubicBezTo>
                  <a:cubicBezTo>
                    <a:pt x="7" y="12"/>
                    <a:pt x="7" y="12"/>
                    <a:pt x="7" y="12"/>
                  </a:cubicBezTo>
                  <a:cubicBezTo>
                    <a:pt x="4" y="11"/>
                    <a:pt x="4" y="11"/>
                    <a:pt x="4" y="11"/>
                  </a:cubicBezTo>
                  <a:cubicBezTo>
                    <a:pt x="2" y="10"/>
                    <a:pt x="2" y="10"/>
                    <a:pt x="2" y="10"/>
                  </a:cubicBezTo>
                  <a:cubicBezTo>
                    <a:pt x="1" y="16"/>
                    <a:pt x="1" y="16"/>
                    <a:pt x="1" y="16"/>
                  </a:cubicBezTo>
                  <a:cubicBezTo>
                    <a:pt x="0" y="20"/>
                    <a:pt x="0" y="20"/>
                    <a:pt x="0" y="20"/>
                  </a:cubicBezTo>
                  <a:cubicBezTo>
                    <a:pt x="0" y="25"/>
                    <a:pt x="0" y="25"/>
                    <a:pt x="0" y="25"/>
                  </a:cubicBezTo>
                  <a:cubicBezTo>
                    <a:pt x="4" y="27"/>
                    <a:pt x="4" y="27"/>
                    <a:pt x="4" y="27"/>
                  </a:cubicBezTo>
                  <a:cubicBezTo>
                    <a:pt x="2" y="33"/>
                    <a:pt x="2" y="33"/>
                    <a:pt x="2" y="33"/>
                  </a:cubicBezTo>
                  <a:cubicBezTo>
                    <a:pt x="2" y="33"/>
                    <a:pt x="2" y="33"/>
                    <a:pt x="2" y="33"/>
                  </a:cubicBezTo>
                  <a:cubicBezTo>
                    <a:pt x="6" y="33"/>
                    <a:pt x="6" y="33"/>
                    <a:pt x="6" y="33"/>
                  </a:cubicBezTo>
                  <a:cubicBezTo>
                    <a:pt x="6" y="33"/>
                    <a:pt x="9" y="34"/>
                    <a:pt x="10" y="34"/>
                  </a:cubicBezTo>
                  <a:cubicBezTo>
                    <a:pt x="11" y="34"/>
                    <a:pt x="16" y="34"/>
                    <a:pt x="16" y="34"/>
                  </a:cubicBezTo>
                  <a:cubicBezTo>
                    <a:pt x="19" y="29"/>
                    <a:pt x="19" y="29"/>
                    <a:pt x="19" y="29"/>
                  </a:cubicBezTo>
                  <a:cubicBezTo>
                    <a:pt x="19" y="29"/>
                    <a:pt x="22" y="27"/>
                    <a:pt x="22" y="27"/>
                  </a:cubicBezTo>
                  <a:cubicBezTo>
                    <a:pt x="23" y="27"/>
                    <a:pt x="28" y="25"/>
                    <a:pt x="28" y="25"/>
                  </a:cubicBezTo>
                  <a:cubicBezTo>
                    <a:pt x="29" y="21"/>
                    <a:pt x="29" y="21"/>
                    <a:pt x="29" y="21"/>
                  </a:cubicBezTo>
                  <a:cubicBezTo>
                    <a:pt x="30" y="20"/>
                    <a:pt x="30" y="20"/>
                    <a:pt x="30" y="20"/>
                  </a:cubicBezTo>
                  <a:cubicBezTo>
                    <a:pt x="30" y="18"/>
                    <a:pt x="30" y="18"/>
                    <a:pt x="30" y="18"/>
                  </a:cubicBezTo>
                  <a:cubicBezTo>
                    <a:pt x="30" y="18"/>
                    <a:pt x="32" y="17"/>
                    <a:pt x="32" y="17"/>
                  </a:cubicBezTo>
                  <a:cubicBezTo>
                    <a:pt x="33" y="17"/>
                    <a:pt x="34" y="12"/>
                    <a:pt x="34" y="12"/>
                  </a:cubicBezTo>
                  <a:cubicBezTo>
                    <a:pt x="34" y="9"/>
                    <a:pt x="34" y="9"/>
                    <a:pt x="34" y="9"/>
                  </a:cubicBezTo>
                  <a:cubicBezTo>
                    <a:pt x="39" y="7"/>
                    <a:pt x="39" y="7"/>
                    <a:pt x="39" y="7"/>
                  </a:cubicBezTo>
                  <a:cubicBezTo>
                    <a:pt x="46" y="6"/>
                    <a:pt x="46" y="6"/>
                    <a:pt x="46" y="6"/>
                  </a:cubicBezTo>
                  <a:cubicBezTo>
                    <a:pt x="44" y="3"/>
                    <a:pt x="44" y="3"/>
                    <a:pt x="44" y="3"/>
                  </a:cubicBezTo>
                  <a:lnTo>
                    <a:pt x="42" y="3"/>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55" name="Freeform 299"/>
            <p:cNvSpPr>
              <a:spLocks/>
            </p:cNvSpPr>
            <p:nvPr/>
          </p:nvSpPr>
          <p:spPr bwMode="auto">
            <a:xfrm>
              <a:off x="5092146" y="2831893"/>
              <a:ext cx="153053" cy="104076"/>
            </a:xfrm>
            <a:custGeom>
              <a:avLst/>
              <a:gdLst>
                <a:gd name="T0" fmla="*/ 19 w 20"/>
                <a:gd name="T1" fmla="*/ 4 h 14"/>
                <a:gd name="T2" fmla="*/ 17 w 20"/>
                <a:gd name="T3" fmla="*/ 2 h 14"/>
                <a:gd name="T4" fmla="*/ 15 w 20"/>
                <a:gd name="T5" fmla="*/ 0 h 14"/>
                <a:gd name="T6" fmla="*/ 13 w 20"/>
                <a:gd name="T7" fmla="*/ 1 h 14"/>
                <a:gd name="T8" fmla="*/ 9 w 20"/>
                <a:gd name="T9" fmla="*/ 0 h 14"/>
                <a:gd name="T10" fmla="*/ 5 w 20"/>
                <a:gd name="T11" fmla="*/ 0 h 14"/>
                <a:gd name="T12" fmla="*/ 1 w 20"/>
                <a:gd name="T13" fmla="*/ 1 h 14"/>
                <a:gd name="T14" fmla="*/ 1 w 20"/>
                <a:gd name="T15" fmla="*/ 5 h 14"/>
                <a:gd name="T16" fmla="*/ 0 w 20"/>
                <a:gd name="T17" fmla="*/ 6 h 14"/>
                <a:gd name="T18" fmla="*/ 2 w 20"/>
                <a:gd name="T19" fmla="*/ 6 h 14"/>
                <a:gd name="T20" fmla="*/ 4 w 20"/>
                <a:gd name="T21" fmla="*/ 7 h 14"/>
                <a:gd name="T22" fmla="*/ 6 w 20"/>
                <a:gd name="T23" fmla="*/ 8 h 14"/>
                <a:gd name="T24" fmla="*/ 7 w 20"/>
                <a:gd name="T25" fmla="*/ 10 h 14"/>
                <a:gd name="T26" fmla="*/ 6 w 20"/>
                <a:gd name="T27" fmla="*/ 12 h 14"/>
                <a:gd name="T28" fmla="*/ 7 w 20"/>
                <a:gd name="T29" fmla="*/ 12 h 14"/>
                <a:gd name="T30" fmla="*/ 9 w 20"/>
                <a:gd name="T31" fmla="*/ 14 h 14"/>
                <a:gd name="T32" fmla="*/ 11 w 20"/>
                <a:gd name="T33" fmla="*/ 13 h 14"/>
                <a:gd name="T34" fmla="*/ 13 w 20"/>
                <a:gd name="T35" fmla="*/ 12 h 14"/>
                <a:gd name="T36" fmla="*/ 16 w 20"/>
                <a:gd name="T37" fmla="*/ 12 h 14"/>
                <a:gd name="T38" fmla="*/ 16 w 20"/>
                <a:gd name="T39" fmla="*/ 9 h 14"/>
                <a:gd name="T40" fmla="*/ 18 w 20"/>
                <a:gd name="T41" fmla="*/ 7 h 14"/>
                <a:gd name="T42" fmla="*/ 20 w 20"/>
                <a:gd name="T43" fmla="*/ 4 h 14"/>
                <a:gd name="T44" fmla="*/ 19 w 20"/>
                <a:gd name="T45" fmla="*/ 4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
                <a:gd name="T70" fmla="*/ 0 h 14"/>
                <a:gd name="T71" fmla="*/ 20 w 20"/>
                <a:gd name="T72" fmla="*/ 14 h 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 h="14">
                  <a:moveTo>
                    <a:pt x="19" y="4"/>
                  </a:moveTo>
                  <a:cubicBezTo>
                    <a:pt x="17" y="2"/>
                    <a:pt x="17" y="2"/>
                    <a:pt x="17" y="2"/>
                  </a:cubicBezTo>
                  <a:cubicBezTo>
                    <a:pt x="15" y="0"/>
                    <a:pt x="15" y="0"/>
                    <a:pt x="15" y="0"/>
                  </a:cubicBezTo>
                  <a:cubicBezTo>
                    <a:pt x="13" y="1"/>
                    <a:pt x="13" y="1"/>
                    <a:pt x="13" y="1"/>
                  </a:cubicBezTo>
                  <a:cubicBezTo>
                    <a:pt x="9" y="0"/>
                    <a:pt x="9" y="0"/>
                    <a:pt x="9" y="0"/>
                  </a:cubicBezTo>
                  <a:cubicBezTo>
                    <a:pt x="5" y="0"/>
                    <a:pt x="5" y="0"/>
                    <a:pt x="5" y="0"/>
                  </a:cubicBezTo>
                  <a:cubicBezTo>
                    <a:pt x="1" y="1"/>
                    <a:pt x="1" y="1"/>
                    <a:pt x="1" y="1"/>
                  </a:cubicBezTo>
                  <a:cubicBezTo>
                    <a:pt x="1" y="3"/>
                    <a:pt x="1" y="5"/>
                    <a:pt x="1" y="5"/>
                  </a:cubicBezTo>
                  <a:cubicBezTo>
                    <a:pt x="0" y="6"/>
                    <a:pt x="0" y="6"/>
                    <a:pt x="0" y="6"/>
                  </a:cubicBezTo>
                  <a:cubicBezTo>
                    <a:pt x="2" y="6"/>
                    <a:pt x="2" y="6"/>
                    <a:pt x="2" y="6"/>
                  </a:cubicBezTo>
                  <a:cubicBezTo>
                    <a:pt x="4" y="7"/>
                    <a:pt x="4" y="7"/>
                    <a:pt x="4" y="7"/>
                  </a:cubicBezTo>
                  <a:cubicBezTo>
                    <a:pt x="6" y="8"/>
                    <a:pt x="6" y="8"/>
                    <a:pt x="6" y="8"/>
                  </a:cubicBezTo>
                  <a:cubicBezTo>
                    <a:pt x="7" y="10"/>
                    <a:pt x="7" y="10"/>
                    <a:pt x="7" y="10"/>
                  </a:cubicBezTo>
                  <a:cubicBezTo>
                    <a:pt x="6" y="12"/>
                    <a:pt x="6" y="12"/>
                    <a:pt x="6" y="12"/>
                  </a:cubicBezTo>
                  <a:cubicBezTo>
                    <a:pt x="7" y="12"/>
                    <a:pt x="7" y="12"/>
                    <a:pt x="7" y="12"/>
                  </a:cubicBezTo>
                  <a:cubicBezTo>
                    <a:pt x="9" y="14"/>
                    <a:pt x="9" y="14"/>
                    <a:pt x="9" y="14"/>
                  </a:cubicBezTo>
                  <a:cubicBezTo>
                    <a:pt x="11" y="13"/>
                    <a:pt x="11" y="13"/>
                    <a:pt x="11" y="13"/>
                  </a:cubicBezTo>
                  <a:cubicBezTo>
                    <a:pt x="13" y="12"/>
                    <a:pt x="13" y="12"/>
                    <a:pt x="13" y="12"/>
                  </a:cubicBezTo>
                  <a:cubicBezTo>
                    <a:pt x="13" y="12"/>
                    <a:pt x="15" y="12"/>
                    <a:pt x="16" y="12"/>
                  </a:cubicBezTo>
                  <a:cubicBezTo>
                    <a:pt x="17" y="12"/>
                    <a:pt x="16" y="9"/>
                    <a:pt x="16" y="9"/>
                  </a:cubicBezTo>
                  <a:cubicBezTo>
                    <a:pt x="18" y="7"/>
                    <a:pt x="18" y="7"/>
                    <a:pt x="18" y="7"/>
                  </a:cubicBezTo>
                  <a:cubicBezTo>
                    <a:pt x="20" y="4"/>
                    <a:pt x="20" y="4"/>
                    <a:pt x="20" y="4"/>
                  </a:cubicBezTo>
                  <a:cubicBezTo>
                    <a:pt x="19" y="4"/>
                    <a:pt x="19" y="4"/>
                    <a:pt x="19" y="4"/>
                  </a:cubicBezTo>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56" name="Freeform 300"/>
            <p:cNvSpPr>
              <a:spLocks/>
            </p:cNvSpPr>
            <p:nvPr/>
          </p:nvSpPr>
          <p:spPr bwMode="auto">
            <a:xfrm>
              <a:off x="5159489" y="2688023"/>
              <a:ext cx="114790" cy="97954"/>
            </a:xfrm>
            <a:custGeom>
              <a:avLst/>
              <a:gdLst>
                <a:gd name="T0" fmla="*/ 54 w 90"/>
                <a:gd name="T1" fmla="*/ 66 h 78"/>
                <a:gd name="T2" fmla="*/ 78 w 90"/>
                <a:gd name="T3" fmla="*/ 78 h 78"/>
                <a:gd name="T4" fmla="*/ 84 w 90"/>
                <a:gd name="T5" fmla="*/ 42 h 78"/>
                <a:gd name="T6" fmla="*/ 84 w 90"/>
                <a:gd name="T7" fmla="*/ 30 h 78"/>
                <a:gd name="T8" fmla="*/ 90 w 90"/>
                <a:gd name="T9" fmla="*/ 6 h 78"/>
                <a:gd name="T10" fmla="*/ 84 w 90"/>
                <a:gd name="T11" fmla="*/ 0 h 78"/>
                <a:gd name="T12" fmla="*/ 72 w 90"/>
                <a:gd name="T13" fmla="*/ 0 h 78"/>
                <a:gd name="T14" fmla="*/ 36 w 90"/>
                <a:gd name="T15" fmla="*/ 0 h 78"/>
                <a:gd name="T16" fmla="*/ 0 w 90"/>
                <a:gd name="T17" fmla="*/ 18 h 78"/>
                <a:gd name="T18" fmla="*/ 0 w 90"/>
                <a:gd name="T19" fmla="*/ 30 h 78"/>
                <a:gd name="T20" fmla="*/ 6 w 90"/>
                <a:gd name="T21" fmla="*/ 42 h 78"/>
                <a:gd name="T22" fmla="*/ 12 w 90"/>
                <a:gd name="T23" fmla="*/ 48 h 78"/>
                <a:gd name="T24" fmla="*/ 18 w 90"/>
                <a:gd name="T25" fmla="*/ 54 h 78"/>
                <a:gd name="T26" fmla="*/ 12 w 90"/>
                <a:gd name="T27" fmla="*/ 60 h 78"/>
                <a:gd name="T28" fmla="*/ 36 w 90"/>
                <a:gd name="T29" fmla="*/ 54 h 78"/>
                <a:gd name="T30" fmla="*/ 54 w 90"/>
                <a:gd name="T31" fmla="*/ 66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0"/>
                <a:gd name="T49" fmla="*/ 0 h 78"/>
                <a:gd name="T50" fmla="*/ 90 w 90"/>
                <a:gd name="T51" fmla="*/ 78 h 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0" h="78">
                  <a:moveTo>
                    <a:pt x="54" y="66"/>
                  </a:moveTo>
                  <a:lnTo>
                    <a:pt x="78" y="78"/>
                  </a:lnTo>
                  <a:lnTo>
                    <a:pt x="84" y="42"/>
                  </a:lnTo>
                  <a:lnTo>
                    <a:pt x="84" y="30"/>
                  </a:lnTo>
                  <a:lnTo>
                    <a:pt x="90" y="6"/>
                  </a:lnTo>
                  <a:lnTo>
                    <a:pt x="84" y="0"/>
                  </a:lnTo>
                  <a:lnTo>
                    <a:pt x="72" y="0"/>
                  </a:lnTo>
                  <a:lnTo>
                    <a:pt x="36" y="0"/>
                  </a:lnTo>
                  <a:lnTo>
                    <a:pt x="0" y="18"/>
                  </a:lnTo>
                  <a:lnTo>
                    <a:pt x="0" y="30"/>
                  </a:lnTo>
                  <a:lnTo>
                    <a:pt x="6" y="42"/>
                  </a:lnTo>
                  <a:lnTo>
                    <a:pt x="12" y="48"/>
                  </a:lnTo>
                  <a:lnTo>
                    <a:pt x="18" y="54"/>
                  </a:lnTo>
                  <a:lnTo>
                    <a:pt x="12" y="60"/>
                  </a:lnTo>
                  <a:lnTo>
                    <a:pt x="36" y="54"/>
                  </a:lnTo>
                  <a:lnTo>
                    <a:pt x="54" y="66"/>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57" name="Freeform 301"/>
            <p:cNvSpPr>
              <a:spLocks/>
            </p:cNvSpPr>
            <p:nvPr/>
          </p:nvSpPr>
          <p:spPr bwMode="auto">
            <a:xfrm>
              <a:off x="5154898" y="2839546"/>
              <a:ext cx="224987" cy="203560"/>
            </a:xfrm>
            <a:custGeom>
              <a:avLst/>
              <a:gdLst>
                <a:gd name="T0" fmla="*/ 30 w 30"/>
                <a:gd name="T1" fmla="*/ 14 h 27"/>
                <a:gd name="T2" fmla="*/ 27 w 30"/>
                <a:gd name="T3" fmla="*/ 11 h 27"/>
                <a:gd name="T4" fmla="*/ 23 w 30"/>
                <a:gd name="T5" fmla="*/ 3 h 27"/>
                <a:gd name="T6" fmla="*/ 20 w 30"/>
                <a:gd name="T7" fmla="*/ 2 h 27"/>
                <a:gd name="T8" fmla="*/ 17 w 30"/>
                <a:gd name="T9" fmla="*/ 0 h 27"/>
                <a:gd name="T10" fmla="*/ 14 w 30"/>
                <a:gd name="T11" fmla="*/ 2 h 27"/>
                <a:gd name="T12" fmla="*/ 11 w 30"/>
                <a:gd name="T13" fmla="*/ 3 h 27"/>
                <a:gd name="T14" fmla="*/ 12 w 30"/>
                <a:gd name="T15" fmla="*/ 3 h 27"/>
                <a:gd name="T16" fmla="*/ 10 w 30"/>
                <a:gd name="T17" fmla="*/ 6 h 27"/>
                <a:gd name="T18" fmla="*/ 8 w 30"/>
                <a:gd name="T19" fmla="*/ 8 h 27"/>
                <a:gd name="T20" fmla="*/ 8 w 30"/>
                <a:gd name="T21" fmla="*/ 11 h 27"/>
                <a:gd name="T22" fmla="*/ 5 w 30"/>
                <a:gd name="T23" fmla="*/ 11 h 27"/>
                <a:gd name="T24" fmla="*/ 3 w 30"/>
                <a:gd name="T25" fmla="*/ 12 h 27"/>
                <a:gd name="T26" fmla="*/ 1 w 30"/>
                <a:gd name="T27" fmla="*/ 13 h 27"/>
                <a:gd name="T28" fmla="*/ 1 w 30"/>
                <a:gd name="T29" fmla="*/ 14 h 27"/>
                <a:gd name="T30" fmla="*/ 2 w 30"/>
                <a:gd name="T31" fmla="*/ 18 h 27"/>
                <a:gd name="T32" fmla="*/ 0 w 30"/>
                <a:gd name="T33" fmla="*/ 20 h 27"/>
                <a:gd name="T34" fmla="*/ 1 w 30"/>
                <a:gd name="T35" fmla="*/ 23 h 27"/>
                <a:gd name="T36" fmla="*/ 1 w 30"/>
                <a:gd name="T37" fmla="*/ 25 h 27"/>
                <a:gd name="T38" fmla="*/ 3 w 30"/>
                <a:gd name="T39" fmla="*/ 24 h 27"/>
                <a:gd name="T40" fmla="*/ 7 w 30"/>
                <a:gd name="T41" fmla="*/ 24 h 27"/>
                <a:gd name="T42" fmla="*/ 13 w 30"/>
                <a:gd name="T43" fmla="*/ 26 h 27"/>
                <a:gd name="T44" fmla="*/ 20 w 30"/>
                <a:gd name="T45" fmla="*/ 26 h 27"/>
                <a:gd name="T46" fmla="*/ 24 w 30"/>
                <a:gd name="T47" fmla="*/ 27 h 27"/>
                <a:gd name="T48" fmla="*/ 26 w 30"/>
                <a:gd name="T49" fmla="*/ 21 h 27"/>
                <a:gd name="T50" fmla="*/ 27 w 30"/>
                <a:gd name="T51" fmla="*/ 21 h 27"/>
                <a:gd name="T52" fmla="*/ 26 w 30"/>
                <a:gd name="T53" fmla="*/ 17 h 27"/>
                <a:gd name="T54" fmla="*/ 29 w 30"/>
                <a:gd name="T55" fmla="*/ 16 h 27"/>
                <a:gd name="T56" fmla="*/ 30 w 30"/>
                <a:gd name="T57" fmla="*/ 14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7"/>
                <a:gd name="T89" fmla="*/ 30 w 30"/>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7">
                  <a:moveTo>
                    <a:pt x="30" y="14"/>
                  </a:moveTo>
                  <a:cubicBezTo>
                    <a:pt x="27" y="11"/>
                    <a:pt x="27" y="11"/>
                    <a:pt x="27" y="11"/>
                  </a:cubicBezTo>
                  <a:cubicBezTo>
                    <a:pt x="23" y="3"/>
                    <a:pt x="23" y="3"/>
                    <a:pt x="23" y="3"/>
                  </a:cubicBezTo>
                  <a:cubicBezTo>
                    <a:pt x="20" y="2"/>
                    <a:pt x="20" y="2"/>
                    <a:pt x="20" y="2"/>
                  </a:cubicBezTo>
                  <a:cubicBezTo>
                    <a:pt x="17" y="0"/>
                    <a:pt x="17" y="0"/>
                    <a:pt x="17" y="0"/>
                  </a:cubicBezTo>
                  <a:cubicBezTo>
                    <a:pt x="14" y="2"/>
                    <a:pt x="14" y="2"/>
                    <a:pt x="14" y="2"/>
                  </a:cubicBezTo>
                  <a:cubicBezTo>
                    <a:pt x="11" y="3"/>
                    <a:pt x="11" y="3"/>
                    <a:pt x="11" y="3"/>
                  </a:cubicBezTo>
                  <a:cubicBezTo>
                    <a:pt x="12" y="3"/>
                    <a:pt x="12" y="3"/>
                    <a:pt x="12" y="3"/>
                  </a:cubicBezTo>
                  <a:cubicBezTo>
                    <a:pt x="10" y="6"/>
                    <a:pt x="10" y="6"/>
                    <a:pt x="10" y="6"/>
                  </a:cubicBezTo>
                  <a:cubicBezTo>
                    <a:pt x="8" y="8"/>
                    <a:pt x="8" y="8"/>
                    <a:pt x="8" y="8"/>
                  </a:cubicBezTo>
                  <a:cubicBezTo>
                    <a:pt x="8" y="8"/>
                    <a:pt x="9" y="11"/>
                    <a:pt x="8" y="11"/>
                  </a:cubicBezTo>
                  <a:cubicBezTo>
                    <a:pt x="7" y="11"/>
                    <a:pt x="5" y="11"/>
                    <a:pt x="5" y="11"/>
                  </a:cubicBezTo>
                  <a:cubicBezTo>
                    <a:pt x="3" y="12"/>
                    <a:pt x="3" y="12"/>
                    <a:pt x="3" y="12"/>
                  </a:cubicBezTo>
                  <a:cubicBezTo>
                    <a:pt x="1" y="13"/>
                    <a:pt x="1" y="13"/>
                    <a:pt x="1" y="13"/>
                  </a:cubicBezTo>
                  <a:cubicBezTo>
                    <a:pt x="1" y="14"/>
                    <a:pt x="1" y="14"/>
                    <a:pt x="1" y="14"/>
                  </a:cubicBezTo>
                  <a:cubicBezTo>
                    <a:pt x="2" y="18"/>
                    <a:pt x="2" y="18"/>
                    <a:pt x="2" y="18"/>
                  </a:cubicBezTo>
                  <a:cubicBezTo>
                    <a:pt x="0" y="20"/>
                    <a:pt x="0" y="20"/>
                    <a:pt x="0" y="20"/>
                  </a:cubicBezTo>
                  <a:cubicBezTo>
                    <a:pt x="1" y="23"/>
                    <a:pt x="1" y="23"/>
                    <a:pt x="1" y="23"/>
                  </a:cubicBezTo>
                  <a:cubicBezTo>
                    <a:pt x="1" y="25"/>
                    <a:pt x="1" y="25"/>
                    <a:pt x="1" y="25"/>
                  </a:cubicBezTo>
                  <a:cubicBezTo>
                    <a:pt x="3" y="24"/>
                    <a:pt x="3" y="24"/>
                    <a:pt x="3" y="24"/>
                  </a:cubicBezTo>
                  <a:cubicBezTo>
                    <a:pt x="7" y="24"/>
                    <a:pt x="7" y="24"/>
                    <a:pt x="7" y="24"/>
                  </a:cubicBezTo>
                  <a:cubicBezTo>
                    <a:pt x="13" y="26"/>
                    <a:pt x="13" y="26"/>
                    <a:pt x="13" y="26"/>
                  </a:cubicBezTo>
                  <a:cubicBezTo>
                    <a:pt x="20" y="26"/>
                    <a:pt x="20" y="26"/>
                    <a:pt x="20" y="26"/>
                  </a:cubicBezTo>
                  <a:cubicBezTo>
                    <a:pt x="24" y="27"/>
                    <a:pt x="24" y="27"/>
                    <a:pt x="24" y="27"/>
                  </a:cubicBezTo>
                  <a:cubicBezTo>
                    <a:pt x="26" y="21"/>
                    <a:pt x="26" y="21"/>
                    <a:pt x="26" y="21"/>
                  </a:cubicBezTo>
                  <a:cubicBezTo>
                    <a:pt x="27" y="21"/>
                    <a:pt x="27" y="21"/>
                    <a:pt x="27" y="21"/>
                  </a:cubicBezTo>
                  <a:cubicBezTo>
                    <a:pt x="26" y="17"/>
                    <a:pt x="26" y="17"/>
                    <a:pt x="26" y="17"/>
                  </a:cubicBezTo>
                  <a:cubicBezTo>
                    <a:pt x="29" y="16"/>
                    <a:pt x="29" y="16"/>
                    <a:pt x="29" y="16"/>
                  </a:cubicBezTo>
                  <a:lnTo>
                    <a:pt x="30" y="14"/>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58" name="Freeform 302"/>
            <p:cNvSpPr>
              <a:spLocks/>
            </p:cNvSpPr>
            <p:nvPr/>
          </p:nvSpPr>
          <p:spPr bwMode="auto">
            <a:xfrm>
              <a:off x="5099799" y="2756897"/>
              <a:ext cx="183663" cy="104076"/>
            </a:xfrm>
            <a:custGeom>
              <a:avLst/>
              <a:gdLst>
                <a:gd name="T0" fmla="*/ 8 w 24"/>
                <a:gd name="T1" fmla="*/ 10 h 14"/>
                <a:gd name="T2" fmla="*/ 12 w 24"/>
                <a:gd name="T3" fmla="*/ 11 h 14"/>
                <a:gd name="T4" fmla="*/ 14 w 24"/>
                <a:gd name="T5" fmla="*/ 10 h 14"/>
                <a:gd name="T6" fmla="*/ 16 w 24"/>
                <a:gd name="T7" fmla="*/ 12 h 14"/>
                <a:gd name="T8" fmla="*/ 18 w 24"/>
                <a:gd name="T9" fmla="*/ 14 h 14"/>
                <a:gd name="T10" fmla="*/ 21 w 24"/>
                <a:gd name="T11" fmla="*/ 13 h 14"/>
                <a:gd name="T12" fmla="*/ 24 w 24"/>
                <a:gd name="T13" fmla="*/ 11 h 14"/>
                <a:gd name="T14" fmla="*/ 23 w 24"/>
                <a:gd name="T15" fmla="*/ 10 h 14"/>
                <a:gd name="T16" fmla="*/ 21 w 24"/>
                <a:gd name="T17" fmla="*/ 5 h 14"/>
                <a:gd name="T18" fmla="*/ 21 w 24"/>
                <a:gd name="T19" fmla="*/ 4 h 14"/>
                <a:gd name="T20" fmla="*/ 17 w 24"/>
                <a:gd name="T21" fmla="*/ 2 h 14"/>
                <a:gd name="T22" fmla="*/ 14 w 24"/>
                <a:gd name="T23" fmla="*/ 0 h 14"/>
                <a:gd name="T24" fmla="*/ 10 w 24"/>
                <a:gd name="T25" fmla="*/ 1 h 14"/>
                <a:gd name="T26" fmla="*/ 9 w 24"/>
                <a:gd name="T27" fmla="*/ 5 h 14"/>
                <a:gd name="T28" fmla="*/ 8 w 24"/>
                <a:gd name="T29" fmla="*/ 6 h 14"/>
                <a:gd name="T30" fmla="*/ 5 w 24"/>
                <a:gd name="T31" fmla="*/ 3 h 14"/>
                <a:gd name="T32" fmla="*/ 3 w 24"/>
                <a:gd name="T33" fmla="*/ 3 h 14"/>
                <a:gd name="T34" fmla="*/ 1 w 24"/>
                <a:gd name="T35" fmla="*/ 8 h 14"/>
                <a:gd name="T36" fmla="*/ 0 w 24"/>
                <a:gd name="T37" fmla="*/ 11 h 14"/>
                <a:gd name="T38" fmla="*/ 4 w 24"/>
                <a:gd name="T39" fmla="*/ 10 h 14"/>
                <a:gd name="T40" fmla="*/ 8 w 24"/>
                <a:gd name="T41" fmla="*/ 1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14"/>
                <a:gd name="T65" fmla="*/ 24 w 24"/>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14">
                  <a:moveTo>
                    <a:pt x="8" y="10"/>
                  </a:moveTo>
                  <a:cubicBezTo>
                    <a:pt x="12" y="11"/>
                    <a:pt x="12" y="11"/>
                    <a:pt x="12" y="11"/>
                  </a:cubicBezTo>
                  <a:cubicBezTo>
                    <a:pt x="14" y="10"/>
                    <a:pt x="14" y="10"/>
                    <a:pt x="14" y="10"/>
                  </a:cubicBezTo>
                  <a:cubicBezTo>
                    <a:pt x="16" y="12"/>
                    <a:pt x="16" y="12"/>
                    <a:pt x="16" y="12"/>
                  </a:cubicBezTo>
                  <a:cubicBezTo>
                    <a:pt x="18" y="14"/>
                    <a:pt x="18" y="14"/>
                    <a:pt x="18" y="14"/>
                  </a:cubicBezTo>
                  <a:cubicBezTo>
                    <a:pt x="21" y="13"/>
                    <a:pt x="21" y="13"/>
                    <a:pt x="21" y="13"/>
                  </a:cubicBezTo>
                  <a:cubicBezTo>
                    <a:pt x="24" y="11"/>
                    <a:pt x="24" y="11"/>
                    <a:pt x="24" y="11"/>
                  </a:cubicBezTo>
                  <a:cubicBezTo>
                    <a:pt x="23" y="10"/>
                    <a:pt x="23" y="10"/>
                    <a:pt x="23" y="10"/>
                  </a:cubicBezTo>
                  <a:cubicBezTo>
                    <a:pt x="21" y="5"/>
                    <a:pt x="21" y="5"/>
                    <a:pt x="21" y="5"/>
                  </a:cubicBezTo>
                  <a:cubicBezTo>
                    <a:pt x="21" y="4"/>
                    <a:pt x="21" y="4"/>
                    <a:pt x="21" y="4"/>
                  </a:cubicBezTo>
                  <a:cubicBezTo>
                    <a:pt x="17" y="2"/>
                    <a:pt x="17" y="2"/>
                    <a:pt x="17" y="2"/>
                  </a:cubicBezTo>
                  <a:cubicBezTo>
                    <a:pt x="14" y="0"/>
                    <a:pt x="14" y="0"/>
                    <a:pt x="14" y="0"/>
                  </a:cubicBezTo>
                  <a:cubicBezTo>
                    <a:pt x="10" y="1"/>
                    <a:pt x="10" y="1"/>
                    <a:pt x="10" y="1"/>
                  </a:cubicBezTo>
                  <a:cubicBezTo>
                    <a:pt x="9" y="5"/>
                    <a:pt x="9" y="5"/>
                    <a:pt x="9" y="5"/>
                  </a:cubicBezTo>
                  <a:cubicBezTo>
                    <a:pt x="8" y="6"/>
                    <a:pt x="8" y="6"/>
                    <a:pt x="8" y="6"/>
                  </a:cubicBezTo>
                  <a:cubicBezTo>
                    <a:pt x="5" y="3"/>
                    <a:pt x="5" y="3"/>
                    <a:pt x="5" y="3"/>
                  </a:cubicBezTo>
                  <a:cubicBezTo>
                    <a:pt x="3" y="3"/>
                    <a:pt x="3" y="3"/>
                    <a:pt x="3" y="3"/>
                  </a:cubicBezTo>
                  <a:cubicBezTo>
                    <a:pt x="3" y="3"/>
                    <a:pt x="1" y="7"/>
                    <a:pt x="1" y="8"/>
                  </a:cubicBezTo>
                  <a:cubicBezTo>
                    <a:pt x="1" y="8"/>
                    <a:pt x="0" y="10"/>
                    <a:pt x="0" y="11"/>
                  </a:cubicBezTo>
                  <a:cubicBezTo>
                    <a:pt x="4" y="10"/>
                    <a:pt x="4" y="10"/>
                    <a:pt x="4" y="10"/>
                  </a:cubicBezTo>
                  <a:lnTo>
                    <a:pt x="8" y="1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59" name="Freeform 303"/>
            <p:cNvSpPr>
              <a:spLocks/>
            </p:cNvSpPr>
            <p:nvPr/>
          </p:nvSpPr>
          <p:spPr bwMode="auto">
            <a:xfrm>
              <a:off x="4230460" y="4155798"/>
              <a:ext cx="182132" cy="136216"/>
            </a:xfrm>
            <a:custGeom>
              <a:avLst/>
              <a:gdLst>
                <a:gd name="T0" fmla="*/ 9 w 24"/>
                <a:gd name="T1" fmla="*/ 10 h 18"/>
                <a:gd name="T2" fmla="*/ 13 w 24"/>
                <a:gd name="T3" fmla="*/ 10 h 18"/>
                <a:gd name="T4" fmla="*/ 15 w 24"/>
                <a:gd name="T5" fmla="*/ 13 h 18"/>
                <a:gd name="T6" fmla="*/ 16 w 24"/>
                <a:gd name="T7" fmla="*/ 14 h 18"/>
                <a:gd name="T8" fmla="*/ 18 w 24"/>
                <a:gd name="T9" fmla="*/ 15 h 18"/>
                <a:gd name="T10" fmla="*/ 20 w 24"/>
                <a:gd name="T11" fmla="*/ 18 h 18"/>
                <a:gd name="T12" fmla="*/ 22 w 24"/>
                <a:gd name="T13" fmla="*/ 17 h 18"/>
                <a:gd name="T14" fmla="*/ 24 w 24"/>
                <a:gd name="T15" fmla="*/ 16 h 18"/>
                <a:gd name="T16" fmla="*/ 24 w 24"/>
                <a:gd name="T17" fmla="*/ 12 h 18"/>
                <a:gd name="T18" fmla="*/ 24 w 24"/>
                <a:gd name="T19" fmla="*/ 8 h 18"/>
                <a:gd name="T20" fmla="*/ 23 w 24"/>
                <a:gd name="T21" fmla="*/ 8 h 18"/>
                <a:gd name="T22" fmla="*/ 21 w 24"/>
                <a:gd name="T23" fmla="*/ 3 h 18"/>
                <a:gd name="T24" fmla="*/ 20 w 24"/>
                <a:gd name="T25" fmla="*/ 1 h 18"/>
                <a:gd name="T26" fmla="*/ 16 w 24"/>
                <a:gd name="T27" fmla="*/ 2 h 18"/>
                <a:gd name="T28" fmla="*/ 12 w 24"/>
                <a:gd name="T29" fmla="*/ 2 h 18"/>
                <a:gd name="T30" fmla="*/ 12 w 24"/>
                <a:gd name="T31" fmla="*/ 1 h 18"/>
                <a:gd name="T32" fmla="*/ 7 w 24"/>
                <a:gd name="T33" fmla="*/ 0 h 18"/>
                <a:gd name="T34" fmla="*/ 5 w 24"/>
                <a:gd name="T35" fmla="*/ 0 h 18"/>
                <a:gd name="T36" fmla="*/ 5 w 24"/>
                <a:gd name="T37" fmla="*/ 1 h 18"/>
                <a:gd name="T38" fmla="*/ 5 w 24"/>
                <a:gd name="T39" fmla="*/ 4 h 18"/>
                <a:gd name="T40" fmla="*/ 3 w 24"/>
                <a:gd name="T41" fmla="*/ 4 h 18"/>
                <a:gd name="T42" fmla="*/ 0 w 24"/>
                <a:gd name="T43" fmla="*/ 6 h 18"/>
                <a:gd name="T44" fmla="*/ 1 w 24"/>
                <a:gd name="T45" fmla="*/ 6 h 18"/>
                <a:gd name="T46" fmla="*/ 6 w 24"/>
                <a:gd name="T47" fmla="*/ 13 h 18"/>
                <a:gd name="T48" fmla="*/ 8 w 24"/>
                <a:gd name="T49" fmla="*/ 12 h 18"/>
                <a:gd name="T50" fmla="*/ 9 w 24"/>
                <a:gd name="T51" fmla="*/ 10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
                <a:gd name="T79" fmla="*/ 0 h 18"/>
                <a:gd name="T80" fmla="*/ 24 w 24"/>
                <a:gd name="T81" fmla="*/ 18 h 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 h="18">
                  <a:moveTo>
                    <a:pt x="9" y="10"/>
                  </a:moveTo>
                  <a:cubicBezTo>
                    <a:pt x="13" y="10"/>
                    <a:pt x="13" y="10"/>
                    <a:pt x="13" y="10"/>
                  </a:cubicBezTo>
                  <a:cubicBezTo>
                    <a:pt x="15" y="13"/>
                    <a:pt x="15" y="13"/>
                    <a:pt x="15" y="13"/>
                  </a:cubicBezTo>
                  <a:cubicBezTo>
                    <a:pt x="16" y="14"/>
                    <a:pt x="16" y="14"/>
                    <a:pt x="16" y="14"/>
                  </a:cubicBezTo>
                  <a:cubicBezTo>
                    <a:pt x="18" y="15"/>
                    <a:pt x="18" y="15"/>
                    <a:pt x="18" y="15"/>
                  </a:cubicBezTo>
                  <a:cubicBezTo>
                    <a:pt x="18" y="15"/>
                    <a:pt x="19" y="18"/>
                    <a:pt x="20" y="18"/>
                  </a:cubicBezTo>
                  <a:cubicBezTo>
                    <a:pt x="20" y="18"/>
                    <a:pt x="21" y="17"/>
                    <a:pt x="22" y="17"/>
                  </a:cubicBezTo>
                  <a:cubicBezTo>
                    <a:pt x="23" y="17"/>
                    <a:pt x="24" y="16"/>
                    <a:pt x="24" y="16"/>
                  </a:cubicBezTo>
                  <a:cubicBezTo>
                    <a:pt x="24" y="12"/>
                    <a:pt x="24" y="12"/>
                    <a:pt x="24" y="12"/>
                  </a:cubicBezTo>
                  <a:cubicBezTo>
                    <a:pt x="24" y="8"/>
                    <a:pt x="24" y="8"/>
                    <a:pt x="24" y="8"/>
                  </a:cubicBezTo>
                  <a:cubicBezTo>
                    <a:pt x="23" y="8"/>
                    <a:pt x="23" y="8"/>
                    <a:pt x="23" y="8"/>
                  </a:cubicBezTo>
                  <a:cubicBezTo>
                    <a:pt x="21" y="3"/>
                    <a:pt x="21" y="3"/>
                    <a:pt x="21" y="3"/>
                  </a:cubicBezTo>
                  <a:cubicBezTo>
                    <a:pt x="21" y="3"/>
                    <a:pt x="21" y="1"/>
                    <a:pt x="20" y="1"/>
                  </a:cubicBezTo>
                  <a:cubicBezTo>
                    <a:pt x="20" y="1"/>
                    <a:pt x="16" y="2"/>
                    <a:pt x="16" y="2"/>
                  </a:cubicBezTo>
                  <a:cubicBezTo>
                    <a:pt x="12" y="2"/>
                    <a:pt x="12" y="2"/>
                    <a:pt x="12" y="2"/>
                  </a:cubicBezTo>
                  <a:cubicBezTo>
                    <a:pt x="12" y="1"/>
                    <a:pt x="12" y="1"/>
                    <a:pt x="12" y="1"/>
                  </a:cubicBezTo>
                  <a:cubicBezTo>
                    <a:pt x="7" y="0"/>
                    <a:pt x="7" y="0"/>
                    <a:pt x="7" y="0"/>
                  </a:cubicBezTo>
                  <a:cubicBezTo>
                    <a:pt x="5" y="0"/>
                    <a:pt x="5" y="0"/>
                    <a:pt x="5" y="0"/>
                  </a:cubicBezTo>
                  <a:cubicBezTo>
                    <a:pt x="5" y="1"/>
                    <a:pt x="5" y="1"/>
                    <a:pt x="5" y="1"/>
                  </a:cubicBezTo>
                  <a:cubicBezTo>
                    <a:pt x="5" y="4"/>
                    <a:pt x="5" y="4"/>
                    <a:pt x="5" y="4"/>
                  </a:cubicBezTo>
                  <a:cubicBezTo>
                    <a:pt x="3" y="4"/>
                    <a:pt x="3" y="4"/>
                    <a:pt x="3" y="4"/>
                  </a:cubicBezTo>
                  <a:cubicBezTo>
                    <a:pt x="0" y="6"/>
                    <a:pt x="0" y="6"/>
                    <a:pt x="0" y="6"/>
                  </a:cubicBezTo>
                  <a:cubicBezTo>
                    <a:pt x="1" y="6"/>
                    <a:pt x="1" y="6"/>
                    <a:pt x="1" y="6"/>
                  </a:cubicBezTo>
                  <a:cubicBezTo>
                    <a:pt x="6" y="13"/>
                    <a:pt x="6" y="13"/>
                    <a:pt x="6" y="13"/>
                  </a:cubicBezTo>
                  <a:cubicBezTo>
                    <a:pt x="8" y="12"/>
                    <a:pt x="8" y="12"/>
                    <a:pt x="8" y="12"/>
                  </a:cubicBezTo>
                  <a:lnTo>
                    <a:pt x="9" y="1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60" name="Freeform 304"/>
            <p:cNvSpPr>
              <a:spLocks/>
            </p:cNvSpPr>
            <p:nvPr/>
          </p:nvSpPr>
          <p:spPr bwMode="auto">
            <a:xfrm>
              <a:off x="4186074" y="4057845"/>
              <a:ext cx="142339" cy="107137"/>
            </a:xfrm>
            <a:custGeom>
              <a:avLst/>
              <a:gdLst>
                <a:gd name="T0" fmla="*/ 54 w 114"/>
                <a:gd name="T1" fmla="*/ 79 h 85"/>
                <a:gd name="T2" fmla="*/ 66 w 114"/>
                <a:gd name="T3" fmla="*/ 79 h 85"/>
                <a:gd name="T4" fmla="*/ 78 w 114"/>
                <a:gd name="T5" fmla="*/ 79 h 85"/>
                <a:gd name="T6" fmla="*/ 108 w 114"/>
                <a:gd name="T7" fmla="*/ 85 h 85"/>
                <a:gd name="T8" fmla="*/ 114 w 114"/>
                <a:gd name="T9" fmla="*/ 85 h 85"/>
                <a:gd name="T10" fmla="*/ 102 w 114"/>
                <a:gd name="T11" fmla="*/ 61 h 85"/>
                <a:gd name="T12" fmla="*/ 96 w 114"/>
                <a:gd name="T13" fmla="*/ 43 h 85"/>
                <a:gd name="T14" fmla="*/ 96 w 114"/>
                <a:gd name="T15" fmla="*/ 36 h 85"/>
                <a:gd name="T16" fmla="*/ 96 w 114"/>
                <a:gd name="T17" fmla="*/ 36 h 85"/>
                <a:gd name="T18" fmla="*/ 84 w 114"/>
                <a:gd name="T19" fmla="*/ 30 h 85"/>
                <a:gd name="T20" fmla="*/ 72 w 114"/>
                <a:gd name="T21" fmla="*/ 18 h 85"/>
                <a:gd name="T22" fmla="*/ 42 w 114"/>
                <a:gd name="T23" fmla="*/ 0 h 85"/>
                <a:gd name="T24" fmla="*/ 30 w 114"/>
                <a:gd name="T25" fmla="*/ 6 h 85"/>
                <a:gd name="T26" fmla="*/ 12 w 114"/>
                <a:gd name="T27" fmla="*/ 6 h 85"/>
                <a:gd name="T28" fmla="*/ 0 w 114"/>
                <a:gd name="T29" fmla="*/ 43 h 85"/>
                <a:gd name="T30" fmla="*/ 12 w 114"/>
                <a:gd name="T31" fmla="*/ 85 h 85"/>
                <a:gd name="T32" fmla="*/ 18 w 114"/>
                <a:gd name="T33" fmla="*/ 85 h 85"/>
                <a:gd name="T34" fmla="*/ 24 w 114"/>
                <a:gd name="T35" fmla="*/ 85 h 85"/>
                <a:gd name="T36" fmla="*/ 54 w 114"/>
                <a:gd name="T37" fmla="*/ 79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85"/>
                <a:gd name="T59" fmla="*/ 114 w 114"/>
                <a:gd name="T60" fmla="*/ 85 h 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85">
                  <a:moveTo>
                    <a:pt x="54" y="79"/>
                  </a:moveTo>
                  <a:lnTo>
                    <a:pt x="66" y="79"/>
                  </a:lnTo>
                  <a:lnTo>
                    <a:pt x="78" y="79"/>
                  </a:lnTo>
                  <a:lnTo>
                    <a:pt x="108" y="85"/>
                  </a:lnTo>
                  <a:lnTo>
                    <a:pt x="114" y="85"/>
                  </a:lnTo>
                  <a:lnTo>
                    <a:pt x="102" y="61"/>
                  </a:lnTo>
                  <a:lnTo>
                    <a:pt x="96" y="43"/>
                  </a:lnTo>
                  <a:lnTo>
                    <a:pt x="96" y="36"/>
                  </a:lnTo>
                  <a:lnTo>
                    <a:pt x="84" y="30"/>
                  </a:lnTo>
                  <a:lnTo>
                    <a:pt x="72" y="18"/>
                  </a:lnTo>
                  <a:lnTo>
                    <a:pt x="42" y="0"/>
                  </a:lnTo>
                  <a:lnTo>
                    <a:pt x="30" y="6"/>
                  </a:lnTo>
                  <a:lnTo>
                    <a:pt x="12" y="6"/>
                  </a:lnTo>
                  <a:lnTo>
                    <a:pt x="0" y="43"/>
                  </a:lnTo>
                  <a:lnTo>
                    <a:pt x="12" y="85"/>
                  </a:lnTo>
                  <a:lnTo>
                    <a:pt x="18" y="85"/>
                  </a:lnTo>
                  <a:lnTo>
                    <a:pt x="24" y="85"/>
                  </a:lnTo>
                  <a:lnTo>
                    <a:pt x="54" y="79"/>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61" name="Freeform 305"/>
            <p:cNvSpPr>
              <a:spLocks/>
            </p:cNvSpPr>
            <p:nvPr/>
          </p:nvSpPr>
          <p:spPr bwMode="auto">
            <a:xfrm>
              <a:off x="4193727" y="3796124"/>
              <a:ext cx="287739" cy="307636"/>
            </a:xfrm>
            <a:custGeom>
              <a:avLst/>
              <a:gdLst>
                <a:gd name="T0" fmla="*/ 6 w 38"/>
                <a:gd name="T1" fmla="*/ 35 h 41"/>
                <a:gd name="T2" fmla="*/ 11 w 38"/>
                <a:gd name="T3" fmla="*/ 38 h 41"/>
                <a:gd name="T4" fmla="*/ 13 w 38"/>
                <a:gd name="T5" fmla="*/ 40 h 41"/>
                <a:gd name="T6" fmla="*/ 15 w 38"/>
                <a:gd name="T7" fmla="*/ 41 h 41"/>
                <a:gd name="T8" fmla="*/ 15 w 38"/>
                <a:gd name="T9" fmla="*/ 41 h 41"/>
                <a:gd name="T10" fmla="*/ 18 w 38"/>
                <a:gd name="T11" fmla="*/ 38 h 41"/>
                <a:gd name="T12" fmla="*/ 20 w 38"/>
                <a:gd name="T13" fmla="*/ 40 h 41"/>
                <a:gd name="T14" fmla="*/ 21 w 38"/>
                <a:gd name="T15" fmla="*/ 39 h 41"/>
                <a:gd name="T16" fmla="*/ 35 w 38"/>
                <a:gd name="T17" fmla="*/ 39 h 41"/>
                <a:gd name="T18" fmla="*/ 38 w 38"/>
                <a:gd name="T19" fmla="*/ 37 h 41"/>
                <a:gd name="T20" fmla="*/ 36 w 38"/>
                <a:gd name="T21" fmla="*/ 36 h 41"/>
                <a:gd name="T22" fmla="*/ 33 w 38"/>
                <a:gd name="T23" fmla="*/ 7 h 41"/>
                <a:gd name="T24" fmla="*/ 36 w 38"/>
                <a:gd name="T25" fmla="*/ 7 h 41"/>
                <a:gd name="T26" fmla="*/ 27 w 38"/>
                <a:gd name="T27" fmla="*/ 0 h 41"/>
                <a:gd name="T28" fmla="*/ 27 w 38"/>
                <a:gd name="T29" fmla="*/ 3 h 41"/>
                <a:gd name="T30" fmla="*/ 17 w 38"/>
                <a:gd name="T31" fmla="*/ 3 h 41"/>
                <a:gd name="T32" fmla="*/ 16 w 38"/>
                <a:gd name="T33" fmla="*/ 11 h 41"/>
                <a:gd name="T34" fmla="*/ 14 w 38"/>
                <a:gd name="T35" fmla="*/ 13 h 41"/>
                <a:gd name="T36" fmla="*/ 13 w 38"/>
                <a:gd name="T37" fmla="*/ 20 h 41"/>
                <a:gd name="T38" fmla="*/ 1 w 38"/>
                <a:gd name="T39" fmla="*/ 19 h 41"/>
                <a:gd name="T40" fmla="*/ 0 w 38"/>
                <a:gd name="T41" fmla="*/ 20 h 41"/>
                <a:gd name="T42" fmla="*/ 3 w 38"/>
                <a:gd name="T43" fmla="*/ 26 h 41"/>
                <a:gd name="T44" fmla="*/ 3 w 38"/>
                <a:gd name="T45" fmla="*/ 33 h 41"/>
                <a:gd name="T46" fmla="*/ 1 w 38"/>
                <a:gd name="T47" fmla="*/ 36 h 41"/>
                <a:gd name="T48" fmla="*/ 4 w 38"/>
                <a:gd name="T49" fmla="*/ 36 h 41"/>
                <a:gd name="T50" fmla="*/ 6 w 38"/>
                <a:gd name="T51" fmla="*/ 35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8"/>
                <a:gd name="T79" fmla="*/ 0 h 41"/>
                <a:gd name="T80" fmla="*/ 38 w 38"/>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8" h="41">
                  <a:moveTo>
                    <a:pt x="6" y="35"/>
                  </a:moveTo>
                  <a:cubicBezTo>
                    <a:pt x="11" y="38"/>
                    <a:pt x="11" y="38"/>
                    <a:pt x="11" y="38"/>
                  </a:cubicBezTo>
                  <a:cubicBezTo>
                    <a:pt x="13" y="40"/>
                    <a:pt x="13" y="40"/>
                    <a:pt x="13" y="40"/>
                  </a:cubicBezTo>
                  <a:cubicBezTo>
                    <a:pt x="15" y="41"/>
                    <a:pt x="15" y="41"/>
                    <a:pt x="15" y="41"/>
                  </a:cubicBezTo>
                  <a:cubicBezTo>
                    <a:pt x="15" y="41"/>
                    <a:pt x="15" y="41"/>
                    <a:pt x="15" y="41"/>
                  </a:cubicBezTo>
                  <a:cubicBezTo>
                    <a:pt x="18" y="38"/>
                    <a:pt x="18" y="38"/>
                    <a:pt x="18" y="38"/>
                  </a:cubicBezTo>
                  <a:cubicBezTo>
                    <a:pt x="20" y="40"/>
                    <a:pt x="20" y="40"/>
                    <a:pt x="20" y="40"/>
                  </a:cubicBezTo>
                  <a:cubicBezTo>
                    <a:pt x="21" y="39"/>
                    <a:pt x="21" y="39"/>
                    <a:pt x="21" y="39"/>
                  </a:cubicBezTo>
                  <a:cubicBezTo>
                    <a:pt x="35" y="39"/>
                    <a:pt x="35" y="39"/>
                    <a:pt x="35" y="39"/>
                  </a:cubicBezTo>
                  <a:cubicBezTo>
                    <a:pt x="38" y="37"/>
                    <a:pt x="38" y="37"/>
                    <a:pt x="38" y="37"/>
                  </a:cubicBezTo>
                  <a:cubicBezTo>
                    <a:pt x="36" y="36"/>
                    <a:pt x="36" y="36"/>
                    <a:pt x="36" y="36"/>
                  </a:cubicBezTo>
                  <a:cubicBezTo>
                    <a:pt x="33" y="7"/>
                    <a:pt x="33" y="7"/>
                    <a:pt x="33" y="7"/>
                  </a:cubicBezTo>
                  <a:cubicBezTo>
                    <a:pt x="36" y="7"/>
                    <a:pt x="36" y="7"/>
                    <a:pt x="36" y="7"/>
                  </a:cubicBezTo>
                  <a:cubicBezTo>
                    <a:pt x="27" y="0"/>
                    <a:pt x="27" y="0"/>
                    <a:pt x="27" y="0"/>
                  </a:cubicBezTo>
                  <a:cubicBezTo>
                    <a:pt x="27" y="3"/>
                    <a:pt x="27" y="3"/>
                    <a:pt x="27" y="3"/>
                  </a:cubicBezTo>
                  <a:cubicBezTo>
                    <a:pt x="17" y="3"/>
                    <a:pt x="17" y="3"/>
                    <a:pt x="17" y="3"/>
                  </a:cubicBezTo>
                  <a:cubicBezTo>
                    <a:pt x="16" y="11"/>
                    <a:pt x="16" y="11"/>
                    <a:pt x="16" y="11"/>
                  </a:cubicBezTo>
                  <a:cubicBezTo>
                    <a:pt x="14" y="13"/>
                    <a:pt x="14" y="13"/>
                    <a:pt x="14" y="13"/>
                  </a:cubicBezTo>
                  <a:cubicBezTo>
                    <a:pt x="14" y="13"/>
                    <a:pt x="14" y="20"/>
                    <a:pt x="13" y="20"/>
                  </a:cubicBezTo>
                  <a:cubicBezTo>
                    <a:pt x="13" y="20"/>
                    <a:pt x="5" y="19"/>
                    <a:pt x="1" y="19"/>
                  </a:cubicBezTo>
                  <a:cubicBezTo>
                    <a:pt x="0" y="20"/>
                    <a:pt x="0" y="20"/>
                    <a:pt x="0" y="20"/>
                  </a:cubicBezTo>
                  <a:cubicBezTo>
                    <a:pt x="3" y="26"/>
                    <a:pt x="3" y="26"/>
                    <a:pt x="3" y="26"/>
                  </a:cubicBezTo>
                  <a:cubicBezTo>
                    <a:pt x="3" y="33"/>
                    <a:pt x="3" y="33"/>
                    <a:pt x="3" y="33"/>
                  </a:cubicBezTo>
                  <a:cubicBezTo>
                    <a:pt x="1" y="36"/>
                    <a:pt x="1" y="36"/>
                    <a:pt x="1" y="36"/>
                  </a:cubicBezTo>
                  <a:cubicBezTo>
                    <a:pt x="4" y="36"/>
                    <a:pt x="4" y="36"/>
                    <a:pt x="4" y="36"/>
                  </a:cubicBezTo>
                  <a:lnTo>
                    <a:pt x="6" y="35"/>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62" name="Freeform 306"/>
            <p:cNvSpPr>
              <a:spLocks/>
            </p:cNvSpPr>
            <p:nvPr/>
          </p:nvSpPr>
          <p:spPr bwMode="auto">
            <a:xfrm>
              <a:off x="5183977" y="3667560"/>
              <a:ext cx="272434" cy="263251"/>
            </a:xfrm>
            <a:custGeom>
              <a:avLst/>
              <a:gdLst>
                <a:gd name="T0" fmla="*/ 0 w 36"/>
                <a:gd name="T1" fmla="*/ 5 h 35"/>
                <a:gd name="T2" fmla="*/ 1 w 36"/>
                <a:gd name="T3" fmla="*/ 8 h 35"/>
                <a:gd name="T4" fmla="*/ 2 w 36"/>
                <a:gd name="T5" fmla="*/ 10 h 35"/>
                <a:gd name="T6" fmla="*/ 2 w 36"/>
                <a:gd name="T7" fmla="*/ 35 h 35"/>
                <a:gd name="T8" fmla="*/ 3 w 36"/>
                <a:gd name="T9" fmla="*/ 35 h 35"/>
                <a:gd name="T10" fmla="*/ 29 w 36"/>
                <a:gd name="T11" fmla="*/ 35 h 35"/>
                <a:gd name="T12" fmla="*/ 34 w 36"/>
                <a:gd name="T13" fmla="*/ 32 h 35"/>
                <a:gd name="T14" fmla="*/ 36 w 36"/>
                <a:gd name="T15" fmla="*/ 30 h 35"/>
                <a:gd name="T16" fmla="*/ 36 w 36"/>
                <a:gd name="T17" fmla="*/ 30 h 35"/>
                <a:gd name="T18" fmla="*/ 33 w 36"/>
                <a:gd name="T19" fmla="*/ 23 h 35"/>
                <a:gd name="T20" fmla="*/ 29 w 36"/>
                <a:gd name="T21" fmla="*/ 15 h 35"/>
                <a:gd name="T22" fmla="*/ 24 w 36"/>
                <a:gd name="T23" fmla="*/ 8 h 35"/>
                <a:gd name="T24" fmla="*/ 31 w 36"/>
                <a:gd name="T25" fmla="*/ 12 h 35"/>
                <a:gd name="T26" fmla="*/ 34 w 36"/>
                <a:gd name="T27" fmla="*/ 9 h 35"/>
                <a:gd name="T28" fmla="*/ 33 w 36"/>
                <a:gd name="T29" fmla="*/ 9 h 35"/>
                <a:gd name="T30" fmla="*/ 30 w 36"/>
                <a:gd name="T31" fmla="*/ 1 h 35"/>
                <a:gd name="T32" fmla="*/ 28 w 36"/>
                <a:gd name="T33" fmla="*/ 3 h 35"/>
                <a:gd name="T34" fmla="*/ 22 w 36"/>
                <a:gd name="T35" fmla="*/ 2 h 35"/>
                <a:gd name="T36" fmla="*/ 19 w 36"/>
                <a:gd name="T37" fmla="*/ 1 h 35"/>
                <a:gd name="T38" fmla="*/ 12 w 36"/>
                <a:gd name="T39" fmla="*/ 3 h 35"/>
                <a:gd name="T40" fmla="*/ 6 w 36"/>
                <a:gd name="T41" fmla="*/ 0 h 35"/>
                <a:gd name="T42" fmla="*/ 2 w 36"/>
                <a:gd name="T43" fmla="*/ 0 h 35"/>
                <a:gd name="T44" fmla="*/ 1 w 36"/>
                <a:gd name="T45" fmla="*/ 2 h 35"/>
                <a:gd name="T46" fmla="*/ 0 w 36"/>
                <a:gd name="T47" fmla="*/ 5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35"/>
                <a:gd name="T74" fmla="*/ 36 w 36"/>
                <a:gd name="T75" fmla="*/ 35 h 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35">
                  <a:moveTo>
                    <a:pt x="0" y="5"/>
                  </a:moveTo>
                  <a:cubicBezTo>
                    <a:pt x="0" y="5"/>
                    <a:pt x="1" y="7"/>
                    <a:pt x="1" y="8"/>
                  </a:cubicBezTo>
                  <a:cubicBezTo>
                    <a:pt x="1" y="8"/>
                    <a:pt x="2" y="10"/>
                    <a:pt x="2" y="10"/>
                  </a:cubicBezTo>
                  <a:cubicBezTo>
                    <a:pt x="2" y="10"/>
                    <a:pt x="1" y="35"/>
                    <a:pt x="2" y="35"/>
                  </a:cubicBezTo>
                  <a:cubicBezTo>
                    <a:pt x="2" y="35"/>
                    <a:pt x="2" y="35"/>
                    <a:pt x="3" y="35"/>
                  </a:cubicBezTo>
                  <a:cubicBezTo>
                    <a:pt x="7" y="35"/>
                    <a:pt x="29" y="35"/>
                    <a:pt x="29" y="35"/>
                  </a:cubicBezTo>
                  <a:cubicBezTo>
                    <a:pt x="34" y="32"/>
                    <a:pt x="34" y="32"/>
                    <a:pt x="34" y="32"/>
                  </a:cubicBezTo>
                  <a:cubicBezTo>
                    <a:pt x="36" y="30"/>
                    <a:pt x="36" y="30"/>
                    <a:pt x="36" y="30"/>
                  </a:cubicBezTo>
                  <a:cubicBezTo>
                    <a:pt x="36" y="30"/>
                    <a:pt x="36" y="30"/>
                    <a:pt x="36" y="30"/>
                  </a:cubicBezTo>
                  <a:cubicBezTo>
                    <a:pt x="33" y="23"/>
                    <a:pt x="33" y="23"/>
                    <a:pt x="33" y="23"/>
                  </a:cubicBezTo>
                  <a:cubicBezTo>
                    <a:pt x="29" y="15"/>
                    <a:pt x="29" y="15"/>
                    <a:pt x="29" y="15"/>
                  </a:cubicBezTo>
                  <a:cubicBezTo>
                    <a:pt x="24" y="8"/>
                    <a:pt x="24" y="8"/>
                    <a:pt x="24" y="8"/>
                  </a:cubicBezTo>
                  <a:cubicBezTo>
                    <a:pt x="31" y="12"/>
                    <a:pt x="31" y="12"/>
                    <a:pt x="31" y="12"/>
                  </a:cubicBezTo>
                  <a:cubicBezTo>
                    <a:pt x="34" y="9"/>
                    <a:pt x="34" y="9"/>
                    <a:pt x="34" y="9"/>
                  </a:cubicBezTo>
                  <a:cubicBezTo>
                    <a:pt x="33" y="9"/>
                    <a:pt x="33" y="9"/>
                    <a:pt x="33" y="9"/>
                  </a:cubicBezTo>
                  <a:cubicBezTo>
                    <a:pt x="30" y="1"/>
                    <a:pt x="30" y="1"/>
                    <a:pt x="30" y="1"/>
                  </a:cubicBezTo>
                  <a:cubicBezTo>
                    <a:pt x="28" y="3"/>
                    <a:pt x="28" y="3"/>
                    <a:pt x="28" y="3"/>
                  </a:cubicBezTo>
                  <a:cubicBezTo>
                    <a:pt x="22" y="2"/>
                    <a:pt x="22" y="2"/>
                    <a:pt x="22" y="2"/>
                  </a:cubicBezTo>
                  <a:cubicBezTo>
                    <a:pt x="19" y="1"/>
                    <a:pt x="19" y="1"/>
                    <a:pt x="19" y="1"/>
                  </a:cubicBezTo>
                  <a:cubicBezTo>
                    <a:pt x="12" y="3"/>
                    <a:pt x="12" y="3"/>
                    <a:pt x="12" y="3"/>
                  </a:cubicBezTo>
                  <a:cubicBezTo>
                    <a:pt x="6" y="0"/>
                    <a:pt x="6" y="0"/>
                    <a:pt x="6" y="0"/>
                  </a:cubicBezTo>
                  <a:cubicBezTo>
                    <a:pt x="2" y="0"/>
                    <a:pt x="2" y="0"/>
                    <a:pt x="2" y="0"/>
                  </a:cubicBezTo>
                  <a:cubicBezTo>
                    <a:pt x="1" y="2"/>
                    <a:pt x="1" y="2"/>
                    <a:pt x="1" y="2"/>
                  </a:cubicBezTo>
                  <a:lnTo>
                    <a:pt x="0" y="5"/>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63" name="Freeform 307"/>
            <p:cNvSpPr>
              <a:spLocks/>
            </p:cNvSpPr>
            <p:nvPr/>
          </p:nvSpPr>
          <p:spPr bwMode="auto">
            <a:xfrm>
              <a:off x="4812060" y="3621644"/>
              <a:ext cx="394876" cy="374979"/>
            </a:xfrm>
            <a:custGeom>
              <a:avLst/>
              <a:gdLst>
                <a:gd name="T0" fmla="*/ 4 w 52"/>
                <a:gd name="T1" fmla="*/ 6 h 50"/>
                <a:gd name="T2" fmla="*/ 3 w 52"/>
                <a:gd name="T3" fmla="*/ 9 h 50"/>
                <a:gd name="T4" fmla="*/ 2 w 52"/>
                <a:gd name="T5" fmla="*/ 10 h 50"/>
                <a:gd name="T6" fmla="*/ 0 w 52"/>
                <a:gd name="T7" fmla="*/ 12 h 50"/>
                <a:gd name="T8" fmla="*/ 0 w 52"/>
                <a:gd name="T9" fmla="*/ 29 h 50"/>
                <a:gd name="T10" fmla="*/ 6 w 52"/>
                <a:gd name="T11" fmla="*/ 34 h 50"/>
                <a:gd name="T12" fmla="*/ 9 w 52"/>
                <a:gd name="T13" fmla="*/ 35 h 50"/>
                <a:gd name="T14" fmla="*/ 17 w 52"/>
                <a:gd name="T15" fmla="*/ 36 h 50"/>
                <a:gd name="T16" fmla="*/ 19 w 52"/>
                <a:gd name="T17" fmla="*/ 38 h 50"/>
                <a:gd name="T18" fmla="*/ 23 w 52"/>
                <a:gd name="T19" fmla="*/ 36 h 50"/>
                <a:gd name="T20" fmla="*/ 47 w 52"/>
                <a:gd name="T21" fmla="*/ 49 h 50"/>
                <a:gd name="T22" fmla="*/ 47 w 52"/>
                <a:gd name="T23" fmla="*/ 48 h 50"/>
                <a:gd name="T24" fmla="*/ 47 w 52"/>
                <a:gd name="T25" fmla="*/ 49 h 50"/>
                <a:gd name="T26" fmla="*/ 48 w 52"/>
                <a:gd name="T27" fmla="*/ 50 h 50"/>
                <a:gd name="T28" fmla="*/ 48 w 52"/>
                <a:gd name="T29" fmla="*/ 47 h 50"/>
                <a:gd name="T30" fmla="*/ 51 w 52"/>
                <a:gd name="T31" fmla="*/ 47 h 50"/>
                <a:gd name="T32" fmla="*/ 52 w 52"/>
                <a:gd name="T33" fmla="*/ 41 h 50"/>
                <a:gd name="T34" fmla="*/ 51 w 52"/>
                <a:gd name="T35" fmla="*/ 41 h 50"/>
                <a:gd name="T36" fmla="*/ 51 w 52"/>
                <a:gd name="T37" fmla="*/ 16 h 50"/>
                <a:gd name="T38" fmla="*/ 50 w 52"/>
                <a:gd name="T39" fmla="*/ 14 h 50"/>
                <a:gd name="T40" fmla="*/ 49 w 52"/>
                <a:gd name="T41" fmla="*/ 11 h 50"/>
                <a:gd name="T42" fmla="*/ 50 w 52"/>
                <a:gd name="T43" fmla="*/ 8 h 50"/>
                <a:gd name="T44" fmla="*/ 51 w 52"/>
                <a:gd name="T45" fmla="*/ 6 h 50"/>
                <a:gd name="T46" fmla="*/ 48 w 52"/>
                <a:gd name="T47" fmla="*/ 5 h 50"/>
                <a:gd name="T48" fmla="*/ 45 w 52"/>
                <a:gd name="T49" fmla="*/ 3 h 50"/>
                <a:gd name="T50" fmla="*/ 41 w 52"/>
                <a:gd name="T51" fmla="*/ 2 h 50"/>
                <a:gd name="T52" fmla="*/ 35 w 52"/>
                <a:gd name="T53" fmla="*/ 4 h 50"/>
                <a:gd name="T54" fmla="*/ 35 w 52"/>
                <a:gd name="T55" fmla="*/ 8 h 50"/>
                <a:gd name="T56" fmla="*/ 29 w 52"/>
                <a:gd name="T57" fmla="*/ 10 h 50"/>
                <a:gd name="T58" fmla="*/ 25 w 52"/>
                <a:gd name="T59" fmla="*/ 7 h 50"/>
                <a:gd name="T60" fmla="*/ 22 w 52"/>
                <a:gd name="T61" fmla="*/ 5 h 50"/>
                <a:gd name="T62" fmla="*/ 20 w 52"/>
                <a:gd name="T63" fmla="*/ 3 h 50"/>
                <a:gd name="T64" fmla="*/ 13 w 52"/>
                <a:gd name="T65" fmla="*/ 2 h 50"/>
                <a:gd name="T66" fmla="*/ 8 w 52"/>
                <a:gd name="T67" fmla="*/ 0 h 50"/>
                <a:gd name="T68" fmla="*/ 8 w 52"/>
                <a:gd name="T69" fmla="*/ 2 h 50"/>
                <a:gd name="T70" fmla="*/ 4 w 52"/>
                <a:gd name="T71" fmla="*/ 6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
                <a:gd name="T109" fmla="*/ 0 h 50"/>
                <a:gd name="T110" fmla="*/ 52 w 52"/>
                <a:gd name="T111" fmla="*/ 50 h 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 h="50">
                  <a:moveTo>
                    <a:pt x="4" y="6"/>
                  </a:moveTo>
                  <a:cubicBezTo>
                    <a:pt x="3" y="9"/>
                    <a:pt x="3" y="9"/>
                    <a:pt x="3" y="9"/>
                  </a:cubicBezTo>
                  <a:cubicBezTo>
                    <a:pt x="2" y="10"/>
                    <a:pt x="2" y="10"/>
                    <a:pt x="2" y="10"/>
                  </a:cubicBezTo>
                  <a:cubicBezTo>
                    <a:pt x="0" y="12"/>
                    <a:pt x="0" y="12"/>
                    <a:pt x="0" y="12"/>
                  </a:cubicBezTo>
                  <a:cubicBezTo>
                    <a:pt x="0" y="29"/>
                    <a:pt x="0" y="29"/>
                    <a:pt x="0" y="29"/>
                  </a:cubicBezTo>
                  <a:cubicBezTo>
                    <a:pt x="6" y="34"/>
                    <a:pt x="6" y="34"/>
                    <a:pt x="6" y="34"/>
                  </a:cubicBezTo>
                  <a:cubicBezTo>
                    <a:pt x="9" y="35"/>
                    <a:pt x="9" y="35"/>
                    <a:pt x="9" y="35"/>
                  </a:cubicBezTo>
                  <a:cubicBezTo>
                    <a:pt x="17" y="36"/>
                    <a:pt x="17" y="36"/>
                    <a:pt x="17" y="36"/>
                  </a:cubicBezTo>
                  <a:cubicBezTo>
                    <a:pt x="19" y="38"/>
                    <a:pt x="19" y="38"/>
                    <a:pt x="19" y="38"/>
                  </a:cubicBezTo>
                  <a:cubicBezTo>
                    <a:pt x="23" y="36"/>
                    <a:pt x="23" y="36"/>
                    <a:pt x="23" y="36"/>
                  </a:cubicBezTo>
                  <a:cubicBezTo>
                    <a:pt x="47" y="49"/>
                    <a:pt x="47" y="49"/>
                    <a:pt x="47" y="49"/>
                  </a:cubicBezTo>
                  <a:cubicBezTo>
                    <a:pt x="47" y="48"/>
                    <a:pt x="47" y="48"/>
                    <a:pt x="47" y="48"/>
                  </a:cubicBezTo>
                  <a:cubicBezTo>
                    <a:pt x="47" y="49"/>
                    <a:pt x="47" y="49"/>
                    <a:pt x="47" y="49"/>
                  </a:cubicBezTo>
                  <a:cubicBezTo>
                    <a:pt x="48" y="50"/>
                    <a:pt x="48" y="50"/>
                    <a:pt x="48" y="50"/>
                  </a:cubicBezTo>
                  <a:cubicBezTo>
                    <a:pt x="48" y="47"/>
                    <a:pt x="48" y="47"/>
                    <a:pt x="48" y="47"/>
                  </a:cubicBezTo>
                  <a:cubicBezTo>
                    <a:pt x="51" y="47"/>
                    <a:pt x="51" y="47"/>
                    <a:pt x="51" y="47"/>
                  </a:cubicBezTo>
                  <a:cubicBezTo>
                    <a:pt x="52" y="41"/>
                    <a:pt x="52" y="41"/>
                    <a:pt x="52" y="41"/>
                  </a:cubicBezTo>
                  <a:cubicBezTo>
                    <a:pt x="51" y="41"/>
                    <a:pt x="51" y="41"/>
                    <a:pt x="51" y="41"/>
                  </a:cubicBezTo>
                  <a:cubicBezTo>
                    <a:pt x="50" y="41"/>
                    <a:pt x="51" y="16"/>
                    <a:pt x="51" y="16"/>
                  </a:cubicBezTo>
                  <a:cubicBezTo>
                    <a:pt x="51" y="16"/>
                    <a:pt x="50" y="14"/>
                    <a:pt x="50" y="14"/>
                  </a:cubicBezTo>
                  <a:cubicBezTo>
                    <a:pt x="50" y="13"/>
                    <a:pt x="49" y="11"/>
                    <a:pt x="49" y="11"/>
                  </a:cubicBezTo>
                  <a:cubicBezTo>
                    <a:pt x="50" y="8"/>
                    <a:pt x="50" y="8"/>
                    <a:pt x="50" y="8"/>
                  </a:cubicBezTo>
                  <a:cubicBezTo>
                    <a:pt x="51" y="6"/>
                    <a:pt x="51" y="6"/>
                    <a:pt x="51" y="6"/>
                  </a:cubicBezTo>
                  <a:cubicBezTo>
                    <a:pt x="48" y="5"/>
                    <a:pt x="48" y="5"/>
                    <a:pt x="48" y="5"/>
                  </a:cubicBezTo>
                  <a:cubicBezTo>
                    <a:pt x="45" y="3"/>
                    <a:pt x="45" y="3"/>
                    <a:pt x="45" y="3"/>
                  </a:cubicBezTo>
                  <a:cubicBezTo>
                    <a:pt x="41" y="2"/>
                    <a:pt x="41" y="2"/>
                    <a:pt x="41" y="2"/>
                  </a:cubicBezTo>
                  <a:cubicBezTo>
                    <a:pt x="35" y="4"/>
                    <a:pt x="35" y="4"/>
                    <a:pt x="35" y="4"/>
                  </a:cubicBezTo>
                  <a:cubicBezTo>
                    <a:pt x="35" y="8"/>
                    <a:pt x="35" y="8"/>
                    <a:pt x="35" y="8"/>
                  </a:cubicBezTo>
                  <a:cubicBezTo>
                    <a:pt x="29" y="10"/>
                    <a:pt x="29" y="10"/>
                    <a:pt x="29" y="10"/>
                  </a:cubicBezTo>
                  <a:cubicBezTo>
                    <a:pt x="25" y="7"/>
                    <a:pt x="25" y="7"/>
                    <a:pt x="25" y="7"/>
                  </a:cubicBezTo>
                  <a:cubicBezTo>
                    <a:pt x="22" y="5"/>
                    <a:pt x="22" y="5"/>
                    <a:pt x="22" y="5"/>
                  </a:cubicBezTo>
                  <a:cubicBezTo>
                    <a:pt x="20" y="3"/>
                    <a:pt x="20" y="3"/>
                    <a:pt x="20" y="3"/>
                  </a:cubicBezTo>
                  <a:cubicBezTo>
                    <a:pt x="13" y="2"/>
                    <a:pt x="13" y="2"/>
                    <a:pt x="13" y="2"/>
                  </a:cubicBezTo>
                  <a:cubicBezTo>
                    <a:pt x="8" y="0"/>
                    <a:pt x="8" y="0"/>
                    <a:pt x="8" y="0"/>
                  </a:cubicBezTo>
                  <a:cubicBezTo>
                    <a:pt x="8" y="2"/>
                    <a:pt x="8" y="2"/>
                    <a:pt x="8" y="2"/>
                  </a:cubicBezTo>
                  <a:lnTo>
                    <a:pt x="4" y="6"/>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64" name="Freeform 308"/>
            <p:cNvSpPr>
              <a:spLocks/>
            </p:cNvSpPr>
            <p:nvPr/>
          </p:nvSpPr>
          <p:spPr bwMode="auto">
            <a:xfrm>
              <a:off x="4773796" y="3509916"/>
              <a:ext cx="99485" cy="186724"/>
            </a:xfrm>
            <a:custGeom>
              <a:avLst/>
              <a:gdLst>
                <a:gd name="T0" fmla="*/ 18 w 78"/>
                <a:gd name="T1" fmla="*/ 12 h 150"/>
                <a:gd name="T2" fmla="*/ 18 w 78"/>
                <a:gd name="T3" fmla="*/ 30 h 150"/>
                <a:gd name="T4" fmla="*/ 18 w 78"/>
                <a:gd name="T5" fmla="*/ 54 h 150"/>
                <a:gd name="T6" fmla="*/ 0 w 78"/>
                <a:gd name="T7" fmla="*/ 78 h 150"/>
                <a:gd name="T8" fmla="*/ 0 w 78"/>
                <a:gd name="T9" fmla="*/ 90 h 150"/>
                <a:gd name="T10" fmla="*/ 12 w 78"/>
                <a:gd name="T11" fmla="*/ 102 h 150"/>
                <a:gd name="T12" fmla="*/ 18 w 78"/>
                <a:gd name="T13" fmla="*/ 108 h 150"/>
                <a:gd name="T14" fmla="*/ 36 w 78"/>
                <a:gd name="T15" fmla="*/ 120 h 150"/>
                <a:gd name="T16" fmla="*/ 36 w 78"/>
                <a:gd name="T17" fmla="*/ 144 h 150"/>
                <a:gd name="T18" fmla="*/ 42 w 78"/>
                <a:gd name="T19" fmla="*/ 150 h 150"/>
                <a:gd name="T20" fmla="*/ 48 w 78"/>
                <a:gd name="T21" fmla="*/ 144 h 150"/>
                <a:gd name="T22" fmla="*/ 54 w 78"/>
                <a:gd name="T23" fmla="*/ 126 h 150"/>
                <a:gd name="T24" fmla="*/ 78 w 78"/>
                <a:gd name="T25" fmla="*/ 102 h 150"/>
                <a:gd name="T26" fmla="*/ 78 w 78"/>
                <a:gd name="T27" fmla="*/ 90 h 150"/>
                <a:gd name="T28" fmla="*/ 60 w 78"/>
                <a:gd name="T29" fmla="*/ 84 h 150"/>
                <a:gd name="T30" fmla="*/ 42 w 78"/>
                <a:gd name="T31" fmla="*/ 72 h 150"/>
                <a:gd name="T32" fmla="*/ 66 w 78"/>
                <a:gd name="T33" fmla="*/ 36 h 150"/>
                <a:gd name="T34" fmla="*/ 60 w 78"/>
                <a:gd name="T35" fmla="*/ 12 h 150"/>
                <a:gd name="T36" fmla="*/ 36 w 78"/>
                <a:gd name="T37" fmla="*/ 0 h 150"/>
                <a:gd name="T38" fmla="*/ 24 w 78"/>
                <a:gd name="T39" fmla="*/ 0 h 150"/>
                <a:gd name="T40" fmla="*/ 24 w 78"/>
                <a:gd name="T41" fmla="*/ 6 h 150"/>
                <a:gd name="T42" fmla="*/ 18 w 78"/>
                <a:gd name="T43" fmla="*/ 12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
                <a:gd name="T67" fmla="*/ 0 h 150"/>
                <a:gd name="T68" fmla="*/ 78 w 78"/>
                <a:gd name="T69" fmla="*/ 150 h 1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 h="150">
                  <a:moveTo>
                    <a:pt x="18" y="12"/>
                  </a:moveTo>
                  <a:lnTo>
                    <a:pt x="18" y="30"/>
                  </a:lnTo>
                  <a:lnTo>
                    <a:pt x="18" y="54"/>
                  </a:lnTo>
                  <a:lnTo>
                    <a:pt x="0" y="78"/>
                  </a:lnTo>
                  <a:lnTo>
                    <a:pt x="0" y="90"/>
                  </a:lnTo>
                  <a:lnTo>
                    <a:pt x="12" y="102"/>
                  </a:lnTo>
                  <a:lnTo>
                    <a:pt x="18" y="108"/>
                  </a:lnTo>
                  <a:lnTo>
                    <a:pt x="36" y="120"/>
                  </a:lnTo>
                  <a:lnTo>
                    <a:pt x="36" y="144"/>
                  </a:lnTo>
                  <a:lnTo>
                    <a:pt x="42" y="150"/>
                  </a:lnTo>
                  <a:lnTo>
                    <a:pt x="48" y="144"/>
                  </a:lnTo>
                  <a:lnTo>
                    <a:pt x="54" y="126"/>
                  </a:lnTo>
                  <a:lnTo>
                    <a:pt x="78" y="102"/>
                  </a:lnTo>
                  <a:lnTo>
                    <a:pt x="78" y="90"/>
                  </a:lnTo>
                  <a:lnTo>
                    <a:pt x="60" y="84"/>
                  </a:lnTo>
                  <a:lnTo>
                    <a:pt x="42" y="72"/>
                  </a:lnTo>
                  <a:lnTo>
                    <a:pt x="66" y="36"/>
                  </a:lnTo>
                  <a:lnTo>
                    <a:pt x="60" y="12"/>
                  </a:lnTo>
                  <a:lnTo>
                    <a:pt x="36" y="0"/>
                  </a:lnTo>
                  <a:lnTo>
                    <a:pt x="24" y="0"/>
                  </a:lnTo>
                  <a:lnTo>
                    <a:pt x="24" y="6"/>
                  </a:lnTo>
                  <a:lnTo>
                    <a:pt x="18" y="12"/>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65" name="Freeform 309"/>
            <p:cNvSpPr>
              <a:spLocks/>
            </p:cNvSpPr>
            <p:nvPr/>
          </p:nvSpPr>
          <p:spPr bwMode="auto">
            <a:xfrm>
              <a:off x="4285559" y="3554301"/>
              <a:ext cx="286208" cy="218866"/>
            </a:xfrm>
            <a:custGeom>
              <a:avLst/>
              <a:gdLst>
                <a:gd name="T0" fmla="*/ 90 w 228"/>
                <a:gd name="T1" fmla="*/ 156 h 174"/>
                <a:gd name="T2" fmla="*/ 114 w 228"/>
                <a:gd name="T3" fmla="*/ 138 h 174"/>
                <a:gd name="T4" fmla="*/ 144 w 228"/>
                <a:gd name="T5" fmla="*/ 120 h 174"/>
                <a:gd name="T6" fmla="*/ 180 w 228"/>
                <a:gd name="T7" fmla="*/ 108 h 174"/>
                <a:gd name="T8" fmla="*/ 186 w 228"/>
                <a:gd name="T9" fmla="*/ 96 h 174"/>
                <a:gd name="T10" fmla="*/ 192 w 228"/>
                <a:gd name="T11" fmla="*/ 84 h 174"/>
                <a:gd name="T12" fmla="*/ 216 w 228"/>
                <a:gd name="T13" fmla="*/ 78 h 174"/>
                <a:gd name="T14" fmla="*/ 228 w 228"/>
                <a:gd name="T15" fmla="*/ 72 h 174"/>
                <a:gd name="T16" fmla="*/ 222 w 228"/>
                <a:gd name="T17" fmla="*/ 42 h 174"/>
                <a:gd name="T18" fmla="*/ 216 w 228"/>
                <a:gd name="T19" fmla="*/ 12 h 174"/>
                <a:gd name="T20" fmla="*/ 210 w 228"/>
                <a:gd name="T21" fmla="*/ 12 h 174"/>
                <a:gd name="T22" fmla="*/ 186 w 228"/>
                <a:gd name="T23" fmla="*/ 12 h 174"/>
                <a:gd name="T24" fmla="*/ 168 w 228"/>
                <a:gd name="T25" fmla="*/ 12 h 174"/>
                <a:gd name="T26" fmla="*/ 144 w 228"/>
                <a:gd name="T27" fmla="*/ 0 h 174"/>
                <a:gd name="T28" fmla="*/ 120 w 228"/>
                <a:gd name="T29" fmla="*/ 36 h 174"/>
                <a:gd name="T30" fmla="*/ 96 w 228"/>
                <a:gd name="T31" fmla="*/ 60 h 174"/>
                <a:gd name="T32" fmla="*/ 72 w 228"/>
                <a:gd name="T33" fmla="*/ 90 h 174"/>
                <a:gd name="T34" fmla="*/ 66 w 228"/>
                <a:gd name="T35" fmla="*/ 138 h 174"/>
                <a:gd name="T36" fmla="*/ 12 w 228"/>
                <a:gd name="T37" fmla="*/ 162 h 174"/>
                <a:gd name="T38" fmla="*/ 0 w 228"/>
                <a:gd name="T39" fmla="*/ 174 h 174"/>
                <a:gd name="T40" fmla="*/ 84 w 228"/>
                <a:gd name="T41" fmla="*/ 174 h 174"/>
                <a:gd name="T42" fmla="*/ 90 w 228"/>
                <a:gd name="T43" fmla="*/ 156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8"/>
                <a:gd name="T67" fmla="*/ 0 h 174"/>
                <a:gd name="T68" fmla="*/ 228 w 228"/>
                <a:gd name="T69" fmla="*/ 174 h 1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8" h="174">
                  <a:moveTo>
                    <a:pt x="90" y="156"/>
                  </a:moveTo>
                  <a:lnTo>
                    <a:pt x="114" y="138"/>
                  </a:lnTo>
                  <a:lnTo>
                    <a:pt x="144" y="120"/>
                  </a:lnTo>
                  <a:lnTo>
                    <a:pt x="180" y="108"/>
                  </a:lnTo>
                  <a:lnTo>
                    <a:pt x="186" y="96"/>
                  </a:lnTo>
                  <a:lnTo>
                    <a:pt x="192" y="84"/>
                  </a:lnTo>
                  <a:lnTo>
                    <a:pt x="216" y="78"/>
                  </a:lnTo>
                  <a:lnTo>
                    <a:pt x="228" y="72"/>
                  </a:lnTo>
                  <a:lnTo>
                    <a:pt x="222" y="42"/>
                  </a:lnTo>
                  <a:lnTo>
                    <a:pt x="216" y="12"/>
                  </a:lnTo>
                  <a:lnTo>
                    <a:pt x="210" y="12"/>
                  </a:lnTo>
                  <a:lnTo>
                    <a:pt x="186" y="12"/>
                  </a:lnTo>
                  <a:lnTo>
                    <a:pt x="168" y="12"/>
                  </a:lnTo>
                  <a:lnTo>
                    <a:pt x="144" y="0"/>
                  </a:lnTo>
                  <a:lnTo>
                    <a:pt x="120" y="36"/>
                  </a:lnTo>
                  <a:lnTo>
                    <a:pt x="96" y="60"/>
                  </a:lnTo>
                  <a:lnTo>
                    <a:pt x="72" y="90"/>
                  </a:lnTo>
                  <a:lnTo>
                    <a:pt x="66" y="138"/>
                  </a:lnTo>
                  <a:lnTo>
                    <a:pt x="12" y="162"/>
                  </a:lnTo>
                  <a:lnTo>
                    <a:pt x="0" y="174"/>
                  </a:lnTo>
                  <a:lnTo>
                    <a:pt x="84" y="174"/>
                  </a:lnTo>
                  <a:lnTo>
                    <a:pt x="90" y="156"/>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66" name="Freeform 310"/>
            <p:cNvSpPr>
              <a:spLocks/>
            </p:cNvSpPr>
            <p:nvPr/>
          </p:nvSpPr>
          <p:spPr bwMode="auto">
            <a:xfrm>
              <a:off x="4199850" y="3773167"/>
              <a:ext cx="197437" cy="171419"/>
            </a:xfrm>
            <a:custGeom>
              <a:avLst/>
              <a:gdLst>
                <a:gd name="T0" fmla="*/ 13 w 26"/>
                <a:gd name="T1" fmla="*/ 16 h 23"/>
                <a:gd name="T2" fmla="*/ 15 w 26"/>
                <a:gd name="T3" fmla="*/ 14 h 23"/>
                <a:gd name="T4" fmla="*/ 16 w 26"/>
                <a:gd name="T5" fmla="*/ 6 h 23"/>
                <a:gd name="T6" fmla="*/ 26 w 26"/>
                <a:gd name="T7" fmla="*/ 6 h 23"/>
                <a:gd name="T8" fmla="*/ 26 w 26"/>
                <a:gd name="T9" fmla="*/ 3 h 23"/>
                <a:gd name="T10" fmla="*/ 25 w 26"/>
                <a:gd name="T11" fmla="*/ 3 h 23"/>
                <a:gd name="T12" fmla="*/ 25 w 26"/>
                <a:gd name="T13" fmla="*/ 0 h 23"/>
                <a:gd name="T14" fmla="*/ 11 w 26"/>
                <a:gd name="T15" fmla="*/ 0 h 23"/>
                <a:gd name="T16" fmla="*/ 9 w 26"/>
                <a:gd name="T17" fmla="*/ 2 h 23"/>
                <a:gd name="T18" fmla="*/ 4 w 26"/>
                <a:gd name="T19" fmla="*/ 13 h 23"/>
                <a:gd name="T20" fmla="*/ 0 w 26"/>
                <a:gd name="T21" fmla="*/ 22 h 23"/>
                <a:gd name="T22" fmla="*/ 12 w 26"/>
                <a:gd name="T23" fmla="*/ 23 h 23"/>
                <a:gd name="T24" fmla="*/ 13 w 26"/>
                <a:gd name="T25" fmla="*/ 1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23"/>
                <a:gd name="T41" fmla="*/ 26 w 26"/>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23">
                  <a:moveTo>
                    <a:pt x="13" y="16"/>
                  </a:moveTo>
                  <a:cubicBezTo>
                    <a:pt x="15" y="14"/>
                    <a:pt x="15" y="14"/>
                    <a:pt x="15" y="14"/>
                  </a:cubicBezTo>
                  <a:cubicBezTo>
                    <a:pt x="16" y="6"/>
                    <a:pt x="16" y="6"/>
                    <a:pt x="16" y="6"/>
                  </a:cubicBezTo>
                  <a:cubicBezTo>
                    <a:pt x="26" y="6"/>
                    <a:pt x="26" y="6"/>
                    <a:pt x="26" y="6"/>
                  </a:cubicBezTo>
                  <a:cubicBezTo>
                    <a:pt x="26" y="3"/>
                    <a:pt x="26" y="3"/>
                    <a:pt x="26" y="3"/>
                  </a:cubicBezTo>
                  <a:cubicBezTo>
                    <a:pt x="25" y="3"/>
                    <a:pt x="25" y="3"/>
                    <a:pt x="25" y="3"/>
                  </a:cubicBezTo>
                  <a:cubicBezTo>
                    <a:pt x="25" y="0"/>
                    <a:pt x="25" y="0"/>
                    <a:pt x="25" y="0"/>
                  </a:cubicBezTo>
                  <a:cubicBezTo>
                    <a:pt x="11" y="0"/>
                    <a:pt x="11" y="0"/>
                    <a:pt x="11" y="0"/>
                  </a:cubicBezTo>
                  <a:cubicBezTo>
                    <a:pt x="9" y="2"/>
                    <a:pt x="9" y="2"/>
                    <a:pt x="9" y="2"/>
                  </a:cubicBezTo>
                  <a:cubicBezTo>
                    <a:pt x="4" y="13"/>
                    <a:pt x="4" y="13"/>
                    <a:pt x="4" y="13"/>
                  </a:cubicBezTo>
                  <a:cubicBezTo>
                    <a:pt x="0" y="22"/>
                    <a:pt x="0" y="22"/>
                    <a:pt x="0" y="22"/>
                  </a:cubicBezTo>
                  <a:cubicBezTo>
                    <a:pt x="4" y="22"/>
                    <a:pt x="12" y="23"/>
                    <a:pt x="12" y="23"/>
                  </a:cubicBezTo>
                  <a:cubicBezTo>
                    <a:pt x="13" y="23"/>
                    <a:pt x="13" y="16"/>
                    <a:pt x="13" y="16"/>
                  </a:cubicBez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67" name="Freeform 311"/>
            <p:cNvSpPr>
              <a:spLocks/>
            </p:cNvSpPr>
            <p:nvPr/>
          </p:nvSpPr>
          <p:spPr bwMode="auto">
            <a:xfrm>
              <a:off x="4209033" y="4155798"/>
              <a:ext cx="59690" cy="45916"/>
            </a:xfrm>
            <a:custGeom>
              <a:avLst/>
              <a:gdLst>
                <a:gd name="T0" fmla="*/ 48 w 48"/>
                <a:gd name="T1" fmla="*/ 24 h 36"/>
                <a:gd name="T2" fmla="*/ 48 w 48"/>
                <a:gd name="T3" fmla="*/ 6 h 36"/>
                <a:gd name="T4" fmla="*/ 48 w 48"/>
                <a:gd name="T5" fmla="*/ 0 h 36"/>
                <a:gd name="T6" fmla="*/ 36 w 48"/>
                <a:gd name="T7" fmla="*/ 0 h 36"/>
                <a:gd name="T8" fmla="*/ 6 w 48"/>
                <a:gd name="T9" fmla="*/ 6 h 36"/>
                <a:gd name="T10" fmla="*/ 0 w 48"/>
                <a:gd name="T11" fmla="*/ 6 h 36"/>
                <a:gd name="T12" fmla="*/ 18 w 48"/>
                <a:gd name="T13" fmla="*/ 36 h 36"/>
                <a:gd name="T14" fmla="*/ 36 w 48"/>
                <a:gd name="T15" fmla="*/ 24 h 36"/>
                <a:gd name="T16" fmla="*/ 48 w 48"/>
                <a:gd name="T17" fmla="*/ 24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36"/>
                <a:gd name="T29" fmla="*/ 48 w 48"/>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36">
                  <a:moveTo>
                    <a:pt x="48" y="24"/>
                  </a:moveTo>
                  <a:lnTo>
                    <a:pt x="48" y="6"/>
                  </a:lnTo>
                  <a:lnTo>
                    <a:pt x="48" y="0"/>
                  </a:lnTo>
                  <a:lnTo>
                    <a:pt x="36" y="0"/>
                  </a:lnTo>
                  <a:lnTo>
                    <a:pt x="6" y="6"/>
                  </a:lnTo>
                  <a:lnTo>
                    <a:pt x="0" y="6"/>
                  </a:lnTo>
                  <a:lnTo>
                    <a:pt x="18" y="36"/>
                  </a:lnTo>
                  <a:lnTo>
                    <a:pt x="36" y="24"/>
                  </a:lnTo>
                  <a:lnTo>
                    <a:pt x="48" y="24"/>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68" name="Freeform 312"/>
            <p:cNvSpPr>
              <a:spLocks/>
            </p:cNvSpPr>
            <p:nvPr/>
          </p:nvSpPr>
          <p:spPr bwMode="auto">
            <a:xfrm>
              <a:off x="5124287" y="3894078"/>
              <a:ext cx="391815" cy="480585"/>
            </a:xfrm>
            <a:custGeom>
              <a:avLst/>
              <a:gdLst>
                <a:gd name="T0" fmla="*/ 37 w 52"/>
                <a:gd name="T1" fmla="*/ 5 h 64"/>
                <a:gd name="T2" fmla="*/ 11 w 52"/>
                <a:gd name="T3" fmla="*/ 5 h 64"/>
                <a:gd name="T4" fmla="*/ 10 w 52"/>
                <a:gd name="T5" fmla="*/ 11 h 64"/>
                <a:gd name="T6" fmla="*/ 7 w 52"/>
                <a:gd name="T7" fmla="*/ 11 h 64"/>
                <a:gd name="T8" fmla="*/ 7 w 52"/>
                <a:gd name="T9" fmla="*/ 14 h 64"/>
                <a:gd name="T10" fmla="*/ 6 w 52"/>
                <a:gd name="T11" fmla="*/ 13 h 64"/>
                <a:gd name="T12" fmla="*/ 5 w 52"/>
                <a:gd name="T13" fmla="*/ 25 h 64"/>
                <a:gd name="T14" fmla="*/ 2 w 52"/>
                <a:gd name="T15" fmla="*/ 27 h 64"/>
                <a:gd name="T16" fmla="*/ 1 w 52"/>
                <a:gd name="T17" fmla="*/ 32 h 64"/>
                <a:gd name="T18" fmla="*/ 0 w 52"/>
                <a:gd name="T19" fmla="*/ 35 h 64"/>
                <a:gd name="T20" fmla="*/ 3 w 52"/>
                <a:gd name="T21" fmla="*/ 41 h 64"/>
                <a:gd name="T22" fmla="*/ 5 w 52"/>
                <a:gd name="T23" fmla="*/ 45 h 64"/>
                <a:gd name="T24" fmla="*/ 8 w 52"/>
                <a:gd name="T25" fmla="*/ 50 h 64"/>
                <a:gd name="T26" fmla="*/ 12 w 52"/>
                <a:gd name="T27" fmla="*/ 52 h 64"/>
                <a:gd name="T28" fmla="*/ 18 w 52"/>
                <a:gd name="T29" fmla="*/ 58 h 64"/>
                <a:gd name="T30" fmla="*/ 20 w 52"/>
                <a:gd name="T31" fmla="*/ 61 h 64"/>
                <a:gd name="T32" fmla="*/ 25 w 52"/>
                <a:gd name="T33" fmla="*/ 61 h 64"/>
                <a:gd name="T34" fmla="*/ 29 w 52"/>
                <a:gd name="T35" fmla="*/ 64 h 64"/>
                <a:gd name="T36" fmla="*/ 36 w 52"/>
                <a:gd name="T37" fmla="*/ 63 h 64"/>
                <a:gd name="T38" fmla="*/ 41 w 52"/>
                <a:gd name="T39" fmla="*/ 61 h 64"/>
                <a:gd name="T40" fmla="*/ 44 w 52"/>
                <a:gd name="T41" fmla="*/ 61 h 64"/>
                <a:gd name="T42" fmla="*/ 44 w 52"/>
                <a:gd name="T43" fmla="*/ 59 h 64"/>
                <a:gd name="T44" fmla="*/ 42 w 52"/>
                <a:gd name="T45" fmla="*/ 57 h 64"/>
                <a:gd name="T46" fmla="*/ 39 w 52"/>
                <a:gd name="T47" fmla="*/ 54 h 64"/>
                <a:gd name="T48" fmla="*/ 35 w 52"/>
                <a:gd name="T49" fmla="*/ 51 h 64"/>
                <a:gd name="T50" fmla="*/ 36 w 52"/>
                <a:gd name="T51" fmla="*/ 48 h 64"/>
                <a:gd name="T52" fmla="*/ 38 w 52"/>
                <a:gd name="T53" fmla="*/ 48 h 64"/>
                <a:gd name="T54" fmla="*/ 39 w 52"/>
                <a:gd name="T55" fmla="*/ 42 h 64"/>
                <a:gd name="T56" fmla="*/ 43 w 52"/>
                <a:gd name="T57" fmla="*/ 38 h 64"/>
                <a:gd name="T58" fmla="*/ 46 w 52"/>
                <a:gd name="T59" fmla="*/ 32 h 64"/>
                <a:gd name="T60" fmla="*/ 47 w 52"/>
                <a:gd name="T61" fmla="*/ 21 h 64"/>
                <a:gd name="T62" fmla="*/ 50 w 52"/>
                <a:gd name="T63" fmla="*/ 19 h 64"/>
                <a:gd name="T64" fmla="*/ 52 w 52"/>
                <a:gd name="T65" fmla="*/ 18 h 64"/>
                <a:gd name="T66" fmla="*/ 50 w 52"/>
                <a:gd name="T67" fmla="*/ 13 h 64"/>
                <a:gd name="T68" fmla="*/ 47 w 52"/>
                <a:gd name="T69" fmla="*/ 4 h 64"/>
                <a:gd name="T70" fmla="*/ 44 w 52"/>
                <a:gd name="T71" fmla="*/ 0 h 64"/>
                <a:gd name="T72" fmla="*/ 42 w 52"/>
                <a:gd name="T73" fmla="*/ 2 h 64"/>
                <a:gd name="T74" fmla="*/ 37 w 52"/>
                <a:gd name="T75" fmla="*/ 5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
                <a:gd name="T115" fmla="*/ 0 h 64"/>
                <a:gd name="T116" fmla="*/ 52 w 52"/>
                <a:gd name="T117" fmla="*/ 64 h 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 h="64">
                  <a:moveTo>
                    <a:pt x="37" y="5"/>
                  </a:moveTo>
                  <a:cubicBezTo>
                    <a:pt x="37" y="5"/>
                    <a:pt x="15" y="5"/>
                    <a:pt x="11" y="5"/>
                  </a:cubicBezTo>
                  <a:cubicBezTo>
                    <a:pt x="10" y="11"/>
                    <a:pt x="10" y="11"/>
                    <a:pt x="10" y="11"/>
                  </a:cubicBezTo>
                  <a:cubicBezTo>
                    <a:pt x="7" y="11"/>
                    <a:pt x="7" y="11"/>
                    <a:pt x="7" y="11"/>
                  </a:cubicBezTo>
                  <a:cubicBezTo>
                    <a:pt x="7" y="14"/>
                    <a:pt x="7" y="14"/>
                    <a:pt x="7" y="14"/>
                  </a:cubicBezTo>
                  <a:cubicBezTo>
                    <a:pt x="6" y="13"/>
                    <a:pt x="6" y="13"/>
                    <a:pt x="6" y="13"/>
                  </a:cubicBezTo>
                  <a:cubicBezTo>
                    <a:pt x="5" y="25"/>
                    <a:pt x="5" y="25"/>
                    <a:pt x="5" y="25"/>
                  </a:cubicBezTo>
                  <a:cubicBezTo>
                    <a:pt x="2" y="27"/>
                    <a:pt x="2" y="27"/>
                    <a:pt x="2" y="27"/>
                  </a:cubicBezTo>
                  <a:cubicBezTo>
                    <a:pt x="1" y="32"/>
                    <a:pt x="1" y="32"/>
                    <a:pt x="1" y="32"/>
                  </a:cubicBezTo>
                  <a:cubicBezTo>
                    <a:pt x="0" y="35"/>
                    <a:pt x="0" y="35"/>
                    <a:pt x="0" y="35"/>
                  </a:cubicBezTo>
                  <a:cubicBezTo>
                    <a:pt x="3" y="41"/>
                    <a:pt x="3" y="41"/>
                    <a:pt x="3" y="41"/>
                  </a:cubicBezTo>
                  <a:cubicBezTo>
                    <a:pt x="5" y="45"/>
                    <a:pt x="5" y="45"/>
                    <a:pt x="5" y="45"/>
                  </a:cubicBezTo>
                  <a:cubicBezTo>
                    <a:pt x="8" y="50"/>
                    <a:pt x="8" y="50"/>
                    <a:pt x="8" y="50"/>
                  </a:cubicBezTo>
                  <a:cubicBezTo>
                    <a:pt x="12" y="52"/>
                    <a:pt x="12" y="52"/>
                    <a:pt x="12" y="52"/>
                  </a:cubicBezTo>
                  <a:cubicBezTo>
                    <a:pt x="18" y="58"/>
                    <a:pt x="18" y="58"/>
                    <a:pt x="18" y="58"/>
                  </a:cubicBezTo>
                  <a:cubicBezTo>
                    <a:pt x="20" y="61"/>
                    <a:pt x="20" y="61"/>
                    <a:pt x="20" y="61"/>
                  </a:cubicBezTo>
                  <a:cubicBezTo>
                    <a:pt x="25" y="61"/>
                    <a:pt x="25" y="61"/>
                    <a:pt x="25" y="61"/>
                  </a:cubicBezTo>
                  <a:cubicBezTo>
                    <a:pt x="29" y="64"/>
                    <a:pt x="29" y="64"/>
                    <a:pt x="29" y="64"/>
                  </a:cubicBezTo>
                  <a:cubicBezTo>
                    <a:pt x="36" y="63"/>
                    <a:pt x="36" y="63"/>
                    <a:pt x="36" y="63"/>
                  </a:cubicBezTo>
                  <a:cubicBezTo>
                    <a:pt x="41" y="61"/>
                    <a:pt x="41" y="61"/>
                    <a:pt x="41" y="61"/>
                  </a:cubicBezTo>
                  <a:cubicBezTo>
                    <a:pt x="44" y="61"/>
                    <a:pt x="44" y="61"/>
                    <a:pt x="44" y="61"/>
                  </a:cubicBezTo>
                  <a:cubicBezTo>
                    <a:pt x="44" y="59"/>
                    <a:pt x="44" y="59"/>
                    <a:pt x="44" y="59"/>
                  </a:cubicBezTo>
                  <a:cubicBezTo>
                    <a:pt x="42" y="57"/>
                    <a:pt x="42" y="57"/>
                    <a:pt x="42" y="57"/>
                  </a:cubicBezTo>
                  <a:cubicBezTo>
                    <a:pt x="39" y="54"/>
                    <a:pt x="39" y="54"/>
                    <a:pt x="39" y="54"/>
                  </a:cubicBezTo>
                  <a:cubicBezTo>
                    <a:pt x="35" y="51"/>
                    <a:pt x="35" y="51"/>
                    <a:pt x="35" y="51"/>
                  </a:cubicBezTo>
                  <a:cubicBezTo>
                    <a:pt x="36" y="48"/>
                    <a:pt x="36" y="48"/>
                    <a:pt x="36" y="48"/>
                  </a:cubicBezTo>
                  <a:cubicBezTo>
                    <a:pt x="38" y="48"/>
                    <a:pt x="38" y="48"/>
                    <a:pt x="38" y="48"/>
                  </a:cubicBezTo>
                  <a:cubicBezTo>
                    <a:pt x="39" y="42"/>
                    <a:pt x="39" y="42"/>
                    <a:pt x="39" y="42"/>
                  </a:cubicBezTo>
                  <a:cubicBezTo>
                    <a:pt x="43" y="38"/>
                    <a:pt x="43" y="38"/>
                    <a:pt x="43" y="38"/>
                  </a:cubicBezTo>
                  <a:cubicBezTo>
                    <a:pt x="46" y="32"/>
                    <a:pt x="46" y="32"/>
                    <a:pt x="46" y="32"/>
                  </a:cubicBezTo>
                  <a:cubicBezTo>
                    <a:pt x="47" y="21"/>
                    <a:pt x="47" y="21"/>
                    <a:pt x="47" y="21"/>
                  </a:cubicBezTo>
                  <a:cubicBezTo>
                    <a:pt x="50" y="19"/>
                    <a:pt x="50" y="19"/>
                    <a:pt x="50" y="19"/>
                  </a:cubicBezTo>
                  <a:cubicBezTo>
                    <a:pt x="52" y="18"/>
                    <a:pt x="52" y="18"/>
                    <a:pt x="52" y="18"/>
                  </a:cubicBezTo>
                  <a:cubicBezTo>
                    <a:pt x="50" y="13"/>
                    <a:pt x="50" y="13"/>
                    <a:pt x="50" y="13"/>
                  </a:cubicBezTo>
                  <a:cubicBezTo>
                    <a:pt x="47" y="4"/>
                    <a:pt x="47" y="4"/>
                    <a:pt x="47" y="4"/>
                  </a:cubicBezTo>
                  <a:cubicBezTo>
                    <a:pt x="44" y="0"/>
                    <a:pt x="44" y="0"/>
                    <a:pt x="44" y="0"/>
                  </a:cubicBezTo>
                  <a:cubicBezTo>
                    <a:pt x="42" y="2"/>
                    <a:pt x="42" y="2"/>
                    <a:pt x="42" y="2"/>
                  </a:cubicBezTo>
                  <a:lnTo>
                    <a:pt x="37" y="5"/>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69" name="Freeform 313"/>
            <p:cNvSpPr>
              <a:spLocks/>
            </p:cNvSpPr>
            <p:nvPr/>
          </p:nvSpPr>
          <p:spPr bwMode="auto">
            <a:xfrm>
              <a:off x="4397287" y="4209366"/>
              <a:ext cx="143869" cy="142339"/>
            </a:xfrm>
            <a:custGeom>
              <a:avLst/>
              <a:gdLst>
                <a:gd name="T0" fmla="*/ 17 w 19"/>
                <a:gd name="T1" fmla="*/ 10 h 19"/>
                <a:gd name="T2" fmla="*/ 19 w 19"/>
                <a:gd name="T3" fmla="*/ 6 h 19"/>
                <a:gd name="T4" fmla="*/ 17 w 19"/>
                <a:gd name="T5" fmla="*/ 2 h 19"/>
                <a:gd name="T6" fmla="*/ 12 w 19"/>
                <a:gd name="T7" fmla="*/ 3 h 19"/>
                <a:gd name="T8" fmla="*/ 10 w 19"/>
                <a:gd name="T9" fmla="*/ 1 h 19"/>
                <a:gd name="T10" fmla="*/ 8 w 19"/>
                <a:gd name="T11" fmla="*/ 1 h 19"/>
                <a:gd name="T12" fmla="*/ 6 w 19"/>
                <a:gd name="T13" fmla="*/ 0 h 19"/>
                <a:gd name="T14" fmla="*/ 5 w 19"/>
                <a:gd name="T15" fmla="*/ 0 h 19"/>
                <a:gd name="T16" fmla="*/ 3 w 19"/>
                <a:gd name="T17" fmla="*/ 0 h 19"/>
                <a:gd name="T18" fmla="*/ 1 w 19"/>
                <a:gd name="T19" fmla="*/ 1 h 19"/>
                <a:gd name="T20" fmla="*/ 2 w 19"/>
                <a:gd name="T21" fmla="*/ 1 h 19"/>
                <a:gd name="T22" fmla="*/ 2 w 19"/>
                <a:gd name="T23" fmla="*/ 5 h 19"/>
                <a:gd name="T24" fmla="*/ 2 w 19"/>
                <a:gd name="T25" fmla="*/ 9 h 19"/>
                <a:gd name="T26" fmla="*/ 0 w 19"/>
                <a:gd name="T27" fmla="*/ 10 h 19"/>
                <a:gd name="T28" fmla="*/ 1 w 19"/>
                <a:gd name="T29" fmla="*/ 11 h 19"/>
                <a:gd name="T30" fmla="*/ 1 w 19"/>
                <a:gd name="T31" fmla="*/ 14 h 19"/>
                <a:gd name="T32" fmla="*/ 4 w 19"/>
                <a:gd name="T33" fmla="*/ 16 h 19"/>
                <a:gd name="T34" fmla="*/ 4 w 19"/>
                <a:gd name="T35" fmla="*/ 19 h 19"/>
                <a:gd name="T36" fmla="*/ 8 w 19"/>
                <a:gd name="T37" fmla="*/ 19 h 19"/>
                <a:gd name="T38" fmla="*/ 15 w 19"/>
                <a:gd name="T39" fmla="*/ 16 h 19"/>
                <a:gd name="T40" fmla="*/ 18 w 19"/>
                <a:gd name="T41" fmla="*/ 16 h 19"/>
                <a:gd name="T42" fmla="*/ 17 w 19"/>
                <a:gd name="T43" fmla="*/ 13 h 19"/>
                <a:gd name="T44" fmla="*/ 17 w 19"/>
                <a:gd name="T45" fmla="*/ 10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
                <a:gd name="T70" fmla="*/ 0 h 19"/>
                <a:gd name="T71" fmla="*/ 19 w 19"/>
                <a:gd name="T72" fmla="*/ 19 h 1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 h="19">
                  <a:moveTo>
                    <a:pt x="17" y="10"/>
                  </a:moveTo>
                  <a:cubicBezTo>
                    <a:pt x="19" y="6"/>
                    <a:pt x="19" y="6"/>
                    <a:pt x="19" y="6"/>
                  </a:cubicBezTo>
                  <a:cubicBezTo>
                    <a:pt x="17" y="2"/>
                    <a:pt x="17" y="2"/>
                    <a:pt x="17" y="2"/>
                  </a:cubicBezTo>
                  <a:cubicBezTo>
                    <a:pt x="12" y="3"/>
                    <a:pt x="12" y="3"/>
                    <a:pt x="12" y="3"/>
                  </a:cubicBezTo>
                  <a:cubicBezTo>
                    <a:pt x="10" y="1"/>
                    <a:pt x="10" y="1"/>
                    <a:pt x="10" y="1"/>
                  </a:cubicBezTo>
                  <a:cubicBezTo>
                    <a:pt x="8" y="1"/>
                    <a:pt x="8" y="1"/>
                    <a:pt x="8" y="1"/>
                  </a:cubicBezTo>
                  <a:cubicBezTo>
                    <a:pt x="6" y="0"/>
                    <a:pt x="6" y="0"/>
                    <a:pt x="6" y="0"/>
                  </a:cubicBezTo>
                  <a:cubicBezTo>
                    <a:pt x="5" y="0"/>
                    <a:pt x="5" y="0"/>
                    <a:pt x="5" y="0"/>
                  </a:cubicBezTo>
                  <a:cubicBezTo>
                    <a:pt x="3" y="0"/>
                    <a:pt x="3" y="0"/>
                    <a:pt x="3" y="0"/>
                  </a:cubicBezTo>
                  <a:cubicBezTo>
                    <a:pt x="1" y="1"/>
                    <a:pt x="1" y="1"/>
                    <a:pt x="1" y="1"/>
                  </a:cubicBezTo>
                  <a:cubicBezTo>
                    <a:pt x="2" y="1"/>
                    <a:pt x="2" y="1"/>
                    <a:pt x="2" y="1"/>
                  </a:cubicBezTo>
                  <a:cubicBezTo>
                    <a:pt x="2" y="5"/>
                    <a:pt x="2" y="5"/>
                    <a:pt x="2" y="5"/>
                  </a:cubicBezTo>
                  <a:cubicBezTo>
                    <a:pt x="2" y="9"/>
                    <a:pt x="2" y="9"/>
                    <a:pt x="2" y="9"/>
                  </a:cubicBezTo>
                  <a:cubicBezTo>
                    <a:pt x="2" y="9"/>
                    <a:pt x="1" y="10"/>
                    <a:pt x="0" y="10"/>
                  </a:cubicBezTo>
                  <a:cubicBezTo>
                    <a:pt x="1" y="11"/>
                    <a:pt x="1" y="11"/>
                    <a:pt x="1" y="11"/>
                  </a:cubicBezTo>
                  <a:cubicBezTo>
                    <a:pt x="1" y="11"/>
                    <a:pt x="0" y="14"/>
                    <a:pt x="1" y="14"/>
                  </a:cubicBezTo>
                  <a:cubicBezTo>
                    <a:pt x="1" y="14"/>
                    <a:pt x="4" y="16"/>
                    <a:pt x="4" y="16"/>
                  </a:cubicBezTo>
                  <a:cubicBezTo>
                    <a:pt x="4" y="19"/>
                    <a:pt x="4" y="19"/>
                    <a:pt x="4" y="19"/>
                  </a:cubicBezTo>
                  <a:cubicBezTo>
                    <a:pt x="8" y="19"/>
                    <a:pt x="8" y="19"/>
                    <a:pt x="8" y="19"/>
                  </a:cubicBezTo>
                  <a:cubicBezTo>
                    <a:pt x="15" y="16"/>
                    <a:pt x="15" y="16"/>
                    <a:pt x="15" y="16"/>
                  </a:cubicBezTo>
                  <a:cubicBezTo>
                    <a:pt x="18" y="16"/>
                    <a:pt x="18" y="16"/>
                    <a:pt x="18" y="16"/>
                  </a:cubicBezTo>
                  <a:cubicBezTo>
                    <a:pt x="17" y="13"/>
                    <a:pt x="17" y="13"/>
                    <a:pt x="17" y="13"/>
                  </a:cubicBezTo>
                  <a:lnTo>
                    <a:pt x="17" y="1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70" name="Freeform 314"/>
            <p:cNvSpPr>
              <a:spLocks/>
            </p:cNvSpPr>
            <p:nvPr/>
          </p:nvSpPr>
          <p:spPr bwMode="auto">
            <a:xfrm>
              <a:off x="4323822" y="4262935"/>
              <a:ext cx="102546" cy="88771"/>
            </a:xfrm>
            <a:custGeom>
              <a:avLst/>
              <a:gdLst>
                <a:gd name="T0" fmla="*/ 11 w 14"/>
                <a:gd name="T1" fmla="*/ 7 h 12"/>
                <a:gd name="T2" fmla="*/ 11 w 14"/>
                <a:gd name="T3" fmla="*/ 4 h 12"/>
                <a:gd name="T4" fmla="*/ 10 w 14"/>
                <a:gd name="T5" fmla="*/ 3 h 12"/>
                <a:gd name="T6" fmla="*/ 8 w 14"/>
                <a:gd name="T7" fmla="*/ 4 h 12"/>
                <a:gd name="T8" fmla="*/ 6 w 14"/>
                <a:gd name="T9" fmla="*/ 1 h 12"/>
                <a:gd name="T10" fmla="*/ 4 w 14"/>
                <a:gd name="T11" fmla="*/ 0 h 12"/>
                <a:gd name="T12" fmla="*/ 3 w 14"/>
                <a:gd name="T13" fmla="*/ 2 h 12"/>
                <a:gd name="T14" fmla="*/ 1 w 14"/>
                <a:gd name="T15" fmla="*/ 3 h 12"/>
                <a:gd name="T16" fmla="*/ 0 w 14"/>
                <a:gd name="T17" fmla="*/ 5 h 12"/>
                <a:gd name="T18" fmla="*/ 1 w 14"/>
                <a:gd name="T19" fmla="*/ 6 h 12"/>
                <a:gd name="T20" fmla="*/ 10 w 14"/>
                <a:gd name="T21" fmla="*/ 12 h 12"/>
                <a:gd name="T22" fmla="*/ 14 w 14"/>
                <a:gd name="T23" fmla="*/ 12 h 12"/>
                <a:gd name="T24" fmla="*/ 14 w 14"/>
                <a:gd name="T25" fmla="*/ 9 h 12"/>
                <a:gd name="T26" fmla="*/ 11 w 14"/>
                <a:gd name="T27" fmla="*/ 7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2"/>
                <a:gd name="T44" fmla="*/ 14 w 14"/>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2">
                  <a:moveTo>
                    <a:pt x="11" y="7"/>
                  </a:moveTo>
                  <a:cubicBezTo>
                    <a:pt x="10" y="7"/>
                    <a:pt x="11" y="4"/>
                    <a:pt x="11" y="4"/>
                  </a:cubicBezTo>
                  <a:cubicBezTo>
                    <a:pt x="10" y="3"/>
                    <a:pt x="10" y="3"/>
                    <a:pt x="10" y="3"/>
                  </a:cubicBezTo>
                  <a:cubicBezTo>
                    <a:pt x="9" y="3"/>
                    <a:pt x="8" y="4"/>
                    <a:pt x="8" y="4"/>
                  </a:cubicBezTo>
                  <a:cubicBezTo>
                    <a:pt x="7" y="4"/>
                    <a:pt x="6" y="1"/>
                    <a:pt x="6" y="1"/>
                  </a:cubicBezTo>
                  <a:cubicBezTo>
                    <a:pt x="4" y="0"/>
                    <a:pt x="4" y="0"/>
                    <a:pt x="4" y="0"/>
                  </a:cubicBezTo>
                  <a:cubicBezTo>
                    <a:pt x="3" y="2"/>
                    <a:pt x="3" y="2"/>
                    <a:pt x="3" y="2"/>
                  </a:cubicBezTo>
                  <a:cubicBezTo>
                    <a:pt x="1" y="3"/>
                    <a:pt x="1" y="3"/>
                    <a:pt x="1" y="3"/>
                  </a:cubicBezTo>
                  <a:cubicBezTo>
                    <a:pt x="0" y="5"/>
                    <a:pt x="0" y="5"/>
                    <a:pt x="0" y="5"/>
                  </a:cubicBezTo>
                  <a:cubicBezTo>
                    <a:pt x="1" y="6"/>
                    <a:pt x="1" y="6"/>
                    <a:pt x="1" y="6"/>
                  </a:cubicBezTo>
                  <a:cubicBezTo>
                    <a:pt x="10" y="12"/>
                    <a:pt x="10" y="12"/>
                    <a:pt x="10" y="12"/>
                  </a:cubicBezTo>
                  <a:cubicBezTo>
                    <a:pt x="14" y="12"/>
                    <a:pt x="14" y="12"/>
                    <a:pt x="14" y="12"/>
                  </a:cubicBezTo>
                  <a:cubicBezTo>
                    <a:pt x="14" y="9"/>
                    <a:pt x="14" y="9"/>
                    <a:pt x="14" y="9"/>
                  </a:cubicBezTo>
                  <a:cubicBezTo>
                    <a:pt x="14" y="9"/>
                    <a:pt x="11" y="7"/>
                    <a:pt x="11" y="7"/>
                  </a:cubicBez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71" name="Freeform 315"/>
            <p:cNvSpPr>
              <a:spLocks/>
            </p:cNvSpPr>
            <p:nvPr/>
          </p:nvSpPr>
          <p:spPr bwMode="auto">
            <a:xfrm>
              <a:off x="4276376" y="4232325"/>
              <a:ext cx="76526" cy="67343"/>
            </a:xfrm>
            <a:custGeom>
              <a:avLst/>
              <a:gdLst>
                <a:gd name="T0" fmla="*/ 54 w 60"/>
                <a:gd name="T1" fmla="*/ 36 h 54"/>
                <a:gd name="T2" fmla="*/ 60 w 60"/>
                <a:gd name="T3" fmla="*/ 24 h 54"/>
                <a:gd name="T4" fmla="*/ 54 w 60"/>
                <a:gd name="T5" fmla="*/ 18 h 54"/>
                <a:gd name="T6" fmla="*/ 42 w 60"/>
                <a:gd name="T7" fmla="*/ 0 h 54"/>
                <a:gd name="T8" fmla="*/ 18 w 60"/>
                <a:gd name="T9" fmla="*/ 0 h 54"/>
                <a:gd name="T10" fmla="*/ 12 w 60"/>
                <a:gd name="T11" fmla="*/ 12 h 54"/>
                <a:gd name="T12" fmla="*/ 0 w 60"/>
                <a:gd name="T13" fmla="*/ 18 h 54"/>
                <a:gd name="T14" fmla="*/ 12 w 60"/>
                <a:gd name="T15" fmla="*/ 30 h 54"/>
                <a:gd name="T16" fmla="*/ 36 w 60"/>
                <a:gd name="T17" fmla="*/ 54 h 54"/>
                <a:gd name="T18" fmla="*/ 42 w 60"/>
                <a:gd name="T19" fmla="*/ 42 h 54"/>
                <a:gd name="T20" fmla="*/ 54 w 60"/>
                <a:gd name="T21" fmla="*/ 3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54"/>
                <a:gd name="T35" fmla="*/ 60 w 60"/>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54">
                  <a:moveTo>
                    <a:pt x="54" y="36"/>
                  </a:moveTo>
                  <a:lnTo>
                    <a:pt x="60" y="24"/>
                  </a:lnTo>
                  <a:lnTo>
                    <a:pt x="54" y="18"/>
                  </a:lnTo>
                  <a:lnTo>
                    <a:pt x="42" y="0"/>
                  </a:lnTo>
                  <a:lnTo>
                    <a:pt x="18" y="0"/>
                  </a:lnTo>
                  <a:lnTo>
                    <a:pt x="12" y="12"/>
                  </a:lnTo>
                  <a:lnTo>
                    <a:pt x="0" y="18"/>
                  </a:lnTo>
                  <a:lnTo>
                    <a:pt x="12" y="30"/>
                  </a:lnTo>
                  <a:lnTo>
                    <a:pt x="36" y="54"/>
                  </a:lnTo>
                  <a:lnTo>
                    <a:pt x="42" y="42"/>
                  </a:lnTo>
                  <a:lnTo>
                    <a:pt x="54" y="36"/>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72" name="Rectangle 316"/>
            <p:cNvSpPr>
              <a:spLocks noChangeArrowheads="1"/>
            </p:cNvSpPr>
            <p:nvPr/>
          </p:nvSpPr>
          <p:spPr bwMode="auto">
            <a:xfrm>
              <a:off x="4388104" y="3773167"/>
              <a:ext cx="9183" cy="22957"/>
            </a:xfrm>
            <a:prstGeom prst="rect">
              <a:avLst/>
            </a:prstGeom>
            <a:grpFill/>
            <a:ln w="3175">
              <a:solidFill>
                <a:schemeClr val="bg2">
                  <a:lumMod val="60000"/>
                  <a:lumOff val="40000"/>
                  <a:alpha val="30000"/>
                </a:schemeClr>
              </a:solidFill>
              <a:miter lim="800000"/>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73" name="Freeform 317"/>
            <p:cNvSpPr>
              <a:spLocks/>
            </p:cNvSpPr>
            <p:nvPr/>
          </p:nvSpPr>
          <p:spPr bwMode="auto">
            <a:xfrm>
              <a:off x="4388104" y="3509916"/>
              <a:ext cx="494360" cy="486707"/>
            </a:xfrm>
            <a:custGeom>
              <a:avLst/>
              <a:gdLst>
                <a:gd name="T0" fmla="*/ 60 w 390"/>
                <a:gd name="T1" fmla="*/ 270 h 390"/>
                <a:gd name="T2" fmla="*/ 216 w 390"/>
                <a:gd name="T3" fmla="*/ 378 h 390"/>
                <a:gd name="T4" fmla="*/ 228 w 390"/>
                <a:gd name="T5" fmla="*/ 390 h 390"/>
                <a:gd name="T6" fmla="*/ 246 w 390"/>
                <a:gd name="T7" fmla="*/ 390 h 390"/>
                <a:gd name="T8" fmla="*/ 282 w 390"/>
                <a:gd name="T9" fmla="*/ 372 h 390"/>
                <a:gd name="T10" fmla="*/ 390 w 390"/>
                <a:gd name="T11" fmla="*/ 300 h 390"/>
                <a:gd name="T12" fmla="*/ 384 w 390"/>
                <a:gd name="T13" fmla="*/ 300 h 390"/>
                <a:gd name="T14" fmla="*/ 366 w 390"/>
                <a:gd name="T15" fmla="*/ 276 h 390"/>
                <a:gd name="T16" fmla="*/ 354 w 390"/>
                <a:gd name="T17" fmla="*/ 270 h 390"/>
                <a:gd name="T18" fmla="*/ 342 w 390"/>
                <a:gd name="T19" fmla="*/ 246 h 390"/>
                <a:gd name="T20" fmla="*/ 348 w 390"/>
                <a:gd name="T21" fmla="*/ 234 h 390"/>
                <a:gd name="T22" fmla="*/ 348 w 390"/>
                <a:gd name="T23" fmla="*/ 174 h 390"/>
                <a:gd name="T24" fmla="*/ 342 w 390"/>
                <a:gd name="T25" fmla="*/ 162 h 390"/>
                <a:gd name="T26" fmla="*/ 348 w 390"/>
                <a:gd name="T27" fmla="*/ 150 h 390"/>
                <a:gd name="T28" fmla="*/ 342 w 390"/>
                <a:gd name="T29" fmla="*/ 144 h 390"/>
                <a:gd name="T30" fmla="*/ 342 w 390"/>
                <a:gd name="T31" fmla="*/ 120 h 390"/>
                <a:gd name="T32" fmla="*/ 324 w 390"/>
                <a:gd name="T33" fmla="*/ 108 h 390"/>
                <a:gd name="T34" fmla="*/ 318 w 390"/>
                <a:gd name="T35" fmla="*/ 102 h 390"/>
                <a:gd name="T36" fmla="*/ 306 w 390"/>
                <a:gd name="T37" fmla="*/ 90 h 390"/>
                <a:gd name="T38" fmla="*/ 306 w 390"/>
                <a:gd name="T39" fmla="*/ 78 h 390"/>
                <a:gd name="T40" fmla="*/ 324 w 390"/>
                <a:gd name="T41" fmla="*/ 54 h 390"/>
                <a:gd name="T42" fmla="*/ 324 w 390"/>
                <a:gd name="T43" fmla="*/ 30 h 390"/>
                <a:gd name="T44" fmla="*/ 324 w 390"/>
                <a:gd name="T45" fmla="*/ 12 h 390"/>
                <a:gd name="T46" fmla="*/ 330 w 390"/>
                <a:gd name="T47" fmla="*/ 6 h 390"/>
                <a:gd name="T48" fmla="*/ 330 w 390"/>
                <a:gd name="T49" fmla="*/ 0 h 390"/>
                <a:gd name="T50" fmla="*/ 318 w 390"/>
                <a:gd name="T51" fmla="*/ 6 h 390"/>
                <a:gd name="T52" fmla="*/ 288 w 390"/>
                <a:gd name="T53" fmla="*/ 12 h 390"/>
                <a:gd name="T54" fmla="*/ 222 w 390"/>
                <a:gd name="T55" fmla="*/ 12 h 390"/>
                <a:gd name="T56" fmla="*/ 162 w 390"/>
                <a:gd name="T57" fmla="*/ 30 h 390"/>
                <a:gd name="T58" fmla="*/ 132 w 390"/>
                <a:gd name="T59" fmla="*/ 48 h 390"/>
                <a:gd name="T60" fmla="*/ 138 w 390"/>
                <a:gd name="T61" fmla="*/ 78 h 390"/>
                <a:gd name="T62" fmla="*/ 144 w 390"/>
                <a:gd name="T63" fmla="*/ 108 h 390"/>
                <a:gd name="T64" fmla="*/ 132 w 390"/>
                <a:gd name="T65" fmla="*/ 114 h 390"/>
                <a:gd name="T66" fmla="*/ 108 w 390"/>
                <a:gd name="T67" fmla="*/ 120 h 390"/>
                <a:gd name="T68" fmla="*/ 102 w 390"/>
                <a:gd name="T69" fmla="*/ 132 h 390"/>
                <a:gd name="T70" fmla="*/ 96 w 390"/>
                <a:gd name="T71" fmla="*/ 144 h 390"/>
                <a:gd name="T72" fmla="*/ 60 w 390"/>
                <a:gd name="T73" fmla="*/ 156 h 390"/>
                <a:gd name="T74" fmla="*/ 30 w 390"/>
                <a:gd name="T75" fmla="*/ 174 h 390"/>
                <a:gd name="T76" fmla="*/ 6 w 390"/>
                <a:gd name="T77" fmla="*/ 192 h 390"/>
                <a:gd name="T78" fmla="*/ 0 w 390"/>
                <a:gd name="T79" fmla="*/ 210 h 390"/>
                <a:gd name="T80" fmla="*/ 6 w 390"/>
                <a:gd name="T81" fmla="*/ 210 h 390"/>
                <a:gd name="T82" fmla="*/ 6 w 390"/>
                <a:gd name="T83" fmla="*/ 228 h 390"/>
                <a:gd name="T84" fmla="*/ 60 w 390"/>
                <a:gd name="T85" fmla="*/ 270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0"/>
                <a:gd name="T130" fmla="*/ 0 h 390"/>
                <a:gd name="T131" fmla="*/ 390 w 390"/>
                <a:gd name="T132" fmla="*/ 390 h 3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74" name="Freeform 318"/>
            <p:cNvSpPr>
              <a:spLocks/>
            </p:cNvSpPr>
            <p:nvPr/>
          </p:nvSpPr>
          <p:spPr bwMode="auto">
            <a:xfrm>
              <a:off x="4388104" y="3509916"/>
              <a:ext cx="494360" cy="486707"/>
            </a:xfrm>
            <a:custGeom>
              <a:avLst/>
              <a:gdLst>
                <a:gd name="T0" fmla="*/ 60 w 390"/>
                <a:gd name="T1" fmla="*/ 270 h 390"/>
                <a:gd name="T2" fmla="*/ 216 w 390"/>
                <a:gd name="T3" fmla="*/ 378 h 390"/>
                <a:gd name="T4" fmla="*/ 228 w 390"/>
                <a:gd name="T5" fmla="*/ 390 h 390"/>
                <a:gd name="T6" fmla="*/ 246 w 390"/>
                <a:gd name="T7" fmla="*/ 390 h 390"/>
                <a:gd name="T8" fmla="*/ 282 w 390"/>
                <a:gd name="T9" fmla="*/ 372 h 390"/>
                <a:gd name="T10" fmla="*/ 390 w 390"/>
                <a:gd name="T11" fmla="*/ 300 h 390"/>
                <a:gd name="T12" fmla="*/ 384 w 390"/>
                <a:gd name="T13" fmla="*/ 300 h 390"/>
                <a:gd name="T14" fmla="*/ 366 w 390"/>
                <a:gd name="T15" fmla="*/ 276 h 390"/>
                <a:gd name="T16" fmla="*/ 354 w 390"/>
                <a:gd name="T17" fmla="*/ 270 h 390"/>
                <a:gd name="T18" fmla="*/ 342 w 390"/>
                <a:gd name="T19" fmla="*/ 246 h 390"/>
                <a:gd name="T20" fmla="*/ 348 w 390"/>
                <a:gd name="T21" fmla="*/ 234 h 390"/>
                <a:gd name="T22" fmla="*/ 348 w 390"/>
                <a:gd name="T23" fmla="*/ 174 h 390"/>
                <a:gd name="T24" fmla="*/ 342 w 390"/>
                <a:gd name="T25" fmla="*/ 162 h 390"/>
                <a:gd name="T26" fmla="*/ 348 w 390"/>
                <a:gd name="T27" fmla="*/ 150 h 390"/>
                <a:gd name="T28" fmla="*/ 342 w 390"/>
                <a:gd name="T29" fmla="*/ 144 h 390"/>
                <a:gd name="T30" fmla="*/ 342 w 390"/>
                <a:gd name="T31" fmla="*/ 120 h 390"/>
                <a:gd name="T32" fmla="*/ 324 w 390"/>
                <a:gd name="T33" fmla="*/ 108 h 390"/>
                <a:gd name="T34" fmla="*/ 318 w 390"/>
                <a:gd name="T35" fmla="*/ 102 h 390"/>
                <a:gd name="T36" fmla="*/ 306 w 390"/>
                <a:gd name="T37" fmla="*/ 90 h 390"/>
                <a:gd name="T38" fmla="*/ 306 w 390"/>
                <a:gd name="T39" fmla="*/ 78 h 390"/>
                <a:gd name="T40" fmla="*/ 324 w 390"/>
                <a:gd name="T41" fmla="*/ 54 h 390"/>
                <a:gd name="T42" fmla="*/ 324 w 390"/>
                <a:gd name="T43" fmla="*/ 30 h 390"/>
                <a:gd name="T44" fmla="*/ 324 w 390"/>
                <a:gd name="T45" fmla="*/ 12 h 390"/>
                <a:gd name="T46" fmla="*/ 330 w 390"/>
                <a:gd name="T47" fmla="*/ 6 h 390"/>
                <a:gd name="T48" fmla="*/ 330 w 390"/>
                <a:gd name="T49" fmla="*/ 0 h 390"/>
                <a:gd name="T50" fmla="*/ 318 w 390"/>
                <a:gd name="T51" fmla="*/ 6 h 390"/>
                <a:gd name="T52" fmla="*/ 288 w 390"/>
                <a:gd name="T53" fmla="*/ 12 h 390"/>
                <a:gd name="T54" fmla="*/ 222 w 390"/>
                <a:gd name="T55" fmla="*/ 12 h 390"/>
                <a:gd name="T56" fmla="*/ 162 w 390"/>
                <a:gd name="T57" fmla="*/ 30 h 390"/>
                <a:gd name="T58" fmla="*/ 132 w 390"/>
                <a:gd name="T59" fmla="*/ 48 h 390"/>
                <a:gd name="T60" fmla="*/ 138 w 390"/>
                <a:gd name="T61" fmla="*/ 78 h 390"/>
                <a:gd name="T62" fmla="*/ 144 w 390"/>
                <a:gd name="T63" fmla="*/ 108 h 390"/>
                <a:gd name="T64" fmla="*/ 132 w 390"/>
                <a:gd name="T65" fmla="*/ 114 h 390"/>
                <a:gd name="T66" fmla="*/ 108 w 390"/>
                <a:gd name="T67" fmla="*/ 120 h 390"/>
                <a:gd name="T68" fmla="*/ 102 w 390"/>
                <a:gd name="T69" fmla="*/ 132 h 390"/>
                <a:gd name="T70" fmla="*/ 96 w 390"/>
                <a:gd name="T71" fmla="*/ 144 h 390"/>
                <a:gd name="T72" fmla="*/ 60 w 390"/>
                <a:gd name="T73" fmla="*/ 156 h 390"/>
                <a:gd name="T74" fmla="*/ 30 w 390"/>
                <a:gd name="T75" fmla="*/ 174 h 390"/>
                <a:gd name="T76" fmla="*/ 6 w 390"/>
                <a:gd name="T77" fmla="*/ 192 h 390"/>
                <a:gd name="T78" fmla="*/ 0 w 390"/>
                <a:gd name="T79" fmla="*/ 210 h 390"/>
                <a:gd name="T80" fmla="*/ 6 w 390"/>
                <a:gd name="T81" fmla="*/ 210 h 390"/>
                <a:gd name="T82" fmla="*/ 6 w 390"/>
                <a:gd name="T83" fmla="*/ 228 h 390"/>
                <a:gd name="T84" fmla="*/ 60 w 390"/>
                <a:gd name="T85" fmla="*/ 270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0"/>
                <a:gd name="T130" fmla="*/ 0 h 390"/>
                <a:gd name="T131" fmla="*/ 390 w 390"/>
                <a:gd name="T132" fmla="*/ 390 h 3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75" name="Freeform 319"/>
            <p:cNvSpPr>
              <a:spLocks/>
            </p:cNvSpPr>
            <p:nvPr/>
          </p:nvSpPr>
          <p:spPr bwMode="auto">
            <a:xfrm>
              <a:off x="4426367" y="3473184"/>
              <a:ext cx="9183" cy="4591"/>
            </a:xfrm>
            <a:custGeom>
              <a:avLst/>
              <a:gdLst>
                <a:gd name="T0" fmla="*/ 6 w 6"/>
                <a:gd name="T1" fmla="*/ 0 h 6"/>
                <a:gd name="T2" fmla="*/ 0 w 6"/>
                <a:gd name="T3" fmla="*/ 0 h 6"/>
                <a:gd name="T4" fmla="*/ 0 w 6"/>
                <a:gd name="T5" fmla="*/ 6 h 6"/>
                <a:gd name="T6" fmla="*/ 6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0"/>
                  </a:lnTo>
                  <a:lnTo>
                    <a:pt x="0" y="6"/>
                  </a:lnTo>
                  <a:lnTo>
                    <a:pt x="6" y="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76" name="Freeform 320"/>
            <p:cNvSpPr>
              <a:spLocks/>
            </p:cNvSpPr>
            <p:nvPr/>
          </p:nvSpPr>
          <p:spPr bwMode="auto">
            <a:xfrm>
              <a:off x="4443203" y="3366047"/>
              <a:ext cx="7653" cy="7652"/>
            </a:xfrm>
            <a:custGeom>
              <a:avLst/>
              <a:gdLst>
                <a:gd name="T0" fmla="*/ 0 w 6"/>
                <a:gd name="T1" fmla="*/ 0 h 6"/>
                <a:gd name="T2" fmla="*/ 0 w 6"/>
                <a:gd name="T3" fmla="*/ 0 h 6"/>
                <a:gd name="T4" fmla="*/ 6 w 6"/>
                <a:gd name="T5" fmla="*/ 6 h 6"/>
                <a:gd name="T6" fmla="*/ 0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0"/>
                  </a:moveTo>
                  <a:lnTo>
                    <a:pt x="0" y="0"/>
                  </a:lnTo>
                  <a:lnTo>
                    <a:pt x="6" y="6"/>
                  </a:lnTo>
                  <a:lnTo>
                    <a:pt x="0" y="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77" name="Freeform 321"/>
            <p:cNvSpPr>
              <a:spLocks/>
            </p:cNvSpPr>
            <p:nvPr/>
          </p:nvSpPr>
          <p:spPr bwMode="auto">
            <a:xfrm>
              <a:off x="4374330" y="3303295"/>
              <a:ext cx="296922" cy="228049"/>
            </a:xfrm>
            <a:custGeom>
              <a:avLst/>
              <a:gdLst>
                <a:gd name="T0" fmla="*/ 34 w 39"/>
                <a:gd name="T1" fmla="*/ 5 h 30"/>
                <a:gd name="T2" fmla="*/ 32 w 39"/>
                <a:gd name="T3" fmla="*/ 5 h 30"/>
                <a:gd name="T4" fmla="*/ 29 w 39"/>
                <a:gd name="T5" fmla="*/ 4 h 30"/>
                <a:gd name="T6" fmla="*/ 27 w 39"/>
                <a:gd name="T7" fmla="*/ 4 h 30"/>
                <a:gd name="T8" fmla="*/ 26 w 39"/>
                <a:gd name="T9" fmla="*/ 4 h 30"/>
                <a:gd name="T10" fmla="*/ 25 w 39"/>
                <a:gd name="T11" fmla="*/ 2 h 30"/>
                <a:gd name="T12" fmla="*/ 13 w 39"/>
                <a:gd name="T13" fmla="*/ 0 h 30"/>
                <a:gd name="T14" fmla="*/ 7 w 39"/>
                <a:gd name="T15" fmla="*/ 1 h 30"/>
                <a:gd name="T16" fmla="*/ 5 w 39"/>
                <a:gd name="T17" fmla="*/ 0 h 30"/>
                <a:gd name="T18" fmla="*/ 3 w 39"/>
                <a:gd name="T19" fmla="*/ 1 h 30"/>
                <a:gd name="T20" fmla="*/ 0 w 39"/>
                <a:gd name="T21" fmla="*/ 3 h 30"/>
                <a:gd name="T22" fmla="*/ 2 w 39"/>
                <a:gd name="T23" fmla="*/ 8 h 30"/>
                <a:gd name="T24" fmla="*/ 4 w 39"/>
                <a:gd name="T25" fmla="*/ 6 h 30"/>
                <a:gd name="T26" fmla="*/ 8 w 39"/>
                <a:gd name="T27" fmla="*/ 7 h 30"/>
                <a:gd name="T28" fmla="*/ 9 w 39"/>
                <a:gd name="T29" fmla="*/ 8 h 30"/>
                <a:gd name="T30" fmla="*/ 9 w 39"/>
                <a:gd name="T31" fmla="*/ 8 h 30"/>
                <a:gd name="T32" fmla="*/ 10 w 39"/>
                <a:gd name="T33" fmla="*/ 9 h 30"/>
                <a:gd name="T34" fmla="*/ 9 w 39"/>
                <a:gd name="T35" fmla="*/ 12 h 30"/>
                <a:gd name="T36" fmla="*/ 8 w 39"/>
                <a:gd name="T37" fmla="*/ 17 h 30"/>
                <a:gd name="T38" fmla="*/ 7 w 39"/>
                <a:gd name="T39" fmla="*/ 20 h 30"/>
                <a:gd name="T40" fmla="*/ 7 w 39"/>
                <a:gd name="T41" fmla="*/ 22 h 30"/>
                <a:gd name="T42" fmla="*/ 8 w 39"/>
                <a:gd name="T43" fmla="*/ 22 h 30"/>
                <a:gd name="T44" fmla="*/ 7 w 39"/>
                <a:gd name="T45" fmla="*/ 23 h 30"/>
                <a:gd name="T46" fmla="*/ 7 w 39"/>
                <a:gd name="T47" fmla="*/ 24 h 30"/>
                <a:gd name="T48" fmla="*/ 6 w 39"/>
                <a:gd name="T49" fmla="*/ 27 h 30"/>
                <a:gd name="T50" fmla="*/ 8 w 39"/>
                <a:gd name="T51" fmla="*/ 27 h 30"/>
                <a:gd name="T52" fmla="*/ 12 w 39"/>
                <a:gd name="T53" fmla="*/ 30 h 30"/>
                <a:gd name="T54" fmla="*/ 18 w 39"/>
                <a:gd name="T55" fmla="*/ 28 h 30"/>
                <a:gd name="T56" fmla="*/ 24 w 39"/>
                <a:gd name="T57" fmla="*/ 27 h 30"/>
                <a:gd name="T58" fmla="*/ 27 w 39"/>
                <a:gd name="T59" fmla="*/ 23 h 30"/>
                <a:gd name="T60" fmla="*/ 30 w 39"/>
                <a:gd name="T61" fmla="*/ 19 h 30"/>
                <a:gd name="T62" fmla="*/ 30 w 39"/>
                <a:gd name="T63" fmla="*/ 17 h 30"/>
                <a:gd name="T64" fmla="*/ 33 w 39"/>
                <a:gd name="T65" fmla="*/ 11 h 30"/>
                <a:gd name="T66" fmla="*/ 39 w 39"/>
                <a:gd name="T67" fmla="*/ 7 h 30"/>
                <a:gd name="T68" fmla="*/ 39 w 39"/>
                <a:gd name="T69" fmla="*/ 6 h 30"/>
                <a:gd name="T70" fmla="*/ 37 w 39"/>
                <a:gd name="T71" fmla="*/ 6 h 30"/>
                <a:gd name="T72" fmla="*/ 34 w 39"/>
                <a:gd name="T73" fmla="*/ 5 h 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
                <a:gd name="T112" fmla="*/ 0 h 30"/>
                <a:gd name="T113" fmla="*/ 39 w 39"/>
                <a:gd name="T114" fmla="*/ 30 h 3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 h="30">
                  <a:moveTo>
                    <a:pt x="34" y="5"/>
                  </a:moveTo>
                  <a:cubicBezTo>
                    <a:pt x="34" y="5"/>
                    <a:pt x="33" y="5"/>
                    <a:pt x="32" y="5"/>
                  </a:cubicBezTo>
                  <a:cubicBezTo>
                    <a:pt x="32" y="5"/>
                    <a:pt x="29" y="4"/>
                    <a:pt x="29" y="4"/>
                  </a:cubicBezTo>
                  <a:cubicBezTo>
                    <a:pt x="27" y="4"/>
                    <a:pt x="27" y="4"/>
                    <a:pt x="27" y="4"/>
                  </a:cubicBezTo>
                  <a:cubicBezTo>
                    <a:pt x="26" y="4"/>
                    <a:pt x="26" y="4"/>
                    <a:pt x="26" y="4"/>
                  </a:cubicBezTo>
                  <a:cubicBezTo>
                    <a:pt x="25" y="2"/>
                    <a:pt x="25" y="2"/>
                    <a:pt x="25" y="2"/>
                  </a:cubicBezTo>
                  <a:cubicBezTo>
                    <a:pt x="13" y="0"/>
                    <a:pt x="13" y="0"/>
                    <a:pt x="13" y="0"/>
                  </a:cubicBezTo>
                  <a:cubicBezTo>
                    <a:pt x="7" y="1"/>
                    <a:pt x="7" y="1"/>
                    <a:pt x="7" y="1"/>
                  </a:cubicBezTo>
                  <a:cubicBezTo>
                    <a:pt x="5" y="0"/>
                    <a:pt x="5" y="0"/>
                    <a:pt x="5" y="0"/>
                  </a:cubicBezTo>
                  <a:cubicBezTo>
                    <a:pt x="3" y="1"/>
                    <a:pt x="3" y="1"/>
                    <a:pt x="3" y="1"/>
                  </a:cubicBezTo>
                  <a:cubicBezTo>
                    <a:pt x="3" y="1"/>
                    <a:pt x="1" y="3"/>
                    <a:pt x="0" y="3"/>
                  </a:cubicBezTo>
                  <a:cubicBezTo>
                    <a:pt x="2" y="8"/>
                    <a:pt x="2" y="8"/>
                    <a:pt x="2" y="8"/>
                  </a:cubicBezTo>
                  <a:cubicBezTo>
                    <a:pt x="4" y="6"/>
                    <a:pt x="4" y="6"/>
                    <a:pt x="4" y="6"/>
                  </a:cubicBezTo>
                  <a:cubicBezTo>
                    <a:pt x="8" y="7"/>
                    <a:pt x="8" y="7"/>
                    <a:pt x="8" y="7"/>
                  </a:cubicBezTo>
                  <a:cubicBezTo>
                    <a:pt x="9" y="8"/>
                    <a:pt x="9" y="8"/>
                    <a:pt x="9" y="8"/>
                  </a:cubicBezTo>
                  <a:cubicBezTo>
                    <a:pt x="9" y="8"/>
                    <a:pt x="9" y="8"/>
                    <a:pt x="9" y="8"/>
                  </a:cubicBezTo>
                  <a:cubicBezTo>
                    <a:pt x="10" y="9"/>
                    <a:pt x="10" y="9"/>
                    <a:pt x="10" y="9"/>
                  </a:cubicBezTo>
                  <a:cubicBezTo>
                    <a:pt x="9" y="12"/>
                    <a:pt x="9" y="12"/>
                    <a:pt x="9" y="12"/>
                  </a:cubicBezTo>
                  <a:cubicBezTo>
                    <a:pt x="8" y="17"/>
                    <a:pt x="8" y="17"/>
                    <a:pt x="8" y="17"/>
                  </a:cubicBezTo>
                  <a:cubicBezTo>
                    <a:pt x="7" y="20"/>
                    <a:pt x="7" y="20"/>
                    <a:pt x="7" y="20"/>
                  </a:cubicBezTo>
                  <a:cubicBezTo>
                    <a:pt x="7" y="22"/>
                    <a:pt x="7" y="22"/>
                    <a:pt x="7" y="22"/>
                  </a:cubicBezTo>
                  <a:cubicBezTo>
                    <a:pt x="8" y="22"/>
                    <a:pt x="8" y="22"/>
                    <a:pt x="8" y="22"/>
                  </a:cubicBezTo>
                  <a:cubicBezTo>
                    <a:pt x="7" y="23"/>
                    <a:pt x="7" y="23"/>
                    <a:pt x="7" y="23"/>
                  </a:cubicBezTo>
                  <a:cubicBezTo>
                    <a:pt x="7" y="24"/>
                    <a:pt x="7" y="24"/>
                    <a:pt x="7" y="24"/>
                  </a:cubicBezTo>
                  <a:cubicBezTo>
                    <a:pt x="6" y="27"/>
                    <a:pt x="6" y="27"/>
                    <a:pt x="6" y="27"/>
                  </a:cubicBezTo>
                  <a:cubicBezTo>
                    <a:pt x="8" y="27"/>
                    <a:pt x="8" y="27"/>
                    <a:pt x="8" y="27"/>
                  </a:cubicBezTo>
                  <a:cubicBezTo>
                    <a:pt x="12" y="30"/>
                    <a:pt x="12" y="30"/>
                    <a:pt x="12" y="30"/>
                  </a:cubicBezTo>
                  <a:cubicBezTo>
                    <a:pt x="18" y="28"/>
                    <a:pt x="18" y="28"/>
                    <a:pt x="18" y="28"/>
                  </a:cubicBezTo>
                  <a:cubicBezTo>
                    <a:pt x="24" y="27"/>
                    <a:pt x="24" y="27"/>
                    <a:pt x="24" y="27"/>
                  </a:cubicBezTo>
                  <a:cubicBezTo>
                    <a:pt x="27" y="23"/>
                    <a:pt x="27" y="23"/>
                    <a:pt x="27" y="23"/>
                  </a:cubicBezTo>
                  <a:cubicBezTo>
                    <a:pt x="30" y="19"/>
                    <a:pt x="30" y="19"/>
                    <a:pt x="30" y="19"/>
                  </a:cubicBezTo>
                  <a:cubicBezTo>
                    <a:pt x="30" y="17"/>
                    <a:pt x="30" y="17"/>
                    <a:pt x="30" y="17"/>
                  </a:cubicBezTo>
                  <a:cubicBezTo>
                    <a:pt x="33" y="11"/>
                    <a:pt x="33" y="11"/>
                    <a:pt x="33" y="11"/>
                  </a:cubicBezTo>
                  <a:cubicBezTo>
                    <a:pt x="39" y="7"/>
                    <a:pt x="39" y="7"/>
                    <a:pt x="39" y="7"/>
                  </a:cubicBezTo>
                  <a:cubicBezTo>
                    <a:pt x="39" y="6"/>
                    <a:pt x="39" y="6"/>
                    <a:pt x="39" y="6"/>
                  </a:cubicBezTo>
                  <a:cubicBezTo>
                    <a:pt x="37" y="6"/>
                    <a:pt x="37" y="6"/>
                    <a:pt x="37" y="6"/>
                  </a:cubicBezTo>
                  <a:lnTo>
                    <a:pt x="34" y="5"/>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78" name="Freeform 322"/>
            <p:cNvSpPr>
              <a:spLocks/>
            </p:cNvSpPr>
            <p:nvPr/>
          </p:nvSpPr>
          <p:spPr bwMode="auto">
            <a:xfrm>
              <a:off x="4374330" y="3349211"/>
              <a:ext cx="76526" cy="160706"/>
            </a:xfrm>
            <a:custGeom>
              <a:avLst/>
              <a:gdLst>
                <a:gd name="T0" fmla="*/ 42 w 60"/>
                <a:gd name="T1" fmla="*/ 103 h 127"/>
                <a:gd name="T2" fmla="*/ 42 w 60"/>
                <a:gd name="T3" fmla="*/ 97 h 127"/>
                <a:gd name="T4" fmla="*/ 42 w 60"/>
                <a:gd name="T5" fmla="*/ 97 h 127"/>
                <a:gd name="T6" fmla="*/ 42 w 60"/>
                <a:gd name="T7" fmla="*/ 85 h 127"/>
                <a:gd name="T8" fmla="*/ 48 w 60"/>
                <a:gd name="T9" fmla="*/ 73 h 127"/>
                <a:gd name="T10" fmla="*/ 48 w 60"/>
                <a:gd name="T11" fmla="*/ 67 h 127"/>
                <a:gd name="T12" fmla="*/ 48 w 60"/>
                <a:gd name="T13" fmla="*/ 49 h 127"/>
                <a:gd name="T14" fmla="*/ 54 w 60"/>
                <a:gd name="T15" fmla="*/ 43 h 127"/>
                <a:gd name="T16" fmla="*/ 54 w 60"/>
                <a:gd name="T17" fmla="*/ 31 h 127"/>
                <a:gd name="T18" fmla="*/ 60 w 60"/>
                <a:gd name="T19" fmla="*/ 19 h 127"/>
                <a:gd name="T20" fmla="*/ 54 w 60"/>
                <a:gd name="T21" fmla="*/ 13 h 127"/>
                <a:gd name="T22" fmla="*/ 48 w 60"/>
                <a:gd name="T23" fmla="*/ 6 h 127"/>
                <a:gd name="T24" fmla="*/ 30 w 60"/>
                <a:gd name="T25" fmla="*/ 0 h 127"/>
                <a:gd name="T26" fmla="*/ 18 w 60"/>
                <a:gd name="T27" fmla="*/ 6 h 127"/>
                <a:gd name="T28" fmla="*/ 12 w 60"/>
                <a:gd name="T29" fmla="*/ 13 h 127"/>
                <a:gd name="T30" fmla="*/ 12 w 60"/>
                <a:gd name="T31" fmla="*/ 13 h 127"/>
                <a:gd name="T32" fmla="*/ 6 w 60"/>
                <a:gd name="T33" fmla="*/ 13 h 127"/>
                <a:gd name="T34" fmla="*/ 12 w 60"/>
                <a:gd name="T35" fmla="*/ 37 h 127"/>
                <a:gd name="T36" fmla="*/ 12 w 60"/>
                <a:gd name="T37" fmla="*/ 61 h 127"/>
                <a:gd name="T38" fmla="*/ 0 w 60"/>
                <a:gd name="T39" fmla="*/ 91 h 127"/>
                <a:gd name="T40" fmla="*/ 12 w 60"/>
                <a:gd name="T41" fmla="*/ 97 h 127"/>
                <a:gd name="T42" fmla="*/ 12 w 60"/>
                <a:gd name="T43" fmla="*/ 127 h 127"/>
                <a:gd name="T44" fmla="*/ 36 w 60"/>
                <a:gd name="T45" fmla="*/ 127 h 127"/>
                <a:gd name="T46" fmla="*/ 42 w 60"/>
                <a:gd name="T47" fmla="*/ 115 h 127"/>
                <a:gd name="T48" fmla="*/ 42 w 60"/>
                <a:gd name="T49" fmla="*/ 103 h 1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127"/>
                <a:gd name="T77" fmla="*/ 60 w 60"/>
                <a:gd name="T78" fmla="*/ 127 h 12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127">
                  <a:moveTo>
                    <a:pt x="42" y="103"/>
                  </a:moveTo>
                  <a:lnTo>
                    <a:pt x="42" y="97"/>
                  </a:lnTo>
                  <a:lnTo>
                    <a:pt x="42" y="85"/>
                  </a:lnTo>
                  <a:lnTo>
                    <a:pt x="48" y="73"/>
                  </a:lnTo>
                  <a:lnTo>
                    <a:pt x="48" y="67"/>
                  </a:lnTo>
                  <a:lnTo>
                    <a:pt x="48" y="49"/>
                  </a:lnTo>
                  <a:lnTo>
                    <a:pt x="54" y="43"/>
                  </a:lnTo>
                  <a:lnTo>
                    <a:pt x="54" y="31"/>
                  </a:lnTo>
                  <a:lnTo>
                    <a:pt x="60" y="19"/>
                  </a:lnTo>
                  <a:lnTo>
                    <a:pt x="54" y="13"/>
                  </a:lnTo>
                  <a:lnTo>
                    <a:pt x="48" y="6"/>
                  </a:lnTo>
                  <a:lnTo>
                    <a:pt x="30" y="0"/>
                  </a:lnTo>
                  <a:lnTo>
                    <a:pt x="18" y="6"/>
                  </a:lnTo>
                  <a:lnTo>
                    <a:pt x="12" y="13"/>
                  </a:lnTo>
                  <a:lnTo>
                    <a:pt x="6" y="13"/>
                  </a:lnTo>
                  <a:lnTo>
                    <a:pt x="12" y="37"/>
                  </a:lnTo>
                  <a:lnTo>
                    <a:pt x="12" y="61"/>
                  </a:lnTo>
                  <a:lnTo>
                    <a:pt x="0" y="91"/>
                  </a:lnTo>
                  <a:lnTo>
                    <a:pt x="12" y="97"/>
                  </a:lnTo>
                  <a:lnTo>
                    <a:pt x="12" y="127"/>
                  </a:lnTo>
                  <a:lnTo>
                    <a:pt x="36" y="127"/>
                  </a:lnTo>
                  <a:lnTo>
                    <a:pt x="42" y="115"/>
                  </a:lnTo>
                  <a:lnTo>
                    <a:pt x="42" y="103"/>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79" name="Freeform 323"/>
            <p:cNvSpPr>
              <a:spLocks/>
            </p:cNvSpPr>
            <p:nvPr/>
          </p:nvSpPr>
          <p:spPr bwMode="auto">
            <a:xfrm>
              <a:off x="4435551" y="3373699"/>
              <a:ext cx="15305" cy="61221"/>
            </a:xfrm>
            <a:custGeom>
              <a:avLst/>
              <a:gdLst>
                <a:gd name="T0" fmla="*/ 6 w 12"/>
                <a:gd name="T1" fmla="*/ 24 h 48"/>
                <a:gd name="T2" fmla="*/ 0 w 12"/>
                <a:gd name="T3" fmla="*/ 30 h 48"/>
                <a:gd name="T4" fmla="*/ 0 w 12"/>
                <a:gd name="T5" fmla="*/ 48 h 48"/>
                <a:gd name="T6" fmla="*/ 6 w 12"/>
                <a:gd name="T7" fmla="*/ 18 h 48"/>
                <a:gd name="T8" fmla="*/ 12 w 12"/>
                <a:gd name="T9" fmla="*/ 0 h 48"/>
                <a:gd name="T10" fmla="*/ 6 w 12"/>
                <a:gd name="T11" fmla="*/ 12 h 48"/>
                <a:gd name="T12" fmla="*/ 6 w 12"/>
                <a:gd name="T13" fmla="*/ 24 h 48"/>
                <a:gd name="T14" fmla="*/ 0 60000 65536"/>
                <a:gd name="T15" fmla="*/ 0 60000 65536"/>
                <a:gd name="T16" fmla="*/ 0 60000 65536"/>
                <a:gd name="T17" fmla="*/ 0 60000 65536"/>
                <a:gd name="T18" fmla="*/ 0 60000 65536"/>
                <a:gd name="T19" fmla="*/ 0 60000 65536"/>
                <a:gd name="T20" fmla="*/ 0 60000 65536"/>
                <a:gd name="T21" fmla="*/ 0 w 12"/>
                <a:gd name="T22" fmla="*/ 0 h 48"/>
                <a:gd name="T23" fmla="*/ 12 w 12"/>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48">
                  <a:moveTo>
                    <a:pt x="6" y="24"/>
                  </a:moveTo>
                  <a:lnTo>
                    <a:pt x="0" y="30"/>
                  </a:lnTo>
                  <a:lnTo>
                    <a:pt x="0" y="48"/>
                  </a:lnTo>
                  <a:lnTo>
                    <a:pt x="6" y="18"/>
                  </a:lnTo>
                  <a:lnTo>
                    <a:pt x="12" y="0"/>
                  </a:lnTo>
                  <a:lnTo>
                    <a:pt x="6" y="12"/>
                  </a:lnTo>
                  <a:lnTo>
                    <a:pt x="6" y="24"/>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80" name="Freeform 324"/>
            <p:cNvSpPr>
              <a:spLocks/>
            </p:cNvSpPr>
            <p:nvPr/>
          </p:nvSpPr>
          <p:spPr bwMode="auto">
            <a:xfrm>
              <a:off x="4421775" y="3477775"/>
              <a:ext cx="4592" cy="32142"/>
            </a:xfrm>
            <a:custGeom>
              <a:avLst/>
              <a:gdLst>
                <a:gd name="T0" fmla="*/ 6 w 6"/>
                <a:gd name="T1" fmla="*/ 0 h 24"/>
                <a:gd name="T2" fmla="*/ 6 w 6"/>
                <a:gd name="T3" fmla="*/ 12 h 24"/>
                <a:gd name="T4" fmla="*/ 0 w 6"/>
                <a:gd name="T5" fmla="*/ 24 h 24"/>
                <a:gd name="T6" fmla="*/ 6 w 6"/>
                <a:gd name="T7" fmla="*/ 6 h 24"/>
                <a:gd name="T8" fmla="*/ 6 w 6"/>
                <a:gd name="T9" fmla="*/ 0 h 24"/>
                <a:gd name="T10" fmla="*/ 0 60000 65536"/>
                <a:gd name="T11" fmla="*/ 0 60000 65536"/>
                <a:gd name="T12" fmla="*/ 0 60000 65536"/>
                <a:gd name="T13" fmla="*/ 0 60000 65536"/>
                <a:gd name="T14" fmla="*/ 0 60000 65536"/>
                <a:gd name="T15" fmla="*/ 0 w 6"/>
                <a:gd name="T16" fmla="*/ 0 h 24"/>
                <a:gd name="T17" fmla="*/ 6 w 6"/>
                <a:gd name="T18" fmla="*/ 24 h 24"/>
              </a:gdLst>
              <a:ahLst/>
              <a:cxnLst>
                <a:cxn ang="T10">
                  <a:pos x="T0" y="T1"/>
                </a:cxn>
                <a:cxn ang="T11">
                  <a:pos x="T2" y="T3"/>
                </a:cxn>
                <a:cxn ang="T12">
                  <a:pos x="T4" y="T5"/>
                </a:cxn>
                <a:cxn ang="T13">
                  <a:pos x="T6" y="T7"/>
                </a:cxn>
                <a:cxn ang="T14">
                  <a:pos x="T8" y="T9"/>
                </a:cxn>
              </a:cxnLst>
              <a:rect l="T15" t="T16" r="T17" b="T18"/>
              <a:pathLst>
                <a:path w="6" h="24">
                  <a:moveTo>
                    <a:pt x="6" y="0"/>
                  </a:moveTo>
                  <a:lnTo>
                    <a:pt x="6" y="12"/>
                  </a:lnTo>
                  <a:lnTo>
                    <a:pt x="0" y="24"/>
                  </a:lnTo>
                  <a:lnTo>
                    <a:pt x="6" y="6"/>
                  </a:lnTo>
                  <a:lnTo>
                    <a:pt x="6" y="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81" name="Freeform 325"/>
            <p:cNvSpPr>
              <a:spLocks/>
            </p:cNvSpPr>
            <p:nvPr/>
          </p:nvSpPr>
          <p:spPr bwMode="auto">
            <a:xfrm>
              <a:off x="4426367" y="3434920"/>
              <a:ext cx="9183" cy="21427"/>
            </a:xfrm>
            <a:custGeom>
              <a:avLst/>
              <a:gdLst>
                <a:gd name="T0" fmla="*/ 0 w 6"/>
                <a:gd name="T1" fmla="*/ 18 h 18"/>
                <a:gd name="T2" fmla="*/ 6 w 6"/>
                <a:gd name="T3" fmla="*/ 0 h 18"/>
                <a:gd name="T4" fmla="*/ 6 w 6"/>
                <a:gd name="T5" fmla="*/ 12 h 18"/>
                <a:gd name="T6" fmla="*/ 0 w 6"/>
                <a:gd name="T7" fmla="*/ 18 h 18"/>
                <a:gd name="T8" fmla="*/ 0 60000 65536"/>
                <a:gd name="T9" fmla="*/ 0 60000 65536"/>
                <a:gd name="T10" fmla="*/ 0 60000 65536"/>
                <a:gd name="T11" fmla="*/ 0 60000 65536"/>
                <a:gd name="T12" fmla="*/ 0 w 6"/>
                <a:gd name="T13" fmla="*/ 0 h 18"/>
                <a:gd name="T14" fmla="*/ 6 w 6"/>
                <a:gd name="T15" fmla="*/ 18 h 18"/>
              </a:gdLst>
              <a:ahLst/>
              <a:cxnLst>
                <a:cxn ang="T8">
                  <a:pos x="T0" y="T1"/>
                </a:cxn>
                <a:cxn ang="T9">
                  <a:pos x="T2" y="T3"/>
                </a:cxn>
                <a:cxn ang="T10">
                  <a:pos x="T4" y="T5"/>
                </a:cxn>
                <a:cxn ang="T11">
                  <a:pos x="T6" y="T7"/>
                </a:cxn>
              </a:cxnLst>
              <a:rect l="T12" t="T13" r="T14" b="T15"/>
              <a:pathLst>
                <a:path w="6" h="18">
                  <a:moveTo>
                    <a:pt x="0" y="18"/>
                  </a:moveTo>
                  <a:lnTo>
                    <a:pt x="6" y="0"/>
                  </a:lnTo>
                  <a:lnTo>
                    <a:pt x="6" y="12"/>
                  </a:lnTo>
                  <a:lnTo>
                    <a:pt x="0" y="18"/>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82" name="Freeform 326"/>
            <p:cNvSpPr>
              <a:spLocks/>
            </p:cNvSpPr>
            <p:nvPr/>
          </p:nvSpPr>
          <p:spPr bwMode="auto">
            <a:xfrm>
              <a:off x="4426367" y="3456347"/>
              <a:ext cx="0" cy="16836"/>
            </a:xfrm>
            <a:custGeom>
              <a:avLst/>
              <a:gdLst>
                <a:gd name="T0" fmla="*/ 12 h 12"/>
                <a:gd name="T1" fmla="*/ 0 h 12"/>
                <a:gd name="T2" fmla="*/ 12 h 12"/>
                <a:gd name="T3" fmla="*/ 12 h 12"/>
                <a:gd name="T4" fmla="*/ 0 60000 65536"/>
                <a:gd name="T5" fmla="*/ 0 60000 65536"/>
                <a:gd name="T6" fmla="*/ 0 60000 65536"/>
                <a:gd name="T7" fmla="*/ 0 60000 65536"/>
                <a:gd name="T8" fmla="*/ 0 h 12"/>
                <a:gd name="T9" fmla="*/ 12 h 12"/>
              </a:gdLst>
              <a:ahLst/>
              <a:cxnLst>
                <a:cxn ang="T4">
                  <a:pos x="0" y="T0"/>
                </a:cxn>
                <a:cxn ang="T5">
                  <a:pos x="0" y="T1"/>
                </a:cxn>
                <a:cxn ang="T6">
                  <a:pos x="0" y="T2"/>
                </a:cxn>
                <a:cxn ang="T7">
                  <a:pos x="0" y="T3"/>
                </a:cxn>
              </a:cxnLst>
              <a:rect l="0" t="T8" r="0" b="T9"/>
              <a:pathLst>
                <a:path h="12">
                  <a:moveTo>
                    <a:pt x="0" y="12"/>
                  </a:moveTo>
                  <a:lnTo>
                    <a:pt x="0" y="0"/>
                  </a:lnTo>
                  <a:lnTo>
                    <a:pt x="0" y="12"/>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83" name="Freeform 327"/>
            <p:cNvSpPr>
              <a:spLocks/>
            </p:cNvSpPr>
            <p:nvPr/>
          </p:nvSpPr>
          <p:spPr bwMode="auto">
            <a:xfrm>
              <a:off x="5796188" y="3500733"/>
              <a:ext cx="24488" cy="16835"/>
            </a:xfrm>
            <a:custGeom>
              <a:avLst/>
              <a:gdLst>
                <a:gd name="T0" fmla="*/ 0 w 18"/>
                <a:gd name="T1" fmla="*/ 0 h 12"/>
                <a:gd name="T2" fmla="*/ 18 w 18"/>
                <a:gd name="T3" fmla="*/ 12 h 12"/>
                <a:gd name="T4" fmla="*/ 18 w 18"/>
                <a:gd name="T5" fmla="*/ 12 h 12"/>
                <a:gd name="T6" fmla="*/ 6 w 18"/>
                <a:gd name="T7" fmla="*/ 0 h 12"/>
                <a:gd name="T8" fmla="*/ 0 w 18"/>
                <a:gd name="T9" fmla="*/ 0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0" y="0"/>
                  </a:moveTo>
                  <a:lnTo>
                    <a:pt x="18" y="12"/>
                  </a:lnTo>
                  <a:lnTo>
                    <a:pt x="6" y="0"/>
                  </a:lnTo>
                  <a:lnTo>
                    <a:pt x="0" y="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84" name="Freeform 328"/>
            <p:cNvSpPr>
              <a:spLocks/>
            </p:cNvSpPr>
            <p:nvPr/>
          </p:nvSpPr>
          <p:spPr bwMode="auto">
            <a:xfrm>
              <a:off x="5760986" y="3464001"/>
              <a:ext cx="13774" cy="22957"/>
            </a:xfrm>
            <a:custGeom>
              <a:avLst/>
              <a:gdLst>
                <a:gd name="T0" fmla="*/ 0 w 12"/>
                <a:gd name="T1" fmla="*/ 0 h 18"/>
                <a:gd name="T2" fmla="*/ 12 w 12"/>
                <a:gd name="T3" fmla="*/ 18 h 18"/>
                <a:gd name="T4" fmla="*/ 12 w 12"/>
                <a:gd name="T5" fmla="*/ 12 h 18"/>
                <a:gd name="T6" fmla="*/ 0 w 12"/>
                <a:gd name="T7" fmla="*/ 0 h 18"/>
                <a:gd name="T8" fmla="*/ 0 60000 65536"/>
                <a:gd name="T9" fmla="*/ 0 60000 65536"/>
                <a:gd name="T10" fmla="*/ 0 60000 65536"/>
                <a:gd name="T11" fmla="*/ 0 60000 65536"/>
                <a:gd name="T12" fmla="*/ 0 w 12"/>
                <a:gd name="T13" fmla="*/ 0 h 18"/>
                <a:gd name="T14" fmla="*/ 12 w 12"/>
                <a:gd name="T15" fmla="*/ 18 h 18"/>
              </a:gdLst>
              <a:ahLst/>
              <a:cxnLst>
                <a:cxn ang="T8">
                  <a:pos x="T0" y="T1"/>
                </a:cxn>
                <a:cxn ang="T9">
                  <a:pos x="T2" y="T3"/>
                </a:cxn>
                <a:cxn ang="T10">
                  <a:pos x="T4" y="T5"/>
                </a:cxn>
                <a:cxn ang="T11">
                  <a:pos x="T6" y="T7"/>
                </a:cxn>
              </a:cxnLst>
              <a:rect l="T12" t="T13" r="T14" b="T15"/>
              <a:pathLst>
                <a:path w="12" h="18">
                  <a:moveTo>
                    <a:pt x="0" y="0"/>
                  </a:moveTo>
                  <a:lnTo>
                    <a:pt x="12" y="18"/>
                  </a:lnTo>
                  <a:lnTo>
                    <a:pt x="12" y="12"/>
                  </a:lnTo>
                  <a:lnTo>
                    <a:pt x="0" y="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85" name="Freeform 334"/>
            <p:cNvSpPr>
              <a:spLocks/>
            </p:cNvSpPr>
            <p:nvPr/>
          </p:nvSpPr>
          <p:spPr bwMode="auto">
            <a:xfrm>
              <a:off x="5092146" y="2101832"/>
              <a:ext cx="257128" cy="564764"/>
            </a:xfrm>
            <a:custGeom>
              <a:avLst/>
              <a:gdLst>
                <a:gd name="T0" fmla="*/ 34 w 34"/>
                <a:gd name="T1" fmla="*/ 55 h 75"/>
                <a:gd name="T2" fmla="*/ 32 w 34"/>
                <a:gd name="T3" fmla="*/ 54 h 75"/>
                <a:gd name="T4" fmla="*/ 30 w 34"/>
                <a:gd name="T5" fmla="*/ 52 h 75"/>
                <a:gd name="T6" fmla="*/ 31 w 34"/>
                <a:gd name="T7" fmla="*/ 47 h 75"/>
                <a:gd name="T8" fmla="*/ 30 w 34"/>
                <a:gd name="T9" fmla="*/ 45 h 75"/>
                <a:gd name="T10" fmla="*/ 30 w 34"/>
                <a:gd name="T11" fmla="*/ 43 h 75"/>
                <a:gd name="T12" fmla="*/ 29 w 34"/>
                <a:gd name="T13" fmla="*/ 42 h 75"/>
                <a:gd name="T14" fmla="*/ 29 w 34"/>
                <a:gd name="T15" fmla="*/ 40 h 75"/>
                <a:gd name="T16" fmla="*/ 28 w 34"/>
                <a:gd name="T17" fmla="*/ 38 h 75"/>
                <a:gd name="T18" fmla="*/ 30 w 34"/>
                <a:gd name="T19" fmla="*/ 36 h 75"/>
                <a:gd name="T20" fmla="*/ 27 w 34"/>
                <a:gd name="T21" fmla="*/ 27 h 75"/>
                <a:gd name="T22" fmla="*/ 30 w 34"/>
                <a:gd name="T23" fmla="*/ 21 h 75"/>
                <a:gd name="T24" fmla="*/ 28 w 34"/>
                <a:gd name="T25" fmla="*/ 17 h 75"/>
                <a:gd name="T26" fmla="*/ 25 w 34"/>
                <a:gd name="T27" fmla="*/ 15 h 75"/>
                <a:gd name="T28" fmla="*/ 25 w 34"/>
                <a:gd name="T29" fmla="*/ 14 h 75"/>
                <a:gd name="T30" fmla="*/ 25 w 34"/>
                <a:gd name="T31" fmla="*/ 10 h 75"/>
                <a:gd name="T32" fmla="*/ 25 w 34"/>
                <a:gd name="T33" fmla="*/ 10 h 75"/>
                <a:gd name="T34" fmla="*/ 26 w 34"/>
                <a:gd name="T35" fmla="*/ 9 h 75"/>
                <a:gd name="T36" fmla="*/ 26 w 34"/>
                <a:gd name="T37" fmla="*/ 8 h 75"/>
                <a:gd name="T38" fmla="*/ 27 w 34"/>
                <a:gd name="T39" fmla="*/ 6 h 75"/>
                <a:gd name="T40" fmla="*/ 27 w 34"/>
                <a:gd name="T41" fmla="*/ 3 h 75"/>
                <a:gd name="T42" fmla="*/ 24 w 34"/>
                <a:gd name="T43" fmla="*/ 0 h 75"/>
                <a:gd name="T44" fmla="*/ 19 w 34"/>
                <a:gd name="T45" fmla="*/ 1 h 75"/>
                <a:gd name="T46" fmla="*/ 17 w 34"/>
                <a:gd name="T47" fmla="*/ 3 h 75"/>
                <a:gd name="T48" fmla="*/ 15 w 34"/>
                <a:gd name="T49" fmla="*/ 8 h 75"/>
                <a:gd name="T50" fmla="*/ 12 w 34"/>
                <a:gd name="T51" fmla="*/ 11 h 75"/>
                <a:gd name="T52" fmla="*/ 11 w 34"/>
                <a:gd name="T53" fmla="*/ 10 h 75"/>
                <a:gd name="T54" fmla="*/ 8 w 34"/>
                <a:gd name="T55" fmla="*/ 11 h 75"/>
                <a:gd name="T56" fmla="*/ 5 w 34"/>
                <a:gd name="T57" fmla="*/ 10 h 75"/>
                <a:gd name="T58" fmla="*/ 3 w 34"/>
                <a:gd name="T59" fmla="*/ 8 h 75"/>
                <a:gd name="T60" fmla="*/ 2 w 34"/>
                <a:gd name="T61" fmla="*/ 6 h 75"/>
                <a:gd name="T62" fmla="*/ 1 w 34"/>
                <a:gd name="T63" fmla="*/ 8 h 75"/>
                <a:gd name="T64" fmla="*/ 0 w 34"/>
                <a:gd name="T65" fmla="*/ 8 h 75"/>
                <a:gd name="T66" fmla="*/ 1 w 34"/>
                <a:gd name="T67" fmla="*/ 10 h 75"/>
                <a:gd name="T68" fmla="*/ 4 w 34"/>
                <a:gd name="T69" fmla="*/ 13 h 75"/>
                <a:gd name="T70" fmla="*/ 6 w 34"/>
                <a:gd name="T71" fmla="*/ 14 h 75"/>
                <a:gd name="T72" fmla="*/ 7 w 34"/>
                <a:gd name="T73" fmla="*/ 14 h 75"/>
                <a:gd name="T74" fmla="*/ 9 w 34"/>
                <a:gd name="T75" fmla="*/ 19 h 75"/>
                <a:gd name="T76" fmla="*/ 9 w 34"/>
                <a:gd name="T77" fmla="*/ 23 h 75"/>
                <a:gd name="T78" fmla="*/ 9 w 34"/>
                <a:gd name="T79" fmla="*/ 26 h 75"/>
                <a:gd name="T80" fmla="*/ 10 w 34"/>
                <a:gd name="T81" fmla="*/ 29 h 75"/>
                <a:gd name="T82" fmla="*/ 10 w 34"/>
                <a:gd name="T83" fmla="*/ 30 h 75"/>
                <a:gd name="T84" fmla="*/ 10 w 34"/>
                <a:gd name="T85" fmla="*/ 35 h 75"/>
                <a:gd name="T86" fmla="*/ 10 w 34"/>
                <a:gd name="T87" fmla="*/ 36 h 75"/>
                <a:gd name="T88" fmla="*/ 12 w 34"/>
                <a:gd name="T89" fmla="*/ 36 h 75"/>
                <a:gd name="T90" fmla="*/ 14 w 34"/>
                <a:gd name="T91" fmla="*/ 40 h 75"/>
                <a:gd name="T92" fmla="*/ 9 w 34"/>
                <a:gd name="T93" fmla="*/ 49 h 75"/>
                <a:gd name="T94" fmla="*/ 4 w 34"/>
                <a:gd name="T95" fmla="*/ 53 h 75"/>
                <a:gd name="T96" fmla="*/ 1 w 34"/>
                <a:gd name="T97" fmla="*/ 58 h 75"/>
                <a:gd name="T98" fmla="*/ 2 w 34"/>
                <a:gd name="T99" fmla="*/ 66 h 75"/>
                <a:gd name="T100" fmla="*/ 3 w 34"/>
                <a:gd name="T101" fmla="*/ 71 h 75"/>
                <a:gd name="T102" fmla="*/ 5 w 34"/>
                <a:gd name="T103" fmla="*/ 73 h 75"/>
                <a:gd name="T104" fmla="*/ 7 w 34"/>
                <a:gd name="T105" fmla="*/ 75 h 75"/>
                <a:gd name="T106" fmla="*/ 12 w 34"/>
                <a:gd name="T107" fmla="*/ 75 h 75"/>
                <a:gd name="T108" fmla="*/ 20 w 34"/>
                <a:gd name="T109" fmla="*/ 72 h 75"/>
                <a:gd name="T110" fmla="*/ 22 w 34"/>
                <a:gd name="T111" fmla="*/ 72 h 75"/>
                <a:gd name="T112" fmla="*/ 34 w 34"/>
                <a:gd name="T113" fmla="*/ 58 h 75"/>
                <a:gd name="T114" fmla="*/ 34 w 34"/>
                <a:gd name="T115" fmla="*/ 55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
                <a:gd name="T175" fmla="*/ 0 h 75"/>
                <a:gd name="T176" fmla="*/ 34 w 34"/>
                <a:gd name="T177" fmla="*/ 75 h 7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 h="75">
                  <a:moveTo>
                    <a:pt x="34" y="55"/>
                  </a:moveTo>
                  <a:cubicBezTo>
                    <a:pt x="32" y="54"/>
                    <a:pt x="32" y="54"/>
                    <a:pt x="32" y="54"/>
                  </a:cubicBezTo>
                  <a:cubicBezTo>
                    <a:pt x="30" y="52"/>
                    <a:pt x="30" y="52"/>
                    <a:pt x="30" y="52"/>
                  </a:cubicBezTo>
                  <a:cubicBezTo>
                    <a:pt x="31" y="47"/>
                    <a:pt x="31" y="47"/>
                    <a:pt x="31" y="47"/>
                  </a:cubicBezTo>
                  <a:cubicBezTo>
                    <a:pt x="31" y="47"/>
                    <a:pt x="30" y="46"/>
                    <a:pt x="30" y="45"/>
                  </a:cubicBezTo>
                  <a:cubicBezTo>
                    <a:pt x="29" y="45"/>
                    <a:pt x="30" y="43"/>
                    <a:pt x="30" y="43"/>
                  </a:cubicBezTo>
                  <a:cubicBezTo>
                    <a:pt x="29" y="42"/>
                    <a:pt x="29" y="42"/>
                    <a:pt x="29" y="42"/>
                  </a:cubicBezTo>
                  <a:cubicBezTo>
                    <a:pt x="29" y="40"/>
                    <a:pt x="29" y="40"/>
                    <a:pt x="29" y="40"/>
                  </a:cubicBezTo>
                  <a:cubicBezTo>
                    <a:pt x="28" y="38"/>
                    <a:pt x="28" y="38"/>
                    <a:pt x="28" y="38"/>
                  </a:cubicBezTo>
                  <a:cubicBezTo>
                    <a:pt x="30" y="36"/>
                    <a:pt x="30" y="36"/>
                    <a:pt x="30" y="36"/>
                  </a:cubicBezTo>
                  <a:cubicBezTo>
                    <a:pt x="27" y="27"/>
                    <a:pt x="27" y="27"/>
                    <a:pt x="27" y="27"/>
                  </a:cubicBezTo>
                  <a:cubicBezTo>
                    <a:pt x="30" y="21"/>
                    <a:pt x="30" y="21"/>
                    <a:pt x="30" y="21"/>
                  </a:cubicBezTo>
                  <a:cubicBezTo>
                    <a:pt x="28" y="17"/>
                    <a:pt x="28" y="17"/>
                    <a:pt x="28" y="17"/>
                  </a:cubicBezTo>
                  <a:cubicBezTo>
                    <a:pt x="25" y="15"/>
                    <a:pt x="25" y="15"/>
                    <a:pt x="25" y="15"/>
                  </a:cubicBezTo>
                  <a:cubicBezTo>
                    <a:pt x="25" y="14"/>
                    <a:pt x="25" y="14"/>
                    <a:pt x="25" y="14"/>
                  </a:cubicBezTo>
                  <a:cubicBezTo>
                    <a:pt x="25" y="10"/>
                    <a:pt x="25" y="10"/>
                    <a:pt x="25" y="10"/>
                  </a:cubicBezTo>
                  <a:cubicBezTo>
                    <a:pt x="25" y="10"/>
                    <a:pt x="25" y="10"/>
                    <a:pt x="25" y="10"/>
                  </a:cubicBezTo>
                  <a:cubicBezTo>
                    <a:pt x="26" y="9"/>
                    <a:pt x="26" y="9"/>
                    <a:pt x="26" y="9"/>
                  </a:cubicBezTo>
                  <a:cubicBezTo>
                    <a:pt x="26" y="8"/>
                    <a:pt x="26" y="8"/>
                    <a:pt x="26" y="8"/>
                  </a:cubicBezTo>
                  <a:cubicBezTo>
                    <a:pt x="27" y="6"/>
                    <a:pt x="27" y="6"/>
                    <a:pt x="27" y="6"/>
                  </a:cubicBezTo>
                  <a:cubicBezTo>
                    <a:pt x="27" y="3"/>
                    <a:pt x="27" y="3"/>
                    <a:pt x="27" y="3"/>
                  </a:cubicBezTo>
                  <a:cubicBezTo>
                    <a:pt x="24" y="0"/>
                    <a:pt x="24" y="0"/>
                    <a:pt x="24" y="0"/>
                  </a:cubicBezTo>
                  <a:cubicBezTo>
                    <a:pt x="19" y="1"/>
                    <a:pt x="19" y="1"/>
                    <a:pt x="19" y="1"/>
                  </a:cubicBezTo>
                  <a:cubicBezTo>
                    <a:pt x="17" y="3"/>
                    <a:pt x="17" y="3"/>
                    <a:pt x="17" y="3"/>
                  </a:cubicBezTo>
                  <a:cubicBezTo>
                    <a:pt x="15" y="8"/>
                    <a:pt x="15" y="8"/>
                    <a:pt x="15" y="8"/>
                  </a:cubicBezTo>
                  <a:cubicBezTo>
                    <a:pt x="12" y="11"/>
                    <a:pt x="12" y="11"/>
                    <a:pt x="12" y="11"/>
                  </a:cubicBezTo>
                  <a:cubicBezTo>
                    <a:pt x="11" y="10"/>
                    <a:pt x="11" y="10"/>
                    <a:pt x="11" y="10"/>
                  </a:cubicBezTo>
                  <a:cubicBezTo>
                    <a:pt x="8" y="11"/>
                    <a:pt x="8" y="11"/>
                    <a:pt x="8" y="11"/>
                  </a:cubicBezTo>
                  <a:cubicBezTo>
                    <a:pt x="5" y="10"/>
                    <a:pt x="5" y="10"/>
                    <a:pt x="5" y="10"/>
                  </a:cubicBezTo>
                  <a:cubicBezTo>
                    <a:pt x="3" y="8"/>
                    <a:pt x="3" y="8"/>
                    <a:pt x="3" y="8"/>
                  </a:cubicBezTo>
                  <a:cubicBezTo>
                    <a:pt x="2" y="6"/>
                    <a:pt x="2" y="6"/>
                    <a:pt x="2" y="6"/>
                  </a:cubicBezTo>
                  <a:cubicBezTo>
                    <a:pt x="1" y="8"/>
                    <a:pt x="1" y="8"/>
                    <a:pt x="1" y="8"/>
                  </a:cubicBezTo>
                  <a:cubicBezTo>
                    <a:pt x="0" y="8"/>
                    <a:pt x="0" y="8"/>
                    <a:pt x="0" y="8"/>
                  </a:cubicBezTo>
                  <a:cubicBezTo>
                    <a:pt x="1" y="10"/>
                    <a:pt x="1" y="10"/>
                    <a:pt x="1" y="10"/>
                  </a:cubicBezTo>
                  <a:cubicBezTo>
                    <a:pt x="4" y="13"/>
                    <a:pt x="4" y="13"/>
                    <a:pt x="4" y="13"/>
                  </a:cubicBezTo>
                  <a:cubicBezTo>
                    <a:pt x="6" y="14"/>
                    <a:pt x="6" y="14"/>
                    <a:pt x="6" y="14"/>
                  </a:cubicBezTo>
                  <a:cubicBezTo>
                    <a:pt x="7" y="14"/>
                    <a:pt x="7" y="14"/>
                    <a:pt x="7" y="14"/>
                  </a:cubicBezTo>
                  <a:cubicBezTo>
                    <a:pt x="9" y="19"/>
                    <a:pt x="9" y="19"/>
                    <a:pt x="9" y="19"/>
                  </a:cubicBezTo>
                  <a:cubicBezTo>
                    <a:pt x="9" y="23"/>
                    <a:pt x="9" y="23"/>
                    <a:pt x="9" y="23"/>
                  </a:cubicBezTo>
                  <a:cubicBezTo>
                    <a:pt x="9" y="26"/>
                    <a:pt x="9" y="26"/>
                    <a:pt x="9" y="26"/>
                  </a:cubicBezTo>
                  <a:cubicBezTo>
                    <a:pt x="10" y="29"/>
                    <a:pt x="10" y="29"/>
                    <a:pt x="10" y="29"/>
                  </a:cubicBezTo>
                  <a:cubicBezTo>
                    <a:pt x="10" y="30"/>
                    <a:pt x="10" y="30"/>
                    <a:pt x="10" y="30"/>
                  </a:cubicBezTo>
                  <a:cubicBezTo>
                    <a:pt x="10" y="35"/>
                    <a:pt x="10" y="35"/>
                    <a:pt x="10" y="35"/>
                  </a:cubicBezTo>
                  <a:cubicBezTo>
                    <a:pt x="10" y="36"/>
                    <a:pt x="10" y="36"/>
                    <a:pt x="10" y="36"/>
                  </a:cubicBezTo>
                  <a:cubicBezTo>
                    <a:pt x="12" y="36"/>
                    <a:pt x="12" y="36"/>
                    <a:pt x="12" y="36"/>
                  </a:cubicBezTo>
                  <a:cubicBezTo>
                    <a:pt x="14" y="40"/>
                    <a:pt x="14" y="40"/>
                    <a:pt x="14" y="40"/>
                  </a:cubicBezTo>
                  <a:cubicBezTo>
                    <a:pt x="9" y="49"/>
                    <a:pt x="9" y="49"/>
                    <a:pt x="9" y="49"/>
                  </a:cubicBezTo>
                  <a:cubicBezTo>
                    <a:pt x="4" y="53"/>
                    <a:pt x="4" y="53"/>
                    <a:pt x="4" y="53"/>
                  </a:cubicBezTo>
                  <a:cubicBezTo>
                    <a:pt x="1" y="58"/>
                    <a:pt x="1" y="58"/>
                    <a:pt x="1" y="58"/>
                  </a:cubicBezTo>
                  <a:cubicBezTo>
                    <a:pt x="2" y="66"/>
                    <a:pt x="2" y="66"/>
                    <a:pt x="2" y="66"/>
                  </a:cubicBezTo>
                  <a:cubicBezTo>
                    <a:pt x="3" y="71"/>
                    <a:pt x="3" y="71"/>
                    <a:pt x="3" y="71"/>
                  </a:cubicBezTo>
                  <a:cubicBezTo>
                    <a:pt x="5" y="73"/>
                    <a:pt x="5" y="73"/>
                    <a:pt x="5" y="73"/>
                  </a:cubicBezTo>
                  <a:cubicBezTo>
                    <a:pt x="7" y="75"/>
                    <a:pt x="7" y="75"/>
                    <a:pt x="7" y="75"/>
                  </a:cubicBezTo>
                  <a:cubicBezTo>
                    <a:pt x="12" y="75"/>
                    <a:pt x="12" y="75"/>
                    <a:pt x="12" y="75"/>
                  </a:cubicBezTo>
                  <a:cubicBezTo>
                    <a:pt x="20" y="72"/>
                    <a:pt x="20" y="72"/>
                    <a:pt x="20" y="72"/>
                  </a:cubicBezTo>
                  <a:cubicBezTo>
                    <a:pt x="22" y="72"/>
                    <a:pt x="22" y="72"/>
                    <a:pt x="22" y="72"/>
                  </a:cubicBezTo>
                  <a:cubicBezTo>
                    <a:pt x="34" y="58"/>
                    <a:pt x="34" y="58"/>
                    <a:pt x="34" y="58"/>
                  </a:cubicBezTo>
                  <a:lnTo>
                    <a:pt x="34" y="55"/>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86" name="Freeform 335"/>
            <p:cNvSpPr>
              <a:spLocks/>
            </p:cNvSpPr>
            <p:nvPr/>
          </p:nvSpPr>
          <p:spPr bwMode="auto">
            <a:xfrm>
              <a:off x="5356927" y="2997189"/>
              <a:ext cx="15305" cy="7653"/>
            </a:xfrm>
            <a:custGeom>
              <a:avLst/>
              <a:gdLst>
                <a:gd name="T0" fmla="*/ 12 w 12"/>
                <a:gd name="T1" fmla="*/ 6 h 6"/>
                <a:gd name="T2" fmla="*/ 0 w 12"/>
                <a:gd name="T3" fmla="*/ 0 h 6"/>
                <a:gd name="T4" fmla="*/ 0 w 12"/>
                <a:gd name="T5" fmla="*/ 6 h 6"/>
                <a:gd name="T6" fmla="*/ 12 w 12"/>
                <a:gd name="T7" fmla="*/ 6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6"/>
                  </a:moveTo>
                  <a:lnTo>
                    <a:pt x="0" y="0"/>
                  </a:lnTo>
                  <a:lnTo>
                    <a:pt x="0" y="6"/>
                  </a:lnTo>
                  <a:lnTo>
                    <a:pt x="12" y="6"/>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87" name="Freeform 336"/>
            <p:cNvSpPr>
              <a:spLocks/>
            </p:cNvSpPr>
            <p:nvPr/>
          </p:nvSpPr>
          <p:spPr bwMode="auto">
            <a:xfrm>
              <a:off x="5258974" y="1468194"/>
              <a:ext cx="3656426" cy="1957543"/>
            </a:xfrm>
            <a:custGeom>
              <a:avLst/>
              <a:gdLst>
                <a:gd name="T0" fmla="*/ 470 w 483"/>
                <a:gd name="T1" fmla="*/ 89 h 260"/>
                <a:gd name="T2" fmla="*/ 451 w 483"/>
                <a:gd name="T3" fmla="*/ 97 h 260"/>
                <a:gd name="T4" fmla="*/ 431 w 483"/>
                <a:gd name="T5" fmla="*/ 89 h 260"/>
                <a:gd name="T6" fmla="*/ 403 w 483"/>
                <a:gd name="T7" fmla="*/ 77 h 260"/>
                <a:gd name="T8" fmla="*/ 362 w 483"/>
                <a:gd name="T9" fmla="*/ 59 h 260"/>
                <a:gd name="T10" fmla="*/ 342 w 483"/>
                <a:gd name="T11" fmla="*/ 70 h 260"/>
                <a:gd name="T12" fmla="*/ 323 w 483"/>
                <a:gd name="T13" fmla="*/ 73 h 260"/>
                <a:gd name="T14" fmla="*/ 312 w 483"/>
                <a:gd name="T15" fmla="*/ 51 h 260"/>
                <a:gd name="T16" fmla="*/ 287 w 483"/>
                <a:gd name="T17" fmla="*/ 53 h 260"/>
                <a:gd name="T18" fmla="*/ 264 w 483"/>
                <a:gd name="T19" fmla="*/ 44 h 260"/>
                <a:gd name="T20" fmla="*/ 262 w 483"/>
                <a:gd name="T21" fmla="*/ 39 h 260"/>
                <a:gd name="T22" fmla="*/ 254 w 483"/>
                <a:gd name="T23" fmla="*/ 8 h 260"/>
                <a:gd name="T24" fmla="*/ 216 w 483"/>
                <a:gd name="T25" fmla="*/ 19 h 260"/>
                <a:gd name="T26" fmla="*/ 169 w 483"/>
                <a:gd name="T27" fmla="*/ 54 h 260"/>
                <a:gd name="T28" fmla="*/ 152 w 483"/>
                <a:gd name="T29" fmla="*/ 59 h 260"/>
                <a:gd name="T30" fmla="*/ 143 w 483"/>
                <a:gd name="T31" fmla="*/ 76 h 260"/>
                <a:gd name="T32" fmla="*/ 128 w 483"/>
                <a:gd name="T33" fmla="*/ 70 h 260"/>
                <a:gd name="T34" fmla="*/ 132 w 483"/>
                <a:gd name="T35" fmla="*/ 94 h 260"/>
                <a:gd name="T36" fmla="*/ 104 w 483"/>
                <a:gd name="T37" fmla="*/ 95 h 260"/>
                <a:gd name="T38" fmla="*/ 83 w 483"/>
                <a:gd name="T39" fmla="*/ 97 h 260"/>
                <a:gd name="T40" fmla="*/ 59 w 483"/>
                <a:gd name="T41" fmla="*/ 112 h 260"/>
                <a:gd name="T42" fmla="*/ 53 w 483"/>
                <a:gd name="T43" fmla="*/ 99 h 260"/>
                <a:gd name="T44" fmla="*/ 49 w 483"/>
                <a:gd name="T45" fmla="*/ 116 h 260"/>
                <a:gd name="T46" fmla="*/ 39 w 483"/>
                <a:gd name="T47" fmla="*/ 129 h 260"/>
                <a:gd name="T48" fmla="*/ 31 w 483"/>
                <a:gd name="T49" fmla="*/ 136 h 260"/>
                <a:gd name="T50" fmla="*/ 23 w 483"/>
                <a:gd name="T51" fmla="*/ 118 h 260"/>
                <a:gd name="T52" fmla="*/ 22 w 483"/>
                <a:gd name="T53" fmla="*/ 113 h 260"/>
                <a:gd name="T54" fmla="*/ 36 w 483"/>
                <a:gd name="T55" fmla="*/ 101 h 260"/>
                <a:gd name="T56" fmla="*/ 13 w 483"/>
                <a:gd name="T57" fmla="*/ 87 h 260"/>
                <a:gd name="T58" fmla="*/ 4 w 483"/>
                <a:gd name="T59" fmla="*/ 94 h 260"/>
                <a:gd name="T60" fmla="*/ 8 w 483"/>
                <a:gd name="T61" fmla="*/ 107 h 260"/>
                <a:gd name="T62" fmla="*/ 8 w 483"/>
                <a:gd name="T63" fmla="*/ 129 h 260"/>
                <a:gd name="T64" fmla="*/ 11 w 483"/>
                <a:gd name="T65" fmla="*/ 143 h 260"/>
                <a:gd name="T66" fmla="*/ 2 w 483"/>
                <a:gd name="T67" fmla="*/ 164 h 260"/>
                <a:gd name="T68" fmla="*/ 9 w 483"/>
                <a:gd name="T69" fmla="*/ 186 h 260"/>
                <a:gd name="T70" fmla="*/ 15 w 483"/>
                <a:gd name="T71" fmla="*/ 205 h 260"/>
                <a:gd name="T72" fmla="*/ 34 w 483"/>
                <a:gd name="T73" fmla="*/ 219 h 260"/>
                <a:gd name="T74" fmla="*/ 26 w 483"/>
                <a:gd name="T75" fmla="*/ 232 h 260"/>
                <a:gd name="T76" fmla="*/ 45 w 483"/>
                <a:gd name="T77" fmla="*/ 248 h 260"/>
                <a:gd name="T78" fmla="*/ 59 w 483"/>
                <a:gd name="T79" fmla="*/ 256 h 260"/>
                <a:gd name="T80" fmla="*/ 63 w 483"/>
                <a:gd name="T81" fmla="*/ 244 h 260"/>
                <a:gd name="T82" fmla="*/ 63 w 483"/>
                <a:gd name="T83" fmla="*/ 224 h 260"/>
                <a:gd name="T84" fmla="*/ 82 w 483"/>
                <a:gd name="T85" fmla="*/ 209 h 260"/>
                <a:gd name="T86" fmla="*/ 109 w 483"/>
                <a:gd name="T87" fmla="*/ 196 h 260"/>
                <a:gd name="T88" fmla="*/ 160 w 483"/>
                <a:gd name="T89" fmla="*/ 203 h 260"/>
                <a:gd name="T90" fmla="*/ 191 w 483"/>
                <a:gd name="T91" fmla="*/ 222 h 260"/>
                <a:gd name="T92" fmla="*/ 224 w 483"/>
                <a:gd name="T93" fmla="*/ 211 h 260"/>
                <a:gd name="T94" fmla="*/ 275 w 483"/>
                <a:gd name="T95" fmla="*/ 216 h 260"/>
                <a:gd name="T96" fmla="*/ 307 w 483"/>
                <a:gd name="T97" fmla="*/ 200 h 260"/>
                <a:gd name="T98" fmla="*/ 329 w 483"/>
                <a:gd name="T99" fmla="*/ 239 h 260"/>
                <a:gd name="T100" fmla="*/ 335 w 483"/>
                <a:gd name="T101" fmla="*/ 250 h 260"/>
                <a:gd name="T102" fmla="*/ 360 w 483"/>
                <a:gd name="T103" fmla="*/ 203 h 260"/>
                <a:gd name="T104" fmla="*/ 341 w 483"/>
                <a:gd name="T105" fmla="*/ 192 h 260"/>
                <a:gd name="T106" fmla="*/ 371 w 483"/>
                <a:gd name="T107" fmla="*/ 164 h 260"/>
                <a:gd name="T108" fmla="*/ 403 w 483"/>
                <a:gd name="T109" fmla="*/ 166 h 260"/>
                <a:gd name="T110" fmla="*/ 421 w 483"/>
                <a:gd name="T111" fmla="*/ 155 h 260"/>
                <a:gd name="T112" fmla="*/ 419 w 483"/>
                <a:gd name="T113" fmla="*/ 166 h 260"/>
                <a:gd name="T114" fmla="*/ 416 w 483"/>
                <a:gd name="T115" fmla="*/ 202 h 260"/>
                <a:gd name="T116" fmla="*/ 427 w 483"/>
                <a:gd name="T117" fmla="*/ 184 h 260"/>
                <a:gd name="T118" fmla="*/ 435 w 483"/>
                <a:gd name="T119" fmla="*/ 161 h 260"/>
                <a:gd name="T120" fmla="*/ 457 w 483"/>
                <a:gd name="T121" fmla="*/ 156 h 260"/>
                <a:gd name="T122" fmla="*/ 479 w 483"/>
                <a:gd name="T123" fmla="*/ 140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83"/>
                <a:gd name="T187" fmla="*/ 0 h 260"/>
                <a:gd name="T188" fmla="*/ 483 w 483"/>
                <a:gd name="T189" fmla="*/ 260 h 2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83" h="260">
                  <a:moveTo>
                    <a:pt x="482" y="127"/>
                  </a:moveTo>
                  <a:cubicBezTo>
                    <a:pt x="483" y="96"/>
                    <a:pt x="483" y="96"/>
                    <a:pt x="483" y="96"/>
                  </a:cubicBezTo>
                  <a:cubicBezTo>
                    <a:pt x="480" y="95"/>
                    <a:pt x="480" y="95"/>
                    <a:pt x="480" y="95"/>
                  </a:cubicBezTo>
                  <a:cubicBezTo>
                    <a:pt x="478" y="94"/>
                    <a:pt x="478" y="94"/>
                    <a:pt x="478" y="94"/>
                  </a:cubicBezTo>
                  <a:cubicBezTo>
                    <a:pt x="478" y="94"/>
                    <a:pt x="474" y="90"/>
                    <a:pt x="474" y="90"/>
                  </a:cubicBezTo>
                  <a:cubicBezTo>
                    <a:pt x="473" y="89"/>
                    <a:pt x="470" y="89"/>
                    <a:pt x="470" y="89"/>
                  </a:cubicBezTo>
                  <a:cubicBezTo>
                    <a:pt x="463" y="88"/>
                    <a:pt x="463" y="88"/>
                    <a:pt x="463" y="88"/>
                  </a:cubicBezTo>
                  <a:cubicBezTo>
                    <a:pt x="459" y="87"/>
                    <a:pt x="459" y="87"/>
                    <a:pt x="459" y="87"/>
                  </a:cubicBezTo>
                  <a:cubicBezTo>
                    <a:pt x="456" y="87"/>
                    <a:pt x="456" y="87"/>
                    <a:pt x="456" y="87"/>
                  </a:cubicBezTo>
                  <a:cubicBezTo>
                    <a:pt x="454" y="87"/>
                    <a:pt x="454" y="87"/>
                    <a:pt x="454" y="87"/>
                  </a:cubicBezTo>
                  <a:cubicBezTo>
                    <a:pt x="455" y="95"/>
                    <a:pt x="455" y="95"/>
                    <a:pt x="455" y="95"/>
                  </a:cubicBezTo>
                  <a:cubicBezTo>
                    <a:pt x="455" y="95"/>
                    <a:pt x="451" y="97"/>
                    <a:pt x="451" y="97"/>
                  </a:cubicBezTo>
                  <a:cubicBezTo>
                    <a:pt x="450" y="97"/>
                    <a:pt x="448" y="94"/>
                    <a:pt x="448" y="94"/>
                  </a:cubicBezTo>
                  <a:cubicBezTo>
                    <a:pt x="445" y="91"/>
                    <a:pt x="445" y="91"/>
                    <a:pt x="445" y="91"/>
                  </a:cubicBezTo>
                  <a:cubicBezTo>
                    <a:pt x="445" y="89"/>
                    <a:pt x="445" y="89"/>
                    <a:pt x="445" y="89"/>
                  </a:cubicBezTo>
                  <a:cubicBezTo>
                    <a:pt x="440" y="89"/>
                    <a:pt x="440" y="89"/>
                    <a:pt x="440" y="89"/>
                  </a:cubicBezTo>
                  <a:cubicBezTo>
                    <a:pt x="437" y="90"/>
                    <a:pt x="437" y="90"/>
                    <a:pt x="437" y="90"/>
                  </a:cubicBezTo>
                  <a:cubicBezTo>
                    <a:pt x="431" y="89"/>
                    <a:pt x="431" y="89"/>
                    <a:pt x="431" y="89"/>
                  </a:cubicBezTo>
                  <a:cubicBezTo>
                    <a:pt x="426" y="89"/>
                    <a:pt x="426" y="89"/>
                    <a:pt x="426" y="89"/>
                  </a:cubicBezTo>
                  <a:cubicBezTo>
                    <a:pt x="423" y="90"/>
                    <a:pt x="423" y="90"/>
                    <a:pt x="423" y="90"/>
                  </a:cubicBezTo>
                  <a:cubicBezTo>
                    <a:pt x="419" y="87"/>
                    <a:pt x="419" y="87"/>
                    <a:pt x="419" y="87"/>
                  </a:cubicBezTo>
                  <a:cubicBezTo>
                    <a:pt x="419" y="80"/>
                    <a:pt x="419" y="80"/>
                    <a:pt x="419" y="80"/>
                  </a:cubicBezTo>
                  <a:cubicBezTo>
                    <a:pt x="413" y="77"/>
                    <a:pt x="413" y="77"/>
                    <a:pt x="413" y="77"/>
                  </a:cubicBezTo>
                  <a:cubicBezTo>
                    <a:pt x="403" y="77"/>
                    <a:pt x="403" y="77"/>
                    <a:pt x="403" y="77"/>
                  </a:cubicBezTo>
                  <a:cubicBezTo>
                    <a:pt x="394" y="77"/>
                    <a:pt x="394" y="77"/>
                    <a:pt x="394" y="77"/>
                  </a:cubicBezTo>
                  <a:cubicBezTo>
                    <a:pt x="393" y="75"/>
                    <a:pt x="393" y="75"/>
                    <a:pt x="393" y="75"/>
                  </a:cubicBezTo>
                  <a:cubicBezTo>
                    <a:pt x="392" y="72"/>
                    <a:pt x="392" y="72"/>
                    <a:pt x="392" y="72"/>
                  </a:cubicBezTo>
                  <a:cubicBezTo>
                    <a:pt x="386" y="69"/>
                    <a:pt x="386" y="69"/>
                    <a:pt x="386" y="69"/>
                  </a:cubicBezTo>
                  <a:cubicBezTo>
                    <a:pt x="386" y="64"/>
                    <a:pt x="386" y="64"/>
                    <a:pt x="386" y="64"/>
                  </a:cubicBezTo>
                  <a:cubicBezTo>
                    <a:pt x="362" y="59"/>
                    <a:pt x="362" y="59"/>
                    <a:pt x="362" y="59"/>
                  </a:cubicBezTo>
                  <a:cubicBezTo>
                    <a:pt x="361" y="61"/>
                    <a:pt x="361" y="61"/>
                    <a:pt x="361" y="61"/>
                  </a:cubicBezTo>
                  <a:cubicBezTo>
                    <a:pt x="356" y="65"/>
                    <a:pt x="356" y="65"/>
                    <a:pt x="356" y="65"/>
                  </a:cubicBezTo>
                  <a:cubicBezTo>
                    <a:pt x="357" y="71"/>
                    <a:pt x="357" y="71"/>
                    <a:pt x="357" y="71"/>
                  </a:cubicBezTo>
                  <a:cubicBezTo>
                    <a:pt x="351" y="73"/>
                    <a:pt x="351" y="73"/>
                    <a:pt x="351" y="73"/>
                  </a:cubicBezTo>
                  <a:cubicBezTo>
                    <a:pt x="347" y="72"/>
                    <a:pt x="347" y="72"/>
                    <a:pt x="347" y="72"/>
                  </a:cubicBezTo>
                  <a:cubicBezTo>
                    <a:pt x="342" y="70"/>
                    <a:pt x="342" y="70"/>
                    <a:pt x="342" y="70"/>
                  </a:cubicBezTo>
                  <a:cubicBezTo>
                    <a:pt x="340" y="72"/>
                    <a:pt x="340" y="72"/>
                    <a:pt x="340" y="72"/>
                  </a:cubicBezTo>
                  <a:cubicBezTo>
                    <a:pt x="336" y="71"/>
                    <a:pt x="336" y="71"/>
                    <a:pt x="336" y="71"/>
                  </a:cubicBezTo>
                  <a:cubicBezTo>
                    <a:pt x="332" y="68"/>
                    <a:pt x="332" y="68"/>
                    <a:pt x="332" y="68"/>
                  </a:cubicBezTo>
                  <a:cubicBezTo>
                    <a:pt x="331" y="74"/>
                    <a:pt x="331" y="74"/>
                    <a:pt x="331" y="74"/>
                  </a:cubicBezTo>
                  <a:cubicBezTo>
                    <a:pt x="328" y="78"/>
                    <a:pt x="328" y="78"/>
                    <a:pt x="328" y="78"/>
                  </a:cubicBezTo>
                  <a:cubicBezTo>
                    <a:pt x="323" y="73"/>
                    <a:pt x="323" y="73"/>
                    <a:pt x="323" y="73"/>
                  </a:cubicBezTo>
                  <a:cubicBezTo>
                    <a:pt x="320" y="67"/>
                    <a:pt x="320" y="67"/>
                    <a:pt x="320" y="67"/>
                  </a:cubicBezTo>
                  <a:cubicBezTo>
                    <a:pt x="323" y="60"/>
                    <a:pt x="323" y="60"/>
                    <a:pt x="323" y="60"/>
                  </a:cubicBezTo>
                  <a:cubicBezTo>
                    <a:pt x="323" y="57"/>
                    <a:pt x="323" y="57"/>
                    <a:pt x="323" y="57"/>
                  </a:cubicBezTo>
                  <a:cubicBezTo>
                    <a:pt x="320" y="52"/>
                    <a:pt x="320" y="52"/>
                    <a:pt x="320" y="52"/>
                  </a:cubicBezTo>
                  <a:cubicBezTo>
                    <a:pt x="316" y="51"/>
                    <a:pt x="316" y="51"/>
                    <a:pt x="316" y="51"/>
                  </a:cubicBezTo>
                  <a:cubicBezTo>
                    <a:pt x="312" y="51"/>
                    <a:pt x="312" y="51"/>
                    <a:pt x="312" y="51"/>
                  </a:cubicBezTo>
                  <a:cubicBezTo>
                    <a:pt x="310" y="49"/>
                    <a:pt x="310" y="49"/>
                    <a:pt x="310" y="49"/>
                  </a:cubicBezTo>
                  <a:cubicBezTo>
                    <a:pt x="306" y="46"/>
                    <a:pt x="306" y="46"/>
                    <a:pt x="306" y="46"/>
                  </a:cubicBezTo>
                  <a:cubicBezTo>
                    <a:pt x="303" y="50"/>
                    <a:pt x="303" y="50"/>
                    <a:pt x="303" y="50"/>
                  </a:cubicBezTo>
                  <a:cubicBezTo>
                    <a:pt x="301" y="55"/>
                    <a:pt x="301" y="55"/>
                    <a:pt x="301" y="55"/>
                  </a:cubicBezTo>
                  <a:cubicBezTo>
                    <a:pt x="292" y="55"/>
                    <a:pt x="292" y="55"/>
                    <a:pt x="292" y="55"/>
                  </a:cubicBezTo>
                  <a:cubicBezTo>
                    <a:pt x="287" y="53"/>
                    <a:pt x="287" y="53"/>
                    <a:pt x="287" y="53"/>
                  </a:cubicBezTo>
                  <a:cubicBezTo>
                    <a:pt x="286" y="49"/>
                    <a:pt x="286" y="49"/>
                    <a:pt x="286" y="49"/>
                  </a:cubicBezTo>
                  <a:cubicBezTo>
                    <a:pt x="277" y="49"/>
                    <a:pt x="277" y="49"/>
                    <a:pt x="277" y="49"/>
                  </a:cubicBezTo>
                  <a:cubicBezTo>
                    <a:pt x="272" y="52"/>
                    <a:pt x="272" y="52"/>
                    <a:pt x="272" y="52"/>
                  </a:cubicBezTo>
                  <a:cubicBezTo>
                    <a:pt x="271" y="49"/>
                    <a:pt x="271" y="49"/>
                    <a:pt x="271" y="49"/>
                  </a:cubicBezTo>
                  <a:cubicBezTo>
                    <a:pt x="268" y="45"/>
                    <a:pt x="268" y="45"/>
                    <a:pt x="268" y="45"/>
                  </a:cubicBezTo>
                  <a:cubicBezTo>
                    <a:pt x="264" y="44"/>
                    <a:pt x="264" y="44"/>
                    <a:pt x="264" y="44"/>
                  </a:cubicBezTo>
                  <a:cubicBezTo>
                    <a:pt x="259" y="49"/>
                    <a:pt x="259" y="49"/>
                    <a:pt x="259" y="49"/>
                  </a:cubicBezTo>
                  <a:cubicBezTo>
                    <a:pt x="253" y="52"/>
                    <a:pt x="253" y="52"/>
                    <a:pt x="253" y="52"/>
                  </a:cubicBezTo>
                  <a:cubicBezTo>
                    <a:pt x="247" y="57"/>
                    <a:pt x="247" y="57"/>
                    <a:pt x="247" y="57"/>
                  </a:cubicBezTo>
                  <a:cubicBezTo>
                    <a:pt x="251" y="51"/>
                    <a:pt x="251" y="51"/>
                    <a:pt x="251" y="51"/>
                  </a:cubicBezTo>
                  <a:cubicBezTo>
                    <a:pt x="255" y="48"/>
                    <a:pt x="255" y="48"/>
                    <a:pt x="255" y="48"/>
                  </a:cubicBezTo>
                  <a:cubicBezTo>
                    <a:pt x="262" y="39"/>
                    <a:pt x="262" y="39"/>
                    <a:pt x="262" y="39"/>
                  </a:cubicBezTo>
                  <a:cubicBezTo>
                    <a:pt x="266" y="35"/>
                    <a:pt x="266" y="35"/>
                    <a:pt x="266" y="35"/>
                  </a:cubicBezTo>
                  <a:cubicBezTo>
                    <a:pt x="270" y="29"/>
                    <a:pt x="270" y="29"/>
                    <a:pt x="270" y="29"/>
                  </a:cubicBezTo>
                  <a:cubicBezTo>
                    <a:pt x="268" y="19"/>
                    <a:pt x="268" y="19"/>
                    <a:pt x="268" y="19"/>
                  </a:cubicBezTo>
                  <a:cubicBezTo>
                    <a:pt x="260" y="12"/>
                    <a:pt x="260" y="12"/>
                    <a:pt x="260" y="12"/>
                  </a:cubicBezTo>
                  <a:cubicBezTo>
                    <a:pt x="254" y="11"/>
                    <a:pt x="254" y="11"/>
                    <a:pt x="254" y="11"/>
                  </a:cubicBezTo>
                  <a:cubicBezTo>
                    <a:pt x="254" y="8"/>
                    <a:pt x="254" y="8"/>
                    <a:pt x="254" y="8"/>
                  </a:cubicBezTo>
                  <a:cubicBezTo>
                    <a:pt x="249" y="1"/>
                    <a:pt x="249" y="1"/>
                    <a:pt x="249" y="1"/>
                  </a:cubicBezTo>
                  <a:cubicBezTo>
                    <a:pt x="249" y="1"/>
                    <a:pt x="242" y="0"/>
                    <a:pt x="241" y="0"/>
                  </a:cubicBezTo>
                  <a:cubicBezTo>
                    <a:pt x="241" y="1"/>
                    <a:pt x="233" y="9"/>
                    <a:pt x="233" y="9"/>
                  </a:cubicBezTo>
                  <a:cubicBezTo>
                    <a:pt x="231" y="16"/>
                    <a:pt x="231" y="16"/>
                    <a:pt x="231" y="16"/>
                  </a:cubicBezTo>
                  <a:cubicBezTo>
                    <a:pt x="222" y="22"/>
                    <a:pt x="222" y="22"/>
                    <a:pt x="222" y="22"/>
                  </a:cubicBezTo>
                  <a:cubicBezTo>
                    <a:pt x="216" y="19"/>
                    <a:pt x="216" y="19"/>
                    <a:pt x="216" y="19"/>
                  </a:cubicBezTo>
                  <a:cubicBezTo>
                    <a:pt x="206" y="23"/>
                    <a:pt x="206" y="23"/>
                    <a:pt x="206" y="23"/>
                  </a:cubicBezTo>
                  <a:cubicBezTo>
                    <a:pt x="195" y="29"/>
                    <a:pt x="195" y="29"/>
                    <a:pt x="195" y="29"/>
                  </a:cubicBezTo>
                  <a:cubicBezTo>
                    <a:pt x="190" y="35"/>
                    <a:pt x="190" y="35"/>
                    <a:pt x="190" y="35"/>
                  </a:cubicBezTo>
                  <a:cubicBezTo>
                    <a:pt x="190" y="35"/>
                    <a:pt x="189" y="46"/>
                    <a:pt x="188" y="46"/>
                  </a:cubicBezTo>
                  <a:cubicBezTo>
                    <a:pt x="187" y="46"/>
                    <a:pt x="172" y="50"/>
                    <a:pt x="172" y="50"/>
                  </a:cubicBezTo>
                  <a:cubicBezTo>
                    <a:pt x="169" y="54"/>
                    <a:pt x="169" y="54"/>
                    <a:pt x="169" y="54"/>
                  </a:cubicBezTo>
                  <a:cubicBezTo>
                    <a:pt x="169" y="54"/>
                    <a:pt x="171" y="63"/>
                    <a:pt x="170" y="64"/>
                  </a:cubicBezTo>
                  <a:cubicBezTo>
                    <a:pt x="170" y="64"/>
                    <a:pt x="167" y="63"/>
                    <a:pt x="167" y="63"/>
                  </a:cubicBezTo>
                  <a:cubicBezTo>
                    <a:pt x="162" y="61"/>
                    <a:pt x="162" y="61"/>
                    <a:pt x="162" y="61"/>
                  </a:cubicBezTo>
                  <a:cubicBezTo>
                    <a:pt x="162" y="61"/>
                    <a:pt x="160" y="65"/>
                    <a:pt x="158" y="66"/>
                  </a:cubicBezTo>
                  <a:cubicBezTo>
                    <a:pt x="155" y="67"/>
                    <a:pt x="155" y="62"/>
                    <a:pt x="155" y="62"/>
                  </a:cubicBezTo>
                  <a:cubicBezTo>
                    <a:pt x="152" y="59"/>
                    <a:pt x="152" y="59"/>
                    <a:pt x="152" y="59"/>
                  </a:cubicBezTo>
                  <a:cubicBezTo>
                    <a:pt x="150" y="59"/>
                    <a:pt x="150" y="59"/>
                    <a:pt x="150" y="59"/>
                  </a:cubicBezTo>
                  <a:cubicBezTo>
                    <a:pt x="148" y="65"/>
                    <a:pt x="148" y="65"/>
                    <a:pt x="148" y="65"/>
                  </a:cubicBezTo>
                  <a:cubicBezTo>
                    <a:pt x="148" y="65"/>
                    <a:pt x="148" y="70"/>
                    <a:pt x="148" y="70"/>
                  </a:cubicBezTo>
                  <a:cubicBezTo>
                    <a:pt x="149" y="71"/>
                    <a:pt x="148" y="79"/>
                    <a:pt x="148" y="79"/>
                  </a:cubicBezTo>
                  <a:cubicBezTo>
                    <a:pt x="145" y="80"/>
                    <a:pt x="145" y="80"/>
                    <a:pt x="145" y="80"/>
                  </a:cubicBezTo>
                  <a:cubicBezTo>
                    <a:pt x="143" y="76"/>
                    <a:pt x="143" y="76"/>
                    <a:pt x="143" y="76"/>
                  </a:cubicBezTo>
                  <a:cubicBezTo>
                    <a:pt x="145" y="68"/>
                    <a:pt x="145" y="68"/>
                    <a:pt x="145" y="68"/>
                  </a:cubicBezTo>
                  <a:cubicBezTo>
                    <a:pt x="144" y="63"/>
                    <a:pt x="144" y="63"/>
                    <a:pt x="144" y="63"/>
                  </a:cubicBezTo>
                  <a:cubicBezTo>
                    <a:pt x="143" y="58"/>
                    <a:pt x="143" y="58"/>
                    <a:pt x="143" y="58"/>
                  </a:cubicBezTo>
                  <a:cubicBezTo>
                    <a:pt x="137" y="56"/>
                    <a:pt x="137" y="56"/>
                    <a:pt x="137" y="56"/>
                  </a:cubicBezTo>
                  <a:cubicBezTo>
                    <a:pt x="131" y="56"/>
                    <a:pt x="131" y="56"/>
                    <a:pt x="131" y="56"/>
                  </a:cubicBezTo>
                  <a:cubicBezTo>
                    <a:pt x="128" y="70"/>
                    <a:pt x="128" y="70"/>
                    <a:pt x="128" y="70"/>
                  </a:cubicBezTo>
                  <a:cubicBezTo>
                    <a:pt x="125" y="73"/>
                    <a:pt x="125" y="73"/>
                    <a:pt x="125" y="73"/>
                  </a:cubicBezTo>
                  <a:cubicBezTo>
                    <a:pt x="123" y="76"/>
                    <a:pt x="123" y="76"/>
                    <a:pt x="123" y="76"/>
                  </a:cubicBezTo>
                  <a:cubicBezTo>
                    <a:pt x="126" y="81"/>
                    <a:pt x="126" y="81"/>
                    <a:pt x="126" y="81"/>
                  </a:cubicBezTo>
                  <a:cubicBezTo>
                    <a:pt x="125" y="86"/>
                    <a:pt x="125" y="86"/>
                    <a:pt x="125" y="86"/>
                  </a:cubicBezTo>
                  <a:cubicBezTo>
                    <a:pt x="126" y="88"/>
                    <a:pt x="126" y="88"/>
                    <a:pt x="126" y="88"/>
                  </a:cubicBezTo>
                  <a:cubicBezTo>
                    <a:pt x="132" y="94"/>
                    <a:pt x="132" y="94"/>
                    <a:pt x="132" y="94"/>
                  </a:cubicBezTo>
                  <a:cubicBezTo>
                    <a:pt x="128" y="101"/>
                    <a:pt x="128" y="101"/>
                    <a:pt x="128" y="101"/>
                  </a:cubicBezTo>
                  <a:cubicBezTo>
                    <a:pt x="121" y="94"/>
                    <a:pt x="121" y="94"/>
                    <a:pt x="121" y="94"/>
                  </a:cubicBezTo>
                  <a:cubicBezTo>
                    <a:pt x="113" y="88"/>
                    <a:pt x="113" y="88"/>
                    <a:pt x="113" y="88"/>
                  </a:cubicBezTo>
                  <a:cubicBezTo>
                    <a:pt x="108" y="88"/>
                    <a:pt x="108" y="88"/>
                    <a:pt x="108" y="88"/>
                  </a:cubicBezTo>
                  <a:cubicBezTo>
                    <a:pt x="103" y="88"/>
                    <a:pt x="103" y="88"/>
                    <a:pt x="103" y="88"/>
                  </a:cubicBezTo>
                  <a:cubicBezTo>
                    <a:pt x="104" y="95"/>
                    <a:pt x="104" y="95"/>
                    <a:pt x="104" y="95"/>
                  </a:cubicBezTo>
                  <a:cubicBezTo>
                    <a:pt x="102" y="96"/>
                    <a:pt x="102" y="96"/>
                    <a:pt x="102" y="96"/>
                  </a:cubicBezTo>
                  <a:cubicBezTo>
                    <a:pt x="98" y="95"/>
                    <a:pt x="98" y="95"/>
                    <a:pt x="98" y="95"/>
                  </a:cubicBezTo>
                  <a:cubicBezTo>
                    <a:pt x="93" y="97"/>
                    <a:pt x="93" y="97"/>
                    <a:pt x="93" y="97"/>
                  </a:cubicBezTo>
                  <a:cubicBezTo>
                    <a:pt x="89" y="98"/>
                    <a:pt x="89" y="98"/>
                    <a:pt x="89" y="98"/>
                  </a:cubicBezTo>
                  <a:cubicBezTo>
                    <a:pt x="85" y="99"/>
                    <a:pt x="85" y="99"/>
                    <a:pt x="85" y="99"/>
                  </a:cubicBezTo>
                  <a:cubicBezTo>
                    <a:pt x="83" y="97"/>
                    <a:pt x="83" y="97"/>
                    <a:pt x="83" y="97"/>
                  </a:cubicBezTo>
                  <a:cubicBezTo>
                    <a:pt x="79" y="98"/>
                    <a:pt x="79" y="98"/>
                    <a:pt x="79" y="98"/>
                  </a:cubicBezTo>
                  <a:cubicBezTo>
                    <a:pt x="73" y="102"/>
                    <a:pt x="73" y="102"/>
                    <a:pt x="73" y="102"/>
                  </a:cubicBezTo>
                  <a:cubicBezTo>
                    <a:pt x="66" y="106"/>
                    <a:pt x="66" y="106"/>
                    <a:pt x="66" y="106"/>
                  </a:cubicBezTo>
                  <a:cubicBezTo>
                    <a:pt x="64" y="107"/>
                    <a:pt x="64" y="107"/>
                    <a:pt x="64" y="107"/>
                  </a:cubicBezTo>
                  <a:cubicBezTo>
                    <a:pt x="62" y="112"/>
                    <a:pt x="62" y="112"/>
                    <a:pt x="62" y="112"/>
                  </a:cubicBezTo>
                  <a:cubicBezTo>
                    <a:pt x="59" y="112"/>
                    <a:pt x="59" y="112"/>
                    <a:pt x="59" y="112"/>
                  </a:cubicBezTo>
                  <a:cubicBezTo>
                    <a:pt x="56" y="109"/>
                    <a:pt x="56" y="109"/>
                    <a:pt x="56" y="109"/>
                  </a:cubicBezTo>
                  <a:cubicBezTo>
                    <a:pt x="57" y="106"/>
                    <a:pt x="57" y="106"/>
                    <a:pt x="57" y="106"/>
                  </a:cubicBezTo>
                  <a:cubicBezTo>
                    <a:pt x="60" y="104"/>
                    <a:pt x="60" y="104"/>
                    <a:pt x="60" y="104"/>
                  </a:cubicBezTo>
                  <a:cubicBezTo>
                    <a:pt x="59" y="100"/>
                    <a:pt x="59" y="100"/>
                    <a:pt x="59" y="100"/>
                  </a:cubicBezTo>
                  <a:cubicBezTo>
                    <a:pt x="55" y="99"/>
                    <a:pt x="55" y="99"/>
                    <a:pt x="55" y="99"/>
                  </a:cubicBezTo>
                  <a:cubicBezTo>
                    <a:pt x="53" y="99"/>
                    <a:pt x="53" y="99"/>
                    <a:pt x="53" y="99"/>
                  </a:cubicBezTo>
                  <a:cubicBezTo>
                    <a:pt x="50" y="98"/>
                    <a:pt x="50" y="98"/>
                    <a:pt x="50" y="98"/>
                  </a:cubicBezTo>
                  <a:cubicBezTo>
                    <a:pt x="52" y="102"/>
                    <a:pt x="52" y="102"/>
                    <a:pt x="52" y="102"/>
                  </a:cubicBezTo>
                  <a:cubicBezTo>
                    <a:pt x="52" y="109"/>
                    <a:pt x="52" y="109"/>
                    <a:pt x="52" y="109"/>
                  </a:cubicBezTo>
                  <a:cubicBezTo>
                    <a:pt x="54" y="112"/>
                    <a:pt x="54" y="112"/>
                    <a:pt x="54" y="112"/>
                  </a:cubicBezTo>
                  <a:cubicBezTo>
                    <a:pt x="52" y="118"/>
                    <a:pt x="52" y="118"/>
                    <a:pt x="52" y="118"/>
                  </a:cubicBezTo>
                  <a:cubicBezTo>
                    <a:pt x="49" y="116"/>
                    <a:pt x="49" y="116"/>
                    <a:pt x="49" y="116"/>
                  </a:cubicBezTo>
                  <a:cubicBezTo>
                    <a:pt x="46" y="116"/>
                    <a:pt x="46" y="116"/>
                    <a:pt x="46" y="116"/>
                  </a:cubicBezTo>
                  <a:cubicBezTo>
                    <a:pt x="43" y="118"/>
                    <a:pt x="43" y="118"/>
                    <a:pt x="43" y="118"/>
                  </a:cubicBezTo>
                  <a:cubicBezTo>
                    <a:pt x="40" y="121"/>
                    <a:pt x="40" y="121"/>
                    <a:pt x="40" y="121"/>
                  </a:cubicBezTo>
                  <a:cubicBezTo>
                    <a:pt x="38" y="123"/>
                    <a:pt x="38" y="123"/>
                    <a:pt x="38" y="123"/>
                  </a:cubicBezTo>
                  <a:cubicBezTo>
                    <a:pt x="41" y="130"/>
                    <a:pt x="41" y="130"/>
                    <a:pt x="41" y="130"/>
                  </a:cubicBezTo>
                  <a:cubicBezTo>
                    <a:pt x="41" y="130"/>
                    <a:pt x="39" y="129"/>
                    <a:pt x="39" y="129"/>
                  </a:cubicBezTo>
                  <a:cubicBezTo>
                    <a:pt x="38" y="128"/>
                    <a:pt x="33" y="128"/>
                    <a:pt x="33" y="128"/>
                  </a:cubicBezTo>
                  <a:cubicBezTo>
                    <a:pt x="30" y="127"/>
                    <a:pt x="30" y="127"/>
                    <a:pt x="30" y="127"/>
                  </a:cubicBezTo>
                  <a:cubicBezTo>
                    <a:pt x="30" y="129"/>
                    <a:pt x="30" y="129"/>
                    <a:pt x="30" y="129"/>
                  </a:cubicBezTo>
                  <a:cubicBezTo>
                    <a:pt x="32" y="132"/>
                    <a:pt x="32" y="132"/>
                    <a:pt x="32" y="132"/>
                  </a:cubicBezTo>
                  <a:cubicBezTo>
                    <a:pt x="33" y="135"/>
                    <a:pt x="33" y="135"/>
                    <a:pt x="33" y="135"/>
                  </a:cubicBezTo>
                  <a:cubicBezTo>
                    <a:pt x="31" y="136"/>
                    <a:pt x="31" y="136"/>
                    <a:pt x="31" y="136"/>
                  </a:cubicBezTo>
                  <a:cubicBezTo>
                    <a:pt x="26" y="133"/>
                    <a:pt x="26" y="133"/>
                    <a:pt x="26" y="133"/>
                  </a:cubicBezTo>
                  <a:cubicBezTo>
                    <a:pt x="23" y="130"/>
                    <a:pt x="23" y="130"/>
                    <a:pt x="23" y="130"/>
                  </a:cubicBezTo>
                  <a:cubicBezTo>
                    <a:pt x="23" y="128"/>
                    <a:pt x="23" y="128"/>
                    <a:pt x="23" y="128"/>
                  </a:cubicBezTo>
                  <a:cubicBezTo>
                    <a:pt x="21" y="123"/>
                    <a:pt x="21" y="123"/>
                    <a:pt x="21" y="123"/>
                  </a:cubicBezTo>
                  <a:cubicBezTo>
                    <a:pt x="23" y="121"/>
                    <a:pt x="23" y="121"/>
                    <a:pt x="23" y="121"/>
                  </a:cubicBezTo>
                  <a:cubicBezTo>
                    <a:pt x="23" y="118"/>
                    <a:pt x="23" y="118"/>
                    <a:pt x="23" y="118"/>
                  </a:cubicBezTo>
                  <a:cubicBezTo>
                    <a:pt x="19" y="116"/>
                    <a:pt x="19" y="116"/>
                    <a:pt x="19" y="116"/>
                  </a:cubicBezTo>
                  <a:cubicBezTo>
                    <a:pt x="15" y="113"/>
                    <a:pt x="15" y="113"/>
                    <a:pt x="15" y="113"/>
                  </a:cubicBezTo>
                  <a:cubicBezTo>
                    <a:pt x="14" y="111"/>
                    <a:pt x="14" y="111"/>
                    <a:pt x="14" y="111"/>
                  </a:cubicBezTo>
                  <a:cubicBezTo>
                    <a:pt x="16" y="111"/>
                    <a:pt x="16" y="111"/>
                    <a:pt x="16" y="111"/>
                  </a:cubicBezTo>
                  <a:cubicBezTo>
                    <a:pt x="18" y="112"/>
                    <a:pt x="18" y="112"/>
                    <a:pt x="18" y="112"/>
                  </a:cubicBezTo>
                  <a:cubicBezTo>
                    <a:pt x="18" y="112"/>
                    <a:pt x="22" y="113"/>
                    <a:pt x="22" y="113"/>
                  </a:cubicBezTo>
                  <a:cubicBezTo>
                    <a:pt x="23" y="113"/>
                    <a:pt x="24" y="116"/>
                    <a:pt x="24" y="116"/>
                  </a:cubicBezTo>
                  <a:cubicBezTo>
                    <a:pt x="31" y="118"/>
                    <a:pt x="31" y="118"/>
                    <a:pt x="31" y="118"/>
                  </a:cubicBezTo>
                  <a:cubicBezTo>
                    <a:pt x="38" y="117"/>
                    <a:pt x="38" y="117"/>
                    <a:pt x="38" y="117"/>
                  </a:cubicBezTo>
                  <a:cubicBezTo>
                    <a:pt x="42" y="114"/>
                    <a:pt x="42" y="114"/>
                    <a:pt x="42" y="114"/>
                  </a:cubicBezTo>
                  <a:cubicBezTo>
                    <a:pt x="43" y="109"/>
                    <a:pt x="43" y="109"/>
                    <a:pt x="43" y="109"/>
                  </a:cubicBezTo>
                  <a:cubicBezTo>
                    <a:pt x="36" y="101"/>
                    <a:pt x="36" y="101"/>
                    <a:pt x="36" y="101"/>
                  </a:cubicBezTo>
                  <a:cubicBezTo>
                    <a:pt x="30" y="97"/>
                    <a:pt x="30" y="97"/>
                    <a:pt x="30" y="97"/>
                  </a:cubicBezTo>
                  <a:cubicBezTo>
                    <a:pt x="26" y="93"/>
                    <a:pt x="26" y="93"/>
                    <a:pt x="26" y="93"/>
                  </a:cubicBezTo>
                  <a:cubicBezTo>
                    <a:pt x="20" y="91"/>
                    <a:pt x="20" y="91"/>
                    <a:pt x="20" y="91"/>
                  </a:cubicBezTo>
                  <a:cubicBezTo>
                    <a:pt x="17" y="90"/>
                    <a:pt x="17" y="90"/>
                    <a:pt x="17" y="90"/>
                  </a:cubicBezTo>
                  <a:cubicBezTo>
                    <a:pt x="17" y="87"/>
                    <a:pt x="17" y="87"/>
                    <a:pt x="17" y="87"/>
                  </a:cubicBezTo>
                  <a:cubicBezTo>
                    <a:pt x="13" y="87"/>
                    <a:pt x="13" y="87"/>
                    <a:pt x="13" y="87"/>
                  </a:cubicBezTo>
                  <a:cubicBezTo>
                    <a:pt x="10" y="87"/>
                    <a:pt x="10" y="87"/>
                    <a:pt x="10" y="87"/>
                  </a:cubicBezTo>
                  <a:cubicBezTo>
                    <a:pt x="9" y="87"/>
                    <a:pt x="9" y="87"/>
                    <a:pt x="9" y="87"/>
                  </a:cubicBezTo>
                  <a:cubicBezTo>
                    <a:pt x="8" y="89"/>
                    <a:pt x="8" y="89"/>
                    <a:pt x="8" y="89"/>
                  </a:cubicBezTo>
                  <a:cubicBezTo>
                    <a:pt x="4" y="93"/>
                    <a:pt x="4" y="93"/>
                    <a:pt x="4" y="93"/>
                  </a:cubicBezTo>
                  <a:cubicBezTo>
                    <a:pt x="4" y="93"/>
                    <a:pt x="4" y="93"/>
                    <a:pt x="4" y="93"/>
                  </a:cubicBezTo>
                  <a:cubicBezTo>
                    <a:pt x="4" y="94"/>
                    <a:pt x="4" y="94"/>
                    <a:pt x="4" y="94"/>
                  </a:cubicBezTo>
                  <a:cubicBezTo>
                    <a:pt x="3" y="95"/>
                    <a:pt x="3" y="95"/>
                    <a:pt x="3" y="95"/>
                  </a:cubicBezTo>
                  <a:cubicBezTo>
                    <a:pt x="3" y="96"/>
                    <a:pt x="3" y="96"/>
                    <a:pt x="3" y="96"/>
                  </a:cubicBezTo>
                  <a:cubicBezTo>
                    <a:pt x="2" y="99"/>
                    <a:pt x="2" y="99"/>
                    <a:pt x="2" y="99"/>
                  </a:cubicBezTo>
                  <a:cubicBezTo>
                    <a:pt x="3" y="100"/>
                    <a:pt x="3" y="100"/>
                    <a:pt x="3" y="100"/>
                  </a:cubicBezTo>
                  <a:cubicBezTo>
                    <a:pt x="6" y="102"/>
                    <a:pt x="6" y="102"/>
                    <a:pt x="6" y="102"/>
                  </a:cubicBezTo>
                  <a:cubicBezTo>
                    <a:pt x="8" y="107"/>
                    <a:pt x="8" y="107"/>
                    <a:pt x="8" y="107"/>
                  </a:cubicBezTo>
                  <a:cubicBezTo>
                    <a:pt x="4" y="112"/>
                    <a:pt x="4" y="112"/>
                    <a:pt x="4" y="112"/>
                  </a:cubicBezTo>
                  <a:cubicBezTo>
                    <a:pt x="8" y="122"/>
                    <a:pt x="8" y="122"/>
                    <a:pt x="8" y="122"/>
                  </a:cubicBezTo>
                  <a:cubicBezTo>
                    <a:pt x="6" y="124"/>
                    <a:pt x="6" y="124"/>
                    <a:pt x="6" y="124"/>
                  </a:cubicBezTo>
                  <a:cubicBezTo>
                    <a:pt x="7" y="126"/>
                    <a:pt x="7" y="126"/>
                    <a:pt x="7" y="126"/>
                  </a:cubicBezTo>
                  <a:cubicBezTo>
                    <a:pt x="6" y="127"/>
                    <a:pt x="6" y="127"/>
                    <a:pt x="6" y="127"/>
                  </a:cubicBezTo>
                  <a:cubicBezTo>
                    <a:pt x="8" y="129"/>
                    <a:pt x="8" y="129"/>
                    <a:pt x="8" y="129"/>
                  </a:cubicBezTo>
                  <a:cubicBezTo>
                    <a:pt x="8" y="129"/>
                    <a:pt x="7" y="131"/>
                    <a:pt x="7" y="131"/>
                  </a:cubicBezTo>
                  <a:cubicBezTo>
                    <a:pt x="8" y="131"/>
                    <a:pt x="9" y="133"/>
                    <a:pt x="9" y="133"/>
                  </a:cubicBezTo>
                  <a:cubicBezTo>
                    <a:pt x="8" y="137"/>
                    <a:pt x="8" y="137"/>
                    <a:pt x="8" y="137"/>
                  </a:cubicBezTo>
                  <a:cubicBezTo>
                    <a:pt x="10" y="140"/>
                    <a:pt x="10" y="140"/>
                    <a:pt x="10" y="140"/>
                  </a:cubicBezTo>
                  <a:cubicBezTo>
                    <a:pt x="12" y="141"/>
                    <a:pt x="12" y="141"/>
                    <a:pt x="12" y="141"/>
                  </a:cubicBezTo>
                  <a:cubicBezTo>
                    <a:pt x="11" y="143"/>
                    <a:pt x="11" y="143"/>
                    <a:pt x="11" y="143"/>
                  </a:cubicBezTo>
                  <a:cubicBezTo>
                    <a:pt x="0" y="157"/>
                    <a:pt x="0" y="157"/>
                    <a:pt x="0" y="157"/>
                  </a:cubicBezTo>
                  <a:cubicBezTo>
                    <a:pt x="2" y="157"/>
                    <a:pt x="2" y="157"/>
                    <a:pt x="2" y="157"/>
                  </a:cubicBezTo>
                  <a:cubicBezTo>
                    <a:pt x="4" y="158"/>
                    <a:pt x="4" y="158"/>
                    <a:pt x="4" y="158"/>
                  </a:cubicBezTo>
                  <a:cubicBezTo>
                    <a:pt x="4" y="163"/>
                    <a:pt x="4" y="163"/>
                    <a:pt x="4" y="163"/>
                  </a:cubicBezTo>
                  <a:cubicBezTo>
                    <a:pt x="1" y="163"/>
                    <a:pt x="1" y="163"/>
                    <a:pt x="1" y="163"/>
                  </a:cubicBezTo>
                  <a:cubicBezTo>
                    <a:pt x="2" y="164"/>
                    <a:pt x="2" y="164"/>
                    <a:pt x="2" y="164"/>
                  </a:cubicBezTo>
                  <a:cubicBezTo>
                    <a:pt x="1" y="168"/>
                    <a:pt x="1" y="168"/>
                    <a:pt x="1" y="168"/>
                  </a:cubicBezTo>
                  <a:cubicBezTo>
                    <a:pt x="1" y="171"/>
                    <a:pt x="1" y="171"/>
                    <a:pt x="1" y="171"/>
                  </a:cubicBezTo>
                  <a:cubicBezTo>
                    <a:pt x="0" y="178"/>
                    <a:pt x="0" y="178"/>
                    <a:pt x="0" y="178"/>
                  </a:cubicBezTo>
                  <a:cubicBezTo>
                    <a:pt x="2" y="183"/>
                    <a:pt x="2" y="183"/>
                    <a:pt x="2" y="183"/>
                  </a:cubicBezTo>
                  <a:cubicBezTo>
                    <a:pt x="6" y="185"/>
                    <a:pt x="6" y="185"/>
                    <a:pt x="6" y="185"/>
                  </a:cubicBezTo>
                  <a:cubicBezTo>
                    <a:pt x="9" y="186"/>
                    <a:pt x="9" y="186"/>
                    <a:pt x="9" y="186"/>
                  </a:cubicBezTo>
                  <a:cubicBezTo>
                    <a:pt x="13" y="195"/>
                    <a:pt x="13" y="195"/>
                    <a:pt x="13" y="195"/>
                  </a:cubicBezTo>
                  <a:cubicBezTo>
                    <a:pt x="16" y="197"/>
                    <a:pt x="16" y="197"/>
                    <a:pt x="16" y="197"/>
                  </a:cubicBezTo>
                  <a:cubicBezTo>
                    <a:pt x="15" y="199"/>
                    <a:pt x="15" y="199"/>
                    <a:pt x="15" y="199"/>
                  </a:cubicBezTo>
                  <a:cubicBezTo>
                    <a:pt x="12" y="201"/>
                    <a:pt x="12" y="201"/>
                    <a:pt x="12" y="201"/>
                  </a:cubicBezTo>
                  <a:cubicBezTo>
                    <a:pt x="13" y="204"/>
                    <a:pt x="13" y="204"/>
                    <a:pt x="13" y="204"/>
                  </a:cubicBezTo>
                  <a:cubicBezTo>
                    <a:pt x="15" y="205"/>
                    <a:pt x="15" y="205"/>
                    <a:pt x="15" y="205"/>
                  </a:cubicBezTo>
                  <a:cubicBezTo>
                    <a:pt x="18" y="205"/>
                    <a:pt x="18" y="205"/>
                    <a:pt x="18" y="205"/>
                  </a:cubicBezTo>
                  <a:cubicBezTo>
                    <a:pt x="21" y="208"/>
                    <a:pt x="21" y="208"/>
                    <a:pt x="21" y="208"/>
                  </a:cubicBezTo>
                  <a:cubicBezTo>
                    <a:pt x="22" y="209"/>
                    <a:pt x="22" y="209"/>
                    <a:pt x="22" y="209"/>
                  </a:cubicBezTo>
                  <a:cubicBezTo>
                    <a:pt x="34" y="214"/>
                    <a:pt x="34" y="214"/>
                    <a:pt x="34" y="214"/>
                  </a:cubicBezTo>
                  <a:cubicBezTo>
                    <a:pt x="35" y="214"/>
                    <a:pt x="35" y="214"/>
                    <a:pt x="35" y="214"/>
                  </a:cubicBezTo>
                  <a:cubicBezTo>
                    <a:pt x="34" y="219"/>
                    <a:pt x="34" y="219"/>
                    <a:pt x="34" y="219"/>
                  </a:cubicBezTo>
                  <a:cubicBezTo>
                    <a:pt x="32" y="220"/>
                    <a:pt x="32" y="220"/>
                    <a:pt x="32" y="220"/>
                  </a:cubicBezTo>
                  <a:cubicBezTo>
                    <a:pt x="30" y="223"/>
                    <a:pt x="30" y="223"/>
                    <a:pt x="30" y="223"/>
                  </a:cubicBezTo>
                  <a:cubicBezTo>
                    <a:pt x="28" y="225"/>
                    <a:pt x="28" y="225"/>
                    <a:pt x="28" y="225"/>
                  </a:cubicBezTo>
                  <a:cubicBezTo>
                    <a:pt x="31" y="224"/>
                    <a:pt x="31" y="224"/>
                    <a:pt x="31" y="224"/>
                  </a:cubicBezTo>
                  <a:cubicBezTo>
                    <a:pt x="29" y="228"/>
                    <a:pt x="29" y="228"/>
                    <a:pt x="29" y="228"/>
                  </a:cubicBezTo>
                  <a:cubicBezTo>
                    <a:pt x="26" y="232"/>
                    <a:pt x="26" y="232"/>
                    <a:pt x="26" y="232"/>
                  </a:cubicBezTo>
                  <a:cubicBezTo>
                    <a:pt x="29" y="236"/>
                    <a:pt x="29" y="236"/>
                    <a:pt x="29" y="236"/>
                  </a:cubicBezTo>
                  <a:cubicBezTo>
                    <a:pt x="35" y="239"/>
                    <a:pt x="35" y="239"/>
                    <a:pt x="35" y="239"/>
                  </a:cubicBezTo>
                  <a:cubicBezTo>
                    <a:pt x="40" y="244"/>
                    <a:pt x="40" y="244"/>
                    <a:pt x="40" y="244"/>
                  </a:cubicBezTo>
                  <a:cubicBezTo>
                    <a:pt x="40" y="247"/>
                    <a:pt x="40" y="247"/>
                    <a:pt x="40" y="247"/>
                  </a:cubicBezTo>
                  <a:cubicBezTo>
                    <a:pt x="42" y="248"/>
                    <a:pt x="42" y="248"/>
                    <a:pt x="42" y="248"/>
                  </a:cubicBezTo>
                  <a:cubicBezTo>
                    <a:pt x="45" y="248"/>
                    <a:pt x="45" y="248"/>
                    <a:pt x="45" y="248"/>
                  </a:cubicBezTo>
                  <a:cubicBezTo>
                    <a:pt x="47" y="250"/>
                    <a:pt x="47" y="250"/>
                    <a:pt x="47" y="250"/>
                  </a:cubicBezTo>
                  <a:cubicBezTo>
                    <a:pt x="50" y="255"/>
                    <a:pt x="50" y="255"/>
                    <a:pt x="50" y="255"/>
                  </a:cubicBezTo>
                  <a:cubicBezTo>
                    <a:pt x="49" y="256"/>
                    <a:pt x="49" y="256"/>
                    <a:pt x="49" y="256"/>
                  </a:cubicBezTo>
                  <a:cubicBezTo>
                    <a:pt x="52" y="259"/>
                    <a:pt x="52" y="259"/>
                    <a:pt x="52" y="259"/>
                  </a:cubicBezTo>
                  <a:cubicBezTo>
                    <a:pt x="56" y="259"/>
                    <a:pt x="56" y="259"/>
                    <a:pt x="56" y="259"/>
                  </a:cubicBezTo>
                  <a:cubicBezTo>
                    <a:pt x="59" y="256"/>
                    <a:pt x="59" y="256"/>
                    <a:pt x="59" y="256"/>
                  </a:cubicBezTo>
                  <a:cubicBezTo>
                    <a:pt x="61" y="258"/>
                    <a:pt x="61" y="258"/>
                    <a:pt x="61" y="258"/>
                  </a:cubicBezTo>
                  <a:cubicBezTo>
                    <a:pt x="61" y="260"/>
                    <a:pt x="61" y="260"/>
                    <a:pt x="61" y="260"/>
                  </a:cubicBezTo>
                  <a:cubicBezTo>
                    <a:pt x="62" y="260"/>
                    <a:pt x="62" y="260"/>
                    <a:pt x="62" y="260"/>
                  </a:cubicBezTo>
                  <a:cubicBezTo>
                    <a:pt x="64" y="257"/>
                    <a:pt x="64" y="257"/>
                    <a:pt x="64" y="257"/>
                  </a:cubicBezTo>
                  <a:cubicBezTo>
                    <a:pt x="67" y="253"/>
                    <a:pt x="67" y="253"/>
                    <a:pt x="67" y="253"/>
                  </a:cubicBezTo>
                  <a:cubicBezTo>
                    <a:pt x="67" y="253"/>
                    <a:pt x="64" y="244"/>
                    <a:pt x="63" y="244"/>
                  </a:cubicBezTo>
                  <a:cubicBezTo>
                    <a:pt x="62" y="243"/>
                    <a:pt x="56" y="235"/>
                    <a:pt x="56" y="235"/>
                  </a:cubicBezTo>
                  <a:cubicBezTo>
                    <a:pt x="59" y="229"/>
                    <a:pt x="59" y="229"/>
                    <a:pt x="59" y="229"/>
                  </a:cubicBezTo>
                  <a:cubicBezTo>
                    <a:pt x="63" y="226"/>
                    <a:pt x="63" y="226"/>
                    <a:pt x="63" y="226"/>
                  </a:cubicBezTo>
                  <a:cubicBezTo>
                    <a:pt x="63" y="225"/>
                    <a:pt x="63" y="225"/>
                    <a:pt x="63" y="225"/>
                  </a:cubicBezTo>
                  <a:cubicBezTo>
                    <a:pt x="64" y="226"/>
                    <a:pt x="64" y="226"/>
                    <a:pt x="64" y="226"/>
                  </a:cubicBezTo>
                  <a:cubicBezTo>
                    <a:pt x="63" y="224"/>
                    <a:pt x="63" y="224"/>
                    <a:pt x="63" y="224"/>
                  </a:cubicBezTo>
                  <a:cubicBezTo>
                    <a:pt x="63" y="224"/>
                    <a:pt x="63" y="224"/>
                    <a:pt x="63" y="224"/>
                  </a:cubicBezTo>
                  <a:cubicBezTo>
                    <a:pt x="63" y="224"/>
                    <a:pt x="63" y="224"/>
                    <a:pt x="63" y="224"/>
                  </a:cubicBezTo>
                  <a:cubicBezTo>
                    <a:pt x="60" y="222"/>
                    <a:pt x="60" y="222"/>
                    <a:pt x="60" y="222"/>
                  </a:cubicBezTo>
                  <a:cubicBezTo>
                    <a:pt x="63" y="214"/>
                    <a:pt x="63" y="214"/>
                    <a:pt x="63" y="214"/>
                  </a:cubicBezTo>
                  <a:cubicBezTo>
                    <a:pt x="73" y="210"/>
                    <a:pt x="73" y="210"/>
                    <a:pt x="73" y="210"/>
                  </a:cubicBezTo>
                  <a:cubicBezTo>
                    <a:pt x="82" y="209"/>
                    <a:pt x="82" y="209"/>
                    <a:pt x="82" y="209"/>
                  </a:cubicBezTo>
                  <a:cubicBezTo>
                    <a:pt x="87" y="212"/>
                    <a:pt x="87" y="212"/>
                    <a:pt x="87" y="212"/>
                  </a:cubicBezTo>
                  <a:cubicBezTo>
                    <a:pt x="93" y="211"/>
                    <a:pt x="93" y="211"/>
                    <a:pt x="93" y="211"/>
                  </a:cubicBezTo>
                  <a:cubicBezTo>
                    <a:pt x="100" y="213"/>
                    <a:pt x="100" y="213"/>
                    <a:pt x="100" y="213"/>
                  </a:cubicBezTo>
                  <a:cubicBezTo>
                    <a:pt x="107" y="211"/>
                    <a:pt x="107" y="211"/>
                    <a:pt x="107" y="211"/>
                  </a:cubicBezTo>
                  <a:cubicBezTo>
                    <a:pt x="105" y="205"/>
                    <a:pt x="105" y="205"/>
                    <a:pt x="105" y="205"/>
                  </a:cubicBezTo>
                  <a:cubicBezTo>
                    <a:pt x="109" y="196"/>
                    <a:pt x="109" y="196"/>
                    <a:pt x="109" y="196"/>
                  </a:cubicBezTo>
                  <a:cubicBezTo>
                    <a:pt x="122" y="191"/>
                    <a:pt x="122" y="191"/>
                    <a:pt x="122" y="191"/>
                  </a:cubicBezTo>
                  <a:cubicBezTo>
                    <a:pt x="134" y="189"/>
                    <a:pt x="134" y="189"/>
                    <a:pt x="134" y="189"/>
                  </a:cubicBezTo>
                  <a:cubicBezTo>
                    <a:pt x="142" y="198"/>
                    <a:pt x="142" y="198"/>
                    <a:pt x="142" y="198"/>
                  </a:cubicBezTo>
                  <a:cubicBezTo>
                    <a:pt x="151" y="195"/>
                    <a:pt x="151" y="195"/>
                    <a:pt x="151" y="195"/>
                  </a:cubicBezTo>
                  <a:cubicBezTo>
                    <a:pt x="156" y="194"/>
                    <a:pt x="156" y="194"/>
                    <a:pt x="156" y="194"/>
                  </a:cubicBezTo>
                  <a:cubicBezTo>
                    <a:pt x="160" y="203"/>
                    <a:pt x="160" y="203"/>
                    <a:pt x="160" y="203"/>
                  </a:cubicBezTo>
                  <a:cubicBezTo>
                    <a:pt x="164" y="212"/>
                    <a:pt x="164" y="212"/>
                    <a:pt x="164" y="212"/>
                  </a:cubicBezTo>
                  <a:cubicBezTo>
                    <a:pt x="174" y="212"/>
                    <a:pt x="174" y="212"/>
                    <a:pt x="174" y="212"/>
                  </a:cubicBezTo>
                  <a:cubicBezTo>
                    <a:pt x="182" y="216"/>
                    <a:pt x="182" y="216"/>
                    <a:pt x="182" y="216"/>
                  </a:cubicBezTo>
                  <a:cubicBezTo>
                    <a:pt x="189" y="217"/>
                    <a:pt x="189" y="217"/>
                    <a:pt x="189" y="217"/>
                  </a:cubicBezTo>
                  <a:cubicBezTo>
                    <a:pt x="189" y="223"/>
                    <a:pt x="189" y="223"/>
                    <a:pt x="189" y="223"/>
                  </a:cubicBezTo>
                  <a:cubicBezTo>
                    <a:pt x="191" y="222"/>
                    <a:pt x="191" y="222"/>
                    <a:pt x="191" y="222"/>
                  </a:cubicBezTo>
                  <a:cubicBezTo>
                    <a:pt x="192" y="223"/>
                    <a:pt x="192" y="223"/>
                    <a:pt x="192" y="223"/>
                  </a:cubicBezTo>
                  <a:cubicBezTo>
                    <a:pt x="194" y="219"/>
                    <a:pt x="194" y="219"/>
                    <a:pt x="194" y="219"/>
                  </a:cubicBezTo>
                  <a:cubicBezTo>
                    <a:pt x="201" y="214"/>
                    <a:pt x="201" y="214"/>
                    <a:pt x="201" y="214"/>
                  </a:cubicBezTo>
                  <a:cubicBezTo>
                    <a:pt x="212" y="213"/>
                    <a:pt x="212" y="213"/>
                    <a:pt x="212" y="213"/>
                  </a:cubicBezTo>
                  <a:cubicBezTo>
                    <a:pt x="220" y="217"/>
                    <a:pt x="220" y="217"/>
                    <a:pt x="220" y="217"/>
                  </a:cubicBezTo>
                  <a:cubicBezTo>
                    <a:pt x="224" y="211"/>
                    <a:pt x="224" y="211"/>
                    <a:pt x="224" y="211"/>
                  </a:cubicBezTo>
                  <a:cubicBezTo>
                    <a:pt x="228" y="206"/>
                    <a:pt x="228" y="206"/>
                    <a:pt x="228" y="206"/>
                  </a:cubicBezTo>
                  <a:cubicBezTo>
                    <a:pt x="240" y="211"/>
                    <a:pt x="240" y="211"/>
                    <a:pt x="240" y="211"/>
                  </a:cubicBezTo>
                  <a:cubicBezTo>
                    <a:pt x="243" y="215"/>
                    <a:pt x="243" y="215"/>
                    <a:pt x="243" y="215"/>
                  </a:cubicBezTo>
                  <a:cubicBezTo>
                    <a:pt x="253" y="215"/>
                    <a:pt x="253" y="215"/>
                    <a:pt x="253" y="215"/>
                  </a:cubicBezTo>
                  <a:cubicBezTo>
                    <a:pt x="259" y="220"/>
                    <a:pt x="259" y="220"/>
                    <a:pt x="259" y="220"/>
                  </a:cubicBezTo>
                  <a:cubicBezTo>
                    <a:pt x="275" y="216"/>
                    <a:pt x="275" y="216"/>
                    <a:pt x="275" y="216"/>
                  </a:cubicBezTo>
                  <a:cubicBezTo>
                    <a:pt x="282" y="218"/>
                    <a:pt x="282" y="218"/>
                    <a:pt x="282" y="218"/>
                  </a:cubicBezTo>
                  <a:cubicBezTo>
                    <a:pt x="283" y="216"/>
                    <a:pt x="283" y="216"/>
                    <a:pt x="283" y="216"/>
                  </a:cubicBezTo>
                  <a:cubicBezTo>
                    <a:pt x="289" y="216"/>
                    <a:pt x="289" y="216"/>
                    <a:pt x="289" y="216"/>
                  </a:cubicBezTo>
                  <a:cubicBezTo>
                    <a:pt x="295" y="205"/>
                    <a:pt x="295" y="205"/>
                    <a:pt x="295" y="205"/>
                  </a:cubicBezTo>
                  <a:cubicBezTo>
                    <a:pt x="298" y="200"/>
                    <a:pt x="298" y="200"/>
                    <a:pt x="298" y="200"/>
                  </a:cubicBezTo>
                  <a:cubicBezTo>
                    <a:pt x="307" y="200"/>
                    <a:pt x="307" y="200"/>
                    <a:pt x="307" y="200"/>
                  </a:cubicBezTo>
                  <a:cubicBezTo>
                    <a:pt x="317" y="218"/>
                    <a:pt x="317" y="218"/>
                    <a:pt x="317" y="218"/>
                  </a:cubicBezTo>
                  <a:cubicBezTo>
                    <a:pt x="325" y="220"/>
                    <a:pt x="325" y="220"/>
                    <a:pt x="325" y="220"/>
                  </a:cubicBezTo>
                  <a:cubicBezTo>
                    <a:pt x="327" y="224"/>
                    <a:pt x="327" y="224"/>
                    <a:pt x="327" y="224"/>
                  </a:cubicBezTo>
                  <a:cubicBezTo>
                    <a:pt x="339" y="223"/>
                    <a:pt x="339" y="223"/>
                    <a:pt x="339" y="223"/>
                  </a:cubicBezTo>
                  <a:cubicBezTo>
                    <a:pt x="334" y="238"/>
                    <a:pt x="334" y="238"/>
                    <a:pt x="334" y="238"/>
                  </a:cubicBezTo>
                  <a:cubicBezTo>
                    <a:pt x="329" y="239"/>
                    <a:pt x="329" y="239"/>
                    <a:pt x="329" y="239"/>
                  </a:cubicBezTo>
                  <a:cubicBezTo>
                    <a:pt x="326" y="250"/>
                    <a:pt x="326" y="250"/>
                    <a:pt x="326" y="250"/>
                  </a:cubicBezTo>
                  <a:cubicBezTo>
                    <a:pt x="327" y="250"/>
                    <a:pt x="327" y="250"/>
                    <a:pt x="327" y="250"/>
                  </a:cubicBezTo>
                  <a:cubicBezTo>
                    <a:pt x="329" y="250"/>
                    <a:pt x="329" y="250"/>
                    <a:pt x="329" y="250"/>
                  </a:cubicBezTo>
                  <a:cubicBezTo>
                    <a:pt x="331" y="249"/>
                    <a:pt x="331" y="249"/>
                    <a:pt x="331" y="249"/>
                  </a:cubicBezTo>
                  <a:cubicBezTo>
                    <a:pt x="332" y="249"/>
                    <a:pt x="332" y="249"/>
                    <a:pt x="332" y="249"/>
                  </a:cubicBezTo>
                  <a:cubicBezTo>
                    <a:pt x="335" y="250"/>
                    <a:pt x="335" y="250"/>
                    <a:pt x="335" y="250"/>
                  </a:cubicBezTo>
                  <a:cubicBezTo>
                    <a:pt x="342" y="245"/>
                    <a:pt x="342" y="245"/>
                    <a:pt x="342" y="245"/>
                  </a:cubicBezTo>
                  <a:cubicBezTo>
                    <a:pt x="345" y="241"/>
                    <a:pt x="345" y="241"/>
                    <a:pt x="345" y="241"/>
                  </a:cubicBezTo>
                  <a:cubicBezTo>
                    <a:pt x="353" y="230"/>
                    <a:pt x="353" y="230"/>
                    <a:pt x="353" y="230"/>
                  </a:cubicBezTo>
                  <a:cubicBezTo>
                    <a:pt x="357" y="223"/>
                    <a:pt x="357" y="223"/>
                    <a:pt x="357" y="223"/>
                  </a:cubicBezTo>
                  <a:cubicBezTo>
                    <a:pt x="358" y="214"/>
                    <a:pt x="358" y="214"/>
                    <a:pt x="358" y="214"/>
                  </a:cubicBezTo>
                  <a:cubicBezTo>
                    <a:pt x="360" y="203"/>
                    <a:pt x="360" y="203"/>
                    <a:pt x="360" y="203"/>
                  </a:cubicBezTo>
                  <a:cubicBezTo>
                    <a:pt x="360" y="199"/>
                    <a:pt x="360" y="199"/>
                    <a:pt x="360" y="199"/>
                  </a:cubicBezTo>
                  <a:cubicBezTo>
                    <a:pt x="355" y="194"/>
                    <a:pt x="355" y="194"/>
                    <a:pt x="355" y="194"/>
                  </a:cubicBezTo>
                  <a:cubicBezTo>
                    <a:pt x="355" y="194"/>
                    <a:pt x="349" y="198"/>
                    <a:pt x="349" y="198"/>
                  </a:cubicBezTo>
                  <a:cubicBezTo>
                    <a:pt x="348" y="198"/>
                    <a:pt x="346" y="196"/>
                    <a:pt x="346" y="196"/>
                  </a:cubicBezTo>
                  <a:cubicBezTo>
                    <a:pt x="344" y="192"/>
                    <a:pt x="344" y="192"/>
                    <a:pt x="344" y="192"/>
                  </a:cubicBezTo>
                  <a:cubicBezTo>
                    <a:pt x="341" y="192"/>
                    <a:pt x="341" y="192"/>
                    <a:pt x="341" y="192"/>
                  </a:cubicBezTo>
                  <a:cubicBezTo>
                    <a:pt x="344" y="190"/>
                    <a:pt x="344" y="190"/>
                    <a:pt x="344" y="190"/>
                  </a:cubicBezTo>
                  <a:cubicBezTo>
                    <a:pt x="349" y="185"/>
                    <a:pt x="349" y="185"/>
                    <a:pt x="349" y="185"/>
                  </a:cubicBezTo>
                  <a:cubicBezTo>
                    <a:pt x="353" y="180"/>
                    <a:pt x="353" y="180"/>
                    <a:pt x="353" y="180"/>
                  </a:cubicBezTo>
                  <a:cubicBezTo>
                    <a:pt x="354" y="178"/>
                    <a:pt x="354" y="178"/>
                    <a:pt x="354" y="178"/>
                  </a:cubicBezTo>
                  <a:cubicBezTo>
                    <a:pt x="367" y="165"/>
                    <a:pt x="367" y="165"/>
                    <a:pt x="367" y="165"/>
                  </a:cubicBezTo>
                  <a:cubicBezTo>
                    <a:pt x="371" y="164"/>
                    <a:pt x="371" y="164"/>
                    <a:pt x="371" y="164"/>
                  </a:cubicBezTo>
                  <a:cubicBezTo>
                    <a:pt x="381" y="164"/>
                    <a:pt x="381" y="164"/>
                    <a:pt x="381" y="164"/>
                  </a:cubicBezTo>
                  <a:cubicBezTo>
                    <a:pt x="386" y="163"/>
                    <a:pt x="386" y="163"/>
                    <a:pt x="386" y="163"/>
                  </a:cubicBezTo>
                  <a:cubicBezTo>
                    <a:pt x="392" y="165"/>
                    <a:pt x="392" y="165"/>
                    <a:pt x="392" y="165"/>
                  </a:cubicBezTo>
                  <a:cubicBezTo>
                    <a:pt x="392" y="168"/>
                    <a:pt x="392" y="168"/>
                    <a:pt x="392" y="168"/>
                  </a:cubicBezTo>
                  <a:cubicBezTo>
                    <a:pt x="392" y="168"/>
                    <a:pt x="400" y="166"/>
                    <a:pt x="401" y="166"/>
                  </a:cubicBezTo>
                  <a:cubicBezTo>
                    <a:pt x="401" y="167"/>
                    <a:pt x="403" y="166"/>
                    <a:pt x="403" y="166"/>
                  </a:cubicBezTo>
                  <a:cubicBezTo>
                    <a:pt x="402" y="164"/>
                    <a:pt x="402" y="164"/>
                    <a:pt x="402" y="164"/>
                  </a:cubicBezTo>
                  <a:cubicBezTo>
                    <a:pt x="403" y="159"/>
                    <a:pt x="403" y="159"/>
                    <a:pt x="403" y="159"/>
                  </a:cubicBezTo>
                  <a:cubicBezTo>
                    <a:pt x="406" y="153"/>
                    <a:pt x="406" y="153"/>
                    <a:pt x="406" y="153"/>
                  </a:cubicBezTo>
                  <a:cubicBezTo>
                    <a:pt x="411" y="149"/>
                    <a:pt x="411" y="149"/>
                    <a:pt x="411" y="149"/>
                  </a:cubicBezTo>
                  <a:cubicBezTo>
                    <a:pt x="419" y="150"/>
                    <a:pt x="419" y="150"/>
                    <a:pt x="419" y="150"/>
                  </a:cubicBezTo>
                  <a:cubicBezTo>
                    <a:pt x="421" y="155"/>
                    <a:pt x="421" y="155"/>
                    <a:pt x="421" y="155"/>
                  </a:cubicBezTo>
                  <a:cubicBezTo>
                    <a:pt x="426" y="151"/>
                    <a:pt x="426" y="151"/>
                    <a:pt x="426" y="151"/>
                  </a:cubicBezTo>
                  <a:cubicBezTo>
                    <a:pt x="433" y="144"/>
                    <a:pt x="433" y="144"/>
                    <a:pt x="433" y="144"/>
                  </a:cubicBezTo>
                  <a:cubicBezTo>
                    <a:pt x="433" y="152"/>
                    <a:pt x="433" y="152"/>
                    <a:pt x="433" y="152"/>
                  </a:cubicBezTo>
                  <a:cubicBezTo>
                    <a:pt x="427" y="158"/>
                    <a:pt x="427" y="158"/>
                    <a:pt x="427" y="158"/>
                  </a:cubicBezTo>
                  <a:cubicBezTo>
                    <a:pt x="423" y="160"/>
                    <a:pt x="423" y="160"/>
                    <a:pt x="423" y="160"/>
                  </a:cubicBezTo>
                  <a:cubicBezTo>
                    <a:pt x="419" y="166"/>
                    <a:pt x="419" y="166"/>
                    <a:pt x="419" y="166"/>
                  </a:cubicBezTo>
                  <a:cubicBezTo>
                    <a:pt x="416" y="171"/>
                    <a:pt x="416" y="171"/>
                    <a:pt x="416" y="171"/>
                  </a:cubicBezTo>
                  <a:cubicBezTo>
                    <a:pt x="416" y="171"/>
                    <a:pt x="411" y="173"/>
                    <a:pt x="411" y="174"/>
                  </a:cubicBezTo>
                  <a:cubicBezTo>
                    <a:pt x="410" y="174"/>
                    <a:pt x="409" y="175"/>
                    <a:pt x="409" y="175"/>
                  </a:cubicBezTo>
                  <a:cubicBezTo>
                    <a:pt x="405" y="186"/>
                    <a:pt x="405" y="186"/>
                    <a:pt x="405" y="186"/>
                  </a:cubicBezTo>
                  <a:cubicBezTo>
                    <a:pt x="410" y="210"/>
                    <a:pt x="410" y="210"/>
                    <a:pt x="410" y="210"/>
                  </a:cubicBezTo>
                  <a:cubicBezTo>
                    <a:pt x="416" y="202"/>
                    <a:pt x="416" y="202"/>
                    <a:pt x="416" y="202"/>
                  </a:cubicBezTo>
                  <a:cubicBezTo>
                    <a:pt x="418" y="201"/>
                    <a:pt x="418" y="201"/>
                    <a:pt x="418" y="201"/>
                  </a:cubicBezTo>
                  <a:cubicBezTo>
                    <a:pt x="420" y="196"/>
                    <a:pt x="420" y="196"/>
                    <a:pt x="420" y="196"/>
                  </a:cubicBezTo>
                  <a:cubicBezTo>
                    <a:pt x="422" y="193"/>
                    <a:pt x="422" y="193"/>
                    <a:pt x="422" y="193"/>
                  </a:cubicBezTo>
                  <a:cubicBezTo>
                    <a:pt x="426" y="191"/>
                    <a:pt x="426" y="191"/>
                    <a:pt x="426" y="191"/>
                  </a:cubicBezTo>
                  <a:cubicBezTo>
                    <a:pt x="426" y="186"/>
                    <a:pt x="426" y="186"/>
                    <a:pt x="426" y="186"/>
                  </a:cubicBezTo>
                  <a:cubicBezTo>
                    <a:pt x="427" y="184"/>
                    <a:pt x="427" y="184"/>
                    <a:pt x="427" y="184"/>
                  </a:cubicBezTo>
                  <a:cubicBezTo>
                    <a:pt x="429" y="177"/>
                    <a:pt x="429" y="177"/>
                    <a:pt x="429" y="177"/>
                  </a:cubicBezTo>
                  <a:cubicBezTo>
                    <a:pt x="429" y="175"/>
                    <a:pt x="429" y="175"/>
                    <a:pt x="429" y="175"/>
                  </a:cubicBezTo>
                  <a:cubicBezTo>
                    <a:pt x="426" y="174"/>
                    <a:pt x="426" y="174"/>
                    <a:pt x="426" y="174"/>
                  </a:cubicBezTo>
                  <a:cubicBezTo>
                    <a:pt x="430" y="165"/>
                    <a:pt x="430" y="165"/>
                    <a:pt x="430" y="165"/>
                  </a:cubicBezTo>
                  <a:cubicBezTo>
                    <a:pt x="432" y="162"/>
                    <a:pt x="432" y="162"/>
                    <a:pt x="432" y="162"/>
                  </a:cubicBezTo>
                  <a:cubicBezTo>
                    <a:pt x="435" y="161"/>
                    <a:pt x="435" y="161"/>
                    <a:pt x="435" y="161"/>
                  </a:cubicBezTo>
                  <a:cubicBezTo>
                    <a:pt x="438" y="160"/>
                    <a:pt x="438" y="160"/>
                    <a:pt x="438" y="160"/>
                  </a:cubicBezTo>
                  <a:cubicBezTo>
                    <a:pt x="439" y="162"/>
                    <a:pt x="439" y="162"/>
                    <a:pt x="439" y="162"/>
                  </a:cubicBezTo>
                  <a:cubicBezTo>
                    <a:pt x="446" y="157"/>
                    <a:pt x="446" y="157"/>
                    <a:pt x="446" y="157"/>
                  </a:cubicBezTo>
                  <a:cubicBezTo>
                    <a:pt x="446" y="157"/>
                    <a:pt x="452" y="162"/>
                    <a:pt x="452" y="162"/>
                  </a:cubicBezTo>
                  <a:cubicBezTo>
                    <a:pt x="453" y="162"/>
                    <a:pt x="454" y="157"/>
                    <a:pt x="454" y="157"/>
                  </a:cubicBezTo>
                  <a:cubicBezTo>
                    <a:pt x="457" y="156"/>
                    <a:pt x="457" y="156"/>
                    <a:pt x="457" y="156"/>
                  </a:cubicBezTo>
                  <a:cubicBezTo>
                    <a:pt x="457" y="156"/>
                    <a:pt x="463" y="150"/>
                    <a:pt x="464" y="149"/>
                  </a:cubicBezTo>
                  <a:cubicBezTo>
                    <a:pt x="464" y="149"/>
                    <a:pt x="472" y="145"/>
                    <a:pt x="472" y="145"/>
                  </a:cubicBezTo>
                  <a:cubicBezTo>
                    <a:pt x="473" y="145"/>
                    <a:pt x="476" y="145"/>
                    <a:pt x="476" y="145"/>
                  </a:cubicBezTo>
                  <a:cubicBezTo>
                    <a:pt x="480" y="146"/>
                    <a:pt x="480" y="146"/>
                    <a:pt x="480" y="146"/>
                  </a:cubicBezTo>
                  <a:cubicBezTo>
                    <a:pt x="480" y="144"/>
                    <a:pt x="480" y="144"/>
                    <a:pt x="480" y="144"/>
                  </a:cubicBezTo>
                  <a:cubicBezTo>
                    <a:pt x="479" y="140"/>
                    <a:pt x="479" y="140"/>
                    <a:pt x="479" y="140"/>
                  </a:cubicBezTo>
                  <a:cubicBezTo>
                    <a:pt x="478" y="135"/>
                    <a:pt x="478" y="135"/>
                    <a:pt x="478" y="135"/>
                  </a:cubicBezTo>
                  <a:cubicBezTo>
                    <a:pt x="474" y="131"/>
                    <a:pt x="474" y="131"/>
                    <a:pt x="474" y="131"/>
                  </a:cubicBezTo>
                  <a:cubicBezTo>
                    <a:pt x="477" y="129"/>
                    <a:pt x="477" y="129"/>
                    <a:pt x="477" y="129"/>
                  </a:cubicBezTo>
                  <a:lnTo>
                    <a:pt x="482" y="127"/>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88" name="Freeform 337"/>
            <p:cNvSpPr>
              <a:spLocks/>
            </p:cNvSpPr>
            <p:nvPr/>
          </p:nvSpPr>
          <p:spPr bwMode="auto">
            <a:xfrm>
              <a:off x="5820676" y="3509916"/>
              <a:ext cx="68874" cy="7652"/>
            </a:xfrm>
            <a:custGeom>
              <a:avLst/>
              <a:gdLst>
                <a:gd name="T0" fmla="*/ 6 w 54"/>
                <a:gd name="T1" fmla="*/ 6 h 6"/>
                <a:gd name="T2" fmla="*/ 30 w 54"/>
                <a:gd name="T3" fmla="*/ 6 h 6"/>
                <a:gd name="T4" fmla="*/ 54 w 54"/>
                <a:gd name="T5" fmla="*/ 0 h 6"/>
                <a:gd name="T6" fmla="*/ 0 w 54"/>
                <a:gd name="T7" fmla="*/ 6 h 6"/>
                <a:gd name="T8" fmla="*/ 6 w 54"/>
                <a:gd name="T9" fmla="*/ 6 h 6"/>
                <a:gd name="T10" fmla="*/ 0 60000 65536"/>
                <a:gd name="T11" fmla="*/ 0 60000 65536"/>
                <a:gd name="T12" fmla="*/ 0 60000 65536"/>
                <a:gd name="T13" fmla="*/ 0 60000 65536"/>
                <a:gd name="T14" fmla="*/ 0 60000 65536"/>
                <a:gd name="T15" fmla="*/ 0 w 54"/>
                <a:gd name="T16" fmla="*/ 0 h 6"/>
                <a:gd name="T17" fmla="*/ 54 w 54"/>
                <a:gd name="T18" fmla="*/ 6 h 6"/>
              </a:gdLst>
              <a:ahLst/>
              <a:cxnLst>
                <a:cxn ang="T10">
                  <a:pos x="T0" y="T1"/>
                </a:cxn>
                <a:cxn ang="T11">
                  <a:pos x="T2" y="T3"/>
                </a:cxn>
                <a:cxn ang="T12">
                  <a:pos x="T4" y="T5"/>
                </a:cxn>
                <a:cxn ang="T13">
                  <a:pos x="T6" y="T7"/>
                </a:cxn>
                <a:cxn ang="T14">
                  <a:pos x="T8" y="T9"/>
                </a:cxn>
              </a:cxnLst>
              <a:rect l="T15" t="T16" r="T17" b="T18"/>
              <a:pathLst>
                <a:path w="54" h="6">
                  <a:moveTo>
                    <a:pt x="6" y="6"/>
                  </a:moveTo>
                  <a:lnTo>
                    <a:pt x="30" y="6"/>
                  </a:lnTo>
                  <a:lnTo>
                    <a:pt x="54" y="0"/>
                  </a:lnTo>
                  <a:lnTo>
                    <a:pt x="0" y="6"/>
                  </a:lnTo>
                  <a:lnTo>
                    <a:pt x="6" y="6"/>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89" name="Freeform 338"/>
            <p:cNvSpPr>
              <a:spLocks/>
            </p:cNvSpPr>
            <p:nvPr/>
          </p:nvSpPr>
          <p:spPr bwMode="auto">
            <a:xfrm>
              <a:off x="5715070" y="2876278"/>
              <a:ext cx="974945" cy="684145"/>
            </a:xfrm>
            <a:custGeom>
              <a:avLst/>
              <a:gdLst>
                <a:gd name="T0" fmla="*/ 87 w 129"/>
                <a:gd name="T1" fmla="*/ 77 h 91"/>
                <a:gd name="T2" fmla="*/ 96 w 129"/>
                <a:gd name="T3" fmla="*/ 71 h 91"/>
                <a:gd name="T4" fmla="*/ 105 w 129"/>
                <a:gd name="T5" fmla="*/ 63 h 91"/>
                <a:gd name="T6" fmla="*/ 114 w 129"/>
                <a:gd name="T7" fmla="*/ 50 h 91"/>
                <a:gd name="T8" fmla="*/ 124 w 129"/>
                <a:gd name="T9" fmla="*/ 41 h 91"/>
                <a:gd name="T10" fmla="*/ 129 w 129"/>
                <a:gd name="T11" fmla="*/ 34 h 91"/>
                <a:gd name="T12" fmla="*/ 122 w 129"/>
                <a:gd name="T13" fmla="*/ 27 h 91"/>
                <a:gd name="T14" fmla="*/ 104 w 129"/>
                <a:gd name="T15" fmla="*/ 23 h 91"/>
                <a:gd name="T16" fmla="*/ 96 w 129"/>
                <a:gd name="T17" fmla="*/ 6 h 91"/>
                <a:gd name="T18" fmla="*/ 82 w 129"/>
                <a:gd name="T19" fmla="*/ 9 h 91"/>
                <a:gd name="T20" fmla="*/ 62 w 129"/>
                <a:gd name="T21" fmla="*/ 3 h 91"/>
                <a:gd name="T22" fmla="*/ 45 w 129"/>
                <a:gd name="T23" fmla="*/ 16 h 91"/>
                <a:gd name="T24" fmla="*/ 40 w 129"/>
                <a:gd name="T25" fmla="*/ 24 h 91"/>
                <a:gd name="T26" fmla="*/ 27 w 129"/>
                <a:gd name="T27" fmla="*/ 24 h 91"/>
                <a:gd name="T28" fmla="*/ 13 w 129"/>
                <a:gd name="T29" fmla="*/ 21 h 91"/>
                <a:gd name="T30" fmla="*/ 0 w 129"/>
                <a:gd name="T31" fmla="*/ 33 h 91"/>
                <a:gd name="T32" fmla="*/ 6 w 129"/>
                <a:gd name="T33" fmla="*/ 42 h 91"/>
                <a:gd name="T34" fmla="*/ 19 w 129"/>
                <a:gd name="T35" fmla="*/ 41 h 91"/>
                <a:gd name="T36" fmla="*/ 20 w 129"/>
                <a:gd name="T37" fmla="*/ 50 h 91"/>
                <a:gd name="T38" fmla="*/ 13 w 129"/>
                <a:gd name="T39" fmla="*/ 52 h 91"/>
                <a:gd name="T40" fmla="*/ 20 w 129"/>
                <a:gd name="T41" fmla="*/ 63 h 91"/>
                <a:gd name="T42" fmla="*/ 24 w 129"/>
                <a:gd name="T43" fmla="*/ 76 h 91"/>
                <a:gd name="T44" fmla="*/ 24 w 129"/>
                <a:gd name="T45" fmla="*/ 82 h 91"/>
                <a:gd name="T46" fmla="*/ 33 w 129"/>
                <a:gd name="T47" fmla="*/ 79 h 91"/>
                <a:gd name="T48" fmla="*/ 42 w 129"/>
                <a:gd name="T49" fmla="*/ 85 h 91"/>
                <a:gd name="T50" fmla="*/ 46 w 129"/>
                <a:gd name="T51" fmla="*/ 89 h 91"/>
                <a:gd name="T52" fmla="*/ 51 w 129"/>
                <a:gd name="T53" fmla="*/ 91 h 91"/>
                <a:gd name="T54" fmla="*/ 58 w 129"/>
                <a:gd name="T55" fmla="*/ 87 h 91"/>
                <a:gd name="T56" fmla="*/ 63 w 129"/>
                <a:gd name="T57" fmla="*/ 83 h 91"/>
                <a:gd name="T58" fmla="*/ 68 w 129"/>
                <a:gd name="T59" fmla="*/ 85 h 91"/>
                <a:gd name="T60" fmla="*/ 74 w 129"/>
                <a:gd name="T61" fmla="*/ 82 h 91"/>
                <a:gd name="T62" fmla="*/ 78 w 129"/>
                <a:gd name="T63" fmla="*/ 80 h 91"/>
                <a:gd name="T64" fmla="*/ 82 w 129"/>
                <a:gd name="T65" fmla="*/ 83 h 91"/>
                <a:gd name="T66" fmla="*/ 88 w 129"/>
                <a:gd name="T67" fmla="*/ 82 h 91"/>
                <a:gd name="T68" fmla="*/ 90 w 129"/>
                <a:gd name="T69" fmla="*/ 82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9"/>
                <a:gd name="T106" fmla="*/ 0 h 91"/>
                <a:gd name="T107" fmla="*/ 129 w 129"/>
                <a:gd name="T108" fmla="*/ 91 h 9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9" h="91">
                  <a:moveTo>
                    <a:pt x="89" y="79"/>
                  </a:moveTo>
                  <a:cubicBezTo>
                    <a:pt x="87" y="77"/>
                    <a:pt x="87" y="77"/>
                    <a:pt x="87" y="77"/>
                  </a:cubicBezTo>
                  <a:cubicBezTo>
                    <a:pt x="88" y="73"/>
                    <a:pt x="88" y="73"/>
                    <a:pt x="88" y="73"/>
                  </a:cubicBezTo>
                  <a:cubicBezTo>
                    <a:pt x="96" y="71"/>
                    <a:pt x="96" y="71"/>
                    <a:pt x="96" y="71"/>
                  </a:cubicBezTo>
                  <a:cubicBezTo>
                    <a:pt x="101" y="67"/>
                    <a:pt x="101" y="67"/>
                    <a:pt x="101" y="67"/>
                  </a:cubicBezTo>
                  <a:cubicBezTo>
                    <a:pt x="105" y="63"/>
                    <a:pt x="105" y="63"/>
                    <a:pt x="105" y="63"/>
                  </a:cubicBezTo>
                  <a:cubicBezTo>
                    <a:pt x="107" y="51"/>
                    <a:pt x="107" y="51"/>
                    <a:pt x="107" y="51"/>
                  </a:cubicBezTo>
                  <a:cubicBezTo>
                    <a:pt x="114" y="50"/>
                    <a:pt x="114" y="50"/>
                    <a:pt x="114" y="50"/>
                  </a:cubicBezTo>
                  <a:cubicBezTo>
                    <a:pt x="116" y="40"/>
                    <a:pt x="116" y="40"/>
                    <a:pt x="116" y="40"/>
                  </a:cubicBezTo>
                  <a:cubicBezTo>
                    <a:pt x="124" y="41"/>
                    <a:pt x="124" y="41"/>
                    <a:pt x="124" y="41"/>
                  </a:cubicBezTo>
                  <a:cubicBezTo>
                    <a:pt x="126" y="35"/>
                    <a:pt x="126" y="35"/>
                    <a:pt x="126" y="35"/>
                  </a:cubicBezTo>
                  <a:cubicBezTo>
                    <a:pt x="129" y="34"/>
                    <a:pt x="129" y="34"/>
                    <a:pt x="129" y="34"/>
                  </a:cubicBezTo>
                  <a:cubicBezTo>
                    <a:pt x="129" y="29"/>
                    <a:pt x="129" y="29"/>
                    <a:pt x="129" y="29"/>
                  </a:cubicBezTo>
                  <a:cubicBezTo>
                    <a:pt x="122" y="27"/>
                    <a:pt x="122" y="27"/>
                    <a:pt x="122" y="27"/>
                  </a:cubicBezTo>
                  <a:cubicBezTo>
                    <a:pt x="114" y="23"/>
                    <a:pt x="114" y="23"/>
                    <a:pt x="114" y="23"/>
                  </a:cubicBezTo>
                  <a:cubicBezTo>
                    <a:pt x="104" y="23"/>
                    <a:pt x="104" y="23"/>
                    <a:pt x="104" y="23"/>
                  </a:cubicBezTo>
                  <a:cubicBezTo>
                    <a:pt x="100" y="14"/>
                    <a:pt x="100" y="14"/>
                    <a:pt x="100" y="14"/>
                  </a:cubicBezTo>
                  <a:cubicBezTo>
                    <a:pt x="96" y="6"/>
                    <a:pt x="96" y="6"/>
                    <a:pt x="96" y="6"/>
                  </a:cubicBezTo>
                  <a:cubicBezTo>
                    <a:pt x="91" y="6"/>
                    <a:pt x="91" y="6"/>
                    <a:pt x="91" y="6"/>
                  </a:cubicBezTo>
                  <a:cubicBezTo>
                    <a:pt x="82" y="9"/>
                    <a:pt x="82" y="9"/>
                    <a:pt x="82" y="9"/>
                  </a:cubicBezTo>
                  <a:cubicBezTo>
                    <a:pt x="74" y="0"/>
                    <a:pt x="74" y="0"/>
                    <a:pt x="74" y="0"/>
                  </a:cubicBezTo>
                  <a:cubicBezTo>
                    <a:pt x="62" y="3"/>
                    <a:pt x="62" y="3"/>
                    <a:pt x="62" y="3"/>
                  </a:cubicBezTo>
                  <a:cubicBezTo>
                    <a:pt x="49" y="7"/>
                    <a:pt x="49" y="7"/>
                    <a:pt x="49" y="7"/>
                  </a:cubicBezTo>
                  <a:cubicBezTo>
                    <a:pt x="45" y="16"/>
                    <a:pt x="45" y="16"/>
                    <a:pt x="45" y="16"/>
                  </a:cubicBezTo>
                  <a:cubicBezTo>
                    <a:pt x="47" y="23"/>
                    <a:pt x="47" y="23"/>
                    <a:pt x="47" y="23"/>
                  </a:cubicBezTo>
                  <a:cubicBezTo>
                    <a:pt x="40" y="24"/>
                    <a:pt x="40" y="24"/>
                    <a:pt x="40" y="24"/>
                  </a:cubicBezTo>
                  <a:cubicBezTo>
                    <a:pt x="33" y="23"/>
                    <a:pt x="33" y="23"/>
                    <a:pt x="33" y="23"/>
                  </a:cubicBezTo>
                  <a:cubicBezTo>
                    <a:pt x="27" y="24"/>
                    <a:pt x="27" y="24"/>
                    <a:pt x="27" y="24"/>
                  </a:cubicBezTo>
                  <a:cubicBezTo>
                    <a:pt x="22" y="20"/>
                    <a:pt x="22" y="20"/>
                    <a:pt x="22" y="20"/>
                  </a:cubicBezTo>
                  <a:cubicBezTo>
                    <a:pt x="13" y="21"/>
                    <a:pt x="13" y="21"/>
                    <a:pt x="13" y="21"/>
                  </a:cubicBezTo>
                  <a:cubicBezTo>
                    <a:pt x="3" y="26"/>
                    <a:pt x="3" y="26"/>
                    <a:pt x="3" y="26"/>
                  </a:cubicBezTo>
                  <a:cubicBezTo>
                    <a:pt x="0" y="33"/>
                    <a:pt x="0" y="33"/>
                    <a:pt x="0" y="33"/>
                  </a:cubicBezTo>
                  <a:cubicBezTo>
                    <a:pt x="4" y="37"/>
                    <a:pt x="4" y="37"/>
                    <a:pt x="4" y="37"/>
                  </a:cubicBezTo>
                  <a:cubicBezTo>
                    <a:pt x="6" y="42"/>
                    <a:pt x="6" y="42"/>
                    <a:pt x="6" y="42"/>
                  </a:cubicBezTo>
                  <a:cubicBezTo>
                    <a:pt x="13" y="41"/>
                    <a:pt x="13" y="41"/>
                    <a:pt x="13" y="41"/>
                  </a:cubicBezTo>
                  <a:cubicBezTo>
                    <a:pt x="19" y="41"/>
                    <a:pt x="19" y="41"/>
                    <a:pt x="19" y="41"/>
                  </a:cubicBezTo>
                  <a:cubicBezTo>
                    <a:pt x="26" y="49"/>
                    <a:pt x="26" y="49"/>
                    <a:pt x="26" y="49"/>
                  </a:cubicBezTo>
                  <a:cubicBezTo>
                    <a:pt x="20" y="50"/>
                    <a:pt x="20" y="50"/>
                    <a:pt x="20" y="50"/>
                  </a:cubicBezTo>
                  <a:cubicBezTo>
                    <a:pt x="16" y="50"/>
                    <a:pt x="16" y="50"/>
                    <a:pt x="16" y="50"/>
                  </a:cubicBezTo>
                  <a:cubicBezTo>
                    <a:pt x="13" y="52"/>
                    <a:pt x="13" y="52"/>
                    <a:pt x="13" y="52"/>
                  </a:cubicBezTo>
                  <a:cubicBezTo>
                    <a:pt x="16" y="59"/>
                    <a:pt x="16" y="59"/>
                    <a:pt x="16" y="59"/>
                  </a:cubicBezTo>
                  <a:cubicBezTo>
                    <a:pt x="16" y="59"/>
                    <a:pt x="20" y="62"/>
                    <a:pt x="20" y="63"/>
                  </a:cubicBezTo>
                  <a:cubicBezTo>
                    <a:pt x="20" y="64"/>
                    <a:pt x="20" y="72"/>
                    <a:pt x="20" y="72"/>
                  </a:cubicBezTo>
                  <a:cubicBezTo>
                    <a:pt x="24" y="76"/>
                    <a:pt x="24" y="76"/>
                    <a:pt x="24" y="76"/>
                  </a:cubicBezTo>
                  <a:cubicBezTo>
                    <a:pt x="23" y="84"/>
                    <a:pt x="23" y="84"/>
                    <a:pt x="23" y="84"/>
                  </a:cubicBezTo>
                  <a:cubicBezTo>
                    <a:pt x="24" y="82"/>
                    <a:pt x="24" y="82"/>
                    <a:pt x="24" y="82"/>
                  </a:cubicBezTo>
                  <a:cubicBezTo>
                    <a:pt x="29" y="80"/>
                    <a:pt x="29" y="80"/>
                    <a:pt x="29" y="80"/>
                  </a:cubicBezTo>
                  <a:cubicBezTo>
                    <a:pt x="33" y="79"/>
                    <a:pt x="33" y="79"/>
                    <a:pt x="33" y="79"/>
                  </a:cubicBezTo>
                  <a:cubicBezTo>
                    <a:pt x="38" y="82"/>
                    <a:pt x="38" y="82"/>
                    <a:pt x="38" y="82"/>
                  </a:cubicBezTo>
                  <a:cubicBezTo>
                    <a:pt x="42" y="85"/>
                    <a:pt x="42" y="85"/>
                    <a:pt x="42" y="85"/>
                  </a:cubicBezTo>
                  <a:cubicBezTo>
                    <a:pt x="46" y="86"/>
                    <a:pt x="46" y="86"/>
                    <a:pt x="46" y="86"/>
                  </a:cubicBezTo>
                  <a:cubicBezTo>
                    <a:pt x="46" y="89"/>
                    <a:pt x="46" y="89"/>
                    <a:pt x="46" y="89"/>
                  </a:cubicBezTo>
                  <a:cubicBezTo>
                    <a:pt x="48" y="90"/>
                    <a:pt x="48" y="90"/>
                    <a:pt x="48" y="90"/>
                  </a:cubicBezTo>
                  <a:cubicBezTo>
                    <a:pt x="51" y="91"/>
                    <a:pt x="51" y="91"/>
                    <a:pt x="51" y="91"/>
                  </a:cubicBezTo>
                  <a:cubicBezTo>
                    <a:pt x="53" y="89"/>
                    <a:pt x="53" y="89"/>
                    <a:pt x="53" y="89"/>
                  </a:cubicBezTo>
                  <a:cubicBezTo>
                    <a:pt x="58" y="87"/>
                    <a:pt x="58" y="87"/>
                    <a:pt x="58" y="87"/>
                  </a:cubicBezTo>
                  <a:cubicBezTo>
                    <a:pt x="59" y="82"/>
                    <a:pt x="59" y="82"/>
                    <a:pt x="59" y="82"/>
                  </a:cubicBezTo>
                  <a:cubicBezTo>
                    <a:pt x="63" y="83"/>
                    <a:pt x="63" y="83"/>
                    <a:pt x="63" y="83"/>
                  </a:cubicBezTo>
                  <a:cubicBezTo>
                    <a:pt x="66" y="83"/>
                    <a:pt x="66" y="83"/>
                    <a:pt x="66" y="83"/>
                  </a:cubicBezTo>
                  <a:cubicBezTo>
                    <a:pt x="68" y="85"/>
                    <a:pt x="68" y="85"/>
                    <a:pt x="68" y="85"/>
                  </a:cubicBezTo>
                  <a:cubicBezTo>
                    <a:pt x="72" y="84"/>
                    <a:pt x="72" y="84"/>
                    <a:pt x="72" y="84"/>
                  </a:cubicBezTo>
                  <a:cubicBezTo>
                    <a:pt x="74" y="82"/>
                    <a:pt x="74" y="82"/>
                    <a:pt x="74" y="82"/>
                  </a:cubicBezTo>
                  <a:cubicBezTo>
                    <a:pt x="77" y="79"/>
                    <a:pt x="77" y="79"/>
                    <a:pt x="77" y="79"/>
                  </a:cubicBezTo>
                  <a:cubicBezTo>
                    <a:pt x="78" y="80"/>
                    <a:pt x="78" y="80"/>
                    <a:pt x="78" y="80"/>
                  </a:cubicBezTo>
                  <a:cubicBezTo>
                    <a:pt x="79" y="83"/>
                    <a:pt x="79" y="83"/>
                    <a:pt x="79" y="83"/>
                  </a:cubicBezTo>
                  <a:cubicBezTo>
                    <a:pt x="82" y="83"/>
                    <a:pt x="82" y="83"/>
                    <a:pt x="82" y="83"/>
                  </a:cubicBezTo>
                  <a:cubicBezTo>
                    <a:pt x="86" y="82"/>
                    <a:pt x="86" y="82"/>
                    <a:pt x="86" y="82"/>
                  </a:cubicBezTo>
                  <a:cubicBezTo>
                    <a:pt x="88" y="82"/>
                    <a:pt x="88" y="82"/>
                    <a:pt x="88" y="82"/>
                  </a:cubicBezTo>
                  <a:cubicBezTo>
                    <a:pt x="88" y="83"/>
                    <a:pt x="88" y="83"/>
                    <a:pt x="88" y="83"/>
                  </a:cubicBezTo>
                  <a:cubicBezTo>
                    <a:pt x="90" y="82"/>
                    <a:pt x="90" y="82"/>
                    <a:pt x="90" y="82"/>
                  </a:cubicBezTo>
                  <a:lnTo>
                    <a:pt x="89" y="79"/>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90" name="Freeform 339"/>
            <p:cNvSpPr>
              <a:spLocks/>
            </p:cNvSpPr>
            <p:nvPr/>
          </p:nvSpPr>
          <p:spPr bwMode="auto">
            <a:xfrm>
              <a:off x="5774760" y="3486958"/>
              <a:ext cx="21427" cy="13775"/>
            </a:xfrm>
            <a:custGeom>
              <a:avLst/>
              <a:gdLst>
                <a:gd name="T0" fmla="*/ 0 w 18"/>
                <a:gd name="T1" fmla="*/ 0 h 12"/>
                <a:gd name="T2" fmla="*/ 0 w 18"/>
                <a:gd name="T3" fmla="*/ 12 h 12"/>
                <a:gd name="T4" fmla="*/ 18 w 18"/>
                <a:gd name="T5" fmla="*/ 12 h 12"/>
                <a:gd name="T6" fmla="*/ 12 w 18"/>
                <a:gd name="T7" fmla="*/ 12 h 12"/>
                <a:gd name="T8" fmla="*/ 0 w 18"/>
                <a:gd name="T9" fmla="*/ 0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0" y="0"/>
                  </a:moveTo>
                  <a:lnTo>
                    <a:pt x="0" y="12"/>
                  </a:lnTo>
                  <a:lnTo>
                    <a:pt x="18" y="12"/>
                  </a:lnTo>
                  <a:lnTo>
                    <a:pt x="12" y="12"/>
                  </a:lnTo>
                  <a:lnTo>
                    <a:pt x="0" y="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91" name="Rectangle 340"/>
            <p:cNvSpPr>
              <a:spLocks noChangeArrowheads="1"/>
            </p:cNvSpPr>
            <p:nvPr/>
          </p:nvSpPr>
          <p:spPr bwMode="auto">
            <a:xfrm>
              <a:off x="4986540" y="3131876"/>
              <a:ext cx="9183" cy="1531"/>
            </a:xfrm>
            <a:prstGeom prst="rect">
              <a:avLst/>
            </a:prstGeom>
            <a:grpFill/>
            <a:ln w="3175">
              <a:solidFill>
                <a:schemeClr val="bg2">
                  <a:lumMod val="60000"/>
                  <a:lumOff val="40000"/>
                  <a:alpha val="30000"/>
                </a:schemeClr>
              </a:solidFill>
              <a:miter lim="800000"/>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92" name="Freeform 341"/>
            <p:cNvSpPr>
              <a:spLocks/>
            </p:cNvSpPr>
            <p:nvPr/>
          </p:nvSpPr>
          <p:spPr bwMode="auto">
            <a:xfrm>
              <a:off x="4821243" y="3124224"/>
              <a:ext cx="180602" cy="82648"/>
            </a:xfrm>
            <a:custGeom>
              <a:avLst/>
              <a:gdLst>
                <a:gd name="T0" fmla="*/ 23 w 24"/>
                <a:gd name="T1" fmla="*/ 6 h 11"/>
                <a:gd name="T2" fmla="*/ 24 w 24"/>
                <a:gd name="T3" fmla="*/ 4 h 11"/>
                <a:gd name="T4" fmla="*/ 24 w 24"/>
                <a:gd name="T5" fmla="*/ 4 h 11"/>
                <a:gd name="T6" fmla="*/ 23 w 24"/>
                <a:gd name="T7" fmla="*/ 2 h 11"/>
                <a:gd name="T8" fmla="*/ 23 w 24"/>
                <a:gd name="T9" fmla="*/ 1 h 11"/>
                <a:gd name="T10" fmla="*/ 22 w 24"/>
                <a:gd name="T11" fmla="*/ 1 h 11"/>
                <a:gd name="T12" fmla="*/ 18 w 24"/>
                <a:gd name="T13" fmla="*/ 0 h 11"/>
                <a:gd name="T14" fmla="*/ 17 w 24"/>
                <a:gd name="T15" fmla="*/ 1 h 11"/>
                <a:gd name="T16" fmla="*/ 14 w 24"/>
                <a:gd name="T17" fmla="*/ 1 h 11"/>
                <a:gd name="T18" fmla="*/ 13 w 24"/>
                <a:gd name="T19" fmla="*/ 2 h 11"/>
                <a:gd name="T20" fmla="*/ 11 w 24"/>
                <a:gd name="T21" fmla="*/ 3 h 11"/>
                <a:gd name="T22" fmla="*/ 12 w 24"/>
                <a:gd name="T23" fmla="*/ 5 h 11"/>
                <a:gd name="T24" fmla="*/ 11 w 24"/>
                <a:gd name="T25" fmla="*/ 6 h 11"/>
                <a:gd name="T26" fmla="*/ 10 w 24"/>
                <a:gd name="T27" fmla="*/ 6 h 11"/>
                <a:gd name="T28" fmla="*/ 6 w 24"/>
                <a:gd name="T29" fmla="*/ 7 h 11"/>
                <a:gd name="T30" fmla="*/ 4 w 24"/>
                <a:gd name="T31" fmla="*/ 7 h 11"/>
                <a:gd name="T32" fmla="*/ 2 w 24"/>
                <a:gd name="T33" fmla="*/ 7 h 11"/>
                <a:gd name="T34" fmla="*/ 1 w 24"/>
                <a:gd name="T35" fmla="*/ 7 h 11"/>
                <a:gd name="T36" fmla="*/ 0 w 24"/>
                <a:gd name="T37" fmla="*/ 7 h 11"/>
                <a:gd name="T38" fmla="*/ 1 w 24"/>
                <a:gd name="T39" fmla="*/ 8 h 11"/>
                <a:gd name="T40" fmla="*/ 3 w 24"/>
                <a:gd name="T41" fmla="*/ 10 h 11"/>
                <a:gd name="T42" fmla="*/ 4 w 24"/>
                <a:gd name="T43" fmla="*/ 11 h 11"/>
                <a:gd name="T44" fmla="*/ 5 w 24"/>
                <a:gd name="T45" fmla="*/ 10 h 11"/>
                <a:gd name="T46" fmla="*/ 9 w 24"/>
                <a:gd name="T47" fmla="*/ 10 h 11"/>
                <a:gd name="T48" fmla="*/ 13 w 24"/>
                <a:gd name="T49" fmla="*/ 11 h 11"/>
                <a:gd name="T50" fmla="*/ 14 w 24"/>
                <a:gd name="T51" fmla="*/ 11 h 11"/>
                <a:gd name="T52" fmla="*/ 18 w 24"/>
                <a:gd name="T53" fmla="*/ 11 h 11"/>
                <a:gd name="T54" fmla="*/ 21 w 24"/>
                <a:gd name="T55" fmla="*/ 9 h 11"/>
                <a:gd name="T56" fmla="*/ 22 w 24"/>
                <a:gd name="T57" fmla="*/ 9 h 11"/>
                <a:gd name="T58" fmla="*/ 23 w 24"/>
                <a:gd name="T59" fmla="*/ 6 h 1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
                <a:gd name="T91" fmla="*/ 0 h 11"/>
                <a:gd name="T92" fmla="*/ 24 w 24"/>
                <a:gd name="T93" fmla="*/ 11 h 1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 h="11">
                  <a:moveTo>
                    <a:pt x="23" y="6"/>
                  </a:moveTo>
                  <a:cubicBezTo>
                    <a:pt x="24" y="4"/>
                    <a:pt x="24" y="4"/>
                    <a:pt x="24" y="4"/>
                  </a:cubicBezTo>
                  <a:cubicBezTo>
                    <a:pt x="24" y="4"/>
                    <a:pt x="24" y="4"/>
                    <a:pt x="24" y="4"/>
                  </a:cubicBezTo>
                  <a:cubicBezTo>
                    <a:pt x="23" y="2"/>
                    <a:pt x="23" y="2"/>
                    <a:pt x="23" y="2"/>
                  </a:cubicBezTo>
                  <a:cubicBezTo>
                    <a:pt x="23" y="1"/>
                    <a:pt x="23" y="1"/>
                    <a:pt x="23" y="1"/>
                  </a:cubicBezTo>
                  <a:cubicBezTo>
                    <a:pt x="22" y="1"/>
                    <a:pt x="22" y="1"/>
                    <a:pt x="22" y="1"/>
                  </a:cubicBezTo>
                  <a:cubicBezTo>
                    <a:pt x="18" y="0"/>
                    <a:pt x="18" y="0"/>
                    <a:pt x="18" y="0"/>
                  </a:cubicBezTo>
                  <a:cubicBezTo>
                    <a:pt x="17" y="1"/>
                    <a:pt x="17" y="1"/>
                    <a:pt x="17" y="1"/>
                  </a:cubicBezTo>
                  <a:cubicBezTo>
                    <a:pt x="14" y="1"/>
                    <a:pt x="14" y="1"/>
                    <a:pt x="14" y="1"/>
                  </a:cubicBezTo>
                  <a:cubicBezTo>
                    <a:pt x="13" y="2"/>
                    <a:pt x="13" y="2"/>
                    <a:pt x="13" y="2"/>
                  </a:cubicBezTo>
                  <a:cubicBezTo>
                    <a:pt x="11" y="3"/>
                    <a:pt x="11" y="3"/>
                    <a:pt x="11" y="3"/>
                  </a:cubicBezTo>
                  <a:cubicBezTo>
                    <a:pt x="12" y="5"/>
                    <a:pt x="12" y="5"/>
                    <a:pt x="12" y="5"/>
                  </a:cubicBezTo>
                  <a:cubicBezTo>
                    <a:pt x="12" y="5"/>
                    <a:pt x="12" y="6"/>
                    <a:pt x="11" y="6"/>
                  </a:cubicBezTo>
                  <a:cubicBezTo>
                    <a:pt x="11" y="6"/>
                    <a:pt x="10" y="6"/>
                    <a:pt x="10" y="6"/>
                  </a:cubicBezTo>
                  <a:cubicBezTo>
                    <a:pt x="6" y="7"/>
                    <a:pt x="6" y="7"/>
                    <a:pt x="6" y="7"/>
                  </a:cubicBezTo>
                  <a:cubicBezTo>
                    <a:pt x="4" y="7"/>
                    <a:pt x="4" y="7"/>
                    <a:pt x="4" y="7"/>
                  </a:cubicBezTo>
                  <a:cubicBezTo>
                    <a:pt x="4" y="7"/>
                    <a:pt x="2" y="8"/>
                    <a:pt x="2" y="7"/>
                  </a:cubicBezTo>
                  <a:cubicBezTo>
                    <a:pt x="2" y="7"/>
                    <a:pt x="1" y="7"/>
                    <a:pt x="1" y="7"/>
                  </a:cubicBezTo>
                  <a:cubicBezTo>
                    <a:pt x="0" y="7"/>
                    <a:pt x="0" y="7"/>
                    <a:pt x="0" y="7"/>
                  </a:cubicBezTo>
                  <a:cubicBezTo>
                    <a:pt x="1" y="8"/>
                    <a:pt x="1" y="8"/>
                    <a:pt x="1" y="8"/>
                  </a:cubicBezTo>
                  <a:cubicBezTo>
                    <a:pt x="3" y="10"/>
                    <a:pt x="3" y="10"/>
                    <a:pt x="3" y="10"/>
                  </a:cubicBezTo>
                  <a:cubicBezTo>
                    <a:pt x="4" y="11"/>
                    <a:pt x="4" y="11"/>
                    <a:pt x="4" y="11"/>
                  </a:cubicBezTo>
                  <a:cubicBezTo>
                    <a:pt x="5" y="10"/>
                    <a:pt x="5" y="10"/>
                    <a:pt x="5" y="10"/>
                  </a:cubicBezTo>
                  <a:cubicBezTo>
                    <a:pt x="9" y="10"/>
                    <a:pt x="9" y="10"/>
                    <a:pt x="9" y="10"/>
                  </a:cubicBezTo>
                  <a:cubicBezTo>
                    <a:pt x="13" y="11"/>
                    <a:pt x="13" y="11"/>
                    <a:pt x="13" y="11"/>
                  </a:cubicBezTo>
                  <a:cubicBezTo>
                    <a:pt x="14" y="11"/>
                    <a:pt x="14" y="11"/>
                    <a:pt x="14" y="11"/>
                  </a:cubicBezTo>
                  <a:cubicBezTo>
                    <a:pt x="18" y="11"/>
                    <a:pt x="18" y="11"/>
                    <a:pt x="18" y="11"/>
                  </a:cubicBezTo>
                  <a:cubicBezTo>
                    <a:pt x="21" y="9"/>
                    <a:pt x="21" y="9"/>
                    <a:pt x="21" y="9"/>
                  </a:cubicBezTo>
                  <a:cubicBezTo>
                    <a:pt x="22" y="9"/>
                    <a:pt x="22" y="9"/>
                    <a:pt x="22" y="9"/>
                  </a:cubicBezTo>
                  <a:lnTo>
                    <a:pt x="23" y="6"/>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93" name="Freeform 342"/>
            <p:cNvSpPr>
              <a:spLocks/>
            </p:cNvSpPr>
            <p:nvPr/>
          </p:nvSpPr>
          <p:spPr bwMode="auto">
            <a:xfrm>
              <a:off x="4487588" y="3043105"/>
              <a:ext cx="303044" cy="306105"/>
            </a:xfrm>
            <a:custGeom>
              <a:avLst/>
              <a:gdLst>
                <a:gd name="T0" fmla="*/ 36 w 40"/>
                <a:gd name="T1" fmla="*/ 29 h 41"/>
                <a:gd name="T2" fmla="*/ 37 w 40"/>
                <a:gd name="T3" fmla="*/ 27 h 41"/>
                <a:gd name="T4" fmla="*/ 37 w 40"/>
                <a:gd name="T5" fmla="*/ 25 h 41"/>
                <a:gd name="T6" fmla="*/ 37 w 40"/>
                <a:gd name="T7" fmla="*/ 25 h 41"/>
                <a:gd name="T8" fmla="*/ 36 w 40"/>
                <a:gd name="T9" fmla="*/ 23 h 41"/>
                <a:gd name="T10" fmla="*/ 34 w 40"/>
                <a:gd name="T11" fmla="*/ 23 h 41"/>
                <a:gd name="T12" fmla="*/ 34 w 40"/>
                <a:gd name="T13" fmla="*/ 21 h 41"/>
                <a:gd name="T14" fmla="*/ 37 w 40"/>
                <a:gd name="T15" fmla="*/ 18 h 41"/>
                <a:gd name="T16" fmla="*/ 38 w 40"/>
                <a:gd name="T17" fmla="*/ 17 h 41"/>
                <a:gd name="T18" fmla="*/ 38 w 40"/>
                <a:gd name="T19" fmla="*/ 17 h 41"/>
                <a:gd name="T20" fmla="*/ 38 w 40"/>
                <a:gd name="T21" fmla="*/ 13 h 41"/>
                <a:gd name="T22" fmla="*/ 40 w 40"/>
                <a:gd name="T23" fmla="*/ 11 h 41"/>
                <a:gd name="T24" fmla="*/ 37 w 40"/>
                <a:gd name="T25" fmla="*/ 10 h 41"/>
                <a:gd name="T26" fmla="*/ 35 w 40"/>
                <a:gd name="T27" fmla="*/ 9 h 41"/>
                <a:gd name="T28" fmla="*/ 32 w 40"/>
                <a:gd name="T29" fmla="*/ 8 h 41"/>
                <a:gd name="T30" fmla="*/ 31 w 40"/>
                <a:gd name="T31" fmla="*/ 7 h 41"/>
                <a:gd name="T32" fmla="*/ 29 w 40"/>
                <a:gd name="T33" fmla="*/ 6 h 41"/>
                <a:gd name="T34" fmla="*/ 27 w 40"/>
                <a:gd name="T35" fmla="*/ 5 h 41"/>
                <a:gd name="T36" fmla="*/ 26 w 40"/>
                <a:gd name="T37" fmla="*/ 3 h 41"/>
                <a:gd name="T38" fmla="*/ 24 w 40"/>
                <a:gd name="T39" fmla="*/ 2 h 41"/>
                <a:gd name="T40" fmla="*/ 23 w 40"/>
                <a:gd name="T41" fmla="*/ 0 h 41"/>
                <a:gd name="T42" fmla="*/ 21 w 40"/>
                <a:gd name="T43" fmla="*/ 1 h 41"/>
                <a:gd name="T44" fmla="*/ 19 w 40"/>
                <a:gd name="T45" fmla="*/ 5 h 41"/>
                <a:gd name="T46" fmla="*/ 18 w 40"/>
                <a:gd name="T47" fmla="*/ 6 h 41"/>
                <a:gd name="T48" fmla="*/ 16 w 40"/>
                <a:gd name="T49" fmla="*/ 9 h 41"/>
                <a:gd name="T50" fmla="*/ 12 w 40"/>
                <a:gd name="T51" fmla="*/ 9 h 41"/>
                <a:gd name="T52" fmla="*/ 11 w 40"/>
                <a:gd name="T53" fmla="*/ 8 h 41"/>
                <a:gd name="T54" fmla="*/ 9 w 40"/>
                <a:gd name="T55" fmla="*/ 8 h 41"/>
                <a:gd name="T56" fmla="*/ 9 w 40"/>
                <a:gd name="T57" fmla="*/ 10 h 41"/>
                <a:gd name="T58" fmla="*/ 10 w 40"/>
                <a:gd name="T59" fmla="*/ 12 h 41"/>
                <a:gd name="T60" fmla="*/ 7 w 40"/>
                <a:gd name="T61" fmla="*/ 12 h 41"/>
                <a:gd name="T62" fmla="*/ 6 w 40"/>
                <a:gd name="T63" fmla="*/ 12 h 41"/>
                <a:gd name="T64" fmla="*/ 3 w 40"/>
                <a:gd name="T65" fmla="*/ 12 h 41"/>
                <a:gd name="T66" fmla="*/ 0 w 40"/>
                <a:gd name="T67" fmla="*/ 13 h 41"/>
                <a:gd name="T68" fmla="*/ 0 w 40"/>
                <a:gd name="T69" fmla="*/ 14 h 41"/>
                <a:gd name="T70" fmla="*/ 0 w 40"/>
                <a:gd name="T71" fmla="*/ 16 h 41"/>
                <a:gd name="T72" fmla="*/ 4 w 40"/>
                <a:gd name="T73" fmla="*/ 18 h 41"/>
                <a:gd name="T74" fmla="*/ 7 w 40"/>
                <a:gd name="T75" fmla="*/ 18 h 41"/>
                <a:gd name="T76" fmla="*/ 8 w 40"/>
                <a:gd name="T77" fmla="*/ 19 h 41"/>
                <a:gd name="T78" fmla="*/ 8 w 40"/>
                <a:gd name="T79" fmla="*/ 20 h 41"/>
                <a:gd name="T80" fmla="*/ 9 w 40"/>
                <a:gd name="T81" fmla="*/ 22 h 41"/>
                <a:gd name="T82" fmla="*/ 10 w 40"/>
                <a:gd name="T83" fmla="*/ 25 h 41"/>
                <a:gd name="T84" fmla="*/ 11 w 40"/>
                <a:gd name="T85" fmla="*/ 26 h 41"/>
                <a:gd name="T86" fmla="*/ 11 w 40"/>
                <a:gd name="T87" fmla="*/ 29 h 41"/>
                <a:gd name="T88" fmla="*/ 10 w 40"/>
                <a:gd name="T89" fmla="*/ 37 h 41"/>
                <a:gd name="T90" fmla="*/ 10 w 40"/>
                <a:gd name="T91" fmla="*/ 37 h 41"/>
                <a:gd name="T92" fmla="*/ 11 w 40"/>
                <a:gd name="T93" fmla="*/ 39 h 41"/>
                <a:gd name="T94" fmla="*/ 12 w 40"/>
                <a:gd name="T95" fmla="*/ 39 h 41"/>
                <a:gd name="T96" fmla="*/ 14 w 40"/>
                <a:gd name="T97" fmla="*/ 39 h 41"/>
                <a:gd name="T98" fmla="*/ 17 w 40"/>
                <a:gd name="T99" fmla="*/ 40 h 41"/>
                <a:gd name="T100" fmla="*/ 19 w 40"/>
                <a:gd name="T101" fmla="*/ 40 h 41"/>
                <a:gd name="T102" fmla="*/ 22 w 40"/>
                <a:gd name="T103" fmla="*/ 41 h 41"/>
                <a:gd name="T104" fmla="*/ 24 w 40"/>
                <a:gd name="T105" fmla="*/ 41 h 41"/>
                <a:gd name="T106" fmla="*/ 25 w 40"/>
                <a:gd name="T107" fmla="*/ 38 h 41"/>
                <a:gd name="T108" fmla="*/ 28 w 40"/>
                <a:gd name="T109" fmla="*/ 37 h 41"/>
                <a:gd name="T110" fmla="*/ 32 w 40"/>
                <a:gd name="T111" fmla="*/ 38 h 41"/>
                <a:gd name="T112" fmla="*/ 38 w 40"/>
                <a:gd name="T113" fmla="*/ 34 h 41"/>
                <a:gd name="T114" fmla="*/ 39 w 40"/>
                <a:gd name="T115" fmla="*/ 34 h 41"/>
                <a:gd name="T116" fmla="*/ 37 w 40"/>
                <a:gd name="T117" fmla="*/ 32 h 41"/>
                <a:gd name="T118" fmla="*/ 36 w 40"/>
                <a:gd name="T119" fmla="*/ 29 h 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
                <a:gd name="T181" fmla="*/ 0 h 41"/>
                <a:gd name="T182" fmla="*/ 40 w 40"/>
                <a:gd name="T183" fmla="*/ 41 h 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 h="41">
                  <a:moveTo>
                    <a:pt x="36" y="29"/>
                  </a:moveTo>
                  <a:cubicBezTo>
                    <a:pt x="37" y="27"/>
                    <a:pt x="37" y="27"/>
                    <a:pt x="37" y="27"/>
                  </a:cubicBezTo>
                  <a:cubicBezTo>
                    <a:pt x="37" y="25"/>
                    <a:pt x="37" y="25"/>
                    <a:pt x="37" y="25"/>
                  </a:cubicBezTo>
                  <a:cubicBezTo>
                    <a:pt x="37" y="25"/>
                    <a:pt x="37" y="25"/>
                    <a:pt x="37" y="25"/>
                  </a:cubicBezTo>
                  <a:cubicBezTo>
                    <a:pt x="36" y="23"/>
                    <a:pt x="36" y="23"/>
                    <a:pt x="36" y="23"/>
                  </a:cubicBezTo>
                  <a:cubicBezTo>
                    <a:pt x="34" y="23"/>
                    <a:pt x="34" y="23"/>
                    <a:pt x="34" y="23"/>
                  </a:cubicBezTo>
                  <a:cubicBezTo>
                    <a:pt x="34" y="21"/>
                    <a:pt x="34" y="21"/>
                    <a:pt x="34" y="21"/>
                  </a:cubicBezTo>
                  <a:cubicBezTo>
                    <a:pt x="37" y="18"/>
                    <a:pt x="37" y="18"/>
                    <a:pt x="37" y="18"/>
                  </a:cubicBezTo>
                  <a:cubicBezTo>
                    <a:pt x="38" y="17"/>
                    <a:pt x="38" y="17"/>
                    <a:pt x="38" y="17"/>
                  </a:cubicBezTo>
                  <a:cubicBezTo>
                    <a:pt x="38" y="17"/>
                    <a:pt x="38" y="17"/>
                    <a:pt x="38" y="17"/>
                  </a:cubicBezTo>
                  <a:cubicBezTo>
                    <a:pt x="38" y="13"/>
                    <a:pt x="38" y="13"/>
                    <a:pt x="38" y="13"/>
                  </a:cubicBezTo>
                  <a:cubicBezTo>
                    <a:pt x="40" y="11"/>
                    <a:pt x="40" y="11"/>
                    <a:pt x="40" y="11"/>
                  </a:cubicBezTo>
                  <a:cubicBezTo>
                    <a:pt x="37" y="10"/>
                    <a:pt x="37" y="10"/>
                    <a:pt x="37" y="10"/>
                  </a:cubicBezTo>
                  <a:cubicBezTo>
                    <a:pt x="35" y="9"/>
                    <a:pt x="35" y="9"/>
                    <a:pt x="35" y="9"/>
                  </a:cubicBezTo>
                  <a:cubicBezTo>
                    <a:pt x="32" y="8"/>
                    <a:pt x="32" y="8"/>
                    <a:pt x="32" y="8"/>
                  </a:cubicBezTo>
                  <a:cubicBezTo>
                    <a:pt x="31" y="7"/>
                    <a:pt x="31" y="7"/>
                    <a:pt x="31" y="7"/>
                  </a:cubicBezTo>
                  <a:cubicBezTo>
                    <a:pt x="29" y="6"/>
                    <a:pt x="29" y="6"/>
                    <a:pt x="29" y="6"/>
                  </a:cubicBezTo>
                  <a:cubicBezTo>
                    <a:pt x="27" y="5"/>
                    <a:pt x="27" y="5"/>
                    <a:pt x="27" y="5"/>
                  </a:cubicBezTo>
                  <a:cubicBezTo>
                    <a:pt x="26" y="3"/>
                    <a:pt x="26" y="3"/>
                    <a:pt x="26" y="3"/>
                  </a:cubicBezTo>
                  <a:cubicBezTo>
                    <a:pt x="24" y="2"/>
                    <a:pt x="24" y="2"/>
                    <a:pt x="24" y="2"/>
                  </a:cubicBezTo>
                  <a:cubicBezTo>
                    <a:pt x="23" y="0"/>
                    <a:pt x="23" y="0"/>
                    <a:pt x="23" y="0"/>
                  </a:cubicBezTo>
                  <a:cubicBezTo>
                    <a:pt x="21" y="1"/>
                    <a:pt x="21" y="1"/>
                    <a:pt x="21" y="1"/>
                  </a:cubicBezTo>
                  <a:cubicBezTo>
                    <a:pt x="19" y="5"/>
                    <a:pt x="19" y="5"/>
                    <a:pt x="19" y="5"/>
                  </a:cubicBezTo>
                  <a:cubicBezTo>
                    <a:pt x="18" y="6"/>
                    <a:pt x="18" y="6"/>
                    <a:pt x="18" y="6"/>
                  </a:cubicBezTo>
                  <a:cubicBezTo>
                    <a:pt x="16" y="9"/>
                    <a:pt x="16" y="9"/>
                    <a:pt x="16" y="9"/>
                  </a:cubicBezTo>
                  <a:cubicBezTo>
                    <a:pt x="12" y="9"/>
                    <a:pt x="12" y="9"/>
                    <a:pt x="12" y="9"/>
                  </a:cubicBezTo>
                  <a:cubicBezTo>
                    <a:pt x="11" y="8"/>
                    <a:pt x="11" y="8"/>
                    <a:pt x="11" y="8"/>
                  </a:cubicBezTo>
                  <a:cubicBezTo>
                    <a:pt x="9" y="8"/>
                    <a:pt x="9" y="8"/>
                    <a:pt x="9" y="8"/>
                  </a:cubicBezTo>
                  <a:cubicBezTo>
                    <a:pt x="9" y="10"/>
                    <a:pt x="9" y="10"/>
                    <a:pt x="9" y="10"/>
                  </a:cubicBezTo>
                  <a:cubicBezTo>
                    <a:pt x="10" y="12"/>
                    <a:pt x="10" y="12"/>
                    <a:pt x="10" y="12"/>
                  </a:cubicBezTo>
                  <a:cubicBezTo>
                    <a:pt x="7" y="12"/>
                    <a:pt x="7" y="12"/>
                    <a:pt x="7" y="12"/>
                  </a:cubicBezTo>
                  <a:cubicBezTo>
                    <a:pt x="6" y="12"/>
                    <a:pt x="6" y="12"/>
                    <a:pt x="6" y="12"/>
                  </a:cubicBezTo>
                  <a:cubicBezTo>
                    <a:pt x="3" y="12"/>
                    <a:pt x="3" y="12"/>
                    <a:pt x="3" y="12"/>
                  </a:cubicBezTo>
                  <a:cubicBezTo>
                    <a:pt x="0" y="13"/>
                    <a:pt x="0" y="13"/>
                    <a:pt x="0" y="13"/>
                  </a:cubicBezTo>
                  <a:cubicBezTo>
                    <a:pt x="0" y="14"/>
                    <a:pt x="0" y="14"/>
                    <a:pt x="0" y="14"/>
                  </a:cubicBezTo>
                  <a:cubicBezTo>
                    <a:pt x="0" y="16"/>
                    <a:pt x="0" y="16"/>
                    <a:pt x="0" y="16"/>
                  </a:cubicBezTo>
                  <a:cubicBezTo>
                    <a:pt x="4" y="18"/>
                    <a:pt x="4" y="18"/>
                    <a:pt x="4" y="18"/>
                  </a:cubicBezTo>
                  <a:cubicBezTo>
                    <a:pt x="7" y="18"/>
                    <a:pt x="7" y="18"/>
                    <a:pt x="7" y="18"/>
                  </a:cubicBezTo>
                  <a:cubicBezTo>
                    <a:pt x="8" y="19"/>
                    <a:pt x="8" y="19"/>
                    <a:pt x="8" y="19"/>
                  </a:cubicBezTo>
                  <a:cubicBezTo>
                    <a:pt x="8" y="20"/>
                    <a:pt x="8" y="20"/>
                    <a:pt x="8" y="20"/>
                  </a:cubicBezTo>
                  <a:cubicBezTo>
                    <a:pt x="9" y="22"/>
                    <a:pt x="9" y="22"/>
                    <a:pt x="9" y="22"/>
                  </a:cubicBezTo>
                  <a:cubicBezTo>
                    <a:pt x="10" y="25"/>
                    <a:pt x="10" y="25"/>
                    <a:pt x="10" y="25"/>
                  </a:cubicBezTo>
                  <a:cubicBezTo>
                    <a:pt x="11" y="26"/>
                    <a:pt x="11" y="26"/>
                    <a:pt x="11" y="26"/>
                  </a:cubicBezTo>
                  <a:cubicBezTo>
                    <a:pt x="11" y="29"/>
                    <a:pt x="11" y="29"/>
                    <a:pt x="11" y="29"/>
                  </a:cubicBezTo>
                  <a:cubicBezTo>
                    <a:pt x="10" y="37"/>
                    <a:pt x="10" y="37"/>
                    <a:pt x="10" y="37"/>
                  </a:cubicBezTo>
                  <a:cubicBezTo>
                    <a:pt x="10" y="37"/>
                    <a:pt x="10" y="37"/>
                    <a:pt x="10" y="37"/>
                  </a:cubicBezTo>
                  <a:cubicBezTo>
                    <a:pt x="11" y="39"/>
                    <a:pt x="11" y="39"/>
                    <a:pt x="11" y="39"/>
                  </a:cubicBezTo>
                  <a:cubicBezTo>
                    <a:pt x="12" y="39"/>
                    <a:pt x="12" y="39"/>
                    <a:pt x="12" y="39"/>
                  </a:cubicBezTo>
                  <a:cubicBezTo>
                    <a:pt x="14" y="39"/>
                    <a:pt x="14" y="39"/>
                    <a:pt x="14" y="39"/>
                  </a:cubicBezTo>
                  <a:cubicBezTo>
                    <a:pt x="14" y="39"/>
                    <a:pt x="17" y="40"/>
                    <a:pt x="17" y="40"/>
                  </a:cubicBezTo>
                  <a:cubicBezTo>
                    <a:pt x="18" y="40"/>
                    <a:pt x="19" y="40"/>
                    <a:pt x="19" y="40"/>
                  </a:cubicBezTo>
                  <a:cubicBezTo>
                    <a:pt x="22" y="41"/>
                    <a:pt x="22" y="41"/>
                    <a:pt x="22" y="41"/>
                  </a:cubicBezTo>
                  <a:cubicBezTo>
                    <a:pt x="24" y="41"/>
                    <a:pt x="24" y="41"/>
                    <a:pt x="24" y="41"/>
                  </a:cubicBezTo>
                  <a:cubicBezTo>
                    <a:pt x="25" y="38"/>
                    <a:pt x="25" y="38"/>
                    <a:pt x="25" y="38"/>
                  </a:cubicBezTo>
                  <a:cubicBezTo>
                    <a:pt x="28" y="37"/>
                    <a:pt x="28" y="37"/>
                    <a:pt x="28" y="37"/>
                  </a:cubicBezTo>
                  <a:cubicBezTo>
                    <a:pt x="32" y="38"/>
                    <a:pt x="32" y="38"/>
                    <a:pt x="32" y="38"/>
                  </a:cubicBezTo>
                  <a:cubicBezTo>
                    <a:pt x="38" y="34"/>
                    <a:pt x="38" y="34"/>
                    <a:pt x="38" y="34"/>
                  </a:cubicBezTo>
                  <a:cubicBezTo>
                    <a:pt x="39" y="34"/>
                    <a:pt x="39" y="34"/>
                    <a:pt x="39" y="34"/>
                  </a:cubicBezTo>
                  <a:cubicBezTo>
                    <a:pt x="37" y="32"/>
                    <a:pt x="37" y="32"/>
                    <a:pt x="37" y="32"/>
                  </a:cubicBezTo>
                  <a:lnTo>
                    <a:pt x="36" y="29"/>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94" name="Freeform 343"/>
            <p:cNvSpPr>
              <a:spLocks/>
            </p:cNvSpPr>
            <p:nvPr/>
          </p:nvSpPr>
          <p:spPr bwMode="auto">
            <a:xfrm>
              <a:off x="4760022" y="3199219"/>
              <a:ext cx="280086" cy="283148"/>
            </a:xfrm>
            <a:custGeom>
              <a:avLst/>
              <a:gdLst>
                <a:gd name="T0" fmla="*/ 87 w 154"/>
                <a:gd name="T1" fmla="*/ 4 h 154"/>
                <a:gd name="T2" fmla="*/ 71 w 154"/>
                <a:gd name="T3" fmla="*/ 0 h 154"/>
                <a:gd name="T4" fmla="*/ 54 w 154"/>
                <a:gd name="T5" fmla="*/ 0 h 154"/>
                <a:gd name="T6" fmla="*/ 50 w 154"/>
                <a:gd name="T7" fmla="*/ 4 h 154"/>
                <a:gd name="T8" fmla="*/ 46 w 154"/>
                <a:gd name="T9" fmla="*/ 4 h 154"/>
                <a:gd name="T10" fmla="*/ 37 w 154"/>
                <a:gd name="T11" fmla="*/ 8 h 154"/>
                <a:gd name="T12" fmla="*/ 25 w 154"/>
                <a:gd name="T13" fmla="*/ 12 h 154"/>
                <a:gd name="T14" fmla="*/ 21 w 154"/>
                <a:gd name="T15" fmla="*/ 8 h 154"/>
                <a:gd name="T16" fmla="*/ 8 w 154"/>
                <a:gd name="T17" fmla="*/ 16 h 154"/>
                <a:gd name="T18" fmla="*/ 4 w 154"/>
                <a:gd name="T19" fmla="*/ 16 h 154"/>
                <a:gd name="T20" fmla="*/ 4 w 154"/>
                <a:gd name="T21" fmla="*/ 25 h 154"/>
                <a:gd name="T22" fmla="*/ 0 w 154"/>
                <a:gd name="T23" fmla="*/ 33 h 154"/>
                <a:gd name="T24" fmla="*/ 4 w 154"/>
                <a:gd name="T25" fmla="*/ 45 h 154"/>
                <a:gd name="T26" fmla="*/ 12 w 154"/>
                <a:gd name="T27" fmla="*/ 54 h 154"/>
                <a:gd name="T28" fmla="*/ 21 w 154"/>
                <a:gd name="T29" fmla="*/ 45 h 154"/>
                <a:gd name="T30" fmla="*/ 42 w 154"/>
                <a:gd name="T31" fmla="*/ 54 h 154"/>
                <a:gd name="T32" fmla="*/ 54 w 154"/>
                <a:gd name="T33" fmla="*/ 78 h 154"/>
                <a:gd name="T34" fmla="*/ 67 w 154"/>
                <a:gd name="T35" fmla="*/ 95 h 154"/>
                <a:gd name="T36" fmla="*/ 96 w 154"/>
                <a:gd name="T37" fmla="*/ 112 h 154"/>
                <a:gd name="T38" fmla="*/ 114 w 154"/>
                <a:gd name="T39" fmla="*/ 126 h 154"/>
                <a:gd name="T40" fmla="*/ 106 w 154"/>
                <a:gd name="T41" fmla="*/ 154 h 154"/>
                <a:gd name="T42" fmla="*/ 133 w 154"/>
                <a:gd name="T43" fmla="*/ 133 h 154"/>
                <a:gd name="T44" fmla="*/ 133 w 154"/>
                <a:gd name="T45" fmla="*/ 120 h 154"/>
                <a:gd name="T46" fmla="*/ 146 w 154"/>
                <a:gd name="T47" fmla="*/ 124 h 154"/>
                <a:gd name="T48" fmla="*/ 154 w 154"/>
                <a:gd name="T49" fmla="*/ 124 h 154"/>
                <a:gd name="T50" fmla="*/ 133 w 154"/>
                <a:gd name="T51" fmla="*/ 104 h 154"/>
                <a:gd name="T52" fmla="*/ 117 w 154"/>
                <a:gd name="T53" fmla="*/ 91 h 154"/>
                <a:gd name="T54" fmla="*/ 104 w 154"/>
                <a:gd name="T55" fmla="*/ 87 h 154"/>
                <a:gd name="T56" fmla="*/ 87 w 154"/>
                <a:gd name="T57" fmla="*/ 58 h 154"/>
                <a:gd name="T58" fmla="*/ 79 w 154"/>
                <a:gd name="T59" fmla="*/ 41 h 154"/>
                <a:gd name="T60" fmla="*/ 83 w 154"/>
                <a:gd name="T61" fmla="*/ 25 h 154"/>
                <a:gd name="T62" fmla="*/ 87 w 154"/>
                <a:gd name="T63" fmla="*/ 25 h 154"/>
                <a:gd name="T64" fmla="*/ 87 w 154"/>
                <a:gd name="T65" fmla="*/ 16 h 154"/>
                <a:gd name="T66" fmla="*/ 87 w 154"/>
                <a:gd name="T67" fmla="*/ 4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4"/>
                <a:gd name="T103" fmla="*/ 0 h 154"/>
                <a:gd name="T104" fmla="*/ 154 w 154"/>
                <a:gd name="T105" fmla="*/ 154 h 1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95" name="Freeform 344"/>
            <p:cNvSpPr>
              <a:spLocks/>
            </p:cNvSpPr>
            <p:nvPr/>
          </p:nvSpPr>
          <p:spPr bwMode="auto">
            <a:xfrm>
              <a:off x="4730942" y="2891584"/>
              <a:ext cx="218866" cy="292330"/>
            </a:xfrm>
            <a:custGeom>
              <a:avLst/>
              <a:gdLst>
                <a:gd name="T0" fmla="*/ 5 w 29"/>
                <a:gd name="T1" fmla="*/ 10 h 39"/>
                <a:gd name="T2" fmla="*/ 4 w 29"/>
                <a:gd name="T3" fmla="*/ 12 h 39"/>
                <a:gd name="T4" fmla="*/ 4 w 29"/>
                <a:gd name="T5" fmla="*/ 15 h 39"/>
                <a:gd name="T6" fmla="*/ 2 w 29"/>
                <a:gd name="T7" fmla="*/ 17 h 39"/>
                <a:gd name="T8" fmla="*/ 2 w 29"/>
                <a:gd name="T9" fmla="*/ 20 h 39"/>
                <a:gd name="T10" fmla="*/ 1 w 29"/>
                <a:gd name="T11" fmla="*/ 22 h 39"/>
                <a:gd name="T12" fmla="*/ 1 w 29"/>
                <a:gd name="T13" fmla="*/ 22 h 39"/>
                <a:gd name="T14" fmla="*/ 2 w 29"/>
                <a:gd name="T15" fmla="*/ 24 h 39"/>
                <a:gd name="T16" fmla="*/ 1 w 29"/>
                <a:gd name="T17" fmla="*/ 26 h 39"/>
                <a:gd name="T18" fmla="*/ 0 w 29"/>
                <a:gd name="T19" fmla="*/ 28 h 39"/>
                <a:gd name="T20" fmla="*/ 3 w 29"/>
                <a:gd name="T21" fmla="*/ 29 h 39"/>
                <a:gd name="T22" fmla="*/ 5 w 29"/>
                <a:gd name="T23" fmla="*/ 30 h 39"/>
                <a:gd name="T24" fmla="*/ 8 w 29"/>
                <a:gd name="T25" fmla="*/ 31 h 39"/>
                <a:gd name="T26" fmla="*/ 6 w 29"/>
                <a:gd name="T27" fmla="*/ 33 h 39"/>
                <a:gd name="T28" fmla="*/ 6 w 29"/>
                <a:gd name="T29" fmla="*/ 37 h 39"/>
                <a:gd name="T30" fmla="*/ 7 w 29"/>
                <a:gd name="T31" fmla="*/ 38 h 39"/>
                <a:gd name="T32" fmla="*/ 10 w 29"/>
                <a:gd name="T33" fmla="*/ 37 h 39"/>
                <a:gd name="T34" fmla="*/ 12 w 29"/>
                <a:gd name="T35" fmla="*/ 38 h 39"/>
                <a:gd name="T36" fmla="*/ 13 w 29"/>
                <a:gd name="T37" fmla="*/ 38 h 39"/>
                <a:gd name="T38" fmla="*/ 14 w 29"/>
                <a:gd name="T39" fmla="*/ 38 h 39"/>
                <a:gd name="T40" fmla="*/ 16 w 29"/>
                <a:gd name="T41" fmla="*/ 38 h 39"/>
                <a:gd name="T42" fmla="*/ 18 w 29"/>
                <a:gd name="T43" fmla="*/ 38 h 39"/>
                <a:gd name="T44" fmla="*/ 22 w 29"/>
                <a:gd name="T45" fmla="*/ 37 h 39"/>
                <a:gd name="T46" fmla="*/ 23 w 29"/>
                <a:gd name="T47" fmla="*/ 37 h 39"/>
                <a:gd name="T48" fmla="*/ 24 w 29"/>
                <a:gd name="T49" fmla="*/ 36 h 39"/>
                <a:gd name="T50" fmla="*/ 23 w 29"/>
                <a:gd name="T51" fmla="*/ 34 h 39"/>
                <a:gd name="T52" fmla="*/ 25 w 29"/>
                <a:gd name="T53" fmla="*/ 33 h 39"/>
                <a:gd name="T54" fmla="*/ 26 w 29"/>
                <a:gd name="T55" fmla="*/ 32 h 39"/>
                <a:gd name="T56" fmla="*/ 26 w 29"/>
                <a:gd name="T57" fmla="*/ 32 h 39"/>
                <a:gd name="T58" fmla="*/ 25 w 29"/>
                <a:gd name="T59" fmla="*/ 31 h 39"/>
                <a:gd name="T60" fmla="*/ 23 w 29"/>
                <a:gd name="T61" fmla="*/ 28 h 39"/>
                <a:gd name="T62" fmla="*/ 21 w 29"/>
                <a:gd name="T63" fmla="*/ 26 h 39"/>
                <a:gd name="T64" fmla="*/ 20 w 29"/>
                <a:gd name="T65" fmla="*/ 25 h 39"/>
                <a:gd name="T66" fmla="*/ 22 w 29"/>
                <a:gd name="T67" fmla="*/ 24 h 39"/>
                <a:gd name="T68" fmla="*/ 24 w 29"/>
                <a:gd name="T69" fmla="*/ 23 h 39"/>
                <a:gd name="T70" fmla="*/ 26 w 29"/>
                <a:gd name="T71" fmla="*/ 22 h 39"/>
                <a:gd name="T72" fmla="*/ 27 w 29"/>
                <a:gd name="T73" fmla="*/ 21 h 39"/>
                <a:gd name="T74" fmla="*/ 29 w 29"/>
                <a:gd name="T75" fmla="*/ 22 h 39"/>
                <a:gd name="T76" fmla="*/ 29 w 29"/>
                <a:gd name="T77" fmla="*/ 21 h 39"/>
                <a:gd name="T78" fmla="*/ 29 w 29"/>
                <a:gd name="T79" fmla="*/ 18 h 39"/>
                <a:gd name="T80" fmla="*/ 28 w 29"/>
                <a:gd name="T81" fmla="*/ 14 h 39"/>
                <a:gd name="T82" fmla="*/ 28 w 29"/>
                <a:gd name="T83" fmla="*/ 11 h 39"/>
                <a:gd name="T84" fmla="*/ 28 w 29"/>
                <a:gd name="T85" fmla="*/ 10 h 39"/>
                <a:gd name="T86" fmla="*/ 27 w 29"/>
                <a:gd name="T87" fmla="*/ 7 h 39"/>
                <a:gd name="T88" fmla="*/ 27 w 29"/>
                <a:gd name="T89" fmla="*/ 5 h 39"/>
                <a:gd name="T90" fmla="*/ 23 w 29"/>
                <a:gd name="T91" fmla="*/ 3 h 39"/>
                <a:gd name="T92" fmla="*/ 19 w 29"/>
                <a:gd name="T93" fmla="*/ 5 h 39"/>
                <a:gd name="T94" fmla="*/ 17 w 29"/>
                <a:gd name="T95" fmla="*/ 4 h 39"/>
                <a:gd name="T96" fmla="*/ 17 w 29"/>
                <a:gd name="T97" fmla="*/ 2 h 39"/>
                <a:gd name="T98" fmla="*/ 14 w 29"/>
                <a:gd name="T99" fmla="*/ 1 h 39"/>
                <a:gd name="T100" fmla="*/ 14 w 29"/>
                <a:gd name="T101" fmla="*/ 1 h 39"/>
                <a:gd name="T102" fmla="*/ 12 w 29"/>
                <a:gd name="T103" fmla="*/ 0 h 39"/>
                <a:gd name="T104" fmla="*/ 11 w 29"/>
                <a:gd name="T105" fmla="*/ 1 h 39"/>
                <a:gd name="T106" fmla="*/ 11 w 29"/>
                <a:gd name="T107" fmla="*/ 1 h 39"/>
                <a:gd name="T108" fmla="*/ 10 w 29"/>
                <a:gd name="T109" fmla="*/ 5 h 39"/>
                <a:gd name="T110" fmla="*/ 9 w 29"/>
                <a:gd name="T111" fmla="*/ 7 h 39"/>
                <a:gd name="T112" fmla="*/ 7 w 29"/>
                <a:gd name="T113" fmla="*/ 7 h 39"/>
                <a:gd name="T114" fmla="*/ 5 w 29"/>
                <a:gd name="T115" fmla="*/ 7 h 39"/>
                <a:gd name="T116" fmla="*/ 5 w 29"/>
                <a:gd name="T117" fmla="*/ 8 h 39"/>
                <a:gd name="T118" fmla="*/ 5 w 29"/>
                <a:gd name="T119" fmla="*/ 10 h 3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
                <a:gd name="T181" fmla="*/ 0 h 39"/>
                <a:gd name="T182" fmla="*/ 29 w 29"/>
                <a:gd name="T183" fmla="*/ 39 h 3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 h="39">
                  <a:moveTo>
                    <a:pt x="5" y="10"/>
                  </a:moveTo>
                  <a:cubicBezTo>
                    <a:pt x="4" y="12"/>
                    <a:pt x="4" y="12"/>
                    <a:pt x="4" y="12"/>
                  </a:cubicBezTo>
                  <a:cubicBezTo>
                    <a:pt x="4" y="15"/>
                    <a:pt x="4" y="15"/>
                    <a:pt x="4" y="15"/>
                  </a:cubicBezTo>
                  <a:cubicBezTo>
                    <a:pt x="2" y="17"/>
                    <a:pt x="2" y="17"/>
                    <a:pt x="2" y="17"/>
                  </a:cubicBezTo>
                  <a:cubicBezTo>
                    <a:pt x="2" y="20"/>
                    <a:pt x="2" y="20"/>
                    <a:pt x="2" y="20"/>
                  </a:cubicBezTo>
                  <a:cubicBezTo>
                    <a:pt x="1" y="22"/>
                    <a:pt x="1" y="22"/>
                    <a:pt x="1" y="22"/>
                  </a:cubicBezTo>
                  <a:cubicBezTo>
                    <a:pt x="1" y="22"/>
                    <a:pt x="1" y="22"/>
                    <a:pt x="1" y="22"/>
                  </a:cubicBezTo>
                  <a:cubicBezTo>
                    <a:pt x="2" y="24"/>
                    <a:pt x="2" y="24"/>
                    <a:pt x="2" y="24"/>
                  </a:cubicBezTo>
                  <a:cubicBezTo>
                    <a:pt x="1" y="26"/>
                    <a:pt x="1" y="26"/>
                    <a:pt x="1" y="26"/>
                  </a:cubicBezTo>
                  <a:cubicBezTo>
                    <a:pt x="0" y="28"/>
                    <a:pt x="0" y="28"/>
                    <a:pt x="0" y="28"/>
                  </a:cubicBezTo>
                  <a:cubicBezTo>
                    <a:pt x="3" y="29"/>
                    <a:pt x="3" y="29"/>
                    <a:pt x="3" y="29"/>
                  </a:cubicBezTo>
                  <a:cubicBezTo>
                    <a:pt x="5" y="30"/>
                    <a:pt x="5" y="30"/>
                    <a:pt x="5" y="30"/>
                  </a:cubicBezTo>
                  <a:cubicBezTo>
                    <a:pt x="8" y="31"/>
                    <a:pt x="8" y="31"/>
                    <a:pt x="8" y="31"/>
                  </a:cubicBezTo>
                  <a:cubicBezTo>
                    <a:pt x="6" y="33"/>
                    <a:pt x="6" y="33"/>
                    <a:pt x="6" y="33"/>
                  </a:cubicBezTo>
                  <a:cubicBezTo>
                    <a:pt x="6" y="37"/>
                    <a:pt x="6" y="37"/>
                    <a:pt x="6" y="37"/>
                  </a:cubicBezTo>
                  <a:cubicBezTo>
                    <a:pt x="7" y="38"/>
                    <a:pt x="7" y="38"/>
                    <a:pt x="7" y="38"/>
                  </a:cubicBezTo>
                  <a:cubicBezTo>
                    <a:pt x="10" y="37"/>
                    <a:pt x="10" y="37"/>
                    <a:pt x="10" y="37"/>
                  </a:cubicBezTo>
                  <a:cubicBezTo>
                    <a:pt x="12" y="38"/>
                    <a:pt x="12" y="38"/>
                    <a:pt x="12" y="38"/>
                  </a:cubicBezTo>
                  <a:cubicBezTo>
                    <a:pt x="13" y="38"/>
                    <a:pt x="13" y="38"/>
                    <a:pt x="13" y="38"/>
                  </a:cubicBezTo>
                  <a:cubicBezTo>
                    <a:pt x="13" y="38"/>
                    <a:pt x="14" y="38"/>
                    <a:pt x="14" y="38"/>
                  </a:cubicBezTo>
                  <a:cubicBezTo>
                    <a:pt x="14" y="39"/>
                    <a:pt x="16" y="38"/>
                    <a:pt x="16" y="38"/>
                  </a:cubicBezTo>
                  <a:cubicBezTo>
                    <a:pt x="18" y="38"/>
                    <a:pt x="18" y="38"/>
                    <a:pt x="18" y="38"/>
                  </a:cubicBezTo>
                  <a:cubicBezTo>
                    <a:pt x="22" y="37"/>
                    <a:pt x="22" y="37"/>
                    <a:pt x="22" y="37"/>
                  </a:cubicBezTo>
                  <a:cubicBezTo>
                    <a:pt x="22" y="37"/>
                    <a:pt x="23" y="37"/>
                    <a:pt x="23" y="37"/>
                  </a:cubicBezTo>
                  <a:cubicBezTo>
                    <a:pt x="24" y="37"/>
                    <a:pt x="24" y="36"/>
                    <a:pt x="24" y="36"/>
                  </a:cubicBezTo>
                  <a:cubicBezTo>
                    <a:pt x="23" y="34"/>
                    <a:pt x="23" y="34"/>
                    <a:pt x="23" y="34"/>
                  </a:cubicBezTo>
                  <a:cubicBezTo>
                    <a:pt x="25" y="33"/>
                    <a:pt x="25" y="33"/>
                    <a:pt x="25" y="33"/>
                  </a:cubicBezTo>
                  <a:cubicBezTo>
                    <a:pt x="26" y="32"/>
                    <a:pt x="26" y="32"/>
                    <a:pt x="26" y="32"/>
                  </a:cubicBezTo>
                  <a:cubicBezTo>
                    <a:pt x="26" y="32"/>
                    <a:pt x="26" y="32"/>
                    <a:pt x="26" y="32"/>
                  </a:cubicBezTo>
                  <a:cubicBezTo>
                    <a:pt x="25" y="31"/>
                    <a:pt x="25" y="31"/>
                    <a:pt x="25" y="31"/>
                  </a:cubicBezTo>
                  <a:cubicBezTo>
                    <a:pt x="23" y="28"/>
                    <a:pt x="23" y="28"/>
                    <a:pt x="23" y="28"/>
                  </a:cubicBezTo>
                  <a:cubicBezTo>
                    <a:pt x="21" y="26"/>
                    <a:pt x="21" y="26"/>
                    <a:pt x="21" y="26"/>
                  </a:cubicBezTo>
                  <a:cubicBezTo>
                    <a:pt x="20" y="25"/>
                    <a:pt x="20" y="25"/>
                    <a:pt x="20" y="25"/>
                  </a:cubicBezTo>
                  <a:cubicBezTo>
                    <a:pt x="22" y="24"/>
                    <a:pt x="22" y="24"/>
                    <a:pt x="22" y="24"/>
                  </a:cubicBezTo>
                  <a:cubicBezTo>
                    <a:pt x="24" y="23"/>
                    <a:pt x="24" y="23"/>
                    <a:pt x="24" y="23"/>
                  </a:cubicBezTo>
                  <a:cubicBezTo>
                    <a:pt x="26" y="22"/>
                    <a:pt x="26" y="22"/>
                    <a:pt x="26" y="22"/>
                  </a:cubicBezTo>
                  <a:cubicBezTo>
                    <a:pt x="27" y="21"/>
                    <a:pt x="27" y="21"/>
                    <a:pt x="27" y="21"/>
                  </a:cubicBezTo>
                  <a:cubicBezTo>
                    <a:pt x="29" y="22"/>
                    <a:pt x="29" y="22"/>
                    <a:pt x="29" y="22"/>
                  </a:cubicBezTo>
                  <a:cubicBezTo>
                    <a:pt x="29" y="22"/>
                    <a:pt x="29" y="21"/>
                    <a:pt x="29" y="21"/>
                  </a:cubicBezTo>
                  <a:cubicBezTo>
                    <a:pt x="29" y="20"/>
                    <a:pt x="29" y="18"/>
                    <a:pt x="29" y="18"/>
                  </a:cubicBezTo>
                  <a:cubicBezTo>
                    <a:pt x="28" y="18"/>
                    <a:pt x="28" y="14"/>
                    <a:pt x="28" y="14"/>
                  </a:cubicBezTo>
                  <a:cubicBezTo>
                    <a:pt x="28" y="11"/>
                    <a:pt x="28" y="11"/>
                    <a:pt x="28" y="11"/>
                  </a:cubicBezTo>
                  <a:cubicBezTo>
                    <a:pt x="28" y="10"/>
                    <a:pt x="28" y="10"/>
                    <a:pt x="28" y="10"/>
                  </a:cubicBezTo>
                  <a:cubicBezTo>
                    <a:pt x="27" y="7"/>
                    <a:pt x="27" y="7"/>
                    <a:pt x="27" y="7"/>
                  </a:cubicBezTo>
                  <a:cubicBezTo>
                    <a:pt x="27" y="5"/>
                    <a:pt x="27" y="5"/>
                    <a:pt x="27" y="5"/>
                  </a:cubicBezTo>
                  <a:cubicBezTo>
                    <a:pt x="23" y="3"/>
                    <a:pt x="23" y="3"/>
                    <a:pt x="23" y="3"/>
                  </a:cubicBezTo>
                  <a:cubicBezTo>
                    <a:pt x="19" y="5"/>
                    <a:pt x="19" y="5"/>
                    <a:pt x="19" y="5"/>
                  </a:cubicBezTo>
                  <a:cubicBezTo>
                    <a:pt x="19" y="5"/>
                    <a:pt x="18" y="5"/>
                    <a:pt x="17" y="4"/>
                  </a:cubicBezTo>
                  <a:cubicBezTo>
                    <a:pt x="17" y="4"/>
                    <a:pt x="17" y="2"/>
                    <a:pt x="17" y="2"/>
                  </a:cubicBezTo>
                  <a:cubicBezTo>
                    <a:pt x="14" y="1"/>
                    <a:pt x="14" y="1"/>
                    <a:pt x="14" y="1"/>
                  </a:cubicBezTo>
                  <a:cubicBezTo>
                    <a:pt x="14" y="1"/>
                    <a:pt x="14" y="1"/>
                    <a:pt x="14" y="1"/>
                  </a:cubicBezTo>
                  <a:cubicBezTo>
                    <a:pt x="12" y="0"/>
                    <a:pt x="12" y="0"/>
                    <a:pt x="12" y="0"/>
                  </a:cubicBezTo>
                  <a:cubicBezTo>
                    <a:pt x="11" y="1"/>
                    <a:pt x="11" y="1"/>
                    <a:pt x="11" y="1"/>
                  </a:cubicBezTo>
                  <a:cubicBezTo>
                    <a:pt x="11" y="1"/>
                    <a:pt x="11" y="1"/>
                    <a:pt x="11" y="1"/>
                  </a:cubicBezTo>
                  <a:cubicBezTo>
                    <a:pt x="10" y="5"/>
                    <a:pt x="10" y="5"/>
                    <a:pt x="10" y="5"/>
                  </a:cubicBezTo>
                  <a:cubicBezTo>
                    <a:pt x="9" y="7"/>
                    <a:pt x="9" y="7"/>
                    <a:pt x="9" y="7"/>
                  </a:cubicBezTo>
                  <a:cubicBezTo>
                    <a:pt x="7" y="7"/>
                    <a:pt x="7" y="7"/>
                    <a:pt x="7" y="7"/>
                  </a:cubicBezTo>
                  <a:cubicBezTo>
                    <a:pt x="5" y="7"/>
                    <a:pt x="5" y="7"/>
                    <a:pt x="5" y="7"/>
                  </a:cubicBezTo>
                  <a:cubicBezTo>
                    <a:pt x="5" y="8"/>
                    <a:pt x="5" y="8"/>
                    <a:pt x="5" y="8"/>
                  </a:cubicBezTo>
                  <a:lnTo>
                    <a:pt x="5" y="1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96" name="Freeform 345"/>
            <p:cNvSpPr>
              <a:spLocks/>
            </p:cNvSpPr>
            <p:nvPr/>
          </p:nvSpPr>
          <p:spPr bwMode="auto">
            <a:xfrm>
              <a:off x="4685026" y="2943622"/>
              <a:ext cx="84179" cy="111728"/>
            </a:xfrm>
            <a:custGeom>
              <a:avLst/>
              <a:gdLst>
                <a:gd name="T0" fmla="*/ 18 w 66"/>
                <a:gd name="T1" fmla="*/ 72 h 90"/>
                <a:gd name="T2" fmla="*/ 30 w 66"/>
                <a:gd name="T3" fmla="*/ 78 h 90"/>
                <a:gd name="T4" fmla="*/ 36 w 66"/>
                <a:gd name="T5" fmla="*/ 84 h 90"/>
                <a:gd name="T6" fmla="*/ 42 w 66"/>
                <a:gd name="T7" fmla="*/ 90 h 90"/>
                <a:gd name="T8" fmla="*/ 48 w 66"/>
                <a:gd name="T9" fmla="*/ 78 h 90"/>
                <a:gd name="T10" fmla="*/ 48 w 66"/>
                <a:gd name="T11" fmla="*/ 60 h 90"/>
                <a:gd name="T12" fmla="*/ 60 w 66"/>
                <a:gd name="T13" fmla="*/ 48 h 90"/>
                <a:gd name="T14" fmla="*/ 60 w 66"/>
                <a:gd name="T15" fmla="*/ 30 h 90"/>
                <a:gd name="T16" fmla="*/ 66 w 66"/>
                <a:gd name="T17" fmla="*/ 18 h 90"/>
                <a:gd name="T18" fmla="*/ 66 w 66"/>
                <a:gd name="T19" fmla="*/ 6 h 90"/>
                <a:gd name="T20" fmla="*/ 66 w 66"/>
                <a:gd name="T21" fmla="*/ 0 h 90"/>
                <a:gd name="T22" fmla="*/ 54 w 66"/>
                <a:gd name="T23" fmla="*/ 6 h 90"/>
                <a:gd name="T24" fmla="*/ 36 w 66"/>
                <a:gd name="T25" fmla="*/ 12 h 90"/>
                <a:gd name="T26" fmla="*/ 36 w 66"/>
                <a:gd name="T27" fmla="*/ 30 h 90"/>
                <a:gd name="T28" fmla="*/ 24 w 66"/>
                <a:gd name="T29" fmla="*/ 18 h 90"/>
                <a:gd name="T30" fmla="*/ 12 w 66"/>
                <a:gd name="T31" fmla="*/ 54 h 90"/>
                <a:gd name="T32" fmla="*/ 0 w 66"/>
                <a:gd name="T33" fmla="*/ 66 h 90"/>
                <a:gd name="T34" fmla="*/ 6 w 66"/>
                <a:gd name="T35" fmla="*/ 72 h 90"/>
                <a:gd name="T36" fmla="*/ 18 w 66"/>
                <a:gd name="T37" fmla="*/ 72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90"/>
                <a:gd name="T59" fmla="*/ 66 w 66"/>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97" name="Freeform 346"/>
            <p:cNvSpPr>
              <a:spLocks/>
            </p:cNvSpPr>
            <p:nvPr/>
          </p:nvSpPr>
          <p:spPr bwMode="auto">
            <a:xfrm>
              <a:off x="5078372" y="3373699"/>
              <a:ext cx="151522" cy="148462"/>
            </a:xfrm>
            <a:custGeom>
              <a:avLst/>
              <a:gdLst>
                <a:gd name="T0" fmla="*/ 120 w 120"/>
                <a:gd name="T1" fmla="*/ 6 h 120"/>
                <a:gd name="T2" fmla="*/ 120 w 120"/>
                <a:gd name="T3" fmla="*/ 0 h 120"/>
                <a:gd name="T4" fmla="*/ 114 w 120"/>
                <a:gd name="T5" fmla="*/ 6 h 120"/>
                <a:gd name="T6" fmla="*/ 96 w 120"/>
                <a:gd name="T7" fmla="*/ 6 h 120"/>
                <a:gd name="T8" fmla="*/ 60 w 120"/>
                <a:gd name="T9" fmla="*/ 6 h 120"/>
                <a:gd name="T10" fmla="*/ 60 w 120"/>
                <a:gd name="T11" fmla="*/ 6 h 120"/>
                <a:gd name="T12" fmla="*/ 42 w 120"/>
                <a:gd name="T13" fmla="*/ 12 h 120"/>
                <a:gd name="T14" fmla="*/ 18 w 120"/>
                <a:gd name="T15" fmla="*/ 18 h 120"/>
                <a:gd name="T16" fmla="*/ 18 w 120"/>
                <a:gd name="T17" fmla="*/ 24 h 120"/>
                <a:gd name="T18" fmla="*/ 12 w 120"/>
                <a:gd name="T19" fmla="*/ 36 h 120"/>
                <a:gd name="T20" fmla="*/ 0 w 120"/>
                <a:gd name="T21" fmla="*/ 48 h 120"/>
                <a:gd name="T22" fmla="*/ 12 w 120"/>
                <a:gd name="T23" fmla="*/ 66 h 120"/>
                <a:gd name="T24" fmla="*/ 36 w 120"/>
                <a:gd name="T25" fmla="*/ 72 h 120"/>
                <a:gd name="T26" fmla="*/ 24 w 120"/>
                <a:gd name="T27" fmla="*/ 84 h 120"/>
                <a:gd name="T28" fmla="*/ 24 w 120"/>
                <a:gd name="T29" fmla="*/ 108 h 120"/>
                <a:gd name="T30" fmla="*/ 48 w 120"/>
                <a:gd name="T31" fmla="*/ 120 h 120"/>
                <a:gd name="T32" fmla="*/ 60 w 120"/>
                <a:gd name="T33" fmla="*/ 108 h 120"/>
                <a:gd name="T34" fmla="*/ 60 w 120"/>
                <a:gd name="T35" fmla="*/ 96 h 120"/>
                <a:gd name="T36" fmla="*/ 84 w 120"/>
                <a:gd name="T37" fmla="*/ 84 h 120"/>
                <a:gd name="T38" fmla="*/ 60 w 120"/>
                <a:gd name="T39" fmla="*/ 60 h 120"/>
                <a:gd name="T40" fmla="*/ 60 w 120"/>
                <a:gd name="T41" fmla="*/ 48 h 120"/>
                <a:gd name="T42" fmla="*/ 48 w 120"/>
                <a:gd name="T43" fmla="*/ 30 h 120"/>
                <a:gd name="T44" fmla="*/ 84 w 120"/>
                <a:gd name="T45" fmla="*/ 24 h 120"/>
                <a:gd name="T46" fmla="*/ 108 w 120"/>
                <a:gd name="T47" fmla="*/ 18 h 120"/>
                <a:gd name="T48" fmla="*/ 108 w 120"/>
                <a:gd name="T49" fmla="*/ 24 h 120"/>
                <a:gd name="T50" fmla="*/ 114 w 120"/>
                <a:gd name="T51" fmla="*/ 18 h 120"/>
                <a:gd name="T52" fmla="*/ 120 w 120"/>
                <a:gd name="T53" fmla="*/ 6 h 1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0"/>
                <a:gd name="T82" fmla="*/ 0 h 120"/>
                <a:gd name="T83" fmla="*/ 120 w 120"/>
                <a:gd name="T84" fmla="*/ 120 h 12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0" h="120">
                  <a:moveTo>
                    <a:pt x="120" y="6"/>
                  </a:moveTo>
                  <a:lnTo>
                    <a:pt x="120" y="0"/>
                  </a:lnTo>
                  <a:lnTo>
                    <a:pt x="114" y="6"/>
                  </a:lnTo>
                  <a:lnTo>
                    <a:pt x="96" y="6"/>
                  </a:lnTo>
                  <a:lnTo>
                    <a:pt x="60" y="6"/>
                  </a:lnTo>
                  <a:lnTo>
                    <a:pt x="42" y="12"/>
                  </a:lnTo>
                  <a:lnTo>
                    <a:pt x="18" y="18"/>
                  </a:lnTo>
                  <a:lnTo>
                    <a:pt x="18" y="24"/>
                  </a:lnTo>
                  <a:lnTo>
                    <a:pt x="12" y="36"/>
                  </a:lnTo>
                  <a:lnTo>
                    <a:pt x="0" y="48"/>
                  </a:lnTo>
                  <a:lnTo>
                    <a:pt x="12" y="66"/>
                  </a:lnTo>
                  <a:lnTo>
                    <a:pt x="36" y="72"/>
                  </a:lnTo>
                  <a:lnTo>
                    <a:pt x="24" y="84"/>
                  </a:lnTo>
                  <a:lnTo>
                    <a:pt x="24" y="108"/>
                  </a:lnTo>
                  <a:lnTo>
                    <a:pt x="48" y="120"/>
                  </a:lnTo>
                  <a:lnTo>
                    <a:pt x="60" y="108"/>
                  </a:lnTo>
                  <a:lnTo>
                    <a:pt x="60" y="96"/>
                  </a:lnTo>
                  <a:lnTo>
                    <a:pt x="84" y="84"/>
                  </a:lnTo>
                  <a:lnTo>
                    <a:pt x="60" y="60"/>
                  </a:lnTo>
                  <a:lnTo>
                    <a:pt x="60" y="48"/>
                  </a:lnTo>
                  <a:lnTo>
                    <a:pt x="48" y="30"/>
                  </a:lnTo>
                  <a:lnTo>
                    <a:pt x="84" y="24"/>
                  </a:lnTo>
                  <a:lnTo>
                    <a:pt x="108" y="18"/>
                  </a:lnTo>
                  <a:lnTo>
                    <a:pt x="108" y="24"/>
                  </a:lnTo>
                  <a:lnTo>
                    <a:pt x="114" y="18"/>
                  </a:lnTo>
                  <a:lnTo>
                    <a:pt x="120" y="6"/>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98" name="Freeform 347"/>
            <p:cNvSpPr>
              <a:spLocks/>
            </p:cNvSpPr>
            <p:nvPr/>
          </p:nvSpPr>
          <p:spPr bwMode="auto">
            <a:xfrm>
              <a:off x="4709514" y="2017653"/>
              <a:ext cx="625986" cy="739245"/>
            </a:xfrm>
            <a:custGeom>
              <a:avLst/>
              <a:gdLst>
                <a:gd name="T0" fmla="*/ 24 w 83"/>
                <a:gd name="T1" fmla="*/ 86 h 98"/>
                <a:gd name="T2" fmla="*/ 24 w 83"/>
                <a:gd name="T3" fmla="*/ 80 h 98"/>
                <a:gd name="T4" fmla="*/ 24 w 83"/>
                <a:gd name="T5" fmla="*/ 75 h 98"/>
                <a:gd name="T6" fmla="*/ 24 w 83"/>
                <a:gd name="T7" fmla="*/ 65 h 98"/>
                <a:gd name="T8" fmla="*/ 26 w 83"/>
                <a:gd name="T9" fmla="*/ 60 h 98"/>
                <a:gd name="T10" fmla="*/ 30 w 83"/>
                <a:gd name="T11" fmla="*/ 56 h 98"/>
                <a:gd name="T12" fmla="*/ 31 w 83"/>
                <a:gd name="T13" fmla="*/ 50 h 98"/>
                <a:gd name="T14" fmla="*/ 34 w 83"/>
                <a:gd name="T15" fmla="*/ 43 h 98"/>
                <a:gd name="T16" fmla="*/ 38 w 83"/>
                <a:gd name="T17" fmla="*/ 35 h 98"/>
                <a:gd name="T18" fmla="*/ 38 w 83"/>
                <a:gd name="T19" fmla="*/ 30 h 98"/>
                <a:gd name="T20" fmla="*/ 42 w 83"/>
                <a:gd name="T21" fmla="*/ 28 h 98"/>
                <a:gd name="T22" fmla="*/ 47 w 83"/>
                <a:gd name="T23" fmla="*/ 24 h 98"/>
                <a:gd name="T24" fmla="*/ 49 w 83"/>
                <a:gd name="T25" fmla="*/ 22 h 98"/>
                <a:gd name="T26" fmla="*/ 51 w 83"/>
                <a:gd name="T27" fmla="*/ 19 h 98"/>
                <a:gd name="T28" fmla="*/ 53 w 83"/>
                <a:gd name="T29" fmla="*/ 17 h 98"/>
                <a:gd name="T30" fmla="*/ 56 w 83"/>
                <a:gd name="T31" fmla="*/ 21 h 98"/>
                <a:gd name="T32" fmla="*/ 62 w 83"/>
                <a:gd name="T33" fmla="*/ 21 h 98"/>
                <a:gd name="T34" fmla="*/ 66 w 83"/>
                <a:gd name="T35" fmla="*/ 19 h 98"/>
                <a:gd name="T36" fmla="*/ 70 w 83"/>
                <a:gd name="T37" fmla="*/ 12 h 98"/>
                <a:gd name="T38" fmla="*/ 78 w 83"/>
                <a:gd name="T39" fmla="*/ 14 h 98"/>
                <a:gd name="T40" fmla="*/ 77 w 83"/>
                <a:gd name="T41" fmla="*/ 19 h 98"/>
                <a:gd name="T42" fmla="*/ 77 w 83"/>
                <a:gd name="T43" fmla="*/ 19 h 98"/>
                <a:gd name="T44" fmla="*/ 81 w 83"/>
                <a:gd name="T45" fmla="*/ 15 h 98"/>
                <a:gd name="T46" fmla="*/ 81 w 83"/>
                <a:gd name="T47" fmla="*/ 12 h 98"/>
                <a:gd name="T48" fmla="*/ 83 w 83"/>
                <a:gd name="T49" fmla="*/ 6 h 98"/>
                <a:gd name="T50" fmla="*/ 76 w 83"/>
                <a:gd name="T51" fmla="*/ 0 h 98"/>
                <a:gd name="T52" fmla="*/ 69 w 83"/>
                <a:gd name="T53" fmla="*/ 2 h 98"/>
                <a:gd name="T54" fmla="*/ 66 w 83"/>
                <a:gd name="T55" fmla="*/ 1 h 98"/>
                <a:gd name="T56" fmla="*/ 59 w 83"/>
                <a:gd name="T57" fmla="*/ 5 h 98"/>
                <a:gd name="T58" fmla="*/ 55 w 83"/>
                <a:gd name="T59" fmla="*/ 6 h 98"/>
                <a:gd name="T60" fmla="*/ 50 w 83"/>
                <a:gd name="T61" fmla="*/ 8 h 98"/>
                <a:gd name="T62" fmla="*/ 43 w 83"/>
                <a:gd name="T63" fmla="*/ 14 h 98"/>
                <a:gd name="T64" fmla="*/ 40 w 83"/>
                <a:gd name="T65" fmla="*/ 22 h 98"/>
                <a:gd name="T66" fmla="*/ 32 w 83"/>
                <a:gd name="T67" fmla="*/ 28 h 98"/>
                <a:gd name="T68" fmla="*/ 28 w 83"/>
                <a:gd name="T69" fmla="*/ 38 h 98"/>
                <a:gd name="T70" fmla="*/ 25 w 83"/>
                <a:gd name="T71" fmla="*/ 46 h 98"/>
                <a:gd name="T72" fmla="*/ 17 w 83"/>
                <a:gd name="T73" fmla="*/ 60 h 98"/>
                <a:gd name="T74" fmla="*/ 8 w 83"/>
                <a:gd name="T75" fmla="*/ 65 h 98"/>
                <a:gd name="T76" fmla="*/ 4 w 83"/>
                <a:gd name="T77" fmla="*/ 71 h 98"/>
                <a:gd name="T78" fmla="*/ 2 w 83"/>
                <a:gd name="T79" fmla="*/ 76 h 98"/>
                <a:gd name="T80" fmla="*/ 1 w 83"/>
                <a:gd name="T81" fmla="*/ 84 h 98"/>
                <a:gd name="T82" fmla="*/ 3 w 83"/>
                <a:gd name="T83" fmla="*/ 91 h 98"/>
                <a:gd name="T84" fmla="*/ 7 w 83"/>
                <a:gd name="T85" fmla="*/ 98 h 98"/>
                <a:gd name="T86" fmla="*/ 16 w 83"/>
                <a:gd name="T87" fmla="*/ 93 h 98"/>
                <a:gd name="T88" fmla="*/ 20 w 83"/>
                <a:gd name="T89" fmla="*/ 92 h 98"/>
                <a:gd name="T90" fmla="*/ 21 w 83"/>
                <a:gd name="T91" fmla="*/ 92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
                <a:gd name="T139" fmla="*/ 0 h 98"/>
                <a:gd name="T140" fmla="*/ 83 w 83"/>
                <a:gd name="T141" fmla="*/ 98 h 9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 h="98">
                  <a:moveTo>
                    <a:pt x="23" y="87"/>
                  </a:moveTo>
                  <a:cubicBezTo>
                    <a:pt x="23" y="87"/>
                    <a:pt x="24" y="87"/>
                    <a:pt x="24" y="86"/>
                  </a:cubicBezTo>
                  <a:cubicBezTo>
                    <a:pt x="24" y="86"/>
                    <a:pt x="24" y="82"/>
                    <a:pt x="24" y="82"/>
                  </a:cubicBezTo>
                  <a:cubicBezTo>
                    <a:pt x="24" y="80"/>
                    <a:pt x="24" y="80"/>
                    <a:pt x="24" y="80"/>
                  </a:cubicBezTo>
                  <a:cubicBezTo>
                    <a:pt x="26" y="78"/>
                    <a:pt x="26" y="78"/>
                    <a:pt x="26" y="78"/>
                  </a:cubicBezTo>
                  <a:cubicBezTo>
                    <a:pt x="24" y="75"/>
                    <a:pt x="24" y="75"/>
                    <a:pt x="24" y="75"/>
                  </a:cubicBezTo>
                  <a:cubicBezTo>
                    <a:pt x="24" y="75"/>
                    <a:pt x="23" y="70"/>
                    <a:pt x="23" y="70"/>
                  </a:cubicBezTo>
                  <a:cubicBezTo>
                    <a:pt x="23" y="69"/>
                    <a:pt x="24" y="65"/>
                    <a:pt x="24" y="65"/>
                  </a:cubicBezTo>
                  <a:cubicBezTo>
                    <a:pt x="24" y="65"/>
                    <a:pt x="24" y="62"/>
                    <a:pt x="24" y="62"/>
                  </a:cubicBezTo>
                  <a:cubicBezTo>
                    <a:pt x="26" y="60"/>
                    <a:pt x="26" y="60"/>
                    <a:pt x="26" y="60"/>
                  </a:cubicBezTo>
                  <a:cubicBezTo>
                    <a:pt x="30" y="59"/>
                    <a:pt x="30" y="59"/>
                    <a:pt x="30" y="59"/>
                  </a:cubicBezTo>
                  <a:cubicBezTo>
                    <a:pt x="30" y="56"/>
                    <a:pt x="30" y="56"/>
                    <a:pt x="30" y="56"/>
                  </a:cubicBezTo>
                  <a:cubicBezTo>
                    <a:pt x="29" y="54"/>
                    <a:pt x="29" y="54"/>
                    <a:pt x="29" y="54"/>
                  </a:cubicBezTo>
                  <a:cubicBezTo>
                    <a:pt x="31" y="50"/>
                    <a:pt x="31" y="50"/>
                    <a:pt x="31" y="50"/>
                  </a:cubicBezTo>
                  <a:cubicBezTo>
                    <a:pt x="32" y="44"/>
                    <a:pt x="32" y="44"/>
                    <a:pt x="32" y="44"/>
                  </a:cubicBezTo>
                  <a:cubicBezTo>
                    <a:pt x="34" y="43"/>
                    <a:pt x="34" y="43"/>
                    <a:pt x="34" y="43"/>
                  </a:cubicBezTo>
                  <a:cubicBezTo>
                    <a:pt x="36" y="38"/>
                    <a:pt x="36" y="38"/>
                    <a:pt x="36" y="38"/>
                  </a:cubicBezTo>
                  <a:cubicBezTo>
                    <a:pt x="38" y="35"/>
                    <a:pt x="38" y="35"/>
                    <a:pt x="38" y="35"/>
                  </a:cubicBezTo>
                  <a:cubicBezTo>
                    <a:pt x="37" y="32"/>
                    <a:pt x="37" y="32"/>
                    <a:pt x="37" y="32"/>
                  </a:cubicBezTo>
                  <a:cubicBezTo>
                    <a:pt x="38" y="30"/>
                    <a:pt x="38" y="30"/>
                    <a:pt x="38" y="30"/>
                  </a:cubicBezTo>
                  <a:cubicBezTo>
                    <a:pt x="41" y="28"/>
                    <a:pt x="41" y="28"/>
                    <a:pt x="41" y="28"/>
                  </a:cubicBezTo>
                  <a:cubicBezTo>
                    <a:pt x="42" y="28"/>
                    <a:pt x="42" y="28"/>
                    <a:pt x="42" y="28"/>
                  </a:cubicBezTo>
                  <a:cubicBezTo>
                    <a:pt x="44" y="24"/>
                    <a:pt x="44" y="24"/>
                    <a:pt x="44" y="24"/>
                  </a:cubicBezTo>
                  <a:cubicBezTo>
                    <a:pt x="47" y="24"/>
                    <a:pt x="47" y="24"/>
                    <a:pt x="47" y="24"/>
                  </a:cubicBezTo>
                  <a:cubicBezTo>
                    <a:pt x="49" y="24"/>
                    <a:pt x="49" y="24"/>
                    <a:pt x="49" y="24"/>
                  </a:cubicBezTo>
                  <a:cubicBezTo>
                    <a:pt x="49" y="22"/>
                    <a:pt x="49" y="22"/>
                    <a:pt x="49" y="22"/>
                  </a:cubicBezTo>
                  <a:cubicBezTo>
                    <a:pt x="50" y="19"/>
                    <a:pt x="50" y="19"/>
                    <a:pt x="50" y="19"/>
                  </a:cubicBezTo>
                  <a:cubicBezTo>
                    <a:pt x="51" y="19"/>
                    <a:pt x="51" y="19"/>
                    <a:pt x="51" y="19"/>
                  </a:cubicBezTo>
                  <a:cubicBezTo>
                    <a:pt x="52" y="19"/>
                    <a:pt x="52" y="19"/>
                    <a:pt x="52" y="19"/>
                  </a:cubicBezTo>
                  <a:cubicBezTo>
                    <a:pt x="53" y="17"/>
                    <a:pt x="53" y="17"/>
                    <a:pt x="53" y="17"/>
                  </a:cubicBezTo>
                  <a:cubicBezTo>
                    <a:pt x="54" y="19"/>
                    <a:pt x="54" y="19"/>
                    <a:pt x="54" y="19"/>
                  </a:cubicBezTo>
                  <a:cubicBezTo>
                    <a:pt x="56" y="21"/>
                    <a:pt x="56" y="21"/>
                    <a:pt x="56" y="21"/>
                  </a:cubicBezTo>
                  <a:cubicBezTo>
                    <a:pt x="59" y="22"/>
                    <a:pt x="59" y="22"/>
                    <a:pt x="59" y="22"/>
                  </a:cubicBezTo>
                  <a:cubicBezTo>
                    <a:pt x="62" y="21"/>
                    <a:pt x="62" y="21"/>
                    <a:pt x="62" y="21"/>
                  </a:cubicBezTo>
                  <a:cubicBezTo>
                    <a:pt x="63" y="22"/>
                    <a:pt x="63" y="22"/>
                    <a:pt x="63" y="22"/>
                  </a:cubicBezTo>
                  <a:cubicBezTo>
                    <a:pt x="66" y="19"/>
                    <a:pt x="66" y="19"/>
                    <a:pt x="66" y="19"/>
                  </a:cubicBezTo>
                  <a:cubicBezTo>
                    <a:pt x="68" y="14"/>
                    <a:pt x="68" y="14"/>
                    <a:pt x="68" y="14"/>
                  </a:cubicBezTo>
                  <a:cubicBezTo>
                    <a:pt x="70" y="12"/>
                    <a:pt x="70" y="12"/>
                    <a:pt x="70" y="12"/>
                  </a:cubicBezTo>
                  <a:cubicBezTo>
                    <a:pt x="75" y="11"/>
                    <a:pt x="75" y="11"/>
                    <a:pt x="75" y="11"/>
                  </a:cubicBezTo>
                  <a:cubicBezTo>
                    <a:pt x="78" y="14"/>
                    <a:pt x="78" y="14"/>
                    <a:pt x="78" y="14"/>
                  </a:cubicBezTo>
                  <a:cubicBezTo>
                    <a:pt x="78" y="17"/>
                    <a:pt x="78" y="17"/>
                    <a:pt x="78" y="17"/>
                  </a:cubicBezTo>
                  <a:cubicBezTo>
                    <a:pt x="77" y="19"/>
                    <a:pt x="77" y="19"/>
                    <a:pt x="77" y="19"/>
                  </a:cubicBezTo>
                  <a:cubicBezTo>
                    <a:pt x="78" y="18"/>
                    <a:pt x="78" y="18"/>
                    <a:pt x="78" y="18"/>
                  </a:cubicBezTo>
                  <a:cubicBezTo>
                    <a:pt x="77" y="19"/>
                    <a:pt x="77" y="19"/>
                    <a:pt x="77" y="19"/>
                  </a:cubicBezTo>
                  <a:cubicBezTo>
                    <a:pt x="77" y="19"/>
                    <a:pt x="77" y="19"/>
                    <a:pt x="77" y="19"/>
                  </a:cubicBezTo>
                  <a:cubicBezTo>
                    <a:pt x="81" y="15"/>
                    <a:pt x="81" y="15"/>
                    <a:pt x="81" y="15"/>
                  </a:cubicBezTo>
                  <a:cubicBezTo>
                    <a:pt x="82" y="13"/>
                    <a:pt x="82" y="13"/>
                    <a:pt x="82" y="13"/>
                  </a:cubicBezTo>
                  <a:cubicBezTo>
                    <a:pt x="81" y="12"/>
                    <a:pt x="81" y="12"/>
                    <a:pt x="81" y="12"/>
                  </a:cubicBezTo>
                  <a:cubicBezTo>
                    <a:pt x="80" y="9"/>
                    <a:pt x="80" y="9"/>
                    <a:pt x="80" y="9"/>
                  </a:cubicBezTo>
                  <a:cubicBezTo>
                    <a:pt x="83" y="6"/>
                    <a:pt x="83" y="6"/>
                    <a:pt x="83" y="6"/>
                  </a:cubicBezTo>
                  <a:cubicBezTo>
                    <a:pt x="80" y="4"/>
                    <a:pt x="80" y="4"/>
                    <a:pt x="80" y="4"/>
                  </a:cubicBezTo>
                  <a:cubicBezTo>
                    <a:pt x="76" y="0"/>
                    <a:pt x="76" y="0"/>
                    <a:pt x="76" y="0"/>
                  </a:cubicBezTo>
                  <a:cubicBezTo>
                    <a:pt x="72" y="4"/>
                    <a:pt x="72" y="4"/>
                    <a:pt x="72" y="4"/>
                  </a:cubicBezTo>
                  <a:cubicBezTo>
                    <a:pt x="69" y="2"/>
                    <a:pt x="69" y="2"/>
                    <a:pt x="69" y="2"/>
                  </a:cubicBezTo>
                  <a:cubicBezTo>
                    <a:pt x="69" y="1"/>
                    <a:pt x="69" y="1"/>
                    <a:pt x="69" y="1"/>
                  </a:cubicBezTo>
                  <a:cubicBezTo>
                    <a:pt x="66" y="1"/>
                    <a:pt x="66" y="1"/>
                    <a:pt x="66" y="1"/>
                  </a:cubicBezTo>
                  <a:cubicBezTo>
                    <a:pt x="62" y="1"/>
                    <a:pt x="62" y="1"/>
                    <a:pt x="62" y="1"/>
                  </a:cubicBezTo>
                  <a:cubicBezTo>
                    <a:pt x="59" y="5"/>
                    <a:pt x="59" y="5"/>
                    <a:pt x="59" y="5"/>
                  </a:cubicBezTo>
                  <a:cubicBezTo>
                    <a:pt x="56" y="6"/>
                    <a:pt x="56" y="6"/>
                    <a:pt x="56" y="6"/>
                  </a:cubicBezTo>
                  <a:cubicBezTo>
                    <a:pt x="55" y="6"/>
                    <a:pt x="55" y="6"/>
                    <a:pt x="55" y="6"/>
                  </a:cubicBezTo>
                  <a:cubicBezTo>
                    <a:pt x="53" y="8"/>
                    <a:pt x="53" y="8"/>
                    <a:pt x="53" y="8"/>
                  </a:cubicBezTo>
                  <a:cubicBezTo>
                    <a:pt x="50" y="8"/>
                    <a:pt x="50" y="8"/>
                    <a:pt x="50" y="8"/>
                  </a:cubicBezTo>
                  <a:cubicBezTo>
                    <a:pt x="48" y="13"/>
                    <a:pt x="48" y="13"/>
                    <a:pt x="48" y="13"/>
                  </a:cubicBezTo>
                  <a:cubicBezTo>
                    <a:pt x="43" y="14"/>
                    <a:pt x="43" y="14"/>
                    <a:pt x="43" y="14"/>
                  </a:cubicBezTo>
                  <a:cubicBezTo>
                    <a:pt x="41" y="19"/>
                    <a:pt x="41" y="19"/>
                    <a:pt x="41" y="19"/>
                  </a:cubicBezTo>
                  <a:cubicBezTo>
                    <a:pt x="40" y="22"/>
                    <a:pt x="40" y="22"/>
                    <a:pt x="40" y="22"/>
                  </a:cubicBezTo>
                  <a:cubicBezTo>
                    <a:pt x="37" y="22"/>
                    <a:pt x="37" y="22"/>
                    <a:pt x="37" y="22"/>
                  </a:cubicBezTo>
                  <a:cubicBezTo>
                    <a:pt x="32" y="28"/>
                    <a:pt x="32" y="28"/>
                    <a:pt x="32" y="28"/>
                  </a:cubicBezTo>
                  <a:cubicBezTo>
                    <a:pt x="32" y="31"/>
                    <a:pt x="32" y="31"/>
                    <a:pt x="32" y="31"/>
                  </a:cubicBezTo>
                  <a:cubicBezTo>
                    <a:pt x="28" y="38"/>
                    <a:pt x="28" y="38"/>
                    <a:pt x="28" y="38"/>
                  </a:cubicBezTo>
                  <a:cubicBezTo>
                    <a:pt x="26" y="41"/>
                    <a:pt x="26" y="41"/>
                    <a:pt x="26" y="41"/>
                  </a:cubicBezTo>
                  <a:cubicBezTo>
                    <a:pt x="25" y="46"/>
                    <a:pt x="25" y="46"/>
                    <a:pt x="25" y="46"/>
                  </a:cubicBezTo>
                  <a:cubicBezTo>
                    <a:pt x="23" y="49"/>
                    <a:pt x="23" y="49"/>
                    <a:pt x="23" y="49"/>
                  </a:cubicBezTo>
                  <a:cubicBezTo>
                    <a:pt x="17" y="60"/>
                    <a:pt x="17" y="60"/>
                    <a:pt x="17" y="60"/>
                  </a:cubicBezTo>
                  <a:cubicBezTo>
                    <a:pt x="13" y="63"/>
                    <a:pt x="13" y="63"/>
                    <a:pt x="13" y="63"/>
                  </a:cubicBezTo>
                  <a:cubicBezTo>
                    <a:pt x="8" y="65"/>
                    <a:pt x="8" y="65"/>
                    <a:pt x="8" y="65"/>
                  </a:cubicBezTo>
                  <a:cubicBezTo>
                    <a:pt x="6" y="69"/>
                    <a:pt x="6" y="69"/>
                    <a:pt x="6" y="69"/>
                  </a:cubicBezTo>
                  <a:cubicBezTo>
                    <a:pt x="4" y="71"/>
                    <a:pt x="4" y="71"/>
                    <a:pt x="4" y="71"/>
                  </a:cubicBezTo>
                  <a:cubicBezTo>
                    <a:pt x="3" y="73"/>
                    <a:pt x="3" y="73"/>
                    <a:pt x="3" y="73"/>
                  </a:cubicBezTo>
                  <a:cubicBezTo>
                    <a:pt x="2" y="76"/>
                    <a:pt x="2" y="76"/>
                    <a:pt x="2" y="76"/>
                  </a:cubicBezTo>
                  <a:cubicBezTo>
                    <a:pt x="0" y="79"/>
                    <a:pt x="0" y="79"/>
                    <a:pt x="0" y="79"/>
                  </a:cubicBezTo>
                  <a:cubicBezTo>
                    <a:pt x="1" y="84"/>
                    <a:pt x="1" y="84"/>
                    <a:pt x="1" y="84"/>
                  </a:cubicBezTo>
                  <a:cubicBezTo>
                    <a:pt x="2" y="87"/>
                    <a:pt x="2" y="87"/>
                    <a:pt x="2" y="87"/>
                  </a:cubicBezTo>
                  <a:cubicBezTo>
                    <a:pt x="3" y="91"/>
                    <a:pt x="3" y="91"/>
                    <a:pt x="3" y="91"/>
                  </a:cubicBezTo>
                  <a:cubicBezTo>
                    <a:pt x="3" y="95"/>
                    <a:pt x="3" y="95"/>
                    <a:pt x="3" y="95"/>
                  </a:cubicBezTo>
                  <a:cubicBezTo>
                    <a:pt x="7" y="98"/>
                    <a:pt x="7" y="98"/>
                    <a:pt x="7" y="98"/>
                  </a:cubicBezTo>
                  <a:cubicBezTo>
                    <a:pt x="11" y="97"/>
                    <a:pt x="11" y="97"/>
                    <a:pt x="11" y="97"/>
                  </a:cubicBezTo>
                  <a:cubicBezTo>
                    <a:pt x="16" y="93"/>
                    <a:pt x="16" y="93"/>
                    <a:pt x="16" y="93"/>
                  </a:cubicBezTo>
                  <a:cubicBezTo>
                    <a:pt x="19" y="91"/>
                    <a:pt x="19" y="91"/>
                    <a:pt x="19" y="91"/>
                  </a:cubicBezTo>
                  <a:cubicBezTo>
                    <a:pt x="20" y="92"/>
                    <a:pt x="20" y="92"/>
                    <a:pt x="20" y="92"/>
                  </a:cubicBezTo>
                  <a:cubicBezTo>
                    <a:pt x="20" y="93"/>
                    <a:pt x="20" y="93"/>
                    <a:pt x="20" y="93"/>
                  </a:cubicBezTo>
                  <a:cubicBezTo>
                    <a:pt x="21" y="92"/>
                    <a:pt x="21" y="92"/>
                    <a:pt x="21" y="92"/>
                  </a:cubicBezTo>
                  <a:lnTo>
                    <a:pt x="23" y="87"/>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299" name="Freeform 348"/>
            <p:cNvSpPr>
              <a:spLocks/>
            </p:cNvSpPr>
            <p:nvPr/>
          </p:nvSpPr>
          <p:spPr bwMode="auto">
            <a:xfrm>
              <a:off x="4859506" y="2161522"/>
              <a:ext cx="309166" cy="714756"/>
            </a:xfrm>
            <a:custGeom>
              <a:avLst/>
              <a:gdLst>
                <a:gd name="T0" fmla="*/ 41 w 41"/>
                <a:gd name="T1" fmla="*/ 21 h 95"/>
                <a:gd name="T2" fmla="*/ 40 w 41"/>
                <a:gd name="T3" fmla="*/ 15 h 95"/>
                <a:gd name="T4" fmla="*/ 38 w 41"/>
                <a:gd name="T5" fmla="*/ 6 h 95"/>
                <a:gd name="T6" fmla="*/ 35 w 41"/>
                <a:gd name="T7" fmla="*/ 5 h 95"/>
                <a:gd name="T8" fmla="*/ 31 w 41"/>
                <a:gd name="T9" fmla="*/ 0 h 95"/>
                <a:gd name="T10" fmla="*/ 29 w 41"/>
                <a:gd name="T11" fmla="*/ 3 h 95"/>
                <a:gd name="T12" fmla="*/ 27 w 41"/>
                <a:gd name="T13" fmla="*/ 5 h 95"/>
                <a:gd name="T14" fmla="*/ 22 w 41"/>
                <a:gd name="T15" fmla="*/ 9 h 95"/>
                <a:gd name="T16" fmla="*/ 18 w 41"/>
                <a:gd name="T17" fmla="*/ 11 h 95"/>
                <a:gd name="T18" fmla="*/ 18 w 41"/>
                <a:gd name="T19" fmla="*/ 16 h 95"/>
                <a:gd name="T20" fmla="*/ 14 w 41"/>
                <a:gd name="T21" fmla="*/ 24 h 95"/>
                <a:gd name="T22" fmla="*/ 11 w 41"/>
                <a:gd name="T23" fmla="*/ 31 h 95"/>
                <a:gd name="T24" fmla="*/ 10 w 41"/>
                <a:gd name="T25" fmla="*/ 37 h 95"/>
                <a:gd name="T26" fmla="*/ 6 w 41"/>
                <a:gd name="T27" fmla="*/ 41 h 95"/>
                <a:gd name="T28" fmla="*/ 4 w 41"/>
                <a:gd name="T29" fmla="*/ 46 h 95"/>
                <a:gd name="T30" fmla="*/ 4 w 41"/>
                <a:gd name="T31" fmla="*/ 56 h 95"/>
                <a:gd name="T32" fmla="*/ 4 w 41"/>
                <a:gd name="T33" fmla="*/ 61 h 95"/>
                <a:gd name="T34" fmla="*/ 4 w 41"/>
                <a:gd name="T35" fmla="*/ 67 h 95"/>
                <a:gd name="T36" fmla="*/ 1 w 41"/>
                <a:gd name="T37" fmla="*/ 73 h 95"/>
                <a:gd name="T38" fmla="*/ 2 w 41"/>
                <a:gd name="T39" fmla="*/ 79 h 95"/>
                <a:gd name="T40" fmla="*/ 5 w 41"/>
                <a:gd name="T41" fmla="*/ 88 h 95"/>
                <a:gd name="T42" fmla="*/ 6 w 41"/>
                <a:gd name="T43" fmla="*/ 93 h 95"/>
                <a:gd name="T44" fmla="*/ 10 w 41"/>
                <a:gd name="T45" fmla="*/ 94 h 95"/>
                <a:gd name="T46" fmla="*/ 13 w 41"/>
                <a:gd name="T47" fmla="*/ 90 h 95"/>
                <a:gd name="T48" fmla="*/ 18 w 41"/>
                <a:gd name="T49" fmla="*/ 86 h 95"/>
                <a:gd name="T50" fmla="*/ 19 w 41"/>
                <a:gd name="T51" fmla="*/ 75 h 95"/>
                <a:gd name="T52" fmla="*/ 24 w 41"/>
                <a:gd name="T53" fmla="*/ 73 h 95"/>
                <a:gd name="T54" fmla="*/ 23 w 41"/>
                <a:gd name="T55" fmla="*/ 65 h 95"/>
                <a:gd name="T56" fmla="*/ 21 w 41"/>
                <a:gd name="T57" fmla="*/ 56 h 95"/>
                <a:gd name="T58" fmla="*/ 24 w 41"/>
                <a:gd name="T59" fmla="*/ 46 h 95"/>
                <a:gd name="T60" fmla="*/ 33 w 41"/>
                <a:gd name="T61" fmla="*/ 40 h 95"/>
                <a:gd name="T62" fmla="*/ 33 w 41"/>
                <a:gd name="T63" fmla="*/ 34 h 95"/>
                <a:gd name="T64" fmla="*/ 38 w 41"/>
                <a:gd name="T65" fmla="*/ 27 h 95"/>
                <a:gd name="T66" fmla="*/ 41 w 41"/>
                <a:gd name="T67" fmla="*/ 27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1"/>
                <a:gd name="T103" fmla="*/ 0 h 95"/>
                <a:gd name="T104" fmla="*/ 41 w 41"/>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1" h="95">
                  <a:moveTo>
                    <a:pt x="41" y="22"/>
                  </a:moveTo>
                  <a:cubicBezTo>
                    <a:pt x="41" y="21"/>
                    <a:pt x="41" y="21"/>
                    <a:pt x="41" y="21"/>
                  </a:cubicBezTo>
                  <a:cubicBezTo>
                    <a:pt x="40" y="18"/>
                    <a:pt x="40" y="18"/>
                    <a:pt x="40" y="18"/>
                  </a:cubicBezTo>
                  <a:cubicBezTo>
                    <a:pt x="40" y="15"/>
                    <a:pt x="40" y="15"/>
                    <a:pt x="40" y="15"/>
                  </a:cubicBezTo>
                  <a:cubicBezTo>
                    <a:pt x="40" y="11"/>
                    <a:pt x="40" y="11"/>
                    <a:pt x="40" y="11"/>
                  </a:cubicBezTo>
                  <a:cubicBezTo>
                    <a:pt x="38" y="6"/>
                    <a:pt x="38" y="6"/>
                    <a:pt x="38" y="6"/>
                  </a:cubicBezTo>
                  <a:cubicBezTo>
                    <a:pt x="37" y="6"/>
                    <a:pt x="37" y="6"/>
                    <a:pt x="37" y="6"/>
                  </a:cubicBezTo>
                  <a:cubicBezTo>
                    <a:pt x="35" y="5"/>
                    <a:pt x="35" y="5"/>
                    <a:pt x="35" y="5"/>
                  </a:cubicBezTo>
                  <a:cubicBezTo>
                    <a:pt x="32" y="2"/>
                    <a:pt x="32" y="2"/>
                    <a:pt x="32" y="2"/>
                  </a:cubicBezTo>
                  <a:cubicBezTo>
                    <a:pt x="31" y="0"/>
                    <a:pt x="31" y="0"/>
                    <a:pt x="31" y="0"/>
                  </a:cubicBezTo>
                  <a:cubicBezTo>
                    <a:pt x="30" y="0"/>
                    <a:pt x="30" y="0"/>
                    <a:pt x="30" y="0"/>
                  </a:cubicBezTo>
                  <a:cubicBezTo>
                    <a:pt x="29" y="3"/>
                    <a:pt x="29" y="3"/>
                    <a:pt x="29" y="3"/>
                  </a:cubicBezTo>
                  <a:cubicBezTo>
                    <a:pt x="29" y="5"/>
                    <a:pt x="29" y="5"/>
                    <a:pt x="29" y="5"/>
                  </a:cubicBezTo>
                  <a:cubicBezTo>
                    <a:pt x="27" y="5"/>
                    <a:pt x="27" y="5"/>
                    <a:pt x="27" y="5"/>
                  </a:cubicBezTo>
                  <a:cubicBezTo>
                    <a:pt x="24" y="5"/>
                    <a:pt x="24" y="5"/>
                    <a:pt x="24" y="5"/>
                  </a:cubicBezTo>
                  <a:cubicBezTo>
                    <a:pt x="22" y="9"/>
                    <a:pt x="22" y="9"/>
                    <a:pt x="22" y="9"/>
                  </a:cubicBezTo>
                  <a:cubicBezTo>
                    <a:pt x="21" y="9"/>
                    <a:pt x="21" y="9"/>
                    <a:pt x="21" y="9"/>
                  </a:cubicBezTo>
                  <a:cubicBezTo>
                    <a:pt x="18" y="11"/>
                    <a:pt x="18" y="11"/>
                    <a:pt x="18" y="11"/>
                  </a:cubicBezTo>
                  <a:cubicBezTo>
                    <a:pt x="17" y="13"/>
                    <a:pt x="17" y="13"/>
                    <a:pt x="17" y="13"/>
                  </a:cubicBezTo>
                  <a:cubicBezTo>
                    <a:pt x="18" y="16"/>
                    <a:pt x="18" y="16"/>
                    <a:pt x="18" y="16"/>
                  </a:cubicBezTo>
                  <a:cubicBezTo>
                    <a:pt x="16" y="19"/>
                    <a:pt x="16" y="19"/>
                    <a:pt x="16" y="19"/>
                  </a:cubicBezTo>
                  <a:cubicBezTo>
                    <a:pt x="14" y="24"/>
                    <a:pt x="14" y="24"/>
                    <a:pt x="14" y="24"/>
                  </a:cubicBezTo>
                  <a:cubicBezTo>
                    <a:pt x="12" y="25"/>
                    <a:pt x="12" y="25"/>
                    <a:pt x="12" y="25"/>
                  </a:cubicBezTo>
                  <a:cubicBezTo>
                    <a:pt x="11" y="31"/>
                    <a:pt x="11" y="31"/>
                    <a:pt x="11" y="31"/>
                  </a:cubicBezTo>
                  <a:cubicBezTo>
                    <a:pt x="9" y="35"/>
                    <a:pt x="9" y="35"/>
                    <a:pt x="9" y="35"/>
                  </a:cubicBezTo>
                  <a:cubicBezTo>
                    <a:pt x="10" y="37"/>
                    <a:pt x="10" y="37"/>
                    <a:pt x="10" y="37"/>
                  </a:cubicBezTo>
                  <a:cubicBezTo>
                    <a:pt x="10" y="40"/>
                    <a:pt x="10" y="40"/>
                    <a:pt x="10" y="40"/>
                  </a:cubicBezTo>
                  <a:cubicBezTo>
                    <a:pt x="6" y="41"/>
                    <a:pt x="6" y="41"/>
                    <a:pt x="6" y="41"/>
                  </a:cubicBezTo>
                  <a:cubicBezTo>
                    <a:pt x="4" y="43"/>
                    <a:pt x="4" y="43"/>
                    <a:pt x="4" y="43"/>
                  </a:cubicBezTo>
                  <a:cubicBezTo>
                    <a:pt x="4" y="43"/>
                    <a:pt x="4" y="46"/>
                    <a:pt x="4" y="46"/>
                  </a:cubicBezTo>
                  <a:cubicBezTo>
                    <a:pt x="4" y="46"/>
                    <a:pt x="3" y="50"/>
                    <a:pt x="3" y="51"/>
                  </a:cubicBezTo>
                  <a:cubicBezTo>
                    <a:pt x="3" y="51"/>
                    <a:pt x="4" y="56"/>
                    <a:pt x="4" y="56"/>
                  </a:cubicBezTo>
                  <a:cubicBezTo>
                    <a:pt x="6" y="59"/>
                    <a:pt x="6" y="59"/>
                    <a:pt x="6" y="59"/>
                  </a:cubicBezTo>
                  <a:cubicBezTo>
                    <a:pt x="4" y="61"/>
                    <a:pt x="4" y="61"/>
                    <a:pt x="4" y="61"/>
                  </a:cubicBezTo>
                  <a:cubicBezTo>
                    <a:pt x="4" y="63"/>
                    <a:pt x="4" y="63"/>
                    <a:pt x="4" y="63"/>
                  </a:cubicBezTo>
                  <a:cubicBezTo>
                    <a:pt x="4" y="63"/>
                    <a:pt x="4" y="67"/>
                    <a:pt x="4" y="67"/>
                  </a:cubicBezTo>
                  <a:cubicBezTo>
                    <a:pt x="4" y="68"/>
                    <a:pt x="3" y="68"/>
                    <a:pt x="3" y="68"/>
                  </a:cubicBezTo>
                  <a:cubicBezTo>
                    <a:pt x="1" y="73"/>
                    <a:pt x="1" y="73"/>
                    <a:pt x="1" y="73"/>
                  </a:cubicBezTo>
                  <a:cubicBezTo>
                    <a:pt x="0" y="74"/>
                    <a:pt x="0" y="74"/>
                    <a:pt x="0" y="74"/>
                  </a:cubicBezTo>
                  <a:cubicBezTo>
                    <a:pt x="2" y="79"/>
                    <a:pt x="2" y="79"/>
                    <a:pt x="2" y="79"/>
                  </a:cubicBezTo>
                  <a:cubicBezTo>
                    <a:pt x="3" y="83"/>
                    <a:pt x="3" y="83"/>
                    <a:pt x="3" y="83"/>
                  </a:cubicBezTo>
                  <a:cubicBezTo>
                    <a:pt x="5" y="88"/>
                    <a:pt x="5" y="88"/>
                    <a:pt x="5" y="88"/>
                  </a:cubicBezTo>
                  <a:cubicBezTo>
                    <a:pt x="5" y="90"/>
                    <a:pt x="5" y="90"/>
                    <a:pt x="5" y="90"/>
                  </a:cubicBezTo>
                  <a:cubicBezTo>
                    <a:pt x="6" y="93"/>
                    <a:pt x="6" y="93"/>
                    <a:pt x="6" y="93"/>
                  </a:cubicBezTo>
                  <a:cubicBezTo>
                    <a:pt x="7" y="95"/>
                    <a:pt x="7" y="95"/>
                    <a:pt x="7" y="95"/>
                  </a:cubicBezTo>
                  <a:cubicBezTo>
                    <a:pt x="10" y="94"/>
                    <a:pt x="10" y="94"/>
                    <a:pt x="10" y="94"/>
                  </a:cubicBezTo>
                  <a:cubicBezTo>
                    <a:pt x="11" y="92"/>
                    <a:pt x="11" y="92"/>
                    <a:pt x="11" y="92"/>
                  </a:cubicBezTo>
                  <a:cubicBezTo>
                    <a:pt x="13" y="90"/>
                    <a:pt x="13" y="90"/>
                    <a:pt x="13" y="90"/>
                  </a:cubicBezTo>
                  <a:cubicBezTo>
                    <a:pt x="16" y="90"/>
                    <a:pt x="16" y="90"/>
                    <a:pt x="16" y="90"/>
                  </a:cubicBezTo>
                  <a:cubicBezTo>
                    <a:pt x="18" y="86"/>
                    <a:pt x="18" y="86"/>
                    <a:pt x="18" y="86"/>
                  </a:cubicBezTo>
                  <a:cubicBezTo>
                    <a:pt x="19" y="79"/>
                    <a:pt x="19" y="79"/>
                    <a:pt x="19" y="79"/>
                  </a:cubicBezTo>
                  <a:cubicBezTo>
                    <a:pt x="19" y="75"/>
                    <a:pt x="19" y="75"/>
                    <a:pt x="19" y="75"/>
                  </a:cubicBezTo>
                  <a:cubicBezTo>
                    <a:pt x="21" y="74"/>
                    <a:pt x="21" y="74"/>
                    <a:pt x="21" y="74"/>
                  </a:cubicBezTo>
                  <a:cubicBezTo>
                    <a:pt x="24" y="73"/>
                    <a:pt x="24" y="73"/>
                    <a:pt x="24" y="73"/>
                  </a:cubicBezTo>
                  <a:cubicBezTo>
                    <a:pt x="24" y="68"/>
                    <a:pt x="24" y="68"/>
                    <a:pt x="24" y="68"/>
                  </a:cubicBezTo>
                  <a:cubicBezTo>
                    <a:pt x="23" y="65"/>
                    <a:pt x="23" y="65"/>
                    <a:pt x="23" y="65"/>
                  </a:cubicBezTo>
                  <a:cubicBezTo>
                    <a:pt x="20" y="63"/>
                    <a:pt x="20" y="63"/>
                    <a:pt x="20" y="63"/>
                  </a:cubicBezTo>
                  <a:cubicBezTo>
                    <a:pt x="21" y="56"/>
                    <a:pt x="21" y="56"/>
                    <a:pt x="21" y="56"/>
                  </a:cubicBezTo>
                  <a:cubicBezTo>
                    <a:pt x="21" y="51"/>
                    <a:pt x="21" y="51"/>
                    <a:pt x="21" y="51"/>
                  </a:cubicBezTo>
                  <a:cubicBezTo>
                    <a:pt x="24" y="46"/>
                    <a:pt x="24" y="46"/>
                    <a:pt x="24" y="46"/>
                  </a:cubicBezTo>
                  <a:cubicBezTo>
                    <a:pt x="27" y="44"/>
                    <a:pt x="27" y="44"/>
                    <a:pt x="27" y="44"/>
                  </a:cubicBezTo>
                  <a:cubicBezTo>
                    <a:pt x="33" y="40"/>
                    <a:pt x="33" y="40"/>
                    <a:pt x="33" y="40"/>
                  </a:cubicBezTo>
                  <a:cubicBezTo>
                    <a:pt x="34" y="37"/>
                    <a:pt x="34" y="37"/>
                    <a:pt x="34" y="37"/>
                  </a:cubicBezTo>
                  <a:cubicBezTo>
                    <a:pt x="33" y="34"/>
                    <a:pt x="33" y="34"/>
                    <a:pt x="33" y="34"/>
                  </a:cubicBezTo>
                  <a:cubicBezTo>
                    <a:pt x="35" y="31"/>
                    <a:pt x="35" y="31"/>
                    <a:pt x="35" y="31"/>
                  </a:cubicBezTo>
                  <a:cubicBezTo>
                    <a:pt x="38" y="27"/>
                    <a:pt x="38" y="27"/>
                    <a:pt x="38" y="27"/>
                  </a:cubicBezTo>
                  <a:cubicBezTo>
                    <a:pt x="41" y="28"/>
                    <a:pt x="41" y="28"/>
                    <a:pt x="41" y="28"/>
                  </a:cubicBezTo>
                  <a:cubicBezTo>
                    <a:pt x="41" y="27"/>
                    <a:pt x="41" y="27"/>
                    <a:pt x="41" y="27"/>
                  </a:cubicBezTo>
                  <a:lnTo>
                    <a:pt x="41" y="22"/>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00" name="Freeform 349"/>
            <p:cNvSpPr>
              <a:spLocks/>
            </p:cNvSpPr>
            <p:nvPr/>
          </p:nvSpPr>
          <p:spPr bwMode="auto">
            <a:xfrm>
              <a:off x="5124287" y="2997189"/>
              <a:ext cx="430077" cy="277026"/>
            </a:xfrm>
            <a:custGeom>
              <a:avLst/>
              <a:gdLst>
                <a:gd name="T0" fmla="*/ 54 w 57"/>
                <a:gd name="T1" fmla="*/ 22 h 37"/>
                <a:gd name="T2" fmla="*/ 56 w 57"/>
                <a:gd name="T3" fmla="*/ 21 h 37"/>
                <a:gd name="T4" fmla="*/ 57 w 57"/>
                <a:gd name="T5" fmla="*/ 16 h 37"/>
                <a:gd name="T6" fmla="*/ 57 w 57"/>
                <a:gd name="T7" fmla="*/ 14 h 37"/>
                <a:gd name="T8" fmla="*/ 52 w 57"/>
                <a:gd name="T9" fmla="*/ 12 h 37"/>
                <a:gd name="T10" fmla="*/ 47 w 57"/>
                <a:gd name="T11" fmla="*/ 9 h 37"/>
                <a:gd name="T12" fmla="*/ 45 w 57"/>
                <a:gd name="T13" fmla="*/ 9 h 37"/>
                <a:gd name="T14" fmla="*/ 42 w 57"/>
                <a:gd name="T15" fmla="*/ 7 h 37"/>
                <a:gd name="T16" fmla="*/ 40 w 57"/>
                <a:gd name="T17" fmla="*/ 4 h 37"/>
                <a:gd name="T18" fmla="*/ 33 w 57"/>
                <a:gd name="T19" fmla="*/ 1 h 37"/>
                <a:gd name="T20" fmla="*/ 31 w 57"/>
                <a:gd name="T21" fmla="*/ 1 h 37"/>
                <a:gd name="T22" fmla="*/ 31 w 57"/>
                <a:gd name="T23" fmla="*/ 0 h 37"/>
                <a:gd name="T24" fmla="*/ 30 w 57"/>
                <a:gd name="T25" fmla="*/ 0 h 37"/>
                <a:gd name="T26" fmla="*/ 28 w 57"/>
                <a:gd name="T27" fmla="*/ 6 h 37"/>
                <a:gd name="T28" fmla="*/ 24 w 57"/>
                <a:gd name="T29" fmla="*/ 5 h 37"/>
                <a:gd name="T30" fmla="*/ 17 w 57"/>
                <a:gd name="T31" fmla="*/ 5 h 37"/>
                <a:gd name="T32" fmla="*/ 11 w 57"/>
                <a:gd name="T33" fmla="*/ 3 h 37"/>
                <a:gd name="T34" fmla="*/ 7 w 57"/>
                <a:gd name="T35" fmla="*/ 3 h 37"/>
                <a:gd name="T36" fmla="*/ 5 w 57"/>
                <a:gd name="T37" fmla="*/ 4 h 37"/>
                <a:gd name="T38" fmla="*/ 6 w 57"/>
                <a:gd name="T39" fmla="*/ 8 h 37"/>
                <a:gd name="T40" fmla="*/ 4 w 57"/>
                <a:gd name="T41" fmla="*/ 10 h 37"/>
                <a:gd name="T42" fmla="*/ 2 w 57"/>
                <a:gd name="T43" fmla="*/ 15 h 37"/>
                <a:gd name="T44" fmla="*/ 0 w 57"/>
                <a:gd name="T45" fmla="*/ 15 h 37"/>
                <a:gd name="T46" fmla="*/ 0 w 57"/>
                <a:gd name="T47" fmla="*/ 18 h 37"/>
                <a:gd name="T48" fmla="*/ 1 w 57"/>
                <a:gd name="T49" fmla="*/ 19 h 37"/>
                <a:gd name="T50" fmla="*/ 2 w 57"/>
                <a:gd name="T51" fmla="*/ 20 h 37"/>
                <a:gd name="T52" fmla="*/ 3 w 57"/>
                <a:gd name="T53" fmla="*/ 21 h 37"/>
                <a:gd name="T54" fmla="*/ 12 w 57"/>
                <a:gd name="T55" fmla="*/ 20 h 37"/>
                <a:gd name="T56" fmla="*/ 18 w 57"/>
                <a:gd name="T57" fmla="*/ 20 h 37"/>
                <a:gd name="T58" fmla="*/ 24 w 57"/>
                <a:gd name="T59" fmla="*/ 24 h 37"/>
                <a:gd name="T60" fmla="*/ 25 w 57"/>
                <a:gd name="T61" fmla="*/ 28 h 37"/>
                <a:gd name="T62" fmla="*/ 22 w 57"/>
                <a:gd name="T63" fmla="*/ 30 h 37"/>
                <a:gd name="T64" fmla="*/ 21 w 57"/>
                <a:gd name="T65" fmla="*/ 33 h 37"/>
                <a:gd name="T66" fmla="*/ 24 w 57"/>
                <a:gd name="T67" fmla="*/ 34 h 37"/>
                <a:gd name="T68" fmla="*/ 25 w 57"/>
                <a:gd name="T69" fmla="*/ 32 h 37"/>
                <a:gd name="T70" fmla="*/ 30 w 57"/>
                <a:gd name="T71" fmla="*/ 29 h 37"/>
                <a:gd name="T72" fmla="*/ 33 w 57"/>
                <a:gd name="T73" fmla="*/ 29 h 37"/>
                <a:gd name="T74" fmla="*/ 36 w 57"/>
                <a:gd name="T75" fmla="*/ 32 h 37"/>
                <a:gd name="T76" fmla="*/ 34 w 57"/>
                <a:gd name="T77" fmla="*/ 34 h 37"/>
                <a:gd name="T78" fmla="*/ 37 w 57"/>
                <a:gd name="T79" fmla="*/ 37 h 37"/>
                <a:gd name="T80" fmla="*/ 45 w 57"/>
                <a:gd name="T81" fmla="*/ 34 h 37"/>
                <a:gd name="T82" fmla="*/ 41 w 57"/>
                <a:gd name="T83" fmla="*/ 31 h 37"/>
                <a:gd name="T84" fmla="*/ 43 w 57"/>
                <a:gd name="T85" fmla="*/ 28 h 37"/>
                <a:gd name="T86" fmla="*/ 50 w 57"/>
                <a:gd name="T87" fmla="*/ 27 h 37"/>
                <a:gd name="T88" fmla="*/ 51 w 57"/>
                <a:gd name="T89" fmla="*/ 25 h 37"/>
                <a:gd name="T90" fmla="*/ 54 w 57"/>
                <a:gd name="T91" fmla="*/ 22 h 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7"/>
                <a:gd name="T139" fmla="*/ 0 h 37"/>
                <a:gd name="T140" fmla="*/ 57 w 57"/>
                <a:gd name="T141" fmla="*/ 37 h 3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7" h="37">
                  <a:moveTo>
                    <a:pt x="54" y="22"/>
                  </a:moveTo>
                  <a:cubicBezTo>
                    <a:pt x="56" y="21"/>
                    <a:pt x="56" y="21"/>
                    <a:pt x="56" y="21"/>
                  </a:cubicBezTo>
                  <a:cubicBezTo>
                    <a:pt x="57" y="16"/>
                    <a:pt x="57" y="16"/>
                    <a:pt x="57" y="16"/>
                  </a:cubicBezTo>
                  <a:cubicBezTo>
                    <a:pt x="57" y="14"/>
                    <a:pt x="57" y="14"/>
                    <a:pt x="57" y="14"/>
                  </a:cubicBezTo>
                  <a:cubicBezTo>
                    <a:pt x="52" y="12"/>
                    <a:pt x="52" y="12"/>
                    <a:pt x="52" y="12"/>
                  </a:cubicBezTo>
                  <a:cubicBezTo>
                    <a:pt x="47" y="9"/>
                    <a:pt x="47" y="9"/>
                    <a:pt x="47" y="9"/>
                  </a:cubicBezTo>
                  <a:cubicBezTo>
                    <a:pt x="45" y="9"/>
                    <a:pt x="45" y="9"/>
                    <a:pt x="45" y="9"/>
                  </a:cubicBezTo>
                  <a:cubicBezTo>
                    <a:pt x="42" y="7"/>
                    <a:pt x="42" y="7"/>
                    <a:pt x="42" y="7"/>
                  </a:cubicBezTo>
                  <a:cubicBezTo>
                    <a:pt x="40" y="4"/>
                    <a:pt x="40" y="4"/>
                    <a:pt x="40" y="4"/>
                  </a:cubicBezTo>
                  <a:cubicBezTo>
                    <a:pt x="33" y="1"/>
                    <a:pt x="33" y="1"/>
                    <a:pt x="33" y="1"/>
                  </a:cubicBezTo>
                  <a:cubicBezTo>
                    <a:pt x="31" y="1"/>
                    <a:pt x="31" y="1"/>
                    <a:pt x="31" y="1"/>
                  </a:cubicBezTo>
                  <a:cubicBezTo>
                    <a:pt x="31" y="0"/>
                    <a:pt x="31" y="0"/>
                    <a:pt x="31" y="0"/>
                  </a:cubicBezTo>
                  <a:cubicBezTo>
                    <a:pt x="30" y="0"/>
                    <a:pt x="30" y="0"/>
                    <a:pt x="30" y="0"/>
                  </a:cubicBezTo>
                  <a:cubicBezTo>
                    <a:pt x="28" y="6"/>
                    <a:pt x="28" y="6"/>
                    <a:pt x="28" y="6"/>
                  </a:cubicBezTo>
                  <a:cubicBezTo>
                    <a:pt x="24" y="5"/>
                    <a:pt x="24" y="5"/>
                    <a:pt x="24" y="5"/>
                  </a:cubicBezTo>
                  <a:cubicBezTo>
                    <a:pt x="17" y="5"/>
                    <a:pt x="17" y="5"/>
                    <a:pt x="17" y="5"/>
                  </a:cubicBezTo>
                  <a:cubicBezTo>
                    <a:pt x="11" y="3"/>
                    <a:pt x="11" y="3"/>
                    <a:pt x="11" y="3"/>
                  </a:cubicBezTo>
                  <a:cubicBezTo>
                    <a:pt x="7" y="3"/>
                    <a:pt x="7" y="3"/>
                    <a:pt x="7" y="3"/>
                  </a:cubicBezTo>
                  <a:cubicBezTo>
                    <a:pt x="5" y="4"/>
                    <a:pt x="5" y="4"/>
                    <a:pt x="5" y="4"/>
                  </a:cubicBezTo>
                  <a:cubicBezTo>
                    <a:pt x="6" y="8"/>
                    <a:pt x="6" y="8"/>
                    <a:pt x="6" y="8"/>
                  </a:cubicBezTo>
                  <a:cubicBezTo>
                    <a:pt x="4" y="10"/>
                    <a:pt x="4" y="10"/>
                    <a:pt x="4" y="10"/>
                  </a:cubicBezTo>
                  <a:cubicBezTo>
                    <a:pt x="2" y="15"/>
                    <a:pt x="2" y="15"/>
                    <a:pt x="2" y="15"/>
                  </a:cubicBezTo>
                  <a:cubicBezTo>
                    <a:pt x="0" y="15"/>
                    <a:pt x="0" y="15"/>
                    <a:pt x="0" y="15"/>
                  </a:cubicBezTo>
                  <a:cubicBezTo>
                    <a:pt x="0" y="18"/>
                    <a:pt x="0" y="18"/>
                    <a:pt x="0" y="18"/>
                  </a:cubicBezTo>
                  <a:cubicBezTo>
                    <a:pt x="1" y="19"/>
                    <a:pt x="1" y="19"/>
                    <a:pt x="1" y="19"/>
                  </a:cubicBezTo>
                  <a:cubicBezTo>
                    <a:pt x="2" y="20"/>
                    <a:pt x="2" y="20"/>
                    <a:pt x="2" y="20"/>
                  </a:cubicBezTo>
                  <a:cubicBezTo>
                    <a:pt x="3" y="21"/>
                    <a:pt x="3" y="21"/>
                    <a:pt x="3" y="21"/>
                  </a:cubicBezTo>
                  <a:cubicBezTo>
                    <a:pt x="12" y="20"/>
                    <a:pt x="12" y="20"/>
                    <a:pt x="12" y="20"/>
                  </a:cubicBezTo>
                  <a:cubicBezTo>
                    <a:pt x="18" y="20"/>
                    <a:pt x="18" y="20"/>
                    <a:pt x="18" y="20"/>
                  </a:cubicBezTo>
                  <a:cubicBezTo>
                    <a:pt x="24" y="24"/>
                    <a:pt x="24" y="24"/>
                    <a:pt x="24" y="24"/>
                  </a:cubicBezTo>
                  <a:cubicBezTo>
                    <a:pt x="24" y="24"/>
                    <a:pt x="26" y="26"/>
                    <a:pt x="25" y="28"/>
                  </a:cubicBezTo>
                  <a:cubicBezTo>
                    <a:pt x="25" y="29"/>
                    <a:pt x="22" y="30"/>
                    <a:pt x="22" y="30"/>
                  </a:cubicBezTo>
                  <a:cubicBezTo>
                    <a:pt x="21" y="33"/>
                    <a:pt x="21" y="33"/>
                    <a:pt x="21" y="33"/>
                  </a:cubicBezTo>
                  <a:cubicBezTo>
                    <a:pt x="24" y="34"/>
                    <a:pt x="24" y="34"/>
                    <a:pt x="24" y="34"/>
                  </a:cubicBezTo>
                  <a:cubicBezTo>
                    <a:pt x="25" y="32"/>
                    <a:pt x="25" y="32"/>
                    <a:pt x="25" y="32"/>
                  </a:cubicBezTo>
                  <a:cubicBezTo>
                    <a:pt x="30" y="29"/>
                    <a:pt x="30" y="29"/>
                    <a:pt x="30" y="29"/>
                  </a:cubicBezTo>
                  <a:cubicBezTo>
                    <a:pt x="33" y="29"/>
                    <a:pt x="33" y="29"/>
                    <a:pt x="33" y="29"/>
                  </a:cubicBezTo>
                  <a:cubicBezTo>
                    <a:pt x="36" y="32"/>
                    <a:pt x="36" y="32"/>
                    <a:pt x="36" y="32"/>
                  </a:cubicBezTo>
                  <a:cubicBezTo>
                    <a:pt x="34" y="34"/>
                    <a:pt x="34" y="34"/>
                    <a:pt x="34" y="34"/>
                  </a:cubicBezTo>
                  <a:cubicBezTo>
                    <a:pt x="37" y="37"/>
                    <a:pt x="37" y="37"/>
                    <a:pt x="37" y="37"/>
                  </a:cubicBezTo>
                  <a:cubicBezTo>
                    <a:pt x="45" y="34"/>
                    <a:pt x="45" y="34"/>
                    <a:pt x="45" y="34"/>
                  </a:cubicBezTo>
                  <a:cubicBezTo>
                    <a:pt x="41" y="31"/>
                    <a:pt x="41" y="31"/>
                    <a:pt x="41" y="31"/>
                  </a:cubicBezTo>
                  <a:cubicBezTo>
                    <a:pt x="43" y="28"/>
                    <a:pt x="43" y="28"/>
                    <a:pt x="43" y="28"/>
                  </a:cubicBezTo>
                  <a:cubicBezTo>
                    <a:pt x="50" y="27"/>
                    <a:pt x="50" y="27"/>
                    <a:pt x="50" y="27"/>
                  </a:cubicBezTo>
                  <a:cubicBezTo>
                    <a:pt x="51" y="25"/>
                    <a:pt x="51" y="25"/>
                    <a:pt x="51" y="25"/>
                  </a:cubicBezTo>
                  <a:lnTo>
                    <a:pt x="54" y="22"/>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01" name="Freeform 350"/>
            <p:cNvSpPr>
              <a:spLocks/>
            </p:cNvSpPr>
            <p:nvPr/>
          </p:nvSpPr>
          <p:spPr bwMode="auto">
            <a:xfrm>
              <a:off x="5372233" y="2997189"/>
              <a:ext cx="53568" cy="29080"/>
            </a:xfrm>
            <a:custGeom>
              <a:avLst/>
              <a:gdLst>
                <a:gd name="T0" fmla="*/ 36 w 42"/>
                <a:gd name="T1" fmla="*/ 24 h 24"/>
                <a:gd name="T2" fmla="*/ 18 w 42"/>
                <a:gd name="T3" fmla="*/ 0 h 24"/>
                <a:gd name="T4" fmla="*/ 0 w 42"/>
                <a:gd name="T5" fmla="*/ 6 h 24"/>
                <a:gd name="T6" fmla="*/ 42 w 42"/>
                <a:gd name="T7" fmla="*/ 24 h 24"/>
                <a:gd name="T8" fmla="*/ 36 w 42"/>
                <a:gd name="T9" fmla="*/ 24 h 24"/>
                <a:gd name="T10" fmla="*/ 0 60000 65536"/>
                <a:gd name="T11" fmla="*/ 0 60000 65536"/>
                <a:gd name="T12" fmla="*/ 0 60000 65536"/>
                <a:gd name="T13" fmla="*/ 0 60000 65536"/>
                <a:gd name="T14" fmla="*/ 0 60000 65536"/>
                <a:gd name="T15" fmla="*/ 0 w 42"/>
                <a:gd name="T16" fmla="*/ 0 h 24"/>
                <a:gd name="T17" fmla="*/ 42 w 42"/>
                <a:gd name="T18" fmla="*/ 24 h 24"/>
              </a:gdLst>
              <a:ahLst/>
              <a:cxnLst>
                <a:cxn ang="T10">
                  <a:pos x="T0" y="T1"/>
                </a:cxn>
                <a:cxn ang="T11">
                  <a:pos x="T2" y="T3"/>
                </a:cxn>
                <a:cxn ang="T12">
                  <a:pos x="T4" y="T5"/>
                </a:cxn>
                <a:cxn ang="T13">
                  <a:pos x="T6" y="T7"/>
                </a:cxn>
                <a:cxn ang="T14">
                  <a:pos x="T8" y="T9"/>
                </a:cxn>
              </a:cxnLst>
              <a:rect l="T15" t="T16" r="T17" b="T18"/>
              <a:pathLst>
                <a:path w="42" h="24">
                  <a:moveTo>
                    <a:pt x="36" y="24"/>
                  </a:moveTo>
                  <a:lnTo>
                    <a:pt x="18" y="0"/>
                  </a:lnTo>
                  <a:lnTo>
                    <a:pt x="0" y="6"/>
                  </a:lnTo>
                  <a:lnTo>
                    <a:pt x="42" y="24"/>
                  </a:lnTo>
                  <a:lnTo>
                    <a:pt x="36" y="24"/>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02" name="Freeform 351"/>
            <p:cNvSpPr>
              <a:spLocks/>
            </p:cNvSpPr>
            <p:nvPr/>
          </p:nvSpPr>
          <p:spPr bwMode="auto">
            <a:xfrm>
              <a:off x="5078372" y="3147181"/>
              <a:ext cx="241823" cy="156114"/>
            </a:xfrm>
            <a:custGeom>
              <a:avLst/>
              <a:gdLst>
                <a:gd name="T0" fmla="*/ 28 w 32"/>
                <a:gd name="T1" fmla="*/ 10 h 21"/>
                <a:gd name="T2" fmla="*/ 31 w 32"/>
                <a:gd name="T3" fmla="*/ 8 h 21"/>
                <a:gd name="T4" fmla="*/ 30 w 32"/>
                <a:gd name="T5" fmla="*/ 4 h 21"/>
                <a:gd name="T6" fmla="*/ 24 w 32"/>
                <a:gd name="T7" fmla="*/ 0 h 21"/>
                <a:gd name="T8" fmla="*/ 18 w 32"/>
                <a:gd name="T9" fmla="*/ 0 h 21"/>
                <a:gd name="T10" fmla="*/ 9 w 32"/>
                <a:gd name="T11" fmla="*/ 1 h 21"/>
                <a:gd name="T12" fmla="*/ 8 w 32"/>
                <a:gd name="T13" fmla="*/ 0 h 21"/>
                <a:gd name="T14" fmla="*/ 5 w 32"/>
                <a:gd name="T15" fmla="*/ 5 h 21"/>
                <a:gd name="T16" fmla="*/ 3 w 32"/>
                <a:gd name="T17" fmla="*/ 9 h 21"/>
                <a:gd name="T18" fmla="*/ 0 w 32"/>
                <a:gd name="T19" fmla="*/ 10 h 21"/>
                <a:gd name="T20" fmla="*/ 0 w 32"/>
                <a:gd name="T21" fmla="*/ 10 h 21"/>
                <a:gd name="T22" fmla="*/ 8 w 32"/>
                <a:gd name="T23" fmla="*/ 19 h 21"/>
                <a:gd name="T24" fmla="*/ 10 w 32"/>
                <a:gd name="T25" fmla="*/ 20 h 21"/>
                <a:gd name="T26" fmla="*/ 16 w 32"/>
                <a:gd name="T27" fmla="*/ 20 h 21"/>
                <a:gd name="T28" fmla="*/ 21 w 32"/>
                <a:gd name="T29" fmla="*/ 19 h 21"/>
                <a:gd name="T30" fmla="*/ 27 w 32"/>
                <a:gd name="T31" fmla="*/ 21 h 21"/>
                <a:gd name="T32" fmla="*/ 28 w 32"/>
                <a:gd name="T33" fmla="*/ 15 h 21"/>
                <a:gd name="T34" fmla="*/ 30 w 32"/>
                <a:gd name="T35" fmla="*/ 14 h 21"/>
                <a:gd name="T36" fmla="*/ 27 w 32"/>
                <a:gd name="T37" fmla="*/ 13 h 21"/>
                <a:gd name="T38" fmla="*/ 28 w 32"/>
                <a:gd name="T39" fmla="*/ 10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
                <a:gd name="T61" fmla="*/ 0 h 21"/>
                <a:gd name="T62" fmla="*/ 32 w 32"/>
                <a:gd name="T63" fmla="*/ 21 h 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 h="21">
                  <a:moveTo>
                    <a:pt x="28" y="10"/>
                  </a:moveTo>
                  <a:cubicBezTo>
                    <a:pt x="28" y="10"/>
                    <a:pt x="31" y="9"/>
                    <a:pt x="31" y="8"/>
                  </a:cubicBezTo>
                  <a:cubicBezTo>
                    <a:pt x="32" y="6"/>
                    <a:pt x="30" y="4"/>
                    <a:pt x="30" y="4"/>
                  </a:cubicBezTo>
                  <a:cubicBezTo>
                    <a:pt x="24" y="0"/>
                    <a:pt x="24" y="0"/>
                    <a:pt x="24" y="0"/>
                  </a:cubicBezTo>
                  <a:cubicBezTo>
                    <a:pt x="18" y="0"/>
                    <a:pt x="18" y="0"/>
                    <a:pt x="18" y="0"/>
                  </a:cubicBezTo>
                  <a:cubicBezTo>
                    <a:pt x="9" y="1"/>
                    <a:pt x="9" y="1"/>
                    <a:pt x="9" y="1"/>
                  </a:cubicBezTo>
                  <a:cubicBezTo>
                    <a:pt x="8" y="0"/>
                    <a:pt x="8" y="0"/>
                    <a:pt x="8" y="0"/>
                  </a:cubicBezTo>
                  <a:cubicBezTo>
                    <a:pt x="5" y="5"/>
                    <a:pt x="5" y="5"/>
                    <a:pt x="5" y="5"/>
                  </a:cubicBezTo>
                  <a:cubicBezTo>
                    <a:pt x="3" y="9"/>
                    <a:pt x="3" y="9"/>
                    <a:pt x="3" y="9"/>
                  </a:cubicBezTo>
                  <a:cubicBezTo>
                    <a:pt x="0" y="10"/>
                    <a:pt x="0" y="10"/>
                    <a:pt x="0" y="10"/>
                  </a:cubicBezTo>
                  <a:cubicBezTo>
                    <a:pt x="0" y="10"/>
                    <a:pt x="0" y="10"/>
                    <a:pt x="0" y="10"/>
                  </a:cubicBezTo>
                  <a:cubicBezTo>
                    <a:pt x="8" y="19"/>
                    <a:pt x="8" y="19"/>
                    <a:pt x="8" y="19"/>
                  </a:cubicBezTo>
                  <a:cubicBezTo>
                    <a:pt x="10" y="20"/>
                    <a:pt x="10" y="20"/>
                    <a:pt x="10" y="20"/>
                  </a:cubicBezTo>
                  <a:cubicBezTo>
                    <a:pt x="16" y="20"/>
                    <a:pt x="16" y="20"/>
                    <a:pt x="16" y="20"/>
                  </a:cubicBezTo>
                  <a:cubicBezTo>
                    <a:pt x="21" y="19"/>
                    <a:pt x="21" y="19"/>
                    <a:pt x="21" y="19"/>
                  </a:cubicBezTo>
                  <a:cubicBezTo>
                    <a:pt x="27" y="21"/>
                    <a:pt x="27" y="21"/>
                    <a:pt x="27" y="21"/>
                  </a:cubicBezTo>
                  <a:cubicBezTo>
                    <a:pt x="28" y="15"/>
                    <a:pt x="28" y="15"/>
                    <a:pt x="28" y="15"/>
                  </a:cubicBezTo>
                  <a:cubicBezTo>
                    <a:pt x="30" y="14"/>
                    <a:pt x="30" y="14"/>
                    <a:pt x="30" y="14"/>
                  </a:cubicBezTo>
                  <a:cubicBezTo>
                    <a:pt x="27" y="13"/>
                    <a:pt x="27" y="13"/>
                    <a:pt x="27" y="13"/>
                  </a:cubicBezTo>
                  <a:lnTo>
                    <a:pt x="28" y="1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03" name="Freeform 352"/>
            <p:cNvSpPr>
              <a:spLocks/>
            </p:cNvSpPr>
            <p:nvPr/>
          </p:nvSpPr>
          <p:spPr bwMode="auto">
            <a:xfrm>
              <a:off x="5078372" y="3223707"/>
              <a:ext cx="59690" cy="67343"/>
            </a:xfrm>
            <a:custGeom>
              <a:avLst/>
              <a:gdLst>
                <a:gd name="T0" fmla="*/ 42 w 48"/>
                <a:gd name="T1" fmla="*/ 42 h 54"/>
                <a:gd name="T2" fmla="*/ 48 w 48"/>
                <a:gd name="T3" fmla="*/ 54 h 54"/>
                <a:gd name="T4" fmla="*/ 0 w 48"/>
                <a:gd name="T5" fmla="*/ 0 h 54"/>
                <a:gd name="T6" fmla="*/ 12 w 48"/>
                <a:gd name="T7" fmla="*/ 18 h 54"/>
                <a:gd name="T8" fmla="*/ 42 w 48"/>
                <a:gd name="T9" fmla="*/ 42 h 54"/>
                <a:gd name="T10" fmla="*/ 0 60000 65536"/>
                <a:gd name="T11" fmla="*/ 0 60000 65536"/>
                <a:gd name="T12" fmla="*/ 0 60000 65536"/>
                <a:gd name="T13" fmla="*/ 0 60000 65536"/>
                <a:gd name="T14" fmla="*/ 0 60000 65536"/>
                <a:gd name="T15" fmla="*/ 0 w 48"/>
                <a:gd name="T16" fmla="*/ 0 h 54"/>
                <a:gd name="T17" fmla="*/ 48 w 48"/>
                <a:gd name="T18" fmla="*/ 54 h 54"/>
              </a:gdLst>
              <a:ahLst/>
              <a:cxnLst>
                <a:cxn ang="T10">
                  <a:pos x="T0" y="T1"/>
                </a:cxn>
                <a:cxn ang="T11">
                  <a:pos x="T2" y="T3"/>
                </a:cxn>
                <a:cxn ang="T12">
                  <a:pos x="T4" y="T5"/>
                </a:cxn>
                <a:cxn ang="T13">
                  <a:pos x="T6" y="T7"/>
                </a:cxn>
                <a:cxn ang="T14">
                  <a:pos x="T8" y="T9"/>
                </a:cxn>
              </a:cxnLst>
              <a:rect l="T15" t="T16" r="T17" b="T18"/>
              <a:pathLst>
                <a:path w="48" h="54">
                  <a:moveTo>
                    <a:pt x="42" y="42"/>
                  </a:moveTo>
                  <a:lnTo>
                    <a:pt x="48" y="54"/>
                  </a:lnTo>
                  <a:lnTo>
                    <a:pt x="0" y="0"/>
                  </a:lnTo>
                  <a:lnTo>
                    <a:pt x="12" y="18"/>
                  </a:lnTo>
                  <a:lnTo>
                    <a:pt x="42" y="42"/>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04" name="Freeform 353"/>
            <p:cNvSpPr>
              <a:spLocks/>
            </p:cNvSpPr>
            <p:nvPr/>
          </p:nvSpPr>
          <p:spPr bwMode="auto">
            <a:xfrm>
              <a:off x="4882464" y="3050758"/>
              <a:ext cx="165297" cy="90301"/>
            </a:xfrm>
            <a:custGeom>
              <a:avLst/>
              <a:gdLst>
                <a:gd name="T0" fmla="*/ 10 w 22"/>
                <a:gd name="T1" fmla="*/ 10 h 12"/>
                <a:gd name="T2" fmla="*/ 14 w 22"/>
                <a:gd name="T3" fmla="*/ 11 h 12"/>
                <a:gd name="T4" fmla="*/ 15 w 22"/>
                <a:gd name="T5" fmla="*/ 11 h 12"/>
                <a:gd name="T6" fmla="*/ 15 w 22"/>
                <a:gd name="T7" fmla="*/ 11 h 12"/>
                <a:gd name="T8" fmla="*/ 15 w 22"/>
                <a:gd name="T9" fmla="*/ 12 h 12"/>
                <a:gd name="T10" fmla="*/ 19 w 22"/>
                <a:gd name="T11" fmla="*/ 10 h 12"/>
                <a:gd name="T12" fmla="*/ 20 w 22"/>
                <a:gd name="T13" fmla="*/ 8 h 12"/>
                <a:gd name="T14" fmla="*/ 22 w 22"/>
                <a:gd name="T15" fmla="*/ 6 h 12"/>
                <a:gd name="T16" fmla="*/ 17 w 22"/>
                <a:gd name="T17" fmla="*/ 4 h 12"/>
                <a:gd name="T18" fmla="*/ 13 w 22"/>
                <a:gd name="T19" fmla="*/ 2 h 12"/>
                <a:gd name="T20" fmla="*/ 9 w 22"/>
                <a:gd name="T21" fmla="*/ 0 h 12"/>
                <a:gd name="T22" fmla="*/ 9 w 22"/>
                <a:gd name="T23" fmla="*/ 1 h 12"/>
                <a:gd name="T24" fmla="*/ 7 w 22"/>
                <a:gd name="T25" fmla="*/ 0 h 12"/>
                <a:gd name="T26" fmla="*/ 6 w 22"/>
                <a:gd name="T27" fmla="*/ 1 h 12"/>
                <a:gd name="T28" fmla="*/ 4 w 22"/>
                <a:gd name="T29" fmla="*/ 2 h 12"/>
                <a:gd name="T30" fmla="*/ 2 w 22"/>
                <a:gd name="T31" fmla="*/ 3 h 12"/>
                <a:gd name="T32" fmla="*/ 0 w 22"/>
                <a:gd name="T33" fmla="*/ 4 h 12"/>
                <a:gd name="T34" fmla="*/ 1 w 22"/>
                <a:gd name="T35" fmla="*/ 5 h 12"/>
                <a:gd name="T36" fmla="*/ 3 w 22"/>
                <a:gd name="T37" fmla="*/ 7 h 12"/>
                <a:gd name="T38" fmla="*/ 5 w 22"/>
                <a:gd name="T39" fmla="*/ 10 h 12"/>
                <a:gd name="T40" fmla="*/ 6 w 22"/>
                <a:gd name="T41" fmla="*/ 11 h 12"/>
                <a:gd name="T42" fmla="*/ 6 w 22"/>
                <a:gd name="T43" fmla="*/ 11 h 12"/>
                <a:gd name="T44" fmla="*/ 9 w 22"/>
                <a:gd name="T45" fmla="*/ 11 h 12"/>
                <a:gd name="T46" fmla="*/ 10 w 22"/>
                <a:gd name="T47" fmla="*/ 10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
                <a:gd name="T73" fmla="*/ 0 h 12"/>
                <a:gd name="T74" fmla="*/ 22 w 22"/>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 h="12">
                  <a:moveTo>
                    <a:pt x="10" y="10"/>
                  </a:moveTo>
                  <a:cubicBezTo>
                    <a:pt x="14" y="11"/>
                    <a:pt x="14" y="11"/>
                    <a:pt x="14" y="11"/>
                  </a:cubicBezTo>
                  <a:cubicBezTo>
                    <a:pt x="15" y="11"/>
                    <a:pt x="15" y="11"/>
                    <a:pt x="15" y="11"/>
                  </a:cubicBezTo>
                  <a:cubicBezTo>
                    <a:pt x="15" y="11"/>
                    <a:pt x="15" y="11"/>
                    <a:pt x="15" y="11"/>
                  </a:cubicBezTo>
                  <a:cubicBezTo>
                    <a:pt x="15" y="12"/>
                    <a:pt x="15" y="12"/>
                    <a:pt x="15" y="12"/>
                  </a:cubicBezTo>
                  <a:cubicBezTo>
                    <a:pt x="19" y="10"/>
                    <a:pt x="19" y="10"/>
                    <a:pt x="19" y="10"/>
                  </a:cubicBezTo>
                  <a:cubicBezTo>
                    <a:pt x="20" y="8"/>
                    <a:pt x="20" y="8"/>
                    <a:pt x="20" y="8"/>
                  </a:cubicBezTo>
                  <a:cubicBezTo>
                    <a:pt x="22" y="6"/>
                    <a:pt x="22" y="6"/>
                    <a:pt x="22" y="6"/>
                  </a:cubicBezTo>
                  <a:cubicBezTo>
                    <a:pt x="17" y="4"/>
                    <a:pt x="17" y="4"/>
                    <a:pt x="17" y="4"/>
                  </a:cubicBezTo>
                  <a:cubicBezTo>
                    <a:pt x="13" y="2"/>
                    <a:pt x="13" y="2"/>
                    <a:pt x="13" y="2"/>
                  </a:cubicBezTo>
                  <a:cubicBezTo>
                    <a:pt x="9" y="0"/>
                    <a:pt x="9" y="0"/>
                    <a:pt x="9" y="0"/>
                  </a:cubicBezTo>
                  <a:cubicBezTo>
                    <a:pt x="9" y="0"/>
                    <a:pt x="9" y="1"/>
                    <a:pt x="9" y="1"/>
                  </a:cubicBezTo>
                  <a:cubicBezTo>
                    <a:pt x="7" y="0"/>
                    <a:pt x="7" y="0"/>
                    <a:pt x="7" y="0"/>
                  </a:cubicBezTo>
                  <a:cubicBezTo>
                    <a:pt x="6" y="1"/>
                    <a:pt x="6" y="1"/>
                    <a:pt x="6" y="1"/>
                  </a:cubicBezTo>
                  <a:cubicBezTo>
                    <a:pt x="4" y="2"/>
                    <a:pt x="4" y="2"/>
                    <a:pt x="4" y="2"/>
                  </a:cubicBezTo>
                  <a:cubicBezTo>
                    <a:pt x="2" y="3"/>
                    <a:pt x="2" y="3"/>
                    <a:pt x="2" y="3"/>
                  </a:cubicBezTo>
                  <a:cubicBezTo>
                    <a:pt x="0" y="4"/>
                    <a:pt x="0" y="4"/>
                    <a:pt x="0" y="4"/>
                  </a:cubicBezTo>
                  <a:cubicBezTo>
                    <a:pt x="1" y="5"/>
                    <a:pt x="1" y="5"/>
                    <a:pt x="1" y="5"/>
                  </a:cubicBezTo>
                  <a:cubicBezTo>
                    <a:pt x="3" y="7"/>
                    <a:pt x="3" y="7"/>
                    <a:pt x="3" y="7"/>
                  </a:cubicBezTo>
                  <a:cubicBezTo>
                    <a:pt x="5" y="10"/>
                    <a:pt x="5" y="10"/>
                    <a:pt x="5" y="10"/>
                  </a:cubicBezTo>
                  <a:cubicBezTo>
                    <a:pt x="6" y="11"/>
                    <a:pt x="6" y="11"/>
                    <a:pt x="6" y="11"/>
                  </a:cubicBezTo>
                  <a:cubicBezTo>
                    <a:pt x="6" y="11"/>
                    <a:pt x="6" y="11"/>
                    <a:pt x="6" y="11"/>
                  </a:cubicBezTo>
                  <a:cubicBezTo>
                    <a:pt x="9" y="11"/>
                    <a:pt x="9" y="11"/>
                    <a:pt x="9" y="11"/>
                  </a:cubicBezTo>
                  <a:lnTo>
                    <a:pt x="10" y="1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05" name="Freeform 354"/>
            <p:cNvSpPr>
              <a:spLocks/>
            </p:cNvSpPr>
            <p:nvPr/>
          </p:nvSpPr>
          <p:spPr bwMode="auto">
            <a:xfrm>
              <a:off x="4980418" y="3141059"/>
              <a:ext cx="157644" cy="87240"/>
            </a:xfrm>
            <a:custGeom>
              <a:avLst/>
              <a:gdLst>
                <a:gd name="T0" fmla="*/ 15 w 21"/>
                <a:gd name="T1" fmla="*/ 0 h 12"/>
                <a:gd name="T2" fmla="*/ 13 w 21"/>
                <a:gd name="T3" fmla="*/ 1 h 12"/>
                <a:gd name="T4" fmla="*/ 9 w 21"/>
                <a:gd name="T5" fmla="*/ 2 h 12"/>
                <a:gd name="T6" fmla="*/ 6 w 21"/>
                <a:gd name="T7" fmla="*/ 3 h 12"/>
                <a:gd name="T8" fmla="*/ 4 w 21"/>
                <a:gd name="T9" fmla="*/ 3 h 12"/>
                <a:gd name="T10" fmla="*/ 3 w 21"/>
                <a:gd name="T11" fmla="*/ 2 h 12"/>
                <a:gd name="T12" fmla="*/ 2 w 21"/>
                <a:gd name="T13" fmla="*/ 4 h 12"/>
                <a:gd name="T14" fmla="*/ 1 w 21"/>
                <a:gd name="T15" fmla="*/ 7 h 12"/>
                <a:gd name="T16" fmla="*/ 0 w 21"/>
                <a:gd name="T17" fmla="*/ 7 h 12"/>
                <a:gd name="T18" fmla="*/ 1 w 21"/>
                <a:gd name="T19" fmla="*/ 9 h 12"/>
                <a:gd name="T20" fmla="*/ 4 w 21"/>
                <a:gd name="T21" fmla="*/ 11 h 12"/>
                <a:gd name="T22" fmla="*/ 8 w 21"/>
                <a:gd name="T23" fmla="*/ 12 h 12"/>
                <a:gd name="T24" fmla="*/ 9 w 21"/>
                <a:gd name="T25" fmla="*/ 12 h 12"/>
                <a:gd name="T26" fmla="*/ 13 w 21"/>
                <a:gd name="T27" fmla="*/ 11 h 12"/>
                <a:gd name="T28" fmla="*/ 13 w 21"/>
                <a:gd name="T29" fmla="*/ 11 h 12"/>
                <a:gd name="T30" fmla="*/ 16 w 21"/>
                <a:gd name="T31" fmla="*/ 10 h 12"/>
                <a:gd name="T32" fmla="*/ 18 w 21"/>
                <a:gd name="T33" fmla="*/ 6 h 12"/>
                <a:gd name="T34" fmla="*/ 21 w 21"/>
                <a:gd name="T35" fmla="*/ 1 h 12"/>
                <a:gd name="T36" fmla="*/ 20 w 21"/>
                <a:gd name="T37" fmla="*/ 0 h 12"/>
                <a:gd name="T38" fmla="*/ 18 w 21"/>
                <a:gd name="T39" fmla="*/ 0 h 12"/>
                <a:gd name="T40" fmla="*/ 15 w 21"/>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12"/>
                <a:gd name="T65" fmla="*/ 21 w 21"/>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12">
                  <a:moveTo>
                    <a:pt x="15" y="0"/>
                  </a:moveTo>
                  <a:cubicBezTo>
                    <a:pt x="13" y="1"/>
                    <a:pt x="13" y="1"/>
                    <a:pt x="13" y="1"/>
                  </a:cubicBezTo>
                  <a:cubicBezTo>
                    <a:pt x="9" y="2"/>
                    <a:pt x="9" y="2"/>
                    <a:pt x="9" y="2"/>
                  </a:cubicBezTo>
                  <a:cubicBezTo>
                    <a:pt x="6" y="3"/>
                    <a:pt x="6" y="3"/>
                    <a:pt x="6" y="3"/>
                  </a:cubicBezTo>
                  <a:cubicBezTo>
                    <a:pt x="4" y="3"/>
                    <a:pt x="4" y="3"/>
                    <a:pt x="4" y="3"/>
                  </a:cubicBezTo>
                  <a:cubicBezTo>
                    <a:pt x="3" y="2"/>
                    <a:pt x="3" y="2"/>
                    <a:pt x="3" y="2"/>
                  </a:cubicBezTo>
                  <a:cubicBezTo>
                    <a:pt x="2" y="4"/>
                    <a:pt x="2" y="4"/>
                    <a:pt x="2" y="4"/>
                  </a:cubicBezTo>
                  <a:cubicBezTo>
                    <a:pt x="1" y="7"/>
                    <a:pt x="1" y="7"/>
                    <a:pt x="1" y="7"/>
                  </a:cubicBezTo>
                  <a:cubicBezTo>
                    <a:pt x="0" y="7"/>
                    <a:pt x="0" y="7"/>
                    <a:pt x="0" y="7"/>
                  </a:cubicBezTo>
                  <a:cubicBezTo>
                    <a:pt x="1" y="9"/>
                    <a:pt x="1" y="9"/>
                    <a:pt x="1" y="9"/>
                  </a:cubicBezTo>
                  <a:cubicBezTo>
                    <a:pt x="4" y="11"/>
                    <a:pt x="4" y="11"/>
                    <a:pt x="4" y="11"/>
                  </a:cubicBezTo>
                  <a:cubicBezTo>
                    <a:pt x="4" y="11"/>
                    <a:pt x="7" y="12"/>
                    <a:pt x="8" y="12"/>
                  </a:cubicBezTo>
                  <a:cubicBezTo>
                    <a:pt x="8" y="12"/>
                    <a:pt x="9" y="12"/>
                    <a:pt x="9" y="12"/>
                  </a:cubicBezTo>
                  <a:cubicBezTo>
                    <a:pt x="11" y="12"/>
                    <a:pt x="12" y="12"/>
                    <a:pt x="13" y="11"/>
                  </a:cubicBezTo>
                  <a:cubicBezTo>
                    <a:pt x="13" y="11"/>
                    <a:pt x="13" y="11"/>
                    <a:pt x="13" y="11"/>
                  </a:cubicBezTo>
                  <a:cubicBezTo>
                    <a:pt x="16" y="10"/>
                    <a:pt x="16" y="10"/>
                    <a:pt x="16" y="10"/>
                  </a:cubicBezTo>
                  <a:cubicBezTo>
                    <a:pt x="18" y="6"/>
                    <a:pt x="18" y="6"/>
                    <a:pt x="18" y="6"/>
                  </a:cubicBezTo>
                  <a:cubicBezTo>
                    <a:pt x="21" y="1"/>
                    <a:pt x="21" y="1"/>
                    <a:pt x="21" y="1"/>
                  </a:cubicBezTo>
                  <a:cubicBezTo>
                    <a:pt x="20" y="0"/>
                    <a:pt x="20" y="0"/>
                    <a:pt x="20" y="0"/>
                  </a:cubicBezTo>
                  <a:cubicBezTo>
                    <a:pt x="18" y="0"/>
                    <a:pt x="18" y="0"/>
                    <a:pt x="18" y="0"/>
                  </a:cubicBezTo>
                  <a:lnTo>
                    <a:pt x="15" y="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06" name="Freeform 355"/>
            <p:cNvSpPr>
              <a:spLocks/>
            </p:cNvSpPr>
            <p:nvPr/>
          </p:nvSpPr>
          <p:spPr bwMode="auto">
            <a:xfrm>
              <a:off x="4995723" y="3095143"/>
              <a:ext cx="134686" cy="67343"/>
            </a:xfrm>
            <a:custGeom>
              <a:avLst/>
              <a:gdLst>
                <a:gd name="T0" fmla="*/ 66 w 108"/>
                <a:gd name="T1" fmla="*/ 12 h 54"/>
                <a:gd name="T2" fmla="*/ 42 w 108"/>
                <a:gd name="T3" fmla="*/ 0 h 54"/>
                <a:gd name="T4" fmla="*/ 42 w 108"/>
                <a:gd name="T5" fmla="*/ 0 h 54"/>
                <a:gd name="T6" fmla="*/ 30 w 108"/>
                <a:gd name="T7" fmla="*/ 12 h 54"/>
                <a:gd name="T8" fmla="*/ 24 w 108"/>
                <a:gd name="T9" fmla="*/ 24 h 54"/>
                <a:gd name="T10" fmla="*/ 0 w 108"/>
                <a:gd name="T11" fmla="*/ 36 h 54"/>
                <a:gd name="T12" fmla="*/ 6 w 108"/>
                <a:gd name="T13" fmla="*/ 48 h 54"/>
                <a:gd name="T14" fmla="*/ 6 w 108"/>
                <a:gd name="T15" fmla="*/ 48 h 54"/>
                <a:gd name="T16" fmla="*/ 12 w 108"/>
                <a:gd name="T17" fmla="*/ 54 h 54"/>
                <a:gd name="T18" fmla="*/ 24 w 108"/>
                <a:gd name="T19" fmla="*/ 54 h 54"/>
                <a:gd name="T20" fmla="*/ 42 w 108"/>
                <a:gd name="T21" fmla="*/ 48 h 54"/>
                <a:gd name="T22" fmla="*/ 66 w 108"/>
                <a:gd name="T23" fmla="*/ 42 h 54"/>
                <a:gd name="T24" fmla="*/ 78 w 108"/>
                <a:gd name="T25" fmla="*/ 36 h 54"/>
                <a:gd name="T26" fmla="*/ 96 w 108"/>
                <a:gd name="T27" fmla="*/ 36 h 54"/>
                <a:gd name="T28" fmla="*/ 108 w 108"/>
                <a:gd name="T29" fmla="*/ 36 h 54"/>
                <a:gd name="T30" fmla="*/ 102 w 108"/>
                <a:gd name="T31" fmla="*/ 30 h 54"/>
                <a:gd name="T32" fmla="*/ 102 w 108"/>
                <a:gd name="T33" fmla="*/ 12 h 54"/>
                <a:gd name="T34" fmla="*/ 90 w 108"/>
                <a:gd name="T35" fmla="*/ 12 h 54"/>
                <a:gd name="T36" fmla="*/ 66 w 108"/>
                <a:gd name="T37" fmla="*/ 12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8"/>
                <a:gd name="T58" fmla="*/ 0 h 54"/>
                <a:gd name="T59" fmla="*/ 108 w 108"/>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8" h="54">
                  <a:moveTo>
                    <a:pt x="66" y="12"/>
                  </a:moveTo>
                  <a:lnTo>
                    <a:pt x="42" y="0"/>
                  </a:lnTo>
                  <a:lnTo>
                    <a:pt x="30" y="12"/>
                  </a:lnTo>
                  <a:lnTo>
                    <a:pt x="24" y="24"/>
                  </a:lnTo>
                  <a:lnTo>
                    <a:pt x="0" y="36"/>
                  </a:lnTo>
                  <a:lnTo>
                    <a:pt x="6" y="48"/>
                  </a:lnTo>
                  <a:lnTo>
                    <a:pt x="12" y="54"/>
                  </a:lnTo>
                  <a:lnTo>
                    <a:pt x="24" y="54"/>
                  </a:lnTo>
                  <a:lnTo>
                    <a:pt x="42" y="48"/>
                  </a:lnTo>
                  <a:lnTo>
                    <a:pt x="66" y="42"/>
                  </a:lnTo>
                  <a:lnTo>
                    <a:pt x="78" y="36"/>
                  </a:lnTo>
                  <a:lnTo>
                    <a:pt x="96" y="36"/>
                  </a:lnTo>
                  <a:lnTo>
                    <a:pt x="108" y="36"/>
                  </a:lnTo>
                  <a:lnTo>
                    <a:pt x="102" y="30"/>
                  </a:lnTo>
                  <a:lnTo>
                    <a:pt x="102" y="12"/>
                  </a:lnTo>
                  <a:lnTo>
                    <a:pt x="90" y="12"/>
                  </a:lnTo>
                  <a:lnTo>
                    <a:pt x="66" y="12"/>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07" name="Freeform 356"/>
            <p:cNvSpPr>
              <a:spLocks/>
            </p:cNvSpPr>
            <p:nvPr/>
          </p:nvSpPr>
          <p:spPr bwMode="auto">
            <a:xfrm>
              <a:off x="5138062" y="3291051"/>
              <a:ext cx="168358" cy="143869"/>
            </a:xfrm>
            <a:custGeom>
              <a:avLst/>
              <a:gdLst>
                <a:gd name="T0" fmla="*/ 48 w 132"/>
                <a:gd name="T1" fmla="*/ 6 h 115"/>
                <a:gd name="T2" fmla="*/ 12 w 132"/>
                <a:gd name="T3" fmla="*/ 6 h 115"/>
                <a:gd name="T4" fmla="*/ 0 w 132"/>
                <a:gd name="T5" fmla="*/ 0 h 115"/>
                <a:gd name="T6" fmla="*/ 0 w 132"/>
                <a:gd name="T7" fmla="*/ 12 h 115"/>
                <a:gd name="T8" fmla="*/ 6 w 132"/>
                <a:gd name="T9" fmla="*/ 30 h 115"/>
                <a:gd name="T10" fmla="*/ 0 w 132"/>
                <a:gd name="T11" fmla="*/ 48 h 115"/>
                <a:gd name="T12" fmla="*/ 6 w 132"/>
                <a:gd name="T13" fmla="*/ 61 h 115"/>
                <a:gd name="T14" fmla="*/ 12 w 132"/>
                <a:gd name="T15" fmla="*/ 73 h 115"/>
                <a:gd name="T16" fmla="*/ 12 w 132"/>
                <a:gd name="T17" fmla="*/ 73 h 115"/>
                <a:gd name="T18" fmla="*/ 48 w 132"/>
                <a:gd name="T19" fmla="*/ 73 h 115"/>
                <a:gd name="T20" fmla="*/ 66 w 132"/>
                <a:gd name="T21" fmla="*/ 73 h 115"/>
                <a:gd name="T22" fmla="*/ 72 w 132"/>
                <a:gd name="T23" fmla="*/ 67 h 115"/>
                <a:gd name="T24" fmla="*/ 72 w 132"/>
                <a:gd name="T25" fmla="*/ 73 h 115"/>
                <a:gd name="T26" fmla="*/ 66 w 132"/>
                <a:gd name="T27" fmla="*/ 85 h 115"/>
                <a:gd name="T28" fmla="*/ 60 w 132"/>
                <a:gd name="T29" fmla="*/ 91 h 115"/>
                <a:gd name="T30" fmla="*/ 66 w 132"/>
                <a:gd name="T31" fmla="*/ 115 h 115"/>
                <a:gd name="T32" fmla="*/ 90 w 132"/>
                <a:gd name="T33" fmla="*/ 97 h 115"/>
                <a:gd name="T34" fmla="*/ 114 w 132"/>
                <a:gd name="T35" fmla="*/ 97 h 115"/>
                <a:gd name="T36" fmla="*/ 126 w 132"/>
                <a:gd name="T37" fmla="*/ 79 h 115"/>
                <a:gd name="T38" fmla="*/ 132 w 132"/>
                <a:gd name="T39" fmla="*/ 79 h 115"/>
                <a:gd name="T40" fmla="*/ 96 w 132"/>
                <a:gd name="T41" fmla="*/ 67 h 115"/>
                <a:gd name="T42" fmla="*/ 90 w 132"/>
                <a:gd name="T43" fmla="*/ 36 h 115"/>
                <a:gd name="T44" fmla="*/ 114 w 132"/>
                <a:gd name="T45" fmla="*/ 12 h 115"/>
                <a:gd name="T46" fmla="*/ 114 w 132"/>
                <a:gd name="T47" fmla="*/ 12 h 115"/>
                <a:gd name="T48" fmla="*/ 78 w 132"/>
                <a:gd name="T49" fmla="*/ 0 h 115"/>
                <a:gd name="T50" fmla="*/ 48 w 132"/>
                <a:gd name="T51" fmla="*/ 6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2"/>
                <a:gd name="T79" fmla="*/ 0 h 115"/>
                <a:gd name="T80" fmla="*/ 132 w 132"/>
                <a:gd name="T81" fmla="*/ 115 h 1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2" h="115">
                  <a:moveTo>
                    <a:pt x="48" y="6"/>
                  </a:moveTo>
                  <a:lnTo>
                    <a:pt x="12" y="6"/>
                  </a:lnTo>
                  <a:lnTo>
                    <a:pt x="0" y="0"/>
                  </a:lnTo>
                  <a:lnTo>
                    <a:pt x="0" y="12"/>
                  </a:lnTo>
                  <a:lnTo>
                    <a:pt x="6" y="30"/>
                  </a:lnTo>
                  <a:lnTo>
                    <a:pt x="0" y="48"/>
                  </a:lnTo>
                  <a:lnTo>
                    <a:pt x="6" y="61"/>
                  </a:lnTo>
                  <a:lnTo>
                    <a:pt x="12" y="73"/>
                  </a:lnTo>
                  <a:lnTo>
                    <a:pt x="48" y="73"/>
                  </a:lnTo>
                  <a:lnTo>
                    <a:pt x="66" y="73"/>
                  </a:lnTo>
                  <a:lnTo>
                    <a:pt x="72" y="67"/>
                  </a:lnTo>
                  <a:lnTo>
                    <a:pt x="72" y="73"/>
                  </a:lnTo>
                  <a:lnTo>
                    <a:pt x="66" y="85"/>
                  </a:lnTo>
                  <a:lnTo>
                    <a:pt x="60" y="91"/>
                  </a:lnTo>
                  <a:lnTo>
                    <a:pt x="66" y="115"/>
                  </a:lnTo>
                  <a:lnTo>
                    <a:pt x="90" y="97"/>
                  </a:lnTo>
                  <a:lnTo>
                    <a:pt x="114" y="97"/>
                  </a:lnTo>
                  <a:lnTo>
                    <a:pt x="126" y="79"/>
                  </a:lnTo>
                  <a:lnTo>
                    <a:pt x="132" y="79"/>
                  </a:lnTo>
                  <a:lnTo>
                    <a:pt x="96" y="67"/>
                  </a:lnTo>
                  <a:lnTo>
                    <a:pt x="90" y="36"/>
                  </a:lnTo>
                  <a:lnTo>
                    <a:pt x="114" y="12"/>
                  </a:lnTo>
                  <a:lnTo>
                    <a:pt x="78" y="0"/>
                  </a:lnTo>
                  <a:lnTo>
                    <a:pt x="48" y="6"/>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08" name="Freeform 357"/>
            <p:cNvSpPr>
              <a:spLocks/>
            </p:cNvSpPr>
            <p:nvPr/>
          </p:nvSpPr>
          <p:spPr bwMode="auto">
            <a:xfrm>
              <a:off x="5032456" y="3223707"/>
              <a:ext cx="122442" cy="211213"/>
            </a:xfrm>
            <a:custGeom>
              <a:avLst/>
              <a:gdLst>
                <a:gd name="T0" fmla="*/ 9 w 16"/>
                <a:gd name="T1" fmla="*/ 24 h 28"/>
                <a:gd name="T2" fmla="*/ 9 w 16"/>
                <a:gd name="T3" fmla="*/ 23 h 28"/>
                <a:gd name="T4" fmla="*/ 13 w 16"/>
                <a:gd name="T5" fmla="*/ 22 h 28"/>
                <a:gd name="T6" fmla="*/ 16 w 16"/>
                <a:gd name="T7" fmla="*/ 21 h 28"/>
                <a:gd name="T8" fmla="*/ 15 w 16"/>
                <a:gd name="T9" fmla="*/ 19 h 28"/>
                <a:gd name="T10" fmla="*/ 14 w 16"/>
                <a:gd name="T11" fmla="*/ 17 h 28"/>
                <a:gd name="T12" fmla="*/ 15 w 16"/>
                <a:gd name="T13" fmla="*/ 14 h 28"/>
                <a:gd name="T14" fmla="*/ 14 w 16"/>
                <a:gd name="T15" fmla="*/ 11 h 28"/>
                <a:gd name="T16" fmla="*/ 14 w 16"/>
                <a:gd name="T17" fmla="*/ 9 h 28"/>
                <a:gd name="T18" fmla="*/ 13 w 16"/>
                <a:gd name="T19" fmla="*/ 7 h 28"/>
                <a:gd name="T20" fmla="*/ 8 w 16"/>
                <a:gd name="T21" fmla="*/ 3 h 28"/>
                <a:gd name="T22" fmla="*/ 6 w 16"/>
                <a:gd name="T23" fmla="*/ 0 h 28"/>
                <a:gd name="T24" fmla="*/ 2 w 16"/>
                <a:gd name="T25" fmla="*/ 1 h 28"/>
                <a:gd name="T26" fmla="*/ 2 w 16"/>
                <a:gd name="T27" fmla="*/ 2 h 28"/>
                <a:gd name="T28" fmla="*/ 3 w 16"/>
                <a:gd name="T29" fmla="*/ 4 h 28"/>
                <a:gd name="T30" fmla="*/ 3 w 16"/>
                <a:gd name="T31" fmla="*/ 6 h 28"/>
                <a:gd name="T32" fmla="*/ 4 w 16"/>
                <a:gd name="T33" fmla="*/ 9 h 28"/>
                <a:gd name="T34" fmla="*/ 1 w 16"/>
                <a:gd name="T35" fmla="*/ 13 h 28"/>
                <a:gd name="T36" fmla="*/ 0 w 16"/>
                <a:gd name="T37" fmla="*/ 18 h 28"/>
                <a:gd name="T38" fmla="*/ 4 w 16"/>
                <a:gd name="T39" fmla="*/ 21 h 28"/>
                <a:gd name="T40" fmla="*/ 4 w 16"/>
                <a:gd name="T41" fmla="*/ 24 h 28"/>
                <a:gd name="T42" fmla="*/ 6 w 16"/>
                <a:gd name="T43" fmla="*/ 28 h 28"/>
                <a:gd name="T44" fmla="*/ 8 w 16"/>
                <a:gd name="T45" fmla="*/ 26 h 28"/>
                <a:gd name="T46" fmla="*/ 9 w 16"/>
                <a:gd name="T47" fmla="*/ 24 h 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
                <a:gd name="T73" fmla="*/ 0 h 28"/>
                <a:gd name="T74" fmla="*/ 16 w 16"/>
                <a:gd name="T75" fmla="*/ 28 h 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 h="28">
                  <a:moveTo>
                    <a:pt x="9" y="24"/>
                  </a:moveTo>
                  <a:cubicBezTo>
                    <a:pt x="9" y="23"/>
                    <a:pt x="9" y="23"/>
                    <a:pt x="9" y="23"/>
                  </a:cubicBezTo>
                  <a:cubicBezTo>
                    <a:pt x="13" y="22"/>
                    <a:pt x="13" y="22"/>
                    <a:pt x="13" y="22"/>
                  </a:cubicBezTo>
                  <a:cubicBezTo>
                    <a:pt x="16" y="21"/>
                    <a:pt x="16" y="21"/>
                    <a:pt x="16" y="21"/>
                  </a:cubicBezTo>
                  <a:cubicBezTo>
                    <a:pt x="15" y="19"/>
                    <a:pt x="15" y="19"/>
                    <a:pt x="15" y="19"/>
                  </a:cubicBezTo>
                  <a:cubicBezTo>
                    <a:pt x="14" y="17"/>
                    <a:pt x="14" y="17"/>
                    <a:pt x="14" y="17"/>
                  </a:cubicBezTo>
                  <a:cubicBezTo>
                    <a:pt x="15" y="14"/>
                    <a:pt x="15" y="14"/>
                    <a:pt x="15" y="14"/>
                  </a:cubicBezTo>
                  <a:cubicBezTo>
                    <a:pt x="14" y="11"/>
                    <a:pt x="14" y="11"/>
                    <a:pt x="14" y="11"/>
                  </a:cubicBezTo>
                  <a:cubicBezTo>
                    <a:pt x="14" y="9"/>
                    <a:pt x="14" y="9"/>
                    <a:pt x="14" y="9"/>
                  </a:cubicBezTo>
                  <a:cubicBezTo>
                    <a:pt x="13" y="7"/>
                    <a:pt x="13" y="7"/>
                    <a:pt x="13" y="7"/>
                  </a:cubicBezTo>
                  <a:cubicBezTo>
                    <a:pt x="8" y="3"/>
                    <a:pt x="8" y="3"/>
                    <a:pt x="8" y="3"/>
                  </a:cubicBezTo>
                  <a:cubicBezTo>
                    <a:pt x="6" y="0"/>
                    <a:pt x="6" y="0"/>
                    <a:pt x="6" y="0"/>
                  </a:cubicBezTo>
                  <a:cubicBezTo>
                    <a:pt x="5" y="1"/>
                    <a:pt x="4" y="1"/>
                    <a:pt x="2" y="1"/>
                  </a:cubicBezTo>
                  <a:cubicBezTo>
                    <a:pt x="2" y="2"/>
                    <a:pt x="2" y="2"/>
                    <a:pt x="2" y="2"/>
                  </a:cubicBezTo>
                  <a:cubicBezTo>
                    <a:pt x="3" y="4"/>
                    <a:pt x="3" y="4"/>
                    <a:pt x="3" y="4"/>
                  </a:cubicBezTo>
                  <a:cubicBezTo>
                    <a:pt x="3" y="6"/>
                    <a:pt x="3" y="6"/>
                    <a:pt x="3" y="6"/>
                  </a:cubicBezTo>
                  <a:cubicBezTo>
                    <a:pt x="4" y="9"/>
                    <a:pt x="4" y="9"/>
                    <a:pt x="4" y="9"/>
                  </a:cubicBezTo>
                  <a:cubicBezTo>
                    <a:pt x="1" y="13"/>
                    <a:pt x="1" y="13"/>
                    <a:pt x="1" y="13"/>
                  </a:cubicBezTo>
                  <a:cubicBezTo>
                    <a:pt x="0" y="18"/>
                    <a:pt x="0" y="18"/>
                    <a:pt x="0" y="18"/>
                  </a:cubicBezTo>
                  <a:cubicBezTo>
                    <a:pt x="4" y="21"/>
                    <a:pt x="4" y="21"/>
                    <a:pt x="4" y="21"/>
                  </a:cubicBezTo>
                  <a:cubicBezTo>
                    <a:pt x="4" y="24"/>
                    <a:pt x="4" y="24"/>
                    <a:pt x="4" y="24"/>
                  </a:cubicBezTo>
                  <a:cubicBezTo>
                    <a:pt x="6" y="28"/>
                    <a:pt x="6" y="28"/>
                    <a:pt x="6" y="28"/>
                  </a:cubicBezTo>
                  <a:cubicBezTo>
                    <a:pt x="8" y="26"/>
                    <a:pt x="8" y="26"/>
                    <a:pt x="8" y="26"/>
                  </a:cubicBezTo>
                  <a:lnTo>
                    <a:pt x="9" y="24"/>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09" name="Freeform 358"/>
            <p:cNvSpPr>
              <a:spLocks/>
            </p:cNvSpPr>
            <p:nvPr/>
          </p:nvSpPr>
          <p:spPr bwMode="auto">
            <a:xfrm>
              <a:off x="4919197" y="3191567"/>
              <a:ext cx="142338" cy="165297"/>
            </a:xfrm>
            <a:custGeom>
              <a:avLst/>
              <a:gdLst>
                <a:gd name="T0" fmla="*/ 19 w 19"/>
                <a:gd name="T1" fmla="*/ 13 h 22"/>
                <a:gd name="T2" fmla="*/ 18 w 19"/>
                <a:gd name="T3" fmla="*/ 10 h 22"/>
                <a:gd name="T4" fmla="*/ 18 w 19"/>
                <a:gd name="T5" fmla="*/ 8 h 22"/>
                <a:gd name="T6" fmla="*/ 17 w 19"/>
                <a:gd name="T7" fmla="*/ 6 h 22"/>
                <a:gd name="T8" fmla="*/ 17 w 19"/>
                <a:gd name="T9" fmla="*/ 5 h 22"/>
                <a:gd name="T10" fmla="*/ 16 w 19"/>
                <a:gd name="T11" fmla="*/ 5 h 22"/>
                <a:gd name="T12" fmla="*/ 12 w 19"/>
                <a:gd name="T13" fmla="*/ 4 h 22"/>
                <a:gd name="T14" fmla="*/ 9 w 19"/>
                <a:gd name="T15" fmla="*/ 2 h 22"/>
                <a:gd name="T16" fmla="*/ 8 w 19"/>
                <a:gd name="T17" fmla="*/ 0 h 22"/>
                <a:gd name="T18" fmla="*/ 5 w 19"/>
                <a:gd name="T19" fmla="*/ 2 h 22"/>
                <a:gd name="T20" fmla="*/ 1 w 19"/>
                <a:gd name="T21" fmla="*/ 2 h 22"/>
                <a:gd name="T22" fmla="*/ 0 w 19"/>
                <a:gd name="T23" fmla="*/ 2 h 22"/>
                <a:gd name="T24" fmla="*/ 0 w 19"/>
                <a:gd name="T25" fmla="*/ 5 h 22"/>
                <a:gd name="T26" fmla="*/ 0 w 19"/>
                <a:gd name="T27" fmla="*/ 7 h 22"/>
                <a:gd name="T28" fmla="*/ 2 w 19"/>
                <a:gd name="T29" fmla="*/ 7 h 22"/>
                <a:gd name="T30" fmla="*/ 6 w 19"/>
                <a:gd name="T31" fmla="*/ 12 h 22"/>
                <a:gd name="T32" fmla="*/ 8 w 19"/>
                <a:gd name="T33" fmla="*/ 17 h 22"/>
                <a:gd name="T34" fmla="*/ 15 w 19"/>
                <a:gd name="T35" fmla="*/ 22 h 22"/>
                <a:gd name="T36" fmla="*/ 16 w 19"/>
                <a:gd name="T37" fmla="*/ 17 h 22"/>
                <a:gd name="T38" fmla="*/ 19 w 19"/>
                <a:gd name="T39" fmla="*/ 13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
                <a:gd name="T61" fmla="*/ 0 h 22"/>
                <a:gd name="T62" fmla="*/ 19 w 19"/>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 h="22">
                  <a:moveTo>
                    <a:pt x="19" y="13"/>
                  </a:moveTo>
                  <a:cubicBezTo>
                    <a:pt x="18" y="10"/>
                    <a:pt x="18" y="10"/>
                    <a:pt x="18" y="10"/>
                  </a:cubicBezTo>
                  <a:cubicBezTo>
                    <a:pt x="18" y="8"/>
                    <a:pt x="18" y="8"/>
                    <a:pt x="18" y="8"/>
                  </a:cubicBezTo>
                  <a:cubicBezTo>
                    <a:pt x="17" y="6"/>
                    <a:pt x="17" y="6"/>
                    <a:pt x="17" y="6"/>
                  </a:cubicBezTo>
                  <a:cubicBezTo>
                    <a:pt x="17" y="5"/>
                    <a:pt x="17" y="5"/>
                    <a:pt x="17" y="5"/>
                  </a:cubicBezTo>
                  <a:cubicBezTo>
                    <a:pt x="17" y="5"/>
                    <a:pt x="16" y="5"/>
                    <a:pt x="16" y="5"/>
                  </a:cubicBezTo>
                  <a:cubicBezTo>
                    <a:pt x="15" y="5"/>
                    <a:pt x="12" y="4"/>
                    <a:pt x="12" y="4"/>
                  </a:cubicBezTo>
                  <a:cubicBezTo>
                    <a:pt x="9" y="2"/>
                    <a:pt x="9" y="2"/>
                    <a:pt x="9" y="2"/>
                  </a:cubicBezTo>
                  <a:cubicBezTo>
                    <a:pt x="8" y="0"/>
                    <a:pt x="8" y="0"/>
                    <a:pt x="8" y="0"/>
                  </a:cubicBezTo>
                  <a:cubicBezTo>
                    <a:pt x="5" y="2"/>
                    <a:pt x="5" y="2"/>
                    <a:pt x="5" y="2"/>
                  </a:cubicBezTo>
                  <a:cubicBezTo>
                    <a:pt x="1" y="2"/>
                    <a:pt x="1" y="2"/>
                    <a:pt x="1" y="2"/>
                  </a:cubicBezTo>
                  <a:cubicBezTo>
                    <a:pt x="0" y="2"/>
                    <a:pt x="0" y="2"/>
                    <a:pt x="0" y="2"/>
                  </a:cubicBezTo>
                  <a:cubicBezTo>
                    <a:pt x="0" y="5"/>
                    <a:pt x="0" y="5"/>
                    <a:pt x="0" y="5"/>
                  </a:cubicBezTo>
                  <a:cubicBezTo>
                    <a:pt x="0" y="7"/>
                    <a:pt x="0" y="7"/>
                    <a:pt x="0" y="7"/>
                  </a:cubicBezTo>
                  <a:cubicBezTo>
                    <a:pt x="2" y="7"/>
                    <a:pt x="2" y="7"/>
                    <a:pt x="2" y="7"/>
                  </a:cubicBezTo>
                  <a:cubicBezTo>
                    <a:pt x="6" y="12"/>
                    <a:pt x="6" y="12"/>
                    <a:pt x="6" y="12"/>
                  </a:cubicBezTo>
                  <a:cubicBezTo>
                    <a:pt x="8" y="17"/>
                    <a:pt x="8" y="17"/>
                    <a:pt x="8" y="17"/>
                  </a:cubicBezTo>
                  <a:cubicBezTo>
                    <a:pt x="15" y="22"/>
                    <a:pt x="15" y="22"/>
                    <a:pt x="15" y="22"/>
                  </a:cubicBezTo>
                  <a:cubicBezTo>
                    <a:pt x="16" y="17"/>
                    <a:pt x="16" y="17"/>
                    <a:pt x="16" y="17"/>
                  </a:cubicBezTo>
                  <a:lnTo>
                    <a:pt x="19" y="13"/>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10" name="Freeform 359"/>
            <p:cNvSpPr>
              <a:spLocks/>
            </p:cNvSpPr>
            <p:nvPr/>
          </p:nvSpPr>
          <p:spPr bwMode="auto">
            <a:xfrm>
              <a:off x="5070718" y="2876278"/>
              <a:ext cx="74996" cy="45916"/>
            </a:xfrm>
            <a:custGeom>
              <a:avLst/>
              <a:gdLst>
                <a:gd name="T0" fmla="*/ 54 w 60"/>
                <a:gd name="T1" fmla="*/ 36 h 36"/>
                <a:gd name="T2" fmla="*/ 60 w 60"/>
                <a:gd name="T3" fmla="*/ 24 h 36"/>
                <a:gd name="T4" fmla="*/ 54 w 60"/>
                <a:gd name="T5" fmla="*/ 12 h 36"/>
                <a:gd name="T6" fmla="*/ 42 w 60"/>
                <a:gd name="T7" fmla="*/ 6 h 36"/>
                <a:gd name="T8" fmla="*/ 30 w 60"/>
                <a:gd name="T9" fmla="*/ 0 h 36"/>
                <a:gd name="T10" fmla="*/ 18 w 60"/>
                <a:gd name="T11" fmla="*/ 0 h 36"/>
                <a:gd name="T12" fmla="*/ 6 w 60"/>
                <a:gd name="T13" fmla="*/ 12 h 36"/>
                <a:gd name="T14" fmla="*/ 0 w 60"/>
                <a:gd name="T15" fmla="*/ 18 h 36"/>
                <a:gd name="T16" fmla="*/ 12 w 60"/>
                <a:gd name="T17" fmla="*/ 30 h 36"/>
                <a:gd name="T18" fmla="*/ 54 w 60"/>
                <a:gd name="T19" fmla="*/ 3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36"/>
                <a:gd name="T32" fmla="*/ 60 w 60"/>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11" name="Freeform 360"/>
            <p:cNvSpPr>
              <a:spLocks/>
            </p:cNvSpPr>
            <p:nvPr/>
          </p:nvSpPr>
          <p:spPr bwMode="auto">
            <a:xfrm>
              <a:off x="4934502" y="2899236"/>
              <a:ext cx="234170" cy="209683"/>
            </a:xfrm>
            <a:custGeom>
              <a:avLst/>
              <a:gdLst>
                <a:gd name="T0" fmla="*/ 1 w 31"/>
                <a:gd name="T1" fmla="*/ 9 h 28"/>
                <a:gd name="T2" fmla="*/ 1 w 31"/>
                <a:gd name="T3" fmla="*/ 10 h 28"/>
                <a:gd name="T4" fmla="*/ 1 w 31"/>
                <a:gd name="T5" fmla="*/ 13 h 28"/>
                <a:gd name="T6" fmla="*/ 2 w 31"/>
                <a:gd name="T7" fmla="*/ 17 h 28"/>
                <a:gd name="T8" fmla="*/ 2 w 31"/>
                <a:gd name="T9" fmla="*/ 20 h 28"/>
                <a:gd name="T10" fmla="*/ 6 w 31"/>
                <a:gd name="T11" fmla="*/ 22 h 28"/>
                <a:gd name="T12" fmla="*/ 10 w 31"/>
                <a:gd name="T13" fmla="*/ 24 h 28"/>
                <a:gd name="T14" fmla="*/ 15 w 31"/>
                <a:gd name="T15" fmla="*/ 26 h 28"/>
                <a:gd name="T16" fmla="*/ 15 w 31"/>
                <a:gd name="T17" fmla="*/ 26 h 28"/>
                <a:gd name="T18" fmla="*/ 19 w 31"/>
                <a:gd name="T19" fmla="*/ 28 h 28"/>
                <a:gd name="T20" fmla="*/ 23 w 31"/>
                <a:gd name="T21" fmla="*/ 28 h 28"/>
                <a:gd name="T22" fmla="*/ 25 w 31"/>
                <a:gd name="T23" fmla="*/ 28 h 28"/>
                <a:gd name="T24" fmla="*/ 27 w 31"/>
                <a:gd name="T25" fmla="*/ 28 h 28"/>
                <a:gd name="T26" fmla="*/ 29 w 31"/>
                <a:gd name="T27" fmla="*/ 23 h 28"/>
                <a:gd name="T28" fmla="*/ 31 w 31"/>
                <a:gd name="T29" fmla="*/ 21 h 28"/>
                <a:gd name="T30" fmla="*/ 30 w 31"/>
                <a:gd name="T31" fmla="*/ 17 h 28"/>
                <a:gd name="T32" fmla="*/ 30 w 31"/>
                <a:gd name="T33" fmla="*/ 15 h 28"/>
                <a:gd name="T34" fmla="*/ 29 w 31"/>
                <a:gd name="T35" fmla="*/ 12 h 28"/>
                <a:gd name="T36" fmla="*/ 31 w 31"/>
                <a:gd name="T37" fmla="*/ 10 h 28"/>
                <a:gd name="T38" fmla="*/ 30 w 31"/>
                <a:gd name="T39" fmla="*/ 6 h 28"/>
                <a:gd name="T40" fmla="*/ 28 w 31"/>
                <a:gd name="T41" fmla="*/ 3 h 28"/>
                <a:gd name="T42" fmla="*/ 27 w 31"/>
                <a:gd name="T43" fmla="*/ 3 h 28"/>
                <a:gd name="T44" fmla="*/ 20 w 31"/>
                <a:gd name="T45" fmla="*/ 2 h 28"/>
                <a:gd name="T46" fmla="*/ 18 w 31"/>
                <a:gd name="T47" fmla="*/ 0 h 28"/>
                <a:gd name="T48" fmla="*/ 18 w 31"/>
                <a:gd name="T49" fmla="*/ 1 h 28"/>
                <a:gd name="T50" fmla="*/ 15 w 31"/>
                <a:gd name="T51" fmla="*/ 1 h 28"/>
                <a:gd name="T52" fmla="*/ 14 w 31"/>
                <a:gd name="T53" fmla="*/ 0 h 28"/>
                <a:gd name="T54" fmla="*/ 13 w 31"/>
                <a:gd name="T55" fmla="*/ 0 h 28"/>
                <a:gd name="T56" fmla="*/ 5 w 31"/>
                <a:gd name="T57" fmla="*/ 3 h 28"/>
                <a:gd name="T58" fmla="*/ 1 w 31"/>
                <a:gd name="T59" fmla="*/ 5 h 28"/>
                <a:gd name="T60" fmla="*/ 0 w 31"/>
                <a:gd name="T61" fmla="*/ 4 h 28"/>
                <a:gd name="T62" fmla="*/ 0 w 31"/>
                <a:gd name="T63" fmla="*/ 6 h 28"/>
                <a:gd name="T64" fmla="*/ 1 w 31"/>
                <a:gd name="T65" fmla="*/ 9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28"/>
                <a:gd name="T101" fmla="*/ 31 w 31"/>
                <a:gd name="T102" fmla="*/ 28 h 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12" name="Freeform 361"/>
            <p:cNvSpPr>
              <a:spLocks/>
            </p:cNvSpPr>
            <p:nvPr/>
          </p:nvSpPr>
          <p:spPr bwMode="auto">
            <a:xfrm>
              <a:off x="4744717" y="3170139"/>
              <a:ext cx="105606" cy="58160"/>
            </a:xfrm>
            <a:custGeom>
              <a:avLst/>
              <a:gdLst>
                <a:gd name="T0" fmla="*/ 66 w 84"/>
                <a:gd name="T1" fmla="*/ 12 h 48"/>
                <a:gd name="T2" fmla="*/ 60 w 84"/>
                <a:gd name="T3" fmla="*/ 6 h 48"/>
                <a:gd name="T4" fmla="*/ 48 w 84"/>
                <a:gd name="T5" fmla="*/ 0 h 48"/>
                <a:gd name="T6" fmla="*/ 30 w 84"/>
                <a:gd name="T7" fmla="*/ 6 h 48"/>
                <a:gd name="T8" fmla="*/ 24 w 84"/>
                <a:gd name="T9" fmla="*/ 0 h 48"/>
                <a:gd name="T10" fmla="*/ 24 w 84"/>
                <a:gd name="T11" fmla="*/ 0 h 48"/>
                <a:gd name="T12" fmla="*/ 18 w 84"/>
                <a:gd name="T13" fmla="*/ 6 h 48"/>
                <a:gd name="T14" fmla="*/ 0 w 84"/>
                <a:gd name="T15" fmla="*/ 24 h 48"/>
                <a:gd name="T16" fmla="*/ 0 w 84"/>
                <a:gd name="T17" fmla="*/ 36 h 48"/>
                <a:gd name="T18" fmla="*/ 12 w 84"/>
                <a:gd name="T19" fmla="*/ 36 h 48"/>
                <a:gd name="T20" fmla="*/ 18 w 84"/>
                <a:gd name="T21" fmla="*/ 48 h 48"/>
                <a:gd name="T22" fmla="*/ 18 w 84"/>
                <a:gd name="T23" fmla="*/ 48 h 48"/>
                <a:gd name="T24" fmla="*/ 24 w 84"/>
                <a:gd name="T25" fmla="*/ 48 h 48"/>
                <a:gd name="T26" fmla="*/ 42 w 84"/>
                <a:gd name="T27" fmla="*/ 36 h 48"/>
                <a:gd name="T28" fmla="*/ 48 w 84"/>
                <a:gd name="T29" fmla="*/ 42 h 48"/>
                <a:gd name="T30" fmla="*/ 66 w 84"/>
                <a:gd name="T31" fmla="*/ 36 h 48"/>
                <a:gd name="T32" fmla="*/ 78 w 84"/>
                <a:gd name="T33" fmla="*/ 30 h 48"/>
                <a:gd name="T34" fmla="*/ 84 w 84"/>
                <a:gd name="T35" fmla="*/ 30 h 48"/>
                <a:gd name="T36" fmla="*/ 78 w 84"/>
                <a:gd name="T37" fmla="*/ 24 h 48"/>
                <a:gd name="T38" fmla="*/ 66 w 84"/>
                <a:gd name="T39" fmla="*/ 12 h 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4"/>
                <a:gd name="T61" fmla="*/ 0 h 48"/>
                <a:gd name="T62" fmla="*/ 84 w 84"/>
                <a:gd name="T63" fmla="*/ 48 h 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4" h="48">
                  <a:moveTo>
                    <a:pt x="66" y="12"/>
                  </a:moveTo>
                  <a:lnTo>
                    <a:pt x="60" y="6"/>
                  </a:lnTo>
                  <a:lnTo>
                    <a:pt x="48" y="0"/>
                  </a:lnTo>
                  <a:lnTo>
                    <a:pt x="30" y="6"/>
                  </a:lnTo>
                  <a:lnTo>
                    <a:pt x="24" y="0"/>
                  </a:lnTo>
                  <a:lnTo>
                    <a:pt x="18" y="6"/>
                  </a:lnTo>
                  <a:lnTo>
                    <a:pt x="0" y="24"/>
                  </a:lnTo>
                  <a:lnTo>
                    <a:pt x="0" y="36"/>
                  </a:lnTo>
                  <a:lnTo>
                    <a:pt x="12" y="36"/>
                  </a:lnTo>
                  <a:lnTo>
                    <a:pt x="18" y="48"/>
                  </a:lnTo>
                  <a:lnTo>
                    <a:pt x="24" y="48"/>
                  </a:lnTo>
                  <a:lnTo>
                    <a:pt x="42" y="36"/>
                  </a:lnTo>
                  <a:lnTo>
                    <a:pt x="48" y="42"/>
                  </a:lnTo>
                  <a:lnTo>
                    <a:pt x="66" y="36"/>
                  </a:lnTo>
                  <a:lnTo>
                    <a:pt x="78" y="30"/>
                  </a:lnTo>
                  <a:lnTo>
                    <a:pt x="84" y="30"/>
                  </a:lnTo>
                  <a:lnTo>
                    <a:pt x="78" y="24"/>
                  </a:lnTo>
                  <a:lnTo>
                    <a:pt x="66" y="12"/>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13" name="Freeform 362"/>
            <p:cNvSpPr>
              <a:spLocks/>
            </p:cNvSpPr>
            <p:nvPr/>
          </p:nvSpPr>
          <p:spPr bwMode="auto">
            <a:xfrm>
              <a:off x="4790633" y="2778325"/>
              <a:ext cx="68873" cy="120911"/>
            </a:xfrm>
            <a:custGeom>
              <a:avLst/>
              <a:gdLst>
                <a:gd name="T0" fmla="*/ 6 w 9"/>
                <a:gd name="T1" fmla="*/ 16 h 16"/>
                <a:gd name="T2" fmla="*/ 5 w 9"/>
                <a:gd name="T3" fmla="*/ 13 h 16"/>
                <a:gd name="T4" fmla="*/ 6 w 9"/>
                <a:gd name="T5" fmla="*/ 9 h 16"/>
                <a:gd name="T6" fmla="*/ 8 w 9"/>
                <a:gd name="T7" fmla="*/ 9 h 16"/>
                <a:gd name="T8" fmla="*/ 9 w 9"/>
                <a:gd name="T9" fmla="*/ 7 h 16"/>
                <a:gd name="T10" fmla="*/ 7 w 9"/>
                <a:gd name="T11" fmla="*/ 6 h 16"/>
                <a:gd name="T12" fmla="*/ 7 w 9"/>
                <a:gd name="T13" fmla="*/ 4 h 16"/>
                <a:gd name="T14" fmla="*/ 7 w 9"/>
                <a:gd name="T15" fmla="*/ 0 h 16"/>
                <a:gd name="T16" fmla="*/ 4 w 9"/>
                <a:gd name="T17" fmla="*/ 2 h 16"/>
                <a:gd name="T18" fmla="*/ 1 w 9"/>
                <a:gd name="T19" fmla="*/ 3 h 16"/>
                <a:gd name="T20" fmla="*/ 0 w 9"/>
                <a:gd name="T21" fmla="*/ 7 h 16"/>
                <a:gd name="T22" fmla="*/ 0 w 9"/>
                <a:gd name="T23" fmla="*/ 11 h 16"/>
                <a:gd name="T24" fmla="*/ 2 w 9"/>
                <a:gd name="T25" fmla="*/ 12 h 16"/>
                <a:gd name="T26" fmla="*/ 3 w 9"/>
                <a:gd name="T27" fmla="*/ 16 h 16"/>
                <a:gd name="T28" fmla="*/ 4 w 9"/>
                <a:gd name="T29" fmla="*/ 15 h 16"/>
                <a:gd name="T30" fmla="*/ 6 w 9"/>
                <a:gd name="T31" fmla="*/ 16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16"/>
                <a:gd name="T50" fmla="*/ 9 w 9"/>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16">
                  <a:moveTo>
                    <a:pt x="6" y="16"/>
                  </a:moveTo>
                  <a:cubicBezTo>
                    <a:pt x="5" y="15"/>
                    <a:pt x="5" y="14"/>
                    <a:pt x="5" y="13"/>
                  </a:cubicBezTo>
                  <a:cubicBezTo>
                    <a:pt x="5" y="11"/>
                    <a:pt x="6" y="9"/>
                    <a:pt x="6" y="9"/>
                  </a:cubicBezTo>
                  <a:cubicBezTo>
                    <a:pt x="8" y="9"/>
                    <a:pt x="8" y="9"/>
                    <a:pt x="8" y="9"/>
                  </a:cubicBezTo>
                  <a:cubicBezTo>
                    <a:pt x="9" y="7"/>
                    <a:pt x="9" y="7"/>
                    <a:pt x="9" y="7"/>
                  </a:cubicBezTo>
                  <a:cubicBezTo>
                    <a:pt x="7" y="6"/>
                    <a:pt x="7" y="6"/>
                    <a:pt x="7" y="6"/>
                  </a:cubicBezTo>
                  <a:cubicBezTo>
                    <a:pt x="7" y="4"/>
                    <a:pt x="7" y="4"/>
                    <a:pt x="7" y="4"/>
                  </a:cubicBezTo>
                  <a:cubicBezTo>
                    <a:pt x="7" y="0"/>
                    <a:pt x="7" y="0"/>
                    <a:pt x="7" y="0"/>
                  </a:cubicBezTo>
                  <a:cubicBezTo>
                    <a:pt x="4" y="2"/>
                    <a:pt x="4" y="2"/>
                    <a:pt x="4" y="2"/>
                  </a:cubicBezTo>
                  <a:cubicBezTo>
                    <a:pt x="1" y="3"/>
                    <a:pt x="1" y="3"/>
                    <a:pt x="1" y="3"/>
                  </a:cubicBezTo>
                  <a:cubicBezTo>
                    <a:pt x="0" y="7"/>
                    <a:pt x="0" y="7"/>
                    <a:pt x="0" y="7"/>
                  </a:cubicBezTo>
                  <a:cubicBezTo>
                    <a:pt x="0" y="11"/>
                    <a:pt x="0" y="11"/>
                    <a:pt x="0" y="11"/>
                  </a:cubicBezTo>
                  <a:cubicBezTo>
                    <a:pt x="2" y="12"/>
                    <a:pt x="2" y="12"/>
                    <a:pt x="2" y="12"/>
                  </a:cubicBezTo>
                  <a:cubicBezTo>
                    <a:pt x="3" y="16"/>
                    <a:pt x="3" y="16"/>
                    <a:pt x="3" y="16"/>
                  </a:cubicBezTo>
                  <a:cubicBezTo>
                    <a:pt x="4" y="15"/>
                    <a:pt x="4" y="15"/>
                    <a:pt x="4" y="15"/>
                  </a:cubicBezTo>
                  <a:lnTo>
                    <a:pt x="6" y="16"/>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14" name="Freeform 363"/>
            <p:cNvSpPr>
              <a:spLocks/>
            </p:cNvSpPr>
            <p:nvPr/>
          </p:nvSpPr>
          <p:spPr bwMode="auto">
            <a:xfrm>
              <a:off x="4662068" y="3026270"/>
              <a:ext cx="82648" cy="74995"/>
            </a:xfrm>
            <a:custGeom>
              <a:avLst/>
              <a:gdLst>
                <a:gd name="T0" fmla="*/ 18 w 66"/>
                <a:gd name="T1" fmla="*/ 30 h 60"/>
                <a:gd name="T2" fmla="*/ 24 w 66"/>
                <a:gd name="T3" fmla="*/ 42 h 60"/>
                <a:gd name="T4" fmla="*/ 36 w 66"/>
                <a:gd name="T5" fmla="*/ 48 h 60"/>
                <a:gd name="T6" fmla="*/ 48 w 66"/>
                <a:gd name="T7" fmla="*/ 54 h 60"/>
                <a:gd name="T8" fmla="*/ 54 w 66"/>
                <a:gd name="T9" fmla="*/ 60 h 60"/>
                <a:gd name="T10" fmla="*/ 60 w 66"/>
                <a:gd name="T11" fmla="*/ 48 h 60"/>
                <a:gd name="T12" fmla="*/ 66 w 66"/>
                <a:gd name="T13" fmla="*/ 36 h 60"/>
                <a:gd name="T14" fmla="*/ 60 w 66"/>
                <a:gd name="T15" fmla="*/ 24 h 60"/>
                <a:gd name="T16" fmla="*/ 60 w 66"/>
                <a:gd name="T17" fmla="*/ 24 h 60"/>
                <a:gd name="T18" fmla="*/ 54 w 66"/>
                <a:gd name="T19" fmla="*/ 18 h 60"/>
                <a:gd name="T20" fmla="*/ 48 w 66"/>
                <a:gd name="T21" fmla="*/ 12 h 60"/>
                <a:gd name="T22" fmla="*/ 36 w 66"/>
                <a:gd name="T23" fmla="*/ 6 h 60"/>
                <a:gd name="T24" fmla="*/ 24 w 66"/>
                <a:gd name="T25" fmla="*/ 6 h 60"/>
                <a:gd name="T26" fmla="*/ 18 w 66"/>
                <a:gd name="T27" fmla="*/ 0 h 60"/>
                <a:gd name="T28" fmla="*/ 6 w 66"/>
                <a:gd name="T29" fmla="*/ 6 h 60"/>
                <a:gd name="T30" fmla="*/ 0 w 66"/>
                <a:gd name="T31" fmla="*/ 12 h 60"/>
                <a:gd name="T32" fmla="*/ 6 w 66"/>
                <a:gd name="T33" fmla="*/ 24 h 60"/>
                <a:gd name="T34" fmla="*/ 18 w 66"/>
                <a:gd name="T35" fmla="*/ 30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60"/>
                <a:gd name="T56" fmla="*/ 66 w 66"/>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60">
                  <a:moveTo>
                    <a:pt x="18" y="30"/>
                  </a:moveTo>
                  <a:lnTo>
                    <a:pt x="24" y="42"/>
                  </a:lnTo>
                  <a:lnTo>
                    <a:pt x="36" y="48"/>
                  </a:lnTo>
                  <a:lnTo>
                    <a:pt x="48" y="54"/>
                  </a:lnTo>
                  <a:lnTo>
                    <a:pt x="54" y="60"/>
                  </a:lnTo>
                  <a:lnTo>
                    <a:pt x="60" y="48"/>
                  </a:lnTo>
                  <a:lnTo>
                    <a:pt x="66" y="36"/>
                  </a:lnTo>
                  <a:lnTo>
                    <a:pt x="60" y="24"/>
                  </a:lnTo>
                  <a:lnTo>
                    <a:pt x="54" y="18"/>
                  </a:lnTo>
                  <a:lnTo>
                    <a:pt x="48" y="12"/>
                  </a:lnTo>
                  <a:lnTo>
                    <a:pt x="36" y="6"/>
                  </a:lnTo>
                  <a:lnTo>
                    <a:pt x="24" y="6"/>
                  </a:lnTo>
                  <a:lnTo>
                    <a:pt x="18" y="0"/>
                  </a:lnTo>
                  <a:lnTo>
                    <a:pt x="6" y="6"/>
                  </a:lnTo>
                  <a:lnTo>
                    <a:pt x="0" y="12"/>
                  </a:lnTo>
                  <a:lnTo>
                    <a:pt x="6" y="24"/>
                  </a:lnTo>
                  <a:lnTo>
                    <a:pt x="18" y="3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15" name="Freeform 364"/>
            <p:cNvSpPr>
              <a:spLocks/>
            </p:cNvSpPr>
            <p:nvPr/>
          </p:nvSpPr>
          <p:spPr bwMode="auto">
            <a:xfrm>
              <a:off x="4600847" y="3884895"/>
              <a:ext cx="379570" cy="280087"/>
            </a:xfrm>
            <a:custGeom>
              <a:avLst/>
              <a:gdLst>
                <a:gd name="T0" fmla="*/ 66 w 300"/>
                <a:gd name="T1" fmla="*/ 223 h 223"/>
                <a:gd name="T2" fmla="*/ 78 w 300"/>
                <a:gd name="T3" fmla="*/ 205 h 223"/>
                <a:gd name="T4" fmla="*/ 102 w 300"/>
                <a:gd name="T5" fmla="*/ 205 h 223"/>
                <a:gd name="T6" fmla="*/ 138 w 300"/>
                <a:gd name="T7" fmla="*/ 217 h 223"/>
                <a:gd name="T8" fmla="*/ 162 w 300"/>
                <a:gd name="T9" fmla="*/ 205 h 223"/>
                <a:gd name="T10" fmla="*/ 198 w 300"/>
                <a:gd name="T11" fmla="*/ 205 h 223"/>
                <a:gd name="T12" fmla="*/ 228 w 300"/>
                <a:gd name="T13" fmla="*/ 199 h 223"/>
                <a:gd name="T14" fmla="*/ 258 w 300"/>
                <a:gd name="T15" fmla="*/ 174 h 223"/>
                <a:gd name="T16" fmla="*/ 288 w 300"/>
                <a:gd name="T17" fmla="*/ 138 h 223"/>
                <a:gd name="T18" fmla="*/ 300 w 300"/>
                <a:gd name="T19" fmla="*/ 66 h 223"/>
                <a:gd name="T20" fmla="*/ 288 w 300"/>
                <a:gd name="T21" fmla="*/ 54 h 223"/>
                <a:gd name="T22" fmla="*/ 282 w 300"/>
                <a:gd name="T23" fmla="*/ 24 h 223"/>
                <a:gd name="T24" fmla="*/ 282 w 300"/>
                <a:gd name="T25" fmla="*/ 18 h 223"/>
                <a:gd name="T26" fmla="*/ 282 w 300"/>
                <a:gd name="T27" fmla="*/ 18 h 223"/>
                <a:gd name="T28" fmla="*/ 270 w 300"/>
                <a:gd name="T29" fmla="*/ 6 h 223"/>
                <a:gd name="T30" fmla="*/ 222 w 300"/>
                <a:gd name="T31" fmla="*/ 0 h 223"/>
                <a:gd name="T32" fmla="*/ 114 w 300"/>
                <a:gd name="T33" fmla="*/ 72 h 223"/>
                <a:gd name="T34" fmla="*/ 78 w 300"/>
                <a:gd name="T35" fmla="*/ 90 h 223"/>
                <a:gd name="T36" fmla="*/ 78 w 300"/>
                <a:gd name="T37" fmla="*/ 90 h 223"/>
                <a:gd name="T38" fmla="*/ 78 w 300"/>
                <a:gd name="T39" fmla="*/ 144 h 223"/>
                <a:gd name="T40" fmla="*/ 66 w 300"/>
                <a:gd name="T41" fmla="*/ 162 h 223"/>
                <a:gd name="T42" fmla="*/ 24 w 300"/>
                <a:gd name="T43" fmla="*/ 168 h 223"/>
                <a:gd name="T44" fmla="*/ 0 w 300"/>
                <a:gd name="T45" fmla="*/ 168 h 223"/>
                <a:gd name="T46" fmla="*/ 12 w 300"/>
                <a:gd name="T47" fmla="*/ 193 h 223"/>
                <a:gd name="T48" fmla="*/ 36 w 300"/>
                <a:gd name="T49" fmla="*/ 217 h 223"/>
                <a:gd name="T50" fmla="*/ 48 w 300"/>
                <a:gd name="T51" fmla="*/ 217 h 223"/>
                <a:gd name="T52" fmla="*/ 60 w 300"/>
                <a:gd name="T53" fmla="*/ 223 h 223"/>
                <a:gd name="T54" fmla="*/ 66 w 300"/>
                <a:gd name="T55" fmla="*/ 223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0"/>
                <a:gd name="T85" fmla="*/ 0 h 223"/>
                <a:gd name="T86" fmla="*/ 300 w 300"/>
                <a:gd name="T87" fmla="*/ 223 h 22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16" name="Freeform 365"/>
            <p:cNvSpPr>
              <a:spLocks/>
            </p:cNvSpPr>
            <p:nvPr/>
          </p:nvSpPr>
          <p:spPr bwMode="auto">
            <a:xfrm>
              <a:off x="4600847" y="3884895"/>
              <a:ext cx="379570" cy="280087"/>
            </a:xfrm>
            <a:custGeom>
              <a:avLst/>
              <a:gdLst>
                <a:gd name="T0" fmla="*/ 66 w 300"/>
                <a:gd name="T1" fmla="*/ 223 h 223"/>
                <a:gd name="T2" fmla="*/ 78 w 300"/>
                <a:gd name="T3" fmla="*/ 205 h 223"/>
                <a:gd name="T4" fmla="*/ 102 w 300"/>
                <a:gd name="T5" fmla="*/ 205 h 223"/>
                <a:gd name="T6" fmla="*/ 138 w 300"/>
                <a:gd name="T7" fmla="*/ 217 h 223"/>
                <a:gd name="T8" fmla="*/ 162 w 300"/>
                <a:gd name="T9" fmla="*/ 205 h 223"/>
                <a:gd name="T10" fmla="*/ 198 w 300"/>
                <a:gd name="T11" fmla="*/ 205 h 223"/>
                <a:gd name="T12" fmla="*/ 228 w 300"/>
                <a:gd name="T13" fmla="*/ 199 h 223"/>
                <a:gd name="T14" fmla="*/ 258 w 300"/>
                <a:gd name="T15" fmla="*/ 174 h 223"/>
                <a:gd name="T16" fmla="*/ 288 w 300"/>
                <a:gd name="T17" fmla="*/ 138 h 223"/>
                <a:gd name="T18" fmla="*/ 300 w 300"/>
                <a:gd name="T19" fmla="*/ 66 h 223"/>
                <a:gd name="T20" fmla="*/ 288 w 300"/>
                <a:gd name="T21" fmla="*/ 54 h 223"/>
                <a:gd name="T22" fmla="*/ 282 w 300"/>
                <a:gd name="T23" fmla="*/ 24 h 223"/>
                <a:gd name="T24" fmla="*/ 282 w 300"/>
                <a:gd name="T25" fmla="*/ 18 h 223"/>
                <a:gd name="T26" fmla="*/ 282 w 300"/>
                <a:gd name="T27" fmla="*/ 18 h 223"/>
                <a:gd name="T28" fmla="*/ 270 w 300"/>
                <a:gd name="T29" fmla="*/ 6 h 223"/>
                <a:gd name="T30" fmla="*/ 222 w 300"/>
                <a:gd name="T31" fmla="*/ 0 h 223"/>
                <a:gd name="T32" fmla="*/ 114 w 300"/>
                <a:gd name="T33" fmla="*/ 72 h 223"/>
                <a:gd name="T34" fmla="*/ 78 w 300"/>
                <a:gd name="T35" fmla="*/ 90 h 223"/>
                <a:gd name="T36" fmla="*/ 78 w 300"/>
                <a:gd name="T37" fmla="*/ 90 h 223"/>
                <a:gd name="T38" fmla="*/ 78 w 300"/>
                <a:gd name="T39" fmla="*/ 144 h 223"/>
                <a:gd name="T40" fmla="*/ 66 w 300"/>
                <a:gd name="T41" fmla="*/ 162 h 223"/>
                <a:gd name="T42" fmla="*/ 24 w 300"/>
                <a:gd name="T43" fmla="*/ 168 h 223"/>
                <a:gd name="T44" fmla="*/ 0 w 300"/>
                <a:gd name="T45" fmla="*/ 168 h 223"/>
                <a:gd name="T46" fmla="*/ 12 w 300"/>
                <a:gd name="T47" fmla="*/ 193 h 223"/>
                <a:gd name="T48" fmla="*/ 36 w 300"/>
                <a:gd name="T49" fmla="*/ 217 h 223"/>
                <a:gd name="T50" fmla="*/ 48 w 300"/>
                <a:gd name="T51" fmla="*/ 217 h 223"/>
                <a:gd name="T52" fmla="*/ 60 w 300"/>
                <a:gd name="T53" fmla="*/ 223 h 223"/>
                <a:gd name="T54" fmla="*/ 66 w 300"/>
                <a:gd name="T55" fmla="*/ 223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0"/>
                <a:gd name="T85" fmla="*/ 0 h 223"/>
                <a:gd name="T86" fmla="*/ 300 w 300"/>
                <a:gd name="T87" fmla="*/ 223 h 22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17" name="Freeform 366"/>
            <p:cNvSpPr>
              <a:spLocks/>
            </p:cNvSpPr>
            <p:nvPr/>
          </p:nvSpPr>
          <p:spPr bwMode="auto">
            <a:xfrm>
              <a:off x="4306986" y="3846632"/>
              <a:ext cx="393345" cy="370387"/>
            </a:xfrm>
            <a:custGeom>
              <a:avLst/>
              <a:gdLst>
                <a:gd name="T0" fmla="*/ 24 w 52"/>
                <a:gd name="T1" fmla="*/ 44 h 49"/>
                <a:gd name="T2" fmla="*/ 27 w 52"/>
                <a:gd name="T3" fmla="*/ 40 h 49"/>
                <a:gd name="T4" fmla="*/ 32 w 52"/>
                <a:gd name="T5" fmla="*/ 36 h 49"/>
                <a:gd name="T6" fmla="*/ 38 w 52"/>
                <a:gd name="T7" fmla="*/ 33 h 49"/>
                <a:gd name="T8" fmla="*/ 39 w 52"/>
                <a:gd name="T9" fmla="*/ 33 h 49"/>
                <a:gd name="T10" fmla="*/ 43 w 52"/>
                <a:gd name="T11" fmla="*/ 33 h 49"/>
                <a:gd name="T12" fmla="*/ 50 w 52"/>
                <a:gd name="T13" fmla="*/ 32 h 49"/>
                <a:gd name="T14" fmla="*/ 51 w 52"/>
                <a:gd name="T15" fmla="*/ 29 h 49"/>
                <a:gd name="T16" fmla="*/ 52 w 52"/>
                <a:gd name="T17" fmla="*/ 20 h 49"/>
                <a:gd name="T18" fmla="*/ 49 w 52"/>
                <a:gd name="T19" fmla="*/ 20 h 49"/>
                <a:gd name="T20" fmla="*/ 47 w 52"/>
                <a:gd name="T21" fmla="*/ 18 h 49"/>
                <a:gd name="T22" fmla="*/ 21 w 52"/>
                <a:gd name="T23" fmla="*/ 0 h 49"/>
                <a:gd name="T24" fmla="*/ 18 w 52"/>
                <a:gd name="T25" fmla="*/ 0 h 49"/>
                <a:gd name="T26" fmla="*/ 21 w 52"/>
                <a:gd name="T27" fmla="*/ 29 h 49"/>
                <a:gd name="T28" fmla="*/ 23 w 52"/>
                <a:gd name="T29" fmla="*/ 30 h 49"/>
                <a:gd name="T30" fmla="*/ 20 w 52"/>
                <a:gd name="T31" fmla="*/ 32 h 49"/>
                <a:gd name="T32" fmla="*/ 6 w 52"/>
                <a:gd name="T33" fmla="*/ 32 h 49"/>
                <a:gd name="T34" fmla="*/ 5 w 52"/>
                <a:gd name="T35" fmla="*/ 33 h 49"/>
                <a:gd name="T36" fmla="*/ 3 w 52"/>
                <a:gd name="T37" fmla="*/ 31 h 49"/>
                <a:gd name="T38" fmla="*/ 0 w 52"/>
                <a:gd name="T39" fmla="*/ 34 h 49"/>
                <a:gd name="T40" fmla="*/ 0 w 52"/>
                <a:gd name="T41" fmla="*/ 35 h 49"/>
                <a:gd name="T42" fmla="*/ 1 w 52"/>
                <a:gd name="T43" fmla="*/ 38 h 49"/>
                <a:gd name="T44" fmla="*/ 3 w 52"/>
                <a:gd name="T45" fmla="*/ 42 h 49"/>
                <a:gd name="T46" fmla="*/ 2 w 52"/>
                <a:gd name="T47" fmla="*/ 42 h 49"/>
                <a:gd name="T48" fmla="*/ 2 w 52"/>
                <a:gd name="T49" fmla="*/ 43 h 49"/>
                <a:gd name="T50" fmla="*/ 6 w 52"/>
                <a:gd name="T51" fmla="*/ 43 h 49"/>
                <a:gd name="T52" fmla="*/ 10 w 52"/>
                <a:gd name="T53" fmla="*/ 42 h 49"/>
                <a:gd name="T54" fmla="*/ 11 w 52"/>
                <a:gd name="T55" fmla="*/ 44 h 49"/>
                <a:gd name="T56" fmla="*/ 13 w 52"/>
                <a:gd name="T57" fmla="*/ 49 h 49"/>
                <a:gd name="T58" fmla="*/ 15 w 52"/>
                <a:gd name="T59" fmla="*/ 48 h 49"/>
                <a:gd name="T60" fmla="*/ 17 w 52"/>
                <a:gd name="T61" fmla="*/ 48 h 49"/>
                <a:gd name="T62" fmla="*/ 18 w 52"/>
                <a:gd name="T63" fmla="*/ 48 h 49"/>
                <a:gd name="T64" fmla="*/ 20 w 52"/>
                <a:gd name="T65" fmla="*/ 49 h 49"/>
                <a:gd name="T66" fmla="*/ 22 w 52"/>
                <a:gd name="T67" fmla="*/ 49 h 49"/>
                <a:gd name="T68" fmla="*/ 23 w 52"/>
                <a:gd name="T69" fmla="*/ 49 h 49"/>
                <a:gd name="T70" fmla="*/ 23 w 52"/>
                <a:gd name="T71" fmla="*/ 47 h 49"/>
                <a:gd name="T72" fmla="*/ 24 w 52"/>
                <a:gd name="T73" fmla="*/ 44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
                <a:gd name="T112" fmla="*/ 0 h 49"/>
                <a:gd name="T113" fmla="*/ 52 w 52"/>
                <a:gd name="T114" fmla="*/ 49 h 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 h="49">
                  <a:moveTo>
                    <a:pt x="24" y="44"/>
                  </a:moveTo>
                  <a:cubicBezTo>
                    <a:pt x="27" y="40"/>
                    <a:pt x="27" y="40"/>
                    <a:pt x="27" y="40"/>
                  </a:cubicBezTo>
                  <a:cubicBezTo>
                    <a:pt x="32" y="36"/>
                    <a:pt x="32" y="36"/>
                    <a:pt x="32" y="36"/>
                  </a:cubicBezTo>
                  <a:cubicBezTo>
                    <a:pt x="38" y="33"/>
                    <a:pt x="38" y="33"/>
                    <a:pt x="38" y="33"/>
                  </a:cubicBezTo>
                  <a:cubicBezTo>
                    <a:pt x="39" y="33"/>
                    <a:pt x="39" y="33"/>
                    <a:pt x="39" y="33"/>
                  </a:cubicBezTo>
                  <a:cubicBezTo>
                    <a:pt x="43" y="33"/>
                    <a:pt x="43" y="33"/>
                    <a:pt x="43" y="33"/>
                  </a:cubicBezTo>
                  <a:cubicBezTo>
                    <a:pt x="50" y="32"/>
                    <a:pt x="50" y="32"/>
                    <a:pt x="50" y="32"/>
                  </a:cubicBezTo>
                  <a:cubicBezTo>
                    <a:pt x="51" y="29"/>
                    <a:pt x="51" y="29"/>
                    <a:pt x="51" y="29"/>
                  </a:cubicBezTo>
                  <a:cubicBezTo>
                    <a:pt x="52" y="20"/>
                    <a:pt x="52" y="20"/>
                    <a:pt x="52" y="20"/>
                  </a:cubicBezTo>
                  <a:cubicBezTo>
                    <a:pt x="49" y="20"/>
                    <a:pt x="49" y="20"/>
                    <a:pt x="49" y="20"/>
                  </a:cubicBezTo>
                  <a:cubicBezTo>
                    <a:pt x="47" y="18"/>
                    <a:pt x="47" y="18"/>
                    <a:pt x="47" y="18"/>
                  </a:cubicBezTo>
                  <a:cubicBezTo>
                    <a:pt x="21" y="0"/>
                    <a:pt x="21" y="0"/>
                    <a:pt x="21" y="0"/>
                  </a:cubicBezTo>
                  <a:cubicBezTo>
                    <a:pt x="18" y="0"/>
                    <a:pt x="18" y="0"/>
                    <a:pt x="18" y="0"/>
                  </a:cubicBezTo>
                  <a:cubicBezTo>
                    <a:pt x="21" y="29"/>
                    <a:pt x="21" y="29"/>
                    <a:pt x="21" y="29"/>
                  </a:cubicBezTo>
                  <a:cubicBezTo>
                    <a:pt x="23" y="30"/>
                    <a:pt x="23" y="30"/>
                    <a:pt x="23" y="30"/>
                  </a:cubicBezTo>
                  <a:cubicBezTo>
                    <a:pt x="20" y="32"/>
                    <a:pt x="20" y="32"/>
                    <a:pt x="20" y="32"/>
                  </a:cubicBezTo>
                  <a:cubicBezTo>
                    <a:pt x="6" y="32"/>
                    <a:pt x="6" y="32"/>
                    <a:pt x="6" y="32"/>
                  </a:cubicBezTo>
                  <a:cubicBezTo>
                    <a:pt x="5" y="33"/>
                    <a:pt x="5" y="33"/>
                    <a:pt x="5" y="33"/>
                  </a:cubicBezTo>
                  <a:cubicBezTo>
                    <a:pt x="3" y="31"/>
                    <a:pt x="3" y="31"/>
                    <a:pt x="3" y="31"/>
                  </a:cubicBezTo>
                  <a:cubicBezTo>
                    <a:pt x="0" y="34"/>
                    <a:pt x="0" y="34"/>
                    <a:pt x="0" y="34"/>
                  </a:cubicBezTo>
                  <a:cubicBezTo>
                    <a:pt x="0" y="35"/>
                    <a:pt x="0" y="35"/>
                    <a:pt x="0" y="35"/>
                  </a:cubicBezTo>
                  <a:cubicBezTo>
                    <a:pt x="1" y="38"/>
                    <a:pt x="1" y="38"/>
                    <a:pt x="1" y="38"/>
                  </a:cubicBezTo>
                  <a:cubicBezTo>
                    <a:pt x="3" y="42"/>
                    <a:pt x="3" y="42"/>
                    <a:pt x="3" y="42"/>
                  </a:cubicBezTo>
                  <a:cubicBezTo>
                    <a:pt x="2" y="42"/>
                    <a:pt x="2" y="42"/>
                    <a:pt x="2" y="42"/>
                  </a:cubicBezTo>
                  <a:cubicBezTo>
                    <a:pt x="2" y="43"/>
                    <a:pt x="2" y="43"/>
                    <a:pt x="2" y="43"/>
                  </a:cubicBezTo>
                  <a:cubicBezTo>
                    <a:pt x="6" y="43"/>
                    <a:pt x="6" y="43"/>
                    <a:pt x="6" y="43"/>
                  </a:cubicBezTo>
                  <a:cubicBezTo>
                    <a:pt x="6" y="43"/>
                    <a:pt x="10" y="42"/>
                    <a:pt x="10" y="42"/>
                  </a:cubicBezTo>
                  <a:cubicBezTo>
                    <a:pt x="11" y="42"/>
                    <a:pt x="11" y="44"/>
                    <a:pt x="11" y="44"/>
                  </a:cubicBezTo>
                  <a:cubicBezTo>
                    <a:pt x="13" y="49"/>
                    <a:pt x="13" y="49"/>
                    <a:pt x="13" y="49"/>
                  </a:cubicBezTo>
                  <a:cubicBezTo>
                    <a:pt x="15" y="48"/>
                    <a:pt x="15" y="48"/>
                    <a:pt x="15" y="48"/>
                  </a:cubicBezTo>
                  <a:cubicBezTo>
                    <a:pt x="17" y="48"/>
                    <a:pt x="17" y="48"/>
                    <a:pt x="17" y="48"/>
                  </a:cubicBezTo>
                  <a:cubicBezTo>
                    <a:pt x="18" y="48"/>
                    <a:pt x="18" y="48"/>
                    <a:pt x="18" y="48"/>
                  </a:cubicBezTo>
                  <a:cubicBezTo>
                    <a:pt x="20" y="49"/>
                    <a:pt x="20" y="49"/>
                    <a:pt x="20" y="49"/>
                  </a:cubicBezTo>
                  <a:cubicBezTo>
                    <a:pt x="22" y="49"/>
                    <a:pt x="22" y="49"/>
                    <a:pt x="22" y="49"/>
                  </a:cubicBezTo>
                  <a:cubicBezTo>
                    <a:pt x="23" y="49"/>
                    <a:pt x="23" y="49"/>
                    <a:pt x="23" y="49"/>
                  </a:cubicBezTo>
                  <a:cubicBezTo>
                    <a:pt x="23" y="47"/>
                    <a:pt x="23" y="47"/>
                    <a:pt x="23" y="47"/>
                  </a:cubicBezTo>
                  <a:lnTo>
                    <a:pt x="24" y="44"/>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18" name="Freeform 367"/>
            <p:cNvSpPr>
              <a:spLocks/>
            </p:cNvSpPr>
            <p:nvPr/>
          </p:nvSpPr>
          <p:spPr bwMode="auto">
            <a:xfrm>
              <a:off x="5586506" y="4187939"/>
              <a:ext cx="226518" cy="306105"/>
            </a:xfrm>
            <a:custGeom>
              <a:avLst/>
              <a:gdLst>
                <a:gd name="T0" fmla="*/ 72 w 180"/>
                <a:gd name="T1" fmla="*/ 18 h 246"/>
                <a:gd name="T2" fmla="*/ 48 w 180"/>
                <a:gd name="T3" fmla="*/ 12 h 246"/>
                <a:gd name="T4" fmla="*/ 48 w 180"/>
                <a:gd name="T5" fmla="*/ 6 h 246"/>
                <a:gd name="T6" fmla="*/ 30 w 180"/>
                <a:gd name="T7" fmla="*/ 18 h 246"/>
                <a:gd name="T8" fmla="*/ 42 w 180"/>
                <a:gd name="T9" fmla="*/ 36 h 246"/>
                <a:gd name="T10" fmla="*/ 84 w 180"/>
                <a:gd name="T11" fmla="*/ 60 h 246"/>
                <a:gd name="T12" fmla="*/ 126 w 180"/>
                <a:gd name="T13" fmla="*/ 66 h 246"/>
                <a:gd name="T14" fmla="*/ 78 w 180"/>
                <a:gd name="T15" fmla="*/ 120 h 246"/>
                <a:gd name="T16" fmla="*/ 36 w 180"/>
                <a:gd name="T17" fmla="*/ 132 h 246"/>
                <a:gd name="T18" fmla="*/ 18 w 180"/>
                <a:gd name="T19" fmla="*/ 144 h 246"/>
                <a:gd name="T20" fmla="*/ 24 w 180"/>
                <a:gd name="T21" fmla="*/ 150 h 246"/>
                <a:gd name="T22" fmla="*/ 18 w 180"/>
                <a:gd name="T23" fmla="*/ 144 h 246"/>
                <a:gd name="T24" fmla="*/ 18 w 180"/>
                <a:gd name="T25" fmla="*/ 150 h 246"/>
                <a:gd name="T26" fmla="*/ 0 w 180"/>
                <a:gd name="T27" fmla="*/ 168 h 246"/>
                <a:gd name="T28" fmla="*/ 0 w 180"/>
                <a:gd name="T29" fmla="*/ 228 h 246"/>
                <a:gd name="T30" fmla="*/ 12 w 180"/>
                <a:gd name="T31" fmla="*/ 246 h 246"/>
                <a:gd name="T32" fmla="*/ 42 w 180"/>
                <a:gd name="T33" fmla="*/ 204 h 246"/>
                <a:gd name="T34" fmla="*/ 90 w 180"/>
                <a:gd name="T35" fmla="*/ 180 h 246"/>
                <a:gd name="T36" fmla="*/ 132 w 180"/>
                <a:gd name="T37" fmla="*/ 132 h 246"/>
                <a:gd name="T38" fmla="*/ 168 w 180"/>
                <a:gd name="T39" fmla="*/ 48 h 246"/>
                <a:gd name="T40" fmla="*/ 180 w 180"/>
                <a:gd name="T41" fmla="*/ 0 h 246"/>
                <a:gd name="T42" fmla="*/ 72 w 180"/>
                <a:gd name="T43" fmla="*/ 18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0"/>
                <a:gd name="T67" fmla="*/ 0 h 246"/>
                <a:gd name="T68" fmla="*/ 180 w 180"/>
                <a:gd name="T69" fmla="*/ 246 h 2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0" h="246">
                  <a:moveTo>
                    <a:pt x="72" y="18"/>
                  </a:moveTo>
                  <a:lnTo>
                    <a:pt x="48" y="12"/>
                  </a:lnTo>
                  <a:lnTo>
                    <a:pt x="48" y="6"/>
                  </a:lnTo>
                  <a:lnTo>
                    <a:pt x="30" y="18"/>
                  </a:lnTo>
                  <a:lnTo>
                    <a:pt x="42" y="36"/>
                  </a:lnTo>
                  <a:lnTo>
                    <a:pt x="84" y="60"/>
                  </a:lnTo>
                  <a:lnTo>
                    <a:pt x="126" y="66"/>
                  </a:lnTo>
                  <a:lnTo>
                    <a:pt x="78" y="120"/>
                  </a:lnTo>
                  <a:lnTo>
                    <a:pt x="36" y="132"/>
                  </a:lnTo>
                  <a:lnTo>
                    <a:pt x="18" y="144"/>
                  </a:lnTo>
                  <a:lnTo>
                    <a:pt x="24" y="150"/>
                  </a:lnTo>
                  <a:lnTo>
                    <a:pt x="18" y="144"/>
                  </a:lnTo>
                  <a:lnTo>
                    <a:pt x="18" y="150"/>
                  </a:lnTo>
                  <a:lnTo>
                    <a:pt x="0" y="168"/>
                  </a:lnTo>
                  <a:lnTo>
                    <a:pt x="0" y="228"/>
                  </a:lnTo>
                  <a:lnTo>
                    <a:pt x="12" y="246"/>
                  </a:lnTo>
                  <a:lnTo>
                    <a:pt x="42" y="204"/>
                  </a:lnTo>
                  <a:lnTo>
                    <a:pt x="90" y="180"/>
                  </a:lnTo>
                  <a:lnTo>
                    <a:pt x="132" y="132"/>
                  </a:lnTo>
                  <a:lnTo>
                    <a:pt x="168" y="48"/>
                  </a:lnTo>
                  <a:lnTo>
                    <a:pt x="180" y="0"/>
                  </a:lnTo>
                  <a:lnTo>
                    <a:pt x="72" y="18"/>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19" name="Freeform 368"/>
            <p:cNvSpPr>
              <a:spLocks/>
            </p:cNvSpPr>
            <p:nvPr/>
          </p:nvSpPr>
          <p:spPr bwMode="auto">
            <a:xfrm>
              <a:off x="4934502" y="4164982"/>
              <a:ext cx="30611" cy="119381"/>
            </a:xfrm>
            <a:custGeom>
              <a:avLst/>
              <a:gdLst>
                <a:gd name="T0" fmla="*/ 12 w 24"/>
                <a:gd name="T1" fmla="*/ 0 h 96"/>
                <a:gd name="T2" fmla="*/ 12 w 24"/>
                <a:gd name="T3" fmla="*/ 0 h 96"/>
                <a:gd name="T4" fmla="*/ 24 w 24"/>
                <a:gd name="T5" fmla="*/ 42 h 96"/>
                <a:gd name="T6" fmla="*/ 0 w 24"/>
                <a:gd name="T7" fmla="*/ 48 h 96"/>
                <a:gd name="T8" fmla="*/ 0 w 24"/>
                <a:gd name="T9" fmla="*/ 66 h 96"/>
                <a:gd name="T10" fmla="*/ 18 w 24"/>
                <a:gd name="T11" fmla="*/ 96 h 96"/>
                <a:gd name="T12" fmla="*/ 24 w 24"/>
                <a:gd name="T13" fmla="*/ 96 h 96"/>
                <a:gd name="T14" fmla="*/ 12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96"/>
                <a:gd name="T26" fmla="*/ 24 w 24"/>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96">
                  <a:moveTo>
                    <a:pt x="12" y="0"/>
                  </a:moveTo>
                  <a:lnTo>
                    <a:pt x="12" y="0"/>
                  </a:lnTo>
                  <a:lnTo>
                    <a:pt x="24" y="42"/>
                  </a:lnTo>
                  <a:lnTo>
                    <a:pt x="0" y="48"/>
                  </a:lnTo>
                  <a:lnTo>
                    <a:pt x="0" y="66"/>
                  </a:lnTo>
                  <a:lnTo>
                    <a:pt x="18" y="96"/>
                  </a:lnTo>
                  <a:lnTo>
                    <a:pt x="24" y="96"/>
                  </a:lnTo>
                  <a:lnTo>
                    <a:pt x="12" y="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20" name="Freeform 369"/>
            <p:cNvSpPr>
              <a:spLocks/>
            </p:cNvSpPr>
            <p:nvPr/>
          </p:nvSpPr>
          <p:spPr bwMode="auto">
            <a:xfrm>
              <a:off x="4934502" y="4164982"/>
              <a:ext cx="30611" cy="119381"/>
            </a:xfrm>
            <a:custGeom>
              <a:avLst/>
              <a:gdLst>
                <a:gd name="T0" fmla="*/ 12 w 24"/>
                <a:gd name="T1" fmla="*/ 0 h 96"/>
                <a:gd name="T2" fmla="*/ 12 w 24"/>
                <a:gd name="T3" fmla="*/ 0 h 96"/>
                <a:gd name="T4" fmla="*/ 24 w 24"/>
                <a:gd name="T5" fmla="*/ 42 h 96"/>
                <a:gd name="T6" fmla="*/ 0 w 24"/>
                <a:gd name="T7" fmla="*/ 48 h 96"/>
                <a:gd name="T8" fmla="*/ 0 w 24"/>
                <a:gd name="T9" fmla="*/ 66 h 96"/>
                <a:gd name="T10" fmla="*/ 18 w 24"/>
                <a:gd name="T11" fmla="*/ 96 h 96"/>
                <a:gd name="T12" fmla="*/ 24 w 24"/>
                <a:gd name="T13" fmla="*/ 96 h 96"/>
                <a:gd name="T14" fmla="*/ 0 60000 65536"/>
                <a:gd name="T15" fmla="*/ 0 60000 65536"/>
                <a:gd name="T16" fmla="*/ 0 60000 65536"/>
                <a:gd name="T17" fmla="*/ 0 60000 65536"/>
                <a:gd name="T18" fmla="*/ 0 60000 65536"/>
                <a:gd name="T19" fmla="*/ 0 60000 65536"/>
                <a:gd name="T20" fmla="*/ 0 60000 65536"/>
                <a:gd name="T21" fmla="*/ 0 w 24"/>
                <a:gd name="T22" fmla="*/ 0 h 96"/>
                <a:gd name="T23" fmla="*/ 24 w 24"/>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96">
                  <a:moveTo>
                    <a:pt x="12" y="0"/>
                  </a:moveTo>
                  <a:lnTo>
                    <a:pt x="12" y="0"/>
                  </a:lnTo>
                  <a:lnTo>
                    <a:pt x="24" y="42"/>
                  </a:lnTo>
                  <a:lnTo>
                    <a:pt x="0" y="48"/>
                  </a:lnTo>
                  <a:lnTo>
                    <a:pt x="0" y="66"/>
                  </a:lnTo>
                  <a:lnTo>
                    <a:pt x="18" y="96"/>
                  </a:lnTo>
                  <a:lnTo>
                    <a:pt x="24" y="96"/>
                  </a:lnTo>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21" name="Freeform 370"/>
            <p:cNvSpPr>
              <a:spLocks/>
            </p:cNvSpPr>
            <p:nvPr/>
          </p:nvSpPr>
          <p:spPr bwMode="auto">
            <a:xfrm>
              <a:off x="4919197" y="3894078"/>
              <a:ext cx="249475" cy="390285"/>
            </a:xfrm>
            <a:custGeom>
              <a:avLst/>
              <a:gdLst>
                <a:gd name="T0" fmla="*/ 36 w 198"/>
                <a:gd name="T1" fmla="*/ 313 h 313"/>
                <a:gd name="T2" fmla="*/ 60 w 198"/>
                <a:gd name="T3" fmla="*/ 307 h 313"/>
                <a:gd name="T4" fmla="*/ 96 w 198"/>
                <a:gd name="T5" fmla="*/ 295 h 313"/>
                <a:gd name="T6" fmla="*/ 102 w 198"/>
                <a:gd name="T7" fmla="*/ 283 h 313"/>
                <a:gd name="T8" fmla="*/ 132 w 198"/>
                <a:gd name="T9" fmla="*/ 277 h 313"/>
                <a:gd name="T10" fmla="*/ 180 w 198"/>
                <a:gd name="T11" fmla="*/ 247 h 313"/>
                <a:gd name="T12" fmla="*/ 180 w 198"/>
                <a:gd name="T13" fmla="*/ 247 h 313"/>
                <a:gd name="T14" fmla="*/ 162 w 198"/>
                <a:gd name="T15" fmla="*/ 211 h 313"/>
                <a:gd name="T16" fmla="*/ 168 w 198"/>
                <a:gd name="T17" fmla="*/ 193 h 313"/>
                <a:gd name="T18" fmla="*/ 174 w 198"/>
                <a:gd name="T19" fmla="*/ 162 h 313"/>
                <a:gd name="T20" fmla="*/ 192 w 198"/>
                <a:gd name="T21" fmla="*/ 150 h 313"/>
                <a:gd name="T22" fmla="*/ 198 w 198"/>
                <a:gd name="T23" fmla="*/ 78 h 313"/>
                <a:gd name="T24" fmla="*/ 54 w 198"/>
                <a:gd name="T25" fmla="*/ 0 h 313"/>
                <a:gd name="T26" fmla="*/ 30 w 198"/>
                <a:gd name="T27" fmla="*/ 12 h 313"/>
                <a:gd name="T28" fmla="*/ 30 w 198"/>
                <a:gd name="T29" fmla="*/ 18 h 313"/>
                <a:gd name="T30" fmla="*/ 36 w 198"/>
                <a:gd name="T31" fmla="*/ 48 h 313"/>
                <a:gd name="T32" fmla="*/ 48 w 198"/>
                <a:gd name="T33" fmla="*/ 60 h 313"/>
                <a:gd name="T34" fmla="*/ 36 w 198"/>
                <a:gd name="T35" fmla="*/ 132 h 313"/>
                <a:gd name="T36" fmla="*/ 6 w 198"/>
                <a:gd name="T37" fmla="*/ 168 h 313"/>
                <a:gd name="T38" fmla="*/ 12 w 198"/>
                <a:gd name="T39" fmla="*/ 168 h 313"/>
                <a:gd name="T40" fmla="*/ 6 w 198"/>
                <a:gd name="T41" fmla="*/ 168 h 313"/>
                <a:gd name="T42" fmla="*/ 0 w 198"/>
                <a:gd name="T43" fmla="*/ 175 h 313"/>
                <a:gd name="T44" fmla="*/ 12 w 198"/>
                <a:gd name="T45" fmla="*/ 193 h 313"/>
                <a:gd name="T46" fmla="*/ 30 w 198"/>
                <a:gd name="T47" fmla="*/ 199 h 313"/>
                <a:gd name="T48" fmla="*/ 24 w 198"/>
                <a:gd name="T49" fmla="*/ 217 h 313"/>
                <a:gd name="T50" fmla="*/ 36 w 198"/>
                <a:gd name="T51" fmla="*/ 313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8"/>
                <a:gd name="T79" fmla="*/ 0 h 313"/>
                <a:gd name="T80" fmla="*/ 198 w 198"/>
                <a:gd name="T81" fmla="*/ 313 h 3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lnTo>
                    <a:pt x="36" y="313"/>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22" name="Freeform 371"/>
            <p:cNvSpPr>
              <a:spLocks/>
            </p:cNvSpPr>
            <p:nvPr/>
          </p:nvSpPr>
          <p:spPr bwMode="auto">
            <a:xfrm>
              <a:off x="4919197" y="3894078"/>
              <a:ext cx="249475" cy="390285"/>
            </a:xfrm>
            <a:custGeom>
              <a:avLst/>
              <a:gdLst>
                <a:gd name="T0" fmla="*/ 36 w 198"/>
                <a:gd name="T1" fmla="*/ 313 h 313"/>
                <a:gd name="T2" fmla="*/ 60 w 198"/>
                <a:gd name="T3" fmla="*/ 307 h 313"/>
                <a:gd name="T4" fmla="*/ 96 w 198"/>
                <a:gd name="T5" fmla="*/ 295 h 313"/>
                <a:gd name="T6" fmla="*/ 102 w 198"/>
                <a:gd name="T7" fmla="*/ 283 h 313"/>
                <a:gd name="T8" fmla="*/ 132 w 198"/>
                <a:gd name="T9" fmla="*/ 277 h 313"/>
                <a:gd name="T10" fmla="*/ 180 w 198"/>
                <a:gd name="T11" fmla="*/ 247 h 313"/>
                <a:gd name="T12" fmla="*/ 180 w 198"/>
                <a:gd name="T13" fmla="*/ 247 h 313"/>
                <a:gd name="T14" fmla="*/ 162 w 198"/>
                <a:gd name="T15" fmla="*/ 211 h 313"/>
                <a:gd name="T16" fmla="*/ 168 w 198"/>
                <a:gd name="T17" fmla="*/ 193 h 313"/>
                <a:gd name="T18" fmla="*/ 174 w 198"/>
                <a:gd name="T19" fmla="*/ 162 h 313"/>
                <a:gd name="T20" fmla="*/ 192 w 198"/>
                <a:gd name="T21" fmla="*/ 150 h 313"/>
                <a:gd name="T22" fmla="*/ 198 w 198"/>
                <a:gd name="T23" fmla="*/ 78 h 313"/>
                <a:gd name="T24" fmla="*/ 54 w 198"/>
                <a:gd name="T25" fmla="*/ 0 h 313"/>
                <a:gd name="T26" fmla="*/ 30 w 198"/>
                <a:gd name="T27" fmla="*/ 12 h 313"/>
                <a:gd name="T28" fmla="*/ 30 w 198"/>
                <a:gd name="T29" fmla="*/ 18 h 313"/>
                <a:gd name="T30" fmla="*/ 36 w 198"/>
                <a:gd name="T31" fmla="*/ 48 h 313"/>
                <a:gd name="T32" fmla="*/ 48 w 198"/>
                <a:gd name="T33" fmla="*/ 60 h 313"/>
                <a:gd name="T34" fmla="*/ 36 w 198"/>
                <a:gd name="T35" fmla="*/ 132 h 313"/>
                <a:gd name="T36" fmla="*/ 6 w 198"/>
                <a:gd name="T37" fmla="*/ 168 h 313"/>
                <a:gd name="T38" fmla="*/ 12 w 198"/>
                <a:gd name="T39" fmla="*/ 168 h 313"/>
                <a:gd name="T40" fmla="*/ 6 w 198"/>
                <a:gd name="T41" fmla="*/ 168 h 313"/>
                <a:gd name="T42" fmla="*/ 0 w 198"/>
                <a:gd name="T43" fmla="*/ 175 h 313"/>
                <a:gd name="T44" fmla="*/ 12 w 198"/>
                <a:gd name="T45" fmla="*/ 193 h 313"/>
                <a:gd name="T46" fmla="*/ 30 w 198"/>
                <a:gd name="T47" fmla="*/ 199 h 313"/>
                <a:gd name="T48" fmla="*/ 24 w 198"/>
                <a:gd name="T49" fmla="*/ 217 h 3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8"/>
                <a:gd name="T76" fmla="*/ 0 h 313"/>
                <a:gd name="T77" fmla="*/ 198 w 198"/>
                <a:gd name="T78" fmla="*/ 313 h 3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23" name="Freeform 372"/>
            <p:cNvSpPr>
              <a:spLocks/>
            </p:cNvSpPr>
            <p:nvPr/>
          </p:nvSpPr>
          <p:spPr bwMode="auto">
            <a:xfrm>
              <a:off x="4995723" y="4999118"/>
              <a:ext cx="384162" cy="341308"/>
            </a:xfrm>
            <a:custGeom>
              <a:avLst/>
              <a:gdLst>
                <a:gd name="T0" fmla="*/ 48 w 51"/>
                <a:gd name="T1" fmla="*/ 1 h 45"/>
                <a:gd name="T2" fmla="*/ 47 w 51"/>
                <a:gd name="T3" fmla="*/ 1 h 45"/>
                <a:gd name="T4" fmla="*/ 46 w 51"/>
                <a:gd name="T5" fmla="*/ 2 h 45"/>
                <a:gd name="T6" fmla="*/ 47 w 51"/>
                <a:gd name="T7" fmla="*/ 1 h 45"/>
                <a:gd name="T8" fmla="*/ 41 w 51"/>
                <a:gd name="T9" fmla="*/ 0 h 45"/>
                <a:gd name="T10" fmla="*/ 34 w 51"/>
                <a:gd name="T11" fmla="*/ 5 h 45"/>
                <a:gd name="T12" fmla="*/ 26 w 51"/>
                <a:gd name="T13" fmla="*/ 12 h 45"/>
                <a:gd name="T14" fmla="*/ 22 w 51"/>
                <a:gd name="T15" fmla="*/ 12 h 45"/>
                <a:gd name="T16" fmla="*/ 17 w 51"/>
                <a:gd name="T17" fmla="*/ 15 h 45"/>
                <a:gd name="T18" fmla="*/ 14 w 51"/>
                <a:gd name="T19" fmla="*/ 15 h 45"/>
                <a:gd name="T20" fmla="*/ 13 w 51"/>
                <a:gd name="T21" fmla="*/ 13 h 45"/>
                <a:gd name="T22" fmla="*/ 11 w 51"/>
                <a:gd name="T23" fmla="*/ 9 h 45"/>
                <a:gd name="T24" fmla="*/ 11 w 51"/>
                <a:gd name="T25" fmla="*/ 11 h 45"/>
                <a:gd name="T26" fmla="*/ 11 w 51"/>
                <a:gd name="T27" fmla="*/ 9 h 45"/>
                <a:gd name="T28" fmla="*/ 9 w 51"/>
                <a:gd name="T29" fmla="*/ 23 h 45"/>
                <a:gd name="T30" fmla="*/ 6 w 51"/>
                <a:gd name="T31" fmla="*/ 24 h 45"/>
                <a:gd name="T32" fmla="*/ 1 w 51"/>
                <a:gd name="T33" fmla="*/ 22 h 45"/>
                <a:gd name="T34" fmla="*/ 0 w 51"/>
                <a:gd name="T35" fmla="*/ 24 h 45"/>
                <a:gd name="T36" fmla="*/ 2 w 51"/>
                <a:gd name="T37" fmla="*/ 27 h 45"/>
                <a:gd name="T38" fmla="*/ 5 w 51"/>
                <a:gd name="T39" fmla="*/ 35 h 45"/>
                <a:gd name="T40" fmla="*/ 5 w 51"/>
                <a:gd name="T41" fmla="*/ 39 h 45"/>
                <a:gd name="T42" fmla="*/ 9 w 51"/>
                <a:gd name="T43" fmla="*/ 45 h 45"/>
                <a:gd name="T44" fmla="*/ 17 w 51"/>
                <a:gd name="T45" fmla="*/ 43 h 45"/>
                <a:gd name="T46" fmla="*/ 25 w 51"/>
                <a:gd name="T47" fmla="*/ 42 h 45"/>
                <a:gd name="T48" fmla="*/ 32 w 51"/>
                <a:gd name="T49" fmla="*/ 41 h 45"/>
                <a:gd name="T50" fmla="*/ 47 w 51"/>
                <a:gd name="T51" fmla="*/ 25 h 45"/>
                <a:gd name="T52" fmla="*/ 51 w 51"/>
                <a:gd name="T53" fmla="*/ 16 h 45"/>
                <a:gd name="T54" fmla="*/ 51 w 51"/>
                <a:gd name="T55" fmla="*/ 16 h 45"/>
                <a:gd name="T56" fmla="*/ 49 w 51"/>
                <a:gd name="T57" fmla="*/ 16 h 45"/>
                <a:gd name="T58" fmla="*/ 48 w 51"/>
                <a:gd name="T59" fmla="*/ 1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
                <a:gd name="T91" fmla="*/ 0 h 45"/>
                <a:gd name="T92" fmla="*/ 51 w 51"/>
                <a:gd name="T93" fmla="*/ 45 h 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 h="45">
                  <a:moveTo>
                    <a:pt x="48" y="1"/>
                  </a:moveTo>
                  <a:cubicBezTo>
                    <a:pt x="47" y="1"/>
                    <a:pt x="47" y="1"/>
                    <a:pt x="47" y="1"/>
                  </a:cubicBezTo>
                  <a:cubicBezTo>
                    <a:pt x="46" y="2"/>
                    <a:pt x="46" y="2"/>
                    <a:pt x="46" y="2"/>
                  </a:cubicBezTo>
                  <a:cubicBezTo>
                    <a:pt x="47" y="1"/>
                    <a:pt x="47" y="1"/>
                    <a:pt x="47" y="1"/>
                  </a:cubicBezTo>
                  <a:cubicBezTo>
                    <a:pt x="41" y="0"/>
                    <a:pt x="41" y="0"/>
                    <a:pt x="41" y="0"/>
                  </a:cubicBezTo>
                  <a:cubicBezTo>
                    <a:pt x="34" y="5"/>
                    <a:pt x="34" y="5"/>
                    <a:pt x="34" y="5"/>
                  </a:cubicBezTo>
                  <a:cubicBezTo>
                    <a:pt x="26" y="12"/>
                    <a:pt x="26" y="12"/>
                    <a:pt x="26" y="12"/>
                  </a:cubicBezTo>
                  <a:cubicBezTo>
                    <a:pt x="22" y="12"/>
                    <a:pt x="22" y="12"/>
                    <a:pt x="22" y="12"/>
                  </a:cubicBezTo>
                  <a:cubicBezTo>
                    <a:pt x="17" y="15"/>
                    <a:pt x="17" y="15"/>
                    <a:pt x="17" y="15"/>
                  </a:cubicBezTo>
                  <a:cubicBezTo>
                    <a:pt x="14" y="15"/>
                    <a:pt x="14" y="15"/>
                    <a:pt x="14" y="15"/>
                  </a:cubicBezTo>
                  <a:cubicBezTo>
                    <a:pt x="13" y="13"/>
                    <a:pt x="13" y="13"/>
                    <a:pt x="13" y="13"/>
                  </a:cubicBezTo>
                  <a:cubicBezTo>
                    <a:pt x="11" y="9"/>
                    <a:pt x="11" y="9"/>
                    <a:pt x="11" y="9"/>
                  </a:cubicBezTo>
                  <a:cubicBezTo>
                    <a:pt x="11" y="11"/>
                    <a:pt x="11" y="11"/>
                    <a:pt x="11" y="11"/>
                  </a:cubicBezTo>
                  <a:cubicBezTo>
                    <a:pt x="11" y="9"/>
                    <a:pt x="11" y="9"/>
                    <a:pt x="11" y="9"/>
                  </a:cubicBezTo>
                  <a:cubicBezTo>
                    <a:pt x="9" y="23"/>
                    <a:pt x="9" y="23"/>
                    <a:pt x="9" y="23"/>
                  </a:cubicBezTo>
                  <a:cubicBezTo>
                    <a:pt x="6" y="24"/>
                    <a:pt x="6" y="24"/>
                    <a:pt x="6" y="24"/>
                  </a:cubicBezTo>
                  <a:cubicBezTo>
                    <a:pt x="1" y="22"/>
                    <a:pt x="1" y="22"/>
                    <a:pt x="1" y="22"/>
                  </a:cubicBezTo>
                  <a:cubicBezTo>
                    <a:pt x="0" y="24"/>
                    <a:pt x="0" y="24"/>
                    <a:pt x="0" y="24"/>
                  </a:cubicBezTo>
                  <a:cubicBezTo>
                    <a:pt x="2" y="27"/>
                    <a:pt x="2" y="27"/>
                    <a:pt x="2" y="27"/>
                  </a:cubicBezTo>
                  <a:cubicBezTo>
                    <a:pt x="5" y="35"/>
                    <a:pt x="5" y="35"/>
                    <a:pt x="5" y="35"/>
                  </a:cubicBezTo>
                  <a:cubicBezTo>
                    <a:pt x="5" y="39"/>
                    <a:pt x="5" y="39"/>
                    <a:pt x="5" y="39"/>
                  </a:cubicBezTo>
                  <a:cubicBezTo>
                    <a:pt x="9" y="45"/>
                    <a:pt x="9" y="45"/>
                    <a:pt x="9" y="45"/>
                  </a:cubicBezTo>
                  <a:cubicBezTo>
                    <a:pt x="17" y="43"/>
                    <a:pt x="17" y="43"/>
                    <a:pt x="17" y="43"/>
                  </a:cubicBezTo>
                  <a:cubicBezTo>
                    <a:pt x="25" y="42"/>
                    <a:pt x="25" y="42"/>
                    <a:pt x="25" y="42"/>
                  </a:cubicBezTo>
                  <a:cubicBezTo>
                    <a:pt x="32" y="41"/>
                    <a:pt x="32" y="41"/>
                    <a:pt x="32" y="41"/>
                  </a:cubicBezTo>
                  <a:cubicBezTo>
                    <a:pt x="47" y="25"/>
                    <a:pt x="47" y="25"/>
                    <a:pt x="47" y="25"/>
                  </a:cubicBezTo>
                  <a:cubicBezTo>
                    <a:pt x="47" y="25"/>
                    <a:pt x="50" y="19"/>
                    <a:pt x="51" y="16"/>
                  </a:cubicBezTo>
                  <a:cubicBezTo>
                    <a:pt x="51" y="16"/>
                    <a:pt x="51" y="16"/>
                    <a:pt x="51" y="16"/>
                  </a:cubicBezTo>
                  <a:cubicBezTo>
                    <a:pt x="49" y="16"/>
                    <a:pt x="49" y="16"/>
                    <a:pt x="49" y="16"/>
                  </a:cubicBezTo>
                  <a:lnTo>
                    <a:pt x="48" y="1"/>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24" name="Freeform 373"/>
            <p:cNvSpPr>
              <a:spLocks/>
            </p:cNvSpPr>
            <p:nvPr/>
          </p:nvSpPr>
          <p:spPr bwMode="auto">
            <a:xfrm>
              <a:off x="5078372" y="4887390"/>
              <a:ext cx="228048" cy="226518"/>
            </a:xfrm>
            <a:custGeom>
              <a:avLst/>
              <a:gdLst>
                <a:gd name="T0" fmla="*/ 144 w 180"/>
                <a:gd name="T1" fmla="*/ 54 h 180"/>
                <a:gd name="T2" fmla="*/ 132 w 180"/>
                <a:gd name="T3" fmla="*/ 54 h 180"/>
                <a:gd name="T4" fmla="*/ 114 w 180"/>
                <a:gd name="T5" fmla="*/ 30 h 180"/>
                <a:gd name="T6" fmla="*/ 102 w 180"/>
                <a:gd name="T7" fmla="*/ 6 h 180"/>
                <a:gd name="T8" fmla="*/ 96 w 180"/>
                <a:gd name="T9" fmla="*/ 6 h 180"/>
                <a:gd name="T10" fmla="*/ 84 w 180"/>
                <a:gd name="T11" fmla="*/ 12 h 180"/>
                <a:gd name="T12" fmla="*/ 96 w 180"/>
                <a:gd name="T13" fmla="*/ 6 h 180"/>
                <a:gd name="T14" fmla="*/ 84 w 180"/>
                <a:gd name="T15" fmla="*/ 0 h 180"/>
                <a:gd name="T16" fmla="*/ 66 w 180"/>
                <a:gd name="T17" fmla="*/ 6 h 180"/>
                <a:gd name="T18" fmla="*/ 18 w 180"/>
                <a:gd name="T19" fmla="*/ 18 h 180"/>
                <a:gd name="T20" fmla="*/ 12 w 180"/>
                <a:gd name="T21" fmla="*/ 84 h 180"/>
                <a:gd name="T22" fmla="*/ 0 w 180"/>
                <a:gd name="T23" fmla="*/ 90 h 180"/>
                <a:gd name="T24" fmla="*/ 0 w 180"/>
                <a:gd name="T25" fmla="*/ 144 h 180"/>
                <a:gd name="T26" fmla="*/ 12 w 180"/>
                <a:gd name="T27" fmla="*/ 168 h 180"/>
                <a:gd name="T28" fmla="*/ 18 w 180"/>
                <a:gd name="T29" fmla="*/ 180 h 180"/>
                <a:gd name="T30" fmla="*/ 36 w 180"/>
                <a:gd name="T31" fmla="*/ 180 h 180"/>
                <a:gd name="T32" fmla="*/ 66 w 180"/>
                <a:gd name="T33" fmla="*/ 162 h 180"/>
                <a:gd name="T34" fmla="*/ 90 w 180"/>
                <a:gd name="T35" fmla="*/ 162 h 180"/>
                <a:gd name="T36" fmla="*/ 138 w 180"/>
                <a:gd name="T37" fmla="*/ 120 h 180"/>
                <a:gd name="T38" fmla="*/ 180 w 180"/>
                <a:gd name="T39" fmla="*/ 90 h 180"/>
                <a:gd name="T40" fmla="*/ 150 w 180"/>
                <a:gd name="T41" fmla="*/ 78 h 180"/>
                <a:gd name="T42" fmla="*/ 144 w 180"/>
                <a:gd name="T43" fmla="*/ 54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0"/>
                <a:gd name="T67" fmla="*/ 0 h 180"/>
                <a:gd name="T68" fmla="*/ 180 w 180"/>
                <a:gd name="T69" fmla="*/ 180 h 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0" h="180">
                  <a:moveTo>
                    <a:pt x="144" y="54"/>
                  </a:moveTo>
                  <a:lnTo>
                    <a:pt x="132" y="54"/>
                  </a:lnTo>
                  <a:lnTo>
                    <a:pt x="114" y="30"/>
                  </a:lnTo>
                  <a:lnTo>
                    <a:pt x="102" y="6"/>
                  </a:lnTo>
                  <a:lnTo>
                    <a:pt x="96" y="6"/>
                  </a:lnTo>
                  <a:lnTo>
                    <a:pt x="84" y="12"/>
                  </a:lnTo>
                  <a:lnTo>
                    <a:pt x="96" y="6"/>
                  </a:lnTo>
                  <a:lnTo>
                    <a:pt x="84" y="0"/>
                  </a:lnTo>
                  <a:lnTo>
                    <a:pt x="66" y="6"/>
                  </a:lnTo>
                  <a:lnTo>
                    <a:pt x="18" y="18"/>
                  </a:lnTo>
                  <a:lnTo>
                    <a:pt x="12" y="84"/>
                  </a:lnTo>
                  <a:lnTo>
                    <a:pt x="0" y="90"/>
                  </a:lnTo>
                  <a:lnTo>
                    <a:pt x="0" y="144"/>
                  </a:lnTo>
                  <a:lnTo>
                    <a:pt x="12" y="168"/>
                  </a:lnTo>
                  <a:lnTo>
                    <a:pt x="18" y="180"/>
                  </a:lnTo>
                  <a:lnTo>
                    <a:pt x="36" y="180"/>
                  </a:lnTo>
                  <a:lnTo>
                    <a:pt x="66" y="162"/>
                  </a:lnTo>
                  <a:lnTo>
                    <a:pt x="90" y="162"/>
                  </a:lnTo>
                  <a:lnTo>
                    <a:pt x="138" y="120"/>
                  </a:lnTo>
                  <a:lnTo>
                    <a:pt x="180" y="90"/>
                  </a:lnTo>
                  <a:lnTo>
                    <a:pt x="150" y="78"/>
                  </a:lnTo>
                  <a:lnTo>
                    <a:pt x="144" y="54"/>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25" name="Freeform 374"/>
            <p:cNvSpPr>
              <a:spLocks/>
            </p:cNvSpPr>
            <p:nvPr/>
          </p:nvSpPr>
          <p:spPr bwMode="auto">
            <a:xfrm>
              <a:off x="5312542" y="4712910"/>
              <a:ext cx="258659" cy="407120"/>
            </a:xfrm>
            <a:custGeom>
              <a:avLst/>
              <a:gdLst>
                <a:gd name="T0" fmla="*/ 22 w 34"/>
                <a:gd name="T1" fmla="*/ 2 h 54"/>
                <a:gd name="T2" fmla="*/ 17 w 34"/>
                <a:gd name="T3" fmla="*/ 3 h 54"/>
                <a:gd name="T4" fmla="*/ 17 w 34"/>
                <a:gd name="T5" fmla="*/ 4 h 54"/>
                <a:gd name="T6" fmla="*/ 17 w 34"/>
                <a:gd name="T7" fmla="*/ 3 h 54"/>
                <a:gd name="T8" fmla="*/ 16 w 34"/>
                <a:gd name="T9" fmla="*/ 3 h 54"/>
                <a:gd name="T10" fmla="*/ 16 w 34"/>
                <a:gd name="T11" fmla="*/ 8 h 54"/>
                <a:gd name="T12" fmla="*/ 19 w 34"/>
                <a:gd name="T13" fmla="*/ 13 h 54"/>
                <a:gd name="T14" fmla="*/ 19 w 34"/>
                <a:gd name="T15" fmla="*/ 16 h 54"/>
                <a:gd name="T16" fmla="*/ 16 w 34"/>
                <a:gd name="T17" fmla="*/ 18 h 54"/>
                <a:gd name="T18" fmla="*/ 15 w 34"/>
                <a:gd name="T19" fmla="*/ 16 h 54"/>
                <a:gd name="T20" fmla="*/ 13 w 34"/>
                <a:gd name="T21" fmla="*/ 13 h 54"/>
                <a:gd name="T22" fmla="*/ 9 w 34"/>
                <a:gd name="T23" fmla="*/ 11 h 54"/>
                <a:gd name="T24" fmla="*/ 0 w 34"/>
                <a:gd name="T25" fmla="*/ 15 h 54"/>
                <a:gd name="T26" fmla="*/ 0 w 34"/>
                <a:gd name="T27" fmla="*/ 16 h 54"/>
                <a:gd name="T28" fmla="*/ 1 w 34"/>
                <a:gd name="T29" fmla="*/ 16 h 54"/>
                <a:gd name="T30" fmla="*/ 2 w 34"/>
                <a:gd name="T31" fmla="*/ 15 h 54"/>
                <a:gd name="T32" fmla="*/ 1 w 34"/>
                <a:gd name="T33" fmla="*/ 16 h 54"/>
                <a:gd name="T34" fmla="*/ 9 w 34"/>
                <a:gd name="T35" fmla="*/ 19 h 54"/>
                <a:gd name="T36" fmla="*/ 9 w 34"/>
                <a:gd name="T37" fmla="*/ 23 h 54"/>
                <a:gd name="T38" fmla="*/ 9 w 34"/>
                <a:gd name="T39" fmla="*/ 28 h 54"/>
                <a:gd name="T40" fmla="*/ 7 w 34"/>
                <a:gd name="T41" fmla="*/ 36 h 54"/>
                <a:gd name="T42" fmla="*/ 5 w 34"/>
                <a:gd name="T43" fmla="*/ 39 h 54"/>
                <a:gd name="T44" fmla="*/ 6 w 34"/>
                <a:gd name="T45" fmla="*/ 39 h 54"/>
                <a:gd name="T46" fmla="*/ 7 w 34"/>
                <a:gd name="T47" fmla="*/ 54 h 54"/>
                <a:gd name="T48" fmla="*/ 9 w 34"/>
                <a:gd name="T49" fmla="*/ 54 h 54"/>
                <a:gd name="T50" fmla="*/ 9 w 34"/>
                <a:gd name="T51" fmla="*/ 51 h 54"/>
                <a:gd name="T52" fmla="*/ 16 w 34"/>
                <a:gd name="T53" fmla="*/ 45 h 54"/>
                <a:gd name="T54" fmla="*/ 18 w 34"/>
                <a:gd name="T55" fmla="*/ 40 h 54"/>
                <a:gd name="T56" fmla="*/ 16 w 34"/>
                <a:gd name="T57" fmla="*/ 31 h 54"/>
                <a:gd name="T58" fmla="*/ 21 w 34"/>
                <a:gd name="T59" fmla="*/ 25 h 54"/>
                <a:gd name="T60" fmla="*/ 30 w 34"/>
                <a:gd name="T61" fmla="*/ 20 h 54"/>
                <a:gd name="T62" fmla="*/ 33 w 34"/>
                <a:gd name="T63" fmla="*/ 16 h 54"/>
                <a:gd name="T64" fmla="*/ 34 w 34"/>
                <a:gd name="T65" fmla="*/ 11 h 54"/>
                <a:gd name="T66" fmla="*/ 33 w 34"/>
                <a:gd name="T67" fmla="*/ 4 h 54"/>
                <a:gd name="T68" fmla="*/ 33 w 34"/>
                <a:gd name="T69" fmla="*/ 0 h 54"/>
                <a:gd name="T70" fmla="*/ 33 w 34"/>
                <a:gd name="T71" fmla="*/ 0 h 54"/>
                <a:gd name="T72" fmla="*/ 30 w 34"/>
                <a:gd name="T73" fmla="*/ 1 h 54"/>
                <a:gd name="T74" fmla="*/ 22 w 34"/>
                <a:gd name="T75" fmla="*/ 2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
                <a:gd name="T115" fmla="*/ 0 h 54"/>
                <a:gd name="T116" fmla="*/ 34 w 34"/>
                <a:gd name="T117" fmla="*/ 54 h 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 h="54">
                  <a:moveTo>
                    <a:pt x="22" y="2"/>
                  </a:moveTo>
                  <a:cubicBezTo>
                    <a:pt x="17" y="3"/>
                    <a:pt x="17" y="3"/>
                    <a:pt x="17" y="3"/>
                  </a:cubicBezTo>
                  <a:cubicBezTo>
                    <a:pt x="17" y="4"/>
                    <a:pt x="17" y="4"/>
                    <a:pt x="17" y="4"/>
                  </a:cubicBezTo>
                  <a:cubicBezTo>
                    <a:pt x="17" y="3"/>
                    <a:pt x="17" y="3"/>
                    <a:pt x="17" y="3"/>
                  </a:cubicBezTo>
                  <a:cubicBezTo>
                    <a:pt x="16" y="3"/>
                    <a:pt x="16" y="3"/>
                    <a:pt x="16" y="3"/>
                  </a:cubicBezTo>
                  <a:cubicBezTo>
                    <a:pt x="16" y="8"/>
                    <a:pt x="16" y="8"/>
                    <a:pt x="16" y="8"/>
                  </a:cubicBezTo>
                  <a:cubicBezTo>
                    <a:pt x="19" y="13"/>
                    <a:pt x="19" y="13"/>
                    <a:pt x="19" y="13"/>
                  </a:cubicBezTo>
                  <a:cubicBezTo>
                    <a:pt x="19" y="16"/>
                    <a:pt x="19" y="16"/>
                    <a:pt x="19" y="16"/>
                  </a:cubicBezTo>
                  <a:cubicBezTo>
                    <a:pt x="16" y="18"/>
                    <a:pt x="16" y="18"/>
                    <a:pt x="16" y="18"/>
                  </a:cubicBezTo>
                  <a:cubicBezTo>
                    <a:pt x="15" y="16"/>
                    <a:pt x="15" y="16"/>
                    <a:pt x="15" y="16"/>
                  </a:cubicBezTo>
                  <a:cubicBezTo>
                    <a:pt x="13" y="13"/>
                    <a:pt x="13" y="13"/>
                    <a:pt x="13" y="13"/>
                  </a:cubicBezTo>
                  <a:cubicBezTo>
                    <a:pt x="9" y="11"/>
                    <a:pt x="9" y="11"/>
                    <a:pt x="9" y="11"/>
                  </a:cubicBezTo>
                  <a:cubicBezTo>
                    <a:pt x="0" y="15"/>
                    <a:pt x="0" y="15"/>
                    <a:pt x="0" y="15"/>
                  </a:cubicBezTo>
                  <a:cubicBezTo>
                    <a:pt x="0" y="16"/>
                    <a:pt x="0" y="16"/>
                    <a:pt x="0" y="16"/>
                  </a:cubicBezTo>
                  <a:cubicBezTo>
                    <a:pt x="1" y="16"/>
                    <a:pt x="1" y="16"/>
                    <a:pt x="1" y="16"/>
                  </a:cubicBezTo>
                  <a:cubicBezTo>
                    <a:pt x="2" y="15"/>
                    <a:pt x="2" y="15"/>
                    <a:pt x="2" y="15"/>
                  </a:cubicBezTo>
                  <a:cubicBezTo>
                    <a:pt x="1" y="16"/>
                    <a:pt x="1" y="16"/>
                    <a:pt x="1" y="16"/>
                  </a:cubicBezTo>
                  <a:cubicBezTo>
                    <a:pt x="9" y="19"/>
                    <a:pt x="9" y="19"/>
                    <a:pt x="9" y="19"/>
                  </a:cubicBezTo>
                  <a:cubicBezTo>
                    <a:pt x="9" y="23"/>
                    <a:pt x="9" y="23"/>
                    <a:pt x="9" y="23"/>
                  </a:cubicBezTo>
                  <a:cubicBezTo>
                    <a:pt x="9" y="28"/>
                    <a:pt x="9" y="28"/>
                    <a:pt x="9" y="28"/>
                  </a:cubicBezTo>
                  <a:cubicBezTo>
                    <a:pt x="7" y="36"/>
                    <a:pt x="7" y="36"/>
                    <a:pt x="7" y="36"/>
                  </a:cubicBezTo>
                  <a:cubicBezTo>
                    <a:pt x="5" y="39"/>
                    <a:pt x="5" y="39"/>
                    <a:pt x="5" y="39"/>
                  </a:cubicBezTo>
                  <a:cubicBezTo>
                    <a:pt x="6" y="39"/>
                    <a:pt x="6" y="39"/>
                    <a:pt x="6" y="39"/>
                  </a:cubicBezTo>
                  <a:cubicBezTo>
                    <a:pt x="7" y="54"/>
                    <a:pt x="7" y="54"/>
                    <a:pt x="7" y="54"/>
                  </a:cubicBezTo>
                  <a:cubicBezTo>
                    <a:pt x="9" y="54"/>
                    <a:pt x="9" y="54"/>
                    <a:pt x="9" y="54"/>
                  </a:cubicBezTo>
                  <a:cubicBezTo>
                    <a:pt x="10" y="51"/>
                    <a:pt x="9" y="51"/>
                    <a:pt x="9" y="51"/>
                  </a:cubicBezTo>
                  <a:cubicBezTo>
                    <a:pt x="16" y="45"/>
                    <a:pt x="16" y="45"/>
                    <a:pt x="16" y="45"/>
                  </a:cubicBezTo>
                  <a:cubicBezTo>
                    <a:pt x="18" y="40"/>
                    <a:pt x="18" y="40"/>
                    <a:pt x="18" y="40"/>
                  </a:cubicBezTo>
                  <a:cubicBezTo>
                    <a:pt x="16" y="31"/>
                    <a:pt x="16" y="31"/>
                    <a:pt x="16" y="31"/>
                  </a:cubicBezTo>
                  <a:cubicBezTo>
                    <a:pt x="21" y="25"/>
                    <a:pt x="21" y="25"/>
                    <a:pt x="21" y="25"/>
                  </a:cubicBezTo>
                  <a:cubicBezTo>
                    <a:pt x="30" y="20"/>
                    <a:pt x="30" y="20"/>
                    <a:pt x="30" y="20"/>
                  </a:cubicBezTo>
                  <a:cubicBezTo>
                    <a:pt x="33" y="16"/>
                    <a:pt x="33" y="16"/>
                    <a:pt x="33" y="16"/>
                  </a:cubicBezTo>
                  <a:cubicBezTo>
                    <a:pt x="34" y="11"/>
                    <a:pt x="34" y="11"/>
                    <a:pt x="34" y="11"/>
                  </a:cubicBezTo>
                  <a:cubicBezTo>
                    <a:pt x="33" y="4"/>
                    <a:pt x="33" y="4"/>
                    <a:pt x="33" y="4"/>
                  </a:cubicBezTo>
                  <a:cubicBezTo>
                    <a:pt x="33" y="0"/>
                    <a:pt x="33" y="0"/>
                    <a:pt x="33" y="0"/>
                  </a:cubicBezTo>
                  <a:cubicBezTo>
                    <a:pt x="33" y="0"/>
                    <a:pt x="33" y="0"/>
                    <a:pt x="33" y="0"/>
                  </a:cubicBezTo>
                  <a:cubicBezTo>
                    <a:pt x="30" y="1"/>
                    <a:pt x="30" y="1"/>
                    <a:pt x="30" y="1"/>
                  </a:cubicBezTo>
                  <a:lnTo>
                    <a:pt x="22" y="2"/>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26" name="Freeform 375"/>
            <p:cNvSpPr>
              <a:spLocks/>
            </p:cNvSpPr>
            <p:nvPr/>
          </p:nvSpPr>
          <p:spPr bwMode="auto">
            <a:xfrm>
              <a:off x="5312542" y="4480270"/>
              <a:ext cx="251006" cy="255597"/>
            </a:xfrm>
            <a:custGeom>
              <a:avLst/>
              <a:gdLst>
                <a:gd name="T0" fmla="*/ 25 w 33"/>
                <a:gd name="T1" fmla="*/ 6 h 34"/>
                <a:gd name="T2" fmla="*/ 14 w 33"/>
                <a:gd name="T3" fmla="*/ 1 h 34"/>
                <a:gd name="T4" fmla="*/ 14 w 33"/>
                <a:gd name="T5" fmla="*/ 1 h 34"/>
                <a:gd name="T6" fmla="*/ 14 w 33"/>
                <a:gd name="T7" fmla="*/ 1 h 34"/>
                <a:gd name="T8" fmla="*/ 13 w 33"/>
                <a:gd name="T9" fmla="*/ 0 h 34"/>
                <a:gd name="T10" fmla="*/ 12 w 33"/>
                <a:gd name="T11" fmla="*/ 2 h 34"/>
                <a:gd name="T12" fmla="*/ 12 w 33"/>
                <a:gd name="T13" fmla="*/ 5 h 34"/>
                <a:gd name="T14" fmla="*/ 8 w 33"/>
                <a:gd name="T15" fmla="*/ 5 h 34"/>
                <a:gd name="T16" fmla="*/ 6 w 33"/>
                <a:gd name="T17" fmla="*/ 1 h 34"/>
                <a:gd name="T18" fmla="*/ 1 w 33"/>
                <a:gd name="T19" fmla="*/ 1 h 34"/>
                <a:gd name="T20" fmla="*/ 2 w 33"/>
                <a:gd name="T21" fmla="*/ 8 h 34"/>
                <a:gd name="T22" fmla="*/ 0 w 33"/>
                <a:gd name="T23" fmla="*/ 11 h 34"/>
                <a:gd name="T24" fmla="*/ 2 w 33"/>
                <a:gd name="T25" fmla="*/ 19 h 34"/>
                <a:gd name="T26" fmla="*/ 4 w 33"/>
                <a:gd name="T27" fmla="*/ 24 h 34"/>
                <a:gd name="T28" fmla="*/ 9 w 33"/>
                <a:gd name="T29" fmla="*/ 26 h 34"/>
                <a:gd name="T30" fmla="*/ 14 w 33"/>
                <a:gd name="T31" fmla="*/ 27 h 34"/>
                <a:gd name="T32" fmla="*/ 15 w 33"/>
                <a:gd name="T33" fmla="*/ 29 h 34"/>
                <a:gd name="T34" fmla="*/ 17 w 33"/>
                <a:gd name="T35" fmla="*/ 34 h 34"/>
                <a:gd name="T36" fmla="*/ 22 w 33"/>
                <a:gd name="T37" fmla="*/ 33 h 34"/>
                <a:gd name="T38" fmla="*/ 30 w 33"/>
                <a:gd name="T39" fmla="*/ 32 h 34"/>
                <a:gd name="T40" fmla="*/ 33 w 33"/>
                <a:gd name="T41" fmla="*/ 31 h 34"/>
                <a:gd name="T42" fmla="*/ 31 w 33"/>
                <a:gd name="T43" fmla="*/ 28 h 34"/>
                <a:gd name="T44" fmla="*/ 30 w 33"/>
                <a:gd name="T45" fmla="*/ 19 h 34"/>
                <a:gd name="T46" fmla="*/ 28 w 33"/>
                <a:gd name="T47" fmla="*/ 14 h 34"/>
                <a:gd name="T48" fmla="*/ 30 w 33"/>
                <a:gd name="T49" fmla="*/ 12 h 34"/>
                <a:gd name="T50" fmla="*/ 25 w 33"/>
                <a:gd name="T51" fmla="*/ 9 h 34"/>
                <a:gd name="T52" fmla="*/ 25 w 33"/>
                <a:gd name="T53" fmla="*/ 6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
                <a:gd name="T82" fmla="*/ 0 h 34"/>
                <a:gd name="T83" fmla="*/ 33 w 33"/>
                <a:gd name="T84" fmla="*/ 34 h 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 h="34">
                  <a:moveTo>
                    <a:pt x="25" y="6"/>
                  </a:moveTo>
                  <a:cubicBezTo>
                    <a:pt x="14" y="1"/>
                    <a:pt x="14" y="1"/>
                    <a:pt x="14" y="1"/>
                  </a:cubicBezTo>
                  <a:cubicBezTo>
                    <a:pt x="14" y="1"/>
                    <a:pt x="14" y="1"/>
                    <a:pt x="14" y="1"/>
                  </a:cubicBezTo>
                  <a:cubicBezTo>
                    <a:pt x="14" y="1"/>
                    <a:pt x="14" y="1"/>
                    <a:pt x="14" y="1"/>
                  </a:cubicBezTo>
                  <a:cubicBezTo>
                    <a:pt x="13" y="0"/>
                    <a:pt x="13" y="0"/>
                    <a:pt x="13" y="0"/>
                  </a:cubicBezTo>
                  <a:cubicBezTo>
                    <a:pt x="12" y="2"/>
                    <a:pt x="12" y="2"/>
                    <a:pt x="12" y="2"/>
                  </a:cubicBezTo>
                  <a:cubicBezTo>
                    <a:pt x="12" y="5"/>
                    <a:pt x="12" y="5"/>
                    <a:pt x="12" y="5"/>
                  </a:cubicBezTo>
                  <a:cubicBezTo>
                    <a:pt x="8" y="5"/>
                    <a:pt x="8" y="5"/>
                    <a:pt x="8" y="5"/>
                  </a:cubicBezTo>
                  <a:cubicBezTo>
                    <a:pt x="6" y="1"/>
                    <a:pt x="6" y="1"/>
                    <a:pt x="6" y="1"/>
                  </a:cubicBezTo>
                  <a:cubicBezTo>
                    <a:pt x="1" y="1"/>
                    <a:pt x="1" y="1"/>
                    <a:pt x="1" y="1"/>
                  </a:cubicBezTo>
                  <a:cubicBezTo>
                    <a:pt x="2" y="8"/>
                    <a:pt x="2" y="8"/>
                    <a:pt x="2" y="8"/>
                  </a:cubicBezTo>
                  <a:cubicBezTo>
                    <a:pt x="0" y="11"/>
                    <a:pt x="0" y="11"/>
                    <a:pt x="0" y="11"/>
                  </a:cubicBezTo>
                  <a:cubicBezTo>
                    <a:pt x="2" y="19"/>
                    <a:pt x="2" y="19"/>
                    <a:pt x="2" y="19"/>
                  </a:cubicBezTo>
                  <a:cubicBezTo>
                    <a:pt x="4" y="24"/>
                    <a:pt x="4" y="24"/>
                    <a:pt x="4" y="24"/>
                  </a:cubicBezTo>
                  <a:cubicBezTo>
                    <a:pt x="4" y="24"/>
                    <a:pt x="8" y="26"/>
                    <a:pt x="9" y="26"/>
                  </a:cubicBezTo>
                  <a:cubicBezTo>
                    <a:pt x="9" y="26"/>
                    <a:pt x="14" y="27"/>
                    <a:pt x="14" y="27"/>
                  </a:cubicBezTo>
                  <a:cubicBezTo>
                    <a:pt x="15" y="29"/>
                    <a:pt x="15" y="29"/>
                    <a:pt x="15" y="29"/>
                  </a:cubicBezTo>
                  <a:cubicBezTo>
                    <a:pt x="17" y="34"/>
                    <a:pt x="17" y="34"/>
                    <a:pt x="17" y="34"/>
                  </a:cubicBezTo>
                  <a:cubicBezTo>
                    <a:pt x="22" y="33"/>
                    <a:pt x="22" y="33"/>
                    <a:pt x="22" y="33"/>
                  </a:cubicBezTo>
                  <a:cubicBezTo>
                    <a:pt x="30" y="32"/>
                    <a:pt x="30" y="32"/>
                    <a:pt x="30" y="32"/>
                  </a:cubicBezTo>
                  <a:cubicBezTo>
                    <a:pt x="33" y="31"/>
                    <a:pt x="33" y="31"/>
                    <a:pt x="33" y="31"/>
                  </a:cubicBezTo>
                  <a:cubicBezTo>
                    <a:pt x="31" y="28"/>
                    <a:pt x="31" y="28"/>
                    <a:pt x="31" y="28"/>
                  </a:cubicBezTo>
                  <a:cubicBezTo>
                    <a:pt x="30" y="19"/>
                    <a:pt x="30" y="19"/>
                    <a:pt x="30" y="19"/>
                  </a:cubicBezTo>
                  <a:cubicBezTo>
                    <a:pt x="30" y="19"/>
                    <a:pt x="28" y="15"/>
                    <a:pt x="28" y="14"/>
                  </a:cubicBezTo>
                  <a:cubicBezTo>
                    <a:pt x="28" y="13"/>
                    <a:pt x="29" y="12"/>
                    <a:pt x="30" y="12"/>
                  </a:cubicBezTo>
                  <a:cubicBezTo>
                    <a:pt x="25" y="9"/>
                    <a:pt x="25" y="9"/>
                    <a:pt x="25" y="9"/>
                  </a:cubicBezTo>
                  <a:lnTo>
                    <a:pt x="25" y="6"/>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27" name="Freeform 376"/>
            <p:cNvSpPr>
              <a:spLocks/>
            </p:cNvSpPr>
            <p:nvPr/>
          </p:nvSpPr>
          <p:spPr bwMode="auto">
            <a:xfrm>
              <a:off x="4888586" y="4599651"/>
              <a:ext cx="287739" cy="287739"/>
            </a:xfrm>
            <a:custGeom>
              <a:avLst/>
              <a:gdLst>
                <a:gd name="T0" fmla="*/ 4 w 38"/>
                <a:gd name="T1" fmla="*/ 37 h 38"/>
                <a:gd name="T2" fmla="*/ 18 w 38"/>
                <a:gd name="T3" fmla="*/ 37 h 38"/>
                <a:gd name="T4" fmla="*/ 20 w 38"/>
                <a:gd name="T5" fmla="*/ 38 h 38"/>
                <a:gd name="T6" fmla="*/ 28 w 38"/>
                <a:gd name="T7" fmla="*/ 38 h 38"/>
                <a:gd name="T8" fmla="*/ 34 w 38"/>
                <a:gd name="T9" fmla="*/ 37 h 38"/>
                <a:gd name="T10" fmla="*/ 32 w 38"/>
                <a:gd name="T11" fmla="*/ 33 h 38"/>
                <a:gd name="T12" fmla="*/ 32 w 38"/>
                <a:gd name="T13" fmla="*/ 22 h 38"/>
                <a:gd name="T14" fmla="*/ 38 w 38"/>
                <a:gd name="T15" fmla="*/ 21 h 38"/>
                <a:gd name="T16" fmla="*/ 38 w 38"/>
                <a:gd name="T17" fmla="*/ 17 h 38"/>
                <a:gd name="T18" fmla="*/ 37 w 38"/>
                <a:gd name="T19" fmla="*/ 17 h 38"/>
                <a:gd name="T20" fmla="*/ 38 w 38"/>
                <a:gd name="T21" fmla="*/ 17 h 38"/>
                <a:gd name="T22" fmla="*/ 32 w 38"/>
                <a:gd name="T23" fmla="*/ 16 h 38"/>
                <a:gd name="T24" fmla="*/ 30 w 38"/>
                <a:gd name="T25" fmla="*/ 4 h 38"/>
                <a:gd name="T26" fmla="*/ 24 w 38"/>
                <a:gd name="T27" fmla="*/ 4 h 38"/>
                <a:gd name="T28" fmla="*/ 21 w 38"/>
                <a:gd name="T29" fmla="*/ 6 h 38"/>
                <a:gd name="T30" fmla="*/ 18 w 38"/>
                <a:gd name="T31" fmla="*/ 6 h 38"/>
                <a:gd name="T32" fmla="*/ 12 w 38"/>
                <a:gd name="T33" fmla="*/ 0 h 38"/>
                <a:gd name="T34" fmla="*/ 4 w 38"/>
                <a:gd name="T35" fmla="*/ 0 h 38"/>
                <a:gd name="T36" fmla="*/ 1 w 38"/>
                <a:gd name="T37" fmla="*/ 2 h 38"/>
                <a:gd name="T38" fmla="*/ 3 w 38"/>
                <a:gd name="T39" fmla="*/ 15 h 38"/>
                <a:gd name="T40" fmla="*/ 4 w 38"/>
                <a:gd name="T41" fmla="*/ 21 h 38"/>
                <a:gd name="T42" fmla="*/ 0 w 38"/>
                <a:gd name="T43" fmla="*/ 28 h 38"/>
                <a:gd name="T44" fmla="*/ 0 w 38"/>
                <a:gd name="T45" fmla="*/ 36 h 38"/>
                <a:gd name="T46" fmla="*/ 2 w 38"/>
                <a:gd name="T47" fmla="*/ 35 h 38"/>
                <a:gd name="T48" fmla="*/ 4 w 38"/>
                <a:gd name="T49" fmla="*/ 37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
                <a:gd name="T76" fmla="*/ 0 h 38"/>
                <a:gd name="T77" fmla="*/ 38 w 38"/>
                <a:gd name="T78" fmla="*/ 38 h 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 h="38">
                  <a:moveTo>
                    <a:pt x="4" y="37"/>
                  </a:moveTo>
                  <a:cubicBezTo>
                    <a:pt x="18" y="37"/>
                    <a:pt x="18" y="37"/>
                    <a:pt x="18" y="37"/>
                  </a:cubicBezTo>
                  <a:cubicBezTo>
                    <a:pt x="20" y="38"/>
                    <a:pt x="20" y="38"/>
                    <a:pt x="20" y="38"/>
                  </a:cubicBezTo>
                  <a:cubicBezTo>
                    <a:pt x="28" y="38"/>
                    <a:pt x="28" y="38"/>
                    <a:pt x="28" y="38"/>
                  </a:cubicBezTo>
                  <a:cubicBezTo>
                    <a:pt x="34" y="37"/>
                    <a:pt x="34" y="37"/>
                    <a:pt x="34" y="37"/>
                  </a:cubicBezTo>
                  <a:cubicBezTo>
                    <a:pt x="32" y="33"/>
                    <a:pt x="32" y="33"/>
                    <a:pt x="32" y="33"/>
                  </a:cubicBezTo>
                  <a:cubicBezTo>
                    <a:pt x="32" y="22"/>
                    <a:pt x="32" y="22"/>
                    <a:pt x="32" y="22"/>
                  </a:cubicBezTo>
                  <a:cubicBezTo>
                    <a:pt x="38" y="21"/>
                    <a:pt x="38" y="21"/>
                    <a:pt x="38" y="21"/>
                  </a:cubicBezTo>
                  <a:cubicBezTo>
                    <a:pt x="38" y="17"/>
                    <a:pt x="38" y="17"/>
                    <a:pt x="38" y="17"/>
                  </a:cubicBezTo>
                  <a:cubicBezTo>
                    <a:pt x="37" y="17"/>
                    <a:pt x="37" y="17"/>
                    <a:pt x="37" y="17"/>
                  </a:cubicBezTo>
                  <a:cubicBezTo>
                    <a:pt x="38" y="17"/>
                    <a:pt x="38" y="17"/>
                    <a:pt x="38" y="17"/>
                  </a:cubicBezTo>
                  <a:cubicBezTo>
                    <a:pt x="32" y="16"/>
                    <a:pt x="32" y="16"/>
                    <a:pt x="32" y="16"/>
                  </a:cubicBezTo>
                  <a:cubicBezTo>
                    <a:pt x="30" y="4"/>
                    <a:pt x="30" y="4"/>
                    <a:pt x="30" y="4"/>
                  </a:cubicBezTo>
                  <a:cubicBezTo>
                    <a:pt x="30" y="4"/>
                    <a:pt x="25" y="4"/>
                    <a:pt x="24" y="4"/>
                  </a:cubicBezTo>
                  <a:cubicBezTo>
                    <a:pt x="24" y="4"/>
                    <a:pt x="22" y="6"/>
                    <a:pt x="21" y="6"/>
                  </a:cubicBezTo>
                  <a:cubicBezTo>
                    <a:pt x="20" y="7"/>
                    <a:pt x="19" y="6"/>
                    <a:pt x="18" y="6"/>
                  </a:cubicBezTo>
                  <a:cubicBezTo>
                    <a:pt x="17" y="6"/>
                    <a:pt x="13" y="0"/>
                    <a:pt x="12" y="0"/>
                  </a:cubicBezTo>
                  <a:cubicBezTo>
                    <a:pt x="11" y="0"/>
                    <a:pt x="4" y="0"/>
                    <a:pt x="4" y="0"/>
                  </a:cubicBezTo>
                  <a:cubicBezTo>
                    <a:pt x="1" y="2"/>
                    <a:pt x="1" y="2"/>
                    <a:pt x="1" y="2"/>
                  </a:cubicBezTo>
                  <a:cubicBezTo>
                    <a:pt x="3" y="15"/>
                    <a:pt x="3" y="15"/>
                    <a:pt x="3" y="15"/>
                  </a:cubicBezTo>
                  <a:cubicBezTo>
                    <a:pt x="4" y="21"/>
                    <a:pt x="4" y="21"/>
                    <a:pt x="4" y="21"/>
                  </a:cubicBezTo>
                  <a:cubicBezTo>
                    <a:pt x="0" y="28"/>
                    <a:pt x="0" y="28"/>
                    <a:pt x="0" y="28"/>
                  </a:cubicBezTo>
                  <a:cubicBezTo>
                    <a:pt x="0" y="36"/>
                    <a:pt x="0" y="36"/>
                    <a:pt x="0" y="36"/>
                  </a:cubicBezTo>
                  <a:cubicBezTo>
                    <a:pt x="2" y="35"/>
                    <a:pt x="2" y="35"/>
                    <a:pt x="2" y="35"/>
                  </a:cubicBezTo>
                  <a:lnTo>
                    <a:pt x="4" y="37"/>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28" name="Freeform 377"/>
            <p:cNvSpPr>
              <a:spLocks/>
            </p:cNvSpPr>
            <p:nvPr/>
          </p:nvSpPr>
          <p:spPr bwMode="auto">
            <a:xfrm>
              <a:off x="4888586" y="4328748"/>
              <a:ext cx="446914" cy="443853"/>
            </a:xfrm>
            <a:custGeom>
              <a:avLst/>
              <a:gdLst>
                <a:gd name="T0" fmla="*/ 21 w 59"/>
                <a:gd name="T1" fmla="*/ 6 h 59"/>
                <a:gd name="T2" fmla="*/ 18 w 59"/>
                <a:gd name="T3" fmla="*/ 18 h 59"/>
                <a:gd name="T4" fmla="*/ 15 w 59"/>
                <a:gd name="T5" fmla="*/ 21 h 59"/>
                <a:gd name="T6" fmla="*/ 11 w 59"/>
                <a:gd name="T7" fmla="*/ 29 h 59"/>
                <a:gd name="T8" fmla="*/ 7 w 59"/>
                <a:gd name="T9" fmla="*/ 32 h 59"/>
                <a:gd name="T10" fmla="*/ 3 w 59"/>
                <a:gd name="T11" fmla="*/ 32 h 59"/>
                <a:gd name="T12" fmla="*/ 0 w 59"/>
                <a:gd name="T13" fmla="*/ 35 h 59"/>
                <a:gd name="T14" fmla="*/ 1 w 59"/>
                <a:gd name="T15" fmla="*/ 38 h 59"/>
                <a:gd name="T16" fmla="*/ 1 w 59"/>
                <a:gd name="T17" fmla="*/ 38 h 59"/>
                <a:gd name="T18" fmla="*/ 4 w 59"/>
                <a:gd name="T19" fmla="*/ 36 h 59"/>
                <a:gd name="T20" fmla="*/ 12 w 59"/>
                <a:gd name="T21" fmla="*/ 36 h 59"/>
                <a:gd name="T22" fmla="*/ 18 w 59"/>
                <a:gd name="T23" fmla="*/ 42 h 59"/>
                <a:gd name="T24" fmla="*/ 21 w 59"/>
                <a:gd name="T25" fmla="*/ 42 h 59"/>
                <a:gd name="T26" fmla="*/ 24 w 59"/>
                <a:gd name="T27" fmla="*/ 40 h 59"/>
                <a:gd name="T28" fmla="*/ 30 w 59"/>
                <a:gd name="T29" fmla="*/ 40 h 59"/>
                <a:gd name="T30" fmla="*/ 32 w 59"/>
                <a:gd name="T31" fmla="*/ 52 h 59"/>
                <a:gd name="T32" fmla="*/ 38 w 59"/>
                <a:gd name="T33" fmla="*/ 53 h 59"/>
                <a:gd name="T34" fmla="*/ 43 w 59"/>
                <a:gd name="T35" fmla="*/ 53 h 59"/>
                <a:gd name="T36" fmla="*/ 49 w 59"/>
                <a:gd name="T37" fmla="*/ 56 h 59"/>
                <a:gd name="T38" fmla="*/ 55 w 59"/>
                <a:gd name="T39" fmla="*/ 59 h 59"/>
                <a:gd name="T40" fmla="*/ 55 w 59"/>
                <a:gd name="T41" fmla="*/ 57 h 59"/>
                <a:gd name="T42" fmla="*/ 52 w 59"/>
                <a:gd name="T43" fmla="*/ 53 h 59"/>
                <a:gd name="T44" fmla="*/ 53 w 59"/>
                <a:gd name="T45" fmla="*/ 50 h 59"/>
                <a:gd name="T46" fmla="*/ 54 w 59"/>
                <a:gd name="T47" fmla="*/ 44 h 59"/>
                <a:gd name="T48" fmla="*/ 57 w 59"/>
                <a:gd name="T49" fmla="*/ 43 h 59"/>
                <a:gd name="T50" fmla="*/ 55 w 59"/>
                <a:gd name="T51" fmla="*/ 37 h 59"/>
                <a:gd name="T52" fmla="*/ 54 w 59"/>
                <a:gd name="T53" fmla="*/ 31 h 59"/>
                <a:gd name="T54" fmla="*/ 53 w 59"/>
                <a:gd name="T55" fmla="*/ 25 h 59"/>
                <a:gd name="T56" fmla="*/ 55 w 59"/>
                <a:gd name="T57" fmla="*/ 18 h 59"/>
                <a:gd name="T58" fmla="*/ 59 w 59"/>
                <a:gd name="T59" fmla="*/ 11 h 59"/>
                <a:gd name="T60" fmla="*/ 59 w 59"/>
                <a:gd name="T61" fmla="*/ 10 h 59"/>
                <a:gd name="T62" fmla="*/ 59 w 59"/>
                <a:gd name="T63" fmla="*/ 5 h 59"/>
                <a:gd name="T64" fmla="*/ 56 w 59"/>
                <a:gd name="T65" fmla="*/ 3 h 59"/>
                <a:gd name="T66" fmla="*/ 51 w 59"/>
                <a:gd name="T67" fmla="*/ 3 h 59"/>
                <a:gd name="T68" fmla="*/ 49 w 59"/>
                <a:gd name="T69" fmla="*/ 0 h 59"/>
                <a:gd name="T70" fmla="*/ 41 w 59"/>
                <a:gd name="T71" fmla="*/ 1 h 59"/>
                <a:gd name="T72" fmla="*/ 32 w 59"/>
                <a:gd name="T73" fmla="*/ 3 h 59"/>
                <a:gd name="T74" fmla="*/ 27 w 59"/>
                <a:gd name="T75" fmla="*/ 1 h 59"/>
                <a:gd name="T76" fmla="*/ 21 w 59"/>
                <a:gd name="T77" fmla="*/ 2 h 59"/>
                <a:gd name="T78" fmla="*/ 21 w 59"/>
                <a:gd name="T79" fmla="*/ 6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9"/>
                <a:gd name="T121" fmla="*/ 0 h 59"/>
                <a:gd name="T122" fmla="*/ 59 w 59"/>
                <a:gd name="T123" fmla="*/ 59 h 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9" h="59">
                  <a:moveTo>
                    <a:pt x="21" y="6"/>
                  </a:moveTo>
                  <a:cubicBezTo>
                    <a:pt x="18" y="18"/>
                    <a:pt x="18" y="18"/>
                    <a:pt x="18" y="18"/>
                  </a:cubicBezTo>
                  <a:cubicBezTo>
                    <a:pt x="15" y="21"/>
                    <a:pt x="15" y="21"/>
                    <a:pt x="15" y="21"/>
                  </a:cubicBezTo>
                  <a:cubicBezTo>
                    <a:pt x="11" y="29"/>
                    <a:pt x="11" y="29"/>
                    <a:pt x="11" y="29"/>
                  </a:cubicBezTo>
                  <a:cubicBezTo>
                    <a:pt x="7" y="32"/>
                    <a:pt x="7" y="32"/>
                    <a:pt x="7" y="32"/>
                  </a:cubicBezTo>
                  <a:cubicBezTo>
                    <a:pt x="3" y="32"/>
                    <a:pt x="3" y="32"/>
                    <a:pt x="3" y="32"/>
                  </a:cubicBezTo>
                  <a:cubicBezTo>
                    <a:pt x="0" y="35"/>
                    <a:pt x="0" y="35"/>
                    <a:pt x="0" y="35"/>
                  </a:cubicBezTo>
                  <a:cubicBezTo>
                    <a:pt x="1" y="38"/>
                    <a:pt x="1" y="38"/>
                    <a:pt x="1" y="38"/>
                  </a:cubicBezTo>
                  <a:cubicBezTo>
                    <a:pt x="1" y="38"/>
                    <a:pt x="1" y="38"/>
                    <a:pt x="1" y="38"/>
                  </a:cubicBezTo>
                  <a:cubicBezTo>
                    <a:pt x="4" y="36"/>
                    <a:pt x="4" y="36"/>
                    <a:pt x="4" y="36"/>
                  </a:cubicBezTo>
                  <a:cubicBezTo>
                    <a:pt x="4" y="36"/>
                    <a:pt x="11" y="36"/>
                    <a:pt x="12" y="36"/>
                  </a:cubicBezTo>
                  <a:cubicBezTo>
                    <a:pt x="13" y="36"/>
                    <a:pt x="17" y="42"/>
                    <a:pt x="18" y="42"/>
                  </a:cubicBezTo>
                  <a:cubicBezTo>
                    <a:pt x="19" y="42"/>
                    <a:pt x="20" y="43"/>
                    <a:pt x="21" y="42"/>
                  </a:cubicBezTo>
                  <a:cubicBezTo>
                    <a:pt x="22" y="42"/>
                    <a:pt x="24" y="40"/>
                    <a:pt x="24" y="40"/>
                  </a:cubicBezTo>
                  <a:cubicBezTo>
                    <a:pt x="25" y="40"/>
                    <a:pt x="30" y="40"/>
                    <a:pt x="30" y="40"/>
                  </a:cubicBezTo>
                  <a:cubicBezTo>
                    <a:pt x="32" y="52"/>
                    <a:pt x="32" y="52"/>
                    <a:pt x="32" y="52"/>
                  </a:cubicBezTo>
                  <a:cubicBezTo>
                    <a:pt x="38" y="53"/>
                    <a:pt x="38" y="53"/>
                    <a:pt x="38" y="53"/>
                  </a:cubicBezTo>
                  <a:cubicBezTo>
                    <a:pt x="43" y="53"/>
                    <a:pt x="43" y="53"/>
                    <a:pt x="43" y="53"/>
                  </a:cubicBezTo>
                  <a:cubicBezTo>
                    <a:pt x="49" y="56"/>
                    <a:pt x="49" y="56"/>
                    <a:pt x="49" y="56"/>
                  </a:cubicBezTo>
                  <a:cubicBezTo>
                    <a:pt x="55" y="59"/>
                    <a:pt x="55" y="59"/>
                    <a:pt x="55" y="59"/>
                  </a:cubicBezTo>
                  <a:cubicBezTo>
                    <a:pt x="55" y="57"/>
                    <a:pt x="55" y="57"/>
                    <a:pt x="55" y="57"/>
                  </a:cubicBezTo>
                  <a:cubicBezTo>
                    <a:pt x="52" y="53"/>
                    <a:pt x="52" y="53"/>
                    <a:pt x="52" y="53"/>
                  </a:cubicBezTo>
                  <a:cubicBezTo>
                    <a:pt x="53" y="50"/>
                    <a:pt x="53" y="50"/>
                    <a:pt x="53" y="50"/>
                  </a:cubicBezTo>
                  <a:cubicBezTo>
                    <a:pt x="54" y="44"/>
                    <a:pt x="54" y="44"/>
                    <a:pt x="54" y="44"/>
                  </a:cubicBezTo>
                  <a:cubicBezTo>
                    <a:pt x="57" y="43"/>
                    <a:pt x="57" y="43"/>
                    <a:pt x="57" y="43"/>
                  </a:cubicBezTo>
                  <a:cubicBezTo>
                    <a:pt x="55" y="37"/>
                    <a:pt x="55" y="37"/>
                    <a:pt x="55" y="37"/>
                  </a:cubicBezTo>
                  <a:cubicBezTo>
                    <a:pt x="54" y="31"/>
                    <a:pt x="54" y="31"/>
                    <a:pt x="54" y="31"/>
                  </a:cubicBezTo>
                  <a:cubicBezTo>
                    <a:pt x="53" y="25"/>
                    <a:pt x="53" y="25"/>
                    <a:pt x="53" y="25"/>
                  </a:cubicBezTo>
                  <a:cubicBezTo>
                    <a:pt x="55" y="18"/>
                    <a:pt x="55" y="18"/>
                    <a:pt x="55" y="18"/>
                  </a:cubicBezTo>
                  <a:cubicBezTo>
                    <a:pt x="59" y="11"/>
                    <a:pt x="59" y="11"/>
                    <a:pt x="59" y="11"/>
                  </a:cubicBezTo>
                  <a:cubicBezTo>
                    <a:pt x="59" y="10"/>
                    <a:pt x="59" y="10"/>
                    <a:pt x="59" y="10"/>
                  </a:cubicBezTo>
                  <a:cubicBezTo>
                    <a:pt x="59" y="5"/>
                    <a:pt x="59" y="5"/>
                    <a:pt x="59" y="5"/>
                  </a:cubicBezTo>
                  <a:cubicBezTo>
                    <a:pt x="56" y="3"/>
                    <a:pt x="56" y="3"/>
                    <a:pt x="56" y="3"/>
                  </a:cubicBezTo>
                  <a:cubicBezTo>
                    <a:pt x="51" y="3"/>
                    <a:pt x="51" y="3"/>
                    <a:pt x="51" y="3"/>
                  </a:cubicBezTo>
                  <a:cubicBezTo>
                    <a:pt x="49" y="0"/>
                    <a:pt x="49" y="0"/>
                    <a:pt x="49" y="0"/>
                  </a:cubicBezTo>
                  <a:cubicBezTo>
                    <a:pt x="41" y="1"/>
                    <a:pt x="41" y="1"/>
                    <a:pt x="41" y="1"/>
                  </a:cubicBezTo>
                  <a:cubicBezTo>
                    <a:pt x="32" y="3"/>
                    <a:pt x="32" y="3"/>
                    <a:pt x="32" y="3"/>
                  </a:cubicBezTo>
                  <a:cubicBezTo>
                    <a:pt x="27" y="1"/>
                    <a:pt x="27" y="1"/>
                    <a:pt x="27" y="1"/>
                  </a:cubicBezTo>
                  <a:cubicBezTo>
                    <a:pt x="21" y="2"/>
                    <a:pt x="21" y="2"/>
                    <a:pt x="21" y="2"/>
                  </a:cubicBezTo>
                  <a:cubicBezTo>
                    <a:pt x="21" y="6"/>
                    <a:pt x="21" y="6"/>
                    <a:pt x="21" y="6"/>
                  </a:cubicBezTo>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29" name="Freeform 378"/>
            <p:cNvSpPr>
              <a:spLocks/>
            </p:cNvSpPr>
            <p:nvPr/>
          </p:nvSpPr>
          <p:spPr bwMode="auto">
            <a:xfrm>
              <a:off x="5387538" y="4027234"/>
              <a:ext cx="356612" cy="341307"/>
            </a:xfrm>
            <a:custGeom>
              <a:avLst/>
              <a:gdLst>
                <a:gd name="T0" fmla="*/ 22 w 47"/>
                <a:gd name="T1" fmla="*/ 45 h 45"/>
                <a:gd name="T2" fmla="*/ 24 w 47"/>
                <a:gd name="T3" fmla="*/ 44 h 45"/>
                <a:gd name="T4" fmla="*/ 27 w 47"/>
                <a:gd name="T5" fmla="*/ 45 h 45"/>
                <a:gd name="T6" fmla="*/ 29 w 47"/>
                <a:gd name="T7" fmla="*/ 45 h 45"/>
                <a:gd name="T8" fmla="*/ 32 w 47"/>
                <a:gd name="T9" fmla="*/ 43 h 45"/>
                <a:gd name="T10" fmla="*/ 39 w 47"/>
                <a:gd name="T11" fmla="*/ 41 h 45"/>
                <a:gd name="T12" fmla="*/ 47 w 47"/>
                <a:gd name="T13" fmla="*/ 32 h 45"/>
                <a:gd name="T14" fmla="*/ 40 w 47"/>
                <a:gd name="T15" fmla="*/ 31 h 45"/>
                <a:gd name="T16" fmla="*/ 33 w 47"/>
                <a:gd name="T17" fmla="*/ 27 h 45"/>
                <a:gd name="T18" fmla="*/ 31 w 47"/>
                <a:gd name="T19" fmla="*/ 24 h 45"/>
                <a:gd name="T20" fmla="*/ 34 w 47"/>
                <a:gd name="T21" fmla="*/ 22 h 45"/>
                <a:gd name="T22" fmla="*/ 33 w 47"/>
                <a:gd name="T23" fmla="*/ 20 h 45"/>
                <a:gd name="T24" fmla="*/ 25 w 47"/>
                <a:gd name="T25" fmla="*/ 8 h 45"/>
                <a:gd name="T26" fmla="*/ 20 w 47"/>
                <a:gd name="T27" fmla="*/ 6 h 45"/>
                <a:gd name="T28" fmla="*/ 17 w 47"/>
                <a:gd name="T29" fmla="*/ 0 h 45"/>
                <a:gd name="T30" fmla="*/ 17 w 47"/>
                <a:gd name="T31" fmla="*/ 0 h 45"/>
                <a:gd name="T32" fmla="*/ 15 w 47"/>
                <a:gd name="T33" fmla="*/ 1 h 45"/>
                <a:gd name="T34" fmla="*/ 12 w 47"/>
                <a:gd name="T35" fmla="*/ 3 h 45"/>
                <a:gd name="T36" fmla="*/ 11 w 47"/>
                <a:gd name="T37" fmla="*/ 14 h 45"/>
                <a:gd name="T38" fmla="*/ 8 w 47"/>
                <a:gd name="T39" fmla="*/ 20 h 45"/>
                <a:gd name="T40" fmla="*/ 4 w 47"/>
                <a:gd name="T41" fmla="*/ 24 h 45"/>
                <a:gd name="T42" fmla="*/ 3 w 47"/>
                <a:gd name="T43" fmla="*/ 30 h 45"/>
                <a:gd name="T44" fmla="*/ 1 w 47"/>
                <a:gd name="T45" fmla="*/ 30 h 45"/>
                <a:gd name="T46" fmla="*/ 0 w 47"/>
                <a:gd name="T47" fmla="*/ 33 h 45"/>
                <a:gd name="T48" fmla="*/ 4 w 47"/>
                <a:gd name="T49" fmla="*/ 36 h 45"/>
                <a:gd name="T50" fmla="*/ 7 w 47"/>
                <a:gd name="T51" fmla="*/ 39 h 45"/>
                <a:gd name="T52" fmla="*/ 9 w 47"/>
                <a:gd name="T53" fmla="*/ 41 h 45"/>
                <a:gd name="T54" fmla="*/ 9 w 47"/>
                <a:gd name="T55" fmla="*/ 42 h 45"/>
                <a:gd name="T56" fmla="*/ 12 w 47"/>
                <a:gd name="T57" fmla="*/ 43 h 45"/>
                <a:gd name="T58" fmla="*/ 22 w 47"/>
                <a:gd name="T59" fmla="*/ 45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7"/>
                <a:gd name="T91" fmla="*/ 0 h 45"/>
                <a:gd name="T92" fmla="*/ 47 w 47"/>
                <a:gd name="T93" fmla="*/ 45 h 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7" h="45">
                  <a:moveTo>
                    <a:pt x="22" y="45"/>
                  </a:moveTo>
                  <a:cubicBezTo>
                    <a:pt x="23" y="45"/>
                    <a:pt x="24" y="44"/>
                    <a:pt x="24" y="44"/>
                  </a:cubicBezTo>
                  <a:cubicBezTo>
                    <a:pt x="27" y="45"/>
                    <a:pt x="27" y="45"/>
                    <a:pt x="27" y="45"/>
                  </a:cubicBezTo>
                  <a:cubicBezTo>
                    <a:pt x="29" y="45"/>
                    <a:pt x="29" y="45"/>
                    <a:pt x="29" y="45"/>
                  </a:cubicBezTo>
                  <a:cubicBezTo>
                    <a:pt x="32" y="43"/>
                    <a:pt x="32" y="43"/>
                    <a:pt x="32" y="43"/>
                  </a:cubicBezTo>
                  <a:cubicBezTo>
                    <a:pt x="39" y="41"/>
                    <a:pt x="39" y="41"/>
                    <a:pt x="39" y="41"/>
                  </a:cubicBezTo>
                  <a:cubicBezTo>
                    <a:pt x="47" y="32"/>
                    <a:pt x="47" y="32"/>
                    <a:pt x="47" y="32"/>
                  </a:cubicBezTo>
                  <a:cubicBezTo>
                    <a:pt x="40" y="31"/>
                    <a:pt x="40" y="31"/>
                    <a:pt x="40" y="31"/>
                  </a:cubicBezTo>
                  <a:cubicBezTo>
                    <a:pt x="33" y="27"/>
                    <a:pt x="33" y="27"/>
                    <a:pt x="33" y="27"/>
                  </a:cubicBezTo>
                  <a:cubicBezTo>
                    <a:pt x="31" y="24"/>
                    <a:pt x="31" y="24"/>
                    <a:pt x="31" y="24"/>
                  </a:cubicBezTo>
                  <a:cubicBezTo>
                    <a:pt x="34" y="22"/>
                    <a:pt x="34" y="22"/>
                    <a:pt x="34" y="22"/>
                  </a:cubicBezTo>
                  <a:cubicBezTo>
                    <a:pt x="33" y="20"/>
                    <a:pt x="33" y="20"/>
                    <a:pt x="33" y="20"/>
                  </a:cubicBezTo>
                  <a:cubicBezTo>
                    <a:pt x="25" y="8"/>
                    <a:pt x="25" y="8"/>
                    <a:pt x="25" y="8"/>
                  </a:cubicBezTo>
                  <a:cubicBezTo>
                    <a:pt x="20" y="6"/>
                    <a:pt x="20" y="6"/>
                    <a:pt x="20" y="6"/>
                  </a:cubicBezTo>
                  <a:cubicBezTo>
                    <a:pt x="17" y="0"/>
                    <a:pt x="17" y="0"/>
                    <a:pt x="17" y="0"/>
                  </a:cubicBezTo>
                  <a:cubicBezTo>
                    <a:pt x="17" y="0"/>
                    <a:pt x="17" y="0"/>
                    <a:pt x="17" y="0"/>
                  </a:cubicBezTo>
                  <a:cubicBezTo>
                    <a:pt x="15" y="1"/>
                    <a:pt x="15" y="1"/>
                    <a:pt x="15" y="1"/>
                  </a:cubicBezTo>
                  <a:cubicBezTo>
                    <a:pt x="12" y="3"/>
                    <a:pt x="12" y="3"/>
                    <a:pt x="12" y="3"/>
                  </a:cubicBezTo>
                  <a:cubicBezTo>
                    <a:pt x="11" y="14"/>
                    <a:pt x="11" y="14"/>
                    <a:pt x="11" y="14"/>
                  </a:cubicBezTo>
                  <a:cubicBezTo>
                    <a:pt x="8" y="20"/>
                    <a:pt x="8" y="20"/>
                    <a:pt x="8" y="20"/>
                  </a:cubicBezTo>
                  <a:cubicBezTo>
                    <a:pt x="4" y="24"/>
                    <a:pt x="4" y="24"/>
                    <a:pt x="4" y="24"/>
                  </a:cubicBezTo>
                  <a:cubicBezTo>
                    <a:pt x="3" y="30"/>
                    <a:pt x="3" y="30"/>
                    <a:pt x="3" y="30"/>
                  </a:cubicBezTo>
                  <a:cubicBezTo>
                    <a:pt x="1" y="30"/>
                    <a:pt x="1" y="30"/>
                    <a:pt x="1" y="30"/>
                  </a:cubicBezTo>
                  <a:cubicBezTo>
                    <a:pt x="0" y="33"/>
                    <a:pt x="0" y="33"/>
                    <a:pt x="0" y="33"/>
                  </a:cubicBezTo>
                  <a:cubicBezTo>
                    <a:pt x="4" y="36"/>
                    <a:pt x="4" y="36"/>
                    <a:pt x="4" y="36"/>
                  </a:cubicBezTo>
                  <a:cubicBezTo>
                    <a:pt x="7" y="39"/>
                    <a:pt x="7" y="39"/>
                    <a:pt x="7" y="39"/>
                  </a:cubicBezTo>
                  <a:cubicBezTo>
                    <a:pt x="9" y="41"/>
                    <a:pt x="9" y="41"/>
                    <a:pt x="9" y="41"/>
                  </a:cubicBezTo>
                  <a:cubicBezTo>
                    <a:pt x="9" y="42"/>
                    <a:pt x="9" y="42"/>
                    <a:pt x="9" y="42"/>
                  </a:cubicBezTo>
                  <a:cubicBezTo>
                    <a:pt x="12" y="43"/>
                    <a:pt x="12" y="43"/>
                    <a:pt x="12" y="43"/>
                  </a:cubicBezTo>
                  <a:cubicBezTo>
                    <a:pt x="12" y="43"/>
                    <a:pt x="21" y="45"/>
                    <a:pt x="22" y="45"/>
                  </a:cubicBez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30" name="Freeform 379"/>
            <p:cNvSpPr>
              <a:spLocks/>
            </p:cNvSpPr>
            <p:nvPr/>
          </p:nvSpPr>
          <p:spPr bwMode="auto">
            <a:xfrm>
              <a:off x="5410495" y="4344053"/>
              <a:ext cx="197438" cy="226518"/>
            </a:xfrm>
            <a:custGeom>
              <a:avLst/>
              <a:gdLst>
                <a:gd name="T0" fmla="*/ 23 w 26"/>
                <a:gd name="T1" fmla="*/ 7 h 30"/>
                <a:gd name="T2" fmla="*/ 26 w 26"/>
                <a:gd name="T3" fmla="*/ 4 h 30"/>
                <a:gd name="T4" fmla="*/ 26 w 26"/>
                <a:gd name="T5" fmla="*/ 3 h 30"/>
                <a:gd name="T6" fmla="*/ 24 w 26"/>
                <a:gd name="T7" fmla="*/ 3 h 30"/>
                <a:gd name="T8" fmla="*/ 21 w 26"/>
                <a:gd name="T9" fmla="*/ 2 h 30"/>
                <a:gd name="T10" fmla="*/ 19 w 26"/>
                <a:gd name="T11" fmla="*/ 3 h 30"/>
                <a:gd name="T12" fmla="*/ 9 w 26"/>
                <a:gd name="T13" fmla="*/ 1 h 30"/>
                <a:gd name="T14" fmla="*/ 6 w 26"/>
                <a:gd name="T15" fmla="*/ 0 h 30"/>
                <a:gd name="T16" fmla="*/ 6 w 26"/>
                <a:gd name="T17" fmla="*/ 1 h 30"/>
                <a:gd name="T18" fmla="*/ 3 w 26"/>
                <a:gd name="T19" fmla="*/ 1 h 30"/>
                <a:gd name="T20" fmla="*/ 0 w 26"/>
                <a:gd name="T21" fmla="*/ 3 h 30"/>
                <a:gd name="T22" fmla="*/ 2 w 26"/>
                <a:gd name="T23" fmla="*/ 5 h 30"/>
                <a:gd name="T24" fmla="*/ 2 w 26"/>
                <a:gd name="T25" fmla="*/ 9 h 30"/>
                <a:gd name="T26" fmla="*/ 0 w 26"/>
                <a:gd name="T27" fmla="*/ 13 h 30"/>
                <a:gd name="T28" fmla="*/ 1 w 26"/>
                <a:gd name="T29" fmla="*/ 19 h 30"/>
                <a:gd name="T30" fmla="*/ 12 w 26"/>
                <a:gd name="T31" fmla="*/ 24 h 30"/>
                <a:gd name="T32" fmla="*/ 12 w 26"/>
                <a:gd name="T33" fmla="*/ 27 h 30"/>
                <a:gd name="T34" fmla="*/ 17 w 26"/>
                <a:gd name="T35" fmla="*/ 30 h 30"/>
                <a:gd name="T36" fmla="*/ 18 w 26"/>
                <a:gd name="T37" fmla="*/ 29 h 30"/>
                <a:gd name="T38" fmla="*/ 22 w 26"/>
                <a:gd name="T39" fmla="*/ 23 h 30"/>
                <a:gd name="T40" fmla="*/ 25 w 26"/>
                <a:gd name="T41" fmla="*/ 20 h 30"/>
                <a:gd name="T42" fmla="*/ 23 w 26"/>
                <a:gd name="T43" fmla="*/ 17 h 30"/>
                <a:gd name="T44" fmla="*/ 23 w 26"/>
                <a:gd name="T45" fmla="*/ 7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
                <a:gd name="T70" fmla="*/ 0 h 30"/>
                <a:gd name="T71" fmla="*/ 26 w 26"/>
                <a:gd name="T72" fmla="*/ 30 h 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 h="30">
                  <a:moveTo>
                    <a:pt x="23" y="7"/>
                  </a:moveTo>
                  <a:cubicBezTo>
                    <a:pt x="26" y="4"/>
                    <a:pt x="26" y="4"/>
                    <a:pt x="26" y="4"/>
                  </a:cubicBezTo>
                  <a:cubicBezTo>
                    <a:pt x="26" y="3"/>
                    <a:pt x="26" y="3"/>
                    <a:pt x="26" y="3"/>
                  </a:cubicBezTo>
                  <a:cubicBezTo>
                    <a:pt x="24" y="3"/>
                    <a:pt x="24" y="3"/>
                    <a:pt x="24" y="3"/>
                  </a:cubicBezTo>
                  <a:cubicBezTo>
                    <a:pt x="21" y="2"/>
                    <a:pt x="21" y="2"/>
                    <a:pt x="21" y="2"/>
                  </a:cubicBezTo>
                  <a:cubicBezTo>
                    <a:pt x="21" y="2"/>
                    <a:pt x="20" y="3"/>
                    <a:pt x="19" y="3"/>
                  </a:cubicBezTo>
                  <a:cubicBezTo>
                    <a:pt x="18" y="3"/>
                    <a:pt x="9" y="1"/>
                    <a:pt x="9" y="1"/>
                  </a:cubicBezTo>
                  <a:cubicBezTo>
                    <a:pt x="6" y="0"/>
                    <a:pt x="6" y="0"/>
                    <a:pt x="6" y="0"/>
                  </a:cubicBezTo>
                  <a:cubicBezTo>
                    <a:pt x="6" y="1"/>
                    <a:pt x="6" y="1"/>
                    <a:pt x="6" y="1"/>
                  </a:cubicBezTo>
                  <a:cubicBezTo>
                    <a:pt x="3" y="1"/>
                    <a:pt x="3" y="1"/>
                    <a:pt x="3" y="1"/>
                  </a:cubicBezTo>
                  <a:cubicBezTo>
                    <a:pt x="0" y="3"/>
                    <a:pt x="0" y="3"/>
                    <a:pt x="0" y="3"/>
                  </a:cubicBezTo>
                  <a:cubicBezTo>
                    <a:pt x="2" y="5"/>
                    <a:pt x="2" y="5"/>
                    <a:pt x="2" y="5"/>
                  </a:cubicBezTo>
                  <a:cubicBezTo>
                    <a:pt x="2" y="9"/>
                    <a:pt x="2" y="9"/>
                    <a:pt x="2" y="9"/>
                  </a:cubicBezTo>
                  <a:cubicBezTo>
                    <a:pt x="0" y="13"/>
                    <a:pt x="0" y="13"/>
                    <a:pt x="0" y="13"/>
                  </a:cubicBezTo>
                  <a:cubicBezTo>
                    <a:pt x="1" y="19"/>
                    <a:pt x="1" y="19"/>
                    <a:pt x="1" y="19"/>
                  </a:cubicBezTo>
                  <a:cubicBezTo>
                    <a:pt x="12" y="24"/>
                    <a:pt x="12" y="24"/>
                    <a:pt x="12" y="24"/>
                  </a:cubicBezTo>
                  <a:cubicBezTo>
                    <a:pt x="12" y="27"/>
                    <a:pt x="12" y="27"/>
                    <a:pt x="12" y="27"/>
                  </a:cubicBezTo>
                  <a:cubicBezTo>
                    <a:pt x="17" y="30"/>
                    <a:pt x="17" y="30"/>
                    <a:pt x="17" y="30"/>
                  </a:cubicBezTo>
                  <a:cubicBezTo>
                    <a:pt x="17" y="29"/>
                    <a:pt x="18" y="29"/>
                    <a:pt x="18" y="29"/>
                  </a:cubicBezTo>
                  <a:cubicBezTo>
                    <a:pt x="22" y="23"/>
                    <a:pt x="22" y="23"/>
                    <a:pt x="22" y="23"/>
                  </a:cubicBezTo>
                  <a:cubicBezTo>
                    <a:pt x="25" y="20"/>
                    <a:pt x="25" y="20"/>
                    <a:pt x="25" y="20"/>
                  </a:cubicBezTo>
                  <a:cubicBezTo>
                    <a:pt x="23" y="17"/>
                    <a:pt x="23" y="17"/>
                    <a:pt x="23" y="17"/>
                  </a:cubicBezTo>
                  <a:lnTo>
                    <a:pt x="23" y="7"/>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31" name="Freeform 380"/>
            <p:cNvSpPr>
              <a:spLocks/>
            </p:cNvSpPr>
            <p:nvPr/>
          </p:nvSpPr>
          <p:spPr bwMode="auto">
            <a:xfrm>
              <a:off x="5197753" y="4833821"/>
              <a:ext cx="182132" cy="172950"/>
            </a:xfrm>
            <a:custGeom>
              <a:avLst/>
              <a:gdLst>
                <a:gd name="T0" fmla="*/ 9 w 24"/>
                <a:gd name="T1" fmla="*/ 5 h 23"/>
                <a:gd name="T2" fmla="*/ 6 w 24"/>
                <a:gd name="T3" fmla="*/ 8 h 23"/>
                <a:gd name="T4" fmla="*/ 2 w 24"/>
                <a:gd name="T5" fmla="*/ 7 h 23"/>
                <a:gd name="T6" fmla="*/ 0 w 24"/>
                <a:gd name="T7" fmla="*/ 8 h 23"/>
                <a:gd name="T8" fmla="*/ 1 w 24"/>
                <a:gd name="T9" fmla="*/ 8 h 23"/>
                <a:gd name="T10" fmla="*/ 3 w 24"/>
                <a:gd name="T11" fmla="*/ 12 h 23"/>
                <a:gd name="T12" fmla="*/ 6 w 24"/>
                <a:gd name="T13" fmla="*/ 16 h 23"/>
                <a:gd name="T14" fmla="*/ 8 w 24"/>
                <a:gd name="T15" fmla="*/ 16 h 23"/>
                <a:gd name="T16" fmla="*/ 9 w 24"/>
                <a:gd name="T17" fmla="*/ 20 h 23"/>
                <a:gd name="T18" fmla="*/ 14 w 24"/>
                <a:gd name="T19" fmla="*/ 22 h 23"/>
                <a:gd name="T20" fmla="*/ 20 w 24"/>
                <a:gd name="T21" fmla="*/ 23 h 23"/>
                <a:gd name="T22" fmla="*/ 22 w 24"/>
                <a:gd name="T23" fmla="*/ 20 h 23"/>
                <a:gd name="T24" fmla="*/ 24 w 24"/>
                <a:gd name="T25" fmla="*/ 12 h 23"/>
                <a:gd name="T26" fmla="*/ 24 w 24"/>
                <a:gd name="T27" fmla="*/ 7 h 23"/>
                <a:gd name="T28" fmla="*/ 24 w 24"/>
                <a:gd name="T29" fmla="*/ 3 h 23"/>
                <a:gd name="T30" fmla="*/ 16 w 24"/>
                <a:gd name="T31" fmla="*/ 0 h 23"/>
                <a:gd name="T32" fmla="*/ 13 w 24"/>
                <a:gd name="T33" fmla="*/ 1 h 23"/>
                <a:gd name="T34" fmla="*/ 9 w 24"/>
                <a:gd name="T35" fmla="*/ 5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3"/>
                <a:gd name="T56" fmla="*/ 24 w 24"/>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3">
                  <a:moveTo>
                    <a:pt x="9" y="5"/>
                  </a:moveTo>
                  <a:cubicBezTo>
                    <a:pt x="9" y="5"/>
                    <a:pt x="6" y="8"/>
                    <a:pt x="6" y="8"/>
                  </a:cubicBezTo>
                  <a:cubicBezTo>
                    <a:pt x="5" y="8"/>
                    <a:pt x="2" y="7"/>
                    <a:pt x="2" y="7"/>
                  </a:cubicBezTo>
                  <a:cubicBezTo>
                    <a:pt x="0" y="8"/>
                    <a:pt x="0" y="8"/>
                    <a:pt x="0" y="8"/>
                  </a:cubicBezTo>
                  <a:cubicBezTo>
                    <a:pt x="1" y="8"/>
                    <a:pt x="1" y="8"/>
                    <a:pt x="1" y="8"/>
                  </a:cubicBezTo>
                  <a:cubicBezTo>
                    <a:pt x="3" y="12"/>
                    <a:pt x="3" y="12"/>
                    <a:pt x="3" y="12"/>
                  </a:cubicBezTo>
                  <a:cubicBezTo>
                    <a:pt x="6" y="16"/>
                    <a:pt x="6" y="16"/>
                    <a:pt x="6" y="16"/>
                  </a:cubicBezTo>
                  <a:cubicBezTo>
                    <a:pt x="8" y="16"/>
                    <a:pt x="8" y="16"/>
                    <a:pt x="8" y="16"/>
                  </a:cubicBezTo>
                  <a:cubicBezTo>
                    <a:pt x="9" y="20"/>
                    <a:pt x="9" y="20"/>
                    <a:pt x="9" y="20"/>
                  </a:cubicBezTo>
                  <a:cubicBezTo>
                    <a:pt x="14" y="22"/>
                    <a:pt x="14" y="22"/>
                    <a:pt x="14" y="22"/>
                  </a:cubicBezTo>
                  <a:cubicBezTo>
                    <a:pt x="20" y="23"/>
                    <a:pt x="20" y="23"/>
                    <a:pt x="20" y="23"/>
                  </a:cubicBezTo>
                  <a:cubicBezTo>
                    <a:pt x="22" y="20"/>
                    <a:pt x="22" y="20"/>
                    <a:pt x="22" y="20"/>
                  </a:cubicBezTo>
                  <a:cubicBezTo>
                    <a:pt x="24" y="12"/>
                    <a:pt x="24" y="12"/>
                    <a:pt x="24" y="12"/>
                  </a:cubicBezTo>
                  <a:cubicBezTo>
                    <a:pt x="24" y="7"/>
                    <a:pt x="24" y="7"/>
                    <a:pt x="24" y="7"/>
                  </a:cubicBezTo>
                  <a:cubicBezTo>
                    <a:pt x="24" y="3"/>
                    <a:pt x="24" y="3"/>
                    <a:pt x="24" y="3"/>
                  </a:cubicBezTo>
                  <a:cubicBezTo>
                    <a:pt x="16" y="0"/>
                    <a:pt x="16" y="0"/>
                    <a:pt x="16" y="0"/>
                  </a:cubicBezTo>
                  <a:cubicBezTo>
                    <a:pt x="13" y="1"/>
                    <a:pt x="13" y="1"/>
                    <a:pt x="13" y="1"/>
                  </a:cubicBezTo>
                  <a:lnTo>
                    <a:pt x="9" y="5"/>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32" name="Freeform 381"/>
            <p:cNvSpPr>
              <a:spLocks/>
            </p:cNvSpPr>
            <p:nvPr/>
          </p:nvSpPr>
          <p:spPr bwMode="auto">
            <a:xfrm>
              <a:off x="5130409" y="4368541"/>
              <a:ext cx="326002" cy="524971"/>
            </a:xfrm>
            <a:custGeom>
              <a:avLst/>
              <a:gdLst>
                <a:gd name="T0" fmla="*/ 27 w 43"/>
                <a:gd name="T1" fmla="*/ 6 h 70"/>
                <a:gd name="T2" fmla="*/ 23 w 43"/>
                <a:gd name="T3" fmla="*/ 13 h 70"/>
                <a:gd name="T4" fmla="*/ 21 w 43"/>
                <a:gd name="T5" fmla="*/ 20 h 70"/>
                <a:gd name="T6" fmla="*/ 22 w 43"/>
                <a:gd name="T7" fmla="*/ 26 h 70"/>
                <a:gd name="T8" fmla="*/ 23 w 43"/>
                <a:gd name="T9" fmla="*/ 32 h 70"/>
                <a:gd name="T10" fmla="*/ 25 w 43"/>
                <a:gd name="T11" fmla="*/ 38 h 70"/>
                <a:gd name="T12" fmla="*/ 22 w 43"/>
                <a:gd name="T13" fmla="*/ 39 h 70"/>
                <a:gd name="T14" fmla="*/ 21 w 43"/>
                <a:gd name="T15" fmla="*/ 45 h 70"/>
                <a:gd name="T16" fmla="*/ 20 w 43"/>
                <a:gd name="T17" fmla="*/ 48 h 70"/>
                <a:gd name="T18" fmla="*/ 23 w 43"/>
                <a:gd name="T19" fmla="*/ 52 h 70"/>
                <a:gd name="T20" fmla="*/ 23 w 43"/>
                <a:gd name="T21" fmla="*/ 54 h 70"/>
                <a:gd name="T22" fmla="*/ 17 w 43"/>
                <a:gd name="T23" fmla="*/ 51 h 70"/>
                <a:gd name="T24" fmla="*/ 11 w 43"/>
                <a:gd name="T25" fmla="*/ 48 h 70"/>
                <a:gd name="T26" fmla="*/ 6 w 43"/>
                <a:gd name="T27" fmla="*/ 48 h 70"/>
                <a:gd name="T28" fmla="*/ 6 w 43"/>
                <a:gd name="T29" fmla="*/ 52 h 70"/>
                <a:gd name="T30" fmla="*/ 0 w 43"/>
                <a:gd name="T31" fmla="*/ 53 h 70"/>
                <a:gd name="T32" fmla="*/ 0 w 43"/>
                <a:gd name="T33" fmla="*/ 64 h 70"/>
                <a:gd name="T34" fmla="*/ 2 w 43"/>
                <a:gd name="T35" fmla="*/ 68 h 70"/>
                <a:gd name="T36" fmla="*/ 6 w 43"/>
                <a:gd name="T37" fmla="*/ 68 h 70"/>
                <a:gd name="T38" fmla="*/ 8 w 43"/>
                <a:gd name="T39" fmla="*/ 69 h 70"/>
                <a:gd name="T40" fmla="*/ 7 w 43"/>
                <a:gd name="T41" fmla="*/ 69 h 70"/>
                <a:gd name="T42" fmla="*/ 9 w 43"/>
                <a:gd name="T43" fmla="*/ 70 h 70"/>
                <a:gd name="T44" fmla="*/ 11 w 43"/>
                <a:gd name="T45" fmla="*/ 69 h 70"/>
                <a:gd name="T46" fmla="*/ 15 w 43"/>
                <a:gd name="T47" fmla="*/ 70 h 70"/>
                <a:gd name="T48" fmla="*/ 18 w 43"/>
                <a:gd name="T49" fmla="*/ 67 h 70"/>
                <a:gd name="T50" fmla="*/ 22 w 43"/>
                <a:gd name="T51" fmla="*/ 63 h 70"/>
                <a:gd name="T52" fmla="*/ 25 w 43"/>
                <a:gd name="T53" fmla="*/ 62 h 70"/>
                <a:gd name="T54" fmla="*/ 24 w 43"/>
                <a:gd name="T55" fmla="*/ 62 h 70"/>
                <a:gd name="T56" fmla="*/ 24 w 43"/>
                <a:gd name="T57" fmla="*/ 61 h 70"/>
                <a:gd name="T58" fmla="*/ 33 w 43"/>
                <a:gd name="T59" fmla="*/ 57 h 70"/>
                <a:gd name="T60" fmla="*/ 37 w 43"/>
                <a:gd name="T61" fmla="*/ 59 h 70"/>
                <a:gd name="T62" fmla="*/ 39 w 43"/>
                <a:gd name="T63" fmla="*/ 62 h 70"/>
                <a:gd name="T64" fmla="*/ 40 w 43"/>
                <a:gd name="T65" fmla="*/ 64 h 70"/>
                <a:gd name="T66" fmla="*/ 43 w 43"/>
                <a:gd name="T67" fmla="*/ 62 h 70"/>
                <a:gd name="T68" fmla="*/ 43 w 43"/>
                <a:gd name="T69" fmla="*/ 59 h 70"/>
                <a:gd name="T70" fmla="*/ 40 w 43"/>
                <a:gd name="T71" fmla="*/ 54 h 70"/>
                <a:gd name="T72" fmla="*/ 40 w 43"/>
                <a:gd name="T73" fmla="*/ 49 h 70"/>
                <a:gd name="T74" fmla="*/ 41 w 43"/>
                <a:gd name="T75" fmla="*/ 49 h 70"/>
                <a:gd name="T76" fmla="*/ 39 w 43"/>
                <a:gd name="T77" fmla="*/ 44 h 70"/>
                <a:gd name="T78" fmla="*/ 38 w 43"/>
                <a:gd name="T79" fmla="*/ 42 h 70"/>
                <a:gd name="T80" fmla="*/ 33 w 43"/>
                <a:gd name="T81" fmla="*/ 41 h 70"/>
                <a:gd name="T82" fmla="*/ 28 w 43"/>
                <a:gd name="T83" fmla="*/ 39 h 70"/>
                <a:gd name="T84" fmla="*/ 26 w 43"/>
                <a:gd name="T85" fmla="*/ 34 h 70"/>
                <a:gd name="T86" fmla="*/ 24 w 43"/>
                <a:gd name="T87" fmla="*/ 26 h 70"/>
                <a:gd name="T88" fmla="*/ 26 w 43"/>
                <a:gd name="T89" fmla="*/ 23 h 70"/>
                <a:gd name="T90" fmla="*/ 25 w 43"/>
                <a:gd name="T91" fmla="*/ 16 h 70"/>
                <a:gd name="T92" fmla="*/ 30 w 43"/>
                <a:gd name="T93" fmla="*/ 16 h 70"/>
                <a:gd name="T94" fmla="*/ 32 w 43"/>
                <a:gd name="T95" fmla="*/ 20 h 70"/>
                <a:gd name="T96" fmla="*/ 36 w 43"/>
                <a:gd name="T97" fmla="*/ 20 h 70"/>
                <a:gd name="T98" fmla="*/ 36 w 43"/>
                <a:gd name="T99" fmla="*/ 17 h 70"/>
                <a:gd name="T100" fmla="*/ 37 w 43"/>
                <a:gd name="T101" fmla="*/ 15 h 70"/>
                <a:gd name="T102" fmla="*/ 38 w 43"/>
                <a:gd name="T103" fmla="*/ 16 h 70"/>
                <a:gd name="T104" fmla="*/ 37 w 43"/>
                <a:gd name="T105" fmla="*/ 10 h 70"/>
                <a:gd name="T106" fmla="*/ 39 w 43"/>
                <a:gd name="T107" fmla="*/ 6 h 70"/>
                <a:gd name="T108" fmla="*/ 39 w 43"/>
                <a:gd name="T109" fmla="*/ 2 h 70"/>
                <a:gd name="T110" fmla="*/ 37 w 43"/>
                <a:gd name="T111" fmla="*/ 0 h 70"/>
                <a:gd name="T112" fmla="*/ 35 w 43"/>
                <a:gd name="T113" fmla="*/ 0 h 70"/>
                <a:gd name="T114" fmla="*/ 28 w 43"/>
                <a:gd name="T115" fmla="*/ 1 h 70"/>
                <a:gd name="T116" fmla="*/ 27 w 43"/>
                <a:gd name="T117" fmla="*/ 0 h 70"/>
                <a:gd name="T118" fmla="*/ 27 w 43"/>
                <a:gd name="T119" fmla="*/ 5 h 70"/>
                <a:gd name="T120" fmla="*/ 27 w 43"/>
                <a:gd name="T121" fmla="*/ 6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3"/>
                <a:gd name="T184" fmla="*/ 0 h 70"/>
                <a:gd name="T185" fmla="*/ 43 w 43"/>
                <a:gd name="T186" fmla="*/ 70 h 7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3" h="70">
                  <a:moveTo>
                    <a:pt x="27" y="6"/>
                  </a:moveTo>
                  <a:cubicBezTo>
                    <a:pt x="23" y="13"/>
                    <a:pt x="23" y="13"/>
                    <a:pt x="23" y="13"/>
                  </a:cubicBezTo>
                  <a:cubicBezTo>
                    <a:pt x="21" y="20"/>
                    <a:pt x="21" y="20"/>
                    <a:pt x="21" y="20"/>
                  </a:cubicBezTo>
                  <a:cubicBezTo>
                    <a:pt x="22" y="26"/>
                    <a:pt x="22" y="26"/>
                    <a:pt x="22" y="26"/>
                  </a:cubicBezTo>
                  <a:cubicBezTo>
                    <a:pt x="23" y="32"/>
                    <a:pt x="23" y="32"/>
                    <a:pt x="23" y="32"/>
                  </a:cubicBezTo>
                  <a:cubicBezTo>
                    <a:pt x="25" y="38"/>
                    <a:pt x="25" y="38"/>
                    <a:pt x="25" y="38"/>
                  </a:cubicBezTo>
                  <a:cubicBezTo>
                    <a:pt x="22" y="39"/>
                    <a:pt x="22" y="39"/>
                    <a:pt x="22" y="39"/>
                  </a:cubicBezTo>
                  <a:cubicBezTo>
                    <a:pt x="21" y="45"/>
                    <a:pt x="21" y="45"/>
                    <a:pt x="21" y="45"/>
                  </a:cubicBezTo>
                  <a:cubicBezTo>
                    <a:pt x="20" y="48"/>
                    <a:pt x="20" y="48"/>
                    <a:pt x="20" y="48"/>
                  </a:cubicBezTo>
                  <a:cubicBezTo>
                    <a:pt x="23" y="52"/>
                    <a:pt x="23" y="52"/>
                    <a:pt x="23" y="52"/>
                  </a:cubicBezTo>
                  <a:cubicBezTo>
                    <a:pt x="23" y="54"/>
                    <a:pt x="23" y="54"/>
                    <a:pt x="23" y="54"/>
                  </a:cubicBezTo>
                  <a:cubicBezTo>
                    <a:pt x="17" y="51"/>
                    <a:pt x="17" y="51"/>
                    <a:pt x="17" y="51"/>
                  </a:cubicBezTo>
                  <a:cubicBezTo>
                    <a:pt x="11" y="48"/>
                    <a:pt x="11" y="48"/>
                    <a:pt x="11" y="48"/>
                  </a:cubicBezTo>
                  <a:cubicBezTo>
                    <a:pt x="6" y="48"/>
                    <a:pt x="6" y="48"/>
                    <a:pt x="6" y="48"/>
                  </a:cubicBezTo>
                  <a:cubicBezTo>
                    <a:pt x="6" y="52"/>
                    <a:pt x="6" y="52"/>
                    <a:pt x="6" y="52"/>
                  </a:cubicBezTo>
                  <a:cubicBezTo>
                    <a:pt x="0" y="53"/>
                    <a:pt x="0" y="53"/>
                    <a:pt x="0" y="53"/>
                  </a:cubicBezTo>
                  <a:cubicBezTo>
                    <a:pt x="0" y="64"/>
                    <a:pt x="0" y="64"/>
                    <a:pt x="0" y="64"/>
                  </a:cubicBezTo>
                  <a:cubicBezTo>
                    <a:pt x="2" y="68"/>
                    <a:pt x="2" y="68"/>
                    <a:pt x="2" y="68"/>
                  </a:cubicBezTo>
                  <a:cubicBezTo>
                    <a:pt x="6" y="68"/>
                    <a:pt x="6" y="68"/>
                    <a:pt x="6" y="68"/>
                  </a:cubicBezTo>
                  <a:cubicBezTo>
                    <a:pt x="8" y="69"/>
                    <a:pt x="8" y="69"/>
                    <a:pt x="8" y="69"/>
                  </a:cubicBezTo>
                  <a:cubicBezTo>
                    <a:pt x="7" y="69"/>
                    <a:pt x="7" y="69"/>
                    <a:pt x="7" y="69"/>
                  </a:cubicBezTo>
                  <a:cubicBezTo>
                    <a:pt x="9" y="70"/>
                    <a:pt x="9" y="70"/>
                    <a:pt x="9" y="70"/>
                  </a:cubicBezTo>
                  <a:cubicBezTo>
                    <a:pt x="11" y="69"/>
                    <a:pt x="11" y="69"/>
                    <a:pt x="11" y="69"/>
                  </a:cubicBezTo>
                  <a:cubicBezTo>
                    <a:pt x="11" y="69"/>
                    <a:pt x="14" y="70"/>
                    <a:pt x="15" y="70"/>
                  </a:cubicBezTo>
                  <a:cubicBezTo>
                    <a:pt x="15" y="70"/>
                    <a:pt x="18" y="67"/>
                    <a:pt x="18" y="67"/>
                  </a:cubicBezTo>
                  <a:cubicBezTo>
                    <a:pt x="22" y="63"/>
                    <a:pt x="22" y="63"/>
                    <a:pt x="22" y="63"/>
                  </a:cubicBezTo>
                  <a:cubicBezTo>
                    <a:pt x="25" y="62"/>
                    <a:pt x="25" y="62"/>
                    <a:pt x="25" y="62"/>
                  </a:cubicBezTo>
                  <a:cubicBezTo>
                    <a:pt x="24" y="62"/>
                    <a:pt x="24" y="62"/>
                    <a:pt x="24" y="62"/>
                  </a:cubicBezTo>
                  <a:cubicBezTo>
                    <a:pt x="24" y="61"/>
                    <a:pt x="24" y="61"/>
                    <a:pt x="24" y="61"/>
                  </a:cubicBezTo>
                  <a:cubicBezTo>
                    <a:pt x="33" y="57"/>
                    <a:pt x="33" y="57"/>
                    <a:pt x="33" y="57"/>
                  </a:cubicBezTo>
                  <a:cubicBezTo>
                    <a:pt x="37" y="59"/>
                    <a:pt x="37" y="59"/>
                    <a:pt x="37" y="59"/>
                  </a:cubicBezTo>
                  <a:cubicBezTo>
                    <a:pt x="39" y="62"/>
                    <a:pt x="39" y="62"/>
                    <a:pt x="39" y="62"/>
                  </a:cubicBezTo>
                  <a:cubicBezTo>
                    <a:pt x="40" y="64"/>
                    <a:pt x="40" y="64"/>
                    <a:pt x="40" y="64"/>
                  </a:cubicBezTo>
                  <a:cubicBezTo>
                    <a:pt x="43" y="62"/>
                    <a:pt x="43" y="62"/>
                    <a:pt x="43" y="62"/>
                  </a:cubicBezTo>
                  <a:cubicBezTo>
                    <a:pt x="43" y="59"/>
                    <a:pt x="43" y="59"/>
                    <a:pt x="43" y="59"/>
                  </a:cubicBezTo>
                  <a:cubicBezTo>
                    <a:pt x="40" y="54"/>
                    <a:pt x="40" y="54"/>
                    <a:pt x="40" y="54"/>
                  </a:cubicBezTo>
                  <a:cubicBezTo>
                    <a:pt x="40" y="49"/>
                    <a:pt x="40" y="49"/>
                    <a:pt x="40" y="49"/>
                  </a:cubicBezTo>
                  <a:cubicBezTo>
                    <a:pt x="41" y="49"/>
                    <a:pt x="41" y="49"/>
                    <a:pt x="41" y="49"/>
                  </a:cubicBezTo>
                  <a:cubicBezTo>
                    <a:pt x="39" y="44"/>
                    <a:pt x="39" y="44"/>
                    <a:pt x="39" y="44"/>
                  </a:cubicBezTo>
                  <a:cubicBezTo>
                    <a:pt x="38" y="42"/>
                    <a:pt x="38" y="42"/>
                    <a:pt x="38" y="42"/>
                  </a:cubicBezTo>
                  <a:cubicBezTo>
                    <a:pt x="38" y="42"/>
                    <a:pt x="33" y="41"/>
                    <a:pt x="33" y="41"/>
                  </a:cubicBezTo>
                  <a:cubicBezTo>
                    <a:pt x="32" y="41"/>
                    <a:pt x="28" y="39"/>
                    <a:pt x="28" y="39"/>
                  </a:cubicBezTo>
                  <a:cubicBezTo>
                    <a:pt x="26" y="34"/>
                    <a:pt x="26" y="34"/>
                    <a:pt x="26" y="34"/>
                  </a:cubicBezTo>
                  <a:cubicBezTo>
                    <a:pt x="24" y="26"/>
                    <a:pt x="24" y="26"/>
                    <a:pt x="24" y="26"/>
                  </a:cubicBezTo>
                  <a:cubicBezTo>
                    <a:pt x="26" y="23"/>
                    <a:pt x="26" y="23"/>
                    <a:pt x="26" y="23"/>
                  </a:cubicBezTo>
                  <a:cubicBezTo>
                    <a:pt x="25" y="16"/>
                    <a:pt x="25" y="16"/>
                    <a:pt x="25" y="16"/>
                  </a:cubicBezTo>
                  <a:cubicBezTo>
                    <a:pt x="30" y="16"/>
                    <a:pt x="30" y="16"/>
                    <a:pt x="30" y="16"/>
                  </a:cubicBezTo>
                  <a:cubicBezTo>
                    <a:pt x="32" y="20"/>
                    <a:pt x="32" y="20"/>
                    <a:pt x="32" y="20"/>
                  </a:cubicBezTo>
                  <a:cubicBezTo>
                    <a:pt x="36" y="20"/>
                    <a:pt x="36" y="20"/>
                    <a:pt x="36" y="20"/>
                  </a:cubicBezTo>
                  <a:cubicBezTo>
                    <a:pt x="36" y="17"/>
                    <a:pt x="36" y="17"/>
                    <a:pt x="36" y="17"/>
                  </a:cubicBezTo>
                  <a:cubicBezTo>
                    <a:pt x="37" y="15"/>
                    <a:pt x="37" y="15"/>
                    <a:pt x="37" y="15"/>
                  </a:cubicBezTo>
                  <a:cubicBezTo>
                    <a:pt x="38" y="16"/>
                    <a:pt x="38" y="16"/>
                    <a:pt x="38" y="16"/>
                  </a:cubicBezTo>
                  <a:cubicBezTo>
                    <a:pt x="37" y="10"/>
                    <a:pt x="37" y="10"/>
                    <a:pt x="37" y="10"/>
                  </a:cubicBezTo>
                  <a:cubicBezTo>
                    <a:pt x="39" y="6"/>
                    <a:pt x="39" y="6"/>
                    <a:pt x="39" y="6"/>
                  </a:cubicBezTo>
                  <a:cubicBezTo>
                    <a:pt x="39" y="2"/>
                    <a:pt x="39" y="2"/>
                    <a:pt x="39" y="2"/>
                  </a:cubicBezTo>
                  <a:cubicBezTo>
                    <a:pt x="37" y="0"/>
                    <a:pt x="37" y="0"/>
                    <a:pt x="37" y="0"/>
                  </a:cubicBezTo>
                  <a:cubicBezTo>
                    <a:pt x="35" y="0"/>
                    <a:pt x="35" y="0"/>
                    <a:pt x="35" y="0"/>
                  </a:cubicBezTo>
                  <a:cubicBezTo>
                    <a:pt x="28" y="1"/>
                    <a:pt x="28" y="1"/>
                    <a:pt x="28" y="1"/>
                  </a:cubicBezTo>
                  <a:cubicBezTo>
                    <a:pt x="27" y="0"/>
                    <a:pt x="27" y="0"/>
                    <a:pt x="27" y="0"/>
                  </a:cubicBezTo>
                  <a:cubicBezTo>
                    <a:pt x="27" y="5"/>
                    <a:pt x="27" y="5"/>
                    <a:pt x="27" y="5"/>
                  </a:cubicBezTo>
                  <a:lnTo>
                    <a:pt x="27" y="6"/>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33" name="Freeform 382"/>
            <p:cNvSpPr>
              <a:spLocks/>
            </p:cNvSpPr>
            <p:nvPr/>
          </p:nvSpPr>
          <p:spPr bwMode="auto">
            <a:xfrm>
              <a:off x="4481466" y="4096107"/>
              <a:ext cx="180602" cy="136217"/>
            </a:xfrm>
            <a:custGeom>
              <a:avLst/>
              <a:gdLst>
                <a:gd name="T0" fmla="*/ 114 w 144"/>
                <a:gd name="T1" fmla="*/ 79 h 109"/>
                <a:gd name="T2" fmla="*/ 120 w 144"/>
                <a:gd name="T3" fmla="*/ 79 h 109"/>
                <a:gd name="T4" fmla="*/ 138 w 144"/>
                <a:gd name="T5" fmla="*/ 55 h 109"/>
                <a:gd name="T6" fmla="*/ 144 w 144"/>
                <a:gd name="T7" fmla="*/ 49 h 109"/>
                <a:gd name="T8" fmla="*/ 132 w 144"/>
                <a:gd name="T9" fmla="*/ 49 h 109"/>
                <a:gd name="T10" fmla="*/ 108 w 144"/>
                <a:gd name="T11" fmla="*/ 25 h 109"/>
                <a:gd name="T12" fmla="*/ 96 w 144"/>
                <a:gd name="T13" fmla="*/ 0 h 109"/>
                <a:gd name="T14" fmla="*/ 90 w 144"/>
                <a:gd name="T15" fmla="*/ 0 h 109"/>
                <a:gd name="T16" fmla="*/ 54 w 144"/>
                <a:gd name="T17" fmla="*/ 19 h 109"/>
                <a:gd name="T18" fmla="*/ 24 w 144"/>
                <a:gd name="T19" fmla="*/ 43 h 109"/>
                <a:gd name="T20" fmla="*/ 6 w 144"/>
                <a:gd name="T21" fmla="*/ 67 h 109"/>
                <a:gd name="T22" fmla="*/ 0 w 144"/>
                <a:gd name="T23" fmla="*/ 85 h 109"/>
                <a:gd name="T24" fmla="*/ 0 w 144"/>
                <a:gd name="T25" fmla="*/ 97 h 109"/>
                <a:gd name="T26" fmla="*/ 6 w 144"/>
                <a:gd name="T27" fmla="*/ 109 h 109"/>
                <a:gd name="T28" fmla="*/ 36 w 144"/>
                <a:gd name="T29" fmla="*/ 103 h 109"/>
                <a:gd name="T30" fmla="*/ 36 w 144"/>
                <a:gd name="T31" fmla="*/ 109 h 109"/>
                <a:gd name="T32" fmla="*/ 42 w 144"/>
                <a:gd name="T33" fmla="*/ 85 h 109"/>
                <a:gd name="T34" fmla="*/ 72 w 144"/>
                <a:gd name="T35" fmla="*/ 85 h 109"/>
                <a:gd name="T36" fmla="*/ 96 w 144"/>
                <a:gd name="T37" fmla="*/ 85 h 109"/>
                <a:gd name="T38" fmla="*/ 114 w 144"/>
                <a:gd name="T39" fmla="*/ 79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9"/>
                <a:gd name="T62" fmla="*/ 144 w 144"/>
                <a:gd name="T63" fmla="*/ 109 h 1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lnTo>
                    <a:pt x="114" y="79"/>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34" name="Freeform 383"/>
            <p:cNvSpPr>
              <a:spLocks/>
            </p:cNvSpPr>
            <p:nvPr/>
          </p:nvSpPr>
          <p:spPr bwMode="auto">
            <a:xfrm>
              <a:off x="4481466" y="4096107"/>
              <a:ext cx="180602" cy="136217"/>
            </a:xfrm>
            <a:custGeom>
              <a:avLst/>
              <a:gdLst>
                <a:gd name="T0" fmla="*/ 114 w 144"/>
                <a:gd name="T1" fmla="*/ 79 h 109"/>
                <a:gd name="T2" fmla="*/ 120 w 144"/>
                <a:gd name="T3" fmla="*/ 79 h 109"/>
                <a:gd name="T4" fmla="*/ 138 w 144"/>
                <a:gd name="T5" fmla="*/ 55 h 109"/>
                <a:gd name="T6" fmla="*/ 144 w 144"/>
                <a:gd name="T7" fmla="*/ 49 h 109"/>
                <a:gd name="T8" fmla="*/ 132 w 144"/>
                <a:gd name="T9" fmla="*/ 49 h 109"/>
                <a:gd name="T10" fmla="*/ 108 w 144"/>
                <a:gd name="T11" fmla="*/ 25 h 109"/>
                <a:gd name="T12" fmla="*/ 96 w 144"/>
                <a:gd name="T13" fmla="*/ 0 h 109"/>
                <a:gd name="T14" fmla="*/ 90 w 144"/>
                <a:gd name="T15" fmla="*/ 0 h 109"/>
                <a:gd name="T16" fmla="*/ 54 w 144"/>
                <a:gd name="T17" fmla="*/ 19 h 109"/>
                <a:gd name="T18" fmla="*/ 24 w 144"/>
                <a:gd name="T19" fmla="*/ 43 h 109"/>
                <a:gd name="T20" fmla="*/ 6 w 144"/>
                <a:gd name="T21" fmla="*/ 67 h 109"/>
                <a:gd name="T22" fmla="*/ 0 w 144"/>
                <a:gd name="T23" fmla="*/ 85 h 109"/>
                <a:gd name="T24" fmla="*/ 0 w 144"/>
                <a:gd name="T25" fmla="*/ 97 h 109"/>
                <a:gd name="T26" fmla="*/ 6 w 144"/>
                <a:gd name="T27" fmla="*/ 109 h 109"/>
                <a:gd name="T28" fmla="*/ 36 w 144"/>
                <a:gd name="T29" fmla="*/ 103 h 109"/>
                <a:gd name="T30" fmla="*/ 36 w 144"/>
                <a:gd name="T31" fmla="*/ 109 h 109"/>
                <a:gd name="T32" fmla="*/ 42 w 144"/>
                <a:gd name="T33" fmla="*/ 85 h 109"/>
                <a:gd name="T34" fmla="*/ 72 w 144"/>
                <a:gd name="T35" fmla="*/ 85 h 109"/>
                <a:gd name="T36" fmla="*/ 96 w 144"/>
                <a:gd name="T37" fmla="*/ 85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4"/>
                <a:gd name="T58" fmla="*/ 0 h 109"/>
                <a:gd name="T59" fmla="*/ 144 w 144"/>
                <a:gd name="T60" fmla="*/ 109 h 10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35" name="Freeform 384"/>
            <p:cNvSpPr>
              <a:spLocks/>
            </p:cNvSpPr>
            <p:nvPr/>
          </p:nvSpPr>
          <p:spPr bwMode="auto">
            <a:xfrm>
              <a:off x="4600847" y="4195592"/>
              <a:ext cx="22957" cy="6122"/>
            </a:xfrm>
            <a:custGeom>
              <a:avLst/>
              <a:gdLst>
                <a:gd name="T0" fmla="*/ 0 w 18"/>
                <a:gd name="T1" fmla="*/ 6 h 6"/>
                <a:gd name="T2" fmla="*/ 6 w 18"/>
                <a:gd name="T3" fmla="*/ 6 h 6"/>
                <a:gd name="T4" fmla="*/ 18 w 18"/>
                <a:gd name="T5" fmla="*/ 0 h 6"/>
                <a:gd name="T6" fmla="*/ 0 w 18"/>
                <a:gd name="T7" fmla="*/ 6 h 6"/>
                <a:gd name="T8" fmla="*/ 0 60000 65536"/>
                <a:gd name="T9" fmla="*/ 0 60000 65536"/>
                <a:gd name="T10" fmla="*/ 0 60000 65536"/>
                <a:gd name="T11" fmla="*/ 0 60000 65536"/>
                <a:gd name="T12" fmla="*/ 0 w 18"/>
                <a:gd name="T13" fmla="*/ 0 h 6"/>
                <a:gd name="T14" fmla="*/ 18 w 18"/>
                <a:gd name="T15" fmla="*/ 6 h 6"/>
              </a:gdLst>
              <a:ahLst/>
              <a:cxnLst>
                <a:cxn ang="T8">
                  <a:pos x="T0" y="T1"/>
                </a:cxn>
                <a:cxn ang="T9">
                  <a:pos x="T2" y="T3"/>
                </a:cxn>
                <a:cxn ang="T10">
                  <a:pos x="T4" y="T5"/>
                </a:cxn>
                <a:cxn ang="T11">
                  <a:pos x="T6" y="T7"/>
                </a:cxn>
              </a:cxnLst>
              <a:rect l="T12" t="T13" r="T14" b="T15"/>
              <a:pathLst>
                <a:path w="18" h="6">
                  <a:moveTo>
                    <a:pt x="0" y="6"/>
                  </a:moveTo>
                  <a:lnTo>
                    <a:pt x="6" y="6"/>
                  </a:lnTo>
                  <a:lnTo>
                    <a:pt x="18" y="0"/>
                  </a:lnTo>
                  <a:lnTo>
                    <a:pt x="0" y="6"/>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36" name="Freeform 385"/>
            <p:cNvSpPr>
              <a:spLocks/>
            </p:cNvSpPr>
            <p:nvPr/>
          </p:nvSpPr>
          <p:spPr bwMode="auto">
            <a:xfrm>
              <a:off x="4600847" y="4195592"/>
              <a:ext cx="22957" cy="6122"/>
            </a:xfrm>
            <a:custGeom>
              <a:avLst/>
              <a:gdLst>
                <a:gd name="T0" fmla="*/ 0 w 18"/>
                <a:gd name="T1" fmla="*/ 6 h 6"/>
                <a:gd name="T2" fmla="*/ 6 w 18"/>
                <a:gd name="T3" fmla="*/ 6 h 6"/>
                <a:gd name="T4" fmla="*/ 18 w 18"/>
                <a:gd name="T5" fmla="*/ 0 h 6"/>
                <a:gd name="T6" fmla="*/ 0 60000 65536"/>
                <a:gd name="T7" fmla="*/ 0 60000 65536"/>
                <a:gd name="T8" fmla="*/ 0 60000 65536"/>
                <a:gd name="T9" fmla="*/ 0 w 18"/>
                <a:gd name="T10" fmla="*/ 0 h 6"/>
                <a:gd name="T11" fmla="*/ 18 w 18"/>
                <a:gd name="T12" fmla="*/ 6 h 6"/>
              </a:gdLst>
              <a:ahLst/>
              <a:cxnLst>
                <a:cxn ang="T6">
                  <a:pos x="T0" y="T1"/>
                </a:cxn>
                <a:cxn ang="T7">
                  <a:pos x="T2" y="T3"/>
                </a:cxn>
                <a:cxn ang="T8">
                  <a:pos x="T4" y="T5"/>
                </a:cxn>
              </a:cxnLst>
              <a:rect l="T9" t="T10" r="T11" b="T12"/>
              <a:pathLst>
                <a:path w="18" h="6">
                  <a:moveTo>
                    <a:pt x="0" y="6"/>
                  </a:moveTo>
                  <a:lnTo>
                    <a:pt x="6" y="6"/>
                  </a:lnTo>
                  <a:lnTo>
                    <a:pt x="18" y="0"/>
                  </a:lnTo>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37" name="Freeform 386"/>
            <p:cNvSpPr>
              <a:spLocks/>
            </p:cNvSpPr>
            <p:nvPr/>
          </p:nvSpPr>
          <p:spPr bwMode="auto">
            <a:xfrm>
              <a:off x="4525851" y="4201714"/>
              <a:ext cx="97954" cy="127033"/>
            </a:xfrm>
            <a:custGeom>
              <a:avLst/>
              <a:gdLst>
                <a:gd name="T0" fmla="*/ 60 w 78"/>
                <a:gd name="T1" fmla="*/ 6 h 102"/>
                <a:gd name="T2" fmla="*/ 60 w 78"/>
                <a:gd name="T3" fmla="*/ 0 h 102"/>
                <a:gd name="T4" fmla="*/ 36 w 78"/>
                <a:gd name="T5" fmla="*/ 0 h 102"/>
                <a:gd name="T6" fmla="*/ 6 w 78"/>
                <a:gd name="T7" fmla="*/ 0 h 102"/>
                <a:gd name="T8" fmla="*/ 0 w 78"/>
                <a:gd name="T9" fmla="*/ 24 h 102"/>
                <a:gd name="T10" fmla="*/ 12 w 78"/>
                <a:gd name="T11" fmla="*/ 42 h 102"/>
                <a:gd name="T12" fmla="*/ 0 w 78"/>
                <a:gd name="T13" fmla="*/ 66 h 102"/>
                <a:gd name="T14" fmla="*/ 0 w 78"/>
                <a:gd name="T15" fmla="*/ 84 h 102"/>
                <a:gd name="T16" fmla="*/ 6 w 78"/>
                <a:gd name="T17" fmla="*/ 102 h 102"/>
                <a:gd name="T18" fmla="*/ 36 w 78"/>
                <a:gd name="T19" fmla="*/ 102 h 102"/>
                <a:gd name="T20" fmla="*/ 78 w 78"/>
                <a:gd name="T21" fmla="*/ 90 h 102"/>
                <a:gd name="T22" fmla="*/ 60 w 78"/>
                <a:gd name="T23" fmla="*/ 36 h 102"/>
                <a:gd name="T24" fmla="*/ 60 w 78"/>
                <a:gd name="T25" fmla="*/ 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
                <a:gd name="T40" fmla="*/ 0 h 102"/>
                <a:gd name="T41" fmla="*/ 78 w 78"/>
                <a:gd name="T42" fmla="*/ 102 h 1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 h="102">
                  <a:moveTo>
                    <a:pt x="60" y="6"/>
                  </a:moveTo>
                  <a:lnTo>
                    <a:pt x="60" y="0"/>
                  </a:lnTo>
                  <a:lnTo>
                    <a:pt x="36" y="0"/>
                  </a:lnTo>
                  <a:lnTo>
                    <a:pt x="6" y="0"/>
                  </a:lnTo>
                  <a:lnTo>
                    <a:pt x="0" y="24"/>
                  </a:lnTo>
                  <a:lnTo>
                    <a:pt x="12" y="42"/>
                  </a:lnTo>
                  <a:lnTo>
                    <a:pt x="0" y="66"/>
                  </a:lnTo>
                  <a:lnTo>
                    <a:pt x="0" y="84"/>
                  </a:lnTo>
                  <a:lnTo>
                    <a:pt x="6" y="102"/>
                  </a:lnTo>
                  <a:lnTo>
                    <a:pt x="36" y="102"/>
                  </a:lnTo>
                  <a:lnTo>
                    <a:pt x="78" y="90"/>
                  </a:lnTo>
                  <a:lnTo>
                    <a:pt x="60" y="36"/>
                  </a:lnTo>
                  <a:lnTo>
                    <a:pt x="60" y="6"/>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38" name="Freeform 387"/>
            <p:cNvSpPr>
              <a:spLocks/>
            </p:cNvSpPr>
            <p:nvPr/>
          </p:nvSpPr>
          <p:spPr bwMode="auto">
            <a:xfrm>
              <a:off x="4671252" y="4103761"/>
              <a:ext cx="286208" cy="257128"/>
            </a:xfrm>
            <a:custGeom>
              <a:avLst/>
              <a:gdLst>
                <a:gd name="T0" fmla="*/ 120 w 228"/>
                <a:gd name="T1" fmla="*/ 151 h 205"/>
                <a:gd name="T2" fmla="*/ 150 w 228"/>
                <a:gd name="T3" fmla="*/ 163 h 205"/>
                <a:gd name="T4" fmla="*/ 180 w 228"/>
                <a:gd name="T5" fmla="*/ 121 h 205"/>
                <a:gd name="T6" fmla="*/ 198 w 228"/>
                <a:gd name="T7" fmla="*/ 73 h 205"/>
                <a:gd name="T8" fmla="*/ 204 w 228"/>
                <a:gd name="T9" fmla="*/ 55 h 205"/>
                <a:gd name="T10" fmla="*/ 222 w 228"/>
                <a:gd name="T11" fmla="*/ 49 h 205"/>
                <a:gd name="T12" fmla="*/ 228 w 228"/>
                <a:gd name="T13" fmla="*/ 31 h 205"/>
                <a:gd name="T14" fmla="*/ 210 w 228"/>
                <a:gd name="T15" fmla="*/ 25 h 205"/>
                <a:gd name="T16" fmla="*/ 198 w 228"/>
                <a:gd name="T17" fmla="*/ 7 h 205"/>
                <a:gd name="T18" fmla="*/ 204 w 228"/>
                <a:gd name="T19" fmla="*/ 0 h 205"/>
                <a:gd name="T20" fmla="*/ 174 w 228"/>
                <a:gd name="T21" fmla="*/ 25 h 205"/>
                <a:gd name="T22" fmla="*/ 144 w 228"/>
                <a:gd name="T23" fmla="*/ 31 h 205"/>
                <a:gd name="T24" fmla="*/ 108 w 228"/>
                <a:gd name="T25" fmla="*/ 31 h 205"/>
                <a:gd name="T26" fmla="*/ 84 w 228"/>
                <a:gd name="T27" fmla="*/ 43 h 205"/>
                <a:gd name="T28" fmla="*/ 48 w 228"/>
                <a:gd name="T29" fmla="*/ 31 h 205"/>
                <a:gd name="T30" fmla="*/ 24 w 228"/>
                <a:gd name="T31" fmla="*/ 31 h 205"/>
                <a:gd name="T32" fmla="*/ 12 w 228"/>
                <a:gd name="T33" fmla="*/ 49 h 205"/>
                <a:gd name="T34" fmla="*/ 12 w 228"/>
                <a:gd name="T35" fmla="*/ 67 h 205"/>
                <a:gd name="T36" fmla="*/ 12 w 228"/>
                <a:gd name="T37" fmla="*/ 91 h 205"/>
                <a:gd name="T38" fmla="*/ 0 w 228"/>
                <a:gd name="T39" fmla="*/ 133 h 205"/>
                <a:gd name="T40" fmla="*/ 0 w 228"/>
                <a:gd name="T41" fmla="*/ 163 h 205"/>
                <a:gd name="T42" fmla="*/ 24 w 228"/>
                <a:gd name="T43" fmla="*/ 163 h 205"/>
                <a:gd name="T44" fmla="*/ 48 w 228"/>
                <a:gd name="T45" fmla="*/ 193 h 205"/>
                <a:gd name="T46" fmla="*/ 72 w 228"/>
                <a:gd name="T47" fmla="*/ 199 h 205"/>
                <a:gd name="T48" fmla="*/ 96 w 228"/>
                <a:gd name="T49" fmla="*/ 205 h 205"/>
                <a:gd name="T50" fmla="*/ 102 w 228"/>
                <a:gd name="T51" fmla="*/ 175 h 205"/>
                <a:gd name="T52" fmla="*/ 120 w 228"/>
                <a:gd name="T53" fmla="*/ 151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8"/>
                <a:gd name="T82" fmla="*/ 0 h 205"/>
                <a:gd name="T83" fmla="*/ 228 w 228"/>
                <a:gd name="T84" fmla="*/ 205 h 20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8" h="205">
                  <a:moveTo>
                    <a:pt x="120" y="151"/>
                  </a:moveTo>
                  <a:lnTo>
                    <a:pt x="150" y="163"/>
                  </a:lnTo>
                  <a:lnTo>
                    <a:pt x="180" y="121"/>
                  </a:lnTo>
                  <a:lnTo>
                    <a:pt x="198" y="73"/>
                  </a:lnTo>
                  <a:lnTo>
                    <a:pt x="204" y="55"/>
                  </a:lnTo>
                  <a:lnTo>
                    <a:pt x="222" y="49"/>
                  </a:lnTo>
                  <a:lnTo>
                    <a:pt x="228" y="31"/>
                  </a:lnTo>
                  <a:lnTo>
                    <a:pt x="210" y="25"/>
                  </a:lnTo>
                  <a:lnTo>
                    <a:pt x="198" y="7"/>
                  </a:lnTo>
                  <a:lnTo>
                    <a:pt x="204" y="0"/>
                  </a:lnTo>
                  <a:lnTo>
                    <a:pt x="174" y="25"/>
                  </a:lnTo>
                  <a:lnTo>
                    <a:pt x="144" y="31"/>
                  </a:lnTo>
                  <a:lnTo>
                    <a:pt x="108" y="31"/>
                  </a:lnTo>
                  <a:lnTo>
                    <a:pt x="84" y="43"/>
                  </a:lnTo>
                  <a:lnTo>
                    <a:pt x="48" y="31"/>
                  </a:lnTo>
                  <a:lnTo>
                    <a:pt x="24" y="31"/>
                  </a:lnTo>
                  <a:lnTo>
                    <a:pt x="12" y="49"/>
                  </a:lnTo>
                  <a:lnTo>
                    <a:pt x="12" y="67"/>
                  </a:lnTo>
                  <a:lnTo>
                    <a:pt x="12" y="91"/>
                  </a:lnTo>
                  <a:lnTo>
                    <a:pt x="0" y="133"/>
                  </a:lnTo>
                  <a:lnTo>
                    <a:pt x="0" y="163"/>
                  </a:lnTo>
                  <a:lnTo>
                    <a:pt x="24" y="163"/>
                  </a:lnTo>
                  <a:lnTo>
                    <a:pt x="48" y="193"/>
                  </a:lnTo>
                  <a:lnTo>
                    <a:pt x="72" y="199"/>
                  </a:lnTo>
                  <a:lnTo>
                    <a:pt x="96" y="205"/>
                  </a:lnTo>
                  <a:lnTo>
                    <a:pt x="102" y="175"/>
                  </a:lnTo>
                  <a:lnTo>
                    <a:pt x="120" y="151"/>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39" name="Freeform 388"/>
            <p:cNvSpPr>
              <a:spLocks/>
            </p:cNvSpPr>
            <p:nvPr/>
          </p:nvSpPr>
          <p:spPr bwMode="auto">
            <a:xfrm>
              <a:off x="4949807" y="4201714"/>
              <a:ext cx="309166" cy="180602"/>
            </a:xfrm>
            <a:custGeom>
              <a:avLst/>
              <a:gdLst>
                <a:gd name="T0" fmla="*/ 78 w 246"/>
                <a:gd name="T1" fmla="*/ 36 h 144"/>
                <a:gd name="T2" fmla="*/ 72 w 246"/>
                <a:gd name="T3" fmla="*/ 48 h 144"/>
                <a:gd name="T4" fmla="*/ 36 w 246"/>
                <a:gd name="T5" fmla="*/ 60 h 144"/>
                <a:gd name="T6" fmla="*/ 12 w 246"/>
                <a:gd name="T7" fmla="*/ 66 h 144"/>
                <a:gd name="T8" fmla="*/ 0 w 246"/>
                <a:gd name="T9" fmla="*/ 102 h 144"/>
                <a:gd name="T10" fmla="*/ 12 w 246"/>
                <a:gd name="T11" fmla="*/ 132 h 144"/>
                <a:gd name="T12" fmla="*/ 18 w 246"/>
                <a:gd name="T13" fmla="*/ 144 h 144"/>
                <a:gd name="T14" fmla="*/ 42 w 246"/>
                <a:gd name="T15" fmla="*/ 132 h 144"/>
                <a:gd name="T16" fmla="*/ 66 w 246"/>
                <a:gd name="T17" fmla="*/ 132 h 144"/>
                <a:gd name="T18" fmla="*/ 78 w 246"/>
                <a:gd name="T19" fmla="*/ 138 h 144"/>
                <a:gd name="T20" fmla="*/ 78 w 246"/>
                <a:gd name="T21" fmla="*/ 114 h 144"/>
                <a:gd name="T22" fmla="*/ 114 w 246"/>
                <a:gd name="T23" fmla="*/ 108 h 144"/>
                <a:gd name="T24" fmla="*/ 144 w 246"/>
                <a:gd name="T25" fmla="*/ 120 h 144"/>
                <a:gd name="T26" fmla="*/ 198 w 246"/>
                <a:gd name="T27" fmla="*/ 108 h 144"/>
                <a:gd name="T28" fmla="*/ 246 w 246"/>
                <a:gd name="T29" fmla="*/ 102 h 144"/>
                <a:gd name="T30" fmla="*/ 246 w 246"/>
                <a:gd name="T31" fmla="*/ 102 h 144"/>
                <a:gd name="T32" fmla="*/ 210 w 246"/>
                <a:gd name="T33" fmla="*/ 66 h 144"/>
                <a:gd name="T34" fmla="*/ 186 w 246"/>
                <a:gd name="T35" fmla="*/ 54 h 144"/>
                <a:gd name="T36" fmla="*/ 168 w 246"/>
                <a:gd name="T37" fmla="*/ 24 h 144"/>
                <a:gd name="T38" fmla="*/ 156 w 246"/>
                <a:gd name="T39" fmla="*/ 0 h 144"/>
                <a:gd name="T40" fmla="*/ 108 w 246"/>
                <a:gd name="T41" fmla="*/ 30 h 144"/>
                <a:gd name="T42" fmla="*/ 78 w 246"/>
                <a:gd name="T43" fmla="*/ 36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6"/>
                <a:gd name="T67" fmla="*/ 0 h 144"/>
                <a:gd name="T68" fmla="*/ 246 w 246"/>
                <a:gd name="T69" fmla="*/ 144 h 1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6" h="144">
                  <a:moveTo>
                    <a:pt x="78" y="36"/>
                  </a:moveTo>
                  <a:lnTo>
                    <a:pt x="72" y="48"/>
                  </a:lnTo>
                  <a:lnTo>
                    <a:pt x="36" y="60"/>
                  </a:lnTo>
                  <a:lnTo>
                    <a:pt x="12" y="66"/>
                  </a:lnTo>
                  <a:lnTo>
                    <a:pt x="0" y="102"/>
                  </a:lnTo>
                  <a:lnTo>
                    <a:pt x="12" y="132"/>
                  </a:lnTo>
                  <a:lnTo>
                    <a:pt x="18" y="144"/>
                  </a:lnTo>
                  <a:lnTo>
                    <a:pt x="42" y="132"/>
                  </a:lnTo>
                  <a:lnTo>
                    <a:pt x="66" y="132"/>
                  </a:lnTo>
                  <a:lnTo>
                    <a:pt x="78" y="138"/>
                  </a:lnTo>
                  <a:lnTo>
                    <a:pt x="78" y="114"/>
                  </a:lnTo>
                  <a:lnTo>
                    <a:pt x="114" y="108"/>
                  </a:lnTo>
                  <a:lnTo>
                    <a:pt x="144" y="120"/>
                  </a:lnTo>
                  <a:lnTo>
                    <a:pt x="198" y="108"/>
                  </a:lnTo>
                  <a:lnTo>
                    <a:pt x="246" y="102"/>
                  </a:lnTo>
                  <a:lnTo>
                    <a:pt x="210" y="66"/>
                  </a:lnTo>
                  <a:lnTo>
                    <a:pt x="186" y="54"/>
                  </a:lnTo>
                  <a:lnTo>
                    <a:pt x="168" y="24"/>
                  </a:lnTo>
                  <a:lnTo>
                    <a:pt x="156" y="0"/>
                  </a:lnTo>
                  <a:lnTo>
                    <a:pt x="108" y="30"/>
                  </a:lnTo>
                  <a:lnTo>
                    <a:pt x="78" y="36"/>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40" name="Freeform 389"/>
            <p:cNvSpPr>
              <a:spLocks/>
            </p:cNvSpPr>
            <p:nvPr/>
          </p:nvSpPr>
          <p:spPr bwMode="auto">
            <a:xfrm>
              <a:off x="4859506" y="4368541"/>
              <a:ext cx="188255" cy="224988"/>
            </a:xfrm>
            <a:custGeom>
              <a:avLst/>
              <a:gdLst>
                <a:gd name="T0" fmla="*/ 66 w 150"/>
                <a:gd name="T1" fmla="*/ 162 h 180"/>
                <a:gd name="T2" fmla="*/ 90 w 150"/>
                <a:gd name="T3" fmla="*/ 144 h 180"/>
                <a:gd name="T4" fmla="*/ 114 w 150"/>
                <a:gd name="T5" fmla="*/ 96 h 180"/>
                <a:gd name="T6" fmla="*/ 132 w 150"/>
                <a:gd name="T7" fmla="*/ 78 h 180"/>
                <a:gd name="T8" fmla="*/ 150 w 150"/>
                <a:gd name="T9" fmla="*/ 6 h 180"/>
                <a:gd name="T10" fmla="*/ 138 w 150"/>
                <a:gd name="T11" fmla="*/ 0 h 180"/>
                <a:gd name="T12" fmla="*/ 114 w 150"/>
                <a:gd name="T13" fmla="*/ 0 h 180"/>
                <a:gd name="T14" fmla="*/ 90 w 150"/>
                <a:gd name="T15" fmla="*/ 12 h 180"/>
                <a:gd name="T16" fmla="*/ 72 w 150"/>
                <a:gd name="T17" fmla="*/ 18 h 180"/>
                <a:gd name="T18" fmla="*/ 60 w 150"/>
                <a:gd name="T19" fmla="*/ 30 h 180"/>
                <a:gd name="T20" fmla="*/ 48 w 150"/>
                <a:gd name="T21" fmla="*/ 36 h 180"/>
                <a:gd name="T22" fmla="*/ 48 w 150"/>
                <a:gd name="T23" fmla="*/ 48 h 180"/>
                <a:gd name="T24" fmla="*/ 60 w 150"/>
                <a:gd name="T25" fmla="*/ 54 h 180"/>
                <a:gd name="T26" fmla="*/ 54 w 150"/>
                <a:gd name="T27" fmla="*/ 84 h 180"/>
                <a:gd name="T28" fmla="*/ 48 w 150"/>
                <a:gd name="T29" fmla="*/ 114 h 180"/>
                <a:gd name="T30" fmla="*/ 30 w 150"/>
                <a:gd name="T31" fmla="*/ 114 h 180"/>
                <a:gd name="T32" fmla="*/ 12 w 150"/>
                <a:gd name="T33" fmla="*/ 126 h 180"/>
                <a:gd name="T34" fmla="*/ 0 w 150"/>
                <a:gd name="T35" fmla="*/ 138 h 180"/>
                <a:gd name="T36" fmla="*/ 18 w 150"/>
                <a:gd name="T37" fmla="*/ 156 h 180"/>
                <a:gd name="T38" fmla="*/ 24 w 150"/>
                <a:gd name="T39" fmla="*/ 180 h 180"/>
                <a:gd name="T40" fmla="*/ 42 w 150"/>
                <a:gd name="T41" fmla="*/ 162 h 180"/>
                <a:gd name="T42" fmla="*/ 66 w 150"/>
                <a:gd name="T43" fmla="*/ 162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0"/>
                <a:gd name="T67" fmla="*/ 0 h 180"/>
                <a:gd name="T68" fmla="*/ 150 w 150"/>
                <a:gd name="T69" fmla="*/ 180 h 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0" h="180">
                  <a:moveTo>
                    <a:pt x="66" y="162"/>
                  </a:moveTo>
                  <a:lnTo>
                    <a:pt x="90" y="144"/>
                  </a:lnTo>
                  <a:lnTo>
                    <a:pt x="114" y="96"/>
                  </a:lnTo>
                  <a:lnTo>
                    <a:pt x="132" y="78"/>
                  </a:lnTo>
                  <a:lnTo>
                    <a:pt x="150" y="6"/>
                  </a:lnTo>
                  <a:lnTo>
                    <a:pt x="138" y="0"/>
                  </a:lnTo>
                  <a:lnTo>
                    <a:pt x="114" y="0"/>
                  </a:lnTo>
                  <a:lnTo>
                    <a:pt x="90" y="12"/>
                  </a:lnTo>
                  <a:lnTo>
                    <a:pt x="72" y="18"/>
                  </a:lnTo>
                  <a:lnTo>
                    <a:pt x="60" y="30"/>
                  </a:lnTo>
                  <a:lnTo>
                    <a:pt x="48" y="36"/>
                  </a:lnTo>
                  <a:lnTo>
                    <a:pt x="48" y="48"/>
                  </a:lnTo>
                  <a:lnTo>
                    <a:pt x="60" y="54"/>
                  </a:lnTo>
                  <a:lnTo>
                    <a:pt x="54" y="84"/>
                  </a:lnTo>
                  <a:lnTo>
                    <a:pt x="48" y="114"/>
                  </a:lnTo>
                  <a:lnTo>
                    <a:pt x="30" y="114"/>
                  </a:lnTo>
                  <a:lnTo>
                    <a:pt x="12" y="126"/>
                  </a:lnTo>
                  <a:lnTo>
                    <a:pt x="0" y="138"/>
                  </a:lnTo>
                  <a:lnTo>
                    <a:pt x="18" y="156"/>
                  </a:lnTo>
                  <a:lnTo>
                    <a:pt x="24" y="180"/>
                  </a:lnTo>
                  <a:lnTo>
                    <a:pt x="42" y="162"/>
                  </a:lnTo>
                  <a:lnTo>
                    <a:pt x="66" y="162"/>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41" name="Freeform 390"/>
            <p:cNvSpPr>
              <a:spLocks/>
            </p:cNvSpPr>
            <p:nvPr/>
          </p:nvSpPr>
          <p:spPr bwMode="auto">
            <a:xfrm>
              <a:off x="4821243" y="4414457"/>
              <a:ext cx="113259" cy="125503"/>
            </a:xfrm>
            <a:custGeom>
              <a:avLst/>
              <a:gdLst>
                <a:gd name="T0" fmla="*/ 60 w 90"/>
                <a:gd name="T1" fmla="*/ 78 h 102"/>
                <a:gd name="T2" fmla="*/ 78 w 90"/>
                <a:gd name="T3" fmla="*/ 78 h 102"/>
                <a:gd name="T4" fmla="*/ 84 w 90"/>
                <a:gd name="T5" fmla="*/ 48 h 102"/>
                <a:gd name="T6" fmla="*/ 90 w 90"/>
                <a:gd name="T7" fmla="*/ 18 h 102"/>
                <a:gd name="T8" fmla="*/ 78 w 90"/>
                <a:gd name="T9" fmla="*/ 12 h 102"/>
                <a:gd name="T10" fmla="*/ 78 w 90"/>
                <a:gd name="T11" fmla="*/ 0 h 102"/>
                <a:gd name="T12" fmla="*/ 48 w 90"/>
                <a:gd name="T13" fmla="*/ 0 h 102"/>
                <a:gd name="T14" fmla="*/ 0 w 90"/>
                <a:gd name="T15" fmla="*/ 0 h 102"/>
                <a:gd name="T16" fmla="*/ 0 w 90"/>
                <a:gd name="T17" fmla="*/ 18 h 102"/>
                <a:gd name="T18" fmla="*/ 0 w 90"/>
                <a:gd name="T19" fmla="*/ 54 h 102"/>
                <a:gd name="T20" fmla="*/ 30 w 90"/>
                <a:gd name="T21" fmla="*/ 102 h 102"/>
                <a:gd name="T22" fmla="*/ 42 w 90"/>
                <a:gd name="T23" fmla="*/ 90 h 102"/>
                <a:gd name="T24" fmla="*/ 60 w 90"/>
                <a:gd name="T25" fmla="*/ 78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0"/>
                <a:gd name="T40" fmla="*/ 0 h 102"/>
                <a:gd name="T41" fmla="*/ 90 w 90"/>
                <a:gd name="T42" fmla="*/ 102 h 1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0" h="102">
                  <a:moveTo>
                    <a:pt x="60" y="78"/>
                  </a:moveTo>
                  <a:lnTo>
                    <a:pt x="78" y="78"/>
                  </a:lnTo>
                  <a:lnTo>
                    <a:pt x="84" y="48"/>
                  </a:lnTo>
                  <a:lnTo>
                    <a:pt x="90" y="18"/>
                  </a:lnTo>
                  <a:lnTo>
                    <a:pt x="78" y="12"/>
                  </a:lnTo>
                  <a:lnTo>
                    <a:pt x="78" y="0"/>
                  </a:lnTo>
                  <a:lnTo>
                    <a:pt x="48" y="0"/>
                  </a:lnTo>
                  <a:lnTo>
                    <a:pt x="0" y="0"/>
                  </a:lnTo>
                  <a:lnTo>
                    <a:pt x="0" y="18"/>
                  </a:lnTo>
                  <a:lnTo>
                    <a:pt x="0" y="54"/>
                  </a:lnTo>
                  <a:lnTo>
                    <a:pt x="30" y="102"/>
                  </a:lnTo>
                  <a:lnTo>
                    <a:pt x="42" y="90"/>
                  </a:lnTo>
                  <a:lnTo>
                    <a:pt x="60" y="78"/>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42" name="Freeform 391"/>
            <p:cNvSpPr>
              <a:spLocks/>
            </p:cNvSpPr>
            <p:nvPr/>
          </p:nvSpPr>
          <p:spPr bwMode="auto">
            <a:xfrm>
              <a:off x="4790633" y="4164982"/>
              <a:ext cx="180602" cy="249475"/>
            </a:xfrm>
            <a:custGeom>
              <a:avLst/>
              <a:gdLst>
                <a:gd name="T0" fmla="*/ 144 w 144"/>
                <a:gd name="T1" fmla="*/ 174 h 198"/>
                <a:gd name="T2" fmla="*/ 138 w 144"/>
                <a:gd name="T3" fmla="*/ 162 h 198"/>
                <a:gd name="T4" fmla="*/ 126 w 144"/>
                <a:gd name="T5" fmla="*/ 132 h 198"/>
                <a:gd name="T6" fmla="*/ 138 w 144"/>
                <a:gd name="T7" fmla="*/ 96 h 198"/>
                <a:gd name="T8" fmla="*/ 132 w 144"/>
                <a:gd name="T9" fmla="*/ 96 h 198"/>
                <a:gd name="T10" fmla="*/ 114 w 144"/>
                <a:gd name="T11" fmla="*/ 66 h 198"/>
                <a:gd name="T12" fmla="*/ 114 w 144"/>
                <a:gd name="T13" fmla="*/ 48 h 198"/>
                <a:gd name="T14" fmla="*/ 138 w 144"/>
                <a:gd name="T15" fmla="*/ 42 h 198"/>
                <a:gd name="T16" fmla="*/ 126 w 144"/>
                <a:gd name="T17" fmla="*/ 0 h 198"/>
                <a:gd name="T18" fmla="*/ 126 w 144"/>
                <a:gd name="T19" fmla="*/ 0 h 198"/>
                <a:gd name="T20" fmla="*/ 108 w 144"/>
                <a:gd name="T21" fmla="*/ 6 h 198"/>
                <a:gd name="T22" fmla="*/ 102 w 144"/>
                <a:gd name="T23" fmla="*/ 24 h 198"/>
                <a:gd name="T24" fmla="*/ 84 w 144"/>
                <a:gd name="T25" fmla="*/ 72 h 198"/>
                <a:gd name="T26" fmla="*/ 54 w 144"/>
                <a:gd name="T27" fmla="*/ 114 h 198"/>
                <a:gd name="T28" fmla="*/ 24 w 144"/>
                <a:gd name="T29" fmla="*/ 102 h 198"/>
                <a:gd name="T30" fmla="*/ 6 w 144"/>
                <a:gd name="T31" fmla="*/ 126 h 198"/>
                <a:gd name="T32" fmla="*/ 0 w 144"/>
                <a:gd name="T33" fmla="*/ 156 h 198"/>
                <a:gd name="T34" fmla="*/ 18 w 144"/>
                <a:gd name="T35" fmla="*/ 156 h 198"/>
                <a:gd name="T36" fmla="*/ 24 w 144"/>
                <a:gd name="T37" fmla="*/ 198 h 198"/>
                <a:gd name="T38" fmla="*/ 72 w 144"/>
                <a:gd name="T39" fmla="*/ 198 h 198"/>
                <a:gd name="T40" fmla="*/ 102 w 144"/>
                <a:gd name="T41" fmla="*/ 198 h 198"/>
                <a:gd name="T42" fmla="*/ 144 w 144"/>
                <a:gd name="T43" fmla="*/ 174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4"/>
                <a:gd name="T67" fmla="*/ 0 h 198"/>
                <a:gd name="T68" fmla="*/ 144 w 144"/>
                <a:gd name="T69" fmla="*/ 198 h 19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lnTo>
                    <a:pt x="144" y="174"/>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43" name="Freeform 392"/>
            <p:cNvSpPr>
              <a:spLocks/>
            </p:cNvSpPr>
            <p:nvPr/>
          </p:nvSpPr>
          <p:spPr bwMode="auto">
            <a:xfrm>
              <a:off x="4790633" y="4164982"/>
              <a:ext cx="180602" cy="249475"/>
            </a:xfrm>
            <a:custGeom>
              <a:avLst/>
              <a:gdLst>
                <a:gd name="T0" fmla="*/ 144 w 144"/>
                <a:gd name="T1" fmla="*/ 174 h 198"/>
                <a:gd name="T2" fmla="*/ 138 w 144"/>
                <a:gd name="T3" fmla="*/ 162 h 198"/>
                <a:gd name="T4" fmla="*/ 126 w 144"/>
                <a:gd name="T5" fmla="*/ 132 h 198"/>
                <a:gd name="T6" fmla="*/ 138 w 144"/>
                <a:gd name="T7" fmla="*/ 96 h 198"/>
                <a:gd name="T8" fmla="*/ 132 w 144"/>
                <a:gd name="T9" fmla="*/ 96 h 198"/>
                <a:gd name="T10" fmla="*/ 114 w 144"/>
                <a:gd name="T11" fmla="*/ 66 h 198"/>
                <a:gd name="T12" fmla="*/ 114 w 144"/>
                <a:gd name="T13" fmla="*/ 48 h 198"/>
                <a:gd name="T14" fmla="*/ 138 w 144"/>
                <a:gd name="T15" fmla="*/ 42 h 198"/>
                <a:gd name="T16" fmla="*/ 126 w 144"/>
                <a:gd name="T17" fmla="*/ 0 h 198"/>
                <a:gd name="T18" fmla="*/ 126 w 144"/>
                <a:gd name="T19" fmla="*/ 0 h 198"/>
                <a:gd name="T20" fmla="*/ 108 w 144"/>
                <a:gd name="T21" fmla="*/ 6 h 198"/>
                <a:gd name="T22" fmla="*/ 102 w 144"/>
                <a:gd name="T23" fmla="*/ 24 h 198"/>
                <a:gd name="T24" fmla="*/ 84 w 144"/>
                <a:gd name="T25" fmla="*/ 72 h 198"/>
                <a:gd name="T26" fmla="*/ 54 w 144"/>
                <a:gd name="T27" fmla="*/ 114 h 198"/>
                <a:gd name="T28" fmla="*/ 24 w 144"/>
                <a:gd name="T29" fmla="*/ 102 h 198"/>
                <a:gd name="T30" fmla="*/ 6 w 144"/>
                <a:gd name="T31" fmla="*/ 126 h 198"/>
                <a:gd name="T32" fmla="*/ 0 w 144"/>
                <a:gd name="T33" fmla="*/ 156 h 198"/>
                <a:gd name="T34" fmla="*/ 18 w 144"/>
                <a:gd name="T35" fmla="*/ 156 h 198"/>
                <a:gd name="T36" fmla="*/ 24 w 144"/>
                <a:gd name="T37" fmla="*/ 198 h 198"/>
                <a:gd name="T38" fmla="*/ 72 w 144"/>
                <a:gd name="T39" fmla="*/ 198 h 198"/>
                <a:gd name="T40" fmla="*/ 102 w 144"/>
                <a:gd name="T41" fmla="*/ 198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4"/>
                <a:gd name="T64" fmla="*/ 0 h 198"/>
                <a:gd name="T65" fmla="*/ 144 w 144"/>
                <a:gd name="T66" fmla="*/ 198 h 1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44" name="Freeform 393"/>
            <p:cNvSpPr>
              <a:spLocks/>
            </p:cNvSpPr>
            <p:nvPr/>
          </p:nvSpPr>
          <p:spPr bwMode="auto">
            <a:xfrm>
              <a:off x="4623805" y="4155798"/>
              <a:ext cx="61221" cy="151522"/>
            </a:xfrm>
            <a:custGeom>
              <a:avLst/>
              <a:gdLst>
                <a:gd name="T0" fmla="*/ 48 w 48"/>
                <a:gd name="T1" fmla="*/ 48 h 120"/>
                <a:gd name="T2" fmla="*/ 48 w 48"/>
                <a:gd name="T3" fmla="*/ 24 h 120"/>
                <a:gd name="T4" fmla="*/ 48 w 48"/>
                <a:gd name="T5" fmla="*/ 6 h 120"/>
                <a:gd name="T6" fmla="*/ 42 w 48"/>
                <a:gd name="T7" fmla="*/ 6 h 120"/>
                <a:gd name="T8" fmla="*/ 30 w 48"/>
                <a:gd name="T9" fmla="*/ 0 h 120"/>
                <a:gd name="T10" fmla="*/ 24 w 48"/>
                <a:gd name="T11" fmla="*/ 6 h 120"/>
                <a:gd name="T12" fmla="*/ 6 w 48"/>
                <a:gd name="T13" fmla="*/ 30 h 120"/>
                <a:gd name="T14" fmla="*/ 0 w 48"/>
                <a:gd name="T15" fmla="*/ 30 h 120"/>
                <a:gd name="T16" fmla="*/ 0 w 48"/>
                <a:gd name="T17" fmla="*/ 48 h 120"/>
                <a:gd name="T18" fmla="*/ 6 w 48"/>
                <a:gd name="T19" fmla="*/ 90 h 120"/>
                <a:gd name="T20" fmla="*/ 24 w 48"/>
                <a:gd name="T21" fmla="*/ 120 h 120"/>
                <a:gd name="T22" fmla="*/ 24 w 48"/>
                <a:gd name="T23" fmla="*/ 120 h 120"/>
                <a:gd name="T24" fmla="*/ 36 w 48"/>
                <a:gd name="T25" fmla="*/ 120 h 120"/>
                <a:gd name="T26" fmla="*/ 36 w 48"/>
                <a:gd name="T27" fmla="*/ 90 h 120"/>
                <a:gd name="T28" fmla="*/ 48 w 48"/>
                <a:gd name="T29" fmla="*/ 48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120"/>
                <a:gd name="T47" fmla="*/ 48 w 48"/>
                <a:gd name="T48" fmla="*/ 120 h 1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120">
                  <a:moveTo>
                    <a:pt x="48" y="48"/>
                  </a:moveTo>
                  <a:lnTo>
                    <a:pt x="48" y="24"/>
                  </a:lnTo>
                  <a:lnTo>
                    <a:pt x="48" y="6"/>
                  </a:lnTo>
                  <a:lnTo>
                    <a:pt x="42" y="6"/>
                  </a:lnTo>
                  <a:lnTo>
                    <a:pt x="30" y="0"/>
                  </a:lnTo>
                  <a:lnTo>
                    <a:pt x="24" y="6"/>
                  </a:lnTo>
                  <a:lnTo>
                    <a:pt x="6" y="30"/>
                  </a:lnTo>
                  <a:lnTo>
                    <a:pt x="0" y="30"/>
                  </a:lnTo>
                  <a:lnTo>
                    <a:pt x="0" y="48"/>
                  </a:lnTo>
                  <a:lnTo>
                    <a:pt x="6" y="90"/>
                  </a:lnTo>
                  <a:lnTo>
                    <a:pt x="24" y="120"/>
                  </a:lnTo>
                  <a:lnTo>
                    <a:pt x="36" y="120"/>
                  </a:lnTo>
                  <a:lnTo>
                    <a:pt x="36" y="90"/>
                  </a:lnTo>
                  <a:lnTo>
                    <a:pt x="48" y="48"/>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45" name="Freeform 394"/>
            <p:cNvSpPr>
              <a:spLocks/>
            </p:cNvSpPr>
            <p:nvPr/>
          </p:nvSpPr>
          <p:spPr bwMode="auto">
            <a:xfrm>
              <a:off x="4600847" y="4195592"/>
              <a:ext cx="53568" cy="119381"/>
            </a:xfrm>
            <a:custGeom>
              <a:avLst/>
              <a:gdLst>
                <a:gd name="T0" fmla="*/ 18 w 42"/>
                <a:gd name="T1" fmla="*/ 18 h 96"/>
                <a:gd name="T2" fmla="*/ 18 w 42"/>
                <a:gd name="T3" fmla="*/ 0 h 96"/>
                <a:gd name="T4" fmla="*/ 6 w 42"/>
                <a:gd name="T5" fmla="*/ 6 h 96"/>
                <a:gd name="T6" fmla="*/ 0 w 42"/>
                <a:gd name="T7" fmla="*/ 6 h 96"/>
                <a:gd name="T8" fmla="*/ 0 w 42"/>
                <a:gd name="T9" fmla="*/ 12 h 96"/>
                <a:gd name="T10" fmla="*/ 0 w 42"/>
                <a:gd name="T11" fmla="*/ 42 h 96"/>
                <a:gd name="T12" fmla="*/ 18 w 42"/>
                <a:gd name="T13" fmla="*/ 96 h 96"/>
                <a:gd name="T14" fmla="*/ 42 w 42"/>
                <a:gd name="T15" fmla="*/ 90 h 96"/>
                <a:gd name="T16" fmla="*/ 24 w 42"/>
                <a:gd name="T17" fmla="*/ 60 h 96"/>
                <a:gd name="T18" fmla="*/ 18 w 42"/>
                <a:gd name="T19" fmla="*/ 18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96"/>
                <a:gd name="T32" fmla="*/ 42 w 42"/>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96">
                  <a:moveTo>
                    <a:pt x="18" y="18"/>
                  </a:moveTo>
                  <a:lnTo>
                    <a:pt x="18" y="0"/>
                  </a:lnTo>
                  <a:lnTo>
                    <a:pt x="6" y="6"/>
                  </a:lnTo>
                  <a:lnTo>
                    <a:pt x="0" y="6"/>
                  </a:lnTo>
                  <a:lnTo>
                    <a:pt x="0" y="12"/>
                  </a:lnTo>
                  <a:lnTo>
                    <a:pt x="0" y="42"/>
                  </a:lnTo>
                  <a:lnTo>
                    <a:pt x="18" y="96"/>
                  </a:lnTo>
                  <a:lnTo>
                    <a:pt x="42" y="90"/>
                  </a:lnTo>
                  <a:lnTo>
                    <a:pt x="24" y="60"/>
                  </a:lnTo>
                  <a:lnTo>
                    <a:pt x="18" y="18"/>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46" name="Freeform 395"/>
            <p:cNvSpPr>
              <a:spLocks/>
            </p:cNvSpPr>
            <p:nvPr/>
          </p:nvSpPr>
          <p:spPr bwMode="auto">
            <a:xfrm>
              <a:off x="4882464" y="4865963"/>
              <a:ext cx="309166" cy="313757"/>
            </a:xfrm>
            <a:custGeom>
              <a:avLst/>
              <a:gdLst>
                <a:gd name="T0" fmla="*/ 126 w 246"/>
                <a:gd name="T1" fmla="*/ 252 h 252"/>
                <a:gd name="T2" fmla="*/ 144 w 246"/>
                <a:gd name="T3" fmla="*/ 246 h 252"/>
                <a:gd name="T4" fmla="*/ 156 w 246"/>
                <a:gd name="T5" fmla="*/ 162 h 252"/>
                <a:gd name="T6" fmla="*/ 156 w 246"/>
                <a:gd name="T7" fmla="*/ 108 h 252"/>
                <a:gd name="T8" fmla="*/ 168 w 246"/>
                <a:gd name="T9" fmla="*/ 102 h 252"/>
                <a:gd name="T10" fmla="*/ 174 w 246"/>
                <a:gd name="T11" fmla="*/ 36 h 252"/>
                <a:gd name="T12" fmla="*/ 222 w 246"/>
                <a:gd name="T13" fmla="*/ 24 h 252"/>
                <a:gd name="T14" fmla="*/ 240 w 246"/>
                <a:gd name="T15" fmla="*/ 18 h 252"/>
                <a:gd name="T16" fmla="*/ 240 w 246"/>
                <a:gd name="T17" fmla="*/ 18 h 252"/>
                <a:gd name="T18" fmla="*/ 240 w 246"/>
                <a:gd name="T19" fmla="*/ 18 h 252"/>
                <a:gd name="T20" fmla="*/ 246 w 246"/>
                <a:gd name="T21" fmla="*/ 18 h 252"/>
                <a:gd name="T22" fmla="*/ 234 w 246"/>
                <a:gd name="T23" fmla="*/ 12 h 252"/>
                <a:gd name="T24" fmla="*/ 210 w 246"/>
                <a:gd name="T25" fmla="*/ 12 h 252"/>
                <a:gd name="T26" fmla="*/ 216 w 246"/>
                <a:gd name="T27" fmla="*/ 18 h 252"/>
                <a:gd name="T28" fmla="*/ 210 w 246"/>
                <a:gd name="T29" fmla="*/ 12 h 252"/>
                <a:gd name="T30" fmla="*/ 174 w 246"/>
                <a:gd name="T31" fmla="*/ 18 h 252"/>
                <a:gd name="T32" fmla="*/ 126 w 246"/>
                <a:gd name="T33" fmla="*/ 18 h 252"/>
                <a:gd name="T34" fmla="*/ 114 w 246"/>
                <a:gd name="T35" fmla="*/ 12 h 252"/>
                <a:gd name="T36" fmla="*/ 30 w 246"/>
                <a:gd name="T37" fmla="*/ 12 h 252"/>
                <a:gd name="T38" fmla="*/ 18 w 246"/>
                <a:gd name="T39" fmla="*/ 0 h 252"/>
                <a:gd name="T40" fmla="*/ 6 w 246"/>
                <a:gd name="T41" fmla="*/ 6 h 252"/>
                <a:gd name="T42" fmla="*/ 0 w 246"/>
                <a:gd name="T43" fmla="*/ 42 h 252"/>
                <a:gd name="T44" fmla="*/ 42 w 246"/>
                <a:gd name="T45" fmla="*/ 126 h 252"/>
                <a:gd name="T46" fmla="*/ 48 w 246"/>
                <a:gd name="T47" fmla="*/ 144 h 252"/>
                <a:gd name="T48" fmla="*/ 60 w 246"/>
                <a:gd name="T49" fmla="*/ 222 h 252"/>
                <a:gd name="T50" fmla="*/ 90 w 246"/>
                <a:gd name="T51" fmla="*/ 252 h 252"/>
                <a:gd name="T52" fmla="*/ 96 w 246"/>
                <a:gd name="T53" fmla="*/ 240 h 252"/>
                <a:gd name="T54" fmla="*/ 126 w 246"/>
                <a:gd name="T55" fmla="*/ 252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46"/>
                <a:gd name="T85" fmla="*/ 0 h 252"/>
                <a:gd name="T86" fmla="*/ 246 w 246"/>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46" h="252">
                  <a:moveTo>
                    <a:pt x="126" y="252"/>
                  </a:moveTo>
                  <a:lnTo>
                    <a:pt x="144" y="246"/>
                  </a:lnTo>
                  <a:lnTo>
                    <a:pt x="156" y="162"/>
                  </a:lnTo>
                  <a:lnTo>
                    <a:pt x="156" y="108"/>
                  </a:lnTo>
                  <a:lnTo>
                    <a:pt x="168" y="102"/>
                  </a:lnTo>
                  <a:lnTo>
                    <a:pt x="174" y="36"/>
                  </a:lnTo>
                  <a:lnTo>
                    <a:pt x="222" y="24"/>
                  </a:lnTo>
                  <a:lnTo>
                    <a:pt x="240" y="18"/>
                  </a:lnTo>
                  <a:lnTo>
                    <a:pt x="246" y="18"/>
                  </a:lnTo>
                  <a:lnTo>
                    <a:pt x="234" y="12"/>
                  </a:lnTo>
                  <a:lnTo>
                    <a:pt x="210" y="12"/>
                  </a:lnTo>
                  <a:lnTo>
                    <a:pt x="216" y="18"/>
                  </a:lnTo>
                  <a:lnTo>
                    <a:pt x="210" y="12"/>
                  </a:lnTo>
                  <a:lnTo>
                    <a:pt x="174" y="18"/>
                  </a:lnTo>
                  <a:lnTo>
                    <a:pt x="126" y="18"/>
                  </a:lnTo>
                  <a:lnTo>
                    <a:pt x="114" y="12"/>
                  </a:lnTo>
                  <a:lnTo>
                    <a:pt x="30" y="12"/>
                  </a:lnTo>
                  <a:lnTo>
                    <a:pt x="18" y="0"/>
                  </a:lnTo>
                  <a:lnTo>
                    <a:pt x="6" y="6"/>
                  </a:lnTo>
                  <a:lnTo>
                    <a:pt x="0" y="42"/>
                  </a:lnTo>
                  <a:lnTo>
                    <a:pt x="42" y="126"/>
                  </a:lnTo>
                  <a:lnTo>
                    <a:pt x="48" y="144"/>
                  </a:lnTo>
                  <a:lnTo>
                    <a:pt x="60" y="222"/>
                  </a:lnTo>
                  <a:lnTo>
                    <a:pt x="90" y="252"/>
                  </a:lnTo>
                  <a:lnTo>
                    <a:pt x="96" y="240"/>
                  </a:lnTo>
                  <a:lnTo>
                    <a:pt x="126" y="252"/>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47" name="Freeform 396"/>
            <p:cNvSpPr>
              <a:spLocks/>
            </p:cNvSpPr>
            <p:nvPr/>
          </p:nvSpPr>
          <p:spPr bwMode="auto">
            <a:xfrm>
              <a:off x="4623805" y="4005807"/>
              <a:ext cx="76526" cy="90301"/>
            </a:xfrm>
            <a:custGeom>
              <a:avLst/>
              <a:gdLst>
                <a:gd name="T0" fmla="*/ 0 w 10"/>
                <a:gd name="T1" fmla="*/ 12 h 12"/>
                <a:gd name="T2" fmla="*/ 4 w 10"/>
                <a:gd name="T3" fmla="*/ 11 h 12"/>
                <a:gd name="T4" fmla="*/ 9 w 10"/>
                <a:gd name="T5" fmla="*/ 10 h 12"/>
                <a:gd name="T6" fmla="*/ 10 w 10"/>
                <a:gd name="T7" fmla="*/ 8 h 12"/>
                <a:gd name="T8" fmla="*/ 10 w 10"/>
                <a:gd name="T9" fmla="*/ 0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12"/>
                  </a:moveTo>
                  <a:cubicBezTo>
                    <a:pt x="4" y="11"/>
                    <a:pt x="4" y="11"/>
                    <a:pt x="4" y="11"/>
                  </a:cubicBezTo>
                  <a:cubicBezTo>
                    <a:pt x="9" y="10"/>
                    <a:pt x="9" y="10"/>
                    <a:pt x="9" y="10"/>
                  </a:cubicBezTo>
                  <a:cubicBezTo>
                    <a:pt x="9" y="10"/>
                    <a:pt x="10" y="8"/>
                    <a:pt x="10" y="8"/>
                  </a:cubicBezTo>
                  <a:cubicBezTo>
                    <a:pt x="10" y="7"/>
                    <a:pt x="10" y="0"/>
                    <a:pt x="10" y="0"/>
                  </a:cubicBezTo>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48" name="Freeform 397"/>
            <p:cNvSpPr>
              <a:spLocks/>
            </p:cNvSpPr>
            <p:nvPr/>
          </p:nvSpPr>
          <p:spPr bwMode="auto">
            <a:xfrm>
              <a:off x="471488" y="2006939"/>
              <a:ext cx="652004" cy="889235"/>
            </a:xfrm>
            <a:custGeom>
              <a:avLst/>
              <a:gdLst>
                <a:gd name="T0" fmla="*/ 504 w 516"/>
                <a:gd name="T1" fmla="*/ 96 h 709"/>
                <a:gd name="T2" fmla="*/ 486 w 516"/>
                <a:gd name="T3" fmla="*/ 78 h 709"/>
                <a:gd name="T4" fmla="*/ 432 w 516"/>
                <a:gd name="T5" fmla="*/ 84 h 709"/>
                <a:gd name="T6" fmla="*/ 354 w 516"/>
                <a:gd name="T7" fmla="*/ 48 h 709"/>
                <a:gd name="T8" fmla="*/ 318 w 516"/>
                <a:gd name="T9" fmla="*/ 54 h 709"/>
                <a:gd name="T10" fmla="*/ 288 w 516"/>
                <a:gd name="T11" fmla="*/ 36 h 709"/>
                <a:gd name="T12" fmla="*/ 282 w 516"/>
                <a:gd name="T13" fmla="*/ 18 h 709"/>
                <a:gd name="T14" fmla="*/ 228 w 516"/>
                <a:gd name="T15" fmla="*/ 0 h 709"/>
                <a:gd name="T16" fmla="*/ 198 w 516"/>
                <a:gd name="T17" fmla="*/ 24 h 709"/>
                <a:gd name="T18" fmla="*/ 150 w 516"/>
                <a:gd name="T19" fmla="*/ 42 h 709"/>
                <a:gd name="T20" fmla="*/ 114 w 516"/>
                <a:gd name="T21" fmla="*/ 66 h 709"/>
                <a:gd name="T22" fmla="*/ 90 w 516"/>
                <a:gd name="T23" fmla="*/ 126 h 709"/>
                <a:gd name="T24" fmla="*/ 42 w 516"/>
                <a:gd name="T25" fmla="*/ 138 h 709"/>
                <a:gd name="T26" fmla="*/ 42 w 516"/>
                <a:gd name="T27" fmla="*/ 174 h 709"/>
                <a:gd name="T28" fmla="*/ 78 w 516"/>
                <a:gd name="T29" fmla="*/ 222 h 709"/>
                <a:gd name="T30" fmla="*/ 114 w 516"/>
                <a:gd name="T31" fmla="*/ 240 h 709"/>
                <a:gd name="T32" fmla="*/ 114 w 516"/>
                <a:gd name="T33" fmla="*/ 264 h 709"/>
                <a:gd name="T34" fmla="*/ 90 w 516"/>
                <a:gd name="T35" fmla="*/ 276 h 709"/>
                <a:gd name="T36" fmla="*/ 60 w 516"/>
                <a:gd name="T37" fmla="*/ 264 h 709"/>
                <a:gd name="T38" fmla="*/ 0 w 516"/>
                <a:gd name="T39" fmla="*/ 306 h 709"/>
                <a:gd name="T40" fmla="*/ 18 w 516"/>
                <a:gd name="T41" fmla="*/ 324 h 709"/>
                <a:gd name="T42" fmla="*/ 42 w 516"/>
                <a:gd name="T43" fmla="*/ 348 h 709"/>
                <a:gd name="T44" fmla="*/ 96 w 516"/>
                <a:gd name="T45" fmla="*/ 348 h 709"/>
                <a:gd name="T46" fmla="*/ 138 w 516"/>
                <a:gd name="T47" fmla="*/ 354 h 709"/>
                <a:gd name="T48" fmla="*/ 120 w 516"/>
                <a:gd name="T49" fmla="*/ 396 h 709"/>
                <a:gd name="T50" fmla="*/ 72 w 516"/>
                <a:gd name="T51" fmla="*/ 414 h 709"/>
                <a:gd name="T52" fmla="*/ 36 w 516"/>
                <a:gd name="T53" fmla="*/ 438 h 709"/>
                <a:gd name="T54" fmla="*/ 30 w 516"/>
                <a:gd name="T55" fmla="*/ 468 h 709"/>
                <a:gd name="T56" fmla="*/ 72 w 516"/>
                <a:gd name="T57" fmla="*/ 498 h 709"/>
                <a:gd name="T58" fmla="*/ 78 w 516"/>
                <a:gd name="T59" fmla="*/ 529 h 709"/>
                <a:gd name="T60" fmla="*/ 108 w 516"/>
                <a:gd name="T61" fmla="*/ 541 h 709"/>
                <a:gd name="T62" fmla="*/ 114 w 516"/>
                <a:gd name="T63" fmla="*/ 583 h 709"/>
                <a:gd name="T64" fmla="*/ 156 w 516"/>
                <a:gd name="T65" fmla="*/ 577 h 709"/>
                <a:gd name="T66" fmla="*/ 210 w 516"/>
                <a:gd name="T67" fmla="*/ 577 h 709"/>
                <a:gd name="T68" fmla="*/ 180 w 516"/>
                <a:gd name="T69" fmla="*/ 631 h 709"/>
                <a:gd name="T70" fmla="*/ 90 w 516"/>
                <a:gd name="T71" fmla="*/ 709 h 709"/>
                <a:gd name="T72" fmla="*/ 192 w 516"/>
                <a:gd name="T73" fmla="*/ 655 h 709"/>
                <a:gd name="T74" fmla="*/ 270 w 516"/>
                <a:gd name="T75" fmla="*/ 571 h 709"/>
                <a:gd name="T76" fmla="*/ 264 w 516"/>
                <a:gd name="T77" fmla="*/ 553 h 709"/>
                <a:gd name="T78" fmla="*/ 312 w 516"/>
                <a:gd name="T79" fmla="*/ 492 h 709"/>
                <a:gd name="T80" fmla="*/ 324 w 516"/>
                <a:gd name="T81" fmla="*/ 517 h 709"/>
                <a:gd name="T82" fmla="*/ 330 w 516"/>
                <a:gd name="T83" fmla="*/ 547 h 709"/>
                <a:gd name="T84" fmla="*/ 366 w 516"/>
                <a:gd name="T85" fmla="*/ 517 h 709"/>
                <a:gd name="T86" fmla="*/ 408 w 516"/>
                <a:gd name="T87" fmla="*/ 492 h 709"/>
                <a:gd name="T88" fmla="*/ 426 w 516"/>
                <a:gd name="T89" fmla="*/ 505 h 709"/>
                <a:gd name="T90" fmla="*/ 516 w 516"/>
                <a:gd name="T91" fmla="*/ 523 h 709"/>
                <a:gd name="T92" fmla="*/ 516 w 516"/>
                <a:gd name="T93" fmla="*/ 96 h 709"/>
                <a:gd name="T94" fmla="*/ 504 w 516"/>
                <a:gd name="T95" fmla="*/ 96 h 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6"/>
                <a:gd name="T145" fmla="*/ 0 h 709"/>
                <a:gd name="T146" fmla="*/ 516 w 516"/>
                <a:gd name="T147" fmla="*/ 709 h 70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6" h="709">
                  <a:moveTo>
                    <a:pt x="504" y="96"/>
                  </a:moveTo>
                  <a:lnTo>
                    <a:pt x="486" y="78"/>
                  </a:lnTo>
                  <a:lnTo>
                    <a:pt x="432" y="84"/>
                  </a:lnTo>
                  <a:lnTo>
                    <a:pt x="354" y="48"/>
                  </a:lnTo>
                  <a:lnTo>
                    <a:pt x="318" y="54"/>
                  </a:lnTo>
                  <a:lnTo>
                    <a:pt x="288" y="36"/>
                  </a:lnTo>
                  <a:lnTo>
                    <a:pt x="282" y="18"/>
                  </a:lnTo>
                  <a:lnTo>
                    <a:pt x="228" y="0"/>
                  </a:lnTo>
                  <a:lnTo>
                    <a:pt x="198" y="24"/>
                  </a:lnTo>
                  <a:lnTo>
                    <a:pt x="150" y="42"/>
                  </a:lnTo>
                  <a:lnTo>
                    <a:pt x="114" y="66"/>
                  </a:lnTo>
                  <a:lnTo>
                    <a:pt x="90" y="126"/>
                  </a:lnTo>
                  <a:lnTo>
                    <a:pt x="42" y="138"/>
                  </a:lnTo>
                  <a:lnTo>
                    <a:pt x="42" y="174"/>
                  </a:lnTo>
                  <a:lnTo>
                    <a:pt x="78" y="222"/>
                  </a:lnTo>
                  <a:lnTo>
                    <a:pt x="114" y="240"/>
                  </a:lnTo>
                  <a:lnTo>
                    <a:pt x="114" y="264"/>
                  </a:lnTo>
                  <a:lnTo>
                    <a:pt x="90" y="276"/>
                  </a:lnTo>
                  <a:lnTo>
                    <a:pt x="60" y="264"/>
                  </a:lnTo>
                  <a:lnTo>
                    <a:pt x="0" y="306"/>
                  </a:lnTo>
                  <a:lnTo>
                    <a:pt x="18" y="324"/>
                  </a:lnTo>
                  <a:lnTo>
                    <a:pt x="42" y="348"/>
                  </a:lnTo>
                  <a:lnTo>
                    <a:pt x="96" y="348"/>
                  </a:lnTo>
                  <a:lnTo>
                    <a:pt x="138" y="354"/>
                  </a:lnTo>
                  <a:lnTo>
                    <a:pt x="120" y="396"/>
                  </a:lnTo>
                  <a:lnTo>
                    <a:pt x="72" y="414"/>
                  </a:lnTo>
                  <a:lnTo>
                    <a:pt x="36" y="438"/>
                  </a:lnTo>
                  <a:lnTo>
                    <a:pt x="30" y="468"/>
                  </a:lnTo>
                  <a:lnTo>
                    <a:pt x="72" y="498"/>
                  </a:lnTo>
                  <a:lnTo>
                    <a:pt x="78" y="529"/>
                  </a:lnTo>
                  <a:lnTo>
                    <a:pt x="108" y="541"/>
                  </a:lnTo>
                  <a:lnTo>
                    <a:pt x="114" y="583"/>
                  </a:lnTo>
                  <a:lnTo>
                    <a:pt x="156" y="577"/>
                  </a:lnTo>
                  <a:lnTo>
                    <a:pt x="210" y="577"/>
                  </a:lnTo>
                  <a:lnTo>
                    <a:pt x="180" y="631"/>
                  </a:lnTo>
                  <a:lnTo>
                    <a:pt x="90" y="709"/>
                  </a:lnTo>
                  <a:lnTo>
                    <a:pt x="192" y="655"/>
                  </a:lnTo>
                  <a:lnTo>
                    <a:pt x="270" y="571"/>
                  </a:lnTo>
                  <a:lnTo>
                    <a:pt x="264" y="553"/>
                  </a:lnTo>
                  <a:lnTo>
                    <a:pt x="312" y="492"/>
                  </a:lnTo>
                  <a:lnTo>
                    <a:pt x="324" y="517"/>
                  </a:lnTo>
                  <a:lnTo>
                    <a:pt x="330" y="547"/>
                  </a:lnTo>
                  <a:lnTo>
                    <a:pt x="366" y="517"/>
                  </a:lnTo>
                  <a:lnTo>
                    <a:pt x="408" y="492"/>
                  </a:lnTo>
                  <a:lnTo>
                    <a:pt x="426" y="505"/>
                  </a:lnTo>
                  <a:lnTo>
                    <a:pt x="516" y="523"/>
                  </a:lnTo>
                  <a:lnTo>
                    <a:pt x="516" y="96"/>
                  </a:lnTo>
                  <a:lnTo>
                    <a:pt x="504" y="96"/>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49" name="Freeform 398"/>
            <p:cNvSpPr>
              <a:spLocks/>
            </p:cNvSpPr>
            <p:nvPr/>
          </p:nvSpPr>
          <p:spPr bwMode="auto">
            <a:xfrm>
              <a:off x="1123492" y="1970207"/>
              <a:ext cx="2043252" cy="1400431"/>
            </a:xfrm>
            <a:custGeom>
              <a:avLst/>
              <a:gdLst>
                <a:gd name="T0" fmla="*/ 973 w 1622"/>
                <a:gd name="T1" fmla="*/ 955 h 1117"/>
                <a:gd name="T2" fmla="*/ 1111 w 1622"/>
                <a:gd name="T3" fmla="*/ 1081 h 1117"/>
                <a:gd name="T4" fmla="*/ 1190 w 1622"/>
                <a:gd name="T5" fmla="*/ 1093 h 1117"/>
                <a:gd name="T6" fmla="*/ 1262 w 1622"/>
                <a:gd name="T7" fmla="*/ 1051 h 1117"/>
                <a:gd name="T8" fmla="*/ 1370 w 1622"/>
                <a:gd name="T9" fmla="*/ 979 h 1117"/>
                <a:gd name="T10" fmla="*/ 1406 w 1622"/>
                <a:gd name="T11" fmla="*/ 1045 h 1117"/>
                <a:gd name="T12" fmla="*/ 1448 w 1622"/>
                <a:gd name="T13" fmla="*/ 1033 h 1117"/>
                <a:gd name="T14" fmla="*/ 1448 w 1622"/>
                <a:gd name="T15" fmla="*/ 1075 h 1117"/>
                <a:gd name="T16" fmla="*/ 1520 w 1622"/>
                <a:gd name="T17" fmla="*/ 1009 h 1117"/>
                <a:gd name="T18" fmla="*/ 1442 w 1622"/>
                <a:gd name="T19" fmla="*/ 967 h 1117"/>
                <a:gd name="T20" fmla="*/ 1466 w 1622"/>
                <a:gd name="T21" fmla="*/ 925 h 1117"/>
                <a:gd name="T22" fmla="*/ 1340 w 1622"/>
                <a:gd name="T23" fmla="*/ 979 h 1117"/>
                <a:gd name="T24" fmla="*/ 1400 w 1622"/>
                <a:gd name="T25" fmla="*/ 913 h 1117"/>
                <a:gd name="T26" fmla="*/ 1496 w 1622"/>
                <a:gd name="T27" fmla="*/ 895 h 1117"/>
                <a:gd name="T28" fmla="*/ 1592 w 1622"/>
                <a:gd name="T29" fmla="*/ 859 h 1117"/>
                <a:gd name="T30" fmla="*/ 1598 w 1622"/>
                <a:gd name="T31" fmla="*/ 775 h 1117"/>
                <a:gd name="T32" fmla="*/ 1514 w 1622"/>
                <a:gd name="T33" fmla="*/ 703 h 1117"/>
                <a:gd name="T34" fmla="*/ 1448 w 1622"/>
                <a:gd name="T35" fmla="*/ 553 h 1117"/>
                <a:gd name="T36" fmla="*/ 1388 w 1622"/>
                <a:gd name="T37" fmla="*/ 619 h 1117"/>
                <a:gd name="T38" fmla="*/ 1358 w 1622"/>
                <a:gd name="T39" fmla="*/ 607 h 1117"/>
                <a:gd name="T40" fmla="*/ 1322 w 1622"/>
                <a:gd name="T41" fmla="*/ 516 h 1117"/>
                <a:gd name="T42" fmla="*/ 1262 w 1622"/>
                <a:gd name="T43" fmla="*/ 480 h 1117"/>
                <a:gd name="T44" fmla="*/ 1202 w 1622"/>
                <a:gd name="T45" fmla="*/ 474 h 1117"/>
                <a:gd name="T46" fmla="*/ 1202 w 1622"/>
                <a:gd name="T47" fmla="*/ 535 h 1117"/>
                <a:gd name="T48" fmla="*/ 1190 w 1622"/>
                <a:gd name="T49" fmla="*/ 625 h 1117"/>
                <a:gd name="T50" fmla="*/ 1166 w 1622"/>
                <a:gd name="T51" fmla="*/ 751 h 1117"/>
                <a:gd name="T52" fmla="*/ 1154 w 1622"/>
                <a:gd name="T53" fmla="*/ 859 h 1117"/>
                <a:gd name="T54" fmla="*/ 1117 w 1622"/>
                <a:gd name="T55" fmla="*/ 739 h 1117"/>
                <a:gd name="T56" fmla="*/ 943 w 1622"/>
                <a:gd name="T57" fmla="*/ 667 h 1117"/>
                <a:gd name="T58" fmla="*/ 901 w 1622"/>
                <a:gd name="T59" fmla="*/ 613 h 1117"/>
                <a:gd name="T60" fmla="*/ 931 w 1622"/>
                <a:gd name="T61" fmla="*/ 450 h 1117"/>
                <a:gd name="T62" fmla="*/ 991 w 1622"/>
                <a:gd name="T63" fmla="*/ 402 h 1117"/>
                <a:gd name="T64" fmla="*/ 1027 w 1622"/>
                <a:gd name="T65" fmla="*/ 342 h 1117"/>
                <a:gd name="T66" fmla="*/ 1099 w 1622"/>
                <a:gd name="T67" fmla="*/ 282 h 1117"/>
                <a:gd name="T68" fmla="*/ 1111 w 1622"/>
                <a:gd name="T69" fmla="*/ 204 h 1117"/>
                <a:gd name="T70" fmla="*/ 1099 w 1622"/>
                <a:gd name="T71" fmla="*/ 138 h 1117"/>
                <a:gd name="T72" fmla="*/ 1051 w 1622"/>
                <a:gd name="T73" fmla="*/ 192 h 1117"/>
                <a:gd name="T74" fmla="*/ 1003 w 1622"/>
                <a:gd name="T75" fmla="*/ 180 h 1117"/>
                <a:gd name="T76" fmla="*/ 961 w 1622"/>
                <a:gd name="T77" fmla="*/ 186 h 1117"/>
                <a:gd name="T78" fmla="*/ 925 w 1622"/>
                <a:gd name="T79" fmla="*/ 114 h 1117"/>
                <a:gd name="T80" fmla="*/ 877 w 1622"/>
                <a:gd name="T81" fmla="*/ 0 h 1117"/>
                <a:gd name="T82" fmla="*/ 847 w 1622"/>
                <a:gd name="T83" fmla="*/ 114 h 1117"/>
                <a:gd name="T84" fmla="*/ 895 w 1622"/>
                <a:gd name="T85" fmla="*/ 186 h 1117"/>
                <a:gd name="T86" fmla="*/ 847 w 1622"/>
                <a:gd name="T87" fmla="*/ 204 h 1117"/>
                <a:gd name="T88" fmla="*/ 811 w 1622"/>
                <a:gd name="T89" fmla="*/ 234 h 1117"/>
                <a:gd name="T90" fmla="*/ 709 w 1622"/>
                <a:gd name="T91" fmla="*/ 222 h 1117"/>
                <a:gd name="T92" fmla="*/ 619 w 1622"/>
                <a:gd name="T93" fmla="*/ 210 h 1117"/>
                <a:gd name="T94" fmla="*/ 631 w 1622"/>
                <a:gd name="T95" fmla="*/ 264 h 1117"/>
                <a:gd name="T96" fmla="*/ 583 w 1622"/>
                <a:gd name="T97" fmla="*/ 222 h 1117"/>
                <a:gd name="T98" fmla="*/ 487 w 1622"/>
                <a:gd name="T99" fmla="*/ 210 h 1117"/>
                <a:gd name="T100" fmla="*/ 457 w 1622"/>
                <a:gd name="T101" fmla="*/ 174 h 1117"/>
                <a:gd name="T102" fmla="*/ 343 w 1622"/>
                <a:gd name="T103" fmla="*/ 132 h 1117"/>
                <a:gd name="T104" fmla="*/ 259 w 1622"/>
                <a:gd name="T105" fmla="*/ 96 h 1117"/>
                <a:gd name="T106" fmla="*/ 115 w 1622"/>
                <a:gd name="T107" fmla="*/ 180 h 1117"/>
                <a:gd name="T108" fmla="*/ 37 w 1622"/>
                <a:gd name="T109" fmla="*/ 138 h 1117"/>
                <a:gd name="T110" fmla="*/ 0 w 1622"/>
                <a:gd name="T111" fmla="*/ 553 h 1117"/>
                <a:gd name="T112" fmla="*/ 61 w 1622"/>
                <a:gd name="T113" fmla="*/ 583 h 1117"/>
                <a:gd name="T114" fmla="*/ 175 w 1622"/>
                <a:gd name="T115" fmla="*/ 679 h 1117"/>
                <a:gd name="T116" fmla="*/ 211 w 1622"/>
                <a:gd name="T117" fmla="*/ 757 h 1117"/>
                <a:gd name="T118" fmla="*/ 277 w 1622"/>
                <a:gd name="T119" fmla="*/ 859 h 1117"/>
                <a:gd name="T120" fmla="*/ 349 w 1622"/>
                <a:gd name="T121" fmla="*/ 931 h 1117"/>
                <a:gd name="T122" fmla="*/ 931 w 1622"/>
                <a:gd name="T123" fmla="*/ 943 h 1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22"/>
                <a:gd name="T187" fmla="*/ 0 h 1117"/>
                <a:gd name="T188" fmla="*/ 1622 w 1622"/>
                <a:gd name="T189" fmla="*/ 1117 h 11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22" h="1117">
                  <a:moveTo>
                    <a:pt x="931" y="943"/>
                  </a:moveTo>
                  <a:lnTo>
                    <a:pt x="973" y="955"/>
                  </a:lnTo>
                  <a:lnTo>
                    <a:pt x="1075" y="1003"/>
                  </a:lnTo>
                  <a:lnTo>
                    <a:pt x="1111" y="1081"/>
                  </a:lnTo>
                  <a:lnTo>
                    <a:pt x="1111" y="1117"/>
                  </a:lnTo>
                  <a:lnTo>
                    <a:pt x="1190" y="1093"/>
                  </a:lnTo>
                  <a:lnTo>
                    <a:pt x="1232" y="1057"/>
                  </a:lnTo>
                  <a:lnTo>
                    <a:pt x="1262" y="1051"/>
                  </a:lnTo>
                  <a:lnTo>
                    <a:pt x="1322" y="1039"/>
                  </a:lnTo>
                  <a:lnTo>
                    <a:pt x="1370" y="979"/>
                  </a:lnTo>
                  <a:lnTo>
                    <a:pt x="1394" y="985"/>
                  </a:lnTo>
                  <a:lnTo>
                    <a:pt x="1406" y="1045"/>
                  </a:lnTo>
                  <a:lnTo>
                    <a:pt x="1430" y="1027"/>
                  </a:lnTo>
                  <a:lnTo>
                    <a:pt x="1448" y="1033"/>
                  </a:lnTo>
                  <a:lnTo>
                    <a:pt x="1436" y="1051"/>
                  </a:lnTo>
                  <a:lnTo>
                    <a:pt x="1448" y="1075"/>
                  </a:lnTo>
                  <a:lnTo>
                    <a:pt x="1502" y="1033"/>
                  </a:lnTo>
                  <a:lnTo>
                    <a:pt x="1520" y="1009"/>
                  </a:lnTo>
                  <a:lnTo>
                    <a:pt x="1466" y="1003"/>
                  </a:lnTo>
                  <a:lnTo>
                    <a:pt x="1442" y="967"/>
                  </a:lnTo>
                  <a:lnTo>
                    <a:pt x="1460" y="949"/>
                  </a:lnTo>
                  <a:lnTo>
                    <a:pt x="1466" y="925"/>
                  </a:lnTo>
                  <a:lnTo>
                    <a:pt x="1382" y="943"/>
                  </a:lnTo>
                  <a:lnTo>
                    <a:pt x="1340" y="979"/>
                  </a:lnTo>
                  <a:lnTo>
                    <a:pt x="1358" y="937"/>
                  </a:lnTo>
                  <a:lnTo>
                    <a:pt x="1400" y="913"/>
                  </a:lnTo>
                  <a:lnTo>
                    <a:pt x="1424" y="889"/>
                  </a:lnTo>
                  <a:lnTo>
                    <a:pt x="1496" y="895"/>
                  </a:lnTo>
                  <a:lnTo>
                    <a:pt x="1550" y="889"/>
                  </a:lnTo>
                  <a:lnTo>
                    <a:pt x="1592" y="859"/>
                  </a:lnTo>
                  <a:lnTo>
                    <a:pt x="1622" y="835"/>
                  </a:lnTo>
                  <a:lnTo>
                    <a:pt x="1598" y="775"/>
                  </a:lnTo>
                  <a:lnTo>
                    <a:pt x="1592" y="745"/>
                  </a:lnTo>
                  <a:lnTo>
                    <a:pt x="1514" y="703"/>
                  </a:lnTo>
                  <a:lnTo>
                    <a:pt x="1514" y="679"/>
                  </a:lnTo>
                  <a:lnTo>
                    <a:pt x="1448" y="553"/>
                  </a:lnTo>
                  <a:lnTo>
                    <a:pt x="1430" y="607"/>
                  </a:lnTo>
                  <a:lnTo>
                    <a:pt x="1388" y="619"/>
                  </a:lnTo>
                  <a:lnTo>
                    <a:pt x="1376" y="607"/>
                  </a:lnTo>
                  <a:lnTo>
                    <a:pt x="1358" y="607"/>
                  </a:lnTo>
                  <a:lnTo>
                    <a:pt x="1358" y="522"/>
                  </a:lnTo>
                  <a:lnTo>
                    <a:pt x="1322" y="516"/>
                  </a:lnTo>
                  <a:lnTo>
                    <a:pt x="1292" y="474"/>
                  </a:lnTo>
                  <a:lnTo>
                    <a:pt x="1262" y="480"/>
                  </a:lnTo>
                  <a:lnTo>
                    <a:pt x="1226" y="468"/>
                  </a:lnTo>
                  <a:lnTo>
                    <a:pt x="1202" y="474"/>
                  </a:lnTo>
                  <a:lnTo>
                    <a:pt x="1202" y="504"/>
                  </a:lnTo>
                  <a:lnTo>
                    <a:pt x="1202" y="535"/>
                  </a:lnTo>
                  <a:lnTo>
                    <a:pt x="1196" y="601"/>
                  </a:lnTo>
                  <a:lnTo>
                    <a:pt x="1190" y="625"/>
                  </a:lnTo>
                  <a:lnTo>
                    <a:pt x="1226" y="697"/>
                  </a:lnTo>
                  <a:lnTo>
                    <a:pt x="1166" y="751"/>
                  </a:lnTo>
                  <a:lnTo>
                    <a:pt x="1178" y="841"/>
                  </a:lnTo>
                  <a:lnTo>
                    <a:pt x="1154" y="859"/>
                  </a:lnTo>
                  <a:lnTo>
                    <a:pt x="1130" y="847"/>
                  </a:lnTo>
                  <a:lnTo>
                    <a:pt x="1117" y="739"/>
                  </a:lnTo>
                  <a:lnTo>
                    <a:pt x="1057" y="733"/>
                  </a:lnTo>
                  <a:lnTo>
                    <a:pt x="943" y="667"/>
                  </a:lnTo>
                  <a:lnTo>
                    <a:pt x="919" y="667"/>
                  </a:lnTo>
                  <a:lnTo>
                    <a:pt x="901" y="613"/>
                  </a:lnTo>
                  <a:lnTo>
                    <a:pt x="883" y="595"/>
                  </a:lnTo>
                  <a:lnTo>
                    <a:pt x="931" y="450"/>
                  </a:lnTo>
                  <a:lnTo>
                    <a:pt x="961" y="420"/>
                  </a:lnTo>
                  <a:lnTo>
                    <a:pt x="991" y="402"/>
                  </a:lnTo>
                  <a:lnTo>
                    <a:pt x="1009" y="402"/>
                  </a:lnTo>
                  <a:lnTo>
                    <a:pt x="1027" y="342"/>
                  </a:lnTo>
                  <a:lnTo>
                    <a:pt x="1039" y="294"/>
                  </a:lnTo>
                  <a:lnTo>
                    <a:pt x="1099" y="282"/>
                  </a:lnTo>
                  <a:lnTo>
                    <a:pt x="1130" y="258"/>
                  </a:lnTo>
                  <a:lnTo>
                    <a:pt x="1111" y="204"/>
                  </a:lnTo>
                  <a:lnTo>
                    <a:pt x="1124" y="168"/>
                  </a:lnTo>
                  <a:lnTo>
                    <a:pt x="1099" y="138"/>
                  </a:lnTo>
                  <a:lnTo>
                    <a:pt x="1063" y="132"/>
                  </a:lnTo>
                  <a:lnTo>
                    <a:pt x="1051" y="192"/>
                  </a:lnTo>
                  <a:lnTo>
                    <a:pt x="1015" y="246"/>
                  </a:lnTo>
                  <a:lnTo>
                    <a:pt x="1003" y="180"/>
                  </a:lnTo>
                  <a:lnTo>
                    <a:pt x="985" y="156"/>
                  </a:lnTo>
                  <a:lnTo>
                    <a:pt x="961" y="186"/>
                  </a:lnTo>
                  <a:lnTo>
                    <a:pt x="949" y="156"/>
                  </a:lnTo>
                  <a:lnTo>
                    <a:pt x="925" y="114"/>
                  </a:lnTo>
                  <a:lnTo>
                    <a:pt x="913" y="60"/>
                  </a:lnTo>
                  <a:lnTo>
                    <a:pt x="877" y="0"/>
                  </a:lnTo>
                  <a:lnTo>
                    <a:pt x="847" y="84"/>
                  </a:lnTo>
                  <a:lnTo>
                    <a:pt x="847" y="114"/>
                  </a:lnTo>
                  <a:lnTo>
                    <a:pt x="889" y="150"/>
                  </a:lnTo>
                  <a:lnTo>
                    <a:pt x="895" y="186"/>
                  </a:lnTo>
                  <a:lnTo>
                    <a:pt x="865" y="216"/>
                  </a:lnTo>
                  <a:lnTo>
                    <a:pt x="847" y="204"/>
                  </a:lnTo>
                  <a:lnTo>
                    <a:pt x="823" y="204"/>
                  </a:lnTo>
                  <a:lnTo>
                    <a:pt x="811" y="234"/>
                  </a:lnTo>
                  <a:lnTo>
                    <a:pt x="769" y="222"/>
                  </a:lnTo>
                  <a:lnTo>
                    <a:pt x="709" y="222"/>
                  </a:lnTo>
                  <a:lnTo>
                    <a:pt x="673" y="198"/>
                  </a:lnTo>
                  <a:lnTo>
                    <a:pt x="619" y="210"/>
                  </a:lnTo>
                  <a:lnTo>
                    <a:pt x="625" y="228"/>
                  </a:lnTo>
                  <a:lnTo>
                    <a:pt x="631" y="264"/>
                  </a:lnTo>
                  <a:lnTo>
                    <a:pt x="613" y="258"/>
                  </a:lnTo>
                  <a:lnTo>
                    <a:pt x="583" y="222"/>
                  </a:lnTo>
                  <a:lnTo>
                    <a:pt x="517" y="234"/>
                  </a:lnTo>
                  <a:lnTo>
                    <a:pt x="487" y="210"/>
                  </a:lnTo>
                  <a:lnTo>
                    <a:pt x="499" y="186"/>
                  </a:lnTo>
                  <a:lnTo>
                    <a:pt x="457" y="174"/>
                  </a:lnTo>
                  <a:lnTo>
                    <a:pt x="409" y="150"/>
                  </a:lnTo>
                  <a:lnTo>
                    <a:pt x="343" y="132"/>
                  </a:lnTo>
                  <a:lnTo>
                    <a:pt x="301" y="144"/>
                  </a:lnTo>
                  <a:lnTo>
                    <a:pt x="259" y="96"/>
                  </a:lnTo>
                  <a:lnTo>
                    <a:pt x="145" y="150"/>
                  </a:lnTo>
                  <a:lnTo>
                    <a:pt x="115" y="180"/>
                  </a:lnTo>
                  <a:lnTo>
                    <a:pt x="67" y="168"/>
                  </a:lnTo>
                  <a:lnTo>
                    <a:pt x="37" y="138"/>
                  </a:lnTo>
                  <a:lnTo>
                    <a:pt x="0" y="126"/>
                  </a:lnTo>
                  <a:lnTo>
                    <a:pt x="0" y="553"/>
                  </a:lnTo>
                  <a:lnTo>
                    <a:pt x="61" y="583"/>
                  </a:lnTo>
                  <a:lnTo>
                    <a:pt x="109" y="559"/>
                  </a:lnTo>
                  <a:lnTo>
                    <a:pt x="175" y="679"/>
                  </a:lnTo>
                  <a:lnTo>
                    <a:pt x="217" y="709"/>
                  </a:lnTo>
                  <a:lnTo>
                    <a:pt x="211" y="757"/>
                  </a:lnTo>
                  <a:lnTo>
                    <a:pt x="229" y="793"/>
                  </a:lnTo>
                  <a:lnTo>
                    <a:pt x="277" y="859"/>
                  </a:lnTo>
                  <a:lnTo>
                    <a:pt x="343" y="901"/>
                  </a:lnTo>
                  <a:lnTo>
                    <a:pt x="349" y="931"/>
                  </a:lnTo>
                  <a:lnTo>
                    <a:pt x="871" y="931"/>
                  </a:lnTo>
                  <a:lnTo>
                    <a:pt x="931" y="943"/>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50" name="Freeform 399"/>
            <p:cNvSpPr>
              <a:spLocks/>
            </p:cNvSpPr>
            <p:nvPr/>
          </p:nvSpPr>
          <p:spPr bwMode="auto">
            <a:xfrm>
              <a:off x="1509185" y="3136468"/>
              <a:ext cx="1383596" cy="714755"/>
            </a:xfrm>
            <a:custGeom>
              <a:avLst/>
              <a:gdLst>
                <a:gd name="T0" fmla="*/ 300 w 1099"/>
                <a:gd name="T1" fmla="*/ 439 h 571"/>
                <a:gd name="T2" fmla="*/ 348 w 1099"/>
                <a:gd name="T3" fmla="*/ 433 h 571"/>
                <a:gd name="T4" fmla="*/ 432 w 1099"/>
                <a:gd name="T5" fmla="*/ 475 h 571"/>
                <a:gd name="T6" fmla="*/ 474 w 1099"/>
                <a:gd name="T7" fmla="*/ 523 h 571"/>
                <a:gd name="T8" fmla="*/ 528 w 1099"/>
                <a:gd name="T9" fmla="*/ 553 h 571"/>
                <a:gd name="T10" fmla="*/ 528 w 1099"/>
                <a:gd name="T11" fmla="*/ 511 h 571"/>
                <a:gd name="T12" fmla="*/ 570 w 1099"/>
                <a:gd name="T13" fmla="*/ 469 h 571"/>
                <a:gd name="T14" fmla="*/ 666 w 1099"/>
                <a:gd name="T15" fmla="*/ 475 h 571"/>
                <a:gd name="T16" fmla="*/ 744 w 1099"/>
                <a:gd name="T17" fmla="*/ 463 h 571"/>
                <a:gd name="T18" fmla="*/ 780 w 1099"/>
                <a:gd name="T19" fmla="*/ 487 h 571"/>
                <a:gd name="T20" fmla="*/ 829 w 1099"/>
                <a:gd name="T21" fmla="*/ 565 h 571"/>
                <a:gd name="T22" fmla="*/ 841 w 1099"/>
                <a:gd name="T23" fmla="*/ 511 h 571"/>
                <a:gd name="T24" fmla="*/ 847 w 1099"/>
                <a:gd name="T25" fmla="*/ 409 h 571"/>
                <a:gd name="T26" fmla="*/ 931 w 1099"/>
                <a:gd name="T27" fmla="*/ 343 h 571"/>
                <a:gd name="T28" fmla="*/ 919 w 1099"/>
                <a:gd name="T29" fmla="*/ 271 h 571"/>
                <a:gd name="T30" fmla="*/ 943 w 1099"/>
                <a:gd name="T31" fmla="*/ 277 h 571"/>
                <a:gd name="T32" fmla="*/ 949 w 1099"/>
                <a:gd name="T33" fmla="*/ 253 h 571"/>
                <a:gd name="T34" fmla="*/ 979 w 1099"/>
                <a:gd name="T35" fmla="*/ 217 h 571"/>
                <a:gd name="T36" fmla="*/ 1039 w 1099"/>
                <a:gd name="T37" fmla="*/ 193 h 571"/>
                <a:gd name="T38" fmla="*/ 1099 w 1099"/>
                <a:gd name="T39" fmla="*/ 114 h 571"/>
                <a:gd name="T40" fmla="*/ 1063 w 1099"/>
                <a:gd name="T41" fmla="*/ 48 h 571"/>
                <a:gd name="T42" fmla="*/ 955 w 1099"/>
                <a:gd name="T43" fmla="*/ 120 h 571"/>
                <a:gd name="T44" fmla="*/ 883 w 1099"/>
                <a:gd name="T45" fmla="*/ 162 h 571"/>
                <a:gd name="T46" fmla="*/ 804 w 1099"/>
                <a:gd name="T47" fmla="*/ 150 h 571"/>
                <a:gd name="T48" fmla="*/ 666 w 1099"/>
                <a:gd name="T49" fmla="*/ 24 h 571"/>
                <a:gd name="T50" fmla="*/ 564 w 1099"/>
                <a:gd name="T51" fmla="*/ 0 h 571"/>
                <a:gd name="T52" fmla="*/ 48 w 1099"/>
                <a:gd name="T53" fmla="*/ 36 h 571"/>
                <a:gd name="T54" fmla="*/ 36 w 1099"/>
                <a:gd name="T55" fmla="*/ 24 h 571"/>
                <a:gd name="T56" fmla="*/ 18 w 1099"/>
                <a:gd name="T57" fmla="*/ 78 h 571"/>
                <a:gd name="T58" fmla="*/ 0 w 1099"/>
                <a:gd name="T59" fmla="*/ 174 h 571"/>
                <a:gd name="T60" fmla="*/ 12 w 1099"/>
                <a:gd name="T61" fmla="*/ 235 h 571"/>
                <a:gd name="T62" fmla="*/ 66 w 1099"/>
                <a:gd name="T63" fmla="*/ 337 h 571"/>
                <a:gd name="T64" fmla="*/ 138 w 1099"/>
                <a:gd name="T65" fmla="*/ 403 h 571"/>
                <a:gd name="T66" fmla="*/ 192 w 1099"/>
                <a:gd name="T67" fmla="*/ 409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99"/>
                <a:gd name="T103" fmla="*/ 0 h 571"/>
                <a:gd name="T104" fmla="*/ 1099 w 1099"/>
                <a:gd name="T105" fmla="*/ 571 h 57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51" name="Freeform 400"/>
            <p:cNvSpPr>
              <a:spLocks/>
            </p:cNvSpPr>
            <p:nvPr/>
          </p:nvSpPr>
          <p:spPr bwMode="auto">
            <a:xfrm>
              <a:off x="2392298" y="4106822"/>
              <a:ext cx="107137" cy="108667"/>
            </a:xfrm>
            <a:custGeom>
              <a:avLst/>
              <a:gdLst>
                <a:gd name="T0" fmla="*/ 14 w 14"/>
                <a:gd name="T1" fmla="*/ 14 h 14"/>
                <a:gd name="T2" fmla="*/ 13 w 14"/>
                <a:gd name="T3" fmla="*/ 11 h 14"/>
                <a:gd name="T4" fmla="*/ 14 w 14"/>
                <a:gd name="T5" fmla="*/ 0 h 14"/>
                <a:gd name="T6" fmla="*/ 7 w 14"/>
                <a:gd name="T7" fmla="*/ 3 h 14"/>
                <a:gd name="T8" fmla="*/ 0 w 14"/>
                <a:gd name="T9" fmla="*/ 6 h 14"/>
                <a:gd name="T10" fmla="*/ 5 w 14"/>
                <a:gd name="T11" fmla="*/ 14 h 14"/>
                <a:gd name="T12" fmla="*/ 9 w 14"/>
                <a:gd name="T13" fmla="*/ 13 h 14"/>
                <a:gd name="T14" fmla="*/ 14 w 14"/>
                <a:gd name="T15" fmla="*/ 14 h 14"/>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4"/>
                <a:gd name="T26" fmla="*/ 14 w 1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52" name="Freeform 401"/>
            <p:cNvSpPr>
              <a:spLocks/>
            </p:cNvSpPr>
            <p:nvPr/>
          </p:nvSpPr>
          <p:spPr bwMode="auto">
            <a:xfrm>
              <a:off x="2430561" y="4206305"/>
              <a:ext cx="91832" cy="67343"/>
            </a:xfrm>
            <a:custGeom>
              <a:avLst/>
              <a:gdLst>
                <a:gd name="T0" fmla="*/ 9 w 12"/>
                <a:gd name="T1" fmla="*/ 1 h 9"/>
                <a:gd name="T2" fmla="*/ 4 w 12"/>
                <a:gd name="T3" fmla="*/ 0 h 9"/>
                <a:gd name="T4" fmla="*/ 0 w 12"/>
                <a:gd name="T5" fmla="*/ 1 h 9"/>
                <a:gd name="T6" fmla="*/ 2 w 12"/>
                <a:gd name="T7" fmla="*/ 3 h 9"/>
                <a:gd name="T8" fmla="*/ 11 w 12"/>
                <a:gd name="T9" fmla="*/ 9 h 9"/>
                <a:gd name="T10" fmla="*/ 12 w 12"/>
                <a:gd name="T11" fmla="*/ 5 h 9"/>
                <a:gd name="T12" fmla="*/ 9 w 12"/>
                <a:gd name="T13" fmla="*/ 1 h 9"/>
                <a:gd name="T14" fmla="*/ 0 60000 65536"/>
                <a:gd name="T15" fmla="*/ 0 60000 65536"/>
                <a:gd name="T16" fmla="*/ 0 60000 65536"/>
                <a:gd name="T17" fmla="*/ 0 60000 65536"/>
                <a:gd name="T18" fmla="*/ 0 60000 65536"/>
                <a:gd name="T19" fmla="*/ 0 60000 65536"/>
                <a:gd name="T20" fmla="*/ 0 60000 65536"/>
                <a:gd name="T21" fmla="*/ 0 w 12"/>
                <a:gd name="T22" fmla="*/ 0 h 9"/>
                <a:gd name="T23" fmla="*/ 12 w 1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53" name="Freeform 402"/>
            <p:cNvSpPr>
              <a:spLocks/>
            </p:cNvSpPr>
            <p:nvPr/>
          </p:nvSpPr>
          <p:spPr bwMode="auto">
            <a:xfrm>
              <a:off x="2514740" y="4244569"/>
              <a:ext cx="136217" cy="58160"/>
            </a:xfrm>
            <a:custGeom>
              <a:avLst/>
              <a:gdLst>
                <a:gd name="T0" fmla="*/ 14 w 18"/>
                <a:gd name="T1" fmla="*/ 1 h 8"/>
                <a:gd name="T2" fmla="*/ 9 w 18"/>
                <a:gd name="T3" fmla="*/ 1 h 8"/>
                <a:gd name="T4" fmla="*/ 2 w 18"/>
                <a:gd name="T5" fmla="*/ 1 h 8"/>
                <a:gd name="T6" fmla="*/ 1 w 18"/>
                <a:gd name="T7" fmla="*/ 0 h 8"/>
                <a:gd name="T8" fmla="*/ 0 w 18"/>
                <a:gd name="T9" fmla="*/ 4 h 8"/>
                <a:gd name="T10" fmla="*/ 4 w 18"/>
                <a:gd name="T11" fmla="*/ 8 h 8"/>
                <a:gd name="T12" fmla="*/ 6 w 18"/>
                <a:gd name="T13" fmla="*/ 8 h 8"/>
                <a:gd name="T14" fmla="*/ 7 w 18"/>
                <a:gd name="T15" fmla="*/ 6 h 8"/>
                <a:gd name="T16" fmla="*/ 10 w 18"/>
                <a:gd name="T17" fmla="*/ 3 h 8"/>
                <a:gd name="T18" fmla="*/ 14 w 18"/>
                <a:gd name="T19" fmla="*/ 4 h 8"/>
                <a:gd name="T20" fmla="*/ 15 w 18"/>
                <a:gd name="T21" fmla="*/ 7 h 8"/>
                <a:gd name="T22" fmla="*/ 18 w 18"/>
                <a:gd name="T23" fmla="*/ 4 h 8"/>
                <a:gd name="T24" fmla="*/ 14 w 18"/>
                <a:gd name="T25" fmla="*/ 1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8"/>
                <a:gd name="T41" fmla="*/ 18 w 18"/>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54" name="Freeform 403"/>
            <p:cNvSpPr>
              <a:spLocks/>
            </p:cNvSpPr>
            <p:nvPr/>
          </p:nvSpPr>
          <p:spPr bwMode="auto">
            <a:xfrm>
              <a:off x="2605041" y="4177226"/>
              <a:ext cx="280086" cy="307635"/>
            </a:xfrm>
            <a:custGeom>
              <a:avLst/>
              <a:gdLst>
                <a:gd name="T0" fmla="*/ 37 w 37"/>
                <a:gd name="T1" fmla="*/ 34 h 41"/>
                <a:gd name="T2" fmla="*/ 37 w 37"/>
                <a:gd name="T3" fmla="*/ 34 h 41"/>
                <a:gd name="T4" fmla="*/ 37 w 37"/>
                <a:gd name="T5" fmla="*/ 27 h 41"/>
                <a:gd name="T6" fmla="*/ 35 w 37"/>
                <a:gd name="T7" fmla="*/ 23 h 41"/>
                <a:gd name="T8" fmla="*/ 36 w 37"/>
                <a:gd name="T9" fmla="*/ 21 h 41"/>
                <a:gd name="T10" fmla="*/ 31 w 37"/>
                <a:gd name="T11" fmla="*/ 20 h 41"/>
                <a:gd name="T12" fmla="*/ 21 w 37"/>
                <a:gd name="T13" fmla="*/ 16 h 41"/>
                <a:gd name="T14" fmla="*/ 19 w 37"/>
                <a:gd name="T15" fmla="*/ 11 h 41"/>
                <a:gd name="T16" fmla="*/ 20 w 37"/>
                <a:gd name="T17" fmla="*/ 3 h 41"/>
                <a:gd name="T18" fmla="*/ 24 w 37"/>
                <a:gd name="T19" fmla="*/ 1 h 41"/>
                <a:gd name="T20" fmla="*/ 24 w 37"/>
                <a:gd name="T21" fmla="*/ 0 h 41"/>
                <a:gd name="T22" fmla="*/ 17 w 37"/>
                <a:gd name="T23" fmla="*/ 2 h 41"/>
                <a:gd name="T24" fmla="*/ 13 w 37"/>
                <a:gd name="T25" fmla="*/ 4 h 41"/>
                <a:gd name="T26" fmla="*/ 11 w 37"/>
                <a:gd name="T27" fmla="*/ 9 h 41"/>
                <a:gd name="T28" fmla="*/ 9 w 37"/>
                <a:gd name="T29" fmla="*/ 10 h 41"/>
                <a:gd name="T30" fmla="*/ 6 w 37"/>
                <a:gd name="T31" fmla="*/ 13 h 41"/>
                <a:gd name="T32" fmla="*/ 3 w 37"/>
                <a:gd name="T33" fmla="*/ 16 h 41"/>
                <a:gd name="T34" fmla="*/ 4 w 37"/>
                <a:gd name="T35" fmla="*/ 18 h 41"/>
                <a:gd name="T36" fmla="*/ 5 w 37"/>
                <a:gd name="T37" fmla="*/ 23 h 41"/>
                <a:gd name="T38" fmla="*/ 5 w 37"/>
                <a:gd name="T39" fmla="*/ 26 h 41"/>
                <a:gd name="T40" fmla="*/ 6 w 37"/>
                <a:gd name="T41" fmla="*/ 30 h 41"/>
                <a:gd name="T42" fmla="*/ 2 w 37"/>
                <a:gd name="T43" fmla="*/ 33 h 41"/>
                <a:gd name="T44" fmla="*/ 0 w 37"/>
                <a:gd name="T45" fmla="*/ 35 h 41"/>
                <a:gd name="T46" fmla="*/ 8 w 37"/>
                <a:gd name="T47" fmla="*/ 38 h 41"/>
                <a:gd name="T48" fmla="*/ 12 w 37"/>
                <a:gd name="T49" fmla="*/ 41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7"/>
                <a:gd name="T76" fmla="*/ 0 h 41"/>
                <a:gd name="T77" fmla="*/ 37 w 37"/>
                <a:gd name="T78" fmla="*/ 41 h 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55" name="Freeform 404"/>
            <p:cNvSpPr>
              <a:spLocks/>
            </p:cNvSpPr>
            <p:nvPr/>
          </p:nvSpPr>
          <p:spPr bwMode="auto">
            <a:xfrm>
              <a:off x="2696873" y="4432823"/>
              <a:ext cx="188254" cy="134686"/>
            </a:xfrm>
            <a:custGeom>
              <a:avLst/>
              <a:gdLst>
                <a:gd name="T0" fmla="*/ 0 w 150"/>
                <a:gd name="T1" fmla="*/ 42 h 108"/>
                <a:gd name="T2" fmla="*/ 0 w 150"/>
                <a:gd name="T3" fmla="*/ 42 h 108"/>
                <a:gd name="T4" fmla="*/ 30 w 150"/>
                <a:gd name="T5" fmla="*/ 60 h 108"/>
                <a:gd name="T6" fmla="*/ 48 w 150"/>
                <a:gd name="T7" fmla="*/ 78 h 108"/>
                <a:gd name="T8" fmla="*/ 72 w 150"/>
                <a:gd name="T9" fmla="*/ 78 h 108"/>
                <a:gd name="T10" fmla="*/ 84 w 150"/>
                <a:gd name="T11" fmla="*/ 96 h 108"/>
                <a:gd name="T12" fmla="*/ 90 w 150"/>
                <a:gd name="T13" fmla="*/ 90 h 108"/>
                <a:gd name="T14" fmla="*/ 84 w 150"/>
                <a:gd name="T15" fmla="*/ 96 h 108"/>
                <a:gd name="T16" fmla="*/ 96 w 150"/>
                <a:gd name="T17" fmla="*/ 108 h 108"/>
                <a:gd name="T18" fmla="*/ 108 w 150"/>
                <a:gd name="T19" fmla="*/ 42 h 108"/>
                <a:gd name="T20" fmla="*/ 102 w 150"/>
                <a:gd name="T21" fmla="*/ 12 h 108"/>
                <a:gd name="T22" fmla="*/ 150 w 150"/>
                <a:gd name="T23" fmla="*/ 0 h 108"/>
                <a:gd name="T24" fmla="*/ 0 w 150"/>
                <a:gd name="T25" fmla="*/ 42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0"/>
                <a:gd name="T40" fmla="*/ 0 h 108"/>
                <a:gd name="T41" fmla="*/ 150 w 150"/>
                <a:gd name="T42" fmla="*/ 108 h 10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0" h="108">
                  <a:moveTo>
                    <a:pt x="0" y="42"/>
                  </a:moveTo>
                  <a:lnTo>
                    <a:pt x="0" y="42"/>
                  </a:lnTo>
                  <a:lnTo>
                    <a:pt x="30" y="60"/>
                  </a:lnTo>
                  <a:lnTo>
                    <a:pt x="48" y="78"/>
                  </a:lnTo>
                  <a:lnTo>
                    <a:pt x="72" y="78"/>
                  </a:lnTo>
                  <a:lnTo>
                    <a:pt x="84" y="96"/>
                  </a:lnTo>
                  <a:lnTo>
                    <a:pt x="90" y="90"/>
                  </a:lnTo>
                  <a:lnTo>
                    <a:pt x="84" y="96"/>
                  </a:lnTo>
                  <a:lnTo>
                    <a:pt x="96" y="108"/>
                  </a:lnTo>
                  <a:lnTo>
                    <a:pt x="108" y="42"/>
                  </a:lnTo>
                  <a:lnTo>
                    <a:pt x="102" y="12"/>
                  </a:lnTo>
                  <a:lnTo>
                    <a:pt x="150" y="0"/>
                  </a:lnTo>
                  <a:lnTo>
                    <a:pt x="0" y="42"/>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56" name="Freeform 405"/>
            <p:cNvSpPr>
              <a:spLocks/>
            </p:cNvSpPr>
            <p:nvPr/>
          </p:nvSpPr>
          <p:spPr bwMode="auto">
            <a:xfrm>
              <a:off x="2696873" y="4432823"/>
              <a:ext cx="188254" cy="134686"/>
            </a:xfrm>
            <a:custGeom>
              <a:avLst/>
              <a:gdLst>
                <a:gd name="T0" fmla="*/ 0 w 150"/>
                <a:gd name="T1" fmla="*/ 42 h 108"/>
                <a:gd name="T2" fmla="*/ 0 w 150"/>
                <a:gd name="T3" fmla="*/ 42 h 108"/>
                <a:gd name="T4" fmla="*/ 30 w 150"/>
                <a:gd name="T5" fmla="*/ 60 h 108"/>
                <a:gd name="T6" fmla="*/ 48 w 150"/>
                <a:gd name="T7" fmla="*/ 78 h 108"/>
                <a:gd name="T8" fmla="*/ 72 w 150"/>
                <a:gd name="T9" fmla="*/ 78 h 108"/>
                <a:gd name="T10" fmla="*/ 84 w 150"/>
                <a:gd name="T11" fmla="*/ 96 h 108"/>
                <a:gd name="T12" fmla="*/ 90 w 150"/>
                <a:gd name="T13" fmla="*/ 90 h 108"/>
                <a:gd name="T14" fmla="*/ 84 w 150"/>
                <a:gd name="T15" fmla="*/ 96 h 108"/>
                <a:gd name="T16" fmla="*/ 96 w 150"/>
                <a:gd name="T17" fmla="*/ 108 h 108"/>
                <a:gd name="T18" fmla="*/ 108 w 150"/>
                <a:gd name="T19" fmla="*/ 42 h 108"/>
                <a:gd name="T20" fmla="*/ 102 w 150"/>
                <a:gd name="T21" fmla="*/ 12 h 108"/>
                <a:gd name="T22" fmla="*/ 150 w 150"/>
                <a:gd name="T23" fmla="*/ 0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0"/>
                <a:gd name="T37" fmla="*/ 0 h 108"/>
                <a:gd name="T38" fmla="*/ 150 w 150"/>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0" h="108">
                  <a:moveTo>
                    <a:pt x="0" y="42"/>
                  </a:moveTo>
                  <a:lnTo>
                    <a:pt x="0" y="42"/>
                  </a:lnTo>
                  <a:lnTo>
                    <a:pt x="30" y="60"/>
                  </a:lnTo>
                  <a:lnTo>
                    <a:pt x="48" y="78"/>
                  </a:lnTo>
                  <a:lnTo>
                    <a:pt x="72" y="78"/>
                  </a:lnTo>
                  <a:lnTo>
                    <a:pt x="84" y="96"/>
                  </a:lnTo>
                  <a:lnTo>
                    <a:pt x="90" y="90"/>
                  </a:lnTo>
                  <a:lnTo>
                    <a:pt x="84" y="96"/>
                  </a:lnTo>
                  <a:lnTo>
                    <a:pt x="96" y="108"/>
                  </a:lnTo>
                  <a:lnTo>
                    <a:pt x="108" y="42"/>
                  </a:lnTo>
                  <a:lnTo>
                    <a:pt x="102" y="12"/>
                  </a:lnTo>
                  <a:lnTo>
                    <a:pt x="150" y="0"/>
                  </a:lnTo>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57" name="Freeform 406"/>
            <p:cNvSpPr>
              <a:spLocks/>
            </p:cNvSpPr>
            <p:nvPr/>
          </p:nvSpPr>
          <p:spPr bwMode="auto">
            <a:xfrm>
              <a:off x="3028997" y="4265996"/>
              <a:ext cx="113259" cy="172949"/>
            </a:xfrm>
            <a:custGeom>
              <a:avLst/>
              <a:gdLst>
                <a:gd name="T0" fmla="*/ 90 w 90"/>
                <a:gd name="T1" fmla="*/ 126 h 138"/>
                <a:gd name="T2" fmla="*/ 78 w 90"/>
                <a:gd name="T3" fmla="*/ 102 h 138"/>
                <a:gd name="T4" fmla="*/ 66 w 90"/>
                <a:gd name="T5" fmla="*/ 78 h 138"/>
                <a:gd name="T6" fmla="*/ 84 w 90"/>
                <a:gd name="T7" fmla="*/ 60 h 138"/>
                <a:gd name="T8" fmla="*/ 90 w 90"/>
                <a:gd name="T9" fmla="*/ 42 h 138"/>
                <a:gd name="T10" fmla="*/ 66 w 90"/>
                <a:gd name="T11" fmla="*/ 36 h 138"/>
                <a:gd name="T12" fmla="*/ 60 w 90"/>
                <a:gd name="T13" fmla="*/ 18 h 138"/>
                <a:gd name="T14" fmla="*/ 36 w 90"/>
                <a:gd name="T15" fmla="*/ 0 h 138"/>
                <a:gd name="T16" fmla="*/ 12 w 90"/>
                <a:gd name="T17" fmla="*/ 24 h 138"/>
                <a:gd name="T18" fmla="*/ 0 w 90"/>
                <a:gd name="T19" fmla="*/ 42 h 138"/>
                <a:gd name="T20" fmla="*/ 6 w 90"/>
                <a:gd name="T21" fmla="*/ 60 h 138"/>
                <a:gd name="T22" fmla="*/ 18 w 90"/>
                <a:gd name="T23" fmla="*/ 66 h 138"/>
                <a:gd name="T24" fmla="*/ 30 w 90"/>
                <a:gd name="T25" fmla="*/ 84 h 138"/>
                <a:gd name="T26" fmla="*/ 24 w 90"/>
                <a:gd name="T27" fmla="*/ 120 h 138"/>
                <a:gd name="T28" fmla="*/ 42 w 90"/>
                <a:gd name="T29" fmla="*/ 138 h 138"/>
                <a:gd name="T30" fmla="*/ 60 w 90"/>
                <a:gd name="T31" fmla="*/ 132 h 138"/>
                <a:gd name="T32" fmla="*/ 90 w 90"/>
                <a:gd name="T33" fmla="*/ 126 h 138"/>
                <a:gd name="T34" fmla="*/ 90 w 90"/>
                <a:gd name="T35" fmla="*/ 126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138"/>
                <a:gd name="T56" fmla="*/ 90 w 90"/>
                <a:gd name="T57" fmla="*/ 138 h 1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58" name="Freeform 407"/>
            <p:cNvSpPr>
              <a:spLocks/>
            </p:cNvSpPr>
            <p:nvPr/>
          </p:nvSpPr>
          <p:spPr bwMode="auto">
            <a:xfrm>
              <a:off x="3028997" y="4265996"/>
              <a:ext cx="113259" cy="172949"/>
            </a:xfrm>
            <a:custGeom>
              <a:avLst/>
              <a:gdLst>
                <a:gd name="T0" fmla="*/ 90 w 90"/>
                <a:gd name="T1" fmla="*/ 126 h 138"/>
                <a:gd name="T2" fmla="*/ 78 w 90"/>
                <a:gd name="T3" fmla="*/ 102 h 138"/>
                <a:gd name="T4" fmla="*/ 66 w 90"/>
                <a:gd name="T5" fmla="*/ 78 h 138"/>
                <a:gd name="T6" fmla="*/ 84 w 90"/>
                <a:gd name="T7" fmla="*/ 60 h 138"/>
                <a:gd name="T8" fmla="*/ 90 w 90"/>
                <a:gd name="T9" fmla="*/ 42 h 138"/>
                <a:gd name="T10" fmla="*/ 66 w 90"/>
                <a:gd name="T11" fmla="*/ 36 h 138"/>
                <a:gd name="T12" fmla="*/ 60 w 90"/>
                <a:gd name="T13" fmla="*/ 18 h 138"/>
                <a:gd name="T14" fmla="*/ 36 w 90"/>
                <a:gd name="T15" fmla="*/ 0 h 138"/>
                <a:gd name="T16" fmla="*/ 12 w 90"/>
                <a:gd name="T17" fmla="*/ 24 h 138"/>
                <a:gd name="T18" fmla="*/ 0 w 90"/>
                <a:gd name="T19" fmla="*/ 42 h 138"/>
                <a:gd name="T20" fmla="*/ 6 w 90"/>
                <a:gd name="T21" fmla="*/ 60 h 138"/>
                <a:gd name="T22" fmla="*/ 18 w 90"/>
                <a:gd name="T23" fmla="*/ 66 h 138"/>
                <a:gd name="T24" fmla="*/ 30 w 90"/>
                <a:gd name="T25" fmla="*/ 84 h 138"/>
                <a:gd name="T26" fmla="*/ 24 w 90"/>
                <a:gd name="T27" fmla="*/ 120 h 138"/>
                <a:gd name="T28" fmla="*/ 42 w 90"/>
                <a:gd name="T29" fmla="*/ 138 h 138"/>
                <a:gd name="T30" fmla="*/ 60 w 90"/>
                <a:gd name="T31" fmla="*/ 132 h 138"/>
                <a:gd name="T32" fmla="*/ 90 w 90"/>
                <a:gd name="T33" fmla="*/ 126 h 138"/>
                <a:gd name="T34" fmla="*/ 90 w 90"/>
                <a:gd name="T35" fmla="*/ 126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138"/>
                <a:gd name="T56" fmla="*/ 90 w 90"/>
                <a:gd name="T57" fmla="*/ 138 h 1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59" name="Freeform 408"/>
            <p:cNvSpPr>
              <a:spLocks/>
            </p:cNvSpPr>
            <p:nvPr/>
          </p:nvSpPr>
          <p:spPr bwMode="auto">
            <a:xfrm>
              <a:off x="3197354" y="4334870"/>
              <a:ext cx="73465" cy="90302"/>
            </a:xfrm>
            <a:custGeom>
              <a:avLst/>
              <a:gdLst>
                <a:gd name="T0" fmla="*/ 6 w 60"/>
                <a:gd name="T1" fmla="*/ 42 h 72"/>
                <a:gd name="T2" fmla="*/ 6 w 60"/>
                <a:gd name="T3" fmla="*/ 66 h 72"/>
                <a:gd name="T4" fmla="*/ 12 w 60"/>
                <a:gd name="T5" fmla="*/ 72 h 72"/>
                <a:gd name="T6" fmla="*/ 36 w 60"/>
                <a:gd name="T7" fmla="*/ 60 h 72"/>
                <a:gd name="T8" fmla="*/ 60 w 60"/>
                <a:gd name="T9" fmla="*/ 24 h 72"/>
                <a:gd name="T10" fmla="*/ 18 w 60"/>
                <a:gd name="T11" fmla="*/ 0 h 72"/>
                <a:gd name="T12" fmla="*/ 6 w 60"/>
                <a:gd name="T13" fmla="*/ 0 h 72"/>
                <a:gd name="T14" fmla="*/ 0 w 60"/>
                <a:gd name="T15" fmla="*/ 18 h 72"/>
                <a:gd name="T16" fmla="*/ 6 w 60"/>
                <a:gd name="T17" fmla="*/ 42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72"/>
                <a:gd name="T29" fmla="*/ 60 w 60"/>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72">
                  <a:moveTo>
                    <a:pt x="6" y="42"/>
                  </a:moveTo>
                  <a:lnTo>
                    <a:pt x="6" y="66"/>
                  </a:lnTo>
                  <a:lnTo>
                    <a:pt x="12" y="72"/>
                  </a:lnTo>
                  <a:lnTo>
                    <a:pt x="36" y="60"/>
                  </a:lnTo>
                  <a:lnTo>
                    <a:pt x="60" y="24"/>
                  </a:lnTo>
                  <a:lnTo>
                    <a:pt x="18" y="0"/>
                  </a:lnTo>
                  <a:lnTo>
                    <a:pt x="6" y="0"/>
                  </a:lnTo>
                  <a:lnTo>
                    <a:pt x="0" y="18"/>
                  </a:lnTo>
                  <a:lnTo>
                    <a:pt x="6" y="42"/>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60" name="Freeform 409"/>
            <p:cNvSpPr>
              <a:spLocks/>
            </p:cNvSpPr>
            <p:nvPr/>
          </p:nvSpPr>
          <p:spPr bwMode="auto">
            <a:xfrm>
              <a:off x="2742789" y="5005240"/>
              <a:ext cx="466810" cy="970354"/>
            </a:xfrm>
            <a:custGeom>
              <a:avLst/>
              <a:gdLst>
                <a:gd name="T0" fmla="*/ 47 w 62"/>
                <a:gd name="T1" fmla="*/ 37 h 129"/>
                <a:gd name="T2" fmla="*/ 48 w 62"/>
                <a:gd name="T3" fmla="*/ 32 h 129"/>
                <a:gd name="T4" fmla="*/ 50 w 62"/>
                <a:gd name="T5" fmla="*/ 29 h 129"/>
                <a:gd name="T6" fmla="*/ 50 w 62"/>
                <a:gd name="T7" fmla="*/ 29 h 129"/>
                <a:gd name="T8" fmla="*/ 57 w 62"/>
                <a:gd name="T9" fmla="*/ 22 h 129"/>
                <a:gd name="T10" fmla="*/ 60 w 62"/>
                <a:gd name="T11" fmla="*/ 20 h 129"/>
                <a:gd name="T12" fmla="*/ 62 w 62"/>
                <a:gd name="T13" fmla="*/ 14 h 129"/>
                <a:gd name="T14" fmla="*/ 61 w 62"/>
                <a:gd name="T15" fmla="*/ 13 h 129"/>
                <a:gd name="T16" fmla="*/ 58 w 62"/>
                <a:gd name="T17" fmla="*/ 15 h 129"/>
                <a:gd name="T18" fmla="*/ 52 w 62"/>
                <a:gd name="T19" fmla="*/ 18 h 129"/>
                <a:gd name="T20" fmla="*/ 47 w 62"/>
                <a:gd name="T21" fmla="*/ 17 h 129"/>
                <a:gd name="T22" fmla="*/ 48 w 62"/>
                <a:gd name="T23" fmla="*/ 10 h 129"/>
                <a:gd name="T24" fmla="*/ 45 w 62"/>
                <a:gd name="T25" fmla="*/ 8 h 129"/>
                <a:gd name="T26" fmla="*/ 39 w 62"/>
                <a:gd name="T27" fmla="*/ 6 h 129"/>
                <a:gd name="T28" fmla="*/ 36 w 62"/>
                <a:gd name="T29" fmla="*/ 4 h 129"/>
                <a:gd name="T30" fmla="*/ 33 w 62"/>
                <a:gd name="T31" fmla="*/ 0 h 129"/>
                <a:gd name="T32" fmla="*/ 33 w 62"/>
                <a:gd name="T33" fmla="*/ 0 h 129"/>
                <a:gd name="T34" fmla="*/ 29 w 62"/>
                <a:gd name="T35" fmla="*/ 1 h 129"/>
                <a:gd name="T36" fmla="*/ 28 w 62"/>
                <a:gd name="T37" fmla="*/ 2 h 129"/>
                <a:gd name="T38" fmla="*/ 23 w 62"/>
                <a:gd name="T39" fmla="*/ 1 h 129"/>
                <a:gd name="T40" fmla="*/ 21 w 62"/>
                <a:gd name="T41" fmla="*/ 1 h 129"/>
                <a:gd name="T42" fmla="*/ 19 w 62"/>
                <a:gd name="T43" fmla="*/ 2 h 129"/>
                <a:gd name="T44" fmla="*/ 20 w 62"/>
                <a:gd name="T45" fmla="*/ 3 h 129"/>
                <a:gd name="T46" fmla="*/ 19 w 62"/>
                <a:gd name="T47" fmla="*/ 7 h 129"/>
                <a:gd name="T48" fmla="*/ 16 w 62"/>
                <a:gd name="T49" fmla="*/ 10 h 129"/>
                <a:gd name="T50" fmla="*/ 16 w 62"/>
                <a:gd name="T51" fmla="*/ 16 h 129"/>
                <a:gd name="T52" fmla="*/ 14 w 62"/>
                <a:gd name="T53" fmla="*/ 20 h 129"/>
                <a:gd name="T54" fmla="*/ 11 w 62"/>
                <a:gd name="T55" fmla="*/ 33 h 129"/>
                <a:gd name="T56" fmla="*/ 12 w 62"/>
                <a:gd name="T57" fmla="*/ 43 h 129"/>
                <a:gd name="T58" fmla="*/ 6 w 62"/>
                <a:gd name="T59" fmla="*/ 56 h 129"/>
                <a:gd name="T60" fmla="*/ 5 w 62"/>
                <a:gd name="T61" fmla="*/ 70 h 129"/>
                <a:gd name="T62" fmla="*/ 5 w 62"/>
                <a:gd name="T63" fmla="*/ 77 h 129"/>
                <a:gd name="T64" fmla="*/ 4 w 62"/>
                <a:gd name="T65" fmla="*/ 84 h 129"/>
                <a:gd name="T66" fmla="*/ 6 w 62"/>
                <a:gd name="T67" fmla="*/ 88 h 129"/>
                <a:gd name="T68" fmla="*/ 3 w 62"/>
                <a:gd name="T69" fmla="*/ 104 h 129"/>
                <a:gd name="T70" fmla="*/ 0 w 62"/>
                <a:gd name="T71" fmla="*/ 111 h 129"/>
                <a:gd name="T72" fmla="*/ 1 w 62"/>
                <a:gd name="T73" fmla="*/ 116 h 129"/>
                <a:gd name="T74" fmla="*/ 4 w 62"/>
                <a:gd name="T75" fmla="*/ 122 h 129"/>
                <a:gd name="T76" fmla="*/ 20 w 62"/>
                <a:gd name="T77" fmla="*/ 129 h 129"/>
                <a:gd name="T78" fmla="*/ 16 w 62"/>
                <a:gd name="T79" fmla="*/ 125 h 129"/>
                <a:gd name="T80" fmla="*/ 14 w 62"/>
                <a:gd name="T81" fmla="*/ 118 h 129"/>
                <a:gd name="T82" fmla="*/ 16 w 62"/>
                <a:gd name="T83" fmla="*/ 113 h 129"/>
                <a:gd name="T84" fmla="*/ 19 w 62"/>
                <a:gd name="T85" fmla="*/ 107 h 129"/>
                <a:gd name="T86" fmla="*/ 22 w 62"/>
                <a:gd name="T87" fmla="*/ 104 h 129"/>
                <a:gd name="T88" fmla="*/ 24 w 62"/>
                <a:gd name="T89" fmla="*/ 99 h 129"/>
                <a:gd name="T90" fmla="*/ 21 w 62"/>
                <a:gd name="T91" fmla="*/ 97 h 129"/>
                <a:gd name="T92" fmla="*/ 19 w 62"/>
                <a:gd name="T93" fmla="*/ 93 h 129"/>
                <a:gd name="T94" fmla="*/ 24 w 62"/>
                <a:gd name="T95" fmla="*/ 87 h 129"/>
                <a:gd name="T96" fmla="*/ 27 w 62"/>
                <a:gd name="T97" fmla="*/ 83 h 129"/>
                <a:gd name="T98" fmla="*/ 30 w 62"/>
                <a:gd name="T99" fmla="*/ 77 h 129"/>
                <a:gd name="T100" fmla="*/ 28 w 62"/>
                <a:gd name="T101" fmla="*/ 74 h 129"/>
                <a:gd name="T102" fmla="*/ 28 w 62"/>
                <a:gd name="T103" fmla="*/ 72 h 129"/>
                <a:gd name="T104" fmla="*/ 34 w 62"/>
                <a:gd name="T105" fmla="*/ 70 h 129"/>
                <a:gd name="T106" fmla="*/ 36 w 62"/>
                <a:gd name="T107" fmla="*/ 66 h 129"/>
                <a:gd name="T108" fmla="*/ 37 w 62"/>
                <a:gd name="T109" fmla="*/ 62 h 129"/>
                <a:gd name="T110" fmla="*/ 47 w 62"/>
                <a:gd name="T111" fmla="*/ 59 h 129"/>
                <a:gd name="T112" fmla="*/ 51 w 62"/>
                <a:gd name="T113" fmla="*/ 56 h 129"/>
                <a:gd name="T114" fmla="*/ 53 w 62"/>
                <a:gd name="T115" fmla="*/ 51 h 129"/>
                <a:gd name="T116" fmla="*/ 51 w 62"/>
                <a:gd name="T117" fmla="*/ 47 h 129"/>
                <a:gd name="T118" fmla="*/ 48 w 62"/>
                <a:gd name="T119" fmla="*/ 44 h 129"/>
                <a:gd name="T120" fmla="*/ 51 w 62"/>
                <a:gd name="T121" fmla="*/ 45 h 129"/>
                <a:gd name="T122" fmla="*/ 47 w 62"/>
                <a:gd name="T123" fmla="*/ 42 h 129"/>
                <a:gd name="T124" fmla="*/ 47 w 62"/>
                <a:gd name="T125" fmla="*/ 37 h 1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
                <a:gd name="T190" fmla="*/ 0 h 129"/>
                <a:gd name="T191" fmla="*/ 62 w 62"/>
                <a:gd name="T192" fmla="*/ 129 h 1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 h="129">
                  <a:moveTo>
                    <a:pt x="47" y="37"/>
                  </a:moveTo>
                  <a:cubicBezTo>
                    <a:pt x="48" y="32"/>
                    <a:pt x="48" y="32"/>
                    <a:pt x="48" y="32"/>
                  </a:cubicBezTo>
                  <a:cubicBezTo>
                    <a:pt x="50" y="29"/>
                    <a:pt x="50" y="29"/>
                    <a:pt x="50" y="29"/>
                  </a:cubicBezTo>
                  <a:cubicBezTo>
                    <a:pt x="50" y="29"/>
                    <a:pt x="50" y="29"/>
                    <a:pt x="50" y="29"/>
                  </a:cubicBezTo>
                  <a:cubicBezTo>
                    <a:pt x="57" y="22"/>
                    <a:pt x="57" y="22"/>
                    <a:pt x="57" y="22"/>
                  </a:cubicBezTo>
                  <a:cubicBezTo>
                    <a:pt x="60" y="20"/>
                    <a:pt x="60" y="20"/>
                    <a:pt x="60" y="20"/>
                  </a:cubicBezTo>
                  <a:cubicBezTo>
                    <a:pt x="62" y="14"/>
                    <a:pt x="62" y="14"/>
                    <a:pt x="62" y="14"/>
                  </a:cubicBezTo>
                  <a:cubicBezTo>
                    <a:pt x="61" y="13"/>
                    <a:pt x="61" y="13"/>
                    <a:pt x="61" y="13"/>
                  </a:cubicBezTo>
                  <a:cubicBezTo>
                    <a:pt x="58" y="15"/>
                    <a:pt x="58" y="15"/>
                    <a:pt x="58" y="15"/>
                  </a:cubicBezTo>
                  <a:cubicBezTo>
                    <a:pt x="52" y="18"/>
                    <a:pt x="52" y="18"/>
                    <a:pt x="52" y="18"/>
                  </a:cubicBezTo>
                  <a:cubicBezTo>
                    <a:pt x="47" y="17"/>
                    <a:pt x="47" y="17"/>
                    <a:pt x="47" y="17"/>
                  </a:cubicBezTo>
                  <a:cubicBezTo>
                    <a:pt x="48" y="10"/>
                    <a:pt x="48" y="10"/>
                    <a:pt x="48" y="10"/>
                  </a:cubicBezTo>
                  <a:cubicBezTo>
                    <a:pt x="45" y="8"/>
                    <a:pt x="45" y="8"/>
                    <a:pt x="45" y="8"/>
                  </a:cubicBezTo>
                  <a:cubicBezTo>
                    <a:pt x="39" y="6"/>
                    <a:pt x="39" y="6"/>
                    <a:pt x="39" y="6"/>
                  </a:cubicBezTo>
                  <a:cubicBezTo>
                    <a:pt x="36" y="4"/>
                    <a:pt x="36" y="4"/>
                    <a:pt x="36" y="4"/>
                  </a:cubicBezTo>
                  <a:cubicBezTo>
                    <a:pt x="33" y="0"/>
                    <a:pt x="33" y="0"/>
                    <a:pt x="33" y="0"/>
                  </a:cubicBezTo>
                  <a:cubicBezTo>
                    <a:pt x="33" y="0"/>
                    <a:pt x="33" y="0"/>
                    <a:pt x="33" y="0"/>
                  </a:cubicBezTo>
                  <a:cubicBezTo>
                    <a:pt x="29" y="1"/>
                    <a:pt x="29" y="1"/>
                    <a:pt x="29" y="1"/>
                  </a:cubicBezTo>
                  <a:cubicBezTo>
                    <a:pt x="28" y="2"/>
                    <a:pt x="28" y="2"/>
                    <a:pt x="28" y="2"/>
                  </a:cubicBezTo>
                  <a:cubicBezTo>
                    <a:pt x="23" y="1"/>
                    <a:pt x="23" y="1"/>
                    <a:pt x="23" y="1"/>
                  </a:cubicBezTo>
                  <a:cubicBezTo>
                    <a:pt x="21" y="1"/>
                    <a:pt x="21" y="1"/>
                    <a:pt x="21" y="1"/>
                  </a:cubicBezTo>
                  <a:cubicBezTo>
                    <a:pt x="19" y="2"/>
                    <a:pt x="19" y="2"/>
                    <a:pt x="19" y="2"/>
                  </a:cubicBezTo>
                  <a:cubicBezTo>
                    <a:pt x="20" y="3"/>
                    <a:pt x="20" y="3"/>
                    <a:pt x="20" y="3"/>
                  </a:cubicBezTo>
                  <a:cubicBezTo>
                    <a:pt x="19" y="7"/>
                    <a:pt x="19" y="7"/>
                    <a:pt x="19" y="7"/>
                  </a:cubicBezTo>
                  <a:cubicBezTo>
                    <a:pt x="16" y="10"/>
                    <a:pt x="16" y="10"/>
                    <a:pt x="16" y="10"/>
                  </a:cubicBezTo>
                  <a:cubicBezTo>
                    <a:pt x="16" y="16"/>
                    <a:pt x="16" y="16"/>
                    <a:pt x="16" y="16"/>
                  </a:cubicBezTo>
                  <a:cubicBezTo>
                    <a:pt x="14" y="20"/>
                    <a:pt x="14" y="20"/>
                    <a:pt x="14" y="20"/>
                  </a:cubicBezTo>
                  <a:cubicBezTo>
                    <a:pt x="11" y="33"/>
                    <a:pt x="11" y="33"/>
                    <a:pt x="11" y="33"/>
                  </a:cubicBezTo>
                  <a:cubicBezTo>
                    <a:pt x="12" y="43"/>
                    <a:pt x="12" y="43"/>
                    <a:pt x="12" y="43"/>
                  </a:cubicBezTo>
                  <a:cubicBezTo>
                    <a:pt x="6" y="56"/>
                    <a:pt x="6" y="56"/>
                    <a:pt x="6" y="56"/>
                  </a:cubicBezTo>
                  <a:cubicBezTo>
                    <a:pt x="5" y="70"/>
                    <a:pt x="5" y="70"/>
                    <a:pt x="5" y="70"/>
                  </a:cubicBezTo>
                  <a:cubicBezTo>
                    <a:pt x="5" y="77"/>
                    <a:pt x="5" y="77"/>
                    <a:pt x="5" y="77"/>
                  </a:cubicBezTo>
                  <a:cubicBezTo>
                    <a:pt x="4" y="84"/>
                    <a:pt x="4" y="84"/>
                    <a:pt x="4" y="84"/>
                  </a:cubicBezTo>
                  <a:cubicBezTo>
                    <a:pt x="6" y="88"/>
                    <a:pt x="6" y="88"/>
                    <a:pt x="6" y="88"/>
                  </a:cubicBezTo>
                  <a:cubicBezTo>
                    <a:pt x="3" y="104"/>
                    <a:pt x="3" y="104"/>
                    <a:pt x="3" y="104"/>
                  </a:cubicBezTo>
                  <a:cubicBezTo>
                    <a:pt x="0" y="111"/>
                    <a:pt x="0" y="111"/>
                    <a:pt x="0" y="111"/>
                  </a:cubicBezTo>
                  <a:cubicBezTo>
                    <a:pt x="1" y="116"/>
                    <a:pt x="1" y="116"/>
                    <a:pt x="1" y="116"/>
                  </a:cubicBezTo>
                  <a:cubicBezTo>
                    <a:pt x="4" y="122"/>
                    <a:pt x="4" y="122"/>
                    <a:pt x="4" y="122"/>
                  </a:cubicBezTo>
                  <a:cubicBezTo>
                    <a:pt x="20" y="129"/>
                    <a:pt x="20" y="129"/>
                    <a:pt x="20" y="129"/>
                  </a:cubicBezTo>
                  <a:cubicBezTo>
                    <a:pt x="16" y="125"/>
                    <a:pt x="16" y="125"/>
                    <a:pt x="16" y="125"/>
                  </a:cubicBezTo>
                  <a:cubicBezTo>
                    <a:pt x="14" y="118"/>
                    <a:pt x="14" y="118"/>
                    <a:pt x="14" y="118"/>
                  </a:cubicBezTo>
                  <a:cubicBezTo>
                    <a:pt x="16" y="113"/>
                    <a:pt x="16" y="113"/>
                    <a:pt x="16" y="113"/>
                  </a:cubicBezTo>
                  <a:cubicBezTo>
                    <a:pt x="19" y="107"/>
                    <a:pt x="19" y="107"/>
                    <a:pt x="19" y="107"/>
                  </a:cubicBezTo>
                  <a:cubicBezTo>
                    <a:pt x="22" y="104"/>
                    <a:pt x="22" y="104"/>
                    <a:pt x="22" y="104"/>
                  </a:cubicBezTo>
                  <a:cubicBezTo>
                    <a:pt x="24" y="99"/>
                    <a:pt x="24" y="99"/>
                    <a:pt x="24" y="99"/>
                  </a:cubicBezTo>
                  <a:cubicBezTo>
                    <a:pt x="21" y="97"/>
                    <a:pt x="21" y="97"/>
                    <a:pt x="21" y="97"/>
                  </a:cubicBezTo>
                  <a:cubicBezTo>
                    <a:pt x="19" y="93"/>
                    <a:pt x="19" y="93"/>
                    <a:pt x="19" y="93"/>
                  </a:cubicBezTo>
                  <a:cubicBezTo>
                    <a:pt x="24" y="87"/>
                    <a:pt x="24" y="87"/>
                    <a:pt x="24" y="87"/>
                  </a:cubicBezTo>
                  <a:cubicBezTo>
                    <a:pt x="27" y="83"/>
                    <a:pt x="27" y="83"/>
                    <a:pt x="27" y="83"/>
                  </a:cubicBezTo>
                  <a:cubicBezTo>
                    <a:pt x="27" y="83"/>
                    <a:pt x="28" y="81"/>
                    <a:pt x="30" y="77"/>
                  </a:cubicBezTo>
                  <a:cubicBezTo>
                    <a:pt x="33" y="73"/>
                    <a:pt x="28" y="74"/>
                    <a:pt x="28" y="74"/>
                  </a:cubicBezTo>
                  <a:cubicBezTo>
                    <a:pt x="28" y="72"/>
                    <a:pt x="28" y="72"/>
                    <a:pt x="28" y="72"/>
                  </a:cubicBezTo>
                  <a:cubicBezTo>
                    <a:pt x="34" y="70"/>
                    <a:pt x="34" y="70"/>
                    <a:pt x="34" y="70"/>
                  </a:cubicBezTo>
                  <a:cubicBezTo>
                    <a:pt x="36" y="66"/>
                    <a:pt x="36" y="66"/>
                    <a:pt x="36" y="66"/>
                  </a:cubicBezTo>
                  <a:cubicBezTo>
                    <a:pt x="37" y="62"/>
                    <a:pt x="37" y="62"/>
                    <a:pt x="37" y="62"/>
                  </a:cubicBezTo>
                  <a:cubicBezTo>
                    <a:pt x="37" y="62"/>
                    <a:pt x="42" y="60"/>
                    <a:pt x="47" y="59"/>
                  </a:cubicBezTo>
                  <a:cubicBezTo>
                    <a:pt x="52" y="58"/>
                    <a:pt x="51" y="56"/>
                    <a:pt x="51" y="56"/>
                  </a:cubicBezTo>
                  <a:cubicBezTo>
                    <a:pt x="53" y="51"/>
                    <a:pt x="53" y="51"/>
                    <a:pt x="53" y="51"/>
                  </a:cubicBezTo>
                  <a:cubicBezTo>
                    <a:pt x="51" y="47"/>
                    <a:pt x="51" y="47"/>
                    <a:pt x="51" y="47"/>
                  </a:cubicBezTo>
                  <a:cubicBezTo>
                    <a:pt x="48" y="44"/>
                    <a:pt x="48" y="44"/>
                    <a:pt x="48" y="44"/>
                  </a:cubicBezTo>
                  <a:cubicBezTo>
                    <a:pt x="51" y="45"/>
                    <a:pt x="51" y="45"/>
                    <a:pt x="51" y="45"/>
                  </a:cubicBezTo>
                  <a:cubicBezTo>
                    <a:pt x="47" y="42"/>
                    <a:pt x="47" y="42"/>
                    <a:pt x="47" y="42"/>
                  </a:cubicBezTo>
                  <a:lnTo>
                    <a:pt x="47" y="37"/>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61" name="Freeform 410"/>
            <p:cNvSpPr>
              <a:spLocks/>
            </p:cNvSpPr>
            <p:nvPr/>
          </p:nvSpPr>
          <p:spPr bwMode="auto">
            <a:xfrm>
              <a:off x="2990734" y="4942489"/>
              <a:ext cx="214274" cy="198968"/>
            </a:xfrm>
            <a:custGeom>
              <a:avLst/>
              <a:gdLst>
                <a:gd name="T0" fmla="*/ 48 w 168"/>
                <a:gd name="T1" fmla="*/ 0 h 156"/>
                <a:gd name="T2" fmla="*/ 0 w 168"/>
                <a:gd name="T3" fmla="*/ 36 h 156"/>
                <a:gd name="T4" fmla="*/ 0 w 168"/>
                <a:gd name="T5" fmla="*/ 48 h 156"/>
                <a:gd name="T6" fmla="*/ 18 w 168"/>
                <a:gd name="T7" fmla="*/ 72 h 156"/>
                <a:gd name="T8" fmla="*/ 36 w 168"/>
                <a:gd name="T9" fmla="*/ 84 h 156"/>
                <a:gd name="T10" fmla="*/ 72 w 168"/>
                <a:gd name="T11" fmla="*/ 96 h 156"/>
                <a:gd name="T12" fmla="*/ 90 w 168"/>
                <a:gd name="T13" fmla="*/ 108 h 156"/>
                <a:gd name="T14" fmla="*/ 84 w 168"/>
                <a:gd name="T15" fmla="*/ 150 h 156"/>
                <a:gd name="T16" fmla="*/ 114 w 168"/>
                <a:gd name="T17" fmla="*/ 156 h 156"/>
                <a:gd name="T18" fmla="*/ 150 w 168"/>
                <a:gd name="T19" fmla="*/ 138 h 156"/>
                <a:gd name="T20" fmla="*/ 168 w 168"/>
                <a:gd name="T21" fmla="*/ 126 h 156"/>
                <a:gd name="T22" fmla="*/ 162 w 168"/>
                <a:gd name="T23" fmla="*/ 114 h 156"/>
                <a:gd name="T24" fmla="*/ 162 w 168"/>
                <a:gd name="T25" fmla="*/ 90 h 156"/>
                <a:gd name="T26" fmla="*/ 144 w 168"/>
                <a:gd name="T27" fmla="*/ 84 h 156"/>
                <a:gd name="T28" fmla="*/ 120 w 168"/>
                <a:gd name="T29" fmla="*/ 54 h 156"/>
                <a:gd name="T30" fmla="*/ 108 w 168"/>
                <a:gd name="T31" fmla="*/ 42 h 156"/>
                <a:gd name="T32" fmla="*/ 90 w 168"/>
                <a:gd name="T33" fmla="*/ 12 h 156"/>
                <a:gd name="T34" fmla="*/ 90 w 168"/>
                <a:gd name="T35" fmla="*/ 6 h 156"/>
                <a:gd name="T36" fmla="*/ 78 w 168"/>
                <a:gd name="T37" fmla="*/ 0 h 156"/>
                <a:gd name="T38" fmla="*/ 48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8"/>
                <a:gd name="T61" fmla="*/ 0 h 156"/>
                <a:gd name="T62" fmla="*/ 168 w 168"/>
                <a:gd name="T63" fmla="*/ 156 h 1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62" name="Freeform 411"/>
            <p:cNvSpPr>
              <a:spLocks/>
            </p:cNvSpPr>
            <p:nvPr/>
          </p:nvSpPr>
          <p:spPr bwMode="auto">
            <a:xfrm>
              <a:off x="3099401" y="5222575"/>
              <a:ext cx="127034" cy="142339"/>
            </a:xfrm>
            <a:custGeom>
              <a:avLst/>
              <a:gdLst>
                <a:gd name="T0" fmla="*/ 66 w 102"/>
                <a:gd name="T1" fmla="*/ 24 h 114"/>
                <a:gd name="T2" fmla="*/ 36 w 102"/>
                <a:gd name="T3" fmla="*/ 6 h 114"/>
                <a:gd name="T4" fmla="*/ 18 w 102"/>
                <a:gd name="T5" fmla="*/ 0 h 114"/>
                <a:gd name="T6" fmla="*/ 6 w 102"/>
                <a:gd name="T7" fmla="*/ 18 h 114"/>
                <a:gd name="T8" fmla="*/ 0 w 102"/>
                <a:gd name="T9" fmla="*/ 48 h 114"/>
                <a:gd name="T10" fmla="*/ 0 w 102"/>
                <a:gd name="T11" fmla="*/ 78 h 114"/>
                <a:gd name="T12" fmla="*/ 24 w 102"/>
                <a:gd name="T13" fmla="*/ 96 h 114"/>
                <a:gd name="T14" fmla="*/ 36 w 102"/>
                <a:gd name="T15" fmla="*/ 108 h 114"/>
                <a:gd name="T16" fmla="*/ 66 w 102"/>
                <a:gd name="T17" fmla="*/ 114 h 114"/>
                <a:gd name="T18" fmla="*/ 96 w 102"/>
                <a:gd name="T19" fmla="*/ 90 h 114"/>
                <a:gd name="T20" fmla="*/ 102 w 102"/>
                <a:gd name="T21" fmla="*/ 78 h 114"/>
                <a:gd name="T22" fmla="*/ 84 w 102"/>
                <a:gd name="T23" fmla="*/ 42 h 114"/>
                <a:gd name="T24" fmla="*/ 66 w 102"/>
                <a:gd name="T25" fmla="*/ 24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14"/>
                <a:gd name="T41" fmla="*/ 102 w 102"/>
                <a:gd name="T42" fmla="*/ 114 h 1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63" name="Freeform 412"/>
            <p:cNvSpPr>
              <a:spLocks/>
            </p:cNvSpPr>
            <p:nvPr/>
          </p:nvSpPr>
          <p:spPr bwMode="auto">
            <a:xfrm>
              <a:off x="2823906" y="4711379"/>
              <a:ext cx="281617" cy="307636"/>
            </a:xfrm>
            <a:custGeom>
              <a:avLst/>
              <a:gdLst>
                <a:gd name="T0" fmla="*/ 22 w 37"/>
                <a:gd name="T1" fmla="*/ 39 h 41"/>
                <a:gd name="T2" fmla="*/ 22 w 37"/>
                <a:gd name="T3" fmla="*/ 37 h 41"/>
                <a:gd name="T4" fmla="*/ 30 w 37"/>
                <a:gd name="T5" fmla="*/ 31 h 41"/>
                <a:gd name="T6" fmla="*/ 35 w 37"/>
                <a:gd name="T7" fmla="*/ 31 h 41"/>
                <a:gd name="T8" fmla="*/ 37 w 37"/>
                <a:gd name="T9" fmla="*/ 32 h 41"/>
                <a:gd name="T10" fmla="*/ 37 w 37"/>
                <a:gd name="T11" fmla="*/ 25 h 41"/>
                <a:gd name="T12" fmla="*/ 37 w 37"/>
                <a:gd name="T13" fmla="*/ 21 h 41"/>
                <a:gd name="T14" fmla="*/ 31 w 37"/>
                <a:gd name="T15" fmla="*/ 20 h 41"/>
                <a:gd name="T16" fmla="*/ 29 w 37"/>
                <a:gd name="T17" fmla="*/ 17 h 41"/>
                <a:gd name="T18" fmla="*/ 29 w 37"/>
                <a:gd name="T19" fmla="*/ 13 h 41"/>
                <a:gd name="T20" fmla="*/ 22 w 37"/>
                <a:gd name="T21" fmla="*/ 10 h 41"/>
                <a:gd name="T22" fmla="*/ 16 w 37"/>
                <a:gd name="T23" fmla="*/ 7 h 41"/>
                <a:gd name="T24" fmla="*/ 15 w 37"/>
                <a:gd name="T25" fmla="*/ 1 h 41"/>
                <a:gd name="T26" fmla="*/ 9 w 37"/>
                <a:gd name="T27" fmla="*/ 0 h 41"/>
                <a:gd name="T28" fmla="*/ 5 w 37"/>
                <a:gd name="T29" fmla="*/ 3 h 41"/>
                <a:gd name="T30" fmla="*/ 1 w 37"/>
                <a:gd name="T31" fmla="*/ 4 h 41"/>
                <a:gd name="T32" fmla="*/ 3 w 37"/>
                <a:gd name="T33" fmla="*/ 7 h 41"/>
                <a:gd name="T34" fmla="*/ 2 w 37"/>
                <a:gd name="T35" fmla="*/ 15 h 41"/>
                <a:gd name="T36" fmla="*/ 1 w 37"/>
                <a:gd name="T37" fmla="*/ 21 h 41"/>
                <a:gd name="T38" fmla="*/ 0 w 37"/>
                <a:gd name="T39" fmla="*/ 26 h 41"/>
                <a:gd name="T40" fmla="*/ 1 w 37"/>
                <a:gd name="T41" fmla="*/ 25 h 41"/>
                <a:gd name="T42" fmla="*/ 4 w 37"/>
                <a:gd name="T43" fmla="*/ 28 h 41"/>
                <a:gd name="T44" fmla="*/ 3 w 37"/>
                <a:gd name="T45" fmla="*/ 32 h 41"/>
                <a:gd name="T46" fmla="*/ 7 w 37"/>
                <a:gd name="T47" fmla="*/ 39 h 41"/>
                <a:gd name="T48" fmla="*/ 8 w 37"/>
                <a:gd name="T49" fmla="*/ 41 h 41"/>
                <a:gd name="T50" fmla="*/ 10 w 37"/>
                <a:gd name="T51" fmla="*/ 40 h 41"/>
                <a:gd name="T52" fmla="*/ 12 w 37"/>
                <a:gd name="T53" fmla="*/ 40 h 41"/>
                <a:gd name="T54" fmla="*/ 17 w 37"/>
                <a:gd name="T55" fmla="*/ 41 h 41"/>
                <a:gd name="T56" fmla="*/ 18 w 37"/>
                <a:gd name="T57" fmla="*/ 40 h 41"/>
                <a:gd name="T58" fmla="*/ 22 w 37"/>
                <a:gd name="T59" fmla="*/ 39 h 41"/>
                <a:gd name="T60" fmla="*/ 22 w 37"/>
                <a:gd name="T61" fmla="*/ 39 h 4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7"/>
                <a:gd name="T94" fmla="*/ 0 h 41"/>
                <a:gd name="T95" fmla="*/ 37 w 37"/>
                <a:gd name="T96" fmla="*/ 41 h 4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7" h="41">
                  <a:moveTo>
                    <a:pt x="22" y="39"/>
                  </a:moveTo>
                  <a:cubicBezTo>
                    <a:pt x="22" y="37"/>
                    <a:pt x="22" y="37"/>
                    <a:pt x="22" y="37"/>
                  </a:cubicBezTo>
                  <a:cubicBezTo>
                    <a:pt x="30" y="31"/>
                    <a:pt x="30" y="31"/>
                    <a:pt x="30" y="31"/>
                  </a:cubicBezTo>
                  <a:cubicBezTo>
                    <a:pt x="35" y="31"/>
                    <a:pt x="35" y="31"/>
                    <a:pt x="35" y="31"/>
                  </a:cubicBezTo>
                  <a:cubicBezTo>
                    <a:pt x="37" y="32"/>
                    <a:pt x="37" y="32"/>
                    <a:pt x="37" y="32"/>
                  </a:cubicBezTo>
                  <a:cubicBezTo>
                    <a:pt x="37" y="25"/>
                    <a:pt x="37" y="25"/>
                    <a:pt x="37" y="25"/>
                  </a:cubicBezTo>
                  <a:cubicBezTo>
                    <a:pt x="37" y="21"/>
                    <a:pt x="37" y="21"/>
                    <a:pt x="37" y="21"/>
                  </a:cubicBezTo>
                  <a:cubicBezTo>
                    <a:pt x="37" y="21"/>
                    <a:pt x="32" y="20"/>
                    <a:pt x="31" y="20"/>
                  </a:cubicBezTo>
                  <a:cubicBezTo>
                    <a:pt x="31" y="20"/>
                    <a:pt x="29" y="17"/>
                    <a:pt x="29" y="17"/>
                  </a:cubicBezTo>
                  <a:cubicBezTo>
                    <a:pt x="29" y="13"/>
                    <a:pt x="29" y="13"/>
                    <a:pt x="29" y="13"/>
                  </a:cubicBezTo>
                  <a:cubicBezTo>
                    <a:pt x="22" y="10"/>
                    <a:pt x="22" y="10"/>
                    <a:pt x="22" y="10"/>
                  </a:cubicBezTo>
                  <a:cubicBezTo>
                    <a:pt x="16" y="7"/>
                    <a:pt x="16" y="7"/>
                    <a:pt x="16" y="7"/>
                  </a:cubicBezTo>
                  <a:cubicBezTo>
                    <a:pt x="15" y="1"/>
                    <a:pt x="15" y="1"/>
                    <a:pt x="15" y="1"/>
                  </a:cubicBezTo>
                  <a:cubicBezTo>
                    <a:pt x="9" y="0"/>
                    <a:pt x="9" y="0"/>
                    <a:pt x="9" y="0"/>
                  </a:cubicBezTo>
                  <a:cubicBezTo>
                    <a:pt x="5" y="3"/>
                    <a:pt x="5" y="3"/>
                    <a:pt x="5" y="3"/>
                  </a:cubicBezTo>
                  <a:cubicBezTo>
                    <a:pt x="1" y="4"/>
                    <a:pt x="1" y="4"/>
                    <a:pt x="1" y="4"/>
                  </a:cubicBezTo>
                  <a:cubicBezTo>
                    <a:pt x="3" y="7"/>
                    <a:pt x="3" y="7"/>
                    <a:pt x="3" y="7"/>
                  </a:cubicBezTo>
                  <a:cubicBezTo>
                    <a:pt x="2" y="15"/>
                    <a:pt x="2" y="15"/>
                    <a:pt x="2" y="15"/>
                  </a:cubicBezTo>
                  <a:cubicBezTo>
                    <a:pt x="1" y="21"/>
                    <a:pt x="1" y="21"/>
                    <a:pt x="1" y="21"/>
                  </a:cubicBezTo>
                  <a:cubicBezTo>
                    <a:pt x="0" y="26"/>
                    <a:pt x="0" y="26"/>
                    <a:pt x="0" y="26"/>
                  </a:cubicBezTo>
                  <a:cubicBezTo>
                    <a:pt x="1" y="25"/>
                    <a:pt x="1" y="25"/>
                    <a:pt x="1" y="25"/>
                  </a:cubicBezTo>
                  <a:cubicBezTo>
                    <a:pt x="4" y="28"/>
                    <a:pt x="4" y="28"/>
                    <a:pt x="4" y="28"/>
                  </a:cubicBezTo>
                  <a:cubicBezTo>
                    <a:pt x="3" y="32"/>
                    <a:pt x="3" y="32"/>
                    <a:pt x="3" y="32"/>
                  </a:cubicBezTo>
                  <a:cubicBezTo>
                    <a:pt x="7" y="39"/>
                    <a:pt x="7" y="39"/>
                    <a:pt x="7" y="39"/>
                  </a:cubicBezTo>
                  <a:cubicBezTo>
                    <a:pt x="8" y="41"/>
                    <a:pt x="8" y="41"/>
                    <a:pt x="8" y="41"/>
                  </a:cubicBezTo>
                  <a:cubicBezTo>
                    <a:pt x="10" y="40"/>
                    <a:pt x="10" y="40"/>
                    <a:pt x="10" y="40"/>
                  </a:cubicBezTo>
                  <a:cubicBezTo>
                    <a:pt x="12" y="40"/>
                    <a:pt x="12" y="40"/>
                    <a:pt x="12" y="40"/>
                  </a:cubicBezTo>
                  <a:cubicBezTo>
                    <a:pt x="17" y="41"/>
                    <a:pt x="17" y="41"/>
                    <a:pt x="17" y="41"/>
                  </a:cubicBezTo>
                  <a:cubicBezTo>
                    <a:pt x="18" y="40"/>
                    <a:pt x="18" y="40"/>
                    <a:pt x="18" y="40"/>
                  </a:cubicBezTo>
                  <a:cubicBezTo>
                    <a:pt x="22" y="39"/>
                    <a:pt x="22" y="39"/>
                    <a:pt x="22" y="39"/>
                  </a:cubicBezTo>
                  <a:cubicBezTo>
                    <a:pt x="22" y="39"/>
                    <a:pt x="22" y="39"/>
                    <a:pt x="22" y="39"/>
                  </a:cubicBezTo>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64" name="Freeform 413"/>
            <p:cNvSpPr>
              <a:spLocks/>
            </p:cNvSpPr>
            <p:nvPr/>
          </p:nvSpPr>
          <p:spPr bwMode="auto">
            <a:xfrm>
              <a:off x="2742789" y="4342523"/>
              <a:ext cx="921377" cy="976476"/>
            </a:xfrm>
            <a:custGeom>
              <a:avLst/>
              <a:gdLst>
                <a:gd name="T0" fmla="*/ 62 w 122"/>
                <a:gd name="T1" fmla="*/ 102 h 130"/>
                <a:gd name="T2" fmla="*/ 57 w 122"/>
                <a:gd name="T3" fmla="*/ 110 h 130"/>
                <a:gd name="T4" fmla="*/ 50 w 122"/>
                <a:gd name="T5" fmla="*/ 117 h 130"/>
                <a:gd name="T6" fmla="*/ 50 w 122"/>
                <a:gd name="T7" fmla="*/ 117 h 130"/>
                <a:gd name="T8" fmla="*/ 58 w 122"/>
                <a:gd name="T9" fmla="*/ 121 h 130"/>
                <a:gd name="T10" fmla="*/ 64 w 122"/>
                <a:gd name="T11" fmla="*/ 130 h 130"/>
                <a:gd name="T12" fmla="*/ 69 w 122"/>
                <a:gd name="T13" fmla="*/ 123 h 130"/>
                <a:gd name="T14" fmla="*/ 78 w 122"/>
                <a:gd name="T15" fmla="*/ 105 h 130"/>
                <a:gd name="T16" fmla="*/ 92 w 122"/>
                <a:gd name="T17" fmla="*/ 92 h 130"/>
                <a:gd name="T18" fmla="*/ 101 w 122"/>
                <a:gd name="T19" fmla="*/ 90 h 130"/>
                <a:gd name="T20" fmla="*/ 104 w 122"/>
                <a:gd name="T21" fmla="*/ 82 h 130"/>
                <a:gd name="T22" fmla="*/ 108 w 122"/>
                <a:gd name="T23" fmla="*/ 75 h 130"/>
                <a:gd name="T24" fmla="*/ 112 w 122"/>
                <a:gd name="T25" fmla="*/ 57 h 130"/>
                <a:gd name="T26" fmla="*/ 122 w 122"/>
                <a:gd name="T27" fmla="*/ 41 h 130"/>
                <a:gd name="T28" fmla="*/ 114 w 122"/>
                <a:gd name="T29" fmla="*/ 32 h 130"/>
                <a:gd name="T30" fmla="*/ 95 w 122"/>
                <a:gd name="T31" fmla="*/ 26 h 130"/>
                <a:gd name="T32" fmla="*/ 90 w 122"/>
                <a:gd name="T33" fmla="*/ 22 h 130"/>
                <a:gd name="T34" fmla="*/ 75 w 122"/>
                <a:gd name="T35" fmla="*/ 15 h 130"/>
                <a:gd name="T36" fmla="*/ 71 w 122"/>
                <a:gd name="T37" fmla="*/ 3 h 130"/>
                <a:gd name="T38" fmla="*/ 66 w 122"/>
                <a:gd name="T39" fmla="*/ 9 h 130"/>
                <a:gd name="T40" fmla="*/ 61 w 122"/>
                <a:gd name="T41" fmla="*/ 10 h 130"/>
                <a:gd name="T42" fmla="*/ 56 w 122"/>
                <a:gd name="T43" fmla="*/ 10 h 130"/>
                <a:gd name="T44" fmla="*/ 53 w 122"/>
                <a:gd name="T45" fmla="*/ 11 h 130"/>
                <a:gd name="T46" fmla="*/ 48 w 122"/>
                <a:gd name="T47" fmla="*/ 12 h 130"/>
                <a:gd name="T48" fmla="*/ 42 w 122"/>
                <a:gd name="T49" fmla="*/ 10 h 130"/>
                <a:gd name="T50" fmla="*/ 41 w 122"/>
                <a:gd name="T51" fmla="*/ 1 h 130"/>
                <a:gd name="T52" fmla="*/ 40 w 122"/>
                <a:gd name="T53" fmla="*/ 2 h 130"/>
                <a:gd name="T54" fmla="*/ 27 w 122"/>
                <a:gd name="T55" fmla="*/ 4 h 130"/>
                <a:gd name="T56" fmla="*/ 31 w 122"/>
                <a:gd name="T57" fmla="*/ 12 h 130"/>
                <a:gd name="T58" fmla="*/ 19 w 122"/>
                <a:gd name="T59" fmla="*/ 12 h 130"/>
                <a:gd name="T60" fmla="*/ 12 w 122"/>
                <a:gd name="T61" fmla="*/ 19 h 130"/>
                <a:gd name="T62" fmla="*/ 8 w 122"/>
                <a:gd name="T63" fmla="*/ 28 h 130"/>
                <a:gd name="T64" fmla="*/ 4 w 122"/>
                <a:gd name="T65" fmla="*/ 33 h 130"/>
                <a:gd name="T66" fmla="*/ 0 w 122"/>
                <a:gd name="T67" fmla="*/ 45 h 130"/>
                <a:gd name="T68" fmla="*/ 9 w 122"/>
                <a:gd name="T69" fmla="*/ 46 h 130"/>
                <a:gd name="T70" fmla="*/ 12 w 122"/>
                <a:gd name="T71" fmla="*/ 52 h 130"/>
                <a:gd name="T72" fmla="*/ 16 w 122"/>
                <a:gd name="T73" fmla="*/ 52 h 130"/>
                <a:gd name="T74" fmla="*/ 26 w 122"/>
                <a:gd name="T75" fmla="*/ 50 h 130"/>
                <a:gd name="T76" fmla="*/ 33 w 122"/>
                <a:gd name="T77" fmla="*/ 59 h 130"/>
                <a:gd name="T78" fmla="*/ 40 w 122"/>
                <a:gd name="T79" fmla="*/ 66 h 130"/>
                <a:gd name="T80" fmla="*/ 48 w 122"/>
                <a:gd name="T81" fmla="*/ 70 h 130"/>
                <a:gd name="T82" fmla="*/ 48 w 122"/>
                <a:gd name="T83" fmla="*/ 81 h 1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2"/>
                <a:gd name="T127" fmla="*/ 0 h 130"/>
                <a:gd name="T128" fmla="*/ 122 w 122"/>
                <a:gd name="T129" fmla="*/ 130 h 13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2" h="130">
                  <a:moveTo>
                    <a:pt x="61" y="101"/>
                  </a:moveTo>
                  <a:cubicBezTo>
                    <a:pt x="62" y="102"/>
                    <a:pt x="62" y="102"/>
                    <a:pt x="62" y="102"/>
                  </a:cubicBezTo>
                  <a:cubicBezTo>
                    <a:pt x="60" y="108"/>
                    <a:pt x="60" y="108"/>
                    <a:pt x="60" y="108"/>
                  </a:cubicBezTo>
                  <a:cubicBezTo>
                    <a:pt x="57" y="110"/>
                    <a:pt x="57" y="110"/>
                    <a:pt x="57" y="110"/>
                  </a:cubicBezTo>
                  <a:cubicBezTo>
                    <a:pt x="50" y="117"/>
                    <a:pt x="50" y="117"/>
                    <a:pt x="50" y="117"/>
                  </a:cubicBezTo>
                  <a:cubicBezTo>
                    <a:pt x="50" y="117"/>
                    <a:pt x="50" y="117"/>
                    <a:pt x="50" y="117"/>
                  </a:cubicBezTo>
                  <a:cubicBezTo>
                    <a:pt x="51" y="117"/>
                    <a:pt x="51" y="117"/>
                    <a:pt x="51" y="117"/>
                  </a:cubicBezTo>
                  <a:cubicBezTo>
                    <a:pt x="50" y="117"/>
                    <a:pt x="50" y="117"/>
                    <a:pt x="50" y="117"/>
                  </a:cubicBezTo>
                  <a:cubicBezTo>
                    <a:pt x="53" y="118"/>
                    <a:pt x="53" y="118"/>
                    <a:pt x="53" y="118"/>
                  </a:cubicBezTo>
                  <a:cubicBezTo>
                    <a:pt x="58" y="121"/>
                    <a:pt x="58" y="121"/>
                    <a:pt x="58" y="121"/>
                  </a:cubicBezTo>
                  <a:cubicBezTo>
                    <a:pt x="61" y="124"/>
                    <a:pt x="61" y="124"/>
                    <a:pt x="61" y="124"/>
                  </a:cubicBezTo>
                  <a:cubicBezTo>
                    <a:pt x="64" y="130"/>
                    <a:pt x="64" y="130"/>
                    <a:pt x="64" y="130"/>
                  </a:cubicBezTo>
                  <a:cubicBezTo>
                    <a:pt x="65" y="127"/>
                    <a:pt x="65" y="127"/>
                    <a:pt x="65" y="127"/>
                  </a:cubicBezTo>
                  <a:cubicBezTo>
                    <a:pt x="69" y="123"/>
                    <a:pt x="69" y="123"/>
                    <a:pt x="69" y="123"/>
                  </a:cubicBezTo>
                  <a:cubicBezTo>
                    <a:pt x="74" y="118"/>
                    <a:pt x="74" y="118"/>
                    <a:pt x="74" y="118"/>
                  </a:cubicBezTo>
                  <a:cubicBezTo>
                    <a:pt x="78" y="105"/>
                    <a:pt x="78" y="105"/>
                    <a:pt x="78" y="105"/>
                  </a:cubicBezTo>
                  <a:cubicBezTo>
                    <a:pt x="81" y="99"/>
                    <a:pt x="81" y="99"/>
                    <a:pt x="81" y="99"/>
                  </a:cubicBezTo>
                  <a:cubicBezTo>
                    <a:pt x="92" y="92"/>
                    <a:pt x="92" y="92"/>
                    <a:pt x="92" y="92"/>
                  </a:cubicBezTo>
                  <a:cubicBezTo>
                    <a:pt x="99" y="91"/>
                    <a:pt x="99" y="91"/>
                    <a:pt x="99" y="91"/>
                  </a:cubicBezTo>
                  <a:cubicBezTo>
                    <a:pt x="101" y="90"/>
                    <a:pt x="101" y="90"/>
                    <a:pt x="101" y="90"/>
                  </a:cubicBezTo>
                  <a:cubicBezTo>
                    <a:pt x="103" y="86"/>
                    <a:pt x="103" y="86"/>
                    <a:pt x="103" y="86"/>
                  </a:cubicBezTo>
                  <a:cubicBezTo>
                    <a:pt x="104" y="82"/>
                    <a:pt x="104" y="82"/>
                    <a:pt x="104" y="82"/>
                  </a:cubicBezTo>
                  <a:cubicBezTo>
                    <a:pt x="107" y="77"/>
                    <a:pt x="107" y="77"/>
                    <a:pt x="107" y="77"/>
                  </a:cubicBezTo>
                  <a:cubicBezTo>
                    <a:pt x="108" y="75"/>
                    <a:pt x="108" y="75"/>
                    <a:pt x="108" y="75"/>
                  </a:cubicBezTo>
                  <a:cubicBezTo>
                    <a:pt x="109" y="58"/>
                    <a:pt x="109" y="58"/>
                    <a:pt x="109" y="58"/>
                  </a:cubicBezTo>
                  <a:cubicBezTo>
                    <a:pt x="112" y="57"/>
                    <a:pt x="112" y="57"/>
                    <a:pt x="112" y="57"/>
                  </a:cubicBezTo>
                  <a:cubicBezTo>
                    <a:pt x="122" y="44"/>
                    <a:pt x="122" y="44"/>
                    <a:pt x="122" y="44"/>
                  </a:cubicBezTo>
                  <a:cubicBezTo>
                    <a:pt x="122" y="41"/>
                    <a:pt x="122" y="41"/>
                    <a:pt x="122" y="41"/>
                  </a:cubicBezTo>
                  <a:cubicBezTo>
                    <a:pt x="120" y="34"/>
                    <a:pt x="120" y="34"/>
                    <a:pt x="120" y="34"/>
                  </a:cubicBezTo>
                  <a:cubicBezTo>
                    <a:pt x="114" y="32"/>
                    <a:pt x="114" y="32"/>
                    <a:pt x="114" y="32"/>
                  </a:cubicBezTo>
                  <a:cubicBezTo>
                    <a:pt x="105" y="27"/>
                    <a:pt x="105" y="27"/>
                    <a:pt x="105" y="27"/>
                  </a:cubicBezTo>
                  <a:cubicBezTo>
                    <a:pt x="95" y="26"/>
                    <a:pt x="95" y="26"/>
                    <a:pt x="95" y="26"/>
                  </a:cubicBezTo>
                  <a:cubicBezTo>
                    <a:pt x="92" y="25"/>
                    <a:pt x="92" y="25"/>
                    <a:pt x="92" y="25"/>
                  </a:cubicBezTo>
                  <a:cubicBezTo>
                    <a:pt x="90" y="22"/>
                    <a:pt x="90" y="22"/>
                    <a:pt x="90" y="22"/>
                  </a:cubicBezTo>
                  <a:cubicBezTo>
                    <a:pt x="82" y="19"/>
                    <a:pt x="82" y="19"/>
                    <a:pt x="82" y="19"/>
                  </a:cubicBezTo>
                  <a:cubicBezTo>
                    <a:pt x="75" y="15"/>
                    <a:pt x="75" y="15"/>
                    <a:pt x="75" y="15"/>
                  </a:cubicBezTo>
                  <a:cubicBezTo>
                    <a:pt x="74" y="11"/>
                    <a:pt x="74" y="11"/>
                    <a:pt x="74" y="11"/>
                  </a:cubicBezTo>
                  <a:cubicBezTo>
                    <a:pt x="71" y="3"/>
                    <a:pt x="71" y="3"/>
                    <a:pt x="71" y="3"/>
                  </a:cubicBezTo>
                  <a:cubicBezTo>
                    <a:pt x="70" y="3"/>
                    <a:pt x="70" y="3"/>
                    <a:pt x="70" y="3"/>
                  </a:cubicBezTo>
                  <a:cubicBezTo>
                    <a:pt x="66" y="9"/>
                    <a:pt x="66" y="9"/>
                    <a:pt x="66" y="9"/>
                  </a:cubicBezTo>
                  <a:cubicBezTo>
                    <a:pt x="62" y="11"/>
                    <a:pt x="62" y="11"/>
                    <a:pt x="62" y="11"/>
                  </a:cubicBezTo>
                  <a:cubicBezTo>
                    <a:pt x="61" y="10"/>
                    <a:pt x="61" y="10"/>
                    <a:pt x="61" y="10"/>
                  </a:cubicBezTo>
                  <a:cubicBezTo>
                    <a:pt x="61" y="10"/>
                    <a:pt x="61" y="10"/>
                    <a:pt x="61" y="10"/>
                  </a:cubicBezTo>
                  <a:cubicBezTo>
                    <a:pt x="56" y="10"/>
                    <a:pt x="56" y="10"/>
                    <a:pt x="56" y="10"/>
                  </a:cubicBezTo>
                  <a:cubicBezTo>
                    <a:pt x="54" y="11"/>
                    <a:pt x="54" y="11"/>
                    <a:pt x="54" y="11"/>
                  </a:cubicBezTo>
                  <a:cubicBezTo>
                    <a:pt x="53" y="11"/>
                    <a:pt x="53" y="11"/>
                    <a:pt x="53" y="11"/>
                  </a:cubicBezTo>
                  <a:cubicBezTo>
                    <a:pt x="53" y="11"/>
                    <a:pt x="53" y="11"/>
                    <a:pt x="53" y="11"/>
                  </a:cubicBezTo>
                  <a:cubicBezTo>
                    <a:pt x="48" y="12"/>
                    <a:pt x="48" y="12"/>
                    <a:pt x="48" y="12"/>
                  </a:cubicBezTo>
                  <a:cubicBezTo>
                    <a:pt x="45" y="13"/>
                    <a:pt x="45" y="13"/>
                    <a:pt x="45" y="13"/>
                  </a:cubicBezTo>
                  <a:cubicBezTo>
                    <a:pt x="42" y="10"/>
                    <a:pt x="42" y="10"/>
                    <a:pt x="42" y="10"/>
                  </a:cubicBezTo>
                  <a:cubicBezTo>
                    <a:pt x="43" y="4"/>
                    <a:pt x="43" y="4"/>
                    <a:pt x="43" y="4"/>
                  </a:cubicBezTo>
                  <a:cubicBezTo>
                    <a:pt x="41" y="1"/>
                    <a:pt x="41" y="1"/>
                    <a:pt x="41" y="1"/>
                  </a:cubicBezTo>
                  <a:cubicBezTo>
                    <a:pt x="39" y="0"/>
                    <a:pt x="39" y="0"/>
                    <a:pt x="39" y="0"/>
                  </a:cubicBezTo>
                  <a:cubicBezTo>
                    <a:pt x="40" y="2"/>
                    <a:pt x="40" y="2"/>
                    <a:pt x="40" y="2"/>
                  </a:cubicBezTo>
                  <a:cubicBezTo>
                    <a:pt x="35" y="4"/>
                    <a:pt x="35" y="4"/>
                    <a:pt x="35" y="4"/>
                  </a:cubicBezTo>
                  <a:cubicBezTo>
                    <a:pt x="27" y="4"/>
                    <a:pt x="27" y="4"/>
                    <a:pt x="27" y="4"/>
                  </a:cubicBezTo>
                  <a:cubicBezTo>
                    <a:pt x="30" y="9"/>
                    <a:pt x="30" y="9"/>
                    <a:pt x="30" y="9"/>
                  </a:cubicBezTo>
                  <a:cubicBezTo>
                    <a:pt x="31" y="12"/>
                    <a:pt x="31" y="12"/>
                    <a:pt x="31" y="12"/>
                  </a:cubicBezTo>
                  <a:cubicBezTo>
                    <a:pt x="22" y="15"/>
                    <a:pt x="22" y="15"/>
                    <a:pt x="22" y="15"/>
                  </a:cubicBezTo>
                  <a:cubicBezTo>
                    <a:pt x="19" y="12"/>
                    <a:pt x="19" y="12"/>
                    <a:pt x="19" y="12"/>
                  </a:cubicBezTo>
                  <a:cubicBezTo>
                    <a:pt x="11" y="14"/>
                    <a:pt x="11" y="14"/>
                    <a:pt x="11" y="14"/>
                  </a:cubicBezTo>
                  <a:cubicBezTo>
                    <a:pt x="12" y="19"/>
                    <a:pt x="12" y="19"/>
                    <a:pt x="12" y="19"/>
                  </a:cubicBezTo>
                  <a:cubicBezTo>
                    <a:pt x="10" y="30"/>
                    <a:pt x="10" y="30"/>
                    <a:pt x="10" y="30"/>
                  </a:cubicBezTo>
                  <a:cubicBezTo>
                    <a:pt x="8" y="28"/>
                    <a:pt x="8" y="28"/>
                    <a:pt x="8" y="28"/>
                  </a:cubicBezTo>
                  <a:cubicBezTo>
                    <a:pt x="7" y="31"/>
                    <a:pt x="7" y="31"/>
                    <a:pt x="7" y="31"/>
                  </a:cubicBezTo>
                  <a:cubicBezTo>
                    <a:pt x="4" y="33"/>
                    <a:pt x="4" y="33"/>
                    <a:pt x="4" y="33"/>
                  </a:cubicBezTo>
                  <a:cubicBezTo>
                    <a:pt x="0" y="39"/>
                    <a:pt x="0" y="39"/>
                    <a:pt x="0" y="39"/>
                  </a:cubicBezTo>
                  <a:cubicBezTo>
                    <a:pt x="0" y="45"/>
                    <a:pt x="0" y="45"/>
                    <a:pt x="0" y="45"/>
                  </a:cubicBezTo>
                  <a:cubicBezTo>
                    <a:pt x="4" y="48"/>
                    <a:pt x="4" y="48"/>
                    <a:pt x="4" y="48"/>
                  </a:cubicBezTo>
                  <a:cubicBezTo>
                    <a:pt x="9" y="46"/>
                    <a:pt x="9" y="46"/>
                    <a:pt x="9" y="46"/>
                  </a:cubicBezTo>
                  <a:cubicBezTo>
                    <a:pt x="10" y="52"/>
                    <a:pt x="10" y="52"/>
                    <a:pt x="10" y="52"/>
                  </a:cubicBezTo>
                  <a:cubicBezTo>
                    <a:pt x="12" y="52"/>
                    <a:pt x="12" y="52"/>
                    <a:pt x="12" y="52"/>
                  </a:cubicBezTo>
                  <a:cubicBezTo>
                    <a:pt x="12" y="53"/>
                    <a:pt x="12" y="53"/>
                    <a:pt x="12" y="53"/>
                  </a:cubicBezTo>
                  <a:cubicBezTo>
                    <a:pt x="16" y="52"/>
                    <a:pt x="16" y="52"/>
                    <a:pt x="16" y="52"/>
                  </a:cubicBezTo>
                  <a:cubicBezTo>
                    <a:pt x="20" y="49"/>
                    <a:pt x="20" y="49"/>
                    <a:pt x="20" y="49"/>
                  </a:cubicBezTo>
                  <a:cubicBezTo>
                    <a:pt x="26" y="50"/>
                    <a:pt x="26" y="50"/>
                    <a:pt x="26" y="50"/>
                  </a:cubicBezTo>
                  <a:cubicBezTo>
                    <a:pt x="27" y="56"/>
                    <a:pt x="27" y="56"/>
                    <a:pt x="27" y="56"/>
                  </a:cubicBezTo>
                  <a:cubicBezTo>
                    <a:pt x="33" y="59"/>
                    <a:pt x="33" y="59"/>
                    <a:pt x="33" y="59"/>
                  </a:cubicBezTo>
                  <a:cubicBezTo>
                    <a:pt x="40" y="62"/>
                    <a:pt x="40" y="62"/>
                    <a:pt x="40" y="62"/>
                  </a:cubicBezTo>
                  <a:cubicBezTo>
                    <a:pt x="40" y="66"/>
                    <a:pt x="40" y="66"/>
                    <a:pt x="40" y="66"/>
                  </a:cubicBezTo>
                  <a:cubicBezTo>
                    <a:pt x="40" y="66"/>
                    <a:pt x="42" y="69"/>
                    <a:pt x="42" y="69"/>
                  </a:cubicBezTo>
                  <a:cubicBezTo>
                    <a:pt x="43" y="69"/>
                    <a:pt x="48" y="70"/>
                    <a:pt x="48" y="70"/>
                  </a:cubicBezTo>
                  <a:cubicBezTo>
                    <a:pt x="48" y="74"/>
                    <a:pt x="48" y="74"/>
                    <a:pt x="48" y="74"/>
                  </a:cubicBezTo>
                  <a:cubicBezTo>
                    <a:pt x="48" y="81"/>
                    <a:pt x="48" y="81"/>
                    <a:pt x="48" y="81"/>
                  </a:cubicBezTo>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65" name="Freeform 414"/>
            <p:cNvSpPr>
              <a:spLocks/>
            </p:cNvSpPr>
            <p:nvPr/>
          </p:nvSpPr>
          <p:spPr bwMode="auto">
            <a:xfrm>
              <a:off x="3105523" y="4951672"/>
              <a:ext cx="99485" cy="151522"/>
            </a:xfrm>
            <a:custGeom>
              <a:avLst/>
              <a:gdLst>
                <a:gd name="T0" fmla="*/ 0 w 78"/>
                <a:gd name="T1" fmla="*/ 0 h 120"/>
                <a:gd name="T2" fmla="*/ 0 w 78"/>
                <a:gd name="T3" fmla="*/ 6 h 120"/>
                <a:gd name="T4" fmla="*/ 18 w 78"/>
                <a:gd name="T5" fmla="*/ 36 h 120"/>
                <a:gd name="T6" fmla="*/ 30 w 78"/>
                <a:gd name="T7" fmla="*/ 48 h 120"/>
                <a:gd name="T8" fmla="*/ 54 w 78"/>
                <a:gd name="T9" fmla="*/ 78 h 120"/>
                <a:gd name="T10" fmla="*/ 66 w 78"/>
                <a:gd name="T11" fmla="*/ 96 h 120"/>
                <a:gd name="T12" fmla="*/ 72 w 78"/>
                <a:gd name="T13" fmla="*/ 108 h 120"/>
                <a:gd name="T14" fmla="*/ 78 w 78"/>
                <a:gd name="T15" fmla="*/ 120 h 120"/>
                <a:gd name="T16" fmla="*/ 0 w 78"/>
                <a:gd name="T17" fmla="*/ 0 h 1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
                <a:gd name="T28" fmla="*/ 0 h 120"/>
                <a:gd name="T29" fmla="*/ 78 w 78"/>
                <a:gd name="T30" fmla="*/ 120 h 1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 h="120">
                  <a:moveTo>
                    <a:pt x="0" y="0"/>
                  </a:moveTo>
                  <a:lnTo>
                    <a:pt x="0" y="6"/>
                  </a:lnTo>
                  <a:lnTo>
                    <a:pt x="18" y="36"/>
                  </a:lnTo>
                  <a:lnTo>
                    <a:pt x="30" y="48"/>
                  </a:lnTo>
                  <a:lnTo>
                    <a:pt x="54" y="78"/>
                  </a:lnTo>
                  <a:lnTo>
                    <a:pt x="66" y="96"/>
                  </a:lnTo>
                  <a:lnTo>
                    <a:pt x="72" y="108"/>
                  </a:lnTo>
                  <a:lnTo>
                    <a:pt x="78" y="120"/>
                  </a:lnTo>
                  <a:lnTo>
                    <a:pt x="0" y="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66" name="Freeform 415"/>
            <p:cNvSpPr>
              <a:spLocks/>
            </p:cNvSpPr>
            <p:nvPr/>
          </p:nvSpPr>
          <p:spPr bwMode="auto">
            <a:xfrm>
              <a:off x="3105523" y="4951672"/>
              <a:ext cx="99485" cy="151522"/>
            </a:xfrm>
            <a:custGeom>
              <a:avLst/>
              <a:gdLst>
                <a:gd name="T0" fmla="*/ 0 w 78"/>
                <a:gd name="T1" fmla="*/ 0 h 120"/>
                <a:gd name="T2" fmla="*/ 0 w 78"/>
                <a:gd name="T3" fmla="*/ 6 h 120"/>
                <a:gd name="T4" fmla="*/ 18 w 78"/>
                <a:gd name="T5" fmla="*/ 36 h 120"/>
                <a:gd name="T6" fmla="*/ 30 w 78"/>
                <a:gd name="T7" fmla="*/ 48 h 120"/>
                <a:gd name="T8" fmla="*/ 54 w 78"/>
                <a:gd name="T9" fmla="*/ 78 h 120"/>
                <a:gd name="T10" fmla="*/ 66 w 78"/>
                <a:gd name="T11" fmla="*/ 96 h 120"/>
                <a:gd name="T12" fmla="*/ 72 w 78"/>
                <a:gd name="T13" fmla="*/ 108 h 120"/>
                <a:gd name="T14" fmla="*/ 78 w 78"/>
                <a:gd name="T15" fmla="*/ 120 h 120"/>
                <a:gd name="T16" fmla="*/ 0 60000 65536"/>
                <a:gd name="T17" fmla="*/ 0 60000 65536"/>
                <a:gd name="T18" fmla="*/ 0 60000 65536"/>
                <a:gd name="T19" fmla="*/ 0 60000 65536"/>
                <a:gd name="T20" fmla="*/ 0 60000 65536"/>
                <a:gd name="T21" fmla="*/ 0 60000 65536"/>
                <a:gd name="T22" fmla="*/ 0 60000 65536"/>
                <a:gd name="T23" fmla="*/ 0 60000 65536"/>
                <a:gd name="T24" fmla="*/ 0 w 78"/>
                <a:gd name="T25" fmla="*/ 0 h 120"/>
                <a:gd name="T26" fmla="*/ 78 w 78"/>
                <a:gd name="T27" fmla="*/ 120 h 1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 h="120">
                  <a:moveTo>
                    <a:pt x="0" y="0"/>
                  </a:moveTo>
                  <a:lnTo>
                    <a:pt x="0" y="6"/>
                  </a:lnTo>
                  <a:lnTo>
                    <a:pt x="18" y="36"/>
                  </a:lnTo>
                  <a:lnTo>
                    <a:pt x="30" y="48"/>
                  </a:lnTo>
                  <a:lnTo>
                    <a:pt x="54" y="78"/>
                  </a:lnTo>
                  <a:lnTo>
                    <a:pt x="66" y="96"/>
                  </a:lnTo>
                  <a:lnTo>
                    <a:pt x="72" y="108"/>
                  </a:lnTo>
                  <a:lnTo>
                    <a:pt x="78" y="120"/>
                  </a:lnTo>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67" name="Freeform 416"/>
            <p:cNvSpPr>
              <a:spLocks/>
            </p:cNvSpPr>
            <p:nvPr/>
          </p:nvSpPr>
          <p:spPr bwMode="auto">
            <a:xfrm>
              <a:off x="3111645" y="4319564"/>
              <a:ext cx="93363" cy="105607"/>
            </a:xfrm>
            <a:custGeom>
              <a:avLst/>
              <a:gdLst>
                <a:gd name="T0" fmla="*/ 72 w 72"/>
                <a:gd name="T1" fmla="*/ 78 h 84"/>
                <a:gd name="T2" fmla="*/ 72 w 72"/>
                <a:gd name="T3" fmla="*/ 54 h 84"/>
                <a:gd name="T4" fmla="*/ 66 w 72"/>
                <a:gd name="T5" fmla="*/ 30 h 84"/>
                <a:gd name="T6" fmla="*/ 72 w 72"/>
                <a:gd name="T7" fmla="*/ 12 h 84"/>
                <a:gd name="T8" fmla="*/ 24 w 72"/>
                <a:gd name="T9" fmla="*/ 6 h 84"/>
                <a:gd name="T10" fmla="*/ 24 w 72"/>
                <a:gd name="T11" fmla="*/ 0 h 84"/>
                <a:gd name="T12" fmla="*/ 18 w 72"/>
                <a:gd name="T13" fmla="*/ 18 h 84"/>
                <a:gd name="T14" fmla="*/ 0 w 72"/>
                <a:gd name="T15" fmla="*/ 36 h 84"/>
                <a:gd name="T16" fmla="*/ 12 w 72"/>
                <a:gd name="T17" fmla="*/ 60 h 84"/>
                <a:gd name="T18" fmla="*/ 24 w 72"/>
                <a:gd name="T19" fmla="*/ 84 h 84"/>
                <a:gd name="T20" fmla="*/ 30 w 72"/>
                <a:gd name="T21" fmla="*/ 84 h 84"/>
                <a:gd name="T22" fmla="*/ 42 w 72"/>
                <a:gd name="T23" fmla="*/ 78 h 84"/>
                <a:gd name="T24" fmla="*/ 72 w 72"/>
                <a:gd name="T25" fmla="*/ 78 h 84"/>
                <a:gd name="T26" fmla="*/ 72 w 72"/>
                <a:gd name="T27" fmla="*/ 78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
                <a:gd name="T43" fmla="*/ 0 h 84"/>
                <a:gd name="T44" fmla="*/ 72 w 72"/>
                <a:gd name="T45" fmla="*/ 84 h 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68" name="Freeform 417"/>
            <p:cNvSpPr>
              <a:spLocks/>
            </p:cNvSpPr>
            <p:nvPr/>
          </p:nvSpPr>
          <p:spPr bwMode="auto">
            <a:xfrm>
              <a:off x="3111645" y="4319564"/>
              <a:ext cx="93363" cy="105607"/>
            </a:xfrm>
            <a:custGeom>
              <a:avLst/>
              <a:gdLst>
                <a:gd name="T0" fmla="*/ 72 w 72"/>
                <a:gd name="T1" fmla="*/ 78 h 84"/>
                <a:gd name="T2" fmla="*/ 72 w 72"/>
                <a:gd name="T3" fmla="*/ 54 h 84"/>
                <a:gd name="T4" fmla="*/ 66 w 72"/>
                <a:gd name="T5" fmla="*/ 30 h 84"/>
                <a:gd name="T6" fmla="*/ 72 w 72"/>
                <a:gd name="T7" fmla="*/ 12 h 84"/>
                <a:gd name="T8" fmla="*/ 24 w 72"/>
                <a:gd name="T9" fmla="*/ 6 h 84"/>
                <a:gd name="T10" fmla="*/ 24 w 72"/>
                <a:gd name="T11" fmla="*/ 0 h 84"/>
                <a:gd name="T12" fmla="*/ 18 w 72"/>
                <a:gd name="T13" fmla="*/ 18 h 84"/>
                <a:gd name="T14" fmla="*/ 0 w 72"/>
                <a:gd name="T15" fmla="*/ 36 h 84"/>
                <a:gd name="T16" fmla="*/ 12 w 72"/>
                <a:gd name="T17" fmla="*/ 60 h 84"/>
                <a:gd name="T18" fmla="*/ 24 w 72"/>
                <a:gd name="T19" fmla="*/ 84 h 84"/>
                <a:gd name="T20" fmla="*/ 30 w 72"/>
                <a:gd name="T21" fmla="*/ 84 h 84"/>
                <a:gd name="T22" fmla="*/ 42 w 72"/>
                <a:gd name="T23" fmla="*/ 78 h 84"/>
                <a:gd name="T24" fmla="*/ 72 w 72"/>
                <a:gd name="T25" fmla="*/ 78 h 84"/>
                <a:gd name="T26" fmla="*/ 72 w 72"/>
                <a:gd name="T27" fmla="*/ 78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
                <a:gd name="T43" fmla="*/ 0 h 84"/>
                <a:gd name="T44" fmla="*/ 72 w 72"/>
                <a:gd name="T45" fmla="*/ 84 h 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69" name="Freeform 418"/>
            <p:cNvSpPr>
              <a:spLocks/>
            </p:cNvSpPr>
            <p:nvPr/>
          </p:nvSpPr>
          <p:spPr bwMode="auto">
            <a:xfrm>
              <a:off x="2751972" y="4183348"/>
              <a:ext cx="322941" cy="270903"/>
            </a:xfrm>
            <a:custGeom>
              <a:avLst/>
              <a:gdLst>
                <a:gd name="T0" fmla="*/ 38 w 43"/>
                <a:gd name="T1" fmla="*/ 21 h 36"/>
                <a:gd name="T2" fmla="*/ 37 w 43"/>
                <a:gd name="T3" fmla="*/ 18 h 36"/>
                <a:gd name="T4" fmla="*/ 39 w 43"/>
                <a:gd name="T5" fmla="*/ 15 h 36"/>
                <a:gd name="T6" fmla="*/ 43 w 43"/>
                <a:gd name="T7" fmla="*/ 11 h 36"/>
                <a:gd name="T8" fmla="*/ 42 w 43"/>
                <a:gd name="T9" fmla="*/ 11 h 36"/>
                <a:gd name="T10" fmla="*/ 39 w 43"/>
                <a:gd name="T11" fmla="*/ 10 h 36"/>
                <a:gd name="T12" fmla="*/ 38 w 43"/>
                <a:gd name="T13" fmla="*/ 8 h 36"/>
                <a:gd name="T14" fmla="*/ 32 w 43"/>
                <a:gd name="T15" fmla="*/ 5 h 36"/>
                <a:gd name="T16" fmla="*/ 22 w 43"/>
                <a:gd name="T17" fmla="*/ 6 h 36"/>
                <a:gd name="T18" fmla="*/ 17 w 43"/>
                <a:gd name="T19" fmla="*/ 5 h 36"/>
                <a:gd name="T20" fmla="*/ 16 w 43"/>
                <a:gd name="T21" fmla="*/ 3 h 36"/>
                <a:gd name="T22" fmla="*/ 11 w 43"/>
                <a:gd name="T23" fmla="*/ 2 h 36"/>
                <a:gd name="T24" fmla="*/ 6 w 43"/>
                <a:gd name="T25" fmla="*/ 3 h 36"/>
                <a:gd name="T26" fmla="*/ 5 w 43"/>
                <a:gd name="T27" fmla="*/ 0 h 36"/>
                <a:gd name="T28" fmla="*/ 1 w 43"/>
                <a:gd name="T29" fmla="*/ 2 h 36"/>
                <a:gd name="T30" fmla="*/ 0 w 43"/>
                <a:gd name="T31" fmla="*/ 10 h 36"/>
                <a:gd name="T32" fmla="*/ 2 w 43"/>
                <a:gd name="T33" fmla="*/ 15 h 36"/>
                <a:gd name="T34" fmla="*/ 12 w 43"/>
                <a:gd name="T35" fmla="*/ 19 h 36"/>
                <a:gd name="T36" fmla="*/ 17 w 43"/>
                <a:gd name="T37" fmla="*/ 20 h 36"/>
                <a:gd name="T38" fmla="*/ 16 w 43"/>
                <a:gd name="T39" fmla="*/ 22 h 36"/>
                <a:gd name="T40" fmla="*/ 18 w 43"/>
                <a:gd name="T41" fmla="*/ 26 h 36"/>
                <a:gd name="T42" fmla="*/ 18 w 43"/>
                <a:gd name="T43" fmla="*/ 33 h 36"/>
                <a:gd name="T44" fmla="*/ 18 w 43"/>
                <a:gd name="T45" fmla="*/ 33 h 36"/>
                <a:gd name="T46" fmla="*/ 21 w 43"/>
                <a:gd name="T47" fmla="*/ 36 h 36"/>
                <a:gd name="T48" fmla="*/ 30 w 43"/>
                <a:gd name="T49" fmla="*/ 33 h 36"/>
                <a:gd name="T50" fmla="*/ 29 w 43"/>
                <a:gd name="T51" fmla="*/ 30 h 36"/>
                <a:gd name="T52" fmla="*/ 26 w 43"/>
                <a:gd name="T53" fmla="*/ 25 h 36"/>
                <a:gd name="T54" fmla="*/ 34 w 43"/>
                <a:gd name="T55" fmla="*/ 25 h 36"/>
                <a:gd name="T56" fmla="*/ 39 w 43"/>
                <a:gd name="T57" fmla="*/ 23 h 36"/>
                <a:gd name="T58" fmla="*/ 38 w 43"/>
                <a:gd name="T59" fmla="*/ 21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36"/>
                <a:gd name="T92" fmla="*/ 43 w 43"/>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70" name="Freeform 419"/>
            <p:cNvSpPr>
              <a:spLocks/>
            </p:cNvSpPr>
            <p:nvPr/>
          </p:nvSpPr>
          <p:spPr bwMode="auto">
            <a:xfrm>
              <a:off x="2545350" y="4484861"/>
              <a:ext cx="304575" cy="420895"/>
            </a:xfrm>
            <a:custGeom>
              <a:avLst/>
              <a:gdLst>
                <a:gd name="T0" fmla="*/ 228 w 240"/>
                <a:gd name="T1" fmla="*/ 204 h 337"/>
                <a:gd name="T2" fmla="*/ 228 w 240"/>
                <a:gd name="T3" fmla="*/ 198 h 337"/>
                <a:gd name="T4" fmla="*/ 216 w 240"/>
                <a:gd name="T5" fmla="*/ 198 h 337"/>
                <a:gd name="T6" fmla="*/ 210 w 240"/>
                <a:gd name="T7" fmla="*/ 162 h 337"/>
                <a:gd name="T8" fmla="*/ 180 w 240"/>
                <a:gd name="T9" fmla="*/ 174 h 337"/>
                <a:gd name="T10" fmla="*/ 156 w 240"/>
                <a:gd name="T11" fmla="*/ 156 h 337"/>
                <a:gd name="T12" fmla="*/ 156 w 240"/>
                <a:gd name="T13" fmla="*/ 120 h 337"/>
                <a:gd name="T14" fmla="*/ 180 w 240"/>
                <a:gd name="T15" fmla="*/ 84 h 337"/>
                <a:gd name="T16" fmla="*/ 198 w 240"/>
                <a:gd name="T17" fmla="*/ 72 h 337"/>
                <a:gd name="T18" fmla="*/ 204 w 240"/>
                <a:gd name="T19" fmla="*/ 54 h 337"/>
                <a:gd name="T20" fmla="*/ 192 w 240"/>
                <a:gd name="T21" fmla="*/ 36 h 337"/>
                <a:gd name="T22" fmla="*/ 168 w 240"/>
                <a:gd name="T23" fmla="*/ 36 h 337"/>
                <a:gd name="T24" fmla="*/ 150 w 240"/>
                <a:gd name="T25" fmla="*/ 18 h 337"/>
                <a:gd name="T26" fmla="*/ 120 w 240"/>
                <a:gd name="T27" fmla="*/ 0 h 337"/>
                <a:gd name="T28" fmla="*/ 120 w 240"/>
                <a:gd name="T29" fmla="*/ 0 h 337"/>
                <a:gd name="T30" fmla="*/ 108 w 240"/>
                <a:gd name="T31" fmla="*/ 24 h 337"/>
                <a:gd name="T32" fmla="*/ 84 w 240"/>
                <a:gd name="T33" fmla="*/ 48 h 337"/>
                <a:gd name="T34" fmla="*/ 66 w 240"/>
                <a:gd name="T35" fmla="*/ 54 h 337"/>
                <a:gd name="T36" fmla="*/ 42 w 240"/>
                <a:gd name="T37" fmla="*/ 78 h 337"/>
                <a:gd name="T38" fmla="*/ 24 w 240"/>
                <a:gd name="T39" fmla="*/ 72 h 337"/>
                <a:gd name="T40" fmla="*/ 18 w 240"/>
                <a:gd name="T41" fmla="*/ 60 h 337"/>
                <a:gd name="T42" fmla="*/ 0 w 240"/>
                <a:gd name="T43" fmla="*/ 72 h 337"/>
                <a:gd name="T44" fmla="*/ 18 w 240"/>
                <a:gd name="T45" fmla="*/ 114 h 337"/>
                <a:gd name="T46" fmla="*/ 54 w 240"/>
                <a:gd name="T47" fmla="*/ 174 h 337"/>
                <a:gd name="T48" fmla="*/ 90 w 240"/>
                <a:gd name="T49" fmla="*/ 252 h 337"/>
                <a:gd name="T50" fmla="*/ 90 w 240"/>
                <a:gd name="T51" fmla="*/ 264 h 337"/>
                <a:gd name="T52" fmla="*/ 216 w 240"/>
                <a:gd name="T53" fmla="*/ 337 h 337"/>
                <a:gd name="T54" fmla="*/ 222 w 240"/>
                <a:gd name="T55" fmla="*/ 337 h 337"/>
                <a:gd name="T56" fmla="*/ 228 w 240"/>
                <a:gd name="T57" fmla="*/ 307 h 337"/>
                <a:gd name="T58" fmla="*/ 234 w 240"/>
                <a:gd name="T59" fmla="*/ 270 h 337"/>
                <a:gd name="T60" fmla="*/ 240 w 240"/>
                <a:gd name="T61" fmla="*/ 222 h 337"/>
                <a:gd name="T62" fmla="*/ 228 w 240"/>
                <a:gd name="T63" fmla="*/ 204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0"/>
                <a:gd name="T97" fmla="*/ 0 h 337"/>
                <a:gd name="T98" fmla="*/ 240 w 240"/>
                <a:gd name="T99" fmla="*/ 337 h 3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71" name="Freeform 420"/>
            <p:cNvSpPr>
              <a:spLocks/>
            </p:cNvSpPr>
            <p:nvPr/>
          </p:nvSpPr>
          <p:spPr bwMode="auto">
            <a:xfrm>
              <a:off x="2545350" y="4484861"/>
              <a:ext cx="304575" cy="420895"/>
            </a:xfrm>
            <a:custGeom>
              <a:avLst/>
              <a:gdLst>
                <a:gd name="T0" fmla="*/ 228 w 240"/>
                <a:gd name="T1" fmla="*/ 204 h 337"/>
                <a:gd name="T2" fmla="*/ 228 w 240"/>
                <a:gd name="T3" fmla="*/ 198 h 337"/>
                <a:gd name="T4" fmla="*/ 216 w 240"/>
                <a:gd name="T5" fmla="*/ 198 h 337"/>
                <a:gd name="T6" fmla="*/ 210 w 240"/>
                <a:gd name="T7" fmla="*/ 162 h 337"/>
                <a:gd name="T8" fmla="*/ 180 w 240"/>
                <a:gd name="T9" fmla="*/ 174 h 337"/>
                <a:gd name="T10" fmla="*/ 156 w 240"/>
                <a:gd name="T11" fmla="*/ 156 h 337"/>
                <a:gd name="T12" fmla="*/ 156 w 240"/>
                <a:gd name="T13" fmla="*/ 120 h 337"/>
                <a:gd name="T14" fmla="*/ 180 w 240"/>
                <a:gd name="T15" fmla="*/ 84 h 337"/>
                <a:gd name="T16" fmla="*/ 198 w 240"/>
                <a:gd name="T17" fmla="*/ 72 h 337"/>
                <a:gd name="T18" fmla="*/ 204 w 240"/>
                <a:gd name="T19" fmla="*/ 54 h 337"/>
                <a:gd name="T20" fmla="*/ 192 w 240"/>
                <a:gd name="T21" fmla="*/ 36 h 337"/>
                <a:gd name="T22" fmla="*/ 168 w 240"/>
                <a:gd name="T23" fmla="*/ 36 h 337"/>
                <a:gd name="T24" fmla="*/ 150 w 240"/>
                <a:gd name="T25" fmla="*/ 18 h 337"/>
                <a:gd name="T26" fmla="*/ 120 w 240"/>
                <a:gd name="T27" fmla="*/ 0 h 337"/>
                <a:gd name="T28" fmla="*/ 120 w 240"/>
                <a:gd name="T29" fmla="*/ 0 h 337"/>
                <a:gd name="T30" fmla="*/ 108 w 240"/>
                <a:gd name="T31" fmla="*/ 24 h 337"/>
                <a:gd name="T32" fmla="*/ 84 w 240"/>
                <a:gd name="T33" fmla="*/ 48 h 337"/>
                <a:gd name="T34" fmla="*/ 66 w 240"/>
                <a:gd name="T35" fmla="*/ 54 h 337"/>
                <a:gd name="T36" fmla="*/ 42 w 240"/>
                <a:gd name="T37" fmla="*/ 78 h 337"/>
                <a:gd name="T38" fmla="*/ 24 w 240"/>
                <a:gd name="T39" fmla="*/ 72 h 337"/>
                <a:gd name="T40" fmla="*/ 18 w 240"/>
                <a:gd name="T41" fmla="*/ 60 h 337"/>
                <a:gd name="T42" fmla="*/ 0 w 240"/>
                <a:gd name="T43" fmla="*/ 72 h 337"/>
                <a:gd name="T44" fmla="*/ 18 w 240"/>
                <a:gd name="T45" fmla="*/ 114 h 337"/>
                <a:gd name="T46" fmla="*/ 54 w 240"/>
                <a:gd name="T47" fmla="*/ 174 h 337"/>
                <a:gd name="T48" fmla="*/ 90 w 240"/>
                <a:gd name="T49" fmla="*/ 252 h 337"/>
                <a:gd name="T50" fmla="*/ 90 w 240"/>
                <a:gd name="T51" fmla="*/ 264 h 337"/>
                <a:gd name="T52" fmla="*/ 216 w 240"/>
                <a:gd name="T53" fmla="*/ 337 h 337"/>
                <a:gd name="T54" fmla="*/ 222 w 240"/>
                <a:gd name="T55" fmla="*/ 337 h 337"/>
                <a:gd name="T56" fmla="*/ 228 w 240"/>
                <a:gd name="T57" fmla="*/ 307 h 337"/>
                <a:gd name="T58" fmla="*/ 234 w 240"/>
                <a:gd name="T59" fmla="*/ 270 h 337"/>
                <a:gd name="T60" fmla="*/ 240 w 240"/>
                <a:gd name="T61" fmla="*/ 222 h 337"/>
                <a:gd name="T62" fmla="*/ 228 w 240"/>
                <a:gd name="T63" fmla="*/ 204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0"/>
                <a:gd name="T97" fmla="*/ 0 h 337"/>
                <a:gd name="T98" fmla="*/ 240 w 240"/>
                <a:gd name="T99" fmla="*/ 337 h 3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72" name="Freeform 421"/>
            <p:cNvSpPr>
              <a:spLocks/>
            </p:cNvSpPr>
            <p:nvPr/>
          </p:nvSpPr>
          <p:spPr bwMode="auto">
            <a:xfrm>
              <a:off x="2566778" y="4438945"/>
              <a:ext cx="130095" cy="143869"/>
            </a:xfrm>
            <a:custGeom>
              <a:avLst/>
              <a:gdLst>
                <a:gd name="T0" fmla="*/ 24 w 102"/>
                <a:gd name="T1" fmla="*/ 114 h 114"/>
                <a:gd name="T2" fmla="*/ 48 w 102"/>
                <a:gd name="T3" fmla="*/ 90 h 114"/>
                <a:gd name="T4" fmla="*/ 66 w 102"/>
                <a:gd name="T5" fmla="*/ 84 h 114"/>
                <a:gd name="T6" fmla="*/ 90 w 102"/>
                <a:gd name="T7" fmla="*/ 60 h 114"/>
                <a:gd name="T8" fmla="*/ 102 w 102"/>
                <a:gd name="T9" fmla="*/ 36 h 114"/>
                <a:gd name="T10" fmla="*/ 78 w 102"/>
                <a:gd name="T11" fmla="*/ 18 h 114"/>
                <a:gd name="T12" fmla="*/ 30 w 102"/>
                <a:gd name="T13" fmla="*/ 0 h 114"/>
                <a:gd name="T14" fmla="*/ 24 w 102"/>
                <a:gd name="T15" fmla="*/ 12 h 114"/>
                <a:gd name="T16" fmla="*/ 0 w 102"/>
                <a:gd name="T17" fmla="*/ 66 h 114"/>
                <a:gd name="T18" fmla="*/ 12 w 102"/>
                <a:gd name="T19" fmla="*/ 90 h 114"/>
                <a:gd name="T20" fmla="*/ 0 w 102"/>
                <a:gd name="T21" fmla="*/ 96 h 114"/>
                <a:gd name="T22" fmla="*/ 6 w 102"/>
                <a:gd name="T23" fmla="*/ 108 h 114"/>
                <a:gd name="T24" fmla="*/ 24 w 102"/>
                <a:gd name="T25" fmla="*/ 114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14"/>
                <a:gd name="T41" fmla="*/ 102 w 102"/>
                <a:gd name="T42" fmla="*/ 114 h 1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73" name="Freeform 422"/>
            <p:cNvSpPr>
              <a:spLocks/>
            </p:cNvSpPr>
            <p:nvPr/>
          </p:nvSpPr>
          <p:spPr bwMode="auto">
            <a:xfrm>
              <a:off x="2354035" y="4085394"/>
              <a:ext cx="145399" cy="67343"/>
            </a:xfrm>
            <a:custGeom>
              <a:avLst/>
              <a:gdLst>
                <a:gd name="T0" fmla="*/ 19 w 19"/>
                <a:gd name="T1" fmla="*/ 3 h 9"/>
                <a:gd name="T2" fmla="*/ 8 w 19"/>
                <a:gd name="T3" fmla="*/ 1 h 9"/>
                <a:gd name="T4" fmla="*/ 5 w 19"/>
                <a:gd name="T5" fmla="*/ 0 h 9"/>
                <a:gd name="T6" fmla="*/ 1 w 19"/>
                <a:gd name="T7" fmla="*/ 3 h 9"/>
                <a:gd name="T8" fmla="*/ 0 w 19"/>
                <a:gd name="T9" fmla="*/ 6 h 9"/>
                <a:gd name="T10" fmla="*/ 0 w 19"/>
                <a:gd name="T11" fmla="*/ 6 h 9"/>
                <a:gd name="T12" fmla="*/ 5 w 19"/>
                <a:gd name="T13" fmla="*/ 9 h 9"/>
                <a:gd name="T14" fmla="*/ 12 w 19"/>
                <a:gd name="T15" fmla="*/ 6 h 9"/>
                <a:gd name="T16" fmla="*/ 19 w 19"/>
                <a:gd name="T17" fmla="*/ 3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9"/>
                <a:gd name="T29" fmla="*/ 19 w 1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74" name="Freeform 423"/>
            <p:cNvSpPr>
              <a:spLocks/>
            </p:cNvSpPr>
            <p:nvPr/>
          </p:nvSpPr>
          <p:spPr bwMode="auto">
            <a:xfrm>
              <a:off x="2277509" y="4045601"/>
              <a:ext cx="114789" cy="94893"/>
            </a:xfrm>
            <a:custGeom>
              <a:avLst/>
              <a:gdLst>
                <a:gd name="T0" fmla="*/ 15 w 15"/>
                <a:gd name="T1" fmla="*/ 5 h 12"/>
                <a:gd name="T2" fmla="*/ 11 w 15"/>
                <a:gd name="T3" fmla="*/ 4 h 12"/>
                <a:gd name="T4" fmla="*/ 11 w 15"/>
                <a:gd name="T5" fmla="*/ 0 h 12"/>
                <a:gd name="T6" fmla="*/ 6 w 15"/>
                <a:gd name="T7" fmla="*/ 0 h 12"/>
                <a:gd name="T8" fmla="*/ 4 w 15"/>
                <a:gd name="T9" fmla="*/ 1 h 12"/>
                <a:gd name="T10" fmla="*/ 6 w 15"/>
                <a:gd name="T11" fmla="*/ 5 h 12"/>
                <a:gd name="T12" fmla="*/ 3 w 15"/>
                <a:gd name="T13" fmla="*/ 5 h 12"/>
                <a:gd name="T14" fmla="*/ 1 w 15"/>
                <a:gd name="T15" fmla="*/ 8 h 12"/>
                <a:gd name="T16" fmla="*/ 0 w 15"/>
                <a:gd name="T17" fmla="*/ 10 h 12"/>
                <a:gd name="T18" fmla="*/ 1 w 15"/>
                <a:gd name="T19" fmla="*/ 11 h 12"/>
                <a:gd name="T20" fmla="*/ 7 w 15"/>
                <a:gd name="T21" fmla="*/ 12 h 12"/>
                <a:gd name="T22" fmla="*/ 10 w 15"/>
                <a:gd name="T23" fmla="*/ 11 h 12"/>
                <a:gd name="T24" fmla="*/ 11 w 15"/>
                <a:gd name="T25" fmla="*/ 8 h 12"/>
                <a:gd name="T26" fmla="*/ 15 w 15"/>
                <a:gd name="T27" fmla="*/ 5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2"/>
                <a:gd name="T44" fmla="*/ 15 w 15"/>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75" name="Freeform 424"/>
            <p:cNvSpPr>
              <a:spLocks/>
            </p:cNvSpPr>
            <p:nvPr/>
          </p:nvSpPr>
          <p:spPr bwMode="auto">
            <a:xfrm>
              <a:off x="1689787" y="3647664"/>
              <a:ext cx="726999" cy="475993"/>
            </a:xfrm>
            <a:custGeom>
              <a:avLst/>
              <a:gdLst>
                <a:gd name="T0" fmla="*/ 486 w 576"/>
                <a:gd name="T1" fmla="*/ 348 h 379"/>
                <a:gd name="T2" fmla="*/ 504 w 576"/>
                <a:gd name="T3" fmla="*/ 348 h 379"/>
                <a:gd name="T4" fmla="*/ 492 w 576"/>
                <a:gd name="T5" fmla="*/ 324 h 379"/>
                <a:gd name="T6" fmla="*/ 504 w 576"/>
                <a:gd name="T7" fmla="*/ 318 h 379"/>
                <a:gd name="T8" fmla="*/ 534 w 576"/>
                <a:gd name="T9" fmla="*/ 318 h 379"/>
                <a:gd name="T10" fmla="*/ 528 w 576"/>
                <a:gd name="T11" fmla="*/ 312 h 379"/>
                <a:gd name="T12" fmla="*/ 546 w 576"/>
                <a:gd name="T13" fmla="*/ 300 h 379"/>
                <a:gd name="T14" fmla="*/ 564 w 576"/>
                <a:gd name="T15" fmla="*/ 288 h 379"/>
                <a:gd name="T16" fmla="*/ 576 w 576"/>
                <a:gd name="T17" fmla="*/ 240 h 379"/>
                <a:gd name="T18" fmla="*/ 504 w 576"/>
                <a:gd name="T19" fmla="*/ 252 h 379"/>
                <a:gd name="T20" fmla="*/ 474 w 576"/>
                <a:gd name="T21" fmla="*/ 294 h 379"/>
                <a:gd name="T22" fmla="*/ 426 w 576"/>
                <a:gd name="T23" fmla="*/ 300 h 379"/>
                <a:gd name="T24" fmla="*/ 378 w 576"/>
                <a:gd name="T25" fmla="*/ 240 h 379"/>
                <a:gd name="T26" fmla="*/ 372 w 576"/>
                <a:gd name="T27" fmla="*/ 162 h 379"/>
                <a:gd name="T28" fmla="*/ 384 w 576"/>
                <a:gd name="T29" fmla="*/ 144 h 379"/>
                <a:gd name="T30" fmla="*/ 354 w 576"/>
                <a:gd name="T31" fmla="*/ 138 h 379"/>
                <a:gd name="T32" fmla="*/ 330 w 576"/>
                <a:gd name="T33" fmla="*/ 114 h 379"/>
                <a:gd name="T34" fmla="*/ 312 w 576"/>
                <a:gd name="T35" fmla="*/ 84 h 379"/>
                <a:gd name="T36" fmla="*/ 288 w 576"/>
                <a:gd name="T37" fmla="*/ 66 h 379"/>
                <a:gd name="T38" fmla="*/ 252 w 576"/>
                <a:gd name="T39" fmla="*/ 78 h 379"/>
                <a:gd name="T40" fmla="*/ 204 w 576"/>
                <a:gd name="T41" fmla="*/ 24 h 379"/>
                <a:gd name="T42" fmla="*/ 174 w 576"/>
                <a:gd name="T43" fmla="*/ 18 h 379"/>
                <a:gd name="T44" fmla="*/ 156 w 576"/>
                <a:gd name="T45" fmla="*/ 30 h 379"/>
                <a:gd name="T46" fmla="*/ 108 w 576"/>
                <a:gd name="T47" fmla="*/ 30 h 379"/>
                <a:gd name="T48" fmla="*/ 48 w 576"/>
                <a:gd name="T49" fmla="*/ 0 h 379"/>
                <a:gd name="T50" fmla="*/ 0 w 576"/>
                <a:gd name="T51" fmla="*/ 6 h 379"/>
                <a:gd name="T52" fmla="*/ 36 w 576"/>
                <a:gd name="T53" fmla="*/ 72 h 379"/>
                <a:gd name="T54" fmla="*/ 60 w 576"/>
                <a:gd name="T55" fmla="*/ 108 h 379"/>
                <a:gd name="T56" fmla="*/ 54 w 576"/>
                <a:gd name="T57" fmla="*/ 120 h 379"/>
                <a:gd name="T58" fmla="*/ 96 w 576"/>
                <a:gd name="T59" fmla="*/ 150 h 379"/>
                <a:gd name="T60" fmla="*/ 102 w 576"/>
                <a:gd name="T61" fmla="*/ 180 h 379"/>
                <a:gd name="T62" fmla="*/ 120 w 576"/>
                <a:gd name="T63" fmla="*/ 192 h 379"/>
                <a:gd name="T64" fmla="*/ 144 w 576"/>
                <a:gd name="T65" fmla="*/ 216 h 379"/>
                <a:gd name="T66" fmla="*/ 150 w 576"/>
                <a:gd name="T67" fmla="*/ 198 h 379"/>
                <a:gd name="T68" fmla="*/ 126 w 576"/>
                <a:gd name="T69" fmla="*/ 180 h 379"/>
                <a:gd name="T70" fmla="*/ 102 w 576"/>
                <a:gd name="T71" fmla="*/ 126 h 379"/>
                <a:gd name="T72" fmla="*/ 60 w 576"/>
                <a:gd name="T73" fmla="*/ 66 h 379"/>
                <a:gd name="T74" fmla="*/ 48 w 576"/>
                <a:gd name="T75" fmla="*/ 30 h 379"/>
                <a:gd name="T76" fmla="*/ 78 w 576"/>
                <a:gd name="T77" fmla="*/ 42 h 379"/>
                <a:gd name="T78" fmla="*/ 108 w 576"/>
                <a:gd name="T79" fmla="*/ 102 h 379"/>
                <a:gd name="T80" fmla="*/ 120 w 576"/>
                <a:gd name="T81" fmla="*/ 120 h 379"/>
                <a:gd name="T82" fmla="*/ 150 w 576"/>
                <a:gd name="T83" fmla="*/ 138 h 379"/>
                <a:gd name="T84" fmla="*/ 150 w 576"/>
                <a:gd name="T85" fmla="*/ 156 h 379"/>
                <a:gd name="T86" fmla="*/ 174 w 576"/>
                <a:gd name="T87" fmla="*/ 168 h 379"/>
                <a:gd name="T88" fmla="*/ 186 w 576"/>
                <a:gd name="T89" fmla="*/ 186 h 379"/>
                <a:gd name="T90" fmla="*/ 216 w 576"/>
                <a:gd name="T91" fmla="*/ 216 h 379"/>
                <a:gd name="T92" fmla="*/ 222 w 576"/>
                <a:gd name="T93" fmla="*/ 258 h 379"/>
                <a:gd name="T94" fmla="*/ 222 w 576"/>
                <a:gd name="T95" fmla="*/ 276 h 379"/>
                <a:gd name="T96" fmla="*/ 300 w 576"/>
                <a:gd name="T97" fmla="*/ 324 h 379"/>
                <a:gd name="T98" fmla="*/ 336 w 576"/>
                <a:gd name="T99" fmla="*/ 342 h 379"/>
                <a:gd name="T100" fmla="*/ 402 w 576"/>
                <a:gd name="T101" fmla="*/ 360 h 379"/>
                <a:gd name="T102" fmla="*/ 420 w 576"/>
                <a:gd name="T103" fmla="*/ 354 h 379"/>
                <a:gd name="T104" fmla="*/ 438 w 576"/>
                <a:gd name="T105" fmla="*/ 354 h 379"/>
                <a:gd name="T106" fmla="*/ 468 w 576"/>
                <a:gd name="T107" fmla="*/ 379 h 379"/>
                <a:gd name="T108" fmla="*/ 474 w 576"/>
                <a:gd name="T109" fmla="*/ 366 h 379"/>
                <a:gd name="T110" fmla="*/ 486 w 576"/>
                <a:gd name="T111" fmla="*/ 348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6"/>
                <a:gd name="T169" fmla="*/ 0 h 379"/>
                <a:gd name="T170" fmla="*/ 576 w 576"/>
                <a:gd name="T171" fmla="*/ 379 h 37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76" name="Freeform 425"/>
            <p:cNvSpPr>
              <a:spLocks/>
            </p:cNvSpPr>
            <p:nvPr/>
          </p:nvSpPr>
          <p:spPr bwMode="auto">
            <a:xfrm rot="20747712">
              <a:off x="2879005" y="1740628"/>
              <a:ext cx="783629" cy="864747"/>
            </a:xfrm>
            <a:custGeom>
              <a:avLst/>
              <a:gdLst>
                <a:gd name="T0" fmla="*/ 764 w 1125"/>
                <a:gd name="T1" fmla="*/ 46 h 2047"/>
                <a:gd name="T2" fmla="*/ 700 w 1125"/>
                <a:gd name="T3" fmla="*/ 13 h 2047"/>
                <a:gd name="T4" fmla="*/ 651 w 1125"/>
                <a:gd name="T5" fmla="*/ 2 h 2047"/>
                <a:gd name="T6" fmla="*/ 496 w 1125"/>
                <a:gd name="T7" fmla="*/ 52 h 2047"/>
                <a:gd name="T8" fmla="*/ 452 w 1125"/>
                <a:gd name="T9" fmla="*/ 110 h 2047"/>
                <a:gd name="T10" fmla="*/ 334 w 1125"/>
                <a:gd name="T11" fmla="*/ 112 h 2047"/>
                <a:gd name="T12" fmla="*/ 241 w 1125"/>
                <a:gd name="T13" fmla="*/ 182 h 2047"/>
                <a:gd name="T14" fmla="*/ 160 w 1125"/>
                <a:gd name="T15" fmla="*/ 289 h 2047"/>
                <a:gd name="T16" fmla="*/ 44 w 1125"/>
                <a:gd name="T17" fmla="*/ 319 h 2047"/>
                <a:gd name="T18" fmla="*/ 17 w 1125"/>
                <a:gd name="T19" fmla="*/ 402 h 2047"/>
                <a:gd name="T20" fmla="*/ 2 w 1125"/>
                <a:gd name="T21" fmla="*/ 482 h 2047"/>
                <a:gd name="T22" fmla="*/ 59 w 1125"/>
                <a:gd name="T23" fmla="*/ 568 h 2047"/>
                <a:gd name="T24" fmla="*/ 169 w 1125"/>
                <a:gd name="T25" fmla="*/ 621 h 2047"/>
                <a:gd name="T26" fmla="*/ 203 w 1125"/>
                <a:gd name="T27" fmla="*/ 785 h 2047"/>
                <a:gd name="T28" fmla="*/ 181 w 1125"/>
                <a:gd name="T29" fmla="*/ 986 h 2047"/>
                <a:gd name="T30" fmla="*/ 218 w 1125"/>
                <a:gd name="T31" fmla="*/ 1042 h 2047"/>
                <a:gd name="T32" fmla="*/ 183 w 1125"/>
                <a:gd name="T33" fmla="*/ 1075 h 2047"/>
                <a:gd name="T34" fmla="*/ 206 w 1125"/>
                <a:gd name="T35" fmla="*/ 1111 h 2047"/>
                <a:gd name="T36" fmla="*/ 154 w 1125"/>
                <a:gd name="T37" fmla="*/ 1135 h 2047"/>
                <a:gd name="T38" fmla="*/ 219 w 1125"/>
                <a:gd name="T39" fmla="*/ 1201 h 2047"/>
                <a:gd name="T40" fmla="*/ 258 w 1125"/>
                <a:gd name="T41" fmla="*/ 1158 h 2047"/>
                <a:gd name="T42" fmla="*/ 252 w 1125"/>
                <a:gd name="T43" fmla="*/ 1261 h 2047"/>
                <a:gd name="T44" fmla="*/ 184 w 1125"/>
                <a:gd name="T45" fmla="*/ 1302 h 2047"/>
                <a:gd name="T46" fmla="*/ 142 w 1125"/>
                <a:gd name="T47" fmla="*/ 1483 h 2047"/>
                <a:gd name="T48" fmla="*/ 180 w 1125"/>
                <a:gd name="T49" fmla="*/ 1606 h 2047"/>
                <a:gd name="T50" fmla="*/ 200 w 1125"/>
                <a:gd name="T51" fmla="*/ 1754 h 2047"/>
                <a:gd name="T52" fmla="*/ 270 w 1125"/>
                <a:gd name="T53" fmla="*/ 1897 h 2047"/>
                <a:gd name="T54" fmla="*/ 370 w 1125"/>
                <a:gd name="T55" fmla="*/ 1959 h 2047"/>
                <a:gd name="T56" fmla="*/ 401 w 1125"/>
                <a:gd name="T57" fmla="*/ 2022 h 2047"/>
                <a:gd name="T58" fmla="*/ 460 w 1125"/>
                <a:gd name="T59" fmla="*/ 2047 h 2047"/>
                <a:gd name="T60" fmla="*/ 512 w 1125"/>
                <a:gd name="T61" fmla="*/ 1998 h 2047"/>
                <a:gd name="T62" fmla="*/ 539 w 1125"/>
                <a:gd name="T63" fmla="*/ 1891 h 2047"/>
                <a:gd name="T64" fmla="*/ 570 w 1125"/>
                <a:gd name="T65" fmla="*/ 1779 h 2047"/>
                <a:gd name="T66" fmla="*/ 622 w 1125"/>
                <a:gd name="T67" fmla="*/ 1629 h 2047"/>
                <a:gd name="T68" fmla="*/ 718 w 1125"/>
                <a:gd name="T69" fmla="*/ 1524 h 2047"/>
                <a:gd name="T70" fmla="*/ 831 w 1125"/>
                <a:gd name="T71" fmla="*/ 1436 h 2047"/>
                <a:gd name="T72" fmla="*/ 893 w 1125"/>
                <a:gd name="T73" fmla="*/ 1316 h 2047"/>
                <a:gd name="T74" fmla="*/ 974 w 1125"/>
                <a:gd name="T75" fmla="*/ 1265 h 2047"/>
                <a:gd name="T76" fmla="*/ 1092 w 1125"/>
                <a:gd name="T77" fmla="*/ 1158 h 2047"/>
                <a:gd name="T78" fmla="*/ 1088 w 1125"/>
                <a:gd name="T79" fmla="*/ 1080 h 2047"/>
                <a:gd name="T80" fmla="*/ 983 w 1125"/>
                <a:gd name="T81" fmla="*/ 1102 h 2047"/>
                <a:gd name="T82" fmla="*/ 958 w 1125"/>
                <a:gd name="T83" fmla="*/ 1038 h 2047"/>
                <a:gd name="T84" fmla="*/ 1058 w 1125"/>
                <a:gd name="T85" fmla="*/ 1028 h 2047"/>
                <a:gd name="T86" fmla="*/ 1123 w 1125"/>
                <a:gd name="T87" fmla="*/ 1019 h 2047"/>
                <a:gd name="T88" fmla="*/ 1085 w 1125"/>
                <a:gd name="T89" fmla="*/ 937 h 2047"/>
                <a:gd name="T90" fmla="*/ 1003 w 1125"/>
                <a:gd name="T91" fmla="*/ 908 h 2047"/>
                <a:gd name="T92" fmla="*/ 1042 w 1125"/>
                <a:gd name="T93" fmla="*/ 896 h 2047"/>
                <a:gd name="T94" fmla="*/ 1021 w 1125"/>
                <a:gd name="T95" fmla="*/ 838 h 2047"/>
                <a:gd name="T96" fmla="*/ 1043 w 1125"/>
                <a:gd name="T97" fmla="*/ 801 h 2047"/>
                <a:gd name="T98" fmla="*/ 1062 w 1125"/>
                <a:gd name="T99" fmla="*/ 725 h 2047"/>
                <a:gd name="T100" fmla="*/ 1064 w 1125"/>
                <a:gd name="T101" fmla="*/ 663 h 2047"/>
                <a:gd name="T102" fmla="*/ 1052 w 1125"/>
                <a:gd name="T103" fmla="*/ 610 h 2047"/>
                <a:gd name="T104" fmla="*/ 974 w 1125"/>
                <a:gd name="T105" fmla="*/ 535 h 2047"/>
                <a:gd name="T106" fmla="*/ 1006 w 1125"/>
                <a:gd name="T107" fmla="*/ 468 h 2047"/>
                <a:gd name="T108" fmla="*/ 958 w 1125"/>
                <a:gd name="T109" fmla="*/ 436 h 2047"/>
                <a:gd name="T110" fmla="*/ 912 w 1125"/>
                <a:gd name="T111" fmla="*/ 328 h 2047"/>
                <a:gd name="T112" fmla="*/ 924 w 1125"/>
                <a:gd name="T113" fmla="*/ 146 h 2047"/>
                <a:gd name="T114" fmla="*/ 917 w 1125"/>
                <a:gd name="T115" fmla="*/ 60 h 2047"/>
                <a:gd name="T116" fmla="*/ 863 w 1125"/>
                <a:gd name="T117" fmla="*/ 84 h 2047"/>
                <a:gd name="T118" fmla="*/ 821 w 1125"/>
                <a:gd name="T119" fmla="*/ 143 h 2047"/>
                <a:gd name="T120" fmla="*/ 795 w 1125"/>
                <a:gd name="T121" fmla="*/ 110 h 2047"/>
                <a:gd name="T122" fmla="*/ 750 w 1125"/>
                <a:gd name="T123" fmla="*/ 151 h 2047"/>
                <a:gd name="T124" fmla="*/ 718 w 1125"/>
                <a:gd name="T125" fmla="*/ 105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25"/>
                <a:gd name="T190" fmla="*/ 0 h 2047"/>
                <a:gd name="T191" fmla="*/ 1125 w 1125"/>
                <a:gd name="T192" fmla="*/ 2047 h 204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25" h="2047">
                  <a:moveTo>
                    <a:pt x="718" y="105"/>
                  </a:moveTo>
                  <a:lnTo>
                    <a:pt x="722" y="102"/>
                  </a:lnTo>
                  <a:lnTo>
                    <a:pt x="730" y="95"/>
                  </a:lnTo>
                  <a:lnTo>
                    <a:pt x="740" y="83"/>
                  </a:lnTo>
                  <a:lnTo>
                    <a:pt x="751" y="70"/>
                  </a:lnTo>
                  <a:lnTo>
                    <a:pt x="760" y="58"/>
                  </a:lnTo>
                  <a:lnTo>
                    <a:pt x="764" y="46"/>
                  </a:lnTo>
                  <a:lnTo>
                    <a:pt x="761" y="37"/>
                  </a:lnTo>
                  <a:lnTo>
                    <a:pt x="748" y="32"/>
                  </a:lnTo>
                  <a:lnTo>
                    <a:pt x="735" y="30"/>
                  </a:lnTo>
                  <a:lnTo>
                    <a:pt x="725" y="27"/>
                  </a:lnTo>
                  <a:lnTo>
                    <a:pt x="716" y="22"/>
                  </a:lnTo>
                  <a:lnTo>
                    <a:pt x="708" y="17"/>
                  </a:lnTo>
                  <a:lnTo>
                    <a:pt x="700" y="13"/>
                  </a:lnTo>
                  <a:lnTo>
                    <a:pt x="693" y="8"/>
                  </a:lnTo>
                  <a:lnTo>
                    <a:pt x="686" y="4"/>
                  </a:lnTo>
                  <a:lnTo>
                    <a:pt x="678" y="1"/>
                  </a:lnTo>
                  <a:lnTo>
                    <a:pt x="672" y="0"/>
                  </a:lnTo>
                  <a:lnTo>
                    <a:pt x="665" y="0"/>
                  </a:lnTo>
                  <a:lnTo>
                    <a:pt x="658" y="0"/>
                  </a:lnTo>
                  <a:lnTo>
                    <a:pt x="651" y="2"/>
                  </a:lnTo>
                  <a:lnTo>
                    <a:pt x="633" y="7"/>
                  </a:lnTo>
                  <a:lnTo>
                    <a:pt x="610" y="13"/>
                  </a:lnTo>
                  <a:lnTo>
                    <a:pt x="583" y="19"/>
                  </a:lnTo>
                  <a:lnTo>
                    <a:pt x="558" y="25"/>
                  </a:lnTo>
                  <a:lnTo>
                    <a:pt x="534" y="34"/>
                  </a:lnTo>
                  <a:lnTo>
                    <a:pt x="512" y="42"/>
                  </a:lnTo>
                  <a:lnTo>
                    <a:pt x="496" y="52"/>
                  </a:lnTo>
                  <a:lnTo>
                    <a:pt x="487" y="62"/>
                  </a:lnTo>
                  <a:lnTo>
                    <a:pt x="483" y="74"/>
                  </a:lnTo>
                  <a:lnTo>
                    <a:pt x="478" y="84"/>
                  </a:lnTo>
                  <a:lnTo>
                    <a:pt x="474" y="93"/>
                  </a:lnTo>
                  <a:lnTo>
                    <a:pt x="468" y="102"/>
                  </a:lnTo>
                  <a:lnTo>
                    <a:pt x="461" y="107"/>
                  </a:lnTo>
                  <a:lnTo>
                    <a:pt x="452" y="110"/>
                  </a:lnTo>
                  <a:lnTo>
                    <a:pt x="440" y="110"/>
                  </a:lnTo>
                  <a:lnTo>
                    <a:pt x="426" y="105"/>
                  </a:lnTo>
                  <a:lnTo>
                    <a:pt x="409" y="100"/>
                  </a:lnTo>
                  <a:lnTo>
                    <a:pt x="391" y="98"/>
                  </a:lnTo>
                  <a:lnTo>
                    <a:pt x="371" y="100"/>
                  </a:lnTo>
                  <a:lnTo>
                    <a:pt x="351" y="105"/>
                  </a:lnTo>
                  <a:lnTo>
                    <a:pt x="334" y="112"/>
                  </a:lnTo>
                  <a:lnTo>
                    <a:pt x="319" y="120"/>
                  </a:lnTo>
                  <a:lnTo>
                    <a:pt x="306" y="130"/>
                  </a:lnTo>
                  <a:lnTo>
                    <a:pt x="300" y="141"/>
                  </a:lnTo>
                  <a:lnTo>
                    <a:pt x="291" y="151"/>
                  </a:lnTo>
                  <a:lnTo>
                    <a:pt x="278" y="161"/>
                  </a:lnTo>
                  <a:lnTo>
                    <a:pt x="260" y="172"/>
                  </a:lnTo>
                  <a:lnTo>
                    <a:pt x="241" y="182"/>
                  </a:lnTo>
                  <a:lnTo>
                    <a:pt x="221" y="194"/>
                  </a:lnTo>
                  <a:lnTo>
                    <a:pt x="204" y="208"/>
                  </a:lnTo>
                  <a:lnTo>
                    <a:pt x="191" y="224"/>
                  </a:lnTo>
                  <a:lnTo>
                    <a:pt x="184" y="242"/>
                  </a:lnTo>
                  <a:lnTo>
                    <a:pt x="180" y="261"/>
                  </a:lnTo>
                  <a:lnTo>
                    <a:pt x="172" y="277"/>
                  </a:lnTo>
                  <a:lnTo>
                    <a:pt x="160" y="289"/>
                  </a:lnTo>
                  <a:lnTo>
                    <a:pt x="146" y="299"/>
                  </a:lnTo>
                  <a:lnTo>
                    <a:pt x="130" y="305"/>
                  </a:lnTo>
                  <a:lnTo>
                    <a:pt x="113" y="311"/>
                  </a:lnTo>
                  <a:lnTo>
                    <a:pt x="94" y="314"/>
                  </a:lnTo>
                  <a:lnTo>
                    <a:pt x="76" y="315"/>
                  </a:lnTo>
                  <a:lnTo>
                    <a:pt x="59" y="316"/>
                  </a:lnTo>
                  <a:lnTo>
                    <a:pt x="44" y="319"/>
                  </a:lnTo>
                  <a:lnTo>
                    <a:pt x="31" y="325"/>
                  </a:lnTo>
                  <a:lnTo>
                    <a:pt x="22" y="332"/>
                  </a:lnTo>
                  <a:lnTo>
                    <a:pt x="16" y="342"/>
                  </a:lnTo>
                  <a:lnTo>
                    <a:pt x="13" y="355"/>
                  </a:lnTo>
                  <a:lnTo>
                    <a:pt x="11" y="369"/>
                  </a:lnTo>
                  <a:lnTo>
                    <a:pt x="15" y="386"/>
                  </a:lnTo>
                  <a:lnTo>
                    <a:pt x="17" y="402"/>
                  </a:lnTo>
                  <a:lnTo>
                    <a:pt x="16" y="415"/>
                  </a:lnTo>
                  <a:lnTo>
                    <a:pt x="13" y="425"/>
                  </a:lnTo>
                  <a:lnTo>
                    <a:pt x="9" y="434"/>
                  </a:lnTo>
                  <a:lnTo>
                    <a:pt x="4" y="444"/>
                  </a:lnTo>
                  <a:lnTo>
                    <a:pt x="1" y="454"/>
                  </a:lnTo>
                  <a:lnTo>
                    <a:pt x="0" y="466"/>
                  </a:lnTo>
                  <a:lnTo>
                    <a:pt x="2" y="482"/>
                  </a:lnTo>
                  <a:lnTo>
                    <a:pt x="7" y="499"/>
                  </a:lnTo>
                  <a:lnTo>
                    <a:pt x="13" y="515"/>
                  </a:lnTo>
                  <a:lnTo>
                    <a:pt x="18" y="530"/>
                  </a:lnTo>
                  <a:lnTo>
                    <a:pt x="25" y="543"/>
                  </a:lnTo>
                  <a:lnTo>
                    <a:pt x="34" y="553"/>
                  </a:lnTo>
                  <a:lnTo>
                    <a:pt x="45" y="562"/>
                  </a:lnTo>
                  <a:lnTo>
                    <a:pt x="59" y="568"/>
                  </a:lnTo>
                  <a:lnTo>
                    <a:pt x="76" y="572"/>
                  </a:lnTo>
                  <a:lnTo>
                    <a:pt x="94" y="575"/>
                  </a:lnTo>
                  <a:lnTo>
                    <a:pt x="113" y="579"/>
                  </a:lnTo>
                  <a:lnTo>
                    <a:pt x="130" y="584"/>
                  </a:lnTo>
                  <a:lnTo>
                    <a:pt x="145" y="593"/>
                  </a:lnTo>
                  <a:lnTo>
                    <a:pt x="159" y="605"/>
                  </a:lnTo>
                  <a:lnTo>
                    <a:pt x="169" y="621"/>
                  </a:lnTo>
                  <a:lnTo>
                    <a:pt x="176" y="642"/>
                  </a:lnTo>
                  <a:lnTo>
                    <a:pt x="179" y="668"/>
                  </a:lnTo>
                  <a:lnTo>
                    <a:pt x="181" y="695"/>
                  </a:lnTo>
                  <a:lnTo>
                    <a:pt x="185" y="718"/>
                  </a:lnTo>
                  <a:lnTo>
                    <a:pt x="191" y="740"/>
                  </a:lnTo>
                  <a:lnTo>
                    <a:pt x="198" y="762"/>
                  </a:lnTo>
                  <a:lnTo>
                    <a:pt x="203" y="785"/>
                  </a:lnTo>
                  <a:lnTo>
                    <a:pt x="206" y="810"/>
                  </a:lnTo>
                  <a:lnTo>
                    <a:pt x="207" y="841"/>
                  </a:lnTo>
                  <a:lnTo>
                    <a:pt x="203" y="878"/>
                  </a:lnTo>
                  <a:lnTo>
                    <a:pt x="196" y="915"/>
                  </a:lnTo>
                  <a:lnTo>
                    <a:pt x="190" y="945"/>
                  </a:lnTo>
                  <a:lnTo>
                    <a:pt x="184" y="968"/>
                  </a:lnTo>
                  <a:lnTo>
                    <a:pt x="181" y="986"/>
                  </a:lnTo>
                  <a:lnTo>
                    <a:pt x="180" y="999"/>
                  </a:lnTo>
                  <a:lnTo>
                    <a:pt x="180" y="1009"/>
                  </a:lnTo>
                  <a:lnTo>
                    <a:pt x="184" y="1016"/>
                  </a:lnTo>
                  <a:lnTo>
                    <a:pt x="191" y="1022"/>
                  </a:lnTo>
                  <a:lnTo>
                    <a:pt x="200" y="1028"/>
                  </a:lnTo>
                  <a:lnTo>
                    <a:pt x="210" y="1034"/>
                  </a:lnTo>
                  <a:lnTo>
                    <a:pt x="218" y="1042"/>
                  </a:lnTo>
                  <a:lnTo>
                    <a:pt x="225" y="1050"/>
                  </a:lnTo>
                  <a:lnTo>
                    <a:pt x="227" y="1057"/>
                  </a:lnTo>
                  <a:lnTo>
                    <a:pt x="225" y="1062"/>
                  </a:lnTo>
                  <a:lnTo>
                    <a:pt x="217" y="1067"/>
                  </a:lnTo>
                  <a:lnTo>
                    <a:pt x="203" y="1068"/>
                  </a:lnTo>
                  <a:lnTo>
                    <a:pt x="189" y="1070"/>
                  </a:lnTo>
                  <a:lnTo>
                    <a:pt x="183" y="1075"/>
                  </a:lnTo>
                  <a:lnTo>
                    <a:pt x="183" y="1082"/>
                  </a:lnTo>
                  <a:lnTo>
                    <a:pt x="188" y="1089"/>
                  </a:lnTo>
                  <a:lnTo>
                    <a:pt x="194" y="1097"/>
                  </a:lnTo>
                  <a:lnTo>
                    <a:pt x="200" y="1104"/>
                  </a:lnTo>
                  <a:lnTo>
                    <a:pt x="206" y="1108"/>
                  </a:lnTo>
                  <a:lnTo>
                    <a:pt x="208" y="1111"/>
                  </a:lnTo>
                  <a:lnTo>
                    <a:pt x="206" y="1111"/>
                  </a:lnTo>
                  <a:lnTo>
                    <a:pt x="200" y="1110"/>
                  </a:lnTo>
                  <a:lnTo>
                    <a:pt x="191" y="1108"/>
                  </a:lnTo>
                  <a:lnTo>
                    <a:pt x="182" y="1108"/>
                  </a:lnTo>
                  <a:lnTo>
                    <a:pt x="172" y="1111"/>
                  </a:lnTo>
                  <a:lnTo>
                    <a:pt x="162" y="1115"/>
                  </a:lnTo>
                  <a:lnTo>
                    <a:pt x="157" y="1123"/>
                  </a:lnTo>
                  <a:lnTo>
                    <a:pt x="154" y="1135"/>
                  </a:lnTo>
                  <a:lnTo>
                    <a:pt x="157" y="1149"/>
                  </a:lnTo>
                  <a:lnTo>
                    <a:pt x="164" y="1163"/>
                  </a:lnTo>
                  <a:lnTo>
                    <a:pt x="173" y="1176"/>
                  </a:lnTo>
                  <a:lnTo>
                    <a:pt x="184" y="1187"/>
                  </a:lnTo>
                  <a:lnTo>
                    <a:pt x="196" y="1196"/>
                  </a:lnTo>
                  <a:lnTo>
                    <a:pt x="207" y="1201"/>
                  </a:lnTo>
                  <a:lnTo>
                    <a:pt x="219" y="1201"/>
                  </a:lnTo>
                  <a:lnTo>
                    <a:pt x="227" y="1195"/>
                  </a:lnTo>
                  <a:lnTo>
                    <a:pt x="234" y="1186"/>
                  </a:lnTo>
                  <a:lnTo>
                    <a:pt x="238" y="1178"/>
                  </a:lnTo>
                  <a:lnTo>
                    <a:pt x="244" y="1171"/>
                  </a:lnTo>
                  <a:lnTo>
                    <a:pt x="249" y="1165"/>
                  </a:lnTo>
                  <a:lnTo>
                    <a:pt x="252" y="1161"/>
                  </a:lnTo>
                  <a:lnTo>
                    <a:pt x="258" y="1158"/>
                  </a:lnTo>
                  <a:lnTo>
                    <a:pt x="263" y="1158"/>
                  </a:lnTo>
                  <a:lnTo>
                    <a:pt x="270" y="1159"/>
                  </a:lnTo>
                  <a:lnTo>
                    <a:pt x="278" y="1174"/>
                  </a:lnTo>
                  <a:lnTo>
                    <a:pt x="275" y="1202"/>
                  </a:lnTo>
                  <a:lnTo>
                    <a:pt x="267" y="1233"/>
                  </a:lnTo>
                  <a:lnTo>
                    <a:pt x="258" y="1255"/>
                  </a:lnTo>
                  <a:lnTo>
                    <a:pt x="252" y="1261"/>
                  </a:lnTo>
                  <a:lnTo>
                    <a:pt x="244" y="1265"/>
                  </a:lnTo>
                  <a:lnTo>
                    <a:pt x="234" y="1270"/>
                  </a:lnTo>
                  <a:lnTo>
                    <a:pt x="223" y="1273"/>
                  </a:lnTo>
                  <a:lnTo>
                    <a:pt x="212" y="1279"/>
                  </a:lnTo>
                  <a:lnTo>
                    <a:pt x="202" y="1285"/>
                  </a:lnTo>
                  <a:lnTo>
                    <a:pt x="192" y="1292"/>
                  </a:lnTo>
                  <a:lnTo>
                    <a:pt x="184" y="1302"/>
                  </a:lnTo>
                  <a:lnTo>
                    <a:pt x="177" y="1318"/>
                  </a:lnTo>
                  <a:lnTo>
                    <a:pt x="169" y="1340"/>
                  </a:lnTo>
                  <a:lnTo>
                    <a:pt x="161" y="1369"/>
                  </a:lnTo>
                  <a:lnTo>
                    <a:pt x="154" y="1399"/>
                  </a:lnTo>
                  <a:lnTo>
                    <a:pt x="149" y="1430"/>
                  </a:lnTo>
                  <a:lnTo>
                    <a:pt x="144" y="1459"/>
                  </a:lnTo>
                  <a:lnTo>
                    <a:pt x="142" y="1483"/>
                  </a:lnTo>
                  <a:lnTo>
                    <a:pt x="143" y="1500"/>
                  </a:lnTo>
                  <a:lnTo>
                    <a:pt x="146" y="1514"/>
                  </a:lnTo>
                  <a:lnTo>
                    <a:pt x="153" y="1530"/>
                  </a:lnTo>
                  <a:lnTo>
                    <a:pt x="160" y="1547"/>
                  </a:lnTo>
                  <a:lnTo>
                    <a:pt x="168" y="1566"/>
                  </a:lnTo>
                  <a:lnTo>
                    <a:pt x="174" y="1585"/>
                  </a:lnTo>
                  <a:lnTo>
                    <a:pt x="180" y="1606"/>
                  </a:lnTo>
                  <a:lnTo>
                    <a:pt x="181" y="1628"/>
                  </a:lnTo>
                  <a:lnTo>
                    <a:pt x="179" y="1650"/>
                  </a:lnTo>
                  <a:lnTo>
                    <a:pt x="176" y="1672"/>
                  </a:lnTo>
                  <a:lnTo>
                    <a:pt x="179" y="1694"/>
                  </a:lnTo>
                  <a:lnTo>
                    <a:pt x="184" y="1714"/>
                  </a:lnTo>
                  <a:lnTo>
                    <a:pt x="191" y="1735"/>
                  </a:lnTo>
                  <a:lnTo>
                    <a:pt x="200" y="1754"/>
                  </a:lnTo>
                  <a:lnTo>
                    <a:pt x="210" y="1772"/>
                  </a:lnTo>
                  <a:lnTo>
                    <a:pt x="219" y="1791"/>
                  </a:lnTo>
                  <a:lnTo>
                    <a:pt x="227" y="1807"/>
                  </a:lnTo>
                  <a:lnTo>
                    <a:pt x="235" y="1825"/>
                  </a:lnTo>
                  <a:lnTo>
                    <a:pt x="245" y="1847"/>
                  </a:lnTo>
                  <a:lnTo>
                    <a:pt x="257" y="1872"/>
                  </a:lnTo>
                  <a:lnTo>
                    <a:pt x="270" y="1897"/>
                  </a:lnTo>
                  <a:lnTo>
                    <a:pt x="283" y="1918"/>
                  </a:lnTo>
                  <a:lnTo>
                    <a:pt x="300" y="1937"/>
                  </a:lnTo>
                  <a:lnTo>
                    <a:pt x="315" y="1948"/>
                  </a:lnTo>
                  <a:lnTo>
                    <a:pt x="331" y="1951"/>
                  </a:lnTo>
                  <a:lnTo>
                    <a:pt x="346" y="1950"/>
                  </a:lnTo>
                  <a:lnTo>
                    <a:pt x="358" y="1953"/>
                  </a:lnTo>
                  <a:lnTo>
                    <a:pt x="370" y="1959"/>
                  </a:lnTo>
                  <a:lnTo>
                    <a:pt x="379" y="1967"/>
                  </a:lnTo>
                  <a:lnTo>
                    <a:pt x="386" y="1977"/>
                  </a:lnTo>
                  <a:lnTo>
                    <a:pt x="392" y="1988"/>
                  </a:lnTo>
                  <a:lnTo>
                    <a:pt x="395" y="1999"/>
                  </a:lnTo>
                  <a:lnTo>
                    <a:pt x="396" y="2011"/>
                  </a:lnTo>
                  <a:lnTo>
                    <a:pt x="398" y="2016"/>
                  </a:lnTo>
                  <a:lnTo>
                    <a:pt x="401" y="2022"/>
                  </a:lnTo>
                  <a:lnTo>
                    <a:pt x="406" y="2028"/>
                  </a:lnTo>
                  <a:lnTo>
                    <a:pt x="413" y="2032"/>
                  </a:lnTo>
                  <a:lnTo>
                    <a:pt x="421" y="2037"/>
                  </a:lnTo>
                  <a:lnTo>
                    <a:pt x="430" y="2042"/>
                  </a:lnTo>
                  <a:lnTo>
                    <a:pt x="439" y="2044"/>
                  </a:lnTo>
                  <a:lnTo>
                    <a:pt x="449" y="2046"/>
                  </a:lnTo>
                  <a:lnTo>
                    <a:pt x="460" y="2047"/>
                  </a:lnTo>
                  <a:lnTo>
                    <a:pt x="470" y="2046"/>
                  </a:lnTo>
                  <a:lnTo>
                    <a:pt x="479" y="2044"/>
                  </a:lnTo>
                  <a:lnTo>
                    <a:pt x="489" y="2039"/>
                  </a:lnTo>
                  <a:lnTo>
                    <a:pt x="497" y="2034"/>
                  </a:lnTo>
                  <a:lnTo>
                    <a:pt x="504" y="2024"/>
                  </a:lnTo>
                  <a:lnTo>
                    <a:pt x="508" y="2013"/>
                  </a:lnTo>
                  <a:lnTo>
                    <a:pt x="512" y="1998"/>
                  </a:lnTo>
                  <a:lnTo>
                    <a:pt x="515" y="1969"/>
                  </a:lnTo>
                  <a:lnTo>
                    <a:pt x="519" y="1947"/>
                  </a:lnTo>
                  <a:lnTo>
                    <a:pt x="522" y="1930"/>
                  </a:lnTo>
                  <a:lnTo>
                    <a:pt x="524" y="1916"/>
                  </a:lnTo>
                  <a:lnTo>
                    <a:pt x="529" y="1906"/>
                  </a:lnTo>
                  <a:lnTo>
                    <a:pt x="534" y="1898"/>
                  </a:lnTo>
                  <a:lnTo>
                    <a:pt x="539" y="1891"/>
                  </a:lnTo>
                  <a:lnTo>
                    <a:pt x="547" y="1884"/>
                  </a:lnTo>
                  <a:lnTo>
                    <a:pt x="557" y="1865"/>
                  </a:lnTo>
                  <a:lnTo>
                    <a:pt x="555" y="1840"/>
                  </a:lnTo>
                  <a:lnTo>
                    <a:pt x="551" y="1816"/>
                  </a:lnTo>
                  <a:lnTo>
                    <a:pt x="554" y="1800"/>
                  </a:lnTo>
                  <a:lnTo>
                    <a:pt x="561" y="1792"/>
                  </a:lnTo>
                  <a:lnTo>
                    <a:pt x="570" y="1779"/>
                  </a:lnTo>
                  <a:lnTo>
                    <a:pt x="582" y="1762"/>
                  </a:lnTo>
                  <a:lnTo>
                    <a:pt x="595" y="1741"/>
                  </a:lnTo>
                  <a:lnTo>
                    <a:pt x="605" y="1718"/>
                  </a:lnTo>
                  <a:lnTo>
                    <a:pt x="614" y="1695"/>
                  </a:lnTo>
                  <a:lnTo>
                    <a:pt x="620" y="1672"/>
                  </a:lnTo>
                  <a:lnTo>
                    <a:pt x="621" y="1650"/>
                  </a:lnTo>
                  <a:lnTo>
                    <a:pt x="622" y="1629"/>
                  </a:lnTo>
                  <a:lnTo>
                    <a:pt x="630" y="1607"/>
                  </a:lnTo>
                  <a:lnTo>
                    <a:pt x="642" y="1587"/>
                  </a:lnTo>
                  <a:lnTo>
                    <a:pt x="658" y="1567"/>
                  </a:lnTo>
                  <a:lnTo>
                    <a:pt x="675" y="1550"/>
                  </a:lnTo>
                  <a:lnTo>
                    <a:pt x="692" y="1536"/>
                  </a:lnTo>
                  <a:lnTo>
                    <a:pt x="707" y="1528"/>
                  </a:lnTo>
                  <a:lnTo>
                    <a:pt x="718" y="1524"/>
                  </a:lnTo>
                  <a:lnTo>
                    <a:pt x="728" y="1523"/>
                  </a:lnTo>
                  <a:lnTo>
                    <a:pt x="743" y="1519"/>
                  </a:lnTo>
                  <a:lnTo>
                    <a:pt x="760" y="1511"/>
                  </a:lnTo>
                  <a:lnTo>
                    <a:pt x="777" y="1498"/>
                  </a:lnTo>
                  <a:lnTo>
                    <a:pt x="795" y="1482"/>
                  </a:lnTo>
                  <a:lnTo>
                    <a:pt x="814" y="1461"/>
                  </a:lnTo>
                  <a:lnTo>
                    <a:pt x="831" y="1436"/>
                  </a:lnTo>
                  <a:lnTo>
                    <a:pt x="846" y="1405"/>
                  </a:lnTo>
                  <a:lnTo>
                    <a:pt x="858" y="1375"/>
                  </a:lnTo>
                  <a:lnTo>
                    <a:pt x="867" y="1354"/>
                  </a:lnTo>
                  <a:lnTo>
                    <a:pt x="875" y="1338"/>
                  </a:lnTo>
                  <a:lnTo>
                    <a:pt x="881" y="1327"/>
                  </a:lnTo>
                  <a:lnTo>
                    <a:pt x="888" y="1320"/>
                  </a:lnTo>
                  <a:lnTo>
                    <a:pt x="893" y="1316"/>
                  </a:lnTo>
                  <a:lnTo>
                    <a:pt x="901" y="1312"/>
                  </a:lnTo>
                  <a:lnTo>
                    <a:pt x="912" y="1309"/>
                  </a:lnTo>
                  <a:lnTo>
                    <a:pt x="919" y="1305"/>
                  </a:lnTo>
                  <a:lnTo>
                    <a:pt x="929" y="1299"/>
                  </a:lnTo>
                  <a:lnTo>
                    <a:pt x="943" y="1289"/>
                  </a:lnTo>
                  <a:lnTo>
                    <a:pt x="958" y="1279"/>
                  </a:lnTo>
                  <a:lnTo>
                    <a:pt x="974" y="1265"/>
                  </a:lnTo>
                  <a:lnTo>
                    <a:pt x="991" y="1251"/>
                  </a:lnTo>
                  <a:lnTo>
                    <a:pt x="1009" y="1236"/>
                  </a:lnTo>
                  <a:lnTo>
                    <a:pt x="1027" y="1220"/>
                  </a:lnTo>
                  <a:lnTo>
                    <a:pt x="1045" y="1204"/>
                  </a:lnTo>
                  <a:lnTo>
                    <a:pt x="1062" y="1188"/>
                  </a:lnTo>
                  <a:lnTo>
                    <a:pt x="1078" y="1173"/>
                  </a:lnTo>
                  <a:lnTo>
                    <a:pt x="1092" y="1158"/>
                  </a:lnTo>
                  <a:lnTo>
                    <a:pt x="1103" y="1143"/>
                  </a:lnTo>
                  <a:lnTo>
                    <a:pt x="1111" y="1130"/>
                  </a:lnTo>
                  <a:lnTo>
                    <a:pt x="1117" y="1120"/>
                  </a:lnTo>
                  <a:lnTo>
                    <a:pt x="1119" y="1111"/>
                  </a:lnTo>
                  <a:lnTo>
                    <a:pt x="1116" y="1097"/>
                  </a:lnTo>
                  <a:lnTo>
                    <a:pt x="1104" y="1087"/>
                  </a:lnTo>
                  <a:lnTo>
                    <a:pt x="1088" y="1080"/>
                  </a:lnTo>
                  <a:lnTo>
                    <a:pt x="1070" y="1077"/>
                  </a:lnTo>
                  <a:lnTo>
                    <a:pt x="1048" y="1077"/>
                  </a:lnTo>
                  <a:lnTo>
                    <a:pt x="1027" y="1082"/>
                  </a:lnTo>
                  <a:lnTo>
                    <a:pt x="1007" y="1088"/>
                  </a:lnTo>
                  <a:lnTo>
                    <a:pt x="991" y="1098"/>
                  </a:lnTo>
                  <a:lnTo>
                    <a:pt x="983" y="1105"/>
                  </a:lnTo>
                  <a:lnTo>
                    <a:pt x="983" y="1102"/>
                  </a:lnTo>
                  <a:lnTo>
                    <a:pt x="988" y="1093"/>
                  </a:lnTo>
                  <a:lnTo>
                    <a:pt x="995" y="1081"/>
                  </a:lnTo>
                  <a:lnTo>
                    <a:pt x="999" y="1066"/>
                  </a:lnTo>
                  <a:lnTo>
                    <a:pt x="998" y="1053"/>
                  </a:lnTo>
                  <a:lnTo>
                    <a:pt x="989" y="1043"/>
                  </a:lnTo>
                  <a:lnTo>
                    <a:pt x="967" y="1039"/>
                  </a:lnTo>
                  <a:lnTo>
                    <a:pt x="958" y="1038"/>
                  </a:lnTo>
                  <a:lnTo>
                    <a:pt x="961" y="1034"/>
                  </a:lnTo>
                  <a:lnTo>
                    <a:pt x="975" y="1028"/>
                  </a:lnTo>
                  <a:lnTo>
                    <a:pt x="994" y="1022"/>
                  </a:lnTo>
                  <a:lnTo>
                    <a:pt x="1015" y="1019"/>
                  </a:lnTo>
                  <a:lnTo>
                    <a:pt x="1035" y="1017"/>
                  </a:lnTo>
                  <a:lnTo>
                    <a:pt x="1051" y="1020"/>
                  </a:lnTo>
                  <a:lnTo>
                    <a:pt x="1058" y="1028"/>
                  </a:lnTo>
                  <a:lnTo>
                    <a:pt x="1063" y="1037"/>
                  </a:lnTo>
                  <a:lnTo>
                    <a:pt x="1071" y="1043"/>
                  </a:lnTo>
                  <a:lnTo>
                    <a:pt x="1082" y="1045"/>
                  </a:lnTo>
                  <a:lnTo>
                    <a:pt x="1094" y="1043"/>
                  </a:lnTo>
                  <a:lnTo>
                    <a:pt x="1105" y="1038"/>
                  </a:lnTo>
                  <a:lnTo>
                    <a:pt x="1116" y="1030"/>
                  </a:lnTo>
                  <a:lnTo>
                    <a:pt x="1123" y="1019"/>
                  </a:lnTo>
                  <a:lnTo>
                    <a:pt x="1125" y="1004"/>
                  </a:lnTo>
                  <a:lnTo>
                    <a:pt x="1124" y="989"/>
                  </a:lnTo>
                  <a:lnTo>
                    <a:pt x="1120" y="976"/>
                  </a:lnTo>
                  <a:lnTo>
                    <a:pt x="1115" y="966"/>
                  </a:lnTo>
                  <a:lnTo>
                    <a:pt x="1107" y="955"/>
                  </a:lnTo>
                  <a:lnTo>
                    <a:pt x="1096" y="946"/>
                  </a:lnTo>
                  <a:lnTo>
                    <a:pt x="1085" y="937"/>
                  </a:lnTo>
                  <a:lnTo>
                    <a:pt x="1070" y="929"/>
                  </a:lnTo>
                  <a:lnTo>
                    <a:pt x="1052" y="920"/>
                  </a:lnTo>
                  <a:lnTo>
                    <a:pt x="1036" y="913"/>
                  </a:lnTo>
                  <a:lnTo>
                    <a:pt x="1022" y="909"/>
                  </a:lnTo>
                  <a:lnTo>
                    <a:pt x="1013" y="908"/>
                  </a:lnTo>
                  <a:lnTo>
                    <a:pt x="1007" y="908"/>
                  </a:lnTo>
                  <a:lnTo>
                    <a:pt x="1003" y="908"/>
                  </a:lnTo>
                  <a:lnTo>
                    <a:pt x="1002" y="907"/>
                  </a:lnTo>
                  <a:lnTo>
                    <a:pt x="1002" y="903"/>
                  </a:lnTo>
                  <a:lnTo>
                    <a:pt x="1003" y="896"/>
                  </a:lnTo>
                  <a:lnTo>
                    <a:pt x="1009" y="891"/>
                  </a:lnTo>
                  <a:lnTo>
                    <a:pt x="1018" y="891"/>
                  </a:lnTo>
                  <a:lnTo>
                    <a:pt x="1029" y="893"/>
                  </a:lnTo>
                  <a:lnTo>
                    <a:pt x="1042" y="896"/>
                  </a:lnTo>
                  <a:lnTo>
                    <a:pt x="1051" y="899"/>
                  </a:lnTo>
                  <a:lnTo>
                    <a:pt x="1058" y="898"/>
                  </a:lnTo>
                  <a:lnTo>
                    <a:pt x="1059" y="892"/>
                  </a:lnTo>
                  <a:lnTo>
                    <a:pt x="1052" y="878"/>
                  </a:lnTo>
                  <a:lnTo>
                    <a:pt x="1041" y="862"/>
                  </a:lnTo>
                  <a:lnTo>
                    <a:pt x="1030" y="848"/>
                  </a:lnTo>
                  <a:lnTo>
                    <a:pt x="1021" y="838"/>
                  </a:lnTo>
                  <a:lnTo>
                    <a:pt x="1014" y="830"/>
                  </a:lnTo>
                  <a:lnTo>
                    <a:pt x="1010" y="823"/>
                  </a:lnTo>
                  <a:lnTo>
                    <a:pt x="1009" y="818"/>
                  </a:lnTo>
                  <a:lnTo>
                    <a:pt x="1013" y="815"/>
                  </a:lnTo>
                  <a:lnTo>
                    <a:pt x="1021" y="812"/>
                  </a:lnTo>
                  <a:lnTo>
                    <a:pt x="1033" y="808"/>
                  </a:lnTo>
                  <a:lnTo>
                    <a:pt x="1043" y="801"/>
                  </a:lnTo>
                  <a:lnTo>
                    <a:pt x="1051" y="790"/>
                  </a:lnTo>
                  <a:lnTo>
                    <a:pt x="1059" y="780"/>
                  </a:lnTo>
                  <a:lnTo>
                    <a:pt x="1064" y="767"/>
                  </a:lnTo>
                  <a:lnTo>
                    <a:pt x="1067" y="756"/>
                  </a:lnTo>
                  <a:lnTo>
                    <a:pt x="1067" y="744"/>
                  </a:lnTo>
                  <a:lnTo>
                    <a:pt x="1064" y="734"/>
                  </a:lnTo>
                  <a:lnTo>
                    <a:pt x="1062" y="725"/>
                  </a:lnTo>
                  <a:lnTo>
                    <a:pt x="1063" y="716"/>
                  </a:lnTo>
                  <a:lnTo>
                    <a:pt x="1066" y="706"/>
                  </a:lnTo>
                  <a:lnTo>
                    <a:pt x="1071" y="698"/>
                  </a:lnTo>
                  <a:lnTo>
                    <a:pt x="1074" y="689"/>
                  </a:lnTo>
                  <a:lnTo>
                    <a:pt x="1075" y="680"/>
                  </a:lnTo>
                  <a:lnTo>
                    <a:pt x="1072" y="672"/>
                  </a:lnTo>
                  <a:lnTo>
                    <a:pt x="1064" y="663"/>
                  </a:lnTo>
                  <a:lnTo>
                    <a:pt x="1056" y="655"/>
                  </a:lnTo>
                  <a:lnTo>
                    <a:pt x="1051" y="646"/>
                  </a:lnTo>
                  <a:lnTo>
                    <a:pt x="1051" y="640"/>
                  </a:lnTo>
                  <a:lnTo>
                    <a:pt x="1052" y="632"/>
                  </a:lnTo>
                  <a:lnTo>
                    <a:pt x="1054" y="625"/>
                  </a:lnTo>
                  <a:lnTo>
                    <a:pt x="1055" y="618"/>
                  </a:lnTo>
                  <a:lnTo>
                    <a:pt x="1052" y="610"/>
                  </a:lnTo>
                  <a:lnTo>
                    <a:pt x="1045" y="602"/>
                  </a:lnTo>
                  <a:lnTo>
                    <a:pt x="1034" y="592"/>
                  </a:lnTo>
                  <a:lnTo>
                    <a:pt x="1020" y="582"/>
                  </a:lnTo>
                  <a:lnTo>
                    <a:pt x="1005" y="570"/>
                  </a:lnTo>
                  <a:lnTo>
                    <a:pt x="990" y="559"/>
                  </a:lnTo>
                  <a:lnTo>
                    <a:pt x="980" y="547"/>
                  </a:lnTo>
                  <a:lnTo>
                    <a:pt x="974" y="535"/>
                  </a:lnTo>
                  <a:lnTo>
                    <a:pt x="975" y="523"/>
                  </a:lnTo>
                  <a:lnTo>
                    <a:pt x="986" y="512"/>
                  </a:lnTo>
                  <a:lnTo>
                    <a:pt x="998" y="501"/>
                  </a:lnTo>
                  <a:lnTo>
                    <a:pt x="1006" y="491"/>
                  </a:lnTo>
                  <a:lnTo>
                    <a:pt x="1010" y="482"/>
                  </a:lnTo>
                  <a:lnTo>
                    <a:pt x="1010" y="474"/>
                  </a:lnTo>
                  <a:lnTo>
                    <a:pt x="1006" y="468"/>
                  </a:lnTo>
                  <a:lnTo>
                    <a:pt x="999" y="463"/>
                  </a:lnTo>
                  <a:lnTo>
                    <a:pt x="990" y="460"/>
                  </a:lnTo>
                  <a:lnTo>
                    <a:pt x="979" y="459"/>
                  </a:lnTo>
                  <a:lnTo>
                    <a:pt x="969" y="456"/>
                  </a:lnTo>
                  <a:lnTo>
                    <a:pt x="964" y="452"/>
                  </a:lnTo>
                  <a:lnTo>
                    <a:pt x="960" y="444"/>
                  </a:lnTo>
                  <a:lnTo>
                    <a:pt x="958" y="436"/>
                  </a:lnTo>
                  <a:lnTo>
                    <a:pt x="956" y="428"/>
                  </a:lnTo>
                  <a:lnTo>
                    <a:pt x="952" y="421"/>
                  </a:lnTo>
                  <a:lnTo>
                    <a:pt x="946" y="416"/>
                  </a:lnTo>
                  <a:lnTo>
                    <a:pt x="937" y="416"/>
                  </a:lnTo>
                  <a:lnTo>
                    <a:pt x="920" y="405"/>
                  </a:lnTo>
                  <a:lnTo>
                    <a:pt x="913" y="371"/>
                  </a:lnTo>
                  <a:lnTo>
                    <a:pt x="912" y="328"/>
                  </a:lnTo>
                  <a:lnTo>
                    <a:pt x="912" y="290"/>
                  </a:lnTo>
                  <a:lnTo>
                    <a:pt x="914" y="263"/>
                  </a:lnTo>
                  <a:lnTo>
                    <a:pt x="920" y="240"/>
                  </a:lnTo>
                  <a:lnTo>
                    <a:pt x="922" y="219"/>
                  </a:lnTo>
                  <a:lnTo>
                    <a:pt x="919" y="195"/>
                  </a:lnTo>
                  <a:lnTo>
                    <a:pt x="917" y="173"/>
                  </a:lnTo>
                  <a:lnTo>
                    <a:pt x="924" y="146"/>
                  </a:lnTo>
                  <a:lnTo>
                    <a:pt x="934" y="120"/>
                  </a:lnTo>
                  <a:lnTo>
                    <a:pt x="939" y="95"/>
                  </a:lnTo>
                  <a:lnTo>
                    <a:pt x="939" y="84"/>
                  </a:lnTo>
                  <a:lnTo>
                    <a:pt x="937" y="75"/>
                  </a:lnTo>
                  <a:lnTo>
                    <a:pt x="932" y="68"/>
                  </a:lnTo>
                  <a:lnTo>
                    <a:pt x="924" y="62"/>
                  </a:lnTo>
                  <a:lnTo>
                    <a:pt x="917" y="60"/>
                  </a:lnTo>
                  <a:lnTo>
                    <a:pt x="911" y="59"/>
                  </a:lnTo>
                  <a:lnTo>
                    <a:pt x="904" y="59"/>
                  </a:lnTo>
                  <a:lnTo>
                    <a:pt x="898" y="59"/>
                  </a:lnTo>
                  <a:lnTo>
                    <a:pt x="889" y="62"/>
                  </a:lnTo>
                  <a:lnTo>
                    <a:pt x="879" y="68"/>
                  </a:lnTo>
                  <a:lnTo>
                    <a:pt x="871" y="76"/>
                  </a:lnTo>
                  <a:lnTo>
                    <a:pt x="863" y="84"/>
                  </a:lnTo>
                  <a:lnTo>
                    <a:pt x="856" y="93"/>
                  </a:lnTo>
                  <a:lnTo>
                    <a:pt x="851" y="104"/>
                  </a:lnTo>
                  <a:lnTo>
                    <a:pt x="845" y="113"/>
                  </a:lnTo>
                  <a:lnTo>
                    <a:pt x="839" y="122"/>
                  </a:lnTo>
                  <a:lnTo>
                    <a:pt x="832" y="133"/>
                  </a:lnTo>
                  <a:lnTo>
                    <a:pt x="826" y="140"/>
                  </a:lnTo>
                  <a:lnTo>
                    <a:pt x="821" y="143"/>
                  </a:lnTo>
                  <a:lnTo>
                    <a:pt x="816" y="144"/>
                  </a:lnTo>
                  <a:lnTo>
                    <a:pt x="813" y="143"/>
                  </a:lnTo>
                  <a:lnTo>
                    <a:pt x="809" y="140"/>
                  </a:lnTo>
                  <a:lnTo>
                    <a:pt x="806" y="133"/>
                  </a:lnTo>
                  <a:lnTo>
                    <a:pt x="803" y="122"/>
                  </a:lnTo>
                  <a:lnTo>
                    <a:pt x="800" y="114"/>
                  </a:lnTo>
                  <a:lnTo>
                    <a:pt x="795" y="110"/>
                  </a:lnTo>
                  <a:lnTo>
                    <a:pt x="790" y="111"/>
                  </a:lnTo>
                  <a:lnTo>
                    <a:pt x="783" y="114"/>
                  </a:lnTo>
                  <a:lnTo>
                    <a:pt x="776" y="120"/>
                  </a:lnTo>
                  <a:lnTo>
                    <a:pt x="769" y="128"/>
                  </a:lnTo>
                  <a:lnTo>
                    <a:pt x="761" y="137"/>
                  </a:lnTo>
                  <a:lnTo>
                    <a:pt x="754" y="146"/>
                  </a:lnTo>
                  <a:lnTo>
                    <a:pt x="750" y="151"/>
                  </a:lnTo>
                  <a:lnTo>
                    <a:pt x="750" y="149"/>
                  </a:lnTo>
                  <a:lnTo>
                    <a:pt x="753" y="142"/>
                  </a:lnTo>
                  <a:lnTo>
                    <a:pt x="755" y="133"/>
                  </a:lnTo>
                  <a:lnTo>
                    <a:pt x="754" y="121"/>
                  </a:lnTo>
                  <a:lnTo>
                    <a:pt x="749" y="112"/>
                  </a:lnTo>
                  <a:lnTo>
                    <a:pt x="738" y="106"/>
                  </a:lnTo>
                  <a:lnTo>
                    <a:pt x="718" y="105"/>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77" name="Freeform 426"/>
            <p:cNvSpPr>
              <a:spLocks/>
            </p:cNvSpPr>
            <p:nvPr/>
          </p:nvSpPr>
          <p:spPr bwMode="auto">
            <a:xfrm>
              <a:off x="1946915" y="1973268"/>
              <a:ext cx="39794" cy="35202"/>
            </a:xfrm>
            <a:custGeom>
              <a:avLst/>
              <a:gdLst>
                <a:gd name="T0" fmla="*/ 39 w 40"/>
                <a:gd name="T1" fmla="*/ 19 h 36"/>
                <a:gd name="T2" fmla="*/ 38 w 40"/>
                <a:gd name="T3" fmla="*/ 21 h 36"/>
                <a:gd name="T4" fmla="*/ 35 w 40"/>
                <a:gd name="T5" fmla="*/ 25 h 36"/>
                <a:gd name="T6" fmla="*/ 31 w 40"/>
                <a:gd name="T7" fmla="*/ 29 h 36"/>
                <a:gd name="T8" fmla="*/ 27 w 40"/>
                <a:gd name="T9" fmla="*/ 33 h 36"/>
                <a:gd name="T10" fmla="*/ 23 w 40"/>
                <a:gd name="T11" fmla="*/ 35 h 36"/>
                <a:gd name="T12" fmla="*/ 18 w 40"/>
                <a:gd name="T13" fmla="*/ 36 h 36"/>
                <a:gd name="T14" fmla="*/ 13 w 40"/>
                <a:gd name="T15" fmla="*/ 36 h 36"/>
                <a:gd name="T16" fmla="*/ 12 w 40"/>
                <a:gd name="T17" fmla="*/ 36 h 36"/>
                <a:gd name="T18" fmla="*/ 11 w 40"/>
                <a:gd name="T19" fmla="*/ 35 h 36"/>
                <a:gd name="T20" fmla="*/ 10 w 40"/>
                <a:gd name="T21" fmla="*/ 33 h 36"/>
                <a:gd name="T22" fmla="*/ 8 w 40"/>
                <a:gd name="T23" fmla="*/ 31 h 36"/>
                <a:gd name="T24" fmla="*/ 4 w 40"/>
                <a:gd name="T25" fmla="*/ 27 h 36"/>
                <a:gd name="T26" fmla="*/ 1 w 40"/>
                <a:gd name="T27" fmla="*/ 24 h 36"/>
                <a:gd name="T28" fmla="*/ 0 w 40"/>
                <a:gd name="T29" fmla="*/ 19 h 36"/>
                <a:gd name="T30" fmla="*/ 1 w 40"/>
                <a:gd name="T31" fmla="*/ 16 h 36"/>
                <a:gd name="T32" fmla="*/ 7 w 40"/>
                <a:gd name="T33" fmla="*/ 11 h 36"/>
                <a:gd name="T34" fmla="*/ 12 w 40"/>
                <a:gd name="T35" fmla="*/ 6 h 36"/>
                <a:gd name="T36" fmla="*/ 16 w 40"/>
                <a:gd name="T37" fmla="*/ 2 h 36"/>
                <a:gd name="T38" fmla="*/ 19 w 40"/>
                <a:gd name="T39" fmla="*/ 0 h 36"/>
                <a:gd name="T40" fmla="*/ 24 w 40"/>
                <a:gd name="T41" fmla="*/ 1 h 36"/>
                <a:gd name="T42" fmla="*/ 31 w 40"/>
                <a:gd name="T43" fmla="*/ 3 h 36"/>
                <a:gd name="T44" fmla="*/ 37 w 40"/>
                <a:gd name="T45" fmla="*/ 6 h 36"/>
                <a:gd name="T46" fmla="*/ 40 w 40"/>
                <a:gd name="T47" fmla="*/ 11 h 36"/>
                <a:gd name="T48" fmla="*/ 39 w 40"/>
                <a:gd name="T49" fmla="*/ 19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
                <a:gd name="T76" fmla="*/ 0 h 36"/>
                <a:gd name="T77" fmla="*/ 40 w 40"/>
                <a:gd name="T78" fmla="*/ 36 h 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 h="36">
                  <a:moveTo>
                    <a:pt x="39" y="19"/>
                  </a:moveTo>
                  <a:lnTo>
                    <a:pt x="38" y="21"/>
                  </a:lnTo>
                  <a:lnTo>
                    <a:pt x="35" y="25"/>
                  </a:lnTo>
                  <a:lnTo>
                    <a:pt x="31" y="29"/>
                  </a:lnTo>
                  <a:lnTo>
                    <a:pt x="27" y="33"/>
                  </a:lnTo>
                  <a:lnTo>
                    <a:pt x="23" y="35"/>
                  </a:lnTo>
                  <a:lnTo>
                    <a:pt x="18" y="36"/>
                  </a:lnTo>
                  <a:lnTo>
                    <a:pt x="13" y="36"/>
                  </a:lnTo>
                  <a:lnTo>
                    <a:pt x="12" y="36"/>
                  </a:lnTo>
                  <a:lnTo>
                    <a:pt x="11" y="35"/>
                  </a:lnTo>
                  <a:lnTo>
                    <a:pt x="10" y="33"/>
                  </a:lnTo>
                  <a:lnTo>
                    <a:pt x="8" y="31"/>
                  </a:lnTo>
                  <a:lnTo>
                    <a:pt x="4" y="27"/>
                  </a:lnTo>
                  <a:lnTo>
                    <a:pt x="1" y="24"/>
                  </a:lnTo>
                  <a:lnTo>
                    <a:pt x="0" y="19"/>
                  </a:lnTo>
                  <a:lnTo>
                    <a:pt x="1" y="16"/>
                  </a:lnTo>
                  <a:lnTo>
                    <a:pt x="7" y="11"/>
                  </a:lnTo>
                  <a:lnTo>
                    <a:pt x="12" y="6"/>
                  </a:lnTo>
                  <a:lnTo>
                    <a:pt x="16" y="2"/>
                  </a:lnTo>
                  <a:lnTo>
                    <a:pt x="19" y="0"/>
                  </a:lnTo>
                  <a:lnTo>
                    <a:pt x="24" y="1"/>
                  </a:lnTo>
                  <a:lnTo>
                    <a:pt x="31" y="3"/>
                  </a:lnTo>
                  <a:lnTo>
                    <a:pt x="37" y="6"/>
                  </a:lnTo>
                  <a:lnTo>
                    <a:pt x="40" y="11"/>
                  </a:lnTo>
                  <a:lnTo>
                    <a:pt x="39" y="19"/>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78" name="Freeform 427"/>
            <p:cNvSpPr>
              <a:spLocks/>
            </p:cNvSpPr>
            <p:nvPr/>
          </p:nvSpPr>
          <p:spPr bwMode="auto">
            <a:xfrm>
              <a:off x="2286692" y="2257946"/>
              <a:ext cx="0" cy="4591"/>
            </a:xfrm>
            <a:custGeom>
              <a:avLst/>
              <a:gdLst>
                <a:gd name="T0" fmla="*/ 1 w 1"/>
                <a:gd name="T1" fmla="*/ 2 h 4"/>
                <a:gd name="T2" fmla="*/ 1 w 1"/>
                <a:gd name="T3" fmla="*/ 1 h 4"/>
                <a:gd name="T4" fmla="*/ 1 w 1"/>
                <a:gd name="T5" fmla="*/ 1 h 4"/>
                <a:gd name="T6" fmla="*/ 0 w 1"/>
                <a:gd name="T7" fmla="*/ 0 h 4"/>
                <a:gd name="T8" fmla="*/ 0 w 1"/>
                <a:gd name="T9" fmla="*/ 0 h 4"/>
                <a:gd name="T10" fmla="*/ 1 w 1"/>
                <a:gd name="T11" fmla="*/ 2 h 4"/>
                <a:gd name="T12" fmla="*/ 1 w 1"/>
                <a:gd name="T13" fmla="*/ 4 h 4"/>
                <a:gd name="T14" fmla="*/ 1 w 1"/>
                <a:gd name="T15" fmla="*/ 4 h 4"/>
                <a:gd name="T16" fmla="*/ 1 w 1"/>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4"/>
                <a:gd name="T29" fmla="*/ 0 w 1"/>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4">
                  <a:moveTo>
                    <a:pt x="1" y="2"/>
                  </a:moveTo>
                  <a:lnTo>
                    <a:pt x="1" y="1"/>
                  </a:lnTo>
                  <a:lnTo>
                    <a:pt x="0" y="0"/>
                  </a:lnTo>
                  <a:lnTo>
                    <a:pt x="1" y="2"/>
                  </a:lnTo>
                  <a:lnTo>
                    <a:pt x="1" y="4"/>
                  </a:lnTo>
                  <a:lnTo>
                    <a:pt x="1" y="2"/>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79" name="Freeform 428"/>
            <p:cNvSpPr>
              <a:spLocks/>
            </p:cNvSpPr>
            <p:nvPr/>
          </p:nvSpPr>
          <p:spPr bwMode="auto">
            <a:xfrm>
              <a:off x="2631060" y="2290086"/>
              <a:ext cx="3061" cy="6122"/>
            </a:xfrm>
            <a:custGeom>
              <a:avLst/>
              <a:gdLst>
                <a:gd name="T0" fmla="*/ 5 w 5"/>
                <a:gd name="T1" fmla="*/ 8 h 8"/>
                <a:gd name="T2" fmla="*/ 5 w 5"/>
                <a:gd name="T3" fmla="*/ 6 h 8"/>
                <a:gd name="T4" fmla="*/ 5 w 5"/>
                <a:gd name="T5" fmla="*/ 5 h 8"/>
                <a:gd name="T6" fmla="*/ 5 w 5"/>
                <a:gd name="T7" fmla="*/ 2 h 8"/>
                <a:gd name="T8" fmla="*/ 3 w 5"/>
                <a:gd name="T9" fmla="*/ 0 h 8"/>
                <a:gd name="T10" fmla="*/ 0 w 5"/>
                <a:gd name="T11" fmla="*/ 0 h 8"/>
                <a:gd name="T12" fmla="*/ 0 w 5"/>
                <a:gd name="T13" fmla="*/ 1 h 8"/>
                <a:gd name="T14" fmla="*/ 2 w 5"/>
                <a:gd name="T15" fmla="*/ 5 h 8"/>
                <a:gd name="T16" fmla="*/ 5 w 5"/>
                <a:gd name="T17" fmla="*/ 8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8"/>
                <a:gd name="T29" fmla="*/ 5 w 5"/>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8">
                  <a:moveTo>
                    <a:pt x="5" y="8"/>
                  </a:moveTo>
                  <a:lnTo>
                    <a:pt x="5" y="6"/>
                  </a:lnTo>
                  <a:lnTo>
                    <a:pt x="5" y="5"/>
                  </a:lnTo>
                  <a:lnTo>
                    <a:pt x="5" y="2"/>
                  </a:lnTo>
                  <a:lnTo>
                    <a:pt x="3" y="0"/>
                  </a:lnTo>
                  <a:lnTo>
                    <a:pt x="0" y="0"/>
                  </a:lnTo>
                  <a:lnTo>
                    <a:pt x="0" y="1"/>
                  </a:lnTo>
                  <a:lnTo>
                    <a:pt x="2" y="5"/>
                  </a:lnTo>
                  <a:lnTo>
                    <a:pt x="5" y="8"/>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80" name="Freeform 429"/>
            <p:cNvSpPr>
              <a:spLocks/>
            </p:cNvSpPr>
            <p:nvPr/>
          </p:nvSpPr>
          <p:spPr bwMode="auto">
            <a:xfrm>
              <a:off x="2292814" y="1887558"/>
              <a:ext cx="13774" cy="13774"/>
            </a:xfrm>
            <a:custGeom>
              <a:avLst/>
              <a:gdLst>
                <a:gd name="T0" fmla="*/ 2 w 14"/>
                <a:gd name="T1" fmla="*/ 7 h 15"/>
                <a:gd name="T2" fmla="*/ 9 w 14"/>
                <a:gd name="T3" fmla="*/ 13 h 15"/>
                <a:gd name="T4" fmla="*/ 14 w 14"/>
                <a:gd name="T5" fmla="*/ 15 h 15"/>
                <a:gd name="T6" fmla="*/ 14 w 14"/>
                <a:gd name="T7" fmla="*/ 14 h 15"/>
                <a:gd name="T8" fmla="*/ 10 w 14"/>
                <a:gd name="T9" fmla="*/ 7 h 15"/>
                <a:gd name="T10" fmla="*/ 9 w 14"/>
                <a:gd name="T11" fmla="*/ 5 h 15"/>
                <a:gd name="T12" fmla="*/ 9 w 14"/>
                <a:gd name="T13" fmla="*/ 3 h 15"/>
                <a:gd name="T14" fmla="*/ 8 w 14"/>
                <a:gd name="T15" fmla="*/ 1 h 15"/>
                <a:gd name="T16" fmla="*/ 7 w 14"/>
                <a:gd name="T17" fmla="*/ 0 h 15"/>
                <a:gd name="T18" fmla="*/ 6 w 14"/>
                <a:gd name="T19" fmla="*/ 1 h 15"/>
                <a:gd name="T20" fmla="*/ 3 w 14"/>
                <a:gd name="T21" fmla="*/ 2 h 15"/>
                <a:gd name="T22" fmla="*/ 2 w 14"/>
                <a:gd name="T23" fmla="*/ 3 h 15"/>
                <a:gd name="T24" fmla="*/ 0 w 14"/>
                <a:gd name="T25" fmla="*/ 5 h 15"/>
                <a:gd name="T26" fmla="*/ 1 w 14"/>
                <a:gd name="T27" fmla="*/ 6 h 15"/>
                <a:gd name="T28" fmla="*/ 1 w 14"/>
                <a:gd name="T29" fmla="*/ 6 h 15"/>
                <a:gd name="T30" fmla="*/ 1 w 14"/>
                <a:gd name="T31" fmla="*/ 6 h 15"/>
                <a:gd name="T32" fmla="*/ 2 w 14"/>
                <a:gd name="T33" fmla="*/ 7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5"/>
                <a:gd name="T53" fmla="*/ 14 w 1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5">
                  <a:moveTo>
                    <a:pt x="2" y="7"/>
                  </a:moveTo>
                  <a:lnTo>
                    <a:pt x="9" y="13"/>
                  </a:lnTo>
                  <a:lnTo>
                    <a:pt x="14" y="15"/>
                  </a:lnTo>
                  <a:lnTo>
                    <a:pt x="14" y="14"/>
                  </a:lnTo>
                  <a:lnTo>
                    <a:pt x="10" y="7"/>
                  </a:lnTo>
                  <a:lnTo>
                    <a:pt x="9" y="5"/>
                  </a:lnTo>
                  <a:lnTo>
                    <a:pt x="9" y="3"/>
                  </a:lnTo>
                  <a:lnTo>
                    <a:pt x="8" y="1"/>
                  </a:lnTo>
                  <a:lnTo>
                    <a:pt x="7" y="0"/>
                  </a:lnTo>
                  <a:lnTo>
                    <a:pt x="6" y="1"/>
                  </a:lnTo>
                  <a:lnTo>
                    <a:pt x="3" y="2"/>
                  </a:lnTo>
                  <a:lnTo>
                    <a:pt x="2" y="3"/>
                  </a:lnTo>
                  <a:lnTo>
                    <a:pt x="0" y="5"/>
                  </a:lnTo>
                  <a:lnTo>
                    <a:pt x="1" y="6"/>
                  </a:lnTo>
                  <a:lnTo>
                    <a:pt x="2" y="7"/>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81" name="Freeform 430"/>
            <p:cNvSpPr>
              <a:spLocks/>
            </p:cNvSpPr>
            <p:nvPr/>
          </p:nvSpPr>
          <p:spPr bwMode="auto">
            <a:xfrm>
              <a:off x="2473416" y="2339063"/>
              <a:ext cx="139277" cy="116320"/>
            </a:xfrm>
            <a:custGeom>
              <a:avLst/>
              <a:gdLst>
                <a:gd name="T0" fmla="*/ 124 w 135"/>
                <a:gd name="T1" fmla="*/ 60 h 119"/>
                <a:gd name="T2" fmla="*/ 135 w 135"/>
                <a:gd name="T3" fmla="*/ 67 h 119"/>
                <a:gd name="T4" fmla="*/ 129 w 135"/>
                <a:gd name="T5" fmla="*/ 76 h 119"/>
                <a:gd name="T6" fmla="*/ 124 w 135"/>
                <a:gd name="T7" fmla="*/ 81 h 119"/>
                <a:gd name="T8" fmla="*/ 118 w 135"/>
                <a:gd name="T9" fmla="*/ 83 h 119"/>
                <a:gd name="T10" fmla="*/ 114 w 135"/>
                <a:gd name="T11" fmla="*/ 82 h 119"/>
                <a:gd name="T12" fmla="*/ 101 w 135"/>
                <a:gd name="T13" fmla="*/ 77 h 119"/>
                <a:gd name="T14" fmla="*/ 91 w 135"/>
                <a:gd name="T15" fmla="*/ 74 h 119"/>
                <a:gd name="T16" fmla="*/ 82 w 135"/>
                <a:gd name="T17" fmla="*/ 68 h 119"/>
                <a:gd name="T18" fmla="*/ 72 w 135"/>
                <a:gd name="T19" fmla="*/ 66 h 119"/>
                <a:gd name="T20" fmla="*/ 71 w 135"/>
                <a:gd name="T21" fmla="*/ 78 h 119"/>
                <a:gd name="T22" fmla="*/ 72 w 135"/>
                <a:gd name="T23" fmla="*/ 92 h 119"/>
                <a:gd name="T24" fmla="*/ 61 w 135"/>
                <a:gd name="T25" fmla="*/ 99 h 119"/>
                <a:gd name="T26" fmla="*/ 57 w 135"/>
                <a:gd name="T27" fmla="*/ 107 h 119"/>
                <a:gd name="T28" fmla="*/ 53 w 135"/>
                <a:gd name="T29" fmla="*/ 114 h 119"/>
                <a:gd name="T30" fmla="*/ 44 w 135"/>
                <a:gd name="T31" fmla="*/ 119 h 119"/>
                <a:gd name="T32" fmla="*/ 39 w 135"/>
                <a:gd name="T33" fmla="*/ 111 h 119"/>
                <a:gd name="T34" fmla="*/ 34 w 135"/>
                <a:gd name="T35" fmla="*/ 100 h 119"/>
                <a:gd name="T36" fmla="*/ 23 w 135"/>
                <a:gd name="T37" fmla="*/ 99 h 119"/>
                <a:gd name="T38" fmla="*/ 17 w 135"/>
                <a:gd name="T39" fmla="*/ 101 h 119"/>
                <a:gd name="T40" fmla="*/ 3 w 135"/>
                <a:gd name="T41" fmla="*/ 105 h 119"/>
                <a:gd name="T42" fmla="*/ 1 w 135"/>
                <a:gd name="T43" fmla="*/ 97 h 119"/>
                <a:gd name="T44" fmla="*/ 9 w 135"/>
                <a:gd name="T45" fmla="*/ 84 h 119"/>
                <a:gd name="T46" fmla="*/ 16 w 135"/>
                <a:gd name="T47" fmla="*/ 79 h 119"/>
                <a:gd name="T48" fmla="*/ 14 w 135"/>
                <a:gd name="T49" fmla="*/ 68 h 119"/>
                <a:gd name="T50" fmla="*/ 11 w 135"/>
                <a:gd name="T51" fmla="*/ 55 h 119"/>
                <a:gd name="T52" fmla="*/ 12 w 135"/>
                <a:gd name="T53" fmla="*/ 44 h 119"/>
                <a:gd name="T54" fmla="*/ 8 w 135"/>
                <a:gd name="T55" fmla="*/ 35 h 119"/>
                <a:gd name="T56" fmla="*/ 8 w 135"/>
                <a:gd name="T57" fmla="*/ 16 h 119"/>
                <a:gd name="T58" fmla="*/ 9 w 135"/>
                <a:gd name="T59" fmla="*/ 2 h 119"/>
                <a:gd name="T60" fmla="*/ 18 w 135"/>
                <a:gd name="T61" fmla="*/ 1 h 119"/>
                <a:gd name="T62" fmla="*/ 27 w 135"/>
                <a:gd name="T63" fmla="*/ 9 h 119"/>
                <a:gd name="T64" fmla="*/ 32 w 135"/>
                <a:gd name="T65" fmla="*/ 26 h 119"/>
                <a:gd name="T66" fmla="*/ 37 w 135"/>
                <a:gd name="T67" fmla="*/ 30 h 119"/>
                <a:gd name="T68" fmla="*/ 44 w 135"/>
                <a:gd name="T69" fmla="*/ 25 h 119"/>
                <a:gd name="T70" fmla="*/ 54 w 135"/>
                <a:gd name="T71" fmla="*/ 23 h 119"/>
                <a:gd name="T72" fmla="*/ 70 w 135"/>
                <a:gd name="T73" fmla="*/ 26 h 119"/>
                <a:gd name="T74" fmla="*/ 85 w 135"/>
                <a:gd name="T75" fmla="*/ 33 h 119"/>
                <a:gd name="T76" fmla="*/ 93 w 135"/>
                <a:gd name="T77" fmla="*/ 48 h 119"/>
                <a:gd name="T78" fmla="*/ 100 w 135"/>
                <a:gd name="T79" fmla="*/ 58 h 119"/>
                <a:gd name="T80" fmla="*/ 122 w 135"/>
                <a:gd name="T81" fmla="*/ 59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119"/>
                <a:gd name="T125" fmla="*/ 135 w 135"/>
                <a:gd name="T126" fmla="*/ 119 h 11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119">
                  <a:moveTo>
                    <a:pt x="122" y="59"/>
                  </a:moveTo>
                  <a:lnTo>
                    <a:pt x="124" y="60"/>
                  </a:lnTo>
                  <a:lnTo>
                    <a:pt x="130" y="62"/>
                  </a:lnTo>
                  <a:lnTo>
                    <a:pt x="135" y="67"/>
                  </a:lnTo>
                  <a:lnTo>
                    <a:pt x="133" y="71"/>
                  </a:lnTo>
                  <a:lnTo>
                    <a:pt x="129" y="76"/>
                  </a:lnTo>
                  <a:lnTo>
                    <a:pt x="126" y="78"/>
                  </a:lnTo>
                  <a:lnTo>
                    <a:pt x="124" y="81"/>
                  </a:lnTo>
                  <a:lnTo>
                    <a:pt x="121" y="83"/>
                  </a:lnTo>
                  <a:lnTo>
                    <a:pt x="118" y="83"/>
                  </a:lnTo>
                  <a:lnTo>
                    <a:pt x="116" y="83"/>
                  </a:lnTo>
                  <a:lnTo>
                    <a:pt x="114" y="82"/>
                  </a:lnTo>
                  <a:lnTo>
                    <a:pt x="108" y="79"/>
                  </a:lnTo>
                  <a:lnTo>
                    <a:pt x="101" y="77"/>
                  </a:lnTo>
                  <a:lnTo>
                    <a:pt x="95" y="75"/>
                  </a:lnTo>
                  <a:lnTo>
                    <a:pt x="91" y="74"/>
                  </a:lnTo>
                  <a:lnTo>
                    <a:pt x="86" y="71"/>
                  </a:lnTo>
                  <a:lnTo>
                    <a:pt x="82" y="68"/>
                  </a:lnTo>
                  <a:lnTo>
                    <a:pt x="77" y="66"/>
                  </a:lnTo>
                  <a:lnTo>
                    <a:pt x="72" y="66"/>
                  </a:lnTo>
                  <a:lnTo>
                    <a:pt x="70" y="70"/>
                  </a:lnTo>
                  <a:lnTo>
                    <a:pt x="71" y="78"/>
                  </a:lnTo>
                  <a:lnTo>
                    <a:pt x="72" y="85"/>
                  </a:lnTo>
                  <a:lnTo>
                    <a:pt x="72" y="92"/>
                  </a:lnTo>
                  <a:lnTo>
                    <a:pt x="68" y="96"/>
                  </a:lnTo>
                  <a:lnTo>
                    <a:pt x="61" y="99"/>
                  </a:lnTo>
                  <a:lnTo>
                    <a:pt x="58" y="102"/>
                  </a:lnTo>
                  <a:lnTo>
                    <a:pt x="57" y="107"/>
                  </a:lnTo>
                  <a:lnTo>
                    <a:pt x="56" y="111"/>
                  </a:lnTo>
                  <a:lnTo>
                    <a:pt x="53" y="114"/>
                  </a:lnTo>
                  <a:lnTo>
                    <a:pt x="48" y="117"/>
                  </a:lnTo>
                  <a:lnTo>
                    <a:pt x="44" y="119"/>
                  </a:lnTo>
                  <a:lnTo>
                    <a:pt x="40" y="116"/>
                  </a:lnTo>
                  <a:lnTo>
                    <a:pt x="39" y="111"/>
                  </a:lnTo>
                  <a:lnTo>
                    <a:pt x="38" y="105"/>
                  </a:lnTo>
                  <a:lnTo>
                    <a:pt x="34" y="100"/>
                  </a:lnTo>
                  <a:lnTo>
                    <a:pt x="29" y="99"/>
                  </a:lnTo>
                  <a:lnTo>
                    <a:pt x="23" y="99"/>
                  </a:lnTo>
                  <a:lnTo>
                    <a:pt x="20" y="100"/>
                  </a:lnTo>
                  <a:lnTo>
                    <a:pt x="17" y="101"/>
                  </a:lnTo>
                  <a:lnTo>
                    <a:pt x="10" y="104"/>
                  </a:lnTo>
                  <a:lnTo>
                    <a:pt x="3" y="105"/>
                  </a:lnTo>
                  <a:lnTo>
                    <a:pt x="0" y="101"/>
                  </a:lnTo>
                  <a:lnTo>
                    <a:pt x="1" y="97"/>
                  </a:lnTo>
                  <a:lnTo>
                    <a:pt x="4" y="90"/>
                  </a:lnTo>
                  <a:lnTo>
                    <a:pt x="9" y="84"/>
                  </a:lnTo>
                  <a:lnTo>
                    <a:pt x="12" y="82"/>
                  </a:lnTo>
                  <a:lnTo>
                    <a:pt x="16" y="79"/>
                  </a:lnTo>
                  <a:lnTo>
                    <a:pt x="16" y="75"/>
                  </a:lnTo>
                  <a:lnTo>
                    <a:pt x="14" y="68"/>
                  </a:lnTo>
                  <a:lnTo>
                    <a:pt x="12" y="61"/>
                  </a:lnTo>
                  <a:lnTo>
                    <a:pt x="11" y="55"/>
                  </a:lnTo>
                  <a:lnTo>
                    <a:pt x="12" y="48"/>
                  </a:lnTo>
                  <a:lnTo>
                    <a:pt x="12" y="44"/>
                  </a:lnTo>
                  <a:lnTo>
                    <a:pt x="10" y="39"/>
                  </a:lnTo>
                  <a:lnTo>
                    <a:pt x="8" y="35"/>
                  </a:lnTo>
                  <a:lnTo>
                    <a:pt x="8" y="26"/>
                  </a:lnTo>
                  <a:lnTo>
                    <a:pt x="8" y="16"/>
                  </a:lnTo>
                  <a:lnTo>
                    <a:pt x="8" y="8"/>
                  </a:lnTo>
                  <a:lnTo>
                    <a:pt x="9" y="2"/>
                  </a:lnTo>
                  <a:lnTo>
                    <a:pt x="12" y="0"/>
                  </a:lnTo>
                  <a:lnTo>
                    <a:pt x="18" y="1"/>
                  </a:lnTo>
                  <a:lnTo>
                    <a:pt x="24" y="3"/>
                  </a:lnTo>
                  <a:lnTo>
                    <a:pt x="27" y="9"/>
                  </a:lnTo>
                  <a:lnTo>
                    <a:pt x="30" y="18"/>
                  </a:lnTo>
                  <a:lnTo>
                    <a:pt x="32" y="26"/>
                  </a:lnTo>
                  <a:lnTo>
                    <a:pt x="33" y="30"/>
                  </a:lnTo>
                  <a:lnTo>
                    <a:pt x="37" y="30"/>
                  </a:lnTo>
                  <a:lnTo>
                    <a:pt x="40" y="28"/>
                  </a:lnTo>
                  <a:lnTo>
                    <a:pt x="44" y="25"/>
                  </a:lnTo>
                  <a:lnTo>
                    <a:pt x="48" y="23"/>
                  </a:lnTo>
                  <a:lnTo>
                    <a:pt x="54" y="23"/>
                  </a:lnTo>
                  <a:lnTo>
                    <a:pt x="61" y="24"/>
                  </a:lnTo>
                  <a:lnTo>
                    <a:pt x="70" y="26"/>
                  </a:lnTo>
                  <a:lnTo>
                    <a:pt x="78" y="30"/>
                  </a:lnTo>
                  <a:lnTo>
                    <a:pt x="85" y="33"/>
                  </a:lnTo>
                  <a:lnTo>
                    <a:pt x="90" y="40"/>
                  </a:lnTo>
                  <a:lnTo>
                    <a:pt x="93" y="48"/>
                  </a:lnTo>
                  <a:lnTo>
                    <a:pt x="98" y="54"/>
                  </a:lnTo>
                  <a:lnTo>
                    <a:pt x="100" y="58"/>
                  </a:lnTo>
                  <a:lnTo>
                    <a:pt x="101" y="59"/>
                  </a:lnTo>
                  <a:lnTo>
                    <a:pt x="122" y="59"/>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82" name="Freeform 431"/>
            <p:cNvSpPr>
              <a:spLocks/>
            </p:cNvSpPr>
            <p:nvPr/>
          </p:nvSpPr>
          <p:spPr bwMode="auto">
            <a:xfrm>
              <a:off x="2361687" y="1990103"/>
              <a:ext cx="577009" cy="385693"/>
            </a:xfrm>
            <a:custGeom>
              <a:avLst/>
              <a:gdLst>
                <a:gd name="T0" fmla="*/ 527 w 556"/>
                <a:gd name="T1" fmla="*/ 388 h 395"/>
                <a:gd name="T2" fmla="*/ 501 w 556"/>
                <a:gd name="T3" fmla="*/ 390 h 395"/>
                <a:gd name="T4" fmla="*/ 468 w 556"/>
                <a:gd name="T5" fmla="*/ 395 h 395"/>
                <a:gd name="T6" fmla="*/ 440 w 556"/>
                <a:gd name="T7" fmla="*/ 394 h 395"/>
                <a:gd name="T8" fmla="*/ 414 w 556"/>
                <a:gd name="T9" fmla="*/ 386 h 395"/>
                <a:gd name="T10" fmla="*/ 376 w 556"/>
                <a:gd name="T11" fmla="*/ 366 h 395"/>
                <a:gd name="T12" fmla="*/ 354 w 556"/>
                <a:gd name="T13" fmla="*/ 352 h 395"/>
                <a:gd name="T14" fmla="*/ 309 w 556"/>
                <a:gd name="T15" fmla="*/ 365 h 395"/>
                <a:gd name="T16" fmla="*/ 271 w 556"/>
                <a:gd name="T17" fmla="*/ 373 h 395"/>
                <a:gd name="T18" fmla="*/ 260 w 556"/>
                <a:gd name="T19" fmla="*/ 350 h 395"/>
                <a:gd name="T20" fmla="*/ 293 w 556"/>
                <a:gd name="T21" fmla="*/ 337 h 395"/>
                <a:gd name="T22" fmla="*/ 330 w 556"/>
                <a:gd name="T23" fmla="*/ 307 h 395"/>
                <a:gd name="T24" fmla="*/ 320 w 556"/>
                <a:gd name="T25" fmla="*/ 258 h 395"/>
                <a:gd name="T26" fmla="*/ 289 w 556"/>
                <a:gd name="T27" fmla="*/ 193 h 395"/>
                <a:gd name="T28" fmla="*/ 244 w 556"/>
                <a:gd name="T29" fmla="*/ 169 h 395"/>
                <a:gd name="T30" fmla="*/ 202 w 556"/>
                <a:gd name="T31" fmla="*/ 145 h 395"/>
                <a:gd name="T32" fmla="*/ 185 w 556"/>
                <a:gd name="T33" fmla="*/ 146 h 395"/>
                <a:gd name="T34" fmla="*/ 154 w 556"/>
                <a:gd name="T35" fmla="*/ 156 h 395"/>
                <a:gd name="T36" fmla="*/ 124 w 556"/>
                <a:gd name="T37" fmla="*/ 166 h 395"/>
                <a:gd name="T38" fmla="*/ 95 w 556"/>
                <a:gd name="T39" fmla="*/ 170 h 395"/>
                <a:gd name="T40" fmla="*/ 51 w 556"/>
                <a:gd name="T41" fmla="*/ 166 h 395"/>
                <a:gd name="T42" fmla="*/ 18 w 556"/>
                <a:gd name="T43" fmla="*/ 153 h 395"/>
                <a:gd name="T44" fmla="*/ 23 w 556"/>
                <a:gd name="T45" fmla="*/ 138 h 395"/>
                <a:gd name="T46" fmla="*/ 42 w 556"/>
                <a:gd name="T47" fmla="*/ 130 h 395"/>
                <a:gd name="T48" fmla="*/ 4 w 556"/>
                <a:gd name="T49" fmla="*/ 118 h 395"/>
                <a:gd name="T50" fmla="*/ 0 w 556"/>
                <a:gd name="T51" fmla="*/ 76 h 395"/>
                <a:gd name="T52" fmla="*/ 39 w 556"/>
                <a:gd name="T53" fmla="*/ 3 h 395"/>
                <a:gd name="T54" fmla="*/ 45 w 556"/>
                <a:gd name="T55" fmla="*/ 70 h 395"/>
                <a:gd name="T56" fmla="*/ 70 w 556"/>
                <a:gd name="T57" fmla="*/ 107 h 395"/>
                <a:gd name="T58" fmla="*/ 69 w 556"/>
                <a:gd name="T59" fmla="*/ 3 h 395"/>
                <a:gd name="T60" fmla="*/ 111 w 556"/>
                <a:gd name="T61" fmla="*/ 26 h 395"/>
                <a:gd name="T62" fmla="*/ 132 w 556"/>
                <a:gd name="T63" fmla="*/ 52 h 395"/>
                <a:gd name="T64" fmla="*/ 164 w 556"/>
                <a:gd name="T65" fmla="*/ 23 h 395"/>
                <a:gd name="T66" fmla="*/ 206 w 556"/>
                <a:gd name="T67" fmla="*/ 44 h 395"/>
                <a:gd name="T68" fmla="*/ 237 w 556"/>
                <a:gd name="T69" fmla="*/ 49 h 395"/>
                <a:gd name="T70" fmla="*/ 271 w 556"/>
                <a:gd name="T71" fmla="*/ 59 h 395"/>
                <a:gd name="T72" fmla="*/ 318 w 556"/>
                <a:gd name="T73" fmla="*/ 63 h 395"/>
                <a:gd name="T74" fmla="*/ 329 w 556"/>
                <a:gd name="T75" fmla="*/ 72 h 395"/>
                <a:gd name="T76" fmla="*/ 350 w 556"/>
                <a:gd name="T77" fmla="*/ 87 h 395"/>
                <a:gd name="T78" fmla="*/ 361 w 556"/>
                <a:gd name="T79" fmla="*/ 102 h 395"/>
                <a:gd name="T80" fmla="*/ 350 w 556"/>
                <a:gd name="T81" fmla="*/ 118 h 395"/>
                <a:gd name="T82" fmla="*/ 377 w 556"/>
                <a:gd name="T83" fmla="*/ 133 h 395"/>
                <a:gd name="T84" fmla="*/ 406 w 556"/>
                <a:gd name="T85" fmla="*/ 144 h 395"/>
                <a:gd name="T86" fmla="*/ 429 w 556"/>
                <a:gd name="T87" fmla="*/ 143 h 395"/>
                <a:gd name="T88" fmla="*/ 450 w 556"/>
                <a:gd name="T89" fmla="*/ 152 h 395"/>
                <a:gd name="T90" fmla="*/ 472 w 556"/>
                <a:gd name="T91" fmla="*/ 152 h 395"/>
                <a:gd name="T92" fmla="*/ 508 w 556"/>
                <a:gd name="T93" fmla="*/ 169 h 395"/>
                <a:gd name="T94" fmla="*/ 510 w 556"/>
                <a:gd name="T95" fmla="*/ 191 h 395"/>
                <a:gd name="T96" fmla="*/ 497 w 556"/>
                <a:gd name="T97" fmla="*/ 212 h 395"/>
                <a:gd name="T98" fmla="*/ 514 w 556"/>
                <a:gd name="T99" fmla="*/ 239 h 395"/>
                <a:gd name="T100" fmla="*/ 487 w 556"/>
                <a:gd name="T101" fmla="*/ 242 h 395"/>
                <a:gd name="T102" fmla="*/ 456 w 556"/>
                <a:gd name="T103" fmla="*/ 226 h 395"/>
                <a:gd name="T104" fmla="*/ 421 w 556"/>
                <a:gd name="T105" fmla="*/ 230 h 395"/>
                <a:gd name="T106" fmla="*/ 449 w 556"/>
                <a:gd name="T107" fmla="*/ 262 h 395"/>
                <a:gd name="T108" fmla="*/ 487 w 556"/>
                <a:gd name="T109" fmla="*/ 275 h 395"/>
                <a:gd name="T110" fmla="*/ 528 w 556"/>
                <a:gd name="T111" fmla="*/ 294 h 395"/>
                <a:gd name="T112" fmla="*/ 541 w 556"/>
                <a:gd name="T113" fmla="*/ 332 h 395"/>
                <a:gd name="T114" fmla="*/ 555 w 556"/>
                <a:gd name="T115" fmla="*/ 357 h 395"/>
                <a:gd name="T116" fmla="*/ 513 w 556"/>
                <a:gd name="T117" fmla="*/ 348 h 395"/>
                <a:gd name="T118" fmla="*/ 478 w 556"/>
                <a:gd name="T119" fmla="*/ 340 h 395"/>
                <a:gd name="T120" fmla="*/ 451 w 556"/>
                <a:gd name="T121" fmla="*/ 340 h 395"/>
                <a:gd name="T122" fmla="*/ 496 w 556"/>
                <a:gd name="T123" fmla="*/ 358 h 395"/>
                <a:gd name="T124" fmla="*/ 517 w 556"/>
                <a:gd name="T125" fmla="*/ 367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6"/>
                <a:gd name="T190" fmla="*/ 0 h 395"/>
                <a:gd name="T191" fmla="*/ 556 w 556"/>
                <a:gd name="T192" fmla="*/ 395 h 39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6" h="395">
                  <a:moveTo>
                    <a:pt x="539" y="379"/>
                  </a:moveTo>
                  <a:lnTo>
                    <a:pt x="540" y="380"/>
                  </a:lnTo>
                  <a:lnTo>
                    <a:pt x="542" y="383"/>
                  </a:lnTo>
                  <a:lnTo>
                    <a:pt x="541" y="387"/>
                  </a:lnTo>
                  <a:lnTo>
                    <a:pt x="533" y="388"/>
                  </a:lnTo>
                  <a:lnTo>
                    <a:pt x="527" y="388"/>
                  </a:lnTo>
                  <a:lnTo>
                    <a:pt x="523" y="387"/>
                  </a:lnTo>
                  <a:lnTo>
                    <a:pt x="518" y="387"/>
                  </a:lnTo>
                  <a:lnTo>
                    <a:pt x="514" y="388"/>
                  </a:lnTo>
                  <a:lnTo>
                    <a:pt x="510" y="388"/>
                  </a:lnTo>
                  <a:lnTo>
                    <a:pt x="506" y="389"/>
                  </a:lnTo>
                  <a:lnTo>
                    <a:pt x="501" y="390"/>
                  </a:lnTo>
                  <a:lnTo>
                    <a:pt x="495" y="392"/>
                  </a:lnTo>
                  <a:lnTo>
                    <a:pt x="488" y="393"/>
                  </a:lnTo>
                  <a:lnTo>
                    <a:pt x="482" y="394"/>
                  </a:lnTo>
                  <a:lnTo>
                    <a:pt x="478" y="395"/>
                  </a:lnTo>
                  <a:lnTo>
                    <a:pt x="473" y="395"/>
                  </a:lnTo>
                  <a:lnTo>
                    <a:pt x="468" y="395"/>
                  </a:lnTo>
                  <a:lnTo>
                    <a:pt x="464" y="394"/>
                  </a:lnTo>
                  <a:lnTo>
                    <a:pt x="459" y="394"/>
                  </a:lnTo>
                  <a:lnTo>
                    <a:pt x="453" y="393"/>
                  </a:lnTo>
                  <a:lnTo>
                    <a:pt x="449" y="393"/>
                  </a:lnTo>
                  <a:lnTo>
                    <a:pt x="444" y="393"/>
                  </a:lnTo>
                  <a:lnTo>
                    <a:pt x="440" y="394"/>
                  </a:lnTo>
                  <a:lnTo>
                    <a:pt x="435" y="395"/>
                  </a:lnTo>
                  <a:lnTo>
                    <a:pt x="430" y="395"/>
                  </a:lnTo>
                  <a:lnTo>
                    <a:pt x="427" y="395"/>
                  </a:lnTo>
                  <a:lnTo>
                    <a:pt x="422" y="394"/>
                  </a:lnTo>
                  <a:lnTo>
                    <a:pt x="419" y="392"/>
                  </a:lnTo>
                  <a:lnTo>
                    <a:pt x="414" y="386"/>
                  </a:lnTo>
                  <a:lnTo>
                    <a:pt x="413" y="380"/>
                  </a:lnTo>
                  <a:lnTo>
                    <a:pt x="409" y="375"/>
                  </a:lnTo>
                  <a:lnTo>
                    <a:pt x="397" y="372"/>
                  </a:lnTo>
                  <a:lnTo>
                    <a:pt x="389" y="371"/>
                  </a:lnTo>
                  <a:lnTo>
                    <a:pt x="382" y="368"/>
                  </a:lnTo>
                  <a:lnTo>
                    <a:pt x="376" y="366"/>
                  </a:lnTo>
                  <a:lnTo>
                    <a:pt x="372" y="364"/>
                  </a:lnTo>
                  <a:lnTo>
                    <a:pt x="368" y="362"/>
                  </a:lnTo>
                  <a:lnTo>
                    <a:pt x="365" y="359"/>
                  </a:lnTo>
                  <a:lnTo>
                    <a:pt x="362" y="358"/>
                  </a:lnTo>
                  <a:lnTo>
                    <a:pt x="359" y="356"/>
                  </a:lnTo>
                  <a:lnTo>
                    <a:pt x="354" y="352"/>
                  </a:lnTo>
                  <a:lnTo>
                    <a:pt x="350" y="351"/>
                  </a:lnTo>
                  <a:lnTo>
                    <a:pt x="344" y="352"/>
                  </a:lnTo>
                  <a:lnTo>
                    <a:pt x="335" y="357"/>
                  </a:lnTo>
                  <a:lnTo>
                    <a:pt x="324" y="362"/>
                  </a:lnTo>
                  <a:lnTo>
                    <a:pt x="316" y="363"/>
                  </a:lnTo>
                  <a:lnTo>
                    <a:pt x="309" y="365"/>
                  </a:lnTo>
                  <a:lnTo>
                    <a:pt x="304" y="370"/>
                  </a:lnTo>
                  <a:lnTo>
                    <a:pt x="297" y="377"/>
                  </a:lnTo>
                  <a:lnTo>
                    <a:pt x="290" y="381"/>
                  </a:lnTo>
                  <a:lnTo>
                    <a:pt x="283" y="381"/>
                  </a:lnTo>
                  <a:lnTo>
                    <a:pt x="276" y="377"/>
                  </a:lnTo>
                  <a:lnTo>
                    <a:pt x="271" y="373"/>
                  </a:lnTo>
                  <a:lnTo>
                    <a:pt x="267" y="370"/>
                  </a:lnTo>
                  <a:lnTo>
                    <a:pt x="262" y="366"/>
                  </a:lnTo>
                  <a:lnTo>
                    <a:pt x="259" y="363"/>
                  </a:lnTo>
                  <a:lnTo>
                    <a:pt x="256" y="358"/>
                  </a:lnTo>
                  <a:lnTo>
                    <a:pt x="256" y="355"/>
                  </a:lnTo>
                  <a:lnTo>
                    <a:pt x="260" y="350"/>
                  </a:lnTo>
                  <a:lnTo>
                    <a:pt x="268" y="344"/>
                  </a:lnTo>
                  <a:lnTo>
                    <a:pt x="277" y="340"/>
                  </a:lnTo>
                  <a:lnTo>
                    <a:pt x="283" y="337"/>
                  </a:lnTo>
                  <a:lnTo>
                    <a:pt x="288" y="337"/>
                  </a:lnTo>
                  <a:lnTo>
                    <a:pt x="291" y="337"/>
                  </a:lnTo>
                  <a:lnTo>
                    <a:pt x="293" y="337"/>
                  </a:lnTo>
                  <a:lnTo>
                    <a:pt x="296" y="336"/>
                  </a:lnTo>
                  <a:lnTo>
                    <a:pt x="300" y="334"/>
                  </a:lnTo>
                  <a:lnTo>
                    <a:pt x="305" y="329"/>
                  </a:lnTo>
                  <a:lnTo>
                    <a:pt x="316" y="320"/>
                  </a:lnTo>
                  <a:lnTo>
                    <a:pt x="326" y="313"/>
                  </a:lnTo>
                  <a:lnTo>
                    <a:pt x="330" y="307"/>
                  </a:lnTo>
                  <a:lnTo>
                    <a:pt x="327" y="301"/>
                  </a:lnTo>
                  <a:lnTo>
                    <a:pt x="318" y="295"/>
                  </a:lnTo>
                  <a:lnTo>
                    <a:pt x="308" y="292"/>
                  </a:lnTo>
                  <a:lnTo>
                    <a:pt x="305" y="287"/>
                  </a:lnTo>
                  <a:lnTo>
                    <a:pt x="309" y="273"/>
                  </a:lnTo>
                  <a:lnTo>
                    <a:pt x="320" y="258"/>
                  </a:lnTo>
                  <a:lnTo>
                    <a:pt x="328" y="246"/>
                  </a:lnTo>
                  <a:lnTo>
                    <a:pt x="327" y="235"/>
                  </a:lnTo>
                  <a:lnTo>
                    <a:pt x="315" y="218"/>
                  </a:lnTo>
                  <a:lnTo>
                    <a:pt x="306" y="208"/>
                  </a:lnTo>
                  <a:lnTo>
                    <a:pt x="297" y="200"/>
                  </a:lnTo>
                  <a:lnTo>
                    <a:pt x="289" y="193"/>
                  </a:lnTo>
                  <a:lnTo>
                    <a:pt x="282" y="188"/>
                  </a:lnTo>
                  <a:lnTo>
                    <a:pt x="274" y="183"/>
                  </a:lnTo>
                  <a:lnTo>
                    <a:pt x="267" y="180"/>
                  </a:lnTo>
                  <a:lnTo>
                    <a:pt x="260" y="176"/>
                  </a:lnTo>
                  <a:lnTo>
                    <a:pt x="252" y="173"/>
                  </a:lnTo>
                  <a:lnTo>
                    <a:pt x="244" y="169"/>
                  </a:lnTo>
                  <a:lnTo>
                    <a:pt x="236" y="166"/>
                  </a:lnTo>
                  <a:lnTo>
                    <a:pt x="228" y="161"/>
                  </a:lnTo>
                  <a:lnTo>
                    <a:pt x="221" y="156"/>
                  </a:lnTo>
                  <a:lnTo>
                    <a:pt x="214" y="152"/>
                  </a:lnTo>
                  <a:lnTo>
                    <a:pt x="208" y="148"/>
                  </a:lnTo>
                  <a:lnTo>
                    <a:pt x="202" y="145"/>
                  </a:lnTo>
                  <a:lnTo>
                    <a:pt x="199" y="142"/>
                  </a:lnTo>
                  <a:lnTo>
                    <a:pt x="191" y="137"/>
                  </a:lnTo>
                  <a:lnTo>
                    <a:pt x="183" y="132"/>
                  </a:lnTo>
                  <a:lnTo>
                    <a:pt x="178" y="131"/>
                  </a:lnTo>
                  <a:lnTo>
                    <a:pt x="179" y="137"/>
                  </a:lnTo>
                  <a:lnTo>
                    <a:pt x="185" y="146"/>
                  </a:lnTo>
                  <a:lnTo>
                    <a:pt x="186" y="152"/>
                  </a:lnTo>
                  <a:lnTo>
                    <a:pt x="183" y="155"/>
                  </a:lnTo>
                  <a:lnTo>
                    <a:pt x="171" y="155"/>
                  </a:lnTo>
                  <a:lnTo>
                    <a:pt x="163" y="155"/>
                  </a:lnTo>
                  <a:lnTo>
                    <a:pt x="159" y="155"/>
                  </a:lnTo>
                  <a:lnTo>
                    <a:pt x="154" y="156"/>
                  </a:lnTo>
                  <a:lnTo>
                    <a:pt x="151" y="159"/>
                  </a:lnTo>
                  <a:lnTo>
                    <a:pt x="147" y="161"/>
                  </a:lnTo>
                  <a:lnTo>
                    <a:pt x="142" y="162"/>
                  </a:lnTo>
                  <a:lnTo>
                    <a:pt x="138" y="163"/>
                  </a:lnTo>
                  <a:lnTo>
                    <a:pt x="131" y="165"/>
                  </a:lnTo>
                  <a:lnTo>
                    <a:pt x="124" y="166"/>
                  </a:lnTo>
                  <a:lnTo>
                    <a:pt x="118" y="167"/>
                  </a:lnTo>
                  <a:lnTo>
                    <a:pt x="114" y="168"/>
                  </a:lnTo>
                  <a:lnTo>
                    <a:pt x="110" y="169"/>
                  </a:lnTo>
                  <a:lnTo>
                    <a:pt x="106" y="170"/>
                  </a:lnTo>
                  <a:lnTo>
                    <a:pt x="101" y="170"/>
                  </a:lnTo>
                  <a:lnTo>
                    <a:pt x="95" y="170"/>
                  </a:lnTo>
                  <a:lnTo>
                    <a:pt x="87" y="169"/>
                  </a:lnTo>
                  <a:lnTo>
                    <a:pt x="74" y="166"/>
                  </a:lnTo>
                  <a:lnTo>
                    <a:pt x="70" y="162"/>
                  </a:lnTo>
                  <a:lnTo>
                    <a:pt x="66" y="160"/>
                  </a:lnTo>
                  <a:lnTo>
                    <a:pt x="60" y="161"/>
                  </a:lnTo>
                  <a:lnTo>
                    <a:pt x="51" y="166"/>
                  </a:lnTo>
                  <a:lnTo>
                    <a:pt x="47" y="168"/>
                  </a:lnTo>
                  <a:lnTo>
                    <a:pt x="43" y="168"/>
                  </a:lnTo>
                  <a:lnTo>
                    <a:pt x="35" y="163"/>
                  </a:lnTo>
                  <a:lnTo>
                    <a:pt x="30" y="160"/>
                  </a:lnTo>
                  <a:lnTo>
                    <a:pt x="24" y="156"/>
                  </a:lnTo>
                  <a:lnTo>
                    <a:pt x="18" y="153"/>
                  </a:lnTo>
                  <a:lnTo>
                    <a:pt x="13" y="151"/>
                  </a:lnTo>
                  <a:lnTo>
                    <a:pt x="10" y="148"/>
                  </a:lnTo>
                  <a:lnTo>
                    <a:pt x="9" y="145"/>
                  </a:lnTo>
                  <a:lnTo>
                    <a:pt x="11" y="143"/>
                  </a:lnTo>
                  <a:lnTo>
                    <a:pt x="16" y="140"/>
                  </a:lnTo>
                  <a:lnTo>
                    <a:pt x="23" y="138"/>
                  </a:lnTo>
                  <a:lnTo>
                    <a:pt x="30" y="137"/>
                  </a:lnTo>
                  <a:lnTo>
                    <a:pt x="36" y="136"/>
                  </a:lnTo>
                  <a:lnTo>
                    <a:pt x="41" y="135"/>
                  </a:lnTo>
                  <a:lnTo>
                    <a:pt x="45" y="133"/>
                  </a:lnTo>
                  <a:lnTo>
                    <a:pt x="45" y="132"/>
                  </a:lnTo>
                  <a:lnTo>
                    <a:pt x="42" y="130"/>
                  </a:lnTo>
                  <a:lnTo>
                    <a:pt x="35" y="128"/>
                  </a:lnTo>
                  <a:lnTo>
                    <a:pt x="27" y="125"/>
                  </a:lnTo>
                  <a:lnTo>
                    <a:pt x="19" y="123"/>
                  </a:lnTo>
                  <a:lnTo>
                    <a:pt x="13" y="122"/>
                  </a:lnTo>
                  <a:lnTo>
                    <a:pt x="9" y="121"/>
                  </a:lnTo>
                  <a:lnTo>
                    <a:pt x="4" y="118"/>
                  </a:lnTo>
                  <a:lnTo>
                    <a:pt x="2" y="116"/>
                  </a:lnTo>
                  <a:lnTo>
                    <a:pt x="0" y="112"/>
                  </a:lnTo>
                  <a:lnTo>
                    <a:pt x="0" y="105"/>
                  </a:lnTo>
                  <a:lnTo>
                    <a:pt x="0" y="93"/>
                  </a:lnTo>
                  <a:lnTo>
                    <a:pt x="0" y="85"/>
                  </a:lnTo>
                  <a:lnTo>
                    <a:pt x="0" y="76"/>
                  </a:lnTo>
                  <a:lnTo>
                    <a:pt x="1" y="60"/>
                  </a:lnTo>
                  <a:lnTo>
                    <a:pt x="5" y="39"/>
                  </a:lnTo>
                  <a:lnTo>
                    <a:pt x="12" y="21"/>
                  </a:lnTo>
                  <a:lnTo>
                    <a:pt x="22" y="9"/>
                  </a:lnTo>
                  <a:lnTo>
                    <a:pt x="31" y="3"/>
                  </a:lnTo>
                  <a:lnTo>
                    <a:pt x="39" y="3"/>
                  </a:lnTo>
                  <a:lnTo>
                    <a:pt x="46" y="6"/>
                  </a:lnTo>
                  <a:lnTo>
                    <a:pt x="50" y="10"/>
                  </a:lnTo>
                  <a:lnTo>
                    <a:pt x="49" y="19"/>
                  </a:lnTo>
                  <a:lnTo>
                    <a:pt x="43" y="40"/>
                  </a:lnTo>
                  <a:lnTo>
                    <a:pt x="42" y="56"/>
                  </a:lnTo>
                  <a:lnTo>
                    <a:pt x="45" y="70"/>
                  </a:lnTo>
                  <a:lnTo>
                    <a:pt x="50" y="80"/>
                  </a:lnTo>
                  <a:lnTo>
                    <a:pt x="56" y="90"/>
                  </a:lnTo>
                  <a:lnTo>
                    <a:pt x="62" y="97"/>
                  </a:lnTo>
                  <a:lnTo>
                    <a:pt x="68" y="102"/>
                  </a:lnTo>
                  <a:lnTo>
                    <a:pt x="71" y="108"/>
                  </a:lnTo>
                  <a:lnTo>
                    <a:pt x="70" y="107"/>
                  </a:lnTo>
                  <a:lnTo>
                    <a:pt x="63" y="87"/>
                  </a:lnTo>
                  <a:lnTo>
                    <a:pt x="56" y="62"/>
                  </a:lnTo>
                  <a:lnTo>
                    <a:pt x="55" y="41"/>
                  </a:lnTo>
                  <a:lnTo>
                    <a:pt x="58" y="26"/>
                  </a:lnTo>
                  <a:lnTo>
                    <a:pt x="62" y="12"/>
                  </a:lnTo>
                  <a:lnTo>
                    <a:pt x="69" y="3"/>
                  </a:lnTo>
                  <a:lnTo>
                    <a:pt x="79" y="0"/>
                  </a:lnTo>
                  <a:lnTo>
                    <a:pt x="91" y="2"/>
                  </a:lnTo>
                  <a:lnTo>
                    <a:pt x="100" y="7"/>
                  </a:lnTo>
                  <a:lnTo>
                    <a:pt x="106" y="14"/>
                  </a:lnTo>
                  <a:lnTo>
                    <a:pt x="109" y="21"/>
                  </a:lnTo>
                  <a:lnTo>
                    <a:pt x="111" y="26"/>
                  </a:lnTo>
                  <a:lnTo>
                    <a:pt x="114" y="32"/>
                  </a:lnTo>
                  <a:lnTo>
                    <a:pt x="115" y="39"/>
                  </a:lnTo>
                  <a:lnTo>
                    <a:pt x="116" y="47"/>
                  </a:lnTo>
                  <a:lnTo>
                    <a:pt x="118" y="53"/>
                  </a:lnTo>
                  <a:lnTo>
                    <a:pt x="124" y="54"/>
                  </a:lnTo>
                  <a:lnTo>
                    <a:pt x="132" y="52"/>
                  </a:lnTo>
                  <a:lnTo>
                    <a:pt x="140" y="47"/>
                  </a:lnTo>
                  <a:lnTo>
                    <a:pt x="146" y="41"/>
                  </a:lnTo>
                  <a:lnTo>
                    <a:pt x="147" y="36"/>
                  </a:lnTo>
                  <a:lnTo>
                    <a:pt x="149" y="31"/>
                  </a:lnTo>
                  <a:lnTo>
                    <a:pt x="156" y="27"/>
                  </a:lnTo>
                  <a:lnTo>
                    <a:pt x="164" y="23"/>
                  </a:lnTo>
                  <a:lnTo>
                    <a:pt x="169" y="19"/>
                  </a:lnTo>
                  <a:lnTo>
                    <a:pt x="175" y="19"/>
                  </a:lnTo>
                  <a:lnTo>
                    <a:pt x="185" y="24"/>
                  </a:lnTo>
                  <a:lnTo>
                    <a:pt x="197" y="32"/>
                  </a:lnTo>
                  <a:lnTo>
                    <a:pt x="202" y="38"/>
                  </a:lnTo>
                  <a:lnTo>
                    <a:pt x="206" y="44"/>
                  </a:lnTo>
                  <a:lnTo>
                    <a:pt x="209" y="49"/>
                  </a:lnTo>
                  <a:lnTo>
                    <a:pt x="214" y="55"/>
                  </a:lnTo>
                  <a:lnTo>
                    <a:pt x="221" y="60"/>
                  </a:lnTo>
                  <a:lnTo>
                    <a:pt x="227" y="61"/>
                  </a:lnTo>
                  <a:lnTo>
                    <a:pt x="231" y="56"/>
                  </a:lnTo>
                  <a:lnTo>
                    <a:pt x="237" y="49"/>
                  </a:lnTo>
                  <a:lnTo>
                    <a:pt x="246" y="46"/>
                  </a:lnTo>
                  <a:lnTo>
                    <a:pt x="256" y="46"/>
                  </a:lnTo>
                  <a:lnTo>
                    <a:pt x="263" y="49"/>
                  </a:lnTo>
                  <a:lnTo>
                    <a:pt x="266" y="54"/>
                  </a:lnTo>
                  <a:lnTo>
                    <a:pt x="268" y="56"/>
                  </a:lnTo>
                  <a:lnTo>
                    <a:pt x="271" y="59"/>
                  </a:lnTo>
                  <a:lnTo>
                    <a:pt x="281" y="61"/>
                  </a:lnTo>
                  <a:lnTo>
                    <a:pt x="288" y="62"/>
                  </a:lnTo>
                  <a:lnTo>
                    <a:pt x="296" y="62"/>
                  </a:lnTo>
                  <a:lnTo>
                    <a:pt x="304" y="63"/>
                  </a:lnTo>
                  <a:lnTo>
                    <a:pt x="311" y="63"/>
                  </a:lnTo>
                  <a:lnTo>
                    <a:pt x="318" y="63"/>
                  </a:lnTo>
                  <a:lnTo>
                    <a:pt x="321" y="64"/>
                  </a:lnTo>
                  <a:lnTo>
                    <a:pt x="323" y="67"/>
                  </a:lnTo>
                  <a:lnTo>
                    <a:pt x="321" y="69"/>
                  </a:lnTo>
                  <a:lnTo>
                    <a:pt x="319" y="72"/>
                  </a:lnTo>
                  <a:lnTo>
                    <a:pt x="322" y="72"/>
                  </a:lnTo>
                  <a:lnTo>
                    <a:pt x="329" y="72"/>
                  </a:lnTo>
                  <a:lnTo>
                    <a:pt x="335" y="74"/>
                  </a:lnTo>
                  <a:lnTo>
                    <a:pt x="339" y="78"/>
                  </a:lnTo>
                  <a:lnTo>
                    <a:pt x="345" y="83"/>
                  </a:lnTo>
                  <a:lnTo>
                    <a:pt x="349" y="86"/>
                  </a:lnTo>
                  <a:lnTo>
                    <a:pt x="351" y="87"/>
                  </a:lnTo>
                  <a:lnTo>
                    <a:pt x="350" y="87"/>
                  </a:lnTo>
                  <a:lnTo>
                    <a:pt x="345" y="89"/>
                  </a:lnTo>
                  <a:lnTo>
                    <a:pt x="342" y="91"/>
                  </a:lnTo>
                  <a:lnTo>
                    <a:pt x="339" y="93"/>
                  </a:lnTo>
                  <a:lnTo>
                    <a:pt x="343" y="97"/>
                  </a:lnTo>
                  <a:lnTo>
                    <a:pt x="352" y="100"/>
                  </a:lnTo>
                  <a:lnTo>
                    <a:pt x="361" y="102"/>
                  </a:lnTo>
                  <a:lnTo>
                    <a:pt x="361" y="105"/>
                  </a:lnTo>
                  <a:lnTo>
                    <a:pt x="357" y="107"/>
                  </a:lnTo>
                  <a:lnTo>
                    <a:pt x="353" y="108"/>
                  </a:lnTo>
                  <a:lnTo>
                    <a:pt x="351" y="110"/>
                  </a:lnTo>
                  <a:lnTo>
                    <a:pt x="351" y="115"/>
                  </a:lnTo>
                  <a:lnTo>
                    <a:pt x="350" y="118"/>
                  </a:lnTo>
                  <a:lnTo>
                    <a:pt x="349" y="123"/>
                  </a:lnTo>
                  <a:lnTo>
                    <a:pt x="349" y="127"/>
                  </a:lnTo>
                  <a:lnTo>
                    <a:pt x="353" y="132"/>
                  </a:lnTo>
                  <a:lnTo>
                    <a:pt x="361" y="135"/>
                  </a:lnTo>
                  <a:lnTo>
                    <a:pt x="371" y="133"/>
                  </a:lnTo>
                  <a:lnTo>
                    <a:pt x="377" y="133"/>
                  </a:lnTo>
                  <a:lnTo>
                    <a:pt x="384" y="136"/>
                  </a:lnTo>
                  <a:lnTo>
                    <a:pt x="392" y="143"/>
                  </a:lnTo>
                  <a:lnTo>
                    <a:pt x="400" y="150"/>
                  </a:lnTo>
                  <a:lnTo>
                    <a:pt x="407" y="152"/>
                  </a:lnTo>
                  <a:lnTo>
                    <a:pt x="409" y="150"/>
                  </a:lnTo>
                  <a:lnTo>
                    <a:pt x="406" y="144"/>
                  </a:lnTo>
                  <a:lnTo>
                    <a:pt x="403" y="139"/>
                  </a:lnTo>
                  <a:lnTo>
                    <a:pt x="403" y="137"/>
                  </a:lnTo>
                  <a:lnTo>
                    <a:pt x="409" y="139"/>
                  </a:lnTo>
                  <a:lnTo>
                    <a:pt x="414" y="140"/>
                  </a:lnTo>
                  <a:lnTo>
                    <a:pt x="421" y="142"/>
                  </a:lnTo>
                  <a:lnTo>
                    <a:pt x="429" y="143"/>
                  </a:lnTo>
                  <a:lnTo>
                    <a:pt x="436" y="143"/>
                  </a:lnTo>
                  <a:lnTo>
                    <a:pt x="442" y="144"/>
                  </a:lnTo>
                  <a:lnTo>
                    <a:pt x="447" y="145"/>
                  </a:lnTo>
                  <a:lnTo>
                    <a:pt x="450" y="146"/>
                  </a:lnTo>
                  <a:lnTo>
                    <a:pt x="451" y="148"/>
                  </a:lnTo>
                  <a:lnTo>
                    <a:pt x="450" y="152"/>
                  </a:lnTo>
                  <a:lnTo>
                    <a:pt x="451" y="154"/>
                  </a:lnTo>
                  <a:lnTo>
                    <a:pt x="453" y="155"/>
                  </a:lnTo>
                  <a:lnTo>
                    <a:pt x="457" y="155"/>
                  </a:lnTo>
                  <a:lnTo>
                    <a:pt x="461" y="155"/>
                  </a:lnTo>
                  <a:lnTo>
                    <a:pt x="466" y="153"/>
                  </a:lnTo>
                  <a:lnTo>
                    <a:pt x="472" y="152"/>
                  </a:lnTo>
                  <a:lnTo>
                    <a:pt x="480" y="152"/>
                  </a:lnTo>
                  <a:lnTo>
                    <a:pt x="490" y="153"/>
                  </a:lnTo>
                  <a:lnTo>
                    <a:pt x="501" y="154"/>
                  </a:lnTo>
                  <a:lnTo>
                    <a:pt x="509" y="158"/>
                  </a:lnTo>
                  <a:lnTo>
                    <a:pt x="511" y="163"/>
                  </a:lnTo>
                  <a:lnTo>
                    <a:pt x="508" y="169"/>
                  </a:lnTo>
                  <a:lnTo>
                    <a:pt x="501" y="173"/>
                  </a:lnTo>
                  <a:lnTo>
                    <a:pt x="496" y="176"/>
                  </a:lnTo>
                  <a:lnTo>
                    <a:pt x="496" y="180"/>
                  </a:lnTo>
                  <a:lnTo>
                    <a:pt x="501" y="183"/>
                  </a:lnTo>
                  <a:lnTo>
                    <a:pt x="505" y="186"/>
                  </a:lnTo>
                  <a:lnTo>
                    <a:pt x="510" y="191"/>
                  </a:lnTo>
                  <a:lnTo>
                    <a:pt x="511" y="196"/>
                  </a:lnTo>
                  <a:lnTo>
                    <a:pt x="511" y="200"/>
                  </a:lnTo>
                  <a:lnTo>
                    <a:pt x="509" y="204"/>
                  </a:lnTo>
                  <a:lnTo>
                    <a:pt x="505" y="207"/>
                  </a:lnTo>
                  <a:lnTo>
                    <a:pt x="501" y="209"/>
                  </a:lnTo>
                  <a:lnTo>
                    <a:pt x="497" y="212"/>
                  </a:lnTo>
                  <a:lnTo>
                    <a:pt x="497" y="214"/>
                  </a:lnTo>
                  <a:lnTo>
                    <a:pt x="499" y="219"/>
                  </a:lnTo>
                  <a:lnTo>
                    <a:pt x="505" y="223"/>
                  </a:lnTo>
                  <a:lnTo>
                    <a:pt x="511" y="228"/>
                  </a:lnTo>
                  <a:lnTo>
                    <a:pt x="514" y="234"/>
                  </a:lnTo>
                  <a:lnTo>
                    <a:pt x="514" y="239"/>
                  </a:lnTo>
                  <a:lnTo>
                    <a:pt x="511" y="244"/>
                  </a:lnTo>
                  <a:lnTo>
                    <a:pt x="506" y="248"/>
                  </a:lnTo>
                  <a:lnTo>
                    <a:pt x="503" y="249"/>
                  </a:lnTo>
                  <a:lnTo>
                    <a:pt x="501" y="249"/>
                  </a:lnTo>
                  <a:lnTo>
                    <a:pt x="495" y="245"/>
                  </a:lnTo>
                  <a:lnTo>
                    <a:pt x="487" y="242"/>
                  </a:lnTo>
                  <a:lnTo>
                    <a:pt x="480" y="238"/>
                  </a:lnTo>
                  <a:lnTo>
                    <a:pt x="474" y="235"/>
                  </a:lnTo>
                  <a:lnTo>
                    <a:pt x="468" y="231"/>
                  </a:lnTo>
                  <a:lnTo>
                    <a:pt x="465" y="229"/>
                  </a:lnTo>
                  <a:lnTo>
                    <a:pt x="460" y="228"/>
                  </a:lnTo>
                  <a:lnTo>
                    <a:pt x="456" y="226"/>
                  </a:lnTo>
                  <a:lnTo>
                    <a:pt x="449" y="223"/>
                  </a:lnTo>
                  <a:lnTo>
                    <a:pt x="440" y="220"/>
                  </a:lnTo>
                  <a:lnTo>
                    <a:pt x="432" y="219"/>
                  </a:lnTo>
                  <a:lnTo>
                    <a:pt x="425" y="220"/>
                  </a:lnTo>
                  <a:lnTo>
                    <a:pt x="421" y="224"/>
                  </a:lnTo>
                  <a:lnTo>
                    <a:pt x="421" y="230"/>
                  </a:lnTo>
                  <a:lnTo>
                    <a:pt x="423" y="236"/>
                  </a:lnTo>
                  <a:lnTo>
                    <a:pt x="428" y="243"/>
                  </a:lnTo>
                  <a:lnTo>
                    <a:pt x="435" y="251"/>
                  </a:lnTo>
                  <a:lnTo>
                    <a:pt x="440" y="254"/>
                  </a:lnTo>
                  <a:lnTo>
                    <a:pt x="443" y="259"/>
                  </a:lnTo>
                  <a:lnTo>
                    <a:pt x="449" y="262"/>
                  </a:lnTo>
                  <a:lnTo>
                    <a:pt x="453" y="265"/>
                  </a:lnTo>
                  <a:lnTo>
                    <a:pt x="459" y="268"/>
                  </a:lnTo>
                  <a:lnTo>
                    <a:pt x="465" y="271"/>
                  </a:lnTo>
                  <a:lnTo>
                    <a:pt x="471" y="272"/>
                  </a:lnTo>
                  <a:lnTo>
                    <a:pt x="476" y="273"/>
                  </a:lnTo>
                  <a:lnTo>
                    <a:pt x="487" y="275"/>
                  </a:lnTo>
                  <a:lnTo>
                    <a:pt x="495" y="277"/>
                  </a:lnTo>
                  <a:lnTo>
                    <a:pt x="501" y="281"/>
                  </a:lnTo>
                  <a:lnTo>
                    <a:pt x="505" y="286"/>
                  </a:lnTo>
                  <a:lnTo>
                    <a:pt x="512" y="289"/>
                  </a:lnTo>
                  <a:lnTo>
                    <a:pt x="520" y="291"/>
                  </a:lnTo>
                  <a:lnTo>
                    <a:pt x="528" y="294"/>
                  </a:lnTo>
                  <a:lnTo>
                    <a:pt x="533" y="301"/>
                  </a:lnTo>
                  <a:lnTo>
                    <a:pt x="534" y="307"/>
                  </a:lnTo>
                  <a:lnTo>
                    <a:pt x="533" y="311"/>
                  </a:lnTo>
                  <a:lnTo>
                    <a:pt x="533" y="315"/>
                  </a:lnTo>
                  <a:lnTo>
                    <a:pt x="536" y="324"/>
                  </a:lnTo>
                  <a:lnTo>
                    <a:pt x="541" y="332"/>
                  </a:lnTo>
                  <a:lnTo>
                    <a:pt x="543" y="337"/>
                  </a:lnTo>
                  <a:lnTo>
                    <a:pt x="544" y="342"/>
                  </a:lnTo>
                  <a:lnTo>
                    <a:pt x="548" y="345"/>
                  </a:lnTo>
                  <a:lnTo>
                    <a:pt x="552" y="350"/>
                  </a:lnTo>
                  <a:lnTo>
                    <a:pt x="556" y="354"/>
                  </a:lnTo>
                  <a:lnTo>
                    <a:pt x="555" y="357"/>
                  </a:lnTo>
                  <a:lnTo>
                    <a:pt x="549" y="356"/>
                  </a:lnTo>
                  <a:lnTo>
                    <a:pt x="544" y="352"/>
                  </a:lnTo>
                  <a:lnTo>
                    <a:pt x="541" y="349"/>
                  </a:lnTo>
                  <a:lnTo>
                    <a:pt x="535" y="345"/>
                  </a:lnTo>
                  <a:lnTo>
                    <a:pt x="525" y="345"/>
                  </a:lnTo>
                  <a:lnTo>
                    <a:pt x="513" y="348"/>
                  </a:lnTo>
                  <a:lnTo>
                    <a:pt x="505" y="349"/>
                  </a:lnTo>
                  <a:lnTo>
                    <a:pt x="499" y="349"/>
                  </a:lnTo>
                  <a:lnTo>
                    <a:pt x="493" y="345"/>
                  </a:lnTo>
                  <a:lnTo>
                    <a:pt x="488" y="343"/>
                  </a:lnTo>
                  <a:lnTo>
                    <a:pt x="483" y="342"/>
                  </a:lnTo>
                  <a:lnTo>
                    <a:pt x="478" y="340"/>
                  </a:lnTo>
                  <a:lnTo>
                    <a:pt x="472" y="339"/>
                  </a:lnTo>
                  <a:lnTo>
                    <a:pt x="466" y="337"/>
                  </a:lnTo>
                  <a:lnTo>
                    <a:pt x="461" y="337"/>
                  </a:lnTo>
                  <a:lnTo>
                    <a:pt x="457" y="337"/>
                  </a:lnTo>
                  <a:lnTo>
                    <a:pt x="453" y="337"/>
                  </a:lnTo>
                  <a:lnTo>
                    <a:pt x="451" y="340"/>
                  </a:lnTo>
                  <a:lnTo>
                    <a:pt x="455" y="343"/>
                  </a:lnTo>
                  <a:lnTo>
                    <a:pt x="463" y="347"/>
                  </a:lnTo>
                  <a:lnTo>
                    <a:pt x="476" y="352"/>
                  </a:lnTo>
                  <a:lnTo>
                    <a:pt x="485" y="355"/>
                  </a:lnTo>
                  <a:lnTo>
                    <a:pt x="490" y="357"/>
                  </a:lnTo>
                  <a:lnTo>
                    <a:pt x="496" y="358"/>
                  </a:lnTo>
                  <a:lnTo>
                    <a:pt x="499" y="358"/>
                  </a:lnTo>
                  <a:lnTo>
                    <a:pt x="503" y="359"/>
                  </a:lnTo>
                  <a:lnTo>
                    <a:pt x="506" y="360"/>
                  </a:lnTo>
                  <a:lnTo>
                    <a:pt x="509" y="362"/>
                  </a:lnTo>
                  <a:lnTo>
                    <a:pt x="511" y="364"/>
                  </a:lnTo>
                  <a:lnTo>
                    <a:pt x="517" y="367"/>
                  </a:lnTo>
                  <a:lnTo>
                    <a:pt x="525" y="371"/>
                  </a:lnTo>
                  <a:lnTo>
                    <a:pt x="533" y="374"/>
                  </a:lnTo>
                  <a:lnTo>
                    <a:pt x="539" y="379"/>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83" name="Freeform 432"/>
            <p:cNvSpPr>
              <a:spLocks/>
            </p:cNvSpPr>
            <p:nvPr/>
          </p:nvSpPr>
          <p:spPr bwMode="auto">
            <a:xfrm>
              <a:off x="1862736" y="1925821"/>
              <a:ext cx="153053" cy="140808"/>
            </a:xfrm>
            <a:custGeom>
              <a:avLst/>
              <a:gdLst>
                <a:gd name="T0" fmla="*/ 146 w 148"/>
                <a:gd name="T1" fmla="*/ 67 h 146"/>
                <a:gd name="T2" fmla="*/ 141 w 148"/>
                <a:gd name="T3" fmla="*/ 44 h 146"/>
                <a:gd name="T4" fmla="*/ 129 w 148"/>
                <a:gd name="T5" fmla="*/ 33 h 146"/>
                <a:gd name="T6" fmla="*/ 120 w 148"/>
                <a:gd name="T7" fmla="*/ 35 h 146"/>
                <a:gd name="T8" fmla="*/ 111 w 148"/>
                <a:gd name="T9" fmla="*/ 26 h 146"/>
                <a:gd name="T10" fmla="*/ 104 w 148"/>
                <a:gd name="T11" fmla="*/ 14 h 146"/>
                <a:gd name="T12" fmla="*/ 88 w 148"/>
                <a:gd name="T13" fmla="*/ 10 h 146"/>
                <a:gd name="T14" fmla="*/ 77 w 148"/>
                <a:gd name="T15" fmla="*/ 7 h 146"/>
                <a:gd name="T16" fmla="*/ 68 w 148"/>
                <a:gd name="T17" fmla="*/ 1 h 146"/>
                <a:gd name="T18" fmla="*/ 62 w 148"/>
                <a:gd name="T19" fmla="*/ 0 h 146"/>
                <a:gd name="T20" fmla="*/ 58 w 148"/>
                <a:gd name="T21" fmla="*/ 8 h 146"/>
                <a:gd name="T22" fmla="*/ 57 w 148"/>
                <a:gd name="T23" fmla="*/ 20 h 146"/>
                <a:gd name="T24" fmla="*/ 50 w 148"/>
                <a:gd name="T25" fmla="*/ 31 h 146"/>
                <a:gd name="T26" fmla="*/ 32 w 148"/>
                <a:gd name="T27" fmla="*/ 50 h 146"/>
                <a:gd name="T28" fmla="*/ 20 w 148"/>
                <a:gd name="T29" fmla="*/ 62 h 146"/>
                <a:gd name="T30" fmla="*/ 3 w 148"/>
                <a:gd name="T31" fmla="*/ 82 h 146"/>
                <a:gd name="T32" fmla="*/ 3 w 148"/>
                <a:gd name="T33" fmla="*/ 91 h 146"/>
                <a:gd name="T34" fmla="*/ 6 w 148"/>
                <a:gd name="T35" fmla="*/ 94 h 146"/>
                <a:gd name="T36" fmla="*/ 14 w 148"/>
                <a:gd name="T37" fmla="*/ 123 h 146"/>
                <a:gd name="T38" fmla="*/ 15 w 148"/>
                <a:gd name="T39" fmla="*/ 144 h 146"/>
                <a:gd name="T40" fmla="*/ 27 w 148"/>
                <a:gd name="T41" fmla="*/ 143 h 146"/>
                <a:gd name="T42" fmla="*/ 36 w 148"/>
                <a:gd name="T43" fmla="*/ 137 h 146"/>
                <a:gd name="T44" fmla="*/ 44 w 148"/>
                <a:gd name="T45" fmla="*/ 143 h 146"/>
                <a:gd name="T46" fmla="*/ 55 w 148"/>
                <a:gd name="T47" fmla="*/ 145 h 146"/>
                <a:gd name="T48" fmla="*/ 66 w 148"/>
                <a:gd name="T49" fmla="*/ 124 h 146"/>
                <a:gd name="T50" fmla="*/ 83 w 148"/>
                <a:gd name="T51" fmla="*/ 116 h 146"/>
                <a:gd name="T52" fmla="*/ 87 w 148"/>
                <a:gd name="T53" fmla="*/ 104 h 146"/>
                <a:gd name="T54" fmla="*/ 91 w 148"/>
                <a:gd name="T55" fmla="*/ 96 h 146"/>
                <a:gd name="T56" fmla="*/ 112 w 148"/>
                <a:gd name="T57" fmla="*/ 90 h 146"/>
                <a:gd name="T58" fmla="*/ 128 w 148"/>
                <a:gd name="T59" fmla="*/ 86 h 146"/>
                <a:gd name="T60" fmla="*/ 140 w 148"/>
                <a:gd name="T61" fmla="*/ 82 h 146"/>
                <a:gd name="T62" fmla="*/ 146 w 148"/>
                <a:gd name="T63" fmla="*/ 75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
                <a:gd name="T97" fmla="*/ 0 h 146"/>
                <a:gd name="T98" fmla="*/ 148 w 148"/>
                <a:gd name="T99" fmla="*/ 146 h 1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 h="146">
                  <a:moveTo>
                    <a:pt x="148" y="71"/>
                  </a:moveTo>
                  <a:lnTo>
                    <a:pt x="146" y="67"/>
                  </a:lnTo>
                  <a:lnTo>
                    <a:pt x="145" y="56"/>
                  </a:lnTo>
                  <a:lnTo>
                    <a:pt x="141" y="44"/>
                  </a:lnTo>
                  <a:lnTo>
                    <a:pt x="135" y="36"/>
                  </a:lnTo>
                  <a:lnTo>
                    <a:pt x="129" y="33"/>
                  </a:lnTo>
                  <a:lnTo>
                    <a:pt x="125" y="33"/>
                  </a:lnTo>
                  <a:lnTo>
                    <a:pt x="120" y="35"/>
                  </a:lnTo>
                  <a:lnTo>
                    <a:pt x="115" y="32"/>
                  </a:lnTo>
                  <a:lnTo>
                    <a:pt x="111" y="26"/>
                  </a:lnTo>
                  <a:lnTo>
                    <a:pt x="108" y="20"/>
                  </a:lnTo>
                  <a:lnTo>
                    <a:pt x="104" y="14"/>
                  </a:lnTo>
                  <a:lnTo>
                    <a:pt x="95" y="12"/>
                  </a:lnTo>
                  <a:lnTo>
                    <a:pt x="88" y="10"/>
                  </a:lnTo>
                  <a:lnTo>
                    <a:pt x="82" y="9"/>
                  </a:lnTo>
                  <a:lnTo>
                    <a:pt x="77" y="7"/>
                  </a:lnTo>
                  <a:lnTo>
                    <a:pt x="73" y="3"/>
                  </a:lnTo>
                  <a:lnTo>
                    <a:pt x="68" y="1"/>
                  </a:lnTo>
                  <a:lnTo>
                    <a:pt x="65" y="0"/>
                  </a:lnTo>
                  <a:lnTo>
                    <a:pt x="62" y="0"/>
                  </a:lnTo>
                  <a:lnTo>
                    <a:pt x="60" y="2"/>
                  </a:lnTo>
                  <a:lnTo>
                    <a:pt x="58" y="8"/>
                  </a:lnTo>
                  <a:lnTo>
                    <a:pt x="58" y="15"/>
                  </a:lnTo>
                  <a:lnTo>
                    <a:pt x="57" y="20"/>
                  </a:lnTo>
                  <a:lnTo>
                    <a:pt x="55" y="24"/>
                  </a:lnTo>
                  <a:lnTo>
                    <a:pt x="50" y="31"/>
                  </a:lnTo>
                  <a:lnTo>
                    <a:pt x="42" y="40"/>
                  </a:lnTo>
                  <a:lnTo>
                    <a:pt x="32" y="50"/>
                  </a:lnTo>
                  <a:lnTo>
                    <a:pt x="27" y="55"/>
                  </a:lnTo>
                  <a:lnTo>
                    <a:pt x="20" y="62"/>
                  </a:lnTo>
                  <a:lnTo>
                    <a:pt x="11" y="71"/>
                  </a:lnTo>
                  <a:lnTo>
                    <a:pt x="3" y="82"/>
                  </a:lnTo>
                  <a:lnTo>
                    <a:pt x="0" y="90"/>
                  </a:lnTo>
                  <a:lnTo>
                    <a:pt x="3" y="91"/>
                  </a:lnTo>
                  <a:lnTo>
                    <a:pt x="4" y="91"/>
                  </a:lnTo>
                  <a:lnTo>
                    <a:pt x="6" y="94"/>
                  </a:lnTo>
                  <a:lnTo>
                    <a:pt x="11" y="107"/>
                  </a:lnTo>
                  <a:lnTo>
                    <a:pt x="14" y="123"/>
                  </a:lnTo>
                  <a:lnTo>
                    <a:pt x="14" y="136"/>
                  </a:lnTo>
                  <a:lnTo>
                    <a:pt x="15" y="144"/>
                  </a:lnTo>
                  <a:lnTo>
                    <a:pt x="20" y="146"/>
                  </a:lnTo>
                  <a:lnTo>
                    <a:pt x="27" y="143"/>
                  </a:lnTo>
                  <a:lnTo>
                    <a:pt x="32" y="139"/>
                  </a:lnTo>
                  <a:lnTo>
                    <a:pt x="36" y="137"/>
                  </a:lnTo>
                  <a:lnTo>
                    <a:pt x="39" y="138"/>
                  </a:lnTo>
                  <a:lnTo>
                    <a:pt x="44" y="143"/>
                  </a:lnTo>
                  <a:lnTo>
                    <a:pt x="50" y="146"/>
                  </a:lnTo>
                  <a:lnTo>
                    <a:pt x="55" y="145"/>
                  </a:lnTo>
                  <a:lnTo>
                    <a:pt x="60" y="135"/>
                  </a:lnTo>
                  <a:lnTo>
                    <a:pt x="66" y="124"/>
                  </a:lnTo>
                  <a:lnTo>
                    <a:pt x="75" y="119"/>
                  </a:lnTo>
                  <a:lnTo>
                    <a:pt x="83" y="116"/>
                  </a:lnTo>
                  <a:lnTo>
                    <a:pt x="87" y="111"/>
                  </a:lnTo>
                  <a:lnTo>
                    <a:pt x="87" y="104"/>
                  </a:lnTo>
                  <a:lnTo>
                    <a:pt x="87" y="99"/>
                  </a:lnTo>
                  <a:lnTo>
                    <a:pt x="91" y="96"/>
                  </a:lnTo>
                  <a:lnTo>
                    <a:pt x="104" y="92"/>
                  </a:lnTo>
                  <a:lnTo>
                    <a:pt x="112" y="90"/>
                  </a:lnTo>
                  <a:lnTo>
                    <a:pt x="120" y="89"/>
                  </a:lnTo>
                  <a:lnTo>
                    <a:pt x="128" y="86"/>
                  </a:lnTo>
                  <a:lnTo>
                    <a:pt x="135" y="84"/>
                  </a:lnTo>
                  <a:lnTo>
                    <a:pt x="140" y="82"/>
                  </a:lnTo>
                  <a:lnTo>
                    <a:pt x="144" y="78"/>
                  </a:lnTo>
                  <a:lnTo>
                    <a:pt x="146" y="75"/>
                  </a:lnTo>
                  <a:lnTo>
                    <a:pt x="148" y="71"/>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84" name="Freeform 433"/>
            <p:cNvSpPr>
              <a:spLocks/>
            </p:cNvSpPr>
            <p:nvPr/>
          </p:nvSpPr>
          <p:spPr bwMode="auto">
            <a:xfrm>
              <a:off x="2024972" y="1873783"/>
              <a:ext cx="139278" cy="90302"/>
            </a:xfrm>
            <a:custGeom>
              <a:avLst/>
              <a:gdLst>
                <a:gd name="T0" fmla="*/ 104 w 133"/>
                <a:gd name="T1" fmla="*/ 4 h 91"/>
                <a:gd name="T2" fmla="*/ 103 w 133"/>
                <a:gd name="T3" fmla="*/ 23 h 91"/>
                <a:gd name="T4" fmla="*/ 101 w 133"/>
                <a:gd name="T5" fmla="*/ 35 h 91"/>
                <a:gd name="T6" fmla="*/ 102 w 133"/>
                <a:gd name="T7" fmla="*/ 44 h 91"/>
                <a:gd name="T8" fmla="*/ 111 w 133"/>
                <a:gd name="T9" fmla="*/ 43 h 91"/>
                <a:gd name="T10" fmla="*/ 115 w 133"/>
                <a:gd name="T11" fmla="*/ 34 h 91"/>
                <a:gd name="T12" fmla="*/ 128 w 133"/>
                <a:gd name="T13" fmla="*/ 42 h 91"/>
                <a:gd name="T14" fmla="*/ 133 w 133"/>
                <a:gd name="T15" fmla="*/ 49 h 91"/>
                <a:gd name="T16" fmla="*/ 132 w 133"/>
                <a:gd name="T17" fmla="*/ 60 h 91"/>
                <a:gd name="T18" fmla="*/ 131 w 133"/>
                <a:gd name="T19" fmla="*/ 66 h 91"/>
                <a:gd name="T20" fmla="*/ 123 w 133"/>
                <a:gd name="T21" fmla="*/ 78 h 91"/>
                <a:gd name="T22" fmla="*/ 116 w 133"/>
                <a:gd name="T23" fmla="*/ 84 h 91"/>
                <a:gd name="T24" fmla="*/ 96 w 133"/>
                <a:gd name="T25" fmla="*/ 81 h 91"/>
                <a:gd name="T26" fmla="*/ 83 w 133"/>
                <a:gd name="T27" fmla="*/ 77 h 91"/>
                <a:gd name="T28" fmla="*/ 76 w 133"/>
                <a:gd name="T29" fmla="*/ 83 h 91"/>
                <a:gd name="T30" fmla="*/ 68 w 133"/>
                <a:gd name="T31" fmla="*/ 88 h 91"/>
                <a:gd name="T32" fmla="*/ 54 w 133"/>
                <a:gd name="T33" fmla="*/ 91 h 91"/>
                <a:gd name="T34" fmla="*/ 45 w 133"/>
                <a:gd name="T35" fmla="*/ 91 h 91"/>
                <a:gd name="T36" fmla="*/ 32 w 133"/>
                <a:gd name="T37" fmla="*/ 89 h 91"/>
                <a:gd name="T38" fmla="*/ 18 w 133"/>
                <a:gd name="T39" fmla="*/ 82 h 91"/>
                <a:gd name="T40" fmla="*/ 25 w 133"/>
                <a:gd name="T41" fmla="*/ 77 h 91"/>
                <a:gd name="T42" fmla="*/ 38 w 133"/>
                <a:gd name="T43" fmla="*/ 77 h 91"/>
                <a:gd name="T44" fmla="*/ 48 w 133"/>
                <a:gd name="T45" fmla="*/ 70 h 91"/>
                <a:gd name="T46" fmla="*/ 48 w 133"/>
                <a:gd name="T47" fmla="*/ 60 h 91"/>
                <a:gd name="T48" fmla="*/ 35 w 133"/>
                <a:gd name="T49" fmla="*/ 65 h 91"/>
                <a:gd name="T50" fmla="*/ 27 w 133"/>
                <a:gd name="T51" fmla="*/ 67 h 91"/>
                <a:gd name="T52" fmla="*/ 14 w 133"/>
                <a:gd name="T53" fmla="*/ 57 h 91"/>
                <a:gd name="T54" fmla="*/ 4 w 133"/>
                <a:gd name="T55" fmla="*/ 51 h 91"/>
                <a:gd name="T56" fmla="*/ 0 w 133"/>
                <a:gd name="T57" fmla="*/ 42 h 91"/>
                <a:gd name="T58" fmla="*/ 2 w 133"/>
                <a:gd name="T59" fmla="*/ 35 h 91"/>
                <a:gd name="T60" fmla="*/ 12 w 133"/>
                <a:gd name="T61" fmla="*/ 25 h 91"/>
                <a:gd name="T62" fmla="*/ 15 w 133"/>
                <a:gd name="T63" fmla="*/ 20 h 91"/>
                <a:gd name="T64" fmla="*/ 23 w 133"/>
                <a:gd name="T65" fmla="*/ 7 h 91"/>
                <a:gd name="T66" fmla="*/ 28 w 133"/>
                <a:gd name="T67" fmla="*/ 1 h 91"/>
                <a:gd name="T68" fmla="*/ 41 w 133"/>
                <a:gd name="T69" fmla="*/ 0 h 91"/>
                <a:gd name="T70" fmla="*/ 46 w 133"/>
                <a:gd name="T71" fmla="*/ 5 h 91"/>
                <a:gd name="T72" fmla="*/ 46 w 133"/>
                <a:gd name="T73" fmla="*/ 13 h 91"/>
                <a:gd name="T74" fmla="*/ 55 w 133"/>
                <a:gd name="T75" fmla="*/ 19 h 91"/>
                <a:gd name="T76" fmla="*/ 56 w 133"/>
                <a:gd name="T77" fmla="*/ 28 h 91"/>
                <a:gd name="T78" fmla="*/ 65 w 133"/>
                <a:gd name="T79" fmla="*/ 35 h 91"/>
                <a:gd name="T80" fmla="*/ 68 w 133"/>
                <a:gd name="T81" fmla="*/ 44 h 91"/>
                <a:gd name="T82" fmla="*/ 70 w 133"/>
                <a:gd name="T83" fmla="*/ 50 h 91"/>
                <a:gd name="T84" fmla="*/ 80 w 133"/>
                <a:gd name="T85" fmla="*/ 55 h 91"/>
                <a:gd name="T86" fmla="*/ 90 w 133"/>
                <a:gd name="T87" fmla="*/ 59 h 91"/>
                <a:gd name="T88" fmla="*/ 91 w 133"/>
                <a:gd name="T89" fmla="*/ 47 h 91"/>
                <a:gd name="T90" fmla="*/ 91 w 133"/>
                <a:gd name="T91" fmla="*/ 37 h 91"/>
                <a:gd name="T92" fmla="*/ 88 w 133"/>
                <a:gd name="T93" fmla="*/ 30 h 91"/>
                <a:gd name="T94" fmla="*/ 85 w 133"/>
                <a:gd name="T95" fmla="*/ 29 h 91"/>
                <a:gd name="T96" fmla="*/ 84 w 133"/>
                <a:gd name="T97" fmla="*/ 19 h 91"/>
                <a:gd name="T98" fmla="*/ 85 w 133"/>
                <a:gd name="T99" fmla="*/ 11 h 91"/>
                <a:gd name="T100" fmla="*/ 94 w 133"/>
                <a:gd name="T101" fmla="*/ 6 h 91"/>
                <a:gd name="T102" fmla="*/ 103 w 133"/>
                <a:gd name="T103" fmla="*/ 1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3"/>
                <a:gd name="T157" fmla="*/ 0 h 91"/>
                <a:gd name="T158" fmla="*/ 133 w 133"/>
                <a:gd name="T159" fmla="*/ 91 h 9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3" h="91">
                  <a:moveTo>
                    <a:pt x="104" y="0"/>
                  </a:moveTo>
                  <a:lnTo>
                    <a:pt x="104" y="4"/>
                  </a:lnTo>
                  <a:lnTo>
                    <a:pt x="103" y="13"/>
                  </a:lnTo>
                  <a:lnTo>
                    <a:pt x="103" y="23"/>
                  </a:lnTo>
                  <a:lnTo>
                    <a:pt x="102" y="30"/>
                  </a:lnTo>
                  <a:lnTo>
                    <a:pt x="101" y="35"/>
                  </a:lnTo>
                  <a:lnTo>
                    <a:pt x="101" y="39"/>
                  </a:lnTo>
                  <a:lnTo>
                    <a:pt x="102" y="44"/>
                  </a:lnTo>
                  <a:lnTo>
                    <a:pt x="107" y="46"/>
                  </a:lnTo>
                  <a:lnTo>
                    <a:pt x="111" y="43"/>
                  </a:lnTo>
                  <a:lnTo>
                    <a:pt x="113" y="37"/>
                  </a:lnTo>
                  <a:lnTo>
                    <a:pt x="115" y="34"/>
                  </a:lnTo>
                  <a:lnTo>
                    <a:pt x="121" y="36"/>
                  </a:lnTo>
                  <a:lnTo>
                    <a:pt x="128" y="42"/>
                  </a:lnTo>
                  <a:lnTo>
                    <a:pt x="132" y="45"/>
                  </a:lnTo>
                  <a:lnTo>
                    <a:pt x="133" y="49"/>
                  </a:lnTo>
                  <a:lnTo>
                    <a:pt x="132" y="54"/>
                  </a:lnTo>
                  <a:lnTo>
                    <a:pt x="132" y="60"/>
                  </a:lnTo>
                  <a:lnTo>
                    <a:pt x="132" y="62"/>
                  </a:lnTo>
                  <a:lnTo>
                    <a:pt x="131" y="66"/>
                  </a:lnTo>
                  <a:lnTo>
                    <a:pt x="128" y="72"/>
                  </a:lnTo>
                  <a:lnTo>
                    <a:pt x="123" y="78"/>
                  </a:lnTo>
                  <a:lnTo>
                    <a:pt x="121" y="82"/>
                  </a:lnTo>
                  <a:lnTo>
                    <a:pt x="116" y="84"/>
                  </a:lnTo>
                  <a:lnTo>
                    <a:pt x="107" y="83"/>
                  </a:lnTo>
                  <a:lnTo>
                    <a:pt x="96" y="81"/>
                  </a:lnTo>
                  <a:lnTo>
                    <a:pt x="88" y="78"/>
                  </a:lnTo>
                  <a:lnTo>
                    <a:pt x="83" y="77"/>
                  </a:lnTo>
                  <a:lnTo>
                    <a:pt x="79" y="80"/>
                  </a:lnTo>
                  <a:lnTo>
                    <a:pt x="76" y="83"/>
                  </a:lnTo>
                  <a:lnTo>
                    <a:pt x="72" y="85"/>
                  </a:lnTo>
                  <a:lnTo>
                    <a:pt x="68" y="88"/>
                  </a:lnTo>
                  <a:lnTo>
                    <a:pt x="61" y="90"/>
                  </a:lnTo>
                  <a:lnTo>
                    <a:pt x="54" y="91"/>
                  </a:lnTo>
                  <a:lnTo>
                    <a:pt x="49" y="91"/>
                  </a:lnTo>
                  <a:lnTo>
                    <a:pt x="45" y="91"/>
                  </a:lnTo>
                  <a:lnTo>
                    <a:pt x="39" y="91"/>
                  </a:lnTo>
                  <a:lnTo>
                    <a:pt x="32" y="89"/>
                  </a:lnTo>
                  <a:lnTo>
                    <a:pt x="24" y="85"/>
                  </a:lnTo>
                  <a:lnTo>
                    <a:pt x="18" y="82"/>
                  </a:lnTo>
                  <a:lnTo>
                    <a:pt x="19" y="78"/>
                  </a:lnTo>
                  <a:lnTo>
                    <a:pt x="25" y="77"/>
                  </a:lnTo>
                  <a:lnTo>
                    <a:pt x="32" y="77"/>
                  </a:lnTo>
                  <a:lnTo>
                    <a:pt x="38" y="77"/>
                  </a:lnTo>
                  <a:lnTo>
                    <a:pt x="43" y="75"/>
                  </a:lnTo>
                  <a:lnTo>
                    <a:pt x="48" y="70"/>
                  </a:lnTo>
                  <a:lnTo>
                    <a:pt x="49" y="64"/>
                  </a:lnTo>
                  <a:lnTo>
                    <a:pt x="48" y="60"/>
                  </a:lnTo>
                  <a:lnTo>
                    <a:pt x="42" y="60"/>
                  </a:lnTo>
                  <a:lnTo>
                    <a:pt x="35" y="65"/>
                  </a:lnTo>
                  <a:lnTo>
                    <a:pt x="32" y="67"/>
                  </a:lnTo>
                  <a:lnTo>
                    <a:pt x="27" y="67"/>
                  </a:lnTo>
                  <a:lnTo>
                    <a:pt x="20" y="62"/>
                  </a:lnTo>
                  <a:lnTo>
                    <a:pt x="14" y="57"/>
                  </a:lnTo>
                  <a:lnTo>
                    <a:pt x="8" y="53"/>
                  </a:lnTo>
                  <a:lnTo>
                    <a:pt x="4" y="51"/>
                  </a:lnTo>
                  <a:lnTo>
                    <a:pt x="2" y="46"/>
                  </a:lnTo>
                  <a:lnTo>
                    <a:pt x="0" y="42"/>
                  </a:lnTo>
                  <a:lnTo>
                    <a:pt x="0" y="38"/>
                  </a:lnTo>
                  <a:lnTo>
                    <a:pt x="2" y="35"/>
                  </a:lnTo>
                  <a:lnTo>
                    <a:pt x="8" y="30"/>
                  </a:lnTo>
                  <a:lnTo>
                    <a:pt x="12" y="25"/>
                  </a:lnTo>
                  <a:lnTo>
                    <a:pt x="14" y="22"/>
                  </a:lnTo>
                  <a:lnTo>
                    <a:pt x="15" y="20"/>
                  </a:lnTo>
                  <a:lnTo>
                    <a:pt x="18" y="14"/>
                  </a:lnTo>
                  <a:lnTo>
                    <a:pt x="23" y="7"/>
                  </a:lnTo>
                  <a:lnTo>
                    <a:pt x="25" y="4"/>
                  </a:lnTo>
                  <a:lnTo>
                    <a:pt x="28" y="1"/>
                  </a:lnTo>
                  <a:lnTo>
                    <a:pt x="34" y="0"/>
                  </a:lnTo>
                  <a:lnTo>
                    <a:pt x="41" y="0"/>
                  </a:lnTo>
                  <a:lnTo>
                    <a:pt x="45" y="2"/>
                  </a:lnTo>
                  <a:lnTo>
                    <a:pt x="46" y="5"/>
                  </a:lnTo>
                  <a:lnTo>
                    <a:pt x="45" y="8"/>
                  </a:lnTo>
                  <a:lnTo>
                    <a:pt x="46" y="13"/>
                  </a:lnTo>
                  <a:lnTo>
                    <a:pt x="50" y="15"/>
                  </a:lnTo>
                  <a:lnTo>
                    <a:pt x="55" y="19"/>
                  </a:lnTo>
                  <a:lnTo>
                    <a:pt x="56" y="23"/>
                  </a:lnTo>
                  <a:lnTo>
                    <a:pt x="56" y="28"/>
                  </a:lnTo>
                  <a:lnTo>
                    <a:pt x="61" y="31"/>
                  </a:lnTo>
                  <a:lnTo>
                    <a:pt x="65" y="35"/>
                  </a:lnTo>
                  <a:lnTo>
                    <a:pt x="68" y="39"/>
                  </a:lnTo>
                  <a:lnTo>
                    <a:pt x="68" y="44"/>
                  </a:lnTo>
                  <a:lnTo>
                    <a:pt x="68" y="47"/>
                  </a:lnTo>
                  <a:lnTo>
                    <a:pt x="70" y="50"/>
                  </a:lnTo>
                  <a:lnTo>
                    <a:pt x="75" y="52"/>
                  </a:lnTo>
                  <a:lnTo>
                    <a:pt x="80" y="55"/>
                  </a:lnTo>
                  <a:lnTo>
                    <a:pt x="86" y="59"/>
                  </a:lnTo>
                  <a:lnTo>
                    <a:pt x="90" y="59"/>
                  </a:lnTo>
                  <a:lnTo>
                    <a:pt x="91" y="54"/>
                  </a:lnTo>
                  <a:lnTo>
                    <a:pt x="91" y="47"/>
                  </a:lnTo>
                  <a:lnTo>
                    <a:pt x="91" y="42"/>
                  </a:lnTo>
                  <a:lnTo>
                    <a:pt x="91" y="37"/>
                  </a:lnTo>
                  <a:lnTo>
                    <a:pt x="91" y="32"/>
                  </a:lnTo>
                  <a:lnTo>
                    <a:pt x="88" y="30"/>
                  </a:lnTo>
                  <a:lnTo>
                    <a:pt x="86" y="30"/>
                  </a:lnTo>
                  <a:lnTo>
                    <a:pt x="85" y="29"/>
                  </a:lnTo>
                  <a:lnTo>
                    <a:pt x="84" y="24"/>
                  </a:lnTo>
                  <a:lnTo>
                    <a:pt x="84" y="19"/>
                  </a:lnTo>
                  <a:lnTo>
                    <a:pt x="84" y="14"/>
                  </a:lnTo>
                  <a:lnTo>
                    <a:pt x="85" y="11"/>
                  </a:lnTo>
                  <a:lnTo>
                    <a:pt x="88" y="8"/>
                  </a:lnTo>
                  <a:lnTo>
                    <a:pt x="94" y="6"/>
                  </a:lnTo>
                  <a:lnTo>
                    <a:pt x="99" y="4"/>
                  </a:lnTo>
                  <a:lnTo>
                    <a:pt x="103" y="1"/>
                  </a:lnTo>
                  <a:lnTo>
                    <a:pt x="104" y="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85" name="Freeform 434"/>
            <p:cNvSpPr>
              <a:spLocks/>
            </p:cNvSpPr>
            <p:nvPr/>
          </p:nvSpPr>
          <p:spPr bwMode="auto">
            <a:xfrm>
              <a:off x="1966812" y="1826337"/>
              <a:ext cx="105607" cy="59690"/>
            </a:xfrm>
            <a:custGeom>
              <a:avLst/>
              <a:gdLst>
                <a:gd name="T0" fmla="*/ 76 w 102"/>
                <a:gd name="T1" fmla="*/ 40 h 60"/>
                <a:gd name="T2" fmla="*/ 75 w 102"/>
                <a:gd name="T3" fmla="*/ 41 h 60"/>
                <a:gd name="T4" fmla="*/ 72 w 102"/>
                <a:gd name="T5" fmla="*/ 45 h 60"/>
                <a:gd name="T6" fmla="*/ 68 w 102"/>
                <a:gd name="T7" fmla="*/ 46 h 60"/>
                <a:gd name="T8" fmla="*/ 66 w 102"/>
                <a:gd name="T9" fmla="*/ 42 h 60"/>
                <a:gd name="T10" fmla="*/ 64 w 102"/>
                <a:gd name="T11" fmla="*/ 35 h 60"/>
                <a:gd name="T12" fmla="*/ 61 w 102"/>
                <a:gd name="T13" fmla="*/ 30 h 60"/>
                <a:gd name="T14" fmla="*/ 58 w 102"/>
                <a:gd name="T15" fmla="*/ 27 h 60"/>
                <a:gd name="T16" fmla="*/ 56 w 102"/>
                <a:gd name="T17" fmla="*/ 31 h 60"/>
                <a:gd name="T18" fmla="*/ 55 w 102"/>
                <a:gd name="T19" fmla="*/ 38 h 60"/>
                <a:gd name="T20" fmla="*/ 55 w 102"/>
                <a:gd name="T21" fmla="*/ 44 h 60"/>
                <a:gd name="T22" fmla="*/ 53 w 102"/>
                <a:gd name="T23" fmla="*/ 47 h 60"/>
                <a:gd name="T24" fmla="*/ 48 w 102"/>
                <a:gd name="T25" fmla="*/ 47 h 60"/>
                <a:gd name="T26" fmla="*/ 42 w 102"/>
                <a:gd name="T27" fmla="*/ 47 h 60"/>
                <a:gd name="T28" fmla="*/ 38 w 102"/>
                <a:gd name="T29" fmla="*/ 52 h 60"/>
                <a:gd name="T30" fmla="*/ 38 w 102"/>
                <a:gd name="T31" fmla="*/ 57 h 60"/>
                <a:gd name="T32" fmla="*/ 38 w 102"/>
                <a:gd name="T33" fmla="*/ 60 h 60"/>
                <a:gd name="T34" fmla="*/ 37 w 102"/>
                <a:gd name="T35" fmla="*/ 57 h 60"/>
                <a:gd name="T36" fmla="*/ 33 w 102"/>
                <a:gd name="T37" fmla="*/ 54 h 60"/>
                <a:gd name="T38" fmla="*/ 27 w 102"/>
                <a:gd name="T39" fmla="*/ 50 h 60"/>
                <a:gd name="T40" fmla="*/ 22 w 102"/>
                <a:gd name="T41" fmla="*/ 48 h 60"/>
                <a:gd name="T42" fmla="*/ 15 w 102"/>
                <a:gd name="T43" fmla="*/ 48 h 60"/>
                <a:gd name="T44" fmla="*/ 6 w 102"/>
                <a:gd name="T45" fmla="*/ 48 h 60"/>
                <a:gd name="T46" fmla="*/ 0 w 102"/>
                <a:gd name="T47" fmla="*/ 46 h 60"/>
                <a:gd name="T48" fmla="*/ 4 w 102"/>
                <a:gd name="T49" fmla="*/ 40 h 60"/>
                <a:gd name="T50" fmla="*/ 11 w 102"/>
                <a:gd name="T51" fmla="*/ 34 h 60"/>
                <a:gd name="T52" fmla="*/ 17 w 102"/>
                <a:gd name="T53" fmla="*/ 30 h 60"/>
                <a:gd name="T54" fmla="*/ 23 w 102"/>
                <a:gd name="T55" fmla="*/ 25 h 60"/>
                <a:gd name="T56" fmla="*/ 35 w 102"/>
                <a:gd name="T57" fmla="*/ 19 h 60"/>
                <a:gd name="T58" fmla="*/ 46 w 102"/>
                <a:gd name="T59" fmla="*/ 12 h 60"/>
                <a:gd name="T60" fmla="*/ 55 w 102"/>
                <a:gd name="T61" fmla="*/ 7 h 60"/>
                <a:gd name="T62" fmla="*/ 60 w 102"/>
                <a:gd name="T63" fmla="*/ 2 h 60"/>
                <a:gd name="T64" fmla="*/ 68 w 102"/>
                <a:gd name="T65" fmla="*/ 0 h 60"/>
                <a:gd name="T66" fmla="*/ 76 w 102"/>
                <a:gd name="T67" fmla="*/ 0 h 60"/>
                <a:gd name="T68" fmla="*/ 80 w 102"/>
                <a:gd name="T69" fmla="*/ 0 h 60"/>
                <a:gd name="T70" fmla="*/ 83 w 102"/>
                <a:gd name="T71" fmla="*/ 0 h 60"/>
                <a:gd name="T72" fmla="*/ 87 w 102"/>
                <a:gd name="T73" fmla="*/ 0 h 60"/>
                <a:gd name="T74" fmla="*/ 93 w 102"/>
                <a:gd name="T75" fmla="*/ 0 h 60"/>
                <a:gd name="T76" fmla="*/ 98 w 102"/>
                <a:gd name="T77" fmla="*/ 2 h 60"/>
                <a:gd name="T78" fmla="*/ 102 w 102"/>
                <a:gd name="T79" fmla="*/ 6 h 60"/>
                <a:gd name="T80" fmla="*/ 99 w 102"/>
                <a:gd name="T81" fmla="*/ 10 h 60"/>
                <a:gd name="T82" fmla="*/ 95 w 102"/>
                <a:gd name="T83" fmla="*/ 15 h 60"/>
                <a:gd name="T84" fmla="*/ 93 w 102"/>
                <a:gd name="T85" fmla="*/ 17 h 60"/>
                <a:gd name="T86" fmla="*/ 93 w 102"/>
                <a:gd name="T87" fmla="*/ 19 h 60"/>
                <a:gd name="T88" fmla="*/ 91 w 102"/>
                <a:gd name="T89" fmla="*/ 24 h 60"/>
                <a:gd name="T90" fmla="*/ 89 w 102"/>
                <a:gd name="T91" fmla="*/ 31 h 60"/>
                <a:gd name="T92" fmla="*/ 86 w 102"/>
                <a:gd name="T93" fmla="*/ 35 h 60"/>
                <a:gd name="T94" fmla="*/ 81 w 102"/>
                <a:gd name="T95" fmla="*/ 39 h 60"/>
                <a:gd name="T96" fmla="*/ 76 w 102"/>
                <a:gd name="T97" fmla="*/ 40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
                <a:gd name="T148" fmla="*/ 0 h 60"/>
                <a:gd name="T149" fmla="*/ 102 w 102"/>
                <a:gd name="T150" fmla="*/ 60 h 6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 h="60">
                  <a:moveTo>
                    <a:pt x="76" y="40"/>
                  </a:moveTo>
                  <a:lnTo>
                    <a:pt x="75" y="41"/>
                  </a:lnTo>
                  <a:lnTo>
                    <a:pt x="72" y="45"/>
                  </a:lnTo>
                  <a:lnTo>
                    <a:pt x="68" y="46"/>
                  </a:lnTo>
                  <a:lnTo>
                    <a:pt x="66" y="42"/>
                  </a:lnTo>
                  <a:lnTo>
                    <a:pt x="64" y="35"/>
                  </a:lnTo>
                  <a:lnTo>
                    <a:pt x="61" y="30"/>
                  </a:lnTo>
                  <a:lnTo>
                    <a:pt x="58" y="27"/>
                  </a:lnTo>
                  <a:lnTo>
                    <a:pt x="56" y="31"/>
                  </a:lnTo>
                  <a:lnTo>
                    <a:pt x="55" y="38"/>
                  </a:lnTo>
                  <a:lnTo>
                    <a:pt x="55" y="44"/>
                  </a:lnTo>
                  <a:lnTo>
                    <a:pt x="53" y="47"/>
                  </a:lnTo>
                  <a:lnTo>
                    <a:pt x="48" y="47"/>
                  </a:lnTo>
                  <a:lnTo>
                    <a:pt x="42" y="47"/>
                  </a:lnTo>
                  <a:lnTo>
                    <a:pt x="38" y="52"/>
                  </a:lnTo>
                  <a:lnTo>
                    <a:pt x="38" y="57"/>
                  </a:lnTo>
                  <a:lnTo>
                    <a:pt x="38" y="60"/>
                  </a:lnTo>
                  <a:lnTo>
                    <a:pt x="37" y="57"/>
                  </a:lnTo>
                  <a:lnTo>
                    <a:pt x="33" y="54"/>
                  </a:lnTo>
                  <a:lnTo>
                    <a:pt x="27" y="50"/>
                  </a:lnTo>
                  <a:lnTo>
                    <a:pt x="22" y="48"/>
                  </a:lnTo>
                  <a:lnTo>
                    <a:pt x="15" y="48"/>
                  </a:lnTo>
                  <a:lnTo>
                    <a:pt x="6" y="48"/>
                  </a:lnTo>
                  <a:lnTo>
                    <a:pt x="0" y="46"/>
                  </a:lnTo>
                  <a:lnTo>
                    <a:pt x="4" y="40"/>
                  </a:lnTo>
                  <a:lnTo>
                    <a:pt x="11" y="34"/>
                  </a:lnTo>
                  <a:lnTo>
                    <a:pt x="17" y="30"/>
                  </a:lnTo>
                  <a:lnTo>
                    <a:pt x="23" y="25"/>
                  </a:lnTo>
                  <a:lnTo>
                    <a:pt x="35" y="19"/>
                  </a:lnTo>
                  <a:lnTo>
                    <a:pt x="46" y="12"/>
                  </a:lnTo>
                  <a:lnTo>
                    <a:pt x="55" y="7"/>
                  </a:lnTo>
                  <a:lnTo>
                    <a:pt x="60" y="2"/>
                  </a:lnTo>
                  <a:lnTo>
                    <a:pt x="68" y="0"/>
                  </a:lnTo>
                  <a:lnTo>
                    <a:pt x="76" y="0"/>
                  </a:lnTo>
                  <a:lnTo>
                    <a:pt x="80" y="0"/>
                  </a:lnTo>
                  <a:lnTo>
                    <a:pt x="83" y="0"/>
                  </a:lnTo>
                  <a:lnTo>
                    <a:pt x="87" y="0"/>
                  </a:lnTo>
                  <a:lnTo>
                    <a:pt x="93" y="0"/>
                  </a:lnTo>
                  <a:lnTo>
                    <a:pt x="98" y="2"/>
                  </a:lnTo>
                  <a:lnTo>
                    <a:pt x="102" y="6"/>
                  </a:lnTo>
                  <a:lnTo>
                    <a:pt x="99" y="10"/>
                  </a:lnTo>
                  <a:lnTo>
                    <a:pt x="95" y="15"/>
                  </a:lnTo>
                  <a:lnTo>
                    <a:pt x="93" y="17"/>
                  </a:lnTo>
                  <a:lnTo>
                    <a:pt x="93" y="19"/>
                  </a:lnTo>
                  <a:lnTo>
                    <a:pt x="91" y="24"/>
                  </a:lnTo>
                  <a:lnTo>
                    <a:pt x="89" y="31"/>
                  </a:lnTo>
                  <a:lnTo>
                    <a:pt x="86" y="35"/>
                  </a:lnTo>
                  <a:lnTo>
                    <a:pt x="81" y="39"/>
                  </a:lnTo>
                  <a:lnTo>
                    <a:pt x="76" y="4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86" name="Freeform 435"/>
            <p:cNvSpPr>
              <a:spLocks/>
            </p:cNvSpPr>
            <p:nvPr/>
          </p:nvSpPr>
          <p:spPr bwMode="auto">
            <a:xfrm>
              <a:off x="2174963" y="1886027"/>
              <a:ext cx="88771" cy="78057"/>
            </a:xfrm>
            <a:custGeom>
              <a:avLst/>
              <a:gdLst>
                <a:gd name="T0" fmla="*/ 17 w 86"/>
                <a:gd name="T1" fmla="*/ 12 h 80"/>
                <a:gd name="T2" fmla="*/ 3 w 86"/>
                <a:gd name="T3" fmla="*/ 0 h 80"/>
                <a:gd name="T4" fmla="*/ 1 w 86"/>
                <a:gd name="T5" fmla="*/ 9 h 80"/>
                <a:gd name="T6" fmla="*/ 3 w 86"/>
                <a:gd name="T7" fmla="*/ 22 h 80"/>
                <a:gd name="T8" fmla="*/ 5 w 86"/>
                <a:gd name="T9" fmla="*/ 33 h 80"/>
                <a:gd name="T10" fmla="*/ 11 w 86"/>
                <a:gd name="T11" fmla="*/ 41 h 80"/>
                <a:gd name="T12" fmla="*/ 18 w 86"/>
                <a:gd name="T13" fmla="*/ 42 h 80"/>
                <a:gd name="T14" fmla="*/ 24 w 86"/>
                <a:gd name="T15" fmla="*/ 43 h 80"/>
                <a:gd name="T16" fmla="*/ 20 w 86"/>
                <a:gd name="T17" fmla="*/ 52 h 80"/>
                <a:gd name="T18" fmla="*/ 24 w 86"/>
                <a:gd name="T19" fmla="*/ 54 h 80"/>
                <a:gd name="T20" fmla="*/ 38 w 86"/>
                <a:gd name="T21" fmla="*/ 53 h 80"/>
                <a:gd name="T22" fmla="*/ 42 w 86"/>
                <a:gd name="T23" fmla="*/ 54 h 80"/>
                <a:gd name="T24" fmla="*/ 40 w 86"/>
                <a:gd name="T25" fmla="*/ 65 h 80"/>
                <a:gd name="T26" fmla="*/ 38 w 86"/>
                <a:gd name="T27" fmla="*/ 79 h 80"/>
                <a:gd name="T28" fmla="*/ 54 w 86"/>
                <a:gd name="T29" fmla="*/ 77 h 80"/>
                <a:gd name="T30" fmla="*/ 72 w 86"/>
                <a:gd name="T31" fmla="*/ 66 h 80"/>
                <a:gd name="T32" fmla="*/ 75 w 86"/>
                <a:gd name="T33" fmla="*/ 62 h 80"/>
                <a:gd name="T34" fmla="*/ 72 w 86"/>
                <a:gd name="T35" fmla="*/ 54 h 80"/>
                <a:gd name="T36" fmla="*/ 79 w 86"/>
                <a:gd name="T37" fmla="*/ 56 h 80"/>
                <a:gd name="T38" fmla="*/ 86 w 86"/>
                <a:gd name="T39" fmla="*/ 57 h 80"/>
                <a:gd name="T40" fmla="*/ 77 w 86"/>
                <a:gd name="T41" fmla="*/ 42 h 80"/>
                <a:gd name="T42" fmla="*/ 71 w 86"/>
                <a:gd name="T43" fmla="*/ 37 h 80"/>
                <a:gd name="T44" fmla="*/ 76 w 86"/>
                <a:gd name="T45" fmla="*/ 22 h 80"/>
                <a:gd name="T46" fmla="*/ 76 w 86"/>
                <a:gd name="T47" fmla="*/ 9 h 80"/>
                <a:gd name="T48" fmla="*/ 65 w 86"/>
                <a:gd name="T49" fmla="*/ 8 h 80"/>
                <a:gd name="T50" fmla="*/ 63 w 86"/>
                <a:gd name="T51" fmla="*/ 12 h 80"/>
                <a:gd name="T52" fmla="*/ 55 w 86"/>
                <a:gd name="T53" fmla="*/ 8 h 80"/>
                <a:gd name="T54" fmla="*/ 47 w 86"/>
                <a:gd name="T55" fmla="*/ 2 h 80"/>
                <a:gd name="T56" fmla="*/ 45 w 86"/>
                <a:gd name="T57" fmla="*/ 7 h 80"/>
                <a:gd name="T58" fmla="*/ 48 w 86"/>
                <a:gd name="T59" fmla="*/ 13 h 80"/>
                <a:gd name="T60" fmla="*/ 43 w 86"/>
                <a:gd name="T61" fmla="*/ 15 h 80"/>
                <a:gd name="T62" fmla="*/ 35 w 86"/>
                <a:gd name="T63" fmla="*/ 9 h 80"/>
                <a:gd name="T64" fmla="*/ 28 w 86"/>
                <a:gd name="T65" fmla="*/ 15 h 80"/>
                <a:gd name="T66" fmla="*/ 22 w 86"/>
                <a:gd name="T67" fmla="*/ 16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6"/>
                <a:gd name="T103" fmla="*/ 0 h 80"/>
                <a:gd name="T104" fmla="*/ 86 w 86"/>
                <a:gd name="T105" fmla="*/ 80 h 8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6" h="80">
                  <a:moveTo>
                    <a:pt x="20" y="16"/>
                  </a:moveTo>
                  <a:lnTo>
                    <a:pt x="17" y="12"/>
                  </a:lnTo>
                  <a:lnTo>
                    <a:pt x="10" y="5"/>
                  </a:lnTo>
                  <a:lnTo>
                    <a:pt x="3" y="0"/>
                  </a:lnTo>
                  <a:lnTo>
                    <a:pt x="0" y="2"/>
                  </a:lnTo>
                  <a:lnTo>
                    <a:pt x="1" y="9"/>
                  </a:lnTo>
                  <a:lnTo>
                    <a:pt x="2" y="15"/>
                  </a:lnTo>
                  <a:lnTo>
                    <a:pt x="3" y="22"/>
                  </a:lnTo>
                  <a:lnTo>
                    <a:pt x="4" y="27"/>
                  </a:lnTo>
                  <a:lnTo>
                    <a:pt x="5" y="33"/>
                  </a:lnTo>
                  <a:lnTo>
                    <a:pt x="8" y="38"/>
                  </a:lnTo>
                  <a:lnTo>
                    <a:pt x="11" y="41"/>
                  </a:lnTo>
                  <a:lnTo>
                    <a:pt x="15" y="42"/>
                  </a:lnTo>
                  <a:lnTo>
                    <a:pt x="18" y="42"/>
                  </a:lnTo>
                  <a:lnTo>
                    <a:pt x="22" y="42"/>
                  </a:lnTo>
                  <a:lnTo>
                    <a:pt x="24" y="43"/>
                  </a:lnTo>
                  <a:lnTo>
                    <a:pt x="23" y="47"/>
                  </a:lnTo>
                  <a:lnTo>
                    <a:pt x="20" y="52"/>
                  </a:lnTo>
                  <a:lnTo>
                    <a:pt x="22" y="54"/>
                  </a:lnTo>
                  <a:lnTo>
                    <a:pt x="24" y="54"/>
                  </a:lnTo>
                  <a:lnTo>
                    <a:pt x="31" y="54"/>
                  </a:lnTo>
                  <a:lnTo>
                    <a:pt x="38" y="53"/>
                  </a:lnTo>
                  <a:lnTo>
                    <a:pt x="41" y="53"/>
                  </a:lnTo>
                  <a:lnTo>
                    <a:pt x="42" y="54"/>
                  </a:lnTo>
                  <a:lnTo>
                    <a:pt x="42" y="58"/>
                  </a:lnTo>
                  <a:lnTo>
                    <a:pt x="40" y="65"/>
                  </a:lnTo>
                  <a:lnTo>
                    <a:pt x="38" y="73"/>
                  </a:lnTo>
                  <a:lnTo>
                    <a:pt x="38" y="79"/>
                  </a:lnTo>
                  <a:lnTo>
                    <a:pt x="43" y="80"/>
                  </a:lnTo>
                  <a:lnTo>
                    <a:pt x="54" y="77"/>
                  </a:lnTo>
                  <a:lnTo>
                    <a:pt x="64" y="72"/>
                  </a:lnTo>
                  <a:lnTo>
                    <a:pt x="72" y="66"/>
                  </a:lnTo>
                  <a:lnTo>
                    <a:pt x="76" y="64"/>
                  </a:lnTo>
                  <a:lnTo>
                    <a:pt x="75" y="62"/>
                  </a:lnTo>
                  <a:lnTo>
                    <a:pt x="72" y="57"/>
                  </a:lnTo>
                  <a:lnTo>
                    <a:pt x="72" y="54"/>
                  </a:lnTo>
                  <a:lnTo>
                    <a:pt x="75" y="54"/>
                  </a:lnTo>
                  <a:lnTo>
                    <a:pt x="79" y="56"/>
                  </a:lnTo>
                  <a:lnTo>
                    <a:pt x="84" y="58"/>
                  </a:lnTo>
                  <a:lnTo>
                    <a:pt x="86" y="57"/>
                  </a:lnTo>
                  <a:lnTo>
                    <a:pt x="83" y="50"/>
                  </a:lnTo>
                  <a:lnTo>
                    <a:pt x="77" y="42"/>
                  </a:lnTo>
                  <a:lnTo>
                    <a:pt x="72" y="39"/>
                  </a:lnTo>
                  <a:lnTo>
                    <a:pt x="71" y="37"/>
                  </a:lnTo>
                  <a:lnTo>
                    <a:pt x="72" y="31"/>
                  </a:lnTo>
                  <a:lnTo>
                    <a:pt x="76" y="22"/>
                  </a:lnTo>
                  <a:lnTo>
                    <a:pt x="77" y="15"/>
                  </a:lnTo>
                  <a:lnTo>
                    <a:pt x="76" y="9"/>
                  </a:lnTo>
                  <a:lnTo>
                    <a:pt x="71" y="7"/>
                  </a:lnTo>
                  <a:lnTo>
                    <a:pt x="65" y="8"/>
                  </a:lnTo>
                  <a:lnTo>
                    <a:pt x="64" y="10"/>
                  </a:lnTo>
                  <a:lnTo>
                    <a:pt x="63" y="12"/>
                  </a:lnTo>
                  <a:lnTo>
                    <a:pt x="60" y="11"/>
                  </a:lnTo>
                  <a:lnTo>
                    <a:pt x="55" y="8"/>
                  </a:lnTo>
                  <a:lnTo>
                    <a:pt x="50" y="3"/>
                  </a:lnTo>
                  <a:lnTo>
                    <a:pt x="47" y="2"/>
                  </a:lnTo>
                  <a:lnTo>
                    <a:pt x="45" y="3"/>
                  </a:lnTo>
                  <a:lnTo>
                    <a:pt x="45" y="7"/>
                  </a:lnTo>
                  <a:lnTo>
                    <a:pt x="47" y="11"/>
                  </a:lnTo>
                  <a:lnTo>
                    <a:pt x="48" y="13"/>
                  </a:lnTo>
                  <a:lnTo>
                    <a:pt x="47" y="16"/>
                  </a:lnTo>
                  <a:lnTo>
                    <a:pt x="43" y="15"/>
                  </a:lnTo>
                  <a:lnTo>
                    <a:pt x="39" y="11"/>
                  </a:lnTo>
                  <a:lnTo>
                    <a:pt x="35" y="9"/>
                  </a:lnTo>
                  <a:lnTo>
                    <a:pt x="32" y="11"/>
                  </a:lnTo>
                  <a:lnTo>
                    <a:pt x="28" y="15"/>
                  </a:lnTo>
                  <a:lnTo>
                    <a:pt x="25" y="16"/>
                  </a:lnTo>
                  <a:lnTo>
                    <a:pt x="22" y="16"/>
                  </a:lnTo>
                  <a:lnTo>
                    <a:pt x="20" y="16"/>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87" name="Freeform 436"/>
            <p:cNvSpPr>
              <a:spLocks/>
            </p:cNvSpPr>
            <p:nvPr/>
          </p:nvSpPr>
          <p:spPr bwMode="auto">
            <a:xfrm>
              <a:off x="2265265" y="1933474"/>
              <a:ext cx="35202" cy="44385"/>
            </a:xfrm>
            <a:custGeom>
              <a:avLst/>
              <a:gdLst>
                <a:gd name="T0" fmla="*/ 14 w 34"/>
                <a:gd name="T1" fmla="*/ 4 h 46"/>
                <a:gd name="T2" fmla="*/ 14 w 34"/>
                <a:gd name="T3" fmla="*/ 5 h 46"/>
                <a:gd name="T4" fmla="*/ 13 w 34"/>
                <a:gd name="T5" fmla="*/ 7 h 46"/>
                <a:gd name="T6" fmla="*/ 11 w 34"/>
                <a:gd name="T7" fmla="*/ 12 h 46"/>
                <a:gd name="T8" fmla="*/ 7 w 34"/>
                <a:gd name="T9" fmla="*/ 15 h 46"/>
                <a:gd name="T10" fmla="*/ 4 w 34"/>
                <a:gd name="T11" fmla="*/ 18 h 46"/>
                <a:gd name="T12" fmla="*/ 1 w 34"/>
                <a:gd name="T13" fmla="*/ 23 h 46"/>
                <a:gd name="T14" fmla="*/ 0 w 34"/>
                <a:gd name="T15" fmla="*/ 28 h 46"/>
                <a:gd name="T16" fmla="*/ 3 w 34"/>
                <a:gd name="T17" fmla="*/ 31 h 46"/>
                <a:gd name="T18" fmla="*/ 7 w 34"/>
                <a:gd name="T19" fmla="*/ 35 h 46"/>
                <a:gd name="T20" fmla="*/ 12 w 34"/>
                <a:gd name="T21" fmla="*/ 37 h 46"/>
                <a:gd name="T22" fmla="*/ 16 w 34"/>
                <a:gd name="T23" fmla="*/ 40 h 46"/>
                <a:gd name="T24" fmla="*/ 19 w 34"/>
                <a:gd name="T25" fmla="*/ 44 h 46"/>
                <a:gd name="T26" fmla="*/ 22 w 34"/>
                <a:gd name="T27" fmla="*/ 46 h 46"/>
                <a:gd name="T28" fmla="*/ 27 w 34"/>
                <a:gd name="T29" fmla="*/ 44 h 46"/>
                <a:gd name="T30" fmla="*/ 31 w 34"/>
                <a:gd name="T31" fmla="*/ 40 h 46"/>
                <a:gd name="T32" fmla="*/ 34 w 34"/>
                <a:gd name="T33" fmla="*/ 35 h 46"/>
                <a:gd name="T34" fmla="*/ 34 w 34"/>
                <a:gd name="T35" fmla="*/ 29 h 46"/>
                <a:gd name="T36" fmla="*/ 33 w 34"/>
                <a:gd name="T37" fmla="*/ 24 h 46"/>
                <a:gd name="T38" fmla="*/ 30 w 34"/>
                <a:gd name="T39" fmla="*/ 20 h 46"/>
                <a:gd name="T40" fmla="*/ 30 w 34"/>
                <a:gd name="T41" fmla="*/ 15 h 46"/>
                <a:gd name="T42" fmla="*/ 29 w 34"/>
                <a:gd name="T43" fmla="*/ 9 h 46"/>
                <a:gd name="T44" fmla="*/ 27 w 34"/>
                <a:gd name="T45" fmla="*/ 5 h 46"/>
                <a:gd name="T46" fmla="*/ 23 w 34"/>
                <a:gd name="T47" fmla="*/ 1 h 46"/>
                <a:gd name="T48" fmla="*/ 22 w 34"/>
                <a:gd name="T49" fmla="*/ 0 h 46"/>
                <a:gd name="T50" fmla="*/ 21 w 34"/>
                <a:gd name="T51" fmla="*/ 0 h 46"/>
                <a:gd name="T52" fmla="*/ 19 w 34"/>
                <a:gd name="T53" fmla="*/ 0 h 46"/>
                <a:gd name="T54" fmla="*/ 16 w 34"/>
                <a:gd name="T55" fmla="*/ 1 h 46"/>
                <a:gd name="T56" fmla="*/ 14 w 34"/>
                <a:gd name="T57" fmla="*/ 4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
                <a:gd name="T88" fmla="*/ 0 h 46"/>
                <a:gd name="T89" fmla="*/ 34 w 34"/>
                <a:gd name="T90" fmla="*/ 46 h 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 h="46">
                  <a:moveTo>
                    <a:pt x="14" y="4"/>
                  </a:moveTo>
                  <a:lnTo>
                    <a:pt x="14" y="5"/>
                  </a:lnTo>
                  <a:lnTo>
                    <a:pt x="13" y="7"/>
                  </a:lnTo>
                  <a:lnTo>
                    <a:pt x="11" y="12"/>
                  </a:lnTo>
                  <a:lnTo>
                    <a:pt x="7" y="15"/>
                  </a:lnTo>
                  <a:lnTo>
                    <a:pt x="4" y="18"/>
                  </a:lnTo>
                  <a:lnTo>
                    <a:pt x="1" y="23"/>
                  </a:lnTo>
                  <a:lnTo>
                    <a:pt x="0" y="28"/>
                  </a:lnTo>
                  <a:lnTo>
                    <a:pt x="3" y="31"/>
                  </a:lnTo>
                  <a:lnTo>
                    <a:pt x="7" y="35"/>
                  </a:lnTo>
                  <a:lnTo>
                    <a:pt x="12" y="37"/>
                  </a:lnTo>
                  <a:lnTo>
                    <a:pt x="16" y="40"/>
                  </a:lnTo>
                  <a:lnTo>
                    <a:pt x="19" y="44"/>
                  </a:lnTo>
                  <a:lnTo>
                    <a:pt x="22" y="46"/>
                  </a:lnTo>
                  <a:lnTo>
                    <a:pt x="27" y="44"/>
                  </a:lnTo>
                  <a:lnTo>
                    <a:pt x="31" y="40"/>
                  </a:lnTo>
                  <a:lnTo>
                    <a:pt x="34" y="35"/>
                  </a:lnTo>
                  <a:lnTo>
                    <a:pt x="34" y="29"/>
                  </a:lnTo>
                  <a:lnTo>
                    <a:pt x="33" y="24"/>
                  </a:lnTo>
                  <a:lnTo>
                    <a:pt x="30" y="20"/>
                  </a:lnTo>
                  <a:lnTo>
                    <a:pt x="30" y="15"/>
                  </a:lnTo>
                  <a:lnTo>
                    <a:pt x="29" y="9"/>
                  </a:lnTo>
                  <a:lnTo>
                    <a:pt x="27" y="5"/>
                  </a:lnTo>
                  <a:lnTo>
                    <a:pt x="23" y="1"/>
                  </a:lnTo>
                  <a:lnTo>
                    <a:pt x="22" y="0"/>
                  </a:lnTo>
                  <a:lnTo>
                    <a:pt x="21" y="0"/>
                  </a:lnTo>
                  <a:lnTo>
                    <a:pt x="19" y="0"/>
                  </a:lnTo>
                  <a:lnTo>
                    <a:pt x="16" y="1"/>
                  </a:lnTo>
                  <a:lnTo>
                    <a:pt x="14" y="4"/>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88" name="Freeform 437"/>
            <p:cNvSpPr>
              <a:spLocks/>
            </p:cNvSpPr>
            <p:nvPr/>
          </p:nvSpPr>
          <p:spPr bwMode="auto">
            <a:xfrm>
              <a:off x="2256081" y="1872253"/>
              <a:ext cx="208152" cy="99484"/>
            </a:xfrm>
            <a:custGeom>
              <a:avLst/>
              <a:gdLst>
                <a:gd name="T0" fmla="*/ 169 w 202"/>
                <a:gd name="T1" fmla="*/ 29 h 100"/>
                <a:gd name="T2" fmla="*/ 184 w 202"/>
                <a:gd name="T3" fmla="*/ 33 h 100"/>
                <a:gd name="T4" fmla="*/ 196 w 202"/>
                <a:gd name="T5" fmla="*/ 41 h 100"/>
                <a:gd name="T6" fmla="*/ 201 w 202"/>
                <a:gd name="T7" fmla="*/ 52 h 100"/>
                <a:gd name="T8" fmla="*/ 201 w 202"/>
                <a:gd name="T9" fmla="*/ 67 h 100"/>
                <a:gd name="T10" fmla="*/ 201 w 202"/>
                <a:gd name="T11" fmla="*/ 73 h 100"/>
                <a:gd name="T12" fmla="*/ 190 w 202"/>
                <a:gd name="T13" fmla="*/ 81 h 100"/>
                <a:gd name="T14" fmla="*/ 180 w 202"/>
                <a:gd name="T15" fmla="*/ 85 h 100"/>
                <a:gd name="T16" fmla="*/ 166 w 202"/>
                <a:gd name="T17" fmla="*/ 84 h 100"/>
                <a:gd name="T18" fmla="*/ 160 w 202"/>
                <a:gd name="T19" fmla="*/ 84 h 100"/>
                <a:gd name="T20" fmla="*/ 152 w 202"/>
                <a:gd name="T21" fmla="*/ 90 h 100"/>
                <a:gd name="T22" fmla="*/ 142 w 202"/>
                <a:gd name="T23" fmla="*/ 92 h 100"/>
                <a:gd name="T24" fmla="*/ 130 w 202"/>
                <a:gd name="T25" fmla="*/ 93 h 100"/>
                <a:gd name="T26" fmla="*/ 120 w 202"/>
                <a:gd name="T27" fmla="*/ 94 h 100"/>
                <a:gd name="T28" fmla="*/ 111 w 202"/>
                <a:gd name="T29" fmla="*/ 98 h 100"/>
                <a:gd name="T30" fmla="*/ 100 w 202"/>
                <a:gd name="T31" fmla="*/ 100 h 100"/>
                <a:gd name="T32" fmla="*/ 84 w 202"/>
                <a:gd name="T33" fmla="*/ 99 h 100"/>
                <a:gd name="T34" fmla="*/ 73 w 202"/>
                <a:gd name="T35" fmla="*/ 97 h 100"/>
                <a:gd name="T36" fmla="*/ 63 w 202"/>
                <a:gd name="T37" fmla="*/ 90 h 100"/>
                <a:gd name="T38" fmla="*/ 53 w 202"/>
                <a:gd name="T39" fmla="*/ 79 h 100"/>
                <a:gd name="T40" fmla="*/ 53 w 202"/>
                <a:gd name="T41" fmla="*/ 61 h 100"/>
                <a:gd name="T42" fmla="*/ 53 w 202"/>
                <a:gd name="T43" fmla="*/ 48 h 100"/>
                <a:gd name="T44" fmla="*/ 49 w 202"/>
                <a:gd name="T45" fmla="*/ 39 h 100"/>
                <a:gd name="T46" fmla="*/ 42 w 202"/>
                <a:gd name="T47" fmla="*/ 32 h 100"/>
                <a:gd name="T48" fmla="*/ 30 w 202"/>
                <a:gd name="T49" fmla="*/ 33 h 100"/>
                <a:gd name="T50" fmla="*/ 24 w 202"/>
                <a:gd name="T51" fmla="*/ 35 h 100"/>
                <a:gd name="T52" fmla="*/ 12 w 202"/>
                <a:gd name="T53" fmla="*/ 25 h 100"/>
                <a:gd name="T54" fmla="*/ 0 w 202"/>
                <a:gd name="T55" fmla="*/ 16 h 100"/>
                <a:gd name="T56" fmla="*/ 7 w 202"/>
                <a:gd name="T57" fmla="*/ 3 h 100"/>
                <a:gd name="T58" fmla="*/ 19 w 202"/>
                <a:gd name="T59" fmla="*/ 0 h 100"/>
                <a:gd name="T60" fmla="*/ 30 w 202"/>
                <a:gd name="T61" fmla="*/ 6 h 100"/>
                <a:gd name="T62" fmla="*/ 37 w 202"/>
                <a:gd name="T63" fmla="*/ 17 h 100"/>
                <a:gd name="T64" fmla="*/ 49 w 202"/>
                <a:gd name="T65" fmla="*/ 20 h 100"/>
                <a:gd name="T66" fmla="*/ 54 w 202"/>
                <a:gd name="T67" fmla="*/ 13 h 100"/>
                <a:gd name="T68" fmla="*/ 63 w 202"/>
                <a:gd name="T69" fmla="*/ 13 h 100"/>
                <a:gd name="T70" fmla="*/ 69 w 202"/>
                <a:gd name="T71" fmla="*/ 16 h 100"/>
                <a:gd name="T72" fmla="*/ 73 w 202"/>
                <a:gd name="T73" fmla="*/ 29 h 100"/>
                <a:gd name="T74" fmla="*/ 85 w 202"/>
                <a:gd name="T75" fmla="*/ 43 h 100"/>
                <a:gd name="T76" fmla="*/ 91 w 202"/>
                <a:gd name="T77" fmla="*/ 53 h 100"/>
                <a:gd name="T78" fmla="*/ 111 w 202"/>
                <a:gd name="T79" fmla="*/ 51 h 100"/>
                <a:gd name="T80" fmla="*/ 123 w 202"/>
                <a:gd name="T81" fmla="*/ 53 h 100"/>
                <a:gd name="T82" fmla="*/ 133 w 202"/>
                <a:gd name="T83" fmla="*/ 46 h 100"/>
                <a:gd name="T84" fmla="*/ 143 w 202"/>
                <a:gd name="T85" fmla="*/ 37 h 100"/>
                <a:gd name="T86" fmla="*/ 154 w 202"/>
                <a:gd name="T87" fmla="*/ 29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2"/>
                <a:gd name="T133" fmla="*/ 0 h 100"/>
                <a:gd name="T134" fmla="*/ 202 w 202"/>
                <a:gd name="T135" fmla="*/ 100 h 1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2" h="100">
                  <a:moveTo>
                    <a:pt x="166" y="28"/>
                  </a:moveTo>
                  <a:lnTo>
                    <a:pt x="169" y="29"/>
                  </a:lnTo>
                  <a:lnTo>
                    <a:pt x="176" y="30"/>
                  </a:lnTo>
                  <a:lnTo>
                    <a:pt x="184" y="33"/>
                  </a:lnTo>
                  <a:lnTo>
                    <a:pt x="191" y="37"/>
                  </a:lnTo>
                  <a:lnTo>
                    <a:pt x="196" y="41"/>
                  </a:lnTo>
                  <a:lnTo>
                    <a:pt x="198" y="46"/>
                  </a:lnTo>
                  <a:lnTo>
                    <a:pt x="201" y="52"/>
                  </a:lnTo>
                  <a:lnTo>
                    <a:pt x="201" y="60"/>
                  </a:lnTo>
                  <a:lnTo>
                    <a:pt x="201" y="67"/>
                  </a:lnTo>
                  <a:lnTo>
                    <a:pt x="202" y="69"/>
                  </a:lnTo>
                  <a:lnTo>
                    <a:pt x="201" y="73"/>
                  </a:lnTo>
                  <a:lnTo>
                    <a:pt x="196" y="76"/>
                  </a:lnTo>
                  <a:lnTo>
                    <a:pt x="190" y="81"/>
                  </a:lnTo>
                  <a:lnTo>
                    <a:pt x="186" y="84"/>
                  </a:lnTo>
                  <a:lnTo>
                    <a:pt x="180" y="85"/>
                  </a:lnTo>
                  <a:lnTo>
                    <a:pt x="172" y="85"/>
                  </a:lnTo>
                  <a:lnTo>
                    <a:pt x="166" y="84"/>
                  </a:lnTo>
                  <a:lnTo>
                    <a:pt x="163" y="83"/>
                  </a:lnTo>
                  <a:lnTo>
                    <a:pt x="160" y="84"/>
                  </a:lnTo>
                  <a:lnTo>
                    <a:pt x="156" y="88"/>
                  </a:lnTo>
                  <a:lnTo>
                    <a:pt x="152" y="90"/>
                  </a:lnTo>
                  <a:lnTo>
                    <a:pt x="148" y="91"/>
                  </a:lnTo>
                  <a:lnTo>
                    <a:pt x="142" y="92"/>
                  </a:lnTo>
                  <a:lnTo>
                    <a:pt x="136" y="92"/>
                  </a:lnTo>
                  <a:lnTo>
                    <a:pt x="130" y="93"/>
                  </a:lnTo>
                  <a:lnTo>
                    <a:pt x="125" y="93"/>
                  </a:lnTo>
                  <a:lnTo>
                    <a:pt x="120" y="94"/>
                  </a:lnTo>
                  <a:lnTo>
                    <a:pt x="116" y="96"/>
                  </a:lnTo>
                  <a:lnTo>
                    <a:pt x="111" y="98"/>
                  </a:lnTo>
                  <a:lnTo>
                    <a:pt x="106" y="99"/>
                  </a:lnTo>
                  <a:lnTo>
                    <a:pt x="100" y="100"/>
                  </a:lnTo>
                  <a:lnTo>
                    <a:pt x="92" y="100"/>
                  </a:lnTo>
                  <a:lnTo>
                    <a:pt x="84" y="99"/>
                  </a:lnTo>
                  <a:lnTo>
                    <a:pt x="77" y="99"/>
                  </a:lnTo>
                  <a:lnTo>
                    <a:pt x="73" y="97"/>
                  </a:lnTo>
                  <a:lnTo>
                    <a:pt x="68" y="93"/>
                  </a:lnTo>
                  <a:lnTo>
                    <a:pt x="63" y="90"/>
                  </a:lnTo>
                  <a:lnTo>
                    <a:pt x="58" y="85"/>
                  </a:lnTo>
                  <a:lnTo>
                    <a:pt x="53" y="79"/>
                  </a:lnTo>
                  <a:lnTo>
                    <a:pt x="52" y="71"/>
                  </a:lnTo>
                  <a:lnTo>
                    <a:pt x="53" y="61"/>
                  </a:lnTo>
                  <a:lnTo>
                    <a:pt x="53" y="54"/>
                  </a:lnTo>
                  <a:lnTo>
                    <a:pt x="53" y="48"/>
                  </a:lnTo>
                  <a:lnTo>
                    <a:pt x="51" y="44"/>
                  </a:lnTo>
                  <a:lnTo>
                    <a:pt x="49" y="39"/>
                  </a:lnTo>
                  <a:lnTo>
                    <a:pt x="46" y="35"/>
                  </a:lnTo>
                  <a:lnTo>
                    <a:pt x="42" y="32"/>
                  </a:lnTo>
                  <a:lnTo>
                    <a:pt x="36" y="32"/>
                  </a:lnTo>
                  <a:lnTo>
                    <a:pt x="30" y="33"/>
                  </a:lnTo>
                  <a:lnTo>
                    <a:pt x="28" y="35"/>
                  </a:lnTo>
                  <a:lnTo>
                    <a:pt x="24" y="35"/>
                  </a:lnTo>
                  <a:lnTo>
                    <a:pt x="20" y="31"/>
                  </a:lnTo>
                  <a:lnTo>
                    <a:pt x="12" y="25"/>
                  </a:lnTo>
                  <a:lnTo>
                    <a:pt x="5" y="22"/>
                  </a:lnTo>
                  <a:lnTo>
                    <a:pt x="0" y="16"/>
                  </a:lnTo>
                  <a:lnTo>
                    <a:pt x="1" y="9"/>
                  </a:lnTo>
                  <a:lnTo>
                    <a:pt x="7" y="3"/>
                  </a:lnTo>
                  <a:lnTo>
                    <a:pt x="13" y="0"/>
                  </a:lnTo>
                  <a:lnTo>
                    <a:pt x="19" y="0"/>
                  </a:lnTo>
                  <a:lnTo>
                    <a:pt x="24" y="1"/>
                  </a:lnTo>
                  <a:lnTo>
                    <a:pt x="30" y="6"/>
                  </a:lnTo>
                  <a:lnTo>
                    <a:pt x="34" y="12"/>
                  </a:lnTo>
                  <a:lnTo>
                    <a:pt x="37" y="17"/>
                  </a:lnTo>
                  <a:lnTo>
                    <a:pt x="43" y="21"/>
                  </a:lnTo>
                  <a:lnTo>
                    <a:pt x="49" y="20"/>
                  </a:lnTo>
                  <a:lnTo>
                    <a:pt x="52" y="16"/>
                  </a:lnTo>
                  <a:lnTo>
                    <a:pt x="54" y="13"/>
                  </a:lnTo>
                  <a:lnTo>
                    <a:pt x="59" y="12"/>
                  </a:lnTo>
                  <a:lnTo>
                    <a:pt x="63" y="13"/>
                  </a:lnTo>
                  <a:lnTo>
                    <a:pt x="67" y="13"/>
                  </a:lnTo>
                  <a:lnTo>
                    <a:pt x="69" y="16"/>
                  </a:lnTo>
                  <a:lnTo>
                    <a:pt x="70" y="21"/>
                  </a:lnTo>
                  <a:lnTo>
                    <a:pt x="73" y="29"/>
                  </a:lnTo>
                  <a:lnTo>
                    <a:pt x="80" y="36"/>
                  </a:lnTo>
                  <a:lnTo>
                    <a:pt x="85" y="43"/>
                  </a:lnTo>
                  <a:lnTo>
                    <a:pt x="88" y="50"/>
                  </a:lnTo>
                  <a:lnTo>
                    <a:pt x="91" y="53"/>
                  </a:lnTo>
                  <a:lnTo>
                    <a:pt x="100" y="52"/>
                  </a:lnTo>
                  <a:lnTo>
                    <a:pt x="111" y="51"/>
                  </a:lnTo>
                  <a:lnTo>
                    <a:pt x="119" y="52"/>
                  </a:lnTo>
                  <a:lnTo>
                    <a:pt x="123" y="53"/>
                  </a:lnTo>
                  <a:lnTo>
                    <a:pt x="128" y="51"/>
                  </a:lnTo>
                  <a:lnTo>
                    <a:pt x="133" y="46"/>
                  </a:lnTo>
                  <a:lnTo>
                    <a:pt x="138" y="41"/>
                  </a:lnTo>
                  <a:lnTo>
                    <a:pt x="143" y="37"/>
                  </a:lnTo>
                  <a:lnTo>
                    <a:pt x="149" y="32"/>
                  </a:lnTo>
                  <a:lnTo>
                    <a:pt x="154" y="29"/>
                  </a:lnTo>
                  <a:lnTo>
                    <a:pt x="166" y="28"/>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89" name="Freeform 438"/>
            <p:cNvSpPr>
              <a:spLocks/>
            </p:cNvSpPr>
            <p:nvPr/>
          </p:nvSpPr>
          <p:spPr bwMode="auto">
            <a:xfrm>
              <a:off x="2092315" y="1809501"/>
              <a:ext cx="42855" cy="36733"/>
            </a:xfrm>
            <a:custGeom>
              <a:avLst/>
              <a:gdLst>
                <a:gd name="T0" fmla="*/ 38 w 40"/>
                <a:gd name="T1" fmla="*/ 20 h 37"/>
                <a:gd name="T2" fmla="*/ 37 w 40"/>
                <a:gd name="T3" fmla="*/ 21 h 37"/>
                <a:gd name="T4" fmla="*/ 35 w 40"/>
                <a:gd name="T5" fmla="*/ 26 h 37"/>
                <a:gd name="T6" fmla="*/ 32 w 40"/>
                <a:gd name="T7" fmla="*/ 30 h 37"/>
                <a:gd name="T8" fmla="*/ 28 w 40"/>
                <a:gd name="T9" fmla="*/ 34 h 37"/>
                <a:gd name="T10" fmla="*/ 24 w 40"/>
                <a:gd name="T11" fmla="*/ 36 h 37"/>
                <a:gd name="T12" fmla="*/ 19 w 40"/>
                <a:gd name="T13" fmla="*/ 37 h 37"/>
                <a:gd name="T14" fmla="*/ 14 w 40"/>
                <a:gd name="T15" fmla="*/ 37 h 37"/>
                <a:gd name="T16" fmla="*/ 13 w 40"/>
                <a:gd name="T17" fmla="*/ 37 h 37"/>
                <a:gd name="T18" fmla="*/ 12 w 40"/>
                <a:gd name="T19" fmla="*/ 36 h 37"/>
                <a:gd name="T20" fmla="*/ 11 w 40"/>
                <a:gd name="T21" fmla="*/ 34 h 37"/>
                <a:gd name="T22" fmla="*/ 9 w 40"/>
                <a:gd name="T23" fmla="*/ 32 h 37"/>
                <a:gd name="T24" fmla="*/ 5 w 40"/>
                <a:gd name="T25" fmla="*/ 28 h 37"/>
                <a:gd name="T26" fmla="*/ 2 w 40"/>
                <a:gd name="T27" fmla="*/ 24 h 37"/>
                <a:gd name="T28" fmla="*/ 0 w 40"/>
                <a:gd name="T29" fmla="*/ 20 h 37"/>
                <a:gd name="T30" fmla="*/ 2 w 40"/>
                <a:gd name="T31" fmla="*/ 17 h 37"/>
                <a:gd name="T32" fmla="*/ 6 w 40"/>
                <a:gd name="T33" fmla="*/ 12 h 37"/>
                <a:gd name="T34" fmla="*/ 12 w 40"/>
                <a:gd name="T35" fmla="*/ 7 h 37"/>
                <a:gd name="T36" fmla="*/ 17 w 40"/>
                <a:gd name="T37" fmla="*/ 3 h 37"/>
                <a:gd name="T38" fmla="*/ 20 w 40"/>
                <a:gd name="T39" fmla="*/ 0 h 37"/>
                <a:gd name="T40" fmla="*/ 25 w 40"/>
                <a:gd name="T41" fmla="*/ 2 h 37"/>
                <a:gd name="T42" fmla="*/ 32 w 40"/>
                <a:gd name="T43" fmla="*/ 4 h 37"/>
                <a:gd name="T44" fmla="*/ 37 w 40"/>
                <a:gd name="T45" fmla="*/ 7 h 37"/>
                <a:gd name="T46" fmla="*/ 40 w 40"/>
                <a:gd name="T47" fmla="*/ 12 h 37"/>
                <a:gd name="T48" fmla="*/ 38 w 40"/>
                <a:gd name="T49" fmla="*/ 2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
                <a:gd name="T76" fmla="*/ 0 h 37"/>
                <a:gd name="T77" fmla="*/ 40 w 40"/>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 h="37">
                  <a:moveTo>
                    <a:pt x="38" y="20"/>
                  </a:moveTo>
                  <a:lnTo>
                    <a:pt x="37" y="21"/>
                  </a:lnTo>
                  <a:lnTo>
                    <a:pt x="35" y="26"/>
                  </a:lnTo>
                  <a:lnTo>
                    <a:pt x="32" y="30"/>
                  </a:lnTo>
                  <a:lnTo>
                    <a:pt x="28" y="34"/>
                  </a:lnTo>
                  <a:lnTo>
                    <a:pt x="24" y="36"/>
                  </a:lnTo>
                  <a:lnTo>
                    <a:pt x="19" y="37"/>
                  </a:lnTo>
                  <a:lnTo>
                    <a:pt x="14" y="37"/>
                  </a:lnTo>
                  <a:lnTo>
                    <a:pt x="13" y="37"/>
                  </a:lnTo>
                  <a:lnTo>
                    <a:pt x="12" y="36"/>
                  </a:lnTo>
                  <a:lnTo>
                    <a:pt x="11" y="34"/>
                  </a:lnTo>
                  <a:lnTo>
                    <a:pt x="9" y="32"/>
                  </a:lnTo>
                  <a:lnTo>
                    <a:pt x="5" y="28"/>
                  </a:lnTo>
                  <a:lnTo>
                    <a:pt x="2" y="24"/>
                  </a:lnTo>
                  <a:lnTo>
                    <a:pt x="0" y="20"/>
                  </a:lnTo>
                  <a:lnTo>
                    <a:pt x="2" y="17"/>
                  </a:lnTo>
                  <a:lnTo>
                    <a:pt x="6" y="12"/>
                  </a:lnTo>
                  <a:lnTo>
                    <a:pt x="12" y="7"/>
                  </a:lnTo>
                  <a:lnTo>
                    <a:pt x="17" y="3"/>
                  </a:lnTo>
                  <a:lnTo>
                    <a:pt x="20" y="0"/>
                  </a:lnTo>
                  <a:lnTo>
                    <a:pt x="25" y="2"/>
                  </a:lnTo>
                  <a:lnTo>
                    <a:pt x="32" y="4"/>
                  </a:lnTo>
                  <a:lnTo>
                    <a:pt x="37" y="7"/>
                  </a:lnTo>
                  <a:lnTo>
                    <a:pt x="40" y="12"/>
                  </a:lnTo>
                  <a:lnTo>
                    <a:pt x="38" y="2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90" name="Freeform 439"/>
            <p:cNvSpPr>
              <a:spLocks/>
            </p:cNvSpPr>
            <p:nvPr/>
          </p:nvSpPr>
          <p:spPr bwMode="auto">
            <a:xfrm flipV="1">
              <a:off x="2256081" y="1576861"/>
              <a:ext cx="208152" cy="312227"/>
            </a:xfrm>
            <a:custGeom>
              <a:avLst/>
              <a:gdLst>
                <a:gd name="T0" fmla="*/ 93 w 201"/>
                <a:gd name="T1" fmla="*/ 277 h 319"/>
                <a:gd name="T2" fmla="*/ 88 w 201"/>
                <a:gd name="T3" fmla="*/ 294 h 319"/>
                <a:gd name="T4" fmla="*/ 80 w 201"/>
                <a:gd name="T5" fmla="*/ 308 h 319"/>
                <a:gd name="T6" fmla="*/ 92 w 201"/>
                <a:gd name="T7" fmla="*/ 319 h 319"/>
                <a:gd name="T8" fmla="*/ 123 w 201"/>
                <a:gd name="T9" fmla="*/ 318 h 319"/>
                <a:gd name="T10" fmla="*/ 144 w 201"/>
                <a:gd name="T11" fmla="*/ 309 h 319"/>
                <a:gd name="T12" fmla="*/ 164 w 201"/>
                <a:gd name="T13" fmla="*/ 304 h 319"/>
                <a:gd name="T14" fmla="*/ 182 w 201"/>
                <a:gd name="T15" fmla="*/ 305 h 319"/>
                <a:gd name="T16" fmla="*/ 197 w 201"/>
                <a:gd name="T17" fmla="*/ 289 h 319"/>
                <a:gd name="T18" fmla="*/ 180 w 201"/>
                <a:gd name="T19" fmla="*/ 273 h 319"/>
                <a:gd name="T20" fmla="*/ 172 w 201"/>
                <a:gd name="T21" fmla="*/ 263 h 319"/>
                <a:gd name="T22" fmla="*/ 182 w 201"/>
                <a:gd name="T23" fmla="*/ 251 h 319"/>
                <a:gd name="T24" fmla="*/ 179 w 201"/>
                <a:gd name="T25" fmla="*/ 235 h 319"/>
                <a:gd name="T26" fmla="*/ 188 w 201"/>
                <a:gd name="T27" fmla="*/ 219 h 319"/>
                <a:gd name="T28" fmla="*/ 190 w 201"/>
                <a:gd name="T29" fmla="*/ 187 h 319"/>
                <a:gd name="T30" fmla="*/ 165 w 201"/>
                <a:gd name="T31" fmla="*/ 168 h 319"/>
                <a:gd name="T32" fmla="*/ 188 w 201"/>
                <a:gd name="T33" fmla="*/ 149 h 319"/>
                <a:gd name="T34" fmla="*/ 192 w 201"/>
                <a:gd name="T35" fmla="*/ 120 h 319"/>
                <a:gd name="T36" fmla="*/ 196 w 201"/>
                <a:gd name="T37" fmla="*/ 90 h 319"/>
                <a:gd name="T38" fmla="*/ 201 w 201"/>
                <a:gd name="T39" fmla="*/ 55 h 319"/>
                <a:gd name="T40" fmla="*/ 183 w 201"/>
                <a:gd name="T41" fmla="*/ 54 h 319"/>
                <a:gd name="T42" fmla="*/ 197 w 201"/>
                <a:gd name="T43" fmla="*/ 29 h 319"/>
                <a:gd name="T44" fmla="*/ 194 w 201"/>
                <a:gd name="T45" fmla="*/ 6 h 319"/>
                <a:gd name="T46" fmla="*/ 189 w 201"/>
                <a:gd name="T47" fmla="*/ 5 h 319"/>
                <a:gd name="T48" fmla="*/ 173 w 201"/>
                <a:gd name="T49" fmla="*/ 3 h 319"/>
                <a:gd name="T50" fmla="*/ 163 w 201"/>
                <a:gd name="T51" fmla="*/ 0 h 319"/>
                <a:gd name="T52" fmla="*/ 159 w 201"/>
                <a:gd name="T53" fmla="*/ 2 h 319"/>
                <a:gd name="T54" fmla="*/ 145 w 201"/>
                <a:gd name="T55" fmla="*/ 6 h 319"/>
                <a:gd name="T56" fmla="*/ 129 w 201"/>
                <a:gd name="T57" fmla="*/ 9 h 319"/>
                <a:gd name="T58" fmla="*/ 121 w 201"/>
                <a:gd name="T59" fmla="*/ 17 h 319"/>
                <a:gd name="T60" fmla="*/ 108 w 201"/>
                <a:gd name="T61" fmla="*/ 20 h 319"/>
                <a:gd name="T62" fmla="*/ 87 w 201"/>
                <a:gd name="T63" fmla="*/ 31 h 319"/>
                <a:gd name="T64" fmla="*/ 81 w 201"/>
                <a:gd name="T65" fmla="*/ 54 h 319"/>
                <a:gd name="T66" fmla="*/ 74 w 201"/>
                <a:gd name="T67" fmla="*/ 61 h 319"/>
                <a:gd name="T68" fmla="*/ 59 w 201"/>
                <a:gd name="T69" fmla="*/ 70 h 319"/>
                <a:gd name="T70" fmla="*/ 46 w 201"/>
                <a:gd name="T71" fmla="*/ 81 h 319"/>
                <a:gd name="T72" fmla="*/ 37 w 201"/>
                <a:gd name="T73" fmla="*/ 93 h 319"/>
                <a:gd name="T74" fmla="*/ 44 w 201"/>
                <a:gd name="T75" fmla="*/ 115 h 319"/>
                <a:gd name="T76" fmla="*/ 47 w 201"/>
                <a:gd name="T77" fmla="*/ 132 h 319"/>
                <a:gd name="T78" fmla="*/ 43 w 201"/>
                <a:gd name="T79" fmla="*/ 143 h 319"/>
                <a:gd name="T80" fmla="*/ 31 w 201"/>
                <a:gd name="T81" fmla="*/ 118 h 319"/>
                <a:gd name="T82" fmla="*/ 21 w 201"/>
                <a:gd name="T83" fmla="*/ 118 h 319"/>
                <a:gd name="T84" fmla="*/ 9 w 201"/>
                <a:gd name="T85" fmla="*/ 132 h 319"/>
                <a:gd name="T86" fmla="*/ 0 w 201"/>
                <a:gd name="T87" fmla="*/ 166 h 319"/>
                <a:gd name="T88" fmla="*/ 2 w 201"/>
                <a:gd name="T89" fmla="*/ 190 h 319"/>
                <a:gd name="T90" fmla="*/ 19 w 201"/>
                <a:gd name="T91" fmla="*/ 199 h 319"/>
                <a:gd name="T92" fmla="*/ 30 w 201"/>
                <a:gd name="T93" fmla="*/ 199 h 319"/>
                <a:gd name="T94" fmla="*/ 28 w 201"/>
                <a:gd name="T95" fmla="*/ 211 h 319"/>
                <a:gd name="T96" fmla="*/ 24 w 201"/>
                <a:gd name="T97" fmla="*/ 224 h 319"/>
                <a:gd name="T98" fmla="*/ 36 w 201"/>
                <a:gd name="T99" fmla="*/ 238 h 319"/>
                <a:gd name="T100" fmla="*/ 63 w 201"/>
                <a:gd name="T101" fmla="*/ 244 h 319"/>
                <a:gd name="T102" fmla="*/ 77 w 201"/>
                <a:gd name="T103" fmla="*/ 229 h 319"/>
                <a:gd name="T104" fmla="*/ 96 w 201"/>
                <a:gd name="T105" fmla="*/ 240 h 319"/>
                <a:gd name="T106" fmla="*/ 113 w 201"/>
                <a:gd name="T107" fmla="*/ 263 h 319"/>
                <a:gd name="T108" fmla="*/ 103 w 201"/>
                <a:gd name="T109" fmla="*/ 256 h 319"/>
                <a:gd name="T110" fmla="*/ 82 w 201"/>
                <a:gd name="T111" fmla="*/ 258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1"/>
                <a:gd name="T169" fmla="*/ 0 h 319"/>
                <a:gd name="T170" fmla="*/ 201 w 201"/>
                <a:gd name="T171" fmla="*/ 319 h 31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1" h="319">
                  <a:moveTo>
                    <a:pt x="84" y="267"/>
                  </a:moveTo>
                  <a:lnTo>
                    <a:pt x="88" y="270"/>
                  </a:lnTo>
                  <a:lnTo>
                    <a:pt x="93" y="277"/>
                  </a:lnTo>
                  <a:lnTo>
                    <a:pt x="97" y="283"/>
                  </a:lnTo>
                  <a:lnTo>
                    <a:pt x="95" y="290"/>
                  </a:lnTo>
                  <a:lnTo>
                    <a:pt x="88" y="294"/>
                  </a:lnTo>
                  <a:lnTo>
                    <a:pt x="82" y="296"/>
                  </a:lnTo>
                  <a:lnTo>
                    <a:pt x="78" y="301"/>
                  </a:lnTo>
                  <a:lnTo>
                    <a:pt x="80" y="308"/>
                  </a:lnTo>
                  <a:lnTo>
                    <a:pt x="82" y="315"/>
                  </a:lnTo>
                  <a:lnTo>
                    <a:pt x="85" y="318"/>
                  </a:lnTo>
                  <a:lnTo>
                    <a:pt x="92" y="319"/>
                  </a:lnTo>
                  <a:lnTo>
                    <a:pt x="104" y="319"/>
                  </a:lnTo>
                  <a:lnTo>
                    <a:pt x="116" y="319"/>
                  </a:lnTo>
                  <a:lnTo>
                    <a:pt x="123" y="318"/>
                  </a:lnTo>
                  <a:lnTo>
                    <a:pt x="129" y="316"/>
                  </a:lnTo>
                  <a:lnTo>
                    <a:pt x="136" y="312"/>
                  </a:lnTo>
                  <a:lnTo>
                    <a:pt x="144" y="309"/>
                  </a:lnTo>
                  <a:lnTo>
                    <a:pt x="151" y="305"/>
                  </a:lnTo>
                  <a:lnTo>
                    <a:pt x="158" y="304"/>
                  </a:lnTo>
                  <a:lnTo>
                    <a:pt x="164" y="304"/>
                  </a:lnTo>
                  <a:lnTo>
                    <a:pt x="171" y="306"/>
                  </a:lnTo>
                  <a:lnTo>
                    <a:pt x="176" y="306"/>
                  </a:lnTo>
                  <a:lnTo>
                    <a:pt x="182" y="305"/>
                  </a:lnTo>
                  <a:lnTo>
                    <a:pt x="187" y="300"/>
                  </a:lnTo>
                  <a:lnTo>
                    <a:pt x="191" y="294"/>
                  </a:lnTo>
                  <a:lnTo>
                    <a:pt x="197" y="289"/>
                  </a:lnTo>
                  <a:lnTo>
                    <a:pt x="198" y="285"/>
                  </a:lnTo>
                  <a:lnTo>
                    <a:pt x="191" y="279"/>
                  </a:lnTo>
                  <a:lnTo>
                    <a:pt x="180" y="273"/>
                  </a:lnTo>
                  <a:lnTo>
                    <a:pt x="173" y="270"/>
                  </a:lnTo>
                  <a:lnTo>
                    <a:pt x="169" y="266"/>
                  </a:lnTo>
                  <a:lnTo>
                    <a:pt x="172" y="263"/>
                  </a:lnTo>
                  <a:lnTo>
                    <a:pt x="177" y="259"/>
                  </a:lnTo>
                  <a:lnTo>
                    <a:pt x="181" y="256"/>
                  </a:lnTo>
                  <a:lnTo>
                    <a:pt x="182" y="251"/>
                  </a:lnTo>
                  <a:lnTo>
                    <a:pt x="182" y="244"/>
                  </a:lnTo>
                  <a:lnTo>
                    <a:pt x="180" y="238"/>
                  </a:lnTo>
                  <a:lnTo>
                    <a:pt x="179" y="235"/>
                  </a:lnTo>
                  <a:lnTo>
                    <a:pt x="179" y="232"/>
                  </a:lnTo>
                  <a:lnTo>
                    <a:pt x="182" y="227"/>
                  </a:lnTo>
                  <a:lnTo>
                    <a:pt x="188" y="219"/>
                  </a:lnTo>
                  <a:lnTo>
                    <a:pt x="195" y="209"/>
                  </a:lnTo>
                  <a:lnTo>
                    <a:pt x="197" y="197"/>
                  </a:lnTo>
                  <a:lnTo>
                    <a:pt x="190" y="187"/>
                  </a:lnTo>
                  <a:lnTo>
                    <a:pt x="177" y="179"/>
                  </a:lnTo>
                  <a:lnTo>
                    <a:pt x="168" y="173"/>
                  </a:lnTo>
                  <a:lnTo>
                    <a:pt x="165" y="168"/>
                  </a:lnTo>
                  <a:lnTo>
                    <a:pt x="168" y="162"/>
                  </a:lnTo>
                  <a:lnTo>
                    <a:pt x="177" y="156"/>
                  </a:lnTo>
                  <a:lnTo>
                    <a:pt x="188" y="149"/>
                  </a:lnTo>
                  <a:lnTo>
                    <a:pt x="195" y="139"/>
                  </a:lnTo>
                  <a:lnTo>
                    <a:pt x="195" y="130"/>
                  </a:lnTo>
                  <a:lnTo>
                    <a:pt x="192" y="120"/>
                  </a:lnTo>
                  <a:lnTo>
                    <a:pt x="194" y="109"/>
                  </a:lnTo>
                  <a:lnTo>
                    <a:pt x="195" y="100"/>
                  </a:lnTo>
                  <a:lnTo>
                    <a:pt x="196" y="90"/>
                  </a:lnTo>
                  <a:lnTo>
                    <a:pt x="197" y="77"/>
                  </a:lnTo>
                  <a:lnTo>
                    <a:pt x="199" y="65"/>
                  </a:lnTo>
                  <a:lnTo>
                    <a:pt x="201" y="55"/>
                  </a:lnTo>
                  <a:lnTo>
                    <a:pt x="196" y="52"/>
                  </a:lnTo>
                  <a:lnTo>
                    <a:pt x="189" y="54"/>
                  </a:lnTo>
                  <a:lnTo>
                    <a:pt x="183" y="54"/>
                  </a:lnTo>
                  <a:lnTo>
                    <a:pt x="183" y="51"/>
                  </a:lnTo>
                  <a:lnTo>
                    <a:pt x="190" y="40"/>
                  </a:lnTo>
                  <a:lnTo>
                    <a:pt x="197" y="29"/>
                  </a:lnTo>
                  <a:lnTo>
                    <a:pt x="199" y="18"/>
                  </a:lnTo>
                  <a:lnTo>
                    <a:pt x="198" y="10"/>
                  </a:lnTo>
                  <a:lnTo>
                    <a:pt x="194" y="6"/>
                  </a:lnTo>
                  <a:lnTo>
                    <a:pt x="192" y="5"/>
                  </a:lnTo>
                  <a:lnTo>
                    <a:pt x="190" y="5"/>
                  </a:lnTo>
                  <a:lnTo>
                    <a:pt x="189" y="5"/>
                  </a:lnTo>
                  <a:lnTo>
                    <a:pt x="187" y="5"/>
                  </a:lnTo>
                  <a:lnTo>
                    <a:pt x="179" y="6"/>
                  </a:lnTo>
                  <a:lnTo>
                    <a:pt x="173" y="3"/>
                  </a:lnTo>
                  <a:lnTo>
                    <a:pt x="168" y="1"/>
                  </a:lnTo>
                  <a:lnTo>
                    <a:pt x="164" y="0"/>
                  </a:lnTo>
                  <a:lnTo>
                    <a:pt x="163" y="0"/>
                  </a:lnTo>
                  <a:lnTo>
                    <a:pt x="161" y="0"/>
                  </a:lnTo>
                  <a:lnTo>
                    <a:pt x="160" y="1"/>
                  </a:lnTo>
                  <a:lnTo>
                    <a:pt x="159" y="2"/>
                  </a:lnTo>
                  <a:lnTo>
                    <a:pt x="156" y="5"/>
                  </a:lnTo>
                  <a:lnTo>
                    <a:pt x="151" y="6"/>
                  </a:lnTo>
                  <a:lnTo>
                    <a:pt x="145" y="6"/>
                  </a:lnTo>
                  <a:lnTo>
                    <a:pt x="139" y="7"/>
                  </a:lnTo>
                  <a:lnTo>
                    <a:pt x="135" y="8"/>
                  </a:lnTo>
                  <a:lnTo>
                    <a:pt x="129" y="9"/>
                  </a:lnTo>
                  <a:lnTo>
                    <a:pt x="126" y="10"/>
                  </a:lnTo>
                  <a:lnTo>
                    <a:pt x="123" y="14"/>
                  </a:lnTo>
                  <a:lnTo>
                    <a:pt x="121" y="17"/>
                  </a:lnTo>
                  <a:lnTo>
                    <a:pt x="119" y="18"/>
                  </a:lnTo>
                  <a:lnTo>
                    <a:pt x="115" y="18"/>
                  </a:lnTo>
                  <a:lnTo>
                    <a:pt x="108" y="20"/>
                  </a:lnTo>
                  <a:lnTo>
                    <a:pt x="100" y="23"/>
                  </a:lnTo>
                  <a:lnTo>
                    <a:pt x="93" y="26"/>
                  </a:lnTo>
                  <a:lnTo>
                    <a:pt x="87" y="31"/>
                  </a:lnTo>
                  <a:lnTo>
                    <a:pt x="82" y="39"/>
                  </a:lnTo>
                  <a:lnTo>
                    <a:pt x="80" y="47"/>
                  </a:lnTo>
                  <a:lnTo>
                    <a:pt x="81" y="54"/>
                  </a:lnTo>
                  <a:lnTo>
                    <a:pt x="81" y="59"/>
                  </a:lnTo>
                  <a:lnTo>
                    <a:pt x="80" y="60"/>
                  </a:lnTo>
                  <a:lnTo>
                    <a:pt x="74" y="61"/>
                  </a:lnTo>
                  <a:lnTo>
                    <a:pt x="67" y="62"/>
                  </a:lnTo>
                  <a:lnTo>
                    <a:pt x="60" y="66"/>
                  </a:lnTo>
                  <a:lnTo>
                    <a:pt x="59" y="70"/>
                  </a:lnTo>
                  <a:lnTo>
                    <a:pt x="57" y="74"/>
                  </a:lnTo>
                  <a:lnTo>
                    <a:pt x="52" y="77"/>
                  </a:lnTo>
                  <a:lnTo>
                    <a:pt x="46" y="81"/>
                  </a:lnTo>
                  <a:lnTo>
                    <a:pt x="43" y="84"/>
                  </a:lnTo>
                  <a:lnTo>
                    <a:pt x="40" y="89"/>
                  </a:lnTo>
                  <a:lnTo>
                    <a:pt x="37" y="93"/>
                  </a:lnTo>
                  <a:lnTo>
                    <a:pt x="35" y="99"/>
                  </a:lnTo>
                  <a:lnTo>
                    <a:pt x="38" y="107"/>
                  </a:lnTo>
                  <a:lnTo>
                    <a:pt x="44" y="115"/>
                  </a:lnTo>
                  <a:lnTo>
                    <a:pt x="47" y="122"/>
                  </a:lnTo>
                  <a:lnTo>
                    <a:pt x="49" y="128"/>
                  </a:lnTo>
                  <a:lnTo>
                    <a:pt x="47" y="132"/>
                  </a:lnTo>
                  <a:lnTo>
                    <a:pt x="45" y="138"/>
                  </a:lnTo>
                  <a:lnTo>
                    <a:pt x="44" y="143"/>
                  </a:lnTo>
                  <a:lnTo>
                    <a:pt x="43" y="143"/>
                  </a:lnTo>
                  <a:lnTo>
                    <a:pt x="38" y="136"/>
                  </a:lnTo>
                  <a:lnTo>
                    <a:pt x="34" y="126"/>
                  </a:lnTo>
                  <a:lnTo>
                    <a:pt x="31" y="118"/>
                  </a:lnTo>
                  <a:lnTo>
                    <a:pt x="28" y="113"/>
                  </a:lnTo>
                  <a:lnTo>
                    <a:pt x="24" y="114"/>
                  </a:lnTo>
                  <a:lnTo>
                    <a:pt x="21" y="118"/>
                  </a:lnTo>
                  <a:lnTo>
                    <a:pt x="16" y="123"/>
                  </a:lnTo>
                  <a:lnTo>
                    <a:pt x="12" y="128"/>
                  </a:lnTo>
                  <a:lnTo>
                    <a:pt x="9" y="132"/>
                  </a:lnTo>
                  <a:lnTo>
                    <a:pt x="7" y="141"/>
                  </a:lnTo>
                  <a:lnTo>
                    <a:pt x="4" y="153"/>
                  </a:lnTo>
                  <a:lnTo>
                    <a:pt x="0" y="166"/>
                  </a:lnTo>
                  <a:lnTo>
                    <a:pt x="0" y="176"/>
                  </a:lnTo>
                  <a:lnTo>
                    <a:pt x="1" y="184"/>
                  </a:lnTo>
                  <a:lnTo>
                    <a:pt x="2" y="190"/>
                  </a:lnTo>
                  <a:lnTo>
                    <a:pt x="6" y="195"/>
                  </a:lnTo>
                  <a:lnTo>
                    <a:pt x="12" y="198"/>
                  </a:lnTo>
                  <a:lnTo>
                    <a:pt x="19" y="199"/>
                  </a:lnTo>
                  <a:lnTo>
                    <a:pt x="23" y="200"/>
                  </a:lnTo>
                  <a:lnTo>
                    <a:pt x="27" y="200"/>
                  </a:lnTo>
                  <a:lnTo>
                    <a:pt x="30" y="199"/>
                  </a:lnTo>
                  <a:lnTo>
                    <a:pt x="31" y="200"/>
                  </a:lnTo>
                  <a:lnTo>
                    <a:pt x="30" y="205"/>
                  </a:lnTo>
                  <a:lnTo>
                    <a:pt x="28" y="211"/>
                  </a:lnTo>
                  <a:lnTo>
                    <a:pt x="24" y="215"/>
                  </a:lnTo>
                  <a:lnTo>
                    <a:pt x="23" y="219"/>
                  </a:lnTo>
                  <a:lnTo>
                    <a:pt x="24" y="224"/>
                  </a:lnTo>
                  <a:lnTo>
                    <a:pt x="28" y="229"/>
                  </a:lnTo>
                  <a:lnTo>
                    <a:pt x="31" y="234"/>
                  </a:lnTo>
                  <a:lnTo>
                    <a:pt x="36" y="238"/>
                  </a:lnTo>
                  <a:lnTo>
                    <a:pt x="44" y="245"/>
                  </a:lnTo>
                  <a:lnTo>
                    <a:pt x="54" y="248"/>
                  </a:lnTo>
                  <a:lnTo>
                    <a:pt x="63" y="244"/>
                  </a:lnTo>
                  <a:lnTo>
                    <a:pt x="70" y="237"/>
                  </a:lnTo>
                  <a:lnTo>
                    <a:pt x="75" y="232"/>
                  </a:lnTo>
                  <a:lnTo>
                    <a:pt x="77" y="229"/>
                  </a:lnTo>
                  <a:lnTo>
                    <a:pt x="82" y="230"/>
                  </a:lnTo>
                  <a:lnTo>
                    <a:pt x="88" y="234"/>
                  </a:lnTo>
                  <a:lnTo>
                    <a:pt x="96" y="240"/>
                  </a:lnTo>
                  <a:lnTo>
                    <a:pt x="104" y="247"/>
                  </a:lnTo>
                  <a:lnTo>
                    <a:pt x="111" y="256"/>
                  </a:lnTo>
                  <a:lnTo>
                    <a:pt x="113" y="263"/>
                  </a:lnTo>
                  <a:lnTo>
                    <a:pt x="113" y="264"/>
                  </a:lnTo>
                  <a:lnTo>
                    <a:pt x="110" y="262"/>
                  </a:lnTo>
                  <a:lnTo>
                    <a:pt x="103" y="256"/>
                  </a:lnTo>
                  <a:lnTo>
                    <a:pt x="93" y="252"/>
                  </a:lnTo>
                  <a:lnTo>
                    <a:pt x="85" y="252"/>
                  </a:lnTo>
                  <a:lnTo>
                    <a:pt x="82" y="258"/>
                  </a:lnTo>
                  <a:lnTo>
                    <a:pt x="84" y="267"/>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91" name="Freeform 440"/>
            <p:cNvSpPr>
              <a:spLocks/>
            </p:cNvSpPr>
            <p:nvPr/>
          </p:nvSpPr>
          <p:spPr bwMode="auto">
            <a:xfrm>
              <a:off x="2260673" y="1835520"/>
              <a:ext cx="35203" cy="16835"/>
            </a:xfrm>
            <a:custGeom>
              <a:avLst/>
              <a:gdLst>
                <a:gd name="T0" fmla="*/ 31 w 34"/>
                <a:gd name="T1" fmla="*/ 0 h 18"/>
                <a:gd name="T2" fmla="*/ 32 w 34"/>
                <a:gd name="T3" fmla="*/ 1 h 18"/>
                <a:gd name="T4" fmla="*/ 34 w 34"/>
                <a:gd name="T5" fmla="*/ 3 h 18"/>
                <a:gd name="T6" fmla="*/ 34 w 34"/>
                <a:gd name="T7" fmla="*/ 6 h 18"/>
                <a:gd name="T8" fmla="*/ 30 w 34"/>
                <a:gd name="T9" fmla="*/ 10 h 18"/>
                <a:gd name="T10" fmla="*/ 24 w 34"/>
                <a:gd name="T11" fmla="*/ 14 h 18"/>
                <a:gd name="T12" fmla="*/ 22 w 34"/>
                <a:gd name="T13" fmla="*/ 16 h 18"/>
                <a:gd name="T14" fmla="*/ 19 w 34"/>
                <a:gd name="T15" fmla="*/ 18 h 18"/>
                <a:gd name="T16" fmla="*/ 12 w 34"/>
                <a:gd name="T17" fmla="*/ 18 h 18"/>
                <a:gd name="T18" fmla="*/ 4 w 34"/>
                <a:gd name="T19" fmla="*/ 16 h 18"/>
                <a:gd name="T20" fmla="*/ 0 w 34"/>
                <a:gd name="T21" fmla="*/ 13 h 18"/>
                <a:gd name="T22" fmla="*/ 0 w 34"/>
                <a:gd name="T23" fmla="*/ 9 h 18"/>
                <a:gd name="T24" fmla="*/ 4 w 34"/>
                <a:gd name="T25" fmla="*/ 7 h 18"/>
                <a:gd name="T26" fmla="*/ 14 w 34"/>
                <a:gd name="T27" fmla="*/ 4 h 18"/>
                <a:gd name="T28" fmla="*/ 22 w 34"/>
                <a:gd name="T29" fmla="*/ 2 h 18"/>
                <a:gd name="T30" fmla="*/ 29 w 34"/>
                <a:gd name="T31" fmla="*/ 1 h 18"/>
                <a:gd name="T32" fmla="*/ 31 w 3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18"/>
                <a:gd name="T53" fmla="*/ 34 w 34"/>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18">
                  <a:moveTo>
                    <a:pt x="31" y="0"/>
                  </a:moveTo>
                  <a:lnTo>
                    <a:pt x="32" y="1"/>
                  </a:lnTo>
                  <a:lnTo>
                    <a:pt x="34" y="3"/>
                  </a:lnTo>
                  <a:lnTo>
                    <a:pt x="34" y="6"/>
                  </a:lnTo>
                  <a:lnTo>
                    <a:pt x="30" y="10"/>
                  </a:lnTo>
                  <a:lnTo>
                    <a:pt x="24" y="14"/>
                  </a:lnTo>
                  <a:lnTo>
                    <a:pt x="22" y="16"/>
                  </a:lnTo>
                  <a:lnTo>
                    <a:pt x="19" y="18"/>
                  </a:lnTo>
                  <a:lnTo>
                    <a:pt x="12" y="18"/>
                  </a:lnTo>
                  <a:lnTo>
                    <a:pt x="4" y="16"/>
                  </a:lnTo>
                  <a:lnTo>
                    <a:pt x="0" y="13"/>
                  </a:lnTo>
                  <a:lnTo>
                    <a:pt x="0" y="9"/>
                  </a:lnTo>
                  <a:lnTo>
                    <a:pt x="4" y="7"/>
                  </a:lnTo>
                  <a:lnTo>
                    <a:pt x="14" y="4"/>
                  </a:lnTo>
                  <a:lnTo>
                    <a:pt x="22" y="2"/>
                  </a:lnTo>
                  <a:lnTo>
                    <a:pt x="29" y="1"/>
                  </a:lnTo>
                  <a:lnTo>
                    <a:pt x="31" y="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92" name="Freeform 441"/>
            <p:cNvSpPr>
              <a:spLocks/>
            </p:cNvSpPr>
            <p:nvPr/>
          </p:nvSpPr>
          <p:spPr bwMode="auto">
            <a:xfrm>
              <a:off x="2242306" y="1791135"/>
              <a:ext cx="32142" cy="45916"/>
            </a:xfrm>
            <a:custGeom>
              <a:avLst/>
              <a:gdLst>
                <a:gd name="T0" fmla="*/ 22 w 34"/>
                <a:gd name="T1" fmla="*/ 14 h 46"/>
                <a:gd name="T2" fmla="*/ 20 w 34"/>
                <a:gd name="T3" fmla="*/ 10 h 46"/>
                <a:gd name="T4" fmla="*/ 14 w 34"/>
                <a:gd name="T5" fmla="*/ 5 h 46"/>
                <a:gd name="T6" fmla="*/ 7 w 34"/>
                <a:gd name="T7" fmla="*/ 0 h 46"/>
                <a:gd name="T8" fmla="*/ 3 w 34"/>
                <a:gd name="T9" fmla="*/ 0 h 46"/>
                <a:gd name="T10" fmla="*/ 1 w 34"/>
                <a:gd name="T11" fmla="*/ 5 h 46"/>
                <a:gd name="T12" fmla="*/ 0 w 34"/>
                <a:gd name="T13" fmla="*/ 10 h 46"/>
                <a:gd name="T14" fmla="*/ 1 w 34"/>
                <a:gd name="T15" fmla="*/ 15 h 46"/>
                <a:gd name="T16" fmla="*/ 1 w 34"/>
                <a:gd name="T17" fmla="*/ 20 h 46"/>
                <a:gd name="T18" fmla="*/ 3 w 34"/>
                <a:gd name="T19" fmla="*/ 27 h 46"/>
                <a:gd name="T20" fmla="*/ 4 w 34"/>
                <a:gd name="T21" fmla="*/ 36 h 46"/>
                <a:gd name="T22" fmla="*/ 7 w 34"/>
                <a:gd name="T23" fmla="*/ 43 h 46"/>
                <a:gd name="T24" fmla="*/ 11 w 34"/>
                <a:gd name="T25" fmla="*/ 46 h 46"/>
                <a:gd name="T26" fmla="*/ 16 w 34"/>
                <a:gd name="T27" fmla="*/ 46 h 46"/>
                <a:gd name="T28" fmla="*/ 21 w 34"/>
                <a:gd name="T29" fmla="*/ 44 h 46"/>
                <a:gd name="T30" fmla="*/ 26 w 34"/>
                <a:gd name="T31" fmla="*/ 42 h 46"/>
                <a:gd name="T32" fmla="*/ 29 w 34"/>
                <a:gd name="T33" fmla="*/ 38 h 46"/>
                <a:gd name="T34" fmla="*/ 31 w 34"/>
                <a:gd name="T35" fmla="*/ 33 h 46"/>
                <a:gd name="T36" fmla="*/ 34 w 34"/>
                <a:gd name="T37" fmla="*/ 30 h 46"/>
                <a:gd name="T38" fmla="*/ 34 w 34"/>
                <a:gd name="T39" fmla="*/ 27 h 46"/>
                <a:gd name="T40" fmla="*/ 30 w 34"/>
                <a:gd name="T41" fmla="*/ 22 h 46"/>
                <a:gd name="T42" fmla="*/ 26 w 34"/>
                <a:gd name="T43" fmla="*/ 17 h 46"/>
                <a:gd name="T44" fmla="*/ 23 w 34"/>
                <a:gd name="T45" fmla="*/ 15 h 46"/>
                <a:gd name="T46" fmla="*/ 22 w 34"/>
                <a:gd name="T47" fmla="*/ 14 h 46"/>
                <a:gd name="T48" fmla="*/ 22 w 34"/>
                <a:gd name="T49" fmla="*/ 14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
                <a:gd name="T76" fmla="*/ 0 h 46"/>
                <a:gd name="T77" fmla="*/ 34 w 34"/>
                <a:gd name="T78" fmla="*/ 46 h 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 h="46">
                  <a:moveTo>
                    <a:pt x="22" y="14"/>
                  </a:moveTo>
                  <a:lnTo>
                    <a:pt x="20" y="10"/>
                  </a:lnTo>
                  <a:lnTo>
                    <a:pt x="14" y="5"/>
                  </a:lnTo>
                  <a:lnTo>
                    <a:pt x="7" y="0"/>
                  </a:lnTo>
                  <a:lnTo>
                    <a:pt x="3" y="0"/>
                  </a:lnTo>
                  <a:lnTo>
                    <a:pt x="1" y="5"/>
                  </a:lnTo>
                  <a:lnTo>
                    <a:pt x="0" y="10"/>
                  </a:lnTo>
                  <a:lnTo>
                    <a:pt x="1" y="15"/>
                  </a:lnTo>
                  <a:lnTo>
                    <a:pt x="1" y="20"/>
                  </a:lnTo>
                  <a:lnTo>
                    <a:pt x="3" y="27"/>
                  </a:lnTo>
                  <a:lnTo>
                    <a:pt x="4" y="36"/>
                  </a:lnTo>
                  <a:lnTo>
                    <a:pt x="7" y="43"/>
                  </a:lnTo>
                  <a:lnTo>
                    <a:pt x="11" y="46"/>
                  </a:lnTo>
                  <a:lnTo>
                    <a:pt x="16" y="46"/>
                  </a:lnTo>
                  <a:lnTo>
                    <a:pt x="21" y="44"/>
                  </a:lnTo>
                  <a:lnTo>
                    <a:pt x="26" y="42"/>
                  </a:lnTo>
                  <a:lnTo>
                    <a:pt x="29" y="38"/>
                  </a:lnTo>
                  <a:lnTo>
                    <a:pt x="31" y="33"/>
                  </a:lnTo>
                  <a:lnTo>
                    <a:pt x="34" y="30"/>
                  </a:lnTo>
                  <a:lnTo>
                    <a:pt x="34" y="27"/>
                  </a:lnTo>
                  <a:lnTo>
                    <a:pt x="30" y="22"/>
                  </a:lnTo>
                  <a:lnTo>
                    <a:pt x="26" y="17"/>
                  </a:lnTo>
                  <a:lnTo>
                    <a:pt x="23" y="15"/>
                  </a:lnTo>
                  <a:lnTo>
                    <a:pt x="22" y="14"/>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93" name="Freeform 442"/>
            <p:cNvSpPr>
              <a:spLocks/>
            </p:cNvSpPr>
            <p:nvPr/>
          </p:nvSpPr>
          <p:spPr bwMode="auto">
            <a:xfrm>
              <a:off x="2178024" y="1769707"/>
              <a:ext cx="58160" cy="65813"/>
            </a:xfrm>
            <a:custGeom>
              <a:avLst/>
              <a:gdLst>
                <a:gd name="T0" fmla="*/ 53 w 58"/>
                <a:gd name="T1" fmla="*/ 34 h 67"/>
                <a:gd name="T2" fmla="*/ 54 w 58"/>
                <a:gd name="T3" fmla="*/ 37 h 67"/>
                <a:gd name="T4" fmla="*/ 57 w 58"/>
                <a:gd name="T5" fmla="*/ 44 h 67"/>
                <a:gd name="T6" fmla="*/ 58 w 58"/>
                <a:gd name="T7" fmla="*/ 53 h 67"/>
                <a:gd name="T8" fmla="*/ 57 w 58"/>
                <a:gd name="T9" fmla="*/ 60 h 67"/>
                <a:gd name="T10" fmla="*/ 54 w 58"/>
                <a:gd name="T11" fmla="*/ 64 h 67"/>
                <a:gd name="T12" fmla="*/ 52 w 58"/>
                <a:gd name="T13" fmla="*/ 66 h 67"/>
                <a:gd name="T14" fmla="*/ 48 w 58"/>
                <a:gd name="T15" fmla="*/ 67 h 67"/>
                <a:gd name="T16" fmla="*/ 44 w 58"/>
                <a:gd name="T17" fmla="*/ 65 h 67"/>
                <a:gd name="T18" fmla="*/ 39 w 58"/>
                <a:gd name="T19" fmla="*/ 62 h 67"/>
                <a:gd name="T20" fmla="*/ 35 w 58"/>
                <a:gd name="T21" fmla="*/ 60 h 67"/>
                <a:gd name="T22" fmla="*/ 32 w 58"/>
                <a:gd name="T23" fmla="*/ 58 h 67"/>
                <a:gd name="T24" fmla="*/ 29 w 58"/>
                <a:gd name="T25" fmla="*/ 53 h 67"/>
                <a:gd name="T26" fmla="*/ 24 w 58"/>
                <a:gd name="T27" fmla="*/ 50 h 67"/>
                <a:gd name="T28" fmla="*/ 17 w 58"/>
                <a:gd name="T29" fmla="*/ 49 h 67"/>
                <a:gd name="T30" fmla="*/ 12 w 58"/>
                <a:gd name="T31" fmla="*/ 47 h 67"/>
                <a:gd name="T32" fmla="*/ 8 w 58"/>
                <a:gd name="T33" fmla="*/ 42 h 67"/>
                <a:gd name="T34" fmla="*/ 9 w 58"/>
                <a:gd name="T35" fmla="*/ 37 h 67"/>
                <a:gd name="T36" fmla="*/ 13 w 58"/>
                <a:gd name="T37" fmla="*/ 37 h 67"/>
                <a:gd name="T38" fmla="*/ 15 w 58"/>
                <a:gd name="T39" fmla="*/ 36 h 67"/>
                <a:gd name="T40" fmla="*/ 13 w 58"/>
                <a:gd name="T41" fmla="*/ 30 h 67"/>
                <a:gd name="T42" fmla="*/ 7 w 58"/>
                <a:gd name="T43" fmla="*/ 20 h 67"/>
                <a:gd name="T44" fmla="*/ 2 w 58"/>
                <a:gd name="T45" fmla="*/ 11 h 67"/>
                <a:gd name="T46" fmla="*/ 0 w 58"/>
                <a:gd name="T47" fmla="*/ 4 h 67"/>
                <a:gd name="T48" fmla="*/ 4 w 58"/>
                <a:gd name="T49" fmla="*/ 0 h 67"/>
                <a:gd name="T50" fmla="*/ 9 w 58"/>
                <a:gd name="T51" fmla="*/ 0 h 67"/>
                <a:gd name="T52" fmla="*/ 14 w 58"/>
                <a:gd name="T53" fmla="*/ 0 h 67"/>
                <a:gd name="T54" fmla="*/ 19 w 58"/>
                <a:gd name="T55" fmla="*/ 2 h 67"/>
                <a:gd name="T56" fmla="*/ 23 w 58"/>
                <a:gd name="T57" fmla="*/ 8 h 67"/>
                <a:gd name="T58" fmla="*/ 28 w 58"/>
                <a:gd name="T59" fmla="*/ 13 h 67"/>
                <a:gd name="T60" fmla="*/ 34 w 58"/>
                <a:gd name="T61" fmla="*/ 15 h 67"/>
                <a:gd name="T62" fmla="*/ 38 w 58"/>
                <a:gd name="T63" fmla="*/ 16 h 67"/>
                <a:gd name="T64" fmla="*/ 40 w 58"/>
                <a:gd name="T65" fmla="*/ 19 h 67"/>
                <a:gd name="T66" fmla="*/ 43 w 58"/>
                <a:gd name="T67" fmla="*/ 24 h 67"/>
                <a:gd name="T68" fmla="*/ 47 w 58"/>
                <a:gd name="T69" fmla="*/ 29 h 67"/>
                <a:gd name="T70" fmla="*/ 51 w 58"/>
                <a:gd name="T71" fmla="*/ 32 h 67"/>
                <a:gd name="T72" fmla="*/ 53 w 58"/>
                <a:gd name="T73" fmla="*/ 34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8"/>
                <a:gd name="T112" fmla="*/ 0 h 67"/>
                <a:gd name="T113" fmla="*/ 58 w 58"/>
                <a:gd name="T114" fmla="*/ 67 h 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8" h="67">
                  <a:moveTo>
                    <a:pt x="53" y="34"/>
                  </a:moveTo>
                  <a:lnTo>
                    <a:pt x="54" y="37"/>
                  </a:lnTo>
                  <a:lnTo>
                    <a:pt x="57" y="44"/>
                  </a:lnTo>
                  <a:lnTo>
                    <a:pt x="58" y="53"/>
                  </a:lnTo>
                  <a:lnTo>
                    <a:pt x="57" y="60"/>
                  </a:lnTo>
                  <a:lnTo>
                    <a:pt x="54" y="64"/>
                  </a:lnTo>
                  <a:lnTo>
                    <a:pt x="52" y="66"/>
                  </a:lnTo>
                  <a:lnTo>
                    <a:pt x="48" y="67"/>
                  </a:lnTo>
                  <a:lnTo>
                    <a:pt x="44" y="65"/>
                  </a:lnTo>
                  <a:lnTo>
                    <a:pt x="39" y="62"/>
                  </a:lnTo>
                  <a:lnTo>
                    <a:pt x="35" y="60"/>
                  </a:lnTo>
                  <a:lnTo>
                    <a:pt x="32" y="58"/>
                  </a:lnTo>
                  <a:lnTo>
                    <a:pt x="29" y="53"/>
                  </a:lnTo>
                  <a:lnTo>
                    <a:pt x="24" y="50"/>
                  </a:lnTo>
                  <a:lnTo>
                    <a:pt x="17" y="49"/>
                  </a:lnTo>
                  <a:lnTo>
                    <a:pt x="12" y="47"/>
                  </a:lnTo>
                  <a:lnTo>
                    <a:pt x="8" y="42"/>
                  </a:lnTo>
                  <a:lnTo>
                    <a:pt x="9" y="37"/>
                  </a:lnTo>
                  <a:lnTo>
                    <a:pt x="13" y="37"/>
                  </a:lnTo>
                  <a:lnTo>
                    <a:pt x="15" y="36"/>
                  </a:lnTo>
                  <a:lnTo>
                    <a:pt x="13" y="30"/>
                  </a:lnTo>
                  <a:lnTo>
                    <a:pt x="7" y="20"/>
                  </a:lnTo>
                  <a:lnTo>
                    <a:pt x="2" y="11"/>
                  </a:lnTo>
                  <a:lnTo>
                    <a:pt x="0" y="4"/>
                  </a:lnTo>
                  <a:lnTo>
                    <a:pt x="4" y="0"/>
                  </a:lnTo>
                  <a:lnTo>
                    <a:pt x="9" y="0"/>
                  </a:lnTo>
                  <a:lnTo>
                    <a:pt x="14" y="0"/>
                  </a:lnTo>
                  <a:lnTo>
                    <a:pt x="19" y="2"/>
                  </a:lnTo>
                  <a:lnTo>
                    <a:pt x="23" y="8"/>
                  </a:lnTo>
                  <a:lnTo>
                    <a:pt x="28" y="13"/>
                  </a:lnTo>
                  <a:lnTo>
                    <a:pt x="34" y="15"/>
                  </a:lnTo>
                  <a:lnTo>
                    <a:pt x="38" y="16"/>
                  </a:lnTo>
                  <a:lnTo>
                    <a:pt x="40" y="19"/>
                  </a:lnTo>
                  <a:lnTo>
                    <a:pt x="43" y="24"/>
                  </a:lnTo>
                  <a:lnTo>
                    <a:pt x="47" y="29"/>
                  </a:lnTo>
                  <a:lnTo>
                    <a:pt x="51" y="32"/>
                  </a:lnTo>
                  <a:lnTo>
                    <a:pt x="53" y="34"/>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94" name="Freeform 443"/>
            <p:cNvSpPr>
              <a:spLocks/>
            </p:cNvSpPr>
            <p:nvPr/>
          </p:nvSpPr>
          <p:spPr bwMode="auto">
            <a:xfrm>
              <a:off x="1943854" y="2008469"/>
              <a:ext cx="260189" cy="226518"/>
            </a:xfrm>
            <a:custGeom>
              <a:avLst/>
              <a:gdLst>
                <a:gd name="T0" fmla="*/ 249 w 249"/>
                <a:gd name="T1" fmla="*/ 175 h 231"/>
                <a:gd name="T2" fmla="*/ 236 w 249"/>
                <a:gd name="T3" fmla="*/ 187 h 231"/>
                <a:gd name="T4" fmla="*/ 226 w 249"/>
                <a:gd name="T5" fmla="*/ 189 h 231"/>
                <a:gd name="T6" fmla="*/ 231 w 249"/>
                <a:gd name="T7" fmla="*/ 220 h 231"/>
                <a:gd name="T8" fmla="*/ 205 w 249"/>
                <a:gd name="T9" fmla="*/ 231 h 231"/>
                <a:gd name="T10" fmla="*/ 178 w 249"/>
                <a:gd name="T11" fmla="*/ 210 h 231"/>
                <a:gd name="T12" fmla="*/ 163 w 249"/>
                <a:gd name="T13" fmla="*/ 196 h 231"/>
                <a:gd name="T14" fmla="*/ 154 w 249"/>
                <a:gd name="T15" fmla="*/ 196 h 231"/>
                <a:gd name="T16" fmla="*/ 123 w 249"/>
                <a:gd name="T17" fmla="*/ 213 h 231"/>
                <a:gd name="T18" fmla="*/ 89 w 249"/>
                <a:gd name="T19" fmla="*/ 221 h 231"/>
                <a:gd name="T20" fmla="*/ 73 w 249"/>
                <a:gd name="T21" fmla="*/ 221 h 231"/>
                <a:gd name="T22" fmla="*/ 52 w 249"/>
                <a:gd name="T23" fmla="*/ 215 h 231"/>
                <a:gd name="T24" fmla="*/ 44 w 249"/>
                <a:gd name="T25" fmla="*/ 204 h 231"/>
                <a:gd name="T26" fmla="*/ 25 w 249"/>
                <a:gd name="T27" fmla="*/ 173 h 231"/>
                <a:gd name="T28" fmla="*/ 1 w 249"/>
                <a:gd name="T29" fmla="*/ 157 h 231"/>
                <a:gd name="T30" fmla="*/ 1 w 249"/>
                <a:gd name="T31" fmla="*/ 130 h 231"/>
                <a:gd name="T32" fmla="*/ 27 w 249"/>
                <a:gd name="T33" fmla="*/ 129 h 231"/>
                <a:gd name="T34" fmla="*/ 57 w 249"/>
                <a:gd name="T35" fmla="*/ 142 h 231"/>
                <a:gd name="T36" fmla="*/ 82 w 249"/>
                <a:gd name="T37" fmla="*/ 151 h 231"/>
                <a:gd name="T38" fmla="*/ 81 w 249"/>
                <a:gd name="T39" fmla="*/ 126 h 231"/>
                <a:gd name="T40" fmla="*/ 44 w 249"/>
                <a:gd name="T41" fmla="*/ 117 h 231"/>
                <a:gd name="T42" fmla="*/ 12 w 249"/>
                <a:gd name="T43" fmla="*/ 114 h 231"/>
                <a:gd name="T44" fmla="*/ 2 w 249"/>
                <a:gd name="T45" fmla="*/ 90 h 231"/>
                <a:gd name="T46" fmla="*/ 28 w 249"/>
                <a:gd name="T47" fmla="*/ 84 h 231"/>
                <a:gd name="T48" fmla="*/ 19 w 249"/>
                <a:gd name="T49" fmla="*/ 68 h 231"/>
                <a:gd name="T50" fmla="*/ 3 w 249"/>
                <a:gd name="T51" fmla="*/ 44 h 231"/>
                <a:gd name="T52" fmla="*/ 21 w 249"/>
                <a:gd name="T53" fmla="*/ 33 h 231"/>
                <a:gd name="T54" fmla="*/ 28 w 249"/>
                <a:gd name="T55" fmla="*/ 15 h 231"/>
                <a:gd name="T56" fmla="*/ 51 w 249"/>
                <a:gd name="T57" fmla="*/ 7 h 231"/>
                <a:gd name="T58" fmla="*/ 88 w 249"/>
                <a:gd name="T59" fmla="*/ 3 h 231"/>
                <a:gd name="T60" fmla="*/ 82 w 249"/>
                <a:gd name="T61" fmla="*/ 27 h 231"/>
                <a:gd name="T62" fmla="*/ 102 w 249"/>
                <a:gd name="T63" fmla="*/ 27 h 231"/>
                <a:gd name="T64" fmla="*/ 124 w 249"/>
                <a:gd name="T65" fmla="*/ 47 h 231"/>
                <a:gd name="T66" fmla="*/ 125 w 249"/>
                <a:gd name="T67" fmla="*/ 27 h 231"/>
                <a:gd name="T68" fmla="*/ 145 w 249"/>
                <a:gd name="T69" fmla="*/ 47 h 231"/>
                <a:gd name="T70" fmla="*/ 152 w 249"/>
                <a:gd name="T71" fmla="*/ 83 h 231"/>
                <a:gd name="T72" fmla="*/ 162 w 249"/>
                <a:gd name="T73" fmla="*/ 51 h 231"/>
                <a:gd name="T74" fmla="*/ 157 w 249"/>
                <a:gd name="T75" fmla="*/ 27 h 231"/>
                <a:gd name="T76" fmla="*/ 173 w 249"/>
                <a:gd name="T77" fmla="*/ 23 h 231"/>
                <a:gd name="T78" fmla="*/ 181 w 249"/>
                <a:gd name="T79" fmla="*/ 19 h 231"/>
                <a:gd name="T80" fmla="*/ 172 w 249"/>
                <a:gd name="T81" fmla="*/ 7 h 231"/>
                <a:gd name="T82" fmla="*/ 198 w 249"/>
                <a:gd name="T83" fmla="*/ 5 h 231"/>
                <a:gd name="T84" fmla="*/ 213 w 249"/>
                <a:gd name="T85" fmla="*/ 15 h 231"/>
                <a:gd name="T86" fmla="*/ 199 w 249"/>
                <a:gd name="T87" fmla="*/ 39 h 231"/>
                <a:gd name="T88" fmla="*/ 195 w 249"/>
                <a:gd name="T89" fmla="*/ 60 h 231"/>
                <a:gd name="T90" fmla="*/ 201 w 249"/>
                <a:gd name="T91" fmla="*/ 98 h 231"/>
                <a:gd name="T92" fmla="*/ 198 w 249"/>
                <a:gd name="T93" fmla="*/ 115 h 231"/>
                <a:gd name="T94" fmla="*/ 209 w 249"/>
                <a:gd name="T95" fmla="*/ 141 h 231"/>
                <a:gd name="T96" fmla="*/ 237 w 249"/>
                <a:gd name="T97" fmla="*/ 160 h 2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9"/>
                <a:gd name="T148" fmla="*/ 0 h 231"/>
                <a:gd name="T149" fmla="*/ 249 w 249"/>
                <a:gd name="T150" fmla="*/ 231 h 2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9" h="231">
                  <a:moveTo>
                    <a:pt x="239" y="162"/>
                  </a:moveTo>
                  <a:lnTo>
                    <a:pt x="241" y="164"/>
                  </a:lnTo>
                  <a:lnTo>
                    <a:pt x="246" y="168"/>
                  </a:lnTo>
                  <a:lnTo>
                    <a:pt x="249" y="175"/>
                  </a:lnTo>
                  <a:lnTo>
                    <a:pt x="248" y="182"/>
                  </a:lnTo>
                  <a:lnTo>
                    <a:pt x="244" y="187"/>
                  </a:lnTo>
                  <a:lnTo>
                    <a:pt x="239" y="188"/>
                  </a:lnTo>
                  <a:lnTo>
                    <a:pt x="236" y="187"/>
                  </a:lnTo>
                  <a:lnTo>
                    <a:pt x="232" y="187"/>
                  </a:lnTo>
                  <a:lnTo>
                    <a:pt x="229" y="187"/>
                  </a:lnTo>
                  <a:lnTo>
                    <a:pt x="226" y="187"/>
                  </a:lnTo>
                  <a:lnTo>
                    <a:pt x="226" y="189"/>
                  </a:lnTo>
                  <a:lnTo>
                    <a:pt x="228" y="195"/>
                  </a:lnTo>
                  <a:lnTo>
                    <a:pt x="230" y="204"/>
                  </a:lnTo>
                  <a:lnTo>
                    <a:pt x="232" y="213"/>
                  </a:lnTo>
                  <a:lnTo>
                    <a:pt x="231" y="220"/>
                  </a:lnTo>
                  <a:lnTo>
                    <a:pt x="224" y="225"/>
                  </a:lnTo>
                  <a:lnTo>
                    <a:pt x="216" y="227"/>
                  </a:lnTo>
                  <a:lnTo>
                    <a:pt x="211" y="230"/>
                  </a:lnTo>
                  <a:lnTo>
                    <a:pt x="205" y="231"/>
                  </a:lnTo>
                  <a:lnTo>
                    <a:pt x="195" y="225"/>
                  </a:lnTo>
                  <a:lnTo>
                    <a:pt x="190" y="220"/>
                  </a:lnTo>
                  <a:lnTo>
                    <a:pt x="184" y="215"/>
                  </a:lnTo>
                  <a:lnTo>
                    <a:pt x="178" y="210"/>
                  </a:lnTo>
                  <a:lnTo>
                    <a:pt x="173" y="205"/>
                  </a:lnTo>
                  <a:lnTo>
                    <a:pt x="170" y="202"/>
                  </a:lnTo>
                  <a:lnTo>
                    <a:pt x="165" y="198"/>
                  </a:lnTo>
                  <a:lnTo>
                    <a:pt x="163" y="196"/>
                  </a:lnTo>
                  <a:lnTo>
                    <a:pt x="161" y="195"/>
                  </a:lnTo>
                  <a:lnTo>
                    <a:pt x="158" y="194"/>
                  </a:lnTo>
                  <a:lnTo>
                    <a:pt x="157" y="194"/>
                  </a:lnTo>
                  <a:lnTo>
                    <a:pt x="154" y="196"/>
                  </a:lnTo>
                  <a:lnTo>
                    <a:pt x="146" y="202"/>
                  </a:lnTo>
                  <a:lnTo>
                    <a:pt x="140" y="206"/>
                  </a:lnTo>
                  <a:lnTo>
                    <a:pt x="132" y="210"/>
                  </a:lnTo>
                  <a:lnTo>
                    <a:pt x="123" y="213"/>
                  </a:lnTo>
                  <a:lnTo>
                    <a:pt x="114" y="216"/>
                  </a:lnTo>
                  <a:lnTo>
                    <a:pt x="104" y="219"/>
                  </a:lnTo>
                  <a:lnTo>
                    <a:pt x="95" y="220"/>
                  </a:lnTo>
                  <a:lnTo>
                    <a:pt x="89" y="221"/>
                  </a:lnTo>
                  <a:lnTo>
                    <a:pt x="85" y="223"/>
                  </a:lnTo>
                  <a:lnTo>
                    <a:pt x="81" y="223"/>
                  </a:lnTo>
                  <a:lnTo>
                    <a:pt x="78" y="223"/>
                  </a:lnTo>
                  <a:lnTo>
                    <a:pt x="73" y="221"/>
                  </a:lnTo>
                  <a:lnTo>
                    <a:pt x="67" y="219"/>
                  </a:lnTo>
                  <a:lnTo>
                    <a:pt x="62" y="218"/>
                  </a:lnTo>
                  <a:lnTo>
                    <a:pt x="57" y="216"/>
                  </a:lnTo>
                  <a:lnTo>
                    <a:pt x="52" y="215"/>
                  </a:lnTo>
                  <a:lnTo>
                    <a:pt x="49" y="215"/>
                  </a:lnTo>
                  <a:lnTo>
                    <a:pt x="46" y="213"/>
                  </a:lnTo>
                  <a:lnTo>
                    <a:pt x="44" y="210"/>
                  </a:lnTo>
                  <a:lnTo>
                    <a:pt x="44" y="204"/>
                  </a:lnTo>
                  <a:lnTo>
                    <a:pt x="43" y="197"/>
                  </a:lnTo>
                  <a:lnTo>
                    <a:pt x="40" y="188"/>
                  </a:lnTo>
                  <a:lnTo>
                    <a:pt x="33" y="180"/>
                  </a:lnTo>
                  <a:lnTo>
                    <a:pt x="25" y="173"/>
                  </a:lnTo>
                  <a:lnTo>
                    <a:pt x="16" y="167"/>
                  </a:lnTo>
                  <a:lnTo>
                    <a:pt x="9" y="164"/>
                  </a:lnTo>
                  <a:lnTo>
                    <a:pt x="3" y="162"/>
                  </a:lnTo>
                  <a:lnTo>
                    <a:pt x="1" y="157"/>
                  </a:lnTo>
                  <a:lnTo>
                    <a:pt x="0" y="151"/>
                  </a:lnTo>
                  <a:lnTo>
                    <a:pt x="0" y="143"/>
                  </a:lnTo>
                  <a:lnTo>
                    <a:pt x="0" y="136"/>
                  </a:lnTo>
                  <a:lnTo>
                    <a:pt x="1" y="130"/>
                  </a:lnTo>
                  <a:lnTo>
                    <a:pt x="5" y="129"/>
                  </a:lnTo>
                  <a:lnTo>
                    <a:pt x="12" y="129"/>
                  </a:lnTo>
                  <a:lnTo>
                    <a:pt x="20" y="128"/>
                  </a:lnTo>
                  <a:lnTo>
                    <a:pt x="27" y="129"/>
                  </a:lnTo>
                  <a:lnTo>
                    <a:pt x="36" y="132"/>
                  </a:lnTo>
                  <a:lnTo>
                    <a:pt x="42" y="135"/>
                  </a:lnTo>
                  <a:lnTo>
                    <a:pt x="49" y="138"/>
                  </a:lnTo>
                  <a:lnTo>
                    <a:pt x="57" y="142"/>
                  </a:lnTo>
                  <a:lnTo>
                    <a:pt x="65" y="147"/>
                  </a:lnTo>
                  <a:lnTo>
                    <a:pt x="72" y="149"/>
                  </a:lnTo>
                  <a:lnTo>
                    <a:pt x="79" y="151"/>
                  </a:lnTo>
                  <a:lnTo>
                    <a:pt x="82" y="151"/>
                  </a:lnTo>
                  <a:lnTo>
                    <a:pt x="85" y="149"/>
                  </a:lnTo>
                  <a:lnTo>
                    <a:pt x="86" y="141"/>
                  </a:lnTo>
                  <a:lnTo>
                    <a:pt x="86" y="133"/>
                  </a:lnTo>
                  <a:lnTo>
                    <a:pt x="81" y="126"/>
                  </a:lnTo>
                  <a:lnTo>
                    <a:pt x="69" y="121"/>
                  </a:lnTo>
                  <a:lnTo>
                    <a:pt x="56" y="118"/>
                  </a:lnTo>
                  <a:lnTo>
                    <a:pt x="50" y="117"/>
                  </a:lnTo>
                  <a:lnTo>
                    <a:pt x="44" y="117"/>
                  </a:lnTo>
                  <a:lnTo>
                    <a:pt x="35" y="115"/>
                  </a:lnTo>
                  <a:lnTo>
                    <a:pt x="24" y="115"/>
                  </a:lnTo>
                  <a:lnTo>
                    <a:pt x="17" y="115"/>
                  </a:lnTo>
                  <a:lnTo>
                    <a:pt x="12" y="114"/>
                  </a:lnTo>
                  <a:lnTo>
                    <a:pt x="8" y="111"/>
                  </a:lnTo>
                  <a:lnTo>
                    <a:pt x="3" y="104"/>
                  </a:lnTo>
                  <a:lnTo>
                    <a:pt x="2" y="96"/>
                  </a:lnTo>
                  <a:lnTo>
                    <a:pt x="2" y="90"/>
                  </a:lnTo>
                  <a:lnTo>
                    <a:pt x="4" y="86"/>
                  </a:lnTo>
                  <a:lnTo>
                    <a:pt x="11" y="84"/>
                  </a:lnTo>
                  <a:lnTo>
                    <a:pt x="20" y="86"/>
                  </a:lnTo>
                  <a:lnTo>
                    <a:pt x="28" y="84"/>
                  </a:lnTo>
                  <a:lnTo>
                    <a:pt x="29" y="79"/>
                  </a:lnTo>
                  <a:lnTo>
                    <a:pt x="26" y="73"/>
                  </a:lnTo>
                  <a:lnTo>
                    <a:pt x="23" y="71"/>
                  </a:lnTo>
                  <a:lnTo>
                    <a:pt x="19" y="68"/>
                  </a:lnTo>
                  <a:lnTo>
                    <a:pt x="13" y="62"/>
                  </a:lnTo>
                  <a:lnTo>
                    <a:pt x="8" y="54"/>
                  </a:lnTo>
                  <a:lnTo>
                    <a:pt x="3" y="49"/>
                  </a:lnTo>
                  <a:lnTo>
                    <a:pt x="3" y="44"/>
                  </a:lnTo>
                  <a:lnTo>
                    <a:pt x="8" y="39"/>
                  </a:lnTo>
                  <a:lnTo>
                    <a:pt x="14" y="37"/>
                  </a:lnTo>
                  <a:lnTo>
                    <a:pt x="19" y="35"/>
                  </a:lnTo>
                  <a:lnTo>
                    <a:pt x="21" y="33"/>
                  </a:lnTo>
                  <a:lnTo>
                    <a:pt x="24" y="27"/>
                  </a:lnTo>
                  <a:lnTo>
                    <a:pt x="25" y="21"/>
                  </a:lnTo>
                  <a:lnTo>
                    <a:pt x="25" y="18"/>
                  </a:lnTo>
                  <a:lnTo>
                    <a:pt x="28" y="15"/>
                  </a:lnTo>
                  <a:lnTo>
                    <a:pt x="33" y="14"/>
                  </a:lnTo>
                  <a:lnTo>
                    <a:pt x="40" y="13"/>
                  </a:lnTo>
                  <a:lnTo>
                    <a:pt x="46" y="9"/>
                  </a:lnTo>
                  <a:lnTo>
                    <a:pt x="51" y="7"/>
                  </a:lnTo>
                  <a:lnTo>
                    <a:pt x="61" y="5"/>
                  </a:lnTo>
                  <a:lnTo>
                    <a:pt x="72" y="3"/>
                  </a:lnTo>
                  <a:lnTo>
                    <a:pt x="81" y="0"/>
                  </a:lnTo>
                  <a:lnTo>
                    <a:pt x="88" y="3"/>
                  </a:lnTo>
                  <a:lnTo>
                    <a:pt x="88" y="9"/>
                  </a:lnTo>
                  <a:lnTo>
                    <a:pt x="85" y="18"/>
                  </a:lnTo>
                  <a:lnTo>
                    <a:pt x="81" y="23"/>
                  </a:lnTo>
                  <a:lnTo>
                    <a:pt x="82" y="27"/>
                  </a:lnTo>
                  <a:lnTo>
                    <a:pt x="88" y="26"/>
                  </a:lnTo>
                  <a:lnTo>
                    <a:pt x="95" y="23"/>
                  </a:lnTo>
                  <a:lnTo>
                    <a:pt x="100" y="24"/>
                  </a:lnTo>
                  <a:lnTo>
                    <a:pt x="102" y="27"/>
                  </a:lnTo>
                  <a:lnTo>
                    <a:pt x="104" y="34"/>
                  </a:lnTo>
                  <a:lnTo>
                    <a:pt x="110" y="41"/>
                  </a:lnTo>
                  <a:lnTo>
                    <a:pt x="117" y="46"/>
                  </a:lnTo>
                  <a:lnTo>
                    <a:pt x="124" y="47"/>
                  </a:lnTo>
                  <a:lnTo>
                    <a:pt x="127" y="45"/>
                  </a:lnTo>
                  <a:lnTo>
                    <a:pt x="127" y="38"/>
                  </a:lnTo>
                  <a:lnTo>
                    <a:pt x="126" y="31"/>
                  </a:lnTo>
                  <a:lnTo>
                    <a:pt x="125" y="27"/>
                  </a:lnTo>
                  <a:lnTo>
                    <a:pt x="129" y="27"/>
                  </a:lnTo>
                  <a:lnTo>
                    <a:pt x="134" y="33"/>
                  </a:lnTo>
                  <a:lnTo>
                    <a:pt x="140" y="39"/>
                  </a:lnTo>
                  <a:lnTo>
                    <a:pt x="145" y="47"/>
                  </a:lnTo>
                  <a:lnTo>
                    <a:pt x="146" y="58"/>
                  </a:lnTo>
                  <a:lnTo>
                    <a:pt x="147" y="69"/>
                  </a:lnTo>
                  <a:lnTo>
                    <a:pt x="148" y="80"/>
                  </a:lnTo>
                  <a:lnTo>
                    <a:pt x="152" y="83"/>
                  </a:lnTo>
                  <a:lnTo>
                    <a:pt x="155" y="75"/>
                  </a:lnTo>
                  <a:lnTo>
                    <a:pt x="158" y="64"/>
                  </a:lnTo>
                  <a:lnTo>
                    <a:pt x="161" y="57"/>
                  </a:lnTo>
                  <a:lnTo>
                    <a:pt x="162" y="51"/>
                  </a:lnTo>
                  <a:lnTo>
                    <a:pt x="160" y="46"/>
                  </a:lnTo>
                  <a:lnTo>
                    <a:pt x="157" y="39"/>
                  </a:lnTo>
                  <a:lnTo>
                    <a:pt x="156" y="33"/>
                  </a:lnTo>
                  <a:lnTo>
                    <a:pt x="157" y="27"/>
                  </a:lnTo>
                  <a:lnTo>
                    <a:pt x="160" y="22"/>
                  </a:lnTo>
                  <a:lnTo>
                    <a:pt x="164" y="20"/>
                  </a:lnTo>
                  <a:lnTo>
                    <a:pt x="169" y="21"/>
                  </a:lnTo>
                  <a:lnTo>
                    <a:pt x="173" y="23"/>
                  </a:lnTo>
                  <a:lnTo>
                    <a:pt x="179" y="26"/>
                  </a:lnTo>
                  <a:lnTo>
                    <a:pt x="181" y="24"/>
                  </a:lnTo>
                  <a:lnTo>
                    <a:pt x="183" y="22"/>
                  </a:lnTo>
                  <a:lnTo>
                    <a:pt x="181" y="19"/>
                  </a:lnTo>
                  <a:lnTo>
                    <a:pt x="181" y="18"/>
                  </a:lnTo>
                  <a:lnTo>
                    <a:pt x="179" y="15"/>
                  </a:lnTo>
                  <a:lnTo>
                    <a:pt x="175" y="11"/>
                  </a:lnTo>
                  <a:lnTo>
                    <a:pt x="172" y="7"/>
                  </a:lnTo>
                  <a:lnTo>
                    <a:pt x="179" y="5"/>
                  </a:lnTo>
                  <a:lnTo>
                    <a:pt x="185" y="5"/>
                  </a:lnTo>
                  <a:lnTo>
                    <a:pt x="192" y="5"/>
                  </a:lnTo>
                  <a:lnTo>
                    <a:pt x="198" y="5"/>
                  </a:lnTo>
                  <a:lnTo>
                    <a:pt x="203" y="6"/>
                  </a:lnTo>
                  <a:lnTo>
                    <a:pt x="208" y="8"/>
                  </a:lnTo>
                  <a:lnTo>
                    <a:pt x="211" y="11"/>
                  </a:lnTo>
                  <a:lnTo>
                    <a:pt x="213" y="15"/>
                  </a:lnTo>
                  <a:lnTo>
                    <a:pt x="211" y="21"/>
                  </a:lnTo>
                  <a:lnTo>
                    <a:pt x="207" y="31"/>
                  </a:lnTo>
                  <a:lnTo>
                    <a:pt x="203" y="37"/>
                  </a:lnTo>
                  <a:lnTo>
                    <a:pt x="199" y="39"/>
                  </a:lnTo>
                  <a:lnTo>
                    <a:pt x="195" y="42"/>
                  </a:lnTo>
                  <a:lnTo>
                    <a:pt x="192" y="45"/>
                  </a:lnTo>
                  <a:lnTo>
                    <a:pt x="193" y="52"/>
                  </a:lnTo>
                  <a:lnTo>
                    <a:pt x="195" y="60"/>
                  </a:lnTo>
                  <a:lnTo>
                    <a:pt x="196" y="69"/>
                  </a:lnTo>
                  <a:lnTo>
                    <a:pt x="198" y="79"/>
                  </a:lnTo>
                  <a:lnTo>
                    <a:pt x="199" y="89"/>
                  </a:lnTo>
                  <a:lnTo>
                    <a:pt x="201" y="98"/>
                  </a:lnTo>
                  <a:lnTo>
                    <a:pt x="201" y="105"/>
                  </a:lnTo>
                  <a:lnTo>
                    <a:pt x="200" y="110"/>
                  </a:lnTo>
                  <a:lnTo>
                    <a:pt x="199" y="112"/>
                  </a:lnTo>
                  <a:lnTo>
                    <a:pt x="198" y="115"/>
                  </a:lnTo>
                  <a:lnTo>
                    <a:pt x="198" y="122"/>
                  </a:lnTo>
                  <a:lnTo>
                    <a:pt x="201" y="130"/>
                  </a:lnTo>
                  <a:lnTo>
                    <a:pt x="205" y="136"/>
                  </a:lnTo>
                  <a:lnTo>
                    <a:pt x="209" y="141"/>
                  </a:lnTo>
                  <a:lnTo>
                    <a:pt x="216" y="147"/>
                  </a:lnTo>
                  <a:lnTo>
                    <a:pt x="224" y="153"/>
                  </a:lnTo>
                  <a:lnTo>
                    <a:pt x="231" y="158"/>
                  </a:lnTo>
                  <a:lnTo>
                    <a:pt x="237" y="160"/>
                  </a:lnTo>
                  <a:lnTo>
                    <a:pt x="239" y="162"/>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95" name="Freeform 444"/>
            <p:cNvSpPr>
              <a:spLocks/>
            </p:cNvSpPr>
            <p:nvPr/>
          </p:nvSpPr>
          <p:spPr bwMode="auto">
            <a:xfrm>
              <a:off x="2817784" y="4996057"/>
              <a:ext cx="388754" cy="978007"/>
            </a:xfrm>
            <a:custGeom>
              <a:avLst/>
              <a:gdLst>
                <a:gd name="T0" fmla="*/ 54 w 146"/>
                <a:gd name="T1" fmla="*/ 7 h 367"/>
                <a:gd name="T2" fmla="*/ 68 w 146"/>
                <a:gd name="T3" fmla="*/ 0 h 367"/>
                <a:gd name="T4" fmla="*/ 77 w 146"/>
                <a:gd name="T5" fmla="*/ 16 h 367"/>
                <a:gd name="T6" fmla="*/ 107 w 146"/>
                <a:gd name="T7" fmla="*/ 31 h 367"/>
                <a:gd name="T8" fmla="*/ 110 w 146"/>
                <a:gd name="T9" fmla="*/ 48 h 367"/>
                <a:gd name="T10" fmla="*/ 116 w 146"/>
                <a:gd name="T11" fmla="*/ 57 h 367"/>
                <a:gd name="T12" fmla="*/ 146 w 146"/>
                <a:gd name="T13" fmla="*/ 43 h 367"/>
                <a:gd name="T14" fmla="*/ 140 w 146"/>
                <a:gd name="T15" fmla="*/ 64 h 367"/>
                <a:gd name="T16" fmla="*/ 114 w 146"/>
                <a:gd name="T17" fmla="*/ 85 h 367"/>
                <a:gd name="T18" fmla="*/ 107 w 146"/>
                <a:gd name="T19" fmla="*/ 99 h 367"/>
                <a:gd name="T20" fmla="*/ 110 w 146"/>
                <a:gd name="T21" fmla="*/ 121 h 367"/>
                <a:gd name="T22" fmla="*/ 117 w 146"/>
                <a:gd name="T23" fmla="*/ 129 h 367"/>
                <a:gd name="T24" fmla="*/ 105 w 146"/>
                <a:gd name="T25" fmla="*/ 129 h 367"/>
                <a:gd name="T26" fmla="*/ 125 w 146"/>
                <a:gd name="T27" fmla="*/ 141 h 367"/>
                <a:gd name="T28" fmla="*/ 122 w 146"/>
                <a:gd name="T29" fmla="*/ 162 h 367"/>
                <a:gd name="T30" fmla="*/ 111 w 146"/>
                <a:gd name="T31" fmla="*/ 169 h 367"/>
                <a:gd name="T32" fmla="*/ 84 w 146"/>
                <a:gd name="T33" fmla="*/ 178 h 367"/>
                <a:gd name="T34" fmla="*/ 69 w 146"/>
                <a:gd name="T35" fmla="*/ 202 h 367"/>
                <a:gd name="T36" fmla="*/ 56 w 146"/>
                <a:gd name="T37" fmla="*/ 207 h 367"/>
                <a:gd name="T38" fmla="*/ 62 w 146"/>
                <a:gd name="T39" fmla="*/ 216 h 367"/>
                <a:gd name="T40" fmla="*/ 53 w 146"/>
                <a:gd name="T41" fmla="*/ 238 h 367"/>
                <a:gd name="T42" fmla="*/ 33 w 146"/>
                <a:gd name="T43" fmla="*/ 261 h 367"/>
                <a:gd name="T44" fmla="*/ 35 w 146"/>
                <a:gd name="T45" fmla="*/ 274 h 367"/>
                <a:gd name="T46" fmla="*/ 42 w 146"/>
                <a:gd name="T47" fmla="*/ 282 h 367"/>
                <a:gd name="T48" fmla="*/ 38 w 146"/>
                <a:gd name="T49" fmla="*/ 300 h 367"/>
                <a:gd name="T50" fmla="*/ 26 w 146"/>
                <a:gd name="T51" fmla="*/ 318 h 367"/>
                <a:gd name="T52" fmla="*/ 14 w 146"/>
                <a:gd name="T53" fmla="*/ 336 h 367"/>
                <a:gd name="T54" fmla="*/ 29 w 146"/>
                <a:gd name="T55" fmla="*/ 367 h 367"/>
                <a:gd name="T56" fmla="*/ 7 w 146"/>
                <a:gd name="T57" fmla="*/ 345 h 367"/>
                <a:gd name="T58" fmla="*/ 1 w 146"/>
                <a:gd name="T59" fmla="*/ 338 h 367"/>
                <a:gd name="T60" fmla="*/ 0 w 146"/>
                <a:gd name="T61" fmla="*/ 306 h 367"/>
                <a:gd name="T62" fmla="*/ 24 w 146"/>
                <a:gd name="T63" fmla="*/ 154 h 367"/>
                <a:gd name="T64" fmla="*/ 12 w 146"/>
                <a:gd name="T65" fmla="*/ 224 h 367"/>
                <a:gd name="T66" fmla="*/ 35 w 146"/>
                <a:gd name="T67" fmla="*/ 87 h 367"/>
                <a:gd name="T68" fmla="*/ 47 w 146"/>
                <a:gd name="T69" fmla="*/ 52 h 367"/>
                <a:gd name="T70" fmla="*/ 57 w 146"/>
                <a:gd name="T71" fmla="*/ 33 h 367"/>
                <a:gd name="T72" fmla="*/ 54 w 146"/>
                <a:gd name="T73" fmla="*/ 7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6"/>
                <a:gd name="T112" fmla="*/ 0 h 367"/>
                <a:gd name="T113" fmla="*/ 146 w 146"/>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6" h="367">
                  <a:moveTo>
                    <a:pt x="54" y="7"/>
                  </a:moveTo>
                  <a:lnTo>
                    <a:pt x="68" y="0"/>
                  </a:lnTo>
                  <a:lnTo>
                    <a:pt x="77" y="16"/>
                  </a:lnTo>
                  <a:lnTo>
                    <a:pt x="107" y="31"/>
                  </a:lnTo>
                  <a:lnTo>
                    <a:pt x="110" y="48"/>
                  </a:lnTo>
                  <a:lnTo>
                    <a:pt x="116" y="57"/>
                  </a:lnTo>
                  <a:lnTo>
                    <a:pt x="146" y="43"/>
                  </a:lnTo>
                  <a:lnTo>
                    <a:pt x="140" y="64"/>
                  </a:lnTo>
                  <a:lnTo>
                    <a:pt x="114" y="85"/>
                  </a:lnTo>
                  <a:lnTo>
                    <a:pt x="107" y="99"/>
                  </a:lnTo>
                  <a:lnTo>
                    <a:pt x="110" y="121"/>
                  </a:lnTo>
                  <a:lnTo>
                    <a:pt x="117" y="129"/>
                  </a:lnTo>
                  <a:lnTo>
                    <a:pt x="105" y="129"/>
                  </a:lnTo>
                  <a:lnTo>
                    <a:pt x="125" y="141"/>
                  </a:lnTo>
                  <a:lnTo>
                    <a:pt x="122" y="162"/>
                  </a:lnTo>
                  <a:lnTo>
                    <a:pt x="111" y="169"/>
                  </a:lnTo>
                  <a:lnTo>
                    <a:pt x="84" y="178"/>
                  </a:lnTo>
                  <a:lnTo>
                    <a:pt x="69" y="202"/>
                  </a:lnTo>
                  <a:lnTo>
                    <a:pt x="56" y="207"/>
                  </a:lnTo>
                  <a:lnTo>
                    <a:pt x="62" y="216"/>
                  </a:lnTo>
                  <a:lnTo>
                    <a:pt x="53" y="238"/>
                  </a:lnTo>
                  <a:lnTo>
                    <a:pt x="33" y="261"/>
                  </a:lnTo>
                  <a:lnTo>
                    <a:pt x="35" y="274"/>
                  </a:lnTo>
                  <a:lnTo>
                    <a:pt x="42" y="282"/>
                  </a:lnTo>
                  <a:lnTo>
                    <a:pt x="38" y="300"/>
                  </a:lnTo>
                  <a:lnTo>
                    <a:pt x="26" y="318"/>
                  </a:lnTo>
                  <a:lnTo>
                    <a:pt x="14" y="336"/>
                  </a:lnTo>
                  <a:lnTo>
                    <a:pt x="29" y="367"/>
                  </a:lnTo>
                  <a:lnTo>
                    <a:pt x="7" y="345"/>
                  </a:lnTo>
                  <a:lnTo>
                    <a:pt x="1" y="338"/>
                  </a:lnTo>
                  <a:lnTo>
                    <a:pt x="0" y="306"/>
                  </a:lnTo>
                  <a:lnTo>
                    <a:pt x="24" y="154"/>
                  </a:lnTo>
                  <a:lnTo>
                    <a:pt x="12" y="224"/>
                  </a:lnTo>
                  <a:lnTo>
                    <a:pt x="35" y="87"/>
                  </a:lnTo>
                  <a:lnTo>
                    <a:pt x="47" y="52"/>
                  </a:lnTo>
                  <a:lnTo>
                    <a:pt x="57" y="33"/>
                  </a:lnTo>
                  <a:lnTo>
                    <a:pt x="54" y="7"/>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96" name="Freeform 445"/>
            <p:cNvSpPr>
              <a:spLocks/>
            </p:cNvSpPr>
            <p:nvPr/>
          </p:nvSpPr>
          <p:spPr bwMode="auto">
            <a:xfrm>
              <a:off x="2935635" y="4067028"/>
              <a:ext cx="35202" cy="18366"/>
            </a:xfrm>
            <a:custGeom>
              <a:avLst/>
              <a:gdLst>
                <a:gd name="T0" fmla="*/ 2 w 23"/>
                <a:gd name="T1" fmla="*/ 0 h 18"/>
                <a:gd name="T2" fmla="*/ 23 w 23"/>
                <a:gd name="T3" fmla="*/ 1 h 18"/>
                <a:gd name="T4" fmla="*/ 21 w 23"/>
                <a:gd name="T5" fmla="*/ 18 h 18"/>
                <a:gd name="T6" fmla="*/ 0 w 23"/>
                <a:gd name="T7" fmla="*/ 13 h 18"/>
                <a:gd name="T8" fmla="*/ 2 w 23"/>
                <a:gd name="T9" fmla="*/ 0 h 18"/>
                <a:gd name="T10" fmla="*/ 0 60000 65536"/>
                <a:gd name="T11" fmla="*/ 0 60000 65536"/>
                <a:gd name="T12" fmla="*/ 0 60000 65536"/>
                <a:gd name="T13" fmla="*/ 0 60000 65536"/>
                <a:gd name="T14" fmla="*/ 0 60000 65536"/>
                <a:gd name="T15" fmla="*/ 0 w 23"/>
                <a:gd name="T16" fmla="*/ 0 h 18"/>
                <a:gd name="T17" fmla="*/ 23 w 23"/>
                <a:gd name="T18" fmla="*/ 18 h 18"/>
              </a:gdLst>
              <a:ahLst/>
              <a:cxnLst>
                <a:cxn ang="T10">
                  <a:pos x="T0" y="T1"/>
                </a:cxn>
                <a:cxn ang="T11">
                  <a:pos x="T2" y="T3"/>
                </a:cxn>
                <a:cxn ang="T12">
                  <a:pos x="T4" y="T5"/>
                </a:cxn>
                <a:cxn ang="T13">
                  <a:pos x="T6" y="T7"/>
                </a:cxn>
                <a:cxn ang="T14">
                  <a:pos x="T8" y="T9"/>
                </a:cxn>
              </a:cxnLst>
              <a:rect l="T15" t="T16" r="T17" b="T18"/>
              <a:pathLst>
                <a:path w="23" h="18">
                  <a:moveTo>
                    <a:pt x="2" y="0"/>
                  </a:moveTo>
                  <a:lnTo>
                    <a:pt x="23" y="1"/>
                  </a:lnTo>
                  <a:lnTo>
                    <a:pt x="21" y="18"/>
                  </a:lnTo>
                  <a:lnTo>
                    <a:pt x="0" y="13"/>
                  </a:lnTo>
                  <a:lnTo>
                    <a:pt x="2" y="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97" name="Freeform 448"/>
            <p:cNvSpPr>
              <a:spLocks/>
            </p:cNvSpPr>
            <p:nvPr/>
          </p:nvSpPr>
          <p:spPr bwMode="auto">
            <a:xfrm>
              <a:off x="7026731" y="4298137"/>
              <a:ext cx="111729" cy="128564"/>
            </a:xfrm>
            <a:custGeom>
              <a:avLst/>
              <a:gdLst>
                <a:gd name="T0" fmla="*/ 0 w 675"/>
                <a:gd name="T1" fmla="*/ 41 h 773"/>
                <a:gd name="T2" fmla="*/ 75 w 675"/>
                <a:gd name="T3" fmla="*/ 339 h 773"/>
                <a:gd name="T4" fmla="*/ 273 w 675"/>
                <a:gd name="T5" fmla="*/ 579 h 773"/>
                <a:gd name="T6" fmla="*/ 605 w 675"/>
                <a:gd name="T7" fmla="*/ 769 h 773"/>
                <a:gd name="T8" fmla="*/ 675 w 675"/>
                <a:gd name="T9" fmla="*/ 773 h 773"/>
                <a:gd name="T10" fmla="*/ 563 w 675"/>
                <a:gd name="T11" fmla="*/ 583 h 773"/>
                <a:gd name="T12" fmla="*/ 493 w 675"/>
                <a:gd name="T13" fmla="*/ 521 h 773"/>
                <a:gd name="T14" fmla="*/ 493 w 675"/>
                <a:gd name="T15" fmla="*/ 269 h 773"/>
                <a:gd name="T16" fmla="*/ 323 w 675"/>
                <a:gd name="T17" fmla="*/ 78 h 773"/>
                <a:gd name="T18" fmla="*/ 286 w 675"/>
                <a:gd name="T19" fmla="*/ 58 h 773"/>
                <a:gd name="T20" fmla="*/ 253 w 675"/>
                <a:gd name="T21" fmla="*/ 111 h 773"/>
                <a:gd name="T22" fmla="*/ 141 w 675"/>
                <a:gd name="T23" fmla="*/ 128 h 773"/>
                <a:gd name="T24" fmla="*/ 145 w 675"/>
                <a:gd name="T25" fmla="*/ 70 h 773"/>
                <a:gd name="T26" fmla="*/ 17 w 675"/>
                <a:gd name="T27" fmla="*/ 0 h 773"/>
                <a:gd name="T28" fmla="*/ 0 w 675"/>
                <a:gd name="T29" fmla="*/ 41 h 7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75"/>
                <a:gd name="T46" fmla="*/ 0 h 773"/>
                <a:gd name="T47" fmla="*/ 675 w 675"/>
                <a:gd name="T48" fmla="*/ 773 h 7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75" h="773">
                  <a:moveTo>
                    <a:pt x="0" y="41"/>
                  </a:moveTo>
                  <a:lnTo>
                    <a:pt x="75" y="339"/>
                  </a:lnTo>
                  <a:lnTo>
                    <a:pt x="273" y="579"/>
                  </a:lnTo>
                  <a:lnTo>
                    <a:pt x="605" y="769"/>
                  </a:lnTo>
                  <a:lnTo>
                    <a:pt x="675" y="773"/>
                  </a:lnTo>
                  <a:lnTo>
                    <a:pt x="563" y="583"/>
                  </a:lnTo>
                  <a:lnTo>
                    <a:pt x="493" y="521"/>
                  </a:lnTo>
                  <a:lnTo>
                    <a:pt x="493" y="269"/>
                  </a:lnTo>
                  <a:lnTo>
                    <a:pt x="323" y="78"/>
                  </a:lnTo>
                  <a:lnTo>
                    <a:pt x="286" y="58"/>
                  </a:lnTo>
                  <a:lnTo>
                    <a:pt x="253" y="111"/>
                  </a:lnTo>
                  <a:lnTo>
                    <a:pt x="141" y="128"/>
                  </a:lnTo>
                  <a:lnTo>
                    <a:pt x="145" y="70"/>
                  </a:lnTo>
                  <a:lnTo>
                    <a:pt x="17" y="0"/>
                  </a:lnTo>
                  <a:lnTo>
                    <a:pt x="0" y="41"/>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398" name="Freeform 450"/>
            <p:cNvSpPr>
              <a:spLocks/>
            </p:cNvSpPr>
            <p:nvPr/>
          </p:nvSpPr>
          <p:spPr bwMode="auto">
            <a:xfrm>
              <a:off x="3941190" y="2357429"/>
              <a:ext cx="127034" cy="48977"/>
            </a:xfrm>
            <a:custGeom>
              <a:avLst/>
              <a:gdLst>
                <a:gd name="T0" fmla="*/ 14 w 114"/>
                <a:gd name="T1" fmla="*/ 0 h 54"/>
                <a:gd name="T2" fmla="*/ 26 w 114"/>
                <a:gd name="T3" fmla="*/ 14 h 54"/>
                <a:gd name="T4" fmla="*/ 54 w 114"/>
                <a:gd name="T5" fmla="*/ 4 h 54"/>
                <a:gd name="T6" fmla="*/ 88 w 114"/>
                <a:gd name="T7" fmla="*/ 0 h 54"/>
                <a:gd name="T8" fmla="*/ 114 w 114"/>
                <a:gd name="T9" fmla="*/ 18 h 54"/>
                <a:gd name="T10" fmla="*/ 96 w 114"/>
                <a:gd name="T11" fmla="*/ 38 h 54"/>
                <a:gd name="T12" fmla="*/ 68 w 114"/>
                <a:gd name="T13" fmla="*/ 54 h 54"/>
                <a:gd name="T14" fmla="*/ 30 w 114"/>
                <a:gd name="T15" fmla="*/ 42 h 54"/>
                <a:gd name="T16" fmla="*/ 10 w 114"/>
                <a:gd name="T17" fmla="*/ 44 h 54"/>
                <a:gd name="T18" fmla="*/ 26 w 114"/>
                <a:gd name="T19" fmla="*/ 36 h 54"/>
                <a:gd name="T20" fmla="*/ 16 w 114"/>
                <a:gd name="T21" fmla="*/ 22 h 54"/>
                <a:gd name="T22" fmla="*/ 0 w 114"/>
                <a:gd name="T23" fmla="*/ 16 h 54"/>
                <a:gd name="T24" fmla="*/ 14 w 1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4"/>
                <a:gd name="T40" fmla="*/ 0 h 54"/>
                <a:gd name="T41" fmla="*/ 114 w 114"/>
                <a:gd name="T42" fmla="*/ 54 h 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4" h="54">
                  <a:moveTo>
                    <a:pt x="14" y="0"/>
                  </a:moveTo>
                  <a:lnTo>
                    <a:pt x="26" y="14"/>
                  </a:lnTo>
                  <a:lnTo>
                    <a:pt x="54" y="4"/>
                  </a:lnTo>
                  <a:lnTo>
                    <a:pt x="88" y="0"/>
                  </a:lnTo>
                  <a:lnTo>
                    <a:pt x="114" y="18"/>
                  </a:lnTo>
                  <a:lnTo>
                    <a:pt x="96" y="38"/>
                  </a:lnTo>
                  <a:lnTo>
                    <a:pt x="68" y="54"/>
                  </a:lnTo>
                  <a:lnTo>
                    <a:pt x="30" y="42"/>
                  </a:lnTo>
                  <a:lnTo>
                    <a:pt x="10" y="44"/>
                  </a:lnTo>
                  <a:lnTo>
                    <a:pt x="26" y="36"/>
                  </a:lnTo>
                  <a:lnTo>
                    <a:pt x="16" y="22"/>
                  </a:lnTo>
                  <a:lnTo>
                    <a:pt x="0" y="16"/>
                  </a:lnTo>
                  <a:lnTo>
                    <a:pt x="14" y="0"/>
                  </a:lnTo>
                  <a:close/>
                </a:path>
              </a:pathLst>
            </a:custGeom>
            <a:grpFill/>
            <a:ln w="3175">
              <a:solidFill>
                <a:schemeClr val="bg2">
                  <a:lumMod val="60000"/>
                  <a:lumOff val="40000"/>
                  <a:alpha val="30000"/>
                </a:schemeClr>
              </a:solidFill>
              <a:round/>
              <a:headEnd/>
              <a:tailEnd/>
            </a:ln>
          </p:spPr>
          <p:txBody>
            <a:bodyPr anchor="ctr"/>
            <a:lstStyle/>
            <a:p>
              <a:pPr defTabSz="457200">
                <a:defRPr/>
              </a:pPr>
              <a:endParaRPr lang="en-US" kern="0" dirty="0">
                <a:solidFill>
                  <a:sysClr val="windowText" lastClr="000000"/>
                </a:solidFill>
                <a:latin typeface="Arial"/>
                <a:cs typeface="Arial" charset="0"/>
              </a:endParaRPr>
            </a:p>
          </p:txBody>
        </p:sp>
        <p:sp>
          <p:nvSpPr>
            <p:cNvPr id="399" name="Freeform 451"/>
            <p:cNvSpPr>
              <a:spLocks/>
            </p:cNvSpPr>
            <p:nvPr/>
          </p:nvSpPr>
          <p:spPr bwMode="auto">
            <a:xfrm>
              <a:off x="7793525" y="4414457"/>
              <a:ext cx="208152" cy="179072"/>
            </a:xfrm>
            <a:custGeom>
              <a:avLst/>
              <a:gdLst>
                <a:gd name="T0" fmla="*/ 410 w 575"/>
                <a:gd name="T1" fmla="*/ 71 h 488"/>
                <a:gd name="T2" fmla="*/ 321 w 575"/>
                <a:gd name="T3" fmla="*/ 142 h 488"/>
                <a:gd name="T4" fmla="*/ 233 w 575"/>
                <a:gd name="T5" fmla="*/ 142 h 488"/>
                <a:gd name="T6" fmla="*/ 178 w 575"/>
                <a:gd name="T7" fmla="*/ 71 h 488"/>
                <a:gd name="T8" fmla="*/ 107 w 575"/>
                <a:gd name="T9" fmla="*/ 0 h 488"/>
                <a:gd name="T10" fmla="*/ 36 w 575"/>
                <a:gd name="T11" fmla="*/ 19 h 488"/>
                <a:gd name="T12" fmla="*/ 0 w 575"/>
                <a:gd name="T13" fmla="*/ 90 h 488"/>
                <a:gd name="T14" fmla="*/ 72 w 575"/>
                <a:gd name="T15" fmla="*/ 124 h 488"/>
                <a:gd name="T16" fmla="*/ 89 w 575"/>
                <a:gd name="T17" fmla="*/ 159 h 488"/>
                <a:gd name="T18" fmla="*/ 107 w 575"/>
                <a:gd name="T19" fmla="*/ 213 h 488"/>
                <a:gd name="T20" fmla="*/ 160 w 575"/>
                <a:gd name="T21" fmla="*/ 213 h 488"/>
                <a:gd name="T22" fmla="*/ 197 w 575"/>
                <a:gd name="T23" fmla="*/ 230 h 488"/>
                <a:gd name="T24" fmla="*/ 321 w 575"/>
                <a:gd name="T25" fmla="*/ 283 h 488"/>
                <a:gd name="T26" fmla="*/ 446 w 575"/>
                <a:gd name="T27" fmla="*/ 353 h 488"/>
                <a:gd name="T28" fmla="*/ 465 w 575"/>
                <a:gd name="T29" fmla="*/ 389 h 488"/>
                <a:gd name="T30" fmla="*/ 393 w 575"/>
                <a:gd name="T31" fmla="*/ 424 h 488"/>
                <a:gd name="T32" fmla="*/ 465 w 575"/>
                <a:gd name="T33" fmla="*/ 442 h 488"/>
                <a:gd name="T34" fmla="*/ 518 w 575"/>
                <a:gd name="T35" fmla="*/ 459 h 488"/>
                <a:gd name="T36" fmla="*/ 575 w 575"/>
                <a:gd name="T37" fmla="*/ 488 h 488"/>
                <a:gd name="T38" fmla="*/ 575 w 575"/>
                <a:gd name="T39" fmla="*/ 122 h 488"/>
                <a:gd name="T40" fmla="*/ 410 w 575"/>
                <a:gd name="T41" fmla="*/ 71 h 4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5"/>
                <a:gd name="T64" fmla="*/ 0 h 488"/>
                <a:gd name="T65" fmla="*/ 575 w 575"/>
                <a:gd name="T66" fmla="*/ 488 h 4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5" h="488">
                  <a:moveTo>
                    <a:pt x="410" y="71"/>
                  </a:moveTo>
                  <a:lnTo>
                    <a:pt x="321" y="142"/>
                  </a:lnTo>
                  <a:lnTo>
                    <a:pt x="233" y="142"/>
                  </a:lnTo>
                  <a:lnTo>
                    <a:pt x="178" y="71"/>
                  </a:lnTo>
                  <a:lnTo>
                    <a:pt x="107" y="0"/>
                  </a:lnTo>
                  <a:lnTo>
                    <a:pt x="36" y="19"/>
                  </a:lnTo>
                  <a:lnTo>
                    <a:pt x="0" y="90"/>
                  </a:lnTo>
                  <a:lnTo>
                    <a:pt x="72" y="124"/>
                  </a:lnTo>
                  <a:lnTo>
                    <a:pt x="89" y="159"/>
                  </a:lnTo>
                  <a:lnTo>
                    <a:pt x="107" y="213"/>
                  </a:lnTo>
                  <a:lnTo>
                    <a:pt x="160" y="213"/>
                  </a:lnTo>
                  <a:lnTo>
                    <a:pt x="197" y="230"/>
                  </a:lnTo>
                  <a:lnTo>
                    <a:pt x="321" y="283"/>
                  </a:lnTo>
                  <a:lnTo>
                    <a:pt x="446" y="353"/>
                  </a:lnTo>
                  <a:lnTo>
                    <a:pt x="465" y="389"/>
                  </a:lnTo>
                  <a:lnTo>
                    <a:pt x="393" y="424"/>
                  </a:lnTo>
                  <a:lnTo>
                    <a:pt x="465" y="442"/>
                  </a:lnTo>
                  <a:lnTo>
                    <a:pt x="518" y="459"/>
                  </a:lnTo>
                  <a:lnTo>
                    <a:pt x="575" y="488"/>
                  </a:lnTo>
                  <a:lnTo>
                    <a:pt x="575" y="122"/>
                  </a:lnTo>
                  <a:lnTo>
                    <a:pt x="410" y="71"/>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400" name="Freeform 452"/>
            <p:cNvSpPr>
              <a:spLocks/>
            </p:cNvSpPr>
            <p:nvPr/>
          </p:nvSpPr>
          <p:spPr bwMode="auto">
            <a:xfrm>
              <a:off x="8001676" y="4457312"/>
              <a:ext cx="168358" cy="163767"/>
            </a:xfrm>
            <a:custGeom>
              <a:avLst/>
              <a:gdLst>
                <a:gd name="T0" fmla="*/ 353 w 460"/>
                <a:gd name="T1" fmla="*/ 302 h 443"/>
                <a:gd name="T2" fmla="*/ 336 w 460"/>
                <a:gd name="T3" fmla="*/ 249 h 443"/>
                <a:gd name="T4" fmla="*/ 372 w 460"/>
                <a:gd name="T5" fmla="*/ 214 h 443"/>
                <a:gd name="T6" fmla="*/ 283 w 460"/>
                <a:gd name="T7" fmla="*/ 161 h 443"/>
                <a:gd name="T8" fmla="*/ 247 w 460"/>
                <a:gd name="T9" fmla="*/ 108 h 443"/>
                <a:gd name="T10" fmla="*/ 122 w 460"/>
                <a:gd name="T11" fmla="*/ 37 h 443"/>
                <a:gd name="T12" fmla="*/ 0 w 460"/>
                <a:gd name="T13" fmla="*/ 0 h 443"/>
                <a:gd name="T14" fmla="*/ 0 w 460"/>
                <a:gd name="T15" fmla="*/ 366 h 443"/>
                <a:gd name="T16" fmla="*/ 14 w 460"/>
                <a:gd name="T17" fmla="*/ 373 h 443"/>
                <a:gd name="T18" fmla="*/ 67 w 460"/>
                <a:gd name="T19" fmla="*/ 373 h 443"/>
                <a:gd name="T20" fmla="*/ 122 w 460"/>
                <a:gd name="T21" fmla="*/ 320 h 443"/>
                <a:gd name="T22" fmla="*/ 211 w 460"/>
                <a:gd name="T23" fmla="*/ 284 h 443"/>
                <a:gd name="T24" fmla="*/ 264 w 460"/>
                <a:gd name="T25" fmla="*/ 320 h 443"/>
                <a:gd name="T26" fmla="*/ 389 w 460"/>
                <a:gd name="T27" fmla="*/ 408 h 443"/>
                <a:gd name="T28" fmla="*/ 460 w 460"/>
                <a:gd name="T29" fmla="*/ 443 h 443"/>
                <a:gd name="T30" fmla="*/ 460 w 460"/>
                <a:gd name="T31" fmla="*/ 337 h 443"/>
                <a:gd name="T32" fmla="*/ 353 w 460"/>
                <a:gd name="T33" fmla="*/ 302 h 4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0"/>
                <a:gd name="T52" fmla="*/ 0 h 443"/>
                <a:gd name="T53" fmla="*/ 460 w 460"/>
                <a:gd name="T54" fmla="*/ 443 h 4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0" h="443">
                  <a:moveTo>
                    <a:pt x="353" y="302"/>
                  </a:moveTo>
                  <a:lnTo>
                    <a:pt x="336" y="249"/>
                  </a:lnTo>
                  <a:lnTo>
                    <a:pt x="372" y="214"/>
                  </a:lnTo>
                  <a:lnTo>
                    <a:pt x="283" y="161"/>
                  </a:lnTo>
                  <a:lnTo>
                    <a:pt x="247" y="108"/>
                  </a:lnTo>
                  <a:lnTo>
                    <a:pt x="122" y="37"/>
                  </a:lnTo>
                  <a:lnTo>
                    <a:pt x="0" y="0"/>
                  </a:lnTo>
                  <a:lnTo>
                    <a:pt x="0" y="366"/>
                  </a:lnTo>
                  <a:lnTo>
                    <a:pt x="14" y="373"/>
                  </a:lnTo>
                  <a:lnTo>
                    <a:pt x="67" y="373"/>
                  </a:lnTo>
                  <a:lnTo>
                    <a:pt x="122" y="320"/>
                  </a:lnTo>
                  <a:lnTo>
                    <a:pt x="211" y="284"/>
                  </a:lnTo>
                  <a:lnTo>
                    <a:pt x="264" y="320"/>
                  </a:lnTo>
                  <a:lnTo>
                    <a:pt x="389" y="408"/>
                  </a:lnTo>
                  <a:lnTo>
                    <a:pt x="460" y="443"/>
                  </a:lnTo>
                  <a:lnTo>
                    <a:pt x="460" y="337"/>
                  </a:lnTo>
                  <a:lnTo>
                    <a:pt x="353" y="302"/>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grpSp>
          <p:nvGrpSpPr>
            <p:cNvPr id="401" name="Group 453"/>
            <p:cNvGrpSpPr>
              <a:grpSpLocks/>
            </p:cNvGrpSpPr>
            <p:nvPr/>
          </p:nvGrpSpPr>
          <p:grpSpPr bwMode="auto">
            <a:xfrm>
              <a:off x="4397287" y="2732409"/>
              <a:ext cx="241823" cy="355082"/>
              <a:chOff x="2201" y="1250"/>
              <a:chExt cx="133" cy="193"/>
            </a:xfrm>
            <a:grpFill/>
          </p:grpSpPr>
          <p:sp>
            <p:nvSpPr>
              <p:cNvPr id="423" name="Freeform 454"/>
              <p:cNvSpPr>
                <a:spLocks/>
              </p:cNvSpPr>
              <p:nvPr/>
            </p:nvSpPr>
            <p:spPr bwMode="auto">
              <a:xfrm>
                <a:off x="2234" y="1250"/>
                <a:ext cx="100" cy="193"/>
              </a:xfrm>
              <a:custGeom>
                <a:avLst/>
                <a:gdLst>
                  <a:gd name="T0" fmla="*/ 6 w 24"/>
                  <a:gd name="T1" fmla="*/ 35 h 47"/>
                  <a:gd name="T2" fmla="*/ 4 w 24"/>
                  <a:gd name="T3" fmla="*/ 33 h 47"/>
                  <a:gd name="T4" fmla="*/ 10 w 24"/>
                  <a:gd name="T5" fmla="*/ 29 h 47"/>
                  <a:gd name="T6" fmla="*/ 9 w 24"/>
                  <a:gd name="T7" fmla="*/ 25 h 47"/>
                  <a:gd name="T8" fmla="*/ 8 w 24"/>
                  <a:gd name="T9" fmla="*/ 22 h 47"/>
                  <a:gd name="T10" fmla="*/ 3 w 24"/>
                  <a:gd name="T11" fmla="*/ 22 h 47"/>
                  <a:gd name="T12" fmla="*/ 4 w 24"/>
                  <a:gd name="T13" fmla="*/ 16 h 47"/>
                  <a:gd name="T14" fmla="*/ 1 w 24"/>
                  <a:gd name="T15" fmla="*/ 18 h 47"/>
                  <a:gd name="T16" fmla="*/ 0 w 24"/>
                  <a:gd name="T17" fmla="*/ 13 h 47"/>
                  <a:gd name="T18" fmla="*/ 0 w 24"/>
                  <a:gd name="T19" fmla="*/ 8 h 47"/>
                  <a:gd name="T20" fmla="*/ 1 w 24"/>
                  <a:gd name="T21" fmla="*/ 4 h 47"/>
                  <a:gd name="T22" fmla="*/ 5 w 24"/>
                  <a:gd name="T23" fmla="*/ 0 h 47"/>
                  <a:gd name="T24" fmla="*/ 8 w 24"/>
                  <a:gd name="T25" fmla="*/ 1 h 47"/>
                  <a:gd name="T26" fmla="*/ 7 w 24"/>
                  <a:gd name="T27" fmla="*/ 6 h 47"/>
                  <a:gd name="T28" fmla="*/ 13 w 24"/>
                  <a:gd name="T29" fmla="*/ 6 h 47"/>
                  <a:gd name="T30" fmla="*/ 11 w 24"/>
                  <a:gd name="T31" fmla="*/ 11 h 47"/>
                  <a:gd name="T32" fmla="*/ 9 w 24"/>
                  <a:gd name="T33" fmla="*/ 15 h 47"/>
                  <a:gd name="T34" fmla="*/ 13 w 24"/>
                  <a:gd name="T35" fmla="*/ 17 h 47"/>
                  <a:gd name="T36" fmla="*/ 17 w 24"/>
                  <a:gd name="T37" fmla="*/ 24 h 47"/>
                  <a:gd name="T38" fmla="*/ 19 w 24"/>
                  <a:gd name="T39" fmla="*/ 29 h 47"/>
                  <a:gd name="T40" fmla="*/ 19 w 24"/>
                  <a:gd name="T41" fmla="*/ 32 h 47"/>
                  <a:gd name="T42" fmla="*/ 23 w 24"/>
                  <a:gd name="T43" fmla="*/ 32 h 47"/>
                  <a:gd name="T44" fmla="*/ 22 w 24"/>
                  <a:gd name="T45" fmla="*/ 39 h 47"/>
                  <a:gd name="T46" fmla="*/ 24 w 24"/>
                  <a:gd name="T47" fmla="*/ 40 h 47"/>
                  <a:gd name="T48" fmla="*/ 17 w 24"/>
                  <a:gd name="T49" fmla="*/ 43 h 47"/>
                  <a:gd name="T50" fmla="*/ 11 w 24"/>
                  <a:gd name="T51" fmla="*/ 44 h 47"/>
                  <a:gd name="T52" fmla="*/ 8 w 24"/>
                  <a:gd name="T53" fmla="*/ 45 h 47"/>
                  <a:gd name="T54" fmla="*/ 4 w 24"/>
                  <a:gd name="T55" fmla="*/ 45 h 47"/>
                  <a:gd name="T56" fmla="*/ 1 w 24"/>
                  <a:gd name="T57" fmla="*/ 46 h 47"/>
                  <a:gd name="T58" fmla="*/ 5 w 24"/>
                  <a:gd name="T59" fmla="*/ 42 h 47"/>
                  <a:gd name="T60" fmla="*/ 6 w 24"/>
                  <a:gd name="T61" fmla="*/ 38 h 47"/>
                  <a:gd name="T62" fmla="*/ 3 w 24"/>
                  <a:gd name="T63" fmla="*/ 3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
                  <a:gd name="T97" fmla="*/ 0 h 47"/>
                  <a:gd name="T98" fmla="*/ 24 w 24"/>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 h="47">
                    <a:moveTo>
                      <a:pt x="3" y="37"/>
                    </a:moveTo>
                    <a:cubicBezTo>
                      <a:pt x="6" y="35"/>
                      <a:pt x="6" y="35"/>
                      <a:pt x="6" y="35"/>
                    </a:cubicBezTo>
                    <a:cubicBezTo>
                      <a:pt x="6" y="33"/>
                      <a:pt x="6" y="33"/>
                      <a:pt x="6" y="33"/>
                    </a:cubicBezTo>
                    <a:cubicBezTo>
                      <a:pt x="4" y="33"/>
                      <a:pt x="4" y="33"/>
                      <a:pt x="4" y="33"/>
                    </a:cubicBezTo>
                    <a:cubicBezTo>
                      <a:pt x="6" y="30"/>
                      <a:pt x="6" y="30"/>
                      <a:pt x="6" y="30"/>
                    </a:cubicBezTo>
                    <a:cubicBezTo>
                      <a:pt x="10" y="29"/>
                      <a:pt x="10" y="29"/>
                      <a:pt x="10" y="29"/>
                    </a:cubicBezTo>
                    <a:cubicBezTo>
                      <a:pt x="9" y="26"/>
                      <a:pt x="9" y="26"/>
                      <a:pt x="9" y="26"/>
                    </a:cubicBezTo>
                    <a:cubicBezTo>
                      <a:pt x="9" y="25"/>
                      <a:pt x="9" y="25"/>
                      <a:pt x="9" y="25"/>
                    </a:cubicBezTo>
                    <a:cubicBezTo>
                      <a:pt x="8" y="23"/>
                      <a:pt x="8" y="23"/>
                      <a:pt x="8" y="23"/>
                    </a:cubicBezTo>
                    <a:cubicBezTo>
                      <a:pt x="8" y="22"/>
                      <a:pt x="8" y="22"/>
                      <a:pt x="8" y="22"/>
                    </a:cubicBezTo>
                    <a:cubicBezTo>
                      <a:pt x="5" y="22"/>
                      <a:pt x="5" y="22"/>
                      <a:pt x="5" y="22"/>
                    </a:cubicBezTo>
                    <a:cubicBezTo>
                      <a:pt x="3" y="22"/>
                      <a:pt x="3" y="22"/>
                      <a:pt x="3" y="22"/>
                    </a:cubicBezTo>
                    <a:cubicBezTo>
                      <a:pt x="3" y="20"/>
                      <a:pt x="3" y="20"/>
                      <a:pt x="3" y="20"/>
                    </a:cubicBezTo>
                    <a:cubicBezTo>
                      <a:pt x="4" y="16"/>
                      <a:pt x="4" y="16"/>
                      <a:pt x="4" y="16"/>
                    </a:cubicBezTo>
                    <a:cubicBezTo>
                      <a:pt x="2" y="16"/>
                      <a:pt x="2" y="16"/>
                      <a:pt x="2" y="16"/>
                    </a:cubicBezTo>
                    <a:cubicBezTo>
                      <a:pt x="1" y="18"/>
                      <a:pt x="1" y="18"/>
                      <a:pt x="1" y="18"/>
                    </a:cubicBezTo>
                    <a:cubicBezTo>
                      <a:pt x="1" y="18"/>
                      <a:pt x="0" y="17"/>
                      <a:pt x="0" y="16"/>
                    </a:cubicBezTo>
                    <a:cubicBezTo>
                      <a:pt x="0" y="15"/>
                      <a:pt x="0" y="13"/>
                      <a:pt x="0" y="13"/>
                    </a:cubicBezTo>
                    <a:cubicBezTo>
                      <a:pt x="0" y="11"/>
                      <a:pt x="0" y="11"/>
                      <a:pt x="0" y="11"/>
                    </a:cubicBezTo>
                    <a:cubicBezTo>
                      <a:pt x="0" y="8"/>
                      <a:pt x="0" y="8"/>
                      <a:pt x="0" y="8"/>
                    </a:cubicBezTo>
                    <a:cubicBezTo>
                      <a:pt x="0" y="6"/>
                      <a:pt x="0" y="6"/>
                      <a:pt x="0" y="6"/>
                    </a:cubicBezTo>
                    <a:cubicBezTo>
                      <a:pt x="1" y="4"/>
                      <a:pt x="1" y="4"/>
                      <a:pt x="1" y="4"/>
                    </a:cubicBezTo>
                    <a:cubicBezTo>
                      <a:pt x="3" y="0"/>
                      <a:pt x="3" y="0"/>
                      <a:pt x="3" y="0"/>
                    </a:cubicBezTo>
                    <a:cubicBezTo>
                      <a:pt x="5" y="0"/>
                      <a:pt x="5" y="0"/>
                      <a:pt x="5" y="0"/>
                    </a:cubicBezTo>
                    <a:cubicBezTo>
                      <a:pt x="8" y="0"/>
                      <a:pt x="8" y="0"/>
                      <a:pt x="8" y="0"/>
                    </a:cubicBezTo>
                    <a:cubicBezTo>
                      <a:pt x="8" y="1"/>
                      <a:pt x="8" y="1"/>
                      <a:pt x="8" y="1"/>
                    </a:cubicBezTo>
                    <a:cubicBezTo>
                      <a:pt x="6" y="5"/>
                      <a:pt x="6" y="5"/>
                      <a:pt x="6" y="5"/>
                    </a:cubicBezTo>
                    <a:cubicBezTo>
                      <a:pt x="7" y="6"/>
                      <a:pt x="7" y="6"/>
                      <a:pt x="7" y="6"/>
                    </a:cubicBezTo>
                    <a:cubicBezTo>
                      <a:pt x="10" y="5"/>
                      <a:pt x="10" y="5"/>
                      <a:pt x="10" y="5"/>
                    </a:cubicBezTo>
                    <a:cubicBezTo>
                      <a:pt x="13" y="6"/>
                      <a:pt x="13" y="6"/>
                      <a:pt x="13" y="6"/>
                    </a:cubicBezTo>
                    <a:cubicBezTo>
                      <a:pt x="12" y="8"/>
                      <a:pt x="12" y="8"/>
                      <a:pt x="12" y="8"/>
                    </a:cubicBezTo>
                    <a:cubicBezTo>
                      <a:pt x="11" y="11"/>
                      <a:pt x="11" y="11"/>
                      <a:pt x="11" y="11"/>
                    </a:cubicBezTo>
                    <a:cubicBezTo>
                      <a:pt x="9" y="14"/>
                      <a:pt x="9" y="14"/>
                      <a:pt x="9" y="14"/>
                    </a:cubicBezTo>
                    <a:cubicBezTo>
                      <a:pt x="9" y="15"/>
                      <a:pt x="9" y="15"/>
                      <a:pt x="9" y="15"/>
                    </a:cubicBezTo>
                    <a:cubicBezTo>
                      <a:pt x="11" y="16"/>
                      <a:pt x="11" y="16"/>
                      <a:pt x="11" y="16"/>
                    </a:cubicBezTo>
                    <a:cubicBezTo>
                      <a:pt x="13" y="17"/>
                      <a:pt x="13" y="17"/>
                      <a:pt x="13" y="17"/>
                    </a:cubicBezTo>
                    <a:cubicBezTo>
                      <a:pt x="15" y="22"/>
                      <a:pt x="15" y="22"/>
                      <a:pt x="15" y="22"/>
                    </a:cubicBezTo>
                    <a:cubicBezTo>
                      <a:pt x="17" y="24"/>
                      <a:pt x="17" y="24"/>
                      <a:pt x="17" y="24"/>
                    </a:cubicBezTo>
                    <a:cubicBezTo>
                      <a:pt x="20" y="28"/>
                      <a:pt x="20" y="28"/>
                      <a:pt x="20" y="28"/>
                    </a:cubicBezTo>
                    <a:cubicBezTo>
                      <a:pt x="19" y="29"/>
                      <a:pt x="19" y="29"/>
                      <a:pt x="19" y="29"/>
                    </a:cubicBezTo>
                    <a:cubicBezTo>
                      <a:pt x="19" y="30"/>
                      <a:pt x="19" y="30"/>
                      <a:pt x="19" y="30"/>
                    </a:cubicBezTo>
                    <a:cubicBezTo>
                      <a:pt x="19" y="32"/>
                      <a:pt x="19" y="32"/>
                      <a:pt x="19" y="32"/>
                    </a:cubicBezTo>
                    <a:cubicBezTo>
                      <a:pt x="21" y="32"/>
                      <a:pt x="21" y="32"/>
                      <a:pt x="21" y="32"/>
                    </a:cubicBezTo>
                    <a:cubicBezTo>
                      <a:pt x="23" y="32"/>
                      <a:pt x="23" y="32"/>
                      <a:pt x="23" y="32"/>
                    </a:cubicBezTo>
                    <a:cubicBezTo>
                      <a:pt x="24" y="36"/>
                      <a:pt x="24" y="36"/>
                      <a:pt x="24" y="36"/>
                    </a:cubicBezTo>
                    <a:cubicBezTo>
                      <a:pt x="22" y="39"/>
                      <a:pt x="22" y="39"/>
                      <a:pt x="22" y="39"/>
                    </a:cubicBezTo>
                    <a:cubicBezTo>
                      <a:pt x="22" y="40"/>
                      <a:pt x="22" y="40"/>
                      <a:pt x="22" y="40"/>
                    </a:cubicBezTo>
                    <a:cubicBezTo>
                      <a:pt x="24" y="40"/>
                      <a:pt x="24" y="40"/>
                      <a:pt x="24" y="40"/>
                    </a:cubicBezTo>
                    <a:cubicBezTo>
                      <a:pt x="22" y="41"/>
                      <a:pt x="22" y="41"/>
                      <a:pt x="22" y="41"/>
                    </a:cubicBezTo>
                    <a:cubicBezTo>
                      <a:pt x="17" y="43"/>
                      <a:pt x="17" y="43"/>
                      <a:pt x="17" y="43"/>
                    </a:cubicBezTo>
                    <a:cubicBezTo>
                      <a:pt x="14" y="43"/>
                      <a:pt x="14" y="43"/>
                      <a:pt x="14" y="43"/>
                    </a:cubicBezTo>
                    <a:cubicBezTo>
                      <a:pt x="11" y="44"/>
                      <a:pt x="11" y="44"/>
                      <a:pt x="11" y="44"/>
                    </a:cubicBezTo>
                    <a:cubicBezTo>
                      <a:pt x="11" y="44"/>
                      <a:pt x="10" y="43"/>
                      <a:pt x="9" y="43"/>
                    </a:cubicBezTo>
                    <a:cubicBezTo>
                      <a:pt x="9" y="43"/>
                      <a:pt x="8" y="45"/>
                      <a:pt x="8" y="45"/>
                    </a:cubicBezTo>
                    <a:cubicBezTo>
                      <a:pt x="6" y="45"/>
                      <a:pt x="6" y="45"/>
                      <a:pt x="6" y="45"/>
                    </a:cubicBezTo>
                    <a:cubicBezTo>
                      <a:pt x="4" y="45"/>
                      <a:pt x="4" y="45"/>
                      <a:pt x="4" y="45"/>
                    </a:cubicBezTo>
                    <a:cubicBezTo>
                      <a:pt x="3" y="47"/>
                      <a:pt x="3" y="47"/>
                      <a:pt x="3" y="47"/>
                    </a:cubicBezTo>
                    <a:cubicBezTo>
                      <a:pt x="1" y="46"/>
                      <a:pt x="1" y="46"/>
                      <a:pt x="1" y="46"/>
                    </a:cubicBezTo>
                    <a:cubicBezTo>
                      <a:pt x="2" y="44"/>
                      <a:pt x="2" y="44"/>
                      <a:pt x="2" y="44"/>
                    </a:cubicBezTo>
                    <a:cubicBezTo>
                      <a:pt x="5" y="42"/>
                      <a:pt x="5" y="42"/>
                      <a:pt x="5" y="42"/>
                    </a:cubicBezTo>
                    <a:cubicBezTo>
                      <a:pt x="8" y="39"/>
                      <a:pt x="8" y="39"/>
                      <a:pt x="8" y="39"/>
                    </a:cubicBezTo>
                    <a:cubicBezTo>
                      <a:pt x="6" y="38"/>
                      <a:pt x="6" y="38"/>
                      <a:pt x="6" y="38"/>
                    </a:cubicBezTo>
                    <a:cubicBezTo>
                      <a:pt x="4" y="38"/>
                      <a:pt x="4" y="38"/>
                      <a:pt x="4" y="38"/>
                    </a:cubicBezTo>
                    <a:lnTo>
                      <a:pt x="3" y="37"/>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424" name="Freeform 455"/>
              <p:cNvSpPr>
                <a:spLocks/>
              </p:cNvSpPr>
              <p:nvPr/>
            </p:nvSpPr>
            <p:spPr bwMode="auto">
              <a:xfrm>
                <a:off x="2201" y="1331"/>
                <a:ext cx="34" cy="22"/>
              </a:xfrm>
              <a:custGeom>
                <a:avLst/>
                <a:gdLst>
                  <a:gd name="T0" fmla="*/ 24 w 34"/>
                  <a:gd name="T1" fmla="*/ 22 h 22"/>
                  <a:gd name="T2" fmla="*/ 0 w 34"/>
                  <a:gd name="T3" fmla="*/ 18 h 22"/>
                  <a:gd name="T4" fmla="*/ 13 w 34"/>
                  <a:gd name="T5" fmla="*/ 0 h 22"/>
                  <a:gd name="T6" fmla="*/ 27 w 34"/>
                  <a:gd name="T7" fmla="*/ 3 h 22"/>
                  <a:gd name="T8" fmla="*/ 34 w 34"/>
                  <a:gd name="T9" fmla="*/ 15 h 22"/>
                  <a:gd name="T10" fmla="*/ 24 w 34"/>
                  <a:gd name="T11" fmla="*/ 22 h 22"/>
                  <a:gd name="T12" fmla="*/ 0 60000 65536"/>
                  <a:gd name="T13" fmla="*/ 0 60000 65536"/>
                  <a:gd name="T14" fmla="*/ 0 60000 65536"/>
                  <a:gd name="T15" fmla="*/ 0 60000 65536"/>
                  <a:gd name="T16" fmla="*/ 0 60000 65536"/>
                  <a:gd name="T17" fmla="*/ 0 60000 65536"/>
                  <a:gd name="T18" fmla="*/ 0 w 34"/>
                  <a:gd name="T19" fmla="*/ 0 h 22"/>
                  <a:gd name="T20" fmla="*/ 34 w 3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34" h="22">
                    <a:moveTo>
                      <a:pt x="24" y="22"/>
                    </a:moveTo>
                    <a:lnTo>
                      <a:pt x="0" y="18"/>
                    </a:lnTo>
                    <a:lnTo>
                      <a:pt x="13" y="0"/>
                    </a:lnTo>
                    <a:lnTo>
                      <a:pt x="27" y="3"/>
                    </a:lnTo>
                    <a:lnTo>
                      <a:pt x="34" y="15"/>
                    </a:lnTo>
                    <a:lnTo>
                      <a:pt x="24" y="22"/>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grpSp>
        <p:sp>
          <p:nvSpPr>
            <p:cNvPr id="402" name="Freeform 457"/>
            <p:cNvSpPr>
              <a:spLocks/>
            </p:cNvSpPr>
            <p:nvPr/>
          </p:nvSpPr>
          <p:spPr bwMode="auto">
            <a:xfrm>
              <a:off x="4917666" y="3193097"/>
              <a:ext cx="65813" cy="45916"/>
            </a:xfrm>
            <a:custGeom>
              <a:avLst/>
              <a:gdLst>
                <a:gd name="T0" fmla="*/ 3 w 44"/>
                <a:gd name="T1" fmla="*/ 33 h 34"/>
                <a:gd name="T2" fmla="*/ 6 w 44"/>
                <a:gd name="T3" fmla="*/ 33 h 34"/>
                <a:gd name="T4" fmla="*/ 9 w 44"/>
                <a:gd name="T5" fmla="*/ 32 h 34"/>
                <a:gd name="T6" fmla="*/ 13 w 44"/>
                <a:gd name="T7" fmla="*/ 33 h 34"/>
                <a:gd name="T8" fmla="*/ 17 w 44"/>
                <a:gd name="T9" fmla="*/ 28 h 34"/>
                <a:gd name="T10" fmla="*/ 20 w 44"/>
                <a:gd name="T11" fmla="*/ 34 h 34"/>
                <a:gd name="T12" fmla="*/ 21 w 44"/>
                <a:gd name="T13" fmla="*/ 32 h 34"/>
                <a:gd name="T14" fmla="*/ 25 w 44"/>
                <a:gd name="T15" fmla="*/ 34 h 34"/>
                <a:gd name="T16" fmla="*/ 27 w 44"/>
                <a:gd name="T17" fmla="*/ 33 h 34"/>
                <a:gd name="T18" fmla="*/ 26 w 44"/>
                <a:gd name="T19" fmla="*/ 30 h 34"/>
                <a:gd name="T20" fmla="*/ 28 w 44"/>
                <a:gd name="T21" fmla="*/ 29 h 34"/>
                <a:gd name="T22" fmla="*/ 26 w 44"/>
                <a:gd name="T23" fmla="*/ 28 h 34"/>
                <a:gd name="T24" fmla="*/ 29 w 44"/>
                <a:gd name="T25" fmla="*/ 25 h 34"/>
                <a:gd name="T26" fmla="*/ 31 w 44"/>
                <a:gd name="T27" fmla="*/ 25 h 34"/>
                <a:gd name="T28" fmla="*/ 32 w 44"/>
                <a:gd name="T29" fmla="*/ 25 h 34"/>
                <a:gd name="T30" fmla="*/ 32 w 44"/>
                <a:gd name="T31" fmla="*/ 20 h 34"/>
                <a:gd name="T32" fmla="*/ 30 w 44"/>
                <a:gd name="T33" fmla="*/ 19 h 34"/>
                <a:gd name="T34" fmla="*/ 31 w 44"/>
                <a:gd name="T35" fmla="*/ 16 h 34"/>
                <a:gd name="T36" fmla="*/ 33 w 44"/>
                <a:gd name="T37" fmla="*/ 16 h 34"/>
                <a:gd name="T38" fmla="*/ 37 w 44"/>
                <a:gd name="T39" fmla="*/ 13 h 34"/>
                <a:gd name="T40" fmla="*/ 38 w 44"/>
                <a:gd name="T41" fmla="*/ 12 h 34"/>
                <a:gd name="T42" fmla="*/ 40 w 44"/>
                <a:gd name="T43" fmla="*/ 13 h 34"/>
                <a:gd name="T44" fmla="*/ 39 w 44"/>
                <a:gd name="T45" fmla="*/ 10 h 34"/>
                <a:gd name="T46" fmla="*/ 41 w 44"/>
                <a:gd name="T47" fmla="*/ 9 h 34"/>
                <a:gd name="T48" fmla="*/ 44 w 44"/>
                <a:gd name="T49" fmla="*/ 11 h 34"/>
                <a:gd name="T50" fmla="*/ 42 w 44"/>
                <a:gd name="T51" fmla="*/ 7 h 34"/>
                <a:gd name="T52" fmla="*/ 41 w 44"/>
                <a:gd name="T53" fmla="*/ 5 h 34"/>
                <a:gd name="T54" fmla="*/ 40 w 44"/>
                <a:gd name="T55" fmla="*/ 2 h 34"/>
                <a:gd name="T56" fmla="*/ 38 w 44"/>
                <a:gd name="T57" fmla="*/ 0 h 34"/>
                <a:gd name="T58" fmla="*/ 36 w 44"/>
                <a:gd name="T59" fmla="*/ 3 h 34"/>
                <a:gd name="T60" fmla="*/ 36 w 44"/>
                <a:gd name="T61" fmla="*/ 6 h 34"/>
                <a:gd name="T62" fmla="*/ 34 w 44"/>
                <a:gd name="T63" fmla="*/ 5 h 34"/>
                <a:gd name="T64" fmla="*/ 33 w 44"/>
                <a:gd name="T65" fmla="*/ 5 h 34"/>
                <a:gd name="T66" fmla="*/ 31 w 44"/>
                <a:gd name="T67" fmla="*/ 6 h 34"/>
                <a:gd name="T68" fmla="*/ 30 w 44"/>
                <a:gd name="T69" fmla="*/ 6 h 34"/>
                <a:gd name="T70" fmla="*/ 29 w 44"/>
                <a:gd name="T71" fmla="*/ 7 h 34"/>
                <a:gd name="T72" fmla="*/ 28 w 44"/>
                <a:gd name="T73" fmla="*/ 7 h 34"/>
                <a:gd name="T74" fmla="*/ 28 w 44"/>
                <a:gd name="T75" fmla="*/ 7 h 34"/>
                <a:gd name="T76" fmla="*/ 25 w 44"/>
                <a:gd name="T77" fmla="*/ 7 h 34"/>
                <a:gd name="T78" fmla="*/ 23 w 44"/>
                <a:gd name="T79" fmla="*/ 7 h 34"/>
                <a:gd name="T80" fmla="*/ 22 w 44"/>
                <a:gd name="T81" fmla="*/ 7 h 34"/>
                <a:gd name="T82" fmla="*/ 21 w 44"/>
                <a:gd name="T83" fmla="*/ 7 h 34"/>
                <a:gd name="T84" fmla="*/ 21 w 44"/>
                <a:gd name="T85" fmla="*/ 7 h 34"/>
                <a:gd name="T86" fmla="*/ 17 w 44"/>
                <a:gd name="T87" fmla="*/ 11 h 34"/>
                <a:gd name="T88" fmla="*/ 16 w 44"/>
                <a:gd name="T89" fmla="*/ 13 h 34"/>
                <a:gd name="T90" fmla="*/ 12 w 44"/>
                <a:gd name="T91" fmla="*/ 11 h 34"/>
                <a:gd name="T92" fmla="*/ 8 w 44"/>
                <a:gd name="T93" fmla="*/ 10 h 34"/>
                <a:gd name="T94" fmla="*/ 5 w 44"/>
                <a:gd name="T95" fmla="*/ 10 h 34"/>
                <a:gd name="T96" fmla="*/ 4 w 44"/>
                <a:gd name="T97" fmla="*/ 11 h 34"/>
                <a:gd name="T98" fmla="*/ 0 w 44"/>
                <a:gd name="T99" fmla="*/ 15 h 34"/>
                <a:gd name="T100" fmla="*/ 1 w 44"/>
                <a:gd name="T101" fmla="*/ 17 h 34"/>
                <a:gd name="T102" fmla="*/ 4 w 44"/>
                <a:gd name="T103" fmla="*/ 17 h 34"/>
                <a:gd name="T104" fmla="*/ 3 w 44"/>
                <a:gd name="T105" fmla="*/ 19 h 34"/>
                <a:gd name="T106" fmla="*/ 1 w 44"/>
                <a:gd name="T107" fmla="*/ 19 h 34"/>
                <a:gd name="T108" fmla="*/ 2 w 44"/>
                <a:gd name="T109" fmla="*/ 21 h 34"/>
                <a:gd name="T110" fmla="*/ 3 w 44"/>
                <a:gd name="T111" fmla="*/ 22 h 34"/>
                <a:gd name="T112" fmla="*/ 2 w 44"/>
                <a:gd name="T113" fmla="*/ 26 h 34"/>
                <a:gd name="T114" fmla="*/ 5 w 44"/>
                <a:gd name="T115" fmla="*/ 29 h 34"/>
                <a:gd name="T116" fmla="*/ 5 w 44"/>
                <a:gd name="T117" fmla="*/ 31 h 34"/>
                <a:gd name="T118" fmla="*/ 3 w 44"/>
                <a:gd name="T119" fmla="*/ 32 h 34"/>
                <a:gd name="T120" fmla="*/ 3 w 44"/>
                <a:gd name="T121" fmla="*/ 33 h 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
                <a:gd name="T184" fmla="*/ 0 h 34"/>
                <a:gd name="T185" fmla="*/ 44 w 44"/>
                <a:gd name="T186" fmla="*/ 34 h 3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 h="34">
                  <a:moveTo>
                    <a:pt x="3" y="33"/>
                  </a:moveTo>
                  <a:lnTo>
                    <a:pt x="6" y="33"/>
                  </a:lnTo>
                  <a:lnTo>
                    <a:pt x="9" y="32"/>
                  </a:lnTo>
                  <a:lnTo>
                    <a:pt x="13" y="33"/>
                  </a:lnTo>
                  <a:lnTo>
                    <a:pt x="17" y="28"/>
                  </a:lnTo>
                  <a:lnTo>
                    <a:pt x="20" y="34"/>
                  </a:lnTo>
                  <a:lnTo>
                    <a:pt x="21" y="32"/>
                  </a:lnTo>
                  <a:lnTo>
                    <a:pt x="25" y="34"/>
                  </a:lnTo>
                  <a:lnTo>
                    <a:pt x="27" y="33"/>
                  </a:lnTo>
                  <a:lnTo>
                    <a:pt x="26" y="30"/>
                  </a:lnTo>
                  <a:lnTo>
                    <a:pt x="28" y="29"/>
                  </a:lnTo>
                  <a:lnTo>
                    <a:pt x="26" y="28"/>
                  </a:lnTo>
                  <a:lnTo>
                    <a:pt x="29" y="25"/>
                  </a:lnTo>
                  <a:lnTo>
                    <a:pt x="31" y="25"/>
                  </a:lnTo>
                  <a:lnTo>
                    <a:pt x="32" y="25"/>
                  </a:lnTo>
                  <a:lnTo>
                    <a:pt x="32" y="20"/>
                  </a:lnTo>
                  <a:lnTo>
                    <a:pt x="30" y="19"/>
                  </a:lnTo>
                  <a:lnTo>
                    <a:pt x="31" y="16"/>
                  </a:lnTo>
                  <a:lnTo>
                    <a:pt x="33" y="16"/>
                  </a:lnTo>
                  <a:lnTo>
                    <a:pt x="37" y="13"/>
                  </a:lnTo>
                  <a:lnTo>
                    <a:pt x="38" y="12"/>
                  </a:lnTo>
                  <a:lnTo>
                    <a:pt x="40" y="13"/>
                  </a:lnTo>
                  <a:lnTo>
                    <a:pt x="39" y="10"/>
                  </a:lnTo>
                  <a:lnTo>
                    <a:pt x="41" y="9"/>
                  </a:lnTo>
                  <a:lnTo>
                    <a:pt x="44" y="11"/>
                  </a:lnTo>
                  <a:lnTo>
                    <a:pt x="42" y="7"/>
                  </a:lnTo>
                  <a:lnTo>
                    <a:pt x="41" y="5"/>
                  </a:lnTo>
                  <a:lnTo>
                    <a:pt x="40" y="2"/>
                  </a:lnTo>
                  <a:lnTo>
                    <a:pt x="38" y="0"/>
                  </a:lnTo>
                  <a:lnTo>
                    <a:pt x="36" y="3"/>
                  </a:lnTo>
                  <a:lnTo>
                    <a:pt x="36" y="6"/>
                  </a:lnTo>
                  <a:lnTo>
                    <a:pt x="34" y="5"/>
                  </a:lnTo>
                  <a:lnTo>
                    <a:pt x="33" y="5"/>
                  </a:lnTo>
                  <a:lnTo>
                    <a:pt x="31" y="6"/>
                  </a:lnTo>
                  <a:lnTo>
                    <a:pt x="30" y="6"/>
                  </a:lnTo>
                  <a:lnTo>
                    <a:pt x="29" y="7"/>
                  </a:lnTo>
                  <a:lnTo>
                    <a:pt x="28" y="7"/>
                  </a:lnTo>
                  <a:lnTo>
                    <a:pt x="25" y="7"/>
                  </a:lnTo>
                  <a:lnTo>
                    <a:pt x="23" y="7"/>
                  </a:lnTo>
                  <a:lnTo>
                    <a:pt x="22" y="7"/>
                  </a:lnTo>
                  <a:lnTo>
                    <a:pt x="21" y="7"/>
                  </a:lnTo>
                  <a:lnTo>
                    <a:pt x="17" y="11"/>
                  </a:lnTo>
                  <a:lnTo>
                    <a:pt x="16" y="13"/>
                  </a:lnTo>
                  <a:lnTo>
                    <a:pt x="12" y="11"/>
                  </a:lnTo>
                  <a:lnTo>
                    <a:pt x="8" y="10"/>
                  </a:lnTo>
                  <a:lnTo>
                    <a:pt x="5" y="10"/>
                  </a:lnTo>
                  <a:lnTo>
                    <a:pt x="4" y="11"/>
                  </a:lnTo>
                  <a:lnTo>
                    <a:pt x="0" y="15"/>
                  </a:lnTo>
                  <a:lnTo>
                    <a:pt x="1" y="17"/>
                  </a:lnTo>
                  <a:lnTo>
                    <a:pt x="4" y="17"/>
                  </a:lnTo>
                  <a:lnTo>
                    <a:pt x="3" y="19"/>
                  </a:lnTo>
                  <a:lnTo>
                    <a:pt x="1" y="19"/>
                  </a:lnTo>
                  <a:lnTo>
                    <a:pt x="2" y="21"/>
                  </a:lnTo>
                  <a:lnTo>
                    <a:pt x="3" y="22"/>
                  </a:lnTo>
                  <a:lnTo>
                    <a:pt x="2" y="26"/>
                  </a:lnTo>
                  <a:lnTo>
                    <a:pt x="5" y="29"/>
                  </a:lnTo>
                  <a:lnTo>
                    <a:pt x="5" y="31"/>
                  </a:lnTo>
                  <a:lnTo>
                    <a:pt x="3" y="32"/>
                  </a:lnTo>
                  <a:lnTo>
                    <a:pt x="3" y="33"/>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403" name="Freeform 458"/>
            <p:cNvSpPr>
              <a:spLocks/>
            </p:cNvSpPr>
            <p:nvPr/>
          </p:nvSpPr>
          <p:spPr bwMode="auto">
            <a:xfrm>
              <a:off x="5344683" y="3551240"/>
              <a:ext cx="70404" cy="42855"/>
            </a:xfrm>
            <a:custGeom>
              <a:avLst/>
              <a:gdLst>
                <a:gd name="T0" fmla="*/ 0 w 46"/>
                <a:gd name="T1" fmla="*/ 15 h 28"/>
                <a:gd name="T2" fmla="*/ 3 w 46"/>
                <a:gd name="T3" fmla="*/ 17 h 28"/>
                <a:gd name="T4" fmla="*/ 12 w 46"/>
                <a:gd name="T5" fmla="*/ 14 h 28"/>
                <a:gd name="T6" fmla="*/ 13 w 46"/>
                <a:gd name="T7" fmla="*/ 8 h 28"/>
                <a:gd name="T8" fmla="*/ 27 w 46"/>
                <a:gd name="T9" fmla="*/ 9 h 28"/>
                <a:gd name="T10" fmla="*/ 46 w 46"/>
                <a:gd name="T11" fmla="*/ 0 h 28"/>
                <a:gd name="T12" fmla="*/ 46 w 46"/>
                <a:gd name="T13" fmla="*/ 1 h 28"/>
                <a:gd name="T14" fmla="*/ 33 w 46"/>
                <a:gd name="T15" fmla="*/ 11 h 28"/>
                <a:gd name="T16" fmla="*/ 36 w 46"/>
                <a:gd name="T17" fmla="*/ 18 h 28"/>
                <a:gd name="T18" fmla="*/ 27 w 46"/>
                <a:gd name="T19" fmla="*/ 21 h 28"/>
                <a:gd name="T20" fmla="*/ 15 w 46"/>
                <a:gd name="T21" fmla="*/ 28 h 28"/>
                <a:gd name="T22" fmla="*/ 13 w 46"/>
                <a:gd name="T23" fmla="*/ 28 h 28"/>
                <a:gd name="T24" fmla="*/ 8 w 46"/>
                <a:gd name="T25" fmla="*/ 26 h 28"/>
                <a:gd name="T26" fmla="*/ 2 w 46"/>
                <a:gd name="T27" fmla="*/ 23 h 28"/>
                <a:gd name="T28" fmla="*/ 0 w 46"/>
                <a:gd name="T29" fmla="*/ 15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28"/>
                <a:gd name="T47" fmla="*/ 46 w 46"/>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404" name="Freeform 507"/>
            <p:cNvSpPr>
              <a:spLocks/>
            </p:cNvSpPr>
            <p:nvPr/>
          </p:nvSpPr>
          <p:spPr bwMode="auto">
            <a:xfrm>
              <a:off x="6373197" y="2958927"/>
              <a:ext cx="1454000" cy="1010147"/>
            </a:xfrm>
            <a:custGeom>
              <a:avLst/>
              <a:gdLst>
                <a:gd name="T0" fmla="*/ 840 w 950"/>
                <a:gd name="T1" fmla="*/ 88 h 660"/>
                <a:gd name="T2" fmla="*/ 732 w 950"/>
                <a:gd name="T3" fmla="*/ 24 h 660"/>
                <a:gd name="T4" fmla="*/ 668 w 950"/>
                <a:gd name="T5" fmla="*/ 88 h 660"/>
                <a:gd name="T6" fmla="*/ 668 w 950"/>
                <a:gd name="T7" fmla="*/ 88 h 660"/>
                <a:gd name="T8" fmla="*/ 670 w 950"/>
                <a:gd name="T9" fmla="*/ 90 h 660"/>
                <a:gd name="T10" fmla="*/ 672 w 950"/>
                <a:gd name="T11" fmla="*/ 92 h 660"/>
                <a:gd name="T12" fmla="*/ 676 w 950"/>
                <a:gd name="T13" fmla="*/ 92 h 660"/>
                <a:gd name="T14" fmla="*/ 676 w 950"/>
                <a:gd name="T15" fmla="*/ 94 h 660"/>
                <a:gd name="T16" fmla="*/ 678 w 950"/>
                <a:gd name="T17" fmla="*/ 94 h 660"/>
                <a:gd name="T18" fmla="*/ 678 w 950"/>
                <a:gd name="T19" fmla="*/ 94 h 660"/>
                <a:gd name="T20" fmla="*/ 676 w 950"/>
                <a:gd name="T21" fmla="*/ 92 h 660"/>
                <a:gd name="T22" fmla="*/ 674 w 950"/>
                <a:gd name="T23" fmla="*/ 92 h 660"/>
                <a:gd name="T24" fmla="*/ 672 w 950"/>
                <a:gd name="T25" fmla="*/ 90 h 660"/>
                <a:gd name="T26" fmla="*/ 668 w 950"/>
                <a:gd name="T27" fmla="*/ 90 h 660"/>
                <a:gd name="T28" fmla="*/ 668 w 950"/>
                <a:gd name="T29" fmla="*/ 88 h 660"/>
                <a:gd name="T30" fmla="*/ 658 w 950"/>
                <a:gd name="T31" fmla="*/ 108 h 660"/>
                <a:gd name="T32" fmla="*/ 712 w 950"/>
                <a:gd name="T33" fmla="*/ 158 h 660"/>
                <a:gd name="T34" fmla="*/ 598 w 950"/>
                <a:gd name="T35" fmla="*/ 202 h 660"/>
                <a:gd name="T36" fmla="*/ 480 w 950"/>
                <a:gd name="T37" fmla="*/ 276 h 660"/>
                <a:gd name="T38" fmla="*/ 326 w 950"/>
                <a:gd name="T39" fmla="*/ 202 h 660"/>
                <a:gd name="T40" fmla="*/ 226 w 950"/>
                <a:gd name="T41" fmla="*/ 118 h 660"/>
                <a:gd name="T42" fmla="*/ 222 w 950"/>
                <a:gd name="T43" fmla="*/ 114 h 660"/>
                <a:gd name="T44" fmla="*/ 220 w 950"/>
                <a:gd name="T45" fmla="*/ 116 h 660"/>
                <a:gd name="T46" fmla="*/ 218 w 950"/>
                <a:gd name="T47" fmla="*/ 122 h 660"/>
                <a:gd name="T48" fmla="*/ 218 w 950"/>
                <a:gd name="T49" fmla="*/ 122 h 660"/>
                <a:gd name="T50" fmla="*/ 218 w 950"/>
                <a:gd name="T51" fmla="*/ 122 h 660"/>
                <a:gd name="T52" fmla="*/ 222 w 950"/>
                <a:gd name="T53" fmla="*/ 114 h 660"/>
                <a:gd name="T54" fmla="*/ 218 w 950"/>
                <a:gd name="T55" fmla="*/ 108 h 660"/>
                <a:gd name="T56" fmla="*/ 208 w 950"/>
                <a:gd name="T57" fmla="*/ 114 h 660"/>
                <a:gd name="T58" fmla="*/ 142 w 950"/>
                <a:gd name="T59" fmla="*/ 142 h 660"/>
                <a:gd name="T60" fmla="*/ 88 w 950"/>
                <a:gd name="T61" fmla="*/ 256 h 660"/>
                <a:gd name="T62" fmla="*/ 4 w 950"/>
                <a:gd name="T63" fmla="*/ 306 h 660"/>
                <a:gd name="T64" fmla="*/ 14 w 950"/>
                <a:gd name="T65" fmla="*/ 350 h 660"/>
                <a:gd name="T66" fmla="*/ 30 w 950"/>
                <a:gd name="T67" fmla="*/ 370 h 660"/>
                <a:gd name="T68" fmla="*/ 94 w 950"/>
                <a:gd name="T69" fmla="*/ 390 h 660"/>
                <a:gd name="T70" fmla="*/ 84 w 950"/>
                <a:gd name="T71" fmla="*/ 444 h 660"/>
                <a:gd name="T72" fmla="*/ 108 w 950"/>
                <a:gd name="T73" fmla="*/ 488 h 660"/>
                <a:gd name="T74" fmla="*/ 148 w 950"/>
                <a:gd name="T75" fmla="*/ 508 h 660"/>
                <a:gd name="T76" fmla="*/ 218 w 950"/>
                <a:gd name="T77" fmla="*/ 536 h 660"/>
                <a:gd name="T78" fmla="*/ 262 w 950"/>
                <a:gd name="T79" fmla="*/ 546 h 660"/>
                <a:gd name="T80" fmla="*/ 316 w 950"/>
                <a:gd name="T81" fmla="*/ 512 h 660"/>
                <a:gd name="T82" fmla="*/ 370 w 950"/>
                <a:gd name="T83" fmla="*/ 528 h 660"/>
                <a:gd name="T84" fmla="*/ 376 w 950"/>
                <a:gd name="T85" fmla="*/ 586 h 660"/>
                <a:gd name="T86" fmla="*/ 400 w 950"/>
                <a:gd name="T87" fmla="*/ 616 h 660"/>
                <a:gd name="T88" fmla="*/ 420 w 950"/>
                <a:gd name="T89" fmla="*/ 640 h 660"/>
                <a:gd name="T90" fmla="*/ 500 w 950"/>
                <a:gd name="T91" fmla="*/ 616 h 660"/>
                <a:gd name="T92" fmla="*/ 534 w 950"/>
                <a:gd name="T93" fmla="*/ 640 h 660"/>
                <a:gd name="T94" fmla="*/ 608 w 950"/>
                <a:gd name="T95" fmla="*/ 630 h 660"/>
                <a:gd name="T96" fmla="*/ 632 w 950"/>
                <a:gd name="T97" fmla="*/ 626 h 660"/>
                <a:gd name="T98" fmla="*/ 702 w 950"/>
                <a:gd name="T99" fmla="*/ 582 h 660"/>
                <a:gd name="T100" fmla="*/ 742 w 950"/>
                <a:gd name="T101" fmla="*/ 512 h 660"/>
                <a:gd name="T102" fmla="*/ 742 w 950"/>
                <a:gd name="T103" fmla="*/ 472 h 660"/>
                <a:gd name="T104" fmla="*/ 716 w 950"/>
                <a:gd name="T105" fmla="*/ 398 h 660"/>
                <a:gd name="T106" fmla="*/ 752 w 950"/>
                <a:gd name="T107" fmla="*/ 360 h 660"/>
                <a:gd name="T108" fmla="*/ 702 w 950"/>
                <a:gd name="T109" fmla="*/ 354 h 660"/>
                <a:gd name="T110" fmla="*/ 706 w 950"/>
                <a:gd name="T111" fmla="*/ 320 h 660"/>
                <a:gd name="T112" fmla="*/ 756 w 950"/>
                <a:gd name="T113" fmla="*/ 290 h 660"/>
                <a:gd name="T114" fmla="*/ 762 w 950"/>
                <a:gd name="T115" fmla="*/ 316 h 660"/>
                <a:gd name="T116" fmla="*/ 818 w 950"/>
                <a:gd name="T117" fmla="*/ 262 h 660"/>
                <a:gd name="T118" fmla="*/ 890 w 950"/>
                <a:gd name="T119" fmla="*/ 252 h 660"/>
                <a:gd name="T120" fmla="*/ 950 w 950"/>
                <a:gd name="T121" fmla="*/ 118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50"/>
                <a:gd name="T184" fmla="*/ 0 h 660"/>
                <a:gd name="T185" fmla="*/ 950 w 950"/>
                <a:gd name="T186" fmla="*/ 660 h 6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50" h="660">
                  <a:moveTo>
                    <a:pt x="890" y="118"/>
                  </a:moveTo>
                  <a:lnTo>
                    <a:pt x="890" y="118"/>
                  </a:lnTo>
                  <a:lnTo>
                    <a:pt x="880" y="98"/>
                  </a:lnTo>
                  <a:lnTo>
                    <a:pt x="840" y="88"/>
                  </a:lnTo>
                  <a:lnTo>
                    <a:pt x="792" y="0"/>
                  </a:lnTo>
                  <a:lnTo>
                    <a:pt x="746" y="0"/>
                  </a:lnTo>
                  <a:lnTo>
                    <a:pt x="732" y="24"/>
                  </a:lnTo>
                  <a:lnTo>
                    <a:pt x="702" y="78"/>
                  </a:lnTo>
                  <a:lnTo>
                    <a:pt x="672" y="78"/>
                  </a:lnTo>
                  <a:lnTo>
                    <a:pt x="668" y="88"/>
                  </a:lnTo>
                  <a:lnTo>
                    <a:pt x="668" y="90"/>
                  </a:lnTo>
                  <a:lnTo>
                    <a:pt x="670" y="90"/>
                  </a:lnTo>
                  <a:lnTo>
                    <a:pt x="672" y="90"/>
                  </a:lnTo>
                  <a:lnTo>
                    <a:pt x="672" y="92"/>
                  </a:lnTo>
                  <a:lnTo>
                    <a:pt x="674" y="92"/>
                  </a:lnTo>
                  <a:lnTo>
                    <a:pt x="676" y="92"/>
                  </a:lnTo>
                  <a:lnTo>
                    <a:pt x="676" y="94"/>
                  </a:lnTo>
                  <a:lnTo>
                    <a:pt x="678" y="94"/>
                  </a:lnTo>
                  <a:lnTo>
                    <a:pt x="676" y="94"/>
                  </a:lnTo>
                  <a:lnTo>
                    <a:pt x="676" y="92"/>
                  </a:lnTo>
                  <a:lnTo>
                    <a:pt x="674" y="92"/>
                  </a:lnTo>
                  <a:lnTo>
                    <a:pt x="672" y="92"/>
                  </a:lnTo>
                  <a:lnTo>
                    <a:pt x="672" y="90"/>
                  </a:lnTo>
                  <a:lnTo>
                    <a:pt x="670" y="90"/>
                  </a:lnTo>
                  <a:lnTo>
                    <a:pt x="668" y="90"/>
                  </a:lnTo>
                  <a:lnTo>
                    <a:pt x="668" y="88"/>
                  </a:lnTo>
                  <a:lnTo>
                    <a:pt x="658" y="108"/>
                  </a:lnTo>
                  <a:lnTo>
                    <a:pt x="658" y="132"/>
                  </a:lnTo>
                  <a:lnTo>
                    <a:pt x="702" y="138"/>
                  </a:lnTo>
                  <a:lnTo>
                    <a:pt x="712" y="158"/>
                  </a:lnTo>
                  <a:lnTo>
                    <a:pt x="668" y="172"/>
                  </a:lnTo>
                  <a:lnTo>
                    <a:pt x="632" y="188"/>
                  </a:lnTo>
                  <a:lnTo>
                    <a:pt x="598" y="202"/>
                  </a:lnTo>
                  <a:lnTo>
                    <a:pt x="588" y="236"/>
                  </a:lnTo>
                  <a:lnTo>
                    <a:pt x="534" y="242"/>
                  </a:lnTo>
                  <a:lnTo>
                    <a:pt x="480" y="276"/>
                  </a:lnTo>
                  <a:lnTo>
                    <a:pt x="430" y="252"/>
                  </a:lnTo>
                  <a:lnTo>
                    <a:pt x="370" y="246"/>
                  </a:lnTo>
                  <a:lnTo>
                    <a:pt x="326" y="202"/>
                  </a:lnTo>
                  <a:lnTo>
                    <a:pt x="262" y="182"/>
                  </a:lnTo>
                  <a:lnTo>
                    <a:pt x="256" y="132"/>
                  </a:lnTo>
                  <a:lnTo>
                    <a:pt x="226" y="118"/>
                  </a:lnTo>
                  <a:lnTo>
                    <a:pt x="222" y="114"/>
                  </a:lnTo>
                  <a:lnTo>
                    <a:pt x="220" y="116"/>
                  </a:lnTo>
                  <a:lnTo>
                    <a:pt x="218" y="120"/>
                  </a:lnTo>
                  <a:lnTo>
                    <a:pt x="218" y="122"/>
                  </a:lnTo>
                  <a:lnTo>
                    <a:pt x="218" y="124"/>
                  </a:lnTo>
                  <a:lnTo>
                    <a:pt x="218" y="122"/>
                  </a:lnTo>
                  <a:lnTo>
                    <a:pt x="218" y="120"/>
                  </a:lnTo>
                  <a:lnTo>
                    <a:pt x="222" y="114"/>
                  </a:lnTo>
                  <a:lnTo>
                    <a:pt x="218" y="108"/>
                  </a:lnTo>
                  <a:lnTo>
                    <a:pt x="208" y="114"/>
                  </a:lnTo>
                  <a:lnTo>
                    <a:pt x="208" y="124"/>
                  </a:lnTo>
                  <a:lnTo>
                    <a:pt x="208" y="114"/>
                  </a:lnTo>
                  <a:lnTo>
                    <a:pt x="192" y="118"/>
                  </a:lnTo>
                  <a:lnTo>
                    <a:pt x="182" y="148"/>
                  </a:lnTo>
                  <a:lnTo>
                    <a:pt x="142" y="142"/>
                  </a:lnTo>
                  <a:lnTo>
                    <a:pt x="132" y="192"/>
                  </a:lnTo>
                  <a:lnTo>
                    <a:pt x="98" y="198"/>
                  </a:lnTo>
                  <a:lnTo>
                    <a:pt x="88" y="256"/>
                  </a:lnTo>
                  <a:lnTo>
                    <a:pt x="68" y="276"/>
                  </a:lnTo>
                  <a:lnTo>
                    <a:pt x="44" y="296"/>
                  </a:lnTo>
                  <a:lnTo>
                    <a:pt x="4" y="306"/>
                  </a:lnTo>
                  <a:lnTo>
                    <a:pt x="0" y="326"/>
                  </a:lnTo>
                  <a:lnTo>
                    <a:pt x="10" y="334"/>
                  </a:lnTo>
                  <a:lnTo>
                    <a:pt x="14" y="350"/>
                  </a:lnTo>
                  <a:lnTo>
                    <a:pt x="4" y="354"/>
                  </a:lnTo>
                  <a:lnTo>
                    <a:pt x="14" y="364"/>
                  </a:lnTo>
                  <a:lnTo>
                    <a:pt x="30" y="370"/>
                  </a:lnTo>
                  <a:lnTo>
                    <a:pt x="44" y="390"/>
                  </a:lnTo>
                  <a:lnTo>
                    <a:pt x="64" y="390"/>
                  </a:lnTo>
                  <a:lnTo>
                    <a:pt x="94" y="390"/>
                  </a:lnTo>
                  <a:lnTo>
                    <a:pt x="98" y="398"/>
                  </a:lnTo>
                  <a:lnTo>
                    <a:pt x="78" y="428"/>
                  </a:lnTo>
                  <a:lnTo>
                    <a:pt x="84" y="444"/>
                  </a:lnTo>
                  <a:lnTo>
                    <a:pt x="74" y="458"/>
                  </a:lnTo>
                  <a:lnTo>
                    <a:pt x="84" y="478"/>
                  </a:lnTo>
                  <a:lnTo>
                    <a:pt x="108" y="488"/>
                  </a:lnTo>
                  <a:lnTo>
                    <a:pt x="104" y="492"/>
                  </a:lnTo>
                  <a:lnTo>
                    <a:pt x="114" y="492"/>
                  </a:lnTo>
                  <a:lnTo>
                    <a:pt x="148" y="508"/>
                  </a:lnTo>
                  <a:lnTo>
                    <a:pt x="178" y="522"/>
                  </a:lnTo>
                  <a:lnTo>
                    <a:pt x="208" y="528"/>
                  </a:lnTo>
                  <a:lnTo>
                    <a:pt x="218" y="536"/>
                  </a:lnTo>
                  <a:lnTo>
                    <a:pt x="226" y="536"/>
                  </a:lnTo>
                  <a:lnTo>
                    <a:pt x="242" y="546"/>
                  </a:lnTo>
                  <a:lnTo>
                    <a:pt x="262" y="546"/>
                  </a:lnTo>
                  <a:lnTo>
                    <a:pt x="282" y="546"/>
                  </a:lnTo>
                  <a:lnTo>
                    <a:pt x="296" y="528"/>
                  </a:lnTo>
                  <a:lnTo>
                    <a:pt x="316" y="512"/>
                  </a:lnTo>
                  <a:lnTo>
                    <a:pt x="340" y="512"/>
                  </a:lnTo>
                  <a:lnTo>
                    <a:pt x="360" y="528"/>
                  </a:lnTo>
                  <a:lnTo>
                    <a:pt x="370" y="528"/>
                  </a:lnTo>
                  <a:lnTo>
                    <a:pt x="380" y="532"/>
                  </a:lnTo>
                  <a:lnTo>
                    <a:pt x="386" y="556"/>
                  </a:lnTo>
                  <a:lnTo>
                    <a:pt x="376" y="586"/>
                  </a:lnTo>
                  <a:lnTo>
                    <a:pt x="376" y="596"/>
                  </a:lnTo>
                  <a:lnTo>
                    <a:pt x="390" y="600"/>
                  </a:lnTo>
                  <a:lnTo>
                    <a:pt x="400" y="616"/>
                  </a:lnTo>
                  <a:lnTo>
                    <a:pt x="400" y="626"/>
                  </a:lnTo>
                  <a:lnTo>
                    <a:pt x="424" y="636"/>
                  </a:lnTo>
                  <a:lnTo>
                    <a:pt x="420" y="640"/>
                  </a:lnTo>
                  <a:lnTo>
                    <a:pt x="444" y="636"/>
                  </a:lnTo>
                  <a:lnTo>
                    <a:pt x="450" y="616"/>
                  </a:lnTo>
                  <a:lnTo>
                    <a:pt x="500" y="616"/>
                  </a:lnTo>
                  <a:lnTo>
                    <a:pt x="518" y="630"/>
                  </a:lnTo>
                  <a:lnTo>
                    <a:pt x="524" y="646"/>
                  </a:lnTo>
                  <a:lnTo>
                    <a:pt x="534" y="640"/>
                  </a:lnTo>
                  <a:lnTo>
                    <a:pt x="568" y="660"/>
                  </a:lnTo>
                  <a:lnTo>
                    <a:pt x="568" y="646"/>
                  </a:lnTo>
                  <a:lnTo>
                    <a:pt x="608" y="630"/>
                  </a:lnTo>
                  <a:lnTo>
                    <a:pt x="612" y="626"/>
                  </a:lnTo>
                  <a:lnTo>
                    <a:pt x="622" y="620"/>
                  </a:lnTo>
                  <a:lnTo>
                    <a:pt x="632" y="626"/>
                  </a:lnTo>
                  <a:lnTo>
                    <a:pt x="652" y="616"/>
                  </a:lnTo>
                  <a:lnTo>
                    <a:pt x="678" y="600"/>
                  </a:lnTo>
                  <a:lnTo>
                    <a:pt x="702" y="582"/>
                  </a:lnTo>
                  <a:lnTo>
                    <a:pt x="712" y="562"/>
                  </a:lnTo>
                  <a:lnTo>
                    <a:pt x="726" y="542"/>
                  </a:lnTo>
                  <a:lnTo>
                    <a:pt x="742" y="512"/>
                  </a:lnTo>
                  <a:lnTo>
                    <a:pt x="742" y="498"/>
                  </a:lnTo>
                  <a:lnTo>
                    <a:pt x="736" y="488"/>
                  </a:lnTo>
                  <a:lnTo>
                    <a:pt x="742" y="472"/>
                  </a:lnTo>
                  <a:lnTo>
                    <a:pt x="736" y="454"/>
                  </a:lnTo>
                  <a:lnTo>
                    <a:pt x="712" y="404"/>
                  </a:lnTo>
                  <a:lnTo>
                    <a:pt x="716" y="398"/>
                  </a:lnTo>
                  <a:lnTo>
                    <a:pt x="736" y="374"/>
                  </a:lnTo>
                  <a:lnTo>
                    <a:pt x="752" y="370"/>
                  </a:lnTo>
                  <a:lnTo>
                    <a:pt x="754" y="368"/>
                  </a:lnTo>
                  <a:lnTo>
                    <a:pt x="754" y="364"/>
                  </a:lnTo>
                  <a:lnTo>
                    <a:pt x="752" y="360"/>
                  </a:lnTo>
                  <a:lnTo>
                    <a:pt x="726" y="354"/>
                  </a:lnTo>
                  <a:lnTo>
                    <a:pt x="712" y="360"/>
                  </a:lnTo>
                  <a:lnTo>
                    <a:pt x="702" y="354"/>
                  </a:lnTo>
                  <a:lnTo>
                    <a:pt x="692" y="340"/>
                  </a:lnTo>
                  <a:lnTo>
                    <a:pt x="682" y="330"/>
                  </a:lnTo>
                  <a:lnTo>
                    <a:pt x="706" y="320"/>
                  </a:lnTo>
                  <a:lnTo>
                    <a:pt x="722" y="306"/>
                  </a:lnTo>
                  <a:lnTo>
                    <a:pt x="746" y="290"/>
                  </a:lnTo>
                  <a:lnTo>
                    <a:pt x="756" y="290"/>
                  </a:lnTo>
                  <a:lnTo>
                    <a:pt x="742" y="310"/>
                  </a:lnTo>
                  <a:lnTo>
                    <a:pt x="752" y="320"/>
                  </a:lnTo>
                  <a:lnTo>
                    <a:pt x="762" y="316"/>
                  </a:lnTo>
                  <a:lnTo>
                    <a:pt x="786" y="306"/>
                  </a:lnTo>
                  <a:lnTo>
                    <a:pt x="792" y="284"/>
                  </a:lnTo>
                  <a:lnTo>
                    <a:pt x="806" y="272"/>
                  </a:lnTo>
                  <a:lnTo>
                    <a:pt x="820" y="282"/>
                  </a:lnTo>
                  <a:lnTo>
                    <a:pt x="818" y="262"/>
                  </a:lnTo>
                  <a:lnTo>
                    <a:pt x="838" y="250"/>
                  </a:lnTo>
                  <a:lnTo>
                    <a:pt x="864" y="254"/>
                  </a:lnTo>
                  <a:lnTo>
                    <a:pt x="876" y="246"/>
                  </a:lnTo>
                  <a:lnTo>
                    <a:pt x="890" y="252"/>
                  </a:lnTo>
                  <a:lnTo>
                    <a:pt x="900" y="198"/>
                  </a:lnTo>
                  <a:lnTo>
                    <a:pt x="924" y="192"/>
                  </a:lnTo>
                  <a:lnTo>
                    <a:pt x="950" y="118"/>
                  </a:lnTo>
                  <a:lnTo>
                    <a:pt x="890" y="118"/>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405" name="Freeform 260"/>
            <p:cNvSpPr>
              <a:spLocks/>
            </p:cNvSpPr>
            <p:nvPr/>
          </p:nvSpPr>
          <p:spPr bwMode="auto">
            <a:xfrm>
              <a:off x="6507883" y="4241508"/>
              <a:ext cx="55099" cy="65812"/>
            </a:xfrm>
            <a:custGeom>
              <a:avLst/>
              <a:gdLst>
                <a:gd name="T0" fmla="*/ 6 w 42"/>
                <a:gd name="T1" fmla="*/ 0 h 54"/>
                <a:gd name="T2" fmla="*/ 0 w 42"/>
                <a:gd name="T3" fmla="*/ 24 h 54"/>
                <a:gd name="T4" fmla="*/ 6 w 42"/>
                <a:gd name="T5" fmla="*/ 54 h 54"/>
                <a:gd name="T6" fmla="*/ 30 w 42"/>
                <a:gd name="T7" fmla="*/ 54 h 54"/>
                <a:gd name="T8" fmla="*/ 42 w 42"/>
                <a:gd name="T9" fmla="*/ 30 h 54"/>
                <a:gd name="T10" fmla="*/ 6 w 42"/>
                <a:gd name="T11" fmla="*/ 0 h 54"/>
                <a:gd name="T12" fmla="*/ 0 60000 65536"/>
                <a:gd name="T13" fmla="*/ 0 60000 65536"/>
                <a:gd name="T14" fmla="*/ 0 60000 65536"/>
                <a:gd name="T15" fmla="*/ 0 60000 65536"/>
                <a:gd name="T16" fmla="*/ 0 60000 65536"/>
                <a:gd name="T17" fmla="*/ 0 60000 65536"/>
                <a:gd name="T18" fmla="*/ 0 w 42"/>
                <a:gd name="T19" fmla="*/ 0 h 54"/>
                <a:gd name="T20" fmla="*/ 42 w 42"/>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42" h="54">
                  <a:moveTo>
                    <a:pt x="6" y="0"/>
                  </a:moveTo>
                  <a:lnTo>
                    <a:pt x="0" y="24"/>
                  </a:lnTo>
                  <a:lnTo>
                    <a:pt x="6" y="54"/>
                  </a:lnTo>
                  <a:lnTo>
                    <a:pt x="30" y="54"/>
                  </a:lnTo>
                  <a:lnTo>
                    <a:pt x="42" y="30"/>
                  </a:lnTo>
                  <a:lnTo>
                    <a:pt x="6" y="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406" name="Freeform 261"/>
            <p:cNvSpPr>
              <a:spLocks/>
            </p:cNvSpPr>
            <p:nvPr/>
          </p:nvSpPr>
          <p:spPr bwMode="auto">
            <a:xfrm>
              <a:off x="7205803" y="3969074"/>
              <a:ext cx="52038" cy="52038"/>
            </a:xfrm>
            <a:custGeom>
              <a:avLst/>
              <a:gdLst>
                <a:gd name="T0" fmla="*/ 0 w 42"/>
                <a:gd name="T1" fmla="*/ 30 h 42"/>
                <a:gd name="T2" fmla="*/ 12 w 42"/>
                <a:gd name="T3" fmla="*/ 12 h 42"/>
                <a:gd name="T4" fmla="*/ 30 w 42"/>
                <a:gd name="T5" fmla="*/ 0 h 42"/>
                <a:gd name="T6" fmla="*/ 42 w 42"/>
                <a:gd name="T7" fmla="*/ 12 h 42"/>
                <a:gd name="T8" fmla="*/ 30 w 42"/>
                <a:gd name="T9" fmla="*/ 30 h 42"/>
                <a:gd name="T10" fmla="*/ 12 w 42"/>
                <a:gd name="T11" fmla="*/ 42 h 42"/>
                <a:gd name="T12" fmla="*/ 0 w 42"/>
                <a:gd name="T13" fmla="*/ 30 h 42"/>
                <a:gd name="T14" fmla="*/ 0 60000 65536"/>
                <a:gd name="T15" fmla="*/ 0 60000 65536"/>
                <a:gd name="T16" fmla="*/ 0 60000 65536"/>
                <a:gd name="T17" fmla="*/ 0 60000 65536"/>
                <a:gd name="T18" fmla="*/ 0 60000 65536"/>
                <a:gd name="T19" fmla="*/ 0 60000 65536"/>
                <a:gd name="T20" fmla="*/ 0 60000 65536"/>
                <a:gd name="T21" fmla="*/ 0 w 42"/>
                <a:gd name="T22" fmla="*/ 0 h 42"/>
                <a:gd name="T23" fmla="*/ 42 w 42"/>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2">
                  <a:moveTo>
                    <a:pt x="0" y="30"/>
                  </a:moveTo>
                  <a:lnTo>
                    <a:pt x="12" y="12"/>
                  </a:lnTo>
                  <a:lnTo>
                    <a:pt x="30" y="0"/>
                  </a:lnTo>
                  <a:lnTo>
                    <a:pt x="42" y="12"/>
                  </a:lnTo>
                  <a:lnTo>
                    <a:pt x="30" y="30"/>
                  </a:lnTo>
                  <a:lnTo>
                    <a:pt x="12" y="42"/>
                  </a:lnTo>
                  <a:lnTo>
                    <a:pt x="0" y="3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407" name="Freeform 262"/>
            <p:cNvSpPr>
              <a:spLocks/>
            </p:cNvSpPr>
            <p:nvPr/>
          </p:nvSpPr>
          <p:spPr bwMode="auto">
            <a:xfrm>
              <a:off x="7485889" y="3840510"/>
              <a:ext cx="30611" cy="90301"/>
            </a:xfrm>
            <a:custGeom>
              <a:avLst/>
              <a:gdLst>
                <a:gd name="T0" fmla="*/ 0 w 24"/>
                <a:gd name="T1" fmla="*/ 42 h 72"/>
                <a:gd name="T2" fmla="*/ 0 w 24"/>
                <a:gd name="T3" fmla="*/ 18 h 72"/>
                <a:gd name="T4" fmla="*/ 24 w 24"/>
                <a:gd name="T5" fmla="*/ 0 h 72"/>
                <a:gd name="T6" fmla="*/ 24 w 24"/>
                <a:gd name="T7" fmla="*/ 24 h 72"/>
                <a:gd name="T8" fmla="*/ 6 w 24"/>
                <a:gd name="T9" fmla="*/ 72 h 72"/>
                <a:gd name="T10" fmla="*/ 0 w 24"/>
                <a:gd name="T11" fmla="*/ 42 h 72"/>
                <a:gd name="T12" fmla="*/ 0 60000 65536"/>
                <a:gd name="T13" fmla="*/ 0 60000 65536"/>
                <a:gd name="T14" fmla="*/ 0 60000 65536"/>
                <a:gd name="T15" fmla="*/ 0 60000 65536"/>
                <a:gd name="T16" fmla="*/ 0 60000 65536"/>
                <a:gd name="T17" fmla="*/ 0 60000 65536"/>
                <a:gd name="T18" fmla="*/ 0 w 24"/>
                <a:gd name="T19" fmla="*/ 0 h 72"/>
                <a:gd name="T20" fmla="*/ 24 w 24"/>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4" h="72">
                  <a:moveTo>
                    <a:pt x="0" y="42"/>
                  </a:moveTo>
                  <a:lnTo>
                    <a:pt x="0" y="18"/>
                  </a:lnTo>
                  <a:lnTo>
                    <a:pt x="24" y="0"/>
                  </a:lnTo>
                  <a:lnTo>
                    <a:pt x="24" y="24"/>
                  </a:lnTo>
                  <a:lnTo>
                    <a:pt x="6" y="72"/>
                  </a:lnTo>
                  <a:lnTo>
                    <a:pt x="0" y="42"/>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408" name="Freeform 263"/>
            <p:cNvSpPr>
              <a:spLocks/>
            </p:cNvSpPr>
            <p:nvPr/>
          </p:nvSpPr>
          <p:spPr bwMode="auto">
            <a:xfrm>
              <a:off x="7712406" y="3606339"/>
              <a:ext cx="44386" cy="67343"/>
            </a:xfrm>
            <a:custGeom>
              <a:avLst/>
              <a:gdLst>
                <a:gd name="T0" fmla="*/ 0 w 36"/>
                <a:gd name="T1" fmla="*/ 18 h 54"/>
                <a:gd name="T2" fmla="*/ 6 w 36"/>
                <a:gd name="T3" fmla="*/ 36 h 54"/>
                <a:gd name="T4" fmla="*/ 12 w 36"/>
                <a:gd name="T5" fmla="*/ 54 h 54"/>
                <a:gd name="T6" fmla="*/ 30 w 36"/>
                <a:gd name="T7" fmla="*/ 42 h 54"/>
                <a:gd name="T8" fmla="*/ 36 w 36"/>
                <a:gd name="T9" fmla="*/ 18 h 54"/>
                <a:gd name="T10" fmla="*/ 30 w 36"/>
                <a:gd name="T11" fmla="*/ 0 h 54"/>
                <a:gd name="T12" fmla="*/ 0 w 36"/>
                <a:gd name="T13" fmla="*/ 18 h 54"/>
                <a:gd name="T14" fmla="*/ 0 60000 65536"/>
                <a:gd name="T15" fmla="*/ 0 60000 65536"/>
                <a:gd name="T16" fmla="*/ 0 60000 65536"/>
                <a:gd name="T17" fmla="*/ 0 60000 65536"/>
                <a:gd name="T18" fmla="*/ 0 60000 65536"/>
                <a:gd name="T19" fmla="*/ 0 60000 65536"/>
                <a:gd name="T20" fmla="*/ 0 60000 65536"/>
                <a:gd name="T21" fmla="*/ 0 w 36"/>
                <a:gd name="T22" fmla="*/ 0 h 54"/>
                <a:gd name="T23" fmla="*/ 36 w 36"/>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54">
                  <a:moveTo>
                    <a:pt x="0" y="18"/>
                  </a:moveTo>
                  <a:lnTo>
                    <a:pt x="6" y="36"/>
                  </a:lnTo>
                  <a:lnTo>
                    <a:pt x="12" y="54"/>
                  </a:lnTo>
                  <a:lnTo>
                    <a:pt x="30" y="42"/>
                  </a:lnTo>
                  <a:lnTo>
                    <a:pt x="36" y="18"/>
                  </a:lnTo>
                  <a:lnTo>
                    <a:pt x="30" y="0"/>
                  </a:lnTo>
                  <a:lnTo>
                    <a:pt x="0" y="18"/>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409" name="Freeform 264"/>
            <p:cNvSpPr>
              <a:spLocks/>
            </p:cNvSpPr>
            <p:nvPr/>
          </p:nvSpPr>
          <p:spPr bwMode="auto">
            <a:xfrm>
              <a:off x="7765975" y="3260440"/>
              <a:ext cx="332124" cy="361204"/>
            </a:xfrm>
            <a:custGeom>
              <a:avLst/>
              <a:gdLst>
                <a:gd name="T0" fmla="*/ 6 w 264"/>
                <a:gd name="T1" fmla="*/ 247 h 289"/>
                <a:gd name="T2" fmla="*/ 42 w 264"/>
                <a:gd name="T3" fmla="*/ 235 h 289"/>
                <a:gd name="T4" fmla="*/ 66 w 264"/>
                <a:gd name="T5" fmla="*/ 235 h 289"/>
                <a:gd name="T6" fmla="*/ 108 w 264"/>
                <a:gd name="T7" fmla="*/ 199 h 289"/>
                <a:gd name="T8" fmla="*/ 138 w 264"/>
                <a:gd name="T9" fmla="*/ 187 h 289"/>
                <a:gd name="T10" fmla="*/ 144 w 264"/>
                <a:gd name="T11" fmla="*/ 157 h 289"/>
                <a:gd name="T12" fmla="*/ 156 w 264"/>
                <a:gd name="T13" fmla="*/ 109 h 289"/>
                <a:gd name="T14" fmla="*/ 156 w 264"/>
                <a:gd name="T15" fmla="*/ 72 h 289"/>
                <a:gd name="T16" fmla="*/ 174 w 264"/>
                <a:gd name="T17" fmla="*/ 48 h 289"/>
                <a:gd name="T18" fmla="*/ 174 w 264"/>
                <a:gd name="T19" fmla="*/ 18 h 289"/>
                <a:gd name="T20" fmla="*/ 186 w 264"/>
                <a:gd name="T21" fmla="*/ 0 h 289"/>
                <a:gd name="T22" fmla="*/ 210 w 264"/>
                <a:gd name="T23" fmla="*/ 18 h 289"/>
                <a:gd name="T24" fmla="*/ 246 w 264"/>
                <a:gd name="T25" fmla="*/ 30 h 289"/>
                <a:gd name="T26" fmla="*/ 264 w 264"/>
                <a:gd name="T27" fmla="*/ 30 h 289"/>
                <a:gd name="T28" fmla="*/ 240 w 264"/>
                <a:gd name="T29" fmla="*/ 54 h 289"/>
                <a:gd name="T30" fmla="*/ 222 w 264"/>
                <a:gd name="T31" fmla="*/ 66 h 289"/>
                <a:gd name="T32" fmla="*/ 210 w 264"/>
                <a:gd name="T33" fmla="*/ 85 h 289"/>
                <a:gd name="T34" fmla="*/ 180 w 264"/>
                <a:gd name="T35" fmla="*/ 60 h 289"/>
                <a:gd name="T36" fmla="*/ 162 w 264"/>
                <a:gd name="T37" fmla="*/ 97 h 289"/>
                <a:gd name="T38" fmla="*/ 186 w 264"/>
                <a:gd name="T39" fmla="*/ 139 h 289"/>
                <a:gd name="T40" fmla="*/ 168 w 264"/>
                <a:gd name="T41" fmla="*/ 169 h 289"/>
                <a:gd name="T42" fmla="*/ 162 w 264"/>
                <a:gd name="T43" fmla="*/ 193 h 289"/>
                <a:gd name="T44" fmla="*/ 162 w 264"/>
                <a:gd name="T45" fmla="*/ 235 h 289"/>
                <a:gd name="T46" fmla="*/ 150 w 264"/>
                <a:gd name="T47" fmla="*/ 247 h 289"/>
                <a:gd name="T48" fmla="*/ 138 w 264"/>
                <a:gd name="T49" fmla="*/ 241 h 289"/>
                <a:gd name="T50" fmla="*/ 126 w 264"/>
                <a:gd name="T51" fmla="*/ 247 h 289"/>
                <a:gd name="T52" fmla="*/ 102 w 264"/>
                <a:gd name="T53" fmla="*/ 247 h 289"/>
                <a:gd name="T54" fmla="*/ 90 w 264"/>
                <a:gd name="T55" fmla="*/ 247 h 289"/>
                <a:gd name="T56" fmla="*/ 66 w 264"/>
                <a:gd name="T57" fmla="*/ 271 h 289"/>
                <a:gd name="T58" fmla="*/ 60 w 264"/>
                <a:gd name="T59" fmla="*/ 259 h 289"/>
                <a:gd name="T60" fmla="*/ 48 w 264"/>
                <a:gd name="T61" fmla="*/ 265 h 289"/>
                <a:gd name="T62" fmla="*/ 36 w 264"/>
                <a:gd name="T63" fmla="*/ 271 h 289"/>
                <a:gd name="T64" fmla="*/ 12 w 264"/>
                <a:gd name="T65" fmla="*/ 289 h 289"/>
                <a:gd name="T66" fmla="*/ 0 w 264"/>
                <a:gd name="T67" fmla="*/ 259 h 289"/>
                <a:gd name="T68" fmla="*/ 6 w 264"/>
                <a:gd name="T69" fmla="*/ 247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4"/>
                <a:gd name="T106" fmla="*/ 0 h 289"/>
                <a:gd name="T107" fmla="*/ 264 w 264"/>
                <a:gd name="T108" fmla="*/ 289 h 28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4" h="289">
                  <a:moveTo>
                    <a:pt x="6" y="247"/>
                  </a:moveTo>
                  <a:lnTo>
                    <a:pt x="42" y="235"/>
                  </a:lnTo>
                  <a:lnTo>
                    <a:pt x="66" y="235"/>
                  </a:lnTo>
                  <a:lnTo>
                    <a:pt x="108" y="199"/>
                  </a:lnTo>
                  <a:lnTo>
                    <a:pt x="138" y="187"/>
                  </a:lnTo>
                  <a:lnTo>
                    <a:pt x="144" y="157"/>
                  </a:lnTo>
                  <a:lnTo>
                    <a:pt x="156" y="109"/>
                  </a:lnTo>
                  <a:lnTo>
                    <a:pt x="156" y="72"/>
                  </a:lnTo>
                  <a:lnTo>
                    <a:pt x="174" y="48"/>
                  </a:lnTo>
                  <a:lnTo>
                    <a:pt x="174" y="18"/>
                  </a:lnTo>
                  <a:lnTo>
                    <a:pt x="186" y="0"/>
                  </a:lnTo>
                  <a:lnTo>
                    <a:pt x="210" y="18"/>
                  </a:lnTo>
                  <a:lnTo>
                    <a:pt x="246" y="30"/>
                  </a:lnTo>
                  <a:lnTo>
                    <a:pt x="264" y="30"/>
                  </a:lnTo>
                  <a:lnTo>
                    <a:pt x="240" y="54"/>
                  </a:lnTo>
                  <a:lnTo>
                    <a:pt x="222" y="66"/>
                  </a:lnTo>
                  <a:lnTo>
                    <a:pt x="210" y="85"/>
                  </a:lnTo>
                  <a:lnTo>
                    <a:pt x="180" y="60"/>
                  </a:lnTo>
                  <a:lnTo>
                    <a:pt x="162" y="97"/>
                  </a:lnTo>
                  <a:lnTo>
                    <a:pt x="186" y="139"/>
                  </a:lnTo>
                  <a:lnTo>
                    <a:pt x="168" y="169"/>
                  </a:lnTo>
                  <a:lnTo>
                    <a:pt x="162" y="193"/>
                  </a:lnTo>
                  <a:lnTo>
                    <a:pt x="162" y="235"/>
                  </a:lnTo>
                  <a:lnTo>
                    <a:pt x="150" y="247"/>
                  </a:lnTo>
                  <a:lnTo>
                    <a:pt x="138" y="241"/>
                  </a:lnTo>
                  <a:lnTo>
                    <a:pt x="126" y="247"/>
                  </a:lnTo>
                  <a:lnTo>
                    <a:pt x="102" y="247"/>
                  </a:lnTo>
                  <a:lnTo>
                    <a:pt x="90" y="247"/>
                  </a:lnTo>
                  <a:lnTo>
                    <a:pt x="66" y="271"/>
                  </a:lnTo>
                  <a:lnTo>
                    <a:pt x="60" y="259"/>
                  </a:lnTo>
                  <a:lnTo>
                    <a:pt x="48" y="265"/>
                  </a:lnTo>
                  <a:lnTo>
                    <a:pt x="36" y="271"/>
                  </a:lnTo>
                  <a:lnTo>
                    <a:pt x="12" y="289"/>
                  </a:lnTo>
                  <a:lnTo>
                    <a:pt x="0" y="259"/>
                  </a:lnTo>
                  <a:lnTo>
                    <a:pt x="6" y="247"/>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410" name="Freeform 265"/>
            <p:cNvSpPr>
              <a:spLocks/>
            </p:cNvSpPr>
            <p:nvPr/>
          </p:nvSpPr>
          <p:spPr bwMode="auto">
            <a:xfrm>
              <a:off x="8000145" y="2928316"/>
              <a:ext cx="59691" cy="295391"/>
            </a:xfrm>
            <a:custGeom>
              <a:avLst/>
              <a:gdLst>
                <a:gd name="T0" fmla="*/ 12 w 48"/>
                <a:gd name="T1" fmla="*/ 222 h 234"/>
                <a:gd name="T2" fmla="*/ 12 w 48"/>
                <a:gd name="T3" fmla="*/ 180 h 234"/>
                <a:gd name="T4" fmla="*/ 6 w 48"/>
                <a:gd name="T5" fmla="*/ 90 h 234"/>
                <a:gd name="T6" fmla="*/ 0 w 48"/>
                <a:gd name="T7" fmla="*/ 66 h 234"/>
                <a:gd name="T8" fmla="*/ 6 w 48"/>
                <a:gd name="T9" fmla="*/ 30 h 234"/>
                <a:gd name="T10" fmla="*/ 12 w 48"/>
                <a:gd name="T11" fmla="*/ 0 h 234"/>
                <a:gd name="T12" fmla="*/ 24 w 48"/>
                <a:gd name="T13" fmla="*/ 36 h 234"/>
                <a:gd name="T14" fmla="*/ 24 w 48"/>
                <a:gd name="T15" fmla="*/ 60 h 234"/>
                <a:gd name="T16" fmla="*/ 48 w 48"/>
                <a:gd name="T17" fmla="*/ 156 h 234"/>
                <a:gd name="T18" fmla="*/ 30 w 48"/>
                <a:gd name="T19" fmla="*/ 144 h 234"/>
                <a:gd name="T20" fmla="*/ 24 w 48"/>
                <a:gd name="T21" fmla="*/ 168 h 234"/>
                <a:gd name="T22" fmla="*/ 24 w 48"/>
                <a:gd name="T23" fmla="*/ 198 h 234"/>
                <a:gd name="T24" fmla="*/ 42 w 48"/>
                <a:gd name="T25" fmla="*/ 234 h 234"/>
                <a:gd name="T26" fmla="*/ 12 w 48"/>
                <a:gd name="T27" fmla="*/ 222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234"/>
                <a:gd name="T44" fmla="*/ 48 w 48"/>
                <a:gd name="T45" fmla="*/ 234 h 2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234">
                  <a:moveTo>
                    <a:pt x="12" y="222"/>
                  </a:moveTo>
                  <a:lnTo>
                    <a:pt x="12" y="180"/>
                  </a:lnTo>
                  <a:lnTo>
                    <a:pt x="6" y="90"/>
                  </a:lnTo>
                  <a:lnTo>
                    <a:pt x="0" y="66"/>
                  </a:lnTo>
                  <a:lnTo>
                    <a:pt x="6" y="30"/>
                  </a:lnTo>
                  <a:lnTo>
                    <a:pt x="12" y="0"/>
                  </a:lnTo>
                  <a:lnTo>
                    <a:pt x="24" y="36"/>
                  </a:lnTo>
                  <a:lnTo>
                    <a:pt x="24" y="60"/>
                  </a:lnTo>
                  <a:lnTo>
                    <a:pt x="48" y="156"/>
                  </a:lnTo>
                  <a:lnTo>
                    <a:pt x="30" y="144"/>
                  </a:lnTo>
                  <a:lnTo>
                    <a:pt x="24" y="168"/>
                  </a:lnTo>
                  <a:lnTo>
                    <a:pt x="24" y="198"/>
                  </a:lnTo>
                  <a:lnTo>
                    <a:pt x="42" y="234"/>
                  </a:lnTo>
                  <a:lnTo>
                    <a:pt x="12" y="222"/>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411" name="Freeform 272"/>
            <p:cNvSpPr>
              <a:spLocks/>
            </p:cNvSpPr>
            <p:nvPr/>
          </p:nvSpPr>
          <p:spPr bwMode="auto">
            <a:xfrm>
              <a:off x="7469053" y="4013459"/>
              <a:ext cx="136216" cy="188255"/>
            </a:xfrm>
            <a:custGeom>
              <a:avLst/>
              <a:gdLst>
                <a:gd name="T0" fmla="*/ 12 w 108"/>
                <a:gd name="T1" fmla="*/ 18 h 151"/>
                <a:gd name="T2" fmla="*/ 0 w 108"/>
                <a:gd name="T3" fmla="*/ 42 h 151"/>
                <a:gd name="T4" fmla="*/ 6 w 108"/>
                <a:gd name="T5" fmla="*/ 72 h 151"/>
                <a:gd name="T6" fmla="*/ 18 w 108"/>
                <a:gd name="T7" fmla="*/ 85 h 151"/>
                <a:gd name="T8" fmla="*/ 36 w 108"/>
                <a:gd name="T9" fmla="*/ 91 h 151"/>
                <a:gd name="T10" fmla="*/ 72 w 108"/>
                <a:gd name="T11" fmla="*/ 109 h 151"/>
                <a:gd name="T12" fmla="*/ 78 w 108"/>
                <a:gd name="T13" fmla="*/ 139 h 151"/>
                <a:gd name="T14" fmla="*/ 108 w 108"/>
                <a:gd name="T15" fmla="*/ 151 h 151"/>
                <a:gd name="T16" fmla="*/ 102 w 108"/>
                <a:gd name="T17" fmla="*/ 127 h 151"/>
                <a:gd name="T18" fmla="*/ 78 w 108"/>
                <a:gd name="T19" fmla="*/ 91 h 151"/>
                <a:gd name="T20" fmla="*/ 42 w 108"/>
                <a:gd name="T21" fmla="*/ 66 h 151"/>
                <a:gd name="T22" fmla="*/ 48 w 108"/>
                <a:gd name="T23" fmla="*/ 48 h 151"/>
                <a:gd name="T24" fmla="*/ 54 w 108"/>
                <a:gd name="T25" fmla="*/ 12 h 151"/>
                <a:gd name="T26" fmla="*/ 30 w 108"/>
                <a:gd name="T27" fmla="*/ 0 h 151"/>
                <a:gd name="T28" fmla="*/ 12 w 108"/>
                <a:gd name="T29" fmla="*/ 18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51"/>
                <a:gd name="T47" fmla="*/ 108 w 108"/>
                <a:gd name="T48" fmla="*/ 151 h 1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51">
                  <a:moveTo>
                    <a:pt x="12" y="18"/>
                  </a:moveTo>
                  <a:lnTo>
                    <a:pt x="0" y="42"/>
                  </a:lnTo>
                  <a:lnTo>
                    <a:pt x="6" y="72"/>
                  </a:lnTo>
                  <a:lnTo>
                    <a:pt x="18" y="85"/>
                  </a:lnTo>
                  <a:lnTo>
                    <a:pt x="36" y="91"/>
                  </a:lnTo>
                  <a:lnTo>
                    <a:pt x="72" y="109"/>
                  </a:lnTo>
                  <a:lnTo>
                    <a:pt x="78" y="139"/>
                  </a:lnTo>
                  <a:lnTo>
                    <a:pt x="108" y="151"/>
                  </a:lnTo>
                  <a:lnTo>
                    <a:pt x="102" y="127"/>
                  </a:lnTo>
                  <a:lnTo>
                    <a:pt x="78" y="91"/>
                  </a:lnTo>
                  <a:lnTo>
                    <a:pt x="42" y="66"/>
                  </a:lnTo>
                  <a:lnTo>
                    <a:pt x="48" y="48"/>
                  </a:lnTo>
                  <a:lnTo>
                    <a:pt x="54" y="12"/>
                  </a:lnTo>
                  <a:lnTo>
                    <a:pt x="30" y="0"/>
                  </a:lnTo>
                  <a:lnTo>
                    <a:pt x="12" y="18"/>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412" name="Freeform 273"/>
            <p:cNvSpPr>
              <a:spLocks/>
            </p:cNvSpPr>
            <p:nvPr/>
          </p:nvSpPr>
          <p:spPr bwMode="auto">
            <a:xfrm>
              <a:off x="7524152" y="4232325"/>
              <a:ext cx="111728" cy="88771"/>
            </a:xfrm>
            <a:custGeom>
              <a:avLst/>
              <a:gdLst>
                <a:gd name="T0" fmla="*/ 0 w 90"/>
                <a:gd name="T1" fmla="*/ 54 h 72"/>
                <a:gd name="T2" fmla="*/ 18 w 90"/>
                <a:gd name="T3" fmla="*/ 24 h 72"/>
                <a:gd name="T4" fmla="*/ 42 w 90"/>
                <a:gd name="T5" fmla="*/ 24 h 72"/>
                <a:gd name="T6" fmla="*/ 60 w 90"/>
                <a:gd name="T7" fmla="*/ 0 h 72"/>
                <a:gd name="T8" fmla="*/ 90 w 90"/>
                <a:gd name="T9" fmla="*/ 24 h 72"/>
                <a:gd name="T10" fmla="*/ 90 w 90"/>
                <a:gd name="T11" fmla="*/ 72 h 72"/>
                <a:gd name="T12" fmla="*/ 60 w 90"/>
                <a:gd name="T13" fmla="*/ 60 h 72"/>
                <a:gd name="T14" fmla="*/ 42 w 90"/>
                <a:gd name="T15" fmla="*/ 60 h 72"/>
                <a:gd name="T16" fmla="*/ 24 w 90"/>
                <a:gd name="T17" fmla="*/ 48 h 72"/>
                <a:gd name="T18" fmla="*/ 0 w 90"/>
                <a:gd name="T19" fmla="*/ 54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72"/>
                <a:gd name="T32" fmla="*/ 90 w 90"/>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72">
                  <a:moveTo>
                    <a:pt x="0" y="54"/>
                  </a:moveTo>
                  <a:lnTo>
                    <a:pt x="18" y="24"/>
                  </a:lnTo>
                  <a:lnTo>
                    <a:pt x="42" y="24"/>
                  </a:lnTo>
                  <a:lnTo>
                    <a:pt x="60" y="0"/>
                  </a:lnTo>
                  <a:lnTo>
                    <a:pt x="90" y="24"/>
                  </a:lnTo>
                  <a:lnTo>
                    <a:pt x="90" y="72"/>
                  </a:lnTo>
                  <a:lnTo>
                    <a:pt x="60" y="60"/>
                  </a:lnTo>
                  <a:lnTo>
                    <a:pt x="42" y="60"/>
                  </a:lnTo>
                  <a:lnTo>
                    <a:pt x="24" y="48"/>
                  </a:lnTo>
                  <a:lnTo>
                    <a:pt x="0" y="54"/>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413" name="Freeform 298"/>
            <p:cNvSpPr>
              <a:spLocks/>
            </p:cNvSpPr>
            <p:nvPr/>
          </p:nvSpPr>
          <p:spPr bwMode="auto">
            <a:xfrm>
              <a:off x="6697668" y="3823674"/>
              <a:ext cx="114789" cy="97954"/>
            </a:xfrm>
            <a:custGeom>
              <a:avLst/>
              <a:gdLst>
                <a:gd name="T0" fmla="*/ 72 w 90"/>
                <a:gd name="T1" fmla="*/ 42 h 78"/>
                <a:gd name="T2" fmla="*/ 78 w 90"/>
                <a:gd name="T3" fmla="*/ 30 h 78"/>
                <a:gd name="T4" fmla="*/ 84 w 90"/>
                <a:gd name="T5" fmla="*/ 18 h 78"/>
                <a:gd name="T6" fmla="*/ 48 w 90"/>
                <a:gd name="T7" fmla="*/ 12 h 78"/>
                <a:gd name="T8" fmla="*/ 30 w 90"/>
                <a:gd name="T9" fmla="*/ 0 h 78"/>
                <a:gd name="T10" fmla="*/ 12 w 90"/>
                <a:gd name="T11" fmla="*/ 0 h 78"/>
                <a:gd name="T12" fmla="*/ 6 w 90"/>
                <a:gd name="T13" fmla="*/ 12 h 78"/>
                <a:gd name="T14" fmla="*/ 0 w 90"/>
                <a:gd name="T15" fmla="*/ 18 h 78"/>
                <a:gd name="T16" fmla="*/ 6 w 90"/>
                <a:gd name="T17" fmla="*/ 30 h 78"/>
                <a:gd name="T18" fmla="*/ 18 w 90"/>
                <a:gd name="T19" fmla="*/ 78 h 78"/>
                <a:gd name="T20" fmla="*/ 54 w 90"/>
                <a:gd name="T21" fmla="*/ 72 h 78"/>
                <a:gd name="T22" fmla="*/ 78 w 90"/>
                <a:gd name="T23" fmla="*/ 66 h 78"/>
                <a:gd name="T24" fmla="*/ 84 w 90"/>
                <a:gd name="T25" fmla="*/ 72 h 78"/>
                <a:gd name="T26" fmla="*/ 90 w 90"/>
                <a:gd name="T27" fmla="*/ 48 h 78"/>
                <a:gd name="T28" fmla="*/ 72 w 90"/>
                <a:gd name="T29" fmla="*/ 42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0"/>
                <a:gd name="T46" fmla="*/ 0 h 78"/>
                <a:gd name="T47" fmla="*/ 90 w 90"/>
                <a:gd name="T48" fmla="*/ 78 h 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414" name="Freeform 329"/>
            <p:cNvSpPr>
              <a:spLocks/>
            </p:cNvSpPr>
            <p:nvPr/>
          </p:nvSpPr>
          <p:spPr bwMode="auto">
            <a:xfrm>
              <a:off x="7000712" y="3930811"/>
              <a:ext cx="172949" cy="278556"/>
            </a:xfrm>
            <a:custGeom>
              <a:avLst/>
              <a:gdLst>
                <a:gd name="T0" fmla="*/ 102 w 138"/>
                <a:gd name="T1" fmla="*/ 205 h 223"/>
                <a:gd name="T2" fmla="*/ 120 w 138"/>
                <a:gd name="T3" fmla="*/ 199 h 223"/>
                <a:gd name="T4" fmla="*/ 138 w 138"/>
                <a:gd name="T5" fmla="*/ 187 h 223"/>
                <a:gd name="T6" fmla="*/ 138 w 138"/>
                <a:gd name="T7" fmla="*/ 151 h 223"/>
                <a:gd name="T8" fmla="*/ 138 w 138"/>
                <a:gd name="T9" fmla="*/ 120 h 223"/>
                <a:gd name="T10" fmla="*/ 120 w 138"/>
                <a:gd name="T11" fmla="*/ 102 h 223"/>
                <a:gd name="T12" fmla="*/ 96 w 138"/>
                <a:gd name="T13" fmla="*/ 72 h 223"/>
                <a:gd name="T14" fmla="*/ 78 w 138"/>
                <a:gd name="T15" fmla="*/ 48 h 223"/>
                <a:gd name="T16" fmla="*/ 84 w 138"/>
                <a:gd name="T17" fmla="*/ 36 h 223"/>
                <a:gd name="T18" fmla="*/ 78 w 138"/>
                <a:gd name="T19" fmla="*/ 24 h 223"/>
                <a:gd name="T20" fmla="*/ 60 w 138"/>
                <a:gd name="T21" fmla="*/ 18 h 223"/>
                <a:gd name="T22" fmla="*/ 48 w 138"/>
                <a:gd name="T23" fmla="*/ 0 h 223"/>
                <a:gd name="T24" fmla="*/ 42 w 138"/>
                <a:gd name="T25" fmla="*/ 0 h 223"/>
                <a:gd name="T26" fmla="*/ 12 w 138"/>
                <a:gd name="T27" fmla="*/ 6 h 223"/>
                <a:gd name="T28" fmla="*/ 0 w 138"/>
                <a:gd name="T29" fmla="*/ 24 h 223"/>
                <a:gd name="T30" fmla="*/ 0 w 138"/>
                <a:gd name="T31" fmla="*/ 24 h 223"/>
                <a:gd name="T32" fmla="*/ 6 w 138"/>
                <a:gd name="T33" fmla="*/ 36 h 223"/>
                <a:gd name="T34" fmla="*/ 12 w 138"/>
                <a:gd name="T35" fmla="*/ 72 h 223"/>
                <a:gd name="T36" fmla="*/ 54 w 138"/>
                <a:gd name="T37" fmla="*/ 72 h 223"/>
                <a:gd name="T38" fmla="*/ 72 w 138"/>
                <a:gd name="T39" fmla="*/ 78 h 223"/>
                <a:gd name="T40" fmla="*/ 102 w 138"/>
                <a:gd name="T41" fmla="*/ 126 h 223"/>
                <a:gd name="T42" fmla="*/ 96 w 138"/>
                <a:gd name="T43" fmla="*/ 145 h 223"/>
                <a:gd name="T44" fmla="*/ 60 w 138"/>
                <a:gd name="T45" fmla="*/ 151 h 223"/>
                <a:gd name="T46" fmla="*/ 42 w 138"/>
                <a:gd name="T47" fmla="*/ 163 h 223"/>
                <a:gd name="T48" fmla="*/ 42 w 138"/>
                <a:gd name="T49" fmla="*/ 187 h 223"/>
                <a:gd name="T50" fmla="*/ 72 w 138"/>
                <a:gd name="T51" fmla="*/ 217 h 223"/>
                <a:gd name="T52" fmla="*/ 84 w 138"/>
                <a:gd name="T53" fmla="*/ 223 h 223"/>
                <a:gd name="T54" fmla="*/ 96 w 138"/>
                <a:gd name="T55" fmla="*/ 217 h 223"/>
                <a:gd name="T56" fmla="*/ 102 w 138"/>
                <a:gd name="T57" fmla="*/ 205 h 2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8"/>
                <a:gd name="T88" fmla="*/ 0 h 223"/>
                <a:gd name="T89" fmla="*/ 138 w 138"/>
                <a:gd name="T90" fmla="*/ 223 h 2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8" h="223">
                  <a:moveTo>
                    <a:pt x="102" y="205"/>
                  </a:moveTo>
                  <a:lnTo>
                    <a:pt x="120" y="199"/>
                  </a:lnTo>
                  <a:lnTo>
                    <a:pt x="138" y="187"/>
                  </a:lnTo>
                  <a:lnTo>
                    <a:pt x="138" y="151"/>
                  </a:lnTo>
                  <a:lnTo>
                    <a:pt x="138" y="120"/>
                  </a:lnTo>
                  <a:lnTo>
                    <a:pt x="120" y="102"/>
                  </a:lnTo>
                  <a:lnTo>
                    <a:pt x="96" y="72"/>
                  </a:lnTo>
                  <a:lnTo>
                    <a:pt x="78" y="48"/>
                  </a:lnTo>
                  <a:lnTo>
                    <a:pt x="84" y="36"/>
                  </a:lnTo>
                  <a:lnTo>
                    <a:pt x="78" y="24"/>
                  </a:lnTo>
                  <a:lnTo>
                    <a:pt x="60" y="18"/>
                  </a:lnTo>
                  <a:lnTo>
                    <a:pt x="48" y="0"/>
                  </a:lnTo>
                  <a:lnTo>
                    <a:pt x="42" y="0"/>
                  </a:lnTo>
                  <a:lnTo>
                    <a:pt x="12" y="6"/>
                  </a:lnTo>
                  <a:lnTo>
                    <a:pt x="0" y="24"/>
                  </a:lnTo>
                  <a:lnTo>
                    <a:pt x="6" y="36"/>
                  </a:lnTo>
                  <a:lnTo>
                    <a:pt x="12" y="72"/>
                  </a:lnTo>
                  <a:lnTo>
                    <a:pt x="54" y="72"/>
                  </a:lnTo>
                  <a:lnTo>
                    <a:pt x="72" y="78"/>
                  </a:lnTo>
                  <a:lnTo>
                    <a:pt x="102" y="126"/>
                  </a:lnTo>
                  <a:lnTo>
                    <a:pt x="96" y="145"/>
                  </a:lnTo>
                  <a:lnTo>
                    <a:pt x="60" y="151"/>
                  </a:lnTo>
                  <a:lnTo>
                    <a:pt x="42" y="163"/>
                  </a:lnTo>
                  <a:lnTo>
                    <a:pt x="42" y="187"/>
                  </a:lnTo>
                  <a:lnTo>
                    <a:pt x="72" y="217"/>
                  </a:lnTo>
                  <a:lnTo>
                    <a:pt x="84" y="223"/>
                  </a:lnTo>
                  <a:lnTo>
                    <a:pt x="96" y="217"/>
                  </a:lnTo>
                  <a:lnTo>
                    <a:pt x="102" y="205"/>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415" name="Freeform 330"/>
            <p:cNvSpPr>
              <a:spLocks/>
            </p:cNvSpPr>
            <p:nvPr/>
          </p:nvSpPr>
          <p:spPr bwMode="auto">
            <a:xfrm>
              <a:off x="7054280" y="3898670"/>
              <a:ext cx="174480" cy="342838"/>
            </a:xfrm>
            <a:custGeom>
              <a:avLst/>
              <a:gdLst>
                <a:gd name="T0" fmla="*/ 66 w 138"/>
                <a:gd name="T1" fmla="*/ 0 h 271"/>
                <a:gd name="T2" fmla="*/ 6 w 138"/>
                <a:gd name="T3" fmla="*/ 0 h 271"/>
                <a:gd name="T4" fmla="*/ 0 w 138"/>
                <a:gd name="T5" fmla="*/ 24 h 271"/>
                <a:gd name="T6" fmla="*/ 6 w 138"/>
                <a:gd name="T7" fmla="*/ 24 h 271"/>
                <a:gd name="T8" fmla="*/ 18 w 138"/>
                <a:gd name="T9" fmla="*/ 42 h 271"/>
                <a:gd name="T10" fmla="*/ 36 w 138"/>
                <a:gd name="T11" fmla="*/ 48 h 271"/>
                <a:gd name="T12" fmla="*/ 42 w 138"/>
                <a:gd name="T13" fmla="*/ 60 h 271"/>
                <a:gd name="T14" fmla="*/ 36 w 138"/>
                <a:gd name="T15" fmla="*/ 72 h 271"/>
                <a:gd name="T16" fmla="*/ 54 w 138"/>
                <a:gd name="T17" fmla="*/ 96 h 271"/>
                <a:gd name="T18" fmla="*/ 78 w 138"/>
                <a:gd name="T19" fmla="*/ 126 h 271"/>
                <a:gd name="T20" fmla="*/ 96 w 138"/>
                <a:gd name="T21" fmla="*/ 144 h 271"/>
                <a:gd name="T22" fmla="*/ 96 w 138"/>
                <a:gd name="T23" fmla="*/ 175 h 271"/>
                <a:gd name="T24" fmla="*/ 96 w 138"/>
                <a:gd name="T25" fmla="*/ 211 h 271"/>
                <a:gd name="T26" fmla="*/ 78 w 138"/>
                <a:gd name="T27" fmla="*/ 223 h 271"/>
                <a:gd name="T28" fmla="*/ 60 w 138"/>
                <a:gd name="T29" fmla="*/ 229 h 271"/>
                <a:gd name="T30" fmla="*/ 54 w 138"/>
                <a:gd name="T31" fmla="*/ 241 h 271"/>
                <a:gd name="T32" fmla="*/ 42 w 138"/>
                <a:gd name="T33" fmla="*/ 247 h 271"/>
                <a:gd name="T34" fmla="*/ 48 w 138"/>
                <a:gd name="T35" fmla="*/ 253 h 271"/>
                <a:gd name="T36" fmla="*/ 66 w 138"/>
                <a:gd name="T37" fmla="*/ 271 h 271"/>
                <a:gd name="T38" fmla="*/ 108 w 138"/>
                <a:gd name="T39" fmla="*/ 241 h 271"/>
                <a:gd name="T40" fmla="*/ 138 w 138"/>
                <a:gd name="T41" fmla="*/ 211 h 271"/>
                <a:gd name="T42" fmla="*/ 114 w 138"/>
                <a:gd name="T43" fmla="*/ 132 h 271"/>
                <a:gd name="T44" fmla="*/ 102 w 138"/>
                <a:gd name="T45" fmla="*/ 114 h 271"/>
                <a:gd name="T46" fmla="*/ 78 w 138"/>
                <a:gd name="T47" fmla="*/ 84 h 271"/>
                <a:gd name="T48" fmla="*/ 66 w 138"/>
                <a:gd name="T49" fmla="*/ 60 h 271"/>
                <a:gd name="T50" fmla="*/ 78 w 138"/>
                <a:gd name="T51" fmla="*/ 48 h 271"/>
                <a:gd name="T52" fmla="*/ 96 w 138"/>
                <a:gd name="T53" fmla="*/ 36 h 271"/>
                <a:gd name="T54" fmla="*/ 90 w 138"/>
                <a:gd name="T55" fmla="*/ 18 h 271"/>
                <a:gd name="T56" fmla="*/ 66 w 138"/>
                <a:gd name="T57" fmla="*/ 0 h 2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8"/>
                <a:gd name="T88" fmla="*/ 0 h 271"/>
                <a:gd name="T89" fmla="*/ 138 w 138"/>
                <a:gd name="T90" fmla="*/ 271 h 27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8" h="271">
                  <a:moveTo>
                    <a:pt x="66" y="0"/>
                  </a:moveTo>
                  <a:lnTo>
                    <a:pt x="6" y="0"/>
                  </a:lnTo>
                  <a:lnTo>
                    <a:pt x="0" y="24"/>
                  </a:lnTo>
                  <a:lnTo>
                    <a:pt x="6" y="24"/>
                  </a:lnTo>
                  <a:lnTo>
                    <a:pt x="18" y="42"/>
                  </a:lnTo>
                  <a:lnTo>
                    <a:pt x="36" y="48"/>
                  </a:lnTo>
                  <a:lnTo>
                    <a:pt x="42" y="60"/>
                  </a:lnTo>
                  <a:lnTo>
                    <a:pt x="36" y="72"/>
                  </a:lnTo>
                  <a:lnTo>
                    <a:pt x="54" y="96"/>
                  </a:lnTo>
                  <a:lnTo>
                    <a:pt x="78" y="126"/>
                  </a:lnTo>
                  <a:lnTo>
                    <a:pt x="96" y="144"/>
                  </a:lnTo>
                  <a:lnTo>
                    <a:pt x="96" y="175"/>
                  </a:lnTo>
                  <a:lnTo>
                    <a:pt x="96" y="211"/>
                  </a:lnTo>
                  <a:lnTo>
                    <a:pt x="78" y="223"/>
                  </a:lnTo>
                  <a:lnTo>
                    <a:pt x="60" y="229"/>
                  </a:lnTo>
                  <a:lnTo>
                    <a:pt x="54" y="241"/>
                  </a:lnTo>
                  <a:lnTo>
                    <a:pt x="42" y="247"/>
                  </a:lnTo>
                  <a:lnTo>
                    <a:pt x="48" y="253"/>
                  </a:lnTo>
                  <a:lnTo>
                    <a:pt x="66" y="271"/>
                  </a:lnTo>
                  <a:lnTo>
                    <a:pt x="108" y="241"/>
                  </a:lnTo>
                  <a:lnTo>
                    <a:pt x="138" y="211"/>
                  </a:lnTo>
                  <a:lnTo>
                    <a:pt x="114" y="132"/>
                  </a:lnTo>
                  <a:lnTo>
                    <a:pt x="102" y="114"/>
                  </a:lnTo>
                  <a:lnTo>
                    <a:pt x="78" y="84"/>
                  </a:lnTo>
                  <a:lnTo>
                    <a:pt x="66" y="60"/>
                  </a:lnTo>
                  <a:lnTo>
                    <a:pt x="78" y="48"/>
                  </a:lnTo>
                  <a:lnTo>
                    <a:pt x="96" y="36"/>
                  </a:lnTo>
                  <a:lnTo>
                    <a:pt x="90" y="18"/>
                  </a:lnTo>
                  <a:lnTo>
                    <a:pt x="66" y="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416" name="Freeform 331"/>
            <p:cNvSpPr>
              <a:spLocks/>
            </p:cNvSpPr>
            <p:nvPr/>
          </p:nvSpPr>
          <p:spPr bwMode="auto">
            <a:xfrm>
              <a:off x="6515535" y="3711946"/>
              <a:ext cx="189785" cy="90301"/>
            </a:xfrm>
            <a:custGeom>
              <a:avLst/>
              <a:gdLst>
                <a:gd name="T0" fmla="*/ 102 w 150"/>
                <a:gd name="T1" fmla="*/ 36 h 72"/>
                <a:gd name="T2" fmla="*/ 66 w 150"/>
                <a:gd name="T3" fmla="*/ 18 h 72"/>
                <a:gd name="T4" fmla="*/ 24 w 150"/>
                <a:gd name="T5" fmla="*/ 0 h 72"/>
                <a:gd name="T6" fmla="*/ 12 w 150"/>
                <a:gd name="T7" fmla="*/ 0 h 72"/>
                <a:gd name="T8" fmla="*/ 0 w 150"/>
                <a:gd name="T9" fmla="*/ 30 h 72"/>
                <a:gd name="T10" fmla="*/ 60 w 150"/>
                <a:gd name="T11" fmla="*/ 60 h 72"/>
                <a:gd name="T12" fmla="*/ 102 w 150"/>
                <a:gd name="T13" fmla="*/ 66 h 72"/>
                <a:gd name="T14" fmla="*/ 126 w 150"/>
                <a:gd name="T15" fmla="*/ 72 h 72"/>
                <a:gd name="T16" fmla="*/ 138 w 150"/>
                <a:gd name="T17" fmla="*/ 72 h 72"/>
                <a:gd name="T18" fmla="*/ 150 w 150"/>
                <a:gd name="T19" fmla="*/ 54 h 72"/>
                <a:gd name="T20" fmla="*/ 150 w 150"/>
                <a:gd name="T21" fmla="*/ 54 h 72"/>
                <a:gd name="T22" fmla="*/ 138 w 150"/>
                <a:gd name="T23" fmla="*/ 42 h 72"/>
                <a:gd name="T24" fmla="*/ 102 w 150"/>
                <a:gd name="T25" fmla="*/ 3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0"/>
                <a:gd name="T40" fmla="*/ 0 h 72"/>
                <a:gd name="T41" fmla="*/ 150 w 150"/>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0" h="72">
                  <a:moveTo>
                    <a:pt x="102" y="36"/>
                  </a:moveTo>
                  <a:lnTo>
                    <a:pt x="66" y="18"/>
                  </a:lnTo>
                  <a:lnTo>
                    <a:pt x="24" y="0"/>
                  </a:lnTo>
                  <a:lnTo>
                    <a:pt x="12" y="0"/>
                  </a:lnTo>
                  <a:lnTo>
                    <a:pt x="0" y="30"/>
                  </a:lnTo>
                  <a:lnTo>
                    <a:pt x="60" y="60"/>
                  </a:lnTo>
                  <a:lnTo>
                    <a:pt x="102" y="66"/>
                  </a:lnTo>
                  <a:lnTo>
                    <a:pt x="126" y="72"/>
                  </a:lnTo>
                  <a:lnTo>
                    <a:pt x="138" y="72"/>
                  </a:lnTo>
                  <a:lnTo>
                    <a:pt x="150" y="54"/>
                  </a:lnTo>
                  <a:lnTo>
                    <a:pt x="138" y="42"/>
                  </a:lnTo>
                  <a:lnTo>
                    <a:pt x="102" y="36"/>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417" name="Freeform 333"/>
            <p:cNvSpPr>
              <a:spLocks/>
            </p:cNvSpPr>
            <p:nvPr/>
          </p:nvSpPr>
          <p:spPr bwMode="auto">
            <a:xfrm>
              <a:off x="6711442" y="3004843"/>
              <a:ext cx="749958" cy="376510"/>
            </a:xfrm>
            <a:custGeom>
              <a:avLst/>
              <a:gdLst>
                <a:gd name="T0" fmla="*/ 42 w 595"/>
                <a:gd name="T1" fmla="*/ 126 h 301"/>
                <a:gd name="T2" fmla="*/ 48 w 595"/>
                <a:gd name="T3" fmla="*/ 186 h 301"/>
                <a:gd name="T4" fmla="*/ 127 w 595"/>
                <a:gd name="T5" fmla="*/ 210 h 301"/>
                <a:gd name="T6" fmla="*/ 181 w 595"/>
                <a:gd name="T7" fmla="*/ 264 h 301"/>
                <a:gd name="T8" fmla="*/ 253 w 595"/>
                <a:gd name="T9" fmla="*/ 270 h 301"/>
                <a:gd name="T10" fmla="*/ 313 w 595"/>
                <a:gd name="T11" fmla="*/ 301 h 301"/>
                <a:gd name="T12" fmla="*/ 379 w 595"/>
                <a:gd name="T13" fmla="*/ 258 h 301"/>
                <a:gd name="T14" fmla="*/ 445 w 595"/>
                <a:gd name="T15" fmla="*/ 252 h 301"/>
                <a:gd name="T16" fmla="*/ 457 w 595"/>
                <a:gd name="T17" fmla="*/ 210 h 301"/>
                <a:gd name="T18" fmla="*/ 499 w 595"/>
                <a:gd name="T19" fmla="*/ 192 h 301"/>
                <a:gd name="T20" fmla="*/ 541 w 595"/>
                <a:gd name="T21" fmla="*/ 174 h 301"/>
                <a:gd name="T22" fmla="*/ 595 w 595"/>
                <a:gd name="T23" fmla="*/ 156 h 301"/>
                <a:gd name="T24" fmla="*/ 583 w 595"/>
                <a:gd name="T25" fmla="*/ 132 h 301"/>
                <a:gd name="T26" fmla="*/ 529 w 595"/>
                <a:gd name="T27" fmla="*/ 126 h 301"/>
                <a:gd name="T28" fmla="*/ 529 w 595"/>
                <a:gd name="T29" fmla="*/ 96 h 301"/>
                <a:gd name="T30" fmla="*/ 541 w 595"/>
                <a:gd name="T31" fmla="*/ 72 h 301"/>
                <a:gd name="T32" fmla="*/ 499 w 595"/>
                <a:gd name="T33" fmla="*/ 60 h 301"/>
                <a:gd name="T34" fmla="*/ 403 w 595"/>
                <a:gd name="T35" fmla="*/ 84 h 301"/>
                <a:gd name="T36" fmla="*/ 367 w 595"/>
                <a:gd name="T37" fmla="*/ 54 h 301"/>
                <a:gd name="T38" fmla="*/ 307 w 595"/>
                <a:gd name="T39" fmla="*/ 54 h 301"/>
                <a:gd name="T40" fmla="*/ 289 w 595"/>
                <a:gd name="T41" fmla="*/ 36 h 301"/>
                <a:gd name="T42" fmla="*/ 217 w 595"/>
                <a:gd name="T43" fmla="*/ 0 h 301"/>
                <a:gd name="T44" fmla="*/ 193 w 595"/>
                <a:gd name="T45" fmla="*/ 30 h 301"/>
                <a:gd name="T46" fmla="*/ 169 w 595"/>
                <a:gd name="T47" fmla="*/ 66 h 301"/>
                <a:gd name="T48" fmla="*/ 121 w 595"/>
                <a:gd name="T49" fmla="*/ 48 h 301"/>
                <a:gd name="T50" fmla="*/ 54 w 595"/>
                <a:gd name="T51" fmla="*/ 54 h 301"/>
                <a:gd name="T52" fmla="*/ 12 w 595"/>
                <a:gd name="T53" fmla="*/ 78 h 301"/>
                <a:gd name="T54" fmla="*/ 0 w 595"/>
                <a:gd name="T55" fmla="*/ 102 h 301"/>
                <a:gd name="T56" fmla="*/ 6 w 595"/>
                <a:gd name="T57" fmla="*/ 108 h 301"/>
                <a:gd name="T58" fmla="*/ 42 w 595"/>
                <a:gd name="T59" fmla="*/ 126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5"/>
                <a:gd name="T91" fmla="*/ 0 h 301"/>
                <a:gd name="T92" fmla="*/ 595 w 595"/>
                <a:gd name="T93" fmla="*/ 301 h 30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418" name="Freeform 446"/>
            <p:cNvSpPr>
              <a:spLocks/>
            </p:cNvSpPr>
            <p:nvPr/>
          </p:nvSpPr>
          <p:spPr bwMode="auto">
            <a:xfrm>
              <a:off x="6936430" y="3958360"/>
              <a:ext cx="194376" cy="348960"/>
            </a:xfrm>
            <a:custGeom>
              <a:avLst/>
              <a:gdLst>
                <a:gd name="T0" fmla="*/ 7 w 107"/>
                <a:gd name="T1" fmla="*/ 9 h 190"/>
                <a:gd name="T2" fmla="*/ 0 w 107"/>
                <a:gd name="T3" fmla="*/ 23 h 190"/>
                <a:gd name="T4" fmla="*/ 15 w 107"/>
                <a:gd name="T5" fmla="*/ 47 h 190"/>
                <a:gd name="T6" fmla="*/ 15 w 107"/>
                <a:gd name="T7" fmla="*/ 60 h 190"/>
                <a:gd name="T8" fmla="*/ 22 w 107"/>
                <a:gd name="T9" fmla="*/ 78 h 190"/>
                <a:gd name="T10" fmla="*/ 19 w 107"/>
                <a:gd name="T11" fmla="*/ 93 h 190"/>
                <a:gd name="T12" fmla="*/ 23 w 107"/>
                <a:gd name="T13" fmla="*/ 110 h 190"/>
                <a:gd name="T14" fmla="*/ 26 w 107"/>
                <a:gd name="T15" fmla="*/ 118 h 190"/>
                <a:gd name="T16" fmla="*/ 19 w 107"/>
                <a:gd name="T17" fmla="*/ 126 h 190"/>
                <a:gd name="T18" fmla="*/ 13 w 107"/>
                <a:gd name="T19" fmla="*/ 159 h 190"/>
                <a:gd name="T20" fmla="*/ 33 w 107"/>
                <a:gd name="T21" fmla="*/ 182 h 190"/>
                <a:gd name="T22" fmla="*/ 34 w 107"/>
                <a:gd name="T23" fmla="*/ 178 h 190"/>
                <a:gd name="T24" fmla="*/ 46 w 107"/>
                <a:gd name="T25" fmla="*/ 185 h 190"/>
                <a:gd name="T26" fmla="*/ 46 w 107"/>
                <a:gd name="T27" fmla="*/ 190 h 190"/>
                <a:gd name="T28" fmla="*/ 56 w 107"/>
                <a:gd name="T29" fmla="*/ 188 h 190"/>
                <a:gd name="T30" fmla="*/ 59 w 107"/>
                <a:gd name="T31" fmla="*/ 184 h 190"/>
                <a:gd name="T32" fmla="*/ 43 w 107"/>
                <a:gd name="T33" fmla="*/ 174 h 190"/>
                <a:gd name="T34" fmla="*/ 27 w 107"/>
                <a:gd name="T35" fmla="*/ 149 h 190"/>
                <a:gd name="T36" fmla="*/ 19 w 107"/>
                <a:gd name="T37" fmla="*/ 138 h 190"/>
                <a:gd name="T38" fmla="*/ 32 w 107"/>
                <a:gd name="T39" fmla="*/ 113 h 190"/>
                <a:gd name="T40" fmla="*/ 57 w 107"/>
                <a:gd name="T41" fmla="*/ 108 h 190"/>
                <a:gd name="T42" fmla="*/ 70 w 107"/>
                <a:gd name="T43" fmla="*/ 119 h 190"/>
                <a:gd name="T44" fmla="*/ 63 w 107"/>
                <a:gd name="T45" fmla="*/ 97 h 190"/>
                <a:gd name="T46" fmla="*/ 72 w 107"/>
                <a:gd name="T47" fmla="*/ 87 h 190"/>
                <a:gd name="T48" fmla="*/ 101 w 107"/>
                <a:gd name="T49" fmla="*/ 87 h 190"/>
                <a:gd name="T50" fmla="*/ 107 w 107"/>
                <a:gd name="T51" fmla="*/ 73 h 190"/>
                <a:gd name="T52" fmla="*/ 95 w 107"/>
                <a:gd name="T53" fmla="*/ 50 h 190"/>
                <a:gd name="T54" fmla="*/ 85 w 107"/>
                <a:gd name="T55" fmla="*/ 37 h 190"/>
                <a:gd name="T56" fmla="*/ 48 w 107"/>
                <a:gd name="T57" fmla="*/ 27 h 190"/>
                <a:gd name="T58" fmla="*/ 36 w 107"/>
                <a:gd name="T59" fmla="*/ 0 h 190"/>
                <a:gd name="T60" fmla="*/ 7 w 107"/>
                <a:gd name="T61" fmla="*/ 9 h 1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7"/>
                <a:gd name="T94" fmla="*/ 0 h 190"/>
                <a:gd name="T95" fmla="*/ 107 w 107"/>
                <a:gd name="T96" fmla="*/ 190 h 19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7" h="190">
                  <a:moveTo>
                    <a:pt x="7" y="9"/>
                  </a:moveTo>
                  <a:lnTo>
                    <a:pt x="0" y="23"/>
                  </a:lnTo>
                  <a:lnTo>
                    <a:pt x="15" y="47"/>
                  </a:lnTo>
                  <a:lnTo>
                    <a:pt x="15" y="60"/>
                  </a:lnTo>
                  <a:lnTo>
                    <a:pt x="22" y="78"/>
                  </a:lnTo>
                  <a:lnTo>
                    <a:pt x="19" y="93"/>
                  </a:lnTo>
                  <a:lnTo>
                    <a:pt x="23" y="110"/>
                  </a:lnTo>
                  <a:lnTo>
                    <a:pt x="26" y="118"/>
                  </a:lnTo>
                  <a:lnTo>
                    <a:pt x="19" y="126"/>
                  </a:lnTo>
                  <a:lnTo>
                    <a:pt x="13" y="159"/>
                  </a:lnTo>
                  <a:lnTo>
                    <a:pt x="33" y="182"/>
                  </a:lnTo>
                  <a:lnTo>
                    <a:pt x="34" y="178"/>
                  </a:lnTo>
                  <a:lnTo>
                    <a:pt x="46" y="185"/>
                  </a:lnTo>
                  <a:lnTo>
                    <a:pt x="46" y="190"/>
                  </a:lnTo>
                  <a:lnTo>
                    <a:pt x="56" y="188"/>
                  </a:lnTo>
                  <a:lnTo>
                    <a:pt x="59" y="184"/>
                  </a:lnTo>
                  <a:lnTo>
                    <a:pt x="43" y="174"/>
                  </a:lnTo>
                  <a:lnTo>
                    <a:pt x="27" y="149"/>
                  </a:lnTo>
                  <a:lnTo>
                    <a:pt x="19" y="138"/>
                  </a:lnTo>
                  <a:lnTo>
                    <a:pt x="32" y="113"/>
                  </a:lnTo>
                  <a:lnTo>
                    <a:pt x="57" y="108"/>
                  </a:lnTo>
                  <a:lnTo>
                    <a:pt x="70" y="119"/>
                  </a:lnTo>
                  <a:lnTo>
                    <a:pt x="63" y="97"/>
                  </a:lnTo>
                  <a:lnTo>
                    <a:pt x="72" y="87"/>
                  </a:lnTo>
                  <a:lnTo>
                    <a:pt x="101" y="87"/>
                  </a:lnTo>
                  <a:lnTo>
                    <a:pt x="107" y="73"/>
                  </a:lnTo>
                  <a:lnTo>
                    <a:pt x="95" y="50"/>
                  </a:lnTo>
                  <a:lnTo>
                    <a:pt x="85" y="37"/>
                  </a:lnTo>
                  <a:lnTo>
                    <a:pt x="48" y="27"/>
                  </a:lnTo>
                  <a:lnTo>
                    <a:pt x="36" y="0"/>
                  </a:lnTo>
                  <a:lnTo>
                    <a:pt x="7" y="9"/>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419" name="Freeform 447"/>
            <p:cNvSpPr>
              <a:spLocks/>
            </p:cNvSpPr>
            <p:nvPr/>
          </p:nvSpPr>
          <p:spPr bwMode="auto">
            <a:xfrm>
              <a:off x="6807866" y="3760923"/>
              <a:ext cx="218865" cy="428547"/>
            </a:xfrm>
            <a:custGeom>
              <a:avLst/>
              <a:gdLst>
                <a:gd name="T0" fmla="*/ 72 w 120"/>
                <a:gd name="T1" fmla="*/ 0 h 233"/>
                <a:gd name="T2" fmla="*/ 55 w 120"/>
                <a:gd name="T3" fmla="*/ 17 h 233"/>
                <a:gd name="T4" fmla="*/ 40 w 120"/>
                <a:gd name="T5" fmla="*/ 26 h 233"/>
                <a:gd name="T6" fmla="*/ 15 w 120"/>
                <a:gd name="T7" fmla="*/ 60 h 233"/>
                <a:gd name="T8" fmla="*/ 7 w 120"/>
                <a:gd name="T9" fmla="*/ 85 h 233"/>
                <a:gd name="T10" fmla="*/ 0 w 120"/>
                <a:gd name="T11" fmla="*/ 98 h 233"/>
                <a:gd name="T12" fmla="*/ 23 w 120"/>
                <a:gd name="T13" fmla="*/ 123 h 233"/>
                <a:gd name="T14" fmla="*/ 31 w 120"/>
                <a:gd name="T15" fmla="*/ 142 h 233"/>
                <a:gd name="T16" fmla="*/ 26 w 120"/>
                <a:gd name="T17" fmla="*/ 161 h 233"/>
                <a:gd name="T18" fmla="*/ 44 w 120"/>
                <a:gd name="T19" fmla="*/ 165 h 233"/>
                <a:gd name="T20" fmla="*/ 58 w 120"/>
                <a:gd name="T21" fmla="*/ 157 h 233"/>
                <a:gd name="T22" fmla="*/ 65 w 120"/>
                <a:gd name="T23" fmla="*/ 148 h 233"/>
                <a:gd name="T24" fmla="*/ 80 w 120"/>
                <a:gd name="T25" fmla="*/ 188 h 233"/>
                <a:gd name="T26" fmla="*/ 86 w 120"/>
                <a:gd name="T27" fmla="*/ 211 h 233"/>
                <a:gd name="T28" fmla="*/ 85 w 120"/>
                <a:gd name="T29" fmla="*/ 233 h 233"/>
                <a:gd name="T30" fmla="*/ 99 w 120"/>
                <a:gd name="T31" fmla="*/ 212 h 233"/>
                <a:gd name="T32" fmla="*/ 92 w 120"/>
                <a:gd name="T33" fmla="*/ 188 h 233"/>
                <a:gd name="T34" fmla="*/ 80 w 120"/>
                <a:gd name="T35" fmla="*/ 173 h 233"/>
                <a:gd name="T36" fmla="*/ 86 w 120"/>
                <a:gd name="T37" fmla="*/ 161 h 233"/>
                <a:gd name="T38" fmla="*/ 85 w 120"/>
                <a:gd name="T39" fmla="*/ 151 h 233"/>
                <a:gd name="T40" fmla="*/ 69 w 120"/>
                <a:gd name="T41" fmla="*/ 130 h 233"/>
                <a:gd name="T42" fmla="*/ 77 w 120"/>
                <a:gd name="T43" fmla="*/ 114 h 233"/>
                <a:gd name="T44" fmla="*/ 106 w 120"/>
                <a:gd name="T45" fmla="*/ 106 h 233"/>
                <a:gd name="T46" fmla="*/ 120 w 120"/>
                <a:gd name="T47" fmla="*/ 91 h 233"/>
                <a:gd name="T48" fmla="*/ 111 w 120"/>
                <a:gd name="T49" fmla="*/ 91 h 233"/>
                <a:gd name="T50" fmla="*/ 104 w 120"/>
                <a:gd name="T51" fmla="*/ 87 h 233"/>
                <a:gd name="T52" fmla="*/ 93 w 120"/>
                <a:gd name="T53" fmla="*/ 84 h 233"/>
                <a:gd name="T54" fmla="*/ 98 w 120"/>
                <a:gd name="T55" fmla="*/ 73 h 233"/>
                <a:gd name="T56" fmla="*/ 88 w 120"/>
                <a:gd name="T57" fmla="*/ 60 h 233"/>
                <a:gd name="T58" fmla="*/ 77 w 120"/>
                <a:gd name="T59" fmla="*/ 42 h 233"/>
                <a:gd name="T60" fmla="*/ 86 w 120"/>
                <a:gd name="T61" fmla="*/ 34 h 233"/>
                <a:gd name="T62" fmla="*/ 86 w 120"/>
                <a:gd name="T63" fmla="*/ 13 h 233"/>
                <a:gd name="T64" fmla="*/ 72 w 120"/>
                <a:gd name="T65" fmla="*/ 0 h 2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0"/>
                <a:gd name="T100" fmla="*/ 0 h 233"/>
                <a:gd name="T101" fmla="*/ 120 w 120"/>
                <a:gd name="T102" fmla="*/ 233 h 2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0" h="233">
                  <a:moveTo>
                    <a:pt x="72" y="0"/>
                  </a:moveTo>
                  <a:lnTo>
                    <a:pt x="55" y="17"/>
                  </a:lnTo>
                  <a:lnTo>
                    <a:pt x="40" y="26"/>
                  </a:lnTo>
                  <a:lnTo>
                    <a:pt x="15" y="60"/>
                  </a:lnTo>
                  <a:lnTo>
                    <a:pt x="7" y="85"/>
                  </a:lnTo>
                  <a:lnTo>
                    <a:pt x="0" y="98"/>
                  </a:lnTo>
                  <a:lnTo>
                    <a:pt x="23" y="123"/>
                  </a:lnTo>
                  <a:lnTo>
                    <a:pt x="31" y="142"/>
                  </a:lnTo>
                  <a:lnTo>
                    <a:pt x="26" y="161"/>
                  </a:lnTo>
                  <a:lnTo>
                    <a:pt x="44" y="165"/>
                  </a:lnTo>
                  <a:lnTo>
                    <a:pt x="58" y="157"/>
                  </a:lnTo>
                  <a:lnTo>
                    <a:pt x="65" y="148"/>
                  </a:lnTo>
                  <a:lnTo>
                    <a:pt x="80" y="188"/>
                  </a:lnTo>
                  <a:lnTo>
                    <a:pt x="86" y="211"/>
                  </a:lnTo>
                  <a:lnTo>
                    <a:pt x="85" y="233"/>
                  </a:lnTo>
                  <a:lnTo>
                    <a:pt x="99" y="212"/>
                  </a:lnTo>
                  <a:lnTo>
                    <a:pt x="92" y="188"/>
                  </a:lnTo>
                  <a:lnTo>
                    <a:pt x="80" y="173"/>
                  </a:lnTo>
                  <a:lnTo>
                    <a:pt x="86" y="161"/>
                  </a:lnTo>
                  <a:lnTo>
                    <a:pt x="85" y="151"/>
                  </a:lnTo>
                  <a:lnTo>
                    <a:pt x="69" y="130"/>
                  </a:lnTo>
                  <a:lnTo>
                    <a:pt x="77" y="114"/>
                  </a:lnTo>
                  <a:lnTo>
                    <a:pt x="106" y="106"/>
                  </a:lnTo>
                  <a:lnTo>
                    <a:pt x="120" y="91"/>
                  </a:lnTo>
                  <a:lnTo>
                    <a:pt x="111" y="91"/>
                  </a:lnTo>
                  <a:lnTo>
                    <a:pt x="104" y="87"/>
                  </a:lnTo>
                  <a:lnTo>
                    <a:pt x="93" y="84"/>
                  </a:lnTo>
                  <a:lnTo>
                    <a:pt x="98" y="73"/>
                  </a:lnTo>
                  <a:lnTo>
                    <a:pt x="88" y="60"/>
                  </a:lnTo>
                  <a:lnTo>
                    <a:pt x="77" y="42"/>
                  </a:lnTo>
                  <a:lnTo>
                    <a:pt x="86" y="34"/>
                  </a:lnTo>
                  <a:lnTo>
                    <a:pt x="86" y="13"/>
                  </a:lnTo>
                  <a:lnTo>
                    <a:pt x="72" y="0"/>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420" name="Line 449"/>
            <p:cNvSpPr>
              <a:spLocks noChangeShapeType="1"/>
            </p:cNvSpPr>
            <p:nvPr/>
          </p:nvSpPr>
          <p:spPr bwMode="auto">
            <a:xfrm>
              <a:off x="7432321" y="4030295"/>
              <a:ext cx="0" cy="0"/>
            </a:xfrm>
            <a:prstGeom prst="line">
              <a:avLst/>
            </a:pr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421" name="Freeform 506"/>
            <p:cNvSpPr>
              <a:spLocks/>
            </p:cNvSpPr>
            <p:nvPr/>
          </p:nvSpPr>
          <p:spPr bwMode="auto">
            <a:xfrm>
              <a:off x="7576190" y="3341558"/>
              <a:ext cx="119381" cy="149992"/>
            </a:xfrm>
            <a:custGeom>
              <a:avLst/>
              <a:gdLst>
                <a:gd name="T0" fmla="*/ 32 w 78"/>
                <a:gd name="T1" fmla="*/ 12 h 98"/>
                <a:gd name="T2" fmla="*/ 34 w 78"/>
                <a:gd name="T3" fmla="*/ 32 h 98"/>
                <a:gd name="T4" fmla="*/ 20 w 78"/>
                <a:gd name="T5" fmla="*/ 22 h 98"/>
                <a:gd name="T6" fmla="*/ 6 w 78"/>
                <a:gd name="T7" fmla="*/ 34 h 98"/>
                <a:gd name="T8" fmla="*/ 0 w 78"/>
                <a:gd name="T9" fmla="*/ 56 h 98"/>
                <a:gd name="T10" fmla="*/ 0 w 78"/>
                <a:gd name="T11" fmla="*/ 56 h 98"/>
                <a:gd name="T12" fmla="*/ 6 w 78"/>
                <a:gd name="T13" fmla="*/ 56 h 98"/>
                <a:gd name="T14" fmla="*/ 6 w 78"/>
                <a:gd name="T15" fmla="*/ 56 h 98"/>
                <a:gd name="T16" fmla="*/ 10 w 78"/>
                <a:gd name="T17" fmla="*/ 56 h 98"/>
                <a:gd name="T18" fmla="*/ 10 w 78"/>
                <a:gd name="T19" fmla="*/ 56 h 98"/>
                <a:gd name="T20" fmla="*/ 30 w 78"/>
                <a:gd name="T21" fmla="*/ 70 h 98"/>
                <a:gd name="T22" fmla="*/ 34 w 78"/>
                <a:gd name="T23" fmla="*/ 84 h 98"/>
                <a:gd name="T24" fmla="*/ 34 w 78"/>
                <a:gd name="T25" fmla="*/ 84 h 98"/>
                <a:gd name="T26" fmla="*/ 36 w 78"/>
                <a:gd name="T27" fmla="*/ 92 h 98"/>
                <a:gd name="T28" fmla="*/ 40 w 78"/>
                <a:gd name="T29" fmla="*/ 98 h 98"/>
                <a:gd name="T30" fmla="*/ 70 w 78"/>
                <a:gd name="T31" fmla="*/ 88 h 98"/>
                <a:gd name="T32" fmla="*/ 70 w 78"/>
                <a:gd name="T33" fmla="*/ 84 h 98"/>
                <a:gd name="T34" fmla="*/ 70 w 78"/>
                <a:gd name="T35" fmla="*/ 84 h 98"/>
                <a:gd name="T36" fmla="*/ 68 w 78"/>
                <a:gd name="T37" fmla="*/ 82 h 98"/>
                <a:gd name="T38" fmla="*/ 66 w 78"/>
                <a:gd name="T39" fmla="*/ 78 h 98"/>
                <a:gd name="T40" fmla="*/ 64 w 78"/>
                <a:gd name="T41" fmla="*/ 76 h 98"/>
                <a:gd name="T42" fmla="*/ 64 w 78"/>
                <a:gd name="T43" fmla="*/ 76 h 98"/>
                <a:gd name="T44" fmla="*/ 64 w 78"/>
                <a:gd name="T45" fmla="*/ 60 h 98"/>
                <a:gd name="T46" fmla="*/ 64 w 78"/>
                <a:gd name="T47" fmla="*/ 60 h 98"/>
                <a:gd name="T48" fmla="*/ 64 w 78"/>
                <a:gd name="T49" fmla="*/ 46 h 98"/>
                <a:gd name="T50" fmla="*/ 64 w 78"/>
                <a:gd name="T51" fmla="*/ 46 h 98"/>
                <a:gd name="T52" fmla="*/ 54 w 78"/>
                <a:gd name="T53" fmla="*/ 26 h 98"/>
                <a:gd name="T54" fmla="*/ 54 w 78"/>
                <a:gd name="T55" fmla="*/ 26 h 98"/>
                <a:gd name="T56" fmla="*/ 64 w 78"/>
                <a:gd name="T57" fmla="*/ 16 h 98"/>
                <a:gd name="T58" fmla="*/ 64 w 78"/>
                <a:gd name="T59" fmla="*/ 16 h 98"/>
                <a:gd name="T60" fmla="*/ 78 w 78"/>
                <a:gd name="T61" fmla="*/ 4 h 98"/>
                <a:gd name="T62" fmla="*/ 52 w 78"/>
                <a:gd name="T63" fmla="*/ 0 h 98"/>
                <a:gd name="T64" fmla="*/ 32 w 78"/>
                <a:gd name="T65" fmla="*/ 12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98"/>
                <a:gd name="T101" fmla="*/ 78 w 78"/>
                <a:gd name="T102" fmla="*/ 98 h 9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98">
                  <a:moveTo>
                    <a:pt x="32" y="12"/>
                  </a:moveTo>
                  <a:lnTo>
                    <a:pt x="34" y="32"/>
                  </a:lnTo>
                  <a:lnTo>
                    <a:pt x="20" y="22"/>
                  </a:lnTo>
                  <a:lnTo>
                    <a:pt x="6" y="34"/>
                  </a:lnTo>
                  <a:lnTo>
                    <a:pt x="0" y="56"/>
                  </a:lnTo>
                  <a:lnTo>
                    <a:pt x="6" y="56"/>
                  </a:lnTo>
                  <a:lnTo>
                    <a:pt x="10" y="56"/>
                  </a:lnTo>
                  <a:lnTo>
                    <a:pt x="30" y="70"/>
                  </a:lnTo>
                  <a:lnTo>
                    <a:pt x="34" y="84"/>
                  </a:lnTo>
                  <a:lnTo>
                    <a:pt x="36" y="92"/>
                  </a:lnTo>
                  <a:lnTo>
                    <a:pt x="40" y="98"/>
                  </a:lnTo>
                  <a:lnTo>
                    <a:pt x="70" y="88"/>
                  </a:lnTo>
                  <a:lnTo>
                    <a:pt x="70" y="84"/>
                  </a:lnTo>
                  <a:lnTo>
                    <a:pt x="68" y="82"/>
                  </a:lnTo>
                  <a:lnTo>
                    <a:pt x="66" y="78"/>
                  </a:lnTo>
                  <a:lnTo>
                    <a:pt x="64" y="76"/>
                  </a:lnTo>
                  <a:lnTo>
                    <a:pt x="64" y="60"/>
                  </a:lnTo>
                  <a:lnTo>
                    <a:pt x="64" y="46"/>
                  </a:lnTo>
                  <a:lnTo>
                    <a:pt x="54" y="26"/>
                  </a:lnTo>
                  <a:lnTo>
                    <a:pt x="64" y="16"/>
                  </a:lnTo>
                  <a:lnTo>
                    <a:pt x="78" y="4"/>
                  </a:lnTo>
                  <a:lnTo>
                    <a:pt x="52" y="0"/>
                  </a:lnTo>
                  <a:lnTo>
                    <a:pt x="32" y="12"/>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sp>
          <p:nvSpPr>
            <p:cNvPr id="422" name="Freeform 517"/>
            <p:cNvSpPr>
              <a:spLocks/>
            </p:cNvSpPr>
            <p:nvPr/>
          </p:nvSpPr>
          <p:spPr bwMode="auto">
            <a:xfrm>
              <a:off x="7622106" y="3476245"/>
              <a:ext cx="82648" cy="101015"/>
            </a:xfrm>
            <a:custGeom>
              <a:avLst/>
              <a:gdLst>
                <a:gd name="T0" fmla="*/ 10 w 54"/>
                <a:gd name="T1" fmla="*/ 12 h 66"/>
                <a:gd name="T2" fmla="*/ 10 w 54"/>
                <a:gd name="T3" fmla="*/ 12 h 66"/>
                <a:gd name="T4" fmla="*/ 10 w 54"/>
                <a:gd name="T5" fmla="*/ 36 h 66"/>
                <a:gd name="T6" fmla="*/ 10 w 54"/>
                <a:gd name="T7" fmla="*/ 36 h 66"/>
                <a:gd name="T8" fmla="*/ 0 w 54"/>
                <a:gd name="T9" fmla="*/ 66 h 66"/>
                <a:gd name="T10" fmla="*/ 0 w 54"/>
                <a:gd name="T11" fmla="*/ 66 h 66"/>
                <a:gd name="T12" fmla="*/ 20 w 54"/>
                <a:gd name="T13" fmla="*/ 66 h 66"/>
                <a:gd name="T14" fmla="*/ 20 w 54"/>
                <a:gd name="T15" fmla="*/ 66 h 66"/>
                <a:gd name="T16" fmla="*/ 40 w 54"/>
                <a:gd name="T17" fmla="*/ 60 h 66"/>
                <a:gd name="T18" fmla="*/ 40 w 54"/>
                <a:gd name="T19" fmla="*/ 60 h 66"/>
                <a:gd name="T20" fmla="*/ 50 w 54"/>
                <a:gd name="T21" fmla="*/ 52 h 66"/>
                <a:gd name="T22" fmla="*/ 50 w 54"/>
                <a:gd name="T23" fmla="*/ 52 h 66"/>
                <a:gd name="T24" fmla="*/ 54 w 54"/>
                <a:gd name="T25" fmla="*/ 36 h 66"/>
                <a:gd name="T26" fmla="*/ 40 w 54"/>
                <a:gd name="T27" fmla="*/ 0 h 66"/>
                <a:gd name="T28" fmla="*/ 10 w 54"/>
                <a:gd name="T29" fmla="*/ 10 h 66"/>
                <a:gd name="T30" fmla="*/ 10 w 54"/>
                <a:gd name="T31" fmla="*/ 10 h 66"/>
                <a:gd name="T32" fmla="*/ 10 w 54"/>
                <a:gd name="T33" fmla="*/ 12 h 66"/>
                <a:gd name="T34" fmla="*/ 10 w 54"/>
                <a:gd name="T35" fmla="*/ 12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66"/>
                <a:gd name="T56" fmla="*/ 54 w 54"/>
                <a:gd name="T57" fmla="*/ 66 h 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66">
                  <a:moveTo>
                    <a:pt x="10" y="12"/>
                  </a:moveTo>
                  <a:lnTo>
                    <a:pt x="10" y="12"/>
                  </a:lnTo>
                  <a:lnTo>
                    <a:pt x="10" y="36"/>
                  </a:lnTo>
                  <a:lnTo>
                    <a:pt x="0" y="66"/>
                  </a:lnTo>
                  <a:lnTo>
                    <a:pt x="20" y="66"/>
                  </a:lnTo>
                  <a:lnTo>
                    <a:pt x="40" y="60"/>
                  </a:lnTo>
                  <a:lnTo>
                    <a:pt x="50" y="52"/>
                  </a:lnTo>
                  <a:lnTo>
                    <a:pt x="54" y="36"/>
                  </a:lnTo>
                  <a:lnTo>
                    <a:pt x="40" y="0"/>
                  </a:lnTo>
                  <a:lnTo>
                    <a:pt x="10" y="10"/>
                  </a:lnTo>
                  <a:lnTo>
                    <a:pt x="10" y="12"/>
                  </a:lnTo>
                  <a:close/>
                </a:path>
              </a:pathLst>
            </a:custGeom>
            <a:grpFill/>
            <a:ln w="3175">
              <a:solidFill>
                <a:schemeClr val="bg2">
                  <a:lumMod val="60000"/>
                  <a:lumOff val="40000"/>
                  <a:alpha val="30000"/>
                </a:schemeClr>
              </a:solidFill>
              <a:round/>
              <a:headEnd/>
              <a:tailEnd/>
            </a:ln>
          </p:spPr>
          <p:txBody>
            <a:bodyPr/>
            <a:lstStyle/>
            <a:p>
              <a:pPr defTabSz="457200">
                <a:defRPr/>
              </a:pPr>
              <a:endParaRPr lang="en-US" kern="0" dirty="0">
                <a:solidFill>
                  <a:sysClr val="windowText" lastClr="000000"/>
                </a:solidFill>
                <a:latin typeface="Arial"/>
                <a:cs typeface="Arial" charset="0"/>
              </a:endParaRPr>
            </a:p>
          </p:txBody>
        </p:sp>
      </p:grpSp>
      <p:sp>
        <p:nvSpPr>
          <p:cNvPr id="2" name="Title 1"/>
          <p:cNvSpPr>
            <a:spLocks noGrp="1"/>
          </p:cNvSpPr>
          <p:nvPr>
            <p:ph type="title"/>
          </p:nvPr>
        </p:nvSpPr>
        <p:spPr/>
        <p:txBody>
          <a:bodyPr/>
          <a:lstStyle/>
          <a:p>
            <a:r>
              <a:rPr lang="es-DO" sz="2400" dirty="0"/>
              <a:t/>
            </a:r>
            <a:br>
              <a:rPr lang="es-DO" sz="2400" dirty="0"/>
            </a:br>
            <a:endParaRPr lang="es-MX" sz="2400" dirty="0"/>
          </a:p>
        </p:txBody>
      </p:sp>
      <p:sp>
        <p:nvSpPr>
          <p:cNvPr id="8" name="Espaço Reservado para Texto 2"/>
          <p:cNvSpPr>
            <a:spLocks noGrp="1"/>
          </p:cNvSpPr>
          <p:nvPr>
            <p:ph type="body" idx="1"/>
          </p:nvPr>
        </p:nvSpPr>
        <p:spPr>
          <a:xfrm>
            <a:off x="4771814" y="1741271"/>
            <a:ext cx="3790542" cy="295073"/>
          </a:xfrm>
        </p:spPr>
        <p:txBody>
          <a:bodyPr/>
          <a:lstStyle/>
          <a:p>
            <a:pPr algn="ctr"/>
            <a:r>
              <a:rPr lang="es-DO" sz="1600" b="1" dirty="0" smtClean="0">
                <a:solidFill>
                  <a:schemeClr val="accent1"/>
                </a:solidFill>
              </a:rPr>
              <a:t>% DE CONSUMIDORES QUE DESEAN PRODUCTOS MÁS SALUDABLES / NATURALES EN EL MERCADO </a:t>
            </a:r>
            <a:endParaRPr lang="pt-BR" sz="1600" b="1" dirty="0">
              <a:solidFill>
                <a:schemeClr val="accent1"/>
              </a:solidFill>
            </a:endParaRPr>
          </a:p>
        </p:txBody>
      </p:sp>
      <p:sp>
        <p:nvSpPr>
          <p:cNvPr id="4" name="Text Placeholder 3"/>
          <p:cNvSpPr>
            <a:spLocks noGrp="1"/>
          </p:cNvSpPr>
          <p:nvPr>
            <p:ph type="body" idx="2"/>
          </p:nvPr>
        </p:nvSpPr>
        <p:spPr>
          <a:xfrm>
            <a:off x="368060" y="4804792"/>
            <a:ext cx="8165591" cy="236412"/>
          </a:xfrm>
        </p:spPr>
        <p:txBody>
          <a:bodyPr/>
          <a:lstStyle/>
          <a:p>
            <a:r>
              <a:rPr lang="es-MX" sz="1000" dirty="0" smtClean="0">
                <a:solidFill>
                  <a:schemeClr val="bg2"/>
                </a:solidFill>
              </a:rPr>
              <a:t>Source</a:t>
            </a:r>
            <a:r>
              <a:rPr lang="en-US" sz="1000" dirty="0" smtClean="0">
                <a:solidFill>
                  <a:schemeClr val="bg2"/>
                </a:solidFill>
              </a:rPr>
              <a:t>: Nielsen Global New Product Innovation Survey (Q1 2015)</a:t>
            </a:r>
          </a:p>
          <a:p>
            <a:endParaRPr lang="en-US" sz="1000" dirty="0">
              <a:solidFill>
                <a:schemeClr val="bg2"/>
              </a:solidFill>
            </a:endParaRPr>
          </a:p>
        </p:txBody>
      </p:sp>
      <p:graphicFrame>
        <p:nvGraphicFramePr>
          <p:cNvPr id="436" name="Chart 435"/>
          <p:cNvGraphicFramePr/>
          <p:nvPr>
            <p:extLst>
              <p:ext uri="{D42A27DB-BD31-4B8C-83A1-F6EECF244321}">
                <p14:modId xmlns:p14="http://schemas.microsoft.com/office/powerpoint/2010/main" val="2787023603"/>
              </p:ext>
            </p:extLst>
          </p:nvPr>
        </p:nvGraphicFramePr>
        <p:xfrm>
          <a:off x="-365300" y="3047772"/>
          <a:ext cx="4433524" cy="1549534"/>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oup 6"/>
          <p:cNvGrpSpPr/>
          <p:nvPr/>
        </p:nvGrpSpPr>
        <p:grpSpPr>
          <a:xfrm>
            <a:off x="323021" y="1391471"/>
            <a:ext cx="4433524" cy="1799362"/>
            <a:chOff x="323021" y="1854704"/>
            <a:chExt cx="4433524" cy="2398409"/>
          </a:xfrm>
        </p:grpSpPr>
        <p:graphicFrame>
          <p:nvGraphicFramePr>
            <p:cNvPr id="217" name="Chart 216"/>
            <p:cNvGraphicFramePr/>
            <p:nvPr>
              <p:extLst>
                <p:ext uri="{D42A27DB-BD31-4B8C-83A1-F6EECF244321}">
                  <p14:modId xmlns:p14="http://schemas.microsoft.com/office/powerpoint/2010/main" val="2391847346"/>
                </p:ext>
              </p:extLst>
            </p:nvPr>
          </p:nvGraphicFramePr>
          <p:xfrm>
            <a:off x="323021" y="2381916"/>
            <a:ext cx="4433524" cy="1871197"/>
          </p:xfrm>
          <a:graphic>
            <a:graphicData uri="http://schemas.openxmlformats.org/drawingml/2006/chart">
              <c:chart xmlns:c="http://schemas.openxmlformats.org/drawingml/2006/chart" xmlns:r="http://schemas.openxmlformats.org/officeDocument/2006/relationships" r:id="rId3"/>
            </a:graphicData>
          </a:graphic>
        </p:graphicFrame>
        <p:sp>
          <p:nvSpPr>
            <p:cNvPr id="218" name="TextBox 217"/>
            <p:cNvSpPr txBox="1"/>
            <p:nvPr/>
          </p:nvSpPr>
          <p:spPr>
            <a:xfrm>
              <a:off x="1053270" y="2185908"/>
              <a:ext cx="2823465" cy="369218"/>
            </a:xfrm>
            <a:prstGeom prst="rect">
              <a:avLst/>
            </a:prstGeom>
            <a:noFill/>
          </p:spPr>
          <p:txBody>
            <a:bodyPr wrap="none" rtlCol="0">
              <a:spAutoFit/>
            </a:bodyPr>
            <a:lstStyle/>
            <a:p>
              <a:pPr defTabSz="457200"/>
              <a:r>
                <a:rPr lang="es-MX" sz="1200" b="1" dirty="0">
                  <a:solidFill>
                    <a:srgbClr val="000000"/>
                  </a:solidFill>
                  <a:cs typeface="Arial" charset="0"/>
                </a:rPr>
                <a:t>PRODUCTOS DE VIDA SALUDABLE</a:t>
              </a:r>
            </a:p>
          </p:txBody>
        </p:sp>
        <p:grpSp>
          <p:nvGrpSpPr>
            <p:cNvPr id="3" name="Group 2"/>
            <p:cNvGrpSpPr/>
            <p:nvPr/>
          </p:nvGrpSpPr>
          <p:grpSpPr>
            <a:xfrm>
              <a:off x="520531" y="1854704"/>
              <a:ext cx="479099" cy="678616"/>
              <a:chOff x="257936" y="4483959"/>
              <a:chExt cx="877560" cy="1243013"/>
            </a:xfrm>
          </p:grpSpPr>
          <p:sp>
            <p:nvSpPr>
              <p:cNvPr id="215" name="Freeform 5"/>
              <p:cNvSpPr>
                <a:spLocks/>
              </p:cNvSpPr>
              <p:nvPr/>
            </p:nvSpPr>
            <p:spPr bwMode="auto">
              <a:xfrm rot="20526243">
                <a:off x="257936" y="4668734"/>
                <a:ext cx="877560" cy="875460"/>
              </a:xfrm>
              <a:custGeom>
                <a:avLst/>
                <a:gdLst>
                  <a:gd name="T0" fmla="*/ 513 w 875"/>
                  <a:gd name="T1" fmla="*/ 10 h 874"/>
                  <a:gd name="T2" fmla="*/ 475 w 875"/>
                  <a:gd name="T3" fmla="*/ 10 h 874"/>
                  <a:gd name="T4" fmla="*/ 383 w 875"/>
                  <a:gd name="T5" fmla="*/ 102 h 874"/>
                  <a:gd name="T6" fmla="*/ 383 w 875"/>
                  <a:gd name="T7" fmla="*/ 139 h 874"/>
                  <a:gd name="T8" fmla="*/ 517 w 875"/>
                  <a:gd name="T9" fmla="*/ 273 h 874"/>
                  <a:gd name="T10" fmla="*/ 273 w 875"/>
                  <a:gd name="T11" fmla="*/ 516 h 874"/>
                  <a:gd name="T12" fmla="*/ 140 w 875"/>
                  <a:gd name="T13" fmla="*/ 383 h 874"/>
                  <a:gd name="T14" fmla="*/ 102 w 875"/>
                  <a:gd name="T15" fmla="*/ 383 h 874"/>
                  <a:gd name="T16" fmla="*/ 11 w 875"/>
                  <a:gd name="T17" fmla="*/ 474 h 874"/>
                  <a:gd name="T18" fmla="*/ 11 w 875"/>
                  <a:gd name="T19" fmla="*/ 512 h 874"/>
                  <a:gd name="T20" fmla="*/ 363 w 875"/>
                  <a:gd name="T21" fmla="*/ 864 h 874"/>
                  <a:gd name="T22" fmla="*/ 400 w 875"/>
                  <a:gd name="T23" fmla="*/ 864 h 874"/>
                  <a:gd name="T24" fmla="*/ 492 w 875"/>
                  <a:gd name="T25" fmla="*/ 772 h 874"/>
                  <a:gd name="T26" fmla="*/ 492 w 875"/>
                  <a:gd name="T27" fmla="*/ 735 h 874"/>
                  <a:gd name="T28" fmla="*/ 359 w 875"/>
                  <a:gd name="T29" fmla="*/ 601 h 874"/>
                  <a:gd name="T30" fmla="*/ 602 w 875"/>
                  <a:gd name="T31" fmla="*/ 358 h 874"/>
                  <a:gd name="T32" fmla="*/ 735 w 875"/>
                  <a:gd name="T33" fmla="*/ 491 h 874"/>
                  <a:gd name="T34" fmla="*/ 773 w 875"/>
                  <a:gd name="T35" fmla="*/ 491 h 874"/>
                  <a:gd name="T36" fmla="*/ 865 w 875"/>
                  <a:gd name="T37" fmla="*/ 400 h 874"/>
                  <a:gd name="T38" fmla="*/ 865 w 875"/>
                  <a:gd name="T39" fmla="*/ 362 h 874"/>
                  <a:gd name="T40" fmla="*/ 513 w 875"/>
                  <a:gd name="T41" fmla="*/ 1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5" h="874">
                    <a:moveTo>
                      <a:pt x="513" y="10"/>
                    </a:moveTo>
                    <a:cubicBezTo>
                      <a:pt x="503" y="0"/>
                      <a:pt x="485" y="0"/>
                      <a:pt x="475" y="10"/>
                    </a:cubicBezTo>
                    <a:cubicBezTo>
                      <a:pt x="383" y="102"/>
                      <a:pt x="383" y="102"/>
                      <a:pt x="383" y="102"/>
                    </a:cubicBezTo>
                    <a:cubicBezTo>
                      <a:pt x="373" y="112"/>
                      <a:pt x="373" y="129"/>
                      <a:pt x="383" y="139"/>
                    </a:cubicBezTo>
                    <a:cubicBezTo>
                      <a:pt x="517" y="273"/>
                      <a:pt x="517" y="273"/>
                      <a:pt x="517" y="273"/>
                    </a:cubicBezTo>
                    <a:cubicBezTo>
                      <a:pt x="273" y="516"/>
                      <a:pt x="273" y="516"/>
                      <a:pt x="273" y="516"/>
                    </a:cubicBezTo>
                    <a:cubicBezTo>
                      <a:pt x="140" y="383"/>
                      <a:pt x="140" y="383"/>
                      <a:pt x="140" y="383"/>
                    </a:cubicBezTo>
                    <a:cubicBezTo>
                      <a:pt x="130" y="372"/>
                      <a:pt x="113" y="372"/>
                      <a:pt x="102" y="383"/>
                    </a:cubicBezTo>
                    <a:cubicBezTo>
                      <a:pt x="11" y="474"/>
                      <a:pt x="11" y="474"/>
                      <a:pt x="11" y="474"/>
                    </a:cubicBezTo>
                    <a:cubicBezTo>
                      <a:pt x="0" y="485"/>
                      <a:pt x="0" y="502"/>
                      <a:pt x="11" y="512"/>
                    </a:cubicBezTo>
                    <a:cubicBezTo>
                      <a:pt x="363" y="864"/>
                      <a:pt x="363" y="864"/>
                      <a:pt x="363" y="864"/>
                    </a:cubicBezTo>
                    <a:cubicBezTo>
                      <a:pt x="373" y="874"/>
                      <a:pt x="390" y="874"/>
                      <a:pt x="400" y="864"/>
                    </a:cubicBezTo>
                    <a:cubicBezTo>
                      <a:pt x="492" y="772"/>
                      <a:pt x="492" y="772"/>
                      <a:pt x="492" y="772"/>
                    </a:cubicBezTo>
                    <a:cubicBezTo>
                      <a:pt x="502" y="762"/>
                      <a:pt x="502" y="745"/>
                      <a:pt x="492" y="735"/>
                    </a:cubicBezTo>
                    <a:cubicBezTo>
                      <a:pt x="359" y="601"/>
                      <a:pt x="359" y="601"/>
                      <a:pt x="359" y="601"/>
                    </a:cubicBezTo>
                    <a:cubicBezTo>
                      <a:pt x="602" y="358"/>
                      <a:pt x="602" y="358"/>
                      <a:pt x="602" y="358"/>
                    </a:cubicBezTo>
                    <a:cubicBezTo>
                      <a:pt x="735" y="491"/>
                      <a:pt x="735" y="491"/>
                      <a:pt x="735" y="491"/>
                    </a:cubicBezTo>
                    <a:cubicBezTo>
                      <a:pt x="746" y="502"/>
                      <a:pt x="763" y="502"/>
                      <a:pt x="773" y="491"/>
                    </a:cubicBezTo>
                    <a:cubicBezTo>
                      <a:pt x="865" y="400"/>
                      <a:pt x="865" y="400"/>
                      <a:pt x="865" y="400"/>
                    </a:cubicBezTo>
                    <a:cubicBezTo>
                      <a:pt x="875" y="390"/>
                      <a:pt x="875" y="372"/>
                      <a:pt x="865" y="362"/>
                    </a:cubicBezTo>
                    <a:lnTo>
                      <a:pt x="513" y="10"/>
                    </a:lnTo>
                    <a:close/>
                  </a:path>
                </a:pathLst>
              </a:custGeom>
              <a:solidFill>
                <a:srgbClr val="FFFFFF"/>
              </a:solidFill>
              <a:ln w="19050">
                <a:solidFill>
                  <a:schemeClr val="accent2"/>
                </a:solidFill>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20" name="Freeform 6"/>
              <p:cNvSpPr>
                <a:spLocks/>
              </p:cNvSpPr>
              <p:nvPr/>
            </p:nvSpPr>
            <p:spPr bwMode="auto">
              <a:xfrm rot="20526243">
                <a:off x="279393" y="5321783"/>
                <a:ext cx="405189" cy="405189"/>
              </a:xfrm>
              <a:custGeom>
                <a:avLst/>
                <a:gdLst>
                  <a:gd name="T0" fmla="*/ 96 w 405"/>
                  <a:gd name="T1" fmla="*/ 10 h 404"/>
                  <a:gd name="T2" fmla="*/ 58 w 405"/>
                  <a:gd name="T3" fmla="*/ 10 h 404"/>
                  <a:gd name="T4" fmla="*/ 10 w 405"/>
                  <a:gd name="T5" fmla="*/ 58 h 404"/>
                  <a:gd name="T6" fmla="*/ 10 w 405"/>
                  <a:gd name="T7" fmla="*/ 95 h 404"/>
                  <a:gd name="T8" fmla="*/ 310 w 405"/>
                  <a:gd name="T9" fmla="*/ 394 h 404"/>
                  <a:gd name="T10" fmla="*/ 347 w 405"/>
                  <a:gd name="T11" fmla="*/ 394 h 404"/>
                  <a:gd name="T12" fmla="*/ 395 w 405"/>
                  <a:gd name="T13" fmla="*/ 347 h 404"/>
                  <a:gd name="T14" fmla="*/ 395 w 405"/>
                  <a:gd name="T15" fmla="*/ 309 h 404"/>
                  <a:gd name="T16" fmla="*/ 96 w 405"/>
                  <a:gd name="T17" fmla="*/ 1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5" h="404">
                    <a:moveTo>
                      <a:pt x="96" y="10"/>
                    </a:moveTo>
                    <a:cubicBezTo>
                      <a:pt x="86" y="0"/>
                      <a:pt x="68" y="0"/>
                      <a:pt x="58" y="10"/>
                    </a:cubicBezTo>
                    <a:cubicBezTo>
                      <a:pt x="10" y="58"/>
                      <a:pt x="10" y="58"/>
                      <a:pt x="10" y="58"/>
                    </a:cubicBezTo>
                    <a:cubicBezTo>
                      <a:pt x="0" y="68"/>
                      <a:pt x="0" y="85"/>
                      <a:pt x="10" y="95"/>
                    </a:cubicBezTo>
                    <a:cubicBezTo>
                      <a:pt x="310" y="394"/>
                      <a:pt x="310" y="394"/>
                      <a:pt x="310" y="394"/>
                    </a:cubicBezTo>
                    <a:cubicBezTo>
                      <a:pt x="320" y="404"/>
                      <a:pt x="337" y="404"/>
                      <a:pt x="347" y="394"/>
                    </a:cubicBezTo>
                    <a:cubicBezTo>
                      <a:pt x="395" y="347"/>
                      <a:pt x="395" y="347"/>
                      <a:pt x="395" y="347"/>
                    </a:cubicBezTo>
                    <a:cubicBezTo>
                      <a:pt x="405" y="336"/>
                      <a:pt x="405" y="319"/>
                      <a:pt x="395" y="309"/>
                    </a:cubicBezTo>
                    <a:lnTo>
                      <a:pt x="96" y="10"/>
                    </a:lnTo>
                    <a:close/>
                  </a:path>
                </a:pathLst>
              </a:custGeom>
              <a:solidFill>
                <a:srgbClr val="FFFFFF"/>
              </a:solidFill>
              <a:ln w="19050">
                <a:solidFill>
                  <a:schemeClr val="accent2"/>
                </a:solidFill>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25" name="Freeform 7"/>
              <p:cNvSpPr>
                <a:spLocks/>
              </p:cNvSpPr>
              <p:nvPr/>
            </p:nvSpPr>
            <p:spPr bwMode="auto">
              <a:xfrm rot="20526243">
                <a:off x="708204" y="4483959"/>
                <a:ext cx="405189" cy="405189"/>
              </a:xfrm>
              <a:custGeom>
                <a:avLst/>
                <a:gdLst>
                  <a:gd name="T0" fmla="*/ 395 w 405"/>
                  <a:gd name="T1" fmla="*/ 309 h 404"/>
                  <a:gd name="T2" fmla="*/ 96 w 405"/>
                  <a:gd name="T3" fmla="*/ 10 h 404"/>
                  <a:gd name="T4" fmla="*/ 58 w 405"/>
                  <a:gd name="T5" fmla="*/ 10 h 404"/>
                  <a:gd name="T6" fmla="*/ 10 w 405"/>
                  <a:gd name="T7" fmla="*/ 58 h 404"/>
                  <a:gd name="T8" fmla="*/ 11 w 405"/>
                  <a:gd name="T9" fmla="*/ 95 h 404"/>
                  <a:gd name="T10" fmla="*/ 310 w 405"/>
                  <a:gd name="T11" fmla="*/ 394 h 404"/>
                  <a:gd name="T12" fmla="*/ 347 w 405"/>
                  <a:gd name="T13" fmla="*/ 394 h 404"/>
                  <a:gd name="T14" fmla="*/ 395 w 405"/>
                  <a:gd name="T15" fmla="*/ 347 h 404"/>
                  <a:gd name="T16" fmla="*/ 395 w 405"/>
                  <a:gd name="T17" fmla="*/ 30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5" h="404">
                    <a:moveTo>
                      <a:pt x="395" y="309"/>
                    </a:moveTo>
                    <a:cubicBezTo>
                      <a:pt x="96" y="10"/>
                      <a:pt x="96" y="10"/>
                      <a:pt x="96" y="10"/>
                    </a:cubicBezTo>
                    <a:cubicBezTo>
                      <a:pt x="86" y="0"/>
                      <a:pt x="69" y="0"/>
                      <a:pt x="58" y="10"/>
                    </a:cubicBezTo>
                    <a:cubicBezTo>
                      <a:pt x="10" y="58"/>
                      <a:pt x="10" y="58"/>
                      <a:pt x="10" y="58"/>
                    </a:cubicBezTo>
                    <a:cubicBezTo>
                      <a:pt x="0" y="68"/>
                      <a:pt x="0" y="85"/>
                      <a:pt x="11" y="95"/>
                    </a:cubicBezTo>
                    <a:cubicBezTo>
                      <a:pt x="310" y="394"/>
                      <a:pt x="310" y="394"/>
                      <a:pt x="310" y="394"/>
                    </a:cubicBezTo>
                    <a:cubicBezTo>
                      <a:pt x="320" y="404"/>
                      <a:pt x="337" y="404"/>
                      <a:pt x="347" y="394"/>
                    </a:cubicBezTo>
                    <a:cubicBezTo>
                      <a:pt x="395" y="347"/>
                      <a:pt x="395" y="347"/>
                      <a:pt x="395" y="347"/>
                    </a:cubicBezTo>
                    <a:cubicBezTo>
                      <a:pt x="405" y="336"/>
                      <a:pt x="405" y="319"/>
                      <a:pt x="395" y="309"/>
                    </a:cubicBezTo>
                    <a:close/>
                  </a:path>
                </a:pathLst>
              </a:custGeom>
              <a:solidFill>
                <a:srgbClr val="FFFFFF"/>
              </a:solidFill>
              <a:ln w="19050">
                <a:solidFill>
                  <a:schemeClr val="accent2"/>
                </a:solidFill>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grpSp>
        <p:cxnSp>
          <p:nvCxnSpPr>
            <p:cNvPr id="426" name="Straight Connector 425"/>
            <p:cNvCxnSpPr/>
            <p:nvPr/>
          </p:nvCxnSpPr>
          <p:spPr>
            <a:xfrm>
              <a:off x="760081" y="2484291"/>
              <a:ext cx="3705224" cy="0"/>
            </a:xfrm>
            <a:prstGeom prst="line">
              <a:avLst/>
            </a:prstGeom>
            <a:ln>
              <a:solidFill>
                <a:schemeClr val="accent2"/>
              </a:solidFill>
              <a:tailEnd type="oval"/>
            </a:ln>
          </p:spPr>
          <p:style>
            <a:lnRef idx="2">
              <a:schemeClr val="accent1"/>
            </a:lnRef>
            <a:fillRef idx="0">
              <a:schemeClr val="accent1"/>
            </a:fillRef>
            <a:effectRef idx="1">
              <a:schemeClr val="accent1"/>
            </a:effectRef>
            <a:fontRef idx="minor">
              <a:schemeClr val="tx1"/>
            </a:fontRef>
          </p:style>
        </p:cxnSp>
        <p:cxnSp>
          <p:nvCxnSpPr>
            <p:cNvPr id="437" name="Straight Connector 436"/>
            <p:cNvCxnSpPr/>
            <p:nvPr/>
          </p:nvCxnSpPr>
          <p:spPr>
            <a:xfrm>
              <a:off x="682558" y="4105417"/>
              <a:ext cx="367034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4068224" y="2407585"/>
            <a:ext cx="4767540" cy="2212775"/>
            <a:chOff x="4068224" y="3209120"/>
            <a:chExt cx="4767540" cy="2949456"/>
          </a:xfrm>
        </p:grpSpPr>
        <p:graphicFrame>
          <p:nvGraphicFramePr>
            <p:cNvPr id="216" name="Chart 215"/>
            <p:cNvGraphicFramePr/>
            <p:nvPr>
              <p:extLst>
                <p:ext uri="{D42A27DB-BD31-4B8C-83A1-F6EECF244321}">
                  <p14:modId xmlns:p14="http://schemas.microsoft.com/office/powerpoint/2010/main" val="3044420107"/>
                </p:ext>
              </p:extLst>
            </p:nvPr>
          </p:nvGraphicFramePr>
          <p:xfrm>
            <a:off x="4068224" y="3521084"/>
            <a:ext cx="4767540" cy="2637492"/>
          </p:xfrm>
          <a:graphic>
            <a:graphicData uri="http://schemas.openxmlformats.org/drawingml/2006/chart">
              <c:chart xmlns:c="http://schemas.openxmlformats.org/drawingml/2006/chart" xmlns:r="http://schemas.openxmlformats.org/officeDocument/2006/relationships" r:id="rId4"/>
            </a:graphicData>
          </a:graphic>
        </p:graphicFrame>
        <p:grpSp>
          <p:nvGrpSpPr>
            <p:cNvPr id="9" name="Group 8"/>
            <p:cNvGrpSpPr/>
            <p:nvPr/>
          </p:nvGrpSpPr>
          <p:grpSpPr>
            <a:xfrm>
              <a:off x="4662923" y="3209120"/>
              <a:ext cx="4157800" cy="2803329"/>
              <a:chOff x="4662923" y="3209120"/>
              <a:chExt cx="4157800" cy="2803329"/>
            </a:xfrm>
          </p:grpSpPr>
          <p:sp>
            <p:nvSpPr>
              <p:cNvPr id="219" name="TextBox 218"/>
              <p:cNvSpPr txBox="1"/>
              <p:nvPr/>
            </p:nvSpPr>
            <p:spPr>
              <a:xfrm>
                <a:off x="4702909" y="3316065"/>
                <a:ext cx="3597716" cy="369218"/>
              </a:xfrm>
              <a:prstGeom prst="rect">
                <a:avLst/>
              </a:prstGeom>
              <a:noFill/>
            </p:spPr>
            <p:txBody>
              <a:bodyPr wrap="none" rtlCol="0">
                <a:spAutoFit/>
              </a:bodyPr>
              <a:lstStyle/>
              <a:p>
                <a:pPr defTabSz="457200"/>
                <a:r>
                  <a:rPr lang="es-MX" sz="1200" b="1" dirty="0">
                    <a:solidFill>
                      <a:srgbClr val="000000"/>
                    </a:solidFill>
                    <a:cs typeface="Arial" charset="0"/>
                  </a:rPr>
                  <a:t>PRODUCTOS DE INGREDIENTES NATURALES</a:t>
                </a:r>
              </a:p>
            </p:txBody>
          </p:sp>
          <p:grpSp>
            <p:nvGrpSpPr>
              <p:cNvPr id="427" name="Group 4"/>
              <p:cNvGrpSpPr>
                <a:grpSpLocks noChangeAspect="1"/>
              </p:cNvGrpSpPr>
              <p:nvPr/>
            </p:nvGrpSpPr>
            <p:grpSpPr bwMode="auto">
              <a:xfrm>
                <a:off x="8291161" y="3209120"/>
                <a:ext cx="529562" cy="445271"/>
                <a:chOff x="1899" y="2132"/>
                <a:chExt cx="578" cy="486"/>
              </a:xfrm>
              <a:solidFill>
                <a:schemeClr val="accent2"/>
              </a:solidFill>
            </p:grpSpPr>
            <p:sp>
              <p:nvSpPr>
                <p:cNvPr id="428" name="Freeform 5"/>
                <p:cNvSpPr>
                  <a:spLocks noEditPoints="1"/>
                </p:cNvSpPr>
                <p:nvPr/>
              </p:nvSpPr>
              <p:spPr bwMode="auto">
                <a:xfrm>
                  <a:off x="1899" y="2132"/>
                  <a:ext cx="296" cy="343"/>
                </a:xfrm>
                <a:custGeom>
                  <a:avLst/>
                  <a:gdLst>
                    <a:gd name="T0" fmla="*/ 380 w 434"/>
                    <a:gd name="T1" fmla="*/ 44 h 501"/>
                    <a:gd name="T2" fmla="*/ 228 w 434"/>
                    <a:gd name="T3" fmla="*/ 15 h 501"/>
                    <a:gd name="T4" fmla="*/ 114 w 434"/>
                    <a:gd name="T5" fmla="*/ 15 h 501"/>
                    <a:gd name="T6" fmla="*/ 37 w 434"/>
                    <a:gd name="T7" fmla="*/ 104 h 501"/>
                    <a:gd name="T8" fmla="*/ 4 w 434"/>
                    <a:gd name="T9" fmla="*/ 241 h 501"/>
                    <a:gd name="T10" fmla="*/ 223 w 434"/>
                    <a:gd name="T11" fmla="*/ 434 h 501"/>
                    <a:gd name="T12" fmla="*/ 364 w 434"/>
                    <a:gd name="T13" fmla="*/ 405 h 501"/>
                    <a:gd name="T14" fmla="*/ 426 w 434"/>
                    <a:gd name="T15" fmla="*/ 258 h 501"/>
                    <a:gd name="T16" fmla="*/ 17 w 434"/>
                    <a:gd name="T17" fmla="*/ 167 h 501"/>
                    <a:gd name="T18" fmla="*/ 34 w 434"/>
                    <a:gd name="T19" fmla="*/ 200 h 501"/>
                    <a:gd name="T20" fmla="*/ 30 w 434"/>
                    <a:gd name="T21" fmla="*/ 294 h 501"/>
                    <a:gd name="T22" fmla="*/ 394 w 434"/>
                    <a:gd name="T23" fmla="*/ 103 h 501"/>
                    <a:gd name="T24" fmla="*/ 315 w 434"/>
                    <a:gd name="T25" fmla="*/ 45 h 501"/>
                    <a:gd name="T26" fmla="*/ 336 w 434"/>
                    <a:gd name="T27" fmla="*/ 102 h 501"/>
                    <a:gd name="T28" fmla="*/ 181 w 434"/>
                    <a:gd name="T29" fmla="*/ 27 h 501"/>
                    <a:gd name="T30" fmla="*/ 86 w 434"/>
                    <a:gd name="T31" fmla="*/ 56 h 501"/>
                    <a:gd name="T32" fmla="*/ 131 w 434"/>
                    <a:gd name="T33" fmla="*/ 52 h 501"/>
                    <a:gd name="T34" fmla="*/ 86 w 434"/>
                    <a:gd name="T35" fmla="*/ 56 h 501"/>
                    <a:gd name="T36" fmla="*/ 110 w 434"/>
                    <a:gd name="T37" fmla="*/ 87 h 501"/>
                    <a:gd name="T38" fmla="*/ 107 w 434"/>
                    <a:gd name="T39" fmla="*/ 208 h 501"/>
                    <a:gd name="T40" fmla="*/ 92 w 434"/>
                    <a:gd name="T41" fmla="*/ 214 h 501"/>
                    <a:gd name="T42" fmla="*/ 72 w 434"/>
                    <a:gd name="T43" fmla="*/ 216 h 501"/>
                    <a:gd name="T44" fmla="*/ 53 w 434"/>
                    <a:gd name="T45" fmla="*/ 209 h 501"/>
                    <a:gd name="T46" fmla="*/ 169 w 434"/>
                    <a:gd name="T47" fmla="*/ 341 h 501"/>
                    <a:gd name="T48" fmla="*/ 155 w 434"/>
                    <a:gd name="T49" fmla="*/ 341 h 501"/>
                    <a:gd name="T50" fmla="*/ 182 w 434"/>
                    <a:gd name="T51" fmla="*/ 388 h 501"/>
                    <a:gd name="T52" fmla="*/ 103 w 434"/>
                    <a:gd name="T53" fmla="*/ 334 h 501"/>
                    <a:gd name="T54" fmla="*/ 117 w 434"/>
                    <a:gd name="T55" fmla="*/ 370 h 501"/>
                    <a:gd name="T56" fmla="*/ 85 w 434"/>
                    <a:gd name="T57" fmla="*/ 340 h 501"/>
                    <a:gd name="T58" fmla="*/ 66 w 434"/>
                    <a:gd name="T59" fmla="*/ 330 h 501"/>
                    <a:gd name="T60" fmla="*/ 160 w 434"/>
                    <a:gd name="T61" fmla="*/ 270 h 501"/>
                    <a:gd name="T62" fmla="*/ 226 w 434"/>
                    <a:gd name="T63" fmla="*/ 368 h 501"/>
                    <a:gd name="T64" fmla="*/ 231 w 434"/>
                    <a:gd name="T65" fmla="*/ 389 h 501"/>
                    <a:gd name="T66" fmla="*/ 195 w 434"/>
                    <a:gd name="T67" fmla="*/ 139 h 501"/>
                    <a:gd name="T68" fmla="*/ 244 w 434"/>
                    <a:gd name="T69" fmla="*/ 234 h 501"/>
                    <a:gd name="T70" fmla="*/ 172 w 434"/>
                    <a:gd name="T71" fmla="*/ 165 h 501"/>
                    <a:gd name="T72" fmla="*/ 223 w 434"/>
                    <a:gd name="T73" fmla="*/ 266 h 501"/>
                    <a:gd name="T74" fmla="*/ 139 w 434"/>
                    <a:gd name="T75" fmla="*/ 146 h 501"/>
                    <a:gd name="T76" fmla="*/ 166 w 434"/>
                    <a:gd name="T77" fmla="*/ 225 h 501"/>
                    <a:gd name="T78" fmla="*/ 156 w 434"/>
                    <a:gd name="T79" fmla="*/ 237 h 501"/>
                    <a:gd name="T80" fmla="*/ 189 w 434"/>
                    <a:gd name="T81" fmla="*/ 43 h 501"/>
                    <a:gd name="T82" fmla="*/ 282 w 434"/>
                    <a:gd name="T83" fmla="*/ 171 h 501"/>
                    <a:gd name="T84" fmla="*/ 268 w 434"/>
                    <a:gd name="T85" fmla="*/ 181 h 501"/>
                    <a:gd name="T86" fmla="*/ 225 w 434"/>
                    <a:gd name="T87" fmla="*/ 155 h 501"/>
                    <a:gd name="T88" fmla="*/ 393 w 434"/>
                    <a:gd name="T89" fmla="*/ 273 h 501"/>
                    <a:gd name="T90" fmla="*/ 319 w 434"/>
                    <a:gd name="T91" fmla="*/ 395 h 501"/>
                    <a:gd name="T92" fmla="*/ 288 w 434"/>
                    <a:gd name="T93" fmla="*/ 416 h 501"/>
                    <a:gd name="T94" fmla="*/ 330 w 434"/>
                    <a:gd name="T95" fmla="*/ 461 h 501"/>
                    <a:gd name="T96" fmla="*/ 284 w 434"/>
                    <a:gd name="T97" fmla="*/ 467 h 501"/>
                    <a:gd name="T98" fmla="*/ 251 w 434"/>
                    <a:gd name="T99" fmla="*/ 370 h 501"/>
                    <a:gd name="T100" fmla="*/ 351 w 434"/>
                    <a:gd name="T101" fmla="*/ 132 h 501"/>
                    <a:gd name="T102" fmla="*/ 399 w 434"/>
                    <a:gd name="T103" fmla="*/ 21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4" h="501">
                      <a:moveTo>
                        <a:pt x="432" y="168"/>
                      </a:moveTo>
                      <a:cubicBezTo>
                        <a:pt x="429" y="135"/>
                        <a:pt x="428" y="138"/>
                        <a:pt x="422" y="129"/>
                      </a:cubicBezTo>
                      <a:cubicBezTo>
                        <a:pt x="416" y="120"/>
                        <a:pt x="415" y="116"/>
                        <a:pt x="406" y="101"/>
                      </a:cubicBezTo>
                      <a:cubicBezTo>
                        <a:pt x="398" y="85"/>
                        <a:pt x="393" y="57"/>
                        <a:pt x="380" y="44"/>
                      </a:cubicBezTo>
                      <a:cubicBezTo>
                        <a:pt x="367" y="32"/>
                        <a:pt x="354" y="50"/>
                        <a:pt x="354" y="50"/>
                      </a:cubicBezTo>
                      <a:cubicBezTo>
                        <a:pt x="345" y="45"/>
                        <a:pt x="318" y="32"/>
                        <a:pt x="318" y="32"/>
                      </a:cubicBezTo>
                      <a:cubicBezTo>
                        <a:pt x="318" y="32"/>
                        <a:pt x="282" y="24"/>
                        <a:pt x="266" y="18"/>
                      </a:cubicBezTo>
                      <a:cubicBezTo>
                        <a:pt x="250" y="12"/>
                        <a:pt x="241" y="15"/>
                        <a:pt x="228" y="15"/>
                      </a:cubicBezTo>
                      <a:cubicBezTo>
                        <a:pt x="216" y="15"/>
                        <a:pt x="180" y="11"/>
                        <a:pt x="161" y="6"/>
                      </a:cubicBezTo>
                      <a:cubicBezTo>
                        <a:pt x="142" y="0"/>
                        <a:pt x="138" y="9"/>
                        <a:pt x="135" y="17"/>
                      </a:cubicBezTo>
                      <a:cubicBezTo>
                        <a:pt x="132" y="25"/>
                        <a:pt x="128" y="21"/>
                        <a:pt x="128" y="21"/>
                      </a:cubicBezTo>
                      <a:cubicBezTo>
                        <a:pt x="128" y="21"/>
                        <a:pt x="119" y="17"/>
                        <a:pt x="114" y="15"/>
                      </a:cubicBezTo>
                      <a:cubicBezTo>
                        <a:pt x="108" y="12"/>
                        <a:pt x="99" y="18"/>
                        <a:pt x="99" y="18"/>
                      </a:cubicBezTo>
                      <a:cubicBezTo>
                        <a:pt x="99" y="18"/>
                        <a:pt x="83" y="30"/>
                        <a:pt x="74" y="42"/>
                      </a:cubicBezTo>
                      <a:cubicBezTo>
                        <a:pt x="64" y="54"/>
                        <a:pt x="49" y="86"/>
                        <a:pt x="46" y="99"/>
                      </a:cubicBezTo>
                      <a:cubicBezTo>
                        <a:pt x="43" y="111"/>
                        <a:pt x="37" y="104"/>
                        <a:pt x="37" y="104"/>
                      </a:cubicBezTo>
                      <a:cubicBezTo>
                        <a:pt x="37" y="104"/>
                        <a:pt x="28" y="99"/>
                        <a:pt x="18" y="97"/>
                      </a:cubicBezTo>
                      <a:cubicBezTo>
                        <a:pt x="8" y="96"/>
                        <a:pt x="9" y="107"/>
                        <a:pt x="9" y="107"/>
                      </a:cubicBezTo>
                      <a:cubicBezTo>
                        <a:pt x="9" y="107"/>
                        <a:pt x="8" y="150"/>
                        <a:pt x="6" y="162"/>
                      </a:cubicBezTo>
                      <a:cubicBezTo>
                        <a:pt x="4" y="175"/>
                        <a:pt x="0" y="216"/>
                        <a:pt x="4" y="241"/>
                      </a:cubicBezTo>
                      <a:cubicBezTo>
                        <a:pt x="8" y="265"/>
                        <a:pt x="11" y="287"/>
                        <a:pt x="21" y="305"/>
                      </a:cubicBezTo>
                      <a:cubicBezTo>
                        <a:pt x="31" y="322"/>
                        <a:pt x="44" y="350"/>
                        <a:pt x="67" y="376"/>
                      </a:cubicBezTo>
                      <a:cubicBezTo>
                        <a:pt x="90" y="402"/>
                        <a:pt x="124" y="416"/>
                        <a:pt x="147" y="419"/>
                      </a:cubicBezTo>
                      <a:cubicBezTo>
                        <a:pt x="170" y="423"/>
                        <a:pt x="223" y="434"/>
                        <a:pt x="223" y="434"/>
                      </a:cubicBezTo>
                      <a:cubicBezTo>
                        <a:pt x="223" y="434"/>
                        <a:pt x="235" y="465"/>
                        <a:pt x="259" y="483"/>
                      </a:cubicBezTo>
                      <a:cubicBezTo>
                        <a:pt x="283" y="501"/>
                        <a:pt x="296" y="501"/>
                        <a:pt x="314" y="497"/>
                      </a:cubicBezTo>
                      <a:cubicBezTo>
                        <a:pt x="332" y="492"/>
                        <a:pt x="354" y="469"/>
                        <a:pt x="365" y="447"/>
                      </a:cubicBezTo>
                      <a:cubicBezTo>
                        <a:pt x="376" y="426"/>
                        <a:pt x="366" y="408"/>
                        <a:pt x="364" y="405"/>
                      </a:cubicBezTo>
                      <a:cubicBezTo>
                        <a:pt x="362" y="403"/>
                        <a:pt x="358" y="398"/>
                        <a:pt x="365" y="391"/>
                      </a:cubicBezTo>
                      <a:cubicBezTo>
                        <a:pt x="372" y="383"/>
                        <a:pt x="375" y="379"/>
                        <a:pt x="379" y="371"/>
                      </a:cubicBezTo>
                      <a:cubicBezTo>
                        <a:pt x="383" y="364"/>
                        <a:pt x="401" y="324"/>
                        <a:pt x="401" y="324"/>
                      </a:cubicBezTo>
                      <a:cubicBezTo>
                        <a:pt x="401" y="324"/>
                        <a:pt x="420" y="281"/>
                        <a:pt x="426" y="258"/>
                      </a:cubicBezTo>
                      <a:cubicBezTo>
                        <a:pt x="432" y="236"/>
                        <a:pt x="434" y="200"/>
                        <a:pt x="432" y="168"/>
                      </a:cubicBezTo>
                      <a:close/>
                      <a:moveTo>
                        <a:pt x="30" y="294"/>
                      </a:moveTo>
                      <a:cubicBezTo>
                        <a:pt x="22" y="278"/>
                        <a:pt x="15" y="245"/>
                        <a:pt x="14" y="225"/>
                      </a:cubicBezTo>
                      <a:cubicBezTo>
                        <a:pt x="13" y="204"/>
                        <a:pt x="13" y="181"/>
                        <a:pt x="17" y="167"/>
                      </a:cubicBezTo>
                      <a:cubicBezTo>
                        <a:pt x="21" y="153"/>
                        <a:pt x="25" y="129"/>
                        <a:pt x="25" y="129"/>
                      </a:cubicBezTo>
                      <a:cubicBezTo>
                        <a:pt x="25" y="129"/>
                        <a:pt x="24" y="120"/>
                        <a:pt x="32" y="127"/>
                      </a:cubicBezTo>
                      <a:cubicBezTo>
                        <a:pt x="32" y="127"/>
                        <a:pt x="39" y="127"/>
                        <a:pt x="37" y="150"/>
                      </a:cubicBezTo>
                      <a:cubicBezTo>
                        <a:pt x="36" y="172"/>
                        <a:pt x="34" y="200"/>
                        <a:pt x="34" y="200"/>
                      </a:cubicBezTo>
                      <a:cubicBezTo>
                        <a:pt x="34" y="200"/>
                        <a:pt x="27" y="220"/>
                        <a:pt x="29" y="230"/>
                      </a:cubicBezTo>
                      <a:cubicBezTo>
                        <a:pt x="31" y="240"/>
                        <a:pt x="36" y="264"/>
                        <a:pt x="36" y="264"/>
                      </a:cubicBezTo>
                      <a:cubicBezTo>
                        <a:pt x="41" y="291"/>
                        <a:pt x="41" y="291"/>
                        <a:pt x="41" y="291"/>
                      </a:cubicBezTo>
                      <a:cubicBezTo>
                        <a:pt x="41" y="291"/>
                        <a:pt x="38" y="310"/>
                        <a:pt x="30" y="294"/>
                      </a:cubicBezTo>
                      <a:close/>
                      <a:moveTo>
                        <a:pt x="370" y="74"/>
                      </a:moveTo>
                      <a:cubicBezTo>
                        <a:pt x="374" y="70"/>
                        <a:pt x="378" y="62"/>
                        <a:pt x="384" y="72"/>
                      </a:cubicBezTo>
                      <a:cubicBezTo>
                        <a:pt x="391" y="82"/>
                        <a:pt x="399" y="99"/>
                        <a:pt x="399" y="99"/>
                      </a:cubicBezTo>
                      <a:cubicBezTo>
                        <a:pt x="399" y="99"/>
                        <a:pt x="399" y="108"/>
                        <a:pt x="394" y="103"/>
                      </a:cubicBezTo>
                      <a:cubicBezTo>
                        <a:pt x="388" y="98"/>
                        <a:pt x="370" y="83"/>
                        <a:pt x="370" y="83"/>
                      </a:cubicBezTo>
                      <a:cubicBezTo>
                        <a:pt x="370" y="83"/>
                        <a:pt x="366" y="78"/>
                        <a:pt x="370" y="74"/>
                      </a:cubicBezTo>
                      <a:close/>
                      <a:moveTo>
                        <a:pt x="281" y="38"/>
                      </a:moveTo>
                      <a:cubicBezTo>
                        <a:pt x="281" y="38"/>
                        <a:pt x="298" y="33"/>
                        <a:pt x="315" y="45"/>
                      </a:cubicBezTo>
                      <a:cubicBezTo>
                        <a:pt x="333" y="57"/>
                        <a:pt x="356" y="79"/>
                        <a:pt x="356" y="79"/>
                      </a:cubicBezTo>
                      <a:cubicBezTo>
                        <a:pt x="356" y="79"/>
                        <a:pt x="364" y="89"/>
                        <a:pt x="357" y="98"/>
                      </a:cubicBezTo>
                      <a:cubicBezTo>
                        <a:pt x="351" y="107"/>
                        <a:pt x="350" y="107"/>
                        <a:pt x="350" y="107"/>
                      </a:cubicBezTo>
                      <a:cubicBezTo>
                        <a:pt x="350" y="107"/>
                        <a:pt x="346" y="111"/>
                        <a:pt x="336" y="102"/>
                      </a:cubicBezTo>
                      <a:cubicBezTo>
                        <a:pt x="326" y="93"/>
                        <a:pt x="281" y="47"/>
                        <a:pt x="281" y="47"/>
                      </a:cubicBezTo>
                      <a:cubicBezTo>
                        <a:pt x="281" y="47"/>
                        <a:pt x="274" y="39"/>
                        <a:pt x="281" y="38"/>
                      </a:cubicBezTo>
                      <a:close/>
                      <a:moveTo>
                        <a:pt x="161" y="25"/>
                      </a:moveTo>
                      <a:cubicBezTo>
                        <a:pt x="181" y="27"/>
                        <a:pt x="181" y="27"/>
                        <a:pt x="181" y="27"/>
                      </a:cubicBezTo>
                      <a:cubicBezTo>
                        <a:pt x="181" y="27"/>
                        <a:pt x="177" y="34"/>
                        <a:pt x="169" y="40"/>
                      </a:cubicBezTo>
                      <a:cubicBezTo>
                        <a:pt x="161" y="46"/>
                        <a:pt x="154" y="47"/>
                        <a:pt x="152" y="46"/>
                      </a:cubicBezTo>
                      <a:cubicBezTo>
                        <a:pt x="150" y="44"/>
                        <a:pt x="144" y="34"/>
                        <a:pt x="161" y="25"/>
                      </a:cubicBezTo>
                      <a:close/>
                      <a:moveTo>
                        <a:pt x="86" y="56"/>
                      </a:moveTo>
                      <a:cubicBezTo>
                        <a:pt x="96" y="42"/>
                        <a:pt x="106" y="28"/>
                        <a:pt x="106" y="28"/>
                      </a:cubicBezTo>
                      <a:cubicBezTo>
                        <a:pt x="106" y="28"/>
                        <a:pt x="110" y="21"/>
                        <a:pt x="119" y="27"/>
                      </a:cubicBezTo>
                      <a:cubicBezTo>
                        <a:pt x="130" y="39"/>
                        <a:pt x="130" y="39"/>
                        <a:pt x="130" y="39"/>
                      </a:cubicBezTo>
                      <a:cubicBezTo>
                        <a:pt x="130" y="39"/>
                        <a:pt x="134" y="42"/>
                        <a:pt x="131" y="52"/>
                      </a:cubicBezTo>
                      <a:cubicBezTo>
                        <a:pt x="128" y="63"/>
                        <a:pt x="127" y="63"/>
                        <a:pt x="124" y="58"/>
                      </a:cubicBezTo>
                      <a:cubicBezTo>
                        <a:pt x="122" y="53"/>
                        <a:pt x="121" y="45"/>
                        <a:pt x="114" y="48"/>
                      </a:cubicBezTo>
                      <a:cubicBezTo>
                        <a:pt x="106" y="51"/>
                        <a:pt x="90" y="64"/>
                        <a:pt x="90" y="64"/>
                      </a:cubicBezTo>
                      <a:cubicBezTo>
                        <a:pt x="90" y="64"/>
                        <a:pt x="76" y="70"/>
                        <a:pt x="86" y="56"/>
                      </a:cubicBezTo>
                      <a:close/>
                      <a:moveTo>
                        <a:pt x="54" y="144"/>
                      </a:moveTo>
                      <a:cubicBezTo>
                        <a:pt x="54" y="128"/>
                        <a:pt x="65" y="105"/>
                        <a:pt x="87" y="87"/>
                      </a:cubicBezTo>
                      <a:cubicBezTo>
                        <a:pt x="101" y="78"/>
                        <a:pt x="101" y="78"/>
                        <a:pt x="101" y="78"/>
                      </a:cubicBezTo>
                      <a:cubicBezTo>
                        <a:pt x="101" y="78"/>
                        <a:pt x="107" y="73"/>
                        <a:pt x="110" y="87"/>
                      </a:cubicBezTo>
                      <a:cubicBezTo>
                        <a:pt x="113" y="101"/>
                        <a:pt x="114" y="104"/>
                        <a:pt x="107" y="128"/>
                      </a:cubicBezTo>
                      <a:cubicBezTo>
                        <a:pt x="100" y="152"/>
                        <a:pt x="104" y="164"/>
                        <a:pt x="107" y="174"/>
                      </a:cubicBezTo>
                      <a:cubicBezTo>
                        <a:pt x="109" y="184"/>
                        <a:pt x="115" y="205"/>
                        <a:pt x="115" y="205"/>
                      </a:cubicBezTo>
                      <a:cubicBezTo>
                        <a:pt x="115" y="205"/>
                        <a:pt x="112" y="218"/>
                        <a:pt x="107" y="208"/>
                      </a:cubicBezTo>
                      <a:cubicBezTo>
                        <a:pt x="102" y="198"/>
                        <a:pt x="94" y="170"/>
                        <a:pt x="94" y="170"/>
                      </a:cubicBezTo>
                      <a:cubicBezTo>
                        <a:pt x="94" y="170"/>
                        <a:pt x="86" y="155"/>
                        <a:pt x="88" y="174"/>
                      </a:cubicBezTo>
                      <a:cubicBezTo>
                        <a:pt x="90" y="194"/>
                        <a:pt x="98" y="206"/>
                        <a:pt x="98" y="206"/>
                      </a:cubicBezTo>
                      <a:cubicBezTo>
                        <a:pt x="98" y="206"/>
                        <a:pt x="101" y="226"/>
                        <a:pt x="92" y="214"/>
                      </a:cubicBezTo>
                      <a:cubicBezTo>
                        <a:pt x="83" y="202"/>
                        <a:pt x="78" y="186"/>
                        <a:pt x="78" y="186"/>
                      </a:cubicBezTo>
                      <a:cubicBezTo>
                        <a:pt x="78" y="186"/>
                        <a:pt x="72" y="181"/>
                        <a:pt x="72" y="189"/>
                      </a:cubicBezTo>
                      <a:cubicBezTo>
                        <a:pt x="72" y="197"/>
                        <a:pt x="76" y="206"/>
                        <a:pt x="76" y="206"/>
                      </a:cubicBezTo>
                      <a:cubicBezTo>
                        <a:pt x="76" y="206"/>
                        <a:pt x="79" y="219"/>
                        <a:pt x="72" y="216"/>
                      </a:cubicBezTo>
                      <a:cubicBezTo>
                        <a:pt x="65" y="212"/>
                        <a:pt x="64" y="210"/>
                        <a:pt x="64" y="203"/>
                      </a:cubicBezTo>
                      <a:cubicBezTo>
                        <a:pt x="63" y="197"/>
                        <a:pt x="60" y="197"/>
                        <a:pt x="59" y="200"/>
                      </a:cubicBezTo>
                      <a:cubicBezTo>
                        <a:pt x="58" y="204"/>
                        <a:pt x="58" y="214"/>
                        <a:pt x="58" y="214"/>
                      </a:cubicBezTo>
                      <a:cubicBezTo>
                        <a:pt x="58" y="214"/>
                        <a:pt x="54" y="221"/>
                        <a:pt x="53" y="209"/>
                      </a:cubicBezTo>
                      <a:cubicBezTo>
                        <a:pt x="52" y="196"/>
                        <a:pt x="53" y="160"/>
                        <a:pt x="54" y="144"/>
                      </a:cubicBezTo>
                      <a:close/>
                      <a:moveTo>
                        <a:pt x="226" y="397"/>
                      </a:moveTo>
                      <a:cubicBezTo>
                        <a:pt x="215" y="386"/>
                        <a:pt x="177" y="340"/>
                        <a:pt x="177" y="340"/>
                      </a:cubicBezTo>
                      <a:cubicBezTo>
                        <a:pt x="177" y="340"/>
                        <a:pt x="166" y="333"/>
                        <a:pt x="169" y="341"/>
                      </a:cubicBezTo>
                      <a:cubicBezTo>
                        <a:pt x="173" y="350"/>
                        <a:pt x="202" y="388"/>
                        <a:pt x="202" y="388"/>
                      </a:cubicBezTo>
                      <a:cubicBezTo>
                        <a:pt x="210" y="396"/>
                        <a:pt x="210" y="396"/>
                        <a:pt x="210" y="396"/>
                      </a:cubicBezTo>
                      <a:cubicBezTo>
                        <a:pt x="210" y="396"/>
                        <a:pt x="204" y="403"/>
                        <a:pt x="196" y="391"/>
                      </a:cubicBezTo>
                      <a:cubicBezTo>
                        <a:pt x="187" y="378"/>
                        <a:pt x="155" y="341"/>
                        <a:pt x="155" y="341"/>
                      </a:cubicBezTo>
                      <a:cubicBezTo>
                        <a:pt x="136" y="321"/>
                        <a:pt x="136" y="321"/>
                        <a:pt x="136" y="321"/>
                      </a:cubicBezTo>
                      <a:cubicBezTo>
                        <a:pt x="126" y="321"/>
                        <a:pt x="126" y="321"/>
                        <a:pt x="126" y="321"/>
                      </a:cubicBezTo>
                      <a:cubicBezTo>
                        <a:pt x="127" y="327"/>
                        <a:pt x="127" y="327"/>
                        <a:pt x="127" y="327"/>
                      </a:cubicBezTo>
                      <a:cubicBezTo>
                        <a:pt x="127" y="327"/>
                        <a:pt x="181" y="388"/>
                        <a:pt x="182" y="388"/>
                      </a:cubicBezTo>
                      <a:cubicBezTo>
                        <a:pt x="182" y="388"/>
                        <a:pt x="192" y="398"/>
                        <a:pt x="192" y="398"/>
                      </a:cubicBezTo>
                      <a:cubicBezTo>
                        <a:pt x="192" y="398"/>
                        <a:pt x="196" y="411"/>
                        <a:pt x="184" y="401"/>
                      </a:cubicBezTo>
                      <a:cubicBezTo>
                        <a:pt x="173" y="392"/>
                        <a:pt x="113" y="334"/>
                        <a:pt x="113" y="334"/>
                      </a:cubicBezTo>
                      <a:cubicBezTo>
                        <a:pt x="113" y="334"/>
                        <a:pt x="99" y="325"/>
                        <a:pt x="103" y="334"/>
                      </a:cubicBezTo>
                      <a:cubicBezTo>
                        <a:pt x="106" y="343"/>
                        <a:pt x="133" y="370"/>
                        <a:pt x="141" y="377"/>
                      </a:cubicBezTo>
                      <a:cubicBezTo>
                        <a:pt x="149" y="384"/>
                        <a:pt x="165" y="399"/>
                        <a:pt x="165" y="399"/>
                      </a:cubicBezTo>
                      <a:cubicBezTo>
                        <a:pt x="165" y="399"/>
                        <a:pt x="169" y="407"/>
                        <a:pt x="161" y="404"/>
                      </a:cubicBezTo>
                      <a:cubicBezTo>
                        <a:pt x="153" y="400"/>
                        <a:pt x="117" y="370"/>
                        <a:pt x="117" y="370"/>
                      </a:cubicBezTo>
                      <a:cubicBezTo>
                        <a:pt x="117" y="370"/>
                        <a:pt x="101" y="365"/>
                        <a:pt x="108" y="375"/>
                      </a:cubicBezTo>
                      <a:cubicBezTo>
                        <a:pt x="115" y="385"/>
                        <a:pt x="117" y="387"/>
                        <a:pt x="117" y="387"/>
                      </a:cubicBezTo>
                      <a:cubicBezTo>
                        <a:pt x="117" y="387"/>
                        <a:pt x="115" y="394"/>
                        <a:pt x="109" y="386"/>
                      </a:cubicBezTo>
                      <a:cubicBezTo>
                        <a:pt x="104" y="378"/>
                        <a:pt x="88" y="362"/>
                        <a:pt x="85" y="340"/>
                      </a:cubicBezTo>
                      <a:cubicBezTo>
                        <a:pt x="83" y="318"/>
                        <a:pt x="76" y="305"/>
                        <a:pt x="76" y="305"/>
                      </a:cubicBezTo>
                      <a:cubicBezTo>
                        <a:pt x="76" y="305"/>
                        <a:pt x="73" y="310"/>
                        <a:pt x="73" y="316"/>
                      </a:cubicBezTo>
                      <a:cubicBezTo>
                        <a:pt x="72" y="321"/>
                        <a:pt x="73" y="330"/>
                        <a:pt x="73" y="330"/>
                      </a:cubicBezTo>
                      <a:cubicBezTo>
                        <a:pt x="73" y="330"/>
                        <a:pt x="73" y="347"/>
                        <a:pt x="66" y="330"/>
                      </a:cubicBezTo>
                      <a:cubicBezTo>
                        <a:pt x="59" y="314"/>
                        <a:pt x="50" y="266"/>
                        <a:pt x="50" y="266"/>
                      </a:cubicBezTo>
                      <a:cubicBezTo>
                        <a:pt x="50" y="266"/>
                        <a:pt x="43" y="243"/>
                        <a:pt x="46" y="232"/>
                      </a:cubicBezTo>
                      <a:cubicBezTo>
                        <a:pt x="46" y="232"/>
                        <a:pt x="62" y="231"/>
                        <a:pt x="77" y="233"/>
                      </a:cubicBezTo>
                      <a:cubicBezTo>
                        <a:pt x="77" y="233"/>
                        <a:pt x="118" y="245"/>
                        <a:pt x="160" y="270"/>
                      </a:cubicBezTo>
                      <a:cubicBezTo>
                        <a:pt x="201" y="295"/>
                        <a:pt x="216" y="304"/>
                        <a:pt x="224" y="320"/>
                      </a:cubicBezTo>
                      <a:cubicBezTo>
                        <a:pt x="232" y="335"/>
                        <a:pt x="232" y="355"/>
                        <a:pt x="232" y="355"/>
                      </a:cubicBezTo>
                      <a:cubicBezTo>
                        <a:pt x="232" y="369"/>
                        <a:pt x="232" y="369"/>
                        <a:pt x="232" y="369"/>
                      </a:cubicBezTo>
                      <a:cubicBezTo>
                        <a:pt x="232" y="369"/>
                        <a:pt x="232" y="378"/>
                        <a:pt x="226" y="368"/>
                      </a:cubicBezTo>
                      <a:cubicBezTo>
                        <a:pt x="220" y="359"/>
                        <a:pt x="212" y="348"/>
                        <a:pt x="212" y="348"/>
                      </a:cubicBezTo>
                      <a:cubicBezTo>
                        <a:pt x="212" y="348"/>
                        <a:pt x="205" y="345"/>
                        <a:pt x="209" y="357"/>
                      </a:cubicBezTo>
                      <a:cubicBezTo>
                        <a:pt x="213" y="368"/>
                        <a:pt x="220" y="376"/>
                        <a:pt x="220" y="376"/>
                      </a:cubicBezTo>
                      <a:cubicBezTo>
                        <a:pt x="231" y="389"/>
                        <a:pt x="231" y="389"/>
                        <a:pt x="231" y="389"/>
                      </a:cubicBezTo>
                      <a:cubicBezTo>
                        <a:pt x="231" y="389"/>
                        <a:pt x="237" y="407"/>
                        <a:pt x="226" y="397"/>
                      </a:cubicBezTo>
                      <a:close/>
                      <a:moveTo>
                        <a:pt x="247" y="212"/>
                      </a:moveTo>
                      <a:cubicBezTo>
                        <a:pt x="200" y="148"/>
                        <a:pt x="200" y="148"/>
                        <a:pt x="200" y="148"/>
                      </a:cubicBezTo>
                      <a:cubicBezTo>
                        <a:pt x="195" y="139"/>
                        <a:pt x="195" y="139"/>
                        <a:pt x="195" y="139"/>
                      </a:cubicBezTo>
                      <a:cubicBezTo>
                        <a:pt x="195" y="139"/>
                        <a:pt x="184" y="133"/>
                        <a:pt x="189" y="147"/>
                      </a:cubicBezTo>
                      <a:cubicBezTo>
                        <a:pt x="194" y="160"/>
                        <a:pt x="206" y="178"/>
                        <a:pt x="215" y="190"/>
                      </a:cubicBezTo>
                      <a:cubicBezTo>
                        <a:pt x="224" y="203"/>
                        <a:pt x="244" y="222"/>
                        <a:pt x="244" y="222"/>
                      </a:cubicBezTo>
                      <a:cubicBezTo>
                        <a:pt x="244" y="222"/>
                        <a:pt x="248" y="226"/>
                        <a:pt x="244" y="234"/>
                      </a:cubicBezTo>
                      <a:cubicBezTo>
                        <a:pt x="239" y="242"/>
                        <a:pt x="236" y="241"/>
                        <a:pt x="232" y="236"/>
                      </a:cubicBezTo>
                      <a:cubicBezTo>
                        <a:pt x="228" y="230"/>
                        <a:pt x="177" y="160"/>
                        <a:pt x="177" y="160"/>
                      </a:cubicBezTo>
                      <a:cubicBezTo>
                        <a:pt x="170" y="149"/>
                        <a:pt x="170" y="149"/>
                        <a:pt x="170" y="149"/>
                      </a:cubicBezTo>
                      <a:cubicBezTo>
                        <a:pt x="170" y="149"/>
                        <a:pt x="165" y="150"/>
                        <a:pt x="172" y="165"/>
                      </a:cubicBezTo>
                      <a:cubicBezTo>
                        <a:pt x="179" y="180"/>
                        <a:pt x="204" y="214"/>
                        <a:pt x="206" y="219"/>
                      </a:cubicBezTo>
                      <a:cubicBezTo>
                        <a:pt x="209" y="223"/>
                        <a:pt x="227" y="247"/>
                        <a:pt x="231" y="255"/>
                      </a:cubicBezTo>
                      <a:cubicBezTo>
                        <a:pt x="235" y="263"/>
                        <a:pt x="236" y="271"/>
                        <a:pt x="232" y="272"/>
                      </a:cubicBezTo>
                      <a:cubicBezTo>
                        <a:pt x="228" y="273"/>
                        <a:pt x="223" y="273"/>
                        <a:pt x="223" y="266"/>
                      </a:cubicBezTo>
                      <a:cubicBezTo>
                        <a:pt x="223" y="259"/>
                        <a:pt x="193" y="221"/>
                        <a:pt x="193" y="221"/>
                      </a:cubicBezTo>
                      <a:cubicBezTo>
                        <a:pt x="193" y="221"/>
                        <a:pt x="164" y="184"/>
                        <a:pt x="156" y="167"/>
                      </a:cubicBezTo>
                      <a:cubicBezTo>
                        <a:pt x="148" y="150"/>
                        <a:pt x="147" y="141"/>
                        <a:pt x="147" y="141"/>
                      </a:cubicBezTo>
                      <a:cubicBezTo>
                        <a:pt x="147" y="141"/>
                        <a:pt x="139" y="133"/>
                        <a:pt x="139" y="146"/>
                      </a:cubicBezTo>
                      <a:cubicBezTo>
                        <a:pt x="139" y="159"/>
                        <a:pt x="153" y="184"/>
                        <a:pt x="162" y="197"/>
                      </a:cubicBezTo>
                      <a:cubicBezTo>
                        <a:pt x="171" y="210"/>
                        <a:pt x="198" y="247"/>
                        <a:pt x="202" y="251"/>
                      </a:cubicBezTo>
                      <a:cubicBezTo>
                        <a:pt x="207" y="255"/>
                        <a:pt x="220" y="271"/>
                        <a:pt x="208" y="266"/>
                      </a:cubicBezTo>
                      <a:cubicBezTo>
                        <a:pt x="196" y="260"/>
                        <a:pt x="175" y="237"/>
                        <a:pt x="166" y="225"/>
                      </a:cubicBezTo>
                      <a:cubicBezTo>
                        <a:pt x="157" y="213"/>
                        <a:pt x="149" y="201"/>
                        <a:pt x="149" y="201"/>
                      </a:cubicBezTo>
                      <a:cubicBezTo>
                        <a:pt x="149" y="201"/>
                        <a:pt x="139" y="197"/>
                        <a:pt x="146" y="210"/>
                      </a:cubicBezTo>
                      <a:cubicBezTo>
                        <a:pt x="152" y="222"/>
                        <a:pt x="163" y="235"/>
                        <a:pt x="163" y="235"/>
                      </a:cubicBezTo>
                      <a:cubicBezTo>
                        <a:pt x="163" y="235"/>
                        <a:pt x="168" y="246"/>
                        <a:pt x="156" y="237"/>
                      </a:cubicBezTo>
                      <a:cubicBezTo>
                        <a:pt x="144" y="228"/>
                        <a:pt x="135" y="234"/>
                        <a:pt x="131" y="207"/>
                      </a:cubicBezTo>
                      <a:cubicBezTo>
                        <a:pt x="126" y="179"/>
                        <a:pt x="127" y="154"/>
                        <a:pt x="129" y="142"/>
                      </a:cubicBezTo>
                      <a:cubicBezTo>
                        <a:pt x="131" y="129"/>
                        <a:pt x="135" y="103"/>
                        <a:pt x="146" y="86"/>
                      </a:cubicBezTo>
                      <a:cubicBezTo>
                        <a:pt x="157" y="69"/>
                        <a:pt x="170" y="52"/>
                        <a:pt x="189" y="43"/>
                      </a:cubicBezTo>
                      <a:cubicBezTo>
                        <a:pt x="189" y="43"/>
                        <a:pt x="223" y="26"/>
                        <a:pt x="249" y="52"/>
                      </a:cubicBezTo>
                      <a:cubicBezTo>
                        <a:pt x="276" y="77"/>
                        <a:pt x="298" y="105"/>
                        <a:pt x="303" y="119"/>
                      </a:cubicBezTo>
                      <a:cubicBezTo>
                        <a:pt x="307" y="132"/>
                        <a:pt x="308" y="145"/>
                        <a:pt x="300" y="153"/>
                      </a:cubicBezTo>
                      <a:cubicBezTo>
                        <a:pt x="291" y="161"/>
                        <a:pt x="282" y="171"/>
                        <a:pt x="282" y="171"/>
                      </a:cubicBezTo>
                      <a:cubicBezTo>
                        <a:pt x="282" y="171"/>
                        <a:pt x="275" y="177"/>
                        <a:pt x="270" y="170"/>
                      </a:cubicBezTo>
                      <a:cubicBezTo>
                        <a:pt x="266" y="162"/>
                        <a:pt x="259" y="149"/>
                        <a:pt x="259" y="149"/>
                      </a:cubicBezTo>
                      <a:cubicBezTo>
                        <a:pt x="259" y="149"/>
                        <a:pt x="247" y="145"/>
                        <a:pt x="254" y="159"/>
                      </a:cubicBezTo>
                      <a:cubicBezTo>
                        <a:pt x="262" y="173"/>
                        <a:pt x="268" y="181"/>
                        <a:pt x="268" y="181"/>
                      </a:cubicBezTo>
                      <a:cubicBezTo>
                        <a:pt x="268" y="181"/>
                        <a:pt x="271" y="192"/>
                        <a:pt x="266" y="194"/>
                      </a:cubicBezTo>
                      <a:cubicBezTo>
                        <a:pt x="261" y="197"/>
                        <a:pt x="255" y="189"/>
                        <a:pt x="252" y="183"/>
                      </a:cubicBezTo>
                      <a:cubicBezTo>
                        <a:pt x="249" y="177"/>
                        <a:pt x="230" y="148"/>
                        <a:pt x="230" y="148"/>
                      </a:cubicBezTo>
                      <a:cubicBezTo>
                        <a:pt x="230" y="148"/>
                        <a:pt x="220" y="145"/>
                        <a:pt x="225" y="155"/>
                      </a:cubicBezTo>
                      <a:cubicBezTo>
                        <a:pt x="231" y="165"/>
                        <a:pt x="256" y="198"/>
                        <a:pt x="256" y="198"/>
                      </a:cubicBezTo>
                      <a:cubicBezTo>
                        <a:pt x="256" y="198"/>
                        <a:pt x="260" y="221"/>
                        <a:pt x="247" y="212"/>
                      </a:cubicBezTo>
                      <a:close/>
                      <a:moveTo>
                        <a:pt x="399" y="215"/>
                      </a:moveTo>
                      <a:cubicBezTo>
                        <a:pt x="399" y="215"/>
                        <a:pt x="397" y="258"/>
                        <a:pt x="393" y="273"/>
                      </a:cubicBezTo>
                      <a:cubicBezTo>
                        <a:pt x="390" y="287"/>
                        <a:pt x="382" y="305"/>
                        <a:pt x="374" y="318"/>
                      </a:cubicBezTo>
                      <a:cubicBezTo>
                        <a:pt x="366" y="332"/>
                        <a:pt x="352" y="342"/>
                        <a:pt x="348" y="352"/>
                      </a:cubicBezTo>
                      <a:cubicBezTo>
                        <a:pt x="345" y="362"/>
                        <a:pt x="341" y="373"/>
                        <a:pt x="338" y="380"/>
                      </a:cubicBezTo>
                      <a:cubicBezTo>
                        <a:pt x="336" y="387"/>
                        <a:pt x="319" y="395"/>
                        <a:pt x="319" y="395"/>
                      </a:cubicBezTo>
                      <a:cubicBezTo>
                        <a:pt x="318" y="369"/>
                        <a:pt x="318" y="369"/>
                        <a:pt x="318" y="369"/>
                      </a:cubicBezTo>
                      <a:cubicBezTo>
                        <a:pt x="318" y="369"/>
                        <a:pt x="312" y="363"/>
                        <a:pt x="305" y="373"/>
                      </a:cubicBezTo>
                      <a:cubicBezTo>
                        <a:pt x="298" y="384"/>
                        <a:pt x="285" y="400"/>
                        <a:pt x="285" y="400"/>
                      </a:cubicBezTo>
                      <a:cubicBezTo>
                        <a:pt x="285" y="400"/>
                        <a:pt x="279" y="411"/>
                        <a:pt x="288" y="416"/>
                      </a:cubicBezTo>
                      <a:cubicBezTo>
                        <a:pt x="296" y="422"/>
                        <a:pt x="306" y="423"/>
                        <a:pt x="312" y="421"/>
                      </a:cubicBezTo>
                      <a:cubicBezTo>
                        <a:pt x="318" y="420"/>
                        <a:pt x="323" y="409"/>
                        <a:pt x="328" y="422"/>
                      </a:cubicBezTo>
                      <a:cubicBezTo>
                        <a:pt x="334" y="435"/>
                        <a:pt x="322" y="444"/>
                        <a:pt x="322" y="445"/>
                      </a:cubicBezTo>
                      <a:cubicBezTo>
                        <a:pt x="321" y="445"/>
                        <a:pt x="319" y="470"/>
                        <a:pt x="330" y="461"/>
                      </a:cubicBezTo>
                      <a:cubicBezTo>
                        <a:pt x="342" y="452"/>
                        <a:pt x="347" y="456"/>
                        <a:pt x="340" y="465"/>
                      </a:cubicBezTo>
                      <a:cubicBezTo>
                        <a:pt x="333" y="473"/>
                        <a:pt x="314" y="484"/>
                        <a:pt x="307" y="484"/>
                      </a:cubicBezTo>
                      <a:cubicBezTo>
                        <a:pt x="301" y="484"/>
                        <a:pt x="294" y="484"/>
                        <a:pt x="295" y="479"/>
                      </a:cubicBezTo>
                      <a:cubicBezTo>
                        <a:pt x="296" y="474"/>
                        <a:pt x="299" y="467"/>
                        <a:pt x="284" y="467"/>
                      </a:cubicBezTo>
                      <a:cubicBezTo>
                        <a:pt x="270" y="466"/>
                        <a:pt x="271" y="462"/>
                        <a:pt x="274" y="452"/>
                      </a:cubicBezTo>
                      <a:cubicBezTo>
                        <a:pt x="277" y="443"/>
                        <a:pt x="289" y="431"/>
                        <a:pt x="278" y="419"/>
                      </a:cubicBezTo>
                      <a:cubicBezTo>
                        <a:pt x="267" y="408"/>
                        <a:pt x="255" y="400"/>
                        <a:pt x="253" y="385"/>
                      </a:cubicBezTo>
                      <a:cubicBezTo>
                        <a:pt x="251" y="370"/>
                        <a:pt x="251" y="370"/>
                        <a:pt x="251" y="370"/>
                      </a:cubicBezTo>
                      <a:cubicBezTo>
                        <a:pt x="251" y="293"/>
                        <a:pt x="251" y="293"/>
                        <a:pt x="251" y="293"/>
                      </a:cubicBezTo>
                      <a:cubicBezTo>
                        <a:pt x="251" y="293"/>
                        <a:pt x="250" y="260"/>
                        <a:pt x="261" y="231"/>
                      </a:cubicBezTo>
                      <a:cubicBezTo>
                        <a:pt x="272" y="203"/>
                        <a:pt x="291" y="174"/>
                        <a:pt x="306" y="163"/>
                      </a:cubicBezTo>
                      <a:cubicBezTo>
                        <a:pt x="321" y="151"/>
                        <a:pt x="347" y="135"/>
                        <a:pt x="351" y="132"/>
                      </a:cubicBezTo>
                      <a:cubicBezTo>
                        <a:pt x="356" y="128"/>
                        <a:pt x="355" y="130"/>
                        <a:pt x="356" y="128"/>
                      </a:cubicBezTo>
                      <a:cubicBezTo>
                        <a:pt x="358" y="127"/>
                        <a:pt x="369" y="105"/>
                        <a:pt x="376" y="107"/>
                      </a:cubicBezTo>
                      <a:cubicBezTo>
                        <a:pt x="376" y="107"/>
                        <a:pt x="398" y="128"/>
                        <a:pt x="399" y="139"/>
                      </a:cubicBezTo>
                      <a:cubicBezTo>
                        <a:pt x="401" y="150"/>
                        <a:pt x="399" y="215"/>
                        <a:pt x="399" y="2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29" name="Freeform 6"/>
                <p:cNvSpPr>
                  <a:spLocks/>
                </p:cNvSpPr>
                <p:nvPr/>
              </p:nvSpPr>
              <p:spPr bwMode="auto">
                <a:xfrm>
                  <a:off x="2035" y="2492"/>
                  <a:ext cx="18" cy="39"/>
                </a:xfrm>
                <a:custGeom>
                  <a:avLst/>
                  <a:gdLst>
                    <a:gd name="T0" fmla="*/ 26 w 26"/>
                    <a:gd name="T1" fmla="*/ 3 h 57"/>
                    <a:gd name="T2" fmla="*/ 22 w 26"/>
                    <a:gd name="T3" fmla="*/ 3 h 57"/>
                    <a:gd name="T4" fmla="*/ 3 w 26"/>
                    <a:gd name="T5" fmla="*/ 47 h 57"/>
                    <a:gd name="T6" fmla="*/ 9 w 26"/>
                    <a:gd name="T7" fmla="*/ 53 h 57"/>
                    <a:gd name="T8" fmla="*/ 14 w 26"/>
                    <a:gd name="T9" fmla="*/ 48 h 57"/>
                    <a:gd name="T10" fmla="*/ 26 w 26"/>
                    <a:gd name="T11" fmla="*/ 3 h 57"/>
                  </a:gdLst>
                  <a:ahLst/>
                  <a:cxnLst>
                    <a:cxn ang="0">
                      <a:pos x="T0" y="T1"/>
                    </a:cxn>
                    <a:cxn ang="0">
                      <a:pos x="T2" y="T3"/>
                    </a:cxn>
                    <a:cxn ang="0">
                      <a:pos x="T4" y="T5"/>
                    </a:cxn>
                    <a:cxn ang="0">
                      <a:pos x="T6" y="T7"/>
                    </a:cxn>
                    <a:cxn ang="0">
                      <a:pos x="T8" y="T9"/>
                    </a:cxn>
                    <a:cxn ang="0">
                      <a:pos x="T10" y="T11"/>
                    </a:cxn>
                  </a:cxnLst>
                  <a:rect l="0" t="0" r="r" b="b"/>
                  <a:pathLst>
                    <a:path w="26" h="57">
                      <a:moveTo>
                        <a:pt x="26" y="3"/>
                      </a:moveTo>
                      <a:cubicBezTo>
                        <a:pt x="25" y="0"/>
                        <a:pt x="22" y="3"/>
                        <a:pt x="22" y="3"/>
                      </a:cubicBezTo>
                      <a:cubicBezTo>
                        <a:pt x="22" y="3"/>
                        <a:pt x="7" y="37"/>
                        <a:pt x="3" y="47"/>
                      </a:cubicBezTo>
                      <a:cubicBezTo>
                        <a:pt x="0" y="57"/>
                        <a:pt x="5" y="55"/>
                        <a:pt x="9" y="53"/>
                      </a:cubicBezTo>
                      <a:cubicBezTo>
                        <a:pt x="13" y="51"/>
                        <a:pt x="14" y="48"/>
                        <a:pt x="14" y="48"/>
                      </a:cubicBezTo>
                      <a:lnTo>
                        <a:pt x="2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30" name="Freeform 7"/>
                <p:cNvSpPr>
                  <a:spLocks noEditPoints="1"/>
                </p:cNvSpPr>
                <p:nvPr/>
              </p:nvSpPr>
              <p:spPr bwMode="auto">
                <a:xfrm>
                  <a:off x="2191" y="2277"/>
                  <a:ext cx="286" cy="341"/>
                </a:xfrm>
                <a:custGeom>
                  <a:avLst/>
                  <a:gdLst>
                    <a:gd name="T0" fmla="*/ 417 w 418"/>
                    <a:gd name="T1" fmla="*/ 263 h 498"/>
                    <a:gd name="T2" fmla="*/ 365 w 418"/>
                    <a:gd name="T3" fmla="*/ 77 h 498"/>
                    <a:gd name="T4" fmla="*/ 253 w 418"/>
                    <a:gd name="T5" fmla="*/ 41 h 498"/>
                    <a:gd name="T6" fmla="*/ 164 w 418"/>
                    <a:gd name="T7" fmla="*/ 45 h 498"/>
                    <a:gd name="T8" fmla="*/ 6 w 418"/>
                    <a:gd name="T9" fmla="*/ 201 h 498"/>
                    <a:gd name="T10" fmla="*/ 15 w 418"/>
                    <a:gd name="T11" fmla="*/ 424 h 498"/>
                    <a:gd name="T12" fmla="*/ 91 w 418"/>
                    <a:gd name="T13" fmla="*/ 496 h 498"/>
                    <a:gd name="T14" fmla="*/ 292 w 418"/>
                    <a:gd name="T15" fmla="*/ 448 h 498"/>
                    <a:gd name="T16" fmla="*/ 330 w 418"/>
                    <a:gd name="T17" fmla="*/ 84 h 498"/>
                    <a:gd name="T18" fmla="*/ 284 w 418"/>
                    <a:gd name="T19" fmla="*/ 62 h 498"/>
                    <a:gd name="T20" fmla="*/ 332 w 418"/>
                    <a:gd name="T21" fmla="*/ 123 h 498"/>
                    <a:gd name="T22" fmla="*/ 286 w 418"/>
                    <a:gd name="T23" fmla="*/ 131 h 498"/>
                    <a:gd name="T24" fmla="*/ 269 w 418"/>
                    <a:gd name="T25" fmla="*/ 73 h 498"/>
                    <a:gd name="T26" fmla="*/ 223 w 418"/>
                    <a:gd name="T27" fmla="*/ 268 h 498"/>
                    <a:gd name="T28" fmla="*/ 196 w 418"/>
                    <a:gd name="T29" fmla="*/ 280 h 498"/>
                    <a:gd name="T30" fmla="*/ 199 w 418"/>
                    <a:gd name="T31" fmla="*/ 259 h 498"/>
                    <a:gd name="T32" fmla="*/ 204 w 418"/>
                    <a:gd name="T33" fmla="*/ 211 h 498"/>
                    <a:gd name="T34" fmla="*/ 203 w 418"/>
                    <a:gd name="T35" fmla="*/ 192 h 498"/>
                    <a:gd name="T36" fmla="*/ 174 w 418"/>
                    <a:gd name="T37" fmla="*/ 203 h 498"/>
                    <a:gd name="T38" fmla="*/ 328 w 418"/>
                    <a:gd name="T39" fmla="*/ 196 h 498"/>
                    <a:gd name="T40" fmla="*/ 213 w 418"/>
                    <a:gd name="T41" fmla="*/ 312 h 498"/>
                    <a:gd name="T42" fmla="*/ 212 w 418"/>
                    <a:gd name="T43" fmla="*/ 96 h 498"/>
                    <a:gd name="T44" fmla="*/ 176 w 418"/>
                    <a:gd name="T45" fmla="*/ 145 h 498"/>
                    <a:gd name="T46" fmla="*/ 180 w 418"/>
                    <a:gd name="T47" fmla="*/ 90 h 498"/>
                    <a:gd name="T48" fmla="*/ 57 w 418"/>
                    <a:gd name="T49" fmla="*/ 446 h 498"/>
                    <a:gd name="T50" fmla="*/ 79 w 418"/>
                    <a:gd name="T51" fmla="*/ 385 h 498"/>
                    <a:gd name="T52" fmla="*/ 84 w 418"/>
                    <a:gd name="T53" fmla="*/ 335 h 498"/>
                    <a:gd name="T54" fmla="*/ 84 w 418"/>
                    <a:gd name="T55" fmla="*/ 295 h 498"/>
                    <a:gd name="T56" fmla="*/ 62 w 418"/>
                    <a:gd name="T57" fmla="*/ 338 h 498"/>
                    <a:gd name="T58" fmla="*/ 83 w 418"/>
                    <a:gd name="T59" fmla="*/ 199 h 498"/>
                    <a:gd name="T60" fmla="*/ 57 w 418"/>
                    <a:gd name="T61" fmla="*/ 246 h 498"/>
                    <a:gd name="T62" fmla="*/ 68 w 418"/>
                    <a:gd name="T63" fmla="*/ 166 h 498"/>
                    <a:gd name="T64" fmla="*/ 39 w 418"/>
                    <a:gd name="T65" fmla="*/ 212 h 498"/>
                    <a:gd name="T66" fmla="*/ 45 w 418"/>
                    <a:gd name="T67" fmla="*/ 156 h 498"/>
                    <a:gd name="T68" fmla="*/ 178 w 418"/>
                    <a:gd name="T69" fmla="*/ 69 h 498"/>
                    <a:gd name="T70" fmla="*/ 169 w 418"/>
                    <a:gd name="T71" fmla="*/ 257 h 498"/>
                    <a:gd name="T72" fmla="*/ 110 w 418"/>
                    <a:gd name="T73" fmla="*/ 386 h 498"/>
                    <a:gd name="T74" fmla="*/ 66 w 418"/>
                    <a:gd name="T75" fmla="*/ 461 h 498"/>
                    <a:gd name="T76" fmla="*/ 172 w 418"/>
                    <a:gd name="T77" fmla="*/ 427 h 498"/>
                    <a:gd name="T78" fmla="*/ 111 w 418"/>
                    <a:gd name="T79" fmla="*/ 430 h 498"/>
                    <a:gd name="T80" fmla="*/ 282 w 418"/>
                    <a:gd name="T81" fmla="*/ 325 h 498"/>
                    <a:gd name="T82" fmla="*/ 365 w 418"/>
                    <a:gd name="T83" fmla="*/ 149 h 498"/>
                    <a:gd name="T84" fmla="*/ 396 w 418"/>
                    <a:gd name="T85" fmla="*/ 25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8" h="498">
                      <a:moveTo>
                        <a:pt x="355" y="404"/>
                      </a:moveTo>
                      <a:cubicBezTo>
                        <a:pt x="373" y="386"/>
                        <a:pt x="384" y="373"/>
                        <a:pt x="399" y="344"/>
                      </a:cubicBezTo>
                      <a:cubicBezTo>
                        <a:pt x="413" y="316"/>
                        <a:pt x="416" y="292"/>
                        <a:pt x="417" y="263"/>
                      </a:cubicBezTo>
                      <a:cubicBezTo>
                        <a:pt x="418" y="235"/>
                        <a:pt x="403" y="173"/>
                        <a:pt x="393" y="143"/>
                      </a:cubicBezTo>
                      <a:cubicBezTo>
                        <a:pt x="383" y="113"/>
                        <a:pt x="380" y="94"/>
                        <a:pt x="377" y="80"/>
                      </a:cubicBezTo>
                      <a:cubicBezTo>
                        <a:pt x="373" y="67"/>
                        <a:pt x="365" y="77"/>
                        <a:pt x="365" y="77"/>
                      </a:cubicBezTo>
                      <a:cubicBezTo>
                        <a:pt x="361" y="83"/>
                        <a:pt x="354" y="83"/>
                        <a:pt x="354" y="83"/>
                      </a:cubicBezTo>
                      <a:cubicBezTo>
                        <a:pt x="354" y="83"/>
                        <a:pt x="325" y="59"/>
                        <a:pt x="299" y="49"/>
                      </a:cubicBezTo>
                      <a:cubicBezTo>
                        <a:pt x="273" y="38"/>
                        <a:pt x="271" y="36"/>
                        <a:pt x="253" y="41"/>
                      </a:cubicBezTo>
                      <a:cubicBezTo>
                        <a:pt x="234" y="46"/>
                        <a:pt x="238" y="29"/>
                        <a:pt x="239" y="14"/>
                      </a:cubicBezTo>
                      <a:cubicBezTo>
                        <a:pt x="240" y="0"/>
                        <a:pt x="229" y="6"/>
                        <a:pt x="213" y="18"/>
                      </a:cubicBezTo>
                      <a:cubicBezTo>
                        <a:pt x="197" y="31"/>
                        <a:pt x="164" y="45"/>
                        <a:pt x="164" y="45"/>
                      </a:cubicBezTo>
                      <a:cubicBezTo>
                        <a:pt x="164" y="45"/>
                        <a:pt x="123" y="62"/>
                        <a:pt x="99" y="74"/>
                      </a:cubicBezTo>
                      <a:cubicBezTo>
                        <a:pt x="74" y="86"/>
                        <a:pt x="62" y="98"/>
                        <a:pt x="44" y="119"/>
                      </a:cubicBezTo>
                      <a:cubicBezTo>
                        <a:pt x="26" y="139"/>
                        <a:pt x="8" y="162"/>
                        <a:pt x="6" y="201"/>
                      </a:cubicBezTo>
                      <a:cubicBezTo>
                        <a:pt x="3" y="241"/>
                        <a:pt x="0" y="264"/>
                        <a:pt x="21" y="310"/>
                      </a:cubicBezTo>
                      <a:cubicBezTo>
                        <a:pt x="43" y="357"/>
                        <a:pt x="33" y="367"/>
                        <a:pt x="25" y="387"/>
                      </a:cubicBezTo>
                      <a:cubicBezTo>
                        <a:pt x="16" y="406"/>
                        <a:pt x="11" y="417"/>
                        <a:pt x="15" y="424"/>
                      </a:cubicBezTo>
                      <a:cubicBezTo>
                        <a:pt x="20" y="432"/>
                        <a:pt x="20" y="431"/>
                        <a:pt x="15" y="442"/>
                      </a:cubicBezTo>
                      <a:cubicBezTo>
                        <a:pt x="9" y="452"/>
                        <a:pt x="13" y="456"/>
                        <a:pt x="18" y="464"/>
                      </a:cubicBezTo>
                      <a:cubicBezTo>
                        <a:pt x="24" y="471"/>
                        <a:pt x="64" y="493"/>
                        <a:pt x="91" y="496"/>
                      </a:cubicBezTo>
                      <a:cubicBezTo>
                        <a:pt x="117" y="498"/>
                        <a:pt x="121" y="483"/>
                        <a:pt x="133" y="467"/>
                      </a:cubicBezTo>
                      <a:cubicBezTo>
                        <a:pt x="145" y="450"/>
                        <a:pt x="169" y="458"/>
                        <a:pt x="201" y="460"/>
                      </a:cubicBezTo>
                      <a:cubicBezTo>
                        <a:pt x="233" y="462"/>
                        <a:pt x="268" y="455"/>
                        <a:pt x="292" y="448"/>
                      </a:cubicBezTo>
                      <a:cubicBezTo>
                        <a:pt x="316" y="441"/>
                        <a:pt x="338" y="422"/>
                        <a:pt x="355" y="404"/>
                      </a:cubicBezTo>
                      <a:close/>
                      <a:moveTo>
                        <a:pt x="293" y="57"/>
                      </a:moveTo>
                      <a:cubicBezTo>
                        <a:pt x="309" y="66"/>
                        <a:pt x="330" y="84"/>
                        <a:pt x="330" y="84"/>
                      </a:cubicBezTo>
                      <a:cubicBezTo>
                        <a:pt x="330" y="84"/>
                        <a:pt x="345" y="96"/>
                        <a:pt x="345" y="107"/>
                      </a:cubicBezTo>
                      <a:cubicBezTo>
                        <a:pt x="346" y="117"/>
                        <a:pt x="345" y="125"/>
                        <a:pt x="334" y="115"/>
                      </a:cubicBezTo>
                      <a:cubicBezTo>
                        <a:pt x="324" y="105"/>
                        <a:pt x="284" y="62"/>
                        <a:pt x="284" y="62"/>
                      </a:cubicBezTo>
                      <a:cubicBezTo>
                        <a:pt x="284" y="62"/>
                        <a:pt x="277" y="48"/>
                        <a:pt x="293" y="57"/>
                      </a:cubicBezTo>
                      <a:close/>
                      <a:moveTo>
                        <a:pt x="269" y="73"/>
                      </a:moveTo>
                      <a:cubicBezTo>
                        <a:pt x="285" y="78"/>
                        <a:pt x="313" y="96"/>
                        <a:pt x="332" y="123"/>
                      </a:cubicBezTo>
                      <a:cubicBezTo>
                        <a:pt x="332" y="123"/>
                        <a:pt x="355" y="147"/>
                        <a:pt x="350" y="162"/>
                      </a:cubicBezTo>
                      <a:cubicBezTo>
                        <a:pt x="346" y="176"/>
                        <a:pt x="342" y="191"/>
                        <a:pt x="333" y="174"/>
                      </a:cubicBezTo>
                      <a:cubicBezTo>
                        <a:pt x="324" y="156"/>
                        <a:pt x="310" y="136"/>
                        <a:pt x="286" y="131"/>
                      </a:cubicBezTo>
                      <a:cubicBezTo>
                        <a:pt x="262" y="125"/>
                        <a:pt x="240" y="125"/>
                        <a:pt x="240" y="125"/>
                      </a:cubicBezTo>
                      <a:cubicBezTo>
                        <a:pt x="240" y="125"/>
                        <a:pt x="221" y="126"/>
                        <a:pt x="224" y="98"/>
                      </a:cubicBezTo>
                      <a:cubicBezTo>
                        <a:pt x="227" y="70"/>
                        <a:pt x="253" y="67"/>
                        <a:pt x="269" y="73"/>
                      </a:cubicBezTo>
                      <a:close/>
                      <a:moveTo>
                        <a:pt x="201" y="310"/>
                      </a:moveTo>
                      <a:cubicBezTo>
                        <a:pt x="198" y="299"/>
                        <a:pt x="196" y="295"/>
                        <a:pt x="204" y="290"/>
                      </a:cubicBezTo>
                      <a:cubicBezTo>
                        <a:pt x="212" y="285"/>
                        <a:pt x="220" y="274"/>
                        <a:pt x="223" y="268"/>
                      </a:cubicBezTo>
                      <a:cubicBezTo>
                        <a:pt x="227" y="261"/>
                        <a:pt x="226" y="252"/>
                        <a:pt x="216" y="264"/>
                      </a:cubicBezTo>
                      <a:cubicBezTo>
                        <a:pt x="206" y="276"/>
                        <a:pt x="198" y="286"/>
                        <a:pt x="198" y="286"/>
                      </a:cubicBezTo>
                      <a:cubicBezTo>
                        <a:pt x="198" y="286"/>
                        <a:pt x="193" y="287"/>
                        <a:pt x="196" y="280"/>
                      </a:cubicBezTo>
                      <a:cubicBezTo>
                        <a:pt x="199" y="273"/>
                        <a:pt x="214" y="243"/>
                        <a:pt x="220" y="239"/>
                      </a:cubicBezTo>
                      <a:cubicBezTo>
                        <a:pt x="226" y="235"/>
                        <a:pt x="221" y="225"/>
                        <a:pt x="214" y="233"/>
                      </a:cubicBezTo>
                      <a:cubicBezTo>
                        <a:pt x="207" y="242"/>
                        <a:pt x="199" y="259"/>
                        <a:pt x="199" y="259"/>
                      </a:cubicBezTo>
                      <a:cubicBezTo>
                        <a:pt x="199" y="259"/>
                        <a:pt x="188" y="283"/>
                        <a:pt x="189" y="262"/>
                      </a:cubicBezTo>
                      <a:cubicBezTo>
                        <a:pt x="190" y="241"/>
                        <a:pt x="211" y="214"/>
                        <a:pt x="211" y="214"/>
                      </a:cubicBezTo>
                      <a:cubicBezTo>
                        <a:pt x="211" y="214"/>
                        <a:pt x="214" y="197"/>
                        <a:pt x="204" y="211"/>
                      </a:cubicBezTo>
                      <a:cubicBezTo>
                        <a:pt x="194" y="226"/>
                        <a:pt x="187" y="236"/>
                        <a:pt x="187" y="236"/>
                      </a:cubicBezTo>
                      <a:cubicBezTo>
                        <a:pt x="187" y="236"/>
                        <a:pt x="177" y="244"/>
                        <a:pt x="182" y="229"/>
                      </a:cubicBezTo>
                      <a:cubicBezTo>
                        <a:pt x="188" y="213"/>
                        <a:pt x="203" y="192"/>
                        <a:pt x="203" y="192"/>
                      </a:cubicBezTo>
                      <a:cubicBezTo>
                        <a:pt x="203" y="192"/>
                        <a:pt x="207" y="180"/>
                        <a:pt x="196" y="189"/>
                      </a:cubicBezTo>
                      <a:cubicBezTo>
                        <a:pt x="185" y="199"/>
                        <a:pt x="181" y="209"/>
                        <a:pt x="181" y="209"/>
                      </a:cubicBezTo>
                      <a:cubicBezTo>
                        <a:pt x="181" y="209"/>
                        <a:pt x="167" y="220"/>
                        <a:pt x="174" y="203"/>
                      </a:cubicBezTo>
                      <a:cubicBezTo>
                        <a:pt x="181" y="186"/>
                        <a:pt x="192" y="176"/>
                        <a:pt x="211" y="158"/>
                      </a:cubicBezTo>
                      <a:cubicBezTo>
                        <a:pt x="231" y="140"/>
                        <a:pt x="241" y="139"/>
                        <a:pt x="259" y="141"/>
                      </a:cubicBezTo>
                      <a:cubicBezTo>
                        <a:pt x="277" y="144"/>
                        <a:pt x="303" y="153"/>
                        <a:pt x="328" y="196"/>
                      </a:cubicBezTo>
                      <a:cubicBezTo>
                        <a:pt x="328" y="196"/>
                        <a:pt x="357" y="222"/>
                        <a:pt x="334" y="248"/>
                      </a:cubicBezTo>
                      <a:cubicBezTo>
                        <a:pt x="311" y="275"/>
                        <a:pt x="295" y="292"/>
                        <a:pt x="270" y="297"/>
                      </a:cubicBezTo>
                      <a:cubicBezTo>
                        <a:pt x="245" y="302"/>
                        <a:pt x="213" y="312"/>
                        <a:pt x="213" y="312"/>
                      </a:cubicBezTo>
                      <a:cubicBezTo>
                        <a:pt x="213" y="312"/>
                        <a:pt x="204" y="321"/>
                        <a:pt x="201" y="310"/>
                      </a:cubicBezTo>
                      <a:close/>
                      <a:moveTo>
                        <a:pt x="222" y="49"/>
                      </a:moveTo>
                      <a:cubicBezTo>
                        <a:pt x="222" y="49"/>
                        <a:pt x="213" y="76"/>
                        <a:pt x="212" y="96"/>
                      </a:cubicBezTo>
                      <a:cubicBezTo>
                        <a:pt x="211" y="116"/>
                        <a:pt x="212" y="125"/>
                        <a:pt x="212" y="125"/>
                      </a:cubicBezTo>
                      <a:cubicBezTo>
                        <a:pt x="212" y="125"/>
                        <a:pt x="211" y="130"/>
                        <a:pt x="203" y="131"/>
                      </a:cubicBezTo>
                      <a:cubicBezTo>
                        <a:pt x="196" y="133"/>
                        <a:pt x="183" y="138"/>
                        <a:pt x="176" y="145"/>
                      </a:cubicBezTo>
                      <a:cubicBezTo>
                        <a:pt x="168" y="152"/>
                        <a:pt x="164" y="154"/>
                        <a:pt x="164" y="154"/>
                      </a:cubicBezTo>
                      <a:cubicBezTo>
                        <a:pt x="164" y="154"/>
                        <a:pt x="153" y="162"/>
                        <a:pt x="155" y="147"/>
                      </a:cubicBezTo>
                      <a:cubicBezTo>
                        <a:pt x="158" y="132"/>
                        <a:pt x="155" y="119"/>
                        <a:pt x="180" y="90"/>
                      </a:cubicBezTo>
                      <a:cubicBezTo>
                        <a:pt x="205" y="62"/>
                        <a:pt x="220" y="38"/>
                        <a:pt x="222" y="49"/>
                      </a:cubicBezTo>
                      <a:close/>
                      <a:moveTo>
                        <a:pt x="66" y="461"/>
                      </a:moveTo>
                      <a:cubicBezTo>
                        <a:pt x="59" y="457"/>
                        <a:pt x="57" y="458"/>
                        <a:pt x="57" y="446"/>
                      </a:cubicBezTo>
                      <a:cubicBezTo>
                        <a:pt x="56" y="434"/>
                        <a:pt x="65" y="399"/>
                        <a:pt x="65" y="399"/>
                      </a:cubicBezTo>
                      <a:cubicBezTo>
                        <a:pt x="65" y="399"/>
                        <a:pt x="65" y="384"/>
                        <a:pt x="70" y="388"/>
                      </a:cubicBezTo>
                      <a:cubicBezTo>
                        <a:pt x="76" y="392"/>
                        <a:pt x="77" y="394"/>
                        <a:pt x="79" y="385"/>
                      </a:cubicBezTo>
                      <a:cubicBezTo>
                        <a:pt x="81" y="376"/>
                        <a:pt x="114" y="277"/>
                        <a:pt x="114" y="277"/>
                      </a:cubicBezTo>
                      <a:cubicBezTo>
                        <a:pt x="114" y="277"/>
                        <a:pt x="109" y="270"/>
                        <a:pt x="106" y="276"/>
                      </a:cubicBezTo>
                      <a:cubicBezTo>
                        <a:pt x="103" y="282"/>
                        <a:pt x="84" y="335"/>
                        <a:pt x="84" y="335"/>
                      </a:cubicBezTo>
                      <a:cubicBezTo>
                        <a:pt x="76" y="361"/>
                        <a:pt x="76" y="361"/>
                        <a:pt x="76" y="361"/>
                      </a:cubicBezTo>
                      <a:cubicBezTo>
                        <a:pt x="76" y="361"/>
                        <a:pt x="65" y="373"/>
                        <a:pt x="63" y="359"/>
                      </a:cubicBezTo>
                      <a:cubicBezTo>
                        <a:pt x="63" y="359"/>
                        <a:pt x="78" y="312"/>
                        <a:pt x="84" y="295"/>
                      </a:cubicBezTo>
                      <a:cubicBezTo>
                        <a:pt x="91" y="278"/>
                        <a:pt x="101" y="242"/>
                        <a:pt x="101" y="242"/>
                      </a:cubicBezTo>
                      <a:cubicBezTo>
                        <a:pt x="75" y="293"/>
                        <a:pt x="75" y="293"/>
                        <a:pt x="75" y="293"/>
                      </a:cubicBezTo>
                      <a:cubicBezTo>
                        <a:pt x="62" y="338"/>
                        <a:pt x="62" y="338"/>
                        <a:pt x="62" y="338"/>
                      </a:cubicBezTo>
                      <a:cubicBezTo>
                        <a:pt x="62" y="338"/>
                        <a:pt x="57" y="350"/>
                        <a:pt x="54" y="338"/>
                      </a:cubicBezTo>
                      <a:cubicBezTo>
                        <a:pt x="52" y="325"/>
                        <a:pt x="42" y="322"/>
                        <a:pt x="52" y="296"/>
                      </a:cubicBezTo>
                      <a:cubicBezTo>
                        <a:pt x="62" y="269"/>
                        <a:pt x="83" y="199"/>
                        <a:pt x="83" y="199"/>
                      </a:cubicBezTo>
                      <a:cubicBezTo>
                        <a:pt x="97" y="163"/>
                        <a:pt x="97" y="163"/>
                        <a:pt x="97" y="163"/>
                      </a:cubicBezTo>
                      <a:cubicBezTo>
                        <a:pt x="97" y="163"/>
                        <a:pt x="98" y="146"/>
                        <a:pt x="87" y="164"/>
                      </a:cubicBezTo>
                      <a:cubicBezTo>
                        <a:pt x="76" y="181"/>
                        <a:pt x="65" y="218"/>
                        <a:pt x="57" y="246"/>
                      </a:cubicBezTo>
                      <a:cubicBezTo>
                        <a:pt x="50" y="275"/>
                        <a:pt x="46" y="291"/>
                        <a:pt x="46" y="291"/>
                      </a:cubicBezTo>
                      <a:cubicBezTo>
                        <a:pt x="46" y="291"/>
                        <a:pt x="39" y="311"/>
                        <a:pt x="37" y="287"/>
                      </a:cubicBezTo>
                      <a:cubicBezTo>
                        <a:pt x="35" y="263"/>
                        <a:pt x="54" y="195"/>
                        <a:pt x="68" y="166"/>
                      </a:cubicBezTo>
                      <a:cubicBezTo>
                        <a:pt x="83" y="137"/>
                        <a:pt x="79" y="142"/>
                        <a:pt x="87" y="134"/>
                      </a:cubicBezTo>
                      <a:cubicBezTo>
                        <a:pt x="87" y="134"/>
                        <a:pt x="83" y="121"/>
                        <a:pt x="69" y="144"/>
                      </a:cubicBezTo>
                      <a:cubicBezTo>
                        <a:pt x="55" y="167"/>
                        <a:pt x="44" y="195"/>
                        <a:pt x="39" y="212"/>
                      </a:cubicBezTo>
                      <a:cubicBezTo>
                        <a:pt x="34" y="228"/>
                        <a:pt x="34" y="235"/>
                        <a:pt x="34" y="235"/>
                      </a:cubicBezTo>
                      <a:cubicBezTo>
                        <a:pt x="34" y="235"/>
                        <a:pt x="30" y="251"/>
                        <a:pt x="28" y="241"/>
                      </a:cubicBezTo>
                      <a:cubicBezTo>
                        <a:pt x="26" y="231"/>
                        <a:pt x="23" y="194"/>
                        <a:pt x="45" y="156"/>
                      </a:cubicBezTo>
                      <a:cubicBezTo>
                        <a:pt x="66" y="119"/>
                        <a:pt x="96" y="107"/>
                        <a:pt x="110" y="101"/>
                      </a:cubicBezTo>
                      <a:cubicBezTo>
                        <a:pt x="123" y="95"/>
                        <a:pt x="147" y="86"/>
                        <a:pt x="156" y="79"/>
                      </a:cubicBezTo>
                      <a:cubicBezTo>
                        <a:pt x="164" y="73"/>
                        <a:pt x="179" y="59"/>
                        <a:pt x="178" y="69"/>
                      </a:cubicBezTo>
                      <a:cubicBezTo>
                        <a:pt x="178" y="69"/>
                        <a:pt x="142" y="111"/>
                        <a:pt x="142" y="140"/>
                      </a:cubicBezTo>
                      <a:cubicBezTo>
                        <a:pt x="141" y="169"/>
                        <a:pt x="149" y="198"/>
                        <a:pt x="159" y="228"/>
                      </a:cubicBezTo>
                      <a:cubicBezTo>
                        <a:pt x="169" y="257"/>
                        <a:pt x="169" y="257"/>
                        <a:pt x="169" y="257"/>
                      </a:cubicBezTo>
                      <a:cubicBezTo>
                        <a:pt x="169" y="257"/>
                        <a:pt x="180" y="319"/>
                        <a:pt x="181" y="320"/>
                      </a:cubicBezTo>
                      <a:cubicBezTo>
                        <a:pt x="181" y="320"/>
                        <a:pt x="187" y="342"/>
                        <a:pt x="158" y="354"/>
                      </a:cubicBezTo>
                      <a:cubicBezTo>
                        <a:pt x="130" y="367"/>
                        <a:pt x="123" y="372"/>
                        <a:pt x="110" y="386"/>
                      </a:cubicBezTo>
                      <a:cubicBezTo>
                        <a:pt x="98" y="399"/>
                        <a:pt x="86" y="416"/>
                        <a:pt x="82" y="429"/>
                      </a:cubicBezTo>
                      <a:cubicBezTo>
                        <a:pt x="78" y="442"/>
                        <a:pt x="77" y="458"/>
                        <a:pt x="77" y="458"/>
                      </a:cubicBezTo>
                      <a:cubicBezTo>
                        <a:pt x="77" y="458"/>
                        <a:pt x="73" y="465"/>
                        <a:pt x="66" y="461"/>
                      </a:cubicBezTo>
                      <a:close/>
                      <a:moveTo>
                        <a:pt x="312" y="408"/>
                      </a:moveTo>
                      <a:cubicBezTo>
                        <a:pt x="287" y="423"/>
                        <a:pt x="274" y="429"/>
                        <a:pt x="236" y="431"/>
                      </a:cubicBezTo>
                      <a:cubicBezTo>
                        <a:pt x="197" y="434"/>
                        <a:pt x="190" y="430"/>
                        <a:pt x="172" y="427"/>
                      </a:cubicBezTo>
                      <a:cubicBezTo>
                        <a:pt x="154" y="424"/>
                        <a:pt x="143" y="426"/>
                        <a:pt x="137" y="432"/>
                      </a:cubicBezTo>
                      <a:cubicBezTo>
                        <a:pt x="132" y="438"/>
                        <a:pt x="129" y="446"/>
                        <a:pt x="121" y="443"/>
                      </a:cubicBezTo>
                      <a:cubicBezTo>
                        <a:pt x="113" y="441"/>
                        <a:pt x="104" y="442"/>
                        <a:pt x="111" y="430"/>
                      </a:cubicBezTo>
                      <a:cubicBezTo>
                        <a:pt x="118" y="417"/>
                        <a:pt x="123" y="403"/>
                        <a:pt x="154" y="381"/>
                      </a:cubicBezTo>
                      <a:cubicBezTo>
                        <a:pt x="186" y="359"/>
                        <a:pt x="195" y="351"/>
                        <a:pt x="222" y="344"/>
                      </a:cubicBezTo>
                      <a:cubicBezTo>
                        <a:pt x="249" y="338"/>
                        <a:pt x="265" y="335"/>
                        <a:pt x="282" y="325"/>
                      </a:cubicBezTo>
                      <a:cubicBezTo>
                        <a:pt x="298" y="315"/>
                        <a:pt x="321" y="293"/>
                        <a:pt x="334" y="278"/>
                      </a:cubicBezTo>
                      <a:cubicBezTo>
                        <a:pt x="346" y="264"/>
                        <a:pt x="368" y="231"/>
                        <a:pt x="369" y="211"/>
                      </a:cubicBezTo>
                      <a:cubicBezTo>
                        <a:pt x="371" y="191"/>
                        <a:pt x="364" y="159"/>
                        <a:pt x="365" y="149"/>
                      </a:cubicBezTo>
                      <a:cubicBezTo>
                        <a:pt x="366" y="140"/>
                        <a:pt x="371" y="116"/>
                        <a:pt x="376" y="137"/>
                      </a:cubicBezTo>
                      <a:cubicBezTo>
                        <a:pt x="381" y="158"/>
                        <a:pt x="381" y="160"/>
                        <a:pt x="381" y="160"/>
                      </a:cubicBezTo>
                      <a:cubicBezTo>
                        <a:pt x="381" y="160"/>
                        <a:pt x="397" y="205"/>
                        <a:pt x="396" y="251"/>
                      </a:cubicBezTo>
                      <a:cubicBezTo>
                        <a:pt x="395" y="297"/>
                        <a:pt x="391" y="308"/>
                        <a:pt x="374" y="339"/>
                      </a:cubicBezTo>
                      <a:cubicBezTo>
                        <a:pt x="357" y="370"/>
                        <a:pt x="336" y="394"/>
                        <a:pt x="312" y="4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31" name="Freeform 8"/>
                <p:cNvSpPr>
                  <a:spLocks/>
                </p:cNvSpPr>
                <p:nvPr/>
              </p:nvSpPr>
              <p:spPr bwMode="auto">
                <a:xfrm>
                  <a:off x="2107" y="2509"/>
                  <a:ext cx="62" cy="48"/>
                </a:xfrm>
                <a:custGeom>
                  <a:avLst/>
                  <a:gdLst>
                    <a:gd name="T0" fmla="*/ 57 w 62"/>
                    <a:gd name="T1" fmla="*/ 0 h 48"/>
                    <a:gd name="T2" fmla="*/ 37 w 62"/>
                    <a:gd name="T3" fmla="*/ 16 h 48"/>
                    <a:gd name="T4" fmla="*/ 0 w 62"/>
                    <a:gd name="T5" fmla="*/ 47 h 48"/>
                    <a:gd name="T6" fmla="*/ 3 w 62"/>
                    <a:gd name="T7" fmla="*/ 48 h 48"/>
                    <a:gd name="T8" fmla="*/ 14 w 62"/>
                    <a:gd name="T9" fmla="*/ 41 h 48"/>
                    <a:gd name="T10" fmla="*/ 51 w 62"/>
                    <a:gd name="T11" fmla="*/ 12 h 48"/>
                    <a:gd name="T12" fmla="*/ 62 w 62"/>
                    <a:gd name="T13" fmla="*/ 2 h 48"/>
                    <a:gd name="T14" fmla="*/ 57 w 62"/>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48">
                      <a:moveTo>
                        <a:pt x="57" y="0"/>
                      </a:moveTo>
                      <a:lnTo>
                        <a:pt x="37" y="16"/>
                      </a:lnTo>
                      <a:lnTo>
                        <a:pt x="0" y="47"/>
                      </a:lnTo>
                      <a:lnTo>
                        <a:pt x="3" y="48"/>
                      </a:lnTo>
                      <a:lnTo>
                        <a:pt x="14" y="41"/>
                      </a:lnTo>
                      <a:lnTo>
                        <a:pt x="51" y="12"/>
                      </a:lnTo>
                      <a:lnTo>
                        <a:pt x="62" y="2"/>
                      </a:ln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32" name="Freeform 9"/>
                <p:cNvSpPr>
                  <a:spLocks/>
                </p:cNvSpPr>
                <p:nvPr/>
              </p:nvSpPr>
              <p:spPr bwMode="auto">
                <a:xfrm>
                  <a:off x="2121" y="2514"/>
                  <a:ext cx="56" cy="45"/>
                </a:xfrm>
                <a:custGeom>
                  <a:avLst/>
                  <a:gdLst>
                    <a:gd name="T0" fmla="*/ 79 w 82"/>
                    <a:gd name="T1" fmla="*/ 0 h 66"/>
                    <a:gd name="T2" fmla="*/ 5 w 82"/>
                    <a:gd name="T3" fmla="*/ 57 h 66"/>
                    <a:gd name="T4" fmla="*/ 10 w 82"/>
                    <a:gd name="T5" fmla="*/ 64 h 66"/>
                    <a:gd name="T6" fmla="*/ 70 w 82"/>
                    <a:gd name="T7" fmla="*/ 18 h 66"/>
                    <a:gd name="T8" fmla="*/ 82 w 82"/>
                    <a:gd name="T9" fmla="*/ 5 h 66"/>
                    <a:gd name="T10" fmla="*/ 79 w 82"/>
                    <a:gd name="T11" fmla="*/ 0 h 66"/>
                  </a:gdLst>
                  <a:ahLst/>
                  <a:cxnLst>
                    <a:cxn ang="0">
                      <a:pos x="T0" y="T1"/>
                    </a:cxn>
                    <a:cxn ang="0">
                      <a:pos x="T2" y="T3"/>
                    </a:cxn>
                    <a:cxn ang="0">
                      <a:pos x="T4" y="T5"/>
                    </a:cxn>
                    <a:cxn ang="0">
                      <a:pos x="T6" y="T7"/>
                    </a:cxn>
                    <a:cxn ang="0">
                      <a:pos x="T8" y="T9"/>
                    </a:cxn>
                    <a:cxn ang="0">
                      <a:pos x="T10" y="T11"/>
                    </a:cxn>
                  </a:cxnLst>
                  <a:rect l="0" t="0" r="r" b="b"/>
                  <a:pathLst>
                    <a:path w="82" h="66">
                      <a:moveTo>
                        <a:pt x="79" y="0"/>
                      </a:moveTo>
                      <a:cubicBezTo>
                        <a:pt x="79" y="0"/>
                        <a:pt x="5" y="56"/>
                        <a:pt x="5" y="57"/>
                      </a:cubicBezTo>
                      <a:cubicBezTo>
                        <a:pt x="0" y="66"/>
                        <a:pt x="10" y="64"/>
                        <a:pt x="10" y="64"/>
                      </a:cubicBezTo>
                      <a:cubicBezTo>
                        <a:pt x="70" y="18"/>
                        <a:pt x="70" y="18"/>
                        <a:pt x="70" y="18"/>
                      </a:cubicBezTo>
                      <a:cubicBezTo>
                        <a:pt x="82" y="5"/>
                        <a:pt x="82" y="5"/>
                        <a:pt x="82" y="5"/>
                      </a:cubicBez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33" name="Freeform 10"/>
                <p:cNvSpPr>
                  <a:spLocks/>
                </p:cNvSpPr>
                <p:nvPr/>
              </p:nvSpPr>
              <p:spPr bwMode="auto">
                <a:xfrm>
                  <a:off x="2140" y="2525"/>
                  <a:ext cx="45" cy="37"/>
                </a:xfrm>
                <a:custGeom>
                  <a:avLst/>
                  <a:gdLst>
                    <a:gd name="T0" fmla="*/ 59 w 66"/>
                    <a:gd name="T1" fmla="*/ 1 h 53"/>
                    <a:gd name="T2" fmla="*/ 47 w 66"/>
                    <a:gd name="T3" fmla="*/ 7 h 53"/>
                    <a:gd name="T4" fmla="*/ 6 w 66"/>
                    <a:gd name="T5" fmla="*/ 40 h 53"/>
                    <a:gd name="T6" fmla="*/ 13 w 66"/>
                    <a:gd name="T7" fmla="*/ 47 h 53"/>
                    <a:gd name="T8" fmla="*/ 54 w 66"/>
                    <a:gd name="T9" fmla="*/ 12 h 53"/>
                    <a:gd name="T10" fmla="*/ 59 w 66"/>
                    <a:gd name="T11" fmla="*/ 1 h 53"/>
                  </a:gdLst>
                  <a:ahLst/>
                  <a:cxnLst>
                    <a:cxn ang="0">
                      <a:pos x="T0" y="T1"/>
                    </a:cxn>
                    <a:cxn ang="0">
                      <a:pos x="T2" y="T3"/>
                    </a:cxn>
                    <a:cxn ang="0">
                      <a:pos x="T4" y="T5"/>
                    </a:cxn>
                    <a:cxn ang="0">
                      <a:pos x="T6" y="T7"/>
                    </a:cxn>
                    <a:cxn ang="0">
                      <a:pos x="T8" y="T9"/>
                    </a:cxn>
                    <a:cxn ang="0">
                      <a:pos x="T10" y="T11"/>
                    </a:cxn>
                  </a:cxnLst>
                  <a:rect l="0" t="0" r="r" b="b"/>
                  <a:pathLst>
                    <a:path w="66" h="53">
                      <a:moveTo>
                        <a:pt x="59" y="1"/>
                      </a:moveTo>
                      <a:cubicBezTo>
                        <a:pt x="47" y="7"/>
                        <a:pt x="47" y="7"/>
                        <a:pt x="47" y="7"/>
                      </a:cubicBezTo>
                      <a:cubicBezTo>
                        <a:pt x="6" y="40"/>
                        <a:pt x="6" y="40"/>
                        <a:pt x="6" y="40"/>
                      </a:cubicBezTo>
                      <a:cubicBezTo>
                        <a:pt x="6" y="40"/>
                        <a:pt x="0" y="53"/>
                        <a:pt x="13" y="47"/>
                      </a:cubicBezTo>
                      <a:cubicBezTo>
                        <a:pt x="25" y="40"/>
                        <a:pt x="54" y="12"/>
                        <a:pt x="54" y="12"/>
                      </a:cubicBezTo>
                      <a:cubicBezTo>
                        <a:pt x="54" y="12"/>
                        <a:pt x="66" y="0"/>
                        <a:pt x="5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34" name="Freeform 11"/>
                <p:cNvSpPr>
                  <a:spLocks/>
                </p:cNvSpPr>
                <p:nvPr/>
              </p:nvSpPr>
              <p:spPr bwMode="auto">
                <a:xfrm>
                  <a:off x="2154" y="2536"/>
                  <a:ext cx="38" cy="28"/>
                </a:xfrm>
                <a:custGeom>
                  <a:avLst/>
                  <a:gdLst>
                    <a:gd name="T0" fmla="*/ 47 w 55"/>
                    <a:gd name="T1" fmla="*/ 1 h 41"/>
                    <a:gd name="T2" fmla="*/ 27 w 55"/>
                    <a:gd name="T3" fmla="*/ 13 h 41"/>
                    <a:gd name="T4" fmla="*/ 8 w 55"/>
                    <a:gd name="T5" fmla="*/ 28 h 41"/>
                    <a:gd name="T6" fmla="*/ 13 w 55"/>
                    <a:gd name="T7" fmla="*/ 34 h 41"/>
                    <a:gd name="T8" fmla="*/ 50 w 55"/>
                    <a:gd name="T9" fmla="*/ 7 h 41"/>
                    <a:gd name="T10" fmla="*/ 47 w 55"/>
                    <a:gd name="T11" fmla="*/ 1 h 41"/>
                  </a:gdLst>
                  <a:ahLst/>
                  <a:cxnLst>
                    <a:cxn ang="0">
                      <a:pos x="T0" y="T1"/>
                    </a:cxn>
                    <a:cxn ang="0">
                      <a:pos x="T2" y="T3"/>
                    </a:cxn>
                    <a:cxn ang="0">
                      <a:pos x="T4" y="T5"/>
                    </a:cxn>
                    <a:cxn ang="0">
                      <a:pos x="T6" y="T7"/>
                    </a:cxn>
                    <a:cxn ang="0">
                      <a:pos x="T8" y="T9"/>
                    </a:cxn>
                    <a:cxn ang="0">
                      <a:pos x="T10" y="T11"/>
                    </a:cxn>
                  </a:cxnLst>
                  <a:rect l="0" t="0" r="r" b="b"/>
                  <a:pathLst>
                    <a:path w="55" h="41">
                      <a:moveTo>
                        <a:pt x="47" y="1"/>
                      </a:moveTo>
                      <a:cubicBezTo>
                        <a:pt x="47" y="1"/>
                        <a:pt x="35" y="6"/>
                        <a:pt x="27" y="13"/>
                      </a:cubicBezTo>
                      <a:cubicBezTo>
                        <a:pt x="18" y="20"/>
                        <a:pt x="8" y="28"/>
                        <a:pt x="8" y="28"/>
                      </a:cubicBezTo>
                      <a:cubicBezTo>
                        <a:pt x="8" y="28"/>
                        <a:pt x="0" y="41"/>
                        <a:pt x="13" y="34"/>
                      </a:cubicBezTo>
                      <a:cubicBezTo>
                        <a:pt x="25" y="28"/>
                        <a:pt x="50" y="7"/>
                        <a:pt x="50" y="7"/>
                      </a:cubicBezTo>
                      <a:cubicBezTo>
                        <a:pt x="50" y="7"/>
                        <a:pt x="55" y="0"/>
                        <a:pt x="4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grpSp>
          <p:cxnSp>
            <p:nvCxnSpPr>
              <p:cNvPr id="435" name="Straight Connector 434"/>
              <p:cNvCxnSpPr/>
              <p:nvPr/>
            </p:nvCxnSpPr>
            <p:spPr>
              <a:xfrm flipH="1">
                <a:off x="4662923" y="3641174"/>
                <a:ext cx="3705224" cy="0"/>
              </a:xfrm>
              <a:prstGeom prst="line">
                <a:avLst/>
              </a:prstGeom>
              <a:ln>
                <a:solidFill>
                  <a:schemeClr val="accent2"/>
                </a:solidFill>
                <a:tailEnd type="oval"/>
              </a:ln>
            </p:spPr>
            <p:style>
              <a:lnRef idx="2">
                <a:schemeClr val="accent1"/>
              </a:lnRef>
              <a:fillRef idx="0">
                <a:schemeClr val="accent1"/>
              </a:fillRef>
              <a:effectRef idx="1">
                <a:schemeClr val="accent1"/>
              </a:effectRef>
              <a:fontRef idx="minor">
                <a:schemeClr val="tx1"/>
              </a:fontRef>
            </p:style>
          </p:cxnSp>
          <p:cxnSp>
            <p:nvCxnSpPr>
              <p:cNvPr id="438" name="Straight Connector 437"/>
              <p:cNvCxnSpPr/>
              <p:nvPr/>
            </p:nvCxnSpPr>
            <p:spPr>
              <a:xfrm>
                <a:off x="4744590" y="6012449"/>
                <a:ext cx="367034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sp>
        <p:nvSpPr>
          <p:cNvPr id="439" name="Freeform 6"/>
          <p:cNvSpPr>
            <a:spLocks noEditPoints="1"/>
          </p:cNvSpPr>
          <p:nvPr/>
        </p:nvSpPr>
        <p:spPr bwMode="auto">
          <a:xfrm>
            <a:off x="8544724" y="412305"/>
            <a:ext cx="583549" cy="491167"/>
          </a:xfrm>
          <a:custGeom>
            <a:avLst/>
            <a:gdLst>
              <a:gd name="T0" fmla="*/ 182 w 430"/>
              <a:gd name="T1" fmla="*/ 467 h 481"/>
              <a:gd name="T2" fmla="*/ 84 w 430"/>
              <a:gd name="T3" fmla="*/ 404 h 481"/>
              <a:gd name="T4" fmla="*/ 60 w 430"/>
              <a:gd name="T5" fmla="*/ 326 h 481"/>
              <a:gd name="T6" fmla="*/ 171 w 430"/>
              <a:gd name="T7" fmla="*/ 170 h 481"/>
              <a:gd name="T8" fmla="*/ 250 w 430"/>
              <a:gd name="T9" fmla="*/ 170 h 481"/>
              <a:gd name="T10" fmla="*/ 363 w 430"/>
              <a:gd name="T11" fmla="*/ 337 h 481"/>
              <a:gd name="T12" fmla="*/ 339 w 430"/>
              <a:gd name="T13" fmla="*/ 395 h 481"/>
              <a:gd name="T14" fmla="*/ 229 w 430"/>
              <a:gd name="T15" fmla="*/ 469 h 481"/>
              <a:gd name="T16" fmla="*/ 182 w 430"/>
              <a:gd name="T17" fmla="*/ 467 h 481"/>
              <a:gd name="T18" fmla="*/ 196 w 430"/>
              <a:gd name="T19" fmla="*/ 164 h 481"/>
              <a:gd name="T20" fmla="*/ 227 w 430"/>
              <a:gd name="T21" fmla="*/ 73 h 481"/>
              <a:gd name="T22" fmla="*/ 234 w 430"/>
              <a:gd name="T23" fmla="*/ 73 h 481"/>
              <a:gd name="T24" fmla="*/ 239 w 430"/>
              <a:gd name="T25" fmla="*/ 81 h 481"/>
              <a:gd name="T26" fmla="*/ 238 w 430"/>
              <a:gd name="T27" fmla="*/ 92 h 481"/>
              <a:gd name="T28" fmla="*/ 216 w 430"/>
              <a:gd name="T29" fmla="*/ 165 h 481"/>
              <a:gd name="T30" fmla="*/ 196 w 430"/>
              <a:gd name="T31" fmla="*/ 164 h 481"/>
              <a:gd name="T32" fmla="*/ 192 w 430"/>
              <a:gd name="T33" fmla="*/ 106 h 481"/>
              <a:gd name="T34" fmla="*/ 0 w 430"/>
              <a:gd name="T35" fmla="*/ 34 h 481"/>
              <a:gd name="T36" fmla="*/ 192 w 430"/>
              <a:gd name="T37" fmla="*/ 10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0" h="481">
                <a:moveTo>
                  <a:pt x="182" y="467"/>
                </a:moveTo>
                <a:cubicBezTo>
                  <a:pt x="122" y="478"/>
                  <a:pt x="87" y="453"/>
                  <a:pt x="84" y="404"/>
                </a:cubicBezTo>
                <a:cubicBezTo>
                  <a:pt x="82" y="373"/>
                  <a:pt x="76" y="357"/>
                  <a:pt x="60" y="326"/>
                </a:cubicBezTo>
                <a:cubicBezTo>
                  <a:pt x="5" y="223"/>
                  <a:pt x="39" y="131"/>
                  <a:pt x="171" y="170"/>
                </a:cubicBezTo>
                <a:cubicBezTo>
                  <a:pt x="198" y="178"/>
                  <a:pt x="224" y="179"/>
                  <a:pt x="250" y="170"/>
                </a:cubicBezTo>
                <a:cubicBezTo>
                  <a:pt x="361" y="130"/>
                  <a:pt x="430" y="237"/>
                  <a:pt x="363" y="337"/>
                </a:cubicBezTo>
                <a:cubicBezTo>
                  <a:pt x="347" y="360"/>
                  <a:pt x="343" y="370"/>
                  <a:pt x="339" y="395"/>
                </a:cubicBezTo>
                <a:cubicBezTo>
                  <a:pt x="328" y="458"/>
                  <a:pt x="288" y="481"/>
                  <a:pt x="229" y="469"/>
                </a:cubicBezTo>
                <a:cubicBezTo>
                  <a:pt x="213" y="465"/>
                  <a:pt x="197" y="464"/>
                  <a:pt x="182" y="467"/>
                </a:cubicBezTo>
                <a:close/>
                <a:moveTo>
                  <a:pt x="196" y="164"/>
                </a:moveTo>
                <a:cubicBezTo>
                  <a:pt x="189" y="126"/>
                  <a:pt x="227" y="73"/>
                  <a:pt x="227" y="73"/>
                </a:cubicBezTo>
                <a:cubicBezTo>
                  <a:pt x="229" y="70"/>
                  <a:pt x="232" y="70"/>
                  <a:pt x="234" y="73"/>
                </a:cubicBezTo>
                <a:cubicBezTo>
                  <a:pt x="239" y="81"/>
                  <a:pt x="239" y="81"/>
                  <a:pt x="239" y="81"/>
                </a:cubicBezTo>
                <a:cubicBezTo>
                  <a:pt x="240" y="84"/>
                  <a:pt x="240" y="89"/>
                  <a:pt x="238" y="92"/>
                </a:cubicBezTo>
                <a:cubicBezTo>
                  <a:pt x="238" y="92"/>
                  <a:pt x="208" y="134"/>
                  <a:pt x="216" y="165"/>
                </a:cubicBezTo>
                <a:cubicBezTo>
                  <a:pt x="209" y="166"/>
                  <a:pt x="203" y="165"/>
                  <a:pt x="196" y="164"/>
                </a:cubicBezTo>
                <a:close/>
                <a:moveTo>
                  <a:pt x="192" y="106"/>
                </a:moveTo>
                <a:cubicBezTo>
                  <a:pt x="167" y="0"/>
                  <a:pt x="92" y="18"/>
                  <a:pt x="0" y="34"/>
                </a:cubicBezTo>
                <a:cubicBezTo>
                  <a:pt x="123" y="134"/>
                  <a:pt x="128" y="82"/>
                  <a:pt x="192" y="106"/>
                </a:cubicBezTo>
                <a:close/>
              </a:path>
            </a:pathLst>
          </a:custGeom>
          <a:ln w="12700">
            <a:solidFill>
              <a:schemeClr val="accent1"/>
            </a:solidFill>
          </a:ln>
          <a:ex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defTabSz="457200"/>
            <a:endParaRPr lang="pt-BR">
              <a:solidFill>
                <a:srgbClr val="5F5F5F"/>
              </a:solidFill>
            </a:endParaRPr>
          </a:p>
        </p:txBody>
      </p:sp>
      <p:cxnSp>
        <p:nvCxnSpPr>
          <p:cNvPr id="440" name="Straight Connector 5"/>
          <p:cNvCxnSpPr/>
          <p:nvPr/>
        </p:nvCxnSpPr>
        <p:spPr>
          <a:xfrm flipH="1">
            <a:off x="6876256" y="881425"/>
            <a:ext cx="1876302"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sp>
        <p:nvSpPr>
          <p:cNvPr id="441" name="TextBox 440"/>
          <p:cNvSpPr txBox="1"/>
          <p:nvPr/>
        </p:nvSpPr>
        <p:spPr>
          <a:xfrm>
            <a:off x="467544" y="556320"/>
            <a:ext cx="8247445" cy="438702"/>
          </a:xfrm>
          <a:prstGeom prst="rect">
            <a:avLst/>
          </a:prstGeom>
          <a:noFill/>
          <a:ln>
            <a:noFill/>
          </a:ln>
        </p:spPr>
        <p:txBody>
          <a:bodyPr wrap="square" lIns="91425" tIns="91425" rIns="91425" bIns="91425" anchor="b" anchorCtr="0">
            <a:noAutofit/>
          </a:bodyPr>
          <a:lstStyle>
            <a:defPPr marR="0" lvl="0" algn="l" rtl="0">
              <a:lnSpc>
                <a:spcPct val="100000"/>
              </a:lnSpc>
              <a:spcBef>
                <a:spcPts val="0"/>
              </a:spcBef>
              <a:spcAft>
                <a:spcPts val="0"/>
              </a:spcAft>
            </a:defPPr>
            <a:lvl1pPr marR="0" lvl="0" indent="0">
              <a:lnSpc>
                <a:spcPct val="100000"/>
              </a:lnSpc>
              <a:spcBef>
                <a:spcPts val="0"/>
              </a:spcBef>
              <a:spcAft>
                <a:spcPts val="0"/>
              </a:spcAft>
              <a:buClr>
                <a:schemeClr val="dk2"/>
              </a:buClr>
              <a:buFont typeface="Archivo Narrow"/>
              <a:buNone/>
              <a:defRPr sz="2800" b="0" i="0" u="none" strike="noStrike" cap="none" baseline="0">
                <a:latin typeface="Archivo Narrow"/>
                <a:ea typeface="Archivo Narrow"/>
                <a:cs typeface="Archivo Narrow"/>
                <a:sym typeface="Archivo Narrow"/>
              </a:defRPr>
            </a:lvl1pPr>
            <a:lvl2pPr lvl="1" indent="0">
              <a:spcBef>
                <a:spcPts val="0"/>
              </a:spcBef>
              <a:buFont typeface="Archivo Narrow"/>
              <a:buNone/>
              <a:defRPr>
                <a:latin typeface="Archivo Narrow"/>
                <a:ea typeface="Archivo Narrow"/>
                <a:cs typeface="Archivo Narrow"/>
                <a:sym typeface="Archivo Narrow"/>
              </a:defRPr>
            </a:lvl2pPr>
            <a:lvl3pPr lvl="2" indent="0">
              <a:spcBef>
                <a:spcPts val="0"/>
              </a:spcBef>
              <a:buFont typeface="Archivo Narrow"/>
              <a:buNone/>
              <a:defRPr>
                <a:latin typeface="Archivo Narrow"/>
                <a:ea typeface="Archivo Narrow"/>
                <a:cs typeface="Archivo Narrow"/>
                <a:sym typeface="Archivo Narrow"/>
              </a:defRPr>
            </a:lvl3pPr>
            <a:lvl4pPr lvl="3" indent="0">
              <a:spcBef>
                <a:spcPts val="0"/>
              </a:spcBef>
              <a:buFont typeface="Archivo Narrow"/>
              <a:buNone/>
              <a:defRPr>
                <a:latin typeface="Archivo Narrow"/>
                <a:ea typeface="Archivo Narrow"/>
                <a:cs typeface="Archivo Narrow"/>
                <a:sym typeface="Archivo Narrow"/>
              </a:defRPr>
            </a:lvl4pPr>
            <a:lvl5pPr lvl="4" indent="0">
              <a:spcBef>
                <a:spcPts val="0"/>
              </a:spcBef>
              <a:buFont typeface="Archivo Narrow"/>
              <a:buNone/>
              <a:defRPr>
                <a:latin typeface="Archivo Narrow"/>
                <a:ea typeface="Archivo Narrow"/>
                <a:cs typeface="Archivo Narrow"/>
                <a:sym typeface="Archivo Narrow"/>
              </a:defRPr>
            </a:lvl5pPr>
            <a:lvl6pPr lvl="5" indent="0">
              <a:spcBef>
                <a:spcPts val="0"/>
              </a:spcBef>
              <a:buFont typeface="Archivo Narrow"/>
              <a:buNone/>
              <a:defRPr>
                <a:latin typeface="Archivo Narrow"/>
                <a:ea typeface="Archivo Narrow"/>
                <a:cs typeface="Archivo Narrow"/>
                <a:sym typeface="Archivo Narrow"/>
              </a:defRPr>
            </a:lvl6pPr>
            <a:lvl7pPr lvl="6" indent="0">
              <a:spcBef>
                <a:spcPts val="0"/>
              </a:spcBef>
              <a:buFont typeface="Archivo Narrow"/>
              <a:buNone/>
              <a:defRPr>
                <a:latin typeface="Archivo Narrow"/>
                <a:ea typeface="Archivo Narrow"/>
                <a:cs typeface="Archivo Narrow"/>
                <a:sym typeface="Archivo Narrow"/>
              </a:defRPr>
            </a:lvl7pPr>
            <a:lvl8pPr lvl="7" indent="0">
              <a:spcBef>
                <a:spcPts val="0"/>
              </a:spcBef>
              <a:buFont typeface="Archivo Narrow"/>
              <a:buNone/>
              <a:defRPr>
                <a:latin typeface="Archivo Narrow"/>
                <a:ea typeface="Archivo Narrow"/>
                <a:cs typeface="Archivo Narrow"/>
                <a:sym typeface="Archivo Narrow"/>
              </a:defRPr>
            </a:lvl8pPr>
            <a:lvl9pPr lvl="8" indent="0">
              <a:spcBef>
                <a:spcPts val="0"/>
              </a:spcBef>
              <a:buFont typeface="Archivo Narrow"/>
              <a:buNone/>
              <a:defRPr>
                <a:latin typeface="Archivo Narrow"/>
                <a:ea typeface="Archivo Narrow"/>
                <a:cs typeface="Archivo Narrow"/>
                <a:sym typeface="Archivo Narrow"/>
              </a:defRPr>
            </a:lvl9pPr>
          </a:lstStyle>
          <a:p>
            <a:r>
              <a:rPr lang="es-DO" sz="2400" dirty="0" smtClean="0"/>
              <a:t>En LATAM la demanda de "alimentos saludables" excede la oferta</a:t>
            </a:r>
            <a:endParaRPr lang="es-MX" sz="2400" dirty="0">
              <a:solidFill>
                <a:schemeClr val="bg1"/>
              </a:solidFill>
            </a:endParaRPr>
          </a:p>
        </p:txBody>
      </p:sp>
    </p:spTree>
    <p:extLst>
      <p:ext uri="{BB962C8B-B14F-4D97-AF65-F5344CB8AC3E}">
        <p14:creationId xmlns:p14="http://schemas.microsoft.com/office/powerpoint/2010/main" val="1826621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10" presetClass="entr" presetSubtype="0" fill="hold" grpId="0" nodeType="afterEffect">
                                  <p:stCondLst>
                                    <p:cond delay="0"/>
                                  </p:stCondLst>
                                  <p:childTnLst>
                                    <p:set>
                                      <p:cBhvr>
                                        <p:cTn id="18" dur="1" fill="hold">
                                          <p:stCondLst>
                                            <p:cond delay="0"/>
                                          </p:stCondLst>
                                        </p:cTn>
                                        <p:tgtEl>
                                          <p:spTgt spid="436"/>
                                        </p:tgtEl>
                                        <p:attrNameLst>
                                          <p:attrName>style.visibility</p:attrName>
                                        </p:attrNameLst>
                                      </p:cBhvr>
                                      <p:to>
                                        <p:strVal val="visible"/>
                                      </p:to>
                                    </p:set>
                                    <p:animEffect transition="in" filter="fade">
                                      <p:cBhvr>
                                        <p:cTn id="19" dur="250"/>
                                        <p:tgtEl>
                                          <p:spTgt spid="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6"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626325"/>
            <a:ext cx="8676456" cy="434051"/>
          </a:xfrm>
        </p:spPr>
        <p:txBody>
          <a:bodyPr/>
          <a:lstStyle/>
          <a:p>
            <a:r>
              <a:rPr lang="en-US" sz="2400" b="0" dirty="0" err="1" smtClean="0">
                <a:solidFill>
                  <a:schemeClr val="tx1"/>
                </a:solidFill>
                <a:latin typeface="+mj-lt"/>
              </a:rPr>
              <a:t>Además</a:t>
            </a:r>
            <a:r>
              <a:rPr lang="en-US" sz="2400" b="0" dirty="0" smtClean="0">
                <a:solidFill>
                  <a:schemeClr val="tx1"/>
                </a:solidFill>
                <a:latin typeface="+mj-lt"/>
              </a:rPr>
              <a:t> </a:t>
            </a:r>
            <a:r>
              <a:rPr lang="en-US" sz="2400" b="0" dirty="0" err="1" smtClean="0">
                <a:solidFill>
                  <a:schemeClr val="tx1"/>
                </a:solidFill>
                <a:latin typeface="+mj-lt"/>
              </a:rPr>
              <a:t>existe</a:t>
            </a:r>
            <a:r>
              <a:rPr lang="en-US" sz="2400" b="0" dirty="0" smtClean="0">
                <a:solidFill>
                  <a:schemeClr val="tx1"/>
                </a:solidFill>
                <a:latin typeface="+mj-lt"/>
              </a:rPr>
              <a:t> la </a:t>
            </a:r>
            <a:r>
              <a:rPr lang="en-US" sz="2400" b="0" dirty="0" err="1" smtClean="0">
                <a:solidFill>
                  <a:schemeClr val="tx1"/>
                </a:solidFill>
                <a:latin typeface="+mj-lt"/>
              </a:rPr>
              <a:t>necesidad</a:t>
            </a:r>
            <a:r>
              <a:rPr lang="en-US" sz="2400" b="0" dirty="0" smtClean="0">
                <a:solidFill>
                  <a:schemeClr val="tx1"/>
                </a:solidFill>
                <a:latin typeface="+mj-lt"/>
              </a:rPr>
              <a:t> de </a:t>
            </a:r>
            <a:r>
              <a:rPr lang="en-US" sz="2400" b="0" dirty="0" err="1" smtClean="0">
                <a:solidFill>
                  <a:schemeClr val="tx1"/>
                </a:solidFill>
                <a:latin typeface="+mj-lt"/>
              </a:rPr>
              <a:t>estas</a:t>
            </a:r>
            <a:r>
              <a:rPr lang="en-US" sz="2400" b="0" dirty="0" smtClean="0">
                <a:solidFill>
                  <a:schemeClr val="tx1"/>
                </a:solidFill>
                <a:latin typeface="+mj-lt"/>
              </a:rPr>
              <a:t> </a:t>
            </a:r>
            <a:r>
              <a:rPr lang="en-US" sz="2400" b="0" dirty="0" err="1" smtClean="0">
                <a:solidFill>
                  <a:schemeClr val="tx1"/>
                </a:solidFill>
                <a:latin typeface="+mj-lt"/>
              </a:rPr>
              <a:t>tendencias</a:t>
            </a:r>
            <a:r>
              <a:rPr lang="en-US" sz="2400" b="0" dirty="0" smtClean="0">
                <a:solidFill>
                  <a:schemeClr val="tx1"/>
                </a:solidFill>
                <a:latin typeface="+mj-lt"/>
              </a:rPr>
              <a:t> </a:t>
            </a:r>
            <a:r>
              <a:rPr lang="en-US" sz="2400" b="0" dirty="0" err="1" smtClean="0">
                <a:solidFill>
                  <a:schemeClr val="tx1"/>
                </a:solidFill>
                <a:latin typeface="+mj-lt"/>
              </a:rPr>
              <a:t>saludables</a:t>
            </a:r>
            <a:r>
              <a:rPr lang="en-US" sz="2400" b="0" dirty="0" smtClean="0">
                <a:solidFill>
                  <a:schemeClr val="tx1"/>
                </a:solidFill>
                <a:latin typeface="+mj-lt"/>
              </a:rPr>
              <a:t> </a:t>
            </a:r>
            <a:r>
              <a:rPr lang="en-US" sz="2400" b="0" dirty="0" err="1" smtClean="0">
                <a:solidFill>
                  <a:schemeClr val="tx1"/>
                </a:solidFill>
                <a:latin typeface="+mj-lt"/>
              </a:rPr>
              <a:t>por</a:t>
            </a:r>
            <a:r>
              <a:rPr lang="en-US" sz="2400" b="0" dirty="0">
                <a:solidFill>
                  <a:schemeClr val="tx1"/>
                </a:solidFill>
                <a:latin typeface="+mj-lt"/>
              </a:rPr>
              <a:t> </a:t>
            </a:r>
            <a:r>
              <a:rPr lang="en-US" sz="2400" b="0" dirty="0" err="1" smtClean="0">
                <a:solidFill>
                  <a:schemeClr val="tx1"/>
                </a:solidFill>
                <a:latin typeface="+mj-lt"/>
              </a:rPr>
              <a:t>cuestiones</a:t>
            </a:r>
            <a:r>
              <a:rPr lang="en-US" sz="2400" b="0" dirty="0" smtClean="0">
                <a:solidFill>
                  <a:schemeClr val="tx1"/>
                </a:solidFill>
                <a:latin typeface="+mj-lt"/>
              </a:rPr>
              <a:t> de </a:t>
            </a:r>
            <a:r>
              <a:rPr lang="en-US" sz="2400" b="0" dirty="0" err="1" smtClean="0">
                <a:solidFill>
                  <a:schemeClr val="tx1"/>
                </a:solidFill>
                <a:latin typeface="+mj-lt"/>
              </a:rPr>
              <a:t>salud</a:t>
            </a:r>
            <a:r>
              <a:rPr lang="en-US" sz="2400" b="0" dirty="0" smtClean="0">
                <a:solidFill>
                  <a:schemeClr val="tx1"/>
                </a:solidFill>
                <a:latin typeface="+mj-lt"/>
              </a:rPr>
              <a:t> </a:t>
            </a:r>
            <a:endParaRPr lang="pt-BR" sz="2400" b="0" dirty="0">
              <a:solidFill>
                <a:schemeClr val="tx1"/>
              </a:solidFill>
              <a:latin typeface="+mj-lt"/>
            </a:endParaRPr>
          </a:p>
        </p:txBody>
      </p:sp>
      <p:sp>
        <p:nvSpPr>
          <p:cNvPr id="12" name="Espaço Reservado para Texto 11"/>
          <p:cNvSpPr>
            <a:spLocks noGrp="1"/>
          </p:cNvSpPr>
          <p:nvPr>
            <p:ph type="body" idx="1"/>
          </p:nvPr>
        </p:nvSpPr>
        <p:spPr>
          <a:xfrm>
            <a:off x="366849" y="5014014"/>
            <a:ext cx="8165591" cy="222826"/>
          </a:xfrm>
        </p:spPr>
        <p:txBody>
          <a:bodyPr/>
          <a:lstStyle/>
          <a:p>
            <a:endParaRPr lang="en-US" sz="1000" dirty="0" smtClean="0">
              <a:solidFill>
                <a:schemeClr val="bg2"/>
              </a:solidFill>
            </a:endParaRPr>
          </a:p>
          <a:p>
            <a:endParaRPr lang="en-US" sz="1000" dirty="0">
              <a:solidFill>
                <a:schemeClr val="bg2"/>
              </a:solidFill>
            </a:endParaRPr>
          </a:p>
          <a:p>
            <a:r>
              <a:rPr lang="en-US" sz="1000" dirty="0" smtClean="0">
                <a:solidFill>
                  <a:schemeClr val="bg2"/>
                </a:solidFill>
              </a:rPr>
              <a:t>Source</a:t>
            </a:r>
            <a:r>
              <a:rPr lang="en-US" sz="1000" dirty="0">
                <a:solidFill>
                  <a:schemeClr val="bg2"/>
                </a:solidFill>
              </a:rPr>
              <a:t>:  Global </a:t>
            </a:r>
            <a:r>
              <a:rPr lang="en-US" sz="1000" dirty="0" smtClean="0">
                <a:solidFill>
                  <a:schemeClr val="bg2"/>
                </a:solidFill>
              </a:rPr>
              <a:t>Burden of </a:t>
            </a:r>
            <a:r>
              <a:rPr lang="en-US" sz="1000" dirty="0">
                <a:solidFill>
                  <a:schemeClr val="bg2"/>
                </a:solidFill>
              </a:rPr>
              <a:t>Disease Study2013 (overweight) and </a:t>
            </a:r>
            <a:r>
              <a:rPr lang="en-US" sz="1000" dirty="0" smtClean="0">
                <a:solidFill>
                  <a:schemeClr val="bg2"/>
                </a:solidFill>
              </a:rPr>
              <a:t>World Bank </a:t>
            </a:r>
            <a:r>
              <a:rPr lang="en-US" sz="1000" dirty="0">
                <a:solidFill>
                  <a:schemeClr val="bg2"/>
                </a:solidFill>
              </a:rPr>
              <a:t>(Diabetes)</a:t>
            </a:r>
          </a:p>
          <a:p>
            <a:endParaRPr lang="pt-BR" sz="900" dirty="0">
              <a:solidFill>
                <a:schemeClr val="bg2"/>
              </a:solidFill>
            </a:endParaRPr>
          </a:p>
        </p:txBody>
      </p:sp>
      <p:grpSp>
        <p:nvGrpSpPr>
          <p:cNvPr id="43" name="Group 42"/>
          <p:cNvGrpSpPr/>
          <p:nvPr/>
        </p:nvGrpSpPr>
        <p:grpSpPr>
          <a:xfrm>
            <a:off x="-21935" y="1143292"/>
            <a:ext cx="9165935" cy="1707204"/>
            <a:chOff x="-21936" y="1523919"/>
            <a:chExt cx="9165935" cy="2275570"/>
          </a:xfrm>
        </p:grpSpPr>
        <p:grpSp>
          <p:nvGrpSpPr>
            <p:cNvPr id="42" name="Group 41"/>
            <p:cNvGrpSpPr/>
            <p:nvPr/>
          </p:nvGrpSpPr>
          <p:grpSpPr>
            <a:xfrm>
              <a:off x="-21936" y="1523919"/>
              <a:ext cx="9165935" cy="2275570"/>
              <a:chOff x="-21936" y="1523919"/>
              <a:chExt cx="9165935" cy="2275570"/>
            </a:xfrm>
          </p:grpSpPr>
          <p:sp>
            <p:nvSpPr>
              <p:cNvPr id="9" name="Retângulo 8"/>
              <p:cNvSpPr/>
              <p:nvPr/>
            </p:nvSpPr>
            <p:spPr>
              <a:xfrm>
                <a:off x="4587291" y="1524104"/>
                <a:ext cx="4550390" cy="22752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BR">
                  <a:solidFill>
                    <a:srgbClr val="FFFFFF"/>
                  </a:solidFill>
                </a:endParaRPr>
              </a:p>
            </p:txBody>
          </p:sp>
          <p:sp>
            <p:nvSpPr>
              <p:cNvPr id="3" name="Retângulo 2"/>
              <p:cNvSpPr/>
              <p:nvPr/>
            </p:nvSpPr>
            <p:spPr>
              <a:xfrm>
                <a:off x="220717" y="1523919"/>
                <a:ext cx="4366574" cy="227557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BR">
                  <a:solidFill>
                    <a:srgbClr val="FFFFFF"/>
                  </a:solidFill>
                </a:endParaRPr>
              </a:p>
            </p:txBody>
          </p:sp>
          <p:sp>
            <p:nvSpPr>
              <p:cNvPr id="5" name="CaixaDeTexto 4"/>
              <p:cNvSpPr txBox="1"/>
              <p:nvPr/>
            </p:nvSpPr>
            <p:spPr>
              <a:xfrm>
                <a:off x="-21936" y="1643264"/>
                <a:ext cx="3962879" cy="2092235"/>
              </a:xfrm>
              <a:prstGeom prst="rect">
                <a:avLst/>
              </a:prstGeom>
              <a:noFill/>
            </p:spPr>
            <p:txBody>
              <a:bodyPr wrap="square" rtlCol="0">
                <a:spAutoFit/>
              </a:bodyPr>
              <a:lstStyle/>
              <a:p>
                <a:pPr algn="r" defTabSz="457200"/>
                <a:r>
                  <a:rPr lang="pt-BR" b="1" dirty="0">
                    <a:solidFill>
                      <a:srgbClr val="FFFFFF"/>
                    </a:solidFill>
                    <a:cs typeface="Arial" charset="0"/>
                  </a:rPr>
                  <a:t>59</a:t>
                </a:r>
                <a:r>
                  <a:rPr lang="pt-BR" b="1" dirty="0" smtClean="0">
                    <a:solidFill>
                      <a:srgbClr val="FFFFFF"/>
                    </a:solidFill>
                    <a:cs typeface="Arial" charset="0"/>
                  </a:rPr>
                  <a:t>% </a:t>
                </a:r>
                <a:r>
                  <a:rPr lang="pt-BR" sz="1100" dirty="0" smtClean="0">
                    <a:solidFill>
                      <a:srgbClr val="FFFFFF"/>
                    </a:solidFill>
                    <a:cs typeface="Arial" charset="0"/>
                  </a:rPr>
                  <a:t> </a:t>
                </a:r>
                <a:r>
                  <a:rPr lang="pt-BR" b="1" dirty="0">
                    <a:solidFill>
                      <a:srgbClr val="FFFFFF"/>
                    </a:solidFill>
                    <a:cs typeface="Arial" charset="0"/>
                  </a:rPr>
                  <a:t>de la población </a:t>
                </a:r>
                <a:endParaRPr lang="pt-BR" b="1" dirty="0" smtClean="0">
                  <a:solidFill>
                    <a:srgbClr val="FFFFFF"/>
                  </a:solidFill>
                  <a:cs typeface="Arial" charset="0"/>
                </a:endParaRPr>
              </a:p>
              <a:p>
                <a:pPr algn="r" defTabSz="457200"/>
                <a:r>
                  <a:rPr lang="pt-BR" dirty="0" smtClean="0">
                    <a:solidFill>
                      <a:srgbClr val="FFFFFF"/>
                    </a:solidFill>
                    <a:cs typeface="Arial" charset="0"/>
                  </a:rPr>
                  <a:t>de LATAM sufre de sobrepeso</a:t>
                </a:r>
              </a:p>
              <a:p>
                <a:pPr algn="r" defTabSz="457200"/>
                <a:endParaRPr lang="pt-BR" dirty="0" smtClean="0">
                  <a:solidFill>
                    <a:srgbClr val="FFFFFF"/>
                  </a:solidFill>
                  <a:cs typeface="Arial" charset="0"/>
                </a:endParaRPr>
              </a:p>
              <a:p>
                <a:pPr algn="r" defTabSz="457200"/>
                <a:r>
                  <a:rPr lang="pt-BR" sz="1400" dirty="0" smtClean="0">
                    <a:solidFill>
                      <a:srgbClr val="FFFFFF"/>
                    </a:solidFill>
                    <a:cs typeface="Arial" charset="0"/>
                  </a:rPr>
                  <a:t>Mexico 69.3%</a:t>
                </a:r>
              </a:p>
              <a:p>
                <a:pPr algn="r" defTabSz="457200"/>
                <a:r>
                  <a:rPr lang="pt-BR" sz="1400" dirty="0" smtClean="0">
                    <a:solidFill>
                      <a:srgbClr val="FFFFFF"/>
                    </a:solidFill>
                    <a:cs typeface="Arial" charset="0"/>
                  </a:rPr>
                  <a:t>Chile </a:t>
                </a:r>
                <a:r>
                  <a:rPr lang="pt-BR" sz="1400" dirty="0">
                    <a:solidFill>
                      <a:srgbClr val="FFFFFF"/>
                    </a:solidFill>
                    <a:cs typeface="Arial" charset="0"/>
                  </a:rPr>
                  <a:t>65.9%</a:t>
                </a:r>
              </a:p>
              <a:p>
                <a:pPr algn="r" defTabSz="457200"/>
                <a:r>
                  <a:rPr lang="pt-BR" sz="1400" dirty="0">
                    <a:solidFill>
                      <a:srgbClr val="FFFFFF"/>
                    </a:solidFill>
                    <a:cs typeface="Arial" charset="0"/>
                  </a:rPr>
                  <a:t>Costa Rica 60.8%</a:t>
                </a:r>
              </a:p>
            </p:txBody>
          </p:sp>
          <p:sp>
            <p:nvSpPr>
              <p:cNvPr id="8" name="CaixaDeTexto 7"/>
              <p:cNvSpPr txBox="1"/>
              <p:nvPr/>
            </p:nvSpPr>
            <p:spPr>
              <a:xfrm>
                <a:off x="5028325" y="1627498"/>
                <a:ext cx="4115674" cy="1928139"/>
              </a:xfrm>
              <a:prstGeom prst="rect">
                <a:avLst/>
              </a:prstGeom>
              <a:noFill/>
            </p:spPr>
            <p:txBody>
              <a:bodyPr wrap="square" rtlCol="0">
                <a:spAutoFit/>
              </a:bodyPr>
              <a:lstStyle/>
              <a:p>
                <a:pPr defTabSz="457200"/>
                <a:r>
                  <a:rPr lang="pt-BR" sz="1600" b="1" dirty="0">
                    <a:solidFill>
                      <a:srgbClr val="FFFFFF"/>
                    </a:solidFill>
                    <a:cs typeface="Arial" charset="0"/>
                  </a:rPr>
                  <a:t>62 m</a:t>
                </a:r>
                <a:r>
                  <a:rPr lang="es-DO" sz="1600" b="1" dirty="0" err="1">
                    <a:solidFill>
                      <a:srgbClr val="FFFFFF"/>
                    </a:solidFill>
                    <a:cs typeface="Arial" charset="0"/>
                  </a:rPr>
                  <a:t>illones</a:t>
                </a:r>
                <a:r>
                  <a:rPr lang="es-DO" sz="1600" b="1" dirty="0">
                    <a:solidFill>
                      <a:srgbClr val="FFFFFF"/>
                    </a:solidFill>
                    <a:cs typeface="Arial" charset="0"/>
                  </a:rPr>
                  <a:t> (11%) de latinoamericanos </a:t>
                </a:r>
                <a:r>
                  <a:rPr lang="es-DO" sz="1600" dirty="0">
                    <a:solidFill>
                      <a:srgbClr val="FFFFFF"/>
                    </a:solidFill>
                    <a:cs typeface="Arial" charset="0"/>
                  </a:rPr>
                  <a:t>tienen Diabetes </a:t>
                </a:r>
                <a:r>
                  <a:rPr lang="es-DO" sz="1600" dirty="0" smtClean="0">
                    <a:solidFill>
                      <a:srgbClr val="FFFFFF"/>
                    </a:solidFill>
                    <a:cs typeface="Arial" charset="0"/>
                  </a:rPr>
                  <a:t>(20</a:t>
                </a:r>
                <a:r>
                  <a:rPr lang="es-DO" sz="1600" dirty="0">
                    <a:solidFill>
                      <a:srgbClr val="FFFFFF"/>
                    </a:solidFill>
                    <a:cs typeface="Arial" charset="0"/>
                  </a:rPr>
                  <a:t>% </a:t>
                </a:r>
                <a:r>
                  <a:rPr lang="es-DO" sz="1600" dirty="0" smtClean="0">
                    <a:solidFill>
                      <a:srgbClr val="FFFFFF"/>
                    </a:solidFill>
                    <a:cs typeface="Arial" charset="0"/>
                  </a:rPr>
                  <a:t>en 2020)</a:t>
                </a:r>
                <a:endParaRPr lang="pt-BR" sz="1600" dirty="0" smtClean="0">
                  <a:solidFill>
                    <a:srgbClr val="FFFFFF"/>
                  </a:solidFill>
                  <a:cs typeface="Arial" charset="0"/>
                </a:endParaRPr>
              </a:p>
              <a:p>
                <a:pPr defTabSz="457200"/>
                <a:endParaRPr lang="pt-BR" sz="1400" dirty="0">
                  <a:solidFill>
                    <a:srgbClr val="FFFFFF"/>
                  </a:solidFill>
                  <a:cs typeface="Arial" charset="0"/>
                </a:endParaRPr>
              </a:p>
              <a:p>
                <a:pPr defTabSz="457200"/>
                <a:r>
                  <a:rPr lang="pt-BR" sz="1400" dirty="0">
                    <a:solidFill>
                      <a:srgbClr val="FFFFFF"/>
                    </a:solidFill>
                    <a:cs typeface="Arial" charset="0"/>
                  </a:rPr>
                  <a:t>Mexico 15.8%</a:t>
                </a:r>
              </a:p>
              <a:p>
                <a:pPr defTabSz="457200"/>
                <a:r>
                  <a:rPr lang="pt-BR" sz="1400" dirty="0">
                    <a:solidFill>
                      <a:srgbClr val="FFFFFF"/>
                    </a:solidFill>
                    <a:cs typeface="Arial" charset="0"/>
                  </a:rPr>
                  <a:t>Puerto Rico 12.1%</a:t>
                </a:r>
              </a:p>
              <a:p>
                <a:pPr defTabSz="457200"/>
                <a:r>
                  <a:rPr lang="pt-BR" sz="1400" dirty="0">
                    <a:solidFill>
                      <a:srgbClr val="FFFFFF"/>
                    </a:solidFill>
                    <a:cs typeface="Arial" charset="0"/>
                  </a:rPr>
                  <a:t>Venezuela 12.0%</a:t>
                </a:r>
              </a:p>
            </p:txBody>
          </p:sp>
        </p:grpSp>
        <p:grpSp>
          <p:nvGrpSpPr>
            <p:cNvPr id="27" name="Group 26"/>
            <p:cNvGrpSpPr/>
            <p:nvPr/>
          </p:nvGrpSpPr>
          <p:grpSpPr>
            <a:xfrm>
              <a:off x="4134535" y="1807259"/>
              <a:ext cx="878484" cy="1461721"/>
              <a:chOff x="4359274" y="2432050"/>
              <a:chExt cx="511175" cy="850551"/>
            </a:xfrm>
            <a:solidFill>
              <a:schemeClr val="bg1"/>
            </a:solidFill>
          </p:grpSpPr>
          <p:sp>
            <p:nvSpPr>
              <p:cNvPr id="20" name="Oval 19"/>
              <p:cNvSpPr/>
              <p:nvPr/>
            </p:nvSpPr>
            <p:spPr>
              <a:xfrm>
                <a:off x="4507825" y="2432050"/>
                <a:ext cx="213399" cy="213399"/>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BR">
                  <a:solidFill>
                    <a:srgbClr val="FFFFFF"/>
                  </a:solidFill>
                </a:endParaRPr>
              </a:p>
            </p:txBody>
          </p:sp>
          <p:sp>
            <p:nvSpPr>
              <p:cNvPr id="22" name="Oval 21"/>
              <p:cNvSpPr/>
              <p:nvPr/>
            </p:nvSpPr>
            <p:spPr>
              <a:xfrm rot="2553684">
                <a:off x="4367126" y="2610890"/>
                <a:ext cx="138687" cy="385851"/>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BR">
                  <a:solidFill>
                    <a:srgbClr val="FFFFFF"/>
                  </a:solidFill>
                </a:endParaRPr>
              </a:p>
            </p:txBody>
          </p:sp>
          <p:sp>
            <p:nvSpPr>
              <p:cNvPr id="23" name="Oval 22"/>
              <p:cNvSpPr/>
              <p:nvPr/>
            </p:nvSpPr>
            <p:spPr>
              <a:xfrm rot="19180610">
                <a:off x="4723937" y="2602045"/>
                <a:ext cx="138687" cy="385851"/>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BR">
                  <a:solidFill>
                    <a:srgbClr val="FFFFFF"/>
                  </a:solidFill>
                </a:endParaRPr>
              </a:p>
            </p:txBody>
          </p:sp>
          <p:sp>
            <p:nvSpPr>
              <p:cNvPr id="25" name="Rounded Rectangle 24"/>
              <p:cNvSpPr/>
              <p:nvPr/>
            </p:nvSpPr>
            <p:spPr>
              <a:xfrm>
                <a:off x="4626478" y="2928500"/>
                <a:ext cx="127275" cy="354101"/>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BR">
                  <a:solidFill>
                    <a:srgbClr val="FFFFFF"/>
                  </a:solidFill>
                </a:endParaRPr>
              </a:p>
            </p:txBody>
          </p:sp>
          <p:sp>
            <p:nvSpPr>
              <p:cNvPr id="26" name="Rounded Rectangle 25"/>
              <p:cNvSpPr/>
              <p:nvPr/>
            </p:nvSpPr>
            <p:spPr>
              <a:xfrm>
                <a:off x="4487249" y="2928500"/>
                <a:ext cx="127275" cy="354101"/>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BR">
                  <a:solidFill>
                    <a:srgbClr val="FFFFFF"/>
                  </a:solidFill>
                </a:endParaRPr>
              </a:p>
            </p:txBody>
          </p:sp>
          <p:sp>
            <p:nvSpPr>
              <p:cNvPr id="21" name="Oval 20"/>
              <p:cNvSpPr/>
              <p:nvPr/>
            </p:nvSpPr>
            <p:spPr>
              <a:xfrm>
                <a:off x="4359274" y="2632075"/>
                <a:ext cx="511175" cy="546100"/>
              </a:xfrm>
              <a:prstGeom prst="ellipse">
                <a:avLst/>
              </a:prstGeom>
              <a:grp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BR">
                  <a:solidFill>
                    <a:srgbClr val="FFFFFF"/>
                  </a:solidFill>
                </a:endParaRPr>
              </a:p>
            </p:txBody>
          </p:sp>
        </p:grpSp>
      </p:grpSp>
      <p:grpSp>
        <p:nvGrpSpPr>
          <p:cNvPr id="41" name="Group 40"/>
          <p:cNvGrpSpPr/>
          <p:nvPr/>
        </p:nvGrpSpPr>
        <p:grpSpPr>
          <a:xfrm>
            <a:off x="95275" y="2982047"/>
            <a:ext cx="4171926" cy="1676293"/>
            <a:chOff x="95275" y="3974821"/>
            <a:chExt cx="4314216" cy="2234367"/>
          </a:xfrm>
        </p:grpSpPr>
        <p:sp>
          <p:nvSpPr>
            <p:cNvPr id="11" name="CaixaDeTexto 10"/>
            <p:cNvSpPr txBox="1"/>
            <p:nvPr/>
          </p:nvSpPr>
          <p:spPr>
            <a:xfrm>
              <a:off x="1100081" y="3974821"/>
              <a:ext cx="3309410" cy="1610200"/>
            </a:xfrm>
            <a:prstGeom prst="rect">
              <a:avLst/>
            </a:prstGeom>
            <a:noFill/>
          </p:spPr>
          <p:txBody>
            <a:bodyPr wrap="square" rtlCol="0">
              <a:spAutoFit/>
            </a:bodyPr>
            <a:lstStyle/>
            <a:p>
              <a:pPr defTabSz="457200"/>
              <a:r>
                <a:rPr lang="pt-BR" b="1" dirty="0">
                  <a:solidFill>
                    <a:srgbClr val="FF8300"/>
                  </a:solidFill>
                  <a:cs typeface="Arial" charset="0"/>
                </a:rPr>
                <a:t>56% </a:t>
              </a:r>
              <a:r>
                <a:rPr lang="pt-BR" sz="1600" dirty="0" smtClean="0">
                  <a:solidFill>
                    <a:srgbClr val="FF8300"/>
                  </a:solidFill>
                  <a:cs typeface="Arial" charset="0"/>
                </a:rPr>
                <a:t>de los Latinoamericanos están tratando de perder peso </a:t>
              </a:r>
            </a:p>
            <a:p>
              <a:pPr defTabSz="457200"/>
              <a:endParaRPr lang="pt-BR" sz="1050" dirty="0" smtClean="0">
                <a:solidFill>
                  <a:srgbClr val="5F5F5F"/>
                </a:solidFill>
                <a:cs typeface="Arial" charset="0"/>
              </a:endParaRPr>
            </a:p>
            <a:p>
              <a:pPr defTabSz="457200"/>
              <a:r>
                <a:rPr lang="pt-BR" sz="1400" dirty="0" smtClean="0">
                  <a:solidFill>
                    <a:srgbClr val="5F5F5F"/>
                  </a:solidFill>
                  <a:cs typeface="Arial" charset="0"/>
                </a:rPr>
                <a:t>Tratando de mejorar su </a:t>
              </a:r>
              <a:r>
                <a:rPr lang="pt-BR" sz="1400" dirty="0" smtClean="0">
                  <a:solidFill>
                    <a:srgbClr val="FFC000"/>
                  </a:solidFill>
                  <a:cs typeface="Arial" charset="0"/>
                </a:rPr>
                <a:t>DIETA </a:t>
              </a:r>
              <a:r>
                <a:rPr lang="pt-BR" sz="1400" dirty="0" smtClean="0">
                  <a:solidFill>
                    <a:srgbClr val="5F5F5F"/>
                  </a:solidFill>
                  <a:cs typeface="Arial" charset="0"/>
                </a:rPr>
                <a:t>y haciendo </a:t>
              </a:r>
              <a:r>
                <a:rPr lang="pt-BR" sz="1400" dirty="0" smtClean="0">
                  <a:solidFill>
                    <a:srgbClr val="FFC000"/>
                  </a:solidFill>
                  <a:cs typeface="Arial" charset="0"/>
                </a:rPr>
                <a:t>EJERCICIO </a:t>
              </a:r>
              <a:endParaRPr lang="pt-BR" sz="1400" dirty="0">
                <a:solidFill>
                  <a:srgbClr val="FFC000"/>
                </a:solidFill>
                <a:cs typeface="Arial" charset="0"/>
              </a:endParaRPr>
            </a:p>
          </p:txBody>
        </p:sp>
        <p:grpSp>
          <p:nvGrpSpPr>
            <p:cNvPr id="30" name="Group 29"/>
            <p:cNvGrpSpPr>
              <a:grpSpLocks noChangeAspect="1"/>
            </p:cNvGrpSpPr>
            <p:nvPr/>
          </p:nvGrpSpPr>
          <p:grpSpPr bwMode="auto">
            <a:xfrm rot="20526243">
              <a:off x="95275" y="5138481"/>
              <a:ext cx="1070707" cy="1070707"/>
              <a:chOff x="4768" y="1193"/>
              <a:chExt cx="510" cy="510"/>
            </a:xfrm>
          </p:grpSpPr>
          <p:sp>
            <p:nvSpPr>
              <p:cNvPr id="31" name="Freeform 5"/>
              <p:cNvSpPr>
                <a:spLocks/>
              </p:cNvSpPr>
              <p:nvPr/>
            </p:nvSpPr>
            <p:spPr bwMode="auto">
              <a:xfrm>
                <a:off x="4814" y="1240"/>
                <a:ext cx="418" cy="417"/>
              </a:xfrm>
              <a:custGeom>
                <a:avLst/>
                <a:gdLst>
                  <a:gd name="T0" fmla="*/ 513 w 875"/>
                  <a:gd name="T1" fmla="*/ 10 h 874"/>
                  <a:gd name="T2" fmla="*/ 475 w 875"/>
                  <a:gd name="T3" fmla="*/ 10 h 874"/>
                  <a:gd name="T4" fmla="*/ 383 w 875"/>
                  <a:gd name="T5" fmla="*/ 102 h 874"/>
                  <a:gd name="T6" fmla="*/ 383 w 875"/>
                  <a:gd name="T7" fmla="*/ 139 h 874"/>
                  <a:gd name="T8" fmla="*/ 517 w 875"/>
                  <a:gd name="T9" fmla="*/ 273 h 874"/>
                  <a:gd name="T10" fmla="*/ 273 w 875"/>
                  <a:gd name="T11" fmla="*/ 516 h 874"/>
                  <a:gd name="T12" fmla="*/ 140 w 875"/>
                  <a:gd name="T13" fmla="*/ 383 h 874"/>
                  <a:gd name="T14" fmla="*/ 102 w 875"/>
                  <a:gd name="T15" fmla="*/ 383 h 874"/>
                  <a:gd name="T16" fmla="*/ 11 w 875"/>
                  <a:gd name="T17" fmla="*/ 474 h 874"/>
                  <a:gd name="T18" fmla="*/ 11 w 875"/>
                  <a:gd name="T19" fmla="*/ 512 h 874"/>
                  <a:gd name="T20" fmla="*/ 363 w 875"/>
                  <a:gd name="T21" fmla="*/ 864 h 874"/>
                  <a:gd name="T22" fmla="*/ 400 w 875"/>
                  <a:gd name="T23" fmla="*/ 864 h 874"/>
                  <a:gd name="T24" fmla="*/ 492 w 875"/>
                  <a:gd name="T25" fmla="*/ 772 h 874"/>
                  <a:gd name="T26" fmla="*/ 492 w 875"/>
                  <a:gd name="T27" fmla="*/ 735 h 874"/>
                  <a:gd name="T28" fmla="*/ 359 w 875"/>
                  <a:gd name="T29" fmla="*/ 601 h 874"/>
                  <a:gd name="T30" fmla="*/ 602 w 875"/>
                  <a:gd name="T31" fmla="*/ 358 h 874"/>
                  <a:gd name="T32" fmla="*/ 735 w 875"/>
                  <a:gd name="T33" fmla="*/ 491 h 874"/>
                  <a:gd name="T34" fmla="*/ 773 w 875"/>
                  <a:gd name="T35" fmla="*/ 491 h 874"/>
                  <a:gd name="T36" fmla="*/ 865 w 875"/>
                  <a:gd name="T37" fmla="*/ 400 h 874"/>
                  <a:gd name="T38" fmla="*/ 865 w 875"/>
                  <a:gd name="T39" fmla="*/ 362 h 874"/>
                  <a:gd name="T40" fmla="*/ 513 w 875"/>
                  <a:gd name="T41" fmla="*/ 1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5" h="874">
                    <a:moveTo>
                      <a:pt x="513" y="10"/>
                    </a:moveTo>
                    <a:cubicBezTo>
                      <a:pt x="503" y="0"/>
                      <a:pt x="485" y="0"/>
                      <a:pt x="475" y="10"/>
                    </a:cubicBezTo>
                    <a:cubicBezTo>
                      <a:pt x="383" y="102"/>
                      <a:pt x="383" y="102"/>
                      <a:pt x="383" y="102"/>
                    </a:cubicBezTo>
                    <a:cubicBezTo>
                      <a:pt x="373" y="112"/>
                      <a:pt x="373" y="129"/>
                      <a:pt x="383" y="139"/>
                    </a:cubicBezTo>
                    <a:cubicBezTo>
                      <a:pt x="517" y="273"/>
                      <a:pt x="517" y="273"/>
                      <a:pt x="517" y="273"/>
                    </a:cubicBezTo>
                    <a:cubicBezTo>
                      <a:pt x="273" y="516"/>
                      <a:pt x="273" y="516"/>
                      <a:pt x="273" y="516"/>
                    </a:cubicBezTo>
                    <a:cubicBezTo>
                      <a:pt x="140" y="383"/>
                      <a:pt x="140" y="383"/>
                      <a:pt x="140" y="383"/>
                    </a:cubicBezTo>
                    <a:cubicBezTo>
                      <a:pt x="130" y="372"/>
                      <a:pt x="113" y="372"/>
                      <a:pt x="102" y="383"/>
                    </a:cubicBezTo>
                    <a:cubicBezTo>
                      <a:pt x="11" y="474"/>
                      <a:pt x="11" y="474"/>
                      <a:pt x="11" y="474"/>
                    </a:cubicBezTo>
                    <a:cubicBezTo>
                      <a:pt x="0" y="485"/>
                      <a:pt x="0" y="502"/>
                      <a:pt x="11" y="512"/>
                    </a:cubicBezTo>
                    <a:cubicBezTo>
                      <a:pt x="363" y="864"/>
                      <a:pt x="363" y="864"/>
                      <a:pt x="363" y="864"/>
                    </a:cubicBezTo>
                    <a:cubicBezTo>
                      <a:pt x="373" y="874"/>
                      <a:pt x="390" y="874"/>
                      <a:pt x="400" y="864"/>
                    </a:cubicBezTo>
                    <a:cubicBezTo>
                      <a:pt x="492" y="772"/>
                      <a:pt x="492" y="772"/>
                      <a:pt x="492" y="772"/>
                    </a:cubicBezTo>
                    <a:cubicBezTo>
                      <a:pt x="502" y="762"/>
                      <a:pt x="502" y="745"/>
                      <a:pt x="492" y="735"/>
                    </a:cubicBezTo>
                    <a:cubicBezTo>
                      <a:pt x="359" y="601"/>
                      <a:pt x="359" y="601"/>
                      <a:pt x="359" y="601"/>
                    </a:cubicBezTo>
                    <a:cubicBezTo>
                      <a:pt x="602" y="358"/>
                      <a:pt x="602" y="358"/>
                      <a:pt x="602" y="358"/>
                    </a:cubicBezTo>
                    <a:cubicBezTo>
                      <a:pt x="735" y="491"/>
                      <a:pt x="735" y="491"/>
                      <a:pt x="735" y="491"/>
                    </a:cubicBezTo>
                    <a:cubicBezTo>
                      <a:pt x="746" y="502"/>
                      <a:pt x="763" y="502"/>
                      <a:pt x="773" y="491"/>
                    </a:cubicBezTo>
                    <a:cubicBezTo>
                      <a:pt x="865" y="400"/>
                      <a:pt x="865" y="400"/>
                      <a:pt x="865" y="400"/>
                    </a:cubicBezTo>
                    <a:cubicBezTo>
                      <a:pt x="875" y="390"/>
                      <a:pt x="875" y="372"/>
                      <a:pt x="865" y="362"/>
                    </a:cubicBezTo>
                    <a:lnTo>
                      <a:pt x="513" y="10"/>
                    </a:lnTo>
                    <a:close/>
                  </a:path>
                </a:pathLst>
              </a:custGeom>
              <a:solidFill>
                <a:srgbClr val="FFFFFF"/>
              </a:solidFill>
              <a:ln w="19050">
                <a:solidFill>
                  <a:schemeClr val="accent2"/>
                </a:solidFill>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2" name="Freeform 6"/>
              <p:cNvSpPr>
                <a:spLocks/>
              </p:cNvSpPr>
              <p:nvPr/>
            </p:nvSpPr>
            <p:spPr bwMode="auto">
              <a:xfrm>
                <a:off x="4768" y="1510"/>
                <a:ext cx="193" cy="193"/>
              </a:xfrm>
              <a:custGeom>
                <a:avLst/>
                <a:gdLst>
                  <a:gd name="T0" fmla="*/ 96 w 405"/>
                  <a:gd name="T1" fmla="*/ 10 h 404"/>
                  <a:gd name="T2" fmla="*/ 58 w 405"/>
                  <a:gd name="T3" fmla="*/ 10 h 404"/>
                  <a:gd name="T4" fmla="*/ 10 w 405"/>
                  <a:gd name="T5" fmla="*/ 58 h 404"/>
                  <a:gd name="T6" fmla="*/ 10 w 405"/>
                  <a:gd name="T7" fmla="*/ 95 h 404"/>
                  <a:gd name="T8" fmla="*/ 310 w 405"/>
                  <a:gd name="T9" fmla="*/ 394 h 404"/>
                  <a:gd name="T10" fmla="*/ 347 w 405"/>
                  <a:gd name="T11" fmla="*/ 394 h 404"/>
                  <a:gd name="T12" fmla="*/ 395 w 405"/>
                  <a:gd name="T13" fmla="*/ 347 h 404"/>
                  <a:gd name="T14" fmla="*/ 395 w 405"/>
                  <a:gd name="T15" fmla="*/ 309 h 404"/>
                  <a:gd name="T16" fmla="*/ 96 w 405"/>
                  <a:gd name="T17" fmla="*/ 1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5" h="404">
                    <a:moveTo>
                      <a:pt x="96" y="10"/>
                    </a:moveTo>
                    <a:cubicBezTo>
                      <a:pt x="86" y="0"/>
                      <a:pt x="68" y="0"/>
                      <a:pt x="58" y="10"/>
                    </a:cubicBezTo>
                    <a:cubicBezTo>
                      <a:pt x="10" y="58"/>
                      <a:pt x="10" y="58"/>
                      <a:pt x="10" y="58"/>
                    </a:cubicBezTo>
                    <a:cubicBezTo>
                      <a:pt x="0" y="68"/>
                      <a:pt x="0" y="85"/>
                      <a:pt x="10" y="95"/>
                    </a:cubicBezTo>
                    <a:cubicBezTo>
                      <a:pt x="310" y="394"/>
                      <a:pt x="310" y="394"/>
                      <a:pt x="310" y="394"/>
                    </a:cubicBezTo>
                    <a:cubicBezTo>
                      <a:pt x="320" y="404"/>
                      <a:pt x="337" y="404"/>
                      <a:pt x="347" y="394"/>
                    </a:cubicBezTo>
                    <a:cubicBezTo>
                      <a:pt x="395" y="347"/>
                      <a:pt x="395" y="347"/>
                      <a:pt x="395" y="347"/>
                    </a:cubicBezTo>
                    <a:cubicBezTo>
                      <a:pt x="405" y="336"/>
                      <a:pt x="405" y="319"/>
                      <a:pt x="395" y="309"/>
                    </a:cubicBezTo>
                    <a:lnTo>
                      <a:pt x="96" y="10"/>
                    </a:lnTo>
                    <a:close/>
                  </a:path>
                </a:pathLst>
              </a:custGeom>
              <a:solidFill>
                <a:srgbClr val="FFFFFF"/>
              </a:solidFill>
              <a:ln w="19050">
                <a:solidFill>
                  <a:schemeClr val="accent2"/>
                </a:solidFill>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3" name="Freeform 7"/>
              <p:cNvSpPr>
                <a:spLocks/>
              </p:cNvSpPr>
              <p:nvPr/>
            </p:nvSpPr>
            <p:spPr bwMode="auto">
              <a:xfrm>
                <a:off x="5085" y="1193"/>
                <a:ext cx="193" cy="193"/>
              </a:xfrm>
              <a:custGeom>
                <a:avLst/>
                <a:gdLst>
                  <a:gd name="T0" fmla="*/ 395 w 405"/>
                  <a:gd name="T1" fmla="*/ 309 h 404"/>
                  <a:gd name="T2" fmla="*/ 96 w 405"/>
                  <a:gd name="T3" fmla="*/ 10 h 404"/>
                  <a:gd name="T4" fmla="*/ 58 w 405"/>
                  <a:gd name="T5" fmla="*/ 10 h 404"/>
                  <a:gd name="T6" fmla="*/ 10 w 405"/>
                  <a:gd name="T7" fmla="*/ 58 h 404"/>
                  <a:gd name="T8" fmla="*/ 11 w 405"/>
                  <a:gd name="T9" fmla="*/ 95 h 404"/>
                  <a:gd name="T10" fmla="*/ 310 w 405"/>
                  <a:gd name="T11" fmla="*/ 394 h 404"/>
                  <a:gd name="T12" fmla="*/ 347 w 405"/>
                  <a:gd name="T13" fmla="*/ 394 h 404"/>
                  <a:gd name="T14" fmla="*/ 395 w 405"/>
                  <a:gd name="T15" fmla="*/ 347 h 404"/>
                  <a:gd name="T16" fmla="*/ 395 w 405"/>
                  <a:gd name="T17" fmla="*/ 30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5" h="404">
                    <a:moveTo>
                      <a:pt x="395" y="309"/>
                    </a:moveTo>
                    <a:cubicBezTo>
                      <a:pt x="96" y="10"/>
                      <a:pt x="96" y="10"/>
                      <a:pt x="96" y="10"/>
                    </a:cubicBezTo>
                    <a:cubicBezTo>
                      <a:pt x="86" y="0"/>
                      <a:pt x="69" y="0"/>
                      <a:pt x="58" y="10"/>
                    </a:cubicBezTo>
                    <a:cubicBezTo>
                      <a:pt x="10" y="58"/>
                      <a:pt x="10" y="58"/>
                      <a:pt x="10" y="58"/>
                    </a:cubicBezTo>
                    <a:cubicBezTo>
                      <a:pt x="0" y="68"/>
                      <a:pt x="0" y="85"/>
                      <a:pt x="11" y="95"/>
                    </a:cubicBezTo>
                    <a:cubicBezTo>
                      <a:pt x="310" y="394"/>
                      <a:pt x="310" y="394"/>
                      <a:pt x="310" y="394"/>
                    </a:cubicBezTo>
                    <a:cubicBezTo>
                      <a:pt x="320" y="404"/>
                      <a:pt x="337" y="404"/>
                      <a:pt x="347" y="394"/>
                    </a:cubicBezTo>
                    <a:cubicBezTo>
                      <a:pt x="395" y="347"/>
                      <a:pt x="395" y="347"/>
                      <a:pt x="395" y="347"/>
                    </a:cubicBezTo>
                    <a:cubicBezTo>
                      <a:pt x="405" y="336"/>
                      <a:pt x="405" y="319"/>
                      <a:pt x="395" y="309"/>
                    </a:cubicBezTo>
                    <a:close/>
                  </a:path>
                </a:pathLst>
              </a:custGeom>
              <a:solidFill>
                <a:srgbClr val="FFFFFF"/>
              </a:solidFill>
              <a:ln w="19050">
                <a:solidFill>
                  <a:schemeClr val="accent2"/>
                </a:solidFill>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grpSp>
        <p:cxnSp>
          <p:nvCxnSpPr>
            <p:cNvPr id="35" name="Straight Connector 34"/>
            <p:cNvCxnSpPr/>
            <p:nvPr/>
          </p:nvCxnSpPr>
          <p:spPr>
            <a:xfrm>
              <a:off x="638176" y="5733252"/>
              <a:ext cx="3705224" cy="0"/>
            </a:xfrm>
            <a:prstGeom prst="line">
              <a:avLst/>
            </a:prstGeom>
            <a:ln>
              <a:solidFill>
                <a:schemeClr val="accent2"/>
              </a:solidFill>
              <a:tailEnd type="oval"/>
            </a:ln>
          </p:spPr>
          <p:style>
            <a:lnRef idx="2">
              <a:schemeClr val="accent1"/>
            </a:lnRef>
            <a:fillRef idx="0">
              <a:schemeClr val="accent1"/>
            </a:fillRef>
            <a:effectRef idx="1">
              <a:schemeClr val="accent1"/>
            </a:effectRef>
            <a:fontRef idx="minor">
              <a:schemeClr val="tx1"/>
            </a:fontRef>
          </p:style>
        </p:cxnSp>
      </p:grpSp>
      <p:sp>
        <p:nvSpPr>
          <p:cNvPr id="37" name="Freeform 6"/>
          <p:cNvSpPr>
            <a:spLocks noEditPoints="1"/>
          </p:cNvSpPr>
          <p:nvPr/>
        </p:nvSpPr>
        <p:spPr bwMode="auto">
          <a:xfrm>
            <a:off x="8544724" y="412305"/>
            <a:ext cx="583549" cy="491167"/>
          </a:xfrm>
          <a:custGeom>
            <a:avLst/>
            <a:gdLst>
              <a:gd name="T0" fmla="*/ 182 w 430"/>
              <a:gd name="T1" fmla="*/ 467 h 481"/>
              <a:gd name="T2" fmla="*/ 84 w 430"/>
              <a:gd name="T3" fmla="*/ 404 h 481"/>
              <a:gd name="T4" fmla="*/ 60 w 430"/>
              <a:gd name="T5" fmla="*/ 326 h 481"/>
              <a:gd name="T6" fmla="*/ 171 w 430"/>
              <a:gd name="T7" fmla="*/ 170 h 481"/>
              <a:gd name="T8" fmla="*/ 250 w 430"/>
              <a:gd name="T9" fmla="*/ 170 h 481"/>
              <a:gd name="T10" fmla="*/ 363 w 430"/>
              <a:gd name="T11" fmla="*/ 337 h 481"/>
              <a:gd name="T12" fmla="*/ 339 w 430"/>
              <a:gd name="T13" fmla="*/ 395 h 481"/>
              <a:gd name="T14" fmla="*/ 229 w 430"/>
              <a:gd name="T15" fmla="*/ 469 h 481"/>
              <a:gd name="T16" fmla="*/ 182 w 430"/>
              <a:gd name="T17" fmla="*/ 467 h 481"/>
              <a:gd name="T18" fmla="*/ 196 w 430"/>
              <a:gd name="T19" fmla="*/ 164 h 481"/>
              <a:gd name="T20" fmla="*/ 227 w 430"/>
              <a:gd name="T21" fmla="*/ 73 h 481"/>
              <a:gd name="T22" fmla="*/ 234 w 430"/>
              <a:gd name="T23" fmla="*/ 73 h 481"/>
              <a:gd name="T24" fmla="*/ 239 w 430"/>
              <a:gd name="T25" fmla="*/ 81 h 481"/>
              <a:gd name="T26" fmla="*/ 238 w 430"/>
              <a:gd name="T27" fmla="*/ 92 h 481"/>
              <a:gd name="T28" fmla="*/ 216 w 430"/>
              <a:gd name="T29" fmla="*/ 165 h 481"/>
              <a:gd name="T30" fmla="*/ 196 w 430"/>
              <a:gd name="T31" fmla="*/ 164 h 481"/>
              <a:gd name="T32" fmla="*/ 192 w 430"/>
              <a:gd name="T33" fmla="*/ 106 h 481"/>
              <a:gd name="T34" fmla="*/ 0 w 430"/>
              <a:gd name="T35" fmla="*/ 34 h 481"/>
              <a:gd name="T36" fmla="*/ 192 w 430"/>
              <a:gd name="T37" fmla="*/ 10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0" h="481">
                <a:moveTo>
                  <a:pt x="182" y="467"/>
                </a:moveTo>
                <a:cubicBezTo>
                  <a:pt x="122" y="478"/>
                  <a:pt x="87" y="453"/>
                  <a:pt x="84" y="404"/>
                </a:cubicBezTo>
                <a:cubicBezTo>
                  <a:pt x="82" y="373"/>
                  <a:pt x="76" y="357"/>
                  <a:pt x="60" y="326"/>
                </a:cubicBezTo>
                <a:cubicBezTo>
                  <a:pt x="5" y="223"/>
                  <a:pt x="39" y="131"/>
                  <a:pt x="171" y="170"/>
                </a:cubicBezTo>
                <a:cubicBezTo>
                  <a:pt x="198" y="178"/>
                  <a:pt x="224" y="179"/>
                  <a:pt x="250" y="170"/>
                </a:cubicBezTo>
                <a:cubicBezTo>
                  <a:pt x="361" y="130"/>
                  <a:pt x="430" y="237"/>
                  <a:pt x="363" y="337"/>
                </a:cubicBezTo>
                <a:cubicBezTo>
                  <a:pt x="347" y="360"/>
                  <a:pt x="343" y="370"/>
                  <a:pt x="339" y="395"/>
                </a:cubicBezTo>
                <a:cubicBezTo>
                  <a:pt x="328" y="458"/>
                  <a:pt x="288" y="481"/>
                  <a:pt x="229" y="469"/>
                </a:cubicBezTo>
                <a:cubicBezTo>
                  <a:pt x="213" y="465"/>
                  <a:pt x="197" y="464"/>
                  <a:pt x="182" y="467"/>
                </a:cubicBezTo>
                <a:close/>
                <a:moveTo>
                  <a:pt x="196" y="164"/>
                </a:moveTo>
                <a:cubicBezTo>
                  <a:pt x="189" y="126"/>
                  <a:pt x="227" y="73"/>
                  <a:pt x="227" y="73"/>
                </a:cubicBezTo>
                <a:cubicBezTo>
                  <a:pt x="229" y="70"/>
                  <a:pt x="232" y="70"/>
                  <a:pt x="234" y="73"/>
                </a:cubicBezTo>
                <a:cubicBezTo>
                  <a:pt x="239" y="81"/>
                  <a:pt x="239" y="81"/>
                  <a:pt x="239" y="81"/>
                </a:cubicBezTo>
                <a:cubicBezTo>
                  <a:pt x="240" y="84"/>
                  <a:pt x="240" y="89"/>
                  <a:pt x="238" y="92"/>
                </a:cubicBezTo>
                <a:cubicBezTo>
                  <a:pt x="238" y="92"/>
                  <a:pt x="208" y="134"/>
                  <a:pt x="216" y="165"/>
                </a:cubicBezTo>
                <a:cubicBezTo>
                  <a:pt x="209" y="166"/>
                  <a:pt x="203" y="165"/>
                  <a:pt x="196" y="164"/>
                </a:cubicBezTo>
                <a:close/>
                <a:moveTo>
                  <a:pt x="192" y="106"/>
                </a:moveTo>
                <a:cubicBezTo>
                  <a:pt x="167" y="0"/>
                  <a:pt x="92" y="18"/>
                  <a:pt x="0" y="34"/>
                </a:cubicBezTo>
                <a:cubicBezTo>
                  <a:pt x="123" y="134"/>
                  <a:pt x="128" y="82"/>
                  <a:pt x="192" y="106"/>
                </a:cubicBezTo>
                <a:close/>
              </a:path>
            </a:pathLst>
          </a:custGeom>
          <a:ln w="12700">
            <a:solidFill>
              <a:schemeClr val="accent1"/>
            </a:solidFill>
          </a:ln>
          <a:extLst/>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pPr defTabSz="457200"/>
            <a:endParaRPr lang="pt-BR">
              <a:solidFill>
                <a:srgbClr val="5F5F5F"/>
              </a:solidFill>
            </a:endParaRPr>
          </a:p>
        </p:txBody>
      </p:sp>
      <p:cxnSp>
        <p:nvCxnSpPr>
          <p:cNvPr id="38" name="Straight Connector 5"/>
          <p:cNvCxnSpPr/>
          <p:nvPr/>
        </p:nvCxnSpPr>
        <p:spPr>
          <a:xfrm flipH="1">
            <a:off x="6876256" y="881425"/>
            <a:ext cx="1876302"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4573205" y="4031156"/>
            <a:ext cx="4564485" cy="0"/>
          </a:xfrm>
          <a:prstGeom prst="line">
            <a:avLst/>
          </a:prstGeom>
          <a:ln>
            <a:tailEnd type="oval"/>
          </a:ln>
        </p:spPr>
        <p:style>
          <a:lnRef idx="2">
            <a:schemeClr val="accent1"/>
          </a:lnRef>
          <a:fillRef idx="0">
            <a:schemeClr val="accent1"/>
          </a:fillRef>
          <a:effectRef idx="1">
            <a:schemeClr val="accent1"/>
          </a:effectRef>
          <a:fontRef idx="minor">
            <a:schemeClr val="tx1"/>
          </a:fontRef>
        </p:style>
      </p:cxnSp>
      <p:graphicFrame>
        <p:nvGraphicFramePr>
          <p:cNvPr id="34" name="Chart 33"/>
          <p:cNvGraphicFramePr/>
          <p:nvPr>
            <p:extLst>
              <p:ext uri="{D42A27DB-BD31-4B8C-83A1-F6EECF244321}">
                <p14:modId xmlns:p14="http://schemas.microsoft.com/office/powerpoint/2010/main" val="1528682292"/>
              </p:ext>
            </p:extLst>
          </p:nvPr>
        </p:nvGraphicFramePr>
        <p:xfrm>
          <a:off x="4134536" y="3094337"/>
          <a:ext cx="4901296" cy="14314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6703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750"/>
                                        <p:tgtEl>
                                          <p:spTgt spid="4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77" y="484312"/>
            <a:ext cx="8166671" cy="434051"/>
          </a:xfrm>
        </p:spPr>
        <p:txBody>
          <a:bodyPr/>
          <a:lstStyle/>
          <a:p>
            <a:r>
              <a:rPr lang="en-US" sz="2400" b="0" dirty="0" err="1" smtClean="0">
                <a:solidFill>
                  <a:schemeClr val="tx1"/>
                </a:solidFill>
              </a:rPr>
              <a:t>Estas</a:t>
            </a:r>
            <a:r>
              <a:rPr lang="en-US" sz="2400" b="0" dirty="0" smtClean="0">
                <a:solidFill>
                  <a:schemeClr val="tx1"/>
                </a:solidFill>
              </a:rPr>
              <a:t> </a:t>
            </a:r>
            <a:r>
              <a:rPr lang="en-US" sz="2400" b="0" dirty="0" err="1" smtClean="0">
                <a:solidFill>
                  <a:schemeClr val="tx1"/>
                </a:solidFill>
              </a:rPr>
              <a:t>actitudes</a:t>
            </a:r>
            <a:r>
              <a:rPr lang="en-US" sz="2400" b="0" dirty="0" smtClean="0">
                <a:solidFill>
                  <a:schemeClr val="tx1"/>
                </a:solidFill>
              </a:rPr>
              <a:t> </a:t>
            </a:r>
            <a:r>
              <a:rPr lang="en-US" sz="2400" b="0" dirty="0" err="1" smtClean="0">
                <a:solidFill>
                  <a:schemeClr val="tx1"/>
                </a:solidFill>
              </a:rPr>
              <a:t>en</a:t>
            </a:r>
            <a:r>
              <a:rPr lang="en-US" sz="2400" b="0" dirty="0" smtClean="0">
                <a:solidFill>
                  <a:schemeClr val="tx1"/>
                </a:solidFill>
              </a:rPr>
              <a:t> </a:t>
            </a:r>
            <a:r>
              <a:rPr lang="en-US" sz="2400" b="0" dirty="0" err="1" smtClean="0">
                <a:solidFill>
                  <a:schemeClr val="tx1"/>
                </a:solidFill>
              </a:rPr>
              <a:t>los</a:t>
            </a:r>
            <a:r>
              <a:rPr lang="en-US" sz="2400" b="0" dirty="0" smtClean="0">
                <a:solidFill>
                  <a:schemeClr val="tx1"/>
                </a:solidFill>
              </a:rPr>
              <a:t> </a:t>
            </a:r>
            <a:r>
              <a:rPr lang="en-US" sz="2400" b="0" dirty="0" err="1" smtClean="0">
                <a:solidFill>
                  <a:schemeClr val="tx1"/>
                </a:solidFill>
              </a:rPr>
              <a:t>consumidores</a:t>
            </a:r>
            <a:r>
              <a:rPr lang="en-US" sz="2400" b="0" dirty="0" smtClean="0">
                <a:solidFill>
                  <a:schemeClr val="tx1"/>
                </a:solidFill>
              </a:rPr>
              <a:t> se </a:t>
            </a:r>
            <a:r>
              <a:rPr lang="en-US" sz="2400" b="0" dirty="0" err="1" smtClean="0">
                <a:solidFill>
                  <a:schemeClr val="tx1"/>
                </a:solidFill>
              </a:rPr>
              <a:t>traducen</a:t>
            </a:r>
            <a:r>
              <a:rPr lang="en-US" sz="2400" b="0" dirty="0" smtClean="0">
                <a:solidFill>
                  <a:schemeClr val="tx1"/>
                </a:solidFill>
              </a:rPr>
              <a:t> </a:t>
            </a:r>
            <a:r>
              <a:rPr lang="en-US" sz="2400" b="0" dirty="0" err="1" smtClean="0">
                <a:solidFill>
                  <a:schemeClr val="tx1"/>
                </a:solidFill>
              </a:rPr>
              <a:t>en</a:t>
            </a:r>
            <a:r>
              <a:rPr lang="en-US" sz="2400" b="0" dirty="0" smtClean="0">
                <a:solidFill>
                  <a:schemeClr val="tx1"/>
                </a:solidFill>
              </a:rPr>
              <a:t> </a:t>
            </a:r>
            <a:r>
              <a:rPr lang="en-US" sz="2400" b="0" dirty="0" err="1" smtClean="0">
                <a:solidFill>
                  <a:schemeClr val="tx1"/>
                </a:solidFill>
              </a:rPr>
              <a:t>tendencias</a:t>
            </a:r>
            <a:r>
              <a:rPr lang="en-US" sz="2400" b="0" dirty="0" smtClean="0">
                <a:solidFill>
                  <a:schemeClr val="tx1"/>
                </a:solidFill>
              </a:rPr>
              <a:t> </a:t>
            </a:r>
            <a:r>
              <a:rPr lang="en-US" sz="2400" b="0" dirty="0" err="1" smtClean="0">
                <a:solidFill>
                  <a:schemeClr val="tx1"/>
                </a:solidFill>
              </a:rPr>
              <a:t>en</a:t>
            </a:r>
            <a:r>
              <a:rPr lang="en-US" sz="2400" b="0" dirty="0" smtClean="0">
                <a:solidFill>
                  <a:schemeClr val="tx1"/>
                </a:solidFill>
              </a:rPr>
              <a:t> </a:t>
            </a:r>
            <a:r>
              <a:rPr lang="en-US" sz="2400" b="0" dirty="0" err="1" smtClean="0">
                <a:solidFill>
                  <a:schemeClr val="tx1"/>
                </a:solidFill>
              </a:rPr>
              <a:t>ventas</a:t>
            </a:r>
            <a:r>
              <a:rPr lang="en-US" sz="2400" b="0" dirty="0" smtClean="0">
                <a:solidFill>
                  <a:schemeClr val="tx1"/>
                </a:solidFill>
              </a:rPr>
              <a:t> de </a:t>
            </a:r>
            <a:r>
              <a:rPr lang="en-US" sz="2400" b="0" dirty="0" err="1" smtClean="0">
                <a:solidFill>
                  <a:schemeClr val="tx1"/>
                </a:solidFill>
              </a:rPr>
              <a:t>estos</a:t>
            </a:r>
            <a:r>
              <a:rPr lang="en-US" sz="2400" b="0" dirty="0" smtClean="0">
                <a:solidFill>
                  <a:schemeClr val="tx1"/>
                </a:solidFill>
              </a:rPr>
              <a:t> </a:t>
            </a:r>
            <a:r>
              <a:rPr lang="en-US" sz="2400" b="0" dirty="0" err="1" smtClean="0">
                <a:solidFill>
                  <a:schemeClr val="tx1"/>
                </a:solidFill>
              </a:rPr>
              <a:t>tipos</a:t>
            </a:r>
            <a:r>
              <a:rPr lang="en-US" sz="2400" b="0" dirty="0" smtClean="0">
                <a:solidFill>
                  <a:schemeClr val="tx1"/>
                </a:solidFill>
              </a:rPr>
              <a:t> de </a:t>
            </a:r>
            <a:r>
              <a:rPr lang="en-US" sz="2400" b="0" dirty="0" err="1" smtClean="0">
                <a:solidFill>
                  <a:schemeClr val="tx1"/>
                </a:solidFill>
              </a:rPr>
              <a:t>productos</a:t>
            </a:r>
            <a:r>
              <a:rPr lang="en-US" sz="2400" b="0" dirty="0" smtClean="0">
                <a:solidFill>
                  <a:schemeClr val="tx1"/>
                </a:solidFill>
              </a:rPr>
              <a:t> </a:t>
            </a:r>
            <a:endParaRPr lang="en-US" sz="2400" b="0" dirty="0">
              <a:solidFill>
                <a:schemeClr val="tx1"/>
              </a:solidFill>
            </a:endParaRPr>
          </a:p>
        </p:txBody>
      </p:sp>
      <p:sp>
        <p:nvSpPr>
          <p:cNvPr id="2" name="Text Placeholder 1"/>
          <p:cNvSpPr>
            <a:spLocks noGrp="1"/>
          </p:cNvSpPr>
          <p:nvPr>
            <p:ph type="body" idx="1"/>
          </p:nvPr>
        </p:nvSpPr>
        <p:spPr>
          <a:xfrm>
            <a:off x="323528" y="4876800"/>
            <a:ext cx="8165591" cy="274404"/>
          </a:xfrm>
        </p:spPr>
        <p:txBody>
          <a:bodyPr/>
          <a:lstStyle/>
          <a:p>
            <a:r>
              <a:rPr lang="en-US" sz="900" dirty="0">
                <a:solidFill>
                  <a:schemeClr val="bg2"/>
                </a:solidFill>
              </a:rPr>
              <a:t>Source: Nielsen Retail Index MAT September 2016 vs. 2015  % Weighted Volume sales growth| Global Survey  Global Healthy Eating Report 2015 – Ingredient Trends Q3 </a:t>
            </a:r>
            <a:r>
              <a:rPr lang="en-US" sz="900" dirty="0" smtClean="0">
                <a:solidFill>
                  <a:schemeClr val="bg2"/>
                </a:solidFill>
              </a:rPr>
              <a:t>2016</a:t>
            </a:r>
            <a:endParaRPr lang="es-DO" sz="900" dirty="0">
              <a:solidFill>
                <a:schemeClr val="bg2"/>
              </a:solidFill>
            </a:endParaRPr>
          </a:p>
        </p:txBody>
      </p:sp>
      <p:sp>
        <p:nvSpPr>
          <p:cNvPr id="11" name="CaixaDeTexto 7"/>
          <p:cNvSpPr txBox="1"/>
          <p:nvPr/>
        </p:nvSpPr>
        <p:spPr>
          <a:xfrm flipH="1">
            <a:off x="5184567" y="1161685"/>
            <a:ext cx="3459703" cy="600164"/>
          </a:xfrm>
          <a:prstGeom prst="rect">
            <a:avLst/>
          </a:prstGeom>
          <a:noFill/>
        </p:spPr>
        <p:txBody>
          <a:bodyPr wrap="square" rtlCol="0">
            <a:spAutoFit/>
          </a:bodyPr>
          <a:lstStyle/>
          <a:p>
            <a:pPr algn="ctr"/>
            <a:r>
              <a:rPr lang="es-DO" sz="1100" b="1" dirty="0" smtClean="0">
                <a:solidFill>
                  <a:schemeClr val="accent1"/>
                </a:solidFill>
              </a:rPr>
              <a:t>¿CUÁLES SON LOS PRODUCTOS </a:t>
            </a:r>
            <a:r>
              <a:rPr lang="es-DO" sz="1100" b="1" dirty="0">
                <a:solidFill>
                  <a:schemeClr val="accent1"/>
                </a:solidFill>
              </a:rPr>
              <a:t>QUE LOS CONSUMIDORES QUIEREN SER MÁS DISPONIBLES EN LAS </a:t>
            </a:r>
            <a:r>
              <a:rPr lang="es-DO" sz="1100" b="1" dirty="0" smtClean="0">
                <a:solidFill>
                  <a:schemeClr val="accent1"/>
                </a:solidFill>
              </a:rPr>
              <a:t>TIENDAS? </a:t>
            </a:r>
            <a:endParaRPr lang="pt-BR" sz="400" b="1" dirty="0">
              <a:solidFill>
                <a:schemeClr val="accent1"/>
              </a:solidFill>
            </a:endParaRPr>
          </a:p>
        </p:txBody>
      </p:sp>
      <p:graphicFrame>
        <p:nvGraphicFramePr>
          <p:cNvPr id="6" name="Chart 5"/>
          <p:cNvGraphicFramePr/>
          <p:nvPr>
            <p:extLst>
              <p:ext uri="{D42A27DB-BD31-4B8C-83A1-F6EECF244321}">
                <p14:modId xmlns:p14="http://schemas.microsoft.com/office/powerpoint/2010/main" val="2783292497"/>
              </p:ext>
            </p:extLst>
          </p:nvPr>
        </p:nvGraphicFramePr>
        <p:xfrm>
          <a:off x="5068274" y="1422606"/>
          <a:ext cx="3657600" cy="3196981"/>
        </p:xfrm>
        <a:graphic>
          <a:graphicData uri="http://schemas.openxmlformats.org/drawingml/2006/chart">
            <c:chart xmlns:c="http://schemas.openxmlformats.org/drawingml/2006/chart" xmlns:r="http://schemas.openxmlformats.org/officeDocument/2006/relationships" r:id="rId3"/>
          </a:graphicData>
        </a:graphic>
      </p:graphicFrame>
      <p:pic>
        <p:nvPicPr>
          <p:cNvPr id="26" name="Picture 25" descr="vegetables.em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1456" y="1407961"/>
            <a:ext cx="612600" cy="514440"/>
          </a:xfrm>
          <a:prstGeom prst="rect">
            <a:avLst/>
          </a:prstGeom>
          <a:solidFill>
            <a:schemeClr val="bg1">
              <a:lumMod val="85000"/>
            </a:schemeClr>
          </a:solidFill>
        </p:spPr>
      </p:pic>
      <p:pic>
        <p:nvPicPr>
          <p:cNvPr id="28" name="Picture 27" descr="chips.em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7520" y="1348408"/>
            <a:ext cx="398416" cy="537508"/>
          </a:xfrm>
          <a:prstGeom prst="rect">
            <a:avLst/>
          </a:prstGeom>
          <a:solidFill>
            <a:schemeClr val="bg1">
              <a:lumMod val="85000"/>
            </a:schemeClr>
          </a:solidFill>
        </p:spPr>
      </p:pic>
      <p:cxnSp>
        <p:nvCxnSpPr>
          <p:cNvPr id="31" name="Straight Connector 30"/>
          <p:cNvCxnSpPr/>
          <p:nvPr/>
        </p:nvCxnSpPr>
        <p:spPr>
          <a:xfrm>
            <a:off x="3059832" y="1408433"/>
            <a:ext cx="0" cy="2983754"/>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825203" y="1935505"/>
            <a:ext cx="1234633" cy="276999"/>
          </a:xfrm>
          <a:prstGeom prst="rect">
            <a:avLst/>
          </a:prstGeom>
          <a:noFill/>
        </p:spPr>
        <p:txBody>
          <a:bodyPr wrap="none" rtlCol="0">
            <a:spAutoFit/>
          </a:bodyPr>
          <a:lstStyle/>
          <a:p>
            <a:r>
              <a:rPr lang="es-MX" sz="1200" b="1" u="sng" dirty="0" smtClean="0">
                <a:solidFill>
                  <a:schemeClr val="accent1"/>
                </a:solidFill>
              </a:rPr>
              <a:t>SALUDABLES</a:t>
            </a:r>
            <a:endParaRPr lang="es-MX" sz="1200" b="1" u="sng" dirty="0">
              <a:solidFill>
                <a:schemeClr val="accent1"/>
              </a:solidFill>
            </a:endParaRPr>
          </a:p>
        </p:txBody>
      </p:sp>
      <p:sp>
        <p:nvSpPr>
          <p:cNvPr id="35" name="TextBox 34"/>
          <p:cNvSpPr txBox="1"/>
          <p:nvPr/>
        </p:nvSpPr>
        <p:spPr>
          <a:xfrm>
            <a:off x="3068444" y="1932567"/>
            <a:ext cx="1287532" cy="276999"/>
          </a:xfrm>
          <a:prstGeom prst="rect">
            <a:avLst/>
          </a:prstGeom>
          <a:noFill/>
        </p:spPr>
        <p:txBody>
          <a:bodyPr wrap="none" rtlCol="0">
            <a:spAutoFit/>
          </a:bodyPr>
          <a:lstStyle/>
          <a:p>
            <a:r>
              <a:rPr lang="es-MX" sz="1200" b="1" u="sng" dirty="0" smtClean="0">
                <a:solidFill>
                  <a:schemeClr val="accent1"/>
                </a:solidFill>
              </a:rPr>
              <a:t>INDULGENTES</a:t>
            </a:r>
            <a:endParaRPr lang="es-MX" sz="1200" b="1" u="sng" dirty="0">
              <a:solidFill>
                <a:schemeClr val="accent1"/>
              </a:solidFill>
            </a:endParaRPr>
          </a:p>
        </p:txBody>
      </p:sp>
      <p:sp>
        <p:nvSpPr>
          <p:cNvPr id="36" name="TextBox 35"/>
          <p:cNvSpPr txBox="1"/>
          <p:nvPr/>
        </p:nvSpPr>
        <p:spPr>
          <a:xfrm>
            <a:off x="1082146" y="2276067"/>
            <a:ext cx="670376" cy="276999"/>
          </a:xfrm>
          <a:prstGeom prst="rect">
            <a:avLst/>
          </a:prstGeom>
          <a:noFill/>
        </p:spPr>
        <p:txBody>
          <a:bodyPr wrap="none" rtlCol="0">
            <a:spAutoFit/>
          </a:bodyPr>
          <a:lstStyle/>
          <a:p>
            <a:r>
              <a:rPr lang="es-MX" sz="1200" dirty="0" smtClean="0"/>
              <a:t>Mexico</a:t>
            </a:r>
            <a:endParaRPr lang="es-MX" sz="1200" dirty="0"/>
          </a:p>
        </p:txBody>
      </p:sp>
      <p:cxnSp>
        <p:nvCxnSpPr>
          <p:cNvPr id="37" name="Straight Connector 36"/>
          <p:cNvCxnSpPr/>
          <p:nvPr/>
        </p:nvCxnSpPr>
        <p:spPr>
          <a:xfrm>
            <a:off x="1835696" y="1411972"/>
            <a:ext cx="0" cy="2913626"/>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rot="16200000">
            <a:off x="-409332" y="3112508"/>
            <a:ext cx="2630606" cy="276999"/>
          </a:xfrm>
          <a:prstGeom prst="rect">
            <a:avLst/>
          </a:prstGeom>
          <a:noFill/>
        </p:spPr>
        <p:txBody>
          <a:bodyPr wrap="square" rtlCol="0">
            <a:spAutoFit/>
          </a:bodyPr>
          <a:lstStyle/>
          <a:p>
            <a:pPr algn="ctr"/>
            <a:r>
              <a:rPr lang="en-US" sz="1200" dirty="0" err="1" smtClean="0"/>
              <a:t>Var</a:t>
            </a:r>
            <a:r>
              <a:rPr lang="en-US" sz="1200" dirty="0" smtClean="0"/>
              <a:t> % </a:t>
            </a:r>
            <a:r>
              <a:rPr lang="en-US" sz="1200" dirty="0" err="1" smtClean="0"/>
              <a:t>en</a:t>
            </a:r>
            <a:r>
              <a:rPr lang="en-US" sz="1200" dirty="0" smtClean="0"/>
              <a:t> </a:t>
            </a:r>
            <a:r>
              <a:rPr lang="en-US" sz="1200" dirty="0" err="1" smtClean="0"/>
              <a:t>volumen</a:t>
            </a:r>
            <a:r>
              <a:rPr lang="en-US" sz="1200" dirty="0"/>
              <a:t> </a:t>
            </a:r>
            <a:r>
              <a:rPr lang="en-US" sz="1200" dirty="0" err="1" smtClean="0"/>
              <a:t>ponderado</a:t>
            </a:r>
            <a:r>
              <a:rPr lang="en-US" sz="1200" dirty="0" smtClean="0"/>
              <a:t> </a:t>
            </a:r>
            <a:endParaRPr lang="en-US" sz="1200" dirty="0"/>
          </a:p>
        </p:txBody>
      </p:sp>
      <p:sp>
        <p:nvSpPr>
          <p:cNvPr id="41" name="TextBox 40"/>
          <p:cNvSpPr txBox="1"/>
          <p:nvPr/>
        </p:nvSpPr>
        <p:spPr>
          <a:xfrm>
            <a:off x="2210660" y="2276065"/>
            <a:ext cx="534121" cy="276999"/>
          </a:xfrm>
          <a:prstGeom prst="rect">
            <a:avLst/>
          </a:prstGeom>
          <a:noFill/>
        </p:spPr>
        <p:txBody>
          <a:bodyPr wrap="none" rtlCol="0">
            <a:spAutoFit/>
          </a:bodyPr>
          <a:lstStyle/>
          <a:p>
            <a:r>
              <a:rPr lang="es-MX" sz="1200" b="1" dirty="0" smtClean="0"/>
              <a:t>4.2%</a:t>
            </a:r>
            <a:endParaRPr lang="es-MX" sz="1200" b="1" dirty="0"/>
          </a:p>
        </p:txBody>
      </p:sp>
      <p:sp>
        <p:nvSpPr>
          <p:cNvPr id="43" name="TextBox 42"/>
          <p:cNvSpPr txBox="1"/>
          <p:nvPr/>
        </p:nvSpPr>
        <p:spPr>
          <a:xfrm>
            <a:off x="3374036" y="2300322"/>
            <a:ext cx="534121" cy="276999"/>
          </a:xfrm>
          <a:prstGeom prst="rect">
            <a:avLst/>
          </a:prstGeom>
          <a:noFill/>
        </p:spPr>
        <p:txBody>
          <a:bodyPr wrap="none" rtlCol="0">
            <a:spAutoFit/>
          </a:bodyPr>
          <a:lstStyle/>
          <a:p>
            <a:r>
              <a:rPr lang="es-MX" sz="1200" b="1" dirty="0" smtClean="0"/>
              <a:t>0.0%</a:t>
            </a:r>
            <a:endParaRPr lang="es-MX" sz="1200" b="1" dirty="0"/>
          </a:p>
        </p:txBody>
      </p:sp>
      <p:sp>
        <p:nvSpPr>
          <p:cNvPr id="44" name="TextBox 43"/>
          <p:cNvSpPr txBox="1"/>
          <p:nvPr/>
        </p:nvSpPr>
        <p:spPr>
          <a:xfrm>
            <a:off x="1064425" y="2683785"/>
            <a:ext cx="840295" cy="276999"/>
          </a:xfrm>
          <a:prstGeom prst="rect">
            <a:avLst/>
          </a:prstGeom>
          <a:noFill/>
        </p:spPr>
        <p:txBody>
          <a:bodyPr wrap="none" rtlCol="0">
            <a:spAutoFit/>
          </a:bodyPr>
          <a:lstStyle/>
          <a:p>
            <a:r>
              <a:rPr lang="es-MX" sz="1200" dirty="0" smtClean="0"/>
              <a:t>Argentina</a:t>
            </a:r>
            <a:endParaRPr lang="es-MX" sz="1200" dirty="0"/>
          </a:p>
        </p:txBody>
      </p:sp>
      <p:sp>
        <p:nvSpPr>
          <p:cNvPr id="46" name="TextBox 45"/>
          <p:cNvSpPr txBox="1"/>
          <p:nvPr/>
        </p:nvSpPr>
        <p:spPr>
          <a:xfrm>
            <a:off x="2192936" y="2683783"/>
            <a:ext cx="534121" cy="276999"/>
          </a:xfrm>
          <a:prstGeom prst="rect">
            <a:avLst/>
          </a:prstGeom>
          <a:noFill/>
        </p:spPr>
        <p:txBody>
          <a:bodyPr wrap="none" rtlCol="0">
            <a:spAutoFit/>
          </a:bodyPr>
          <a:lstStyle/>
          <a:p>
            <a:r>
              <a:rPr lang="es-MX" sz="1200" b="1" dirty="0" smtClean="0"/>
              <a:t>2.3%</a:t>
            </a:r>
            <a:endParaRPr lang="es-MX" sz="1200" b="1" dirty="0"/>
          </a:p>
        </p:txBody>
      </p:sp>
      <p:sp>
        <p:nvSpPr>
          <p:cNvPr id="48" name="TextBox 47"/>
          <p:cNvSpPr txBox="1"/>
          <p:nvPr/>
        </p:nvSpPr>
        <p:spPr>
          <a:xfrm>
            <a:off x="3356307" y="2708040"/>
            <a:ext cx="585417" cy="276999"/>
          </a:xfrm>
          <a:prstGeom prst="rect">
            <a:avLst/>
          </a:prstGeom>
          <a:noFill/>
        </p:spPr>
        <p:txBody>
          <a:bodyPr wrap="none" rtlCol="0">
            <a:spAutoFit/>
          </a:bodyPr>
          <a:lstStyle/>
          <a:p>
            <a:r>
              <a:rPr lang="es-MX" sz="1200" b="1" dirty="0" smtClean="0"/>
              <a:t>-1.0%</a:t>
            </a:r>
            <a:endParaRPr lang="es-MX" sz="1200" b="1" dirty="0"/>
          </a:p>
        </p:txBody>
      </p:sp>
      <p:sp>
        <p:nvSpPr>
          <p:cNvPr id="49" name="TextBox 48"/>
          <p:cNvSpPr txBox="1"/>
          <p:nvPr/>
        </p:nvSpPr>
        <p:spPr>
          <a:xfrm>
            <a:off x="1053792" y="3098600"/>
            <a:ext cx="934871" cy="276999"/>
          </a:xfrm>
          <a:prstGeom prst="rect">
            <a:avLst/>
          </a:prstGeom>
          <a:noFill/>
        </p:spPr>
        <p:txBody>
          <a:bodyPr wrap="none" rtlCol="0">
            <a:spAutoFit/>
          </a:bodyPr>
          <a:lstStyle/>
          <a:p>
            <a:r>
              <a:rPr lang="es-MX" sz="1200" dirty="0" smtClean="0"/>
              <a:t>Costa Rica</a:t>
            </a:r>
            <a:endParaRPr lang="es-MX" sz="1200" dirty="0"/>
          </a:p>
        </p:txBody>
      </p:sp>
      <p:sp>
        <p:nvSpPr>
          <p:cNvPr id="51" name="TextBox 50"/>
          <p:cNvSpPr txBox="1"/>
          <p:nvPr/>
        </p:nvSpPr>
        <p:spPr>
          <a:xfrm>
            <a:off x="2214196" y="3098598"/>
            <a:ext cx="610616" cy="276999"/>
          </a:xfrm>
          <a:prstGeom prst="rect">
            <a:avLst/>
          </a:prstGeom>
          <a:noFill/>
        </p:spPr>
        <p:txBody>
          <a:bodyPr wrap="none" rtlCol="0">
            <a:spAutoFit/>
          </a:bodyPr>
          <a:lstStyle/>
          <a:p>
            <a:r>
              <a:rPr lang="es-MX" sz="1200" b="1" dirty="0" smtClean="0"/>
              <a:t>11.3%</a:t>
            </a:r>
            <a:endParaRPr lang="es-MX" sz="1200" b="1" dirty="0"/>
          </a:p>
        </p:txBody>
      </p:sp>
      <p:sp>
        <p:nvSpPr>
          <p:cNvPr id="53" name="TextBox 52"/>
          <p:cNvSpPr txBox="1"/>
          <p:nvPr/>
        </p:nvSpPr>
        <p:spPr>
          <a:xfrm>
            <a:off x="3377574" y="3122855"/>
            <a:ext cx="534121" cy="276999"/>
          </a:xfrm>
          <a:prstGeom prst="rect">
            <a:avLst/>
          </a:prstGeom>
          <a:noFill/>
        </p:spPr>
        <p:txBody>
          <a:bodyPr wrap="none" rtlCol="0">
            <a:spAutoFit/>
          </a:bodyPr>
          <a:lstStyle/>
          <a:p>
            <a:r>
              <a:rPr lang="es-MX" sz="1200" b="1" dirty="0" smtClean="0"/>
              <a:t>2.8%</a:t>
            </a:r>
            <a:endParaRPr lang="es-MX" sz="1200" b="1" dirty="0"/>
          </a:p>
        </p:txBody>
      </p:sp>
      <p:sp>
        <p:nvSpPr>
          <p:cNvPr id="54" name="TextBox 53"/>
          <p:cNvSpPr txBox="1"/>
          <p:nvPr/>
        </p:nvSpPr>
        <p:spPr>
          <a:xfrm>
            <a:off x="1064425" y="3481506"/>
            <a:ext cx="830677" cy="276999"/>
          </a:xfrm>
          <a:prstGeom prst="rect">
            <a:avLst/>
          </a:prstGeom>
          <a:noFill/>
        </p:spPr>
        <p:txBody>
          <a:bodyPr wrap="none" rtlCol="0">
            <a:spAutoFit/>
          </a:bodyPr>
          <a:lstStyle/>
          <a:p>
            <a:r>
              <a:rPr lang="es-MX" sz="1200" dirty="0" smtClean="0"/>
              <a:t>Colombia</a:t>
            </a:r>
            <a:endParaRPr lang="es-MX" sz="1200" dirty="0"/>
          </a:p>
        </p:txBody>
      </p:sp>
      <p:sp>
        <p:nvSpPr>
          <p:cNvPr id="56" name="TextBox 55"/>
          <p:cNvSpPr txBox="1"/>
          <p:nvPr/>
        </p:nvSpPr>
        <p:spPr>
          <a:xfrm>
            <a:off x="2214203" y="3481504"/>
            <a:ext cx="534121" cy="276999"/>
          </a:xfrm>
          <a:prstGeom prst="rect">
            <a:avLst/>
          </a:prstGeom>
          <a:noFill/>
        </p:spPr>
        <p:txBody>
          <a:bodyPr wrap="none" rtlCol="0">
            <a:spAutoFit/>
          </a:bodyPr>
          <a:lstStyle/>
          <a:p>
            <a:r>
              <a:rPr lang="es-MX" sz="1200" b="1" dirty="0" smtClean="0"/>
              <a:t>4.2%</a:t>
            </a:r>
            <a:endParaRPr lang="es-MX" sz="1200" b="1" dirty="0"/>
          </a:p>
        </p:txBody>
      </p:sp>
      <p:sp>
        <p:nvSpPr>
          <p:cNvPr id="58" name="TextBox 57"/>
          <p:cNvSpPr txBox="1"/>
          <p:nvPr/>
        </p:nvSpPr>
        <p:spPr>
          <a:xfrm>
            <a:off x="3377574" y="3505761"/>
            <a:ext cx="534121" cy="276999"/>
          </a:xfrm>
          <a:prstGeom prst="rect">
            <a:avLst/>
          </a:prstGeom>
          <a:noFill/>
        </p:spPr>
        <p:txBody>
          <a:bodyPr wrap="none" rtlCol="0">
            <a:spAutoFit/>
          </a:bodyPr>
          <a:lstStyle/>
          <a:p>
            <a:r>
              <a:rPr lang="es-MX" sz="1200" b="1" dirty="0" smtClean="0"/>
              <a:t>1.8%</a:t>
            </a:r>
            <a:endParaRPr lang="es-MX" sz="1200" b="1" dirty="0"/>
          </a:p>
        </p:txBody>
      </p:sp>
      <p:sp>
        <p:nvSpPr>
          <p:cNvPr id="59" name="TextBox 58"/>
          <p:cNvSpPr txBox="1"/>
          <p:nvPr/>
        </p:nvSpPr>
        <p:spPr>
          <a:xfrm>
            <a:off x="1075051" y="3896321"/>
            <a:ext cx="532518" cy="276999"/>
          </a:xfrm>
          <a:prstGeom prst="rect">
            <a:avLst/>
          </a:prstGeom>
          <a:noFill/>
        </p:spPr>
        <p:txBody>
          <a:bodyPr wrap="none" rtlCol="0">
            <a:spAutoFit/>
          </a:bodyPr>
          <a:lstStyle/>
          <a:p>
            <a:r>
              <a:rPr lang="es-MX" sz="1200" dirty="0" smtClean="0"/>
              <a:t>Chile</a:t>
            </a:r>
            <a:endParaRPr lang="es-MX" sz="1200" dirty="0"/>
          </a:p>
        </p:txBody>
      </p:sp>
      <p:sp>
        <p:nvSpPr>
          <p:cNvPr id="61" name="TextBox 60"/>
          <p:cNvSpPr txBox="1"/>
          <p:nvPr/>
        </p:nvSpPr>
        <p:spPr>
          <a:xfrm>
            <a:off x="2214203" y="3896319"/>
            <a:ext cx="534121" cy="276999"/>
          </a:xfrm>
          <a:prstGeom prst="rect">
            <a:avLst/>
          </a:prstGeom>
          <a:noFill/>
        </p:spPr>
        <p:txBody>
          <a:bodyPr wrap="none" rtlCol="0">
            <a:spAutoFit/>
          </a:bodyPr>
          <a:lstStyle/>
          <a:p>
            <a:r>
              <a:rPr lang="es-MX" sz="1200" b="1" dirty="0" smtClean="0"/>
              <a:t>2.8%</a:t>
            </a:r>
            <a:endParaRPr lang="es-MX" sz="1200" b="1" dirty="0"/>
          </a:p>
        </p:txBody>
      </p:sp>
      <p:sp>
        <p:nvSpPr>
          <p:cNvPr id="63" name="TextBox 62"/>
          <p:cNvSpPr txBox="1"/>
          <p:nvPr/>
        </p:nvSpPr>
        <p:spPr>
          <a:xfrm>
            <a:off x="3377574" y="3920576"/>
            <a:ext cx="534121" cy="276999"/>
          </a:xfrm>
          <a:prstGeom prst="rect">
            <a:avLst/>
          </a:prstGeom>
          <a:noFill/>
        </p:spPr>
        <p:txBody>
          <a:bodyPr wrap="none" rtlCol="0">
            <a:spAutoFit/>
          </a:bodyPr>
          <a:lstStyle/>
          <a:p>
            <a:r>
              <a:rPr lang="es-MX" sz="1200" b="1" dirty="0" smtClean="0"/>
              <a:t>2.5%</a:t>
            </a:r>
            <a:endParaRPr lang="es-MX" sz="1200" b="1" dirty="0"/>
          </a:p>
        </p:txBody>
      </p:sp>
      <p:cxnSp>
        <p:nvCxnSpPr>
          <p:cNvPr id="70" name="Straight Connector 69"/>
          <p:cNvCxnSpPr/>
          <p:nvPr/>
        </p:nvCxnSpPr>
        <p:spPr>
          <a:xfrm>
            <a:off x="1156577" y="2233518"/>
            <a:ext cx="310153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5063208" y="3715380"/>
            <a:ext cx="841319" cy="369332"/>
          </a:xfrm>
          <a:prstGeom prst="rect">
            <a:avLst/>
          </a:prstGeom>
          <a:noFill/>
        </p:spPr>
        <p:txBody>
          <a:bodyPr wrap="square" rtlCol="0">
            <a:spAutoFit/>
          </a:bodyPr>
          <a:lstStyle/>
          <a:p>
            <a:pPr algn="ctr"/>
            <a:r>
              <a:rPr lang="en-US" sz="900" dirty="0" smtClean="0"/>
              <a:t>100% </a:t>
            </a:r>
            <a:r>
              <a:rPr lang="en-US" sz="900" b="1" dirty="0" smtClean="0"/>
              <a:t>NATURAL</a:t>
            </a:r>
            <a:endParaRPr lang="en-US" sz="900" b="1" dirty="0"/>
          </a:p>
        </p:txBody>
      </p:sp>
      <p:pic>
        <p:nvPicPr>
          <p:cNvPr id="74" name="Picture 73" descr="Sustainability.emf"/>
          <p:cNvPicPr>
            <a:picLocks noChangeAspect="1"/>
          </p:cNvPicPr>
          <p:nvPr/>
        </p:nvPicPr>
        <p:blipFill>
          <a:blip r:embed="rId6" cstate="print"/>
          <a:stretch>
            <a:fillRect/>
          </a:stretch>
        </p:blipFill>
        <p:spPr>
          <a:xfrm>
            <a:off x="7567212" y="4074248"/>
            <a:ext cx="372546" cy="375020"/>
          </a:xfrm>
          <a:prstGeom prst="rect">
            <a:avLst/>
          </a:prstGeom>
        </p:spPr>
      </p:pic>
      <p:pic>
        <p:nvPicPr>
          <p:cNvPr id="89" name="Picture 88" descr="carrot.em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5243" y="4101081"/>
            <a:ext cx="373940" cy="335550"/>
          </a:xfrm>
          <a:prstGeom prst="rect">
            <a:avLst/>
          </a:prstGeom>
        </p:spPr>
      </p:pic>
      <p:sp>
        <p:nvSpPr>
          <p:cNvPr id="94" name="TextBox 93"/>
          <p:cNvSpPr txBox="1"/>
          <p:nvPr/>
        </p:nvSpPr>
        <p:spPr>
          <a:xfrm>
            <a:off x="7595416" y="2990231"/>
            <a:ext cx="353943" cy="1335367"/>
          </a:xfrm>
          <a:prstGeom prst="rect">
            <a:avLst/>
          </a:prstGeom>
          <a:noFill/>
        </p:spPr>
        <p:txBody>
          <a:bodyPr vert="vert270" wrap="square" rtlCol="0">
            <a:spAutoFit/>
          </a:bodyPr>
          <a:lstStyle/>
          <a:p>
            <a:pPr algn="ctr"/>
            <a:r>
              <a:rPr lang="en-US" sz="1100" dirty="0" smtClean="0">
                <a:solidFill>
                  <a:schemeClr val="bg1"/>
                </a:solidFill>
              </a:rPr>
              <a:t>ORGÁNICO</a:t>
            </a:r>
            <a:endParaRPr lang="en-US" sz="1100" dirty="0">
              <a:solidFill>
                <a:schemeClr val="bg1"/>
              </a:solidFill>
            </a:endParaRPr>
          </a:p>
        </p:txBody>
      </p:sp>
      <p:sp>
        <p:nvSpPr>
          <p:cNvPr id="95" name="TextBox 94"/>
          <p:cNvSpPr txBox="1"/>
          <p:nvPr/>
        </p:nvSpPr>
        <p:spPr>
          <a:xfrm>
            <a:off x="7986142" y="4429624"/>
            <a:ext cx="658122" cy="276999"/>
          </a:xfrm>
          <a:prstGeom prst="rect">
            <a:avLst/>
          </a:prstGeom>
          <a:noFill/>
        </p:spPr>
        <p:txBody>
          <a:bodyPr wrap="square" rtlCol="0">
            <a:spAutoFit/>
          </a:bodyPr>
          <a:lstStyle/>
          <a:p>
            <a:pPr algn="ctr"/>
            <a:r>
              <a:rPr lang="en-US" sz="600" dirty="0" smtClean="0"/>
              <a:t>FREE LACTOSE</a:t>
            </a:r>
            <a:endParaRPr lang="en-US" sz="600" dirty="0"/>
          </a:p>
        </p:txBody>
      </p:sp>
      <p:pic>
        <p:nvPicPr>
          <p:cNvPr id="96" name="Picture 95" descr="milk carton.emf"/>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8484" y="4033906"/>
            <a:ext cx="201243" cy="424978"/>
          </a:xfrm>
          <a:prstGeom prst="rect">
            <a:avLst/>
          </a:prstGeom>
          <a:noFill/>
        </p:spPr>
      </p:pic>
      <p:cxnSp>
        <p:nvCxnSpPr>
          <p:cNvPr id="98" name="Straight Connector 97"/>
          <p:cNvCxnSpPr/>
          <p:nvPr/>
        </p:nvCxnSpPr>
        <p:spPr>
          <a:xfrm>
            <a:off x="8024124" y="4137240"/>
            <a:ext cx="503195" cy="211031"/>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V="1">
            <a:off x="8102014" y="4137239"/>
            <a:ext cx="361507" cy="254948"/>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1186145" y="2604401"/>
            <a:ext cx="310153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1174769" y="3016240"/>
            <a:ext cx="310153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1190689" y="3428079"/>
            <a:ext cx="310153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1192961" y="3826266"/>
            <a:ext cx="310153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1195233" y="4251757"/>
            <a:ext cx="310153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5684963" y="4034820"/>
            <a:ext cx="706309" cy="415498"/>
          </a:xfrm>
          <a:prstGeom prst="rect">
            <a:avLst/>
          </a:prstGeom>
          <a:noFill/>
        </p:spPr>
        <p:txBody>
          <a:bodyPr wrap="square" rtlCol="0">
            <a:spAutoFit/>
          </a:bodyPr>
          <a:lstStyle/>
          <a:p>
            <a:pPr algn="ctr"/>
            <a:r>
              <a:rPr lang="en-US" sz="1050" b="1" dirty="0" smtClean="0">
                <a:solidFill>
                  <a:schemeClr val="bg1"/>
                </a:solidFill>
              </a:rPr>
              <a:t>LOW FAT</a:t>
            </a:r>
            <a:endParaRPr lang="en-US" sz="1050" b="1" dirty="0">
              <a:solidFill>
                <a:schemeClr val="bg1"/>
              </a:solidFill>
            </a:endParaRPr>
          </a:p>
        </p:txBody>
      </p:sp>
      <p:sp>
        <p:nvSpPr>
          <p:cNvPr id="60" name="TextBox 59"/>
          <p:cNvSpPr txBox="1"/>
          <p:nvPr/>
        </p:nvSpPr>
        <p:spPr>
          <a:xfrm>
            <a:off x="6264567" y="4046695"/>
            <a:ext cx="706309" cy="415498"/>
          </a:xfrm>
          <a:prstGeom prst="rect">
            <a:avLst/>
          </a:prstGeom>
          <a:noFill/>
        </p:spPr>
        <p:txBody>
          <a:bodyPr wrap="square" rtlCol="0">
            <a:spAutoFit/>
          </a:bodyPr>
          <a:lstStyle/>
          <a:p>
            <a:pPr algn="ctr"/>
            <a:r>
              <a:rPr lang="en-US" sz="1050" b="1" dirty="0" smtClean="0">
                <a:solidFill>
                  <a:schemeClr val="bg1"/>
                </a:solidFill>
              </a:rPr>
              <a:t>LOW SUGAR</a:t>
            </a:r>
            <a:endParaRPr lang="en-US" sz="1050" b="1" dirty="0">
              <a:solidFill>
                <a:schemeClr val="bg1"/>
              </a:solidFill>
            </a:endParaRPr>
          </a:p>
        </p:txBody>
      </p:sp>
      <p:sp>
        <p:nvSpPr>
          <p:cNvPr id="62" name="TextBox 61"/>
          <p:cNvSpPr txBox="1"/>
          <p:nvPr/>
        </p:nvSpPr>
        <p:spPr>
          <a:xfrm>
            <a:off x="6815749" y="4034820"/>
            <a:ext cx="706309" cy="407804"/>
          </a:xfrm>
          <a:prstGeom prst="rect">
            <a:avLst/>
          </a:prstGeom>
          <a:noFill/>
        </p:spPr>
        <p:txBody>
          <a:bodyPr wrap="square" rtlCol="0">
            <a:spAutoFit/>
          </a:bodyPr>
          <a:lstStyle/>
          <a:p>
            <a:pPr algn="ctr"/>
            <a:r>
              <a:rPr lang="en-US" sz="1050" b="1" dirty="0" smtClean="0">
                <a:solidFill>
                  <a:schemeClr val="bg1"/>
                </a:solidFill>
              </a:rPr>
              <a:t>LOW </a:t>
            </a:r>
            <a:r>
              <a:rPr lang="en-US" sz="1000" b="1" dirty="0" smtClean="0">
                <a:solidFill>
                  <a:schemeClr val="bg1"/>
                </a:solidFill>
              </a:rPr>
              <a:t>SODIUM</a:t>
            </a:r>
            <a:endParaRPr lang="en-US" sz="1000" b="1" dirty="0">
              <a:solidFill>
                <a:schemeClr val="bg1"/>
              </a:solidFill>
            </a:endParaRPr>
          </a:p>
        </p:txBody>
      </p:sp>
      <p:sp>
        <p:nvSpPr>
          <p:cNvPr id="65" name="TextBox 64"/>
          <p:cNvSpPr txBox="1"/>
          <p:nvPr/>
        </p:nvSpPr>
        <p:spPr>
          <a:xfrm>
            <a:off x="8028384" y="3109385"/>
            <a:ext cx="430887" cy="1335367"/>
          </a:xfrm>
          <a:prstGeom prst="rect">
            <a:avLst/>
          </a:prstGeom>
          <a:noFill/>
        </p:spPr>
        <p:txBody>
          <a:bodyPr vert="vert270" wrap="square" rtlCol="0">
            <a:spAutoFit/>
          </a:bodyPr>
          <a:lstStyle/>
          <a:p>
            <a:pPr algn="ctr"/>
            <a:r>
              <a:rPr lang="en-US" sz="800" dirty="0" smtClean="0">
                <a:solidFill>
                  <a:schemeClr val="bg1"/>
                </a:solidFill>
              </a:rPr>
              <a:t>SIN </a:t>
            </a:r>
          </a:p>
          <a:p>
            <a:pPr algn="ctr"/>
            <a:r>
              <a:rPr lang="en-US" sz="800" dirty="0" smtClean="0">
                <a:solidFill>
                  <a:schemeClr val="bg1"/>
                </a:solidFill>
              </a:rPr>
              <a:t>LACTOSA</a:t>
            </a:r>
            <a:endParaRPr lang="en-US" sz="800" dirty="0">
              <a:solidFill>
                <a:schemeClr val="bg1"/>
              </a:solidFill>
            </a:endParaRPr>
          </a:p>
        </p:txBody>
      </p:sp>
    </p:spTree>
    <p:extLst>
      <p:ext uri="{BB962C8B-B14F-4D97-AF65-F5344CB8AC3E}">
        <p14:creationId xmlns:p14="http://schemas.microsoft.com/office/powerpoint/2010/main" val="5646617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s-DO" dirty="0" smtClean="0"/>
              <a:t>Mejores precios</a:t>
            </a:r>
            <a:endParaRPr lang="es-DO" dirty="0"/>
          </a:p>
        </p:txBody>
      </p:sp>
      <p:sp>
        <p:nvSpPr>
          <p:cNvPr id="13" name="Subtitle 12"/>
          <p:cNvSpPr>
            <a:spLocks noGrp="1"/>
          </p:cNvSpPr>
          <p:nvPr>
            <p:ph type="subTitle" idx="1"/>
          </p:nvPr>
        </p:nvSpPr>
        <p:spPr/>
        <p:txBody>
          <a:bodyPr/>
          <a:lstStyle/>
          <a:p>
            <a:endParaRPr lang="es-DO"/>
          </a:p>
        </p:txBody>
      </p:sp>
      <p:sp>
        <p:nvSpPr>
          <p:cNvPr id="14" name="Text Placeholder 13"/>
          <p:cNvSpPr>
            <a:spLocks noGrp="1"/>
          </p:cNvSpPr>
          <p:nvPr>
            <p:ph type="body" idx="2"/>
          </p:nvPr>
        </p:nvSpPr>
        <p:spPr/>
        <p:txBody>
          <a:bodyPr/>
          <a:lstStyle/>
          <a:p>
            <a:endParaRPr lang="es-DO"/>
          </a:p>
        </p:txBody>
      </p:sp>
      <p:cxnSp>
        <p:nvCxnSpPr>
          <p:cNvPr id="8" name="Elbow Connector 18"/>
          <p:cNvCxnSpPr/>
          <p:nvPr/>
        </p:nvCxnSpPr>
        <p:spPr>
          <a:xfrm rot="16200000" flipH="1">
            <a:off x="2107400" y="2156825"/>
            <a:ext cx="2588126" cy="2699485"/>
          </a:xfrm>
          <a:prstGeom prst="bentConnector4">
            <a:avLst>
              <a:gd name="adj1" fmla="val -70"/>
              <a:gd name="adj2" fmla="val 100061"/>
            </a:avLst>
          </a:prstGeom>
          <a:ln w="12700">
            <a:solidFill>
              <a:schemeClr val="accent1"/>
            </a:solidFill>
            <a:headEnd type="oval"/>
            <a:tailEnd type="none"/>
          </a:ln>
        </p:spPr>
        <p:style>
          <a:lnRef idx="2">
            <a:schemeClr val="accent1"/>
          </a:lnRef>
          <a:fillRef idx="0">
            <a:schemeClr val="accent1"/>
          </a:fillRef>
          <a:effectRef idx="1">
            <a:schemeClr val="accent1"/>
          </a:effectRef>
          <a:fontRef idx="minor">
            <a:schemeClr val="tx1"/>
          </a:fontRef>
        </p:style>
      </p:cxnSp>
      <p:sp>
        <p:nvSpPr>
          <p:cNvPr id="15" name="Freeform 5"/>
          <p:cNvSpPr>
            <a:spLocks noEditPoints="1"/>
          </p:cNvSpPr>
          <p:nvPr/>
        </p:nvSpPr>
        <p:spPr bwMode="auto">
          <a:xfrm>
            <a:off x="4521018" y="4300736"/>
            <a:ext cx="460376" cy="661001"/>
          </a:xfrm>
          <a:custGeom>
            <a:avLst/>
            <a:gdLst>
              <a:gd name="T0" fmla="*/ 7 w 289"/>
              <a:gd name="T1" fmla="*/ 412 h 555"/>
              <a:gd name="T2" fmla="*/ 51 w 289"/>
              <a:gd name="T3" fmla="*/ 369 h 555"/>
              <a:gd name="T4" fmla="*/ 128 w 289"/>
              <a:gd name="T5" fmla="*/ 408 h 555"/>
              <a:gd name="T6" fmla="*/ 129 w 289"/>
              <a:gd name="T7" fmla="*/ 288 h 555"/>
              <a:gd name="T8" fmla="*/ 5 w 289"/>
              <a:gd name="T9" fmla="*/ 150 h 555"/>
              <a:gd name="T10" fmla="*/ 129 w 289"/>
              <a:gd name="T11" fmla="*/ 32 h 555"/>
              <a:gd name="T12" fmla="*/ 129 w 289"/>
              <a:gd name="T13" fmla="*/ 12 h 555"/>
              <a:gd name="T14" fmla="*/ 141 w 289"/>
              <a:gd name="T15" fmla="*/ 0 h 555"/>
              <a:gd name="T16" fmla="*/ 149 w 289"/>
              <a:gd name="T17" fmla="*/ 0 h 555"/>
              <a:gd name="T18" fmla="*/ 161 w 289"/>
              <a:gd name="T19" fmla="*/ 12 h 555"/>
              <a:gd name="T20" fmla="*/ 161 w 289"/>
              <a:gd name="T21" fmla="*/ 33 h 555"/>
              <a:gd name="T22" fmla="*/ 269 w 289"/>
              <a:gd name="T23" fmla="*/ 73 h 555"/>
              <a:gd name="T24" fmla="*/ 273 w 289"/>
              <a:gd name="T25" fmla="*/ 94 h 555"/>
              <a:gd name="T26" fmla="*/ 228 w 289"/>
              <a:gd name="T27" fmla="*/ 137 h 555"/>
              <a:gd name="T28" fmla="*/ 161 w 289"/>
              <a:gd name="T29" fmla="*/ 103 h 555"/>
              <a:gd name="T30" fmla="*/ 161 w 289"/>
              <a:gd name="T31" fmla="*/ 215 h 555"/>
              <a:gd name="T32" fmla="*/ 289 w 289"/>
              <a:gd name="T33" fmla="*/ 356 h 555"/>
              <a:gd name="T34" fmla="*/ 160 w 289"/>
              <a:gd name="T35" fmla="*/ 479 h 555"/>
              <a:gd name="T36" fmla="*/ 160 w 289"/>
              <a:gd name="T37" fmla="*/ 544 h 555"/>
              <a:gd name="T38" fmla="*/ 147 w 289"/>
              <a:gd name="T39" fmla="*/ 555 h 555"/>
              <a:gd name="T40" fmla="*/ 128 w 289"/>
              <a:gd name="T41" fmla="*/ 544 h 555"/>
              <a:gd name="T42" fmla="*/ 128 w 289"/>
              <a:gd name="T43" fmla="*/ 479 h 555"/>
              <a:gd name="T44" fmla="*/ 10 w 289"/>
              <a:gd name="T45" fmla="*/ 431 h 555"/>
              <a:gd name="T46" fmla="*/ 7 w 289"/>
              <a:gd name="T47" fmla="*/ 412 h 555"/>
              <a:gd name="T48" fmla="*/ 127 w 289"/>
              <a:gd name="T49" fmla="*/ 101 h 555"/>
              <a:gd name="T50" fmla="*/ 81 w 289"/>
              <a:gd name="T51" fmla="*/ 142 h 555"/>
              <a:gd name="T52" fmla="*/ 127 w 289"/>
              <a:gd name="T53" fmla="*/ 201 h 555"/>
              <a:gd name="T54" fmla="*/ 127 w 289"/>
              <a:gd name="T55" fmla="*/ 101 h 555"/>
              <a:gd name="T56" fmla="*/ 208 w 289"/>
              <a:gd name="T57" fmla="*/ 365 h 555"/>
              <a:gd name="T58" fmla="*/ 161 w 289"/>
              <a:gd name="T59" fmla="*/ 303 h 555"/>
              <a:gd name="T60" fmla="*/ 161 w 289"/>
              <a:gd name="T61" fmla="*/ 412 h 555"/>
              <a:gd name="T62" fmla="*/ 208 w 289"/>
              <a:gd name="T63" fmla="*/ 36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9" h="555">
                <a:moveTo>
                  <a:pt x="7" y="412"/>
                </a:moveTo>
                <a:cubicBezTo>
                  <a:pt x="18" y="393"/>
                  <a:pt x="33" y="356"/>
                  <a:pt x="51" y="369"/>
                </a:cubicBezTo>
                <a:cubicBezTo>
                  <a:pt x="53" y="371"/>
                  <a:pt x="91" y="399"/>
                  <a:pt x="128" y="408"/>
                </a:cubicBezTo>
                <a:cubicBezTo>
                  <a:pt x="128" y="367"/>
                  <a:pt x="129" y="329"/>
                  <a:pt x="129" y="288"/>
                </a:cubicBezTo>
                <a:cubicBezTo>
                  <a:pt x="71" y="265"/>
                  <a:pt x="5" y="232"/>
                  <a:pt x="5" y="150"/>
                </a:cubicBezTo>
                <a:cubicBezTo>
                  <a:pt x="5" y="91"/>
                  <a:pt x="44" y="39"/>
                  <a:pt x="129" y="32"/>
                </a:cubicBezTo>
                <a:cubicBezTo>
                  <a:pt x="129" y="12"/>
                  <a:pt x="129" y="12"/>
                  <a:pt x="129" y="12"/>
                </a:cubicBezTo>
                <a:cubicBezTo>
                  <a:pt x="129" y="5"/>
                  <a:pt x="135" y="0"/>
                  <a:pt x="141" y="0"/>
                </a:cubicBezTo>
                <a:cubicBezTo>
                  <a:pt x="149" y="0"/>
                  <a:pt x="149" y="0"/>
                  <a:pt x="149" y="0"/>
                </a:cubicBezTo>
                <a:cubicBezTo>
                  <a:pt x="155" y="0"/>
                  <a:pt x="161" y="5"/>
                  <a:pt x="161" y="12"/>
                </a:cubicBezTo>
                <a:cubicBezTo>
                  <a:pt x="161" y="33"/>
                  <a:pt x="161" y="33"/>
                  <a:pt x="161" y="33"/>
                </a:cubicBezTo>
                <a:cubicBezTo>
                  <a:pt x="216" y="37"/>
                  <a:pt x="258" y="65"/>
                  <a:pt x="269" y="73"/>
                </a:cubicBezTo>
                <a:cubicBezTo>
                  <a:pt x="276" y="77"/>
                  <a:pt x="277" y="87"/>
                  <a:pt x="273" y="94"/>
                </a:cubicBezTo>
                <a:cubicBezTo>
                  <a:pt x="261" y="112"/>
                  <a:pt x="243" y="147"/>
                  <a:pt x="228" y="137"/>
                </a:cubicBezTo>
                <a:cubicBezTo>
                  <a:pt x="224" y="135"/>
                  <a:pt x="191" y="112"/>
                  <a:pt x="161" y="103"/>
                </a:cubicBezTo>
                <a:cubicBezTo>
                  <a:pt x="161" y="140"/>
                  <a:pt x="161" y="178"/>
                  <a:pt x="161" y="215"/>
                </a:cubicBezTo>
                <a:cubicBezTo>
                  <a:pt x="215" y="237"/>
                  <a:pt x="289" y="275"/>
                  <a:pt x="289" y="356"/>
                </a:cubicBezTo>
                <a:cubicBezTo>
                  <a:pt x="289" y="424"/>
                  <a:pt x="243" y="474"/>
                  <a:pt x="160" y="479"/>
                </a:cubicBezTo>
                <a:cubicBezTo>
                  <a:pt x="160" y="544"/>
                  <a:pt x="160" y="544"/>
                  <a:pt x="160" y="544"/>
                </a:cubicBezTo>
                <a:cubicBezTo>
                  <a:pt x="160" y="550"/>
                  <a:pt x="154" y="555"/>
                  <a:pt x="147" y="555"/>
                </a:cubicBezTo>
                <a:cubicBezTo>
                  <a:pt x="140" y="555"/>
                  <a:pt x="128" y="554"/>
                  <a:pt x="128" y="544"/>
                </a:cubicBezTo>
                <a:cubicBezTo>
                  <a:pt x="128" y="479"/>
                  <a:pt x="128" y="479"/>
                  <a:pt x="128" y="479"/>
                </a:cubicBezTo>
                <a:cubicBezTo>
                  <a:pt x="61" y="474"/>
                  <a:pt x="21" y="442"/>
                  <a:pt x="10" y="431"/>
                </a:cubicBezTo>
                <a:cubicBezTo>
                  <a:pt x="4" y="425"/>
                  <a:pt x="0" y="422"/>
                  <a:pt x="7" y="412"/>
                </a:cubicBezTo>
                <a:close/>
                <a:moveTo>
                  <a:pt x="127" y="101"/>
                </a:moveTo>
                <a:cubicBezTo>
                  <a:pt x="96" y="105"/>
                  <a:pt x="81" y="123"/>
                  <a:pt x="81" y="142"/>
                </a:cubicBezTo>
                <a:cubicBezTo>
                  <a:pt x="81" y="166"/>
                  <a:pt x="96" y="185"/>
                  <a:pt x="127" y="201"/>
                </a:cubicBezTo>
                <a:lnTo>
                  <a:pt x="127" y="101"/>
                </a:lnTo>
                <a:close/>
                <a:moveTo>
                  <a:pt x="208" y="365"/>
                </a:moveTo>
                <a:cubicBezTo>
                  <a:pt x="208" y="341"/>
                  <a:pt x="192" y="321"/>
                  <a:pt x="161" y="303"/>
                </a:cubicBezTo>
                <a:cubicBezTo>
                  <a:pt x="161" y="412"/>
                  <a:pt x="161" y="412"/>
                  <a:pt x="161" y="412"/>
                </a:cubicBezTo>
                <a:cubicBezTo>
                  <a:pt x="188" y="407"/>
                  <a:pt x="208" y="389"/>
                  <a:pt x="208" y="36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s-CR" sz="1200"/>
          </a:p>
        </p:txBody>
      </p:sp>
    </p:spTree>
    <p:extLst>
      <p:ext uri="{BB962C8B-B14F-4D97-AF65-F5344CB8AC3E}">
        <p14:creationId xmlns:p14="http://schemas.microsoft.com/office/powerpoint/2010/main" val="119285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aphicFrame>
        <p:nvGraphicFramePr>
          <p:cNvPr id="18" name="Chart 17"/>
          <p:cNvGraphicFramePr/>
          <p:nvPr>
            <p:extLst>
              <p:ext uri="{D42A27DB-BD31-4B8C-83A1-F6EECF244321}">
                <p14:modId xmlns:p14="http://schemas.microsoft.com/office/powerpoint/2010/main" val="3608608317"/>
              </p:ext>
            </p:extLst>
          </p:nvPr>
        </p:nvGraphicFramePr>
        <p:xfrm>
          <a:off x="4347542" y="1404259"/>
          <a:ext cx="4823833" cy="3048941"/>
        </p:xfrm>
        <a:graphic>
          <a:graphicData uri="http://schemas.openxmlformats.org/drawingml/2006/chart">
            <c:chart xmlns:c="http://schemas.openxmlformats.org/drawingml/2006/chart" xmlns:r="http://schemas.openxmlformats.org/officeDocument/2006/relationships" r:id="rId2"/>
          </a:graphicData>
        </a:graphic>
      </p:graphicFrame>
      <p:sp>
        <p:nvSpPr>
          <p:cNvPr id="2" name="Título 1"/>
          <p:cNvSpPr>
            <a:spLocks noGrp="1"/>
          </p:cNvSpPr>
          <p:nvPr>
            <p:ph type="title"/>
          </p:nvPr>
        </p:nvSpPr>
        <p:spPr>
          <a:xfrm>
            <a:off x="467544" y="554317"/>
            <a:ext cx="8166671" cy="434051"/>
          </a:xfrm>
          <a:noFill/>
          <a:ln>
            <a:noFill/>
          </a:ln>
        </p:spPr>
        <p:txBody>
          <a:bodyPr wrap="square" lIns="91425" tIns="91425" rIns="91425" bIns="91425" anchor="b" anchorCtr="0">
            <a:noAutofit/>
          </a:bodyPr>
          <a:lstStyle/>
          <a:p>
            <a:r>
              <a:rPr lang="pt-BR" sz="2400" b="0" dirty="0">
                <a:solidFill>
                  <a:schemeClr val="tx1"/>
                </a:solidFill>
              </a:rPr>
              <a:t>Precio es el influenciador de compra más importante en la </a:t>
            </a:r>
            <a:r>
              <a:rPr lang="pt-BR" sz="2400" b="0" dirty="0" smtClean="0">
                <a:solidFill>
                  <a:schemeClr val="tx1"/>
                </a:solidFill>
              </a:rPr>
              <a:t>Latinoamérica</a:t>
            </a:r>
            <a:endParaRPr lang="pt-BR" sz="2400" b="0" dirty="0">
              <a:solidFill>
                <a:schemeClr val="tx1"/>
              </a:solidFill>
            </a:endParaRPr>
          </a:p>
        </p:txBody>
      </p:sp>
      <p:sp>
        <p:nvSpPr>
          <p:cNvPr id="5" name="Text Placeholder 4"/>
          <p:cNvSpPr>
            <a:spLocks noGrp="1"/>
          </p:cNvSpPr>
          <p:nvPr>
            <p:ph type="body" idx="1"/>
          </p:nvPr>
        </p:nvSpPr>
        <p:spPr>
          <a:xfrm>
            <a:off x="323528" y="4804792"/>
            <a:ext cx="8165591" cy="274404"/>
          </a:xfrm>
        </p:spPr>
        <p:txBody>
          <a:bodyPr/>
          <a:lstStyle/>
          <a:p>
            <a:r>
              <a:rPr lang="pt-BR" dirty="0">
                <a:solidFill>
                  <a:schemeClr val="tx1"/>
                </a:solidFill>
              </a:rPr>
              <a:t>Fuente: Retail Growth Strategy Latam (Q3.2015</a:t>
            </a:r>
            <a:r>
              <a:rPr lang="pt-BR" dirty="0" smtClean="0">
                <a:solidFill>
                  <a:schemeClr val="tx1"/>
                </a:solidFill>
              </a:rPr>
              <a:t>)  / Respondents </a:t>
            </a:r>
            <a:r>
              <a:rPr lang="pt-BR" dirty="0">
                <a:solidFill>
                  <a:schemeClr val="tx1"/>
                </a:solidFill>
              </a:rPr>
              <a:t>that answered HIGHLY INFLUENTIAL to the question “</a:t>
            </a:r>
            <a:r>
              <a:rPr lang="en-US" dirty="0">
                <a:solidFill>
                  <a:schemeClr val="tx1"/>
                </a:solidFill>
              </a:rPr>
              <a:t>To what extent do each of the following influence your decision to shop at a particular retailer</a:t>
            </a:r>
            <a:r>
              <a:rPr lang="en-US" dirty="0" smtClean="0">
                <a:solidFill>
                  <a:schemeClr val="tx1"/>
                </a:solidFill>
              </a:rPr>
              <a:t>?”</a:t>
            </a:r>
            <a:endParaRPr lang="en-US" dirty="0">
              <a:solidFill>
                <a:schemeClr val="tx1"/>
              </a:solidFill>
            </a:endParaRPr>
          </a:p>
        </p:txBody>
      </p:sp>
      <p:grpSp>
        <p:nvGrpSpPr>
          <p:cNvPr id="4" name="Group 3"/>
          <p:cNvGrpSpPr/>
          <p:nvPr/>
        </p:nvGrpSpPr>
        <p:grpSpPr>
          <a:xfrm>
            <a:off x="786031" y="1360329"/>
            <a:ext cx="3299505" cy="3252053"/>
            <a:chOff x="1961934" y="1870651"/>
            <a:chExt cx="3299505" cy="4334733"/>
          </a:xfrm>
          <a:gradFill flip="none" rotWithShape="1">
            <a:gsLst>
              <a:gs pos="0">
                <a:schemeClr val="accent1">
                  <a:lumMod val="75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grpSpPr>
        <p:sp>
          <p:nvSpPr>
            <p:cNvPr id="48" name="Freeform 277"/>
            <p:cNvSpPr>
              <a:spLocks/>
            </p:cNvSpPr>
            <p:nvPr/>
          </p:nvSpPr>
          <p:spPr bwMode="auto">
            <a:xfrm>
              <a:off x="3238254" y="2363686"/>
              <a:ext cx="445051" cy="139646"/>
            </a:xfrm>
            <a:custGeom>
              <a:avLst/>
              <a:gdLst>
                <a:gd name="T0" fmla="*/ 2 w 35"/>
                <a:gd name="T1" fmla="*/ 1 h 10"/>
                <a:gd name="T2" fmla="*/ 8 w 35"/>
                <a:gd name="T3" fmla="*/ 0 h 10"/>
                <a:gd name="T4" fmla="*/ 19 w 35"/>
                <a:gd name="T5" fmla="*/ 0 h 10"/>
                <a:gd name="T6" fmla="*/ 26 w 35"/>
                <a:gd name="T7" fmla="*/ 3 h 10"/>
                <a:gd name="T8" fmla="*/ 28 w 35"/>
                <a:gd name="T9" fmla="*/ 6 h 10"/>
                <a:gd name="T10" fmla="*/ 33 w 35"/>
                <a:gd name="T11" fmla="*/ 7 h 10"/>
                <a:gd name="T12" fmla="*/ 35 w 35"/>
                <a:gd name="T13" fmla="*/ 9 h 10"/>
                <a:gd name="T14" fmla="*/ 33 w 35"/>
                <a:gd name="T15" fmla="*/ 10 h 10"/>
                <a:gd name="T16" fmla="*/ 25 w 35"/>
                <a:gd name="T17" fmla="*/ 10 h 10"/>
                <a:gd name="T18" fmla="*/ 23 w 35"/>
                <a:gd name="T19" fmla="*/ 8 h 10"/>
                <a:gd name="T20" fmla="*/ 21 w 35"/>
                <a:gd name="T21" fmla="*/ 5 h 10"/>
                <a:gd name="T22" fmla="*/ 15 w 35"/>
                <a:gd name="T23" fmla="*/ 4 h 10"/>
                <a:gd name="T24" fmla="*/ 9 w 35"/>
                <a:gd name="T25" fmla="*/ 4 h 10"/>
                <a:gd name="T26" fmla="*/ 5 w 35"/>
                <a:gd name="T27" fmla="*/ 4 h 10"/>
                <a:gd name="T28" fmla="*/ 0 w 35"/>
                <a:gd name="T29" fmla="*/ 3 h 10"/>
                <a:gd name="T30" fmla="*/ 2 w 35"/>
                <a:gd name="T31" fmla="*/ 1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10"/>
                <a:gd name="T50" fmla="*/ 35 w 35"/>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grpFill/>
            <a:ln w="3175">
              <a:solidFill>
                <a:srgbClr val="FFFFFF"/>
              </a:solidFill>
              <a:round/>
              <a:headEnd/>
              <a:tailEnd/>
            </a:ln>
          </p:spPr>
          <p:txBody>
            <a:bodyPr lIns="71323" tIns="35662" rIns="71323" bIns="35662"/>
            <a:lstStyle/>
            <a:p>
              <a:pPr>
                <a:defRPr/>
              </a:pPr>
              <a:endParaRPr lang="en-US" kern="0" dirty="0">
                <a:solidFill>
                  <a:sysClr val="windowText" lastClr="000000"/>
                </a:solidFill>
                <a:latin typeface="Arial"/>
              </a:endParaRPr>
            </a:p>
          </p:txBody>
        </p:sp>
        <p:sp>
          <p:nvSpPr>
            <p:cNvPr id="49" name="Freeform 278"/>
            <p:cNvSpPr>
              <a:spLocks/>
            </p:cNvSpPr>
            <p:nvPr/>
          </p:nvSpPr>
          <p:spPr bwMode="auto">
            <a:xfrm>
              <a:off x="3683302" y="2517581"/>
              <a:ext cx="276239" cy="85498"/>
            </a:xfrm>
            <a:custGeom>
              <a:avLst/>
              <a:gdLst>
                <a:gd name="T0" fmla="*/ 24 w 132"/>
                <a:gd name="T1" fmla="*/ 0 h 36"/>
                <a:gd name="T2" fmla="*/ 24 w 132"/>
                <a:gd name="T3" fmla="*/ 12 h 36"/>
                <a:gd name="T4" fmla="*/ 0 w 132"/>
                <a:gd name="T5" fmla="*/ 18 h 36"/>
                <a:gd name="T6" fmla="*/ 30 w 132"/>
                <a:gd name="T7" fmla="*/ 30 h 36"/>
                <a:gd name="T8" fmla="*/ 42 w 132"/>
                <a:gd name="T9" fmla="*/ 36 h 36"/>
                <a:gd name="T10" fmla="*/ 66 w 132"/>
                <a:gd name="T11" fmla="*/ 36 h 36"/>
                <a:gd name="T12" fmla="*/ 84 w 132"/>
                <a:gd name="T13" fmla="*/ 24 h 36"/>
                <a:gd name="T14" fmla="*/ 132 w 132"/>
                <a:gd name="T15" fmla="*/ 30 h 36"/>
                <a:gd name="T16" fmla="*/ 108 w 132"/>
                <a:gd name="T17" fmla="*/ 18 h 36"/>
                <a:gd name="T18" fmla="*/ 72 w 132"/>
                <a:gd name="T19" fmla="*/ 0 h 36"/>
                <a:gd name="T20" fmla="*/ 24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2"/>
                <a:gd name="T34" fmla="*/ 0 h 36"/>
                <a:gd name="T35" fmla="*/ 132 w 132"/>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grpFill/>
            <a:ln w="3175">
              <a:solidFill>
                <a:srgbClr val="FFFFFF"/>
              </a:solidFill>
              <a:round/>
              <a:headEnd/>
              <a:tailEnd/>
            </a:ln>
          </p:spPr>
          <p:txBody>
            <a:bodyPr lIns="71323" tIns="35662" rIns="71323" bIns="35662"/>
            <a:lstStyle/>
            <a:p>
              <a:pPr>
                <a:defRPr/>
              </a:pPr>
              <a:endParaRPr lang="en-US" kern="0" dirty="0">
                <a:solidFill>
                  <a:sysClr val="windowText" lastClr="000000"/>
                </a:solidFill>
                <a:latin typeface="Arial"/>
              </a:endParaRPr>
            </a:p>
          </p:txBody>
        </p:sp>
        <p:sp>
          <p:nvSpPr>
            <p:cNvPr id="50" name="Freeform 400"/>
            <p:cNvSpPr>
              <a:spLocks/>
            </p:cNvSpPr>
            <p:nvPr/>
          </p:nvSpPr>
          <p:spPr bwMode="auto">
            <a:xfrm>
              <a:off x="3135943" y="2725628"/>
              <a:ext cx="179043" cy="202344"/>
            </a:xfrm>
            <a:custGeom>
              <a:avLst/>
              <a:gdLst>
                <a:gd name="T0" fmla="*/ 14 w 14"/>
                <a:gd name="T1" fmla="*/ 14 h 14"/>
                <a:gd name="T2" fmla="*/ 13 w 14"/>
                <a:gd name="T3" fmla="*/ 11 h 14"/>
                <a:gd name="T4" fmla="*/ 14 w 14"/>
                <a:gd name="T5" fmla="*/ 0 h 14"/>
                <a:gd name="T6" fmla="*/ 7 w 14"/>
                <a:gd name="T7" fmla="*/ 3 h 14"/>
                <a:gd name="T8" fmla="*/ 0 w 14"/>
                <a:gd name="T9" fmla="*/ 6 h 14"/>
                <a:gd name="T10" fmla="*/ 5 w 14"/>
                <a:gd name="T11" fmla="*/ 14 h 14"/>
                <a:gd name="T12" fmla="*/ 9 w 14"/>
                <a:gd name="T13" fmla="*/ 13 h 14"/>
                <a:gd name="T14" fmla="*/ 14 w 14"/>
                <a:gd name="T15" fmla="*/ 14 h 14"/>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4"/>
                <a:gd name="T26" fmla="*/ 14 w 1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grpFill/>
            <a:ln w="3175">
              <a:solidFill>
                <a:srgbClr val="FFFFFF"/>
              </a:solidFill>
              <a:round/>
              <a:headEnd/>
              <a:tailEnd/>
            </a:ln>
          </p:spPr>
          <p:txBody>
            <a:bodyPr lIns="71323" tIns="35662" rIns="71323" bIns="35662"/>
            <a:lstStyle/>
            <a:p>
              <a:pPr>
                <a:defRPr/>
              </a:pPr>
              <a:endParaRPr lang="en-US" kern="0" dirty="0">
                <a:solidFill>
                  <a:sysClr val="windowText" lastClr="000000"/>
                </a:solidFill>
                <a:latin typeface="Arial"/>
              </a:endParaRPr>
            </a:p>
          </p:txBody>
        </p:sp>
        <p:sp>
          <p:nvSpPr>
            <p:cNvPr id="51" name="Freeform 401"/>
            <p:cNvSpPr>
              <a:spLocks/>
            </p:cNvSpPr>
            <p:nvPr/>
          </p:nvSpPr>
          <p:spPr bwMode="auto">
            <a:xfrm>
              <a:off x="3199887" y="2910869"/>
              <a:ext cx="153466" cy="125397"/>
            </a:xfrm>
            <a:custGeom>
              <a:avLst/>
              <a:gdLst>
                <a:gd name="T0" fmla="*/ 9 w 12"/>
                <a:gd name="T1" fmla="*/ 1 h 9"/>
                <a:gd name="T2" fmla="*/ 4 w 12"/>
                <a:gd name="T3" fmla="*/ 0 h 9"/>
                <a:gd name="T4" fmla="*/ 0 w 12"/>
                <a:gd name="T5" fmla="*/ 1 h 9"/>
                <a:gd name="T6" fmla="*/ 2 w 12"/>
                <a:gd name="T7" fmla="*/ 3 h 9"/>
                <a:gd name="T8" fmla="*/ 11 w 12"/>
                <a:gd name="T9" fmla="*/ 9 h 9"/>
                <a:gd name="T10" fmla="*/ 12 w 12"/>
                <a:gd name="T11" fmla="*/ 5 h 9"/>
                <a:gd name="T12" fmla="*/ 9 w 12"/>
                <a:gd name="T13" fmla="*/ 1 h 9"/>
                <a:gd name="T14" fmla="*/ 0 60000 65536"/>
                <a:gd name="T15" fmla="*/ 0 60000 65536"/>
                <a:gd name="T16" fmla="*/ 0 60000 65536"/>
                <a:gd name="T17" fmla="*/ 0 60000 65536"/>
                <a:gd name="T18" fmla="*/ 0 60000 65536"/>
                <a:gd name="T19" fmla="*/ 0 60000 65536"/>
                <a:gd name="T20" fmla="*/ 0 60000 65536"/>
                <a:gd name="T21" fmla="*/ 0 w 12"/>
                <a:gd name="T22" fmla="*/ 0 h 9"/>
                <a:gd name="T23" fmla="*/ 12 w 1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grpFill/>
            <a:ln w="3175">
              <a:solidFill>
                <a:srgbClr val="FFFFFF"/>
              </a:solidFill>
              <a:round/>
              <a:headEnd/>
              <a:tailEnd/>
            </a:ln>
          </p:spPr>
          <p:txBody>
            <a:bodyPr lIns="71323" tIns="35662" rIns="71323" bIns="35662"/>
            <a:lstStyle/>
            <a:p>
              <a:pPr>
                <a:defRPr/>
              </a:pPr>
              <a:endParaRPr lang="en-US" kern="0" dirty="0">
                <a:solidFill>
                  <a:sysClr val="windowText" lastClr="000000"/>
                </a:solidFill>
                <a:latin typeface="Arial"/>
              </a:endParaRPr>
            </a:p>
          </p:txBody>
        </p:sp>
        <p:sp>
          <p:nvSpPr>
            <p:cNvPr id="52" name="Freeform 402"/>
            <p:cNvSpPr>
              <a:spLocks/>
            </p:cNvSpPr>
            <p:nvPr/>
          </p:nvSpPr>
          <p:spPr bwMode="auto">
            <a:xfrm>
              <a:off x="3340563" y="2982119"/>
              <a:ext cx="227640" cy="108297"/>
            </a:xfrm>
            <a:custGeom>
              <a:avLst/>
              <a:gdLst>
                <a:gd name="T0" fmla="*/ 14 w 18"/>
                <a:gd name="T1" fmla="*/ 1 h 8"/>
                <a:gd name="T2" fmla="*/ 9 w 18"/>
                <a:gd name="T3" fmla="*/ 1 h 8"/>
                <a:gd name="T4" fmla="*/ 2 w 18"/>
                <a:gd name="T5" fmla="*/ 1 h 8"/>
                <a:gd name="T6" fmla="*/ 1 w 18"/>
                <a:gd name="T7" fmla="*/ 0 h 8"/>
                <a:gd name="T8" fmla="*/ 0 w 18"/>
                <a:gd name="T9" fmla="*/ 4 h 8"/>
                <a:gd name="T10" fmla="*/ 4 w 18"/>
                <a:gd name="T11" fmla="*/ 8 h 8"/>
                <a:gd name="T12" fmla="*/ 6 w 18"/>
                <a:gd name="T13" fmla="*/ 8 h 8"/>
                <a:gd name="T14" fmla="*/ 7 w 18"/>
                <a:gd name="T15" fmla="*/ 6 h 8"/>
                <a:gd name="T16" fmla="*/ 10 w 18"/>
                <a:gd name="T17" fmla="*/ 3 h 8"/>
                <a:gd name="T18" fmla="*/ 14 w 18"/>
                <a:gd name="T19" fmla="*/ 4 h 8"/>
                <a:gd name="T20" fmla="*/ 15 w 18"/>
                <a:gd name="T21" fmla="*/ 7 h 8"/>
                <a:gd name="T22" fmla="*/ 18 w 18"/>
                <a:gd name="T23" fmla="*/ 4 h 8"/>
                <a:gd name="T24" fmla="*/ 14 w 18"/>
                <a:gd name="T25" fmla="*/ 1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8"/>
                <a:gd name="T41" fmla="*/ 18 w 18"/>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grpFill/>
            <a:ln w="3175">
              <a:solidFill>
                <a:srgbClr val="FFFFFF"/>
              </a:solidFill>
              <a:round/>
              <a:headEnd/>
              <a:tailEnd/>
            </a:ln>
          </p:spPr>
          <p:txBody>
            <a:bodyPr lIns="71323" tIns="35662" rIns="71323" bIns="35662"/>
            <a:lstStyle/>
            <a:p>
              <a:pPr>
                <a:defRPr/>
              </a:pPr>
              <a:endParaRPr lang="en-US" kern="0" dirty="0">
                <a:solidFill>
                  <a:sysClr val="windowText" lastClr="000000"/>
                </a:solidFill>
                <a:latin typeface="Arial"/>
              </a:endParaRPr>
            </a:p>
          </p:txBody>
        </p:sp>
        <p:sp>
          <p:nvSpPr>
            <p:cNvPr id="53" name="Freeform 403"/>
            <p:cNvSpPr>
              <a:spLocks/>
            </p:cNvSpPr>
            <p:nvPr/>
          </p:nvSpPr>
          <p:spPr bwMode="auto">
            <a:xfrm>
              <a:off x="3491471" y="2856723"/>
              <a:ext cx="468069" cy="572833"/>
            </a:xfrm>
            <a:custGeom>
              <a:avLst/>
              <a:gdLst>
                <a:gd name="T0" fmla="*/ 37 w 37"/>
                <a:gd name="T1" fmla="*/ 34 h 41"/>
                <a:gd name="T2" fmla="*/ 37 w 37"/>
                <a:gd name="T3" fmla="*/ 34 h 41"/>
                <a:gd name="T4" fmla="*/ 37 w 37"/>
                <a:gd name="T5" fmla="*/ 27 h 41"/>
                <a:gd name="T6" fmla="*/ 35 w 37"/>
                <a:gd name="T7" fmla="*/ 23 h 41"/>
                <a:gd name="T8" fmla="*/ 36 w 37"/>
                <a:gd name="T9" fmla="*/ 21 h 41"/>
                <a:gd name="T10" fmla="*/ 31 w 37"/>
                <a:gd name="T11" fmla="*/ 20 h 41"/>
                <a:gd name="T12" fmla="*/ 21 w 37"/>
                <a:gd name="T13" fmla="*/ 16 h 41"/>
                <a:gd name="T14" fmla="*/ 19 w 37"/>
                <a:gd name="T15" fmla="*/ 11 h 41"/>
                <a:gd name="T16" fmla="*/ 20 w 37"/>
                <a:gd name="T17" fmla="*/ 3 h 41"/>
                <a:gd name="T18" fmla="*/ 24 w 37"/>
                <a:gd name="T19" fmla="*/ 1 h 41"/>
                <a:gd name="T20" fmla="*/ 24 w 37"/>
                <a:gd name="T21" fmla="*/ 0 h 41"/>
                <a:gd name="T22" fmla="*/ 17 w 37"/>
                <a:gd name="T23" fmla="*/ 2 h 41"/>
                <a:gd name="T24" fmla="*/ 13 w 37"/>
                <a:gd name="T25" fmla="*/ 4 h 41"/>
                <a:gd name="T26" fmla="*/ 11 w 37"/>
                <a:gd name="T27" fmla="*/ 9 h 41"/>
                <a:gd name="T28" fmla="*/ 9 w 37"/>
                <a:gd name="T29" fmla="*/ 10 h 41"/>
                <a:gd name="T30" fmla="*/ 6 w 37"/>
                <a:gd name="T31" fmla="*/ 13 h 41"/>
                <a:gd name="T32" fmla="*/ 3 w 37"/>
                <a:gd name="T33" fmla="*/ 16 h 41"/>
                <a:gd name="T34" fmla="*/ 4 w 37"/>
                <a:gd name="T35" fmla="*/ 18 h 41"/>
                <a:gd name="T36" fmla="*/ 5 w 37"/>
                <a:gd name="T37" fmla="*/ 23 h 41"/>
                <a:gd name="T38" fmla="*/ 5 w 37"/>
                <a:gd name="T39" fmla="*/ 26 h 41"/>
                <a:gd name="T40" fmla="*/ 6 w 37"/>
                <a:gd name="T41" fmla="*/ 30 h 41"/>
                <a:gd name="T42" fmla="*/ 2 w 37"/>
                <a:gd name="T43" fmla="*/ 33 h 41"/>
                <a:gd name="T44" fmla="*/ 0 w 37"/>
                <a:gd name="T45" fmla="*/ 35 h 41"/>
                <a:gd name="T46" fmla="*/ 8 w 37"/>
                <a:gd name="T47" fmla="*/ 38 h 41"/>
                <a:gd name="T48" fmla="*/ 12 w 37"/>
                <a:gd name="T49" fmla="*/ 41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7"/>
                <a:gd name="T76" fmla="*/ 0 h 41"/>
                <a:gd name="T77" fmla="*/ 37 w 37"/>
                <a:gd name="T78" fmla="*/ 41 h 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grpFill/>
            <a:ln w="3175">
              <a:solidFill>
                <a:srgbClr val="FFFFFF"/>
              </a:solidFill>
              <a:round/>
              <a:headEnd/>
              <a:tailEnd/>
            </a:ln>
          </p:spPr>
          <p:txBody>
            <a:bodyPr lIns="71323" tIns="35662" rIns="71323" bIns="35662"/>
            <a:lstStyle/>
            <a:p>
              <a:pPr>
                <a:defRPr/>
              </a:pPr>
              <a:endParaRPr lang="en-US" kern="0" dirty="0">
                <a:solidFill>
                  <a:sysClr val="windowText" lastClr="000000"/>
                </a:solidFill>
                <a:latin typeface="Arial"/>
              </a:endParaRPr>
            </a:p>
          </p:txBody>
        </p:sp>
        <p:sp>
          <p:nvSpPr>
            <p:cNvPr id="54" name="Freeform 404"/>
            <p:cNvSpPr>
              <a:spLocks/>
            </p:cNvSpPr>
            <p:nvPr/>
          </p:nvSpPr>
          <p:spPr bwMode="auto">
            <a:xfrm>
              <a:off x="3644937" y="3332659"/>
              <a:ext cx="314603" cy="250793"/>
            </a:xfrm>
            <a:custGeom>
              <a:avLst/>
              <a:gdLst>
                <a:gd name="T0" fmla="*/ 0 w 150"/>
                <a:gd name="T1" fmla="*/ 42 h 108"/>
                <a:gd name="T2" fmla="*/ 0 w 150"/>
                <a:gd name="T3" fmla="*/ 42 h 108"/>
                <a:gd name="T4" fmla="*/ 30 w 150"/>
                <a:gd name="T5" fmla="*/ 60 h 108"/>
                <a:gd name="T6" fmla="*/ 48 w 150"/>
                <a:gd name="T7" fmla="*/ 78 h 108"/>
                <a:gd name="T8" fmla="*/ 72 w 150"/>
                <a:gd name="T9" fmla="*/ 78 h 108"/>
                <a:gd name="T10" fmla="*/ 84 w 150"/>
                <a:gd name="T11" fmla="*/ 96 h 108"/>
                <a:gd name="T12" fmla="*/ 90 w 150"/>
                <a:gd name="T13" fmla="*/ 90 h 108"/>
                <a:gd name="T14" fmla="*/ 84 w 150"/>
                <a:gd name="T15" fmla="*/ 96 h 108"/>
                <a:gd name="T16" fmla="*/ 96 w 150"/>
                <a:gd name="T17" fmla="*/ 108 h 108"/>
                <a:gd name="T18" fmla="*/ 108 w 150"/>
                <a:gd name="T19" fmla="*/ 42 h 108"/>
                <a:gd name="T20" fmla="*/ 102 w 150"/>
                <a:gd name="T21" fmla="*/ 12 h 108"/>
                <a:gd name="T22" fmla="*/ 150 w 150"/>
                <a:gd name="T23" fmla="*/ 0 h 108"/>
                <a:gd name="T24" fmla="*/ 0 w 150"/>
                <a:gd name="T25" fmla="*/ 42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0"/>
                <a:gd name="T40" fmla="*/ 0 h 108"/>
                <a:gd name="T41" fmla="*/ 150 w 150"/>
                <a:gd name="T42" fmla="*/ 108 h 10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0" h="108">
                  <a:moveTo>
                    <a:pt x="0" y="42"/>
                  </a:moveTo>
                  <a:lnTo>
                    <a:pt x="0" y="42"/>
                  </a:lnTo>
                  <a:lnTo>
                    <a:pt x="30" y="60"/>
                  </a:lnTo>
                  <a:lnTo>
                    <a:pt x="48" y="78"/>
                  </a:lnTo>
                  <a:lnTo>
                    <a:pt x="72" y="78"/>
                  </a:lnTo>
                  <a:lnTo>
                    <a:pt x="84" y="96"/>
                  </a:lnTo>
                  <a:lnTo>
                    <a:pt x="90" y="90"/>
                  </a:lnTo>
                  <a:lnTo>
                    <a:pt x="84" y="96"/>
                  </a:lnTo>
                  <a:lnTo>
                    <a:pt x="96" y="108"/>
                  </a:lnTo>
                  <a:lnTo>
                    <a:pt x="108" y="42"/>
                  </a:lnTo>
                  <a:lnTo>
                    <a:pt x="102" y="12"/>
                  </a:lnTo>
                  <a:lnTo>
                    <a:pt x="150" y="0"/>
                  </a:lnTo>
                  <a:lnTo>
                    <a:pt x="0" y="42"/>
                  </a:lnTo>
                  <a:close/>
                </a:path>
              </a:pathLst>
            </a:custGeom>
            <a:grpFill/>
            <a:ln w="3175">
              <a:solidFill>
                <a:srgbClr val="FFFFFF"/>
              </a:solidFill>
              <a:round/>
              <a:headEnd/>
              <a:tailEnd/>
            </a:ln>
          </p:spPr>
          <p:txBody>
            <a:bodyPr lIns="71323" tIns="35662" rIns="71323" bIns="35662"/>
            <a:lstStyle/>
            <a:p>
              <a:pPr>
                <a:defRPr/>
              </a:pPr>
              <a:endParaRPr lang="en-US" kern="0" dirty="0">
                <a:solidFill>
                  <a:sysClr val="windowText" lastClr="000000"/>
                </a:solidFill>
                <a:latin typeface="Arial"/>
              </a:endParaRPr>
            </a:p>
          </p:txBody>
        </p:sp>
        <p:sp>
          <p:nvSpPr>
            <p:cNvPr id="55" name="Freeform 406"/>
            <p:cNvSpPr>
              <a:spLocks/>
            </p:cNvSpPr>
            <p:nvPr/>
          </p:nvSpPr>
          <p:spPr bwMode="auto">
            <a:xfrm>
              <a:off x="4199970" y="3022017"/>
              <a:ext cx="189274" cy="322040"/>
            </a:xfrm>
            <a:custGeom>
              <a:avLst/>
              <a:gdLst>
                <a:gd name="T0" fmla="*/ 90 w 90"/>
                <a:gd name="T1" fmla="*/ 126 h 138"/>
                <a:gd name="T2" fmla="*/ 78 w 90"/>
                <a:gd name="T3" fmla="*/ 102 h 138"/>
                <a:gd name="T4" fmla="*/ 66 w 90"/>
                <a:gd name="T5" fmla="*/ 78 h 138"/>
                <a:gd name="T6" fmla="*/ 84 w 90"/>
                <a:gd name="T7" fmla="*/ 60 h 138"/>
                <a:gd name="T8" fmla="*/ 90 w 90"/>
                <a:gd name="T9" fmla="*/ 42 h 138"/>
                <a:gd name="T10" fmla="*/ 66 w 90"/>
                <a:gd name="T11" fmla="*/ 36 h 138"/>
                <a:gd name="T12" fmla="*/ 60 w 90"/>
                <a:gd name="T13" fmla="*/ 18 h 138"/>
                <a:gd name="T14" fmla="*/ 36 w 90"/>
                <a:gd name="T15" fmla="*/ 0 h 138"/>
                <a:gd name="T16" fmla="*/ 12 w 90"/>
                <a:gd name="T17" fmla="*/ 24 h 138"/>
                <a:gd name="T18" fmla="*/ 0 w 90"/>
                <a:gd name="T19" fmla="*/ 42 h 138"/>
                <a:gd name="T20" fmla="*/ 6 w 90"/>
                <a:gd name="T21" fmla="*/ 60 h 138"/>
                <a:gd name="T22" fmla="*/ 18 w 90"/>
                <a:gd name="T23" fmla="*/ 66 h 138"/>
                <a:gd name="T24" fmla="*/ 30 w 90"/>
                <a:gd name="T25" fmla="*/ 84 h 138"/>
                <a:gd name="T26" fmla="*/ 24 w 90"/>
                <a:gd name="T27" fmla="*/ 120 h 138"/>
                <a:gd name="T28" fmla="*/ 42 w 90"/>
                <a:gd name="T29" fmla="*/ 138 h 138"/>
                <a:gd name="T30" fmla="*/ 60 w 90"/>
                <a:gd name="T31" fmla="*/ 132 h 138"/>
                <a:gd name="T32" fmla="*/ 90 w 90"/>
                <a:gd name="T33" fmla="*/ 126 h 138"/>
                <a:gd name="T34" fmla="*/ 90 w 90"/>
                <a:gd name="T35" fmla="*/ 126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138"/>
                <a:gd name="T56" fmla="*/ 90 w 90"/>
                <a:gd name="T57" fmla="*/ 138 h 1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close/>
                </a:path>
              </a:pathLst>
            </a:custGeom>
            <a:grpFill/>
            <a:ln w="3175">
              <a:solidFill>
                <a:srgbClr val="FFFFFF"/>
              </a:solidFill>
              <a:round/>
              <a:headEnd/>
              <a:tailEnd/>
            </a:ln>
          </p:spPr>
          <p:txBody>
            <a:bodyPr lIns="71323" tIns="35662" rIns="71323" bIns="35662"/>
            <a:lstStyle/>
            <a:p>
              <a:pPr>
                <a:defRPr/>
              </a:pPr>
              <a:endParaRPr lang="en-US" kern="0" dirty="0">
                <a:solidFill>
                  <a:sysClr val="windowText" lastClr="000000"/>
                </a:solidFill>
                <a:latin typeface="Arial"/>
              </a:endParaRPr>
            </a:p>
          </p:txBody>
        </p:sp>
        <p:sp>
          <p:nvSpPr>
            <p:cNvPr id="56" name="Freeform 407"/>
            <p:cNvSpPr>
              <a:spLocks/>
            </p:cNvSpPr>
            <p:nvPr/>
          </p:nvSpPr>
          <p:spPr bwMode="auto">
            <a:xfrm>
              <a:off x="4199970" y="3022017"/>
              <a:ext cx="189274" cy="322040"/>
            </a:xfrm>
            <a:custGeom>
              <a:avLst/>
              <a:gdLst>
                <a:gd name="T0" fmla="*/ 90 w 90"/>
                <a:gd name="T1" fmla="*/ 126 h 138"/>
                <a:gd name="T2" fmla="*/ 78 w 90"/>
                <a:gd name="T3" fmla="*/ 102 h 138"/>
                <a:gd name="T4" fmla="*/ 66 w 90"/>
                <a:gd name="T5" fmla="*/ 78 h 138"/>
                <a:gd name="T6" fmla="*/ 84 w 90"/>
                <a:gd name="T7" fmla="*/ 60 h 138"/>
                <a:gd name="T8" fmla="*/ 90 w 90"/>
                <a:gd name="T9" fmla="*/ 42 h 138"/>
                <a:gd name="T10" fmla="*/ 66 w 90"/>
                <a:gd name="T11" fmla="*/ 36 h 138"/>
                <a:gd name="T12" fmla="*/ 60 w 90"/>
                <a:gd name="T13" fmla="*/ 18 h 138"/>
                <a:gd name="T14" fmla="*/ 36 w 90"/>
                <a:gd name="T15" fmla="*/ 0 h 138"/>
                <a:gd name="T16" fmla="*/ 12 w 90"/>
                <a:gd name="T17" fmla="*/ 24 h 138"/>
                <a:gd name="T18" fmla="*/ 0 w 90"/>
                <a:gd name="T19" fmla="*/ 42 h 138"/>
                <a:gd name="T20" fmla="*/ 6 w 90"/>
                <a:gd name="T21" fmla="*/ 60 h 138"/>
                <a:gd name="T22" fmla="*/ 18 w 90"/>
                <a:gd name="T23" fmla="*/ 66 h 138"/>
                <a:gd name="T24" fmla="*/ 30 w 90"/>
                <a:gd name="T25" fmla="*/ 84 h 138"/>
                <a:gd name="T26" fmla="*/ 24 w 90"/>
                <a:gd name="T27" fmla="*/ 120 h 138"/>
                <a:gd name="T28" fmla="*/ 42 w 90"/>
                <a:gd name="T29" fmla="*/ 138 h 138"/>
                <a:gd name="T30" fmla="*/ 60 w 90"/>
                <a:gd name="T31" fmla="*/ 132 h 138"/>
                <a:gd name="T32" fmla="*/ 90 w 90"/>
                <a:gd name="T33" fmla="*/ 126 h 138"/>
                <a:gd name="T34" fmla="*/ 90 w 90"/>
                <a:gd name="T35" fmla="*/ 126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138"/>
                <a:gd name="T56" fmla="*/ 90 w 90"/>
                <a:gd name="T57" fmla="*/ 138 h 1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grpFill/>
            <a:ln w="3175">
              <a:solidFill>
                <a:srgbClr val="FFFFFF"/>
              </a:solidFill>
              <a:round/>
              <a:headEnd/>
              <a:tailEnd/>
            </a:ln>
          </p:spPr>
          <p:txBody>
            <a:bodyPr lIns="71323" tIns="35662" rIns="71323" bIns="35662"/>
            <a:lstStyle/>
            <a:p>
              <a:pPr>
                <a:defRPr/>
              </a:pPr>
              <a:endParaRPr lang="en-US" kern="0" dirty="0">
                <a:solidFill>
                  <a:sysClr val="windowText" lastClr="000000"/>
                </a:solidFill>
                <a:latin typeface="Arial"/>
              </a:endParaRPr>
            </a:p>
          </p:txBody>
        </p:sp>
        <p:sp>
          <p:nvSpPr>
            <p:cNvPr id="57" name="Freeform 408"/>
            <p:cNvSpPr>
              <a:spLocks/>
            </p:cNvSpPr>
            <p:nvPr/>
          </p:nvSpPr>
          <p:spPr bwMode="auto">
            <a:xfrm>
              <a:off x="4481323" y="3150266"/>
              <a:ext cx="122771" cy="168148"/>
            </a:xfrm>
            <a:custGeom>
              <a:avLst/>
              <a:gdLst>
                <a:gd name="T0" fmla="*/ 6 w 60"/>
                <a:gd name="T1" fmla="*/ 42 h 72"/>
                <a:gd name="T2" fmla="*/ 6 w 60"/>
                <a:gd name="T3" fmla="*/ 66 h 72"/>
                <a:gd name="T4" fmla="*/ 12 w 60"/>
                <a:gd name="T5" fmla="*/ 72 h 72"/>
                <a:gd name="T6" fmla="*/ 36 w 60"/>
                <a:gd name="T7" fmla="*/ 60 h 72"/>
                <a:gd name="T8" fmla="*/ 60 w 60"/>
                <a:gd name="T9" fmla="*/ 24 h 72"/>
                <a:gd name="T10" fmla="*/ 18 w 60"/>
                <a:gd name="T11" fmla="*/ 0 h 72"/>
                <a:gd name="T12" fmla="*/ 6 w 60"/>
                <a:gd name="T13" fmla="*/ 0 h 72"/>
                <a:gd name="T14" fmla="*/ 0 w 60"/>
                <a:gd name="T15" fmla="*/ 18 h 72"/>
                <a:gd name="T16" fmla="*/ 6 w 60"/>
                <a:gd name="T17" fmla="*/ 42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72"/>
                <a:gd name="T29" fmla="*/ 60 w 60"/>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72">
                  <a:moveTo>
                    <a:pt x="6" y="42"/>
                  </a:moveTo>
                  <a:lnTo>
                    <a:pt x="6" y="66"/>
                  </a:lnTo>
                  <a:lnTo>
                    <a:pt x="12" y="72"/>
                  </a:lnTo>
                  <a:lnTo>
                    <a:pt x="36" y="60"/>
                  </a:lnTo>
                  <a:lnTo>
                    <a:pt x="60" y="24"/>
                  </a:lnTo>
                  <a:lnTo>
                    <a:pt x="18" y="0"/>
                  </a:lnTo>
                  <a:lnTo>
                    <a:pt x="6" y="0"/>
                  </a:lnTo>
                  <a:lnTo>
                    <a:pt x="0" y="18"/>
                  </a:lnTo>
                  <a:lnTo>
                    <a:pt x="6" y="42"/>
                  </a:lnTo>
                  <a:close/>
                </a:path>
              </a:pathLst>
            </a:custGeom>
            <a:grpFill/>
            <a:ln w="3175">
              <a:solidFill>
                <a:srgbClr val="FFFFFF"/>
              </a:solidFill>
              <a:round/>
              <a:headEnd/>
              <a:tailEnd/>
            </a:ln>
          </p:spPr>
          <p:txBody>
            <a:bodyPr lIns="71323" tIns="35662" rIns="71323" bIns="35662"/>
            <a:lstStyle/>
            <a:p>
              <a:pPr>
                <a:defRPr/>
              </a:pPr>
              <a:endParaRPr lang="en-US" kern="0" dirty="0">
                <a:solidFill>
                  <a:sysClr val="windowText" lastClr="000000"/>
                </a:solidFill>
                <a:latin typeface="Arial"/>
              </a:endParaRPr>
            </a:p>
          </p:txBody>
        </p:sp>
        <p:sp>
          <p:nvSpPr>
            <p:cNvPr id="58" name="Freeform 410"/>
            <p:cNvSpPr>
              <a:spLocks/>
            </p:cNvSpPr>
            <p:nvPr/>
          </p:nvSpPr>
          <p:spPr bwMode="auto">
            <a:xfrm>
              <a:off x="4136026" y="4281686"/>
              <a:ext cx="358086" cy="370489"/>
            </a:xfrm>
            <a:custGeom>
              <a:avLst/>
              <a:gdLst>
                <a:gd name="T0" fmla="*/ 48 w 168"/>
                <a:gd name="T1" fmla="*/ 0 h 156"/>
                <a:gd name="T2" fmla="*/ 0 w 168"/>
                <a:gd name="T3" fmla="*/ 36 h 156"/>
                <a:gd name="T4" fmla="*/ 0 w 168"/>
                <a:gd name="T5" fmla="*/ 48 h 156"/>
                <a:gd name="T6" fmla="*/ 18 w 168"/>
                <a:gd name="T7" fmla="*/ 72 h 156"/>
                <a:gd name="T8" fmla="*/ 36 w 168"/>
                <a:gd name="T9" fmla="*/ 84 h 156"/>
                <a:gd name="T10" fmla="*/ 72 w 168"/>
                <a:gd name="T11" fmla="*/ 96 h 156"/>
                <a:gd name="T12" fmla="*/ 90 w 168"/>
                <a:gd name="T13" fmla="*/ 108 h 156"/>
                <a:gd name="T14" fmla="*/ 84 w 168"/>
                <a:gd name="T15" fmla="*/ 150 h 156"/>
                <a:gd name="T16" fmla="*/ 114 w 168"/>
                <a:gd name="T17" fmla="*/ 156 h 156"/>
                <a:gd name="T18" fmla="*/ 150 w 168"/>
                <a:gd name="T19" fmla="*/ 138 h 156"/>
                <a:gd name="T20" fmla="*/ 168 w 168"/>
                <a:gd name="T21" fmla="*/ 126 h 156"/>
                <a:gd name="T22" fmla="*/ 162 w 168"/>
                <a:gd name="T23" fmla="*/ 114 h 156"/>
                <a:gd name="T24" fmla="*/ 162 w 168"/>
                <a:gd name="T25" fmla="*/ 90 h 156"/>
                <a:gd name="T26" fmla="*/ 144 w 168"/>
                <a:gd name="T27" fmla="*/ 84 h 156"/>
                <a:gd name="T28" fmla="*/ 120 w 168"/>
                <a:gd name="T29" fmla="*/ 54 h 156"/>
                <a:gd name="T30" fmla="*/ 108 w 168"/>
                <a:gd name="T31" fmla="*/ 42 h 156"/>
                <a:gd name="T32" fmla="*/ 90 w 168"/>
                <a:gd name="T33" fmla="*/ 12 h 156"/>
                <a:gd name="T34" fmla="*/ 90 w 168"/>
                <a:gd name="T35" fmla="*/ 6 h 156"/>
                <a:gd name="T36" fmla="*/ 78 w 168"/>
                <a:gd name="T37" fmla="*/ 0 h 156"/>
                <a:gd name="T38" fmla="*/ 48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8"/>
                <a:gd name="T61" fmla="*/ 0 h 156"/>
                <a:gd name="T62" fmla="*/ 168 w 168"/>
                <a:gd name="T63" fmla="*/ 156 h 1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grpFill/>
            <a:ln w="3175">
              <a:solidFill>
                <a:srgbClr val="FFFFFF"/>
              </a:solidFill>
              <a:round/>
              <a:headEnd/>
              <a:tailEnd/>
            </a:ln>
          </p:spPr>
          <p:txBody>
            <a:bodyPr lIns="71323" tIns="35662" rIns="71323" bIns="35662"/>
            <a:lstStyle/>
            <a:p>
              <a:pPr>
                <a:defRPr/>
              </a:pPr>
              <a:endParaRPr lang="en-US" kern="0" dirty="0">
                <a:solidFill>
                  <a:sysClr val="windowText" lastClr="000000"/>
                </a:solidFill>
                <a:latin typeface="Arial"/>
              </a:endParaRPr>
            </a:p>
          </p:txBody>
        </p:sp>
        <p:sp>
          <p:nvSpPr>
            <p:cNvPr id="59" name="Freeform 411"/>
            <p:cNvSpPr>
              <a:spLocks/>
            </p:cNvSpPr>
            <p:nvPr/>
          </p:nvSpPr>
          <p:spPr bwMode="auto">
            <a:xfrm>
              <a:off x="4317626" y="4803221"/>
              <a:ext cx="212295" cy="265043"/>
            </a:xfrm>
            <a:custGeom>
              <a:avLst/>
              <a:gdLst>
                <a:gd name="T0" fmla="*/ 66 w 102"/>
                <a:gd name="T1" fmla="*/ 24 h 114"/>
                <a:gd name="T2" fmla="*/ 36 w 102"/>
                <a:gd name="T3" fmla="*/ 6 h 114"/>
                <a:gd name="T4" fmla="*/ 18 w 102"/>
                <a:gd name="T5" fmla="*/ 0 h 114"/>
                <a:gd name="T6" fmla="*/ 6 w 102"/>
                <a:gd name="T7" fmla="*/ 18 h 114"/>
                <a:gd name="T8" fmla="*/ 0 w 102"/>
                <a:gd name="T9" fmla="*/ 48 h 114"/>
                <a:gd name="T10" fmla="*/ 0 w 102"/>
                <a:gd name="T11" fmla="*/ 78 h 114"/>
                <a:gd name="T12" fmla="*/ 24 w 102"/>
                <a:gd name="T13" fmla="*/ 96 h 114"/>
                <a:gd name="T14" fmla="*/ 36 w 102"/>
                <a:gd name="T15" fmla="*/ 108 h 114"/>
                <a:gd name="T16" fmla="*/ 66 w 102"/>
                <a:gd name="T17" fmla="*/ 114 h 114"/>
                <a:gd name="T18" fmla="*/ 96 w 102"/>
                <a:gd name="T19" fmla="*/ 90 h 114"/>
                <a:gd name="T20" fmla="*/ 102 w 102"/>
                <a:gd name="T21" fmla="*/ 78 h 114"/>
                <a:gd name="T22" fmla="*/ 84 w 102"/>
                <a:gd name="T23" fmla="*/ 42 h 114"/>
                <a:gd name="T24" fmla="*/ 66 w 102"/>
                <a:gd name="T25" fmla="*/ 24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14"/>
                <a:gd name="T41" fmla="*/ 102 w 102"/>
                <a:gd name="T42" fmla="*/ 114 h 1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grpFill/>
            <a:ln w="3175">
              <a:solidFill>
                <a:srgbClr val="FFFFFF"/>
              </a:solidFill>
              <a:round/>
              <a:headEnd/>
              <a:tailEnd/>
            </a:ln>
          </p:spPr>
          <p:txBody>
            <a:bodyPr lIns="71323" tIns="35662" rIns="71323" bIns="35662"/>
            <a:lstStyle/>
            <a:p>
              <a:pPr>
                <a:defRPr/>
              </a:pPr>
              <a:endParaRPr lang="en-US" kern="0" dirty="0">
                <a:solidFill>
                  <a:sysClr val="windowText" lastClr="000000"/>
                </a:solidFill>
                <a:latin typeface="Arial"/>
              </a:endParaRPr>
            </a:p>
          </p:txBody>
        </p:sp>
        <p:sp>
          <p:nvSpPr>
            <p:cNvPr id="60" name="Freeform 412"/>
            <p:cNvSpPr>
              <a:spLocks/>
            </p:cNvSpPr>
            <p:nvPr/>
          </p:nvSpPr>
          <p:spPr bwMode="auto">
            <a:xfrm>
              <a:off x="3857229" y="3851345"/>
              <a:ext cx="470628" cy="572835"/>
            </a:xfrm>
            <a:custGeom>
              <a:avLst/>
              <a:gdLst>
                <a:gd name="T0" fmla="*/ 22 w 37"/>
                <a:gd name="T1" fmla="*/ 39 h 41"/>
                <a:gd name="T2" fmla="*/ 22 w 37"/>
                <a:gd name="T3" fmla="*/ 37 h 41"/>
                <a:gd name="T4" fmla="*/ 30 w 37"/>
                <a:gd name="T5" fmla="*/ 31 h 41"/>
                <a:gd name="T6" fmla="*/ 35 w 37"/>
                <a:gd name="T7" fmla="*/ 31 h 41"/>
                <a:gd name="T8" fmla="*/ 37 w 37"/>
                <a:gd name="T9" fmla="*/ 32 h 41"/>
                <a:gd name="T10" fmla="*/ 37 w 37"/>
                <a:gd name="T11" fmla="*/ 25 h 41"/>
                <a:gd name="T12" fmla="*/ 37 w 37"/>
                <a:gd name="T13" fmla="*/ 21 h 41"/>
                <a:gd name="T14" fmla="*/ 31 w 37"/>
                <a:gd name="T15" fmla="*/ 20 h 41"/>
                <a:gd name="T16" fmla="*/ 29 w 37"/>
                <a:gd name="T17" fmla="*/ 17 h 41"/>
                <a:gd name="T18" fmla="*/ 29 w 37"/>
                <a:gd name="T19" fmla="*/ 13 h 41"/>
                <a:gd name="T20" fmla="*/ 22 w 37"/>
                <a:gd name="T21" fmla="*/ 10 h 41"/>
                <a:gd name="T22" fmla="*/ 16 w 37"/>
                <a:gd name="T23" fmla="*/ 7 h 41"/>
                <a:gd name="T24" fmla="*/ 15 w 37"/>
                <a:gd name="T25" fmla="*/ 1 h 41"/>
                <a:gd name="T26" fmla="*/ 9 w 37"/>
                <a:gd name="T27" fmla="*/ 0 h 41"/>
                <a:gd name="T28" fmla="*/ 5 w 37"/>
                <a:gd name="T29" fmla="*/ 3 h 41"/>
                <a:gd name="T30" fmla="*/ 1 w 37"/>
                <a:gd name="T31" fmla="*/ 4 h 41"/>
                <a:gd name="T32" fmla="*/ 3 w 37"/>
                <a:gd name="T33" fmla="*/ 7 h 41"/>
                <a:gd name="T34" fmla="*/ 2 w 37"/>
                <a:gd name="T35" fmla="*/ 15 h 41"/>
                <a:gd name="T36" fmla="*/ 1 w 37"/>
                <a:gd name="T37" fmla="*/ 21 h 41"/>
                <a:gd name="T38" fmla="*/ 0 w 37"/>
                <a:gd name="T39" fmla="*/ 26 h 41"/>
                <a:gd name="T40" fmla="*/ 1 w 37"/>
                <a:gd name="T41" fmla="*/ 25 h 41"/>
                <a:gd name="T42" fmla="*/ 4 w 37"/>
                <a:gd name="T43" fmla="*/ 28 h 41"/>
                <a:gd name="T44" fmla="*/ 3 w 37"/>
                <a:gd name="T45" fmla="*/ 32 h 41"/>
                <a:gd name="T46" fmla="*/ 7 w 37"/>
                <a:gd name="T47" fmla="*/ 39 h 41"/>
                <a:gd name="T48" fmla="*/ 8 w 37"/>
                <a:gd name="T49" fmla="*/ 41 h 41"/>
                <a:gd name="T50" fmla="*/ 10 w 37"/>
                <a:gd name="T51" fmla="*/ 40 h 41"/>
                <a:gd name="T52" fmla="*/ 12 w 37"/>
                <a:gd name="T53" fmla="*/ 40 h 41"/>
                <a:gd name="T54" fmla="*/ 17 w 37"/>
                <a:gd name="T55" fmla="*/ 41 h 41"/>
                <a:gd name="T56" fmla="*/ 18 w 37"/>
                <a:gd name="T57" fmla="*/ 40 h 41"/>
                <a:gd name="T58" fmla="*/ 22 w 37"/>
                <a:gd name="T59" fmla="*/ 39 h 41"/>
                <a:gd name="T60" fmla="*/ 22 w 37"/>
                <a:gd name="T61" fmla="*/ 39 h 4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7"/>
                <a:gd name="T94" fmla="*/ 0 h 41"/>
                <a:gd name="T95" fmla="*/ 37 w 37"/>
                <a:gd name="T96" fmla="*/ 41 h 4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7" h="41">
                  <a:moveTo>
                    <a:pt x="22" y="39"/>
                  </a:moveTo>
                  <a:cubicBezTo>
                    <a:pt x="22" y="37"/>
                    <a:pt x="22" y="37"/>
                    <a:pt x="22" y="37"/>
                  </a:cubicBezTo>
                  <a:cubicBezTo>
                    <a:pt x="30" y="31"/>
                    <a:pt x="30" y="31"/>
                    <a:pt x="30" y="31"/>
                  </a:cubicBezTo>
                  <a:cubicBezTo>
                    <a:pt x="35" y="31"/>
                    <a:pt x="35" y="31"/>
                    <a:pt x="35" y="31"/>
                  </a:cubicBezTo>
                  <a:cubicBezTo>
                    <a:pt x="37" y="32"/>
                    <a:pt x="37" y="32"/>
                    <a:pt x="37" y="32"/>
                  </a:cubicBezTo>
                  <a:cubicBezTo>
                    <a:pt x="37" y="25"/>
                    <a:pt x="37" y="25"/>
                    <a:pt x="37" y="25"/>
                  </a:cubicBezTo>
                  <a:cubicBezTo>
                    <a:pt x="37" y="21"/>
                    <a:pt x="37" y="21"/>
                    <a:pt x="37" y="21"/>
                  </a:cubicBezTo>
                  <a:cubicBezTo>
                    <a:pt x="37" y="21"/>
                    <a:pt x="32" y="20"/>
                    <a:pt x="31" y="20"/>
                  </a:cubicBezTo>
                  <a:cubicBezTo>
                    <a:pt x="31" y="20"/>
                    <a:pt x="29" y="17"/>
                    <a:pt x="29" y="17"/>
                  </a:cubicBezTo>
                  <a:cubicBezTo>
                    <a:pt x="29" y="13"/>
                    <a:pt x="29" y="13"/>
                    <a:pt x="29" y="13"/>
                  </a:cubicBezTo>
                  <a:cubicBezTo>
                    <a:pt x="22" y="10"/>
                    <a:pt x="22" y="10"/>
                    <a:pt x="22" y="10"/>
                  </a:cubicBezTo>
                  <a:cubicBezTo>
                    <a:pt x="16" y="7"/>
                    <a:pt x="16" y="7"/>
                    <a:pt x="16" y="7"/>
                  </a:cubicBezTo>
                  <a:cubicBezTo>
                    <a:pt x="15" y="1"/>
                    <a:pt x="15" y="1"/>
                    <a:pt x="15" y="1"/>
                  </a:cubicBezTo>
                  <a:cubicBezTo>
                    <a:pt x="9" y="0"/>
                    <a:pt x="9" y="0"/>
                    <a:pt x="9" y="0"/>
                  </a:cubicBezTo>
                  <a:cubicBezTo>
                    <a:pt x="5" y="3"/>
                    <a:pt x="5" y="3"/>
                    <a:pt x="5" y="3"/>
                  </a:cubicBezTo>
                  <a:cubicBezTo>
                    <a:pt x="1" y="4"/>
                    <a:pt x="1" y="4"/>
                    <a:pt x="1" y="4"/>
                  </a:cubicBezTo>
                  <a:cubicBezTo>
                    <a:pt x="3" y="7"/>
                    <a:pt x="3" y="7"/>
                    <a:pt x="3" y="7"/>
                  </a:cubicBezTo>
                  <a:cubicBezTo>
                    <a:pt x="2" y="15"/>
                    <a:pt x="2" y="15"/>
                    <a:pt x="2" y="15"/>
                  </a:cubicBezTo>
                  <a:cubicBezTo>
                    <a:pt x="1" y="21"/>
                    <a:pt x="1" y="21"/>
                    <a:pt x="1" y="21"/>
                  </a:cubicBezTo>
                  <a:cubicBezTo>
                    <a:pt x="0" y="26"/>
                    <a:pt x="0" y="26"/>
                    <a:pt x="0" y="26"/>
                  </a:cubicBezTo>
                  <a:cubicBezTo>
                    <a:pt x="1" y="25"/>
                    <a:pt x="1" y="25"/>
                    <a:pt x="1" y="25"/>
                  </a:cubicBezTo>
                  <a:cubicBezTo>
                    <a:pt x="4" y="28"/>
                    <a:pt x="4" y="28"/>
                    <a:pt x="4" y="28"/>
                  </a:cubicBezTo>
                  <a:cubicBezTo>
                    <a:pt x="3" y="32"/>
                    <a:pt x="3" y="32"/>
                    <a:pt x="3" y="32"/>
                  </a:cubicBezTo>
                  <a:cubicBezTo>
                    <a:pt x="7" y="39"/>
                    <a:pt x="7" y="39"/>
                    <a:pt x="7" y="39"/>
                  </a:cubicBezTo>
                  <a:cubicBezTo>
                    <a:pt x="8" y="41"/>
                    <a:pt x="8" y="41"/>
                    <a:pt x="8" y="41"/>
                  </a:cubicBezTo>
                  <a:cubicBezTo>
                    <a:pt x="10" y="40"/>
                    <a:pt x="10" y="40"/>
                    <a:pt x="10" y="40"/>
                  </a:cubicBezTo>
                  <a:cubicBezTo>
                    <a:pt x="12" y="40"/>
                    <a:pt x="12" y="40"/>
                    <a:pt x="12" y="40"/>
                  </a:cubicBezTo>
                  <a:cubicBezTo>
                    <a:pt x="17" y="41"/>
                    <a:pt x="17" y="41"/>
                    <a:pt x="17" y="41"/>
                  </a:cubicBezTo>
                  <a:cubicBezTo>
                    <a:pt x="18" y="40"/>
                    <a:pt x="18" y="40"/>
                    <a:pt x="18" y="40"/>
                  </a:cubicBezTo>
                  <a:cubicBezTo>
                    <a:pt x="22" y="39"/>
                    <a:pt x="22" y="39"/>
                    <a:pt x="22" y="39"/>
                  </a:cubicBezTo>
                  <a:cubicBezTo>
                    <a:pt x="22" y="39"/>
                    <a:pt x="22" y="39"/>
                    <a:pt x="22" y="39"/>
                  </a:cubicBezTo>
                </a:path>
              </a:pathLst>
            </a:custGeom>
            <a:grpFill/>
            <a:ln w="3175">
              <a:solidFill>
                <a:srgbClr val="FFFFFF"/>
              </a:solidFill>
              <a:round/>
              <a:headEnd/>
              <a:tailEnd/>
            </a:ln>
          </p:spPr>
          <p:txBody>
            <a:bodyPr lIns="71323" tIns="35662" rIns="71323" bIns="35662"/>
            <a:lstStyle/>
            <a:p>
              <a:pPr>
                <a:defRPr/>
              </a:pPr>
              <a:endParaRPr lang="en-US" kern="0" dirty="0">
                <a:solidFill>
                  <a:sysClr val="windowText" lastClr="000000"/>
                </a:solidFill>
                <a:latin typeface="Arial"/>
              </a:endParaRPr>
            </a:p>
          </p:txBody>
        </p:sp>
        <p:sp>
          <p:nvSpPr>
            <p:cNvPr id="61" name="Freeform 414"/>
            <p:cNvSpPr>
              <a:spLocks/>
            </p:cNvSpPr>
            <p:nvPr/>
          </p:nvSpPr>
          <p:spPr bwMode="auto">
            <a:xfrm>
              <a:off x="4327858" y="4298785"/>
              <a:ext cx="166255" cy="282143"/>
            </a:xfrm>
            <a:custGeom>
              <a:avLst/>
              <a:gdLst>
                <a:gd name="T0" fmla="*/ 0 w 78"/>
                <a:gd name="T1" fmla="*/ 0 h 120"/>
                <a:gd name="T2" fmla="*/ 0 w 78"/>
                <a:gd name="T3" fmla="*/ 6 h 120"/>
                <a:gd name="T4" fmla="*/ 18 w 78"/>
                <a:gd name="T5" fmla="*/ 36 h 120"/>
                <a:gd name="T6" fmla="*/ 30 w 78"/>
                <a:gd name="T7" fmla="*/ 48 h 120"/>
                <a:gd name="T8" fmla="*/ 54 w 78"/>
                <a:gd name="T9" fmla="*/ 78 h 120"/>
                <a:gd name="T10" fmla="*/ 66 w 78"/>
                <a:gd name="T11" fmla="*/ 96 h 120"/>
                <a:gd name="T12" fmla="*/ 72 w 78"/>
                <a:gd name="T13" fmla="*/ 108 h 120"/>
                <a:gd name="T14" fmla="*/ 78 w 78"/>
                <a:gd name="T15" fmla="*/ 120 h 120"/>
                <a:gd name="T16" fmla="*/ 0 w 78"/>
                <a:gd name="T17" fmla="*/ 0 h 1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
                <a:gd name="T28" fmla="*/ 0 h 120"/>
                <a:gd name="T29" fmla="*/ 78 w 78"/>
                <a:gd name="T30" fmla="*/ 120 h 1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 h="120">
                  <a:moveTo>
                    <a:pt x="0" y="0"/>
                  </a:moveTo>
                  <a:lnTo>
                    <a:pt x="0" y="6"/>
                  </a:lnTo>
                  <a:lnTo>
                    <a:pt x="18" y="36"/>
                  </a:lnTo>
                  <a:lnTo>
                    <a:pt x="30" y="48"/>
                  </a:lnTo>
                  <a:lnTo>
                    <a:pt x="54" y="78"/>
                  </a:lnTo>
                  <a:lnTo>
                    <a:pt x="66" y="96"/>
                  </a:lnTo>
                  <a:lnTo>
                    <a:pt x="72" y="108"/>
                  </a:lnTo>
                  <a:lnTo>
                    <a:pt x="78" y="120"/>
                  </a:lnTo>
                  <a:lnTo>
                    <a:pt x="0" y="0"/>
                  </a:lnTo>
                  <a:close/>
                </a:path>
              </a:pathLst>
            </a:custGeom>
            <a:grpFill/>
            <a:ln w="3175">
              <a:solidFill>
                <a:srgbClr val="FFFFFF"/>
              </a:solidFill>
              <a:round/>
              <a:headEnd/>
              <a:tailEnd/>
            </a:ln>
          </p:spPr>
          <p:txBody>
            <a:bodyPr lIns="71323" tIns="35662" rIns="71323" bIns="35662"/>
            <a:lstStyle/>
            <a:p>
              <a:pPr>
                <a:defRPr/>
              </a:pPr>
              <a:endParaRPr lang="en-US" kern="0" dirty="0">
                <a:solidFill>
                  <a:sysClr val="windowText" lastClr="000000"/>
                </a:solidFill>
                <a:latin typeface="Arial"/>
              </a:endParaRPr>
            </a:p>
          </p:txBody>
        </p:sp>
        <p:sp>
          <p:nvSpPr>
            <p:cNvPr id="62" name="Freeform 415"/>
            <p:cNvSpPr>
              <a:spLocks/>
            </p:cNvSpPr>
            <p:nvPr/>
          </p:nvSpPr>
          <p:spPr bwMode="auto">
            <a:xfrm>
              <a:off x="4327858" y="4298785"/>
              <a:ext cx="166255" cy="282143"/>
            </a:xfrm>
            <a:custGeom>
              <a:avLst/>
              <a:gdLst>
                <a:gd name="T0" fmla="*/ 0 w 78"/>
                <a:gd name="T1" fmla="*/ 0 h 120"/>
                <a:gd name="T2" fmla="*/ 0 w 78"/>
                <a:gd name="T3" fmla="*/ 6 h 120"/>
                <a:gd name="T4" fmla="*/ 18 w 78"/>
                <a:gd name="T5" fmla="*/ 36 h 120"/>
                <a:gd name="T6" fmla="*/ 30 w 78"/>
                <a:gd name="T7" fmla="*/ 48 h 120"/>
                <a:gd name="T8" fmla="*/ 54 w 78"/>
                <a:gd name="T9" fmla="*/ 78 h 120"/>
                <a:gd name="T10" fmla="*/ 66 w 78"/>
                <a:gd name="T11" fmla="*/ 96 h 120"/>
                <a:gd name="T12" fmla="*/ 72 w 78"/>
                <a:gd name="T13" fmla="*/ 108 h 120"/>
                <a:gd name="T14" fmla="*/ 78 w 78"/>
                <a:gd name="T15" fmla="*/ 120 h 120"/>
                <a:gd name="T16" fmla="*/ 0 60000 65536"/>
                <a:gd name="T17" fmla="*/ 0 60000 65536"/>
                <a:gd name="T18" fmla="*/ 0 60000 65536"/>
                <a:gd name="T19" fmla="*/ 0 60000 65536"/>
                <a:gd name="T20" fmla="*/ 0 60000 65536"/>
                <a:gd name="T21" fmla="*/ 0 60000 65536"/>
                <a:gd name="T22" fmla="*/ 0 60000 65536"/>
                <a:gd name="T23" fmla="*/ 0 60000 65536"/>
                <a:gd name="T24" fmla="*/ 0 w 78"/>
                <a:gd name="T25" fmla="*/ 0 h 120"/>
                <a:gd name="T26" fmla="*/ 78 w 78"/>
                <a:gd name="T27" fmla="*/ 120 h 1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 h="120">
                  <a:moveTo>
                    <a:pt x="0" y="0"/>
                  </a:moveTo>
                  <a:lnTo>
                    <a:pt x="0" y="6"/>
                  </a:lnTo>
                  <a:lnTo>
                    <a:pt x="18" y="36"/>
                  </a:lnTo>
                  <a:lnTo>
                    <a:pt x="30" y="48"/>
                  </a:lnTo>
                  <a:lnTo>
                    <a:pt x="54" y="78"/>
                  </a:lnTo>
                  <a:lnTo>
                    <a:pt x="66" y="96"/>
                  </a:lnTo>
                  <a:lnTo>
                    <a:pt x="72" y="108"/>
                  </a:lnTo>
                  <a:lnTo>
                    <a:pt x="78" y="120"/>
                  </a:lnTo>
                </a:path>
              </a:pathLst>
            </a:custGeom>
            <a:grpFill/>
            <a:ln w="3175">
              <a:solidFill>
                <a:srgbClr val="FFFFFF"/>
              </a:solidFill>
              <a:round/>
              <a:headEnd/>
              <a:tailEnd/>
            </a:ln>
          </p:spPr>
          <p:txBody>
            <a:bodyPr lIns="71323" tIns="35662" rIns="71323" bIns="35662"/>
            <a:lstStyle/>
            <a:p>
              <a:pPr>
                <a:defRPr/>
              </a:pPr>
              <a:endParaRPr lang="en-US" kern="0" dirty="0">
                <a:solidFill>
                  <a:sysClr val="windowText" lastClr="000000"/>
                </a:solidFill>
                <a:latin typeface="Arial"/>
              </a:endParaRPr>
            </a:p>
          </p:txBody>
        </p:sp>
        <p:sp>
          <p:nvSpPr>
            <p:cNvPr id="63" name="Freeform 416"/>
            <p:cNvSpPr>
              <a:spLocks/>
            </p:cNvSpPr>
            <p:nvPr/>
          </p:nvSpPr>
          <p:spPr bwMode="auto">
            <a:xfrm>
              <a:off x="4338088" y="3121766"/>
              <a:ext cx="156024" cy="196646"/>
            </a:xfrm>
            <a:custGeom>
              <a:avLst/>
              <a:gdLst>
                <a:gd name="T0" fmla="*/ 72 w 72"/>
                <a:gd name="T1" fmla="*/ 78 h 84"/>
                <a:gd name="T2" fmla="*/ 72 w 72"/>
                <a:gd name="T3" fmla="*/ 54 h 84"/>
                <a:gd name="T4" fmla="*/ 66 w 72"/>
                <a:gd name="T5" fmla="*/ 30 h 84"/>
                <a:gd name="T6" fmla="*/ 72 w 72"/>
                <a:gd name="T7" fmla="*/ 12 h 84"/>
                <a:gd name="T8" fmla="*/ 24 w 72"/>
                <a:gd name="T9" fmla="*/ 6 h 84"/>
                <a:gd name="T10" fmla="*/ 24 w 72"/>
                <a:gd name="T11" fmla="*/ 0 h 84"/>
                <a:gd name="T12" fmla="*/ 18 w 72"/>
                <a:gd name="T13" fmla="*/ 18 h 84"/>
                <a:gd name="T14" fmla="*/ 0 w 72"/>
                <a:gd name="T15" fmla="*/ 36 h 84"/>
                <a:gd name="T16" fmla="*/ 12 w 72"/>
                <a:gd name="T17" fmla="*/ 60 h 84"/>
                <a:gd name="T18" fmla="*/ 24 w 72"/>
                <a:gd name="T19" fmla="*/ 84 h 84"/>
                <a:gd name="T20" fmla="*/ 30 w 72"/>
                <a:gd name="T21" fmla="*/ 84 h 84"/>
                <a:gd name="T22" fmla="*/ 42 w 72"/>
                <a:gd name="T23" fmla="*/ 78 h 84"/>
                <a:gd name="T24" fmla="*/ 72 w 72"/>
                <a:gd name="T25" fmla="*/ 78 h 84"/>
                <a:gd name="T26" fmla="*/ 72 w 72"/>
                <a:gd name="T27" fmla="*/ 78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
                <a:gd name="T43" fmla="*/ 0 h 84"/>
                <a:gd name="T44" fmla="*/ 72 w 72"/>
                <a:gd name="T45" fmla="*/ 84 h 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close/>
                </a:path>
              </a:pathLst>
            </a:custGeom>
            <a:grpFill/>
            <a:ln w="3175">
              <a:solidFill>
                <a:srgbClr val="FFFFFF"/>
              </a:solidFill>
              <a:round/>
              <a:headEnd/>
              <a:tailEnd/>
            </a:ln>
          </p:spPr>
          <p:txBody>
            <a:bodyPr lIns="71323" tIns="35662" rIns="71323" bIns="35662"/>
            <a:lstStyle/>
            <a:p>
              <a:pPr>
                <a:defRPr/>
              </a:pPr>
              <a:endParaRPr lang="en-US" kern="0" dirty="0">
                <a:solidFill>
                  <a:sysClr val="windowText" lastClr="000000"/>
                </a:solidFill>
                <a:latin typeface="Arial"/>
              </a:endParaRPr>
            </a:p>
          </p:txBody>
        </p:sp>
        <p:sp>
          <p:nvSpPr>
            <p:cNvPr id="64" name="Freeform 417"/>
            <p:cNvSpPr>
              <a:spLocks/>
            </p:cNvSpPr>
            <p:nvPr/>
          </p:nvSpPr>
          <p:spPr bwMode="auto">
            <a:xfrm>
              <a:off x="4338088" y="3121766"/>
              <a:ext cx="156024" cy="196646"/>
            </a:xfrm>
            <a:custGeom>
              <a:avLst/>
              <a:gdLst>
                <a:gd name="T0" fmla="*/ 72 w 72"/>
                <a:gd name="T1" fmla="*/ 78 h 84"/>
                <a:gd name="T2" fmla="*/ 72 w 72"/>
                <a:gd name="T3" fmla="*/ 54 h 84"/>
                <a:gd name="T4" fmla="*/ 66 w 72"/>
                <a:gd name="T5" fmla="*/ 30 h 84"/>
                <a:gd name="T6" fmla="*/ 72 w 72"/>
                <a:gd name="T7" fmla="*/ 12 h 84"/>
                <a:gd name="T8" fmla="*/ 24 w 72"/>
                <a:gd name="T9" fmla="*/ 6 h 84"/>
                <a:gd name="T10" fmla="*/ 24 w 72"/>
                <a:gd name="T11" fmla="*/ 0 h 84"/>
                <a:gd name="T12" fmla="*/ 18 w 72"/>
                <a:gd name="T13" fmla="*/ 18 h 84"/>
                <a:gd name="T14" fmla="*/ 0 w 72"/>
                <a:gd name="T15" fmla="*/ 36 h 84"/>
                <a:gd name="T16" fmla="*/ 12 w 72"/>
                <a:gd name="T17" fmla="*/ 60 h 84"/>
                <a:gd name="T18" fmla="*/ 24 w 72"/>
                <a:gd name="T19" fmla="*/ 84 h 84"/>
                <a:gd name="T20" fmla="*/ 30 w 72"/>
                <a:gd name="T21" fmla="*/ 84 h 84"/>
                <a:gd name="T22" fmla="*/ 42 w 72"/>
                <a:gd name="T23" fmla="*/ 78 h 84"/>
                <a:gd name="T24" fmla="*/ 72 w 72"/>
                <a:gd name="T25" fmla="*/ 78 h 84"/>
                <a:gd name="T26" fmla="*/ 72 w 72"/>
                <a:gd name="T27" fmla="*/ 78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
                <a:gd name="T43" fmla="*/ 0 h 84"/>
                <a:gd name="T44" fmla="*/ 72 w 72"/>
                <a:gd name="T45" fmla="*/ 84 h 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grpFill/>
            <a:ln w="3175">
              <a:solidFill>
                <a:srgbClr val="FFFFFF"/>
              </a:solidFill>
              <a:round/>
              <a:headEnd/>
              <a:tailEnd/>
            </a:ln>
          </p:spPr>
          <p:txBody>
            <a:bodyPr lIns="71323" tIns="35662" rIns="71323" bIns="35662"/>
            <a:lstStyle/>
            <a:p>
              <a:pPr>
                <a:defRPr/>
              </a:pPr>
              <a:endParaRPr lang="en-US" kern="0" dirty="0">
                <a:solidFill>
                  <a:sysClr val="windowText" lastClr="000000"/>
                </a:solidFill>
                <a:latin typeface="Arial"/>
              </a:endParaRPr>
            </a:p>
          </p:txBody>
        </p:sp>
        <p:sp>
          <p:nvSpPr>
            <p:cNvPr id="65" name="Freeform 418"/>
            <p:cNvSpPr>
              <a:spLocks/>
            </p:cNvSpPr>
            <p:nvPr/>
          </p:nvSpPr>
          <p:spPr bwMode="auto">
            <a:xfrm>
              <a:off x="3737018" y="2868123"/>
              <a:ext cx="539686" cy="504437"/>
            </a:xfrm>
            <a:custGeom>
              <a:avLst/>
              <a:gdLst>
                <a:gd name="T0" fmla="*/ 38 w 43"/>
                <a:gd name="T1" fmla="*/ 21 h 36"/>
                <a:gd name="T2" fmla="*/ 37 w 43"/>
                <a:gd name="T3" fmla="*/ 18 h 36"/>
                <a:gd name="T4" fmla="*/ 39 w 43"/>
                <a:gd name="T5" fmla="*/ 15 h 36"/>
                <a:gd name="T6" fmla="*/ 43 w 43"/>
                <a:gd name="T7" fmla="*/ 11 h 36"/>
                <a:gd name="T8" fmla="*/ 42 w 43"/>
                <a:gd name="T9" fmla="*/ 11 h 36"/>
                <a:gd name="T10" fmla="*/ 39 w 43"/>
                <a:gd name="T11" fmla="*/ 10 h 36"/>
                <a:gd name="T12" fmla="*/ 38 w 43"/>
                <a:gd name="T13" fmla="*/ 8 h 36"/>
                <a:gd name="T14" fmla="*/ 32 w 43"/>
                <a:gd name="T15" fmla="*/ 5 h 36"/>
                <a:gd name="T16" fmla="*/ 22 w 43"/>
                <a:gd name="T17" fmla="*/ 6 h 36"/>
                <a:gd name="T18" fmla="*/ 17 w 43"/>
                <a:gd name="T19" fmla="*/ 5 h 36"/>
                <a:gd name="T20" fmla="*/ 16 w 43"/>
                <a:gd name="T21" fmla="*/ 3 h 36"/>
                <a:gd name="T22" fmla="*/ 11 w 43"/>
                <a:gd name="T23" fmla="*/ 2 h 36"/>
                <a:gd name="T24" fmla="*/ 6 w 43"/>
                <a:gd name="T25" fmla="*/ 3 h 36"/>
                <a:gd name="T26" fmla="*/ 5 w 43"/>
                <a:gd name="T27" fmla="*/ 0 h 36"/>
                <a:gd name="T28" fmla="*/ 1 w 43"/>
                <a:gd name="T29" fmla="*/ 2 h 36"/>
                <a:gd name="T30" fmla="*/ 0 w 43"/>
                <a:gd name="T31" fmla="*/ 10 h 36"/>
                <a:gd name="T32" fmla="*/ 2 w 43"/>
                <a:gd name="T33" fmla="*/ 15 h 36"/>
                <a:gd name="T34" fmla="*/ 12 w 43"/>
                <a:gd name="T35" fmla="*/ 19 h 36"/>
                <a:gd name="T36" fmla="*/ 17 w 43"/>
                <a:gd name="T37" fmla="*/ 20 h 36"/>
                <a:gd name="T38" fmla="*/ 16 w 43"/>
                <a:gd name="T39" fmla="*/ 22 h 36"/>
                <a:gd name="T40" fmla="*/ 18 w 43"/>
                <a:gd name="T41" fmla="*/ 26 h 36"/>
                <a:gd name="T42" fmla="*/ 18 w 43"/>
                <a:gd name="T43" fmla="*/ 33 h 36"/>
                <a:gd name="T44" fmla="*/ 18 w 43"/>
                <a:gd name="T45" fmla="*/ 33 h 36"/>
                <a:gd name="T46" fmla="*/ 21 w 43"/>
                <a:gd name="T47" fmla="*/ 36 h 36"/>
                <a:gd name="T48" fmla="*/ 30 w 43"/>
                <a:gd name="T49" fmla="*/ 33 h 36"/>
                <a:gd name="T50" fmla="*/ 29 w 43"/>
                <a:gd name="T51" fmla="*/ 30 h 36"/>
                <a:gd name="T52" fmla="*/ 26 w 43"/>
                <a:gd name="T53" fmla="*/ 25 h 36"/>
                <a:gd name="T54" fmla="*/ 34 w 43"/>
                <a:gd name="T55" fmla="*/ 25 h 36"/>
                <a:gd name="T56" fmla="*/ 39 w 43"/>
                <a:gd name="T57" fmla="*/ 23 h 36"/>
                <a:gd name="T58" fmla="*/ 38 w 43"/>
                <a:gd name="T59" fmla="*/ 21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36"/>
                <a:gd name="T92" fmla="*/ 43 w 43"/>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grpFill/>
            <a:ln w="3175">
              <a:solidFill>
                <a:srgbClr val="FFFFFF"/>
              </a:solidFill>
              <a:round/>
              <a:headEnd/>
              <a:tailEnd/>
            </a:ln>
          </p:spPr>
          <p:txBody>
            <a:bodyPr lIns="71323" tIns="35662" rIns="71323" bIns="35662"/>
            <a:lstStyle/>
            <a:p>
              <a:pPr>
                <a:defRPr/>
              </a:pPr>
              <a:endParaRPr lang="en-US" kern="0" dirty="0">
                <a:solidFill>
                  <a:sysClr val="windowText" lastClr="000000"/>
                </a:solidFill>
                <a:latin typeface="Arial"/>
              </a:endParaRPr>
            </a:p>
          </p:txBody>
        </p:sp>
        <p:sp>
          <p:nvSpPr>
            <p:cNvPr id="66" name="Freeform 419"/>
            <p:cNvSpPr>
              <a:spLocks/>
            </p:cNvSpPr>
            <p:nvPr/>
          </p:nvSpPr>
          <p:spPr bwMode="auto">
            <a:xfrm>
              <a:off x="3391719" y="3429556"/>
              <a:ext cx="508994" cy="783730"/>
            </a:xfrm>
            <a:custGeom>
              <a:avLst/>
              <a:gdLst>
                <a:gd name="T0" fmla="*/ 228 w 240"/>
                <a:gd name="T1" fmla="*/ 204 h 337"/>
                <a:gd name="T2" fmla="*/ 228 w 240"/>
                <a:gd name="T3" fmla="*/ 198 h 337"/>
                <a:gd name="T4" fmla="*/ 216 w 240"/>
                <a:gd name="T5" fmla="*/ 198 h 337"/>
                <a:gd name="T6" fmla="*/ 210 w 240"/>
                <a:gd name="T7" fmla="*/ 162 h 337"/>
                <a:gd name="T8" fmla="*/ 180 w 240"/>
                <a:gd name="T9" fmla="*/ 174 h 337"/>
                <a:gd name="T10" fmla="*/ 156 w 240"/>
                <a:gd name="T11" fmla="*/ 156 h 337"/>
                <a:gd name="T12" fmla="*/ 156 w 240"/>
                <a:gd name="T13" fmla="*/ 120 h 337"/>
                <a:gd name="T14" fmla="*/ 180 w 240"/>
                <a:gd name="T15" fmla="*/ 84 h 337"/>
                <a:gd name="T16" fmla="*/ 198 w 240"/>
                <a:gd name="T17" fmla="*/ 72 h 337"/>
                <a:gd name="T18" fmla="*/ 204 w 240"/>
                <a:gd name="T19" fmla="*/ 54 h 337"/>
                <a:gd name="T20" fmla="*/ 192 w 240"/>
                <a:gd name="T21" fmla="*/ 36 h 337"/>
                <a:gd name="T22" fmla="*/ 168 w 240"/>
                <a:gd name="T23" fmla="*/ 36 h 337"/>
                <a:gd name="T24" fmla="*/ 150 w 240"/>
                <a:gd name="T25" fmla="*/ 18 h 337"/>
                <a:gd name="T26" fmla="*/ 120 w 240"/>
                <a:gd name="T27" fmla="*/ 0 h 337"/>
                <a:gd name="T28" fmla="*/ 120 w 240"/>
                <a:gd name="T29" fmla="*/ 0 h 337"/>
                <a:gd name="T30" fmla="*/ 108 w 240"/>
                <a:gd name="T31" fmla="*/ 24 h 337"/>
                <a:gd name="T32" fmla="*/ 84 w 240"/>
                <a:gd name="T33" fmla="*/ 48 h 337"/>
                <a:gd name="T34" fmla="*/ 66 w 240"/>
                <a:gd name="T35" fmla="*/ 54 h 337"/>
                <a:gd name="T36" fmla="*/ 42 w 240"/>
                <a:gd name="T37" fmla="*/ 78 h 337"/>
                <a:gd name="T38" fmla="*/ 24 w 240"/>
                <a:gd name="T39" fmla="*/ 72 h 337"/>
                <a:gd name="T40" fmla="*/ 18 w 240"/>
                <a:gd name="T41" fmla="*/ 60 h 337"/>
                <a:gd name="T42" fmla="*/ 0 w 240"/>
                <a:gd name="T43" fmla="*/ 72 h 337"/>
                <a:gd name="T44" fmla="*/ 18 w 240"/>
                <a:gd name="T45" fmla="*/ 114 h 337"/>
                <a:gd name="T46" fmla="*/ 54 w 240"/>
                <a:gd name="T47" fmla="*/ 174 h 337"/>
                <a:gd name="T48" fmla="*/ 90 w 240"/>
                <a:gd name="T49" fmla="*/ 252 h 337"/>
                <a:gd name="T50" fmla="*/ 90 w 240"/>
                <a:gd name="T51" fmla="*/ 264 h 337"/>
                <a:gd name="T52" fmla="*/ 216 w 240"/>
                <a:gd name="T53" fmla="*/ 337 h 337"/>
                <a:gd name="T54" fmla="*/ 222 w 240"/>
                <a:gd name="T55" fmla="*/ 337 h 337"/>
                <a:gd name="T56" fmla="*/ 228 w 240"/>
                <a:gd name="T57" fmla="*/ 307 h 337"/>
                <a:gd name="T58" fmla="*/ 234 w 240"/>
                <a:gd name="T59" fmla="*/ 270 h 337"/>
                <a:gd name="T60" fmla="*/ 240 w 240"/>
                <a:gd name="T61" fmla="*/ 222 h 337"/>
                <a:gd name="T62" fmla="*/ 228 w 240"/>
                <a:gd name="T63" fmla="*/ 204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0"/>
                <a:gd name="T97" fmla="*/ 0 h 337"/>
                <a:gd name="T98" fmla="*/ 240 w 240"/>
                <a:gd name="T99" fmla="*/ 337 h 3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close/>
                </a:path>
              </a:pathLst>
            </a:custGeom>
            <a:grpFill/>
            <a:ln w="3175">
              <a:solidFill>
                <a:srgbClr val="FFFFFF"/>
              </a:solidFill>
              <a:round/>
              <a:headEnd/>
              <a:tailEnd/>
            </a:ln>
          </p:spPr>
          <p:txBody>
            <a:bodyPr lIns="71323" tIns="35662" rIns="71323" bIns="35662"/>
            <a:lstStyle/>
            <a:p>
              <a:pPr>
                <a:defRPr/>
              </a:pPr>
              <a:endParaRPr lang="en-US" kern="0" dirty="0">
                <a:solidFill>
                  <a:sysClr val="windowText" lastClr="000000"/>
                </a:solidFill>
                <a:latin typeface="Arial"/>
              </a:endParaRPr>
            </a:p>
          </p:txBody>
        </p:sp>
        <p:sp>
          <p:nvSpPr>
            <p:cNvPr id="67" name="Freeform 420"/>
            <p:cNvSpPr>
              <a:spLocks/>
            </p:cNvSpPr>
            <p:nvPr/>
          </p:nvSpPr>
          <p:spPr bwMode="auto">
            <a:xfrm>
              <a:off x="3391719" y="3429556"/>
              <a:ext cx="508994" cy="783730"/>
            </a:xfrm>
            <a:custGeom>
              <a:avLst/>
              <a:gdLst>
                <a:gd name="T0" fmla="*/ 228 w 240"/>
                <a:gd name="T1" fmla="*/ 204 h 337"/>
                <a:gd name="T2" fmla="*/ 228 w 240"/>
                <a:gd name="T3" fmla="*/ 198 h 337"/>
                <a:gd name="T4" fmla="*/ 216 w 240"/>
                <a:gd name="T5" fmla="*/ 198 h 337"/>
                <a:gd name="T6" fmla="*/ 210 w 240"/>
                <a:gd name="T7" fmla="*/ 162 h 337"/>
                <a:gd name="T8" fmla="*/ 180 w 240"/>
                <a:gd name="T9" fmla="*/ 174 h 337"/>
                <a:gd name="T10" fmla="*/ 156 w 240"/>
                <a:gd name="T11" fmla="*/ 156 h 337"/>
                <a:gd name="T12" fmla="*/ 156 w 240"/>
                <a:gd name="T13" fmla="*/ 120 h 337"/>
                <a:gd name="T14" fmla="*/ 180 w 240"/>
                <a:gd name="T15" fmla="*/ 84 h 337"/>
                <a:gd name="T16" fmla="*/ 198 w 240"/>
                <a:gd name="T17" fmla="*/ 72 h 337"/>
                <a:gd name="T18" fmla="*/ 204 w 240"/>
                <a:gd name="T19" fmla="*/ 54 h 337"/>
                <a:gd name="T20" fmla="*/ 192 w 240"/>
                <a:gd name="T21" fmla="*/ 36 h 337"/>
                <a:gd name="T22" fmla="*/ 168 w 240"/>
                <a:gd name="T23" fmla="*/ 36 h 337"/>
                <a:gd name="T24" fmla="*/ 150 w 240"/>
                <a:gd name="T25" fmla="*/ 18 h 337"/>
                <a:gd name="T26" fmla="*/ 120 w 240"/>
                <a:gd name="T27" fmla="*/ 0 h 337"/>
                <a:gd name="T28" fmla="*/ 120 w 240"/>
                <a:gd name="T29" fmla="*/ 0 h 337"/>
                <a:gd name="T30" fmla="*/ 108 w 240"/>
                <a:gd name="T31" fmla="*/ 24 h 337"/>
                <a:gd name="T32" fmla="*/ 84 w 240"/>
                <a:gd name="T33" fmla="*/ 48 h 337"/>
                <a:gd name="T34" fmla="*/ 66 w 240"/>
                <a:gd name="T35" fmla="*/ 54 h 337"/>
                <a:gd name="T36" fmla="*/ 42 w 240"/>
                <a:gd name="T37" fmla="*/ 78 h 337"/>
                <a:gd name="T38" fmla="*/ 24 w 240"/>
                <a:gd name="T39" fmla="*/ 72 h 337"/>
                <a:gd name="T40" fmla="*/ 18 w 240"/>
                <a:gd name="T41" fmla="*/ 60 h 337"/>
                <a:gd name="T42" fmla="*/ 0 w 240"/>
                <a:gd name="T43" fmla="*/ 72 h 337"/>
                <a:gd name="T44" fmla="*/ 18 w 240"/>
                <a:gd name="T45" fmla="*/ 114 h 337"/>
                <a:gd name="T46" fmla="*/ 54 w 240"/>
                <a:gd name="T47" fmla="*/ 174 h 337"/>
                <a:gd name="T48" fmla="*/ 90 w 240"/>
                <a:gd name="T49" fmla="*/ 252 h 337"/>
                <a:gd name="T50" fmla="*/ 90 w 240"/>
                <a:gd name="T51" fmla="*/ 264 h 337"/>
                <a:gd name="T52" fmla="*/ 216 w 240"/>
                <a:gd name="T53" fmla="*/ 337 h 337"/>
                <a:gd name="T54" fmla="*/ 222 w 240"/>
                <a:gd name="T55" fmla="*/ 337 h 337"/>
                <a:gd name="T56" fmla="*/ 228 w 240"/>
                <a:gd name="T57" fmla="*/ 307 h 337"/>
                <a:gd name="T58" fmla="*/ 234 w 240"/>
                <a:gd name="T59" fmla="*/ 270 h 337"/>
                <a:gd name="T60" fmla="*/ 240 w 240"/>
                <a:gd name="T61" fmla="*/ 222 h 337"/>
                <a:gd name="T62" fmla="*/ 228 w 240"/>
                <a:gd name="T63" fmla="*/ 204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0"/>
                <a:gd name="T97" fmla="*/ 0 h 337"/>
                <a:gd name="T98" fmla="*/ 240 w 240"/>
                <a:gd name="T99" fmla="*/ 337 h 3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grpFill/>
            <a:ln w="3175">
              <a:solidFill>
                <a:srgbClr val="FFFFFF"/>
              </a:solidFill>
              <a:round/>
              <a:headEnd/>
              <a:tailEnd/>
            </a:ln>
          </p:spPr>
          <p:txBody>
            <a:bodyPr lIns="71323" tIns="35662" rIns="71323" bIns="35662"/>
            <a:lstStyle/>
            <a:p>
              <a:pPr>
                <a:defRPr/>
              </a:pPr>
              <a:endParaRPr lang="en-US" kern="0" dirty="0">
                <a:solidFill>
                  <a:sysClr val="windowText" lastClr="000000"/>
                </a:solidFill>
                <a:latin typeface="Arial"/>
              </a:endParaRPr>
            </a:p>
          </p:txBody>
        </p:sp>
        <p:sp>
          <p:nvSpPr>
            <p:cNvPr id="68" name="Freeform 421"/>
            <p:cNvSpPr>
              <a:spLocks/>
            </p:cNvSpPr>
            <p:nvPr/>
          </p:nvSpPr>
          <p:spPr bwMode="auto">
            <a:xfrm>
              <a:off x="3427529" y="3344059"/>
              <a:ext cx="217409" cy="267893"/>
            </a:xfrm>
            <a:custGeom>
              <a:avLst/>
              <a:gdLst>
                <a:gd name="T0" fmla="*/ 24 w 102"/>
                <a:gd name="T1" fmla="*/ 114 h 114"/>
                <a:gd name="T2" fmla="*/ 48 w 102"/>
                <a:gd name="T3" fmla="*/ 90 h 114"/>
                <a:gd name="T4" fmla="*/ 66 w 102"/>
                <a:gd name="T5" fmla="*/ 84 h 114"/>
                <a:gd name="T6" fmla="*/ 90 w 102"/>
                <a:gd name="T7" fmla="*/ 60 h 114"/>
                <a:gd name="T8" fmla="*/ 102 w 102"/>
                <a:gd name="T9" fmla="*/ 36 h 114"/>
                <a:gd name="T10" fmla="*/ 78 w 102"/>
                <a:gd name="T11" fmla="*/ 18 h 114"/>
                <a:gd name="T12" fmla="*/ 30 w 102"/>
                <a:gd name="T13" fmla="*/ 0 h 114"/>
                <a:gd name="T14" fmla="*/ 24 w 102"/>
                <a:gd name="T15" fmla="*/ 12 h 114"/>
                <a:gd name="T16" fmla="*/ 0 w 102"/>
                <a:gd name="T17" fmla="*/ 66 h 114"/>
                <a:gd name="T18" fmla="*/ 12 w 102"/>
                <a:gd name="T19" fmla="*/ 90 h 114"/>
                <a:gd name="T20" fmla="*/ 0 w 102"/>
                <a:gd name="T21" fmla="*/ 96 h 114"/>
                <a:gd name="T22" fmla="*/ 6 w 102"/>
                <a:gd name="T23" fmla="*/ 108 h 114"/>
                <a:gd name="T24" fmla="*/ 24 w 102"/>
                <a:gd name="T25" fmla="*/ 114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14"/>
                <a:gd name="T41" fmla="*/ 102 w 102"/>
                <a:gd name="T42" fmla="*/ 114 h 1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grpFill/>
            <a:ln w="3175">
              <a:solidFill>
                <a:srgbClr val="FFFFFF"/>
              </a:solidFill>
              <a:round/>
              <a:headEnd/>
              <a:tailEnd/>
            </a:ln>
          </p:spPr>
          <p:txBody>
            <a:bodyPr lIns="71323" tIns="35662" rIns="71323" bIns="35662"/>
            <a:lstStyle/>
            <a:p>
              <a:pPr>
                <a:defRPr/>
              </a:pPr>
              <a:endParaRPr lang="en-US" kern="0" dirty="0">
                <a:solidFill>
                  <a:sysClr val="windowText" lastClr="000000"/>
                </a:solidFill>
                <a:latin typeface="Arial"/>
              </a:endParaRPr>
            </a:p>
          </p:txBody>
        </p:sp>
        <p:sp>
          <p:nvSpPr>
            <p:cNvPr id="69" name="Freeform 422"/>
            <p:cNvSpPr>
              <a:spLocks/>
            </p:cNvSpPr>
            <p:nvPr/>
          </p:nvSpPr>
          <p:spPr bwMode="auto">
            <a:xfrm>
              <a:off x="3071999" y="2685726"/>
              <a:ext cx="242985" cy="125397"/>
            </a:xfrm>
            <a:custGeom>
              <a:avLst/>
              <a:gdLst>
                <a:gd name="T0" fmla="*/ 19 w 19"/>
                <a:gd name="T1" fmla="*/ 3 h 9"/>
                <a:gd name="T2" fmla="*/ 8 w 19"/>
                <a:gd name="T3" fmla="*/ 1 h 9"/>
                <a:gd name="T4" fmla="*/ 5 w 19"/>
                <a:gd name="T5" fmla="*/ 0 h 9"/>
                <a:gd name="T6" fmla="*/ 1 w 19"/>
                <a:gd name="T7" fmla="*/ 3 h 9"/>
                <a:gd name="T8" fmla="*/ 0 w 19"/>
                <a:gd name="T9" fmla="*/ 6 h 9"/>
                <a:gd name="T10" fmla="*/ 0 w 19"/>
                <a:gd name="T11" fmla="*/ 6 h 9"/>
                <a:gd name="T12" fmla="*/ 5 w 19"/>
                <a:gd name="T13" fmla="*/ 9 h 9"/>
                <a:gd name="T14" fmla="*/ 12 w 19"/>
                <a:gd name="T15" fmla="*/ 6 h 9"/>
                <a:gd name="T16" fmla="*/ 19 w 19"/>
                <a:gd name="T17" fmla="*/ 3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9"/>
                <a:gd name="T29" fmla="*/ 19 w 1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grpFill/>
            <a:ln w="3175">
              <a:solidFill>
                <a:srgbClr val="FFFFFF"/>
              </a:solidFill>
              <a:round/>
              <a:headEnd/>
              <a:tailEnd/>
            </a:ln>
          </p:spPr>
          <p:txBody>
            <a:bodyPr lIns="71323" tIns="35662" rIns="71323" bIns="35662"/>
            <a:lstStyle/>
            <a:p>
              <a:pPr>
                <a:defRPr/>
              </a:pPr>
              <a:endParaRPr lang="en-US" kern="0" dirty="0">
                <a:solidFill>
                  <a:sysClr val="windowText" lastClr="000000"/>
                </a:solidFill>
                <a:latin typeface="Arial"/>
              </a:endParaRPr>
            </a:p>
          </p:txBody>
        </p:sp>
        <p:sp>
          <p:nvSpPr>
            <p:cNvPr id="70" name="Freeform 423"/>
            <p:cNvSpPr>
              <a:spLocks/>
            </p:cNvSpPr>
            <p:nvPr/>
          </p:nvSpPr>
          <p:spPr bwMode="auto">
            <a:xfrm>
              <a:off x="2944112" y="2611630"/>
              <a:ext cx="191831" cy="176697"/>
            </a:xfrm>
            <a:custGeom>
              <a:avLst/>
              <a:gdLst>
                <a:gd name="T0" fmla="*/ 15 w 15"/>
                <a:gd name="T1" fmla="*/ 5 h 12"/>
                <a:gd name="T2" fmla="*/ 11 w 15"/>
                <a:gd name="T3" fmla="*/ 4 h 12"/>
                <a:gd name="T4" fmla="*/ 11 w 15"/>
                <a:gd name="T5" fmla="*/ 0 h 12"/>
                <a:gd name="T6" fmla="*/ 6 w 15"/>
                <a:gd name="T7" fmla="*/ 0 h 12"/>
                <a:gd name="T8" fmla="*/ 4 w 15"/>
                <a:gd name="T9" fmla="*/ 1 h 12"/>
                <a:gd name="T10" fmla="*/ 6 w 15"/>
                <a:gd name="T11" fmla="*/ 5 h 12"/>
                <a:gd name="T12" fmla="*/ 3 w 15"/>
                <a:gd name="T13" fmla="*/ 5 h 12"/>
                <a:gd name="T14" fmla="*/ 1 w 15"/>
                <a:gd name="T15" fmla="*/ 8 h 12"/>
                <a:gd name="T16" fmla="*/ 0 w 15"/>
                <a:gd name="T17" fmla="*/ 10 h 12"/>
                <a:gd name="T18" fmla="*/ 1 w 15"/>
                <a:gd name="T19" fmla="*/ 11 h 12"/>
                <a:gd name="T20" fmla="*/ 7 w 15"/>
                <a:gd name="T21" fmla="*/ 12 h 12"/>
                <a:gd name="T22" fmla="*/ 10 w 15"/>
                <a:gd name="T23" fmla="*/ 11 h 12"/>
                <a:gd name="T24" fmla="*/ 11 w 15"/>
                <a:gd name="T25" fmla="*/ 8 h 12"/>
                <a:gd name="T26" fmla="*/ 15 w 15"/>
                <a:gd name="T27" fmla="*/ 5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2"/>
                <a:gd name="T44" fmla="*/ 15 w 15"/>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grpFill/>
            <a:ln w="3175">
              <a:solidFill>
                <a:srgbClr val="FFFFFF"/>
              </a:solidFill>
              <a:round/>
              <a:headEnd/>
              <a:tailEnd/>
            </a:ln>
          </p:spPr>
          <p:txBody>
            <a:bodyPr lIns="71323" tIns="35662" rIns="71323" bIns="35662"/>
            <a:lstStyle/>
            <a:p>
              <a:pPr>
                <a:defRPr/>
              </a:pPr>
              <a:endParaRPr lang="en-US" kern="0" dirty="0">
                <a:solidFill>
                  <a:sysClr val="windowText" lastClr="000000"/>
                </a:solidFill>
                <a:latin typeface="Arial"/>
              </a:endParaRPr>
            </a:p>
          </p:txBody>
        </p:sp>
        <p:sp>
          <p:nvSpPr>
            <p:cNvPr id="71" name="Freeform 424"/>
            <p:cNvSpPr>
              <a:spLocks/>
            </p:cNvSpPr>
            <p:nvPr/>
          </p:nvSpPr>
          <p:spPr bwMode="auto">
            <a:xfrm>
              <a:off x="1961934" y="1870651"/>
              <a:ext cx="1214933" cy="886324"/>
            </a:xfrm>
            <a:custGeom>
              <a:avLst/>
              <a:gdLst>
                <a:gd name="T0" fmla="*/ 486 w 576"/>
                <a:gd name="T1" fmla="*/ 348 h 379"/>
                <a:gd name="T2" fmla="*/ 504 w 576"/>
                <a:gd name="T3" fmla="*/ 348 h 379"/>
                <a:gd name="T4" fmla="*/ 492 w 576"/>
                <a:gd name="T5" fmla="*/ 324 h 379"/>
                <a:gd name="T6" fmla="*/ 504 w 576"/>
                <a:gd name="T7" fmla="*/ 318 h 379"/>
                <a:gd name="T8" fmla="*/ 534 w 576"/>
                <a:gd name="T9" fmla="*/ 318 h 379"/>
                <a:gd name="T10" fmla="*/ 528 w 576"/>
                <a:gd name="T11" fmla="*/ 312 h 379"/>
                <a:gd name="T12" fmla="*/ 546 w 576"/>
                <a:gd name="T13" fmla="*/ 300 h 379"/>
                <a:gd name="T14" fmla="*/ 564 w 576"/>
                <a:gd name="T15" fmla="*/ 288 h 379"/>
                <a:gd name="T16" fmla="*/ 576 w 576"/>
                <a:gd name="T17" fmla="*/ 240 h 379"/>
                <a:gd name="T18" fmla="*/ 504 w 576"/>
                <a:gd name="T19" fmla="*/ 252 h 379"/>
                <a:gd name="T20" fmla="*/ 474 w 576"/>
                <a:gd name="T21" fmla="*/ 294 h 379"/>
                <a:gd name="T22" fmla="*/ 426 w 576"/>
                <a:gd name="T23" fmla="*/ 300 h 379"/>
                <a:gd name="T24" fmla="*/ 378 w 576"/>
                <a:gd name="T25" fmla="*/ 240 h 379"/>
                <a:gd name="T26" fmla="*/ 372 w 576"/>
                <a:gd name="T27" fmla="*/ 162 h 379"/>
                <a:gd name="T28" fmla="*/ 384 w 576"/>
                <a:gd name="T29" fmla="*/ 144 h 379"/>
                <a:gd name="T30" fmla="*/ 354 w 576"/>
                <a:gd name="T31" fmla="*/ 138 h 379"/>
                <a:gd name="T32" fmla="*/ 330 w 576"/>
                <a:gd name="T33" fmla="*/ 114 h 379"/>
                <a:gd name="T34" fmla="*/ 312 w 576"/>
                <a:gd name="T35" fmla="*/ 84 h 379"/>
                <a:gd name="T36" fmla="*/ 288 w 576"/>
                <a:gd name="T37" fmla="*/ 66 h 379"/>
                <a:gd name="T38" fmla="*/ 252 w 576"/>
                <a:gd name="T39" fmla="*/ 78 h 379"/>
                <a:gd name="T40" fmla="*/ 204 w 576"/>
                <a:gd name="T41" fmla="*/ 24 h 379"/>
                <a:gd name="T42" fmla="*/ 174 w 576"/>
                <a:gd name="T43" fmla="*/ 18 h 379"/>
                <a:gd name="T44" fmla="*/ 156 w 576"/>
                <a:gd name="T45" fmla="*/ 30 h 379"/>
                <a:gd name="T46" fmla="*/ 108 w 576"/>
                <a:gd name="T47" fmla="*/ 30 h 379"/>
                <a:gd name="T48" fmla="*/ 48 w 576"/>
                <a:gd name="T49" fmla="*/ 0 h 379"/>
                <a:gd name="T50" fmla="*/ 0 w 576"/>
                <a:gd name="T51" fmla="*/ 6 h 379"/>
                <a:gd name="T52" fmla="*/ 36 w 576"/>
                <a:gd name="T53" fmla="*/ 72 h 379"/>
                <a:gd name="T54" fmla="*/ 60 w 576"/>
                <a:gd name="T55" fmla="*/ 108 h 379"/>
                <a:gd name="T56" fmla="*/ 54 w 576"/>
                <a:gd name="T57" fmla="*/ 120 h 379"/>
                <a:gd name="T58" fmla="*/ 96 w 576"/>
                <a:gd name="T59" fmla="*/ 150 h 379"/>
                <a:gd name="T60" fmla="*/ 102 w 576"/>
                <a:gd name="T61" fmla="*/ 180 h 379"/>
                <a:gd name="T62" fmla="*/ 120 w 576"/>
                <a:gd name="T63" fmla="*/ 192 h 379"/>
                <a:gd name="T64" fmla="*/ 144 w 576"/>
                <a:gd name="T65" fmla="*/ 216 h 379"/>
                <a:gd name="T66" fmla="*/ 150 w 576"/>
                <a:gd name="T67" fmla="*/ 198 h 379"/>
                <a:gd name="T68" fmla="*/ 126 w 576"/>
                <a:gd name="T69" fmla="*/ 180 h 379"/>
                <a:gd name="T70" fmla="*/ 102 w 576"/>
                <a:gd name="T71" fmla="*/ 126 h 379"/>
                <a:gd name="T72" fmla="*/ 60 w 576"/>
                <a:gd name="T73" fmla="*/ 66 h 379"/>
                <a:gd name="T74" fmla="*/ 48 w 576"/>
                <a:gd name="T75" fmla="*/ 30 h 379"/>
                <a:gd name="T76" fmla="*/ 78 w 576"/>
                <a:gd name="T77" fmla="*/ 42 h 379"/>
                <a:gd name="T78" fmla="*/ 108 w 576"/>
                <a:gd name="T79" fmla="*/ 102 h 379"/>
                <a:gd name="T80" fmla="*/ 120 w 576"/>
                <a:gd name="T81" fmla="*/ 120 h 379"/>
                <a:gd name="T82" fmla="*/ 150 w 576"/>
                <a:gd name="T83" fmla="*/ 138 h 379"/>
                <a:gd name="T84" fmla="*/ 150 w 576"/>
                <a:gd name="T85" fmla="*/ 156 h 379"/>
                <a:gd name="T86" fmla="*/ 174 w 576"/>
                <a:gd name="T87" fmla="*/ 168 h 379"/>
                <a:gd name="T88" fmla="*/ 186 w 576"/>
                <a:gd name="T89" fmla="*/ 186 h 379"/>
                <a:gd name="T90" fmla="*/ 216 w 576"/>
                <a:gd name="T91" fmla="*/ 216 h 379"/>
                <a:gd name="T92" fmla="*/ 222 w 576"/>
                <a:gd name="T93" fmla="*/ 258 h 379"/>
                <a:gd name="T94" fmla="*/ 222 w 576"/>
                <a:gd name="T95" fmla="*/ 276 h 379"/>
                <a:gd name="T96" fmla="*/ 300 w 576"/>
                <a:gd name="T97" fmla="*/ 324 h 379"/>
                <a:gd name="T98" fmla="*/ 336 w 576"/>
                <a:gd name="T99" fmla="*/ 342 h 379"/>
                <a:gd name="T100" fmla="*/ 402 w 576"/>
                <a:gd name="T101" fmla="*/ 360 h 379"/>
                <a:gd name="T102" fmla="*/ 420 w 576"/>
                <a:gd name="T103" fmla="*/ 354 h 379"/>
                <a:gd name="T104" fmla="*/ 438 w 576"/>
                <a:gd name="T105" fmla="*/ 354 h 379"/>
                <a:gd name="T106" fmla="*/ 468 w 576"/>
                <a:gd name="T107" fmla="*/ 379 h 379"/>
                <a:gd name="T108" fmla="*/ 474 w 576"/>
                <a:gd name="T109" fmla="*/ 366 h 379"/>
                <a:gd name="T110" fmla="*/ 486 w 576"/>
                <a:gd name="T111" fmla="*/ 348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6"/>
                <a:gd name="T169" fmla="*/ 0 h 379"/>
                <a:gd name="T170" fmla="*/ 576 w 576"/>
                <a:gd name="T171" fmla="*/ 379 h 37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grpFill/>
            <a:ln w="3175">
              <a:solidFill>
                <a:srgbClr val="FFFFFF"/>
              </a:solidFill>
              <a:round/>
              <a:headEnd/>
              <a:tailEnd/>
            </a:ln>
          </p:spPr>
          <p:txBody>
            <a:bodyPr lIns="71323" tIns="35662" rIns="71323" bIns="35662"/>
            <a:lstStyle/>
            <a:p>
              <a:pPr>
                <a:defRPr/>
              </a:pPr>
              <a:endParaRPr lang="en-US" kern="0" dirty="0">
                <a:solidFill>
                  <a:sysClr val="windowText" lastClr="000000"/>
                </a:solidFill>
                <a:latin typeface="Arial"/>
              </a:endParaRPr>
            </a:p>
          </p:txBody>
        </p:sp>
        <p:sp>
          <p:nvSpPr>
            <p:cNvPr id="72" name="Freeform 413"/>
            <p:cNvSpPr>
              <a:spLocks/>
            </p:cNvSpPr>
            <p:nvPr/>
          </p:nvSpPr>
          <p:spPr bwMode="auto">
            <a:xfrm>
              <a:off x="3721669" y="3164516"/>
              <a:ext cx="1539770" cy="1818251"/>
            </a:xfrm>
            <a:custGeom>
              <a:avLst/>
              <a:gdLst>
                <a:gd name="T0" fmla="*/ 62 w 122"/>
                <a:gd name="T1" fmla="*/ 102 h 130"/>
                <a:gd name="T2" fmla="*/ 57 w 122"/>
                <a:gd name="T3" fmla="*/ 110 h 130"/>
                <a:gd name="T4" fmla="*/ 50 w 122"/>
                <a:gd name="T5" fmla="*/ 117 h 130"/>
                <a:gd name="T6" fmla="*/ 50 w 122"/>
                <a:gd name="T7" fmla="*/ 117 h 130"/>
                <a:gd name="T8" fmla="*/ 58 w 122"/>
                <a:gd name="T9" fmla="*/ 121 h 130"/>
                <a:gd name="T10" fmla="*/ 64 w 122"/>
                <a:gd name="T11" fmla="*/ 130 h 130"/>
                <a:gd name="T12" fmla="*/ 69 w 122"/>
                <a:gd name="T13" fmla="*/ 123 h 130"/>
                <a:gd name="T14" fmla="*/ 78 w 122"/>
                <a:gd name="T15" fmla="*/ 105 h 130"/>
                <a:gd name="T16" fmla="*/ 92 w 122"/>
                <a:gd name="T17" fmla="*/ 92 h 130"/>
                <a:gd name="T18" fmla="*/ 101 w 122"/>
                <a:gd name="T19" fmla="*/ 90 h 130"/>
                <a:gd name="T20" fmla="*/ 104 w 122"/>
                <a:gd name="T21" fmla="*/ 82 h 130"/>
                <a:gd name="T22" fmla="*/ 108 w 122"/>
                <a:gd name="T23" fmla="*/ 75 h 130"/>
                <a:gd name="T24" fmla="*/ 112 w 122"/>
                <a:gd name="T25" fmla="*/ 57 h 130"/>
                <a:gd name="T26" fmla="*/ 122 w 122"/>
                <a:gd name="T27" fmla="*/ 41 h 130"/>
                <a:gd name="T28" fmla="*/ 114 w 122"/>
                <a:gd name="T29" fmla="*/ 32 h 130"/>
                <a:gd name="T30" fmla="*/ 95 w 122"/>
                <a:gd name="T31" fmla="*/ 26 h 130"/>
                <a:gd name="T32" fmla="*/ 90 w 122"/>
                <a:gd name="T33" fmla="*/ 22 h 130"/>
                <a:gd name="T34" fmla="*/ 75 w 122"/>
                <a:gd name="T35" fmla="*/ 15 h 130"/>
                <a:gd name="T36" fmla="*/ 71 w 122"/>
                <a:gd name="T37" fmla="*/ 3 h 130"/>
                <a:gd name="T38" fmla="*/ 66 w 122"/>
                <a:gd name="T39" fmla="*/ 9 h 130"/>
                <a:gd name="T40" fmla="*/ 61 w 122"/>
                <a:gd name="T41" fmla="*/ 10 h 130"/>
                <a:gd name="T42" fmla="*/ 56 w 122"/>
                <a:gd name="T43" fmla="*/ 10 h 130"/>
                <a:gd name="T44" fmla="*/ 53 w 122"/>
                <a:gd name="T45" fmla="*/ 11 h 130"/>
                <a:gd name="T46" fmla="*/ 48 w 122"/>
                <a:gd name="T47" fmla="*/ 12 h 130"/>
                <a:gd name="T48" fmla="*/ 42 w 122"/>
                <a:gd name="T49" fmla="*/ 10 h 130"/>
                <a:gd name="T50" fmla="*/ 41 w 122"/>
                <a:gd name="T51" fmla="*/ 1 h 130"/>
                <a:gd name="T52" fmla="*/ 40 w 122"/>
                <a:gd name="T53" fmla="*/ 2 h 130"/>
                <a:gd name="T54" fmla="*/ 27 w 122"/>
                <a:gd name="T55" fmla="*/ 4 h 130"/>
                <a:gd name="T56" fmla="*/ 31 w 122"/>
                <a:gd name="T57" fmla="*/ 12 h 130"/>
                <a:gd name="T58" fmla="*/ 19 w 122"/>
                <a:gd name="T59" fmla="*/ 12 h 130"/>
                <a:gd name="T60" fmla="*/ 12 w 122"/>
                <a:gd name="T61" fmla="*/ 19 h 130"/>
                <a:gd name="T62" fmla="*/ 8 w 122"/>
                <a:gd name="T63" fmla="*/ 28 h 130"/>
                <a:gd name="T64" fmla="*/ 4 w 122"/>
                <a:gd name="T65" fmla="*/ 33 h 130"/>
                <a:gd name="T66" fmla="*/ 0 w 122"/>
                <a:gd name="T67" fmla="*/ 45 h 130"/>
                <a:gd name="T68" fmla="*/ 9 w 122"/>
                <a:gd name="T69" fmla="*/ 46 h 130"/>
                <a:gd name="T70" fmla="*/ 12 w 122"/>
                <a:gd name="T71" fmla="*/ 52 h 130"/>
                <a:gd name="T72" fmla="*/ 16 w 122"/>
                <a:gd name="T73" fmla="*/ 52 h 130"/>
                <a:gd name="T74" fmla="*/ 26 w 122"/>
                <a:gd name="T75" fmla="*/ 50 h 130"/>
                <a:gd name="T76" fmla="*/ 33 w 122"/>
                <a:gd name="T77" fmla="*/ 59 h 130"/>
                <a:gd name="T78" fmla="*/ 40 w 122"/>
                <a:gd name="T79" fmla="*/ 66 h 130"/>
                <a:gd name="T80" fmla="*/ 48 w 122"/>
                <a:gd name="T81" fmla="*/ 70 h 130"/>
                <a:gd name="T82" fmla="*/ 48 w 122"/>
                <a:gd name="T83" fmla="*/ 81 h 1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2"/>
                <a:gd name="T127" fmla="*/ 0 h 130"/>
                <a:gd name="T128" fmla="*/ 122 w 122"/>
                <a:gd name="T129" fmla="*/ 130 h 13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2" h="130">
                  <a:moveTo>
                    <a:pt x="61" y="101"/>
                  </a:moveTo>
                  <a:cubicBezTo>
                    <a:pt x="62" y="102"/>
                    <a:pt x="62" y="102"/>
                    <a:pt x="62" y="102"/>
                  </a:cubicBezTo>
                  <a:cubicBezTo>
                    <a:pt x="60" y="108"/>
                    <a:pt x="60" y="108"/>
                    <a:pt x="60" y="108"/>
                  </a:cubicBezTo>
                  <a:cubicBezTo>
                    <a:pt x="57" y="110"/>
                    <a:pt x="57" y="110"/>
                    <a:pt x="57" y="110"/>
                  </a:cubicBezTo>
                  <a:cubicBezTo>
                    <a:pt x="50" y="117"/>
                    <a:pt x="50" y="117"/>
                    <a:pt x="50" y="117"/>
                  </a:cubicBezTo>
                  <a:cubicBezTo>
                    <a:pt x="50" y="117"/>
                    <a:pt x="50" y="117"/>
                    <a:pt x="50" y="117"/>
                  </a:cubicBezTo>
                  <a:cubicBezTo>
                    <a:pt x="51" y="117"/>
                    <a:pt x="51" y="117"/>
                    <a:pt x="51" y="117"/>
                  </a:cubicBezTo>
                  <a:cubicBezTo>
                    <a:pt x="50" y="117"/>
                    <a:pt x="50" y="117"/>
                    <a:pt x="50" y="117"/>
                  </a:cubicBezTo>
                  <a:cubicBezTo>
                    <a:pt x="53" y="118"/>
                    <a:pt x="53" y="118"/>
                    <a:pt x="53" y="118"/>
                  </a:cubicBezTo>
                  <a:cubicBezTo>
                    <a:pt x="58" y="121"/>
                    <a:pt x="58" y="121"/>
                    <a:pt x="58" y="121"/>
                  </a:cubicBezTo>
                  <a:cubicBezTo>
                    <a:pt x="61" y="124"/>
                    <a:pt x="61" y="124"/>
                    <a:pt x="61" y="124"/>
                  </a:cubicBezTo>
                  <a:cubicBezTo>
                    <a:pt x="64" y="130"/>
                    <a:pt x="64" y="130"/>
                    <a:pt x="64" y="130"/>
                  </a:cubicBezTo>
                  <a:cubicBezTo>
                    <a:pt x="65" y="127"/>
                    <a:pt x="65" y="127"/>
                    <a:pt x="65" y="127"/>
                  </a:cubicBezTo>
                  <a:cubicBezTo>
                    <a:pt x="69" y="123"/>
                    <a:pt x="69" y="123"/>
                    <a:pt x="69" y="123"/>
                  </a:cubicBezTo>
                  <a:cubicBezTo>
                    <a:pt x="74" y="118"/>
                    <a:pt x="74" y="118"/>
                    <a:pt x="74" y="118"/>
                  </a:cubicBezTo>
                  <a:cubicBezTo>
                    <a:pt x="78" y="105"/>
                    <a:pt x="78" y="105"/>
                    <a:pt x="78" y="105"/>
                  </a:cubicBezTo>
                  <a:cubicBezTo>
                    <a:pt x="81" y="99"/>
                    <a:pt x="81" y="99"/>
                    <a:pt x="81" y="99"/>
                  </a:cubicBezTo>
                  <a:cubicBezTo>
                    <a:pt x="92" y="92"/>
                    <a:pt x="92" y="92"/>
                    <a:pt x="92" y="92"/>
                  </a:cubicBezTo>
                  <a:cubicBezTo>
                    <a:pt x="99" y="91"/>
                    <a:pt x="99" y="91"/>
                    <a:pt x="99" y="91"/>
                  </a:cubicBezTo>
                  <a:cubicBezTo>
                    <a:pt x="101" y="90"/>
                    <a:pt x="101" y="90"/>
                    <a:pt x="101" y="90"/>
                  </a:cubicBezTo>
                  <a:cubicBezTo>
                    <a:pt x="103" y="86"/>
                    <a:pt x="103" y="86"/>
                    <a:pt x="103" y="86"/>
                  </a:cubicBezTo>
                  <a:cubicBezTo>
                    <a:pt x="104" y="82"/>
                    <a:pt x="104" y="82"/>
                    <a:pt x="104" y="82"/>
                  </a:cubicBezTo>
                  <a:cubicBezTo>
                    <a:pt x="107" y="77"/>
                    <a:pt x="107" y="77"/>
                    <a:pt x="107" y="77"/>
                  </a:cubicBezTo>
                  <a:cubicBezTo>
                    <a:pt x="108" y="75"/>
                    <a:pt x="108" y="75"/>
                    <a:pt x="108" y="75"/>
                  </a:cubicBezTo>
                  <a:cubicBezTo>
                    <a:pt x="109" y="58"/>
                    <a:pt x="109" y="58"/>
                    <a:pt x="109" y="58"/>
                  </a:cubicBezTo>
                  <a:cubicBezTo>
                    <a:pt x="112" y="57"/>
                    <a:pt x="112" y="57"/>
                    <a:pt x="112" y="57"/>
                  </a:cubicBezTo>
                  <a:cubicBezTo>
                    <a:pt x="122" y="44"/>
                    <a:pt x="122" y="44"/>
                    <a:pt x="122" y="44"/>
                  </a:cubicBezTo>
                  <a:cubicBezTo>
                    <a:pt x="122" y="41"/>
                    <a:pt x="122" y="41"/>
                    <a:pt x="122" y="41"/>
                  </a:cubicBezTo>
                  <a:cubicBezTo>
                    <a:pt x="120" y="34"/>
                    <a:pt x="120" y="34"/>
                    <a:pt x="120" y="34"/>
                  </a:cubicBezTo>
                  <a:cubicBezTo>
                    <a:pt x="114" y="32"/>
                    <a:pt x="114" y="32"/>
                    <a:pt x="114" y="32"/>
                  </a:cubicBezTo>
                  <a:cubicBezTo>
                    <a:pt x="105" y="27"/>
                    <a:pt x="105" y="27"/>
                    <a:pt x="105" y="27"/>
                  </a:cubicBezTo>
                  <a:cubicBezTo>
                    <a:pt x="95" y="26"/>
                    <a:pt x="95" y="26"/>
                    <a:pt x="95" y="26"/>
                  </a:cubicBezTo>
                  <a:cubicBezTo>
                    <a:pt x="92" y="25"/>
                    <a:pt x="92" y="25"/>
                    <a:pt x="92" y="25"/>
                  </a:cubicBezTo>
                  <a:cubicBezTo>
                    <a:pt x="90" y="22"/>
                    <a:pt x="90" y="22"/>
                    <a:pt x="90" y="22"/>
                  </a:cubicBezTo>
                  <a:cubicBezTo>
                    <a:pt x="82" y="19"/>
                    <a:pt x="82" y="19"/>
                    <a:pt x="82" y="19"/>
                  </a:cubicBezTo>
                  <a:cubicBezTo>
                    <a:pt x="75" y="15"/>
                    <a:pt x="75" y="15"/>
                    <a:pt x="75" y="15"/>
                  </a:cubicBezTo>
                  <a:cubicBezTo>
                    <a:pt x="74" y="11"/>
                    <a:pt x="74" y="11"/>
                    <a:pt x="74" y="11"/>
                  </a:cubicBezTo>
                  <a:cubicBezTo>
                    <a:pt x="71" y="3"/>
                    <a:pt x="71" y="3"/>
                    <a:pt x="71" y="3"/>
                  </a:cubicBezTo>
                  <a:cubicBezTo>
                    <a:pt x="70" y="3"/>
                    <a:pt x="70" y="3"/>
                    <a:pt x="70" y="3"/>
                  </a:cubicBezTo>
                  <a:cubicBezTo>
                    <a:pt x="66" y="9"/>
                    <a:pt x="66" y="9"/>
                    <a:pt x="66" y="9"/>
                  </a:cubicBezTo>
                  <a:cubicBezTo>
                    <a:pt x="62" y="11"/>
                    <a:pt x="62" y="11"/>
                    <a:pt x="62" y="11"/>
                  </a:cubicBezTo>
                  <a:cubicBezTo>
                    <a:pt x="61" y="10"/>
                    <a:pt x="61" y="10"/>
                    <a:pt x="61" y="10"/>
                  </a:cubicBezTo>
                  <a:cubicBezTo>
                    <a:pt x="61" y="10"/>
                    <a:pt x="61" y="10"/>
                    <a:pt x="61" y="10"/>
                  </a:cubicBezTo>
                  <a:cubicBezTo>
                    <a:pt x="56" y="10"/>
                    <a:pt x="56" y="10"/>
                    <a:pt x="56" y="10"/>
                  </a:cubicBezTo>
                  <a:cubicBezTo>
                    <a:pt x="54" y="11"/>
                    <a:pt x="54" y="11"/>
                    <a:pt x="54" y="11"/>
                  </a:cubicBezTo>
                  <a:cubicBezTo>
                    <a:pt x="53" y="11"/>
                    <a:pt x="53" y="11"/>
                    <a:pt x="53" y="11"/>
                  </a:cubicBezTo>
                  <a:cubicBezTo>
                    <a:pt x="53" y="11"/>
                    <a:pt x="53" y="11"/>
                    <a:pt x="53" y="11"/>
                  </a:cubicBezTo>
                  <a:cubicBezTo>
                    <a:pt x="48" y="12"/>
                    <a:pt x="48" y="12"/>
                    <a:pt x="48" y="12"/>
                  </a:cubicBezTo>
                  <a:cubicBezTo>
                    <a:pt x="45" y="13"/>
                    <a:pt x="45" y="13"/>
                    <a:pt x="45" y="13"/>
                  </a:cubicBezTo>
                  <a:cubicBezTo>
                    <a:pt x="42" y="10"/>
                    <a:pt x="42" y="10"/>
                    <a:pt x="42" y="10"/>
                  </a:cubicBezTo>
                  <a:cubicBezTo>
                    <a:pt x="43" y="4"/>
                    <a:pt x="43" y="4"/>
                    <a:pt x="43" y="4"/>
                  </a:cubicBezTo>
                  <a:cubicBezTo>
                    <a:pt x="41" y="1"/>
                    <a:pt x="41" y="1"/>
                    <a:pt x="41" y="1"/>
                  </a:cubicBezTo>
                  <a:cubicBezTo>
                    <a:pt x="39" y="0"/>
                    <a:pt x="39" y="0"/>
                    <a:pt x="39" y="0"/>
                  </a:cubicBezTo>
                  <a:cubicBezTo>
                    <a:pt x="40" y="2"/>
                    <a:pt x="40" y="2"/>
                    <a:pt x="40" y="2"/>
                  </a:cubicBezTo>
                  <a:cubicBezTo>
                    <a:pt x="35" y="4"/>
                    <a:pt x="35" y="4"/>
                    <a:pt x="35" y="4"/>
                  </a:cubicBezTo>
                  <a:cubicBezTo>
                    <a:pt x="27" y="4"/>
                    <a:pt x="27" y="4"/>
                    <a:pt x="27" y="4"/>
                  </a:cubicBezTo>
                  <a:cubicBezTo>
                    <a:pt x="30" y="9"/>
                    <a:pt x="30" y="9"/>
                    <a:pt x="30" y="9"/>
                  </a:cubicBezTo>
                  <a:cubicBezTo>
                    <a:pt x="31" y="12"/>
                    <a:pt x="31" y="12"/>
                    <a:pt x="31" y="12"/>
                  </a:cubicBezTo>
                  <a:cubicBezTo>
                    <a:pt x="22" y="15"/>
                    <a:pt x="22" y="15"/>
                    <a:pt x="22" y="15"/>
                  </a:cubicBezTo>
                  <a:cubicBezTo>
                    <a:pt x="19" y="12"/>
                    <a:pt x="19" y="12"/>
                    <a:pt x="19" y="12"/>
                  </a:cubicBezTo>
                  <a:cubicBezTo>
                    <a:pt x="11" y="14"/>
                    <a:pt x="11" y="14"/>
                    <a:pt x="11" y="14"/>
                  </a:cubicBezTo>
                  <a:cubicBezTo>
                    <a:pt x="12" y="19"/>
                    <a:pt x="12" y="19"/>
                    <a:pt x="12" y="19"/>
                  </a:cubicBezTo>
                  <a:cubicBezTo>
                    <a:pt x="10" y="30"/>
                    <a:pt x="10" y="30"/>
                    <a:pt x="10" y="30"/>
                  </a:cubicBezTo>
                  <a:cubicBezTo>
                    <a:pt x="8" y="28"/>
                    <a:pt x="8" y="28"/>
                    <a:pt x="8" y="28"/>
                  </a:cubicBezTo>
                  <a:cubicBezTo>
                    <a:pt x="7" y="31"/>
                    <a:pt x="7" y="31"/>
                    <a:pt x="7" y="31"/>
                  </a:cubicBezTo>
                  <a:cubicBezTo>
                    <a:pt x="4" y="33"/>
                    <a:pt x="4" y="33"/>
                    <a:pt x="4" y="33"/>
                  </a:cubicBezTo>
                  <a:cubicBezTo>
                    <a:pt x="0" y="39"/>
                    <a:pt x="0" y="39"/>
                    <a:pt x="0" y="39"/>
                  </a:cubicBezTo>
                  <a:cubicBezTo>
                    <a:pt x="0" y="45"/>
                    <a:pt x="0" y="45"/>
                    <a:pt x="0" y="45"/>
                  </a:cubicBezTo>
                  <a:cubicBezTo>
                    <a:pt x="4" y="48"/>
                    <a:pt x="4" y="48"/>
                    <a:pt x="4" y="48"/>
                  </a:cubicBezTo>
                  <a:cubicBezTo>
                    <a:pt x="9" y="46"/>
                    <a:pt x="9" y="46"/>
                    <a:pt x="9" y="46"/>
                  </a:cubicBezTo>
                  <a:cubicBezTo>
                    <a:pt x="10" y="52"/>
                    <a:pt x="10" y="52"/>
                    <a:pt x="10" y="52"/>
                  </a:cubicBezTo>
                  <a:cubicBezTo>
                    <a:pt x="12" y="52"/>
                    <a:pt x="12" y="52"/>
                    <a:pt x="12" y="52"/>
                  </a:cubicBezTo>
                  <a:cubicBezTo>
                    <a:pt x="12" y="53"/>
                    <a:pt x="12" y="53"/>
                    <a:pt x="12" y="53"/>
                  </a:cubicBezTo>
                  <a:cubicBezTo>
                    <a:pt x="16" y="52"/>
                    <a:pt x="16" y="52"/>
                    <a:pt x="16" y="52"/>
                  </a:cubicBezTo>
                  <a:cubicBezTo>
                    <a:pt x="20" y="49"/>
                    <a:pt x="20" y="49"/>
                    <a:pt x="20" y="49"/>
                  </a:cubicBezTo>
                  <a:cubicBezTo>
                    <a:pt x="26" y="50"/>
                    <a:pt x="26" y="50"/>
                    <a:pt x="26" y="50"/>
                  </a:cubicBezTo>
                  <a:cubicBezTo>
                    <a:pt x="27" y="56"/>
                    <a:pt x="27" y="56"/>
                    <a:pt x="27" y="56"/>
                  </a:cubicBezTo>
                  <a:cubicBezTo>
                    <a:pt x="33" y="59"/>
                    <a:pt x="33" y="59"/>
                    <a:pt x="33" y="59"/>
                  </a:cubicBezTo>
                  <a:cubicBezTo>
                    <a:pt x="40" y="62"/>
                    <a:pt x="40" y="62"/>
                    <a:pt x="40" y="62"/>
                  </a:cubicBezTo>
                  <a:cubicBezTo>
                    <a:pt x="40" y="66"/>
                    <a:pt x="40" y="66"/>
                    <a:pt x="40" y="66"/>
                  </a:cubicBezTo>
                  <a:cubicBezTo>
                    <a:pt x="40" y="66"/>
                    <a:pt x="42" y="69"/>
                    <a:pt x="42" y="69"/>
                  </a:cubicBezTo>
                  <a:cubicBezTo>
                    <a:pt x="43" y="69"/>
                    <a:pt x="48" y="70"/>
                    <a:pt x="48" y="70"/>
                  </a:cubicBezTo>
                  <a:cubicBezTo>
                    <a:pt x="48" y="74"/>
                    <a:pt x="48" y="74"/>
                    <a:pt x="48" y="74"/>
                  </a:cubicBezTo>
                  <a:cubicBezTo>
                    <a:pt x="48" y="81"/>
                    <a:pt x="48" y="81"/>
                    <a:pt x="48" y="81"/>
                  </a:cubicBezTo>
                </a:path>
              </a:pathLst>
            </a:custGeom>
            <a:grpFill/>
            <a:ln w="3175">
              <a:solidFill>
                <a:srgbClr val="FFFFFF">
                  <a:alpha val="0"/>
                </a:srgbClr>
              </a:solidFill>
              <a:round/>
              <a:headEnd/>
              <a:tailEnd/>
            </a:ln>
          </p:spPr>
          <p:txBody>
            <a:bodyPr lIns="71323" tIns="35662" rIns="71323" bIns="35662"/>
            <a:lstStyle/>
            <a:p>
              <a:pPr>
                <a:defRPr/>
              </a:pPr>
              <a:endParaRPr lang="en-US" kern="0" dirty="0">
                <a:solidFill>
                  <a:sysClr val="windowText" lastClr="000000"/>
                </a:solidFill>
                <a:latin typeface="Arial"/>
              </a:endParaRPr>
            </a:p>
          </p:txBody>
        </p:sp>
        <p:sp>
          <p:nvSpPr>
            <p:cNvPr id="73" name="Freeform 444"/>
            <p:cNvSpPr>
              <a:spLocks/>
            </p:cNvSpPr>
            <p:nvPr/>
          </p:nvSpPr>
          <p:spPr bwMode="auto">
            <a:xfrm>
              <a:off x="3847000" y="4381431"/>
              <a:ext cx="649670" cy="1821103"/>
            </a:xfrm>
            <a:custGeom>
              <a:avLst/>
              <a:gdLst>
                <a:gd name="T0" fmla="*/ 54 w 146"/>
                <a:gd name="T1" fmla="*/ 7 h 367"/>
                <a:gd name="T2" fmla="*/ 68 w 146"/>
                <a:gd name="T3" fmla="*/ 0 h 367"/>
                <a:gd name="T4" fmla="*/ 77 w 146"/>
                <a:gd name="T5" fmla="*/ 16 h 367"/>
                <a:gd name="T6" fmla="*/ 107 w 146"/>
                <a:gd name="T7" fmla="*/ 31 h 367"/>
                <a:gd name="T8" fmla="*/ 110 w 146"/>
                <a:gd name="T9" fmla="*/ 48 h 367"/>
                <a:gd name="T10" fmla="*/ 116 w 146"/>
                <a:gd name="T11" fmla="*/ 57 h 367"/>
                <a:gd name="T12" fmla="*/ 146 w 146"/>
                <a:gd name="T13" fmla="*/ 43 h 367"/>
                <a:gd name="T14" fmla="*/ 140 w 146"/>
                <a:gd name="T15" fmla="*/ 64 h 367"/>
                <a:gd name="T16" fmla="*/ 114 w 146"/>
                <a:gd name="T17" fmla="*/ 85 h 367"/>
                <a:gd name="T18" fmla="*/ 107 w 146"/>
                <a:gd name="T19" fmla="*/ 99 h 367"/>
                <a:gd name="T20" fmla="*/ 110 w 146"/>
                <a:gd name="T21" fmla="*/ 121 h 367"/>
                <a:gd name="T22" fmla="*/ 117 w 146"/>
                <a:gd name="T23" fmla="*/ 129 h 367"/>
                <a:gd name="T24" fmla="*/ 105 w 146"/>
                <a:gd name="T25" fmla="*/ 129 h 367"/>
                <a:gd name="T26" fmla="*/ 125 w 146"/>
                <a:gd name="T27" fmla="*/ 141 h 367"/>
                <a:gd name="T28" fmla="*/ 122 w 146"/>
                <a:gd name="T29" fmla="*/ 162 h 367"/>
                <a:gd name="T30" fmla="*/ 111 w 146"/>
                <a:gd name="T31" fmla="*/ 169 h 367"/>
                <a:gd name="T32" fmla="*/ 84 w 146"/>
                <a:gd name="T33" fmla="*/ 178 h 367"/>
                <a:gd name="T34" fmla="*/ 69 w 146"/>
                <a:gd name="T35" fmla="*/ 202 h 367"/>
                <a:gd name="T36" fmla="*/ 56 w 146"/>
                <a:gd name="T37" fmla="*/ 207 h 367"/>
                <a:gd name="T38" fmla="*/ 62 w 146"/>
                <a:gd name="T39" fmla="*/ 216 h 367"/>
                <a:gd name="T40" fmla="*/ 53 w 146"/>
                <a:gd name="T41" fmla="*/ 238 h 367"/>
                <a:gd name="T42" fmla="*/ 33 w 146"/>
                <a:gd name="T43" fmla="*/ 261 h 367"/>
                <a:gd name="T44" fmla="*/ 35 w 146"/>
                <a:gd name="T45" fmla="*/ 274 h 367"/>
                <a:gd name="T46" fmla="*/ 42 w 146"/>
                <a:gd name="T47" fmla="*/ 282 h 367"/>
                <a:gd name="T48" fmla="*/ 38 w 146"/>
                <a:gd name="T49" fmla="*/ 300 h 367"/>
                <a:gd name="T50" fmla="*/ 26 w 146"/>
                <a:gd name="T51" fmla="*/ 318 h 367"/>
                <a:gd name="T52" fmla="*/ 14 w 146"/>
                <a:gd name="T53" fmla="*/ 336 h 367"/>
                <a:gd name="T54" fmla="*/ 29 w 146"/>
                <a:gd name="T55" fmla="*/ 367 h 367"/>
                <a:gd name="T56" fmla="*/ 7 w 146"/>
                <a:gd name="T57" fmla="*/ 345 h 367"/>
                <a:gd name="T58" fmla="*/ 1 w 146"/>
                <a:gd name="T59" fmla="*/ 338 h 367"/>
                <a:gd name="T60" fmla="*/ 0 w 146"/>
                <a:gd name="T61" fmla="*/ 306 h 367"/>
                <a:gd name="T62" fmla="*/ 24 w 146"/>
                <a:gd name="T63" fmla="*/ 154 h 367"/>
                <a:gd name="T64" fmla="*/ 12 w 146"/>
                <a:gd name="T65" fmla="*/ 224 h 367"/>
                <a:gd name="T66" fmla="*/ 35 w 146"/>
                <a:gd name="T67" fmla="*/ 87 h 367"/>
                <a:gd name="T68" fmla="*/ 47 w 146"/>
                <a:gd name="T69" fmla="*/ 52 h 367"/>
                <a:gd name="T70" fmla="*/ 57 w 146"/>
                <a:gd name="T71" fmla="*/ 33 h 367"/>
                <a:gd name="T72" fmla="*/ 54 w 146"/>
                <a:gd name="T73" fmla="*/ 7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6"/>
                <a:gd name="T112" fmla="*/ 0 h 367"/>
                <a:gd name="T113" fmla="*/ 146 w 146"/>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6" h="367">
                  <a:moveTo>
                    <a:pt x="54" y="7"/>
                  </a:moveTo>
                  <a:lnTo>
                    <a:pt x="68" y="0"/>
                  </a:lnTo>
                  <a:lnTo>
                    <a:pt x="77" y="16"/>
                  </a:lnTo>
                  <a:lnTo>
                    <a:pt x="107" y="31"/>
                  </a:lnTo>
                  <a:lnTo>
                    <a:pt x="110" y="48"/>
                  </a:lnTo>
                  <a:lnTo>
                    <a:pt x="116" y="57"/>
                  </a:lnTo>
                  <a:lnTo>
                    <a:pt x="146" y="43"/>
                  </a:lnTo>
                  <a:lnTo>
                    <a:pt x="140" y="64"/>
                  </a:lnTo>
                  <a:lnTo>
                    <a:pt x="114" y="85"/>
                  </a:lnTo>
                  <a:lnTo>
                    <a:pt x="107" y="99"/>
                  </a:lnTo>
                  <a:lnTo>
                    <a:pt x="110" y="121"/>
                  </a:lnTo>
                  <a:lnTo>
                    <a:pt x="117" y="129"/>
                  </a:lnTo>
                  <a:lnTo>
                    <a:pt x="105" y="129"/>
                  </a:lnTo>
                  <a:lnTo>
                    <a:pt x="125" y="141"/>
                  </a:lnTo>
                  <a:lnTo>
                    <a:pt x="122" y="162"/>
                  </a:lnTo>
                  <a:lnTo>
                    <a:pt x="111" y="169"/>
                  </a:lnTo>
                  <a:lnTo>
                    <a:pt x="84" y="178"/>
                  </a:lnTo>
                  <a:lnTo>
                    <a:pt x="69" y="202"/>
                  </a:lnTo>
                  <a:lnTo>
                    <a:pt x="56" y="207"/>
                  </a:lnTo>
                  <a:lnTo>
                    <a:pt x="62" y="216"/>
                  </a:lnTo>
                  <a:lnTo>
                    <a:pt x="53" y="238"/>
                  </a:lnTo>
                  <a:lnTo>
                    <a:pt x="33" y="261"/>
                  </a:lnTo>
                  <a:lnTo>
                    <a:pt x="35" y="274"/>
                  </a:lnTo>
                  <a:lnTo>
                    <a:pt x="42" y="282"/>
                  </a:lnTo>
                  <a:lnTo>
                    <a:pt x="38" y="300"/>
                  </a:lnTo>
                  <a:lnTo>
                    <a:pt x="26" y="318"/>
                  </a:lnTo>
                  <a:lnTo>
                    <a:pt x="14" y="336"/>
                  </a:lnTo>
                  <a:lnTo>
                    <a:pt x="29" y="367"/>
                  </a:lnTo>
                  <a:lnTo>
                    <a:pt x="7" y="345"/>
                  </a:lnTo>
                  <a:lnTo>
                    <a:pt x="1" y="338"/>
                  </a:lnTo>
                  <a:lnTo>
                    <a:pt x="0" y="306"/>
                  </a:lnTo>
                  <a:lnTo>
                    <a:pt x="24" y="154"/>
                  </a:lnTo>
                  <a:lnTo>
                    <a:pt x="12" y="224"/>
                  </a:lnTo>
                  <a:lnTo>
                    <a:pt x="35" y="87"/>
                  </a:lnTo>
                  <a:lnTo>
                    <a:pt x="47" y="52"/>
                  </a:lnTo>
                  <a:lnTo>
                    <a:pt x="57" y="33"/>
                  </a:lnTo>
                  <a:lnTo>
                    <a:pt x="54" y="7"/>
                  </a:lnTo>
                  <a:close/>
                </a:path>
              </a:pathLst>
            </a:custGeom>
            <a:grpFill/>
            <a:ln w="3175">
              <a:solidFill>
                <a:srgbClr val="FFFFFF"/>
              </a:solidFill>
              <a:round/>
              <a:headEnd/>
              <a:tailEnd/>
            </a:ln>
          </p:spPr>
          <p:txBody>
            <a:bodyPr lIns="71323" tIns="35662" rIns="71323" bIns="35662"/>
            <a:lstStyle/>
            <a:p>
              <a:pPr>
                <a:defRPr/>
              </a:pPr>
              <a:endParaRPr lang="en-US" kern="0" dirty="0">
                <a:solidFill>
                  <a:sysClr val="windowText" lastClr="000000"/>
                </a:solidFill>
                <a:latin typeface="Arial"/>
              </a:endParaRPr>
            </a:p>
          </p:txBody>
        </p:sp>
        <p:sp>
          <p:nvSpPr>
            <p:cNvPr id="74" name="Freeform 409"/>
            <p:cNvSpPr>
              <a:spLocks/>
            </p:cNvSpPr>
            <p:nvPr/>
          </p:nvSpPr>
          <p:spPr bwMode="auto">
            <a:xfrm>
              <a:off x="3721669" y="4398531"/>
              <a:ext cx="780116" cy="1806853"/>
            </a:xfrm>
            <a:custGeom>
              <a:avLst/>
              <a:gdLst>
                <a:gd name="T0" fmla="*/ 47 w 62"/>
                <a:gd name="T1" fmla="*/ 37 h 129"/>
                <a:gd name="T2" fmla="*/ 48 w 62"/>
                <a:gd name="T3" fmla="*/ 32 h 129"/>
                <a:gd name="T4" fmla="*/ 50 w 62"/>
                <a:gd name="T5" fmla="*/ 29 h 129"/>
                <a:gd name="T6" fmla="*/ 50 w 62"/>
                <a:gd name="T7" fmla="*/ 29 h 129"/>
                <a:gd name="T8" fmla="*/ 57 w 62"/>
                <a:gd name="T9" fmla="*/ 22 h 129"/>
                <a:gd name="T10" fmla="*/ 60 w 62"/>
                <a:gd name="T11" fmla="*/ 20 h 129"/>
                <a:gd name="T12" fmla="*/ 62 w 62"/>
                <a:gd name="T13" fmla="*/ 14 h 129"/>
                <a:gd name="T14" fmla="*/ 61 w 62"/>
                <a:gd name="T15" fmla="*/ 13 h 129"/>
                <a:gd name="T16" fmla="*/ 58 w 62"/>
                <a:gd name="T17" fmla="*/ 15 h 129"/>
                <a:gd name="T18" fmla="*/ 52 w 62"/>
                <a:gd name="T19" fmla="*/ 18 h 129"/>
                <a:gd name="T20" fmla="*/ 47 w 62"/>
                <a:gd name="T21" fmla="*/ 17 h 129"/>
                <a:gd name="T22" fmla="*/ 48 w 62"/>
                <a:gd name="T23" fmla="*/ 10 h 129"/>
                <a:gd name="T24" fmla="*/ 45 w 62"/>
                <a:gd name="T25" fmla="*/ 8 h 129"/>
                <a:gd name="T26" fmla="*/ 39 w 62"/>
                <a:gd name="T27" fmla="*/ 6 h 129"/>
                <a:gd name="T28" fmla="*/ 36 w 62"/>
                <a:gd name="T29" fmla="*/ 4 h 129"/>
                <a:gd name="T30" fmla="*/ 33 w 62"/>
                <a:gd name="T31" fmla="*/ 0 h 129"/>
                <a:gd name="T32" fmla="*/ 33 w 62"/>
                <a:gd name="T33" fmla="*/ 0 h 129"/>
                <a:gd name="T34" fmla="*/ 29 w 62"/>
                <a:gd name="T35" fmla="*/ 1 h 129"/>
                <a:gd name="T36" fmla="*/ 28 w 62"/>
                <a:gd name="T37" fmla="*/ 2 h 129"/>
                <a:gd name="T38" fmla="*/ 23 w 62"/>
                <a:gd name="T39" fmla="*/ 1 h 129"/>
                <a:gd name="T40" fmla="*/ 21 w 62"/>
                <a:gd name="T41" fmla="*/ 1 h 129"/>
                <a:gd name="T42" fmla="*/ 19 w 62"/>
                <a:gd name="T43" fmla="*/ 2 h 129"/>
                <a:gd name="T44" fmla="*/ 20 w 62"/>
                <a:gd name="T45" fmla="*/ 3 h 129"/>
                <a:gd name="T46" fmla="*/ 19 w 62"/>
                <a:gd name="T47" fmla="*/ 7 h 129"/>
                <a:gd name="T48" fmla="*/ 16 w 62"/>
                <a:gd name="T49" fmla="*/ 10 h 129"/>
                <a:gd name="T50" fmla="*/ 16 w 62"/>
                <a:gd name="T51" fmla="*/ 16 h 129"/>
                <a:gd name="T52" fmla="*/ 14 w 62"/>
                <a:gd name="T53" fmla="*/ 20 h 129"/>
                <a:gd name="T54" fmla="*/ 11 w 62"/>
                <a:gd name="T55" fmla="*/ 33 h 129"/>
                <a:gd name="T56" fmla="*/ 12 w 62"/>
                <a:gd name="T57" fmla="*/ 43 h 129"/>
                <a:gd name="T58" fmla="*/ 6 w 62"/>
                <a:gd name="T59" fmla="*/ 56 h 129"/>
                <a:gd name="T60" fmla="*/ 5 w 62"/>
                <a:gd name="T61" fmla="*/ 70 h 129"/>
                <a:gd name="T62" fmla="*/ 5 w 62"/>
                <a:gd name="T63" fmla="*/ 77 h 129"/>
                <a:gd name="T64" fmla="*/ 4 w 62"/>
                <a:gd name="T65" fmla="*/ 84 h 129"/>
                <a:gd name="T66" fmla="*/ 6 w 62"/>
                <a:gd name="T67" fmla="*/ 88 h 129"/>
                <a:gd name="T68" fmla="*/ 3 w 62"/>
                <a:gd name="T69" fmla="*/ 104 h 129"/>
                <a:gd name="T70" fmla="*/ 0 w 62"/>
                <a:gd name="T71" fmla="*/ 111 h 129"/>
                <a:gd name="T72" fmla="*/ 1 w 62"/>
                <a:gd name="T73" fmla="*/ 116 h 129"/>
                <a:gd name="T74" fmla="*/ 4 w 62"/>
                <a:gd name="T75" fmla="*/ 122 h 129"/>
                <a:gd name="T76" fmla="*/ 20 w 62"/>
                <a:gd name="T77" fmla="*/ 129 h 129"/>
                <a:gd name="T78" fmla="*/ 16 w 62"/>
                <a:gd name="T79" fmla="*/ 125 h 129"/>
                <a:gd name="T80" fmla="*/ 14 w 62"/>
                <a:gd name="T81" fmla="*/ 118 h 129"/>
                <a:gd name="T82" fmla="*/ 16 w 62"/>
                <a:gd name="T83" fmla="*/ 113 h 129"/>
                <a:gd name="T84" fmla="*/ 19 w 62"/>
                <a:gd name="T85" fmla="*/ 107 h 129"/>
                <a:gd name="T86" fmla="*/ 22 w 62"/>
                <a:gd name="T87" fmla="*/ 104 h 129"/>
                <a:gd name="T88" fmla="*/ 24 w 62"/>
                <a:gd name="T89" fmla="*/ 99 h 129"/>
                <a:gd name="T90" fmla="*/ 21 w 62"/>
                <a:gd name="T91" fmla="*/ 97 h 129"/>
                <a:gd name="T92" fmla="*/ 19 w 62"/>
                <a:gd name="T93" fmla="*/ 93 h 129"/>
                <a:gd name="T94" fmla="*/ 24 w 62"/>
                <a:gd name="T95" fmla="*/ 87 h 129"/>
                <a:gd name="T96" fmla="*/ 27 w 62"/>
                <a:gd name="T97" fmla="*/ 83 h 129"/>
                <a:gd name="T98" fmla="*/ 30 w 62"/>
                <a:gd name="T99" fmla="*/ 77 h 129"/>
                <a:gd name="T100" fmla="*/ 28 w 62"/>
                <a:gd name="T101" fmla="*/ 74 h 129"/>
                <a:gd name="T102" fmla="*/ 28 w 62"/>
                <a:gd name="T103" fmla="*/ 72 h 129"/>
                <a:gd name="T104" fmla="*/ 34 w 62"/>
                <a:gd name="T105" fmla="*/ 70 h 129"/>
                <a:gd name="T106" fmla="*/ 36 w 62"/>
                <a:gd name="T107" fmla="*/ 66 h 129"/>
                <a:gd name="T108" fmla="*/ 37 w 62"/>
                <a:gd name="T109" fmla="*/ 62 h 129"/>
                <a:gd name="T110" fmla="*/ 47 w 62"/>
                <a:gd name="T111" fmla="*/ 59 h 129"/>
                <a:gd name="T112" fmla="*/ 51 w 62"/>
                <a:gd name="T113" fmla="*/ 56 h 129"/>
                <a:gd name="T114" fmla="*/ 53 w 62"/>
                <a:gd name="T115" fmla="*/ 51 h 129"/>
                <a:gd name="T116" fmla="*/ 51 w 62"/>
                <a:gd name="T117" fmla="*/ 47 h 129"/>
                <a:gd name="T118" fmla="*/ 48 w 62"/>
                <a:gd name="T119" fmla="*/ 44 h 129"/>
                <a:gd name="T120" fmla="*/ 51 w 62"/>
                <a:gd name="T121" fmla="*/ 45 h 129"/>
                <a:gd name="T122" fmla="*/ 47 w 62"/>
                <a:gd name="T123" fmla="*/ 42 h 129"/>
                <a:gd name="T124" fmla="*/ 47 w 62"/>
                <a:gd name="T125" fmla="*/ 37 h 1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
                <a:gd name="T190" fmla="*/ 0 h 129"/>
                <a:gd name="T191" fmla="*/ 62 w 62"/>
                <a:gd name="T192" fmla="*/ 129 h 1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 h="129">
                  <a:moveTo>
                    <a:pt x="47" y="37"/>
                  </a:moveTo>
                  <a:cubicBezTo>
                    <a:pt x="48" y="32"/>
                    <a:pt x="48" y="32"/>
                    <a:pt x="48" y="32"/>
                  </a:cubicBezTo>
                  <a:cubicBezTo>
                    <a:pt x="50" y="29"/>
                    <a:pt x="50" y="29"/>
                    <a:pt x="50" y="29"/>
                  </a:cubicBezTo>
                  <a:cubicBezTo>
                    <a:pt x="50" y="29"/>
                    <a:pt x="50" y="29"/>
                    <a:pt x="50" y="29"/>
                  </a:cubicBezTo>
                  <a:cubicBezTo>
                    <a:pt x="57" y="22"/>
                    <a:pt x="57" y="22"/>
                    <a:pt x="57" y="22"/>
                  </a:cubicBezTo>
                  <a:cubicBezTo>
                    <a:pt x="60" y="20"/>
                    <a:pt x="60" y="20"/>
                    <a:pt x="60" y="20"/>
                  </a:cubicBezTo>
                  <a:cubicBezTo>
                    <a:pt x="62" y="14"/>
                    <a:pt x="62" y="14"/>
                    <a:pt x="62" y="14"/>
                  </a:cubicBezTo>
                  <a:cubicBezTo>
                    <a:pt x="61" y="13"/>
                    <a:pt x="61" y="13"/>
                    <a:pt x="61" y="13"/>
                  </a:cubicBezTo>
                  <a:cubicBezTo>
                    <a:pt x="58" y="15"/>
                    <a:pt x="58" y="15"/>
                    <a:pt x="58" y="15"/>
                  </a:cubicBezTo>
                  <a:cubicBezTo>
                    <a:pt x="52" y="18"/>
                    <a:pt x="52" y="18"/>
                    <a:pt x="52" y="18"/>
                  </a:cubicBezTo>
                  <a:cubicBezTo>
                    <a:pt x="47" y="17"/>
                    <a:pt x="47" y="17"/>
                    <a:pt x="47" y="17"/>
                  </a:cubicBezTo>
                  <a:cubicBezTo>
                    <a:pt x="48" y="10"/>
                    <a:pt x="48" y="10"/>
                    <a:pt x="48" y="10"/>
                  </a:cubicBezTo>
                  <a:cubicBezTo>
                    <a:pt x="45" y="8"/>
                    <a:pt x="45" y="8"/>
                    <a:pt x="45" y="8"/>
                  </a:cubicBezTo>
                  <a:cubicBezTo>
                    <a:pt x="39" y="6"/>
                    <a:pt x="39" y="6"/>
                    <a:pt x="39" y="6"/>
                  </a:cubicBezTo>
                  <a:cubicBezTo>
                    <a:pt x="36" y="4"/>
                    <a:pt x="36" y="4"/>
                    <a:pt x="36" y="4"/>
                  </a:cubicBezTo>
                  <a:cubicBezTo>
                    <a:pt x="33" y="0"/>
                    <a:pt x="33" y="0"/>
                    <a:pt x="33" y="0"/>
                  </a:cubicBezTo>
                  <a:cubicBezTo>
                    <a:pt x="33" y="0"/>
                    <a:pt x="33" y="0"/>
                    <a:pt x="33" y="0"/>
                  </a:cubicBezTo>
                  <a:cubicBezTo>
                    <a:pt x="29" y="1"/>
                    <a:pt x="29" y="1"/>
                    <a:pt x="29" y="1"/>
                  </a:cubicBezTo>
                  <a:cubicBezTo>
                    <a:pt x="28" y="2"/>
                    <a:pt x="28" y="2"/>
                    <a:pt x="28" y="2"/>
                  </a:cubicBezTo>
                  <a:cubicBezTo>
                    <a:pt x="23" y="1"/>
                    <a:pt x="23" y="1"/>
                    <a:pt x="23" y="1"/>
                  </a:cubicBezTo>
                  <a:cubicBezTo>
                    <a:pt x="21" y="1"/>
                    <a:pt x="21" y="1"/>
                    <a:pt x="21" y="1"/>
                  </a:cubicBezTo>
                  <a:cubicBezTo>
                    <a:pt x="19" y="2"/>
                    <a:pt x="19" y="2"/>
                    <a:pt x="19" y="2"/>
                  </a:cubicBezTo>
                  <a:cubicBezTo>
                    <a:pt x="20" y="3"/>
                    <a:pt x="20" y="3"/>
                    <a:pt x="20" y="3"/>
                  </a:cubicBezTo>
                  <a:cubicBezTo>
                    <a:pt x="19" y="7"/>
                    <a:pt x="19" y="7"/>
                    <a:pt x="19" y="7"/>
                  </a:cubicBezTo>
                  <a:cubicBezTo>
                    <a:pt x="16" y="10"/>
                    <a:pt x="16" y="10"/>
                    <a:pt x="16" y="10"/>
                  </a:cubicBezTo>
                  <a:cubicBezTo>
                    <a:pt x="16" y="16"/>
                    <a:pt x="16" y="16"/>
                    <a:pt x="16" y="16"/>
                  </a:cubicBezTo>
                  <a:cubicBezTo>
                    <a:pt x="14" y="20"/>
                    <a:pt x="14" y="20"/>
                    <a:pt x="14" y="20"/>
                  </a:cubicBezTo>
                  <a:cubicBezTo>
                    <a:pt x="11" y="33"/>
                    <a:pt x="11" y="33"/>
                    <a:pt x="11" y="33"/>
                  </a:cubicBezTo>
                  <a:cubicBezTo>
                    <a:pt x="12" y="43"/>
                    <a:pt x="12" y="43"/>
                    <a:pt x="12" y="43"/>
                  </a:cubicBezTo>
                  <a:cubicBezTo>
                    <a:pt x="6" y="56"/>
                    <a:pt x="6" y="56"/>
                    <a:pt x="6" y="56"/>
                  </a:cubicBezTo>
                  <a:cubicBezTo>
                    <a:pt x="5" y="70"/>
                    <a:pt x="5" y="70"/>
                    <a:pt x="5" y="70"/>
                  </a:cubicBezTo>
                  <a:cubicBezTo>
                    <a:pt x="5" y="77"/>
                    <a:pt x="5" y="77"/>
                    <a:pt x="5" y="77"/>
                  </a:cubicBezTo>
                  <a:cubicBezTo>
                    <a:pt x="4" y="84"/>
                    <a:pt x="4" y="84"/>
                    <a:pt x="4" y="84"/>
                  </a:cubicBezTo>
                  <a:cubicBezTo>
                    <a:pt x="6" y="88"/>
                    <a:pt x="6" y="88"/>
                    <a:pt x="6" y="88"/>
                  </a:cubicBezTo>
                  <a:cubicBezTo>
                    <a:pt x="3" y="104"/>
                    <a:pt x="3" y="104"/>
                    <a:pt x="3" y="104"/>
                  </a:cubicBezTo>
                  <a:cubicBezTo>
                    <a:pt x="0" y="111"/>
                    <a:pt x="0" y="111"/>
                    <a:pt x="0" y="111"/>
                  </a:cubicBezTo>
                  <a:cubicBezTo>
                    <a:pt x="1" y="116"/>
                    <a:pt x="1" y="116"/>
                    <a:pt x="1" y="116"/>
                  </a:cubicBezTo>
                  <a:cubicBezTo>
                    <a:pt x="4" y="122"/>
                    <a:pt x="4" y="122"/>
                    <a:pt x="4" y="122"/>
                  </a:cubicBezTo>
                  <a:cubicBezTo>
                    <a:pt x="20" y="129"/>
                    <a:pt x="20" y="129"/>
                    <a:pt x="20" y="129"/>
                  </a:cubicBezTo>
                  <a:cubicBezTo>
                    <a:pt x="16" y="125"/>
                    <a:pt x="16" y="125"/>
                    <a:pt x="16" y="125"/>
                  </a:cubicBezTo>
                  <a:cubicBezTo>
                    <a:pt x="14" y="118"/>
                    <a:pt x="14" y="118"/>
                    <a:pt x="14" y="118"/>
                  </a:cubicBezTo>
                  <a:cubicBezTo>
                    <a:pt x="16" y="113"/>
                    <a:pt x="16" y="113"/>
                    <a:pt x="16" y="113"/>
                  </a:cubicBezTo>
                  <a:cubicBezTo>
                    <a:pt x="19" y="107"/>
                    <a:pt x="19" y="107"/>
                    <a:pt x="19" y="107"/>
                  </a:cubicBezTo>
                  <a:cubicBezTo>
                    <a:pt x="22" y="104"/>
                    <a:pt x="22" y="104"/>
                    <a:pt x="22" y="104"/>
                  </a:cubicBezTo>
                  <a:cubicBezTo>
                    <a:pt x="24" y="99"/>
                    <a:pt x="24" y="99"/>
                    <a:pt x="24" y="99"/>
                  </a:cubicBezTo>
                  <a:cubicBezTo>
                    <a:pt x="21" y="97"/>
                    <a:pt x="21" y="97"/>
                    <a:pt x="21" y="97"/>
                  </a:cubicBezTo>
                  <a:cubicBezTo>
                    <a:pt x="19" y="93"/>
                    <a:pt x="19" y="93"/>
                    <a:pt x="19" y="93"/>
                  </a:cubicBezTo>
                  <a:cubicBezTo>
                    <a:pt x="24" y="87"/>
                    <a:pt x="24" y="87"/>
                    <a:pt x="24" y="87"/>
                  </a:cubicBezTo>
                  <a:cubicBezTo>
                    <a:pt x="27" y="83"/>
                    <a:pt x="27" y="83"/>
                    <a:pt x="27" y="83"/>
                  </a:cubicBezTo>
                  <a:cubicBezTo>
                    <a:pt x="27" y="83"/>
                    <a:pt x="28" y="81"/>
                    <a:pt x="30" y="77"/>
                  </a:cubicBezTo>
                  <a:cubicBezTo>
                    <a:pt x="33" y="73"/>
                    <a:pt x="28" y="74"/>
                    <a:pt x="28" y="74"/>
                  </a:cubicBezTo>
                  <a:cubicBezTo>
                    <a:pt x="28" y="72"/>
                    <a:pt x="28" y="72"/>
                    <a:pt x="28" y="72"/>
                  </a:cubicBezTo>
                  <a:cubicBezTo>
                    <a:pt x="34" y="70"/>
                    <a:pt x="34" y="70"/>
                    <a:pt x="34" y="70"/>
                  </a:cubicBezTo>
                  <a:cubicBezTo>
                    <a:pt x="36" y="66"/>
                    <a:pt x="36" y="66"/>
                    <a:pt x="36" y="66"/>
                  </a:cubicBezTo>
                  <a:cubicBezTo>
                    <a:pt x="37" y="62"/>
                    <a:pt x="37" y="62"/>
                    <a:pt x="37" y="62"/>
                  </a:cubicBezTo>
                  <a:cubicBezTo>
                    <a:pt x="37" y="62"/>
                    <a:pt x="42" y="60"/>
                    <a:pt x="47" y="59"/>
                  </a:cubicBezTo>
                  <a:cubicBezTo>
                    <a:pt x="52" y="58"/>
                    <a:pt x="51" y="56"/>
                    <a:pt x="51" y="56"/>
                  </a:cubicBezTo>
                  <a:cubicBezTo>
                    <a:pt x="53" y="51"/>
                    <a:pt x="53" y="51"/>
                    <a:pt x="53" y="51"/>
                  </a:cubicBezTo>
                  <a:cubicBezTo>
                    <a:pt x="51" y="47"/>
                    <a:pt x="51" y="47"/>
                    <a:pt x="51" y="47"/>
                  </a:cubicBezTo>
                  <a:cubicBezTo>
                    <a:pt x="48" y="44"/>
                    <a:pt x="48" y="44"/>
                    <a:pt x="48" y="44"/>
                  </a:cubicBezTo>
                  <a:cubicBezTo>
                    <a:pt x="51" y="45"/>
                    <a:pt x="51" y="45"/>
                    <a:pt x="51" y="45"/>
                  </a:cubicBezTo>
                  <a:cubicBezTo>
                    <a:pt x="47" y="42"/>
                    <a:pt x="47" y="42"/>
                    <a:pt x="47" y="42"/>
                  </a:cubicBezTo>
                  <a:lnTo>
                    <a:pt x="47" y="37"/>
                  </a:lnTo>
                  <a:close/>
                </a:path>
              </a:pathLst>
            </a:custGeom>
            <a:grpFill/>
            <a:ln w="3175">
              <a:solidFill>
                <a:srgbClr val="FFFFFF"/>
              </a:solidFill>
              <a:round/>
              <a:headEnd/>
              <a:tailEnd/>
            </a:ln>
          </p:spPr>
          <p:txBody>
            <a:bodyPr lIns="71323" tIns="35662" rIns="71323" bIns="35662"/>
            <a:lstStyle/>
            <a:p>
              <a:pPr>
                <a:defRPr/>
              </a:pPr>
              <a:endParaRPr lang="en-US" kern="0" dirty="0">
                <a:solidFill>
                  <a:sysClr val="windowText" lastClr="000000"/>
                </a:solidFill>
                <a:latin typeface="Arial"/>
              </a:endParaRPr>
            </a:p>
          </p:txBody>
        </p:sp>
      </p:grpSp>
      <p:sp>
        <p:nvSpPr>
          <p:cNvPr id="17" name="TextBox 16"/>
          <p:cNvSpPr txBox="1"/>
          <p:nvPr/>
        </p:nvSpPr>
        <p:spPr>
          <a:xfrm>
            <a:off x="783492" y="1547502"/>
            <a:ext cx="3299505" cy="1815882"/>
          </a:xfrm>
          <a:prstGeom prst="rect">
            <a:avLst/>
          </a:prstGeom>
          <a:noFill/>
        </p:spPr>
        <p:txBody>
          <a:bodyPr wrap="square" rtlCol="0">
            <a:spAutoFit/>
          </a:bodyPr>
          <a:lstStyle/>
          <a:p>
            <a:r>
              <a:rPr lang="es-CR" sz="8800" b="1" dirty="0" smtClean="0">
                <a:solidFill>
                  <a:srgbClr val="007FC7"/>
                </a:solidFill>
              </a:rPr>
              <a:t>55%</a:t>
            </a:r>
            <a:r>
              <a:rPr lang="es-CR" sz="1200" dirty="0" smtClean="0"/>
              <a:t> de los Latinoamericanos opinan que el </a:t>
            </a:r>
            <a:r>
              <a:rPr lang="es-CR" sz="1200" b="1" dirty="0" smtClean="0">
                <a:solidFill>
                  <a:schemeClr val="tx2"/>
                </a:solidFill>
              </a:rPr>
              <a:t>precio</a:t>
            </a:r>
            <a:r>
              <a:rPr lang="es-CR" sz="1200" dirty="0" smtClean="0"/>
              <a:t> es su motivador para elegir un lugar de compra</a:t>
            </a:r>
            <a:endParaRPr lang="es-CR" sz="1200" dirty="0"/>
          </a:p>
        </p:txBody>
      </p:sp>
      <p:pic>
        <p:nvPicPr>
          <p:cNvPr id="8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1934" y="1577570"/>
            <a:ext cx="526414" cy="276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1934" y="1979804"/>
            <a:ext cx="557898" cy="255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1935" y="3215952"/>
            <a:ext cx="471682" cy="235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79915" y="3993490"/>
            <a:ext cx="559925" cy="279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09239" y="3610292"/>
            <a:ext cx="526413" cy="237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79907" y="2811787"/>
            <a:ext cx="508946" cy="233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AutoShape 2" descr="Image result for colombia flag"/>
          <p:cNvSpPr>
            <a:spLocks noChangeAspect="1" noChangeArrowheads="1"/>
          </p:cNvSpPr>
          <p:nvPr/>
        </p:nvSpPr>
        <p:spPr bwMode="auto">
          <a:xfrm>
            <a:off x="155575" y="-108378"/>
            <a:ext cx="304800" cy="2286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R"/>
          </a:p>
        </p:txBody>
      </p:sp>
      <p:sp>
        <p:nvSpPr>
          <p:cNvPr id="26" name="AutoShape 4" descr="Image result for colombia flag"/>
          <p:cNvSpPr>
            <a:spLocks noChangeAspect="1" noChangeArrowheads="1"/>
          </p:cNvSpPr>
          <p:nvPr/>
        </p:nvSpPr>
        <p:spPr bwMode="auto">
          <a:xfrm>
            <a:off x="307975" y="5959"/>
            <a:ext cx="304800" cy="2286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R"/>
          </a:p>
        </p:txBody>
      </p:sp>
      <p:sp>
        <p:nvSpPr>
          <p:cNvPr id="27" name="AutoShape 6" descr="Image result for colombia flag"/>
          <p:cNvSpPr>
            <a:spLocks noChangeAspect="1" noChangeArrowheads="1"/>
          </p:cNvSpPr>
          <p:nvPr/>
        </p:nvSpPr>
        <p:spPr bwMode="auto">
          <a:xfrm>
            <a:off x="460375" y="120294"/>
            <a:ext cx="304800" cy="2286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R"/>
          </a:p>
        </p:txBody>
      </p:sp>
      <p:pic>
        <p:nvPicPr>
          <p:cNvPr id="103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81935" y="2371811"/>
            <a:ext cx="547862" cy="273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Freeform 5"/>
          <p:cNvSpPr>
            <a:spLocks noEditPoints="1"/>
          </p:cNvSpPr>
          <p:nvPr/>
        </p:nvSpPr>
        <p:spPr bwMode="auto">
          <a:xfrm>
            <a:off x="8731678" y="477504"/>
            <a:ext cx="281326" cy="403924"/>
          </a:xfrm>
          <a:custGeom>
            <a:avLst/>
            <a:gdLst>
              <a:gd name="T0" fmla="*/ 7 w 289"/>
              <a:gd name="T1" fmla="*/ 412 h 555"/>
              <a:gd name="T2" fmla="*/ 51 w 289"/>
              <a:gd name="T3" fmla="*/ 369 h 555"/>
              <a:gd name="T4" fmla="*/ 128 w 289"/>
              <a:gd name="T5" fmla="*/ 408 h 555"/>
              <a:gd name="T6" fmla="*/ 129 w 289"/>
              <a:gd name="T7" fmla="*/ 288 h 555"/>
              <a:gd name="T8" fmla="*/ 5 w 289"/>
              <a:gd name="T9" fmla="*/ 150 h 555"/>
              <a:gd name="T10" fmla="*/ 129 w 289"/>
              <a:gd name="T11" fmla="*/ 32 h 555"/>
              <a:gd name="T12" fmla="*/ 129 w 289"/>
              <a:gd name="T13" fmla="*/ 12 h 555"/>
              <a:gd name="T14" fmla="*/ 141 w 289"/>
              <a:gd name="T15" fmla="*/ 0 h 555"/>
              <a:gd name="T16" fmla="*/ 149 w 289"/>
              <a:gd name="T17" fmla="*/ 0 h 555"/>
              <a:gd name="T18" fmla="*/ 161 w 289"/>
              <a:gd name="T19" fmla="*/ 12 h 555"/>
              <a:gd name="T20" fmla="*/ 161 w 289"/>
              <a:gd name="T21" fmla="*/ 33 h 555"/>
              <a:gd name="T22" fmla="*/ 269 w 289"/>
              <a:gd name="T23" fmla="*/ 73 h 555"/>
              <a:gd name="T24" fmla="*/ 273 w 289"/>
              <a:gd name="T25" fmla="*/ 94 h 555"/>
              <a:gd name="T26" fmla="*/ 228 w 289"/>
              <a:gd name="T27" fmla="*/ 137 h 555"/>
              <a:gd name="T28" fmla="*/ 161 w 289"/>
              <a:gd name="T29" fmla="*/ 103 h 555"/>
              <a:gd name="T30" fmla="*/ 161 w 289"/>
              <a:gd name="T31" fmla="*/ 215 h 555"/>
              <a:gd name="T32" fmla="*/ 289 w 289"/>
              <a:gd name="T33" fmla="*/ 356 h 555"/>
              <a:gd name="T34" fmla="*/ 160 w 289"/>
              <a:gd name="T35" fmla="*/ 479 h 555"/>
              <a:gd name="T36" fmla="*/ 160 w 289"/>
              <a:gd name="T37" fmla="*/ 544 h 555"/>
              <a:gd name="T38" fmla="*/ 147 w 289"/>
              <a:gd name="T39" fmla="*/ 555 h 555"/>
              <a:gd name="T40" fmla="*/ 128 w 289"/>
              <a:gd name="T41" fmla="*/ 544 h 555"/>
              <a:gd name="T42" fmla="*/ 128 w 289"/>
              <a:gd name="T43" fmla="*/ 479 h 555"/>
              <a:gd name="T44" fmla="*/ 10 w 289"/>
              <a:gd name="T45" fmla="*/ 431 h 555"/>
              <a:gd name="T46" fmla="*/ 7 w 289"/>
              <a:gd name="T47" fmla="*/ 412 h 555"/>
              <a:gd name="T48" fmla="*/ 127 w 289"/>
              <a:gd name="T49" fmla="*/ 101 h 555"/>
              <a:gd name="T50" fmla="*/ 81 w 289"/>
              <a:gd name="T51" fmla="*/ 142 h 555"/>
              <a:gd name="T52" fmla="*/ 127 w 289"/>
              <a:gd name="T53" fmla="*/ 201 h 555"/>
              <a:gd name="T54" fmla="*/ 127 w 289"/>
              <a:gd name="T55" fmla="*/ 101 h 555"/>
              <a:gd name="T56" fmla="*/ 208 w 289"/>
              <a:gd name="T57" fmla="*/ 365 h 555"/>
              <a:gd name="T58" fmla="*/ 161 w 289"/>
              <a:gd name="T59" fmla="*/ 303 h 555"/>
              <a:gd name="T60" fmla="*/ 161 w 289"/>
              <a:gd name="T61" fmla="*/ 412 h 555"/>
              <a:gd name="T62" fmla="*/ 208 w 289"/>
              <a:gd name="T63" fmla="*/ 36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9" h="555">
                <a:moveTo>
                  <a:pt x="7" y="412"/>
                </a:moveTo>
                <a:cubicBezTo>
                  <a:pt x="18" y="393"/>
                  <a:pt x="33" y="356"/>
                  <a:pt x="51" y="369"/>
                </a:cubicBezTo>
                <a:cubicBezTo>
                  <a:pt x="53" y="371"/>
                  <a:pt x="91" y="399"/>
                  <a:pt x="128" y="408"/>
                </a:cubicBezTo>
                <a:cubicBezTo>
                  <a:pt x="128" y="367"/>
                  <a:pt x="129" y="329"/>
                  <a:pt x="129" y="288"/>
                </a:cubicBezTo>
                <a:cubicBezTo>
                  <a:pt x="71" y="265"/>
                  <a:pt x="5" y="232"/>
                  <a:pt x="5" y="150"/>
                </a:cubicBezTo>
                <a:cubicBezTo>
                  <a:pt x="5" y="91"/>
                  <a:pt x="44" y="39"/>
                  <a:pt x="129" y="32"/>
                </a:cubicBezTo>
                <a:cubicBezTo>
                  <a:pt x="129" y="12"/>
                  <a:pt x="129" y="12"/>
                  <a:pt x="129" y="12"/>
                </a:cubicBezTo>
                <a:cubicBezTo>
                  <a:pt x="129" y="5"/>
                  <a:pt x="135" y="0"/>
                  <a:pt x="141" y="0"/>
                </a:cubicBezTo>
                <a:cubicBezTo>
                  <a:pt x="149" y="0"/>
                  <a:pt x="149" y="0"/>
                  <a:pt x="149" y="0"/>
                </a:cubicBezTo>
                <a:cubicBezTo>
                  <a:pt x="155" y="0"/>
                  <a:pt x="161" y="5"/>
                  <a:pt x="161" y="12"/>
                </a:cubicBezTo>
                <a:cubicBezTo>
                  <a:pt x="161" y="33"/>
                  <a:pt x="161" y="33"/>
                  <a:pt x="161" y="33"/>
                </a:cubicBezTo>
                <a:cubicBezTo>
                  <a:pt x="216" y="37"/>
                  <a:pt x="258" y="65"/>
                  <a:pt x="269" y="73"/>
                </a:cubicBezTo>
                <a:cubicBezTo>
                  <a:pt x="276" y="77"/>
                  <a:pt x="277" y="87"/>
                  <a:pt x="273" y="94"/>
                </a:cubicBezTo>
                <a:cubicBezTo>
                  <a:pt x="261" y="112"/>
                  <a:pt x="243" y="147"/>
                  <a:pt x="228" y="137"/>
                </a:cubicBezTo>
                <a:cubicBezTo>
                  <a:pt x="224" y="135"/>
                  <a:pt x="191" y="112"/>
                  <a:pt x="161" y="103"/>
                </a:cubicBezTo>
                <a:cubicBezTo>
                  <a:pt x="161" y="140"/>
                  <a:pt x="161" y="178"/>
                  <a:pt x="161" y="215"/>
                </a:cubicBezTo>
                <a:cubicBezTo>
                  <a:pt x="215" y="237"/>
                  <a:pt x="289" y="275"/>
                  <a:pt x="289" y="356"/>
                </a:cubicBezTo>
                <a:cubicBezTo>
                  <a:pt x="289" y="424"/>
                  <a:pt x="243" y="474"/>
                  <a:pt x="160" y="479"/>
                </a:cubicBezTo>
                <a:cubicBezTo>
                  <a:pt x="160" y="544"/>
                  <a:pt x="160" y="544"/>
                  <a:pt x="160" y="544"/>
                </a:cubicBezTo>
                <a:cubicBezTo>
                  <a:pt x="160" y="550"/>
                  <a:pt x="154" y="555"/>
                  <a:pt x="147" y="555"/>
                </a:cubicBezTo>
                <a:cubicBezTo>
                  <a:pt x="140" y="555"/>
                  <a:pt x="128" y="554"/>
                  <a:pt x="128" y="544"/>
                </a:cubicBezTo>
                <a:cubicBezTo>
                  <a:pt x="128" y="479"/>
                  <a:pt x="128" y="479"/>
                  <a:pt x="128" y="479"/>
                </a:cubicBezTo>
                <a:cubicBezTo>
                  <a:pt x="61" y="474"/>
                  <a:pt x="21" y="442"/>
                  <a:pt x="10" y="431"/>
                </a:cubicBezTo>
                <a:cubicBezTo>
                  <a:pt x="4" y="425"/>
                  <a:pt x="0" y="422"/>
                  <a:pt x="7" y="412"/>
                </a:cubicBezTo>
                <a:close/>
                <a:moveTo>
                  <a:pt x="127" y="101"/>
                </a:moveTo>
                <a:cubicBezTo>
                  <a:pt x="96" y="105"/>
                  <a:pt x="81" y="123"/>
                  <a:pt x="81" y="142"/>
                </a:cubicBezTo>
                <a:cubicBezTo>
                  <a:pt x="81" y="166"/>
                  <a:pt x="96" y="185"/>
                  <a:pt x="127" y="201"/>
                </a:cubicBezTo>
                <a:lnTo>
                  <a:pt x="127" y="101"/>
                </a:lnTo>
                <a:close/>
                <a:moveTo>
                  <a:pt x="208" y="365"/>
                </a:moveTo>
                <a:cubicBezTo>
                  <a:pt x="208" y="341"/>
                  <a:pt x="192" y="321"/>
                  <a:pt x="161" y="303"/>
                </a:cubicBezTo>
                <a:cubicBezTo>
                  <a:pt x="161" y="412"/>
                  <a:pt x="161" y="412"/>
                  <a:pt x="161" y="412"/>
                </a:cubicBezTo>
                <a:cubicBezTo>
                  <a:pt x="188" y="407"/>
                  <a:pt x="208" y="389"/>
                  <a:pt x="208" y="36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s-CR" sz="1200"/>
          </a:p>
        </p:txBody>
      </p:sp>
      <p:cxnSp>
        <p:nvCxnSpPr>
          <p:cNvPr id="45" name="Straight Connector 5"/>
          <p:cNvCxnSpPr/>
          <p:nvPr/>
        </p:nvCxnSpPr>
        <p:spPr>
          <a:xfrm flipH="1">
            <a:off x="7016178" y="844352"/>
            <a:ext cx="1876302"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3500158"/>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scontent-mia1-1.xx.fbcdn.net/v/t1.0-9/13508926_597146610454931_1758039477090623469_n.png?oh=91a9c715c98493441682dc8405ff12a0&amp;oe=583254C4"/>
          <p:cNvPicPr>
            <a:picLocks noChangeAspect="1" noChangeArrowheads="1"/>
          </p:cNvPicPr>
          <p:nvPr/>
        </p:nvPicPr>
        <p:blipFill rotWithShape="1">
          <a:blip r:embed="rId3">
            <a:extLst>
              <a:ext uri="{28A0092B-C50C-407E-A947-70E740481C1C}">
                <a14:useLocalDpi xmlns:a14="http://schemas.microsoft.com/office/drawing/2010/main" val="0"/>
              </a:ext>
            </a:extLst>
          </a:blip>
          <a:srcRect t="18723" b="9475"/>
          <a:stretch/>
        </p:blipFill>
        <p:spPr bwMode="auto">
          <a:xfrm>
            <a:off x="467544" y="1084848"/>
            <a:ext cx="5400600" cy="3174808"/>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p:cNvSpPr>
            <a:spLocks noGrp="1"/>
          </p:cNvSpPr>
          <p:nvPr>
            <p:ph type="title"/>
          </p:nvPr>
        </p:nvSpPr>
        <p:spPr>
          <a:xfrm>
            <a:off x="539552" y="482309"/>
            <a:ext cx="8166671" cy="434051"/>
          </a:xfrm>
          <a:noFill/>
          <a:ln>
            <a:noFill/>
          </a:ln>
        </p:spPr>
        <p:txBody>
          <a:bodyPr wrap="square" lIns="91425" tIns="91425" rIns="91425" bIns="91425" anchor="b" anchorCtr="0">
            <a:noAutofit/>
          </a:bodyPr>
          <a:lstStyle/>
          <a:p>
            <a:r>
              <a:rPr lang="pt-BR" sz="2400" b="0" dirty="0" smtClean="0">
                <a:solidFill>
                  <a:schemeClr val="tx1"/>
                </a:solidFill>
              </a:rPr>
              <a:t>Esta es también una de las razones por las cuales los Latinoamericanos prefieren marcas locales. </a:t>
            </a:r>
            <a:endParaRPr lang="pt-BR" sz="2400" b="0" dirty="0">
              <a:solidFill>
                <a:schemeClr val="tx1"/>
              </a:solidFill>
            </a:endParaRPr>
          </a:p>
        </p:txBody>
      </p:sp>
      <p:sp>
        <p:nvSpPr>
          <p:cNvPr id="6" name="Text Placeholder 5"/>
          <p:cNvSpPr>
            <a:spLocks noGrp="1"/>
          </p:cNvSpPr>
          <p:nvPr>
            <p:ph type="body" idx="1"/>
          </p:nvPr>
        </p:nvSpPr>
        <p:spPr>
          <a:xfrm>
            <a:off x="395536" y="4588768"/>
            <a:ext cx="8165591" cy="274404"/>
          </a:xfrm>
          <a:solidFill>
            <a:schemeClr val="bg1"/>
          </a:solidFill>
        </p:spPr>
        <p:txBody>
          <a:bodyPr/>
          <a:lstStyle/>
          <a:p>
            <a:r>
              <a:rPr lang="es-GT" sz="1200" i="1" dirty="0" smtClean="0">
                <a:latin typeface="+mj-lt"/>
              </a:rPr>
              <a:t>Cuando </a:t>
            </a:r>
            <a:r>
              <a:rPr lang="es-GT" sz="1200" i="1" dirty="0">
                <a:latin typeface="+mj-lt"/>
              </a:rPr>
              <a:t>se trata de la compra de alimentos, mientras que prefieren las globales especialmente en productos relacionados con tecnología</a:t>
            </a:r>
          </a:p>
        </p:txBody>
      </p:sp>
      <p:sp>
        <p:nvSpPr>
          <p:cNvPr id="9" name="Freeform 5"/>
          <p:cNvSpPr>
            <a:spLocks noEditPoints="1"/>
          </p:cNvSpPr>
          <p:nvPr/>
        </p:nvSpPr>
        <p:spPr bwMode="auto">
          <a:xfrm>
            <a:off x="8731678" y="477504"/>
            <a:ext cx="281326" cy="403924"/>
          </a:xfrm>
          <a:custGeom>
            <a:avLst/>
            <a:gdLst>
              <a:gd name="T0" fmla="*/ 7 w 289"/>
              <a:gd name="T1" fmla="*/ 412 h 555"/>
              <a:gd name="T2" fmla="*/ 51 w 289"/>
              <a:gd name="T3" fmla="*/ 369 h 555"/>
              <a:gd name="T4" fmla="*/ 128 w 289"/>
              <a:gd name="T5" fmla="*/ 408 h 555"/>
              <a:gd name="T6" fmla="*/ 129 w 289"/>
              <a:gd name="T7" fmla="*/ 288 h 555"/>
              <a:gd name="T8" fmla="*/ 5 w 289"/>
              <a:gd name="T9" fmla="*/ 150 h 555"/>
              <a:gd name="T10" fmla="*/ 129 w 289"/>
              <a:gd name="T11" fmla="*/ 32 h 555"/>
              <a:gd name="T12" fmla="*/ 129 w 289"/>
              <a:gd name="T13" fmla="*/ 12 h 555"/>
              <a:gd name="T14" fmla="*/ 141 w 289"/>
              <a:gd name="T15" fmla="*/ 0 h 555"/>
              <a:gd name="T16" fmla="*/ 149 w 289"/>
              <a:gd name="T17" fmla="*/ 0 h 555"/>
              <a:gd name="T18" fmla="*/ 161 w 289"/>
              <a:gd name="T19" fmla="*/ 12 h 555"/>
              <a:gd name="T20" fmla="*/ 161 w 289"/>
              <a:gd name="T21" fmla="*/ 33 h 555"/>
              <a:gd name="T22" fmla="*/ 269 w 289"/>
              <a:gd name="T23" fmla="*/ 73 h 555"/>
              <a:gd name="T24" fmla="*/ 273 w 289"/>
              <a:gd name="T25" fmla="*/ 94 h 555"/>
              <a:gd name="T26" fmla="*/ 228 w 289"/>
              <a:gd name="T27" fmla="*/ 137 h 555"/>
              <a:gd name="T28" fmla="*/ 161 w 289"/>
              <a:gd name="T29" fmla="*/ 103 h 555"/>
              <a:gd name="T30" fmla="*/ 161 w 289"/>
              <a:gd name="T31" fmla="*/ 215 h 555"/>
              <a:gd name="T32" fmla="*/ 289 w 289"/>
              <a:gd name="T33" fmla="*/ 356 h 555"/>
              <a:gd name="T34" fmla="*/ 160 w 289"/>
              <a:gd name="T35" fmla="*/ 479 h 555"/>
              <a:gd name="T36" fmla="*/ 160 w 289"/>
              <a:gd name="T37" fmla="*/ 544 h 555"/>
              <a:gd name="T38" fmla="*/ 147 w 289"/>
              <a:gd name="T39" fmla="*/ 555 h 555"/>
              <a:gd name="T40" fmla="*/ 128 w 289"/>
              <a:gd name="T41" fmla="*/ 544 h 555"/>
              <a:gd name="T42" fmla="*/ 128 w 289"/>
              <a:gd name="T43" fmla="*/ 479 h 555"/>
              <a:gd name="T44" fmla="*/ 10 w 289"/>
              <a:gd name="T45" fmla="*/ 431 h 555"/>
              <a:gd name="T46" fmla="*/ 7 w 289"/>
              <a:gd name="T47" fmla="*/ 412 h 555"/>
              <a:gd name="T48" fmla="*/ 127 w 289"/>
              <a:gd name="T49" fmla="*/ 101 h 555"/>
              <a:gd name="T50" fmla="*/ 81 w 289"/>
              <a:gd name="T51" fmla="*/ 142 h 555"/>
              <a:gd name="T52" fmla="*/ 127 w 289"/>
              <a:gd name="T53" fmla="*/ 201 h 555"/>
              <a:gd name="T54" fmla="*/ 127 w 289"/>
              <a:gd name="T55" fmla="*/ 101 h 555"/>
              <a:gd name="T56" fmla="*/ 208 w 289"/>
              <a:gd name="T57" fmla="*/ 365 h 555"/>
              <a:gd name="T58" fmla="*/ 161 w 289"/>
              <a:gd name="T59" fmla="*/ 303 h 555"/>
              <a:gd name="T60" fmla="*/ 161 w 289"/>
              <a:gd name="T61" fmla="*/ 412 h 555"/>
              <a:gd name="T62" fmla="*/ 208 w 289"/>
              <a:gd name="T63" fmla="*/ 36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9" h="555">
                <a:moveTo>
                  <a:pt x="7" y="412"/>
                </a:moveTo>
                <a:cubicBezTo>
                  <a:pt x="18" y="393"/>
                  <a:pt x="33" y="356"/>
                  <a:pt x="51" y="369"/>
                </a:cubicBezTo>
                <a:cubicBezTo>
                  <a:pt x="53" y="371"/>
                  <a:pt x="91" y="399"/>
                  <a:pt x="128" y="408"/>
                </a:cubicBezTo>
                <a:cubicBezTo>
                  <a:pt x="128" y="367"/>
                  <a:pt x="129" y="329"/>
                  <a:pt x="129" y="288"/>
                </a:cubicBezTo>
                <a:cubicBezTo>
                  <a:pt x="71" y="265"/>
                  <a:pt x="5" y="232"/>
                  <a:pt x="5" y="150"/>
                </a:cubicBezTo>
                <a:cubicBezTo>
                  <a:pt x="5" y="91"/>
                  <a:pt x="44" y="39"/>
                  <a:pt x="129" y="32"/>
                </a:cubicBezTo>
                <a:cubicBezTo>
                  <a:pt x="129" y="12"/>
                  <a:pt x="129" y="12"/>
                  <a:pt x="129" y="12"/>
                </a:cubicBezTo>
                <a:cubicBezTo>
                  <a:pt x="129" y="5"/>
                  <a:pt x="135" y="0"/>
                  <a:pt x="141" y="0"/>
                </a:cubicBezTo>
                <a:cubicBezTo>
                  <a:pt x="149" y="0"/>
                  <a:pt x="149" y="0"/>
                  <a:pt x="149" y="0"/>
                </a:cubicBezTo>
                <a:cubicBezTo>
                  <a:pt x="155" y="0"/>
                  <a:pt x="161" y="5"/>
                  <a:pt x="161" y="12"/>
                </a:cubicBezTo>
                <a:cubicBezTo>
                  <a:pt x="161" y="33"/>
                  <a:pt x="161" y="33"/>
                  <a:pt x="161" y="33"/>
                </a:cubicBezTo>
                <a:cubicBezTo>
                  <a:pt x="216" y="37"/>
                  <a:pt x="258" y="65"/>
                  <a:pt x="269" y="73"/>
                </a:cubicBezTo>
                <a:cubicBezTo>
                  <a:pt x="276" y="77"/>
                  <a:pt x="277" y="87"/>
                  <a:pt x="273" y="94"/>
                </a:cubicBezTo>
                <a:cubicBezTo>
                  <a:pt x="261" y="112"/>
                  <a:pt x="243" y="147"/>
                  <a:pt x="228" y="137"/>
                </a:cubicBezTo>
                <a:cubicBezTo>
                  <a:pt x="224" y="135"/>
                  <a:pt x="191" y="112"/>
                  <a:pt x="161" y="103"/>
                </a:cubicBezTo>
                <a:cubicBezTo>
                  <a:pt x="161" y="140"/>
                  <a:pt x="161" y="178"/>
                  <a:pt x="161" y="215"/>
                </a:cubicBezTo>
                <a:cubicBezTo>
                  <a:pt x="215" y="237"/>
                  <a:pt x="289" y="275"/>
                  <a:pt x="289" y="356"/>
                </a:cubicBezTo>
                <a:cubicBezTo>
                  <a:pt x="289" y="424"/>
                  <a:pt x="243" y="474"/>
                  <a:pt x="160" y="479"/>
                </a:cubicBezTo>
                <a:cubicBezTo>
                  <a:pt x="160" y="544"/>
                  <a:pt x="160" y="544"/>
                  <a:pt x="160" y="544"/>
                </a:cubicBezTo>
                <a:cubicBezTo>
                  <a:pt x="160" y="550"/>
                  <a:pt x="154" y="555"/>
                  <a:pt x="147" y="555"/>
                </a:cubicBezTo>
                <a:cubicBezTo>
                  <a:pt x="140" y="555"/>
                  <a:pt x="128" y="554"/>
                  <a:pt x="128" y="544"/>
                </a:cubicBezTo>
                <a:cubicBezTo>
                  <a:pt x="128" y="479"/>
                  <a:pt x="128" y="479"/>
                  <a:pt x="128" y="479"/>
                </a:cubicBezTo>
                <a:cubicBezTo>
                  <a:pt x="61" y="474"/>
                  <a:pt x="21" y="442"/>
                  <a:pt x="10" y="431"/>
                </a:cubicBezTo>
                <a:cubicBezTo>
                  <a:pt x="4" y="425"/>
                  <a:pt x="0" y="422"/>
                  <a:pt x="7" y="412"/>
                </a:cubicBezTo>
                <a:close/>
                <a:moveTo>
                  <a:pt x="127" y="101"/>
                </a:moveTo>
                <a:cubicBezTo>
                  <a:pt x="96" y="105"/>
                  <a:pt x="81" y="123"/>
                  <a:pt x="81" y="142"/>
                </a:cubicBezTo>
                <a:cubicBezTo>
                  <a:pt x="81" y="166"/>
                  <a:pt x="96" y="185"/>
                  <a:pt x="127" y="201"/>
                </a:cubicBezTo>
                <a:lnTo>
                  <a:pt x="127" y="101"/>
                </a:lnTo>
                <a:close/>
                <a:moveTo>
                  <a:pt x="208" y="365"/>
                </a:moveTo>
                <a:cubicBezTo>
                  <a:pt x="208" y="341"/>
                  <a:pt x="192" y="321"/>
                  <a:pt x="161" y="303"/>
                </a:cubicBezTo>
                <a:cubicBezTo>
                  <a:pt x="161" y="412"/>
                  <a:pt x="161" y="412"/>
                  <a:pt x="161" y="412"/>
                </a:cubicBezTo>
                <a:cubicBezTo>
                  <a:pt x="188" y="407"/>
                  <a:pt x="208" y="389"/>
                  <a:pt x="208" y="36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s-CR" sz="1200"/>
          </a:p>
        </p:txBody>
      </p:sp>
      <p:cxnSp>
        <p:nvCxnSpPr>
          <p:cNvPr id="10" name="Straight Connector 5"/>
          <p:cNvCxnSpPr/>
          <p:nvPr/>
        </p:nvCxnSpPr>
        <p:spPr>
          <a:xfrm flipH="1">
            <a:off x="7016178" y="628328"/>
            <a:ext cx="1876302"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graphicFrame>
        <p:nvGraphicFramePr>
          <p:cNvPr id="12" name="Chart 6"/>
          <p:cNvGraphicFramePr/>
          <p:nvPr>
            <p:extLst>
              <p:ext uri="{D42A27DB-BD31-4B8C-83A1-F6EECF244321}">
                <p14:modId xmlns:p14="http://schemas.microsoft.com/office/powerpoint/2010/main" val="2513371246"/>
              </p:ext>
            </p:extLst>
          </p:nvPr>
        </p:nvGraphicFramePr>
        <p:xfrm>
          <a:off x="6436373" y="1352763"/>
          <a:ext cx="2428133" cy="3048941"/>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Straight Connector 13"/>
          <p:cNvCxnSpPr/>
          <p:nvPr/>
        </p:nvCxnSpPr>
        <p:spPr>
          <a:xfrm>
            <a:off x="8585777" y="2532468"/>
            <a:ext cx="600138"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4" name="Straight Connector 15"/>
          <p:cNvCxnSpPr/>
          <p:nvPr/>
        </p:nvCxnSpPr>
        <p:spPr>
          <a:xfrm>
            <a:off x="8598151" y="3394348"/>
            <a:ext cx="60013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5" name="Straight Connector 16"/>
          <p:cNvCxnSpPr/>
          <p:nvPr/>
        </p:nvCxnSpPr>
        <p:spPr>
          <a:xfrm>
            <a:off x="8565928" y="3826814"/>
            <a:ext cx="660152"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6" name="TextBox 14"/>
          <p:cNvSpPr txBox="1"/>
          <p:nvPr/>
        </p:nvSpPr>
        <p:spPr>
          <a:xfrm>
            <a:off x="8619163" y="2250222"/>
            <a:ext cx="601447" cy="338554"/>
          </a:xfrm>
          <a:prstGeom prst="rect">
            <a:avLst/>
          </a:prstGeom>
          <a:noFill/>
        </p:spPr>
        <p:txBody>
          <a:bodyPr wrap="none" rtlCol="0">
            <a:spAutoFit/>
          </a:bodyPr>
          <a:lstStyle/>
          <a:p>
            <a:r>
              <a:rPr lang="es-MX" sz="1600" b="1" dirty="0" smtClean="0">
                <a:solidFill>
                  <a:schemeClr val="accent4"/>
                </a:solidFill>
              </a:rPr>
              <a:t>+7%</a:t>
            </a:r>
            <a:endParaRPr lang="es-MX" sz="1600" b="1" dirty="0">
              <a:solidFill>
                <a:schemeClr val="accent4"/>
              </a:solidFill>
            </a:endParaRPr>
          </a:p>
        </p:txBody>
      </p:sp>
      <p:sp>
        <p:nvSpPr>
          <p:cNvPr id="17" name="TextBox 18"/>
          <p:cNvSpPr txBox="1"/>
          <p:nvPr/>
        </p:nvSpPr>
        <p:spPr>
          <a:xfrm>
            <a:off x="8532440" y="3114318"/>
            <a:ext cx="715260" cy="338554"/>
          </a:xfrm>
          <a:prstGeom prst="rect">
            <a:avLst/>
          </a:prstGeom>
          <a:noFill/>
        </p:spPr>
        <p:txBody>
          <a:bodyPr wrap="none" rtlCol="0">
            <a:spAutoFit/>
          </a:bodyPr>
          <a:lstStyle/>
          <a:p>
            <a:pPr algn="ctr"/>
            <a:r>
              <a:rPr lang="es-MX" sz="1600" b="1" dirty="0" smtClean="0">
                <a:solidFill>
                  <a:schemeClr val="accent1"/>
                </a:solidFill>
              </a:rPr>
              <a:t>+12%</a:t>
            </a:r>
            <a:endParaRPr lang="es-MX" sz="1600" b="1" dirty="0">
              <a:solidFill>
                <a:schemeClr val="accent1"/>
              </a:solidFill>
            </a:endParaRPr>
          </a:p>
        </p:txBody>
      </p:sp>
      <p:sp>
        <p:nvSpPr>
          <p:cNvPr id="18" name="TextBox 19"/>
          <p:cNvSpPr txBox="1"/>
          <p:nvPr/>
        </p:nvSpPr>
        <p:spPr>
          <a:xfrm>
            <a:off x="8574138" y="3597098"/>
            <a:ext cx="703911" cy="338554"/>
          </a:xfrm>
          <a:prstGeom prst="rect">
            <a:avLst/>
          </a:prstGeom>
          <a:noFill/>
        </p:spPr>
        <p:txBody>
          <a:bodyPr wrap="none" rtlCol="0">
            <a:spAutoFit/>
          </a:bodyPr>
          <a:lstStyle/>
          <a:p>
            <a:r>
              <a:rPr lang="es-MX" sz="1600" b="1" dirty="0" smtClean="0">
                <a:solidFill>
                  <a:schemeClr val="accent2"/>
                </a:solidFill>
              </a:rPr>
              <a:t>+11%</a:t>
            </a:r>
            <a:endParaRPr lang="es-MX" sz="1600" b="1" dirty="0">
              <a:solidFill>
                <a:schemeClr val="accent2"/>
              </a:solidFill>
            </a:endParaRPr>
          </a:p>
        </p:txBody>
      </p:sp>
      <p:grpSp>
        <p:nvGrpSpPr>
          <p:cNvPr id="26" name="Group 25"/>
          <p:cNvGrpSpPr/>
          <p:nvPr/>
        </p:nvGrpSpPr>
        <p:grpSpPr>
          <a:xfrm>
            <a:off x="5918050" y="1646530"/>
            <a:ext cx="814190" cy="2187870"/>
            <a:chOff x="5542423" y="1833172"/>
            <a:chExt cx="1107251" cy="2550813"/>
          </a:xfrm>
        </p:grpSpPr>
        <p:sp>
          <p:nvSpPr>
            <p:cNvPr id="11" name="Retângulo 29"/>
            <p:cNvSpPr/>
            <p:nvPr/>
          </p:nvSpPr>
          <p:spPr>
            <a:xfrm>
              <a:off x="5552322" y="1833172"/>
              <a:ext cx="1087451" cy="255081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19" name="Picture 58" descr="Global.em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38236" y="1942074"/>
              <a:ext cx="512571" cy="384547"/>
            </a:xfrm>
            <a:prstGeom prst="rect">
              <a:avLst/>
            </a:prstGeom>
            <a:noFill/>
          </p:spPr>
        </p:pic>
        <p:sp>
          <p:nvSpPr>
            <p:cNvPr id="20" name="CaixaDeTexto 19"/>
            <p:cNvSpPr txBox="1"/>
            <p:nvPr/>
          </p:nvSpPr>
          <p:spPr>
            <a:xfrm>
              <a:off x="5542423" y="2341003"/>
              <a:ext cx="1097351" cy="305102"/>
            </a:xfrm>
            <a:prstGeom prst="rect">
              <a:avLst/>
            </a:prstGeom>
            <a:noFill/>
          </p:spPr>
          <p:txBody>
            <a:bodyPr wrap="square" rtlCol="0">
              <a:spAutoFit/>
            </a:bodyPr>
            <a:lstStyle/>
            <a:p>
              <a:pPr algn="ctr"/>
              <a:r>
                <a:rPr lang="pt-BR" sz="1100" b="1" dirty="0" smtClean="0">
                  <a:solidFill>
                    <a:schemeClr val="accent4"/>
                  </a:solidFill>
                </a:rPr>
                <a:t>GLOBAL</a:t>
              </a:r>
              <a:endParaRPr lang="pt-BR" sz="1100" b="1" dirty="0">
                <a:solidFill>
                  <a:schemeClr val="accent4"/>
                </a:solidFill>
              </a:endParaRPr>
            </a:p>
          </p:txBody>
        </p:sp>
        <p:pic>
          <p:nvPicPr>
            <p:cNvPr id="21" name="Picture 38" descr="map_final.em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35484" y="2804815"/>
              <a:ext cx="516155" cy="314214"/>
            </a:xfrm>
            <a:prstGeom prst="rect">
              <a:avLst/>
            </a:prstGeom>
            <a:noFill/>
          </p:spPr>
        </p:pic>
        <p:pic>
          <p:nvPicPr>
            <p:cNvPr id="22" name="Picture 39" descr="map_pinpoint.em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953206" y="3671368"/>
              <a:ext cx="294106" cy="337218"/>
            </a:xfrm>
            <a:prstGeom prst="rect">
              <a:avLst/>
            </a:prstGeom>
            <a:noFill/>
          </p:spPr>
        </p:pic>
        <p:sp>
          <p:nvSpPr>
            <p:cNvPr id="23" name="CaixaDeTexto 24"/>
            <p:cNvSpPr txBox="1"/>
            <p:nvPr/>
          </p:nvSpPr>
          <p:spPr>
            <a:xfrm>
              <a:off x="5552323" y="3159150"/>
              <a:ext cx="1097351" cy="502521"/>
            </a:xfrm>
            <a:prstGeom prst="rect">
              <a:avLst/>
            </a:prstGeom>
            <a:noFill/>
          </p:spPr>
          <p:txBody>
            <a:bodyPr wrap="square" rtlCol="0">
              <a:spAutoFit/>
            </a:bodyPr>
            <a:lstStyle/>
            <a:p>
              <a:pPr algn="ctr"/>
              <a:r>
                <a:rPr lang="pt-BR" sz="1100" b="1" dirty="0" smtClean="0">
                  <a:solidFill>
                    <a:schemeClr val="accent2"/>
                  </a:solidFill>
                </a:rPr>
                <a:t>REGIONAL</a:t>
              </a:r>
              <a:endParaRPr lang="pt-BR" sz="1100" b="1" dirty="0">
                <a:solidFill>
                  <a:schemeClr val="accent2"/>
                </a:solidFill>
              </a:endParaRPr>
            </a:p>
          </p:txBody>
        </p:sp>
        <p:sp>
          <p:nvSpPr>
            <p:cNvPr id="24" name="CaixaDeTexto 25"/>
            <p:cNvSpPr txBox="1"/>
            <p:nvPr/>
          </p:nvSpPr>
          <p:spPr>
            <a:xfrm>
              <a:off x="5543633" y="4021041"/>
              <a:ext cx="1097351" cy="305102"/>
            </a:xfrm>
            <a:prstGeom prst="rect">
              <a:avLst/>
            </a:prstGeom>
            <a:noFill/>
          </p:spPr>
          <p:txBody>
            <a:bodyPr wrap="square" rtlCol="0">
              <a:spAutoFit/>
            </a:bodyPr>
            <a:lstStyle/>
            <a:p>
              <a:pPr algn="ctr"/>
              <a:r>
                <a:rPr lang="pt-BR" sz="1100" b="1" dirty="0" smtClean="0">
                  <a:solidFill>
                    <a:schemeClr val="accent1"/>
                  </a:solidFill>
                </a:rPr>
                <a:t>LOCAL</a:t>
              </a:r>
              <a:endParaRPr lang="pt-BR" sz="1100" b="1" dirty="0">
                <a:solidFill>
                  <a:schemeClr val="accent1"/>
                </a:solidFill>
              </a:endParaRPr>
            </a:p>
          </p:txBody>
        </p:sp>
      </p:grpSp>
      <p:sp>
        <p:nvSpPr>
          <p:cNvPr id="25" name="CaixaDeTexto 28"/>
          <p:cNvSpPr txBox="1"/>
          <p:nvPr/>
        </p:nvSpPr>
        <p:spPr>
          <a:xfrm>
            <a:off x="5666485" y="988368"/>
            <a:ext cx="3874067" cy="523220"/>
          </a:xfrm>
          <a:prstGeom prst="rect">
            <a:avLst/>
          </a:prstGeom>
          <a:noFill/>
        </p:spPr>
        <p:txBody>
          <a:bodyPr wrap="square" rtlCol="0" anchor="ctr">
            <a:spAutoFit/>
          </a:bodyPr>
          <a:lstStyle/>
          <a:p>
            <a:pPr algn="ctr"/>
            <a:r>
              <a:rPr lang="en-US" sz="1400" b="1" dirty="0" err="1" smtClean="0">
                <a:solidFill>
                  <a:schemeClr val="accent1"/>
                </a:solidFill>
              </a:rPr>
              <a:t>Importancia</a:t>
            </a:r>
            <a:r>
              <a:rPr lang="en-US" sz="1400" b="1" dirty="0" smtClean="0">
                <a:solidFill>
                  <a:schemeClr val="accent1"/>
                </a:solidFill>
              </a:rPr>
              <a:t> </a:t>
            </a:r>
            <a:r>
              <a:rPr lang="en-US" sz="1400" b="1" dirty="0" err="1" smtClean="0">
                <a:solidFill>
                  <a:schemeClr val="accent1"/>
                </a:solidFill>
              </a:rPr>
              <a:t>en</a:t>
            </a:r>
            <a:r>
              <a:rPr lang="en-US" sz="1400" b="1" dirty="0" smtClean="0">
                <a:solidFill>
                  <a:schemeClr val="accent1"/>
                </a:solidFill>
              </a:rPr>
              <a:t> Valor y</a:t>
            </a:r>
          </a:p>
          <a:p>
            <a:pPr algn="ctr"/>
            <a:r>
              <a:rPr lang="en-US" sz="1400" b="1" dirty="0" err="1" smtClean="0">
                <a:solidFill>
                  <a:schemeClr val="accent1"/>
                </a:solidFill>
              </a:rPr>
              <a:t>Crecimiento</a:t>
            </a:r>
            <a:endParaRPr lang="en-US" sz="1400" b="1" dirty="0">
              <a:solidFill>
                <a:schemeClr val="accent1"/>
              </a:solidFill>
            </a:endParaRPr>
          </a:p>
        </p:txBody>
      </p:sp>
      <p:sp>
        <p:nvSpPr>
          <p:cNvPr id="28" name="CaixaDeTexto 28"/>
          <p:cNvSpPr txBox="1"/>
          <p:nvPr/>
        </p:nvSpPr>
        <p:spPr>
          <a:xfrm>
            <a:off x="1218510" y="844352"/>
            <a:ext cx="3874067" cy="584775"/>
          </a:xfrm>
          <a:prstGeom prst="rect">
            <a:avLst/>
          </a:prstGeom>
          <a:noFill/>
        </p:spPr>
        <p:txBody>
          <a:bodyPr wrap="square" rtlCol="0" anchor="ctr">
            <a:spAutoFit/>
          </a:bodyPr>
          <a:lstStyle/>
          <a:p>
            <a:pPr algn="ctr"/>
            <a:r>
              <a:rPr lang="en-US" sz="1600" b="1" dirty="0" err="1" smtClean="0">
                <a:solidFill>
                  <a:schemeClr val="accent1"/>
                </a:solidFill>
              </a:rPr>
              <a:t>Razones</a:t>
            </a:r>
            <a:r>
              <a:rPr lang="en-US" sz="1600" b="1" dirty="0" smtClean="0">
                <a:solidFill>
                  <a:schemeClr val="accent1"/>
                </a:solidFill>
              </a:rPr>
              <a:t> de </a:t>
            </a:r>
            <a:r>
              <a:rPr lang="en-US" sz="1600" b="1" dirty="0" err="1" smtClean="0">
                <a:solidFill>
                  <a:schemeClr val="accent1"/>
                </a:solidFill>
              </a:rPr>
              <a:t>preferencia</a:t>
            </a:r>
            <a:r>
              <a:rPr lang="en-US" sz="1600" b="1" dirty="0" smtClean="0">
                <a:solidFill>
                  <a:schemeClr val="accent1"/>
                </a:solidFill>
              </a:rPr>
              <a:t> de las </a:t>
            </a:r>
          </a:p>
          <a:p>
            <a:pPr algn="ctr"/>
            <a:r>
              <a:rPr lang="en-US" sz="1600" b="1" dirty="0" err="1" smtClean="0">
                <a:solidFill>
                  <a:schemeClr val="accent1"/>
                </a:solidFill>
              </a:rPr>
              <a:t>marcas</a:t>
            </a:r>
            <a:r>
              <a:rPr lang="en-US" sz="1600" b="1" dirty="0" smtClean="0">
                <a:solidFill>
                  <a:schemeClr val="accent1"/>
                </a:solidFill>
              </a:rPr>
              <a:t> locales</a:t>
            </a:r>
            <a:endParaRPr lang="en-US" sz="1600" b="1" dirty="0">
              <a:solidFill>
                <a:schemeClr val="accent1"/>
              </a:solidFill>
            </a:endParaRPr>
          </a:p>
        </p:txBody>
      </p:sp>
      <p:sp>
        <p:nvSpPr>
          <p:cNvPr id="27" name="TextBox 26"/>
          <p:cNvSpPr txBox="1"/>
          <p:nvPr/>
        </p:nvSpPr>
        <p:spPr>
          <a:xfrm>
            <a:off x="323528" y="4847183"/>
            <a:ext cx="7560840" cy="461665"/>
          </a:xfrm>
          <a:prstGeom prst="rect">
            <a:avLst/>
          </a:prstGeom>
          <a:noFill/>
        </p:spPr>
        <p:txBody>
          <a:bodyPr wrap="square" rtlCol="0">
            <a:spAutoFit/>
          </a:bodyPr>
          <a:lstStyle/>
          <a:p>
            <a:r>
              <a:rPr lang="pt-BR" sz="800" dirty="0" smtClean="0"/>
              <a:t>Fuente:  Estudio Marcas Globales vs Locales Jun16  / Nielsen </a:t>
            </a:r>
            <a:r>
              <a:rPr lang="pt-BR" sz="800" dirty="0"/>
              <a:t>Retail Index (FY 2015) – Manufacturers that represent 60% of LatAm Basket | Nielsen LOCAL VS GLOBAL BRANDS study  (Q3.2015)</a:t>
            </a:r>
          </a:p>
          <a:p>
            <a:endParaRPr lang="es-DO" sz="800" dirty="0"/>
          </a:p>
        </p:txBody>
      </p:sp>
    </p:spTree>
    <p:extLst>
      <p:ext uri="{BB962C8B-B14F-4D97-AF65-F5344CB8AC3E}">
        <p14:creationId xmlns:p14="http://schemas.microsoft.com/office/powerpoint/2010/main" val="90756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p:cNvGraphicFramePr/>
          <p:nvPr>
            <p:extLst>
              <p:ext uri="{D42A27DB-BD31-4B8C-83A1-F6EECF244321}">
                <p14:modId xmlns:p14="http://schemas.microsoft.com/office/powerpoint/2010/main" val="74263632"/>
              </p:ext>
            </p:extLst>
          </p:nvPr>
        </p:nvGraphicFramePr>
        <p:xfrm>
          <a:off x="0" y="772344"/>
          <a:ext cx="3096294" cy="1548624"/>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467544" y="410301"/>
            <a:ext cx="8166671" cy="434051"/>
          </a:xfrm>
        </p:spPr>
        <p:txBody>
          <a:bodyPr/>
          <a:lstStyle/>
          <a:p>
            <a:pPr defTabSz="457200"/>
            <a:r>
              <a:rPr lang="es-MX" sz="2400" b="0" kern="1200" dirty="0" smtClean="0">
                <a:solidFill>
                  <a:schemeClr val="dk2"/>
                </a:solidFill>
              </a:rPr>
              <a:t>Categorías de </a:t>
            </a:r>
            <a:r>
              <a:rPr lang="es-MX" sz="2400" b="0" kern="1200" dirty="0" smtClean="0"/>
              <a:t>Alimentos</a:t>
            </a:r>
            <a:r>
              <a:rPr lang="es-MX" sz="2400" b="0" kern="1200" dirty="0" smtClean="0">
                <a:solidFill>
                  <a:schemeClr val="dk2"/>
                </a:solidFill>
              </a:rPr>
              <a:t>, Snacks y Bebidas son las más sensibles a los incrementos en precio</a:t>
            </a:r>
            <a:endParaRPr lang="es-MX" sz="2400" b="0" kern="1200" dirty="0">
              <a:solidFill>
                <a:schemeClr val="dk2"/>
              </a:solidFill>
            </a:endParaRPr>
          </a:p>
        </p:txBody>
      </p:sp>
      <p:sp>
        <p:nvSpPr>
          <p:cNvPr id="4" name="Text Placeholder 3"/>
          <p:cNvSpPr>
            <a:spLocks noGrp="1"/>
          </p:cNvSpPr>
          <p:nvPr>
            <p:ph type="body" idx="1"/>
          </p:nvPr>
        </p:nvSpPr>
        <p:spPr>
          <a:xfrm>
            <a:off x="251520" y="4818420"/>
            <a:ext cx="8165591" cy="274404"/>
          </a:xfrm>
        </p:spPr>
        <p:txBody>
          <a:bodyPr/>
          <a:lstStyle/>
          <a:p>
            <a:r>
              <a:rPr lang="es-MX" sz="900" dirty="0" smtClean="0">
                <a:solidFill>
                  <a:schemeClr val="tx1"/>
                </a:solidFill>
              </a:rPr>
              <a:t>Source: Nielsen Consumer Confidence Q1’2016 and Nielsen  Global Survey Growth Strategies Q1’2016 </a:t>
            </a:r>
            <a:endParaRPr lang="es-MX" sz="900" dirty="0">
              <a:solidFill>
                <a:schemeClr val="tx1"/>
              </a:solidFill>
            </a:endParaRPr>
          </a:p>
        </p:txBody>
      </p:sp>
      <p:sp>
        <p:nvSpPr>
          <p:cNvPr id="44" name="Rounded Rectangle 6"/>
          <p:cNvSpPr/>
          <p:nvPr/>
        </p:nvSpPr>
        <p:spPr>
          <a:xfrm>
            <a:off x="520284" y="3202726"/>
            <a:ext cx="3126829" cy="8575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5F5F5F"/>
                </a:solidFill>
              </a:rPr>
              <a:t>de </a:t>
            </a:r>
            <a:r>
              <a:rPr lang="en-US" dirty="0" err="1" smtClean="0">
                <a:solidFill>
                  <a:srgbClr val="5F5F5F"/>
                </a:solidFill>
              </a:rPr>
              <a:t>los</a:t>
            </a:r>
            <a:r>
              <a:rPr lang="en-US" dirty="0" smtClean="0">
                <a:solidFill>
                  <a:srgbClr val="5F5F5F"/>
                </a:solidFill>
              </a:rPr>
              <a:t> </a:t>
            </a:r>
            <a:r>
              <a:rPr lang="en-US" dirty="0" err="1" smtClean="0">
                <a:solidFill>
                  <a:srgbClr val="5F5F5F"/>
                </a:solidFill>
              </a:rPr>
              <a:t>latinoamericanos</a:t>
            </a:r>
            <a:r>
              <a:rPr lang="en-US" dirty="0" smtClean="0">
                <a:solidFill>
                  <a:srgbClr val="5F5F5F"/>
                </a:solidFill>
              </a:rPr>
              <a:t> se </a:t>
            </a:r>
            <a:r>
              <a:rPr lang="en-US" dirty="0" err="1" smtClean="0">
                <a:solidFill>
                  <a:srgbClr val="5F5F5F"/>
                </a:solidFill>
              </a:rPr>
              <a:t>están</a:t>
            </a:r>
            <a:r>
              <a:rPr lang="en-US" dirty="0" smtClean="0">
                <a:solidFill>
                  <a:srgbClr val="5F5F5F"/>
                </a:solidFill>
              </a:rPr>
              <a:t> </a:t>
            </a:r>
            <a:r>
              <a:rPr lang="en-US" dirty="0" err="1" smtClean="0">
                <a:solidFill>
                  <a:srgbClr val="5F5F5F"/>
                </a:solidFill>
              </a:rPr>
              <a:t>cambiando</a:t>
            </a:r>
            <a:r>
              <a:rPr lang="en-US" dirty="0" smtClean="0">
                <a:solidFill>
                  <a:srgbClr val="5F5F5F"/>
                </a:solidFill>
              </a:rPr>
              <a:t> a </a:t>
            </a:r>
            <a:r>
              <a:rPr lang="en-US" sz="2000" b="1" dirty="0" err="1" smtClean="0">
                <a:solidFill>
                  <a:schemeClr val="accent3"/>
                </a:solidFill>
              </a:rPr>
              <a:t>marcas</a:t>
            </a:r>
            <a:r>
              <a:rPr lang="en-US" sz="2000" b="1" dirty="0" smtClean="0">
                <a:solidFill>
                  <a:schemeClr val="accent3"/>
                </a:solidFill>
              </a:rPr>
              <a:t> </a:t>
            </a:r>
            <a:r>
              <a:rPr lang="en-US" sz="2000" b="1" dirty="0" err="1" smtClean="0">
                <a:solidFill>
                  <a:schemeClr val="accent3"/>
                </a:solidFill>
              </a:rPr>
              <a:t>más</a:t>
            </a:r>
            <a:r>
              <a:rPr lang="en-US" sz="2000" b="1" dirty="0" smtClean="0">
                <a:solidFill>
                  <a:schemeClr val="accent3"/>
                </a:solidFill>
              </a:rPr>
              <a:t> </a:t>
            </a:r>
            <a:r>
              <a:rPr lang="en-US" sz="2000" b="1" dirty="0" err="1" smtClean="0">
                <a:solidFill>
                  <a:schemeClr val="accent3"/>
                </a:solidFill>
              </a:rPr>
              <a:t>baratas</a:t>
            </a:r>
            <a:r>
              <a:rPr lang="en-US" sz="2000" b="1" dirty="0" smtClean="0">
                <a:solidFill>
                  <a:schemeClr val="accent3"/>
                </a:solidFill>
              </a:rPr>
              <a:t> de comestibles</a:t>
            </a:r>
          </a:p>
          <a:p>
            <a:r>
              <a:rPr lang="en-US" sz="1600" b="1" dirty="0" smtClean="0">
                <a:solidFill>
                  <a:srgbClr val="007FC7"/>
                </a:solidFill>
              </a:rPr>
              <a:t> </a:t>
            </a:r>
            <a:r>
              <a:rPr lang="en-US" sz="1200" dirty="0" smtClean="0">
                <a:solidFill>
                  <a:srgbClr val="5F5F5F"/>
                </a:solidFill>
              </a:rPr>
              <a:t>vs. 35% in Q1’15</a:t>
            </a:r>
            <a:endParaRPr lang="en-US" sz="1200" dirty="0">
              <a:solidFill>
                <a:srgbClr val="5F5F5F"/>
              </a:solidFill>
            </a:endParaRPr>
          </a:p>
        </p:txBody>
      </p:sp>
      <p:sp>
        <p:nvSpPr>
          <p:cNvPr id="61" name="TextBox 60"/>
          <p:cNvSpPr txBox="1"/>
          <p:nvPr/>
        </p:nvSpPr>
        <p:spPr>
          <a:xfrm>
            <a:off x="570119" y="1937246"/>
            <a:ext cx="1569660" cy="923330"/>
          </a:xfrm>
          <a:prstGeom prst="rect">
            <a:avLst/>
          </a:prstGeom>
          <a:noFill/>
        </p:spPr>
        <p:txBody>
          <a:bodyPr wrap="none" rtlCol="0">
            <a:spAutoFit/>
          </a:bodyPr>
          <a:lstStyle/>
          <a:p>
            <a:r>
              <a:rPr lang="es-MX" sz="5400" b="1" dirty="0" smtClean="0">
                <a:solidFill>
                  <a:schemeClr val="accent3"/>
                </a:solidFill>
              </a:rPr>
              <a:t>48%</a:t>
            </a:r>
            <a:endParaRPr lang="es-MX" sz="5400" b="1" dirty="0">
              <a:solidFill>
                <a:schemeClr val="accent3"/>
              </a:solidFill>
            </a:endParaRPr>
          </a:p>
        </p:txBody>
      </p:sp>
      <p:graphicFrame>
        <p:nvGraphicFramePr>
          <p:cNvPr id="39" name="Gráfico 5"/>
          <p:cNvGraphicFramePr/>
          <p:nvPr>
            <p:extLst>
              <p:ext uri="{D42A27DB-BD31-4B8C-83A1-F6EECF244321}">
                <p14:modId xmlns:p14="http://schemas.microsoft.com/office/powerpoint/2010/main" val="2252899877"/>
              </p:ext>
            </p:extLst>
          </p:nvPr>
        </p:nvGraphicFramePr>
        <p:xfrm>
          <a:off x="4572000" y="1817751"/>
          <a:ext cx="4052530" cy="2576183"/>
        </p:xfrm>
        <a:graphic>
          <a:graphicData uri="http://schemas.openxmlformats.org/drawingml/2006/chart">
            <c:chart xmlns:c="http://schemas.openxmlformats.org/drawingml/2006/chart" xmlns:r="http://schemas.openxmlformats.org/officeDocument/2006/relationships" r:id="rId3"/>
          </a:graphicData>
        </a:graphic>
      </p:graphicFrame>
      <p:sp>
        <p:nvSpPr>
          <p:cNvPr id="43" name="CaixaDeTexto 12"/>
          <p:cNvSpPr txBox="1"/>
          <p:nvPr/>
        </p:nvSpPr>
        <p:spPr>
          <a:xfrm>
            <a:off x="5757608" y="1098887"/>
            <a:ext cx="2444648" cy="1169551"/>
          </a:xfrm>
          <a:prstGeom prst="rect">
            <a:avLst/>
          </a:prstGeom>
          <a:noFill/>
        </p:spPr>
        <p:txBody>
          <a:bodyPr wrap="square" rtlCol="0">
            <a:spAutoFit/>
          </a:bodyPr>
          <a:lstStyle/>
          <a:p>
            <a:r>
              <a:rPr lang="es-DO" sz="1400" dirty="0"/>
              <a:t>Productos que son </a:t>
            </a:r>
            <a:r>
              <a:rPr lang="es-DO" sz="1400" b="1" dirty="0" smtClean="0">
                <a:solidFill>
                  <a:schemeClr val="accent2"/>
                </a:solidFill>
              </a:rPr>
              <a:t>MÁS</a:t>
            </a:r>
            <a:r>
              <a:rPr lang="es-DO" sz="1400" dirty="0" smtClean="0"/>
              <a:t> sensibles </a:t>
            </a:r>
            <a:r>
              <a:rPr lang="es-DO" sz="1400" dirty="0"/>
              <a:t>a los aumentos de precios *</a:t>
            </a:r>
          </a:p>
          <a:p>
            <a:r>
              <a:rPr lang="es-DO" sz="1400" dirty="0"/>
              <a:t/>
            </a:r>
            <a:br>
              <a:rPr lang="es-DO" sz="1400" dirty="0"/>
            </a:br>
            <a:endParaRPr lang="pt-BR" sz="1400" dirty="0"/>
          </a:p>
        </p:txBody>
      </p:sp>
      <p:sp>
        <p:nvSpPr>
          <p:cNvPr id="45" name="CaixaDeTexto 23"/>
          <p:cNvSpPr txBox="1"/>
          <p:nvPr/>
        </p:nvSpPr>
        <p:spPr>
          <a:xfrm>
            <a:off x="10069616" y="3797897"/>
            <a:ext cx="2480647" cy="1169551"/>
          </a:xfrm>
          <a:prstGeom prst="rect">
            <a:avLst/>
          </a:prstGeom>
          <a:noFill/>
        </p:spPr>
        <p:txBody>
          <a:bodyPr wrap="square" rtlCol="0">
            <a:spAutoFit/>
          </a:bodyPr>
          <a:lstStyle>
            <a:defPPr>
              <a:defRPr lang="en-US"/>
            </a:defPPr>
            <a:lvl1pPr algn="ctr">
              <a:defRPr sz="1400"/>
            </a:lvl1pPr>
          </a:lstStyle>
          <a:p>
            <a:r>
              <a:rPr lang="es-DO" dirty="0"/>
              <a:t>Productos que son </a:t>
            </a:r>
            <a:r>
              <a:rPr lang="es-DO" b="1" dirty="0">
                <a:solidFill>
                  <a:schemeClr val="accent1"/>
                </a:solidFill>
              </a:rPr>
              <a:t>MENOS</a:t>
            </a:r>
            <a:r>
              <a:rPr lang="es-DO" dirty="0"/>
              <a:t> sensibles a los aumentos de precios *</a:t>
            </a:r>
          </a:p>
          <a:p>
            <a:r>
              <a:rPr lang="es-DO" dirty="0"/>
              <a:t/>
            </a:r>
            <a:br>
              <a:rPr lang="es-DO" dirty="0"/>
            </a:br>
            <a:endParaRPr lang="pt-BR" dirty="0"/>
          </a:p>
        </p:txBody>
      </p:sp>
      <p:sp>
        <p:nvSpPr>
          <p:cNvPr id="46" name="CaixaDeTexto 13"/>
          <p:cNvSpPr txBox="1"/>
          <p:nvPr/>
        </p:nvSpPr>
        <p:spPr>
          <a:xfrm>
            <a:off x="3537506" y="4285928"/>
            <a:ext cx="2220103" cy="230832"/>
          </a:xfrm>
          <a:prstGeom prst="rect">
            <a:avLst/>
          </a:prstGeom>
          <a:noFill/>
        </p:spPr>
        <p:txBody>
          <a:bodyPr wrap="square" rtlCol="0">
            <a:spAutoFit/>
          </a:bodyPr>
          <a:lstStyle/>
          <a:p>
            <a:r>
              <a:rPr lang="en-US" sz="900" dirty="0" smtClean="0"/>
              <a:t>*</a:t>
            </a:r>
            <a:r>
              <a:rPr lang="en-US" sz="900" dirty="0" err="1" smtClean="0"/>
              <a:t>Más</a:t>
            </a:r>
            <a:r>
              <a:rPr lang="en-US" sz="900" dirty="0" smtClean="0"/>
              <a:t> </a:t>
            </a:r>
            <a:r>
              <a:rPr lang="en-US" sz="900" dirty="0" err="1" smtClean="0"/>
              <a:t>cerca</a:t>
            </a:r>
            <a:r>
              <a:rPr lang="en-US" sz="900" dirty="0" smtClean="0"/>
              <a:t> de 100 = </a:t>
            </a:r>
            <a:r>
              <a:rPr lang="en-US" sz="900" dirty="0" err="1" smtClean="0"/>
              <a:t>Más</a:t>
            </a:r>
            <a:r>
              <a:rPr lang="en-US" sz="900" dirty="0" smtClean="0"/>
              <a:t> sensible </a:t>
            </a:r>
            <a:endParaRPr lang="en-US" sz="900" dirty="0"/>
          </a:p>
        </p:txBody>
      </p:sp>
      <p:sp>
        <p:nvSpPr>
          <p:cNvPr id="30" name="Seta para baixo 28"/>
          <p:cNvSpPr/>
          <p:nvPr/>
        </p:nvSpPr>
        <p:spPr>
          <a:xfrm>
            <a:off x="6372200" y="1951380"/>
            <a:ext cx="380010" cy="2449656"/>
          </a:xfrm>
          <a:prstGeom prst="downArrow">
            <a:avLst/>
          </a:prstGeom>
          <a:solidFill>
            <a:schemeClr val="accent2">
              <a:lumMod val="20000"/>
              <a:lumOff val="8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grpSp>
        <p:nvGrpSpPr>
          <p:cNvPr id="14" name="Group 13"/>
          <p:cNvGrpSpPr/>
          <p:nvPr/>
        </p:nvGrpSpPr>
        <p:grpSpPr>
          <a:xfrm>
            <a:off x="5685607" y="1814463"/>
            <a:ext cx="2516648" cy="144062"/>
            <a:chOff x="3223627" y="1887302"/>
            <a:chExt cx="2516648" cy="192024"/>
          </a:xfrm>
        </p:grpSpPr>
        <p:cxnSp>
          <p:nvCxnSpPr>
            <p:cNvPr id="29" name="Conector reto 34"/>
            <p:cNvCxnSpPr/>
            <p:nvPr/>
          </p:nvCxnSpPr>
          <p:spPr>
            <a:xfrm flipH="1">
              <a:off x="3270508" y="1924417"/>
              <a:ext cx="2469767"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33" name="Elipse 31"/>
            <p:cNvSpPr/>
            <p:nvPr/>
          </p:nvSpPr>
          <p:spPr>
            <a:xfrm>
              <a:off x="3223627" y="1887302"/>
              <a:ext cx="72000" cy="72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cxnSp>
          <p:nvCxnSpPr>
            <p:cNvPr id="8" name="Straight Connector 7"/>
            <p:cNvCxnSpPr/>
            <p:nvPr/>
          </p:nvCxnSpPr>
          <p:spPr>
            <a:xfrm flipV="1">
              <a:off x="5740275" y="1924417"/>
              <a:ext cx="0" cy="15490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graphicFrame>
        <p:nvGraphicFramePr>
          <p:cNvPr id="49" name="Gráfico 5"/>
          <p:cNvGraphicFramePr/>
          <p:nvPr>
            <p:extLst>
              <p:ext uri="{D42A27DB-BD31-4B8C-83A1-F6EECF244321}">
                <p14:modId xmlns:p14="http://schemas.microsoft.com/office/powerpoint/2010/main" val="1204572453"/>
              </p:ext>
            </p:extLst>
          </p:nvPr>
        </p:nvGraphicFramePr>
        <p:xfrm>
          <a:off x="9612560" y="1285114"/>
          <a:ext cx="2949450" cy="2576183"/>
        </p:xfrm>
        <a:graphic>
          <a:graphicData uri="http://schemas.openxmlformats.org/drawingml/2006/chart">
            <c:chart xmlns:c="http://schemas.openxmlformats.org/drawingml/2006/chart" xmlns:r="http://schemas.openxmlformats.org/officeDocument/2006/relationships" r:id="rId4"/>
          </a:graphicData>
        </a:graphic>
      </p:graphicFrame>
      <p:sp>
        <p:nvSpPr>
          <p:cNvPr id="50" name="Seta para baixo 28"/>
          <p:cNvSpPr/>
          <p:nvPr/>
        </p:nvSpPr>
        <p:spPr>
          <a:xfrm rot="10800000">
            <a:off x="10884931" y="1175284"/>
            <a:ext cx="380010" cy="2606304"/>
          </a:xfrm>
          <a:prstGeom prst="downArrow">
            <a:avLst/>
          </a:prstGeom>
          <a:solidFill>
            <a:srgbClr val="B9E5FB"/>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grpSp>
        <p:nvGrpSpPr>
          <p:cNvPr id="12" name="Group 11"/>
          <p:cNvGrpSpPr/>
          <p:nvPr/>
        </p:nvGrpSpPr>
        <p:grpSpPr>
          <a:xfrm flipV="1">
            <a:off x="10188453" y="1286329"/>
            <a:ext cx="2516648" cy="2532557"/>
            <a:chOff x="4452177" y="3679138"/>
            <a:chExt cx="2516648" cy="3375700"/>
          </a:xfrm>
        </p:grpSpPr>
        <p:cxnSp>
          <p:nvCxnSpPr>
            <p:cNvPr id="55" name="Conector reto 34"/>
            <p:cNvCxnSpPr/>
            <p:nvPr/>
          </p:nvCxnSpPr>
          <p:spPr>
            <a:xfrm flipH="1">
              <a:off x="4499058" y="3716253"/>
              <a:ext cx="2469767" cy="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
          <p:nvSpPr>
            <p:cNvPr id="56" name="Elipse 31"/>
            <p:cNvSpPr/>
            <p:nvPr/>
          </p:nvSpPr>
          <p:spPr>
            <a:xfrm>
              <a:off x="4452177" y="3679138"/>
              <a:ext cx="72000" cy="7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cxnSp>
          <p:nvCxnSpPr>
            <p:cNvPr id="57" name="Straight Connector 56"/>
            <p:cNvCxnSpPr/>
            <p:nvPr/>
          </p:nvCxnSpPr>
          <p:spPr>
            <a:xfrm flipV="1">
              <a:off x="6968825" y="3716253"/>
              <a:ext cx="0" cy="3338585"/>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grpSp>
      <p:sp>
        <p:nvSpPr>
          <p:cNvPr id="22" name="Freeform 5"/>
          <p:cNvSpPr>
            <a:spLocks noEditPoints="1"/>
          </p:cNvSpPr>
          <p:nvPr/>
        </p:nvSpPr>
        <p:spPr bwMode="auto">
          <a:xfrm>
            <a:off x="629006" y="961173"/>
            <a:ext cx="1401685" cy="1170971"/>
          </a:xfrm>
          <a:custGeom>
            <a:avLst/>
            <a:gdLst>
              <a:gd name="T0" fmla="*/ 465 w 818"/>
              <a:gd name="T1" fmla="*/ 385 h 912"/>
              <a:gd name="T2" fmla="*/ 598 w 818"/>
              <a:gd name="T3" fmla="*/ 362 h 912"/>
              <a:gd name="T4" fmla="*/ 519 w 818"/>
              <a:gd name="T5" fmla="*/ 391 h 912"/>
              <a:gd name="T6" fmla="*/ 564 w 818"/>
              <a:gd name="T7" fmla="*/ 383 h 912"/>
              <a:gd name="T8" fmla="*/ 561 w 818"/>
              <a:gd name="T9" fmla="*/ 664 h 912"/>
              <a:gd name="T10" fmla="*/ 485 w 818"/>
              <a:gd name="T11" fmla="*/ 374 h 912"/>
              <a:gd name="T12" fmla="*/ 535 w 818"/>
              <a:gd name="T13" fmla="*/ 694 h 912"/>
              <a:gd name="T14" fmla="*/ 598 w 818"/>
              <a:gd name="T15" fmla="*/ 375 h 912"/>
              <a:gd name="T16" fmla="*/ 612 w 818"/>
              <a:gd name="T17" fmla="*/ 388 h 912"/>
              <a:gd name="T18" fmla="*/ 557 w 818"/>
              <a:gd name="T19" fmla="*/ 379 h 912"/>
              <a:gd name="T20" fmla="*/ 538 w 818"/>
              <a:gd name="T21" fmla="*/ 361 h 912"/>
              <a:gd name="T22" fmla="*/ 818 w 818"/>
              <a:gd name="T23" fmla="*/ 445 h 912"/>
              <a:gd name="T24" fmla="*/ 754 w 818"/>
              <a:gd name="T25" fmla="*/ 577 h 912"/>
              <a:gd name="T26" fmla="*/ 693 w 818"/>
              <a:gd name="T27" fmla="*/ 625 h 912"/>
              <a:gd name="T28" fmla="*/ 638 w 818"/>
              <a:gd name="T29" fmla="*/ 685 h 912"/>
              <a:gd name="T30" fmla="*/ 579 w 818"/>
              <a:gd name="T31" fmla="*/ 741 h 912"/>
              <a:gd name="T32" fmla="*/ 553 w 818"/>
              <a:gd name="T33" fmla="*/ 746 h 912"/>
              <a:gd name="T34" fmla="*/ 501 w 818"/>
              <a:gd name="T35" fmla="*/ 784 h 912"/>
              <a:gd name="T36" fmla="*/ 481 w 818"/>
              <a:gd name="T37" fmla="*/ 813 h 912"/>
              <a:gd name="T38" fmla="*/ 457 w 818"/>
              <a:gd name="T39" fmla="*/ 858 h 912"/>
              <a:gd name="T40" fmla="*/ 417 w 818"/>
              <a:gd name="T41" fmla="*/ 903 h 912"/>
              <a:gd name="T42" fmla="*/ 399 w 818"/>
              <a:gd name="T43" fmla="*/ 892 h 912"/>
              <a:gd name="T44" fmla="*/ 396 w 818"/>
              <a:gd name="T45" fmla="*/ 867 h 912"/>
              <a:gd name="T46" fmla="*/ 398 w 818"/>
              <a:gd name="T47" fmla="*/ 840 h 912"/>
              <a:gd name="T48" fmla="*/ 398 w 818"/>
              <a:gd name="T49" fmla="*/ 806 h 912"/>
              <a:gd name="T50" fmla="*/ 418 w 818"/>
              <a:gd name="T51" fmla="*/ 700 h 912"/>
              <a:gd name="T52" fmla="*/ 438 w 818"/>
              <a:gd name="T53" fmla="*/ 562 h 912"/>
              <a:gd name="T54" fmla="*/ 326 w 818"/>
              <a:gd name="T55" fmla="*/ 424 h 912"/>
              <a:gd name="T56" fmla="*/ 322 w 818"/>
              <a:gd name="T57" fmla="*/ 375 h 912"/>
              <a:gd name="T58" fmla="*/ 343 w 818"/>
              <a:gd name="T59" fmla="*/ 322 h 912"/>
              <a:gd name="T60" fmla="*/ 345 w 818"/>
              <a:gd name="T61" fmla="*/ 251 h 912"/>
              <a:gd name="T62" fmla="*/ 292 w 818"/>
              <a:gd name="T63" fmla="*/ 248 h 912"/>
              <a:gd name="T64" fmla="*/ 261 w 818"/>
              <a:gd name="T65" fmla="*/ 225 h 912"/>
              <a:gd name="T66" fmla="*/ 171 w 818"/>
              <a:gd name="T67" fmla="*/ 162 h 912"/>
              <a:gd name="T68" fmla="*/ 64 w 818"/>
              <a:gd name="T69" fmla="*/ 117 h 912"/>
              <a:gd name="T70" fmla="*/ 38 w 818"/>
              <a:gd name="T71" fmla="*/ 53 h 912"/>
              <a:gd name="T72" fmla="*/ 11 w 818"/>
              <a:gd name="T73" fmla="*/ 27 h 912"/>
              <a:gd name="T74" fmla="*/ 23 w 818"/>
              <a:gd name="T75" fmla="*/ 85 h 912"/>
              <a:gd name="T76" fmla="*/ 0 w 818"/>
              <a:gd name="T77" fmla="*/ 23 h 912"/>
              <a:gd name="T78" fmla="*/ 72 w 818"/>
              <a:gd name="T79" fmla="*/ 5 h 912"/>
              <a:gd name="T80" fmla="*/ 140 w 818"/>
              <a:gd name="T81" fmla="*/ 54 h 912"/>
              <a:gd name="T82" fmla="*/ 167 w 818"/>
              <a:gd name="T83" fmla="*/ 137 h 912"/>
              <a:gd name="T84" fmla="*/ 254 w 818"/>
              <a:gd name="T85" fmla="*/ 103 h 912"/>
              <a:gd name="T86" fmla="*/ 235 w 818"/>
              <a:gd name="T87" fmla="*/ 164 h 912"/>
              <a:gd name="T88" fmla="*/ 298 w 818"/>
              <a:gd name="T89" fmla="*/ 237 h 912"/>
              <a:gd name="T90" fmla="*/ 362 w 818"/>
              <a:gd name="T91" fmla="*/ 243 h 912"/>
              <a:gd name="T92" fmla="*/ 418 w 818"/>
              <a:gd name="T93" fmla="*/ 203 h 912"/>
              <a:gd name="T94" fmla="*/ 431 w 818"/>
              <a:gd name="T95" fmla="*/ 232 h 912"/>
              <a:gd name="T96" fmla="*/ 466 w 818"/>
              <a:gd name="T97" fmla="*/ 221 h 912"/>
              <a:gd name="T98" fmla="*/ 533 w 818"/>
              <a:gd name="T99" fmla="*/ 230 h 912"/>
              <a:gd name="T100" fmla="*/ 578 w 818"/>
              <a:gd name="T101" fmla="*/ 266 h 912"/>
              <a:gd name="T102" fmla="*/ 622 w 818"/>
              <a:gd name="T103" fmla="*/ 320 h 912"/>
              <a:gd name="T104" fmla="*/ 661 w 818"/>
              <a:gd name="T105" fmla="*/ 344 h 912"/>
              <a:gd name="T106" fmla="*/ 686 w 818"/>
              <a:gd name="T107" fmla="*/ 357 h 912"/>
              <a:gd name="T108" fmla="*/ 691 w 818"/>
              <a:gd name="T109" fmla="*/ 367 h 912"/>
              <a:gd name="T110" fmla="*/ 725 w 818"/>
              <a:gd name="T111" fmla="*/ 368 h 912"/>
              <a:gd name="T112" fmla="*/ 792 w 818"/>
              <a:gd name="T113" fmla="*/ 406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8" h="912">
                <a:moveTo>
                  <a:pt x="633" y="371"/>
                </a:moveTo>
                <a:lnTo>
                  <a:pt x="633" y="371"/>
                </a:lnTo>
                <a:cubicBezTo>
                  <a:pt x="633" y="371"/>
                  <a:pt x="633" y="370"/>
                  <a:pt x="633" y="370"/>
                </a:cubicBezTo>
                <a:cubicBezTo>
                  <a:pt x="630" y="372"/>
                  <a:pt x="628" y="372"/>
                  <a:pt x="625" y="374"/>
                </a:cubicBezTo>
                <a:cubicBezTo>
                  <a:pt x="626" y="375"/>
                  <a:pt x="626" y="375"/>
                  <a:pt x="626" y="375"/>
                </a:cubicBezTo>
                <a:cubicBezTo>
                  <a:pt x="628" y="374"/>
                  <a:pt x="631" y="372"/>
                  <a:pt x="633" y="371"/>
                </a:cubicBezTo>
                <a:close/>
                <a:moveTo>
                  <a:pt x="456" y="383"/>
                </a:moveTo>
                <a:lnTo>
                  <a:pt x="456" y="383"/>
                </a:lnTo>
                <a:lnTo>
                  <a:pt x="456" y="385"/>
                </a:lnTo>
                <a:cubicBezTo>
                  <a:pt x="459" y="385"/>
                  <a:pt x="462" y="385"/>
                  <a:pt x="465" y="385"/>
                </a:cubicBezTo>
                <a:cubicBezTo>
                  <a:pt x="465" y="385"/>
                  <a:pt x="465" y="384"/>
                  <a:pt x="466" y="383"/>
                </a:cubicBezTo>
                <a:lnTo>
                  <a:pt x="456" y="383"/>
                </a:lnTo>
                <a:close/>
                <a:moveTo>
                  <a:pt x="409" y="383"/>
                </a:moveTo>
                <a:lnTo>
                  <a:pt x="409" y="383"/>
                </a:lnTo>
                <a:cubicBezTo>
                  <a:pt x="409" y="383"/>
                  <a:pt x="409" y="384"/>
                  <a:pt x="409" y="384"/>
                </a:cubicBezTo>
                <a:cubicBezTo>
                  <a:pt x="413" y="383"/>
                  <a:pt x="418" y="382"/>
                  <a:pt x="422" y="381"/>
                </a:cubicBezTo>
                <a:cubicBezTo>
                  <a:pt x="419" y="379"/>
                  <a:pt x="415" y="382"/>
                  <a:pt x="412" y="381"/>
                </a:cubicBezTo>
                <a:cubicBezTo>
                  <a:pt x="411" y="381"/>
                  <a:pt x="410" y="382"/>
                  <a:pt x="409" y="383"/>
                </a:cubicBezTo>
                <a:close/>
                <a:moveTo>
                  <a:pt x="598" y="362"/>
                </a:moveTo>
                <a:lnTo>
                  <a:pt x="598" y="362"/>
                </a:lnTo>
                <a:cubicBezTo>
                  <a:pt x="601" y="364"/>
                  <a:pt x="603" y="366"/>
                  <a:pt x="606" y="367"/>
                </a:cubicBezTo>
                <a:cubicBezTo>
                  <a:pt x="606" y="362"/>
                  <a:pt x="605" y="362"/>
                  <a:pt x="598" y="362"/>
                </a:cubicBezTo>
                <a:close/>
                <a:moveTo>
                  <a:pt x="445" y="395"/>
                </a:moveTo>
                <a:lnTo>
                  <a:pt x="445" y="395"/>
                </a:lnTo>
                <a:cubicBezTo>
                  <a:pt x="440" y="387"/>
                  <a:pt x="437" y="385"/>
                  <a:pt x="430" y="388"/>
                </a:cubicBezTo>
                <a:cubicBezTo>
                  <a:pt x="430" y="388"/>
                  <a:pt x="430" y="388"/>
                  <a:pt x="431" y="388"/>
                </a:cubicBezTo>
                <a:cubicBezTo>
                  <a:pt x="431" y="388"/>
                  <a:pt x="432" y="388"/>
                  <a:pt x="432" y="388"/>
                </a:cubicBezTo>
                <a:cubicBezTo>
                  <a:pt x="437" y="389"/>
                  <a:pt x="441" y="390"/>
                  <a:pt x="443" y="394"/>
                </a:cubicBezTo>
                <a:cubicBezTo>
                  <a:pt x="444" y="395"/>
                  <a:pt x="445" y="395"/>
                  <a:pt x="445" y="395"/>
                </a:cubicBezTo>
                <a:close/>
                <a:moveTo>
                  <a:pt x="519" y="391"/>
                </a:moveTo>
                <a:lnTo>
                  <a:pt x="519" y="391"/>
                </a:lnTo>
                <a:cubicBezTo>
                  <a:pt x="517" y="394"/>
                  <a:pt x="517" y="394"/>
                  <a:pt x="520" y="397"/>
                </a:cubicBezTo>
                <a:cubicBezTo>
                  <a:pt x="523" y="395"/>
                  <a:pt x="525" y="393"/>
                  <a:pt x="528" y="391"/>
                </a:cubicBezTo>
                <a:cubicBezTo>
                  <a:pt x="528" y="390"/>
                  <a:pt x="528" y="390"/>
                  <a:pt x="528" y="390"/>
                </a:cubicBezTo>
                <a:cubicBezTo>
                  <a:pt x="525" y="392"/>
                  <a:pt x="522" y="391"/>
                  <a:pt x="519" y="389"/>
                </a:cubicBezTo>
                <a:cubicBezTo>
                  <a:pt x="517" y="389"/>
                  <a:pt x="516" y="388"/>
                  <a:pt x="513" y="388"/>
                </a:cubicBezTo>
                <a:cubicBezTo>
                  <a:pt x="515" y="389"/>
                  <a:pt x="517" y="390"/>
                  <a:pt x="519" y="391"/>
                </a:cubicBezTo>
                <a:close/>
                <a:moveTo>
                  <a:pt x="565" y="382"/>
                </a:moveTo>
                <a:lnTo>
                  <a:pt x="565" y="382"/>
                </a:lnTo>
                <a:cubicBezTo>
                  <a:pt x="565" y="382"/>
                  <a:pt x="564" y="383"/>
                  <a:pt x="564" y="383"/>
                </a:cubicBezTo>
                <a:cubicBezTo>
                  <a:pt x="566" y="383"/>
                  <a:pt x="567" y="384"/>
                  <a:pt x="568" y="384"/>
                </a:cubicBezTo>
                <a:cubicBezTo>
                  <a:pt x="573" y="387"/>
                  <a:pt x="577" y="385"/>
                  <a:pt x="580" y="381"/>
                </a:cubicBezTo>
                <a:cubicBezTo>
                  <a:pt x="582" y="379"/>
                  <a:pt x="584" y="378"/>
                  <a:pt x="586" y="376"/>
                </a:cubicBezTo>
                <a:cubicBezTo>
                  <a:pt x="586" y="375"/>
                  <a:pt x="586" y="375"/>
                  <a:pt x="586" y="375"/>
                </a:cubicBezTo>
                <a:cubicBezTo>
                  <a:pt x="584" y="376"/>
                  <a:pt x="582" y="378"/>
                  <a:pt x="580" y="380"/>
                </a:cubicBezTo>
                <a:cubicBezTo>
                  <a:pt x="578" y="382"/>
                  <a:pt x="576" y="382"/>
                  <a:pt x="573" y="382"/>
                </a:cubicBezTo>
                <a:cubicBezTo>
                  <a:pt x="570" y="382"/>
                  <a:pt x="567" y="382"/>
                  <a:pt x="565" y="382"/>
                </a:cubicBezTo>
                <a:close/>
                <a:moveTo>
                  <a:pt x="552" y="663"/>
                </a:moveTo>
                <a:lnTo>
                  <a:pt x="552" y="663"/>
                </a:lnTo>
                <a:cubicBezTo>
                  <a:pt x="555" y="665"/>
                  <a:pt x="558" y="664"/>
                  <a:pt x="561" y="664"/>
                </a:cubicBezTo>
                <a:cubicBezTo>
                  <a:pt x="564" y="664"/>
                  <a:pt x="567" y="664"/>
                  <a:pt x="570" y="664"/>
                </a:cubicBezTo>
                <a:cubicBezTo>
                  <a:pt x="573" y="664"/>
                  <a:pt x="576" y="664"/>
                  <a:pt x="579" y="663"/>
                </a:cubicBezTo>
                <a:cubicBezTo>
                  <a:pt x="573" y="662"/>
                  <a:pt x="567" y="662"/>
                  <a:pt x="561" y="661"/>
                </a:cubicBezTo>
                <a:cubicBezTo>
                  <a:pt x="557" y="660"/>
                  <a:pt x="555" y="661"/>
                  <a:pt x="552" y="663"/>
                </a:cubicBezTo>
                <a:close/>
                <a:moveTo>
                  <a:pt x="510" y="385"/>
                </a:moveTo>
                <a:lnTo>
                  <a:pt x="510" y="385"/>
                </a:lnTo>
                <a:cubicBezTo>
                  <a:pt x="506" y="381"/>
                  <a:pt x="502" y="377"/>
                  <a:pt x="498" y="373"/>
                </a:cubicBezTo>
                <a:cubicBezTo>
                  <a:pt x="498" y="372"/>
                  <a:pt x="496" y="372"/>
                  <a:pt x="496" y="372"/>
                </a:cubicBezTo>
                <a:cubicBezTo>
                  <a:pt x="490" y="372"/>
                  <a:pt x="485" y="372"/>
                  <a:pt x="479" y="373"/>
                </a:cubicBezTo>
                <a:cubicBezTo>
                  <a:pt x="481" y="373"/>
                  <a:pt x="483" y="374"/>
                  <a:pt x="485" y="374"/>
                </a:cubicBezTo>
                <a:cubicBezTo>
                  <a:pt x="489" y="374"/>
                  <a:pt x="491" y="374"/>
                  <a:pt x="494" y="375"/>
                </a:cubicBezTo>
                <a:cubicBezTo>
                  <a:pt x="497" y="376"/>
                  <a:pt x="499" y="378"/>
                  <a:pt x="500" y="380"/>
                </a:cubicBezTo>
                <a:cubicBezTo>
                  <a:pt x="501" y="382"/>
                  <a:pt x="502" y="384"/>
                  <a:pt x="503" y="386"/>
                </a:cubicBezTo>
                <a:cubicBezTo>
                  <a:pt x="505" y="386"/>
                  <a:pt x="507" y="385"/>
                  <a:pt x="510" y="385"/>
                </a:cubicBezTo>
                <a:close/>
                <a:moveTo>
                  <a:pt x="547" y="674"/>
                </a:moveTo>
                <a:lnTo>
                  <a:pt x="547" y="674"/>
                </a:lnTo>
                <a:cubicBezTo>
                  <a:pt x="547" y="674"/>
                  <a:pt x="546" y="674"/>
                  <a:pt x="546" y="673"/>
                </a:cubicBezTo>
                <a:cubicBezTo>
                  <a:pt x="544" y="679"/>
                  <a:pt x="539" y="682"/>
                  <a:pt x="539" y="688"/>
                </a:cubicBezTo>
                <a:cubicBezTo>
                  <a:pt x="539" y="689"/>
                  <a:pt x="539" y="690"/>
                  <a:pt x="538" y="690"/>
                </a:cubicBezTo>
                <a:cubicBezTo>
                  <a:pt x="536" y="691"/>
                  <a:pt x="535" y="692"/>
                  <a:pt x="535" y="694"/>
                </a:cubicBezTo>
                <a:cubicBezTo>
                  <a:pt x="535" y="699"/>
                  <a:pt x="533" y="703"/>
                  <a:pt x="529" y="706"/>
                </a:cubicBezTo>
                <a:cubicBezTo>
                  <a:pt x="529" y="706"/>
                  <a:pt x="529" y="707"/>
                  <a:pt x="529" y="707"/>
                </a:cubicBezTo>
                <a:cubicBezTo>
                  <a:pt x="525" y="710"/>
                  <a:pt x="525" y="712"/>
                  <a:pt x="527" y="718"/>
                </a:cubicBezTo>
                <a:cubicBezTo>
                  <a:pt x="527" y="717"/>
                  <a:pt x="527" y="716"/>
                  <a:pt x="527" y="716"/>
                </a:cubicBezTo>
                <a:cubicBezTo>
                  <a:pt x="527" y="713"/>
                  <a:pt x="528" y="710"/>
                  <a:pt x="530" y="708"/>
                </a:cubicBezTo>
                <a:cubicBezTo>
                  <a:pt x="533" y="705"/>
                  <a:pt x="535" y="702"/>
                  <a:pt x="538" y="700"/>
                </a:cubicBezTo>
                <a:cubicBezTo>
                  <a:pt x="539" y="698"/>
                  <a:pt x="540" y="697"/>
                  <a:pt x="540" y="695"/>
                </a:cubicBezTo>
                <a:cubicBezTo>
                  <a:pt x="541" y="689"/>
                  <a:pt x="542" y="683"/>
                  <a:pt x="545" y="678"/>
                </a:cubicBezTo>
                <a:cubicBezTo>
                  <a:pt x="546" y="677"/>
                  <a:pt x="546" y="675"/>
                  <a:pt x="547" y="674"/>
                </a:cubicBezTo>
                <a:close/>
                <a:moveTo>
                  <a:pt x="598" y="375"/>
                </a:moveTo>
                <a:lnTo>
                  <a:pt x="598" y="375"/>
                </a:lnTo>
                <a:cubicBezTo>
                  <a:pt x="598" y="376"/>
                  <a:pt x="599" y="376"/>
                  <a:pt x="599" y="376"/>
                </a:cubicBezTo>
                <a:cubicBezTo>
                  <a:pt x="600" y="375"/>
                  <a:pt x="602" y="374"/>
                  <a:pt x="604" y="373"/>
                </a:cubicBezTo>
                <a:cubicBezTo>
                  <a:pt x="605" y="373"/>
                  <a:pt x="607" y="372"/>
                  <a:pt x="608" y="371"/>
                </a:cubicBezTo>
                <a:cubicBezTo>
                  <a:pt x="610" y="370"/>
                  <a:pt x="612" y="371"/>
                  <a:pt x="612" y="372"/>
                </a:cubicBezTo>
                <a:cubicBezTo>
                  <a:pt x="611" y="372"/>
                  <a:pt x="611" y="372"/>
                  <a:pt x="610" y="373"/>
                </a:cubicBezTo>
                <a:cubicBezTo>
                  <a:pt x="613" y="375"/>
                  <a:pt x="613" y="375"/>
                  <a:pt x="612" y="377"/>
                </a:cubicBezTo>
                <a:cubicBezTo>
                  <a:pt x="612" y="378"/>
                  <a:pt x="612" y="379"/>
                  <a:pt x="612" y="380"/>
                </a:cubicBezTo>
                <a:cubicBezTo>
                  <a:pt x="612" y="383"/>
                  <a:pt x="611" y="385"/>
                  <a:pt x="611" y="388"/>
                </a:cubicBezTo>
                <a:cubicBezTo>
                  <a:pt x="611" y="388"/>
                  <a:pt x="612" y="388"/>
                  <a:pt x="612" y="388"/>
                </a:cubicBezTo>
                <a:cubicBezTo>
                  <a:pt x="613" y="386"/>
                  <a:pt x="613" y="384"/>
                  <a:pt x="614" y="382"/>
                </a:cubicBezTo>
                <a:cubicBezTo>
                  <a:pt x="616" y="377"/>
                  <a:pt x="616" y="377"/>
                  <a:pt x="622" y="375"/>
                </a:cubicBezTo>
                <a:cubicBezTo>
                  <a:pt x="623" y="372"/>
                  <a:pt x="620" y="370"/>
                  <a:pt x="617" y="369"/>
                </a:cubicBezTo>
                <a:cubicBezTo>
                  <a:pt x="616" y="369"/>
                  <a:pt x="616" y="369"/>
                  <a:pt x="615" y="369"/>
                </a:cubicBezTo>
                <a:cubicBezTo>
                  <a:pt x="612" y="369"/>
                  <a:pt x="609" y="369"/>
                  <a:pt x="606" y="369"/>
                </a:cubicBezTo>
                <a:cubicBezTo>
                  <a:pt x="605" y="369"/>
                  <a:pt x="604" y="369"/>
                  <a:pt x="603" y="369"/>
                </a:cubicBezTo>
                <a:cubicBezTo>
                  <a:pt x="601" y="371"/>
                  <a:pt x="600" y="373"/>
                  <a:pt x="598" y="375"/>
                </a:cubicBezTo>
                <a:close/>
                <a:moveTo>
                  <a:pt x="562" y="383"/>
                </a:moveTo>
                <a:lnTo>
                  <a:pt x="562" y="383"/>
                </a:lnTo>
                <a:cubicBezTo>
                  <a:pt x="560" y="382"/>
                  <a:pt x="559" y="381"/>
                  <a:pt x="557" y="379"/>
                </a:cubicBezTo>
                <a:cubicBezTo>
                  <a:pt x="553" y="374"/>
                  <a:pt x="549" y="369"/>
                  <a:pt x="544" y="364"/>
                </a:cubicBezTo>
                <a:cubicBezTo>
                  <a:pt x="543" y="362"/>
                  <a:pt x="541" y="361"/>
                  <a:pt x="539" y="360"/>
                </a:cubicBezTo>
                <a:cubicBezTo>
                  <a:pt x="533" y="356"/>
                  <a:pt x="526" y="352"/>
                  <a:pt x="520" y="349"/>
                </a:cubicBezTo>
                <a:cubicBezTo>
                  <a:pt x="518" y="348"/>
                  <a:pt x="517" y="347"/>
                  <a:pt x="516" y="347"/>
                </a:cubicBezTo>
                <a:cubicBezTo>
                  <a:pt x="508" y="347"/>
                  <a:pt x="500" y="346"/>
                  <a:pt x="493" y="346"/>
                </a:cubicBezTo>
                <a:cubicBezTo>
                  <a:pt x="491" y="346"/>
                  <a:pt x="489" y="347"/>
                  <a:pt x="487" y="349"/>
                </a:cubicBezTo>
                <a:cubicBezTo>
                  <a:pt x="488" y="349"/>
                  <a:pt x="488" y="349"/>
                  <a:pt x="489" y="349"/>
                </a:cubicBezTo>
                <a:cubicBezTo>
                  <a:pt x="497" y="349"/>
                  <a:pt x="506" y="349"/>
                  <a:pt x="514" y="350"/>
                </a:cubicBezTo>
                <a:cubicBezTo>
                  <a:pt x="516" y="350"/>
                  <a:pt x="518" y="350"/>
                  <a:pt x="520" y="351"/>
                </a:cubicBezTo>
                <a:cubicBezTo>
                  <a:pt x="526" y="354"/>
                  <a:pt x="532" y="358"/>
                  <a:pt x="538" y="361"/>
                </a:cubicBezTo>
                <a:cubicBezTo>
                  <a:pt x="539" y="362"/>
                  <a:pt x="540" y="362"/>
                  <a:pt x="541" y="363"/>
                </a:cubicBezTo>
                <a:cubicBezTo>
                  <a:pt x="545" y="369"/>
                  <a:pt x="548" y="375"/>
                  <a:pt x="552" y="380"/>
                </a:cubicBezTo>
                <a:cubicBezTo>
                  <a:pt x="551" y="382"/>
                  <a:pt x="549" y="383"/>
                  <a:pt x="549" y="384"/>
                </a:cubicBezTo>
                <a:cubicBezTo>
                  <a:pt x="548" y="386"/>
                  <a:pt x="547" y="387"/>
                  <a:pt x="545" y="388"/>
                </a:cubicBezTo>
                <a:cubicBezTo>
                  <a:pt x="544" y="388"/>
                  <a:pt x="542" y="388"/>
                  <a:pt x="541" y="389"/>
                </a:cubicBezTo>
                <a:cubicBezTo>
                  <a:pt x="540" y="389"/>
                  <a:pt x="539" y="390"/>
                  <a:pt x="538" y="391"/>
                </a:cubicBezTo>
                <a:cubicBezTo>
                  <a:pt x="539" y="391"/>
                  <a:pt x="539" y="392"/>
                  <a:pt x="540" y="391"/>
                </a:cubicBezTo>
                <a:cubicBezTo>
                  <a:pt x="547" y="389"/>
                  <a:pt x="555" y="387"/>
                  <a:pt x="562" y="383"/>
                </a:cubicBezTo>
                <a:close/>
                <a:moveTo>
                  <a:pt x="818" y="445"/>
                </a:moveTo>
                <a:lnTo>
                  <a:pt x="818" y="445"/>
                </a:lnTo>
                <a:cubicBezTo>
                  <a:pt x="817" y="446"/>
                  <a:pt x="817" y="447"/>
                  <a:pt x="817" y="449"/>
                </a:cubicBezTo>
                <a:cubicBezTo>
                  <a:pt x="816" y="453"/>
                  <a:pt x="815" y="456"/>
                  <a:pt x="813" y="459"/>
                </a:cubicBezTo>
                <a:cubicBezTo>
                  <a:pt x="803" y="473"/>
                  <a:pt x="793" y="487"/>
                  <a:pt x="783" y="501"/>
                </a:cubicBezTo>
                <a:cubicBezTo>
                  <a:pt x="782" y="503"/>
                  <a:pt x="780" y="505"/>
                  <a:pt x="778" y="507"/>
                </a:cubicBezTo>
                <a:cubicBezTo>
                  <a:pt x="777" y="505"/>
                  <a:pt x="777" y="504"/>
                  <a:pt x="776" y="503"/>
                </a:cubicBezTo>
                <a:cubicBezTo>
                  <a:pt x="774" y="504"/>
                  <a:pt x="774" y="507"/>
                  <a:pt x="773" y="509"/>
                </a:cubicBezTo>
                <a:cubicBezTo>
                  <a:pt x="771" y="519"/>
                  <a:pt x="769" y="530"/>
                  <a:pt x="767" y="540"/>
                </a:cubicBezTo>
                <a:cubicBezTo>
                  <a:pt x="765" y="546"/>
                  <a:pt x="764" y="553"/>
                  <a:pt x="763" y="559"/>
                </a:cubicBezTo>
                <a:cubicBezTo>
                  <a:pt x="762" y="561"/>
                  <a:pt x="761" y="562"/>
                  <a:pt x="760" y="564"/>
                </a:cubicBezTo>
                <a:cubicBezTo>
                  <a:pt x="757" y="567"/>
                  <a:pt x="755" y="572"/>
                  <a:pt x="754" y="577"/>
                </a:cubicBezTo>
                <a:cubicBezTo>
                  <a:pt x="753" y="581"/>
                  <a:pt x="751" y="585"/>
                  <a:pt x="748" y="588"/>
                </a:cubicBezTo>
                <a:cubicBezTo>
                  <a:pt x="745" y="591"/>
                  <a:pt x="743" y="595"/>
                  <a:pt x="740" y="598"/>
                </a:cubicBezTo>
                <a:cubicBezTo>
                  <a:pt x="738" y="602"/>
                  <a:pt x="734" y="605"/>
                  <a:pt x="736" y="610"/>
                </a:cubicBezTo>
                <a:cubicBezTo>
                  <a:pt x="734" y="611"/>
                  <a:pt x="732" y="612"/>
                  <a:pt x="730" y="612"/>
                </a:cubicBezTo>
                <a:cubicBezTo>
                  <a:pt x="727" y="614"/>
                  <a:pt x="724" y="616"/>
                  <a:pt x="724" y="619"/>
                </a:cubicBezTo>
                <a:cubicBezTo>
                  <a:pt x="717" y="621"/>
                  <a:pt x="716" y="620"/>
                  <a:pt x="714" y="616"/>
                </a:cubicBezTo>
                <a:cubicBezTo>
                  <a:pt x="713" y="618"/>
                  <a:pt x="711" y="619"/>
                  <a:pt x="709" y="620"/>
                </a:cubicBezTo>
                <a:cubicBezTo>
                  <a:pt x="708" y="620"/>
                  <a:pt x="705" y="619"/>
                  <a:pt x="703" y="618"/>
                </a:cubicBezTo>
                <a:cubicBezTo>
                  <a:pt x="702" y="618"/>
                  <a:pt x="701" y="619"/>
                  <a:pt x="700" y="620"/>
                </a:cubicBezTo>
                <a:cubicBezTo>
                  <a:pt x="698" y="621"/>
                  <a:pt x="695" y="623"/>
                  <a:pt x="693" y="625"/>
                </a:cubicBezTo>
                <a:cubicBezTo>
                  <a:pt x="691" y="627"/>
                  <a:pt x="689" y="628"/>
                  <a:pt x="687" y="628"/>
                </a:cubicBezTo>
                <a:cubicBezTo>
                  <a:pt x="683" y="627"/>
                  <a:pt x="679" y="629"/>
                  <a:pt x="676" y="631"/>
                </a:cubicBezTo>
                <a:cubicBezTo>
                  <a:pt x="671" y="634"/>
                  <a:pt x="666" y="637"/>
                  <a:pt x="663" y="642"/>
                </a:cubicBezTo>
                <a:cubicBezTo>
                  <a:pt x="661" y="644"/>
                  <a:pt x="659" y="645"/>
                  <a:pt x="656" y="643"/>
                </a:cubicBezTo>
                <a:cubicBezTo>
                  <a:pt x="657" y="645"/>
                  <a:pt x="657" y="646"/>
                  <a:pt x="657" y="647"/>
                </a:cubicBezTo>
                <a:cubicBezTo>
                  <a:pt x="657" y="648"/>
                  <a:pt x="656" y="648"/>
                  <a:pt x="656" y="649"/>
                </a:cubicBezTo>
                <a:cubicBezTo>
                  <a:pt x="652" y="652"/>
                  <a:pt x="652" y="656"/>
                  <a:pt x="653" y="660"/>
                </a:cubicBezTo>
                <a:cubicBezTo>
                  <a:pt x="654" y="662"/>
                  <a:pt x="653" y="664"/>
                  <a:pt x="652" y="666"/>
                </a:cubicBezTo>
                <a:cubicBezTo>
                  <a:pt x="652" y="667"/>
                  <a:pt x="652" y="667"/>
                  <a:pt x="652" y="667"/>
                </a:cubicBezTo>
                <a:cubicBezTo>
                  <a:pt x="650" y="675"/>
                  <a:pt x="646" y="681"/>
                  <a:pt x="638" y="685"/>
                </a:cubicBezTo>
                <a:cubicBezTo>
                  <a:pt x="637" y="685"/>
                  <a:pt x="636" y="687"/>
                  <a:pt x="634" y="689"/>
                </a:cubicBezTo>
                <a:cubicBezTo>
                  <a:pt x="632" y="692"/>
                  <a:pt x="630" y="695"/>
                  <a:pt x="628" y="698"/>
                </a:cubicBezTo>
                <a:cubicBezTo>
                  <a:pt x="627" y="698"/>
                  <a:pt x="627" y="698"/>
                  <a:pt x="627" y="698"/>
                </a:cubicBezTo>
                <a:cubicBezTo>
                  <a:pt x="625" y="697"/>
                  <a:pt x="623" y="695"/>
                  <a:pt x="621" y="693"/>
                </a:cubicBezTo>
                <a:cubicBezTo>
                  <a:pt x="621" y="697"/>
                  <a:pt x="620" y="698"/>
                  <a:pt x="618" y="700"/>
                </a:cubicBezTo>
                <a:cubicBezTo>
                  <a:pt x="617" y="701"/>
                  <a:pt x="616" y="703"/>
                  <a:pt x="614" y="704"/>
                </a:cubicBezTo>
                <a:cubicBezTo>
                  <a:pt x="609" y="709"/>
                  <a:pt x="605" y="714"/>
                  <a:pt x="602" y="721"/>
                </a:cubicBezTo>
                <a:cubicBezTo>
                  <a:pt x="601" y="723"/>
                  <a:pt x="599" y="725"/>
                  <a:pt x="597" y="727"/>
                </a:cubicBezTo>
                <a:cubicBezTo>
                  <a:pt x="593" y="731"/>
                  <a:pt x="589" y="735"/>
                  <a:pt x="584" y="739"/>
                </a:cubicBezTo>
                <a:cubicBezTo>
                  <a:pt x="583" y="740"/>
                  <a:pt x="581" y="741"/>
                  <a:pt x="579" y="741"/>
                </a:cubicBezTo>
                <a:cubicBezTo>
                  <a:pt x="575" y="742"/>
                  <a:pt x="571" y="742"/>
                  <a:pt x="568" y="743"/>
                </a:cubicBezTo>
                <a:cubicBezTo>
                  <a:pt x="565" y="743"/>
                  <a:pt x="563" y="742"/>
                  <a:pt x="561" y="742"/>
                </a:cubicBezTo>
                <a:cubicBezTo>
                  <a:pt x="558" y="741"/>
                  <a:pt x="555" y="740"/>
                  <a:pt x="552" y="739"/>
                </a:cubicBezTo>
                <a:cubicBezTo>
                  <a:pt x="551" y="738"/>
                  <a:pt x="549" y="737"/>
                  <a:pt x="548" y="736"/>
                </a:cubicBezTo>
                <a:cubicBezTo>
                  <a:pt x="546" y="734"/>
                  <a:pt x="545" y="731"/>
                  <a:pt x="546" y="728"/>
                </a:cubicBezTo>
                <a:cubicBezTo>
                  <a:pt x="546" y="727"/>
                  <a:pt x="546" y="726"/>
                  <a:pt x="546" y="726"/>
                </a:cubicBezTo>
                <a:cubicBezTo>
                  <a:pt x="546" y="726"/>
                  <a:pt x="545" y="726"/>
                  <a:pt x="545" y="726"/>
                </a:cubicBezTo>
                <a:cubicBezTo>
                  <a:pt x="544" y="729"/>
                  <a:pt x="543" y="733"/>
                  <a:pt x="542" y="737"/>
                </a:cubicBezTo>
                <a:cubicBezTo>
                  <a:pt x="542" y="737"/>
                  <a:pt x="543" y="739"/>
                  <a:pt x="544" y="739"/>
                </a:cubicBezTo>
                <a:cubicBezTo>
                  <a:pt x="547" y="742"/>
                  <a:pt x="550" y="744"/>
                  <a:pt x="553" y="746"/>
                </a:cubicBezTo>
                <a:cubicBezTo>
                  <a:pt x="552" y="749"/>
                  <a:pt x="551" y="751"/>
                  <a:pt x="550" y="753"/>
                </a:cubicBezTo>
                <a:cubicBezTo>
                  <a:pt x="551" y="754"/>
                  <a:pt x="551" y="755"/>
                  <a:pt x="552" y="755"/>
                </a:cubicBezTo>
                <a:cubicBezTo>
                  <a:pt x="555" y="758"/>
                  <a:pt x="555" y="761"/>
                  <a:pt x="553" y="764"/>
                </a:cubicBezTo>
                <a:cubicBezTo>
                  <a:pt x="550" y="767"/>
                  <a:pt x="548" y="770"/>
                  <a:pt x="545" y="773"/>
                </a:cubicBezTo>
                <a:cubicBezTo>
                  <a:pt x="541" y="776"/>
                  <a:pt x="537" y="778"/>
                  <a:pt x="532" y="779"/>
                </a:cubicBezTo>
                <a:cubicBezTo>
                  <a:pt x="526" y="780"/>
                  <a:pt x="519" y="781"/>
                  <a:pt x="513" y="782"/>
                </a:cubicBezTo>
                <a:cubicBezTo>
                  <a:pt x="510" y="782"/>
                  <a:pt x="508" y="781"/>
                  <a:pt x="506" y="781"/>
                </a:cubicBezTo>
                <a:cubicBezTo>
                  <a:pt x="504" y="781"/>
                  <a:pt x="502" y="781"/>
                  <a:pt x="500" y="780"/>
                </a:cubicBezTo>
                <a:cubicBezTo>
                  <a:pt x="500" y="781"/>
                  <a:pt x="500" y="782"/>
                  <a:pt x="500" y="783"/>
                </a:cubicBezTo>
                <a:cubicBezTo>
                  <a:pt x="500" y="783"/>
                  <a:pt x="501" y="784"/>
                  <a:pt x="501" y="784"/>
                </a:cubicBezTo>
                <a:cubicBezTo>
                  <a:pt x="500" y="786"/>
                  <a:pt x="499" y="788"/>
                  <a:pt x="498" y="789"/>
                </a:cubicBezTo>
                <a:cubicBezTo>
                  <a:pt x="498" y="792"/>
                  <a:pt x="497" y="795"/>
                  <a:pt x="497" y="798"/>
                </a:cubicBezTo>
                <a:cubicBezTo>
                  <a:pt x="496" y="800"/>
                  <a:pt x="495" y="801"/>
                  <a:pt x="493" y="801"/>
                </a:cubicBezTo>
                <a:cubicBezTo>
                  <a:pt x="491" y="801"/>
                  <a:pt x="489" y="801"/>
                  <a:pt x="486" y="802"/>
                </a:cubicBezTo>
                <a:cubicBezTo>
                  <a:pt x="484" y="803"/>
                  <a:pt x="483" y="802"/>
                  <a:pt x="481" y="801"/>
                </a:cubicBezTo>
                <a:cubicBezTo>
                  <a:pt x="478" y="800"/>
                  <a:pt x="476" y="799"/>
                  <a:pt x="473" y="798"/>
                </a:cubicBezTo>
                <a:cubicBezTo>
                  <a:pt x="472" y="802"/>
                  <a:pt x="471" y="806"/>
                  <a:pt x="471" y="810"/>
                </a:cubicBezTo>
                <a:cubicBezTo>
                  <a:pt x="471" y="811"/>
                  <a:pt x="471" y="812"/>
                  <a:pt x="472" y="813"/>
                </a:cubicBezTo>
                <a:cubicBezTo>
                  <a:pt x="473" y="814"/>
                  <a:pt x="474" y="814"/>
                  <a:pt x="475" y="815"/>
                </a:cubicBezTo>
                <a:cubicBezTo>
                  <a:pt x="477" y="815"/>
                  <a:pt x="479" y="814"/>
                  <a:pt x="481" y="813"/>
                </a:cubicBezTo>
                <a:cubicBezTo>
                  <a:pt x="482" y="817"/>
                  <a:pt x="482" y="817"/>
                  <a:pt x="479" y="818"/>
                </a:cubicBezTo>
                <a:cubicBezTo>
                  <a:pt x="478" y="818"/>
                  <a:pt x="477" y="816"/>
                  <a:pt x="475" y="816"/>
                </a:cubicBezTo>
                <a:cubicBezTo>
                  <a:pt x="474" y="816"/>
                  <a:pt x="473" y="817"/>
                  <a:pt x="471" y="817"/>
                </a:cubicBezTo>
                <a:cubicBezTo>
                  <a:pt x="472" y="818"/>
                  <a:pt x="473" y="819"/>
                  <a:pt x="475" y="821"/>
                </a:cubicBezTo>
                <a:cubicBezTo>
                  <a:pt x="473" y="822"/>
                  <a:pt x="471" y="823"/>
                  <a:pt x="469" y="824"/>
                </a:cubicBezTo>
                <a:cubicBezTo>
                  <a:pt x="467" y="825"/>
                  <a:pt x="465" y="827"/>
                  <a:pt x="465" y="829"/>
                </a:cubicBezTo>
                <a:cubicBezTo>
                  <a:pt x="465" y="830"/>
                  <a:pt x="464" y="831"/>
                  <a:pt x="464" y="832"/>
                </a:cubicBezTo>
                <a:cubicBezTo>
                  <a:pt x="464" y="836"/>
                  <a:pt x="462" y="838"/>
                  <a:pt x="458" y="839"/>
                </a:cubicBezTo>
                <a:cubicBezTo>
                  <a:pt x="451" y="839"/>
                  <a:pt x="448" y="843"/>
                  <a:pt x="444" y="848"/>
                </a:cubicBezTo>
                <a:cubicBezTo>
                  <a:pt x="447" y="853"/>
                  <a:pt x="450" y="859"/>
                  <a:pt x="457" y="858"/>
                </a:cubicBezTo>
                <a:cubicBezTo>
                  <a:pt x="458" y="862"/>
                  <a:pt x="457" y="865"/>
                  <a:pt x="453" y="867"/>
                </a:cubicBezTo>
                <a:cubicBezTo>
                  <a:pt x="450" y="868"/>
                  <a:pt x="447" y="870"/>
                  <a:pt x="444" y="872"/>
                </a:cubicBezTo>
                <a:cubicBezTo>
                  <a:pt x="442" y="873"/>
                  <a:pt x="440" y="875"/>
                  <a:pt x="439" y="877"/>
                </a:cubicBezTo>
                <a:cubicBezTo>
                  <a:pt x="439" y="878"/>
                  <a:pt x="439" y="879"/>
                  <a:pt x="438" y="880"/>
                </a:cubicBezTo>
                <a:cubicBezTo>
                  <a:pt x="437" y="883"/>
                  <a:pt x="436" y="883"/>
                  <a:pt x="433" y="881"/>
                </a:cubicBezTo>
                <a:cubicBezTo>
                  <a:pt x="433" y="881"/>
                  <a:pt x="433" y="882"/>
                  <a:pt x="433" y="882"/>
                </a:cubicBezTo>
                <a:cubicBezTo>
                  <a:pt x="433" y="883"/>
                  <a:pt x="433" y="883"/>
                  <a:pt x="434" y="884"/>
                </a:cubicBezTo>
                <a:cubicBezTo>
                  <a:pt x="431" y="886"/>
                  <a:pt x="428" y="889"/>
                  <a:pt x="425" y="891"/>
                </a:cubicBezTo>
                <a:cubicBezTo>
                  <a:pt x="427" y="894"/>
                  <a:pt x="429" y="897"/>
                  <a:pt x="431" y="900"/>
                </a:cubicBezTo>
                <a:cubicBezTo>
                  <a:pt x="426" y="899"/>
                  <a:pt x="421" y="901"/>
                  <a:pt x="417" y="903"/>
                </a:cubicBezTo>
                <a:cubicBezTo>
                  <a:pt x="414" y="903"/>
                  <a:pt x="413" y="905"/>
                  <a:pt x="412" y="907"/>
                </a:cubicBezTo>
                <a:cubicBezTo>
                  <a:pt x="411" y="909"/>
                  <a:pt x="410" y="910"/>
                  <a:pt x="410" y="912"/>
                </a:cubicBezTo>
                <a:cubicBezTo>
                  <a:pt x="409" y="912"/>
                  <a:pt x="408" y="911"/>
                  <a:pt x="406" y="911"/>
                </a:cubicBezTo>
                <a:cubicBezTo>
                  <a:pt x="409" y="908"/>
                  <a:pt x="411" y="906"/>
                  <a:pt x="409" y="902"/>
                </a:cubicBezTo>
                <a:cubicBezTo>
                  <a:pt x="404" y="901"/>
                  <a:pt x="399" y="902"/>
                  <a:pt x="394" y="904"/>
                </a:cubicBezTo>
                <a:cubicBezTo>
                  <a:pt x="394" y="902"/>
                  <a:pt x="394" y="901"/>
                  <a:pt x="394" y="900"/>
                </a:cubicBezTo>
                <a:cubicBezTo>
                  <a:pt x="396" y="898"/>
                  <a:pt x="398" y="900"/>
                  <a:pt x="400" y="901"/>
                </a:cubicBezTo>
                <a:cubicBezTo>
                  <a:pt x="401" y="899"/>
                  <a:pt x="402" y="898"/>
                  <a:pt x="403" y="897"/>
                </a:cubicBezTo>
                <a:cubicBezTo>
                  <a:pt x="401" y="896"/>
                  <a:pt x="400" y="895"/>
                  <a:pt x="400" y="894"/>
                </a:cubicBezTo>
                <a:cubicBezTo>
                  <a:pt x="399" y="894"/>
                  <a:pt x="399" y="893"/>
                  <a:pt x="399" y="892"/>
                </a:cubicBezTo>
                <a:cubicBezTo>
                  <a:pt x="395" y="892"/>
                  <a:pt x="396" y="895"/>
                  <a:pt x="396" y="897"/>
                </a:cubicBezTo>
                <a:cubicBezTo>
                  <a:pt x="395" y="896"/>
                  <a:pt x="394" y="896"/>
                  <a:pt x="393" y="895"/>
                </a:cubicBezTo>
                <a:cubicBezTo>
                  <a:pt x="393" y="893"/>
                  <a:pt x="393" y="891"/>
                  <a:pt x="394" y="889"/>
                </a:cubicBezTo>
                <a:cubicBezTo>
                  <a:pt x="394" y="889"/>
                  <a:pt x="395" y="888"/>
                  <a:pt x="397" y="888"/>
                </a:cubicBezTo>
                <a:cubicBezTo>
                  <a:pt x="395" y="885"/>
                  <a:pt x="395" y="885"/>
                  <a:pt x="393" y="886"/>
                </a:cubicBezTo>
                <a:cubicBezTo>
                  <a:pt x="392" y="884"/>
                  <a:pt x="392" y="882"/>
                  <a:pt x="391" y="880"/>
                </a:cubicBezTo>
                <a:cubicBezTo>
                  <a:pt x="392" y="879"/>
                  <a:pt x="393" y="879"/>
                  <a:pt x="395" y="879"/>
                </a:cubicBezTo>
                <a:cubicBezTo>
                  <a:pt x="394" y="877"/>
                  <a:pt x="393" y="875"/>
                  <a:pt x="391" y="873"/>
                </a:cubicBezTo>
                <a:cubicBezTo>
                  <a:pt x="391" y="873"/>
                  <a:pt x="391" y="871"/>
                  <a:pt x="391" y="869"/>
                </a:cubicBezTo>
                <a:cubicBezTo>
                  <a:pt x="393" y="869"/>
                  <a:pt x="393" y="867"/>
                  <a:pt x="396" y="867"/>
                </a:cubicBezTo>
                <a:cubicBezTo>
                  <a:pt x="396" y="867"/>
                  <a:pt x="397" y="865"/>
                  <a:pt x="398" y="864"/>
                </a:cubicBezTo>
                <a:cubicBezTo>
                  <a:pt x="396" y="861"/>
                  <a:pt x="394" y="861"/>
                  <a:pt x="391" y="860"/>
                </a:cubicBezTo>
                <a:cubicBezTo>
                  <a:pt x="394" y="857"/>
                  <a:pt x="392" y="856"/>
                  <a:pt x="390" y="853"/>
                </a:cubicBezTo>
                <a:lnTo>
                  <a:pt x="386" y="853"/>
                </a:lnTo>
                <a:cubicBezTo>
                  <a:pt x="385" y="851"/>
                  <a:pt x="387" y="850"/>
                  <a:pt x="388" y="848"/>
                </a:cubicBezTo>
                <a:cubicBezTo>
                  <a:pt x="391" y="849"/>
                  <a:pt x="393" y="850"/>
                  <a:pt x="396" y="851"/>
                </a:cubicBezTo>
                <a:cubicBezTo>
                  <a:pt x="397" y="850"/>
                  <a:pt x="398" y="847"/>
                  <a:pt x="399" y="845"/>
                </a:cubicBezTo>
                <a:cubicBezTo>
                  <a:pt x="399" y="844"/>
                  <a:pt x="398" y="844"/>
                  <a:pt x="398" y="843"/>
                </a:cubicBezTo>
                <a:cubicBezTo>
                  <a:pt x="399" y="843"/>
                  <a:pt x="401" y="842"/>
                  <a:pt x="403" y="841"/>
                </a:cubicBezTo>
                <a:cubicBezTo>
                  <a:pt x="401" y="841"/>
                  <a:pt x="399" y="840"/>
                  <a:pt x="398" y="840"/>
                </a:cubicBezTo>
                <a:cubicBezTo>
                  <a:pt x="400" y="838"/>
                  <a:pt x="402" y="836"/>
                  <a:pt x="405" y="834"/>
                </a:cubicBezTo>
                <a:cubicBezTo>
                  <a:pt x="403" y="833"/>
                  <a:pt x="402" y="832"/>
                  <a:pt x="400" y="830"/>
                </a:cubicBezTo>
                <a:cubicBezTo>
                  <a:pt x="401" y="829"/>
                  <a:pt x="403" y="829"/>
                  <a:pt x="404" y="828"/>
                </a:cubicBezTo>
                <a:cubicBezTo>
                  <a:pt x="403" y="826"/>
                  <a:pt x="402" y="824"/>
                  <a:pt x="402" y="822"/>
                </a:cubicBezTo>
                <a:cubicBezTo>
                  <a:pt x="402" y="820"/>
                  <a:pt x="403" y="818"/>
                  <a:pt x="403" y="816"/>
                </a:cubicBezTo>
                <a:cubicBezTo>
                  <a:pt x="406" y="816"/>
                  <a:pt x="407" y="815"/>
                  <a:pt x="408" y="812"/>
                </a:cubicBezTo>
                <a:cubicBezTo>
                  <a:pt x="407" y="811"/>
                  <a:pt x="406" y="811"/>
                  <a:pt x="404" y="810"/>
                </a:cubicBezTo>
                <a:cubicBezTo>
                  <a:pt x="405" y="808"/>
                  <a:pt x="406" y="807"/>
                  <a:pt x="408" y="805"/>
                </a:cubicBezTo>
                <a:cubicBezTo>
                  <a:pt x="406" y="805"/>
                  <a:pt x="404" y="805"/>
                  <a:pt x="403" y="805"/>
                </a:cubicBezTo>
                <a:cubicBezTo>
                  <a:pt x="401" y="805"/>
                  <a:pt x="400" y="805"/>
                  <a:pt x="398" y="806"/>
                </a:cubicBezTo>
                <a:cubicBezTo>
                  <a:pt x="397" y="804"/>
                  <a:pt x="395" y="803"/>
                  <a:pt x="394" y="801"/>
                </a:cubicBezTo>
                <a:cubicBezTo>
                  <a:pt x="396" y="797"/>
                  <a:pt x="397" y="793"/>
                  <a:pt x="399" y="790"/>
                </a:cubicBezTo>
                <a:cubicBezTo>
                  <a:pt x="401" y="787"/>
                  <a:pt x="401" y="784"/>
                  <a:pt x="400" y="781"/>
                </a:cubicBezTo>
                <a:cubicBezTo>
                  <a:pt x="399" y="777"/>
                  <a:pt x="398" y="773"/>
                  <a:pt x="398" y="769"/>
                </a:cubicBezTo>
                <a:cubicBezTo>
                  <a:pt x="397" y="768"/>
                  <a:pt x="397" y="766"/>
                  <a:pt x="397" y="765"/>
                </a:cubicBezTo>
                <a:cubicBezTo>
                  <a:pt x="398" y="765"/>
                  <a:pt x="399" y="764"/>
                  <a:pt x="400" y="764"/>
                </a:cubicBezTo>
                <a:cubicBezTo>
                  <a:pt x="401" y="763"/>
                  <a:pt x="402" y="762"/>
                  <a:pt x="403" y="760"/>
                </a:cubicBezTo>
                <a:cubicBezTo>
                  <a:pt x="408" y="750"/>
                  <a:pt x="412" y="740"/>
                  <a:pt x="417" y="729"/>
                </a:cubicBezTo>
                <a:cubicBezTo>
                  <a:pt x="417" y="728"/>
                  <a:pt x="418" y="726"/>
                  <a:pt x="418" y="724"/>
                </a:cubicBezTo>
                <a:cubicBezTo>
                  <a:pt x="418" y="716"/>
                  <a:pt x="418" y="708"/>
                  <a:pt x="418" y="700"/>
                </a:cubicBezTo>
                <a:cubicBezTo>
                  <a:pt x="418" y="697"/>
                  <a:pt x="418" y="694"/>
                  <a:pt x="420" y="692"/>
                </a:cubicBezTo>
                <a:cubicBezTo>
                  <a:pt x="423" y="689"/>
                  <a:pt x="423" y="686"/>
                  <a:pt x="422" y="683"/>
                </a:cubicBezTo>
                <a:cubicBezTo>
                  <a:pt x="421" y="679"/>
                  <a:pt x="421" y="675"/>
                  <a:pt x="423" y="672"/>
                </a:cubicBezTo>
                <a:cubicBezTo>
                  <a:pt x="426" y="663"/>
                  <a:pt x="429" y="653"/>
                  <a:pt x="432" y="644"/>
                </a:cubicBezTo>
                <a:cubicBezTo>
                  <a:pt x="433" y="640"/>
                  <a:pt x="434" y="636"/>
                  <a:pt x="433" y="632"/>
                </a:cubicBezTo>
                <a:cubicBezTo>
                  <a:pt x="433" y="630"/>
                  <a:pt x="433" y="629"/>
                  <a:pt x="433" y="627"/>
                </a:cubicBezTo>
                <a:cubicBezTo>
                  <a:pt x="432" y="621"/>
                  <a:pt x="432" y="616"/>
                  <a:pt x="434" y="610"/>
                </a:cubicBezTo>
                <a:cubicBezTo>
                  <a:pt x="435" y="609"/>
                  <a:pt x="435" y="608"/>
                  <a:pt x="435" y="606"/>
                </a:cubicBezTo>
                <a:cubicBezTo>
                  <a:pt x="440" y="595"/>
                  <a:pt x="440" y="584"/>
                  <a:pt x="438" y="573"/>
                </a:cubicBezTo>
                <a:cubicBezTo>
                  <a:pt x="438" y="569"/>
                  <a:pt x="438" y="566"/>
                  <a:pt x="438" y="562"/>
                </a:cubicBezTo>
                <a:cubicBezTo>
                  <a:pt x="438" y="560"/>
                  <a:pt x="437" y="559"/>
                  <a:pt x="435" y="557"/>
                </a:cubicBezTo>
                <a:cubicBezTo>
                  <a:pt x="432" y="554"/>
                  <a:pt x="429" y="551"/>
                  <a:pt x="426" y="548"/>
                </a:cubicBezTo>
                <a:cubicBezTo>
                  <a:pt x="425" y="547"/>
                  <a:pt x="423" y="546"/>
                  <a:pt x="422" y="545"/>
                </a:cubicBezTo>
                <a:cubicBezTo>
                  <a:pt x="410" y="539"/>
                  <a:pt x="398" y="533"/>
                  <a:pt x="387" y="527"/>
                </a:cubicBezTo>
                <a:cubicBezTo>
                  <a:pt x="379" y="522"/>
                  <a:pt x="374" y="516"/>
                  <a:pt x="370" y="508"/>
                </a:cubicBezTo>
                <a:cubicBezTo>
                  <a:pt x="369" y="507"/>
                  <a:pt x="369" y="505"/>
                  <a:pt x="370" y="504"/>
                </a:cubicBezTo>
                <a:cubicBezTo>
                  <a:pt x="371" y="502"/>
                  <a:pt x="371" y="500"/>
                  <a:pt x="369" y="498"/>
                </a:cubicBezTo>
                <a:cubicBezTo>
                  <a:pt x="369" y="498"/>
                  <a:pt x="369" y="497"/>
                  <a:pt x="368" y="497"/>
                </a:cubicBezTo>
                <a:cubicBezTo>
                  <a:pt x="357" y="483"/>
                  <a:pt x="348" y="467"/>
                  <a:pt x="342" y="450"/>
                </a:cubicBezTo>
                <a:cubicBezTo>
                  <a:pt x="338" y="440"/>
                  <a:pt x="332" y="432"/>
                  <a:pt x="326" y="424"/>
                </a:cubicBezTo>
                <a:cubicBezTo>
                  <a:pt x="326" y="423"/>
                  <a:pt x="324" y="422"/>
                  <a:pt x="323" y="421"/>
                </a:cubicBezTo>
                <a:cubicBezTo>
                  <a:pt x="319" y="419"/>
                  <a:pt x="316" y="416"/>
                  <a:pt x="313" y="414"/>
                </a:cubicBezTo>
                <a:cubicBezTo>
                  <a:pt x="314" y="413"/>
                  <a:pt x="314" y="413"/>
                  <a:pt x="315" y="412"/>
                </a:cubicBezTo>
                <a:cubicBezTo>
                  <a:pt x="316" y="411"/>
                  <a:pt x="316" y="410"/>
                  <a:pt x="315" y="408"/>
                </a:cubicBezTo>
                <a:cubicBezTo>
                  <a:pt x="314" y="405"/>
                  <a:pt x="313" y="402"/>
                  <a:pt x="312" y="398"/>
                </a:cubicBezTo>
                <a:cubicBezTo>
                  <a:pt x="311" y="394"/>
                  <a:pt x="311" y="394"/>
                  <a:pt x="314" y="392"/>
                </a:cubicBezTo>
                <a:cubicBezTo>
                  <a:pt x="318" y="389"/>
                  <a:pt x="321" y="387"/>
                  <a:pt x="324" y="385"/>
                </a:cubicBezTo>
                <a:cubicBezTo>
                  <a:pt x="328" y="382"/>
                  <a:pt x="329" y="374"/>
                  <a:pt x="327" y="370"/>
                </a:cubicBezTo>
                <a:cubicBezTo>
                  <a:pt x="326" y="371"/>
                  <a:pt x="325" y="371"/>
                  <a:pt x="324" y="372"/>
                </a:cubicBezTo>
                <a:cubicBezTo>
                  <a:pt x="323" y="373"/>
                  <a:pt x="323" y="374"/>
                  <a:pt x="322" y="375"/>
                </a:cubicBezTo>
                <a:cubicBezTo>
                  <a:pt x="321" y="374"/>
                  <a:pt x="321" y="374"/>
                  <a:pt x="320" y="374"/>
                </a:cubicBezTo>
                <a:cubicBezTo>
                  <a:pt x="316" y="372"/>
                  <a:pt x="315" y="370"/>
                  <a:pt x="315" y="366"/>
                </a:cubicBezTo>
                <a:cubicBezTo>
                  <a:pt x="315" y="364"/>
                  <a:pt x="315" y="361"/>
                  <a:pt x="315" y="358"/>
                </a:cubicBezTo>
                <a:cubicBezTo>
                  <a:pt x="314" y="357"/>
                  <a:pt x="315" y="355"/>
                  <a:pt x="317" y="354"/>
                </a:cubicBezTo>
                <a:cubicBezTo>
                  <a:pt x="318" y="353"/>
                  <a:pt x="320" y="352"/>
                  <a:pt x="322" y="351"/>
                </a:cubicBezTo>
                <a:cubicBezTo>
                  <a:pt x="321" y="350"/>
                  <a:pt x="321" y="349"/>
                  <a:pt x="320" y="348"/>
                </a:cubicBezTo>
                <a:cubicBezTo>
                  <a:pt x="324" y="344"/>
                  <a:pt x="328" y="341"/>
                  <a:pt x="324" y="334"/>
                </a:cubicBezTo>
                <a:cubicBezTo>
                  <a:pt x="329" y="333"/>
                  <a:pt x="333" y="332"/>
                  <a:pt x="338" y="331"/>
                </a:cubicBezTo>
                <a:lnTo>
                  <a:pt x="338" y="324"/>
                </a:lnTo>
                <a:cubicBezTo>
                  <a:pt x="339" y="324"/>
                  <a:pt x="341" y="323"/>
                  <a:pt x="343" y="322"/>
                </a:cubicBezTo>
                <a:lnTo>
                  <a:pt x="343" y="315"/>
                </a:lnTo>
                <a:cubicBezTo>
                  <a:pt x="345" y="314"/>
                  <a:pt x="347" y="314"/>
                  <a:pt x="349" y="313"/>
                </a:cubicBezTo>
                <a:cubicBezTo>
                  <a:pt x="351" y="312"/>
                  <a:pt x="353" y="311"/>
                  <a:pt x="354" y="310"/>
                </a:cubicBezTo>
                <a:cubicBezTo>
                  <a:pt x="355" y="307"/>
                  <a:pt x="357" y="304"/>
                  <a:pt x="359" y="302"/>
                </a:cubicBezTo>
                <a:cubicBezTo>
                  <a:pt x="361" y="298"/>
                  <a:pt x="361" y="297"/>
                  <a:pt x="358" y="295"/>
                </a:cubicBezTo>
                <a:cubicBezTo>
                  <a:pt x="357" y="295"/>
                  <a:pt x="356" y="294"/>
                  <a:pt x="355" y="293"/>
                </a:cubicBezTo>
                <a:cubicBezTo>
                  <a:pt x="355" y="290"/>
                  <a:pt x="355" y="286"/>
                  <a:pt x="356" y="282"/>
                </a:cubicBezTo>
                <a:cubicBezTo>
                  <a:pt x="356" y="278"/>
                  <a:pt x="357" y="274"/>
                  <a:pt x="357" y="270"/>
                </a:cubicBezTo>
                <a:cubicBezTo>
                  <a:pt x="358" y="267"/>
                  <a:pt x="357" y="265"/>
                  <a:pt x="355" y="263"/>
                </a:cubicBezTo>
                <a:cubicBezTo>
                  <a:pt x="352" y="259"/>
                  <a:pt x="348" y="255"/>
                  <a:pt x="345" y="251"/>
                </a:cubicBezTo>
                <a:cubicBezTo>
                  <a:pt x="346" y="249"/>
                  <a:pt x="347" y="247"/>
                  <a:pt x="348" y="245"/>
                </a:cubicBezTo>
                <a:cubicBezTo>
                  <a:pt x="344" y="245"/>
                  <a:pt x="342" y="243"/>
                  <a:pt x="340" y="241"/>
                </a:cubicBezTo>
                <a:cubicBezTo>
                  <a:pt x="336" y="237"/>
                  <a:pt x="337" y="237"/>
                  <a:pt x="332" y="240"/>
                </a:cubicBezTo>
                <a:cubicBezTo>
                  <a:pt x="328" y="242"/>
                  <a:pt x="324" y="244"/>
                  <a:pt x="320" y="247"/>
                </a:cubicBezTo>
                <a:cubicBezTo>
                  <a:pt x="321" y="249"/>
                  <a:pt x="323" y="252"/>
                  <a:pt x="324" y="255"/>
                </a:cubicBezTo>
                <a:cubicBezTo>
                  <a:pt x="322" y="257"/>
                  <a:pt x="319" y="259"/>
                  <a:pt x="315" y="258"/>
                </a:cubicBezTo>
                <a:cubicBezTo>
                  <a:pt x="315" y="256"/>
                  <a:pt x="314" y="253"/>
                  <a:pt x="313" y="250"/>
                </a:cubicBezTo>
                <a:cubicBezTo>
                  <a:pt x="312" y="251"/>
                  <a:pt x="310" y="252"/>
                  <a:pt x="309" y="253"/>
                </a:cubicBezTo>
                <a:cubicBezTo>
                  <a:pt x="306" y="250"/>
                  <a:pt x="306" y="246"/>
                  <a:pt x="301" y="247"/>
                </a:cubicBezTo>
                <a:cubicBezTo>
                  <a:pt x="298" y="247"/>
                  <a:pt x="295" y="244"/>
                  <a:pt x="292" y="248"/>
                </a:cubicBezTo>
                <a:cubicBezTo>
                  <a:pt x="290" y="246"/>
                  <a:pt x="289" y="245"/>
                  <a:pt x="287" y="242"/>
                </a:cubicBezTo>
                <a:cubicBezTo>
                  <a:pt x="287" y="243"/>
                  <a:pt x="287" y="244"/>
                  <a:pt x="286" y="245"/>
                </a:cubicBezTo>
                <a:cubicBezTo>
                  <a:pt x="285" y="245"/>
                  <a:pt x="284" y="244"/>
                  <a:pt x="285" y="243"/>
                </a:cubicBezTo>
                <a:cubicBezTo>
                  <a:pt x="285" y="239"/>
                  <a:pt x="283" y="237"/>
                  <a:pt x="280" y="235"/>
                </a:cubicBezTo>
                <a:cubicBezTo>
                  <a:pt x="277" y="233"/>
                  <a:pt x="274" y="230"/>
                  <a:pt x="271" y="228"/>
                </a:cubicBezTo>
                <a:cubicBezTo>
                  <a:pt x="270" y="227"/>
                  <a:pt x="268" y="226"/>
                  <a:pt x="266" y="225"/>
                </a:cubicBezTo>
                <a:cubicBezTo>
                  <a:pt x="267" y="227"/>
                  <a:pt x="268" y="228"/>
                  <a:pt x="269" y="230"/>
                </a:cubicBezTo>
                <a:cubicBezTo>
                  <a:pt x="268" y="230"/>
                  <a:pt x="268" y="231"/>
                  <a:pt x="267" y="232"/>
                </a:cubicBezTo>
                <a:cubicBezTo>
                  <a:pt x="266" y="231"/>
                  <a:pt x="265" y="231"/>
                  <a:pt x="264" y="230"/>
                </a:cubicBezTo>
                <a:cubicBezTo>
                  <a:pt x="262" y="229"/>
                  <a:pt x="261" y="228"/>
                  <a:pt x="261" y="225"/>
                </a:cubicBezTo>
                <a:cubicBezTo>
                  <a:pt x="261" y="224"/>
                  <a:pt x="261" y="223"/>
                  <a:pt x="261" y="221"/>
                </a:cubicBezTo>
                <a:cubicBezTo>
                  <a:pt x="261" y="220"/>
                  <a:pt x="260" y="219"/>
                  <a:pt x="260" y="217"/>
                </a:cubicBezTo>
                <a:cubicBezTo>
                  <a:pt x="260" y="217"/>
                  <a:pt x="260" y="216"/>
                  <a:pt x="261" y="215"/>
                </a:cubicBezTo>
                <a:cubicBezTo>
                  <a:pt x="254" y="209"/>
                  <a:pt x="248" y="202"/>
                  <a:pt x="241" y="196"/>
                </a:cubicBezTo>
                <a:cubicBezTo>
                  <a:pt x="245" y="194"/>
                  <a:pt x="243" y="192"/>
                  <a:pt x="243" y="189"/>
                </a:cubicBezTo>
                <a:cubicBezTo>
                  <a:pt x="240" y="189"/>
                  <a:pt x="237" y="189"/>
                  <a:pt x="234" y="190"/>
                </a:cubicBezTo>
                <a:cubicBezTo>
                  <a:pt x="228" y="191"/>
                  <a:pt x="223" y="191"/>
                  <a:pt x="218" y="189"/>
                </a:cubicBezTo>
                <a:cubicBezTo>
                  <a:pt x="217" y="189"/>
                  <a:pt x="217" y="188"/>
                  <a:pt x="216" y="188"/>
                </a:cubicBezTo>
                <a:cubicBezTo>
                  <a:pt x="205" y="186"/>
                  <a:pt x="195" y="181"/>
                  <a:pt x="186" y="174"/>
                </a:cubicBezTo>
                <a:cubicBezTo>
                  <a:pt x="181" y="170"/>
                  <a:pt x="176" y="166"/>
                  <a:pt x="171" y="162"/>
                </a:cubicBezTo>
                <a:cubicBezTo>
                  <a:pt x="170" y="161"/>
                  <a:pt x="168" y="161"/>
                  <a:pt x="166" y="161"/>
                </a:cubicBezTo>
                <a:cubicBezTo>
                  <a:pt x="159" y="163"/>
                  <a:pt x="153" y="164"/>
                  <a:pt x="146" y="166"/>
                </a:cubicBezTo>
                <a:cubicBezTo>
                  <a:pt x="145" y="166"/>
                  <a:pt x="143" y="166"/>
                  <a:pt x="142" y="166"/>
                </a:cubicBezTo>
                <a:cubicBezTo>
                  <a:pt x="129" y="161"/>
                  <a:pt x="115" y="156"/>
                  <a:pt x="102" y="151"/>
                </a:cubicBezTo>
                <a:cubicBezTo>
                  <a:pt x="100" y="151"/>
                  <a:pt x="98" y="149"/>
                  <a:pt x="96" y="147"/>
                </a:cubicBezTo>
                <a:cubicBezTo>
                  <a:pt x="93" y="144"/>
                  <a:pt x="91" y="142"/>
                  <a:pt x="87" y="142"/>
                </a:cubicBezTo>
                <a:cubicBezTo>
                  <a:pt x="80" y="142"/>
                  <a:pt x="74" y="138"/>
                  <a:pt x="70" y="132"/>
                </a:cubicBezTo>
                <a:cubicBezTo>
                  <a:pt x="68" y="129"/>
                  <a:pt x="65" y="127"/>
                  <a:pt x="63" y="124"/>
                </a:cubicBezTo>
                <a:cubicBezTo>
                  <a:pt x="62" y="123"/>
                  <a:pt x="61" y="121"/>
                  <a:pt x="60" y="119"/>
                </a:cubicBezTo>
                <a:cubicBezTo>
                  <a:pt x="62" y="118"/>
                  <a:pt x="63" y="118"/>
                  <a:pt x="64" y="117"/>
                </a:cubicBezTo>
                <a:cubicBezTo>
                  <a:pt x="64" y="116"/>
                  <a:pt x="63" y="115"/>
                  <a:pt x="63" y="114"/>
                </a:cubicBezTo>
                <a:cubicBezTo>
                  <a:pt x="63" y="114"/>
                  <a:pt x="64" y="113"/>
                  <a:pt x="64" y="112"/>
                </a:cubicBezTo>
                <a:cubicBezTo>
                  <a:pt x="67" y="109"/>
                  <a:pt x="67" y="106"/>
                  <a:pt x="66" y="102"/>
                </a:cubicBezTo>
                <a:cubicBezTo>
                  <a:pt x="64" y="95"/>
                  <a:pt x="61" y="89"/>
                  <a:pt x="57" y="84"/>
                </a:cubicBezTo>
                <a:cubicBezTo>
                  <a:pt x="55" y="82"/>
                  <a:pt x="53" y="80"/>
                  <a:pt x="51" y="77"/>
                </a:cubicBezTo>
                <a:cubicBezTo>
                  <a:pt x="50" y="76"/>
                  <a:pt x="50" y="75"/>
                  <a:pt x="50" y="74"/>
                </a:cubicBezTo>
                <a:cubicBezTo>
                  <a:pt x="50" y="71"/>
                  <a:pt x="48" y="70"/>
                  <a:pt x="46" y="69"/>
                </a:cubicBezTo>
                <a:cubicBezTo>
                  <a:pt x="44" y="68"/>
                  <a:pt x="42" y="67"/>
                  <a:pt x="40" y="65"/>
                </a:cubicBezTo>
                <a:cubicBezTo>
                  <a:pt x="41" y="63"/>
                  <a:pt x="42" y="61"/>
                  <a:pt x="44" y="59"/>
                </a:cubicBezTo>
                <a:cubicBezTo>
                  <a:pt x="42" y="57"/>
                  <a:pt x="40" y="55"/>
                  <a:pt x="38" y="53"/>
                </a:cubicBezTo>
                <a:cubicBezTo>
                  <a:pt x="35" y="51"/>
                  <a:pt x="34" y="49"/>
                  <a:pt x="36" y="45"/>
                </a:cubicBezTo>
                <a:cubicBezTo>
                  <a:pt x="36" y="45"/>
                  <a:pt x="36" y="44"/>
                  <a:pt x="36" y="43"/>
                </a:cubicBezTo>
                <a:cubicBezTo>
                  <a:pt x="34" y="43"/>
                  <a:pt x="33" y="43"/>
                  <a:pt x="31" y="43"/>
                </a:cubicBezTo>
                <a:cubicBezTo>
                  <a:pt x="28" y="38"/>
                  <a:pt x="25" y="33"/>
                  <a:pt x="26" y="27"/>
                </a:cubicBezTo>
                <a:cubicBezTo>
                  <a:pt x="26" y="23"/>
                  <a:pt x="26" y="19"/>
                  <a:pt x="27" y="16"/>
                </a:cubicBezTo>
                <a:cubicBezTo>
                  <a:pt x="27" y="13"/>
                  <a:pt x="26" y="12"/>
                  <a:pt x="24" y="11"/>
                </a:cubicBezTo>
                <a:cubicBezTo>
                  <a:pt x="21" y="9"/>
                  <a:pt x="18" y="8"/>
                  <a:pt x="15" y="6"/>
                </a:cubicBezTo>
                <a:cubicBezTo>
                  <a:pt x="14" y="7"/>
                  <a:pt x="14" y="7"/>
                  <a:pt x="14" y="7"/>
                </a:cubicBezTo>
                <a:cubicBezTo>
                  <a:pt x="13" y="13"/>
                  <a:pt x="11" y="18"/>
                  <a:pt x="10" y="24"/>
                </a:cubicBezTo>
                <a:cubicBezTo>
                  <a:pt x="10" y="25"/>
                  <a:pt x="11" y="26"/>
                  <a:pt x="11" y="27"/>
                </a:cubicBezTo>
                <a:cubicBezTo>
                  <a:pt x="13" y="30"/>
                  <a:pt x="14" y="33"/>
                  <a:pt x="16" y="36"/>
                </a:cubicBezTo>
                <a:cubicBezTo>
                  <a:pt x="17" y="38"/>
                  <a:pt x="18" y="41"/>
                  <a:pt x="17" y="43"/>
                </a:cubicBezTo>
                <a:cubicBezTo>
                  <a:pt x="17" y="46"/>
                  <a:pt x="17" y="48"/>
                  <a:pt x="19" y="50"/>
                </a:cubicBezTo>
                <a:cubicBezTo>
                  <a:pt x="23" y="55"/>
                  <a:pt x="24" y="61"/>
                  <a:pt x="24" y="68"/>
                </a:cubicBezTo>
                <a:cubicBezTo>
                  <a:pt x="23" y="71"/>
                  <a:pt x="24" y="74"/>
                  <a:pt x="24" y="77"/>
                </a:cubicBezTo>
                <a:cubicBezTo>
                  <a:pt x="24" y="79"/>
                  <a:pt x="24" y="80"/>
                  <a:pt x="26" y="81"/>
                </a:cubicBezTo>
                <a:cubicBezTo>
                  <a:pt x="30" y="83"/>
                  <a:pt x="31" y="85"/>
                  <a:pt x="31" y="89"/>
                </a:cubicBezTo>
                <a:cubicBezTo>
                  <a:pt x="31" y="92"/>
                  <a:pt x="28" y="92"/>
                  <a:pt x="26" y="93"/>
                </a:cubicBezTo>
                <a:cubicBezTo>
                  <a:pt x="26" y="92"/>
                  <a:pt x="26" y="92"/>
                  <a:pt x="26" y="91"/>
                </a:cubicBezTo>
                <a:cubicBezTo>
                  <a:pt x="25" y="88"/>
                  <a:pt x="24" y="87"/>
                  <a:pt x="23" y="85"/>
                </a:cubicBezTo>
                <a:cubicBezTo>
                  <a:pt x="20" y="83"/>
                  <a:pt x="17" y="80"/>
                  <a:pt x="14" y="78"/>
                </a:cubicBezTo>
                <a:cubicBezTo>
                  <a:pt x="13" y="76"/>
                  <a:pt x="12" y="75"/>
                  <a:pt x="13" y="73"/>
                </a:cubicBezTo>
                <a:cubicBezTo>
                  <a:pt x="14" y="72"/>
                  <a:pt x="14" y="71"/>
                  <a:pt x="14" y="70"/>
                </a:cubicBezTo>
                <a:cubicBezTo>
                  <a:pt x="16" y="62"/>
                  <a:pt x="16" y="61"/>
                  <a:pt x="10" y="54"/>
                </a:cubicBezTo>
                <a:cubicBezTo>
                  <a:pt x="9" y="55"/>
                  <a:pt x="8" y="55"/>
                  <a:pt x="6" y="56"/>
                </a:cubicBezTo>
                <a:cubicBezTo>
                  <a:pt x="4" y="54"/>
                  <a:pt x="2" y="51"/>
                  <a:pt x="0" y="48"/>
                </a:cubicBezTo>
                <a:cubicBezTo>
                  <a:pt x="2" y="48"/>
                  <a:pt x="4" y="48"/>
                  <a:pt x="6" y="48"/>
                </a:cubicBezTo>
                <a:cubicBezTo>
                  <a:pt x="4" y="44"/>
                  <a:pt x="8" y="43"/>
                  <a:pt x="9" y="39"/>
                </a:cubicBezTo>
                <a:cubicBezTo>
                  <a:pt x="7" y="37"/>
                  <a:pt x="5" y="34"/>
                  <a:pt x="3" y="31"/>
                </a:cubicBezTo>
                <a:cubicBezTo>
                  <a:pt x="1" y="29"/>
                  <a:pt x="0" y="26"/>
                  <a:pt x="0" y="23"/>
                </a:cubicBezTo>
                <a:cubicBezTo>
                  <a:pt x="1" y="16"/>
                  <a:pt x="1" y="9"/>
                  <a:pt x="1" y="3"/>
                </a:cubicBezTo>
                <a:cubicBezTo>
                  <a:pt x="6" y="3"/>
                  <a:pt x="10" y="2"/>
                  <a:pt x="14" y="2"/>
                </a:cubicBezTo>
                <a:cubicBezTo>
                  <a:pt x="15" y="1"/>
                  <a:pt x="16" y="1"/>
                  <a:pt x="17" y="0"/>
                </a:cubicBezTo>
                <a:lnTo>
                  <a:pt x="18" y="0"/>
                </a:lnTo>
                <a:cubicBezTo>
                  <a:pt x="19" y="1"/>
                  <a:pt x="20" y="1"/>
                  <a:pt x="20" y="2"/>
                </a:cubicBezTo>
                <a:cubicBezTo>
                  <a:pt x="27" y="4"/>
                  <a:pt x="35" y="7"/>
                  <a:pt x="42" y="9"/>
                </a:cubicBezTo>
                <a:cubicBezTo>
                  <a:pt x="44" y="10"/>
                  <a:pt x="46" y="10"/>
                  <a:pt x="47" y="10"/>
                </a:cubicBezTo>
                <a:cubicBezTo>
                  <a:pt x="52" y="10"/>
                  <a:pt x="57" y="10"/>
                  <a:pt x="62" y="9"/>
                </a:cubicBezTo>
                <a:cubicBezTo>
                  <a:pt x="65" y="9"/>
                  <a:pt x="67" y="9"/>
                  <a:pt x="68" y="7"/>
                </a:cubicBezTo>
                <a:cubicBezTo>
                  <a:pt x="69" y="5"/>
                  <a:pt x="70" y="4"/>
                  <a:pt x="72" y="5"/>
                </a:cubicBezTo>
                <a:cubicBezTo>
                  <a:pt x="75" y="5"/>
                  <a:pt x="78" y="4"/>
                  <a:pt x="81" y="4"/>
                </a:cubicBezTo>
                <a:cubicBezTo>
                  <a:pt x="82" y="5"/>
                  <a:pt x="84" y="5"/>
                  <a:pt x="85" y="5"/>
                </a:cubicBezTo>
                <a:cubicBezTo>
                  <a:pt x="89" y="10"/>
                  <a:pt x="94" y="14"/>
                  <a:pt x="94" y="21"/>
                </a:cubicBezTo>
                <a:cubicBezTo>
                  <a:pt x="93" y="24"/>
                  <a:pt x="94" y="26"/>
                  <a:pt x="97" y="27"/>
                </a:cubicBezTo>
                <a:cubicBezTo>
                  <a:pt x="98" y="27"/>
                  <a:pt x="98" y="27"/>
                  <a:pt x="99" y="28"/>
                </a:cubicBezTo>
                <a:cubicBezTo>
                  <a:pt x="101" y="30"/>
                  <a:pt x="103" y="29"/>
                  <a:pt x="105" y="27"/>
                </a:cubicBezTo>
                <a:cubicBezTo>
                  <a:pt x="107" y="25"/>
                  <a:pt x="110" y="23"/>
                  <a:pt x="113" y="21"/>
                </a:cubicBezTo>
                <a:cubicBezTo>
                  <a:pt x="116" y="19"/>
                  <a:pt x="122" y="20"/>
                  <a:pt x="124" y="24"/>
                </a:cubicBezTo>
                <a:cubicBezTo>
                  <a:pt x="129" y="32"/>
                  <a:pt x="135" y="40"/>
                  <a:pt x="136" y="51"/>
                </a:cubicBezTo>
                <a:cubicBezTo>
                  <a:pt x="136" y="53"/>
                  <a:pt x="138" y="54"/>
                  <a:pt x="140" y="54"/>
                </a:cubicBezTo>
                <a:cubicBezTo>
                  <a:pt x="143" y="55"/>
                  <a:pt x="146" y="55"/>
                  <a:pt x="150" y="56"/>
                </a:cubicBezTo>
                <a:cubicBezTo>
                  <a:pt x="151" y="57"/>
                  <a:pt x="152" y="57"/>
                  <a:pt x="153" y="58"/>
                </a:cubicBezTo>
                <a:cubicBezTo>
                  <a:pt x="152" y="61"/>
                  <a:pt x="151" y="63"/>
                  <a:pt x="148" y="63"/>
                </a:cubicBezTo>
                <a:cubicBezTo>
                  <a:pt x="146" y="64"/>
                  <a:pt x="145" y="65"/>
                  <a:pt x="145" y="67"/>
                </a:cubicBezTo>
                <a:cubicBezTo>
                  <a:pt x="144" y="75"/>
                  <a:pt x="142" y="83"/>
                  <a:pt x="141" y="92"/>
                </a:cubicBezTo>
                <a:cubicBezTo>
                  <a:pt x="140" y="94"/>
                  <a:pt x="140" y="97"/>
                  <a:pt x="141" y="100"/>
                </a:cubicBezTo>
                <a:cubicBezTo>
                  <a:pt x="145" y="110"/>
                  <a:pt x="150" y="120"/>
                  <a:pt x="154" y="131"/>
                </a:cubicBezTo>
                <a:cubicBezTo>
                  <a:pt x="155" y="133"/>
                  <a:pt x="156" y="134"/>
                  <a:pt x="159" y="133"/>
                </a:cubicBezTo>
                <a:cubicBezTo>
                  <a:pt x="161" y="133"/>
                  <a:pt x="164" y="134"/>
                  <a:pt x="165" y="136"/>
                </a:cubicBezTo>
                <a:cubicBezTo>
                  <a:pt x="166" y="137"/>
                  <a:pt x="166" y="137"/>
                  <a:pt x="167" y="137"/>
                </a:cubicBezTo>
                <a:cubicBezTo>
                  <a:pt x="169" y="140"/>
                  <a:pt x="171" y="140"/>
                  <a:pt x="175" y="139"/>
                </a:cubicBezTo>
                <a:cubicBezTo>
                  <a:pt x="180" y="137"/>
                  <a:pt x="185" y="135"/>
                  <a:pt x="190" y="134"/>
                </a:cubicBezTo>
                <a:cubicBezTo>
                  <a:pt x="191" y="133"/>
                  <a:pt x="194" y="133"/>
                  <a:pt x="195" y="133"/>
                </a:cubicBezTo>
                <a:cubicBezTo>
                  <a:pt x="200" y="136"/>
                  <a:pt x="203" y="134"/>
                  <a:pt x="206" y="130"/>
                </a:cubicBezTo>
                <a:cubicBezTo>
                  <a:pt x="207" y="129"/>
                  <a:pt x="207" y="129"/>
                  <a:pt x="208" y="128"/>
                </a:cubicBezTo>
                <a:cubicBezTo>
                  <a:pt x="211" y="126"/>
                  <a:pt x="212" y="124"/>
                  <a:pt x="213" y="121"/>
                </a:cubicBezTo>
                <a:cubicBezTo>
                  <a:pt x="214" y="117"/>
                  <a:pt x="216" y="113"/>
                  <a:pt x="217" y="109"/>
                </a:cubicBezTo>
                <a:cubicBezTo>
                  <a:pt x="218" y="107"/>
                  <a:pt x="219" y="106"/>
                  <a:pt x="221" y="105"/>
                </a:cubicBezTo>
                <a:cubicBezTo>
                  <a:pt x="226" y="104"/>
                  <a:pt x="231" y="103"/>
                  <a:pt x="236" y="102"/>
                </a:cubicBezTo>
                <a:cubicBezTo>
                  <a:pt x="242" y="99"/>
                  <a:pt x="248" y="102"/>
                  <a:pt x="254" y="103"/>
                </a:cubicBezTo>
                <a:cubicBezTo>
                  <a:pt x="250" y="109"/>
                  <a:pt x="247" y="114"/>
                  <a:pt x="243" y="120"/>
                </a:cubicBezTo>
                <a:cubicBezTo>
                  <a:pt x="244" y="121"/>
                  <a:pt x="245" y="121"/>
                  <a:pt x="246" y="122"/>
                </a:cubicBezTo>
                <a:cubicBezTo>
                  <a:pt x="244" y="126"/>
                  <a:pt x="243" y="130"/>
                  <a:pt x="241" y="133"/>
                </a:cubicBezTo>
                <a:cubicBezTo>
                  <a:pt x="241" y="132"/>
                  <a:pt x="240" y="131"/>
                  <a:pt x="239" y="129"/>
                </a:cubicBezTo>
                <a:cubicBezTo>
                  <a:pt x="237" y="131"/>
                  <a:pt x="236" y="134"/>
                  <a:pt x="233" y="134"/>
                </a:cubicBezTo>
                <a:cubicBezTo>
                  <a:pt x="233" y="134"/>
                  <a:pt x="232" y="134"/>
                  <a:pt x="232" y="135"/>
                </a:cubicBezTo>
                <a:cubicBezTo>
                  <a:pt x="229" y="138"/>
                  <a:pt x="226" y="141"/>
                  <a:pt x="226" y="146"/>
                </a:cubicBezTo>
                <a:cubicBezTo>
                  <a:pt x="226" y="149"/>
                  <a:pt x="225" y="151"/>
                  <a:pt x="225" y="154"/>
                </a:cubicBezTo>
                <a:cubicBezTo>
                  <a:pt x="224" y="156"/>
                  <a:pt x="224" y="159"/>
                  <a:pt x="224" y="161"/>
                </a:cubicBezTo>
                <a:cubicBezTo>
                  <a:pt x="228" y="162"/>
                  <a:pt x="231" y="163"/>
                  <a:pt x="235" y="164"/>
                </a:cubicBezTo>
                <a:cubicBezTo>
                  <a:pt x="235" y="164"/>
                  <a:pt x="236" y="164"/>
                  <a:pt x="237" y="164"/>
                </a:cubicBezTo>
                <a:cubicBezTo>
                  <a:pt x="245" y="163"/>
                  <a:pt x="253" y="162"/>
                  <a:pt x="261" y="162"/>
                </a:cubicBezTo>
                <a:cubicBezTo>
                  <a:pt x="265" y="161"/>
                  <a:pt x="268" y="160"/>
                  <a:pt x="272" y="161"/>
                </a:cubicBezTo>
                <a:cubicBezTo>
                  <a:pt x="277" y="163"/>
                  <a:pt x="281" y="165"/>
                  <a:pt x="286" y="167"/>
                </a:cubicBezTo>
                <a:cubicBezTo>
                  <a:pt x="287" y="167"/>
                  <a:pt x="288" y="168"/>
                  <a:pt x="288" y="169"/>
                </a:cubicBezTo>
                <a:cubicBezTo>
                  <a:pt x="289" y="173"/>
                  <a:pt x="291" y="176"/>
                  <a:pt x="290" y="181"/>
                </a:cubicBezTo>
                <a:cubicBezTo>
                  <a:pt x="287" y="190"/>
                  <a:pt x="285" y="199"/>
                  <a:pt x="282" y="208"/>
                </a:cubicBezTo>
                <a:cubicBezTo>
                  <a:pt x="281" y="211"/>
                  <a:pt x="282" y="213"/>
                  <a:pt x="283" y="216"/>
                </a:cubicBezTo>
                <a:cubicBezTo>
                  <a:pt x="286" y="219"/>
                  <a:pt x="288" y="223"/>
                  <a:pt x="290" y="226"/>
                </a:cubicBezTo>
                <a:cubicBezTo>
                  <a:pt x="293" y="230"/>
                  <a:pt x="295" y="233"/>
                  <a:pt x="298" y="237"/>
                </a:cubicBezTo>
                <a:cubicBezTo>
                  <a:pt x="300" y="240"/>
                  <a:pt x="304" y="240"/>
                  <a:pt x="306" y="238"/>
                </a:cubicBezTo>
                <a:cubicBezTo>
                  <a:pt x="307" y="238"/>
                  <a:pt x="309" y="239"/>
                  <a:pt x="310" y="240"/>
                </a:cubicBezTo>
                <a:cubicBezTo>
                  <a:pt x="312" y="241"/>
                  <a:pt x="314" y="241"/>
                  <a:pt x="317" y="239"/>
                </a:cubicBezTo>
                <a:cubicBezTo>
                  <a:pt x="320" y="238"/>
                  <a:pt x="323" y="236"/>
                  <a:pt x="326" y="234"/>
                </a:cubicBezTo>
                <a:cubicBezTo>
                  <a:pt x="330" y="231"/>
                  <a:pt x="335" y="231"/>
                  <a:pt x="340" y="233"/>
                </a:cubicBezTo>
                <a:cubicBezTo>
                  <a:pt x="346" y="235"/>
                  <a:pt x="352" y="238"/>
                  <a:pt x="356" y="244"/>
                </a:cubicBezTo>
                <a:cubicBezTo>
                  <a:pt x="357" y="245"/>
                  <a:pt x="358" y="246"/>
                  <a:pt x="359" y="247"/>
                </a:cubicBezTo>
                <a:cubicBezTo>
                  <a:pt x="360" y="248"/>
                  <a:pt x="361" y="249"/>
                  <a:pt x="362" y="250"/>
                </a:cubicBezTo>
                <a:cubicBezTo>
                  <a:pt x="363" y="250"/>
                  <a:pt x="363" y="250"/>
                  <a:pt x="363" y="250"/>
                </a:cubicBezTo>
                <a:cubicBezTo>
                  <a:pt x="363" y="248"/>
                  <a:pt x="363" y="245"/>
                  <a:pt x="362" y="243"/>
                </a:cubicBezTo>
                <a:cubicBezTo>
                  <a:pt x="366" y="240"/>
                  <a:pt x="370" y="237"/>
                  <a:pt x="374" y="235"/>
                </a:cubicBezTo>
                <a:cubicBezTo>
                  <a:pt x="376" y="233"/>
                  <a:pt x="377" y="232"/>
                  <a:pt x="377" y="229"/>
                </a:cubicBezTo>
                <a:cubicBezTo>
                  <a:pt x="377" y="228"/>
                  <a:pt x="376" y="226"/>
                  <a:pt x="377" y="224"/>
                </a:cubicBezTo>
                <a:cubicBezTo>
                  <a:pt x="379" y="222"/>
                  <a:pt x="381" y="219"/>
                  <a:pt x="383" y="217"/>
                </a:cubicBezTo>
                <a:cubicBezTo>
                  <a:pt x="384" y="214"/>
                  <a:pt x="387" y="214"/>
                  <a:pt x="390" y="215"/>
                </a:cubicBezTo>
                <a:cubicBezTo>
                  <a:pt x="391" y="215"/>
                  <a:pt x="391" y="215"/>
                  <a:pt x="392" y="215"/>
                </a:cubicBezTo>
                <a:cubicBezTo>
                  <a:pt x="393" y="214"/>
                  <a:pt x="394" y="213"/>
                  <a:pt x="394" y="212"/>
                </a:cubicBezTo>
                <a:cubicBezTo>
                  <a:pt x="398" y="211"/>
                  <a:pt x="403" y="214"/>
                  <a:pt x="406" y="211"/>
                </a:cubicBezTo>
                <a:cubicBezTo>
                  <a:pt x="410" y="209"/>
                  <a:pt x="413" y="207"/>
                  <a:pt x="416" y="204"/>
                </a:cubicBezTo>
                <a:cubicBezTo>
                  <a:pt x="416" y="204"/>
                  <a:pt x="417" y="203"/>
                  <a:pt x="418" y="203"/>
                </a:cubicBezTo>
                <a:cubicBezTo>
                  <a:pt x="419" y="202"/>
                  <a:pt x="421" y="200"/>
                  <a:pt x="423" y="199"/>
                </a:cubicBezTo>
                <a:cubicBezTo>
                  <a:pt x="425" y="200"/>
                  <a:pt x="427" y="202"/>
                  <a:pt x="429" y="203"/>
                </a:cubicBezTo>
                <a:cubicBezTo>
                  <a:pt x="425" y="205"/>
                  <a:pt x="422" y="207"/>
                  <a:pt x="419" y="209"/>
                </a:cubicBezTo>
                <a:cubicBezTo>
                  <a:pt x="420" y="212"/>
                  <a:pt x="421" y="214"/>
                  <a:pt x="422" y="216"/>
                </a:cubicBezTo>
                <a:cubicBezTo>
                  <a:pt x="424" y="218"/>
                  <a:pt x="423" y="220"/>
                  <a:pt x="422" y="222"/>
                </a:cubicBezTo>
                <a:cubicBezTo>
                  <a:pt x="420" y="223"/>
                  <a:pt x="419" y="225"/>
                  <a:pt x="418" y="227"/>
                </a:cubicBezTo>
                <a:cubicBezTo>
                  <a:pt x="418" y="228"/>
                  <a:pt x="417" y="229"/>
                  <a:pt x="418" y="230"/>
                </a:cubicBezTo>
                <a:cubicBezTo>
                  <a:pt x="419" y="233"/>
                  <a:pt x="421" y="235"/>
                  <a:pt x="422" y="238"/>
                </a:cubicBezTo>
                <a:cubicBezTo>
                  <a:pt x="425" y="237"/>
                  <a:pt x="427" y="237"/>
                  <a:pt x="428" y="236"/>
                </a:cubicBezTo>
                <a:cubicBezTo>
                  <a:pt x="430" y="235"/>
                  <a:pt x="431" y="234"/>
                  <a:pt x="431" y="232"/>
                </a:cubicBezTo>
                <a:cubicBezTo>
                  <a:pt x="430" y="230"/>
                  <a:pt x="430" y="228"/>
                  <a:pt x="429" y="226"/>
                </a:cubicBezTo>
                <a:cubicBezTo>
                  <a:pt x="428" y="223"/>
                  <a:pt x="426" y="221"/>
                  <a:pt x="425" y="218"/>
                </a:cubicBezTo>
                <a:cubicBezTo>
                  <a:pt x="428" y="216"/>
                  <a:pt x="432" y="214"/>
                  <a:pt x="435" y="212"/>
                </a:cubicBezTo>
                <a:cubicBezTo>
                  <a:pt x="438" y="211"/>
                  <a:pt x="441" y="209"/>
                  <a:pt x="445" y="211"/>
                </a:cubicBezTo>
                <a:lnTo>
                  <a:pt x="445" y="208"/>
                </a:lnTo>
                <a:lnTo>
                  <a:pt x="444" y="208"/>
                </a:lnTo>
                <a:cubicBezTo>
                  <a:pt x="446" y="210"/>
                  <a:pt x="449" y="211"/>
                  <a:pt x="451" y="211"/>
                </a:cubicBezTo>
                <a:cubicBezTo>
                  <a:pt x="452" y="212"/>
                  <a:pt x="453" y="212"/>
                  <a:pt x="454" y="212"/>
                </a:cubicBezTo>
                <a:cubicBezTo>
                  <a:pt x="459" y="213"/>
                  <a:pt x="462" y="214"/>
                  <a:pt x="463" y="219"/>
                </a:cubicBezTo>
                <a:cubicBezTo>
                  <a:pt x="463" y="221"/>
                  <a:pt x="465" y="222"/>
                  <a:pt x="466" y="221"/>
                </a:cubicBezTo>
                <a:cubicBezTo>
                  <a:pt x="471" y="221"/>
                  <a:pt x="475" y="221"/>
                  <a:pt x="479" y="220"/>
                </a:cubicBezTo>
                <a:cubicBezTo>
                  <a:pt x="483" y="220"/>
                  <a:pt x="486" y="220"/>
                  <a:pt x="489" y="222"/>
                </a:cubicBezTo>
                <a:cubicBezTo>
                  <a:pt x="493" y="224"/>
                  <a:pt x="496" y="226"/>
                  <a:pt x="500" y="226"/>
                </a:cubicBezTo>
                <a:cubicBezTo>
                  <a:pt x="503" y="227"/>
                  <a:pt x="507" y="225"/>
                  <a:pt x="511" y="224"/>
                </a:cubicBezTo>
                <a:cubicBezTo>
                  <a:pt x="512" y="223"/>
                  <a:pt x="513" y="223"/>
                  <a:pt x="515" y="222"/>
                </a:cubicBezTo>
                <a:cubicBezTo>
                  <a:pt x="514" y="221"/>
                  <a:pt x="513" y="221"/>
                  <a:pt x="513" y="220"/>
                </a:cubicBezTo>
                <a:lnTo>
                  <a:pt x="532" y="220"/>
                </a:lnTo>
                <a:cubicBezTo>
                  <a:pt x="529" y="221"/>
                  <a:pt x="527" y="222"/>
                  <a:pt x="524" y="223"/>
                </a:cubicBezTo>
                <a:cubicBezTo>
                  <a:pt x="526" y="226"/>
                  <a:pt x="528" y="228"/>
                  <a:pt x="530" y="230"/>
                </a:cubicBezTo>
                <a:cubicBezTo>
                  <a:pt x="530" y="230"/>
                  <a:pt x="532" y="231"/>
                  <a:pt x="533" y="230"/>
                </a:cubicBezTo>
                <a:cubicBezTo>
                  <a:pt x="537" y="229"/>
                  <a:pt x="540" y="231"/>
                  <a:pt x="544" y="233"/>
                </a:cubicBezTo>
                <a:cubicBezTo>
                  <a:pt x="546" y="234"/>
                  <a:pt x="547" y="236"/>
                  <a:pt x="547" y="239"/>
                </a:cubicBezTo>
                <a:cubicBezTo>
                  <a:pt x="547" y="241"/>
                  <a:pt x="547" y="243"/>
                  <a:pt x="548" y="245"/>
                </a:cubicBezTo>
                <a:cubicBezTo>
                  <a:pt x="550" y="245"/>
                  <a:pt x="551" y="245"/>
                  <a:pt x="553" y="245"/>
                </a:cubicBezTo>
                <a:cubicBezTo>
                  <a:pt x="554" y="245"/>
                  <a:pt x="555" y="244"/>
                  <a:pt x="556" y="245"/>
                </a:cubicBezTo>
                <a:cubicBezTo>
                  <a:pt x="562" y="249"/>
                  <a:pt x="569" y="251"/>
                  <a:pt x="573" y="257"/>
                </a:cubicBezTo>
                <a:cubicBezTo>
                  <a:pt x="574" y="259"/>
                  <a:pt x="575" y="261"/>
                  <a:pt x="574" y="263"/>
                </a:cubicBezTo>
                <a:cubicBezTo>
                  <a:pt x="574" y="265"/>
                  <a:pt x="574" y="268"/>
                  <a:pt x="573" y="270"/>
                </a:cubicBezTo>
                <a:cubicBezTo>
                  <a:pt x="573" y="270"/>
                  <a:pt x="574" y="270"/>
                  <a:pt x="574" y="270"/>
                </a:cubicBezTo>
                <a:cubicBezTo>
                  <a:pt x="575" y="269"/>
                  <a:pt x="576" y="267"/>
                  <a:pt x="578" y="266"/>
                </a:cubicBezTo>
                <a:cubicBezTo>
                  <a:pt x="581" y="269"/>
                  <a:pt x="585" y="273"/>
                  <a:pt x="589" y="276"/>
                </a:cubicBezTo>
                <a:cubicBezTo>
                  <a:pt x="591" y="278"/>
                  <a:pt x="592" y="278"/>
                  <a:pt x="595" y="278"/>
                </a:cubicBezTo>
                <a:cubicBezTo>
                  <a:pt x="604" y="278"/>
                  <a:pt x="612" y="278"/>
                  <a:pt x="621" y="278"/>
                </a:cubicBezTo>
                <a:cubicBezTo>
                  <a:pt x="622" y="278"/>
                  <a:pt x="624" y="279"/>
                  <a:pt x="626" y="279"/>
                </a:cubicBezTo>
                <a:cubicBezTo>
                  <a:pt x="625" y="281"/>
                  <a:pt x="624" y="282"/>
                  <a:pt x="623" y="283"/>
                </a:cubicBezTo>
                <a:cubicBezTo>
                  <a:pt x="620" y="289"/>
                  <a:pt x="620" y="289"/>
                  <a:pt x="622" y="295"/>
                </a:cubicBezTo>
                <a:cubicBezTo>
                  <a:pt x="623" y="297"/>
                  <a:pt x="624" y="300"/>
                  <a:pt x="625" y="303"/>
                </a:cubicBezTo>
                <a:cubicBezTo>
                  <a:pt x="626" y="305"/>
                  <a:pt x="626" y="307"/>
                  <a:pt x="625" y="309"/>
                </a:cubicBezTo>
                <a:cubicBezTo>
                  <a:pt x="623" y="312"/>
                  <a:pt x="622" y="315"/>
                  <a:pt x="620" y="319"/>
                </a:cubicBezTo>
                <a:cubicBezTo>
                  <a:pt x="621" y="319"/>
                  <a:pt x="621" y="319"/>
                  <a:pt x="622" y="320"/>
                </a:cubicBezTo>
                <a:cubicBezTo>
                  <a:pt x="624" y="321"/>
                  <a:pt x="626" y="323"/>
                  <a:pt x="629" y="320"/>
                </a:cubicBezTo>
                <a:cubicBezTo>
                  <a:pt x="630" y="320"/>
                  <a:pt x="631" y="320"/>
                  <a:pt x="632" y="320"/>
                </a:cubicBezTo>
                <a:cubicBezTo>
                  <a:pt x="634" y="320"/>
                  <a:pt x="637" y="321"/>
                  <a:pt x="639" y="321"/>
                </a:cubicBezTo>
                <a:cubicBezTo>
                  <a:pt x="644" y="313"/>
                  <a:pt x="650" y="306"/>
                  <a:pt x="654" y="298"/>
                </a:cubicBezTo>
                <a:cubicBezTo>
                  <a:pt x="656" y="298"/>
                  <a:pt x="656" y="300"/>
                  <a:pt x="656" y="301"/>
                </a:cubicBezTo>
                <a:cubicBezTo>
                  <a:pt x="658" y="308"/>
                  <a:pt x="660" y="314"/>
                  <a:pt x="661" y="320"/>
                </a:cubicBezTo>
                <a:cubicBezTo>
                  <a:pt x="661" y="323"/>
                  <a:pt x="663" y="325"/>
                  <a:pt x="665" y="326"/>
                </a:cubicBezTo>
                <a:cubicBezTo>
                  <a:pt x="667" y="326"/>
                  <a:pt x="669" y="328"/>
                  <a:pt x="670" y="328"/>
                </a:cubicBezTo>
                <a:cubicBezTo>
                  <a:pt x="670" y="331"/>
                  <a:pt x="668" y="333"/>
                  <a:pt x="670" y="336"/>
                </a:cubicBezTo>
                <a:cubicBezTo>
                  <a:pt x="667" y="338"/>
                  <a:pt x="664" y="341"/>
                  <a:pt x="661" y="344"/>
                </a:cubicBezTo>
                <a:cubicBezTo>
                  <a:pt x="657" y="347"/>
                  <a:pt x="655" y="352"/>
                  <a:pt x="653" y="357"/>
                </a:cubicBezTo>
                <a:cubicBezTo>
                  <a:pt x="653" y="357"/>
                  <a:pt x="653" y="358"/>
                  <a:pt x="653" y="358"/>
                </a:cubicBezTo>
                <a:cubicBezTo>
                  <a:pt x="654" y="357"/>
                  <a:pt x="655" y="357"/>
                  <a:pt x="656" y="356"/>
                </a:cubicBezTo>
                <a:cubicBezTo>
                  <a:pt x="657" y="357"/>
                  <a:pt x="657" y="358"/>
                  <a:pt x="657" y="360"/>
                </a:cubicBezTo>
                <a:cubicBezTo>
                  <a:pt x="659" y="358"/>
                  <a:pt x="660" y="358"/>
                  <a:pt x="661" y="357"/>
                </a:cubicBezTo>
                <a:cubicBezTo>
                  <a:pt x="661" y="357"/>
                  <a:pt x="661" y="358"/>
                  <a:pt x="662" y="358"/>
                </a:cubicBezTo>
                <a:cubicBezTo>
                  <a:pt x="662" y="358"/>
                  <a:pt x="662" y="359"/>
                  <a:pt x="663" y="360"/>
                </a:cubicBezTo>
                <a:cubicBezTo>
                  <a:pt x="665" y="356"/>
                  <a:pt x="666" y="353"/>
                  <a:pt x="668" y="350"/>
                </a:cubicBezTo>
                <a:cubicBezTo>
                  <a:pt x="675" y="351"/>
                  <a:pt x="681" y="352"/>
                  <a:pt x="687" y="353"/>
                </a:cubicBezTo>
                <a:cubicBezTo>
                  <a:pt x="687" y="355"/>
                  <a:pt x="686" y="356"/>
                  <a:pt x="686" y="357"/>
                </a:cubicBezTo>
                <a:cubicBezTo>
                  <a:pt x="685" y="360"/>
                  <a:pt x="684" y="364"/>
                  <a:pt x="682" y="366"/>
                </a:cubicBezTo>
                <a:cubicBezTo>
                  <a:pt x="680" y="368"/>
                  <a:pt x="676" y="368"/>
                  <a:pt x="673" y="369"/>
                </a:cubicBezTo>
                <a:cubicBezTo>
                  <a:pt x="672" y="369"/>
                  <a:pt x="672" y="369"/>
                  <a:pt x="672" y="369"/>
                </a:cubicBezTo>
                <a:cubicBezTo>
                  <a:pt x="671" y="370"/>
                  <a:pt x="670" y="370"/>
                  <a:pt x="669" y="371"/>
                </a:cubicBezTo>
                <a:cubicBezTo>
                  <a:pt x="672" y="370"/>
                  <a:pt x="675" y="370"/>
                  <a:pt x="677" y="370"/>
                </a:cubicBezTo>
                <a:cubicBezTo>
                  <a:pt x="677" y="372"/>
                  <a:pt x="676" y="374"/>
                  <a:pt x="676" y="376"/>
                </a:cubicBezTo>
                <a:cubicBezTo>
                  <a:pt x="676" y="376"/>
                  <a:pt x="676" y="376"/>
                  <a:pt x="677" y="377"/>
                </a:cubicBezTo>
                <a:cubicBezTo>
                  <a:pt x="679" y="373"/>
                  <a:pt x="682" y="370"/>
                  <a:pt x="685" y="367"/>
                </a:cubicBezTo>
                <a:cubicBezTo>
                  <a:pt x="686" y="368"/>
                  <a:pt x="687" y="371"/>
                  <a:pt x="689" y="369"/>
                </a:cubicBezTo>
                <a:cubicBezTo>
                  <a:pt x="690" y="369"/>
                  <a:pt x="690" y="368"/>
                  <a:pt x="691" y="367"/>
                </a:cubicBezTo>
                <a:cubicBezTo>
                  <a:pt x="690" y="367"/>
                  <a:pt x="689" y="366"/>
                  <a:pt x="688" y="366"/>
                </a:cubicBezTo>
                <a:cubicBezTo>
                  <a:pt x="689" y="363"/>
                  <a:pt x="691" y="360"/>
                  <a:pt x="692" y="358"/>
                </a:cubicBezTo>
                <a:cubicBezTo>
                  <a:pt x="695" y="357"/>
                  <a:pt x="697" y="361"/>
                  <a:pt x="700" y="358"/>
                </a:cubicBezTo>
                <a:cubicBezTo>
                  <a:pt x="704" y="359"/>
                  <a:pt x="706" y="364"/>
                  <a:pt x="710" y="363"/>
                </a:cubicBezTo>
                <a:cubicBezTo>
                  <a:pt x="711" y="364"/>
                  <a:pt x="711" y="365"/>
                  <a:pt x="712" y="365"/>
                </a:cubicBezTo>
                <a:cubicBezTo>
                  <a:pt x="713" y="364"/>
                  <a:pt x="714" y="365"/>
                  <a:pt x="715" y="366"/>
                </a:cubicBezTo>
                <a:cubicBezTo>
                  <a:pt x="715" y="367"/>
                  <a:pt x="716" y="367"/>
                  <a:pt x="717" y="367"/>
                </a:cubicBezTo>
                <a:cubicBezTo>
                  <a:pt x="719" y="367"/>
                  <a:pt x="720" y="368"/>
                  <a:pt x="720" y="370"/>
                </a:cubicBezTo>
                <a:cubicBezTo>
                  <a:pt x="720" y="371"/>
                  <a:pt x="721" y="371"/>
                  <a:pt x="721" y="373"/>
                </a:cubicBezTo>
                <a:cubicBezTo>
                  <a:pt x="723" y="371"/>
                  <a:pt x="723" y="370"/>
                  <a:pt x="725" y="368"/>
                </a:cubicBezTo>
                <a:cubicBezTo>
                  <a:pt x="726" y="371"/>
                  <a:pt x="727" y="373"/>
                  <a:pt x="728" y="375"/>
                </a:cubicBezTo>
                <a:cubicBezTo>
                  <a:pt x="727" y="377"/>
                  <a:pt x="724" y="377"/>
                  <a:pt x="724" y="380"/>
                </a:cubicBezTo>
                <a:lnTo>
                  <a:pt x="727" y="380"/>
                </a:lnTo>
                <a:cubicBezTo>
                  <a:pt x="724" y="383"/>
                  <a:pt x="725" y="387"/>
                  <a:pt x="725" y="391"/>
                </a:cubicBezTo>
                <a:cubicBezTo>
                  <a:pt x="730" y="387"/>
                  <a:pt x="735" y="384"/>
                  <a:pt x="739" y="380"/>
                </a:cubicBezTo>
                <a:cubicBezTo>
                  <a:pt x="742" y="382"/>
                  <a:pt x="745" y="383"/>
                  <a:pt x="748" y="385"/>
                </a:cubicBezTo>
                <a:cubicBezTo>
                  <a:pt x="749" y="386"/>
                  <a:pt x="751" y="387"/>
                  <a:pt x="753" y="387"/>
                </a:cubicBezTo>
                <a:cubicBezTo>
                  <a:pt x="759" y="387"/>
                  <a:pt x="765" y="387"/>
                  <a:pt x="771" y="387"/>
                </a:cubicBezTo>
                <a:cubicBezTo>
                  <a:pt x="772" y="388"/>
                  <a:pt x="773" y="388"/>
                  <a:pt x="774" y="388"/>
                </a:cubicBezTo>
                <a:cubicBezTo>
                  <a:pt x="781" y="394"/>
                  <a:pt x="788" y="398"/>
                  <a:pt x="792" y="406"/>
                </a:cubicBezTo>
                <a:cubicBezTo>
                  <a:pt x="796" y="412"/>
                  <a:pt x="801" y="416"/>
                  <a:pt x="808" y="417"/>
                </a:cubicBezTo>
                <a:cubicBezTo>
                  <a:pt x="809" y="417"/>
                  <a:pt x="809" y="417"/>
                  <a:pt x="809" y="417"/>
                </a:cubicBezTo>
                <a:cubicBezTo>
                  <a:pt x="813" y="418"/>
                  <a:pt x="815" y="420"/>
                  <a:pt x="816" y="424"/>
                </a:cubicBezTo>
                <a:cubicBezTo>
                  <a:pt x="816" y="427"/>
                  <a:pt x="816" y="430"/>
                  <a:pt x="817" y="433"/>
                </a:cubicBezTo>
                <a:cubicBezTo>
                  <a:pt x="817" y="434"/>
                  <a:pt x="817" y="435"/>
                  <a:pt x="818" y="436"/>
                </a:cubicBezTo>
                <a:lnTo>
                  <a:pt x="818" y="445"/>
                </a:lnTo>
                <a:close/>
              </a:path>
            </a:pathLst>
          </a:custGeom>
          <a:solidFill>
            <a:schemeClr val="bg1">
              <a:lumMod val="75000"/>
            </a:schemeClr>
          </a:solidFill>
          <a:ln w="19050">
            <a:noFill/>
          </a:ln>
        </p:spPr>
        <p:txBody>
          <a:bodyPr vert="horz" wrap="square" lIns="91440" tIns="45720" rIns="91440" bIns="45720" numCol="1" anchor="t" anchorCtr="0" compatLnSpc="1">
            <a:prstTxWarp prst="textNoShape">
              <a:avLst/>
            </a:prstTxWarp>
          </a:bodyPr>
          <a:lstStyle/>
          <a:p>
            <a:endParaRPr lang="pt-BR">
              <a:solidFill>
                <a:srgbClr val="5F5F5F"/>
              </a:solidFill>
            </a:endParaRPr>
          </a:p>
        </p:txBody>
      </p:sp>
      <p:sp>
        <p:nvSpPr>
          <p:cNvPr id="26" name="Freeform 5"/>
          <p:cNvSpPr>
            <a:spLocks noEditPoints="1"/>
          </p:cNvSpPr>
          <p:nvPr/>
        </p:nvSpPr>
        <p:spPr bwMode="auto">
          <a:xfrm>
            <a:off x="8731678" y="595197"/>
            <a:ext cx="281326" cy="403924"/>
          </a:xfrm>
          <a:custGeom>
            <a:avLst/>
            <a:gdLst>
              <a:gd name="T0" fmla="*/ 7 w 289"/>
              <a:gd name="T1" fmla="*/ 412 h 555"/>
              <a:gd name="T2" fmla="*/ 51 w 289"/>
              <a:gd name="T3" fmla="*/ 369 h 555"/>
              <a:gd name="T4" fmla="*/ 128 w 289"/>
              <a:gd name="T5" fmla="*/ 408 h 555"/>
              <a:gd name="T6" fmla="*/ 129 w 289"/>
              <a:gd name="T7" fmla="*/ 288 h 555"/>
              <a:gd name="T8" fmla="*/ 5 w 289"/>
              <a:gd name="T9" fmla="*/ 150 h 555"/>
              <a:gd name="T10" fmla="*/ 129 w 289"/>
              <a:gd name="T11" fmla="*/ 32 h 555"/>
              <a:gd name="T12" fmla="*/ 129 w 289"/>
              <a:gd name="T13" fmla="*/ 12 h 555"/>
              <a:gd name="T14" fmla="*/ 141 w 289"/>
              <a:gd name="T15" fmla="*/ 0 h 555"/>
              <a:gd name="T16" fmla="*/ 149 w 289"/>
              <a:gd name="T17" fmla="*/ 0 h 555"/>
              <a:gd name="T18" fmla="*/ 161 w 289"/>
              <a:gd name="T19" fmla="*/ 12 h 555"/>
              <a:gd name="T20" fmla="*/ 161 w 289"/>
              <a:gd name="T21" fmla="*/ 33 h 555"/>
              <a:gd name="T22" fmla="*/ 269 w 289"/>
              <a:gd name="T23" fmla="*/ 73 h 555"/>
              <a:gd name="T24" fmla="*/ 273 w 289"/>
              <a:gd name="T25" fmla="*/ 94 h 555"/>
              <a:gd name="T26" fmla="*/ 228 w 289"/>
              <a:gd name="T27" fmla="*/ 137 h 555"/>
              <a:gd name="T28" fmla="*/ 161 w 289"/>
              <a:gd name="T29" fmla="*/ 103 h 555"/>
              <a:gd name="T30" fmla="*/ 161 w 289"/>
              <a:gd name="T31" fmla="*/ 215 h 555"/>
              <a:gd name="T32" fmla="*/ 289 w 289"/>
              <a:gd name="T33" fmla="*/ 356 h 555"/>
              <a:gd name="T34" fmla="*/ 160 w 289"/>
              <a:gd name="T35" fmla="*/ 479 h 555"/>
              <a:gd name="T36" fmla="*/ 160 w 289"/>
              <a:gd name="T37" fmla="*/ 544 h 555"/>
              <a:gd name="T38" fmla="*/ 147 w 289"/>
              <a:gd name="T39" fmla="*/ 555 h 555"/>
              <a:gd name="T40" fmla="*/ 128 w 289"/>
              <a:gd name="T41" fmla="*/ 544 h 555"/>
              <a:gd name="T42" fmla="*/ 128 w 289"/>
              <a:gd name="T43" fmla="*/ 479 h 555"/>
              <a:gd name="T44" fmla="*/ 10 w 289"/>
              <a:gd name="T45" fmla="*/ 431 h 555"/>
              <a:gd name="T46" fmla="*/ 7 w 289"/>
              <a:gd name="T47" fmla="*/ 412 h 555"/>
              <a:gd name="T48" fmla="*/ 127 w 289"/>
              <a:gd name="T49" fmla="*/ 101 h 555"/>
              <a:gd name="T50" fmla="*/ 81 w 289"/>
              <a:gd name="T51" fmla="*/ 142 h 555"/>
              <a:gd name="T52" fmla="*/ 127 w 289"/>
              <a:gd name="T53" fmla="*/ 201 h 555"/>
              <a:gd name="T54" fmla="*/ 127 w 289"/>
              <a:gd name="T55" fmla="*/ 101 h 555"/>
              <a:gd name="T56" fmla="*/ 208 w 289"/>
              <a:gd name="T57" fmla="*/ 365 h 555"/>
              <a:gd name="T58" fmla="*/ 161 w 289"/>
              <a:gd name="T59" fmla="*/ 303 h 555"/>
              <a:gd name="T60" fmla="*/ 161 w 289"/>
              <a:gd name="T61" fmla="*/ 412 h 555"/>
              <a:gd name="T62" fmla="*/ 208 w 289"/>
              <a:gd name="T63" fmla="*/ 36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9" h="555">
                <a:moveTo>
                  <a:pt x="7" y="412"/>
                </a:moveTo>
                <a:cubicBezTo>
                  <a:pt x="18" y="393"/>
                  <a:pt x="33" y="356"/>
                  <a:pt x="51" y="369"/>
                </a:cubicBezTo>
                <a:cubicBezTo>
                  <a:pt x="53" y="371"/>
                  <a:pt x="91" y="399"/>
                  <a:pt x="128" y="408"/>
                </a:cubicBezTo>
                <a:cubicBezTo>
                  <a:pt x="128" y="367"/>
                  <a:pt x="129" y="329"/>
                  <a:pt x="129" y="288"/>
                </a:cubicBezTo>
                <a:cubicBezTo>
                  <a:pt x="71" y="265"/>
                  <a:pt x="5" y="232"/>
                  <a:pt x="5" y="150"/>
                </a:cubicBezTo>
                <a:cubicBezTo>
                  <a:pt x="5" y="91"/>
                  <a:pt x="44" y="39"/>
                  <a:pt x="129" y="32"/>
                </a:cubicBezTo>
                <a:cubicBezTo>
                  <a:pt x="129" y="12"/>
                  <a:pt x="129" y="12"/>
                  <a:pt x="129" y="12"/>
                </a:cubicBezTo>
                <a:cubicBezTo>
                  <a:pt x="129" y="5"/>
                  <a:pt x="135" y="0"/>
                  <a:pt x="141" y="0"/>
                </a:cubicBezTo>
                <a:cubicBezTo>
                  <a:pt x="149" y="0"/>
                  <a:pt x="149" y="0"/>
                  <a:pt x="149" y="0"/>
                </a:cubicBezTo>
                <a:cubicBezTo>
                  <a:pt x="155" y="0"/>
                  <a:pt x="161" y="5"/>
                  <a:pt x="161" y="12"/>
                </a:cubicBezTo>
                <a:cubicBezTo>
                  <a:pt x="161" y="33"/>
                  <a:pt x="161" y="33"/>
                  <a:pt x="161" y="33"/>
                </a:cubicBezTo>
                <a:cubicBezTo>
                  <a:pt x="216" y="37"/>
                  <a:pt x="258" y="65"/>
                  <a:pt x="269" y="73"/>
                </a:cubicBezTo>
                <a:cubicBezTo>
                  <a:pt x="276" y="77"/>
                  <a:pt x="277" y="87"/>
                  <a:pt x="273" y="94"/>
                </a:cubicBezTo>
                <a:cubicBezTo>
                  <a:pt x="261" y="112"/>
                  <a:pt x="243" y="147"/>
                  <a:pt x="228" y="137"/>
                </a:cubicBezTo>
                <a:cubicBezTo>
                  <a:pt x="224" y="135"/>
                  <a:pt x="191" y="112"/>
                  <a:pt x="161" y="103"/>
                </a:cubicBezTo>
                <a:cubicBezTo>
                  <a:pt x="161" y="140"/>
                  <a:pt x="161" y="178"/>
                  <a:pt x="161" y="215"/>
                </a:cubicBezTo>
                <a:cubicBezTo>
                  <a:pt x="215" y="237"/>
                  <a:pt x="289" y="275"/>
                  <a:pt x="289" y="356"/>
                </a:cubicBezTo>
                <a:cubicBezTo>
                  <a:pt x="289" y="424"/>
                  <a:pt x="243" y="474"/>
                  <a:pt x="160" y="479"/>
                </a:cubicBezTo>
                <a:cubicBezTo>
                  <a:pt x="160" y="544"/>
                  <a:pt x="160" y="544"/>
                  <a:pt x="160" y="544"/>
                </a:cubicBezTo>
                <a:cubicBezTo>
                  <a:pt x="160" y="550"/>
                  <a:pt x="154" y="555"/>
                  <a:pt x="147" y="555"/>
                </a:cubicBezTo>
                <a:cubicBezTo>
                  <a:pt x="140" y="555"/>
                  <a:pt x="128" y="554"/>
                  <a:pt x="128" y="544"/>
                </a:cubicBezTo>
                <a:cubicBezTo>
                  <a:pt x="128" y="479"/>
                  <a:pt x="128" y="479"/>
                  <a:pt x="128" y="479"/>
                </a:cubicBezTo>
                <a:cubicBezTo>
                  <a:pt x="61" y="474"/>
                  <a:pt x="21" y="442"/>
                  <a:pt x="10" y="431"/>
                </a:cubicBezTo>
                <a:cubicBezTo>
                  <a:pt x="4" y="425"/>
                  <a:pt x="0" y="422"/>
                  <a:pt x="7" y="412"/>
                </a:cubicBezTo>
                <a:close/>
                <a:moveTo>
                  <a:pt x="127" y="101"/>
                </a:moveTo>
                <a:cubicBezTo>
                  <a:pt x="96" y="105"/>
                  <a:pt x="81" y="123"/>
                  <a:pt x="81" y="142"/>
                </a:cubicBezTo>
                <a:cubicBezTo>
                  <a:pt x="81" y="166"/>
                  <a:pt x="96" y="185"/>
                  <a:pt x="127" y="201"/>
                </a:cubicBezTo>
                <a:lnTo>
                  <a:pt x="127" y="101"/>
                </a:lnTo>
                <a:close/>
                <a:moveTo>
                  <a:pt x="208" y="365"/>
                </a:moveTo>
                <a:cubicBezTo>
                  <a:pt x="208" y="341"/>
                  <a:pt x="192" y="321"/>
                  <a:pt x="161" y="303"/>
                </a:cubicBezTo>
                <a:cubicBezTo>
                  <a:pt x="161" y="412"/>
                  <a:pt x="161" y="412"/>
                  <a:pt x="161" y="412"/>
                </a:cubicBezTo>
                <a:cubicBezTo>
                  <a:pt x="188" y="407"/>
                  <a:pt x="208" y="389"/>
                  <a:pt x="208" y="36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s-CR" sz="1200"/>
          </a:p>
        </p:txBody>
      </p:sp>
      <p:cxnSp>
        <p:nvCxnSpPr>
          <p:cNvPr id="27" name="Straight Connector 5"/>
          <p:cNvCxnSpPr/>
          <p:nvPr/>
        </p:nvCxnSpPr>
        <p:spPr>
          <a:xfrm flipH="1">
            <a:off x="7016178" y="962045"/>
            <a:ext cx="1876302"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8597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750" fill="hold"/>
                                        <p:tgtEl>
                                          <p:spTgt spid="23"/>
                                        </p:tgtEl>
                                        <p:attrNameLst>
                                          <p:attrName>ppt_w</p:attrName>
                                        </p:attrNameLst>
                                      </p:cBhvr>
                                      <p:tavLst>
                                        <p:tav tm="0">
                                          <p:val>
                                            <p:fltVal val="0"/>
                                          </p:val>
                                        </p:tav>
                                        <p:tav tm="100000">
                                          <p:val>
                                            <p:strVal val="#ppt_w"/>
                                          </p:val>
                                        </p:tav>
                                      </p:tavLst>
                                    </p:anim>
                                    <p:anim calcmode="lin" valueType="num">
                                      <p:cBhvr>
                                        <p:cTn id="12" dur="750" fill="hold"/>
                                        <p:tgtEl>
                                          <p:spTgt spid="23"/>
                                        </p:tgtEl>
                                        <p:attrNameLst>
                                          <p:attrName>ppt_h</p:attrName>
                                        </p:attrNameLst>
                                      </p:cBhvr>
                                      <p:tavLst>
                                        <p:tav tm="0">
                                          <p:val>
                                            <p:fltVal val="0"/>
                                          </p:val>
                                        </p:tav>
                                        <p:tav tm="100000">
                                          <p:val>
                                            <p:strVal val="#ppt_h"/>
                                          </p:val>
                                        </p:tav>
                                      </p:tavLst>
                                    </p:anim>
                                    <p:anim calcmode="lin" valueType="num">
                                      <p:cBhvr>
                                        <p:cTn id="13" dur="750" fill="hold"/>
                                        <p:tgtEl>
                                          <p:spTgt spid="23"/>
                                        </p:tgtEl>
                                        <p:attrNameLst>
                                          <p:attrName>style.rotation</p:attrName>
                                        </p:attrNameLst>
                                      </p:cBhvr>
                                      <p:tavLst>
                                        <p:tav tm="0">
                                          <p:val>
                                            <p:fltVal val="90"/>
                                          </p:val>
                                        </p:tav>
                                        <p:tav tm="100000">
                                          <p:val>
                                            <p:fltVal val="0"/>
                                          </p:val>
                                        </p:tav>
                                      </p:tavLst>
                                    </p:anim>
                                    <p:animEffect transition="in" filter="fade">
                                      <p:cBhvr>
                                        <p:cTn id="14" dur="750"/>
                                        <p:tgtEl>
                                          <p:spTgt spid="23"/>
                                        </p:tgtEl>
                                      </p:cBhvr>
                                    </p:animEffect>
                                  </p:childTnLst>
                                </p:cTn>
                              </p:par>
                            </p:childTnLst>
                          </p:cTn>
                        </p:par>
                        <p:par>
                          <p:cTn id="15" fill="hold">
                            <p:stCondLst>
                              <p:cond delay="1250"/>
                            </p:stCondLst>
                            <p:childTnLst>
                              <p:par>
                                <p:cTn id="16" presetID="10" presetClass="entr" presetSubtype="0" fill="hold" grpId="0" nodeType="after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500"/>
                                        <p:tgtEl>
                                          <p:spTgt spid="61"/>
                                        </p:tgtEl>
                                      </p:cBhvr>
                                    </p:animEffect>
                                  </p:childTnLst>
                                </p:cTn>
                              </p:par>
                            </p:childTnLst>
                          </p:cTn>
                        </p:par>
                        <p:par>
                          <p:cTn id="19" fill="hold">
                            <p:stCondLst>
                              <p:cond delay="1750"/>
                            </p:stCondLst>
                            <p:childTnLst>
                              <p:par>
                                <p:cTn id="20" presetID="10" presetClass="entr" presetSubtype="0" fill="hold" grpId="0"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par>
                          <p:cTn id="23" fill="hold">
                            <p:stCondLst>
                              <p:cond delay="2250"/>
                            </p:stCondLst>
                            <p:childTnLst>
                              <p:par>
                                <p:cTn id="24" presetID="22" presetClass="entr" presetSubtype="8" fill="hold" grpId="0"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left)">
                                      <p:cBhvr>
                                        <p:cTn id="26" dur="500"/>
                                        <p:tgtEl>
                                          <p:spTgt spid="39"/>
                                        </p:tgtEl>
                                      </p:cBhvr>
                                    </p:animEffect>
                                  </p:childTnLst>
                                </p:cTn>
                              </p:par>
                            </p:childTnLst>
                          </p:cTn>
                        </p:par>
                        <p:par>
                          <p:cTn id="27" fill="hold">
                            <p:stCondLst>
                              <p:cond delay="2750"/>
                            </p:stCondLst>
                            <p:childTnLst>
                              <p:par>
                                <p:cTn id="28" presetID="22" presetClass="entr" presetSubtype="2"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right)">
                                      <p:cBhvr>
                                        <p:cTn id="30" dur="500"/>
                                        <p:tgtEl>
                                          <p:spTgt spid="14"/>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left)">
                                      <p:cBhvr>
                                        <p:cTn id="37" dur="500"/>
                                        <p:tgtEl>
                                          <p:spTgt spid="49"/>
                                        </p:tgtEl>
                                      </p:cBhvr>
                                    </p:animEffect>
                                  </p:childTnLst>
                                </p:cTn>
                              </p:par>
                              <p:par>
                                <p:cTn id="38" presetID="22" presetClass="entr" presetSubtype="1" fill="hold" nodeType="withEffect">
                                  <p:stCondLst>
                                    <p:cond delay="250"/>
                                  </p:stCondLst>
                                  <p:childTnLst>
                                    <p:set>
                                      <p:cBhvr>
                                        <p:cTn id="39" dur="1" fill="hold">
                                          <p:stCondLst>
                                            <p:cond delay="0"/>
                                          </p:stCondLst>
                                        </p:cTn>
                                        <p:tgtEl>
                                          <p:spTgt spid="12"/>
                                        </p:tgtEl>
                                        <p:attrNameLst>
                                          <p:attrName>style.visibility</p:attrName>
                                        </p:attrNameLst>
                                      </p:cBhvr>
                                      <p:to>
                                        <p:strVal val="visible"/>
                                      </p:to>
                                    </p:set>
                                    <p:animEffect transition="in" filter="wipe(up)">
                                      <p:cBhvr>
                                        <p:cTn id="40" dur="500"/>
                                        <p:tgtEl>
                                          <p:spTgt spid="12"/>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childTnLst>
                          </p:cTn>
                        </p:par>
                        <p:par>
                          <p:cTn id="44" fill="hold">
                            <p:stCondLst>
                              <p:cond delay="4500"/>
                            </p:stCondLst>
                            <p:childTnLst>
                              <p:par>
                                <p:cTn id="45" presetID="22" presetClass="entr" presetSubtype="4" fill="hold" grpId="0" nodeType="after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wipe(down)">
                                      <p:cBhvr>
                                        <p:cTn id="47" dur="500"/>
                                        <p:tgtEl>
                                          <p:spTgt spid="50"/>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up)">
                                      <p:cBhvr>
                                        <p:cTn id="50" dur="500"/>
                                        <p:tgtEl>
                                          <p:spTgt spid="30"/>
                                        </p:tgtEl>
                                      </p:cBhvr>
                                    </p:animEffect>
                                  </p:childTnLst>
                                </p:cTn>
                              </p:par>
                            </p:childTnLst>
                          </p:cTn>
                        </p:par>
                        <p:par>
                          <p:cTn id="51" fill="hold">
                            <p:stCondLst>
                              <p:cond delay="5000"/>
                            </p:stCondLst>
                            <p:childTnLst>
                              <p:par>
                                <p:cTn id="52" presetID="10" presetClass="entr" presetSubtype="0" fill="hold" grpId="0" nodeType="after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fade">
                                      <p:cBhvr>
                                        <p:cTn id="54" dur="500"/>
                                        <p:tgtEl>
                                          <p:spTgt spid="46"/>
                                        </p:tgtEl>
                                      </p:cBhvr>
                                    </p:animEffect>
                                  </p:childTnLst>
                                </p:cTn>
                              </p:par>
                            </p:childTnLst>
                          </p:cTn>
                        </p:par>
                        <p:par>
                          <p:cTn id="55" fill="hold">
                            <p:stCondLst>
                              <p:cond delay="5500"/>
                            </p:stCondLst>
                            <p:childTnLst>
                              <p:par>
                                <p:cTn id="56" presetID="10" presetClass="entr" presetSubtype="0" fill="hold" grpId="0"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P spid="44" grpId="0"/>
      <p:bldP spid="61" grpId="0"/>
      <p:bldGraphic spid="39" grpId="0">
        <p:bldAsOne/>
      </p:bldGraphic>
      <p:bldP spid="43" grpId="0"/>
      <p:bldP spid="45" grpId="0"/>
      <p:bldP spid="46" grpId="0"/>
      <p:bldP spid="30" grpId="0" animBg="1"/>
      <p:bldGraphic spid="49" grpId="0">
        <p:bldAsOne/>
      </p:bldGraphic>
      <p:bldP spid="50" grpId="0" animBg="1"/>
      <p:bldP spid="22"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ie 26"/>
          <p:cNvSpPr/>
          <p:nvPr/>
        </p:nvSpPr>
        <p:spPr>
          <a:xfrm>
            <a:off x="6698973" y="937615"/>
            <a:ext cx="4899992" cy="3676129"/>
          </a:xfrm>
          <a:prstGeom prst="pie">
            <a:avLst>
              <a:gd name="adj1" fmla="val 5297716"/>
              <a:gd name="adj2" fmla="val 162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rgbClr val="5F5F5F"/>
              </a:solidFill>
            </a:endParaRPr>
          </a:p>
        </p:txBody>
      </p:sp>
      <p:sp>
        <p:nvSpPr>
          <p:cNvPr id="2" name="Title 1"/>
          <p:cNvSpPr>
            <a:spLocks noGrp="1"/>
          </p:cNvSpPr>
          <p:nvPr>
            <p:ph type="title"/>
          </p:nvPr>
        </p:nvSpPr>
        <p:spPr>
          <a:xfrm>
            <a:off x="323528" y="266285"/>
            <a:ext cx="8352928" cy="794091"/>
          </a:xfrm>
        </p:spPr>
        <p:txBody>
          <a:bodyPr/>
          <a:lstStyle/>
          <a:p>
            <a:r>
              <a:rPr lang="en-US" sz="2400" b="0" dirty="0"/>
              <a:t>Se </a:t>
            </a:r>
            <a:r>
              <a:rPr lang="en-US" sz="2400" b="0" dirty="0" err="1"/>
              <a:t>proyecta</a:t>
            </a:r>
            <a:r>
              <a:rPr lang="en-US" sz="2400" b="0" dirty="0"/>
              <a:t> </a:t>
            </a:r>
            <a:r>
              <a:rPr lang="en-US" sz="2400" b="0" dirty="0" err="1"/>
              <a:t>una</a:t>
            </a:r>
            <a:r>
              <a:rPr lang="en-US" sz="2400" b="0" dirty="0"/>
              <a:t> </a:t>
            </a:r>
            <a:r>
              <a:rPr lang="en-US" sz="2400" b="0" dirty="0" err="1"/>
              <a:t>desaceleración</a:t>
            </a:r>
            <a:r>
              <a:rPr lang="en-US" sz="2400" b="0" dirty="0"/>
              <a:t> del </a:t>
            </a:r>
            <a:r>
              <a:rPr lang="en-US" sz="2400" b="0" dirty="0" err="1"/>
              <a:t>crecimiento</a:t>
            </a:r>
            <a:r>
              <a:rPr lang="en-US" sz="2400" b="0" dirty="0"/>
              <a:t> </a:t>
            </a:r>
            <a:r>
              <a:rPr lang="en-US" sz="2400" b="0" dirty="0" err="1"/>
              <a:t>económico</a:t>
            </a:r>
            <a:r>
              <a:rPr lang="en-US" sz="2400" b="0" dirty="0"/>
              <a:t> a </a:t>
            </a:r>
            <a:r>
              <a:rPr lang="en-US" sz="2400" b="0" dirty="0" err="1"/>
              <a:t>nivel</a:t>
            </a:r>
            <a:r>
              <a:rPr lang="en-US" sz="2400" b="0" dirty="0"/>
              <a:t> </a:t>
            </a:r>
            <a:r>
              <a:rPr lang="en-US" sz="2400" b="0" dirty="0" err="1"/>
              <a:t>globlal</a:t>
            </a:r>
            <a:r>
              <a:rPr lang="en-US" sz="2400" b="0" dirty="0"/>
              <a:t> </a:t>
            </a:r>
            <a:r>
              <a:rPr lang="en-US" sz="2400" b="0" dirty="0" err="1"/>
              <a:t>para</a:t>
            </a:r>
            <a:r>
              <a:rPr lang="en-US" sz="2400" b="0" dirty="0"/>
              <a:t> 2016- </a:t>
            </a:r>
            <a:r>
              <a:rPr lang="en-US" sz="2400" b="0" dirty="0" smtClean="0"/>
              <a:t>2017</a:t>
            </a:r>
            <a:endParaRPr lang="es-DO" sz="2400" b="0" dirty="0"/>
          </a:p>
        </p:txBody>
      </p:sp>
      <p:sp>
        <p:nvSpPr>
          <p:cNvPr id="29" name="Text Placeholder 2"/>
          <p:cNvSpPr>
            <a:spLocks noGrp="1"/>
          </p:cNvSpPr>
          <p:nvPr>
            <p:ph type="body" idx="1"/>
          </p:nvPr>
        </p:nvSpPr>
        <p:spPr>
          <a:xfrm>
            <a:off x="294841" y="4818420"/>
            <a:ext cx="8165591" cy="274404"/>
          </a:xfrm>
        </p:spPr>
        <p:txBody>
          <a:bodyPr/>
          <a:lstStyle/>
          <a:p>
            <a:r>
              <a:rPr lang="en-US" sz="900" dirty="0" smtClean="0">
                <a:solidFill>
                  <a:schemeClr val="bg2"/>
                </a:solidFill>
              </a:rPr>
              <a:t>Source: The Economist: Intelligence Unit</a:t>
            </a:r>
            <a:endParaRPr lang="pt-BR" sz="900" dirty="0">
              <a:solidFill>
                <a:schemeClr val="bg2"/>
              </a:solidFill>
            </a:endParaRPr>
          </a:p>
        </p:txBody>
      </p:sp>
      <p:sp>
        <p:nvSpPr>
          <p:cNvPr id="31" name="Title 4"/>
          <p:cNvSpPr txBox="1">
            <a:spLocks/>
          </p:cNvSpPr>
          <p:nvPr/>
        </p:nvSpPr>
        <p:spPr>
          <a:xfrm>
            <a:off x="539552" y="508860"/>
            <a:ext cx="8556462" cy="428757"/>
          </a:xfrm>
          <a:prstGeom prst="rect">
            <a:avLst/>
          </a:prstGeom>
        </p:spPr>
        <p:txBody>
          <a:bodyPr vert="horz" wrap="square" lIns="91440" tIns="0" rIns="91440" bIns="0" rtlCol="0" anchor="b" anchorCtr="0">
            <a:noAutofit/>
          </a:bodyPr>
          <a:lstStyle>
            <a:lvl1pPr algn="l" defTabSz="457200" rtl="0" eaLnBrk="1" latinLnBrk="0" hangingPunct="1">
              <a:spcBef>
                <a:spcPct val="0"/>
              </a:spcBef>
              <a:buNone/>
              <a:defRPr sz="3000" kern="1200" cap="all" baseline="0">
                <a:solidFill>
                  <a:srgbClr val="009DD9"/>
                </a:solidFill>
                <a:latin typeface="+mj-lt"/>
                <a:ea typeface="+mj-ea"/>
                <a:cs typeface="+mj-cs"/>
              </a:defRPr>
            </a:lvl1pPr>
          </a:lstStyle>
          <a:p>
            <a:pPr>
              <a:spcBef>
                <a:spcPts val="0"/>
              </a:spcBef>
              <a:buClr>
                <a:schemeClr val="dk2"/>
              </a:buClr>
            </a:pPr>
            <a:endParaRPr lang="en-US" sz="2400" cap="none" dirty="0">
              <a:solidFill>
                <a:schemeClr val="dk2"/>
              </a:solidFill>
              <a:latin typeface="Archivo Narrow"/>
              <a:ea typeface="Archivo Narrow"/>
              <a:cs typeface="Archivo Narrow"/>
              <a:sym typeface="Archivo Narrow"/>
            </a:endParaRPr>
          </a:p>
        </p:txBody>
      </p:sp>
      <p:graphicFrame>
        <p:nvGraphicFramePr>
          <p:cNvPr id="33" name="Chart 32"/>
          <p:cNvGraphicFramePr/>
          <p:nvPr>
            <p:extLst>
              <p:ext uri="{D42A27DB-BD31-4B8C-83A1-F6EECF244321}">
                <p14:modId xmlns:p14="http://schemas.microsoft.com/office/powerpoint/2010/main" val="2237024916"/>
              </p:ext>
            </p:extLst>
          </p:nvPr>
        </p:nvGraphicFramePr>
        <p:xfrm>
          <a:off x="257000" y="1827049"/>
          <a:ext cx="8795627" cy="2257665"/>
        </p:xfrm>
        <a:graphic>
          <a:graphicData uri="http://schemas.openxmlformats.org/drawingml/2006/chart">
            <c:chart xmlns:c="http://schemas.openxmlformats.org/drawingml/2006/chart" xmlns:r="http://schemas.openxmlformats.org/officeDocument/2006/relationships" r:id="rId3"/>
          </a:graphicData>
        </a:graphic>
      </p:graphicFrame>
      <p:sp>
        <p:nvSpPr>
          <p:cNvPr id="34" name="TextBox 33"/>
          <p:cNvSpPr txBox="1"/>
          <p:nvPr/>
        </p:nvSpPr>
        <p:spPr>
          <a:xfrm>
            <a:off x="2627784" y="1185228"/>
            <a:ext cx="3395027" cy="523220"/>
          </a:xfrm>
          <a:prstGeom prst="rect">
            <a:avLst/>
          </a:prstGeom>
          <a:noFill/>
        </p:spPr>
        <p:txBody>
          <a:bodyPr wrap="square" rtlCol="0">
            <a:spAutoFit/>
          </a:bodyPr>
          <a:lstStyle/>
          <a:p>
            <a:pPr algn="ctr"/>
            <a:r>
              <a:rPr lang="es-MX" sz="1600" b="1" dirty="0" smtClean="0">
                <a:solidFill>
                  <a:schemeClr val="accent1"/>
                </a:solidFill>
              </a:rPr>
              <a:t>Regional economic growth</a:t>
            </a:r>
          </a:p>
          <a:p>
            <a:pPr algn="ctr"/>
            <a:r>
              <a:rPr lang="es-MX" sz="1200" dirty="0" smtClean="0">
                <a:solidFill>
                  <a:schemeClr val="accent1"/>
                </a:solidFill>
              </a:rPr>
              <a:t>(Real GDP annual ave. %)</a:t>
            </a:r>
            <a:endParaRPr lang="es-MX" sz="1200" dirty="0">
              <a:solidFill>
                <a:schemeClr val="accent1"/>
              </a:solidFill>
            </a:endParaRPr>
          </a:p>
        </p:txBody>
      </p:sp>
      <p:cxnSp>
        <p:nvCxnSpPr>
          <p:cNvPr id="52" name="Conector reto 13"/>
          <p:cNvCxnSpPr/>
          <p:nvPr/>
        </p:nvCxnSpPr>
        <p:spPr>
          <a:xfrm flipV="1">
            <a:off x="1897771" y="1678780"/>
            <a:ext cx="9939" cy="2043287"/>
          </a:xfrm>
          <a:prstGeom prst="line">
            <a:avLst/>
          </a:prstGeom>
          <a:ln w="19050" cap="rnd">
            <a:solidFill>
              <a:schemeClr val="accent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24" name="Conector reto 13"/>
          <p:cNvCxnSpPr/>
          <p:nvPr/>
        </p:nvCxnSpPr>
        <p:spPr>
          <a:xfrm flipV="1">
            <a:off x="3079716" y="1708595"/>
            <a:ext cx="9939" cy="2043287"/>
          </a:xfrm>
          <a:prstGeom prst="line">
            <a:avLst/>
          </a:prstGeom>
          <a:ln w="19050" cap="rnd">
            <a:solidFill>
              <a:schemeClr val="accent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28" name="Conector reto 13"/>
          <p:cNvCxnSpPr/>
          <p:nvPr/>
        </p:nvCxnSpPr>
        <p:spPr>
          <a:xfrm flipV="1">
            <a:off x="4313791" y="1704197"/>
            <a:ext cx="9939" cy="2043287"/>
          </a:xfrm>
          <a:prstGeom prst="line">
            <a:avLst/>
          </a:prstGeom>
          <a:ln w="19050" cap="rnd">
            <a:solidFill>
              <a:schemeClr val="accent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0" name="Conector reto 13"/>
          <p:cNvCxnSpPr/>
          <p:nvPr/>
        </p:nvCxnSpPr>
        <p:spPr>
          <a:xfrm flipV="1">
            <a:off x="5495736" y="1734011"/>
            <a:ext cx="9939" cy="2043287"/>
          </a:xfrm>
          <a:prstGeom prst="line">
            <a:avLst/>
          </a:prstGeom>
          <a:ln w="19050" cap="rnd">
            <a:solidFill>
              <a:schemeClr val="accent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2" name="Conector reto 13"/>
          <p:cNvCxnSpPr/>
          <p:nvPr/>
        </p:nvCxnSpPr>
        <p:spPr>
          <a:xfrm flipV="1">
            <a:off x="6732241" y="1756327"/>
            <a:ext cx="9939" cy="2043287"/>
          </a:xfrm>
          <a:prstGeom prst="line">
            <a:avLst/>
          </a:prstGeom>
          <a:ln w="19050" cap="rnd">
            <a:solidFill>
              <a:schemeClr val="accent1"/>
            </a:solidFill>
            <a:prstDash val="sysDot"/>
          </a:ln>
          <a:effectLst/>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6772002" y="1348410"/>
            <a:ext cx="1142189" cy="2808312"/>
          </a:xfrm>
          <a:prstGeom prst="roundRect">
            <a:avLst/>
          </a:prstGeom>
          <a:noFill/>
          <a:ln w="1270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1" name="TextBox 10"/>
          <p:cNvSpPr txBox="1"/>
          <p:nvPr/>
        </p:nvSpPr>
        <p:spPr>
          <a:xfrm>
            <a:off x="251520" y="4615190"/>
            <a:ext cx="8928992" cy="261610"/>
          </a:xfrm>
          <a:prstGeom prst="rect">
            <a:avLst/>
          </a:prstGeom>
          <a:noFill/>
        </p:spPr>
        <p:txBody>
          <a:bodyPr wrap="square" rtlCol="0">
            <a:spAutoFit/>
          </a:bodyPr>
          <a:lstStyle/>
          <a:p>
            <a:r>
              <a:rPr lang="es-DO" sz="1100" dirty="0" smtClean="0"/>
              <a:t>MENA: </a:t>
            </a:r>
            <a:r>
              <a:rPr lang="es-DO" sz="1100" dirty="0" err="1" smtClean="0"/>
              <a:t>Middle</a:t>
            </a:r>
            <a:r>
              <a:rPr lang="es-DO" sz="1100" dirty="0" smtClean="0"/>
              <a:t> East and North </a:t>
            </a:r>
            <a:r>
              <a:rPr lang="es-DO" sz="1100" dirty="0" err="1" smtClean="0"/>
              <a:t>Africa</a:t>
            </a:r>
            <a:r>
              <a:rPr lang="es-DO" sz="1100" dirty="0" smtClean="0"/>
              <a:t> </a:t>
            </a:r>
            <a:r>
              <a:rPr lang="es-DO" sz="1100" dirty="0" err="1" smtClean="0"/>
              <a:t>Region</a:t>
            </a:r>
            <a:r>
              <a:rPr lang="es-DO" sz="1100" dirty="0"/>
              <a:t> </a:t>
            </a:r>
            <a:r>
              <a:rPr lang="es-DO" sz="1100" dirty="0" smtClean="0"/>
              <a:t>/  SSA: Sub-</a:t>
            </a:r>
            <a:r>
              <a:rPr lang="es-DO" sz="1100" dirty="0" err="1" smtClean="0"/>
              <a:t>Saharan</a:t>
            </a:r>
            <a:r>
              <a:rPr lang="es-DO" sz="1100" dirty="0" smtClean="0"/>
              <a:t> África</a:t>
            </a:r>
            <a:endParaRPr lang="es-DO" sz="1100" dirty="0"/>
          </a:p>
        </p:txBody>
      </p:sp>
    </p:spTree>
    <p:extLst>
      <p:ext uri="{BB962C8B-B14F-4D97-AF65-F5344CB8AC3E}">
        <p14:creationId xmlns:p14="http://schemas.microsoft.com/office/powerpoint/2010/main" val="414207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8"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left)">
                                      <p:cBhvr>
                                        <p:cTn id="10" dur="500"/>
                                        <p:tgtEl>
                                          <p:spTgt spid="52"/>
                                        </p:tgtEl>
                                      </p:cBhvr>
                                    </p:animEffect>
                                  </p:childTnLst>
                                </p:cTn>
                              </p:par>
                              <p:par>
                                <p:cTn id="11" presetID="22" presetClass="entr" presetSubtype="8"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par>
                                <p:cTn id="14" presetID="22" presetClass="entr" presetSubtype="8"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par>
                                <p:cTn id="17" presetID="22" presetClass="entr" presetSubtype="8"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par>
                                <p:cTn id="20" presetID="22" presetClass="entr" presetSubtype="8"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3"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idx="1"/>
          </p:nvPr>
        </p:nvSpPr>
        <p:spPr>
          <a:xfrm>
            <a:off x="294841" y="5106452"/>
            <a:ext cx="8165591" cy="58380"/>
          </a:xfrm>
        </p:spPr>
        <p:txBody>
          <a:bodyPr/>
          <a:lstStyle/>
          <a:p>
            <a:r>
              <a:rPr lang="en-US" sz="900" dirty="0">
                <a:solidFill>
                  <a:schemeClr val="tx1"/>
                </a:solidFill>
              </a:rPr>
              <a:t>Source: </a:t>
            </a:r>
            <a:r>
              <a:rPr lang="en-US" sz="900" dirty="0" smtClean="0">
                <a:solidFill>
                  <a:schemeClr val="tx1"/>
                </a:solidFill>
              </a:rPr>
              <a:t>Nielsen LOCAL VS GLOBAL BRANDS Study  (</a:t>
            </a:r>
            <a:r>
              <a:rPr lang="en-US" sz="900" dirty="0">
                <a:solidFill>
                  <a:schemeClr val="tx1"/>
                </a:solidFill>
              </a:rPr>
              <a:t>Q3.2015)</a:t>
            </a:r>
          </a:p>
          <a:p>
            <a:endParaRPr lang="pt-BR" dirty="0">
              <a:solidFill>
                <a:schemeClr val="tx1"/>
              </a:solidFill>
            </a:endParaRPr>
          </a:p>
        </p:txBody>
      </p:sp>
      <p:cxnSp>
        <p:nvCxnSpPr>
          <p:cNvPr id="18" name="Straight Connector 5"/>
          <p:cNvCxnSpPr/>
          <p:nvPr/>
        </p:nvCxnSpPr>
        <p:spPr>
          <a:xfrm flipH="1">
            <a:off x="5049673" y="881425"/>
            <a:ext cx="2975345"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sp>
        <p:nvSpPr>
          <p:cNvPr id="19" name="Freeform 5"/>
          <p:cNvSpPr>
            <a:spLocks noEditPoints="1"/>
          </p:cNvSpPr>
          <p:nvPr/>
        </p:nvSpPr>
        <p:spPr bwMode="auto">
          <a:xfrm>
            <a:off x="8015962" y="312097"/>
            <a:ext cx="1006464" cy="573658"/>
          </a:xfrm>
          <a:custGeom>
            <a:avLst/>
            <a:gdLst>
              <a:gd name="T0" fmla="*/ 134 w 197"/>
              <a:gd name="T1" fmla="*/ 64 h 159"/>
              <a:gd name="T2" fmla="*/ 139 w 197"/>
              <a:gd name="T3" fmla="*/ 34 h 159"/>
              <a:gd name="T4" fmla="*/ 71 w 197"/>
              <a:gd name="T5" fmla="*/ 34 h 159"/>
              <a:gd name="T6" fmla="*/ 28 w 197"/>
              <a:gd name="T7" fmla="*/ 64 h 159"/>
              <a:gd name="T8" fmla="*/ 69 w 197"/>
              <a:gd name="T9" fmla="*/ 147 h 159"/>
              <a:gd name="T10" fmla="*/ 197 w 197"/>
              <a:gd name="T11" fmla="*/ 146 h 159"/>
              <a:gd name="T12" fmla="*/ 187 w 197"/>
              <a:gd name="T13" fmla="*/ 139 h 159"/>
              <a:gd name="T14" fmla="*/ 137 w 197"/>
              <a:gd name="T15" fmla="*/ 111 h 159"/>
              <a:gd name="T16" fmla="*/ 137 w 197"/>
              <a:gd name="T17" fmla="*/ 93 h 159"/>
              <a:gd name="T18" fmla="*/ 179 w 197"/>
              <a:gd name="T19" fmla="*/ 67 h 159"/>
              <a:gd name="T20" fmla="*/ 77 w 197"/>
              <a:gd name="T21" fmla="*/ 97 h 159"/>
              <a:gd name="T22" fmla="*/ 104 w 197"/>
              <a:gd name="T23" fmla="*/ 103 h 159"/>
              <a:gd name="T24" fmla="*/ 106 w 197"/>
              <a:gd name="T25" fmla="*/ 103 h 159"/>
              <a:gd name="T26" fmla="*/ 132 w 197"/>
              <a:gd name="T27" fmla="*/ 97 h 159"/>
              <a:gd name="T28" fmla="*/ 104 w 197"/>
              <a:gd name="T29" fmla="*/ 108 h 159"/>
              <a:gd name="T30" fmla="*/ 77 w 197"/>
              <a:gd name="T31" fmla="*/ 97 h 159"/>
              <a:gd name="T32" fmla="*/ 58 w 197"/>
              <a:gd name="T33" fmla="*/ 102 h 159"/>
              <a:gd name="T34" fmla="*/ 72 w 197"/>
              <a:gd name="T35" fmla="*/ 106 h 159"/>
              <a:gd name="T36" fmla="*/ 87 w 197"/>
              <a:gd name="T37" fmla="*/ 63 h 159"/>
              <a:gd name="T38" fmla="*/ 99 w 197"/>
              <a:gd name="T39" fmla="*/ 91 h 159"/>
              <a:gd name="T40" fmla="*/ 82 w 197"/>
              <a:gd name="T41" fmla="*/ 62 h 159"/>
              <a:gd name="T42" fmla="*/ 110 w 197"/>
              <a:gd name="T43" fmla="*/ 91 h 159"/>
              <a:gd name="T44" fmla="*/ 132 w 197"/>
              <a:gd name="T45" fmla="*/ 73 h 159"/>
              <a:gd name="T46" fmla="*/ 137 w 197"/>
              <a:gd name="T47" fmla="*/ 98 h 159"/>
              <a:gd name="T48" fmla="*/ 137 w 197"/>
              <a:gd name="T49" fmla="*/ 106 h 159"/>
              <a:gd name="T50" fmla="*/ 104 w 197"/>
              <a:gd name="T51" fmla="*/ 113 h 159"/>
              <a:gd name="T52" fmla="*/ 133 w 197"/>
              <a:gd name="T53" fmla="*/ 149 h 159"/>
              <a:gd name="T54" fmla="*/ 75 w 197"/>
              <a:gd name="T55" fmla="*/ 111 h 159"/>
              <a:gd name="T56" fmla="*/ 105 w 197"/>
              <a:gd name="T57" fmla="*/ 20 h 159"/>
              <a:gd name="T58" fmla="*/ 105 w 197"/>
              <a:gd name="T59" fmla="*/ 48 h 159"/>
              <a:gd name="T60" fmla="*/ 105 w 197"/>
              <a:gd name="T61" fmla="*/ 20 h 159"/>
              <a:gd name="T62" fmla="*/ 77 w 197"/>
              <a:gd name="T63" fmla="*/ 62 h 159"/>
              <a:gd name="T64" fmla="*/ 53 w 197"/>
              <a:gd name="T65" fmla="*/ 102 h 159"/>
              <a:gd name="T66" fmla="*/ 68 w 197"/>
              <a:gd name="T67" fmla="*/ 138 h 159"/>
              <a:gd name="T68" fmla="*/ 36 w 197"/>
              <a:gd name="T69"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7" h="159">
                <a:moveTo>
                  <a:pt x="187" y="56"/>
                </a:moveTo>
                <a:cubicBezTo>
                  <a:pt x="134" y="64"/>
                  <a:pt x="134" y="64"/>
                  <a:pt x="134" y="64"/>
                </a:cubicBezTo>
                <a:cubicBezTo>
                  <a:pt x="125" y="62"/>
                  <a:pt x="125" y="62"/>
                  <a:pt x="125" y="62"/>
                </a:cubicBezTo>
                <a:cubicBezTo>
                  <a:pt x="133" y="56"/>
                  <a:pt x="139" y="46"/>
                  <a:pt x="139" y="34"/>
                </a:cubicBezTo>
                <a:cubicBezTo>
                  <a:pt x="139" y="15"/>
                  <a:pt x="124" y="0"/>
                  <a:pt x="105" y="0"/>
                </a:cubicBezTo>
                <a:cubicBezTo>
                  <a:pt x="86" y="0"/>
                  <a:pt x="71" y="15"/>
                  <a:pt x="71" y="34"/>
                </a:cubicBezTo>
                <a:cubicBezTo>
                  <a:pt x="71" y="41"/>
                  <a:pt x="73" y="48"/>
                  <a:pt x="76" y="53"/>
                </a:cubicBezTo>
                <a:cubicBezTo>
                  <a:pt x="28" y="64"/>
                  <a:pt x="28" y="64"/>
                  <a:pt x="28" y="64"/>
                </a:cubicBezTo>
                <a:cubicBezTo>
                  <a:pt x="0" y="159"/>
                  <a:pt x="0" y="159"/>
                  <a:pt x="0" y="159"/>
                </a:cubicBezTo>
                <a:cubicBezTo>
                  <a:pt x="69" y="147"/>
                  <a:pt x="69" y="147"/>
                  <a:pt x="69" y="147"/>
                </a:cubicBezTo>
                <a:cubicBezTo>
                  <a:pt x="135" y="158"/>
                  <a:pt x="135" y="158"/>
                  <a:pt x="135" y="158"/>
                </a:cubicBezTo>
                <a:cubicBezTo>
                  <a:pt x="197" y="146"/>
                  <a:pt x="197" y="146"/>
                  <a:pt x="197" y="146"/>
                </a:cubicBezTo>
                <a:lnTo>
                  <a:pt x="187" y="56"/>
                </a:lnTo>
                <a:close/>
                <a:moveTo>
                  <a:pt x="187" y="139"/>
                </a:moveTo>
                <a:cubicBezTo>
                  <a:pt x="138" y="148"/>
                  <a:pt x="138" y="148"/>
                  <a:pt x="138" y="148"/>
                </a:cubicBezTo>
                <a:cubicBezTo>
                  <a:pt x="137" y="111"/>
                  <a:pt x="137" y="111"/>
                  <a:pt x="137" y="111"/>
                </a:cubicBezTo>
                <a:cubicBezTo>
                  <a:pt x="147" y="109"/>
                  <a:pt x="156" y="107"/>
                  <a:pt x="156" y="102"/>
                </a:cubicBezTo>
                <a:cubicBezTo>
                  <a:pt x="156" y="98"/>
                  <a:pt x="147" y="95"/>
                  <a:pt x="137" y="93"/>
                </a:cubicBezTo>
                <a:cubicBezTo>
                  <a:pt x="136" y="73"/>
                  <a:pt x="136" y="73"/>
                  <a:pt x="136" y="73"/>
                </a:cubicBezTo>
                <a:cubicBezTo>
                  <a:pt x="179" y="67"/>
                  <a:pt x="179" y="67"/>
                  <a:pt x="179" y="67"/>
                </a:cubicBezTo>
                <a:lnTo>
                  <a:pt x="187" y="139"/>
                </a:lnTo>
                <a:close/>
                <a:moveTo>
                  <a:pt x="77" y="97"/>
                </a:moveTo>
                <a:cubicBezTo>
                  <a:pt x="84" y="96"/>
                  <a:pt x="91" y="96"/>
                  <a:pt x="101" y="96"/>
                </a:cubicBezTo>
                <a:cubicBezTo>
                  <a:pt x="104" y="103"/>
                  <a:pt x="104" y="103"/>
                  <a:pt x="104" y="103"/>
                </a:cubicBezTo>
                <a:cubicBezTo>
                  <a:pt x="104" y="103"/>
                  <a:pt x="104" y="104"/>
                  <a:pt x="105" y="104"/>
                </a:cubicBezTo>
                <a:cubicBezTo>
                  <a:pt x="106" y="104"/>
                  <a:pt x="106" y="103"/>
                  <a:pt x="106" y="103"/>
                </a:cubicBezTo>
                <a:cubicBezTo>
                  <a:pt x="109" y="96"/>
                  <a:pt x="109" y="96"/>
                  <a:pt x="109" y="96"/>
                </a:cubicBezTo>
                <a:cubicBezTo>
                  <a:pt x="118" y="96"/>
                  <a:pt x="126" y="97"/>
                  <a:pt x="132" y="97"/>
                </a:cubicBezTo>
                <a:cubicBezTo>
                  <a:pt x="133" y="107"/>
                  <a:pt x="133" y="107"/>
                  <a:pt x="133" y="107"/>
                </a:cubicBezTo>
                <a:cubicBezTo>
                  <a:pt x="125" y="108"/>
                  <a:pt x="116" y="108"/>
                  <a:pt x="104" y="108"/>
                </a:cubicBezTo>
                <a:cubicBezTo>
                  <a:pt x="93" y="108"/>
                  <a:pt x="83" y="108"/>
                  <a:pt x="76" y="107"/>
                </a:cubicBezTo>
                <a:lnTo>
                  <a:pt x="77" y="97"/>
                </a:lnTo>
                <a:close/>
                <a:moveTo>
                  <a:pt x="72" y="106"/>
                </a:moveTo>
                <a:cubicBezTo>
                  <a:pt x="64" y="105"/>
                  <a:pt x="59" y="103"/>
                  <a:pt x="58" y="102"/>
                </a:cubicBezTo>
                <a:cubicBezTo>
                  <a:pt x="59" y="101"/>
                  <a:pt x="64" y="99"/>
                  <a:pt x="73" y="98"/>
                </a:cubicBezTo>
                <a:lnTo>
                  <a:pt x="72" y="106"/>
                </a:lnTo>
                <a:close/>
                <a:moveTo>
                  <a:pt x="82" y="62"/>
                </a:moveTo>
                <a:cubicBezTo>
                  <a:pt x="87" y="63"/>
                  <a:pt x="87" y="63"/>
                  <a:pt x="87" y="63"/>
                </a:cubicBezTo>
                <a:cubicBezTo>
                  <a:pt x="88" y="64"/>
                  <a:pt x="89" y="64"/>
                  <a:pt x="90" y="65"/>
                </a:cubicBezTo>
                <a:cubicBezTo>
                  <a:pt x="99" y="91"/>
                  <a:pt x="99" y="91"/>
                  <a:pt x="99" y="91"/>
                </a:cubicBezTo>
                <a:cubicBezTo>
                  <a:pt x="94" y="92"/>
                  <a:pt x="86" y="92"/>
                  <a:pt x="78" y="93"/>
                </a:cubicBezTo>
                <a:lnTo>
                  <a:pt x="82" y="62"/>
                </a:lnTo>
                <a:close/>
                <a:moveTo>
                  <a:pt x="132" y="93"/>
                </a:moveTo>
                <a:cubicBezTo>
                  <a:pt x="124" y="92"/>
                  <a:pt x="116" y="92"/>
                  <a:pt x="110" y="91"/>
                </a:cubicBezTo>
                <a:cubicBezTo>
                  <a:pt x="118" y="70"/>
                  <a:pt x="118" y="70"/>
                  <a:pt x="118" y="70"/>
                </a:cubicBezTo>
                <a:cubicBezTo>
                  <a:pt x="132" y="73"/>
                  <a:pt x="132" y="73"/>
                  <a:pt x="132" y="73"/>
                </a:cubicBezTo>
                <a:lnTo>
                  <a:pt x="132" y="93"/>
                </a:lnTo>
                <a:close/>
                <a:moveTo>
                  <a:pt x="137" y="98"/>
                </a:moveTo>
                <a:cubicBezTo>
                  <a:pt x="145" y="99"/>
                  <a:pt x="150" y="101"/>
                  <a:pt x="151" y="102"/>
                </a:cubicBezTo>
                <a:cubicBezTo>
                  <a:pt x="150" y="103"/>
                  <a:pt x="145" y="105"/>
                  <a:pt x="137" y="106"/>
                </a:cubicBezTo>
                <a:lnTo>
                  <a:pt x="137" y="98"/>
                </a:lnTo>
                <a:close/>
                <a:moveTo>
                  <a:pt x="104" y="113"/>
                </a:moveTo>
                <a:cubicBezTo>
                  <a:pt x="107" y="113"/>
                  <a:pt x="120" y="113"/>
                  <a:pt x="133" y="111"/>
                </a:cubicBezTo>
                <a:cubicBezTo>
                  <a:pt x="133" y="149"/>
                  <a:pt x="133" y="149"/>
                  <a:pt x="133" y="149"/>
                </a:cubicBezTo>
                <a:cubicBezTo>
                  <a:pt x="72" y="138"/>
                  <a:pt x="72" y="138"/>
                  <a:pt x="72" y="138"/>
                </a:cubicBezTo>
                <a:cubicBezTo>
                  <a:pt x="75" y="111"/>
                  <a:pt x="75" y="111"/>
                  <a:pt x="75" y="111"/>
                </a:cubicBezTo>
                <a:cubicBezTo>
                  <a:pt x="88" y="113"/>
                  <a:pt x="102" y="113"/>
                  <a:pt x="104" y="113"/>
                </a:cubicBezTo>
                <a:close/>
                <a:moveTo>
                  <a:pt x="105" y="20"/>
                </a:moveTo>
                <a:cubicBezTo>
                  <a:pt x="113" y="20"/>
                  <a:pt x="119" y="26"/>
                  <a:pt x="119" y="34"/>
                </a:cubicBezTo>
                <a:cubicBezTo>
                  <a:pt x="119" y="42"/>
                  <a:pt x="113" y="48"/>
                  <a:pt x="105" y="48"/>
                </a:cubicBezTo>
                <a:cubicBezTo>
                  <a:pt x="97" y="48"/>
                  <a:pt x="91" y="42"/>
                  <a:pt x="91" y="34"/>
                </a:cubicBezTo>
                <a:cubicBezTo>
                  <a:pt x="91" y="26"/>
                  <a:pt x="97" y="20"/>
                  <a:pt x="105" y="20"/>
                </a:cubicBezTo>
                <a:close/>
                <a:moveTo>
                  <a:pt x="36" y="72"/>
                </a:moveTo>
                <a:cubicBezTo>
                  <a:pt x="77" y="62"/>
                  <a:pt x="77" y="62"/>
                  <a:pt x="77" y="62"/>
                </a:cubicBezTo>
                <a:cubicBezTo>
                  <a:pt x="73" y="93"/>
                  <a:pt x="73" y="93"/>
                  <a:pt x="73" y="93"/>
                </a:cubicBezTo>
                <a:cubicBezTo>
                  <a:pt x="62" y="95"/>
                  <a:pt x="53" y="97"/>
                  <a:pt x="53" y="102"/>
                </a:cubicBezTo>
                <a:cubicBezTo>
                  <a:pt x="53" y="106"/>
                  <a:pt x="61" y="109"/>
                  <a:pt x="71" y="111"/>
                </a:cubicBezTo>
                <a:cubicBezTo>
                  <a:pt x="68" y="138"/>
                  <a:pt x="68" y="138"/>
                  <a:pt x="68" y="138"/>
                </a:cubicBezTo>
                <a:cubicBezTo>
                  <a:pt x="13" y="147"/>
                  <a:pt x="13" y="147"/>
                  <a:pt x="13" y="147"/>
                </a:cubicBezTo>
                <a:lnTo>
                  <a:pt x="36" y="72"/>
                </a:lnTo>
                <a:close/>
              </a:path>
            </a:pathLst>
          </a:custGeom>
          <a:noFill/>
          <a:ln w="12700">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pt-BR"/>
          </a:p>
        </p:txBody>
      </p:sp>
      <p:graphicFrame>
        <p:nvGraphicFramePr>
          <p:cNvPr id="15" name="Chart 14"/>
          <p:cNvGraphicFramePr/>
          <p:nvPr>
            <p:extLst>
              <p:ext uri="{D42A27DB-BD31-4B8C-83A1-F6EECF244321}">
                <p14:modId xmlns:p14="http://schemas.microsoft.com/office/powerpoint/2010/main" val="3478550183"/>
              </p:ext>
            </p:extLst>
          </p:nvPr>
        </p:nvGraphicFramePr>
        <p:xfrm>
          <a:off x="433553" y="1056062"/>
          <a:ext cx="8844455" cy="3568605"/>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4"/>
          <p:cNvGrpSpPr>
            <a:grpSpLocks noChangeAspect="1"/>
          </p:cNvGrpSpPr>
          <p:nvPr/>
        </p:nvGrpSpPr>
        <p:grpSpPr bwMode="auto">
          <a:xfrm>
            <a:off x="328652" y="1124297"/>
            <a:ext cx="1194992" cy="1184534"/>
            <a:chOff x="3873" y="926"/>
            <a:chExt cx="414" cy="547"/>
          </a:xfrm>
          <a:solidFill>
            <a:schemeClr val="accent2"/>
          </a:solidFill>
        </p:grpSpPr>
        <p:sp>
          <p:nvSpPr>
            <p:cNvPr id="11" name="Freeform 5"/>
            <p:cNvSpPr>
              <a:spLocks/>
            </p:cNvSpPr>
            <p:nvPr/>
          </p:nvSpPr>
          <p:spPr bwMode="auto">
            <a:xfrm>
              <a:off x="3961" y="1105"/>
              <a:ext cx="249" cy="182"/>
            </a:xfrm>
            <a:custGeom>
              <a:avLst/>
              <a:gdLst>
                <a:gd name="T0" fmla="*/ 10 w 248"/>
                <a:gd name="T1" fmla="*/ 179 h 182"/>
                <a:gd name="T2" fmla="*/ 18 w 248"/>
                <a:gd name="T3" fmla="*/ 181 h 182"/>
                <a:gd name="T4" fmla="*/ 32 w 248"/>
                <a:gd name="T5" fmla="*/ 173 h 182"/>
                <a:gd name="T6" fmla="*/ 124 w 248"/>
                <a:gd name="T7" fmla="*/ 40 h 182"/>
                <a:gd name="T8" fmla="*/ 217 w 248"/>
                <a:gd name="T9" fmla="*/ 174 h 182"/>
                <a:gd name="T10" fmla="*/ 231 w 248"/>
                <a:gd name="T11" fmla="*/ 182 h 182"/>
                <a:gd name="T12" fmla="*/ 240 w 248"/>
                <a:gd name="T13" fmla="*/ 180 h 182"/>
                <a:gd name="T14" fmla="*/ 247 w 248"/>
                <a:gd name="T15" fmla="*/ 169 h 182"/>
                <a:gd name="T16" fmla="*/ 245 w 248"/>
                <a:gd name="T17" fmla="*/ 157 h 182"/>
                <a:gd name="T18" fmla="*/ 143 w 248"/>
                <a:gd name="T19" fmla="*/ 9 h 182"/>
                <a:gd name="T20" fmla="*/ 129 w 248"/>
                <a:gd name="T21" fmla="*/ 1 h 182"/>
                <a:gd name="T22" fmla="*/ 126 w 248"/>
                <a:gd name="T23" fmla="*/ 1 h 182"/>
                <a:gd name="T24" fmla="*/ 121 w 248"/>
                <a:gd name="T25" fmla="*/ 0 h 182"/>
                <a:gd name="T26" fmla="*/ 107 w 248"/>
                <a:gd name="T27" fmla="*/ 8 h 182"/>
                <a:gd name="T28" fmla="*/ 4 w 248"/>
                <a:gd name="T29" fmla="*/ 156 h 182"/>
                <a:gd name="T30" fmla="*/ 10 w 248"/>
                <a:gd name="T31" fmla="*/ 17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8" h="182">
                  <a:moveTo>
                    <a:pt x="10" y="179"/>
                  </a:moveTo>
                  <a:cubicBezTo>
                    <a:pt x="12" y="180"/>
                    <a:pt x="15" y="181"/>
                    <a:pt x="18" y="181"/>
                  </a:cubicBezTo>
                  <a:cubicBezTo>
                    <a:pt x="24" y="181"/>
                    <a:pt x="29" y="178"/>
                    <a:pt x="32" y="173"/>
                  </a:cubicBezTo>
                  <a:cubicBezTo>
                    <a:pt x="124" y="40"/>
                    <a:pt x="124" y="40"/>
                    <a:pt x="124" y="40"/>
                  </a:cubicBezTo>
                  <a:cubicBezTo>
                    <a:pt x="217" y="174"/>
                    <a:pt x="217" y="174"/>
                    <a:pt x="217" y="174"/>
                  </a:cubicBezTo>
                  <a:cubicBezTo>
                    <a:pt x="220" y="179"/>
                    <a:pt x="225" y="182"/>
                    <a:pt x="231" y="182"/>
                  </a:cubicBezTo>
                  <a:cubicBezTo>
                    <a:pt x="234" y="182"/>
                    <a:pt x="237" y="181"/>
                    <a:pt x="240" y="180"/>
                  </a:cubicBezTo>
                  <a:cubicBezTo>
                    <a:pt x="243" y="177"/>
                    <a:pt x="246" y="174"/>
                    <a:pt x="247" y="169"/>
                  </a:cubicBezTo>
                  <a:cubicBezTo>
                    <a:pt x="248" y="165"/>
                    <a:pt x="247" y="161"/>
                    <a:pt x="245" y="157"/>
                  </a:cubicBezTo>
                  <a:cubicBezTo>
                    <a:pt x="143" y="9"/>
                    <a:pt x="143" y="9"/>
                    <a:pt x="143" y="9"/>
                  </a:cubicBezTo>
                  <a:cubicBezTo>
                    <a:pt x="140" y="4"/>
                    <a:pt x="134" y="1"/>
                    <a:pt x="129" y="1"/>
                  </a:cubicBezTo>
                  <a:cubicBezTo>
                    <a:pt x="128" y="1"/>
                    <a:pt x="127" y="1"/>
                    <a:pt x="126" y="1"/>
                  </a:cubicBezTo>
                  <a:cubicBezTo>
                    <a:pt x="124" y="0"/>
                    <a:pt x="123" y="0"/>
                    <a:pt x="121" y="0"/>
                  </a:cubicBezTo>
                  <a:cubicBezTo>
                    <a:pt x="115" y="0"/>
                    <a:pt x="110" y="3"/>
                    <a:pt x="107" y="8"/>
                  </a:cubicBezTo>
                  <a:cubicBezTo>
                    <a:pt x="4" y="156"/>
                    <a:pt x="4" y="156"/>
                    <a:pt x="4" y="156"/>
                  </a:cubicBezTo>
                  <a:cubicBezTo>
                    <a:pt x="0" y="164"/>
                    <a:pt x="2" y="174"/>
                    <a:pt x="10" y="1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2" name="Freeform 6"/>
            <p:cNvSpPr>
              <a:spLocks noEditPoints="1"/>
            </p:cNvSpPr>
            <p:nvPr/>
          </p:nvSpPr>
          <p:spPr bwMode="auto">
            <a:xfrm>
              <a:off x="3891" y="1255"/>
              <a:ext cx="396" cy="218"/>
            </a:xfrm>
            <a:custGeom>
              <a:avLst/>
              <a:gdLst>
                <a:gd name="T0" fmla="*/ 366 w 395"/>
                <a:gd name="T1" fmla="*/ 1 h 217"/>
                <a:gd name="T2" fmla="*/ 331 w 395"/>
                <a:gd name="T3" fmla="*/ 1 h 217"/>
                <a:gd name="T4" fmla="*/ 333 w 395"/>
                <a:gd name="T5" fmla="*/ 23 h 217"/>
                <a:gd name="T6" fmla="*/ 318 w 395"/>
                <a:gd name="T7" fmla="*/ 44 h 217"/>
                <a:gd name="T8" fmla="*/ 301 w 395"/>
                <a:gd name="T9" fmla="*/ 49 h 217"/>
                <a:gd name="T10" fmla="*/ 273 w 395"/>
                <a:gd name="T11" fmla="*/ 33 h 217"/>
                <a:gd name="T12" fmla="*/ 253 w 395"/>
                <a:gd name="T13" fmla="*/ 1 h 217"/>
                <a:gd name="T14" fmla="*/ 136 w 395"/>
                <a:gd name="T15" fmla="*/ 0 h 217"/>
                <a:gd name="T16" fmla="*/ 117 w 395"/>
                <a:gd name="T17" fmla="*/ 32 h 217"/>
                <a:gd name="T18" fmla="*/ 88 w 395"/>
                <a:gd name="T19" fmla="*/ 48 h 217"/>
                <a:gd name="T20" fmla="*/ 71 w 395"/>
                <a:gd name="T21" fmla="*/ 43 h 217"/>
                <a:gd name="T22" fmla="*/ 59 w 395"/>
                <a:gd name="T23" fmla="*/ 0 h 217"/>
                <a:gd name="T24" fmla="*/ 29 w 395"/>
                <a:gd name="T25" fmla="*/ 0 h 217"/>
                <a:gd name="T26" fmla="*/ 0 w 395"/>
                <a:gd name="T27" fmla="*/ 29 h 217"/>
                <a:gd name="T28" fmla="*/ 23 w 395"/>
                <a:gd name="T29" fmla="*/ 57 h 217"/>
                <a:gd name="T30" fmla="*/ 54 w 395"/>
                <a:gd name="T31" fmla="*/ 173 h 217"/>
                <a:gd name="T32" fmla="*/ 101 w 395"/>
                <a:gd name="T33" fmla="*/ 217 h 217"/>
                <a:gd name="T34" fmla="*/ 293 w 395"/>
                <a:gd name="T35" fmla="*/ 217 h 217"/>
                <a:gd name="T36" fmla="*/ 340 w 395"/>
                <a:gd name="T37" fmla="*/ 173 h 217"/>
                <a:gd name="T38" fmla="*/ 371 w 395"/>
                <a:gd name="T39" fmla="*/ 58 h 217"/>
                <a:gd name="T40" fmla="*/ 395 w 395"/>
                <a:gd name="T41" fmla="*/ 30 h 217"/>
                <a:gd name="T42" fmla="*/ 366 w 395"/>
                <a:gd name="T43" fmla="*/ 1 h 217"/>
                <a:gd name="T44" fmla="*/ 112 w 395"/>
                <a:gd name="T45" fmla="*/ 191 h 217"/>
                <a:gd name="T46" fmla="*/ 88 w 395"/>
                <a:gd name="T47" fmla="*/ 167 h 217"/>
                <a:gd name="T48" fmla="*/ 112 w 395"/>
                <a:gd name="T49" fmla="*/ 144 h 217"/>
                <a:gd name="T50" fmla="*/ 135 w 395"/>
                <a:gd name="T51" fmla="*/ 167 h 217"/>
                <a:gd name="T52" fmla="*/ 112 w 395"/>
                <a:gd name="T53" fmla="*/ 191 h 217"/>
                <a:gd name="T54" fmla="*/ 112 w 395"/>
                <a:gd name="T55" fmla="*/ 112 h 217"/>
                <a:gd name="T56" fmla="*/ 88 w 395"/>
                <a:gd name="T57" fmla="*/ 89 h 217"/>
                <a:gd name="T58" fmla="*/ 112 w 395"/>
                <a:gd name="T59" fmla="*/ 65 h 217"/>
                <a:gd name="T60" fmla="*/ 135 w 395"/>
                <a:gd name="T61" fmla="*/ 89 h 217"/>
                <a:gd name="T62" fmla="*/ 112 w 395"/>
                <a:gd name="T63" fmla="*/ 112 h 217"/>
                <a:gd name="T64" fmla="*/ 198 w 395"/>
                <a:gd name="T65" fmla="*/ 191 h 217"/>
                <a:gd name="T66" fmla="*/ 174 w 395"/>
                <a:gd name="T67" fmla="*/ 167 h 217"/>
                <a:gd name="T68" fmla="*/ 198 w 395"/>
                <a:gd name="T69" fmla="*/ 144 h 217"/>
                <a:gd name="T70" fmla="*/ 221 w 395"/>
                <a:gd name="T71" fmla="*/ 167 h 217"/>
                <a:gd name="T72" fmla="*/ 198 w 395"/>
                <a:gd name="T73" fmla="*/ 191 h 217"/>
                <a:gd name="T74" fmla="*/ 198 w 395"/>
                <a:gd name="T75" fmla="*/ 112 h 217"/>
                <a:gd name="T76" fmla="*/ 175 w 395"/>
                <a:gd name="T77" fmla="*/ 89 h 217"/>
                <a:gd name="T78" fmla="*/ 198 w 395"/>
                <a:gd name="T79" fmla="*/ 65 h 217"/>
                <a:gd name="T80" fmla="*/ 222 w 395"/>
                <a:gd name="T81" fmla="*/ 89 h 217"/>
                <a:gd name="T82" fmla="*/ 198 w 395"/>
                <a:gd name="T83" fmla="*/ 112 h 217"/>
                <a:gd name="T84" fmla="*/ 286 w 395"/>
                <a:gd name="T85" fmla="*/ 191 h 217"/>
                <a:gd name="T86" fmla="*/ 263 w 395"/>
                <a:gd name="T87" fmla="*/ 167 h 217"/>
                <a:gd name="T88" fmla="*/ 286 w 395"/>
                <a:gd name="T89" fmla="*/ 144 h 217"/>
                <a:gd name="T90" fmla="*/ 310 w 395"/>
                <a:gd name="T91" fmla="*/ 167 h 217"/>
                <a:gd name="T92" fmla="*/ 286 w 395"/>
                <a:gd name="T93" fmla="*/ 191 h 217"/>
                <a:gd name="T94" fmla="*/ 286 w 395"/>
                <a:gd name="T95" fmla="*/ 113 h 217"/>
                <a:gd name="T96" fmla="*/ 263 w 395"/>
                <a:gd name="T97" fmla="*/ 89 h 217"/>
                <a:gd name="T98" fmla="*/ 286 w 395"/>
                <a:gd name="T99" fmla="*/ 66 h 217"/>
                <a:gd name="T100" fmla="*/ 310 w 395"/>
                <a:gd name="T101" fmla="*/ 89 h 217"/>
                <a:gd name="T102" fmla="*/ 286 w 395"/>
                <a:gd name="T103" fmla="*/ 113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5" h="217">
                  <a:moveTo>
                    <a:pt x="366" y="1"/>
                  </a:moveTo>
                  <a:cubicBezTo>
                    <a:pt x="331" y="1"/>
                    <a:pt x="331" y="1"/>
                    <a:pt x="331" y="1"/>
                  </a:cubicBezTo>
                  <a:cubicBezTo>
                    <a:pt x="334" y="8"/>
                    <a:pt x="335" y="16"/>
                    <a:pt x="333" y="23"/>
                  </a:cubicBezTo>
                  <a:cubicBezTo>
                    <a:pt x="331" y="32"/>
                    <a:pt x="326" y="39"/>
                    <a:pt x="318" y="44"/>
                  </a:cubicBezTo>
                  <a:cubicBezTo>
                    <a:pt x="313" y="47"/>
                    <a:pt x="307" y="49"/>
                    <a:pt x="301" y="49"/>
                  </a:cubicBezTo>
                  <a:cubicBezTo>
                    <a:pt x="289" y="49"/>
                    <a:pt x="279" y="43"/>
                    <a:pt x="273" y="33"/>
                  </a:cubicBezTo>
                  <a:cubicBezTo>
                    <a:pt x="253" y="1"/>
                    <a:pt x="253" y="1"/>
                    <a:pt x="253" y="1"/>
                  </a:cubicBezTo>
                  <a:cubicBezTo>
                    <a:pt x="136" y="0"/>
                    <a:pt x="136" y="0"/>
                    <a:pt x="136" y="0"/>
                  </a:cubicBezTo>
                  <a:cubicBezTo>
                    <a:pt x="117" y="32"/>
                    <a:pt x="117" y="32"/>
                    <a:pt x="117" y="32"/>
                  </a:cubicBezTo>
                  <a:cubicBezTo>
                    <a:pt x="111" y="42"/>
                    <a:pt x="100" y="48"/>
                    <a:pt x="88" y="48"/>
                  </a:cubicBezTo>
                  <a:cubicBezTo>
                    <a:pt x="82" y="48"/>
                    <a:pt x="76" y="46"/>
                    <a:pt x="71" y="43"/>
                  </a:cubicBezTo>
                  <a:cubicBezTo>
                    <a:pt x="57" y="34"/>
                    <a:pt x="51" y="15"/>
                    <a:pt x="59" y="0"/>
                  </a:cubicBezTo>
                  <a:cubicBezTo>
                    <a:pt x="29" y="0"/>
                    <a:pt x="29" y="0"/>
                    <a:pt x="29" y="0"/>
                  </a:cubicBezTo>
                  <a:cubicBezTo>
                    <a:pt x="13" y="0"/>
                    <a:pt x="0" y="13"/>
                    <a:pt x="0" y="29"/>
                  </a:cubicBezTo>
                  <a:cubicBezTo>
                    <a:pt x="0" y="43"/>
                    <a:pt x="10" y="55"/>
                    <a:pt x="23" y="57"/>
                  </a:cubicBezTo>
                  <a:cubicBezTo>
                    <a:pt x="30" y="81"/>
                    <a:pt x="48" y="148"/>
                    <a:pt x="54" y="173"/>
                  </a:cubicBezTo>
                  <a:cubicBezTo>
                    <a:pt x="60" y="196"/>
                    <a:pt x="77" y="217"/>
                    <a:pt x="101" y="217"/>
                  </a:cubicBezTo>
                  <a:cubicBezTo>
                    <a:pt x="293" y="217"/>
                    <a:pt x="293" y="217"/>
                    <a:pt x="293" y="217"/>
                  </a:cubicBezTo>
                  <a:cubicBezTo>
                    <a:pt x="317" y="217"/>
                    <a:pt x="334" y="197"/>
                    <a:pt x="340" y="173"/>
                  </a:cubicBezTo>
                  <a:cubicBezTo>
                    <a:pt x="347" y="145"/>
                    <a:pt x="365" y="81"/>
                    <a:pt x="371" y="58"/>
                  </a:cubicBezTo>
                  <a:cubicBezTo>
                    <a:pt x="385" y="56"/>
                    <a:pt x="395" y="44"/>
                    <a:pt x="395" y="30"/>
                  </a:cubicBezTo>
                  <a:cubicBezTo>
                    <a:pt x="395" y="14"/>
                    <a:pt x="382" y="1"/>
                    <a:pt x="366" y="1"/>
                  </a:cubicBezTo>
                  <a:close/>
                  <a:moveTo>
                    <a:pt x="112" y="191"/>
                  </a:moveTo>
                  <a:cubicBezTo>
                    <a:pt x="99" y="191"/>
                    <a:pt x="88" y="180"/>
                    <a:pt x="88" y="167"/>
                  </a:cubicBezTo>
                  <a:cubicBezTo>
                    <a:pt x="88" y="154"/>
                    <a:pt x="99" y="144"/>
                    <a:pt x="112" y="144"/>
                  </a:cubicBezTo>
                  <a:cubicBezTo>
                    <a:pt x="125" y="144"/>
                    <a:pt x="135" y="154"/>
                    <a:pt x="135" y="167"/>
                  </a:cubicBezTo>
                  <a:cubicBezTo>
                    <a:pt x="135" y="180"/>
                    <a:pt x="125" y="191"/>
                    <a:pt x="112" y="191"/>
                  </a:cubicBezTo>
                  <a:close/>
                  <a:moveTo>
                    <a:pt x="112" y="112"/>
                  </a:moveTo>
                  <a:cubicBezTo>
                    <a:pt x="99" y="112"/>
                    <a:pt x="88" y="102"/>
                    <a:pt x="88" y="89"/>
                  </a:cubicBezTo>
                  <a:cubicBezTo>
                    <a:pt x="88" y="76"/>
                    <a:pt x="99" y="65"/>
                    <a:pt x="112" y="65"/>
                  </a:cubicBezTo>
                  <a:cubicBezTo>
                    <a:pt x="125" y="65"/>
                    <a:pt x="135" y="76"/>
                    <a:pt x="135" y="89"/>
                  </a:cubicBezTo>
                  <a:cubicBezTo>
                    <a:pt x="135" y="102"/>
                    <a:pt x="125" y="112"/>
                    <a:pt x="112" y="112"/>
                  </a:cubicBezTo>
                  <a:close/>
                  <a:moveTo>
                    <a:pt x="198" y="191"/>
                  </a:moveTo>
                  <a:cubicBezTo>
                    <a:pt x="185" y="191"/>
                    <a:pt x="174" y="180"/>
                    <a:pt x="174" y="167"/>
                  </a:cubicBezTo>
                  <a:cubicBezTo>
                    <a:pt x="174" y="154"/>
                    <a:pt x="185" y="144"/>
                    <a:pt x="198" y="144"/>
                  </a:cubicBezTo>
                  <a:cubicBezTo>
                    <a:pt x="211" y="144"/>
                    <a:pt x="221" y="154"/>
                    <a:pt x="221" y="167"/>
                  </a:cubicBezTo>
                  <a:cubicBezTo>
                    <a:pt x="221" y="180"/>
                    <a:pt x="211" y="191"/>
                    <a:pt x="198" y="191"/>
                  </a:cubicBezTo>
                  <a:close/>
                  <a:moveTo>
                    <a:pt x="198" y="112"/>
                  </a:moveTo>
                  <a:cubicBezTo>
                    <a:pt x="185" y="112"/>
                    <a:pt x="175" y="102"/>
                    <a:pt x="175" y="89"/>
                  </a:cubicBezTo>
                  <a:cubicBezTo>
                    <a:pt x="175" y="76"/>
                    <a:pt x="185" y="65"/>
                    <a:pt x="198" y="65"/>
                  </a:cubicBezTo>
                  <a:cubicBezTo>
                    <a:pt x="211" y="65"/>
                    <a:pt x="222" y="76"/>
                    <a:pt x="222" y="89"/>
                  </a:cubicBezTo>
                  <a:cubicBezTo>
                    <a:pt x="222" y="102"/>
                    <a:pt x="211" y="112"/>
                    <a:pt x="198" y="112"/>
                  </a:cubicBezTo>
                  <a:close/>
                  <a:moveTo>
                    <a:pt x="286" y="191"/>
                  </a:moveTo>
                  <a:cubicBezTo>
                    <a:pt x="273" y="191"/>
                    <a:pt x="263" y="180"/>
                    <a:pt x="263" y="167"/>
                  </a:cubicBezTo>
                  <a:cubicBezTo>
                    <a:pt x="263" y="154"/>
                    <a:pt x="273" y="144"/>
                    <a:pt x="286" y="144"/>
                  </a:cubicBezTo>
                  <a:cubicBezTo>
                    <a:pt x="299" y="144"/>
                    <a:pt x="310" y="154"/>
                    <a:pt x="310" y="167"/>
                  </a:cubicBezTo>
                  <a:cubicBezTo>
                    <a:pt x="310" y="180"/>
                    <a:pt x="299" y="191"/>
                    <a:pt x="286" y="191"/>
                  </a:cubicBezTo>
                  <a:close/>
                  <a:moveTo>
                    <a:pt x="286" y="113"/>
                  </a:moveTo>
                  <a:cubicBezTo>
                    <a:pt x="273" y="113"/>
                    <a:pt x="263" y="102"/>
                    <a:pt x="263" y="89"/>
                  </a:cubicBezTo>
                  <a:cubicBezTo>
                    <a:pt x="263" y="76"/>
                    <a:pt x="273" y="66"/>
                    <a:pt x="286" y="66"/>
                  </a:cubicBezTo>
                  <a:cubicBezTo>
                    <a:pt x="299" y="66"/>
                    <a:pt x="310" y="76"/>
                    <a:pt x="310" y="89"/>
                  </a:cubicBezTo>
                  <a:cubicBezTo>
                    <a:pt x="310" y="102"/>
                    <a:pt x="299" y="113"/>
                    <a:pt x="286"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3" name="Freeform 7"/>
            <p:cNvSpPr>
              <a:spLocks noEditPoints="1"/>
            </p:cNvSpPr>
            <p:nvPr/>
          </p:nvSpPr>
          <p:spPr bwMode="auto">
            <a:xfrm>
              <a:off x="3873" y="926"/>
              <a:ext cx="104" cy="111"/>
            </a:xfrm>
            <a:custGeom>
              <a:avLst/>
              <a:gdLst>
                <a:gd name="T0" fmla="*/ 60 w 104"/>
                <a:gd name="T1" fmla="*/ 0 h 111"/>
                <a:gd name="T2" fmla="*/ 0 w 104"/>
                <a:gd name="T3" fmla="*/ 76 h 111"/>
                <a:gd name="T4" fmla="*/ 44 w 104"/>
                <a:gd name="T5" fmla="*/ 111 h 111"/>
                <a:gd name="T6" fmla="*/ 104 w 104"/>
                <a:gd name="T7" fmla="*/ 36 h 111"/>
                <a:gd name="T8" fmla="*/ 60 w 104"/>
                <a:gd name="T9" fmla="*/ 0 h 111"/>
                <a:gd name="T10" fmla="*/ 45 w 104"/>
                <a:gd name="T11" fmla="*/ 84 h 111"/>
                <a:gd name="T12" fmla="*/ 27 w 104"/>
                <a:gd name="T13" fmla="*/ 85 h 111"/>
                <a:gd name="T14" fmla="*/ 25 w 104"/>
                <a:gd name="T15" fmla="*/ 68 h 111"/>
                <a:gd name="T16" fmla="*/ 43 w 104"/>
                <a:gd name="T17" fmla="*/ 66 h 111"/>
                <a:gd name="T18" fmla="*/ 45 w 104"/>
                <a:gd name="T19" fmla="*/ 8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11">
                  <a:moveTo>
                    <a:pt x="60" y="0"/>
                  </a:moveTo>
                  <a:cubicBezTo>
                    <a:pt x="0" y="76"/>
                    <a:pt x="0" y="76"/>
                    <a:pt x="0" y="76"/>
                  </a:cubicBezTo>
                  <a:cubicBezTo>
                    <a:pt x="44" y="111"/>
                    <a:pt x="44" y="111"/>
                    <a:pt x="44" y="111"/>
                  </a:cubicBezTo>
                  <a:cubicBezTo>
                    <a:pt x="104" y="36"/>
                    <a:pt x="104" y="36"/>
                    <a:pt x="104" y="36"/>
                  </a:cubicBezTo>
                  <a:lnTo>
                    <a:pt x="60" y="0"/>
                  </a:lnTo>
                  <a:close/>
                  <a:moveTo>
                    <a:pt x="45" y="84"/>
                  </a:moveTo>
                  <a:cubicBezTo>
                    <a:pt x="40" y="89"/>
                    <a:pt x="33" y="90"/>
                    <a:pt x="27" y="85"/>
                  </a:cubicBezTo>
                  <a:cubicBezTo>
                    <a:pt x="22" y="81"/>
                    <a:pt x="21" y="73"/>
                    <a:pt x="25" y="68"/>
                  </a:cubicBezTo>
                  <a:cubicBezTo>
                    <a:pt x="30" y="63"/>
                    <a:pt x="37" y="62"/>
                    <a:pt x="43" y="66"/>
                  </a:cubicBezTo>
                  <a:cubicBezTo>
                    <a:pt x="48" y="70"/>
                    <a:pt x="49" y="78"/>
                    <a:pt x="45"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4" name="Freeform 8"/>
            <p:cNvSpPr>
              <a:spLocks/>
            </p:cNvSpPr>
            <p:nvPr/>
          </p:nvSpPr>
          <p:spPr bwMode="auto">
            <a:xfrm>
              <a:off x="3938" y="990"/>
              <a:ext cx="220" cy="90"/>
            </a:xfrm>
            <a:custGeom>
              <a:avLst/>
              <a:gdLst>
                <a:gd name="T0" fmla="*/ 184 w 219"/>
                <a:gd name="T1" fmla="*/ 23 h 89"/>
                <a:gd name="T2" fmla="*/ 97 w 219"/>
                <a:gd name="T3" fmla="*/ 19 h 89"/>
                <a:gd name="T4" fmla="*/ 32 w 219"/>
                <a:gd name="T5" fmla="*/ 0 h 89"/>
                <a:gd name="T6" fmla="*/ 0 w 219"/>
                <a:gd name="T7" fmla="*/ 41 h 89"/>
                <a:gd name="T8" fmla="*/ 67 w 219"/>
                <a:gd name="T9" fmla="*/ 87 h 89"/>
                <a:gd name="T10" fmla="*/ 119 w 219"/>
                <a:gd name="T11" fmla="*/ 83 h 89"/>
                <a:gd name="T12" fmla="*/ 169 w 219"/>
                <a:gd name="T13" fmla="*/ 77 h 89"/>
                <a:gd name="T14" fmla="*/ 121 w 219"/>
                <a:gd name="T15" fmla="*/ 58 h 89"/>
                <a:gd name="T16" fmla="*/ 120 w 219"/>
                <a:gd name="T17" fmla="*/ 53 h 89"/>
                <a:gd name="T18" fmla="*/ 174 w 219"/>
                <a:gd name="T19" fmla="*/ 58 h 89"/>
                <a:gd name="T20" fmla="*/ 200 w 219"/>
                <a:gd name="T21" fmla="*/ 82 h 89"/>
                <a:gd name="T22" fmla="*/ 207 w 219"/>
                <a:gd name="T23" fmla="*/ 77 h 89"/>
                <a:gd name="T24" fmla="*/ 217 w 219"/>
                <a:gd name="T25" fmla="*/ 73 h 89"/>
                <a:gd name="T26" fmla="*/ 184 w 219"/>
                <a:gd name="T27" fmla="*/ 2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89">
                  <a:moveTo>
                    <a:pt x="184" y="23"/>
                  </a:moveTo>
                  <a:cubicBezTo>
                    <a:pt x="175" y="21"/>
                    <a:pt x="118" y="15"/>
                    <a:pt x="97" y="19"/>
                  </a:cubicBezTo>
                  <a:cubicBezTo>
                    <a:pt x="72" y="25"/>
                    <a:pt x="32" y="0"/>
                    <a:pt x="32" y="0"/>
                  </a:cubicBezTo>
                  <a:cubicBezTo>
                    <a:pt x="0" y="41"/>
                    <a:pt x="0" y="41"/>
                    <a:pt x="0" y="41"/>
                  </a:cubicBezTo>
                  <a:cubicBezTo>
                    <a:pt x="0" y="41"/>
                    <a:pt x="56" y="86"/>
                    <a:pt x="67" y="87"/>
                  </a:cubicBezTo>
                  <a:cubicBezTo>
                    <a:pt x="87" y="89"/>
                    <a:pt x="101" y="84"/>
                    <a:pt x="119" y="83"/>
                  </a:cubicBezTo>
                  <a:cubicBezTo>
                    <a:pt x="139" y="82"/>
                    <a:pt x="167" y="88"/>
                    <a:pt x="169" y="77"/>
                  </a:cubicBezTo>
                  <a:cubicBezTo>
                    <a:pt x="171" y="62"/>
                    <a:pt x="138" y="61"/>
                    <a:pt x="121" y="58"/>
                  </a:cubicBezTo>
                  <a:cubicBezTo>
                    <a:pt x="116" y="57"/>
                    <a:pt x="120" y="53"/>
                    <a:pt x="120" y="53"/>
                  </a:cubicBezTo>
                  <a:cubicBezTo>
                    <a:pt x="174" y="58"/>
                    <a:pt x="174" y="58"/>
                    <a:pt x="174" y="58"/>
                  </a:cubicBezTo>
                  <a:cubicBezTo>
                    <a:pt x="174" y="58"/>
                    <a:pt x="194" y="82"/>
                    <a:pt x="200" y="82"/>
                  </a:cubicBezTo>
                  <a:cubicBezTo>
                    <a:pt x="206" y="82"/>
                    <a:pt x="207" y="77"/>
                    <a:pt x="207" y="77"/>
                  </a:cubicBezTo>
                  <a:cubicBezTo>
                    <a:pt x="207" y="77"/>
                    <a:pt x="215" y="81"/>
                    <a:pt x="217" y="73"/>
                  </a:cubicBezTo>
                  <a:cubicBezTo>
                    <a:pt x="219" y="66"/>
                    <a:pt x="189" y="24"/>
                    <a:pt x="18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
        <p:nvSpPr>
          <p:cNvPr id="16" name="Title 1"/>
          <p:cNvSpPr txBox="1">
            <a:spLocks/>
          </p:cNvSpPr>
          <p:nvPr/>
        </p:nvSpPr>
        <p:spPr>
          <a:xfrm>
            <a:off x="539552" y="487603"/>
            <a:ext cx="8166672" cy="428757"/>
          </a:xfrm>
          <a:prstGeom prst="rect">
            <a:avLst/>
          </a:prstGeom>
          <a:noFill/>
          <a:ln>
            <a:noFill/>
          </a:ln>
        </p:spPr>
        <p:txBody>
          <a:bodyPr wrap="square" lIns="91425" tIns="91425" rIns="91425" bIns="91425" anchor="b" anchorCtr="0">
            <a:noAutofit/>
          </a:bodyPr>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
                <a:schemeClr val="dk2"/>
              </a:buClr>
              <a:buFont typeface="Archivo Narrow"/>
              <a:buNone/>
              <a:defRPr sz="3000" b="0" i="0" u="none" strike="noStrike" cap="none" baseline="0">
                <a:solidFill>
                  <a:srgbClr val="009DD9"/>
                </a:solidFill>
                <a:latin typeface="Archivo Narrow"/>
                <a:ea typeface="Archivo Narrow"/>
                <a:cs typeface="Archivo Narrow"/>
                <a:sym typeface="Archivo Narrow"/>
              </a:defRPr>
            </a:lvl1pPr>
            <a:lvl2pPr lvl="1" indent="0">
              <a:spcBef>
                <a:spcPts val="0"/>
              </a:spcBef>
              <a:buFont typeface="Archivo Narrow"/>
              <a:buNone/>
              <a:defRPr sz="1800">
                <a:latin typeface="Archivo Narrow"/>
                <a:ea typeface="Archivo Narrow"/>
                <a:cs typeface="Archivo Narrow"/>
                <a:sym typeface="Archivo Narrow"/>
              </a:defRPr>
            </a:lvl2pPr>
            <a:lvl3pPr lvl="2" indent="0">
              <a:spcBef>
                <a:spcPts val="0"/>
              </a:spcBef>
              <a:buFont typeface="Archivo Narrow"/>
              <a:buNone/>
              <a:defRPr sz="1800">
                <a:latin typeface="Archivo Narrow"/>
                <a:ea typeface="Archivo Narrow"/>
                <a:cs typeface="Archivo Narrow"/>
                <a:sym typeface="Archivo Narrow"/>
              </a:defRPr>
            </a:lvl3pPr>
            <a:lvl4pPr lvl="3" indent="0">
              <a:spcBef>
                <a:spcPts val="0"/>
              </a:spcBef>
              <a:buFont typeface="Archivo Narrow"/>
              <a:buNone/>
              <a:defRPr sz="1800">
                <a:latin typeface="Archivo Narrow"/>
                <a:ea typeface="Archivo Narrow"/>
                <a:cs typeface="Archivo Narrow"/>
                <a:sym typeface="Archivo Narrow"/>
              </a:defRPr>
            </a:lvl4pPr>
            <a:lvl5pPr lvl="4" indent="0">
              <a:spcBef>
                <a:spcPts val="0"/>
              </a:spcBef>
              <a:buFont typeface="Archivo Narrow"/>
              <a:buNone/>
              <a:defRPr sz="1800">
                <a:latin typeface="Archivo Narrow"/>
                <a:ea typeface="Archivo Narrow"/>
                <a:cs typeface="Archivo Narrow"/>
                <a:sym typeface="Archivo Narrow"/>
              </a:defRPr>
            </a:lvl5pPr>
            <a:lvl6pPr lvl="5" indent="0">
              <a:spcBef>
                <a:spcPts val="0"/>
              </a:spcBef>
              <a:buFont typeface="Archivo Narrow"/>
              <a:buNone/>
              <a:defRPr sz="1800">
                <a:latin typeface="Archivo Narrow"/>
                <a:ea typeface="Archivo Narrow"/>
                <a:cs typeface="Archivo Narrow"/>
                <a:sym typeface="Archivo Narrow"/>
              </a:defRPr>
            </a:lvl6pPr>
            <a:lvl7pPr lvl="6" indent="0">
              <a:spcBef>
                <a:spcPts val="0"/>
              </a:spcBef>
              <a:buFont typeface="Archivo Narrow"/>
              <a:buNone/>
              <a:defRPr sz="1800">
                <a:latin typeface="Archivo Narrow"/>
                <a:ea typeface="Archivo Narrow"/>
                <a:cs typeface="Archivo Narrow"/>
                <a:sym typeface="Archivo Narrow"/>
              </a:defRPr>
            </a:lvl7pPr>
            <a:lvl8pPr lvl="7" indent="0">
              <a:spcBef>
                <a:spcPts val="0"/>
              </a:spcBef>
              <a:buFont typeface="Archivo Narrow"/>
              <a:buNone/>
              <a:defRPr sz="1800">
                <a:latin typeface="Archivo Narrow"/>
                <a:ea typeface="Archivo Narrow"/>
                <a:cs typeface="Archivo Narrow"/>
                <a:sym typeface="Archivo Narrow"/>
              </a:defRPr>
            </a:lvl8pPr>
            <a:lvl9pPr lvl="8" indent="0">
              <a:spcBef>
                <a:spcPts val="0"/>
              </a:spcBef>
              <a:buFont typeface="Archivo Narrow"/>
              <a:buNone/>
              <a:defRPr sz="1800">
                <a:latin typeface="Archivo Narrow"/>
                <a:ea typeface="Archivo Narrow"/>
                <a:cs typeface="Archivo Narrow"/>
                <a:sym typeface="Archivo Narrow"/>
              </a:defRPr>
            </a:lvl9pPr>
          </a:lstStyle>
          <a:p>
            <a:pPr defTabSz="457200"/>
            <a:r>
              <a:rPr lang="es-MX" sz="2400" dirty="0" smtClean="0">
                <a:solidFill>
                  <a:schemeClr val="dk2"/>
                </a:solidFill>
              </a:rPr>
              <a:t>Siendo estas además los tipos de categorías en las que el latinoamericano prefiere comprar marcas locales </a:t>
            </a:r>
            <a:endParaRPr lang="es-MX" sz="2400" kern="1200" dirty="0">
              <a:solidFill>
                <a:schemeClr val="dk2"/>
              </a:solidFill>
            </a:endParaRPr>
          </a:p>
        </p:txBody>
      </p:sp>
    </p:spTree>
    <p:extLst>
      <p:ext uri="{BB962C8B-B14F-4D97-AF65-F5344CB8AC3E}">
        <p14:creationId xmlns:p14="http://schemas.microsoft.com/office/powerpoint/2010/main" val="331314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10301"/>
            <a:ext cx="8075510" cy="434051"/>
          </a:xfrm>
          <a:noFill/>
          <a:ln>
            <a:noFill/>
          </a:ln>
        </p:spPr>
        <p:txBody>
          <a:bodyPr wrap="square" lIns="91425" tIns="91425" rIns="91425" bIns="91425" anchor="b" anchorCtr="0">
            <a:noAutofit/>
          </a:bodyPr>
          <a:lstStyle/>
          <a:p>
            <a:r>
              <a:rPr lang="es-GT" sz="2200" b="0" dirty="0" smtClean="0">
                <a:solidFill>
                  <a:schemeClr val="tx1"/>
                </a:solidFill>
              </a:rPr>
              <a:t>Cuando lo analizamos a nivel Caribe y CAM, encontramos tendencias diferentes</a:t>
            </a:r>
            <a:endParaRPr lang="es-GT" sz="2200" b="0" dirty="0">
              <a:solidFill>
                <a:schemeClr val="tx1"/>
              </a:solidFill>
            </a:endParaRPr>
          </a:p>
        </p:txBody>
      </p:sp>
      <p:sp>
        <p:nvSpPr>
          <p:cNvPr id="3" name="Text Placeholder 2"/>
          <p:cNvSpPr>
            <a:spLocks noGrp="1"/>
          </p:cNvSpPr>
          <p:nvPr>
            <p:ph type="body" idx="1"/>
          </p:nvPr>
        </p:nvSpPr>
        <p:spPr>
          <a:xfrm>
            <a:off x="251520" y="4818420"/>
            <a:ext cx="8165591" cy="274404"/>
          </a:xfrm>
        </p:spPr>
        <p:txBody>
          <a:bodyPr/>
          <a:lstStyle/>
          <a:p>
            <a:r>
              <a:rPr lang="es-DO" sz="1100" dirty="0">
                <a:solidFill>
                  <a:schemeClr val="tx1"/>
                </a:solidFill>
              </a:rPr>
              <a:t>Fuente: </a:t>
            </a:r>
            <a:r>
              <a:rPr lang="es-DO" sz="1100" dirty="0" err="1">
                <a:solidFill>
                  <a:schemeClr val="tx1"/>
                </a:solidFill>
              </a:rPr>
              <a:t>Nielsen</a:t>
            </a:r>
            <a:r>
              <a:rPr lang="es-DO" sz="1100" dirty="0">
                <a:solidFill>
                  <a:schemeClr val="tx1"/>
                </a:solidFill>
              </a:rPr>
              <a:t> </a:t>
            </a:r>
            <a:r>
              <a:rPr lang="es-DO" sz="1100" dirty="0" err="1">
                <a:solidFill>
                  <a:schemeClr val="tx1"/>
                </a:solidFill>
              </a:rPr>
              <a:t>Retail</a:t>
            </a:r>
            <a:r>
              <a:rPr lang="es-DO" sz="1100" dirty="0">
                <a:solidFill>
                  <a:schemeClr val="tx1"/>
                </a:solidFill>
              </a:rPr>
              <a:t> </a:t>
            </a:r>
            <a:r>
              <a:rPr lang="es-DO" sz="1100" dirty="0" err="1" smtClean="0">
                <a:solidFill>
                  <a:schemeClr val="tx1"/>
                </a:solidFill>
              </a:rPr>
              <a:t>CariCam</a:t>
            </a:r>
            <a:endParaRPr lang="es-DO" sz="1100" dirty="0">
              <a:solidFill>
                <a:schemeClr val="tx1"/>
              </a:solidFill>
            </a:endParaRPr>
          </a:p>
        </p:txBody>
      </p:sp>
      <p:graphicFrame>
        <p:nvGraphicFramePr>
          <p:cNvPr id="6" name="5 Gráfico"/>
          <p:cNvGraphicFramePr>
            <a:graphicFrameLocks/>
          </p:cNvGraphicFramePr>
          <p:nvPr>
            <p:extLst>
              <p:ext uri="{D42A27DB-BD31-4B8C-83A1-F6EECF244321}">
                <p14:modId xmlns:p14="http://schemas.microsoft.com/office/powerpoint/2010/main" val="3736119911"/>
              </p:ext>
            </p:extLst>
          </p:nvPr>
        </p:nvGraphicFramePr>
        <p:xfrm>
          <a:off x="1187624" y="1778096"/>
          <a:ext cx="2160240" cy="28083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2514017220"/>
              </p:ext>
            </p:extLst>
          </p:nvPr>
        </p:nvGraphicFramePr>
        <p:xfrm>
          <a:off x="3203848" y="1850105"/>
          <a:ext cx="2592288" cy="25174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5 Gráfico"/>
          <p:cNvGraphicFramePr>
            <a:graphicFrameLocks/>
          </p:cNvGraphicFramePr>
          <p:nvPr>
            <p:extLst>
              <p:ext uri="{D42A27DB-BD31-4B8C-83A1-F6EECF244321}">
                <p14:modId xmlns:p14="http://schemas.microsoft.com/office/powerpoint/2010/main" val="3116851136"/>
              </p:ext>
            </p:extLst>
          </p:nvPr>
        </p:nvGraphicFramePr>
        <p:xfrm>
          <a:off x="5580112" y="1888778"/>
          <a:ext cx="2160240" cy="2916014"/>
        </p:xfrm>
        <a:graphic>
          <a:graphicData uri="http://schemas.openxmlformats.org/drawingml/2006/chart">
            <c:chart xmlns:c="http://schemas.openxmlformats.org/drawingml/2006/chart" xmlns:r="http://schemas.openxmlformats.org/officeDocument/2006/relationships" r:id="rId4"/>
          </a:graphicData>
        </a:graphic>
      </p:graphicFrame>
      <p:sp>
        <p:nvSpPr>
          <p:cNvPr id="20" name="Rectangle 19"/>
          <p:cNvSpPr/>
          <p:nvPr/>
        </p:nvSpPr>
        <p:spPr>
          <a:xfrm>
            <a:off x="3203848" y="4473750"/>
            <a:ext cx="288032" cy="1120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21" name="TextBox 20"/>
          <p:cNvSpPr txBox="1"/>
          <p:nvPr/>
        </p:nvSpPr>
        <p:spPr>
          <a:xfrm>
            <a:off x="3491880" y="4370384"/>
            <a:ext cx="720080" cy="215444"/>
          </a:xfrm>
          <a:prstGeom prst="rect">
            <a:avLst/>
          </a:prstGeom>
          <a:noFill/>
        </p:spPr>
        <p:txBody>
          <a:bodyPr wrap="square" rtlCol="0">
            <a:spAutoFit/>
          </a:bodyPr>
          <a:lstStyle/>
          <a:p>
            <a:r>
              <a:rPr lang="es-GT" sz="800" dirty="0" smtClean="0"/>
              <a:t>Valor</a:t>
            </a:r>
            <a:endParaRPr lang="es-GT" sz="800" dirty="0"/>
          </a:p>
        </p:txBody>
      </p:sp>
      <p:sp>
        <p:nvSpPr>
          <p:cNvPr id="22" name="Rectangle 21"/>
          <p:cNvSpPr/>
          <p:nvPr/>
        </p:nvSpPr>
        <p:spPr>
          <a:xfrm>
            <a:off x="4427984" y="4473750"/>
            <a:ext cx="288032" cy="11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23" name="TextBox 22"/>
          <p:cNvSpPr txBox="1"/>
          <p:nvPr/>
        </p:nvSpPr>
        <p:spPr>
          <a:xfrm>
            <a:off x="4644008" y="4370384"/>
            <a:ext cx="720080" cy="215444"/>
          </a:xfrm>
          <a:prstGeom prst="rect">
            <a:avLst/>
          </a:prstGeom>
          <a:noFill/>
        </p:spPr>
        <p:txBody>
          <a:bodyPr wrap="square" rtlCol="0">
            <a:spAutoFit/>
          </a:bodyPr>
          <a:lstStyle/>
          <a:p>
            <a:r>
              <a:rPr lang="es-GT" sz="800" dirty="0" smtClean="0"/>
              <a:t>Volumen</a:t>
            </a:r>
            <a:endParaRPr lang="es-GT" sz="800" dirty="0"/>
          </a:p>
        </p:txBody>
      </p:sp>
      <p:sp>
        <p:nvSpPr>
          <p:cNvPr id="24" name="Rectangle 23"/>
          <p:cNvSpPr/>
          <p:nvPr/>
        </p:nvSpPr>
        <p:spPr>
          <a:xfrm>
            <a:off x="5292080" y="4473750"/>
            <a:ext cx="288032" cy="1120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25" name="TextBox 24"/>
          <p:cNvSpPr txBox="1"/>
          <p:nvPr/>
        </p:nvSpPr>
        <p:spPr>
          <a:xfrm>
            <a:off x="5580112" y="4370384"/>
            <a:ext cx="864096" cy="215444"/>
          </a:xfrm>
          <a:prstGeom prst="rect">
            <a:avLst/>
          </a:prstGeom>
          <a:noFill/>
        </p:spPr>
        <p:txBody>
          <a:bodyPr wrap="square" rtlCol="0">
            <a:spAutoFit/>
          </a:bodyPr>
          <a:lstStyle/>
          <a:p>
            <a:r>
              <a:rPr lang="es-GT" sz="800" dirty="0" smtClean="0"/>
              <a:t>Precio</a:t>
            </a:r>
            <a:endParaRPr lang="es-GT" sz="800" dirty="0"/>
          </a:p>
        </p:txBody>
      </p:sp>
      <p:pic>
        <p:nvPicPr>
          <p:cNvPr id="35" name="Shape 11483"/>
          <p:cNvPicPr preferRelativeResize="0"/>
          <p:nvPr/>
        </p:nvPicPr>
        <p:blipFill rotWithShape="1">
          <a:blip r:embed="rId5">
            <a:alphaModFix/>
          </a:blip>
          <a:srcRect/>
          <a:stretch/>
        </p:blipFill>
        <p:spPr>
          <a:xfrm>
            <a:off x="6424837" y="2637334"/>
            <a:ext cx="360040" cy="297247"/>
          </a:xfrm>
          <a:prstGeom prst="rect">
            <a:avLst/>
          </a:prstGeom>
          <a:noFill/>
          <a:ln>
            <a:noFill/>
          </a:ln>
        </p:spPr>
      </p:pic>
      <p:pic>
        <p:nvPicPr>
          <p:cNvPr id="37" name="Shape 11483"/>
          <p:cNvPicPr preferRelativeResize="0"/>
          <p:nvPr/>
        </p:nvPicPr>
        <p:blipFill rotWithShape="1">
          <a:blip r:embed="rId5">
            <a:alphaModFix/>
          </a:blip>
          <a:srcRect/>
          <a:stretch/>
        </p:blipFill>
        <p:spPr>
          <a:xfrm>
            <a:off x="1979712" y="2527759"/>
            <a:ext cx="360040" cy="297247"/>
          </a:xfrm>
          <a:prstGeom prst="rect">
            <a:avLst/>
          </a:prstGeom>
          <a:noFill/>
          <a:ln>
            <a:noFill/>
          </a:ln>
        </p:spPr>
      </p:pic>
      <p:sp>
        <p:nvSpPr>
          <p:cNvPr id="38" name="TextBox 37"/>
          <p:cNvSpPr txBox="1"/>
          <p:nvPr/>
        </p:nvSpPr>
        <p:spPr>
          <a:xfrm>
            <a:off x="2136516" y="1418055"/>
            <a:ext cx="5652628" cy="307777"/>
          </a:xfrm>
          <a:prstGeom prst="rect">
            <a:avLst/>
          </a:prstGeom>
          <a:noFill/>
        </p:spPr>
        <p:txBody>
          <a:bodyPr wrap="square" rtlCol="0">
            <a:spAutoFit/>
          </a:bodyPr>
          <a:lstStyle/>
          <a:p>
            <a:pPr algn="ctr"/>
            <a:r>
              <a:rPr lang="es-GT" sz="1400" b="1" u="sng" dirty="0" smtClean="0"/>
              <a:t>Total Canasto Alimentos en la Centroamérica y el Caribe</a:t>
            </a:r>
            <a:endParaRPr lang="es-GT" sz="1400" b="1" u="sng" dirty="0"/>
          </a:p>
        </p:txBody>
      </p:sp>
      <p:sp>
        <p:nvSpPr>
          <p:cNvPr id="39" name="Rectangle 38"/>
          <p:cNvSpPr/>
          <p:nvPr/>
        </p:nvSpPr>
        <p:spPr>
          <a:xfrm>
            <a:off x="1187624" y="2282151"/>
            <a:ext cx="6624736" cy="652429"/>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 name="Rectangle 4"/>
          <p:cNvSpPr/>
          <p:nvPr/>
        </p:nvSpPr>
        <p:spPr>
          <a:xfrm>
            <a:off x="611560" y="824607"/>
            <a:ext cx="7558885" cy="307777"/>
          </a:xfrm>
          <a:prstGeom prst="rect">
            <a:avLst/>
          </a:prstGeom>
        </p:spPr>
        <p:txBody>
          <a:bodyPr wrap="square">
            <a:spAutoFit/>
          </a:bodyPr>
          <a:lstStyle/>
          <a:p>
            <a:r>
              <a:rPr lang="es-GT" sz="1400" dirty="0"/>
              <a:t>Marcas de bajo precio ganan terreno en Centroamérica y Puerto Rico</a:t>
            </a:r>
          </a:p>
        </p:txBody>
      </p:sp>
    </p:spTree>
    <p:extLst>
      <p:ext uri="{BB962C8B-B14F-4D97-AF65-F5344CB8AC3E}">
        <p14:creationId xmlns:p14="http://schemas.microsoft.com/office/powerpoint/2010/main" val="39926135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54317"/>
            <a:ext cx="8166671" cy="434051"/>
          </a:xfrm>
          <a:noFill/>
          <a:ln>
            <a:noFill/>
          </a:ln>
        </p:spPr>
        <p:txBody>
          <a:bodyPr wrap="square" lIns="91425" tIns="91425" rIns="91425" bIns="91425" anchor="b" anchorCtr="0">
            <a:noAutofit/>
          </a:bodyPr>
          <a:lstStyle/>
          <a:p>
            <a:r>
              <a:rPr lang="es-GT" sz="2000" b="0" dirty="0">
                <a:solidFill>
                  <a:schemeClr val="tx1"/>
                </a:solidFill>
              </a:rPr>
              <a:t>En </a:t>
            </a:r>
            <a:r>
              <a:rPr lang="es-GT" sz="2000" b="0" dirty="0" smtClean="0">
                <a:solidFill>
                  <a:schemeClr val="tx1"/>
                </a:solidFill>
              </a:rPr>
              <a:t>Alimentos, </a:t>
            </a:r>
            <a:r>
              <a:rPr lang="es-GT" sz="2000" b="0" dirty="0">
                <a:solidFill>
                  <a:schemeClr val="tx1"/>
                </a:solidFill>
              </a:rPr>
              <a:t>desarrollo de Local </a:t>
            </a:r>
            <a:r>
              <a:rPr lang="es-GT" sz="2000" b="0" dirty="0" err="1">
                <a:solidFill>
                  <a:schemeClr val="tx1"/>
                </a:solidFill>
              </a:rPr>
              <a:t>Giants</a:t>
            </a:r>
            <a:r>
              <a:rPr lang="es-GT" sz="2000" b="0" dirty="0">
                <a:solidFill>
                  <a:schemeClr val="tx1"/>
                </a:solidFill>
              </a:rPr>
              <a:t> impulsan la contracción en la tasa de precios aunque con un seguimiento de Global </a:t>
            </a:r>
            <a:r>
              <a:rPr lang="es-GT" sz="2000" b="0" dirty="0" err="1" smtClean="0">
                <a:solidFill>
                  <a:schemeClr val="tx1"/>
                </a:solidFill>
              </a:rPr>
              <a:t>Brands</a:t>
            </a:r>
            <a:endParaRPr lang="es-GT" sz="2000" b="0" dirty="0">
              <a:solidFill>
                <a:schemeClr val="tx1"/>
              </a:solidFill>
            </a:endParaRPr>
          </a:p>
        </p:txBody>
      </p:sp>
      <p:sp>
        <p:nvSpPr>
          <p:cNvPr id="4" name="Text Placeholder 3"/>
          <p:cNvSpPr>
            <a:spLocks noGrp="1"/>
          </p:cNvSpPr>
          <p:nvPr>
            <p:ph type="body" idx="1"/>
          </p:nvPr>
        </p:nvSpPr>
        <p:spPr>
          <a:xfrm>
            <a:off x="323528" y="4818420"/>
            <a:ext cx="8165591" cy="274404"/>
          </a:xfrm>
        </p:spPr>
        <p:txBody>
          <a:bodyPr/>
          <a:lstStyle/>
          <a:p>
            <a:r>
              <a:rPr lang="es-DO" dirty="0" smtClean="0">
                <a:solidFill>
                  <a:schemeClr val="tx1"/>
                </a:solidFill>
              </a:rPr>
              <a:t>Fuente:  </a:t>
            </a:r>
            <a:r>
              <a:rPr lang="es-DO" dirty="0" err="1" smtClean="0">
                <a:solidFill>
                  <a:schemeClr val="tx1"/>
                </a:solidFill>
              </a:rPr>
              <a:t>Nielsen</a:t>
            </a:r>
            <a:r>
              <a:rPr lang="es-DO" dirty="0" smtClean="0">
                <a:solidFill>
                  <a:schemeClr val="tx1"/>
                </a:solidFill>
              </a:rPr>
              <a:t> </a:t>
            </a:r>
            <a:r>
              <a:rPr lang="es-DO" dirty="0" err="1" smtClean="0">
                <a:solidFill>
                  <a:schemeClr val="tx1"/>
                </a:solidFill>
              </a:rPr>
              <a:t>Retail</a:t>
            </a:r>
            <a:r>
              <a:rPr lang="es-DO" dirty="0" smtClean="0">
                <a:solidFill>
                  <a:schemeClr val="tx1"/>
                </a:solidFill>
              </a:rPr>
              <a:t> CARICAM</a:t>
            </a:r>
            <a:endParaRPr lang="es-DO" dirty="0">
              <a:solidFill>
                <a:schemeClr val="tx1"/>
              </a:solidFill>
            </a:endParaRPr>
          </a:p>
        </p:txBody>
      </p:sp>
      <p:graphicFrame>
        <p:nvGraphicFramePr>
          <p:cNvPr id="6" name="Chart 5"/>
          <p:cNvGraphicFramePr/>
          <p:nvPr>
            <p:extLst>
              <p:ext uri="{D42A27DB-BD31-4B8C-83A1-F6EECF244321}">
                <p14:modId xmlns:p14="http://schemas.microsoft.com/office/powerpoint/2010/main" val="4155727335"/>
              </p:ext>
            </p:extLst>
          </p:nvPr>
        </p:nvGraphicFramePr>
        <p:xfrm>
          <a:off x="939101" y="1605720"/>
          <a:ext cx="7322234" cy="3055056"/>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Arrow Connector 7"/>
          <p:cNvCxnSpPr/>
          <p:nvPr/>
        </p:nvCxnSpPr>
        <p:spPr>
          <a:xfrm>
            <a:off x="3593705" y="1786888"/>
            <a:ext cx="1656184"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 name="Shape 11483"/>
          <p:cNvPicPr preferRelativeResize="0"/>
          <p:nvPr/>
        </p:nvPicPr>
        <p:blipFill rotWithShape="1">
          <a:blip r:embed="rId3">
            <a:alphaModFix/>
          </a:blip>
          <a:srcRect/>
          <a:stretch/>
        </p:blipFill>
        <p:spPr>
          <a:xfrm>
            <a:off x="7812360" y="2578975"/>
            <a:ext cx="492300" cy="548700"/>
          </a:xfrm>
          <a:prstGeom prst="rect">
            <a:avLst/>
          </a:prstGeom>
          <a:noFill/>
          <a:ln>
            <a:noFill/>
          </a:ln>
        </p:spPr>
      </p:pic>
      <p:sp>
        <p:nvSpPr>
          <p:cNvPr id="11" name="TextBox 10"/>
          <p:cNvSpPr txBox="1"/>
          <p:nvPr/>
        </p:nvSpPr>
        <p:spPr>
          <a:xfrm>
            <a:off x="2051720" y="1328341"/>
            <a:ext cx="6006790" cy="253916"/>
          </a:xfrm>
          <a:prstGeom prst="rect">
            <a:avLst/>
          </a:prstGeom>
          <a:noFill/>
        </p:spPr>
        <p:txBody>
          <a:bodyPr wrap="square" rtlCol="0">
            <a:spAutoFit/>
          </a:bodyPr>
          <a:lstStyle/>
          <a:p>
            <a:r>
              <a:rPr lang="es-GT" sz="1050" b="1" u="sng" dirty="0" smtClean="0"/>
              <a:t>Var % precios por Kilo mismo periodo año anterior – Abarrotes Global vs Local </a:t>
            </a:r>
            <a:r>
              <a:rPr lang="es-GT" sz="1050" b="1" u="sng" dirty="0" err="1" smtClean="0"/>
              <a:t>Brands</a:t>
            </a:r>
            <a:endParaRPr lang="es-GT" sz="1050" b="1" u="sng" dirty="0"/>
          </a:p>
        </p:txBody>
      </p:sp>
      <p:cxnSp>
        <p:nvCxnSpPr>
          <p:cNvPr id="12" name="Straight Arrow Connector 11"/>
          <p:cNvCxnSpPr/>
          <p:nvPr/>
        </p:nvCxnSpPr>
        <p:spPr>
          <a:xfrm>
            <a:off x="3569924" y="3344565"/>
            <a:ext cx="1362116"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0274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Chart 8"/>
          <p:cNvGraphicFramePr>
            <a:graphicFrameLocks/>
          </p:cNvGraphicFramePr>
          <p:nvPr>
            <p:extLst>
              <p:ext uri="{D42A27DB-BD31-4B8C-83A1-F6EECF244321}">
                <p14:modId xmlns:p14="http://schemas.microsoft.com/office/powerpoint/2010/main" val="1754042718"/>
              </p:ext>
            </p:extLst>
          </p:nvPr>
        </p:nvGraphicFramePr>
        <p:xfrm>
          <a:off x="1835697" y="1041722"/>
          <a:ext cx="5947816" cy="3828158"/>
        </p:xfrm>
        <a:graphic>
          <a:graphicData uri="http://schemas.openxmlformats.org/presentationml/2006/ole">
            <mc:AlternateContent xmlns:mc="http://schemas.openxmlformats.org/markup-compatibility/2006">
              <mc:Choice xmlns:v="urn:schemas-microsoft-com:vml" Requires="v">
                <p:oleObj spid="_x0000_s6171" name="Chart" r:id="rId4" imgW="8236410" imgH="5529551" progId="Excel.Chart.8">
                  <p:embed/>
                </p:oleObj>
              </mc:Choice>
              <mc:Fallback>
                <p:oleObj name="Chart" r:id="rId4" imgW="8236410" imgH="5529551"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7" y="1041722"/>
                        <a:ext cx="5947816" cy="3828158"/>
                      </a:xfrm>
                      <a:prstGeom prst="rect">
                        <a:avLst/>
                      </a:prstGeom>
                      <a:noFill/>
                      <a:extLst/>
                    </p:spPr>
                  </p:pic>
                </p:oleObj>
              </mc:Fallback>
            </mc:AlternateContent>
          </a:graphicData>
        </a:graphic>
      </p:graphicFrame>
      <p:sp>
        <p:nvSpPr>
          <p:cNvPr id="2" name="TextBox 1"/>
          <p:cNvSpPr txBox="1"/>
          <p:nvPr/>
        </p:nvSpPr>
        <p:spPr>
          <a:xfrm>
            <a:off x="1276350" y="1227917"/>
            <a:ext cx="1664494" cy="238527"/>
          </a:xfrm>
          <a:prstGeom prst="rect">
            <a:avLst/>
          </a:prstGeom>
          <a:noFill/>
        </p:spPr>
        <p:txBody>
          <a:bodyPr lIns="68580" tIns="34290" rIns="68580" bIns="34290">
            <a:spAutoFit/>
          </a:bodyPr>
          <a:lstStyle/>
          <a:p>
            <a:pPr algn="ctr">
              <a:defRPr/>
            </a:pPr>
            <a:r>
              <a:rPr lang="es-MX" sz="1100" b="1" dirty="0">
                <a:solidFill>
                  <a:schemeClr val="bg2">
                    <a:lumMod val="25000"/>
                  </a:schemeClr>
                </a:solidFill>
              </a:rPr>
              <a:t>VAR% VOL VS PUAM </a:t>
            </a:r>
            <a:endParaRPr lang="en-US" sz="1100" b="1" dirty="0">
              <a:solidFill>
                <a:schemeClr val="bg2">
                  <a:lumMod val="25000"/>
                </a:schemeClr>
              </a:solidFill>
            </a:endParaRPr>
          </a:p>
        </p:txBody>
      </p:sp>
      <p:sp>
        <p:nvSpPr>
          <p:cNvPr id="7" name="TextBox 6"/>
          <p:cNvSpPr txBox="1"/>
          <p:nvPr/>
        </p:nvSpPr>
        <p:spPr>
          <a:xfrm rot="16200000">
            <a:off x="631372" y="2195240"/>
            <a:ext cx="1663817" cy="238527"/>
          </a:xfrm>
          <a:prstGeom prst="rect">
            <a:avLst/>
          </a:prstGeom>
          <a:noFill/>
        </p:spPr>
        <p:txBody>
          <a:bodyPr lIns="68580" tIns="34290" rIns="68580" bIns="34290">
            <a:spAutoFit/>
          </a:bodyPr>
          <a:lstStyle/>
          <a:p>
            <a:pPr algn="ctr">
              <a:defRPr/>
            </a:pPr>
            <a:r>
              <a:rPr lang="es-MX" sz="1100" b="1" dirty="0">
                <a:solidFill>
                  <a:schemeClr val="bg2">
                    <a:lumMod val="25000"/>
                  </a:schemeClr>
                </a:solidFill>
              </a:rPr>
              <a:t>VAR% VAL VS PUAM </a:t>
            </a:r>
            <a:endParaRPr lang="en-US" sz="1100" b="1" dirty="0">
              <a:solidFill>
                <a:schemeClr val="bg2">
                  <a:lumMod val="25000"/>
                </a:schemeClr>
              </a:solidFill>
            </a:endParaRPr>
          </a:p>
        </p:txBody>
      </p:sp>
      <p:sp>
        <p:nvSpPr>
          <p:cNvPr id="8" name="TextBox 7"/>
          <p:cNvSpPr txBox="1"/>
          <p:nvPr/>
        </p:nvSpPr>
        <p:spPr>
          <a:xfrm rot="16200000">
            <a:off x="-748790" y="3027149"/>
            <a:ext cx="3835945" cy="238527"/>
          </a:xfrm>
          <a:prstGeom prst="rect">
            <a:avLst/>
          </a:prstGeom>
          <a:solidFill>
            <a:schemeClr val="tx1"/>
          </a:solidFill>
          <a:ln>
            <a:noFill/>
          </a:ln>
          <a:scene3d>
            <a:camera prst="orthographicFront"/>
            <a:lightRig rig="threePt" dir="t"/>
          </a:scene3d>
          <a:sp3d>
            <a:bevelT w="152400" h="50800" prst="softRound"/>
          </a:sp3d>
        </p:spPr>
        <p:txBody>
          <a:bodyPr lIns="68580" tIns="34290" rIns="68580" bIns="34290">
            <a:spAutoFit/>
          </a:bodyPr>
          <a:lstStyle/>
          <a:p>
            <a:pPr algn="ctr">
              <a:defRPr/>
            </a:pPr>
            <a:r>
              <a:rPr lang="es-MX" sz="1100" b="1" dirty="0">
                <a:solidFill>
                  <a:schemeClr val="bg1"/>
                </a:solidFill>
              </a:rPr>
              <a:t>TOP TEN PLAYERS</a:t>
            </a:r>
            <a:endParaRPr lang="en-US" sz="1100" b="1" dirty="0">
              <a:solidFill>
                <a:schemeClr val="bg1"/>
              </a:solidFill>
            </a:endParaRPr>
          </a:p>
        </p:txBody>
      </p:sp>
      <p:sp>
        <p:nvSpPr>
          <p:cNvPr id="12" name="Title 3"/>
          <p:cNvSpPr>
            <a:spLocks noGrp="1"/>
          </p:cNvSpPr>
          <p:nvPr>
            <p:ph type="title"/>
          </p:nvPr>
        </p:nvSpPr>
        <p:spPr>
          <a:xfrm>
            <a:off x="539552" y="410301"/>
            <a:ext cx="8166671" cy="434051"/>
          </a:xfrm>
        </p:spPr>
        <p:txBody>
          <a:bodyPr/>
          <a:lstStyle/>
          <a:p>
            <a:r>
              <a:rPr lang="es-MX" altLang="es-DO" sz="2200" b="0" dirty="0" smtClean="0">
                <a:solidFill>
                  <a:schemeClr val="accent6"/>
                </a:solidFill>
              </a:rPr>
              <a:t>Esta tendencia de local </a:t>
            </a:r>
            <a:r>
              <a:rPr lang="es-MX" altLang="es-DO" sz="2200" b="0" dirty="0" err="1" smtClean="0">
                <a:solidFill>
                  <a:schemeClr val="accent6"/>
                </a:solidFill>
              </a:rPr>
              <a:t>giants</a:t>
            </a:r>
            <a:r>
              <a:rPr lang="es-MX" altLang="es-DO" sz="2200" b="0" dirty="0" smtClean="0">
                <a:solidFill>
                  <a:schemeClr val="accent6"/>
                </a:solidFill>
              </a:rPr>
              <a:t> como </a:t>
            </a:r>
            <a:r>
              <a:rPr lang="es-MX" altLang="es-DO" sz="2200" b="0" dirty="0" err="1" smtClean="0">
                <a:solidFill>
                  <a:schemeClr val="accent6"/>
                </a:solidFill>
              </a:rPr>
              <a:t>big</a:t>
            </a:r>
            <a:r>
              <a:rPr lang="es-MX" altLang="es-DO" sz="2200" b="0" dirty="0" smtClean="0">
                <a:solidFill>
                  <a:schemeClr val="accent6"/>
                </a:solidFill>
              </a:rPr>
              <a:t> </a:t>
            </a:r>
            <a:r>
              <a:rPr lang="es-MX" altLang="es-DO" sz="2200" b="0" dirty="0" err="1" smtClean="0">
                <a:solidFill>
                  <a:schemeClr val="accent6"/>
                </a:solidFill>
              </a:rPr>
              <a:t>winners</a:t>
            </a:r>
            <a:r>
              <a:rPr lang="es-MX" altLang="es-DO" sz="2200" b="0" dirty="0" smtClean="0">
                <a:solidFill>
                  <a:schemeClr val="accent6"/>
                </a:solidFill>
              </a:rPr>
              <a:t> en el canasto de Alimentos </a:t>
            </a:r>
            <a:r>
              <a:rPr lang="es-DO" altLang="es-DO" sz="2200" b="0" dirty="0" smtClean="0">
                <a:solidFill>
                  <a:schemeClr val="accent6"/>
                </a:solidFill>
              </a:rPr>
              <a:t>también se visualiza en República Dominicana</a:t>
            </a:r>
            <a:endParaRPr lang="es-DO" sz="2200" b="0" dirty="0"/>
          </a:p>
        </p:txBody>
      </p:sp>
      <p:sp>
        <p:nvSpPr>
          <p:cNvPr id="9" name="TextBox 8"/>
          <p:cNvSpPr txBox="1"/>
          <p:nvPr/>
        </p:nvSpPr>
        <p:spPr>
          <a:xfrm>
            <a:off x="6516216" y="958751"/>
            <a:ext cx="2592288" cy="461665"/>
          </a:xfrm>
          <a:prstGeom prst="rect">
            <a:avLst/>
          </a:prstGeom>
          <a:noFill/>
        </p:spPr>
        <p:txBody>
          <a:bodyPr wrap="square" rtlCol="0">
            <a:spAutoFit/>
          </a:bodyPr>
          <a:lstStyle/>
          <a:p>
            <a:pPr algn="r"/>
            <a:r>
              <a:rPr lang="es-GT" sz="1200" dirty="0" smtClean="0">
                <a:latin typeface="+mj-lt"/>
              </a:rPr>
              <a:t>ALIMENTOS</a:t>
            </a:r>
          </a:p>
          <a:p>
            <a:pPr algn="r"/>
            <a:r>
              <a:rPr lang="es-GT" sz="1200" dirty="0" smtClean="0">
                <a:latin typeface="+mj-lt"/>
              </a:rPr>
              <a:t>REP DOMINICANA</a:t>
            </a:r>
            <a:endParaRPr lang="es-GT" sz="1200" dirty="0">
              <a:latin typeface="+mj-lt"/>
            </a:endParaRPr>
          </a:p>
        </p:txBody>
      </p:sp>
      <p:sp>
        <p:nvSpPr>
          <p:cNvPr id="13" name="Text Placeholder 3"/>
          <p:cNvSpPr txBox="1">
            <a:spLocks/>
          </p:cNvSpPr>
          <p:nvPr/>
        </p:nvSpPr>
        <p:spPr>
          <a:xfrm>
            <a:off x="1512507" y="4804792"/>
            <a:ext cx="7668005" cy="274192"/>
          </a:xfrm>
          <a:prstGeom prst="rect">
            <a:avLst/>
          </a:prstGeom>
          <a:noFill/>
          <a:ln>
            <a:noFill/>
          </a:ln>
        </p:spPr>
        <p:txBody>
          <a:bodyPr wrap="square" lIns="91425" tIns="0" rIns="91425" bIns="0" anchor="b" anchorCtr="0"/>
          <a:lstStyle>
            <a:defPPr marR="0" lvl="0" algn="l" rtl="0">
              <a:lnSpc>
                <a:spcPct val="100000"/>
              </a:lnSpc>
              <a:spcBef>
                <a:spcPts val="0"/>
              </a:spcBef>
              <a:spcAft>
                <a:spcPts val="0"/>
              </a:spcAft>
            </a:defPPr>
            <a:lvl1pPr marL="0" marR="0" lvl="0" indent="0" algn="l" rtl="0" eaLnBrk="1" hangingPunct="1">
              <a:lnSpc>
                <a:spcPct val="100000"/>
              </a:lnSpc>
              <a:spcBef>
                <a:spcPts val="60"/>
              </a:spcBef>
              <a:spcAft>
                <a:spcPts val="0"/>
              </a:spcAft>
              <a:buClr>
                <a:schemeClr val="dk2"/>
              </a:buClr>
              <a:buSzPct val="100000"/>
              <a:buFont typeface="Open Sans"/>
              <a:buNone/>
              <a:defRPr sz="800" b="0" i="0" u="none" strike="noStrike" cap="none" baseline="0">
                <a:solidFill>
                  <a:schemeClr val="tx1"/>
                </a:solidFill>
                <a:latin typeface="Open Sans"/>
                <a:ea typeface="Open Sans"/>
                <a:cs typeface="Open Sans"/>
                <a:sym typeface="Open Sans"/>
              </a:defRPr>
            </a:lvl1pPr>
            <a:lvl2pPr marL="457200" marR="0" lvl="1" indent="0" algn="l" rtl="0" eaLnBrk="1" hangingPunct="1">
              <a:lnSpc>
                <a:spcPct val="100000"/>
              </a:lnSpc>
              <a:spcBef>
                <a:spcPts val="800"/>
              </a:spcBef>
              <a:spcAft>
                <a:spcPts val="0"/>
              </a:spcAft>
              <a:buClr>
                <a:schemeClr val="dk2"/>
              </a:buClr>
              <a:buSzPct val="100000"/>
              <a:buFont typeface="Open Sans"/>
              <a:buNone/>
              <a:defRPr sz="2000" b="1" i="0" u="none" strike="noStrike" cap="none">
                <a:solidFill>
                  <a:schemeClr val="dk2"/>
                </a:solidFill>
                <a:latin typeface="Open Sans"/>
                <a:ea typeface="Open Sans"/>
                <a:cs typeface="Open Sans"/>
                <a:sym typeface="Open Sans"/>
              </a:defRPr>
            </a:lvl2pPr>
            <a:lvl3pPr marL="914400" marR="0" lvl="2" indent="0" algn="l" rtl="0" eaLnBrk="1" hangingPunct="1">
              <a:lnSpc>
                <a:spcPct val="100000"/>
              </a:lnSpc>
              <a:spcBef>
                <a:spcPts val="700"/>
              </a:spcBef>
              <a:spcAft>
                <a:spcPts val="0"/>
              </a:spcAft>
              <a:buClr>
                <a:schemeClr val="dk2"/>
              </a:buClr>
              <a:buSzPct val="100000"/>
              <a:buFont typeface="Open Sans"/>
              <a:buNone/>
              <a:defRPr sz="1800" b="1" i="0" u="none" strike="noStrike" cap="none">
                <a:solidFill>
                  <a:schemeClr val="dk2"/>
                </a:solidFill>
                <a:latin typeface="Open Sans"/>
                <a:ea typeface="Open Sans"/>
                <a:cs typeface="Open Sans"/>
                <a:sym typeface="Open Sans"/>
              </a:defRPr>
            </a:lvl3pPr>
            <a:lvl4pPr marL="1371600" marR="0" lvl="3" indent="0" algn="l" rtl="0" eaLnBrk="1" hangingPunct="1">
              <a:lnSpc>
                <a:spcPct val="100000"/>
              </a:lnSpc>
              <a:spcBef>
                <a:spcPts val="700"/>
              </a:spcBef>
              <a:spcAft>
                <a:spcPts val="0"/>
              </a:spcAft>
              <a:buClr>
                <a:schemeClr val="dk2"/>
              </a:buClr>
              <a:buSzPct val="100000"/>
              <a:buFont typeface="Open Sans"/>
              <a:buNone/>
              <a:defRPr sz="1600" b="1" i="0" u="none" strike="noStrike" cap="none">
                <a:solidFill>
                  <a:schemeClr val="dk2"/>
                </a:solidFill>
                <a:latin typeface="Open Sans"/>
                <a:ea typeface="Open Sans"/>
                <a:cs typeface="Open Sans"/>
                <a:sym typeface="Open Sans"/>
              </a:defRPr>
            </a:lvl4pPr>
            <a:lvl5pPr marL="1828800" marR="0" lvl="4" indent="0" algn="l" rtl="0" eaLnBrk="1" hangingPunct="1">
              <a:lnSpc>
                <a:spcPct val="100000"/>
              </a:lnSpc>
              <a:spcBef>
                <a:spcPts val="700"/>
              </a:spcBef>
              <a:spcAft>
                <a:spcPts val="0"/>
              </a:spcAft>
              <a:buClr>
                <a:schemeClr val="dk2"/>
              </a:buClr>
              <a:buSzPct val="100000"/>
              <a:buFont typeface="Open Sans"/>
              <a:buNone/>
              <a:defRPr sz="1600" b="1" i="0" u="none" strike="noStrike" cap="none">
                <a:solidFill>
                  <a:schemeClr val="dk2"/>
                </a:solidFill>
                <a:latin typeface="Open Sans"/>
                <a:ea typeface="Open Sans"/>
                <a:cs typeface="Open Sans"/>
                <a:sym typeface="Open Sans"/>
              </a:defRPr>
            </a:lvl5pPr>
            <a:lvl6pPr marL="2286000" marR="0" lvl="5" indent="0" algn="l" rtl="0" eaLnBrk="1" hangingPunct="1">
              <a:lnSpc>
                <a:spcPct val="100000"/>
              </a:lnSpc>
              <a:spcBef>
                <a:spcPts val="400"/>
              </a:spcBef>
              <a:spcAft>
                <a:spcPts val="0"/>
              </a:spcAft>
              <a:buClr>
                <a:schemeClr val="dk1"/>
              </a:buClr>
              <a:buSzPct val="100000"/>
              <a:buFont typeface="Open Sans"/>
              <a:buNone/>
              <a:defRPr sz="1600" b="1" i="0" u="none" strike="noStrike" cap="none">
                <a:solidFill>
                  <a:schemeClr val="dk1"/>
                </a:solidFill>
                <a:latin typeface="Open Sans"/>
                <a:ea typeface="Open Sans"/>
                <a:cs typeface="Open Sans"/>
                <a:sym typeface="Open Sans"/>
              </a:defRPr>
            </a:lvl6pPr>
            <a:lvl7pPr marL="2743200" marR="0" lvl="6" indent="0" algn="l" rtl="0" eaLnBrk="1" hangingPunct="1">
              <a:lnSpc>
                <a:spcPct val="100000"/>
              </a:lnSpc>
              <a:spcBef>
                <a:spcPts val="400"/>
              </a:spcBef>
              <a:spcAft>
                <a:spcPts val="0"/>
              </a:spcAft>
              <a:buClr>
                <a:schemeClr val="dk1"/>
              </a:buClr>
              <a:buSzPct val="100000"/>
              <a:buFont typeface="Open Sans"/>
              <a:buNone/>
              <a:defRPr sz="1600" b="1" i="0" u="none" strike="noStrike" cap="none">
                <a:solidFill>
                  <a:schemeClr val="dk1"/>
                </a:solidFill>
                <a:latin typeface="Open Sans"/>
                <a:ea typeface="Open Sans"/>
                <a:cs typeface="Open Sans"/>
                <a:sym typeface="Open Sans"/>
              </a:defRPr>
            </a:lvl7pPr>
            <a:lvl8pPr marL="3200400" marR="0" lvl="7" indent="0" algn="l" rtl="0" eaLnBrk="1" hangingPunct="1">
              <a:lnSpc>
                <a:spcPct val="100000"/>
              </a:lnSpc>
              <a:spcBef>
                <a:spcPts val="400"/>
              </a:spcBef>
              <a:spcAft>
                <a:spcPts val="0"/>
              </a:spcAft>
              <a:buClr>
                <a:schemeClr val="dk1"/>
              </a:buClr>
              <a:buSzPct val="100000"/>
              <a:buFont typeface="Open Sans"/>
              <a:buNone/>
              <a:defRPr sz="1600" b="1" i="0" u="none" strike="noStrike" cap="none">
                <a:solidFill>
                  <a:schemeClr val="dk1"/>
                </a:solidFill>
                <a:latin typeface="Open Sans"/>
                <a:ea typeface="Open Sans"/>
                <a:cs typeface="Open Sans"/>
                <a:sym typeface="Open Sans"/>
              </a:defRPr>
            </a:lvl8pPr>
            <a:lvl9pPr marL="3657600" marR="0" lvl="8" indent="0" algn="l" rtl="0" eaLnBrk="1" hangingPunct="1">
              <a:lnSpc>
                <a:spcPct val="100000"/>
              </a:lnSpc>
              <a:spcBef>
                <a:spcPts val="400"/>
              </a:spcBef>
              <a:spcAft>
                <a:spcPts val="0"/>
              </a:spcAft>
              <a:buClr>
                <a:schemeClr val="dk1"/>
              </a:buClr>
              <a:buSzPct val="100000"/>
              <a:buFont typeface="Open Sans"/>
              <a:buNone/>
              <a:defRPr sz="1600" b="1" i="0" u="none" strike="noStrike" cap="none">
                <a:solidFill>
                  <a:schemeClr val="dk1"/>
                </a:solidFill>
                <a:latin typeface="Open Sans"/>
                <a:ea typeface="Open Sans"/>
                <a:cs typeface="Open Sans"/>
                <a:sym typeface="Open Sans"/>
              </a:defRPr>
            </a:lvl9pPr>
          </a:lstStyle>
          <a:p>
            <a:r>
              <a:rPr lang="es-DO" kern="0" dirty="0" smtClean="0"/>
              <a:t>Fuente:  </a:t>
            </a:r>
            <a:r>
              <a:rPr lang="es-DO" kern="0" dirty="0" err="1" smtClean="0"/>
              <a:t>Nielsen</a:t>
            </a:r>
            <a:r>
              <a:rPr lang="es-DO" kern="0" dirty="0" smtClean="0"/>
              <a:t> </a:t>
            </a:r>
            <a:r>
              <a:rPr lang="es-DO" kern="0" dirty="0" err="1" smtClean="0"/>
              <a:t>Retail</a:t>
            </a:r>
            <a:r>
              <a:rPr lang="es-DO" kern="0" dirty="0" smtClean="0"/>
              <a:t> Rep </a:t>
            </a:r>
            <a:r>
              <a:rPr lang="es-DO" kern="0" dirty="0" err="1" smtClean="0"/>
              <a:t>Dom</a:t>
            </a:r>
            <a:r>
              <a:rPr lang="es-DO" kern="0" dirty="0" smtClean="0"/>
              <a:t> </a:t>
            </a:r>
            <a:endParaRPr lang="es-DO" kern="0" dirty="0"/>
          </a:p>
        </p:txBody>
      </p:sp>
    </p:spTree>
    <p:extLst>
      <p:ext uri="{BB962C8B-B14F-4D97-AF65-F5344CB8AC3E}">
        <p14:creationId xmlns:p14="http://schemas.microsoft.com/office/powerpoint/2010/main" val="8389776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594360" y="1033780"/>
            <a:ext cx="8165591" cy="236412"/>
          </a:xfrm>
        </p:spPr>
        <p:txBody>
          <a:bodyPr/>
          <a:lstStyle/>
          <a:p>
            <a:endParaRPr lang="es-DO"/>
          </a:p>
        </p:txBody>
      </p:sp>
      <p:grpSp>
        <p:nvGrpSpPr>
          <p:cNvPr id="20" name="Grupo 17"/>
          <p:cNvGrpSpPr/>
          <p:nvPr/>
        </p:nvGrpSpPr>
        <p:grpSpPr>
          <a:xfrm>
            <a:off x="4969137" y="700336"/>
            <a:ext cx="3955716" cy="2033810"/>
            <a:chOff x="-159740" y="4396096"/>
            <a:chExt cx="3955716" cy="2710910"/>
          </a:xfrm>
        </p:grpSpPr>
        <p:pic>
          <p:nvPicPr>
            <p:cNvPr id="21" name="Imagem 1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21219631">
              <a:off x="-159740" y="4396096"/>
              <a:ext cx="3955716" cy="2710910"/>
            </a:xfrm>
            <a:prstGeom prst="rect">
              <a:avLst/>
            </a:prstGeom>
          </p:spPr>
        </p:pic>
        <p:sp>
          <p:nvSpPr>
            <p:cNvPr id="22" name="Retângulo 2"/>
            <p:cNvSpPr/>
            <p:nvPr/>
          </p:nvSpPr>
          <p:spPr>
            <a:xfrm>
              <a:off x="311729" y="4911445"/>
              <a:ext cx="3092983" cy="436908"/>
            </a:xfrm>
            <a:prstGeom prst="rect">
              <a:avLst/>
            </a:prstGeom>
          </p:spPr>
          <p:txBody>
            <a:bodyPr wrap="square">
              <a:spAutoFit/>
            </a:bodyPr>
            <a:lstStyle/>
            <a:p>
              <a:pPr algn="ctr" defTabSz="912146">
                <a:lnSpc>
                  <a:spcPct val="85000"/>
                </a:lnSpc>
              </a:pPr>
              <a:endParaRPr lang="en-US" dirty="0">
                <a:solidFill>
                  <a:srgbClr val="F58221"/>
                </a:solidFill>
              </a:endParaRPr>
            </a:p>
          </p:txBody>
        </p:sp>
      </p:grpSp>
      <p:grpSp>
        <p:nvGrpSpPr>
          <p:cNvPr id="23" name="Grupo 21"/>
          <p:cNvGrpSpPr/>
          <p:nvPr/>
        </p:nvGrpSpPr>
        <p:grpSpPr>
          <a:xfrm>
            <a:off x="619085" y="814495"/>
            <a:ext cx="3926429" cy="2046081"/>
            <a:chOff x="2201284" y="2090484"/>
            <a:chExt cx="3587701" cy="2505913"/>
          </a:xfrm>
        </p:grpSpPr>
        <p:pic>
          <p:nvPicPr>
            <p:cNvPr id="24" name="Imagem 1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762457">
              <a:off x="2201284" y="2090484"/>
              <a:ext cx="3587701" cy="2505913"/>
            </a:xfrm>
            <a:prstGeom prst="rect">
              <a:avLst/>
            </a:prstGeom>
          </p:spPr>
        </p:pic>
        <p:sp>
          <p:nvSpPr>
            <p:cNvPr id="25" name="Retângulo 10"/>
            <p:cNvSpPr/>
            <p:nvPr/>
          </p:nvSpPr>
          <p:spPr>
            <a:xfrm>
              <a:off x="2337777" y="2666519"/>
              <a:ext cx="3312368" cy="1319310"/>
            </a:xfrm>
            <a:prstGeom prst="rect">
              <a:avLst/>
            </a:prstGeom>
          </p:spPr>
          <p:txBody>
            <a:bodyPr wrap="square">
              <a:spAutoFit/>
            </a:bodyPr>
            <a:lstStyle/>
            <a:p>
              <a:pPr algn="ctr"/>
              <a:r>
                <a:rPr lang="en-US" sz="1600" b="1" dirty="0">
                  <a:latin typeface="+mj-lt"/>
                </a:rPr>
                <a:t>La </a:t>
              </a:r>
              <a:r>
                <a:rPr lang="en-US" sz="1600" b="1" dirty="0" err="1">
                  <a:latin typeface="+mj-lt"/>
                </a:rPr>
                <a:t>desaceleración</a:t>
              </a:r>
              <a:r>
                <a:rPr lang="en-US" sz="1600" b="1" dirty="0">
                  <a:latin typeface="+mj-lt"/>
                </a:rPr>
                <a:t> </a:t>
              </a:r>
              <a:r>
                <a:rPr lang="en-US" sz="1600" b="1" dirty="0" err="1">
                  <a:latin typeface="+mj-lt"/>
                </a:rPr>
                <a:t>económica</a:t>
              </a:r>
              <a:r>
                <a:rPr lang="en-US" sz="1600" b="1" dirty="0">
                  <a:latin typeface="+mj-lt"/>
                </a:rPr>
                <a:t> </a:t>
              </a:r>
              <a:endParaRPr lang="en-US" sz="1600" b="1" dirty="0" smtClean="0">
                <a:latin typeface="+mj-lt"/>
              </a:endParaRPr>
            </a:p>
            <a:p>
              <a:pPr algn="ctr"/>
              <a:r>
                <a:rPr lang="en-US" sz="1600" b="1" dirty="0" err="1" smtClean="0">
                  <a:latin typeface="+mj-lt"/>
                </a:rPr>
                <a:t>hace</a:t>
              </a:r>
              <a:r>
                <a:rPr lang="en-US" sz="1600" b="1" dirty="0" smtClean="0">
                  <a:latin typeface="+mj-lt"/>
                </a:rPr>
                <a:t> </a:t>
              </a:r>
              <a:r>
                <a:rPr lang="en-US" sz="1600" b="1" dirty="0">
                  <a:latin typeface="+mj-lt"/>
                </a:rPr>
                <a:t>que </a:t>
              </a:r>
              <a:r>
                <a:rPr lang="en-US" sz="1600" b="1" dirty="0" err="1">
                  <a:latin typeface="+mj-lt"/>
                </a:rPr>
                <a:t>los</a:t>
              </a:r>
              <a:r>
                <a:rPr lang="en-US" sz="1600" b="1" dirty="0">
                  <a:latin typeface="+mj-lt"/>
                </a:rPr>
                <a:t> </a:t>
              </a:r>
              <a:r>
                <a:rPr lang="en-US" sz="1600" b="1" dirty="0" err="1">
                  <a:latin typeface="+mj-lt"/>
                </a:rPr>
                <a:t>consumidores</a:t>
              </a:r>
              <a:r>
                <a:rPr lang="en-US" sz="1600" b="1" dirty="0">
                  <a:latin typeface="+mj-lt"/>
                </a:rPr>
                <a:t> </a:t>
              </a:r>
              <a:r>
                <a:rPr lang="en-US" sz="1600" b="1" dirty="0" err="1" smtClean="0">
                  <a:latin typeface="+mj-lt"/>
                </a:rPr>
                <a:t>en</a:t>
              </a:r>
              <a:r>
                <a:rPr lang="en-US" sz="1600" b="1" dirty="0" smtClean="0">
                  <a:latin typeface="+mj-lt"/>
                </a:rPr>
                <a:t> </a:t>
              </a:r>
              <a:r>
                <a:rPr lang="en-US" sz="1600" b="1" dirty="0" err="1" smtClean="0">
                  <a:latin typeface="+mj-lt"/>
                </a:rPr>
                <a:t>Latam</a:t>
              </a:r>
              <a:r>
                <a:rPr lang="en-US" sz="1600" b="1" dirty="0" smtClean="0">
                  <a:latin typeface="+mj-lt"/>
                </a:rPr>
                <a:t> </a:t>
              </a:r>
              <a:r>
                <a:rPr lang="en-US" sz="1600" b="1" dirty="0" err="1">
                  <a:latin typeface="+mj-lt"/>
                </a:rPr>
                <a:t>opten</a:t>
              </a:r>
              <a:r>
                <a:rPr lang="en-US" sz="1600" b="1" dirty="0">
                  <a:latin typeface="+mj-lt"/>
                </a:rPr>
                <a:t> </a:t>
              </a:r>
              <a:r>
                <a:rPr lang="en-US" sz="1600" b="1" dirty="0" err="1">
                  <a:latin typeface="+mj-lt"/>
                </a:rPr>
                <a:t>por</a:t>
              </a:r>
              <a:r>
                <a:rPr lang="en-US" sz="1600" b="1" dirty="0">
                  <a:latin typeface="+mj-lt"/>
                </a:rPr>
                <a:t> </a:t>
              </a:r>
              <a:r>
                <a:rPr lang="en-US" sz="1600" b="1" dirty="0" err="1">
                  <a:latin typeface="+mj-lt"/>
                </a:rPr>
                <a:t>diferentes</a:t>
              </a:r>
              <a:r>
                <a:rPr lang="en-US" sz="1600" b="1" dirty="0">
                  <a:latin typeface="+mj-lt"/>
                </a:rPr>
                <a:t> </a:t>
              </a:r>
              <a:r>
                <a:rPr lang="en-US" sz="1600" dirty="0" err="1">
                  <a:ln>
                    <a:solidFill>
                      <a:sysClr val="windowText" lastClr="000000"/>
                    </a:solidFill>
                  </a:ln>
                  <a:latin typeface="+mj-lt"/>
                </a:rPr>
                <a:t>formas</a:t>
              </a:r>
              <a:r>
                <a:rPr lang="en-US" sz="1600" dirty="0">
                  <a:ln>
                    <a:solidFill>
                      <a:sysClr val="windowText" lastClr="000000"/>
                    </a:solidFill>
                  </a:ln>
                  <a:latin typeface="+mj-lt"/>
                </a:rPr>
                <a:t> de </a:t>
              </a:r>
              <a:r>
                <a:rPr lang="en-US" sz="1600" dirty="0" err="1" smtClean="0">
                  <a:ln>
                    <a:solidFill>
                      <a:sysClr val="windowText" lastClr="000000"/>
                    </a:solidFill>
                  </a:ln>
                  <a:latin typeface="+mj-lt"/>
                </a:rPr>
                <a:t>ahorro</a:t>
              </a:r>
              <a:r>
                <a:rPr lang="en-US" sz="1600" dirty="0" smtClean="0">
                  <a:ln>
                    <a:solidFill>
                      <a:sysClr val="windowText" lastClr="000000"/>
                    </a:solidFill>
                  </a:ln>
                  <a:latin typeface="+mj-lt"/>
                </a:rPr>
                <a:t>. </a:t>
              </a:r>
              <a:endParaRPr lang="en-US" sz="1600" dirty="0">
                <a:latin typeface="+mj-lt"/>
              </a:endParaRPr>
            </a:p>
          </p:txBody>
        </p:sp>
      </p:grpSp>
      <p:grpSp>
        <p:nvGrpSpPr>
          <p:cNvPr id="26" name="Grupo 22"/>
          <p:cNvGrpSpPr/>
          <p:nvPr/>
        </p:nvGrpSpPr>
        <p:grpSpPr>
          <a:xfrm>
            <a:off x="4966895" y="2498891"/>
            <a:ext cx="3784600" cy="2396805"/>
            <a:chOff x="5016500" y="4362134"/>
            <a:chExt cx="3784600" cy="2394266"/>
          </a:xfrm>
        </p:grpSpPr>
        <p:pic>
          <p:nvPicPr>
            <p:cNvPr id="27" name="Imagem 2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16500" y="4362134"/>
              <a:ext cx="3784600" cy="2394266"/>
            </a:xfrm>
            <a:prstGeom prst="rect">
              <a:avLst/>
            </a:prstGeom>
          </p:spPr>
        </p:pic>
        <p:sp>
          <p:nvSpPr>
            <p:cNvPr id="28" name="Retângulo 11"/>
            <p:cNvSpPr/>
            <p:nvPr/>
          </p:nvSpPr>
          <p:spPr>
            <a:xfrm>
              <a:off x="5485095" y="4749088"/>
              <a:ext cx="2952934" cy="1346633"/>
            </a:xfrm>
            <a:prstGeom prst="rect">
              <a:avLst/>
            </a:prstGeom>
          </p:spPr>
          <p:txBody>
            <a:bodyPr wrap="square">
              <a:spAutoFit/>
            </a:bodyPr>
            <a:lstStyle/>
            <a:p>
              <a:pPr algn="ctr" defTabSz="912146">
                <a:lnSpc>
                  <a:spcPct val="85000"/>
                </a:lnSpc>
              </a:pPr>
              <a:r>
                <a:rPr lang="en-US" sz="1600" dirty="0" err="1" smtClean="0"/>
                <a:t>En</a:t>
              </a:r>
              <a:r>
                <a:rPr lang="en-US" sz="1600" dirty="0" smtClean="0"/>
                <a:t> </a:t>
              </a:r>
              <a:r>
                <a:rPr lang="en-US" sz="1600" dirty="0" err="1" smtClean="0"/>
                <a:t>estos</a:t>
              </a:r>
              <a:r>
                <a:rPr lang="en-US" sz="1600" dirty="0" smtClean="0"/>
                <a:t> </a:t>
              </a:r>
              <a:r>
                <a:rPr lang="en-US" sz="1600" dirty="0" err="1" smtClean="0"/>
                <a:t>momentos</a:t>
              </a:r>
              <a:r>
                <a:rPr lang="en-US" sz="1600" dirty="0" smtClean="0"/>
                <a:t> las </a:t>
              </a:r>
              <a:r>
                <a:rPr lang="en-US" sz="1600" b="1" dirty="0" err="1">
                  <a:solidFill>
                    <a:schemeClr val="accent3"/>
                  </a:solidFill>
                </a:rPr>
                <a:t>marcas</a:t>
              </a:r>
              <a:r>
                <a:rPr lang="en-US" sz="1600" b="1" dirty="0">
                  <a:solidFill>
                    <a:schemeClr val="accent3"/>
                  </a:solidFill>
                </a:rPr>
                <a:t> locales </a:t>
              </a:r>
              <a:r>
                <a:rPr lang="en-US" sz="1600" dirty="0" err="1"/>
                <a:t>juegan</a:t>
              </a:r>
              <a:r>
                <a:rPr lang="en-US" sz="1600" dirty="0"/>
                <a:t> un </a:t>
              </a:r>
              <a:r>
                <a:rPr lang="en-US" sz="1600" dirty="0" err="1"/>
                <a:t>rol</a:t>
              </a:r>
              <a:r>
                <a:rPr lang="en-US" sz="1600" dirty="0"/>
                <a:t> </a:t>
              </a:r>
              <a:r>
                <a:rPr lang="en-US" sz="1600" dirty="0" err="1" smtClean="0"/>
                <a:t>importante</a:t>
              </a:r>
              <a:r>
                <a:rPr lang="en-US" sz="1600" dirty="0"/>
                <a:t>, </a:t>
              </a:r>
              <a:r>
                <a:rPr lang="en-US" sz="1600" dirty="0" err="1"/>
                <a:t>siendo</a:t>
              </a:r>
              <a:r>
                <a:rPr lang="en-US" sz="1600" dirty="0"/>
                <a:t> de </a:t>
              </a:r>
              <a:r>
                <a:rPr lang="en-US" sz="1600" dirty="0" err="1"/>
                <a:t>preferencia</a:t>
              </a:r>
              <a:r>
                <a:rPr lang="en-US" sz="1600" dirty="0"/>
                <a:t> para </a:t>
              </a:r>
              <a:r>
                <a:rPr lang="en-US" sz="1600" dirty="0" err="1"/>
                <a:t>los</a:t>
              </a:r>
              <a:r>
                <a:rPr lang="en-US" sz="1600" dirty="0"/>
                <a:t> </a:t>
              </a:r>
              <a:r>
                <a:rPr lang="en-US" sz="1600" dirty="0" err="1"/>
                <a:t>latinoamericanos</a:t>
              </a:r>
              <a:r>
                <a:rPr lang="en-US" sz="1600" dirty="0"/>
                <a:t> </a:t>
              </a:r>
              <a:r>
                <a:rPr lang="en-US" sz="1600" dirty="0" err="1"/>
                <a:t>por</a:t>
              </a:r>
              <a:r>
                <a:rPr lang="en-US" sz="1600" dirty="0"/>
                <a:t> la </a:t>
              </a:r>
              <a:r>
                <a:rPr lang="en-US" sz="1600" dirty="0" err="1"/>
                <a:t>relación</a:t>
              </a:r>
              <a:r>
                <a:rPr lang="en-US" sz="1600" dirty="0"/>
                <a:t> de </a:t>
              </a:r>
              <a:r>
                <a:rPr lang="en-US" sz="1600" dirty="0" err="1"/>
                <a:t>costo</a:t>
              </a:r>
              <a:r>
                <a:rPr lang="en-US" sz="1600" dirty="0"/>
                <a:t>/</a:t>
              </a:r>
              <a:r>
                <a:rPr lang="en-US" sz="1600" dirty="0" err="1"/>
                <a:t>beneficio</a:t>
              </a:r>
              <a:r>
                <a:rPr lang="en-US" sz="1600" dirty="0"/>
                <a:t> </a:t>
              </a:r>
              <a:endParaRPr lang="en-US" sz="1600" dirty="0">
                <a:solidFill>
                  <a:srgbClr val="F58221"/>
                </a:solidFill>
              </a:endParaRPr>
            </a:p>
          </p:txBody>
        </p:sp>
      </p:grpSp>
      <p:grpSp>
        <p:nvGrpSpPr>
          <p:cNvPr id="29" name="Grupo 21"/>
          <p:cNvGrpSpPr/>
          <p:nvPr/>
        </p:nvGrpSpPr>
        <p:grpSpPr>
          <a:xfrm>
            <a:off x="683568" y="2995140"/>
            <a:ext cx="3587701" cy="1880015"/>
            <a:chOff x="-5273474" y="3245031"/>
            <a:chExt cx="3587701" cy="2505913"/>
          </a:xfrm>
        </p:grpSpPr>
        <p:pic>
          <p:nvPicPr>
            <p:cNvPr id="30" name="Imagem 19"/>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rot="762457">
              <a:off x="-5273474" y="3245031"/>
              <a:ext cx="3587701" cy="2505913"/>
            </a:xfrm>
            <a:prstGeom prst="rect">
              <a:avLst/>
            </a:prstGeom>
          </p:spPr>
        </p:pic>
        <p:sp>
          <p:nvSpPr>
            <p:cNvPr id="31" name="Retângulo 10"/>
            <p:cNvSpPr/>
            <p:nvPr/>
          </p:nvSpPr>
          <p:spPr>
            <a:xfrm>
              <a:off x="-4774167" y="3683372"/>
              <a:ext cx="2794000" cy="1764041"/>
            </a:xfrm>
            <a:prstGeom prst="rect">
              <a:avLst/>
            </a:prstGeom>
          </p:spPr>
          <p:txBody>
            <a:bodyPr wrap="square">
              <a:spAutoFit/>
            </a:bodyPr>
            <a:lstStyle/>
            <a:p>
              <a:pPr algn="ctr"/>
              <a:r>
                <a:rPr lang="es-GT" sz="1600" dirty="0"/>
                <a:t>Cada vez más </a:t>
              </a:r>
              <a:r>
                <a:rPr lang="es-GT" sz="1600" dirty="0" err="1" smtClean="0"/>
                <a:t>shoppers</a:t>
              </a:r>
              <a:r>
                <a:rPr lang="es-GT" sz="1600" dirty="0" smtClean="0"/>
                <a:t> </a:t>
              </a:r>
              <a:r>
                <a:rPr lang="es-GT" sz="1600" dirty="0"/>
                <a:t>buscan </a:t>
              </a:r>
              <a:r>
                <a:rPr lang="es-GT" sz="1600" b="1" dirty="0">
                  <a:solidFill>
                    <a:schemeClr val="accent1"/>
                  </a:solidFill>
                </a:rPr>
                <a:t>productos </a:t>
              </a:r>
              <a:r>
                <a:rPr lang="es-GT" sz="1600" b="1" dirty="0" smtClean="0">
                  <a:solidFill>
                    <a:schemeClr val="accent1"/>
                  </a:solidFill>
                </a:rPr>
                <a:t>saludables </a:t>
              </a:r>
              <a:r>
                <a:rPr lang="es-GT" sz="1600" dirty="0"/>
                <a:t>y </a:t>
              </a:r>
              <a:r>
                <a:rPr lang="es-GT" sz="1600" b="1" dirty="0" smtClean="0">
                  <a:solidFill>
                    <a:schemeClr val="accent1"/>
                  </a:solidFill>
                </a:rPr>
                <a:t>más económicos</a:t>
              </a:r>
              <a:r>
                <a:rPr lang="es-GT" sz="1600" dirty="0" smtClean="0"/>
                <a:t> </a:t>
              </a:r>
              <a:r>
                <a:rPr lang="es-GT" sz="1600" dirty="0"/>
                <a:t>para incluir en sus compras</a:t>
              </a:r>
            </a:p>
          </p:txBody>
        </p:sp>
      </p:grpSp>
      <p:sp>
        <p:nvSpPr>
          <p:cNvPr id="32" name="Retângulo 11"/>
          <p:cNvSpPr/>
          <p:nvPr/>
        </p:nvSpPr>
        <p:spPr>
          <a:xfrm>
            <a:off x="5508104" y="1130739"/>
            <a:ext cx="2981610" cy="1034129"/>
          </a:xfrm>
          <a:prstGeom prst="rect">
            <a:avLst/>
          </a:prstGeom>
        </p:spPr>
        <p:txBody>
          <a:bodyPr wrap="square">
            <a:spAutoFit/>
          </a:bodyPr>
          <a:lstStyle/>
          <a:p>
            <a:pPr algn="ctr" defTabSz="912146">
              <a:lnSpc>
                <a:spcPct val="85000"/>
              </a:lnSpc>
            </a:pPr>
            <a:r>
              <a:rPr lang="en-US" dirty="0" smtClean="0"/>
              <a:t>El principal </a:t>
            </a:r>
            <a:r>
              <a:rPr lang="en-US" dirty="0" err="1" smtClean="0"/>
              <a:t>atributo</a:t>
            </a:r>
            <a:r>
              <a:rPr lang="en-US" dirty="0" smtClean="0"/>
              <a:t> de </a:t>
            </a:r>
            <a:r>
              <a:rPr lang="en-US" dirty="0" err="1" smtClean="0"/>
              <a:t>compra</a:t>
            </a:r>
            <a:r>
              <a:rPr lang="en-US" dirty="0" smtClean="0"/>
              <a:t> de </a:t>
            </a:r>
            <a:r>
              <a:rPr lang="en-US" dirty="0" err="1" smtClean="0"/>
              <a:t>los</a:t>
            </a:r>
            <a:r>
              <a:rPr lang="en-US" dirty="0" smtClean="0"/>
              <a:t> </a:t>
            </a:r>
            <a:r>
              <a:rPr lang="en-US" dirty="0" err="1" smtClean="0"/>
              <a:t>Latinoamericanos</a:t>
            </a:r>
            <a:r>
              <a:rPr lang="en-US" dirty="0" smtClean="0"/>
              <a:t> </a:t>
            </a:r>
            <a:r>
              <a:rPr lang="en-US" b="1" dirty="0" err="1" smtClean="0">
                <a:solidFill>
                  <a:srgbClr val="FFC000"/>
                </a:solidFill>
              </a:rPr>
              <a:t>es</a:t>
            </a:r>
            <a:r>
              <a:rPr lang="en-US" b="1" dirty="0" smtClean="0">
                <a:solidFill>
                  <a:srgbClr val="FFC000"/>
                </a:solidFill>
              </a:rPr>
              <a:t> el </a:t>
            </a:r>
            <a:r>
              <a:rPr lang="en-US" b="1" dirty="0" err="1" smtClean="0">
                <a:solidFill>
                  <a:srgbClr val="FFC000"/>
                </a:solidFill>
              </a:rPr>
              <a:t>precio</a:t>
            </a:r>
            <a:r>
              <a:rPr lang="en-US" dirty="0">
                <a:solidFill>
                  <a:srgbClr val="FFC000"/>
                </a:solidFill>
              </a:rPr>
              <a:t>.</a:t>
            </a:r>
            <a:r>
              <a:rPr lang="en-US" dirty="0" smtClean="0">
                <a:solidFill>
                  <a:srgbClr val="FFC000"/>
                </a:solidFill>
              </a:rPr>
              <a:t> </a:t>
            </a:r>
            <a:endParaRPr lang="en-US" dirty="0">
              <a:solidFill>
                <a:srgbClr val="FFC000"/>
              </a:solidFill>
            </a:endParaRPr>
          </a:p>
        </p:txBody>
      </p:sp>
      <p:sp>
        <p:nvSpPr>
          <p:cNvPr id="33" name="Title 3"/>
          <p:cNvSpPr txBox="1">
            <a:spLocks/>
          </p:cNvSpPr>
          <p:nvPr/>
        </p:nvSpPr>
        <p:spPr>
          <a:xfrm>
            <a:off x="442129" y="484312"/>
            <a:ext cx="8155940" cy="428757"/>
          </a:xfrm>
          <a:prstGeom prst="rect">
            <a:avLst/>
          </a:prstGeom>
          <a:noFill/>
          <a:ln>
            <a:noFill/>
          </a:ln>
        </p:spPr>
        <p:txBody>
          <a:bodyPr wrap="square" lIns="91425" tIns="91425" rIns="91425" bIns="91425" anchor="b" anchorCtr="0">
            <a:noAutofit/>
          </a:bodyPr>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
                <a:schemeClr val="dk2"/>
              </a:buClr>
              <a:buFont typeface="Archivo Narrow"/>
              <a:buNone/>
              <a:defRPr sz="3000" b="0" i="0" u="none" strike="noStrike" cap="none" baseline="0">
                <a:solidFill>
                  <a:srgbClr val="009DD9"/>
                </a:solidFill>
                <a:latin typeface="Archivo Narrow"/>
                <a:ea typeface="Archivo Narrow"/>
                <a:cs typeface="Archivo Narrow"/>
                <a:sym typeface="Archivo Narrow"/>
              </a:defRPr>
            </a:lvl1pPr>
            <a:lvl2pPr lvl="1" indent="0">
              <a:spcBef>
                <a:spcPts val="0"/>
              </a:spcBef>
              <a:buFont typeface="Archivo Narrow"/>
              <a:buNone/>
              <a:defRPr sz="1800">
                <a:latin typeface="Archivo Narrow"/>
                <a:ea typeface="Archivo Narrow"/>
                <a:cs typeface="Archivo Narrow"/>
                <a:sym typeface="Archivo Narrow"/>
              </a:defRPr>
            </a:lvl2pPr>
            <a:lvl3pPr lvl="2" indent="0">
              <a:spcBef>
                <a:spcPts val="0"/>
              </a:spcBef>
              <a:buFont typeface="Archivo Narrow"/>
              <a:buNone/>
              <a:defRPr sz="1800">
                <a:latin typeface="Archivo Narrow"/>
                <a:ea typeface="Archivo Narrow"/>
                <a:cs typeface="Archivo Narrow"/>
                <a:sym typeface="Archivo Narrow"/>
              </a:defRPr>
            </a:lvl3pPr>
            <a:lvl4pPr lvl="3" indent="0">
              <a:spcBef>
                <a:spcPts val="0"/>
              </a:spcBef>
              <a:buFont typeface="Archivo Narrow"/>
              <a:buNone/>
              <a:defRPr sz="1800">
                <a:latin typeface="Archivo Narrow"/>
                <a:ea typeface="Archivo Narrow"/>
                <a:cs typeface="Archivo Narrow"/>
                <a:sym typeface="Archivo Narrow"/>
              </a:defRPr>
            </a:lvl4pPr>
            <a:lvl5pPr lvl="4" indent="0">
              <a:spcBef>
                <a:spcPts val="0"/>
              </a:spcBef>
              <a:buFont typeface="Archivo Narrow"/>
              <a:buNone/>
              <a:defRPr sz="1800">
                <a:latin typeface="Archivo Narrow"/>
                <a:ea typeface="Archivo Narrow"/>
                <a:cs typeface="Archivo Narrow"/>
                <a:sym typeface="Archivo Narrow"/>
              </a:defRPr>
            </a:lvl5pPr>
            <a:lvl6pPr lvl="5" indent="0">
              <a:spcBef>
                <a:spcPts val="0"/>
              </a:spcBef>
              <a:buFont typeface="Archivo Narrow"/>
              <a:buNone/>
              <a:defRPr sz="1800">
                <a:latin typeface="Archivo Narrow"/>
                <a:ea typeface="Archivo Narrow"/>
                <a:cs typeface="Archivo Narrow"/>
                <a:sym typeface="Archivo Narrow"/>
              </a:defRPr>
            </a:lvl6pPr>
            <a:lvl7pPr lvl="6" indent="0">
              <a:spcBef>
                <a:spcPts val="0"/>
              </a:spcBef>
              <a:buFont typeface="Archivo Narrow"/>
              <a:buNone/>
              <a:defRPr sz="1800">
                <a:latin typeface="Archivo Narrow"/>
                <a:ea typeface="Archivo Narrow"/>
                <a:cs typeface="Archivo Narrow"/>
                <a:sym typeface="Archivo Narrow"/>
              </a:defRPr>
            </a:lvl7pPr>
            <a:lvl8pPr lvl="7" indent="0">
              <a:spcBef>
                <a:spcPts val="0"/>
              </a:spcBef>
              <a:buFont typeface="Archivo Narrow"/>
              <a:buNone/>
              <a:defRPr sz="1800">
                <a:latin typeface="Archivo Narrow"/>
                <a:ea typeface="Archivo Narrow"/>
                <a:cs typeface="Archivo Narrow"/>
                <a:sym typeface="Archivo Narrow"/>
              </a:defRPr>
            </a:lvl8pPr>
            <a:lvl9pPr lvl="8" indent="0">
              <a:spcBef>
                <a:spcPts val="0"/>
              </a:spcBef>
              <a:buFont typeface="Archivo Narrow"/>
              <a:buNone/>
              <a:defRPr sz="1800">
                <a:latin typeface="Archivo Narrow"/>
                <a:ea typeface="Archivo Narrow"/>
                <a:cs typeface="Archivo Narrow"/>
                <a:sym typeface="Archivo Narrow"/>
              </a:defRPr>
            </a:lvl9pPr>
          </a:lstStyle>
          <a:p>
            <a:r>
              <a:rPr lang="es-DO" altLang="es-DO" sz="2400" kern="0" dirty="0" smtClean="0">
                <a:solidFill>
                  <a:schemeClr val="accent6"/>
                </a:solidFill>
              </a:rPr>
              <a:t>¿Qué debemos de conocer en un momento tan desafiante para Latam?</a:t>
            </a:r>
            <a:endParaRPr lang="es-DO" sz="2800" kern="0" dirty="0"/>
          </a:p>
        </p:txBody>
      </p:sp>
      <p:sp>
        <p:nvSpPr>
          <p:cNvPr id="5" name="Text Placeholder 4"/>
          <p:cNvSpPr>
            <a:spLocks noGrp="1"/>
          </p:cNvSpPr>
          <p:nvPr>
            <p:ph type="body" idx="1"/>
          </p:nvPr>
        </p:nvSpPr>
        <p:spPr/>
        <p:txBody>
          <a:bodyPr/>
          <a:lstStyle/>
          <a:p>
            <a:endParaRPr lang="es-DO"/>
          </a:p>
        </p:txBody>
      </p:sp>
    </p:spTree>
    <p:extLst>
      <p:ext uri="{BB962C8B-B14F-4D97-AF65-F5344CB8AC3E}">
        <p14:creationId xmlns:p14="http://schemas.microsoft.com/office/powerpoint/2010/main" val="429471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48264" y="3292624"/>
            <a:ext cx="2808312" cy="1077218"/>
          </a:xfrm>
          <a:prstGeom prst="rect">
            <a:avLst/>
          </a:prstGeom>
          <a:noFill/>
        </p:spPr>
        <p:txBody>
          <a:bodyPr wrap="square" rtlCol="0">
            <a:spAutoFit/>
          </a:bodyPr>
          <a:lstStyle/>
          <a:p>
            <a:r>
              <a:rPr lang="es-DO" sz="3200" b="1" dirty="0" smtClean="0">
                <a:solidFill>
                  <a:schemeClr val="bg1"/>
                </a:solidFill>
              </a:rPr>
              <a:t>¡Muchas gracias</a:t>
            </a:r>
            <a:r>
              <a:rPr lang="es-DO" sz="3200" b="1" dirty="0">
                <a:solidFill>
                  <a:schemeClr val="bg1"/>
                </a:solidFill>
              </a:rPr>
              <a:t>!</a:t>
            </a:r>
          </a:p>
        </p:txBody>
      </p:sp>
      <p:cxnSp>
        <p:nvCxnSpPr>
          <p:cNvPr id="7" name="Straight Connector 6"/>
          <p:cNvCxnSpPr/>
          <p:nvPr/>
        </p:nvCxnSpPr>
        <p:spPr>
          <a:xfrm>
            <a:off x="6922688" y="0"/>
            <a:ext cx="0" cy="45887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732240" y="4588768"/>
            <a:ext cx="360040" cy="3600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0" name="Text Placeholder 4"/>
          <p:cNvSpPr txBox="1">
            <a:spLocks/>
          </p:cNvSpPr>
          <p:nvPr/>
        </p:nvSpPr>
        <p:spPr>
          <a:xfrm>
            <a:off x="251522" y="4372744"/>
            <a:ext cx="3964533" cy="52320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s-GT" b="1" kern="0" smtClean="0">
                <a:solidFill>
                  <a:schemeClr val="bg1"/>
                </a:solidFill>
              </a:rPr>
              <a:t>María Auxiliadora Amaya</a:t>
            </a:r>
          </a:p>
          <a:p>
            <a:r>
              <a:rPr lang="es-GT" b="1" kern="0" smtClean="0">
                <a:solidFill>
                  <a:schemeClr val="bg1"/>
                </a:solidFill>
              </a:rPr>
              <a:t>Mayo 2017</a:t>
            </a:r>
            <a:endParaRPr lang="es-GT" b="1" kern="0" dirty="0">
              <a:solidFill>
                <a:schemeClr val="bg1"/>
              </a:solidFill>
            </a:endParaRPr>
          </a:p>
        </p:txBody>
      </p:sp>
    </p:spTree>
    <p:extLst>
      <p:ext uri="{BB962C8B-B14F-4D97-AF65-F5344CB8AC3E}">
        <p14:creationId xmlns:p14="http://schemas.microsoft.com/office/powerpoint/2010/main" val="9587961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42" name="Group 5141"/>
          <p:cNvGrpSpPr/>
          <p:nvPr/>
        </p:nvGrpSpPr>
        <p:grpSpPr>
          <a:xfrm>
            <a:off x="265113" y="1358979"/>
            <a:ext cx="8755064" cy="2941758"/>
            <a:chOff x="388938" y="2000250"/>
            <a:chExt cx="8755064" cy="3921133"/>
          </a:xfrm>
        </p:grpSpPr>
        <p:grpSp>
          <p:nvGrpSpPr>
            <p:cNvPr id="14" name="Group 13"/>
            <p:cNvGrpSpPr/>
            <p:nvPr/>
          </p:nvGrpSpPr>
          <p:grpSpPr>
            <a:xfrm flipV="1">
              <a:off x="638550" y="2820360"/>
              <a:ext cx="8427968" cy="3101023"/>
              <a:chOff x="638550" y="2367197"/>
              <a:chExt cx="8427968" cy="3101023"/>
            </a:xfrm>
          </p:grpSpPr>
          <p:cxnSp>
            <p:nvCxnSpPr>
              <p:cNvPr id="53" name="Conector reto 13"/>
              <p:cNvCxnSpPr/>
              <p:nvPr/>
            </p:nvCxnSpPr>
            <p:spPr>
              <a:xfrm rot="16200000" flipV="1">
                <a:off x="-521069" y="3526822"/>
                <a:ext cx="3101015" cy="781778"/>
              </a:xfrm>
              <a:prstGeom prst="bentConnector3">
                <a:avLst>
                  <a:gd name="adj1" fmla="val 100067"/>
                </a:avLst>
              </a:prstGeom>
              <a:ln w="9525" cap="rnd">
                <a:solidFill>
                  <a:schemeClr val="bg1">
                    <a:lumMod val="65000"/>
                  </a:schemeClr>
                </a:solidFill>
                <a:prstDash val="solid"/>
                <a:tailEnd type="oval" w="sm" len="sm"/>
              </a:ln>
              <a:effectLst/>
            </p:spPr>
            <p:style>
              <a:lnRef idx="1">
                <a:schemeClr val="accent1"/>
              </a:lnRef>
              <a:fillRef idx="0">
                <a:schemeClr val="accent1"/>
              </a:fillRef>
              <a:effectRef idx="0">
                <a:schemeClr val="accent1"/>
              </a:effectRef>
              <a:fontRef idx="minor">
                <a:schemeClr val="tx1"/>
              </a:fontRef>
            </p:style>
          </p:cxnSp>
          <p:cxnSp>
            <p:nvCxnSpPr>
              <p:cNvPr id="56" name="Conector reto 13"/>
              <p:cNvCxnSpPr/>
              <p:nvPr/>
            </p:nvCxnSpPr>
            <p:spPr>
              <a:xfrm rot="16200000" flipV="1">
                <a:off x="332819" y="3532190"/>
                <a:ext cx="3101016" cy="771041"/>
              </a:xfrm>
              <a:prstGeom prst="bentConnector3">
                <a:avLst>
                  <a:gd name="adj1" fmla="val 99913"/>
                </a:avLst>
              </a:prstGeom>
              <a:ln w="9525" cap="rnd">
                <a:solidFill>
                  <a:schemeClr val="bg1">
                    <a:lumMod val="65000"/>
                  </a:schemeClr>
                </a:solidFill>
                <a:prstDash val="solid"/>
                <a:tailEnd type="oval" w="sm" len="sm"/>
              </a:ln>
              <a:effectLst/>
            </p:spPr>
            <p:style>
              <a:lnRef idx="1">
                <a:schemeClr val="accent1"/>
              </a:lnRef>
              <a:fillRef idx="0">
                <a:schemeClr val="accent1"/>
              </a:fillRef>
              <a:effectRef idx="0">
                <a:schemeClr val="accent1"/>
              </a:effectRef>
              <a:fontRef idx="minor">
                <a:schemeClr val="tx1"/>
              </a:fontRef>
            </p:style>
          </p:cxnSp>
          <p:cxnSp>
            <p:nvCxnSpPr>
              <p:cNvPr id="57" name="Conector reto 13"/>
              <p:cNvCxnSpPr/>
              <p:nvPr/>
            </p:nvCxnSpPr>
            <p:spPr>
              <a:xfrm rot="16200000" flipV="1">
                <a:off x="1200876" y="3549733"/>
                <a:ext cx="3101018" cy="735952"/>
              </a:xfrm>
              <a:prstGeom prst="bentConnector3">
                <a:avLst>
                  <a:gd name="adj1" fmla="val 100066"/>
                </a:avLst>
              </a:prstGeom>
              <a:ln w="9525" cap="rnd">
                <a:solidFill>
                  <a:schemeClr val="bg1">
                    <a:lumMod val="65000"/>
                  </a:schemeClr>
                </a:solidFill>
                <a:prstDash val="solid"/>
                <a:tailEnd type="oval" w="sm" len="sm"/>
              </a:ln>
              <a:effectLst/>
            </p:spPr>
            <p:style>
              <a:lnRef idx="1">
                <a:schemeClr val="accent1"/>
              </a:lnRef>
              <a:fillRef idx="0">
                <a:schemeClr val="accent1"/>
              </a:fillRef>
              <a:effectRef idx="0">
                <a:schemeClr val="accent1"/>
              </a:effectRef>
              <a:fontRef idx="minor">
                <a:schemeClr val="tx1"/>
              </a:fontRef>
            </p:style>
          </p:cxnSp>
          <p:cxnSp>
            <p:nvCxnSpPr>
              <p:cNvPr id="58" name="Conector reto 13"/>
              <p:cNvCxnSpPr/>
              <p:nvPr/>
            </p:nvCxnSpPr>
            <p:spPr>
              <a:xfrm rot="16200000" flipV="1">
                <a:off x="2052657" y="3545421"/>
                <a:ext cx="3101022" cy="744575"/>
              </a:xfrm>
              <a:prstGeom prst="bentConnector3">
                <a:avLst>
                  <a:gd name="adj1" fmla="val 99990"/>
                </a:avLst>
              </a:prstGeom>
              <a:ln w="9525" cap="rnd">
                <a:solidFill>
                  <a:schemeClr val="bg1">
                    <a:lumMod val="65000"/>
                  </a:schemeClr>
                </a:solidFill>
                <a:prstDash val="solid"/>
                <a:tailEnd type="oval" w="sm" len="sm"/>
              </a:ln>
              <a:effectLst/>
            </p:spPr>
            <p:style>
              <a:lnRef idx="1">
                <a:schemeClr val="accent1"/>
              </a:lnRef>
              <a:fillRef idx="0">
                <a:schemeClr val="accent1"/>
              </a:fillRef>
              <a:effectRef idx="0">
                <a:schemeClr val="accent1"/>
              </a:effectRef>
              <a:fontRef idx="minor">
                <a:schemeClr val="tx1"/>
              </a:fontRef>
            </p:style>
          </p:cxnSp>
          <p:cxnSp>
            <p:nvCxnSpPr>
              <p:cNvPr id="61" name="Conector reto 13"/>
              <p:cNvCxnSpPr/>
              <p:nvPr/>
            </p:nvCxnSpPr>
            <p:spPr>
              <a:xfrm rot="16200000" flipV="1">
                <a:off x="2889317" y="3531720"/>
                <a:ext cx="3101022" cy="771976"/>
              </a:xfrm>
              <a:prstGeom prst="bentConnector3">
                <a:avLst>
                  <a:gd name="adj1" fmla="val 100067"/>
                </a:avLst>
              </a:prstGeom>
              <a:ln w="9525" cap="rnd">
                <a:solidFill>
                  <a:schemeClr val="bg1">
                    <a:lumMod val="65000"/>
                  </a:schemeClr>
                </a:solidFill>
                <a:prstDash val="solid"/>
                <a:tailEnd type="oval" w="sm" len="sm"/>
              </a:ln>
              <a:effectLst/>
            </p:spPr>
            <p:style>
              <a:lnRef idx="1">
                <a:schemeClr val="accent1"/>
              </a:lnRef>
              <a:fillRef idx="0">
                <a:schemeClr val="accent1"/>
              </a:fillRef>
              <a:effectRef idx="0">
                <a:schemeClr val="accent1"/>
              </a:effectRef>
              <a:fontRef idx="minor">
                <a:schemeClr val="tx1"/>
              </a:fontRef>
            </p:style>
          </p:cxnSp>
          <p:cxnSp>
            <p:nvCxnSpPr>
              <p:cNvPr id="65" name="Conector reto 13"/>
              <p:cNvCxnSpPr/>
              <p:nvPr/>
            </p:nvCxnSpPr>
            <p:spPr>
              <a:xfrm rot="16200000" flipV="1">
                <a:off x="3766527" y="3564858"/>
                <a:ext cx="3094691" cy="712031"/>
              </a:xfrm>
              <a:prstGeom prst="bentConnector3">
                <a:avLst>
                  <a:gd name="adj1" fmla="val 100092"/>
                </a:avLst>
              </a:prstGeom>
              <a:ln w="9525" cap="rnd">
                <a:solidFill>
                  <a:schemeClr val="bg1">
                    <a:lumMod val="65000"/>
                  </a:schemeClr>
                </a:solidFill>
                <a:prstDash val="solid"/>
                <a:tailEnd type="oval" w="sm" len="sm"/>
              </a:ln>
              <a:effectLst/>
            </p:spPr>
            <p:style>
              <a:lnRef idx="1">
                <a:schemeClr val="accent1"/>
              </a:lnRef>
              <a:fillRef idx="0">
                <a:schemeClr val="accent1"/>
              </a:fillRef>
              <a:effectRef idx="0">
                <a:schemeClr val="accent1"/>
              </a:effectRef>
              <a:fontRef idx="minor">
                <a:schemeClr val="tx1"/>
              </a:fontRef>
            </p:style>
          </p:cxnSp>
          <p:cxnSp>
            <p:nvCxnSpPr>
              <p:cNvPr id="66" name="Conector reto 13"/>
              <p:cNvCxnSpPr/>
              <p:nvPr/>
            </p:nvCxnSpPr>
            <p:spPr>
              <a:xfrm rot="16200000" flipV="1">
                <a:off x="4597303" y="3553482"/>
                <a:ext cx="3101014" cy="728460"/>
              </a:xfrm>
              <a:prstGeom prst="bentConnector3">
                <a:avLst>
                  <a:gd name="adj1" fmla="val 100067"/>
                </a:avLst>
              </a:prstGeom>
              <a:ln w="9525" cap="rnd">
                <a:solidFill>
                  <a:schemeClr val="bg1">
                    <a:lumMod val="65000"/>
                  </a:schemeClr>
                </a:solidFill>
                <a:prstDash val="solid"/>
                <a:tailEnd type="oval" w="sm" len="sm"/>
              </a:ln>
              <a:effectLst/>
            </p:spPr>
            <p:style>
              <a:lnRef idx="1">
                <a:schemeClr val="accent1"/>
              </a:lnRef>
              <a:fillRef idx="0">
                <a:schemeClr val="accent1"/>
              </a:fillRef>
              <a:effectRef idx="0">
                <a:schemeClr val="accent1"/>
              </a:effectRef>
              <a:fontRef idx="minor">
                <a:schemeClr val="tx1"/>
              </a:fontRef>
            </p:style>
          </p:cxnSp>
          <p:cxnSp>
            <p:nvCxnSpPr>
              <p:cNvPr id="68" name="Conector reto 13"/>
              <p:cNvCxnSpPr/>
              <p:nvPr/>
            </p:nvCxnSpPr>
            <p:spPr>
              <a:xfrm rot="16200000" flipV="1">
                <a:off x="5432335" y="3522956"/>
                <a:ext cx="3101017" cy="789511"/>
              </a:xfrm>
              <a:prstGeom prst="bentConnector3">
                <a:avLst>
                  <a:gd name="adj1" fmla="val 99913"/>
                </a:avLst>
              </a:prstGeom>
              <a:ln w="9525" cap="rnd">
                <a:solidFill>
                  <a:schemeClr val="bg1">
                    <a:lumMod val="65000"/>
                  </a:schemeClr>
                </a:solidFill>
                <a:prstDash val="solid"/>
                <a:tailEnd type="oval" w="sm" len="sm"/>
              </a:ln>
              <a:effectLst/>
            </p:spPr>
            <p:style>
              <a:lnRef idx="1">
                <a:schemeClr val="accent1"/>
              </a:lnRef>
              <a:fillRef idx="0">
                <a:schemeClr val="accent1"/>
              </a:fillRef>
              <a:effectRef idx="0">
                <a:schemeClr val="accent1"/>
              </a:effectRef>
              <a:fontRef idx="minor">
                <a:schemeClr val="tx1"/>
              </a:fontRef>
            </p:style>
          </p:cxnSp>
          <p:cxnSp>
            <p:nvCxnSpPr>
              <p:cNvPr id="69" name="Conector reto 13"/>
              <p:cNvCxnSpPr/>
              <p:nvPr/>
            </p:nvCxnSpPr>
            <p:spPr>
              <a:xfrm rot="16200000" flipV="1">
                <a:off x="6310256" y="3546113"/>
                <a:ext cx="3094691" cy="749521"/>
              </a:xfrm>
              <a:prstGeom prst="bentConnector3">
                <a:avLst>
                  <a:gd name="adj1" fmla="val 100015"/>
                </a:avLst>
              </a:prstGeom>
              <a:ln w="9525" cap="rnd">
                <a:solidFill>
                  <a:schemeClr val="bg1">
                    <a:lumMod val="65000"/>
                  </a:schemeClr>
                </a:solidFill>
                <a:prstDash val="solid"/>
                <a:tailEnd type="oval" w="sm" len="sm"/>
              </a:ln>
              <a:effectLst/>
            </p:spPr>
            <p:style>
              <a:lnRef idx="1">
                <a:schemeClr val="accent1"/>
              </a:lnRef>
              <a:fillRef idx="0">
                <a:schemeClr val="accent1"/>
              </a:fillRef>
              <a:effectRef idx="0">
                <a:schemeClr val="accent1"/>
              </a:effectRef>
              <a:fontRef idx="minor">
                <a:schemeClr val="tx1"/>
              </a:fontRef>
            </p:style>
          </p:cxnSp>
          <p:cxnSp>
            <p:nvCxnSpPr>
              <p:cNvPr id="85" name="Conector reto 13"/>
              <p:cNvCxnSpPr/>
              <p:nvPr/>
            </p:nvCxnSpPr>
            <p:spPr>
              <a:xfrm rot="16200000" flipV="1">
                <a:off x="7150244" y="3551944"/>
                <a:ext cx="3094690" cy="737858"/>
              </a:xfrm>
              <a:prstGeom prst="bentConnector3">
                <a:avLst>
                  <a:gd name="adj1" fmla="val 99938"/>
                </a:avLst>
              </a:prstGeom>
              <a:ln w="9525" cap="rnd">
                <a:solidFill>
                  <a:schemeClr val="bg1">
                    <a:lumMod val="65000"/>
                  </a:schemeClr>
                </a:solidFill>
                <a:prstDash val="solid"/>
                <a:tailEnd type="oval" w="sm" len="sm"/>
              </a:ln>
              <a:effectLst/>
            </p:spPr>
            <p:style>
              <a:lnRef idx="1">
                <a:schemeClr val="accent1"/>
              </a:lnRef>
              <a:fillRef idx="0">
                <a:schemeClr val="accent1"/>
              </a:fillRef>
              <a:effectRef idx="0">
                <a:schemeClr val="accent1"/>
              </a:effectRef>
              <a:fontRef idx="minor">
                <a:schemeClr val="tx1"/>
              </a:fontRef>
            </p:style>
          </p:cxnSp>
        </p:grpSp>
        <p:sp>
          <p:nvSpPr>
            <p:cNvPr id="5141" name="Rectangle 5140"/>
            <p:cNvSpPr/>
            <p:nvPr/>
          </p:nvSpPr>
          <p:spPr>
            <a:xfrm>
              <a:off x="388938" y="2000250"/>
              <a:ext cx="8755064" cy="1581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rgbClr val="FFFFFF"/>
                </a:solidFill>
              </a:endParaRPr>
            </a:p>
          </p:txBody>
        </p:sp>
      </p:grpSp>
      <p:graphicFrame>
        <p:nvGraphicFramePr>
          <p:cNvPr id="4" name="Chart 3"/>
          <p:cNvGraphicFramePr/>
          <p:nvPr>
            <p:extLst>
              <p:ext uri="{D42A27DB-BD31-4B8C-83A1-F6EECF244321}">
                <p14:modId xmlns:p14="http://schemas.microsoft.com/office/powerpoint/2010/main" val="4116725087"/>
              </p:ext>
            </p:extLst>
          </p:nvPr>
        </p:nvGraphicFramePr>
        <p:xfrm>
          <a:off x="156298" y="324289"/>
          <a:ext cx="8802806" cy="3256368"/>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p:cNvGrpSpPr/>
          <p:nvPr/>
        </p:nvGrpSpPr>
        <p:grpSpPr>
          <a:xfrm>
            <a:off x="643481" y="3917248"/>
            <a:ext cx="8337312" cy="364896"/>
            <a:chOff x="729206" y="5410225"/>
            <a:chExt cx="8337312" cy="486378"/>
          </a:xfrm>
        </p:grpSpPr>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9206" y="5433518"/>
              <a:ext cx="526414" cy="36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538915" y="5481283"/>
              <a:ext cx="561199" cy="3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383409" y="5447167"/>
              <a:ext cx="645166" cy="35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341687" y="5481283"/>
              <a:ext cx="481207" cy="3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175762" y="5490259"/>
              <a:ext cx="498799" cy="311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8225507" y="5410225"/>
              <a:ext cx="841011" cy="486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957856" y="5455762"/>
              <a:ext cx="576514" cy="346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877299" y="5465366"/>
              <a:ext cx="505089" cy="336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689951" y="5461810"/>
              <a:ext cx="486676" cy="324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1"/>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594678" y="5477638"/>
              <a:ext cx="486676" cy="32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a:xfrm>
            <a:off x="539552" y="554317"/>
            <a:ext cx="8166671" cy="434051"/>
          </a:xfrm>
        </p:spPr>
        <p:txBody>
          <a:bodyPr/>
          <a:lstStyle/>
          <a:p>
            <a:r>
              <a:rPr lang="en-US" sz="2400" b="0" dirty="0" err="1"/>
              <a:t>Analizado</a:t>
            </a:r>
            <a:r>
              <a:rPr lang="en-US" sz="2400" b="0" dirty="0"/>
              <a:t> </a:t>
            </a:r>
            <a:r>
              <a:rPr lang="en-US" sz="2400" b="0" dirty="0" err="1"/>
              <a:t>por</a:t>
            </a:r>
            <a:r>
              <a:rPr lang="en-US" sz="2400" b="0" dirty="0"/>
              <a:t> </a:t>
            </a:r>
            <a:r>
              <a:rPr lang="en-US" sz="2400" b="0" dirty="0" err="1"/>
              <a:t>país</a:t>
            </a:r>
            <a:r>
              <a:rPr lang="en-US" sz="2400" b="0" dirty="0"/>
              <a:t>, la vista </a:t>
            </a:r>
            <a:r>
              <a:rPr lang="en-US" sz="2400" b="0" dirty="0" err="1"/>
              <a:t>es</a:t>
            </a:r>
            <a:r>
              <a:rPr lang="en-US" sz="2400" b="0" dirty="0"/>
              <a:t> </a:t>
            </a:r>
            <a:r>
              <a:rPr lang="en-US" sz="2400" b="0" dirty="0" err="1"/>
              <a:t>diversa</a:t>
            </a:r>
            <a:r>
              <a:rPr lang="en-US" sz="2400" b="0" dirty="0"/>
              <a:t> </a:t>
            </a:r>
            <a:r>
              <a:rPr lang="en-US" sz="2400" b="0" dirty="0" err="1"/>
              <a:t>pero</a:t>
            </a:r>
            <a:r>
              <a:rPr lang="en-US" sz="2400" b="0" dirty="0"/>
              <a:t> en </a:t>
            </a:r>
            <a:r>
              <a:rPr lang="en-US" sz="2400" b="0" dirty="0" err="1"/>
              <a:t>algunos</a:t>
            </a:r>
            <a:r>
              <a:rPr lang="en-US" sz="2400" b="0" dirty="0"/>
              <a:t> </a:t>
            </a:r>
            <a:r>
              <a:rPr lang="en-US" sz="2400" b="0" dirty="0" err="1"/>
              <a:t>casos</a:t>
            </a:r>
            <a:r>
              <a:rPr lang="en-US" sz="2400" b="0" dirty="0"/>
              <a:t> </a:t>
            </a:r>
            <a:r>
              <a:rPr lang="en-US" sz="2400" b="0" dirty="0" err="1"/>
              <a:t>desafiante</a:t>
            </a:r>
            <a:r>
              <a:rPr lang="en-US" sz="2400" b="0" dirty="0"/>
              <a:t>, </a:t>
            </a:r>
            <a:r>
              <a:rPr lang="en-US" sz="2400" b="0" dirty="0" err="1"/>
              <a:t>como</a:t>
            </a:r>
            <a:r>
              <a:rPr lang="en-US" sz="2400" b="0" dirty="0"/>
              <a:t> </a:t>
            </a:r>
            <a:r>
              <a:rPr lang="en-US" sz="2400" b="0" dirty="0" err="1"/>
              <a:t>es</a:t>
            </a:r>
            <a:r>
              <a:rPr lang="en-US" sz="2400" b="0" dirty="0"/>
              <a:t> el </a:t>
            </a:r>
            <a:r>
              <a:rPr lang="en-US" sz="2400" b="0" dirty="0" err="1"/>
              <a:t>caso</a:t>
            </a:r>
            <a:r>
              <a:rPr lang="en-US" sz="2400" b="0" dirty="0"/>
              <a:t> de Venezuela y Brazil </a:t>
            </a:r>
            <a:endParaRPr lang="es-DO" sz="2400" b="0" dirty="0"/>
          </a:p>
        </p:txBody>
      </p:sp>
      <p:sp>
        <p:nvSpPr>
          <p:cNvPr id="3" name="Text Placeholder 2"/>
          <p:cNvSpPr>
            <a:spLocks noGrp="1"/>
          </p:cNvSpPr>
          <p:nvPr>
            <p:ph type="body" idx="1"/>
          </p:nvPr>
        </p:nvSpPr>
        <p:spPr/>
        <p:txBody>
          <a:bodyPr/>
          <a:lstStyle/>
          <a:p>
            <a:r>
              <a:rPr lang="en-US" sz="900" dirty="0" smtClean="0">
                <a:solidFill>
                  <a:schemeClr val="bg2"/>
                </a:solidFill>
              </a:rPr>
              <a:t>Source: Latin Focus Economics</a:t>
            </a:r>
            <a:endParaRPr lang="pt-BR" sz="900" dirty="0">
              <a:solidFill>
                <a:schemeClr val="bg2"/>
              </a:solidFill>
            </a:endParaRPr>
          </a:p>
        </p:txBody>
      </p:sp>
      <p:sp>
        <p:nvSpPr>
          <p:cNvPr id="6" name="Title 4"/>
          <p:cNvSpPr txBox="1">
            <a:spLocks/>
          </p:cNvSpPr>
          <p:nvPr/>
        </p:nvSpPr>
        <p:spPr>
          <a:xfrm>
            <a:off x="467544" y="415597"/>
            <a:ext cx="8556462" cy="428757"/>
          </a:xfrm>
          <a:prstGeom prst="rect">
            <a:avLst/>
          </a:prstGeom>
        </p:spPr>
        <p:txBody>
          <a:bodyPr vert="horz" wrap="square" lIns="91440" tIns="0" rIns="91440" bIns="0" rtlCol="0" anchor="b" anchorCtr="0">
            <a:noAutofit/>
          </a:bodyPr>
          <a:lstStyle>
            <a:defPPr>
              <a:defRPr lang="es-PA"/>
            </a:defPPr>
            <a:lvl1pPr defTabSz="457200">
              <a:spcBef>
                <a:spcPts val="0"/>
              </a:spcBef>
              <a:buClr>
                <a:schemeClr val="dk2"/>
              </a:buClr>
              <a:buNone/>
              <a:defRPr sz="2800" cap="none" baseline="0">
                <a:solidFill>
                  <a:schemeClr val="dk2"/>
                </a:solidFill>
                <a:latin typeface="Archivo Narrow"/>
                <a:ea typeface="Archivo Narrow"/>
                <a:cs typeface="Archivo Narrow"/>
              </a:defRPr>
            </a:lvl1pPr>
          </a:lstStyle>
          <a:p>
            <a:endParaRPr lang="en-US" sz="2400" dirty="0">
              <a:sym typeface="Archivo Narrow"/>
            </a:endParaRPr>
          </a:p>
        </p:txBody>
      </p:sp>
      <p:grpSp>
        <p:nvGrpSpPr>
          <p:cNvPr id="13" name="Group 12"/>
          <p:cNvGrpSpPr/>
          <p:nvPr/>
        </p:nvGrpSpPr>
        <p:grpSpPr>
          <a:xfrm>
            <a:off x="2090386" y="4372751"/>
            <a:ext cx="4851478" cy="285534"/>
            <a:chOff x="2090386" y="5972795"/>
            <a:chExt cx="4851478" cy="380594"/>
          </a:xfrm>
        </p:grpSpPr>
        <p:sp>
          <p:nvSpPr>
            <p:cNvPr id="11" name="TextBox 10"/>
            <p:cNvSpPr txBox="1"/>
            <p:nvPr/>
          </p:nvSpPr>
          <p:spPr>
            <a:xfrm>
              <a:off x="2200245" y="5981899"/>
              <a:ext cx="915635" cy="369218"/>
            </a:xfrm>
            <a:prstGeom prst="rect">
              <a:avLst/>
            </a:prstGeom>
            <a:noFill/>
          </p:spPr>
          <p:txBody>
            <a:bodyPr wrap="none" rtlCol="0">
              <a:spAutoFit/>
            </a:bodyPr>
            <a:lstStyle/>
            <a:p>
              <a:r>
                <a:rPr lang="es-MX" sz="1200" dirty="0" smtClean="0">
                  <a:solidFill>
                    <a:srgbClr val="5F5F5F"/>
                  </a:solidFill>
                </a:rPr>
                <a:t>2012-2014</a:t>
              </a:r>
              <a:endParaRPr lang="es-MX" sz="1200" dirty="0">
                <a:solidFill>
                  <a:srgbClr val="5F5F5F"/>
                </a:solidFill>
              </a:endParaRPr>
            </a:p>
          </p:txBody>
        </p:sp>
        <p:sp>
          <p:nvSpPr>
            <p:cNvPr id="59" name="TextBox 58"/>
            <p:cNvSpPr txBox="1"/>
            <p:nvPr/>
          </p:nvSpPr>
          <p:spPr>
            <a:xfrm>
              <a:off x="4249717" y="5984171"/>
              <a:ext cx="915635" cy="369218"/>
            </a:xfrm>
            <a:prstGeom prst="rect">
              <a:avLst/>
            </a:prstGeom>
            <a:noFill/>
          </p:spPr>
          <p:txBody>
            <a:bodyPr wrap="none" rtlCol="0">
              <a:spAutoFit/>
            </a:bodyPr>
            <a:lstStyle/>
            <a:p>
              <a:r>
                <a:rPr lang="es-MX" sz="1200" dirty="0" smtClean="0">
                  <a:solidFill>
                    <a:srgbClr val="5F5F5F"/>
                  </a:solidFill>
                </a:rPr>
                <a:t>2015-2017</a:t>
              </a:r>
              <a:endParaRPr lang="es-MX" sz="1200" dirty="0">
                <a:solidFill>
                  <a:srgbClr val="5F5F5F"/>
                </a:solidFill>
              </a:endParaRPr>
            </a:p>
          </p:txBody>
        </p:sp>
        <p:sp>
          <p:nvSpPr>
            <p:cNvPr id="60" name="TextBox 59"/>
            <p:cNvSpPr txBox="1"/>
            <p:nvPr/>
          </p:nvSpPr>
          <p:spPr>
            <a:xfrm>
              <a:off x="6026229" y="5972795"/>
              <a:ext cx="915635" cy="369218"/>
            </a:xfrm>
            <a:prstGeom prst="rect">
              <a:avLst/>
            </a:prstGeom>
            <a:noFill/>
          </p:spPr>
          <p:txBody>
            <a:bodyPr wrap="none" rtlCol="0">
              <a:spAutoFit/>
            </a:bodyPr>
            <a:lstStyle/>
            <a:p>
              <a:r>
                <a:rPr lang="es-MX" sz="1200" dirty="0" smtClean="0">
                  <a:solidFill>
                    <a:srgbClr val="5F5F5F"/>
                  </a:solidFill>
                </a:rPr>
                <a:t>2018-2020</a:t>
              </a:r>
              <a:endParaRPr lang="es-MX" sz="1200" dirty="0">
                <a:solidFill>
                  <a:srgbClr val="5F5F5F"/>
                </a:solidFill>
              </a:endParaRPr>
            </a:p>
          </p:txBody>
        </p:sp>
        <p:sp>
          <p:nvSpPr>
            <p:cNvPr id="12" name="Rectangle 11"/>
            <p:cNvSpPr/>
            <p:nvPr/>
          </p:nvSpPr>
          <p:spPr>
            <a:xfrm>
              <a:off x="2090386" y="6039772"/>
              <a:ext cx="150803" cy="1384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solidFill>
                  <a:srgbClr val="FFFFFF"/>
                </a:solidFill>
              </a:endParaRPr>
            </a:p>
          </p:txBody>
        </p:sp>
        <p:sp>
          <p:nvSpPr>
            <p:cNvPr id="62" name="Rectangle 61"/>
            <p:cNvSpPr/>
            <p:nvPr/>
          </p:nvSpPr>
          <p:spPr>
            <a:xfrm>
              <a:off x="4153506" y="6055692"/>
              <a:ext cx="150803" cy="13849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solidFill>
                  <a:srgbClr val="FFFFFF"/>
                </a:solidFill>
              </a:endParaRPr>
            </a:p>
          </p:txBody>
        </p:sp>
        <p:sp>
          <p:nvSpPr>
            <p:cNvPr id="63" name="Rectangle 62"/>
            <p:cNvSpPr/>
            <p:nvPr/>
          </p:nvSpPr>
          <p:spPr>
            <a:xfrm>
              <a:off x="5900450" y="6028396"/>
              <a:ext cx="150803" cy="13849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solidFill>
                  <a:srgbClr val="FFFFFF"/>
                </a:solidFill>
              </a:endParaRPr>
            </a:p>
          </p:txBody>
        </p:sp>
      </p:grpSp>
      <p:sp>
        <p:nvSpPr>
          <p:cNvPr id="64" name="TextBox 63"/>
          <p:cNvSpPr txBox="1"/>
          <p:nvPr/>
        </p:nvSpPr>
        <p:spPr>
          <a:xfrm>
            <a:off x="3635897" y="1060376"/>
            <a:ext cx="2401618" cy="477054"/>
          </a:xfrm>
          <a:prstGeom prst="rect">
            <a:avLst/>
          </a:prstGeom>
          <a:noFill/>
        </p:spPr>
        <p:txBody>
          <a:bodyPr wrap="none" rtlCol="0">
            <a:spAutoFit/>
          </a:bodyPr>
          <a:lstStyle/>
          <a:p>
            <a:pPr algn="ctr"/>
            <a:r>
              <a:rPr lang="es-MX" sz="1400" b="1" dirty="0" smtClean="0">
                <a:solidFill>
                  <a:schemeClr val="accent1"/>
                </a:solidFill>
              </a:rPr>
              <a:t>Country economic growth</a:t>
            </a:r>
          </a:p>
          <a:p>
            <a:pPr algn="ctr"/>
            <a:r>
              <a:rPr lang="es-MX" sz="1100" dirty="0" smtClean="0">
                <a:solidFill>
                  <a:schemeClr val="accent1"/>
                </a:solidFill>
              </a:rPr>
              <a:t>(Real GDP annual ave. %)</a:t>
            </a:r>
            <a:endParaRPr lang="es-MX" sz="1100" dirty="0">
              <a:solidFill>
                <a:schemeClr val="accent1"/>
              </a:solidFill>
            </a:endParaRPr>
          </a:p>
        </p:txBody>
      </p:sp>
      <p:sp>
        <p:nvSpPr>
          <p:cNvPr id="7" name="TextBox 6"/>
          <p:cNvSpPr txBox="1"/>
          <p:nvPr/>
        </p:nvSpPr>
        <p:spPr>
          <a:xfrm>
            <a:off x="611629" y="3756030"/>
            <a:ext cx="575995" cy="200055"/>
          </a:xfrm>
          <a:prstGeom prst="rect">
            <a:avLst/>
          </a:prstGeom>
          <a:noFill/>
        </p:spPr>
        <p:txBody>
          <a:bodyPr wrap="square" rtlCol="0">
            <a:spAutoFit/>
          </a:bodyPr>
          <a:lstStyle/>
          <a:p>
            <a:pPr algn="ctr"/>
            <a:r>
              <a:rPr lang="es-DO" sz="700" b="1" dirty="0" smtClean="0"/>
              <a:t>BRAZIL</a:t>
            </a:r>
            <a:endParaRPr lang="es-DO" sz="700" b="1" dirty="0"/>
          </a:p>
        </p:txBody>
      </p:sp>
      <p:sp>
        <p:nvSpPr>
          <p:cNvPr id="40" name="TextBox 39"/>
          <p:cNvSpPr txBox="1"/>
          <p:nvPr/>
        </p:nvSpPr>
        <p:spPr>
          <a:xfrm>
            <a:off x="3208567" y="3743263"/>
            <a:ext cx="575995" cy="200055"/>
          </a:xfrm>
          <a:prstGeom prst="rect">
            <a:avLst/>
          </a:prstGeom>
          <a:noFill/>
        </p:spPr>
        <p:txBody>
          <a:bodyPr wrap="square" rtlCol="0">
            <a:spAutoFit/>
          </a:bodyPr>
          <a:lstStyle/>
          <a:p>
            <a:pPr algn="ctr"/>
            <a:r>
              <a:rPr lang="es-DO" sz="700" b="1" dirty="0" smtClean="0"/>
              <a:t>CHILE</a:t>
            </a:r>
            <a:endParaRPr lang="es-DO" sz="700" b="1" dirty="0"/>
          </a:p>
        </p:txBody>
      </p:sp>
      <p:sp>
        <p:nvSpPr>
          <p:cNvPr id="41" name="TextBox 40"/>
          <p:cNvSpPr txBox="1"/>
          <p:nvPr/>
        </p:nvSpPr>
        <p:spPr>
          <a:xfrm>
            <a:off x="3930014" y="3756029"/>
            <a:ext cx="777520" cy="200055"/>
          </a:xfrm>
          <a:prstGeom prst="rect">
            <a:avLst/>
          </a:prstGeom>
          <a:noFill/>
        </p:spPr>
        <p:txBody>
          <a:bodyPr wrap="square" rtlCol="0">
            <a:spAutoFit/>
          </a:bodyPr>
          <a:lstStyle/>
          <a:p>
            <a:pPr algn="ctr"/>
            <a:r>
              <a:rPr lang="es-DO" sz="700" b="1" dirty="0" smtClean="0"/>
              <a:t>ARGENTINA</a:t>
            </a:r>
            <a:endParaRPr lang="es-DO" sz="700" b="1" dirty="0"/>
          </a:p>
        </p:txBody>
      </p:sp>
      <p:sp>
        <p:nvSpPr>
          <p:cNvPr id="42" name="TextBox 41"/>
          <p:cNvSpPr txBox="1"/>
          <p:nvPr/>
        </p:nvSpPr>
        <p:spPr>
          <a:xfrm>
            <a:off x="2241189" y="3730516"/>
            <a:ext cx="777520" cy="200055"/>
          </a:xfrm>
          <a:prstGeom prst="rect">
            <a:avLst/>
          </a:prstGeom>
          <a:noFill/>
        </p:spPr>
        <p:txBody>
          <a:bodyPr wrap="square" rtlCol="0">
            <a:spAutoFit/>
          </a:bodyPr>
          <a:lstStyle/>
          <a:p>
            <a:pPr algn="ctr"/>
            <a:r>
              <a:rPr lang="es-DO" sz="700" b="1" dirty="0" smtClean="0"/>
              <a:t>COLOMBIA</a:t>
            </a:r>
            <a:endParaRPr lang="es-DO" sz="700" b="1" dirty="0"/>
          </a:p>
        </p:txBody>
      </p:sp>
      <p:sp>
        <p:nvSpPr>
          <p:cNvPr id="43" name="TextBox 42"/>
          <p:cNvSpPr txBox="1"/>
          <p:nvPr/>
        </p:nvSpPr>
        <p:spPr>
          <a:xfrm>
            <a:off x="1324470" y="3717193"/>
            <a:ext cx="777520" cy="200055"/>
          </a:xfrm>
          <a:prstGeom prst="rect">
            <a:avLst/>
          </a:prstGeom>
          <a:noFill/>
        </p:spPr>
        <p:txBody>
          <a:bodyPr wrap="square" rtlCol="0">
            <a:spAutoFit/>
          </a:bodyPr>
          <a:lstStyle/>
          <a:p>
            <a:pPr algn="ctr"/>
            <a:r>
              <a:rPr lang="es-DO" sz="700" b="1" dirty="0" smtClean="0"/>
              <a:t>MEXICO</a:t>
            </a:r>
            <a:endParaRPr lang="es-DO" sz="700" b="1" dirty="0"/>
          </a:p>
        </p:txBody>
      </p:sp>
      <p:sp>
        <p:nvSpPr>
          <p:cNvPr id="44" name="TextBox 43"/>
          <p:cNvSpPr txBox="1"/>
          <p:nvPr/>
        </p:nvSpPr>
        <p:spPr>
          <a:xfrm>
            <a:off x="5637469" y="3744908"/>
            <a:ext cx="777520" cy="200055"/>
          </a:xfrm>
          <a:prstGeom prst="rect">
            <a:avLst/>
          </a:prstGeom>
          <a:noFill/>
        </p:spPr>
        <p:txBody>
          <a:bodyPr wrap="square" rtlCol="0">
            <a:spAutoFit/>
          </a:bodyPr>
          <a:lstStyle/>
          <a:p>
            <a:pPr algn="ctr"/>
            <a:r>
              <a:rPr lang="es-DO" sz="700" b="1" dirty="0" smtClean="0"/>
              <a:t>VENEZUELA</a:t>
            </a:r>
            <a:endParaRPr lang="es-DO" sz="700" b="1" dirty="0"/>
          </a:p>
        </p:txBody>
      </p:sp>
      <p:sp>
        <p:nvSpPr>
          <p:cNvPr id="45" name="TextBox 44"/>
          <p:cNvSpPr txBox="1"/>
          <p:nvPr/>
        </p:nvSpPr>
        <p:spPr>
          <a:xfrm>
            <a:off x="8161576" y="3148608"/>
            <a:ext cx="802912" cy="830997"/>
          </a:xfrm>
          <a:prstGeom prst="rect">
            <a:avLst/>
          </a:prstGeom>
          <a:noFill/>
        </p:spPr>
        <p:txBody>
          <a:bodyPr wrap="square" rtlCol="0">
            <a:spAutoFit/>
          </a:bodyPr>
          <a:lstStyle/>
          <a:p>
            <a:r>
              <a:rPr lang="es-DO" sz="600" b="1" dirty="0" smtClean="0"/>
              <a:t>REP DOM. PANAMA, PUERTO RICO, HONDURAS, COSTA RICA, GUATEMALA, NICARAGUA, EL SALVADOR   </a:t>
            </a:r>
            <a:endParaRPr lang="es-DO" sz="600" b="1" dirty="0"/>
          </a:p>
        </p:txBody>
      </p:sp>
      <p:sp>
        <p:nvSpPr>
          <p:cNvPr id="46" name="TextBox 45"/>
          <p:cNvSpPr txBox="1"/>
          <p:nvPr/>
        </p:nvSpPr>
        <p:spPr>
          <a:xfrm>
            <a:off x="4768544" y="3736547"/>
            <a:ext cx="777520" cy="200055"/>
          </a:xfrm>
          <a:prstGeom prst="rect">
            <a:avLst/>
          </a:prstGeom>
          <a:noFill/>
        </p:spPr>
        <p:txBody>
          <a:bodyPr wrap="square" rtlCol="0">
            <a:spAutoFit/>
          </a:bodyPr>
          <a:lstStyle/>
          <a:p>
            <a:pPr algn="ctr"/>
            <a:r>
              <a:rPr lang="es-DO" sz="700" b="1" dirty="0" smtClean="0"/>
              <a:t>PERÚ</a:t>
            </a:r>
            <a:endParaRPr lang="es-DO" sz="700" b="1" dirty="0"/>
          </a:p>
        </p:txBody>
      </p:sp>
      <p:sp>
        <p:nvSpPr>
          <p:cNvPr id="47" name="TextBox 46"/>
          <p:cNvSpPr txBox="1"/>
          <p:nvPr/>
        </p:nvSpPr>
        <p:spPr>
          <a:xfrm>
            <a:off x="6458776" y="3744908"/>
            <a:ext cx="777520" cy="200055"/>
          </a:xfrm>
          <a:prstGeom prst="rect">
            <a:avLst/>
          </a:prstGeom>
          <a:noFill/>
        </p:spPr>
        <p:txBody>
          <a:bodyPr wrap="square" rtlCol="0">
            <a:spAutoFit/>
          </a:bodyPr>
          <a:lstStyle/>
          <a:p>
            <a:pPr algn="ctr"/>
            <a:r>
              <a:rPr lang="es-DO" sz="700" b="1" dirty="0" smtClean="0"/>
              <a:t>ECUADOR</a:t>
            </a:r>
            <a:endParaRPr lang="es-DO" sz="700" b="1" dirty="0"/>
          </a:p>
        </p:txBody>
      </p:sp>
      <p:sp>
        <p:nvSpPr>
          <p:cNvPr id="48" name="TextBox 47"/>
          <p:cNvSpPr txBox="1"/>
          <p:nvPr/>
        </p:nvSpPr>
        <p:spPr>
          <a:xfrm>
            <a:off x="7331018" y="3717192"/>
            <a:ext cx="777520" cy="200055"/>
          </a:xfrm>
          <a:prstGeom prst="rect">
            <a:avLst/>
          </a:prstGeom>
          <a:noFill/>
        </p:spPr>
        <p:txBody>
          <a:bodyPr wrap="square" rtlCol="0">
            <a:spAutoFit/>
          </a:bodyPr>
          <a:lstStyle/>
          <a:p>
            <a:pPr algn="ctr"/>
            <a:r>
              <a:rPr lang="es-DO" sz="700" b="1" dirty="0" smtClean="0"/>
              <a:t>URUGUAY</a:t>
            </a:r>
            <a:endParaRPr lang="es-DO" sz="700" b="1" dirty="0"/>
          </a:p>
        </p:txBody>
      </p:sp>
    </p:spTree>
    <p:extLst>
      <p:ext uri="{BB962C8B-B14F-4D97-AF65-F5344CB8AC3E}">
        <p14:creationId xmlns:p14="http://schemas.microsoft.com/office/powerpoint/2010/main" val="10761836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7663" y="1088155"/>
            <a:ext cx="2908166" cy="3335436"/>
          </a:xfrm>
          <a:prstGeom prst="rect">
            <a:avLst/>
          </a:prstGeom>
          <a:solidFill>
            <a:schemeClr val="tx1">
              <a:lumMod val="20000"/>
              <a:lumOff val="80000"/>
              <a:alpha val="2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600" dirty="0"/>
          </a:p>
        </p:txBody>
      </p:sp>
      <p:sp>
        <p:nvSpPr>
          <p:cNvPr id="87" name="Rectangle 86"/>
          <p:cNvSpPr/>
          <p:nvPr/>
        </p:nvSpPr>
        <p:spPr>
          <a:xfrm>
            <a:off x="3331914" y="1102023"/>
            <a:ext cx="2908166" cy="3335436"/>
          </a:xfrm>
          <a:prstGeom prst="rect">
            <a:avLst/>
          </a:prstGeom>
          <a:solidFill>
            <a:schemeClr val="tx1">
              <a:lumMod val="20000"/>
              <a:lumOff val="80000"/>
              <a:alpha val="2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600" dirty="0"/>
          </a:p>
        </p:txBody>
      </p:sp>
      <p:sp>
        <p:nvSpPr>
          <p:cNvPr id="88" name="Rectangle 87"/>
          <p:cNvSpPr/>
          <p:nvPr/>
        </p:nvSpPr>
        <p:spPr>
          <a:xfrm>
            <a:off x="6307722" y="1096035"/>
            <a:ext cx="2733387" cy="3335436"/>
          </a:xfrm>
          <a:prstGeom prst="rect">
            <a:avLst/>
          </a:prstGeom>
          <a:solidFill>
            <a:schemeClr val="tx1">
              <a:lumMod val="20000"/>
              <a:lumOff val="80000"/>
              <a:alpha val="2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600" dirty="0"/>
          </a:p>
        </p:txBody>
      </p:sp>
      <p:grpSp>
        <p:nvGrpSpPr>
          <p:cNvPr id="2125" name="Group 2124"/>
          <p:cNvGrpSpPr/>
          <p:nvPr/>
        </p:nvGrpSpPr>
        <p:grpSpPr>
          <a:xfrm>
            <a:off x="3031932" y="1405795"/>
            <a:ext cx="1471617" cy="754255"/>
            <a:chOff x="2842733" y="2091530"/>
            <a:chExt cx="1471617" cy="1005363"/>
          </a:xfrm>
          <a:solidFill>
            <a:schemeClr val="bg1">
              <a:lumMod val="95000"/>
            </a:schemeClr>
          </a:solidFill>
        </p:grpSpPr>
        <p:grpSp>
          <p:nvGrpSpPr>
            <p:cNvPr id="2082" name="Group 54"/>
            <p:cNvGrpSpPr>
              <a:grpSpLocks noChangeAspect="1"/>
            </p:cNvGrpSpPr>
            <p:nvPr/>
          </p:nvGrpSpPr>
          <p:grpSpPr bwMode="auto">
            <a:xfrm>
              <a:off x="2842733" y="2209480"/>
              <a:ext cx="1468442" cy="887413"/>
              <a:chOff x="2602" y="1399"/>
              <a:chExt cx="925" cy="559"/>
            </a:xfrm>
            <a:grpFill/>
          </p:grpSpPr>
          <p:sp>
            <p:nvSpPr>
              <p:cNvPr id="2084" name="Freeform 55"/>
              <p:cNvSpPr>
                <a:spLocks noEditPoints="1"/>
              </p:cNvSpPr>
              <p:nvPr/>
            </p:nvSpPr>
            <p:spPr bwMode="auto">
              <a:xfrm>
                <a:off x="3056" y="1741"/>
                <a:ext cx="36" cy="46"/>
              </a:xfrm>
              <a:custGeom>
                <a:avLst/>
                <a:gdLst>
                  <a:gd name="T0" fmla="*/ 65 w 76"/>
                  <a:gd name="T1" fmla="*/ 29 h 122"/>
                  <a:gd name="T2" fmla="*/ 46 w 76"/>
                  <a:gd name="T3" fmla="*/ 16 h 122"/>
                  <a:gd name="T4" fmla="*/ 0 w 76"/>
                  <a:gd name="T5" fmla="*/ 0 h 122"/>
                  <a:gd name="T6" fmla="*/ 0 w 76"/>
                  <a:gd name="T7" fmla="*/ 122 h 122"/>
                  <a:gd name="T8" fmla="*/ 69 w 76"/>
                  <a:gd name="T9" fmla="*/ 86 h 122"/>
                  <a:gd name="T10" fmla="*/ 74 w 76"/>
                  <a:gd name="T11" fmla="*/ 48 h 122"/>
                  <a:gd name="T12" fmla="*/ 65 w 76"/>
                  <a:gd name="T13" fmla="*/ 29 h 122"/>
                  <a:gd name="T14" fmla="*/ 65 w 76"/>
                  <a:gd name="T15" fmla="*/ 29 h 122"/>
                  <a:gd name="T16" fmla="*/ 65 w 76"/>
                  <a:gd name="T17" fmla="*/ 2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22">
                    <a:moveTo>
                      <a:pt x="65" y="29"/>
                    </a:moveTo>
                    <a:cubicBezTo>
                      <a:pt x="59" y="24"/>
                      <a:pt x="53" y="20"/>
                      <a:pt x="46" y="16"/>
                    </a:cubicBezTo>
                    <a:cubicBezTo>
                      <a:pt x="32" y="9"/>
                      <a:pt x="16" y="4"/>
                      <a:pt x="0" y="0"/>
                    </a:cubicBezTo>
                    <a:cubicBezTo>
                      <a:pt x="0" y="122"/>
                      <a:pt x="0" y="122"/>
                      <a:pt x="0" y="122"/>
                    </a:cubicBezTo>
                    <a:cubicBezTo>
                      <a:pt x="26" y="119"/>
                      <a:pt x="55" y="109"/>
                      <a:pt x="69" y="86"/>
                    </a:cubicBezTo>
                    <a:cubicBezTo>
                      <a:pt x="75" y="74"/>
                      <a:pt x="76" y="60"/>
                      <a:pt x="74" y="48"/>
                    </a:cubicBezTo>
                    <a:cubicBezTo>
                      <a:pt x="72" y="41"/>
                      <a:pt x="69" y="35"/>
                      <a:pt x="65" y="29"/>
                    </a:cubicBezTo>
                    <a:close/>
                    <a:moveTo>
                      <a:pt x="65" y="29"/>
                    </a:moveTo>
                    <a:cubicBezTo>
                      <a:pt x="65" y="29"/>
                      <a:pt x="65" y="29"/>
                      <a:pt x="65" y="29"/>
                    </a:cubicBezTo>
                  </a:path>
                </a:pathLst>
              </a:custGeom>
              <a:grpFill/>
              <a:ln w="12700">
                <a:solidFill>
                  <a:srgbClr val="8DC63F"/>
                </a:solidFill>
                <a:round/>
                <a:headEnd/>
                <a:tailEnd/>
              </a:ln>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sp>
            <p:nvSpPr>
              <p:cNvPr id="2085" name="Freeform 56"/>
              <p:cNvSpPr>
                <a:spLocks noEditPoints="1"/>
              </p:cNvSpPr>
              <p:nvPr/>
            </p:nvSpPr>
            <p:spPr bwMode="auto">
              <a:xfrm>
                <a:off x="3088" y="1773"/>
                <a:ext cx="0" cy="0"/>
              </a:xfrm>
              <a:custGeom>
                <a:avLst/>
                <a:gdLst>
                  <a:gd name="T0" fmla="*/ 0 w 1"/>
                  <a:gd name="T1" fmla="*/ 1 w 1"/>
                  <a:gd name="T2" fmla="*/ 0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1" y="0"/>
                    </a:cubicBezTo>
                    <a:cubicBezTo>
                      <a:pt x="0" y="0"/>
                      <a:pt x="0" y="0"/>
                      <a:pt x="0" y="0"/>
                    </a:cubicBezTo>
                    <a:close/>
                    <a:moveTo>
                      <a:pt x="0" y="0"/>
                    </a:moveTo>
                    <a:cubicBezTo>
                      <a:pt x="0" y="0"/>
                      <a:pt x="0" y="0"/>
                      <a:pt x="0" y="0"/>
                    </a:cubicBezTo>
                  </a:path>
                </a:pathLst>
              </a:custGeom>
              <a:grpFill/>
              <a:ln w="12700">
                <a:solidFill>
                  <a:srgbClr val="8DC63F"/>
                </a:solidFill>
                <a:round/>
                <a:headEnd/>
                <a:tailEnd/>
              </a:ln>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sp>
            <p:nvSpPr>
              <p:cNvPr id="2086" name="Freeform 57"/>
              <p:cNvSpPr>
                <a:spLocks noEditPoints="1"/>
              </p:cNvSpPr>
              <p:nvPr/>
            </p:nvSpPr>
            <p:spPr bwMode="auto">
              <a:xfrm>
                <a:off x="2995" y="1667"/>
                <a:ext cx="29" cy="41"/>
              </a:xfrm>
              <a:custGeom>
                <a:avLst/>
                <a:gdLst>
                  <a:gd name="T0" fmla="*/ 9 w 61"/>
                  <a:gd name="T1" fmla="*/ 30 h 110"/>
                  <a:gd name="T2" fmla="*/ 1 w 61"/>
                  <a:gd name="T3" fmla="*/ 51 h 110"/>
                  <a:gd name="T4" fmla="*/ 4 w 61"/>
                  <a:gd name="T5" fmla="*/ 75 h 110"/>
                  <a:gd name="T6" fmla="*/ 18 w 61"/>
                  <a:gd name="T7" fmla="*/ 91 h 110"/>
                  <a:gd name="T8" fmla="*/ 40 w 61"/>
                  <a:gd name="T9" fmla="*/ 102 h 110"/>
                  <a:gd name="T10" fmla="*/ 61 w 61"/>
                  <a:gd name="T11" fmla="*/ 110 h 110"/>
                  <a:gd name="T12" fmla="*/ 61 w 61"/>
                  <a:gd name="T13" fmla="*/ 0 h 110"/>
                  <a:gd name="T14" fmla="*/ 9 w 61"/>
                  <a:gd name="T15" fmla="*/ 30 h 110"/>
                  <a:gd name="T16" fmla="*/ 9 w 61"/>
                  <a:gd name="T17" fmla="*/ 30 h 110"/>
                  <a:gd name="T18" fmla="*/ 9 w 61"/>
                  <a:gd name="T19" fmla="*/ 3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10">
                    <a:moveTo>
                      <a:pt x="9" y="30"/>
                    </a:moveTo>
                    <a:cubicBezTo>
                      <a:pt x="4" y="36"/>
                      <a:pt x="2" y="44"/>
                      <a:pt x="1" y="51"/>
                    </a:cubicBezTo>
                    <a:cubicBezTo>
                      <a:pt x="0" y="59"/>
                      <a:pt x="1" y="68"/>
                      <a:pt x="4" y="75"/>
                    </a:cubicBezTo>
                    <a:cubicBezTo>
                      <a:pt x="6" y="82"/>
                      <a:pt x="12" y="87"/>
                      <a:pt x="18" y="91"/>
                    </a:cubicBezTo>
                    <a:cubicBezTo>
                      <a:pt x="25" y="96"/>
                      <a:pt x="33" y="99"/>
                      <a:pt x="40" y="102"/>
                    </a:cubicBezTo>
                    <a:cubicBezTo>
                      <a:pt x="47" y="105"/>
                      <a:pt x="54" y="107"/>
                      <a:pt x="61" y="110"/>
                    </a:cubicBezTo>
                    <a:cubicBezTo>
                      <a:pt x="61" y="0"/>
                      <a:pt x="61" y="0"/>
                      <a:pt x="61" y="0"/>
                    </a:cubicBezTo>
                    <a:cubicBezTo>
                      <a:pt x="42" y="4"/>
                      <a:pt x="21" y="13"/>
                      <a:pt x="9" y="30"/>
                    </a:cubicBezTo>
                    <a:close/>
                    <a:moveTo>
                      <a:pt x="9" y="30"/>
                    </a:moveTo>
                    <a:cubicBezTo>
                      <a:pt x="9" y="30"/>
                      <a:pt x="9" y="30"/>
                      <a:pt x="9" y="30"/>
                    </a:cubicBezTo>
                  </a:path>
                </a:pathLst>
              </a:custGeom>
              <a:grpFill/>
              <a:ln w="12700">
                <a:solidFill>
                  <a:srgbClr val="8DC63F"/>
                </a:solidFill>
                <a:round/>
                <a:headEnd/>
                <a:tailEnd/>
              </a:ln>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sp>
            <p:nvSpPr>
              <p:cNvPr id="2087" name="Freeform 58"/>
              <p:cNvSpPr>
                <a:spLocks noEditPoints="1"/>
              </p:cNvSpPr>
              <p:nvPr/>
            </p:nvSpPr>
            <p:spPr bwMode="auto">
              <a:xfrm>
                <a:off x="3088" y="1773"/>
                <a:ext cx="0" cy="0"/>
              </a:xfrm>
              <a:custGeom>
                <a:avLst/>
                <a:gdLst>
                  <a:gd name="T0" fmla="*/ 0 h 1"/>
                  <a:gd name="T1" fmla="*/ 1 h 1"/>
                  <a:gd name="T2" fmla="*/ 0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1"/>
                    </a:cubicBezTo>
                    <a:cubicBezTo>
                      <a:pt x="0" y="0"/>
                      <a:pt x="0" y="0"/>
                      <a:pt x="0" y="0"/>
                    </a:cubicBezTo>
                    <a:close/>
                    <a:moveTo>
                      <a:pt x="0" y="0"/>
                    </a:moveTo>
                    <a:cubicBezTo>
                      <a:pt x="0" y="0"/>
                      <a:pt x="0" y="0"/>
                      <a:pt x="0" y="0"/>
                    </a:cubicBezTo>
                  </a:path>
                </a:pathLst>
              </a:custGeom>
              <a:grpFill/>
              <a:ln w="12700">
                <a:solidFill>
                  <a:srgbClr val="8DC63F"/>
                </a:solidFill>
                <a:round/>
                <a:headEnd/>
                <a:tailEnd/>
              </a:ln>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sp>
            <p:nvSpPr>
              <p:cNvPr id="2088" name="Freeform 59"/>
              <p:cNvSpPr>
                <a:spLocks noEditPoints="1"/>
              </p:cNvSpPr>
              <p:nvPr/>
            </p:nvSpPr>
            <p:spPr bwMode="auto">
              <a:xfrm>
                <a:off x="2602" y="1399"/>
                <a:ext cx="925" cy="559"/>
              </a:xfrm>
              <a:custGeom>
                <a:avLst/>
                <a:gdLst>
                  <a:gd name="T0" fmla="*/ 1000 w 1960"/>
                  <a:gd name="T1" fmla="*/ 335 h 1477"/>
                  <a:gd name="T2" fmla="*/ 1130 w 1960"/>
                  <a:gd name="T3" fmla="*/ 44 h 1477"/>
                  <a:gd name="T4" fmla="*/ 892 w 1960"/>
                  <a:gd name="T5" fmla="*/ 91 h 1477"/>
                  <a:gd name="T6" fmla="*/ 664 w 1960"/>
                  <a:gd name="T7" fmla="*/ 56 h 1477"/>
                  <a:gd name="T8" fmla="*/ 807 w 1960"/>
                  <a:gd name="T9" fmla="*/ 342 h 1477"/>
                  <a:gd name="T10" fmla="*/ 822 w 1960"/>
                  <a:gd name="T11" fmla="*/ 1394 h 1477"/>
                  <a:gd name="T12" fmla="*/ 1000 w 1960"/>
                  <a:gd name="T13" fmla="*/ 335 h 1477"/>
                  <a:gd name="T14" fmla="*/ 1098 w 1960"/>
                  <a:gd name="T15" fmla="*/ 987 h 1477"/>
                  <a:gd name="T16" fmla="*/ 1052 w 1960"/>
                  <a:gd name="T17" fmla="*/ 1068 h 1477"/>
                  <a:gd name="T18" fmla="*/ 957 w 1960"/>
                  <a:gd name="T19" fmla="*/ 1102 h 1477"/>
                  <a:gd name="T20" fmla="*/ 957 w 1960"/>
                  <a:gd name="T21" fmla="*/ 1137 h 1477"/>
                  <a:gd name="T22" fmla="*/ 946 w 1960"/>
                  <a:gd name="T23" fmla="*/ 1162 h 1477"/>
                  <a:gd name="T24" fmla="*/ 910 w 1960"/>
                  <a:gd name="T25" fmla="*/ 1168 h 1477"/>
                  <a:gd name="T26" fmla="*/ 890 w 1960"/>
                  <a:gd name="T27" fmla="*/ 1137 h 1477"/>
                  <a:gd name="T28" fmla="*/ 890 w 1960"/>
                  <a:gd name="T29" fmla="*/ 1098 h 1477"/>
                  <a:gd name="T30" fmla="*/ 873 w 1960"/>
                  <a:gd name="T31" fmla="*/ 1094 h 1477"/>
                  <a:gd name="T32" fmla="*/ 792 w 1960"/>
                  <a:gd name="T33" fmla="*/ 1044 h 1477"/>
                  <a:gd name="T34" fmla="*/ 766 w 1960"/>
                  <a:gd name="T35" fmla="*/ 1002 h 1477"/>
                  <a:gd name="T36" fmla="*/ 762 w 1960"/>
                  <a:gd name="T37" fmla="*/ 990 h 1477"/>
                  <a:gd name="T38" fmla="*/ 759 w 1960"/>
                  <a:gd name="T39" fmla="*/ 979 h 1477"/>
                  <a:gd name="T40" fmla="*/ 763 w 1960"/>
                  <a:gd name="T41" fmla="*/ 960 h 1477"/>
                  <a:gd name="T42" fmla="*/ 796 w 1960"/>
                  <a:gd name="T43" fmla="*/ 942 h 1477"/>
                  <a:gd name="T44" fmla="*/ 825 w 1960"/>
                  <a:gd name="T45" fmla="*/ 965 h 1477"/>
                  <a:gd name="T46" fmla="*/ 828 w 1960"/>
                  <a:gd name="T47" fmla="*/ 977 h 1477"/>
                  <a:gd name="T48" fmla="*/ 833 w 1960"/>
                  <a:gd name="T49" fmla="*/ 988 h 1477"/>
                  <a:gd name="T50" fmla="*/ 848 w 1960"/>
                  <a:gd name="T51" fmla="*/ 1006 h 1477"/>
                  <a:gd name="T52" fmla="*/ 890 w 1960"/>
                  <a:gd name="T53" fmla="*/ 1030 h 1477"/>
                  <a:gd name="T54" fmla="*/ 890 w 1960"/>
                  <a:gd name="T55" fmla="*/ 897 h 1477"/>
                  <a:gd name="T56" fmla="*/ 803 w 1960"/>
                  <a:gd name="T57" fmla="*/ 859 h 1477"/>
                  <a:gd name="T58" fmla="*/ 773 w 1960"/>
                  <a:gd name="T59" fmla="*/ 824 h 1477"/>
                  <a:gd name="T60" fmla="*/ 763 w 1960"/>
                  <a:gd name="T61" fmla="*/ 776 h 1477"/>
                  <a:gd name="T62" fmla="*/ 773 w 1960"/>
                  <a:gd name="T63" fmla="*/ 727 h 1477"/>
                  <a:gd name="T64" fmla="*/ 800 w 1960"/>
                  <a:gd name="T65" fmla="*/ 690 h 1477"/>
                  <a:gd name="T66" fmla="*/ 890 w 1960"/>
                  <a:gd name="T67" fmla="*/ 650 h 1477"/>
                  <a:gd name="T68" fmla="*/ 890 w 1960"/>
                  <a:gd name="T69" fmla="*/ 613 h 1477"/>
                  <a:gd name="T70" fmla="*/ 902 w 1960"/>
                  <a:gd name="T71" fmla="*/ 588 h 1477"/>
                  <a:gd name="T72" fmla="*/ 938 w 1960"/>
                  <a:gd name="T73" fmla="*/ 582 h 1477"/>
                  <a:gd name="T74" fmla="*/ 957 w 1960"/>
                  <a:gd name="T75" fmla="*/ 613 h 1477"/>
                  <a:gd name="T76" fmla="*/ 957 w 1960"/>
                  <a:gd name="T77" fmla="*/ 650 h 1477"/>
                  <a:gd name="T78" fmla="*/ 970 w 1960"/>
                  <a:gd name="T79" fmla="*/ 652 h 1477"/>
                  <a:gd name="T80" fmla="*/ 1058 w 1960"/>
                  <a:gd name="T81" fmla="*/ 694 h 1477"/>
                  <a:gd name="T82" fmla="*/ 1085 w 1960"/>
                  <a:gd name="T83" fmla="*/ 732 h 1477"/>
                  <a:gd name="T84" fmla="*/ 1089 w 1960"/>
                  <a:gd name="T85" fmla="*/ 745 h 1477"/>
                  <a:gd name="T86" fmla="*/ 1092 w 1960"/>
                  <a:gd name="T87" fmla="*/ 757 h 1477"/>
                  <a:gd name="T88" fmla="*/ 1090 w 1960"/>
                  <a:gd name="T89" fmla="*/ 776 h 1477"/>
                  <a:gd name="T90" fmla="*/ 1058 w 1960"/>
                  <a:gd name="T91" fmla="*/ 795 h 1477"/>
                  <a:gd name="T92" fmla="*/ 1028 w 1960"/>
                  <a:gd name="T93" fmla="*/ 774 h 1477"/>
                  <a:gd name="T94" fmla="*/ 1025 w 1960"/>
                  <a:gd name="T95" fmla="*/ 762 h 1477"/>
                  <a:gd name="T96" fmla="*/ 1019 w 1960"/>
                  <a:gd name="T97" fmla="*/ 752 h 1477"/>
                  <a:gd name="T98" fmla="*/ 1003 w 1960"/>
                  <a:gd name="T99" fmla="*/ 735 h 1477"/>
                  <a:gd name="T100" fmla="*/ 957 w 1960"/>
                  <a:gd name="T101" fmla="*/ 717 h 1477"/>
                  <a:gd name="T102" fmla="*/ 957 w 1960"/>
                  <a:gd name="T103" fmla="*/ 844 h 1477"/>
                  <a:gd name="T104" fmla="*/ 1015 w 1960"/>
                  <a:gd name="T105" fmla="*/ 861 h 1477"/>
                  <a:gd name="T106" fmla="*/ 1084 w 1960"/>
                  <a:gd name="T107" fmla="*/ 916 h 1477"/>
                  <a:gd name="T108" fmla="*/ 1084 w 1960"/>
                  <a:gd name="T109" fmla="*/ 916 h 1477"/>
                  <a:gd name="T110" fmla="*/ 1084 w 1960"/>
                  <a:gd name="T111" fmla="*/ 916 h 1477"/>
                  <a:gd name="T112" fmla="*/ 1098 w 1960"/>
                  <a:gd name="T113" fmla="*/ 987 h 1477"/>
                  <a:gd name="T114" fmla="*/ 1098 w 1960"/>
                  <a:gd name="T115" fmla="*/ 987 h 1477"/>
                  <a:gd name="T116" fmla="*/ 1098 w 1960"/>
                  <a:gd name="T117" fmla="*/ 987 h 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60" h="1477">
                    <a:moveTo>
                      <a:pt x="1000" y="335"/>
                    </a:moveTo>
                    <a:cubicBezTo>
                      <a:pt x="1104" y="248"/>
                      <a:pt x="1173" y="52"/>
                      <a:pt x="1130" y="44"/>
                    </a:cubicBezTo>
                    <a:cubicBezTo>
                      <a:pt x="1074" y="32"/>
                      <a:pt x="951" y="82"/>
                      <a:pt x="892" y="91"/>
                    </a:cubicBezTo>
                    <a:cubicBezTo>
                      <a:pt x="808" y="101"/>
                      <a:pt x="716" y="0"/>
                      <a:pt x="664" y="56"/>
                    </a:cubicBezTo>
                    <a:cubicBezTo>
                      <a:pt x="623" y="102"/>
                      <a:pt x="694" y="269"/>
                      <a:pt x="807" y="342"/>
                    </a:cubicBezTo>
                    <a:cubicBezTo>
                      <a:pt x="472" y="507"/>
                      <a:pt x="0" y="1334"/>
                      <a:pt x="822" y="1394"/>
                    </a:cubicBezTo>
                    <a:cubicBezTo>
                      <a:pt x="1960" y="1477"/>
                      <a:pt x="1390" y="495"/>
                      <a:pt x="1000" y="335"/>
                    </a:cubicBezTo>
                    <a:close/>
                    <a:moveTo>
                      <a:pt x="1098" y="987"/>
                    </a:moveTo>
                    <a:cubicBezTo>
                      <a:pt x="1094" y="1019"/>
                      <a:pt x="1077" y="1049"/>
                      <a:pt x="1052" y="1068"/>
                    </a:cubicBezTo>
                    <a:cubicBezTo>
                      <a:pt x="1025" y="1089"/>
                      <a:pt x="991" y="1099"/>
                      <a:pt x="957" y="1102"/>
                    </a:cubicBezTo>
                    <a:cubicBezTo>
                      <a:pt x="957" y="1137"/>
                      <a:pt x="957" y="1137"/>
                      <a:pt x="957" y="1137"/>
                    </a:cubicBezTo>
                    <a:cubicBezTo>
                      <a:pt x="957" y="1147"/>
                      <a:pt x="953" y="1156"/>
                      <a:pt x="946" y="1162"/>
                    </a:cubicBezTo>
                    <a:cubicBezTo>
                      <a:pt x="936" y="1171"/>
                      <a:pt x="922" y="1173"/>
                      <a:pt x="910" y="1168"/>
                    </a:cubicBezTo>
                    <a:cubicBezTo>
                      <a:pt x="898" y="1162"/>
                      <a:pt x="890" y="1150"/>
                      <a:pt x="890" y="1137"/>
                    </a:cubicBezTo>
                    <a:cubicBezTo>
                      <a:pt x="890" y="1098"/>
                      <a:pt x="890" y="1098"/>
                      <a:pt x="890" y="1098"/>
                    </a:cubicBezTo>
                    <a:cubicBezTo>
                      <a:pt x="885" y="1097"/>
                      <a:pt x="879" y="1096"/>
                      <a:pt x="873" y="1094"/>
                    </a:cubicBezTo>
                    <a:cubicBezTo>
                      <a:pt x="842" y="1086"/>
                      <a:pt x="813" y="1069"/>
                      <a:pt x="792" y="1044"/>
                    </a:cubicBezTo>
                    <a:cubicBezTo>
                      <a:pt x="781" y="1032"/>
                      <a:pt x="772" y="1018"/>
                      <a:pt x="766" y="1002"/>
                    </a:cubicBezTo>
                    <a:cubicBezTo>
                      <a:pt x="765" y="998"/>
                      <a:pt x="763" y="994"/>
                      <a:pt x="762" y="990"/>
                    </a:cubicBezTo>
                    <a:cubicBezTo>
                      <a:pt x="761" y="987"/>
                      <a:pt x="760" y="983"/>
                      <a:pt x="759" y="979"/>
                    </a:cubicBezTo>
                    <a:cubicBezTo>
                      <a:pt x="759" y="972"/>
                      <a:pt x="760" y="966"/>
                      <a:pt x="763" y="960"/>
                    </a:cubicBezTo>
                    <a:cubicBezTo>
                      <a:pt x="769" y="948"/>
                      <a:pt x="782" y="941"/>
                      <a:pt x="796" y="942"/>
                    </a:cubicBezTo>
                    <a:cubicBezTo>
                      <a:pt x="809" y="943"/>
                      <a:pt x="820" y="953"/>
                      <a:pt x="825" y="965"/>
                    </a:cubicBezTo>
                    <a:cubicBezTo>
                      <a:pt x="826" y="969"/>
                      <a:pt x="827" y="973"/>
                      <a:pt x="828" y="977"/>
                    </a:cubicBezTo>
                    <a:cubicBezTo>
                      <a:pt x="830" y="980"/>
                      <a:pt x="831" y="984"/>
                      <a:pt x="833" y="988"/>
                    </a:cubicBezTo>
                    <a:cubicBezTo>
                      <a:pt x="837" y="995"/>
                      <a:pt x="842" y="1001"/>
                      <a:pt x="848" y="1006"/>
                    </a:cubicBezTo>
                    <a:cubicBezTo>
                      <a:pt x="860" y="1018"/>
                      <a:pt x="875" y="1025"/>
                      <a:pt x="890" y="1030"/>
                    </a:cubicBezTo>
                    <a:cubicBezTo>
                      <a:pt x="890" y="897"/>
                      <a:pt x="890" y="897"/>
                      <a:pt x="890" y="897"/>
                    </a:cubicBezTo>
                    <a:cubicBezTo>
                      <a:pt x="860" y="889"/>
                      <a:pt x="828" y="879"/>
                      <a:pt x="803" y="859"/>
                    </a:cubicBezTo>
                    <a:cubicBezTo>
                      <a:pt x="790" y="850"/>
                      <a:pt x="780" y="838"/>
                      <a:pt x="773" y="824"/>
                    </a:cubicBezTo>
                    <a:cubicBezTo>
                      <a:pt x="766" y="809"/>
                      <a:pt x="763" y="792"/>
                      <a:pt x="763" y="776"/>
                    </a:cubicBezTo>
                    <a:cubicBezTo>
                      <a:pt x="763" y="759"/>
                      <a:pt x="766" y="743"/>
                      <a:pt x="773" y="727"/>
                    </a:cubicBezTo>
                    <a:cubicBezTo>
                      <a:pt x="779" y="713"/>
                      <a:pt x="789" y="700"/>
                      <a:pt x="800" y="690"/>
                    </a:cubicBezTo>
                    <a:cubicBezTo>
                      <a:pt x="825" y="667"/>
                      <a:pt x="858" y="654"/>
                      <a:pt x="890" y="650"/>
                    </a:cubicBezTo>
                    <a:cubicBezTo>
                      <a:pt x="890" y="613"/>
                      <a:pt x="890" y="613"/>
                      <a:pt x="890" y="613"/>
                    </a:cubicBezTo>
                    <a:cubicBezTo>
                      <a:pt x="890" y="603"/>
                      <a:pt x="895" y="594"/>
                      <a:pt x="902" y="588"/>
                    </a:cubicBezTo>
                    <a:cubicBezTo>
                      <a:pt x="912" y="579"/>
                      <a:pt x="926" y="577"/>
                      <a:pt x="938" y="582"/>
                    </a:cubicBezTo>
                    <a:cubicBezTo>
                      <a:pt x="950" y="588"/>
                      <a:pt x="957" y="600"/>
                      <a:pt x="957" y="613"/>
                    </a:cubicBezTo>
                    <a:cubicBezTo>
                      <a:pt x="957" y="650"/>
                      <a:pt x="957" y="650"/>
                      <a:pt x="957" y="650"/>
                    </a:cubicBezTo>
                    <a:cubicBezTo>
                      <a:pt x="962" y="650"/>
                      <a:pt x="966" y="651"/>
                      <a:pt x="970" y="652"/>
                    </a:cubicBezTo>
                    <a:cubicBezTo>
                      <a:pt x="1003" y="657"/>
                      <a:pt x="1034" y="671"/>
                      <a:pt x="1058" y="694"/>
                    </a:cubicBezTo>
                    <a:cubicBezTo>
                      <a:pt x="1069" y="705"/>
                      <a:pt x="1078" y="718"/>
                      <a:pt x="1085" y="732"/>
                    </a:cubicBezTo>
                    <a:cubicBezTo>
                      <a:pt x="1086" y="736"/>
                      <a:pt x="1088" y="741"/>
                      <a:pt x="1089" y="745"/>
                    </a:cubicBezTo>
                    <a:cubicBezTo>
                      <a:pt x="1091" y="749"/>
                      <a:pt x="1092" y="753"/>
                      <a:pt x="1092" y="757"/>
                    </a:cubicBezTo>
                    <a:cubicBezTo>
                      <a:pt x="1093" y="763"/>
                      <a:pt x="1092" y="770"/>
                      <a:pt x="1090" y="776"/>
                    </a:cubicBezTo>
                    <a:cubicBezTo>
                      <a:pt x="1084" y="788"/>
                      <a:pt x="1071" y="796"/>
                      <a:pt x="1058" y="795"/>
                    </a:cubicBezTo>
                    <a:cubicBezTo>
                      <a:pt x="1045" y="794"/>
                      <a:pt x="1033" y="786"/>
                      <a:pt x="1028" y="774"/>
                    </a:cubicBezTo>
                    <a:cubicBezTo>
                      <a:pt x="1027" y="770"/>
                      <a:pt x="1026" y="766"/>
                      <a:pt x="1025" y="762"/>
                    </a:cubicBezTo>
                    <a:cubicBezTo>
                      <a:pt x="1023" y="759"/>
                      <a:pt x="1021" y="755"/>
                      <a:pt x="1019" y="752"/>
                    </a:cubicBezTo>
                    <a:cubicBezTo>
                      <a:pt x="1015" y="745"/>
                      <a:pt x="1010" y="740"/>
                      <a:pt x="1003" y="735"/>
                    </a:cubicBezTo>
                    <a:cubicBezTo>
                      <a:pt x="990" y="725"/>
                      <a:pt x="974" y="720"/>
                      <a:pt x="957" y="717"/>
                    </a:cubicBezTo>
                    <a:cubicBezTo>
                      <a:pt x="957" y="844"/>
                      <a:pt x="957" y="844"/>
                      <a:pt x="957" y="844"/>
                    </a:cubicBezTo>
                    <a:cubicBezTo>
                      <a:pt x="977" y="849"/>
                      <a:pt x="996" y="854"/>
                      <a:pt x="1015" y="861"/>
                    </a:cubicBezTo>
                    <a:cubicBezTo>
                      <a:pt x="1043" y="872"/>
                      <a:pt x="1069" y="889"/>
                      <a:pt x="1084" y="916"/>
                    </a:cubicBezTo>
                    <a:cubicBezTo>
                      <a:pt x="1082" y="911"/>
                      <a:pt x="1080" y="907"/>
                      <a:pt x="1084" y="916"/>
                    </a:cubicBezTo>
                    <a:cubicBezTo>
                      <a:pt x="1089" y="924"/>
                      <a:pt x="1087" y="920"/>
                      <a:pt x="1084" y="916"/>
                    </a:cubicBezTo>
                    <a:cubicBezTo>
                      <a:pt x="1097" y="937"/>
                      <a:pt x="1101" y="963"/>
                      <a:pt x="1098" y="987"/>
                    </a:cubicBezTo>
                    <a:close/>
                    <a:moveTo>
                      <a:pt x="1098" y="987"/>
                    </a:moveTo>
                    <a:cubicBezTo>
                      <a:pt x="1098" y="987"/>
                      <a:pt x="1098" y="987"/>
                      <a:pt x="1098" y="987"/>
                    </a:cubicBezTo>
                  </a:path>
                </a:pathLst>
              </a:custGeom>
              <a:grpFill/>
              <a:ln w="12700">
                <a:solidFill>
                  <a:srgbClr val="8DC63F"/>
                </a:solidFill>
                <a:round/>
                <a:headEnd/>
                <a:tailEnd/>
              </a:ln>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sp>
            <p:nvSpPr>
              <p:cNvPr id="2089" name="Freeform 60"/>
              <p:cNvSpPr>
                <a:spLocks noEditPoints="1"/>
              </p:cNvSpPr>
              <p:nvPr/>
            </p:nvSpPr>
            <p:spPr bwMode="auto">
              <a:xfrm>
                <a:off x="3088" y="1773"/>
                <a:ext cx="0" cy="0"/>
              </a:xfrm>
              <a:custGeom>
                <a:avLst/>
                <a:gdLst/>
                <a:ahLst/>
                <a:cxnLst>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lose/>
                    <a:moveTo>
                      <a:pt x="0" y="0"/>
                    </a:moveTo>
                    <a:cubicBezTo>
                      <a:pt x="0" y="0"/>
                      <a:pt x="0" y="0"/>
                      <a:pt x="0" y="0"/>
                    </a:cubicBezTo>
                  </a:path>
                </a:pathLst>
              </a:custGeom>
              <a:grpFill/>
              <a:ln w="12700">
                <a:solidFill>
                  <a:srgbClr val="8DC63F"/>
                </a:solidFill>
                <a:round/>
                <a:headEnd/>
                <a:tailEnd/>
              </a:ln>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grpSp>
        <p:sp>
          <p:nvSpPr>
            <p:cNvPr id="2113" name="Rectangle 2112"/>
            <p:cNvSpPr/>
            <p:nvPr/>
          </p:nvSpPr>
          <p:spPr>
            <a:xfrm>
              <a:off x="3620610" y="2091530"/>
              <a:ext cx="693740" cy="99901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1600">
                <a:solidFill>
                  <a:srgbClr val="FFFFFF"/>
                </a:solidFill>
              </a:endParaRPr>
            </a:p>
          </p:txBody>
        </p:sp>
      </p:grpSp>
      <p:grpSp>
        <p:nvGrpSpPr>
          <p:cNvPr id="2126" name="Group 2125"/>
          <p:cNvGrpSpPr/>
          <p:nvPr/>
        </p:nvGrpSpPr>
        <p:grpSpPr>
          <a:xfrm>
            <a:off x="3648678" y="2119625"/>
            <a:ext cx="306071" cy="1773249"/>
            <a:chOff x="3459480" y="3043013"/>
            <a:chExt cx="306071" cy="2363602"/>
          </a:xfrm>
        </p:grpSpPr>
        <p:cxnSp>
          <p:nvCxnSpPr>
            <p:cNvPr id="2091" name="Elbow Connector 2090"/>
            <p:cNvCxnSpPr/>
            <p:nvPr/>
          </p:nvCxnSpPr>
          <p:spPr>
            <a:xfrm rot="16200000" flipH="1">
              <a:off x="2896980" y="4538045"/>
              <a:ext cx="1431071" cy="306070"/>
            </a:xfrm>
            <a:prstGeom prst="bentConnector3">
              <a:avLst>
                <a:gd name="adj1" fmla="val 100141"/>
              </a:avLst>
            </a:prstGeom>
            <a:ln>
              <a:solidFill>
                <a:srgbClr val="8DC63F"/>
              </a:solidFill>
              <a:tailEnd type="oval"/>
            </a:ln>
          </p:spPr>
          <p:style>
            <a:lnRef idx="2">
              <a:schemeClr val="accent1"/>
            </a:lnRef>
            <a:fillRef idx="0">
              <a:schemeClr val="accent1"/>
            </a:fillRef>
            <a:effectRef idx="1">
              <a:schemeClr val="accent1"/>
            </a:effectRef>
            <a:fontRef idx="minor">
              <a:schemeClr val="tx1"/>
            </a:fontRef>
          </p:style>
        </p:cxnSp>
        <p:cxnSp>
          <p:nvCxnSpPr>
            <p:cNvPr id="2111" name="Elbow Connector 2110"/>
            <p:cNvCxnSpPr/>
            <p:nvPr/>
          </p:nvCxnSpPr>
          <p:spPr>
            <a:xfrm rot="5400000">
              <a:off x="3069732" y="3432761"/>
              <a:ext cx="932532" cy="153035"/>
            </a:xfrm>
            <a:prstGeom prst="bentConnector3">
              <a:avLst>
                <a:gd name="adj1" fmla="val 632"/>
              </a:avLst>
            </a:prstGeom>
            <a:ln>
              <a:solidFill>
                <a:srgbClr val="8DC63F"/>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323528" y="554317"/>
            <a:ext cx="8721201" cy="434051"/>
          </a:xfrm>
        </p:spPr>
        <p:txBody>
          <a:bodyPr/>
          <a:lstStyle/>
          <a:p>
            <a:r>
              <a:rPr lang="en-US" sz="2200" b="0" dirty="0" err="1"/>
              <a:t>Siendo</a:t>
            </a:r>
            <a:r>
              <a:rPr lang="en-US" sz="2200" b="0" dirty="0"/>
              <a:t> la </a:t>
            </a:r>
            <a:r>
              <a:rPr lang="en-US" sz="2200" b="0" dirty="0" err="1"/>
              <a:t>corrupción</a:t>
            </a:r>
            <a:r>
              <a:rPr lang="en-US" sz="2200" b="0" dirty="0"/>
              <a:t>, </a:t>
            </a:r>
            <a:r>
              <a:rPr lang="en-US" sz="2200" b="0" dirty="0" err="1"/>
              <a:t>precios</a:t>
            </a:r>
            <a:r>
              <a:rPr lang="en-US" sz="2200" b="0" dirty="0"/>
              <a:t> de combustibles y la </a:t>
            </a:r>
            <a:r>
              <a:rPr lang="en-US" sz="2200" b="0" dirty="0" err="1"/>
              <a:t>caída</a:t>
            </a:r>
            <a:r>
              <a:rPr lang="en-US" sz="2200" b="0" dirty="0"/>
              <a:t> en las </a:t>
            </a:r>
            <a:r>
              <a:rPr lang="en-US" sz="2200" b="0" dirty="0" err="1"/>
              <a:t>exportaciones</a:t>
            </a:r>
            <a:r>
              <a:rPr lang="en-US" sz="2200" b="0" dirty="0"/>
              <a:t> </a:t>
            </a:r>
            <a:r>
              <a:rPr lang="en-US" sz="2200" b="0" dirty="0" err="1" smtClean="0"/>
              <a:t>chinas</a:t>
            </a:r>
            <a:r>
              <a:rPr lang="en-US" sz="2200" b="0" dirty="0" smtClean="0"/>
              <a:t>, </a:t>
            </a:r>
            <a:r>
              <a:rPr lang="en-US" sz="2200" b="0" dirty="0" err="1" smtClean="0"/>
              <a:t>factores</a:t>
            </a:r>
            <a:r>
              <a:rPr lang="en-US" sz="2200" b="0" dirty="0" smtClean="0"/>
              <a:t> que </a:t>
            </a:r>
            <a:r>
              <a:rPr lang="en-US" sz="2200" b="0" dirty="0" err="1"/>
              <a:t>afectan</a:t>
            </a:r>
            <a:r>
              <a:rPr lang="en-US" sz="2200" b="0" dirty="0"/>
              <a:t> la </a:t>
            </a:r>
            <a:r>
              <a:rPr lang="en-US" sz="2200" b="0" dirty="0" err="1"/>
              <a:t>región</a:t>
            </a:r>
            <a:r>
              <a:rPr lang="en-US" sz="2200" b="0" dirty="0"/>
              <a:t> </a:t>
            </a:r>
            <a:endParaRPr lang="es-DO" sz="2200" dirty="0"/>
          </a:p>
        </p:txBody>
      </p:sp>
      <p:sp>
        <p:nvSpPr>
          <p:cNvPr id="3" name="Text Placeholder 2"/>
          <p:cNvSpPr>
            <a:spLocks noGrp="1"/>
          </p:cNvSpPr>
          <p:nvPr>
            <p:ph type="body" idx="1"/>
          </p:nvPr>
        </p:nvSpPr>
        <p:spPr/>
        <p:txBody>
          <a:bodyPr/>
          <a:lstStyle/>
          <a:p>
            <a:r>
              <a:rPr lang="en-US" sz="900" dirty="0" smtClean="0">
                <a:solidFill>
                  <a:schemeClr val="bg2"/>
                </a:solidFill>
              </a:rPr>
              <a:t>Source: Low Oil Prices 2014 (Oil Revs. Share of GDP %) | China BBVA Research statistics 2014 | Corruption: Transparency International </a:t>
            </a:r>
            <a:endParaRPr lang="pt-BR" sz="900" dirty="0">
              <a:solidFill>
                <a:schemeClr val="bg2"/>
              </a:solidFill>
            </a:endParaRPr>
          </a:p>
        </p:txBody>
      </p:sp>
      <p:sp>
        <p:nvSpPr>
          <p:cNvPr id="6" name="Title 4"/>
          <p:cNvSpPr txBox="1">
            <a:spLocks/>
          </p:cNvSpPr>
          <p:nvPr/>
        </p:nvSpPr>
        <p:spPr>
          <a:xfrm>
            <a:off x="554840" y="559613"/>
            <a:ext cx="8417883" cy="428757"/>
          </a:xfrm>
          <a:prstGeom prst="rect">
            <a:avLst/>
          </a:prstGeom>
        </p:spPr>
        <p:txBody>
          <a:bodyPr vert="horz" wrap="square" lIns="91440" tIns="0" rIns="91440" bIns="0" rtlCol="0" anchor="b" anchorCtr="0">
            <a:noAutofit/>
          </a:bodyPr>
          <a:lstStyle>
            <a:defPPr>
              <a:defRPr lang="es-PA"/>
            </a:defPPr>
            <a:lvl1pPr defTabSz="457200">
              <a:spcBef>
                <a:spcPts val="0"/>
              </a:spcBef>
              <a:buClr>
                <a:schemeClr val="dk2"/>
              </a:buClr>
              <a:buNone/>
              <a:defRPr sz="2400" b="1" cap="none" baseline="0">
                <a:solidFill>
                  <a:schemeClr val="dk2"/>
                </a:solidFill>
                <a:latin typeface="Archivo Narrow"/>
                <a:ea typeface="Archivo Narrow"/>
                <a:cs typeface="Archivo Narrow"/>
              </a:defRPr>
            </a:lvl1pPr>
          </a:lstStyle>
          <a:p>
            <a:endParaRPr lang="en-US" sz="2200" b="0" dirty="0"/>
          </a:p>
        </p:txBody>
      </p:sp>
      <p:sp>
        <p:nvSpPr>
          <p:cNvPr id="56" name="TextBox 55"/>
          <p:cNvSpPr txBox="1"/>
          <p:nvPr/>
        </p:nvSpPr>
        <p:spPr>
          <a:xfrm>
            <a:off x="649766" y="2175095"/>
            <a:ext cx="2465439" cy="769441"/>
          </a:xfrm>
          <a:prstGeom prst="rect">
            <a:avLst/>
          </a:prstGeom>
          <a:noFill/>
        </p:spPr>
        <p:txBody>
          <a:bodyPr wrap="square" rtlCol="0">
            <a:spAutoFit/>
          </a:bodyPr>
          <a:lstStyle/>
          <a:p>
            <a:r>
              <a:rPr lang="en-US" dirty="0" smtClean="0">
                <a:solidFill>
                  <a:srgbClr val="5F5F5F"/>
                </a:solidFill>
              </a:rPr>
              <a:t>USD </a:t>
            </a:r>
            <a:r>
              <a:rPr lang="en-US" dirty="0" err="1" smtClean="0">
                <a:solidFill>
                  <a:srgbClr val="5F5F5F"/>
                </a:solidFill>
              </a:rPr>
              <a:t>por</a:t>
            </a:r>
            <a:r>
              <a:rPr lang="en-US" dirty="0" smtClean="0">
                <a:solidFill>
                  <a:srgbClr val="5F5F5F"/>
                </a:solidFill>
              </a:rPr>
              <a:t> </a:t>
            </a:r>
            <a:r>
              <a:rPr lang="en-US" dirty="0" err="1" smtClean="0">
                <a:solidFill>
                  <a:srgbClr val="5F5F5F"/>
                </a:solidFill>
              </a:rPr>
              <a:t>barril</a:t>
            </a:r>
            <a:endParaRPr lang="en-US" dirty="0" smtClean="0">
              <a:solidFill>
                <a:srgbClr val="5F5F5F"/>
              </a:solidFill>
            </a:endParaRPr>
          </a:p>
          <a:p>
            <a:r>
              <a:rPr lang="en-US" sz="1200" dirty="0" smtClean="0">
                <a:solidFill>
                  <a:srgbClr val="5F5F5F"/>
                </a:solidFill>
              </a:rPr>
              <a:t>(Canasta de la OPEC)</a:t>
            </a:r>
          </a:p>
          <a:p>
            <a:r>
              <a:rPr lang="en-US" sz="1400" dirty="0">
                <a:solidFill>
                  <a:srgbClr val="009DD9"/>
                </a:solidFill>
              </a:rPr>
              <a:t>2</a:t>
            </a:r>
            <a:r>
              <a:rPr lang="en-US" sz="1400" dirty="0" smtClean="0">
                <a:solidFill>
                  <a:srgbClr val="009DD9"/>
                </a:solidFill>
              </a:rPr>
              <a:t>014: 96.3 </a:t>
            </a:r>
            <a:r>
              <a:rPr lang="en-US" sz="1400" dirty="0" smtClean="0">
                <a:solidFill>
                  <a:srgbClr val="009DD9"/>
                </a:solidFill>
                <a:sym typeface="Wingdings" panose="05000000000000000000" pitchFamily="2" charset="2"/>
              </a:rPr>
              <a:t> </a:t>
            </a:r>
            <a:r>
              <a:rPr lang="en-US" sz="1400" dirty="0" smtClean="0">
                <a:solidFill>
                  <a:srgbClr val="009DD9"/>
                </a:solidFill>
              </a:rPr>
              <a:t>2017*: 48,83$</a:t>
            </a:r>
          </a:p>
        </p:txBody>
      </p:sp>
      <p:grpSp>
        <p:nvGrpSpPr>
          <p:cNvPr id="12" name="Group 11"/>
          <p:cNvGrpSpPr/>
          <p:nvPr/>
        </p:nvGrpSpPr>
        <p:grpSpPr>
          <a:xfrm>
            <a:off x="949023" y="2980491"/>
            <a:ext cx="2465439" cy="1463673"/>
            <a:chOff x="599307" y="4166933"/>
            <a:chExt cx="2465439" cy="1950962"/>
          </a:xfrm>
        </p:grpSpPr>
        <p:sp>
          <p:nvSpPr>
            <p:cNvPr id="5" name="Rectangle 4"/>
            <p:cNvSpPr/>
            <p:nvPr/>
          </p:nvSpPr>
          <p:spPr>
            <a:xfrm>
              <a:off x="819809" y="4693298"/>
              <a:ext cx="282176" cy="93499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600" dirty="0">
                <a:solidFill>
                  <a:srgbClr val="FFFFFF"/>
                </a:solidFill>
              </a:endParaRPr>
            </a:p>
          </p:txBody>
        </p:sp>
        <p:sp>
          <p:nvSpPr>
            <p:cNvPr id="8" name="TextBox 7"/>
            <p:cNvSpPr txBox="1"/>
            <p:nvPr/>
          </p:nvSpPr>
          <p:spPr>
            <a:xfrm rot="16200000">
              <a:off x="661683" y="5677466"/>
              <a:ext cx="581604" cy="261610"/>
            </a:xfrm>
            <a:prstGeom prst="rect">
              <a:avLst/>
            </a:prstGeom>
            <a:noFill/>
          </p:spPr>
          <p:txBody>
            <a:bodyPr wrap="none" rtlCol="0">
              <a:spAutoFit/>
            </a:bodyPr>
            <a:lstStyle/>
            <a:p>
              <a:r>
                <a:rPr lang="es-MX" sz="1100" dirty="0" smtClean="0">
                  <a:solidFill>
                    <a:srgbClr val="5F5F5F"/>
                  </a:solidFill>
                </a:rPr>
                <a:t>Ven</a:t>
              </a:r>
              <a:endParaRPr lang="es-MX" sz="1100" dirty="0">
                <a:solidFill>
                  <a:srgbClr val="5F5F5F"/>
                </a:solidFill>
              </a:endParaRPr>
            </a:p>
          </p:txBody>
        </p:sp>
        <p:sp>
          <p:nvSpPr>
            <p:cNvPr id="9" name="TextBox 8"/>
            <p:cNvSpPr txBox="1"/>
            <p:nvPr/>
          </p:nvSpPr>
          <p:spPr>
            <a:xfrm>
              <a:off x="746508" y="4391024"/>
              <a:ext cx="466794" cy="348706"/>
            </a:xfrm>
            <a:prstGeom prst="rect">
              <a:avLst/>
            </a:prstGeom>
            <a:noFill/>
          </p:spPr>
          <p:txBody>
            <a:bodyPr wrap="none" rtlCol="0">
              <a:spAutoFit/>
            </a:bodyPr>
            <a:lstStyle/>
            <a:p>
              <a:r>
                <a:rPr lang="es-MX" sz="1100" b="1" dirty="0" smtClean="0">
                  <a:solidFill>
                    <a:srgbClr val="009DD9"/>
                  </a:solidFill>
                </a:rPr>
                <a:t>27%</a:t>
              </a:r>
              <a:endParaRPr lang="es-MX" sz="1100" b="1" dirty="0">
                <a:solidFill>
                  <a:srgbClr val="009DD9"/>
                </a:solidFill>
              </a:endParaRPr>
            </a:p>
          </p:txBody>
        </p:sp>
        <p:sp>
          <p:nvSpPr>
            <p:cNvPr id="51" name="Rectangle 50"/>
            <p:cNvSpPr/>
            <p:nvPr/>
          </p:nvSpPr>
          <p:spPr>
            <a:xfrm>
              <a:off x="1177166" y="5023570"/>
              <a:ext cx="294184" cy="59946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600" dirty="0">
                <a:solidFill>
                  <a:srgbClr val="FFFFFF"/>
                </a:solidFill>
              </a:endParaRPr>
            </a:p>
          </p:txBody>
        </p:sp>
        <p:sp>
          <p:nvSpPr>
            <p:cNvPr id="52" name="TextBox 51"/>
            <p:cNvSpPr txBox="1"/>
            <p:nvPr/>
          </p:nvSpPr>
          <p:spPr>
            <a:xfrm rot="16200000">
              <a:off x="1032004" y="5690603"/>
              <a:ext cx="570919" cy="261610"/>
            </a:xfrm>
            <a:prstGeom prst="rect">
              <a:avLst/>
            </a:prstGeom>
            <a:noFill/>
          </p:spPr>
          <p:txBody>
            <a:bodyPr wrap="none" rtlCol="0">
              <a:spAutoFit/>
            </a:bodyPr>
            <a:lstStyle/>
            <a:p>
              <a:r>
                <a:rPr lang="es-MX" sz="1100" dirty="0" smtClean="0">
                  <a:solidFill>
                    <a:srgbClr val="5F5F5F"/>
                  </a:solidFill>
                </a:rPr>
                <a:t>Ecu</a:t>
              </a:r>
              <a:endParaRPr lang="es-MX" sz="1100" dirty="0">
                <a:solidFill>
                  <a:srgbClr val="5F5F5F"/>
                </a:solidFill>
              </a:endParaRPr>
            </a:p>
          </p:txBody>
        </p:sp>
        <p:sp>
          <p:nvSpPr>
            <p:cNvPr id="53" name="TextBox 52"/>
            <p:cNvSpPr txBox="1"/>
            <p:nvPr/>
          </p:nvSpPr>
          <p:spPr>
            <a:xfrm>
              <a:off x="1103866" y="4678965"/>
              <a:ext cx="466794" cy="348706"/>
            </a:xfrm>
            <a:prstGeom prst="rect">
              <a:avLst/>
            </a:prstGeom>
            <a:noFill/>
          </p:spPr>
          <p:txBody>
            <a:bodyPr wrap="none" rtlCol="0">
              <a:spAutoFit/>
            </a:bodyPr>
            <a:lstStyle/>
            <a:p>
              <a:r>
                <a:rPr lang="es-MX" sz="1100" b="1" dirty="0" smtClean="0">
                  <a:solidFill>
                    <a:srgbClr val="009DD9"/>
                  </a:solidFill>
                </a:rPr>
                <a:t>19%</a:t>
              </a:r>
              <a:endParaRPr lang="es-MX" sz="1100" b="1" dirty="0">
                <a:solidFill>
                  <a:srgbClr val="009DD9"/>
                </a:solidFill>
              </a:endParaRPr>
            </a:p>
          </p:txBody>
        </p:sp>
        <p:sp>
          <p:nvSpPr>
            <p:cNvPr id="54" name="Rectangle 53"/>
            <p:cNvSpPr/>
            <p:nvPr/>
          </p:nvSpPr>
          <p:spPr>
            <a:xfrm>
              <a:off x="1597588" y="5323300"/>
              <a:ext cx="313268" cy="31023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600" dirty="0">
                <a:solidFill>
                  <a:srgbClr val="FFFFFF"/>
                </a:solidFill>
              </a:endParaRPr>
            </a:p>
          </p:txBody>
        </p:sp>
        <p:sp>
          <p:nvSpPr>
            <p:cNvPr id="57" name="TextBox 56"/>
            <p:cNvSpPr txBox="1"/>
            <p:nvPr/>
          </p:nvSpPr>
          <p:spPr>
            <a:xfrm rot="16200000">
              <a:off x="1437468" y="5685342"/>
              <a:ext cx="600833" cy="261610"/>
            </a:xfrm>
            <a:prstGeom prst="rect">
              <a:avLst/>
            </a:prstGeom>
            <a:noFill/>
          </p:spPr>
          <p:txBody>
            <a:bodyPr wrap="none" rtlCol="0">
              <a:spAutoFit/>
            </a:bodyPr>
            <a:lstStyle/>
            <a:p>
              <a:r>
                <a:rPr lang="es-MX" sz="1100" dirty="0" smtClean="0">
                  <a:solidFill>
                    <a:srgbClr val="5F5F5F"/>
                  </a:solidFill>
                </a:rPr>
                <a:t>Mex</a:t>
              </a:r>
              <a:endParaRPr lang="es-MX" sz="1100" dirty="0">
                <a:solidFill>
                  <a:srgbClr val="5F5F5F"/>
                </a:solidFill>
              </a:endParaRPr>
            </a:p>
          </p:txBody>
        </p:sp>
        <p:sp>
          <p:nvSpPr>
            <p:cNvPr id="58" name="TextBox 57"/>
            <p:cNvSpPr txBox="1"/>
            <p:nvPr/>
          </p:nvSpPr>
          <p:spPr>
            <a:xfrm>
              <a:off x="1555820" y="5062890"/>
              <a:ext cx="388248" cy="348706"/>
            </a:xfrm>
            <a:prstGeom prst="rect">
              <a:avLst/>
            </a:prstGeom>
            <a:noFill/>
          </p:spPr>
          <p:txBody>
            <a:bodyPr wrap="none" rtlCol="0">
              <a:spAutoFit/>
            </a:bodyPr>
            <a:lstStyle/>
            <a:p>
              <a:r>
                <a:rPr lang="es-MX" sz="1100" b="1" dirty="0">
                  <a:solidFill>
                    <a:srgbClr val="009DD9"/>
                  </a:solidFill>
                </a:rPr>
                <a:t>7</a:t>
              </a:r>
              <a:r>
                <a:rPr lang="es-MX" sz="1100" b="1" dirty="0" smtClean="0">
                  <a:solidFill>
                    <a:srgbClr val="009DD9"/>
                  </a:solidFill>
                </a:rPr>
                <a:t>%</a:t>
              </a:r>
              <a:endParaRPr lang="es-MX" sz="1100" b="1" dirty="0">
                <a:solidFill>
                  <a:srgbClr val="009DD9"/>
                </a:solidFill>
              </a:endParaRPr>
            </a:p>
          </p:txBody>
        </p:sp>
        <p:sp>
          <p:nvSpPr>
            <p:cNvPr id="60" name="Rectangle 59"/>
            <p:cNvSpPr/>
            <p:nvPr/>
          </p:nvSpPr>
          <p:spPr>
            <a:xfrm>
              <a:off x="2018010" y="5473158"/>
              <a:ext cx="333656" cy="15511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600" dirty="0">
                <a:solidFill>
                  <a:srgbClr val="FFFFFF"/>
                </a:solidFill>
              </a:endParaRPr>
            </a:p>
          </p:txBody>
        </p:sp>
        <p:sp>
          <p:nvSpPr>
            <p:cNvPr id="61" name="TextBox 60"/>
            <p:cNvSpPr txBox="1"/>
            <p:nvPr/>
          </p:nvSpPr>
          <p:spPr>
            <a:xfrm rot="16200000">
              <a:off x="1888871" y="5717655"/>
              <a:ext cx="538871" cy="261610"/>
            </a:xfrm>
            <a:prstGeom prst="rect">
              <a:avLst/>
            </a:prstGeom>
            <a:noFill/>
          </p:spPr>
          <p:txBody>
            <a:bodyPr wrap="none" rtlCol="0">
              <a:spAutoFit/>
            </a:bodyPr>
            <a:lstStyle/>
            <a:p>
              <a:r>
                <a:rPr lang="es-MX" sz="1100" dirty="0" smtClean="0">
                  <a:solidFill>
                    <a:srgbClr val="5F5F5F"/>
                  </a:solidFill>
                </a:rPr>
                <a:t>Arg</a:t>
              </a:r>
              <a:endParaRPr lang="es-MX" sz="1100" dirty="0">
                <a:solidFill>
                  <a:srgbClr val="5F5F5F"/>
                </a:solidFill>
              </a:endParaRPr>
            </a:p>
          </p:txBody>
        </p:sp>
        <p:sp>
          <p:nvSpPr>
            <p:cNvPr id="62" name="TextBox 61"/>
            <p:cNvSpPr txBox="1"/>
            <p:nvPr/>
          </p:nvSpPr>
          <p:spPr>
            <a:xfrm>
              <a:off x="2007774" y="5158871"/>
              <a:ext cx="388248" cy="348706"/>
            </a:xfrm>
            <a:prstGeom prst="rect">
              <a:avLst/>
            </a:prstGeom>
            <a:noFill/>
          </p:spPr>
          <p:txBody>
            <a:bodyPr wrap="none" rtlCol="0">
              <a:spAutoFit/>
            </a:bodyPr>
            <a:lstStyle/>
            <a:p>
              <a:r>
                <a:rPr lang="es-MX" sz="1100" b="1" dirty="0" smtClean="0">
                  <a:solidFill>
                    <a:srgbClr val="009DD9"/>
                  </a:solidFill>
                </a:rPr>
                <a:t>3%</a:t>
              </a:r>
              <a:endParaRPr lang="es-MX" sz="1100" b="1" dirty="0">
                <a:solidFill>
                  <a:srgbClr val="009DD9"/>
                </a:solidFill>
              </a:endParaRPr>
            </a:p>
          </p:txBody>
        </p:sp>
        <p:sp>
          <p:nvSpPr>
            <p:cNvPr id="68" name="Rectangle 67"/>
            <p:cNvSpPr/>
            <p:nvPr/>
          </p:nvSpPr>
          <p:spPr>
            <a:xfrm>
              <a:off x="2469964" y="5483664"/>
              <a:ext cx="333656" cy="15511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600" dirty="0">
                <a:solidFill>
                  <a:srgbClr val="FFFFFF"/>
                </a:solidFill>
              </a:endParaRPr>
            </a:p>
          </p:txBody>
        </p:sp>
        <p:sp>
          <p:nvSpPr>
            <p:cNvPr id="69" name="TextBox 68"/>
            <p:cNvSpPr txBox="1"/>
            <p:nvPr/>
          </p:nvSpPr>
          <p:spPr>
            <a:xfrm rot="16200000">
              <a:off x="2363681" y="5653014"/>
              <a:ext cx="538871" cy="261610"/>
            </a:xfrm>
            <a:prstGeom prst="rect">
              <a:avLst/>
            </a:prstGeom>
            <a:noFill/>
          </p:spPr>
          <p:txBody>
            <a:bodyPr wrap="none" rtlCol="0">
              <a:spAutoFit/>
            </a:bodyPr>
            <a:lstStyle/>
            <a:p>
              <a:r>
                <a:rPr lang="es-MX" sz="1100" dirty="0" smtClean="0">
                  <a:solidFill>
                    <a:srgbClr val="5F5F5F"/>
                  </a:solidFill>
                </a:rPr>
                <a:t>Bra</a:t>
              </a:r>
              <a:endParaRPr lang="es-MX" sz="1100" dirty="0">
                <a:solidFill>
                  <a:srgbClr val="5F5F5F"/>
                </a:solidFill>
              </a:endParaRPr>
            </a:p>
          </p:txBody>
        </p:sp>
        <p:sp>
          <p:nvSpPr>
            <p:cNvPr id="70" name="TextBox 69"/>
            <p:cNvSpPr txBox="1"/>
            <p:nvPr/>
          </p:nvSpPr>
          <p:spPr>
            <a:xfrm>
              <a:off x="2459728" y="5158871"/>
              <a:ext cx="388248" cy="348706"/>
            </a:xfrm>
            <a:prstGeom prst="rect">
              <a:avLst/>
            </a:prstGeom>
            <a:noFill/>
          </p:spPr>
          <p:txBody>
            <a:bodyPr wrap="none" rtlCol="0">
              <a:spAutoFit/>
            </a:bodyPr>
            <a:lstStyle/>
            <a:p>
              <a:r>
                <a:rPr lang="es-MX" sz="1100" b="1" dirty="0" smtClean="0">
                  <a:solidFill>
                    <a:srgbClr val="009DD9"/>
                  </a:solidFill>
                </a:rPr>
                <a:t>3%</a:t>
              </a:r>
              <a:endParaRPr lang="es-MX" sz="1100" b="1" dirty="0">
                <a:solidFill>
                  <a:srgbClr val="009DD9"/>
                </a:solidFill>
              </a:endParaRPr>
            </a:p>
          </p:txBody>
        </p:sp>
        <p:sp>
          <p:nvSpPr>
            <p:cNvPr id="10" name="TextBox 9"/>
            <p:cNvSpPr txBox="1"/>
            <p:nvPr/>
          </p:nvSpPr>
          <p:spPr>
            <a:xfrm>
              <a:off x="1303487" y="4166933"/>
              <a:ext cx="1734525" cy="799972"/>
            </a:xfrm>
            <a:prstGeom prst="rect">
              <a:avLst/>
            </a:prstGeom>
            <a:noFill/>
          </p:spPr>
          <p:txBody>
            <a:bodyPr wrap="square" rtlCol="0">
              <a:spAutoFit/>
            </a:bodyPr>
            <a:lstStyle/>
            <a:p>
              <a:pPr algn="ctr"/>
              <a:r>
                <a:rPr lang="en-US" sz="1100" b="1" dirty="0" err="1" smtClean="0">
                  <a:solidFill>
                    <a:srgbClr val="5F5F5F"/>
                  </a:solidFill>
                </a:rPr>
                <a:t>Dependencia</a:t>
              </a:r>
              <a:r>
                <a:rPr lang="en-US" sz="1100" b="1" dirty="0" smtClean="0">
                  <a:solidFill>
                    <a:srgbClr val="5F5F5F"/>
                  </a:solidFill>
                </a:rPr>
                <a:t> de </a:t>
              </a:r>
              <a:r>
                <a:rPr lang="en-US" sz="1100" b="1" dirty="0" err="1" smtClean="0">
                  <a:solidFill>
                    <a:srgbClr val="5F5F5F"/>
                  </a:solidFill>
                </a:rPr>
                <a:t>Ingresos</a:t>
              </a:r>
              <a:r>
                <a:rPr lang="en-US" sz="1100" b="1" dirty="0" smtClean="0">
                  <a:solidFill>
                    <a:srgbClr val="5F5F5F"/>
                  </a:solidFill>
                </a:rPr>
                <a:t> </a:t>
              </a:r>
              <a:r>
                <a:rPr lang="en-US" sz="1100" b="1" dirty="0" err="1" smtClean="0">
                  <a:solidFill>
                    <a:srgbClr val="5F5F5F"/>
                  </a:solidFill>
                </a:rPr>
                <a:t>Petroleros</a:t>
              </a:r>
              <a:endParaRPr lang="en-US" sz="1100" b="1" dirty="0" smtClean="0">
                <a:solidFill>
                  <a:srgbClr val="5F5F5F"/>
                </a:solidFill>
              </a:endParaRPr>
            </a:p>
            <a:p>
              <a:pPr algn="ctr"/>
              <a:r>
                <a:rPr lang="en-US" sz="1100" dirty="0" smtClean="0">
                  <a:solidFill>
                    <a:srgbClr val="5F5F5F"/>
                  </a:solidFill>
                </a:rPr>
                <a:t>% del PIB</a:t>
              </a:r>
              <a:endParaRPr lang="en-US" sz="1100" dirty="0">
                <a:solidFill>
                  <a:srgbClr val="5F5F5F"/>
                </a:solidFill>
              </a:endParaRPr>
            </a:p>
          </p:txBody>
        </p:sp>
        <p:sp>
          <p:nvSpPr>
            <p:cNvPr id="11" name="Rectangle 10"/>
            <p:cNvSpPr/>
            <p:nvPr/>
          </p:nvSpPr>
          <p:spPr>
            <a:xfrm>
              <a:off x="599307" y="4427755"/>
              <a:ext cx="2465439" cy="16452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600" dirty="0">
                <a:solidFill>
                  <a:srgbClr val="FFFFFF"/>
                </a:solidFill>
              </a:endParaRPr>
            </a:p>
          </p:txBody>
        </p:sp>
      </p:grpSp>
      <p:sp>
        <p:nvSpPr>
          <p:cNvPr id="74" name="TextBox 73"/>
          <p:cNvSpPr txBox="1"/>
          <p:nvPr/>
        </p:nvSpPr>
        <p:spPr>
          <a:xfrm>
            <a:off x="6905541" y="1471100"/>
            <a:ext cx="1568058" cy="400110"/>
          </a:xfrm>
          <a:prstGeom prst="rect">
            <a:avLst/>
          </a:prstGeom>
          <a:noFill/>
        </p:spPr>
        <p:txBody>
          <a:bodyPr wrap="none" rtlCol="0">
            <a:spAutoFit/>
          </a:bodyPr>
          <a:lstStyle>
            <a:defPPr>
              <a:defRPr lang="en-US"/>
            </a:defPPr>
            <a:lvl1pPr>
              <a:defRPr sz="2400" b="1">
                <a:solidFill>
                  <a:schemeClr val="accent1"/>
                </a:solidFill>
              </a:defRPr>
            </a:lvl1pPr>
          </a:lstStyle>
          <a:p>
            <a:r>
              <a:rPr lang="en-US" sz="2000" dirty="0" err="1" smtClean="0">
                <a:solidFill>
                  <a:srgbClr val="B21DAC"/>
                </a:solidFill>
              </a:rPr>
              <a:t>Corrupción</a:t>
            </a:r>
            <a:endParaRPr lang="en-US" sz="2000" dirty="0">
              <a:solidFill>
                <a:srgbClr val="B21DAC"/>
              </a:solidFill>
            </a:endParaRPr>
          </a:p>
        </p:txBody>
      </p:sp>
      <p:sp>
        <p:nvSpPr>
          <p:cNvPr id="75" name="TextBox 74"/>
          <p:cNvSpPr txBox="1"/>
          <p:nvPr/>
        </p:nvSpPr>
        <p:spPr>
          <a:xfrm>
            <a:off x="3554079" y="2858557"/>
            <a:ext cx="2743199" cy="584775"/>
          </a:xfrm>
          <a:prstGeom prst="rect">
            <a:avLst/>
          </a:prstGeom>
          <a:noFill/>
        </p:spPr>
        <p:txBody>
          <a:bodyPr wrap="square" rtlCol="0">
            <a:spAutoFit/>
          </a:bodyPr>
          <a:lstStyle/>
          <a:p>
            <a:pPr algn="ctr"/>
            <a:r>
              <a:rPr lang="en-US" sz="1600" dirty="0" err="1" smtClean="0">
                <a:solidFill>
                  <a:srgbClr val="5F5F5F"/>
                </a:solidFill>
              </a:rPr>
              <a:t>En</a:t>
            </a:r>
            <a:r>
              <a:rPr lang="en-US" sz="1600" dirty="0" smtClean="0">
                <a:solidFill>
                  <a:srgbClr val="5F5F5F"/>
                </a:solidFill>
              </a:rPr>
              <a:t> el </a:t>
            </a:r>
            <a:r>
              <a:rPr lang="en-US" sz="1600" dirty="0">
                <a:solidFill>
                  <a:srgbClr val="5F5F5F"/>
                </a:solidFill>
              </a:rPr>
              <a:t>2015 </a:t>
            </a:r>
            <a:r>
              <a:rPr lang="en-US" sz="1600" dirty="0" err="1" smtClean="0">
                <a:solidFill>
                  <a:srgbClr val="5F5F5F"/>
                </a:solidFill>
              </a:rPr>
              <a:t>exportaciones</a:t>
            </a:r>
            <a:r>
              <a:rPr lang="en-US" sz="1600" dirty="0" smtClean="0">
                <a:solidFill>
                  <a:srgbClr val="5F5F5F"/>
                </a:solidFill>
              </a:rPr>
              <a:t> a China </a:t>
            </a:r>
            <a:r>
              <a:rPr lang="en-US" sz="1200" dirty="0" err="1" smtClean="0">
                <a:solidFill>
                  <a:schemeClr val="accent5"/>
                </a:solidFill>
              </a:rPr>
              <a:t>decrecieron</a:t>
            </a:r>
            <a:r>
              <a:rPr lang="en-US" sz="1200" dirty="0" smtClean="0">
                <a:solidFill>
                  <a:schemeClr val="accent5"/>
                </a:solidFill>
              </a:rPr>
              <a:t> -14</a:t>
            </a:r>
            <a:r>
              <a:rPr lang="en-US" sz="1200" dirty="0">
                <a:solidFill>
                  <a:schemeClr val="accent5"/>
                </a:solidFill>
              </a:rPr>
              <a:t>%</a:t>
            </a:r>
          </a:p>
        </p:txBody>
      </p:sp>
      <p:pic>
        <p:nvPicPr>
          <p:cNvPr id="77" name="Picture 4"/>
          <p:cNvPicPr>
            <a:picLocks noChangeAspect="1" noChangeArrowheads="1"/>
          </p:cNvPicPr>
          <p:nvPr/>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6322" b="95211" l="0" r="95285">
                        <a14:foregroundMark x1="3226" y1="9962" x2="3226" y2="9962"/>
                        <a14:foregroundMark x1="45658" y1="16667" x2="45658" y2="16667"/>
                        <a14:foregroundMark x1="53350" y1="18008" x2="53350" y2="18008"/>
                        <a14:foregroundMark x1="45658" y1="18774" x2="45658" y2="18774"/>
                        <a14:foregroundMark x1="57320" y1="18582" x2="57320" y2="18582"/>
                        <a14:foregroundMark x1="7940" y1="14176" x2="7940" y2="14176"/>
                      </a14:backgroundRemoval>
                    </a14:imgEffect>
                  </a14:imgLayer>
                </a14:imgProps>
              </a:ext>
              <a:ext uri="{28A0092B-C50C-407E-A947-70E740481C1C}">
                <a14:useLocalDpi xmlns:a14="http://schemas.microsoft.com/office/drawing/2010/main"/>
              </a:ext>
            </a:extLst>
          </a:blip>
          <a:srcRect/>
          <a:stretch/>
        </p:blipFill>
        <p:spPr bwMode="auto">
          <a:xfrm>
            <a:off x="6958795" y="1839120"/>
            <a:ext cx="2013926" cy="1957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6578606" y="2624800"/>
            <a:ext cx="819151" cy="177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23" name="Group 2122"/>
          <p:cNvGrpSpPr/>
          <p:nvPr/>
        </p:nvGrpSpPr>
        <p:grpSpPr>
          <a:xfrm>
            <a:off x="1043611" y="1276404"/>
            <a:ext cx="2065829" cy="698691"/>
            <a:chOff x="941391" y="1919057"/>
            <a:chExt cx="2065829" cy="931299"/>
          </a:xfrm>
        </p:grpSpPr>
        <p:sp>
          <p:nvSpPr>
            <p:cNvPr id="7" name="TextBox 6"/>
            <p:cNvSpPr txBox="1"/>
            <p:nvPr/>
          </p:nvSpPr>
          <p:spPr>
            <a:xfrm>
              <a:off x="1373439" y="1919057"/>
              <a:ext cx="1633781" cy="779458"/>
            </a:xfrm>
            <a:prstGeom prst="rect">
              <a:avLst/>
            </a:prstGeom>
            <a:noFill/>
          </p:spPr>
          <p:txBody>
            <a:bodyPr wrap="none" rtlCol="0">
              <a:spAutoFit/>
            </a:bodyPr>
            <a:lstStyle/>
            <a:p>
              <a:r>
                <a:rPr lang="en-US" sz="1600" b="1" dirty="0" err="1" smtClean="0">
                  <a:solidFill>
                    <a:srgbClr val="009DD9"/>
                  </a:solidFill>
                </a:rPr>
                <a:t>Precios</a:t>
              </a:r>
              <a:r>
                <a:rPr lang="en-US" sz="1600" b="1" dirty="0" smtClean="0">
                  <a:solidFill>
                    <a:srgbClr val="009DD9"/>
                  </a:solidFill>
                </a:rPr>
                <a:t> de </a:t>
              </a:r>
              <a:r>
                <a:rPr lang="en-US" sz="1600" b="1" dirty="0" err="1" smtClean="0">
                  <a:solidFill>
                    <a:srgbClr val="009DD9"/>
                  </a:solidFill>
                </a:rPr>
                <a:t>los</a:t>
              </a:r>
              <a:r>
                <a:rPr lang="en-US" sz="1600" b="1" dirty="0" smtClean="0">
                  <a:solidFill>
                    <a:srgbClr val="009DD9"/>
                  </a:solidFill>
                </a:rPr>
                <a:t> </a:t>
              </a:r>
            </a:p>
            <a:p>
              <a:r>
                <a:rPr lang="en-US" sz="1600" b="1" dirty="0" smtClean="0">
                  <a:solidFill>
                    <a:srgbClr val="009DD9"/>
                  </a:solidFill>
                </a:rPr>
                <a:t>Combustibles</a:t>
              </a:r>
            </a:p>
          </p:txBody>
        </p:sp>
        <p:grpSp>
          <p:nvGrpSpPr>
            <p:cNvPr id="18" name="Group 4"/>
            <p:cNvGrpSpPr>
              <a:grpSpLocks noChangeAspect="1"/>
            </p:cNvGrpSpPr>
            <p:nvPr/>
          </p:nvGrpSpPr>
          <p:grpSpPr bwMode="auto">
            <a:xfrm>
              <a:off x="941391" y="2034380"/>
              <a:ext cx="569913" cy="815976"/>
              <a:chOff x="599" y="1262"/>
              <a:chExt cx="359" cy="514"/>
            </a:xfrm>
            <a:solidFill>
              <a:schemeClr val="bg1"/>
            </a:solidFill>
          </p:grpSpPr>
          <p:sp>
            <p:nvSpPr>
              <p:cNvPr id="50" name="Freeform 5"/>
              <p:cNvSpPr>
                <a:spLocks noEditPoints="1"/>
              </p:cNvSpPr>
              <p:nvPr/>
            </p:nvSpPr>
            <p:spPr bwMode="auto">
              <a:xfrm>
                <a:off x="599" y="1262"/>
                <a:ext cx="291" cy="147"/>
              </a:xfrm>
              <a:custGeom>
                <a:avLst/>
                <a:gdLst>
                  <a:gd name="T0" fmla="*/ 204 w 209"/>
                  <a:gd name="T1" fmla="*/ 66 h 106"/>
                  <a:gd name="T2" fmla="*/ 204 w 209"/>
                  <a:gd name="T3" fmla="*/ 41 h 106"/>
                  <a:gd name="T4" fmla="*/ 209 w 209"/>
                  <a:gd name="T5" fmla="*/ 30 h 106"/>
                  <a:gd name="T6" fmla="*/ 104 w 209"/>
                  <a:gd name="T7" fmla="*/ 0 h 106"/>
                  <a:gd name="T8" fmla="*/ 0 w 209"/>
                  <a:gd name="T9" fmla="*/ 30 h 106"/>
                  <a:gd name="T10" fmla="*/ 7 w 209"/>
                  <a:gd name="T11" fmla="*/ 42 h 106"/>
                  <a:gd name="T12" fmla="*/ 7 w 209"/>
                  <a:gd name="T13" fmla="*/ 64 h 106"/>
                  <a:gd name="T14" fmla="*/ 0 w 209"/>
                  <a:gd name="T15" fmla="*/ 76 h 106"/>
                  <a:gd name="T16" fmla="*/ 104 w 209"/>
                  <a:gd name="T17" fmla="*/ 106 h 106"/>
                  <a:gd name="T18" fmla="*/ 209 w 209"/>
                  <a:gd name="T19" fmla="*/ 76 h 106"/>
                  <a:gd name="T20" fmla="*/ 204 w 209"/>
                  <a:gd name="T21" fmla="*/ 66 h 106"/>
                  <a:gd name="T22" fmla="*/ 104 w 209"/>
                  <a:gd name="T23" fmla="*/ 8 h 106"/>
                  <a:gd name="T24" fmla="*/ 201 w 209"/>
                  <a:gd name="T25" fmla="*/ 30 h 106"/>
                  <a:gd name="T26" fmla="*/ 104 w 209"/>
                  <a:gd name="T27" fmla="*/ 52 h 106"/>
                  <a:gd name="T28" fmla="*/ 8 w 209"/>
                  <a:gd name="T29" fmla="*/ 30 h 106"/>
                  <a:gd name="T30" fmla="*/ 104 w 209"/>
                  <a:gd name="T31" fmla="*/ 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9" h="106">
                    <a:moveTo>
                      <a:pt x="204" y="66"/>
                    </a:moveTo>
                    <a:cubicBezTo>
                      <a:pt x="204" y="41"/>
                      <a:pt x="204" y="41"/>
                      <a:pt x="204" y="41"/>
                    </a:cubicBezTo>
                    <a:cubicBezTo>
                      <a:pt x="207" y="38"/>
                      <a:pt x="209" y="34"/>
                      <a:pt x="209" y="30"/>
                    </a:cubicBezTo>
                    <a:cubicBezTo>
                      <a:pt x="209" y="11"/>
                      <a:pt x="156" y="0"/>
                      <a:pt x="104" y="0"/>
                    </a:cubicBezTo>
                    <a:cubicBezTo>
                      <a:pt x="52" y="0"/>
                      <a:pt x="0" y="11"/>
                      <a:pt x="0" y="30"/>
                    </a:cubicBezTo>
                    <a:cubicBezTo>
                      <a:pt x="0" y="35"/>
                      <a:pt x="2" y="39"/>
                      <a:pt x="7" y="42"/>
                    </a:cubicBezTo>
                    <a:cubicBezTo>
                      <a:pt x="7" y="64"/>
                      <a:pt x="7" y="64"/>
                      <a:pt x="7" y="64"/>
                    </a:cubicBezTo>
                    <a:cubicBezTo>
                      <a:pt x="2" y="68"/>
                      <a:pt x="0" y="72"/>
                      <a:pt x="0" y="76"/>
                    </a:cubicBezTo>
                    <a:cubicBezTo>
                      <a:pt x="0" y="96"/>
                      <a:pt x="52" y="106"/>
                      <a:pt x="104" y="106"/>
                    </a:cubicBezTo>
                    <a:cubicBezTo>
                      <a:pt x="156" y="106"/>
                      <a:pt x="209" y="96"/>
                      <a:pt x="209" y="76"/>
                    </a:cubicBezTo>
                    <a:cubicBezTo>
                      <a:pt x="209" y="73"/>
                      <a:pt x="207" y="69"/>
                      <a:pt x="204" y="66"/>
                    </a:cubicBezTo>
                    <a:close/>
                    <a:moveTo>
                      <a:pt x="104" y="8"/>
                    </a:moveTo>
                    <a:cubicBezTo>
                      <a:pt x="163" y="8"/>
                      <a:pt x="201" y="21"/>
                      <a:pt x="201" y="30"/>
                    </a:cubicBezTo>
                    <a:cubicBezTo>
                      <a:pt x="201" y="39"/>
                      <a:pt x="163" y="52"/>
                      <a:pt x="104" y="52"/>
                    </a:cubicBezTo>
                    <a:cubicBezTo>
                      <a:pt x="45" y="52"/>
                      <a:pt x="8" y="39"/>
                      <a:pt x="8" y="30"/>
                    </a:cubicBezTo>
                    <a:cubicBezTo>
                      <a:pt x="8" y="21"/>
                      <a:pt x="45" y="8"/>
                      <a:pt x="104" y="8"/>
                    </a:cubicBezTo>
                    <a:close/>
                  </a:path>
                </a:pathLst>
              </a:custGeom>
              <a:noFill/>
              <a:ln w="12700">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sp>
            <p:nvSpPr>
              <p:cNvPr id="55" name="Oval 6"/>
              <p:cNvSpPr>
                <a:spLocks noChangeArrowheads="1"/>
              </p:cNvSpPr>
              <p:nvPr/>
            </p:nvSpPr>
            <p:spPr bwMode="auto">
              <a:xfrm>
                <a:off x="768" y="1298"/>
                <a:ext cx="68" cy="17"/>
              </a:xfrm>
              <a:prstGeom prst="ellipse">
                <a:avLst/>
              </a:prstGeom>
              <a:grpFill/>
              <a:ln w="12700">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sp>
            <p:nvSpPr>
              <p:cNvPr id="59" name="Freeform 7"/>
              <p:cNvSpPr>
                <a:spLocks/>
              </p:cNvSpPr>
              <p:nvPr/>
            </p:nvSpPr>
            <p:spPr bwMode="auto">
              <a:xfrm>
                <a:off x="843" y="1642"/>
                <a:ext cx="11" cy="23"/>
              </a:xfrm>
              <a:custGeom>
                <a:avLst/>
                <a:gdLst>
                  <a:gd name="T0" fmla="*/ 0 w 8"/>
                  <a:gd name="T1" fmla="*/ 6 h 16"/>
                  <a:gd name="T2" fmla="*/ 8 w 8"/>
                  <a:gd name="T3" fmla="*/ 16 h 16"/>
                  <a:gd name="T4" fmla="*/ 8 w 8"/>
                  <a:gd name="T5" fmla="*/ 0 h 16"/>
                  <a:gd name="T6" fmla="*/ 0 w 8"/>
                  <a:gd name="T7" fmla="*/ 6 h 16"/>
                </a:gdLst>
                <a:ahLst/>
                <a:cxnLst>
                  <a:cxn ang="0">
                    <a:pos x="T0" y="T1"/>
                  </a:cxn>
                  <a:cxn ang="0">
                    <a:pos x="T2" y="T3"/>
                  </a:cxn>
                  <a:cxn ang="0">
                    <a:pos x="T4" y="T5"/>
                  </a:cxn>
                  <a:cxn ang="0">
                    <a:pos x="T6" y="T7"/>
                  </a:cxn>
                </a:cxnLst>
                <a:rect l="0" t="0" r="r" b="b"/>
                <a:pathLst>
                  <a:path w="8" h="16">
                    <a:moveTo>
                      <a:pt x="0" y="6"/>
                    </a:moveTo>
                    <a:cubicBezTo>
                      <a:pt x="0" y="10"/>
                      <a:pt x="3" y="13"/>
                      <a:pt x="8" y="16"/>
                    </a:cubicBezTo>
                    <a:cubicBezTo>
                      <a:pt x="8" y="0"/>
                      <a:pt x="8" y="0"/>
                      <a:pt x="8" y="0"/>
                    </a:cubicBezTo>
                    <a:cubicBezTo>
                      <a:pt x="3" y="1"/>
                      <a:pt x="0" y="3"/>
                      <a:pt x="0" y="6"/>
                    </a:cubicBezTo>
                    <a:close/>
                  </a:path>
                </a:pathLst>
              </a:custGeom>
              <a:grpFill/>
              <a:ln w="12700">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sp>
            <p:nvSpPr>
              <p:cNvPr id="63" name="Freeform 8"/>
              <p:cNvSpPr>
                <a:spLocks/>
              </p:cNvSpPr>
              <p:nvPr/>
            </p:nvSpPr>
            <p:spPr bwMode="auto">
              <a:xfrm>
                <a:off x="871" y="1684"/>
                <a:ext cx="11" cy="25"/>
              </a:xfrm>
              <a:custGeom>
                <a:avLst/>
                <a:gdLst>
                  <a:gd name="T0" fmla="*/ 0 w 8"/>
                  <a:gd name="T1" fmla="*/ 0 h 18"/>
                  <a:gd name="T2" fmla="*/ 0 w 8"/>
                  <a:gd name="T3" fmla="*/ 18 h 18"/>
                  <a:gd name="T4" fmla="*/ 8 w 8"/>
                  <a:gd name="T5" fmla="*/ 11 h 18"/>
                  <a:gd name="T6" fmla="*/ 0 w 8"/>
                  <a:gd name="T7" fmla="*/ 0 h 18"/>
                </a:gdLst>
                <a:ahLst/>
                <a:cxnLst>
                  <a:cxn ang="0">
                    <a:pos x="T0" y="T1"/>
                  </a:cxn>
                  <a:cxn ang="0">
                    <a:pos x="T2" y="T3"/>
                  </a:cxn>
                  <a:cxn ang="0">
                    <a:pos x="T4" y="T5"/>
                  </a:cxn>
                  <a:cxn ang="0">
                    <a:pos x="T6" y="T7"/>
                  </a:cxn>
                </a:cxnLst>
                <a:rect l="0" t="0" r="r" b="b"/>
                <a:pathLst>
                  <a:path w="8" h="18">
                    <a:moveTo>
                      <a:pt x="0" y="0"/>
                    </a:moveTo>
                    <a:cubicBezTo>
                      <a:pt x="0" y="18"/>
                      <a:pt x="0" y="18"/>
                      <a:pt x="0" y="18"/>
                    </a:cubicBezTo>
                    <a:cubicBezTo>
                      <a:pt x="5" y="17"/>
                      <a:pt x="8" y="14"/>
                      <a:pt x="8" y="11"/>
                    </a:cubicBezTo>
                    <a:cubicBezTo>
                      <a:pt x="8" y="7"/>
                      <a:pt x="5" y="3"/>
                      <a:pt x="0" y="0"/>
                    </a:cubicBezTo>
                    <a:close/>
                  </a:path>
                </a:pathLst>
              </a:custGeom>
              <a:grpFill/>
              <a:ln w="12700">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sp>
            <p:nvSpPr>
              <p:cNvPr id="2048" name="Freeform 9"/>
              <p:cNvSpPr>
                <a:spLocks noEditPoints="1"/>
              </p:cNvSpPr>
              <p:nvPr/>
            </p:nvSpPr>
            <p:spPr bwMode="auto">
              <a:xfrm>
                <a:off x="768" y="1588"/>
                <a:ext cx="190" cy="188"/>
              </a:xfrm>
              <a:custGeom>
                <a:avLst/>
                <a:gdLst>
                  <a:gd name="T0" fmla="*/ 68 w 136"/>
                  <a:gd name="T1" fmla="*/ 0 h 135"/>
                  <a:gd name="T2" fmla="*/ 0 w 136"/>
                  <a:gd name="T3" fmla="*/ 67 h 135"/>
                  <a:gd name="T4" fmla="*/ 68 w 136"/>
                  <a:gd name="T5" fmla="*/ 135 h 135"/>
                  <a:gd name="T6" fmla="*/ 136 w 136"/>
                  <a:gd name="T7" fmla="*/ 67 h 135"/>
                  <a:gd name="T8" fmla="*/ 68 w 136"/>
                  <a:gd name="T9" fmla="*/ 0 h 135"/>
                  <a:gd name="T10" fmla="*/ 70 w 136"/>
                  <a:gd name="T11" fmla="*/ 100 h 135"/>
                  <a:gd name="T12" fmla="*/ 70 w 136"/>
                  <a:gd name="T13" fmla="*/ 110 h 135"/>
                  <a:gd name="T14" fmla="*/ 68 w 136"/>
                  <a:gd name="T15" fmla="*/ 112 h 135"/>
                  <a:gd name="T16" fmla="*/ 65 w 136"/>
                  <a:gd name="T17" fmla="*/ 110 h 135"/>
                  <a:gd name="T18" fmla="*/ 65 w 136"/>
                  <a:gd name="T19" fmla="*/ 100 h 135"/>
                  <a:gd name="T20" fmla="*/ 46 w 136"/>
                  <a:gd name="T21" fmla="*/ 92 h 135"/>
                  <a:gd name="T22" fmla="*/ 45 w 136"/>
                  <a:gd name="T23" fmla="*/ 89 h 135"/>
                  <a:gd name="T24" fmla="*/ 52 w 136"/>
                  <a:gd name="T25" fmla="*/ 82 h 135"/>
                  <a:gd name="T26" fmla="*/ 65 w 136"/>
                  <a:gd name="T27" fmla="*/ 88 h 135"/>
                  <a:gd name="T28" fmla="*/ 65 w 136"/>
                  <a:gd name="T29" fmla="*/ 69 h 135"/>
                  <a:gd name="T30" fmla="*/ 45 w 136"/>
                  <a:gd name="T31" fmla="*/ 47 h 135"/>
                  <a:gd name="T32" fmla="*/ 65 w 136"/>
                  <a:gd name="T33" fmla="*/ 28 h 135"/>
                  <a:gd name="T34" fmla="*/ 65 w 136"/>
                  <a:gd name="T35" fmla="*/ 24 h 135"/>
                  <a:gd name="T36" fmla="*/ 67 w 136"/>
                  <a:gd name="T37" fmla="*/ 23 h 135"/>
                  <a:gd name="T38" fmla="*/ 68 w 136"/>
                  <a:gd name="T39" fmla="*/ 23 h 135"/>
                  <a:gd name="T40" fmla="*/ 70 w 136"/>
                  <a:gd name="T41" fmla="*/ 24 h 135"/>
                  <a:gd name="T42" fmla="*/ 70 w 136"/>
                  <a:gd name="T43" fmla="*/ 28 h 135"/>
                  <a:gd name="T44" fmla="*/ 88 w 136"/>
                  <a:gd name="T45" fmla="*/ 34 h 135"/>
                  <a:gd name="T46" fmla="*/ 89 w 136"/>
                  <a:gd name="T47" fmla="*/ 38 h 135"/>
                  <a:gd name="T48" fmla="*/ 81 w 136"/>
                  <a:gd name="T49" fmla="*/ 45 h 135"/>
                  <a:gd name="T50" fmla="*/ 70 w 136"/>
                  <a:gd name="T51" fmla="*/ 39 h 135"/>
                  <a:gd name="T52" fmla="*/ 70 w 136"/>
                  <a:gd name="T53" fmla="*/ 57 h 135"/>
                  <a:gd name="T54" fmla="*/ 91 w 136"/>
                  <a:gd name="T55" fmla="*/ 80 h 135"/>
                  <a:gd name="T56" fmla="*/ 70 w 136"/>
                  <a:gd name="T57" fmla="*/ 10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6" h="135">
                    <a:moveTo>
                      <a:pt x="68" y="0"/>
                    </a:moveTo>
                    <a:cubicBezTo>
                      <a:pt x="30" y="0"/>
                      <a:pt x="0" y="30"/>
                      <a:pt x="0" y="67"/>
                    </a:cubicBezTo>
                    <a:cubicBezTo>
                      <a:pt x="0" y="105"/>
                      <a:pt x="30" y="135"/>
                      <a:pt x="68" y="135"/>
                    </a:cubicBezTo>
                    <a:cubicBezTo>
                      <a:pt x="105" y="135"/>
                      <a:pt x="136" y="105"/>
                      <a:pt x="136" y="67"/>
                    </a:cubicBezTo>
                    <a:cubicBezTo>
                      <a:pt x="136" y="30"/>
                      <a:pt x="105" y="0"/>
                      <a:pt x="68" y="0"/>
                    </a:cubicBezTo>
                    <a:close/>
                    <a:moveTo>
                      <a:pt x="70" y="100"/>
                    </a:moveTo>
                    <a:cubicBezTo>
                      <a:pt x="70" y="110"/>
                      <a:pt x="70" y="110"/>
                      <a:pt x="70" y="110"/>
                    </a:cubicBezTo>
                    <a:cubicBezTo>
                      <a:pt x="70" y="111"/>
                      <a:pt x="69" y="112"/>
                      <a:pt x="68" y="112"/>
                    </a:cubicBezTo>
                    <a:cubicBezTo>
                      <a:pt x="67" y="112"/>
                      <a:pt x="65" y="112"/>
                      <a:pt x="65" y="110"/>
                    </a:cubicBezTo>
                    <a:cubicBezTo>
                      <a:pt x="65" y="100"/>
                      <a:pt x="65" y="100"/>
                      <a:pt x="65" y="100"/>
                    </a:cubicBezTo>
                    <a:cubicBezTo>
                      <a:pt x="54" y="99"/>
                      <a:pt x="48" y="94"/>
                      <a:pt x="46" y="92"/>
                    </a:cubicBezTo>
                    <a:cubicBezTo>
                      <a:pt x="45" y="91"/>
                      <a:pt x="44" y="91"/>
                      <a:pt x="45" y="89"/>
                    </a:cubicBezTo>
                    <a:cubicBezTo>
                      <a:pt x="47" y="86"/>
                      <a:pt x="50" y="80"/>
                      <a:pt x="52" y="82"/>
                    </a:cubicBezTo>
                    <a:cubicBezTo>
                      <a:pt x="53" y="82"/>
                      <a:pt x="59" y="87"/>
                      <a:pt x="65" y="88"/>
                    </a:cubicBezTo>
                    <a:cubicBezTo>
                      <a:pt x="65" y="82"/>
                      <a:pt x="65" y="76"/>
                      <a:pt x="65" y="69"/>
                    </a:cubicBezTo>
                    <a:cubicBezTo>
                      <a:pt x="56" y="65"/>
                      <a:pt x="45" y="60"/>
                      <a:pt x="45" y="47"/>
                    </a:cubicBezTo>
                    <a:cubicBezTo>
                      <a:pt x="45" y="37"/>
                      <a:pt x="51" y="29"/>
                      <a:pt x="65" y="28"/>
                    </a:cubicBezTo>
                    <a:cubicBezTo>
                      <a:pt x="65" y="24"/>
                      <a:pt x="65" y="24"/>
                      <a:pt x="65" y="24"/>
                    </a:cubicBezTo>
                    <a:cubicBezTo>
                      <a:pt x="65" y="23"/>
                      <a:pt x="66" y="23"/>
                      <a:pt x="67" y="23"/>
                    </a:cubicBezTo>
                    <a:cubicBezTo>
                      <a:pt x="68" y="23"/>
                      <a:pt x="68" y="23"/>
                      <a:pt x="68" y="23"/>
                    </a:cubicBezTo>
                    <a:cubicBezTo>
                      <a:pt x="69" y="23"/>
                      <a:pt x="70" y="23"/>
                      <a:pt x="70" y="24"/>
                    </a:cubicBezTo>
                    <a:cubicBezTo>
                      <a:pt x="70" y="28"/>
                      <a:pt x="70" y="28"/>
                      <a:pt x="70" y="28"/>
                    </a:cubicBezTo>
                    <a:cubicBezTo>
                      <a:pt x="79" y="29"/>
                      <a:pt x="86" y="33"/>
                      <a:pt x="88" y="34"/>
                    </a:cubicBezTo>
                    <a:cubicBezTo>
                      <a:pt x="89" y="35"/>
                      <a:pt x="89" y="37"/>
                      <a:pt x="89" y="38"/>
                    </a:cubicBezTo>
                    <a:cubicBezTo>
                      <a:pt x="87" y="41"/>
                      <a:pt x="84" y="46"/>
                      <a:pt x="81" y="45"/>
                    </a:cubicBezTo>
                    <a:cubicBezTo>
                      <a:pt x="81" y="44"/>
                      <a:pt x="75" y="41"/>
                      <a:pt x="70" y="39"/>
                    </a:cubicBezTo>
                    <a:cubicBezTo>
                      <a:pt x="70" y="45"/>
                      <a:pt x="70" y="51"/>
                      <a:pt x="70" y="57"/>
                    </a:cubicBezTo>
                    <a:cubicBezTo>
                      <a:pt x="79" y="61"/>
                      <a:pt x="91" y="67"/>
                      <a:pt x="91" y="80"/>
                    </a:cubicBezTo>
                    <a:cubicBezTo>
                      <a:pt x="91" y="91"/>
                      <a:pt x="84" y="99"/>
                      <a:pt x="70" y="100"/>
                    </a:cubicBezTo>
                    <a:close/>
                  </a:path>
                </a:pathLst>
              </a:custGeom>
              <a:noFill/>
              <a:ln w="12700">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sp>
            <p:nvSpPr>
              <p:cNvPr id="2049" name="Freeform 10"/>
              <p:cNvSpPr>
                <a:spLocks/>
              </p:cNvSpPr>
              <p:nvPr/>
            </p:nvSpPr>
            <p:spPr bwMode="auto">
              <a:xfrm>
                <a:off x="599" y="1584"/>
                <a:ext cx="173" cy="115"/>
              </a:xfrm>
              <a:custGeom>
                <a:avLst/>
                <a:gdLst>
                  <a:gd name="T0" fmla="*/ 111 w 124"/>
                  <a:gd name="T1" fmla="*/ 66 h 83"/>
                  <a:gd name="T2" fmla="*/ 124 w 124"/>
                  <a:gd name="T3" fmla="*/ 25 h 83"/>
                  <a:gd name="T4" fmla="*/ 104 w 124"/>
                  <a:gd name="T5" fmla="*/ 26 h 83"/>
                  <a:gd name="T6" fmla="*/ 0 w 124"/>
                  <a:gd name="T7" fmla="*/ 0 h 83"/>
                  <a:gd name="T8" fmla="*/ 0 w 124"/>
                  <a:gd name="T9" fmla="*/ 3 h 83"/>
                  <a:gd name="T10" fmla="*/ 7 w 124"/>
                  <a:gd name="T11" fmla="*/ 15 h 83"/>
                  <a:gd name="T12" fmla="*/ 7 w 124"/>
                  <a:gd name="T13" fmla="*/ 29 h 83"/>
                  <a:gd name="T14" fmla="*/ 0 w 124"/>
                  <a:gd name="T15" fmla="*/ 45 h 83"/>
                  <a:gd name="T16" fmla="*/ 104 w 124"/>
                  <a:gd name="T17" fmla="*/ 83 h 83"/>
                  <a:gd name="T18" fmla="*/ 113 w 124"/>
                  <a:gd name="T19" fmla="*/ 83 h 83"/>
                  <a:gd name="T20" fmla="*/ 111 w 124"/>
                  <a:gd name="T21" fmla="*/ 6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83">
                    <a:moveTo>
                      <a:pt x="111" y="66"/>
                    </a:moveTo>
                    <a:cubicBezTo>
                      <a:pt x="111" y="51"/>
                      <a:pt x="116" y="37"/>
                      <a:pt x="124" y="25"/>
                    </a:cubicBezTo>
                    <a:cubicBezTo>
                      <a:pt x="117" y="26"/>
                      <a:pt x="111" y="26"/>
                      <a:pt x="104" y="26"/>
                    </a:cubicBezTo>
                    <a:cubicBezTo>
                      <a:pt x="56" y="26"/>
                      <a:pt x="7" y="17"/>
                      <a:pt x="0" y="0"/>
                    </a:cubicBezTo>
                    <a:cubicBezTo>
                      <a:pt x="0" y="1"/>
                      <a:pt x="0" y="2"/>
                      <a:pt x="0" y="3"/>
                    </a:cubicBezTo>
                    <a:cubicBezTo>
                      <a:pt x="0" y="8"/>
                      <a:pt x="2" y="12"/>
                      <a:pt x="7" y="15"/>
                    </a:cubicBezTo>
                    <a:cubicBezTo>
                      <a:pt x="7" y="29"/>
                      <a:pt x="7" y="29"/>
                      <a:pt x="7" y="29"/>
                    </a:cubicBezTo>
                    <a:cubicBezTo>
                      <a:pt x="2" y="33"/>
                      <a:pt x="0" y="41"/>
                      <a:pt x="0" y="45"/>
                    </a:cubicBezTo>
                    <a:cubicBezTo>
                      <a:pt x="0" y="65"/>
                      <a:pt x="52" y="83"/>
                      <a:pt x="104" y="83"/>
                    </a:cubicBezTo>
                    <a:cubicBezTo>
                      <a:pt x="107" y="83"/>
                      <a:pt x="110" y="83"/>
                      <a:pt x="113" y="83"/>
                    </a:cubicBezTo>
                    <a:cubicBezTo>
                      <a:pt x="112" y="78"/>
                      <a:pt x="111" y="72"/>
                      <a:pt x="111" y="66"/>
                    </a:cubicBezTo>
                    <a:close/>
                  </a:path>
                </a:pathLst>
              </a:custGeom>
              <a:noFill/>
              <a:ln w="12700">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sp>
            <p:nvSpPr>
              <p:cNvPr id="2050" name="Freeform 11"/>
              <p:cNvSpPr>
                <a:spLocks noEditPoints="1"/>
              </p:cNvSpPr>
              <p:nvPr/>
            </p:nvSpPr>
            <p:spPr bwMode="auto">
              <a:xfrm>
                <a:off x="599" y="1385"/>
                <a:ext cx="291" cy="221"/>
              </a:xfrm>
              <a:custGeom>
                <a:avLst/>
                <a:gdLst>
                  <a:gd name="T0" fmla="*/ 204 w 209"/>
                  <a:gd name="T1" fmla="*/ 15 h 159"/>
                  <a:gd name="T2" fmla="*/ 209 w 209"/>
                  <a:gd name="T3" fmla="*/ 4 h 159"/>
                  <a:gd name="T4" fmla="*/ 208 w 209"/>
                  <a:gd name="T5" fmla="*/ 0 h 159"/>
                  <a:gd name="T6" fmla="*/ 162 w 209"/>
                  <a:gd name="T7" fmla="*/ 22 h 159"/>
                  <a:gd name="T8" fmla="*/ 104 w 209"/>
                  <a:gd name="T9" fmla="*/ 26 h 159"/>
                  <a:gd name="T10" fmla="*/ 47 w 209"/>
                  <a:gd name="T11" fmla="*/ 22 h 159"/>
                  <a:gd name="T12" fmla="*/ 0 w 209"/>
                  <a:gd name="T13" fmla="*/ 0 h 159"/>
                  <a:gd name="T14" fmla="*/ 0 w 209"/>
                  <a:gd name="T15" fmla="*/ 4 h 159"/>
                  <a:gd name="T16" fmla="*/ 7 w 209"/>
                  <a:gd name="T17" fmla="*/ 16 h 159"/>
                  <a:gd name="T18" fmla="*/ 7 w 209"/>
                  <a:gd name="T19" fmla="*/ 117 h 159"/>
                  <a:gd name="T20" fmla="*/ 0 w 209"/>
                  <a:gd name="T21" fmla="*/ 129 h 159"/>
                  <a:gd name="T22" fmla="*/ 104 w 209"/>
                  <a:gd name="T23" fmla="*/ 159 h 159"/>
                  <a:gd name="T24" fmla="*/ 129 w 209"/>
                  <a:gd name="T25" fmla="*/ 158 h 159"/>
                  <a:gd name="T26" fmla="*/ 186 w 209"/>
                  <a:gd name="T27" fmla="*/ 132 h 159"/>
                  <a:gd name="T28" fmla="*/ 207 w 209"/>
                  <a:gd name="T29" fmla="*/ 135 h 159"/>
                  <a:gd name="T30" fmla="*/ 209 w 209"/>
                  <a:gd name="T31" fmla="*/ 129 h 159"/>
                  <a:gd name="T32" fmla="*/ 204 w 209"/>
                  <a:gd name="T33" fmla="*/ 119 h 159"/>
                  <a:gd name="T34" fmla="*/ 204 w 209"/>
                  <a:gd name="T35" fmla="*/ 15 h 159"/>
                  <a:gd name="T36" fmla="*/ 105 w 209"/>
                  <a:gd name="T37" fmla="*/ 138 h 159"/>
                  <a:gd name="T38" fmla="*/ 57 w 209"/>
                  <a:gd name="T39" fmla="*/ 90 h 159"/>
                  <a:gd name="T40" fmla="*/ 105 w 209"/>
                  <a:gd name="T41" fmla="*/ 42 h 159"/>
                  <a:gd name="T42" fmla="*/ 153 w 209"/>
                  <a:gd name="T43" fmla="*/ 90 h 159"/>
                  <a:gd name="T44" fmla="*/ 105 w 209"/>
                  <a:gd name="T45" fmla="*/ 13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9" h="159">
                    <a:moveTo>
                      <a:pt x="204" y="15"/>
                    </a:moveTo>
                    <a:cubicBezTo>
                      <a:pt x="207" y="12"/>
                      <a:pt x="209" y="8"/>
                      <a:pt x="209" y="4"/>
                    </a:cubicBezTo>
                    <a:cubicBezTo>
                      <a:pt x="209" y="3"/>
                      <a:pt x="209" y="2"/>
                      <a:pt x="208" y="0"/>
                    </a:cubicBezTo>
                    <a:cubicBezTo>
                      <a:pt x="204" y="10"/>
                      <a:pt x="186" y="17"/>
                      <a:pt x="162" y="22"/>
                    </a:cubicBezTo>
                    <a:cubicBezTo>
                      <a:pt x="146" y="25"/>
                      <a:pt x="127" y="26"/>
                      <a:pt x="104" y="26"/>
                    </a:cubicBezTo>
                    <a:cubicBezTo>
                      <a:pt x="82" y="26"/>
                      <a:pt x="62" y="25"/>
                      <a:pt x="47" y="22"/>
                    </a:cubicBezTo>
                    <a:cubicBezTo>
                      <a:pt x="23" y="17"/>
                      <a:pt x="4" y="10"/>
                      <a:pt x="0" y="0"/>
                    </a:cubicBezTo>
                    <a:cubicBezTo>
                      <a:pt x="0" y="2"/>
                      <a:pt x="0" y="3"/>
                      <a:pt x="0" y="4"/>
                    </a:cubicBezTo>
                    <a:cubicBezTo>
                      <a:pt x="0" y="9"/>
                      <a:pt x="2" y="13"/>
                      <a:pt x="7" y="16"/>
                    </a:cubicBezTo>
                    <a:cubicBezTo>
                      <a:pt x="7" y="117"/>
                      <a:pt x="7" y="117"/>
                      <a:pt x="7" y="117"/>
                    </a:cubicBezTo>
                    <a:cubicBezTo>
                      <a:pt x="2" y="121"/>
                      <a:pt x="0" y="125"/>
                      <a:pt x="0" y="129"/>
                    </a:cubicBezTo>
                    <a:cubicBezTo>
                      <a:pt x="0" y="149"/>
                      <a:pt x="52" y="159"/>
                      <a:pt x="104" y="159"/>
                    </a:cubicBezTo>
                    <a:cubicBezTo>
                      <a:pt x="113" y="159"/>
                      <a:pt x="121" y="159"/>
                      <a:pt x="129" y="158"/>
                    </a:cubicBezTo>
                    <a:cubicBezTo>
                      <a:pt x="142" y="142"/>
                      <a:pt x="163" y="132"/>
                      <a:pt x="186" y="132"/>
                    </a:cubicBezTo>
                    <a:cubicBezTo>
                      <a:pt x="193" y="132"/>
                      <a:pt x="201" y="133"/>
                      <a:pt x="207" y="135"/>
                    </a:cubicBezTo>
                    <a:cubicBezTo>
                      <a:pt x="208" y="133"/>
                      <a:pt x="209" y="131"/>
                      <a:pt x="209" y="129"/>
                    </a:cubicBezTo>
                    <a:cubicBezTo>
                      <a:pt x="209" y="125"/>
                      <a:pt x="207" y="122"/>
                      <a:pt x="204" y="119"/>
                    </a:cubicBezTo>
                    <a:lnTo>
                      <a:pt x="204" y="15"/>
                    </a:lnTo>
                    <a:close/>
                    <a:moveTo>
                      <a:pt x="105" y="138"/>
                    </a:moveTo>
                    <a:cubicBezTo>
                      <a:pt x="78" y="138"/>
                      <a:pt x="57" y="117"/>
                      <a:pt x="57" y="90"/>
                    </a:cubicBezTo>
                    <a:cubicBezTo>
                      <a:pt x="57" y="64"/>
                      <a:pt x="78" y="42"/>
                      <a:pt x="105" y="42"/>
                    </a:cubicBezTo>
                    <a:cubicBezTo>
                      <a:pt x="132" y="42"/>
                      <a:pt x="153" y="64"/>
                      <a:pt x="153" y="90"/>
                    </a:cubicBezTo>
                    <a:cubicBezTo>
                      <a:pt x="153" y="117"/>
                      <a:pt x="132" y="138"/>
                      <a:pt x="105" y="138"/>
                    </a:cubicBezTo>
                    <a:close/>
                  </a:path>
                </a:pathLst>
              </a:custGeom>
              <a:noFill/>
              <a:ln w="12700">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sp>
            <p:nvSpPr>
              <p:cNvPr id="2051" name="Freeform 12"/>
              <p:cNvSpPr>
                <a:spLocks noEditPoints="1"/>
              </p:cNvSpPr>
              <p:nvPr/>
            </p:nvSpPr>
            <p:spPr bwMode="auto">
              <a:xfrm>
                <a:off x="713" y="1468"/>
                <a:ext cx="64" cy="78"/>
              </a:xfrm>
              <a:custGeom>
                <a:avLst/>
                <a:gdLst>
                  <a:gd name="T0" fmla="*/ 37 w 46"/>
                  <a:gd name="T1" fmla="*/ 29 h 56"/>
                  <a:gd name="T2" fmla="*/ 24 w 46"/>
                  <a:gd name="T3" fmla="*/ 1 h 56"/>
                  <a:gd name="T4" fmla="*/ 22 w 46"/>
                  <a:gd name="T5" fmla="*/ 1 h 56"/>
                  <a:gd name="T6" fmla="*/ 9 w 46"/>
                  <a:gd name="T7" fmla="*/ 29 h 56"/>
                  <a:gd name="T8" fmla="*/ 23 w 46"/>
                  <a:gd name="T9" fmla="*/ 56 h 56"/>
                  <a:gd name="T10" fmla="*/ 37 w 46"/>
                  <a:gd name="T11" fmla="*/ 29 h 56"/>
                  <a:gd name="T12" fmla="*/ 34 w 46"/>
                  <a:gd name="T13" fmla="*/ 47 h 56"/>
                  <a:gd name="T14" fmla="*/ 35 w 46"/>
                  <a:gd name="T15" fmla="*/ 36 h 56"/>
                  <a:gd name="T16" fmla="*/ 32 w 46"/>
                  <a:gd name="T17" fmla="*/ 29 h 56"/>
                  <a:gd name="T18" fmla="*/ 30 w 46"/>
                  <a:gd name="T19" fmla="*/ 24 h 56"/>
                  <a:gd name="T20" fmla="*/ 29 w 46"/>
                  <a:gd name="T21" fmla="*/ 21 h 56"/>
                  <a:gd name="T22" fmla="*/ 29 w 46"/>
                  <a:gd name="T23" fmla="*/ 19 h 56"/>
                  <a:gd name="T24" fmla="*/ 29 w 46"/>
                  <a:gd name="T25" fmla="*/ 18 h 56"/>
                  <a:gd name="T26" fmla="*/ 29 w 46"/>
                  <a:gd name="T27" fmla="*/ 18 h 56"/>
                  <a:gd name="T28" fmla="*/ 29 w 46"/>
                  <a:gd name="T29" fmla="*/ 18 h 56"/>
                  <a:gd name="T30" fmla="*/ 29 w 46"/>
                  <a:gd name="T31" fmla="*/ 19 h 56"/>
                  <a:gd name="T32" fmla="*/ 30 w 46"/>
                  <a:gd name="T33" fmla="*/ 20 h 56"/>
                  <a:gd name="T34" fmla="*/ 30 w 46"/>
                  <a:gd name="T35" fmla="*/ 21 h 56"/>
                  <a:gd name="T36" fmla="*/ 31 w 46"/>
                  <a:gd name="T37" fmla="*/ 22 h 56"/>
                  <a:gd name="T38" fmla="*/ 32 w 46"/>
                  <a:gd name="T39" fmla="*/ 24 h 56"/>
                  <a:gd name="T40" fmla="*/ 34 w 46"/>
                  <a:gd name="T41" fmla="*/ 29 h 56"/>
                  <a:gd name="T42" fmla="*/ 37 w 46"/>
                  <a:gd name="T43" fmla="*/ 34 h 56"/>
                  <a:gd name="T44" fmla="*/ 34 w 46"/>
                  <a:gd name="T45" fmla="*/ 4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56">
                    <a:moveTo>
                      <a:pt x="37" y="29"/>
                    </a:moveTo>
                    <a:cubicBezTo>
                      <a:pt x="31" y="15"/>
                      <a:pt x="26" y="8"/>
                      <a:pt x="24" y="1"/>
                    </a:cubicBezTo>
                    <a:cubicBezTo>
                      <a:pt x="24" y="0"/>
                      <a:pt x="22" y="0"/>
                      <a:pt x="22" y="1"/>
                    </a:cubicBezTo>
                    <a:cubicBezTo>
                      <a:pt x="21" y="8"/>
                      <a:pt x="15" y="15"/>
                      <a:pt x="9" y="29"/>
                    </a:cubicBezTo>
                    <a:cubicBezTo>
                      <a:pt x="0" y="46"/>
                      <a:pt x="11" y="56"/>
                      <a:pt x="23" y="56"/>
                    </a:cubicBezTo>
                    <a:cubicBezTo>
                      <a:pt x="34" y="56"/>
                      <a:pt x="46" y="46"/>
                      <a:pt x="37" y="29"/>
                    </a:cubicBezTo>
                    <a:close/>
                    <a:moveTo>
                      <a:pt x="34" y="47"/>
                    </a:moveTo>
                    <a:cubicBezTo>
                      <a:pt x="36" y="45"/>
                      <a:pt x="37" y="41"/>
                      <a:pt x="35" y="36"/>
                    </a:cubicBezTo>
                    <a:cubicBezTo>
                      <a:pt x="34" y="33"/>
                      <a:pt x="33" y="31"/>
                      <a:pt x="32" y="29"/>
                    </a:cubicBezTo>
                    <a:cubicBezTo>
                      <a:pt x="31" y="27"/>
                      <a:pt x="31" y="25"/>
                      <a:pt x="30" y="24"/>
                    </a:cubicBezTo>
                    <a:cubicBezTo>
                      <a:pt x="30" y="23"/>
                      <a:pt x="29" y="22"/>
                      <a:pt x="29" y="21"/>
                    </a:cubicBezTo>
                    <a:cubicBezTo>
                      <a:pt x="29" y="21"/>
                      <a:pt x="29" y="20"/>
                      <a:pt x="29" y="19"/>
                    </a:cubicBezTo>
                    <a:cubicBezTo>
                      <a:pt x="29" y="19"/>
                      <a:pt x="29" y="19"/>
                      <a:pt x="29" y="18"/>
                    </a:cubicBezTo>
                    <a:cubicBezTo>
                      <a:pt x="29" y="18"/>
                      <a:pt x="29" y="18"/>
                      <a:pt x="29" y="18"/>
                    </a:cubicBezTo>
                    <a:cubicBezTo>
                      <a:pt x="29" y="18"/>
                      <a:pt x="29" y="18"/>
                      <a:pt x="29" y="18"/>
                    </a:cubicBezTo>
                    <a:cubicBezTo>
                      <a:pt x="29" y="19"/>
                      <a:pt x="29" y="19"/>
                      <a:pt x="29" y="19"/>
                    </a:cubicBezTo>
                    <a:cubicBezTo>
                      <a:pt x="29" y="20"/>
                      <a:pt x="30" y="20"/>
                      <a:pt x="30" y="20"/>
                    </a:cubicBezTo>
                    <a:cubicBezTo>
                      <a:pt x="30" y="21"/>
                      <a:pt x="30" y="21"/>
                      <a:pt x="30" y="21"/>
                    </a:cubicBezTo>
                    <a:cubicBezTo>
                      <a:pt x="31" y="22"/>
                      <a:pt x="31" y="22"/>
                      <a:pt x="31" y="22"/>
                    </a:cubicBezTo>
                    <a:cubicBezTo>
                      <a:pt x="31" y="23"/>
                      <a:pt x="31" y="24"/>
                      <a:pt x="32" y="24"/>
                    </a:cubicBezTo>
                    <a:cubicBezTo>
                      <a:pt x="33" y="26"/>
                      <a:pt x="33" y="27"/>
                      <a:pt x="34" y="29"/>
                    </a:cubicBezTo>
                    <a:cubicBezTo>
                      <a:pt x="35" y="30"/>
                      <a:pt x="36" y="32"/>
                      <a:pt x="37" y="34"/>
                    </a:cubicBezTo>
                    <a:cubicBezTo>
                      <a:pt x="40" y="40"/>
                      <a:pt x="38" y="45"/>
                      <a:pt x="34" y="47"/>
                    </a:cubicBezTo>
                    <a:close/>
                  </a:path>
                </a:pathLst>
              </a:custGeom>
              <a:noFill/>
              <a:ln w="12700">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grpSp>
      </p:grpSp>
      <p:grpSp>
        <p:nvGrpSpPr>
          <p:cNvPr id="2124" name="Group 2123"/>
          <p:cNvGrpSpPr/>
          <p:nvPr/>
        </p:nvGrpSpPr>
        <p:grpSpPr>
          <a:xfrm>
            <a:off x="359957" y="3598956"/>
            <a:ext cx="904304" cy="495272"/>
            <a:chOff x="218063" y="5014847"/>
            <a:chExt cx="904304" cy="660159"/>
          </a:xfrm>
        </p:grpSpPr>
        <p:sp>
          <p:nvSpPr>
            <p:cNvPr id="2060" name="Oval 2059"/>
            <p:cNvSpPr/>
            <p:nvPr/>
          </p:nvSpPr>
          <p:spPr>
            <a:xfrm>
              <a:off x="941391" y="5014847"/>
              <a:ext cx="180976" cy="660159"/>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1600">
                <a:solidFill>
                  <a:srgbClr val="FFFFFF"/>
                </a:solidFill>
              </a:endParaRPr>
            </a:p>
          </p:txBody>
        </p:sp>
        <p:grpSp>
          <p:nvGrpSpPr>
            <p:cNvPr id="2053" name="Group 15"/>
            <p:cNvGrpSpPr>
              <a:grpSpLocks noChangeAspect="1"/>
            </p:cNvGrpSpPr>
            <p:nvPr/>
          </p:nvGrpSpPr>
          <p:grpSpPr bwMode="auto">
            <a:xfrm rot="5400000">
              <a:off x="356201" y="4904482"/>
              <a:ext cx="599194" cy="875470"/>
              <a:chOff x="1451" y="1697"/>
              <a:chExt cx="501" cy="732"/>
            </a:xfrm>
            <a:solidFill>
              <a:schemeClr val="accent1"/>
            </a:solidFill>
          </p:grpSpPr>
          <p:sp>
            <p:nvSpPr>
              <p:cNvPr id="2055" name="Freeform 16"/>
              <p:cNvSpPr>
                <a:spLocks noEditPoints="1"/>
              </p:cNvSpPr>
              <p:nvPr/>
            </p:nvSpPr>
            <p:spPr bwMode="auto">
              <a:xfrm>
                <a:off x="1451" y="1697"/>
                <a:ext cx="501" cy="253"/>
              </a:xfrm>
              <a:custGeom>
                <a:avLst/>
                <a:gdLst>
                  <a:gd name="T0" fmla="*/ 204 w 209"/>
                  <a:gd name="T1" fmla="*/ 66 h 106"/>
                  <a:gd name="T2" fmla="*/ 204 w 209"/>
                  <a:gd name="T3" fmla="*/ 40 h 106"/>
                  <a:gd name="T4" fmla="*/ 209 w 209"/>
                  <a:gd name="T5" fmla="*/ 30 h 106"/>
                  <a:gd name="T6" fmla="*/ 105 w 209"/>
                  <a:gd name="T7" fmla="*/ 0 h 106"/>
                  <a:gd name="T8" fmla="*/ 0 w 209"/>
                  <a:gd name="T9" fmla="*/ 30 h 106"/>
                  <a:gd name="T10" fmla="*/ 7 w 209"/>
                  <a:gd name="T11" fmla="*/ 42 h 106"/>
                  <a:gd name="T12" fmla="*/ 7 w 209"/>
                  <a:gd name="T13" fmla="*/ 64 h 106"/>
                  <a:gd name="T14" fmla="*/ 0 w 209"/>
                  <a:gd name="T15" fmla="*/ 76 h 106"/>
                  <a:gd name="T16" fmla="*/ 105 w 209"/>
                  <a:gd name="T17" fmla="*/ 106 h 106"/>
                  <a:gd name="T18" fmla="*/ 209 w 209"/>
                  <a:gd name="T19" fmla="*/ 76 h 106"/>
                  <a:gd name="T20" fmla="*/ 204 w 209"/>
                  <a:gd name="T21" fmla="*/ 66 h 106"/>
                  <a:gd name="T22" fmla="*/ 105 w 209"/>
                  <a:gd name="T23" fmla="*/ 8 h 106"/>
                  <a:gd name="T24" fmla="*/ 201 w 209"/>
                  <a:gd name="T25" fmla="*/ 30 h 106"/>
                  <a:gd name="T26" fmla="*/ 105 w 209"/>
                  <a:gd name="T27" fmla="*/ 52 h 106"/>
                  <a:gd name="T28" fmla="*/ 8 w 209"/>
                  <a:gd name="T29" fmla="*/ 30 h 106"/>
                  <a:gd name="T30" fmla="*/ 105 w 209"/>
                  <a:gd name="T31" fmla="*/ 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9" h="106">
                    <a:moveTo>
                      <a:pt x="204" y="66"/>
                    </a:moveTo>
                    <a:cubicBezTo>
                      <a:pt x="204" y="40"/>
                      <a:pt x="204" y="40"/>
                      <a:pt x="204" y="40"/>
                    </a:cubicBezTo>
                    <a:cubicBezTo>
                      <a:pt x="207" y="37"/>
                      <a:pt x="209" y="34"/>
                      <a:pt x="209" y="30"/>
                    </a:cubicBezTo>
                    <a:cubicBezTo>
                      <a:pt x="209" y="10"/>
                      <a:pt x="157" y="0"/>
                      <a:pt x="105" y="0"/>
                    </a:cubicBezTo>
                    <a:cubicBezTo>
                      <a:pt x="53" y="0"/>
                      <a:pt x="0" y="10"/>
                      <a:pt x="0" y="30"/>
                    </a:cubicBezTo>
                    <a:cubicBezTo>
                      <a:pt x="0" y="34"/>
                      <a:pt x="3" y="38"/>
                      <a:pt x="7" y="42"/>
                    </a:cubicBezTo>
                    <a:cubicBezTo>
                      <a:pt x="7" y="64"/>
                      <a:pt x="7" y="64"/>
                      <a:pt x="7" y="64"/>
                    </a:cubicBezTo>
                    <a:cubicBezTo>
                      <a:pt x="2" y="67"/>
                      <a:pt x="0" y="71"/>
                      <a:pt x="0" y="76"/>
                    </a:cubicBezTo>
                    <a:cubicBezTo>
                      <a:pt x="0" y="95"/>
                      <a:pt x="53" y="106"/>
                      <a:pt x="105" y="106"/>
                    </a:cubicBezTo>
                    <a:cubicBezTo>
                      <a:pt x="157" y="106"/>
                      <a:pt x="209" y="95"/>
                      <a:pt x="209" y="76"/>
                    </a:cubicBezTo>
                    <a:cubicBezTo>
                      <a:pt x="209" y="72"/>
                      <a:pt x="208" y="69"/>
                      <a:pt x="204" y="66"/>
                    </a:cubicBezTo>
                    <a:close/>
                    <a:moveTo>
                      <a:pt x="105" y="8"/>
                    </a:moveTo>
                    <a:cubicBezTo>
                      <a:pt x="164" y="8"/>
                      <a:pt x="201" y="21"/>
                      <a:pt x="201" y="30"/>
                    </a:cubicBezTo>
                    <a:cubicBezTo>
                      <a:pt x="201" y="39"/>
                      <a:pt x="164" y="52"/>
                      <a:pt x="105" y="52"/>
                    </a:cubicBezTo>
                    <a:cubicBezTo>
                      <a:pt x="46" y="52"/>
                      <a:pt x="8" y="39"/>
                      <a:pt x="8" y="30"/>
                    </a:cubicBezTo>
                    <a:cubicBezTo>
                      <a:pt x="8" y="21"/>
                      <a:pt x="46" y="8"/>
                      <a:pt x="10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sp>
            <p:nvSpPr>
              <p:cNvPr id="2056" name="Freeform 17"/>
              <p:cNvSpPr>
                <a:spLocks noEditPoints="1"/>
              </p:cNvSpPr>
              <p:nvPr/>
            </p:nvSpPr>
            <p:spPr bwMode="auto">
              <a:xfrm>
                <a:off x="1451" y="1898"/>
                <a:ext cx="501" cy="379"/>
              </a:xfrm>
              <a:custGeom>
                <a:avLst/>
                <a:gdLst>
                  <a:gd name="T0" fmla="*/ 204 w 209"/>
                  <a:gd name="T1" fmla="*/ 14 h 159"/>
                  <a:gd name="T2" fmla="*/ 209 w 209"/>
                  <a:gd name="T3" fmla="*/ 4 h 159"/>
                  <a:gd name="T4" fmla="*/ 209 w 209"/>
                  <a:gd name="T5" fmla="*/ 0 h 159"/>
                  <a:gd name="T6" fmla="*/ 162 w 209"/>
                  <a:gd name="T7" fmla="*/ 21 h 159"/>
                  <a:gd name="T8" fmla="*/ 105 w 209"/>
                  <a:gd name="T9" fmla="*/ 26 h 159"/>
                  <a:gd name="T10" fmla="*/ 47 w 209"/>
                  <a:gd name="T11" fmla="*/ 21 h 159"/>
                  <a:gd name="T12" fmla="*/ 1 w 209"/>
                  <a:gd name="T13" fmla="*/ 0 h 159"/>
                  <a:gd name="T14" fmla="*/ 0 w 209"/>
                  <a:gd name="T15" fmla="*/ 4 h 159"/>
                  <a:gd name="T16" fmla="*/ 7 w 209"/>
                  <a:gd name="T17" fmla="*/ 16 h 159"/>
                  <a:gd name="T18" fmla="*/ 7 w 209"/>
                  <a:gd name="T19" fmla="*/ 117 h 159"/>
                  <a:gd name="T20" fmla="*/ 0 w 209"/>
                  <a:gd name="T21" fmla="*/ 129 h 159"/>
                  <a:gd name="T22" fmla="*/ 105 w 209"/>
                  <a:gd name="T23" fmla="*/ 159 h 159"/>
                  <a:gd name="T24" fmla="*/ 209 w 209"/>
                  <a:gd name="T25" fmla="*/ 129 h 159"/>
                  <a:gd name="T26" fmla="*/ 204 w 209"/>
                  <a:gd name="T27" fmla="*/ 118 h 159"/>
                  <a:gd name="T28" fmla="*/ 204 w 209"/>
                  <a:gd name="T29" fmla="*/ 14 h 159"/>
                  <a:gd name="T30" fmla="*/ 105 w 209"/>
                  <a:gd name="T31" fmla="*/ 141 h 159"/>
                  <a:gd name="T32" fmla="*/ 56 w 209"/>
                  <a:gd name="T33" fmla="*/ 92 h 159"/>
                  <a:gd name="T34" fmla="*/ 105 w 209"/>
                  <a:gd name="T35" fmla="*/ 44 h 159"/>
                  <a:gd name="T36" fmla="*/ 153 w 209"/>
                  <a:gd name="T37" fmla="*/ 92 h 159"/>
                  <a:gd name="T38" fmla="*/ 105 w 209"/>
                  <a:gd name="T39" fmla="*/ 1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9" h="159">
                    <a:moveTo>
                      <a:pt x="204" y="14"/>
                    </a:moveTo>
                    <a:cubicBezTo>
                      <a:pt x="207" y="11"/>
                      <a:pt x="209" y="8"/>
                      <a:pt x="209" y="4"/>
                    </a:cubicBezTo>
                    <a:cubicBezTo>
                      <a:pt x="209" y="3"/>
                      <a:pt x="209" y="1"/>
                      <a:pt x="209" y="0"/>
                    </a:cubicBezTo>
                    <a:cubicBezTo>
                      <a:pt x="205" y="10"/>
                      <a:pt x="186" y="17"/>
                      <a:pt x="162" y="21"/>
                    </a:cubicBezTo>
                    <a:cubicBezTo>
                      <a:pt x="147" y="24"/>
                      <a:pt x="127" y="26"/>
                      <a:pt x="105" y="26"/>
                    </a:cubicBezTo>
                    <a:cubicBezTo>
                      <a:pt x="82" y="26"/>
                      <a:pt x="63" y="24"/>
                      <a:pt x="47" y="21"/>
                    </a:cubicBezTo>
                    <a:cubicBezTo>
                      <a:pt x="23" y="17"/>
                      <a:pt x="5" y="10"/>
                      <a:pt x="1" y="0"/>
                    </a:cubicBezTo>
                    <a:cubicBezTo>
                      <a:pt x="0" y="1"/>
                      <a:pt x="0" y="3"/>
                      <a:pt x="0" y="4"/>
                    </a:cubicBezTo>
                    <a:cubicBezTo>
                      <a:pt x="0" y="8"/>
                      <a:pt x="3" y="12"/>
                      <a:pt x="7" y="16"/>
                    </a:cubicBezTo>
                    <a:cubicBezTo>
                      <a:pt x="7" y="117"/>
                      <a:pt x="7" y="117"/>
                      <a:pt x="7" y="117"/>
                    </a:cubicBezTo>
                    <a:cubicBezTo>
                      <a:pt x="2" y="120"/>
                      <a:pt x="0" y="124"/>
                      <a:pt x="0" y="129"/>
                    </a:cubicBezTo>
                    <a:cubicBezTo>
                      <a:pt x="0" y="148"/>
                      <a:pt x="53" y="159"/>
                      <a:pt x="105" y="159"/>
                    </a:cubicBezTo>
                    <a:cubicBezTo>
                      <a:pt x="157" y="159"/>
                      <a:pt x="209" y="148"/>
                      <a:pt x="209" y="129"/>
                    </a:cubicBezTo>
                    <a:cubicBezTo>
                      <a:pt x="209" y="125"/>
                      <a:pt x="208" y="122"/>
                      <a:pt x="204" y="118"/>
                    </a:cubicBezTo>
                    <a:lnTo>
                      <a:pt x="204" y="14"/>
                    </a:lnTo>
                    <a:close/>
                    <a:moveTo>
                      <a:pt x="105" y="141"/>
                    </a:moveTo>
                    <a:cubicBezTo>
                      <a:pt x="78" y="141"/>
                      <a:pt x="56" y="119"/>
                      <a:pt x="56" y="92"/>
                    </a:cubicBezTo>
                    <a:cubicBezTo>
                      <a:pt x="56" y="66"/>
                      <a:pt x="78" y="44"/>
                      <a:pt x="105" y="44"/>
                    </a:cubicBezTo>
                    <a:cubicBezTo>
                      <a:pt x="131" y="44"/>
                      <a:pt x="153" y="66"/>
                      <a:pt x="153" y="92"/>
                    </a:cubicBezTo>
                    <a:cubicBezTo>
                      <a:pt x="153" y="119"/>
                      <a:pt x="131" y="141"/>
                      <a:pt x="105"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sp>
            <p:nvSpPr>
              <p:cNvPr id="2057" name="Freeform 18"/>
              <p:cNvSpPr>
                <a:spLocks/>
              </p:cNvSpPr>
              <p:nvPr/>
            </p:nvSpPr>
            <p:spPr bwMode="auto">
              <a:xfrm>
                <a:off x="1451" y="2229"/>
                <a:ext cx="501" cy="200"/>
              </a:xfrm>
              <a:custGeom>
                <a:avLst/>
                <a:gdLst>
                  <a:gd name="T0" fmla="*/ 209 w 209"/>
                  <a:gd name="T1" fmla="*/ 4 h 84"/>
                  <a:gd name="T2" fmla="*/ 209 w 209"/>
                  <a:gd name="T3" fmla="*/ 0 h 84"/>
                  <a:gd name="T4" fmla="*/ 105 w 209"/>
                  <a:gd name="T5" fmla="*/ 26 h 84"/>
                  <a:gd name="T6" fmla="*/ 1 w 209"/>
                  <a:gd name="T7" fmla="*/ 0 h 84"/>
                  <a:gd name="T8" fmla="*/ 0 w 209"/>
                  <a:gd name="T9" fmla="*/ 4 h 84"/>
                  <a:gd name="T10" fmla="*/ 7 w 209"/>
                  <a:gd name="T11" fmla="*/ 16 h 84"/>
                  <a:gd name="T12" fmla="*/ 7 w 209"/>
                  <a:gd name="T13" fmla="*/ 30 h 84"/>
                  <a:gd name="T14" fmla="*/ 0 w 209"/>
                  <a:gd name="T15" fmla="*/ 46 h 84"/>
                  <a:gd name="T16" fmla="*/ 105 w 209"/>
                  <a:gd name="T17" fmla="*/ 84 h 84"/>
                  <a:gd name="T18" fmla="*/ 209 w 209"/>
                  <a:gd name="T19" fmla="*/ 46 h 84"/>
                  <a:gd name="T20" fmla="*/ 204 w 209"/>
                  <a:gd name="T21" fmla="*/ 36 h 84"/>
                  <a:gd name="T22" fmla="*/ 204 w 209"/>
                  <a:gd name="T23" fmla="*/ 14 h 84"/>
                  <a:gd name="T24" fmla="*/ 209 w 209"/>
                  <a:gd name="T25" fmla="*/ 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84">
                    <a:moveTo>
                      <a:pt x="209" y="4"/>
                    </a:moveTo>
                    <a:cubicBezTo>
                      <a:pt x="209" y="3"/>
                      <a:pt x="209" y="1"/>
                      <a:pt x="209" y="0"/>
                    </a:cubicBezTo>
                    <a:cubicBezTo>
                      <a:pt x="202" y="17"/>
                      <a:pt x="153" y="26"/>
                      <a:pt x="105" y="26"/>
                    </a:cubicBezTo>
                    <a:cubicBezTo>
                      <a:pt x="56" y="26"/>
                      <a:pt x="7" y="17"/>
                      <a:pt x="1" y="0"/>
                    </a:cubicBezTo>
                    <a:cubicBezTo>
                      <a:pt x="0" y="1"/>
                      <a:pt x="0" y="3"/>
                      <a:pt x="0" y="4"/>
                    </a:cubicBezTo>
                    <a:cubicBezTo>
                      <a:pt x="0" y="8"/>
                      <a:pt x="3" y="12"/>
                      <a:pt x="7" y="16"/>
                    </a:cubicBezTo>
                    <a:cubicBezTo>
                      <a:pt x="7" y="30"/>
                      <a:pt x="7" y="30"/>
                      <a:pt x="7" y="30"/>
                    </a:cubicBezTo>
                    <a:cubicBezTo>
                      <a:pt x="2" y="33"/>
                      <a:pt x="0" y="41"/>
                      <a:pt x="0" y="46"/>
                    </a:cubicBezTo>
                    <a:cubicBezTo>
                      <a:pt x="0" y="65"/>
                      <a:pt x="53" y="84"/>
                      <a:pt x="105" y="84"/>
                    </a:cubicBezTo>
                    <a:cubicBezTo>
                      <a:pt x="157" y="84"/>
                      <a:pt x="209" y="65"/>
                      <a:pt x="209" y="46"/>
                    </a:cubicBezTo>
                    <a:cubicBezTo>
                      <a:pt x="209" y="42"/>
                      <a:pt x="208" y="39"/>
                      <a:pt x="204" y="36"/>
                    </a:cubicBezTo>
                    <a:cubicBezTo>
                      <a:pt x="204" y="14"/>
                      <a:pt x="204" y="14"/>
                      <a:pt x="204" y="14"/>
                    </a:cubicBezTo>
                    <a:cubicBezTo>
                      <a:pt x="207" y="11"/>
                      <a:pt x="209" y="8"/>
                      <a:pt x="20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sp>
            <p:nvSpPr>
              <p:cNvPr id="2058" name="Oval 19"/>
              <p:cNvSpPr>
                <a:spLocks noChangeArrowheads="1"/>
              </p:cNvSpPr>
              <p:nvPr/>
            </p:nvSpPr>
            <p:spPr bwMode="auto">
              <a:xfrm>
                <a:off x="1741" y="1757"/>
                <a:ext cx="120"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sp>
            <p:nvSpPr>
              <p:cNvPr id="2059" name="Freeform 20"/>
              <p:cNvSpPr>
                <a:spLocks noEditPoints="1"/>
              </p:cNvSpPr>
              <p:nvPr/>
            </p:nvSpPr>
            <p:spPr bwMode="auto">
              <a:xfrm>
                <a:off x="1645" y="2050"/>
                <a:ext cx="113" cy="134"/>
              </a:xfrm>
              <a:custGeom>
                <a:avLst/>
                <a:gdLst>
                  <a:gd name="T0" fmla="*/ 38 w 47"/>
                  <a:gd name="T1" fmla="*/ 29 h 56"/>
                  <a:gd name="T2" fmla="*/ 25 w 47"/>
                  <a:gd name="T3" fmla="*/ 1 h 56"/>
                  <a:gd name="T4" fmla="*/ 23 w 47"/>
                  <a:gd name="T5" fmla="*/ 1 h 56"/>
                  <a:gd name="T6" fmla="*/ 9 w 47"/>
                  <a:gd name="T7" fmla="*/ 29 h 56"/>
                  <a:gd name="T8" fmla="*/ 23 w 47"/>
                  <a:gd name="T9" fmla="*/ 56 h 56"/>
                  <a:gd name="T10" fmla="*/ 38 w 47"/>
                  <a:gd name="T11" fmla="*/ 29 h 56"/>
                  <a:gd name="T12" fmla="*/ 35 w 47"/>
                  <a:gd name="T13" fmla="*/ 47 h 56"/>
                  <a:gd name="T14" fmla="*/ 35 w 47"/>
                  <a:gd name="T15" fmla="*/ 36 h 56"/>
                  <a:gd name="T16" fmla="*/ 33 w 47"/>
                  <a:gd name="T17" fmla="*/ 29 h 56"/>
                  <a:gd name="T18" fmla="*/ 31 w 47"/>
                  <a:gd name="T19" fmla="*/ 24 h 56"/>
                  <a:gd name="T20" fmla="*/ 30 w 47"/>
                  <a:gd name="T21" fmla="*/ 21 h 56"/>
                  <a:gd name="T22" fmla="*/ 30 w 47"/>
                  <a:gd name="T23" fmla="*/ 19 h 56"/>
                  <a:gd name="T24" fmla="*/ 30 w 47"/>
                  <a:gd name="T25" fmla="*/ 18 h 56"/>
                  <a:gd name="T26" fmla="*/ 30 w 47"/>
                  <a:gd name="T27" fmla="*/ 18 h 56"/>
                  <a:gd name="T28" fmla="*/ 30 w 47"/>
                  <a:gd name="T29" fmla="*/ 18 h 56"/>
                  <a:gd name="T30" fmla="*/ 30 w 47"/>
                  <a:gd name="T31" fmla="*/ 19 h 56"/>
                  <a:gd name="T32" fmla="*/ 31 w 47"/>
                  <a:gd name="T33" fmla="*/ 20 h 56"/>
                  <a:gd name="T34" fmla="*/ 31 w 47"/>
                  <a:gd name="T35" fmla="*/ 21 h 56"/>
                  <a:gd name="T36" fmla="*/ 31 w 47"/>
                  <a:gd name="T37" fmla="*/ 22 h 56"/>
                  <a:gd name="T38" fmla="*/ 32 w 47"/>
                  <a:gd name="T39" fmla="*/ 24 h 56"/>
                  <a:gd name="T40" fmla="*/ 35 w 47"/>
                  <a:gd name="T41" fmla="*/ 29 h 56"/>
                  <a:gd name="T42" fmla="*/ 37 w 47"/>
                  <a:gd name="T43" fmla="*/ 34 h 56"/>
                  <a:gd name="T44" fmla="*/ 35 w 47"/>
                  <a:gd name="T45" fmla="*/ 4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56">
                    <a:moveTo>
                      <a:pt x="38" y="29"/>
                    </a:moveTo>
                    <a:cubicBezTo>
                      <a:pt x="31" y="15"/>
                      <a:pt x="27" y="8"/>
                      <a:pt x="25" y="1"/>
                    </a:cubicBezTo>
                    <a:cubicBezTo>
                      <a:pt x="24" y="0"/>
                      <a:pt x="23" y="0"/>
                      <a:pt x="23" y="1"/>
                    </a:cubicBezTo>
                    <a:cubicBezTo>
                      <a:pt x="21" y="8"/>
                      <a:pt x="16" y="15"/>
                      <a:pt x="9" y="29"/>
                    </a:cubicBezTo>
                    <a:cubicBezTo>
                      <a:pt x="0" y="46"/>
                      <a:pt x="12" y="56"/>
                      <a:pt x="23" y="56"/>
                    </a:cubicBezTo>
                    <a:cubicBezTo>
                      <a:pt x="35" y="56"/>
                      <a:pt x="47" y="46"/>
                      <a:pt x="38" y="29"/>
                    </a:cubicBezTo>
                    <a:close/>
                    <a:moveTo>
                      <a:pt x="35" y="47"/>
                    </a:moveTo>
                    <a:cubicBezTo>
                      <a:pt x="36" y="45"/>
                      <a:pt x="38" y="41"/>
                      <a:pt x="35" y="36"/>
                    </a:cubicBezTo>
                    <a:cubicBezTo>
                      <a:pt x="35" y="33"/>
                      <a:pt x="34" y="31"/>
                      <a:pt x="33" y="29"/>
                    </a:cubicBezTo>
                    <a:cubicBezTo>
                      <a:pt x="32" y="27"/>
                      <a:pt x="31" y="25"/>
                      <a:pt x="31" y="24"/>
                    </a:cubicBezTo>
                    <a:cubicBezTo>
                      <a:pt x="31" y="23"/>
                      <a:pt x="30" y="22"/>
                      <a:pt x="30" y="21"/>
                    </a:cubicBezTo>
                    <a:cubicBezTo>
                      <a:pt x="30" y="21"/>
                      <a:pt x="30" y="20"/>
                      <a:pt x="30" y="19"/>
                    </a:cubicBezTo>
                    <a:cubicBezTo>
                      <a:pt x="30" y="19"/>
                      <a:pt x="30" y="19"/>
                      <a:pt x="30" y="18"/>
                    </a:cubicBezTo>
                    <a:cubicBezTo>
                      <a:pt x="30" y="18"/>
                      <a:pt x="30" y="18"/>
                      <a:pt x="30" y="18"/>
                    </a:cubicBezTo>
                    <a:cubicBezTo>
                      <a:pt x="30" y="18"/>
                      <a:pt x="30" y="18"/>
                      <a:pt x="30" y="18"/>
                    </a:cubicBezTo>
                    <a:cubicBezTo>
                      <a:pt x="30" y="19"/>
                      <a:pt x="30" y="19"/>
                      <a:pt x="30" y="19"/>
                    </a:cubicBezTo>
                    <a:cubicBezTo>
                      <a:pt x="30" y="20"/>
                      <a:pt x="31" y="20"/>
                      <a:pt x="31" y="20"/>
                    </a:cubicBezTo>
                    <a:cubicBezTo>
                      <a:pt x="31" y="21"/>
                      <a:pt x="31" y="21"/>
                      <a:pt x="31" y="21"/>
                    </a:cubicBezTo>
                    <a:cubicBezTo>
                      <a:pt x="31" y="22"/>
                      <a:pt x="31" y="22"/>
                      <a:pt x="31" y="22"/>
                    </a:cubicBezTo>
                    <a:cubicBezTo>
                      <a:pt x="32" y="23"/>
                      <a:pt x="32" y="24"/>
                      <a:pt x="32" y="24"/>
                    </a:cubicBezTo>
                    <a:cubicBezTo>
                      <a:pt x="33" y="26"/>
                      <a:pt x="34" y="27"/>
                      <a:pt x="35" y="29"/>
                    </a:cubicBezTo>
                    <a:cubicBezTo>
                      <a:pt x="35" y="30"/>
                      <a:pt x="36" y="32"/>
                      <a:pt x="37" y="34"/>
                    </a:cubicBezTo>
                    <a:cubicBezTo>
                      <a:pt x="40" y="40"/>
                      <a:pt x="39" y="45"/>
                      <a:pt x="35"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grpSp>
      </p:grpSp>
      <p:cxnSp>
        <p:nvCxnSpPr>
          <p:cNvPr id="2062" name="Elbow Connector 2061"/>
          <p:cNvCxnSpPr>
            <a:stCxn id="2048" idx="2"/>
          </p:cNvCxnSpPr>
          <p:nvPr/>
        </p:nvCxnSpPr>
        <p:spPr>
          <a:xfrm flipH="1">
            <a:off x="613299" y="1975090"/>
            <a:ext cx="849410" cy="1554961"/>
          </a:xfrm>
          <a:prstGeom prst="bentConnector4">
            <a:avLst>
              <a:gd name="adj1" fmla="val 0"/>
              <a:gd name="adj2" fmla="val 12500"/>
            </a:avLst>
          </a:prstGeom>
          <a:ln>
            <a:tailEnd type="oval"/>
          </a:ln>
        </p:spPr>
        <p:style>
          <a:lnRef idx="2">
            <a:schemeClr val="accent1"/>
          </a:lnRef>
          <a:fillRef idx="0">
            <a:schemeClr val="accent1"/>
          </a:fillRef>
          <a:effectRef idx="1">
            <a:schemeClr val="accent1"/>
          </a:effectRef>
          <a:fontRef idx="minor">
            <a:schemeClr val="tx1"/>
          </a:fontRef>
        </p:style>
      </p:cxnSp>
      <p:graphicFrame>
        <p:nvGraphicFramePr>
          <p:cNvPr id="164" name="Chart 163"/>
          <p:cNvGraphicFramePr/>
          <p:nvPr>
            <p:extLst>
              <p:ext uri="{D42A27DB-BD31-4B8C-83A1-F6EECF244321}">
                <p14:modId xmlns:p14="http://schemas.microsoft.com/office/powerpoint/2010/main" val="1677643198"/>
              </p:ext>
            </p:extLst>
          </p:nvPr>
        </p:nvGraphicFramePr>
        <p:xfrm>
          <a:off x="3655821" y="1153299"/>
          <a:ext cx="2598855" cy="1496410"/>
        </p:xfrm>
        <a:graphic>
          <a:graphicData uri="http://schemas.openxmlformats.org/drawingml/2006/chart">
            <c:chart xmlns:c="http://schemas.openxmlformats.org/drawingml/2006/chart" xmlns:r="http://schemas.openxmlformats.org/officeDocument/2006/relationships" r:id="rId6"/>
          </a:graphicData>
        </a:graphic>
      </p:graphicFrame>
      <p:grpSp>
        <p:nvGrpSpPr>
          <p:cNvPr id="2127" name="Group 2126"/>
          <p:cNvGrpSpPr/>
          <p:nvPr/>
        </p:nvGrpSpPr>
        <p:grpSpPr>
          <a:xfrm>
            <a:off x="4003003" y="3690456"/>
            <a:ext cx="1499461" cy="449734"/>
            <a:chOff x="3813809" y="5136810"/>
            <a:chExt cx="1499461" cy="599460"/>
          </a:xfrm>
        </p:grpSpPr>
        <p:sp>
          <p:nvSpPr>
            <p:cNvPr id="72" name="TextBox 71"/>
            <p:cNvSpPr txBox="1"/>
            <p:nvPr/>
          </p:nvSpPr>
          <p:spPr>
            <a:xfrm>
              <a:off x="4253236" y="5136810"/>
              <a:ext cx="1060034" cy="533315"/>
            </a:xfrm>
            <a:prstGeom prst="rect">
              <a:avLst/>
            </a:prstGeom>
            <a:noFill/>
          </p:spPr>
          <p:txBody>
            <a:bodyPr wrap="none" rtlCol="0">
              <a:spAutoFit/>
            </a:bodyPr>
            <a:lstStyle>
              <a:defPPr>
                <a:defRPr lang="en-US"/>
              </a:defPPr>
              <a:lvl1pPr>
                <a:defRPr sz="2400" b="1">
                  <a:solidFill>
                    <a:schemeClr val="accent1"/>
                  </a:solidFill>
                </a:defRPr>
              </a:lvl1pPr>
            </a:lstStyle>
            <a:p>
              <a:r>
                <a:rPr lang="en-US" sz="2000" dirty="0" smtClean="0">
                  <a:solidFill>
                    <a:srgbClr val="8DC63F"/>
                  </a:solidFill>
                </a:rPr>
                <a:t>CHINA </a:t>
              </a:r>
              <a:endParaRPr lang="en-US" sz="2000" dirty="0">
                <a:solidFill>
                  <a:srgbClr val="8DC63F"/>
                </a:solidFill>
              </a:endParaRPr>
            </a:p>
          </p:txBody>
        </p:sp>
        <p:grpSp>
          <p:nvGrpSpPr>
            <p:cNvPr id="2115" name="Group 2114"/>
            <p:cNvGrpSpPr/>
            <p:nvPr/>
          </p:nvGrpSpPr>
          <p:grpSpPr>
            <a:xfrm>
              <a:off x="3813809" y="5136810"/>
              <a:ext cx="793561" cy="599460"/>
              <a:chOff x="2995133" y="2361880"/>
              <a:chExt cx="1468442" cy="887413"/>
            </a:xfrm>
            <a:solidFill>
              <a:srgbClr val="8DC63F"/>
            </a:solidFill>
          </p:grpSpPr>
          <p:sp>
            <p:nvSpPr>
              <p:cNvPr id="165" name="Freeform 55"/>
              <p:cNvSpPr>
                <a:spLocks noEditPoints="1"/>
              </p:cNvSpPr>
              <p:nvPr/>
            </p:nvSpPr>
            <p:spPr bwMode="auto">
              <a:xfrm>
                <a:off x="3715860" y="2904805"/>
                <a:ext cx="57150" cy="73025"/>
              </a:xfrm>
              <a:custGeom>
                <a:avLst/>
                <a:gdLst>
                  <a:gd name="T0" fmla="*/ 65 w 76"/>
                  <a:gd name="T1" fmla="*/ 29 h 122"/>
                  <a:gd name="T2" fmla="*/ 46 w 76"/>
                  <a:gd name="T3" fmla="*/ 16 h 122"/>
                  <a:gd name="T4" fmla="*/ 0 w 76"/>
                  <a:gd name="T5" fmla="*/ 0 h 122"/>
                  <a:gd name="T6" fmla="*/ 0 w 76"/>
                  <a:gd name="T7" fmla="*/ 122 h 122"/>
                  <a:gd name="T8" fmla="*/ 69 w 76"/>
                  <a:gd name="T9" fmla="*/ 86 h 122"/>
                  <a:gd name="T10" fmla="*/ 74 w 76"/>
                  <a:gd name="T11" fmla="*/ 48 h 122"/>
                  <a:gd name="T12" fmla="*/ 65 w 76"/>
                  <a:gd name="T13" fmla="*/ 29 h 122"/>
                  <a:gd name="T14" fmla="*/ 65 w 76"/>
                  <a:gd name="T15" fmla="*/ 29 h 122"/>
                  <a:gd name="T16" fmla="*/ 65 w 76"/>
                  <a:gd name="T17" fmla="*/ 2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22">
                    <a:moveTo>
                      <a:pt x="65" y="29"/>
                    </a:moveTo>
                    <a:cubicBezTo>
                      <a:pt x="59" y="24"/>
                      <a:pt x="53" y="20"/>
                      <a:pt x="46" y="16"/>
                    </a:cubicBezTo>
                    <a:cubicBezTo>
                      <a:pt x="32" y="9"/>
                      <a:pt x="16" y="4"/>
                      <a:pt x="0" y="0"/>
                    </a:cubicBezTo>
                    <a:cubicBezTo>
                      <a:pt x="0" y="122"/>
                      <a:pt x="0" y="122"/>
                      <a:pt x="0" y="122"/>
                    </a:cubicBezTo>
                    <a:cubicBezTo>
                      <a:pt x="26" y="119"/>
                      <a:pt x="55" y="109"/>
                      <a:pt x="69" y="86"/>
                    </a:cubicBezTo>
                    <a:cubicBezTo>
                      <a:pt x="75" y="74"/>
                      <a:pt x="76" y="60"/>
                      <a:pt x="74" y="48"/>
                    </a:cubicBezTo>
                    <a:cubicBezTo>
                      <a:pt x="72" y="41"/>
                      <a:pt x="69" y="35"/>
                      <a:pt x="65" y="29"/>
                    </a:cubicBezTo>
                    <a:close/>
                    <a:moveTo>
                      <a:pt x="65" y="29"/>
                    </a:moveTo>
                    <a:cubicBezTo>
                      <a:pt x="65" y="29"/>
                      <a:pt x="65" y="29"/>
                      <a:pt x="65" y="29"/>
                    </a:cubicBezTo>
                  </a:path>
                </a:pathLst>
              </a:custGeom>
              <a:grpFill/>
              <a:ln w="12700">
                <a:noFill/>
                <a:round/>
                <a:headEnd/>
                <a:tailEnd/>
              </a:ln>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sp>
            <p:nvSpPr>
              <p:cNvPr id="166" name="Freeform 57"/>
              <p:cNvSpPr>
                <a:spLocks noEditPoints="1"/>
              </p:cNvSpPr>
              <p:nvPr/>
            </p:nvSpPr>
            <p:spPr bwMode="auto">
              <a:xfrm>
                <a:off x="3619022" y="2787330"/>
                <a:ext cx="46038" cy="65088"/>
              </a:xfrm>
              <a:custGeom>
                <a:avLst/>
                <a:gdLst>
                  <a:gd name="T0" fmla="*/ 9 w 61"/>
                  <a:gd name="T1" fmla="*/ 30 h 110"/>
                  <a:gd name="T2" fmla="*/ 1 w 61"/>
                  <a:gd name="T3" fmla="*/ 51 h 110"/>
                  <a:gd name="T4" fmla="*/ 4 w 61"/>
                  <a:gd name="T5" fmla="*/ 75 h 110"/>
                  <a:gd name="T6" fmla="*/ 18 w 61"/>
                  <a:gd name="T7" fmla="*/ 91 h 110"/>
                  <a:gd name="T8" fmla="*/ 40 w 61"/>
                  <a:gd name="T9" fmla="*/ 102 h 110"/>
                  <a:gd name="T10" fmla="*/ 61 w 61"/>
                  <a:gd name="T11" fmla="*/ 110 h 110"/>
                  <a:gd name="T12" fmla="*/ 61 w 61"/>
                  <a:gd name="T13" fmla="*/ 0 h 110"/>
                  <a:gd name="T14" fmla="*/ 9 w 61"/>
                  <a:gd name="T15" fmla="*/ 30 h 110"/>
                  <a:gd name="T16" fmla="*/ 9 w 61"/>
                  <a:gd name="T17" fmla="*/ 30 h 110"/>
                  <a:gd name="T18" fmla="*/ 9 w 61"/>
                  <a:gd name="T19" fmla="*/ 3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10">
                    <a:moveTo>
                      <a:pt x="9" y="30"/>
                    </a:moveTo>
                    <a:cubicBezTo>
                      <a:pt x="4" y="36"/>
                      <a:pt x="2" y="44"/>
                      <a:pt x="1" y="51"/>
                    </a:cubicBezTo>
                    <a:cubicBezTo>
                      <a:pt x="0" y="59"/>
                      <a:pt x="1" y="68"/>
                      <a:pt x="4" y="75"/>
                    </a:cubicBezTo>
                    <a:cubicBezTo>
                      <a:pt x="6" y="82"/>
                      <a:pt x="12" y="87"/>
                      <a:pt x="18" y="91"/>
                    </a:cubicBezTo>
                    <a:cubicBezTo>
                      <a:pt x="25" y="96"/>
                      <a:pt x="33" y="99"/>
                      <a:pt x="40" y="102"/>
                    </a:cubicBezTo>
                    <a:cubicBezTo>
                      <a:pt x="47" y="105"/>
                      <a:pt x="54" y="107"/>
                      <a:pt x="61" y="110"/>
                    </a:cubicBezTo>
                    <a:cubicBezTo>
                      <a:pt x="61" y="0"/>
                      <a:pt x="61" y="0"/>
                      <a:pt x="61" y="0"/>
                    </a:cubicBezTo>
                    <a:cubicBezTo>
                      <a:pt x="42" y="4"/>
                      <a:pt x="21" y="13"/>
                      <a:pt x="9" y="30"/>
                    </a:cubicBezTo>
                    <a:close/>
                    <a:moveTo>
                      <a:pt x="9" y="30"/>
                    </a:moveTo>
                    <a:cubicBezTo>
                      <a:pt x="9" y="30"/>
                      <a:pt x="9" y="30"/>
                      <a:pt x="9" y="30"/>
                    </a:cubicBezTo>
                  </a:path>
                </a:pathLst>
              </a:custGeom>
              <a:grpFill/>
              <a:ln w="12700">
                <a:noFill/>
                <a:round/>
                <a:headEnd/>
                <a:tailEnd/>
              </a:ln>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sp>
            <p:nvSpPr>
              <p:cNvPr id="167" name="Freeform 59"/>
              <p:cNvSpPr>
                <a:spLocks noEditPoints="1"/>
              </p:cNvSpPr>
              <p:nvPr/>
            </p:nvSpPr>
            <p:spPr bwMode="auto">
              <a:xfrm>
                <a:off x="2995133" y="2361880"/>
                <a:ext cx="1468442" cy="887413"/>
              </a:xfrm>
              <a:custGeom>
                <a:avLst/>
                <a:gdLst>
                  <a:gd name="T0" fmla="*/ 1000 w 1960"/>
                  <a:gd name="T1" fmla="*/ 335 h 1477"/>
                  <a:gd name="T2" fmla="*/ 1130 w 1960"/>
                  <a:gd name="T3" fmla="*/ 44 h 1477"/>
                  <a:gd name="T4" fmla="*/ 892 w 1960"/>
                  <a:gd name="T5" fmla="*/ 91 h 1477"/>
                  <a:gd name="T6" fmla="*/ 664 w 1960"/>
                  <a:gd name="T7" fmla="*/ 56 h 1477"/>
                  <a:gd name="T8" fmla="*/ 807 w 1960"/>
                  <a:gd name="T9" fmla="*/ 342 h 1477"/>
                  <a:gd name="T10" fmla="*/ 822 w 1960"/>
                  <a:gd name="T11" fmla="*/ 1394 h 1477"/>
                  <a:gd name="T12" fmla="*/ 1000 w 1960"/>
                  <a:gd name="T13" fmla="*/ 335 h 1477"/>
                  <a:gd name="T14" fmla="*/ 1098 w 1960"/>
                  <a:gd name="T15" fmla="*/ 987 h 1477"/>
                  <a:gd name="T16" fmla="*/ 1052 w 1960"/>
                  <a:gd name="T17" fmla="*/ 1068 h 1477"/>
                  <a:gd name="T18" fmla="*/ 957 w 1960"/>
                  <a:gd name="T19" fmla="*/ 1102 h 1477"/>
                  <a:gd name="T20" fmla="*/ 957 w 1960"/>
                  <a:gd name="T21" fmla="*/ 1137 h 1477"/>
                  <a:gd name="T22" fmla="*/ 946 w 1960"/>
                  <a:gd name="T23" fmla="*/ 1162 h 1477"/>
                  <a:gd name="T24" fmla="*/ 910 w 1960"/>
                  <a:gd name="T25" fmla="*/ 1168 h 1477"/>
                  <a:gd name="T26" fmla="*/ 890 w 1960"/>
                  <a:gd name="T27" fmla="*/ 1137 h 1477"/>
                  <a:gd name="T28" fmla="*/ 890 w 1960"/>
                  <a:gd name="T29" fmla="*/ 1098 h 1477"/>
                  <a:gd name="T30" fmla="*/ 873 w 1960"/>
                  <a:gd name="T31" fmla="*/ 1094 h 1477"/>
                  <a:gd name="T32" fmla="*/ 792 w 1960"/>
                  <a:gd name="T33" fmla="*/ 1044 h 1477"/>
                  <a:gd name="T34" fmla="*/ 766 w 1960"/>
                  <a:gd name="T35" fmla="*/ 1002 h 1477"/>
                  <a:gd name="T36" fmla="*/ 762 w 1960"/>
                  <a:gd name="T37" fmla="*/ 990 h 1477"/>
                  <a:gd name="T38" fmla="*/ 759 w 1960"/>
                  <a:gd name="T39" fmla="*/ 979 h 1477"/>
                  <a:gd name="T40" fmla="*/ 763 w 1960"/>
                  <a:gd name="T41" fmla="*/ 960 h 1477"/>
                  <a:gd name="T42" fmla="*/ 796 w 1960"/>
                  <a:gd name="T43" fmla="*/ 942 h 1477"/>
                  <a:gd name="T44" fmla="*/ 825 w 1960"/>
                  <a:gd name="T45" fmla="*/ 965 h 1477"/>
                  <a:gd name="T46" fmla="*/ 828 w 1960"/>
                  <a:gd name="T47" fmla="*/ 977 h 1477"/>
                  <a:gd name="T48" fmla="*/ 833 w 1960"/>
                  <a:gd name="T49" fmla="*/ 988 h 1477"/>
                  <a:gd name="T50" fmla="*/ 848 w 1960"/>
                  <a:gd name="T51" fmla="*/ 1006 h 1477"/>
                  <a:gd name="T52" fmla="*/ 890 w 1960"/>
                  <a:gd name="T53" fmla="*/ 1030 h 1477"/>
                  <a:gd name="T54" fmla="*/ 890 w 1960"/>
                  <a:gd name="T55" fmla="*/ 897 h 1477"/>
                  <a:gd name="T56" fmla="*/ 803 w 1960"/>
                  <a:gd name="T57" fmla="*/ 859 h 1477"/>
                  <a:gd name="T58" fmla="*/ 773 w 1960"/>
                  <a:gd name="T59" fmla="*/ 824 h 1477"/>
                  <a:gd name="T60" fmla="*/ 763 w 1960"/>
                  <a:gd name="T61" fmla="*/ 776 h 1477"/>
                  <a:gd name="T62" fmla="*/ 773 w 1960"/>
                  <a:gd name="T63" fmla="*/ 727 h 1477"/>
                  <a:gd name="T64" fmla="*/ 800 w 1960"/>
                  <a:gd name="T65" fmla="*/ 690 h 1477"/>
                  <a:gd name="T66" fmla="*/ 890 w 1960"/>
                  <a:gd name="T67" fmla="*/ 650 h 1477"/>
                  <a:gd name="T68" fmla="*/ 890 w 1960"/>
                  <a:gd name="T69" fmla="*/ 613 h 1477"/>
                  <a:gd name="T70" fmla="*/ 902 w 1960"/>
                  <a:gd name="T71" fmla="*/ 588 h 1477"/>
                  <a:gd name="T72" fmla="*/ 938 w 1960"/>
                  <a:gd name="T73" fmla="*/ 582 h 1477"/>
                  <a:gd name="T74" fmla="*/ 957 w 1960"/>
                  <a:gd name="T75" fmla="*/ 613 h 1477"/>
                  <a:gd name="T76" fmla="*/ 957 w 1960"/>
                  <a:gd name="T77" fmla="*/ 650 h 1477"/>
                  <a:gd name="T78" fmla="*/ 970 w 1960"/>
                  <a:gd name="T79" fmla="*/ 652 h 1477"/>
                  <a:gd name="T80" fmla="*/ 1058 w 1960"/>
                  <a:gd name="T81" fmla="*/ 694 h 1477"/>
                  <a:gd name="T82" fmla="*/ 1085 w 1960"/>
                  <a:gd name="T83" fmla="*/ 732 h 1477"/>
                  <a:gd name="T84" fmla="*/ 1089 w 1960"/>
                  <a:gd name="T85" fmla="*/ 745 h 1477"/>
                  <a:gd name="T86" fmla="*/ 1092 w 1960"/>
                  <a:gd name="T87" fmla="*/ 757 h 1477"/>
                  <a:gd name="T88" fmla="*/ 1090 w 1960"/>
                  <a:gd name="T89" fmla="*/ 776 h 1477"/>
                  <a:gd name="T90" fmla="*/ 1058 w 1960"/>
                  <a:gd name="T91" fmla="*/ 795 h 1477"/>
                  <a:gd name="T92" fmla="*/ 1028 w 1960"/>
                  <a:gd name="T93" fmla="*/ 774 h 1477"/>
                  <a:gd name="T94" fmla="*/ 1025 w 1960"/>
                  <a:gd name="T95" fmla="*/ 762 h 1477"/>
                  <a:gd name="T96" fmla="*/ 1019 w 1960"/>
                  <a:gd name="T97" fmla="*/ 752 h 1477"/>
                  <a:gd name="T98" fmla="*/ 1003 w 1960"/>
                  <a:gd name="T99" fmla="*/ 735 h 1477"/>
                  <a:gd name="T100" fmla="*/ 957 w 1960"/>
                  <a:gd name="T101" fmla="*/ 717 h 1477"/>
                  <a:gd name="T102" fmla="*/ 957 w 1960"/>
                  <a:gd name="T103" fmla="*/ 844 h 1477"/>
                  <a:gd name="T104" fmla="*/ 1015 w 1960"/>
                  <a:gd name="T105" fmla="*/ 861 h 1477"/>
                  <a:gd name="T106" fmla="*/ 1084 w 1960"/>
                  <a:gd name="T107" fmla="*/ 916 h 1477"/>
                  <a:gd name="T108" fmla="*/ 1084 w 1960"/>
                  <a:gd name="T109" fmla="*/ 916 h 1477"/>
                  <a:gd name="T110" fmla="*/ 1084 w 1960"/>
                  <a:gd name="T111" fmla="*/ 916 h 1477"/>
                  <a:gd name="T112" fmla="*/ 1098 w 1960"/>
                  <a:gd name="T113" fmla="*/ 987 h 1477"/>
                  <a:gd name="T114" fmla="*/ 1098 w 1960"/>
                  <a:gd name="T115" fmla="*/ 987 h 1477"/>
                  <a:gd name="T116" fmla="*/ 1098 w 1960"/>
                  <a:gd name="T117" fmla="*/ 987 h 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60" h="1477">
                    <a:moveTo>
                      <a:pt x="1000" y="335"/>
                    </a:moveTo>
                    <a:cubicBezTo>
                      <a:pt x="1104" y="248"/>
                      <a:pt x="1173" y="52"/>
                      <a:pt x="1130" y="44"/>
                    </a:cubicBezTo>
                    <a:cubicBezTo>
                      <a:pt x="1074" y="32"/>
                      <a:pt x="951" y="82"/>
                      <a:pt x="892" y="91"/>
                    </a:cubicBezTo>
                    <a:cubicBezTo>
                      <a:pt x="808" y="101"/>
                      <a:pt x="716" y="0"/>
                      <a:pt x="664" y="56"/>
                    </a:cubicBezTo>
                    <a:cubicBezTo>
                      <a:pt x="623" y="102"/>
                      <a:pt x="694" y="269"/>
                      <a:pt x="807" y="342"/>
                    </a:cubicBezTo>
                    <a:cubicBezTo>
                      <a:pt x="472" y="507"/>
                      <a:pt x="0" y="1334"/>
                      <a:pt x="822" y="1394"/>
                    </a:cubicBezTo>
                    <a:cubicBezTo>
                      <a:pt x="1960" y="1477"/>
                      <a:pt x="1390" y="495"/>
                      <a:pt x="1000" y="335"/>
                    </a:cubicBezTo>
                    <a:close/>
                    <a:moveTo>
                      <a:pt x="1098" y="987"/>
                    </a:moveTo>
                    <a:cubicBezTo>
                      <a:pt x="1094" y="1019"/>
                      <a:pt x="1077" y="1049"/>
                      <a:pt x="1052" y="1068"/>
                    </a:cubicBezTo>
                    <a:cubicBezTo>
                      <a:pt x="1025" y="1089"/>
                      <a:pt x="991" y="1099"/>
                      <a:pt x="957" y="1102"/>
                    </a:cubicBezTo>
                    <a:cubicBezTo>
                      <a:pt x="957" y="1137"/>
                      <a:pt x="957" y="1137"/>
                      <a:pt x="957" y="1137"/>
                    </a:cubicBezTo>
                    <a:cubicBezTo>
                      <a:pt x="957" y="1147"/>
                      <a:pt x="953" y="1156"/>
                      <a:pt x="946" y="1162"/>
                    </a:cubicBezTo>
                    <a:cubicBezTo>
                      <a:pt x="936" y="1171"/>
                      <a:pt x="922" y="1173"/>
                      <a:pt x="910" y="1168"/>
                    </a:cubicBezTo>
                    <a:cubicBezTo>
                      <a:pt x="898" y="1162"/>
                      <a:pt x="890" y="1150"/>
                      <a:pt x="890" y="1137"/>
                    </a:cubicBezTo>
                    <a:cubicBezTo>
                      <a:pt x="890" y="1098"/>
                      <a:pt x="890" y="1098"/>
                      <a:pt x="890" y="1098"/>
                    </a:cubicBezTo>
                    <a:cubicBezTo>
                      <a:pt x="885" y="1097"/>
                      <a:pt x="879" y="1096"/>
                      <a:pt x="873" y="1094"/>
                    </a:cubicBezTo>
                    <a:cubicBezTo>
                      <a:pt x="842" y="1086"/>
                      <a:pt x="813" y="1069"/>
                      <a:pt x="792" y="1044"/>
                    </a:cubicBezTo>
                    <a:cubicBezTo>
                      <a:pt x="781" y="1032"/>
                      <a:pt x="772" y="1018"/>
                      <a:pt x="766" y="1002"/>
                    </a:cubicBezTo>
                    <a:cubicBezTo>
                      <a:pt x="765" y="998"/>
                      <a:pt x="763" y="994"/>
                      <a:pt x="762" y="990"/>
                    </a:cubicBezTo>
                    <a:cubicBezTo>
                      <a:pt x="761" y="987"/>
                      <a:pt x="760" y="983"/>
                      <a:pt x="759" y="979"/>
                    </a:cubicBezTo>
                    <a:cubicBezTo>
                      <a:pt x="759" y="972"/>
                      <a:pt x="760" y="966"/>
                      <a:pt x="763" y="960"/>
                    </a:cubicBezTo>
                    <a:cubicBezTo>
                      <a:pt x="769" y="948"/>
                      <a:pt x="782" y="941"/>
                      <a:pt x="796" y="942"/>
                    </a:cubicBezTo>
                    <a:cubicBezTo>
                      <a:pt x="809" y="943"/>
                      <a:pt x="820" y="953"/>
                      <a:pt x="825" y="965"/>
                    </a:cubicBezTo>
                    <a:cubicBezTo>
                      <a:pt x="826" y="969"/>
                      <a:pt x="827" y="973"/>
                      <a:pt x="828" y="977"/>
                    </a:cubicBezTo>
                    <a:cubicBezTo>
                      <a:pt x="830" y="980"/>
                      <a:pt x="831" y="984"/>
                      <a:pt x="833" y="988"/>
                    </a:cubicBezTo>
                    <a:cubicBezTo>
                      <a:pt x="837" y="995"/>
                      <a:pt x="842" y="1001"/>
                      <a:pt x="848" y="1006"/>
                    </a:cubicBezTo>
                    <a:cubicBezTo>
                      <a:pt x="860" y="1018"/>
                      <a:pt x="875" y="1025"/>
                      <a:pt x="890" y="1030"/>
                    </a:cubicBezTo>
                    <a:cubicBezTo>
                      <a:pt x="890" y="897"/>
                      <a:pt x="890" y="897"/>
                      <a:pt x="890" y="897"/>
                    </a:cubicBezTo>
                    <a:cubicBezTo>
                      <a:pt x="860" y="889"/>
                      <a:pt x="828" y="879"/>
                      <a:pt x="803" y="859"/>
                    </a:cubicBezTo>
                    <a:cubicBezTo>
                      <a:pt x="790" y="850"/>
                      <a:pt x="780" y="838"/>
                      <a:pt x="773" y="824"/>
                    </a:cubicBezTo>
                    <a:cubicBezTo>
                      <a:pt x="766" y="809"/>
                      <a:pt x="763" y="792"/>
                      <a:pt x="763" y="776"/>
                    </a:cubicBezTo>
                    <a:cubicBezTo>
                      <a:pt x="763" y="759"/>
                      <a:pt x="766" y="743"/>
                      <a:pt x="773" y="727"/>
                    </a:cubicBezTo>
                    <a:cubicBezTo>
                      <a:pt x="779" y="713"/>
                      <a:pt x="789" y="700"/>
                      <a:pt x="800" y="690"/>
                    </a:cubicBezTo>
                    <a:cubicBezTo>
                      <a:pt x="825" y="667"/>
                      <a:pt x="858" y="654"/>
                      <a:pt x="890" y="650"/>
                    </a:cubicBezTo>
                    <a:cubicBezTo>
                      <a:pt x="890" y="613"/>
                      <a:pt x="890" y="613"/>
                      <a:pt x="890" y="613"/>
                    </a:cubicBezTo>
                    <a:cubicBezTo>
                      <a:pt x="890" y="603"/>
                      <a:pt x="895" y="594"/>
                      <a:pt x="902" y="588"/>
                    </a:cubicBezTo>
                    <a:cubicBezTo>
                      <a:pt x="912" y="579"/>
                      <a:pt x="926" y="577"/>
                      <a:pt x="938" y="582"/>
                    </a:cubicBezTo>
                    <a:cubicBezTo>
                      <a:pt x="950" y="588"/>
                      <a:pt x="957" y="600"/>
                      <a:pt x="957" y="613"/>
                    </a:cubicBezTo>
                    <a:cubicBezTo>
                      <a:pt x="957" y="650"/>
                      <a:pt x="957" y="650"/>
                      <a:pt x="957" y="650"/>
                    </a:cubicBezTo>
                    <a:cubicBezTo>
                      <a:pt x="962" y="650"/>
                      <a:pt x="966" y="651"/>
                      <a:pt x="970" y="652"/>
                    </a:cubicBezTo>
                    <a:cubicBezTo>
                      <a:pt x="1003" y="657"/>
                      <a:pt x="1034" y="671"/>
                      <a:pt x="1058" y="694"/>
                    </a:cubicBezTo>
                    <a:cubicBezTo>
                      <a:pt x="1069" y="705"/>
                      <a:pt x="1078" y="718"/>
                      <a:pt x="1085" y="732"/>
                    </a:cubicBezTo>
                    <a:cubicBezTo>
                      <a:pt x="1086" y="736"/>
                      <a:pt x="1088" y="741"/>
                      <a:pt x="1089" y="745"/>
                    </a:cubicBezTo>
                    <a:cubicBezTo>
                      <a:pt x="1091" y="749"/>
                      <a:pt x="1092" y="753"/>
                      <a:pt x="1092" y="757"/>
                    </a:cubicBezTo>
                    <a:cubicBezTo>
                      <a:pt x="1093" y="763"/>
                      <a:pt x="1092" y="770"/>
                      <a:pt x="1090" y="776"/>
                    </a:cubicBezTo>
                    <a:cubicBezTo>
                      <a:pt x="1084" y="788"/>
                      <a:pt x="1071" y="796"/>
                      <a:pt x="1058" y="795"/>
                    </a:cubicBezTo>
                    <a:cubicBezTo>
                      <a:pt x="1045" y="794"/>
                      <a:pt x="1033" y="786"/>
                      <a:pt x="1028" y="774"/>
                    </a:cubicBezTo>
                    <a:cubicBezTo>
                      <a:pt x="1027" y="770"/>
                      <a:pt x="1026" y="766"/>
                      <a:pt x="1025" y="762"/>
                    </a:cubicBezTo>
                    <a:cubicBezTo>
                      <a:pt x="1023" y="759"/>
                      <a:pt x="1021" y="755"/>
                      <a:pt x="1019" y="752"/>
                    </a:cubicBezTo>
                    <a:cubicBezTo>
                      <a:pt x="1015" y="745"/>
                      <a:pt x="1010" y="740"/>
                      <a:pt x="1003" y="735"/>
                    </a:cubicBezTo>
                    <a:cubicBezTo>
                      <a:pt x="990" y="725"/>
                      <a:pt x="974" y="720"/>
                      <a:pt x="957" y="717"/>
                    </a:cubicBezTo>
                    <a:cubicBezTo>
                      <a:pt x="957" y="844"/>
                      <a:pt x="957" y="844"/>
                      <a:pt x="957" y="844"/>
                    </a:cubicBezTo>
                    <a:cubicBezTo>
                      <a:pt x="977" y="849"/>
                      <a:pt x="996" y="854"/>
                      <a:pt x="1015" y="861"/>
                    </a:cubicBezTo>
                    <a:cubicBezTo>
                      <a:pt x="1043" y="872"/>
                      <a:pt x="1069" y="889"/>
                      <a:pt x="1084" y="916"/>
                    </a:cubicBezTo>
                    <a:cubicBezTo>
                      <a:pt x="1082" y="911"/>
                      <a:pt x="1080" y="907"/>
                      <a:pt x="1084" y="916"/>
                    </a:cubicBezTo>
                    <a:cubicBezTo>
                      <a:pt x="1089" y="924"/>
                      <a:pt x="1087" y="920"/>
                      <a:pt x="1084" y="916"/>
                    </a:cubicBezTo>
                    <a:cubicBezTo>
                      <a:pt x="1097" y="937"/>
                      <a:pt x="1101" y="963"/>
                      <a:pt x="1098" y="987"/>
                    </a:cubicBezTo>
                    <a:close/>
                    <a:moveTo>
                      <a:pt x="1098" y="987"/>
                    </a:moveTo>
                    <a:cubicBezTo>
                      <a:pt x="1098" y="987"/>
                      <a:pt x="1098" y="987"/>
                      <a:pt x="1098" y="987"/>
                    </a:cubicBezTo>
                  </a:path>
                </a:pathLst>
              </a:custGeom>
              <a:grpFill/>
              <a:ln w="12700">
                <a:noFill/>
                <a:round/>
                <a:headEnd/>
                <a:tailEnd/>
              </a:ln>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grpSp>
        <p:sp>
          <p:nvSpPr>
            <p:cNvPr id="169" name="Freeform 5"/>
            <p:cNvSpPr>
              <a:spLocks noEditPoints="1"/>
            </p:cNvSpPr>
            <p:nvPr/>
          </p:nvSpPr>
          <p:spPr bwMode="auto">
            <a:xfrm rot="12971214" flipH="1" flipV="1">
              <a:off x="3847853" y="5224318"/>
              <a:ext cx="150018" cy="376268"/>
            </a:xfrm>
            <a:custGeom>
              <a:avLst/>
              <a:gdLst>
                <a:gd name="T0" fmla="*/ 304 w 832"/>
                <a:gd name="T1" fmla="*/ 2119 h 2384"/>
                <a:gd name="T2" fmla="*/ 304 w 832"/>
                <a:gd name="T3" fmla="*/ 2127 h 2384"/>
                <a:gd name="T4" fmla="*/ 693 w 832"/>
                <a:gd name="T5" fmla="*/ 2072 h 2384"/>
                <a:gd name="T6" fmla="*/ 335 w 832"/>
                <a:gd name="T7" fmla="*/ 2134 h 2384"/>
                <a:gd name="T8" fmla="*/ 591 w 832"/>
                <a:gd name="T9" fmla="*/ 2189 h 2384"/>
                <a:gd name="T10" fmla="*/ 646 w 832"/>
                <a:gd name="T11" fmla="*/ 1611 h 2384"/>
                <a:gd name="T12" fmla="*/ 102 w 832"/>
                <a:gd name="T13" fmla="*/ 2158 h 2384"/>
                <a:gd name="T14" fmla="*/ 140 w 832"/>
                <a:gd name="T15" fmla="*/ 2150 h 2384"/>
                <a:gd name="T16" fmla="*/ 24 w 832"/>
                <a:gd name="T17" fmla="*/ 2127 h 2384"/>
                <a:gd name="T18" fmla="*/ 794 w 832"/>
                <a:gd name="T19" fmla="*/ 2127 h 2384"/>
                <a:gd name="T20" fmla="*/ 731 w 832"/>
                <a:gd name="T21" fmla="*/ 1814 h 2384"/>
                <a:gd name="T22" fmla="*/ 661 w 832"/>
                <a:gd name="T23" fmla="*/ 1665 h 2384"/>
                <a:gd name="T24" fmla="*/ 685 w 832"/>
                <a:gd name="T25" fmla="*/ 1892 h 2384"/>
                <a:gd name="T26" fmla="*/ 700 w 832"/>
                <a:gd name="T27" fmla="*/ 2041 h 2384"/>
                <a:gd name="T28" fmla="*/ 584 w 832"/>
                <a:gd name="T29" fmla="*/ 2189 h 2384"/>
                <a:gd name="T30" fmla="*/ 102 w 832"/>
                <a:gd name="T31" fmla="*/ 2095 h 2384"/>
                <a:gd name="T32" fmla="*/ 109 w 832"/>
                <a:gd name="T33" fmla="*/ 2134 h 2384"/>
                <a:gd name="T34" fmla="*/ 187 w 832"/>
                <a:gd name="T35" fmla="*/ 2158 h 2384"/>
                <a:gd name="T36" fmla="*/ 335 w 832"/>
                <a:gd name="T37" fmla="*/ 2220 h 2384"/>
                <a:gd name="T38" fmla="*/ 693 w 832"/>
                <a:gd name="T39" fmla="*/ 1931 h 2384"/>
                <a:gd name="T40" fmla="*/ 716 w 832"/>
                <a:gd name="T41" fmla="*/ 1822 h 2384"/>
                <a:gd name="T42" fmla="*/ 716 w 832"/>
                <a:gd name="T43" fmla="*/ 2220 h 2384"/>
                <a:gd name="T44" fmla="*/ 475 w 832"/>
                <a:gd name="T45" fmla="*/ 2267 h 2384"/>
                <a:gd name="T46" fmla="*/ 265 w 832"/>
                <a:gd name="T47" fmla="*/ 1634 h 2384"/>
                <a:gd name="T48" fmla="*/ 164 w 832"/>
                <a:gd name="T49" fmla="*/ 1454 h 2384"/>
                <a:gd name="T50" fmla="*/ 117 w 832"/>
                <a:gd name="T51" fmla="*/ 1189 h 2384"/>
                <a:gd name="T52" fmla="*/ 133 w 832"/>
                <a:gd name="T53" fmla="*/ 1345 h 2384"/>
                <a:gd name="T54" fmla="*/ 249 w 832"/>
                <a:gd name="T55" fmla="*/ 1618 h 2384"/>
                <a:gd name="T56" fmla="*/ 405 w 832"/>
                <a:gd name="T57" fmla="*/ 196 h 2384"/>
                <a:gd name="T58" fmla="*/ 210 w 832"/>
                <a:gd name="T59" fmla="*/ 532 h 2384"/>
                <a:gd name="T60" fmla="*/ 148 w 832"/>
                <a:gd name="T61" fmla="*/ 1376 h 2384"/>
                <a:gd name="T62" fmla="*/ 327 w 832"/>
                <a:gd name="T63" fmla="*/ 313 h 2384"/>
                <a:gd name="T64" fmla="*/ 498 w 832"/>
                <a:gd name="T65" fmla="*/ 24 h 2384"/>
                <a:gd name="T66" fmla="*/ 405 w 832"/>
                <a:gd name="T67" fmla="*/ 180 h 2384"/>
                <a:gd name="T68" fmla="*/ 483 w 832"/>
                <a:gd name="T69" fmla="*/ 1955 h 2384"/>
                <a:gd name="T70" fmla="*/ 553 w 832"/>
                <a:gd name="T71" fmla="*/ 2017 h 2384"/>
                <a:gd name="T72" fmla="*/ 55 w 832"/>
                <a:gd name="T73" fmla="*/ 1353 h 2384"/>
                <a:gd name="T74" fmla="*/ 195 w 832"/>
                <a:gd name="T75" fmla="*/ 1689 h 2384"/>
                <a:gd name="T76" fmla="*/ 467 w 832"/>
                <a:gd name="T77" fmla="*/ 1947 h 2384"/>
                <a:gd name="T78" fmla="*/ 459 w 832"/>
                <a:gd name="T79" fmla="*/ 1900 h 2384"/>
                <a:gd name="T80" fmla="*/ 156 w 832"/>
                <a:gd name="T81" fmla="*/ 1447 h 2384"/>
                <a:gd name="T82" fmla="*/ 94 w 832"/>
                <a:gd name="T83" fmla="*/ 1095 h 2384"/>
                <a:gd name="T84" fmla="*/ 109 w 832"/>
                <a:gd name="T85" fmla="*/ 868 h 2384"/>
                <a:gd name="T86" fmla="*/ 451 w 832"/>
                <a:gd name="T87" fmla="*/ 94 h 2384"/>
                <a:gd name="T88" fmla="*/ 436 w 832"/>
                <a:gd name="T89" fmla="*/ 71 h 2384"/>
                <a:gd name="T90" fmla="*/ 343 w 832"/>
                <a:gd name="T91" fmla="*/ 188 h 2384"/>
                <a:gd name="T92" fmla="*/ 218 w 832"/>
                <a:gd name="T93" fmla="*/ 313 h 2384"/>
                <a:gd name="T94" fmla="*/ 94 w 832"/>
                <a:gd name="T95" fmla="*/ 555 h 2384"/>
                <a:gd name="T96" fmla="*/ 343 w 832"/>
                <a:gd name="T97" fmla="*/ 1861 h 2384"/>
                <a:gd name="T98" fmla="*/ 397 w 832"/>
                <a:gd name="T99" fmla="*/ 172 h 2384"/>
                <a:gd name="T100" fmla="*/ 94 w 832"/>
                <a:gd name="T101" fmla="*/ 1087 h 2384"/>
                <a:gd name="T102" fmla="*/ 335 w 832"/>
                <a:gd name="T103" fmla="*/ 149 h 2384"/>
                <a:gd name="T104" fmla="*/ 459 w 832"/>
                <a:gd name="T105" fmla="*/ 1923 h 2384"/>
                <a:gd name="T106" fmla="*/ 366 w 832"/>
                <a:gd name="T107" fmla="*/ 126 h 2384"/>
                <a:gd name="T108" fmla="*/ 366 w 832"/>
                <a:gd name="T109" fmla="*/ 118 h 2384"/>
                <a:gd name="T110" fmla="*/ 102 w 832"/>
                <a:gd name="T111" fmla="*/ 1142 h 2384"/>
                <a:gd name="T112" fmla="*/ 327 w 832"/>
                <a:gd name="T113" fmla="*/ 1861 h 2384"/>
                <a:gd name="T114" fmla="*/ 187 w 832"/>
                <a:gd name="T115" fmla="*/ 548 h 2384"/>
                <a:gd name="T116" fmla="*/ 428 w 832"/>
                <a:gd name="T117" fmla="*/ 94 h 2384"/>
                <a:gd name="T118" fmla="*/ 381 w 832"/>
                <a:gd name="T119" fmla="*/ 141 h 2384"/>
                <a:gd name="T120" fmla="*/ 273 w 832"/>
                <a:gd name="T121" fmla="*/ 243 h 2384"/>
                <a:gd name="T122" fmla="*/ 63 w 832"/>
                <a:gd name="T123" fmla="*/ 1392 h 2384"/>
                <a:gd name="T124" fmla="*/ 24 w 832"/>
                <a:gd name="T125" fmla="*/ 829 h 2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2" h="2384">
                  <a:moveTo>
                    <a:pt x="661" y="1869"/>
                  </a:moveTo>
                  <a:cubicBezTo>
                    <a:pt x="661" y="1861"/>
                    <a:pt x="669" y="1861"/>
                    <a:pt x="669" y="1861"/>
                  </a:cubicBezTo>
                  <a:cubicBezTo>
                    <a:pt x="669" y="1861"/>
                    <a:pt x="669" y="1861"/>
                    <a:pt x="646" y="1861"/>
                  </a:cubicBezTo>
                  <a:cubicBezTo>
                    <a:pt x="654" y="1861"/>
                    <a:pt x="661" y="1861"/>
                    <a:pt x="661" y="1869"/>
                  </a:cubicBezTo>
                  <a:close/>
                  <a:moveTo>
                    <a:pt x="234" y="2095"/>
                  </a:moveTo>
                  <a:cubicBezTo>
                    <a:pt x="242" y="2103"/>
                    <a:pt x="249" y="2103"/>
                    <a:pt x="257" y="2103"/>
                  </a:cubicBezTo>
                  <a:cubicBezTo>
                    <a:pt x="249" y="2095"/>
                    <a:pt x="249" y="2095"/>
                    <a:pt x="242" y="2095"/>
                  </a:cubicBezTo>
                  <a:cubicBezTo>
                    <a:pt x="234" y="2095"/>
                    <a:pt x="234" y="2095"/>
                    <a:pt x="234" y="2095"/>
                  </a:cubicBezTo>
                  <a:close/>
                  <a:moveTo>
                    <a:pt x="257" y="2103"/>
                  </a:moveTo>
                  <a:cubicBezTo>
                    <a:pt x="257" y="2103"/>
                    <a:pt x="265" y="2103"/>
                    <a:pt x="265" y="2103"/>
                  </a:cubicBezTo>
                  <a:cubicBezTo>
                    <a:pt x="265" y="2103"/>
                    <a:pt x="265" y="2103"/>
                    <a:pt x="280" y="2103"/>
                  </a:cubicBezTo>
                  <a:cubicBezTo>
                    <a:pt x="280" y="2103"/>
                    <a:pt x="280" y="2103"/>
                    <a:pt x="257" y="2103"/>
                  </a:cubicBezTo>
                  <a:cubicBezTo>
                    <a:pt x="257" y="2103"/>
                    <a:pt x="257" y="2103"/>
                    <a:pt x="257" y="2103"/>
                  </a:cubicBezTo>
                  <a:close/>
                  <a:moveTo>
                    <a:pt x="700" y="2103"/>
                  </a:moveTo>
                  <a:cubicBezTo>
                    <a:pt x="700" y="2103"/>
                    <a:pt x="700" y="2103"/>
                    <a:pt x="700" y="2103"/>
                  </a:cubicBezTo>
                  <a:cubicBezTo>
                    <a:pt x="700" y="2103"/>
                    <a:pt x="700" y="2103"/>
                    <a:pt x="700" y="2103"/>
                  </a:cubicBezTo>
                  <a:cubicBezTo>
                    <a:pt x="700" y="2103"/>
                    <a:pt x="700" y="2103"/>
                    <a:pt x="700" y="2103"/>
                  </a:cubicBezTo>
                  <a:close/>
                  <a:moveTo>
                    <a:pt x="700" y="2072"/>
                  </a:moveTo>
                  <a:cubicBezTo>
                    <a:pt x="700" y="2072"/>
                    <a:pt x="700" y="2064"/>
                    <a:pt x="700" y="2064"/>
                  </a:cubicBezTo>
                  <a:cubicBezTo>
                    <a:pt x="700" y="2056"/>
                    <a:pt x="700" y="2056"/>
                    <a:pt x="700" y="2056"/>
                  </a:cubicBezTo>
                  <a:cubicBezTo>
                    <a:pt x="700" y="2056"/>
                    <a:pt x="700" y="2056"/>
                    <a:pt x="700" y="2056"/>
                  </a:cubicBezTo>
                  <a:cubicBezTo>
                    <a:pt x="700" y="2056"/>
                    <a:pt x="700" y="2056"/>
                    <a:pt x="700" y="2072"/>
                  </a:cubicBezTo>
                  <a:cubicBezTo>
                    <a:pt x="700" y="2072"/>
                    <a:pt x="700" y="2072"/>
                    <a:pt x="700" y="2072"/>
                  </a:cubicBezTo>
                  <a:close/>
                  <a:moveTo>
                    <a:pt x="630" y="2205"/>
                  </a:moveTo>
                  <a:cubicBezTo>
                    <a:pt x="630" y="2205"/>
                    <a:pt x="623" y="2205"/>
                    <a:pt x="623" y="2205"/>
                  </a:cubicBezTo>
                  <a:cubicBezTo>
                    <a:pt x="623" y="2205"/>
                    <a:pt x="623" y="2205"/>
                    <a:pt x="630" y="2205"/>
                  </a:cubicBezTo>
                  <a:close/>
                  <a:moveTo>
                    <a:pt x="700" y="2087"/>
                  </a:moveTo>
                  <a:cubicBezTo>
                    <a:pt x="700" y="2087"/>
                    <a:pt x="700" y="2087"/>
                    <a:pt x="700" y="2087"/>
                  </a:cubicBezTo>
                  <a:cubicBezTo>
                    <a:pt x="700" y="2087"/>
                    <a:pt x="700" y="2087"/>
                    <a:pt x="700" y="2087"/>
                  </a:cubicBezTo>
                  <a:cubicBezTo>
                    <a:pt x="700" y="2087"/>
                    <a:pt x="700" y="2087"/>
                    <a:pt x="700" y="2072"/>
                  </a:cubicBezTo>
                  <a:cubicBezTo>
                    <a:pt x="700" y="2072"/>
                    <a:pt x="700" y="2072"/>
                    <a:pt x="700" y="2080"/>
                  </a:cubicBezTo>
                  <a:cubicBezTo>
                    <a:pt x="700" y="2080"/>
                    <a:pt x="700" y="2080"/>
                    <a:pt x="700" y="2095"/>
                  </a:cubicBezTo>
                  <a:cubicBezTo>
                    <a:pt x="700" y="2095"/>
                    <a:pt x="700" y="2095"/>
                    <a:pt x="700" y="2103"/>
                  </a:cubicBezTo>
                  <a:cubicBezTo>
                    <a:pt x="700" y="2103"/>
                    <a:pt x="700" y="2103"/>
                    <a:pt x="700" y="2103"/>
                  </a:cubicBezTo>
                  <a:cubicBezTo>
                    <a:pt x="700" y="2103"/>
                    <a:pt x="700" y="2095"/>
                    <a:pt x="708" y="2087"/>
                  </a:cubicBezTo>
                  <a:cubicBezTo>
                    <a:pt x="708" y="2087"/>
                    <a:pt x="708" y="2087"/>
                    <a:pt x="700" y="2087"/>
                  </a:cubicBezTo>
                  <a:close/>
                  <a:moveTo>
                    <a:pt x="343" y="2127"/>
                  </a:moveTo>
                  <a:cubicBezTo>
                    <a:pt x="343" y="2127"/>
                    <a:pt x="343" y="2127"/>
                    <a:pt x="343" y="2127"/>
                  </a:cubicBezTo>
                  <a:cubicBezTo>
                    <a:pt x="343" y="2127"/>
                    <a:pt x="343" y="2127"/>
                    <a:pt x="343" y="2127"/>
                  </a:cubicBezTo>
                  <a:cubicBezTo>
                    <a:pt x="343" y="2127"/>
                    <a:pt x="343" y="2127"/>
                    <a:pt x="343" y="2127"/>
                  </a:cubicBezTo>
                  <a:close/>
                  <a:moveTo>
                    <a:pt x="288" y="2111"/>
                  </a:moveTo>
                  <a:cubicBezTo>
                    <a:pt x="280" y="2103"/>
                    <a:pt x="280" y="2103"/>
                    <a:pt x="280" y="2103"/>
                  </a:cubicBezTo>
                  <a:cubicBezTo>
                    <a:pt x="280" y="2103"/>
                    <a:pt x="280" y="2111"/>
                    <a:pt x="288" y="2111"/>
                  </a:cubicBezTo>
                  <a:close/>
                  <a:moveTo>
                    <a:pt x="304" y="2119"/>
                  </a:moveTo>
                  <a:cubicBezTo>
                    <a:pt x="304" y="2119"/>
                    <a:pt x="296" y="2119"/>
                    <a:pt x="296" y="2119"/>
                  </a:cubicBezTo>
                  <a:cubicBezTo>
                    <a:pt x="304" y="2119"/>
                    <a:pt x="304" y="2119"/>
                    <a:pt x="311" y="2119"/>
                  </a:cubicBezTo>
                  <a:cubicBezTo>
                    <a:pt x="311" y="2119"/>
                    <a:pt x="311" y="2119"/>
                    <a:pt x="311" y="2119"/>
                  </a:cubicBezTo>
                  <a:cubicBezTo>
                    <a:pt x="311" y="2119"/>
                    <a:pt x="311" y="2119"/>
                    <a:pt x="311" y="2119"/>
                  </a:cubicBezTo>
                  <a:cubicBezTo>
                    <a:pt x="311" y="2119"/>
                    <a:pt x="311" y="2119"/>
                    <a:pt x="319" y="2119"/>
                  </a:cubicBezTo>
                  <a:cubicBezTo>
                    <a:pt x="311" y="2119"/>
                    <a:pt x="311" y="2119"/>
                    <a:pt x="311" y="2119"/>
                  </a:cubicBezTo>
                  <a:cubicBezTo>
                    <a:pt x="311" y="2119"/>
                    <a:pt x="311" y="2119"/>
                    <a:pt x="319" y="2119"/>
                  </a:cubicBezTo>
                  <a:cubicBezTo>
                    <a:pt x="319" y="2119"/>
                    <a:pt x="319" y="2119"/>
                    <a:pt x="319" y="2119"/>
                  </a:cubicBezTo>
                  <a:cubicBezTo>
                    <a:pt x="319" y="2119"/>
                    <a:pt x="319" y="2119"/>
                    <a:pt x="327" y="2119"/>
                  </a:cubicBezTo>
                  <a:cubicBezTo>
                    <a:pt x="327" y="2127"/>
                    <a:pt x="327" y="2127"/>
                    <a:pt x="335" y="2127"/>
                  </a:cubicBezTo>
                  <a:cubicBezTo>
                    <a:pt x="335" y="2127"/>
                    <a:pt x="335" y="2127"/>
                    <a:pt x="335" y="2127"/>
                  </a:cubicBezTo>
                  <a:cubicBezTo>
                    <a:pt x="335" y="2127"/>
                    <a:pt x="335" y="2127"/>
                    <a:pt x="335" y="2127"/>
                  </a:cubicBezTo>
                  <a:cubicBezTo>
                    <a:pt x="335" y="2127"/>
                    <a:pt x="343" y="2127"/>
                    <a:pt x="343" y="2127"/>
                  </a:cubicBezTo>
                  <a:cubicBezTo>
                    <a:pt x="327" y="2119"/>
                    <a:pt x="311" y="2119"/>
                    <a:pt x="288" y="2111"/>
                  </a:cubicBezTo>
                  <a:cubicBezTo>
                    <a:pt x="296" y="2111"/>
                    <a:pt x="304" y="2119"/>
                    <a:pt x="304" y="2119"/>
                  </a:cubicBezTo>
                  <a:close/>
                  <a:moveTo>
                    <a:pt x="366" y="2134"/>
                  </a:moveTo>
                  <a:cubicBezTo>
                    <a:pt x="366" y="2134"/>
                    <a:pt x="366" y="2134"/>
                    <a:pt x="366" y="2134"/>
                  </a:cubicBezTo>
                  <a:cubicBezTo>
                    <a:pt x="366" y="2134"/>
                    <a:pt x="366" y="2134"/>
                    <a:pt x="350" y="2127"/>
                  </a:cubicBezTo>
                  <a:cubicBezTo>
                    <a:pt x="335" y="2119"/>
                    <a:pt x="335" y="2119"/>
                    <a:pt x="335" y="2119"/>
                  </a:cubicBezTo>
                  <a:cubicBezTo>
                    <a:pt x="335" y="2119"/>
                    <a:pt x="335" y="2119"/>
                    <a:pt x="343" y="2127"/>
                  </a:cubicBezTo>
                  <a:cubicBezTo>
                    <a:pt x="350" y="2127"/>
                    <a:pt x="358" y="2127"/>
                    <a:pt x="358" y="2134"/>
                  </a:cubicBezTo>
                  <a:cubicBezTo>
                    <a:pt x="358" y="2134"/>
                    <a:pt x="358" y="2134"/>
                    <a:pt x="366" y="2134"/>
                  </a:cubicBezTo>
                  <a:close/>
                  <a:moveTo>
                    <a:pt x="459" y="2150"/>
                  </a:moveTo>
                  <a:cubicBezTo>
                    <a:pt x="459" y="2150"/>
                    <a:pt x="459" y="2150"/>
                    <a:pt x="475" y="2158"/>
                  </a:cubicBezTo>
                  <a:cubicBezTo>
                    <a:pt x="475" y="2158"/>
                    <a:pt x="475" y="2158"/>
                    <a:pt x="467" y="2150"/>
                  </a:cubicBezTo>
                  <a:lnTo>
                    <a:pt x="459" y="2150"/>
                  </a:lnTo>
                  <a:close/>
                  <a:moveTo>
                    <a:pt x="599" y="2181"/>
                  </a:moveTo>
                  <a:cubicBezTo>
                    <a:pt x="599" y="2181"/>
                    <a:pt x="599" y="2181"/>
                    <a:pt x="599" y="2181"/>
                  </a:cubicBezTo>
                  <a:cubicBezTo>
                    <a:pt x="599" y="2181"/>
                    <a:pt x="599" y="2181"/>
                    <a:pt x="599" y="2181"/>
                  </a:cubicBezTo>
                  <a:close/>
                  <a:moveTo>
                    <a:pt x="584" y="2173"/>
                  </a:moveTo>
                  <a:cubicBezTo>
                    <a:pt x="584" y="2173"/>
                    <a:pt x="584" y="2173"/>
                    <a:pt x="584" y="2181"/>
                  </a:cubicBezTo>
                  <a:cubicBezTo>
                    <a:pt x="584" y="2181"/>
                    <a:pt x="584" y="2181"/>
                    <a:pt x="599" y="2181"/>
                  </a:cubicBezTo>
                  <a:cubicBezTo>
                    <a:pt x="591" y="2181"/>
                    <a:pt x="591" y="2181"/>
                    <a:pt x="591" y="2173"/>
                  </a:cubicBezTo>
                  <a:cubicBezTo>
                    <a:pt x="591" y="2173"/>
                    <a:pt x="591" y="2173"/>
                    <a:pt x="584" y="2173"/>
                  </a:cubicBezTo>
                  <a:close/>
                  <a:moveTo>
                    <a:pt x="568" y="2173"/>
                  </a:moveTo>
                  <a:cubicBezTo>
                    <a:pt x="576" y="2173"/>
                    <a:pt x="584" y="2181"/>
                    <a:pt x="584" y="2173"/>
                  </a:cubicBezTo>
                  <a:cubicBezTo>
                    <a:pt x="576" y="2173"/>
                    <a:pt x="584" y="2173"/>
                    <a:pt x="576" y="2173"/>
                  </a:cubicBezTo>
                  <a:cubicBezTo>
                    <a:pt x="576" y="2173"/>
                    <a:pt x="576" y="2173"/>
                    <a:pt x="568" y="2173"/>
                  </a:cubicBezTo>
                  <a:close/>
                  <a:moveTo>
                    <a:pt x="693" y="2103"/>
                  </a:moveTo>
                  <a:cubicBezTo>
                    <a:pt x="685" y="2095"/>
                    <a:pt x="685" y="2095"/>
                    <a:pt x="685" y="2095"/>
                  </a:cubicBezTo>
                  <a:cubicBezTo>
                    <a:pt x="685" y="2103"/>
                    <a:pt x="685" y="2095"/>
                    <a:pt x="693" y="2103"/>
                  </a:cubicBezTo>
                  <a:close/>
                  <a:moveTo>
                    <a:pt x="553" y="2181"/>
                  </a:moveTo>
                  <a:cubicBezTo>
                    <a:pt x="553" y="2181"/>
                    <a:pt x="553" y="2181"/>
                    <a:pt x="568" y="2181"/>
                  </a:cubicBezTo>
                  <a:cubicBezTo>
                    <a:pt x="545" y="2173"/>
                    <a:pt x="521" y="2173"/>
                    <a:pt x="506" y="2166"/>
                  </a:cubicBezTo>
                  <a:cubicBezTo>
                    <a:pt x="506" y="2166"/>
                    <a:pt x="514" y="2166"/>
                    <a:pt x="490" y="2158"/>
                  </a:cubicBezTo>
                  <a:cubicBezTo>
                    <a:pt x="490" y="2158"/>
                    <a:pt x="483" y="2158"/>
                    <a:pt x="483" y="2158"/>
                  </a:cubicBezTo>
                  <a:cubicBezTo>
                    <a:pt x="475" y="2158"/>
                    <a:pt x="475" y="2158"/>
                    <a:pt x="475" y="2158"/>
                  </a:cubicBezTo>
                  <a:cubicBezTo>
                    <a:pt x="475" y="2158"/>
                    <a:pt x="475" y="2158"/>
                    <a:pt x="467" y="2158"/>
                  </a:cubicBezTo>
                  <a:cubicBezTo>
                    <a:pt x="467" y="2158"/>
                    <a:pt x="467" y="2158"/>
                    <a:pt x="459" y="2158"/>
                  </a:cubicBezTo>
                  <a:cubicBezTo>
                    <a:pt x="459" y="2150"/>
                    <a:pt x="459" y="2150"/>
                    <a:pt x="459" y="2150"/>
                  </a:cubicBezTo>
                  <a:cubicBezTo>
                    <a:pt x="451" y="2150"/>
                    <a:pt x="451" y="2158"/>
                    <a:pt x="451" y="2158"/>
                  </a:cubicBezTo>
                  <a:cubicBezTo>
                    <a:pt x="451" y="2150"/>
                    <a:pt x="444" y="2150"/>
                    <a:pt x="444" y="2150"/>
                  </a:cubicBezTo>
                  <a:cubicBezTo>
                    <a:pt x="444" y="2150"/>
                    <a:pt x="444" y="2150"/>
                    <a:pt x="444" y="2150"/>
                  </a:cubicBezTo>
                  <a:cubicBezTo>
                    <a:pt x="444" y="2150"/>
                    <a:pt x="444" y="2150"/>
                    <a:pt x="444" y="2150"/>
                  </a:cubicBezTo>
                  <a:cubicBezTo>
                    <a:pt x="444" y="2150"/>
                    <a:pt x="444" y="2150"/>
                    <a:pt x="444" y="2150"/>
                  </a:cubicBezTo>
                  <a:cubicBezTo>
                    <a:pt x="428" y="2150"/>
                    <a:pt x="420" y="2150"/>
                    <a:pt x="405" y="2142"/>
                  </a:cubicBezTo>
                  <a:cubicBezTo>
                    <a:pt x="413" y="2142"/>
                    <a:pt x="428" y="2150"/>
                    <a:pt x="444" y="2150"/>
                  </a:cubicBezTo>
                  <a:cubicBezTo>
                    <a:pt x="444" y="2150"/>
                    <a:pt x="444" y="2150"/>
                    <a:pt x="444" y="2150"/>
                  </a:cubicBezTo>
                  <a:cubicBezTo>
                    <a:pt x="451" y="2158"/>
                    <a:pt x="451" y="2158"/>
                    <a:pt x="451" y="2158"/>
                  </a:cubicBezTo>
                  <a:cubicBezTo>
                    <a:pt x="451" y="2158"/>
                    <a:pt x="451" y="2158"/>
                    <a:pt x="451" y="2158"/>
                  </a:cubicBezTo>
                  <a:cubicBezTo>
                    <a:pt x="451" y="2158"/>
                    <a:pt x="444" y="2158"/>
                    <a:pt x="444" y="2158"/>
                  </a:cubicBezTo>
                  <a:cubicBezTo>
                    <a:pt x="444" y="2158"/>
                    <a:pt x="444" y="2158"/>
                    <a:pt x="451" y="2158"/>
                  </a:cubicBezTo>
                  <a:cubicBezTo>
                    <a:pt x="451" y="2158"/>
                    <a:pt x="451" y="2158"/>
                    <a:pt x="451" y="2158"/>
                  </a:cubicBezTo>
                  <a:cubicBezTo>
                    <a:pt x="444" y="2158"/>
                    <a:pt x="444" y="2158"/>
                    <a:pt x="436" y="2158"/>
                  </a:cubicBezTo>
                  <a:cubicBezTo>
                    <a:pt x="444" y="2158"/>
                    <a:pt x="444" y="2158"/>
                    <a:pt x="451" y="2158"/>
                  </a:cubicBezTo>
                  <a:cubicBezTo>
                    <a:pt x="451" y="2158"/>
                    <a:pt x="451" y="2158"/>
                    <a:pt x="451" y="2158"/>
                  </a:cubicBezTo>
                  <a:cubicBezTo>
                    <a:pt x="444" y="2158"/>
                    <a:pt x="436" y="2158"/>
                    <a:pt x="436" y="2158"/>
                  </a:cubicBezTo>
                  <a:cubicBezTo>
                    <a:pt x="428" y="2150"/>
                    <a:pt x="436" y="2158"/>
                    <a:pt x="428" y="2158"/>
                  </a:cubicBezTo>
                  <a:cubicBezTo>
                    <a:pt x="428" y="2150"/>
                    <a:pt x="428" y="2150"/>
                    <a:pt x="428" y="2150"/>
                  </a:cubicBezTo>
                  <a:cubicBezTo>
                    <a:pt x="413" y="2150"/>
                    <a:pt x="405" y="2150"/>
                    <a:pt x="389" y="2150"/>
                  </a:cubicBezTo>
                  <a:cubicBezTo>
                    <a:pt x="381" y="2142"/>
                    <a:pt x="350" y="2134"/>
                    <a:pt x="319" y="2127"/>
                  </a:cubicBezTo>
                  <a:cubicBezTo>
                    <a:pt x="319" y="2127"/>
                    <a:pt x="311" y="2127"/>
                    <a:pt x="311" y="2127"/>
                  </a:cubicBezTo>
                  <a:cubicBezTo>
                    <a:pt x="311" y="2127"/>
                    <a:pt x="311" y="2127"/>
                    <a:pt x="311" y="2127"/>
                  </a:cubicBezTo>
                  <a:cubicBezTo>
                    <a:pt x="311" y="2127"/>
                    <a:pt x="304" y="2127"/>
                    <a:pt x="304" y="2127"/>
                  </a:cubicBezTo>
                  <a:cubicBezTo>
                    <a:pt x="304" y="2127"/>
                    <a:pt x="304" y="2127"/>
                    <a:pt x="304" y="2127"/>
                  </a:cubicBezTo>
                  <a:cubicBezTo>
                    <a:pt x="296" y="2127"/>
                    <a:pt x="296" y="2127"/>
                    <a:pt x="296" y="2119"/>
                  </a:cubicBezTo>
                  <a:cubicBezTo>
                    <a:pt x="296" y="2119"/>
                    <a:pt x="296" y="2119"/>
                    <a:pt x="288" y="2119"/>
                  </a:cubicBezTo>
                  <a:cubicBezTo>
                    <a:pt x="288" y="2119"/>
                    <a:pt x="288" y="2119"/>
                    <a:pt x="288" y="2127"/>
                  </a:cubicBezTo>
                  <a:cubicBezTo>
                    <a:pt x="304" y="2127"/>
                    <a:pt x="296" y="2127"/>
                    <a:pt x="311" y="2134"/>
                  </a:cubicBezTo>
                  <a:cubicBezTo>
                    <a:pt x="335" y="2134"/>
                    <a:pt x="366" y="2142"/>
                    <a:pt x="366" y="2150"/>
                  </a:cubicBezTo>
                  <a:cubicBezTo>
                    <a:pt x="366" y="2150"/>
                    <a:pt x="366" y="2150"/>
                    <a:pt x="374" y="2150"/>
                  </a:cubicBezTo>
                  <a:cubicBezTo>
                    <a:pt x="405" y="2158"/>
                    <a:pt x="483" y="2173"/>
                    <a:pt x="529" y="2181"/>
                  </a:cubicBezTo>
                  <a:cubicBezTo>
                    <a:pt x="529" y="2181"/>
                    <a:pt x="529" y="2181"/>
                    <a:pt x="529" y="2181"/>
                  </a:cubicBezTo>
                  <a:cubicBezTo>
                    <a:pt x="537" y="2181"/>
                    <a:pt x="537" y="2181"/>
                    <a:pt x="537" y="2181"/>
                  </a:cubicBezTo>
                  <a:cubicBezTo>
                    <a:pt x="553" y="2181"/>
                    <a:pt x="560" y="2189"/>
                    <a:pt x="568" y="2189"/>
                  </a:cubicBezTo>
                  <a:cubicBezTo>
                    <a:pt x="576" y="2189"/>
                    <a:pt x="568" y="2189"/>
                    <a:pt x="584" y="2189"/>
                  </a:cubicBezTo>
                  <a:cubicBezTo>
                    <a:pt x="584" y="2189"/>
                    <a:pt x="568" y="2189"/>
                    <a:pt x="553" y="2181"/>
                  </a:cubicBezTo>
                  <a:close/>
                  <a:moveTo>
                    <a:pt x="428" y="2158"/>
                  </a:moveTo>
                  <a:cubicBezTo>
                    <a:pt x="428" y="2158"/>
                    <a:pt x="428" y="2158"/>
                    <a:pt x="420" y="2150"/>
                  </a:cubicBezTo>
                  <a:cubicBezTo>
                    <a:pt x="428" y="2150"/>
                    <a:pt x="428" y="2150"/>
                    <a:pt x="428" y="2158"/>
                  </a:cubicBezTo>
                  <a:cubicBezTo>
                    <a:pt x="428" y="2158"/>
                    <a:pt x="428" y="2158"/>
                    <a:pt x="428" y="2158"/>
                  </a:cubicBezTo>
                  <a:close/>
                  <a:moveTo>
                    <a:pt x="451" y="2158"/>
                  </a:moveTo>
                  <a:cubicBezTo>
                    <a:pt x="451" y="2158"/>
                    <a:pt x="451" y="2158"/>
                    <a:pt x="451" y="2158"/>
                  </a:cubicBezTo>
                  <a:cubicBezTo>
                    <a:pt x="451" y="2158"/>
                    <a:pt x="451" y="2158"/>
                    <a:pt x="451" y="2158"/>
                  </a:cubicBezTo>
                  <a:close/>
                  <a:moveTo>
                    <a:pt x="296" y="2119"/>
                  </a:moveTo>
                  <a:cubicBezTo>
                    <a:pt x="296" y="2119"/>
                    <a:pt x="296" y="2127"/>
                    <a:pt x="304" y="2127"/>
                  </a:cubicBezTo>
                  <a:cubicBezTo>
                    <a:pt x="296" y="2119"/>
                    <a:pt x="296" y="2119"/>
                    <a:pt x="296" y="2119"/>
                  </a:cubicBezTo>
                  <a:cubicBezTo>
                    <a:pt x="288" y="2119"/>
                    <a:pt x="280" y="2119"/>
                    <a:pt x="265" y="2119"/>
                  </a:cubicBezTo>
                  <a:cubicBezTo>
                    <a:pt x="273" y="2119"/>
                    <a:pt x="280" y="2119"/>
                    <a:pt x="288" y="2119"/>
                  </a:cubicBezTo>
                  <a:cubicBezTo>
                    <a:pt x="296" y="2119"/>
                    <a:pt x="296" y="2119"/>
                    <a:pt x="296" y="2119"/>
                  </a:cubicBezTo>
                  <a:cubicBezTo>
                    <a:pt x="296" y="2119"/>
                    <a:pt x="296" y="2119"/>
                    <a:pt x="296" y="2119"/>
                  </a:cubicBezTo>
                  <a:close/>
                  <a:moveTo>
                    <a:pt x="661" y="1876"/>
                  </a:moveTo>
                  <a:cubicBezTo>
                    <a:pt x="661" y="1876"/>
                    <a:pt x="661" y="1876"/>
                    <a:pt x="661" y="1884"/>
                  </a:cubicBezTo>
                  <a:cubicBezTo>
                    <a:pt x="661" y="1876"/>
                    <a:pt x="661" y="1884"/>
                    <a:pt x="661" y="1876"/>
                  </a:cubicBezTo>
                  <a:close/>
                  <a:moveTo>
                    <a:pt x="568" y="2173"/>
                  </a:moveTo>
                  <a:cubicBezTo>
                    <a:pt x="568" y="2173"/>
                    <a:pt x="568" y="2173"/>
                    <a:pt x="560" y="2173"/>
                  </a:cubicBezTo>
                  <a:cubicBezTo>
                    <a:pt x="545" y="2173"/>
                    <a:pt x="545" y="2173"/>
                    <a:pt x="545" y="2173"/>
                  </a:cubicBezTo>
                  <a:cubicBezTo>
                    <a:pt x="545" y="2173"/>
                    <a:pt x="553" y="2173"/>
                    <a:pt x="560" y="2173"/>
                  </a:cubicBezTo>
                  <a:cubicBezTo>
                    <a:pt x="560" y="2173"/>
                    <a:pt x="560" y="2173"/>
                    <a:pt x="560" y="2173"/>
                  </a:cubicBezTo>
                  <a:cubicBezTo>
                    <a:pt x="560" y="2173"/>
                    <a:pt x="560" y="2173"/>
                    <a:pt x="568" y="2173"/>
                  </a:cubicBezTo>
                  <a:close/>
                  <a:moveTo>
                    <a:pt x="140" y="2080"/>
                  </a:moveTo>
                  <a:cubicBezTo>
                    <a:pt x="140" y="2080"/>
                    <a:pt x="140" y="2080"/>
                    <a:pt x="148" y="2087"/>
                  </a:cubicBezTo>
                  <a:cubicBezTo>
                    <a:pt x="148" y="2087"/>
                    <a:pt x="156" y="2087"/>
                    <a:pt x="156" y="2087"/>
                  </a:cubicBezTo>
                  <a:cubicBezTo>
                    <a:pt x="156" y="2087"/>
                    <a:pt x="156" y="2087"/>
                    <a:pt x="140" y="2080"/>
                  </a:cubicBezTo>
                  <a:close/>
                  <a:moveTo>
                    <a:pt x="140" y="2087"/>
                  </a:moveTo>
                  <a:cubicBezTo>
                    <a:pt x="140" y="2080"/>
                    <a:pt x="133" y="2080"/>
                    <a:pt x="117" y="2080"/>
                  </a:cubicBezTo>
                  <a:cubicBezTo>
                    <a:pt x="117" y="2080"/>
                    <a:pt x="117" y="2080"/>
                    <a:pt x="109" y="2080"/>
                  </a:cubicBezTo>
                  <a:cubicBezTo>
                    <a:pt x="102" y="2087"/>
                    <a:pt x="102" y="2087"/>
                    <a:pt x="102" y="2087"/>
                  </a:cubicBezTo>
                  <a:cubicBezTo>
                    <a:pt x="102" y="2087"/>
                    <a:pt x="102" y="2087"/>
                    <a:pt x="109" y="2087"/>
                  </a:cubicBezTo>
                  <a:cubicBezTo>
                    <a:pt x="117" y="2080"/>
                    <a:pt x="133" y="2080"/>
                    <a:pt x="140" y="2087"/>
                  </a:cubicBezTo>
                  <a:close/>
                  <a:moveTo>
                    <a:pt x="148" y="2087"/>
                  </a:moveTo>
                  <a:cubicBezTo>
                    <a:pt x="140" y="2087"/>
                    <a:pt x="140" y="2087"/>
                    <a:pt x="140" y="2087"/>
                  </a:cubicBezTo>
                  <a:cubicBezTo>
                    <a:pt x="140" y="2087"/>
                    <a:pt x="140" y="2087"/>
                    <a:pt x="148" y="2087"/>
                  </a:cubicBezTo>
                  <a:cubicBezTo>
                    <a:pt x="148" y="2087"/>
                    <a:pt x="148" y="2087"/>
                    <a:pt x="148" y="2087"/>
                  </a:cubicBezTo>
                  <a:close/>
                  <a:moveTo>
                    <a:pt x="304" y="2119"/>
                  </a:moveTo>
                  <a:cubicBezTo>
                    <a:pt x="296" y="2111"/>
                    <a:pt x="296" y="2119"/>
                    <a:pt x="288" y="2111"/>
                  </a:cubicBezTo>
                  <a:cubicBezTo>
                    <a:pt x="296" y="2119"/>
                    <a:pt x="296" y="2111"/>
                    <a:pt x="304" y="2119"/>
                  </a:cubicBezTo>
                  <a:close/>
                  <a:moveTo>
                    <a:pt x="693" y="2119"/>
                  </a:moveTo>
                  <a:cubicBezTo>
                    <a:pt x="693" y="2119"/>
                    <a:pt x="693" y="2119"/>
                    <a:pt x="693" y="2127"/>
                  </a:cubicBezTo>
                  <a:cubicBezTo>
                    <a:pt x="700" y="2134"/>
                    <a:pt x="700" y="2134"/>
                    <a:pt x="700" y="2134"/>
                  </a:cubicBezTo>
                  <a:cubicBezTo>
                    <a:pt x="700" y="2134"/>
                    <a:pt x="700" y="2134"/>
                    <a:pt x="693" y="2119"/>
                  </a:cubicBezTo>
                  <a:cubicBezTo>
                    <a:pt x="693" y="2119"/>
                    <a:pt x="693" y="2119"/>
                    <a:pt x="693" y="2119"/>
                  </a:cubicBezTo>
                  <a:close/>
                  <a:moveTo>
                    <a:pt x="693" y="2072"/>
                  </a:moveTo>
                  <a:cubicBezTo>
                    <a:pt x="693" y="2072"/>
                    <a:pt x="693" y="2080"/>
                    <a:pt x="700" y="2087"/>
                  </a:cubicBezTo>
                  <a:cubicBezTo>
                    <a:pt x="700" y="2080"/>
                    <a:pt x="700" y="2080"/>
                    <a:pt x="693" y="2072"/>
                  </a:cubicBezTo>
                  <a:cubicBezTo>
                    <a:pt x="693" y="2072"/>
                    <a:pt x="693" y="2072"/>
                    <a:pt x="693" y="2072"/>
                  </a:cubicBezTo>
                  <a:close/>
                  <a:moveTo>
                    <a:pt x="700" y="2087"/>
                  </a:moveTo>
                  <a:cubicBezTo>
                    <a:pt x="693" y="2087"/>
                    <a:pt x="693" y="2087"/>
                    <a:pt x="693" y="2087"/>
                  </a:cubicBezTo>
                  <a:cubicBezTo>
                    <a:pt x="700" y="2103"/>
                    <a:pt x="700" y="2095"/>
                    <a:pt x="700" y="2103"/>
                  </a:cubicBezTo>
                  <a:cubicBezTo>
                    <a:pt x="700" y="2103"/>
                    <a:pt x="700" y="2103"/>
                    <a:pt x="700" y="2095"/>
                  </a:cubicBezTo>
                  <a:cubicBezTo>
                    <a:pt x="700" y="2095"/>
                    <a:pt x="700" y="2095"/>
                    <a:pt x="700" y="2095"/>
                  </a:cubicBezTo>
                  <a:cubicBezTo>
                    <a:pt x="700" y="2087"/>
                    <a:pt x="700" y="2087"/>
                    <a:pt x="700" y="2087"/>
                  </a:cubicBezTo>
                  <a:cubicBezTo>
                    <a:pt x="700" y="2087"/>
                    <a:pt x="700" y="2087"/>
                    <a:pt x="700" y="2087"/>
                  </a:cubicBezTo>
                  <a:close/>
                  <a:moveTo>
                    <a:pt x="693" y="2087"/>
                  </a:moveTo>
                  <a:cubicBezTo>
                    <a:pt x="693" y="2087"/>
                    <a:pt x="693" y="2087"/>
                    <a:pt x="693" y="2087"/>
                  </a:cubicBezTo>
                  <a:cubicBezTo>
                    <a:pt x="693" y="2087"/>
                    <a:pt x="693" y="2087"/>
                    <a:pt x="693" y="2087"/>
                  </a:cubicBezTo>
                  <a:close/>
                  <a:moveTo>
                    <a:pt x="700" y="2087"/>
                  </a:moveTo>
                  <a:cubicBezTo>
                    <a:pt x="700" y="2087"/>
                    <a:pt x="700" y="2087"/>
                    <a:pt x="700" y="2087"/>
                  </a:cubicBezTo>
                  <a:cubicBezTo>
                    <a:pt x="700" y="2087"/>
                    <a:pt x="700" y="2087"/>
                    <a:pt x="700" y="2087"/>
                  </a:cubicBezTo>
                  <a:cubicBezTo>
                    <a:pt x="700" y="2087"/>
                    <a:pt x="700" y="2087"/>
                    <a:pt x="700" y="2087"/>
                  </a:cubicBezTo>
                  <a:close/>
                  <a:moveTo>
                    <a:pt x="389" y="2142"/>
                  </a:moveTo>
                  <a:cubicBezTo>
                    <a:pt x="397" y="2142"/>
                    <a:pt x="397" y="2142"/>
                    <a:pt x="397" y="2142"/>
                  </a:cubicBezTo>
                  <a:cubicBezTo>
                    <a:pt x="389" y="2142"/>
                    <a:pt x="389" y="2142"/>
                    <a:pt x="381" y="2142"/>
                  </a:cubicBezTo>
                  <a:cubicBezTo>
                    <a:pt x="381" y="2142"/>
                    <a:pt x="389" y="2142"/>
                    <a:pt x="389" y="2142"/>
                  </a:cubicBezTo>
                  <a:close/>
                  <a:moveTo>
                    <a:pt x="374" y="2134"/>
                  </a:moveTo>
                  <a:cubicBezTo>
                    <a:pt x="374" y="2134"/>
                    <a:pt x="374" y="2134"/>
                    <a:pt x="366" y="2134"/>
                  </a:cubicBezTo>
                  <a:cubicBezTo>
                    <a:pt x="374" y="2134"/>
                    <a:pt x="374" y="2134"/>
                    <a:pt x="374" y="2134"/>
                  </a:cubicBezTo>
                  <a:cubicBezTo>
                    <a:pt x="374" y="2134"/>
                    <a:pt x="374" y="2134"/>
                    <a:pt x="374" y="2134"/>
                  </a:cubicBezTo>
                  <a:close/>
                  <a:moveTo>
                    <a:pt x="366" y="2134"/>
                  </a:moveTo>
                  <a:cubicBezTo>
                    <a:pt x="366" y="2134"/>
                    <a:pt x="366" y="2134"/>
                    <a:pt x="366" y="2134"/>
                  </a:cubicBezTo>
                  <a:cubicBezTo>
                    <a:pt x="366" y="2134"/>
                    <a:pt x="366" y="2134"/>
                    <a:pt x="366" y="2134"/>
                  </a:cubicBezTo>
                  <a:close/>
                  <a:moveTo>
                    <a:pt x="685" y="2009"/>
                  </a:moveTo>
                  <a:cubicBezTo>
                    <a:pt x="685" y="2017"/>
                    <a:pt x="685" y="2025"/>
                    <a:pt x="685" y="2041"/>
                  </a:cubicBezTo>
                  <a:cubicBezTo>
                    <a:pt x="685" y="2041"/>
                    <a:pt x="685" y="2041"/>
                    <a:pt x="685" y="2033"/>
                  </a:cubicBezTo>
                  <a:cubicBezTo>
                    <a:pt x="685" y="2033"/>
                    <a:pt x="685" y="2033"/>
                    <a:pt x="685" y="2033"/>
                  </a:cubicBezTo>
                  <a:cubicBezTo>
                    <a:pt x="685" y="2017"/>
                    <a:pt x="685" y="2017"/>
                    <a:pt x="685" y="2017"/>
                  </a:cubicBezTo>
                  <a:cubicBezTo>
                    <a:pt x="685" y="2017"/>
                    <a:pt x="685" y="2017"/>
                    <a:pt x="685" y="2017"/>
                  </a:cubicBezTo>
                  <a:cubicBezTo>
                    <a:pt x="685" y="2017"/>
                    <a:pt x="685" y="2017"/>
                    <a:pt x="685" y="2001"/>
                  </a:cubicBezTo>
                  <a:cubicBezTo>
                    <a:pt x="685" y="2001"/>
                    <a:pt x="685" y="2001"/>
                    <a:pt x="685" y="2009"/>
                  </a:cubicBezTo>
                  <a:close/>
                  <a:moveTo>
                    <a:pt x="693" y="2048"/>
                  </a:moveTo>
                  <a:cubicBezTo>
                    <a:pt x="693" y="2048"/>
                    <a:pt x="693" y="2048"/>
                    <a:pt x="685" y="2048"/>
                  </a:cubicBezTo>
                  <a:cubicBezTo>
                    <a:pt x="685" y="2048"/>
                    <a:pt x="685" y="2048"/>
                    <a:pt x="685" y="2048"/>
                  </a:cubicBezTo>
                  <a:cubicBezTo>
                    <a:pt x="693" y="2056"/>
                    <a:pt x="693" y="2048"/>
                    <a:pt x="693" y="2048"/>
                  </a:cubicBezTo>
                  <a:cubicBezTo>
                    <a:pt x="693" y="2048"/>
                    <a:pt x="693" y="2048"/>
                    <a:pt x="693" y="2048"/>
                  </a:cubicBezTo>
                  <a:close/>
                  <a:moveTo>
                    <a:pt x="16" y="2095"/>
                  </a:moveTo>
                  <a:cubicBezTo>
                    <a:pt x="32" y="2087"/>
                    <a:pt x="24" y="2087"/>
                    <a:pt x="39" y="2087"/>
                  </a:cubicBezTo>
                  <a:cubicBezTo>
                    <a:pt x="39" y="2087"/>
                    <a:pt x="39" y="2087"/>
                    <a:pt x="24" y="2087"/>
                  </a:cubicBezTo>
                  <a:lnTo>
                    <a:pt x="16" y="2095"/>
                  </a:lnTo>
                  <a:close/>
                  <a:moveTo>
                    <a:pt x="677" y="1955"/>
                  </a:moveTo>
                  <a:cubicBezTo>
                    <a:pt x="677" y="1955"/>
                    <a:pt x="677" y="1955"/>
                    <a:pt x="677" y="1955"/>
                  </a:cubicBezTo>
                  <a:cubicBezTo>
                    <a:pt x="677" y="1955"/>
                    <a:pt x="677" y="1955"/>
                    <a:pt x="677" y="1962"/>
                  </a:cubicBezTo>
                  <a:cubicBezTo>
                    <a:pt x="677" y="1962"/>
                    <a:pt x="677" y="1962"/>
                    <a:pt x="685" y="1962"/>
                  </a:cubicBezTo>
                  <a:cubicBezTo>
                    <a:pt x="685" y="1962"/>
                    <a:pt x="685" y="1962"/>
                    <a:pt x="677" y="1947"/>
                  </a:cubicBezTo>
                  <a:cubicBezTo>
                    <a:pt x="677" y="1947"/>
                    <a:pt x="677" y="1947"/>
                    <a:pt x="677" y="1955"/>
                  </a:cubicBezTo>
                  <a:close/>
                  <a:moveTo>
                    <a:pt x="78" y="2087"/>
                  </a:moveTo>
                  <a:cubicBezTo>
                    <a:pt x="70" y="2087"/>
                    <a:pt x="70" y="2087"/>
                    <a:pt x="63" y="2087"/>
                  </a:cubicBezTo>
                  <a:cubicBezTo>
                    <a:pt x="78" y="2087"/>
                    <a:pt x="78" y="2087"/>
                    <a:pt x="78" y="2087"/>
                  </a:cubicBezTo>
                  <a:close/>
                  <a:moveTo>
                    <a:pt x="265" y="2111"/>
                  </a:moveTo>
                  <a:cubicBezTo>
                    <a:pt x="265" y="2119"/>
                    <a:pt x="265" y="2119"/>
                    <a:pt x="265" y="2119"/>
                  </a:cubicBezTo>
                  <a:cubicBezTo>
                    <a:pt x="273" y="2119"/>
                    <a:pt x="273" y="2119"/>
                    <a:pt x="273" y="2119"/>
                  </a:cubicBezTo>
                  <a:lnTo>
                    <a:pt x="265" y="2111"/>
                  </a:lnTo>
                  <a:close/>
                  <a:moveTo>
                    <a:pt x="335" y="2134"/>
                  </a:moveTo>
                  <a:cubicBezTo>
                    <a:pt x="327" y="2127"/>
                    <a:pt x="327" y="2127"/>
                    <a:pt x="327" y="2127"/>
                  </a:cubicBezTo>
                  <a:cubicBezTo>
                    <a:pt x="335" y="2134"/>
                    <a:pt x="335" y="2134"/>
                    <a:pt x="335" y="2134"/>
                  </a:cubicBezTo>
                  <a:close/>
                  <a:moveTo>
                    <a:pt x="32" y="2095"/>
                  </a:moveTo>
                  <a:cubicBezTo>
                    <a:pt x="32" y="2095"/>
                    <a:pt x="32" y="2095"/>
                    <a:pt x="32" y="2095"/>
                  </a:cubicBezTo>
                  <a:cubicBezTo>
                    <a:pt x="39" y="2095"/>
                    <a:pt x="47" y="2095"/>
                    <a:pt x="55" y="2095"/>
                  </a:cubicBezTo>
                  <a:cubicBezTo>
                    <a:pt x="70" y="2087"/>
                    <a:pt x="55" y="2095"/>
                    <a:pt x="63" y="2095"/>
                  </a:cubicBezTo>
                  <a:cubicBezTo>
                    <a:pt x="55" y="2095"/>
                    <a:pt x="39" y="2095"/>
                    <a:pt x="24" y="2095"/>
                  </a:cubicBezTo>
                  <a:cubicBezTo>
                    <a:pt x="24" y="2095"/>
                    <a:pt x="24" y="2095"/>
                    <a:pt x="32" y="2095"/>
                  </a:cubicBezTo>
                  <a:close/>
                  <a:moveTo>
                    <a:pt x="257" y="2111"/>
                  </a:moveTo>
                  <a:cubicBezTo>
                    <a:pt x="265" y="2111"/>
                    <a:pt x="265" y="2111"/>
                    <a:pt x="265" y="2111"/>
                  </a:cubicBezTo>
                  <a:cubicBezTo>
                    <a:pt x="265" y="2111"/>
                    <a:pt x="265" y="2111"/>
                    <a:pt x="265" y="2111"/>
                  </a:cubicBezTo>
                  <a:cubicBezTo>
                    <a:pt x="265" y="2111"/>
                    <a:pt x="265" y="2111"/>
                    <a:pt x="234" y="2103"/>
                  </a:cubicBezTo>
                  <a:cubicBezTo>
                    <a:pt x="226" y="2103"/>
                    <a:pt x="226" y="2103"/>
                    <a:pt x="218" y="2103"/>
                  </a:cubicBezTo>
                  <a:cubicBezTo>
                    <a:pt x="226" y="2103"/>
                    <a:pt x="234" y="2111"/>
                    <a:pt x="242" y="2111"/>
                  </a:cubicBezTo>
                  <a:cubicBezTo>
                    <a:pt x="242" y="2111"/>
                    <a:pt x="242" y="2111"/>
                    <a:pt x="249" y="2111"/>
                  </a:cubicBezTo>
                  <a:cubicBezTo>
                    <a:pt x="249" y="2119"/>
                    <a:pt x="249" y="2119"/>
                    <a:pt x="265" y="2119"/>
                  </a:cubicBezTo>
                  <a:cubicBezTo>
                    <a:pt x="265" y="2119"/>
                    <a:pt x="265" y="2119"/>
                    <a:pt x="265" y="2119"/>
                  </a:cubicBezTo>
                  <a:cubicBezTo>
                    <a:pt x="265" y="2119"/>
                    <a:pt x="257" y="2119"/>
                    <a:pt x="249" y="2111"/>
                  </a:cubicBezTo>
                  <a:cubicBezTo>
                    <a:pt x="257" y="2111"/>
                    <a:pt x="257" y="2111"/>
                    <a:pt x="257" y="2111"/>
                  </a:cubicBezTo>
                  <a:close/>
                  <a:moveTo>
                    <a:pt x="164" y="2095"/>
                  </a:moveTo>
                  <a:cubicBezTo>
                    <a:pt x="156" y="2095"/>
                    <a:pt x="148" y="2095"/>
                    <a:pt x="148" y="2095"/>
                  </a:cubicBezTo>
                  <a:cubicBezTo>
                    <a:pt x="148" y="2095"/>
                    <a:pt x="148" y="2095"/>
                    <a:pt x="148" y="2095"/>
                  </a:cubicBezTo>
                  <a:cubicBezTo>
                    <a:pt x="156" y="2095"/>
                    <a:pt x="179" y="2095"/>
                    <a:pt x="187" y="2103"/>
                  </a:cubicBezTo>
                  <a:cubicBezTo>
                    <a:pt x="187" y="2103"/>
                    <a:pt x="187" y="2103"/>
                    <a:pt x="187" y="2095"/>
                  </a:cubicBezTo>
                  <a:cubicBezTo>
                    <a:pt x="179" y="2095"/>
                    <a:pt x="172" y="2095"/>
                    <a:pt x="164" y="2095"/>
                  </a:cubicBezTo>
                  <a:cubicBezTo>
                    <a:pt x="164" y="2095"/>
                    <a:pt x="164" y="2095"/>
                    <a:pt x="164" y="2095"/>
                  </a:cubicBezTo>
                  <a:close/>
                  <a:moveTo>
                    <a:pt x="125" y="2087"/>
                  </a:moveTo>
                  <a:cubicBezTo>
                    <a:pt x="117" y="2087"/>
                    <a:pt x="109" y="2087"/>
                    <a:pt x="102" y="2087"/>
                  </a:cubicBezTo>
                  <a:cubicBezTo>
                    <a:pt x="94" y="2087"/>
                    <a:pt x="94" y="2087"/>
                    <a:pt x="94" y="2087"/>
                  </a:cubicBezTo>
                  <a:cubicBezTo>
                    <a:pt x="94" y="2087"/>
                    <a:pt x="86" y="2087"/>
                    <a:pt x="86" y="2087"/>
                  </a:cubicBezTo>
                  <a:cubicBezTo>
                    <a:pt x="78" y="2087"/>
                    <a:pt x="78" y="2087"/>
                    <a:pt x="78" y="2087"/>
                  </a:cubicBezTo>
                  <a:cubicBezTo>
                    <a:pt x="70" y="2087"/>
                    <a:pt x="70" y="2087"/>
                    <a:pt x="70" y="2087"/>
                  </a:cubicBezTo>
                  <a:cubicBezTo>
                    <a:pt x="63" y="2087"/>
                    <a:pt x="63" y="2087"/>
                    <a:pt x="63" y="2087"/>
                  </a:cubicBezTo>
                  <a:cubicBezTo>
                    <a:pt x="63" y="2087"/>
                    <a:pt x="63" y="2087"/>
                    <a:pt x="63" y="2095"/>
                  </a:cubicBezTo>
                  <a:cubicBezTo>
                    <a:pt x="70" y="2087"/>
                    <a:pt x="70" y="2087"/>
                    <a:pt x="78" y="2087"/>
                  </a:cubicBezTo>
                  <a:cubicBezTo>
                    <a:pt x="102" y="2087"/>
                    <a:pt x="125" y="2087"/>
                    <a:pt x="148" y="2095"/>
                  </a:cubicBezTo>
                  <a:cubicBezTo>
                    <a:pt x="140" y="2087"/>
                    <a:pt x="140" y="2087"/>
                    <a:pt x="140" y="2087"/>
                  </a:cubicBezTo>
                  <a:cubicBezTo>
                    <a:pt x="133" y="2087"/>
                    <a:pt x="133" y="2087"/>
                    <a:pt x="125" y="2087"/>
                  </a:cubicBezTo>
                  <a:close/>
                  <a:moveTo>
                    <a:pt x="179" y="2095"/>
                  </a:moveTo>
                  <a:cubicBezTo>
                    <a:pt x="179" y="2095"/>
                    <a:pt x="179" y="2095"/>
                    <a:pt x="187" y="2095"/>
                  </a:cubicBezTo>
                  <a:cubicBezTo>
                    <a:pt x="187" y="2095"/>
                    <a:pt x="187" y="2095"/>
                    <a:pt x="187" y="2095"/>
                  </a:cubicBezTo>
                  <a:cubicBezTo>
                    <a:pt x="187" y="2103"/>
                    <a:pt x="187" y="2103"/>
                    <a:pt x="187" y="2103"/>
                  </a:cubicBezTo>
                  <a:cubicBezTo>
                    <a:pt x="187" y="2103"/>
                    <a:pt x="187" y="2103"/>
                    <a:pt x="195" y="2103"/>
                  </a:cubicBezTo>
                  <a:cubicBezTo>
                    <a:pt x="195" y="2103"/>
                    <a:pt x="195" y="2103"/>
                    <a:pt x="187" y="2103"/>
                  </a:cubicBezTo>
                  <a:cubicBezTo>
                    <a:pt x="195" y="2103"/>
                    <a:pt x="195" y="2103"/>
                    <a:pt x="195" y="2103"/>
                  </a:cubicBezTo>
                  <a:cubicBezTo>
                    <a:pt x="203" y="2103"/>
                    <a:pt x="203" y="2103"/>
                    <a:pt x="203" y="2103"/>
                  </a:cubicBezTo>
                  <a:cubicBezTo>
                    <a:pt x="203" y="2103"/>
                    <a:pt x="203" y="2103"/>
                    <a:pt x="203" y="2103"/>
                  </a:cubicBezTo>
                  <a:cubicBezTo>
                    <a:pt x="203" y="2103"/>
                    <a:pt x="203" y="2103"/>
                    <a:pt x="210" y="2103"/>
                  </a:cubicBezTo>
                  <a:cubicBezTo>
                    <a:pt x="218" y="2103"/>
                    <a:pt x="218" y="2103"/>
                    <a:pt x="210" y="2103"/>
                  </a:cubicBezTo>
                  <a:cubicBezTo>
                    <a:pt x="210" y="2103"/>
                    <a:pt x="195" y="2095"/>
                    <a:pt x="195" y="2095"/>
                  </a:cubicBezTo>
                  <a:cubicBezTo>
                    <a:pt x="187" y="2095"/>
                    <a:pt x="195" y="2095"/>
                    <a:pt x="179" y="2095"/>
                  </a:cubicBezTo>
                  <a:close/>
                  <a:moveTo>
                    <a:pt x="210" y="2103"/>
                  </a:moveTo>
                  <a:cubicBezTo>
                    <a:pt x="210" y="2103"/>
                    <a:pt x="210" y="2103"/>
                    <a:pt x="210" y="2103"/>
                  </a:cubicBezTo>
                  <a:cubicBezTo>
                    <a:pt x="210" y="2103"/>
                    <a:pt x="218" y="2103"/>
                    <a:pt x="218" y="2103"/>
                  </a:cubicBezTo>
                  <a:cubicBezTo>
                    <a:pt x="210" y="2103"/>
                    <a:pt x="210" y="2103"/>
                    <a:pt x="210" y="2103"/>
                  </a:cubicBezTo>
                  <a:close/>
                  <a:moveTo>
                    <a:pt x="591" y="2189"/>
                  </a:moveTo>
                  <a:cubicBezTo>
                    <a:pt x="591" y="2189"/>
                    <a:pt x="591" y="2189"/>
                    <a:pt x="591" y="2189"/>
                  </a:cubicBezTo>
                  <a:cubicBezTo>
                    <a:pt x="591" y="2189"/>
                    <a:pt x="591" y="2189"/>
                    <a:pt x="591" y="2189"/>
                  </a:cubicBezTo>
                  <a:cubicBezTo>
                    <a:pt x="591" y="2189"/>
                    <a:pt x="591" y="2189"/>
                    <a:pt x="591" y="2189"/>
                  </a:cubicBezTo>
                  <a:close/>
                  <a:moveTo>
                    <a:pt x="669" y="1869"/>
                  </a:moveTo>
                  <a:cubicBezTo>
                    <a:pt x="669" y="1869"/>
                    <a:pt x="669" y="1869"/>
                    <a:pt x="677" y="1884"/>
                  </a:cubicBezTo>
                  <a:cubicBezTo>
                    <a:pt x="677" y="1884"/>
                    <a:pt x="677" y="1876"/>
                    <a:pt x="677" y="1876"/>
                  </a:cubicBezTo>
                  <a:cubicBezTo>
                    <a:pt x="677" y="1876"/>
                    <a:pt x="677" y="1876"/>
                    <a:pt x="669" y="1869"/>
                  </a:cubicBezTo>
                  <a:close/>
                  <a:moveTo>
                    <a:pt x="685" y="1915"/>
                  </a:moveTo>
                  <a:cubicBezTo>
                    <a:pt x="685" y="1915"/>
                    <a:pt x="685" y="1915"/>
                    <a:pt x="677" y="1908"/>
                  </a:cubicBezTo>
                  <a:cubicBezTo>
                    <a:pt x="677" y="1908"/>
                    <a:pt x="677" y="1908"/>
                    <a:pt x="677" y="1923"/>
                  </a:cubicBezTo>
                  <a:cubicBezTo>
                    <a:pt x="685" y="1923"/>
                    <a:pt x="677" y="1915"/>
                    <a:pt x="685" y="1915"/>
                  </a:cubicBezTo>
                  <a:close/>
                  <a:moveTo>
                    <a:pt x="249" y="2119"/>
                  </a:moveTo>
                  <a:cubicBezTo>
                    <a:pt x="249" y="2119"/>
                    <a:pt x="249" y="2119"/>
                    <a:pt x="257" y="2119"/>
                  </a:cubicBezTo>
                  <a:cubicBezTo>
                    <a:pt x="249" y="2119"/>
                    <a:pt x="249" y="2119"/>
                    <a:pt x="249" y="2119"/>
                  </a:cubicBezTo>
                  <a:close/>
                  <a:moveTo>
                    <a:pt x="654" y="1642"/>
                  </a:moveTo>
                  <a:cubicBezTo>
                    <a:pt x="654" y="1642"/>
                    <a:pt x="654" y="1642"/>
                    <a:pt x="646" y="1626"/>
                  </a:cubicBezTo>
                  <a:cubicBezTo>
                    <a:pt x="646" y="1626"/>
                    <a:pt x="646" y="1626"/>
                    <a:pt x="646" y="1634"/>
                  </a:cubicBezTo>
                  <a:cubicBezTo>
                    <a:pt x="646" y="1626"/>
                    <a:pt x="638" y="1618"/>
                    <a:pt x="630" y="1595"/>
                  </a:cubicBezTo>
                  <a:cubicBezTo>
                    <a:pt x="630" y="1595"/>
                    <a:pt x="630" y="1595"/>
                    <a:pt x="630" y="1595"/>
                  </a:cubicBezTo>
                  <a:cubicBezTo>
                    <a:pt x="630" y="1595"/>
                    <a:pt x="630" y="1595"/>
                    <a:pt x="646" y="1642"/>
                  </a:cubicBezTo>
                  <a:cubicBezTo>
                    <a:pt x="646" y="1642"/>
                    <a:pt x="646" y="1642"/>
                    <a:pt x="646" y="1642"/>
                  </a:cubicBezTo>
                  <a:cubicBezTo>
                    <a:pt x="646" y="1642"/>
                    <a:pt x="646" y="1642"/>
                    <a:pt x="646" y="1650"/>
                  </a:cubicBezTo>
                  <a:cubicBezTo>
                    <a:pt x="646" y="1650"/>
                    <a:pt x="646" y="1650"/>
                    <a:pt x="654" y="1650"/>
                  </a:cubicBezTo>
                  <a:cubicBezTo>
                    <a:pt x="661" y="1658"/>
                    <a:pt x="661" y="1658"/>
                    <a:pt x="661" y="1673"/>
                  </a:cubicBezTo>
                  <a:cubicBezTo>
                    <a:pt x="661" y="1673"/>
                    <a:pt x="661" y="1673"/>
                    <a:pt x="661" y="1673"/>
                  </a:cubicBezTo>
                  <a:cubicBezTo>
                    <a:pt x="661" y="1673"/>
                    <a:pt x="661" y="1673"/>
                    <a:pt x="661" y="1658"/>
                  </a:cubicBezTo>
                  <a:cubicBezTo>
                    <a:pt x="661" y="1658"/>
                    <a:pt x="654" y="1650"/>
                    <a:pt x="654" y="1642"/>
                  </a:cubicBezTo>
                  <a:close/>
                  <a:moveTo>
                    <a:pt x="413" y="2244"/>
                  </a:moveTo>
                  <a:cubicBezTo>
                    <a:pt x="413" y="2244"/>
                    <a:pt x="413" y="2244"/>
                    <a:pt x="413" y="2244"/>
                  </a:cubicBezTo>
                  <a:cubicBezTo>
                    <a:pt x="413" y="2244"/>
                    <a:pt x="413" y="2244"/>
                    <a:pt x="413" y="2244"/>
                  </a:cubicBezTo>
                  <a:cubicBezTo>
                    <a:pt x="413" y="2244"/>
                    <a:pt x="413" y="2244"/>
                    <a:pt x="413" y="2244"/>
                  </a:cubicBezTo>
                  <a:close/>
                  <a:moveTo>
                    <a:pt x="762" y="1915"/>
                  </a:moveTo>
                  <a:cubicBezTo>
                    <a:pt x="762" y="1915"/>
                    <a:pt x="762" y="1915"/>
                    <a:pt x="762" y="1908"/>
                  </a:cubicBezTo>
                  <a:cubicBezTo>
                    <a:pt x="762" y="1908"/>
                    <a:pt x="762" y="1908"/>
                    <a:pt x="762" y="1900"/>
                  </a:cubicBezTo>
                  <a:cubicBezTo>
                    <a:pt x="762" y="1900"/>
                    <a:pt x="762" y="1900"/>
                    <a:pt x="762" y="1908"/>
                  </a:cubicBezTo>
                  <a:cubicBezTo>
                    <a:pt x="762" y="1908"/>
                    <a:pt x="762" y="1908"/>
                    <a:pt x="762" y="1915"/>
                  </a:cubicBezTo>
                  <a:close/>
                  <a:moveTo>
                    <a:pt x="762" y="1908"/>
                  </a:moveTo>
                  <a:cubicBezTo>
                    <a:pt x="762" y="1923"/>
                    <a:pt x="762" y="1915"/>
                    <a:pt x="762" y="1939"/>
                  </a:cubicBezTo>
                  <a:cubicBezTo>
                    <a:pt x="762" y="1931"/>
                    <a:pt x="762" y="1931"/>
                    <a:pt x="762" y="1931"/>
                  </a:cubicBezTo>
                  <a:cubicBezTo>
                    <a:pt x="762" y="1931"/>
                    <a:pt x="762" y="1931"/>
                    <a:pt x="762" y="1923"/>
                  </a:cubicBezTo>
                  <a:cubicBezTo>
                    <a:pt x="762" y="1923"/>
                    <a:pt x="762" y="1923"/>
                    <a:pt x="762" y="1923"/>
                  </a:cubicBezTo>
                  <a:cubicBezTo>
                    <a:pt x="762" y="1923"/>
                    <a:pt x="762" y="1915"/>
                    <a:pt x="762" y="1915"/>
                  </a:cubicBezTo>
                  <a:cubicBezTo>
                    <a:pt x="762" y="1915"/>
                    <a:pt x="762" y="1915"/>
                    <a:pt x="762" y="1908"/>
                  </a:cubicBezTo>
                  <a:close/>
                  <a:moveTo>
                    <a:pt x="693" y="1658"/>
                  </a:moveTo>
                  <a:cubicBezTo>
                    <a:pt x="693" y="1658"/>
                    <a:pt x="693" y="1658"/>
                    <a:pt x="693" y="1658"/>
                  </a:cubicBezTo>
                  <a:cubicBezTo>
                    <a:pt x="700" y="1673"/>
                    <a:pt x="700" y="1673"/>
                    <a:pt x="700" y="1673"/>
                  </a:cubicBezTo>
                  <a:cubicBezTo>
                    <a:pt x="700" y="1665"/>
                    <a:pt x="700" y="1673"/>
                    <a:pt x="693" y="1658"/>
                  </a:cubicBezTo>
                  <a:close/>
                  <a:moveTo>
                    <a:pt x="646" y="1587"/>
                  </a:moveTo>
                  <a:cubicBezTo>
                    <a:pt x="646" y="1587"/>
                    <a:pt x="646" y="1587"/>
                    <a:pt x="646" y="1595"/>
                  </a:cubicBezTo>
                  <a:cubicBezTo>
                    <a:pt x="646" y="1587"/>
                    <a:pt x="646" y="1595"/>
                    <a:pt x="646" y="1587"/>
                  </a:cubicBezTo>
                  <a:close/>
                  <a:moveTo>
                    <a:pt x="638" y="1603"/>
                  </a:moveTo>
                  <a:cubicBezTo>
                    <a:pt x="638" y="1595"/>
                    <a:pt x="638" y="1595"/>
                    <a:pt x="638" y="1595"/>
                  </a:cubicBezTo>
                  <a:cubicBezTo>
                    <a:pt x="638" y="1595"/>
                    <a:pt x="638" y="1587"/>
                    <a:pt x="630" y="1587"/>
                  </a:cubicBezTo>
                  <a:cubicBezTo>
                    <a:pt x="630" y="1587"/>
                    <a:pt x="638" y="1595"/>
                    <a:pt x="638" y="1603"/>
                  </a:cubicBezTo>
                  <a:close/>
                  <a:moveTo>
                    <a:pt x="669" y="1618"/>
                  </a:moveTo>
                  <a:cubicBezTo>
                    <a:pt x="661" y="1618"/>
                    <a:pt x="661" y="1618"/>
                    <a:pt x="661" y="1611"/>
                  </a:cubicBezTo>
                  <a:cubicBezTo>
                    <a:pt x="661" y="1611"/>
                    <a:pt x="661" y="1611"/>
                    <a:pt x="661" y="1611"/>
                  </a:cubicBezTo>
                  <a:cubicBezTo>
                    <a:pt x="661" y="1611"/>
                    <a:pt x="661" y="1611"/>
                    <a:pt x="661" y="1618"/>
                  </a:cubicBezTo>
                  <a:cubicBezTo>
                    <a:pt x="669" y="1618"/>
                    <a:pt x="669" y="1618"/>
                    <a:pt x="669" y="1618"/>
                  </a:cubicBezTo>
                  <a:close/>
                  <a:moveTo>
                    <a:pt x="646" y="1611"/>
                  </a:moveTo>
                  <a:cubicBezTo>
                    <a:pt x="638" y="1603"/>
                    <a:pt x="638" y="1603"/>
                    <a:pt x="638" y="1595"/>
                  </a:cubicBezTo>
                  <a:cubicBezTo>
                    <a:pt x="638" y="1603"/>
                    <a:pt x="638" y="1603"/>
                    <a:pt x="646" y="1611"/>
                  </a:cubicBezTo>
                  <a:close/>
                  <a:moveTo>
                    <a:pt x="638" y="1587"/>
                  </a:moveTo>
                  <a:cubicBezTo>
                    <a:pt x="638" y="1587"/>
                    <a:pt x="638" y="1587"/>
                    <a:pt x="646" y="1595"/>
                  </a:cubicBezTo>
                  <a:cubicBezTo>
                    <a:pt x="646" y="1587"/>
                    <a:pt x="638" y="1587"/>
                    <a:pt x="638" y="1587"/>
                  </a:cubicBezTo>
                  <a:close/>
                  <a:moveTo>
                    <a:pt x="646" y="1587"/>
                  </a:moveTo>
                  <a:cubicBezTo>
                    <a:pt x="646" y="1587"/>
                    <a:pt x="646" y="1587"/>
                    <a:pt x="646" y="1587"/>
                  </a:cubicBezTo>
                  <a:cubicBezTo>
                    <a:pt x="646" y="1587"/>
                    <a:pt x="646" y="1587"/>
                    <a:pt x="646" y="1587"/>
                  </a:cubicBezTo>
                  <a:close/>
                  <a:moveTo>
                    <a:pt x="389" y="2236"/>
                  </a:moveTo>
                  <a:cubicBezTo>
                    <a:pt x="397" y="2236"/>
                    <a:pt x="405" y="2244"/>
                    <a:pt x="413" y="2244"/>
                  </a:cubicBezTo>
                  <a:cubicBezTo>
                    <a:pt x="405" y="2236"/>
                    <a:pt x="397" y="2236"/>
                    <a:pt x="397" y="2236"/>
                  </a:cubicBezTo>
                  <a:cubicBezTo>
                    <a:pt x="397" y="2236"/>
                    <a:pt x="397" y="2236"/>
                    <a:pt x="389" y="2236"/>
                  </a:cubicBezTo>
                  <a:close/>
                  <a:moveTo>
                    <a:pt x="327" y="2213"/>
                  </a:moveTo>
                  <a:cubicBezTo>
                    <a:pt x="335" y="2213"/>
                    <a:pt x="335" y="2220"/>
                    <a:pt x="335" y="2220"/>
                  </a:cubicBezTo>
                  <a:cubicBezTo>
                    <a:pt x="343" y="2220"/>
                    <a:pt x="343" y="2220"/>
                    <a:pt x="343" y="2220"/>
                  </a:cubicBezTo>
                  <a:cubicBezTo>
                    <a:pt x="335" y="2213"/>
                    <a:pt x="327" y="2213"/>
                    <a:pt x="327" y="2213"/>
                  </a:cubicBezTo>
                  <a:close/>
                  <a:moveTo>
                    <a:pt x="755" y="1892"/>
                  </a:moveTo>
                  <a:cubicBezTo>
                    <a:pt x="755" y="1892"/>
                    <a:pt x="762" y="1900"/>
                    <a:pt x="762" y="1900"/>
                  </a:cubicBezTo>
                  <a:cubicBezTo>
                    <a:pt x="762" y="1892"/>
                    <a:pt x="762" y="1892"/>
                    <a:pt x="755" y="1892"/>
                  </a:cubicBezTo>
                  <a:close/>
                  <a:moveTo>
                    <a:pt x="630" y="1572"/>
                  </a:moveTo>
                  <a:cubicBezTo>
                    <a:pt x="630" y="1572"/>
                    <a:pt x="630" y="1572"/>
                    <a:pt x="630" y="1572"/>
                  </a:cubicBezTo>
                  <a:cubicBezTo>
                    <a:pt x="630" y="1572"/>
                    <a:pt x="630" y="1579"/>
                    <a:pt x="630" y="1572"/>
                  </a:cubicBezTo>
                  <a:cubicBezTo>
                    <a:pt x="630" y="1579"/>
                    <a:pt x="630" y="1579"/>
                    <a:pt x="630" y="1587"/>
                  </a:cubicBezTo>
                  <a:cubicBezTo>
                    <a:pt x="630" y="1579"/>
                    <a:pt x="630" y="1579"/>
                    <a:pt x="630" y="1572"/>
                  </a:cubicBezTo>
                  <a:cubicBezTo>
                    <a:pt x="630" y="1572"/>
                    <a:pt x="630" y="1572"/>
                    <a:pt x="630" y="1572"/>
                  </a:cubicBezTo>
                  <a:close/>
                  <a:moveTo>
                    <a:pt x="623" y="1564"/>
                  </a:moveTo>
                  <a:cubicBezTo>
                    <a:pt x="623" y="1564"/>
                    <a:pt x="623" y="1564"/>
                    <a:pt x="623" y="1556"/>
                  </a:cubicBezTo>
                  <a:cubicBezTo>
                    <a:pt x="623" y="1556"/>
                    <a:pt x="623" y="1556"/>
                    <a:pt x="623" y="1556"/>
                  </a:cubicBezTo>
                  <a:cubicBezTo>
                    <a:pt x="623" y="1556"/>
                    <a:pt x="623" y="1548"/>
                    <a:pt x="615" y="1540"/>
                  </a:cubicBezTo>
                  <a:cubicBezTo>
                    <a:pt x="615" y="1540"/>
                    <a:pt x="615" y="1540"/>
                    <a:pt x="623" y="1556"/>
                  </a:cubicBezTo>
                  <a:cubicBezTo>
                    <a:pt x="623" y="1556"/>
                    <a:pt x="623" y="1564"/>
                    <a:pt x="623" y="1564"/>
                  </a:cubicBezTo>
                  <a:cubicBezTo>
                    <a:pt x="623" y="1564"/>
                    <a:pt x="623" y="1564"/>
                    <a:pt x="623" y="1564"/>
                  </a:cubicBezTo>
                  <a:cubicBezTo>
                    <a:pt x="623" y="1564"/>
                    <a:pt x="623" y="1564"/>
                    <a:pt x="623" y="1572"/>
                  </a:cubicBezTo>
                  <a:cubicBezTo>
                    <a:pt x="623" y="1572"/>
                    <a:pt x="623" y="1572"/>
                    <a:pt x="623" y="1572"/>
                  </a:cubicBezTo>
                  <a:cubicBezTo>
                    <a:pt x="623" y="1572"/>
                    <a:pt x="630" y="1572"/>
                    <a:pt x="630" y="1572"/>
                  </a:cubicBezTo>
                  <a:cubicBezTo>
                    <a:pt x="630" y="1572"/>
                    <a:pt x="623" y="1564"/>
                    <a:pt x="623" y="1564"/>
                  </a:cubicBezTo>
                  <a:cubicBezTo>
                    <a:pt x="623" y="1564"/>
                    <a:pt x="623" y="1564"/>
                    <a:pt x="623" y="1564"/>
                  </a:cubicBezTo>
                  <a:close/>
                  <a:moveTo>
                    <a:pt x="630" y="1564"/>
                  </a:moveTo>
                  <a:cubicBezTo>
                    <a:pt x="630" y="1564"/>
                    <a:pt x="623" y="1564"/>
                    <a:pt x="623" y="1564"/>
                  </a:cubicBezTo>
                  <a:cubicBezTo>
                    <a:pt x="623" y="1564"/>
                    <a:pt x="623" y="1564"/>
                    <a:pt x="630" y="1564"/>
                  </a:cubicBezTo>
                  <a:cubicBezTo>
                    <a:pt x="630" y="1564"/>
                    <a:pt x="630" y="1564"/>
                    <a:pt x="630" y="1564"/>
                  </a:cubicBezTo>
                  <a:close/>
                  <a:moveTo>
                    <a:pt x="638" y="1595"/>
                  </a:moveTo>
                  <a:cubicBezTo>
                    <a:pt x="638" y="1595"/>
                    <a:pt x="638" y="1595"/>
                    <a:pt x="638" y="1595"/>
                  </a:cubicBezTo>
                  <a:cubicBezTo>
                    <a:pt x="638" y="1595"/>
                    <a:pt x="638" y="1595"/>
                    <a:pt x="638" y="1595"/>
                  </a:cubicBezTo>
                  <a:cubicBezTo>
                    <a:pt x="638" y="1595"/>
                    <a:pt x="638" y="1595"/>
                    <a:pt x="638" y="1595"/>
                  </a:cubicBezTo>
                  <a:close/>
                  <a:moveTo>
                    <a:pt x="350" y="2220"/>
                  </a:moveTo>
                  <a:cubicBezTo>
                    <a:pt x="350" y="2213"/>
                    <a:pt x="335" y="2213"/>
                    <a:pt x="335" y="2213"/>
                  </a:cubicBezTo>
                  <a:cubicBezTo>
                    <a:pt x="335" y="2213"/>
                    <a:pt x="335" y="2213"/>
                    <a:pt x="350" y="2220"/>
                  </a:cubicBezTo>
                  <a:close/>
                  <a:moveTo>
                    <a:pt x="623" y="1556"/>
                  </a:moveTo>
                  <a:cubicBezTo>
                    <a:pt x="623" y="1556"/>
                    <a:pt x="623" y="1556"/>
                    <a:pt x="623" y="1556"/>
                  </a:cubicBezTo>
                  <a:cubicBezTo>
                    <a:pt x="623" y="1556"/>
                    <a:pt x="623" y="1556"/>
                    <a:pt x="623" y="1564"/>
                  </a:cubicBezTo>
                  <a:cubicBezTo>
                    <a:pt x="623" y="1556"/>
                    <a:pt x="623" y="1556"/>
                    <a:pt x="623" y="1556"/>
                  </a:cubicBezTo>
                  <a:close/>
                  <a:moveTo>
                    <a:pt x="638" y="1650"/>
                  </a:moveTo>
                  <a:cubicBezTo>
                    <a:pt x="638" y="1642"/>
                    <a:pt x="638" y="1642"/>
                    <a:pt x="638" y="1642"/>
                  </a:cubicBezTo>
                  <a:cubicBezTo>
                    <a:pt x="638" y="1642"/>
                    <a:pt x="638" y="1642"/>
                    <a:pt x="638" y="1650"/>
                  </a:cubicBezTo>
                  <a:cubicBezTo>
                    <a:pt x="638" y="1650"/>
                    <a:pt x="638" y="1650"/>
                    <a:pt x="638" y="1650"/>
                  </a:cubicBezTo>
                  <a:close/>
                  <a:moveTo>
                    <a:pt x="102" y="2158"/>
                  </a:moveTo>
                  <a:cubicBezTo>
                    <a:pt x="109" y="2166"/>
                    <a:pt x="102" y="2166"/>
                    <a:pt x="109" y="2166"/>
                  </a:cubicBezTo>
                  <a:cubicBezTo>
                    <a:pt x="109" y="2166"/>
                    <a:pt x="109" y="2166"/>
                    <a:pt x="109" y="2158"/>
                  </a:cubicBezTo>
                  <a:cubicBezTo>
                    <a:pt x="109" y="2158"/>
                    <a:pt x="109" y="2158"/>
                    <a:pt x="109" y="2158"/>
                  </a:cubicBezTo>
                  <a:cubicBezTo>
                    <a:pt x="109" y="2158"/>
                    <a:pt x="102" y="2158"/>
                    <a:pt x="102" y="2158"/>
                  </a:cubicBezTo>
                  <a:close/>
                  <a:moveTo>
                    <a:pt x="654" y="1634"/>
                  </a:moveTo>
                  <a:cubicBezTo>
                    <a:pt x="654" y="1634"/>
                    <a:pt x="654" y="1634"/>
                    <a:pt x="646" y="1626"/>
                  </a:cubicBezTo>
                  <a:cubicBezTo>
                    <a:pt x="646" y="1626"/>
                    <a:pt x="646" y="1626"/>
                    <a:pt x="646" y="1618"/>
                  </a:cubicBezTo>
                  <a:cubicBezTo>
                    <a:pt x="646" y="1626"/>
                    <a:pt x="646" y="1626"/>
                    <a:pt x="646" y="1626"/>
                  </a:cubicBezTo>
                  <a:cubicBezTo>
                    <a:pt x="646" y="1626"/>
                    <a:pt x="646" y="1626"/>
                    <a:pt x="654" y="1634"/>
                  </a:cubicBezTo>
                  <a:cubicBezTo>
                    <a:pt x="654" y="1634"/>
                    <a:pt x="646" y="1626"/>
                    <a:pt x="646" y="1626"/>
                  </a:cubicBezTo>
                  <a:cubicBezTo>
                    <a:pt x="646" y="1626"/>
                    <a:pt x="654" y="1634"/>
                    <a:pt x="654" y="1634"/>
                  </a:cubicBezTo>
                  <a:close/>
                  <a:moveTo>
                    <a:pt x="646" y="1611"/>
                  </a:moveTo>
                  <a:cubicBezTo>
                    <a:pt x="646" y="1611"/>
                    <a:pt x="646" y="1618"/>
                    <a:pt x="646" y="1618"/>
                  </a:cubicBezTo>
                  <a:cubicBezTo>
                    <a:pt x="646" y="1618"/>
                    <a:pt x="646" y="1618"/>
                    <a:pt x="646" y="1611"/>
                  </a:cubicBezTo>
                  <a:cubicBezTo>
                    <a:pt x="646" y="1611"/>
                    <a:pt x="646" y="1611"/>
                    <a:pt x="646" y="1611"/>
                  </a:cubicBezTo>
                  <a:close/>
                  <a:moveTo>
                    <a:pt x="661" y="1665"/>
                  </a:moveTo>
                  <a:cubicBezTo>
                    <a:pt x="661" y="1658"/>
                    <a:pt x="661" y="1658"/>
                    <a:pt x="661" y="1658"/>
                  </a:cubicBezTo>
                  <a:cubicBezTo>
                    <a:pt x="661" y="1658"/>
                    <a:pt x="661" y="1658"/>
                    <a:pt x="661" y="1658"/>
                  </a:cubicBezTo>
                  <a:cubicBezTo>
                    <a:pt x="661" y="1665"/>
                    <a:pt x="661" y="1665"/>
                    <a:pt x="661" y="1665"/>
                  </a:cubicBezTo>
                  <a:cubicBezTo>
                    <a:pt x="661" y="1665"/>
                    <a:pt x="661" y="1665"/>
                    <a:pt x="661" y="1665"/>
                  </a:cubicBezTo>
                  <a:close/>
                  <a:moveTo>
                    <a:pt x="654" y="1634"/>
                  </a:moveTo>
                  <a:cubicBezTo>
                    <a:pt x="654" y="1634"/>
                    <a:pt x="654" y="1634"/>
                    <a:pt x="654" y="1642"/>
                  </a:cubicBezTo>
                  <a:cubicBezTo>
                    <a:pt x="654" y="1642"/>
                    <a:pt x="654" y="1642"/>
                    <a:pt x="654" y="1642"/>
                  </a:cubicBezTo>
                  <a:cubicBezTo>
                    <a:pt x="654" y="1634"/>
                    <a:pt x="654" y="1634"/>
                    <a:pt x="654" y="1634"/>
                  </a:cubicBezTo>
                  <a:cubicBezTo>
                    <a:pt x="654" y="1634"/>
                    <a:pt x="654" y="1634"/>
                    <a:pt x="654" y="1634"/>
                  </a:cubicBezTo>
                  <a:close/>
                  <a:moveTo>
                    <a:pt x="762" y="1908"/>
                  </a:moveTo>
                  <a:cubicBezTo>
                    <a:pt x="762" y="1892"/>
                    <a:pt x="762" y="1900"/>
                    <a:pt x="762" y="1900"/>
                  </a:cubicBezTo>
                  <a:cubicBezTo>
                    <a:pt x="762" y="1908"/>
                    <a:pt x="762" y="1908"/>
                    <a:pt x="762" y="1908"/>
                  </a:cubicBezTo>
                  <a:cubicBezTo>
                    <a:pt x="762" y="1908"/>
                    <a:pt x="762" y="1908"/>
                    <a:pt x="762" y="1908"/>
                  </a:cubicBezTo>
                  <a:close/>
                  <a:moveTo>
                    <a:pt x="164" y="2111"/>
                  </a:moveTo>
                  <a:cubicBezTo>
                    <a:pt x="164" y="2111"/>
                    <a:pt x="164" y="2111"/>
                    <a:pt x="187" y="2119"/>
                  </a:cubicBezTo>
                  <a:cubicBezTo>
                    <a:pt x="179" y="2111"/>
                    <a:pt x="164" y="2111"/>
                    <a:pt x="164" y="2111"/>
                  </a:cubicBezTo>
                  <a:close/>
                  <a:moveTo>
                    <a:pt x="677" y="1869"/>
                  </a:moveTo>
                  <a:cubicBezTo>
                    <a:pt x="677" y="1869"/>
                    <a:pt x="685" y="1876"/>
                    <a:pt x="685" y="1876"/>
                  </a:cubicBezTo>
                  <a:cubicBezTo>
                    <a:pt x="685" y="1869"/>
                    <a:pt x="677" y="1869"/>
                    <a:pt x="677" y="1861"/>
                  </a:cubicBezTo>
                  <a:cubicBezTo>
                    <a:pt x="677" y="1869"/>
                    <a:pt x="677" y="1869"/>
                    <a:pt x="677" y="1869"/>
                  </a:cubicBezTo>
                  <a:close/>
                  <a:moveTo>
                    <a:pt x="319" y="2220"/>
                  </a:moveTo>
                  <a:cubicBezTo>
                    <a:pt x="311" y="2213"/>
                    <a:pt x="311" y="2213"/>
                    <a:pt x="304" y="2213"/>
                  </a:cubicBezTo>
                  <a:cubicBezTo>
                    <a:pt x="304" y="2220"/>
                    <a:pt x="311" y="2220"/>
                    <a:pt x="319" y="2220"/>
                  </a:cubicBezTo>
                  <a:close/>
                  <a:moveTo>
                    <a:pt x="677" y="1837"/>
                  </a:moveTo>
                  <a:cubicBezTo>
                    <a:pt x="677" y="1853"/>
                    <a:pt x="677" y="1861"/>
                    <a:pt x="669" y="1861"/>
                  </a:cubicBezTo>
                  <a:cubicBezTo>
                    <a:pt x="669" y="1861"/>
                    <a:pt x="669" y="1861"/>
                    <a:pt x="677" y="1861"/>
                  </a:cubicBezTo>
                  <a:cubicBezTo>
                    <a:pt x="677" y="1845"/>
                    <a:pt x="677" y="1837"/>
                    <a:pt x="677" y="1830"/>
                  </a:cubicBezTo>
                  <a:cubicBezTo>
                    <a:pt x="677" y="1830"/>
                    <a:pt x="677" y="1830"/>
                    <a:pt x="677" y="1837"/>
                  </a:cubicBezTo>
                  <a:close/>
                  <a:moveTo>
                    <a:pt x="319" y="2220"/>
                  </a:moveTo>
                  <a:cubicBezTo>
                    <a:pt x="319" y="2220"/>
                    <a:pt x="319" y="2220"/>
                    <a:pt x="319" y="2220"/>
                  </a:cubicBezTo>
                  <a:cubicBezTo>
                    <a:pt x="319" y="2220"/>
                    <a:pt x="319" y="2220"/>
                    <a:pt x="319" y="2220"/>
                  </a:cubicBezTo>
                  <a:cubicBezTo>
                    <a:pt x="319" y="2220"/>
                    <a:pt x="319" y="2220"/>
                    <a:pt x="319" y="2220"/>
                  </a:cubicBezTo>
                  <a:close/>
                  <a:moveTo>
                    <a:pt x="24" y="2103"/>
                  </a:moveTo>
                  <a:cubicBezTo>
                    <a:pt x="24" y="2103"/>
                    <a:pt x="24" y="2103"/>
                    <a:pt x="16" y="2103"/>
                  </a:cubicBezTo>
                  <a:cubicBezTo>
                    <a:pt x="24" y="2103"/>
                    <a:pt x="24" y="2103"/>
                    <a:pt x="24" y="2103"/>
                  </a:cubicBezTo>
                  <a:cubicBezTo>
                    <a:pt x="24" y="2103"/>
                    <a:pt x="24" y="2103"/>
                    <a:pt x="24" y="2103"/>
                  </a:cubicBezTo>
                  <a:cubicBezTo>
                    <a:pt x="24" y="2103"/>
                    <a:pt x="24" y="2103"/>
                    <a:pt x="24" y="2103"/>
                  </a:cubicBezTo>
                  <a:close/>
                  <a:moveTo>
                    <a:pt x="623" y="1564"/>
                  </a:moveTo>
                  <a:cubicBezTo>
                    <a:pt x="630" y="1564"/>
                    <a:pt x="630" y="1564"/>
                    <a:pt x="630" y="1564"/>
                  </a:cubicBezTo>
                  <a:cubicBezTo>
                    <a:pt x="630" y="1564"/>
                    <a:pt x="630" y="1564"/>
                    <a:pt x="630" y="1564"/>
                  </a:cubicBezTo>
                  <a:cubicBezTo>
                    <a:pt x="623" y="1564"/>
                    <a:pt x="623" y="1564"/>
                    <a:pt x="623" y="1564"/>
                  </a:cubicBezTo>
                  <a:close/>
                  <a:moveTo>
                    <a:pt x="716" y="2158"/>
                  </a:moveTo>
                  <a:cubicBezTo>
                    <a:pt x="716" y="2158"/>
                    <a:pt x="716" y="2158"/>
                    <a:pt x="716" y="2158"/>
                  </a:cubicBezTo>
                  <a:cubicBezTo>
                    <a:pt x="716" y="2150"/>
                    <a:pt x="716" y="2150"/>
                    <a:pt x="716" y="2150"/>
                  </a:cubicBezTo>
                  <a:cubicBezTo>
                    <a:pt x="716" y="2158"/>
                    <a:pt x="716" y="2158"/>
                    <a:pt x="716" y="2158"/>
                  </a:cubicBezTo>
                  <a:close/>
                  <a:moveTo>
                    <a:pt x="140" y="2150"/>
                  </a:moveTo>
                  <a:cubicBezTo>
                    <a:pt x="140" y="2150"/>
                    <a:pt x="140" y="2150"/>
                    <a:pt x="140" y="2150"/>
                  </a:cubicBezTo>
                  <a:cubicBezTo>
                    <a:pt x="140" y="2150"/>
                    <a:pt x="140" y="2150"/>
                    <a:pt x="140" y="2150"/>
                  </a:cubicBezTo>
                  <a:cubicBezTo>
                    <a:pt x="140" y="2150"/>
                    <a:pt x="140" y="2150"/>
                    <a:pt x="140" y="2150"/>
                  </a:cubicBezTo>
                  <a:close/>
                  <a:moveTo>
                    <a:pt x="32" y="2103"/>
                  </a:moveTo>
                  <a:cubicBezTo>
                    <a:pt x="32" y="2103"/>
                    <a:pt x="32" y="2103"/>
                    <a:pt x="32" y="2103"/>
                  </a:cubicBezTo>
                  <a:cubicBezTo>
                    <a:pt x="32" y="2103"/>
                    <a:pt x="32" y="2103"/>
                    <a:pt x="24" y="2103"/>
                  </a:cubicBezTo>
                  <a:cubicBezTo>
                    <a:pt x="32" y="2103"/>
                    <a:pt x="32" y="2103"/>
                    <a:pt x="32" y="2103"/>
                  </a:cubicBezTo>
                  <a:close/>
                  <a:moveTo>
                    <a:pt x="273" y="2173"/>
                  </a:moveTo>
                  <a:cubicBezTo>
                    <a:pt x="265" y="2173"/>
                    <a:pt x="257" y="2173"/>
                    <a:pt x="249" y="2173"/>
                  </a:cubicBezTo>
                  <a:cubicBezTo>
                    <a:pt x="257" y="2173"/>
                    <a:pt x="265" y="2173"/>
                    <a:pt x="273" y="2173"/>
                  </a:cubicBezTo>
                  <a:close/>
                  <a:moveTo>
                    <a:pt x="669" y="1822"/>
                  </a:moveTo>
                  <a:cubicBezTo>
                    <a:pt x="669" y="1822"/>
                    <a:pt x="677" y="1830"/>
                    <a:pt x="677" y="1830"/>
                  </a:cubicBezTo>
                  <a:cubicBezTo>
                    <a:pt x="677" y="1822"/>
                    <a:pt x="677" y="1822"/>
                    <a:pt x="677" y="1822"/>
                  </a:cubicBezTo>
                  <a:cubicBezTo>
                    <a:pt x="677" y="1822"/>
                    <a:pt x="677" y="1822"/>
                    <a:pt x="669" y="1822"/>
                  </a:cubicBezTo>
                  <a:close/>
                  <a:moveTo>
                    <a:pt x="669" y="1798"/>
                  </a:moveTo>
                  <a:cubicBezTo>
                    <a:pt x="661" y="1783"/>
                    <a:pt x="661" y="1775"/>
                    <a:pt x="661" y="1759"/>
                  </a:cubicBezTo>
                  <a:cubicBezTo>
                    <a:pt x="661" y="1759"/>
                    <a:pt x="661" y="1759"/>
                    <a:pt x="661" y="1783"/>
                  </a:cubicBezTo>
                  <a:cubicBezTo>
                    <a:pt x="661" y="1790"/>
                    <a:pt x="661" y="1790"/>
                    <a:pt x="661" y="1790"/>
                  </a:cubicBezTo>
                  <a:cubicBezTo>
                    <a:pt x="661" y="1790"/>
                    <a:pt x="661" y="1790"/>
                    <a:pt x="661" y="1790"/>
                  </a:cubicBezTo>
                  <a:cubicBezTo>
                    <a:pt x="661" y="1790"/>
                    <a:pt x="661" y="1790"/>
                    <a:pt x="661" y="1790"/>
                  </a:cubicBezTo>
                  <a:cubicBezTo>
                    <a:pt x="661" y="1790"/>
                    <a:pt x="661" y="1790"/>
                    <a:pt x="661" y="1790"/>
                  </a:cubicBezTo>
                  <a:cubicBezTo>
                    <a:pt x="661" y="1798"/>
                    <a:pt x="661" y="1798"/>
                    <a:pt x="669" y="1814"/>
                  </a:cubicBezTo>
                  <a:cubicBezTo>
                    <a:pt x="669" y="1814"/>
                    <a:pt x="669" y="1806"/>
                    <a:pt x="669" y="1798"/>
                  </a:cubicBezTo>
                  <a:cubicBezTo>
                    <a:pt x="669" y="1798"/>
                    <a:pt x="669" y="1806"/>
                    <a:pt x="669" y="1806"/>
                  </a:cubicBezTo>
                  <a:cubicBezTo>
                    <a:pt x="669" y="1806"/>
                    <a:pt x="669" y="1806"/>
                    <a:pt x="669" y="1806"/>
                  </a:cubicBezTo>
                  <a:cubicBezTo>
                    <a:pt x="669" y="1814"/>
                    <a:pt x="669" y="1814"/>
                    <a:pt x="669" y="1814"/>
                  </a:cubicBezTo>
                  <a:cubicBezTo>
                    <a:pt x="669" y="1822"/>
                    <a:pt x="669" y="1822"/>
                    <a:pt x="669" y="1822"/>
                  </a:cubicBezTo>
                  <a:cubicBezTo>
                    <a:pt x="669" y="1814"/>
                    <a:pt x="669" y="1806"/>
                    <a:pt x="669" y="1790"/>
                  </a:cubicBezTo>
                  <a:cubicBezTo>
                    <a:pt x="669" y="1790"/>
                    <a:pt x="669" y="1790"/>
                    <a:pt x="669" y="1798"/>
                  </a:cubicBezTo>
                  <a:close/>
                  <a:moveTo>
                    <a:pt x="669" y="1783"/>
                  </a:moveTo>
                  <a:cubicBezTo>
                    <a:pt x="669" y="1775"/>
                    <a:pt x="669" y="1775"/>
                    <a:pt x="661" y="1775"/>
                  </a:cubicBezTo>
                  <a:cubicBezTo>
                    <a:pt x="669" y="1783"/>
                    <a:pt x="669" y="1783"/>
                    <a:pt x="669" y="1790"/>
                  </a:cubicBezTo>
                  <a:cubicBezTo>
                    <a:pt x="669" y="1783"/>
                    <a:pt x="669" y="1783"/>
                    <a:pt x="669" y="1783"/>
                  </a:cubicBezTo>
                  <a:close/>
                  <a:moveTo>
                    <a:pt x="646" y="1704"/>
                  </a:moveTo>
                  <a:cubicBezTo>
                    <a:pt x="646" y="1704"/>
                    <a:pt x="646" y="1704"/>
                    <a:pt x="646" y="1704"/>
                  </a:cubicBezTo>
                  <a:cubicBezTo>
                    <a:pt x="646" y="1704"/>
                    <a:pt x="646" y="1704"/>
                    <a:pt x="646" y="1704"/>
                  </a:cubicBezTo>
                  <a:close/>
                  <a:moveTo>
                    <a:pt x="630" y="1650"/>
                  </a:moveTo>
                  <a:cubicBezTo>
                    <a:pt x="630" y="1658"/>
                    <a:pt x="630" y="1665"/>
                    <a:pt x="638" y="1673"/>
                  </a:cubicBezTo>
                  <a:cubicBezTo>
                    <a:pt x="630" y="1665"/>
                    <a:pt x="630" y="1665"/>
                    <a:pt x="630" y="1658"/>
                  </a:cubicBezTo>
                  <a:cubicBezTo>
                    <a:pt x="630" y="1650"/>
                    <a:pt x="630" y="1650"/>
                    <a:pt x="630" y="1650"/>
                  </a:cubicBezTo>
                  <a:close/>
                  <a:moveTo>
                    <a:pt x="700" y="2025"/>
                  </a:moveTo>
                  <a:cubicBezTo>
                    <a:pt x="700" y="2025"/>
                    <a:pt x="700" y="2025"/>
                    <a:pt x="700" y="2033"/>
                  </a:cubicBezTo>
                  <a:cubicBezTo>
                    <a:pt x="700" y="2033"/>
                    <a:pt x="700" y="2033"/>
                    <a:pt x="700" y="2033"/>
                  </a:cubicBezTo>
                  <a:cubicBezTo>
                    <a:pt x="700" y="2033"/>
                    <a:pt x="700" y="2025"/>
                    <a:pt x="700" y="2017"/>
                  </a:cubicBezTo>
                  <a:cubicBezTo>
                    <a:pt x="700" y="2025"/>
                    <a:pt x="700" y="2025"/>
                    <a:pt x="700" y="2025"/>
                  </a:cubicBezTo>
                  <a:close/>
                  <a:moveTo>
                    <a:pt x="195" y="2119"/>
                  </a:moveTo>
                  <a:cubicBezTo>
                    <a:pt x="187" y="2119"/>
                    <a:pt x="187" y="2119"/>
                    <a:pt x="179" y="2119"/>
                  </a:cubicBezTo>
                  <a:cubicBezTo>
                    <a:pt x="187" y="2119"/>
                    <a:pt x="187" y="2119"/>
                    <a:pt x="187" y="2119"/>
                  </a:cubicBezTo>
                  <a:cubicBezTo>
                    <a:pt x="187" y="2119"/>
                    <a:pt x="187" y="2119"/>
                    <a:pt x="195" y="2119"/>
                  </a:cubicBezTo>
                  <a:close/>
                  <a:moveTo>
                    <a:pt x="179" y="2119"/>
                  </a:moveTo>
                  <a:cubicBezTo>
                    <a:pt x="172" y="2119"/>
                    <a:pt x="164" y="2119"/>
                    <a:pt x="164" y="2119"/>
                  </a:cubicBezTo>
                  <a:cubicBezTo>
                    <a:pt x="172" y="2119"/>
                    <a:pt x="179" y="2119"/>
                    <a:pt x="179" y="2119"/>
                  </a:cubicBezTo>
                  <a:cubicBezTo>
                    <a:pt x="179" y="2119"/>
                    <a:pt x="187" y="2119"/>
                    <a:pt x="187" y="2119"/>
                  </a:cubicBezTo>
                  <a:cubicBezTo>
                    <a:pt x="187" y="2119"/>
                    <a:pt x="179" y="2119"/>
                    <a:pt x="179" y="2119"/>
                  </a:cubicBezTo>
                  <a:cubicBezTo>
                    <a:pt x="179" y="2119"/>
                    <a:pt x="179" y="2119"/>
                    <a:pt x="179" y="2119"/>
                  </a:cubicBezTo>
                  <a:close/>
                  <a:moveTo>
                    <a:pt x="47" y="2119"/>
                  </a:moveTo>
                  <a:cubicBezTo>
                    <a:pt x="47" y="2119"/>
                    <a:pt x="47" y="2119"/>
                    <a:pt x="47" y="2111"/>
                  </a:cubicBezTo>
                  <a:cubicBezTo>
                    <a:pt x="47" y="2111"/>
                    <a:pt x="47" y="2111"/>
                    <a:pt x="47" y="2119"/>
                  </a:cubicBezTo>
                  <a:close/>
                  <a:moveTo>
                    <a:pt x="16" y="2127"/>
                  </a:moveTo>
                  <a:cubicBezTo>
                    <a:pt x="24" y="2127"/>
                    <a:pt x="24" y="2127"/>
                    <a:pt x="24" y="2127"/>
                  </a:cubicBezTo>
                  <a:cubicBezTo>
                    <a:pt x="16" y="2127"/>
                    <a:pt x="16" y="2127"/>
                    <a:pt x="16" y="2127"/>
                  </a:cubicBezTo>
                  <a:cubicBezTo>
                    <a:pt x="16" y="2127"/>
                    <a:pt x="16" y="2127"/>
                    <a:pt x="16" y="2127"/>
                  </a:cubicBezTo>
                  <a:close/>
                  <a:moveTo>
                    <a:pt x="39" y="2127"/>
                  </a:moveTo>
                  <a:cubicBezTo>
                    <a:pt x="39" y="2127"/>
                    <a:pt x="39" y="2127"/>
                    <a:pt x="32" y="2127"/>
                  </a:cubicBezTo>
                  <a:cubicBezTo>
                    <a:pt x="32" y="2127"/>
                    <a:pt x="32" y="2127"/>
                    <a:pt x="16" y="2134"/>
                  </a:cubicBezTo>
                  <a:cubicBezTo>
                    <a:pt x="16" y="2134"/>
                    <a:pt x="16" y="2134"/>
                    <a:pt x="16" y="2134"/>
                  </a:cubicBezTo>
                  <a:cubicBezTo>
                    <a:pt x="16" y="2134"/>
                    <a:pt x="16" y="2134"/>
                    <a:pt x="16" y="2134"/>
                  </a:cubicBezTo>
                  <a:cubicBezTo>
                    <a:pt x="24" y="2134"/>
                    <a:pt x="16" y="2134"/>
                    <a:pt x="32" y="2134"/>
                  </a:cubicBezTo>
                  <a:cubicBezTo>
                    <a:pt x="32" y="2134"/>
                    <a:pt x="32" y="2134"/>
                    <a:pt x="39" y="2127"/>
                  </a:cubicBezTo>
                  <a:close/>
                  <a:moveTo>
                    <a:pt x="55" y="2134"/>
                  </a:moveTo>
                  <a:cubicBezTo>
                    <a:pt x="63" y="2134"/>
                    <a:pt x="63" y="2134"/>
                    <a:pt x="63" y="2134"/>
                  </a:cubicBezTo>
                  <a:cubicBezTo>
                    <a:pt x="55" y="2134"/>
                    <a:pt x="55" y="2134"/>
                    <a:pt x="55" y="2134"/>
                  </a:cubicBezTo>
                  <a:close/>
                  <a:moveTo>
                    <a:pt x="94" y="2134"/>
                  </a:moveTo>
                  <a:cubicBezTo>
                    <a:pt x="94" y="2134"/>
                    <a:pt x="94" y="2134"/>
                    <a:pt x="94" y="2134"/>
                  </a:cubicBezTo>
                  <a:cubicBezTo>
                    <a:pt x="102" y="2134"/>
                    <a:pt x="94" y="2134"/>
                    <a:pt x="94" y="2134"/>
                  </a:cubicBezTo>
                  <a:close/>
                  <a:moveTo>
                    <a:pt x="148" y="2134"/>
                  </a:moveTo>
                  <a:cubicBezTo>
                    <a:pt x="133" y="2134"/>
                    <a:pt x="133" y="2134"/>
                    <a:pt x="133" y="2134"/>
                  </a:cubicBezTo>
                  <a:cubicBezTo>
                    <a:pt x="133" y="2134"/>
                    <a:pt x="133" y="2134"/>
                    <a:pt x="125" y="2134"/>
                  </a:cubicBezTo>
                  <a:cubicBezTo>
                    <a:pt x="125" y="2134"/>
                    <a:pt x="125" y="2134"/>
                    <a:pt x="117" y="2134"/>
                  </a:cubicBezTo>
                  <a:cubicBezTo>
                    <a:pt x="117" y="2134"/>
                    <a:pt x="117" y="2134"/>
                    <a:pt x="133" y="2142"/>
                  </a:cubicBezTo>
                  <a:cubicBezTo>
                    <a:pt x="133" y="2134"/>
                    <a:pt x="140" y="2142"/>
                    <a:pt x="148" y="2134"/>
                  </a:cubicBezTo>
                  <a:close/>
                  <a:moveTo>
                    <a:pt x="94" y="2134"/>
                  </a:moveTo>
                  <a:cubicBezTo>
                    <a:pt x="94" y="2134"/>
                    <a:pt x="94" y="2134"/>
                    <a:pt x="94" y="2134"/>
                  </a:cubicBezTo>
                  <a:cubicBezTo>
                    <a:pt x="86" y="2134"/>
                    <a:pt x="86" y="2134"/>
                    <a:pt x="86" y="2134"/>
                  </a:cubicBezTo>
                  <a:cubicBezTo>
                    <a:pt x="86" y="2134"/>
                    <a:pt x="86" y="2134"/>
                    <a:pt x="102" y="2142"/>
                  </a:cubicBezTo>
                  <a:cubicBezTo>
                    <a:pt x="102" y="2142"/>
                    <a:pt x="102" y="2142"/>
                    <a:pt x="94" y="2134"/>
                  </a:cubicBezTo>
                  <a:cubicBezTo>
                    <a:pt x="94" y="2134"/>
                    <a:pt x="94" y="2134"/>
                    <a:pt x="94" y="2134"/>
                  </a:cubicBezTo>
                  <a:close/>
                  <a:moveTo>
                    <a:pt x="39" y="2150"/>
                  </a:moveTo>
                  <a:cubicBezTo>
                    <a:pt x="32" y="2150"/>
                    <a:pt x="32" y="2150"/>
                    <a:pt x="32" y="2150"/>
                  </a:cubicBezTo>
                  <a:cubicBezTo>
                    <a:pt x="32" y="2150"/>
                    <a:pt x="32" y="2150"/>
                    <a:pt x="47" y="2150"/>
                  </a:cubicBezTo>
                  <a:cubicBezTo>
                    <a:pt x="47" y="2150"/>
                    <a:pt x="47" y="2150"/>
                    <a:pt x="39" y="2150"/>
                  </a:cubicBezTo>
                  <a:close/>
                  <a:moveTo>
                    <a:pt x="47" y="2150"/>
                  </a:moveTo>
                  <a:cubicBezTo>
                    <a:pt x="39" y="2150"/>
                    <a:pt x="39" y="2150"/>
                    <a:pt x="39" y="2150"/>
                  </a:cubicBezTo>
                  <a:cubicBezTo>
                    <a:pt x="47" y="2150"/>
                    <a:pt x="47" y="2150"/>
                    <a:pt x="47" y="2150"/>
                  </a:cubicBezTo>
                  <a:close/>
                  <a:moveTo>
                    <a:pt x="164" y="2166"/>
                  </a:moveTo>
                  <a:cubicBezTo>
                    <a:pt x="156" y="2166"/>
                    <a:pt x="156" y="2166"/>
                    <a:pt x="156" y="2166"/>
                  </a:cubicBezTo>
                  <a:cubicBezTo>
                    <a:pt x="172" y="2173"/>
                    <a:pt x="172" y="2173"/>
                    <a:pt x="172" y="2173"/>
                  </a:cubicBezTo>
                  <a:cubicBezTo>
                    <a:pt x="172" y="2166"/>
                    <a:pt x="172" y="2166"/>
                    <a:pt x="172" y="2166"/>
                  </a:cubicBezTo>
                  <a:lnTo>
                    <a:pt x="164" y="2166"/>
                  </a:lnTo>
                  <a:close/>
                  <a:moveTo>
                    <a:pt x="164" y="2173"/>
                  </a:moveTo>
                  <a:cubicBezTo>
                    <a:pt x="156" y="2166"/>
                    <a:pt x="156" y="2166"/>
                    <a:pt x="156" y="2166"/>
                  </a:cubicBezTo>
                  <a:cubicBezTo>
                    <a:pt x="156" y="2173"/>
                    <a:pt x="156" y="2173"/>
                    <a:pt x="156" y="2173"/>
                  </a:cubicBezTo>
                  <a:lnTo>
                    <a:pt x="164" y="2173"/>
                  </a:lnTo>
                  <a:close/>
                  <a:moveTo>
                    <a:pt x="739" y="1814"/>
                  </a:moveTo>
                  <a:cubicBezTo>
                    <a:pt x="739" y="1814"/>
                    <a:pt x="747" y="1822"/>
                    <a:pt x="747" y="1822"/>
                  </a:cubicBezTo>
                  <a:cubicBezTo>
                    <a:pt x="739" y="1814"/>
                    <a:pt x="739" y="1814"/>
                    <a:pt x="739" y="1814"/>
                  </a:cubicBezTo>
                  <a:close/>
                  <a:moveTo>
                    <a:pt x="739" y="1814"/>
                  </a:moveTo>
                  <a:cubicBezTo>
                    <a:pt x="739" y="1814"/>
                    <a:pt x="739" y="1814"/>
                    <a:pt x="739" y="1814"/>
                  </a:cubicBezTo>
                  <a:cubicBezTo>
                    <a:pt x="739" y="1814"/>
                    <a:pt x="739" y="1814"/>
                    <a:pt x="739" y="1814"/>
                  </a:cubicBezTo>
                  <a:close/>
                  <a:moveTo>
                    <a:pt x="801" y="2220"/>
                  </a:moveTo>
                  <a:cubicBezTo>
                    <a:pt x="801" y="2220"/>
                    <a:pt x="801" y="2220"/>
                    <a:pt x="801" y="2220"/>
                  </a:cubicBezTo>
                  <a:cubicBezTo>
                    <a:pt x="825" y="2197"/>
                    <a:pt x="817" y="2205"/>
                    <a:pt x="801" y="2220"/>
                  </a:cubicBezTo>
                  <a:cubicBezTo>
                    <a:pt x="801" y="2220"/>
                    <a:pt x="801" y="2213"/>
                    <a:pt x="801" y="2213"/>
                  </a:cubicBezTo>
                  <a:cubicBezTo>
                    <a:pt x="801" y="2213"/>
                    <a:pt x="801" y="2213"/>
                    <a:pt x="801" y="2205"/>
                  </a:cubicBezTo>
                  <a:cubicBezTo>
                    <a:pt x="794" y="2197"/>
                    <a:pt x="794" y="2181"/>
                    <a:pt x="794" y="2158"/>
                  </a:cubicBezTo>
                  <a:cubicBezTo>
                    <a:pt x="794" y="2158"/>
                    <a:pt x="794" y="2158"/>
                    <a:pt x="794" y="2158"/>
                  </a:cubicBezTo>
                  <a:cubicBezTo>
                    <a:pt x="794" y="2158"/>
                    <a:pt x="794" y="2158"/>
                    <a:pt x="794" y="2150"/>
                  </a:cubicBezTo>
                  <a:cubicBezTo>
                    <a:pt x="794" y="2158"/>
                    <a:pt x="794" y="2150"/>
                    <a:pt x="794" y="2158"/>
                  </a:cubicBezTo>
                  <a:cubicBezTo>
                    <a:pt x="794" y="2158"/>
                    <a:pt x="794" y="2142"/>
                    <a:pt x="794" y="2127"/>
                  </a:cubicBezTo>
                  <a:cubicBezTo>
                    <a:pt x="794" y="2127"/>
                    <a:pt x="794" y="2127"/>
                    <a:pt x="786" y="2103"/>
                  </a:cubicBezTo>
                  <a:cubicBezTo>
                    <a:pt x="786" y="2095"/>
                    <a:pt x="786" y="2095"/>
                    <a:pt x="786" y="2095"/>
                  </a:cubicBezTo>
                  <a:cubicBezTo>
                    <a:pt x="786" y="2095"/>
                    <a:pt x="786" y="2095"/>
                    <a:pt x="786" y="2087"/>
                  </a:cubicBezTo>
                  <a:cubicBezTo>
                    <a:pt x="786" y="2087"/>
                    <a:pt x="786" y="2087"/>
                    <a:pt x="786" y="2087"/>
                  </a:cubicBezTo>
                  <a:cubicBezTo>
                    <a:pt x="786" y="2080"/>
                    <a:pt x="786" y="2080"/>
                    <a:pt x="778" y="2080"/>
                  </a:cubicBezTo>
                  <a:cubicBezTo>
                    <a:pt x="778" y="2080"/>
                    <a:pt x="778" y="2080"/>
                    <a:pt x="778" y="2056"/>
                  </a:cubicBezTo>
                  <a:cubicBezTo>
                    <a:pt x="778" y="2056"/>
                    <a:pt x="778" y="2056"/>
                    <a:pt x="778" y="2056"/>
                  </a:cubicBezTo>
                  <a:cubicBezTo>
                    <a:pt x="778" y="2056"/>
                    <a:pt x="778" y="2056"/>
                    <a:pt x="778" y="2048"/>
                  </a:cubicBezTo>
                  <a:cubicBezTo>
                    <a:pt x="778" y="2048"/>
                    <a:pt x="778" y="2048"/>
                    <a:pt x="778" y="2048"/>
                  </a:cubicBezTo>
                  <a:cubicBezTo>
                    <a:pt x="778" y="2041"/>
                    <a:pt x="778" y="2041"/>
                    <a:pt x="778" y="2033"/>
                  </a:cubicBezTo>
                  <a:cubicBezTo>
                    <a:pt x="778" y="2033"/>
                    <a:pt x="778" y="2017"/>
                    <a:pt x="778" y="2009"/>
                  </a:cubicBezTo>
                  <a:cubicBezTo>
                    <a:pt x="778" y="2009"/>
                    <a:pt x="778" y="2001"/>
                    <a:pt x="778" y="2001"/>
                  </a:cubicBezTo>
                  <a:cubicBezTo>
                    <a:pt x="778" y="2001"/>
                    <a:pt x="778" y="2001"/>
                    <a:pt x="778" y="1994"/>
                  </a:cubicBezTo>
                  <a:cubicBezTo>
                    <a:pt x="778" y="1994"/>
                    <a:pt x="778" y="1994"/>
                    <a:pt x="778" y="2001"/>
                  </a:cubicBezTo>
                  <a:cubicBezTo>
                    <a:pt x="778" y="2001"/>
                    <a:pt x="778" y="1986"/>
                    <a:pt x="770" y="1986"/>
                  </a:cubicBezTo>
                  <a:cubicBezTo>
                    <a:pt x="770" y="1986"/>
                    <a:pt x="770" y="1986"/>
                    <a:pt x="770" y="1978"/>
                  </a:cubicBezTo>
                  <a:cubicBezTo>
                    <a:pt x="770" y="1978"/>
                    <a:pt x="770" y="1978"/>
                    <a:pt x="770" y="1978"/>
                  </a:cubicBezTo>
                  <a:cubicBezTo>
                    <a:pt x="770" y="1970"/>
                    <a:pt x="770" y="1970"/>
                    <a:pt x="770" y="1970"/>
                  </a:cubicBezTo>
                  <a:cubicBezTo>
                    <a:pt x="770" y="1970"/>
                    <a:pt x="770" y="1970"/>
                    <a:pt x="770" y="1962"/>
                  </a:cubicBezTo>
                  <a:cubicBezTo>
                    <a:pt x="770" y="1962"/>
                    <a:pt x="770" y="1962"/>
                    <a:pt x="762" y="1955"/>
                  </a:cubicBezTo>
                  <a:cubicBezTo>
                    <a:pt x="762" y="1955"/>
                    <a:pt x="762" y="1955"/>
                    <a:pt x="762" y="1955"/>
                  </a:cubicBezTo>
                  <a:cubicBezTo>
                    <a:pt x="762" y="1947"/>
                    <a:pt x="762" y="1947"/>
                    <a:pt x="762" y="1947"/>
                  </a:cubicBezTo>
                  <a:cubicBezTo>
                    <a:pt x="770" y="1947"/>
                    <a:pt x="770" y="1947"/>
                    <a:pt x="770" y="1947"/>
                  </a:cubicBezTo>
                  <a:cubicBezTo>
                    <a:pt x="770" y="1947"/>
                    <a:pt x="770" y="1955"/>
                    <a:pt x="770" y="1955"/>
                  </a:cubicBezTo>
                  <a:cubicBezTo>
                    <a:pt x="770" y="1955"/>
                    <a:pt x="770" y="1955"/>
                    <a:pt x="762" y="1955"/>
                  </a:cubicBezTo>
                  <a:cubicBezTo>
                    <a:pt x="762" y="1955"/>
                    <a:pt x="762" y="1955"/>
                    <a:pt x="770" y="1962"/>
                  </a:cubicBezTo>
                  <a:cubicBezTo>
                    <a:pt x="770" y="1962"/>
                    <a:pt x="770" y="1962"/>
                    <a:pt x="770" y="1955"/>
                  </a:cubicBezTo>
                  <a:cubicBezTo>
                    <a:pt x="770" y="1955"/>
                    <a:pt x="770" y="1947"/>
                    <a:pt x="770" y="1939"/>
                  </a:cubicBezTo>
                  <a:cubicBezTo>
                    <a:pt x="770" y="1939"/>
                    <a:pt x="770" y="1939"/>
                    <a:pt x="762" y="1939"/>
                  </a:cubicBezTo>
                  <a:cubicBezTo>
                    <a:pt x="762" y="1939"/>
                    <a:pt x="770" y="1939"/>
                    <a:pt x="770" y="1947"/>
                  </a:cubicBezTo>
                  <a:cubicBezTo>
                    <a:pt x="762" y="1939"/>
                    <a:pt x="762" y="1939"/>
                    <a:pt x="762" y="1939"/>
                  </a:cubicBezTo>
                  <a:cubicBezTo>
                    <a:pt x="762" y="1939"/>
                    <a:pt x="762" y="1939"/>
                    <a:pt x="762" y="1939"/>
                  </a:cubicBezTo>
                  <a:cubicBezTo>
                    <a:pt x="762" y="1923"/>
                    <a:pt x="762" y="1923"/>
                    <a:pt x="762" y="1908"/>
                  </a:cubicBezTo>
                  <a:cubicBezTo>
                    <a:pt x="762" y="1908"/>
                    <a:pt x="762" y="1908"/>
                    <a:pt x="755" y="1892"/>
                  </a:cubicBezTo>
                  <a:cubicBezTo>
                    <a:pt x="755" y="1892"/>
                    <a:pt x="755" y="1892"/>
                    <a:pt x="755" y="1892"/>
                  </a:cubicBezTo>
                  <a:cubicBezTo>
                    <a:pt x="755" y="1884"/>
                    <a:pt x="755" y="1876"/>
                    <a:pt x="755" y="1869"/>
                  </a:cubicBezTo>
                  <a:cubicBezTo>
                    <a:pt x="762" y="1876"/>
                    <a:pt x="762" y="1876"/>
                    <a:pt x="762" y="1876"/>
                  </a:cubicBezTo>
                  <a:cubicBezTo>
                    <a:pt x="755" y="1869"/>
                    <a:pt x="762" y="1869"/>
                    <a:pt x="755" y="1869"/>
                  </a:cubicBezTo>
                  <a:cubicBezTo>
                    <a:pt x="755" y="1869"/>
                    <a:pt x="755" y="1869"/>
                    <a:pt x="755" y="1869"/>
                  </a:cubicBezTo>
                  <a:cubicBezTo>
                    <a:pt x="747" y="1861"/>
                    <a:pt x="755" y="1861"/>
                    <a:pt x="747" y="1853"/>
                  </a:cubicBezTo>
                  <a:cubicBezTo>
                    <a:pt x="747" y="1853"/>
                    <a:pt x="747" y="1853"/>
                    <a:pt x="747" y="1853"/>
                  </a:cubicBezTo>
                  <a:cubicBezTo>
                    <a:pt x="747" y="1853"/>
                    <a:pt x="747" y="1853"/>
                    <a:pt x="747" y="1853"/>
                  </a:cubicBezTo>
                  <a:cubicBezTo>
                    <a:pt x="747" y="1853"/>
                    <a:pt x="747" y="1853"/>
                    <a:pt x="747" y="1861"/>
                  </a:cubicBezTo>
                  <a:cubicBezTo>
                    <a:pt x="747" y="1861"/>
                    <a:pt x="747" y="1861"/>
                    <a:pt x="747" y="1869"/>
                  </a:cubicBezTo>
                  <a:cubicBezTo>
                    <a:pt x="747" y="1869"/>
                    <a:pt x="747" y="1869"/>
                    <a:pt x="747" y="1853"/>
                  </a:cubicBezTo>
                  <a:cubicBezTo>
                    <a:pt x="747" y="1853"/>
                    <a:pt x="747" y="1853"/>
                    <a:pt x="747" y="1853"/>
                  </a:cubicBezTo>
                  <a:cubicBezTo>
                    <a:pt x="747" y="1845"/>
                    <a:pt x="747" y="1845"/>
                    <a:pt x="747" y="1845"/>
                  </a:cubicBezTo>
                  <a:cubicBezTo>
                    <a:pt x="747" y="1845"/>
                    <a:pt x="747" y="1837"/>
                    <a:pt x="747" y="1853"/>
                  </a:cubicBezTo>
                  <a:cubicBezTo>
                    <a:pt x="747" y="1845"/>
                    <a:pt x="747" y="1845"/>
                    <a:pt x="747" y="1845"/>
                  </a:cubicBezTo>
                  <a:cubicBezTo>
                    <a:pt x="747" y="1845"/>
                    <a:pt x="747" y="1845"/>
                    <a:pt x="747" y="1837"/>
                  </a:cubicBezTo>
                  <a:cubicBezTo>
                    <a:pt x="747" y="1837"/>
                    <a:pt x="747" y="1837"/>
                    <a:pt x="747" y="1837"/>
                  </a:cubicBezTo>
                  <a:cubicBezTo>
                    <a:pt x="747" y="1837"/>
                    <a:pt x="747" y="1837"/>
                    <a:pt x="747" y="1830"/>
                  </a:cubicBezTo>
                  <a:cubicBezTo>
                    <a:pt x="739" y="1822"/>
                    <a:pt x="747" y="1822"/>
                    <a:pt x="739" y="1814"/>
                  </a:cubicBezTo>
                  <a:cubicBezTo>
                    <a:pt x="739" y="1814"/>
                    <a:pt x="739" y="1814"/>
                    <a:pt x="739" y="1822"/>
                  </a:cubicBezTo>
                  <a:cubicBezTo>
                    <a:pt x="739" y="1822"/>
                    <a:pt x="739" y="1822"/>
                    <a:pt x="739" y="1822"/>
                  </a:cubicBezTo>
                  <a:cubicBezTo>
                    <a:pt x="739" y="1822"/>
                    <a:pt x="739" y="1822"/>
                    <a:pt x="731" y="1814"/>
                  </a:cubicBezTo>
                  <a:cubicBezTo>
                    <a:pt x="739" y="1822"/>
                    <a:pt x="731" y="1822"/>
                    <a:pt x="731" y="1822"/>
                  </a:cubicBezTo>
                  <a:cubicBezTo>
                    <a:pt x="731" y="1822"/>
                    <a:pt x="731" y="1822"/>
                    <a:pt x="731" y="1822"/>
                  </a:cubicBezTo>
                  <a:cubicBezTo>
                    <a:pt x="731" y="1822"/>
                    <a:pt x="731" y="1822"/>
                    <a:pt x="731" y="1814"/>
                  </a:cubicBezTo>
                  <a:cubicBezTo>
                    <a:pt x="739" y="1822"/>
                    <a:pt x="731" y="1806"/>
                    <a:pt x="731" y="1806"/>
                  </a:cubicBezTo>
                  <a:cubicBezTo>
                    <a:pt x="731" y="1798"/>
                    <a:pt x="731" y="1783"/>
                    <a:pt x="731" y="1783"/>
                  </a:cubicBezTo>
                  <a:cubicBezTo>
                    <a:pt x="731" y="1775"/>
                    <a:pt x="731" y="1783"/>
                    <a:pt x="731" y="1775"/>
                  </a:cubicBezTo>
                  <a:cubicBezTo>
                    <a:pt x="731" y="1775"/>
                    <a:pt x="731" y="1775"/>
                    <a:pt x="731" y="1767"/>
                  </a:cubicBezTo>
                  <a:cubicBezTo>
                    <a:pt x="724" y="1759"/>
                    <a:pt x="716" y="1744"/>
                    <a:pt x="716" y="1736"/>
                  </a:cubicBezTo>
                  <a:cubicBezTo>
                    <a:pt x="716" y="1728"/>
                    <a:pt x="716" y="1728"/>
                    <a:pt x="716" y="1728"/>
                  </a:cubicBezTo>
                  <a:cubicBezTo>
                    <a:pt x="716" y="1720"/>
                    <a:pt x="716" y="1720"/>
                    <a:pt x="716" y="1720"/>
                  </a:cubicBezTo>
                  <a:cubicBezTo>
                    <a:pt x="716" y="1720"/>
                    <a:pt x="716" y="1720"/>
                    <a:pt x="716" y="1728"/>
                  </a:cubicBezTo>
                  <a:cubicBezTo>
                    <a:pt x="716" y="1728"/>
                    <a:pt x="716" y="1728"/>
                    <a:pt x="716" y="1744"/>
                  </a:cubicBezTo>
                  <a:cubicBezTo>
                    <a:pt x="716" y="1744"/>
                    <a:pt x="716" y="1751"/>
                    <a:pt x="716" y="1751"/>
                  </a:cubicBezTo>
                  <a:cubicBezTo>
                    <a:pt x="716" y="1751"/>
                    <a:pt x="716" y="1751"/>
                    <a:pt x="708" y="1720"/>
                  </a:cubicBezTo>
                  <a:cubicBezTo>
                    <a:pt x="716" y="1728"/>
                    <a:pt x="716" y="1728"/>
                    <a:pt x="716" y="1720"/>
                  </a:cubicBezTo>
                  <a:cubicBezTo>
                    <a:pt x="708" y="1704"/>
                    <a:pt x="716" y="1720"/>
                    <a:pt x="708" y="1704"/>
                  </a:cubicBezTo>
                  <a:cubicBezTo>
                    <a:pt x="708" y="1704"/>
                    <a:pt x="708" y="1704"/>
                    <a:pt x="708" y="1697"/>
                  </a:cubicBezTo>
                  <a:cubicBezTo>
                    <a:pt x="700" y="1689"/>
                    <a:pt x="708" y="1689"/>
                    <a:pt x="708" y="1697"/>
                  </a:cubicBezTo>
                  <a:cubicBezTo>
                    <a:pt x="708" y="1689"/>
                    <a:pt x="700" y="1689"/>
                    <a:pt x="700" y="1681"/>
                  </a:cubicBezTo>
                  <a:cubicBezTo>
                    <a:pt x="700" y="1673"/>
                    <a:pt x="700" y="1681"/>
                    <a:pt x="700" y="1673"/>
                  </a:cubicBezTo>
                  <a:cubicBezTo>
                    <a:pt x="700" y="1673"/>
                    <a:pt x="700" y="1673"/>
                    <a:pt x="700" y="1689"/>
                  </a:cubicBezTo>
                  <a:cubicBezTo>
                    <a:pt x="700" y="1689"/>
                    <a:pt x="700" y="1689"/>
                    <a:pt x="700" y="1697"/>
                  </a:cubicBezTo>
                  <a:cubicBezTo>
                    <a:pt x="700" y="1689"/>
                    <a:pt x="700" y="1689"/>
                    <a:pt x="700" y="1689"/>
                  </a:cubicBezTo>
                  <a:cubicBezTo>
                    <a:pt x="700" y="1689"/>
                    <a:pt x="700" y="1689"/>
                    <a:pt x="700" y="1673"/>
                  </a:cubicBezTo>
                  <a:cubicBezTo>
                    <a:pt x="700" y="1673"/>
                    <a:pt x="700" y="1673"/>
                    <a:pt x="700" y="1673"/>
                  </a:cubicBezTo>
                  <a:cubicBezTo>
                    <a:pt x="700" y="1673"/>
                    <a:pt x="700" y="1673"/>
                    <a:pt x="700" y="1673"/>
                  </a:cubicBezTo>
                  <a:cubicBezTo>
                    <a:pt x="693" y="1673"/>
                    <a:pt x="700" y="1673"/>
                    <a:pt x="693" y="1658"/>
                  </a:cubicBezTo>
                  <a:cubicBezTo>
                    <a:pt x="693" y="1665"/>
                    <a:pt x="693" y="1665"/>
                    <a:pt x="693" y="1673"/>
                  </a:cubicBezTo>
                  <a:cubicBezTo>
                    <a:pt x="693" y="1673"/>
                    <a:pt x="693" y="1665"/>
                    <a:pt x="693" y="1665"/>
                  </a:cubicBezTo>
                  <a:cubicBezTo>
                    <a:pt x="693" y="1665"/>
                    <a:pt x="693" y="1665"/>
                    <a:pt x="693" y="1658"/>
                  </a:cubicBezTo>
                  <a:cubicBezTo>
                    <a:pt x="693" y="1658"/>
                    <a:pt x="693" y="1658"/>
                    <a:pt x="685" y="1658"/>
                  </a:cubicBezTo>
                  <a:cubicBezTo>
                    <a:pt x="693" y="1681"/>
                    <a:pt x="708" y="1720"/>
                    <a:pt x="708" y="1720"/>
                  </a:cubicBezTo>
                  <a:cubicBezTo>
                    <a:pt x="700" y="1720"/>
                    <a:pt x="700" y="1712"/>
                    <a:pt x="700" y="1704"/>
                  </a:cubicBezTo>
                  <a:cubicBezTo>
                    <a:pt x="700" y="1689"/>
                    <a:pt x="693" y="1689"/>
                    <a:pt x="693" y="1704"/>
                  </a:cubicBezTo>
                  <a:cubicBezTo>
                    <a:pt x="693" y="1704"/>
                    <a:pt x="693" y="1704"/>
                    <a:pt x="693" y="1704"/>
                  </a:cubicBezTo>
                  <a:cubicBezTo>
                    <a:pt x="685" y="1673"/>
                    <a:pt x="677" y="1642"/>
                    <a:pt x="661" y="1618"/>
                  </a:cubicBezTo>
                  <a:cubicBezTo>
                    <a:pt x="661" y="1618"/>
                    <a:pt x="661" y="1603"/>
                    <a:pt x="661" y="1611"/>
                  </a:cubicBezTo>
                  <a:cubicBezTo>
                    <a:pt x="661" y="1603"/>
                    <a:pt x="654" y="1595"/>
                    <a:pt x="654" y="1595"/>
                  </a:cubicBezTo>
                  <a:cubicBezTo>
                    <a:pt x="661" y="1603"/>
                    <a:pt x="654" y="1603"/>
                    <a:pt x="654" y="1603"/>
                  </a:cubicBezTo>
                  <a:cubicBezTo>
                    <a:pt x="646" y="1579"/>
                    <a:pt x="646" y="1572"/>
                    <a:pt x="638" y="1564"/>
                  </a:cubicBezTo>
                  <a:cubicBezTo>
                    <a:pt x="646" y="1579"/>
                    <a:pt x="638" y="1572"/>
                    <a:pt x="646" y="1587"/>
                  </a:cubicBezTo>
                  <a:cubicBezTo>
                    <a:pt x="646" y="1587"/>
                    <a:pt x="646" y="1587"/>
                    <a:pt x="646" y="1587"/>
                  </a:cubicBezTo>
                  <a:cubicBezTo>
                    <a:pt x="646" y="1587"/>
                    <a:pt x="646" y="1587"/>
                    <a:pt x="654" y="1603"/>
                  </a:cubicBezTo>
                  <a:cubicBezTo>
                    <a:pt x="654" y="1611"/>
                    <a:pt x="661" y="1611"/>
                    <a:pt x="661" y="1618"/>
                  </a:cubicBezTo>
                  <a:cubicBezTo>
                    <a:pt x="654" y="1611"/>
                    <a:pt x="654" y="1611"/>
                    <a:pt x="654" y="1611"/>
                  </a:cubicBezTo>
                  <a:cubicBezTo>
                    <a:pt x="661" y="1626"/>
                    <a:pt x="661" y="1634"/>
                    <a:pt x="677" y="1658"/>
                  </a:cubicBezTo>
                  <a:cubicBezTo>
                    <a:pt x="677" y="1665"/>
                    <a:pt x="677" y="1665"/>
                    <a:pt x="677" y="1665"/>
                  </a:cubicBezTo>
                  <a:cubicBezTo>
                    <a:pt x="677" y="1681"/>
                    <a:pt x="685" y="1689"/>
                    <a:pt x="685" y="1704"/>
                  </a:cubicBezTo>
                  <a:cubicBezTo>
                    <a:pt x="669" y="1665"/>
                    <a:pt x="654" y="1618"/>
                    <a:pt x="638" y="1587"/>
                  </a:cubicBezTo>
                  <a:cubicBezTo>
                    <a:pt x="638" y="1587"/>
                    <a:pt x="638" y="1587"/>
                    <a:pt x="638" y="1587"/>
                  </a:cubicBezTo>
                  <a:cubicBezTo>
                    <a:pt x="638" y="1579"/>
                    <a:pt x="638" y="1572"/>
                    <a:pt x="630" y="1564"/>
                  </a:cubicBezTo>
                  <a:cubicBezTo>
                    <a:pt x="630" y="1564"/>
                    <a:pt x="630" y="1564"/>
                    <a:pt x="630" y="1556"/>
                  </a:cubicBezTo>
                  <a:cubicBezTo>
                    <a:pt x="630" y="1556"/>
                    <a:pt x="630" y="1556"/>
                    <a:pt x="630" y="1556"/>
                  </a:cubicBezTo>
                  <a:cubicBezTo>
                    <a:pt x="630" y="1556"/>
                    <a:pt x="630" y="1556"/>
                    <a:pt x="630" y="1564"/>
                  </a:cubicBezTo>
                  <a:cubicBezTo>
                    <a:pt x="630" y="1564"/>
                    <a:pt x="630" y="1564"/>
                    <a:pt x="630" y="1564"/>
                  </a:cubicBezTo>
                  <a:cubicBezTo>
                    <a:pt x="638" y="1587"/>
                    <a:pt x="646" y="1626"/>
                    <a:pt x="661" y="1642"/>
                  </a:cubicBezTo>
                  <a:cubicBezTo>
                    <a:pt x="661" y="1642"/>
                    <a:pt x="661" y="1642"/>
                    <a:pt x="661" y="1642"/>
                  </a:cubicBezTo>
                  <a:cubicBezTo>
                    <a:pt x="654" y="1642"/>
                    <a:pt x="654" y="1642"/>
                    <a:pt x="654" y="1642"/>
                  </a:cubicBezTo>
                  <a:cubicBezTo>
                    <a:pt x="654" y="1642"/>
                    <a:pt x="661" y="1650"/>
                    <a:pt x="661" y="1658"/>
                  </a:cubicBezTo>
                  <a:cubicBezTo>
                    <a:pt x="661" y="1658"/>
                    <a:pt x="661" y="1650"/>
                    <a:pt x="661" y="1650"/>
                  </a:cubicBezTo>
                  <a:cubicBezTo>
                    <a:pt x="661" y="1658"/>
                    <a:pt x="661" y="1658"/>
                    <a:pt x="661" y="1665"/>
                  </a:cubicBezTo>
                  <a:cubicBezTo>
                    <a:pt x="661" y="1665"/>
                    <a:pt x="661" y="1665"/>
                    <a:pt x="661" y="1665"/>
                  </a:cubicBezTo>
                  <a:cubicBezTo>
                    <a:pt x="661" y="1665"/>
                    <a:pt x="661" y="1665"/>
                    <a:pt x="661" y="1665"/>
                  </a:cubicBezTo>
                  <a:cubicBezTo>
                    <a:pt x="661" y="1665"/>
                    <a:pt x="661" y="1673"/>
                    <a:pt x="661" y="1673"/>
                  </a:cubicBezTo>
                  <a:cubicBezTo>
                    <a:pt x="669" y="1673"/>
                    <a:pt x="669" y="1689"/>
                    <a:pt x="677" y="1704"/>
                  </a:cubicBezTo>
                  <a:cubicBezTo>
                    <a:pt x="669" y="1689"/>
                    <a:pt x="669" y="1697"/>
                    <a:pt x="661" y="1697"/>
                  </a:cubicBezTo>
                  <a:cubicBezTo>
                    <a:pt x="669" y="1712"/>
                    <a:pt x="669" y="1704"/>
                    <a:pt x="677" y="1720"/>
                  </a:cubicBezTo>
                  <a:cubicBezTo>
                    <a:pt x="677" y="1728"/>
                    <a:pt x="677" y="1728"/>
                    <a:pt x="677" y="1728"/>
                  </a:cubicBezTo>
                  <a:cubicBezTo>
                    <a:pt x="677" y="1736"/>
                    <a:pt x="677" y="1736"/>
                    <a:pt x="677" y="1736"/>
                  </a:cubicBezTo>
                  <a:cubicBezTo>
                    <a:pt x="677" y="1744"/>
                    <a:pt x="677" y="1736"/>
                    <a:pt x="677" y="1744"/>
                  </a:cubicBezTo>
                  <a:cubicBezTo>
                    <a:pt x="677" y="1744"/>
                    <a:pt x="677" y="1736"/>
                    <a:pt x="677" y="1728"/>
                  </a:cubicBezTo>
                  <a:cubicBezTo>
                    <a:pt x="669" y="1720"/>
                    <a:pt x="669" y="1712"/>
                    <a:pt x="661" y="1704"/>
                  </a:cubicBezTo>
                  <a:cubicBezTo>
                    <a:pt x="661" y="1704"/>
                    <a:pt x="661" y="1704"/>
                    <a:pt x="661" y="1704"/>
                  </a:cubicBezTo>
                  <a:cubicBezTo>
                    <a:pt x="661" y="1689"/>
                    <a:pt x="661" y="1681"/>
                    <a:pt x="654" y="1665"/>
                  </a:cubicBezTo>
                  <a:cubicBezTo>
                    <a:pt x="654" y="1665"/>
                    <a:pt x="654" y="1665"/>
                    <a:pt x="654" y="1673"/>
                  </a:cubicBezTo>
                  <a:cubicBezTo>
                    <a:pt x="654" y="1673"/>
                    <a:pt x="654" y="1673"/>
                    <a:pt x="646" y="1665"/>
                  </a:cubicBezTo>
                  <a:cubicBezTo>
                    <a:pt x="646" y="1665"/>
                    <a:pt x="646" y="1650"/>
                    <a:pt x="638" y="1650"/>
                  </a:cubicBezTo>
                  <a:cubicBezTo>
                    <a:pt x="654" y="1681"/>
                    <a:pt x="661" y="1728"/>
                    <a:pt x="677" y="1744"/>
                  </a:cubicBezTo>
                  <a:cubicBezTo>
                    <a:pt x="677" y="1751"/>
                    <a:pt x="677" y="1751"/>
                    <a:pt x="677" y="1751"/>
                  </a:cubicBezTo>
                  <a:cubicBezTo>
                    <a:pt x="685" y="1790"/>
                    <a:pt x="685" y="1790"/>
                    <a:pt x="685" y="1814"/>
                  </a:cubicBezTo>
                  <a:cubicBezTo>
                    <a:pt x="685" y="1814"/>
                    <a:pt x="685" y="1822"/>
                    <a:pt x="685" y="1822"/>
                  </a:cubicBezTo>
                  <a:cubicBezTo>
                    <a:pt x="685" y="1806"/>
                    <a:pt x="677" y="1759"/>
                    <a:pt x="677" y="1759"/>
                  </a:cubicBezTo>
                  <a:cubicBezTo>
                    <a:pt x="677" y="1759"/>
                    <a:pt x="677" y="1759"/>
                    <a:pt x="669" y="1744"/>
                  </a:cubicBezTo>
                  <a:cubicBezTo>
                    <a:pt x="669" y="1744"/>
                    <a:pt x="669" y="1744"/>
                    <a:pt x="669" y="1744"/>
                  </a:cubicBezTo>
                  <a:cubicBezTo>
                    <a:pt x="654" y="1704"/>
                    <a:pt x="646" y="1681"/>
                    <a:pt x="638" y="1650"/>
                  </a:cubicBezTo>
                  <a:cubicBezTo>
                    <a:pt x="638" y="1650"/>
                    <a:pt x="638" y="1642"/>
                    <a:pt x="638" y="1642"/>
                  </a:cubicBezTo>
                  <a:cubicBezTo>
                    <a:pt x="638" y="1642"/>
                    <a:pt x="638" y="1642"/>
                    <a:pt x="638" y="1642"/>
                  </a:cubicBezTo>
                  <a:cubicBezTo>
                    <a:pt x="630" y="1642"/>
                    <a:pt x="630" y="1642"/>
                    <a:pt x="630" y="1642"/>
                  </a:cubicBezTo>
                  <a:cubicBezTo>
                    <a:pt x="630" y="1642"/>
                    <a:pt x="630" y="1642"/>
                    <a:pt x="630" y="1642"/>
                  </a:cubicBezTo>
                  <a:cubicBezTo>
                    <a:pt x="630" y="1642"/>
                    <a:pt x="630" y="1642"/>
                    <a:pt x="630" y="1634"/>
                  </a:cubicBezTo>
                  <a:cubicBezTo>
                    <a:pt x="630" y="1634"/>
                    <a:pt x="623" y="1634"/>
                    <a:pt x="623" y="1634"/>
                  </a:cubicBezTo>
                  <a:cubicBezTo>
                    <a:pt x="623" y="1634"/>
                    <a:pt x="623" y="1634"/>
                    <a:pt x="623" y="1634"/>
                  </a:cubicBezTo>
                  <a:cubicBezTo>
                    <a:pt x="623" y="1626"/>
                    <a:pt x="623" y="1626"/>
                    <a:pt x="623" y="1626"/>
                  </a:cubicBezTo>
                  <a:cubicBezTo>
                    <a:pt x="623" y="1626"/>
                    <a:pt x="623" y="1626"/>
                    <a:pt x="623" y="1626"/>
                  </a:cubicBezTo>
                  <a:cubicBezTo>
                    <a:pt x="623" y="1626"/>
                    <a:pt x="623" y="1626"/>
                    <a:pt x="623" y="1626"/>
                  </a:cubicBezTo>
                  <a:cubicBezTo>
                    <a:pt x="623" y="1626"/>
                    <a:pt x="623" y="1626"/>
                    <a:pt x="623" y="1626"/>
                  </a:cubicBezTo>
                  <a:cubicBezTo>
                    <a:pt x="623" y="1626"/>
                    <a:pt x="623" y="1626"/>
                    <a:pt x="623" y="1626"/>
                  </a:cubicBezTo>
                  <a:cubicBezTo>
                    <a:pt x="623" y="1626"/>
                    <a:pt x="623" y="1626"/>
                    <a:pt x="623" y="1626"/>
                  </a:cubicBezTo>
                  <a:cubicBezTo>
                    <a:pt x="623" y="1626"/>
                    <a:pt x="623" y="1626"/>
                    <a:pt x="623" y="1626"/>
                  </a:cubicBezTo>
                  <a:cubicBezTo>
                    <a:pt x="623" y="1626"/>
                    <a:pt x="623" y="1626"/>
                    <a:pt x="630" y="1642"/>
                  </a:cubicBezTo>
                  <a:cubicBezTo>
                    <a:pt x="630" y="1650"/>
                    <a:pt x="630" y="1650"/>
                    <a:pt x="630" y="1658"/>
                  </a:cubicBezTo>
                  <a:cubicBezTo>
                    <a:pt x="630" y="1658"/>
                    <a:pt x="630" y="1658"/>
                    <a:pt x="630" y="1658"/>
                  </a:cubicBezTo>
                  <a:cubicBezTo>
                    <a:pt x="630" y="1665"/>
                    <a:pt x="638" y="1665"/>
                    <a:pt x="638" y="1673"/>
                  </a:cubicBezTo>
                  <a:cubicBezTo>
                    <a:pt x="638" y="1673"/>
                    <a:pt x="638" y="1673"/>
                    <a:pt x="638" y="1673"/>
                  </a:cubicBezTo>
                  <a:cubicBezTo>
                    <a:pt x="646" y="1681"/>
                    <a:pt x="646" y="1689"/>
                    <a:pt x="646" y="1704"/>
                  </a:cubicBezTo>
                  <a:cubicBezTo>
                    <a:pt x="646" y="1704"/>
                    <a:pt x="646" y="1712"/>
                    <a:pt x="646" y="1704"/>
                  </a:cubicBezTo>
                  <a:cubicBezTo>
                    <a:pt x="646" y="1712"/>
                    <a:pt x="654" y="1728"/>
                    <a:pt x="661" y="1736"/>
                  </a:cubicBezTo>
                  <a:cubicBezTo>
                    <a:pt x="661" y="1736"/>
                    <a:pt x="661" y="1736"/>
                    <a:pt x="654" y="1728"/>
                  </a:cubicBezTo>
                  <a:cubicBezTo>
                    <a:pt x="661" y="1744"/>
                    <a:pt x="661" y="1744"/>
                    <a:pt x="661" y="1751"/>
                  </a:cubicBezTo>
                  <a:cubicBezTo>
                    <a:pt x="661" y="1751"/>
                    <a:pt x="661" y="1751"/>
                    <a:pt x="661" y="1767"/>
                  </a:cubicBezTo>
                  <a:cubicBezTo>
                    <a:pt x="661" y="1767"/>
                    <a:pt x="661" y="1767"/>
                    <a:pt x="661" y="1775"/>
                  </a:cubicBezTo>
                  <a:cubicBezTo>
                    <a:pt x="661" y="1775"/>
                    <a:pt x="661" y="1775"/>
                    <a:pt x="669" y="1775"/>
                  </a:cubicBezTo>
                  <a:cubicBezTo>
                    <a:pt x="677" y="1806"/>
                    <a:pt x="677" y="1830"/>
                    <a:pt x="685" y="1845"/>
                  </a:cubicBezTo>
                  <a:cubicBezTo>
                    <a:pt x="685" y="1845"/>
                    <a:pt x="685" y="1845"/>
                    <a:pt x="685" y="1861"/>
                  </a:cubicBezTo>
                  <a:cubicBezTo>
                    <a:pt x="685" y="1853"/>
                    <a:pt x="685" y="1853"/>
                    <a:pt x="677" y="1861"/>
                  </a:cubicBezTo>
                  <a:cubicBezTo>
                    <a:pt x="677" y="1861"/>
                    <a:pt x="677" y="1861"/>
                    <a:pt x="685" y="1876"/>
                  </a:cubicBezTo>
                  <a:cubicBezTo>
                    <a:pt x="685" y="1876"/>
                    <a:pt x="685" y="1876"/>
                    <a:pt x="685" y="1876"/>
                  </a:cubicBezTo>
                  <a:cubicBezTo>
                    <a:pt x="685" y="1876"/>
                    <a:pt x="685" y="1876"/>
                    <a:pt x="685" y="1876"/>
                  </a:cubicBezTo>
                  <a:cubicBezTo>
                    <a:pt x="685" y="1884"/>
                    <a:pt x="685" y="1884"/>
                    <a:pt x="685" y="1884"/>
                  </a:cubicBezTo>
                  <a:cubicBezTo>
                    <a:pt x="685" y="1884"/>
                    <a:pt x="685" y="1884"/>
                    <a:pt x="685" y="1884"/>
                  </a:cubicBezTo>
                  <a:cubicBezTo>
                    <a:pt x="685" y="1884"/>
                    <a:pt x="685" y="1892"/>
                    <a:pt x="685" y="1892"/>
                  </a:cubicBezTo>
                  <a:cubicBezTo>
                    <a:pt x="685" y="1900"/>
                    <a:pt x="685" y="1900"/>
                    <a:pt x="685" y="1900"/>
                  </a:cubicBezTo>
                  <a:cubicBezTo>
                    <a:pt x="685" y="1900"/>
                    <a:pt x="685" y="1900"/>
                    <a:pt x="685" y="1908"/>
                  </a:cubicBezTo>
                  <a:cubicBezTo>
                    <a:pt x="685" y="1908"/>
                    <a:pt x="685" y="1908"/>
                    <a:pt x="685" y="1908"/>
                  </a:cubicBezTo>
                  <a:cubicBezTo>
                    <a:pt x="693" y="1908"/>
                    <a:pt x="693" y="1908"/>
                    <a:pt x="693" y="1908"/>
                  </a:cubicBezTo>
                  <a:cubicBezTo>
                    <a:pt x="693" y="1908"/>
                    <a:pt x="693" y="1908"/>
                    <a:pt x="693" y="1915"/>
                  </a:cubicBezTo>
                  <a:cubicBezTo>
                    <a:pt x="693" y="1915"/>
                    <a:pt x="693" y="1915"/>
                    <a:pt x="685" y="1908"/>
                  </a:cubicBezTo>
                  <a:cubicBezTo>
                    <a:pt x="693" y="1915"/>
                    <a:pt x="693" y="1915"/>
                    <a:pt x="693" y="1915"/>
                  </a:cubicBezTo>
                  <a:cubicBezTo>
                    <a:pt x="693" y="1923"/>
                    <a:pt x="693" y="1923"/>
                    <a:pt x="693" y="1931"/>
                  </a:cubicBezTo>
                  <a:cubicBezTo>
                    <a:pt x="693" y="1923"/>
                    <a:pt x="693" y="1923"/>
                    <a:pt x="685" y="1915"/>
                  </a:cubicBezTo>
                  <a:cubicBezTo>
                    <a:pt x="685" y="1915"/>
                    <a:pt x="685" y="1923"/>
                    <a:pt x="693" y="1931"/>
                  </a:cubicBezTo>
                  <a:cubicBezTo>
                    <a:pt x="693" y="1931"/>
                    <a:pt x="693" y="1931"/>
                    <a:pt x="693" y="1931"/>
                  </a:cubicBezTo>
                  <a:cubicBezTo>
                    <a:pt x="693" y="1931"/>
                    <a:pt x="693" y="1931"/>
                    <a:pt x="685" y="1923"/>
                  </a:cubicBezTo>
                  <a:cubicBezTo>
                    <a:pt x="685" y="1923"/>
                    <a:pt x="685" y="1923"/>
                    <a:pt x="685" y="1931"/>
                  </a:cubicBezTo>
                  <a:cubicBezTo>
                    <a:pt x="685" y="1931"/>
                    <a:pt x="685" y="1931"/>
                    <a:pt x="677" y="1931"/>
                  </a:cubicBezTo>
                  <a:cubicBezTo>
                    <a:pt x="677" y="1931"/>
                    <a:pt x="677" y="1931"/>
                    <a:pt x="677" y="1939"/>
                  </a:cubicBezTo>
                  <a:cubicBezTo>
                    <a:pt x="685" y="1947"/>
                    <a:pt x="685" y="1947"/>
                    <a:pt x="685" y="1939"/>
                  </a:cubicBezTo>
                  <a:cubicBezTo>
                    <a:pt x="685" y="1939"/>
                    <a:pt x="685" y="1939"/>
                    <a:pt x="685" y="1955"/>
                  </a:cubicBezTo>
                  <a:cubicBezTo>
                    <a:pt x="685" y="1955"/>
                    <a:pt x="685" y="1955"/>
                    <a:pt x="685" y="1955"/>
                  </a:cubicBezTo>
                  <a:cubicBezTo>
                    <a:pt x="685" y="1962"/>
                    <a:pt x="685" y="1962"/>
                    <a:pt x="685" y="1962"/>
                  </a:cubicBezTo>
                  <a:cubicBezTo>
                    <a:pt x="685" y="1962"/>
                    <a:pt x="685" y="1962"/>
                    <a:pt x="685" y="1962"/>
                  </a:cubicBezTo>
                  <a:cubicBezTo>
                    <a:pt x="685" y="1962"/>
                    <a:pt x="685" y="1970"/>
                    <a:pt x="685" y="1970"/>
                  </a:cubicBezTo>
                  <a:cubicBezTo>
                    <a:pt x="685" y="1978"/>
                    <a:pt x="685" y="1978"/>
                    <a:pt x="685" y="1978"/>
                  </a:cubicBezTo>
                  <a:cubicBezTo>
                    <a:pt x="685" y="1986"/>
                    <a:pt x="685" y="1986"/>
                    <a:pt x="685" y="1986"/>
                  </a:cubicBezTo>
                  <a:cubicBezTo>
                    <a:pt x="693" y="1986"/>
                    <a:pt x="693" y="1986"/>
                    <a:pt x="693" y="1986"/>
                  </a:cubicBezTo>
                  <a:cubicBezTo>
                    <a:pt x="693" y="1986"/>
                    <a:pt x="693" y="1986"/>
                    <a:pt x="693" y="1994"/>
                  </a:cubicBezTo>
                  <a:cubicBezTo>
                    <a:pt x="693" y="1986"/>
                    <a:pt x="693" y="1986"/>
                    <a:pt x="685" y="1986"/>
                  </a:cubicBezTo>
                  <a:cubicBezTo>
                    <a:pt x="685" y="1986"/>
                    <a:pt x="685" y="1986"/>
                    <a:pt x="685" y="1994"/>
                  </a:cubicBezTo>
                  <a:cubicBezTo>
                    <a:pt x="685" y="1994"/>
                    <a:pt x="693" y="2001"/>
                    <a:pt x="693" y="2001"/>
                  </a:cubicBezTo>
                  <a:cubicBezTo>
                    <a:pt x="693" y="2009"/>
                    <a:pt x="693" y="2017"/>
                    <a:pt x="700" y="2033"/>
                  </a:cubicBezTo>
                  <a:cubicBezTo>
                    <a:pt x="700" y="2033"/>
                    <a:pt x="700" y="2033"/>
                    <a:pt x="700" y="2025"/>
                  </a:cubicBezTo>
                  <a:cubicBezTo>
                    <a:pt x="700" y="2017"/>
                    <a:pt x="700" y="2025"/>
                    <a:pt x="700" y="2017"/>
                  </a:cubicBezTo>
                  <a:cubicBezTo>
                    <a:pt x="700" y="2017"/>
                    <a:pt x="700" y="2017"/>
                    <a:pt x="700" y="2017"/>
                  </a:cubicBezTo>
                  <a:cubicBezTo>
                    <a:pt x="700" y="2017"/>
                    <a:pt x="700" y="2017"/>
                    <a:pt x="693" y="2001"/>
                  </a:cubicBezTo>
                  <a:cubicBezTo>
                    <a:pt x="693" y="2001"/>
                    <a:pt x="693" y="2001"/>
                    <a:pt x="693" y="2001"/>
                  </a:cubicBezTo>
                  <a:cubicBezTo>
                    <a:pt x="693" y="1994"/>
                    <a:pt x="693" y="1994"/>
                    <a:pt x="693" y="1994"/>
                  </a:cubicBezTo>
                  <a:cubicBezTo>
                    <a:pt x="693" y="1994"/>
                    <a:pt x="693" y="1986"/>
                    <a:pt x="693" y="1986"/>
                  </a:cubicBezTo>
                  <a:cubicBezTo>
                    <a:pt x="693" y="1986"/>
                    <a:pt x="693" y="1986"/>
                    <a:pt x="693" y="1986"/>
                  </a:cubicBezTo>
                  <a:cubicBezTo>
                    <a:pt x="693" y="1978"/>
                    <a:pt x="693" y="1978"/>
                    <a:pt x="685" y="1970"/>
                  </a:cubicBezTo>
                  <a:cubicBezTo>
                    <a:pt x="685" y="1970"/>
                    <a:pt x="685" y="1970"/>
                    <a:pt x="685" y="1962"/>
                  </a:cubicBezTo>
                  <a:cubicBezTo>
                    <a:pt x="693" y="1970"/>
                    <a:pt x="693" y="1970"/>
                    <a:pt x="693" y="1970"/>
                  </a:cubicBezTo>
                  <a:cubicBezTo>
                    <a:pt x="685" y="1955"/>
                    <a:pt x="685" y="1955"/>
                    <a:pt x="685" y="1955"/>
                  </a:cubicBezTo>
                  <a:cubicBezTo>
                    <a:pt x="685" y="1955"/>
                    <a:pt x="685" y="1955"/>
                    <a:pt x="685" y="1955"/>
                  </a:cubicBezTo>
                  <a:cubicBezTo>
                    <a:pt x="685" y="1955"/>
                    <a:pt x="685" y="1947"/>
                    <a:pt x="685" y="1939"/>
                  </a:cubicBezTo>
                  <a:cubicBezTo>
                    <a:pt x="685" y="1939"/>
                    <a:pt x="685" y="1939"/>
                    <a:pt x="685" y="1939"/>
                  </a:cubicBezTo>
                  <a:cubicBezTo>
                    <a:pt x="685" y="1939"/>
                    <a:pt x="685" y="1939"/>
                    <a:pt x="685" y="1939"/>
                  </a:cubicBezTo>
                  <a:cubicBezTo>
                    <a:pt x="693" y="1939"/>
                    <a:pt x="693" y="1939"/>
                    <a:pt x="685" y="1939"/>
                  </a:cubicBezTo>
                  <a:cubicBezTo>
                    <a:pt x="693" y="1955"/>
                    <a:pt x="693" y="1955"/>
                    <a:pt x="693" y="1970"/>
                  </a:cubicBezTo>
                  <a:cubicBezTo>
                    <a:pt x="693" y="1970"/>
                    <a:pt x="693" y="1970"/>
                    <a:pt x="693" y="1962"/>
                  </a:cubicBezTo>
                  <a:cubicBezTo>
                    <a:pt x="693" y="1970"/>
                    <a:pt x="700" y="1978"/>
                    <a:pt x="700" y="2001"/>
                  </a:cubicBezTo>
                  <a:cubicBezTo>
                    <a:pt x="700" y="2001"/>
                    <a:pt x="700" y="2009"/>
                    <a:pt x="700" y="2009"/>
                  </a:cubicBezTo>
                  <a:cubicBezTo>
                    <a:pt x="700" y="2001"/>
                    <a:pt x="700" y="2001"/>
                    <a:pt x="700" y="2001"/>
                  </a:cubicBezTo>
                  <a:cubicBezTo>
                    <a:pt x="700" y="2001"/>
                    <a:pt x="700" y="2001"/>
                    <a:pt x="700" y="2009"/>
                  </a:cubicBezTo>
                  <a:cubicBezTo>
                    <a:pt x="700" y="2009"/>
                    <a:pt x="700" y="2009"/>
                    <a:pt x="700" y="2017"/>
                  </a:cubicBezTo>
                  <a:cubicBezTo>
                    <a:pt x="700" y="2017"/>
                    <a:pt x="700" y="2025"/>
                    <a:pt x="708" y="2025"/>
                  </a:cubicBezTo>
                  <a:cubicBezTo>
                    <a:pt x="708" y="2025"/>
                    <a:pt x="708" y="2025"/>
                    <a:pt x="708" y="2033"/>
                  </a:cubicBezTo>
                  <a:cubicBezTo>
                    <a:pt x="708" y="2033"/>
                    <a:pt x="708" y="2033"/>
                    <a:pt x="708" y="2033"/>
                  </a:cubicBezTo>
                  <a:cubicBezTo>
                    <a:pt x="708" y="2033"/>
                    <a:pt x="708" y="2033"/>
                    <a:pt x="708" y="2033"/>
                  </a:cubicBezTo>
                  <a:cubicBezTo>
                    <a:pt x="708" y="2041"/>
                    <a:pt x="708" y="2041"/>
                    <a:pt x="708" y="2048"/>
                  </a:cubicBezTo>
                  <a:cubicBezTo>
                    <a:pt x="708" y="2048"/>
                    <a:pt x="708" y="2048"/>
                    <a:pt x="700" y="2041"/>
                  </a:cubicBezTo>
                  <a:cubicBezTo>
                    <a:pt x="700" y="2048"/>
                    <a:pt x="700" y="2048"/>
                    <a:pt x="708" y="2056"/>
                  </a:cubicBezTo>
                  <a:cubicBezTo>
                    <a:pt x="708" y="2056"/>
                    <a:pt x="708" y="2056"/>
                    <a:pt x="700" y="2056"/>
                  </a:cubicBezTo>
                  <a:cubicBezTo>
                    <a:pt x="708" y="2056"/>
                    <a:pt x="708" y="2056"/>
                    <a:pt x="708" y="2056"/>
                  </a:cubicBezTo>
                  <a:cubicBezTo>
                    <a:pt x="708" y="2056"/>
                    <a:pt x="708" y="2064"/>
                    <a:pt x="708" y="2064"/>
                  </a:cubicBezTo>
                  <a:cubicBezTo>
                    <a:pt x="708" y="2072"/>
                    <a:pt x="708" y="2072"/>
                    <a:pt x="708" y="2072"/>
                  </a:cubicBezTo>
                  <a:cubicBezTo>
                    <a:pt x="708" y="2072"/>
                    <a:pt x="708" y="2072"/>
                    <a:pt x="716" y="2087"/>
                  </a:cubicBezTo>
                  <a:cubicBezTo>
                    <a:pt x="716" y="2087"/>
                    <a:pt x="716" y="2087"/>
                    <a:pt x="716" y="2087"/>
                  </a:cubicBezTo>
                  <a:cubicBezTo>
                    <a:pt x="716" y="2087"/>
                    <a:pt x="716" y="2087"/>
                    <a:pt x="708" y="2095"/>
                  </a:cubicBezTo>
                  <a:cubicBezTo>
                    <a:pt x="708" y="2095"/>
                    <a:pt x="708" y="2103"/>
                    <a:pt x="708" y="2103"/>
                  </a:cubicBezTo>
                  <a:cubicBezTo>
                    <a:pt x="708" y="2111"/>
                    <a:pt x="716" y="2111"/>
                    <a:pt x="716" y="2111"/>
                  </a:cubicBezTo>
                  <a:cubicBezTo>
                    <a:pt x="716" y="2111"/>
                    <a:pt x="716" y="2111"/>
                    <a:pt x="716" y="2103"/>
                  </a:cubicBezTo>
                  <a:cubicBezTo>
                    <a:pt x="716" y="2103"/>
                    <a:pt x="716" y="2103"/>
                    <a:pt x="716" y="2095"/>
                  </a:cubicBezTo>
                  <a:cubicBezTo>
                    <a:pt x="716" y="2095"/>
                    <a:pt x="716" y="2095"/>
                    <a:pt x="716" y="2095"/>
                  </a:cubicBezTo>
                  <a:cubicBezTo>
                    <a:pt x="716" y="2095"/>
                    <a:pt x="716" y="2095"/>
                    <a:pt x="716" y="2095"/>
                  </a:cubicBezTo>
                  <a:cubicBezTo>
                    <a:pt x="716" y="2095"/>
                    <a:pt x="716" y="2095"/>
                    <a:pt x="716" y="2095"/>
                  </a:cubicBezTo>
                  <a:cubicBezTo>
                    <a:pt x="716" y="2095"/>
                    <a:pt x="716" y="2095"/>
                    <a:pt x="716" y="2095"/>
                  </a:cubicBezTo>
                  <a:cubicBezTo>
                    <a:pt x="716" y="2111"/>
                    <a:pt x="716" y="2134"/>
                    <a:pt x="716" y="2150"/>
                  </a:cubicBezTo>
                  <a:cubicBezTo>
                    <a:pt x="716" y="2150"/>
                    <a:pt x="716" y="2150"/>
                    <a:pt x="716" y="2158"/>
                  </a:cubicBezTo>
                  <a:cubicBezTo>
                    <a:pt x="716" y="2166"/>
                    <a:pt x="716" y="2166"/>
                    <a:pt x="716" y="2173"/>
                  </a:cubicBezTo>
                  <a:cubicBezTo>
                    <a:pt x="716" y="2173"/>
                    <a:pt x="716" y="2173"/>
                    <a:pt x="716" y="2173"/>
                  </a:cubicBezTo>
                  <a:cubicBezTo>
                    <a:pt x="716" y="2173"/>
                    <a:pt x="716" y="2173"/>
                    <a:pt x="716" y="2173"/>
                  </a:cubicBezTo>
                  <a:cubicBezTo>
                    <a:pt x="716" y="2181"/>
                    <a:pt x="716" y="2173"/>
                    <a:pt x="716" y="2189"/>
                  </a:cubicBezTo>
                  <a:cubicBezTo>
                    <a:pt x="724" y="2181"/>
                    <a:pt x="724" y="2189"/>
                    <a:pt x="724" y="2189"/>
                  </a:cubicBezTo>
                  <a:cubicBezTo>
                    <a:pt x="724" y="2189"/>
                    <a:pt x="724" y="2189"/>
                    <a:pt x="716" y="2189"/>
                  </a:cubicBezTo>
                  <a:cubicBezTo>
                    <a:pt x="716" y="2189"/>
                    <a:pt x="724" y="2197"/>
                    <a:pt x="724" y="2205"/>
                  </a:cubicBezTo>
                  <a:cubicBezTo>
                    <a:pt x="724" y="2205"/>
                    <a:pt x="716" y="2205"/>
                    <a:pt x="716" y="2205"/>
                  </a:cubicBezTo>
                  <a:cubicBezTo>
                    <a:pt x="716" y="2205"/>
                    <a:pt x="716" y="2205"/>
                    <a:pt x="716" y="2205"/>
                  </a:cubicBezTo>
                  <a:cubicBezTo>
                    <a:pt x="716" y="2205"/>
                    <a:pt x="716" y="2205"/>
                    <a:pt x="716" y="2205"/>
                  </a:cubicBezTo>
                  <a:cubicBezTo>
                    <a:pt x="716" y="2205"/>
                    <a:pt x="716" y="2205"/>
                    <a:pt x="716" y="2205"/>
                  </a:cubicBezTo>
                  <a:cubicBezTo>
                    <a:pt x="716" y="2205"/>
                    <a:pt x="716" y="2205"/>
                    <a:pt x="716" y="2205"/>
                  </a:cubicBezTo>
                  <a:cubicBezTo>
                    <a:pt x="716" y="2205"/>
                    <a:pt x="716" y="2205"/>
                    <a:pt x="716" y="2205"/>
                  </a:cubicBezTo>
                  <a:cubicBezTo>
                    <a:pt x="716" y="2197"/>
                    <a:pt x="716" y="2197"/>
                    <a:pt x="716" y="2197"/>
                  </a:cubicBezTo>
                  <a:cubicBezTo>
                    <a:pt x="716" y="2189"/>
                    <a:pt x="716" y="2189"/>
                    <a:pt x="716" y="2189"/>
                  </a:cubicBezTo>
                  <a:cubicBezTo>
                    <a:pt x="716" y="2189"/>
                    <a:pt x="716" y="2173"/>
                    <a:pt x="716" y="2158"/>
                  </a:cubicBezTo>
                  <a:cubicBezTo>
                    <a:pt x="716" y="2158"/>
                    <a:pt x="716" y="2158"/>
                    <a:pt x="716" y="2158"/>
                  </a:cubicBezTo>
                  <a:cubicBezTo>
                    <a:pt x="716" y="2158"/>
                    <a:pt x="716" y="2158"/>
                    <a:pt x="716" y="2158"/>
                  </a:cubicBezTo>
                  <a:cubicBezTo>
                    <a:pt x="716" y="2142"/>
                    <a:pt x="708" y="2127"/>
                    <a:pt x="708" y="2119"/>
                  </a:cubicBezTo>
                  <a:cubicBezTo>
                    <a:pt x="708" y="2119"/>
                    <a:pt x="708" y="2119"/>
                    <a:pt x="700" y="2103"/>
                  </a:cubicBezTo>
                  <a:cubicBezTo>
                    <a:pt x="700" y="2119"/>
                    <a:pt x="708" y="2127"/>
                    <a:pt x="708" y="2134"/>
                  </a:cubicBezTo>
                  <a:cubicBezTo>
                    <a:pt x="700" y="2142"/>
                    <a:pt x="700" y="2119"/>
                    <a:pt x="700" y="2142"/>
                  </a:cubicBezTo>
                  <a:cubicBezTo>
                    <a:pt x="700" y="2134"/>
                    <a:pt x="700" y="2134"/>
                    <a:pt x="700" y="2119"/>
                  </a:cubicBezTo>
                  <a:cubicBezTo>
                    <a:pt x="700" y="2119"/>
                    <a:pt x="700" y="2119"/>
                    <a:pt x="700" y="2119"/>
                  </a:cubicBezTo>
                  <a:cubicBezTo>
                    <a:pt x="700" y="2119"/>
                    <a:pt x="700" y="2119"/>
                    <a:pt x="700" y="2127"/>
                  </a:cubicBezTo>
                  <a:cubicBezTo>
                    <a:pt x="700" y="2127"/>
                    <a:pt x="700" y="2127"/>
                    <a:pt x="700" y="2134"/>
                  </a:cubicBezTo>
                  <a:cubicBezTo>
                    <a:pt x="700" y="2134"/>
                    <a:pt x="700" y="2134"/>
                    <a:pt x="700" y="2134"/>
                  </a:cubicBezTo>
                  <a:cubicBezTo>
                    <a:pt x="700" y="2134"/>
                    <a:pt x="700" y="2134"/>
                    <a:pt x="700" y="2142"/>
                  </a:cubicBezTo>
                  <a:cubicBezTo>
                    <a:pt x="700" y="2142"/>
                    <a:pt x="700" y="2142"/>
                    <a:pt x="700" y="2150"/>
                  </a:cubicBezTo>
                  <a:cubicBezTo>
                    <a:pt x="700" y="2150"/>
                    <a:pt x="700" y="2150"/>
                    <a:pt x="700" y="2158"/>
                  </a:cubicBezTo>
                  <a:cubicBezTo>
                    <a:pt x="700" y="2158"/>
                    <a:pt x="700" y="2166"/>
                    <a:pt x="700" y="2173"/>
                  </a:cubicBezTo>
                  <a:cubicBezTo>
                    <a:pt x="700" y="2181"/>
                    <a:pt x="700" y="2189"/>
                    <a:pt x="700" y="2197"/>
                  </a:cubicBezTo>
                  <a:cubicBezTo>
                    <a:pt x="677" y="2189"/>
                    <a:pt x="638" y="2189"/>
                    <a:pt x="638" y="2189"/>
                  </a:cubicBezTo>
                  <a:cubicBezTo>
                    <a:pt x="638" y="2189"/>
                    <a:pt x="638" y="2189"/>
                    <a:pt x="630" y="2189"/>
                  </a:cubicBezTo>
                  <a:cubicBezTo>
                    <a:pt x="630" y="2189"/>
                    <a:pt x="615" y="2181"/>
                    <a:pt x="599" y="2181"/>
                  </a:cubicBezTo>
                  <a:cubicBezTo>
                    <a:pt x="599" y="2181"/>
                    <a:pt x="599" y="2181"/>
                    <a:pt x="599" y="2181"/>
                  </a:cubicBezTo>
                  <a:cubicBezTo>
                    <a:pt x="607" y="2189"/>
                    <a:pt x="591" y="2181"/>
                    <a:pt x="607" y="2189"/>
                  </a:cubicBezTo>
                  <a:cubicBezTo>
                    <a:pt x="599" y="2189"/>
                    <a:pt x="599" y="2189"/>
                    <a:pt x="599" y="2189"/>
                  </a:cubicBezTo>
                  <a:cubicBezTo>
                    <a:pt x="599" y="2189"/>
                    <a:pt x="599" y="2189"/>
                    <a:pt x="599" y="2189"/>
                  </a:cubicBezTo>
                  <a:cubicBezTo>
                    <a:pt x="599" y="2189"/>
                    <a:pt x="591" y="2189"/>
                    <a:pt x="591" y="2189"/>
                  </a:cubicBezTo>
                  <a:cubicBezTo>
                    <a:pt x="591" y="2189"/>
                    <a:pt x="591" y="2189"/>
                    <a:pt x="584" y="2189"/>
                  </a:cubicBezTo>
                  <a:cubicBezTo>
                    <a:pt x="584" y="2189"/>
                    <a:pt x="584" y="2189"/>
                    <a:pt x="584" y="2189"/>
                  </a:cubicBezTo>
                  <a:cubicBezTo>
                    <a:pt x="584" y="2189"/>
                    <a:pt x="584" y="2189"/>
                    <a:pt x="584" y="2189"/>
                  </a:cubicBezTo>
                  <a:cubicBezTo>
                    <a:pt x="591" y="2189"/>
                    <a:pt x="591" y="2189"/>
                    <a:pt x="591" y="2189"/>
                  </a:cubicBezTo>
                  <a:cubicBezTo>
                    <a:pt x="591" y="2189"/>
                    <a:pt x="591" y="2189"/>
                    <a:pt x="584" y="2189"/>
                  </a:cubicBezTo>
                  <a:cubicBezTo>
                    <a:pt x="584" y="2189"/>
                    <a:pt x="591" y="2189"/>
                    <a:pt x="591" y="2189"/>
                  </a:cubicBezTo>
                  <a:cubicBezTo>
                    <a:pt x="591" y="2189"/>
                    <a:pt x="591" y="2189"/>
                    <a:pt x="591" y="2189"/>
                  </a:cubicBezTo>
                  <a:cubicBezTo>
                    <a:pt x="591" y="2189"/>
                    <a:pt x="591" y="2189"/>
                    <a:pt x="591" y="2189"/>
                  </a:cubicBezTo>
                  <a:cubicBezTo>
                    <a:pt x="591" y="2189"/>
                    <a:pt x="591" y="2189"/>
                    <a:pt x="599" y="2189"/>
                  </a:cubicBezTo>
                  <a:cubicBezTo>
                    <a:pt x="591" y="2189"/>
                    <a:pt x="591" y="2189"/>
                    <a:pt x="591" y="2189"/>
                  </a:cubicBezTo>
                  <a:cubicBezTo>
                    <a:pt x="607" y="2189"/>
                    <a:pt x="630" y="2197"/>
                    <a:pt x="646" y="2197"/>
                  </a:cubicBezTo>
                  <a:cubicBezTo>
                    <a:pt x="630" y="2197"/>
                    <a:pt x="623" y="2197"/>
                    <a:pt x="615" y="2189"/>
                  </a:cubicBezTo>
                  <a:cubicBezTo>
                    <a:pt x="607" y="2189"/>
                    <a:pt x="599" y="2189"/>
                    <a:pt x="599" y="2189"/>
                  </a:cubicBezTo>
                  <a:cubicBezTo>
                    <a:pt x="599" y="2189"/>
                    <a:pt x="591" y="2189"/>
                    <a:pt x="591" y="2189"/>
                  </a:cubicBezTo>
                  <a:cubicBezTo>
                    <a:pt x="591" y="2189"/>
                    <a:pt x="584" y="2189"/>
                    <a:pt x="584" y="2189"/>
                  </a:cubicBezTo>
                  <a:cubicBezTo>
                    <a:pt x="584" y="2189"/>
                    <a:pt x="576" y="2189"/>
                    <a:pt x="576" y="2189"/>
                  </a:cubicBezTo>
                  <a:cubicBezTo>
                    <a:pt x="591" y="2189"/>
                    <a:pt x="607" y="2197"/>
                    <a:pt x="623" y="2205"/>
                  </a:cubicBezTo>
                  <a:cubicBezTo>
                    <a:pt x="623" y="2205"/>
                    <a:pt x="623" y="2197"/>
                    <a:pt x="623" y="2197"/>
                  </a:cubicBezTo>
                  <a:cubicBezTo>
                    <a:pt x="630" y="2205"/>
                    <a:pt x="630" y="2205"/>
                    <a:pt x="638" y="2205"/>
                  </a:cubicBezTo>
                  <a:cubicBezTo>
                    <a:pt x="638" y="2205"/>
                    <a:pt x="638" y="2205"/>
                    <a:pt x="646" y="2205"/>
                  </a:cubicBezTo>
                  <a:cubicBezTo>
                    <a:pt x="661" y="2205"/>
                    <a:pt x="677" y="2213"/>
                    <a:pt x="700" y="2213"/>
                  </a:cubicBezTo>
                  <a:cubicBezTo>
                    <a:pt x="700" y="2213"/>
                    <a:pt x="700" y="2220"/>
                    <a:pt x="700" y="2220"/>
                  </a:cubicBezTo>
                  <a:cubicBezTo>
                    <a:pt x="700" y="2220"/>
                    <a:pt x="700" y="2220"/>
                    <a:pt x="700" y="2220"/>
                  </a:cubicBezTo>
                  <a:cubicBezTo>
                    <a:pt x="700" y="2220"/>
                    <a:pt x="693" y="2220"/>
                    <a:pt x="693" y="2220"/>
                  </a:cubicBezTo>
                  <a:cubicBezTo>
                    <a:pt x="693" y="2220"/>
                    <a:pt x="693" y="2220"/>
                    <a:pt x="700" y="2220"/>
                  </a:cubicBezTo>
                  <a:cubicBezTo>
                    <a:pt x="700" y="2220"/>
                    <a:pt x="693" y="2220"/>
                    <a:pt x="693" y="2220"/>
                  </a:cubicBezTo>
                  <a:cubicBezTo>
                    <a:pt x="685" y="2213"/>
                    <a:pt x="669" y="2213"/>
                    <a:pt x="661" y="2205"/>
                  </a:cubicBezTo>
                  <a:cubicBezTo>
                    <a:pt x="661" y="2205"/>
                    <a:pt x="661" y="2205"/>
                    <a:pt x="654" y="2205"/>
                  </a:cubicBezTo>
                  <a:cubicBezTo>
                    <a:pt x="654" y="2205"/>
                    <a:pt x="654" y="2205"/>
                    <a:pt x="646" y="2205"/>
                  </a:cubicBezTo>
                  <a:cubicBezTo>
                    <a:pt x="646" y="2205"/>
                    <a:pt x="646" y="2205"/>
                    <a:pt x="646" y="2205"/>
                  </a:cubicBezTo>
                  <a:cubicBezTo>
                    <a:pt x="646" y="2205"/>
                    <a:pt x="646" y="2205"/>
                    <a:pt x="630" y="2205"/>
                  </a:cubicBezTo>
                  <a:cubicBezTo>
                    <a:pt x="623" y="2205"/>
                    <a:pt x="623" y="2205"/>
                    <a:pt x="623" y="2205"/>
                  </a:cubicBezTo>
                  <a:cubicBezTo>
                    <a:pt x="630" y="2205"/>
                    <a:pt x="630" y="2205"/>
                    <a:pt x="638" y="2205"/>
                  </a:cubicBezTo>
                  <a:cubicBezTo>
                    <a:pt x="630" y="2205"/>
                    <a:pt x="623" y="2205"/>
                    <a:pt x="615" y="2205"/>
                  </a:cubicBezTo>
                  <a:cubicBezTo>
                    <a:pt x="615" y="2205"/>
                    <a:pt x="615" y="2205"/>
                    <a:pt x="615" y="2205"/>
                  </a:cubicBezTo>
                  <a:cubicBezTo>
                    <a:pt x="615" y="2205"/>
                    <a:pt x="607" y="2205"/>
                    <a:pt x="599" y="2197"/>
                  </a:cubicBezTo>
                  <a:cubicBezTo>
                    <a:pt x="599" y="2197"/>
                    <a:pt x="599" y="2197"/>
                    <a:pt x="591" y="2197"/>
                  </a:cubicBezTo>
                  <a:cubicBezTo>
                    <a:pt x="591" y="2197"/>
                    <a:pt x="599" y="2197"/>
                    <a:pt x="599" y="2197"/>
                  </a:cubicBezTo>
                  <a:cubicBezTo>
                    <a:pt x="599" y="2197"/>
                    <a:pt x="599" y="2197"/>
                    <a:pt x="599" y="2205"/>
                  </a:cubicBezTo>
                  <a:cubicBezTo>
                    <a:pt x="584" y="2197"/>
                    <a:pt x="576" y="2189"/>
                    <a:pt x="560" y="2189"/>
                  </a:cubicBezTo>
                  <a:cubicBezTo>
                    <a:pt x="560" y="2189"/>
                    <a:pt x="560" y="2189"/>
                    <a:pt x="545" y="2189"/>
                  </a:cubicBezTo>
                  <a:cubicBezTo>
                    <a:pt x="521" y="2181"/>
                    <a:pt x="498" y="2181"/>
                    <a:pt x="475" y="2173"/>
                  </a:cubicBezTo>
                  <a:cubicBezTo>
                    <a:pt x="475" y="2173"/>
                    <a:pt x="475" y="2173"/>
                    <a:pt x="475" y="2173"/>
                  </a:cubicBezTo>
                  <a:cubicBezTo>
                    <a:pt x="475" y="2173"/>
                    <a:pt x="475" y="2173"/>
                    <a:pt x="475" y="2173"/>
                  </a:cubicBezTo>
                  <a:cubicBezTo>
                    <a:pt x="444" y="2166"/>
                    <a:pt x="405" y="2158"/>
                    <a:pt x="381" y="2150"/>
                  </a:cubicBezTo>
                  <a:cubicBezTo>
                    <a:pt x="381" y="2150"/>
                    <a:pt x="381" y="2150"/>
                    <a:pt x="381" y="2150"/>
                  </a:cubicBezTo>
                  <a:cubicBezTo>
                    <a:pt x="381" y="2150"/>
                    <a:pt x="381" y="2150"/>
                    <a:pt x="381" y="2150"/>
                  </a:cubicBezTo>
                  <a:cubicBezTo>
                    <a:pt x="374" y="2150"/>
                    <a:pt x="366" y="2150"/>
                    <a:pt x="358" y="2150"/>
                  </a:cubicBezTo>
                  <a:cubicBezTo>
                    <a:pt x="350" y="2142"/>
                    <a:pt x="350" y="2142"/>
                    <a:pt x="350" y="2142"/>
                  </a:cubicBezTo>
                  <a:cubicBezTo>
                    <a:pt x="327" y="2134"/>
                    <a:pt x="280" y="2127"/>
                    <a:pt x="265" y="2119"/>
                  </a:cubicBezTo>
                  <a:cubicBezTo>
                    <a:pt x="265" y="2119"/>
                    <a:pt x="265" y="2119"/>
                    <a:pt x="257" y="2119"/>
                  </a:cubicBezTo>
                  <a:cubicBezTo>
                    <a:pt x="257" y="2119"/>
                    <a:pt x="257" y="2119"/>
                    <a:pt x="257" y="2119"/>
                  </a:cubicBezTo>
                  <a:cubicBezTo>
                    <a:pt x="249" y="2119"/>
                    <a:pt x="249" y="2119"/>
                    <a:pt x="249" y="2119"/>
                  </a:cubicBezTo>
                  <a:cubicBezTo>
                    <a:pt x="249" y="2119"/>
                    <a:pt x="249" y="2119"/>
                    <a:pt x="242" y="2119"/>
                  </a:cubicBezTo>
                  <a:cubicBezTo>
                    <a:pt x="226" y="2111"/>
                    <a:pt x="164" y="2103"/>
                    <a:pt x="164" y="2103"/>
                  </a:cubicBezTo>
                  <a:cubicBezTo>
                    <a:pt x="164" y="2103"/>
                    <a:pt x="156" y="2103"/>
                    <a:pt x="156" y="2103"/>
                  </a:cubicBezTo>
                  <a:cubicBezTo>
                    <a:pt x="156" y="2103"/>
                    <a:pt x="156" y="2103"/>
                    <a:pt x="148" y="2103"/>
                  </a:cubicBezTo>
                  <a:cubicBezTo>
                    <a:pt x="133" y="2095"/>
                    <a:pt x="133" y="2095"/>
                    <a:pt x="109" y="2095"/>
                  </a:cubicBezTo>
                  <a:cubicBezTo>
                    <a:pt x="109" y="2095"/>
                    <a:pt x="109" y="2095"/>
                    <a:pt x="109" y="2095"/>
                  </a:cubicBezTo>
                  <a:cubicBezTo>
                    <a:pt x="109" y="2095"/>
                    <a:pt x="109" y="2095"/>
                    <a:pt x="102" y="2095"/>
                  </a:cubicBezTo>
                  <a:cubicBezTo>
                    <a:pt x="102" y="2095"/>
                    <a:pt x="102" y="2095"/>
                    <a:pt x="94" y="2095"/>
                  </a:cubicBezTo>
                  <a:cubicBezTo>
                    <a:pt x="94" y="2095"/>
                    <a:pt x="86" y="2095"/>
                    <a:pt x="78" y="2095"/>
                  </a:cubicBezTo>
                  <a:cubicBezTo>
                    <a:pt x="78" y="2095"/>
                    <a:pt x="78" y="2095"/>
                    <a:pt x="78" y="2095"/>
                  </a:cubicBezTo>
                  <a:cubicBezTo>
                    <a:pt x="78" y="2095"/>
                    <a:pt x="78" y="2095"/>
                    <a:pt x="78" y="2095"/>
                  </a:cubicBezTo>
                  <a:cubicBezTo>
                    <a:pt x="78" y="2095"/>
                    <a:pt x="78" y="2095"/>
                    <a:pt x="63" y="2103"/>
                  </a:cubicBezTo>
                  <a:cubicBezTo>
                    <a:pt x="63" y="2103"/>
                    <a:pt x="63" y="2103"/>
                    <a:pt x="63" y="2095"/>
                  </a:cubicBezTo>
                  <a:cubicBezTo>
                    <a:pt x="63" y="2095"/>
                    <a:pt x="63" y="2095"/>
                    <a:pt x="47" y="2103"/>
                  </a:cubicBezTo>
                  <a:cubicBezTo>
                    <a:pt x="39" y="2103"/>
                    <a:pt x="47" y="2103"/>
                    <a:pt x="39" y="2103"/>
                  </a:cubicBezTo>
                  <a:cubicBezTo>
                    <a:pt x="39" y="2103"/>
                    <a:pt x="39" y="2103"/>
                    <a:pt x="32" y="2103"/>
                  </a:cubicBezTo>
                  <a:cubicBezTo>
                    <a:pt x="32" y="2103"/>
                    <a:pt x="32" y="2103"/>
                    <a:pt x="32" y="2103"/>
                  </a:cubicBezTo>
                  <a:cubicBezTo>
                    <a:pt x="39" y="2103"/>
                    <a:pt x="55" y="2103"/>
                    <a:pt x="63" y="2103"/>
                  </a:cubicBezTo>
                  <a:cubicBezTo>
                    <a:pt x="63" y="2103"/>
                    <a:pt x="63" y="2103"/>
                    <a:pt x="47" y="2103"/>
                  </a:cubicBezTo>
                  <a:cubicBezTo>
                    <a:pt x="47" y="2103"/>
                    <a:pt x="47" y="2103"/>
                    <a:pt x="47" y="2111"/>
                  </a:cubicBezTo>
                  <a:cubicBezTo>
                    <a:pt x="47" y="2111"/>
                    <a:pt x="47" y="2111"/>
                    <a:pt x="63" y="2103"/>
                  </a:cubicBezTo>
                  <a:cubicBezTo>
                    <a:pt x="63" y="2103"/>
                    <a:pt x="63" y="2103"/>
                    <a:pt x="55" y="2111"/>
                  </a:cubicBezTo>
                  <a:cubicBezTo>
                    <a:pt x="55" y="2111"/>
                    <a:pt x="55" y="2111"/>
                    <a:pt x="63" y="2111"/>
                  </a:cubicBezTo>
                  <a:cubicBezTo>
                    <a:pt x="63" y="2111"/>
                    <a:pt x="63" y="2111"/>
                    <a:pt x="63" y="2119"/>
                  </a:cubicBezTo>
                  <a:cubicBezTo>
                    <a:pt x="39" y="2119"/>
                    <a:pt x="39" y="2119"/>
                    <a:pt x="24" y="2127"/>
                  </a:cubicBezTo>
                  <a:cubicBezTo>
                    <a:pt x="39" y="2119"/>
                    <a:pt x="39" y="2119"/>
                    <a:pt x="39" y="2119"/>
                  </a:cubicBezTo>
                  <a:cubicBezTo>
                    <a:pt x="39" y="2119"/>
                    <a:pt x="39" y="2119"/>
                    <a:pt x="47" y="2119"/>
                  </a:cubicBezTo>
                  <a:cubicBezTo>
                    <a:pt x="47" y="2119"/>
                    <a:pt x="55" y="2119"/>
                    <a:pt x="63" y="2119"/>
                  </a:cubicBezTo>
                  <a:cubicBezTo>
                    <a:pt x="63" y="2119"/>
                    <a:pt x="63" y="2119"/>
                    <a:pt x="70" y="2119"/>
                  </a:cubicBezTo>
                  <a:cubicBezTo>
                    <a:pt x="78" y="2111"/>
                    <a:pt x="78" y="2119"/>
                    <a:pt x="86" y="2111"/>
                  </a:cubicBezTo>
                  <a:cubicBezTo>
                    <a:pt x="86" y="2111"/>
                    <a:pt x="78" y="2111"/>
                    <a:pt x="78" y="2111"/>
                  </a:cubicBezTo>
                  <a:cubicBezTo>
                    <a:pt x="78" y="2111"/>
                    <a:pt x="78" y="2111"/>
                    <a:pt x="78" y="2111"/>
                  </a:cubicBezTo>
                  <a:cubicBezTo>
                    <a:pt x="86" y="2111"/>
                    <a:pt x="86" y="2103"/>
                    <a:pt x="102" y="2103"/>
                  </a:cubicBezTo>
                  <a:cubicBezTo>
                    <a:pt x="117" y="2103"/>
                    <a:pt x="117" y="2103"/>
                    <a:pt x="133" y="2103"/>
                  </a:cubicBezTo>
                  <a:cubicBezTo>
                    <a:pt x="133" y="2103"/>
                    <a:pt x="125" y="2103"/>
                    <a:pt x="125" y="2111"/>
                  </a:cubicBezTo>
                  <a:cubicBezTo>
                    <a:pt x="125" y="2111"/>
                    <a:pt x="117" y="2111"/>
                    <a:pt x="102" y="2103"/>
                  </a:cubicBezTo>
                  <a:cubicBezTo>
                    <a:pt x="102" y="2103"/>
                    <a:pt x="102" y="2103"/>
                    <a:pt x="102" y="2111"/>
                  </a:cubicBezTo>
                  <a:cubicBezTo>
                    <a:pt x="94" y="2111"/>
                    <a:pt x="94" y="2111"/>
                    <a:pt x="86" y="2111"/>
                  </a:cubicBezTo>
                  <a:cubicBezTo>
                    <a:pt x="94" y="2119"/>
                    <a:pt x="102" y="2119"/>
                    <a:pt x="102" y="2119"/>
                  </a:cubicBezTo>
                  <a:cubicBezTo>
                    <a:pt x="94" y="2119"/>
                    <a:pt x="102" y="2119"/>
                    <a:pt x="94" y="2119"/>
                  </a:cubicBezTo>
                  <a:cubicBezTo>
                    <a:pt x="94" y="2119"/>
                    <a:pt x="102" y="2119"/>
                    <a:pt x="94" y="2119"/>
                  </a:cubicBezTo>
                  <a:cubicBezTo>
                    <a:pt x="86" y="2119"/>
                    <a:pt x="86" y="2119"/>
                    <a:pt x="86" y="2119"/>
                  </a:cubicBezTo>
                  <a:cubicBezTo>
                    <a:pt x="86" y="2119"/>
                    <a:pt x="78" y="2119"/>
                    <a:pt x="78" y="2119"/>
                  </a:cubicBezTo>
                  <a:cubicBezTo>
                    <a:pt x="78" y="2119"/>
                    <a:pt x="78" y="2119"/>
                    <a:pt x="78" y="2119"/>
                  </a:cubicBezTo>
                  <a:cubicBezTo>
                    <a:pt x="78" y="2119"/>
                    <a:pt x="78" y="2119"/>
                    <a:pt x="86" y="2119"/>
                  </a:cubicBezTo>
                  <a:cubicBezTo>
                    <a:pt x="78" y="2119"/>
                    <a:pt x="78" y="2119"/>
                    <a:pt x="70" y="2119"/>
                  </a:cubicBezTo>
                  <a:cubicBezTo>
                    <a:pt x="63" y="2119"/>
                    <a:pt x="63" y="2119"/>
                    <a:pt x="63" y="2119"/>
                  </a:cubicBezTo>
                  <a:cubicBezTo>
                    <a:pt x="63" y="2119"/>
                    <a:pt x="63" y="2119"/>
                    <a:pt x="63" y="2119"/>
                  </a:cubicBezTo>
                  <a:cubicBezTo>
                    <a:pt x="63" y="2119"/>
                    <a:pt x="63" y="2119"/>
                    <a:pt x="55" y="2127"/>
                  </a:cubicBezTo>
                  <a:cubicBezTo>
                    <a:pt x="55" y="2127"/>
                    <a:pt x="55" y="2127"/>
                    <a:pt x="47" y="2134"/>
                  </a:cubicBezTo>
                  <a:cubicBezTo>
                    <a:pt x="63" y="2127"/>
                    <a:pt x="63" y="2127"/>
                    <a:pt x="63" y="2134"/>
                  </a:cubicBezTo>
                  <a:cubicBezTo>
                    <a:pt x="63" y="2134"/>
                    <a:pt x="63" y="2134"/>
                    <a:pt x="78" y="2134"/>
                  </a:cubicBezTo>
                  <a:cubicBezTo>
                    <a:pt x="78" y="2134"/>
                    <a:pt x="78" y="2134"/>
                    <a:pt x="86" y="2134"/>
                  </a:cubicBezTo>
                  <a:cubicBezTo>
                    <a:pt x="86" y="2134"/>
                    <a:pt x="86" y="2134"/>
                    <a:pt x="86" y="2134"/>
                  </a:cubicBezTo>
                  <a:cubicBezTo>
                    <a:pt x="86" y="2134"/>
                    <a:pt x="86" y="2134"/>
                    <a:pt x="94" y="2134"/>
                  </a:cubicBezTo>
                  <a:cubicBezTo>
                    <a:pt x="94" y="2134"/>
                    <a:pt x="94" y="2134"/>
                    <a:pt x="94" y="2134"/>
                  </a:cubicBezTo>
                  <a:cubicBezTo>
                    <a:pt x="102" y="2134"/>
                    <a:pt x="102" y="2134"/>
                    <a:pt x="102" y="2134"/>
                  </a:cubicBezTo>
                  <a:cubicBezTo>
                    <a:pt x="102" y="2134"/>
                    <a:pt x="102" y="2134"/>
                    <a:pt x="109" y="2134"/>
                  </a:cubicBezTo>
                  <a:cubicBezTo>
                    <a:pt x="94" y="2127"/>
                    <a:pt x="94" y="2127"/>
                    <a:pt x="78" y="2127"/>
                  </a:cubicBezTo>
                  <a:cubicBezTo>
                    <a:pt x="86" y="2127"/>
                    <a:pt x="86" y="2127"/>
                    <a:pt x="94" y="2127"/>
                  </a:cubicBezTo>
                  <a:cubicBezTo>
                    <a:pt x="102" y="2127"/>
                    <a:pt x="94" y="2127"/>
                    <a:pt x="102" y="2127"/>
                  </a:cubicBezTo>
                  <a:cubicBezTo>
                    <a:pt x="102" y="2127"/>
                    <a:pt x="102" y="2127"/>
                    <a:pt x="102" y="2127"/>
                  </a:cubicBezTo>
                  <a:cubicBezTo>
                    <a:pt x="102" y="2127"/>
                    <a:pt x="102" y="2127"/>
                    <a:pt x="109" y="2127"/>
                  </a:cubicBezTo>
                  <a:cubicBezTo>
                    <a:pt x="109" y="2127"/>
                    <a:pt x="109" y="2127"/>
                    <a:pt x="109" y="2134"/>
                  </a:cubicBezTo>
                  <a:cubicBezTo>
                    <a:pt x="109" y="2134"/>
                    <a:pt x="109" y="2134"/>
                    <a:pt x="109" y="2134"/>
                  </a:cubicBezTo>
                  <a:cubicBezTo>
                    <a:pt x="109" y="2134"/>
                    <a:pt x="109" y="2134"/>
                    <a:pt x="109" y="2134"/>
                  </a:cubicBezTo>
                  <a:cubicBezTo>
                    <a:pt x="109" y="2134"/>
                    <a:pt x="117" y="2134"/>
                    <a:pt x="117" y="2134"/>
                  </a:cubicBezTo>
                  <a:cubicBezTo>
                    <a:pt x="117" y="2134"/>
                    <a:pt x="117" y="2134"/>
                    <a:pt x="117" y="2134"/>
                  </a:cubicBezTo>
                  <a:cubicBezTo>
                    <a:pt x="117" y="2134"/>
                    <a:pt x="117" y="2134"/>
                    <a:pt x="125" y="2134"/>
                  </a:cubicBezTo>
                  <a:cubicBezTo>
                    <a:pt x="125" y="2134"/>
                    <a:pt x="125" y="2134"/>
                    <a:pt x="133" y="2134"/>
                  </a:cubicBezTo>
                  <a:cubicBezTo>
                    <a:pt x="133" y="2134"/>
                    <a:pt x="133" y="2134"/>
                    <a:pt x="148" y="2134"/>
                  </a:cubicBezTo>
                  <a:cubicBezTo>
                    <a:pt x="156" y="2134"/>
                    <a:pt x="164" y="2134"/>
                    <a:pt x="172" y="2134"/>
                  </a:cubicBezTo>
                  <a:cubicBezTo>
                    <a:pt x="172" y="2134"/>
                    <a:pt x="172" y="2134"/>
                    <a:pt x="179" y="2134"/>
                  </a:cubicBezTo>
                  <a:cubicBezTo>
                    <a:pt x="179" y="2134"/>
                    <a:pt x="179" y="2134"/>
                    <a:pt x="187" y="2134"/>
                  </a:cubicBezTo>
                  <a:cubicBezTo>
                    <a:pt x="187" y="2142"/>
                    <a:pt x="203" y="2150"/>
                    <a:pt x="218" y="2158"/>
                  </a:cubicBezTo>
                  <a:cubicBezTo>
                    <a:pt x="195" y="2150"/>
                    <a:pt x="195" y="2150"/>
                    <a:pt x="179" y="2150"/>
                  </a:cubicBezTo>
                  <a:cubicBezTo>
                    <a:pt x="187" y="2150"/>
                    <a:pt x="187" y="2150"/>
                    <a:pt x="195" y="2150"/>
                  </a:cubicBezTo>
                  <a:cubicBezTo>
                    <a:pt x="195" y="2150"/>
                    <a:pt x="195" y="2150"/>
                    <a:pt x="179" y="2142"/>
                  </a:cubicBezTo>
                  <a:cubicBezTo>
                    <a:pt x="179" y="2142"/>
                    <a:pt x="179" y="2142"/>
                    <a:pt x="172" y="2134"/>
                  </a:cubicBezTo>
                  <a:cubicBezTo>
                    <a:pt x="164" y="2142"/>
                    <a:pt x="164" y="2142"/>
                    <a:pt x="164" y="2142"/>
                  </a:cubicBezTo>
                  <a:cubicBezTo>
                    <a:pt x="164" y="2142"/>
                    <a:pt x="164" y="2142"/>
                    <a:pt x="164" y="2142"/>
                  </a:cubicBezTo>
                  <a:cubicBezTo>
                    <a:pt x="164" y="2142"/>
                    <a:pt x="164" y="2142"/>
                    <a:pt x="164" y="2142"/>
                  </a:cubicBezTo>
                  <a:cubicBezTo>
                    <a:pt x="156" y="2142"/>
                    <a:pt x="140" y="2142"/>
                    <a:pt x="133" y="2142"/>
                  </a:cubicBezTo>
                  <a:cubicBezTo>
                    <a:pt x="133" y="2142"/>
                    <a:pt x="133" y="2142"/>
                    <a:pt x="140" y="2142"/>
                  </a:cubicBezTo>
                  <a:cubicBezTo>
                    <a:pt x="133" y="2142"/>
                    <a:pt x="133" y="2142"/>
                    <a:pt x="125" y="2142"/>
                  </a:cubicBezTo>
                  <a:cubicBezTo>
                    <a:pt x="125" y="2142"/>
                    <a:pt x="125" y="2142"/>
                    <a:pt x="117" y="2142"/>
                  </a:cubicBezTo>
                  <a:cubicBezTo>
                    <a:pt x="117" y="2142"/>
                    <a:pt x="117" y="2142"/>
                    <a:pt x="117" y="2142"/>
                  </a:cubicBezTo>
                  <a:cubicBezTo>
                    <a:pt x="109" y="2142"/>
                    <a:pt x="102" y="2142"/>
                    <a:pt x="102" y="2142"/>
                  </a:cubicBezTo>
                  <a:cubicBezTo>
                    <a:pt x="94" y="2142"/>
                    <a:pt x="94" y="2142"/>
                    <a:pt x="78" y="2142"/>
                  </a:cubicBezTo>
                  <a:cubicBezTo>
                    <a:pt x="78" y="2142"/>
                    <a:pt x="78" y="2142"/>
                    <a:pt x="78" y="2150"/>
                  </a:cubicBezTo>
                  <a:cubicBezTo>
                    <a:pt x="86" y="2150"/>
                    <a:pt x="86" y="2150"/>
                    <a:pt x="86" y="2150"/>
                  </a:cubicBezTo>
                  <a:cubicBezTo>
                    <a:pt x="94" y="2150"/>
                    <a:pt x="109" y="2150"/>
                    <a:pt x="117" y="2150"/>
                  </a:cubicBezTo>
                  <a:cubicBezTo>
                    <a:pt x="125" y="2150"/>
                    <a:pt x="133" y="2150"/>
                    <a:pt x="140" y="2150"/>
                  </a:cubicBezTo>
                  <a:cubicBezTo>
                    <a:pt x="133" y="2150"/>
                    <a:pt x="133" y="2150"/>
                    <a:pt x="125" y="2150"/>
                  </a:cubicBezTo>
                  <a:cubicBezTo>
                    <a:pt x="125" y="2150"/>
                    <a:pt x="133" y="2150"/>
                    <a:pt x="133" y="2150"/>
                  </a:cubicBezTo>
                  <a:cubicBezTo>
                    <a:pt x="133" y="2150"/>
                    <a:pt x="133" y="2150"/>
                    <a:pt x="140" y="2150"/>
                  </a:cubicBezTo>
                  <a:cubicBezTo>
                    <a:pt x="140" y="2150"/>
                    <a:pt x="140" y="2150"/>
                    <a:pt x="148" y="2150"/>
                  </a:cubicBezTo>
                  <a:cubicBezTo>
                    <a:pt x="148" y="2150"/>
                    <a:pt x="148" y="2150"/>
                    <a:pt x="148" y="2150"/>
                  </a:cubicBezTo>
                  <a:cubicBezTo>
                    <a:pt x="148" y="2150"/>
                    <a:pt x="148" y="2150"/>
                    <a:pt x="148" y="2150"/>
                  </a:cubicBezTo>
                  <a:cubicBezTo>
                    <a:pt x="148" y="2150"/>
                    <a:pt x="148" y="2150"/>
                    <a:pt x="148" y="2150"/>
                  </a:cubicBezTo>
                  <a:cubicBezTo>
                    <a:pt x="195" y="2158"/>
                    <a:pt x="257" y="2166"/>
                    <a:pt x="280" y="2173"/>
                  </a:cubicBezTo>
                  <a:cubicBezTo>
                    <a:pt x="280" y="2173"/>
                    <a:pt x="273" y="2173"/>
                    <a:pt x="273" y="2173"/>
                  </a:cubicBezTo>
                  <a:cubicBezTo>
                    <a:pt x="273" y="2173"/>
                    <a:pt x="273" y="2173"/>
                    <a:pt x="273" y="2173"/>
                  </a:cubicBezTo>
                  <a:cubicBezTo>
                    <a:pt x="288" y="2181"/>
                    <a:pt x="304" y="2189"/>
                    <a:pt x="311" y="2189"/>
                  </a:cubicBezTo>
                  <a:cubicBezTo>
                    <a:pt x="311" y="2189"/>
                    <a:pt x="311" y="2189"/>
                    <a:pt x="311" y="2189"/>
                  </a:cubicBezTo>
                  <a:cubicBezTo>
                    <a:pt x="350" y="2205"/>
                    <a:pt x="591" y="2252"/>
                    <a:pt x="615" y="2259"/>
                  </a:cubicBezTo>
                  <a:cubicBezTo>
                    <a:pt x="553" y="2252"/>
                    <a:pt x="374" y="2213"/>
                    <a:pt x="335" y="2197"/>
                  </a:cubicBezTo>
                  <a:cubicBezTo>
                    <a:pt x="319" y="2189"/>
                    <a:pt x="296" y="2189"/>
                    <a:pt x="296" y="2189"/>
                  </a:cubicBezTo>
                  <a:cubicBezTo>
                    <a:pt x="288" y="2181"/>
                    <a:pt x="280" y="2181"/>
                    <a:pt x="265" y="2181"/>
                  </a:cubicBezTo>
                  <a:cubicBezTo>
                    <a:pt x="265" y="2173"/>
                    <a:pt x="265" y="2173"/>
                    <a:pt x="265" y="2173"/>
                  </a:cubicBezTo>
                  <a:cubicBezTo>
                    <a:pt x="265" y="2173"/>
                    <a:pt x="265" y="2173"/>
                    <a:pt x="265" y="2173"/>
                  </a:cubicBezTo>
                  <a:cubicBezTo>
                    <a:pt x="265" y="2181"/>
                    <a:pt x="265" y="2181"/>
                    <a:pt x="265" y="2181"/>
                  </a:cubicBezTo>
                  <a:cubicBezTo>
                    <a:pt x="265" y="2181"/>
                    <a:pt x="265" y="2173"/>
                    <a:pt x="257" y="2173"/>
                  </a:cubicBezTo>
                  <a:cubicBezTo>
                    <a:pt x="265" y="2173"/>
                    <a:pt x="265" y="2173"/>
                    <a:pt x="265" y="2173"/>
                  </a:cubicBezTo>
                  <a:cubicBezTo>
                    <a:pt x="242" y="2173"/>
                    <a:pt x="242" y="2173"/>
                    <a:pt x="242" y="2173"/>
                  </a:cubicBezTo>
                  <a:cubicBezTo>
                    <a:pt x="242" y="2173"/>
                    <a:pt x="242" y="2173"/>
                    <a:pt x="242" y="2173"/>
                  </a:cubicBezTo>
                  <a:cubicBezTo>
                    <a:pt x="234" y="2173"/>
                    <a:pt x="234" y="2173"/>
                    <a:pt x="234" y="2173"/>
                  </a:cubicBezTo>
                  <a:cubicBezTo>
                    <a:pt x="226" y="2166"/>
                    <a:pt x="226" y="2166"/>
                    <a:pt x="226" y="2166"/>
                  </a:cubicBezTo>
                  <a:cubicBezTo>
                    <a:pt x="218" y="2166"/>
                    <a:pt x="218" y="2166"/>
                    <a:pt x="218" y="2166"/>
                  </a:cubicBezTo>
                  <a:cubicBezTo>
                    <a:pt x="226" y="2166"/>
                    <a:pt x="226" y="2166"/>
                    <a:pt x="226" y="2166"/>
                  </a:cubicBezTo>
                  <a:cubicBezTo>
                    <a:pt x="218" y="2166"/>
                    <a:pt x="210" y="2166"/>
                    <a:pt x="195" y="2166"/>
                  </a:cubicBezTo>
                  <a:cubicBezTo>
                    <a:pt x="195" y="2158"/>
                    <a:pt x="195" y="2158"/>
                    <a:pt x="195" y="2158"/>
                  </a:cubicBezTo>
                  <a:cubicBezTo>
                    <a:pt x="195" y="2158"/>
                    <a:pt x="195" y="2158"/>
                    <a:pt x="195" y="2158"/>
                  </a:cubicBezTo>
                  <a:cubicBezTo>
                    <a:pt x="195" y="2166"/>
                    <a:pt x="195" y="2166"/>
                    <a:pt x="195" y="2166"/>
                  </a:cubicBezTo>
                  <a:cubicBezTo>
                    <a:pt x="195" y="2166"/>
                    <a:pt x="187" y="2166"/>
                    <a:pt x="187" y="2158"/>
                  </a:cubicBezTo>
                  <a:cubicBezTo>
                    <a:pt x="179" y="2158"/>
                    <a:pt x="179" y="2158"/>
                    <a:pt x="179" y="2158"/>
                  </a:cubicBezTo>
                  <a:cubicBezTo>
                    <a:pt x="179" y="2158"/>
                    <a:pt x="179" y="2158"/>
                    <a:pt x="172" y="2158"/>
                  </a:cubicBezTo>
                  <a:cubicBezTo>
                    <a:pt x="164" y="2158"/>
                    <a:pt x="164" y="2158"/>
                    <a:pt x="164" y="2158"/>
                  </a:cubicBezTo>
                  <a:cubicBezTo>
                    <a:pt x="148" y="2158"/>
                    <a:pt x="133" y="2150"/>
                    <a:pt x="125" y="2150"/>
                  </a:cubicBezTo>
                  <a:cubicBezTo>
                    <a:pt x="125" y="2150"/>
                    <a:pt x="125" y="2150"/>
                    <a:pt x="117" y="2150"/>
                  </a:cubicBezTo>
                  <a:cubicBezTo>
                    <a:pt x="117" y="2150"/>
                    <a:pt x="117" y="2150"/>
                    <a:pt x="109" y="2150"/>
                  </a:cubicBezTo>
                  <a:cubicBezTo>
                    <a:pt x="109" y="2150"/>
                    <a:pt x="109" y="2150"/>
                    <a:pt x="109" y="2158"/>
                  </a:cubicBezTo>
                  <a:cubicBezTo>
                    <a:pt x="109" y="2158"/>
                    <a:pt x="109" y="2158"/>
                    <a:pt x="109" y="2158"/>
                  </a:cubicBezTo>
                  <a:cubicBezTo>
                    <a:pt x="102" y="2158"/>
                    <a:pt x="102" y="2158"/>
                    <a:pt x="102" y="2158"/>
                  </a:cubicBezTo>
                  <a:cubicBezTo>
                    <a:pt x="102" y="2150"/>
                    <a:pt x="94" y="2150"/>
                    <a:pt x="102" y="2150"/>
                  </a:cubicBezTo>
                  <a:cubicBezTo>
                    <a:pt x="102" y="2150"/>
                    <a:pt x="102" y="2150"/>
                    <a:pt x="94" y="2150"/>
                  </a:cubicBezTo>
                  <a:cubicBezTo>
                    <a:pt x="94" y="2150"/>
                    <a:pt x="94" y="2150"/>
                    <a:pt x="86" y="2150"/>
                  </a:cubicBezTo>
                  <a:cubicBezTo>
                    <a:pt x="78" y="2150"/>
                    <a:pt x="86" y="2150"/>
                    <a:pt x="78" y="2150"/>
                  </a:cubicBezTo>
                  <a:cubicBezTo>
                    <a:pt x="78" y="2150"/>
                    <a:pt x="78" y="2158"/>
                    <a:pt x="78" y="2158"/>
                  </a:cubicBezTo>
                  <a:cubicBezTo>
                    <a:pt x="78" y="2158"/>
                    <a:pt x="78" y="2158"/>
                    <a:pt x="78" y="2158"/>
                  </a:cubicBezTo>
                  <a:cubicBezTo>
                    <a:pt x="86" y="2158"/>
                    <a:pt x="94" y="2158"/>
                    <a:pt x="102" y="2158"/>
                  </a:cubicBezTo>
                  <a:cubicBezTo>
                    <a:pt x="102" y="2158"/>
                    <a:pt x="102" y="2158"/>
                    <a:pt x="102" y="2158"/>
                  </a:cubicBezTo>
                  <a:cubicBezTo>
                    <a:pt x="102" y="2158"/>
                    <a:pt x="102" y="2158"/>
                    <a:pt x="102" y="2158"/>
                  </a:cubicBezTo>
                  <a:cubicBezTo>
                    <a:pt x="109" y="2158"/>
                    <a:pt x="117" y="2158"/>
                    <a:pt x="117" y="2158"/>
                  </a:cubicBezTo>
                  <a:cubicBezTo>
                    <a:pt x="117" y="2158"/>
                    <a:pt x="117" y="2158"/>
                    <a:pt x="109" y="2158"/>
                  </a:cubicBezTo>
                  <a:cubicBezTo>
                    <a:pt x="117" y="2158"/>
                    <a:pt x="117" y="2166"/>
                    <a:pt x="125" y="2158"/>
                  </a:cubicBezTo>
                  <a:cubicBezTo>
                    <a:pt x="133" y="2166"/>
                    <a:pt x="133" y="2166"/>
                    <a:pt x="133" y="2166"/>
                  </a:cubicBezTo>
                  <a:cubicBezTo>
                    <a:pt x="133" y="2166"/>
                    <a:pt x="164" y="2166"/>
                    <a:pt x="172" y="2158"/>
                  </a:cubicBezTo>
                  <a:cubicBezTo>
                    <a:pt x="179" y="2166"/>
                    <a:pt x="187" y="2166"/>
                    <a:pt x="179" y="2166"/>
                  </a:cubicBezTo>
                  <a:cubicBezTo>
                    <a:pt x="179" y="2166"/>
                    <a:pt x="179" y="2166"/>
                    <a:pt x="195" y="2173"/>
                  </a:cubicBezTo>
                  <a:cubicBezTo>
                    <a:pt x="195" y="2173"/>
                    <a:pt x="195" y="2173"/>
                    <a:pt x="210" y="2181"/>
                  </a:cubicBezTo>
                  <a:cubicBezTo>
                    <a:pt x="203" y="2181"/>
                    <a:pt x="203" y="2181"/>
                    <a:pt x="195" y="2173"/>
                  </a:cubicBezTo>
                  <a:cubicBezTo>
                    <a:pt x="187" y="2173"/>
                    <a:pt x="187" y="2173"/>
                    <a:pt x="172" y="2173"/>
                  </a:cubicBezTo>
                  <a:cubicBezTo>
                    <a:pt x="172" y="2173"/>
                    <a:pt x="172" y="2173"/>
                    <a:pt x="164" y="2173"/>
                  </a:cubicBezTo>
                  <a:cubicBezTo>
                    <a:pt x="164" y="2173"/>
                    <a:pt x="164" y="2173"/>
                    <a:pt x="148" y="2173"/>
                  </a:cubicBezTo>
                  <a:cubicBezTo>
                    <a:pt x="164" y="2173"/>
                    <a:pt x="179" y="2173"/>
                    <a:pt x="179" y="2173"/>
                  </a:cubicBezTo>
                  <a:cubicBezTo>
                    <a:pt x="203" y="2181"/>
                    <a:pt x="210" y="2181"/>
                    <a:pt x="218" y="2189"/>
                  </a:cubicBezTo>
                  <a:cubicBezTo>
                    <a:pt x="218" y="2189"/>
                    <a:pt x="218" y="2189"/>
                    <a:pt x="218" y="2189"/>
                  </a:cubicBezTo>
                  <a:cubicBezTo>
                    <a:pt x="218" y="2189"/>
                    <a:pt x="218" y="2189"/>
                    <a:pt x="234" y="2189"/>
                  </a:cubicBezTo>
                  <a:cubicBezTo>
                    <a:pt x="234" y="2189"/>
                    <a:pt x="234" y="2189"/>
                    <a:pt x="234" y="2189"/>
                  </a:cubicBezTo>
                  <a:cubicBezTo>
                    <a:pt x="234" y="2189"/>
                    <a:pt x="234" y="2189"/>
                    <a:pt x="242" y="2189"/>
                  </a:cubicBezTo>
                  <a:cubicBezTo>
                    <a:pt x="242" y="2189"/>
                    <a:pt x="242" y="2189"/>
                    <a:pt x="249" y="2197"/>
                  </a:cubicBezTo>
                  <a:cubicBezTo>
                    <a:pt x="249" y="2197"/>
                    <a:pt x="257" y="2197"/>
                    <a:pt x="257" y="2197"/>
                  </a:cubicBezTo>
                  <a:cubicBezTo>
                    <a:pt x="257" y="2197"/>
                    <a:pt x="257" y="2197"/>
                    <a:pt x="249" y="2189"/>
                  </a:cubicBezTo>
                  <a:cubicBezTo>
                    <a:pt x="249" y="2189"/>
                    <a:pt x="249" y="2197"/>
                    <a:pt x="257" y="2197"/>
                  </a:cubicBezTo>
                  <a:cubicBezTo>
                    <a:pt x="257" y="2197"/>
                    <a:pt x="265" y="2197"/>
                    <a:pt x="265" y="2197"/>
                  </a:cubicBezTo>
                  <a:cubicBezTo>
                    <a:pt x="265" y="2197"/>
                    <a:pt x="265" y="2197"/>
                    <a:pt x="265" y="2197"/>
                  </a:cubicBezTo>
                  <a:cubicBezTo>
                    <a:pt x="265" y="2197"/>
                    <a:pt x="265" y="2197"/>
                    <a:pt x="265" y="2197"/>
                  </a:cubicBezTo>
                  <a:cubicBezTo>
                    <a:pt x="265" y="2197"/>
                    <a:pt x="265" y="2197"/>
                    <a:pt x="280" y="2205"/>
                  </a:cubicBezTo>
                  <a:cubicBezTo>
                    <a:pt x="280" y="2205"/>
                    <a:pt x="280" y="2205"/>
                    <a:pt x="273" y="2205"/>
                  </a:cubicBezTo>
                  <a:cubicBezTo>
                    <a:pt x="273" y="2205"/>
                    <a:pt x="273" y="2205"/>
                    <a:pt x="265" y="2197"/>
                  </a:cubicBezTo>
                  <a:cubicBezTo>
                    <a:pt x="265" y="2197"/>
                    <a:pt x="265" y="2205"/>
                    <a:pt x="265" y="2205"/>
                  </a:cubicBezTo>
                  <a:cubicBezTo>
                    <a:pt x="265" y="2205"/>
                    <a:pt x="265" y="2205"/>
                    <a:pt x="265" y="2205"/>
                  </a:cubicBezTo>
                  <a:cubicBezTo>
                    <a:pt x="288" y="2205"/>
                    <a:pt x="327" y="2220"/>
                    <a:pt x="327" y="2213"/>
                  </a:cubicBezTo>
                  <a:cubicBezTo>
                    <a:pt x="327" y="2213"/>
                    <a:pt x="327" y="2213"/>
                    <a:pt x="327" y="2213"/>
                  </a:cubicBezTo>
                  <a:cubicBezTo>
                    <a:pt x="327" y="2213"/>
                    <a:pt x="319" y="2213"/>
                    <a:pt x="319" y="2213"/>
                  </a:cubicBezTo>
                  <a:cubicBezTo>
                    <a:pt x="327" y="2213"/>
                    <a:pt x="335" y="2213"/>
                    <a:pt x="350" y="2213"/>
                  </a:cubicBezTo>
                  <a:cubicBezTo>
                    <a:pt x="350" y="2213"/>
                    <a:pt x="350" y="2213"/>
                    <a:pt x="350" y="2213"/>
                  </a:cubicBezTo>
                  <a:cubicBezTo>
                    <a:pt x="350" y="2213"/>
                    <a:pt x="350" y="2220"/>
                    <a:pt x="350" y="2220"/>
                  </a:cubicBezTo>
                  <a:cubicBezTo>
                    <a:pt x="350" y="2220"/>
                    <a:pt x="335" y="2220"/>
                    <a:pt x="350" y="2220"/>
                  </a:cubicBezTo>
                  <a:cubicBezTo>
                    <a:pt x="350" y="2220"/>
                    <a:pt x="350" y="2220"/>
                    <a:pt x="350" y="2220"/>
                  </a:cubicBezTo>
                  <a:cubicBezTo>
                    <a:pt x="343" y="2220"/>
                    <a:pt x="343" y="2220"/>
                    <a:pt x="343" y="2220"/>
                  </a:cubicBezTo>
                  <a:cubicBezTo>
                    <a:pt x="335" y="2220"/>
                    <a:pt x="335" y="2220"/>
                    <a:pt x="335" y="2220"/>
                  </a:cubicBezTo>
                  <a:cubicBezTo>
                    <a:pt x="335" y="2220"/>
                    <a:pt x="335" y="2220"/>
                    <a:pt x="335" y="2220"/>
                  </a:cubicBezTo>
                  <a:cubicBezTo>
                    <a:pt x="335" y="2220"/>
                    <a:pt x="327" y="2220"/>
                    <a:pt x="327" y="2220"/>
                  </a:cubicBezTo>
                  <a:cubicBezTo>
                    <a:pt x="319" y="2213"/>
                    <a:pt x="319" y="2213"/>
                    <a:pt x="319" y="2220"/>
                  </a:cubicBezTo>
                  <a:cubicBezTo>
                    <a:pt x="319" y="2220"/>
                    <a:pt x="319" y="2220"/>
                    <a:pt x="327" y="2220"/>
                  </a:cubicBezTo>
                  <a:cubicBezTo>
                    <a:pt x="327" y="2220"/>
                    <a:pt x="327" y="2220"/>
                    <a:pt x="319" y="2220"/>
                  </a:cubicBezTo>
                  <a:cubicBezTo>
                    <a:pt x="319" y="2220"/>
                    <a:pt x="319" y="2220"/>
                    <a:pt x="343" y="2220"/>
                  </a:cubicBezTo>
                  <a:cubicBezTo>
                    <a:pt x="343" y="2220"/>
                    <a:pt x="343" y="2220"/>
                    <a:pt x="343" y="2220"/>
                  </a:cubicBezTo>
                  <a:cubicBezTo>
                    <a:pt x="350" y="2220"/>
                    <a:pt x="350" y="2220"/>
                    <a:pt x="358" y="2228"/>
                  </a:cubicBezTo>
                  <a:cubicBezTo>
                    <a:pt x="366" y="2228"/>
                    <a:pt x="366" y="2228"/>
                    <a:pt x="366" y="2228"/>
                  </a:cubicBezTo>
                  <a:cubicBezTo>
                    <a:pt x="366" y="2228"/>
                    <a:pt x="366" y="2228"/>
                    <a:pt x="366" y="2228"/>
                  </a:cubicBezTo>
                  <a:cubicBezTo>
                    <a:pt x="366" y="2228"/>
                    <a:pt x="366" y="2228"/>
                    <a:pt x="374" y="2228"/>
                  </a:cubicBezTo>
                  <a:cubicBezTo>
                    <a:pt x="374" y="2228"/>
                    <a:pt x="374" y="2228"/>
                    <a:pt x="366" y="2236"/>
                  </a:cubicBezTo>
                  <a:cubicBezTo>
                    <a:pt x="366" y="2236"/>
                    <a:pt x="366" y="2236"/>
                    <a:pt x="381" y="2236"/>
                  </a:cubicBezTo>
                  <a:cubicBezTo>
                    <a:pt x="381" y="2236"/>
                    <a:pt x="381" y="2236"/>
                    <a:pt x="381" y="2236"/>
                  </a:cubicBezTo>
                  <a:cubicBezTo>
                    <a:pt x="381" y="2236"/>
                    <a:pt x="381" y="2236"/>
                    <a:pt x="389" y="2236"/>
                  </a:cubicBezTo>
                  <a:cubicBezTo>
                    <a:pt x="397" y="2236"/>
                    <a:pt x="397" y="2236"/>
                    <a:pt x="397" y="2236"/>
                  </a:cubicBezTo>
                  <a:cubicBezTo>
                    <a:pt x="397" y="2236"/>
                    <a:pt x="397" y="2236"/>
                    <a:pt x="405" y="2236"/>
                  </a:cubicBezTo>
                  <a:cubicBezTo>
                    <a:pt x="413" y="2236"/>
                    <a:pt x="405" y="2236"/>
                    <a:pt x="413" y="2244"/>
                  </a:cubicBezTo>
                  <a:cubicBezTo>
                    <a:pt x="413" y="2244"/>
                    <a:pt x="413" y="2244"/>
                    <a:pt x="413" y="2244"/>
                  </a:cubicBezTo>
                  <a:cubicBezTo>
                    <a:pt x="420" y="2244"/>
                    <a:pt x="436" y="2252"/>
                    <a:pt x="451" y="2252"/>
                  </a:cubicBezTo>
                  <a:cubicBezTo>
                    <a:pt x="451" y="2252"/>
                    <a:pt x="451" y="2252"/>
                    <a:pt x="451" y="2252"/>
                  </a:cubicBezTo>
                  <a:cubicBezTo>
                    <a:pt x="451" y="2252"/>
                    <a:pt x="451" y="2252"/>
                    <a:pt x="451" y="2252"/>
                  </a:cubicBezTo>
                  <a:cubicBezTo>
                    <a:pt x="467" y="2252"/>
                    <a:pt x="483" y="2259"/>
                    <a:pt x="490" y="2259"/>
                  </a:cubicBezTo>
                  <a:cubicBezTo>
                    <a:pt x="490" y="2259"/>
                    <a:pt x="490" y="2259"/>
                    <a:pt x="529" y="2267"/>
                  </a:cubicBezTo>
                  <a:cubicBezTo>
                    <a:pt x="529" y="2267"/>
                    <a:pt x="529" y="2267"/>
                    <a:pt x="537" y="2267"/>
                  </a:cubicBezTo>
                  <a:cubicBezTo>
                    <a:pt x="537" y="2275"/>
                    <a:pt x="537" y="2275"/>
                    <a:pt x="545" y="2275"/>
                  </a:cubicBezTo>
                  <a:cubicBezTo>
                    <a:pt x="545" y="2275"/>
                    <a:pt x="545" y="2275"/>
                    <a:pt x="545" y="2275"/>
                  </a:cubicBezTo>
                  <a:cubicBezTo>
                    <a:pt x="545" y="2275"/>
                    <a:pt x="545" y="2275"/>
                    <a:pt x="545" y="2275"/>
                  </a:cubicBezTo>
                  <a:cubicBezTo>
                    <a:pt x="553" y="2275"/>
                    <a:pt x="553" y="2275"/>
                    <a:pt x="553" y="2283"/>
                  </a:cubicBezTo>
                  <a:cubicBezTo>
                    <a:pt x="553" y="2283"/>
                    <a:pt x="553" y="2283"/>
                    <a:pt x="553" y="2283"/>
                  </a:cubicBezTo>
                  <a:cubicBezTo>
                    <a:pt x="553" y="2283"/>
                    <a:pt x="560" y="2283"/>
                    <a:pt x="560" y="2283"/>
                  </a:cubicBezTo>
                  <a:cubicBezTo>
                    <a:pt x="560" y="2283"/>
                    <a:pt x="560" y="2283"/>
                    <a:pt x="568" y="2283"/>
                  </a:cubicBezTo>
                  <a:cubicBezTo>
                    <a:pt x="568" y="2283"/>
                    <a:pt x="568" y="2283"/>
                    <a:pt x="568" y="2283"/>
                  </a:cubicBezTo>
                  <a:cubicBezTo>
                    <a:pt x="568" y="2283"/>
                    <a:pt x="568" y="2283"/>
                    <a:pt x="553" y="2275"/>
                  </a:cubicBezTo>
                  <a:cubicBezTo>
                    <a:pt x="553" y="2275"/>
                    <a:pt x="553" y="2275"/>
                    <a:pt x="553" y="2275"/>
                  </a:cubicBezTo>
                  <a:cubicBezTo>
                    <a:pt x="560" y="2275"/>
                    <a:pt x="568" y="2275"/>
                    <a:pt x="584" y="2275"/>
                  </a:cubicBezTo>
                  <a:cubicBezTo>
                    <a:pt x="584" y="2283"/>
                    <a:pt x="584" y="2283"/>
                    <a:pt x="584" y="2283"/>
                  </a:cubicBezTo>
                  <a:cubicBezTo>
                    <a:pt x="591" y="2283"/>
                    <a:pt x="591" y="2283"/>
                    <a:pt x="591" y="2283"/>
                  </a:cubicBezTo>
                  <a:cubicBezTo>
                    <a:pt x="599" y="2283"/>
                    <a:pt x="607" y="2283"/>
                    <a:pt x="615" y="2283"/>
                  </a:cubicBezTo>
                  <a:cubicBezTo>
                    <a:pt x="615" y="2283"/>
                    <a:pt x="615" y="2283"/>
                    <a:pt x="615" y="2283"/>
                  </a:cubicBezTo>
                  <a:cubicBezTo>
                    <a:pt x="615" y="2283"/>
                    <a:pt x="615" y="2283"/>
                    <a:pt x="615" y="2283"/>
                  </a:cubicBezTo>
                  <a:cubicBezTo>
                    <a:pt x="615" y="2283"/>
                    <a:pt x="623" y="2283"/>
                    <a:pt x="623" y="2283"/>
                  </a:cubicBezTo>
                  <a:cubicBezTo>
                    <a:pt x="623" y="2283"/>
                    <a:pt x="623" y="2283"/>
                    <a:pt x="630" y="2283"/>
                  </a:cubicBezTo>
                  <a:cubicBezTo>
                    <a:pt x="638" y="2291"/>
                    <a:pt x="646" y="2291"/>
                    <a:pt x="646" y="2291"/>
                  </a:cubicBezTo>
                  <a:cubicBezTo>
                    <a:pt x="654" y="2291"/>
                    <a:pt x="661" y="2291"/>
                    <a:pt x="669" y="2298"/>
                  </a:cubicBezTo>
                  <a:cubicBezTo>
                    <a:pt x="669" y="2298"/>
                    <a:pt x="669" y="2298"/>
                    <a:pt x="685" y="2298"/>
                  </a:cubicBezTo>
                  <a:cubicBezTo>
                    <a:pt x="685" y="2298"/>
                    <a:pt x="685" y="2298"/>
                    <a:pt x="700" y="2298"/>
                  </a:cubicBezTo>
                  <a:cubicBezTo>
                    <a:pt x="700" y="2298"/>
                    <a:pt x="700" y="2298"/>
                    <a:pt x="700" y="2298"/>
                  </a:cubicBezTo>
                  <a:cubicBezTo>
                    <a:pt x="700" y="2298"/>
                    <a:pt x="700" y="2298"/>
                    <a:pt x="700" y="2298"/>
                  </a:cubicBezTo>
                  <a:cubicBezTo>
                    <a:pt x="700" y="2298"/>
                    <a:pt x="700" y="2298"/>
                    <a:pt x="700" y="2298"/>
                  </a:cubicBezTo>
                  <a:cubicBezTo>
                    <a:pt x="700" y="2298"/>
                    <a:pt x="700" y="2298"/>
                    <a:pt x="700" y="2298"/>
                  </a:cubicBezTo>
                  <a:cubicBezTo>
                    <a:pt x="716" y="2291"/>
                    <a:pt x="724" y="2283"/>
                    <a:pt x="731" y="2275"/>
                  </a:cubicBezTo>
                  <a:cubicBezTo>
                    <a:pt x="755" y="2259"/>
                    <a:pt x="770" y="2244"/>
                    <a:pt x="794" y="2228"/>
                  </a:cubicBezTo>
                  <a:cubicBezTo>
                    <a:pt x="786" y="2228"/>
                    <a:pt x="794" y="2228"/>
                    <a:pt x="801" y="2220"/>
                  </a:cubicBezTo>
                  <a:cubicBezTo>
                    <a:pt x="801" y="2220"/>
                    <a:pt x="801" y="2220"/>
                    <a:pt x="809" y="2220"/>
                  </a:cubicBezTo>
                  <a:cubicBezTo>
                    <a:pt x="809" y="2220"/>
                    <a:pt x="801" y="2220"/>
                    <a:pt x="801" y="2220"/>
                  </a:cubicBezTo>
                  <a:cubicBezTo>
                    <a:pt x="825" y="2197"/>
                    <a:pt x="817" y="2205"/>
                    <a:pt x="801" y="2220"/>
                  </a:cubicBezTo>
                  <a:close/>
                  <a:moveTo>
                    <a:pt x="693" y="1931"/>
                  </a:moveTo>
                  <a:cubicBezTo>
                    <a:pt x="693" y="1931"/>
                    <a:pt x="693" y="1931"/>
                    <a:pt x="693" y="1931"/>
                  </a:cubicBezTo>
                  <a:cubicBezTo>
                    <a:pt x="693" y="1931"/>
                    <a:pt x="693" y="1931"/>
                    <a:pt x="693" y="1931"/>
                  </a:cubicBezTo>
                  <a:cubicBezTo>
                    <a:pt x="693" y="1931"/>
                    <a:pt x="693" y="1931"/>
                    <a:pt x="693" y="1931"/>
                  </a:cubicBezTo>
                  <a:close/>
                  <a:moveTo>
                    <a:pt x="685" y="1837"/>
                  </a:moveTo>
                  <a:cubicBezTo>
                    <a:pt x="685" y="1822"/>
                    <a:pt x="685" y="1830"/>
                    <a:pt x="685" y="1822"/>
                  </a:cubicBezTo>
                  <a:cubicBezTo>
                    <a:pt x="693" y="1837"/>
                    <a:pt x="693" y="1837"/>
                    <a:pt x="700" y="1853"/>
                  </a:cubicBezTo>
                  <a:cubicBezTo>
                    <a:pt x="693" y="1845"/>
                    <a:pt x="693" y="1845"/>
                    <a:pt x="685" y="1837"/>
                  </a:cubicBezTo>
                  <a:close/>
                  <a:moveTo>
                    <a:pt x="700" y="1744"/>
                  </a:moveTo>
                  <a:cubicBezTo>
                    <a:pt x="700" y="1744"/>
                    <a:pt x="700" y="1744"/>
                    <a:pt x="700" y="1744"/>
                  </a:cubicBezTo>
                  <a:cubicBezTo>
                    <a:pt x="700" y="1744"/>
                    <a:pt x="700" y="1751"/>
                    <a:pt x="700" y="1751"/>
                  </a:cubicBezTo>
                  <a:cubicBezTo>
                    <a:pt x="700" y="1744"/>
                    <a:pt x="700" y="1744"/>
                    <a:pt x="700" y="1744"/>
                  </a:cubicBezTo>
                  <a:close/>
                  <a:moveTo>
                    <a:pt x="700" y="1728"/>
                  </a:moveTo>
                  <a:cubicBezTo>
                    <a:pt x="700" y="1728"/>
                    <a:pt x="700" y="1720"/>
                    <a:pt x="700" y="1720"/>
                  </a:cubicBezTo>
                  <a:cubicBezTo>
                    <a:pt x="700" y="1728"/>
                    <a:pt x="700" y="1728"/>
                    <a:pt x="700" y="1728"/>
                  </a:cubicBezTo>
                  <a:cubicBezTo>
                    <a:pt x="700" y="1736"/>
                    <a:pt x="700" y="1728"/>
                    <a:pt x="700" y="1728"/>
                  </a:cubicBezTo>
                  <a:close/>
                  <a:moveTo>
                    <a:pt x="109" y="2111"/>
                  </a:moveTo>
                  <a:cubicBezTo>
                    <a:pt x="109" y="2111"/>
                    <a:pt x="109" y="2111"/>
                    <a:pt x="117" y="2111"/>
                  </a:cubicBezTo>
                  <a:cubicBezTo>
                    <a:pt x="117" y="2111"/>
                    <a:pt x="117" y="2111"/>
                    <a:pt x="117" y="2111"/>
                  </a:cubicBezTo>
                  <a:cubicBezTo>
                    <a:pt x="117" y="2111"/>
                    <a:pt x="117" y="2111"/>
                    <a:pt x="125" y="2111"/>
                  </a:cubicBezTo>
                  <a:cubicBezTo>
                    <a:pt x="125" y="2111"/>
                    <a:pt x="125" y="2111"/>
                    <a:pt x="133" y="2111"/>
                  </a:cubicBezTo>
                  <a:cubicBezTo>
                    <a:pt x="133" y="2111"/>
                    <a:pt x="140" y="2111"/>
                    <a:pt x="148" y="2111"/>
                  </a:cubicBezTo>
                  <a:cubicBezTo>
                    <a:pt x="148" y="2111"/>
                    <a:pt x="156" y="2111"/>
                    <a:pt x="164" y="2111"/>
                  </a:cubicBezTo>
                  <a:cubicBezTo>
                    <a:pt x="164" y="2111"/>
                    <a:pt x="164" y="2111"/>
                    <a:pt x="164" y="2111"/>
                  </a:cubicBezTo>
                  <a:cubicBezTo>
                    <a:pt x="164" y="2111"/>
                    <a:pt x="164" y="2111"/>
                    <a:pt x="164" y="2111"/>
                  </a:cubicBezTo>
                  <a:cubicBezTo>
                    <a:pt x="164" y="2111"/>
                    <a:pt x="172" y="2111"/>
                    <a:pt x="172" y="2111"/>
                  </a:cubicBezTo>
                  <a:cubicBezTo>
                    <a:pt x="172" y="2111"/>
                    <a:pt x="179" y="2111"/>
                    <a:pt x="179" y="2111"/>
                  </a:cubicBezTo>
                  <a:cubicBezTo>
                    <a:pt x="195" y="2111"/>
                    <a:pt x="218" y="2119"/>
                    <a:pt x="218" y="2127"/>
                  </a:cubicBezTo>
                  <a:cubicBezTo>
                    <a:pt x="218" y="2127"/>
                    <a:pt x="218" y="2127"/>
                    <a:pt x="226" y="2127"/>
                  </a:cubicBezTo>
                  <a:cubicBezTo>
                    <a:pt x="226" y="2127"/>
                    <a:pt x="226" y="2127"/>
                    <a:pt x="242" y="2134"/>
                  </a:cubicBezTo>
                  <a:cubicBezTo>
                    <a:pt x="234" y="2134"/>
                    <a:pt x="195" y="2119"/>
                    <a:pt x="179" y="2119"/>
                  </a:cubicBezTo>
                  <a:cubicBezTo>
                    <a:pt x="179" y="2119"/>
                    <a:pt x="179" y="2119"/>
                    <a:pt x="179" y="2119"/>
                  </a:cubicBezTo>
                  <a:cubicBezTo>
                    <a:pt x="172" y="2119"/>
                    <a:pt x="164" y="2119"/>
                    <a:pt x="156" y="2119"/>
                  </a:cubicBezTo>
                  <a:cubicBezTo>
                    <a:pt x="156" y="2119"/>
                    <a:pt x="156" y="2119"/>
                    <a:pt x="156" y="2119"/>
                  </a:cubicBezTo>
                  <a:cubicBezTo>
                    <a:pt x="156" y="2119"/>
                    <a:pt x="156" y="2119"/>
                    <a:pt x="156" y="2119"/>
                  </a:cubicBezTo>
                  <a:cubicBezTo>
                    <a:pt x="140" y="2111"/>
                    <a:pt x="133" y="2111"/>
                    <a:pt x="125" y="2111"/>
                  </a:cubicBezTo>
                  <a:cubicBezTo>
                    <a:pt x="125" y="2111"/>
                    <a:pt x="125" y="2111"/>
                    <a:pt x="117" y="2111"/>
                  </a:cubicBezTo>
                  <a:cubicBezTo>
                    <a:pt x="117" y="2111"/>
                    <a:pt x="117" y="2111"/>
                    <a:pt x="117" y="2111"/>
                  </a:cubicBezTo>
                  <a:cubicBezTo>
                    <a:pt x="117" y="2111"/>
                    <a:pt x="117" y="2111"/>
                    <a:pt x="109" y="2111"/>
                  </a:cubicBezTo>
                  <a:close/>
                  <a:moveTo>
                    <a:pt x="584" y="2220"/>
                  </a:moveTo>
                  <a:cubicBezTo>
                    <a:pt x="553" y="2220"/>
                    <a:pt x="498" y="2205"/>
                    <a:pt x="459" y="2197"/>
                  </a:cubicBezTo>
                  <a:cubicBezTo>
                    <a:pt x="459" y="2197"/>
                    <a:pt x="459" y="2197"/>
                    <a:pt x="436" y="2189"/>
                  </a:cubicBezTo>
                  <a:cubicBezTo>
                    <a:pt x="397" y="2181"/>
                    <a:pt x="319" y="2158"/>
                    <a:pt x="280" y="2150"/>
                  </a:cubicBezTo>
                  <a:cubicBezTo>
                    <a:pt x="257" y="2150"/>
                    <a:pt x="234" y="2134"/>
                    <a:pt x="203" y="2134"/>
                  </a:cubicBezTo>
                  <a:cubicBezTo>
                    <a:pt x="203" y="2134"/>
                    <a:pt x="140" y="2127"/>
                    <a:pt x="117" y="2119"/>
                  </a:cubicBezTo>
                  <a:cubicBezTo>
                    <a:pt x="133" y="2119"/>
                    <a:pt x="140" y="2127"/>
                    <a:pt x="156" y="2127"/>
                  </a:cubicBezTo>
                  <a:cubicBezTo>
                    <a:pt x="164" y="2119"/>
                    <a:pt x="164" y="2127"/>
                    <a:pt x="172" y="2127"/>
                  </a:cubicBezTo>
                  <a:cubicBezTo>
                    <a:pt x="172" y="2127"/>
                    <a:pt x="172" y="2127"/>
                    <a:pt x="179" y="2127"/>
                  </a:cubicBezTo>
                  <a:cubicBezTo>
                    <a:pt x="179" y="2127"/>
                    <a:pt x="296" y="2150"/>
                    <a:pt x="311" y="2158"/>
                  </a:cubicBezTo>
                  <a:cubicBezTo>
                    <a:pt x="343" y="2173"/>
                    <a:pt x="514" y="2205"/>
                    <a:pt x="591" y="2220"/>
                  </a:cubicBezTo>
                  <a:cubicBezTo>
                    <a:pt x="584" y="2220"/>
                    <a:pt x="584" y="2220"/>
                    <a:pt x="584" y="2220"/>
                  </a:cubicBezTo>
                  <a:close/>
                  <a:moveTo>
                    <a:pt x="599" y="2197"/>
                  </a:moveTo>
                  <a:cubicBezTo>
                    <a:pt x="599" y="2197"/>
                    <a:pt x="599" y="2197"/>
                    <a:pt x="607" y="2197"/>
                  </a:cubicBezTo>
                  <a:cubicBezTo>
                    <a:pt x="607" y="2197"/>
                    <a:pt x="599" y="2197"/>
                    <a:pt x="599" y="2197"/>
                  </a:cubicBezTo>
                  <a:close/>
                  <a:moveTo>
                    <a:pt x="669" y="2189"/>
                  </a:moveTo>
                  <a:cubicBezTo>
                    <a:pt x="669" y="2197"/>
                    <a:pt x="677" y="2197"/>
                    <a:pt x="685" y="2197"/>
                  </a:cubicBezTo>
                  <a:cubicBezTo>
                    <a:pt x="677" y="2197"/>
                    <a:pt x="677" y="2197"/>
                    <a:pt x="669" y="2189"/>
                  </a:cubicBezTo>
                  <a:close/>
                  <a:moveTo>
                    <a:pt x="700" y="2205"/>
                  </a:moveTo>
                  <a:cubicBezTo>
                    <a:pt x="693" y="2197"/>
                    <a:pt x="693" y="2197"/>
                    <a:pt x="693" y="2197"/>
                  </a:cubicBezTo>
                  <a:cubicBezTo>
                    <a:pt x="693" y="2197"/>
                    <a:pt x="693" y="2197"/>
                    <a:pt x="700" y="2197"/>
                  </a:cubicBezTo>
                  <a:cubicBezTo>
                    <a:pt x="700" y="2205"/>
                    <a:pt x="700" y="2205"/>
                    <a:pt x="700" y="2205"/>
                  </a:cubicBezTo>
                  <a:close/>
                  <a:moveTo>
                    <a:pt x="716" y="1822"/>
                  </a:moveTo>
                  <a:cubicBezTo>
                    <a:pt x="716" y="1822"/>
                    <a:pt x="716" y="1822"/>
                    <a:pt x="716" y="1830"/>
                  </a:cubicBezTo>
                  <a:cubicBezTo>
                    <a:pt x="716" y="1814"/>
                    <a:pt x="716" y="1806"/>
                    <a:pt x="708" y="1790"/>
                  </a:cubicBezTo>
                  <a:cubicBezTo>
                    <a:pt x="716" y="1806"/>
                    <a:pt x="716" y="1814"/>
                    <a:pt x="716" y="1822"/>
                  </a:cubicBezTo>
                  <a:close/>
                  <a:moveTo>
                    <a:pt x="724" y="2205"/>
                  </a:moveTo>
                  <a:cubicBezTo>
                    <a:pt x="724" y="2205"/>
                    <a:pt x="724" y="2205"/>
                    <a:pt x="724" y="2205"/>
                  </a:cubicBezTo>
                  <a:cubicBezTo>
                    <a:pt x="724" y="2205"/>
                    <a:pt x="724" y="2205"/>
                    <a:pt x="724" y="2205"/>
                  </a:cubicBezTo>
                  <a:cubicBezTo>
                    <a:pt x="724" y="2205"/>
                    <a:pt x="724" y="2205"/>
                    <a:pt x="724" y="2205"/>
                  </a:cubicBezTo>
                  <a:cubicBezTo>
                    <a:pt x="724" y="2205"/>
                    <a:pt x="724" y="2205"/>
                    <a:pt x="724" y="2205"/>
                  </a:cubicBezTo>
                  <a:cubicBezTo>
                    <a:pt x="724" y="2213"/>
                    <a:pt x="724" y="2213"/>
                    <a:pt x="724" y="2213"/>
                  </a:cubicBezTo>
                  <a:cubicBezTo>
                    <a:pt x="724" y="2213"/>
                    <a:pt x="724" y="2213"/>
                    <a:pt x="724" y="2213"/>
                  </a:cubicBezTo>
                  <a:cubicBezTo>
                    <a:pt x="724" y="2205"/>
                    <a:pt x="724" y="2205"/>
                    <a:pt x="724" y="2205"/>
                  </a:cubicBezTo>
                  <a:cubicBezTo>
                    <a:pt x="724" y="2205"/>
                    <a:pt x="716" y="2205"/>
                    <a:pt x="716" y="2205"/>
                  </a:cubicBezTo>
                  <a:cubicBezTo>
                    <a:pt x="716" y="2205"/>
                    <a:pt x="716" y="2205"/>
                    <a:pt x="716" y="2205"/>
                  </a:cubicBezTo>
                  <a:cubicBezTo>
                    <a:pt x="716" y="2205"/>
                    <a:pt x="724" y="2205"/>
                    <a:pt x="724" y="2205"/>
                  </a:cubicBezTo>
                  <a:close/>
                  <a:moveTo>
                    <a:pt x="724" y="2213"/>
                  </a:moveTo>
                  <a:cubicBezTo>
                    <a:pt x="724" y="2213"/>
                    <a:pt x="724" y="2213"/>
                    <a:pt x="724" y="2205"/>
                  </a:cubicBezTo>
                  <a:cubicBezTo>
                    <a:pt x="724" y="2213"/>
                    <a:pt x="724" y="2213"/>
                    <a:pt x="724" y="2213"/>
                  </a:cubicBezTo>
                  <a:cubicBezTo>
                    <a:pt x="724" y="2213"/>
                    <a:pt x="724" y="2213"/>
                    <a:pt x="724" y="2220"/>
                  </a:cubicBezTo>
                  <a:cubicBezTo>
                    <a:pt x="724" y="2213"/>
                    <a:pt x="724" y="2213"/>
                    <a:pt x="724" y="2213"/>
                  </a:cubicBezTo>
                  <a:cubicBezTo>
                    <a:pt x="724" y="2213"/>
                    <a:pt x="724" y="2213"/>
                    <a:pt x="724" y="2213"/>
                  </a:cubicBezTo>
                  <a:cubicBezTo>
                    <a:pt x="724" y="2213"/>
                    <a:pt x="724" y="2213"/>
                    <a:pt x="724" y="2213"/>
                  </a:cubicBezTo>
                  <a:close/>
                  <a:moveTo>
                    <a:pt x="716" y="2220"/>
                  </a:moveTo>
                  <a:cubicBezTo>
                    <a:pt x="716" y="2220"/>
                    <a:pt x="716" y="2220"/>
                    <a:pt x="716" y="2220"/>
                  </a:cubicBezTo>
                  <a:cubicBezTo>
                    <a:pt x="716" y="2220"/>
                    <a:pt x="716" y="2220"/>
                    <a:pt x="716" y="2220"/>
                  </a:cubicBezTo>
                  <a:close/>
                  <a:moveTo>
                    <a:pt x="716" y="2220"/>
                  </a:moveTo>
                  <a:cubicBezTo>
                    <a:pt x="716" y="2220"/>
                    <a:pt x="716" y="2220"/>
                    <a:pt x="716" y="2220"/>
                  </a:cubicBezTo>
                  <a:cubicBezTo>
                    <a:pt x="716" y="2220"/>
                    <a:pt x="716" y="2220"/>
                    <a:pt x="716" y="2220"/>
                  </a:cubicBezTo>
                  <a:cubicBezTo>
                    <a:pt x="724" y="2220"/>
                    <a:pt x="724" y="2220"/>
                    <a:pt x="724" y="2220"/>
                  </a:cubicBezTo>
                  <a:cubicBezTo>
                    <a:pt x="724" y="2220"/>
                    <a:pt x="724" y="2220"/>
                    <a:pt x="724" y="2220"/>
                  </a:cubicBezTo>
                  <a:cubicBezTo>
                    <a:pt x="724" y="2220"/>
                    <a:pt x="724" y="2220"/>
                    <a:pt x="724" y="2220"/>
                  </a:cubicBezTo>
                  <a:cubicBezTo>
                    <a:pt x="724" y="2220"/>
                    <a:pt x="724" y="2220"/>
                    <a:pt x="724" y="2220"/>
                  </a:cubicBezTo>
                  <a:cubicBezTo>
                    <a:pt x="716" y="2220"/>
                    <a:pt x="716" y="2220"/>
                    <a:pt x="716" y="2220"/>
                  </a:cubicBezTo>
                  <a:cubicBezTo>
                    <a:pt x="716" y="2220"/>
                    <a:pt x="716" y="2220"/>
                    <a:pt x="716" y="2220"/>
                  </a:cubicBezTo>
                  <a:cubicBezTo>
                    <a:pt x="716" y="2220"/>
                    <a:pt x="716" y="2220"/>
                    <a:pt x="716" y="2220"/>
                  </a:cubicBezTo>
                  <a:cubicBezTo>
                    <a:pt x="716" y="2220"/>
                    <a:pt x="716" y="2220"/>
                    <a:pt x="716" y="2220"/>
                  </a:cubicBezTo>
                  <a:close/>
                  <a:moveTo>
                    <a:pt x="716" y="2220"/>
                  </a:moveTo>
                  <a:cubicBezTo>
                    <a:pt x="716" y="2220"/>
                    <a:pt x="716" y="2220"/>
                    <a:pt x="716" y="2220"/>
                  </a:cubicBezTo>
                  <a:cubicBezTo>
                    <a:pt x="716" y="2220"/>
                    <a:pt x="716" y="2220"/>
                    <a:pt x="716" y="2220"/>
                  </a:cubicBezTo>
                  <a:cubicBezTo>
                    <a:pt x="716" y="2220"/>
                    <a:pt x="716" y="2220"/>
                    <a:pt x="716" y="2220"/>
                  </a:cubicBezTo>
                  <a:cubicBezTo>
                    <a:pt x="716" y="2220"/>
                    <a:pt x="716" y="2220"/>
                    <a:pt x="716" y="2220"/>
                  </a:cubicBezTo>
                  <a:cubicBezTo>
                    <a:pt x="716" y="2220"/>
                    <a:pt x="716" y="2220"/>
                    <a:pt x="716" y="2220"/>
                  </a:cubicBezTo>
                  <a:close/>
                  <a:moveTo>
                    <a:pt x="716" y="2220"/>
                  </a:moveTo>
                  <a:cubicBezTo>
                    <a:pt x="716" y="2220"/>
                    <a:pt x="716" y="2220"/>
                    <a:pt x="716" y="2220"/>
                  </a:cubicBezTo>
                  <a:cubicBezTo>
                    <a:pt x="716" y="2220"/>
                    <a:pt x="716" y="2220"/>
                    <a:pt x="716" y="2220"/>
                  </a:cubicBezTo>
                  <a:cubicBezTo>
                    <a:pt x="716" y="2220"/>
                    <a:pt x="716" y="2220"/>
                    <a:pt x="716" y="2220"/>
                  </a:cubicBezTo>
                  <a:cubicBezTo>
                    <a:pt x="716" y="2220"/>
                    <a:pt x="716" y="2220"/>
                    <a:pt x="716" y="2220"/>
                  </a:cubicBezTo>
                  <a:close/>
                  <a:moveTo>
                    <a:pt x="716" y="2220"/>
                  </a:moveTo>
                  <a:cubicBezTo>
                    <a:pt x="708" y="2220"/>
                    <a:pt x="708" y="2220"/>
                    <a:pt x="708" y="2220"/>
                  </a:cubicBezTo>
                  <a:cubicBezTo>
                    <a:pt x="708" y="2220"/>
                    <a:pt x="708" y="2220"/>
                    <a:pt x="708" y="2220"/>
                  </a:cubicBezTo>
                  <a:cubicBezTo>
                    <a:pt x="708" y="2220"/>
                    <a:pt x="716" y="2220"/>
                    <a:pt x="716" y="2220"/>
                  </a:cubicBezTo>
                  <a:cubicBezTo>
                    <a:pt x="716" y="2220"/>
                    <a:pt x="716" y="2220"/>
                    <a:pt x="716" y="2220"/>
                  </a:cubicBezTo>
                  <a:close/>
                  <a:moveTo>
                    <a:pt x="708" y="2213"/>
                  </a:moveTo>
                  <a:cubicBezTo>
                    <a:pt x="708" y="2213"/>
                    <a:pt x="708" y="2213"/>
                    <a:pt x="708" y="2213"/>
                  </a:cubicBezTo>
                  <a:cubicBezTo>
                    <a:pt x="708" y="2213"/>
                    <a:pt x="708" y="2213"/>
                    <a:pt x="708" y="2213"/>
                  </a:cubicBezTo>
                  <a:cubicBezTo>
                    <a:pt x="708" y="2213"/>
                    <a:pt x="708" y="2213"/>
                    <a:pt x="708" y="2213"/>
                  </a:cubicBezTo>
                  <a:close/>
                  <a:moveTo>
                    <a:pt x="708" y="2220"/>
                  </a:moveTo>
                  <a:cubicBezTo>
                    <a:pt x="708" y="2220"/>
                    <a:pt x="708" y="2220"/>
                    <a:pt x="708" y="2220"/>
                  </a:cubicBezTo>
                  <a:cubicBezTo>
                    <a:pt x="708" y="2220"/>
                    <a:pt x="716" y="2220"/>
                    <a:pt x="716" y="2220"/>
                  </a:cubicBezTo>
                  <a:cubicBezTo>
                    <a:pt x="716" y="2220"/>
                    <a:pt x="716" y="2220"/>
                    <a:pt x="716" y="2220"/>
                  </a:cubicBezTo>
                  <a:cubicBezTo>
                    <a:pt x="708" y="2220"/>
                    <a:pt x="708" y="2220"/>
                    <a:pt x="708" y="2220"/>
                  </a:cubicBezTo>
                  <a:cubicBezTo>
                    <a:pt x="708" y="2220"/>
                    <a:pt x="708" y="2220"/>
                    <a:pt x="708" y="2220"/>
                  </a:cubicBezTo>
                  <a:cubicBezTo>
                    <a:pt x="708" y="2220"/>
                    <a:pt x="708" y="2220"/>
                    <a:pt x="708" y="2220"/>
                  </a:cubicBezTo>
                  <a:close/>
                  <a:moveTo>
                    <a:pt x="708" y="2220"/>
                  </a:moveTo>
                  <a:cubicBezTo>
                    <a:pt x="708" y="2220"/>
                    <a:pt x="708" y="2220"/>
                    <a:pt x="708" y="2220"/>
                  </a:cubicBezTo>
                  <a:cubicBezTo>
                    <a:pt x="708" y="2220"/>
                    <a:pt x="708" y="2220"/>
                    <a:pt x="708" y="2220"/>
                  </a:cubicBezTo>
                  <a:cubicBezTo>
                    <a:pt x="708" y="2220"/>
                    <a:pt x="708" y="2220"/>
                    <a:pt x="708" y="2220"/>
                  </a:cubicBezTo>
                  <a:close/>
                  <a:moveTo>
                    <a:pt x="700" y="2220"/>
                  </a:moveTo>
                  <a:cubicBezTo>
                    <a:pt x="700" y="2220"/>
                    <a:pt x="700" y="2220"/>
                    <a:pt x="700" y="2220"/>
                  </a:cubicBezTo>
                  <a:cubicBezTo>
                    <a:pt x="700" y="2220"/>
                    <a:pt x="700" y="2220"/>
                    <a:pt x="700" y="2220"/>
                  </a:cubicBezTo>
                  <a:close/>
                  <a:moveTo>
                    <a:pt x="700" y="2220"/>
                  </a:moveTo>
                  <a:cubicBezTo>
                    <a:pt x="700" y="2220"/>
                    <a:pt x="700" y="2220"/>
                    <a:pt x="700" y="2220"/>
                  </a:cubicBezTo>
                  <a:cubicBezTo>
                    <a:pt x="700" y="2220"/>
                    <a:pt x="700" y="2220"/>
                    <a:pt x="700" y="2220"/>
                  </a:cubicBezTo>
                  <a:cubicBezTo>
                    <a:pt x="708" y="2220"/>
                    <a:pt x="708" y="2228"/>
                    <a:pt x="708" y="2228"/>
                  </a:cubicBezTo>
                  <a:cubicBezTo>
                    <a:pt x="708" y="2228"/>
                    <a:pt x="700" y="2220"/>
                    <a:pt x="700" y="2220"/>
                  </a:cubicBezTo>
                  <a:close/>
                  <a:moveTo>
                    <a:pt x="716" y="2244"/>
                  </a:moveTo>
                  <a:cubicBezTo>
                    <a:pt x="716" y="2252"/>
                    <a:pt x="716" y="2252"/>
                    <a:pt x="716" y="2252"/>
                  </a:cubicBezTo>
                  <a:cubicBezTo>
                    <a:pt x="716" y="2252"/>
                    <a:pt x="716" y="2252"/>
                    <a:pt x="700" y="2244"/>
                  </a:cubicBezTo>
                  <a:cubicBezTo>
                    <a:pt x="708" y="2244"/>
                    <a:pt x="708" y="2244"/>
                    <a:pt x="716" y="2244"/>
                  </a:cubicBezTo>
                  <a:cubicBezTo>
                    <a:pt x="731" y="2236"/>
                    <a:pt x="685" y="2267"/>
                    <a:pt x="747" y="2220"/>
                  </a:cubicBezTo>
                  <a:cubicBezTo>
                    <a:pt x="731" y="2236"/>
                    <a:pt x="724" y="2244"/>
                    <a:pt x="716" y="2244"/>
                  </a:cubicBezTo>
                  <a:close/>
                  <a:moveTo>
                    <a:pt x="747" y="2205"/>
                  </a:moveTo>
                  <a:cubicBezTo>
                    <a:pt x="747" y="2166"/>
                    <a:pt x="731" y="2064"/>
                    <a:pt x="731" y="2056"/>
                  </a:cubicBezTo>
                  <a:cubicBezTo>
                    <a:pt x="731" y="2041"/>
                    <a:pt x="724" y="2009"/>
                    <a:pt x="724" y="1986"/>
                  </a:cubicBezTo>
                  <a:cubicBezTo>
                    <a:pt x="724" y="1986"/>
                    <a:pt x="724" y="1986"/>
                    <a:pt x="724" y="1994"/>
                  </a:cubicBezTo>
                  <a:cubicBezTo>
                    <a:pt x="716" y="1978"/>
                    <a:pt x="716" y="1923"/>
                    <a:pt x="716" y="1923"/>
                  </a:cubicBezTo>
                  <a:cubicBezTo>
                    <a:pt x="716" y="1908"/>
                    <a:pt x="708" y="1908"/>
                    <a:pt x="716" y="1900"/>
                  </a:cubicBezTo>
                  <a:cubicBezTo>
                    <a:pt x="716" y="1900"/>
                    <a:pt x="716" y="1900"/>
                    <a:pt x="724" y="1978"/>
                  </a:cubicBezTo>
                  <a:cubicBezTo>
                    <a:pt x="724" y="1986"/>
                    <a:pt x="731" y="2001"/>
                    <a:pt x="731" y="2017"/>
                  </a:cubicBezTo>
                  <a:cubicBezTo>
                    <a:pt x="731" y="2017"/>
                    <a:pt x="731" y="2017"/>
                    <a:pt x="731" y="2025"/>
                  </a:cubicBezTo>
                  <a:cubicBezTo>
                    <a:pt x="731" y="2048"/>
                    <a:pt x="739" y="2087"/>
                    <a:pt x="739" y="2134"/>
                  </a:cubicBezTo>
                  <a:cubicBezTo>
                    <a:pt x="747" y="2150"/>
                    <a:pt x="747" y="2173"/>
                    <a:pt x="747" y="2189"/>
                  </a:cubicBezTo>
                  <a:cubicBezTo>
                    <a:pt x="747" y="2197"/>
                    <a:pt x="747" y="2205"/>
                    <a:pt x="747" y="2205"/>
                  </a:cubicBezTo>
                  <a:close/>
                  <a:moveTo>
                    <a:pt x="343" y="2228"/>
                  </a:moveTo>
                  <a:cubicBezTo>
                    <a:pt x="343" y="2220"/>
                    <a:pt x="343" y="2220"/>
                    <a:pt x="343" y="2220"/>
                  </a:cubicBezTo>
                  <a:cubicBezTo>
                    <a:pt x="343" y="2220"/>
                    <a:pt x="343" y="2220"/>
                    <a:pt x="335" y="2220"/>
                  </a:cubicBezTo>
                  <a:lnTo>
                    <a:pt x="343" y="2228"/>
                  </a:lnTo>
                  <a:close/>
                  <a:moveTo>
                    <a:pt x="762" y="1892"/>
                  </a:moveTo>
                  <a:cubicBezTo>
                    <a:pt x="762" y="1892"/>
                    <a:pt x="762" y="1892"/>
                    <a:pt x="762" y="1892"/>
                  </a:cubicBezTo>
                  <a:cubicBezTo>
                    <a:pt x="762" y="1892"/>
                    <a:pt x="762" y="1892"/>
                    <a:pt x="762" y="1892"/>
                  </a:cubicBezTo>
                  <a:cubicBezTo>
                    <a:pt x="762" y="1892"/>
                    <a:pt x="762" y="1892"/>
                    <a:pt x="762" y="1892"/>
                  </a:cubicBezTo>
                  <a:close/>
                  <a:moveTo>
                    <a:pt x="778" y="2033"/>
                  </a:moveTo>
                  <a:cubicBezTo>
                    <a:pt x="786" y="2041"/>
                    <a:pt x="786" y="2041"/>
                    <a:pt x="786" y="2041"/>
                  </a:cubicBezTo>
                  <a:cubicBezTo>
                    <a:pt x="778" y="2033"/>
                    <a:pt x="786" y="2033"/>
                    <a:pt x="778" y="2033"/>
                  </a:cubicBezTo>
                  <a:close/>
                  <a:moveTo>
                    <a:pt x="794" y="2072"/>
                  </a:moveTo>
                  <a:cubicBezTo>
                    <a:pt x="786" y="2064"/>
                    <a:pt x="786" y="2064"/>
                    <a:pt x="786" y="2064"/>
                  </a:cubicBezTo>
                  <a:cubicBezTo>
                    <a:pt x="786" y="2056"/>
                    <a:pt x="786" y="2056"/>
                    <a:pt x="786" y="2056"/>
                  </a:cubicBezTo>
                  <a:cubicBezTo>
                    <a:pt x="778" y="2056"/>
                    <a:pt x="778" y="2056"/>
                    <a:pt x="778" y="2056"/>
                  </a:cubicBezTo>
                  <a:cubicBezTo>
                    <a:pt x="786" y="2072"/>
                    <a:pt x="786" y="2072"/>
                    <a:pt x="786" y="2072"/>
                  </a:cubicBezTo>
                  <a:lnTo>
                    <a:pt x="794" y="2072"/>
                  </a:lnTo>
                  <a:close/>
                  <a:moveTo>
                    <a:pt x="755" y="1837"/>
                  </a:moveTo>
                  <a:cubicBezTo>
                    <a:pt x="747" y="1837"/>
                    <a:pt x="747" y="1837"/>
                    <a:pt x="747" y="1837"/>
                  </a:cubicBezTo>
                  <a:cubicBezTo>
                    <a:pt x="755" y="1837"/>
                    <a:pt x="755" y="1837"/>
                    <a:pt x="755" y="1837"/>
                  </a:cubicBezTo>
                  <a:cubicBezTo>
                    <a:pt x="755" y="1837"/>
                    <a:pt x="755" y="1837"/>
                    <a:pt x="755" y="1837"/>
                  </a:cubicBezTo>
                  <a:close/>
                  <a:moveTo>
                    <a:pt x="467" y="2259"/>
                  </a:moveTo>
                  <a:cubicBezTo>
                    <a:pt x="467" y="2259"/>
                    <a:pt x="459" y="2259"/>
                    <a:pt x="444" y="2252"/>
                  </a:cubicBezTo>
                  <a:cubicBezTo>
                    <a:pt x="451" y="2259"/>
                    <a:pt x="467" y="2259"/>
                    <a:pt x="467" y="2259"/>
                  </a:cubicBezTo>
                  <a:cubicBezTo>
                    <a:pt x="467" y="2267"/>
                    <a:pt x="467" y="2259"/>
                    <a:pt x="467" y="2267"/>
                  </a:cubicBezTo>
                  <a:cubicBezTo>
                    <a:pt x="467" y="2267"/>
                    <a:pt x="467" y="2267"/>
                    <a:pt x="475" y="2267"/>
                  </a:cubicBezTo>
                  <a:cubicBezTo>
                    <a:pt x="475" y="2267"/>
                    <a:pt x="475" y="2267"/>
                    <a:pt x="475" y="2267"/>
                  </a:cubicBezTo>
                  <a:cubicBezTo>
                    <a:pt x="475" y="2267"/>
                    <a:pt x="475" y="2267"/>
                    <a:pt x="475" y="2267"/>
                  </a:cubicBezTo>
                  <a:cubicBezTo>
                    <a:pt x="475" y="2267"/>
                    <a:pt x="483" y="2267"/>
                    <a:pt x="483" y="2267"/>
                  </a:cubicBezTo>
                  <a:cubicBezTo>
                    <a:pt x="483" y="2267"/>
                    <a:pt x="483" y="2267"/>
                    <a:pt x="483" y="2267"/>
                  </a:cubicBezTo>
                  <a:cubicBezTo>
                    <a:pt x="475" y="2259"/>
                    <a:pt x="483" y="2259"/>
                    <a:pt x="475" y="2259"/>
                  </a:cubicBezTo>
                  <a:cubicBezTo>
                    <a:pt x="475" y="2259"/>
                    <a:pt x="475" y="2259"/>
                    <a:pt x="467" y="2259"/>
                  </a:cubicBezTo>
                  <a:close/>
                  <a:moveTo>
                    <a:pt x="428" y="2252"/>
                  </a:moveTo>
                  <a:cubicBezTo>
                    <a:pt x="420" y="2252"/>
                    <a:pt x="420" y="2252"/>
                    <a:pt x="413" y="2252"/>
                  </a:cubicBezTo>
                  <a:cubicBezTo>
                    <a:pt x="413" y="2252"/>
                    <a:pt x="397" y="2244"/>
                    <a:pt x="405" y="2244"/>
                  </a:cubicBezTo>
                  <a:cubicBezTo>
                    <a:pt x="405" y="2244"/>
                    <a:pt x="405" y="2244"/>
                    <a:pt x="397" y="2244"/>
                  </a:cubicBezTo>
                  <a:cubicBezTo>
                    <a:pt x="413" y="2252"/>
                    <a:pt x="420" y="2252"/>
                    <a:pt x="444" y="2252"/>
                  </a:cubicBezTo>
                  <a:cubicBezTo>
                    <a:pt x="444" y="2252"/>
                    <a:pt x="436" y="2252"/>
                    <a:pt x="428" y="2252"/>
                  </a:cubicBezTo>
                  <a:cubicBezTo>
                    <a:pt x="428" y="2252"/>
                    <a:pt x="428" y="2252"/>
                    <a:pt x="428" y="2252"/>
                  </a:cubicBezTo>
                  <a:close/>
                  <a:moveTo>
                    <a:pt x="630" y="2291"/>
                  </a:moveTo>
                  <a:cubicBezTo>
                    <a:pt x="630" y="2291"/>
                    <a:pt x="630" y="2291"/>
                    <a:pt x="638" y="2298"/>
                  </a:cubicBezTo>
                  <a:cubicBezTo>
                    <a:pt x="638" y="2298"/>
                    <a:pt x="638" y="2291"/>
                    <a:pt x="630" y="2291"/>
                  </a:cubicBezTo>
                  <a:close/>
                  <a:moveTo>
                    <a:pt x="584" y="2283"/>
                  </a:moveTo>
                  <a:cubicBezTo>
                    <a:pt x="584" y="2283"/>
                    <a:pt x="584" y="2283"/>
                    <a:pt x="599" y="2283"/>
                  </a:cubicBezTo>
                  <a:cubicBezTo>
                    <a:pt x="584" y="2283"/>
                    <a:pt x="584" y="2283"/>
                    <a:pt x="576" y="2283"/>
                  </a:cubicBezTo>
                  <a:lnTo>
                    <a:pt x="584" y="2283"/>
                  </a:lnTo>
                  <a:close/>
                  <a:moveTo>
                    <a:pt x="809" y="2220"/>
                  </a:moveTo>
                  <a:cubicBezTo>
                    <a:pt x="809" y="2220"/>
                    <a:pt x="809" y="2220"/>
                    <a:pt x="809" y="2220"/>
                  </a:cubicBezTo>
                  <a:cubicBezTo>
                    <a:pt x="825" y="2205"/>
                    <a:pt x="832" y="2197"/>
                    <a:pt x="809" y="2220"/>
                  </a:cubicBezTo>
                  <a:close/>
                  <a:moveTo>
                    <a:pt x="700" y="2306"/>
                  </a:moveTo>
                  <a:cubicBezTo>
                    <a:pt x="747" y="2267"/>
                    <a:pt x="607" y="2384"/>
                    <a:pt x="809" y="2220"/>
                  </a:cubicBezTo>
                  <a:cubicBezTo>
                    <a:pt x="809" y="2220"/>
                    <a:pt x="809" y="2220"/>
                    <a:pt x="809" y="2220"/>
                  </a:cubicBezTo>
                  <a:cubicBezTo>
                    <a:pt x="770" y="2252"/>
                    <a:pt x="693" y="2314"/>
                    <a:pt x="700" y="2306"/>
                  </a:cubicBezTo>
                  <a:close/>
                  <a:moveTo>
                    <a:pt x="490" y="2267"/>
                  </a:moveTo>
                  <a:cubicBezTo>
                    <a:pt x="490" y="2267"/>
                    <a:pt x="490" y="2267"/>
                    <a:pt x="483" y="2267"/>
                  </a:cubicBezTo>
                  <a:cubicBezTo>
                    <a:pt x="483" y="2267"/>
                    <a:pt x="483" y="2267"/>
                    <a:pt x="490" y="2267"/>
                  </a:cubicBezTo>
                  <a:cubicBezTo>
                    <a:pt x="498" y="2267"/>
                    <a:pt x="490" y="2267"/>
                    <a:pt x="498" y="2267"/>
                  </a:cubicBezTo>
                  <a:cubicBezTo>
                    <a:pt x="498" y="2267"/>
                    <a:pt x="498" y="2267"/>
                    <a:pt x="498" y="2267"/>
                  </a:cubicBezTo>
                  <a:cubicBezTo>
                    <a:pt x="498" y="2267"/>
                    <a:pt x="490" y="2267"/>
                    <a:pt x="490" y="2267"/>
                  </a:cubicBezTo>
                  <a:close/>
                  <a:moveTo>
                    <a:pt x="335" y="2228"/>
                  </a:moveTo>
                  <a:cubicBezTo>
                    <a:pt x="343" y="2236"/>
                    <a:pt x="335" y="2228"/>
                    <a:pt x="343" y="2236"/>
                  </a:cubicBezTo>
                  <a:cubicBezTo>
                    <a:pt x="343" y="2236"/>
                    <a:pt x="343" y="2236"/>
                    <a:pt x="335" y="2228"/>
                  </a:cubicBezTo>
                  <a:close/>
                  <a:moveTo>
                    <a:pt x="584" y="2283"/>
                  </a:moveTo>
                  <a:cubicBezTo>
                    <a:pt x="568" y="2283"/>
                    <a:pt x="568" y="2283"/>
                    <a:pt x="568" y="2283"/>
                  </a:cubicBezTo>
                  <a:cubicBezTo>
                    <a:pt x="576" y="2283"/>
                    <a:pt x="576" y="2283"/>
                    <a:pt x="584" y="2283"/>
                  </a:cubicBezTo>
                  <a:close/>
                  <a:moveTo>
                    <a:pt x="786" y="2017"/>
                  </a:moveTo>
                  <a:cubicBezTo>
                    <a:pt x="786" y="2025"/>
                    <a:pt x="786" y="2025"/>
                    <a:pt x="786" y="2025"/>
                  </a:cubicBezTo>
                  <a:cubicBezTo>
                    <a:pt x="794" y="2033"/>
                    <a:pt x="794" y="2033"/>
                    <a:pt x="794" y="2033"/>
                  </a:cubicBezTo>
                  <a:lnTo>
                    <a:pt x="786" y="2017"/>
                  </a:lnTo>
                  <a:close/>
                  <a:moveTo>
                    <a:pt x="514" y="2267"/>
                  </a:moveTo>
                  <a:cubicBezTo>
                    <a:pt x="514" y="2267"/>
                    <a:pt x="514" y="2267"/>
                    <a:pt x="514" y="2275"/>
                  </a:cubicBezTo>
                  <a:cubicBezTo>
                    <a:pt x="514" y="2275"/>
                    <a:pt x="514" y="2275"/>
                    <a:pt x="514" y="2267"/>
                  </a:cubicBezTo>
                  <a:cubicBezTo>
                    <a:pt x="514" y="2267"/>
                    <a:pt x="514" y="2267"/>
                    <a:pt x="514" y="2267"/>
                  </a:cubicBezTo>
                  <a:cubicBezTo>
                    <a:pt x="514" y="2267"/>
                    <a:pt x="514" y="2267"/>
                    <a:pt x="514" y="2267"/>
                  </a:cubicBezTo>
                  <a:close/>
                  <a:moveTo>
                    <a:pt x="428" y="2252"/>
                  </a:moveTo>
                  <a:cubicBezTo>
                    <a:pt x="444" y="2259"/>
                    <a:pt x="444" y="2259"/>
                    <a:pt x="444" y="2259"/>
                  </a:cubicBezTo>
                  <a:cubicBezTo>
                    <a:pt x="436" y="2252"/>
                    <a:pt x="436" y="2252"/>
                    <a:pt x="436" y="2252"/>
                  </a:cubicBezTo>
                  <a:lnTo>
                    <a:pt x="428" y="2252"/>
                  </a:lnTo>
                  <a:close/>
                  <a:moveTo>
                    <a:pt x="428" y="2252"/>
                  </a:moveTo>
                  <a:cubicBezTo>
                    <a:pt x="428" y="2259"/>
                    <a:pt x="428" y="2259"/>
                    <a:pt x="428" y="2259"/>
                  </a:cubicBezTo>
                  <a:cubicBezTo>
                    <a:pt x="428" y="2252"/>
                    <a:pt x="428" y="2259"/>
                    <a:pt x="428" y="2252"/>
                  </a:cubicBezTo>
                  <a:close/>
                  <a:moveTo>
                    <a:pt x="265" y="1642"/>
                  </a:moveTo>
                  <a:cubicBezTo>
                    <a:pt x="265" y="1642"/>
                    <a:pt x="265" y="1642"/>
                    <a:pt x="265" y="1642"/>
                  </a:cubicBezTo>
                  <a:cubicBezTo>
                    <a:pt x="265" y="1642"/>
                    <a:pt x="265" y="1642"/>
                    <a:pt x="265" y="1642"/>
                  </a:cubicBezTo>
                  <a:cubicBezTo>
                    <a:pt x="265" y="1642"/>
                    <a:pt x="265" y="1634"/>
                    <a:pt x="265" y="1634"/>
                  </a:cubicBezTo>
                  <a:cubicBezTo>
                    <a:pt x="265" y="1634"/>
                    <a:pt x="265" y="1642"/>
                    <a:pt x="265" y="1642"/>
                  </a:cubicBezTo>
                  <a:cubicBezTo>
                    <a:pt x="265" y="1642"/>
                    <a:pt x="265" y="1642"/>
                    <a:pt x="265" y="1642"/>
                  </a:cubicBezTo>
                  <a:cubicBezTo>
                    <a:pt x="265" y="1642"/>
                    <a:pt x="265" y="1642"/>
                    <a:pt x="265" y="1642"/>
                  </a:cubicBezTo>
                  <a:cubicBezTo>
                    <a:pt x="265" y="1642"/>
                    <a:pt x="265" y="1650"/>
                    <a:pt x="265" y="1650"/>
                  </a:cubicBezTo>
                  <a:cubicBezTo>
                    <a:pt x="265" y="1650"/>
                    <a:pt x="273" y="1642"/>
                    <a:pt x="280" y="1642"/>
                  </a:cubicBezTo>
                  <a:cubicBezTo>
                    <a:pt x="280" y="1642"/>
                    <a:pt x="273" y="1650"/>
                    <a:pt x="265" y="1642"/>
                  </a:cubicBezTo>
                  <a:close/>
                  <a:moveTo>
                    <a:pt x="265" y="1650"/>
                  </a:moveTo>
                  <a:cubicBezTo>
                    <a:pt x="265" y="1650"/>
                    <a:pt x="265" y="1650"/>
                    <a:pt x="265" y="1650"/>
                  </a:cubicBezTo>
                  <a:cubicBezTo>
                    <a:pt x="265" y="1650"/>
                    <a:pt x="265" y="1650"/>
                    <a:pt x="265" y="1650"/>
                  </a:cubicBezTo>
                  <a:close/>
                  <a:moveTo>
                    <a:pt x="319" y="344"/>
                  </a:moveTo>
                  <a:cubicBezTo>
                    <a:pt x="311" y="352"/>
                    <a:pt x="304" y="352"/>
                    <a:pt x="304" y="360"/>
                  </a:cubicBezTo>
                  <a:cubicBezTo>
                    <a:pt x="288" y="383"/>
                    <a:pt x="288" y="383"/>
                    <a:pt x="288" y="383"/>
                  </a:cubicBezTo>
                  <a:cubicBezTo>
                    <a:pt x="296" y="368"/>
                    <a:pt x="296" y="368"/>
                    <a:pt x="296" y="368"/>
                  </a:cubicBezTo>
                  <a:cubicBezTo>
                    <a:pt x="304" y="360"/>
                    <a:pt x="311" y="352"/>
                    <a:pt x="319" y="344"/>
                  </a:cubicBezTo>
                  <a:close/>
                  <a:moveTo>
                    <a:pt x="319" y="337"/>
                  </a:moveTo>
                  <a:cubicBezTo>
                    <a:pt x="319" y="337"/>
                    <a:pt x="319" y="337"/>
                    <a:pt x="319" y="344"/>
                  </a:cubicBezTo>
                  <a:cubicBezTo>
                    <a:pt x="319" y="337"/>
                    <a:pt x="319" y="337"/>
                    <a:pt x="327" y="329"/>
                  </a:cubicBezTo>
                  <a:cubicBezTo>
                    <a:pt x="327" y="329"/>
                    <a:pt x="327" y="329"/>
                    <a:pt x="319" y="337"/>
                  </a:cubicBezTo>
                  <a:close/>
                  <a:moveTo>
                    <a:pt x="133" y="1329"/>
                  </a:moveTo>
                  <a:cubicBezTo>
                    <a:pt x="133" y="1353"/>
                    <a:pt x="133" y="1353"/>
                    <a:pt x="133" y="1353"/>
                  </a:cubicBezTo>
                  <a:cubicBezTo>
                    <a:pt x="133" y="1345"/>
                    <a:pt x="133" y="1337"/>
                    <a:pt x="133" y="1329"/>
                  </a:cubicBezTo>
                  <a:cubicBezTo>
                    <a:pt x="133" y="1329"/>
                    <a:pt x="133" y="1329"/>
                    <a:pt x="133" y="1329"/>
                  </a:cubicBezTo>
                  <a:close/>
                  <a:moveTo>
                    <a:pt x="172" y="1478"/>
                  </a:moveTo>
                  <a:cubicBezTo>
                    <a:pt x="172" y="1478"/>
                    <a:pt x="172" y="1478"/>
                    <a:pt x="179" y="1478"/>
                  </a:cubicBezTo>
                  <a:cubicBezTo>
                    <a:pt x="179" y="1478"/>
                    <a:pt x="179" y="1478"/>
                    <a:pt x="172" y="1478"/>
                  </a:cubicBezTo>
                  <a:close/>
                  <a:moveTo>
                    <a:pt x="133" y="1345"/>
                  </a:moveTo>
                  <a:cubicBezTo>
                    <a:pt x="133" y="1345"/>
                    <a:pt x="133" y="1345"/>
                    <a:pt x="133" y="1345"/>
                  </a:cubicBezTo>
                  <a:cubicBezTo>
                    <a:pt x="133" y="1345"/>
                    <a:pt x="133" y="1345"/>
                    <a:pt x="133" y="1345"/>
                  </a:cubicBezTo>
                  <a:cubicBezTo>
                    <a:pt x="133" y="1345"/>
                    <a:pt x="133" y="1345"/>
                    <a:pt x="133" y="1345"/>
                  </a:cubicBezTo>
                  <a:close/>
                  <a:moveTo>
                    <a:pt x="172" y="1478"/>
                  </a:moveTo>
                  <a:cubicBezTo>
                    <a:pt x="172" y="1470"/>
                    <a:pt x="172" y="1470"/>
                    <a:pt x="172" y="1470"/>
                  </a:cubicBezTo>
                  <a:cubicBezTo>
                    <a:pt x="172" y="1470"/>
                    <a:pt x="172" y="1470"/>
                    <a:pt x="172" y="1470"/>
                  </a:cubicBezTo>
                  <a:cubicBezTo>
                    <a:pt x="172" y="1470"/>
                    <a:pt x="172" y="1470"/>
                    <a:pt x="172" y="1478"/>
                  </a:cubicBezTo>
                  <a:close/>
                  <a:moveTo>
                    <a:pt x="140" y="1376"/>
                  </a:moveTo>
                  <a:cubicBezTo>
                    <a:pt x="140" y="1376"/>
                    <a:pt x="140" y="1376"/>
                    <a:pt x="133" y="1345"/>
                  </a:cubicBezTo>
                  <a:cubicBezTo>
                    <a:pt x="133" y="1353"/>
                    <a:pt x="133" y="1353"/>
                    <a:pt x="133" y="1353"/>
                  </a:cubicBezTo>
                  <a:cubicBezTo>
                    <a:pt x="133" y="1353"/>
                    <a:pt x="133" y="1353"/>
                    <a:pt x="140" y="1376"/>
                  </a:cubicBezTo>
                  <a:close/>
                  <a:moveTo>
                    <a:pt x="195" y="1509"/>
                  </a:moveTo>
                  <a:cubicBezTo>
                    <a:pt x="195" y="1509"/>
                    <a:pt x="195" y="1509"/>
                    <a:pt x="195" y="1509"/>
                  </a:cubicBezTo>
                  <a:cubicBezTo>
                    <a:pt x="187" y="1493"/>
                    <a:pt x="187" y="1493"/>
                    <a:pt x="187" y="1493"/>
                  </a:cubicBezTo>
                  <a:cubicBezTo>
                    <a:pt x="187" y="1486"/>
                    <a:pt x="179" y="1478"/>
                    <a:pt x="179" y="1478"/>
                  </a:cubicBezTo>
                  <a:cubicBezTo>
                    <a:pt x="179" y="1470"/>
                    <a:pt x="179" y="1470"/>
                    <a:pt x="179" y="1462"/>
                  </a:cubicBezTo>
                  <a:cubicBezTo>
                    <a:pt x="179" y="1462"/>
                    <a:pt x="179" y="1462"/>
                    <a:pt x="179" y="1462"/>
                  </a:cubicBezTo>
                  <a:cubicBezTo>
                    <a:pt x="172" y="1462"/>
                    <a:pt x="172" y="1454"/>
                    <a:pt x="172" y="1454"/>
                  </a:cubicBezTo>
                  <a:cubicBezTo>
                    <a:pt x="172" y="1454"/>
                    <a:pt x="172" y="1454"/>
                    <a:pt x="172" y="1454"/>
                  </a:cubicBezTo>
                  <a:cubicBezTo>
                    <a:pt x="172" y="1447"/>
                    <a:pt x="172" y="1447"/>
                    <a:pt x="164" y="1439"/>
                  </a:cubicBezTo>
                  <a:cubicBezTo>
                    <a:pt x="172" y="1447"/>
                    <a:pt x="172" y="1447"/>
                    <a:pt x="172" y="1447"/>
                  </a:cubicBezTo>
                  <a:cubicBezTo>
                    <a:pt x="164" y="1431"/>
                    <a:pt x="156" y="1423"/>
                    <a:pt x="148" y="1400"/>
                  </a:cubicBezTo>
                  <a:cubicBezTo>
                    <a:pt x="148" y="1400"/>
                    <a:pt x="148" y="1407"/>
                    <a:pt x="148" y="1415"/>
                  </a:cubicBezTo>
                  <a:cubicBezTo>
                    <a:pt x="156" y="1423"/>
                    <a:pt x="148" y="1415"/>
                    <a:pt x="156" y="1423"/>
                  </a:cubicBezTo>
                  <a:cubicBezTo>
                    <a:pt x="156" y="1423"/>
                    <a:pt x="156" y="1423"/>
                    <a:pt x="156" y="1423"/>
                  </a:cubicBezTo>
                  <a:cubicBezTo>
                    <a:pt x="156" y="1423"/>
                    <a:pt x="156" y="1423"/>
                    <a:pt x="156" y="1423"/>
                  </a:cubicBezTo>
                  <a:cubicBezTo>
                    <a:pt x="156" y="1431"/>
                    <a:pt x="164" y="1439"/>
                    <a:pt x="164" y="1439"/>
                  </a:cubicBezTo>
                  <a:cubicBezTo>
                    <a:pt x="164" y="1439"/>
                    <a:pt x="164" y="1439"/>
                    <a:pt x="156" y="1431"/>
                  </a:cubicBezTo>
                  <a:cubicBezTo>
                    <a:pt x="164" y="1431"/>
                    <a:pt x="164" y="1431"/>
                    <a:pt x="164" y="1439"/>
                  </a:cubicBezTo>
                  <a:cubicBezTo>
                    <a:pt x="164" y="1439"/>
                    <a:pt x="164" y="1439"/>
                    <a:pt x="164" y="1439"/>
                  </a:cubicBezTo>
                  <a:cubicBezTo>
                    <a:pt x="164" y="1447"/>
                    <a:pt x="164" y="1447"/>
                    <a:pt x="164" y="1454"/>
                  </a:cubicBezTo>
                  <a:cubicBezTo>
                    <a:pt x="164" y="1454"/>
                    <a:pt x="164" y="1454"/>
                    <a:pt x="164" y="1454"/>
                  </a:cubicBezTo>
                  <a:cubicBezTo>
                    <a:pt x="164" y="1454"/>
                    <a:pt x="164" y="1454"/>
                    <a:pt x="164" y="1454"/>
                  </a:cubicBezTo>
                  <a:cubicBezTo>
                    <a:pt x="172" y="1454"/>
                    <a:pt x="172" y="1454"/>
                    <a:pt x="172" y="1462"/>
                  </a:cubicBezTo>
                  <a:cubicBezTo>
                    <a:pt x="172" y="1462"/>
                    <a:pt x="172" y="1462"/>
                    <a:pt x="172" y="1462"/>
                  </a:cubicBezTo>
                  <a:cubicBezTo>
                    <a:pt x="172" y="1462"/>
                    <a:pt x="172" y="1462"/>
                    <a:pt x="172" y="1470"/>
                  </a:cubicBezTo>
                  <a:cubicBezTo>
                    <a:pt x="172" y="1478"/>
                    <a:pt x="172" y="1478"/>
                    <a:pt x="179" y="1478"/>
                  </a:cubicBezTo>
                  <a:cubicBezTo>
                    <a:pt x="179" y="1478"/>
                    <a:pt x="179" y="1478"/>
                    <a:pt x="179" y="1478"/>
                  </a:cubicBezTo>
                  <a:cubicBezTo>
                    <a:pt x="179" y="1486"/>
                    <a:pt x="179" y="1486"/>
                    <a:pt x="179" y="1493"/>
                  </a:cubicBezTo>
                  <a:cubicBezTo>
                    <a:pt x="179" y="1493"/>
                    <a:pt x="187" y="1493"/>
                    <a:pt x="187" y="1493"/>
                  </a:cubicBezTo>
                  <a:cubicBezTo>
                    <a:pt x="187" y="1501"/>
                    <a:pt x="187" y="1509"/>
                    <a:pt x="195" y="1509"/>
                  </a:cubicBezTo>
                  <a:close/>
                  <a:moveTo>
                    <a:pt x="203" y="1532"/>
                  </a:moveTo>
                  <a:cubicBezTo>
                    <a:pt x="203" y="1532"/>
                    <a:pt x="203" y="1532"/>
                    <a:pt x="203" y="1532"/>
                  </a:cubicBezTo>
                  <a:cubicBezTo>
                    <a:pt x="203" y="1532"/>
                    <a:pt x="203" y="1525"/>
                    <a:pt x="195" y="1525"/>
                  </a:cubicBezTo>
                  <a:cubicBezTo>
                    <a:pt x="203" y="1532"/>
                    <a:pt x="203" y="1532"/>
                    <a:pt x="203" y="1532"/>
                  </a:cubicBezTo>
                  <a:close/>
                  <a:moveTo>
                    <a:pt x="218" y="1540"/>
                  </a:moveTo>
                  <a:cubicBezTo>
                    <a:pt x="218" y="1540"/>
                    <a:pt x="218" y="1540"/>
                    <a:pt x="210" y="1540"/>
                  </a:cubicBezTo>
                  <a:cubicBezTo>
                    <a:pt x="203" y="1532"/>
                    <a:pt x="203" y="1525"/>
                    <a:pt x="203" y="1532"/>
                  </a:cubicBezTo>
                  <a:cubicBezTo>
                    <a:pt x="203" y="1532"/>
                    <a:pt x="203" y="1532"/>
                    <a:pt x="203" y="1540"/>
                  </a:cubicBezTo>
                  <a:cubicBezTo>
                    <a:pt x="203" y="1540"/>
                    <a:pt x="203" y="1540"/>
                    <a:pt x="203" y="1540"/>
                  </a:cubicBezTo>
                  <a:cubicBezTo>
                    <a:pt x="203" y="1532"/>
                    <a:pt x="203" y="1532"/>
                    <a:pt x="203" y="1540"/>
                  </a:cubicBezTo>
                  <a:cubicBezTo>
                    <a:pt x="203" y="1540"/>
                    <a:pt x="203" y="1540"/>
                    <a:pt x="203" y="1540"/>
                  </a:cubicBezTo>
                  <a:cubicBezTo>
                    <a:pt x="203" y="1540"/>
                    <a:pt x="203" y="1540"/>
                    <a:pt x="203" y="1548"/>
                  </a:cubicBezTo>
                  <a:cubicBezTo>
                    <a:pt x="210" y="1548"/>
                    <a:pt x="210" y="1548"/>
                    <a:pt x="218" y="1540"/>
                  </a:cubicBezTo>
                  <a:close/>
                  <a:moveTo>
                    <a:pt x="102" y="946"/>
                  </a:moveTo>
                  <a:cubicBezTo>
                    <a:pt x="102" y="946"/>
                    <a:pt x="102" y="946"/>
                    <a:pt x="102" y="962"/>
                  </a:cubicBezTo>
                  <a:cubicBezTo>
                    <a:pt x="102" y="993"/>
                    <a:pt x="94" y="1024"/>
                    <a:pt x="94" y="1056"/>
                  </a:cubicBezTo>
                  <a:cubicBezTo>
                    <a:pt x="94" y="1056"/>
                    <a:pt x="94" y="1056"/>
                    <a:pt x="94" y="1063"/>
                  </a:cubicBezTo>
                  <a:cubicBezTo>
                    <a:pt x="94" y="1063"/>
                    <a:pt x="94" y="1063"/>
                    <a:pt x="94" y="1056"/>
                  </a:cubicBezTo>
                  <a:cubicBezTo>
                    <a:pt x="94" y="1087"/>
                    <a:pt x="102" y="1118"/>
                    <a:pt x="102" y="1142"/>
                  </a:cubicBezTo>
                  <a:cubicBezTo>
                    <a:pt x="109" y="1157"/>
                    <a:pt x="109" y="1157"/>
                    <a:pt x="109" y="1157"/>
                  </a:cubicBezTo>
                  <a:cubicBezTo>
                    <a:pt x="109" y="1157"/>
                    <a:pt x="109" y="1157"/>
                    <a:pt x="102" y="1142"/>
                  </a:cubicBezTo>
                  <a:cubicBezTo>
                    <a:pt x="102" y="1149"/>
                    <a:pt x="102" y="1181"/>
                    <a:pt x="109" y="1204"/>
                  </a:cubicBezTo>
                  <a:cubicBezTo>
                    <a:pt x="109" y="1204"/>
                    <a:pt x="109" y="1204"/>
                    <a:pt x="109" y="1204"/>
                  </a:cubicBezTo>
                  <a:cubicBezTo>
                    <a:pt x="109" y="1212"/>
                    <a:pt x="109" y="1212"/>
                    <a:pt x="109" y="1212"/>
                  </a:cubicBezTo>
                  <a:cubicBezTo>
                    <a:pt x="109" y="1212"/>
                    <a:pt x="109" y="1212"/>
                    <a:pt x="109" y="1212"/>
                  </a:cubicBezTo>
                  <a:cubicBezTo>
                    <a:pt x="109" y="1220"/>
                    <a:pt x="109" y="1228"/>
                    <a:pt x="109" y="1235"/>
                  </a:cubicBezTo>
                  <a:cubicBezTo>
                    <a:pt x="109" y="1243"/>
                    <a:pt x="109" y="1235"/>
                    <a:pt x="109" y="1243"/>
                  </a:cubicBezTo>
                  <a:cubicBezTo>
                    <a:pt x="109" y="1243"/>
                    <a:pt x="109" y="1235"/>
                    <a:pt x="109" y="1251"/>
                  </a:cubicBezTo>
                  <a:cubicBezTo>
                    <a:pt x="109" y="1251"/>
                    <a:pt x="109" y="1251"/>
                    <a:pt x="117" y="1267"/>
                  </a:cubicBezTo>
                  <a:cubicBezTo>
                    <a:pt x="109" y="1251"/>
                    <a:pt x="109" y="1243"/>
                    <a:pt x="109" y="1235"/>
                  </a:cubicBezTo>
                  <a:cubicBezTo>
                    <a:pt x="109" y="1251"/>
                    <a:pt x="117" y="1259"/>
                    <a:pt x="117" y="1267"/>
                  </a:cubicBezTo>
                  <a:cubicBezTo>
                    <a:pt x="117" y="1267"/>
                    <a:pt x="117" y="1267"/>
                    <a:pt x="117" y="1282"/>
                  </a:cubicBezTo>
                  <a:cubicBezTo>
                    <a:pt x="125" y="1290"/>
                    <a:pt x="125" y="1298"/>
                    <a:pt x="125" y="1306"/>
                  </a:cubicBezTo>
                  <a:cubicBezTo>
                    <a:pt x="125" y="1306"/>
                    <a:pt x="125" y="1306"/>
                    <a:pt x="125" y="1306"/>
                  </a:cubicBezTo>
                  <a:cubicBezTo>
                    <a:pt x="125" y="1306"/>
                    <a:pt x="125" y="1306"/>
                    <a:pt x="133" y="1314"/>
                  </a:cubicBezTo>
                  <a:cubicBezTo>
                    <a:pt x="133" y="1314"/>
                    <a:pt x="133" y="1314"/>
                    <a:pt x="133" y="1329"/>
                  </a:cubicBezTo>
                  <a:cubicBezTo>
                    <a:pt x="133" y="1329"/>
                    <a:pt x="133" y="1329"/>
                    <a:pt x="133" y="1329"/>
                  </a:cubicBezTo>
                  <a:cubicBezTo>
                    <a:pt x="133" y="1329"/>
                    <a:pt x="133" y="1329"/>
                    <a:pt x="125" y="1298"/>
                  </a:cubicBezTo>
                  <a:cubicBezTo>
                    <a:pt x="125" y="1298"/>
                    <a:pt x="125" y="1298"/>
                    <a:pt x="125" y="1290"/>
                  </a:cubicBezTo>
                  <a:cubicBezTo>
                    <a:pt x="125" y="1282"/>
                    <a:pt x="125" y="1275"/>
                    <a:pt x="125" y="1267"/>
                  </a:cubicBezTo>
                  <a:cubicBezTo>
                    <a:pt x="125" y="1275"/>
                    <a:pt x="125" y="1275"/>
                    <a:pt x="125" y="1275"/>
                  </a:cubicBezTo>
                  <a:cubicBezTo>
                    <a:pt x="125" y="1275"/>
                    <a:pt x="125" y="1275"/>
                    <a:pt x="125" y="1267"/>
                  </a:cubicBezTo>
                  <a:cubicBezTo>
                    <a:pt x="117" y="1259"/>
                    <a:pt x="117" y="1251"/>
                    <a:pt x="117" y="1228"/>
                  </a:cubicBezTo>
                  <a:cubicBezTo>
                    <a:pt x="117" y="1228"/>
                    <a:pt x="117" y="1228"/>
                    <a:pt x="117" y="1235"/>
                  </a:cubicBezTo>
                  <a:cubicBezTo>
                    <a:pt x="117" y="1235"/>
                    <a:pt x="117" y="1243"/>
                    <a:pt x="117" y="1259"/>
                  </a:cubicBezTo>
                  <a:cubicBezTo>
                    <a:pt x="117" y="1259"/>
                    <a:pt x="117" y="1259"/>
                    <a:pt x="125" y="1259"/>
                  </a:cubicBezTo>
                  <a:cubicBezTo>
                    <a:pt x="125" y="1259"/>
                    <a:pt x="125" y="1259"/>
                    <a:pt x="117" y="1243"/>
                  </a:cubicBezTo>
                  <a:cubicBezTo>
                    <a:pt x="125" y="1243"/>
                    <a:pt x="125" y="1259"/>
                    <a:pt x="125" y="1243"/>
                  </a:cubicBezTo>
                  <a:cubicBezTo>
                    <a:pt x="117" y="1235"/>
                    <a:pt x="117" y="1235"/>
                    <a:pt x="117" y="1235"/>
                  </a:cubicBezTo>
                  <a:cubicBezTo>
                    <a:pt x="117" y="1235"/>
                    <a:pt x="117" y="1235"/>
                    <a:pt x="117" y="1228"/>
                  </a:cubicBezTo>
                  <a:cubicBezTo>
                    <a:pt x="125" y="1220"/>
                    <a:pt x="125" y="1212"/>
                    <a:pt x="117" y="1189"/>
                  </a:cubicBezTo>
                  <a:cubicBezTo>
                    <a:pt x="117" y="1196"/>
                    <a:pt x="117" y="1196"/>
                    <a:pt x="117" y="1196"/>
                  </a:cubicBezTo>
                  <a:cubicBezTo>
                    <a:pt x="117" y="1189"/>
                    <a:pt x="117" y="1189"/>
                    <a:pt x="117" y="1189"/>
                  </a:cubicBezTo>
                  <a:cubicBezTo>
                    <a:pt x="117" y="1189"/>
                    <a:pt x="117" y="1189"/>
                    <a:pt x="117" y="1189"/>
                  </a:cubicBezTo>
                  <a:cubicBezTo>
                    <a:pt x="117" y="1181"/>
                    <a:pt x="117" y="1181"/>
                    <a:pt x="117" y="1173"/>
                  </a:cubicBezTo>
                  <a:cubicBezTo>
                    <a:pt x="117" y="1165"/>
                    <a:pt x="117" y="1165"/>
                    <a:pt x="117" y="1157"/>
                  </a:cubicBezTo>
                  <a:cubicBezTo>
                    <a:pt x="117" y="1157"/>
                    <a:pt x="117" y="1157"/>
                    <a:pt x="117" y="1157"/>
                  </a:cubicBezTo>
                  <a:cubicBezTo>
                    <a:pt x="117" y="1157"/>
                    <a:pt x="117" y="1157"/>
                    <a:pt x="117" y="1142"/>
                  </a:cubicBezTo>
                  <a:cubicBezTo>
                    <a:pt x="117" y="1126"/>
                    <a:pt x="117" y="1118"/>
                    <a:pt x="117" y="1110"/>
                  </a:cubicBezTo>
                  <a:cubicBezTo>
                    <a:pt x="109" y="1095"/>
                    <a:pt x="109" y="1095"/>
                    <a:pt x="109" y="1095"/>
                  </a:cubicBezTo>
                  <a:cubicBezTo>
                    <a:pt x="109" y="1095"/>
                    <a:pt x="109" y="1095"/>
                    <a:pt x="109" y="1087"/>
                  </a:cubicBezTo>
                  <a:cubicBezTo>
                    <a:pt x="109" y="1063"/>
                    <a:pt x="117" y="962"/>
                    <a:pt x="117" y="954"/>
                  </a:cubicBezTo>
                  <a:cubicBezTo>
                    <a:pt x="117" y="954"/>
                    <a:pt x="117" y="954"/>
                    <a:pt x="117" y="946"/>
                  </a:cubicBezTo>
                  <a:cubicBezTo>
                    <a:pt x="117" y="946"/>
                    <a:pt x="117" y="946"/>
                    <a:pt x="117" y="946"/>
                  </a:cubicBezTo>
                  <a:cubicBezTo>
                    <a:pt x="117" y="938"/>
                    <a:pt x="117" y="907"/>
                    <a:pt x="117" y="892"/>
                  </a:cubicBezTo>
                  <a:cubicBezTo>
                    <a:pt x="117" y="892"/>
                    <a:pt x="117" y="892"/>
                    <a:pt x="117" y="884"/>
                  </a:cubicBezTo>
                  <a:cubicBezTo>
                    <a:pt x="117" y="899"/>
                    <a:pt x="117" y="876"/>
                    <a:pt x="109" y="899"/>
                  </a:cubicBezTo>
                  <a:cubicBezTo>
                    <a:pt x="109" y="923"/>
                    <a:pt x="109" y="946"/>
                    <a:pt x="109" y="962"/>
                  </a:cubicBezTo>
                  <a:cubicBezTo>
                    <a:pt x="109" y="946"/>
                    <a:pt x="109" y="938"/>
                    <a:pt x="109" y="931"/>
                  </a:cubicBezTo>
                  <a:cubicBezTo>
                    <a:pt x="109" y="931"/>
                    <a:pt x="109" y="923"/>
                    <a:pt x="109" y="923"/>
                  </a:cubicBezTo>
                  <a:cubicBezTo>
                    <a:pt x="109" y="923"/>
                    <a:pt x="109" y="923"/>
                    <a:pt x="109" y="915"/>
                  </a:cubicBezTo>
                  <a:cubicBezTo>
                    <a:pt x="109" y="892"/>
                    <a:pt x="109" y="876"/>
                    <a:pt x="109" y="860"/>
                  </a:cubicBezTo>
                  <a:cubicBezTo>
                    <a:pt x="109" y="884"/>
                    <a:pt x="102" y="915"/>
                    <a:pt x="102" y="938"/>
                  </a:cubicBezTo>
                  <a:cubicBezTo>
                    <a:pt x="102" y="946"/>
                    <a:pt x="102" y="946"/>
                    <a:pt x="102" y="946"/>
                  </a:cubicBezTo>
                  <a:close/>
                  <a:moveTo>
                    <a:pt x="117" y="1204"/>
                  </a:moveTo>
                  <a:cubicBezTo>
                    <a:pt x="117" y="1212"/>
                    <a:pt x="117" y="1212"/>
                    <a:pt x="117" y="1212"/>
                  </a:cubicBezTo>
                  <a:cubicBezTo>
                    <a:pt x="117" y="1212"/>
                    <a:pt x="117" y="1204"/>
                    <a:pt x="117" y="1204"/>
                  </a:cubicBezTo>
                  <a:close/>
                  <a:moveTo>
                    <a:pt x="109" y="1071"/>
                  </a:moveTo>
                  <a:cubicBezTo>
                    <a:pt x="109" y="1079"/>
                    <a:pt x="109" y="1079"/>
                    <a:pt x="109" y="1079"/>
                  </a:cubicBezTo>
                  <a:cubicBezTo>
                    <a:pt x="109" y="1071"/>
                    <a:pt x="109" y="1063"/>
                    <a:pt x="109" y="1056"/>
                  </a:cubicBezTo>
                  <a:cubicBezTo>
                    <a:pt x="109" y="1056"/>
                    <a:pt x="109" y="1056"/>
                    <a:pt x="109" y="1071"/>
                  </a:cubicBezTo>
                  <a:close/>
                  <a:moveTo>
                    <a:pt x="117" y="1235"/>
                  </a:moveTo>
                  <a:cubicBezTo>
                    <a:pt x="117" y="1235"/>
                    <a:pt x="117" y="1228"/>
                    <a:pt x="117" y="1228"/>
                  </a:cubicBezTo>
                  <a:cubicBezTo>
                    <a:pt x="125" y="1259"/>
                    <a:pt x="117" y="1235"/>
                    <a:pt x="117" y="1235"/>
                  </a:cubicBezTo>
                  <a:close/>
                  <a:moveTo>
                    <a:pt x="109" y="892"/>
                  </a:moveTo>
                  <a:cubicBezTo>
                    <a:pt x="109" y="899"/>
                    <a:pt x="109" y="892"/>
                    <a:pt x="109" y="899"/>
                  </a:cubicBezTo>
                  <a:cubicBezTo>
                    <a:pt x="109" y="899"/>
                    <a:pt x="109" y="899"/>
                    <a:pt x="109" y="899"/>
                  </a:cubicBezTo>
                  <a:cubicBezTo>
                    <a:pt x="109" y="899"/>
                    <a:pt x="109" y="892"/>
                    <a:pt x="109" y="892"/>
                  </a:cubicBezTo>
                  <a:cubicBezTo>
                    <a:pt x="109" y="892"/>
                    <a:pt x="109" y="892"/>
                    <a:pt x="109" y="892"/>
                  </a:cubicBezTo>
                  <a:close/>
                  <a:moveTo>
                    <a:pt x="109" y="892"/>
                  </a:moveTo>
                  <a:cubicBezTo>
                    <a:pt x="117" y="876"/>
                    <a:pt x="117" y="868"/>
                    <a:pt x="117" y="860"/>
                  </a:cubicBezTo>
                  <a:cubicBezTo>
                    <a:pt x="117" y="852"/>
                    <a:pt x="117" y="852"/>
                    <a:pt x="117" y="852"/>
                  </a:cubicBezTo>
                  <a:cubicBezTo>
                    <a:pt x="117" y="860"/>
                    <a:pt x="117" y="868"/>
                    <a:pt x="109" y="884"/>
                  </a:cubicBezTo>
                  <a:cubicBezTo>
                    <a:pt x="109" y="884"/>
                    <a:pt x="109" y="884"/>
                    <a:pt x="109" y="892"/>
                  </a:cubicBezTo>
                  <a:close/>
                  <a:moveTo>
                    <a:pt x="164" y="1454"/>
                  </a:moveTo>
                  <a:cubicBezTo>
                    <a:pt x="164" y="1454"/>
                    <a:pt x="164" y="1454"/>
                    <a:pt x="164" y="1454"/>
                  </a:cubicBezTo>
                  <a:cubicBezTo>
                    <a:pt x="164" y="1454"/>
                    <a:pt x="172" y="1454"/>
                    <a:pt x="172" y="1462"/>
                  </a:cubicBezTo>
                  <a:cubicBezTo>
                    <a:pt x="172" y="1454"/>
                    <a:pt x="172" y="1454"/>
                    <a:pt x="164" y="1454"/>
                  </a:cubicBezTo>
                  <a:cubicBezTo>
                    <a:pt x="164" y="1454"/>
                    <a:pt x="164" y="1454"/>
                    <a:pt x="164" y="1454"/>
                  </a:cubicBezTo>
                  <a:close/>
                  <a:moveTo>
                    <a:pt x="195" y="1517"/>
                  </a:moveTo>
                  <a:cubicBezTo>
                    <a:pt x="195" y="1525"/>
                    <a:pt x="195" y="1525"/>
                    <a:pt x="195" y="1525"/>
                  </a:cubicBezTo>
                  <a:cubicBezTo>
                    <a:pt x="195" y="1525"/>
                    <a:pt x="195" y="1525"/>
                    <a:pt x="195" y="1525"/>
                  </a:cubicBezTo>
                  <a:cubicBezTo>
                    <a:pt x="195" y="1525"/>
                    <a:pt x="195" y="1517"/>
                    <a:pt x="195" y="1517"/>
                  </a:cubicBezTo>
                  <a:close/>
                  <a:moveTo>
                    <a:pt x="203" y="1525"/>
                  </a:moveTo>
                  <a:cubicBezTo>
                    <a:pt x="203" y="1532"/>
                    <a:pt x="203" y="1525"/>
                    <a:pt x="210" y="1540"/>
                  </a:cubicBezTo>
                  <a:cubicBezTo>
                    <a:pt x="210" y="1540"/>
                    <a:pt x="210" y="1540"/>
                    <a:pt x="210" y="1540"/>
                  </a:cubicBezTo>
                  <a:cubicBezTo>
                    <a:pt x="210" y="1540"/>
                    <a:pt x="210" y="1540"/>
                    <a:pt x="203" y="1525"/>
                  </a:cubicBezTo>
                  <a:close/>
                  <a:moveTo>
                    <a:pt x="148" y="1376"/>
                  </a:moveTo>
                  <a:cubicBezTo>
                    <a:pt x="140" y="1368"/>
                    <a:pt x="140" y="1361"/>
                    <a:pt x="140" y="1345"/>
                  </a:cubicBezTo>
                  <a:cubicBezTo>
                    <a:pt x="140" y="1345"/>
                    <a:pt x="140" y="1345"/>
                    <a:pt x="133" y="1345"/>
                  </a:cubicBezTo>
                  <a:cubicBezTo>
                    <a:pt x="140" y="1353"/>
                    <a:pt x="140" y="1361"/>
                    <a:pt x="140" y="1361"/>
                  </a:cubicBezTo>
                  <a:cubicBezTo>
                    <a:pt x="140" y="1368"/>
                    <a:pt x="140" y="1368"/>
                    <a:pt x="140" y="1368"/>
                  </a:cubicBezTo>
                  <a:cubicBezTo>
                    <a:pt x="148" y="1376"/>
                    <a:pt x="148" y="1376"/>
                    <a:pt x="148" y="1376"/>
                  </a:cubicBezTo>
                  <a:cubicBezTo>
                    <a:pt x="148" y="1384"/>
                    <a:pt x="148" y="1392"/>
                    <a:pt x="148" y="1400"/>
                  </a:cubicBezTo>
                  <a:cubicBezTo>
                    <a:pt x="148" y="1376"/>
                    <a:pt x="148" y="1376"/>
                    <a:pt x="148" y="1376"/>
                  </a:cubicBezTo>
                  <a:cubicBezTo>
                    <a:pt x="148" y="1376"/>
                    <a:pt x="148" y="1376"/>
                    <a:pt x="148" y="1376"/>
                  </a:cubicBezTo>
                  <a:close/>
                  <a:moveTo>
                    <a:pt x="234" y="477"/>
                  </a:moveTo>
                  <a:cubicBezTo>
                    <a:pt x="249" y="462"/>
                    <a:pt x="257" y="446"/>
                    <a:pt x="257" y="446"/>
                  </a:cubicBezTo>
                  <a:cubicBezTo>
                    <a:pt x="265" y="438"/>
                    <a:pt x="265" y="438"/>
                    <a:pt x="265" y="438"/>
                  </a:cubicBezTo>
                  <a:cubicBezTo>
                    <a:pt x="265" y="438"/>
                    <a:pt x="265" y="438"/>
                    <a:pt x="265" y="430"/>
                  </a:cubicBezTo>
                  <a:cubicBezTo>
                    <a:pt x="249" y="454"/>
                    <a:pt x="249" y="462"/>
                    <a:pt x="234" y="477"/>
                  </a:cubicBezTo>
                  <a:cubicBezTo>
                    <a:pt x="234" y="477"/>
                    <a:pt x="234" y="477"/>
                    <a:pt x="234" y="477"/>
                  </a:cubicBezTo>
                  <a:close/>
                  <a:moveTo>
                    <a:pt x="273" y="407"/>
                  </a:moveTo>
                  <a:cubicBezTo>
                    <a:pt x="273" y="407"/>
                    <a:pt x="280" y="407"/>
                    <a:pt x="280" y="399"/>
                  </a:cubicBezTo>
                  <a:cubicBezTo>
                    <a:pt x="273" y="407"/>
                    <a:pt x="273" y="407"/>
                    <a:pt x="273" y="407"/>
                  </a:cubicBezTo>
                  <a:cubicBezTo>
                    <a:pt x="273" y="407"/>
                    <a:pt x="273" y="407"/>
                    <a:pt x="273" y="407"/>
                  </a:cubicBezTo>
                  <a:cubicBezTo>
                    <a:pt x="273" y="407"/>
                    <a:pt x="273" y="415"/>
                    <a:pt x="273" y="415"/>
                  </a:cubicBezTo>
                  <a:cubicBezTo>
                    <a:pt x="273" y="415"/>
                    <a:pt x="273" y="415"/>
                    <a:pt x="273" y="407"/>
                  </a:cubicBezTo>
                  <a:cubicBezTo>
                    <a:pt x="273" y="407"/>
                    <a:pt x="273" y="407"/>
                    <a:pt x="273" y="415"/>
                  </a:cubicBezTo>
                  <a:cubicBezTo>
                    <a:pt x="273" y="407"/>
                    <a:pt x="273" y="407"/>
                    <a:pt x="273" y="407"/>
                  </a:cubicBezTo>
                  <a:cubicBezTo>
                    <a:pt x="273" y="407"/>
                    <a:pt x="273" y="407"/>
                    <a:pt x="265" y="407"/>
                  </a:cubicBezTo>
                  <a:cubicBezTo>
                    <a:pt x="265" y="415"/>
                    <a:pt x="265" y="423"/>
                    <a:pt x="257" y="430"/>
                  </a:cubicBezTo>
                  <a:cubicBezTo>
                    <a:pt x="257" y="438"/>
                    <a:pt x="257" y="430"/>
                    <a:pt x="265" y="430"/>
                  </a:cubicBezTo>
                  <a:cubicBezTo>
                    <a:pt x="265" y="430"/>
                    <a:pt x="265" y="430"/>
                    <a:pt x="242" y="462"/>
                  </a:cubicBezTo>
                  <a:cubicBezTo>
                    <a:pt x="242" y="462"/>
                    <a:pt x="242" y="462"/>
                    <a:pt x="234" y="469"/>
                  </a:cubicBezTo>
                  <a:cubicBezTo>
                    <a:pt x="234" y="469"/>
                    <a:pt x="234" y="469"/>
                    <a:pt x="249" y="462"/>
                  </a:cubicBezTo>
                  <a:cubicBezTo>
                    <a:pt x="249" y="446"/>
                    <a:pt x="249" y="446"/>
                    <a:pt x="265" y="430"/>
                  </a:cubicBezTo>
                  <a:cubicBezTo>
                    <a:pt x="265" y="430"/>
                    <a:pt x="265" y="430"/>
                    <a:pt x="265" y="430"/>
                  </a:cubicBezTo>
                  <a:cubicBezTo>
                    <a:pt x="273" y="423"/>
                    <a:pt x="280" y="407"/>
                    <a:pt x="288" y="383"/>
                  </a:cubicBezTo>
                  <a:cubicBezTo>
                    <a:pt x="288" y="391"/>
                    <a:pt x="280" y="399"/>
                    <a:pt x="273" y="407"/>
                  </a:cubicBezTo>
                  <a:close/>
                  <a:moveTo>
                    <a:pt x="218" y="509"/>
                  </a:moveTo>
                  <a:cubicBezTo>
                    <a:pt x="218" y="509"/>
                    <a:pt x="218" y="509"/>
                    <a:pt x="218" y="509"/>
                  </a:cubicBezTo>
                  <a:cubicBezTo>
                    <a:pt x="218" y="509"/>
                    <a:pt x="218" y="509"/>
                    <a:pt x="210" y="516"/>
                  </a:cubicBezTo>
                  <a:cubicBezTo>
                    <a:pt x="210" y="524"/>
                    <a:pt x="210" y="532"/>
                    <a:pt x="210" y="532"/>
                  </a:cubicBezTo>
                  <a:cubicBezTo>
                    <a:pt x="210" y="532"/>
                    <a:pt x="210" y="532"/>
                    <a:pt x="210" y="524"/>
                  </a:cubicBezTo>
                  <a:cubicBezTo>
                    <a:pt x="210" y="524"/>
                    <a:pt x="210" y="524"/>
                    <a:pt x="218" y="516"/>
                  </a:cubicBezTo>
                  <a:cubicBezTo>
                    <a:pt x="218" y="516"/>
                    <a:pt x="218" y="516"/>
                    <a:pt x="218" y="516"/>
                  </a:cubicBezTo>
                  <a:cubicBezTo>
                    <a:pt x="218" y="516"/>
                    <a:pt x="218" y="516"/>
                    <a:pt x="226" y="501"/>
                  </a:cubicBezTo>
                  <a:cubicBezTo>
                    <a:pt x="242" y="469"/>
                    <a:pt x="242" y="469"/>
                    <a:pt x="242" y="469"/>
                  </a:cubicBezTo>
                  <a:cubicBezTo>
                    <a:pt x="242" y="469"/>
                    <a:pt x="242" y="477"/>
                    <a:pt x="234" y="477"/>
                  </a:cubicBezTo>
                  <a:cubicBezTo>
                    <a:pt x="234" y="485"/>
                    <a:pt x="226" y="501"/>
                    <a:pt x="218" y="501"/>
                  </a:cubicBezTo>
                  <a:cubicBezTo>
                    <a:pt x="218" y="501"/>
                    <a:pt x="218" y="501"/>
                    <a:pt x="218" y="509"/>
                  </a:cubicBezTo>
                  <a:close/>
                  <a:moveTo>
                    <a:pt x="444" y="149"/>
                  </a:moveTo>
                  <a:cubicBezTo>
                    <a:pt x="444" y="149"/>
                    <a:pt x="444" y="149"/>
                    <a:pt x="444" y="149"/>
                  </a:cubicBezTo>
                  <a:cubicBezTo>
                    <a:pt x="436" y="149"/>
                    <a:pt x="444" y="149"/>
                    <a:pt x="444" y="149"/>
                  </a:cubicBezTo>
                  <a:close/>
                  <a:moveTo>
                    <a:pt x="125" y="860"/>
                  </a:moveTo>
                  <a:cubicBezTo>
                    <a:pt x="125" y="860"/>
                    <a:pt x="125" y="860"/>
                    <a:pt x="117" y="860"/>
                  </a:cubicBezTo>
                  <a:cubicBezTo>
                    <a:pt x="117" y="868"/>
                    <a:pt x="117" y="868"/>
                    <a:pt x="117" y="876"/>
                  </a:cubicBezTo>
                  <a:cubicBezTo>
                    <a:pt x="117" y="876"/>
                    <a:pt x="117" y="876"/>
                    <a:pt x="125" y="860"/>
                  </a:cubicBezTo>
                  <a:close/>
                  <a:moveTo>
                    <a:pt x="125" y="852"/>
                  </a:moveTo>
                  <a:cubicBezTo>
                    <a:pt x="125" y="852"/>
                    <a:pt x="125" y="852"/>
                    <a:pt x="125" y="845"/>
                  </a:cubicBezTo>
                  <a:cubicBezTo>
                    <a:pt x="125" y="852"/>
                    <a:pt x="117" y="868"/>
                    <a:pt x="117" y="860"/>
                  </a:cubicBezTo>
                  <a:cubicBezTo>
                    <a:pt x="117" y="860"/>
                    <a:pt x="117" y="860"/>
                    <a:pt x="117" y="860"/>
                  </a:cubicBezTo>
                  <a:cubicBezTo>
                    <a:pt x="125" y="852"/>
                    <a:pt x="125" y="860"/>
                    <a:pt x="125" y="852"/>
                  </a:cubicBezTo>
                  <a:close/>
                  <a:moveTo>
                    <a:pt x="140" y="1290"/>
                  </a:moveTo>
                  <a:cubicBezTo>
                    <a:pt x="133" y="1290"/>
                    <a:pt x="133" y="1290"/>
                    <a:pt x="133" y="1290"/>
                  </a:cubicBezTo>
                  <a:cubicBezTo>
                    <a:pt x="140" y="1290"/>
                    <a:pt x="133" y="1290"/>
                    <a:pt x="140" y="1290"/>
                  </a:cubicBezTo>
                  <a:close/>
                  <a:moveTo>
                    <a:pt x="249" y="1611"/>
                  </a:moveTo>
                  <a:cubicBezTo>
                    <a:pt x="249" y="1618"/>
                    <a:pt x="249" y="1618"/>
                    <a:pt x="249" y="1618"/>
                  </a:cubicBezTo>
                  <a:cubicBezTo>
                    <a:pt x="257" y="1618"/>
                    <a:pt x="257" y="1618"/>
                    <a:pt x="257" y="1618"/>
                  </a:cubicBezTo>
                  <a:cubicBezTo>
                    <a:pt x="257" y="1611"/>
                    <a:pt x="257" y="1611"/>
                    <a:pt x="257" y="1611"/>
                  </a:cubicBezTo>
                  <a:cubicBezTo>
                    <a:pt x="257" y="1611"/>
                    <a:pt x="257" y="1611"/>
                    <a:pt x="249" y="1611"/>
                  </a:cubicBezTo>
                  <a:close/>
                  <a:moveTo>
                    <a:pt x="273" y="415"/>
                  </a:moveTo>
                  <a:cubicBezTo>
                    <a:pt x="273" y="415"/>
                    <a:pt x="273" y="415"/>
                    <a:pt x="280" y="407"/>
                  </a:cubicBezTo>
                  <a:cubicBezTo>
                    <a:pt x="273" y="415"/>
                    <a:pt x="273" y="415"/>
                    <a:pt x="273" y="415"/>
                  </a:cubicBezTo>
                  <a:close/>
                  <a:moveTo>
                    <a:pt x="265" y="391"/>
                  </a:moveTo>
                  <a:cubicBezTo>
                    <a:pt x="273" y="383"/>
                    <a:pt x="273" y="383"/>
                    <a:pt x="273" y="383"/>
                  </a:cubicBezTo>
                  <a:cubicBezTo>
                    <a:pt x="273" y="383"/>
                    <a:pt x="273" y="383"/>
                    <a:pt x="273" y="383"/>
                  </a:cubicBezTo>
                  <a:cubicBezTo>
                    <a:pt x="273" y="391"/>
                    <a:pt x="273" y="391"/>
                    <a:pt x="265" y="399"/>
                  </a:cubicBezTo>
                  <a:cubicBezTo>
                    <a:pt x="273" y="391"/>
                    <a:pt x="280" y="383"/>
                    <a:pt x="280" y="368"/>
                  </a:cubicBezTo>
                  <a:cubicBezTo>
                    <a:pt x="280" y="376"/>
                    <a:pt x="280" y="376"/>
                    <a:pt x="280" y="383"/>
                  </a:cubicBezTo>
                  <a:cubicBezTo>
                    <a:pt x="265" y="391"/>
                    <a:pt x="265" y="391"/>
                    <a:pt x="265" y="391"/>
                  </a:cubicBezTo>
                  <a:close/>
                  <a:moveTo>
                    <a:pt x="164" y="649"/>
                  </a:moveTo>
                  <a:cubicBezTo>
                    <a:pt x="164" y="657"/>
                    <a:pt x="164" y="657"/>
                    <a:pt x="164" y="665"/>
                  </a:cubicBezTo>
                  <a:cubicBezTo>
                    <a:pt x="164" y="649"/>
                    <a:pt x="164" y="649"/>
                    <a:pt x="164" y="649"/>
                  </a:cubicBezTo>
                  <a:cubicBezTo>
                    <a:pt x="164" y="649"/>
                    <a:pt x="164" y="649"/>
                    <a:pt x="164" y="649"/>
                  </a:cubicBezTo>
                  <a:cubicBezTo>
                    <a:pt x="164" y="649"/>
                    <a:pt x="164" y="649"/>
                    <a:pt x="164" y="649"/>
                  </a:cubicBezTo>
                  <a:cubicBezTo>
                    <a:pt x="164" y="649"/>
                    <a:pt x="164" y="649"/>
                    <a:pt x="164" y="649"/>
                  </a:cubicBezTo>
                  <a:cubicBezTo>
                    <a:pt x="164" y="649"/>
                    <a:pt x="164" y="649"/>
                    <a:pt x="164" y="649"/>
                  </a:cubicBezTo>
                  <a:cubicBezTo>
                    <a:pt x="164" y="649"/>
                    <a:pt x="164" y="649"/>
                    <a:pt x="172" y="634"/>
                  </a:cubicBezTo>
                  <a:cubicBezTo>
                    <a:pt x="172" y="634"/>
                    <a:pt x="172" y="634"/>
                    <a:pt x="172" y="641"/>
                  </a:cubicBezTo>
                  <a:cubicBezTo>
                    <a:pt x="172" y="641"/>
                    <a:pt x="172" y="641"/>
                    <a:pt x="172" y="641"/>
                  </a:cubicBezTo>
                  <a:cubicBezTo>
                    <a:pt x="172" y="641"/>
                    <a:pt x="172" y="641"/>
                    <a:pt x="172" y="641"/>
                  </a:cubicBezTo>
                  <a:cubicBezTo>
                    <a:pt x="172" y="641"/>
                    <a:pt x="164" y="641"/>
                    <a:pt x="164" y="641"/>
                  </a:cubicBezTo>
                  <a:cubicBezTo>
                    <a:pt x="164" y="641"/>
                    <a:pt x="164" y="641"/>
                    <a:pt x="164" y="641"/>
                  </a:cubicBezTo>
                  <a:cubicBezTo>
                    <a:pt x="164" y="649"/>
                    <a:pt x="164" y="649"/>
                    <a:pt x="164" y="649"/>
                  </a:cubicBezTo>
                  <a:close/>
                  <a:moveTo>
                    <a:pt x="195" y="571"/>
                  </a:moveTo>
                  <a:cubicBezTo>
                    <a:pt x="187" y="587"/>
                    <a:pt x="179" y="618"/>
                    <a:pt x="172" y="641"/>
                  </a:cubicBezTo>
                  <a:cubicBezTo>
                    <a:pt x="172" y="634"/>
                    <a:pt x="172" y="626"/>
                    <a:pt x="179" y="626"/>
                  </a:cubicBezTo>
                  <a:cubicBezTo>
                    <a:pt x="179" y="618"/>
                    <a:pt x="187" y="595"/>
                    <a:pt x="195" y="571"/>
                  </a:cubicBezTo>
                  <a:close/>
                  <a:moveTo>
                    <a:pt x="172" y="626"/>
                  </a:moveTo>
                  <a:cubicBezTo>
                    <a:pt x="172" y="618"/>
                    <a:pt x="172" y="618"/>
                    <a:pt x="172" y="618"/>
                  </a:cubicBezTo>
                  <a:cubicBezTo>
                    <a:pt x="172" y="618"/>
                    <a:pt x="172" y="618"/>
                    <a:pt x="172" y="618"/>
                  </a:cubicBezTo>
                  <a:cubicBezTo>
                    <a:pt x="172" y="618"/>
                    <a:pt x="172" y="618"/>
                    <a:pt x="172" y="626"/>
                  </a:cubicBezTo>
                  <a:close/>
                  <a:moveTo>
                    <a:pt x="265" y="1626"/>
                  </a:moveTo>
                  <a:cubicBezTo>
                    <a:pt x="265" y="1626"/>
                    <a:pt x="265" y="1626"/>
                    <a:pt x="257" y="1618"/>
                  </a:cubicBezTo>
                  <a:cubicBezTo>
                    <a:pt x="257" y="1618"/>
                    <a:pt x="257" y="1618"/>
                    <a:pt x="265" y="1626"/>
                  </a:cubicBezTo>
                  <a:close/>
                  <a:moveTo>
                    <a:pt x="257" y="1618"/>
                  </a:moveTo>
                  <a:cubicBezTo>
                    <a:pt x="257" y="1618"/>
                    <a:pt x="257" y="1618"/>
                    <a:pt x="257" y="1618"/>
                  </a:cubicBezTo>
                  <a:cubicBezTo>
                    <a:pt x="257" y="1618"/>
                    <a:pt x="257" y="1618"/>
                    <a:pt x="257" y="1618"/>
                  </a:cubicBezTo>
                  <a:close/>
                  <a:moveTo>
                    <a:pt x="483" y="86"/>
                  </a:moveTo>
                  <a:cubicBezTo>
                    <a:pt x="483" y="79"/>
                    <a:pt x="483" y="79"/>
                    <a:pt x="483" y="79"/>
                  </a:cubicBezTo>
                  <a:cubicBezTo>
                    <a:pt x="467" y="102"/>
                    <a:pt x="467" y="102"/>
                    <a:pt x="467" y="102"/>
                  </a:cubicBezTo>
                  <a:cubicBezTo>
                    <a:pt x="475" y="94"/>
                    <a:pt x="475" y="94"/>
                    <a:pt x="475" y="94"/>
                  </a:cubicBezTo>
                  <a:cubicBezTo>
                    <a:pt x="483" y="86"/>
                    <a:pt x="475" y="94"/>
                    <a:pt x="483" y="86"/>
                  </a:cubicBezTo>
                  <a:close/>
                  <a:moveTo>
                    <a:pt x="405" y="196"/>
                  </a:moveTo>
                  <a:cubicBezTo>
                    <a:pt x="405" y="196"/>
                    <a:pt x="405" y="196"/>
                    <a:pt x="405" y="196"/>
                  </a:cubicBezTo>
                  <a:cubicBezTo>
                    <a:pt x="413" y="196"/>
                    <a:pt x="413" y="196"/>
                    <a:pt x="413" y="188"/>
                  </a:cubicBezTo>
                  <a:cubicBezTo>
                    <a:pt x="413" y="188"/>
                    <a:pt x="413" y="188"/>
                    <a:pt x="413" y="188"/>
                  </a:cubicBezTo>
                  <a:cubicBezTo>
                    <a:pt x="413" y="188"/>
                    <a:pt x="413" y="188"/>
                    <a:pt x="413" y="188"/>
                  </a:cubicBezTo>
                  <a:cubicBezTo>
                    <a:pt x="420" y="180"/>
                    <a:pt x="420" y="172"/>
                    <a:pt x="428" y="165"/>
                  </a:cubicBezTo>
                  <a:cubicBezTo>
                    <a:pt x="428" y="165"/>
                    <a:pt x="428" y="165"/>
                    <a:pt x="420" y="180"/>
                  </a:cubicBezTo>
                  <a:cubicBezTo>
                    <a:pt x="428" y="165"/>
                    <a:pt x="428" y="157"/>
                    <a:pt x="436" y="149"/>
                  </a:cubicBezTo>
                  <a:cubicBezTo>
                    <a:pt x="436" y="141"/>
                    <a:pt x="436" y="141"/>
                    <a:pt x="436" y="141"/>
                  </a:cubicBezTo>
                  <a:cubicBezTo>
                    <a:pt x="436" y="141"/>
                    <a:pt x="436" y="141"/>
                    <a:pt x="428" y="157"/>
                  </a:cubicBezTo>
                  <a:cubicBezTo>
                    <a:pt x="420" y="165"/>
                    <a:pt x="413" y="180"/>
                    <a:pt x="405" y="196"/>
                  </a:cubicBezTo>
                  <a:close/>
                  <a:moveTo>
                    <a:pt x="397" y="219"/>
                  </a:moveTo>
                  <a:cubicBezTo>
                    <a:pt x="397" y="212"/>
                    <a:pt x="405" y="204"/>
                    <a:pt x="405" y="196"/>
                  </a:cubicBezTo>
                  <a:cubicBezTo>
                    <a:pt x="405" y="196"/>
                    <a:pt x="405" y="196"/>
                    <a:pt x="405" y="196"/>
                  </a:cubicBezTo>
                  <a:cubicBezTo>
                    <a:pt x="397" y="219"/>
                    <a:pt x="397" y="219"/>
                    <a:pt x="397" y="219"/>
                  </a:cubicBezTo>
                  <a:close/>
                  <a:moveTo>
                    <a:pt x="405" y="196"/>
                  </a:moveTo>
                  <a:cubicBezTo>
                    <a:pt x="405" y="196"/>
                    <a:pt x="405" y="204"/>
                    <a:pt x="405" y="204"/>
                  </a:cubicBezTo>
                  <a:cubicBezTo>
                    <a:pt x="405" y="196"/>
                    <a:pt x="413" y="196"/>
                    <a:pt x="405" y="196"/>
                  </a:cubicBezTo>
                  <a:close/>
                  <a:moveTo>
                    <a:pt x="148" y="712"/>
                  </a:moveTo>
                  <a:cubicBezTo>
                    <a:pt x="156" y="704"/>
                    <a:pt x="148" y="712"/>
                    <a:pt x="156" y="696"/>
                  </a:cubicBezTo>
                  <a:lnTo>
                    <a:pt x="148" y="712"/>
                  </a:lnTo>
                  <a:close/>
                  <a:moveTo>
                    <a:pt x="133" y="1282"/>
                  </a:moveTo>
                  <a:cubicBezTo>
                    <a:pt x="133" y="1282"/>
                    <a:pt x="133" y="1282"/>
                    <a:pt x="133" y="1275"/>
                  </a:cubicBezTo>
                  <a:cubicBezTo>
                    <a:pt x="133" y="1275"/>
                    <a:pt x="133" y="1275"/>
                    <a:pt x="133" y="1282"/>
                  </a:cubicBezTo>
                  <a:close/>
                  <a:moveTo>
                    <a:pt x="125" y="829"/>
                  </a:moveTo>
                  <a:cubicBezTo>
                    <a:pt x="125" y="829"/>
                    <a:pt x="125" y="829"/>
                    <a:pt x="125" y="829"/>
                  </a:cubicBezTo>
                  <a:cubicBezTo>
                    <a:pt x="125" y="837"/>
                    <a:pt x="125" y="829"/>
                    <a:pt x="125" y="837"/>
                  </a:cubicBezTo>
                  <a:cubicBezTo>
                    <a:pt x="133" y="829"/>
                    <a:pt x="125" y="837"/>
                    <a:pt x="133" y="829"/>
                  </a:cubicBezTo>
                  <a:cubicBezTo>
                    <a:pt x="133" y="821"/>
                    <a:pt x="133" y="821"/>
                    <a:pt x="133" y="821"/>
                  </a:cubicBezTo>
                  <a:cubicBezTo>
                    <a:pt x="133" y="821"/>
                    <a:pt x="133" y="821"/>
                    <a:pt x="133" y="813"/>
                  </a:cubicBezTo>
                  <a:cubicBezTo>
                    <a:pt x="133" y="813"/>
                    <a:pt x="133" y="813"/>
                    <a:pt x="125" y="821"/>
                  </a:cubicBezTo>
                  <a:cubicBezTo>
                    <a:pt x="133" y="813"/>
                    <a:pt x="133" y="806"/>
                    <a:pt x="133" y="798"/>
                  </a:cubicBezTo>
                  <a:lnTo>
                    <a:pt x="125" y="829"/>
                  </a:lnTo>
                  <a:close/>
                  <a:moveTo>
                    <a:pt x="133" y="1259"/>
                  </a:moveTo>
                  <a:cubicBezTo>
                    <a:pt x="133" y="1259"/>
                    <a:pt x="133" y="1251"/>
                    <a:pt x="133" y="1251"/>
                  </a:cubicBezTo>
                  <a:cubicBezTo>
                    <a:pt x="125" y="1243"/>
                    <a:pt x="125" y="1243"/>
                    <a:pt x="125" y="1243"/>
                  </a:cubicBezTo>
                  <a:cubicBezTo>
                    <a:pt x="125" y="1243"/>
                    <a:pt x="125" y="1243"/>
                    <a:pt x="133" y="1259"/>
                  </a:cubicBezTo>
                  <a:cubicBezTo>
                    <a:pt x="133" y="1259"/>
                    <a:pt x="133" y="1259"/>
                    <a:pt x="133" y="1259"/>
                  </a:cubicBezTo>
                  <a:close/>
                  <a:moveTo>
                    <a:pt x="483" y="79"/>
                  </a:moveTo>
                  <a:cubicBezTo>
                    <a:pt x="490" y="71"/>
                    <a:pt x="490" y="71"/>
                    <a:pt x="490" y="71"/>
                  </a:cubicBezTo>
                  <a:cubicBezTo>
                    <a:pt x="483" y="71"/>
                    <a:pt x="483" y="71"/>
                    <a:pt x="483" y="71"/>
                  </a:cubicBezTo>
                  <a:lnTo>
                    <a:pt x="483" y="79"/>
                  </a:lnTo>
                  <a:close/>
                  <a:moveTo>
                    <a:pt x="133" y="1298"/>
                  </a:moveTo>
                  <a:cubicBezTo>
                    <a:pt x="133" y="1306"/>
                    <a:pt x="133" y="1306"/>
                    <a:pt x="133" y="1314"/>
                  </a:cubicBezTo>
                  <a:cubicBezTo>
                    <a:pt x="133" y="1321"/>
                    <a:pt x="133" y="1321"/>
                    <a:pt x="140" y="1321"/>
                  </a:cubicBezTo>
                  <a:cubicBezTo>
                    <a:pt x="133" y="1321"/>
                    <a:pt x="133" y="1314"/>
                    <a:pt x="133" y="1306"/>
                  </a:cubicBezTo>
                  <a:cubicBezTo>
                    <a:pt x="133" y="1306"/>
                    <a:pt x="133" y="1306"/>
                    <a:pt x="133" y="1298"/>
                  </a:cubicBezTo>
                  <a:close/>
                  <a:moveTo>
                    <a:pt x="140" y="1337"/>
                  </a:moveTo>
                  <a:cubicBezTo>
                    <a:pt x="140" y="1345"/>
                    <a:pt x="148" y="1345"/>
                    <a:pt x="148" y="1345"/>
                  </a:cubicBezTo>
                  <a:cubicBezTo>
                    <a:pt x="140" y="1329"/>
                    <a:pt x="140" y="1314"/>
                    <a:pt x="140" y="1306"/>
                  </a:cubicBezTo>
                  <a:cubicBezTo>
                    <a:pt x="133" y="1290"/>
                    <a:pt x="133" y="1290"/>
                    <a:pt x="133" y="1290"/>
                  </a:cubicBezTo>
                  <a:cubicBezTo>
                    <a:pt x="140" y="1314"/>
                    <a:pt x="140" y="1329"/>
                    <a:pt x="140" y="1329"/>
                  </a:cubicBezTo>
                  <a:cubicBezTo>
                    <a:pt x="140" y="1329"/>
                    <a:pt x="140" y="1329"/>
                    <a:pt x="140" y="1321"/>
                  </a:cubicBezTo>
                  <a:cubicBezTo>
                    <a:pt x="140" y="1329"/>
                    <a:pt x="140" y="1329"/>
                    <a:pt x="140" y="1337"/>
                  </a:cubicBezTo>
                  <a:close/>
                  <a:moveTo>
                    <a:pt x="148" y="1345"/>
                  </a:moveTo>
                  <a:cubicBezTo>
                    <a:pt x="148" y="1345"/>
                    <a:pt x="148" y="1345"/>
                    <a:pt x="148" y="1345"/>
                  </a:cubicBezTo>
                  <a:cubicBezTo>
                    <a:pt x="148" y="1345"/>
                    <a:pt x="148" y="1345"/>
                    <a:pt x="148" y="1345"/>
                  </a:cubicBezTo>
                  <a:close/>
                  <a:moveTo>
                    <a:pt x="133" y="1298"/>
                  </a:moveTo>
                  <a:cubicBezTo>
                    <a:pt x="133" y="1298"/>
                    <a:pt x="133" y="1298"/>
                    <a:pt x="133" y="1298"/>
                  </a:cubicBezTo>
                  <a:cubicBezTo>
                    <a:pt x="133" y="1298"/>
                    <a:pt x="133" y="1298"/>
                    <a:pt x="133" y="1290"/>
                  </a:cubicBezTo>
                  <a:cubicBezTo>
                    <a:pt x="133" y="1290"/>
                    <a:pt x="133" y="1290"/>
                    <a:pt x="133" y="1298"/>
                  </a:cubicBezTo>
                  <a:close/>
                  <a:moveTo>
                    <a:pt x="218" y="1540"/>
                  </a:moveTo>
                  <a:cubicBezTo>
                    <a:pt x="218" y="1540"/>
                    <a:pt x="218" y="1540"/>
                    <a:pt x="218" y="1540"/>
                  </a:cubicBezTo>
                  <a:cubicBezTo>
                    <a:pt x="218" y="1540"/>
                    <a:pt x="218" y="1532"/>
                    <a:pt x="218" y="1532"/>
                  </a:cubicBezTo>
                  <a:lnTo>
                    <a:pt x="218" y="1540"/>
                  </a:lnTo>
                  <a:close/>
                  <a:moveTo>
                    <a:pt x="195" y="563"/>
                  </a:moveTo>
                  <a:cubicBezTo>
                    <a:pt x="203" y="548"/>
                    <a:pt x="203" y="548"/>
                    <a:pt x="210" y="532"/>
                  </a:cubicBezTo>
                  <a:cubicBezTo>
                    <a:pt x="203" y="540"/>
                    <a:pt x="203" y="540"/>
                    <a:pt x="203" y="540"/>
                  </a:cubicBezTo>
                  <a:cubicBezTo>
                    <a:pt x="203" y="540"/>
                    <a:pt x="203" y="548"/>
                    <a:pt x="203" y="548"/>
                  </a:cubicBezTo>
                  <a:cubicBezTo>
                    <a:pt x="195" y="563"/>
                    <a:pt x="195" y="563"/>
                    <a:pt x="195" y="563"/>
                  </a:cubicBezTo>
                  <a:close/>
                  <a:moveTo>
                    <a:pt x="203" y="540"/>
                  </a:moveTo>
                  <a:cubicBezTo>
                    <a:pt x="203" y="540"/>
                    <a:pt x="210" y="540"/>
                    <a:pt x="210" y="532"/>
                  </a:cubicBezTo>
                  <a:cubicBezTo>
                    <a:pt x="203" y="548"/>
                    <a:pt x="203" y="548"/>
                    <a:pt x="203" y="548"/>
                  </a:cubicBezTo>
                  <a:lnTo>
                    <a:pt x="203" y="540"/>
                  </a:lnTo>
                  <a:close/>
                  <a:moveTo>
                    <a:pt x="133" y="1275"/>
                  </a:moveTo>
                  <a:cubicBezTo>
                    <a:pt x="133" y="1290"/>
                    <a:pt x="133" y="1290"/>
                    <a:pt x="133" y="1290"/>
                  </a:cubicBezTo>
                  <a:cubicBezTo>
                    <a:pt x="133" y="1282"/>
                    <a:pt x="133" y="1275"/>
                    <a:pt x="133" y="1275"/>
                  </a:cubicBezTo>
                  <a:close/>
                  <a:moveTo>
                    <a:pt x="257" y="1626"/>
                  </a:moveTo>
                  <a:cubicBezTo>
                    <a:pt x="257" y="1626"/>
                    <a:pt x="257" y="1626"/>
                    <a:pt x="265" y="1626"/>
                  </a:cubicBezTo>
                  <a:cubicBezTo>
                    <a:pt x="265" y="1626"/>
                    <a:pt x="265" y="1626"/>
                    <a:pt x="257" y="1618"/>
                  </a:cubicBezTo>
                  <a:lnTo>
                    <a:pt x="257" y="1626"/>
                  </a:lnTo>
                  <a:close/>
                  <a:moveTo>
                    <a:pt x="164" y="1423"/>
                  </a:moveTo>
                  <a:cubicBezTo>
                    <a:pt x="164" y="1423"/>
                    <a:pt x="164" y="1423"/>
                    <a:pt x="172" y="1439"/>
                  </a:cubicBezTo>
                  <a:cubicBezTo>
                    <a:pt x="164" y="1423"/>
                    <a:pt x="172" y="1431"/>
                    <a:pt x="164" y="1423"/>
                  </a:cubicBezTo>
                  <a:close/>
                  <a:moveTo>
                    <a:pt x="164" y="1400"/>
                  </a:moveTo>
                  <a:cubicBezTo>
                    <a:pt x="164" y="1415"/>
                    <a:pt x="164" y="1415"/>
                    <a:pt x="164" y="1423"/>
                  </a:cubicBezTo>
                  <a:cubicBezTo>
                    <a:pt x="164" y="1423"/>
                    <a:pt x="164" y="1423"/>
                    <a:pt x="164" y="1423"/>
                  </a:cubicBezTo>
                  <a:cubicBezTo>
                    <a:pt x="164" y="1423"/>
                    <a:pt x="164" y="1423"/>
                    <a:pt x="172" y="1423"/>
                  </a:cubicBezTo>
                  <a:cubicBezTo>
                    <a:pt x="172" y="1415"/>
                    <a:pt x="164" y="1407"/>
                    <a:pt x="164" y="1400"/>
                  </a:cubicBezTo>
                  <a:close/>
                  <a:moveTo>
                    <a:pt x="164" y="1400"/>
                  </a:moveTo>
                  <a:cubicBezTo>
                    <a:pt x="164" y="1400"/>
                    <a:pt x="164" y="1400"/>
                    <a:pt x="164" y="1400"/>
                  </a:cubicBezTo>
                  <a:cubicBezTo>
                    <a:pt x="164" y="1400"/>
                    <a:pt x="164" y="1400"/>
                    <a:pt x="164" y="1392"/>
                  </a:cubicBezTo>
                  <a:cubicBezTo>
                    <a:pt x="164" y="1392"/>
                    <a:pt x="164" y="1392"/>
                    <a:pt x="164" y="1400"/>
                  </a:cubicBezTo>
                  <a:close/>
                  <a:moveTo>
                    <a:pt x="156" y="1392"/>
                  </a:moveTo>
                  <a:cubicBezTo>
                    <a:pt x="156" y="1400"/>
                    <a:pt x="164" y="1400"/>
                    <a:pt x="164" y="1400"/>
                  </a:cubicBezTo>
                  <a:cubicBezTo>
                    <a:pt x="156" y="1392"/>
                    <a:pt x="156" y="1392"/>
                    <a:pt x="156" y="1384"/>
                  </a:cubicBezTo>
                  <a:cubicBezTo>
                    <a:pt x="156" y="1384"/>
                    <a:pt x="156" y="1384"/>
                    <a:pt x="156" y="1392"/>
                  </a:cubicBezTo>
                  <a:close/>
                  <a:moveTo>
                    <a:pt x="172" y="1439"/>
                  </a:moveTo>
                  <a:cubicBezTo>
                    <a:pt x="172" y="1439"/>
                    <a:pt x="172" y="1439"/>
                    <a:pt x="172" y="1439"/>
                  </a:cubicBezTo>
                  <a:cubicBezTo>
                    <a:pt x="172" y="1439"/>
                    <a:pt x="172" y="1439"/>
                    <a:pt x="179" y="1447"/>
                  </a:cubicBezTo>
                  <a:cubicBezTo>
                    <a:pt x="172" y="1423"/>
                    <a:pt x="172" y="1423"/>
                    <a:pt x="172" y="1423"/>
                  </a:cubicBezTo>
                  <a:cubicBezTo>
                    <a:pt x="172" y="1423"/>
                    <a:pt x="172" y="1423"/>
                    <a:pt x="172" y="1423"/>
                  </a:cubicBezTo>
                  <a:cubicBezTo>
                    <a:pt x="172" y="1431"/>
                    <a:pt x="172" y="1431"/>
                    <a:pt x="172" y="1439"/>
                  </a:cubicBezTo>
                  <a:cubicBezTo>
                    <a:pt x="172" y="1439"/>
                    <a:pt x="172" y="1439"/>
                    <a:pt x="172" y="1439"/>
                  </a:cubicBezTo>
                  <a:close/>
                  <a:moveTo>
                    <a:pt x="195" y="1486"/>
                  </a:moveTo>
                  <a:cubicBezTo>
                    <a:pt x="195" y="1493"/>
                    <a:pt x="195" y="1493"/>
                    <a:pt x="195" y="1493"/>
                  </a:cubicBezTo>
                  <a:cubicBezTo>
                    <a:pt x="195" y="1486"/>
                    <a:pt x="195" y="1478"/>
                    <a:pt x="195" y="1478"/>
                  </a:cubicBezTo>
                  <a:cubicBezTo>
                    <a:pt x="195" y="1486"/>
                    <a:pt x="195" y="1486"/>
                    <a:pt x="195" y="1486"/>
                  </a:cubicBezTo>
                  <a:close/>
                  <a:moveTo>
                    <a:pt x="203" y="1517"/>
                  </a:moveTo>
                  <a:cubicBezTo>
                    <a:pt x="203" y="1517"/>
                    <a:pt x="203" y="1517"/>
                    <a:pt x="203" y="1517"/>
                  </a:cubicBezTo>
                  <a:cubicBezTo>
                    <a:pt x="203" y="1525"/>
                    <a:pt x="203" y="1525"/>
                    <a:pt x="203" y="1525"/>
                  </a:cubicBezTo>
                  <a:cubicBezTo>
                    <a:pt x="203" y="1517"/>
                    <a:pt x="203" y="1517"/>
                    <a:pt x="203" y="1517"/>
                  </a:cubicBezTo>
                  <a:close/>
                  <a:moveTo>
                    <a:pt x="125" y="845"/>
                  </a:moveTo>
                  <a:cubicBezTo>
                    <a:pt x="117" y="852"/>
                    <a:pt x="117" y="845"/>
                    <a:pt x="117" y="852"/>
                  </a:cubicBezTo>
                  <a:lnTo>
                    <a:pt x="125" y="845"/>
                  </a:lnTo>
                  <a:close/>
                  <a:moveTo>
                    <a:pt x="125" y="1259"/>
                  </a:moveTo>
                  <a:cubicBezTo>
                    <a:pt x="125" y="1259"/>
                    <a:pt x="125" y="1259"/>
                    <a:pt x="125" y="1259"/>
                  </a:cubicBezTo>
                  <a:cubicBezTo>
                    <a:pt x="125" y="1259"/>
                    <a:pt x="125" y="1259"/>
                    <a:pt x="133" y="1267"/>
                  </a:cubicBezTo>
                  <a:cubicBezTo>
                    <a:pt x="133" y="1267"/>
                    <a:pt x="133" y="1267"/>
                    <a:pt x="125" y="1259"/>
                  </a:cubicBezTo>
                  <a:close/>
                  <a:moveTo>
                    <a:pt x="234" y="1579"/>
                  </a:moveTo>
                  <a:cubicBezTo>
                    <a:pt x="234" y="1579"/>
                    <a:pt x="234" y="1579"/>
                    <a:pt x="234" y="1579"/>
                  </a:cubicBezTo>
                  <a:cubicBezTo>
                    <a:pt x="234" y="1587"/>
                    <a:pt x="234" y="1587"/>
                    <a:pt x="234" y="1587"/>
                  </a:cubicBezTo>
                  <a:cubicBezTo>
                    <a:pt x="234" y="1587"/>
                    <a:pt x="234" y="1587"/>
                    <a:pt x="234" y="1587"/>
                  </a:cubicBezTo>
                  <a:cubicBezTo>
                    <a:pt x="234" y="1572"/>
                    <a:pt x="234" y="1572"/>
                    <a:pt x="234" y="1572"/>
                  </a:cubicBezTo>
                  <a:lnTo>
                    <a:pt x="234" y="1579"/>
                  </a:lnTo>
                  <a:close/>
                  <a:moveTo>
                    <a:pt x="234" y="1587"/>
                  </a:moveTo>
                  <a:cubicBezTo>
                    <a:pt x="234" y="1587"/>
                    <a:pt x="234" y="1587"/>
                    <a:pt x="234" y="1587"/>
                  </a:cubicBezTo>
                  <a:cubicBezTo>
                    <a:pt x="234" y="1587"/>
                    <a:pt x="234" y="1587"/>
                    <a:pt x="234" y="1587"/>
                  </a:cubicBezTo>
                  <a:close/>
                  <a:moveTo>
                    <a:pt x="156" y="1376"/>
                  </a:moveTo>
                  <a:cubicBezTo>
                    <a:pt x="156" y="1376"/>
                    <a:pt x="156" y="1376"/>
                    <a:pt x="148" y="1368"/>
                  </a:cubicBezTo>
                  <a:cubicBezTo>
                    <a:pt x="148" y="1368"/>
                    <a:pt x="148" y="1368"/>
                    <a:pt x="148" y="1376"/>
                  </a:cubicBezTo>
                  <a:cubicBezTo>
                    <a:pt x="148" y="1376"/>
                    <a:pt x="148" y="1376"/>
                    <a:pt x="156" y="1376"/>
                  </a:cubicBezTo>
                  <a:close/>
                  <a:moveTo>
                    <a:pt x="148" y="1384"/>
                  </a:moveTo>
                  <a:cubicBezTo>
                    <a:pt x="148" y="1384"/>
                    <a:pt x="148" y="1384"/>
                    <a:pt x="156" y="1392"/>
                  </a:cubicBezTo>
                  <a:cubicBezTo>
                    <a:pt x="156" y="1384"/>
                    <a:pt x="156" y="1384"/>
                    <a:pt x="148" y="1376"/>
                  </a:cubicBezTo>
                  <a:cubicBezTo>
                    <a:pt x="148" y="1376"/>
                    <a:pt x="148" y="1376"/>
                    <a:pt x="148" y="1384"/>
                  </a:cubicBezTo>
                  <a:close/>
                  <a:moveTo>
                    <a:pt x="490" y="55"/>
                  </a:moveTo>
                  <a:cubicBezTo>
                    <a:pt x="490" y="55"/>
                    <a:pt x="490" y="55"/>
                    <a:pt x="506" y="32"/>
                  </a:cubicBezTo>
                  <a:cubicBezTo>
                    <a:pt x="498" y="47"/>
                    <a:pt x="498" y="40"/>
                    <a:pt x="490" y="55"/>
                  </a:cubicBezTo>
                  <a:close/>
                  <a:moveTo>
                    <a:pt x="242" y="1595"/>
                  </a:moveTo>
                  <a:cubicBezTo>
                    <a:pt x="242" y="1595"/>
                    <a:pt x="242" y="1595"/>
                    <a:pt x="234" y="1587"/>
                  </a:cubicBezTo>
                  <a:cubicBezTo>
                    <a:pt x="234" y="1595"/>
                    <a:pt x="234" y="1587"/>
                    <a:pt x="242" y="1595"/>
                  </a:cubicBezTo>
                  <a:close/>
                  <a:moveTo>
                    <a:pt x="234" y="1579"/>
                  </a:moveTo>
                  <a:cubicBezTo>
                    <a:pt x="226" y="1579"/>
                    <a:pt x="226" y="1572"/>
                    <a:pt x="226" y="1572"/>
                  </a:cubicBezTo>
                  <a:lnTo>
                    <a:pt x="234" y="1579"/>
                  </a:lnTo>
                  <a:close/>
                  <a:moveTo>
                    <a:pt x="444" y="133"/>
                  </a:moveTo>
                  <a:cubicBezTo>
                    <a:pt x="451" y="126"/>
                    <a:pt x="451" y="126"/>
                    <a:pt x="451" y="126"/>
                  </a:cubicBezTo>
                  <a:cubicBezTo>
                    <a:pt x="444" y="126"/>
                    <a:pt x="444" y="126"/>
                    <a:pt x="444" y="126"/>
                  </a:cubicBezTo>
                  <a:lnTo>
                    <a:pt x="444" y="133"/>
                  </a:lnTo>
                  <a:close/>
                  <a:moveTo>
                    <a:pt x="459" y="118"/>
                  </a:moveTo>
                  <a:cubicBezTo>
                    <a:pt x="451" y="118"/>
                    <a:pt x="451" y="118"/>
                    <a:pt x="451" y="118"/>
                  </a:cubicBezTo>
                  <a:cubicBezTo>
                    <a:pt x="451" y="126"/>
                    <a:pt x="451" y="126"/>
                    <a:pt x="451" y="126"/>
                  </a:cubicBezTo>
                  <a:lnTo>
                    <a:pt x="459" y="118"/>
                  </a:lnTo>
                  <a:close/>
                  <a:moveTo>
                    <a:pt x="218" y="1540"/>
                  </a:moveTo>
                  <a:cubicBezTo>
                    <a:pt x="210" y="1540"/>
                    <a:pt x="210" y="1540"/>
                    <a:pt x="210" y="1540"/>
                  </a:cubicBezTo>
                  <a:cubicBezTo>
                    <a:pt x="218" y="1540"/>
                    <a:pt x="210" y="1540"/>
                    <a:pt x="218" y="1540"/>
                  </a:cubicBezTo>
                  <a:close/>
                  <a:moveTo>
                    <a:pt x="288" y="376"/>
                  </a:moveTo>
                  <a:cubicBezTo>
                    <a:pt x="288" y="376"/>
                    <a:pt x="288" y="376"/>
                    <a:pt x="296" y="368"/>
                  </a:cubicBezTo>
                  <a:cubicBezTo>
                    <a:pt x="296" y="368"/>
                    <a:pt x="296" y="368"/>
                    <a:pt x="296" y="368"/>
                  </a:cubicBezTo>
                  <a:cubicBezTo>
                    <a:pt x="296" y="360"/>
                    <a:pt x="296" y="360"/>
                    <a:pt x="296" y="360"/>
                  </a:cubicBezTo>
                  <a:cubicBezTo>
                    <a:pt x="296" y="368"/>
                    <a:pt x="296" y="368"/>
                    <a:pt x="296" y="368"/>
                  </a:cubicBezTo>
                  <a:cubicBezTo>
                    <a:pt x="296" y="368"/>
                    <a:pt x="296" y="368"/>
                    <a:pt x="296" y="368"/>
                  </a:cubicBezTo>
                  <a:cubicBezTo>
                    <a:pt x="296" y="368"/>
                    <a:pt x="296" y="368"/>
                    <a:pt x="296" y="368"/>
                  </a:cubicBezTo>
                  <a:cubicBezTo>
                    <a:pt x="296" y="368"/>
                    <a:pt x="296" y="368"/>
                    <a:pt x="288" y="376"/>
                  </a:cubicBezTo>
                  <a:close/>
                  <a:moveTo>
                    <a:pt x="288" y="376"/>
                  </a:moveTo>
                  <a:cubicBezTo>
                    <a:pt x="280" y="383"/>
                    <a:pt x="280" y="383"/>
                    <a:pt x="280" y="383"/>
                  </a:cubicBezTo>
                  <a:cubicBezTo>
                    <a:pt x="288" y="376"/>
                    <a:pt x="288" y="376"/>
                    <a:pt x="288" y="376"/>
                  </a:cubicBezTo>
                  <a:cubicBezTo>
                    <a:pt x="288" y="376"/>
                    <a:pt x="288" y="376"/>
                    <a:pt x="288" y="376"/>
                  </a:cubicBezTo>
                  <a:close/>
                  <a:moveTo>
                    <a:pt x="210" y="1532"/>
                  </a:moveTo>
                  <a:cubicBezTo>
                    <a:pt x="203" y="1525"/>
                    <a:pt x="203" y="1525"/>
                    <a:pt x="203" y="1525"/>
                  </a:cubicBezTo>
                  <a:cubicBezTo>
                    <a:pt x="203" y="1509"/>
                    <a:pt x="203" y="1509"/>
                    <a:pt x="203" y="1509"/>
                  </a:cubicBezTo>
                  <a:cubicBezTo>
                    <a:pt x="203" y="1509"/>
                    <a:pt x="203" y="1509"/>
                    <a:pt x="203" y="1517"/>
                  </a:cubicBezTo>
                  <a:cubicBezTo>
                    <a:pt x="203" y="1509"/>
                    <a:pt x="203" y="1509"/>
                    <a:pt x="203" y="1501"/>
                  </a:cubicBezTo>
                  <a:cubicBezTo>
                    <a:pt x="195" y="1493"/>
                    <a:pt x="195" y="1493"/>
                    <a:pt x="195" y="1493"/>
                  </a:cubicBezTo>
                  <a:cubicBezTo>
                    <a:pt x="195" y="1493"/>
                    <a:pt x="195" y="1493"/>
                    <a:pt x="195" y="1493"/>
                  </a:cubicBezTo>
                  <a:cubicBezTo>
                    <a:pt x="195" y="1493"/>
                    <a:pt x="195" y="1493"/>
                    <a:pt x="195" y="1493"/>
                  </a:cubicBezTo>
                  <a:cubicBezTo>
                    <a:pt x="195" y="1501"/>
                    <a:pt x="195" y="1501"/>
                    <a:pt x="203" y="1509"/>
                  </a:cubicBezTo>
                  <a:cubicBezTo>
                    <a:pt x="203" y="1509"/>
                    <a:pt x="203" y="1509"/>
                    <a:pt x="203" y="1509"/>
                  </a:cubicBezTo>
                  <a:cubicBezTo>
                    <a:pt x="203" y="1509"/>
                    <a:pt x="203" y="1509"/>
                    <a:pt x="195" y="1501"/>
                  </a:cubicBezTo>
                  <a:cubicBezTo>
                    <a:pt x="195" y="1501"/>
                    <a:pt x="195" y="1501"/>
                    <a:pt x="203" y="1509"/>
                  </a:cubicBezTo>
                  <a:cubicBezTo>
                    <a:pt x="203" y="1517"/>
                    <a:pt x="203" y="1517"/>
                    <a:pt x="203" y="1517"/>
                  </a:cubicBezTo>
                  <a:cubicBezTo>
                    <a:pt x="210" y="1532"/>
                    <a:pt x="210" y="1532"/>
                    <a:pt x="210" y="1532"/>
                  </a:cubicBezTo>
                  <a:close/>
                  <a:moveTo>
                    <a:pt x="459" y="110"/>
                  </a:moveTo>
                  <a:cubicBezTo>
                    <a:pt x="467" y="102"/>
                    <a:pt x="467" y="102"/>
                    <a:pt x="467" y="94"/>
                  </a:cubicBezTo>
                  <a:cubicBezTo>
                    <a:pt x="459" y="110"/>
                    <a:pt x="459" y="110"/>
                    <a:pt x="459" y="110"/>
                  </a:cubicBezTo>
                  <a:close/>
                  <a:moveTo>
                    <a:pt x="249" y="1618"/>
                  </a:moveTo>
                  <a:cubicBezTo>
                    <a:pt x="249" y="1618"/>
                    <a:pt x="249" y="1618"/>
                    <a:pt x="249" y="1611"/>
                  </a:cubicBezTo>
                  <a:cubicBezTo>
                    <a:pt x="249" y="1618"/>
                    <a:pt x="249" y="1618"/>
                    <a:pt x="249" y="1618"/>
                  </a:cubicBezTo>
                  <a:close/>
                  <a:moveTo>
                    <a:pt x="327" y="313"/>
                  </a:moveTo>
                  <a:cubicBezTo>
                    <a:pt x="327" y="313"/>
                    <a:pt x="327" y="313"/>
                    <a:pt x="327" y="313"/>
                  </a:cubicBezTo>
                  <a:cubicBezTo>
                    <a:pt x="327" y="313"/>
                    <a:pt x="327" y="313"/>
                    <a:pt x="327" y="313"/>
                  </a:cubicBezTo>
                  <a:close/>
                  <a:moveTo>
                    <a:pt x="280" y="383"/>
                  </a:moveTo>
                  <a:cubicBezTo>
                    <a:pt x="288" y="376"/>
                    <a:pt x="288" y="376"/>
                    <a:pt x="288" y="376"/>
                  </a:cubicBezTo>
                  <a:cubicBezTo>
                    <a:pt x="280" y="383"/>
                    <a:pt x="280" y="383"/>
                    <a:pt x="280" y="383"/>
                  </a:cubicBezTo>
                  <a:close/>
                  <a:moveTo>
                    <a:pt x="288" y="376"/>
                  </a:moveTo>
                  <a:cubicBezTo>
                    <a:pt x="288" y="376"/>
                    <a:pt x="288" y="376"/>
                    <a:pt x="288" y="368"/>
                  </a:cubicBezTo>
                  <a:cubicBezTo>
                    <a:pt x="288" y="376"/>
                    <a:pt x="288" y="376"/>
                    <a:pt x="288" y="376"/>
                  </a:cubicBezTo>
                  <a:close/>
                  <a:moveTo>
                    <a:pt x="280" y="376"/>
                  </a:moveTo>
                  <a:cubicBezTo>
                    <a:pt x="288" y="368"/>
                    <a:pt x="288" y="368"/>
                    <a:pt x="288" y="368"/>
                  </a:cubicBezTo>
                  <a:cubicBezTo>
                    <a:pt x="296" y="368"/>
                    <a:pt x="296" y="368"/>
                    <a:pt x="296" y="368"/>
                  </a:cubicBezTo>
                  <a:lnTo>
                    <a:pt x="280" y="376"/>
                  </a:lnTo>
                  <a:close/>
                  <a:moveTo>
                    <a:pt x="483" y="63"/>
                  </a:moveTo>
                  <a:cubicBezTo>
                    <a:pt x="483" y="63"/>
                    <a:pt x="483" y="63"/>
                    <a:pt x="483" y="63"/>
                  </a:cubicBezTo>
                  <a:cubicBezTo>
                    <a:pt x="483" y="63"/>
                    <a:pt x="483" y="63"/>
                    <a:pt x="483" y="63"/>
                  </a:cubicBezTo>
                  <a:cubicBezTo>
                    <a:pt x="483" y="63"/>
                    <a:pt x="483" y="63"/>
                    <a:pt x="483" y="63"/>
                  </a:cubicBezTo>
                  <a:close/>
                  <a:moveTo>
                    <a:pt x="483" y="63"/>
                  </a:moveTo>
                  <a:cubicBezTo>
                    <a:pt x="490" y="63"/>
                    <a:pt x="490" y="63"/>
                    <a:pt x="490" y="55"/>
                  </a:cubicBezTo>
                  <a:cubicBezTo>
                    <a:pt x="483" y="55"/>
                    <a:pt x="483" y="55"/>
                    <a:pt x="483" y="63"/>
                  </a:cubicBezTo>
                  <a:close/>
                  <a:moveTo>
                    <a:pt x="234" y="469"/>
                  </a:moveTo>
                  <a:cubicBezTo>
                    <a:pt x="242" y="462"/>
                    <a:pt x="242" y="462"/>
                    <a:pt x="242" y="462"/>
                  </a:cubicBezTo>
                  <a:cubicBezTo>
                    <a:pt x="234" y="469"/>
                    <a:pt x="234" y="469"/>
                    <a:pt x="234" y="469"/>
                  </a:cubicBezTo>
                  <a:close/>
                  <a:moveTo>
                    <a:pt x="195" y="1509"/>
                  </a:moveTo>
                  <a:cubicBezTo>
                    <a:pt x="195" y="1501"/>
                    <a:pt x="195" y="1501"/>
                    <a:pt x="195" y="1501"/>
                  </a:cubicBezTo>
                  <a:cubicBezTo>
                    <a:pt x="195" y="1501"/>
                    <a:pt x="195" y="1509"/>
                    <a:pt x="195" y="1509"/>
                  </a:cubicBezTo>
                  <a:close/>
                  <a:moveTo>
                    <a:pt x="498" y="32"/>
                  </a:moveTo>
                  <a:cubicBezTo>
                    <a:pt x="498" y="32"/>
                    <a:pt x="498" y="32"/>
                    <a:pt x="498" y="32"/>
                  </a:cubicBezTo>
                  <a:cubicBezTo>
                    <a:pt x="490" y="40"/>
                    <a:pt x="490" y="40"/>
                    <a:pt x="490" y="40"/>
                  </a:cubicBezTo>
                  <a:cubicBezTo>
                    <a:pt x="490" y="40"/>
                    <a:pt x="490" y="47"/>
                    <a:pt x="490" y="47"/>
                  </a:cubicBezTo>
                  <a:cubicBezTo>
                    <a:pt x="498" y="40"/>
                    <a:pt x="498" y="32"/>
                    <a:pt x="498" y="32"/>
                  </a:cubicBezTo>
                  <a:close/>
                  <a:moveTo>
                    <a:pt x="467" y="86"/>
                  </a:moveTo>
                  <a:cubicBezTo>
                    <a:pt x="467" y="86"/>
                    <a:pt x="467" y="86"/>
                    <a:pt x="467" y="86"/>
                  </a:cubicBezTo>
                  <a:cubicBezTo>
                    <a:pt x="467" y="86"/>
                    <a:pt x="467" y="86"/>
                    <a:pt x="467" y="86"/>
                  </a:cubicBezTo>
                  <a:cubicBezTo>
                    <a:pt x="467" y="86"/>
                    <a:pt x="467" y="86"/>
                    <a:pt x="467" y="86"/>
                  </a:cubicBezTo>
                  <a:cubicBezTo>
                    <a:pt x="475" y="86"/>
                    <a:pt x="475" y="79"/>
                    <a:pt x="475" y="79"/>
                  </a:cubicBezTo>
                  <a:cubicBezTo>
                    <a:pt x="475" y="79"/>
                    <a:pt x="475" y="79"/>
                    <a:pt x="475" y="79"/>
                  </a:cubicBezTo>
                  <a:cubicBezTo>
                    <a:pt x="475" y="79"/>
                    <a:pt x="475" y="79"/>
                    <a:pt x="475" y="79"/>
                  </a:cubicBezTo>
                  <a:cubicBezTo>
                    <a:pt x="475" y="71"/>
                    <a:pt x="475" y="71"/>
                    <a:pt x="475" y="71"/>
                  </a:cubicBezTo>
                  <a:cubicBezTo>
                    <a:pt x="475" y="79"/>
                    <a:pt x="475" y="79"/>
                    <a:pt x="475" y="79"/>
                  </a:cubicBezTo>
                  <a:cubicBezTo>
                    <a:pt x="475" y="79"/>
                    <a:pt x="475" y="71"/>
                    <a:pt x="475" y="71"/>
                  </a:cubicBezTo>
                  <a:cubicBezTo>
                    <a:pt x="483" y="71"/>
                    <a:pt x="483" y="71"/>
                    <a:pt x="483" y="71"/>
                  </a:cubicBezTo>
                  <a:cubicBezTo>
                    <a:pt x="475" y="71"/>
                    <a:pt x="475" y="71"/>
                    <a:pt x="475" y="79"/>
                  </a:cubicBezTo>
                  <a:cubicBezTo>
                    <a:pt x="483" y="71"/>
                    <a:pt x="483" y="71"/>
                    <a:pt x="483" y="63"/>
                  </a:cubicBezTo>
                  <a:cubicBezTo>
                    <a:pt x="483" y="71"/>
                    <a:pt x="483" y="71"/>
                    <a:pt x="483" y="71"/>
                  </a:cubicBezTo>
                  <a:cubicBezTo>
                    <a:pt x="475" y="71"/>
                    <a:pt x="475" y="71"/>
                    <a:pt x="475" y="71"/>
                  </a:cubicBezTo>
                  <a:cubicBezTo>
                    <a:pt x="483" y="63"/>
                    <a:pt x="483" y="55"/>
                    <a:pt x="490" y="40"/>
                  </a:cubicBezTo>
                  <a:cubicBezTo>
                    <a:pt x="490" y="40"/>
                    <a:pt x="490" y="40"/>
                    <a:pt x="490" y="40"/>
                  </a:cubicBezTo>
                  <a:cubicBezTo>
                    <a:pt x="490" y="47"/>
                    <a:pt x="483" y="55"/>
                    <a:pt x="475" y="63"/>
                  </a:cubicBezTo>
                  <a:cubicBezTo>
                    <a:pt x="475" y="63"/>
                    <a:pt x="475" y="63"/>
                    <a:pt x="475" y="63"/>
                  </a:cubicBezTo>
                  <a:cubicBezTo>
                    <a:pt x="475" y="71"/>
                    <a:pt x="475" y="71"/>
                    <a:pt x="475" y="71"/>
                  </a:cubicBezTo>
                  <a:cubicBezTo>
                    <a:pt x="475" y="71"/>
                    <a:pt x="475" y="71"/>
                    <a:pt x="467" y="71"/>
                  </a:cubicBezTo>
                  <a:cubicBezTo>
                    <a:pt x="459" y="94"/>
                    <a:pt x="467" y="71"/>
                    <a:pt x="467" y="86"/>
                  </a:cubicBezTo>
                  <a:cubicBezTo>
                    <a:pt x="467" y="86"/>
                    <a:pt x="467" y="86"/>
                    <a:pt x="459" y="102"/>
                  </a:cubicBezTo>
                  <a:cubicBezTo>
                    <a:pt x="459" y="94"/>
                    <a:pt x="467" y="94"/>
                    <a:pt x="467" y="86"/>
                  </a:cubicBezTo>
                  <a:close/>
                  <a:moveTo>
                    <a:pt x="467" y="79"/>
                  </a:moveTo>
                  <a:cubicBezTo>
                    <a:pt x="467" y="86"/>
                    <a:pt x="467" y="86"/>
                    <a:pt x="467" y="86"/>
                  </a:cubicBezTo>
                  <a:cubicBezTo>
                    <a:pt x="467" y="86"/>
                    <a:pt x="467" y="86"/>
                    <a:pt x="467" y="86"/>
                  </a:cubicBezTo>
                  <a:cubicBezTo>
                    <a:pt x="467" y="86"/>
                    <a:pt x="467" y="86"/>
                    <a:pt x="467" y="79"/>
                  </a:cubicBezTo>
                  <a:close/>
                  <a:moveTo>
                    <a:pt x="498" y="32"/>
                  </a:moveTo>
                  <a:cubicBezTo>
                    <a:pt x="498" y="24"/>
                    <a:pt x="498" y="24"/>
                    <a:pt x="498" y="24"/>
                  </a:cubicBezTo>
                  <a:cubicBezTo>
                    <a:pt x="498" y="32"/>
                    <a:pt x="498" y="32"/>
                    <a:pt x="498" y="32"/>
                  </a:cubicBezTo>
                  <a:cubicBezTo>
                    <a:pt x="498" y="32"/>
                    <a:pt x="498" y="32"/>
                    <a:pt x="498" y="32"/>
                  </a:cubicBezTo>
                  <a:cubicBezTo>
                    <a:pt x="498" y="32"/>
                    <a:pt x="498" y="32"/>
                    <a:pt x="498" y="32"/>
                  </a:cubicBezTo>
                  <a:close/>
                  <a:moveTo>
                    <a:pt x="311" y="329"/>
                  </a:moveTo>
                  <a:cubicBezTo>
                    <a:pt x="311" y="329"/>
                    <a:pt x="311" y="329"/>
                    <a:pt x="311" y="329"/>
                  </a:cubicBezTo>
                  <a:cubicBezTo>
                    <a:pt x="311" y="329"/>
                    <a:pt x="311" y="329"/>
                    <a:pt x="311" y="329"/>
                  </a:cubicBezTo>
                  <a:close/>
                  <a:moveTo>
                    <a:pt x="319" y="313"/>
                  </a:moveTo>
                  <a:cubicBezTo>
                    <a:pt x="311" y="321"/>
                    <a:pt x="311" y="321"/>
                    <a:pt x="311" y="321"/>
                  </a:cubicBezTo>
                  <a:cubicBezTo>
                    <a:pt x="311" y="329"/>
                    <a:pt x="311" y="329"/>
                    <a:pt x="311" y="329"/>
                  </a:cubicBezTo>
                  <a:cubicBezTo>
                    <a:pt x="311" y="329"/>
                    <a:pt x="304" y="329"/>
                    <a:pt x="304" y="337"/>
                  </a:cubicBezTo>
                  <a:cubicBezTo>
                    <a:pt x="304" y="337"/>
                    <a:pt x="304" y="337"/>
                    <a:pt x="311" y="329"/>
                  </a:cubicBezTo>
                  <a:cubicBezTo>
                    <a:pt x="311" y="329"/>
                    <a:pt x="311" y="329"/>
                    <a:pt x="304" y="344"/>
                  </a:cubicBezTo>
                  <a:cubicBezTo>
                    <a:pt x="296" y="360"/>
                    <a:pt x="296" y="352"/>
                    <a:pt x="296" y="360"/>
                  </a:cubicBezTo>
                  <a:cubicBezTo>
                    <a:pt x="296" y="360"/>
                    <a:pt x="296" y="360"/>
                    <a:pt x="296" y="352"/>
                  </a:cubicBezTo>
                  <a:cubicBezTo>
                    <a:pt x="296" y="360"/>
                    <a:pt x="296" y="360"/>
                    <a:pt x="304" y="352"/>
                  </a:cubicBezTo>
                  <a:cubicBezTo>
                    <a:pt x="296" y="352"/>
                    <a:pt x="296" y="352"/>
                    <a:pt x="296" y="352"/>
                  </a:cubicBezTo>
                  <a:cubicBezTo>
                    <a:pt x="304" y="344"/>
                    <a:pt x="304" y="344"/>
                    <a:pt x="311" y="329"/>
                  </a:cubicBezTo>
                  <a:cubicBezTo>
                    <a:pt x="311" y="329"/>
                    <a:pt x="319" y="321"/>
                    <a:pt x="319" y="321"/>
                  </a:cubicBezTo>
                  <a:cubicBezTo>
                    <a:pt x="319" y="313"/>
                    <a:pt x="319" y="313"/>
                    <a:pt x="327" y="313"/>
                  </a:cubicBezTo>
                  <a:cubicBezTo>
                    <a:pt x="319" y="313"/>
                    <a:pt x="319" y="313"/>
                    <a:pt x="319" y="313"/>
                  </a:cubicBezTo>
                  <a:close/>
                  <a:moveTo>
                    <a:pt x="288" y="360"/>
                  </a:moveTo>
                  <a:cubicBezTo>
                    <a:pt x="296" y="352"/>
                    <a:pt x="296" y="344"/>
                    <a:pt x="304" y="344"/>
                  </a:cubicBezTo>
                  <a:cubicBezTo>
                    <a:pt x="296" y="344"/>
                    <a:pt x="296" y="344"/>
                    <a:pt x="296" y="344"/>
                  </a:cubicBezTo>
                  <a:cubicBezTo>
                    <a:pt x="296" y="344"/>
                    <a:pt x="296" y="352"/>
                    <a:pt x="288" y="360"/>
                  </a:cubicBezTo>
                  <a:close/>
                  <a:moveTo>
                    <a:pt x="280" y="368"/>
                  </a:moveTo>
                  <a:cubicBezTo>
                    <a:pt x="288" y="368"/>
                    <a:pt x="288" y="360"/>
                    <a:pt x="288" y="360"/>
                  </a:cubicBezTo>
                  <a:cubicBezTo>
                    <a:pt x="288" y="360"/>
                    <a:pt x="288" y="360"/>
                    <a:pt x="288" y="360"/>
                  </a:cubicBezTo>
                  <a:cubicBezTo>
                    <a:pt x="288" y="360"/>
                    <a:pt x="288" y="360"/>
                    <a:pt x="280" y="368"/>
                  </a:cubicBezTo>
                  <a:close/>
                  <a:moveTo>
                    <a:pt x="327" y="313"/>
                  </a:moveTo>
                  <a:cubicBezTo>
                    <a:pt x="327" y="313"/>
                    <a:pt x="327" y="313"/>
                    <a:pt x="327" y="313"/>
                  </a:cubicBezTo>
                  <a:cubicBezTo>
                    <a:pt x="327" y="305"/>
                    <a:pt x="327" y="305"/>
                    <a:pt x="327" y="313"/>
                  </a:cubicBezTo>
                  <a:close/>
                  <a:moveTo>
                    <a:pt x="350" y="258"/>
                  </a:moveTo>
                  <a:cubicBezTo>
                    <a:pt x="366" y="251"/>
                    <a:pt x="366" y="251"/>
                    <a:pt x="366" y="251"/>
                  </a:cubicBezTo>
                  <a:cubicBezTo>
                    <a:pt x="350" y="258"/>
                    <a:pt x="358" y="251"/>
                    <a:pt x="350" y="258"/>
                  </a:cubicBezTo>
                  <a:close/>
                  <a:moveTo>
                    <a:pt x="459" y="94"/>
                  </a:moveTo>
                  <a:cubicBezTo>
                    <a:pt x="459" y="94"/>
                    <a:pt x="459" y="94"/>
                    <a:pt x="467" y="86"/>
                  </a:cubicBezTo>
                  <a:cubicBezTo>
                    <a:pt x="459" y="94"/>
                    <a:pt x="459" y="94"/>
                    <a:pt x="459" y="94"/>
                  </a:cubicBezTo>
                  <a:close/>
                  <a:moveTo>
                    <a:pt x="327" y="297"/>
                  </a:moveTo>
                  <a:cubicBezTo>
                    <a:pt x="335" y="282"/>
                    <a:pt x="335" y="282"/>
                    <a:pt x="335" y="282"/>
                  </a:cubicBezTo>
                  <a:cubicBezTo>
                    <a:pt x="327" y="290"/>
                    <a:pt x="327" y="297"/>
                    <a:pt x="327" y="297"/>
                  </a:cubicBezTo>
                  <a:close/>
                  <a:moveTo>
                    <a:pt x="343" y="274"/>
                  </a:moveTo>
                  <a:cubicBezTo>
                    <a:pt x="343" y="274"/>
                    <a:pt x="343" y="274"/>
                    <a:pt x="343" y="282"/>
                  </a:cubicBezTo>
                  <a:cubicBezTo>
                    <a:pt x="335" y="282"/>
                    <a:pt x="335" y="282"/>
                    <a:pt x="335" y="282"/>
                  </a:cubicBezTo>
                  <a:cubicBezTo>
                    <a:pt x="335" y="282"/>
                    <a:pt x="335" y="282"/>
                    <a:pt x="335" y="290"/>
                  </a:cubicBezTo>
                  <a:cubicBezTo>
                    <a:pt x="335" y="290"/>
                    <a:pt x="327" y="297"/>
                    <a:pt x="327" y="297"/>
                  </a:cubicBezTo>
                  <a:cubicBezTo>
                    <a:pt x="327" y="297"/>
                    <a:pt x="327" y="297"/>
                    <a:pt x="327" y="297"/>
                  </a:cubicBezTo>
                  <a:cubicBezTo>
                    <a:pt x="335" y="297"/>
                    <a:pt x="335" y="290"/>
                    <a:pt x="343" y="274"/>
                  </a:cubicBezTo>
                  <a:cubicBezTo>
                    <a:pt x="343" y="274"/>
                    <a:pt x="343" y="274"/>
                    <a:pt x="343" y="274"/>
                  </a:cubicBezTo>
                  <a:cubicBezTo>
                    <a:pt x="343" y="274"/>
                    <a:pt x="343" y="274"/>
                    <a:pt x="343" y="282"/>
                  </a:cubicBezTo>
                  <a:cubicBezTo>
                    <a:pt x="343" y="282"/>
                    <a:pt x="343" y="274"/>
                    <a:pt x="343" y="274"/>
                  </a:cubicBezTo>
                  <a:cubicBezTo>
                    <a:pt x="350" y="266"/>
                    <a:pt x="350" y="266"/>
                    <a:pt x="350" y="266"/>
                  </a:cubicBezTo>
                  <a:cubicBezTo>
                    <a:pt x="343" y="274"/>
                    <a:pt x="343" y="274"/>
                    <a:pt x="343" y="274"/>
                  </a:cubicBezTo>
                  <a:cubicBezTo>
                    <a:pt x="343" y="266"/>
                    <a:pt x="350" y="266"/>
                    <a:pt x="350" y="258"/>
                  </a:cubicBezTo>
                  <a:cubicBezTo>
                    <a:pt x="350" y="258"/>
                    <a:pt x="350" y="258"/>
                    <a:pt x="358" y="258"/>
                  </a:cubicBezTo>
                  <a:cubicBezTo>
                    <a:pt x="358" y="258"/>
                    <a:pt x="358" y="258"/>
                    <a:pt x="358" y="251"/>
                  </a:cubicBezTo>
                  <a:cubicBezTo>
                    <a:pt x="358" y="251"/>
                    <a:pt x="358" y="251"/>
                    <a:pt x="358" y="251"/>
                  </a:cubicBezTo>
                  <a:cubicBezTo>
                    <a:pt x="366" y="243"/>
                    <a:pt x="381" y="219"/>
                    <a:pt x="389" y="204"/>
                  </a:cubicBezTo>
                  <a:cubicBezTo>
                    <a:pt x="397" y="196"/>
                    <a:pt x="397" y="196"/>
                    <a:pt x="397" y="196"/>
                  </a:cubicBezTo>
                  <a:cubicBezTo>
                    <a:pt x="405" y="188"/>
                    <a:pt x="405" y="180"/>
                    <a:pt x="405" y="180"/>
                  </a:cubicBezTo>
                  <a:cubicBezTo>
                    <a:pt x="413" y="180"/>
                    <a:pt x="413" y="180"/>
                    <a:pt x="413" y="180"/>
                  </a:cubicBezTo>
                  <a:cubicBezTo>
                    <a:pt x="413" y="172"/>
                    <a:pt x="413" y="172"/>
                    <a:pt x="413" y="172"/>
                  </a:cubicBezTo>
                  <a:cubicBezTo>
                    <a:pt x="413" y="165"/>
                    <a:pt x="420" y="157"/>
                    <a:pt x="428" y="149"/>
                  </a:cubicBezTo>
                  <a:cubicBezTo>
                    <a:pt x="428" y="141"/>
                    <a:pt x="428" y="141"/>
                    <a:pt x="428" y="141"/>
                  </a:cubicBezTo>
                  <a:cubicBezTo>
                    <a:pt x="420" y="149"/>
                    <a:pt x="420" y="157"/>
                    <a:pt x="413" y="165"/>
                  </a:cubicBezTo>
                  <a:cubicBezTo>
                    <a:pt x="413" y="165"/>
                    <a:pt x="413" y="165"/>
                    <a:pt x="413" y="172"/>
                  </a:cubicBezTo>
                  <a:cubicBezTo>
                    <a:pt x="428" y="157"/>
                    <a:pt x="428" y="149"/>
                    <a:pt x="436" y="141"/>
                  </a:cubicBezTo>
                  <a:cubicBezTo>
                    <a:pt x="444" y="133"/>
                    <a:pt x="444" y="133"/>
                    <a:pt x="444" y="133"/>
                  </a:cubicBezTo>
                  <a:cubicBezTo>
                    <a:pt x="436" y="133"/>
                    <a:pt x="436" y="141"/>
                    <a:pt x="428" y="141"/>
                  </a:cubicBezTo>
                  <a:cubicBezTo>
                    <a:pt x="436" y="133"/>
                    <a:pt x="436" y="133"/>
                    <a:pt x="444" y="133"/>
                  </a:cubicBezTo>
                  <a:cubicBezTo>
                    <a:pt x="444" y="133"/>
                    <a:pt x="444" y="133"/>
                    <a:pt x="436" y="133"/>
                  </a:cubicBezTo>
                  <a:cubicBezTo>
                    <a:pt x="444" y="126"/>
                    <a:pt x="444" y="126"/>
                    <a:pt x="444" y="118"/>
                  </a:cubicBezTo>
                  <a:cubicBezTo>
                    <a:pt x="451" y="118"/>
                    <a:pt x="451" y="110"/>
                    <a:pt x="451" y="110"/>
                  </a:cubicBezTo>
                  <a:cubicBezTo>
                    <a:pt x="451" y="110"/>
                    <a:pt x="451" y="110"/>
                    <a:pt x="451" y="118"/>
                  </a:cubicBezTo>
                  <a:cubicBezTo>
                    <a:pt x="444" y="126"/>
                    <a:pt x="444" y="126"/>
                    <a:pt x="451" y="118"/>
                  </a:cubicBezTo>
                  <a:cubicBezTo>
                    <a:pt x="451" y="118"/>
                    <a:pt x="451" y="118"/>
                    <a:pt x="459" y="102"/>
                  </a:cubicBezTo>
                  <a:cubicBezTo>
                    <a:pt x="459" y="102"/>
                    <a:pt x="459" y="102"/>
                    <a:pt x="459" y="102"/>
                  </a:cubicBezTo>
                  <a:cubicBezTo>
                    <a:pt x="459" y="102"/>
                    <a:pt x="459" y="102"/>
                    <a:pt x="459" y="102"/>
                  </a:cubicBezTo>
                  <a:cubicBezTo>
                    <a:pt x="459" y="94"/>
                    <a:pt x="467" y="94"/>
                    <a:pt x="467" y="86"/>
                  </a:cubicBezTo>
                  <a:cubicBezTo>
                    <a:pt x="467" y="86"/>
                    <a:pt x="467" y="86"/>
                    <a:pt x="459" y="94"/>
                  </a:cubicBezTo>
                  <a:cubicBezTo>
                    <a:pt x="459" y="94"/>
                    <a:pt x="459" y="94"/>
                    <a:pt x="459" y="94"/>
                  </a:cubicBezTo>
                  <a:cubicBezTo>
                    <a:pt x="459" y="94"/>
                    <a:pt x="459" y="94"/>
                    <a:pt x="459" y="94"/>
                  </a:cubicBezTo>
                  <a:cubicBezTo>
                    <a:pt x="459" y="94"/>
                    <a:pt x="459" y="102"/>
                    <a:pt x="459" y="102"/>
                  </a:cubicBezTo>
                  <a:cubicBezTo>
                    <a:pt x="459" y="102"/>
                    <a:pt x="459" y="102"/>
                    <a:pt x="451" y="110"/>
                  </a:cubicBezTo>
                  <a:cubicBezTo>
                    <a:pt x="428" y="141"/>
                    <a:pt x="397" y="180"/>
                    <a:pt x="381" y="219"/>
                  </a:cubicBezTo>
                  <a:cubicBezTo>
                    <a:pt x="381" y="219"/>
                    <a:pt x="381" y="219"/>
                    <a:pt x="374" y="219"/>
                  </a:cubicBezTo>
                  <a:cubicBezTo>
                    <a:pt x="366" y="235"/>
                    <a:pt x="350" y="251"/>
                    <a:pt x="343" y="266"/>
                  </a:cubicBezTo>
                  <a:cubicBezTo>
                    <a:pt x="343" y="274"/>
                    <a:pt x="343" y="274"/>
                    <a:pt x="343" y="274"/>
                  </a:cubicBezTo>
                  <a:close/>
                  <a:moveTo>
                    <a:pt x="327" y="305"/>
                  </a:moveTo>
                  <a:cubicBezTo>
                    <a:pt x="327" y="297"/>
                    <a:pt x="327" y="297"/>
                    <a:pt x="327" y="297"/>
                  </a:cubicBezTo>
                  <a:cubicBezTo>
                    <a:pt x="327" y="313"/>
                    <a:pt x="327" y="313"/>
                    <a:pt x="327" y="313"/>
                  </a:cubicBezTo>
                  <a:lnTo>
                    <a:pt x="327" y="305"/>
                  </a:lnTo>
                  <a:close/>
                  <a:moveTo>
                    <a:pt x="389" y="212"/>
                  </a:moveTo>
                  <a:cubicBezTo>
                    <a:pt x="381" y="219"/>
                    <a:pt x="381" y="212"/>
                    <a:pt x="381" y="219"/>
                  </a:cubicBezTo>
                  <a:lnTo>
                    <a:pt x="389" y="212"/>
                  </a:lnTo>
                  <a:close/>
                  <a:moveTo>
                    <a:pt x="203" y="1525"/>
                  </a:moveTo>
                  <a:cubicBezTo>
                    <a:pt x="203" y="1525"/>
                    <a:pt x="203" y="1525"/>
                    <a:pt x="203" y="1525"/>
                  </a:cubicBezTo>
                  <a:cubicBezTo>
                    <a:pt x="203" y="1517"/>
                    <a:pt x="195" y="1517"/>
                    <a:pt x="195" y="1517"/>
                  </a:cubicBezTo>
                  <a:cubicBezTo>
                    <a:pt x="195" y="1509"/>
                    <a:pt x="195" y="1509"/>
                    <a:pt x="195" y="1509"/>
                  </a:cubicBezTo>
                  <a:cubicBezTo>
                    <a:pt x="195" y="1517"/>
                    <a:pt x="195" y="1517"/>
                    <a:pt x="195" y="1517"/>
                  </a:cubicBezTo>
                  <a:cubicBezTo>
                    <a:pt x="203" y="1525"/>
                    <a:pt x="203" y="1525"/>
                    <a:pt x="203" y="1525"/>
                  </a:cubicBezTo>
                  <a:close/>
                  <a:moveTo>
                    <a:pt x="343" y="282"/>
                  </a:moveTo>
                  <a:cubicBezTo>
                    <a:pt x="335" y="282"/>
                    <a:pt x="335" y="282"/>
                    <a:pt x="335" y="282"/>
                  </a:cubicBezTo>
                  <a:cubicBezTo>
                    <a:pt x="343" y="282"/>
                    <a:pt x="343" y="282"/>
                    <a:pt x="343" y="282"/>
                  </a:cubicBezTo>
                  <a:close/>
                  <a:moveTo>
                    <a:pt x="249" y="1618"/>
                  </a:moveTo>
                  <a:cubicBezTo>
                    <a:pt x="234" y="1603"/>
                    <a:pt x="234" y="1603"/>
                    <a:pt x="234" y="1603"/>
                  </a:cubicBezTo>
                  <a:cubicBezTo>
                    <a:pt x="249" y="1618"/>
                    <a:pt x="249" y="1626"/>
                    <a:pt x="249" y="1626"/>
                  </a:cubicBezTo>
                  <a:cubicBezTo>
                    <a:pt x="249" y="1626"/>
                    <a:pt x="249" y="1626"/>
                    <a:pt x="257" y="1634"/>
                  </a:cubicBezTo>
                  <a:cubicBezTo>
                    <a:pt x="257" y="1634"/>
                    <a:pt x="257" y="1634"/>
                    <a:pt x="249" y="1618"/>
                  </a:cubicBezTo>
                  <a:close/>
                  <a:moveTo>
                    <a:pt x="218" y="1572"/>
                  </a:moveTo>
                  <a:cubicBezTo>
                    <a:pt x="218" y="1572"/>
                    <a:pt x="218" y="1572"/>
                    <a:pt x="218" y="1572"/>
                  </a:cubicBezTo>
                  <a:cubicBezTo>
                    <a:pt x="218" y="1579"/>
                    <a:pt x="218" y="1579"/>
                    <a:pt x="218" y="1572"/>
                  </a:cubicBezTo>
                  <a:close/>
                  <a:moveTo>
                    <a:pt x="218" y="1572"/>
                  </a:moveTo>
                  <a:cubicBezTo>
                    <a:pt x="218" y="1572"/>
                    <a:pt x="218" y="1564"/>
                    <a:pt x="218" y="1564"/>
                  </a:cubicBezTo>
                  <a:cubicBezTo>
                    <a:pt x="218" y="1564"/>
                    <a:pt x="218" y="1564"/>
                    <a:pt x="218" y="1572"/>
                  </a:cubicBezTo>
                  <a:close/>
                  <a:moveTo>
                    <a:pt x="475" y="1947"/>
                  </a:moveTo>
                  <a:cubicBezTo>
                    <a:pt x="514" y="1978"/>
                    <a:pt x="514" y="1978"/>
                    <a:pt x="514" y="1978"/>
                  </a:cubicBezTo>
                  <a:cubicBezTo>
                    <a:pt x="498" y="1962"/>
                    <a:pt x="483" y="1955"/>
                    <a:pt x="475" y="1947"/>
                  </a:cubicBezTo>
                  <a:close/>
                  <a:moveTo>
                    <a:pt x="483" y="1955"/>
                  </a:moveTo>
                  <a:cubicBezTo>
                    <a:pt x="483" y="1955"/>
                    <a:pt x="483" y="1955"/>
                    <a:pt x="467" y="1947"/>
                  </a:cubicBezTo>
                  <a:cubicBezTo>
                    <a:pt x="475" y="1947"/>
                    <a:pt x="475" y="1947"/>
                    <a:pt x="475" y="1955"/>
                  </a:cubicBezTo>
                  <a:cubicBezTo>
                    <a:pt x="475" y="1955"/>
                    <a:pt x="475" y="1955"/>
                    <a:pt x="483" y="1955"/>
                  </a:cubicBezTo>
                  <a:close/>
                  <a:moveTo>
                    <a:pt x="436" y="1908"/>
                  </a:moveTo>
                  <a:cubicBezTo>
                    <a:pt x="428" y="1900"/>
                    <a:pt x="428" y="1900"/>
                    <a:pt x="428" y="1900"/>
                  </a:cubicBezTo>
                  <a:cubicBezTo>
                    <a:pt x="428" y="1900"/>
                    <a:pt x="428" y="1900"/>
                    <a:pt x="428" y="1900"/>
                  </a:cubicBezTo>
                  <a:cubicBezTo>
                    <a:pt x="436" y="1908"/>
                    <a:pt x="436" y="1908"/>
                    <a:pt x="436" y="1908"/>
                  </a:cubicBezTo>
                  <a:close/>
                  <a:moveTo>
                    <a:pt x="350" y="1790"/>
                  </a:moveTo>
                  <a:cubicBezTo>
                    <a:pt x="350" y="1783"/>
                    <a:pt x="350" y="1783"/>
                    <a:pt x="350" y="1783"/>
                  </a:cubicBezTo>
                  <a:cubicBezTo>
                    <a:pt x="335" y="1775"/>
                    <a:pt x="327" y="1767"/>
                    <a:pt x="327" y="1759"/>
                  </a:cubicBezTo>
                  <a:cubicBezTo>
                    <a:pt x="327" y="1759"/>
                    <a:pt x="327" y="1759"/>
                    <a:pt x="327" y="1759"/>
                  </a:cubicBezTo>
                  <a:cubicBezTo>
                    <a:pt x="350" y="1790"/>
                    <a:pt x="350" y="1790"/>
                    <a:pt x="350" y="1790"/>
                  </a:cubicBezTo>
                  <a:close/>
                  <a:moveTo>
                    <a:pt x="475" y="1923"/>
                  </a:moveTo>
                  <a:cubicBezTo>
                    <a:pt x="490" y="1939"/>
                    <a:pt x="490" y="1939"/>
                    <a:pt x="490" y="1939"/>
                  </a:cubicBezTo>
                  <a:cubicBezTo>
                    <a:pt x="483" y="1923"/>
                    <a:pt x="490" y="1939"/>
                    <a:pt x="475" y="1923"/>
                  </a:cubicBezTo>
                  <a:close/>
                  <a:moveTo>
                    <a:pt x="203" y="344"/>
                  </a:moveTo>
                  <a:cubicBezTo>
                    <a:pt x="210" y="344"/>
                    <a:pt x="210" y="344"/>
                    <a:pt x="210" y="344"/>
                  </a:cubicBezTo>
                  <a:cubicBezTo>
                    <a:pt x="210" y="337"/>
                    <a:pt x="210" y="337"/>
                    <a:pt x="210" y="337"/>
                  </a:cubicBezTo>
                  <a:cubicBezTo>
                    <a:pt x="210" y="344"/>
                    <a:pt x="203" y="344"/>
                    <a:pt x="203" y="344"/>
                  </a:cubicBezTo>
                  <a:close/>
                  <a:moveTo>
                    <a:pt x="156" y="430"/>
                  </a:moveTo>
                  <a:cubicBezTo>
                    <a:pt x="156" y="430"/>
                    <a:pt x="156" y="430"/>
                    <a:pt x="156" y="430"/>
                  </a:cubicBezTo>
                  <a:cubicBezTo>
                    <a:pt x="156" y="423"/>
                    <a:pt x="156" y="423"/>
                    <a:pt x="156" y="423"/>
                  </a:cubicBezTo>
                  <a:cubicBezTo>
                    <a:pt x="156" y="423"/>
                    <a:pt x="156" y="423"/>
                    <a:pt x="156" y="430"/>
                  </a:cubicBezTo>
                  <a:close/>
                  <a:moveTo>
                    <a:pt x="467" y="1923"/>
                  </a:moveTo>
                  <a:cubicBezTo>
                    <a:pt x="467" y="1923"/>
                    <a:pt x="459" y="1923"/>
                    <a:pt x="459" y="1923"/>
                  </a:cubicBezTo>
                  <a:cubicBezTo>
                    <a:pt x="467" y="1923"/>
                    <a:pt x="459" y="1923"/>
                    <a:pt x="467" y="1923"/>
                  </a:cubicBezTo>
                  <a:close/>
                  <a:moveTo>
                    <a:pt x="514" y="1978"/>
                  </a:moveTo>
                  <a:cubicBezTo>
                    <a:pt x="506" y="1970"/>
                    <a:pt x="506" y="1970"/>
                    <a:pt x="498" y="1970"/>
                  </a:cubicBezTo>
                  <a:cubicBezTo>
                    <a:pt x="498" y="1970"/>
                    <a:pt x="506" y="1978"/>
                    <a:pt x="514" y="1978"/>
                  </a:cubicBezTo>
                  <a:cubicBezTo>
                    <a:pt x="514" y="1978"/>
                    <a:pt x="514" y="1978"/>
                    <a:pt x="514" y="1978"/>
                  </a:cubicBezTo>
                  <a:close/>
                  <a:moveTo>
                    <a:pt x="545" y="2001"/>
                  </a:moveTo>
                  <a:cubicBezTo>
                    <a:pt x="545" y="2001"/>
                    <a:pt x="545" y="2001"/>
                    <a:pt x="545" y="2001"/>
                  </a:cubicBezTo>
                  <a:cubicBezTo>
                    <a:pt x="545" y="2001"/>
                    <a:pt x="537" y="2001"/>
                    <a:pt x="537" y="2001"/>
                  </a:cubicBezTo>
                  <a:cubicBezTo>
                    <a:pt x="537" y="2001"/>
                    <a:pt x="537" y="2001"/>
                    <a:pt x="537" y="2001"/>
                  </a:cubicBezTo>
                  <a:cubicBezTo>
                    <a:pt x="545" y="2001"/>
                    <a:pt x="545" y="2009"/>
                    <a:pt x="553" y="2009"/>
                  </a:cubicBezTo>
                  <a:cubicBezTo>
                    <a:pt x="553" y="2009"/>
                    <a:pt x="553" y="2009"/>
                    <a:pt x="553" y="2009"/>
                  </a:cubicBezTo>
                  <a:cubicBezTo>
                    <a:pt x="560" y="2017"/>
                    <a:pt x="553" y="2009"/>
                    <a:pt x="553" y="2001"/>
                  </a:cubicBezTo>
                  <a:cubicBezTo>
                    <a:pt x="553" y="2001"/>
                    <a:pt x="553" y="2001"/>
                    <a:pt x="553" y="2001"/>
                  </a:cubicBezTo>
                  <a:cubicBezTo>
                    <a:pt x="545" y="2001"/>
                    <a:pt x="545" y="2001"/>
                    <a:pt x="545" y="1994"/>
                  </a:cubicBezTo>
                  <a:cubicBezTo>
                    <a:pt x="545" y="1994"/>
                    <a:pt x="537" y="1994"/>
                    <a:pt x="545" y="2001"/>
                  </a:cubicBezTo>
                  <a:cubicBezTo>
                    <a:pt x="545" y="2001"/>
                    <a:pt x="545" y="2001"/>
                    <a:pt x="545" y="2001"/>
                  </a:cubicBezTo>
                  <a:cubicBezTo>
                    <a:pt x="545" y="2001"/>
                    <a:pt x="545" y="2001"/>
                    <a:pt x="545" y="2001"/>
                  </a:cubicBezTo>
                  <a:close/>
                  <a:moveTo>
                    <a:pt x="514" y="1978"/>
                  </a:moveTo>
                  <a:cubicBezTo>
                    <a:pt x="514" y="1978"/>
                    <a:pt x="514" y="1978"/>
                    <a:pt x="506" y="1978"/>
                  </a:cubicBezTo>
                  <a:cubicBezTo>
                    <a:pt x="529" y="1994"/>
                    <a:pt x="529" y="1986"/>
                    <a:pt x="537" y="2001"/>
                  </a:cubicBezTo>
                  <a:cubicBezTo>
                    <a:pt x="537" y="2001"/>
                    <a:pt x="537" y="2001"/>
                    <a:pt x="545" y="2001"/>
                  </a:cubicBezTo>
                  <a:cubicBezTo>
                    <a:pt x="545" y="2001"/>
                    <a:pt x="545" y="2001"/>
                    <a:pt x="545" y="2001"/>
                  </a:cubicBezTo>
                  <a:cubicBezTo>
                    <a:pt x="529" y="1994"/>
                    <a:pt x="521" y="1986"/>
                    <a:pt x="514" y="1978"/>
                  </a:cubicBezTo>
                  <a:cubicBezTo>
                    <a:pt x="514" y="1978"/>
                    <a:pt x="514" y="1978"/>
                    <a:pt x="514" y="1978"/>
                  </a:cubicBezTo>
                  <a:cubicBezTo>
                    <a:pt x="514" y="1978"/>
                    <a:pt x="514" y="1978"/>
                    <a:pt x="514" y="1978"/>
                  </a:cubicBezTo>
                  <a:cubicBezTo>
                    <a:pt x="514" y="1978"/>
                    <a:pt x="514" y="1978"/>
                    <a:pt x="514" y="1978"/>
                  </a:cubicBezTo>
                  <a:cubicBezTo>
                    <a:pt x="514" y="1978"/>
                    <a:pt x="514" y="1978"/>
                    <a:pt x="514" y="1978"/>
                  </a:cubicBezTo>
                  <a:close/>
                  <a:moveTo>
                    <a:pt x="467" y="1947"/>
                  </a:moveTo>
                  <a:cubicBezTo>
                    <a:pt x="467" y="1947"/>
                    <a:pt x="467" y="1947"/>
                    <a:pt x="467" y="1947"/>
                  </a:cubicBezTo>
                  <a:cubicBezTo>
                    <a:pt x="467" y="1947"/>
                    <a:pt x="459" y="1939"/>
                    <a:pt x="459" y="1939"/>
                  </a:cubicBezTo>
                  <a:cubicBezTo>
                    <a:pt x="467" y="1947"/>
                    <a:pt x="467" y="1947"/>
                    <a:pt x="467" y="1947"/>
                  </a:cubicBezTo>
                  <a:close/>
                  <a:moveTo>
                    <a:pt x="560" y="2025"/>
                  </a:moveTo>
                  <a:cubicBezTo>
                    <a:pt x="560" y="2025"/>
                    <a:pt x="560" y="2025"/>
                    <a:pt x="560" y="2017"/>
                  </a:cubicBezTo>
                  <a:cubicBezTo>
                    <a:pt x="560" y="2017"/>
                    <a:pt x="560" y="2017"/>
                    <a:pt x="553" y="2017"/>
                  </a:cubicBezTo>
                  <a:cubicBezTo>
                    <a:pt x="560" y="2017"/>
                    <a:pt x="560" y="2025"/>
                    <a:pt x="560" y="2025"/>
                  </a:cubicBezTo>
                  <a:close/>
                  <a:moveTo>
                    <a:pt x="560" y="2017"/>
                  </a:moveTo>
                  <a:cubicBezTo>
                    <a:pt x="560" y="2017"/>
                    <a:pt x="553" y="2009"/>
                    <a:pt x="553" y="2009"/>
                  </a:cubicBezTo>
                  <a:cubicBezTo>
                    <a:pt x="553" y="2009"/>
                    <a:pt x="553" y="2009"/>
                    <a:pt x="553" y="2017"/>
                  </a:cubicBezTo>
                  <a:cubicBezTo>
                    <a:pt x="560" y="2017"/>
                    <a:pt x="560" y="2017"/>
                    <a:pt x="560" y="2017"/>
                  </a:cubicBezTo>
                  <a:close/>
                  <a:moveTo>
                    <a:pt x="576" y="2025"/>
                  </a:moveTo>
                  <a:cubicBezTo>
                    <a:pt x="576" y="2025"/>
                    <a:pt x="576" y="2025"/>
                    <a:pt x="560" y="2017"/>
                  </a:cubicBezTo>
                  <a:cubicBezTo>
                    <a:pt x="568" y="2017"/>
                    <a:pt x="568" y="2025"/>
                    <a:pt x="576" y="2033"/>
                  </a:cubicBezTo>
                  <a:cubicBezTo>
                    <a:pt x="576" y="2033"/>
                    <a:pt x="576" y="2033"/>
                    <a:pt x="576" y="2025"/>
                  </a:cubicBezTo>
                  <a:close/>
                  <a:moveTo>
                    <a:pt x="413" y="1853"/>
                  </a:moveTo>
                  <a:cubicBezTo>
                    <a:pt x="413" y="1853"/>
                    <a:pt x="413" y="1853"/>
                    <a:pt x="405" y="1853"/>
                  </a:cubicBezTo>
                  <a:cubicBezTo>
                    <a:pt x="413" y="1861"/>
                    <a:pt x="405" y="1853"/>
                    <a:pt x="413" y="1853"/>
                  </a:cubicBezTo>
                  <a:close/>
                  <a:moveTo>
                    <a:pt x="506" y="1978"/>
                  </a:moveTo>
                  <a:cubicBezTo>
                    <a:pt x="506" y="1978"/>
                    <a:pt x="506" y="1978"/>
                    <a:pt x="506" y="1978"/>
                  </a:cubicBezTo>
                  <a:cubicBezTo>
                    <a:pt x="506" y="1978"/>
                    <a:pt x="506" y="1978"/>
                    <a:pt x="506" y="1978"/>
                  </a:cubicBezTo>
                  <a:close/>
                  <a:moveTo>
                    <a:pt x="553" y="2017"/>
                  </a:moveTo>
                  <a:cubicBezTo>
                    <a:pt x="553" y="2017"/>
                    <a:pt x="553" y="2017"/>
                    <a:pt x="553" y="2017"/>
                  </a:cubicBezTo>
                  <a:cubicBezTo>
                    <a:pt x="553" y="2017"/>
                    <a:pt x="553" y="2017"/>
                    <a:pt x="553" y="2017"/>
                  </a:cubicBezTo>
                  <a:cubicBezTo>
                    <a:pt x="553" y="2017"/>
                    <a:pt x="553" y="2017"/>
                    <a:pt x="553" y="2017"/>
                  </a:cubicBezTo>
                  <a:close/>
                  <a:moveTo>
                    <a:pt x="498" y="32"/>
                  </a:moveTo>
                  <a:cubicBezTo>
                    <a:pt x="498" y="32"/>
                    <a:pt x="498" y="32"/>
                    <a:pt x="498" y="24"/>
                  </a:cubicBezTo>
                  <a:cubicBezTo>
                    <a:pt x="490" y="32"/>
                    <a:pt x="490" y="32"/>
                    <a:pt x="490" y="32"/>
                  </a:cubicBezTo>
                  <a:cubicBezTo>
                    <a:pt x="490" y="32"/>
                    <a:pt x="490" y="32"/>
                    <a:pt x="490" y="32"/>
                  </a:cubicBezTo>
                  <a:cubicBezTo>
                    <a:pt x="490" y="32"/>
                    <a:pt x="490" y="32"/>
                    <a:pt x="498" y="32"/>
                  </a:cubicBezTo>
                  <a:close/>
                  <a:moveTo>
                    <a:pt x="490" y="32"/>
                  </a:moveTo>
                  <a:cubicBezTo>
                    <a:pt x="490" y="32"/>
                    <a:pt x="498" y="24"/>
                    <a:pt x="483" y="40"/>
                  </a:cubicBezTo>
                  <a:cubicBezTo>
                    <a:pt x="483" y="40"/>
                    <a:pt x="483" y="40"/>
                    <a:pt x="483" y="47"/>
                  </a:cubicBezTo>
                  <a:cubicBezTo>
                    <a:pt x="490" y="40"/>
                    <a:pt x="490" y="40"/>
                    <a:pt x="490" y="32"/>
                  </a:cubicBezTo>
                  <a:close/>
                  <a:moveTo>
                    <a:pt x="117" y="1282"/>
                  </a:moveTo>
                  <a:cubicBezTo>
                    <a:pt x="117" y="1275"/>
                    <a:pt x="117" y="1275"/>
                    <a:pt x="117" y="1275"/>
                  </a:cubicBezTo>
                  <a:cubicBezTo>
                    <a:pt x="109" y="1259"/>
                    <a:pt x="117" y="1275"/>
                    <a:pt x="117" y="1282"/>
                  </a:cubicBezTo>
                  <a:close/>
                  <a:moveTo>
                    <a:pt x="16" y="1103"/>
                  </a:moveTo>
                  <a:cubicBezTo>
                    <a:pt x="16" y="1103"/>
                    <a:pt x="16" y="1103"/>
                    <a:pt x="16" y="1110"/>
                  </a:cubicBezTo>
                  <a:cubicBezTo>
                    <a:pt x="16" y="1118"/>
                    <a:pt x="16" y="1118"/>
                    <a:pt x="16" y="1118"/>
                  </a:cubicBezTo>
                  <a:cubicBezTo>
                    <a:pt x="16" y="1126"/>
                    <a:pt x="16" y="1142"/>
                    <a:pt x="16" y="1149"/>
                  </a:cubicBezTo>
                  <a:cubicBezTo>
                    <a:pt x="16" y="1157"/>
                    <a:pt x="16" y="1149"/>
                    <a:pt x="16" y="1157"/>
                  </a:cubicBezTo>
                  <a:cubicBezTo>
                    <a:pt x="16" y="1157"/>
                    <a:pt x="16" y="1165"/>
                    <a:pt x="16" y="1165"/>
                  </a:cubicBezTo>
                  <a:cubicBezTo>
                    <a:pt x="16" y="1165"/>
                    <a:pt x="16" y="1173"/>
                    <a:pt x="16" y="1173"/>
                  </a:cubicBezTo>
                  <a:cubicBezTo>
                    <a:pt x="24" y="1196"/>
                    <a:pt x="24" y="1196"/>
                    <a:pt x="24" y="1196"/>
                  </a:cubicBezTo>
                  <a:cubicBezTo>
                    <a:pt x="24" y="1196"/>
                    <a:pt x="24" y="1196"/>
                    <a:pt x="16" y="1189"/>
                  </a:cubicBezTo>
                  <a:cubicBezTo>
                    <a:pt x="16" y="1189"/>
                    <a:pt x="16" y="1189"/>
                    <a:pt x="16" y="1204"/>
                  </a:cubicBezTo>
                  <a:cubicBezTo>
                    <a:pt x="24" y="1204"/>
                    <a:pt x="16" y="1204"/>
                    <a:pt x="24" y="1212"/>
                  </a:cubicBezTo>
                  <a:cubicBezTo>
                    <a:pt x="24" y="1212"/>
                    <a:pt x="24" y="1212"/>
                    <a:pt x="24" y="1204"/>
                  </a:cubicBezTo>
                  <a:cubicBezTo>
                    <a:pt x="24" y="1204"/>
                    <a:pt x="32" y="1212"/>
                    <a:pt x="32" y="1235"/>
                  </a:cubicBezTo>
                  <a:cubicBezTo>
                    <a:pt x="32" y="1235"/>
                    <a:pt x="32" y="1235"/>
                    <a:pt x="32" y="1228"/>
                  </a:cubicBezTo>
                  <a:cubicBezTo>
                    <a:pt x="32" y="1235"/>
                    <a:pt x="32" y="1235"/>
                    <a:pt x="32" y="1235"/>
                  </a:cubicBezTo>
                  <a:cubicBezTo>
                    <a:pt x="32" y="1243"/>
                    <a:pt x="39" y="1259"/>
                    <a:pt x="39" y="1267"/>
                  </a:cubicBezTo>
                  <a:cubicBezTo>
                    <a:pt x="32" y="1259"/>
                    <a:pt x="39" y="1267"/>
                    <a:pt x="32" y="1259"/>
                  </a:cubicBezTo>
                  <a:cubicBezTo>
                    <a:pt x="32" y="1259"/>
                    <a:pt x="32" y="1259"/>
                    <a:pt x="39" y="1282"/>
                  </a:cubicBezTo>
                  <a:cubicBezTo>
                    <a:pt x="39" y="1282"/>
                    <a:pt x="39" y="1282"/>
                    <a:pt x="47" y="1290"/>
                  </a:cubicBezTo>
                  <a:cubicBezTo>
                    <a:pt x="47" y="1290"/>
                    <a:pt x="47" y="1290"/>
                    <a:pt x="47" y="1290"/>
                  </a:cubicBezTo>
                  <a:cubicBezTo>
                    <a:pt x="47" y="1290"/>
                    <a:pt x="47" y="1290"/>
                    <a:pt x="47" y="1306"/>
                  </a:cubicBezTo>
                  <a:cubicBezTo>
                    <a:pt x="47" y="1306"/>
                    <a:pt x="47" y="1306"/>
                    <a:pt x="47" y="1314"/>
                  </a:cubicBezTo>
                  <a:cubicBezTo>
                    <a:pt x="47" y="1321"/>
                    <a:pt x="47" y="1321"/>
                    <a:pt x="47" y="1345"/>
                  </a:cubicBezTo>
                  <a:cubicBezTo>
                    <a:pt x="47" y="1329"/>
                    <a:pt x="47" y="1329"/>
                    <a:pt x="47" y="1321"/>
                  </a:cubicBezTo>
                  <a:cubicBezTo>
                    <a:pt x="47" y="1337"/>
                    <a:pt x="47" y="1329"/>
                    <a:pt x="55" y="1337"/>
                  </a:cubicBezTo>
                  <a:cubicBezTo>
                    <a:pt x="55" y="1353"/>
                    <a:pt x="55" y="1353"/>
                    <a:pt x="55" y="1353"/>
                  </a:cubicBezTo>
                  <a:cubicBezTo>
                    <a:pt x="55" y="1353"/>
                    <a:pt x="55" y="1353"/>
                    <a:pt x="55" y="1353"/>
                  </a:cubicBezTo>
                  <a:cubicBezTo>
                    <a:pt x="55" y="1353"/>
                    <a:pt x="55" y="1353"/>
                    <a:pt x="55" y="1353"/>
                  </a:cubicBezTo>
                  <a:cubicBezTo>
                    <a:pt x="55" y="1353"/>
                    <a:pt x="55" y="1361"/>
                    <a:pt x="55" y="1361"/>
                  </a:cubicBezTo>
                  <a:cubicBezTo>
                    <a:pt x="63" y="1376"/>
                    <a:pt x="63" y="1376"/>
                    <a:pt x="63" y="1376"/>
                  </a:cubicBezTo>
                  <a:cubicBezTo>
                    <a:pt x="63" y="1376"/>
                    <a:pt x="63" y="1376"/>
                    <a:pt x="63" y="1376"/>
                  </a:cubicBezTo>
                  <a:cubicBezTo>
                    <a:pt x="55" y="1361"/>
                    <a:pt x="55" y="1361"/>
                    <a:pt x="55" y="1361"/>
                  </a:cubicBezTo>
                  <a:cubicBezTo>
                    <a:pt x="55" y="1368"/>
                    <a:pt x="63" y="1368"/>
                    <a:pt x="63" y="1368"/>
                  </a:cubicBezTo>
                  <a:cubicBezTo>
                    <a:pt x="63" y="1368"/>
                    <a:pt x="63" y="1368"/>
                    <a:pt x="63" y="1376"/>
                  </a:cubicBezTo>
                  <a:cubicBezTo>
                    <a:pt x="63" y="1376"/>
                    <a:pt x="63" y="1376"/>
                    <a:pt x="63" y="1384"/>
                  </a:cubicBezTo>
                  <a:cubicBezTo>
                    <a:pt x="63" y="1384"/>
                    <a:pt x="63" y="1384"/>
                    <a:pt x="63" y="1392"/>
                  </a:cubicBezTo>
                  <a:cubicBezTo>
                    <a:pt x="70" y="1400"/>
                    <a:pt x="78" y="1423"/>
                    <a:pt x="70" y="1407"/>
                  </a:cubicBezTo>
                  <a:cubicBezTo>
                    <a:pt x="78" y="1423"/>
                    <a:pt x="78" y="1439"/>
                    <a:pt x="86" y="1454"/>
                  </a:cubicBezTo>
                  <a:cubicBezTo>
                    <a:pt x="78" y="1454"/>
                    <a:pt x="86" y="1462"/>
                    <a:pt x="86" y="1462"/>
                  </a:cubicBezTo>
                  <a:cubicBezTo>
                    <a:pt x="86" y="1462"/>
                    <a:pt x="94" y="1478"/>
                    <a:pt x="94" y="1486"/>
                  </a:cubicBezTo>
                  <a:cubicBezTo>
                    <a:pt x="94" y="1486"/>
                    <a:pt x="94" y="1486"/>
                    <a:pt x="94" y="1486"/>
                  </a:cubicBezTo>
                  <a:cubicBezTo>
                    <a:pt x="94" y="1493"/>
                    <a:pt x="94" y="1493"/>
                    <a:pt x="94" y="1493"/>
                  </a:cubicBezTo>
                  <a:cubicBezTo>
                    <a:pt x="94" y="1493"/>
                    <a:pt x="94" y="1493"/>
                    <a:pt x="94" y="1493"/>
                  </a:cubicBezTo>
                  <a:cubicBezTo>
                    <a:pt x="94" y="1493"/>
                    <a:pt x="102" y="1493"/>
                    <a:pt x="102" y="1493"/>
                  </a:cubicBezTo>
                  <a:cubicBezTo>
                    <a:pt x="102" y="1501"/>
                    <a:pt x="102" y="1501"/>
                    <a:pt x="102" y="1501"/>
                  </a:cubicBezTo>
                  <a:cubicBezTo>
                    <a:pt x="102" y="1501"/>
                    <a:pt x="102" y="1501"/>
                    <a:pt x="102" y="1501"/>
                  </a:cubicBezTo>
                  <a:cubicBezTo>
                    <a:pt x="102" y="1501"/>
                    <a:pt x="102" y="1501"/>
                    <a:pt x="102" y="1501"/>
                  </a:cubicBezTo>
                  <a:cubicBezTo>
                    <a:pt x="102" y="1501"/>
                    <a:pt x="102" y="1501"/>
                    <a:pt x="102" y="1501"/>
                  </a:cubicBezTo>
                  <a:cubicBezTo>
                    <a:pt x="109" y="1517"/>
                    <a:pt x="109" y="1525"/>
                    <a:pt x="109" y="1532"/>
                  </a:cubicBezTo>
                  <a:cubicBezTo>
                    <a:pt x="109" y="1532"/>
                    <a:pt x="109" y="1532"/>
                    <a:pt x="109" y="1525"/>
                  </a:cubicBezTo>
                  <a:cubicBezTo>
                    <a:pt x="109" y="1525"/>
                    <a:pt x="109" y="1525"/>
                    <a:pt x="125" y="1572"/>
                  </a:cubicBezTo>
                  <a:cubicBezTo>
                    <a:pt x="125" y="1564"/>
                    <a:pt x="125" y="1564"/>
                    <a:pt x="125" y="1564"/>
                  </a:cubicBezTo>
                  <a:cubicBezTo>
                    <a:pt x="125" y="1556"/>
                    <a:pt x="125" y="1556"/>
                    <a:pt x="125" y="1556"/>
                  </a:cubicBezTo>
                  <a:cubicBezTo>
                    <a:pt x="125" y="1556"/>
                    <a:pt x="125" y="1556"/>
                    <a:pt x="125" y="1556"/>
                  </a:cubicBezTo>
                  <a:cubicBezTo>
                    <a:pt x="125" y="1572"/>
                    <a:pt x="133" y="1579"/>
                    <a:pt x="133" y="1587"/>
                  </a:cubicBezTo>
                  <a:cubicBezTo>
                    <a:pt x="133" y="1587"/>
                    <a:pt x="133" y="1587"/>
                    <a:pt x="133" y="1587"/>
                  </a:cubicBezTo>
                  <a:cubicBezTo>
                    <a:pt x="133" y="1587"/>
                    <a:pt x="133" y="1579"/>
                    <a:pt x="133" y="1579"/>
                  </a:cubicBezTo>
                  <a:cubicBezTo>
                    <a:pt x="133" y="1587"/>
                    <a:pt x="133" y="1587"/>
                    <a:pt x="133" y="1587"/>
                  </a:cubicBezTo>
                  <a:cubicBezTo>
                    <a:pt x="140" y="1595"/>
                    <a:pt x="140" y="1611"/>
                    <a:pt x="148" y="1618"/>
                  </a:cubicBezTo>
                  <a:cubicBezTo>
                    <a:pt x="148" y="1626"/>
                    <a:pt x="148" y="1626"/>
                    <a:pt x="148" y="1626"/>
                  </a:cubicBezTo>
                  <a:cubicBezTo>
                    <a:pt x="148" y="1626"/>
                    <a:pt x="148" y="1626"/>
                    <a:pt x="156" y="1626"/>
                  </a:cubicBezTo>
                  <a:cubicBezTo>
                    <a:pt x="148" y="1626"/>
                    <a:pt x="148" y="1626"/>
                    <a:pt x="148" y="1626"/>
                  </a:cubicBezTo>
                  <a:cubicBezTo>
                    <a:pt x="156" y="1642"/>
                    <a:pt x="156" y="1642"/>
                    <a:pt x="156" y="1642"/>
                  </a:cubicBezTo>
                  <a:cubicBezTo>
                    <a:pt x="156" y="1634"/>
                    <a:pt x="156" y="1634"/>
                    <a:pt x="156" y="1634"/>
                  </a:cubicBezTo>
                  <a:cubicBezTo>
                    <a:pt x="156" y="1634"/>
                    <a:pt x="156" y="1634"/>
                    <a:pt x="164" y="1642"/>
                  </a:cubicBezTo>
                  <a:cubicBezTo>
                    <a:pt x="164" y="1642"/>
                    <a:pt x="164" y="1642"/>
                    <a:pt x="148" y="1618"/>
                  </a:cubicBezTo>
                  <a:cubicBezTo>
                    <a:pt x="148" y="1618"/>
                    <a:pt x="148" y="1618"/>
                    <a:pt x="148" y="1611"/>
                  </a:cubicBezTo>
                  <a:cubicBezTo>
                    <a:pt x="148" y="1611"/>
                    <a:pt x="148" y="1611"/>
                    <a:pt x="140" y="1603"/>
                  </a:cubicBezTo>
                  <a:cubicBezTo>
                    <a:pt x="140" y="1603"/>
                    <a:pt x="140" y="1603"/>
                    <a:pt x="140" y="1603"/>
                  </a:cubicBezTo>
                  <a:cubicBezTo>
                    <a:pt x="140" y="1603"/>
                    <a:pt x="140" y="1603"/>
                    <a:pt x="140" y="1603"/>
                  </a:cubicBezTo>
                  <a:cubicBezTo>
                    <a:pt x="140" y="1603"/>
                    <a:pt x="140" y="1603"/>
                    <a:pt x="140" y="1603"/>
                  </a:cubicBezTo>
                  <a:cubicBezTo>
                    <a:pt x="140" y="1603"/>
                    <a:pt x="140" y="1603"/>
                    <a:pt x="140" y="1603"/>
                  </a:cubicBezTo>
                  <a:cubicBezTo>
                    <a:pt x="140" y="1603"/>
                    <a:pt x="140" y="1603"/>
                    <a:pt x="140" y="1603"/>
                  </a:cubicBezTo>
                  <a:cubicBezTo>
                    <a:pt x="140" y="1603"/>
                    <a:pt x="140" y="1595"/>
                    <a:pt x="140" y="1595"/>
                  </a:cubicBezTo>
                  <a:cubicBezTo>
                    <a:pt x="140" y="1595"/>
                    <a:pt x="140" y="1595"/>
                    <a:pt x="140" y="1603"/>
                  </a:cubicBezTo>
                  <a:cubicBezTo>
                    <a:pt x="140" y="1603"/>
                    <a:pt x="140" y="1603"/>
                    <a:pt x="148" y="1611"/>
                  </a:cubicBezTo>
                  <a:cubicBezTo>
                    <a:pt x="148" y="1611"/>
                    <a:pt x="148" y="1611"/>
                    <a:pt x="148" y="1603"/>
                  </a:cubicBezTo>
                  <a:cubicBezTo>
                    <a:pt x="148" y="1611"/>
                    <a:pt x="148" y="1618"/>
                    <a:pt x="156" y="1626"/>
                  </a:cubicBezTo>
                  <a:cubicBezTo>
                    <a:pt x="156" y="1626"/>
                    <a:pt x="156" y="1626"/>
                    <a:pt x="156" y="1626"/>
                  </a:cubicBezTo>
                  <a:cubicBezTo>
                    <a:pt x="156" y="1626"/>
                    <a:pt x="156" y="1626"/>
                    <a:pt x="156" y="1626"/>
                  </a:cubicBezTo>
                  <a:cubicBezTo>
                    <a:pt x="156" y="1626"/>
                    <a:pt x="156" y="1626"/>
                    <a:pt x="156" y="1626"/>
                  </a:cubicBezTo>
                  <a:cubicBezTo>
                    <a:pt x="156" y="1634"/>
                    <a:pt x="156" y="1634"/>
                    <a:pt x="164" y="1634"/>
                  </a:cubicBezTo>
                  <a:cubicBezTo>
                    <a:pt x="164" y="1634"/>
                    <a:pt x="164" y="1634"/>
                    <a:pt x="164" y="1634"/>
                  </a:cubicBezTo>
                  <a:cubicBezTo>
                    <a:pt x="164" y="1634"/>
                    <a:pt x="164" y="1634"/>
                    <a:pt x="164" y="1634"/>
                  </a:cubicBezTo>
                  <a:cubicBezTo>
                    <a:pt x="172" y="1650"/>
                    <a:pt x="179" y="1665"/>
                    <a:pt x="187" y="1673"/>
                  </a:cubicBezTo>
                  <a:cubicBezTo>
                    <a:pt x="187" y="1673"/>
                    <a:pt x="187" y="1673"/>
                    <a:pt x="187" y="1681"/>
                  </a:cubicBezTo>
                  <a:cubicBezTo>
                    <a:pt x="187" y="1681"/>
                    <a:pt x="187" y="1681"/>
                    <a:pt x="195" y="1689"/>
                  </a:cubicBezTo>
                  <a:cubicBezTo>
                    <a:pt x="195" y="1689"/>
                    <a:pt x="195" y="1681"/>
                    <a:pt x="187" y="1681"/>
                  </a:cubicBezTo>
                  <a:cubicBezTo>
                    <a:pt x="195" y="1681"/>
                    <a:pt x="195" y="1689"/>
                    <a:pt x="195" y="1689"/>
                  </a:cubicBezTo>
                  <a:cubicBezTo>
                    <a:pt x="203" y="1697"/>
                    <a:pt x="203" y="1697"/>
                    <a:pt x="203" y="1697"/>
                  </a:cubicBezTo>
                  <a:cubicBezTo>
                    <a:pt x="203" y="1704"/>
                    <a:pt x="203" y="1704"/>
                    <a:pt x="203" y="1704"/>
                  </a:cubicBezTo>
                  <a:cubicBezTo>
                    <a:pt x="203" y="1704"/>
                    <a:pt x="203" y="1712"/>
                    <a:pt x="203" y="1712"/>
                  </a:cubicBezTo>
                  <a:cubicBezTo>
                    <a:pt x="203" y="1712"/>
                    <a:pt x="203" y="1704"/>
                    <a:pt x="203" y="1704"/>
                  </a:cubicBezTo>
                  <a:cubicBezTo>
                    <a:pt x="203" y="1704"/>
                    <a:pt x="203" y="1704"/>
                    <a:pt x="203" y="1704"/>
                  </a:cubicBezTo>
                  <a:cubicBezTo>
                    <a:pt x="203" y="1704"/>
                    <a:pt x="203" y="1704"/>
                    <a:pt x="203" y="1712"/>
                  </a:cubicBezTo>
                  <a:cubicBezTo>
                    <a:pt x="203" y="1712"/>
                    <a:pt x="203" y="1712"/>
                    <a:pt x="210" y="1712"/>
                  </a:cubicBezTo>
                  <a:cubicBezTo>
                    <a:pt x="210" y="1720"/>
                    <a:pt x="210" y="1712"/>
                    <a:pt x="210" y="1720"/>
                  </a:cubicBezTo>
                  <a:cubicBezTo>
                    <a:pt x="210" y="1720"/>
                    <a:pt x="210" y="1720"/>
                    <a:pt x="218" y="1720"/>
                  </a:cubicBezTo>
                  <a:cubicBezTo>
                    <a:pt x="218" y="1720"/>
                    <a:pt x="218" y="1720"/>
                    <a:pt x="218" y="1728"/>
                  </a:cubicBezTo>
                  <a:cubicBezTo>
                    <a:pt x="226" y="1744"/>
                    <a:pt x="218" y="1728"/>
                    <a:pt x="226" y="1744"/>
                  </a:cubicBezTo>
                  <a:cubicBezTo>
                    <a:pt x="226" y="1744"/>
                    <a:pt x="226" y="1744"/>
                    <a:pt x="234" y="1751"/>
                  </a:cubicBezTo>
                  <a:cubicBezTo>
                    <a:pt x="234" y="1751"/>
                    <a:pt x="234" y="1744"/>
                    <a:pt x="234" y="1744"/>
                  </a:cubicBezTo>
                  <a:cubicBezTo>
                    <a:pt x="226" y="1744"/>
                    <a:pt x="226" y="1736"/>
                    <a:pt x="218" y="1728"/>
                  </a:cubicBezTo>
                  <a:cubicBezTo>
                    <a:pt x="226" y="1736"/>
                    <a:pt x="226" y="1736"/>
                    <a:pt x="234" y="1744"/>
                  </a:cubicBezTo>
                  <a:cubicBezTo>
                    <a:pt x="234" y="1744"/>
                    <a:pt x="234" y="1744"/>
                    <a:pt x="234" y="1744"/>
                  </a:cubicBezTo>
                  <a:cubicBezTo>
                    <a:pt x="234" y="1744"/>
                    <a:pt x="234" y="1744"/>
                    <a:pt x="234" y="1744"/>
                  </a:cubicBezTo>
                  <a:cubicBezTo>
                    <a:pt x="218" y="1728"/>
                    <a:pt x="226" y="1728"/>
                    <a:pt x="226" y="1728"/>
                  </a:cubicBezTo>
                  <a:cubicBezTo>
                    <a:pt x="226" y="1728"/>
                    <a:pt x="226" y="1728"/>
                    <a:pt x="234" y="1728"/>
                  </a:cubicBezTo>
                  <a:cubicBezTo>
                    <a:pt x="234" y="1728"/>
                    <a:pt x="234" y="1728"/>
                    <a:pt x="242" y="1744"/>
                  </a:cubicBezTo>
                  <a:cubicBezTo>
                    <a:pt x="242" y="1744"/>
                    <a:pt x="242" y="1744"/>
                    <a:pt x="234" y="1744"/>
                  </a:cubicBezTo>
                  <a:cubicBezTo>
                    <a:pt x="242" y="1751"/>
                    <a:pt x="242" y="1751"/>
                    <a:pt x="249" y="1759"/>
                  </a:cubicBezTo>
                  <a:cubicBezTo>
                    <a:pt x="242" y="1759"/>
                    <a:pt x="242" y="1759"/>
                    <a:pt x="234" y="1751"/>
                  </a:cubicBezTo>
                  <a:cubicBezTo>
                    <a:pt x="249" y="1767"/>
                    <a:pt x="265" y="1790"/>
                    <a:pt x="265" y="1790"/>
                  </a:cubicBezTo>
                  <a:cubicBezTo>
                    <a:pt x="265" y="1798"/>
                    <a:pt x="265" y="1790"/>
                    <a:pt x="265" y="1798"/>
                  </a:cubicBezTo>
                  <a:cubicBezTo>
                    <a:pt x="265" y="1798"/>
                    <a:pt x="273" y="1806"/>
                    <a:pt x="280" y="1806"/>
                  </a:cubicBezTo>
                  <a:cubicBezTo>
                    <a:pt x="296" y="1822"/>
                    <a:pt x="311" y="1837"/>
                    <a:pt x="311" y="1845"/>
                  </a:cubicBezTo>
                  <a:cubicBezTo>
                    <a:pt x="319" y="1853"/>
                    <a:pt x="311" y="1853"/>
                    <a:pt x="319" y="1853"/>
                  </a:cubicBezTo>
                  <a:cubicBezTo>
                    <a:pt x="319" y="1861"/>
                    <a:pt x="327" y="1861"/>
                    <a:pt x="327" y="1861"/>
                  </a:cubicBezTo>
                  <a:cubicBezTo>
                    <a:pt x="327" y="1861"/>
                    <a:pt x="327" y="1861"/>
                    <a:pt x="319" y="1853"/>
                  </a:cubicBezTo>
                  <a:cubicBezTo>
                    <a:pt x="319" y="1853"/>
                    <a:pt x="319" y="1853"/>
                    <a:pt x="311" y="1837"/>
                  </a:cubicBezTo>
                  <a:cubicBezTo>
                    <a:pt x="311" y="1837"/>
                    <a:pt x="311" y="1837"/>
                    <a:pt x="311" y="1837"/>
                  </a:cubicBezTo>
                  <a:cubicBezTo>
                    <a:pt x="319" y="1845"/>
                    <a:pt x="327" y="1853"/>
                    <a:pt x="335" y="1861"/>
                  </a:cubicBezTo>
                  <a:cubicBezTo>
                    <a:pt x="343" y="1869"/>
                    <a:pt x="343" y="1876"/>
                    <a:pt x="350" y="1884"/>
                  </a:cubicBezTo>
                  <a:cubicBezTo>
                    <a:pt x="366" y="1892"/>
                    <a:pt x="374" y="1892"/>
                    <a:pt x="366" y="1884"/>
                  </a:cubicBezTo>
                  <a:cubicBezTo>
                    <a:pt x="366" y="1884"/>
                    <a:pt x="358" y="1876"/>
                    <a:pt x="350" y="1869"/>
                  </a:cubicBezTo>
                  <a:cubicBezTo>
                    <a:pt x="350" y="1869"/>
                    <a:pt x="350" y="1869"/>
                    <a:pt x="350" y="1869"/>
                  </a:cubicBezTo>
                  <a:cubicBezTo>
                    <a:pt x="389" y="1900"/>
                    <a:pt x="420" y="1939"/>
                    <a:pt x="475" y="1970"/>
                  </a:cubicBezTo>
                  <a:cubicBezTo>
                    <a:pt x="475" y="1970"/>
                    <a:pt x="483" y="1978"/>
                    <a:pt x="483" y="1978"/>
                  </a:cubicBezTo>
                  <a:cubicBezTo>
                    <a:pt x="490" y="1986"/>
                    <a:pt x="490" y="1986"/>
                    <a:pt x="498" y="1994"/>
                  </a:cubicBezTo>
                  <a:cubicBezTo>
                    <a:pt x="483" y="1986"/>
                    <a:pt x="498" y="1986"/>
                    <a:pt x="498" y="1986"/>
                  </a:cubicBezTo>
                  <a:cubicBezTo>
                    <a:pt x="521" y="2001"/>
                    <a:pt x="529" y="2009"/>
                    <a:pt x="545" y="2017"/>
                  </a:cubicBezTo>
                  <a:cubicBezTo>
                    <a:pt x="545" y="2017"/>
                    <a:pt x="545" y="2017"/>
                    <a:pt x="545" y="2017"/>
                  </a:cubicBezTo>
                  <a:cubicBezTo>
                    <a:pt x="529" y="2001"/>
                    <a:pt x="529" y="2009"/>
                    <a:pt x="514" y="2001"/>
                  </a:cubicBezTo>
                  <a:cubicBezTo>
                    <a:pt x="514" y="2001"/>
                    <a:pt x="514" y="2001"/>
                    <a:pt x="514" y="1994"/>
                  </a:cubicBezTo>
                  <a:cubicBezTo>
                    <a:pt x="514" y="1994"/>
                    <a:pt x="514" y="1994"/>
                    <a:pt x="514" y="1994"/>
                  </a:cubicBezTo>
                  <a:cubicBezTo>
                    <a:pt x="514" y="1994"/>
                    <a:pt x="514" y="1994"/>
                    <a:pt x="514" y="1994"/>
                  </a:cubicBezTo>
                  <a:cubicBezTo>
                    <a:pt x="514" y="1994"/>
                    <a:pt x="521" y="1994"/>
                    <a:pt x="521" y="2001"/>
                  </a:cubicBezTo>
                  <a:cubicBezTo>
                    <a:pt x="521" y="1994"/>
                    <a:pt x="514" y="1994"/>
                    <a:pt x="514" y="1986"/>
                  </a:cubicBezTo>
                  <a:cubicBezTo>
                    <a:pt x="521" y="1994"/>
                    <a:pt x="529" y="2001"/>
                    <a:pt x="545" y="2009"/>
                  </a:cubicBezTo>
                  <a:cubicBezTo>
                    <a:pt x="545" y="2009"/>
                    <a:pt x="545" y="2009"/>
                    <a:pt x="545" y="2017"/>
                  </a:cubicBezTo>
                  <a:cubicBezTo>
                    <a:pt x="545" y="2017"/>
                    <a:pt x="545" y="2017"/>
                    <a:pt x="553" y="2017"/>
                  </a:cubicBezTo>
                  <a:cubicBezTo>
                    <a:pt x="545" y="2009"/>
                    <a:pt x="545" y="2009"/>
                    <a:pt x="560" y="2017"/>
                  </a:cubicBezTo>
                  <a:cubicBezTo>
                    <a:pt x="545" y="2009"/>
                    <a:pt x="514" y="1986"/>
                    <a:pt x="490" y="1970"/>
                  </a:cubicBezTo>
                  <a:cubicBezTo>
                    <a:pt x="490" y="1970"/>
                    <a:pt x="490" y="1970"/>
                    <a:pt x="490" y="1970"/>
                  </a:cubicBezTo>
                  <a:cubicBezTo>
                    <a:pt x="490" y="1970"/>
                    <a:pt x="490" y="1970"/>
                    <a:pt x="490" y="1970"/>
                  </a:cubicBezTo>
                  <a:cubicBezTo>
                    <a:pt x="483" y="1962"/>
                    <a:pt x="475" y="1955"/>
                    <a:pt x="467" y="1947"/>
                  </a:cubicBezTo>
                  <a:cubicBezTo>
                    <a:pt x="467" y="1947"/>
                    <a:pt x="467" y="1947"/>
                    <a:pt x="459" y="1947"/>
                  </a:cubicBezTo>
                  <a:cubicBezTo>
                    <a:pt x="459" y="1947"/>
                    <a:pt x="459" y="1947"/>
                    <a:pt x="459" y="1947"/>
                  </a:cubicBezTo>
                  <a:cubicBezTo>
                    <a:pt x="459" y="1947"/>
                    <a:pt x="459" y="1947"/>
                    <a:pt x="459" y="1939"/>
                  </a:cubicBezTo>
                  <a:cubicBezTo>
                    <a:pt x="451" y="1939"/>
                    <a:pt x="451" y="1939"/>
                    <a:pt x="451" y="1939"/>
                  </a:cubicBezTo>
                  <a:cubicBezTo>
                    <a:pt x="451" y="1939"/>
                    <a:pt x="451" y="1939"/>
                    <a:pt x="459" y="1939"/>
                  </a:cubicBezTo>
                  <a:cubicBezTo>
                    <a:pt x="459" y="1947"/>
                    <a:pt x="459" y="1947"/>
                    <a:pt x="459" y="1947"/>
                  </a:cubicBezTo>
                  <a:cubicBezTo>
                    <a:pt x="459" y="1947"/>
                    <a:pt x="459" y="1947"/>
                    <a:pt x="459" y="1947"/>
                  </a:cubicBezTo>
                  <a:cubicBezTo>
                    <a:pt x="467" y="1947"/>
                    <a:pt x="467" y="1947"/>
                    <a:pt x="467" y="1947"/>
                  </a:cubicBezTo>
                  <a:cubicBezTo>
                    <a:pt x="467" y="1955"/>
                    <a:pt x="467" y="1955"/>
                    <a:pt x="467" y="1955"/>
                  </a:cubicBezTo>
                  <a:cubicBezTo>
                    <a:pt x="467" y="1955"/>
                    <a:pt x="467" y="1947"/>
                    <a:pt x="467" y="1947"/>
                  </a:cubicBezTo>
                  <a:cubicBezTo>
                    <a:pt x="467" y="1955"/>
                    <a:pt x="467" y="1955"/>
                    <a:pt x="467" y="1955"/>
                  </a:cubicBezTo>
                  <a:cubicBezTo>
                    <a:pt x="467" y="1947"/>
                    <a:pt x="467" y="1947"/>
                    <a:pt x="459" y="1939"/>
                  </a:cubicBezTo>
                  <a:cubicBezTo>
                    <a:pt x="459" y="1939"/>
                    <a:pt x="436" y="1923"/>
                    <a:pt x="420" y="1908"/>
                  </a:cubicBezTo>
                  <a:cubicBezTo>
                    <a:pt x="420" y="1908"/>
                    <a:pt x="420" y="1908"/>
                    <a:pt x="428" y="1908"/>
                  </a:cubicBezTo>
                  <a:cubicBezTo>
                    <a:pt x="428" y="1915"/>
                    <a:pt x="436" y="1915"/>
                    <a:pt x="444" y="1923"/>
                  </a:cubicBezTo>
                  <a:cubicBezTo>
                    <a:pt x="436" y="1915"/>
                    <a:pt x="428" y="1915"/>
                    <a:pt x="428" y="1908"/>
                  </a:cubicBezTo>
                  <a:cubicBezTo>
                    <a:pt x="428" y="1908"/>
                    <a:pt x="428" y="1908"/>
                    <a:pt x="428" y="1908"/>
                  </a:cubicBezTo>
                  <a:cubicBezTo>
                    <a:pt x="428" y="1908"/>
                    <a:pt x="428" y="1908"/>
                    <a:pt x="451" y="1931"/>
                  </a:cubicBezTo>
                  <a:cubicBezTo>
                    <a:pt x="459" y="1939"/>
                    <a:pt x="459" y="1939"/>
                    <a:pt x="467" y="1947"/>
                  </a:cubicBezTo>
                  <a:cubicBezTo>
                    <a:pt x="467" y="1947"/>
                    <a:pt x="475" y="1947"/>
                    <a:pt x="475" y="1947"/>
                  </a:cubicBezTo>
                  <a:cubicBezTo>
                    <a:pt x="467" y="1947"/>
                    <a:pt x="467" y="1939"/>
                    <a:pt x="459" y="1939"/>
                  </a:cubicBezTo>
                  <a:cubicBezTo>
                    <a:pt x="451" y="1923"/>
                    <a:pt x="459" y="1931"/>
                    <a:pt x="459" y="1923"/>
                  </a:cubicBezTo>
                  <a:cubicBezTo>
                    <a:pt x="459" y="1923"/>
                    <a:pt x="459" y="1923"/>
                    <a:pt x="451" y="1923"/>
                  </a:cubicBezTo>
                  <a:cubicBezTo>
                    <a:pt x="451" y="1923"/>
                    <a:pt x="451" y="1923"/>
                    <a:pt x="444" y="1923"/>
                  </a:cubicBezTo>
                  <a:cubicBezTo>
                    <a:pt x="436" y="1908"/>
                    <a:pt x="436" y="1915"/>
                    <a:pt x="428" y="1900"/>
                  </a:cubicBezTo>
                  <a:cubicBezTo>
                    <a:pt x="428" y="1900"/>
                    <a:pt x="428" y="1900"/>
                    <a:pt x="428" y="1908"/>
                  </a:cubicBezTo>
                  <a:cubicBezTo>
                    <a:pt x="428" y="1900"/>
                    <a:pt x="420" y="1908"/>
                    <a:pt x="420" y="1908"/>
                  </a:cubicBezTo>
                  <a:cubicBezTo>
                    <a:pt x="413" y="1900"/>
                    <a:pt x="397" y="1884"/>
                    <a:pt x="374" y="1869"/>
                  </a:cubicBezTo>
                  <a:cubicBezTo>
                    <a:pt x="397" y="1876"/>
                    <a:pt x="389" y="1876"/>
                    <a:pt x="397" y="1869"/>
                  </a:cubicBezTo>
                  <a:cubicBezTo>
                    <a:pt x="405" y="1876"/>
                    <a:pt x="413" y="1884"/>
                    <a:pt x="420" y="1892"/>
                  </a:cubicBezTo>
                  <a:cubicBezTo>
                    <a:pt x="420" y="1892"/>
                    <a:pt x="420" y="1892"/>
                    <a:pt x="420" y="1900"/>
                  </a:cubicBezTo>
                  <a:cubicBezTo>
                    <a:pt x="428" y="1900"/>
                    <a:pt x="428" y="1900"/>
                    <a:pt x="428" y="1900"/>
                  </a:cubicBezTo>
                  <a:cubicBezTo>
                    <a:pt x="428" y="1900"/>
                    <a:pt x="428" y="1900"/>
                    <a:pt x="428" y="1900"/>
                  </a:cubicBezTo>
                  <a:cubicBezTo>
                    <a:pt x="428" y="1900"/>
                    <a:pt x="428" y="1900"/>
                    <a:pt x="428" y="1900"/>
                  </a:cubicBezTo>
                  <a:cubicBezTo>
                    <a:pt x="436" y="1908"/>
                    <a:pt x="451" y="1915"/>
                    <a:pt x="459" y="1923"/>
                  </a:cubicBezTo>
                  <a:cubicBezTo>
                    <a:pt x="420" y="1892"/>
                    <a:pt x="366" y="1830"/>
                    <a:pt x="335" y="1806"/>
                  </a:cubicBezTo>
                  <a:cubicBezTo>
                    <a:pt x="335" y="1806"/>
                    <a:pt x="335" y="1806"/>
                    <a:pt x="343" y="1806"/>
                  </a:cubicBezTo>
                  <a:cubicBezTo>
                    <a:pt x="335" y="1798"/>
                    <a:pt x="335" y="1806"/>
                    <a:pt x="335" y="1798"/>
                  </a:cubicBezTo>
                  <a:cubicBezTo>
                    <a:pt x="296" y="1759"/>
                    <a:pt x="304" y="1751"/>
                    <a:pt x="280" y="1728"/>
                  </a:cubicBezTo>
                  <a:cubicBezTo>
                    <a:pt x="265" y="1712"/>
                    <a:pt x="273" y="1720"/>
                    <a:pt x="265" y="1712"/>
                  </a:cubicBezTo>
                  <a:cubicBezTo>
                    <a:pt x="265" y="1712"/>
                    <a:pt x="265" y="1712"/>
                    <a:pt x="265" y="1704"/>
                  </a:cubicBezTo>
                  <a:cubicBezTo>
                    <a:pt x="265" y="1704"/>
                    <a:pt x="265" y="1704"/>
                    <a:pt x="265" y="1704"/>
                  </a:cubicBezTo>
                  <a:cubicBezTo>
                    <a:pt x="265" y="1704"/>
                    <a:pt x="265" y="1704"/>
                    <a:pt x="280" y="1720"/>
                  </a:cubicBezTo>
                  <a:cubicBezTo>
                    <a:pt x="280" y="1720"/>
                    <a:pt x="280" y="1720"/>
                    <a:pt x="280" y="1720"/>
                  </a:cubicBezTo>
                  <a:cubicBezTo>
                    <a:pt x="280" y="1728"/>
                    <a:pt x="288" y="1728"/>
                    <a:pt x="288" y="1728"/>
                  </a:cubicBezTo>
                  <a:cubicBezTo>
                    <a:pt x="304" y="1751"/>
                    <a:pt x="327" y="1790"/>
                    <a:pt x="335" y="1790"/>
                  </a:cubicBezTo>
                  <a:cubicBezTo>
                    <a:pt x="335" y="1790"/>
                    <a:pt x="335" y="1790"/>
                    <a:pt x="350" y="1814"/>
                  </a:cubicBezTo>
                  <a:cubicBezTo>
                    <a:pt x="350" y="1814"/>
                    <a:pt x="350" y="1814"/>
                    <a:pt x="350" y="1814"/>
                  </a:cubicBezTo>
                  <a:cubicBezTo>
                    <a:pt x="389" y="1861"/>
                    <a:pt x="428" y="1884"/>
                    <a:pt x="459" y="1923"/>
                  </a:cubicBezTo>
                  <a:cubicBezTo>
                    <a:pt x="459" y="1923"/>
                    <a:pt x="459" y="1923"/>
                    <a:pt x="459" y="1923"/>
                  </a:cubicBezTo>
                  <a:cubicBezTo>
                    <a:pt x="459" y="1923"/>
                    <a:pt x="459" y="1923"/>
                    <a:pt x="459" y="1923"/>
                  </a:cubicBezTo>
                  <a:cubicBezTo>
                    <a:pt x="459" y="1923"/>
                    <a:pt x="467" y="1923"/>
                    <a:pt x="467" y="1923"/>
                  </a:cubicBezTo>
                  <a:cubicBezTo>
                    <a:pt x="467" y="1923"/>
                    <a:pt x="459" y="1923"/>
                    <a:pt x="467" y="1915"/>
                  </a:cubicBezTo>
                  <a:cubicBezTo>
                    <a:pt x="467" y="1915"/>
                    <a:pt x="467" y="1915"/>
                    <a:pt x="467" y="1923"/>
                  </a:cubicBezTo>
                  <a:cubicBezTo>
                    <a:pt x="467" y="1923"/>
                    <a:pt x="467" y="1923"/>
                    <a:pt x="467" y="1923"/>
                  </a:cubicBezTo>
                  <a:cubicBezTo>
                    <a:pt x="467" y="1923"/>
                    <a:pt x="467" y="1923"/>
                    <a:pt x="475" y="1923"/>
                  </a:cubicBezTo>
                  <a:cubicBezTo>
                    <a:pt x="475" y="1923"/>
                    <a:pt x="475" y="1923"/>
                    <a:pt x="490" y="1931"/>
                  </a:cubicBezTo>
                  <a:cubicBezTo>
                    <a:pt x="490" y="1931"/>
                    <a:pt x="490" y="1931"/>
                    <a:pt x="467" y="1915"/>
                  </a:cubicBezTo>
                  <a:cubicBezTo>
                    <a:pt x="467" y="1908"/>
                    <a:pt x="459" y="1908"/>
                    <a:pt x="459" y="1900"/>
                  </a:cubicBezTo>
                  <a:cubicBezTo>
                    <a:pt x="444" y="1892"/>
                    <a:pt x="451" y="1892"/>
                    <a:pt x="444" y="1892"/>
                  </a:cubicBezTo>
                  <a:cubicBezTo>
                    <a:pt x="444" y="1892"/>
                    <a:pt x="459" y="1900"/>
                    <a:pt x="459" y="1908"/>
                  </a:cubicBezTo>
                  <a:cubicBezTo>
                    <a:pt x="459" y="1908"/>
                    <a:pt x="459" y="1908"/>
                    <a:pt x="467" y="1908"/>
                  </a:cubicBezTo>
                  <a:cubicBezTo>
                    <a:pt x="467" y="1908"/>
                    <a:pt x="467" y="1908"/>
                    <a:pt x="444" y="1892"/>
                  </a:cubicBezTo>
                  <a:cubicBezTo>
                    <a:pt x="444" y="1892"/>
                    <a:pt x="444" y="1892"/>
                    <a:pt x="436" y="1884"/>
                  </a:cubicBezTo>
                  <a:cubicBezTo>
                    <a:pt x="428" y="1876"/>
                    <a:pt x="413" y="1869"/>
                    <a:pt x="397" y="1853"/>
                  </a:cubicBezTo>
                  <a:cubicBezTo>
                    <a:pt x="397" y="1845"/>
                    <a:pt x="397" y="1845"/>
                    <a:pt x="397" y="1845"/>
                  </a:cubicBezTo>
                  <a:cubicBezTo>
                    <a:pt x="389" y="1837"/>
                    <a:pt x="374" y="1822"/>
                    <a:pt x="366" y="1806"/>
                  </a:cubicBezTo>
                  <a:cubicBezTo>
                    <a:pt x="366" y="1806"/>
                    <a:pt x="366" y="1806"/>
                    <a:pt x="366" y="1822"/>
                  </a:cubicBezTo>
                  <a:cubicBezTo>
                    <a:pt x="350" y="1798"/>
                    <a:pt x="350" y="1798"/>
                    <a:pt x="350" y="1790"/>
                  </a:cubicBezTo>
                  <a:cubicBezTo>
                    <a:pt x="350" y="1790"/>
                    <a:pt x="350" y="1790"/>
                    <a:pt x="335" y="1775"/>
                  </a:cubicBezTo>
                  <a:cubicBezTo>
                    <a:pt x="335" y="1775"/>
                    <a:pt x="335" y="1775"/>
                    <a:pt x="327" y="1767"/>
                  </a:cubicBezTo>
                  <a:cubicBezTo>
                    <a:pt x="327" y="1767"/>
                    <a:pt x="327" y="1767"/>
                    <a:pt x="327" y="1767"/>
                  </a:cubicBezTo>
                  <a:cubicBezTo>
                    <a:pt x="296" y="1736"/>
                    <a:pt x="273" y="1697"/>
                    <a:pt x="265" y="1673"/>
                  </a:cubicBezTo>
                  <a:cubicBezTo>
                    <a:pt x="265" y="1673"/>
                    <a:pt x="265" y="1673"/>
                    <a:pt x="249" y="1658"/>
                  </a:cubicBezTo>
                  <a:cubicBezTo>
                    <a:pt x="257" y="1665"/>
                    <a:pt x="249" y="1658"/>
                    <a:pt x="257" y="1658"/>
                  </a:cubicBezTo>
                  <a:cubicBezTo>
                    <a:pt x="265" y="1665"/>
                    <a:pt x="265" y="1673"/>
                    <a:pt x="273" y="1681"/>
                  </a:cubicBezTo>
                  <a:cubicBezTo>
                    <a:pt x="265" y="1658"/>
                    <a:pt x="257" y="1650"/>
                    <a:pt x="265" y="1650"/>
                  </a:cubicBezTo>
                  <a:cubicBezTo>
                    <a:pt x="265" y="1650"/>
                    <a:pt x="265" y="1650"/>
                    <a:pt x="265" y="1650"/>
                  </a:cubicBezTo>
                  <a:cubicBezTo>
                    <a:pt x="265" y="1650"/>
                    <a:pt x="257" y="1650"/>
                    <a:pt x="257" y="1650"/>
                  </a:cubicBezTo>
                  <a:cubicBezTo>
                    <a:pt x="257" y="1650"/>
                    <a:pt x="257" y="1650"/>
                    <a:pt x="242" y="1626"/>
                  </a:cubicBezTo>
                  <a:cubicBezTo>
                    <a:pt x="234" y="1618"/>
                    <a:pt x="234" y="1618"/>
                    <a:pt x="226" y="1603"/>
                  </a:cubicBezTo>
                  <a:cubicBezTo>
                    <a:pt x="234" y="1618"/>
                    <a:pt x="234" y="1618"/>
                    <a:pt x="234" y="1626"/>
                  </a:cubicBezTo>
                  <a:cubicBezTo>
                    <a:pt x="234" y="1626"/>
                    <a:pt x="234" y="1626"/>
                    <a:pt x="249" y="1642"/>
                  </a:cubicBezTo>
                  <a:cubicBezTo>
                    <a:pt x="249" y="1642"/>
                    <a:pt x="249" y="1642"/>
                    <a:pt x="249" y="1642"/>
                  </a:cubicBezTo>
                  <a:cubicBezTo>
                    <a:pt x="249" y="1642"/>
                    <a:pt x="249" y="1642"/>
                    <a:pt x="249" y="1642"/>
                  </a:cubicBezTo>
                  <a:cubicBezTo>
                    <a:pt x="242" y="1642"/>
                    <a:pt x="242" y="1642"/>
                    <a:pt x="242" y="1634"/>
                  </a:cubicBezTo>
                  <a:cubicBezTo>
                    <a:pt x="242" y="1634"/>
                    <a:pt x="249" y="1634"/>
                    <a:pt x="249" y="1642"/>
                  </a:cubicBezTo>
                  <a:cubicBezTo>
                    <a:pt x="249" y="1642"/>
                    <a:pt x="249" y="1642"/>
                    <a:pt x="249" y="1642"/>
                  </a:cubicBezTo>
                  <a:cubicBezTo>
                    <a:pt x="249" y="1642"/>
                    <a:pt x="242" y="1634"/>
                    <a:pt x="242" y="1634"/>
                  </a:cubicBezTo>
                  <a:cubicBezTo>
                    <a:pt x="242" y="1634"/>
                    <a:pt x="242" y="1634"/>
                    <a:pt x="242" y="1634"/>
                  </a:cubicBezTo>
                  <a:cubicBezTo>
                    <a:pt x="234" y="1626"/>
                    <a:pt x="234" y="1626"/>
                    <a:pt x="234" y="1626"/>
                  </a:cubicBezTo>
                  <a:cubicBezTo>
                    <a:pt x="234" y="1626"/>
                    <a:pt x="234" y="1618"/>
                    <a:pt x="234" y="1618"/>
                  </a:cubicBezTo>
                  <a:cubicBezTo>
                    <a:pt x="234" y="1618"/>
                    <a:pt x="226" y="1611"/>
                    <a:pt x="226" y="1603"/>
                  </a:cubicBezTo>
                  <a:cubicBezTo>
                    <a:pt x="226" y="1603"/>
                    <a:pt x="226" y="1603"/>
                    <a:pt x="226" y="1603"/>
                  </a:cubicBezTo>
                  <a:cubicBezTo>
                    <a:pt x="226" y="1611"/>
                    <a:pt x="226" y="1611"/>
                    <a:pt x="226" y="1611"/>
                  </a:cubicBezTo>
                  <a:cubicBezTo>
                    <a:pt x="226" y="1603"/>
                    <a:pt x="226" y="1603"/>
                    <a:pt x="226" y="1603"/>
                  </a:cubicBezTo>
                  <a:cubicBezTo>
                    <a:pt x="226" y="1603"/>
                    <a:pt x="226" y="1603"/>
                    <a:pt x="226" y="1603"/>
                  </a:cubicBezTo>
                  <a:cubicBezTo>
                    <a:pt x="226" y="1603"/>
                    <a:pt x="226" y="1603"/>
                    <a:pt x="218" y="1595"/>
                  </a:cubicBezTo>
                  <a:cubicBezTo>
                    <a:pt x="218" y="1587"/>
                    <a:pt x="218" y="1595"/>
                    <a:pt x="218" y="1587"/>
                  </a:cubicBezTo>
                  <a:cubicBezTo>
                    <a:pt x="218" y="1587"/>
                    <a:pt x="218" y="1587"/>
                    <a:pt x="218" y="1587"/>
                  </a:cubicBezTo>
                  <a:cubicBezTo>
                    <a:pt x="218" y="1587"/>
                    <a:pt x="218" y="1587"/>
                    <a:pt x="218" y="1587"/>
                  </a:cubicBezTo>
                  <a:cubicBezTo>
                    <a:pt x="218" y="1587"/>
                    <a:pt x="218" y="1587"/>
                    <a:pt x="218" y="1587"/>
                  </a:cubicBezTo>
                  <a:cubicBezTo>
                    <a:pt x="218" y="1587"/>
                    <a:pt x="210" y="1579"/>
                    <a:pt x="210" y="1579"/>
                  </a:cubicBezTo>
                  <a:cubicBezTo>
                    <a:pt x="210" y="1572"/>
                    <a:pt x="210" y="1572"/>
                    <a:pt x="210" y="1572"/>
                  </a:cubicBezTo>
                  <a:cubicBezTo>
                    <a:pt x="210" y="1572"/>
                    <a:pt x="210" y="1579"/>
                    <a:pt x="210" y="1579"/>
                  </a:cubicBezTo>
                  <a:cubicBezTo>
                    <a:pt x="210" y="1572"/>
                    <a:pt x="203" y="1556"/>
                    <a:pt x="203" y="1548"/>
                  </a:cubicBezTo>
                  <a:cubicBezTo>
                    <a:pt x="203" y="1548"/>
                    <a:pt x="203" y="1548"/>
                    <a:pt x="203" y="1556"/>
                  </a:cubicBezTo>
                  <a:cubicBezTo>
                    <a:pt x="203" y="1556"/>
                    <a:pt x="203" y="1548"/>
                    <a:pt x="203" y="1540"/>
                  </a:cubicBezTo>
                  <a:cubicBezTo>
                    <a:pt x="195" y="1532"/>
                    <a:pt x="195" y="1540"/>
                    <a:pt x="195" y="1532"/>
                  </a:cubicBezTo>
                  <a:cubicBezTo>
                    <a:pt x="195" y="1525"/>
                    <a:pt x="187" y="1517"/>
                    <a:pt x="187" y="1509"/>
                  </a:cubicBezTo>
                  <a:cubicBezTo>
                    <a:pt x="187" y="1509"/>
                    <a:pt x="187" y="1509"/>
                    <a:pt x="187" y="1509"/>
                  </a:cubicBezTo>
                  <a:cubicBezTo>
                    <a:pt x="179" y="1493"/>
                    <a:pt x="179" y="1493"/>
                    <a:pt x="179" y="1493"/>
                  </a:cubicBezTo>
                  <a:cubicBezTo>
                    <a:pt x="187" y="1509"/>
                    <a:pt x="187" y="1509"/>
                    <a:pt x="187" y="1509"/>
                  </a:cubicBezTo>
                  <a:cubicBezTo>
                    <a:pt x="187" y="1509"/>
                    <a:pt x="187" y="1509"/>
                    <a:pt x="187" y="1501"/>
                  </a:cubicBezTo>
                  <a:cubicBezTo>
                    <a:pt x="187" y="1509"/>
                    <a:pt x="187" y="1509"/>
                    <a:pt x="187" y="1517"/>
                  </a:cubicBezTo>
                  <a:cubicBezTo>
                    <a:pt x="187" y="1517"/>
                    <a:pt x="187" y="1517"/>
                    <a:pt x="179" y="1501"/>
                  </a:cubicBezTo>
                  <a:cubicBezTo>
                    <a:pt x="179" y="1493"/>
                    <a:pt x="172" y="1478"/>
                    <a:pt x="164" y="1447"/>
                  </a:cubicBezTo>
                  <a:cubicBezTo>
                    <a:pt x="156" y="1447"/>
                    <a:pt x="156" y="1447"/>
                    <a:pt x="156" y="1447"/>
                  </a:cubicBezTo>
                  <a:cubicBezTo>
                    <a:pt x="164" y="1454"/>
                    <a:pt x="164" y="1454"/>
                    <a:pt x="164" y="1454"/>
                  </a:cubicBezTo>
                  <a:cubicBezTo>
                    <a:pt x="164" y="1454"/>
                    <a:pt x="164" y="1454"/>
                    <a:pt x="148" y="1439"/>
                  </a:cubicBezTo>
                  <a:cubicBezTo>
                    <a:pt x="148" y="1439"/>
                    <a:pt x="148" y="1439"/>
                    <a:pt x="148" y="1431"/>
                  </a:cubicBezTo>
                  <a:cubicBezTo>
                    <a:pt x="148" y="1431"/>
                    <a:pt x="148" y="1431"/>
                    <a:pt x="148" y="1423"/>
                  </a:cubicBezTo>
                  <a:cubicBezTo>
                    <a:pt x="148" y="1415"/>
                    <a:pt x="148" y="1415"/>
                    <a:pt x="148" y="1415"/>
                  </a:cubicBezTo>
                  <a:cubicBezTo>
                    <a:pt x="133" y="1376"/>
                    <a:pt x="133" y="1376"/>
                    <a:pt x="133" y="1376"/>
                  </a:cubicBezTo>
                  <a:cubicBezTo>
                    <a:pt x="133" y="1376"/>
                    <a:pt x="133" y="1376"/>
                    <a:pt x="133" y="1376"/>
                  </a:cubicBezTo>
                  <a:cubicBezTo>
                    <a:pt x="133" y="1376"/>
                    <a:pt x="133" y="1376"/>
                    <a:pt x="133" y="1376"/>
                  </a:cubicBezTo>
                  <a:cubicBezTo>
                    <a:pt x="133" y="1376"/>
                    <a:pt x="133" y="1376"/>
                    <a:pt x="133" y="1376"/>
                  </a:cubicBezTo>
                  <a:cubicBezTo>
                    <a:pt x="133" y="1376"/>
                    <a:pt x="133" y="1376"/>
                    <a:pt x="133" y="1376"/>
                  </a:cubicBezTo>
                  <a:cubicBezTo>
                    <a:pt x="133" y="1368"/>
                    <a:pt x="133" y="1361"/>
                    <a:pt x="125" y="1353"/>
                  </a:cubicBezTo>
                  <a:cubicBezTo>
                    <a:pt x="125" y="1353"/>
                    <a:pt x="125" y="1353"/>
                    <a:pt x="125" y="1345"/>
                  </a:cubicBezTo>
                  <a:cubicBezTo>
                    <a:pt x="125" y="1345"/>
                    <a:pt x="125" y="1345"/>
                    <a:pt x="125" y="1345"/>
                  </a:cubicBezTo>
                  <a:cubicBezTo>
                    <a:pt x="125" y="1345"/>
                    <a:pt x="125" y="1345"/>
                    <a:pt x="125" y="1345"/>
                  </a:cubicBezTo>
                  <a:cubicBezTo>
                    <a:pt x="125" y="1345"/>
                    <a:pt x="125" y="1345"/>
                    <a:pt x="125" y="1345"/>
                  </a:cubicBezTo>
                  <a:cubicBezTo>
                    <a:pt x="133" y="1345"/>
                    <a:pt x="125" y="1329"/>
                    <a:pt x="125" y="1329"/>
                  </a:cubicBezTo>
                  <a:cubicBezTo>
                    <a:pt x="125" y="1314"/>
                    <a:pt x="125" y="1314"/>
                    <a:pt x="117" y="1282"/>
                  </a:cubicBezTo>
                  <a:cubicBezTo>
                    <a:pt x="117" y="1282"/>
                    <a:pt x="117" y="1282"/>
                    <a:pt x="109" y="1267"/>
                  </a:cubicBezTo>
                  <a:cubicBezTo>
                    <a:pt x="109" y="1267"/>
                    <a:pt x="109" y="1267"/>
                    <a:pt x="117" y="1306"/>
                  </a:cubicBezTo>
                  <a:cubicBezTo>
                    <a:pt x="117" y="1306"/>
                    <a:pt x="117" y="1306"/>
                    <a:pt x="117" y="1306"/>
                  </a:cubicBezTo>
                  <a:cubicBezTo>
                    <a:pt x="117" y="1306"/>
                    <a:pt x="125" y="1314"/>
                    <a:pt x="125" y="1321"/>
                  </a:cubicBezTo>
                  <a:cubicBezTo>
                    <a:pt x="125" y="1314"/>
                    <a:pt x="125" y="1314"/>
                    <a:pt x="117" y="1314"/>
                  </a:cubicBezTo>
                  <a:cubicBezTo>
                    <a:pt x="117" y="1314"/>
                    <a:pt x="117" y="1314"/>
                    <a:pt x="117" y="1314"/>
                  </a:cubicBezTo>
                  <a:cubicBezTo>
                    <a:pt x="117" y="1314"/>
                    <a:pt x="117" y="1314"/>
                    <a:pt x="117" y="1314"/>
                  </a:cubicBezTo>
                  <a:cubicBezTo>
                    <a:pt x="117" y="1306"/>
                    <a:pt x="117" y="1306"/>
                    <a:pt x="117" y="1306"/>
                  </a:cubicBezTo>
                  <a:cubicBezTo>
                    <a:pt x="117" y="1306"/>
                    <a:pt x="117" y="1306"/>
                    <a:pt x="117" y="1306"/>
                  </a:cubicBezTo>
                  <a:cubicBezTo>
                    <a:pt x="109" y="1298"/>
                    <a:pt x="109" y="1290"/>
                    <a:pt x="109" y="1282"/>
                  </a:cubicBezTo>
                  <a:cubicBezTo>
                    <a:pt x="109" y="1282"/>
                    <a:pt x="109" y="1290"/>
                    <a:pt x="109" y="1290"/>
                  </a:cubicBezTo>
                  <a:cubicBezTo>
                    <a:pt x="109" y="1275"/>
                    <a:pt x="109" y="1259"/>
                    <a:pt x="109" y="1243"/>
                  </a:cubicBezTo>
                  <a:cubicBezTo>
                    <a:pt x="109" y="1243"/>
                    <a:pt x="109" y="1243"/>
                    <a:pt x="109" y="1243"/>
                  </a:cubicBezTo>
                  <a:cubicBezTo>
                    <a:pt x="102" y="1235"/>
                    <a:pt x="102" y="1235"/>
                    <a:pt x="102" y="1235"/>
                  </a:cubicBezTo>
                  <a:cubicBezTo>
                    <a:pt x="102" y="1228"/>
                    <a:pt x="102" y="1220"/>
                    <a:pt x="102" y="1220"/>
                  </a:cubicBezTo>
                  <a:cubicBezTo>
                    <a:pt x="109" y="1228"/>
                    <a:pt x="109" y="1228"/>
                    <a:pt x="109" y="1228"/>
                  </a:cubicBezTo>
                  <a:cubicBezTo>
                    <a:pt x="109" y="1228"/>
                    <a:pt x="109" y="1228"/>
                    <a:pt x="109" y="1228"/>
                  </a:cubicBezTo>
                  <a:cubicBezTo>
                    <a:pt x="109" y="1228"/>
                    <a:pt x="109" y="1228"/>
                    <a:pt x="109" y="1220"/>
                  </a:cubicBezTo>
                  <a:cubicBezTo>
                    <a:pt x="109" y="1212"/>
                    <a:pt x="109" y="1212"/>
                    <a:pt x="109" y="1212"/>
                  </a:cubicBezTo>
                  <a:cubicBezTo>
                    <a:pt x="109" y="1212"/>
                    <a:pt x="109" y="1212"/>
                    <a:pt x="102" y="1212"/>
                  </a:cubicBezTo>
                  <a:cubicBezTo>
                    <a:pt x="102" y="1196"/>
                    <a:pt x="102" y="1196"/>
                    <a:pt x="102" y="1181"/>
                  </a:cubicBezTo>
                  <a:cubicBezTo>
                    <a:pt x="102" y="1181"/>
                    <a:pt x="102" y="1189"/>
                    <a:pt x="102" y="1189"/>
                  </a:cubicBezTo>
                  <a:cubicBezTo>
                    <a:pt x="102" y="1189"/>
                    <a:pt x="102" y="1189"/>
                    <a:pt x="102" y="1196"/>
                  </a:cubicBezTo>
                  <a:cubicBezTo>
                    <a:pt x="102" y="1196"/>
                    <a:pt x="102" y="1196"/>
                    <a:pt x="102" y="1204"/>
                  </a:cubicBezTo>
                  <a:cubicBezTo>
                    <a:pt x="102" y="1204"/>
                    <a:pt x="102" y="1204"/>
                    <a:pt x="102" y="1212"/>
                  </a:cubicBezTo>
                  <a:cubicBezTo>
                    <a:pt x="102" y="1212"/>
                    <a:pt x="102" y="1212"/>
                    <a:pt x="102" y="1212"/>
                  </a:cubicBezTo>
                  <a:cubicBezTo>
                    <a:pt x="102" y="1196"/>
                    <a:pt x="94" y="1181"/>
                    <a:pt x="94" y="1165"/>
                  </a:cubicBezTo>
                  <a:cubicBezTo>
                    <a:pt x="94" y="1165"/>
                    <a:pt x="94" y="1173"/>
                    <a:pt x="102" y="1181"/>
                  </a:cubicBezTo>
                  <a:cubicBezTo>
                    <a:pt x="102" y="1173"/>
                    <a:pt x="102" y="1181"/>
                    <a:pt x="102" y="1173"/>
                  </a:cubicBezTo>
                  <a:cubicBezTo>
                    <a:pt x="102" y="1173"/>
                    <a:pt x="102" y="1173"/>
                    <a:pt x="102" y="1173"/>
                  </a:cubicBezTo>
                  <a:cubicBezTo>
                    <a:pt x="102" y="1165"/>
                    <a:pt x="102" y="1165"/>
                    <a:pt x="102" y="1165"/>
                  </a:cubicBezTo>
                  <a:cubicBezTo>
                    <a:pt x="102" y="1165"/>
                    <a:pt x="102" y="1165"/>
                    <a:pt x="94" y="1165"/>
                  </a:cubicBezTo>
                  <a:cubicBezTo>
                    <a:pt x="94" y="1157"/>
                    <a:pt x="94" y="1157"/>
                    <a:pt x="94" y="1157"/>
                  </a:cubicBezTo>
                  <a:cubicBezTo>
                    <a:pt x="94" y="1157"/>
                    <a:pt x="94" y="1149"/>
                    <a:pt x="94" y="1134"/>
                  </a:cubicBezTo>
                  <a:cubicBezTo>
                    <a:pt x="94" y="1134"/>
                    <a:pt x="94" y="1134"/>
                    <a:pt x="94" y="1126"/>
                  </a:cubicBezTo>
                  <a:cubicBezTo>
                    <a:pt x="94" y="1126"/>
                    <a:pt x="94" y="1126"/>
                    <a:pt x="94" y="1157"/>
                  </a:cubicBezTo>
                  <a:cubicBezTo>
                    <a:pt x="94" y="1149"/>
                    <a:pt x="94" y="1126"/>
                    <a:pt x="94" y="1110"/>
                  </a:cubicBezTo>
                  <a:cubicBezTo>
                    <a:pt x="94" y="1110"/>
                    <a:pt x="94" y="1110"/>
                    <a:pt x="94" y="1110"/>
                  </a:cubicBezTo>
                  <a:cubicBezTo>
                    <a:pt x="94" y="1103"/>
                    <a:pt x="94" y="1103"/>
                    <a:pt x="94" y="1103"/>
                  </a:cubicBezTo>
                  <a:cubicBezTo>
                    <a:pt x="94" y="1103"/>
                    <a:pt x="86" y="1103"/>
                    <a:pt x="86" y="1103"/>
                  </a:cubicBezTo>
                  <a:cubicBezTo>
                    <a:pt x="86" y="1103"/>
                    <a:pt x="86" y="1095"/>
                    <a:pt x="86" y="1095"/>
                  </a:cubicBezTo>
                  <a:cubicBezTo>
                    <a:pt x="94" y="1095"/>
                    <a:pt x="94" y="1095"/>
                    <a:pt x="94" y="1095"/>
                  </a:cubicBezTo>
                  <a:cubicBezTo>
                    <a:pt x="94" y="1095"/>
                    <a:pt x="94" y="1095"/>
                    <a:pt x="94" y="1095"/>
                  </a:cubicBezTo>
                  <a:cubicBezTo>
                    <a:pt x="94" y="1103"/>
                    <a:pt x="94" y="1095"/>
                    <a:pt x="94" y="1095"/>
                  </a:cubicBezTo>
                  <a:cubicBezTo>
                    <a:pt x="94" y="1079"/>
                    <a:pt x="94" y="1071"/>
                    <a:pt x="94" y="1071"/>
                  </a:cubicBezTo>
                  <a:cubicBezTo>
                    <a:pt x="94" y="1079"/>
                    <a:pt x="94" y="1079"/>
                    <a:pt x="94" y="1079"/>
                  </a:cubicBezTo>
                  <a:cubicBezTo>
                    <a:pt x="86" y="1071"/>
                    <a:pt x="86" y="1071"/>
                    <a:pt x="86" y="1071"/>
                  </a:cubicBezTo>
                  <a:cubicBezTo>
                    <a:pt x="86" y="1063"/>
                    <a:pt x="86" y="1056"/>
                    <a:pt x="86" y="1056"/>
                  </a:cubicBezTo>
                  <a:cubicBezTo>
                    <a:pt x="86" y="1056"/>
                    <a:pt x="86" y="1056"/>
                    <a:pt x="94" y="1056"/>
                  </a:cubicBezTo>
                  <a:cubicBezTo>
                    <a:pt x="94" y="1063"/>
                    <a:pt x="94" y="1063"/>
                    <a:pt x="94" y="1071"/>
                  </a:cubicBezTo>
                  <a:cubicBezTo>
                    <a:pt x="94" y="1063"/>
                    <a:pt x="94" y="1056"/>
                    <a:pt x="94" y="1048"/>
                  </a:cubicBezTo>
                  <a:cubicBezTo>
                    <a:pt x="94" y="1032"/>
                    <a:pt x="94" y="1009"/>
                    <a:pt x="94" y="985"/>
                  </a:cubicBezTo>
                  <a:cubicBezTo>
                    <a:pt x="94" y="985"/>
                    <a:pt x="94" y="985"/>
                    <a:pt x="94" y="978"/>
                  </a:cubicBezTo>
                  <a:cubicBezTo>
                    <a:pt x="94" y="978"/>
                    <a:pt x="94" y="978"/>
                    <a:pt x="94" y="970"/>
                  </a:cubicBezTo>
                  <a:cubicBezTo>
                    <a:pt x="94" y="970"/>
                    <a:pt x="94" y="970"/>
                    <a:pt x="94" y="962"/>
                  </a:cubicBezTo>
                  <a:cubicBezTo>
                    <a:pt x="94" y="962"/>
                    <a:pt x="94" y="962"/>
                    <a:pt x="94" y="962"/>
                  </a:cubicBezTo>
                  <a:cubicBezTo>
                    <a:pt x="94" y="962"/>
                    <a:pt x="94" y="962"/>
                    <a:pt x="94" y="962"/>
                  </a:cubicBezTo>
                  <a:cubicBezTo>
                    <a:pt x="94" y="954"/>
                    <a:pt x="94" y="938"/>
                    <a:pt x="94" y="931"/>
                  </a:cubicBezTo>
                  <a:cubicBezTo>
                    <a:pt x="94" y="931"/>
                    <a:pt x="94" y="923"/>
                    <a:pt x="94" y="923"/>
                  </a:cubicBezTo>
                  <a:cubicBezTo>
                    <a:pt x="94" y="923"/>
                    <a:pt x="94" y="923"/>
                    <a:pt x="94" y="923"/>
                  </a:cubicBezTo>
                  <a:cubicBezTo>
                    <a:pt x="94" y="923"/>
                    <a:pt x="94" y="915"/>
                    <a:pt x="94" y="915"/>
                  </a:cubicBezTo>
                  <a:cubicBezTo>
                    <a:pt x="94" y="915"/>
                    <a:pt x="94" y="915"/>
                    <a:pt x="94" y="915"/>
                  </a:cubicBezTo>
                  <a:cubicBezTo>
                    <a:pt x="94" y="915"/>
                    <a:pt x="94" y="915"/>
                    <a:pt x="94" y="923"/>
                  </a:cubicBezTo>
                  <a:cubicBezTo>
                    <a:pt x="94" y="915"/>
                    <a:pt x="94" y="915"/>
                    <a:pt x="94" y="915"/>
                  </a:cubicBezTo>
                  <a:cubicBezTo>
                    <a:pt x="102" y="907"/>
                    <a:pt x="102" y="907"/>
                    <a:pt x="102" y="892"/>
                  </a:cubicBezTo>
                  <a:cubicBezTo>
                    <a:pt x="102" y="892"/>
                    <a:pt x="102" y="892"/>
                    <a:pt x="102" y="892"/>
                  </a:cubicBezTo>
                  <a:cubicBezTo>
                    <a:pt x="102" y="899"/>
                    <a:pt x="102" y="899"/>
                    <a:pt x="102" y="899"/>
                  </a:cubicBezTo>
                  <a:cubicBezTo>
                    <a:pt x="102" y="907"/>
                    <a:pt x="102" y="907"/>
                    <a:pt x="102" y="907"/>
                  </a:cubicBezTo>
                  <a:cubicBezTo>
                    <a:pt x="102" y="907"/>
                    <a:pt x="102" y="907"/>
                    <a:pt x="102" y="899"/>
                  </a:cubicBezTo>
                  <a:cubicBezTo>
                    <a:pt x="102" y="899"/>
                    <a:pt x="102" y="892"/>
                    <a:pt x="102" y="892"/>
                  </a:cubicBezTo>
                  <a:cubicBezTo>
                    <a:pt x="102" y="884"/>
                    <a:pt x="102" y="884"/>
                    <a:pt x="109" y="876"/>
                  </a:cubicBezTo>
                  <a:cubicBezTo>
                    <a:pt x="102" y="884"/>
                    <a:pt x="102" y="884"/>
                    <a:pt x="102" y="884"/>
                  </a:cubicBezTo>
                  <a:cubicBezTo>
                    <a:pt x="109" y="860"/>
                    <a:pt x="109" y="852"/>
                    <a:pt x="109" y="829"/>
                  </a:cubicBezTo>
                  <a:cubicBezTo>
                    <a:pt x="109" y="829"/>
                    <a:pt x="109" y="829"/>
                    <a:pt x="117" y="798"/>
                  </a:cubicBezTo>
                  <a:cubicBezTo>
                    <a:pt x="133" y="735"/>
                    <a:pt x="148" y="657"/>
                    <a:pt x="172" y="595"/>
                  </a:cubicBezTo>
                  <a:cubicBezTo>
                    <a:pt x="172" y="595"/>
                    <a:pt x="172" y="595"/>
                    <a:pt x="172" y="595"/>
                  </a:cubicBezTo>
                  <a:cubicBezTo>
                    <a:pt x="172" y="587"/>
                    <a:pt x="172" y="587"/>
                    <a:pt x="172" y="587"/>
                  </a:cubicBezTo>
                  <a:cubicBezTo>
                    <a:pt x="172" y="587"/>
                    <a:pt x="172" y="587"/>
                    <a:pt x="172" y="587"/>
                  </a:cubicBezTo>
                  <a:cubicBezTo>
                    <a:pt x="172" y="579"/>
                    <a:pt x="179" y="563"/>
                    <a:pt x="179" y="555"/>
                  </a:cubicBezTo>
                  <a:cubicBezTo>
                    <a:pt x="179" y="555"/>
                    <a:pt x="187" y="555"/>
                    <a:pt x="187" y="555"/>
                  </a:cubicBezTo>
                  <a:cubicBezTo>
                    <a:pt x="187" y="555"/>
                    <a:pt x="187" y="555"/>
                    <a:pt x="187" y="555"/>
                  </a:cubicBezTo>
                  <a:cubicBezTo>
                    <a:pt x="187" y="555"/>
                    <a:pt x="187" y="548"/>
                    <a:pt x="187" y="548"/>
                  </a:cubicBezTo>
                  <a:cubicBezTo>
                    <a:pt x="187" y="548"/>
                    <a:pt x="187" y="548"/>
                    <a:pt x="187" y="548"/>
                  </a:cubicBezTo>
                  <a:cubicBezTo>
                    <a:pt x="187" y="548"/>
                    <a:pt x="187" y="548"/>
                    <a:pt x="187" y="548"/>
                  </a:cubicBezTo>
                  <a:cubicBezTo>
                    <a:pt x="187" y="548"/>
                    <a:pt x="187" y="548"/>
                    <a:pt x="187" y="548"/>
                  </a:cubicBezTo>
                  <a:cubicBezTo>
                    <a:pt x="195" y="532"/>
                    <a:pt x="203" y="516"/>
                    <a:pt x="203" y="509"/>
                  </a:cubicBezTo>
                  <a:cubicBezTo>
                    <a:pt x="210" y="501"/>
                    <a:pt x="203" y="501"/>
                    <a:pt x="203" y="501"/>
                  </a:cubicBezTo>
                  <a:cubicBezTo>
                    <a:pt x="210" y="493"/>
                    <a:pt x="210" y="493"/>
                    <a:pt x="210" y="493"/>
                  </a:cubicBezTo>
                  <a:cubicBezTo>
                    <a:pt x="210" y="493"/>
                    <a:pt x="210" y="493"/>
                    <a:pt x="210" y="493"/>
                  </a:cubicBezTo>
                  <a:cubicBezTo>
                    <a:pt x="210" y="493"/>
                    <a:pt x="210" y="493"/>
                    <a:pt x="218" y="477"/>
                  </a:cubicBezTo>
                  <a:cubicBezTo>
                    <a:pt x="218" y="477"/>
                    <a:pt x="218" y="477"/>
                    <a:pt x="218" y="477"/>
                  </a:cubicBezTo>
                  <a:cubicBezTo>
                    <a:pt x="234" y="454"/>
                    <a:pt x="249" y="423"/>
                    <a:pt x="265" y="399"/>
                  </a:cubicBezTo>
                  <a:cubicBezTo>
                    <a:pt x="249" y="415"/>
                    <a:pt x="257" y="415"/>
                    <a:pt x="249" y="430"/>
                  </a:cubicBezTo>
                  <a:cubicBezTo>
                    <a:pt x="234" y="462"/>
                    <a:pt x="203" y="509"/>
                    <a:pt x="203" y="516"/>
                  </a:cubicBezTo>
                  <a:cubicBezTo>
                    <a:pt x="203" y="516"/>
                    <a:pt x="203" y="516"/>
                    <a:pt x="203" y="532"/>
                  </a:cubicBezTo>
                  <a:cubicBezTo>
                    <a:pt x="179" y="571"/>
                    <a:pt x="140" y="688"/>
                    <a:pt x="125" y="766"/>
                  </a:cubicBezTo>
                  <a:cubicBezTo>
                    <a:pt x="125" y="766"/>
                    <a:pt x="125" y="774"/>
                    <a:pt x="117" y="774"/>
                  </a:cubicBezTo>
                  <a:cubicBezTo>
                    <a:pt x="117" y="774"/>
                    <a:pt x="117" y="774"/>
                    <a:pt x="117" y="782"/>
                  </a:cubicBezTo>
                  <a:cubicBezTo>
                    <a:pt x="117" y="806"/>
                    <a:pt x="109" y="829"/>
                    <a:pt x="109" y="845"/>
                  </a:cubicBezTo>
                  <a:cubicBezTo>
                    <a:pt x="109" y="852"/>
                    <a:pt x="109" y="852"/>
                    <a:pt x="109" y="860"/>
                  </a:cubicBezTo>
                  <a:cubicBezTo>
                    <a:pt x="109" y="860"/>
                    <a:pt x="109" y="860"/>
                    <a:pt x="109" y="868"/>
                  </a:cubicBezTo>
                  <a:cubicBezTo>
                    <a:pt x="109" y="868"/>
                    <a:pt x="117" y="845"/>
                    <a:pt x="117" y="829"/>
                  </a:cubicBezTo>
                  <a:cubicBezTo>
                    <a:pt x="117" y="829"/>
                    <a:pt x="117" y="829"/>
                    <a:pt x="117" y="837"/>
                  </a:cubicBezTo>
                  <a:cubicBezTo>
                    <a:pt x="125" y="813"/>
                    <a:pt x="125" y="790"/>
                    <a:pt x="133" y="766"/>
                  </a:cubicBezTo>
                  <a:cubicBezTo>
                    <a:pt x="133" y="766"/>
                    <a:pt x="133" y="766"/>
                    <a:pt x="133" y="766"/>
                  </a:cubicBezTo>
                  <a:cubicBezTo>
                    <a:pt x="133" y="759"/>
                    <a:pt x="133" y="759"/>
                    <a:pt x="133" y="759"/>
                  </a:cubicBezTo>
                  <a:cubicBezTo>
                    <a:pt x="133" y="766"/>
                    <a:pt x="133" y="766"/>
                    <a:pt x="133" y="766"/>
                  </a:cubicBezTo>
                  <a:cubicBezTo>
                    <a:pt x="133" y="759"/>
                    <a:pt x="140" y="751"/>
                    <a:pt x="140" y="743"/>
                  </a:cubicBezTo>
                  <a:cubicBezTo>
                    <a:pt x="140" y="743"/>
                    <a:pt x="140" y="743"/>
                    <a:pt x="148" y="712"/>
                  </a:cubicBezTo>
                  <a:cubicBezTo>
                    <a:pt x="148" y="712"/>
                    <a:pt x="148" y="712"/>
                    <a:pt x="148" y="727"/>
                  </a:cubicBezTo>
                  <a:cubicBezTo>
                    <a:pt x="148" y="727"/>
                    <a:pt x="148" y="727"/>
                    <a:pt x="148" y="696"/>
                  </a:cubicBezTo>
                  <a:cubicBezTo>
                    <a:pt x="148" y="696"/>
                    <a:pt x="148" y="696"/>
                    <a:pt x="156" y="696"/>
                  </a:cubicBezTo>
                  <a:cubicBezTo>
                    <a:pt x="156" y="688"/>
                    <a:pt x="156" y="688"/>
                    <a:pt x="156" y="688"/>
                  </a:cubicBezTo>
                  <a:cubicBezTo>
                    <a:pt x="164" y="688"/>
                    <a:pt x="156" y="688"/>
                    <a:pt x="164" y="680"/>
                  </a:cubicBezTo>
                  <a:cubicBezTo>
                    <a:pt x="164" y="680"/>
                    <a:pt x="164" y="680"/>
                    <a:pt x="164" y="680"/>
                  </a:cubicBezTo>
                  <a:cubicBezTo>
                    <a:pt x="164" y="665"/>
                    <a:pt x="164" y="665"/>
                    <a:pt x="164" y="665"/>
                  </a:cubicBezTo>
                  <a:cubicBezTo>
                    <a:pt x="164" y="665"/>
                    <a:pt x="164" y="665"/>
                    <a:pt x="164" y="665"/>
                  </a:cubicBezTo>
                  <a:cubicBezTo>
                    <a:pt x="164" y="665"/>
                    <a:pt x="164" y="665"/>
                    <a:pt x="164" y="665"/>
                  </a:cubicBezTo>
                  <a:cubicBezTo>
                    <a:pt x="164" y="649"/>
                    <a:pt x="164" y="657"/>
                    <a:pt x="164" y="641"/>
                  </a:cubicBezTo>
                  <a:cubicBezTo>
                    <a:pt x="164" y="649"/>
                    <a:pt x="164" y="649"/>
                    <a:pt x="164" y="634"/>
                  </a:cubicBezTo>
                  <a:cubicBezTo>
                    <a:pt x="164" y="634"/>
                    <a:pt x="164" y="641"/>
                    <a:pt x="156" y="649"/>
                  </a:cubicBezTo>
                  <a:cubicBezTo>
                    <a:pt x="164" y="641"/>
                    <a:pt x="164" y="641"/>
                    <a:pt x="164" y="626"/>
                  </a:cubicBezTo>
                  <a:cubicBezTo>
                    <a:pt x="164" y="634"/>
                    <a:pt x="164" y="634"/>
                    <a:pt x="164" y="634"/>
                  </a:cubicBezTo>
                  <a:cubicBezTo>
                    <a:pt x="164" y="634"/>
                    <a:pt x="164" y="626"/>
                    <a:pt x="164" y="626"/>
                  </a:cubicBezTo>
                  <a:cubicBezTo>
                    <a:pt x="164" y="626"/>
                    <a:pt x="164" y="626"/>
                    <a:pt x="172" y="610"/>
                  </a:cubicBezTo>
                  <a:cubicBezTo>
                    <a:pt x="172" y="610"/>
                    <a:pt x="172" y="610"/>
                    <a:pt x="179" y="610"/>
                  </a:cubicBezTo>
                  <a:cubicBezTo>
                    <a:pt x="179" y="610"/>
                    <a:pt x="179" y="610"/>
                    <a:pt x="172" y="610"/>
                  </a:cubicBezTo>
                  <a:cubicBezTo>
                    <a:pt x="172" y="610"/>
                    <a:pt x="172" y="610"/>
                    <a:pt x="172" y="618"/>
                  </a:cubicBezTo>
                  <a:cubicBezTo>
                    <a:pt x="172" y="618"/>
                    <a:pt x="172" y="618"/>
                    <a:pt x="172" y="618"/>
                  </a:cubicBezTo>
                  <a:cubicBezTo>
                    <a:pt x="172" y="618"/>
                    <a:pt x="172" y="618"/>
                    <a:pt x="172" y="618"/>
                  </a:cubicBezTo>
                  <a:cubicBezTo>
                    <a:pt x="172" y="618"/>
                    <a:pt x="172" y="618"/>
                    <a:pt x="172" y="618"/>
                  </a:cubicBezTo>
                  <a:cubicBezTo>
                    <a:pt x="172" y="618"/>
                    <a:pt x="172" y="618"/>
                    <a:pt x="172" y="618"/>
                  </a:cubicBezTo>
                  <a:cubicBezTo>
                    <a:pt x="172" y="618"/>
                    <a:pt x="172" y="618"/>
                    <a:pt x="172" y="618"/>
                  </a:cubicBezTo>
                  <a:cubicBezTo>
                    <a:pt x="172" y="618"/>
                    <a:pt x="172" y="618"/>
                    <a:pt x="179" y="610"/>
                  </a:cubicBezTo>
                  <a:cubicBezTo>
                    <a:pt x="187" y="579"/>
                    <a:pt x="187" y="571"/>
                    <a:pt x="195" y="555"/>
                  </a:cubicBezTo>
                  <a:cubicBezTo>
                    <a:pt x="203" y="532"/>
                    <a:pt x="242" y="446"/>
                    <a:pt x="265" y="399"/>
                  </a:cubicBezTo>
                  <a:cubicBezTo>
                    <a:pt x="265" y="407"/>
                    <a:pt x="265" y="407"/>
                    <a:pt x="257" y="415"/>
                  </a:cubicBezTo>
                  <a:cubicBezTo>
                    <a:pt x="257" y="415"/>
                    <a:pt x="257" y="415"/>
                    <a:pt x="249" y="423"/>
                  </a:cubicBezTo>
                  <a:cubicBezTo>
                    <a:pt x="257" y="415"/>
                    <a:pt x="265" y="407"/>
                    <a:pt x="265" y="407"/>
                  </a:cubicBezTo>
                  <a:cubicBezTo>
                    <a:pt x="265" y="399"/>
                    <a:pt x="265" y="399"/>
                    <a:pt x="265" y="399"/>
                  </a:cubicBezTo>
                  <a:cubicBezTo>
                    <a:pt x="265" y="383"/>
                    <a:pt x="273" y="376"/>
                    <a:pt x="280" y="368"/>
                  </a:cubicBezTo>
                  <a:cubicBezTo>
                    <a:pt x="280" y="368"/>
                    <a:pt x="280" y="368"/>
                    <a:pt x="288" y="360"/>
                  </a:cubicBezTo>
                  <a:cubicBezTo>
                    <a:pt x="288" y="352"/>
                    <a:pt x="288" y="352"/>
                    <a:pt x="296" y="344"/>
                  </a:cubicBezTo>
                  <a:cubicBezTo>
                    <a:pt x="296" y="344"/>
                    <a:pt x="296" y="344"/>
                    <a:pt x="288" y="352"/>
                  </a:cubicBezTo>
                  <a:cubicBezTo>
                    <a:pt x="296" y="344"/>
                    <a:pt x="296" y="344"/>
                    <a:pt x="296" y="344"/>
                  </a:cubicBezTo>
                  <a:cubicBezTo>
                    <a:pt x="296" y="344"/>
                    <a:pt x="296" y="344"/>
                    <a:pt x="304" y="329"/>
                  </a:cubicBezTo>
                  <a:cubicBezTo>
                    <a:pt x="319" y="305"/>
                    <a:pt x="374" y="219"/>
                    <a:pt x="374" y="219"/>
                  </a:cubicBezTo>
                  <a:cubicBezTo>
                    <a:pt x="374" y="219"/>
                    <a:pt x="374" y="219"/>
                    <a:pt x="374" y="219"/>
                  </a:cubicBezTo>
                  <a:cubicBezTo>
                    <a:pt x="374" y="219"/>
                    <a:pt x="374" y="219"/>
                    <a:pt x="374" y="219"/>
                  </a:cubicBezTo>
                  <a:cubicBezTo>
                    <a:pt x="381" y="212"/>
                    <a:pt x="381" y="204"/>
                    <a:pt x="381" y="204"/>
                  </a:cubicBezTo>
                  <a:cubicBezTo>
                    <a:pt x="397" y="180"/>
                    <a:pt x="405" y="180"/>
                    <a:pt x="420" y="149"/>
                  </a:cubicBezTo>
                  <a:cubicBezTo>
                    <a:pt x="420" y="149"/>
                    <a:pt x="420" y="149"/>
                    <a:pt x="413" y="157"/>
                  </a:cubicBezTo>
                  <a:cubicBezTo>
                    <a:pt x="428" y="141"/>
                    <a:pt x="420" y="149"/>
                    <a:pt x="428" y="141"/>
                  </a:cubicBezTo>
                  <a:cubicBezTo>
                    <a:pt x="428" y="141"/>
                    <a:pt x="428" y="141"/>
                    <a:pt x="428" y="133"/>
                  </a:cubicBezTo>
                  <a:cubicBezTo>
                    <a:pt x="436" y="133"/>
                    <a:pt x="428" y="133"/>
                    <a:pt x="428" y="133"/>
                  </a:cubicBezTo>
                  <a:cubicBezTo>
                    <a:pt x="436" y="133"/>
                    <a:pt x="436" y="126"/>
                    <a:pt x="436" y="118"/>
                  </a:cubicBezTo>
                  <a:cubicBezTo>
                    <a:pt x="444" y="118"/>
                    <a:pt x="444" y="118"/>
                    <a:pt x="444" y="118"/>
                  </a:cubicBezTo>
                  <a:cubicBezTo>
                    <a:pt x="444" y="118"/>
                    <a:pt x="444" y="118"/>
                    <a:pt x="444" y="118"/>
                  </a:cubicBezTo>
                  <a:cubicBezTo>
                    <a:pt x="444" y="118"/>
                    <a:pt x="444" y="110"/>
                    <a:pt x="444" y="110"/>
                  </a:cubicBezTo>
                  <a:cubicBezTo>
                    <a:pt x="444" y="110"/>
                    <a:pt x="444" y="118"/>
                    <a:pt x="451" y="94"/>
                  </a:cubicBezTo>
                  <a:cubicBezTo>
                    <a:pt x="459" y="94"/>
                    <a:pt x="459" y="86"/>
                    <a:pt x="467" y="79"/>
                  </a:cubicBezTo>
                  <a:cubicBezTo>
                    <a:pt x="467" y="79"/>
                    <a:pt x="467" y="79"/>
                    <a:pt x="459" y="86"/>
                  </a:cubicBezTo>
                  <a:cubicBezTo>
                    <a:pt x="459" y="86"/>
                    <a:pt x="459" y="86"/>
                    <a:pt x="475" y="55"/>
                  </a:cubicBezTo>
                  <a:cubicBezTo>
                    <a:pt x="483" y="55"/>
                    <a:pt x="475" y="55"/>
                    <a:pt x="483" y="55"/>
                  </a:cubicBezTo>
                  <a:cubicBezTo>
                    <a:pt x="483" y="55"/>
                    <a:pt x="483" y="55"/>
                    <a:pt x="483" y="47"/>
                  </a:cubicBezTo>
                  <a:cubicBezTo>
                    <a:pt x="483" y="47"/>
                    <a:pt x="483" y="47"/>
                    <a:pt x="483" y="47"/>
                  </a:cubicBezTo>
                  <a:cubicBezTo>
                    <a:pt x="483" y="40"/>
                    <a:pt x="483" y="40"/>
                    <a:pt x="483" y="40"/>
                  </a:cubicBezTo>
                  <a:cubicBezTo>
                    <a:pt x="483" y="40"/>
                    <a:pt x="483" y="40"/>
                    <a:pt x="483" y="40"/>
                  </a:cubicBezTo>
                  <a:cubicBezTo>
                    <a:pt x="483" y="32"/>
                    <a:pt x="490" y="40"/>
                    <a:pt x="490" y="32"/>
                  </a:cubicBezTo>
                  <a:cubicBezTo>
                    <a:pt x="490" y="32"/>
                    <a:pt x="483" y="40"/>
                    <a:pt x="475" y="55"/>
                  </a:cubicBezTo>
                  <a:cubicBezTo>
                    <a:pt x="467" y="55"/>
                    <a:pt x="467" y="55"/>
                    <a:pt x="467" y="55"/>
                  </a:cubicBezTo>
                  <a:cubicBezTo>
                    <a:pt x="475" y="55"/>
                    <a:pt x="475" y="55"/>
                    <a:pt x="475" y="55"/>
                  </a:cubicBezTo>
                  <a:cubicBezTo>
                    <a:pt x="475" y="63"/>
                    <a:pt x="475" y="63"/>
                    <a:pt x="467" y="63"/>
                  </a:cubicBezTo>
                  <a:cubicBezTo>
                    <a:pt x="467" y="63"/>
                    <a:pt x="467" y="63"/>
                    <a:pt x="467" y="55"/>
                  </a:cubicBezTo>
                  <a:cubicBezTo>
                    <a:pt x="467" y="55"/>
                    <a:pt x="467" y="55"/>
                    <a:pt x="467" y="55"/>
                  </a:cubicBezTo>
                  <a:cubicBezTo>
                    <a:pt x="467" y="55"/>
                    <a:pt x="467" y="55"/>
                    <a:pt x="451" y="86"/>
                  </a:cubicBezTo>
                  <a:cubicBezTo>
                    <a:pt x="451" y="79"/>
                    <a:pt x="451" y="86"/>
                    <a:pt x="459" y="71"/>
                  </a:cubicBezTo>
                  <a:cubicBezTo>
                    <a:pt x="451" y="79"/>
                    <a:pt x="451" y="79"/>
                    <a:pt x="444" y="86"/>
                  </a:cubicBezTo>
                  <a:cubicBezTo>
                    <a:pt x="444" y="86"/>
                    <a:pt x="444" y="86"/>
                    <a:pt x="444" y="94"/>
                  </a:cubicBezTo>
                  <a:cubicBezTo>
                    <a:pt x="436" y="110"/>
                    <a:pt x="436" y="102"/>
                    <a:pt x="428" y="118"/>
                  </a:cubicBezTo>
                  <a:cubicBezTo>
                    <a:pt x="428" y="118"/>
                    <a:pt x="420" y="118"/>
                    <a:pt x="420" y="126"/>
                  </a:cubicBezTo>
                  <a:cubicBezTo>
                    <a:pt x="420" y="126"/>
                    <a:pt x="420" y="126"/>
                    <a:pt x="420" y="126"/>
                  </a:cubicBezTo>
                  <a:cubicBezTo>
                    <a:pt x="420" y="126"/>
                    <a:pt x="420" y="126"/>
                    <a:pt x="420" y="133"/>
                  </a:cubicBezTo>
                  <a:cubicBezTo>
                    <a:pt x="420" y="133"/>
                    <a:pt x="420" y="133"/>
                    <a:pt x="413" y="133"/>
                  </a:cubicBezTo>
                  <a:cubicBezTo>
                    <a:pt x="413" y="133"/>
                    <a:pt x="413" y="133"/>
                    <a:pt x="397" y="149"/>
                  </a:cubicBezTo>
                  <a:cubicBezTo>
                    <a:pt x="397" y="149"/>
                    <a:pt x="397" y="149"/>
                    <a:pt x="397" y="157"/>
                  </a:cubicBezTo>
                  <a:cubicBezTo>
                    <a:pt x="397" y="149"/>
                    <a:pt x="405" y="149"/>
                    <a:pt x="405" y="141"/>
                  </a:cubicBezTo>
                  <a:cubicBezTo>
                    <a:pt x="405" y="133"/>
                    <a:pt x="413" y="133"/>
                    <a:pt x="413" y="126"/>
                  </a:cubicBezTo>
                  <a:cubicBezTo>
                    <a:pt x="413" y="126"/>
                    <a:pt x="413" y="126"/>
                    <a:pt x="413" y="133"/>
                  </a:cubicBezTo>
                  <a:cubicBezTo>
                    <a:pt x="405" y="141"/>
                    <a:pt x="397" y="141"/>
                    <a:pt x="397" y="149"/>
                  </a:cubicBezTo>
                  <a:cubicBezTo>
                    <a:pt x="397" y="149"/>
                    <a:pt x="397" y="149"/>
                    <a:pt x="397" y="149"/>
                  </a:cubicBezTo>
                  <a:cubicBezTo>
                    <a:pt x="397" y="141"/>
                    <a:pt x="405" y="133"/>
                    <a:pt x="413" y="126"/>
                  </a:cubicBezTo>
                  <a:cubicBezTo>
                    <a:pt x="413" y="118"/>
                    <a:pt x="413" y="126"/>
                    <a:pt x="413" y="118"/>
                  </a:cubicBezTo>
                  <a:cubicBezTo>
                    <a:pt x="413" y="118"/>
                    <a:pt x="413" y="126"/>
                    <a:pt x="413" y="118"/>
                  </a:cubicBezTo>
                  <a:cubicBezTo>
                    <a:pt x="397" y="133"/>
                    <a:pt x="381" y="172"/>
                    <a:pt x="350" y="204"/>
                  </a:cubicBezTo>
                  <a:cubicBezTo>
                    <a:pt x="350" y="212"/>
                    <a:pt x="350" y="212"/>
                    <a:pt x="343" y="227"/>
                  </a:cubicBezTo>
                  <a:cubicBezTo>
                    <a:pt x="343" y="227"/>
                    <a:pt x="343" y="227"/>
                    <a:pt x="335" y="235"/>
                  </a:cubicBezTo>
                  <a:cubicBezTo>
                    <a:pt x="335" y="235"/>
                    <a:pt x="335" y="235"/>
                    <a:pt x="335" y="235"/>
                  </a:cubicBezTo>
                  <a:cubicBezTo>
                    <a:pt x="335" y="243"/>
                    <a:pt x="327" y="251"/>
                    <a:pt x="319" y="266"/>
                  </a:cubicBezTo>
                  <a:cubicBezTo>
                    <a:pt x="311" y="266"/>
                    <a:pt x="311" y="266"/>
                    <a:pt x="311" y="266"/>
                  </a:cubicBezTo>
                  <a:cubicBezTo>
                    <a:pt x="335" y="235"/>
                    <a:pt x="389" y="149"/>
                    <a:pt x="389" y="141"/>
                  </a:cubicBezTo>
                  <a:cubicBezTo>
                    <a:pt x="397" y="133"/>
                    <a:pt x="397" y="141"/>
                    <a:pt x="397" y="141"/>
                  </a:cubicBezTo>
                  <a:cubicBezTo>
                    <a:pt x="397" y="126"/>
                    <a:pt x="405" y="126"/>
                    <a:pt x="405" y="118"/>
                  </a:cubicBezTo>
                  <a:cubicBezTo>
                    <a:pt x="413" y="118"/>
                    <a:pt x="413" y="118"/>
                    <a:pt x="413" y="118"/>
                  </a:cubicBezTo>
                  <a:cubicBezTo>
                    <a:pt x="413" y="118"/>
                    <a:pt x="413" y="118"/>
                    <a:pt x="413" y="118"/>
                  </a:cubicBezTo>
                  <a:cubicBezTo>
                    <a:pt x="413" y="110"/>
                    <a:pt x="413" y="110"/>
                    <a:pt x="413" y="110"/>
                  </a:cubicBezTo>
                  <a:cubicBezTo>
                    <a:pt x="413" y="110"/>
                    <a:pt x="420" y="102"/>
                    <a:pt x="420" y="102"/>
                  </a:cubicBezTo>
                  <a:cubicBezTo>
                    <a:pt x="420" y="102"/>
                    <a:pt x="420" y="102"/>
                    <a:pt x="420" y="102"/>
                  </a:cubicBezTo>
                  <a:cubicBezTo>
                    <a:pt x="420" y="102"/>
                    <a:pt x="420" y="102"/>
                    <a:pt x="420" y="102"/>
                  </a:cubicBezTo>
                  <a:cubicBezTo>
                    <a:pt x="420" y="94"/>
                    <a:pt x="420" y="94"/>
                    <a:pt x="420" y="94"/>
                  </a:cubicBezTo>
                  <a:cubicBezTo>
                    <a:pt x="420" y="94"/>
                    <a:pt x="428" y="94"/>
                    <a:pt x="428" y="86"/>
                  </a:cubicBezTo>
                  <a:cubicBezTo>
                    <a:pt x="428" y="86"/>
                    <a:pt x="428" y="86"/>
                    <a:pt x="428" y="86"/>
                  </a:cubicBezTo>
                  <a:cubicBezTo>
                    <a:pt x="428" y="86"/>
                    <a:pt x="428" y="86"/>
                    <a:pt x="436" y="71"/>
                  </a:cubicBezTo>
                  <a:cubicBezTo>
                    <a:pt x="436" y="71"/>
                    <a:pt x="436" y="71"/>
                    <a:pt x="444" y="63"/>
                  </a:cubicBezTo>
                  <a:cubicBezTo>
                    <a:pt x="444" y="55"/>
                    <a:pt x="444" y="55"/>
                    <a:pt x="444" y="55"/>
                  </a:cubicBezTo>
                  <a:cubicBezTo>
                    <a:pt x="444" y="55"/>
                    <a:pt x="444" y="63"/>
                    <a:pt x="436" y="63"/>
                  </a:cubicBezTo>
                  <a:cubicBezTo>
                    <a:pt x="444" y="63"/>
                    <a:pt x="444" y="55"/>
                    <a:pt x="444" y="55"/>
                  </a:cubicBezTo>
                  <a:cubicBezTo>
                    <a:pt x="444" y="55"/>
                    <a:pt x="444" y="55"/>
                    <a:pt x="444" y="55"/>
                  </a:cubicBezTo>
                  <a:cubicBezTo>
                    <a:pt x="436" y="63"/>
                    <a:pt x="436" y="71"/>
                    <a:pt x="436" y="71"/>
                  </a:cubicBezTo>
                  <a:cubicBezTo>
                    <a:pt x="436" y="71"/>
                    <a:pt x="436" y="71"/>
                    <a:pt x="436" y="71"/>
                  </a:cubicBezTo>
                  <a:cubicBezTo>
                    <a:pt x="436" y="71"/>
                    <a:pt x="436" y="63"/>
                    <a:pt x="436" y="63"/>
                  </a:cubicBezTo>
                  <a:cubicBezTo>
                    <a:pt x="436" y="63"/>
                    <a:pt x="436" y="63"/>
                    <a:pt x="444" y="63"/>
                  </a:cubicBezTo>
                  <a:cubicBezTo>
                    <a:pt x="436" y="63"/>
                    <a:pt x="436" y="63"/>
                    <a:pt x="436" y="63"/>
                  </a:cubicBezTo>
                  <a:cubicBezTo>
                    <a:pt x="436" y="71"/>
                    <a:pt x="436" y="71"/>
                    <a:pt x="436" y="71"/>
                  </a:cubicBezTo>
                  <a:cubicBezTo>
                    <a:pt x="428" y="71"/>
                    <a:pt x="428" y="79"/>
                    <a:pt x="428" y="79"/>
                  </a:cubicBezTo>
                  <a:cubicBezTo>
                    <a:pt x="428" y="79"/>
                    <a:pt x="428" y="71"/>
                    <a:pt x="436" y="71"/>
                  </a:cubicBezTo>
                  <a:cubicBezTo>
                    <a:pt x="428" y="71"/>
                    <a:pt x="428" y="71"/>
                    <a:pt x="428" y="71"/>
                  </a:cubicBezTo>
                  <a:cubicBezTo>
                    <a:pt x="428" y="71"/>
                    <a:pt x="428" y="71"/>
                    <a:pt x="428" y="71"/>
                  </a:cubicBezTo>
                  <a:cubicBezTo>
                    <a:pt x="428" y="79"/>
                    <a:pt x="428" y="79"/>
                    <a:pt x="428" y="79"/>
                  </a:cubicBezTo>
                  <a:cubicBezTo>
                    <a:pt x="428" y="79"/>
                    <a:pt x="420" y="86"/>
                    <a:pt x="420" y="86"/>
                  </a:cubicBezTo>
                  <a:cubicBezTo>
                    <a:pt x="420" y="86"/>
                    <a:pt x="420" y="86"/>
                    <a:pt x="428" y="86"/>
                  </a:cubicBezTo>
                  <a:cubicBezTo>
                    <a:pt x="428" y="86"/>
                    <a:pt x="428" y="86"/>
                    <a:pt x="428" y="79"/>
                  </a:cubicBezTo>
                  <a:cubicBezTo>
                    <a:pt x="428" y="79"/>
                    <a:pt x="428" y="79"/>
                    <a:pt x="428" y="79"/>
                  </a:cubicBezTo>
                  <a:cubicBezTo>
                    <a:pt x="428" y="79"/>
                    <a:pt x="428" y="79"/>
                    <a:pt x="420" y="94"/>
                  </a:cubicBezTo>
                  <a:cubicBezTo>
                    <a:pt x="420" y="94"/>
                    <a:pt x="420" y="94"/>
                    <a:pt x="420" y="94"/>
                  </a:cubicBezTo>
                  <a:cubicBezTo>
                    <a:pt x="420" y="94"/>
                    <a:pt x="420" y="94"/>
                    <a:pt x="420" y="94"/>
                  </a:cubicBezTo>
                  <a:cubicBezTo>
                    <a:pt x="413" y="102"/>
                    <a:pt x="413" y="110"/>
                    <a:pt x="405" y="118"/>
                  </a:cubicBezTo>
                  <a:cubicBezTo>
                    <a:pt x="405" y="118"/>
                    <a:pt x="397" y="126"/>
                    <a:pt x="397" y="126"/>
                  </a:cubicBezTo>
                  <a:cubicBezTo>
                    <a:pt x="397" y="133"/>
                    <a:pt x="397" y="118"/>
                    <a:pt x="405" y="118"/>
                  </a:cubicBezTo>
                  <a:cubicBezTo>
                    <a:pt x="397" y="118"/>
                    <a:pt x="405" y="118"/>
                    <a:pt x="397" y="126"/>
                  </a:cubicBezTo>
                  <a:cubicBezTo>
                    <a:pt x="397" y="126"/>
                    <a:pt x="397" y="126"/>
                    <a:pt x="389" y="133"/>
                  </a:cubicBezTo>
                  <a:cubicBezTo>
                    <a:pt x="389" y="133"/>
                    <a:pt x="389" y="133"/>
                    <a:pt x="389" y="133"/>
                  </a:cubicBezTo>
                  <a:cubicBezTo>
                    <a:pt x="389" y="126"/>
                    <a:pt x="389" y="126"/>
                    <a:pt x="389" y="126"/>
                  </a:cubicBezTo>
                  <a:cubicBezTo>
                    <a:pt x="389" y="126"/>
                    <a:pt x="389" y="126"/>
                    <a:pt x="389" y="133"/>
                  </a:cubicBezTo>
                  <a:cubicBezTo>
                    <a:pt x="389" y="133"/>
                    <a:pt x="381" y="133"/>
                    <a:pt x="381" y="133"/>
                  </a:cubicBezTo>
                  <a:cubicBezTo>
                    <a:pt x="381" y="133"/>
                    <a:pt x="381" y="133"/>
                    <a:pt x="381" y="133"/>
                  </a:cubicBezTo>
                  <a:cubicBezTo>
                    <a:pt x="381" y="133"/>
                    <a:pt x="381" y="133"/>
                    <a:pt x="381" y="133"/>
                  </a:cubicBezTo>
                  <a:cubicBezTo>
                    <a:pt x="381" y="133"/>
                    <a:pt x="381" y="133"/>
                    <a:pt x="381" y="141"/>
                  </a:cubicBezTo>
                  <a:cubicBezTo>
                    <a:pt x="381" y="141"/>
                    <a:pt x="381" y="149"/>
                    <a:pt x="374" y="149"/>
                  </a:cubicBezTo>
                  <a:cubicBezTo>
                    <a:pt x="374" y="149"/>
                    <a:pt x="374" y="149"/>
                    <a:pt x="374" y="149"/>
                  </a:cubicBezTo>
                  <a:cubicBezTo>
                    <a:pt x="374" y="149"/>
                    <a:pt x="374" y="141"/>
                    <a:pt x="381" y="141"/>
                  </a:cubicBezTo>
                  <a:cubicBezTo>
                    <a:pt x="374" y="141"/>
                    <a:pt x="374" y="141"/>
                    <a:pt x="374" y="149"/>
                  </a:cubicBezTo>
                  <a:cubicBezTo>
                    <a:pt x="374" y="149"/>
                    <a:pt x="374" y="149"/>
                    <a:pt x="366" y="157"/>
                  </a:cubicBezTo>
                  <a:cubicBezTo>
                    <a:pt x="366" y="157"/>
                    <a:pt x="366" y="157"/>
                    <a:pt x="366" y="165"/>
                  </a:cubicBezTo>
                  <a:cubicBezTo>
                    <a:pt x="366" y="165"/>
                    <a:pt x="366" y="165"/>
                    <a:pt x="374" y="149"/>
                  </a:cubicBezTo>
                  <a:cubicBezTo>
                    <a:pt x="374" y="149"/>
                    <a:pt x="381" y="149"/>
                    <a:pt x="381" y="149"/>
                  </a:cubicBezTo>
                  <a:cubicBezTo>
                    <a:pt x="381" y="149"/>
                    <a:pt x="381" y="149"/>
                    <a:pt x="381" y="149"/>
                  </a:cubicBezTo>
                  <a:cubicBezTo>
                    <a:pt x="381" y="149"/>
                    <a:pt x="381" y="141"/>
                    <a:pt x="381" y="149"/>
                  </a:cubicBezTo>
                  <a:cubicBezTo>
                    <a:pt x="381" y="149"/>
                    <a:pt x="381" y="149"/>
                    <a:pt x="374" y="157"/>
                  </a:cubicBezTo>
                  <a:cubicBezTo>
                    <a:pt x="374" y="157"/>
                    <a:pt x="374" y="157"/>
                    <a:pt x="366" y="165"/>
                  </a:cubicBezTo>
                  <a:cubicBezTo>
                    <a:pt x="366" y="165"/>
                    <a:pt x="366" y="165"/>
                    <a:pt x="350" y="196"/>
                  </a:cubicBezTo>
                  <a:cubicBezTo>
                    <a:pt x="335" y="212"/>
                    <a:pt x="335" y="219"/>
                    <a:pt x="327" y="227"/>
                  </a:cubicBezTo>
                  <a:cubicBezTo>
                    <a:pt x="327" y="227"/>
                    <a:pt x="327" y="227"/>
                    <a:pt x="319" y="243"/>
                  </a:cubicBezTo>
                  <a:cubicBezTo>
                    <a:pt x="311" y="243"/>
                    <a:pt x="304" y="251"/>
                    <a:pt x="288" y="266"/>
                  </a:cubicBezTo>
                  <a:cubicBezTo>
                    <a:pt x="296" y="258"/>
                    <a:pt x="304" y="251"/>
                    <a:pt x="311" y="235"/>
                  </a:cubicBezTo>
                  <a:cubicBezTo>
                    <a:pt x="311" y="243"/>
                    <a:pt x="311" y="243"/>
                    <a:pt x="311" y="243"/>
                  </a:cubicBezTo>
                  <a:cubicBezTo>
                    <a:pt x="311" y="243"/>
                    <a:pt x="311" y="243"/>
                    <a:pt x="319" y="235"/>
                  </a:cubicBezTo>
                  <a:cubicBezTo>
                    <a:pt x="319" y="235"/>
                    <a:pt x="319" y="235"/>
                    <a:pt x="319" y="235"/>
                  </a:cubicBezTo>
                  <a:cubicBezTo>
                    <a:pt x="319" y="227"/>
                    <a:pt x="327" y="227"/>
                    <a:pt x="327" y="219"/>
                  </a:cubicBezTo>
                  <a:cubicBezTo>
                    <a:pt x="335" y="219"/>
                    <a:pt x="327" y="219"/>
                    <a:pt x="335" y="204"/>
                  </a:cubicBezTo>
                  <a:cubicBezTo>
                    <a:pt x="335" y="204"/>
                    <a:pt x="335" y="212"/>
                    <a:pt x="327" y="212"/>
                  </a:cubicBezTo>
                  <a:cubicBezTo>
                    <a:pt x="335" y="212"/>
                    <a:pt x="335" y="212"/>
                    <a:pt x="335" y="212"/>
                  </a:cubicBezTo>
                  <a:cubicBezTo>
                    <a:pt x="327" y="212"/>
                    <a:pt x="327" y="212"/>
                    <a:pt x="327" y="219"/>
                  </a:cubicBezTo>
                  <a:cubicBezTo>
                    <a:pt x="327" y="219"/>
                    <a:pt x="327" y="212"/>
                    <a:pt x="327" y="212"/>
                  </a:cubicBezTo>
                  <a:cubicBezTo>
                    <a:pt x="327" y="212"/>
                    <a:pt x="335" y="212"/>
                    <a:pt x="335" y="212"/>
                  </a:cubicBezTo>
                  <a:cubicBezTo>
                    <a:pt x="335" y="204"/>
                    <a:pt x="343" y="196"/>
                    <a:pt x="343" y="196"/>
                  </a:cubicBezTo>
                  <a:cubicBezTo>
                    <a:pt x="343" y="196"/>
                    <a:pt x="343" y="196"/>
                    <a:pt x="350" y="188"/>
                  </a:cubicBezTo>
                  <a:cubicBezTo>
                    <a:pt x="350" y="188"/>
                    <a:pt x="350" y="188"/>
                    <a:pt x="343" y="188"/>
                  </a:cubicBezTo>
                  <a:cubicBezTo>
                    <a:pt x="343" y="188"/>
                    <a:pt x="343" y="188"/>
                    <a:pt x="343" y="188"/>
                  </a:cubicBezTo>
                  <a:cubicBezTo>
                    <a:pt x="350" y="180"/>
                    <a:pt x="350" y="172"/>
                    <a:pt x="358" y="165"/>
                  </a:cubicBezTo>
                  <a:cubicBezTo>
                    <a:pt x="358" y="165"/>
                    <a:pt x="350" y="165"/>
                    <a:pt x="343" y="180"/>
                  </a:cubicBezTo>
                  <a:cubicBezTo>
                    <a:pt x="350" y="165"/>
                    <a:pt x="358" y="165"/>
                    <a:pt x="366" y="149"/>
                  </a:cubicBezTo>
                  <a:cubicBezTo>
                    <a:pt x="366" y="141"/>
                    <a:pt x="366" y="149"/>
                    <a:pt x="366" y="149"/>
                  </a:cubicBezTo>
                  <a:cubicBezTo>
                    <a:pt x="374" y="141"/>
                    <a:pt x="374" y="141"/>
                    <a:pt x="374" y="141"/>
                  </a:cubicBezTo>
                  <a:cubicBezTo>
                    <a:pt x="374" y="141"/>
                    <a:pt x="374" y="141"/>
                    <a:pt x="374" y="133"/>
                  </a:cubicBezTo>
                  <a:cubicBezTo>
                    <a:pt x="374" y="141"/>
                    <a:pt x="374" y="141"/>
                    <a:pt x="374" y="141"/>
                  </a:cubicBezTo>
                  <a:cubicBezTo>
                    <a:pt x="374" y="141"/>
                    <a:pt x="374" y="141"/>
                    <a:pt x="381" y="133"/>
                  </a:cubicBezTo>
                  <a:cubicBezTo>
                    <a:pt x="381" y="126"/>
                    <a:pt x="389" y="126"/>
                    <a:pt x="389" y="118"/>
                  </a:cubicBezTo>
                  <a:cubicBezTo>
                    <a:pt x="389" y="126"/>
                    <a:pt x="389" y="126"/>
                    <a:pt x="389" y="126"/>
                  </a:cubicBezTo>
                  <a:cubicBezTo>
                    <a:pt x="389" y="118"/>
                    <a:pt x="389" y="118"/>
                    <a:pt x="389" y="118"/>
                  </a:cubicBezTo>
                  <a:cubicBezTo>
                    <a:pt x="389" y="118"/>
                    <a:pt x="397" y="118"/>
                    <a:pt x="397" y="110"/>
                  </a:cubicBezTo>
                  <a:cubicBezTo>
                    <a:pt x="397" y="118"/>
                    <a:pt x="397" y="110"/>
                    <a:pt x="397" y="118"/>
                  </a:cubicBezTo>
                  <a:cubicBezTo>
                    <a:pt x="397" y="118"/>
                    <a:pt x="397" y="110"/>
                    <a:pt x="397" y="110"/>
                  </a:cubicBezTo>
                  <a:cubicBezTo>
                    <a:pt x="397" y="110"/>
                    <a:pt x="397" y="110"/>
                    <a:pt x="397" y="102"/>
                  </a:cubicBezTo>
                  <a:cubicBezTo>
                    <a:pt x="397" y="110"/>
                    <a:pt x="397" y="110"/>
                    <a:pt x="397" y="110"/>
                  </a:cubicBezTo>
                  <a:cubicBezTo>
                    <a:pt x="389" y="110"/>
                    <a:pt x="389" y="110"/>
                    <a:pt x="389" y="118"/>
                  </a:cubicBezTo>
                  <a:cubicBezTo>
                    <a:pt x="389" y="118"/>
                    <a:pt x="381" y="126"/>
                    <a:pt x="381" y="133"/>
                  </a:cubicBezTo>
                  <a:cubicBezTo>
                    <a:pt x="381" y="133"/>
                    <a:pt x="381" y="133"/>
                    <a:pt x="374" y="133"/>
                  </a:cubicBezTo>
                  <a:cubicBezTo>
                    <a:pt x="381" y="126"/>
                    <a:pt x="381" y="126"/>
                    <a:pt x="381" y="126"/>
                  </a:cubicBezTo>
                  <a:cubicBezTo>
                    <a:pt x="389" y="118"/>
                    <a:pt x="389" y="110"/>
                    <a:pt x="397" y="94"/>
                  </a:cubicBezTo>
                  <a:cubicBezTo>
                    <a:pt x="397" y="94"/>
                    <a:pt x="397" y="94"/>
                    <a:pt x="397" y="102"/>
                  </a:cubicBezTo>
                  <a:cubicBezTo>
                    <a:pt x="405" y="94"/>
                    <a:pt x="405" y="94"/>
                    <a:pt x="405" y="86"/>
                  </a:cubicBezTo>
                  <a:cubicBezTo>
                    <a:pt x="405" y="94"/>
                    <a:pt x="405" y="94"/>
                    <a:pt x="405" y="94"/>
                  </a:cubicBezTo>
                  <a:cubicBezTo>
                    <a:pt x="405" y="94"/>
                    <a:pt x="405" y="94"/>
                    <a:pt x="405" y="86"/>
                  </a:cubicBezTo>
                  <a:cubicBezTo>
                    <a:pt x="405" y="86"/>
                    <a:pt x="405" y="86"/>
                    <a:pt x="405" y="86"/>
                  </a:cubicBezTo>
                  <a:cubicBezTo>
                    <a:pt x="397" y="94"/>
                    <a:pt x="397" y="94"/>
                    <a:pt x="397" y="94"/>
                  </a:cubicBezTo>
                  <a:cubicBezTo>
                    <a:pt x="389" y="110"/>
                    <a:pt x="366" y="141"/>
                    <a:pt x="358" y="149"/>
                  </a:cubicBezTo>
                  <a:cubicBezTo>
                    <a:pt x="358" y="149"/>
                    <a:pt x="358" y="149"/>
                    <a:pt x="358" y="149"/>
                  </a:cubicBezTo>
                  <a:cubicBezTo>
                    <a:pt x="358" y="149"/>
                    <a:pt x="358" y="149"/>
                    <a:pt x="366" y="141"/>
                  </a:cubicBezTo>
                  <a:cubicBezTo>
                    <a:pt x="335" y="180"/>
                    <a:pt x="280" y="266"/>
                    <a:pt x="242" y="329"/>
                  </a:cubicBezTo>
                  <a:cubicBezTo>
                    <a:pt x="249" y="321"/>
                    <a:pt x="249" y="321"/>
                    <a:pt x="249" y="321"/>
                  </a:cubicBezTo>
                  <a:cubicBezTo>
                    <a:pt x="242" y="329"/>
                    <a:pt x="242" y="329"/>
                    <a:pt x="242" y="329"/>
                  </a:cubicBezTo>
                  <a:cubicBezTo>
                    <a:pt x="234" y="344"/>
                    <a:pt x="226" y="352"/>
                    <a:pt x="226" y="368"/>
                  </a:cubicBezTo>
                  <a:cubicBezTo>
                    <a:pt x="218" y="368"/>
                    <a:pt x="218" y="368"/>
                    <a:pt x="218" y="368"/>
                  </a:cubicBezTo>
                  <a:cubicBezTo>
                    <a:pt x="218" y="368"/>
                    <a:pt x="218" y="368"/>
                    <a:pt x="218" y="368"/>
                  </a:cubicBezTo>
                  <a:cubicBezTo>
                    <a:pt x="226" y="368"/>
                    <a:pt x="226" y="368"/>
                    <a:pt x="226" y="368"/>
                  </a:cubicBezTo>
                  <a:cubicBezTo>
                    <a:pt x="218" y="368"/>
                    <a:pt x="218" y="376"/>
                    <a:pt x="218" y="376"/>
                  </a:cubicBezTo>
                  <a:cubicBezTo>
                    <a:pt x="218" y="376"/>
                    <a:pt x="218" y="376"/>
                    <a:pt x="210" y="383"/>
                  </a:cubicBezTo>
                  <a:cubicBezTo>
                    <a:pt x="218" y="368"/>
                    <a:pt x="218" y="368"/>
                    <a:pt x="218" y="360"/>
                  </a:cubicBezTo>
                  <a:cubicBezTo>
                    <a:pt x="218" y="360"/>
                    <a:pt x="218" y="360"/>
                    <a:pt x="218" y="368"/>
                  </a:cubicBezTo>
                  <a:cubicBezTo>
                    <a:pt x="226" y="360"/>
                    <a:pt x="226" y="352"/>
                    <a:pt x="234" y="337"/>
                  </a:cubicBezTo>
                  <a:cubicBezTo>
                    <a:pt x="218" y="360"/>
                    <a:pt x="203" y="399"/>
                    <a:pt x="187" y="415"/>
                  </a:cubicBezTo>
                  <a:cubicBezTo>
                    <a:pt x="195" y="407"/>
                    <a:pt x="203" y="399"/>
                    <a:pt x="203" y="391"/>
                  </a:cubicBezTo>
                  <a:cubicBezTo>
                    <a:pt x="218" y="360"/>
                    <a:pt x="257" y="297"/>
                    <a:pt x="288" y="251"/>
                  </a:cubicBezTo>
                  <a:cubicBezTo>
                    <a:pt x="288" y="251"/>
                    <a:pt x="288" y="251"/>
                    <a:pt x="288" y="251"/>
                  </a:cubicBezTo>
                  <a:cubicBezTo>
                    <a:pt x="288" y="251"/>
                    <a:pt x="288" y="251"/>
                    <a:pt x="288" y="251"/>
                  </a:cubicBezTo>
                  <a:cubicBezTo>
                    <a:pt x="288" y="243"/>
                    <a:pt x="288" y="243"/>
                    <a:pt x="296" y="235"/>
                  </a:cubicBezTo>
                  <a:cubicBezTo>
                    <a:pt x="304" y="219"/>
                    <a:pt x="311" y="219"/>
                    <a:pt x="311" y="219"/>
                  </a:cubicBezTo>
                  <a:cubicBezTo>
                    <a:pt x="311" y="219"/>
                    <a:pt x="311" y="219"/>
                    <a:pt x="311" y="212"/>
                  </a:cubicBezTo>
                  <a:cubicBezTo>
                    <a:pt x="296" y="227"/>
                    <a:pt x="288" y="235"/>
                    <a:pt x="296" y="227"/>
                  </a:cubicBezTo>
                  <a:cubicBezTo>
                    <a:pt x="296" y="227"/>
                    <a:pt x="296" y="227"/>
                    <a:pt x="280" y="235"/>
                  </a:cubicBezTo>
                  <a:cubicBezTo>
                    <a:pt x="265" y="258"/>
                    <a:pt x="280" y="243"/>
                    <a:pt x="234" y="313"/>
                  </a:cubicBezTo>
                  <a:cubicBezTo>
                    <a:pt x="234" y="313"/>
                    <a:pt x="234" y="313"/>
                    <a:pt x="234" y="305"/>
                  </a:cubicBezTo>
                  <a:cubicBezTo>
                    <a:pt x="234" y="305"/>
                    <a:pt x="226" y="305"/>
                    <a:pt x="226" y="313"/>
                  </a:cubicBezTo>
                  <a:cubicBezTo>
                    <a:pt x="226" y="313"/>
                    <a:pt x="226" y="313"/>
                    <a:pt x="226" y="313"/>
                  </a:cubicBezTo>
                  <a:cubicBezTo>
                    <a:pt x="226" y="313"/>
                    <a:pt x="226" y="313"/>
                    <a:pt x="226" y="313"/>
                  </a:cubicBezTo>
                  <a:cubicBezTo>
                    <a:pt x="218" y="313"/>
                    <a:pt x="218" y="313"/>
                    <a:pt x="218" y="313"/>
                  </a:cubicBezTo>
                  <a:cubicBezTo>
                    <a:pt x="218" y="321"/>
                    <a:pt x="218" y="321"/>
                    <a:pt x="226" y="321"/>
                  </a:cubicBezTo>
                  <a:cubicBezTo>
                    <a:pt x="218" y="329"/>
                    <a:pt x="218" y="329"/>
                    <a:pt x="210" y="337"/>
                  </a:cubicBezTo>
                  <a:cubicBezTo>
                    <a:pt x="210" y="337"/>
                    <a:pt x="210" y="337"/>
                    <a:pt x="210" y="344"/>
                  </a:cubicBezTo>
                  <a:cubicBezTo>
                    <a:pt x="210" y="344"/>
                    <a:pt x="210" y="344"/>
                    <a:pt x="210" y="344"/>
                  </a:cubicBezTo>
                  <a:cubicBezTo>
                    <a:pt x="203" y="352"/>
                    <a:pt x="203" y="360"/>
                    <a:pt x="203" y="360"/>
                  </a:cubicBezTo>
                  <a:cubicBezTo>
                    <a:pt x="203" y="360"/>
                    <a:pt x="203" y="360"/>
                    <a:pt x="195" y="360"/>
                  </a:cubicBezTo>
                  <a:cubicBezTo>
                    <a:pt x="195" y="360"/>
                    <a:pt x="195" y="360"/>
                    <a:pt x="195" y="352"/>
                  </a:cubicBezTo>
                  <a:cubicBezTo>
                    <a:pt x="195" y="360"/>
                    <a:pt x="187" y="376"/>
                    <a:pt x="179" y="391"/>
                  </a:cubicBezTo>
                  <a:cubicBezTo>
                    <a:pt x="179" y="391"/>
                    <a:pt x="179" y="391"/>
                    <a:pt x="179" y="391"/>
                  </a:cubicBezTo>
                  <a:cubicBezTo>
                    <a:pt x="179" y="391"/>
                    <a:pt x="179" y="391"/>
                    <a:pt x="179" y="399"/>
                  </a:cubicBezTo>
                  <a:cubicBezTo>
                    <a:pt x="172" y="399"/>
                    <a:pt x="172" y="399"/>
                    <a:pt x="172" y="399"/>
                  </a:cubicBezTo>
                  <a:cubicBezTo>
                    <a:pt x="172" y="399"/>
                    <a:pt x="172" y="399"/>
                    <a:pt x="172" y="399"/>
                  </a:cubicBezTo>
                  <a:cubicBezTo>
                    <a:pt x="172" y="399"/>
                    <a:pt x="172" y="399"/>
                    <a:pt x="172" y="399"/>
                  </a:cubicBezTo>
                  <a:cubicBezTo>
                    <a:pt x="172" y="407"/>
                    <a:pt x="172" y="407"/>
                    <a:pt x="172" y="407"/>
                  </a:cubicBezTo>
                  <a:cubicBezTo>
                    <a:pt x="164" y="407"/>
                    <a:pt x="164" y="407"/>
                    <a:pt x="164" y="415"/>
                  </a:cubicBezTo>
                  <a:cubicBezTo>
                    <a:pt x="164" y="415"/>
                    <a:pt x="164" y="415"/>
                    <a:pt x="156" y="423"/>
                  </a:cubicBezTo>
                  <a:cubicBezTo>
                    <a:pt x="164" y="423"/>
                    <a:pt x="164" y="423"/>
                    <a:pt x="164" y="415"/>
                  </a:cubicBezTo>
                  <a:cubicBezTo>
                    <a:pt x="164" y="423"/>
                    <a:pt x="156" y="430"/>
                    <a:pt x="156" y="438"/>
                  </a:cubicBezTo>
                  <a:cubicBezTo>
                    <a:pt x="156" y="430"/>
                    <a:pt x="156" y="430"/>
                    <a:pt x="156" y="430"/>
                  </a:cubicBezTo>
                  <a:cubicBezTo>
                    <a:pt x="156" y="430"/>
                    <a:pt x="156" y="438"/>
                    <a:pt x="148" y="446"/>
                  </a:cubicBezTo>
                  <a:cubicBezTo>
                    <a:pt x="148" y="446"/>
                    <a:pt x="148" y="446"/>
                    <a:pt x="148" y="446"/>
                  </a:cubicBezTo>
                  <a:cubicBezTo>
                    <a:pt x="148" y="454"/>
                    <a:pt x="148" y="454"/>
                    <a:pt x="148" y="454"/>
                  </a:cubicBezTo>
                  <a:cubicBezTo>
                    <a:pt x="140" y="454"/>
                    <a:pt x="140" y="454"/>
                    <a:pt x="140" y="462"/>
                  </a:cubicBezTo>
                  <a:cubicBezTo>
                    <a:pt x="140" y="462"/>
                    <a:pt x="140" y="462"/>
                    <a:pt x="140" y="462"/>
                  </a:cubicBezTo>
                  <a:cubicBezTo>
                    <a:pt x="140" y="462"/>
                    <a:pt x="140" y="462"/>
                    <a:pt x="140" y="462"/>
                  </a:cubicBezTo>
                  <a:cubicBezTo>
                    <a:pt x="140" y="462"/>
                    <a:pt x="140" y="462"/>
                    <a:pt x="140" y="462"/>
                  </a:cubicBezTo>
                  <a:cubicBezTo>
                    <a:pt x="140" y="462"/>
                    <a:pt x="140" y="462"/>
                    <a:pt x="140" y="469"/>
                  </a:cubicBezTo>
                  <a:cubicBezTo>
                    <a:pt x="140" y="462"/>
                    <a:pt x="140" y="462"/>
                    <a:pt x="140" y="462"/>
                  </a:cubicBezTo>
                  <a:cubicBezTo>
                    <a:pt x="140" y="462"/>
                    <a:pt x="140" y="469"/>
                    <a:pt x="133" y="469"/>
                  </a:cubicBezTo>
                  <a:cubicBezTo>
                    <a:pt x="140" y="469"/>
                    <a:pt x="140" y="469"/>
                    <a:pt x="140" y="469"/>
                  </a:cubicBezTo>
                  <a:cubicBezTo>
                    <a:pt x="140" y="469"/>
                    <a:pt x="140" y="469"/>
                    <a:pt x="133" y="469"/>
                  </a:cubicBezTo>
                  <a:cubicBezTo>
                    <a:pt x="133" y="477"/>
                    <a:pt x="133" y="477"/>
                    <a:pt x="133" y="485"/>
                  </a:cubicBezTo>
                  <a:cubicBezTo>
                    <a:pt x="133" y="485"/>
                    <a:pt x="133" y="485"/>
                    <a:pt x="133" y="477"/>
                  </a:cubicBezTo>
                  <a:cubicBezTo>
                    <a:pt x="133" y="469"/>
                    <a:pt x="133" y="469"/>
                    <a:pt x="140" y="469"/>
                  </a:cubicBezTo>
                  <a:cubicBezTo>
                    <a:pt x="148" y="462"/>
                    <a:pt x="148" y="462"/>
                    <a:pt x="148" y="462"/>
                  </a:cubicBezTo>
                  <a:cubicBezTo>
                    <a:pt x="148" y="462"/>
                    <a:pt x="148" y="462"/>
                    <a:pt x="172" y="415"/>
                  </a:cubicBezTo>
                  <a:cubicBezTo>
                    <a:pt x="172" y="415"/>
                    <a:pt x="172" y="415"/>
                    <a:pt x="172" y="415"/>
                  </a:cubicBezTo>
                  <a:cubicBezTo>
                    <a:pt x="172" y="415"/>
                    <a:pt x="172" y="415"/>
                    <a:pt x="179" y="415"/>
                  </a:cubicBezTo>
                  <a:cubicBezTo>
                    <a:pt x="156" y="446"/>
                    <a:pt x="156" y="454"/>
                    <a:pt x="140" y="477"/>
                  </a:cubicBezTo>
                  <a:cubicBezTo>
                    <a:pt x="140" y="477"/>
                    <a:pt x="140" y="477"/>
                    <a:pt x="133" y="485"/>
                  </a:cubicBezTo>
                  <a:cubicBezTo>
                    <a:pt x="140" y="485"/>
                    <a:pt x="140" y="477"/>
                    <a:pt x="140" y="469"/>
                  </a:cubicBezTo>
                  <a:cubicBezTo>
                    <a:pt x="140" y="469"/>
                    <a:pt x="140" y="477"/>
                    <a:pt x="140" y="477"/>
                  </a:cubicBezTo>
                  <a:cubicBezTo>
                    <a:pt x="140" y="477"/>
                    <a:pt x="140" y="477"/>
                    <a:pt x="133" y="485"/>
                  </a:cubicBezTo>
                  <a:cubicBezTo>
                    <a:pt x="133" y="485"/>
                    <a:pt x="133" y="485"/>
                    <a:pt x="125" y="485"/>
                  </a:cubicBezTo>
                  <a:cubicBezTo>
                    <a:pt x="125" y="493"/>
                    <a:pt x="125" y="493"/>
                    <a:pt x="125" y="501"/>
                  </a:cubicBezTo>
                  <a:cubicBezTo>
                    <a:pt x="125" y="501"/>
                    <a:pt x="117" y="501"/>
                    <a:pt x="117" y="501"/>
                  </a:cubicBezTo>
                  <a:cubicBezTo>
                    <a:pt x="117" y="509"/>
                    <a:pt x="117" y="501"/>
                    <a:pt x="117" y="509"/>
                  </a:cubicBezTo>
                  <a:cubicBezTo>
                    <a:pt x="117" y="509"/>
                    <a:pt x="117" y="509"/>
                    <a:pt x="117" y="509"/>
                  </a:cubicBezTo>
                  <a:cubicBezTo>
                    <a:pt x="117" y="509"/>
                    <a:pt x="117" y="509"/>
                    <a:pt x="117" y="516"/>
                  </a:cubicBezTo>
                  <a:cubicBezTo>
                    <a:pt x="117" y="516"/>
                    <a:pt x="117" y="516"/>
                    <a:pt x="117" y="516"/>
                  </a:cubicBezTo>
                  <a:cubicBezTo>
                    <a:pt x="117" y="516"/>
                    <a:pt x="117" y="516"/>
                    <a:pt x="109" y="532"/>
                  </a:cubicBezTo>
                  <a:cubicBezTo>
                    <a:pt x="109" y="532"/>
                    <a:pt x="109" y="532"/>
                    <a:pt x="109" y="532"/>
                  </a:cubicBezTo>
                  <a:cubicBezTo>
                    <a:pt x="109" y="532"/>
                    <a:pt x="109" y="532"/>
                    <a:pt x="109" y="548"/>
                  </a:cubicBezTo>
                  <a:cubicBezTo>
                    <a:pt x="102" y="555"/>
                    <a:pt x="102" y="555"/>
                    <a:pt x="102" y="555"/>
                  </a:cubicBezTo>
                  <a:cubicBezTo>
                    <a:pt x="102" y="555"/>
                    <a:pt x="102" y="555"/>
                    <a:pt x="94" y="579"/>
                  </a:cubicBezTo>
                  <a:cubicBezTo>
                    <a:pt x="94" y="579"/>
                    <a:pt x="94" y="579"/>
                    <a:pt x="94" y="579"/>
                  </a:cubicBezTo>
                  <a:cubicBezTo>
                    <a:pt x="94" y="571"/>
                    <a:pt x="94" y="563"/>
                    <a:pt x="102" y="555"/>
                  </a:cubicBezTo>
                  <a:cubicBezTo>
                    <a:pt x="102" y="555"/>
                    <a:pt x="102" y="555"/>
                    <a:pt x="102" y="548"/>
                  </a:cubicBezTo>
                  <a:cubicBezTo>
                    <a:pt x="102" y="548"/>
                    <a:pt x="94" y="555"/>
                    <a:pt x="94" y="555"/>
                  </a:cubicBezTo>
                  <a:cubicBezTo>
                    <a:pt x="94" y="555"/>
                    <a:pt x="94" y="555"/>
                    <a:pt x="94" y="555"/>
                  </a:cubicBezTo>
                  <a:cubicBezTo>
                    <a:pt x="94" y="571"/>
                    <a:pt x="94" y="571"/>
                    <a:pt x="94" y="571"/>
                  </a:cubicBezTo>
                  <a:cubicBezTo>
                    <a:pt x="94" y="571"/>
                    <a:pt x="94" y="571"/>
                    <a:pt x="94" y="571"/>
                  </a:cubicBezTo>
                  <a:cubicBezTo>
                    <a:pt x="86" y="595"/>
                    <a:pt x="70" y="618"/>
                    <a:pt x="63" y="649"/>
                  </a:cubicBezTo>
                  <a:cubicBezTo>
                    <a:pt x="63" y="649"/>
                    <a:pt x="63" y="649"/>
                    <a:pt x="63" y="649"/>
                  </a:cubicBezTo>
                  <a:cubicBezTo>
                    <a:pt x="63" y="657"/>
                    <a:pt x="63" y="657"/>
                    <a:pt x="63" y="657"/>
                  </a:cubicBezTo>
                  <a:cubicBezTo>
                    <a:pt x="55" y="680"/>
                    <a:pt x="55" y="704"/>
                    <a:pt x="47" y="727"/>
                  </a:cubicBezTo>
                  <a:cubicBezTo>
                    <a:pt x="47" y="743"/>
                    <a:pt x="39" y="759"/>
                    <a:pt x="32" y="782"/>
                  </a:cubicBezTo>
                  <a:cubicBezTo>
                    <a:pt x="32" y="774"/>
                    <a:pt x="32" y="774"/>
                    <a:pt x="32" y="774"/>
                  </a:cubicBezTo>
                  <a:cubicBezTo>
                    <a:pt x="32" y="759"/>
                    <a:pt x="32" y="774"/>
                    <a:pt x="39" y="759"/>
                  </a:cubicBezTo>
                  <a:cubicBezTo>
                    <a:pt x="39" y="759"/>
                    <a:pt x="39" y="759"/>
                    <a:pt x="32" y="766"/>
                  </a:cubicBezTo>
                  <a:cubicBezTo>
                    <a:pt x="32" y="774"/>
                    <a:pt x="32" y="774"/>
                    <a:pt x="32" y="782"/>
                  </a:cubicBezTo>
                  <a:cubicBezTo>
                    <a:pt x="32" y="782"/>
                    <a:pt x="32" y="782"/>
                    <a:pt x="32" y="782"/>
                  </a:cubicBezTo>
                  <a:cubicBezTo>
                    <a:pt x="32" y="806"/>
                    <a:pt x="24" y="829"/>
                    <a:pt x="24" y="860"/>
                  </a:cubicBezTo>
                  <a:cubicBezTo>
                    <a:pt x="24" y="860"/>
                    <a:pt x="24" y="860"/>
                    <a:pt x="24" y="860"/>
                  </a:cubicBezTo>
                  <a:cubicBezTo>
                    <a:pt x="24" y="860"/>
                    <a:pt x="24" y="860"/>
                    <a:pt x="24" y="868"/>
                  </a:cubicBezTo>
                  <a:cubicBezTo>
                    <a:pt x="24" y="876"/>
                    <a:pt x="24" y="884"/>
                    <a:pt x="24" y="899"/>
                  </a:cubicBezTo>
                  <a:cubicBezTo>
                    <a:pt x="16" y="899"/>
                    <a:pt x="16" y="899"/>
                    <a:pt x="16" y="899"/>
                  </a:cubicBezTo>
                  <a:cubicBezTo>
                    <a:pt x="16" y="907"/>
                    <a:pt x="16" y="907"/>
                    <a:pt x="16" y="907"/>
                  </a:cubicBezTo>
                  <a:cubicBezTo>
                    <a:pt x="16" y="907"/>
                    <a:pt x="16" y="907"/>
                    <a:pt x="24" y="907"/>
                  </a:cubicBezTo>
                  <a:cubicBezTo>
                    <a:pt x="24" y="907"/>
                    <a:pt x="24" y="907"/>
                    <a:pt x="16" y="907"/>
                  </a:cubicBezTo>
                  <a:cubicBezTo>
                    <a:pt x="16" y="907"/>
                    <a:pt x="16" y="907"/>
                    <a:pt x="16" y="907"/>
                  </a:cubicBezTo>
                  <a:cubicBezTo>
                    <a:pt x="16" y="915"/>
                    <a:pt x="16" y="915"/>
                    <a:pt x="16" y="915"/>
                  </a:cubicBezTo>
                  <a:cubicBezTo>
                    <a:pt x="16" y="931"/>
                    <a:pt x="16" y="938"/>
                    <a:pt x="16" y="954"/>
                  </a:cubicBezTo>
                  <a:cubicBezTo>
                    <a:pt x="16" y="954"/>
                    <a:pt x="16" y="954"/>
                    <a:pt x="16" y="954"/>
                  </a:cubicBezTo>
                  <a:cubicBezTo>
                    <a:pt x="16" y="962"/>
                    <a:pt x="16" y="962"/>
                    <a:pt x="16" y="970"/>
                  </a:cubicBezTo>
                  <a:cubicBezTo>
                    <a:pt x="16" y="978"/>
                    <a:pt x="16" y="985"/>
                    <a:pt x="16" y="985"/>
                  </a:cubicBezTo>
                  <a:cubicBezTo>
                    <a:pt x="16" y="1032"/>
                    <a:pt x="16" y="1071"/>
                    <a:pt x="16" y="1103"/>
                  </a:cubicBezTo>
                  <a:close/>
                  <a:moveTo>
                    <a:pt x="490" y="1978"/>
                  </a:moveTo>
                  <a:cubicBezTo>
                    <a:pt x="498" y="1978"/>
                    <a:pt x="498" y="1986"/>
                    <a:pt x="506" y="1986"/>
                  </a:cubicBezTo>
                  <a:cubicBezTo>
                    <a:pt x="506" y="1986"/>
                    <a:pt x="506" y="1986"/>
                    <a:pt x="498" y="1986"/>
                  </a:cubicBezTo>
                  <a:cubicBezTo>
                    <a:pt x="498" y="1986"/>
                    <a:pt x="498" y="1986"/>
                    <a:pt x="498" y="1986"/>
                  </a:cubicBezTo>
                  <a:cubicBezTo>
                    <a:pt x="498" y="1986"/>
                    <a:pt x="498" y="1986"/>
                    <a:pt x="490" y="1986"/>
                  </a:cubicBezTo>
                  <a:cubicBezTo>
                    <a:pt x="490" y="1986"/>
                    <a:pt x="490" y="1986"/>
                    <a:pt x="490" y="1978"/>
                  </a:cubicBezTo>
                  <a:close/>
                  <a:moveTo>
                    <a:pt x="490" y="1978"/>
                  </a:moveTo>
                  <a:cubicBezTo>
                    <a:pt x="483" y="1970"/>
                    <a:pt x="475" y="1970"/>
                    <a:pt x="467" y="1970"/>
                  </a:cubicBezTo>
                  <a:cubicBezTo>
                    <a:pt x="459" y="1955"/>
                    <a:pt x="475" y="1970"/>
                    <a:pt x="483" y="1970"/>
                  </a:cubicBezTo>
                  <a:cubicBezTo>
                    <a:pt x="467" y="1962"/>
                    <a:pt x="451" y="1955"/>
                    <a:pt x="436" y="1939"/>
                  </a:cubicBezTo>
                  <a:cubicBezTo>
                    <a:pt x="451" y="1955"/>
                    <a:pt x="467" y="1962"/>
                    <a:pt x="490" y="1978"/>
                  </a:cubicBezTo>
                  <a:close/>
                  <a:moveTo>
                    <a:pt x="296" y="1814"/>
                  </a:moveTo>
                  <a:cubicBezTo>
                    <a:pt x="296" y="1814"/>
                    <a:pt x="296" y="1814"/>
                    <a:pt x="296" y="1822"/>
                  </a:cubicBezTo>
                  <a:cubicBezTo>
                    <a:pt x="304" y="1830"/>
                    <a:pt x="311" y="1830"/>
                    <a:pt x="311" y="1837"/>
                  </a:cubicBezTo>
                  <a:cubicBezTo>
                    <a:pt x="304" y="1837"/>
                    <a:pt x="304" y="1830"/>
                    <a:pt x="296" y="1814"/>
                  </a:cubicBezTo>
                  <a:close/>
                  <a:moveTo>
                    <a:pt x="381" y="1853"/>
                  </a:moveTo>
                  <a:cubicBezTo>
                    <a:pt x="397" y="1869"/>
                    <a:pt x="397" y="1869"/>
                    <a:pt x="389" y="1869"/>
                  </a:cubicBezTo>
                  <a:cubicBezTo>
                    <a:pt x="389" y="1869"/>
                    <a:pt x="389" y="1869"/>
                    <a:pt x="389" y="1869"/>
                  </a:cubicBezTo>
                  <a:cubicBezTo>
                    <a:pt x="374" y="1861"/>
                    <a:pt x="381" y="1861"/>
                    <a:pt x="366" y="1845"/>
                  </a:cubicBezTo>
                  <a:cubicBezTo>
                    <a:pt x="374" y="1845"/>
                    <a:pt x="374" y="1853"/>
                    <a:pt x="381" y="1853"/>
                  </a:cubicBezTo>
                  <a:close/>
                  <a:moveTo>
                    <a:pt x="358" y="1837"/>
                  </a:moveTo>
                  <a:cubicBezTo>
                    <a:pt x="350" y="1830"/>
                    <a:pt x="350" y="1837"/>
                    <a:pt x="350" y="1830"/>
                  </a:cubicBezTo>
                  <a:cubicBezTo>
                    <a:pt x="343" y="1822"/>
                    <a:pt x="343" y="1822"/>
                    <a:pt x="335" y="1814"/>
                  </a:cubicBezTo>
                  <a:cubicBezTo>
                    <a:pt x="343" y="1814"/>
                    <a:pt x="350" y="1822"/>
                    <a:pt x="358" y="1837"/>
                  </a:cubicBezTo>
                  <a:close/>
                  <a:moveTo>
                    <a:pt x="366" y="1876"/>
                  </a:moveTo>
                  <a:cubicBezTo>
                    <a:pt x="358" y="1861"/>
                    <a:pt x="343" y="1853"/>
                    <a:pt x="335" y="1837"/>
                  </a:cubicBezTo>
                  <a:cubicBezTo>
                    <a:pt x="343" y="1845"/>
                    <a:pt x="358" y="1861"/>
                    <a:pt x="366" y="1876"/>
                  </a:cubicBezTo>
                  <a:close/>
                  <a:moveTo>
                    <a:pt x="335" y="1853"/>
                  </a:moveTo>
                  <a:cubicBezTo>
                    <a:pt x="343" y="1861"/>
                    <a:pt x="343" y="1853"/>
                    <a:pt x="350" y="1869"/>
                  </a:cubicBezTo>
                  <a:cubicBezTo>
                    <a:pt x="350" y="1869"/>
                    <a:pt x="350" y="1869"/>
                    <a:pt x="343" y="1861"/>
                  </a:cubicBezTo>
                  <a:cubicBezTo>
                    <a:pt x="343" y="1861"/>
                    <a:pt x="343" y="1861"/>
                    <a:pt x="343" y="1861"/>
                  </a:cubicBezTo>
                  <a:cubicBezTo>
                    <a:pt x="335" y="1853"/>
                    <a:pt x="335" y="1861"/>
                    <a:pt x="327" y="1845"/>
                  </a:cubicBezTo>
                  <a:cubicBezTo>
                    <a:pt x="327" y="1837"/>
                    <a:pt x="327" y="1845"/>
                    <a:pt x="335" y="1853"/>
                  </a:cubicBezTo>
                  <a:close/>
                  <a:moveTo>
                    <a:pt x="249" y="1650"/>
                  </a:moveTo>
                  <a:cubicBezTo>
                    <a:pt x="249" y="1650"/>
                    <a:pt x="249" y="1650"/>
                    <a:pt x="249" y="1650"/>
                  </a:cubicBezTo>
                  <a:cubicBezTo>
                    <a:pt x="249" y="1650"/>
                    <a:pt x="249" y="1650"/>
                    <a:pt x="249" y="1650"/>
                  </a:cubicBezTo>
                  <a:cubicBezTo>
                    <a:pt x="249" y="1650"/>
                    <a:pt x="249" y="1650"/>
                    <a:pt x="249" y="1650"/>
                  </a:cubicBezTo>
                  <a:close/>
                  <a:moveTo>
                    <a:pt x="242" y="1665"/>
                  </a:moveTo>
                  <a:cubicBezTo>
                    <a:pt x="249" y="1681"/>
                    <a:pt x="249" y="1681"/>
                    <a:pt x="265" y="1697"/>
                  </a:cubicBezTo>
                  <a:cubicBezTo>
                    <a:pt x="265" y="1697"/>
                    <a:pt x="265" y="1704"/>
                    <a:pt x="265" y="1704"/>
                  </a:cubicBezTo>
                  <a:cubicBezTo>
                    <a:pt x="257" y="1697"/>
                    <a:pt x="257" y="1689"/>
                    <a:pt x="242" y="1673"/>
                  </a:cubicBezTo>
                  <a:cubicBezTo>
                    <a:pt x="242" y="1673"/>
                    <a:pt x="242" y="1673"/>
                    <a:pt x="242" y="1665"/>
                  </a:cubicBezTo>
                  <a:close/>
                  <a:moveTo>
                    <a:pt x="242" y="1720"/>
                  </a:moveTo>
                  <a:cubicBezTo>
                    <a:pt x="265" y="1751"/>
                    <a:pt x="288" y="1783"/>
                    <a:pt x="319" y="1814"/>
                  </a:cubicBezTo>
                  <a:cubicBezTo>
                    <a:pt x="304" y="1806"/>
                    <a:pt x="257" y="1744"/>
                    <a:pt x="242" y="1720"/>
                  </a:cubicBezTo>
                  <a:cubicBezTo>
                    <a:pt x="242" y="1720"/>
                    <a:pt x="242" y="1720"/>
                    <a:pt x="242" y="1720"/>
                  </a:cubicBezTo>
                  <a:close/>
                  <a:moveTo>
                    <a:pt x="203" y="1611"/>
                  </a:moveTo>
                  <a:cubicBezTo>
                    <a:pt x="203" y="1611"/>
                    <a:pt x="203" y="1611"/>
                    <a:pt x="203" y="1611"/>
                  </a:cubicBezTo>
                  <a:close/>
                  <a:moveTo>
                    <a:pt x="203" y="1697"/>
                  </a:moveTo>
                  <a:cubicBezTo>
                    <a:pt x="203" y="1704"/>
                    <a:pt x="203" y="1704"/>
                    <a:pt x="203" y="1704"/>
                  </a:cubicBezTo>
                  <a:cubicBezTo>
                    <a:pt x="203" y="1704"/>
                    <a:pt x="203" y="1704"/>
                    <a:pt x="203" y="1697"/>
                  </a:cubicBezTo>
                  <a:close/>
                  <a:moveTo>
                    <a:pt x="203" y="1564"/>
                  </a:moveTo>
                  <a:cubicBezTo>
                    <a:pt x="203" y="1564"/>
                    <a:pt x="203" y="1564"/>
                    <a:pt x="203" y="1564"/>
                  </a:cubicBezTo>
                  <a:cubicBezTo>
                    <a:pt x="203" y="1564"/>
                    <a:pt x="203" y="1564"/>
                    <a:pt x="203" y="1564"/>
                  </a:cubicBezTo>
                  <a:close/>
                  <a:moveTo>
                    <a:pt x="203" y="1564"/>
                  </a:moveTo>
                  <a:cubicBezTo>
                    <a:pt x="203" y="1556"/>
                    <a:pt x="203" y="1556"/>
                    <a:pt x="203" y="1556"/>
                  </a:cubicBezTo>
                  <a:cubicBezTo>
                    <a:pt x="203" y="1556"/>
                    <a:pt x="195" y="1548"/>
                    <a:pt x="195" y="1540"/>
                  </a:cubicBezTo>
                  <a:cubicBezTo>
                    <a:pt x="195" y="1540"/>
                    <a:pt x="195" y="1540"/>
                    <a:pt x="195" y="1540"/>
                  </a:cubicBezTo>
                  <a:cubicBezTo>
                    <a:pt x="203" y="1548"/>
                    <a:pt x="203" y="1556"/>
                    <a:pt x="203" y="1564"/>
                  </a:cubicBezTo>
                  <a:close/>
                  <a:moveTo>
                    <a:pt x="195" y="1540"/>
                  </a:moveTo>
                  <a:cubicBezTo>
                    <a:pt x="195" y="1540"/>
                    <a:pt x="195" y="1540"/>
                    <a:pt x="195" y="1540"/>
                  </a:cubicBezTo>
                  <a:cubicBezTo>
                    <a:pt x="195" y="1540"/>
                    <a:pt x="195" y="1532"/>
                    <a:pt x="195" y="1532"/>
                  </a:cubicBezTo>
                  <a:cubicBezTo>
                    <a:pt x="195" y="1540"/>
                    <a:pt x="195" y="1540"/>
                    <a:pt x="195" y="1540"/>
                  </a:cubicBezTo>
                  <a:close/>
                  <a:moveTo>
                    <a:pt x="187" y="1572"/>
                  </a:moveTo>
                  <a:cubicBezTo>
                    <a:pt x="195" y="1587"/>
                    <a:pt x="195" y="1603"/>
                    <a:pt x="195" y="1603"/>
                  </a:cubicBezTo>
                  <a:cubicBezTo>
                    <a:pt x="195" y="1603"/>
                    <a:pt x="195" y="1603"/>
                    <a:pt x="164" y="1532"/>
                  </a:cubicBezTo>
                  <a:cubicBezTo>
                    <a:pt x="179" y="1548"/>
                    <a:pt x="187" y="1572"/>
                    <a:pt x="187" y="1572"/>
                  </a:cubicBezTo>
                  <a:close/>
                  <a:moveTo>
                    <a:pt x="125" y="1337"/>
                  </a:moveTo>
                  <a:cubicBezTo>
                    <a:pt x="125" y="1345"/>
                    <a:pt x="125" y="1345"/>
                    <a:pt x="125" y="1345"/>
                  </a:cubicBezTo>
                  <a:cubicBezTo>
                    <a:pt x="125" y="1345"/>
                    <a:pt x="125" y="1345"/>
                    <a:pt x="125" y="1345"/>
                  </a:cubicBezTo>
                  <a:cubicBezTo>
                    <a:pt x="125" y="1345"/>
                    <a:pt x="125" y="1345"/>
                    <a:pt x="125" y="1337"/>
                  </a:cubicBezTo>
                  <a:close/>
                  <a:moveTo>
                    <a:pt x="397" y="110"/>
                  </a:moveTo>
                  <a:cubicBezTo>
                    <a:pt x="397" y="118"/>
                    <a:pt x="389" y="118"/>
                    <a:pt x="389" y="118"/>
                  </a:cubicBezTo>
                  <a:cubicBezTo>
                    <a:pt x="389" y="118"/>
                    <a:pt x="389" y="118"/>
                    <a:pt x="389" y="118"/>
                  </a:cubicBezTo>
                  <a:cubicBezTo>
                    <a:pt x="389" y="118"/>
                    <a:pt x="389" y="118"/>
                    <a:pt x="397" y="110"/>
                  </a:cubicBezTo>
                  <a:close/>
                  <a:moveTo>
                    <a:pt x="350" y="165"/>
                  </a:moveTo>
                  <a:cubicBezTo>
                    <a:pt x="350" y="165"/>
                    <a:pt x="350" y="165"/>
                    <a:pt x="343" y="172"/>
                  </a:cubicBezTo>
                  <a:cubicBezTo>
                    <a:pt x="343" y="165"/>
                    <a:pt x="350" y="165"/>
                    <a:pt x="350" y="165"/>
                  </a:cubicBezTo>
                  <a:close/>
                  <a:moveTo>
                    <a:pt x="296" y="313"/>
                  </a:moveTo>
                  <a:cubicBezTo>
                    <a:pt x="296" y="313"/>
                    <a:pt x="296" y="313"/>
                    <a:pt x="288" y="329"/>
                  </a:cubicBezTo>
                  <a:cubicBezTo>
                    <a:pt x="280" y="337"/>
                    <a:pt x="288" y="329"/>
                    <a:pt x="280" y="337"/>
                  </a:cubicBezTo>
                  <a:cubicBezTo>
                    <a:pt x="280" y="337"/>
                    <a:pt x="280" y="337"/>
                    <a:pt x="288" y="329"/>
                  </a:cubicBezTo>
                  <a:cubicBezTo>
                    <a:pt x="288" y="329"/>
                    <a:pt x="296" y="313"/>
                    <a:pt x="304" y="297"/>
                  </a:cubicBezTo>
                  <a:cubicBezTo>
                    <a:pt x="304" y="305"/>
                    <a:pt x="304" y="305"/>
                    <a:pt x="296" y="313"/>
                  </a:cubicBezTo>
                  <a:close/>
                  <a:moveTo>
                    <a:pt x="397" y="165"/>
                  </a:moveTo>
                  <a:cubicBezTo>
                    <a:pt x="397" y="165"/>
                    <a:pt x="397" y="165"/>
                    <a:pt x="397" y="165"/>
                  </a:cubicBezTo>
                  <a:cubicBezTo>
                    <a:pt x="397" y="157"/>
                    <a:pt x="397" y="157"/>
                    <a:pt x="397" y="157"/>
                  </a:cubicBezTo>
                  <a:cubicBezTo>
                    <a:pt x="397" y="157"/>
                    <a:pt x="405" y="157"/>
                    <a:pt x="405" y="149"/>
                  </a:cubicBezTo>
                  <a:cubicBezTo>
                    <a:pt x="405" y="149"/>
                    <a:pt x="405" y="149"/>
                    <a:pt x="405" y="157"/>
                  </a:cubicBezTo>
                  <a:cubicBezTo>
                    <a:pt x="397" y="157"/>
                    <a:pt x="397" y="165"/>
                    <a:pt x="397" y="172"/>
                  </a:cubicBezTo>
                  <a:cubicBezTo>
                    <a:pt x="397" y="172"/>
                    <a:pt x="397" y="172"/>
                    <a:pt x="389" y="172"/>
                  </a:cubicBezTo>
                  <a:cubicBezTo>
                    <a:pt x="397" y="165"/>
                    <a:pt x="397" y="165"/>
                    <a:pt x="397" y="165"/>
                  </a:cubicBezTo>
                  <a:close/>
                  <a:moveTo>
                    <a:pt x="335" y="243"/>
                  </a:moveTo>
                  <a:cubicBezTo>
                    <a:pt x="350" y="235"/>
                    <a:pt x="343" y="235"/>
                    <a:pt x="343" y="235"/>
                  </a:cubicBezTo>
                  <a:cubicBezTo>
                    <a:pt x="343" y="235"/>
                    <a:pt x="350" y="235"/>
                    <a:pt x="350" y="227"/>
                  </a:cubicBezTo>
                  <a:cubicBezTo>
                    <a:pt x="350" y="227"/>
                    <a:pt x="350" y="227"/>
                    <a:pt x="350" y="227"/>
                  </a:cubicBezTo>
                  <a:cubicBezTo>
                    <a:pt x="358" y="212"/>
                    <a:pt x="374" y="196"/>
                    <a:pt x="381" y="172"/>
                  </a:cubicBezTo>
                  <a:cubicBezTo>
                    <a:pt x="381" y="172"/>
                    <a:pt x="381" y="172"/>
                    <a:pt x="389" y="172"/>
                  </a:cubicBezTo>
                  <a:cubicBezTo>
                    <a:pt x="381" y="180"/>
                    <a:pt x="381" y="188"/>
                    <a:pt x="374" y="196"/>
                  </a:cubicBezTo>
                  <a:cubicBezTo>
                    <a:pt x="374" y="188"/>
                    <a:pt x="381" y="188"/>
                    <a:pt x="381" y="188"/>
                  </a:cubicBezTo>
                  <a:cubicBezTo>
                    <a:pt x="374" y="196"/>
                    <a:pt x="366" y="212"/>
                    <a:pt x="366" y="219"/>
                  </a:cubicBezTo>
                  <a:cubicBezTo>
                    <a:pt x="358" y="227"/>
                    <a:pt x="358" y="227"/>
                    <a:pt x="358" y="227"/>
                  </a:cubicBezTo>
                  <a:cubicBezTo>
                    <a:pt x="350" y="235"/>
                    <a:pt x="350" y="235"/>
                    <a:pt x="343" y="251"/>
                  </a:cubicBezTo>
                  <a:cubicBezTo>
                    <a:pt x="350" y="243"/>
                    <a:pt x="358" y="219"/>
                    <a:pt x="358" y="227"/>
                  </a:cubicBezTo>
                  <a:cubicBezTo>
                    <a:pt x="366" y="219"/>
                    <a:pt x="350" y="235"/>
                    <a:pt x="350" y="243"/>
                  </a:cubicBezTo>
                  <a:cubicBezTo>
                    <a:pt x="335" y="266"/>
                    <a:pt x="319" y="290"/>
                    <a:pt x="311" y="290"/>
                  </a:cubicBezTo>
                  <a:cubicBezTo>
                    <a:pt x="319" y="266"/>
                    <a:pt x="335" y="251"/>
                    <a:pt x="335" y="243"/>
                  </a:cubicBezTo>
                  <a:close/>
                  <a:moveTo>
                    <a:pt x="234" y="383"/>
                  </a:moveTo>
                  <a:cubicBezTo>
                    <a:pt x="257" y="352"/>
                    <a:pt x="288" y="313"/>
                    <a:pt x="311" y="274"/>
                  </a:cubicBezTo>
                  <a:cubicBezTo>
                    <a:pt x="311" y="274"/>
                    <a:pt x="311" y="266"/>
                    <a:pt x="311" y="266"/>
                  </a:cubicBezTo>
                  <a:cubicBezTo>
                    <a:pt x="311" y="266"/>
                    <a:pt x="311" y="266"/>
                    <a:pt x="311" y="266"/>
                  </a:cubicBezTo>
                  <a:cubicBezTo>
                    <a:pt x="311" y="266"/>
                    <a:pt x="311" y="266"/>
                    <a:pt x="311" y="266"/>
                  </a:cubicBezTo>
                  <a:cubicBezTo>
                    <a:pt x="280" y="313"/>
                    <a:pt x="226" y="407"/>
                    <a:pt x="218" y="430"/>
                  </a:cubicBezTo>
                  <a:cubicBezTo>
                    <a:pt x="218" y="430"/>
                    <a:pt x="210" y="430"/>
                    <a:pt x="210" y="430"/>
                  </a:cubicBezTo>
                  <a:cubicBezTo>
                    <a:pt x="218" y="415"/>
                    <a:pt x="226" y="399"/>
                    <a:pt x="234" y="383"/>
                  </a:cubicBezTo>
                  <a:close/>
                  <a:moveTo>
                    <a:pt x="226" y="313"/>
                  </a:moveTo>
                  <a:cubicBezTo>
                    <a:pt x="226" y="321"/>
                    <a:pt x="226" y="321"/>
                    <a:pt x="226" y="321"/>
                  </a:cubicBezTo>
                  <a:cubicBezTo>
                    <a:pt x="226" y="321"/>
                    <a:pt x="226" y="321"/>
                    <a:pt x="226" y="313"/>
                  </a:cubicBezTo>
                  <a:close/>
                  <a:moveTo>
                    <a:pt x="195" y="368"/>
                  </a:moveTo>
                  <a:cubicBezTo>
                    <a:pt x="195" y="368"/>
                    <a:pt x="195" y="368"/>
                    <a:pt x="195" y="368"/>
                  </a:cubicBezTo>
                  <a:cubicBezTo>
                    <a:pt x="195" y="368"/>
                    <a:pt x="195" y="368"/>
                    <a:pt x="195" y="368"/>
                  </a:cubicBezTo>
                  <a:cubicBezTo>
                    <a:pt x="195" y="368"/>
                    <a:pt x="195" y="368"/>
                    <a:pt x="195" y="368"/>
                  </a:cubicBezTo>
                  <a:close/>
                  <a:moveTo>
                    <a:pt x="55" y="1353"/>
                  </a:moveTo>
                  <a:cubicBezTo>
                    <a:pt x="55" y="1353"/>
                    <a:pt x="55" y="1353"/>
                    <a:pt x="55" y="1345"/>
                  </a:cubicBezTo>
                  <a:cubicBezTo>
                    <a:pt x="55" y="1353"/>
                    <a:pt x="55" y="1353"/>
                    <a:pt x="55" y="1353"/>
                  </a:cubicBezTo>
                  <a:close/>
                  <a:moveTo>
                    <a:pt x="102" y="1501"/>
                  </a:moveTo>
                  <a:cubicBezTo>
                    <a:pt x="102" y="1493"/>
                    <a:pt x="102" y="1493"/>
                    <a:pt x="102" y="1493"/>
                  </a:cubicBezTo>
                  <a:cubicBezTo>
                    <a:pt x="102" y="1493"/>
                    <a:pt x="102" y="1493"/>
                    <a:pt x="102" y="1501"/>
                  </a:cubicBezTo>
                  <a:cubicBezTo>
                    <a:pt x="102" y="1493"/>
                    <a:pt x="102" y="1493"/>
                    <a:pt x="102" y="1493"/>
                  </a:cubicBezTo>
                  <a:cubicBezTo>
                    <a:pt x="102" y="1493"/>
                    <a:pt x="102" y="1493"/>
                    <a:pt x="102" y="1493"/>
                  </a:cubicBezTo>
                  <a:cubicBezTo>
                    <a:pt x="102" y="1493"/>
                    <a:pt x="102" y="1493"/>
                    <a:pt x="102" y="1493"/>
                  </a:cubicBezTo>
                  <a:cubicBezTo>
                    <a:pt x="102" y="1493"/>
                    <a:pt x="102" y="1501"/>
                    <a:pt x="102" y="1501"/>
                  </a:cubicBezTo>
                  <a:cubicBezTo>
                    <a:pt x="102" y="1501"/>
                    <a:pt x="102" y="1501"/>
                    <a:pt x="102" y="1501"/>
                  </a:cubicBezTo>
                  <a:close/>
                  <a:moveTo>
                    <a:pt x="117" y="1556"/>
                  </a:moveTo>
                  <a:cubicBezTo>
                    <a:pt x="117" y="1548"/>
                    <a:pt x="117" y="1548"/>
                    <a:pt x="117" y="1540"/>
                  </a:cubicBezTo>
                  <a:cubicBezTo>
                    <a:pt x="117" y="1540"/>
                    <a:pt x="117" y="1540"/>
                    <a:pt x="117" y="1540"/>
                  </a:cubicBezTo>
                  <a:cubicBezTo>
                    <a:pt x="117" y="1532"/>
                    <a:pt x="109" y="1532"/>
                    <a:pt x="109" y="1525"/>
                  </a:cubicBezTo>
                  <a:cubicBezTo>
                    <a:pt x="109" y="1525"/>
                    <a:pt x="109" y="1525"/>
                    <a:pt x="117" y="1532"/>
                  </a:cubicBezTo>
                  <a:cubicBezTo>
                    <a:pt x="117" y="1540"/>
                    <a:pt x="117" y="1540"/>
                    <a:pt x="117" y="1548"/>
                  </a:cubicBezTo>
                  <a:cubicBezTo>
                    <a:pt x="117" y="1548"/>
                    <a:pt x="117" y="1548"/>
                    <a:pt x="117" y="1548"/>
                  </a:cubicBezTo>
                  <a:lnTo>
                    <a:pt x="117" y="1556"/>
                  </a:lnTo>
                  <a:close/>
                  <a:moveTo>
                    <a:pt x="133" y="1572"/>
                  </a:moveTo>
                  <a:cubicBezTo>
                    <a:pt x="133" y="1572"/>
                    <a:pt x="133" y="1572"/>
                    <a:pt x="133" y="1564"/>
                  </a:cubicBezTo>
                  <a:cubicBezTo>
                    <a:pt x="133" y="1572"/>
                    <a:pt x="133" y="1579"/>
                    <a:pt x="140" y="1587"/>
                  </a:cubicBezTo>
                  <a:cubicBezTo>
                    <a:pt x="140" y="1587"/>
                    <a:pt x="140" y="1587"/>
                    <a:pt x="133" y="1572"/>
                  </a:cubicBezTo>
                  <a:close/>
                  <a:moveTo>
                    <a:pt x="94" y="1087"/>
                  </a:moveTo>
                  <a:cubicBezTo>
                    <a:pt x="86" y="1087"/>
                    <a:pt x="86" y="1087"/>
                    <a:pt x="86" y="1087"/>
                  </a:cubicBezTo>
                  <a:cubicBezTo>
                    <a:pt x="86" y="1079"/>
                    <a:pt x="86" y="1079"/>
                    <a:pt x="86" y="1079"/>
                  </a:cubicBezTo>
                  <a:cubicBezTo>
                    <a:pt x="94" y="1087"/>
                    <a:pt x="94" y="1087"/>
                    <a:pt x="94" y="1087"/>
                  </a:cubicBezTo>
                  <a:close/>
                  <a:moveTo>
                    <a:pt x="109" y="1376"/>
                  </a:moveTo>
                  <a:cubicBezTo>
                    <a:pt x="117" y="1392"/>
                    <a:pt x="133" y="1447"/>
                    <a:pt x="140" y="1470"/>
                  </a:cubicBezTo>
                  <a:cubicBezTo>
                    <a:pt x="140" y="1470"/>
                    <a:pt x="140" y="1470"/>
                    <a:pt x="140" y="1470"/>
                  </a:cubicBezTo>
                  <a:cubicBezTo>
                    <a:pt x="140" y="1470"/>
                    <a:pt x="148" y="1478"/>
                    <a:pt x="148" y="1493"/>
                  </a:cubicBezTo>
                  <a:cubicBezTo>
                    <a:pt x="140" y="1478"/>
                    <a:pt x="133" y="1454"/>
                    <a:pt x="125" y="1431"/>
                  </a:cubicBezTo>
                  <a:cubicBezTo>
                    <a:pt x="125" y="1423"/>
                    <a:pt x="125" y="1431"/>
                    <a:pt x="117" y="1423"/>
                  </a:cubicBezTo>
                  <a:cubicBezTo>
                    <a:pt x="94" y="1361"/>
                    <a:pt x="63" y="1126"/>
                    <a:pt x="63" y="1079"/>
                  </a:cubicBezTo>
                  <a:cubicBezTo>
                    <a:pt x="63" y="1079"/>
                    <a:pt x="63" y="1079"/>
                    <a:pt x="63" y="1071"/>
                  </a:cubicBezTo>
                  <a:cubicBezTo>
                    <a:pt x="63" y="1063"/>
                    <a:pt x="70" y="946"/>
                    <a:pt x="70" y="946"/>
                  </a:cubicBezTo>
                  <a:cubicBezTo>
                    <a:pt x="70" y="954"/>
                    <a:pt x="70" y="962"/>
                    <a:pt x="70" y="978"/>
                  </a:cubicBezTo>
                  <a:cubicBezTo>
                    <a:pt x="70" y="1017"/>
                    <a:pt x="63" y="1095"/>
                    <a:pt x="70" y="1118"/>
                  </a:cubicBezTo>
                  <a:cubicBezTo>
                    <a:pt x="70" y="1189"/>
                    <a:pt x="109" y="1353"/>
                    <a:pt x="109" y="1376"/>
                  </a:cubicBezTo>
                  <a:close/>
                  <a:moveTo>
                    <a:pt x="156" y="563"/>
                  </a:moveTo>
                  <a:cubicBezTo>
                    <a:pt x="133" y="618"/>
                    <a:pt x="117" y="680"/>
                    <a:pt x="102" y="735"/>
                  </a:cubicBezTo>
                  <a:cubicBezTo>
                    <a:pt x="109" y="712"/>
                    <a:pt x="109" y="688"/>
                    <a:pt x="117" y="665"/>
                  </a:cubicBezTo>
                  <a:cubicBezTo>
                    <a:pt x="117" y="649"/>
                    <a:pt x="125" y="634"/>
                    <a:pt x="133" y="626"/>
                  </a:cubicBezTo>
                  <a:cubicBezTo>
                    <a:pt x="133" y="610"/>
                    <a:pt x="140" y="587"/>
                    <a:pt x="156" y="563"/>
                  </a:cubicBezTo>
                  <a:close/>
                  <a:moveTo>
                    <a:pt x="133" y="485"/>
                  </a:moveTo>
                  <a:cubicBezTo>
                    <a:pt x="133" y="485"/>
                    <a:pt x="133" y="485"/>
                    <a:pt x="133" y="485"/>
                  </a:cubicBezTo>
                  <a:cubicBezTo>
                    <a:pt x="133" y="485"/>
                    <a:pt x="133" y="493"/>
                    <a:pt x="133" y="493"/>
                  </a:cubicBezTo>
                  <a:cubicBezTo>
                    <a:pt x="133" y="485"/>
                    <a:pt x="133" y="485"/>
                    <a:pt x="133" y="485"/>
                  </a:cubicBezTo>
                  <a:close/>
                  <a:moveTo>
                    <a:pt x="133" y="532"/>
                  </a:moveTo>
                  <a:cubicBezTo>
                    <a:pt x="94" y="657"/>
                    <a:pt x="55" y="829"/>
                    <a:pt x="47" y="899"/>
                  </a:cubicBezTo>
                  <a:cubicBezTo>
                    <a:pt x="55" y="813"/>
                    <a:pt x="94" y="641"/>
                    <a:pt x="133" y="532"/>
                  </a:cubicBezTo>
                  <a:close/>
                  <a:moveTo>
                    <a:pt x="156" y="430"/>
                  </a:moveTo>
                  <a:cubicBezTo>
                    <a:pt x="156" y="430"/>
                    <a:pt x="156" y="430"/>
                    <a:pt x="148" y="438"/>
                  </a:cubicBezTo>
                  <a:cubicBezTo>
                    <a:pt x="148" y="438"/>
                    <a:pt x="148" y="438"/>
                    <a:pt x="156" y="430"/>
                  </a:cubicBezTo>
                  <a:cubicBezTo>
                    <a:pt x="156" y="430"/>
                    <a:pt x="156" y="430"/>
                    <a:pt x="156" y="430"/>
                  </a:cubicBezTo>
                  <a:close/>
                  <a:moveTo>
                    <a:pt x="156" y="430"/>
                  </a:moveTo>
                  <a:cubicBezTo>
                    <a:pt x="156" y="430"/>
                    <a:pt x="156" y="430"/>
                    <a:pt x="156" y="430"/>
                  </a:cubicBezTo>
                  <a:cubicBezTo>
                    <a:pt x="156" y="430"/>
                    <a:pt x="156" y="430"/>
                    <a:pt x="156" y="430"/>
                  </a:cubicBezTo>
                  <a:cubicBezTo>
                    <a:pt x="156" y="430"/>
                    <a:pt x="156" y="430"/>
                    <a:pt x="156" y="430"/>
                  </a:cubicBezTo>
                  <a:close/>
                  <a:moveTo>
                    <a:pt x="381" y="126"/>
                  </a:moveTo>
                  <a:cubicBezTo>
                    <a:pt x="381" y="126"/>
                    <a:pt x="381" y="126"/>
                    <a:pt x="381" y="118"/>
                  </a:cubicBezTo>
                  <a:cubicBezTo>
                    <a:pt x="381" y="118"/>
                    <a:pt x="381" y="118"/>
                    <a:pt x="381" y="126"/>
                  </a:cubicBezTo>
                  <a:close/>
                  <a:moveTo>
                    <a:pt x="389" y="126"/>
                  </a:moveTo>
                  <a:cubicBezTo>
                    <a:pt x="389" y="126"/>
                    <a:pt x="389" y="126"/>
                    <a:pt x="381" y="133"/>
                  </a:cubicBezTo>
                  <a:cubicBezTo>
                    <a:pt x="389" y="133"/>
                    <a:pt x="389" y="126"/>
                    <a:pt x="389" y="126"/>
                  </a:cubicBezTo>
                  <a:close/>
                  <a:moveTo>
                    <a:pt x="117" y="1548"/>
                  </a:moveTo>
                  <a:cubicBezTo>
                    <a:pt x="117" y="1548"/>
                    <a:pt x="117" y="1540"/>
                    <a:pt x="117" y="1540"/>
                  </a:cubicBezTo>
                  <a:cubicBezTo>
                    <a:pt x="117" y="1548"/>
                    <a:pt x="117" y="1548"/>
                    <a:pt x="117" y="1548"/>
                  </a:cubicBezTo>
                  <a:close/>
                  <a:moveTo>
                    <a:pt x="148" y="1423"/>
                  </a:moveTo>
                  <a:cubicBezTo>
                    <a:pt x="148" y="1415"/>
                    <a:pt x="148" y="1415"/>
                    <a:pt x="148" y="1415"/>
                  </a:cubicBezTo>
                  <a:cubicBezTo>
                    <a:pt x="148" y="1415"/>
                    <a:pt x="148" y="1415"/>
                    <a:pt x="148" y="1423"/>
                  </a:cubicBezTo>
                  <a:cubicBezTo>
                    <a:pt x="148" y="1423"/>
                    <a:pt x="148" y="1423"/>
                    <a:pt x="148" y="1423"/>
                  </a:cubicBezTo>
                  <a:close/>
                  <a:moveTo>
                    <a:pt x="413" y="126"/>
                  </a:moveTo>
                  <a:cubicBezTo>
                    <a:pt x="413" y="126"/>
                    <a:pt x="413" y="126"/>
                    <a:pt x="413" y="126"/>
                  </a:cubicBezTo>
                  <a:cubicBezTo>
                    <a:pt x="413" y="126"/>
                    <a:pt x="413" y="126"/>
                    <a:pt x="413" y="126"/>
                  </a:cubicBezTo>
                  <a:cubicBezTo>
                    <a:pt x="413" y="126"/>
                    <a:pt x="413" y="126"/>
                    <a:pt x="413" y="126"/>
                  </a:cubicBezTo>
                  <a:close/>
                  <a:moveTo>
                    <a:pt x="156" y="1439"/>
                  </a:moveTo>
                  <a:cubicBezTo>
                    <a:pt x="156" y="1439"/>
                    <a:pt x="156" y="1439"/>
                    <a:pt x="156" y="1439"/>
                  </a:cubicBezTo>
                  <a:cubicBezTo>
                    <a:pt x="156" y="1439"/>
                    <a:pt x="156" y="1439"/>
                    <a:pt x="156" y="1439"/>
                  </a:cubicBezTo>
                  <a:close/>
                  <a:moveTo>
                    <a:pt x="179" y="1501"/>
                  </a:moveTo>
                  <a:cubicBezTo>
                    <a:pt x="179" y="1501"/>
                    <a:pt x="179" y="1501"/>
                    <a:pt x="187" y="1501"/>
                  </a:cubicBezTo>
                  <a:cubicBezTo>
                    <a:pt x="179" y="1501"/>
                    <a:pt x="179" y="1501"/>
                    <a:pt x="179" y="1501"/>
                  </a:cubicBezTo>
                  <a:close/>
                  <a:moveTo>
                    <a:pt x="467" y="1978"/>
                  </a:moveTo>
                  <a:cubicBezTo>
                    <a:pt x="467" y="1970"/>
                    <a:pt x="467" y="1970"/>
                    <a:pt x="459" y="1970"/>
                  </a:cubicBezTo>
                  <a:cubicBezTo>
                    <a:pt x="459" y="1970"/>
                    <a:pt x="467" y="1970"/>
                    <a:pt x="467" y="1978"/>
                  </a:cubicBezTo>
                  <a:close/>
                  <a:moveTo>
                    <a:pt x="335" y="149"/>
                  </a:moveTo>
                  <a:cubicBezTo>
                    <a:pt x="335" y="149"/>
                    <a:pt x="335" y="149"/>
                    <a:pt x="335" y="149"/>
                  </a:cubicBezTo>
                  <a:cubicBezTo>
                    <a:pt x="335" y="149"/>
                    <a:pt x="335" y="149"/>
                    <a:pt x="335" y="149"/>
                  </a:cubicBezTo>
                  <a:close/>
                  <a:moveTo>
                    <a:pt x="296" y="212"/>
                  </a:moveTo>
                  <a:cubicBezTo>
                    <a:pt x="288" y="219"/>
                    <a:pt x="288" y="212"/>
                    <a:pt x="288" y="219"/>
                  </a:cubicBezTo>
                  <a:cubicBezTo>
                    <a:pt x="288" y="219"/>
                    <a:pt x="288" y="219"/>
                    <a:pt x="288" y="219"/>
                  </a:cubicBezTo>
                  <a:cubicBezTo>
                    <a:pt x="288" y="219"/>
                    <a:pt x="288" y="219"/>
                    <a:pt x="288" y="219"/>
                  </a:cubicBezTo>
                  <a:cubicBezTo>
                    <a:pt x="288" y="219"/>
                    <a:pt x="288" y="219"/>
                    <a:pt x="288" y="219"/>
                  </a:cubicBezTo>
                  <a:cubicBezTo>
                    <a:pt x="288" y="219"/>
                    <a:pt x="288" y="219"/>
                    <a:pt x="288" y="219"/>
                  </a:cubicBezTo>
                  <a:cubicBezTo>
                    <a:pt x="288" y="219"/>
                    <a:pt x="296" y="219"/>
                    <a:pt x="296" y="212"/>
                  </a:cubicBezTo>
                  <a:cubicBezTo>
                    <a:pt x="296" y="212"/>
                    <a:pt x="296" y="212"/>
                    <a:pt x="304" y="204"/>
                  </a:cubicBezTo>
                  <a:cubicBezTo>
                    <a:pt x="304" y="196"/>
                    <a:pt x="296" y="204"/>
                    <a:pt x="311" y="180"/>
                  </a:cubicBezTo>
                  <a:cubicBezTo>
                    <a:pt x="304" y="188"/>
                    <a:pt x="288" y="212"/>
                    <a:pt x="288" y="219"/>
                  </a:cubicBezTo>
                  <a:cubicBezTo>
                    <a:pt x="288" y="219"/>
                    <a:pt x="288" y="219"/>
                    <a:pt x="296" y="212"/>
                  </a:cubicBezTo>
                  <a:cubicBezTo>
                    <a:pt x="296" y="212"/>
                    <a:pt x="296" y="212"/>
                    <a:pt x="296" y="212"/>
                  </a:cubicBezTo>
                  <a:close/>
                  <a:moveTo>
                    <a:pt x="343" y="141"/>
                  </a:moveTo>
                  <a:cubicBezTo>
                    <a:pt x="343" y="141"/>
                    <a:pt x="343" y="141"/>
                    <a:pt x="350" y="133"/>
                  </a:cubicBezTo>
                  <a:cubicBezTo>
                    <a:pt x="350" y="133"/>
                    <a:pt x="350" y="133"/>
                    <a:pt x="350" y="133"/>
                  </a:cubicBezTo>
                  <a:cubicBezTo>
                    <a:pt x="350" y="133"/>
                    <a:pt x="343" y="141"/>
                    <a:pt x="343" y="141"/>
                  </a:cubicBezTo>
                  <a:close/>
                  <a:moveTo>
                    <a:pt x="288" y="219"/>
                  </a:moveTo>
                  <a:cubicBezTo>
                    <a:pt x="280" y="227"/>
                    <a:pt x="273" y="235"/>
                    <a:pt x="273" y="243"/>
                  </a:cubicBezTo>
                  <a:cubicBezTo>
                    <a:pt x="273" y="235"/>
                    <a:pt x="280" y="235"/>
                    <a:pt x="280" y="227"/>
                  </a:cubicBezTo>
                  <a:cubicBezTo>
                    <a:pt x="280" y="227"/>
                    <a:pt x="280" y="227"/>
                    <a:pt x="288" y="219"/>
                  </a:cubicBezTo>
                  <a:close/>
                  <a:moveTo>
                    <a:pt x="350" y="118"/>
                  </a:moveTo>
                  <a:cubicBezTo>
                    <a:pt x="350" y="126"/>
                    <a:pt x="350" y="133"/>
                    <a:pt x="350" y="133"/>
                  </a:cubicBezTo>
                  <a:cubicBezTo>
                    <a:pt x="350" y="126"/>
                    <a:pt x="358" y="126"/>
                    <a:pt x="366" y="110"/>
                  </a:cubicBezTo>
                  <a:cubicBezTo>
                    <a:pt x="358" y="118"/>
                    <a:pt x="366" y="110"/>
                    <a:pt x="350" y="118"/>
                  </a:cubicBezTo>
                  <a:close/>
                  <a:moveTo>
                    <a:pt x="413" y="102"/>
                  </a:moveTo>
                  <a:cubicBezTo>
                    <a:pt x="405" y="102"/>
                    <a:pt x="405" y="102"/>
                    <a:pt x="405" y="102"/>
                  </a:cubicBezTo>
                  <a:cubicBezTo>
                    <a:pt x="413" y="102"/>
                    <a:pt x="413" y="102"/>
                    <a:pt x="413" y="102"/>
                  </a:cubicBezTo>
                  <a:cubicBezTo>
                    <a:pt x="413" y="102"/>
                    <a:pt x="413" y="102"/>
                    <a:pt x="413" y="102"/>
                  </a:cubicBezTo>
                  <a:close/>
                  <a:moveTo>
                    <a:pt x="444" y="79"/>
                  </a:moveTo>
                  <a:cubicBezTo>
                    <a:pt x="444" y="79"/>
                    <a:pt x="444" y="79"/>
                    <a:pt x="444" y="79"/>
                  </a:cubicBezTo>
                  <a:cubicBezTo>
                    <a:pt x="444" y="79"/>
                    <a:pt x="444" y="86"/>
                    <a:pt x="444" y="86"/>
                  </a:cubicBezTo>
                  <a:cubicBezTo>
                    <a:pt x="444" y="86"/>
                    <a:pt x="444" y="79"/>
                    <a:pt x="444" y="79"/>
                  </a:cubicBezTo>
                  <a:close/>
                  <a:moveTo>
                    <a:pt x="428" y="102"/>
                  </a:moveTo>
                  <a:cubicBezTo>
                    <a:pt x="428" y="102"/>
                    <a:pt x="428" y="102"/>
                    <a:pt x="428" y="102"/>
                  </a:cubicBezTo>
                  <a:cubicBezTo>
                    <a:pt x="428" y="110"/>
                    <a:pt x="428" y="110"/>
                    <a:pt x="428" y="110"/>
                  </a:cubicBezTo>
                  <a:cubicBezTo>
                    <a:pt x="428" y="102"/>
                    <a:pt x="428" y="102"/>
                    <a:pt x="428" y="102"/>
                  </a:cubicBezTo>
                  <a:close/>
                  <a:moveTo>
                    <a:pt x="451" y="71"/>
                  </a:moveTo>
                  <a:cubicBezTo>
                    <a:pt x="451" y="71"/>
                    <a:pt x="444" y="79"/>
                    <a:pt x="444" y="79"/>
                  </a:cubicBezTo>
                  <a:cubicBezTo>
                    <a:pt x="444" y="79"/>
                    <a:pt x="451" y="79"/>
                    <a:pt x="451" y="71"/>
                  </a:cubicBezTo>
                  <a:cubicBezTo>
                    <a:pt x="451" y="71"/>
                    <a:pt x="451" y="71"/>
                    <a:pt x="451" y="71"/>
                  </a:cubicBezTo>
                  <a:close/>
                  <a:moveTo>
                    <a:pt x="148" y="469"/>
                  </a:moveTo>
                  <a:cubicBezTo>
                    <a:pt x="148" y="462"/>
                    <a:pt x="148" y="469"/>
                    <a:pt x="148" y="462"/>
                  </a:cubicBezTo>
                  <a:cubicBezTo>
                    <a:pt x="148" y="469"/>
                    <a:pt x="148" y="469"/>
                    <a:pt x="140" y="469"/>
                  </a:cubicBezTo>
                  <a:cubicBezTo>
                    <a:pt x="148" y="469"/>
                    <a:pt x="148" y="469"/>
                    <a:pt x="148" y="469"/>
                  </a:cubicBezTo>
                  <a:close/>
                  <a:moveTo>
                    <a:pt x="467" y="1978"/>
                  </a:moveTo>
                  <a:cubicBezTo>
                    <a:pt x="475" y="1978"/>
                    <a:pt x="475" y="1978"/>
                    <a:pt x="475" y="1986"/>
                  </a:cubicBezTo>
                  <a:cubicBezTo>
                    <a:pt x="475" y="1986"/>
                    <a:pt x="483" y="1986"/>
                    <a:pt x="483" y="1978"/>
                  </a:cubicBezTo>
                  <a:cubicBezTo>
                    <a:pt x="475" y="1978"/>
                    <a:pt x="475" y="1978"/>
                    <a:pt x="467" y="1978"/>
                  </a:cubicBezTo>
                  <a:cubicBezTo>
                    <a:pt x="467" y="1978"/>
                    <a:pt x="467" y="1978"/>
                    <a:pt x="467" y="1978"/>
                  </a:cubicBezTo>
                  <a:close/>
                  <a:moveTo>
                    <a:pt x="350" y="1814"/>
                  </a:moveTo>
                  <a:cubicBezTo>
                    <a:pt x="350" y="1814"/>
                    <a:pt x="350" y="1806"/>
                    <a:pt x="343" y="1806"/>
                  </a:cubicBezTo>
                  <a:cubicBezTo>
                    <a:pt x="350" y="1822"/>
                    <a:pt x="350" y="1822"/>
                    <a:pt x="350" y="1822"/>
                  </a:cubicBezTo>
                  <a:cubicBezTo>
                    <a:pt x="350" y="1814"/>
                    <a:pt x="350" y="1814"/>
                    <a:pt x="350" y="1814"/>
                  </a:cubicBezTo>
                  <a:close/>
                  <a:moveTo>
                    <a:pt x="459" y="1923"/>
                  </a:moveTo>
                  <a:cubicBezTo>
                    <a:pt x="459" y="1923"/>
                    <a:pt x="459" y="1923"/>
                    <a:pt x="459" y="1923"/>
                  </a:cubicBezTo>
                  <a:cubicBezTo>
                    <a:pt x="459" y="1923"/>
                    <a:pt x="459" y="1923"/>
                    <a:pt x="459" y="1923"/>
                  </a:cubicBezTo>
                  <a:cubicBezTo>
                    <a:pt x="459" y="1923"/>
                    <a:pt x="459" y="1923"/>
                    <a:pt x="459" y="1923"/>
                  </a:cubicBezTo>
                  <a:cubicBezTo>
                    <a:pt x="459" y="1923"/>
                    <a:pt x="459" y="1923"/>
                    <a:pt x="459" y="1923"/>
                  </a:cubicBezTo>
                  <a:close/>
                  <a:moveTo>
                    <a:pt x="117" y="1540"/>
                  </a:moveTo>
                  <a:cubicBezTo>
                    <a:pt x="117" y="1540"/>
                    <a:pt x="117" y="1540"/>
                    <a:pt x="117" y="1540"/>
                  </a:cubicBezTo>
                  <a:cubicBezTo>
                    <a:pt x="117" y="1540"/>
                    <a:pt x="117" y="1532"/>
                    <a:pt x="117" y="1540"/>
                  </a:cubicBezTo>
                  <a:close/>
                  <a:moveTo>
                    <a:pt x="296" y="1720"/>
                  </a:moveTo>
                  <a:cubicBezTo>
                    <a:pt x="296" y="1720"/>
                    <a:pt x="296" y="1720"/>
                    <a:pt x="296" y="1720"/>
                  </a:cubicBezTo>
                  <a:cubicBezTo>
                    <a:pt x="296" y="1720"/>
                    <a:pt x="296" y="1720"/>
                    <a:pt x="296" y="1720"/>
                  </a:cubicBezTo>
                  <a:cubicBezTo>
                    <a:pt x="296" y="1720"/>
                    <a:pt x="296" y="1720"/>
                    <a:pt x="296" y="1720"/>
                  </a:cubicBezTo>
                  <a:cubicBezTo>
                    <a:pt x="296" y="1720"/>
                    <a:pt x="296" y="1720"/>
                    <a:pt x="296" y="1720"/>
                  </a:cubicBezTo>
                  <a:close/>
                  <a:moveTo>
                    <a:pt x="304" y="1728"/>
                  </a:moveTo>
                  <a:cubicBezTo>
                    <a:pt x="311" y="1744"/>
                    <a:pt x="311" y="1744"/>
                    <a:pt x="311" y="1744"/>
                  </a:cubicBezTo>
                  <a:cubicBezTo>
                    <a:pt x="311" y="1736"/>
                    <a:pt x="304" y="1736"/>
                    <a:pt x="304" y="1728"/>
                  </a:cubicBezTo>
                  <a:cubicBezTo>
                    <a:pt x="304" y="1728"/>
                    <a:pt x="304" y="1728"/>
                    <a:pt x="304" y="1728"/>
                  </a:cubicBezTo>
                  <a:close/>
                  <a:moveTo>
                    <a:pt x="327" y="1767"/>
                  </a:moveTo>
                  <a:cubicBezTo>
                    <a:pt x="327" y="1759"/>
                    <a:pt x="327" y="1767"/>
                    <a:pt x="327" y="1759"/>
                  </a:cubicBezTo>
                  <a:cubicBezTo>
                    <a:pt x="327" y="1759"/>
                    <a:pt x="327" y="1759"/>
                    <a:pt x="311" y="1751"/>
                  </a:cubicBezTo>
                  <a:cubicBezTo>
                    <a:pt x="319" y="1759"/>
                    <a:pt x="319" y="1759"/>
                    <a:pt x="327" y="1767"/>
                  </a:cubicBezTo>
                  <a:close/>
                  <a:moveTo>
                    <a:pt x="296" y="1720"/>
                  </a:moveTo>
                  <a:cubicBezTo>
                    <a:pt x="296" y="1720"/>
                    <a:pt x="296" y="1720"/>
                    <a:pt x="296" y="1720"/>
                  </a:cubicBezTo>
                  <a:cubicBezTo>
                    <a:pt x="296" y="1720"/>
                    <a:pt x="296" y="1720"/>
                    <a:pt x="296" y="1720"/>
                  </a:cubicBezTo>
                  <a:cubicBezTo>
                    <a:pt x="296" y="1720"/>
                    <a:pt x="296" y="1720"/>
                    <a:pt x="296" y="1720"/>
                  </a:cubicBezTo>
                  <a:close/>
                  <a:moveTo>
                    <a:pt x="133" y="485"/>
                  </a:moveTo>
                  <a:cubicBezTo>
                    <a:pt x="133" y="485"/>
                    <a:pt x="125" y="485"/>
                    <a:pt x="125" y="485"/>
                  </a:cubicBezTo>
                  <a:cubicBezTo>
                    <a:pt x="125" y="485"/>
                    <a:pt x="125" y="485"/>
                    <a:pt x="125" y="485"/>
                  </a:cubicBezTo>
                  <a:cubicBezTo>
                    <a:pt x="133" y="485"/>
                    <a:pt x="133" y="485"/>
                    <a:pt x="133" y="485"/>
                  </a:cubicBezTo>
                  <a:close/>
                  <a:moveTo>
                    <a:pt x="490" y="1970"/>
                  </a:moveTo>
                  <a:cubicBezTo>
                    <a:pt x="490" y="1970"/>
                    <a:pt x="498" y="1970"/>
                    <a:pt x="498" y="1970"/>
                  </a:cubicBezTo>
                  <a:cubicBezTo>
                    <a:pt x="498" y="1970"/>
                    <a:pt x="490" y="1970"/>
                    <a:pt x="490" y="1970"/>
                  </a:cubicBezTo>
                  <a:cubicBezTo>
                    <a:pt x="490" y="1970"/>
                    <a:pt x="490" y="1970"/>
                    <a:pt x="490" y="1970"/>
                  </a:cubicBezTo>
                  <a:cubicBezTo>
                    <a:pt x="490" y="1970"/>
                    <a:pt x="490" y="1970"/>
                    <a:pt x="490" y="1970"/>
                  </a:cubicBezTo>
                  <a:close/>
                  <a:moveTo>
                    <a:pt x="335" y="1869"/>
                  </a:moveTo>
                  <a:cubicBezTo>
                    <a:pt x="335" y="1869"/>
                    <a:pt x="335" y="1869"/>
                    <a:pt x="335" y="1869"/>
                  </a:cubicBezTo>
                  <a:cubicBezTo>
                    <a:pt x="335" y="1869"/>
                    <a:pt x="335" y="1869"/>
                    <a:pt x="335" y="1869"/>
                  </a:cubicBezTo>
                  <a:cubicBezTo>
                    <a:pt x="335" y="1869"/>
                    <a:pt x="335" y="1869"/>
                    <a:pt x="335" y="1861"/>
                  </a:cubicBezTo>
                  <a:cubicBezTo>
                    <a:pt x="327" y="1861"/>
                    <a:pt x="327" y="1861"/>
                    <a:pt x="327" y="1861"/>
                  </a:cubicBezTo>
                  <a:cubicBezTo>
                    <a:pt x="327" y="1861"/>
                    <a:pt x="335" y="1861"/>
                    <a:pt x="335" y="1869"/>
                  </a:cubicBezTo>
                  <a:close/>
                  <a:moveTo>
                    <a:pt x="514" y="2001"/>
                  </a:moveTo>
                  <a:cubicBezTo>
                    <a:pt x="521" y="2001"/>
                    <a:pt x="521" y="2001"/>
                    <a:pt x="521" y="2001"/>
                  </a:cubicBezTo>
                  <a:cubicBezTo>
                    <a:pt x="521" y="1994"/>
                    <a:pt x="514" y="1994"/>
                    <a:pt x="514" y="1994"/>
                  </a:cubicBezTo>
                  <a:cubicBezTo>
                    <a:pt x="514" y="1994"/>
                    <a:pt x="514" y="1994"/>
                    <a:pt x="514" y="2001"/>
                  </a:cubicBezTo>
                  <a:close/>
                  <a:moveTo>
                    <a:pt x="490" y="1970"/>
                  </a:moveTo>
                  <a:cubicBezTo>
                    <a:pt x="490" y="1970"/>
                    <a:pt x="498" y="1970"/>
                    <a:pt x="498" y="1970"/>
                  </a:cubicBezTo>
                  <a:cubicBezTo>
                    <a:pt x="483" y="1955"/>
                    <a:pt x="475" y="1955"/>
                    <a:pt x="467" y="1955"/>
                  </a:cubicBezTo>
                  <a:cubicBezTo>
                    <a:pt x="467" y="1955"/>
                    <a:pt x="467" y="1955"/>
                    <a:pt x="467" y="1955"/>
                  </a:cubicBezTo>
                  <a:cubicBezTo>
                    <a:pt x="475" y="1955"/>
                    <a:pt x="483" y="1962"/>
                    <a:pt x="490" y="1970"/>
                  </a:cubicBezTo>
                  <a:close/>
                  <a:moveTo>
                    <a:pt x="428" y="102"/>
                  </a:moveTo>
                  <a:cubicBezTo>
                    <a:pt x="436" y="94"/>
                    <a:pt x="436" y="94"/>
                    <a:pt x="444" y="86"/>
                  </a:cubicBezTo>
                  <a:cubicBezTo>
                    <a:pt x="444" y="86"/>
                    <a:pt x="444" y="86"/>
                    <a:pt x="444" y="86"/>
                  </a:cubicBezTo>
                  <a:cubicBezTo>
                    <a:pt x="428" y="102"/>
                    <a:pt x="428" y="102"/>
                    <a:pt x="428" y="102"/>
                  </a:cubicBezTo>
                  <a:close/>
                  <a:moveTo>
                    <a:pt x="319" y="204"/>
                  </a:moveTo>
                  <a:cubicBezTo>
                    <a:pt x="319" y="196"/>
                    <a:pt x="327" y="188"/>
                    <a:pt x="327" y="188"/>
                  </a:cubicBezTo>
                  <a:cubicBezTo>
                    <a:pt x="335" y="188"/>
                    <a:pt x="335" y="188"/>
                    <a:pt x="335" y="188"/>
                  </a:cubicBezTo>
                  <a:cubicBezTo>
                    <a:pt x="335" y="188"/>
                    <a:pt x="327" y="188"/>
                    <a:pt x="327" y="188"/>
                  </a:cubicBezTo>
                  <a:cubicBezTo>
                    <a:pt x="335" y="172"/>
                    <a:pt x="350" y="165"/>
                    <a:pt x="350" y="149"/>
                  </a:cubicBezTo>
                  <a:cubicBezTo>
                    <a:pt x="358" y="141"/>
                    <a:pt x="366" y="133"/>
                    <a:pt x="366" y="133"/>
                  </a:cubicBezTo>
                  <a:cubicBezTo>
                    <a:pt x="366" y="133"/>
                    <a:pt x="366" y="126"/>
                    <a:pt x="366" y="126"/>
                  </a:cubicBezTo>
                  <a:cubicBezTo>
                    <a:pt x="366" y="126"/>
                    <a:pt x="366" y="126"/>
                    <a:pt x="366" y="126"/>
                  </a:cubicBezTo>
                  <a:cubicBezTo>
                    <a:pt x="366" y="126"/>
                    <a:pt x="366" y="126"/>
                    <a:pt x="366" y="126"/>
                  </a:cubicBezTo>
                  <a:cubicBezTo>
                    <a:pt x="366" y="126"/>
                    <a:pt x="366" y="118"/>
                    <a:pt x="366" y="126"/>
                  </a:cubicBezTo>
                  <a:cubicBezTo>
                    <a:pt x="366" y="126"/>
                    <a:pt x="366" y="126"/>
                    <a:pt x="366" y="118"/>
                  </a:cubicBezTo>
                  <a:cubicBezTo>
                    <a:pt x="366" y="126"/>
                    <a:pt x="366" y="126"/>
                    <a:pt x="358" y="133"/>
                  </a:cubicBezTo>
                  <a:cubicBezTo>
                    <a:pt x="358" y="126"/>
                    <a:pt x="366" y="126"/>
                    <a:pt x="366" y="118"/>
                  </a:cubicBezTo>
                  <a:cubicBezTo>
                    <a:pt x="366" y="118"/>
                    <a:pt x="366" y="118"/>
                    <a:pt x="366" y="118"/>
                  </a:cubicBezTo>
                  <a:cubicBezTo>
                    <a:pt x="366" y="118"/>
                    <a:pt x="366" y="118"/>
                    <a:pt x="366" y="118"/>
                  </a:cubicBezTo>
                  <a:cubicBezTo>
                    <a:pt x="366" y="118"/>
                    <a:pt x="366" y="110"/>
                    <a:pt x="366" y="110"/>
                  </a:cubicBezTo>
                  <a:cubicBezTo>
                    <a:pt x="366" y="110"/>
                    <a:pt x="366" y="110"/>
                    <a:pt x="366" y="110"/>
                  </a:cubicBezTo>
                  <a:cubicBezTo>
                    <a:pt x="366" y="110"/>
                    <a:pt x="366" y="110"/>
                    <a:pt x="366" y="110"/>
                  </a:cubicBezTo>
                  <a:cubicBezTo>
                    <a:pt x="374" y="102"/>
                    <a:pt x="381" y="94"/>
                    <a:pt x="381" y="86"/>
                  </a:cubicBezTo>
                  <a:cubicBezTo>
                    <a:pt x="381" y="94"/>
                    <a:pt x="374" y="102"/>
                    <a:pt x="366" y="110"/>
                  </a:cubicBezTo>
                  <a:cubicBezTo>
                    <a:pt x="366" y="102"/>
                    <a:pt x="366" y="102"/>
                    <a:pt x="366" y="102"/>
                  </a:cubicBezTo>
                  <a:cubicBezTo>
                    <a:pt x="366" y="102"/>
                    <a:pt x="366" y="102"/>
                    <a:pt x="366" y="110"/>
                  </a:cubicBezTo>
                  <a:cubicBezTo>
                    <a:pt x="366" y="110"/>
                    <a:pt x="366" y="110"/>
                    <a:pt x="366" y="110"/>
                  </a:cubicBezTo>
                  <a:cubicBezTo>
                    <a:pt x="358" y="126"/>
                    <a:pt x="350" y="133"/>
                    <a:pt x="350" y="133"/>
                  </a:cubicBezTo>
                  <a:cubicBezTo>
                    <a:pt x="343" y="141"/>
                    <a:pt x="343" y="141"/>
                    <a:pt x="343" y="149"/>
                  </a:cubicBezTo>
                  <a:cubicBezTo>
                    <a:pt x="343" y="149"/>
                    <a:pt x="343" y="149"/>
                    <a:pt x="343" y="149"/>
                  </a:cubicBezTo>
                  <a:cubicBezTo>
                    <a:pt x="343" y="149"/>
                    <a:pt x="335" y="149"/>
                    <a:pt x="335" y="149"/>
                  </a:cubicBezTo>
                  <a:cubicBezTo>
                    <a:pt x="335" y="157"/>
                    <a:pt x="311" y="196"/>
                    <a:pt x="311" y="212"/>
                  </a:cubicBezTo>
                  <a:cubicBezTo>
                    <a:pt x="311" y="212"/>
                    <a:pt x="311" y="204"/>
                    <a:pt x="319" y="204"/>
                  </a:cubicBezTo>
                  <a:close/>
                  <a:moveTo>
                    <a:pt x="296" y="344"/>
                  </a:moveTo>
                  <a:cubicBezTo>
                    <a:pt x="296" y="344"/>
                    <a:pt x="296" y="344"/>
                    <a:pt x="296" y="344"/>
                  </a:cubicBezTo>
                  <a:cubicBezTo>
                    <a:pt x="296" y="344"/>
                    <a:pt x="296" y="344"/>
                    <a:pt x="296" y="344"/>
                  </a:cubicBezTo>
                  <a:close/>
                  <a:moveTo>
                    <a:pt x="413" y="126"/>
                  </a:moveTo>
                  <a:cubicBezTo>
                    <a:pt x="413" y="126"/>
                    <a:pt x="413" y="126"/>
                    <a:pt x="420" y="126"/>
                  </a:cubicBezTo>
                  <a:cubicBezTo>
                    <a:pt x="413" y="126"/>
                    <a:pt x="413" y="126"/>
                    <a:pt x="413" y="126"/>
                  </a:cubicBezTo>
                  <a:cubicBezTo>
                    <a:pt x="413" y="126"/>
                    <a:pt x="413" y="126"/>
                    <a:pt x="405" y="133"/>
                  </a:cubicBezTo>
                  <a:cubicBezTo>
                    <a:pt x="405" y="133"/>
                    <a:pt x="405" y="133"/>
                    <a:pt x="413" y="126"/>
                  </a:cubicBezTo>
                  <a:close/>
                  <a:moveTo>
                    <a:pt x="125" y="1353"/>
                  </a:moveTo>
                  <a:cubicBezTo>
                    <a:pt x="133" y="1353"/>
                    <a:pt x="133" y="1361"/>
                    <a:pt x="133" y="1361"/>
                  </a:cubicBezTo>
                  <a:cubicBezTo>
                    <a:pt x="133" y="1361"/>
                    <a:pt x="133" y="1361"/>
                    <a:pt x="133" y="1361"/>
                  </a:cubicBezTo>
                  <a:cubicBezTo>
                    <a:pt x="133" y="1361"/>
                    <a:pt x="133" y="1361"/>
                    <a:pt x="133" y="1361"/>
                  </a:cubicBezTo>
                  <a:cubicBezTo>
                    <a:pt x="133" y="1361"/>
                    <a:pt x="133" y="1361"/>
                    <a:pt x="133" y="1368"/>
                  </a:cubicBezTo>
                  <a:cubicBezTo>
                    <a:pt x="133" y="1376"/>
                    <a:pt x="133" y="1376"/>
                    <a:pt x="133" y="1376"/>
                  </a:cubicBezTo>
                  <a:cubicBezTo>
                    <a:pt x="133" y="1376"/>
                    <a:pt x="133" y="1376"/>
                    <a:pt x="140" y="1392"/>
                  </a:cubicBezTo>
                  <a:cubicBezTo>
                    <a:pt x="140" y="1392"/>
                    <a:pt x="140" y="1392"/>
                    <a:pt x="140" y="1392"/>
                  </a:cubicBezTo>
                  <a:cubicBezTo>
                    <a:pt x="140" y="1392"/>
                    <a:pt x="140" y="1384"/>
                    <a:pt x="140" y="1376"/>
                  </a:cubicBezTo>
                  <a:cubicBezTo>
                    <a:pt x="140" y="1376"/>
                    <a:pt x="140" y="1376"/>
                    <a:pt x="140" y="1392"/>
                  </a:cubicBezTo>
                  <a:cubicBezTo>
                    <a:pt x="140" y="1376"/>
                    <a:pt x="140" y="1376"/>
                    <a:pt x="133" y="1368"/>
                  </a:cubicBezTo>
                  <a:cubicBezTo>
                    <a:pt x="133" y="1361"/>
                    <a:pt x="133" y="1361"/>
                    <a:pt x="133" y="1361"/>
                  </a:cubicBezTo>
                  <a:cubicBezTo>
                    <a:pt x="133" y="1361"/>
                    <a:pt x="133" y="1361"/>
                    <a:pt x="133" y="1361"/>
                  </a:cubicBezTo>
                  <a:cubicBezTo>
                    <a:pt x="133" y="1361"/>
                    <a:pt x="133" y="1353"/>
                    <a:pt x="133" y="1345"/>
                  </a:cubicBezTo>
                  <a:cubicBezTo>
                    <a:pt x="133" y="1345"/>
                    <a:pt x="133" y="1345"/>
                    <a:pt x="133" y="1353"/>
                  </a:cubicBezTo>
                  <a:cubicBezTo>
                    <a:pt x="133" y="1353"/>
                    <a:pt x="133" y="1361"/>
                    <a:pt x="133" y="1361"/>
                  </a:cubicBezTo>
                  <a:cubicBezTo>
                    <a:pt x="133" y="1361"/>
                    <a:pt x="133" y="1361"/>
                    <a:pt x="133" y="1361"/>
                  </a:cubicBezTo>
                  <a:cubicBezTo>
                    <a:pt x="133" y="1353"/>
                    <a:pt x="125" y="1353"/>
                    <a:pt x="125" y="1345"/>
                  </a:cubicBezTo>
                  <a:cubicBezTo>
                    <a:pt x="125" y="1345"/>
                    <a:pt x="125" y="1345"/>
                    <a:pt x="125" y="1345"/>
                  </a:cubicBezTo>
                  <a:cubicBezTo>
                    <a:pt x="125" y="1353"/>
                    <a:pt x="125" y="1353"/>
                    <a:pt x="125" y="1353"/>
                  </a:cubicBezTo>
                  <a:close/>
                  <a:moveTo>
                    <a:pt x="133" y="1361"/>
                  </a:moveTo>
                  <a:cubicBezTo>
                    <a:pt x="133" y="1361"/>
                    <a:pt x="133" y="1361"/>
                    <a:pt x="133" y="1361"/>
                  </a:cubicBezTo>
                  <a:cubicBezTo>
                    <a:pt x="133" y="1361"/>
                    <a:pt x="133" y="1361"/>
                    <a:pt x="133" y="1361"/>
                  </a:cubicBezTo>
                  <a:close/>
                  <a:moveTo>
                    <a:pt x="94" y="1103"/>
                  </a:moveTo>
                  <a:cubicBezTo>
                    <a:pt x="94" y="1103"/>
                    <a:pt x="94" y="1103"/>
                    <a:pt x="94" y="1103"/>
                  </a:cubicBezTo>
                  <a:cubicBezTo>
                    <a:pt x="94" y="1095"/>
                    <a:pt x="94" y="1095"/>
                    <a:pt x="94" y="1095"/>
                  </a:cubicBezTo>
                  <a:cubicBezTo>
                    <a:pt x="94" y="1095"/>
                    <a:pt x="94" y="1095"/>
                    <a:pt x="94" y="1095"/>
                  </a:cubicBezTo>
                  <a:cubicBezTo>
                    <a:pt x="94" y="1095"/>
                    <a:pt x="94" y="1095"/>
                    <a:pt x="94" y="1095"/>
                  </a:cubicBezTo>
                  <a:cubicBezTo>
                    <a:pt x="94" y="1095"/>
                    <a:pt x="94" y="1103"/>
                    <a:pt x="94" y="1110"/>
                  </a:cubicBezTo>
                  <a:cubicBezTo>
                    <a:pt x="94" y="1110"/>
                    <a:pt x="94" y="1103"/>
                    <a:pt x="94" y="1103"/>
                  </a:cubicBezTo>
                  <a:close/>
                  <a:moveTo>
                    <a:pt x="366" y="118"/>
                  </a:moveTo>
                  <a:cubicBezTo>
                    <a:pt x="366" y="118"/>
                    <a:pt x="366" y="118"/>
                    <a:pt x="366" y="118"/>
                  </a:cubicBezTo>
                  <a:cubicBezTo>
                    <a:pt x="366" y="118"/>
                    <a:pt x="374" y="110"/>
                    <a:pt x="374" y="110"/>
                  </a:cubicBezTo>
                  <a:cubicBezTo>
                    <a:pt x="374" y="110"/>
                    <a:pt x="374" y="110"/>
                    <a:pt x="366" y="110"/>
                  </a:cubicBezTo>
                  <a:cubicBezTo>
                    <a:pt x="366" y="110"/>
                    <a:pt x="366" y="110"/>
                    <a:pt x="366" y="110"/>
                  </a:cubicBezTo>
                  <a:cubicBezTo>
                    <a:pt x="366" y="118"/>
                    <a:pt x="366" y="118"/>
                    <a:pt x="366" y="118"/>
                  </a:cubicBezTo>
                  <a:close/>
                  <a:moveTo>
                    <a:pt x="102" y="1165"/>
                  </a:moveTo>
                  <a:cubicBezTo>
                    <a:pt x="102" y="1165"/>
                    <a:pt x="102" y="1165"/>
                    <a:pt x="102" y="1157"/>
                  </a:cubicBezTo>
                  <a:cubicBezTo>
                    <a:pt x="102" y="1157"/>
                    <a:pt x="102" y="1157"/>
                    <a:pt x="102" y="1157"/>
                  </a:cubicBezTo>
                  <a:cubicBezTo>
                    <a:pt x="94" y="1157"/>
                    <a:pt x="94" y="1157"/>
                    <a:pt x="102" y="1165"/>
                  </a:cubicBezTo>
                  <a:close/>
                  <a:moveTo>
                    <a:pt x="280" y="1704"/>
                  </a:moveTo>
                  <a:cubicBezTo>
                    <a:pt x="280" y="1704"/>
                    <a:pt x="280" y="1697"/>
                    <a:pt x="288" y="1704"/>
                  </a:cubicBezTo>
                  <a:cubicBezTo>
                    <a:pt x="280" y="1704"/>
                    <a:pt x="280" y="1704"/>
                    <a:pt x="280" y="1704"/>
                  </a:cubicBezTo>
                  <a:cubicBezTo>
                    <a:pt x="288" y="1704"/>
                    <a:pt x="288" y="1704"/>
                    <a:pt x="288" y="1704"/>
                  </a:cubicBezTo>
                  <a:cubicBezTo>
                    <a:pt x="288" y="1712"/>
                    <a:pt x="288" y="1712"/>
                    <a:pt x="296" y="1712"/>
                  </a:cubicBezTo>
                  <a:cubicBezTo>
                    <a:pt x="288" y="1712"/>
                    <a:pt x="296" y="1712"/>
                    <a:pt x="296" y="1712"/>
                  </a:cubicBezTo>
                  <a:cubicBezTo>
                    <a:pt x="296" y="1712"/>
                    <a:pt x="296" y="1712"/>
                    <a:pt x="288" y="1704"/>
                  </a:cubicBezTo>
                  <a:cubicBezTo>
                    <a:pt x="288" y="1704"/>
                    <a:pt x="288" y="1704"/>
                    <a:pt x="288" y="1704"/>
                  </a:cubicBezTo>
                  <a:cubicBezTo>
                    <a:pt x="280" y="1697"/>
                    <a:pt x="280" y="1689"/>
                    <a:pt x="273" y="1681"/>
                  </a:cubicBezTo>
                  <a:cubicBezTo>
                    <a:pt x="273" y="1681"/>
                    <a:pt x="273" y="1689"/>
                    <a:pt x="280" y="1689"/>
                  </a:cubicBezTo>
                  <a:cubicBezTo>
                    <a:pt x="280" y="1704"/>
                    <a:pt x="280" y="1704"/>
                    <a:pt x="280" y="1704"/>
                  </a:cubicBezTo>
                  <a:close/>
                  <a:moveTo>
                    <a:pt x="319" y="1744"/>
                  </a:moveTo>
                  <a:cubicBezTo>
                    <a:pt x="319" y="1744"/>
                    <a:pt x="319" y="1744"/>
                    <a:pt x="319" y="1744"/>
                  </a:cubicBezTo>
                  <a:cubicBezTo>
                    <a:pt x="319" y="1744"/>
                    <a:pt x="319" y="1744"/>
                    <a:pt x="319" y="1744"/>
                  </a:cubicBezTo>
                  <a:close/>
                  <a:moveTo>
                    <a:pt x="218" y="313"/>
                  </a:moveTo>
                  <a:cubicBezTo>
                    <a:pt x="218" y="313"/>
                    <a:pt x="218" y="313"/>
                    <a:pt x="218" y="321"/>
                  </a:cubicBezTo>
                  <a:cubicBezTo>
                    <a:pt x="210" y="329"/>
                    <a:pt x="210" y="329"/>
                    <a:pt x="210" y="337"/>
                  </a:cubicBezTo>
                  <a:cubicBezTo>
                    <a:pt x="210" y="337"/>
                    <a:pt x="218" y="329"/>
                    <a:pt x="218" y="321"/>
                  </a:cubicBezTo>
                  <a:cubicBezTo>
                    <a:pt x="218" y="313"/>
                    <a:pt x="218" y="321"/>
                    <a:pt x="218" y="313"/>
                  </a:cubicBezTo>
                  <a:close/>
                  <a:moveTo>
                    <a:pt x="413" y="133"/>
                  </a:moveTo>
                  <a:cubicBezTo>
                    <a:pt x="413" y="133"/>
                    <a:pt x="405" y="133"/>
                    <a:pt x="413" y="133"/>
                  </a:cubicBezTo>
                  <a:close/>
                  <a:moveTo>
                    <a:pt x="296" y="1720"/>
                  </a:moveTo>
                  <a:cubicBezTo>
                    <a:pt x="296" y="1720"/>
                    <a:pt x="296" y="1720"/>
                    <a:pt x="296" y="1720"/>
                  </a:cubicBezTo>
                  <a:cubicBezTo>
                    <a:pt x="304" y="1728"/>
                    <a:pt x="304" y="1728"/>
                    <a:pt x="304" y="1728"/>
                  </a:cubicBezTo>
                  <a:cubicBezTo>
                    <a:pt x="304" y="1728"/>
                    <a:pt x="304" y="1728"/>
                    <a:pt x="304" y="1728"/>
                  </a:cubicBezTo>
                  <a:cubicBezTo>
                    <a:pt x="304" y="1736"/>
                    <a:pt x="311" y="1736"/>
                    <a:pt x="319" y="1744"/>
                  </a:cubicBezTo>
                  <a:cubicBezTo>
                    <a:pt x="319" y="1744"/>
                    <a:pt x="319" y="1744"/>
                    <a:pt x="319" y="1744"/>
                  </a:cubicBezTo>
                  <a:cubicBezTo>
                    <a:pt x="311" y="1744"/>
                    <a:pt x="311" y="1744"/>
                    <a:pt x="311" y="1744"/>
                  </a:cubicBezTo>
                  <a:cubicBezTo>
                    <a:pt x="311" y="1744"/>
                    <a:pt x="311" y="1744"/>
                    <a:pt x="311" y="1736"/>
                  </a:cubicBezTo>
                  <a:cubicBezTo>
                    <a:pt x="311" y="1744"/>
                    <a:pt x="319" y="1751"/>
                    <a:pt x="327" y="1759"/>
                  </a:cubicBezTo>
                  <a:cubicBezTo>
                    <a:pt x="327" y="1751"/>
                    <a:pt x="327" y="1751"/>
                    <a:pt x="327" y="1744"/>
                  </a:cubicBezTo>
                  <a:cubicBezTo>
                    <a:pt x="319" y="1744"/>
                    <a:pt x="311" y="1736"/>
                    <a:pt x="304" y="1728"/>
                  </a:cubicBezTo>
                  <a:cubicBezTo>
                    <a:pt x="304" y="1728"/>
                    <a:pt x="304" y="1728"/>
                    <a:pt x="304" y="1728"/>
                  </a:cubicBezTo>
                  <a:cubicBezTo>
                    <a:pt x="304" y="1728"/>
                    <a:pt x="304" y="1728"/>
                    <a:pt x="304" y="1728"/>
                  </a:cubicBezTo>
                  <a:cubicBezTo>
                    <a:pt x="304" y="1728"/>
                    <a:pt x="296" y="1720"/>
                    <a:pt x="296" y="1720"/>
                  </a:cubicBezTo>
                  <a:cubicBezTo>
                    <a:pt x="296" y="1720"/>
                    <a:pt x="296" y="1720"/>
                    <a:pt x="296" y="1720"/>
                  </a:cubicBezTo>
                  <a:cubicBezTo>
                    <a:pt x="296" y="1720"/>
                    <a:pt x="296" y="1720"/>
                    <a:pt x="296" y="1720"/>
                  </a:cubicBezTo>
                  <a:close/>
                  <a:moveTo>
                    <a:pt x="335" y="235"/>
                  </a:moveTo>
                  <a:cubicBezTo>
                    <a:pt x="335" y="235"/>
                    <a:pt x="335" y="235"/>
                    <a:pt x="335" y="235"/>
                  </a:cubicBezTo>
                  <a:cubicBezTo>
                    <a:pt x="335" y="235"/>
                    <a:pt x="335" y="235"/>
                    <a:pt x="327" y="243"/>
                  </a:cubicBezTo>
                  <a:cubicBezTo>
                    <a:pt x="335" y="235"/>
                    <a:pt x="335" y="235"/>
                    <a:pt x="335" y="235"/>
                  </a:cubicBezTo>
                  <a:close/>
                  <a:moveTo>
                    <a:pt x="296" y="1720"/>
                  </a:moveTo>
                  <a:cubicBezTo>
                    <a:pt x="296" y="1720"/>
                    <a:pt x="296" y="1712"/>
                    <a:pt x="296" y="1712"/>
                  </a:cubicBezTo>
                  <a:cubicBezTo>
                    <a:pt x="296" y="1712"/>
                    <a:pt x="296" y="1720"/>
                    <a:pt x="296" y="1720"/>
                  </a:cubicBezTo>
                  <a:cubicBezTo>
                    <a:pt x="296" y="1720"/>
                    <a:pt x="296" y="1720"/>
                    <a:pt x="296" y="1720"/>
                  </a:cubicBezTo>
                  <a:close/>
                  <a:moveTo>
                    <a:pt x="94" y="1126"/>
                  </a:moveTo>
                  <a:cubicBezTo>
                    <a:pt x="94" y="1126"/>
                    <a:pt x="94" y="1126"/>
                    <a:pt x="94" y="1134"/>
                  </a:cubicBezTo>
                  <a:cubicBezTo>
                    <a:pt x="94" y="1134"/>
                    <a:pt x="94" y="1134"/>
                    <a:pt x="94" y="1134"/>
                  </a:cubicBezTo>
                  <a:cubicBezTo>
                    <a:pt x="94" y="1134"/>
                    <a:pt x="94" y="1134"/>
                    <a:pt x="102" y="1157"/>
                  </a:cubicBezTo>
                  <a:cubicBezTo>
                    <a:pt x="102" y="1149"/>
                    <a:pt x="102" y="1149"/>
                    <a:pt x="102" y="1142"/>
                  </a:cubicBezTo>
                  <a:cubicBezTo>
                    <a:pt x="102" y="1142"/>
                    <a:pt x="102" y="1142"/>
                    <a:pt x="102" y="1142"/>
                  </a:cubicBezTo>
                  <a:cubicBezTo>
                    <a:pt x="102" y="1142"/>
                    <a:pt x="102" y="1142"/>
                    <a:pt x="94" y="1126"/>
                  </a:cubicBezTo>
                  <a:close/>
                  <a:moveTo>
                    <a:pt x="413" y="94"/>
                  </a:moveTo>
                  <a:cubicBezTo>
                    <a:pt x="413" y="94"/>
                    <a:pt x="413" y="94"/>
                    <a:pt x="413" y="102"/>
                  </a:cubicBezTo>
                  <a:cubicBezTo>
                    <a:pt x="413" y="102"/>
                    <a:pt x="413" y="102"/>
                    <a:pt x="413" y="102"/>
                  </a:cubicBezTo>
                  <a:cubicBezTo>
                    <a:pt x="413" y="102"/>
                    <a:pt x="413" y="94"/>
                    <a:pt x="413" y="94"/>
                  </a:cubicBezTo>
                  <a:close/>
                  <a:moveTo>
                    <a:pt x="420" y="86"/>
                  </a:moveTo>
                  <a:cubicBezTo>
                    <a:pt x="420" y="94"/>
                    <a:pt x="413" y="94"/>
                    <a:pt x="413" y="94"/>
                  </a:cubicBezTo>
                  <a:cubicBezTo>
                    <a:pt x="413" y="94"/>
                    <a:pt x="413" y="94"/>
                    <a:pt x="413" y="102"/>
                  </a:cubicBezTo>
                  <a:cubicBezTo>
                    <a:pt x="413" y="94"/>
                    <a:pt x="420" y="94"/>
                    <a:pt x="420" y="86"/>
                  </a:cubicBezTo>
                  <a:close/>
                  <a:moveTo>
                    <a:pt x="381" y="102"/>
                  </a:moveTo>
                  <a:cubicBezTo>
                    <a:pt x="374" y="118"/>
                    <a:pt x="374" y="118"/>
                    <a:pt x="366" y="126"/>
                  </a:cubicBezTo>
                  <a:cubicBezTo>
                    <a:pt x="366" y="126"/>
                    <a:pt x="366" y="126"/>
                    <a:pt x="366" y="126"/>
                  </a:cubicBezTo>
                  <a:cubicBezTo>
                    <a:pt x="381" y="102"/>
                    <a:pt x="381" y="102"/>
                    <a:pt x="381" y="102"/>
                  </a:cubicBezTo>
                  <a:close/>
                  <a:moveTo>
                    <a:pt x="39" y="1282"/>
                  </a:moveTo>
                  <a:cubicBezTo>
                    <a:pt x="47" y="1306"/>
                    <a:pt x="47" y="1306"/>
                    <a:pt x="47" y="1306"/>
                  </a:cubicBezTo>
                  <a:cubicBezTo>
                    <a:pt x="39" y="1298"/>
                    <a:pt x="39" y="1290"/>
                    <a:pt x="39" y="1282"/>
                  </a:cubicBezTo>
                  <a:cubicBezTo>
                    <a:pt x="39" y="1282"/>
                    <a:pt x="39" y="1282"/>
                    <a:pt x="39" y="1282"/>
                  </a:cubicBezTo>
                  <a:close/>
                  <a:moveTo>
                    <a:pt x="86" y="1462"/>
                  </a:moveTo>
                  <a:cubicBezTo>
                    <a:pt x="86" y="1470"/>
                    <a:pt x="86" y="1470"/>
                    <a:pt x="94" y="1478"/>
                  </a:cubicBezTo>
                  <a:cubicBezTo>
                    <a:pt x="94" y="1478"/>
                    <a:pt x="94" y="1478"/>
                    <a:pt x="86" y="1462"/>
                  </a:cubicBezTo>
                  <a:close/>
                  <a:moveTo>
                    <a:pt x="413" y="102"/>
                  </a:moveTo>
                  <a:cubicBezTo>
                    <a:pt x="413" y="102"/>
                    <a:pt x="413" y="102"/>
                    <a:pt x="413" y="102"/>
                  </a:cubicBezTo>
                  <a:cubicBezTo>
                    <a:pt x="413" y="102"/>
                    <a:pt x="413" y="102"/>
                    <a:pt x="413" y="102"/>
                  </a:cubicBezTo>
                  <a:cubicBezTo>
                    <a:pt x="413" y="102"/>
                    <a:pt x="413" y="102"/>
                    <a:pt x="413" y="102"/>
                  </a:cubicBezTo>
                  <a:close/>
                  <a:moveTo>
                    <a:pt x="381" y="94"/>
                  </a:moveTo>
                  <a:cubicBezTo>
                    <a:pt x="381" y="94"/>
                    <a:pt x="381" y="94"/>
                    <a:pt x="381" y="94"/>
                  </a:cubicBezTo>
                  <a:cubicBezTo>
                    <a:pt x="381" y="102"/>
                    <a:pt x="381" y="102"/>
                    <a:pt x="381" y="102"/>
                  </a:cubicBezTo>
                  <a:cubicBezTo>
                    <a:pt x="389" y="94"/>
                    <a:pt x="389" y="94"/>
                    <a:pt x="389" y="94"/>
                  </a:cubicBezTo>
                  <a:cubicBezTo>
                    <a:pt x="389" y="94"/>
                    <a:pt x="389" y="94"/>
                    <a:pt x="389" y="86"/>
                  </a:cubicBezTo>
                  <a:cubicBezTo>
                    <a:pt x="389" y="86"/>
                    <a:pt x="389" y="94"/>
                    <a:pt x="397" y="86"/>
                  </a:cubicBezTo>
                  <a:cubicBezTo>
                    <a:pt x="389" y="94"/>
                    <a:pt x="389" y="94"/>
                    <a:pt x="389" y="94"/>
                  </a:cubicBezTo>
                  <a:cubicBezTo>
                    <a:pt x="397" y="86"/>
                    <a:pt x="397" y="86"/>
                    <a:pt x="397" y="86"/>
                  </a:cubicBezTo>
                  <a:cubicBezTo>
                    <a:pt x="397" y="86"/>
                    <a:pt x="397" y="86"/>
                    <a:pt x="397" y="86"/>
                  </a:cubicBezTo>
                  <a:cubicBezTo>
                    <a:pt x="397" y="86"/>
                    <a:pt x="397" y="79"/>
                    <a:pt x="397" y="71"/>
                  </a:cubicBezTo>
                  <a:cubicBezTo>
                    <a:pt x="397" y="79"/>
                    <a:pt x="397" y="79"/>
                    <a:pt x="389" y="86"/>
                  </a:cubicBezTo>
                  <a:cubicBezTo>
                    <a:pt x="389" y="86"/>
                    <a:pt x="389" y="86"/>
                    <a:pt x="389" y="86"/>
                  </a:cubicBezTo>
                  <a:cubicBezTo>
                    <a:pt x="389" y="86"/>
                    <a:pt x="389" y="86"/>
                    <a:pt x="389" y="86"/>
                  </a:cubicBezTo>
                  <a:cubicBezTo>
                    <a:pt x="381" y="94"/>
                    <a:pt x="374" y="102"/>
                    <a:pt x="374" y="110"/>
                  </a:cubicBezTo>
                  <a:cubicBezTo>
                    <a:pt x="374" y="110"/>
                    <a:pt x="374" y="110"/>
                    <a:pt x="374" y="110"/>
                  </a:cubicBezTo>
                  <a:cubicBezTo>
                    <a:pt x="374" y="110"/>
                    <a:pt x="374" y="110"/>
                    <a:pt x="381" y="94"/>
                  </a:cubicBezTo>
                  <a:close/>
                  <a:moveTo>
                    <a:pt x="234" y="1744"/>
                  </a:moveTo>
                  <a:cubicBezTo>
                    <a:pt x="234" y="1751"/>
                    <a:pt x="234" y="1744"/>
                    <a:pt x="234" y="1751"/>
                  </a:cubicBezTo>
                  <a:cubicBezTo>
                    <a:pt x="234" y="1751"/>
                    <a:pt x="234" y="1744"/>
                    <a:pt x="234" y="1744"/>
                  </a:cubicBezTo>
                  <a:cubicBezTo>
                    <a:pt x="234" y="1744"/>
                    <a:pt x="226" y="1736"/>
                    <a:pt x="234" y="1744"/>
                  </a:cubicBezTo>
                  <a:close/>
                  <a:moveTo>
                    <a:pt x="405" y="1931"/>
                  </a:moveTo>
                  <a:cubicBezTo>
                    <a:pt x="405" y="1931"/>
                    <a:pt x="405" y="1931"/>
                    <a:pt x="397" y="1931"/>
                  </a:cubicBezTo>
                  <a:cubicBezTo>
                    <a:pt x="397" y="1931"/>
                    <a:pt x="397" y="1931"/>
                    <a:pt x="397" y="1931"/>
                  </a:cubicBezTo>
                  <a:cubicBezTo>
                    <a:pt x="397" y="1931"/>
                    <a:pt x="397" y="1931"/>
                    <a:pt x="405" y="1931"/>
                  </a:cubicBezTo>
                  <a:close/>
                  <a:moveTo>
                    <a:pt x="397" y="1923"/>
                  </a:moveTo>
                  <a:cubicBezTo>
                    <a:pt x="397" y="1923"/>
                    <a:pt x="397" y="1923"/>
                    <a:pt x="397" y="1923"/>
                  </a:cubicBezTo>
                  <a:cubicBezTo>
                    <a:pt x="397" y="1923"/>
                    <a:pt x="397" y="1923"/>
                    <a:pt x="397" y="1931"/>
                  </a:cubicBezTo>
                  <a:cubicBezTo>
                    <a:pt x="397" y="1923"/>
                    <a:pt x="397" y="1923"/>
                    <a:pt x="397" y="1923"/>
                  </a:cubicBezTo>
                  <a:close/>
                  <a:moveTo>
                    <a:pt x="335" y="212"/>
                  </a:moveTo>
                  <a:cubicBezTo>
                    <a:pt x="335" y="212"/>
                    <a:pt x="335" y="212"/>
                    <a:pt x="335" y="212"/>
                  </a:cubicBezTo>
                  <a:cubicBezTo>
                    <a:pt x="335" y="212"/>
                    <a:pt x="335" y="204"/>
                    <a:pt x="335" y="204"/>
                  </a:cubicBezTo>
                  <a:cubicBezTo>
                    <a:pt x="335" y="204"/>
                    <a:pt x="335" y="212"/>
                    <a:pt x="335" y="212"/>
                  </a:cubicBezTo>
                  <a:close/>
                  <a:moveTo>
                    <a:pt x="327" y="1861"/>
                  </a:moveTo>
                  <a:cubicBezTo>
                    <a:pt x="327" y="1861"/>
                    <a:pt x="327" y="1861"/>
                    <a:pt x="327" y="1861"/>
                  </a:cubicBezTo>
                  <a:cubicBezTo>
                    <a:pt x="327" y="1861"/>
                    <a:pt x="327" y="1861"/>
                    <a:pt x="327" y="1861"/>
                  </a:cubicBezTo>
                  <a:cubicBezTo>
                    <a:pt x="327" y="1861"/>
                    <a:pt x="327" y="1861"/>
                    <a:pt x="327" y="1861"/>
                  </a:cubicBezTo>
                  <a:close/>
                  <a:moveTo>
                    <a:pt x="413" y="1947"/>
                  </a:moveTo>
                  <a:cubicBezTo>
                    <a:pt x="413" y="1939"/>
                    <a:pt x="413" y="1939"/>
                    <a:pt x="413" y="1939"/>
                  </a:cubicBezTo>
                  <a:cubicBezTo>
                    <a:pt x="405" y="1939"/>
                    <a:pt x="405" y="1939"/>
                    <a:pt x="397" y="1931"/>
                  </a:cubicBezTo>
                  <a:cubicBezTo>
                    <a:pt x="397" y="1939"/>
                    <a:pt x="397" y="1939"/>
                    <a:pt x="397" y="1939"/>
                  </a:cubicBezTo>
                  <a:cubicBezTo>
                    <a:pt x="413" y="1939"/>
                    <a:pt x="405" y="1939"/>
                    <a:pt x="413" y="1947"/>
                  </a:cubicBezTo>
                  <a:close/>
                  <a:moveTo>
                    <a:pt x="327" y="1869"/>
                  </a:moveTo>
                  <a:cubicBezTo>
                    <a:pt x="327" y="1869"/>
                    <a:pt x="327" y="1869"/>
                    <a:pt x="327" y="1861"/>
                  </a:cubicBezTo>
                  <a:cubicBezTo>
                    <a:pt x="327" y="1861"/>
                    <a:pt x="327" y="1861"/>
                    <a:pt x="327" y="1869"/>
                  </a:cubicBezTo>
                  <a:close/>
                  <a:moveTo>
                    <a:pt x="366" y="219"/>
                  </a:moveTo>
                  <a:cubicBezTo>
                    <a:pt x="366" y="219"/>
                    <a:pt x="358" y="219"/>
                    <a:pt x="366" y="219"/>
                  </a:cubicBezTo>
                  <a:close/>
                  <a:moveTo>
                    <a:pt x="358" y="227"/>
                  </a:moveTo>
                  <a:cubicBezTo>
                    <a:pt x="358" y="219"/>
                    <a:pt x="358" y="219"/>
                    <a:pt x="358" y="219"/>
                  </a:cubicBezTo>
                  <a:cubicBezTo>
                    <a:pt x="358" y="227"/>
                    <a:pt x="358" y="227"/>
                    <a:pt x="358" y="227"/>
                  </a:cubicBezTo>
                  <a:close/>
                  <a:moveTo>
                    <a:pt x="335" y="1869"/>
                  </a:moveTo>
                  <a:cubicBezTo>
                    <a:pt x="327" y="1869"/>
                    <a:pt x="327" y="1861"/>
                    <a:pt x="327" y="1861"/>
                  </a:cubicBezTo>
                  <a:cubicBezTo>
                    <a:pt x="335" y="1869"/>
                    <a:pt x="335" y="1869"/>
                    <a:pt x="327" y="1869"/>
                  </a:cubicBezTo>
                  <a:cubicBezTo>
                    <a:pt x="343" y="1884"/>
                    <a:pt x="335" y="1869"/>
                    <a:pt x="350" y="1884"/>
                  </a:cubicBezTo>
                  <a:cubicBezTo>
                    <a:pt x="343" y="1884"/>
                    <a:pt x="350" y="1884"/>
                    <a:pt x="343" y="1884"/>
                  </a:cubicBezTo>
                  <a:cubicBezTo>
                    <a:pt x="343" y="1884"/>
                    <a:pt x="343" y="1884"/>
                    <a:pt x="343" y="1884"/>
                  </a:cubicBezTo>
                  <a:cubicBezTo>
                    <a:pt x="343" y="1884"/>
                    <a:pt x="343" y="1884"/>
                    <a:pt x="350" y="1892"/>
                  </a:cubicBezTo>
                  <a:cubicBezTo>
                    <a:pt x="358" y="1900"/>
                    <a:pt x="358" y="1900"/>
                    <a:pt x="358" y="1900"/>
                  </a:cubicBezTo>
                  <a:cubicBezTo>
                    <a:pt x="366" y="1908"/>
                    <a:pt x="374" y="1908"/>
                    <a:pt x="374" y="1908"/>
                  </a:cubicBezTo>
                  <a:cubicBezTo>
                    <a:pt x="381" y="1915"/>
                    <a:pt x="381" y="1915"/>
                    <a:pt x="381" y="1923"/>
                  </a:cubicBezTo>
                  <a:cubicBezTo>
                    <a:pt x="389" y="1923"/>
                    <a:pt x="389" y="1923"/>
                    <a:pt x="397" y="1931"/>
                  </a:cubicBezTo>
                  <a:cubicBezTo>
                    <a:pt x="397" y="1931"/>
                    <a:pt x="397" y="1931"/>
                    <a:pt x="397" y="1931"/>
                  </a:cubicBezTo>
                  <a:cubicBezTo>
                    <a:pt x="389" y="1923"/>
                    <a:pt x="389" y="1923"/>
                    <a:pt x="381" y="1915"/>
                  </a:cubicBezTo>
                  <a:cubicBezTo>
                    <a:pt x="381" y="1915"/>
                    <a:pt x="381" y="1915"/>
                    <a:pt x="366" y="1900"/>
                  </a:cubicBezTo>
                  <a:cubicBezTo>
                    <a:pt x="366" y="1900"/>
                    <a:pt x="366" y="1900"/>
                    <a:pt x="358" y="1892"/>
                  </a:cubicBezTo>
                  <a:cubicBezTo>
                    <a:pt x="374" y="1908"/>
                    <a:pt x="374" y="1908"/>
                    <a:pt x="374" y="1908"/>
                  </a:cubicBezTo>
                  <a:cubicBezTo>
                    <a:pt x="374" y="1908"/>
                    <a:pt x="374" y="1908"/>
                    <a:pt x="381" y="1915"/>
                  </a:cubicBezTo>
                  <a:cubicBezTo>
                    <a:pt x="397" y="1923"/>
                    <a:pt x="389" y="1923"/>
                    <a:pt x="397" y="1923"/>
                  </a:cubicBezTo>
                  <a:cubicBezTo>
                    <a:pt x="374" y="1908"/>
                    <a:pt x="350" y="1884"/>
                    <a:pt x="335" y="1869"/>
                  </a:cubicBezTo>
                  <a:cubicBezTo>
                    <a:pt x="335" y="1869"/>
                    <a:pt x="335" y="1869"/>
                    <a:pt x="335" y="1869"/>
                  </a:cubicBezTo>
                  <a:cubicBezTo>
                    <a:pt x="335" y="1869"/>
                    <a:pt x="335" y="1869"/>
                    <a:pt x="335" y="1869"/>
                  </a:cubicBezTo>
                  <a:close/>
                  <a:moveTo>
                    <a:pt x="148" y="1618"/>
                  </a:moveTo>
                  <a:cubicBezTo>
                    <a:pt x="156" y="1626"/>
                    <a:pt x="156" y="1626"/>
                    <a:pt x="156" y="1626"/>
                  </a:cubicBezTo>
                  <a:cubicBezTo>
                    <a:pt x="156" y="1626"/>
                    <a:pt x="156" y="1626"/>
                    <a:pt x="156" y="1626"/>
                  </a:cubicBezTo>
                  <a:cubicBezTo>
                    <a:pt x="148" y="1618"/>
                    <a:pt x="148" y="1618"/>
                    <a:pt x="148" y="1618"/>
                  </a:cubicBezTo>
                  <a:close/>
                  <a:moveTo>
                    <a:pt x="397" y="1931"/>
                  </a:moveTo>
                  <a:cubicBezTo>
                    <a:pt x="397" y="1923"/>
                    <a:pt x="389" y="1923"/>
                    <a:pt x="381" y="1915"/>
                  </a:cubicBezTo>
                  <a:cubicBezTo>
                    <a:pt x="389" y="1923"/>
                    <a:pt x="381" y="1915"/>
                    <a:pt x="397" y="1931"/>
                  </a:cubicBezTo>
                  <a:close/>
                  <a:moveTo>
                    <a:pt x="234" y="1744"/>
                  </a:moveTo>
                  <a:cubicBezTo>
                    <a:pt x="234" y="1744"/>
                    <a:pt x="234" y="1744"/>
                    <a:pt x="234" y="1744"/>
                  </a:cubicBezTo>
                  <a:cubicBezTo>
                    <a:pt x="234" y="1744"/>
                    <a:pt x="234" y="1744"/>
                    <a:pt x="234" y="1744"/>
                  </a:cubicBezTo>
                  <a:cubicBezTo>
                    <a:pt x="234" y="1744"/>
                    <a:pt x="234" y="1744"/>
                    <a:pt x="234" y="1744"/>
                  </a:cubicBezTo>
                  <a:close/>
                  <a:moveTo>
                    <a:pt x="280" y="368"/>
                  </a:moveTo>
                  <a:cubicBezTo>
                    <a:pt x="280" y="368"/>
                    <a:pt x="280" y="368"/>
                    <a:pt x="288" y="368"/>
                  </a:cubicBezTo>
                  <a:cubicBezTo>
                    <a:pt x="280" y="368"/>
                    <a:pt x="288" y="368"/>
                    <a:pt x="280" y="368"/>
                  </a:cubicBezTo>
                  <a:close/>
                  <a:moveTo>
                    <a:pt x="226" y="1595"/>
                  </a:moveTo>
                  <a:cubicBezTo>
                    <a:pt x="234" y="1603"/>
                    <a:pt x="234" y="1603"/>
                    <a:pt x="234" y="1611"/>
                  </a:cubicBezTo>
                  <a:cubicBezTo>
                    <a:pt x="226" y="1587"/>
                    <a:pt x="226" y="1587"/>
                    <a:pt x="226" y="1587"/>
                  </a:cubicBezTo>
                  <a:lnTo>
                    <a:pt x="226" y="1595"/>
                  </a:lnTo>
                  <a:close/>
                  <a:moveTo>
                    <a:pt x="249" y="1626"/>
                  </a:moveTo>
                  <a:cubicBezTo>
                    <a:pt x="249" y="1626"/>
                    <a:pt x="249" y="1626"/>
                    <a:pt x="249" y="1626"/>
                  </a:cubicBezTo>
                  <a:cubicBezTo>
                    <a:pt x="249" y="1626"/>
                    <a:pt x="249" y="1626"/>
                    <a:pt x="249" y="1626"/>
                  </a:cubicBezTo>
                  <a:close/>
                  <a:moveTo>
                    <a:pt x="187" y="548"/>
                  </a:moveTo>
                  <a:cubicBezTo>
                    <a:pt x="187" y="548"/>
                    <a:pt x="187" y="555"/>
                    <a:pt x="187" y="555"/>
                  </a:cubicBezTo>
                  <a:cubicBezTo>
                    <a:pt x="187" y="555"/>
                    <a:pt x="187" y="555"/>
                    <a:pt x="187" y="548"/>
                  </a:cubicBezTo>
                  <a:close/>
                  <a:moveTo>
                    <a:pt x="148" y="1423"/>
                  </a:moveTo>
                  <a:cubicBezTo>
                    <a:pt x="148" y="1407"/>
                    <a:pt x="148" y="1400"/>
                    <a:pt x="140" y="1392"/>
                  </a:cubicBezTo>
                  <a:cubicBezTo>
                    <a:pt x="140" y="1400"/>
                    <a:pt x="148" y="1407"/>
                    <a:pt x="148" y="1407"/>
                  </a:cubicBezTo>
                  <a:cubicBezTo>
                    <a:pt x="148" y="1423"/>
                    <a:pt x="148" y="1423"/>
                    <a:pt x="148" y="1423"/>
                  </a:cubicBezTo>
                  <a:close/>
                  <a:moveTo>
                    <a:pt x="109" y="1267"/>
                  </a:moveTo>
                  <a:cubicBezTo>
                    <a:pt x="109" y="1267"/>
                    <a:pt x="109" y="1267"/>
                    <a:pt x="109" y="1259"/>
                  </a:cubicBezTo>
                  <a:cubicBezTo>
                    <a:pt x="109" y="1251"/>
                    <a:pt x="109" y="1259"/>
                    <a:pt x="109" y="1267"/>
                  </a:cubicBezTo>
                  <a:close/>
                  <a:moveTo>
                    <a:pt x="117" y="1298"/>
                  </a:moveTo>
                  <a:cubicBezTo>
                    <a:pt x="117" y="1298"/>
                    <a:pt x="117" y="1298"/>
                    <a:pt x="109" y="1290"/>
                  </a:cubicBezTo>
                  <a:cubicBezTo>
                    <a:pt x="117" y="1290"/>
                    <a:pt x="117" y="1298"/>
                    <a:pt x="117" y="1306"/>
                  </a:cubicBezTo>
                  <a:cubicBezTo>
                    <a:pt x="117" y="1298"/>
                    <a:pt x="117" y="1298"/>
                    <a:pt x="117" y="1298"/>
                  </a:cubicBezTo>
                  <a:close/>
                  <a:moveTo>
                    <a:pt x="288" y="1712"/>
                  </a:moveTo>
                  <a:cubicBezTo>
                    <a:pt x="288" y="1712"/>
                    <a:pt x="288" y="1712"/>
                    <a:pt x="288" y="1720"/>
                  </a:cubicBezTo>
                  <a:cubicBezTo>
                    <a:pt x="296" y="1720"/>
                    <a:pt x="296" y="1720"/>
                    <a:pt x="288" y="1712"/>
                  </a:cubicBezTo>
                  <a:close/>
                  <a:moveTo>
                    <a:pt x="459" y="71"/>
                  </a:moveTo>
                  <a:cubicBezTo>
                    <a:pt x="467" y="55"/>
                    <a:pt x="467" y="55"/>
                    <a:pt x="467" y="55"/>
                  </a:cubicBezTo>
                  <a:cubicBezTo>
                    <a:pt x="467" y="55"/>
                    <a:pt x="459" y="55"/>
                    <a:pt x="459" y="63"/>
                  </a:cubicBezTo>
                  <a:cubicBezTo>
                    <a:pt x="459" y="55"/>
                    <a:pt x="467" y="55"/>
                    <a:pt x="467" y="55"/>
                  </a:cubicBezTo>
                  <a:cubicBezTo>
                    <a:pt x="459" y="55"/>
                    <a:pt x="459" y="55"/>
                    <a:pt x="459" y="55"/>
                  </a:cubicBezTo>
                  <a:cubicBezTo>
                    <a:pt x="459" y="71"/>
                    <a:pt x="459" y="71"/>
                    <a:pt x="459" y="71"/>
                  </a:cubicBezTo>
                  <a:cubicBezTo>
                    <a:pt x="459" y="71"/>
                    <a:pt x="459" y="63"/>
                    <a:pt x="459" y="63"/>
                  </a:cubicBezTo>
                  <a:cubicBezTo>
                    <a:pt x="459" y="71"/>
                    <a:pt x="459" y="71"/>
                    <a:pt x="459" y="71"/>
                  </a:cubicBezTo>
                  <a:close/>
                  <a:moveTo>
                    <a:pt x="335" y="251"/>
                  </a:moveTo>
                  <a:cubicBezTo>
                    <a:pt x="335" y="243"/>
                    <a:pt x="335" y="243"/>
                    <a:pt x="335" y="251"/>
                  </a:cubicBezTo>
                  <a:cubicBezTo>
                    <a:pt x="335" y="251"/>
                    <a:pt x="335" y="251"/>
                    <a:pt x="335" y="258"/>
                  </a:cubicBezTo>
                  <a:cubicBezTo>
                    <a:pt x="335" y="251"/>
                    <a:pt x="335" y="251"/>
                    <a:pt x="343" y="243"/>
                  </a:cubicBezTo>
                  <a:cubicBezTo>
                    <a:pt x="343" y="243"/>
                    <a:pt x="343" y="251"/>
                    <a:pt x="335" y="251"/>
                  </a:cubicBezTo>
                  <a:close/>
                  <a:moveTo>
                    <a:pt x="366" y="212"/>
                  </a:moveTo>
                  <a:cubicBezTo>
                    <a:pt x="366" y="204"/>
                    <a:pt x="366" y="204"/>
                    <a:pt x="366" y="204"/>
                  </a:cubicBezTo>
                  <a:cubicBezTo>
                    <a:pt x="366" y="204"/>
                    <a:pt x="366" y="212"/>
                    <a:pt x="366" y="212"/>
                  </a:cubicBezTo>
                  <a:close/>
                  <a:moveTo>
                    <a:pt x="358" y="212"/>
                  </a:moveTo>
                  <a:cubicBezTo>
                    <a:pt x="358" y="212"/>
                    <a:pt x="358" y="219"/>
                    <a:pt x="358" y="219"/>
                  </a:cubicBezTo>
                  <a:cubicBezTo>
                    <a:pt x="350" y="235"/>
                    <a:pt x="343" y="243"/>
                    <a:pt x="343" y="243"/>
                  </a:cubicBezTo>
                  <a:cubicBezTo>
                    <a:pt x="343" y="243"/>
                    <a:pt x="343" y="243"/>
                    <a:pt x="343" y="243"/>
                  </a:cubicBezTo>
                  <a:cubicBezTo>
                    <a:pt x="350" y="227"/>
                    <a:pt x="358" y="219"/>
                    <a:pt x="358" y="212"/>
                  </a:cubicBezTo>
                  <a:close/>
                  <a:moveTo>
                    <a:pt x="467" y="55"/>
                  </a:moveTo>
                  <a:cubicBezTo>
                    <a:pt x="467" y="55"/>
                    <a:pt x="467" y="47"/>
                    <a:pt x="467" y="47"/>
                  </a:cubicBezTo>
                  <a:cubicBezTo>
                    <a:pt x="467" y="47"/>
                    <a:pt x="467" y="47"/>
                    <a:pt x="467" y="55"/>
                  </a:cubicBezTo>
                  <a:close/>
                  <a:moveTo>
                    <a:pt x="444" y="79"/>
                  </a:moveTo>
                  <a:cubicBezTo>
                    <a:pt x="436" y="86"/>
                    <a:pt x="436" y="86"/>
                    <a:pt x="436" y="86"/>
                  </a:cubicBezTo>
                  <a:cubicBezTo>
                    <a:pt x="444" y="86"/>
                    <a:pt x="444" y="86"/>
                    <a:pt x="444" y="86"/>
                  </a:cubicBezTo>
                  <a:lnTo>
                    <a:pt x="444" y="79"/>
                  </a:lnTo>
                  <a:close/>
                  <a:moveTo>
                    <a:pt x="436" y="79"/>
                  </a:moveTo>
                  <a:cubicBezTo>
                    <a:pt x="436" y="79"/>
                    <a:pt x="436" y="79"/>
                    <a:pt x="444" y="71"/>
                  </a:cubicBezTo>
                  <a:cubicBezTo>
                    <a:pt x="436" y="79"/>
                    <a:pt x="436" y="79"/>
                    <a:pt x="436" y="79"/>
                  </a:cubicBezTo>
                  <a:close/>
                  <a:moveTo>
                    <a:pt x="483" y="8"/>
                  </a:moveTo>
                  <a:cubicBezTo>
                    <a:pt x="459" y="47"/>
                    <a:pt x="459" y="47"/>
                    <a:pt x="459" y="47"/>
                  </a:cubicBezTo>
                  <a:cubicBezTo>
                    <a:pt x="459" y="47"/>
                    <a:pt x="459" y="55"/>
                    <a:pt x="444" y="71"/>
                  </a:cubicBezTo>
                  <a:cubicBezTo>
                    <a:pt x="467" y="40"/>
                    <a:pt x="467" y="40"/>
                    <a:pt x="483" y="16"/>
                  </a:cubicBezTo>
                  <a:cubicBezTo>
                    <a:pt x="483" y="16"/>
                    <a:pt x="483" y="16"/>
                    <a:pt x="483" y="8"/>
                  </a:cubicBezTo>
                  <a:close/>
                  <a:moveTo>
                    <a:pt x="436" y="86"/>
                  </a:moveTo>
                  <a:cubicBezTo>
                    <a:pt x="444" y="86"/>
                    <a:pt x="444" y="79"/>
                    <a:pt x="444" y="71"/>
                  </a:cubicBezTo>
                  <a:cubicBezTo>
                    <a:pt x="444" y="79"/>
                    <a:pt x="444" y="79"/>
                    <a:pt x="436" y="79"/>
                  </a:cubicBezTo>
                  <a:cubicBezTo>
                    <a:pt x="436" y="79"/>
                    <a:pt x="436" y="79"/>
                    <a:pt x="436" y="79"/>
                  </a:cubicBezTo>
                  <a:cubicBezTo>
                    <a:pt x="436" y="86"/>
                    <a:pt x="428" y="94"/>
                    <a:pt x="428" y="94"/>
                  </a:cubicBezTo>
                  <a:cubicBezTo>
                    <a:pt x="428" y="94"/>
                    <a:pt x="428" y="94"/>
                    <a:pt x="428" y="94"/>
                  </a:cubicBezTo>
                  <a:cubicBezTo>
                    <a:pt x="428" y="94"/>
                    <a:pt x="436" y="94"/>
                    <a:pt x="436" y="86"/>
                  </a:cubicBezTo>
                  <a:close/>
                  <a:moveTo>
                    <a:pt x="420" y="102"/>
                  </a:moveTo>
                  <a:cubicBezTo>
                    <a:pt x="420" y="102"/>
                    <a:pt x="420" y="102"/>
                    <a:pt x="428" y="94"/>
                  </a:cubicBezTo>
                  <a:cubicBezTo>
                    <a:pt x="420" y="102"/>
                    <a:pt x="420" y="102"/>
                    <a:pt x="420" y="102"/>
                  </a:cubicBezTo>
                  <a:close/>
                  <a:moveTo>
                    <a:pt x="413" y="110"/>
                  </a:moveTo>
                  <a:cubicBezTo>
                    <a:pt x="420" y="110"/>
                    <a:pt x="420" y="102"/>
                    <a:pt x="420" y="102"/>
                  </a:cubicBezTo>
                  <a:cubicBezTo>
                    <a:pt x="420" y="102"/>
                    <a:pt x="420" y="110"/>
                    <a:pt x="413" y="110"/>
                  </a:cubicBezTo>
                  <a:close/>
                  <a:moveTo>
                    <a:pt x="428" y="94"/>
                  </a:moveTo>
                  <a:cubicBezTo>
                    <a:pt x="428" y="94"/>
                    <a:pt x="428" y="94"/>
                    <a:pt x="428" y="94"/>
                  </a:cubicBezTo>
                  <a:cubicBezTo>
                    <a:pt x="428" y="102"/>
                    <a:pt x="420" y="102"/>
                    <a:pt x="420" y="110"/>
                  </a:cubicBezTo>
                  <a:cubicBezTo>
                    <a:pt x="428" y="94"/>
                    <a:pt x="428" y="94"/>
                    <a:pt x="428" y="94"/>
                  </a:cubicBezTo>
                  <a:close/>
                  <a:moveTo>
                    <a:pt x="467" y="24"/>
                  </a:moveTo>
                  <a:cubicBezTo>
                    <a:pt x="459" y="32"/>
                    <a:pt x="459" y="32"/>
                    <a:pt x="459" y="40"/>
                  </a:cubicBezTo>
                  <a:cubicBezTo>
                    <a:pt x="459" y="40"/>
                    <a:pt x="459" y="40"/>
                    <a:pt x="467" y="24"/>
                  </a:cubicBezTo>
                  <a:cubicBezTo>
                    <a:pt x="467" y="24"/>
                    <a:pt x="475" y="16"/>
                    <a:pt x="475" y="16"/>
                  </a:cubicBezTo>
                  <a:cubicBezTo>
                    <a:pt x="475" y="8"/>
                    <a:pt x="475" y="8"/>
                    <a:pt x="475" y="0"/>
                  </a:cubicBezTo>
                  <a:cubicBezTo>
                    <a:pt x="467" y="16"/>
                    <a:pt x="467" y="16"/>
                    <a:pt x="459" y="24"/>
                  </a:cubicBezTo>
                  <a:cubicBezTo>
                    <a:pt x="459" y="24"/>
                    <a:pt x="459" y="24"/>
                    <a:pt x="459" y="40"/>
                  </a:cubicBezTo>
                  <a:cubicBezTo>
                    <a:pt x="459" y="32"/>
                    <a:pt x="459" y="32"/>
                    <a:pt x="467" y="24"/>
                  </a:cubicBezTo>
                  <a:close/>
                  <a:moveTo>
                    <a:pt x="451" y="47"/>
                  </a:moveTo>
                  <a:cubicBezTo>
                    <a:pt x="459" y="40"/>
                    <a:pt x="459" y="40"/>
                    <a:pt x="459" y="40"/>
                  </a:cubicBezTo>
                  <a:cubicBezTo>
                    <a:pt x="451" y="47"/>
                    <a:pt x="451" y="47"/>
                    <a:pt x="451" y="47"/>
                  </a:cubicBezTo>
                  <a:close/>
                  <a:moveTo>
                    <a:pt x="420" y="86"/>
                  </a:moveTo>
                  <a:cubicBezTo>
                    <a:pt x="413" y="86"/>
                    <a:pt x="413" y="86"/>
                    <a:pt x="413" y="86"/>
                  </a:cubicBezTo>
                  <a:cubicBezTo>
                    <a:pt x="413" y="94"/>
                    <a:pt x="413" y="94"/>
                    <a:pt x="413" y="94"/>
                  </a:cubicBezTo>
                  <a:lnTo>
                    <a:pt x="420" y="86"/>
                  </a:lnTo>
                  <a:close/>
                  <a:moveTo>
                    <a:pt x="381" y="149"/>
                  </a:moveTo>
                  <a:cubicBezTo>
                    <a:pt x="374" y="157"/>
                    <a:pt x="374" y="149"/>
                    <a:pt x="374" y="157"/>
                  </a:cubicBezTo>
                  <a:lnTo>
                    <a:pt x="381" y="149"/>
                  </a:lnTo>
                  <a:close/>
                  <a:moveTo>
                    <a:pt x="436" y="55"/>
                  </a:moveTo>
                  <a:cubicBezTo>
                    <a:pt x="436" y="55"/>
                    <a:pt x="436" y="55"/>
                    <a:pt x="436" y="47"/>
                  </a:cubicBezTo>
                  <a:cubicBezTo>
                    <a:pt x="436" y="47"/>
                    <a:pt x="436" y="47"/>
                    <a:pt x="436" y="47"/>
                  </a:cubicBezTo>
                  <a:cubicBezTo>
                    <a:pt x="444" y="47"/>
                    <a:pt x="444" y="47"/>
                    <a:pt x="444" y="47"/>
                  </a:cubicBezTo>
                  <a:cubicBezTo>
                    <a:pt x="444" y="40"/>
                    <a:pt x="444" y="40"/>
                    <a:pt x="444" y="40"/>
                  </a:cubicBezTo>
                  <a:cubicBezTo>
                    <a:pt x="444" y="40"/>
                    <a:pt x="444" y="40"/>
                    <a:pt x="444" y="47"/>
                  </a:cubicBezTo>
                  <a:cubicBezTo>
                    <a:pt x="444" y="47"/>
                    <a:pt x="444" y="47"/>
                    <a:pt x="444" y="47"/>
                  </a:cubicBezTo>
                  <a:cubicBezTo>
                    <a:pt x="444" y="47"/>
                    <a:pt x="444" y="47"/>
                    <a:pt x="436" y="47"/>
                  </a:cubicBezTo>
                  <a:cubicBezTo>
                    <a:pt x="436" y="55"/>
                    <a:pt x="436" y="55"/>
                    <a:pt x="436" y="55"/>
                  </a:cubicBezTo>
                  <a:cubicBezTo>
                    <a:pt x="428" y="55"/>
                    <a:pt x="428" y="55"/>
                    <a:pt x="428" y="55"/>
                  </a:cubicBezTo>
                  <a:cubicBezTo>
                    <a:pt x="428" y="55"/>
                    <a:pt x="428" y="55"/>
                    <a:pt x="428" y="55"/>
                  </a:cubicBezTo>
                  <a:cubicBezTo>
                    <a:pt x="436" y="55"/>
                    <a:pt x="436" y="55"/>
                    <a:pt x="436" y="55"/>
                  </a:cubicBezTo>
                  <a:cubicBezTo>
                    <a:pt x="428" y="63"/>
                    <a:pt x="428" y="63"/>
                    <a:pt x="420" y="79"/>
                  </a:cubicBezTo>
                  <a:cubicBezTo>
                    <a:pt x="413" y="86"/>
                    <a:pt x="413" y="86"/>
                    <a:pt x="413" y="86"/>
                  </a:cubicBezTo>
                  <a:cubicBezTo>
                    <a:pt x="428" y="71"/>
                    <a:pt x="428" y="71"/>
                    <a:pt x="436" y="63"/>
                  </a:cubicBezTo>
                  <a:cubicBezTo>
                    <a:pt x="428" y="71"/>
                    <a:pt x="428" y="71"/>
                    <a:pt x="428" y="71"/>
                  </a:cubicBezTo>
                  <a:cubicBezTo>
                    <a:pt x="436" y="63"/>
                    <a:pt x="436" y="63"/>
                    <a:pt x="436" y="63"/>
                  </a:cubicBezTo>
                  <a:lnTo>
                    <a:pt x="436" y="55"/>
                  </a:lnTo>
                  <a:close/>
                  <a:moveTo>
                    <a:pt x="397" y="118"/>
                  </a:moveTo>
                  <a:cubicBezTo>
                    <a:pt x="397" y="118"/>
                    <a:pt x="397" y="126"/>
                    <a:pt x="389" y="133"/>
                  </a:cubicBezTo>
                  <a:cubicBezTo>
                    <a:pt x="397" y="118"/>
                    <a:pt x="405" y="110"/>
                    <a:pt x="413" y="102"/>
                  </a:cubicBezTo>
                  <a:cubicBezTo>
                    <a:pt x="413" y="102"/>
                    <a:pt x="413" y="102"/>
                    <a:pt x="405" y="102"/>
                  </a:cubicBezTo>
                  <a:cubicBezTo>
                    <a:pt x="405" y="110"/>
                    <a:pt x="405" y="110"/>
                    <a:pt x="405" y="110"/>
                  </a:cubicBezTo>
                  <a:cubicBezTo>
                    <a:pt x="405" y="110"/>
                    <a:pt x="405" y="110"/>
                    <a:pt x="397" y="110"/>
                  </a:cubicBezTo>
                  <a:cubicBezTo>
                    <a:pt x="397" y="110"/>
                    <a:pt x="397" y="118"/>
                    <a:pt x="389" y="126"/>
                  </a:cubicBezTo>
                  <a:cubicBezTo>
                    <a:pt x="389" y="126"/>
                    <a:pt x="397" y="126"/>
                    <a:pt x="397" y="118"/>
                  </a:cubicBezTo>
                  <a:close/>
                  <a:moveTo>
                    <a:pt x="397" y="118"/>
                  </a:moveTo>
                  <a:cubicBezTo>
                    <a:pt x="397" y="126"/>
                    <a:pt x="397" y="126"/>
                    <a:pt x="397" y="118"/>
                  </a:cubicBezTo>
                  <a:cubicBezTo>
                    <a:pt x="397" y="118"/>
                    <a:pt x="397" y="118"/>
                    <a:pt x="397" y="118"/>
                  </a:cubicBezTo>
                  <a:close/>
                  <a:moveTo>
                    <a:pt x="397" y="102"/>
                  </a:moveTo>
                  <a:cubicBezTo>
                    <a:pt x="397" y="102"/>
                    <a:pt x="397" y="110"/>
                    <a:pt x="397" y="110"/>
                  </a:cubicBezTo>
                  <a:cubicBezTo>
                    <a:pt x="397" y="102"/>
                    <a:pt x="397" y="102"/>
                    <a:pt x="397" y="102"/>
                  </a:cubicBezTo>
                  <a:close/>
                  <a:moveTo>
                    <a:pt x="381" y="141"/>
                  </a:moveTo>
                  <a:cubicBezTo>
                    <a:pt x="381" y="133"/>
                    <a:pt x="381" y="133"/>
                    <a:pt x="381" y="133"/>
                  </a:cubicBezTo>
                  <a:cubicBezTo>
                    <a:pt x="381" y="133"/>
                    <a:pt x="381" y="133"/>
                    <a:pt x="381" y="133"/>
                  </a:cubicBezTo>
                  <a:cubicBezTo>
                    <a:pt x="381" y="141"/>
                    <a:pt x="381" y="141"/>
                    <a:pt x="381" y="141"/>
                  </a:cubicBezTo>
                  <a:close/>
                  <a:moveTo>
                    <a:pt x="366" y="157"/>
                  </a:moveTo>
                  <a:cubicBezTo>
                    <a:pt x="358" y="165"/>
                    <a:pt x="358" y="165"/>
                    <a:pt x="358" y="165"/>
                  </a:cubicBezTo>
                  <a:cubicBezTo>
                    <a:pt x="366" y="165"/>
                    <a:pt x="366" y="165"/>
                    <a:pt x="366" y="165"/>
                  </a:cubicBezTo>
                  <a:cubicBezTo>
                    <a:pt x="366" y="157"/>
                    <a:pt x="366" y="157"/>
                    <a:pt x="366" y="157"/>
                  </a:cubicBezTo>
                  <a:cubicBezTo>
                    <a:pt x="366" y="157"/>
                    <a:pt x="366" y="157"/>
                    <a:pt x="366" y="149"/>
                  </a:cubicBezTo>
                  <a:cubicBezTo>
                    <a:pt x="366" y="157"/>
                    <a:pt x="366" y="157"/>
                    <a:pt x="366" y="157"/>
                  </a:cubicBezTo>
                  <a:close/>
                  <a:moveTo>
                    <a:pt x="350" y="188"/>
                  </a:moveTo>
                  <a:cubicBezTo>
                    <a:pt x="358" y="172"/>
                    <a:pt x="358" y="172"/>
                    <a:pt x="366" y="165"/>
                  </a:cubicBezTo>
                  <a:cubicBezTo>
                    <a:pt x="366" y="165"/>
                    <a:pt x="366" y="165"/>
                    <a:pt x="366" y="165"/>
                  </a:cubicBezTo>
                  <a:cubicBezTo>
                    <a:pt x="366" y="165"/>
                    <a:pt x="350" y="180"/>
                    <a:pt x="350" y="188"/>
                  </a:cubicBezTo>
                  <a:close/>
                  <a:moveTo>
                    <a:pt x="428" y="63"/>
                  </a:moveTo>
                  <a:cubicBezTo>
                    <a:pt x="413" y="71"/>
                    <a:pt x="413" y="71"/>
                    <a:pt x="413" y="71"/>
                  </a:cubicBezTo>
                  <a:cubicBezTo>
                    <a:pt x="405" y="86"/>
                    <a:pt x="405" y="86"/>
                    <a:pt x="405" y="86"/>
                  </a:cubicBezTo>
                  <a:cubicBezTo>
                    <a:pt x="405" y="86"/>
                    <a:pt x="405" y="86"/>
                    <a:pt x="405" y="86"/>
                  </a:cubicBezTo>
                  <a:cubicBezTo>
                    <a:pt x="413" y="79"/>
                    <a:pt x="413" y="71"/>
                    <a:pt x="428" y="63"/>
                  </a:cubicBezTo>
                  <a:close/>
                  <a:moveTo>
                    <a:pt x="381" y="118"/>
                  </a:moveTo>
                  <a:cubicBezTo>
                    <a:pt x="389" y="118"/>
                    <a:pt x="389" y="118"/>
                    <a:pt x="389" y="118"/>
                  </a:cubicBezTo>
                  <a:cubicBezTo>
                    <a:pt x="381" y="118"/>
                    <a:pt x="381" y="118"/>
                    <a:pt x="381" y="118"/>
                  </a:cubicBezTo>
                  <a:close/>
                  <a:moveTo>
                    <a:pt x="451" y="16"/>
                  </a:moveTo>
                  <a:cubicBezTo>
                    <a:pt x="451" y="16"/>
                    <a:pt x="451" y="16"/>
                    <a:pt x="451" y="16"/>
                  </a:cubicBezTo>
                  <a:cubicBezTo>
                    <a:pt x="451" y="16"/>
                    <a:pt x="444" y="16"/>
                    <a:pt x="444" y="16"/>
                  </a:cubicBezTo>
                  <a:cubicBezTo>
                    <a:pt x="444" y="16"/>
                    <a:pt x="444" y="16"/>
                    <a:pt x="444" y="24"/>
                  </a:cubicBezTo>
                  <a:cubicBezTo>
                    <a:pt x="444" y="24"/>
                    <a:pt x="444" y="24"/>
                    <a:pt x="459" y="16"/>
                  </a:cubicBezTo>
                  <a:cubicBezTo>
                    <a:pt x="451" y="16"/>
                    <a:pt x="451" y="16"/>
                    <a:pt x="451" y="16"/>
                  </a:cubicBezTo>
                  <a:close/>
                  <a:moveTo>
                    <a:pt x="436" y="32"/>
                  </a:moveTo>
                  <a:cubicBezTo>
                    <a:pt x="436" y="32"/>
                    <a:pt x="436" y="32"/>
                    <a:pt x="436" y="32"/>
                  </a:cubicBezTo>
                  <a:cubicBezTo>
                    <a:pt x="444" y="16"/>
                    <a:pt x="444" y="16"/>
                    <a:pt x="444" y="16"/>
                  </a:cubicBezTo>
                  <a:lnTo>
                    <a:pt x="436" y="32"/>
                  </a:lnTo>
                  <a:close/>
                  <a:moveTo>
                    <a:pt x="405" y="86"/>
                  </a:moveTo>
                  <a:cubicBezTo>
                    <a:pt x="405" y="86"/>
                    <a:pt x="405" y="86"/>
                    <a:pt x="397" y="86"/>
                  </a:cubicBezTo>
                  <a:cubicBezTo>
                    <a:pt x="397" y="86"/>
                    <a:pt x="389" y="102"/>
                    <a:pt x="381" y="118"/>
                  </a:cubicBezTo>
                  <a:cubicBezTo>
                    <a:pt x="389" y="102"/>
                    <a:pt x="397" y="86"/>
                    <a:pt x="405" y="86"/>
                  </a:cubicBezTo>
                  <a:close/>
                  <a:moveTo>
                    <a:pt x="366" y="141"/>
                  </a:moveTo>
                  <a:cubicBezTo>
                    <a:pt x="366" y="133"/>
                    <a:pt x="374" y="126"/>
                    <a:pt x="381" y="118"/>
                  </a:cubicBezTo>
                  <a:cubicBezTo>
                    <a:pt x="374" y="118"/>
                    <a:pt x="374" y="126"/>
                    <a:pt x="366" y="133"/>
                  </a:cubicBezTo>
                  <a:cubicBezTo>
                    <a:pt x="366" y="133"/>
                    <a:pt x="366" y="133"/>
                    <a:pt x="366" y="141"/>
                  </a:cubicBezTo>
                  <a:close/>
                  <a:moveTo>
                    <a:pt x="428" y="40"/>
                  </a:moveTo>
                  <a:cubicBezTo>
                    <a:pt x="436" y="32"/>
                    <a:pt x="428" y="40"/>
                    <a:pt x="436" y="32"/>
                  </a:cubicBezTo>
                  <a:cubicBezTo>
                    <a:pt x="428" y="32"/>
                    <a:pt x="428" y="40"/>
                    <a:pt x="428" y="40"/>
                  </a:cubicBezTo>
                  <a:cubicBezTo>
                    <a:pt x="428" y="47"/>
                    <a:pt x="428" y="47"/>
                    <a:pt x="428" y="47"/>
                  </a:cubicBezTo>
                  <a:cubicBezTo>
                    <a:pt x="428" y="47"/>
                    <a:pt x="428" y="47"/>
                    <a:pt x="428" y="47"/>
                  </a:cubicBezTo>
                  <a:cubicBezTo>
                    <a:pt x="428" y="40"/>
                    <a:pt x="428" y="40"/>
                    <a:pt x="436" y="32"/>
                  </a:cubicBezTo>
                  <a:lnTo>
                    <a:pt x="428" y="40"/>
                  </a:lnTo>
                  <a:close/>
                  <a:moveTo>
                    <a:pt x="288" y="219"/>
                  </a:moveTo>
                  <a:cubicBezTo>
                    <a:pt x="288" y="219"/>
                    <a:pt x="288" y="219"/>
                    <a:pt x="288" y="219"/>
                  </a:cubicBezTo>
                  <a:cubicBezTo>
                    <a:pt x="288" y="227"/>
                    <a:pt x="288" y="219"/>
                    <a:pt x="288" y="219"/>
                  </a:cubicBezTo>
                  <a:close/>
                  <a:moveTo>
                    <a:pt x="311" y="180"/>
                  </a:moveTo>
                  <a:cubicBezTo>
                    <a:pt x="319" y="180"/>
                    <a:pt x="311" y="180"/>
                    <a:pt x="319" y="180"/>
                  </a:cubicBezTo>
                  <a:cubicBezTo>
                    <a:pt x="319" y="180"/>
                    <a:pt x="311" y="180"/>
                    <a:pt x="311" y="180"/>
                  </a:cubicBezTo>
                  <a:cubicBezTo>
                    <a:pt x="319" y="172"/>
                    <a:pt x="319" y="165"/>
                    <a:pt x="319" y="172"/>
                  </a:cubicBezTo>
                  <a:cubicBezTo>
                    <a:pt x="311" y="188"/>
                    <a:pt x="311" y="188"/>
                    <a:pt x="311" y="188"/>
                  </a:cubicBezTo>
                  <a:cubicBezTo>
                    <a:pt x="311" y="188"/>
                    <a:pt x="311" y="180"/>
                    <a:pt x="311" y="180"/>
                  </a:cubicBezTo>
                  <a:close/>
                  <a:moveTo>
                    <a:pt x="249" y="282"/>
                  </a:moveTo>
                  <a:cubicBezTo>
                    <a:pt x="249" y="282"/>
                    <a:pt x="249" y="282"/>
                    <a:pt x="249" y="282"/>
                  </a:cubicBezTo>
                  <a:cubicBezTo>
                    <a:pt x="257" y="274"/>
                    <a:pt x="265" y="258"/>
                    <a:pt x="265" y="251"/>
                  </a:cubicBezTo>
                  <a:cubicBezTo>
                    <a:pt x="273" y="243"/>
                    <a:pt x="273" y="243"/>
                    <a:pt x="273" y="243"/>
                  </a:cubicBezTo>
                  <a:cubicBezTo>
                    <a:pt x="257" y="258"/>
                    <a:pt x="249" y="274"/>
                    <a:pt x="249" y="282"/>
                  </a:cubicBezTo>
                  <a:cubicBezTo>
                    <a:pt x="249" y="282"/>
                    <a:pt x="249" y="274"/>
                    <a:pt x="249" y="274"/>
                  </a:cubicBezTo>
                  <a:cubicBezTo>
                    <a:pt x="249" y="274"/>
                    <a:pt x="249" y="274"/>
                    <a:pt x="242" y="297"/>
                  </a:cubicBezTo>
                  <a:cubicBezTo>
                    <a:pt x="234" y="297"/>
                    <a:pt x="234" y="297"/>
                    <a:pt x="234" y="305"/>
                  </a:cubicBezTo>
                  <a:cubicBezTo>
                    <a:pt x="234" y="305"/>
                    <a:pt x="234" y="305"/>
                    <a:pt x="234" y="305"/>
                  </a:cubicBezTo>
                  <a:cubicBezTo>
                    <a:pt x="234" y="297"/>
                    <a:pt x="234" y="297"/>
                    <a:pt x="234" y="297"/>
                  </a:cubicBezTo>
                  <a:cubicBezTo>
                    <a:pt x="234" y="297"/>
                    <a:pt x="234" y="297"/>
                    <a:pt x="249" y="282"/>
                  </a:cubicBezTo>
                  <a:close/>
                  <a:moveTo>
                    <a:pt x="203" y="344"/>
                  </a:moveTo>
                  <a:cubicBezTo>
                    <a:pt x="195" y="352"/>
                    <a:pt x="203" y="344"/>
                    <a:pt x="195" y="360"/>
                  </a:cubicBezTo>
                  <a:cubicBezTo>
                    <a:pt x="195" y="360"/>
                    <a:pt x="195" y="360"/>
                    <a:pt x="203" y="344"/>
                  </a:cubicBezTo>
                  <a:cubicBezTo>
                    <a:pt x="203" y="344"/>
                    <a:pt x="203" y="337"/>
                    <a:pt x="203" y="344"/>
                  </a:cubicBezTo>
                  <a:close/>
                  <a:moveTo>
                    <a:pt x="32" y="1235"/>
                  </a:moveTo>
                  <a:cubicBezTo>
                    <a:pt x="32" y="1235"/>
                    <a:pt x="32" y="1235"/>
                    <a:pt x="32" y="1243"/>
                  </a:cubicBezTo>
                  <a:cubicBezTo>
                    <a:pt x="32" y="1243"/>
                    <a:pt x="32" y="1243"/>
                    <a:pt x="32" y="1251"/>
                  </a:cubicBezTo>
                  <a:cubicBezTo>
                    <a:pt x="32" y="1251"/>
                    <a:pt x="32" y="1251"/>
                    <a:pt x="32" y="1235"/>
                  </a:cubicBezTo>
                  <a:close/>
                  <a:moveTo>
                    <a:pt x="117" y="501"/>
                  </a:moveTo>
                  <a:cubicBezTo>
                    <a:pt x="117" y="501"/>
                    <a:pt x="117" y="501"/>
                    <a:pt x="125" y="485"/>
                  </a:cubicBezTo>
                  <a:cubicBezTo>
                    <a:pt x="125" y="485"/>
                    <a:pt x="125" y="485"/>
                    <a:pt x="117" y="501"/>
                  </a:cubicBezTo>
                  <a:close/>
                  <a:moveTo>
                    <a:pt x="125" y="485"/>
                  </a:moveTo>
                  <a:cubicBezTo>
                    <a:pt x="125" y="485"/>
                    <a:pt x="125" y="485"/>
                    <a:pt x="125" y="485"/>
                  </a:cubicBezTo>
                  <a:cubicBezTo>
                    <a:pt x="125" y="485"/>
                    <a:pt x="133" y="485"/>
                    <a:pt x="133" y="477"/>
                  </a:cubicBezTo>
                  <a:cubicBezTo>
                    <a:pt x="133" y="477"/>
                    <a:pt x="133" y="477"/>
                    <a:pt x="125" y="485"/>
                  </a:cubicBezTo>
                  <a:close/>
                  <a:moveTo>
                    <a:pt x="70" y="1415"/>
                  </a:moveTo>
                  <a:cubicBezTo>
                    <a:pt x="70" y="1423"/>
                    <a:pt x="70" y="1423"/>
                    <a:pt x="70" y="1423"/>
                  </a:cubicBezTo>
                  <a:cubicBezTo>
                    <a:pt x="70" y="1423"/>
                    <a:pt x="70" y="1423"/>
                    <a:pt x="78" y="1431"/>
                  </a:cubicBezTo>
                  <a:cubicBezTo>
                    <a:pt x="78" y="1431"/>
                    <a:pt x="78" y="1431"/>
                    <a:pt x="70" y="1407"/>
                  </a:cubicBezTo>
                  <a:cubicBezTo>
                    <a:pt x="70" y="1407"/>
                    <a:pt x="70" y="1407"/>
                    <a:pt x="70" y="1407"/>
                  </a:cubicBezTo>
                  <a:cubicBezTo>
                    <a:pt x="70" y="1407"/>
                    <a:pt x="70" y="1415"/>
                    <a:pt x="70" y="1415"/>
                  </a:cubicBezTo>
                  <a:close/>
                  <a:moveTo>
                    <a:pt x="203" y="1720"/>
                  </a:moveTo>
                  <a:cubicBezTo>
                    <a:pt x="203" y="1720"/>
                    <a:pt x="203" y="1720"/>
                    <a:pt x="203" y="1720"/>
                  </a:cubicBezTo>
                  <a:cubicBezTo>
                    <a:pt x="203" y="1720"/>
                    <a:pt x="203" y="1720"/>
                    <a:pt x="203" y="1720"/>
                  </a:cubicBezTo>
                  <a:cubicBezTo>
                    <a:pt x="203" y="1720"/>
                    <a:pt x="203" y="1720"/>
                    <a:pt x="203" y="1728"/>
                  </a:cubicBezTo>
                  <a:cubicBezTo>
                    <a:pt x="210" y="1728"/>
                    <a:pt x="210" y="1720"/>
                    <a:pt x="218" y="1728"/>
                  </a:cubicBezTo>
                  <a:cubicBezTo>
                    <a:pt x="218" y="1728"/>
                    <a:pt x="218" y="1728"/>
                    <a:pt x="203" y="1712"/>
                  </a:cubicBezTo>
                  <a:cubicBezTo>
                    <a:pt x="203" y="1712"/>
                    <a:pt x="203" y="1712"/>
                    <a:pt x="203" y="1720"/>
                  </a:cubicBezTo>
                  <a:close/>
                  <a:moveTo>
                    <a:pt x="117" y="516"/>
                  </a:moveTo>
                  <a:cubicBezTo>
                    <a:pt x="117" y="509"/>
                    <a:pt x="117" y="509"/>
                    <a:pt x="117" y="509"/>
                  </a:cubicBezTo>
                  <a:cubicBezTo>
                    <a:pt x="109" y="516"/>
                    <a:pt x="109" y="516"/>
                    <a:pt x="109" y="516"/>
                  </a:cubicBezTo>
                  <a:lnTo>
                    <a:pt x="117" y="516"/>
                  </a:lnTo>
                  <a:close/>
                  <a:moveTo>
                    <a:pt x="195" y="1689"/>
                  </a:moveTo>
                  <a:cubicBezTo>
                    <a:pt x="187" y="1681"/>
                    <a:pt x="187" y="1681"/>
                    <a:pt x="187" y="1681"/>
                  </a:cubicBezTo>
                  <a:cubicBezTo>
                    <a:pt x="179" y="1681"/>
                    <a:pt x="179" y="1681"/>
                    <a:pt x="179" y="1681"/>
                  </a:cubicBezTo>
                  <a:cubicBezTo>
                    <a:pt x="187" y="1689"/>
                    <a:pt x="187" y="1689"/>
                    <a:pt x="187" y="1689"/>
                  </a:cubicBezTo>
                  <a:cubicBezTo>
                    <a:pt x="195" y="1697"/>
                    <a:pt x="195" y="1697"/>
                    <a:pt x="195" y="1697"/>
                  </a:cubicBezTo>
                  <a:lnTo>
                    <a:pt x="195" y="1689"/>
                  </a:lnTo>
                  <a:close/>
                  <a:moveTo>
                    <a:pt x="70" y="1415"/>
                  </a:moveTo>
                  <a:cubicBezTo>
                    <a:pt x="63" y="1407"/>
                    <a:pt x="63" y="1407"/>
                    <a:pt x="63" y="1407"/>
                  </a:cubicBezTo>
                  <a:cubicBezTo>
                    <a:pt x="70" y="1423"/>
                    <a:pt x="63" y="1407"/>
                    <a:pt x="70" y="1415"/>
                  </a:cubicBezTo>
                  <a:close/>
                  <a:moveTo>
                    <a:pt x="63" y="1392"/>
                  </a:moveTo>
                  <a:cubicBezTo>
                    <a:pt x="63" y="1400"/>
                    <a:pt x="63" y="1400"/>
                    <a:pt x="63" y="1400"/>
                  </a:cubicBezTo>
                  <a:cubicBezTo>
                    <a:pt x="63" y="1400"/>
                    <a:pt x="63" y="1400"/>
                    <a:pt x="63" y="1392"/>
                  </a:cubicBezTo>
                  <a:close/>
                  <a:moveTo>
                    <a:pt x="70" y="1431"/>
                  </a:moveTo>
                  <a:cubicBezTo>
                    <a:pt x="70" y="1415"/>
                    <a:pt x="63" y="1407"/>
                    <a:pt x="63" y="1400"/>
                  </a:cubicBezTo>
                  <a:cubicBezTo>
                    <a:pt x="63" y="1407"/>
                    <a:pt x="63" y="1407"/>
                    <a:pt x="63" y="1415"/>
                  </a:cubicBezTo>
                  <a:cubicBezTo>
                    <a:pt x="63" y="1415"/>
                    <a:pt x="63" y="1415"/>
                    <a:pt x="70" y="1431"/>
                  </a:cubicBezTo>
                  <a:close/>
                  <a:moveTo>
                    <a:pt x="63" y="1392"/>
                  </a:moveTo>
                  <a:cubicBezTo>
                    <a:pt x="63" y="1392"/>
                    <a:pt x="63" y="1392"/>
                    <a:pt x="63" y="1392"/>
                  </a:cubicBezTo>
                  <a:cubicBezTo>
                    <a:pt x="63" y="1392"/>
                    <a:pt x="63" y="1392"/>
                    <a:pt x="63" y="1392"/>
                  </a:cubicBezTo>
                  <a:cubicBezTo>
                    <a:pt x="63" y="1400"/>
                    <a:pt x="63" y="1400"/>
                    <a:pt x="63" y="1392"/>
                  </a:cubicBezTo>
                  <a:close/>
                  <a:moveTo>
                    <a:pt x="164" y="1658"/>
                  </a:moveTo>
                  <a:cubicBezTo>
                    <a:pt x="164" y="1642"/>
                    <a:pt x="164" y="1642"/>
                    <a:pt x="164" y="1642"/>
                  </a:cubicBezTo>
                  <a:cubicBezTo>
                    <a:pt x="164" y="1642"/>
                    <a:pt x="164" y="1642"/>
                    <a:pt x="164" y="1642"/>
                  </a:cubicBezTo>
                  <a:lnTo>
                    <a:pt x="164" y="1658"/>
                  </a:lnTo>
                  <a:close/>
                  <a:moveTo>
                    <a:pt x="179" y="1665"/>
                  </a:moveTo>
                  <a:cubicBezTo>
                    <a:pt x="172" y="1658"/>
                    <a:pt x="172" y="1658"/>
                    <a:pt x="172" y="1658"/>
                  </a:cubicBezTo>
                  <a:cubicBezTo>
                    <a:pt x="172" y="1665"/>
                    <a:pt x="172" y="1665"/>
                    <a:pt x="172" y="1665"/>
                  </a:cubicBezTo>
                  <a:lnTo>
                    <a:pt x="179" y="1665"/>
                  </a:lnTo>
                  <a:close/>
                  <a:moveTo>
                    <a:pt x="172" y="1658"/>
                  </a:moveTo>
                  <a:cubicBezTo>
                    <a:pt x="164" y="1650"/>
                    <a:pt x="164" y="1650"/>
                    <a:pt x="164" y="1650"/>
                  </a:cubicBezTo>
                  <a:cubicBezTo>
                    <a:pt x="164" y="1658"/>
                    <a:pt x="164" y="1658"/>
                    <a:pt x="164" y="1658"/>
                  </a:cubicBezTo>
                  <a:cubicBezTo>
                    <a:pt x="172" y="1658"/>
                    <a:pt x="172" y="1658"/>
                    <a:pt x="172" y="1658"/>
                  </a:cubicBezTo>
                  <a:close/>
                  <a:moveTo>
                    <a:pt x="47" y="704"/>
                  </a:moveTo>
                  <a:cubicBezTo>
                    <a:pt x="47" y="720"/>
                    <a:pt x="47" y="727"/>
                    <a:pt x="47" y="712"/>
                  </a:cubicBezTo>
                  <a:cubicBezTo>
                    <a:pt x="55" y="696"/>
                    <a:pt x="47" y="696"/>
                    <a:pt x="55" y="696"/>
                  </a:cubicBezTo>
                  <a:cubicBezTo>
                    <a:pt x="55" y="696"/>
                    <a:pt x="55" y="696"/>
                    <a:pt x="55" y="688"/>
                  </a:cubicBezTo>
                  <a:cubicBezTo>
                    <a:pt x="55" y="688"/>
                    <a:pt x="55" y="688"/>
                    <a:pt x="55" y="680"/>
                  </a:cubicBezTo>
                  <a:cubicBezTo>
                    <a:pt x="55" y="680"/>
                    <a:pt x="55" y="680"/>
                    <a:pt x="55" y="680"/>
                  </a:cubicBezTo>
                  <a:cubicBezTo>
                    <a:pt x="55" y="680"/>
                    <a:pt x="55" y="688"/>
                    <a:pt x="55" y="688"/>
                  </a:cubicBezTo>
                  <a:cubicBezTo>
                    <a:pt x="55" y="688"/>
                    <a:pt x="55" y="680"/>
                    <a:pt x="55" y="680"/>
                  </a:cubicBezTo>
                  <a:cubicBezTo>
                    <a:pt x="55" y="680"/>
                    <a:pt x="55" y="680"/>
                    <a:pt x="63" y="673"/>
                  </a:cubicBezTo>
                  <a:cubicBezTo>
                    <a:pt x="55" y="680"/>
                    <a:pt x="55" y="680"/>
                    <a:pt x="55" y="680"/>
                  </a:cubicBezTo>
                  <a:cubicBezTo>
                    <a:pt x="55" y="673"/>
                    <a:pt x="63" y="665"/>
                    <a:pt x="63" y="649"/>
                  </a:cubicBezTo>
                  <a:cubicBezTo>
                    <a:pt x="63" y="649"/>
                    <a:pt x="63" y="649"/>
                    <a:pt x="63" y="649"/>
                  </a:cubicBezTo>
                  <a:cubicBezTo>
                    <a:pt x="63" y="657"/>
                    <a:pt x="63" y="657"/>
                    <a:pt x="63" y="657"/>
                  </a:cubicBezTo>
                  <a:cubicBezTo>
                    <a:pt x="55" y="665"/>
                    <a:pt x="55" y="673"/>
                    <a:pt x="55" y="673"/>
                  </a:cubicBezTo>
                  <a:cubicBezTo>
                    <a:pt x="47" y="680"/>
                    <a:pt x="55" y="673"/>
                    <a:pt x="47" y="688"/>
                  </a:cubicBezTo>
                  <a:cubicBezTo>
                    <a:pt x="47" y="688"/>
                    <a:pt x="47" y="688"/>
                    <a:pt x="47" y="696"/>
                  </a:cubicBezTo>
                  <a:cubicBezTo>
                    <a:pt x="47" y="696"/>
                    <a:pt x="47" y="688"/>
                    <a:pt x="47" y="712"/>
                  </a:cubicBezTo>
                  <a:cubicBezTo>
                    <a:pt x="47" y="704"/>
                    <a:pt x="47" y="704"/>
                    <a:pt x="47" y="704"/>
                  </a:cubicBezTo>
                  <a:close/>
                  <a:moveTo>
                    <a:pt x="94" y="563"/>
                  </a:moveTo>
                  <a:cubicBezTo>
                    <a:pt x="86" y="563"/>
                    <a:pt x="86" y="571"/>
                    <a:pt x="86" y="579"/>
                  </a:cubicBezTo>
                  <a:cubicBezTo>
                    <a:pt x="86" y="571"/>
                    <a:pt x="94" y="571"/>
                    <a:pt x="94" y="571"/>
                  </a:cubicBezTo>
                  <a:cubicBezTo>
                    <a:pt x="94" y="571"/>
                    <a:pt x="94" y="571"/>
                    <a:pt x="94" y="548"/>
                  </a:cubicBezTo>
                  <a:cubicBezTo>
                    <a:pt x="94" y="548"/>
                    <a:pt x="94" y="548"/>
                    <a:pt x="94" y="563"/>
                  </a:cubicBezTo>
                  <a:close/>
                  <a:moveTo>
                    <a:pt x="78" y="595"/>
                  </a:moveTo>
                  <a:cubicBezTo>
                    <a:pt x="86" y="587"/>
                    <a:pt x="86" y="579"/>
                    <a:pt x="86" y="579"/>
                  </a:cubicBezTo>
                  <a:cubicBezTo>
                    <a:pt x="86" y="579"/>
                    <a:pt x="86" y="587"/>
                    <a:pt x="78" y="587"/>
                  </a:cubicBezTo>
                  <a:cubicBezTo>
                    <a:pt x="78" y="587"/>
                    <a:pt x="78" y="595"/>
                    <a:pt x="78" y="595"/>
                  </a:cubicBezTo>
                  <a:close/>
                  <a:moveTo>
                    <a:pt x="133" y="462"/>
                  </a:moveTo>
                  <a:cubicBezTo>
                    <a:pt x="133" y="462"/>
                    <a:pt x="133" y="462"/>
                    <a:pt x="133" y="462"/>
                  </a:cubicBezTo>
                  <a:cubicBezTo>
                    <a:pt x="133" y="462"/>
                    <a:pt x="133" y="462"/>
                    <a:pt x="133" y="462"/>
                  </a:cubicBezTo>
                  <a:close/>
                  <a:moveTo>
                    <a:pt x="133" y="462"/>
                  </a:moveTo>
                  <a:cubicBezTo>
                    <a:pt x="133" y="469"/>
                    <a:pt x="133" y="469"/>
                    <a:pt x="133" y="469"/>
                  </a:cubicBezTo>
                  <a:cubicBezTo>
                    <a:pt x="133" y="462"/>
                    <a:pt x="133" y="462"/>
                    <a:pt x="133" y="462"/>
                  </a:cubicBezTo>
                  <a:cubicBezTo>
                    <a:pt x="125" y="469"/>
                    <a:pt x="133" y="469"/>
                    <a:pt x="125" y="469"/>
                  </a:cubicBezTo>
                  <a:cubicBezTo>
                    <a:pt x="125" y="469"/>
                    <a:pt x="125" y="469"/>
                    <a:pt x="133" y="462"/>
                  </a:cubicBezTo>
                  <a:cubicBezTo>
                    <a:pt x="133" y="462"/>
                    <a:pt x="133" y="462"/>
                    <a:pt x="133" y="462"/>
                  </a:cubicBezTo>
                  <a:close/>
                  <a:moveTo>
                    <a:pt x="8" y="978"/>
                  </a:moveTo>
                  <a:cubicBezTo>
                    <a:pt x="8" y="985"/>
                    <a:pt x="16" y="985"/>
                    <a:pt x="16" y="970"/>
                  </a:cubicBezTo>
                  <a:cubicBezTo>
                    <a:pt x="8" y="970"/>
                    <a:pt x="8" y="970"/>
                    <a:pt x="8" y="970"/>
                  </a:cubicBezTo>
                  <a:cubicBezTo>
                    <a:pt x="8" y="970"/>
                    <a:pt x="8" y="970"/>
                    <a:pt x="8" y="978"/>
                  </a:cubicBezTo>
                  <a:close/>
                  <a:moveTo>
                    <a:pt x="172" y="391"/>
                  </a:moveTo>
                  <a:cubicBezTo>
                    <a:pt x="164" y="399"/>
                    <a:pt x="164" y="399"/>
                    <a:pt x="172" y="391"/>
                  </a:cubicBezTo>
                  <a:close/>
                  <a:moveTo>
                    <a:pt x="32" y="813"/>
                  </a:moveTo>
                  <a:cubicBezTo>
                    <a:pt x="32" y="813"/>
                    <a:pt x="24" y="813"/>
                    <a:pt x="24" y="821"/>
                  </a:cubicBezTo>
                  <a:cubicBezTo>
                    <a:pt x="32" y="806"/>
                    <a:pt x="32" y="806"/>
                    <a:pt x="32" y="806"/>
                  </a:cubicBezTo>
                  <a:cubicBezTo>
                    <a:pt x="24" y="813"/>
                    <a:pt x="24" y="821"/>
                    <a:pt x="24" y="821"/>
                  </a:cubicBezTo>
                  <a:cubicBezTo>
                    <a:pt x="24" y="821"/>
                    <a:pt x="24" y="821"/>
                    <a:pt x="24" y="829"/>
                  </a:cubicBezTo>
                  <a:cubicBezTo>
                    <a:pt x="24" y="829"/>
                    <a:pt x="24" y="829"/>
                    <a:pt x="24" y="829"/>
                  </a:cubicBezTo>
                  <a:cubicBezTo>
                    <a:pt x="24" y="829"/>
                    <a:pt x="24" y="829"/>
                    <a:pt x="16" y="845"/>
                  </a:cubicBezTo>
                  <a:cubicBezTo>
                    <a:pt x="16" y="845"/>
                    <a:pt x="16" y="845"/>
                    <a:pt x="24" y="837"/>
                  </a:cubicBezTo>
                  <a:cubicBezTo>
                    <a:pt x="24" y="837"/>
                    <a:pt x="24" y="837"/>
                    <a:pt x="16" y="852"/>
                  </a:cubicBezTo>
                  <a:cubicBezTo>
                    <a:pt x="16" y="852"/>
                    <a:pt x="24" y="845"/>
                    <a:pt x="24" y="860"/>
                  </a:cubicBezTo>
                  <a:cubicBezTo>
                    <a:pt x="24" y="860"/>
                    <a:pt x="24" y="860"/>
                    <a:pt x="24" y="852"/>
                  </a:cubicBezTo>
                  <a:cubicBezTo>
                    <a:pt x="24" y="829"/>
                    <a:pt x="24" y="845"/>
                    <a:pt x="32" y="813"/>
                  </a:cubicBezTo>
                  <a:close/>
                  <a:moveTo>
                    <a:pt x="16" y="884"/>
                  </a:moveTo>
                  <a:cubicBezTo>
                    <a:pt x="16" y="884"/>
                    <a:pt x="16" y="884"/>
                    <a:pt x="16" y="915"/>
                  </a:cubicBezTo>
                  <a:cubicBezTo>
                    <a:pt x="16" y="892"/>
                    <a:pt x="16" y="892"/>
                    <a:pt x="16" y="876"/>
                  </a:cubicBezTo>
                  <a:lnTo>
                    <a:pt x="16" y="884"/>
                  </a:lnTo>
                  <a:close/>
                  <a:moveTo>
                    <a:pt x="47" y="727"/>
                  </a:moveTo>
                  <a:cubicBezTo>
                    <a:pt x="39" y="727"/>
                    <a:pt x="47" y="727"/>
                    <a:pt x="39" y="743"/>
                  </a:cubicBezTo>
                  <a:cubicBezTo>
                    <a:pt x="39" y="743"/>
                    <a:pt x="39" y="743"/>
                    <a:pt x="47" y="727"/>
                  </a:cubicBezTo>
                  <a:cubicBezTo>
                    <a:pt x="47" y="727"/>
                    <a:pt x="47" y="727"/>
                    <a:pt x="47" y="727"/>
                  </a:cubicBezTo>
                  <a:close/>
                  <a:moveTo>
                    <a:pt x="63" y="1431"/>
                  </a:moveTo>
                  <a:cubicBezTo>
                    <a:pt x="70" y="1439"/>
                    <a:pt x="70" y="1439"/>
                    <a:pt x="70" y="1439"/>
                  </a:cubicBezTo>
                  <a:cubicBezTo>
                    <a:pt x="63" y="1423"/>
                    <a:pt x="63" y="1423"/>
                    <a:pt x="63" y="1423"/>
                  </a:cubicBezTo>
                  <a:lnTo>
                    <a:pt x="63" y="1431"/>
                  </a:lnTo>
                  <a:close/>
                  <a:moveTo>
                    <a:pt x="32" y="759"/>
                  </a:moveTo>
                  <a:cubicBezTo>
                    <a:pt x="32" y="759"/>
                    <a:pt x="32" y="759"/>
                    <a:pt x="32" y="766"/>
                  </a:cubicBezTo>
                  <a:cubicBezTo>
                    <a:pt x="32" y="766"/>
                    <a:pt x="32" y="766"/>
                    <a:pt x="32" y="766"/>
                  </a:cubicBezTo>
                  <a:cubicBezTo>
                    <a:pt x="32" y="766"/>
                    <a:pt x="32" y="766"/>
                    <a:pt x="32" y="759"/>
                  </a:cubicBezTo>
                  <a:cubicBezTo>
                    <a:pt x="32" y="759"/>
                    <a:pt x="32" y="759"/>
                    <a:pt x="32" y="759"/>
                  </a:cubicBezTo>
                  <a:close/>
                  <a:moveTo>
                    <a:pt x="70" y="618"/>
                  </a:moveTo>
                  <a:cubicBezTo>
                    <a:pt x="63" y="634"/>
                    <a:pt x="63" y="634"/>
                    <a:pt x="63" y="634"/>
                  </a:cubicBezTo>
                  <a:cubicBezTo>
                    <a:pt x="63" y="634"/>
                    <a:pt x="63" y="634"/>
                    <a:pt x="63" y="634"/>
                  </a:cubicBezTo>
                  <a:cubicBezTo>
                    <a:pt x="70" y="626"/>
                    <a:pt x="70" y="626"/>
                    <a:pt x="70" y="626"/>
                  </a:cubicBezTo>
                  <a:cubicBezTo>
                    <a:pt x="70" y="626"/>
                    <a:pt x="70" y="618"/>
                    <a:pt x="78" y="618"/>
                  </a:cubicBezTo>
                  <a:cubicBezTo>
                    <a:pt x="78" y="618"/>
                    <a:pt x="78" y="618"/>
                    <a:pt x="78" y="610"/>
                  </a:cubicBezTo>
                  <a:cubicBezTo>
                    <a:pt x="78" y="602"/>
                    <a:pt x="78" y="595"/>
                    <a:pt x="78" y="595"/>
                  </a:cubicBezTo>
                  <a:cubicBezTo>
                    <a:pt x="78" y="602"/>
                    <a:pt x="70" y="610"/>
                    <a:pt x="70" y="618"/>
                  </a:cubicBezTo>
                  <a:close/>
                  <a:moveTo>
                    <a:pt x="0" y="1040"/>
                  </a:moveTo>
                  <a:cubicBezTo>
                    <a:pt x="8" y="1040"/>
                    <a:pt x="8" y="1040"/>
                    <a:pt x="8" y="1040"/>
                  </a:cubicBezTo>
                  <a:cubicBezTo>
                    <a:pt x="8" y="1024"/>
                    <a:pt x="8" y="1024"/>
                    <a:pt x="8" y="1024"/>
                  </a:cubicBezTo>
                  <a:cubicBezTo>
                    <a:pt x="0" y="1032"/>
                    <a:pt x="0" y="1032"/>
                    <a:pt x="0" y="1032"/>
                  </a:cubicBezTo>
                  <a:lnTo>
                    <a:pt x="0" y="1040"/>
                  </a:lnTo>
                  <a:close/>
                  <a:moveTo>
                    <a:pt x="63" y="626"/>
                  </a:moveTo>
                  <a:cubicBezTo>
                    <a:pt x="63" y="634"/>
                    <a:pt x="63" y="634"/>
                    <a:pt x="63" y="641"/>
                  </a:cubicBezTo>
                  <a:cubicBezTo>
                    <a:pt x="63" y="649"/>
                    <a:pt x="63" y="634"/>
                    <a:pt x="63" y="626"/>
                  </a:cubicBezTo>
                  <a:close/>
                  <a:moveTo>
                    <a:pt x="39" y="720"/>
                  </a:moveTo>
                  <a:cubicBezTo>
                    <a:pt x="39" y="727"/>
                    <a:pt x="39" y="727"/>
                    <a:pt x="39" y="727"/>
                  </a:cubicBezTo>
                  <a:cubicBezTo>
                    <a:pt x="47" y="720"/>
                    <a:pt x="47" y="720"/>
                    <a:pt x="47" y="720"/>
                  </a:cubicBezTo>
                  <a:lnTo>
                    <a:pt x="39" y="720"/>
                  </a:lnTo>
                  <a:close/>
                  <a:moveTo>
                    <a:pt x="63" y="618"/>
                  </a:moveTo>
                  <a:cubicBezTo>
                    <a:pt x="63" y="618"/>
                    <a:pt x="70" y="618"/>
                    <a:pt x="70" y="610"/>
                  </a:cubicBezTo>
                  <a:cubicBezTo>
                    <a:pt x="63" y="618"/>
                    <a:pt x="70" y="610"/>
                    <a:pt x="63" y="618"/>
                  </a:cubicBezTo>
                  <a:close/>
                </a:path>
              </a:pathLst>
            </a:custGeom>
            <a:solidFill>
              <a:schemeClr val="accent2"/>
            </a:solidFill>
            <a:ln w="0">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grpSp>
      <p:grpSp>
        <p:nvGrpSpPr>
          <p:cNvPr id="175" name="Group 4"/>
          <p:cNvGrpSpPr>
            <a:grpSpLocks noChangeAspect="1"/>
          </p:cNvGrpSpPr>
          <p:nvPr/>
        </p:nvGrpSpPr>
        <p:grpSpPr bwMode="auto">
          <a:xfrm rot="18939440">
            <a:off x="6497806" y="1507944"/>
            <a:ext cx="489589" cy="281074"/>
            <a:chOff x="1688" y="2162"/>
            <a:chExt cx="558" cy="427"/>
          </a:xfrm>
          <a:solidFill>
            <a:schemeClr val="accent3"/>
          </a:solidFill>
        </p:grpSpPr>
        <p:sp>
          <p:nvSpPr>
            <p:cNvPr id="176" name="Freeform 5"/>
            <p:cNvSpPr>
              <a:spLocks/>
            </p:cNvSpPr>
            <p:nvPr/>
          </p:nvSpPr>
          <p:spPr bwMode="auto">
            <a:xfrm>
              <a:off x="1692" y="2354"/>
              <a:ext cx="550" cy="191"/>
            </a:xfrm>
            <a:custGeom>
              <a:avLst/>
              <a:gdLst>
                <a:gd name="T0" fmla="*/ 537 w 550"/>
                <a:gd name="T1" fmla="*/ 3 h 191"/>
                <a:gd name="T2" fmla="*/ 530 w 550"/>
                <a:gd name="T3" fmla="*/ 1 h 191"/>
                <a:gd name="T4" fmla="*/ 118 w 550"/>
                <a:gd name="T5" fmla="*/ 158 h 191"/>
                <a:gd name="T6" fmla="*/ 111 w 550"/>
                <a:gd name="T7" fmla="*/ 156 h 191"/>
                <a:gd name="T8" fmla="*/ 32 w 550"/>
                <a:gd name="T9" fmla="*/ 36 h 191"/>
                <a:gd name="T10" fmla="*/ 27 w 550"/>
                <a:gd name="T11" fmla="*/ 29 h 191"/>
                <a:gd name="T12" fmla="*/ 18 w 550"/>
                <a:gd name="T13" fmla="*/ 15 h 191"/>
                <a:gd name="T14" fmla="*/ 11 w 550"/>
                <a:gd name="T15" fmla="*/ 13 h 191"/>
                <a:gd name="T16" fmla="*/ 3 w 550"/>
                <a:gd name="T17" fmla="*/ 16 h 191"/>
                <a:gd name="T18" fmla="*/ 1 w 550"/>
                <a:gd name="T19" fmla="*/ 22 h 191"/>
                <a:gd name="T20" fmla="*/ 5 w 550"/>
                <a:gd name="T21" fmla="*/ 27 h 191"/>
                <a:gd name="T22" fmla="*/ 10 w 550"/>
                <a:gd name="T23" fmla="*/ 35 h 191"/>
                <a:gd name="T24" fmla="*/ 111 w 550"/>
                <a:gd name="T25" fmla="*/ 188 h 191"/>
                <a:gd name="T26" fmla="*/ 118 w 550"/>
                <a:gd name="T27" fmla="*/ 190 h 191"/>
                <a:gd name="T28" fmla="*/ 547 w 550"/>
                <a:gd name="T29" fmla="*/ 26 h 191"/>
                <a:gd name="T30" fmla="*/ 549 w 550"/>
                <a:gd name="T31" fmla="*/ 21 h 191"/>
                <a:gd name="T32" fmla="*/ 537 w 550"/>
                <a:gd name="T33" fmla="*/ 3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0" h="191">
                  <a:moveTo>
                    <a:pt x="537" y="3"/>
                  </a:moveTo>
                  <a:cubicBezTo>
                    <a:pt x="536" y="1"/>
                    <a:pt x="533" y="0"/>
                    <a:pt x="530" y="1"/>
                  </a:cubicBezTo>
                  <a:cubicBezTo>
                    <a:pt x="118" y="158"/>
                    <a:pt x="118" y="158"/>
                    <a:pt x="118" y="158"/>
                  </a:cubicBezTo>
                  <a:cubicBezTo>
                    <a:pt x="115" y="159"/>
                    <a:pt x="112" y="158"/>
                    <a:pt x="111" y="156"/>
                  </a:cubicBezTo>
                  <a:cubicBezTo>
                    <a:pt x="32" y="36"/>
                    <a:pt x="32" y="36"/>
                    <a:pt x="32" y="36"/>
                  </a:cubicBezTo>
                  <a:cubicBezTo>
                    <a:pt x="31" y="34"/>
                    <a:pt x="28" y="31"/>
                    <a:pt x="27" y="29"/>
                  </a:cubicBezTo>
                  <a:cubicBezTo>
                    <a:pt x="18" y="15"/>
                    <a:pt x="18" y="15"/>
                    <a:pt x="18" y="15"/>
                  </a:cubicBezTo>
                  <a:cubicBezTo>
                    <a:pt x="17" y="13"/>
                    <a:pt x="14" y="12"/>
                    <a:pt x="11" y="13"/>
                  </a:cubicBezTo>
                  <a:cubicBezTo>
                    <a:pt x="3" y="16"/>
                    <a:pt x="3" y="16"/>
                    <a:pt x="3" y="16"/>
                  </a:cubicBezTo>
                  <a:cubicBezTo>
                    <a:pt x="1" y="17"/>
                    <a:pt x="0" y="19"/>
                    <a:pt x="1" y="22"/>
                  </a:cubicBezTo>
                  <a:cubicBezTo>
                    <a:pt x="5" y="27"/>
                    <a:pt x="5" y="27"/>
                    <a:pt x="5" y="27"/>
                  </a:cubicBezTo>
                  <a:cubicBezTo>
                    <a:pt x="6" y="29"/>
                    <a:pt x="9" y="33"/>
                    <a:pt x="10" y="35"/>
                  </a:cubicBezTo>
                  <a:cubicBezTo>
                    <a:pt x="111" y="188"/>
                    <a:pt x="111" y="188"/>
                    <a:pt x="111" y="188"/>
                  </a:cubicBezTo>
                  <a:cubicBezTo>
                    <a:pt x="112" y="190"/>
                    <a:pt x="115" y="191"/>
                    <a:pt x="118" y="190"/>
                  </a:cubicBezTo>
                  <a:cubicBezTo>
                    <a:pt x="547" y="26"/>
                    <a:pt x="547" y="26"/>
                    <a:pt x="547" y="26"/>
                  </a:cubicBezTo>
                  <a:cubicBezTo>
                    <a:pt x="549" y="25"/>
                    <a:pt x="550" y="23"/>
                    <a:pt x="549" y="21"/>
                  </a:cubicBezTo>
                  <a:lnTo>
                    <a:pt x="537"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sp>
          <p:nvSpPr>
            <p:cNvPr id="177" name="Freeform 6"/>
            <p:cNvSpPr>
              <a:spLocks/>
            </p:cNvSpPr>
            <p:nvPr/>
          </p:nvSpPr>
          <p:spPr bwMode="auto">
            <a:xfrm>
              <a:off x="1688" y="2398"/>
              <a:ext cx="550" cy="191"/>
            </a:xfrm>
            <a:custGeom>
              <a:avLst/>
              <a:gdLst>
                <a:gd name="T0" fmla="*/ 537 w 550"/>
                <a:gd name="T1" fmla="*/ 3 h 191"/>
                <a:gd name="T2" fmla="*/ 530 w 550"/>
                <a:gd name="T3" fmla="*/ 1 h 191"/>
                <a:gd name="T4" fmla="*/ 118 w 550"/>
                <a:gd name="T5" fmla="*/ 158 h 191"/>
                <a:gd name="T6" fmla="*/ 111 w 550"/>
                <a:gd name="T7" fmla="*/ 156 h 191"/>
                <a:gd name="T8" fmla="*/ 18 w 550"/>
                <a:gd name="T9" fmla="*/ 15 h 191"/>
                <a:gd name="T10" fmla="*/ 11 w 550"/>
                <a:gd name="T11" fmla="*/ 13 h 191"/>
                <a:gd name="T12" fmla="*/ 3 w 550"/>
                <a:gd name="T13" fmla="*/ 16 h 191"/>
                <a:gd name="T14" fmla="*/ 1 w 550"/>
                <a:gd name="T15" fmla="*/ 22 h 191"/>
                <a:gd name="T16" fmla="*/ 111 w 550"/>
                <a:gd name="T17" fmla="*/ 188 h 191"/>
                <a:gd name="T18" fmla="*/ 118 w 550"/>
                <a:gd name="T19" fmla="*/ 190 h 191"/>
                <a:gd name="T20" fmla="*/ 547 w 550"/>
                <a:gd name="T21" fmla="*/ 26 h 191"/>
                <a:gd name="T22" fmla="*/ 549 w 550"/>
                <a:gd name="T23" fmla="*/ 21 h 191"/>
                <a:gd name="T24" fmla="*/ 537 w 550"/>
                <a:gd name="T25" fmla="*/ 3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0" h="191">
                  <a:moveTo>
                    <a:pt x="537" y="3"/>
                  </a:moveTo>
                  <a:cubicBezTo>
                    <a:pt x="535" y="1"/>
                    <a:pt x="532" y="0"/>
                    <a:pt x="530" y="1"/>
                  </a:cubicBezTo>
                  <a:cubicBezTo>
                    <a:pt x="118" y="158"/>
                    <a:pt x="118" y="158"/>
                    <a:pt x="118" y="158"/>
                  </a:cubicBezTo>
                  <a:cubicBezTo>
                    <a:pt x="115" y="159"/>
                    <a:pt x="112" y="158"/>
                    <a:pt x="111" y="156"/>
                  </a:cubicBezTo>
                  <a:cubicBezTo>
                    <a:pt x="18" y="15"/>
                    <a:pt x="18" y="15"/>
                    <a:pt x="18" y="15"/>
                  </a:cubicBezTo>
                  <a:cubicBezTo>
                    <a:pt x="17" y="13"/>
                    <a:pt x="14" y="12"/>
                    <a:pt x="11" y="13"/>
                  </a:cubicBezTo>
                  <a:cubicBezTo>
                    <a:pt x="3" y="16"/>
                    <a:pt x="3" y="16"/>
                    <a:pt x="3" y="16"/>
                  </a:cubicBezTo>
                  <a:cubicBezTo>
                    <a:pt x="1" y="17"/>
                    <a:pt x="0" y="20"/>
                    <a:pt x="1" y="22"/>
                  </a:cubicBezTo>
                  <a:cubicBezTo>
                    <a:pt x="111" y="188"/>
                    <a:pt x="111" y="188"/>
                    <a:pt x="111" y="188"/>
                  </a:cubicBezTo>
                  <a:cubicBezTo>
                    <a:pt x="112" y="190"/>
                    <a:pt x="115" y="191"/>
                    <a:pt x="118" y="190"/>
                  </a:cubicBezTo>
                  <a:cubicBezTo>
                    <a:pt x="547" y="26"/>
                    <a:pt x="547" y="26"/>
                    <a:pt x="547" y="26"/>
                  </a:cubicBezTo>
                  <a:cubicBezTo>
                    <a:pt x="549" y="25"/>
                    <a:pt x="550" y="23"/>
                    <a:pt x="549" y="21"/>
                  </a:cubicBezTo>
                  <a:lnTo>
                    <a:pt x="537"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sp>
          <p:nvSpPr>
            <p:cNvPr id="178" name="Freeform 7"/>
            <p:cNvSpPr>
              <a:spLocks noEditPoints="1"/>
            </p:cNvSpPr>
            <p:nvPr/>
          </p:nvSpPr>
          <p:spPr bwMode="auto">
            <a:xfrm>
              <a:off x="1696" y="2162"/>
              <a:ext cx="550" cy="338"/>
            </a:xfrm>
            <a:custGeom>
              <a:avLst/>
              <a:gdLst>
                <a:gd name="T0" fmla="*/ 549 w 550"/>
                <a:gd name="T1" fmla="*/ 169 h 338"/>
                <a:gd name="T2" fmla="*/ 526 w 550"/>
                <a:gd name="T3" fmla="*/ 134 h 338"/>
                <a:gd name="T4" fmla="*/ 521 w 550"/>
                <a:gd name="T5" fmla="*/ 127 h 338"/>
                <a:gd name="T6" fmla="*/ 439 w 550"/>
                <a:gd name="T7" fmla="*/ 3 h 338"/>
                <a:gd name="T8" fmla="*/ 433 w 550"/>
                <a:gd name="T9" fmla="*/ 0 h 338"/>
                <a:gd name="T10" fmla="*/ 3 w 550"/>
                <a:gd name="T11" fmla="*/ 164 h 338"/>
                <a:gd name="T12" fmla="*/ 2 w 550"/>
                <a:gd name="T13" fmla="*/ 169 h 338"/>
                <a:gd name="T14" fmla="*/ 39 w 550"/>
                <a:gd name="T15" fmla="*/ 226 h 338"/>
                <a:gd name="T16" fmla="*/ 44 w 550"/>
                <a:gd name="T17" fmla="*/ 234 h 338"/>
                <a:gd name="T18" fmla="*/ 111 w 550"/>
                <a:gd name="T19" fmla="*/ 335 h 338"/>
                <a:gd name="T20" fmla="*/ 118 w 550"/>
                <a:gd name="T21" fmla="*/ 337 h 338"/>
                <a:gd name="T22" fmla="*/ 547 w 550"/>
                <a:gd name="T23" fmla="*/ 174 h 338"/>
                <a:gd name="T24" fmla="*/ 549 w 550"/>
                <a:gd name="T25" fmla="*/ 169 h 338"/>
                <a:gd name="T26" fmla="*/ 312 w 550"/>
                <a:gd name="T27" fmla="*/ 224 h 338"/>
                <a:gd name="T28" fmla="*/ 210 w 550"/>
                <a:gd name="T29" fmla="*/ 206 h 338"/>
                <a:gd name="T30" fmla="*/ 203 w 550"/>
                <a:gd name="T31" fmla="*/ 197 h 338"/>
                <a:gd name="T32" fmla="*/ 239 w 550"/>
                <a:gd name="T33" fmla="*/ 114 h 338"/>
                <a:gd name="T34" fmla="*/ 348 w 550"/>
                <a:gd name="T35" fmla="*/ 141 h 338"/>
                <a:gd name="T36" fmla="*/ 351 w 550"/>
                <a:gd name="T37" fmla="*/ 147 h 338"/>
                <a:gd name="T38" fmla="*/ 312 w 550"/>
                <a:gd name="T39" fmla="*/ 22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0" h="338">
                  <a:moveTo>
                    <a:pt x="549" y="169"/>
                  </a:moveTo>
                  <a:cubicBezTo>
                    <a:pt x="526" y="134"/>
                    <a:pt x="526" y="134"/>
                    <a:pt x="526" y="134"/>
                  </a:cubicBezTo>
                  <a:cubicBezTo>
                    <a:pt x="525" y="132"/>
                    <a:pt x="523" y="129"/>
                    <a:pt x="521" y="127"/>
                  </a:cubicBezTo>
                  <a:cubicBezTo>
                    <a:pt x="439" y="3"/>
                    <a:pt x="439" y="3"/>
                    <a:pt x="439" y="3"/>
                  </a:cubicBezTo>
                  <a:cubicBezTo>
                    <a:pt x="438" y="1"/>
                    <a:pt x="435" y="0"/>
                    <a:pt x="433" y="0"/>
                  </a:cubicBezTo>
                  <a:cubicBezTo>
                    <a:pt x="3" y="164"/>
                    <a:pt x="3" y="164"/>
                    <a:pt x="3" y="164"/>
                  </a:cubicBezTo>
                  <a:cubicBezTo>
                    <a:pt x="1" y="165"/>
                    <a:pt x="0" y="167"/>
                    <a:pt x="2" y="169"/>
                  </a:cubicBezTo>
                  <a:cubicBezTo>
                    <a:pt x="39" y="226"/>
                    <a:pt x="39" y="226"/>
                    <a:pt x="39" y="226"/>
                  </a:cubicBezTo>
                  <a:cubicBezTo>
                    <a:pt x="41" y="228"/>
                    <a:pt x="43" y="232"/>
                    <a:pt x="44" y="234"/>
                  </a:cubicBezTo>
                  <a:cubicBezTo>
                    <a:pt x="111" y="335"/>
                    <a:pt x="111" y="335"/>
                    <a:pt x="111" y="335"/>
                  </a:cubicBezTo>
                  <a:cubicBezTo>
                    <a:pt x="113" y="337"/>
                    <a:pt x="116" y="338"/>
                    <a:pt x="118" y="337"/>
                  </a:cubicBezTo>
                  <a:cubicBezTo>
                    <a:pt x="547" y="174"/>
                    <a:pt x="547" y="174"/>
                    <a:pt x="547" y="174"/>
                  </a:cubicBezTo>
                  <a:cubicBezTo>
                    <a:pt x="550" y="173"/>
                    <a:pt x="550" y="171"/>
                    <a:pt x="549" y="169"/>
                  </a:cubicBezTo>
                  <a:close/>
                  <a:moveTo>
                    <a:pt x="312" y="224"/>
                  </a:moveTo>
                  <a:cubicBezTo>
                    <a:pt x="276" y="238"/>
                    <a:pt x="233" y="230"/>
                    <a:pt x="210" y="206"/>
                  </a:cubicBezTo>
                  <a:cubicBezTo>
                    <a:pt x="207" y="203"/>
                    <a:pt x="205" y="200"/>
                    <a:pt x="203" y="197"/>
                  </a:cubicBezTo>
                  <a:cubicBezTo>
                    <a:pt x="182" y="166"/>
                    <a:pt x="199" y="129"/>
                    <a:pt x="239" y="114"/>
                  </a:cubicBezTo>
                  <a:cubicBezTo>
                    <a:pt x="279" y="98"/>
                    <a:pt x="328" y="111"/>
                    <a:pt x="348" y="141"/>
                  </a:cubicBezTo>
                  <a:cubicBezTo>
                    <a:pt x="349" y="143"/>
                    <a:pt x="350" y="145"/>
                    <a:pt x="351" y="147"/>
                  </a:cubicBezTo>
                  <a:cubicBezTo>
                    <a:pt x="366" y="176"/>
                    <a:pt x="350" y="210"/>
                    <a:pt x="312" y="2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sp>
          <p:nvSpPr>
            <p:cNvPr id="179" name="Freeform 8"/>
            <p:cNvSpPr>
              <a:spLocks/>
            </p:cNvSpPr>
            <p:nvPr/>
          </p:nvSpPr>
          <p:spPr bwMode="auto">
            <a:xfrm>
              <a:off x="1924" y="2285"/>
              <a:ext cx="94" cy="93"/>
            </a:xfrm>
            <a:custGeom>
              <a:avLst/>
              <a:gdLst>
                <a:gd name="T0" fmla="*/ 80 w 94"/>
                <a:gd name="T1" fmla="*/ 40 h 93"/>
                <a:gd name="T2" fmla="*/ 50 w 94"/>
                <a:gd name="T3" fmla="*/ 36 h 93"/>
                <a:gd name="T4" fmla="*/ 27 w 94"/>
                <a:gd name="T5" fmla="*/ 33 h 93"/>
                <a:gd name="T6" fmla="*/ 35 w 94"/>
                <a:gd name="T7" fmla="*/ 23 h 93"/>
                <a:gd name="T8" fmla="*/ 58 w 94"/>
                <a:gd name="T9" fmla="*/ 18 h 93"/>
                <a:gd name="T10" fmla="*/ 54 w 94"/>
                <a:gd name="T11" fmla="*/ 5 h 93"/>
                <a:gd name="T12" fmla="*/ 31 w 94"/>
                <a:gd name="T13" fmla="*/ 9 h 93"/>
                <a:gd name="T14" fmla="*/ 25 w 94"/>
                <a:gd name="T15" fmla="*/ 0 h 93"/>
                <a:gd name="T16" fmla="*/ 11 w 94"/>
                <a:gd name="T17" fmla="*/ 5 h 93"/>
                <a:gd name="T18" fmla="*/ 18 w 94"/>
                <a:gd name="T19" fmla="*/ 15 h 93"/>
                <a:gd name="T20" fmla="*/ 7 w 94"/>
                <a:gd name="T21" fmla="*/ 44 h 93"/>
                <a:gd name="T22" fmla="*/ 45 w 94"/>
                <a:gd name="T23" fmla="*/ 53 h 93"/>
                <a:gd name="T24" fmla="*/ 51 w 94"/>
                <a:gd name="T25" fmla="*/ 53 h 93"/>
                <a:gd name="T26" fmla="*/ 67 w 94"/>
                <a:gd name="T27" fmla="*/ 57 h 93"/>
                <a:gd name="T28" fmla="*/ 58 w 94"/>
                <a:gd name="T29" fmla="*/ 69 h 93"/>
                <a:gd name="T30" fmla="*/ 31 w 94"/>
                <a:gd name="T31" fmla="*/ 73 h 93"/>
                <a:gd name="T32" fmla="*/ 35 w 94"/>
                <a:gd name="T33" fmla="*/ 87 h 93"/>
                <a:gd name="T34" fmla="*/ 62 w 94"/>
                <a:gd name="T35" fmla="*/ 82 h 93"/>
                <a:gd name="T36" fmla="*/ 69 w 94"/>
                <a:gd name="T37" fmla="*/ 93 h 93"/>
                <a:gd name="T38" fmla="*/ 83 w 94"/>
                <a:gd name="T39" fmla="*/ 87 h 93"/>
                <a:gd name="T40" fmla="*/ 76 w 94"/>
                <a:gd name="T41" fmla="*/ 76 h 93"/>
                <a:gd name="T42" fmla="*/ 87 w 94"/>
                <a:gd name="T43" fmla="*/ 47 h 93"/>
                <a:gd name="T44" fmla="*/ 80 w 94"/>
                <a:gd name="T45" fmla="*/ 4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 h="93">
                  <a:moveTo>
                    <a:pt x="80" y="40"/>
                  </a:moveTo>
                  <a:cubicBezTo>
                    <a:pt x="73" y="36"/>
                    <a:pt x="64" y="34"/>
                    <a:pt x="50" y="36"/>
                  </a:cubicBezTo>
                  <a:cubicBezTo>
                    <a:pt x="36" y="37"/>
                    <a:pt x="29" y="37"/>
                    <a:pt x="27" y="33"/>
                  </a:cubicBezTo>
                  <a:cubicBezTo>
                    <a:pt x="25" y="30"/>
                    <a:pt x="26" y="26"/>
                    <a:pt x="35" y="23"/>
                  </a:cubicBezTo>
                  <a:cubicBezTo>
                    <a:pt x="45" y="19"/>
                    <a:pt x="54" y="18"/>
                    <a:pt x="58" y="18"/>
                  </a:cubicBezTo>
                  <a:cubicBezTo>
                    <a:pt x="54" y="5"/>
                    <a:pt x="54" y="5"/>
                    <a:pt x="54" y="5"/>
                  </a:cubicBezTo>
                  <a:cubicBezTo>
                    <a:pt x="48" y="5"/>
                    <a:pt x="41" y="6"/>
                    <a:pt x="31" y="9"/>
                  </a:cubicBezTo>
                  <a:cubicBezTo>
                    <a:pt x="25" y="0"/>
                    <a:pt x="25" y="0"/>
                    <a:pt x="25" y="0"/>
                  </a:cubicBezTo>
                  <a:cubicBezTo>
                    <a:pt x="11" y="5"/>
                    <a:pt x="11" y="5"/>
                    <a:pt x="11" y="5"/>
                  </a:cubicBezTo>
                  <a:cubicBezTo>
                    <a:pt x="18" y="15"/>
                    <a:pt x="18" y="15"/>
                    <a:pt x="18" y="15"/>
                  </a:cubicBezTo>
                  <a:cubicBezTo>
                    <a:pt x="4" y="23"/>
                    <a:pt x="0" y="34"/>
                    <a:pt x="7" y="44"/>
                  </a:cubicBezTo>
                  <a:cubicBezTo>
                    <a:pt x="14" y="54"/>
                    <a:pt x="28" y="55"/>
                    <a:pt x="45" y="53"/>
                  </a:cubicBezTo>
                  <a:cubicBezTo>
                    <a:pt x="47" y="53"/>
                    <a:pt x="49" y="53"/>
                    <a:pt x="51" y="53"/>
                  </a:cubicBezTo>
                  <a:cubicBezTo>
                    <a:pt x="60" y="52"/>
                    <a:pt x="64" y="53"/>
                    <a:pt x="67" y="57"/>
                  </a:cubicBezTo>
                  <a:cubicBezTo>
                    <a:pt x="70" y="61"/>
                    <a:pt x="66" y="65"/>
                    <a:pt x="58" y="69"/>
                  </a:cubicBezTo>
                  <a:cubicBezTo>
                    <a:pt x="48" y="72"/>
                    <a:pt x="39" y="73"/>
                    <a:pt x="31" y="73"/>
                  </a:cubicBezTo>
                  <a:cubicBezTo>
                    <a:pt x="35" y="87"/>
                    <a:pt x="35" y="87"/>
                    <a:pt x="35" y="87"/>
                  </a:cubicBezTo>
                  <a:cubicBezTo>
                    <a:pt x="42" y="87"/>
                    <a:pt x="53" y="86"/>
                    <a:pt x="62" y="82"/>
                  </a:cubicBezTo>
                  <a:cubicBezTo>
                    <a:pt x="69" y="93"/>
                    <a:pt x="69" y="93"/>
                    <a:pt x="69" y="93"/>
                  </a:cubicBezTo>
                  <a:cubicBezTo>
                    <a:pt x="83" y="87"/>
                    <a:pt x="83" y="87"/>
                    <a:pt x="83" y="87"/>
                  </a:cubicBezTo>
                  <a:cubicBezTo>
                    <a:pt x="76" y="76"/>
                    <a:pt x="76" y="76"/>
                    <a:pt x="76" y="76"/>
                  </a:cubicBezTo>
                  <a:cubicBezTo>
                    <a:pt x="90" y="68"/>
                    <a:pt x="94" y="56"/>
                    <a:pt x="87" y="47"/>
                  </a:cubicBezTo>
                  <a:cubicBezTo>
                    <a:pt x="85" y="44"/>
                    <a:pt x="83" y="42"/>
                    <a:pt x="8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grpSp>
      <p:grpSp>
        <p:nvGrpSpPr>
          <p:cNvPr id="2128" name="Group 2127"/>
          <p:cNvGrpSpPr/>
          <p:nvPr/>
        </p:nvGrpSpPr>
        <p:grpSpPr>
          <a:xfrm>
            <a:off x="6397383" y="1681529"/>
            <a:ext cx="546097" cy="224199"/>
            <a:chOff x="6397376" y="2459067"/>
            <a:chExt cx="546097" cy="298840"/>
          </a:xfrm>
        </p:grpSpPr>
        <p:grpSp>
          <p:nvGrpSpPr>
            <p:cNvPr id="2119" name="Group 2118"/>
            <p:cNvGrpSpPr/>
            <p:nvPr/>
          </p:nvGrpSpPr>
          <p:grpSpPr>
            <a:xfrm rot="21319818">
              <a:off x="6556847" y="2459067"/>
              <a:ext cx="308192" cy="221429"/>
              <a:chOff x="6530720" y="2530285"/>
              <a:chExt cx="308192" cy="221429"/>
            </a:xfrm>
            <a:solidFill>
              <a:schemeClr val="bg1"/>
            </a:solidFill>
          </p:grpSpPr>
          <p:sp>
            <p:nvSpPr>
              <p:cNvPr id="2117" name="Snip Single Corner Rectangle 2116"/>
              <p:cNvSpPr/>
              <p:nvPr/>
            </p:nvSpPr>
            <p:spPr>
              <a:xfrm>
                <a:off x="6530720" y="2530285"/>
                <a:ext cx="277273" cy="169733"/>
              </a:xfrm>
              <a:prstGeom prst="snip1Rect">
                <a:avLst>
                  <a:gd name="adj" fmla="val 41122"/>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1600">
                  <a:solidFill>
                    <a:srgbClr val="FFFFFF"/>
                  </a:solidFill>
                </a:endParaRPr>
              </a:p>
            </p:txBody>
          </p:sp>
          <p:sp>
            <p:nvSpPr>
              <p:cNvPr id="2118" name="Rectangle 2117"/>
              <p:cNvSpPr/>
              <p:nvPr/>
            </p:nvSpPr>
            <p:spPr>
              <a:xfrm rot="280182">
                <a:off x="6530721" y="2575520"/>
                <a:ext cx="308191" cy="17619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1600">
                  <a:solidFill>
                    <a:srgbClr val="FFFFFF"/>
                  </a:solidFill>
                </a:endParaRPr>
              </a:p>
            </p:txBody>
          </p:sp>
        </p:grpSp>
        <p:grpSp>
          <p:nvGrpSpPr>
            <p:cNvPr id="170" name="Group 169"/>
            <p:cNvGrpSpPr>
              <a:grpSpLocks noChangeAspect="1"/>
            </p:cNvGrpSpPr>
            <p:nvPr/>
          </p:nvGrpSpPr>
          <p:grpSpPr bwMode="auto">
            <a:xfrm flipH="1">
              <a:off x="6397376" y="2476525"/>
              <a:ext cx="546097" cy="281382"/>
              <a:chOff x="2746" y="1056"/>
              <a:chExt cx="557" cy="287"/>
            </a:xfrm>
            <a:solidFill>
              <a:schemeClr val="accent3"/>
            </a:solidFill>
          </p:grpSpPr>
          <p:sp>
            <p:nvSpPr>
              <p:cNvPr id="171" name="Freeform 5"/>
              <p:cNvSpPr>
                <a:spLocks noEditPoints="1"/>
              </p:cNvSpPr>
              <p:nvPr/>
            </p:nvSpPr>
            <p:spPr bwMode="auto">
              <a:xfrm>
                <a:off x="2835" y="1056"/>
                <a:ext cx="377" cy="287"/>
              </a:xfrm>
              <a:custGeom>
                <a:avLst/>
                <a:gdLst>
                  <a:gd name="T0" fmla="*/ 170 w 379"/>
                  <a:gd name="T1" fmla="*/ 9 h 287"/>
                  <a:gd name="T2" fmla="*/ 47 w 379"/>
                  <a:gd name="T3" fmla="*/ 47 h 287"/>
                  <a:gd name="T4" fmla="*/ 0 w 379"/>
                  <a:gd name="T5" fmla="*/ 193 h 287"/>
                  <a:gd name="T6" fmla="*/ 22 w 379"/>
                  <a:gd name="T7" fmla="*/ 217 h 287"/>
                  <a:gd name="T8" fmla="*/ 61 w 379"/>
                  <a:gd name="T9" fmla="*/ 222 h 287"/>
                  <a:gd name="T10" fmla="*/ 76 w 379"/>
                  <a:gd name="T11" fmla="*/ 258 h 287"/>
                  <a:gd name="T12" fmla="*/ 105 w 379"/>
                  <a:gd name="T13" fmla="*/ 273 h 287"/>
                  <a:gd name="T14" fmla="*/ 147 w 379"/>
                  <a:gd name="T15" fmla="*/ 269 h 287"/>
                  <a:gd name="T16" fmla="*/ 187 w 379"/>
                  <a:gd name="T17" fmla="*/ 287 h 287"/>
                  <a:gd name="T18" fmla="*/ 206 w 379"/>
                  <a:gd name="T19" fmla="*/ 274 h 287"/>
                  <a:gd name="T20" fmla="*/ 241 w 379"/>
                  <a:gd name="T21" fmla="*/ 276 h 287"/>
                  <a:gd name="T22" fmla="*/ 253 w 379"/>
                  <a:gd name="T23" fmla="*/ 263 h 287"/>
                  <a:gd name="T24" fmla="*/ 296 w 379"/>
                  <a:gd name="T25" fmla="*/ 254 h 287"/>
                  <a:gd name="T26" fmla="*/ 300 w 379"/>
                  <a:gd name="T27" fmla="*/ 250 h 287"/>
                  <a:gd name="T28" fmla="*/ 322 w 379"/>
                  <a:gd name="T29" fmla="*/ 253 h 287"/>
                  <a:gd name="T30" fmla="*/ 341 w 379"/>
                  <a:gd name="T31" fmla="*/ 219 h 287"/>
                  <a:gd name="T32" fmla="*/ 379 w 379"/>
                  <a:gd name="T33" fmla="*/ 56 h 287"/>
                  <a:gd name="T34" fmla="*/ 245 w 379"/>
                  <a:gd name="T35" fmla="*/ 10 h 287"/>
                  <a:gd name="T36" fmla="*/ 320 w 379"/>
                  <a:gd name="T37" fmla="*/ 242 h 287"/>
                  <a:gd name="T38" fmla="*/ 305 w 379"/>
                  <a:gd name="T39" fmla="*/ 241 h 287"/>
                  <a:gd name="T40" fmla="*/ 254 w 379"/>
                  <a:gd name="T41" fmla="*/ 169 h 287"/>
                  <a:gd name="T42" fmla="*/ 287 w 379"/>
                  <a:gd name="T43" fmla="*/ 239 h 287"/>
                  <a:gd name="T44" fmla="*/ 287 w 379"/>
                  <a:gd name="T45" fmla="*/ 249 h 287"/>
                  <a:gd name="T46" fmla="*/ 269 w 379"/>
                  <a:gd name="T47" fmla="*/ 257 h 287"/>
                  <a:gd name="T48" fmla="*/ 211 w 379"/>
                  <a:gd name="T49" fmla="*/ 184 h 287"/>
                  <a:gd name="T50" fmla="*/ 243 w 379"/>
                  <a:gd name="T51" fmla="*/ 253 h 287"/>
                  <a:gd name="T52" fmla="*/ 243 w 379"/>
                  <a:gd name="T53" fmla="*/ 260 h 287"/>
                  <a:gd name="T54" fmla="*/ 235 w 379"/>
                  <a:gd name="T55" fmla="*/ 267 h 287"/>
                  <a:gd name="T56" fmla="*/ 203 w 379"/>
                  <a:gd name="T57" fmla="*/ 258 h 287"/>
                  <a:gd name="T58" fmla="*/ 163 w 379"/>
                  <a:gd name="T59" fmla="*/ 198 h 287"/>
                  <a:gd name="T60" fmla="*/ 195 w 379"/>
                  <a:gd name="T61" fmla="*/ 267 h 287"/>
                  <a:gd name="T62" fmla="*/ 187 w 379"/>
                  <a:gd name="T63" fmla="*/ 276 h 287"/>
                  <a:gd name="T64" fmla="*/ 59 w 379"/>
                  <a:gd name="T65" fmla="*/ 189 h 287"/>
                  <a:gd name="T66" fmla="*/ 10 w 379"/>
                  <a:gd name="T67" fmla="*/ 183 h 287"/>
                  <a:gd name="T68" fmla="*/ 49 w 379"/>
                  <a:gd name="T69" fmla="*/ 58 h 287"/>
                  <a:gd name="T70" fmla="*/ 151 w 379"/>
                  <a:gd name="T71" fmla="*/ 16 h 287"/>
                  <a:gd name="T72" fmla="*/ 127 w 379"/>
                  <a:gd name="T73" fmla="*/ 86 h 287"/>
                  <a:gd name="T74" fmla="*/ 214 w 379"/>
                  <a:gd name="T75" fmla="*/ 69 h 287"/>
                  <a:gd name="T76" fmla="*/ 327 w 379"/>
                  <a:gd name="T77" fmla="*/ 204 h 287"/>
                  <a:gd name="T78" fmla="*/ 330 w 379"/>
                  <a:gd name="T79" fmla="*/ 23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9" h="287">
                    <a:moveTo>
                      <a:pt x="245" y="10"/>
                    </a:moveTo>
                    <a:cubicBezTo>
                      <a:pt x="170" y="9"/>
                      <a:pt x="170" y="9"/>
                      <a:pt x="170" y="9"/>
                    </a:cubicBezTo>
                    <a:cubicBezTo>
                      <a:pt x="124" y="0"/>
                      <a:pt x="124" y="0"/>
                      <a:pt x="124" y="0"/>
                    </a:cubicBezTo>
                    <a:cubicBezTo>
                      <a:pt x="47" y="47"/>
                      <a:pt x="47" y="47"/>
                      <a:pt x="47" y="47"/>
                    </a:cubicBezTo>
                    <a:cubicBezTo>
                      <a:pt x="0" y="47"/>
                      <a:pt x="0" y="47"/>
                      <a:pt x="0" y="47"/>
                    </a:cubicBezTo>
                    <a:cubicBezTo>
                      <a:pt x="0" y="193"/>
                      <a:pt x="0" y="193"/>
                      <a:pt x="0" y="193"/>
                    </a:cubicBezTo>
                    <a:cubicBezTo>
                      <a:pt x="22" y="195"/>
                      <a:pt x="22" y="195"/>
                      <a:pt x="22" y="195"/>
                    </a:cubicBezTo>
                    <a:cubicBezTo>
                      <a:pt x="21" y="201"/>
                      <a:pt x="21" y="213"/>
                      <a:pt x="22" y="217"/>
                    </a:cubicBezTo>
                    <a:cubicBezTo>
                      <a:pt x="23" y="223"/>
                      <a:pt x="35" y="233"/>
                      <a:pt x="40" y="233"/>
                    </a:cubicBezTo>
                    <a:cubicBezTo>
                      <a:pt x="45" y="233"/>
                      <a:pt x="61" y="222"/>
                      <a:pt x="61" y="222"/>
                    </a:cubicBezTo>
                    <a:cubicBezTo>
                      <a:pt x="61" y="222"/>
                      <a:pt x="63" y="237"/>
                      <a:pt x="63" y="242"/>
                    </a:cubicBezTo>
                    <a:cubicBezTo>
                      <a:pt x="63" y="247"/>
                      <a:pt x="70" y="258"/>
                      <a:pt x="76" y="258"/>
                    </a:cubicBezTo>
                    <a:cubicBezTo>
                      <a:pt x="83" y="258"/>
                      <a:pt x="96" y="256"/>
                      <a:pt x="96" y="256"/>
                    </a:cubicBezTo>
                    <a:cubicBezTo>
                      <a:pt x="96" y="256"/>
                      <a:pt x="100" y="269"/>
                      <a:pt x="105" y="273"/>
                    </a:cubicBezTo>
                    <a:cubicBezTo>
                      <a:pt x="109" y="277"/>
                      <a:pt x="122" y="280"/>
                      <a:pt x="125" y="279"/>
                    </a:cubicBezTo>
                    <a:cubicBezTo>
                      <a:pt x="128" y="278"/>
                      <a:pt x="140" y="272"/>
                      <a:pt x="147" y="269"/>
                    </a:cubicBezTo>
                    <a:cubicBezTo>
                      <a:pt x="156" y="275"/>
                      <a:pt x="162" y="280"/>
                      <a:pt x="162" y="280"/>
                    </a:cubicBezTo>
                    <a:cubicBezTo>
                      <a:pt x="165" y="282"/>
                      <a:pt x="177" y="287"/>
                      <a:pt x="187" y="287"/>
                    </a:cubicBezTo>
                    <a:cubicBezTo>
                      <a:pt x="194" y="287"/>
                      <a:pt x="199" y="285"/>
                      <a:pt x="203" y="281"/>
                    </a:cubicBezTo>
                    <a:cubicBezTo>
                      <a:pt x="204" y="279"/>
                      <a:pt x="205" y="276"/>
                      <a:pt x="206" y="274"/>
                    </a:cubicBezTo>
                    <a:cubicBezTo>
                      <a:pt x="211" y="277"/>
                      <a:pt x="218" y="281"/>
                      <a:pt x="226" y="281"/>
                    </a:cubicBezTo>
                    <a:cubicBezTo>
                      <a:pt x="232" y="281"/>
                      <a:pt x="237" y="279"/>
                      <a:pt x="241" y="276"/>
                    </a:cubicBezTo>
                    <a:cubicBezTo>
                      <a:pt x="243" y="275"/>
                      <a:pt x="250" y="271"/>
                      <a:pt x="253" y="264"/>
                    </a:cubicBezTo>
                    <a:cubicBezTo>
                      <a:pt x="253" y="264"/>
                      <a:pt x="253" y="263"/>
                      <a:pt x="253" y="263"/>
                    </a:cubicBezTo>
                    <a:cubicBezTo>
                      <a:pt x="260" y="267"/>
                      <a:pt x="270" y="269"/>
                      <a:pt x="281" y="265"/>
                    </a:cubicBezTo>
                    <a:cubicBezTo>
                      <a:pt x="284" y="264"/>
                      <a:pt x="293" y="259"/>
                      <a:pt x="296" y="254"/>
                    </a:cubicBezTo>
                    <a:cubicBezTo>
                      <a:pt x="297" y="253"/>
                      <a:pt x="297" y="250"/>
                      <a:pt x="297" y="248"/>
                    </a:cubicBezTo>
                    <a:cubicBezTo>
                      <a:pt x="300" y="250"/>
                      <a:pt x="300" y="250"/>
                      <a:pt x="300" y="250"/>
                    </a:cubicBezTo>
                    <a:cubicBezTo>
                      <a:pt x="302" y="251"/>
                      <a:pt x="302" y="251"/>
                      <a:pt x="302" y="251"/>
                    </a:cubicBezTo>
                    <a:cubicBezTo>
                      <a:pt x="302" y="251"/>
                      <a:pt x="316" y="254"/>
                      <a:pt x="322" y="253"/>
                    </a:cubicBezTo>
                    <a:cubicBezTo>
                      <a:pt x="330" y="251"/>
                      <a:pt x="336" y="244"/>
                      <a:pt x="339" y="240"/>
                    </a:cubicBezTo>
                    <a:cubicBezTo>
                      <a:pt x="340" y="237"/>
                      <a:pt x="341" y="230"/>
                      <a:pt x="341" y="219"/>
                    </a:cubicBezTo>
                    <a:cubicBezTo>
                      <a:pt x="379" y="198"/>
                      <a:pt x="379" y="198"/>
                      <a:pt x="379" y="198"/>
                    </a:cubicBezTo>
                    <a:cubicBezTo>
                      <a:pt x="379" y="56"/>
                      <a:pt x="379" y="56"/>
                      <a:pt x="379" y="56"/>
                    </a:cubicBezTo>
                    <a:cubicBezTo>
                      <a:pt x="334" y="56"/>
                      <a:pt x="334" y="56"/>
                      <a:pt x="334" y="56"/>
                    </a:cubicBezTo>
                    <a:lnTo>
                      <a:pt x="245" y="10"/>
                    </a:lnTo>
                    <a:close/>
                    <a:moveTo>
                      <a:pt x="330" y="234"/>
                    </a:moveTo>
                    <a:cubicBezTo>
                      <a:pt x="329" y="237"/>
                      <a:pt x="324" y="241"/>
                      <a:pt x="320" y="242"/>
                    </a:cubicBezTo>
                    <a:cubicBezTo>
                      <a:pt x="320" y="242"/>
                      <a:pt x="319" y="243"/>
                      <a:pt x="318" y="243"/>
                    </a:cubicBezTo>
                    <a:cubicBezTo>
                      <a:pt x="313" y="243"/>
                      <a:pt x="308" y="241"/>
                      <a:pt x="305" y="241"/>
                    </a:cubicBezTo>
                    <a:cubicBezTo>
                      <a:pt x="295" y="233"/>
                      <a:pt x="295" y="233"/>
                      <a:pt x="295" y="233"/>
                    </a:cubicBezTo>
                    <a:cubicBezTo>
                      <a:pt x="254" y="169"/>
                      <a:pt x="254" y="169"/>
                      <a:pt x="254" y="169"/>
                    </a:cubicBezTo>
                    <a:cubicBezTo>
                      <a:pt x="246" y="174"/>
                      <a:pt x="246" y="174"/>
                      <a:pt x="246" y="174"/>
                    </a:cubicBezTo>
                    <a:cubicBezTo>
                      <a:pt x="287" y="239"/>
                      <a:pt x="287" y="239"/>
                      <a:pt x="287" y="239"/>
                    </a:cubicBezTo>
                    <a:cubicBezTo>
                      <a:pt x="287" y="239"/>
                      <a:pt x="287" y="239"/>
                      <a:pt x="287" y="239"/>
                    </a:cubicBezTo>
                    <a:cubicBezTo>
                      <a:pt x="287" y="243"/>
                      <a:pt x="287" y="248"/>
                      <a:pt x="287" y="249"/>
                    </a:cubicBezTo>
                    <a:cubicBezTo>
                      <a:pt x="286" y="250"/>
                      <a:pt x="281" y="253"/>
                      <a:pt x="277" y="255"/>
                    </a:cubicBezTo>
                    <a:cubicBezTo>
                      <a:pt x="274" y="256"/>
                      <a:pt x="271" y="257"/>
                      <a:pt x="269" y="257"/>
                    </a:cubicBezTo>
                    <a:cubicBezTo>
                      <a:pt x="261" y="257"/>
                      <a:pt x="255" y="251"/>
                      <a:pt x="252" y="249"/>
                    </a:cubicBezTo>
                    <a:cubicBezTo>
                      <a:pt x="211" y="184"/>
                      <a:pt x="211" y="184"/>
                      <a:pt x="211" y="184"/>
                    </a:cubicBezTo>
                    <a:cubicBezTo>
                      <a:pt x="202" y="190"/>
                      <a:pt x="202" y="190"/>
                      <a:pt x="202" y="190"/>
                    </a:cubicBezTo>
                    <a:cubicBezTo>
                      <a:pt x="243" y="253"/>
                      <a:pt x="243" y="253"/>
                      <a:pt x="243" y="253"/>
                    </a:cubicBezTo>
                    <a:cubicBezTo>
                      <a:pt x="242" y="253"/>
                      <a:pt x="242" y="253"/>
                      <a:pt x="242" y="253"/>
                    </a:cubicBezTo>
                    <a:cubicBezTo>
                      <a:pt x="244" y="256"/>
                      <a:pt x="244" y="258"/>
                      <a:pt x="243" y="260"/>
                    </a:cubicBezTo>
                    <a:cubicBezTo>
                      <a:pt x="242" y="264"/>
                      <a:pt x="238" y="266"/>
                      <a:pt x="236" y="266"/>
                    </a:cubicBezTo>
                    <a:cubicBezTo>
                      <a:pt x="235" y="267"/>
                      <a:pt x="235" y="267"/>
                      <a:pt x="235" y="267"/>
                    </a:cubicBezTo>
                    <a:cubicBezTo>
                      <a:pt x="232" y="269"/>
                      <a:pt x="229" y="270"/>
                      <a:pt x="226" y="270"/>
                    </a:cubicBezTo>
                    <a:cubicBezTo>
                      <a:pt x="215" y="270"/>
                      <a:pt x="203" y="258"/>
                      <a:pt x="203" y="258"/>
                    </a:cubicBezTo>
                    <a:cubicBezTo>
                      <a:pt x="199" y="254"/>
                      <a:pt x="199" y="254"/>
                      <a:pt x="199" y="254"/>
                    </a:cubicBezTo>
                    <a:cubicBezTo>
                      <a:pt x="163" y="198"/>
                      <a:pt x="163" y="198"/>
                      <a:pt x="163" y="198"/>
                    </a:cubicBezTo>
                    <a:cubicBezTo>
                      <a:pt x="155" y="203"/>
                      <a:pt x="155" y="203"/>
                      <a:pt x="155" y="203"/>
                    </a:cubicBezTo>
                    <a:cubicBezTo>
                      <a:pt x="195" y="267"/>
                      <a:pt x="195" y="267"/>
                      <a:pt x="195" y="267"/>
                    </a:cubicBezTo>
                    <a:cubicBezTo>
                      <a:pt x="196" y="270"/>
                      <a:pt x="196" y="273"/>
                      <a:pt x="194" y="274"/>
                    </a:cubicBezTo>
                    <a:cubicBezTo>
                      <a:pt x="193" y="276"/>
                      <a:pt x="190" y="276"/>
                      <a:pt x="187" y="276"/>
                    </a:cubicBezTo>
                    <a:cubicBezTo>
                      <a:pt x="179" y="276"/>
                      <a:pt x="169" y="272"/>
                      <a:pt x="168" y="271"/>
                    </a:cubicBezTo>
                    <a:cubicBezTo>
                      <a:pt x="164" y="269"/>
                      <a:pt x="100" y="221"/>
                      <a:pt x="59" y="189"/>
                    </a:cubicBezTo>
                    <a:cubicBezTo>
                      <a:pt x="58" y="188"/>
                      <a:pt x="58" y="188"/>
                      <a:pt x="58" y="188"/>
                    </a:cubicBezTo>
                    <a:cubicBezTo>
                      <a:pt x="10" y="183"/>
                      <a:pt x="10" y="183"/>
                      <a:pt x="10" y="183"/>
                    </a:cubicBezTo>
                    <a:cubicBezTo>
                      <a:pt x="10" y="58"/>
                      <a:pt x="10" y="58"/>
                      <a:pt x="10" y="58"/>
                    </a:cubicBezTo>
                    <a:cubicBezTo>
                      <a:pt x="49" y="58"/>
                      <a:pt x="49" y="58"/>
                      <a:pt x="49" y="58"/>
                    </a:cubicBezTo>
                    <a:cubicBezTo>
                      <a:pt x="126" y="11"/>
                      <a:pt x="126" y="11"/>
                      <a:pt x="126" y="11"/>
                    </a:cubicBezTo>
                    <a:cubicBezTo>
                      <a:pt x="151" y="16"/>
                      <a:pt x="151" y="16"/>
                      <a:pt x="151" y="16"/>
                    </a:cubicBezTo>
                    <a:cubicBezTo>
                      <a:pt x="84" y="71"/>
                      <a:pt x="84" y="71"/>
                      <a:pt x="84" y="71"/>
                    </a:cubicBezTo>
                    <a:cubicBezTo>
                      <a:pt x="84" y="71"/>
                      <a:pt x="88" y="97"/>
                      <a:pt x="127" y="86"/>
                    </a:cubicBezTo>
                    <a:cubicBezTo>
                      <a:pt x="167" y="70"/>
                      <a:pt x="167" y="70"/>
                      <a:pt x="167" y="70"/>
                    </a:cubicBezTo>
                    <a:cubicBezTo>
                      <a:pt x="214" y="69"/>
                      <a:pt x="214" y="69"/>
                      <a:pt x="214" y="69"/>
                    </a:cubicBezTo>
                    <a:cubicBezTo>
                      <a:pt x="238" y="84"/>
                      <a:pt x="238" y="84"/>
                      <a:pt x="238" y="84"/>
                    </a:cubicBezTo>
                    <a:cubicBezTo>
                      <a:pt x="327" y="204"/>
                      <a:pt x="327" y="204"/>
                      <a:pt x="327" y="204"/>
                    </a:cubicBezTo>
                    <a:cubicBezTo>
                      <a:pt x="330" y="217"/>
                      <a:pt x="330" y="217"/>
                      <a:pt x="330" y="217"/>
                    </a:cubicBezTo>
                    <a:cubicBezTo>
                      <a:pt x="331" y="224"/>
                      <a:pt x="330" y="233"/>
                      <a:pt x="330" y="2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sp>
            <p:nvSpPr>
              <p:cNvPr id="172" name="Freeform 6"/>
              <p:cNvSpPr>
                <a:spLocks noEditPoints="1"/>
              </p:cNvSpPr>
              <p:nvPr/>
            </p:nvSpPr>
            <p:spPr bwMode="auto">
              <a:xfrm>
                <a:off x="2746" y="1090"/>
                <a:ext cx="80" cy="175"/>
              </a:xfrm>
              <a:custGeom>
                <a:avLst/>
                <a:gdLst>
                  <a:gd name="T0" fmla="*/ 76 w 80"/>
                  <a:gd name="T1" fmla="*/ 0 h 175"/>
                  <a:gd name="T2" fmla="*/ 4 w 80"/>
                  <a:gd name="T3" fmla="*/ 0 h 175"/>
                  <a:gd name="T4" fmla="*/ 0 w 80"/>
                  <a:gd name="T5" fmla="*/ 5 h 175"/>
                  <a:gd name="T6" fmla="*/ 0 w 80"/>
                  <a:gd name="T7" fmla="*/ 170 h 175"/>
                  <a:gd name="T8" fmla="*/ 4 w 80"/>
                  <a:gd name="T9" fmla="*/ 175 h 175"/>
                  <a:gd name="T10" fmla="*/ 76 w 80"/>
                  <a:gd name="T11" fmla="*/ 175 h 175"/>
                  <a:gd name="T12" fmla="*/ 80 w 80"/>
                  <a:gd name="T13" fmla="*/ 170 h 175"/>
                  <a:gd name="T14" fmla="*/ 80 w 80"/>
                  <a:gd name="T15" fmla="*/ 5 h 175"/>
                  <a:gd name="T16" fmla="*/ 76 w 80"/>
                  <a:gd name="T17" fmla="*/ 0 h 175"/>
                  <a:gd name="T18" fmla="*/ 37 w 80"/>
                  <a:gd name="T19" fmla="*/ 41 h 175"/>
                  <a:gd name="T20" fmla="*/ 22 w 80"/>
                  <a:gd name="T21" fmla="*/ 27 h 175"/>
                  <a:gd name="T22" fmla="*/ 37 w 80"/>
                  <a:gd name="T23" fmla="*/ 12 h 175"/>
                  <a:gd name="T24" fmla="*/ 51 w 80"/>
                  <a:gd name="T25" fmla="*/ 27 h 175"/>
                  <a:gd name="T26" fmla="*/ 37 w 80"/>
                  <a:gd name="T27" fmla="*/ 4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175">
                    <a:moveTo>
                      <a:pt x="76" y="0"/>
                    </a:moveTo>
                    <a:cubicBezTo>
                      <a:pt x="4" y="0"/>
                      <a:pt x="4" y="0"/>
                      <a:pt x="4" y="0"/>
                    </a:cubicBezTo>
                    <a:cubicBezTo>
                      <a:pt x="2" y="0"/>
                      <a:pt x="0" y="2"/>
                      <a:pt x="0" y="5"/>
                    </a:cubicBezTo>
                    <a:cubicBezTo>
                      <a:pt x="0" y="170"/>
                      <a:pt x="0" y="170"/>
                      <a:pt x="0" y="170"/>
                    </a:cubicBezTo>
                    <a:cubicBezTo>
                      <a:pt x="0" y="173"/>
                      <a:pt x="2" y="175"/>
                      <a:pt x="4" y="175"/>
                    </a:cubicBezTo>
                    <a:cubicBezTo>
                      <a:pt x="76" y="175"/>
                      <a:pt x="76" y="175"/>
                      <a:pt x="76" y="175"/>
                    </a:cubicBezTo>
                    <a:cubicBezTo>
                      <a:pt x="78" y="175"/>
                      <a:pt x="80" y="173"/>
                      <a:pt x="80" y="170"/>
                    </a:cubicBezTo>
                    <a:cubicBezTo>
                      <a:pt x="80" y="5"/>
                      <a:pt x="80" y="5"/>
                      <a:pt x="80" y="5"/>
                    </a:cubicBezTo>
                    <a:cubicBezTo>
                      <a:pt x="80" y="2"/>
                      <a:pt x="78" y="0"/>
                      <a:pt x="76" y="0"/>
                    </a:cubicBezTo>
                    <a:close/>
                    <a:moveTo>
                      <a:pt x="37" y="41"/>
                    </a:moveTo>
                    <a:cubicBezTo>
                      <a:pt x="29" y="41"/>
                      <a:pt x="22" y="35"/>
                      <a:pt x="22" y="27"/>
                    </a:cubicBezTo>
                    <a:cubicBezTo>
                      <a:pt x="22" y="19"/>
                      <a:pt x="29" y="12"/>
                      <a:pt x="37" y="12"/>
                    </a:cubicBezTo>
                    <a:cubicBezTo>
                      <a:pt x="45" y="12"/>
                      <a:pt x="51" y="19"/>
                      <a:pt x="51" y="27"/>
                    </a:cubicBezTo>
                    <a:cubicBezTo>
                      <a:pt x="51" y="35"/>
                      <a:pt x="45" y="41"/>
                      <a:pt x="3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sp>
            <p:nvSpPr>
              <p:cNvPr id="173" name="Freeform 7"/>
              <p:cNvSpPr>
                <a:spLocks noEditPoints="1"/>
              </p:cNvSpPr>
              <p:nvPr/>
            </p:nvSpPr>
            <p:spPr bwMode="auto">
              <a:xfrm>
                <a:off x="3223" y="1090"/>
                <a:ext cx="80" cy="175"/>
              </a:xfrm>
              <a:custGeom>
                <a:avLst/>
                <a:gdLst>
                  <a:gd name="T0" fmla="*/ 76 w 80"/>
                  <a:gd name="T1" fmla="*/ 0 h 175"/>
                  <a:gd name="T2" fmla="*/ 4 w 80"/>
                  <a:gd name="T3" fmla="*/ 0 h 175"/>
                  <a:gd name="T4" fmla="*/ 0 w 80"/>
                  <a:gd name="T5" fmla="*/ 5 h 175"/>
                  <a:gd name="T6" fmla="*/ 0 w 80"/>
                  <a:gd name="T7" fmla="*/ 170 h 175"/>
                  <a:gd name="T8" fmla="*/ 4 w 80"/>
                  <a:gd name="T9" fmla="*/ 175 h 175"/>
                  <a:gd name="T10" fmla="*/ 76 w 80"/>
                  <a:gd name="T11" fmla="*/ 175 h 175"/>
                  <a:gd name="T12" fmla="*/ 80 w 80"/>
                  <a:gd name="T13" fmla="*/ 170 h 175"/>
                  <a:gd name="T14" fmla="*/ 80 w 80"/>
                  <a:gd name="T15" fmla="*/ 5 h 175"/>
                  <a:gd name="T16" fmla="*/ 76 w 80"/>
                  <a:gd name="T17" fmla="*/ 0 h 175"/>
                  <a:gd name="T18" fmla="*/ 39 w 80"/>
                  <a:gd name="T19" fmla="*/ 41 h 175"/>
                  <a:gd name="T20" fmla="*/ 25 w 80"/>
                  <a:gd name="T21" fmla="*/ 27 h 175"/>
                  <a:gd name="T22" fmla="*/ 39 w 80"/>
                  <a:gd name="T23" fmla="*/ 12 h 175"/>
                  <a:gd name="T24" fmla="*/ 54 w 80"/>
                  <a:gd name="T25" fmla="*/ 27 h 175"/>
                  <a:gd name="T26" fmla="*/ 39 w 80"/>
                  <a:gd name="T27" fmla="*/ 4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175">
                    <a:moveTo>
                      <a:pt x="76" y="0"/>
                    </a:moveTo>
                    <a:cubicBezTo>
                      <a:pt x="4" y="0"/>
                      <a:pt x="4" y="0"/>
                      <a:pt x="4" y="0"/>
                    </a:cubicBezTo>
                    <a:cubicBezTo>
                      <a:pt x="2" y="0"/>
                      <a:pt x="0" y="2"/>
                      <a:pt x="0" y="5"/>
                    </a:cubicBezTo>
                    <a:cubicBezTo>
                      <a:pt x="0" y="170"/>
                      <a:pt x="0" y="170"/>
                      <a:pt x="0" y="170"/>
                    </a:cubicBezTo>
                    <a:cubicBezTo>
                      <a:pt x="0" y="173"/>
                      <a:pt x="2" y="175"/>
                      <a:pt x="4" y="175"/>
                    </a:cubicBezTo>
                    <a:cubicBezTo>
                      <a:pt x="76" y="175"/>
                      <a:pt x="76" y="175"/>
                      <a:pt x="76" y="175"/>
                    </a:cubicBezTo>
                    <a:cubicBezTo>
                      <a:pt x="78" y="175"/>
                      <a:pt x="80" y="173"/>
                      <a:pt x="80" y="170"/>
                    </a:cubicBezTo>
                    <a:cubicBezTo>
                      <a:pt x="80" y="5"/>
                      <a:pt x="80" y="5"/>
                      <a:pt x="80" y="5"/>
                    </a:cubicBezTo>
                    <a:cubicBezTo>
                      <a:pt x="80" y="2"/>
                      <a:pt x="78" y="0"/>
                      <a:pt x="76" y="0"/>
                    </a:cubicBezTo>
                    <a:close/>
                    <a:moveTo>
                      <a:pt x="39" y="41"/>
                    </a:moveTo>
                    <a:cubicBezTo>
                      <a:pt x="31" y="41"/>
                      <a:pt x="25" y="35"/>
                      <a:pt x="25" y="27"/>
                    </a:cubicBezTo>
                    <a:cubicBezTo>
                      <a:pt x="25" y="19"/>
                      <a:pt x="31" y="12"/>
                      <a:pt x="39" y="12"/>
                    </a:cubicBezTo>
                    <a:cubicBezTo>
                      <a:pt x="47" y="12"/>
                      <a:pt x="54" y="19"/>
                      <a:pt x="54" y="27"/>
                    </a:cubicBezTo>
                    <a:cubicBezTo>
                      <a:pt x="54" y="35"/>
                      <a:pt x="47" y="41"/>
                      <a:pt x="39"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sz="1600">
                  <a:solidFill>
                    <a:srgbClr val="5F5F5F"/>
                  </a:solidFill>
                </a:endParaRPr>
              </a:p>
            </p:txBody>
          </p:sp>
        </p:grpSp>
      </p:grpSp>
      <p:cxnSp>
        <p:nvCxnSpPr>
          <p:cNvPr id="185" name="Elbow Connector 184"/>
          <p:cNvCxnSpPr/>
          <p:nvPr/>
        </p:nvCxnSpPr>
        <p:spPr>
          <a:xfrm rot="5400000">
            <a:off x="6308322" y="2116952"/>
            <a:ext cx="2351802" cy="1871755"/>
          </a:xfrm>
          <a:prstGeom prst="bentConnector3">
            <a:avLst>
              <a:gd name="adj1" fmla="val 368"/>
            </a:avLst>
          </a:prstGeom>
          <a:ln>
            <a:solidFill>
              <a:schemeClr val="accent3"/>
            </a:solidFill>
            <a:tailEnd type="ova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187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23"/>
                                        </p:tgtEl>
                                        <p:attrNameLst>
                                          <p:attrName>style.visibility</p:attrName>
                                        </p:attrNameLst>
                                      </p:cBhvr>
                                      <p:to>
                                        <p:strVal val="visible"/>
                                      </p:to>
                                    </p:set>
                                    <p:animEffect transition="in" filter="fade">
                                      <p:cBhvr>
                                        <p:cTn id="7" dur="500"/>
                                        <p:tgtEl>
                                          <p:spTgt spid="21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2062"/>
                                        </p:tgtEl>
                                        <p:attrNameLst>
                                          <p:attrName>style.visibility</p:attrName>
                                        </p:attrNameLst>
                                      </p:cBhvr>
                                      <p:to>
                                        <p:strVal val="visible"/>
                                      </p:to>
                                    </p:set>
                                    <p:animEffect transition="in" filter="wipe(up)">
                                      <p:cBhvr>
                                        <p:cTn id="14" dur="500"/>
                                        <p:tgtEl>
                                          <p:spTgt spid="206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par>
                                <p:cTn id="18" presetID="47" presetClass="entr" presetSubtype="0" fill="hold" nodeType="withEffect">
                                  <p:stCondLst>
                                    <p:cond delay="0"/>
                                  </p:stCondLst>
                                  <p:childTnLst>
                                    <p:set>
                                      <p:cBhvr>
                                        <p:cTn id="19" dur="1" fill="hold">
                                          <p:stCondLst>
                                            <p:cond delay="0"/>
                                          </p:stCondLst>
                                        </p:cTn>
                                        <p:tgtEl>
                                          <p:spTgt spid="2124"/>
                                        </p:tgtEl>
                                        <p:attrNameLst>
                                          <p:attrName>style.visibility</p:attrName>
                                        </p:attrNameLst>
                                      </p:cBhvr>
                                      <p:to>
                                        <p:strVal val="visible"/>
                                      </p:to>
                                    </p:set>
                                    <p:animEffect transition="in" filter="fade">
                                      <p:cBhvr>
                                        <p:cTn id="20" dur="500"/>
                                        <p:tgtEl>
                                          <p:spTgt spid="2124"/>
                                        </p:tgtEl>
                                      </p:cBhvr>
                                    </p:animEffect>
                                    <p:anim calcmode="lin" valueType="num">
                                      <p:cBhvr>
                                        <p:cTn id="21" dur="500" fill="hold"/>
                                        <p:tgtEl>
                                          <p:spTgt spid="2124"/>
                                        </p:tgtEl>
                                        <p:attrNameLst>
                                          <p:attrName>ppt_x</p:attrName>
                                        </p:attrNameLst>
                                      </p:cBhvr>
                                      <p:tavLst>
                                        <p:tav tm="0">
                                          <p:val>
                                            <p:strVal val="#ppt_x"/>
                                          </p:val>
                                        </p:tav>
                                        <p:tav tm="100000">
                                          <p:val>
                                            <p:strVal val="#ppt_x"/>
                                          </p:val>
                                        </p:tav>
                                      </p:tavLst>
                                    </p:anim>
                                    <p:anim calcmode="lin" valueType="num">
                                      <p:cBhvr>
                                        <p:cTn id="22" dur="500" fill="hold"/>
                                        <p:tgtEl>
                                          <p:spTgt spid="2124"/>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1500"/>
                            </p:stCondLst>
                            <p:childTnLst>
                              <p:par>
                                <p:cTn id="28" presetID="10" presetClass="entr" presetSubtype="0" fill="hold" nodeType="afterEffect">
                                  <p:stCondLst>
                                    <p:cond delay="500"/>
                                  </p:stCondLst>
                                  <p:childTnLst>
                                    <p:set>
                                      <p:cBhvr>
                                        <p:cTn id="29" dur="1" fill="hold">
                                          <p:stCondLst>
                                            <p:cond delay="0"/>
                                          </p:stCondLst>
                                        </p:cTn>
                                        <p:tgtEl>
                                          <p:spTgt spid="2125"/>
                                        </p:tgtEl>
                                        <p:attrNameLst>
                                          <p:attrName>style.visibility</p:attrName>
                                        </p:attrNameLst>
                                      </p:cBhvr>
                                      <p:to>
                                        <p:strVal val="visible"/>
                                      </p:to>
                                    </p:set>
                                    <p:animEffect transition="in" filter="fade">
                                      <p:cBhvr>
                                        <p:cTn id="30" dur="500"/>
                                        <p:tgtEl>
                                          <p:spTgt spid="21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fade">
                                      <p:cBhvr>
                                        <p:cTn id="33" dur="500"/>
                                        <p:tgtEl>
                                          <p:spTgt spid="8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4"/>
                                        </p:tgtEl>
                                        <p:attrNameLst>
                                          <p:attrName>style.visibility</p:attrName>
                                        </p:attrNameLst>
                                      </p:cBhvr>
                                      <p:to>
                                        <p:strVal val="visible"/>
                                      </p:to>
                                    </p:set>
                                    <p:animEffect transition="in" filter="fade">
                                      <p:cBhvr>
                                        <p:cTn id="36" dur="500"/>
                                        <p:tgtEl>
                                          <p:spTgt spid="164"/>
                                        </p:tgtEl>
                                      </p:cBhvr>
                                    </p:animEffect>
                                  </p:childTnLst>
                                </p:cTn>
                              </p:par>
                              <p:par>
                                <p:cTn id="37" presetID="22" presetClass="entr" presetSubtype="1" fill="hold" nodeType="withEffect">
                                  <p:stCondLst>
                                    <p:cond delay="0"/>
                                  </p:stCondLst>
                                  <p:childTnLst>
                                    <p:set>
                                      <p:cBhvr>
                                        <p:cTn id="38" dur="1" fill="hold">
                                          <p:stCondLst>
                                            <p:cond delay="0"/>
                                          </p:stCondLst>
                                        </p:cTn>
                                        <p:tgtEl>
                                          <p:spTgt spid="2126"/>
                                        </p:tgtEl>
                                        <p:attrNameLst>
                                          <p:attrName>style.visibility</p:attrName>
                                        </p:attrNameLst>
                                      </p:cBhvr>
                                      <p:to>
                                        <p:strVal val="visible"/>
                                      </p:to>
                                    </p:set>
                                    <p:animEffect transition="in" filter="wipe(up)">
                                      <p:cBhvr>
                                        <p:cTn id="39" dur="500"/>
                                        <p:tgtEl>
                                          <p:spTgt spid="2126"/>
                                        </p:tgtEl>
                                      </p:cBhvr>
                                    </p:animEffect>
                                  </p:childTnLst>
                                </p:cTn>
                              </p:par>
                              <p:par>
                                <p:cTn id="40" presetID="10" presetClass="entr" presetSubtype="0" fill="hold" nodeType="withEffect">
                                  <p:stCondLst>
                                    <p:cond delay="500"/>
                                  </p:stCondLst>
                                  <p:childTnLst>
                                    <p:set>
                                      <p:cBhvr>
                                        <p:cTn id="41" dur="1" fill="hold">
                                          <p:stCondLst>
                                            <p:cond delay="0"/>
                                          </p:stCondLst>
                                        </p:cTn>
                                        <p:tgtEl>
                                          <p:spTgt spid="2127"/>
                                        </p:tgtEl>
                                        <p:attrNameLst>
                                          <p:attrName>style.visibility</p:attrName>
                                        </p:attrNameLst>
                                      </p:cBhvr>
                                      <p:to>
                                        <p:strVal val="visible"/>
                                      </p:to>
                                    </p:set>
                                    <p:animEffect transition="in" filter="fade">
                                      <p:cBhvr>
                                        <p:cTn id="42" dur="500"/>
                                        <p:tgtEl>
                                          <p:spTgt spid="2127"/>
                                        </p:tgtEl>
                                      </p:cBhvr>
                                    </p:animEffect>
                                  </p:childTnLst>
                                </p:cTn>
                              </p:par>
                            </p:childTnLst>
                          </p:cTn>
                        </p:par>
                        <p:par>
                          <p:cTn id="43" fill="hold">
                            <p:stCondLst>
                              <p:cond delay="2500"/>
                            </p:stCondLst>
                            <p:childTnLst>
                              <p:par>
                                <p:cTn id="44" presetID="10" presetClass="entr" presetSubtype="0" fill="hold" grpId="0" nodeType="afterEffect">
                                  <p:stCondLst>
                                    <p:cond delay="0"/>
                                  </p:stCondLst>
                                  <p:childTnLst>
                                    <p:set>
                                      <p:cBhvr>
                                        <p:cTn id="45" dur="1" fill="hold">
                                          <p:stCondLst>
                                            <p:cond delay="0"/>
                                          </p:stCondLst>
                                        </p:cTn>
                                        <p:tgtEl>
                                          <p:spTgt spid="75"/>
                                        </p:tgtEl>
                                        <p:attrNameLst>
                                          <p:attrName>style.visibility</p:attrName>
                                        </p:attrNameLst>
                                      </p:cBhvr>
                                      <p:to>
                                        <p:strVal val="visible"/>
                                      </p:to>
                                    </p:set>
                                    <p:animEffect transition="in" filter="fade">
                                      <p:cBhvr>
                                        <p:cTn id="46" dur="500"/>
                                        <p:tgtEl>
                                          <p:spTgt spid="75"/>
                                        </p:tgtEl>
                                      </p:cBhvr>
                                    </p:animEffect>
                                  </p:childTnLst>
                                </p:cTn>
                              </p:par>
                            </p:childTnLst>
                          </p:cTn>
                        </p:par>
                        <p:par>
                          <p:cTn id="47" fill="hold">
                            <p:stCondLst>
                              <p:cond delay="3000"/>
                            </p:stCondLst>
                            <p:childTnLst>
                              <p:par>
                                <p:cTn id="48" presetID="10" presetClass="entr" presetSubtype="0" fill="hold" nodeType="afterEffect">
                                  <p:stCondLst>
                                    <p:cond delay="500"/>
                                  </p:stCondLst>
                                  <p:childTnLst>
                                    <p:set>
                                      <p:cBhvr>
                                        <p:cTn id="49" dur="1" fill="hold">
                                          <p:stCondLst>
                                            <p:cond delay="0"/>
                                          </p:stCondLst>
                                        </p:cTn>
                                        <p:tgtEl>
                                          <p:spTgt spid="2128"/>
                                        </p:tgtEl>
                                        <p:attrNameLst>
                                          <p:attrName>style.visibility</p:attrName>
                                        </p:attrNameLst>
                                      </p:cBhvr>
                                      <p:to>
                                        <p:strVal val="visible"/>
                                      </p:to>
                                    </p:set>
                                    <p:animEffect transition="in" filter="fade">
                                      <p:cBhvr>
                                        <p:cTn id="50" dur="500"/>
                                        <p:tgtEl>
                                          <p:spTgt spid="212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8"/>
                                        </p:tgtEl>
                                        <p:attrNameLst>
                                          <p:attrName>style.visibility</p:attrName>
                                        </p:attrNameLst>
                                      </p:cBhvr>
                                      <p:to>
                                        <p:strVal val="visible"/>
                                      </p:to>
                                    </p:set>
                                    <p:animEffect transition="in" filter="fade">
                                      <p:cBhvr>
                                        <p:cTn id="53" dur="500"/>
                                        <p:tgtEl>
                                          <p:spTgt spid="88"/>
                                        </p:tgtEl>
                                      </p:cBhvr>
                                    </p:animEffect>
                                  </p:childTnLst>
                                </p:cTn>
                              </p:par>
                              <p:par>
                                <p:cTn id="54" presetID="22" presetClass="entr" presetSubtype="4" fill="hold" nodeType="withEffect">
                                  <p:stCondLst>
                                    <p:cond delay="1000"/>
                                  </p:stCondLst>
                                  <p:childTnLst>
                                    <p:set>
                                      <p:cBhvr>
                                        <p:cTn id="55" dur="1" fill="hold">
                                          <p:stCondLst>
                                            <p:cond delay="0"/>
                                          </p:stCondLst>
                                        </p:cTn>
                                        <p:tgtEl>
                                          <p:spTgt spid="175"/>
                                        </p:tgtEl>
                                        <p:attrNameLst>
                                          <p:attrName>style.visibility</p:attrName>
                                        </p:attrNameLst>
                                      </p:cBhvr>
                                      <p:to>
                                        <p:strVal val="visible"/>
                                      </p:to>
                                    </p:set>
                                    <p:animEffect transition="in" filter="wipe(down)">
                                      <p:cBhvr>
                                        <p:cTn id="56" dur="500"/>
                                        <p:tgtEl>
                                          <p:spTgt spid="175"/>
                                        </p:tgtEl>
                                      </p:cBhvr>
                                    </p:animEffect>
                                  </p:childTnLst>
                                </p:cTn>
                              </p:par>
                              <p:par>
                                <p:cTn id="57" presetID="22" presetClass="entr" presetSubtype="4" fill="hold" grpId="0" nodeType="withEffect">
                                  <p:stCondLst>
                                    <p:cond delay="1000"/>
                                  </p:stCondLst>
                                  <p:childTnLst>
                                    <p:set>
                                      <p:cBhvr>
                                        <p:cTn id="58" dur="1" fill="hold">
                                          <p:stCondLst>
                                            <p:cond delay="0"/>
                                          </p:stCondLst>
                                        </p:cTn>
                                        <p:tgtEl>
                                          <p:spTgt spid="74"/>
                                        </p:tgtEl>
                                        <p:attrNameLst>
                                          <p:attrName>style.visibility</p:attrName>
                                        </p:attrNameLst>
                                      </p:cBhvr>
                                      <p:to>
                                        <p:strVal val="visible"/>
                                      </p:to>
                                    </p:set>
                                    <p:animEffect transition="in" filter="wipe(down)">
                                      <p:cBhvr>
                                        <p:cTn id="59" dur="500"/>
                                        <p:tgtEl>
                                          <p:spTgt spid="74"/>
                                        </p:tgtEl>
                                      </p:cBhvr>
                                    </p:animEffect>
                                  </p:childTnLst>
                                </p:cTn>
                              </p:par>
                            </p:childTnLst>
                          </p:cTn>
                        </p:par>
                        <p:par>
                          <p:cTn id="60" fill="hold">
                            <p:stCondLst>
                              <p:cond delay="4500"/>
                            </p:stCondLst>
                            <p:childTnLst>
                              <p:par>
                                <p:cTn id="61" presetID="22" presetClass="entr" presetSubtype="1" fill="hold" nodeType="afterEffect">
                                  <p:stCondLst>
                                    <p:cond delay="0"/>
                                  </p:stCondLst>
                                  <p:childTnLst>
                                    <p:set>
                                      <p:cBhvr>
                                        <p:cTn id="62" dur="1" fill="hold">
                                          <p:stCondLst>
                                            <p:cond delay="0"/>
                                          </p:stCondLst>
                                        </p:cTn>
                                        <p:tgtEl>
                                          <p:spTgt spid="185"/>
                                        </p:tgtEl>
                                        <p:attrNameLst>
                                          <p:attrName>style.visibility</p:attrName>
                                        </p:attrNameLst>
                                      </p:cBhvr>
                                      <p:to>
                                        <p:strVal val="visible"/>
                                      </p:to>
                                    </p:set>
                                    <p:animEffect transition="in" filter="wipe(up)">
                                      <p:cBhvr>
                                        <p:cTn id="63" dur="500"/>
                                        <p:tgtEl>
                                          <p:spTgt spid="185"/>
                                        </p:tgtEl>
                                      </p:cBhvr>
                                    </p:animEffect>
                                  </p:childTnLst>
                                </p:cTn>
                              </p:par>
                            </p:childTnLst>
                          </p:cTn>
                        </p:par>
                        <p:par>
                          <p:cTn id="64" fill="hold">
                            <p:stCondLst>
                              <p:cond delay="5000"/>
                            </p:stCondLst>
                            <p:childTnLst>
                              <p:par>
                                <p:cTn id="65" presetID="10" presetClass="entr" presetSubtype="0" fill="hold" nodeType="afterEffect">
                                  <p:stCondLst>
                                    <p:cond delay="0"/>
                                  </p:stCondLst>
                                  <p:childTnLst>
                                    <p:set>
                                      <p:cBhvr>
                                        <p:cTn id="66" dur="1" fill="hold">
                                          <p:stCondLst>
                                            <p:cond delay="0"/>
                                          </p:stCondLst>
                                        </p:cTn>
                                        <p:tgtEl>
                                          <p:spTgt spid="2052"/>
                                        </p:tgtEl>
                                        <p:attrNameLst>
                                          <p:attrName>style.visibility</p:attrName>
                                        </p:attrNameLst>
                                      </p:cBhvr>
                                      <p:to>
                                        <p:strVal val="visible"/>
                                      </p:to>
                                    </p:set>
                                    <p:animEffect transition="in" filter="fade">
                                      <p:cBhvr>
                                        <p:cTn id="67" dur="500"/>
                                        <p:tgtEl>
                                          <p:spTgt spid="2052"/>
                                        </p:tgtEl>
                                      </p:cBhvr>
                                    </p:animEffect>
                                  </p:childTnLst>
                                </p:cTn>
                              </p:par>
                            </p:childTnLst>
                          </p:cTn>
                        </p:par>
                        <p:par>
                          <p:cTn id="68" fill="hold">
                            <p:stCondLst>
                              <p:cond delay="5500"/>
                            </p:stCondLst>
                            <p:childTnLst>
                              <p:par>
                                <p:cTn id="69" presetID="10" presetClass="entr" presetSubtype="0" fill="hold" nodeType="afterEffect">
                                  <p:stCondLst>
                                    <p:cond delay="0"/>
                                  </p:stCondLst>
                                  <p:childTnLst>
                                    <p:set>
                                      <p:cBhvr>
                                        <p:cTn id="70" dur="1" fill="hold">
                                          <p:stCondLst>
                                            <p:cond delay="0"/>
                                          </p:stCondLst>
                                        </p:cTn>
                                        <p:tgtEl>
                                          <p:spTgt spid="77"/>
                                        </p:tgtEl>
                                        <p:attrNameLst>
                                          <p:attrName>style.visibility</p:attrName>
                                        </p:attrNameLst>
                                      </p:cBhvr>
                                      <p:to>
                                        <p:strVal val="visible"/>
                                      </p:to>
                                    </p:set>
                                    <p:animEffect transition="in" filter="fade">
                                      <p:cBhvr>
                                        <p:cTn id="7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7" grpId="0" animBg="1"/>
      <p:bldP spid="88" grpId="0" animBg="1"/>
      <p:bldP spid="56" grpId="0"/>
      <p:bldP spid="74" grpId="0"/>
      <p:bldP spid="75" grpId="0"/>
      <p:bldGraphic spid="16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1"/>
          <p:cNvSpPr txBox="1">
            <a:spLocks/>
          </p:cNvSpPr>
          <p:nvPr/>
        </p:nvSpPr>
        <p:spPr>
          <a:xfrm>
            <a:off x="502199" y="556322"/>
            <a:ext cx="8894337" cy="428757"/>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
                <a:schemeClr val="dk2"/>
              </a:buClr>
              <a:buFont typeface="Archivo Narrow"/>
              <a:buNone/>
              <a:defRPr sz="3000" b="1" i="0" u="none" strike="noStrike" cap="none">
                <a:solidFill>
                  <a:schemeClr val="dk2"/>
                </a:solidFill>
                <a:latin typeface="Archivo Narrow"/>
                <a:ea typeface="Archivo Narrow"/>
                <a:cs typeface="Archivo Narrow"/>
                <a:sym typeface="Archivo Narrow"/>
              </a:defRPr>
            </a:lvl1pPr>
            <a:lvl2pPr lvl="1" indent="0">
              <a:spcBef>
                <a:spcPts val="0"/>
              </a:spcBef>
              <a:buFont typeface="Archivo Narrow"/>
              <a:buNone/>
              <a:defRPr sz="1800">
                <a:latin typeface="Archivo Narrow"/>
                <a:ea typeface="Archivo Narrow"/>
                <a:cs typeface="Archivo Narrow"/>
                <a:sym typeface="Archivo Narrow"/>
              </a:defRPr>
            </a:lvl2pPr>
            <a:lvl3pPr lvl="2" indent="0">
              <a:spcBef>
                <a:spcPts val="0"/>
              </a:spcBef>
              <a:buFont typeface="Archivo Narrow"/>
              <a:buNone/>
              <a:defRPr sz="1800">
                <a:latin typeface="Archivo Narrow"/>
                <a:ea typeface="Archivo Narrow"/>
                <a:cs typeface="Archivo Narrow"/>
                <a:sym typeface="Archivo Narrow"/>
              </a:defRPr>
            </a:lvl3pPr>
            <a:lvl4pPr lvl="3" indent="0">
              <a:spcBef>
                <a:spcPts val="0"/>
              </a:spcBef>
              <a:buFont typeface="Archivo Narrow"/>
              <a:buNone/>
              <a:defRPr sz="1800">
                <a:latin typeface="Archivo Narrow"/>
                <a:ea typeface="Archivo Narrow"/>
                <a:cs typeface="Archivo Narrow"/>
                <a:sym typeface="Archivo Narrow"/>
              </a:defRPr>
            </a:lvl4pPr>
            <a:lvl5pPr lvl="4" indent="0">
              <a:spcBef>
                <a:spcPts val="0"/>
              </a:spcBef>
              <a:buFont typeface="Archivo Narrow"/>
              <a:buNone/>
              <a:defRPr sz="1800">
                <a:latin typeface="Archivo Narrow"/>
                <a:ea typeface="Archivo Narrow"/>
                <a:cs typeface="Archivo Narrow"/>
                <a:sym typeface="Archivo Narrow"/>
              </a:defRPr>
            </a:lvl5pPr>
            <a:lvl6pPr lvl="5" indent="0">
              <a:spcBef>
                <a:spcPts val="0"/>
              </a:spcBef>
              <a:buFont typeface="Archivo Narrow"/>
              <a:buNone/>
              <a:defRPr sz="1800">
                <a:latin typeface="Archivo Narrow"/>
                <a:ea typeface="Archivo Narrow"/>
                <a:cs typeface="Archivo Narrow"/>
                <a:sym typeface="Archivo Narrow"/>
              </a:defRPr>
            </a:lvl6pPr>
            <a:lvl7pPr lvl="6" indent="0">
              <a:spcBef>
                <a:spcPts val="0"/>
              </a:spcBef>
              <a:buFont typeface="Archivo Narrow"/>
              <a:buNone/>
              <a:defRPr sz="1800">
                <a:latin typeface="Archivo Narrow"/>
                <a:ea typeface="Archivo Narrow"/>
                <a:cs typeface="Archivo Narrow"/>
                <a:sym typeface="Archivo Narrow"/>
              </a:defRPr>
            </a:lvl7pPr>
            <a:lvl8pPr lvl="7" indent="0">
              <a:spcBef>
                <a:spcPts val="0"/>
              </a:spcBef>
              <a:buFont typeface="Archivo Narrow"/>
              <a:buNone/>
              <a:defRPr sz="1800">
                <a:latin typeface="Archivo Narrow"/>
                <a:ea typeface="Archivo Narrow"/>
                <a:cs typeface="Archivo Narrow"/>
                <a:sym typeface="Archivo Narrow"/>
              </a:defRPr>
            </a:lvl8pPr>
            <a:lvl9pPr lvl="8" indent="0">
              <a:spcBef>
                <a:spcPts val="0"/>
              </a:spcBef>
              <a:buFont typeface="Archivo Narrow"/>
              <a:buNone/>
              <a:defRPr sz="1800">
                <a:latin typeface="Archivo Narrow"/>
                <a:ea typeface="Archivo Narrow"/>
                <a:cs typeface="Archivo Narrow"/>
                <a:sym typeface="Archivo Narrow"/>
              </a:defRPr>
            </a:lvl9pPr>
          </a:lstStyle>
          <a:p>
            <a:pPr defTabSz="457200"/>
            <a:endParaRPr lang="es-GT" sz="2400" b="0"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6912" y="2829316"/>
            <a:ext cx="3439648" cy="2040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rotWithShape="1">
          <a:blip r:embed="rId3"/>
          <a:srcRect l="27021" t="41797" r="69450" b="51790"/>
          <a:stretch/>
        </p:blipFill>
        <p:spPr>
          <a:xfrm>
            <a:off x="4192381" y="4146204"/>
            <a:ext cx="667657" cy="452729"/>
          </a:xfrm>
          <a:prstGeom prst="ellipse">
            <a:avLst/>
          </a:prstGeom>
          <a:solidFill>
            <a:srgbClr val="007FC7"/>
          </a:solidFill>
        </p:spPr>
      </p:pic>
      <p:pic>
        <p:nvPicPr>
          <p:cNvPr id="9" name="Picture 8"/>
          <p:cNvPicPr>
            <a:picLocks noChangeAspect="1"/>
          </p:cNvPicPr>
          <p:nvPr/>
        </p:nvPicPr>
        <p:blipFill rotWithShape="1">
          <a:blip r:embed="rId3"/>
          <a:srcRect l="26939" t="63844" r="69609" b="30015"/>
          <a:stretch/>
        </p:blipFill>
        <p:spPr>
          <a:xfrm>
            <a:off x="3868959" y="3431987"/>
            <a:ext cx="653142" cy="433465"/>
          </a:xfrm>
          <a:prstGeom prst="ellipse">
            <a:avLst/>
          </a:prstGeom>
        </p:spPr>
      </p:pic>
      <p:sp>
        <p:nvSpPr>
          <p:cNvPr id="10" name="TextBox 9"/>
          <p:cNvSpPr txBox="1"/>
          <p:nvPr/>
        </p:nvSpPr>
        <p:spPr>
          <a:xfrm>
            <a:off x="395536" y="2720171"/>
            <a:ext cx="1619672" cy="1015663"/>
          </a:xfrm>
          <a:prstGeom prst="rect">
            <a:avLst/>
          </a:prstGeom>
          <a:noFill/>
        </p:spPr>
        <p:txBody>
          <a:bodyPr wrap="square" rtlCol="0">
            <a:spAutoFit/>
          </a:bodyPr>
          <a:lstStyle>
            <a:defPPr>
              <a:defRPr lang="es-MX"/>
            </a:defPPr>
            <a:lvl1pPr>
              <a:defRPr sz="1200"/>
            </a:lvl1pPr>
          </a:lstStyle>
          <a:p>
            <a:pPr algn="ctr"/>
            <a:r>
              <a:rPr lang="en-US" sz="2000" b="1" dirty="0" err="1" smtClean="0">
                <a:solidFill>
                  <a:schemeClr val="accent1"/>
                </a:solidFill>
              </a:rPr>
              <a:t>Principales</a:t>
            </a:r>
            <a:r>
              <a:rPr lang="en-US" sz="2000" b="1" dirty="0" smtClean="0">
                <a:solidFill>
                  <a:schemeClr val="accent1"/>
                </a:solidFill>
              </a:rPr>
              <a:t> </a:t>
            </a:r>
            <a:r>
              <a:rPr lang="en-US" sz="2000" b="1" dirty="0" err="1" smtClean="0">
                <a:solidFill>
                  <a:schemeClr val="accent1"/>
                </a:solidFill>
              </a:rPr>
              <a:t>alternativas</a:t>
            </a:r>
            <a:r>
              <a:rPr lang="en-US" sz="2000" b="1" dirty="0" smtClean="0">
                <a:solidFill>
                  <a:schemeClr val="accent1"/>
                </a:solidFill>
              </a:rPr>
              <a:t> de </a:t>
            </a:r>
            <a:r>
              <a:rPr lang="en-US" sz="2000" b="1" dirty="0" err="1" smtClean="0">
                <a:solidFill>
                  <a:schemeClr val="accent1"/>
                </a:solidFill>
              </a:rPr>
              <a:t>ahorro</a:t>
            </a:r>
            <a:endParaRPr lang="es-MX" sz="1800" b="1" dirty="0">
              <a:solidFill>
                <a:schemeClr val="accent1"/>
              </a:solidFill>
              <a:cs typeface="Arial" charset="0"/>
            </a:endParaRPr>
          </a:p>
        </p:txBody>
      </p:sp>
      <p:grpSp>
        <p:nvGrpSpPr>
          <p:cNvPr id="11" name="Group 10"/>
          <p:cNvGrpSpPr/>
          <p:nvPr/>
        </p:nvGrpSpPr>
        <p:grpSpPr>
          <a:xfrm>
            <a:off x="3275869" y="1844573"/>
            <a:ext cx="688509" cy="486637"/>
            <a:chOff x="8299006" y="2132941"/>
            <a:chExt cx="1371600" cy="1371600"/>
          </a:xfrm>
          <a:solidFill>
            <a:srgbClr val="FFC000"/>
          </a:solidFill>
        </p:grpSpPr>
        <p:sp>
          <p:nvSpPr>
            <p:cNvPr id="12" name="Oval 11"/>
            <p:cNvSpPr/>
            <p:nvPr/>
          </p:nvSpPr>
          <p:spPr>
            <a:xfrm>
              <a:off x="8299006" y="2132941"/>
              <a:ext cx="1371600" cy="13716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pic>
          <p:nvPicPr>
            <p:cNvPr id="13" name="Picture 12" descr="Cinema.emf"/>
            <p:cNvPicPr>
              <a:picLocks noChangeAspect="1"/>
            </p:cNvPicPr>
            <p:nvPr/>
          </p:nvPicPr>
          <p:blipFill>
            <a:blip r:embed="rId4" cstate="print"/>
            <a:stretch>
              <a:fillRect/>
            </a:stretch>
          </p:blipFill>
          <p:spPr>
            <a:xfrm>
              <a:off x="8634104" y="2424256"/>
              <a:ext cx="701404" cy="784814"/>
            </a:xfrm>
            <a:prstGeom prst="rect">
              <a:avLst/>
            </a:prstGeom>
            <a:grpFill/>
          </p:spPr>
        </p:pic>
      </p:grpSp>
      <p:sp>
        <p:nvSpPr>
          <p:cNvPr id="14" name="TextBox 13"/>
          <p:cNvSpPr txBox="1"/>
          <p:nvPr/>
        </p:nvSpPr>
        <p:spPr>
          <a:xfrm>
            <a:off x="4174561" y="1780459"/>
            <a:ext cx="3536546" cy="307777"/>
          </a:xfrm>
          <a:prstGeom prst="rect">
            <a:avLst/>
          </a:prstGeom>
          <a:noFill/>
        </p:spPr>
        <p:txBody>
          <a:bodyPr wrap="none" rtlCol="0">
            <a:spAutoFit/>
          </a:bodyPr>
          <a:lstStyle/>
          <a:p>
            <a:r>
              <a:rPr lang="es-DO" sz="1400" dirty="0" smtClean="0"/>
              <a:t>Disminuir </a:t>
            </a:r>
            <a:r>
              <a:rPr lang="es-DO" sz="1400" dirty="0"/>
              <a:t>el entretenimiento fuera de casa</a:t>
            </a:r>
            <a:endParaRPr lang="es-MX" sz="1400" b="1" dirty="0">
              <a:solidFill>
                <a:schemeClr val="tx1">
                  <a:lumMod val="65000"/>
                  <a:lumOff val="35000"/>
                </a:schemeClr>
              </a:solidFill>
              <a:cs typeface="Arial" charset="0"/>
            </a:endParaRPr>
          </a:p>
        </p:txBody>
      </p:sp>
      <p:pic>
        <p:nvPicPr>
          <p:cNvPr id="15" name="Picture 14"/>
          <p:cNvPicPr>
            <a:picLocks noChangeAspect="1"/>
          </p:cNvPicPr>
          <p:nvPr/>
        </p:nvPicPr>
        <p:blipFill rotWithShape="1">
          <a:blip r:embed="rId3"/>
          <a:srcRect l="27222" t="71269" r="69403" b="22864"/>
          <a:stretch/>
        </p:blipFill>
        <p:spPr>
          <a:xfrm>
            <a:off x="3405127" y="2563896"/>
            <a:ext cx="638630" cy="473785"/>
          </a:xfrm>
          <a:prstGeom prst="ellipse">
            <a:avLst/>
          </a:prstGeom>
        </p:spPr>
      </p:pic>
      <p:sp>
        <p:nvSpPr>
          <p:cNvPr id="16" name="TextBox 15"/>
          <p:cNvSpPr txBox="1"/>
          <p:nvPr/>
        </p:nvSpPr>
        <p:spPr>
          <a:xfrm>
            <a:off x="4403262" y="2563907"/>
            <a:ext cx="2462534" cy="738664"/>
          </a:xfrm>
          <a:prstGeom prst="rect">
            <a:avLst/>
          </a:prstGeom>
          <a:noFill/>
        </p:spPr>
        <p:txBody>
          <a:bodyPr wrap="none" rtlCol="0">
            <a:spAutoFit/>
          </a:bodyPr>
          <a:lstStyle/>
          <a:p>
            <a:r>
              <a:rPr lang="es-DO" sz="1400" dirty="0" smtClean="0"/>
              <a:t>Ahorrar </a:t>
            </a:r>
            <a:r>
              <a:rPr lang="es-DO" sz="1400" dirty="0"/>
              <a:t>en gas y electricidad</a:t>
            </a:r>
          </a:p>
          <a:p>
            <a:r>
              <a:rPr lang="es-DO" sz="1400" dirty="0"/>
              <a:t/>
            </a:r>
            <a:br>
              <a:rPr lang="es-DO" sz="1400" dirty="0"/>
            </a:br>
            <a:endParaRPr lang="es-MX" sz="1400" b="1" dirty="0">
              <a:solidFill>
                <a:schemeClr val="tx1">
                  <a:lumMod val="65000"/>
                  <a:lumOff val="35000"/>
                </a:schemeClr>
              </a:solidFill>
              <a:cs typeface="Arial" charset="0"/>
            </a:endParaRPr>
          </a:p>
        </p:txBody>
      </p:sp>
      <p:sp>
        <p:nvSpPr>
          <p:cNvPr id="17" name="TextBox 16"/>
          <p:cNvSpPr txBox="1"/>
          <p:nvPr/>
        </p:nvSpPr>
        <p:spPr>
          <a:xfrm>
            <a:off x="4807254" y="3278098"/>
            <a:ext cx="1963999" cy="307777"/>
          </a:xfrm>
          <a:prstGeom prst="rect">
            <a:avLst/>
          </a:prstGeom>
          <a:noFill/>
        </p:spPr>
        <p:txBody>
          <a:bodyPr wrap="none" rtlCol="0">
            <a:spAutoFit/>
          </a:bodyPr>
          <a:lstStyle/>
          <a:p>
            <a:r>
              <a:rPr lang="es-DO" sz="1400" dirty="0"/>
              <a:t>Gastar menos en </a:t>
            </a:r>
            <a:r>
              <a:rPr lang="es-DO" sz="1400" dirty="0" smtClean="0"/>
              <a:t>ropa</a:t>
            </a:r>
            <a:endParaRPr lang="es-DO" sz="1400" dirty="0"/>
          </a:p>
        </p:txBody>
      </p:sp>
      <p:sp>
        <p:nvSpPr>
          <p:cNvPr id="18" name="TextBox 17"/>
          <p:cNvSpPr txBox="1"/>
          <p:nvPr/>
        </p:nvSpPr>
        <p:spPr>
          <a:xfrm>
            <a:off x="4951046" y="4145961"/>
            <a:ext cx="2292615" cy="307777"/>
          </a:xfrm>
          <a:prstGeom prst="rect">
            <a:avLst/>
          </a:prstGeom>
          <a:noFill/>
        </p:spPr>
        <p:txBody>
          <a:bodyPr wrap="none" rtlCol="0">
            <a:spAutoFit/>
          </a:bodyPr>
          <a:lstStyle/>
          <a:p>
            <a:r>
              <a:rPr lang="es-DO" sz="1400" dirty="0" smtClean="0"/>
              <a:t>Cambiar </a:t>
            </a:r>
            <a:r>
              <a:rPr lang="es-DO" sz="1400" dirty="0"/>
              <a:t>a marcas baratas</a:t>
            </a:r>
            <a:endParaRPr lang="es-MX" sz="1400" b="1" dirty="0">
              <a:solidFill>
                <a:schemeClr val="tx1">
                  <a:lumMod val="65000"/>
                  <a:lumOff val="35000"/>
                </a:schemeClr>
              </a:solidFill>
              <a:cs typeface="Arial" charset="0"/>
            </a:endParaRPr>
          </a:p>
        </p:txBody>
      </p:sp>
      <p:sp>
        <p:nvSpPr>
          <p:cNvPr id="19" name="TextBox 18"/>
          <p:cNvSpPr txBox="1"/>
          <p:nvPr/>
        </p:nvSpPr>
        <p:spPr>
          <a:xfrm>
            <a:off x="2351395" y="1802252"/>
            <a:ext cx="1128834" cy="646331"/>
          </a:xfrm>
          <a:prstGeom prst="rect">
            <a:avLst/>
          </a:prstGeom>
          <a:noFill/>
        </p:spPr>
        <p:txBody>
          <a:bodyPr wrap="none" rtlCol="0">
            <a:spAutoFit/>
          </a:bodyPr>
          <a:lstStyle/>
          <a:p>
            <a:pPr algn="ctr"/>
            <a:r>
              <a:rPr lang="es-MX" sz="2400" b="1" dirty="0">
                <a:solidFill>
                  <a:srgbClr val="FFC000"/>
                </a:solidFill>
                <a:cs typeface="Arial" charset="0"/>
              </a:rPr>
              <a:t>52%</a:t>
            </a:r>
          </a:p>
          <a:p>
            <a:pPr algn="ctr"/>
            <a:r>
              <a:rPr lang="es-MX" sz="1200" b="1" dirty="0">
                <a:solidFill>
                  <a:srgbClr val="FFC000"/>
                </a:solidFill>
                <a:cs typeface="Arial" charset="0"/>
              </a:rPr>
              <a:t>+</a:t>
            </a:r>
            <a:r>
              <a:rPr lang="es-MX" sz="1200" b="1" dirty="0" smtClean="0">
                <a:solidFill>
                  <a:srgbClr val="FFC000"/>
                </a:solidFill>
                <a:cs typeface="Arial" charset="0"/>
              </a:rPr>
              <a:t>2pp </a:t>
            </a:r>
            <a:r>
              <a:rPr lang="es-GT" sz="1200" dirty="0">
                <a:solidFill>
                  <a:schemeClr val="tx1">
                    <a:lumMod val="65000"/>
                    <a:lumOff val="35000"/>
                  </a:schemeClr>
                </a:solidFill>
                <a:cs typeface="Arial" charset="0"/>
              </a:rPr>
              <a:t>vs </a:t>
            </a:r>
            <a:r>
              <a:rPr lang="es-GT" sz="1200" dirty="0" smtClean="0">
                <a:solidFill>
                  <a:schemeClr val="tx1">
                    <a:lumMod val="65000"/>
                    <a:lumOff val="35000"/>
                  </a:schemeClr>
                </a:solidFill>
                <a:cs typeface="Arial" charset="0"/>
              </a:rPr>
              <a:t>2016</a:t>
            </a:r>
            <a:endParaRPr lang="es-GT" sz="1200" dirty="0">
              <a:solidFill>
                <a:schemeClr val="tx1">
                  <a:lumMod val="65000"/>
                  <a:lumOff val="35000"/>
                </a:schemeClr>
              </a:solidFill>
              <a:cs typeface="Arial" charset="0"/>
            </a:endParaRPr>
          </a:p>
        </p:txBody>
      </p:sp>
      <p:sp>
        <p:nvSpPr>
          <p:cNvPr id="20" name="TextBox 19"/>
          <p:cNvSpPr txBox="1"/>
          <p:nvPr/>
        </p:nvSpPr>
        <p:spPr>
          <a:xfrm>
            <a:off x="2495417" y="2552811"/>
            <a:ext cx="1128834" cy="830997"/>
          </a:xfrm>
          <a:prstGeom prst="rect">
            <a:avLst/>
          </a:prstGeom>
          <a:noFill/>
        </p:spPr>
        <p:txBody>
          <a:bodyPr wrap="none" rtlCol="0">
            <a:spAutoFit/>
          </a:bodyPr>
          <a:lstStyle/>
          <a:p>
            <a:pPr algn="ctr"/>
            <a:r>
              <a:rPr lang="es-MX" sz="2400" b="1" dirty="0">
                <a:solidFill>
                  <a:srgbClr val="218535"/>
                </a:solidFill>
                <a:cs typeface="Arial" charset="0"/>
              </a:rPr>
              <a:t>51%</a:t>
            </a:r>
          </a:p>
          <a:p>
            <a:pPr algn="ctr"/>
            <a:r>
              <a:rPr lang="es-MX" sz="1200" b="1" dirty="0">
                <a:solidFill>
                  <a:srgbClr val="218535"/>
                </a:solidFill>
                <a:cs typeface="Arial" charset="0"/>
              </a:rPr>
              <a:t>+</a:t>
            </a:r>
            <a:r>
              <a:rPr lang="es-MX" sz="1200" b="1" dirty="0" smtClean="0">
                <a:solidFill>
                  <a:srgbClr val="218535"/>
                </a:solidFill>
                <a:cs typeface="Arial" charset="0"/>
              </a:rPr>
              <a:t>1pp </a:t>
            </a:r>
            <a:r>
              <a:rPr lang="es-GT" sz="1200" dirty="0">
                <a:solidFill>
                  <a:schemeClr val="tx1">
                    <a:lumMod val="65000"/>
                    <a:lumOff val="35000"/>
                  </a:schemeClr>
                </a:solidFill>
                <a:cs typeface="Arial" charset="0"/>
              </a:rPr>
              <a:t>vs </a:t>
            </a:r>
            <a:r>
              <a:rPr lang="es-GT" sz="1200" dirty="0" smtClean="0">
                <a:solidFill>
                  <a:schemeClr val="tx1">
                    <a:lumMod val="65000"/>
                    <a:lumOff val="35000"/>
                  </a:schemeClr>
                </a:solidFill>
                <a:cs typeface="Arial" charset="0"/>
              </a:rPr>
              <a:t>2016</a:t>
            </a:r>
            <a:endParaRPr lang="es-GT" sz="1200" dirty="0">
              <a:solidFill>
                <a:schemeClr val="tx1">
                  <a:lumMod val="65000"/>
                  <a:lumOff val="35000"/>
                </a:schemeClr>
              </a:solidFill>
              <a:cs typeface="Arial" charset="0"/>
            </a:endParaRPr>
          </a:p>
          <a:p>
            <a:pPr algn="ctr"/>
            <a:endParaRPr lang="es-MX" sz="1200" b="1" dirty="0">
              <a:solidFill>
                <a:srgbClr val="218535"/>
              </a:solidFill>
              <a:cs typeface="Arial" charset="0"/>
            </a:endParaRPr>
          </a:p>
        </p:txBody>
      </p:sp>
      <p:sp>
        <p:nvSpPr>
          <p:cNvPr id="21" name="TextBox 20"/>
          <p:cNvSpPr txBox="1"/>
          <p:nvPr/>
        </p:nvSpPr>
        <p:spPr>
          <a:xfrm>
            <a:off x="2903631" y="3325555"/>
            <a:ext cx="1128834" cy="830997"/>
          </a:xfrm>
          <a:prstGeom prst="rect">
            <a:avLst/>
          </a:prstGeom>
          <a:noFill/>
        </p:spPr>
        <p:txBody>
          <a:bodyPr wrap="none" rtlCol="0">
            <a:spAutoFit/>
          </a:bodyPr>
          <a:lstStyle/>
          <a:p>
            <a:pPr algn="ctr"/>
            <a:r>
              <a:rPr lang="es-MX" sz="2400" b="1" dirty="0">
                <a:solidFill>
                  <a:schemeClr val="tx1">
                    <a:lumMod val="65000"/>
                    <a:lumOff val="35000"/>
                  </a:schemeClr>
                </a:solidFill>
                <a:cs typeface="Arial" charset="0"/>
              </a:rPr>
              <a:t>52%</a:t>
            </a:r>
          </a:p>
          <a:p>
            <a:pPr algn="ctr"/>
            <a:r>
              <a:rPr lang="es-MX" sz="1200" b="1" dirty="0">
                <a:solidFill>
                  <a:schemeClr val="tx1">
                    <a:lumMod val="65000"/>
                    <a:lumOff val="35000"/>
                  </a:schemeClr>
                </a:solidFill>
                <a:cs typeface="Arial" charset="0"/>
              </a:rPr>
              <a:t>+</a:t>
            </a:r>
            <a:r>
              <a:rPr lang="es-MX" sz="1200" b="1" dirty="0" smtClean="0">
                <a:solidFill>
                  <a:schemeClr val="tx1">
                    <a:lumMod val="65000"/>
                    <a:lumOff val="35000"/>
                  </a:schemeClr>
                </a:solidFill>
                <a:cs typeface="Arial" charset="0"/>
              </a:rPr>
              <a:t>4pp </a:t>
            </a:r>
            <a:r>
              <a:rPr lang="es-GT" sz="1200" dirty="0">
                <a:solidFill>
                  <a:schemeClr val="tx1">
                    <a:lumMod val="65000"/>
                    <a:lumOff val="35000"/>
                  </a:schemeClr>
                </a:solidFill>
                <a:cs typeface="Arial" charset="0"/>
              </a:rPr>
              <a:t>vs </a:t>
            </a:r>
            <a:r>
              <a:rPr lang="es-GT" sz="1200" dirty="0" smtClean="0">
                <a:solidFill>
                  <a:schemeClr val="tx1">
                    <a:lumMod val="65000"/>
                    <a:lumOff val="35000"/>
                  </a:schemeClr>
                </a:solidFill>
                <a:cs typeface="Arial" charset="0"/>
              </a:rPr>
              <a:t>2016</a:t>
            </a:r>
            <a:endParaRPr lang="es-GT" sz="1200" dirty="0">
              <a:solidFill>
                <a:schemeClr val="tx1">
                  <a:lumMod val="65000"/>
                  <a:lumOff val="35000"/>
                </a:schemeClr>
              </a:solidFill>
              <a:cs typeface="Arial" charset="0"/>
            </a:endParaRPr>
          </a:p>
          <a:p>
            <a:pPr algn="ctr"/>
            <a:endParaRPr lang="es-MX" sz="1200" b="1" dirty="0">
              <a:solidFill>
                <a:schemeClr val="tx1">
                  <a:lumMod val="65000"/>
                  <a:lumOff val="35000"/>
                </a:schemeClr>
              </a:solidFill>
              <a:cs typeface="Arial" charset="0"/>
            </a:endParaRPr>
          </a:p>
        </p:txBody>
      </p:sp>
      <p:sp>
        <p:nvSpPr>
          <p:cNvPr id="22" name="TextBox 21"/>
          <p:cNvSpPr txBox="1"/>
          <p:nvPr/>
        </p:nvSpPr>
        <p:spPr>
          <a:xfrm>
            <a:off x="3280568" y="4021542"/>
            <a:ext cx="1128834" cy="830997"/>
          </a:xfrm>
          <a:prstGeom prst="rect">
            <a:avLst/>
          </a:prstGeom>
          <a:noFill/>
        </p:spPr>
        <p:txBody>
          <a:bodyPr wrap="none" rtlCol="0">
            <a:spAutoFit/>
          </a:bodyPr>
          <a:lstStyle/>
          <a:p>
            <a:pPr algn="ctr"/>
            <a:r>
              <a:rPr lang="es-MX" sz="2400" b="1" dirty="0">
                <a:solidFill>
                  <a:schemeClr val="tx1">
                    <a:lumMod val="65000"/>
                    <a:lumOff val="35000"/>
                  </a:schemeClr>
                </a:solidFill>
                <a:cs typeface="Arial" charset="0"/>
              </a:rPr>
              <a:t>50%</a:t>
            </a:r>
          </a:p>
          <a:p>
            <a:pPr algn="ctr"/>
            <a:r>
              <a:rPr lang="es-MX" sz="1200" b="1" dirty="0">
                <a:solidFill>
                  <a:schemeClr val="tx1">
                    <a:lumMod val="65000"/>
                    <a:lumOff val="35000"/>
                  </a:schemeClr>
                </a:solidFill>
                <a:cs typeface="Arial" charset="0"/>
              </a:rPr>
              <a:t>+</a:t>
            </a:r>
            <a:r>
              <a:rPr lang="es-MX" sz="1200" b="1" dirty="0" smtClean="0">
                <a:solidFill>
                  <a:schemeClr val="tx1">
                    <a:lumMod val="65000"/>
                    <a:lumOff val="35000"/>
                  </a:schemeClr>
                </a:solidFill>
                <a:cs typeface="Arial" charset="0"/>
              </a:rPr>
              <a:t>2pp </a:t>
            </a:r>
            <a:r>
              <a:rPr lang="es-GT" sz="1200" dirty="0">
                <a:solidFill>
                  <a:schemeClr val="tx1">
                    <a:lumMod val="65000"/>
                    <a:lumOff val="35000"/>
                  </a:schemeClr>
                </a:solidFill>
                <a:cs typeface="Arial" charset="0"/>
              </a:rPr>
              <a:t>vs </a:t>
            </a:r>
            <a:r>
              <a:rPr lang="es-GT" sz="1200" dirty="0" smtClean="0">
                <a:solidFill>
                  <a:schemeClr val="tx1">
                    <a:lumMod val="65000"/>
                    <a:lumOff val="35000"/>
                  </a:schemeClr>
                </a:solidFill>
                <a:cs typeface="Arial" charset="0"/>
              </a:rPr>
              <a:t>2016</a:t>
            </a:r>
            <a:endParaRPr lang="es-GT" sz="1200" dirty="0">
              <a:solidFill>
                <a:schemeClr val="tx1">
                  <a:lumMod val="65000"/>
                  <a:lumOff val="35000"/>
                </a:schemeClr>
              </a:solidFill>
              <a:cs typeface="Arial" charset="0"/>
            </a:endParaRPr>
          </a:p>
          <a:p>
            <a:pPr algn="ctr"/>
            <a:endParaRPr lang="es-MX" sz="1200" b="1" dirty="0">
              <a:solidFill>
                <a:schemeClr val="tx1">
                  <a:lumMod val="65000"/>
                  <a:lumOff val="35000"/>
                </a:schemeClr>
              </a:solidFill>
              <a:cs typeface="Arial" charset="0"/>
            </a:endParaRPr>
          </a:p>
        </p:txBody>
      </p:sp>
      <p:cxnSp>
        <p:nvCxnSpPr>
          <p:cNvPr id="23" name="Straight Connector 22"/>
          <p:cNvCxnSpPr/>
          <p:nvPr/>
        </p:nvCxnSpPr>
        <p:spPr>
          <a:xfrm flipH="1">
            <a:off x="4087508" y="2102437"/>
            <a:ext cx="5020996" cy="0"/>
          </a:xfrm>
          <a:prstGeom prst="line">
            <a:avLst/>
          </a:prstGeom>
          <a:ln w="28575">
            <a:solidFill>
              <a:srgbClr val="FFC000"/>
            </a:solidFill>
            <a:tailEnd type="oval" w="lg" len="lg"/>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4234717" y="2907417"/>
            <a:ext cx="4814259" cy="0"/>
          </a:xfrm>
          <a:prstGeom prst="line">
            <a:avLst/>
          </a:prstGeom>
          <a:ln w="28575">
            <a:solidFill>
              <a:srgbClr val="00B050"/>
            </a:solidFill>
            <a:tailEnd type="oval" w="lg" len="lg"/>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4716022" y="3633329"/>
            <a:ext cx="4332949" cy="2911"/>
          </a:xfrm>
          <a:prstGeom prst="line">
            <a:avLst/>
          </a:prstGeom>
          <a:ln w="28575">
            <a:solidFill>
              <a:schemeClr val="accent5"/>
            </a:solidFill>
            <a:tailEnd type="oval" w="lg" len="lg"/>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4951040" y="4453737"/>
            <a:ext cx="4097912" cy="18963"/>
          </a:xfrm>
          <a:prstGeom prst="line">
            <a:avLst/>
          </a:prstGeom>
          <a:ln w="28575">
            <a:solidFill>
              <a:srgbClr val="007FC7"/>
            </a:solidFill>
            <a:tailEnd type="oval" w="lg" len="lg"/>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03853" y="4861992"/>
            <a:ext cx="4152123" cy="230832"/>
          </a:xfrm>
          <a:prstGeom prst="rect">
            <a:avLst/>
          </a:prstGeom>
          <a:noFill/>
        </p:spPr>
        <p:txBody>
          <a:bodyPr wrap="square" rtlCol="0">
            <a:spAutoFit/>
          </a:bodyPr>
          <a:lstStyle/>
          <a:p>
            <a:r>
              <a:rPr lang="es-GT" sz="900" dirty="0">
                <a:solidFill>
                  <a:schemeClr val="tx2"/>
                </a:solidFill>
                <a:cs typeface="Arial" charset="0"/>
              </a:rPr>
              <a:t>Fuente: Índice </a:t>
            </a:r>
            <a:r>
              <a:rPr lang="es-GT" sz="900" dirty="0" err="1">
                <a:solidFill>
                  <a:schemeClr val="tx2"/>
                </a:solidFill>
                <a:cs typeface="Arial" charset="0"/>
              </a:rPr>
              <a:t>Nielsen</a:t>
            </a:r>
            <a:r>
              <a:rPr lang="es-GT" sz="900" dirty="0">
                <a:solidFill>
                  <a:schemeClr val="tx2"/>
                </a:solidFill>
                <a:cs typeface="Arial" charset="0"/>
              </a:rPr>
              <a:t> </a:t>
            </a:r>
            <a:r>
              <a:rPr lang="es-GT" sz="900" dirty="0" err="1">
                <a:solidFill>
                  <a:schemeClr val="tx2"/>
                </a:solidFill>
                <a:cs typeface="Arial" charset="0"/>
              </a:rPr>
              <a:t>Confizanza</a:t>
            </a:r>
            <a:r>
              <a:rPr lang="es-GT" sz="900" dirty="0">
                <a:solidFill>
                  <a:schemeClr val="tx2"/>
                </a:solidFill>
                <a:cs typeface="Arial" charset="0"/>
              </a:rPr>
              <a:t> del consumidor </a:t>
            </a:r>
            <a:r>
              <a:rPr lang="es-GT" sz="900" dirty="0" smtClean="0">
                <a:solidFill>
                  <a:schemeClr val="tx2"/>
                </a:solidFill>
                <a:cs typeface="Arial" charset="0"/>
              </a:rPr>
              <a:t>Q4 </a:t>
            </a:r>
            <a:r>
              <a:rPr lang="es-GT" sz="900" dirty="0">
                <a:solidFill>
                  <a:schemeClr val="tx2"/>
                </a:solidFill>
                <a:cs typeface="Arial" charset="0"/>
              </a:rPr>
              <a:t>2016</a:t>
            </a:r>
          </a:p>
        </p:txBody>
      </p:sp>
      <p:grpSp>
        <p:nvGrpSpPr>
          <p:cNvPr id="29" name="Group 3"/>
          <p:cNvGrpSpPr/>
          <p:nvPr/>
        </p:nvGrpSpPr>
        <p:grpSpPr>
          <a:xfrm>
            <a:off x="2459928" y="1202940"/>
            <a:ext cx="5540906" cy="1729647"/>
            <a:chOff x="143986" y="3363838"/>
            <a:chExt cx="6532703" cy="2963132"/>
          </a:xfrm>
        </p:grpSpPr>
        <p:graphicFrame>
          <p:nvGraphicFramePr>
            <p:cNvPr id="30" name="Chart 12"/>
            <p:cNvGraphicFramePr/>
            <p:nvPr>
              <p:extLst>
                <p:ext uri="{D42A27DB-BD31-4B8C-83A1-F6EECF244321}">
                  <p14:modId xmlns:p14="http://schemas.microsoft.com/office/powerpoint/2010/main" val="1405953251"/>
                </p:ext>
              </p:extLst>
            </p:nvPr>
          </p:nvGraphicFramePr>
          <p:xfrm>
            <a:off x="4406035" y="3363838"/>
            <a:ext cx="2270654" cy="1228824"/>
          </p:xfrm>
          <a:graphic>
            <a:graphicData uri="http://schemas.openxmlformats.org/drawingml/2006/chart">
              <c:chart xmlns:c="http://schemas.openxmlformats.org/drawingml/2006/chart" xmlns:r="http://schemas.openxmlformats.org/officeDocument/2006/relationships" r:id="rId5"/>
            </a:graphicData>
          </a:graphic>
        </p:graphicFrame>
        <p:sp>
          <p:nvSpPr>
            <p:cNvPr id="31" name="TextBox 13"/>
            <p:cNvSpPr txBox="1"/>
            <p:nvPr/>
          </p:nvSpPr>
          <p:spPr>
            <a:xfrm>
              <a:off x="143986" y="5799704"/>
              <a:ext cx="1199442" cy="527266"/>
            </a:xfrm>
            <a:prstGeom prst="rect">
              <a:avLst/>
            </a:prstGeom>
            <a:noFill/>
          </p:spPr>
          <p:txBody>
            <a:bodyPr wrap="square" rtlCol="0">
              <a:spAutoFit/>
            </a:bodyPr>
            <a:lstStyle/>
            <a:p>
              <a:pPr algn="ctr" fontAlgn="base">
                <a:spcBef>
                  <a:spcPct val="0"/>
                </a:spcBef>
                <a:spcAft>
                  <a:spcPct val="0"/>
                </a:spcAft>
              </a:pPr>
              <a:r>
                <a:rPr lang="es-GT" sz="1400" dirty="0" smtClean="0">
                  <a:solidFill>
                    <a:schemeClr val="tx1">
                      <a:lumMod val="65000"/>
                      <a:lumOff val="35000"/>
                    </a:schemeClr>
                  </a:solidFill>
                  <a:cs typeface="Arial" charset="0"/>
                </a:rPr>
                <a:t> </a:t>
              </a:r>
              <a:endParaRPr lang="es-GT" sz="1400" dirty="0">
                <a:solidFill>
                  <a:schemeClr val="tx1">
                    <a:lumMod val="65000"/>
                    <a:lumOff val="35000"/>
                  </a:schemeClr>
                </a:solidFill>
                <a:cs typeface="Arial" charset="0"/>
              </a:endParaRPr>
            </a:p>
          </p:txBody>
        </p:sp>
      </p:grpSp>
      <p:sp>
        <p:nvSpPr>
          <p:cNvPr id="32" name="TextBox 31"/>
          <p:cNvSpPr txBox="1"/>
          <p:nvPr/>
        </p:nvSpPr>
        <p:spPr>
          <a:xfrm>
            <a:off x="5580111" y="988371"/>
            <a:ext cx="2592289" cy="246221"/>
          </a:xfrm>
          <a:prstGeom prst="rect">
            <a:avLst/>
          </a:prstGeom>
          <a:noFill/>
        </p:spPr>
        <p:txBody>
          <a:bodyPr wrap="square" rtlCol="0">
            <a:spAutoFit/>
          </a:bodyPr>
          <a:lstStyle/>
          <a:p>
            <a:pPr algn="ctr"/>
            <a:r>
              <a:rPr lang="es-GT" sz="1000" b="1" dirty="0" smtClean="0">
                <a:solidFill>
                  <a:schemeClr val="accent1"/>
                </a:solidFill>
              </a:rPr>
              <a:t>Índice de Confianza del Consumidor</a:t>
            </a:r>
            <a:endParaRPr lang="es-GT" sz="1000" b="1" dirty="0">
              <a:solidFill>
                <a:schemeClr val="accent1"/>
              </a:solidFill>
            </a:endParaRPr>
          </a:p>
        </p:txBody>
      </p:sp>
      <p:pic>
        <p:nvPicPr>
          <p:cNvPr id="33" name="Shape 6474"/>
          <p:cNvPicPr preferRelativeResize="0"/>
          <p:nvPr/>
        </p:nvPicPr>
        <p:blipFill rotWithShape="1">
          <a:blip r:embed="rId6">
            <a:alphaModFix/>
          </a:blip>
          <a:srcRect/>
          <a:stretch/>
        </p:blipFill>
        <p:spPr>
          <a:xfrm>
            <a:off x="4859809" y="988368"/>
            <a:ext cx="822093" cy="625507"/>
          </a:xfrm>
          <a:prstGeom prst="rect">
            <a:avLst/>
          </a:prstGeom>
          <a:noFill/>
          <a:ln>
            <a:noFill/>
          </a:ln>
        </p:spPr>
      </p:pic>
      <p:sp>
        <p:nvSpPr>
          <p:cNvPr id="34" name="Left Brace 33"/>
          <p:cNvSpPr/>
          <p:nvPr/>
        </p:nvSpPr>
        <p:spPr>
          <a:xfrm>
            <a:off x="2091687" y="1348408"/>
            <a:ext cx="463187" cy="331236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DO"/>
          </a:p>
        </p:txBody>
      </p:sp>
      <p:sp>
        <p:nvSpPr>
          <p:cNvPr id="2" name="Title 1"/>
          <p:cNvSpPr>
            <a:spLocks noGrp="1"/>
          </p:cNvSpPr>
          <p:nvPr>
            <p:ph type="title"/>
          </p:nvPr>
        </p:nvSpPr>
        <p:spPr>
          <a:xfrm>
            <a:off x="395536" y="482309"/>
            <a:ext cx="8166671" cy="434051"/>
          </a:xfrm>
        </p:spPr>
        <p:txBody>
          <a:bodyPr/>
          <a:lstStyle/>
          <a:p>
            <a:r>
              <a:rPr lang="en-US" sz="2200" b="0" dirty="0" err="1"/>
              <a:t>Esta</a:t>
            </a:r>
            <a:r>
              <a:rPr lang="en-US" sz="2200" b="0" dirty="0"/>
              <a:t> </a:t>
            </a:r>
            <a:r>
              <a:rPr lang="en-US" sz="2200" b="0" dirty="0" err="1"/>
              <a:t>situación</a:t>
            </a:r>
            <a:r>
              <a:rPr lang="en-US" sz="2200" b="0" dirty="0"/>
              <a:t> </a:t>
            </a:r>
            <a:r>
              <a:rPr lang="en-US" sz="2200" b="0" dirty="0" err="1"/>
              <a:t>provoca</a:t>
            </a:r>
            <a:r>
              <a:rPr lang="en-US" sz="2200" b="0" dirty="0"/>
              <a:t> </a:t>
            </a:r>
            <a:r>
              <a:rPr lang="en-US" sz="2200" b="0" dirty="0" err="1"/>
              <a:t>que</a:t>
            </a:r>
            <a:r>
              <a:rPr lang="en-US" sz="2200" b="0" dirty="0"/>
              <a:t> no solo </a:t>
            </a:r>
            <a:r>
              <a:rPr lang="en-US" sz="2200" b="0" dirty="0" err="1"/>
              <a:t>disminuya</a:t>
            </a:r>
            <a:r>
              <a:rPr lang="en-US" sz="2200" b="0" dirty="0"/>
              <a:t> la </a:t>
            </a:r>
            <a:r>
              <a:rPr lang="en-US" sz="2200" b="0" dirty="0" err="1"/>
              <a:t>confianza</a:t>
            </a:r>
            <a:r>
              <a:rPr lang="en-US" sz="2200" b="0" dirty="0"/>
              <a:t> del </a:t>
            </a:r>
            <a:r>
              <a:rPr lang="en-US" sz="2200" b="0" dirty="0" err="1"/>
              <a:t>consumidor</a:t>
            </a:r>
            <a:r>
              <a:rPr lang="en-US" sz="2200" b="0" dirty="0"/>
              <a:t>, </a:t>
            </a:r>
            <a:r>
              <a:rPr lang="en-US" sz="2200" b="0" dirty="0" err="1"/>
              <a:t>sino</a:t>
            </a:r>
            <a:r>
              <a:rPr lang="en-US" sz="2200" b="0" dirty="0"/>
              <a:t> </a:t>
            </a:r>
            <a:r>
              <a:rPr lang="en-US" sz="2200" b="0" dirty="0" err="1"/>
              <a:t>que</a:t>
            </a:r>
            <a:r>
              <a:rPr lang="en-US" sz="2200" b="0" dirty="0"/>
              <a:t> </a:t>
            </a:r>
            <a:r>
              <a:rPr lang="en-US" sz="2200" b="0" dirty="0" err="1"/>
              <a:t>este</a:t>
            </a:r>
            <a:r>
              <a:rPr lang="en-US" sz="2200" b="0" dirty="0"/>
              <a:t> </a:t>
            </a:r>
            <a:r>
              <a:rPr lang="en-US" sz="2200" b="0" dirty="0" err="1"/>
              <a:t>busque</a:t>
            </a:r>
            <a:r>
              <a:rPr lang="en-US" sz="2200" b="0" dirty="0"/>
              <a:t> </a:t>
            </a:r>
            <a:r>
              <a:rPr lang="en-US" sz="2200" b="0" dirty="0" err="1"/>
              <a:t>alternativas</a:t>
            </a:r>
            <a:r>
              <a:rPr lang="en-US" sz="2200" b="0" dirty="0"/>
              <a:t> de </a:t>
            </a:r>
            <a:r>
              <a:rPr lang="en-US" sz="2200" b="0" dirty="0" err="1" smtClean="0"/>
              <a:t>ahorro</a:t>
            </a:r>
            <a:endParaRPr lang="es-DO" sz="2200" dirty="0"/>
          </a:p>
        </p:txBody>
      </p:sp>
      <p:sp>
        <p:nvSpPr>
          <p:cNvPr id="5" name="TextBox 4"/>
          <p:cNvSpPr txBox="1"/>
          <p:nvPr/>
        </p:nvSpPr>
        <p:spPr>
          <a:xfrm>
            <a:off x="7884368" y="1348408"/>
            <a:ext cx="1512168" cy="261610"/>
          </a:xfrm>
          <a:prstGeom prst="rect">
            <a:avLst/>
          </a:prstGeom>
          <a:noFill/>
        </p:spPr>
        <p:txBody>
          <a:bodyPr wrap="square" rtlCol="0">
            <a:spAutoFit/>
          </a:bodyPr>
          <a:lstStyle/>
          <a:p>
            <a:r>
              <a:rPr lang="es-DO" sz="1100" dirty="0" smtClean="0"/>
              <a:t>+5pp vs 2014</a:t>
            </a:r>
            <a:endParaRPr lang="es-DO" sz="1100" dirty="0"/>
          </a:p>
        </p:txBody>
      </p:sp>
      <p:sp>
        <p:nvSpPr>
          <p:cNvPr id="35" name="TextBox 34"/>
          <p:cNvSpPr txBox="1"/>
          <p:nvPr/>
        </p:nvSpPr>
        <p:spPr>
          <a:xfrm>
            <a:off x="7653907" y="1565709"/>
            <a:ext cx="1512168" cy="261610"/>
          </a:xfrm>
          <a:prstGeom prst="rect">
            <a:avLst/>
          </a:prstGeom>
          <a:noFill/>
        </p:spPr>
        <p:txBody>
          <a:bodyPr wrap="square" rtlCol="0">
            <a:spAutoFit/>
          </a:bodyPr>
          <a:lstStyle/>
          <a:p>
            <a:r>
              <a:rPr lang="es-DO" sz="1100" dirty="0" smtClean="0"/>
              <a:t>-</a:t>
            </a:r>
            <a:r>
              <a:rPr lang="es-DO" sz="1100" dirty="0"/>
              <a:t>5</a:t>
            </a:r>
            <a:r>
              <a:rPr lang="es-DO" sz="1100" dirty="0" smtClean="0"/>
              <a:t>pp  vs 2014</a:t>
            </a:r>
            <a:endParaRPr lang="es-DO" sz="1100" dirty="0"/>
          </a:p>
        </p:txBody>
      </p:sp>
    </p:spTree>
    <p:extLst>
      <p:ext uri="{BB962C8B-B14F-4D97-AF65-F5344CB8AC3E}">
        <p14:creationId xmlns:p14="http://schemas.microsoft.com/office/powerpoint/2010/main" val="5693172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10" presetClass="entr" presetSubtype="0" fill="hold"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par>
                                <p:cTn id="60" presetID="10" presetClass="entr" presetSubtype="0" fill="hold"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P spid="18" grpId="0"/>
      <p:bldP spid="19" grpId="0"/>
      <p:bldP spid="20"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 name="Título 1"/>
          <p:cNvSpPr txBox="1">
            <a:spLocks/>
          </p:cNvSpPr>
          <p:nvPr/>
        </p:nvSpPr>
        <p:spPr>
          <a:xfrm>
            <a:off x="467544" y="124274"/>
            <a:ext cx="8166672" cy="428757"/>
          </a:xfrm>
          <a:prstGeom prst="rect">
            <a:avLst/>
          </a:prstGeom>
        </p:spPr>
        <p:txBody>
          <a:bodyPr wrap="square"/>
          <a:lstStyle>
            <a:lvl1pPr algn="l" defTabSz="457200" rtl="0" eaLnBrk="1" latinLnBrk="0" hangingPunct="1">
              <a:spcBef>
                <a:spcPct val="0"/>
              </a:spcBef>
              <a:buNone/>
              <a:defRPr sz="3000" kern="1200" cap="all" baseline="0">
                <a:solidFill>
                  <a:srgbClr val="009DD9"/>
                </a:solidFill>
                <a:latin typeface="+mj-lt"/>
                <a:ea typeface="+mj-ea"/>
                <a:cs typeface="+mj-cs"/>
              </a:defRPr>
            </a:lvl1pPr>
          </a:lstStyle>
          <a:p>
            <a:endParaRPr lang="pt-BR" sz="1800" dirty="0">
              <a:solidFill>
                <a:schemeClr val="bg2"/>
              </a:solidFill>
            </a:endParaRPr>
          </a:p>
        </p:txBody>
      </p:sp>
      <p:sp>
        <p:nvSpPr>
          <p:cNvPr id="31" name="Text Placeholder 6"/>
          <p:cNvSpPr txBox="1">
            <a:spLocks/>
          </p:cNvSpPr>
          <p:nvPr/>
        </p:nvSpPr>
        <p:spPr>
          <a:xfrm>
            <a:off x="326850" y="4732784"/>
            <a:ext cx="7629526" cy="274405"/>
          </a:xfrm>
          <a:prstGeom prst="rect">
            <a:avLst/>
          </a:prstGeom>
        </p:spPr>
        <p:txBody>
          <a:bodyPr vert="horz" wrap="square" lIns="91440" tIns="0" rIns="91440" bIns="0" rtlCol="0" anchor="ctr" anchorCtr="0">
            <a:noAutofit/>
          </a:bodyPr>
          <a:lstStyle>
            <a:lvl1pPr marL="0" indent="0" algn="l" defTabSz="457200" rtl="0" eaLnBrk="1" latinLnBrk="0" hangingPunct="1">
              <a:lnSpc>
                <a:spcPct val="100000"/>
              </a:lnSpc>
              <a:spcBef>
                <a:spcPts val="60"/>
              </a:spcBef>
              <a:buClr>
                <a:srgbClr val="5F5F5F"/>
              </a:buClr>
              <a:buFont typeface="Arial"/>
              <a:buNone/>
              <a:defRPr sz="800" b="0" kern="1200" baseline="0">
                <a:solidFill>
                  <a:schemeClr val="bg1">
                    <a:lumMod val="20000"/>
                    <a:lumOff val="80000"/>
                  </a:schemeClr>
                </a:solidFill>
                <a:latin typeface="+mn-lt"/>
                <a:ea typeface="+mn-ea"/>
                <a:cs typeface="+mn-cs"/>
              </a:defRPr>
            </a:lvl1pPr>
            <a:lvl2pPr marL="457200" indent="0" algn="l" defTabSz="457200" rtl="0" eaLnBrk="1" latinLnBrk="0" hangingPunct="1">
              <a:lnSpc>
                <a:spcPct val="100000"/>
              </a:lnSpc>
              <a:spcBef>
                <a:spcPts val="800"/>
              </a:spcBef>
              <a:buClr>
                <a:srgbClr val="5F5F5F"/>
              </a:buClr>
              <a:buFont typeface="Arial" pitchFamily="34" charset="0"/>
              <a:buNone/>
              <a:defRPr sz="2000" b="1" kern="1200" baseline="0">
                <a:solidFill>
                  <a:srgbClr val="5F5F5F"/>
                </a:solidFill>
                <a:latin typeface="+mn-lt"/>
                <a:ea typeface="+mn-ea"/>
                <a:cs typeface="+mn-cs"/>
              </a:defRPr>
            </a:lvl2pPr>
            <a:lvl3pPr marL="914400" indent="0" algn="l" defTabSz="457200" rtl="0" eaLnBrk="1" latinLnBrk="0" hangingPunct="1">
              <a:lnSpc>
                <a:spcPct val="100000"/>
              </a:lnSpc>
              <a:spcBef>
                <a:spcPts val="700"/>
              </a:spcBef>
              <a:buClr>
                <a:srgbClr val="5F5F5F"/>
              </a:buClr>
              <a:buFont typeface="Arial"/>
              <a:buNone/>
              <a:defRPr sz="1800" b="1" kern="1200" baseline="0">
                <a:solidFill>
                  <a:srgbClr val="5F5F5F"/>
                </a:solidFill>
                <a:latin typeface="+mn-lt"/>
                <a:ea typeface="+mn-ea"/>
                <a:cs typeface="+mn-cs"/>
              </a:defRPr>
            </a:lvl3pPr>
            <a:lvl4pPr marL="13716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4pPr>
            <a:lvl5pPr marL="18288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sz="900" dirty="0" smtClean="0">
                <a:solidFill>
                  <a:schemeClr val="tx2"/>
                </a:solidFill>
              </a:rPr>
              <a:t>Source: Nielsen Retail Index – </a:t>
            </a:r>
            <a:r>
              <a:rPr lang="en-US" sz="900" dirty="0" err="1" smtClean="0">
                <a:solidFill>
                  <a:schemeClr val="tx2"/>
                </a:solidFill>
              </a:rPr>
              <a:t>Latam</a:t>
            </a:r>
            <a:r>
              <a:rPr lang="en-US" sz="900" dirty="0" smtClean="0">
                <a:solidFill>
                  <a:schemeClr val="tx2"/>
                </a:solidFill>
              </a:rPr>
              <a:t>. </a:t>
            </a:r>
            <a:r>
              <a:rPr lang="en-US" sz="900" dirty="0" err="1" smtClean="0">
                <a:solidFill>
                  <a:schemeClr val="tx2"/>
                </a:solidFill>
              </a:rPr>
              <a:t>Diciembre</a:t>
            </a:r>
            <a:r>
              <a:rPr lang="en-US" sz="900" dirty="0" smtClean="0">
                <a:solidFill>
                  <a:schemeClr val="tx2"/>
                </a:solidFill>
              </a:rPr>
              <a:t> 2016</a:t>
            </a:r>
          </a:p>
          <a:p>
            <a:r>
              <a:rPr lang="en-US" sz="900" dirty="0" smtClean="0">
                <a:solidFill>
                  <a:schemeClr val="tx2"/>
                </a:solidFill>
              </a:rPr>
              <a:t>% Of manufactures that are growing, stable or decreasing in Volume  (-3 % &lt; and &gt; +3%)</a:t>
            </a:r>
          </a:p>
        </p:txBody>
      </p:sp>
      <p:grpSp>
        <p:nvGrpSpPr>
          <p:cNvPr id="32" name="Group 31"/>
          <p:cNvGrpSpPr/>
          <p:nvPr/>
        </p:nvGrpSpPr>
        <p:grpSpPr>
          <a:xfrm>
            <a:off x="527075" y="3108976"/>
            <a:ext cx="8213933" cy="1346846"/>
            <a:chOff x="368095" y="4471909"/>
            <a:chExt cx="8213933" cy="1573291"/>
          </a:xfrm>
        </p:grpSpPr>
        <p:sp>
          <p:nvSpPr>
            <p:cNvPr id="33" name="Freeform 5"/>
            <p:cNvSpPr>
              <a:spLocks noEditPoints="1"/>
            </p:cNvSpPr>
            <p:nvPr/>
          </p:nvSpPr>
          <p:spPr bwMode="auto">
            <a:xfrm>
              <a:off x="368095" y="5187138"/>
              <a:ext cx="651283" cy="725221"/>
            </a:xfrm>
            <a:custGeom>
              <a:avLst/>
              <a:gdLst>
                <a:gd name="T0" fmla="*/ 465 w 818"/>
                <a:gd name="T1" fmla="*/ 385 h 912"/>
                <a:gd name="T2" fmla="*/ 598 w 818"/>
                <a:gd name="T3" fmla="*/ 362 h 912"/>
                <a:gd name="T4" fmla="*/ 519 w 818"/>
                <a:gd name="T5" fmla="*/ 391 h 912"/>
                <a:gd name="T6" fmla="*/ 564 w 818"/>
                <a:gd name="T7" fmla="*/ 383 h 912"/>
                <a:gd name="T8" fmla="*/ 561 w 818"/>
                <a:gd name="T9" fmla="*/ 664 h 912"/>
                <a:gd name="T10" fmla="*/ 485 w 818"/>
                <a:gd name="T11" fmla="*/ 374 h 912"/>
                <a:gd name="T12" fmla="*/ 535 w 818"/>
                <a:gd name="T13" fmla="*/ 694 h 912"/>
                <a:gd name="T14" fmla="*/ 598 w 818"/>
                <a:gd name="T15" fmla="*/ 375 h 912"/>
                <a:gd name="T16" fmla="*/ 612 w 818"/>
                <a:gd name="T17" fmla="*/ 388 h 912"/>
                <a:gd name="T18" fmla="*/ 557 w 818"/>
                <a:gd name="T19" fmla="*/ 379 h 912"/>
                <a:gd name="T20" fmla="*/ 538 w 818"/>
                <a:gd name="T21" fmla="*/ 361 h 912"/>
                <a:gd name="T22" fmla="*/ 818 w 818"/>
                <a:gd name="T23" fmla="*/ 445 h 912"/>
                <a:gd name="T24" fmla="*/ 754 w 818"/>
                <a:gd name="T25" fmla="*/ 577 h 912"/>
                <a:gd name="T26" fmla="*/ 693 w 818"/>
                <a:gd name="T27" fmla="*/ 625 h 912"/>
                <a:gd name="T28" fmla="*/ 638 w 818"/>
                <a:gd name="T29" fmla="*/ 685 h 912"/>
                <a:gd name="T30" fmla="*/ 579 w 818"/>
                <a:gd name="T31" fmla="*/ 741 h 912"/>
                <a:gd name="T32" fmla="*/ 553 w 818"/>
                <a:gd name="T33" fmla="*/ 746 h 912"/>
                <a:gd name="T34" fmla="*/ 501 w 818"/>
                <a:gd name="T35" fmla="*/ 784 h 912"/>
                <a:gd name="T36" fmla="*/ 481 w 818"/>
                <a:gd name="T37" fmla="*/ 813 h 912"/>
                <a:gd name="T38" fmla="*/ 457 w 818"/>
                <a:gd name="T39" fmla="*/ 858 h 912"/>
                <a:gd name="T40" fmla="*/ 417 w 818"/>
                <a:gd name="T41" fmla="*/ 903 h 912"/>
                <a:gd name="T42" fmla="*/ 399 w 818"/>
                <a:gd name="T43" fmla="*/ 892 h 912"/>
                <a:gd name="T44" fmla="*/ 396 w 818"/>
                <a:gd name="T45" fmla="*/ 867 h 912"/>
                <a:gd name="T46" fmla="*/ 398 w 818"/>
                <a:gd name="T47" fmla="*/ 840 h 912"/>
                <a:gd name="T48" fmla="*/ 398 w 818"/>
                <a:gd name="T49" fmla="*/ 806 h 912"/>
                <a:gd name="T50" fmla="*/ 418 w 818"/>
                <a:gd name="T51" fmla="*/ 700 h 912"/>
                <a:gd name="T52" fmla="*/ 438 w 818"/>
                <a:gd name="T53" fmla="*/ 562 h 912"/>
                <a:gd name="T54" fmla="*/ 326 w 818"/>
                <a:gd name="T55" fmla="*/ 424 h 912"/>
                <a:gd name="T56" fmla="*/ 322 w 818"/>
                <a:gd name="T57" fmla="*/ 375 h 912"/>
                <a:gd name="T58" fmla="*/ 343 w 818"/>
                <a:gd name="T59" fmla="*/ 322 h 912"/>
                <a:gd name="T60" fmla="*/ 345 w 818"/>
                <a:gd name="T61" fmla="*/ 251 h 912"/>
                <a:gd name="T62" fmla="*/ 292 w 818"/>
                <a:gd name="T63" fmla="*/ 248 h 912"/>
                <a:gd name="T64" fmla="*/ 261 w 818"/>
                <a:gd name="T65" fmla="*/ 225 h 912"/>
                <a:gd name="T66" fmla="*/ 171 w 818"/>
                <a:gd name="T67" fmla="*/ 162 h 912"/>
                <a:gd name="T68" fmla="*/ 64 w 818"/>
                <a:gd name="T69" fmla="*/ 117 h 912"/>
                <a:gd name="T70" fmla="*/ 38 w 818"/>
                <a:gd name="T71" fmla="*/ 53 h 912"/>
                <a:gd name="T72" fmla="*/ 11 w 818"/>
                <a:gd name="T73" fmla="*/ 27 h 912"/>
                <a:gd name="T74" fmla="*/ 23 w 818"/>
                <a:gd name="T75" fmla="*/ 85 h 912"/>
                <a:gd name="T76" fmla="*/ 0 w 818"/>
                <a:gd name="T77" fmla="*/ 23 h 912"/>
                <a:gd name="T78" fmla="*/ 72 w 818"/>
                <a:gd name="T79" fmla="*/ 5 h 912"/>
                <a:gd name="T80" fmla="*/ 140 w 818"/>
                <a:gd name="T81" fmla="*/ 54 h 912"/>
                <a:gd name="T82" fmla="*/ 167 w 818"/>
                <a:gd name="T83" fmla="*/ 137 h 912"/>
                <a:gd name="T84" fmla="*/ 254 w 818"/>
                <a:gd name="T85" fmla="*/ 103 h 912"/>
                <a:gd name="T86" fmla="*/ 235 w 818"/>
                <a:gd name="T87" fmla="*/ 164 h 912"/>
                <a:gd name="T88" fmla="*/ 298 w 818"/>
                <a:gd name="T89" fmla="*/ 237 h 912"/>
                <a:gd name="T90" fmla="*/ 362 w 818"/>
                <a:gd name="T91" fmla="*/ 243 h 912"/>
                <a:gd name="T92" fmla="*/ 418 w 818"/>
                <a:gd name="T93" fmla="*/ 203 h 912"/>
                <a:gd name="T94" fmla="*/ 431 w 818"/>
                <a:gd name="T95" fmla="*/ 232 h 912"/>
                <a:gd name="T96" fmla="*/ 466 w 818"/>
                <a:gd name="T97" fmla="*/ 221 h 912"/>
                <a:gd name="T98" fmla="*/ 533 w 818"/>
                <a:gd name="T99" fmla="*/ 230 h 912"/>
                <a:gd name="T100" fmla="*/ 578 w 818"/>
                <a:gd name="T101" fmla="*/ 266 h 912"/>
                <a:gd name="T102" fmla="*/ 622 w 818"/>
                <a:gd name="T103" fmla="*/ 320 h 912"/>
                <a:gd name="T104" fmla="*/ 661 w 818"/>
                <a:gd name="T105" fmla="*/ 344 h 912"/>
                <a:gd name="T106" fmla="*/ 686 w 818"/>
                <a:gd name="T107" fmla="*/ 357 h 912"/>
                <a:gd name="T108" fmla="*/ 691 w 818"/>
                <a:gd name="T109" fmla="*/ 367 h 912"/>
                <a:gd name="T110" fmla="*/ 725 w 818"/>
                <a:gd name="T111" fmla="*/ 368 h 912"/>
                <a:gd name="T112" fmla="*/ 792 w 818"/>
                <a:gd name="T113" fmla="*/ 406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8" h="912">
                  <a:moveTo>
                    <a:pt x="633" y="371"/>
                  </a:moveTo>
                  <a:lnTo>
                    <a:pt x="633" y="371"/>
                  </a:lnTo>
                  <a:cubicBezTo>
                    <a:pt x="633" y="371"/>
                    <a:pt x="633" y="370"/>
                    <a:pt x="633" y="370"/>
                  </a:cubicBezTo>
                  <a:cubicBezTo>
                    <a:pt x="630" y="372"/>
                    <a:pt x="628" y="372"/>
                    <a:pt x="625" y="374"/>
                  </a:cubicBezTo>
                  <a:cubicBezTo>
                    <a:pt x="626" y="375"/>
                    <a:pt x="626" y="375"/>
                    <a:pt x="626" y="375"/>
                  </a:cubicBezTo>
                  <a:cubicBezTo>
                    <a:pt x="628" y="374"/>
                    <a:pt x="631" y="372"/>
                    <a:pt x="633" y="371"/>
                  </a:cubicBezTo>
                  <a:close/>
                  <a:moveTo>
                    <a:pt x="456" y="383"/>
                  </a:moveTo>
                  <a:lnTo>
                    <a:pt x="456" y="383"/>
                  </a:lnTo>
                  <a:lnTo>
                    <a:pt x="456" y="385"/>
                  </a:lnTo>
                  <a:cubicBezTo>
                    <a:pt x="459" y="385"/>
                    <a:pt x="462" y="385"/>
                    <a:pt x="465" y="385"/>
                  </a:cubicBezTo>
                  <a:cubicBezTo>
                    <a:pt x="465" y="385"/>
                    <a:pt x="465" y="384"/>
                    <a:pt x="466" y="383"/>
                  </a:cubicBezTo>
                  <a:lnTo>
                    <a:pt x="456" y="383"/>
                  </a:lnTo>
                  <a:close/>
                  <a:moveTo>
                    <a:pt x="409" y="383"/>
                  </a:moveTo>
                  <a:lnTo>
                    <a:pt x="409" y="383"/>
                  </a:lnTo>
                  <a:cubicBezTo>
                    <a:pt x="409" y="383"/>
                    <a:pt x="409" y="384"/>
                    <a:pt x="409" y="384"/>
                  </a:cubicBezTo>
                  <a:cubicBezTo>
                    <a:pt x="413" y="383"/>
                    <a:pt x="418" y="382"/>
                    <a:pt x="422" y="381"/>
                  </a:cubicBezTo>
                  <a:cubicBezTo>
                    <a:pt x="419" y="379"/>
                    <a:pt x="415" y="382"/>
                    <a:pt x="412" y="381"/>
                  </a:cubicBezTo>
                  <a:cubicBezTo>
                    <a:pt x="411" y="381"/>
                    <a:pt x="410" y="382"/>
                    <a:pt x="409" y="383"/>
                  </a:cubicBezTo>
                  <a:close/>
                  <a:moveTo>
                    <a:pt x="598" y="362"/>
                  </a:moveTo>
                  <a:lnTo>
                    <a:pt x="598" y="362"/>
                  </a:lnTo>
                  <a:cubicBezTo>
                    <a:pt x="601" y="364"/>
                    <a:pt x="603" y="366"/>
                    <a:pt x="606" y="367"/>
                  </a:cubicBezTo>
                  <a:cubicBezTo>
                    <a:pt x="606" y="362"/>
                    <a:pt x="605" y="362"/>
                    <a:pt x="598" y="362"/>
                  </a:cubicBezTo>
                  <a:close/>
                  <a:moveTo>
                    <a:pt x="445" y="395"/>
                  </a:moveTo>
                  <a:lnTo>
                    <a:pt x="445" y="395"/>
                  </a:lnTo>
                  <a:cubicBezTo>
                    <a:pt x="440" y="387"/>
                    <a:pt x="437" y="385"/>
                    <a:pt x="430" y="388"/>
                  </a:cubicBezTo>
                  <a:cubicBezTo>
                    <a:pt x="430" y="388"/>
                    <a:pt x="430" y="388"/>
                    <a:pt x="431" y="388"/>
                  </a:cubicBezTo>
                  <a:cubicBezTo>
                    <a:pt x="431" y="388"/>
                    <a:pt x="432" y="388"/>
                    <a:pt x="432" y="388"/>
                  </a:cubicBezTo>
                  <a:cubicBezTo>
                    <a:pt x="437" y="389"/>
                    <a:pt x="441" y="390"/>
                    <a:pt x="443" y="394"/>
                  </a:cubicBezTo>
                  <a:cubicBezTo>
                    <a:pt x="444" y="395"/>
                    <a:pt x="445" y="395"/>
                    <a:pt x="445" y="395"/>
                  </a:cubicBezTo>
                  <a:close/>
                  <a:moveTo>
                    <a:pt x="519" y="391"/>
                  </a:moveTo>
                  <a:lnTo>
                    <a:pt x="519" y="391"/>
                  </a:lnTo>
                  <a:cubicBezTo>
                    <a:pt x="517" y="394"/>
                    <a:pt x="517" y="394"/>
                    <a:pt x="520" y="397"/>
                  </a:cubicBezTo>
                  <a:cubicBezTo>
                    <a:pt x="523" y="395"/>
                    <a:pt x="525" y="393"/>
                    <a:pt x="528" y="391"/>
                  </a:cubicBezTo>
                  <a:cubicBezTo>
                    <a:pt x="528" y="390"/>
                    <a:pt x="528" y="390"/>
                    <a:pt x="528" y="390"/>
                  </a:cubicBezTo>
                  <a:cubicBezTo>
                    <a:pt x="525" y="392"/>
                    <a:pt x="522" y="391"/>
                    <a:pt x="519" y="389"/>
                  </a:cubicBezTo>
                  <a:cubicBezTo>
                    <a:pt x="517" y="389"/>
                    <a:pt x="516" y="388"/>
                    <a:pt x="513" y="388"/>
                  </a:cubicBezTo>
                  <a:cubicBezTo>
                    <a:pt x="515" y="389"/>
                    <a:pt x="517" y="390"/>
                    <a:pt x="519" y="391"/>
                  </a:cubicBezTo>
                  <a:close/>
                  <a:moveTo>
                    <a:pt x="565" y="382"/>
                  </a:moveTo>
                  <a:lnTo>
                    <a:pt x="565" y="382"/>
                  </a:lnTo>
                  <a:cubicBezTo>
                    <a:pt x="565" y="382"/>
                    <a:pt x="564" y="383"/>
                    <a:pt x="564" y="383"/>
                  </a:cubicBezTo>
                  <a:cubicBezTo>
                    <a:pt x="566" y="383"/>
                    <a:pt x="567" y="384"/>
                    <a:pt x="568" y="384"/>
                  </a:cubicBezTo>
                  <a:cubicBezTo>
                    <a:pt x="573" y="387"/>
                    <a:pt x="577" y="385"/>
                    <a:pt x="580" y="381"/>
                  </a:cubicBezTo>
                  <a:cubicBezTo>
                    <a:pt x="582" y="379"/>
                    <a:pt x="584" y="378"/>
                    <a:pt x="586" y="376"/>
                  </a:cubicBezTo>
                  <a:cubicBezTo>
                    <a:pt x="586" y="375"/>
                    <a:pt x="586" y="375"/>
                    <a:pt x="586" y="375"/>
                  </a:cubicBezTo>
                  <a:cubicBezTo>
                    <a:pt x="584" y="376"/>
                    <a:pt x="582" y="378"/>
                    <a:pt x="580" y="380"/>
                  </a:cubicBezTo>
                  <a:cubicBezTo>
                    <a:pt x="578" y="382"/>
                    <a:pt x="576" y="382"/>
                    <a:pt x="573" y="382"/>
                  </a:cubicBezTo>
                  <a:cubicBezTo>
                    <a:pt x="570" y="382"/>
                    <a:pt x="567" y="382"/>
                    <a:pt x="565" y="382"/>
                  </a:cubicBezTo>
                  <a:close/>
                  <a:moveTo>
                    <a:pt x="552" y="663"/>
                  </a:moveTo>
                  <a:lnTo>
                    <a:pt x="552" y="663"/>
                  </a:lnTo>
                  <a:cubicBezTo>
                    <a:pt x="555" y="665"/>
                    <a:pt x="558" y="664"/>
                    <a:pt x="561" y="664"/>
                  </a:cubicBezTo>
                  <a:cubicBezTo>
                    <a:pt x="564" y="664"/>
                    <a:pt x="567" y="664"/>
                    <a:pt x="570" y="664"/>
                  </a:cubicBezTo>
                  <a:cubicBezTo>
                    <a:pt x="573" y="664"/>
                    <a:pt x="576" y="664"/>
                    <a:pt x="579" y="663"/>
                  </a:cubicBezTo>
                  <a:cubicBezTo>
                    <a:pt x="573" y="662"/>
                    <a:pt x="567" y="662"/>
                    <a:pt x="561" y="661"/>
                  </a:cubicBezTo>
                  <a:cubicBezTo>
                    <a:pt x="557" y="660"/>
                    <a:pt x="555" y="661"/>
                    <a:pt x="552" y="663"/>
                  </a:cubicBezTo>
                  <a:close/>
                  <a:moveTo>
                    <a:pt x="510" y="385"/>
                  </a:moveTo>
                  <a:lnTo>
                    <a:pt x="510" y="385"/>
                  </a:lnTo>
                  <a:cubicBezTo>
                    <a:pt x="506" y="381"/>
                    <a:pt x="502" y="377"/>
                    <a:pt x="498" y="373"/>
                  </a:cubicBezTo>
                  <a:cubicBezTo>
                    <a:pt x="498" y="372"/>
                    <a:pt x="496" y="372"/>
                    <a:pt x="496" y="372"/>
                  </a:cubicBezTo>
                  <a:cubicBezTo>
                    <a:pt x="490" y="372"/>
                    <a:pt x="485" y="372"/>
                    <a:pt x="479" y="373"/>
                  </a:cubicBezTo>
                  <a:cubicBezTo>
                    <a:pt x="481" y="373"/>
                    <a:pt x="483" y="374"/>
                    <a:pt x="485" y="374"/>
                  </a:cubicBezTo>
                  <a:cubicBezTo>
                    <a:pt x="489" y="374"/>
                    <a:pt x="491" y="374"/>
                    <a:pt x="494" y="375"/>
                  </a:cubicBezTo>
                  <a:cubicBezTo>
                    <a:pt x="497" y="376"/>
                    <a:pt x="499" y="378"/>
                    <a:pt x="500" y="380"/>
                  </a:cubicBezTo>
                  <a:cubicBezTo>
                    <a:pt x="501" y="382"/>
                    <a:pt x="502" y="384"/>
                    <a:pt x="503" y="386"/>
                  </a:cubicBezTo>
                  <a:cubicBezTo>
                    <a:pt x="505" y="386"/>
                    <a:pt x="507" y="385"/>
                    <a:pt x="510" y="385"/>
                  </a:cubicBezTo>
                  <a:close/>
                  <a:moveTo>
                    <a:pt x="547" y="674"/>
                  </a:moveTo>
                  <a:lnTo>
                    <a:pt x="547" y="674"/>
                  </a:lnTo>
                  <a:cubicBezTo>
                    <a:pt x="547" y="674"/>
                    <a:pt x="546" y="674"/>
                    <a:pt x="546" y="673"/>
                  </a:cubicBezTo>
                  <a:cubicBezTo>
                    <a:pt x="544" y="679"/>
                    <a:pt x="539" y="682"/>
                    <a:pt x="539" y="688"/>
                  </a:cubicBezTo>
                  <a:cubicBezTo>
                    <a:pt x="539" y="689"/>
                    <a:pt x="539" y="690"/>
                    <a:pt x="538" y="690"/>
                  </a:cubicBezTo>
                  <a:cubicBezTo>
                    <a:pt x="536" y="691"/>
                    <a:pt x="535" y="692"/>
                    <a:pt x="535" y="694"/>
                  </a:cubicBezTo>
                  <a:cubicBezTo>
                    <a:pt x="535" y="699"/>
                    <a:pt x="533" y="703"/>
                    <a:pt x="529" y="706"/>
                  </a:cubicBezTo>
                  <a:cubicBezTo>
                    <a:pt x="529" y="706"/>
                    <a:pt x="529" y="707"/>
                    <a:pt x="529" y="707"/>
                  </a:cubicBezTo>
                  <a:cubicBezTo>
                    <a:pt x="525" y="710"/>
                    <a:pt x="525" y="712"/>
                    <a:pt x="527" y="718"/>
                  </a:cubicBezTo>
                  <a:cubicBezTo>
                    <a:pt x="527" y="717"/>
                    <a:pt x="527" y="716"/>
                    <a:pt x="527" y="716"/>
                  </a:cubicBezTo>
                  <a:cubicBezTo>
                    <a:pt x="527" y="713"/>
                    <a:pt x="528" y="710"/>
                    <a:pt x="530" y="708"/>
                  </a:cubicBezTo>
                  <a:cubicBezTo>
                    <a:pt x="533" y="705"/>
                    <a:pt x="535" y="702"/>
                    <a:pt x="538" y="700"/>
                  </a:cubicBezTo>
                  <a:cubicBezTo>
                    <a:pt x="539" y="698"/>
                    <a:pt x="540" y="697"/>
                    <a:pt x="540" y="695"/>
                  </a:cubicBezTo>
                  <a:cubicBezTo>
                    <a:pt x="541" y="689"/>
                    <a:pt x="542" y="683"/>
                    <a:pt x="545" y="678"/>
                  </a:cubicBezTo>
                  <a:cubicBezTo>
                    <a:pt x="546" y="677"/>
                    <a:pt x="546" y="675"/>
                    <a:pt x="547" y="674"/>
                  </a:cubicBezTo>
                  <a:close/>
                  <a:moveTo>
                    <a:pt x="598" y="375"/>
                  </a:moveTo>
                  <a:lnTo>
                    <a:pt x="598" y="375"/>
                  </a:lnTo>
                  <a:cubicBezTo>
                    <a:pt x="598" y="376"/>
                    <a:pt x="599" y="376"/>
                    <a:pt x="599" y="376"/>
                  </a:cubicBezTo>
                  <a:cubicBezTo>
                    <a:pt x="600" y="375"/>
                    <a:pt x="602" y="374"/>
                    <a:pt x="604" y="373"/>
                  </a:cubicBezTo>
                  <a:cubicBezTo>
                    <a:pt x="605" y="373"/>
                    <a:pt x="607" y="372"/>
                    <a:pt x="608" y="371"/>
                  </a:cubicBezTo>
                  <a:cubicBezTo>
                    <a:pt x="610" y="370"/>
                    <a:pt x="612" y="371"/>
                    <a:pt x="612" y="372"/>
                  </a:cubicBezTo>
                  <a:cubicBezTo>
                    <a:pt x="611" y="372"/>
                    <a:pt x="611" y="372"/>
                    <a:pt x="610" y="373"/>
                  </a:cubicBezTo>
                  <a:cubicBezTo>
                    <a:pt x="613" y="375"/>
                    <a:pt x="613" y="375"/>
                    <a:pt x="612" y="377"/>
                  </a:cubicBezTo>
                  <a:cubicBezTo>
                    <a:pt x="612" y="378"/>
                    <a:pt x="612" y="379"/>
                    <a:pt x="612" y="380"/>
                  </a:cubicBezTo>
                  <a:cubicBezTo>
                    <a:pt x="612" y="383"/>
                    <a:pt x="611" y="385"/>
                    <a:pt x="611" y="388"/>
                  </a:cubicBezTo>
                  <a:cubicBezTo>
                    <a:pt x="611" y="388"/>
                    <a:pt x="612" y="388"/>
                    <a:pt x="612" y="388"/>
                  </a:cubicBezTo>
                  <a:cubicBezTo>
                    <a:pt x="613" y="386"/>
                    <a:pt x="613" y="384"/>
                    <a:pt x="614" y="382"/>
                  </a:cubicBezTo>
                  <a:cubicBezTo>
                    <a:pt x="616" y="377"/>
                    <a:pt x="616" y="377"/>
                    <a:pt x="622" y="375"/>
                  </a:cubicBezTo>
                  <a:cubicBezTo>
                    <a:pt x="623" y="372"/>
                    <a:pt x="620" y="370"/>
                    <a:pt x="617" y="369"/>
                  </a:cubicBezTo>
                  <a:cubicBezTo>
                    <a:pt x="616" y="369"/>
                    <a:pt x="616" y="369"/>
                    <a:pt x="615" y="369"/>
                  </a:cubicBezTo>
                  <a:cubicBezTo>
                    <a:pt x="612" y="369"/>
                    <a:pt x="609" y="369"/>
                    <a:pt x="606" y="369"/>
                  </a:cubicBezTo>
                  <a:cubicBezTo>
                    <a:pt x="605" y="369"/>
                    <a:pt x="604" y="369"/>
                    <a:pt x="603" y="369"/>
                  </a:cubicBezTo>
                  <a:cubicBezTo>
                    <a:pt x="601" y="371"/>
                    <a:pt x="600" y="373"/>
                    <a:pt x="598" y="375"/>
                  </a:cubicBezTo>
                  <a:close/>
                  <a:moveTo>
                    <a:pt x="562" y="383"/>
                  </a:moveTo>
                  <a:lnTo>
                    <a:pt x="562" y="383"/>
                  </a:lnTo>
                  <a:cubicBezTo>
                    <a:pt x="560" y="382"/>
                    <a:pt x="559" y="381"/>
                    <a:pt x="557" y="379"/>
                  </a:cubicBezTo>
                  <a:cubicBezTo>
                    <a:pt x="553" y="374"/>
                    <a:pt x="549" y="369"/>
                    <a:pt x="544" y="364"/>
                  </a:cubicBezTo>
                  <a:cubicBezTo>
                    <a:pt x="543" y="362"/>
                    <a:pt x="541" y="361"/>
                    <a:pt x="539" y="360"/>
                  </a:cubicBezTo>
                  <a:cubicBezTo>
                    <a:pt x="533" y="356"/>
                    <a:pt x="526" y="352"/>
                    <a:pt x="520" y="349"/>
                  </a:cubicBezTo>
                  <a:cubicBezTo>
                    <a:pt x="518" y="348"/>
                    <a:pt x="517" y="347"/>
                    <a:pt x="516" y="347"/>
                  </a:cubicBezTo>
                  <a:cubicBezTo>
                    <a:pt x="508" y="347"/>
                    <a:pt x="500" y="346"/>
                    <a:pt x="493" y="346"/>
                  </a:cubicBezTo>
                  <a:cubicBezTo>
                    <a:pt x="491" y="346"/>
                    <a:pt x="489" y="347"/>
                    <a:pt x="487" y="349"/>
                  </a:cubicBezTo>
                  <a:cubicBezTo>
                    <a:pt x="488" y="349"/>
                    <a:pt x="488" y="349"/>
                    <a:pt x="489" y="349"/>
                  </a:cubicBezTo>
                  <a:cubicBezTo>
                    <a:pt x="497" y="349"/>
                    <a:pt x="506" y="349"/>
                    <a:pt x="514" y="350"/>
                  </a:cubicBezTo>
                  <a:cubicBezTo>
                    <a:pt x="516" y="350"/>
                    <a:pt x="518" y="350"/>
                    <a:pt x="520" y="351"/>
                  </a:cubicBezTo>
                  <a:cubicBezTo>
                    <a:pt x="526" y="354"/>
                    <a:pt x="532" y="358"/>
                    <a:pt x="538" y="361"/>
                  </a:cubicBezTo>
                  <a:cubicBezTo>
                    <a:pt x="539" y="362"/>
                    <a:pt x="540" y="362"/>
                    <a:pt x="541" y="363"/>
                  </a:cubicBezTo>
                  <a:cubicBezTo>
                    <a:pt x="545" y="369"/>
                    <a:pt x="548" y="375"/>
                    <a:pt x="552" y="380"/>
                  </a:cubicBezTo>
                  <a:cubicBezTo>
                    <a:pt x="551" y="382"/>
                    <a:pt x="549" y="383"/>
                    <a:pt x="549" y="384"/>
                  </a:cubicBezTo>
                  <a:cubicBezTo>
                    <a:pt x="548" y="386"/>
                    <a:pt x="547" y="387"/>
                    <a:pt x="545" y="388"/>
                  </a:cubicBezTo>
                  <a:cubicBezTo>
                    <a:pt x="544" y="388"/>
                    <a:pt x="542" y="388"/>
                    <a:pt x="541" y="389"/>
                  </a:cubicBezTo>
                  <a:cubicBezTo>
                    <a:pt x="540" y="389"/>
                    <a:pt x="539" y="390"/>
                    <a:pt x="538" y="391"/>
                  </a:cubicBezTo>
                  <a:cubicBezTo>
                    <a:pt x="539" y="391"/>
                    <a:pt x="539" y="392"/>
                    <a:pt x="540" y="391"/>
                  </a:cubicBezTo>
                  <a:cubicBezTo>
                    <a:pt x="547" y="389"/>
                    <a:pt x="555" y="387"/>
                    <a:pt x="562" y="383"/>
                  </a:cubicBezTo>
                  <a:close/>
                  <a:moveTo>
                    <a:pt x="818" y="445"/>
                  </a:moveTo>
                  <a:lnTo>
                    <a:pt x="818" y="445"/>
                  </a:lnTo>
                  <a:cubicBezTo>
                    <a:pt x="817" y="446"/>
                    <a:pt x="817" y="447"/>
                    <a:pt x="817" y="449"/>
                  </a:cubicBezTo>
                  <a:cubicBezTo>
                    <a:pt x="816" y="453"/>
                    <a:pt x="815" y="456"/>
                    <a:pt x="813" y="459"/>
                  </a:cubicBezTo>
                  <a:cubicBezTo>
                    <a:pt x="803" y="473"/>
                    <a:pt x="793" y="487"/>
                    <a:pt x="783" y="501"/>
                  </a:cubicBezTo>
                  <a:cubicBezTo>
                    <a:pt x="782" y="503"/>
                    <a:pt x="780" y="505"/>
                    <a:pt x="778" y="507"/>
                  </a:cubicBezTo>
                  <a:cubicBezTo>
                    <a:pt x="777" y="505"/>
                    <a:pt x="777" y="504"/>
                    <a:pt x="776" y="503"/>
                  </a:cubicBezTo>
                  <a:cubicBezTo>
                    <a:pt x="774" y="504"/>
                    <a:pt x="774" y="507"/>
                    <a:pt x="773" y="509"/>
                  </a:cubicBezTo>
                  <a:cubicBezTo>
                    <a:pt x="771" y="519"/>
                    <a:pt x="769" y="530"/>
                    <a:pt x="767" y="540"/>
                  </a:cubicBezTo>
                  <a:cubicBezTo>
                    <a:pt x="765" y="546"/>
                    <a:pt x="764" y="553"/>
                    <a:pt x="763" y="559"/>
                  </a:cubicBezTo>
                  <a:cubicBezTo>
                    <a:pt x="762" y="561"/>
                    <a:pt x="761" y="562"/>
                    <a:pt x="760" y="564"/>
                  </a:cubicBezTo>
                  <a:cubicBezTo>
                    <a:pt x="757" y="567"/>
                    <a:pt x="755" y="572"/>
                    <a:pt x="754" y="577"/>
                  </a:cubicBezTo>
                  <a:cubicBezTo>
                    <a:pt x="753" y="581"/>
                    <a:pt x="751" y="585"/>
                    <a:pt x="748" y="588"/>
                  </a:cubicBezTo>
                  <a:cubicBezTo>
                    <a:pt x="745" y="591"/>
                    <a:pt x="743" y="595"/>
                    <a:pt x="740" y="598"/>
                  </a:cubicBezTo>
                  <a:cubicBezTo>
                    <a:pt x="738" y="602"/>
                    <a:pt x="734" y="605"/>
                    <a:pt x="736" y="610"/>
                  </a:cubicBezTo>
                  <a:cubicBezTo>
                    <a:pt x="734" y="611"/>
                    <a:pt x="732" y="612"/>
                    <a:pt x="730" y="612"/>
                  </a:cubicBezTo>
                  <a:cubicBezTo>
                    <a:pt x="727" y="614"/>
                    <a:pt x="724" y="616"/>
                    <a:pt x="724" y="619"/>
                  </a:cubicBezTo>
                  <a:cubicBezTo>
                    <a:pt x="717" y="621"/>
                    <a:pt x="716" y="620"/>
                    <a:pt x="714" y="616"/>
                  </a:cubicBezTo>
                  <a:cubicBezTo>
                    <a:pt x="713" y="618"/>
                    <a:pt x="711" y="619"/>
                    <a:pt x="709" y="620"/>
                  </a:cubicBezTo>
                  <a:cubicBezTo>
                    <a:pt x="708" y="620"/>
                    <a:pt x="705" y="619"/>
                    <a:pt x="703" y="618"/>
                  </a:cubicBezTo>
                  <a:cubicBezTo>
                    <a:pt x="702" y="618"/>
                    <a:pt x="701" y="619"/>
                    <a:pt x="700" y="620"/>
                  </a:cubicBezTo>
                  <a:cubicBezTo>
                    <a:pt x="698" y="621"/>
                    <a:pt x="695" y="623"/>
                    <a:pt x="693" y="625"/>
                  </a:cubicBezTo>
                  <a:cubicBezTo>
                    <a:pt x="691" y="627"/>
                    <a:pt x="689" y="628"/>
                    <a:pt x="687" y="628"/>
                  </a:cubicBezTo>
                  <a:cubicBezTo>
                    <a:pt x="683" y="627"/>
                    <a:pt x="679" y="629"/>
                    <a:pt x="676" y="631"/>
                  </a:cubicBezTo>
                  <a:cubicBezTo>
                    <a:pt x="671" y="634"/>
                    <a:pt x="666" y="637"/>
                    <a:pt x="663" y="642"/>
                  </a:cubicBezTo>
                  <a:cubicBezTo>
                    <a:pt x="661" y="644"/>
                    <a:pt x="659" y="645"/>
                    <a:pt x="656" y="643"/>
                  </a:cubicBezTo>
                  <a:cubicBezTo>
                    <a:pt x="657" y="645"/>
                    <a:pt x="657" y="646"/>
                    <a:pt x="657" y="647"/>
                  </a:cubicBezTo>
                  <a:cubicBezTo>
                    <a:pt x="657" y="648"/>
                    <a:pt x="656" y="648"/>
                    <a:pt x="656" y="649"/>
                  </a:cubicBezTo>
                  <a:cubicBezTo>
                    <a:pt x="652" y="652"/>
                    <a:pt x="652" y="656"/>
                    <a:pt x="653" y="660"/>
                  </a:cubicBezTo>
                  <a:cubicBezTo>
                    <a:pt x="654" y="662"/>
                    <a:pt x="653" y="664"/>
                    <a:pt x="652" y="666"/>
                  </a:cubicBezTo>
                  <a:cubicBezTo>
                    <a:pt x="652" y="667"/>
                    <a:pt x="652" y="667"/>
                    <a:pt x="652" y="667"/>
                  </a:cubicBezTo>
                  <a:cubicBezTo>
                    <a:pt x="650" y="675"/>
                    <a:pt x="646" y="681"/>
                    <a:pt x="638" y="685"/>
                  </a:cubicBezTo>
                  <a:cubicBezTo>
                    <a:pt x="637" y="685"/>
                    <a:pt x="636" y="687"/>
                    <a:pt x="634" y="689"/>
                  </a:cubicBezTo>
                  <a:cubicBezTo>
                    <a:pt x="632" y="692"/>
                    <a:pt x="630" y="695"/>
                    <a:pt x="628" y="698"/>
                  </a:cubicBezTo>
                  <a:cubicBezTo>
                    <a:pt x="627" y="698"/>
                    <a:pt x="627" y="698"/>
                    <a:pt x="627" y="698"/>
                  </a:cubicBezTo>
                  <a:cubicBezTo>
                    <a:pt x="625" y="697"/>
                    <a:pt x="623" y="695"/>
                    <a:pt x="621" y="693"/>
                  </a:cubicBezTo>
                  <a:cubicBezTo>
                    <a:pt x="621" y="697"/>
                    <a:pt x="620" y="698"/>
                    <a:pt x="618" y="700"/>
                  </a:cubicBezTo>
                  <a:cubicBezTo>
                    <a:pt x="617" y="701"/>
                    <a:pt x="616" y="703"/>
                    <a:pt x="614" y="704"/>
                  </a:cubicBezTo>
                  <a:cubicBezTo>
                    <a:pt x="609" y="709"/>
                    <a:pt x="605" y="714"/>
                    <a:pt x="602" y="721"/>
                  </a:cubicBezTo>
                  <a:cubicBezTo>
                    <a:pt x="601" y="723"/>
                    <a:pt x="599" y="725"/>
                    <a:pt x="597" y="727"/>
                  </a:cubicBezTo>
                  <a:cubicBezTo>
                    <a:pt x="593" y="731"/>
                    <a:pt x="589" y="735"/>
                    <a:pt x="584" y="739"/>
                  </a:cubicBezTo>
                  <a:cubicBezTo>
                    <a:pt x="583" y="740"/>
                    <a:pt x="581" y="741"/>
                    <a:pt x="579" y="741"/>
                  </a:cubicBezTo>
                  <a:cubicBezTo>
                    <a:pt x="575" y="742"/>
                    <a:pt x="571" y="742"/>
                    <a:pt x="568" y="743"/>
                  </a:cubicBezTo>
                  <a:cubicBezTo>
                    <a:pt x="565" y="743"/>
                    <a:pt x="563" y="742"/>
                    <a:pt x="561" y="742"/>
                  </a:cubicBezTo>
                  <a:cubicBezTo>
                    <a:pt x="558" y="741"/>
                    <a:pt x="555" y="740"/>
                    <a:pt x="552" y="739"/>
                  </a:cubicBezTo>
                  <a:cubicBezTo>
                    <a:pt x="551" y="738"/>
                    <a:pt x="549" y="737"/>
                    <a:pt x="548" y="736"/>
                  </a:cubicBezTo>
                  <a:cubicBezTo>
                    <a:pt x="546" y="734"/>
                    <a:pt x="545" y="731"/>
                    <a:pt x="546" y="728"/>
                  </a:cubicBezTo>
                  <a:cubicBezTo>
                    <a:pt x="546" y="727"/>
                    <a:pt x="546" y="726"/>
                    <a:pt x="546" y="726"/>
                  </a:cubicBezTo>
                  <a:cubicBezTo>
                    <a:pt x="546" y="726"/>
                    <a:pt x="545" y="726"/>
                    <a:pt x="545" y="726"/>
                  </a:cubicBezTo>
                  <a:cubicBezTo>
                    <a:pt x="544" y="729"/>
                    <a:pt x="543" y="733"/>
                    <a:pt x="542" y="737"/>
                  </a:cubicBezTo>
                  <a:cubicBezTo>
                    <a:pt x="542" y="737"/>
                    <a:pt x="543" y="739"/>
                    <a:pt x="544" y="739"/>
                  </a:cubicBezTo>
                  <a:cubicBezTo>
                    <a:pt x="547" y="742"/>
                    <a:pt x="550" y="744"/>
                    <a:pt x="553" y="746"/>
                  </a:cubicBezTo>
                  <a:cubicBezTo>
                    <a:pt x="552" y="749"/>
                    <a:pt x="551" y="751"/>
                    <a:pt x="550" y="753"/>
                  </a:cubicBezTo>
                  <a:cubicBezTo>
                    <a:pt x="551" y="754"/>
                    <a:pt x="551" y="755"/>
                    <a:pt x="552" y="755"/>
                  </a:cubicBezTo>
                  <a:cubicBezTo>
                    <a:pt x="555" y="758"/>
                    <a:pt x="555" y="761"/>
                    <a:pt x="553" y="764"/>
                  </a:cubicBezTo>
                  <a:cubicBezTo>
                    <a:pt x="550" y="767"/>
                    <a:pt x="548" y="770"/>
                    <a:pt x="545" y="773"/>
                  </a:cubicBezTo>
                  <a:cubicBezTo>
                    <a:pt x="541" y="776"/>
                    <a:pt x="537" y="778"/>
                    <a:pt x="532" y="779"/>
                  </a:cubicBezTo>
                  <a:cubicBezTo>
                    <a:pt x="526" y="780"/>
                    <a:pt x="519" y="781"/>
                    <a:pt x="513" y="782"/>
                  </a:cubicBezTo>
                  <a:cubicBezTo>
                    <a:pt x="510" y="782"/>
                    <a:pt x="508" y="781"/>
                    <a:pt x="506" y="781"/>
                  </a:cubicBezTo>
                  <a:cubicBezTo>
                    <a:pt x="504" y="781"/>
                    <a:pt x="502" y="781"/>
                    <a:pt x="500" y="780"/>
                  </a:cubicBezTo>
                  <a:cubicBezTo>
                    <a:pt x="500" y="781"/>
                    <a:pt x="500" y="782"/>
                    <a:pt x="500" y="783"/>
                  </a:cubicBezTo>
                  <a:cubicBezTo>
                    <a:pt x="500" y="783"/>
                    <a:pt x="501" y="784"/>
                    <a:pt x="501" y="784"/>
                  </a:cubicBezTo>
                  <a:cubicBezTo>
                    <a:pt x="500" y="786"/>
                    <a:pt x="499" y="788"/>
                    <a:pt x="498" y="789"/>
                  </a:cubicBezTo>
                  <a:cubicBezTo>
                    <a:pt x="498" y="792"/>
                    <a:pt x="497" y="795"/>
                    <a:pt x="497" y="798"/>
                  </a:cubicBezTo>
                  <a:cubicBezTo>
                    <a:pt x="496" y="800"/>
                    <a:pt x="495" y="801"/>
                    <a:pt x="493" y="801"/>
                  </a:cubicBezTo>
                  <a:cubicBezTo>
                    <a:pt x="491" y="801"/>
                    <a:pt x="489" y="801"/>
                    <a:pt x="486" y="802"/>
                  </a:cubicBezTo>
                  <a:cubicBezTo>
                    <a:pt x="484" y="803"/>
                    <a:pt x="483" y="802"/>
                    <a:pt x="481" y="801"/>
                  </a:cubicBezTo>
                  <a:cubicBezTo>
                    <a:pt x="478" y="800"/>
                    <a:pt x="476" y="799"/>
                    <a:pt x="473" y="798"/>
                  </a:cubicBezTo>
                  <a:cubicBezTo>
                    <a:pt x="472" y="802"/>
                    <a:pt x="471" y="806"/>
                    <a:pt x="471" y="810"/>
                  </a:cubicBezTo>
                  <a:cubicBezTo>
                    <a:pt x="471" y="811"/>
                    <a:pt x="471" y="812"/>
                    <a:pt x="472" y="813"/>
                  </a:cubicBezTo>
                  <a:cubicBezTo>
                    <a:pt x="473" y="814"/>
                    <a:pt x="474" y="814"/>
                    <a:pt x="475" y="815"/>
                  </a:cubicBezTo>
                  <a:cubicBezTo>
                    <a:pt x="477" y="815"/>
                    <a:pt x="479" y="814"/>
                    <a:pt x="481" y="813"/>
                  </a:cubicBezTo>
                  <a:cubicBezTo>
                    <a:pt x="482" y="817"/>
                    <a:pt x="482" y="817"/>
                    <a:pt x="479" y="818"/>
                  </a:cubicBezTo>
                  <a:cubicBezTo>
                    <a:pt x="478" y="818"/>
                    <a:pt x="477" y="816"/>
                    <a:pt x="475" y="816"/>
                  </a:cubicBezTo>
                  <a:cubicBezTo>
                    <a:pt x="474" y="816"/>
                    <a:pt x="473" y="817"/>
                    <a:pt x="471" y="817"/>
                  </a:cubicBezTo>
                  <a:cubicBezTo>
                    <a:pt x="472" y="818"/>
                    <a:pt x="473" y="819"/>
                    <a:pt x="475" y="821"/>
                  </a:cubicBezTo>
                  <a:cubicBezTo>
                    <a:pt x="473" y="822"/>
                    <a:pt x="471" y="823"/>
                    <a:pt x="469" y="824"/>
                  </a:cubicBezTo>
                  <a:cubicBezTo>
                    <a:pt x="467" y="825"/>
                    <a:pt x="465" y="827"/>
                    <a:pt x="465" y="829"/>
                  </a:cubicBezTo>
                  <a:cubicBezTo>
                    <a:pt x="465" y="830"/>
                    <a:pt x="464" y="831"/>
                    <a:pt x="464" y="832"/>
                  </a:cubicBezTo>
                  <a:cubicBezTo>
                    <a:pt x="464" y="836"/>
                    <a:pt x="462" y="838"/>
                    <a:pt x="458" y="839"/>
                  </a:cubicBezTo>
                  <a:cubicBezTo>
                    <a:pt x="451" y="839"/>
                    <a:pt x="448" y="843"/>
                    <a:pt x="444" y="848"/>
                  </a:cubicBezTo>
                  <a:cubicBezTo>
                    <a:pt x="447" y="853"/>
                    <a:pt x="450" y="859"/>
                    <a:pt x="457" y="858"/>
                  </a:cubicBezTo>
                  <a:cubicBezTo>
                    <a:pt x="458" y="862"/>
                    <a:pt x="457" y="865"/>
                    <a:pt x="453" y="867"/>
                  </a:cubicBezTo>
                  <a:cubicBezTo>
                    <a:pt x="450" y="868"/>
                    <a:pt x="447" y="870"/>
                    <a:pt x="444" y="872"/>
                  </a:cubicBezTo>
                  <a:cubicBezTo>
                    <a:pt x="442" y="873"/>
                    <a:pt x="440" y="875"/>
                    <a:pt x="439" y="877"/>
                  </a:cubicBezTo>
                  <a:cubicBezTo>
                    <a:pt x="439" y="878"/>
                    <a:pt x="439" y="879"/>
                    <a:pt x="438" y="880"/>
                  </a:cubicBezTo>
                  <a:cubicBezTo>
                    <a:pt x="437" y="883"/>
                    <a:pt x="436" y="883"/>
                    <a:pt x="433" y="881"/>
                  </a:cubicBezTo>
                  <a:cubicBezTo>
                    <a:pt x="433" y="881"/>
                    <a:pt x="433" y="882"/>
                    <a:pt x="433" y="882"/>
                  </a:cubicBezTo>
                  <a:cubicBezTo>
                    <a:pt x="433" y="883"/>
                    <a:pt x="433" y="883"/>
                    <a:pt x="434" y="884"/>
                  </a:cubicBezTo>
                  <a:cubicBezTo>
                    <a:pt x="431" y="886"/>
                    <a:pt x="428" y="889"/>
                    <a:pt x="425" y="891"/>
                  </a:cubicBezTo>
                  <a:cubicBezTo>
                    <a:pt x="427" y="894"/>
                    <a:pt x="429" y="897"/>
                    <a:pt x="431" y="900"/>
                  </a:cubicBezTo>
                  <a:cubicBezTo>
                    <a:pt x="426" y="899"/>
                    <a:pt x="421" y="901"/>
                    <a:pt x="417" y="903"/>
                  </a:cubicBezTo>
                  <a:cubicBezTo>
                    <a:pt x="414" y="903"/>
                    <a:pt x="413" y="905"/>
                    <a:pt x="412" y="907"/>
                  </a:cubicBezTo>
                  <a:cubicBezTo>
                    <a:pt x="411" y="909"/>
                    <a:pt x="410" y="910"/>
                    <a:pt x="410" y="912"/>
                  </a:cubicBezTo>
                  <a:cubicBezTo>
                    <a:pt x="409" y="912"/>
                    <a:pt x="408" y="911"/>
                    <a:pt x="406" y="911"/>
                  </a:cubicBezTo>
                  <a:cubicBezTo>
                    <a:pt x="409" y="908"/>
                    <a:pt x="411" y="906"/>
                    <a:pt x="409" y="902"/>
                  </a:cubicBezTo>
                  <a:cubicBezTo>
                    <a:pt x="404" y="901"/>
                    <a:pt x="399" y="902"/>
                    <a:pt x="394" y="904"/>
                  </a:cubicBezTo>
                  <a:cubicBezTo>
                    <a:pt x="394" y="902"/>
                    <a:pt x="394" y="901"/>
                    <a:pt x="394" y="900"/>
                  </a:cubicBezTo>
                  <a:cubicBezTo>
                    <a:pt x="396" y="898"/>
                    <a:pt x="398" y="900"/>
                    <a:pt x="400" y="901"/>
                  </a:cubicBezTo>
                  <a:cubicBezTo>
                    <a:pt x="401" y="899"/>
                    <a:pt x="402" y="898"/>
                    <a:pt x="403" y="897"/>
                  </a:cubicBezTo>
                  <a:cubicBezTo>
                    <a:pt x="401" y="896"/>
                    <a:pt x="400" y="895"/>
                    <a:pt x="400" y="894"/>
                  </a:cubicBezTo>
                  <a:cubicBezTo>
                    <a:pt x="399" y="894"/>
                    <a:pt x="399" y="893"/>
                    <a:pt x="399" y="892"/>
                  </a:cubicBezTo>
                  <a:cubicBezTo>
                    <a:pt x="395" y="892"/>
                    <a:pt x="396" y="895"/>
                    <a:pt x="396" y="897"/>
                  </a:cubicBezTo>
                  <a:cubicBezTo>
                    <a:pt x="395" y="896"/>
                    <a:pt x="394" y="896"/>
                    <a:pt x="393" y="895"/>
                  </a:cubicBezTo>
                  <a:cubicBezTo>
                    <a:pt x="393" y="893"/>
                    <a:pt x="393" y="891"/>
                    <a:pt x="394" y="889"/>
                  </a:cubicBezTo>
                  <a:cubicBezTo>
                    <a:pt x="394" y="889"/>
                    <a:pt x="395" y="888"/>
                    <a:pt x="397" y="888"/>
                  </a:cubicBezTo>
                  <a:cubicBezTo>
                    <a:pt x="395" y="885"/>
                    <a:pt x="395" y="885"/>
                    <a:pt x="393" y="886"/>
                  </a:cubicBezTo>
                  <a:cubicBezTo>
                    <a:pt x="392" y="884"/>
                    <a:pt x="392" y="882"/>
                    <a:pt x="391" y="880"/>
                  </a:cubicBezTo>
                  <a:cubicBezTo>
                    <a:pt x="392" y="879"/>
                    <a:pt x="393" y="879"/>
                    <a:pt x="395" y="879"/>
                  </a:cubicBezTo>
                  <a:cubicBezTo>
                    <a:pt x="394" y="877"/>
                    <a:pt x="393" y="875"/>
                    <a:pt x="391" y="873"/>
                  </a:cubicBezTo>
                  <a:cubicBezTo>
                    <a:pt x="391" y="873"/>
                    <a:pt x="391" y="871"/>
                    <a:pt x="391" y="869"/>
                  </a:cubicBezTo>
                  <a:cubicBezTo>
                    <a:pt x="393" y="869"/>
                    <a:pt x="393" y="867"/>
                    <a:pt x="396" y="867"/>
                  </a:cubicBezTo>
                  <a:cubicBezTo>
                    <a:pt x="396" y="867"/>
                    <a:pt x="397" y="865"/>
                    <a:pt x="398" y="864"/>
                  </a:cubicBezTo>
                  <a:cubicBezTo>
                    <a:pt x="396" y="861"/>
                    <a:pt x="394" y="861"/>
                    <a:pt x="391" y="860"/>
                  </a:cubicBezTo>
                  <a:cubicBezTo>
                    <a:pt x="394" y="857"/>
                    <a:pt x="392" y="856"/>
                    <a:pt x="390" y="853"/>
                  </a:cubicBezTo>
                  <a:lnTo>
                    <a:pt x="386" y="853"/>
                  </a:lnTo>
                  <a:cubicBezTo>
                    <a:pt x="385" y="851"/>
                    <a:pt x="387" y="850"/>
                    <a:pt x="388" y="848"/>
                  </a:cubicBezTo>
                  <a:cubicBezTo>
                    <a:pt x="391" y="849"/>
                    <a:pt x="393" y="850"/>
                    <a:pt x="396" y="851"/>
                  </a:cubicBezTo>
                  <a:cubicBezTo>
                    <a:pt x="397" y="850"/>
                    <a:pt x="398" y="847"/>
                    <a:pt x="399" y="845"/>
                  </a:cubicBezTo>
                  <a:cubicBezTo>
                    <a:pt x="399" y="844"/>
                    <a:pt x="398" y="844"/>
                    <a:pt x="398" y="843"/>
                  </a:cubicBezTo>
                  <a:cubicBezTo>
                    <a:pt x="399" y="843"/>
                    <a:pt x="401" y="842"/>
                    <a:pt x="403" y="841"/>
                  </a:cubicBezTo>
                  <a:cubicBezTo>
                    <a:pt x="401" y="841"/>
                    <a:pt x="399" y="840"/>
                    <a:pt x="398" y="840"/>
                  </a:cubicBezTo>
                  <a:cubicBezTo>
                    <a:pt x="400" y="838"/>
                    <a:pt x="402" y="836"/>
                    <a:pt x="405" y="834"/>
                  </a:cubicBezTo>
                  <a:cubicBezTo>
                    <a:pt x="403" y="833"/>
                    <a:pt x="402" y="832"/>
                    <a:pt x="400" y="830"/>
                  </a:cubicBezTo>
                  <a:cubicBezTo>
                    <a:pt x="401" y="829"/>
                    <a:pt x="403" y="829"/>
                    <a:pt x="404" y="828"/>
                  </a:cubicBezTo>
                  <a:cubicBezTo>
                    <a:pt x="403" y="826"/>
                    <a:pt x="402" y="824"/>
                    <a:pt x="402" y="822"/>
                  </a:cubicBezTo>
                  <a:cubicBezTo>
                    <a:pt x="402" y="820"/>
                    <a:pt x="403" y="818"/>
                    <a:pt x="403" y="816"/>
                  </a:cubicBezTo>
                  <a:cubicBezTo>
                    <a:pt x="406" y="816"/>
                    <a:pt x="407" y="815"/>
                    <a:pt x="408" y="812"/>
                  </a:cubicBezTo>
                  <a:cubicBezTo>
                    <a:pt x="407" y="811"/>
                    <a:pt x="406" y="811"/>
                    <a:pt x="404" y="810"/>
                  </a:cubicBezTo>
                  <a:cubicBezTo>
                    <a:pt x="405" y="808"/>
                    <a:pt x="406" y="807"/>
                    <a:pt x="408" y="805"/>
                  </a:cubicBezTo>
                  <a:cubicBezTo>
                    <a:pt x="406" y="805"/>
                    <a:pt x="404" y="805"/>
                    <a:pt x="403" y="805"/>
                  </a:cubicBezTo>
                  <a:cubicBezTo>
                    <a:pt x="401" y="805"/>
                    <a:pt x="400" y="805"/>
                    <a:pt x="398" y="806"/>
                  </a:cubicBezTo>
                  <a:cubicBezTo>
                    <a:pt x="397" y="804"/>
                    <a:pt x="395" y="803"/>
                    <a:pt x="394" y="801"/>
                  </a:cubicBezTo>
                  <a:cubicBezTo>
                    <a:pt x="396" y="797"/>
                    <a:pt x="397" y="793"/>
                    <a:pt x="399" y="790"/>
                  </a:cubicBezTo>
                  <a:cubicBezTo>
                    <a:pt x="401" y="787"/>
                    <a:pt x="401" y="784"/>
                    <a:pt x="400" y="781"/>
                  </a:cubicBezTo>
                  <a:cubicBezTo>
                    <a:pt x="399" y="777"/>
                    <a:pt x="398" y="773"/>
                    <a:pt x="398" y="769"/>
                  </a:cubicBezTo>
                  <a:cubicBezTo>
                    <a:pt x="397" y="768"/>
                    <a:pt x="397" y="766"/>
                    <a:pt x="397" y="765"/>
                  </a:cubicBezTo>
                  <a:cubicBezTo>
                    <a:pt x="398" y="765"/>
                    <a:pt x="399" y="764"/>
                    <a:pt x="400" y="764"/>
                  </a:cubicBezTo>
                  <a:cubicBezTo>
                    <a:pt x="401" y="763"/>
                    <a:pt x="402" y="762"/>
                    <a:pt x="403" y="760"/>
                  </a:cubicBezTo>
                  <a:cubicBezTo>
                    <a:pt x="408" y="750"/>
                    <a:pt x="412" y="740"/>
                    <a:pt x="417" y="729"/>
                  </a:cubicBezTo>
                  <a:cubicBezTo>
                    <a:pt x="417" y="728"/>
                    <a:pt x="418" y="726"/>
                    <a:pt x="418" y="724"/>
                  </a:cubicBezTo>
                  <a:cubicBezTo>
                    <a:pt x="418" y="716"/>
                    <a:pt x="418" y="708"/>
                    <a:pt x="418" y="700"/>
                  </a:cubicBezTo>
                  <a:cubicBezTo>
                    <a:pt x="418" y="697"/>
                    <a:pt x="418" y="694"/>
                    <a:pt x="420" y="692"/>
                  </a:cubicBezTo>
                  <a:cubicBezTo>
                    <a:pt x="423" y="689"/>
                    <a:pt x="423" y="686"/>
                    <a:pt x="422" y="683"/>
                  </a:cubicBezTo>
                  <a:cubicBezTo>
                    <a:pt x="421" y="679"/>
                    <a:pt x="421" y="675"/>
                    <a:pt x="423" y="672"/>
                  </a:cubicBezTo>
                  <a:cubicBezTo>
                    <a:pt x="426" y="663"/>
                    <a:pt x="429" y="653"/>
                    <a:pt x="432" y="644"/>
                  </a:cubicBezTo>
                  <a:cubicBezTo>
                    <a:pt x="433" y="640"/>
                    <a:pt x="434" y="636"/>
                    <a:pt x="433" y="632"/>
                  </a:cubicBezTo>
                  <a:cubicBezTo>
                    <a:pt x="433" y="630"/>
                    <a:pt x="433" y="629"/>
                    <a:pt x="433" y="627"/>
                  </a:cubicBezTo>
                  <a:cubicBezTo>
                    <a:pt x="432" y="621"/>
                    <a:pt x="432" y="616"/>
                    <a:pt x="434" y="610"/>
                  </a:cubicBezTo>
                  <a:cubicBezTo>
                    <a:pt x="435" y="609"/>
                    <a:pt x="435" y="608"/>
                    <a:pt x="435" y="606"/>
                  </a:cubicBezTo>
                  <a:cubicBezTo>
                    <a:pt x="440" y="595"/>
                    <a:pt x="440" y="584"/>
                    <a:pt x="438" y="573"/>
                  </a:cubicBezTo>
                  <a:cubicBezTo>
                    <a:pt x="438" y="569"/>
                    <a:pt x="438" y="566"/>
                    <a:pt x="438" y="562"/>
                  </a:cubicBezTo>
                  <a:cubicBezTo>
                    <a:pt x="438" y="560"/>
                    <a:pt x="437" y="559"/>
                    <a:pt x="435" y="557"/>
                  </a:cubicBezTo>
                  <a:cubicBezTo>
                    <a:pt x="432" y="554"/>
                    <a:pt x="429" y="551"/>
                    <a:pt x="426" y="548"/>
                  </a:cubicBezTo>
                  <a:cubicBezTo>
                    <a:pt x="425" y="547"/>
                    <a:pt x="423" y="546"/>
                    <a:pt x="422" y="545"/>
                  </a:cubicBezTo>
                  <a:cubicBezTo>
                    <a:pt x="410" y="539"/>
                    <a:pt x="398" y="533"/>
                    <a:pt x="387" y="527"/>
                  </a:cubicBezTo>
                  <a:cubicBezTo>
                    <a:pt x="379" y="522"/>
                    <a:pt x="374" y="516"/>
                    <a:pt x="370" y="508"/>
                  </a:cubicBezTo>
                  <a:cubicBezTo>
                    <a:pt x="369" y="507"/>
                    <a:pt x="369" y="505"/>
                    <a:pt x="370" y="504"/>
                  </a:cubicBezTo>
                  <a:cubicBezTo>
                    <a:pt x="371" y="502"/>
                    <a:pt x="371" y="500"/>
                    <a:pt x="369" y="498"/>
                  </a:cubicBezTo>
                  <a:cubicBezTo>
                    <a:pt x="369" y="498"/>
                    <a:pt x="369" y="497"/>
                    <a:pt x="368" y="497"/>
                  </a:cubicBezTo>
                  <a:cubicBezTo>
                    <a:pt x="357" y="483"/>
                    <a:pt x="348" y="467"/>
                    <a:pt x="342" y="450"/>
                  </a:cubicBezTo>
                  <a:cubicBezTo>
                    <a:pt x="338" y="440"/>
                    <a:pt x="332" y="432"/>
                    <a:pt x="326" y="424"/>
                  </a:cubicBezTo>
                  <a:cubicBezTo>
                    <a:pt x="326" y="423"/>
                    <a:pt x="324" y="422"/>
                    <a:pt x="323" y="421"/>
                  </a:cubicBezTo>
                  <a:cubicBezTo>
                    <a:pt x="319" y="419"/>
                    <a:pt x="316" y="416"/>
                    <a:pt x="313" y="414"/>
                  </a:cubicBezTo>
                  <a:cubicBezTo>
                    <a:pt x="314" y="413"/>
                    <a:pt x="314" y="413"/>
                    <a:pt x="315" y="412"/>
                  </a:cubicBezTo>
                  <a:cubicBezTo>
                    <a:pt x="316" y="411"/>
                    <a:pt x="316" y="410"/>
                    <a:pt x="315" y="408"/>
                  </a:cubicBezTo>
                  <a:cubicBezTo>
                    <a:pt x="314" y="405"/>
                    <a:pt x="313" y="402"/>
                    <a:pt x="312" y="398"/>
                  </a:cubicBezTo>
                  <a:cubicBezTo>
                    <a:pt x="311" y="394"/>
                    <a:pt x="311" y="394"/>
                    <a:pt x="314" y="392"/>
                  </a:cubicBezTo>
                  <a:cubicBezTo>
                    <a:pt x="318" y="389"/>
                    <a:pt x="321" y="387"/>
                    <a:pt x="324" y="385"/>
                  </a:cubicBezTo>
                  <a:cubicBezTo>
                    <a:pt x="328" y="382"/>
                    <a:pt x="329" y="374"/>
                    <a:pt x="327" y="370"/>
                  </a:cubicBezTo>
                  <a:cubicBezTo>
                    <a:pt x="326" y="371"/>
                    <a:pt x="325" y="371"/>
                    <a:pt x="324" y="372"/>
                  </a:cubicBezTo>
                  <a:cubicBezTo>
                    <a:pt x="323" y="373"/>
                    <a:pt x="323" y="374"/>
                    <a:pt x="322" y="375"/>
                  </a:cubicBezTo>
                  <a:cubicBezTo>
                    <a:pt x="321" y="374"/>
                    <a:pt x="321" y="374"/>
                    <a:pt x="320" y="374"/>
                  </a:cubicBezTo>
                  <a:cubicBezTo>
                    <a:pt x="316" y="372"/>
                    <a:pt x="315" y="370"/>
                    <a:pt x="315" y="366"/>
                  </a:cubicBezTo>
                  <a:cubicBezTo>
                    <a:pt x="315" y="364"/>
                    <a:pt x="315" y="361"/>
                    <a:pt x="315" y="358"/>
                  </a:cubicBezTo>
                  <a:cubicBezTo>
                    <a:pt x="314" y="357"/>
                    <a:pt x="315" y="355"/>
                    <a:pt x="317" y="354"/>
                  </a:cubicBezTo>
                  <a:cubicBezTo>
                    <a:pt x="318" y="353"/>
                    <a:pt x="320" y="352"/>
                    <a:pt x="322" y="351"/>
                  </a:cubicBezTo>
                  <a:cubicBezTo>
                    <a:pt x="321" y="350"/>
                    <a:pt x="321" y="349"/>
                    <a:pt x="320" y="348"/>
                  </a:cubicBezTo>
                  <a:cubicBezTo>
                    <a:pt x="324" y="344"/>
                    <a:pt x="328" y="341"/>
                    <a:pt x="324" y="334"/>
                  </a:cubicBezTo>
                  <a:cubicBezTo>
                    <a:pt x="329" y="333"/>
                    <a:pt x="333" y="332"/>
                    <a:pt x="338" y="331"/>
                  </a:cubicBezTo>
                  <a:lnTo>
                    <a:pt x="338" y="324"/>
                  </a:lnTo>
                  <a:cubicBezTo>
                    <a:pt x="339" y="324"/>
                    <a:pt x="341" y="323"/>
                    <a:pt x="343" y="322"/>
                  </a:cubicBezTo>
                  <a:lnTo>
                    <a:pt x="343" y="315"/>
                  </a:lnTo>
                  <a:cubicBezTo>
                    <a:pt x="345" y="314"/>
                    <a:pt x="347" y="314"/>
                    <a:pt x="349" y="313"/>
                  </a:cubicBezTo>
                  <a:cubicBezTo>
                    <a:pt x="351" y="312"/>
                    <a:pt x="353" y="311"/>
                    <a:pt x="354" y="310"/>
                  </a:cubicBezTo>
                  <a:cubicBezTo>
                    <a:pt x="355" y="307"/>
                    <a:pt x="357" y="304"/>
                    <a:pt x="359" y="302"/>
                  </a:cubicBezTo>
                  <a:cubicBezTo>
                    <a:pt x="361" y="298"/>
                    <a:pt x="361" y="297"/>
                    <a:pt x="358" y="295"/>
                  </a:cubicBezTo>
                  <a:cubicBezTo>
                    <a:pt x="357" y="295"/>
                    <a:pt x="356" y="294"/>
                    <a:pt x="355" y="293"/>
                  </a:cubicBezTo>
                  <a:cubicBezTo>
                    <a:pt x="355" y="290"/>
                    <a:pt x="355" y="286"/>
                    <a:pt x="356" y="282"/>
                  </a:cubicBezTo>
                  <a:cubicBezTo>
                    <a:pt x="356" y="278"/>
                    <a:pt x="357" y="274"/>
                    <a:pt x="357" y="270"/>
                  </a:cubicBezTo>
                  <a:cubicBezTo>
                    <a:pt x="358" y="267"/>
                    <a:pt x="357" y="265"/>
                    <a:pt x="355" y="263"/>
                  </a:cubicBezTo>
                  <a:cubicBezTo>
                    <a:pt x="352" y="259"/>
                    <a:pt x="348" y="255"/>
                    <a:pt x="345" y="251"/>
                  </a:cubicBezTo>
                  <a:cubicBezTo>
                    <a:pt x="346" y="249"/>
                    <a:pt x="347" y="247"/>
                    <a:pt x="348" y="245"/>
                  </a:cubicBezTo>
                  <a:cubicBezTo>
                    <a:pt x="344" y="245"/>
                    <a:pt x="342" y="243"/>
                    <a:pt x="340" y="241"/>
                  </a:cubicBezTo>
                  <a:cubicBezTo>
                    <a:pt x="336" y="237"/>
                    <a:pt x="337" y="237"/>
                    <a:pt x="332" y="240"/>
                  </a:cubicBezTo>
                  <a:cubicBezTo>
                    <a:pt x="328" y="242"/>
                    <a:pt x="324" y="244"/>
                    <a:pt x="320" y="247"/>
                  </a:cubicBezTo>
                  <a:cubicBezTo>
                    <a:pt x="321" y="249"/>
                    <a:pt x="323" y="252"/>
                    <a:pt x="324" y="255"/>
                  </a:cubicBezTo>
                  <a:cubicBezTo>
                    <a:pt x="322" y="257"/>
                    <a:pt x="319" y="259"/>
                    <a:pt x="315" y="258"/>
                  </a:cubicBezTo>
                  <a:cubicBezTo>
                    <a:pt x="315" y="256"/>
                    <a:pt x="314" y="253"/>
                    <a:pt x="313" y="250"/>
                  </a:cubicBezTo>
                  <a:cubicBezTo>
                    <a:pt x="312" y="251"/>
                    <a:pt x="310" y="252"/>
                    <a:pt x="309" y="253"/>
                  </a:cubicBezTo>
                  <a:cubicBezTo>
                    <a:pt x="306" y="250"/>
                    <a:pt x="306" y="246"/>
                    <a:pt x="301" y="247"/>
                  </a:cubicBezTo>
                  <a:cubicBezTo>
                    <a:pt x="298" y="247"/>
                    <a:pt x="295" y="244"/>
                    <a:pt x="292" y="248"/>
                  </a:cubicBezTo>
                  <a:cubicBezTo>
                    <a:pt x="290" y="246"/>
                    <a:pt x="289" y="245"/>
                    <a:pt x="287" y="242"/>
                  </a:cubicBezTo>
                  <a:cubicBezTo>
                    <a:pt x="287" y="243"/>
                    <a:pt x="287" y="244"/>
                    <a:pt x="286" y="245"/>
                  </a:cubicBezTo>
                  <a:cubicBezTo>
                    <a:pt x="285" y="245"/>
                    <a:pt x="284" y="244"/>
                    <a:pt x="285" y="243"/>
                  </a:cubicBezTo>
                  <a:cubicBezTo>
                    <a:pt x="285" y="239"/>
                    <a:pt x="283" y="237"/>
                    <a:pt x="280" y="235"/>
                  </a:cubicBezTo>
                  <a:cubicBezTo>
                    <a:pt x="277" y="233"/>
                    <a:pt x="274" y="230"/>
                    <a:pt x="271" y="228"/>
                  </a:cubicBezTo>
                  <a:cubicBezTo>
                    <a:pt x="270" y="227"/>
                    <a:pt x="268" y="226"/>
                    <a:pt x="266" y="225"/>
                  </a:cubicBezTo>
                  <a:cubicBezTo>
                    <a:pt x="267" y="227"/>
                    <a:pt x="268" y="228"/>
                    <a:pt x="269" y="230"/>
                  </a:cubicBezTo>
                  <a:cubicBezTo>
                    <a:pt x="268" y="230"/>
                    <a:pt x="268" y="231"/>
                    <a:pt x="267" y="232"/>
                  </a:cubicBezTo>
                  <a:cubicBezTo>
                    <a:pt x="266" y="231"/>
                    <a:pt x="265" y="231"/>
                    <a:pt x="264" y="230"/>
                  </a:cubicBezTo>
                  <a:cubicBezTo>
                    <a:pt x="262" y="229"/>
                    <a:pt x="261" y="228"/>
                    <a:pt x="261" y="225"/>
                  </a:cubicBezTo>
                  <a:cubicBezTo>
                    <a:pt x="261" y="224"/>
                    <a:pt x="261" y="223"/>
                    <a:pt x="261" y="221"/>
                  </a:cubicBezTo>
                  <a:cubicBezTo>
                    <a:pt x="261" y="220"/>
                    <a:pt x="260" y="219"/>
                    <a:pt x="260" y="217"/>
                  </a:cubicBezTo>
                  <a:cubicBezTo>
                    <a:pt x="260" y="217"/>
                    <a:pt x="260" y="216"/>
                    <a:pt x="261" y="215"/>
                  </a:cubicBezTo>
                  <a:cubicBezTo>
                    <a:pt x="254" y="209"/>
                    <a:pt x="248" y="202"/>
                    <a:pt x="241" y="196"/>
                  </a:cubicBezTo>
                  <a:cubicBezTo>
                    <a:pt x="245" y="194"/>
                    <a:pt x="243" y="192"/>
                    <a:pt x="243" y="189"/>
                  </a:cubicBezTo>
                  <a:cubicBezTo>
                    <a:pt x="240" y="189"/>
                    <a:pt x="237" y="189"/>
                    <a:pt x="234" y="190"/>
                  </a:cubicBezTo>
                  <a:cubicBezTo>
                    <a:pt x="228" y="191"/>
                    <a:pt x="223" y="191"/>
                    <a:pt x="218" y="189"/>
                  </a:cubicBezTo>
                  <a:cubicBezTo>
                    <a:pt x="217" y="189"/>
                    <a:pt x="217" y="188"/>
                    <a:pt x="216" y="188"/>
                  </a:cubicBezTo>
                  <a:cubicBezTo>
                    <a:pt x="205" y="186"/>
                    <a:pt x="195" y="181"/>
                    <a:pt x="186" y="174"/>
                  </a:cubicBezTo>
                  <a:cubicBezTo>
                    <a:pt x="181" y="170"/>
                    <a:pt x="176" y="166"/>
                    <a:pt x="171" y="162"/>
                  </a:cubicBezTo>
                  <a:cubicBezTo>
                    <a:pt x="170" y="161"/>
                    <a:pt x="168" y="161"/>
                    <a:pt x="166" y="161"/>
                  </a:cubicBezTo>
                  <a:cubicBezTo>
                    <a:pt x="159" y="163"/>
                    <a:pt x="153" y="164"/>
                    <a:pt x="146" y="166"/>
                  </a:cubicBezTo>
                  <a:cubicBezTo>
                    <a:pt x="145" y="166"/>
                    <a:pt x="143" y="166"/>
                    <a:pt x="142" y="166"/>
                  </a:cubicBezTo>
                  <a:cubicBezTo>
                    <a:pt x="129" y="161"/>
                    <a:pt x="115" y="156"/>
                    <a:pt x="102" y="151"/>
                  </a:cubicBezTo>
                  <a:cubicBezTo>
                    <a:pt x="100" y="151"/>
                    <a:pt x="98" y="149"/>
                    <a:pt x="96" y="147"/>
                  </a:cubicBezTo>
                  <a:cubicBezTo>
                    <a:pt x="93" y="144"/>
                    <a:pt x="91" y="142"/>
                    <a:pt x="87" y="142"/>
                  </a:cubicBezTo>
                  <a:cubicBezTo>
                    <a:pt x="80" y="142"/>
                    <a:pt x="74" y="138"/>
                    <a:pt x="70" y="132"/>
                  </a:cubicBezTo>
                  <a:cubicBezTo>
                    <a:pt x="68" y="129"/>
                    <a:pt x="65" y="127"/>
                    <a:pt x="63" y="124"/>
                  </a:cubicBezTo>
                  <a:cubicBezTo>
                    <a:pt x="62" y="123"/>
                    <a:pt x="61" y="121"/>
                    <a:pt x="60" y="119"/>
                  </a:cubicBezTo>
                  <a:cubicBezTo>
                    <a:pt x="62" y="118"/>
                    <a:pt x="63" y="118"/>
                    <a:pt x="64" y="117"/>
                  </a:cubicBezTo>
                  <a:cubicBezTo>
                    <a:pt x="64" y="116"/>
                    <a:pt x="63" y="115"/>
                    <a:pt x="63" y="114"/>
                  </a:cubicBezTo>
                  <a:cubicBezTo>
                    <a:pt x="63" y="114"/>
                    <a:pt x="64" y="113"/>
                    <a:pt x="64" y="112"/>
                  </a:cubicBezTo>
                  <a:cubicBezTo>
                    <a:pt x="67" y="109"/>
                    <a:pt x="67" y="106"/>
                    <a:pt x="66" y="102"/>
                  </a:cubicBezTo>
                  <a:cubicBezTo>
                    <a:pt x="64" y="95"/>
                    <a:pt x="61" y="89"/>
                    <a:pt x="57" y="84"/>
                  </a:cubicBezTo>
                  <a:cubicBezTo>
                    <a:pt x="55" y="82"/>
                    <a:pt x="53" y="80"/>
                    <a:pt x="51" y="77"/>
                  </a:cubicBezTo>
                  <a:cubicBezTo>
                    <a:pt x="50" y="76"/>
                    <a:pt x="50" y="75"/>
                    <a:pt x="50" y="74"/>
                  </a:cubicBezTo>
                  <a:cubicBezTo>
                    <a:pt x="50" y="71"/>
                    <a:pt x="48" y="70"/>
                    <a:pt x="46" y="69"/>
                  </a:cubicBezTo>
                  <a:cubicBezTo>
                    <a:pt x="44" y="68"/>
                    <a:pt x="42" y="67"/>
                    <a:pt x="40" y="65"/>
                  </a:cubicBezTo>
                  <a:cubicBezTo>
                    <a:pt x="41" y="63"/>
                    <a:pt x="42" y="61"/>
                    <a:pt x="44" y="59"/>
                  </a:cubicBezTo>
                  <a:cubicBezTo>
                    <a:pt x="42" y="57"/>
                    <a:pt x="40" y="55"/>
                    <a:pt x="38" y="53"/>
                  </a:cubicBezTo>
                  <a:cubicBezTo>
                    <a:pt x="35" y="51"/>
                    <a:pt x="34" y="49"/>
                    <a:pt x="36" y="45"/>
                  </a:cubicBezTo>
                  <a:cubicBezTo>
                    <a:pt x="36" y="45"/>
                    <a:pt x="36" y="44"/>
                    <a:pt x="36" y="43"/>
                  </a:cubicBezTo>
                  <a:cubicBezTo>
                    <a:pt x="34" y="43"/>
                    <a:pt x="33" y="43"/>
                    <a:pt x="31" y="43"/>
                  </a:cubicBezTo>
                  <a:cubicBezTo>
                    <a:pt x="28" y="38"/>
                    <a:pt x="25" y="33"/>
                    <a:pt x="26" y="27"/>
                  </a:cubicBezTo>
                  <a:cubicBezTo>
                    <a:pt x="26" y="23"/>
                    <a:pt x="26" y="19"/>
                    <a:pt x="27" y="16"/>
                  </a:cubicBezTo>
                  <a:cubicBezTo>
                    <a:pt x="27" y="13"/>
                    <a:pt x="26" y="12"/>
                    <a:pt x="24" y="11"/>
                  </a:cubicBezTo>
                  <a:cubicBezTo>
                    <a:pt x="21" y="9"/>
                    <a:pt x="18" y="8"/>
                    <a:pt x="15" y="6"/>
                  </a:cubicBezTo>
                  <a:cubicBezTo>
                    <a:pt x="14" y="7"/>
                    <a:pt x="14" y="7"/>
                    <a:pt x="14" y="7"/>
                  </a:cubicBezTo>
                  <a:cubicBezTo>
                    <a:pt x="13" y="13"/>
                    <a:pt x="11" y="18"/>
                    <a:pt x="10" y="24"/>
                  </a:cubicBezTo>
                  <a:cubicBezTo>
                    <a:pt x="10" y="25"/>
                    <a:pt x="11" y="26"/>
                    <a:pt x="11" y="27"/>
                  </a:cubicBezTo>
                  <a:cubicBezTo>
                    <a:pt x="13" y="30"/>
                    <a:pt x="14" y="33"/>
                    <a:pt x="16" y="36"/>
                  </a:cubicBezTo>
                  <a:cubicBezTo>
                    <a:pt x="17" y="38"/>
                    <a:pt x="18" y="41"/>
                    <a:pt x="17" y="43"/>
                  </a:cubicBezTo>
                  <a:cubicBezTo>
                    <a:pt x="17" y="46"/>
                    <a:pt x="17" y="48"/>
                    <a:pt x="19" y="50"/>
                  </a:cubicBezTo>
                  <a:cubicBezTo>
                    <a:pt x="23" y="55"/>
                    <a:pt x="24" y="61"/>
                    <a:pt x="24" y="68"/>
                  </a:cubicBezTo>
                  <a:cubicBezTo>
                    <a:pt x="23" y="71"/>
                    <a:pt x="24" y="74"/>
                    <a:pt x="24" y="77"/>
                  </a:cubicBezTo>
                  <a:cubicBezTo>
                    <a:pt x="24" y="79"/>
                    <a:pt x="24" y="80"/>
                    <a:pt x="26" y="81"/>
                  </a:cubicBezTo>
                  <a:cubicBezTo>
                    <a:pt x="30" y="83"/>
                    <a:pt x="31" y="85"/>
                    <a:pt x="31" y="89"/>
                  </a:cubicBezTo>
                  <a:cubicBezTo>
                    <a:pt x="31" y="92"/>
                    <a:pt x="28" y="92"/>
                    <a:pt x="26" y="93"/>
                  </a:cubicBezTo>
                  <a:cubicBezTo>
                    <a:pt x="26" y="92"/>
                    <a:pt x="26" y="92"/>
                    <a:pt x="26" y="91"/>
                  </a:cubicBezTo>
                  <a:cubicBezTo>
                    <a:pt x="25" y="88"/>
                    <a:pt x="24" y="87"/>
                    <a:pt x="23" y="85"/>
                  </a:cubicBezTo>
                  <a:cubicBezTo>
                    <a:pt x="20" y="83"/>
                    <a:pt x="17" y="80"/>
                    <a:pt x="14" y="78"/>
                  </a:cubicBezTo>
                  <a:cubicBezTo>
                    <a:pt x="13" y="76"/>
                    <a:pt x="12" y="75"/>
                    <a:pt x="13" y="73"/>
                  </a:cubicBezTo>
                  <a:cubicBezTo>
                    <a:pt x="14" y="72"/>
                    <a:pt x="14" y="71"/>
                    <a:pt x="14" y="70"/>
                  </a:cubicBezTo>
                  <a:cubicBezTo>
                    <a:pt x="16" y="62"/>
                    <a:pt x="16" y="61"/>
                    <a:pt x="10" y="54"/>
                  </a:cubicBezTo>
                  <a:cubicBezTo>
                    <a:pt x="9" y="55"/>
                    <a:pt x="8" y="55"/>
                    <a:pt x="6" y="56"/>
                  </a:cubicBezTo>
                  <a:cubicBezTo>
                    <a:pt x="4" y="54"/>
                    <a:pt x="2" y="51"/>
                    <a:pt x="0" y="48"/>
                  </a:cubicBezTo>
                  <a:cubicBezTo>
                    <a:pt x="2" y="48"/>
                    <a:pt x="4" y="48"/>
                    <a:pt x="6" y="48"/>
                  </a:cubicBezTo>
                  <a:cubicBezTo>
                    <a:pt x="4" y="44"/>
                    <a:pt x="8" y="43"/>
                    <a:pt x="9" y="39"/>
                  </a:cubicBezTo>
                  <a:cubicBezTo>
                    <a:pt x="7" y="37"/>
                    <a:pt x="5" y="34"/>
                    <a:pt x="3" y="31"/>
                  </a:cubicBezTo>
                  <a:cubicBezTo>
                    <a:pt x="1" y="29"/>
                    <a:pt x="0" y="26"/>
                    <a:pt x="0" y="23"/>
                  </a:cubicBezTo>
                  <a:cubicBezTo>
                    <a:pt x="1" y="16"/>
                    <a:pt x="1" y="9"/>
                    <a:pt x="1" y="3"/>
                  </a:cubicBezTo>
                  <a:cubicBezTo>
                    <a:pt x="6" y="3"/>
                    <a:pt x="10" y="2"/>
                    <a:pt x="14" y="2"/>
                  </a:cubicBezTo>
                  <a:cubicBezTo>
                    <a:pt x="15" y="1"/>
                    <a:pt x="16" y="1"/>
                    <a:pt x="17" y="0"/>
                  </a:cubicBezTo>
                  <a:lnTo>
                    <a:pt x="18" y="0"/>
                  </a:lnTo>
                  <a:cubicBezTo>
                    <a:pt x="19" y="1"/>
                    <a:pt x="20" y="1"/>
                    <a:pt x="20" y="2"/>
                  </a:cubicBezTo>
                  <a:cubicBezTo>
                    <a:pt x="27" y="4"/>
                    <a:pt x="35" y="7"/>
                    <a:pt x="42" y="9"/>
                  </a:cubicBezTo>
                  <a:cubicBezTo>
                    <a:pt x="44" y="10"/>
                    <a:pt x="46" y="10"/>
                    <a:pt x="47" y="10"/>
                  </a:cubicBezTo>
                  <a:cubicBezTo>
                    <a:pt x="52" y="10"/>
                    <a:pt x="57" y="10"/>
                    <a:pt x="62" y="9"/>
                  </a:cubicBezTo>
                  <a:cubicBezTo>
                    <a:pt x="65" y="9"/>
                    <a:pt x="67" y="9"/>
                    <a:pt x="68" y="7"/>
                  </a:cubicBezTo>
                  <a:cubicBezTo>
                    <a:pt x="69" y="5"/>
                    <a:pt x="70" y="4"/>
                    <a:pt x="72" y="5"/>
                  </a:cubicBezTo>
                  <a:cubicBezTo>
                    <a:pt x="75" y="5"/>
                    <a:pt x="78" y="4"/>
                    <a:pt x="81" y="4"/>
                  </a:cubicBezTo>
                  <a:cubicBezTo>
                    <a:pt x="82" y="5"/>
                    <a:pt x="84" y="5"/>
                    <a:pt x="85" y="5"/>
                  </a:cubicBezTo>
                  <a:cubicBezTo>
                    <a:pt x="89" y="10"/>
                    <a:pt x="94" y="14"/>
                    <a:pt x="94" y="21"/>
                  </a:cubicBezTo>
                  <a:cubicBezTo>
                    <a:pt x="93" y="24"/>
                    <a:pt x="94" y="26"/>
                    <a:pt x="97" y="27"/>
                  </a:cubicBezTo>
                  <a:cubicBezTo>
                    <a:pt x="98" y="27"/>
                    <a:pt x="98" y="27"/>
                    <a:pt x="99" y="28"/>
                  </a:cubicBezTo>
                  <a:cubicBezTo>
                    <a:pt x="101" y="30"/>
                    <a:pt x="103" y="29"/>
                    <a:pt x="105" y="27"/>
                  </a:cubicBezTo>
                  <a:cubicBezTo>
                    <a:pt x="107" y="25"/>
                    <a:pt x="110" y="23"/>
                    <a:pt x="113" y="21"/>
                  </a:cubicBezTo>
                  <a:cubicBezTo>
                    <a:pt x="116" y="19"/>
                    <a:pt x="122" y="20"/>
                    <a:pt x="124" y="24"/>
                  </a:cubicBezTo>
                  <a:cubicBezTo>
                    <a:pt x="129" y="32"/>
                    <a:pt x="135" y="40"/>
                    <a:pt x="136" y="51"/>
                  </a:cubicBezTo>
                  <a:cubicBezTo>
                    <a:pt x="136" y="53"/>
                    <a:pt x="138" y="54"/>
                    <a:pt x="140" y="54"/>
                  </a:cubicBezTo>
                  <a:cubicBezTo>
                    <a:pt x="143" y="55"/>
                    <a:pt x="146" y="55"/>
                    <a:pt x="150" y="56"/>
                  </a:cubicBezTo>
                  <a:cubicBezTo>
                    <a:pt x="151" y="57"/>
                    <a:pt x="152" y="57"/>
                    <a:pt x="153" y="58"/>
                  </a:cubicBezTo>
                  <a:cubicBezTo>
                    <a:pt x="152" y="61"/>
                    <a:pt x="151" y="63"/>
                    <a:pt x="148" y="63"/>
                  </a:cubicBezTo>
                  <a:cubicBezTo>
                    <a:pt x="146" y="64"/>
                    <a:pt x="145" y="65"/>
                    <a:pt x="145" y="67"/>
                  </a:cubicBezTo>
                  <a:cubicBezTo>
                    <a:pt x="144" y="75"/>
                    <a:pt x="142" y="83"/>
                    <a:pt x="141" y="92"/>
                  </a:cubicBezTo>
                  <a:cubicBezTo>
                    <a:pt x="140" y="94"/>
                    <a:pt x="140" y="97"/>
                    <a:pt x="141" y="100"/>
                  </a:cubicBezTo>
                  <a:cubicBezTo>
                    <a:pt x="145" y="110"/>
                    <a:pt x="150" y="120"/>
                    <a:pt x="154" y="131"/>
                  </a:cubicBezTo>
                  <a:cubicBezTo>
                    <a:pt x="155" y="133"/>
                    <a:pt x="156" y="134"/>
                    <a:pt x="159" y="133"/>
                  </a:cubicBezTo>
                  <a:cubicBezTo>
                    <a:pt x="161" y="133"/>
                    <a:pt x="164" y="134"/>
                    <a:pt x="165" y="136"/>
                  </a:cubicBezTo>
                  <a:cubicBezTo>
                    <a:pt x="166" y="137"/>
                    <a:pt x="166" y="137"/>
                    <a:pt x="167" y="137"/>
                  </a:cubicBezTo>
                  <a:cubicBezTo>
                    <a:pt x="169" y="140"/>
                    <a:pt x="171" y="140"/>
                    <a:pt x="175" y="139"/>
                  </a:cubicBezTo>
                  <a:cubicBezTo>
                    <a:pt x="180" y="137"/>
                    <a:pt x="185" y="135"/>
                    <a:pt x="190" y="134"/>
                  </a:cubicBezTo>
                  <a:cubicBezTo>
                    <a:pt x="191" y="133"/>
                    <a:pt x="194" y="133"/>
                    <a:pt x="195" y="133"/>
                  </a:cubicBezTo>
                  <a:cubicBezTo>
                    <a:pt x="200" y="136"/>
                    <a:pt x="203" y="134"/>
                    <a:pt x="206" y="130"/>
                  </a:cubicBezTo>
                  <a:cubicBezTo>
                    <a:pt x="207" y="129"/>
                    <a:pt x="207" y="129"/>
                    <a:pt x="208" y="128"/>
                  </a:cubicBezTo>
                  <a:cubicBezTo>
                    <a:pt x="211" y="126"/>
                    <a:pt x="212" y="124"/>
                    <a:pt x="213" y="121"/>
                  </a:cubicBezTo>
                  <a:cubicBezTo>
                    <a:pt x="214" y="117"/>
                    <a:pt x="216" y="113"/>
                    <a:pt x="217" y="109"/>
                  </a:cubicBezTo>
                  <a:cubicBezTo>
                    <a:pt x="218" y="107"/>
                    <a:pt x="219" y="106"/>
                    <a:pt x="221" y="105"/>
                  </a:cubicBezTo>
                  <a:cubicBezTo>
                    <a:pt x="226" y="104"/>
                    <a:pt x="231" y="103"/>
                    <a:pt x="236" y="102"/>
                  </a:cubicBezTo>
                  <a:cubicBezTo>
                    <a:pt x="242" y="99"/>
                    <a:pt x="248" y="102"/>
                    <a:pt x="254" y="103"/>
                  </a:cubicBezTo>
                  <a:cubicBezTo>
                    <a:pt x="250" y="109"/>
                    <a:pt x="247" y="114"/>
                    <a:pt x="243" y="120"/>
                  </a:cubicBezTo>
                  <a:cubicBezTo>
                    <a:pt x="244" y="121"/>
                    <a:pt x="245" y="121"/>
                    <a:pt x="246" y="122"/>
                  </a:cubicBezTo>
                  <a:cubicBezTo>
                    <a:pt x="244" y="126"/>
                    <a:pt x="243" y="130"/>
                    <a:pt x="241" y="133"/>
                  </a:cubicBezTo>
                  <a:cubicBezTo>
                    <a:pt x="241" y="132"/>
                    <a:pt x="240" y="131"/>
                    <a:pt x="239" y="129"/>
                  </a:cubicBezTo>
                  <a:cubicBezTo>
                    <a:pt x="237" y="131"/>
                    <a:pt x="236" y="134"/>
                    <a:pt x="233" y="134"/>
                  </a:cubicBezTo>
                  <a:cubicBezTo>
                    <a:pt x="233" y="134"/>
                    <a:pt x="232" y="134"/>
                    <a:pt x="232" y="135"/>
                  </a:cubicBezTo>
                  <a:cubicBezTo>
                    <a:pt x="229" y="138"/>
                    <a:pt x="226" y="141"/>
                    <a:pt x="226" y="146"/>
                  </a:cubicBezTo>
                  <a:cubicBezTo>
                    <a:pt x="226" y="149"/>
                    <a:pt x="225" y="151"/>
                    <a:pt x="225" y="154"/>
                  </a:cubicBezTo>
                  <a:cubicBezTo>
                    <a:pt x="224" y="156"/>
                    <a:pt x="224" y="159"/>
                    <a:pt x="224" y="161"/>
                  </a:cubicBezTo>
                  <a:cubicBezTo>
                    <a:pt x="228" y="162"/>
                    <a:pt x="231" y="163"/>
                    <a:pt x="235" y="164"/>
                  </a:cubicBezTo>
                  <a:cubicBezTo>
                    <a:pt x="235" y="164"/>
                    <a:pt x="236" y="164"/>
                    <a:pt x="237" y="164"/>
                  </a:cubicBezTo>
                  <a:cubicBezTo>
                    <a:pt x="245" y="163"/>
                    <a:pt x="253" y="162"/>
                    <a:pt x="261" y="162"/>
                  </a:cubicBezTo>
                  <a:cubicBezTo>
                    <a:pt x="265" y="161"/>
                    <a:pt x="268" y="160"/>
                    <a:pt x="272" y="161"/>
                  </a:cubicBezTo>
                  <a:cubicBezTo>
                    <a:pt x="277" y="163"/>
                    <a:pt x="281" y="165"/>
                    <a:pt x="286" y="167"/>
                  </a:cubicBezTo>
                  <a:cubicBezTo>
                    <a:pt x="287" y="167"/>
                    <a:pt x="288" y="168"/>
                    <a:pt x="288" y="169"/>
                  </a:cubicBezTo>
                  <a:cubicBezTo>
                    <a:pt x="289" y="173"/>
                    <a:pt x="291" y="176"/>
                    <a:pt x="290" y="181"/>
                  </a:cubicBezTo>
                  <a:cubicBezTo>
                    <a:pt x="287" y="190"/>
                    <a:pt x="285" y="199"/>
                    <a:pt x="282" y="208"/>
                  </a:cubicBezTo>
                  <a:cubicBezTo>
                    <a:pt x="281" y="211"/>
                    <a:pt x="282" y="213"/>
                    <a:pt x="283" y="216"/>
                  </a:cubicBezTo>
                  <a:cubicBezTo>
                    <a:pt x="286" y="219"/>
                    <a:pt x="288" y="223"/>
                    <a:pt x="290" y="226"/>
                  </a:cubicBezTo>
                  <a:cubicBezTo>
                    <a:pt x="293" y="230"/>
                    <a:pt x="295" y="233"/>
                    <a:pt x="298" y="237"/>
                  </a:cubicBezTo>
                  <a:cubicBezTo>
                    <a:pt x="300" y="240"/>
                    <a:pt x="304" y="240"/>
                    <a:pt x="306" y="238"/>
                  </a:cubicBezTo>
                  <a:cubicBezTo>
                    <a:pt x="307" y="238"/>
                    <a:pt x="309" y="239"/>
                    <a:pt x="310" y="240"/>
                  </a:cubicBezTo>
                  <a:cubicBezTo>
                    <a:pt x="312" y="241"/>
                    <a:pt x="314" y="241"/>
                    <a:pt x="317" y="239"/>
                  </a:cubicBezTo>
                  <a:cubicBezTo>
                    <a:pt x="320" y="238"/>
                    <a:pt x="323" y="236"/>
                    <a:pt x="326" y="234"/>
                  </a:cubicBezTo>
                  <a:cubicBezTo>
                    <a:pt x="330" y="231"/>
                    <a:pt x="335" y="231"/>
                    <a:pt x="340" y="233"/>
                  </a:cubicBezTo>
                  <a:cubicBezTo>
                    <a:pt x="346" y="235"/>
                    <a:pt x="352" y="238"/>
                    <a:pt x="356" y="244"/>
                  </a:cubicBezTo>
                  <a:cubicBezTo>
                    <a:pt x="357" y="245"/>
                    <a:pt x="358" y="246"/>
                    <a:pt x="359" y="247"/>
                  </a:cubicBezTo>
                  <a:cubicBezTo>
                    <a:pt x="360" y="248"/>
                    <a:pt x="361" y="249"/>
                    <a:pt x="362" y="250"/>
                  </a:cubicBezTo>
                  <a:cubicBezTo>
                    <a:pt x="363" y="250"/>
                    <a:pt x="363" y="250"/>
                    <a:pt x="363" y="250"/>
                  </a:cubicBezTo>
                  <a:cubicBezTo>
                    <a:pt x="363" y="248"/>
                    <a:pt x="363" y="245"/>
                    <a:pt x="362" y="243"/>
                  </a:cubicBezTo>
                  <a:cubicBezTo>
                    <a:pt x="366" y="240"/>
                    <a:pt x="370" y="237"/>
                    <a:pt x="374" y="235"/>
                  </a:cubicBezTo>
                  <a:cubicBezTo>
                    <a:pt x="376" y="233"/>
                    <a:pt x="377" y="232"/>
                    <a:pt x="377" y="229"/>
                  </a:cubicBezTo>
                  <a:cubicBezTo>
                    <a:pt x="377" y="228"/>
                    <a:pt x="376" y="226"/>
                    <a:pt x="377" y="224"/>
                  </a:cubicBezTo>
                  <a:cubicBezTo>
                    <a:pt x="379" y="222"/>
                    <a:pt x="381" y="219"/>
                    <a:pt x="383" y="217"/>
                  </a:cubicBezTo>
                  <a:cubicBezTo>
                    <a:pt x="384" y="214"/>
                    <a:pt x="387" y="214"/>
                    <a:pt x="390" y="215"/>
                  </a:cubicBezTo>
                  <a:cubicBezTo>
                    <a:pt x="391" y="215"/>
                    <a:pt x="391" y="215"/>
                    <a:pt x="392" y="215"/>
                  </a:cubicBezTo>
                  <a:cubicBezTo>
                    <a:pt x="393" y="214"/>
                    <a:pt x="394" y="213"/>
                    <a:pt x="394" y="212"/>
                  </a:cubicBezTo>
                  <a:cubicBezTo>
                    <a:pt x="398" y="211"/>
                    <a:pt x="403" y="214"/>
                    <a:pt x="406" y="211"/>
                  </a:cubicBezTo>
                  <a:cubicBezTo>
                    <a:pt x="410" y="209"/>
                    <a:pt x="413" y="207"/>
                    <a:pt x="416" y="204"/>
                  </a:cubicBezTo>
                  <a:cubicBezTo>
                    <a:pt x="416" y="204"/>
                    <a:pt x="417" y="203"/>
                    <a:pt x="418" y="203"/>
                  </a:cubicBezTo>
                  <a:cubicBezTo>
                    <a:pt x="419" y="202"/>
                    <a:pt x="421" y="200"/>
                    <a:pt x="423" y="199"/>
                  </a:cubicBezTo>
                  <a:cubicBezTo>
                    <a:pt x="425" y="200"/>
                    <a:pt x="427" y="202"/>
                    <a:pt x="429" y="203"/>
                  </a:cubicBezTo>
                  <a:cubicBezTo>
                    <a:pt x="425" y="205"/>
                    <a:pt x="422" y="207"/>
                    <a:pt x="419" y="209"/>
                  </a:cubicBezTo>
                  <a:cubicBezTo>
                    <a:pt x="420" y="212"/>
                    <a:pt x="421" y="214"/>
                    <a:pt x="422" y="216"/>
                  </a:cubicBezTo>
                  <a:cubicBezTo>
                    <a:pt x="424" y="218"/>
                    <a:pt x="423" y="220"/>
                    <a:pt x="422" y="222"/>
                  </a:cubicBezTo>
                  <a:cubicBezTo>
                    <a:pt x="420" y="223"/>
                    <a:pt x="419" y="225"/>
                    <a:pt x="418" y="227"/>
                  </a:cubicBezTo>
                  <a:cubicBezTo>
                    <a:pt x="418" y="228"/>
                    <a:pt x="417" y="229"/>
                    <a:pt x="418" y="230"/>
                  </a:cubicBezTo>
                  <a:cubicBezTo>
                    <a:pt x="419" y="233"/>
                    <a:pt x="421" y="235"/>
                    <a:pt x="422" y="238"/>
                  </a:cubicBezTo>
                  <a:cubicBezTo>
                    <a:pt x="425" y="237"/>
                    <a:pt x="427" y="237"/>
                    <a:pt x="428" y="236"/>
                  </a:cubicBezTo>
                  <a:cubicBezTo>
                    <a:pt x="430" y="235"/>
                    <a:pt x="431" y="234"/>
                    <a:pt x="431" y="232"/>
                  </a:cubicBezTo>
                  <a:cubicBezTo>
                    <a:pt x="430" y="230"/>
                    <a:pt x="430" y="228"/>
                    <a:pt x="429" y="226"/>
                  </a:cubicBezTo>
                  <a:cubicBezTo>
                    <a:pt x="428" y="223"/>
                    <a:pt x="426" y="221"/>
                    <a:pt x="425" y="218"/>
                  </a:cubicBezTo>
                  <a:cubicBezTo>
                    <a:pt x="428" y="216"/>
                    <a:pt x="432" y="214"/>
                    <a:pt x="435" y="212"/>
                  </a:cubicBezTo>
                  <a:cubicBezTo>
                    <a:pt x="438" y="211"/>
                    <a:pt x="441" y="209"/>
                    <a:pt x="445" y="211"/>
                  </a:cubicBezTo>
                  <a:lnTo>
                    <a:pt x="445" y="208"/>
                  </a:lnTo>
                  <a:lnTo>
                    <a:pt x="444" y="208"/>
                  </a:lnTo>
                  <a:cubicBezTo>
                    <a:pt x="446" y="210"/>
                    <a:pt x="449" y="211"/>
                    <a:pt x="451" y="211"/>
                  </a:cubicBezTo>
                  <a:cubicBezTo>
                    <a:pt x="452" y="212"/>
                    <a:pt x="453" y="212"/>
                    <a:pt x="454" y="212"/>
                  </a:cubicBezTo>
                  <a:cubicBezTo>
                    <a:pt x="459" y="213"/>
                    <a:pt x="462" y="214"/>
                    <a:pt x="463" y="219"/>
                  </a:cubicBezTo>
                  <a:cubicBezTo>
                    <a:pt x="463" y="221"/>
                    <a:pt x="465" y="222"/>
                    <a:pt x="466" y="221"/>
                  </a:cubicBezTo>
                  <a:cubicBezTo>
                    <a:pt x="471" y="221"/>
                    <a:pt x="475" y="221"/>
                    <a:pt x="479" y="220"/>
                  </a:cubicBezTo>
                  <a:cubicBezTo>
                    <a:pt x="483" y="220"/>
                    <a:pt x="486" y="220"/>
                    <a:pt x="489" y="222"/>
                  </a:cubicBezTo>
                  <a:cubicBezTo>
                    <a:pt x="493" y="224"/>
                    <a:pt x="496" y="226"/>
                    <a:pt x="500" y="226"/>
                  </a:cubicBezTo>
                  <a:cubicBezTo>
                    <a:pt x="503" y="227"/>
                    <a:pt x="507" y="225"/>
                    <a:pt x="511" y="224"/>
                  </a:cubicBezTo>
                  <a:cubicBezTo>
                    <a:pt x="512" y="223"/>
                    <a:pt x="513" y="223"/>
                    <a:pt x="515" y="222"/>
                  </a:cubicBezTo>
                  <a:cubicBezTo>
                    <a:pt x="514" y="221"/>
                    <a:pt x="513" y="221"/>
                    <a:pt x="513" y="220"/>
                  </a:cubicBezTo>
                  <a:lnTo>
                    <a:pt x="532" y="220"/>
                  </a:lnTo>
                  <a:cubicBezTo>
                    <a:pt x="529" y="221"/>
                    <a:pt x="527" y="222"/>
                    <a:pt x="524" y="223"/>
                  </a:cubicBezTo>
                  <a:cubicBezTo>
                    <a:pt x="526" y="226"/>
                    <a:pt x="528" y="228"/>
                    <a:pt x="530" y="230"/>
                  </a:cubicBezTo>
                  <a:cubicBezTo>
                    <a:pt x="530" y="230"/>
                    <a:pt x="532" y="231"/>
                    <a:pt x="533" y="230"/>
                  </a:cubicBezTo>
                  <a:cubicBezTo>
                    <a:pt x="537" y="229"/>
                    <a:pt x="540" y="231"/>
                    <a:pt x="544" y="233"/>
                  </a:cubicBezTo>
                  <a:cubicBezTo>
                    <a:pt x="546" y="234"/>
                    <a:pt x="547" y="236"/>
                    <a:pt x="547" y="239"/>
                  </a:cubicBezTo>
                  <a:cubicBezTo>
                    <a:pt x="547" y="241"/>
                    <a:pt x="547" y="243"/>
                    <a:pt x="548" y="245"/>
                  </a:cubicBezTo>
                  <a:cubicBezTo>
                    <a:pt x="550" y="245"/>
                    <a:pt x="551" y="245"/>
                    <a:pt x="553" y="245"/>
                  </a:cubicBezTo>
                  <a:cubicBezTo>
                    <a:pt x="554" y="245"/>
                    <a:pt x="555" y="244"/>
                    <a:pt x="556" y="245"/>
                  </a:cubicBezTo>
                  <a:cubicBezTo>
                    <a:pt x="562" y="249"/>
                    <a:pt x="569" y="251"/>
                    <a:pt x="573" y="257"/>
                  </a:cubicBezTo>
                  <a:cubicBezTo>
                    <a:pt x="574" y="259"/>
                    <a:pt x="575" y="261"/>
                    <a:pt x="574" y="263"/>
                  </a:cubicBezTo>
                  <a:cubicBezTo>
                    <a:pt x="574" y="265"/>
                    <a:pt x="574" y="268"/>
                    <a:pt x="573" y="270"/>
                  </a:cubicBezTo>
                  <a:cubicBezTo>
                    <a:pt x="573" y="270"/>
                    <a:pt x="574" y="270"/>
                    <a:pt x="574" y="270"/>
                  </a:cubicBezTo>
                  <a:cubicBezTo>
                    <a:pt x="575" y="269"/>
                    <a:pt x="576" y="267"/>
                    <a:pt x="578" y="266"/>
                  </a:cubicBezTo>
                  <a:cubicBezTo>
                    <a:pt x="581" y="269"/>
                    <a:pt x="585" y="273"/>
                    <a:pt x="589" y="276"/>
                  </a:cubicBezTo>
                  <a:cubicBezTo>
                    <a:pt x="591" y="278"/>
                    <a:pt x="592" y="278"/>
                    <a:pt x="595" y="278"/>
                  </a:cubicBezTo>
                  <a:cubicBezTo>
                    <a:pt x="604" y="278"/>
                    <a:pt x="612" y="278"/>
                    <a:pt x="621" y="278"/>
                  </a:cubicBezTo>
                  <a:cubicBezTo>
                    <a:pt x="622" y="278"/>
                    <a:pt x="624" y="279"/>
                    <a:pt x="626" y="279"/>
                  </a:cubicBezTo>
                  <a:cubicBezTo>
                    <a:pt x="625" y="281"/>
                    <a:pt x="624" y="282"/>
                    <a:pt x="623" y="283"/>
                  </a:cubicBezTo>
                  <a:cubicBezTo>
                    <a:pt x="620" y="289"/>
                    <a:pt x="620" y="289"/>
                    <a:pt x="622" y="295"/>
                  </a:cubicBezTo>
                  <a:cubicBezTo>
                    <a:pt x="623" y="297"/>
                    <a:pt x="624" y="300"/>
                    <a:pt x="625" y="303"/>
                  </a:cubicBezTo>
                  <a:cubicBezTo>
                    <a:pt x="626" y="305"/>
                    <a:pt x="626" y="307"/>
                    <a:pt x="625" y="309"/>
                  </a:cubicBezTo>
                  <a:cubicBezTo>
                    <a:pt x="623" y="312"/>
                    <a:pt x="622" y="315"/>
                    <a:pt x="620" y="319"/>
                  </a:cubicBezTo>
                  <a:cubicBezTo>
                    <a:pt x="621" y="319"/>
                    <a:pt x="621" y="319"/>
                    <a:pt x="622" y="320"/>
                  </a:cubicBezTo>
                  <a:cubicBezTo>
                    <a:pt x="624" y="321"/>
                    <a:pt x="626" y="323"/>
                    <a:pt x="629" y="320"/>
                  </a:cubicBezTo>
                  <a:cubicBezTo>
                    <a:pt x="630" y="320"/>
                    <a:pt x="631" y="320"/>
                    <a:pt x="632" y="320"/>
                  </a:cubicBezTo>
                  <a:cubicBezTo>
                    <a:pt x="634" y="320"/>
                    <a:pt x="637" y="321"/>
                    <a:pt x="639" y="321"/>
                  </a:cubicBezTo>
                  <a:cubicBezTo>
                    <a:pt x="644" y="313"/>
                    <a:pt x="650" y="306"/>
                    <a:pt x="654" y="298"/>
                  </a:cubicBezTo>
                  <a:cubicBezTo>
                    <a:pt x="656" y="298"/>
                    <a:pt x="656" y="300"/>
                    <a:pt x="656" y="301"/>
                  </a:cubicBezTo>
                  <a:cubicBezTo>
                    <a:pt x="658" y="308"/>
                    <a:pt x="660" y="314"/>
                    <a:pt x="661" y="320"/>
                  </a:cubicBezTo>
                  <a:cubicBezTo>
                    <a:pt x="661" y="323"/>
                    <a:pt x="663" y="325"/>
                    <a:pt x="665" y="326"/>
                  </a:cubicBezTo>
                  <a:cubicBezTo>
                    <a:pt x="667" y="326"/>
                    <a:pt x="669" y="328"/>
                    <a:pt x="670" y="328"/>
                  </a:cubicBezTo>
                  <a:cubicBezTo>
                    <a:pt x="670" y="331"/>
                    <a:pt x="668" y="333"/>
                    <a:pt x="670" y="336"/>
                  </a:cubicBezTo>
                  <a:cubicBezTo>
                    <a:pt x="667" y="338"/>
                    <a:pt x="664" y="341"/>
                    <a:pt x="661" y="344"/>
                  </a:cubicBezTo>
                  <a:cubicBezTo>
                    <a:pt x="657" y="347"/>
                    <a:pt x="655" y="352"/>
                    <a:pt x="653" y="357"/>
                  </a:cubicBezTo>
                  <a:cubicBezTo>
                    <a:pt x="653" y="357"/>
                    <a:pt x="653" y="358"/>
                    <a:pt x="653" y="358"/>
                  </a:cubicBezTo>
                  <a:cubicBezTo>
                    <a:pt x="654" y="357"/>
                    <a:pt x="655" y="357"/>
                    <a:pt x="656" y="356"/>
                  </a:cubicBezTo>
                  <a:cubicBezTo>
                    <a:pt x="657" y="357"/>
                    <a:pt x="657" y="358"/>
                    <a:pt x="657" y="360"/>
                  </a:cubicBezTo>
                  <a:cubicBezTo>
                    <a:pt x="659" y="358"/>
                    <a:pt x="660" y="358"/>
                    <a:pt x="661" y="357"/>
                  </a:cubicBezTo>
                  <a:cubicBezTo>
                    <a:pt x="661" y="357"/>
                    <a:pt x="661" y="358"/>
                    <a:pt x="662" y="358"/>
                  </a:cubicBezTo>
                  <a:cubicBezTo>
                    <a:pt x="662" y="358"/>
                    <a:pt x="662" y="359"/>
                    <a:pt x="663" y="360"/>
                  </a:cubicBezTo>
                  <a:cubicBezTo>
                    <a:pt x="665" y="356"/>
                    <a:pt x="666" y="353"/>
                    <a:pt x="668" y="350"/>
                  </a:cubicBezTo>
                  <a:cubicBezTo>
                    <a:pt x="675" y="351"/>
                    <a:pt x="681" y="352"/>
                    <a:pt x="687" y="353"/>
                  </a:cubicBezTo>
                  <a:cubicBezTo>
                    <a:pt x="687" y="355"/>
                    <a:pt x="686" y="356"/>
                    <a:pt x="686" y="357"/>
                  </a:cubicBezTo>
                  <a:cubicBezTo>
                    <a:pt x="685" y="360"/>
                    <a:pt x="684" y="364"/>
                    <a:pt x="682" y="366"/>
                  </a:cubicBezTo>
                  <a:cubicBezTo>
                    <a:pt x="680" y="368"/>
                    <a:pt x="676" y="368"/>
                    <a:pt x="673" y="369"/>
                  </a:cubicBezTo>
                  <a:cubicBezTo>
                    <a:pt x="672" y="369"/>
                    <a:pt x="672" y="369"/>
                    <a:pt x="672" y="369"/>
                  </a:cubicBezTo>
                  <a:cubicBezTo>
                    <a:pt x="671" y="370"/>
                    <a:pt x="670" y="370"/>
                    <a:pt x="669" y="371"/>
                  </a:cubicBezTo>
                  <a:cubicBezTo>
                    <a:pt x="672" y="370"/>
                    <a:pt x="675" y="370"/>
                    <a:pt x="677" y="370"/>
                  </a:cubicBezTo>
                  <a:cubicBezTo>
                    <a:pt x="677" y="372"/>
                    <a:pt x="676" y="374"/>
                    <a:pt x="676" y="376"/>
                  </a:cubicBezTo>
                  <a:cubicBezTo>
                    <a:pt x="676" y="376"/>
                    <a:pt x="676" y="376"/>
                    <a:pt x="677" y="377"/>
                  </a:cubicBezTo>
                  <a:cubicBezTo>
                    <a:pt x="679" y="373"/>
                    <a:pt x="682" y="370"/>
                    <a:pt x="685" y="367"/>
                  </a:cubicBezTo>
                  <a:cubicBezTo>
                    <a:pt x="686" y="368"/>
                    <a:pt x="687" y="371"/>
                    <a:pt x="689" y="369"/>
                  </a:cubicBezTo>
                  <a:cubicBezTo>
                    <a:pt x="690" y="369"/>
                    <a:pt x="690" y="368"/>
                    <a:pt x="691" y="367"/>
                  </a:cubicBezTo>
                  <a:cubicBezTo>
                    <a:pt x="690" y="367"/>
                    <a:pt x="689" y="366"/>
                    <a:pt x="688" y="366"/>
                  </a:cubicBezTo>
                  <a:cubicBezTo>
                    <a:pt x="689" y="363"/>
                    <a:pt x="691" y="360"/>
                    <a:pt x="692" y="358"/>
                  </a:cubicBezTo>
                  <a:cubicBezTo>
                    <a:pt x="695" y="357"/>
                    <a:pt x="697" y="361"/>
                    <a:pt x="700" y="358"/>
                  </a:cubicBezTo>
                  <a:cubicBezTo>
                    <a:pt x="704" y="359"/>
                    <a:pt x="706" y="364"/>
                    <a:pt x="710" y="363"/>
                  </a:cubicBezTo>
                  <a:cubicBezTo>
                    <a:pt x="711" y="364"/>
                    <a:pt x="711" y="365"/>
                    <a:pt x="712" y="365"/>
                  </a:cubicBezTo>
                  <a:cubicBezTo>
                    <a:pt x="713" y="364"/>
                    <a:pt x="714" y="365"/>
                    <a:pt x="715" y="366"/>
                  </a:cubicBezTo>
                  <a:cubicBezTo>
                    <a:pt x="715" y="367"/>
                    <a:pt x="716" y="367"/>
                    <a:pt x="717" y="367"/>
                  </a:cubicBezTo>
                  <a:cubicBezTo>
                    <a:pt x="719" y="367"/>
                    <a:pt x="720" y="368"/>
                    <a:pt x="720" y="370"/>
                  </a:cubicBezTo>
                  <a:cubicBezTo>
                    <a:pt x="720" y="371"/>
                    <a:pt x="721" y="371"/>
                    <a:pt x="721" y="373"/>
                  </a:cubicBezTo>
                  <a:cubicBezTo>
                    <a:pt x="723" y="371"/>
                    <a:pt x="723" y="370"/>
                    <a:pt x="725" y="368"/>
                  </a:cubicBezTo>
                  <a:cubicBezTo>
                    <a:pt x="726" y="371"/>
                    <a:pt x="727" y="373"/>
                    <a:pt x="728" y="375"/>
                  </a:cubicBezTo>
                  <a:cubicBezTo>
                    <a:pt x="727" y="377"/>
                    <a:pt x="724" y="377"/>
                    <a:pt x="724" y="380"/>
                  </a:cubicBezTo>
                  <a:lnTo>
                    <a:pt x="727" y="380"/>
                  </a:lnTo>
                  <a:cubicBezTo>
                    <a:pt x="724" y="383"/>
                    <a:pt x="725" y="387"/>
                    <a:pt x="725" y="391"/>
                  </a:cubicBezTo>
                  <a:cubicBezTo>
                    <a:pt x="730" y="387"/>
                    <a:pt x="735" y="384"/>
                    <a:pt x="739" y="380"/>
                  </a:cubicBezTo>
                  <a:cubicBezTo>
                    <a:pt x="742" y="382"/>
                    <a:pt x="745" y="383"/>
                    <a:pt x="748" y="385"/>
                  </a:cubicBezTo>
                  <a:cubicBezTo>
                    <a:pt x="749" y="386"/>
                    <a:pt x="751" y="387"/>
                    <a:pt x="753" y="387"/>
                  </a:cubicBezTo>
                  <a:cubicBezTo>
                    <a:pt x="759" y="387"/>
                    <a:pt x="765" y="387"/>
                    <a:pt x="771" y="387"/>
                  </a:cubicBezTo>
                  <a:cubicBezTo>
                    <a:pt x="772" y="388"/>
                    <a:pt x="773" y="388"/>
                    <a:pt x="774" y="388"/>
                  </a:cubicBezTo>
                  <a:cubicBezTo>
                    <a:pt x="781" y="394"/>
                    <a:pt x="788" y="398"/>
                    <a:pt x="792" y="406"/>
                  </a:cubicBezTo>
                  <a:cubicBezTo>
                    <a:pt x="796" y="412"/>
                    <a:pt x="801" y="416"/>
                    <a:pt x="808" y="417"/>
                  </a:cubicBezTo>
                  <a:cubicBezTo>
                    <a:pt x="809" y="417"/>
                    <a:pt x="809" y="417"/>
                    <a:pt x="809" y="417"/>
                  </a:cubicBezTo>
                  <a:cubicBezTo>
                    <a:pt x="813" y="418"/>
                    <a:pt x="815" y="420"/>
                    <a:pt x="816" y="424"/>
                  </a:cubicBezTo>
                  <a:cubicBezTo>
                    <a:pt x="816" y="427"/>
                    <a:pt x="816" y="430"/>
                    <a:pt x="817" y="433"/>
                  </a:cubicBezTo>
                  <a:cubicBezTo>
                    <a:pt x="817" y="434"/>
                    <a:pt x="817" y="435"/>
                    <a:pt x="818" y="436"/>
                  </a:cubicBezTo>
                  <a:lnTo>
                    <a:pt x="818" y="445"/>
                  </a:lnTo>
                  <a:close/>
                </a:path>
              </a:pathLst>
            </a:custGeom>
            <a:solidFill>
              <a:schemeClr val="bg1">
                <a:lumMod val="75000"/>
              </a:schemeClr>
            </a:solidFill>
            <a:ln w="19050">
              <a:noFill/>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pic>
          <p:nvPicPr>
            <p:cNvPr id="3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61171" y="5581380"/>
              <a:ext cx="468000" cy="32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77520" y="5581380"/>
              <a:ext cx="468000" cy="32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9"/>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114028" y="5589219"/>
              <a:ext cx="468000" cy="311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444822" y="5589219"/>
              <a:ext cx="468000" cy="311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8"/>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693869" y="5593651"/>
              <a:ext cx="468000" cy="303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6"/>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110218" y="5594558"/>
              <a:ext cx="468000" cy="301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0" name="Conector reto 13"/>
            <p:cNvCxnSpPr/>
            <p:nvPr/>
          </p:nvCxnSpPr>
          <p:spPr>
            <a:xfrm>
              <a:off x="1622974" y="4471909"/>
              <a:ext cx="0" cy="1573291"/>
            </a:xfrm>
            <a:prstGeom prst="straightConnector1">
              <a:avLst/>
            </a:prstGeom>
            <a:ln w="9525" cap="rnd">
              <a:solidFill>
                <a:schemeClr val="bg1">
                  <a:lumMod val="65000"/>
                </a:schemeClr>
              </a:solidFill>
              <a:prstDash val="solid"/>
              <a:tailEnd type="oval" w="sm" len="sm"/>
            </a:ln>
            <a:effectLst/>
          </p:spPr>
          <p:style>
            <a:lnRef idx="1">
              <a:schemeClr val="accent1"/>
            </a:lnRef>
            <a:fillRef idx="0">
              <a:schemeClr val="accent1"/>
            </a:fillRef>
            <a:effectRef idx="0">
              <a:schemeClr val="accent1"/>
            </a:effectRef>
            <a:fontRef idx="minor">
              <a:schemeClr val="tx1"/>
            </a:fontRef>
          </p:style>
        </p:cxnSp>
        <p:cxnSp>
          <p:nvCxnSpPr>
            <p:cNvPr id="41" name="Conector reto 13"/>
            <p:cNvCxnSpPr/>
            <p:nvPr/>
          </p:nvCxnSpPr>
          <p:spPr>
            <a:xfrm>
              <a:off x="2205864" y="4471909"/>
              <a:ext cx="0" cy="1573291"/>
            </a:xfrm>
            <a:prstGeom prst="straightConnector1">
              <a:avLst/>
            </a:prstGeom>
            <a:ln w="9525" cap="rnd">
              <a:solidFill>
                <a:schemeClr val="bg1">
                  <a:lumMod val="65000"/>
                </a:schemeClr>
              </a:solidFill>
              <a:prstDash val="solid"/>
              <a:tailEnd type="oval" w="sm" len="sm"/>
            </a:ln>
            <a:effectLst/>
          </p:spPr>
          <p:style>
            <a:lnRef idx="1">
              <a:schemeClr val="accent1"/>
            </a:lnRef>
            <a:fillRef idx="0">
              <a:schemeClr val="accent1"/>
            </a:fillRef>
            <a:effectRef idx="0">
              <a:schemeClr val="accent1"/>
            </a:effectRef>
            <a:fontRef idx="minor">
              <a:schemeClr val="tx1"/>
            </a:fontRef>
          </p:style>
        </p:cxnSp>
        <p:cxnSp>
          <p:nvCxnSpPr>
            <p:cNvPr id="42" name="Conector reto 13"/>
            <p:cNvCxnSpPr/>
            <p:nvPr/>
          </p:nvCxnSpPr>
          <p:spPr>
            <a:xfrm>
              <a:off x="2788638" y="4471909"/>
              <a:ext cx="0" cy="1573291"/>
            </a:xfrm>
            <a:prstGeom prst="straightConnector1">
              <a:avLst/>
            </a:prstGeom>
            <a:ln w="9525" cap="rnd">
              <a:solidFill>
                <a:schemeClr val="bg1">
                  <a:lumMod val="65000"/>
                </a:schemeClr>
              </a:solidFill>
              <a:prstDash val="solid"/>
              <a:tailEnd type="oval" w="sm" len="sm"/>
            </a:ln>
            <a:effectLst/>
          </p:spPr>
          <p:style>
            <a:lnRef idx="1">
              <a:schemeClr val="accent1"/>
            </a:lnRef>
            <a:fillRef idx="0">
              <a:schemeClr val="accent1"/>
            </a:fillRef>
            <a:effectRef idx="0">
              <a:schemeClr val="accent1"/>
            </a:effectRef>
            <a:fontRef idx="minor">
              <a:schemeClr val="tx1"/>
            </a:fontRef>
          </p:style>
        </p:cxnSp>
        <p:cxnSp>
          <p:nvCxnSpPr>
            <p:cNvPr id="43" name="Conector reto 13"/>
            <p:cNvCxnSpPr/>
            <p:nvPr/>
          </p:nvCxnSpPr>
          <p:spPr>
            <a:xfrm>
              <a:off x="3379148" y="4471909"/>
              <a:ext cx="0" cy="1573291"/>
            </a:xfrm>
            <a:prstGeom prst="straightConnector1">
              <a:avLst/>
            </a:prstGeom>
            <a:ln w="9525" cap="rnd">
              <a:solidFill>
                <a:schemeClr val="bg1">
                  <a:lumMod val="65000"/>
                </a:schemeClr>
              </a:solidFill>
              <a:prstDash val="solid"/>
              <a:tailEnd type="oval" w="sm" len="sm"/>
            </a:ln>
            <a:effectLst/>
          </p:spPr>
          <p:style>
            <a:lnRef idx="1">
              <a:schemeClr val="accent1"/>
            </a:lnRef>
            <a:fillRef idx="0">
              <a:schemeClr val="accent1"/>
            </a:fillRef>
            <a:effectRef idx="0">
              <a:schemeClr val="accent1"/>
            </a:effectRef>
            <a:fontRef idx="minor">
              <a:schemeClr val="tx1"/>
            </a:fontRef>
          </p:style>
        </p:cxnSp>
        <p:grpSp>
          <p:nvGrpSpPr>
            <p:cNvPr id="44" name="Group 4"/>
            <p:cNvGrpSpPr>
              <a:grpSpLocks/>
            </p:cNvGrpSpPr>
            <p:nvPr/>
          </p:nvGrpSpPr>
          <p:grpSpPr bwMode="auto">
            <a:xfrm>
              <a:off x="4612124" y="5588580"/>
              <a:ext cx="468000" cy="313200"/>
              <a:chOff x="4595" y="889"/>
              <a:chExt cx="1007" cy="606"/>
            </a:xfrm>
          </p:grpSpPr>
          <p:sp>
            <p:nvSpPr>
              <p:cNvPr id="1079" name="AutoShape 3"/>
              <p:cNvSpPr>
                <a:spLocks noChangeAspect="1" noChangeArrowheads="1" noTextEdit="1"/>
              </p:cNvSpPr>
              <p:nvPr/>
            </p:nvSpPr>
            <p:spPr bwMode="auto">
              <a:xfrm>
                <a:off x="4595" y="889"/>
                <a:ext cx="1007" cy="60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grpSp>
            <p:nvGrpSpPr>
              <p:cNvPr id="1080" name="Group 205"/>
              <p:cNvGrpSpPr>
                <a:grpSpLocks/>
              </p:cNvGrpSpPr>
              <p:nvPr/>
            </p:nvGrpSpPr>
            <p:grpSpPr bwMode="auto">
              <a:xfrm>
                <a:off x="4597" y="890"/>
                <a:ext cx="1008" cy="606"/>
                <a:chOff x="4597" y="890"/>
                <a:chExt cx="1008" cy="606"/>
              </a:xfrm>
            </p:grpSpPr>
            <p:sp>
              <p:nvSpPr>
                <p:cNvPr id="1222" name="Freeform 5"/>
                <p:cNvSpPr>
                  <a:spLocks/>
                </p:cNvSpPr>
                <p:nvPr/>
              </p:nvSpPr>
              <p:spPr bwMode="auto">
                <a:xfrm>
                  <a:off x="4597" y="1092"/>
                  <a:ext cx="1008" cy="202"/>
                </a:xfrm>
                <a:custGeom>
                  <a:avLst/>
                  <a:gdLst>
                    <a:gd name="T0" fmla="*/ 0 w 3200"/>
                    <a:gd name="T1" fmla="*/ 0 h 640"/>
                    <a:gd name="T2" fmla="*/ 0 w 3200"/>
                    <a:gd name="T3" fmla="*/ 0 h 640"/>
                    <a:gd name="T4" fmla="*/ 3200 w 3200"/>
                    <a:gd name="T5" fmla="*/ 0 h 640"/>
                    <a:gd name="T6" fmla="*/ 3200 w 3200"/>
                    <a:gd name="T7" fmla="*/ 640 h 640"/>
                    <a:gd name="T8" fmla="*/ 0 w 3200"/>
                    <a:gd name="T9" fmla="*/ 640 h 640"/>
                    <a:gd name="T10" fmla="*/ 0 w 3200"/>
                    <a:gd name="T11" fmla="*/ 0 h 640"/>
                  </a:gdLst>
                  <a:ahLst/>
                  <a:cxnLst>
                    <a:cxn ang="0">
                      <a:pos x="T0" y="T1"/>
                    </a:cxn>
                    <a:cxn ang="0">
                      <a:pos x="T2" y="T3"/>
                    </a:cxn>
                    <a:cxn ang="0">
                      <a:pos x="T4" y="T5"/>
                    </a:cxn>
                    <a:cxn ang="0">
                      <a:pos x="T6" y="T7"/>
                    </a:cxn>
                    <a:cxn ang="0">
                      <a:pos x="T8" y="T9"/>
                    </a:cxn>
                    <a:cxn ang="0">
                      <a:pos x="T10" y="T11"/>
                    </a:cxn>
                  </a:cxnLst>
                  <a:rect l="0" t="0" r="r" b="b"/>
                  <a:pathLst>
                    <a:path w="3200" h="640">
                      <a:moveTo>
                        <a:pt x="0" y="0"/>
                      </a:moveTo>
                      <a:lnTo>
                        <a:pt x="0" y="0"/>
                      </a:lnTo>
                      <a:lnTo>
                        <a:pt x="3200" y="0"/>
                      </a:lnTo>
                      <a:lnTo>
                        <a:pt x="3200" y="640"/>
                      </a:lnTo>
                      <a:lnTo>
                        <a:pt x="0" y="640"/>
                      </a:lnTo>
                      <a:lnTo>
                        <a:pt x="0" y="0"/>
                      </a:lnTo>
                      <a:close/>
                    </a:path>
                  </a:pathLst>
                </a:custGeom>
                <a:solidFill>
                  <a:srgbClr val="EC19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23" name="Freeform 6"/>
                <p:cNvSpPr>
                  <a:spLocks/>
                </p:cNvSpPr>
                <p:nvPr/>
              </p:nvSpPr>
              <p:spPr bwMode="auto">
                <a:xfrm>
                  <a:off x="4597" y="1092"/>
                  <a:ext cx="1008" cy="202"/>
                </a:xfrm>
                <a:custGeom>
                  <a:avLst/>
                  <a:gdLst>
                    <a:gd name="T0" fmla="*/ 0 w 3200"/>
                    <a:gd name="T1" fmla="*/ 0 h 640"/>
                    <a:gd name="T2" fmla="*/ 0 w 3200"/>
                    <a:gd name="T3" fmla="*/ 0 h 640"/>
                    <a:gd name="T4" fmla="*/ 3200 w 3200"/>
                    <a:gd name="T5" fmla="*/ 0 h 640"/>
                    <a:gd name="T6" fmla="*/ 3200 w 3200"/>
                    <a:gd name="T7" fmla="*/ 640 h 640"/>
                    <a:gd name="T8" fmla="*/ 0 w 3200"/>
                    <a:gd name="T9" fmla="*/ 640 h 640"/>
                    <a:gd name="T10" fmla="*/ 0 w 3200"/>
                    <a:gd name="T11" fmla="*/ 0 h 640"/>
                  </a:gdLst>
                  <a:ahLst/>
                  <a:cxnLst>
                    <a:cxn ang="0">
                      <a:pos x="T0" y="T1"/>
                    </a:cxn>
                    <a:cxn ang="0">
                      <a:pos x="T2" y="T3"/>
                    </a:cxn>
                    <a:cxn ang="0">
                      <a:pos x="T4" y="T5"/>
                    </a:cxn>
                    <a:cxn ang="0">
                      <a:pos x="T6" y="T7"/>
                    </a:cxn>
                    <a:cxn ang="0">
                      <a:pos x="T8" y="T9"/>
                    </a:cxn>
                    <a:cxn ang="0">
                      <a:pos x="T10" y="T11"/>
                    </a:cxn>
                  </a:cxnLst>
                  <a:rect l="0" t="0" r="r" b="b"/>
                  <a:pathLst>
                    <a:path w="3200" h="640">
                      <a:moveTo>
                        <a:pt x="0" y="0"/>
                      </a:moveTo>
                      <a:lnTo>
                        <a:pt x="0" y="0"/>
                      </a:lnTo>
                      <a:lnTo>
                        <a:pt x="3200" y="0"/>
                      </a:lnTo>
                      <a:lnTo>
                        <a:pt x="3200" y="640"/>
                      </a:lnTo>
                      <a:lnTo>
                        <a:pt x="0" y="640"/>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24" name="Freeform 7"/>
                <p:cNvSpPr>
                  <a:spLocks/>
                </p:cNvSpPr>
                <p:nvPr/>
              </p:nvSpPr>
              <p:spPr bwMode="auto">
                <a:xfrm>
                  <a:off x="4597" y="890"/>
                  <a:ext cx="1008" cy="101"/>
                </a:xfrm>
                <a:custGeom>
                  <a:avLst/>
                  <a:gdLst>
                    <a:gd name="T0" fmla="*/ 0 w 3200"/>
                    <a:gd name="T1" fmla="*/ 0 h 320"/>
                    <a:gd name="T2" fmla="*/ 0 w 3200"/>
                    <a:gd name="T3" fmla="*/ 0 h 320"/>
                    <a:gd name="T4" fmla="*/ 3200 w 3200"/>
                    <a:gd name="T5" fmla="*/ 0 h 320"/>
                    <a:gd name="T6" fmla="*/ 3200 w 3200"/>
                    <a:gd name="T7" fmla="*/ 320 h 320"/>
                    <a:gd name="T8" fmla="*/ 0 w 3200"/>
                    <a:gd name="T9" fmla="*/ 320 h 320"/>
                    <a:gd name="T10" fmla="*/ 0 w 3200"/>
                    <a:gd name="T11" fmla="*/ 0 h 320"/>
                  </a:gdLst>
                  <a:ahLst/>
                  <a:cxnLst>
                    <a:cxn ang="0">
                      <a:pos x="T0" y="T1"/>
                    </a:cxn>
                    <a:cxn ang="0">
                      <a:pos x="T2" y="T3"/>
                    </a:cxn>
                    <a:cxn ang="0">
                      <a:pos x="T4" y="T5"/>
                    </a:cxn>
                    <a:cxn ang="0">
                      <a:pos x="T6" y="T7"/>
                    </a:cxn>
                    <a:cxn ang="0">
                      <a:pos x="T8" y="T9"/>
                    </a:cxn>
                    <a:cxn ang="0">
                      <a:pos x="T10" y="T11"/>
                    </a:cxn>
                  </a:cxnLst>
                  <a:rect l="0" t="0" r="r" b="b"/>
                  <a:pathLst>
                    <a:path w="3200" h="320">
                      <a:moveTo>
                        <a:pt x="0" y="0"/>
                      </a:moveTo>
                      <a:lnTo>
                        <a:pt x="0" y="0"/>
                      </a:lnTo>
                      <a:lnTo>
                        <a:pt x="3200" y="0"/>
                      </a:lnTo>
                      <a:lnTo>
                        <a:pt x="3200" y="320"/>
                      </a:lnTo>
                      <a:lnTo>
                        <a:pt x="0" y="320"/>
                      </a:lnTo>
                      <a:lnTo>
                        <a:pt x="0" y="0"/>
                      </a:lnTo>
                      <a:close/>
                    </a:path>
                  </a:pathLst>
                </a:custGeom>
                <a:solidFill>
                  <a:srgbClr val="1B468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25" name="Freeform 8"/>
                <p:cNvSpPr>
                  <a:spLocks/>
                </p:cNvSpPr>
                <p:nvPr/>
              </p:nvSpPr>
              <p:spPr bwMode="auto">
                <a:xfrm>
                  <a:off x="4597" y="890"/>
                  <a:ext cx="1008" cy="101"/>
                </a:xfrm>
                <a:custGeom>
                  <a:avLst/>
                  <a:gdLst>
                    <a:gd name="T0" fmla="*/ 0 w 3200"/>
                    <a:gd name="T1" fmla="*/ 0 h 320"/>
                    <a:gd name="T2" fmla="*/ 0 w 3200"/>
                    <a:gd name="T3" fmla="*/ 0 h 320"/>
                    <a:gd name="T4" fmla="*/ 3200 w 3200"/>
                    <a:gd name="T5" fmla="*/ 0 h 320"/>
                    <a:gd name="T6" fmla="*/ 3200 w 3200"/>
                    <a:gd name="T7" fmla="*/ 320 h 320"/>
                    <a:gd name="T8" fmla="*/ 0 w 3200"/>
                    <a:gd name="T9" fmla="*/ 320 h 320"/>
                    <a:gd name="T10" fmla="*/ 0 w 3200"/>
                    <a:gd name="T11" fmla="*/ 0 h 320"/>
                  </a:gdLst>
                  <a:ahLst/>
                  <a:cxnLst>
                    <a:cxn ang="0">
                      <a:pos x="T0" y="T1"/>
                    </a:cxn>
                    <a:cxn ang="0">
                      <a:pos x="T2" y="T3"/>
                    </a:cxn>
                    <a:cxn ang="0">
                      <a:pos x="T4" y="T5"/>
                    </a:cxn>
                    <a:cxn ang="0">
                      <a:pos x="T6" y="T7"/>
                    </a:cxn>
                    <a:cxn ang="0">
                      <a:pos x="T8" y="T9"/>
                    </a:cxn>
                    <a:cxn ang="0">
                      <a:pos x="T10" y="T11"/>
                    </a:cxn>
                  </a:cxnLst>
                  <a:rect l="0" t="0" r="r" b="b"/>
                  <a:pathLst>
                    <a:path w="3200" h="320">
                      <a:moveTo>
                        <a:pt x="0" y="0"/>
                      </a:moveTo>
                      <a:lnTo>
                        <a:pt x="0" y="0"/>
                      </a:lnTo>
                      <a:lnTo>
                        <a:pt x="3200" y="0"/>
                      </a:lnTo>
                      <a:lnTo>
                        <a:pt x="3200" y="320"/>
                      </a:lnTo>
                      <a:lnTo>
                        <a:pt x="0" y="320"/>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26" name="Freeform 9"/>
                <p:cNvSpPr>
                  <a:spLocks/>
                </p:cNvSpPr>
                <p:nvPr/>
              </p:nvSpPr>
              <p:spPr bwMode="auto">
                <a:xfrm>
                  <a:off x="4597" y="1395"/>
                  <a:ext cx="1008" cy="101"/>
                </a:xfrm>
                <a:custGeom>
                  <a:avLst/>
                  <a:gdLst>
                    <a:gd name="T0" fmla="*/ 0 w 3200"/>
                    <a:gd name="T1" fmla="*/ 0 h 320"/>
                    <a:gd name="T2" fmla="*/ 0 w 3200"/>
                    <a:gd name="T3" fmla="*/ 0 h 320"/>
                    <a:gd name="T4" fmla="*/ 3200 w 3200"/>
                    <a:gd name="T5" fmla="*/ 0 h 320"/>
                    <a:gd name="T6" fmla="*/ 3200 w 3200"/>
                    <a:gd name="T7" fmla="*/ 320 h 320"/>
                    <a:gd name="T8" fmla="*/ 0 w 3200"/>
                    <a:gd name="T9" fmla="*/ 320 h 320"/>
                    <a:gd name="T10" fmla="*/ 0 w 3200"/>
                    <a:gd name="T11" fmla="*/ 0 h 320"/>
                  </a:gdLst>
                  <a:ahLst/>
                  <a:cxnLst>
                    <a:cxn ang="0">
                      <a:pos x="T0" y="T1"/>
                    </a:cxn>
                    <a:cxn ang="0">
                      <a:pos x="T2" y="T3"/>
                    </a:cxn>
                    <a:cxn ang="0">
                      <a:pos x="T4" y="T5"/>
                    </a:cxn>
                    <a:cxn ang="0">
                      <a:pos x="T6" y="T7"/>
                    </a:cxn>
                    <a:cxn ang="0">
                      <a:pos x="T8" y="T9"/>
                    </a:cxn>
                    <a:cxn ang="0">
                      <a:pos x="T10" y="T11"/>
                    </a:cxn>
                  </a:cxnLst>
                  <a:rect l="0" t="0" r="r" b="b"/>
                  <a:pathLst>
                    <a:path w="3200" h="320">
                      <a:moveTo>
                        <a:pt x="0" y="0"/>
                      </a:moveTo>
                      <a:lnTo>
                        <a:pt x="0" y="0"/>
                      </a:lnTo>
                      <a:lnTo>
                        <a:pt x="3200" y="0"/>
                      </a:lnTo>
                      <a:lnTo>
                        <a:pt x="3200" y="320"/>
                      </a:lnTo>
                      <a:lnTo>
                        <a:pt x="0" y="320"/>
                      </a:lnTo>
                      <a:lnTo>
                        <a:pt x="0" y="0"/>
                      </a:lnTo>
                      <a:close/>
                    </a:path>
                  </a:pathLst>
                </a:custGeom>
                <a:solidFill>
                  <a:srgbClr val="1B468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27" name="Freeform 10"/>
                <p:cNvSpPr>
                  <a:spLocks/>
                </p:cNvSpPr>
                <p:nvPr/>
              </p:nvSpPr>
              <p:spPr bwMode="auto">
                <a:xfrm>
                  <a:off x="4597" y="1395"/>
                  <a:ext cx="1008" cy="101"/>
                </a:xfrm>
                <a:custGeom>
                  <a:avLst/>
                  <a:gdLst>
                    <a:gd name="T0" fmla="*/ 0 w 3200"/>
                    <a:gd name="T1" fmla="*/ 0 h 320"/>
                    <a:gd name="T2" fmla="*/ 0 w 3200"/>
                    <a:gd name="T3" fmla="*/ 0 h 320"/>
                    <a:gd name="T4" fmla="*/ 3200 w 3200"/>
                    <a:gd name="T5" fmla="*/ 0 h 320"/>
                    <a:gd name="T6" fmla="*/ 3200 w 3200"/>
                    <a:gd name="T7" fmla="*/ 320 h 320"/>
                    <a:gd name="T8" fmla="*/ 0 w 3200"/>
                    <a:gd name="T9" fmla="*/ 320 h 320"/>
                    <a:gd name="T10" fmla="*/ 0 w 3200"/>
                    <a:gd name="T11" fmla="*/ 0 h 320"/>
                  </a:gdLst>
                  <a:ahLst/>
                  <a:cxnLst>
                    <a:cxn ang="0">
                      <a:pos x="T0" y="T1"/>
                    </a:cxn>
                    <a:cxn ang="0">
                      <a:pos x="T2" y="T3"/>
                    </a:cxn>
                    <a:cxn ang="0">
                      <a:pos x="T4" y="T5"/>
                    </a:cxn>
                    <a:cxn ang="0">
                      <a:pos x="T6" y="T7"/>
                    </a:cxn>
                    <a:cxn ang="0">
                      <a:pos x="T8" y="T9"/>
                    </a:cxn>
                    <a:cxn ang="0">
                      <a:pos x="T10" y="T11"/>
                    </a:cxn>
                  </a:cxnLst>
                  <a:rect l="0" t="0" r="r" b="b"/>
                  <a:pathLst>
                    <a:path w="3200" h="320">
                      <a:moveTo>
                        <a:pt x="0" y="0"/>
                      </a:moveTo>
                      <a:lnTo>
                        <a:pt x="0" y="0"/>
                      </a:lnTo>
                      <a:lnTo>
                        <a:pt x="3200" y="0"/>
                      </a:lnTo>
                      <a:lnTo>
                        <a:pt x="3200" y="320"/>
                      </a:lnTo>
                      <a:lnTo>
                        <a:pt x="0" y="320"/>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28" name="Freeform 11"/>
                <p:cNvSpPr>
                  <a:spLocks/>
                </p:cNvSpPr>
                <p:nvPr/>
              </p:nvSpPr>
              <p:spPr bwMode="auto">
                <a:xfrm>
                  <a:off x="4597" y="991"/>
                  <a:ext cx="1008" cy="101"/>
                </a:xfrm>
                <a:custGeom>
                  <a:avLst/>
                  <a:gdLst>
                    <a:gd name="T0" fmla="*/ 0 w 3200"/>
                    <a:gd name="T1" fmla="*/ 0 h 320"/>
                    <a:gd name="T2" fmla="*/ 0 w 3200"/>
                    <a:gd name="T3" fmla="*/ 0 h 320"/>
                    <a:gd name="T4" fmla="*/ 3200 w 3200"/>
                    <a:gd name="T5" fmla="*/ 0 h 320"/>
                    <a:gd name="T6" fmla="*/ 3200 w 3200"/>
                    <a:gd name="T7" fmla="*/ 320 h 320"/>
                    <a:gd name="T8" fmla="*/ 0 w 3200"/>
                    <a:gd name="T9" fmla="*/ 320 h 320"/>
                    <a:gd name="T10" fmla="*/ 0 w 3200"/>
                    <a:gd name="T11" fmla="*/ 0 h 320"/>
                  </a:gdLst>
                  <a:ahLst/>
                  <a:cxnLst>
                    <a:cxn ang="0">
                      <a:pos x="T0" y="T1"/>
                    </a:cxn>
                    <a:cxn ang="0">
                      <a:pos x="T2" y="T3"/>
                    </a:cxn>
                    <a:cxn ang="0">
                      <a:pos x="T4" y="T5"/>
                    </a:cxn>
                    <a:cxn ang="0">
                      <a:pos x="T6" y="T7"/>
                    </a:cxn>
                    <a:cxn ang="0">
                      <a:pos x="T8" y="T9"/>
                    </a:cxn>
                    <a:cxn ang="0">
                      <a:pos x="T10" y="T11"/>
                    </a:cxn>
                  </a:cxnLst>
                  <a:rect l="0" t="0" r="r" b="b"/>
                  <a:pathLst>
                    <a:path w="3200" h="320">
                      <a:moveTo>
                        <a:pt x="0" y="0"/>
                      </a:moveTo>
                      <a:lnTo>
                        <a:pt x="0" y="0"/>
                      </a:lnTo>
                      <a:lnTo>
                        <a:pt x="3200" y="0"/>
                      </a:lnTo>
                      <a:lnTo>
                        <a:pt x="3200" y="320"/>
                      </a:lnTo>
                      <a:lnTo>
                        <a:pt x="0" y="32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29" name="Freeform 12"/>
                <p:cNvSpPr>
                  <a:spLocks/>
                </p:cNvSpPr>
                <p:nvPr/>
              </p:nvSpPr>
              <p:spPr bwMode="auto">
                <a:xfrm>
                  <a:off x="4597" y="991"/>
                  <a:ext cx="1008" cy="101"/>
                </a:xfrm>
                <a:custGeom>
                  <a:avLst/>
                  <a:gdLst>
                    <a:gd name="T0" fmla="*/ 0 w 3200"/>
                    <a:gd name="T1" fmla="*/ 0 h 320"/>
                    <a:gd name="T2" fmla="*/ 0 w 3200"/>
                    <a:gd name="T3" fmla="*/ 0 h 320"/>
                    <a:gd name="T4" fmla="*/ 3200 w 3200"/>
                    <a:gd name="T5" fmla="*/ 0 h 320"/>
                    <a:gd name="T6" fmla="*/ 3200 w 3200"/>
                    <a:gd name="T7" fmla="*/ 320 h 320"/>
                    <a:gd name="T8" fmla="*/ 0 w 3200"/>
                    <a:gd name="T9" fmla="*/ 320 h 320"/>
                    <a:gd name="T10" fmla="*/ 0 w 3200"/>
                    <a:gd name="T11" fmla="*/ 0 h 320"/>
                  </a:gdLst>
                  <a:ahLst/>
                  <a:cxnLst>
                    <a:cxn ang="0">
                      <a:pos x="T0" y="T1"/>
                    </a:cxn>
                    <a:cxn ang="0">
                      <a:pos x="T2" y="T3"/>
                    </a:cxn>
                    <a:cxn ang="0">
                      <a:pos x="T4" y="T5"/>
                    </a:cxn>
                    <a:cxn ang="0">
                      <a:pos x="T6" y="T7"/>
                    </a:cxn>
                    <a:cxn ang="0">
                      <a:pos x="T8" y="T9"/>
                    </a:cxn>
                    <a:cxn ang="0">
                      <a:pos x="T10" y="T11"/>
                    </a:cxn>
                  </a:cxnLst>
                  <a:rect l="0" t="0" r="r" b="b"/>
                  <a:pathLst>
                    <a:path w="3200" h="320">
                      <a:moveTo>
                        <a:pt x="0" y="0"/>
                      </a:moveTo>
                      <a:lnTo>
                        <a:pt x="0" y="0"/>
                      </a:lnTo>
                      <a:lnTo>
                        <a:pt x="3200" y="0"/>
                      </a:lnTo>
                      <a:lnTo>
                        <a:pt x="3200" y="320"/>
                      </a:lnTo>
                      <a:lnTo>
                        <a:pt x="0" y="320"/>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30" name="Freeform 13"/>
                <p:cNvSpPr>
                  <a:spLocks/>
                </p:cNvSpPr>
                <p:nvPr/>
              </p:nvSpPr>
              <p:spPr bwMode="auto">
                <a:xfrm>
                  <a:off x="4597" y="1294"/>
                  <a:ext cx="1008" cy="101"/>
                </a:xfrm>
                <a:custGeom>
                  <a:avLst/>
                  <a:gdLst>
                    <a:gd name="T0" fmla="*/ 0 w 3200"/>
                    <a:gd name="T1" fmla="*/ 0 h 320"/>
                    <a:gd name="T2" fmla="*/ 0 w 3200"/>
                    <a:gd name="T3" fmla="*/ 0 h 320"/>
                    <a:gd name="T4" fmla="*/ 3200 w 3200"/>
                    <a:gd name="T5" fmla="*/ 0 h 320"/>
                    <a:gd name="T6" fmla="*/ 3200 w 3200"/>
                    <a:gd name="T7" fmla="*/ 320 h 320"/>
                    <a:gd name="T8" fmla="*/ 0 w 3200"/>
                    <a:gd name="T9" fmla="*/ 320 h 320"/>
                    <a:gd name="T10" fmla="*/ 0 w 3200"/>
                    <a:gd name="T11" fmla="*/ 0 h 320"/>
                  </a:gdLst>
                  <a:ahLst/>
                  <a:cxnLst>
                    <a:cxn ang="0">
                      <a:pos x="T0" y="T1"/>
                    </a:cxn>
                    <a:cxn ang="0">
                      <a:pos x="T2" y="T3"/>
                    </a:cxn>
                    <a:cxn ang="0">
                      <a:pos x="T4" y="T5"/>
                    </a:cxn>
                    <a:cxn ang="0">
                      <a:pos x="T6" y="T7"/>
                    </a:cxn>
                    <a:cxn ang="0">
                      <a:pos x="T8" y="T9"/>
                    </a:cxn>
                    <a:cxn ang="0">
                      <a:pos x="T10" y="T11"/>
                    </a:cxn>
                  </a:cxnLst>
                  <a:rect l="0" t="0" r="r" b="b"/>
                  <a:pathLst>
                    <a:path w="3200" h="320">
                      <a:moveTo>
                        <a:pt x="0" y="0"/>
                      </a:moveTo>
                      <a:lnTo>
                        <a:pt x="0" y="0"/>
                      </a:lnTo>
                      <a:lnTo>
                        <a:pt x="3200" y="0"/>
                      </a:lnTo>
                      <a:lnTo>
                        <a:pt x="3200" y="320"/>
                      </a:lnTo>
                      <a:lnTo>
                        <a:pt x="0" y="32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31" name="Freeform 14"/>
                <p:cNvSpPr>
                  <a:spLocks/>
                </p:cNvSpPr>
                <p:nvPr/>
              </p:nvSpPr>
              <p:spPr bwMode="auto">
                <a:xfrm>
                  <a:off x="4597" y="1294"/>
                  <a:ext cx="1008" cy="101"/>
                </a:xfrm>
                <a:custGeom>
                  <a:avLst/>
                  <a:gdLst>
                    <a:gd name="T0" fmla="*/ 0 w 3200"/>
                    <a:gd name="T1" fmla="*/ 320 h 320"/>
                    <a:gd name="T2" fmla="*/ 0 w 3200"/>
                    <a:gd name="T3" fmla="*/ 320 h 320"/>
                    <a:gd name="T4" fmla="*/ 3200 w 3200"/>
                    <a:gd name="T5" fmla="*/ 320 h 320"/>
                    <a:gd name="T6" fmla="*/ 3200 w 3200"/>
                    <a:gd name="T7" fmla="*/ 0 h 320"/>
                    <a:gd name="T8" fmla="*/ 0 w 3200"/>
                    <a:gd name="T9" fmla="*/ 0 h 320"/>
                    <a:gd name="T10" fmla="*/ 0 w 3200"/>
                    <a:gd name="T11" fmla="*/ 320 h 320"/>
                  </a:gdLst>
                  <a:ahLst/>
                  <a:cxnLst>
                    <a:cxn ang="0">
                      <a:pos x="T0" y="T1"/>
                    </a:cxn>
                    <a:cxn ang="0">
                      <a:pos x="T2" y="T3"/>
                    </a:cxn>
                    <a:cxn ang="0">
                      <a:pos x="T4" y="T5"/>
                    </a:cxn>
                    <a:cxn ang="0">
                      <a:pos x="T6" y="T7"/>
                    </a:cxn>
                    <a:cxn ang="0">
                      <a:pos x="T8" y="T9"/>
                    </a:cxn>
                    <a:cxn ang="0">
                      <a:pos x="T10" y="T11"/>
                    </a:cxn>
                  </a:cxnLst>
                  <a:rect l="0" t="0" r="r" b="b"/>
                  <a:pathLst>
                    <a:path w="3200" h="320">
                      <a:moveTo>
                        <a:pt x="0" y="320"/>
                      </a:moveTo>
                      <a:lnTo>
                        <a:pt x="0" y="320"/>
                      </a:lnTo>
                      <a:lnTo>
                        <a:pt x="3200" y="320"/>
                      </a:lnTo>
                      <a:lnTo>
                        <a:pt x="3200" y="0"/>
                      </a:lnTo>
                      <a:lnTo>
                        <a:pt x="0" y="0"/>
                      </a:lnTo>
                      <a:lnTo>
                        <a:pt x="0" y="32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32" name="Freeform 15"/>
                <p:cNvSpPr>
                  <a:spLocks/>
                </p:cNvSpPr>
                <p:nvPr/>
              </p:nvSpPr>
              <p:spPr bwMode="auto">
                <a:xfrm>
                  <a:off x="4899" y="1116"/>
                  <a:ext cx="104" cy="153"/>
                </a:xfrm>
                <a:custGeom>
                  <a:avLst/>
                  <a:gdLst>
                    <a:gd name="T0" fmla="*/ 165 w 330"/>
                    <a:gd name="T1" fmla="*/ 485 h 485"/>
                    <a:gd name="T2" fmla="*/ 165 w 330"/>
                    <a:gd name="T3" fmla="*/ 485 h 485"/>
                    <a:gd name="T4" fmla="*/ 330 w 330"/>
                    <a:gd name="T5" fmla="*/ 243 h 485"/>
                    <a:gd name="T6" fmla="*/ 165 w 330"/>
                    <a:gd name="T7" fmla="*/ 0 h 485"/>
                    <a:gd name="T8" fmla="*/ 0 w 330"/>
                    <a:gd name="T9" fmla="*/ 243 h 485"/>
                    <a:gd name="T10" fmla="*/ 165 w 330"/>
                    <a:gd name="T11" fmla="*/ 485 h 485"/>
                  </a:gdLst>
                  <a:ahLst/>
                  <a:cxnLst>
                    <a:cxn ang="0">
                      <a:pos x="T0" y="T1"/>
                    </a:cxn>
                    <a:cxn ang="0">
                      <a:pos x="T2" y="T3"/>
                    </a:cxn>
                    <a:cxn ang="0">
                      <a:pos x="T4" y="T5"/>
                    </a:cxn>
                    <a:cxn ang="0">
                      <a:pos x="T6" y="T7"/>
                    </a:cxn>
                    <a:cxn ang="0">
                      <a:pos x="T8" y="T9"/>
                    </a:cxn>
                    <a:cxn ang="0">
                      <a:pos x="T10" y="T11"/>
                    </a:cxn>
                  </a:cxnLst>
                  <a:rect l="0" t="0" r="r" b="b"/>
                  <a:pathLst>
                    <a:path w="330" h="485">
                      <a:moveTo>
                        <a:pt x="165" y="485"/>
                      </a:moveTo>
                      <a:lnTo>
                        <a:pt x="165" y="485"/>
                      </a:lnTo>
                      <a:cubicBezTo>
                        <a:pt x="256" y="485"/>
                        <a:pt x="330" y="377"/>
                        <a:pt x="330" y="243"/>
                      </a:cubicBezTo>
                      <a:cubicBezTo>
                        <a:pt x="330" y="109"/>
                        <a:pt x="256" y="0"/>
                        <a:pt x="165" y="0"/>
                      </a:cubicBezTo>
                      <a:cubicBezTo>
                        <a:pt x="74" y="0"/>
                        <a:pt x="0" y="109"/>
                        <a:pt x="0" y="243"/>
                      </a:cubicBezTo>
                      <a:cubicBezTo>
                        <a:pt x="0" y="377"/>
                        <a:pt x="74" y="485"/>
                        <a:pt x="165" y="485"/>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33" name="Freeform 16"/>
                <p:cNvSpPr>
                  <a:spLocks/>
                </p:cNvSpPr>
                <p:nvPr/>
              </p:nvSpPr>
              <p:spPr bwMode="auto">
                <a:xfrm>
                  <a:off x="4899" y="1116"/>
                  <a:ext cx="104" cy="153"/>
                </a:xfrm>
                <a:custGeom>
                  <a:avLst/>
                  <a:gdLst>
                    <a:gd name="T0" fmla="*/ 165 w 330"/>
                    <a:gd name="T1" fmla="*/ 485 h 485"/>
                    <a:gd name="T2" fmla="*/ 165 w 330"/>
                    <a:gd name="T3" fmla="*/ 485 h 485"/>
                    <a:gd name="T4" fmla="*/ 330 w 330"/>
                    <a:gd name="T5" fmla="*/ 243 h 485"/>
                    <a:gd name="T6" fmla="*/ 165 w 330"/>
                    <a:gd name="T7" fmla="*/ 0 h 485"/>
                    <a:gd name="T8" fmla="*/ 0 w 330"/>
                    <a:gd name="T9" fmla="*/ 243 h 485"/>
                    <a:gd name="T10" fmla="*/ 165 w 330"/>
                    <a:gd name="T11" fmla="*/ 485 h 485"/>
                    <a:gd name="T12" fmla="*/ 165 w 330"/>
                    <a:gd name="T13" fmla="*/ 485 h 485"/>
                  </a:gdLst>
                  <a:ahLst/>
                  <a:cxnLst>
                    <a:cxn ang="0">
                      <a:pos x="T0" y="T1"/>
                    </a:cxn>
                    <a:cxn ang="0">
                      <a:pos x="T2" y="T3"/>
                    </a:cxn>
                    <a:cxn ang="0">
                      <a:pos x="T4" y="T5"/>
                    </a:cxn>
                    <a:cxn ang="0">
                      <a:pos x="T6" y="T7"/>
                    </a:cxn>
                    <a:cxn ang="0">
                      <a:pos x="T8" y="T9"/>
                    </a:cxn>
                    <a:cxn ang="0">
                      <a:pos x="T10" y="T11"/>
                    </a:cxn>
                    <a:cxn ang="0">
                      <a:pos x="T12" y="T13"/>
                    </a:cxn>
                  </a:cxnLst>
                  <a:rect l="0" t="0" r="r" b="b"/>
                  <a:pathLst>
                    <a:path w="330" h="485">
                      <a:moveTo>
                        <a:pt x="165" y="485"/>
                      </a:moveTo>
                      <a:lnTo>
                        <a:pt x="165" y="485"/>
                      </a:lnTo>
                      <a:cubicBezTo>
                        <a:pt x="256" y="485"/>
                        <a:pt x="330" y="377"/>
                        <a:pt x="330" y="243"/>
                      </a:cubicBezTo>
                      <a:cubicBezTo>
                        <a:pt x="330" y="109"/>
                        <a:pt x="256" y="0"/>
                        <a:pt x="165" y="0"/>
                      </a:cubicBezTo>
                      <a:cubicBezTo>
                        <a:pt x="74" y="0"/>
                        <a:pt x="0" y="109"/>
                        <a:pt x="0" y="243"/>
                      </a:cubicBezTo>
                      <a:cubicBezTo>
                        <a:pt x="0" y="377"/>
                        <a:pt x="74" y="485"/>
                        <a:pt x="165" y="485"/>
                      </a:cubicBezTo>
                      <a:lnTo>
                        <a:pt x="165" y="485"/>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34" name="Line 17"/>
                <p:cNvSpPr>
                  <a:spLocks noChangeShapeType="1"/>
                </p:cNvSpPr>
                <p:nvPr/>
              </p:nvSpPr>
              <p:spPr bwMode="auto">
                <a:xfrm>
                  <a:off x="4951" y="1193"/>
                  <a:ext cx="0" cy="0"/>
                </a:xfrm>
                <a:prstGeom prst="line">
                  <a:avLst/>
                </a:prstGeom>
                <a:noFill/>
                <a:ln w="0">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35" name="Line 18"/>
                <p:cNvSpPr>
                  <a:spLocks noChangeShapeType="1"/>
                </p:cNvSpPr>
                <p:nvPr/>
              </p:nvSpPr>
              <p:spPr bwMode="auto">
                <a:xfrm>
                  <a:off x="4951" y="1193"/>
                  <a:ext cx="0" cy="0"/>
                </a:xfrm>
                <a:prstGeom prst="line">
                  <a:avLst/>
                </a:prstGeom>
                <a:noFill/>
                <a:ln w="0"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36" name="Freeform 19"/>
                <p:cNvSpPr>
                  <a:spLocks/>
                </p:cNvSpPr>
                <p:nvPr/>
              </p:nvSpPr>
              <p:spPr bwMode="auto">
                <a:xfrm>
                  <a:off x="4898" y="1148"/>
                  <a:ext cx="107" cy="97"/>
                </a:xfrm>
                <a:custGeom>
                  <a:avLst/>
                  <a:gdLst>
                    <a:gd name="T0" fmla="*/ 169 w 338"/>
                    <a:gd name="T1" fmla="*/ 0 h 309"/>
                    <a:gd name="T2" fmla="*/ 169 w 338"/>
                    <a:gd name="T3" fmla="*/ 0 h 309"/>
                    <a:gd name="T4" fmla="*/ 219 w 338"/>
                    <a:gd name="T5" fmla="*/ 27 h 309"/>
                    <a:gd name="T6" fmla="*/ 240 w 338"/>
                    <a:gd name="T7" fmla="*/ 35 h 309"/>
                    <a:gd name="T8" fmla="*/ 250 w 338"/>
                    <a:gd name="T9" fmla="*/ 40 h 309"/>
                    <a:gd name="T10" fmla="*/ 244 w 338"/>
                    <a:gd name="T11" fmla="*/ 45 h 309"/>
                    <a:gd name="T12" fmla="*/ 287 w 338"/>
                    <a:gd name="T13" fmla="*/ 67 h 309"/>
                    <a:gd name="T14" fmla="*/ 277 w 338"/>
                    <a:gd name="T15" fmla="*/ 64 h 309"/>
                    <a:gd name="T16" fmla="*/ 279 w 338"/>
                    <a:gd name="T17" fmla="*/ 71 h 309"/>
                    <a:gd name="T18" fmla="*/ 290 w 338"/>
                    <a:gd name="T19" fmla="*/ 79 h 309"/>
                    <a:gd name="T20" fmla="*/ 299 w 338"/>
                    <a:gd name="T21" fmla="*/ 99 h 309"/>
                    <a:gd name="T22" fmla="*/ 300 w 338"/>
                    <a:gd name="T23" fmla="*/ 105 h 309"/>
                    <a:gd name="T24" fmla="*/ 294 w 338"/>
                    <a:gd name="T25" fmla="*/ 111 h 309"/>
                    <a:gd name="T26" fmla="*/ 288 w 338"/>
                    <a:gd name="T27" fmla="*/ 105 h 309"/>
                    <a:gd name="T28" fmla="*/ 285 w 338"/>
                    <a:gd name="T29" fmla="*/ 101 h 309"/>
                    <a:gd name="T30" fmla="*/ 274 w 338"/>
                    <a:gd name="T31" fmla="*/ 105 h 309"/>
                    <a:gd name="T32" fmla="*/ 270 w 338"/>
                    <a:gd name="T33" fmla="*/ 126 h 309"/>
                    <a:gd name="T34" fmla="*/ 296 w 338"/>
                    <a:gd name="T35" fmla="*/ 132 h 309"/>
                    <a:gd name="T36" fmla="*/ 322 w 338"/>
                    <a:gd name="T37" fmla="*/ 143 h 309"/>
                    <a:gd name="T38" fmla="*/ 277 w 338"/>
                    <a:gd name="T39" fmla="*/ 245 h 309"/>
                    <a:gd name="T40" fmla="*/ 228 w 338"/>
                    <a:gd name="T41" fmla="*/ 284 h 309"/>
                    <a:gd name="T42" fmla="*/ 196 w 338"/>
                    <a:gd name="T43" fmla="*/ 307 h 309"/>
                    <a:gd name="T44" fmla="*/ 190 w 338"/>
                    <a:gd name="T45" fmla="*/ 305 h 309"/>
                    <a:gd name="T46" fmla="*/ 169 w 338"/>
                    <a:gd name="T47" fmla="*/ 309 h 309"/>
                    <a:gd name="T48" fmla="*/ 148 w 338"/>
                    <a:gd name="T49" fmla="*/ 305 h 309"/>
                    <a:gd name="T50" fmla="*/ 142 w 338"/>
                    <a:gd name="T51" fmla="*/ 307 h 309"/>
                    <a:gd name="T52" fmla="*/ 110 w 338"/>
                    <a:gd name="T53" fmla="*/ 284 h 309"/>
                    <a:gd name="T54" fmla="*/ 61 w 338"/>
                    <a:gd name="T55" fmla="*/ 245 h 309"/>
                    <a:gd name="T56" fmla="*/ 16 w 338"/>
                    <a:gd name="T57" fmla="*/ 143 h 309"/>
                    <a:gd name="T58" fmla="*/ 42 w 338"/>
                    <a:gd name="T59" fmla="*/ 132 h 309"/>
                    <a:gd name="T60" fmla="*/ 68 w 338"/>
                    <a:gd name="T61" fmla="*/ 126 h 309"/>
                    <a:gd name="T62" fmla="*/ 64 w 338"/>
                    <a:gd name="T63" fmla="*/ 105 h 309"/>
                    <a:gd name="T64" fmla="*/ 53 w 338"/>
                    <a:gd name="T65" fmla="*/ 101 h 309"/>
                    <a:gd name="T66" fmla="*/ 50 w 338"/>
                    <a:gd name="T67" fmla="*/ 105 h 309"/>
                    <a:gd name="T68" fmla="*/ 44 w 338"/>
                    <a:gd name="T69" fmla="*/ 111 h 309"/>
                    <a:gd name="T70" fmla="*/ 38 w 338"/>
                    <a:gd name="T71" fmla="*/ 105 h 309"/>
                    <a:gd name="T72" fmla="*/ 40 w 338"/>
                    <a:gd name="T73" fmla="*/ 99 h 309"/>
                    <a:gd name="T74" fmla="*/ 48 w 338"/>
                    <a:gd name="T75" fmla="*/ 79 h 309"/>
                    <a:gd name="T76" fmla="*/ 59 w 338"/>
                    <a:gd name="T77" fmla="*/ 71 h 309"/>
                    <a:gd name="T78" fmla="*/ 62 w 338"/>
                    <a:gd name="T79" fmla="*/ 64 h 309"/>
                    <a:gd name="T80" fmla="*/ 51 w 338"/>
                    <a:gd name="T81" fmla="*/ 67 h 309"/>
                    <a:gd name="T82" fmla="*/ 94 w 338"/>
                    <a:gd name="T83" fmla="*/ 45 h 309"/>
                    <a:gd name="T84" fmla="*/ 88 w 338"/>
                    <a:gd name="T85" fmla="*/ 40 h 309"/>
                    <a:gd name="T86" fmla="*/ 98 w 338"/>
                    <a:gd name="T87" fmla="*/ 35 h 309"/>
                    <a:gd name="T88" fmla="*/ 119 w 338"/>
                    <a:gd name="T89" fmla="*/ 27 h 309"/>
                    <a:gd name="T90" fmla="*/ 169 w 338"/>
                    <a:gd name="T91"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8" h="309">
                      <a:moveTo>
                        <a:pt x="169" y="0"/>
                      </a:moveTo>
                      <a:lnTo>
                        <a:pt x="169" y="0"/>
                      </a:lnTo>
                      <a:cubicBezTo>
                        <a:pt x="177" y="10"/>
                        <a:pt x="193" y="32"/>
                        <a:pt x="219" y="27"/>
                      </a:cubicBezTo>
                      <a:cubicBezTo>
                        <a:pt x="228" y="29"/>
                        <a:pt x="235" y="32"/>
                        <a:pt x="240" y="35"/>
                      </a:cubicBezTo>
                      <a:cubicBezTo>
                        <a:pt x="244" y="34"/>
                        <a:pt x="248" y="36"/>
                        <a:pt x="250" y="40"/>
                      </a:cubicBezTo>
                      <a:cubicBezTo>
                        <a:pt x="251" y="43"/>
                        <a:pt x="247" y="46"/>
                        <a:pt x="244" y="45"/>
                      </a:cubicBezTo>
                      <a:cubicBezTo>
                        <a:pt x="247" y="54"/>
                        <a:pt x="275" y="50"/>
                        <a:pt x="287" y="67"/>
                      </a:cubicBezTo>
                      <a:cubicBezTo>
                        <a:pt x="283" y="65"/>
                        <a:pt x="280" y="64"/>
                        <a:pt x="277" y="64"/>
                      </a:cubicBezTo>
                      <a:lnTo>
                        <a:pt x="279" y="71"/>
                      </a:lnTo>
                      <a:cubicBezTo>
                        <a:pt x="284" y="72"/>
                        <a:pt x="288" y="73"/>
                        <a:pt x="290" y="79"/>
                      </a:cubicBezTo>
                      <a:cubicBezTo>
                        <a:pt x="293" y="85"/>
                        <a:pt x="296" y="95"/>
                        <a:pt x="299" y="99"/>
                      </a:cubicBezTo>
                      <a:cubicBezTo>
                        <a:pt x="300" y="101"/>
                        <a:pt x="300" y="103"/>
                        <a:pt x="300" y="105"/>
                      </a:cubicBezTo>
                      <a:cubicBezTo>
                        <a:pt x="300" y="107"/>
                        <a:pt x="299" y="111"/>
                        <a:pt x="294" y="111"/>
                      </a:cubicBezTo>
                      <a:cubicBezTo>
                        <a:pt x="290" y="111"/>
                        <a:pt x="288" y="108"/>
                        <a:pt x="288" y="105"/>
                      </a:cubicBezTo>
                      <a:lnTo>
                        <a:pt x="285" y="101"/>
                      </a:lnTo>
                      <a:cubicBezTo>
                        <a:pt x="282" y="101"/>
                        <a:pt x="278" y="103"/>
                        <a:pt x="274" y="105"/>
                      </a:cubicBezTo>
                      <a:cubicBezTo>
                        <a:pt x="268" y="110"/>
                        <a:pt x="267" y="118"/>
                        <a:pt x="270" y="126"/>
                      </a:cubicBezTo>
                      <a:cubicBezTo>
                        <a:pt x="274" y="133"/>
                        <a:pt x="283" y="137"/>
                        <a:pt x="296" y="132"/>
                      </a:cubicBezTo>
                      <a:cubicBezTo>
                        <a:pt x="307" y="128"/>
                        <a:pt x="318" y="133"/>
                        <a:pt x="322" y="143"/>
                      </a:cubicBezTo>
                      <a:cubicBezTo>
                        <a:pt x="338" y="188"/>
                        <a:pt x="310" y="224"/>
                        <a:pt x="277" y="245"/>
                      </a:cubicBezTo>
                      <a:cubicBezTo>
                        <a:pt x="243" y="267"/>
                        <a:pt x="237" y="273"/>
                        <a:pt x="228" y="284"/>
                      </a:cubicBezTo>
                      <a:cubicBezTo>
                        <a:pt x="219" y="294"/>
                        <a:pt x="210" y="307"/>
                        <a:pt x="196" y="307"/>
                      </a:cubicBezTo>
                      <a:cubicBezTo>
                        <a:pt x="194" y="307"/>
                        <a:pt x="192" y="306"/>
                        <a:pt x="190" y="305"/>
                      </a:cubicBezTo>
                      <a:cubicBezTo>
                        <a:pt x="182" y="305"/>
                        <a:pt x="181" y="309"/>
                        <a:pt x="169" y="309"/>
                      </a:cubicBezTo>
                      <a:cubicBezTo>
                        <a:pt x="157" y="309"/>
                        <a:pt x="156" y="305"/>
                        <a:pt x="148" y="305"/>
                      </a:cubicBezTo>
                      <a:cubicBezTo>
                        <a:pt x="146" y="306"/>
                        <a:pt x="144" y="307"/>
                        <a:pt x="142" y="307"/>
                      </a:cubicBezTo>
                      <a:cubicBezTo>
                        <a:pt x="128" y="307"/>
                        <a:pt x="120" y="294"/>
                        <a:pt x="110" y="284"/>
                      </a:cubicBezTo>
                      <a:cubicBezTo>
                        <a:pt x="101" y="273"/>
                        <a:pt x="95" y="267"/>
                        <a:pt x="61" y="245"/>
                      </a:cubicBezTo>
                      <a:cubicBezTo>
                        <a:pt x="28" y="224"/>
                        <a:pt x="0" y="188"/>
                        <a:pt x="16" y="143"/>
                      </a:cubicBezTo>
                      <a:cubicBezTo>
                        <a:pt x="20" y="133"/>
                        <a:pt x="31" y="128"/>
                        <a:pt x="42" y="132"/>
                      </a:cubicBezTo>
                      <a:cubicBezTo>
                        <a:pt x="55" y="137"/>
                        <a:pt x="64" y="133"/>
                        <a:pt x="68" y="126"/>
                      </a:cubicBezTo>
                      <a:cubicBezTo>
                        <a:pt x="71" y="118"/>
                        <a:pt x="70" y="110"/>
                        <a:pt x="64" y="105"/>
                      </a:cubicBezTo>
                      <a:cubicBezTo>
                        <a:pt x="60" y="103"/>
                        <a:pt x="56" y="101"/>
                        <a:pt x="53" y="101"/>
                      </a:cubicBezTo>
                      <a:lnTo>
                        <a:pt x="50" y="105"/>
                      </a:lnTo>
                      <a:cubicBezTo>
                        <a:pt x="50" y="108"/>
                        <a:pt x="48" y="111"/>
                        <a:pt x="44" y="111"/>
                      </a:cubicBezTo>
                      <a:cubicBezTo>
                        <a:pt x="39" y="111"/>
                        <a:pt x="38" y="107"/>
                        <a:pt x="38" y="105"/>
                      </a:cubicBezTo>
                      <a:cubicBezTo>
                        <a:pt x="38" y="103"/>
                        <a:pt x="38" y="101"/>
                        <a:pt x="40" y="99"/>
                      </a:cubicBezTo>
                      <a:cubicBezTo>
                        <a:pt x="42" y="95"/>
                        <a:pt x="45" y="85"/>
                        <a:pt x="48" y="79"/>
                      </a:cubicBezTo>
                      <a:cubicBezTo>
                        <a:pt x="50" y="73"/>
                        <a:pt x="54" y="72"/>
                        <a:pt x="59" y="71"/>
                      </a:cubicBezTo>
                      <a:lnTo>
                        <a:pt x="62" y="64"/>
                      </a:lnTo>
                      <a:cubicBezTo>
                        <a:pt x="58" y="64"/>
                        <a:pt x="55" y="65"/>
                        <a:pt x="51" y="67"/>
                      </a:cubicBezTo>
                      <a:cubicBezTo>
                        <a:pt x="63" y="50"/>
                        <a:pt x="91" y="54"/>
                        <a:pt x="94" y="45"/>
                      </a:cubicBezTo>
                      <a:cubicBezTo>
                        <a:pt x="91" y="46"/>
                        <a:pt x="87" y="43"/>
                        <a:pt x="88" y="40"/>
                      </a:cubicBezTo>
                      <a:cubicBezTo>
                        <a:pt x="90" y="36"/>
                        <a:pt x="94" y="34"/>
                        <a:pt x="98" y="35"/>
                      </a:cubicBezTo>
                      <a:cubicBezTo>
                        <a:pt x="103" y="32"/>
                        <a:pt x="110" y="29"/>
                        <a:pt x="119" y="27"/>
                      </a:cubicBezTo>
                      <a:cubicBezTo>
                        <a:pt x="145" y="32"/>
                        <a:pt x="161" y="10"/>
                        <a:pt x="169"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37" name="Freeform 20"/>
                <p:cNvSpPr>
                  <a:spLocks/>
                </p:cNvSpPr>
                <p:nvPr/>
              </p:nvSpPr>
              <p:spPr bwMode="auto">
                <a:xfrm>
                  <a:off x="4898" y="1148"/>
                  <a:ext cx="107" cy="97"/>
                </a:xfrm>
                <a:custGeom>
                  <a:avLst/>
                  <a:gdLst>
                    <a:gd name="T0" fmla="*/ 169 w 338"/>
                    <a:gd name="T1" fmla="*/ 0 h 309"/>
                    <a:gd name="T2" fmla="*/ 169 w 338"/>
                    <a:gd name="T3" fmla="*/ 0 h 309"/>
                    <a:gd name="T4" fmla="*/ 219 w 338"/>
                    <a:gd name="T5" fmla="*/ 27 h 309"/>
                    <a:gd name="T6" fmla="*/ 240 w 338"/>
                    <a:gd name="T7" fmla="*/ 35 h 309"/>
                    <a:gd name="T8" fmla="*/ 250 w 338"/>
                    <a:gd name="T9" fmla="*/ 40 h 309"/>
                    <a:gd name="T10" fmla="*/ 244 w 338"/>
                    <a:gd name="T11" fmla="*/ 45 h 309"/>
                    <a:gd name="T12" fmla="*/ 287 w 338"/>
                    <a:gd name="T13" fmla="*/ 67 h 309"/>
                    <a:gd name="T14" fmla="*/ 277 w 338"/>
                    <a:gd name="T15" fmla="*/ 64 h 309"/>
                    <a:gd name="T16" fmla="*/ 279 w 338"/>
                    <a:gd name="T17" fmla="*/ 71 h 309"/>
                    <a:gd name="T18" fmla="*/ 290 w 338"/>
                    <a:gd name="T19" fmla="*/ 79 h 309"/>
                    <a:gd name="T20" fmla="*/ 299 w 338"/>
                    <a:gd name="T21" fmla="*/ 99 h 309"/>
                    <a:gd name="T22" fmla="*/ 300 w 338"/>
                    <a:gd name="T23" fmla="*/ 105 h 309"/>
                    <a:gd name="T24" fmla="*/ 294 w 338"/>
                    <a:gd name="T25" fmla="*/ 111 h 309"/>
                    <a:gd name="T26" fmla="*/ 288 w 338"/>
                    <a:gd name="T27" fmla="*/ 105 h 309"/>
                    <a:gd name="T28" fmla="*/ 285 w 338"/>
                    <a:gd name="T29" fmla="*/ 101 h 309"/>
                    <a:gd name="T30" fmla="*/ 274 w 338"/>
                    <a:gd name="T31" fmla="*/ 105 h 309"/>
                    <a:gd name="T32" fmla="*/ 270 w 338"/>
                    <a:gd name="T33" fmla="*/ 126 h 309"/>
                    <a:gd name="T34" fmla="*/ 296 w 338"/>
                    <a:gd name="T35" fmla="*/ 132 h 309"/>
                    <a:gd name="T36" fmla="*/ 322 w 338"/>
                    <a:gd name="T37" fmla="*/ 143 h 309"/>
                    <a:gd name="T38" fmla="*/ 277 w 338"/>
                    <a:gd name="T39" fmla="*/ 245 h 309"/>
                    <a:gd name="T40" fmla="*/ 228 w 338"/>
                    <a:gd name="T41" fmla="*/ 284 h 309"/>
                    <a:gd name="T42" fmla="*/ 196 w 338"/>
                    <a:gd name="T43" fmla="*/ 307 h 309"/>
                    <a:gd name="T44" fmla="*/ 190 w 338"/>
                    <a:gd name="T45" fmla="*/ 305 h 309"/>
                    <a:gd name="T46" fmla="*/ 169 w 338"/>
                    <a:gd name="T47" fmla="*/ 309 h 309"/>
                    <a:gd name="T48" fmla="*/ 148 w 338"/>
                    <a:gd name="T49" fmla="*/ 305 h 309"/>
                    <a:gd name="T50" fmla="*/ 142 w 338"/>
                    <a:gd name="T51" fmla="*/ 307 h 309"/>
                    <a:gd name="T52" fmla="*/ 110 w 338"/>
                    <a:gd name="T53" fmla="*/ 284 h 309"/>
                    <a:gd name="T54" fmla="*/ 61 w 338"/>
                    <a:gd name="T55" fmla="*/ 245 h 309"/>
                    <a:gd name="T56" fmla="*/ 16 w 338"/>
                    <a:gd name="T57" fmla="*/ 143 h 309"/>
                    <a:gd name="T58" fmla="*/ 42 w 338"/>
                    <a:gd name="T59" fmla="*/ 132 h 309"/>
                    <a:gd name="T60" fmla="*/ 68 w 338"/>
                    <a:gd name="T61" fmla="*/ 126 h 309"/>
                    <a:gd name="T62" fmla="*/ 64 w 338"/>
                    <a:gd name="T63" fmla="*/ 105 h 309"/>
                    <a:gd name="T64" fmla="*/ 53 w 338"/>
                    <a:gd name="T65" fmla="*/ 101 h 309"/>
                    <a:gd name="T66" fmla="*/ 50 w 338"/>
                    <a:gd name="T67" fmla="*/ 105 h 309"/>
                    <a:gd name="T68" fmla="*/ 44 w 338"/>
                    <a:gd name="T69" fmla="*/ 111 h 309"/>
                    <a:gd name="T70" fmla="*/ 38 w 338"/>
                    <a:gd name="T71" fmla="*/ 105 h 309"/>
                    <a:gd name="T72" fmla="*/ 40 w 338"/>
                    <a:gd name="T73" fmla="*/ 99 h 309"/>
                    <a:gd name="T74" fmla="*/ 48 w 338"/>
                    <a:gd name="T75" fmla="*/ 79 h 309"/>
                    <a:gd name="T76" fmla="*/ 59 w 338"/>
                    <a:gd name="T77" fmla="*/ 71 h 309"/>
                    <a:gd name="T78" fmla="*/ 62 w 338"/>
                    <a:gd name="T79" fmla="*/ 64 h 309"/>
                    <a:gd name="T80" fmla="*/ 51 w 338"/>
                    <a:gd name="T81" fmla="*/ 67 h 309"/>
                    <a:gd name="T82" fmla="*/ 94 w 338"/>
                    <a:gd name="T83" fmla="*/ 45 h 309"/>
                    <a:gd name="T84" fmla="*/ 88 w 338"/>
                    <a:gd name="T85" fmla="*/ 40 h 309"/>
                    <a:gd name="T86" fmla="*/ 98 w 338"/>
                    <a:gd name="T87" fmla="*/ 35 h 309"/>
                    <a:gd name="T88" fmla="*/ 119 w 338"/>
                    <a:gd name="T89" fmla="*/ 27 h 309"/>
                    <a:gd name="T90" fmla="*/ 169 w 338"/>
                    <a:gd name="T91" fmla="*/ 0 h 309"/>
                    <a:gd name="T92" fmla="*/ 169 w 338"/>
                    <a:gd name="T93"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8" h="309">
                      <a:moveTo>
                        <a:pt x="169" y="0"/>
                      </a:moveTo>
                      <a:lnTo>
                        <a:pt x="169" y="0"/>
                      </a:lnTo>
                      <a:cubicBezTo>
                        <a:pt x="177" y="10"/>
                        <a:pt x="193" y="32"/>
                        <a:pt x="219" y="27"/>
                      </a:cubicBezTo>
                      <a:cubicBezTo>
                        <a:pt x="228" y="29"/>
                        <a:pt x="235" y="32"/>
                        <a:pt x="240" y="35"/>
                      </a:cubicBezTo>
                      <a:cubicBezTo>
                        <a:pt x="244" y="34"/>
                        <a:pt x="248" y="36"/>
                        <a:pt x="250" y="40"/>
                      </a:cubicBezTo>
                      <a:cubicBezTo>
                        <a:pt x="251" y="43"/>
                        <a:pt x="247" y="46"/>
                        <a:pt x="244" y="45"/>
                      </a:cubicBezTo>
                      <a:cubicBezTo>
                        <a:pt x="247" y="54"/>
                        <a:pt x="275" y="50"/>
                        <a:pt x="287" y="67"/>
                      </a:cubicBezTo>
                      <a:cubicBezTo>
                        <a:pt x="283" y="65"/>
                        <a:pt x="280" y="64"/>
                        <a:pt x="277" y="64"/>
                      </a:cubicBezTo>
                      <a:lnTo>
                        <a:pt x="279" y="71"/>
                      </a:lnTo>
                      <a:cubicBezTo>
                        <a:pt x="284" y="72"/>
                        <a:pt x="288" y="73"/>
                        <a:pt x="290" y="79"/>
                      </a:cubicBezTo>
                      <a:cubicBezTo>
                        <a:pt x="293" y="85"/>
                        <a:pt x="296" y="95"/>
                        <a:pt x="299" y="99"/>
                      </a:cubicBezTo>
                      <a:cubicBezTo>
                        <a:pt x="300" y="101"/>
                        <a:pt x="300" y="103"/>
                        <a:pt x="300" y="105"/>
                      </a:cubicBezTo>
                      <a:cubicBezTo>
                        <a:pt x="300" y="107"/>
                        <a:pt x="299" y="111"/>
                        <a:pt x="294" y="111"/>
                      </a:cubicBezTo>
                      <a:cubicBezTo>
                        <a:pt x="290" y="111"/>
                        <a:pt x="288" y="108"/>
                        <a:pt x="288" y="105"/>
                      </a:cubicBezTo>
                      <a:lnTo>
                        <a:pt x="285" y="101"/>
                      </a:lnTo>
                      <a:cubicBezTo>
                        <a:pt x="282" y="101"/>
                        <a:pt x="278" y="103"/>
                        <a:pt x="274" y="105"/>
                      </a:cubicBezTo>
                      <a:cubicBezTo>
                        <a:pt x="268" y="110"/>
                        <a:pt x="267" y="118"/>
                        <a:pt x="270" y="126"/>
                      </a:cubicBezTo>
                      <a:cubicBezTo>
                        <a:pt x="274" y="133"/>
                        <a:pt x="283" y="137"/>
                        <a:pt x="296" y="132"/>
                      </a:cubicBezTo>
                      <a:cubicBezTo>
                        <a:pt x="307" y="128"/>
                        <a:pt x="318" y="133"/>
                        <a:pt x="322" y="143"/>
                      </a:cubicBezTo>
                      <a:cubicBezTo>
                        <a:pt x="338" y="188"/>
                        <a:pt x="310" y="224"/>
                        <a:pt x="277" y="245"/>
                      </a:cubicBezTo>
                      <a:cubicBezTo>
                        <a:pt x="243" y="267"/>
                        <a:pt x="237" y="273"/>
                        <a:pt x="228" y="284"/>
                      </a:cubicBezTo>
                      <a:cubicBezTo>
                        <a:pt x="219" y="294"/>
                        <a:pt x="210" y="307"/>
                        <a:pt x="196" y="307"/>
                      </a:cubicBezTo>
                      <a:cubicBezTo>
                        <a:pt x="194" y="307"/>
                        <a:pt x="192" y="306"/>
                        <a:pt x="190" y="305"/>
                      </a:cubicBezTo>
                      <a:cubicBezTo>
                        <a:pt x="182" y="305"/>
                        <a:pt x="181" y="309"/>
                        <a:pt x="169" y="309"/>
                      </a:cubicBezTo>
                      <a:cubicBezTo>
                        <a:pt x="157" y="309"/>
                        <a:pt x="156" y="305"/>
                        <a:pt x="148" y="305"/>
                      </a:cubicBezTo>
                      <a:cubicBezTo>
                        <a:pt x="146" y="306"/>
                        <a:pt x="144" y="307"/>
                        <a:pt x="142" y="307"/>
                      </a:cubicBezTo>
                      <a:cubicBezTo>
                        <a:pt x="128" y="307"/>
                        <a:pt x="120" y="294"/>
                        <a:pt x="110" y="284"/>
                      </a:cubicBezTo>
                      <a:cubicBezTo>
                        <a:pt x="101" y="273"/>
                        <a:pt x="95" y="267"/>
                        <a:pt x="61" y="245"/>
                      </a:cubicBezTo>
                      <a:cubicBezTo>
                        <a:pt x="28" y="224"/>
                        <a:pt x="0" y="188"/>
                        <a:pt x="16" y="143"/>
                      </a:cubicBezTo>
                      <a:cubicBezTo>
                        <a:pt x="20" y="133"/>
                        <a:pt x="31" y="128"/>
                        <a:pt x="42" y="132"/>
                      </a:cubicBezTo>
                      <a:cubicBezTo>
                        <a:pt x="55" y="137"/>
                        <a:pt x="64" y="133"/>
                        <a:pt x="68" y="126"/>
                      </a:cubicBezTo>
                      <a:cubicBezTo>
                        <a:pt x="71" y="118"/>
                        <a:pt x="70" y="110"/>
                        <a:pt x="64" y="105"/>
                      </a:cubicBezTo>
                      <a:cubicBezTo>
                        <a:pt x="60" y="103"/>
                        <a:pt x="56" y="101"/>
                        <a:pt x="53" y="101"/>
                      </a:cubicBezTo>
                      <a:lnTo>
                        <a:pt x="50" y="105"/>
                      </a:lnTo>
                      <a:cubicBezTo>
                        <a:pt x="50" y="108"/>
                        <a:pt x="48" y="111"/>
                        <a:pt x="44" y="111"/>
                      </a:cubicBezTo>
                      <a:cubicBezTo>
                        <a:pt x="39" y="111"/>
                        <a:pt x="38" y="107"/>
                        <a:pt x="38" y="105"/>
                      </a:cubicBezTo>
                      <a:cubicBezTo>
                        <a:pt x="38" y="103"/>
                        <a:pt x="38" y="101"/>
                        <a:pt x="40" y="99"/>
                      </a:cubicBezTo>
                      <a:cubicBezTo>
                        <a:pt x="42" y="95"/>
                        <a:pt x="45" y="85"/>
                        <a:pt x="48" y="79"/>
                      </a:cubicBezTo>
                      <a:cubicBezTo>
                        <a:pt x="50" y="73"/>
                        <a:pt x="54" y="72"/>
                        <a:pt x="59" y="71"/>
                      </a:cubicBezTo>
                      <a:lnTo>
                        <a:pt x="62" y="64"/>
                      </a:lnTo>
                      <a:cubicBezTo>
                        <a:pt x="58" y="64"/>
                        <a:pt x="55" y="65"/>
                        <a:pt x="51" y="67"/>
                      </a:cubicBezTo>
                      <a:cubicBezTo>
                        <a:pt x="63" y="50"/>
                        <a:pt x="91" y="54"/>
                        <a:pt x="94" y="45"/>
                      </a:cubicBezTo>
                      <a:cubicBezTo>
                        <a:pt x="91" y="46"/>
                        <a:pt x="87" y="43"/>
                        <a:pt x="88" y="40"/>
                      </a:cubicBezTo>
                      <a:cubicBezTo>
                        <a:pt x="90" y="36"/>
                        <a:pt x="94" y="34"/>
                        <a:pt x="98" y="35"/>
                      </a:cubicBezTo>
                      <a:cubicBezTo>
                        <a:pt x="103" y="32"/>
                        <a:pt x="110" y="29"/>
                        <a:pt x="119" y="27"/>
                      </a:cubicBezTo>
                      <a:cubicBezTo>
                        <a:pt x="145" y="32"/>
                        <a:pt x="161" y="10"/>
                        <a:pt x="169" y="0"/>
                      </a:cubicBezTo>
                      <a:lnTo>
                        <a:pt x="169"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38" name="Freeform 21"/>
                <p:cNvSpPr>
                  <a:spLocks/>
                </p:cNvSpPr>
                <p:nvPr/>
              </p:nvSpPr>
              <p:spPr bwMode="auto">
                <a:xfrm>
                  <a:off x="4905" y="1172"/>
                  <a:ext cx="45" cy="64"/>
                </a:xfrm>
                <a:custGeom>
                  <a:avLst/>
                  <a:gdLst>
                    <a:gd name="T0" fmla="*/ 140 w 140"/>
                    <a:gd name="T1" fmla="*/ 201 h 203"/>
                    <a:gd name="T2" fmla="*/ 140 w 140"/>
                    <a:gd name="T3" fmla="*/ 201 h 203"/>
                    <a:gd name="T4" fmla="*/ 77 w 140"/>
                    <a:gd name="T5" fmla="*/ 175 h 203"/>
                    <a:gd name="T6" fmla="*/ 47 w 140"/>
                    <a:gd name="T7" fmla="*/ 75 h 203"/>
                    <a:gd name="T8" fmla="*/ 52 w 140"/>
                    <a:gd name="T9" fmla="*/ 6 h 203"/>
                    <a:gd name="T10" fmla="*/ 46 w 140"/>
                    <a:gd name="T11" fmla="*/ 12 h 203"/>
                    <a:gd name="T12" fmla="*/ 44 w 140"/>
                    <a:gd name="T13" fmla="*/ 67 h 203"/>
                    <a:gd name="T14" fmla="*/ 22 w 140"/>
                    <a:gd name="T15" fmla="*/ 72 h 203"/>
                    <a:gd name="T16" fmla="*/ 6 w 140"/>
                    <a:gd name="T17" fmla="*/ 84 h 203"/>
                    <a:gd name="T18" fmla="*/ 76 w 140"/>
                    <a:gd name="T19" fmla="*/ 182 h 203"/>
                    <a:gd name="T20" fmla="*/ 129 w 140"/>
                    <a:gd name="T21" fmla="*/ 203 h 203"/>
                    <a:gd name="T22" fmla="*/ 140 w 140"/>
                    <a:gd name="T23" fmla="*/ 20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203">
                      <a:moveTo>
                        <a:pt x="140" y="201"/>
                      </a:moveTo>
                      <a:lnTo>
                        <a:pt x="140" y="201"/>
                      </a:lnTo>
                      <a:cubicBezTo>
                        <a:pt x="131" y="188"/>
                        <a:pt x="112" y="195"/>
                        <a:pt x="77" y="175"/>
                      </a:cubicBezTo>
                      <a:cubicBezTo>
                        <a:pt x="42" y="154"/>
                        <a:pt x="31" y="107"/>
                        <a:pt x="47" y="75"/>
                      </a:cubicBezTo>
                      <a:cubicBezTo>
                        <a:pt x="57" y="53"/>
                        <a:pt x="64" y="39"/>
                        <a:pt x="52" y="6"/>
                      </a:cubicBezTo>
                      <a:cubicBezTo>
                        <a:pt x="50" y="1"/>
                        <a:pt x="37" y="0"/>
                        <a:pt x="46" y="12"/>
                      </a:cubicBezTo>
                      <a:cubicBezTo>
                        <a:pt x="58" y="28"/>
                        <a:pt x="61" y="56"/>
                        <a:pt x="44" y="67"/>
                      </a:cubicBezTo>
                      <a:cubicBezTo>
                        <a:pt x="37" y="71"/>
                        <a:pt x="29" y="73"/>
                        <a:pt x="22" y="72"/>
                      </a:cubicBezTo>
                      <a:cubicBezTo>
                        <a:pt x="14" y="72"/>
                        <a:pt x="7" y="74"/>
                        <a:pt x="6" y="84"/>
                      </a:cubicBezTo>
                      <a:cubicBezTo>
                        <a:pt x="0" y="131"/>
                        <a:pt x="39" y="174"/>
                        <a:pt x="76" y="182"/>
                      </a:cubicBezTo>
                      <a:cubicBezTo>
                        <a:pt x="88" y="184"/>
                        <a:pt x="120" y="192"/>
                        <a:pt x="129" y="203"/>
                      </a:cubicBezTo>
                      <a:cubicBezTo>
                        <a:pt x="131" y="202"/>
                        <a:pt x="137" y="202"/>
                        <a:pt x="140" y="20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39" name="Freeform 22"/>
                <p:cNvSpPr>
                  <a:spLocks/>
                </p:cNvSpPr>
                <p:nvPr/>
              </p:nvSpPr>
              <p:spPr bwMode="auto">
                <a:xfrm>
                  <a:off x="4905" y="1172"/>
                  <a:ext cx="45" cy="64"/>
                </a:xfrm>
                <a:custGeom>
                  <a:avLst/>
                  <a:gdLst>
                    <a:gd name="T0" fmla="*/ 140 w 140"/>
                    <a:gd name="T1" fmla="*/ 201 h 203"/>
                    <a:gd name="T2" fmla="*/ 140 w 140"/>
                    <a:gd name="T3" fmla="*/ 201 h 203"/>
                    <a:gd name="T4" fmla="*/ 77 w 140"/>
                    <a:gd name="T5" fmla="*/ 175 h 203"/>
                    <a:gd name="T6" fmla="*/ 47 w 140"/>
                    <a:gd name="T7" fmla="*/ 75 h 203"/>
                    <a:gd name="T8" fmla="*/ 52 w 140"/>
                    <a:gd name="T9" fmla="*/ 6 h 203"/>
                    <a:gd name="T10" fmla="*/ 46 w 140"/>
                    <a:gd name="T11" fmla="*/ 12 h 203"/>
                    <a:gd name="T12" fmla="*/ 44 w 140"/>
                    <a:gd name="T13" fmla="*/ 67 h 203"/>
                    <a:gd name="T14" fmla="*/ 22 w 140"/>
                    <a:gd name="T15" fmla="*/ 72 h 203"/>
                    <a:gd name="T16" fmla="*/ 6 w 140"/>
                    <a:gd name="T17" fmla="*/ 84 h 203"/>
                    <a:gd name="T18" fmla="*/ 76 w 140"/>
                    <a:gd name="T19" fmla="*/ 182 h 203"/>
                    <a:gd name="T20" fmla="*/ 129 w 140"/>
                    <a:gd name="T21" fmla="*/ 203 h 203"/>
                    <a:gd name="T22" fmla="*/ 140 w 140"/>
                    <a:gd name="T23" fmla="*/ 201 h 203"/>
                    <a:gd name="T24" fmla="*/ 140 w 140"/>
                    <a:gd name="T25" fmla="*/ 20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203">
                      <a:moveTo>
                        <a:pt x="140" y="201"/>
                      </a:moveTo>
                      <a:lnTo>
                        <a:pt x="140" y="201"/>
                      </a:lnTo>
                      <a:cubicBezTo>
                        <a:pt x="131" y="188"/>
                        <a:pt x="112" y="195"/>
                        <a:pt x="77" y="175"/>
                      </a:cubicBezTo>
                      <a:cubicBezTo>
                        <a:pt x="42" y="154"/>
                        <a:pt x="31" y="107"/>
                        <a:pt x="47" y="75"/>
                      </a:cubicBezTo>
                      <a:cubicBezTo>
                        <a:pt x="57" y="53"/>
                        <a:pt x="64" y="39"/>
                        <a:pt x="52" y="6"/>
                      </a:cubicBezTo>
                      <a:cubicBezTo>
                        <a:pt x="50" y="1"/>
                        <a:pt x="37" y="0"/>
                        <a:pt x="46" y="12"/>
                      </a:cubicBezTo>
                      <a:cubicBezTo>
                        <a:pt x="58" y="28"/>
                        <a:pt x="61" y="56"/>
                        <a:pt x="44" y="67"/>
                      </a:cubicBezTo>
                      <a:cubicBezTo>
                        <a:pt x="37" y="71"/>
                        <a:pt x="29" y="73"/>
                        <a:pt x="22" y="72"/>
                      </a:cubicBezTo>
                      <a:cubicBezTo>
                        <a:pt x="14" y="72"/>
                        <a:pt x="7" y="74"/>
                        <a:pt x="6" y="84"/>
                      </a:cubicBezTo>
                      <a:cubicBezTo>
                        <a:pt x="0" y="131"/>
                        <a:pt x="39" y="174"/>
                        <a:pt x="76" y="182"/>
                      </a:cubicBezTo>
                      <a:cubicBezTo>
                        <a:pt x="88" y="184"/>
                        <a:pt x="120" y="192"/>
                        <a:pt x="129" y="203"/>
                      </a:cubicBezTo>
                      <a:cubicBezTo>
                        <a:pt x="131" y="202"/>
                        <a:pt x="137" y="202"/>
                        <a:pt x="140" y="201"/>
                      </a:cubicBezTo>
                      <a:lnTo>
                        <a:pt x="140" y="20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40" name="Freeform 23"/>
                <p:cNvSpPr>
                  <a:spLocks/>
                </p:cNvSpPr>
                <p:nvPr/>
              </p:nvSpPr>
              <p:spPr bwMode="auto">
                <a:xfrm>
                  <a:off x="4953" y="1172"/>
                  <a:ext cx="44" cy="64"/>
                </a:xfrm>
                <a:custGeom>
                  <a:avLst/>
                  <a:gdLst>
                    <a:gd name="T0" fmla="*/ 0 w 140"/>
                    <a:gd name="T1" fmla="*/ 201 h 203"/>
                    <a:gd name="T2" fmla="*/ 0 w 140"/>
                    <a:gd name="T3" fmla="*/ 201 h 203"/>
                    <a:gd name="T4" fmla="*/ 63 w 140"/>
                    <a:gd name="T5" fmla="*/ 175 h 203"/>
                    <a:gd name="T6" fmla="*/ 94 w 140"/>
                    <a:gd name="T7" fmla="*/ 75 h 203"/>
                    <a:gd name="T8" fmla="*/ 88 w 140"/>
                    <a:gd name="T9" fmla="*/ 6 h 203"/>
                    <a:gd name="T10" fmla="*/ 94 w 140"/>
                    <a:gd name="T11" fmla="*/ 12 h 203"/>
                    <a:gd name="T12" fmla="*/ 96 w 140"/>
                    <a:gd name="T13" fmla="*/ 67 h 203"/>
                    <a:gd name="T14" fmla="*/ 118 w 140"/>
                    <a:gd name="T15" fmla="*/ 72 h 203"/>
                    <a:gd name="T16" fmla="*/ 134 w 140"/>
                    <a:gd name="T17" fmla="*/ 84 h 203"/>
                    <a:gd name="T18" fmla="*/ 64 w 140"/>
                    <a:gd name="T19" fmla="*/ 182 h 203"/>
                    <a:gd name="T20" fmla="*/ 11 w 140"/>
                    <a:gd name="T21" fmla="*/ 203 h 203"/>
                    <a:gd name="T22" fmla="*/ 0 w 140"/>
                    <a:gd name="T23" fmla="*/ 20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203">
                      <a:moveTo>
                        <a:pt x="0" y="201"/>
                      </a:moveTo>
                      <a:lnTo>
                        <a:pt x="0" y="201"/>
                      </a:lnTo>
                      <a:cubicBezTo>
                        <a:pt x="9" y="188"/>
                        <a:pt x="28" y="195"/>
                        <a:pt x="63" y="175"/>
                      </a:cubicBezTo>
                      <a:cubicBezTo>
                        <a:pt x="98" y="154"/>
                        <a:pt x="109" y="107"/>
                        <a:pt x="94" y="75"/>
                      </a:cubicBezTo>
                      <a:cubicBezTo>
                        <a:pt x="83" y="53"/>
                        <a:pt x="76" y="39"/>
                        <a:pt x="88" y="6"/>
                      </a:cubicBezTo>
                      <a:cubicBezTo>
                        <a:pt x="90" y="1"/>
                        <a:pt x="103" y="0"/>
                        <a:pt x="94" y="12"/>
                      </a:cubicBezTo>
                      <a:cubicBezTo>
                        <a:pt x="82" y="28"/>
                        <a:pt x="79" y="56"/>
                        <a:pt x="96" y="67"/>
                      </a:cubicBezTo>
                      <a:cubicBezTo>
                        <a:pt x="103" y="71"/>
                        <a:pt x="111" y="73"/>
                        <a:pt x="118" y="72"/>
                      </a:cubicBezTo>
                      <a:cubicBezTo>
                        <a:pt x="126" y="72"/>
                        <a:pt x="133" y="74"/>
                        <a:pt x="134" y="84"/>
                      </a:cubicBezTo>
                      <a:cubicBezTo>
                        <a:pt x="140" y="131"/>
                        <a:pt x="101" y="174"/>
                        <a:pt x="64" y="182"/>
                      </a:cubicBezTo>
                      <a:cubicBezTo>
                        <a:pt x="52" y="184"/>
                        <a:pt x="20" y="192"/>
                        <a:pt x="11" y="203"/>
                      </a:cubicBezTo>
                      <a:cubicBezTo>
                        <a:pt x="9" y="202"/>
                        <a:pt x="3" y="202"/>
                        <a:pt x="0" y="20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41" name="Freeform 24"/>
                <p:cNvSpPr>
                  <a:spLocks noEditPoints="1"/>
                </p:cNvSpPr>
                <p:nvPr/>
              </p:nvSpPr>
              <p:spPr bwMode="auto">
                <a:xfrm>
                  <a:off x="4902" y="1159"/>
                  <a:ext cx="99" cy="86"/>
                </a:xfrm>
                <a:custGeom>
                  <a:avLst/>
                  <a:gdLst>
                    <a:gd name="T0" fmla="*/ 164 w 316"/>
                    <a:gd name="T1" fmla="*/ 242 h 274"/>
                    <a:gd name="T2" fmla="*/ 258 w 316"/>
                    <a:gd name="T3" fmla="*/ 116 h 274"/>
                    <a:gd name="T4" fmla="*/ 258 w 316"/>
                    <a:gd name="T5" fmla="*/ 53 h 274"/>
                    <a:gd name="T6" fmla="*/ 282 w 316"/>
                    <a:gd name="T7" fmla="*/ 113 h 274"/>
                    <a:gd name="T8" fmla="*/ 228 w 316"/>
                    <a:gd name="T9" fmla="*/ 223 h 274"/>
                    <a:gd name="T10" fmla="*/ 164 w 316"/>
                    <a:gd name="T11" fmla="*/ 242 h 274"/>
                    <a:gd name="T12" fmla="*/ 87 w 316"/>
                    <a:gd name="T13" fmla="*/ 0 h 274"/>
                    <a:gd name="T14" fmla="*/ 91 w 316"/>
                    <a:gd name="T15" fmla="*/ 13 h 274"/>
                    <a:gd name="T16" fmla="*/ 83 w 316"/>
                    <a:gd name="T17" fmla="*/ 10 h 274"/>
                    <a:gd name="T18" fmla="*/ 85 w 316"/>
                    <a:gd name="T19" fmla="*/ 3 h 274"/>
                    <a:gd name="T20" fmla="*/ 83 w 316"/>
                    <a:gd name="T21" fmla="*/ 222 h 274"/>
                    <a:gd name="T22" fmla="*/ 134 w 316"/>
                    <a:gd name="T23" fmla="*/ 265 h 274"/>
                    <a:gd name="T24" fmla="*/ 99 w 316"/>
                    <a:gd name="T25" fmla="*/ 243 h 274"/>
                    <a:gd name="T26" fmla="*/ 13 w 316"/>
                    <a:gd name="T27" fmla="*/ 111 h 274"/>
                    <a:gd name="T28" fmla="*/ 63 w 316"/>
                    <a:gd name="T29" fmla="*/ 84 h 274"/>
                    <a:gd name="T30" fmla="*/ 29 w 316"/>
                    <a:gd name="T31" fmla="*/ 64 h 274"/>
                    <a:gd name="T32" fmla="*/ 32 w 316"/>
                    <a:gd name="T33" fmla="*/ 67 h 274"/>
                    <a:gd name="T34" fmla="*/ 37 w 316"/>
                    <a:gd name="T35" fmla="*/ 66 h 274"/>
                    <a:gd name="T36" fmla="*/ 42 w 316"/>
                    <a:gd name="T37" fmla="*/ 66 h 274"/>
                    <a:gd name="T38" fmla="*/ 133 w 316"/>
                    <a:gd name="T39" fmla="*/ 256 h 274"/>
                    <a:gd name="T40" fmla="*/ 138 w 316"/>
                    <a:gd name="T41" fmla="*/ 257 h 274"/>
                    <a:gd name="T42" fmla="*/ 128 w 316"/>
                    <a:gd name="T43" fmla="*/ 253 h 274"/>
                    <a:gd name="T44" fmla="*/ 142 w 316"/>
                    <a:gd name="T45" fmla="*/ 264 h 274"/>
                    <a:gd name="T46" fmla="*/ 229 w 316"/>
                    <a:gd name="T47" fmla="*/ 0 h 274"/>
                    <a:gd name="T48" fmla="*/ 225 w 316"/>
                    <a:gd name="T49" fmla="*/ 13 h 274"/>
                    <a:gd name="T50" fmla="*/ 233 w 316"/>
                    <a:gd name="T51" fmla="*/ 10 h 274"/>
                    <a:gd name="T52" fmla="*/ 231 w 316"/>
                    <a:gd name="T53" fmla="*/ 3 h 274"/>
                    <a:gd name="T54" fmla="*/ 233 w 316"/>
                    <a:gd name="T55" fmla="*/ 222 h 274"/>
                    <a:gd name="T56" fmla="*/ 182 w 316"/>
                    <a:gd name="T57" fmla="*/ 265 h 274"/>
                    <a:gd name="T58" fmla="*/ 217 w 316"/>
                    <a:gd name="T59" fmla="*/ 243 h 274"/>
                    <a:gd name="T60" fmla="*/ 303 w 316"/>
                    <a:gd name="T61" fmla="*/ 111 h 274"/>
                    <a:gd name="T62" fmla="*/ 253 w 316"/>
                    <a:gd name="T63" fmla="*/ 84 h 274"/>
                    <a:gd name="T64" fmla="*/ 288 w 316"/>
                    <a:gd name="T65" fmla="*/ 64 h 274"/>
                    <a:gd name="T66" fmla="*/ 284 w 316"/>
                    <a:gd name="T67" fmla="*/ 67 h 274"/>
                    <a:gd name="T68" fmla="*/ 188 w 316"/>
                    <a:gd name="T69" fmla="*/ 256 h 274"/>
                    <a:gd name="T70" fmla="*/ 158 w 316"/>
                    <a:gd name="T71" fmla="*/ 242 h 274"/>
                    <a:gd name="T72" fmla="*/ 280 w 316"/>
                    <a:gd name="T73" fmla="*/ 66 h 274"/>
                    <a:gd name="T74" fmla="*/ 274 w 316"/>
                    <a:gd name="T75" fmla="*/ 66 h 274"/>
                    <a:gd name="T76" fmla="*/ 183 w 316"/>
                    <a:gd name="T77" fmla="*/ 256 h 274"/>
                    <a:gd name="T78" fmla="*/ 178 w 316"/>
                    <a:gd name="T79" fmla="*/ 257 h 274"/>
                    <a:gd name="T80" fmla="*/ 188 w 316"/>
                    <a:gd name="T81" fmla="*/ 253 h 274"/>
                    <a:gd name="T82" fmla="*/ 174 w 316"/>
                    <a:gd name="T83" fmla="*/ 264 h 274"/>
                    <a:gd name="T84" fmla="*/ 175 w 316"/>
                    <a:gd name="T85" fmla="*/ 266 h 274"/>
                    <a:gd name="T86" fmla="*/ 158 w 316"/>
                    <a:gd name="T87"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6" h="274">
                      <a:moveTo>
                        <a:pt x="164" y="242"/>
                      </a:moveTo>
                      <a:lnTo>
                        <a:pt x="164" y="242"/>
                      </a:lnTo>
                      <a:cubicBezTo>
                        <a:pt x="173" y="229"/>
                        <a:pt x="192" y="236"/>
                        <a:pt x="227" y="216"/>
                      </a:cubicBezTo>
                      <a:cubicBezTo>
                        <a:pt x="262" y="195"/>
                        <a:pt x="273" y="148"/>
                        <a:pt x="258" y="116"/>
                      </a:cubicBezTo>
                      <a:cubicBezTo>
                        <a:pt x="247" y="94"/>
                        <a:pt x="240" y="80"/>
                        <a:pt x="252" y="47"/>
                      </a:cubicBezTo>
                      <a:cubicBezTo>
                        <a:pt x="254" y="42"/>
                        <a:pt x="267" y="41"/>
                        <a:pt x="258" y="53"/>
                      </a:cubicBezTo>
                      <a:cubicBezTo>
                        <a:pt x="246" y="69"/>
                        <a:pt x="243" y="97"/>
                        <a:pt x="260" y="108"/>
                      </a:cubicBezTo>
                      <a:cubicBezTo>
                        <a:pt x="267" y="112"/>
                        <a:pt x="275" y="114"/>
                        <a:pt x="282" y="113"/>
                      </a:cubicBezTo>
                      <a:cubicBezTo>
                        <a:pt x="290" y="113"/>
                        <a:pt x="297" y="115"/>
                        <a:pt x="298" y="125"/>
                      </a:cubicBezTo>
                      <a:cubicBezTo>
                        <a:pt x="304" y="172"/>
                        <a:pt x="265" y="215"/>
                        <a:pt x="228" y="223"/>
                      </a:cubicBezTo>
                      <a:cubicBezTo>
                        <a:pt x="216" y="225"/>
                        <a:pt x="184" y="233"/>
                        <a:pt x="175" y="244"/>
                      </a:cubicBezTo>
                      <a:cubicBezTo>
                        <a:pt x="173" y="243"/>
                        <a:pt x="167" y="243"/>
                        <a:pt x="164" y="242"/>
                      </a:cubicBezTo>
                      <a:lnTo>
                        <a:pt x="164" y="242"/>
                      </a:lnTo>
                      <a:close/>
                      <a:moveTo>
                        <a:pt x="87" y="0"/>
                      </a:moveTo>
                      <a:lnTo>
                        <a:pt x="87" y="0"/>
                      </a:lnTo>
                      <a:cubicBezTo>
                        <a:pt x="91" y="1"/>
                        <a:pt x="95" y="6"/>
                        <a:pt x="91" y="13"/>
                      </a:cubicBezTo>
                      <a:cubicBezTo>
                        <a:pt x="84" y="25"/>
                        <a:pt x="60" y="17"/>
                        <a:pt x="49" y="24"/>
                      </a:cubicBezTo>
                      <a:moveTo>
                        <a:pt x="83" y="10"/>
                      </a:moveTo>
                      <a:lnTo>
                        <a:pt x="83" y="10"/>
                      </a:lnTo>
                      <a:cubicBezTo>
                        <a:pt x="86" y="10"/>
                        <a:pt x="89" y="5"/>
                        <a:pt x="85" y="3"/>
                      </a:cubicBezTo>
                      <a:moveTo>
                        <a:pt x="83" y="222"/>
                      </a:moveTo>
                      <a:lnTo>
                        <a:pt x="83" y="222"/>
                      </a:lnTo>
                      <a:cubicBezTo>
                        <a:pt x="106" y="238"/>
                        <a:pt x="110" y="260"/>
                        <a:pt x="134" y="261"/>
                      </a:cubicBezTo>
                      <a:moveTo>
                        <a:pt x="134" y="265"/>
                      </a:moveTo>
                      <a:lnTo>
                        <a:pt x="134" y="265"/>
                      </a:lnTo>
                      <a:cubicBezTo>
                        <a:pt x="120" y="268"/>
                        <a:pt x="111" y="260"/>
                        <a:pt x="99" y="243"/>
                      </a:cubicBezTo>
                      <a:cubicBezTo>
                        <a:pt x="94" y="234"/>
                        <a:pt x="78" y="222"/>
                        <a:pt x="52" y="206"/>
                      </a:cubicBezTo>
                      <a:cubicBezTo>
                        <a:pt x="12" y="180"/>
                        <a:pt x="0" y="136"/>
                        <a:pt x="13" y="111"/>
                      </a:cubicBezTo>
                      <a:cubicBezTo>
                        <a:pt x="16" y="105"/>
                        <a:pt x="25" y="103"/>
                        <a:pt x="29" y="104"/>
                      </a:cubicBezTo>
                      <a:cubicBezTo>
                        <a:pt x="42" y="108"/>
                        <a:pt x="63" y="104"/>
                        <a:pt x="63" y="84"/>
                      </a:cubicBezTo>
                      <a:cubicBezTo>
                        <a:pt x="63" y="72"/>
                        <a:pt x="54" y="59"/>
                        <a:pt x="42" y="59"/>
                      </a:cubicBezTo>
                      <a:cubicBezTo>
                        <a:pt x="34" y="59"/>
                        <a:pt x="31" y="62"/>
                        <a:pt x="29" y="64"/>
                      </a:cubicBezTo>
                      <a:moveTo>
                        <a:pt x="32" y="67"/>
                      </a:moveTo>
                      <a:lnTo>
                        <a:pt x="32" y="67"/>
                      </a:lnTo>
                      <a:cubicBezTo>
                        <a:pt x="35" y="64"/>
                        <a:pt x="39" y="67"/>
                        <a:pt x="39" y="70"/>
                      </a:cubicBezTo>
                      <a:moveTo>
                        <a:pt x="37" y="66"/>
                      </a:moveTo>
                      <a:lnTo>
                        <a:pt x="37" y="66"/>
                      </a:lnTo>
                      <a:cubicBezTo>
                        <a:pt x="38" y="66"/>
                        <a:pt x="40" y="66"/>
                        <a:pt x="42" y="66"/>
                      </a:cubicBezTo>
                      <a:moveTo>
                        <a:pt x="133" y="256"/>
                      </a:moveTo>
                      <a:lnTo>
                        <a:pt x="133" y="256"/>
                      </a:lnTo>
                      <a:cubicBezTo>
                        <a:pt x="133" y="255"/>
                        <a:pt x="134" y="254"/>
                        <a:pt x="135" y="254"/>
                      </a:cubicBezTo>
                      <a:cubicBezTo>
                        <a:pt x="136" y="254"/>
                        <a:pt x="138" y="255"/>
                        <a:pt x="138" y="257"/>
                      </a:cubicBezTo>
                      <a:cubicBezTo>
                        <a:pt x="138" y="260"/>
                        <a:pt x="136" y="262"/>
                        <a:pt x="132" y="261"/>
                      </a:cubicBezTo>
                      <a:cubicBezTo>
                        <a:pt x="128" y="260"/>
                        <a:pt x="127" y="257"/>
                        <a:pt x="128" y="253"/>
                      </a:cubicBezTo>
                      <a:cubicBezTo>
                        <a:pt x="130" y="249"/>
                        <a:pt x="134" y="247"/>
                        <a:pt x="140" y="249"/>
                      </a:cubicBezTo>
                      <a:cubicBezTo>
                        <a:pt x="145" y="252"/>
                        <a:pt x="144" y="260"/>
                        <a:pt x="142" y="264"/>
                      </a:cubicBezTo>
                      <a:cubicBezTo>
                        <a:pt x="141" y="267"/>
                        <a:pt x="139" y="269"/>
                        <a:pt x="137" y="270"/>
                      </a:cubicBezTo>
                      <a:moveTo>
                        <a:pt x="229" y="0"/>
                      </a:moveTo>
                      <a:lnTo>
                        <a:pt x="229" y="0"/>
                      </a:lnTo>
                      <a:cubicBezTo>
                        <a:pt x="225" y="1"/>
                        <a:pt x="221" y="6"/>
                        <a:pt x="225" y="13"/>
                      </a:cubicBezTo>
                      <a:cubicBezTo>
                        <a:pt x="232" y="25"/>
                        <a:pt x="256" y="17"/>
                        <a:pt x="267" y="24"/>
                      </a:cubicBezTo>
                      <a:moveTo>
                        <a:pt x="233" y="10"/>
                      </a:moveTo>
                      <a:lnTo>
                        <a:pt x="233" y="10"/>
                      </a:lnTo>
                      <a:cubicBezTo>
                        <a:pt x="230" y="10"/>
                        <a:pt x="227" y="5"/>
                        <a:pt x="231" y="3"/>
                      </a:cubicBezTo>
                      <a:moveTo>
                        <a:pt x="233" y="222"/>
                      </a:moveTo>
                      <a:lnTo>
                        <a:pt x="233" y="222"/>
                      </a:lnTo>
                      <a:cubicBezTo>
                        <a:pt x="210" y="238"/>
                        <a:pt x="206" y="260"/>
                        <a:pt x="182" y="261"/>
                      </a:cubicBezTo>
                      <a:moveTo>
                        <a:pt x="182" y="265"/>
                      </a:moveTo>
                      <a:lnTo>
                        <a:pt x="182" y="265"/>
                      </a:lnTo>
                      <a:cubicBezTo>
                        <a:pt x="196" y="268"/>
                        <a:pt x="205" y="260"/>
                        <a:pt x="217" y="243"/>
                      </a:cubicBezTo>
                      <a:cubicBezTo>
                        <a:pt x="222" y="234"/>
                        <a:pt x="238" y="222"/>
                        <a:pt x="264" y="206"/>
                      </a:cubicBezTo>
                      <a:cubicBezTo>
                        <a:pt x="304" y="180"/>
                        <a:pt x="316" y="136"/>
                        <a:pt x="303" y="111"/>
                      </a:cubicBezTo>
                      <a:cubicBezTo>
                        <a:pt x="300" y="105"/>
                        <a:pt x="291" y="103"/>
                        <a:pt x="287" y="104"/>
                      </a:cubicBezTo>
                      <a:cubicBezTo>
                        <a:pt x="274" y="108"/>
                        <a:pt x="253" y="104"/>
                        <a:pt x="253" y="84"/>
                      </a:cubicBezTo>
                      <a:cubicBezTo>
                        <a:pt x="253" y="72"/>
                        <a:pt x="262" y="59"/>
                        <a:pt x="274" y="59"/>
                      </a:cubicBezTo>
                      <a:cubicBezTo>
                        <a:pt x="282" y="59"/>
                        <a:pt x="286" y="62"/>
                        <a:pt x="288" y="64"/>
                      </a:cubicBezTo>
                      <a:moveTo>
                        <a:pt x="284" y="67"/>
                      </a:moveTo>
                      <a:lnTo>
                        <a:pt x="284" y="67"/>
                      </a:lnTo>
                      <a:cubicBezTo>
                        <a:pt x="281" y="64"/>
                        <a:pt x="277" y="67"/>
                        <a:pt x="277" y="70"/>
                      </a:cubicBezTo>
                      <a:moveTo>
                        <a:pt x="188" y="256"/>
                      </a:moveTo>
                      <a:lnTo>
                        <a:pt x="188" y="256"/>
                      </a:lnTo>
                      <a:cubicBezTo>
                        <a:pt x="188" y="245"/>
                        <a:pt x="171" y="242"/>
                        <a:pt x="158" y="242"/>
                      </a:cubicBezTo>
                      <a:cubicBezTo>
                        <a:pt x="145" y="242"/>
                        <a:pt x="128" y="245"/>
                        <a:pt x="128" y="256"/>
                      </a:cubicBezTo>
                      <a:moveTo>
                        <a:pt x="280" y="66"/>
                      </a:moveTo>
                      <a:lnTo>
                        <a:pt x="280" y="66"/>
                      </a:lnTo>
                      <a:cubicBezTo>
                        <a:pt x="278" y="66"/>
                        <a:pt x="276" y="66"/>
                        <a:pt x="274" y="66"/>
                      </a:cubicBezTo>
                      <a:moveTo>
                        <a:pt x="183" y="256"/>
                      </a:moveTo>
                      <a:lnTo>
                        <a:pt x="183" y="256"/>
                      </a:lnTo>
                      <a:cubicBezTo>
                        <a:pt x="183" y="255"/>
                        <a:pt x="182" y="254"/>
                        <a:pt x="181" y="254"/>
                      </a:cubicBezTo>
                      <a:cubicBezTo>
                        <a:pt x="180" y="254"/>
                        <a:pt x="178" y="255"/>
                        <a:pt x="178" y="257"/>
                      </a:cubicBezTo>
                      <a:cubicBezTo>
                        <a:pt x="178" y="260"/>
                        <a:pt x="180" y="262"/>
                        <a:pt x="184" y="261"/>
                      </a:cubicBezTo>
                      <a:cubicBezTo>
                        <a:pt x="188" y="260"/>
                        <a:pt x="189" y="257"/>
                        <a:pt x="188" y="253"/>
                      </a:cubicBezTo>
                      <a:cubicBezTo>
                        <a:pt x="186" y="249"/>
                        <a:pt x="182" y="247"/>
                        <a:pt x="176" y="249"/>
                      </a:cubicBezTo>
                      <a:cubicBezTo>
                        <a:pt x="171" y="252"/>
                        <a:pt x="172" y="260"/>
                        <a:pt x="174" y="264"/>
                      </a:cubicBezTo>
                      <a:cubicBezTo>
                        <a:pt x="175" y="267"/>
                        <a:pt x="177" y="269"/>
                        <a:pt x="179" y="270"/>
                      </a:cubicBezTo>
                      <a:moveTo>
                        <a:pt x="175" y="266"/>
                      </a:moveTo>
                      <a:lnTo>
                        <a:pt x="175" y="266"/>
                      </a:lnTo>
                      <a:cubicBezTo>
                        <a:pt x="168" y="266"/>
                        <a:pt x="168" y="274"/>
                        <a:pt x="158" y="274"/>
                      </a:cubicBezTo>
                      <a:cubicBezTo>
                        <a:pt x="148" y="274"/>
                        <a:pt x="148" y="266"/>
                        <a:pt x="141" y="266"/>
                      </a:cubicBezTo>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42" name="Freeform 25"/>
                <p:cNvSpPr>
                  <a:spLocks/>
                </p:cNvSpPr>
                <p:nvPr/>
              </p:nvSpPr>
              <p:spPr bwMode="auto">
                <a:xfrm>
                  <a:off x="4950" y="1239"/>
                  <a:ext cx="3" cy="3"/>
                </a:xfrm>
                <a:custGeom>
                  <a:avLst/>
                  <a:gdLst>
                    <a:gd name="T0" fmla="*/ 5 w 10"/>
                    <a:gd name="T1" fmla="*/ 0 h 7"/>
                    <a:gd name="T2" fmla="*/ 5 w 10"/>
                    <a:gd name="T3" fmla="*/ 0 h 7"/>
                    <a:gd name="T4" fmla="*/ 5 w 10"/>
                    <a:gd name="T5" fmla="*/ 7 h 7"/>
                    <a:gd name="T6" fmla="*/ 5 w 10"/>
                    <a:gd name="T7" fmla="*/ 0 h 7"/>
                  </a:gdLst>
                  <a:ahLst/>
                  <a:cxnLst>
                    <a:cxn ang="0">
                      <a:pos x="T0" y="T1"/>
                    </a:cxn>
                    <a:cxn ang="0">
                      <a:pos x="T2" y="T3"/>
                    </a:cxn>
                    <a:cxn ang="0">
                      <a:pos x="T4" y="T5"/>
                    </a:cxn>
                    <a:cxn ang="0">
                      <a:pos x="T6" y="T7"/>
                    </a:cxn>
                  </a:cxnLst>
                  <a:rect l="0" t="0" r="r" b="b"/>
                  <a:pathLst>
                    <a:path w="10" h="7">
                      <a:moveTo>
                        <a:pt x="5" y="0"/>
                      </a:moveTo>
                      <a:lnTo>
                        <a:pt x="5" y="0"/>
                      </a:lnTo>
                      <a:cubicBezTo>
                        <a:pt x="0" y="0"/>
                        <a:pt x="0" y="7"/>
                        <a:pt x="5" y="7"/>
                      </a:cubicBezTo>
                      <a:cubicBezTo>
                        <a:pt x="10" y="7"/>
                        <a:pt x="10" y="0"/>
                        <a:pt x="5"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43" name="Freeform 26"/>
                <p:cNvSpPr>
                  <a:spLocks/>
                </p:cNvSpPr>
                <p:nvPr/>
              </p:nvSpPr>
              <p:spPr bwMode="auto">
                <a:xfrm>
                  <a:off x="4950" y="1239"/>
                  <a:ext cx="3" cy="3"/>
                </a:xfrm>
                <a:custGeom>
                  <a:avLst/>
                  <a:gdLst>
                    <a:gd name="T0" fmla="*/ 5 w 10"/>
                    <a:gd name="T1" fmla="*/ 0 h 7"/>
                    <a:gd name="T2" fmla="*/ 5 w 10"/>
                    <a:gd name="T3" fmla="*/ 0 h 7"/>
                    <a:gd name="T4" fmla="*/ 5 w 10"/>
                    <a:gd name="T5" fmla="*/ 7 h 7"/>
                    <a:gd name="T6" fmla="*/ 5 w 10"/>
                    <a:gd name="T7" fmla="*/ 0 h 7"/>
                    <a:gd name="T8" fmla="*/ 5 w 10"/>
                    <a:gd name="T9" fmla="*/ 0 h 7"/>
                  </a:gdLst>
                  <a:ahLst/>
                  <a:cxnLst>
                    <a:cxn ang="0">
                      <a:pos x="T0" y="T1"/>
                    </a:cxn>
                    <a:cxn ang="0">
                      <a:pos x="T2" y="T3"/>
                    </a:cxn>
                    <a:cxn ang="0">
                      <a:pos x="T4" y="T5"/>
                    </a:cxn>
                    <a:cxn ang="0">
                      <a:pos x="T6" y="T7"/>
                    </a:cxn>
                    <a:cxn ang="0">
                      <a:pos x="T8" y="T9"/>
                    </a:cxn>
                  </a:cxnLst>
                  <a:rect l="0" t="0" r="r" b="b"/>
                  <a:pathLst>
                    <a:path w="10" h="7">
                      <a:moveTo>
                        <a:pt x="5" y="0"/>
                      </a:moveTo>
                      <a:lnTo>
                        <a:pt x="5" y="0"/>
                      </a:lnTo>
                      <a:cubicBezTo>
                        <a:pt x="0" y="0"/>
                        <a:pt x="0" y="7"/>
                        <a:pt x="5" y="7"/>
                      </a:cubicBezTo>
                      <a:cubicBezTo>
                        <a:pt x="10" y="7"/>
                        <a:pt x="10" y="0"/>
                        <a:pt x="5" y="0"/>
                      </a:cubicBezTo>
                      <a:lnTo>
                        <a:pt x="5"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44" name="Freeform 27"/>
                <p:cNvSpPr>
                  <a:spLocks/>
                </p:cNvSpPr>
                <p:nvPr/>
              </p:nvSpPr>
              <p:spPr bwMode="auto">
                <a:xfrm>
                  <a:off x="4953" y="1240"/>
                  <a:ext cx="2" cy="1"/>
                </a:xfrm>
                <a:custGeom>
                  <a:avLst/>
                  <a:gdLst>
                    <a:gd name="T0" fmla="*/ 3 w 6"/>
                    <a:gd name="T1" fmla="*/ 0 h 5"/>
                    <a:gd name="T2" fmla="*/ 3 w 6"/>
                    <a:gd name="T3" fmla="*/ 0 h 5"/>
                    <a:gd name="T4" fmla="*/ 3 w 6"/>
                    <a:gd name="T5" fmla="*/ 5 h 5"/>
                    <a:gd name="T6" fmla="*/ 3 w 6"/>
                    <a:gd name="T7" fmla="*/ 0 h 5"/>
                  </a:gdLst>
                  <a:ahLst/>
                  <a:cxnLst>
                    <a:cxn ang="0">
                      <a:pos x="T0" y="T1"/>
                    </a:cxn>
                    <a:cxn ang="0">
                      <a:pos x="T2" y="T3"/>
                    </a:cxn>
                    <a:cxn ang="0">
                      <a:pos x="T4" y="T5"/>
                    </a:cxn>
                    <a:cxn ang="0">
                      <a:pos x="T6" y="T7"/>
                    </a:cxn>
                  </a:cxnLst>
                  <a:rect l="0" t="0" r="r" b="b"/>
                  <a:pathLst>
                    <a:path w="6" h="5">
                      <a:moveTo>
                        <a:pt x="3" y="0"/>
                      </a:moveTo>
                      <a:lnTo>
                        <a:pt x="3" y="0"/>
                      </a:lnTo>
                      <a:cubicBezTo>
                        <a:pt x="0" y="0"/>
                        <a:pt x="0" y="5"/>
                        <a:pt x="3" y="5"/>
                      </a:cubicBezTo>
                      <a:cubicBezTo>
                        <a:pt x="6" y="5"/>
                        <a:pt x="6" y="0"/>
                        <a:pt x="3"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45" name="Freeform 28"/>
                <p:cNvSpPr>
                  <a:spLocks/>
                </p:cNvSpPr>
                <p:nvPr/>
              </p:nvSpPr>
              <p:spPr bwMode="auto">
                <a:xfrm>
                  <a:off x="4953" y="1240"/>
                  <a:ext cx="2" cy="1"/>
                </a:xfrm>
                <a:custGeom>
                  <a:avLst/>
                  <a:gdLst>
                    <a:gd name="T0" fmla="*/ 3 w 6"/>
                    <a:gd name="T1" fmla="*/ 0 h 5"/>
                    <a:gd name="T2" fmla="*/ 3 w 6"/>
                    <a:gd name="T3" fmla="*/ 0 h 5"/>
                    <a:gd name="T4" fmla="*/ 3 w 6"/>
                    <a:gd name="T5" fmla="*/ 5 h 5"/>
                    <a:gd name="T6" fmla="*/ 3 w 6"/>
                    <a:gd name="T7" fmla="*/ 0 h 5"/>
                    <a:gd name="T8" fmla="*/ 3 w 6"/>
                    <a:gd name="T9" fmla="*/ 0 h 5"/>
                  </a:gdLst>
                  <a:ahLst/>
                  <a:cxnLst>
                    <a:cxn ang="0">
                      <a:pos x="T0" y="T1"/>
                    </a:cxn>
                    <a:cxn ang="0">
                      <a:pos x="T2" y="T3"/>
                    </a:cxn>
                    <a:cxn ang="0">
                      <a:pos x="T4" y="T5"/>
                    </a:cxn>
                    <a:cxn ang="0">
                      <a:pos x="T6" y="T7"/>
                    </a:cxn>
                    <a:cxn ang="0">
                      <a:pos x="T8" y="T9"/>
                    </a:cxn>
                  </a:cxnLst>
                  <a:rect l="0" t="0" r="r" b="b"/>
                  <a:pathLst>
                    <a:path w="6" h="5">
                      <a:moveTo>
                        <a:pt x="3" y="0"/>
                      </a:moveTo>
                      <a:lnTo>
                        <a:pt x="3" y="0"/>
                      </a:lnTo>
                      <a:cubicBezTo>
                        <a:pt x="0" y="0"/>
                        <a:pt x="0" y="5"/>
                        <a:pt x="3" y="5"/>
                      </a:cubicBezTo>
                      <a:cubicBezTo>
                        <a:pt x="6" y="5"/>
                        <a:pt x="6" y="0"/>
                        <a:pt x="3" y="0"/>
                      </a:cubicBezTo>
                      <a:lnTo>
                        <a:pt x="3"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46" name="Freeform 29"/>
                <p:cNvSpPr>
                  <a:spLocks/>
                </p:cNvSpPr>
                <p:nvPr/>
              </p:nvSpPr>
              <p:spPr bwMode="auto">
                <a:xfrm>
                  <a:off x="4951" y="1242"/>
                  <a:ext cx="1" cy="2"/>
                </a:xfrm>
                <a:custGeom>
                  <a:avLst/>
                  <a:gdLst>
                    <a:gd name="T0" fmla="*/ 4 w 4"/>
                    <a:gd name="T1" fmla="*/ 3 h 6"/>
                    <a:gd name="T2" fmla="*/ 4 w 4"/>
                    <a:gd name="T3" fmla="*/ 3 h 6"/>
                    <a:gd name="T4" fmla="*/ 0 w 4"/>
                    <a:gd name="T5" fmla="*/ 3 h 6"/>
                    <a:gd name="T6" fmla="*/ 4 w 4"/>
                    <a:gd name="T7" fmla="*/ 3 h 6"/>
                  </a:gdLst>
                  <a:ahLst/>
                  <a:cxnLst>
                    <a:cxn ang="0">
                      <a:pos x="T0" y="T1"/>
                    </a:cxn>
                    <a:cxn ang="0">
                      <a:pos x="T2" y="T3"/>
                    </a:cxn>
                    <a:cxn ang="0">
                      <a:pos x="T4" y="T5"/>
                    </a:cxn>
                    <a:cxn ang="0">
                      <a:pos x="T6" y="T7"/>
                    </a:cxn>
                  </a:cxnLst>
                  <a:rect l="0" t="0" r="r" b="b"/>
                  <a:pathLst>
                    <a:path w="4" h="6">
                      <a:moveTo>
                        <a:pt x="4" y="3"/>
                      </a:moveTo>
                      <a:lnTo>
                        <a:pt x="4" y="3"/>
                      </a:lnTo>
                      <a:cubicBezTo>
                        <a:pt x="4" y="0"/>
                        <a:pt x="0" y="0"/>
                        <a:pt x="0" y="3"/>
                      </a:cubicBezTo>
                      <a:cubicBezTo>
                        <a:pt x="0" y="6"/>
                        <a:pt x="4" y="6"/>
                        <a:pt x="4" y="3"/>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47" name="Freeform 30"/>
                <p:cNvSpPr>
                  <a:spLocks/>
                </p:cNvSpPr>
                <p:nvPr/>
              </p:nvSpPr>
              <p:spPr bwMode="auto">
                <a:xfrm>
                  <a:off x="4951" y="1242"/>
                  <a:ext cx="1" cy="2"/>
                </a:xfrm>
                <a:custGeom>
                  <a:avLst/>
                  <a:gdLst>
                    <a:gd name="T0" fmla="*/ 4 w 4"/>
                    <a:gd name="T1" fmla="*/ 3 h 6"/>
                    <a:gd name="T2" fmla="*/ 4 w 4"/>
                    <a:gd name="T3" fmla="*/ 3 h 6"/>
                    <a:gd name="T4" fmla="*/ 0 w 4"/>
                    <a:gd name="T5" fmla="*/ 3 h 6"/>
                    <a:gd name="T6" fmla="*/ 4 w 4"/>
                    <a:gd name="T7" fmla="*/ 3 h 6"/>
                    <a:gd name="T8" fmla="*/ 4 w 4"/>
                    <a:gd name="T9" fmla="*/ 3 h 6"/>
                  </a:gdLst>
                  <a:ahLst/>
                  <a:cxnLst>
                    <a:cxn ang="0">
                      <a:pos x="T0" y="T1"/>
                    </a:cxn>
                    <a:cxn ang="0">
                      <a:pos x="T2" y="T3"/>
                    </a:cxn>
                    <a:cxn ang="0">
                      <a:pos x="T4" y="T5"/>
                    </a:cxn>
                    <a:cxn ang="0">
                      <a:pos x="T6" y="T7"/>
                    </a:cxn>
                    <a:cxn ang="0">
                      <a:pos x="T8" y="T9"/>
                    </a:cxn>
                  </a:cxnLst>
                  <a:rect l="0" t="0" r="r" b="b"/>
                  <a:pathLst>
                    <a:path w="4" h="6">
                      <a:moveTo>
                        <a:pt x="4" y="3"/>
                      </a:moveTo>
                      <a:lnTo>
                        <a:pt x="4" y="3"/>
                      </a:lnTo>
                      <a:cubicBezTo>
                        <a:pt x="4" y="0"/>
                        <a:pt x="0" y="0"/>
                        <a:pt x="0" y="3"/>
                      </a:cubicBezTo>
                      <a:cubicBezTo>
                        <a:pt x="0" y="6"/>
                        <a:pt x="4" y="6"/>
                        <a:pt x="4" y="3"/>
                      </a:cubicBezTo>
                      <a:lnTo>
                        <a:pt x="4" y="3"/>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48" name="Freeform 31"/>
                <p:cNvSpPr>
                  <a:spLocks/>
                </p:cNvSpPr>
                <p:nvPr/>
              </p:nvSpPr>
              <p:spPr bwMode="auto">
                <a:xfrm>
                  <a:off x="4948" y="1240"/>
                  <a:ext cx="2" cy="1"/>
                </a:xfrm>
                <a:custGeom>
                  <a:avLst/>
                  <a:gdLst>
                    <a:gd name="T0" fmla="*/ 3 w 6"/>
                    <a:gd name="T1" fmla="*/ 5 h 5"/>
                    <a:gd name="T2" fmla="*/ 3 w 6"/>
                    <a:gd name="T3" fmla="*/ 5 h 5"/>
                    <a:gd name="T4" fmla="*/ 3 w 6"/>
                    <a:gd name="T5" fmla="*/ 0 h 5"/>
                    <a:gd name="T6" fmla="*/ 3 w 6"/>
                    <a:gd name="T7" fmla="*/ 5 h 5"/>
                  </a:gdLst>
                  <a:ahLst/>
                  <a:cxnLst>
                    <a:cxn ang="0">
                      <a:pos x="T0" y="T1"/>
                    </a:cxn>
                    <a:cxn ang="0">
                      <a:pos x="T2" y="T3"/>
                    </a:cxn>
                    <a:cxn ang="0">
                      <a:pos x="T4" y="T5"/>
                    </a:cxn>
                    <a:cxn ang="0">
                      <a:pos x="T6" y="T7"/>
                    </a:cxn>
                  </a:cxnLst>
                  <a:rect l="0" t="0" r="r" b="b"/>
                  <a:pathLst>
                    <a:path w="6" h="5">
                      <a:moveTo>
                        <a:pt x="3" y="5"/>
                      </a:moveTo>
                      <a:lnTo>
                        <a:pt x="3" y="5"/>
                      </a:lnTo>
                      <a:cubicBezTo>
                        <a:pt x="6" y="5"/>
                        <a:pt x="6" y="0"/>
                        <a:pt x="3" y="0"/>
                      </a:cubicBezTo>
                      <a:cubicBezTo>
                        <a:pt x="0" y="0"/>
                        <a:pt x="0" y="5"/>
                        <a:pt x="3" y="5"/>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49" name="Freeform 32"/>
                <p:cNvSpPr>
                  <a:spLocks/>
                </p:cNvSpPr>
                <p:nvPr/>
              </p:nvSpPr>
              <p:spPr bwMode="auto">
                <a:xfrm>
                  <a:off x="4948" y="1240"/>
                  <a:ext cx="2" cy="1"/>
                </a:xfrm>
                <a:custGeom>
                  <a:avLst/>
                  <a:gdLst>
                    <a:gd name="T0" fmla="*/ 3 w 6"/>
                    <a:gd name="T1" fmla="*/ 5 h 5"/>
                    <a:gd name="T2" fmla="*/ 3 w 6"/>
                    <a:gd name="T3" fmla="*/ 5 h 5"/>
                    <a:gd name="T4" fmla="*/ 3 w 6"/>
                    <a:gd name="T5" fmla="*/ 0 h 5"/>
                    <a:gd name="T6" fmla="*/ 3 w 6"/>
                    <a:gd name="T7" fmla="*/ 5 h 5"/>
                    <a:gd name="T8" fmla="*/ 3 w 6"/>
                    <a:gd name="T9" fmla="*/ 5 h 5"/>
                  </a:gdLst>
                  <a:ahLst/>
                  <a:cxnLst>
                    <a:cxn ang="0">
                      <a:pos x="T0" y="T1"/>
                    </a:cxn>
                    <a:cxn ang="0">
                      <a:pos x="T2" y="T3"/>
                    </a:cxn>
                    <a:cxn ang="0">
                      <a:pos x="T4" y="T5"/>
                    </a:cxn>
                    <a:cxn ang="0">
                      <a:pos x="T6" y="T7"/>
                    </a:cxn>
                    <a:cxn ang="0">
                      <a:pos x="T8" y="T9"/>
                    </a:cxn>
                  </a:cxnLst>
                  <a:rect l="0" t="0" r="r" b="b"/>
                  <a:pathLst>
                    <a:path w="6" h="5">
                      <a:moveTo>
                        <a:pt x="3" y="5"/>
                      </a:moveTo>
                      <a:lnTo>
                        <a:pt x="3" y="5"/>
                      </a:lnTo>
                      <a:cubicBezTo>
                        <a:pt x="6" y="5"/>
                        <a:pt x="6" y="0"/>
                        <a:pt x="3" y="0"/>
                      </a:cubicBezTo>
                      <a:cubicBezTo>
                        <a:pt x="0" y="0"/>
                        <a:pt x="0" y="5"/>
                        <a:pt x="3" y="5"/>
                      </a:cubicBezTo>
                      <a:lnTo>
                        <a:pt x="3" y="5"/>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50" name="Freeform 33"/>
                <p:cNvSpPr>
                  <a:spLocks/>
                </p:cNvSpPr>
                <p:nvPr/>
              </p:nvSpPr>
              <p:spPr bwMode="auto">
                <a:xfrm>
                  <a:off x="4951" y="1237"/>
                  <a:ext cx="1" cy="2"/>
                </a:xfrm>
                <a:custGeom>
                  <a:avLst/>
                  <a:gdLst>
                    <a:gd name="T0" fmla="*/ 0 w 4"/>
                    <a:gd name="T1" fmla="*/ 3 h 7"/>
                    <a:gd name="T2" fmla="*/ 0 w 4"/>
                    <a:gd name="T3" fmla="*/ 3 h 7"/>
                    <a:gd name="T4" fmla="*/ 4 w 4"/>
                    <a:gd name="T5" fmla="*/ 3 h 7"/>
                    <a:gd name="T6" fmla="*/ 0 w 4"/>
                    <a:gd name="T7" fmla="*/ 3 h 7"/>
                  </a:gdLst>
                  <a:ahLst/>
                  <a:cxnLst>
                    <a:cxn ang="0">
                      <a:pos x="T0" y="T1"/>
                    </a:cxn>
                    <a:cxn ang="0">
                      <a:pos x="T2" y="T3"/>
                    </a:cxn>
                    <a:cxn ang="0">
                      <a:pos x="T4" y="T5"/>
                    </a:cxn>
                    <a:cxn ang="0">
                      <a:pos x="T6" y="T7"/>
                    </a:cxn>
                  </a:cxnLst>
                  <a:rect l="0" t="0" r="r" b="b"/>
                  <a:pathLst>
                    <a:path w="4" h="7">
                      <a:moveTo>
                        <a:pt x="0" y="3"/>
                      </a:moveTo>
                      <a:lnTo>
                        <a:pt x="0" y="3"/>
                      </a:lnTo>
                      <a:cubicBezTo>
                        <a:pt x="0" y="7"/>
                        <a:pt x="4" y="7"/>
                        <a:pt x="4" y="3"/>
                      </a:cubicBezTo>
                      <a:cubicBezTo>
                        <a:pt x="4" y="0"/>
                        <a:pt x="0" y="0"/>
                        <a:pt x="0" y="3"/>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51" name="Freeform 34"/>
                <p:cNvSpPr>
                  <a:spLocks/>
                </p:cNvSpPr>
                <p:nvPr/>
              </p:nvSpPr>
              <p:spPr bwMode="auto">
                <a:xfrm>
                  <a:off x="4951" y="1237"/>
                  <a:ext cx="1" cy="2"/>
                </a:xfrm>
                <a:custGeom>
                  <a:avLst/>
                  <a:gdLst>
                    <a:gd name="T0" fmla="*/ 0 w 4"/>
                    <a:gd name="T1" fmla="*/ 3 h 7"/>
                    <a:gd name="T2" fmla="*/ 0 w 4"/>
                    <a:gd name="T3" fmla="*/ 3 h 7"/>
                    <a:gd name="T4" fmla="*/ 4 w 4"/>
                    <a:gd name="T5" fmla="*/ 3 h 7"/>
                    <a:gd name="T6" fmla="*/ 0 w 4"/>
                    <a:gd name="T7" fmla="*/ 3 h 7"/>
                    <a:gd name="T8" fmla="*/ 0 w 4"/>
                    <a:gd name="T9" fmla="*/ 3 h 7"/>
                  </a:gdLst>
                  <a:ahLst/>
                  <a:cxnLst>
                    <a:cxn ang="0">
                      <a:pos x="T0" y="T1"/>
                    </a:cxn>
                    <a:cxn ang="0">
                      <a:pos x="T2" y="T3"/>
                    </a:cxn>
                    <a:cxn ang="0">
                      <a:pos x="T4" y="T5"/>
                    </a:cxn>
                    <a:cxn ang="0">
                      <a:pos x="T6" y="T7"/>
                    </a:cxn>
                    <a:cxn ang="0">
                      <a:pos x="T8" y="T9"/>
                    </a:cxn>
                  </a:cxnLst>
                  <a:rect l="0" t="0" r="r" b="b"/>
                  <a:pathLst>
                    <a:path w="4" h="7">
                      <a:moveTo>
                        <a:pt x="0" y="3"/>
                      </a:moveTo>
                      <a:lnTo>
                        <a:pt x="0" y="3"/>
                      </a:lnTo>
                      <a:cubicBezTo>
                        <a:pt x="0" y="7"/>
                        <a:pt x="4" y="7"/>
                        <a:pt x="4" y="3"/>
                      </a:cubicBezTo>
                      <a:cubicBezTo>
                        <a:pt x="4" y="0"/>
                        <a:pt x="0" y="0"/>
                        <a:pt x="0" y="3"/>
                      </a:cubicBezTo>
                      <a:lnTo>
                        <a:pt x="0" y="3"/>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52" name="Line 35"/>
                <p:cNvSpPr>
                  <a:spLocks noChangeShapeType="1"/>
                </p:cNvSpPr>
                <p:nvPr/>
              </p:nvSpPr>
              <p:spPr bwMode="auto">
                <a:xfrm>
                  <a:off x="4951" y="1193"/>
                  <a:ext cx="0" cy="0"/>
                </a:xfrm>
                <a:prstGeom prst="line">
                  <a:avLst/>
                </a:prstGeom>
                <a:noFill/>
                <a:ln w="0">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53" name="Freeform 36"/>
                <p:cNvSpPr>
                  <a:spLocks/>
                </p:cNvSpPr>
                <p:nvPr/>
              </p:nvSpPr>
              <p:spPr bwMode="auto">
                <a:xfrm>
                  <a:off x="4948" y="1156"/>
                  <a:ext cx="8" cy="7"/>
                </a:xfrm>
                <a:custGeom>
                  <a:avLst/>
                  <a:gdLst>
                    <a:gd name="T0" fmla="*/ 0 w 24"/>
                    <a:gd name="T1" fmla="*/ 21 h 22"/>
                    <a:gd name="T2" fmla="*/ 0 w 24"/>
                    <a:gd name="T3" fmla="*/ 21 h 22"/>
                    <a:gd name="T4" fmla="*/ 17 w 24"/>
                    <a:gd name="T5" fmla="*/ 6 h 22"/>
                    <a:gd name="T6" fmla="*/ 24 w 24"/>
                    <a:gd name="T7" fmla="*/ 2 h 22"/>
                    <a:gd name="T8" fmla="*/ 3 w 24"/>
                    <a:gd name="T9" fmla="*/ 22 h 22"/>
                    <a:gd name="T10" fmla="*/ 0 w 24"/>
                    <a:gd name="T11" fmla="*/ 21 h 22"/>
                  </a:gdLst>
                  <a:ahLst/>
                  <a:cxnLst>
                    <a:cxn ang="0">
                      <a:pos x="T0" y="T1"/>
                    </a:cxn>
                    <a:cxn ang="0">
                      <a:pos x="T2" y="T3"/>
                    </a:cxn>
                    <a:cxn ang="0">
                      <a:pos x="T4" y="T5"/>
                    </a:cxn>
                    <a:cxn ang="0">
                      <a:pos x="T6" y="T7"/>
                    </a:cxn>
                    <a:cxn ang="0">
                      <a:pos x="T8" y="T9"/>
                    </a:cxn>
                    <a:cxn ang="0">
                      <a:pos x="T10" y="T11"/>
                    </a:cxn>
                  </a:cxnLst>
                  <a:rect l="0" t="0" r="r" b="b"/>
                  <a:pathLst>
                    <a:path w="24" h="22">
                      <a:moveTo>
                        <a:pt x="0" y="21"/>
                      </a:moveTo>
                      <a:lnTo>
                        <a:pt x="0" y="21"/>
                      </a:lnTo>
                      <a:cubicBezTo>
                        <a:pt x="6" y="17"/>
                        <a:pt x="14" y="10"/>
                        <a:pt x="17" y="6"/>
                      </a:cubicBezTo>
                      <a:cubicBezTo>
                        <a:pt x="21" y="0"/>
                        <a:pt x="21" y="3"/>
                        <a:pt x="24" y="2"/>
                      </a:cubicBezTo>
                      <a:cubicBezTo>
                        <a:pt x="17" y="10"/>
                        <a:pt x="9" y="18"/>
                        <a:pt x="3" y="22"/>
                      </a:cubicBezTo>
                      <a:lnTo>
                        <a:pt x="0" y="21"/>
                      </a:lnTo>
                      <a:close/>
                    </a:path>
                  </a:pathLst>
                </a:custGeom>
                <a:solidFill>
                  <a:srgbClr val="66C65A"/>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54" name="Freeform 37"/>
                <p:cNvSpPr>
                  <a:spLocks/>
                </p:cNvSpPr>
                <p:nvPr/>
              </p:nvSpPr>
              <p:spPr bwMode="auto">
                <a:xfrm>
                  <a:off x="4948" y="1156"/>
                  <a:ext cx="8" cy="7"/>
                </a:xfrm>
                <a:custGeom>
                  <a:avLst/>
                  <a:gdLst>
                    <a:gd name="T0" fmla="*/ 0 w 24"/>
                    <a:gd name="T1" fmla="*/ 21 h 22"/>
                    <a:gd name="T2" fmla="*/ 0 w 24"/>
                    <a:gd name="T3" fmla="*/ 21 h 22"/>
                    <a:gd name="T4" fmla="*/ 17 w 24"/>
                    <a:gd name="T5" fmla="*/ 6 h 22"/>
                    <a:gd name="T6" fmla="*/ 24 w 24"/>
                    <a:gd name="T7" fmla="*/ 2 h 22"/>
                    <a:gd name="T8" fmla="*/ 3 w 24"/>
                    <a:gd name="T9" fmla="*/ 22 h 22"/>
                    <a:gd name="T10" fmla="*/ 0 w 24"/>
                    <a:gd name="T11" fmla="*/ 21 h 22"/>
                    <a:gd name="T12" fmla="*/ 0 w 24"/>
                    <a:gd name="T13" fmla="*/ 21 h 22"/>
                  </a:gdLst>
                  <a:ahLst/>
                  <a:cxnLst>
                    <a:cxn ang="0">
                      <a:pos x="T0" y="T1"/>
                    </a:cxn>
                    <a:cxn ang="0">
                      <a:pos x="T2" y="T3"/>
                    </a:cxn>
                    <a:cxn ang="0">
                      <a:pos x="T4" y="T5"/>
                    </a:cxn>
                    <a:cxn ang="0">
                      <a:pos x="T6" y="T7"/>
                    </a:cxn>
                    <a:cxn ang="0">
                      <a:pos x="T8" y="T9"/>
                    </a:cxn>
                    <a:cxn ang="0">
                      <a:pos x="T10" y="T11"/>
                    </a:cxn>
                    <a:cxn ang="0">
                      <a:pos x="T12" y="T13"/>
                    </a:cxn>
                  </a:cxnLst>
                  <a:rect l="0" t="0" r="r" b="b"/>
                  <a:pathLst>
                    <a:path w="24" h="22">
                      <a:moveTo>
                        <a:pt x="0" y="21"/>
                      </a:moveTo>
                      <a:lnTo>
                        <a:pt x="0" y="21"/>
                      </a:lnTo>
                      <a:cubicBezTo>
                        <a:pt x="6" y="17"/>
                        <a:pt x="14" y="10"/>
                        <a:pt x="17" y="6"/>
                      </a:cubicBezTo>
                      <a:cubicBezTo>
                        <a:pt x="21" y="0"/>
                        <a:pt x="21" y="3"/>
                        <a:pt x="24" y="2"/>
                      </a:cubicBezTo>
                      <a:cubicBezTo>
                        <a:pt x="17" y="10"/>
                        <a:pt x="9" y="18"/>
                        <a:pt x="3" y="22"/>
                      </a:cubicBezTo>
                      <a:lnTo>
                        <a:pt x="0" y="21"/>
                      </a:lnTo>
                      <a:lnTo>
                        <a:pt x="0" y="2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55" name="Freeform 38"/>
                <p:cNvSpPr>
                  <a:spLocks/>
                </p:cNvSpPr>
                <p:nvPr/>
              </p:nvSpPr>
              <p:spPr bwMode="auto">
                <a:xfrm>
                  <a:off x="4924" y="1164"/>
                  <a:ext cx="8" cy="6"/>
                </a:xfrm>
                <a:custGeom>
                  <a:avLst/>
                  <a:gdLst>
                    <a:gd name="T0" fmla="*/ 25 w 25"/>
                    <a:gd name="T1" fmla="*/ 9 h 18"/>
                    <a:gd name="T2" fmla="*/ 25 w 25"/>
                    <a:gd name="T3" fmla="*/ 9 h 18"/>
                    <a:gd name="T4" fmla="*/ 0 w 25"/>
                    <a:gd name="T5" fmla="*/ 10 h 18"/>
                    <a:gd name="T6" fmla="*/ 25 w 25"/>
                    <a:gd name="T7" fmla="*/ 9 h 18"/>
                  </a:gdLst>
                  <a:ahLst/>
                  <a:cxnLst>
                    <a:cxn ang="0">
                      <a:pos x="T0" y="T1"/>
                    </a:cxn>
                    <a:cxn ang="0">
                      <a:pos x="T2" y="T3"/>
                    </a:cxn>
                    <a:cxn ang="0">
                      <a:pos x="T4" y="T5"/>
                    </a:cxn>
                    <a:cxn ang="0">
                      <a:pos x="T6" y="T7"/>
                    </a:cxn>
                  </a:cxnLst>
                  <a:rect l="0" t="0" r="r" b="b"/>
                  <a:pathLst>
                    <a:path w="25" h="18">
                      <a:moveTo>
                        <a:pt x="25" y="9"/>
                      </a:moveTo>
                      <a:lnTo>
                        <a:pt x="25" y="9"/>
                      </a:lnTo>
                      <a:cubicBezTo>
                        <a:pt x="10" y="0"/>
                        <a:pt x="4" y="9"/>
                        <a:pt x="0" y="10"/>
                      </a:cubicBezTo>
                      <a:cubicBezTo>
                        <a:pt x="4" y="11"/>
                        <a:pt x="8" y="18"/>
                        <a:pt x="25" y="9"/>
                      </a:cubicBezTo>
                      <a:close/>
                    </a:path>
                  </a:pathLst>
                </a:custGeom>
                <a:solidFill>
                  <a:srgbClr val="66C65A"/>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56" name="Freeform 39"/>
                <p:cNvSpPr>
                  <a:spLocks/>
                </p:cNvSpPr>
                <p:nvPr/>
              </p:nvSpPr>
              <p:spPr bwMode="auto">
                <a:xfrm>
                  <a:off x="4924" y="1164"/>
                  <a:ext cx="8" cy="6"/>
                </a:xfrm>
                <a:custGeom>
                  <a:avLst/>
                  <a:gdLst>
                    <a:gd name="T0" fmla="*/ 25 w 25"/>
                    <a:gd name="T1" fmla="*/ 9 h 18"/>
                    <a:gd name="T2" fmla="*/ 25 w 25"/>
                    <a:gd name="T3" fmla="*/ 9 h 18"/>
                    <a:gd name="T4" fmla="*/ 0 w 25"/>
                    <a:gd name="T5" fmla="*/ 10 h 18"/>
                    <a:gd name="T6" fmla="*/ 25 w 25"/>
                    <a:gd name="T7" fmla="*/ 9 h 18"/>
                    <a:gd name="T8" fmla="*/ 25 w 25"/>
                    <a:gd name="T9" fmla="*/ 9 h 18"/>
                  </a:gdLst>
                  <a:ahLst/>
                  <a:cxnLst>
                    <a:cxn ang="0">
                      <a:pos x="T0" y="T1"/>
                    </a:cxn>
                    <a:cxn ang="0">
                      <a:pos x="T2" y="T3"/>
                    </a:cxn>
                    <a:cxn ang="0">
                      <a:pos x="T4" y="T5"/>
                    </a:cxn>
                    <a:cxn ang="0">
                      <a:pos x="T6" y="T7"/>
                    </a:cxn>
                    <a:cxn ang="0">
                      <a:pos x="T8" y="T9"/>
                    </a:cxn>
                  </a:cxnLst>
                  <a:rect l="0" t="0" r="r" b="b"/>
                  <a:pathLst>
                    <a:path w="25" h="18">
                      <a:moveTo>
                        <a:pt x="25" y="9"/>
                      </a:moveTo>
                      <a:lnTo>
                        <a:pt x="25" y="9"/>
                      </a:lnTo>
                      <a:cubicBezTo>
                        <a:pt x="10" y="0"/>
                        <a:pt x="4" y="9"/>
                        <a:pt x="0" y="10"/>
                      </a:cubicBezTo>
                      <a:cubicBezTo>
                        <a:pt x="4" y="11"/>
                        <a:pt x="8" y="18"/>
                        <a:pt x="25" y="9"/>
                      </a:cubicBezTo>
                      <a:lnTo>
                        <a:pt x="25" y="9"/>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57" name="Freeform 40"/>
                <p:cNvSpPr>
                  <a:spLocks/>
                </p:cNvSpPr>
                <p:nvPr/>
              </p:nvSpPr>
              <p:spPr bwMode="auto">
                <a:xfrm>
                  <a:off x="4926" y="1162"/>
                  <a:ext cx="8" cy="6"/>
                </a:xfrm>
                <a:custGeom>
                  <a:avLst/>
                  <a:gdLst>
                    <a:gd name="T0" fmla="*/ 25 w 25"/>
                    <a:gd name="T1" fmla="*/ 10 h 17"/>
                    <a:gd name="T2" fmla="*/ 25 w 25"/>
                    <a:gd name="T3" fmla="*/ 10 h 17"/>
                    <a:gd name="T4" fmla="*/ 0 w 25"/>
                    <a:gd name="T5" fmla="*/ 9 h 17"/>
                    <a:gd name="T6" fmla="*/ 25 w 25"/>
                    <a:gd name="T7" fmla="*/ 10 h 17"/>
                  </a:gdLst>
                  <a:ahLst/>
                  <a:cxnLst>
                    <a:cxn ang="0">
                      <a:pos x="T0" y="T1"/>
                    </a:cxn>
                    <a:cxn ang="0">
                      <a:pos x="T2" y="T3"/>
                    </a:cxn>
                    <a:cxn ang="0">
                      <a:pos x="T4" y="T5"/>
                    </a:cxn>
                    <a:cxn ang="0">
                      <a:pos x="T6" y="T7"/>
                    </a:cxn>
                  </a:cxnLst>
                  <a:rect l="0" t="0" r="r" b="b"/>
                  <a:pathLst>
                    <a:path w="25" h="17">
                      <a:moveTo>
                        <a:pt x="25" y="10"/>
                      </a:moveTo>
                      <a:lnTo>
                        <a:pt x="25" y="10"/>
                      </a:lnTo>
                      <a:cubicBezTo>
                        <a:pt x="10" y="0"/>
                        <a:pt x="4" y="9"/>
                        <a:pt x="0" y="9"/>
                      </a:cubicBezTo>
                      <a:cubicBezTo>
                        <a:pt x="4" y="10"/>
                        <a:pt x="7" y="17"/>
                        <a:pt x="25" y="10"/>
                      </a:cubicBezTo>
                      <a:close/>
                    </a:path>
                  </a:pathLst>
                </a:custGeom>
                <a:solidFill>
                  <a:srgbClr val="66C65A"/>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58" name="Freeform 41"/>
                <p:cNvSpPr>
                  <a:spLocks/>
                </p:cNvSpPr>
                <p:nvPr/>
              </p:nvSpPr>
              <p:spPr bwMode="auto">
                <a:xfrm>
                  <a:off x="4926" y="1162"/>
                  <a:ext cx="8" cy="6"/>
                </a:xfrm>
                <a:custGeom>
                  <a:avLst/>
                  <a:gdLst>
                    <a:gd name="T0" fmla="*/ 25 w 25"/>
                    <a:gd name="T1" fmla="*/ 10 h 17"/>
                    <a:gd name="T2" fmla="*/ 25 w 25"/>
                    <a:gd name="T3" fmla="*/ 10 h 17"/>
                    <a:gd name="T4" fmla="*/ 0 w 25"/>
                    <a:gd name="T5" fmla="*/ 9 h 17"/>
                    <a:gd name="T6" fmla="*/ 25 w 25"/>
                    <a:gd name="T7" fmla="*/ 10 h 17"/>
                    <a:gd name="T8" fmla="*/ 25 w 25"/>
                    <a:gd name="T9" fmla="*/ 10 h 17"/>
                  </a:gdLst>
                  <a:ahLst/>
                  <a:cxnLst>
                    <a:cxn ang="0">
                      <a:pos x="T0" y="T1"/>
                    </a:cxn>
                    <a:cxn ang="0">
                      <a:pos x="T2" y="T3"/>
                    </a:cxn>
                    <a:cxn ang="0">
                      <a:pos x="T4" y="T5"/>
                    </a:cxn>
                    <a:cxn ang="0">
                      <a:pos x="T6" y="T7"/>
                    </a:cxn>
                    <a:cxn ang="0">
                      <a:pos x="T8" y="T9"/>
                    </a:cxn>
                  </a:cxnLst>
                  <a:rect l="0" t="0" r="r" b="b"/>
                  <a:pathLst>
                    <a:path w="25" h="17">
                      <a:moveTo>
                        <a:pt x="25" y="10"/>
                      </a:moveTo>
                      <a:lnTo>
                        <a:pt x="25" y="10"/>
                      </a:lnTo>
                      <a:cubicBezTo>
                        <a:pt x="10" y="0"/>
                        <a:pt x="4" y="9"/>
                        <a:pt x="0" y="9"/>
                      </a:cubicBezTo>
                      <a:cubicBezTo>
                        <a:pt x="4" y="10"/>
                        <a:pt x="7" y="17"/>
                        <a:pt x="25" y="10"/>
                      </a:cubicBezTo>
                      <a:lnTo>
                        <a:pt x="25" y="1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59" name="Freeform 42"/>
                <p:cNvSpPr>
                  <a:spLocks/>
                </p:cNvSpPr>
                <p:nvPr/>
              </p:nvSpPr>
              <p:spPr bwMode="auto">
                <a:xfrm>
                  <a:off x="4929" y="1161"/>
                  <a:ext cx="8" cy="5"/>
                </a:xfrm>
                <a:custGeom>
                  <a:avLst/>
                  <a:gdLst>
                    <a:gd name="T0" fmla="*/ 25 w 25"/>
                    <a:gd name="T1" fmla="*/ 10 h 17"/>
                    <a:gd name="T2" fmla="*/ 25 w 25"/>
                    <a:gd name="T3" fmla="*/ 10 h 17"/>
                    <a:gd name="T4" fmla="*/ 0 w 25"/>
                    <a:gd name="T5" fmla="*/ 8 h 17"/>
                    <a:gd name="T6" fmla="*/ 25 w 25"/>
                    <a:gd name="T7" fmla="*/ 10 h 17"/>
                  </a:gdLst>
                  <a:ahLst/>
                  <a:cxnLst>
                    <a:cxn ang="0">
                      <a:pos x="T0" y="T1"/>
                    </a:cxn>
                    <a:cxn ang="0">
                      <a:pos x="T2" y="T3"/>
                    </a:cxn>
                    <a:cxn ang="0">
                      <a:pos x="T4" y="T5"/>
                    </a:cxn>
                    <a:cxn ang="0">
                      <a:pos x="T6" y="T7"/>
                    </a:cxn>
                  </a:cxnLst>
                  <a:rect l="0" t="0" r="r" b="b"/>
                  <a:pathLst>
                    <a:path w="25" h="17">
                      <a:moveTo>
                        <a:pt x="25" y="10"/>
                      </a:moveTo>
                      <a:lnTo>
                        <a:pt x="25" y="10"/>
                      </a:lnTo>
                      <a:cubicBezTo>
                        <a:pt x="10" y="0"/>
                        <a:pt x="3" y="8"/>
                        <a:pt x="0" y="8"/>
                      </a:cubicBezTo>
                      <a:cubicBezTo>
                        <a:pt x="4" y="10"/>
                        <a:pt x="7" y="17"/>
                        <a:pt x="25" y="10"/>
                      </a:cubicBezTo>
                      <a:close/>
                    </a:path>
                  </a:pathLst>
                </a:custGeom>
                <a:solidFill>
                  <a:srgbClr val="66C65A"/>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60" name="Freeform 43"/>
                <p:cNvSpPr>
                  <a:spLocks/>
                </p:cNvSpPr>
                <p:nvPr/>
              </p:nvSpPr>
              <p:spPr bwMode="auto">
                <a:xfrm>
                  <a:off x="4929" y="1161"/>
                  <a:ext cx="8" cy="5"/>
                </a:xfrm>
                <a:custGeom>
                  <a:avLst/>
                  <a:gdLst>
                    <a:gd name="T0" fmla="*/ 25 w 25"/>
                    <a:gd name="T1" fmla="*/ 10 h 17"/>
                    <a:gd name="T2" fmla="*/ 25 w 25"/>
                    <a:gd name="T3" fmla="*/ 10 h 17"/>
                    <a:gd name="T4" fmla="*/ 0 w 25"/>
                    <a:gd name="T5" fmla="*/ 8 h 17"/>
                    <a:gd name="T6" fmla="*/ 25 w 25"/>
                    <a:gd name="T7" fmla="*/ 10 h 17"/>
                    <a:gd name="T8" fmla="*/ 25 w 25"/>
                    <a:gd name="T9" fmla="*/ 10 h 17"/>
                  </a:gdLst>
                  <a:ahLst/>
                  <a:cxnLst>
                    <a:cxn ang="0">
                      <a:pos x="T0" y="T1"/>
                    </a:cxn>
                    <a:cxn ang="0">
                      <a:pos x="T2" y="T3"/>
                    </a:cxn>
                    <a:cxn ang="0">
                      <a:pos x="T4" y="T5"/>
                    </a:cxn>
                    <a:cxn ang="0">
                      <a:pos x="T6" y="T7"/>
                    </a:cxn>
                    <a:cxn ang="0">
                      <a:pos x="T8" y="T9"/>
                    </a:cxn>
                  </a:cxnLst>
                  <a:rect l="0" t="0" r="r" b="b"/>
                  <a:pathLst>
                    <a:path w="25" h="17">
                      <a:moveTo>
                        <a:pt x="25" y="10"/>
                      </a:moveTo>
                      <a:lnTo>
                        <a:pt x="25" y="10"/>
                      </a:lnTo>
                      <a:cubicBezTo>
                        <a:pt x="10" y="0"/>
                        <a:pt x="3" y="8"/>
                        <a:pt x="0" y="8"/>
                      </a:cubicBezTo>
                      <a:cubicBezTo>
                        <a:pt x="4" y="10"/>
                        <a:pt x="7" y="17"/>
                        <a:pt x="25" y="10"/>
                      </a:cubicBezTo>
                      <a:lnTo>
                        <a:pt x="25" y="1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61" name="Freeform 44"/>
                <p:cNvSpPr>
                  <a:spLocks/>
                </p:cNvSpPr>
                <p:nvPr/>
              </p:nvSpPr>
              <p:spPr bwMode="auto">
                <a:xfrm>
                  <a:off x="4932" y="1158"/>
                  <a:ext cx="8" cy="6"/>
                </a:xfrm>
                <a:custGeom>
                  <a:avLst/>
                  <a:gdLst>
                    <a:gd name="T0" fmla="*/ 24 w 24"/>
                    <a:gd name="T1" fmla="*/ 12 h 17"/>
                    <a:gd name="T2" fmla="*/ 24 w 24"/>
                    <a:gd name="T3" fmla="*/ 12 h 17"/>
                    <a:gd name="T4" fmla="*/ 0 w 24"/>
                    <a:gd name="T5" fmla="*/ 7 h 17"/>
                    <a:gd name="T6" fmla="*/ 24 w 24"/>
                    <a:gd name="T7" fmla="*/ 12 h 17"/>
                  </a:gdLst>
                  <a:ahLst/>
                  <a:cxnLst>
                    <a:cxn ang="0">
                      <a:pos x="T0" y="T1"/>
                    </a:cxn>
                    <a:cxn ang="0">
                      <a:pos x="T2" y="T3"/>
                    </a:cxn>
                    <a:cxn ang="0">
                      <a:pos x="T4" y="T5"/>
                    </a:cxn>
                    <a:cxn ang="0">
                      <a:pos x="T6" y="T7"/>
                    </a:cxn>
                  </a:cxnLst>
                  <a:rect l="0" t="0" r="r" b="b"/>
                  <a:pathLst>
                    <a:path w="24" h="17">
                      <a:moveTo>
                        <a:pt x="24" y="12"/>
                      </a:moveTo>
                      <a:lnTo>
                        <a:pt x="24" y="12"/>
                      </a:lnTo>
                      <a:cubicBezTo>
                        <a:pt x="11" y="0"/>
                        <a:pt x="3" y="8"/>
                        <a:pt x="0" y="7"/>
                      </a:cubicBezTo>
                      <a:cubicBezTo>
                        <a:pt x="4" y="9"/>
                        <a:pt x="6" y="17"/>
                        <a:pt x="24" y="12"/>
                      </a:cubicBezTo>
                      <a:close/>
                    </a:path>
                  </a:pathLst>
                </a:custGeom>
                <a:solidFill>
                  <a:srgbClr val="66C65A"/>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62" name="Freeform 45"/>
                <p:cNvSpPr>
                  <a:spLocks/>
                </p:cNvSpPr>
                <p:nvPr/>
              </p:nvSpPr>
              <p:spPr bwMode="auto">
                <a:xfrm>
                  <a:off x="4932" y="1158"/>
                  <a:ext cx="8" cy="6"/>
                </a:xfrm>
                <a:custGeom>
                  <a:avLst/>
                  <a:gdLst>
                    <a:gd name="T0" fmla="*/ 24 w 24"/>
                    <a:gd name="T1" fmla="*/ 12 h 17"/>
                    <a:gd name="T2" fmla="*/ 24 w 24"/>
                    <a:gd name="T3" fmla="*/ 12 h 17"/>
                    <a:gd name="T4" fmla="*/ 0 w 24"/>
                    <a:gd name="T5" fmla="*/ 7 h 17"/>
                    <a:gd name="T6" fmla="*/ 24 w 24"/>
                    <a:gd name="T7" fmla="*/ 12 h 17"/>
                    <a:gd name="T8" fmla="*/ 24 w 24"/>
                    <a:gd name="T9" fmla="*/ 12 h 17"/>
                  </a:gdLst>
                  <a:ahLst/>
                  <a:cxnLst>
                    <a:cxn ang="0">
                      <a:pos x="T0" y="T1"/>
                    </a:cxn>
                    <a:cxn ang="0">
                      <a:pos x="T2" y="T3"/>
                    </a:cxn>
                    <a:cxn ang="0">
                      <a:pos x="T4" y="T5"/>
                    </a:cxn>
                    <a:cxn ang="0">
                      <a:pos x="T6" y="T7"/>
                    </a:cxn>
                    <a:cxn ang="0">
                      <a:pos x="T8" y="T9"/>
                    </a:cxn>
                  </a:cxnLst>
                  <a:rect l="0" t="0" r="r" b="b"/>
                  <a:pathLst>
                    <a:path w="24" h="17">
                      <a:moveTo>
                        <a:pt x="24" y="12"/>
                      </a:moveTo>
                      <a:lnTo>
                        <a:pt x="24" y="12"/>
                      </a:lnTo>
                      <a:cubicBezTo>
                        <a:pt x="11" y="0"/>
                        <a:pt x="3" y="8"/>
                        <a:pt x="0" y="7"/>
                      </a:cubicBezTo>
                      <a:cubicBezTo>
                        <a:pt x="4" y="9"/>
                        <a:pt x="6" y="17"/>
                        <a:pt x="24" y="12"/>
                      </a:cubicBezTo>
                      <a:lnTo>
                        <a:pt x="24" y="1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63" name="Freeform 46"/>
                <p:cNvSpPr>
                  <a:spLocks/>
                </p:cNvSpPr>
                <p:nvPr/>
              </p:nvSpPr>
              <p:spPr bwMode="auto">
                <a:xfrm>
                  <a:off x="4936" y="1157"/>
                  <a:ext cx="8" cy="5"/>
                </a:xfrm>
                <a:custGeom>
                  <a:avLst/>
                  <a:gdLst>
                    <a:gd name="T0" fmla="*/ 25 w 25"/>
                    <a:gd name="T1" fmla="*/ 13 h 17"/>
                    <a:gd name="T2" fmla="*/ 25 w 25"/>
                    <a:gd name="T3" fmla="*/ 13 h 17"/>
                    <a:gd name="T4" fmla="*/ 0 w 25"/>
                    <a:gd name="T5" fmla="*/ 7 h 17"/>
                    <a:gd name="T6" fmla="*/ 25 w 25"/>
                    <a:gd name="T7" fmla="*/ 13 h 17"/>
                  </a:gdLst>
                  <a:ahLst/>
                  <a:cxnLst>
                    <a:cxn ang="0">
                      <a:pos x="T0" y="T1"/>
                    </a:cxn>
                    <a:cxn ang="0">
                      <a:pos x="T2" y="T3"/>
                    </a:cxn>
                    <a:cxn ang="0">
                      <a:pos x="T4" y="T5"/>
                    </a:cxn>
                    <a:cxn ang="0">
                      <a:pos x="T6" y="T7"/>
                    </a:cxn>
                  </a:cxnLst>
                  <a:rect l="0" t="0" r="r" b="b"/>
                  <a:pathLst>
                    <a:path w="25" h="17">
                      <a:moveTo>
                        <a:pt x="25" y="13"/>
                      </a:moveTo>
                      <a:lnTo>
                        <a:pt x="25" y="13"/>
                      </a:lnTo>
                      <a:cubicBezTo>
                        <a:pt x="12" y="0"/>
                        <a:pt x="4" y="8"/>
                        <a:pt x="0" y="7"/>
                      </a:cubicBezTo>
                      <a:cubicBezTo>
                        <a:pt x="4" y="10"/>
                        <a:pt x="6" y="17"/>
                        <a:pt x="25" y="13"/>
                      </a:cubicBezTo>
                      <a:close/>
                    </a:path>
                  </a:pathLst>
                </a:custGeom>
                <a:solidFill>
                  <a:srgbClr val="66C65A"/>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64" name="Freeform 47"/>
                <p:cNvSpPr>
                  <a:spLocks/>
                </p:cNvSpPr>
                <p:nvPr/>
              </p:nvSpPr>
              <p:spPr bwMode="auto">
                <a:xfrm>
                  <a:off x="4936" y="1157"/>
                  <a:ext cx="8" cy="5"/>
                </a:xfrm>
                <a:custGeom>
                  <a:avLst/>
                  <a:gdLst>
                    <a:gd name="T0" fmla="*/ 25 w 25"/>
                    <a:gd name="T1" fmla="*/ 13 h 17"/>
                    <a:gd name="T2" fmla="*/ 25 w 25"/>
                    <a:gd name="T3" fmla="*/ 13 h 17"/>
                    <a:gd name="T4" fmla="*/ 0 w 25"/>
                    <a:gd name="T5" fmla="*/ 7 h 17"/>
                    <a:gd name="T6" fmla="*/ 25 w 25"/>
                    <a:gd name="T7" fmla="*/ 13 h 17"/>
                    <a:gd name="T8" fmla="*/ 25 w 25"/>
                    <a:gd name="T9" fmla="*/ 13 h 17"/>
                  </a:gdLst>
                  <a:ahLst/>
                  <a:cxnLst>
                    <a:cxn ang="0">
                      <a:pos x="T0" y="T1"/>
                    </a:cxn>
                    <a:cxn ang="0">
                      <a:pos x="T2" y="T3"/>
                    </a:cxn>
                    <a:cxn ang="0">
                      <a:pos x="T4" y="T5"/>
                    </a:cxn>
                    <a:cxn ang="0">
                      <a:pos x="T6" y="T7"/>
                    </a:cxn>
                    <a:cxn ang="0">
                      <a:pos x="T8" y="T9"/>
                    </a:cxn>
                  </a:cxnLst>
                  <a:rect l="0" t="0" r="r" b="b"/>
                  <a:pathLst>
                    <a:path w="25" h="17">
                      <a:moveTo>
                        <a:pt x="25" y="13"/>
                      </a:moveTo>
                      <a:lnTo>
                        <a:pt x="25" y="13"/>
                      </a:lnTo>
                      <a:cubicBezTo>
                        <a:pt x="12" y="0"/>
                        <a:pt x="4" y="8"/>
                        <a:pt x="0" y="7"/>
                      </a:cubicBezTo>
                      <a:cubicBezTo>
                        <a:pt x="4" y="10"/>
                        <a:pt x="6" y="17"/>
                        <a:pt x="25" y="13"/>
                      </a:cubicBezTo>
                      <a:lnTo>
                        <a:pt x="25" y="13"/>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65" name="Freeform 48"/>
                <p:cNvSpPr>
                  <a:spLocks/>
                </p:cNvSpPr>
                <p:nvPr/>
              </p:nvSpPr>
              <p:spPr bwMode="auto">
                <a:xfrm>
                  <a:off x="4940" y="1156"/>
                  <a:ext cx="7" cy="5"/>
                </a:xfrm>
                <a:custGeom>
                  <a:avLst/>
                  <a:gdLst>
                    <a:gd name="T0" fmla="*/ 23 w 23"/>
                    <a:gd name="T1" fmla="*/ 15 h 16"/>
                    <a:gd name="T2" fmla="*/ 23 w 23"/>
                    <a:gd name="T3" fmla="*/ 15 h 16"/>
                    <a:gd name="T4" fmla="*/ 0 w 23"/>
                    <a:gd name="T5" fmla="*/ 5 h 16"/>
                    <a:gd name="T6" fmla="*/ 23 w 23"/>
                    <a:gd name="T7" fmla="*/ 15 h 16"/>
                  </a:gdLst>
                  <a:ahLst/>
                  <a:cxnLst>
                    <a:cxn ang="0">
                      <a:pos x="T0" y="T1"/>
                    </a:cxn>
                    <a:cxn ang="0">
                      <a:pos x="T2" y="T3"/>
                    </a:cxn>
                    <a:cxn ang="0">
                      <a:pos x="T4" y="T5"/>
                    </a:cxn>
                    <a:cxn ang="0">
                      <a:pos x="T6" y="T7"/>
                    </a:cxn>
                  </a:cxnLst>
                  <a:rect l="0" t="0" r="r" b="b"/>
                  <a:pathLst>
                    <a:path w="23" h="16">
                      <a:moveTo>
                        <a:pt x="23" y="15"/>
                      </a:moveTo>
                      <a:lnTo>
                        <a:pt x="23" y="15"/>
                      </a:lnTo>
                      <a:cubicBezTo>
                        <a:pt x="13" y="0"/>
                        <a:pt x="4" y="6"/>
                        <a:pt x="0" y="5"/>
                      </a:cubicBezTo>
                      <a:cubicBezTo>
                        <a:pt x="4" y="8"/>
                        <a:pt x="4" y="16"/>
                        <a:pt x="23" y="15"/>
                      </a:cubicBezTo>
                      <a:close/>
                    </a:path>
                  </a:pathLst>
                </a:custGeom>
                <a:solidFill>
                  <a:srgbClr val="66C65A"/>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66" name="Freeform 49"/>
                <p:cNvSpPr>
                  <a:spLocks/>
                </p:cNvSpPr>
                <p:nvPr/>
              </p:nvSpPr>
              <p:spPr bwMode="auto">
                <a:xfrm>
                  <a:off x="4940" y="1156"/>
                  <a:ext cx="7" cy="5"/>
                </a:xfrm>
                <a:custGeom>
                  <a:avLst/>
                  <a:gdLst>
                    <a:gd name="T0" fmla="*/ 23 w 23"/>
                    <a:gd name="T1" fmla="*/ 15 h 16"/>
                    <a:gd name="T2" fmla="*/ 23 w 23"/>
                    <a:gd name="T3" fmla="*/ 15 h 16"/>
                    <a:gd name="T4" fmla="*/ 0 w 23"/>
                    <a:gd name="T5" fmla="*/ 5 h 16"/>
                    <a:gd name="T6" fmla="*/ 23 w 23"/>
                    <a:gd name="T7" fmla="*/ 15 h 16"/>
                    <a:gd name="T8" fmla="*/ 23 w 23"/>
                    <a:gd name="T9" fmla="*/ 15 h 16"/>
                  </a:gdLst>
                  <a:ahLst/>
                  <a:cxnLst>
                    <a:cxn ang="0">
                      <a:pos x="T0" y="T1"/>
                    </a:cxn>
                    <a:cxn ang="0">
                      <a:pos x="T2" y="T3"/>
                    </a:cxn>
                    <a:cxn ang="0">
                      <a:pos x="T4" y="T5"/>
                    </a:cxn>
                    <a:cxn ang="0">
                      <a:pos x="T6" y="T7"/>
                    </a:cxn>
                    <a:cxn ang="0">
                      <a:pos x="T8" y="T9"/>
                    </a:cxn>
                  </a:cxnLst>
                  <a:rect l="0" t="0" r="r" b="b"/>
                  <a:pathLst>
                    <a:path w="23" h="16">
                      <a:moveTo>
                        <a:pt x="23" y="15"/>
                      </a:moveTo>
                      <a:lnTo>
                        <a:pt x="23" y="15"/>
                      </a:lnTo>
                      <a:cubicBezTo>
                        <a:pt x="13" y="0"/>
                        <a:pt x="4" y="6"/>
                        <a:pt x="0" y="5"/>
                      </a:cubicBezTo>
                      <a:cubicBezTo>
                        <a:pt x="4" y="8"/>
                        <a:pt x="4" y="16"/>
                        <a:pt x="23" y="15"/>
                      </a:cubicBezTo>
                      <a:lnTo>
                        <a:pt x="23" y="15"/>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67" name="Freeform 50"/>
                <p:cNvSpPr>
                  <a:spLocks/>
                </p:cNvSpPr>
                <p:nvPr/>
              </p:nvSpPr>
              <p:spPr bwMode="auto">
                <a:xfrm>
                  <a:off x="4944" y="1157"/>
                  <a:ext cx="4" cy="4"/>
                </a:xfrm>
                <a:custGeom>
                  <a:avLst/>
                  <a:gdLst>
                    <a:gd name="T0" fmla="*/ 10 w 10"/>
                    <a:gd name="T1" fmla="*/ 12 h 12"/>
                    <a:gd name="T2" fmla="*/ 10 w 10"/>
                    <a:gd name="T3" fmla="*/ 12 h 12"/>
                    <a:gd name="T4" fmla="*/ 3 w 10"/>
                    <a:gd name="T5" fmla="*/ 3 h 12"/>
                    <a:gd name="T6" fmla="*/ 4 w 10"/>
                    <a:gd name="T7" fmla="*/ 1 h 12"/>
                    <a:gd name="T8" fmla="*/ 2 w 10"/>
                    <a:gd name="T9" fmla="*/ 1 h 12"/>
                    <a:gd name="T10" fmla="*/ 2 w 10"/>
                    <a:gd name="T11" fmla="*/ 5 h 12"/>
                    <a:gd name="T12" fmla="*/ 8 w 1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10" y="12"/>
                      </a:moveTo>
                      <a:lnTo>
                        <a:pt x="10" y="12"/>
                      </a:lnTo>
                      <a:cubicBezTo>
                        <a:pt x="10" y="9"/>
                        <a:pt x="4" y="5"/>
                        <a:pt x="3" y="3"/>
                      </a:cubicBezTo>
                      <a:cubicBezTo>
                        <a:pt x="5" y="3"/>
                        <a:pt x="5" y="1"/>
                        <a:pt x="4" y="1"/>
                      </a:cubicBezTo>
                      <a:cubicBezTo>
                        <a:pt x="4" y="0"/>
                        <a:pt x="2" y="0"/>
                        <a:pt x="2" y="1"/>
                      </a:cubicBezTo>
                      <a:cubicBezTo>
                        <a:pt x="1" y="2"/>
                        <a:pt x="0" y="4"/>
                        <a:pt x="2" y="5"/>
                      </a:cubicBezTo>
                      <a:cubicBezTo>
                        <a:pt x="5" y="7"/>
                        <a:pt x="8" y="10"/>
                        <a:pt x="8" y="12"/>
                      </a:cubicBezTo>
                    </a:path>
                  </a:pathLst>
                </a:custGeom>
                <a:solidFill>
                  <a:srgbClr val="66C65A"/>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68" name="Freeform 51"/>
                <p:cNvSpPr>
                  <a:spLocks/>
                </p:cNvSpPr>
                <p:nvPr/>
              </p:nvSpPr>
              <p:spPr bwMode="auto">
                <a:xfrm>
                  <a:off x="4944" y="1157"/>
                  <a:ext cx="4" cy="4"/>
                </a:xfrm>
                <a:custGeom>
                  <a:avLst/>
                  <a:gdLst>
                    <a:gd name="T0" fmla="*/ 10 w 10"/>
                    <a:gd name="T1" fmla="*/ 12 h 12"/>
                    <a:gd name="T2" fmla="*/ 10 w 10"/>
                    <a:gd name="T3" fmla="*/ 12 h 12"/>
                    <a:gd name="T4" fmla="*/ 3 w 10"/>
                    <a:gd name="T5" fmla="*/ 3 h 12"/>
                    <a:gd name="T6" fmla="*/ 4 w 10"/>
                    <a:gd name="T7" fmla="*/ 1 h 12"/>
                    <a:gd name="T8" fmla="*/ 2 w 10"/>
                    <a:gd name="T9" fmla="*/ 1 h 12"/>
                    <a:gd name="T10" fmla="*/ 2 w 10"/>
                    <a:gd name="T11" fmla="*/ 5 h 12"/>
                    <a:gd name="T12" fmla="*/ 8 w 1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10" y="12"/>
                      </a:moveTo>
                      <a:lnTo>
                        <a:pt x="10" y="12"/>
                      </a:lnTo>
                      <a:cubicBezTo>
                        <a:pt x="10" y="9"/>
                        <a:pt x="4" y="5"/>
                        <a:pt x="3" y="3"/>
                      </a:cubicBezTo>
                      <a:cubicBezTo>
                        <a:pt x="5" y="3"/>
                        <a:pt x="5" y="1"/>
                        <a:pt x="4" y="1"/>
                      </a:cubicBezTo>
                      <a:cubicBezTo>
                        <a:pt x="4" y="0"/>
                        <a:pt x="2" y="0"/>
                        <a:pt x="2" y="1"/>
                      </a:cubicBezTo>
                      <a:cubicBezTo>
                        <a:pt x="1" y="2"/>
                        <a:pt x="0" y="4"/>
                        <a:pt x="2" y="5"/>
                      </a:cubicBezTo>
                      <a:cubicBezTo>
                        <a:pt x="5" y="7"/>
                        <a:pt x="8" y="10"/>
                        <a:pt x="8" y="12"/>
                      </a:cubicBezTo>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69" name="Freeform 52"/>
                <p:cNvSpPr>
                  <a:spLocks/>
                </p:cNvSpPr>
                <p:nvPr/>
              </p:nvSpPr>
              <p:spPr bwMode="auto">
                <a:xfrm>
                  <a:off x="4947" y="1156"/>
                  <a:ext cx="8" cy="7"/>
                </a:xfrm>
                <a:custGeom>
                  <a:avLst/>
                  <a:gdLst>
                    <a:gd name="T0" fmla="*/ 24 w 24"/>
                    <a:gd name="T1" fmla="*/ 21 h 22"/>
                    <a:gd name="T2" fmla="*/ 24 w 24"/>
                    <a:gd name="T3" fmla="*/ 21 h 22"/>
                    <a:gd name="T4" fmla="*/ 7 w 24"/>
                    <a:gd name="T5" fmla="*/ 6 h 22"/>
                    <a:gd name="T6" fmla="*/ 0 w 24"/>
                    <a:gd name="T7" fmla="*/ 2 h 22"/>
                    <a:gd name="T8" fmla="*/ 22 w 24"/>
                    <a:gd name="T9" fmla="*/ 22 h 22"/>
                    <a:gd name="T10" fmla="*/ 24 w 24"/>
                    <a:gd name="T11" fmla="*/ 21 h 22"/>
                  </a:gdLst>
                  <a:ahLst/>
                  <a:cxnLst>
                    <a:cxn ang="0">
                      <a:pos x="T0" y="T1"/>
                    </a:cxn>
                    <a:cxn ang="0">
                      <a:pos x="T2" y="T3"/>
                    </a:cxn>
                    <a:cxn ang="0">
                      <a:pos x="T4" y="T5"/>
                    </a:cxn>
                    <a:cxn ang="0">
                      <a:pos x="T6" y="T7"/>
                    </a:cxn>
                    <a:cxn ang="0">
                      <a:pos x="T8" y="T9"/>
                    </a:cxn>
                    <a:cxn ang="0">
                      <a:pos x="T10" y="T11"/>
                    </a:cxn>
                  </a:cxnLst>
                  <a:rect l="0" t="0" r="r" b="b"/>
                  <a:pathLst>
                    <a:path w="24" h="22">
                      <a:moveTo>
                        <a:pt x="24" y="21"/>
                      </a:moveTo>
                      <a:lnTo>
                        <a:pt x="24" y="21"/>
                      </a:lnTo>
                      <a:cubicBezTo>
                        <a:pt x="18" y="17"/>
                        <a:pt x="10" y="10"/>
                        <a:pt x="7" y="6"/>
                      </a:cubicBezTo>
                      <a:cubicBezTo>
                        <a:pt x="3" y="0"/>
                        <a:pt x="3" y="3"/>
                        <a:pt x="0" y="2"/>
                      </a:cubicBezTo>
                      <a:cubicBezTo>
                        <a:pt x="7" y="10"/>
                        <a:pt x="15" y="18"/>
                        <a:pt x="22" y="22"/>
                      </a:cubicBezTo>
                      <a:lnTo>
                        <a:pt x="24" y="21"/>
                      </a:lnTo>
                      <a:close/>
                    </a:path>
                  </a:pathLst>
                </a:custGeom>
                <a:solidFill>
                  <a:srgbClr val="66C65A"/>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70" name="Freeform 53"/>
                <p:cNvSpPr>
                  <a:spLocks/>
                </p:cNvSpPr>
                <p:nvPr/>
              </p:nvSpPr>
              <p:spPr bwMode="auto">
                <a:xfrm>
                  <a:off x="4947" y="1156"/>
                  <a:ext cx="8" cy="7"/>
                </a:xfrm>
                <a:custGeom>
                  <a:avLst/>
                  <a:gdLst>
                    <a:gd name="T0" fmla="*/ 24 w 24"/>
                    <a:gd name="T1" fmla="*/ 21 h 22"/>
                    <a:gd name="T2" fmla="*/ 24 w 24"/>
                    <a:gd name="T3" fmla="*/ 21 h 22"/>
                    <a:gd name="T4" fmla="*/ 7 w 24"/>
                    <a:gd name="T5" fmla="*/ 6 h 22"/>
                    <a:gd name="T6" fmla="*/ 0 w 24"/>
                    <a:gd name="T7" fmla="*/ 2 h 22"/>
                    <a:gd name="T8" fmla="*/ 22 w 24"/>
                    <a:gd name="T9" fmla="*/ 22 h 22"/>
                    <a:gd name="T10" fmla="*/ 24 w 24"/>
                    <a:gd name="T11" fmla="*/ 21 h 22"/>
                    <a:gd name="T12" fmla="*/ 24 w 24"/>
                    <a:gd name="T13" fmla="*/ 21 h 22"/>
                  </a:gdLst>
                  <a:ahLst/>
                  <a:cxnLst>
                    <a:cxn ang="0">
                      <a:pos x="T0" y="T1"/>
                    </a:cxn>
                    <a:cxn ang="0">
                      <a:pos x="T2" y="T3"/>
                    </a:cxn>
                    <a:cxn ang="0">
                      <a:pos x="T4" y="T5"/>
                    </a:cxn>
                    <a:cxn ang="0">
                      <a:pos x="T6" y="T7"/>
                    </a:cxn>
                    <a:cxn ang="0">
                      <a:pos x="T8" y="T9"/>
                    </a:cxn>
                    <a:cxn ang="0">
                      <a:pos x="T10" y="T11"/>
                    </a:cxn>
                    <a:cxn ang="0">
                      <a:pos x="T12" y="T13"/>
                    </a:cxn>
                  </a:cxnLst>
                  <a:rect l="0" t="0" r="r" b="b"/>
                  <a:pathLst>
                    <a:path w="24" h="22">
                      <a:moveTo>
                        <a:pt x="24" y="21"/>
                      </a:moveTo>
                      <a:lnTo>
                        <a:pt x="24" y="21"/>
                      </a:lnTo>
                      <a:cubicBezTo>
                        <a:pt x="18" y="17"/>
                        <a:pt x="10" y="10"/>
                        <a:pt x="7" y="6"/>
                      </a:cubicBezTo>
                      <a:cubicBezTo>
                        <a:pt x="3" y="0"/>
                        <a:pt x="3" y="3"/>
                        <a:pt x="0" y="2"/>
                      </a:cubicBezTo>
                      <a:cubicBezTo>
                        <a:pt x="7" y="10"/>
                        <a:pt x="15" y="18"/>
                        <a:pt x="22" y="22"/>
                      </a:cubicBezTo>
                      <a:lnTo>
                        <a:pt x="24" y="21"/>
                      </a:lnTo>
                      <a:lnTo>
                        <a:pt x="24" y="2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71" name="Freeform 54"/>
                <p:cNvSpPr>
                  <a:spLocks/>
                </p:cNvSpPr>
                <p:nvPr/>
              </p:nvSpPr>
              <p:spPr bwMode="auto">
                <a:xfrm>
                  <a:off x="4971" y="1164"/>
                  <a:ext cx="8" cy="6"/>
                </a:xfrm>
                <a:custGeom>
                  <a:avLst/>
                  <a:gdLst>
                    <a:gd name="T0" fmla="*/ 0 w 25"/>
                    <a:gd name="T1" fmla="*/ 9 h 18"/>
                    <a:gd name="T2" fmla="*/ 0 w 25"/>
                    <a:gd name="T3" fmla="*/ 9 h 18"/>
                    <a:gd name="T4" fmla="*/ 25 w 25"/>
                    <a:gd name="T5" fmla="*/ 10 h 18"/>
                    <a:gd name="T6" fmla="*/ 0 w 25"/>
                    <a:gd name="T7" fmla="*/ 9 h 18"/>
                  </a:gdLst>
                  <a:ahLst/>
                  <a:cxnLst>
                    <a:cxn ang="0">
                      <a:pos x="T0" y="T1"/>
                    </a:cxn>
                    <a:cxn ang="0">
                      <a:pos x="T2" y="T3"/>
                    </a:cxn>
                    <a:cxn ang="0">
                      <a:pos x="T4" y="T5"/>
                    </a:cxn>
                    <a:cxn ang="0">
                      <a:pos x="T6" y="T7"/>
                    </a:cxn>
                  </a:cxnLst>
                  <a:rect l="0" t="0" r="r" b="b"/>
                  <a:pathLst>
                    <a:path w="25" h="18">
                      <a:moveTo>
                        <a:pt x="0" y="9"/>
                      </a:moveTo>
                      <a:lnTo>
                        <a:pt x="0" y="9"/>
                      </a:lnTo>
                      <a:cubicBezTo>
                        <a:pt x="15" y="0"/>
                        <a:pt x="21" y="9"/>
                        <a:pt x="25" y="10"/>
                      </a:cubicBezTo>
                      <a:cubicBezTo>
                        <a:pt x="21" y="11"/>
                        <a:pt x="17" y="18"/>
                        <a:pt x="0" y="9"/>
                      </a:cubicBezTo>
                      <a:close/>
                    </a:path>
                  </a:pathLst>
                </a:custGeom>
                <a:solidFill>
                  <a:srgbClr val="66C65A"/>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72" name="Freeform 55"/>
                <p:cNvSpPr>
                  <a:spLocks/>
                </p:cNvSpPr>
                <p:nvPr/>
              </p:nvSpPr>
              <p:spPr bwMode="auto">
                <a:xfrm>
                  <a:off x="4971" y="1164"/>
                  <a:ext cx="8" cy="6"/>
                </a:xfrm>
                <a:custGeom>
                  <a:avLst/>
                  <a:gdLst>
                    <a:gd name="T0" fmla="*/ 0 w 25"/>
                    <a:gd name="T1" fmla="*/ 9 h 18"/>
                    <a:gd name="T2" fmla="*/ 0 w 25"/>
                    <a:gd name="T3" fmla="*/ 9 h 18"/>
                    <a:gd name="T4" fmla="*/ 25 w 25"/>
                    <a:gd name="T5" fmla="*/ 10 h 18"/>
                    <a:gd name="T6" fmla="*/ 0 w 25"/>
                    <a:gd name="T7" fmla="*/ 9 h 18"/>
                    <a:gd name="T8" fmla="*/ 0 w 25"/>
                    <a:gd name="T9" fmla="*/ 9 h 18"/>
                  </a:gdLst>
                  <a:ahLst/>
                  <a:cxnLst>
                    <a:cxn ang="0">
                      <a:pos x="T0" y="T1"/>
                    </a:cxn>
                    <a:cxn ang="0">
                      <a:pos x="T2" y="T3"/>
                    </a:cxn>
                    <a:cxn ang="0">
                      <a:pos x="T4" y="T5"/>
                    </a:cxn>
                    <a:cxn ang="0">
                      <a:pos x="T6" y="T7"/>
                    </a:cxn>
                    <a:cxn ang="0">
                      <a:pos x="T8" y="T9"/>
                    </a:cxn>
                  </a:cxnLst>
                  <a:rect l="0" t="0" r="r" b="b"/>
                  <a:pathLst>
                    <a:path w="25" h="18">
                      <a:moveTo>
                        <a:pt x="0" y="9"/>
                      </a:moveTo>
                      <a:lnTo>
                        <a:pt x="0" y="9"/>
                      </a:lnTo>
                      <a:cubicBezTo>
                        <a:pt x="15" y="0"/>
                        <a:pt x="21" y="9"/>
                        <a:pt x="25" y="10"/>
                      </a:cubicBezTo>
                      <a:cubicBezTo>
                        <a:pt x="21" y="11"/>
                        <a:pt x="17" y="18"/>
                        <a:pt x="0" y="9"/>
                      </a:cubicBezTo>
                      <a:lnTo>
                        <a:pt x="0" y="9"/>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73" name="Freeform 56"/>
                <p:cNvSpPr>
                  <a:spLocks/>
                </p:cNvSpPr>
                <p:nvPr/>
              </p:nvSpPr>
              <p:spPr bwMode="auto">
                <a:xfrm>
                  <a:off x="4969" y="1162"/>
                  <a:ext cx="8" cy="6"/>
                </a:xfrm>
                <a:custGeom>
                  <a:avLst/>
                  <a:gdLst>
                    <a:gd name="T0" fmla="*/ 0 w 25"/>
                    <a:gd name="T1" fmla="*/ 10 h 17"/>
                    <a:gd name="T2" fmla="*/ 0 w 25"/>
                    <a:gd name="T3" fmla="*/ 10 h 17"/>
                    <a:gd name="T4" fmla="*/ 25 w 25"/>
                    <a:gd name="T5" fmla="*/ 9 h 17"/>
                    <a:gd name="T6" fmla="*/ 0 w 25"/>
                    <a:gd name="T7" fmla="*/ 10 h 17"/>
                  </a:gdLst>
                  <a:ahLst/>
                  <a:cxnLst>
                    <a:cxn ang="0">
                      <a:pos x="T0" y="T1"/>
                    </a:cxn>
                    <a:cxn ang="0">
                      <a:pos x="T2" y="T3"/>
                    </a:cxn>
                    <a:cxn ang="0">
                      <a:pos x="T4" y="T5"/>
                    </a:cxn>
                    <a:cxn ang="0">
                      <a:pos x="T6" y="T7"/>
                    </a:cxn>
                  </a:cxnLst>
                  <a:rect l="0" t="0" r="r" b="b"/>
                  <a:pathLst>
                    <a:path w="25" h="17">
                      <a:moveTo>
                        <a:pt x="0" y="10"/>
                      </a:moveTo>
                      <a:lnTo>
                        <a:pt x="0" y="10"/>
                      </a:lnTo>
                      <a:cubicBezTo>
                        <a:pt x="15" y="0"/>
                        <a:pt x="21" y="9"/>
                        <a:pt x="25" y="9"/>
                      </a:cubicBezTo>
                      <a:cubicBezTo>
                        <a:pt x="21" y="10"/>
                        <a:pt x="18" y="17"/>
                        <a:pt x="0" y="10"/>
                      </a:cubicBezTo>
                      <a:close/>
                    </a:path>
                  </a:pathLst>
                </a:custGeom>
                <a:solidFill>
                  <a:srgbClr val="66C65A"/>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74" name="Freeform 57"/>
                <p:cNvSpPr>
                  <a:spLocks/>
                </p:cNvSpPr>
                <p:nvPr/>
              </p:nvSpPr>
              <p:spPr bwMode="auto">
                <a:xfrm>
                  <a:off x="4969" y="1162"/>
                  <a:ext cx="8" cy="6"/>
                </a:xfrm>
                <a:custGeom>
                  <a:avLst/>
                  <a:gdLst>
                    <a:gd name="T0" fmla="*/ 0 w 25"/>
                    <a:gd name="T1" fmla="*/ 10 h 17"/>
                    <a:gd name="T2" fmla="*/ 0 w 25"/>
                    <a:gd name="T3" fmla="*/ 10 h 17"/>
                    <a:gd name="T4" fmla="*/ 25 w 25"/>
                    <a:gd name="T5" fmla="*/ 9 h 17"/>
                    <a:gd name="T6" fmla="*/ 0 w 25"/>
                    <a:gd name="T7" fmla="*/ 10 h 17"/>
                    <a:gd name="T8" fmla="*/ 0 w 25"/>
                    <a:gd name="T9" fmla="*/ 10 h 17"/>
                  </a:gdLst>
                  <a:ahLst/>
                  <a:cxnLst>
                    <a:cxn ang="0">
                      <a:pos x="T0" y="T1"/>
                    </a:cxn>
                    <a:cxn ang="0">
                      <a:pos x="T2" y="T3"/>
                    </a:cxn>
                    <a:cxn ang="0">
                      <a:pos x="T4" y="T5"/>
                    </a:cxn>
                    <a:cxn ang="0">
                      <a:pos x="T6" y="T7"/>
                    </a:cxn>
                    <a:cxn ang="0">
                      <a:pos x="T8" y="T9"/>
                    </a:cxn>
                  </a:cxnLst>
                  <a:rect l="0" t="0" r="r" b="b"/>
                  <a:pathLst>
                    <a:path w="25" h="17">
                      <a:moveTo>
                        <a:pt x="0" y="10"/>
                      </a:moveTo>
                      <a:lnTo>
                        <a:pt x="0" y="10"/>
                      </a:lnTo>
                      <a:cubicBezTo>
                        <a:pt x="15" y="0"/>
                        <a:pt x="21" y="9"/>
                        <a:pt x="25" y="9"/>
                      </a:cubicBezTo>
                      <a:cubicBezTo>
                        <a:pt x="21" y="10"/>
                        <a:pt x="18" y="17"/>
                        <a:pt x="0" y="10"/>
                      </a:cubicBezTo>
                      <a:lnTo>
                        <a:pt x="0" y="1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75" name="Freeform 58"/>
                <p:cNvSpPr>
                  <a:spLocks/>
                </p:cNvSpPr>
                <p:nvPr/>
              </p:nvSpPr>
              <p:spPr bwMode="auto">
                <a:xfrm>
                  <a:off x="4966" y="1161"/>
                  <a:ext cx="7" cy="5"/>
                </a:xfrm>
                <a:custGeom>
                  <a:avLst/>
                  <a:gdLst>
                    <a:gd name="T0" fmla="*/ 0 w 25"/>
                    <a:gd name="T1" fmla="*/ 10 h 17"/>
                    <a:gd name="T2" fmla="*/ 0 w 25"/>
                    <a:gd name="T3" fmla="*/ 10 h 17"/>
                    <a:gd name="T4" fmla="*/ 25 w 25"/>
                    <a:gd name="T5" fmla="*/ 8 h 17"/>
                    <a:gd name="T6" fmla="*/ 0 w 25"/>
                    <a:gd name="T7" fmla="*/ 10 h 17"/>
                  </a:gdLst>
                  <a:ahLst/>
                  <a:cxnLst>
                    <a:cxn ang="0">
                      <a:pos x="T0" y="T1"/>
                    </a:cxn>
                    <a:cxn ang="0">
                      <a:pos x="T2" y="T3"/>
                    </a:cxn>
                    <a:cxn ang="0">
                      <a:pos x="T4" y="T5"/>
                    </a:cxn>
                    <a:cxn ang="0">
                      <a:pos x="T6" y="T7"/>
                    </a:cxn>
                  </a:cxnLst>
                  <a:rect l="0" t="0" r="r" b="b"/>
                  <a:pathLst>
                    <a:path w="25" h="17">
                      <a:moveTo>
                        <a:pt x="0" y="10"/>
                      </a:moveTo>
                      <a:lnTo>
                        <a:pt x="0" y="10"/>
                      </a:lnTo>
                      <a:cubicBezTo>
                        <a:pt x="15" y="0"/>
                        <a:pt x="22" y="8"/>
                        <a:pt x="25" y="8"/>
                      </a:cubicBezTo>
                      <a:cubicBezTo>
                        <a:pt x="21" y="10"/>
                        <a:pt x="18" y="17"/>
                        <a:pt x="0" y="10"/>
                      </a:cubicBezTo>
                      <a:close/>
                    </a:path>
                  </a:pathLst>
                </a:custGeom>
                <a:solidFill>
                  <a:srgbClr val="66C65A"/>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76" name="Freeform 59"/>
                <p:cNvSpPr>
                  <a:spLocks/>
                </p:cNvSpPr>
                <p:nvPr/>
              </p:nvSpPr>
              <p:spPr bwMode="auto">
                <a:xfrm>
                  <a:off x="4966" y="1161"/>
                  <a:ext cx="7" cy="5"/>
                </a:xfrm>
                <a:custGeom>
                  <a:avLst/>
                  <a:gdLst>
                    <a:gd name="T0" fmla="*/ 0 w 25"/>
                    <a:gd name="T1" fmla="*/ 10 h 17"/>
                    <a:gd name="T2" fmla="*/ 0 w 25"/>
                    <a:gd name="T3" fmla="*/ 10 h 17"/>
                    <a:gd name="T4" fmla="*/ 25 w 25"/>
                    <a:gd name="T5" fmla="*/ 8 h 17"/>
                    <a:gd name="T6" fmla="*/ 0 w 25"/>
                    <a:gd name="T7" fmla="*/ 10 h 17"/>
                    <a:gd name="T8" fmla="*/ 0 w 25"/>
                    <a:gd name="T9" fmla="*/ 10 h 17"/>
                  </a:gdLst>
                  <a:ahLst/>
                  <a:cxnLst>
                    <a:cxn ang="0">
                      <a:pos x="T0" y="T1"/>
                    </a:cxn>
                    <a:cxn ang="0">
                      <a:pos x="T2" y="T3"/>
                    </a:cxn>
                    <a:cxn ang="0">
                      <a:pos x="T4" y="T5"/>
                    </a:cxn>
                    <a:cxn ang="0">
                      <a:pos x="T6" y="T7"/>
                    </a:cxn>
                    <a:cxn ang="0">
                      <a:pos x="T8" y="T9"/>
                    </a:cxn>
                  </a:cxnLst>
                  <a:rect l="0" t="0" r="r" b="b"/>
                  <a:pathLst>
                    <a:path w="25" h="17">
                      <a:moveTo>
                        <a:pt x="0" y="10"/>
                      </a:moveTo>
                      <a:lnTo>
                        <a:pt x="0" y="10"/>
                      </a:lnTo>
                      <a:cubicBezTo>
                        <a:pt x="15" y="0"/>
                        <a:pt x="22" y="8"/>
                        <a:pt x="25" y="8"/>
                      </a:cubicBezTo>
                      <a:cubicBezTo>
                        <a:pt x="21" y="10"/>
                        <a:pt x="18" y="17"/>
                        <a:pt x="0" y="10"/>
                      </a:cubicBezTo>
                      <a:lnTo>
                        <a:pt x="0" y="1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77" name="Freeform 60"/>
                <p:cNvSpPr>
                  <a:spLocks/>
                </p:cNvSpPr>
                <p:nvPr/>
              </p:nvSpPr>
              <p:spPr bwMode="auto">
                <a:xfrm>
                  <a:off x="4963" y="1158"/>
                  <a:ext cx="8" cy="6"/>
                </a:xfrm>
                <a:custGeom>
                  <a:avLst/>
                  <a:gdLst>
                    <a:gd name="T0" fmla="*/ 0 w 24"/>
                    <a:gd name="T1" fmla="*/ 12 h 17"/>
                    <a:gd name="T2" fmla="*/ 0 w 24"/>
                    <a:gd name="T3" fmla="*/ 12 h 17"/>
                    <a:gd name="T4" fmla="*/ 24 w 24"/>
                    <a:gd name="T5" fmla="*/ 7 h 17"/>
                    <a:gd name="T6" fmla="*/ 0 w 24"/>
                    <a:gd name="T7" fmla="*/ 12 h 17"/>
                  </a:gdLst>
                  <a:ahLst/>
                  <a:cxnLst>
                    <a:cxn ang="0">
                      <a:pos x="T0" y="T1"/>
                    </a:cxn>
                    <a:cxn ang="0">
                      <a:pos x="T2" y="T3"/>
                    </a:cxn>
                    <a:cxn ang="0">
                      <a:pos x="T4" y="T5"/>
                    </a:cxn>
                    <a:cxn ang="0">
                      <a:pos x="T6" y="T7"/>
                    </a:cxn>
                  </a:cxnLst>
                  <a:rect l="0" t="0" r="r" b="b"/>
                  <a:pathLst>
                    <a:path w="24" h="17">
                      <a:moveTo>
                        <a:pt x="0" y="12"/>
                      </a:moveTo>
                      <a:lnTo>
                        <a:pt x="0" y="12"/>
                      </a:lnTo>
                      <a:cubicBezTo>
                        <a:pt x="13" y="0"/>
                        <a:pt x="21" y="8"/>
                        <a:pt x="24" y="7"/>
                      </a:cubicBezTo>
                      <a:cubicBezTo>
                        <a:pt x="20" y="9"/>
                        <a:pt x="18" y="17"/>
                        <a:pt x="0" y="12"/>
                      </a:cubicBezTo>
                      <a:close/>
                    </a:path>
                  </a:pathLst>
                </a:custGeom>
                <a:solidFill>
                  <a:srgbClr val="66C65A"/>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78" name="Freeform 61"/>
                <p:cNvSpPr>
                  <a:spLocks/>
                </p:cNvSpPr>
                <p:nvPr/>
              </p:nvSpPr>
              <p:spPr bwMode="auto">
                <a:xfrm>
                  <a:off x="4963" y="1158"/>
                  <a:ext cx="8" cy="6"/>
                </a:xfrm>
                <a:custGeom>
                  <a:avLst/>
                  <a:gdLst>
                    <a:gd name="T0" fmla="*/ 0 w 24"/>
                    <a:gd name="T1" fmla="*/ 12 h 17"/>
                    <a:gd name="T2" fmla="*/ 0 w 24"/>
                    <a:gd name="T3" fmla="*/ 12 h 17"/>
                    <a:gd name="T4" fmla="*/ 24 w 24"/>
                    <a:gd name="T5" fmla="*/ 7 h 17"/>
                    <a:gd name="T6" fmla="*/ 0 w 24"/>
                    <a:gd name="T7" fmla="*/ 12 h 17"/>
                    <a:gd name="T8" fmla="*/ 0 w 24"/>
                    <a:gd name="T9" fmla="*/ 12 h 17"/>
                  </a:gdLst>
                  <a:ahLst/>
                  <a:cxnLst>
                    <a:cxn ang="0">
                      <a:pos x="T0" y="T1"/>
                    </a:cxn>
                    <a:cxn ang="0">
                      <a:pos x="T2" y="T3"/>
                    </a:cxn>
                    <a:cxn ang="0">
                      <a:pos x="T4" y="T5"/>
                    </a:cxn>
                    <a:cxn ang="0">
                      <a:pos x="T6" y="T7"/>
                    </a:cxn>
                    <a:cxn ang="0">
                      <a:pos x="T8" y="T9"/>
                    </a:cxn>
                  </a:cxnLst>
                  <a:rect l="0" t="0" r="r" b="b"/>
                  <a:pathLst>
                    <a:path w="24" h="17">
                      <a:moveTo>
                        <a:pt x="0" y="12"/>
                      </a:moveTo>
                      <a:lnTo>
                        <a:pt x="0" y="12"/>
                      </a:lnTo>
                      <a:cubicBezTo>
                        <a:pt x="13" y="0"/>
                        <a:pt x="21" y="8"/>
                        <a:pt x="24" y="7"/>
                      </a:cubicBezTo>
                      <a:cubicBezTo>
                        <a:pt x="20" y="9"/>
                        <a:pt x="18" y="17"/>
                        <a:pt x="0" y="12"/>
                      </a:cubicBezTo>
                      <a:lnTo>
                        <a:pt x="0" y="1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79" name="Freeform 62"/>
                <p:cNvSpPr>
                  <a:spLocks/>
                </p:cNvSpPr>
                <p:nvPr/>
              </p:nvSpPr>
              <p:spPr bwMode="auto">
                <a:xfrm>
                  <a:off x="4960" y="1157"/>
                  <a:ext cx="7" cy="5"/>
                </a:xfrm>
                <a:custGeom>
                  <a:avLst/>
                  <a:gdLst>
                    <a:gd name="T0" fmla="*/ 0 w 24"/>
                    <a:gd name="T1" fmla="*/ 13 h 17"/>
                    <a:gd name="T2" fmla="*/ 0 w 24"/>
                    <a:gd name="T3" fmla="*/ 13 h 17"/>
                    <a:gd name="T4" fmla="*/ 24 w 24"/>
                    <a:gd name="T5" fmla="*/ 7 h 17"/>
                    <a:gd name="T6" fmla="*/ 0 w 24"/>
                    <a:gd name="T7" fmla="*/ 13 h 17"/>
                  </a:gdLst>
                  <a:ahLst/>
                  <a:cxnLst>
                    <a:cxn ang="0">
                      <a:pos x="T0" y="T1"/>
                    </a:cxn>
                    <a:cxn ang="0">
                      <a:pos x="T2" y="T3"/>
                    </a:cxn>
                    <a:cxn ang="0">
                      <a:pos x="T4" y="T5"/>
                    </a:cxn>
                    <a:cxn ang="0">
                      <a:pos x="T6" y="T7"/>
                    </a:cxn>
                  </a:cxnLst>
                  <a:rect l="0" t="0" r="r" b="b"/>
                  <a:pathLst>
                    <a:path w="24" h="17">
                      <a:moveTo>
                        <a:pt x="0" y="13"/>
                      </a:moveTo>
                      <a:lnTo>
                        <a:pt x="0" y="13"/>
                      </a:lnTo>
                      <a:cubicBezTo>
                        <a:pt x="12" y="0"/>
                        <a:pt x="20" y="8"/>
                        <a:pt x="24" y="7"/>
                      </a:cubicBezTo>
                      <a:cubicBezTo>
                        <a:pt x="20" y="10"/>
                        <a:pt x="18" y="17"/>
                        <a:pt x="0" y="13"/>
                      </a:cubicBezTo>
                      <a:close/>
                    </a:path>
                  </a:pathLst>
                </a:custGeom>
                <a:solidFill>
                  <a:srgbClr val="66C65A"/>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80" name="Freeform 63"/>
                <p:cNvSpPr>
                  <a:spLocks/>
                </p:cNvSpPr>
                <p:nvPr/>
              </p:nvSpPr>
              <p:spPr bwMode="auto">
                <a:xfrm>
                  <a:off x="4960" y="1157"/>
                  <a:ext cx="7" cy="5"/>
                </a:xfrm>
                <a:custGeom>
                  <a:avLst/>
                  <a:gdLst>
                    <a:gd name="T0" fmla="*/ 0 w 24"/>
                    <a:gd name="T1" fmla="*/ 13 h 17"/>
                    <a:gd name="T2" fmla="*/ 0 w 24"/>
                    <a:gd name="T3" fmla="*/ 13 h 17"/>
                    <a:gd name="T4" fmla="*/ 24 w 24"/>
                    <a:gd name="T5" fmla="*/ 7 h 17"/>
                    <a:gd name="T6" fmla="*/ 0 w 24"/>
                    <a:gd name="T7" fmla="*/ 13 h 17"/>
                    <a:gd name="T8" fmla="*/ 0 w 24"/>
                    <a:gd name="T9" fmla="*/ 13 h 17"/>
                  </a:gdLst>
                  <a:ahLst/>
                  <a:cxnLst>
                    <a:cxn ang="0">
                      <a:pos x="T0" y="T1"/>
                    </a:cxn>
                    <a:cxn ang="0">
                      <a:pos x="T2" y="T3"/>
                    </a:cxn>
                    <a:cxn ang="0">
                      <a:pos x="T4" y="T5"/>
                    </a:cxn>
                    <a:cxn ang="0">
                      <a:pos x="T6" y="T7"/>
                    </a:cxn>
                    <a:cxn ang="0">
                      <a:pos x="T8" y="T9"/>
                    </a:cxn>
                  </a:cxnLst>
                  <a:rect l="0" t="0" r="r" b="b"/>
                  <a:pathLst>
                    <a:path w="24" h="17">
                      <a:moveTo>
                        <a:pt x="0" y="13"/>
                      </a:moveTo>
                      <a:lnTo>
                        <a:pt x="0" y="13"/>
                      </a:lnTo>
                      <a:cubicBezTo>
                        <a:pt x="12" y="0"/>
                        <a:pt x="20" y="8"/>
                        <a:pt x="24" y="7"/>
                      </a:cubicBezTo>
                      <a:cubicBezTo>
                        <a:pt x="20" y="10"/>
                        <a:pt x="18" y="17"/>
                        <a:pt x="0" y="13"/>
                      </a:cubicBezTo>
                      <a:lnTo>
                        <a:pt x="0" y="13"/>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81" name="Freeform 64"/>
                <p:cNvSpPr>
                  <a:spLocks/>
                </p:cNvSpPr>
                <p:nvPr/>
              </p:nvSpPr>
              <p:spPr bwMode="auto">
                <a:xfrm>
                  <a:off x="4956" y="1156"/>
                  <a:ext cx="7" cy="5"/>
                </a:xfrm>
                <a:custGeom>
                  <a:avLst/>
                  <a:gdLst>
                    <a:gd name="T0" fmla="*/ 0 w 23"/>
                    <a:gd name="T1" fmla="*/ 15 h 16"/>
                    <a:gd name="T2" fmla="*/ 0 w 23"/>
                    <a:gd name="T3" fmla="*/ 15 h 16"/>
                    <a:gd name="T4" fmla="*/ 23 w 23"/>
                    <a:gd name="T5" fmla="*/ 5 h 16"/>
                    <a:gd name="T6" fmla="*/ 0 w 23"/>
                    <a:gd name="T7" fmla="*/ 15 h 16"/>
                  </a:gdLst>
                  <a:ahLst/>
                  <a:cxnLst>
                    <a:cxn ang="0">
                      <a:pos x="T0" y="T1"/>
                    </a:cxn>
                    <a:cxn ang="0">
                      <a:pos x="T2" y="T3"/>
                    </a:cxn>
                    <a:cxn ang="0">
                      <a:pos x="T4" y="T5"/>
                    </a:cxn>
                    <a:cxn ang="0">
                      <a:pos x="T6" y="T7"/>
                    </a:cxn>
                  </a:cxnLst>
                  <a:rect l="0" t="0" r="r" b="b"/>
                  <a:pathLst>
                    <a:path w="23" h="16">
                      <a:moveTo>
                        <a:pt x="0" y="15"/>
                      </a:moveTo>
                      <a:lnTo>
                        <a:pt x="0" y="15"/>
                      </a:lnTo>
                      <a:cubicBezTo>
                        <a:pt x="10" y="0"/>
                        <a:pt x="20" y="6"/>
                        <a:pt x="23" y="5"/>
                      </a:cubicBezTo>
                      <a:cubicBezTo>
                        <a:pt x="20" y="8"/>
                        <a:pt x="19" y="16"/>
                        <a:pt x="0" y="15"/>
                      </a:cubicBezTo>
                      <a:close/>
                    </a:path>
                  </a:pathLst>
                </a:custGeom>
                <a:solidFill>
                  <a:srgbClr val="66C65A"/>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82" name="Freeform 65"/>
                <p:cNvSpPr>
                  <a:spLocks/>
                </p:cNvSpPr>
                <p:nvPr/>
              </p:nvSpPr>
              <p:spPr bwMode="auto">
                <a:xfrm>
                  <a:off x="4956" y="1156"/>
                  <a:ext cx="7" cy="5"/>
                </a:xfrm>
                <a:custGeom>
                  <a:avLst/>
                  <a:gdLst>
                    <a:gd name="T0" fmla="*/ 0 w 23"/>
                    <a:gd name="T1" fmla="*/ 15 h 16"/>
                    <a:gd name="T2" fmla="*/ 0 w 23"/>
                    <a:gd name="T3" fmla="*/ 15 h 16"/>
                    <a:gd name="T4" fmla="*/ 23 w 23"/>
                    <a:gd name="T5" fmla="*/ 5 h 16"/>
                    <a:gd name="T6" fmla="*/ 0 w 23"/>
                    <a:gd name="T7" fmla="*/ 15 h 16"/>
                    <a:gd name="T8" fmla="*/ 0 w 23"/>
                    <a:gd name="T9" fmla="*/ 15 h 16"/>
                  </a:gdLst>
                  <a:ahLst/>
                  <a:cxnLst>
                    <a:cxn ang="0">
                      <a:pos x="T0" y="T1"/>
                    </a:cxn>
                    <a:cxn ang="0">
                      <a:pos x="T2" y="T3"/>
                    </a:cxn>
                    <a:cxn ang="0">
                      <a:pos x="T4" y="T5"/>
                    </a:cxn>
                    <a:cxn ang="0">
                      <a:pos x="T6" y="T7"/>
                    </a:cxn>
                    <a:cxn ang="0">
                      <a:pos x="T8" y="T9"/>
                    </a:cxn>
                  </a:cxnLst>
                  <a:rect l="0" t="0" r="r" b="b"/>
                  <a:pathLst>
                    <a:path w="23" h="16">
                      <a:moveTo>
                        <a:pt x="0" y="15"/>
                      </a:moveTo>
                      <a:lnTo>
                        <a:pt x="0" y="15"/>
                      </a:lnTo>
                      <a:cubicBezTo>
                        <a:pt x="10" y="0"/>
                        <a:pt x="20" y="6"/>
                        <a:pt x="23" y="5"/>
                      </a:cubicBezTo>
                      <a:cubicBezTo>
                        <a:pt x="20" y="8"/>
                        <a:pt x="19" y="16"/>
                        <a:pt x="0" y="15"/>
                      </a:cubicBezTo>
                      <a:lnTo>
                        <a:pt x="0" y="15"/>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83" name="Freeform 66"/>
                <p:cNvSpPr>
                  <a:spLocks/>
                </p:cNvSpPr>
                <p:nvPr/>
              </p:nvSpPr>
              <p:spPr bwMode="auto">
                <a:xfrm>
                  <a:off x="4955" y="1157"/>
                  <a:ext cx="3" cy="4"/>
                </a:xfrm>
                <a:custGeom>
                  <a:avLst/>
                  <a:gdLst>
                    <a:gd name="T0" fmla="*/ 0 w 10"/>
                    <a:gd name="T1" fmla="*/ 12 h 12"/>
                    <a:gd name="T2" fmla="*/ 0 w 10"/>
                    <a:gd name="T3" fmla="*/ 12 h 12"/>
                    <a:gd name="T4" fmla="*/ 7 w 10"/>
                    <a:gd name="T5" fmla="*/ 3 h 12"/>
                    <a:gd name="T6" fmla="*/ 6 w 10"/>
                    <a:gd name="T7" fmla="*/ 1 h 12"/>
                    <a:gd name="T8" fmla="*/ 8 w 10"/>
                    <a:gd name="T9" fmla="*/ 1 h 12"/>
                    <a:gd name="T10" fmla="*/ 8 w 10"/>
                    <a:gd name="T11" fmla="*/ 5 h 12"/>
                    <a:gd name="T12" fmla="*/ 2 w 1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12"/>
                      </a:moveTo>
                      <a:lnTo>
                        <a:pt x="0" y="12"/>
                      </a:lnTo>
                      <a:cubicBezTo>
                        <a:pt x="0" y="9"/>
                        <a:pt x="6" y="5"/>
                        <a:pt x="7" y="3"/>
                      </a:cubicBezTo>
                      <a:cubicBezTo>
                        <a:pt x="5" y="3"/>
                        <a:pt x="5" y="1"/>
                        <a:pt x="6" y="1"/>
                      </a:cubicBezTo>
                      <a:cubicBezTo>
                        <a:pt x="6" y="0"/>
                        <a:pt x="8" y="0"/>
                        <a:pt x="8" y="1"/>
                      </a:cubicBezTo>
                      <a:cubicBezTo>
                        <a:pt x="9" y="2"/>
                        <a:pt x="10" y="4"/>
                        <a:pt x="8" y="5"/>
                      </a:cubicBezTo>
                      <a:cubicBezTo>
                        <a:pt x="5" y="7"/>
                        <a:pt x="2" y="10"/>
                        <a:pt x="2" y="12"/>
                      </a:cubicBezTo>
                    </a:path>
                  </a:pathLst>
                </a:custGeom>
                <a:solidFill>
                  <a:srgbClr val="66C65A"/>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84" name="Freeform 67"/>
                <p:cNvSpPr>
                  <a:spLocks noEditPoints="1"/>
                </p:cNvSpPr>
                <p:nvPr/>
              </p:nvSpPr>
              <p:spPr bwMode="auto">
                <a:xfrm>
                  <a:off x="4927" y="1157"/>
                  <a:ext cx="49" cy="10"/>
                </a:xfrm>
                <a:custGeom>
                  <a:avLst/>
                  <a:gdLst>
                    <a:gd name="T0" fmla="*/ 89 w 154"/>
                    <a:gd name="T1" fmla="*/ 12 h 34"/>
                    <a:gd name="T2" fmla="*/ 89 w 154"/>
                    <a:gd name="T3" fmla="*/ 12 h 34"/>
                    <a:gd name="T4" fmla="*/ 96 w 154"/>
                    <a:gd name="T5" fmla="*/ 3 h 34"/>
                    <a:gd name="T6" fmla="*/ 95 w 154"/>
                    <a:gd name="T7" fmla="*/ 1 h 34"/>
                    <a:gd name="T8" fmla="*/ 97 w 154"/>
                    <a:gd name="T9" fmla="*/ 1 h 34"/>
                    <a:gd name="T10" fmla="*/ 97 w 154"/>
                    <a:gd name="T11" fmla="*/ 5 h 34"/>
                    <a:gd name="T12" fmla="*/ 91 w 154"/>
                    <a:gd name="T13" fmla="*/ 12 h 34"/>
                    <a:gd name="T14" fmla="*/ 0 w 154"/>
                    <a:gd name="T15" fmla="*/ 34 h 34"/>
                    <a:gd name="T16" fmla="*/ 0 w 154"/>
                    <a:gd name="T17" fmla="*/ 34 h 34"/>
                    <a:gd name="T18" fmla="*/ 13 w 154"/>
                    <a:gd name="T19" fmla="*/ 33 h 34"/>
                    <a:gd name="T20" fmla="*/ 7 w 154"/>
                    <a:gd name="T21" fmla="*/ 28 h 34"/>
                    <a:gd name="T22" fmla="*/ 7 w 154"/>
                    <a:gd name="T23" fmla="*/ 28 h 34"/>
                    <a:gd name="T24" fmla="*/ 20 w 154"/>
                    <a:gd name="T25" fmla="*/ 28 h 34"/>
                    <a:gd name="T26" fmla="*/ 17 w 154"/>
                    <a:gd name="T27" fmla="*/ 22 h 34"/>
                    <a:gd name="T28" fmla="*/ 17 w 154"/>
                    <a:gd name="T29" fmla="*/ 22 h 34"/>
                    <a:gd name="T30" fmla="*/ 31 w 154"/>
                    <a:gd name="T31" fmla="*/ 22 h 34"/>
                    <a:gd name="T32" fmla="*/ 26 w 154"/>
                    <a:gd name="T33" fmla="*/ 15 h 34"/>
                    <a:gd name="T34" fmla="*/ 26 w 154"/>
                    <a:gd name="T35" fmla="*/ 15 h 34"/>
                    <a:gd name="T36" fmla="*/ 40 w 154"/>
                    <a:gd name="T37" fmla="*/ 17 h 34"/>
                    <a:gd name="T38" fmla="*/ 38 w 154"/>
                    <a:gd name="T39" fmla="*/ 10 h 34"/>
                    <a:gd name="T40" fmla="*/ 38 w 154"/>
                    <a:gd name="T41" fmla="*/ 10 h 34"/>
                    <a:gd name="T42" fmla="*/ 51 w 154"/>
                    <a:gd name="T43" fmla="*/ 13 h 34"/>
                    <a:gd name="T44" fmla="*/ 50 w 154"/>
                    <a:gd name="T45" fmla="*/ 7 h 34"/>
                    <a:gd name="T46" fmla="*/ 50 w 154"/>
                    <a:gd name="T47" fmla="*/ 7 h 34"/>
                    <a:gd name="T48" fmla="*/ 62 w 154"/>
                    <a:gd name="T49" fmla="*/ 11 h 34"/>
                    <a:gd name="T50" fmla="*/ 154 w 154"/>
                    <a:gd name="T51" fmla="*/ 34 h 34"/>
                    <a:gd name="T52" fmla="*/ 154 w 154"/>
                    <a:gd name="T53" fmla="*/ 34 h 34"/>
                    <a:gd name="T54" fmla="*/ 141 w 154"/>
                    <a:gd name="T55" fmla="*/ 33 h 34"/>
                    <a:gd name="T56" fmla="*/ 147 w 154"/>
                    <a:gd name="T57" fmla="*/ 28 h 34"/>
                    <a:gd name="T58" fmla="*/ 147 w 154"/>
                    <a:gd name="T59" fmla="*/ 28 h 34"/>
                    <a:gd name="T60" fmla="*/ 134 w 154"/>
                    <a:gd name="T61" fmla="*/ 28 h 34"/>
                    <a:gd name="T62" fmla="*/ 137 w 154"/>
                    <a:gd name="T63" fmla="*/ 22 h 34"/>
                    <a:gd name="T64" fmla="*/ 137 w 154"/>
                    <a:gd name="T65" fmla="*/ 22 h 34"/>
                    <a:gd name="T66" fmla="*/ 123 w 154"/>
                    <a:gd name="T67" fmla="*/ 22 h 34"/>
                    <a:gd name="T68" fmla="*/ 128 w 154"/>
                    <a:gd name="T69" fmla="*/ 15 h 34"/>
                    <a:gd name="T70" fmla="*/ 128 w 154"/>
                    <a:gd name="T71" fmla="*/ 15 h 34"/>
                    <a:gd name="T72" fmla="*/ 114 w 154"/>
                    <a:gd name="T73" fmla="*/ 17 h 34"/>
                    <a:gd name="T74" fmla="*/ 116 w 154"/>
                    <a:gd name="T75" fmla="*/ 10 h 34"/>
                    <a:gd name="T76" fmla="*/ 116 w 154"/>
                    <a:gd name="T77" fmla="*/ 10 h 34"/>
                    <a:gd name="T78" fmla="*/ 103 w 154"/>
                    <a:gd name="T79" fmla="*/ 13 h 34"/>
                    <a:gd name="T80" fmla="*/ 104 w 154"/>
                    <a:gd name="T81" fmla="*/ 7 h 34"/>
                    <a:gd name="T82" fmla="*/ 104 w 154"/>
                    <a:gd name="T83" fmla="*/ 7 h 34"/>
                    <a:gd name="T84" fmla="*/ 92 w 154"/>
                    <a:gd name="T85"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4" h="34">
                      <a:moveTo>
                        <a:pt x="89" y="12"/>
                      </a:moveTo>
                      <a:lnTo>
                        <a:pt x="89" y="12"/>
                      </a:lnTo>
                      <a:cubicBezTo>
                        <a:pt x="89" y="9"/>
                        <a:pt x="95" y="5"/>
                        <a:pt x="96" y="3"/>
                      </a:cubicBezTo>
                      <a:cubicBezTo>
                        <a:pt x="94" y="3"/>
                        <a:pt x="94" y="1"/>
                        <a:pt x="95" y="1"/>
                      </a:cubicBezTo>
                      <a:cubicBezTo>
                        <a:pt x="95" y="0"/>
                        <a:pt x="97" y="0"/>
                        <a:pt x="97" y="1"/>
                      </a:cubicBezTo>
                      <a:cubicBezTo>
                        <a:pt x="98" y="2"/>
                        <a:pt x="99" y="4"/>
                        <a:pt x="97" y="5"/>
                      </a:cubicBezTo>
                      <a:cubicBezTo>
                        <a:pt x="94" y="7"/>
                        <a:pt x="91" y="10"/>
                        <a:pt x="91" y="12"/>
                      </a:cubicBezTo>
                      <a:moveTo>
                        <a:pt x="0" y="34"/>
                      </a:moveTo>
                      <a:lnTo>
                        <a:pt x="0" y="34"/>
                      </a:lnTo>
                      <a:cubicBezTo>
                        <a:pt x="4" y="33"/>
                        <a:pt x="10" y="33"/>
                        <a:pt x="13" y="33"/>
                      </a:cubicBezTo>
                      <a:moveTo>
                        <a:pt x="7" y="28"/>
                      </a:moveTo>
                      <a:lnTo>
                        <a:pt x="7" y="28"/>
                      </a:lnTo>
                      <a:cubicBezTo>
                        <a:pt x="11" y="27"/>
                        <a:pt x="17" y="28"/>
                        <a:pt x="20" y="28"/>
                      </a:cubicBezTo>
                      <a:moveTo>
                        <a:pt x="17" y="22"/>
                      </a:moveTo>
                      <a:lnTo>
                        <a:pt x="17" y="22"/>
                      </a:lnTo>
                      <a:cubicBezTo>
                        <a:pt x="22" y="21"/>
                        <a:pt x="27" y="22"/>
                        <a:pt x="31" y="22"/>
                      </a:cubicBezTo>
                      <a:moveTo>
                        <a:pt x="26" y="15"/>
                      </a:moveTo>
                      <a:lnTo>
                        <a:pt x="26" y="15"/>
                      </a:lnTo>
                      <a:cubicBezTo>
                        <a:pt x="31" y="14"/>
                        <a:pt x="36" y="16"/>
                        <a:pt x="40" y="17"/>
                      </a:cubicBezTo>
                      <a:moveTo>
                        <a:pt x="38" y="10"/>
                      </a:moveTo>
                      <a:lnTo>
                        <a:pt x="38" y="10"/>
                      </a:lnTo>
                      <a:cubicBezTo>
                        <a:pt x="42" y="10"/>
                        <a:pt x="47" y="12"/>
                        <a:pt x="51" y="13"/>
                      </a:cubicBezTo>
                      <a:moveTo>
                        <a:pt x="50" y="7"/>
                      </a:moveTo>
                      <a:lnTo>
                        <a:pt x="50" y="7"/>
                      </a:lnTo>
                      <a:cubicBezTo>
                        <a:pt x="54" y="7"/>
                        <a:pt x="59" y="10"/>
                        <a:pt x="62" y="11"/>
                      </a:cubicBezTo>
                      <a:moveTo>
                        <a:pt x="154" y="34"/>
                      </a:moveTo>
                      <a:lnTo>
                        <a:pt x="154" y="34"/>
                      </a:lnTo>
                      <a:cubicBezTo>
                        <a:pt x="150" y="33"/>
                        <a:pt x="144" y="33"/>
                        <a:pt x="141" y="33"/>
                      </a:cubicBezTo>
                      <a:moveTo>
                        <a:pt x="147" y="28"/>
                      </a:moveTo>
                      <a:lnTo>
                        <a:pt x="147" y="28"/>
                      </a:lnTo>
                      <a:cubicBezTo>
                        <a:pt x="143" y="27"/>
                        <a:pt x="138" y="28"/>
                        <a:pt x="134" y="28"/>
                      </a:cubicBezTo>
                      <a:moveTo>
                        <a:pt x="137" y="22"/>
                      </a:moveTo>
                      <a:lnTo>
                        <a:pt x="137" y="22"/>
                      </a:lnTo>
                      <a:cubicBezTo>
                        <a:pt x="132" y="21"/>
                        <a:pt x="127" y="22"/>
                        <a:pt x="123" y="22"/>
                      </a:cubicBezTo>
                      <a:moveTo>
                        <a:pt x="128" y="15"/>
                      </a:moveTo>
                      <a:lnTo>
                        <a:pt x="128" y="15"/>
                      </a:lnTo>
                      <a:cubicBezTo>
                        <a:pt x="123" y="14"/>
                        <a:pt x="118" y="16"/>
                        <a:pt x="114" y="17"/>
                      </a:cubicBezTo>
                      <a:moveTo>
                        <a:pt x="116" y="10"/>
                      </a:moveTo>
                      <a:lnTo>
                        <a:pt x="116" y="10"/>
                      </a:lnTo>
                      <a:cubicBezTo>
                        <a:pt x="112" y="10"/>
                        <a:pt x="107" y="12"/>
                        <a:pt x="103" y="13"/>
                      </a:cubicBezTo>
                      <a:moveTo>
                        <a:pt x="104" y="7"/>
                      </a:moveTo>
                      <a:lnTo>
                        <a:pt x="104" y="7"/>
                      </a:lnTo>
                      <a:cubicBezTo>
                        <a:pt x="100" y="7"/>
                        <a:pt x="95" y="10"/>
                        <a:pt x="92" y="11"/>
                      </a:cubicBezTo>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85" name="Freeform 68"/>
                <p:cNvSpPr>
                  <a:spLocks/>
                </p:cNvSpPr>
                <p:nvPr/>
              </p:nvSpPr>
              <p:spPr bwMode="auto">
                <a:xfrm>
                  <a:off x="4923" y="1164"/>
                  <a:ext cx="56" cy="28"/>
                </a:xfrm>
                <a:custGeom>
                  <a:avLst/>
                  <a:gdLst>
                    <a:gd name="T0" fmla="*/ 0 w 178"/>
                    <a:gd name="T1" fmla="*/ 89 h 89"/>
                    <a:gd name="T2" fmla="*/ 0 w 178"/>
                    <a:gd name="T3" fmla="*/ 89 h 89"/>
                    <a:gd name="T4" fmla="*/ 0 w 178"/>
                    <a:gd name="T5" fmla="*/ 33 h 89"/>
                    <a:gd name="T6" fmla="*/ 89 w 178"/>
                    <a:gd name="T7" fmla="*/ 0 h 89"/>
                    <a:gd name="T8" fmla="*/ 178 w 178"/>
                    <a:gd name="T9" fmla="*/ 33 h 89"/>
                    <a:gd name="T10" fmla="*/ 178 w 178"/>
                    <a:gd name="T11" fmla="*/ 89 h 89"/>
                    <a:gd name="T12" fmla="*/ 0 w 178"/>
                    <a:gd name="T13" fmla="*/ 89 h 89"/>
                  </a:gdLst>
                  <a:ahLst/>
                  <a:cxnLst>
                    <a:cxn ang="0">
                      <a:pos x="T0" y="T1"/>
                    </a:cxn>
                    <a:cxn ang="0">
                      <a:pos x="T2" y="T3"/>
                    </a:cxn>
                    <a:cxn ang="0">
                      <a:pos x="T4" y="T5"/>
                    </a:cxn>
                    <a:cxn ang="0">
                      <a:pos x="T6" y="T7"/>
                    </a:cxn>
                    <a:cxn ang="0">
                      <a:pos x="T8" y="T9"/>
                    </a:cxn>
                    <a:cxn ang="0">
                      <a:pos x="T10" y="T11"/>
                    </a:cxn>
                    <a:cxn ang="0">
                      <a:pos x="T12" y="T13"/>
                    </a:cxn>
                  </a:cxnLst>
                  <a:rect l="0" t="0" r="r" b="b"/>
                  <a:pathLst>
                    <a:path w="178" h="89">
                      <a:moveTo>
                        <a:pt x="0" y="89"/>
                      </a:moveTo>
                      <a:lnTo>
                        <a:pt x="0" y="89"/>
                      </a:lnTo>
                      <a:cubicBezTo>
                        <a:pt x="4" y="75"/>
                        <a:pt x="6" y="56"/>
                        <a:pt x="0" y="33"/>
                      </a:cubicBezTo>
                      <a:cubicBezTo>
                        <a:pt x="27" y="15"/>
                        <a:pt x="46" y="0"/>
                        <a:pt x="89" y="0"/>
                      </a:cubicBezTo>
                      <a:cubicBezTo>
                        <a:pt x="132" y="0"/>
                        <a:pt x="153" y="12"/>
                        <a:pt x="178" y="33"/>
                      </a:cubicBezTo>
                      <a:cubicBezTo>
                        <a:pt x="172" y="56"/>
                        <a:pt x="174" y="75"/>
                        <a:pt x="178" y="89"/>
                      </a:cubicBezTo>
                      <a:lnTo>
                        <a:pt x="0" y="89"/>
                      </a:lnTo>
                      <a:close/>
                    </a:path>
                  </a:pathLst>
                </a:custGeom>
                <a:solidFill>
                  <a:srgbClr val="59C8D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86" name="Freeform 69"/>
                <p:cNvSpPr>
                  <a:spLocks/>
                </p:cNvSpPr>
                <p:nvPr/>
              </p:nvSpPr>
              <p:spPr bwMode="auto">
                <a:xfrm>
                  <a:off x="4925" y="1186"/>
                  <a:ext cx="9" cy="6"/>
                </a:xfrm>
                <a:custGeom>
                  <a:avLst/>
                  <a:gdLst>
                    <a:gd name="T0" fmla="*/ 0 w 30"/>
                    <a:gd name="T1" fmla="*/ 17 h 17"/>
                    <a:gd name="T2" fmla="*/ 0 w 30"/>
                    <a:gd name="T3" fmla="*/ 17 h 17"/>
                    <a:gd name="T4" fmla="*/ 30 w 30"/>
                    <a:gd name="T5" fmla="*/ 17 h 17"/>
                    <a:gd name="T6" fmla="*/ 0 w 30"/>
                    <a:gd name="T7" fmla="*/ 17 h 17"/>
                    <a:gd name="T8" fmla="*/ 0 w 30"/>
                    <a:gd name="T9" fmla="*/ 17 h 17"/>
                  </a:gdLst>
                  <a:ahLst/>
                  <a:cxnLst>
                    <a:cxn ang="0">
                      <a:pos x="T0" y="T1"/>
                    </a:cxn>
                    <a:cxn ang="0">
                      <a:pos x="T2" y="T3"/>
                    </a:cxn>
                    <a:cxn ang="0">
                      <a:pos x="T4" y="T5"/>
                    </a:cxn>
                    <a:cxn ang="0">
                      <a:pos x="T6" y="T7"/>
                    </a:cxn>
                    <a:cxn ang="0">
                      <a:pos x="T8" y="T9"/>
                    </a:cxn>
                  </a:cxnLst>
                  <a:rect l="0" t="0" r="r" b="b"/>
                  <a:pathLst>
                    <a:path w="30" h="17">
                      <a:moveTo>
                        <a:pt x="0" y="17"/>
                      </a:moveTo>
                      <a:lnTo>
                        <a:pt x="0" y="17"/>
                      </a:lnTo>
                      <a:cubicBezTo>
                        <a:pt x="3" y="0"/>
                        <a:pt x="26" y="1"/>
                        <a:pt x="30" y="17"/>
                      </a:cubicBezTo>
                      <a:lnTo>
                        <a:pt x="0" y="17"/>
                      </a:lnTo>
                      <a:lnTo>
                        <a:pt x="0" y="17"/>
                      </a:ln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87" name="Freeform 70"/>
                <p:cNvSpPr>
                  <a:spLocks/>
                </p:cNvSpPr>
                <p:nvPr/>
              </p:nvSpPr>
              <p:spPr bwMode="auto">
                <a:xfrm>
                  <a:off x="4925" y="1186"/>
                  <a:ext cx="9" cy="6"/>
                </a:xfrm>
                <a:custGeom>
                  <a:avLst/>
                  <a:gdLst>
                    <a:gd name="T0" fmla="*/ 0 w 30"/>
                    <a:gd name="T1" fmla="*/ 17 h 17"/>
                    <a:gd name="T2" fmla="*/ 0 w 30"/>
                    <a:gd name="T3" fmla="*/ 17 h 17"/>
                    <a:gd name="T4" fmla="*/ 30 w 30"/>
                    <a:gd name="T5" fmla="*/ 17 h 17"/>
                    <a:gd name="T6" fmla="*/ 0 w 30"/>
                    <a:gd name="T7" fmla="*/ 17 h 17"/>
                    <a:gd name="T8" fmla="*/ 0 w 30"/>
                    <a:gd name="T9" fmla="*/ 17 h 17"/>
                  </a:gdLst>
                  <a:ahLst/>
                  <a:cxnLst>
                    <a:cxn ang="0">
                      <a:pos x="T0" y="T1"/>
                    </a:cxn>
                    <a:cxn ang="0">
                      <a:pos x="T2" y="T3"/>
                    </a:cxn>
                    <a:cxn ang="0">
                      <a:pos x="T4" y="T5"/>
                    </a:cxn>
                    <a:cxn ang="0">
                      <a:pos x="T6" y="T7"/>
                    </a:cxn>
                    <a:cxn ang="0">
                      <a:pos x="T8" y="T9"/>
                    </a:cxn>
                  </a:cxnLst>
                  <a:rect l="0" t="0" r="r" b="b"/>
                  <a:pathLst>
                    <a:path w="30" h="17">
                      <a:moveTo>
                        <a:pt x="0" y="17"/>
                      </a:moveTo>
                      <a:lnTo>
                        <a:pt x="0" y="17"/>
                      </a:lnTo>
                      <a:cubicBezTo>
                        <a:pt x="3" y="0"/>
                        <a:pt x="26" y="1"/>
                        <a:pt x="30" y="17"/>
                      </a:cubicBezTo>
                      <a:lnTo>
                        <a:pt x="0" y="17"/>
                      </a:lnTo>
                      <a:lnTo>
                        <a:pt x="0" y="17"/>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88" name="Freeform 71"/>
                <p:cNvSpPr>
                  <a:spLocks/>
                </p:cNvSpPr>
                <p:nvPr/>
              </p:nvSpPr>
              <p:spPr bwMode="auto">
                <a:xfrm>
                  <a:off x="4930" y="1179"/>
                  <a:ext cx="0" cy="8"/>
                </a:xfrm>
                <a:custGeom>
                  <a:avLst/>
                  <a:gdLst>
                    <a:gd name="T0" fmla="*/ 26 h 26"/>
                    <a:gd name="T1" fmla="*/ 26 h 26"/>
                    <a:gd name="T2" fmla="*/ 0 h 26"/>
                  </a:gdLst>
                  <a:ahLst/>
                  <a:cxnLst>
                    <a:cxn ang="0">
                      <a:pos x="0" y="T0"/>
                    </a:cxn>
                    <a:cxn ang="0">
                      <a:pos x="0" y="T1"/>
                    </a:cxn>
                    <a:cxn ang="0">
                      <a:pos x="0" y="T2"/>
                    </a:cxn>
                  </a:cxnLst>
                  <a:rect l="0" t="0" r="r" b="b"/>
                  <a:pathLst>
                    <a:path h="26">
                      <a:moveTo>
                        <a:pt x="0" y="26"/>
                      </a:moveTo>
                      <a:lnTo>
                        <a:pt x="0" y="26"/>
                      </a:lnTo>
                      <a:lnTo>
                        <a:pt x="0" y="0"/>
                      </a:lnTo>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89" name="Freeform 72"/>
                <p:cNvSpPr>
                  <a:spLocks/>
                </p:cNvSpPr>
                <p:nvPr/>
              </p:nvSpPr>
              <p:spPr bwMode="auto">
                <a:xfrm>
                  <a:off x="4930" y="1179"/>
                  <a:ext cx="0" cy="8"/>
                </a:xfrm>
                <a:custGeom>
                  <a:avLst/>
                  <a:gdLst>
                    <a:gd name="T0" fmla="*/ 26 h 26"/>
                    <a:gd name="T1" fmla="*/ 26 h 26"/>
                    <a:gd name="T2" fmla="*/ 0 h 26"/>
                  </a:gdLst>
                  <a:ahLst/>
                  <a:cxnLst>
                    <a:cxn ang="0">
                      <a:pos x="0" y="T0"/>
                    </a:cxn>
                    <a:cxn ang="0">
                      <a:pos x="0" y="T1"/>
                    </a:cxn>
                    <a:cxn ang="0">
                      <a:pos x="0" y="T2"/>
                    </a:cxn>
                  </a:cxnLst>
                  <a:rect l="0" t="0" r="r" b="b"/>
                  <a:pathLst>
                    <a:path h="26">
                      <a:moveTo>
                        <a:pt x="0" y="26"/>
                      </a:moveTo>
                      <a:lnTo>
                        <a:pt x="0" y="26"/>
                      </a:lnTo>
                      <a:lnTo>
                        <a:pt x="0" y="0"/>
                      </a:lnTo>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90" name="Freeform 73"/>
                <p:cNvSpPr>
                  <a:spLocks/>
                </p:cNvSpPr>
                <p:nvPr/>
              </p:nvSpPr>
              <p:spPr bwMode="auto">
                <a:xfrm>
                  <a:off x="4931" y="1178"/>
                  <a:ext cx="2" cy="9"/>
                </a:xfrm>
                <a:custGeom>
                  <a:avLst/>
                  <a:gdLst>
                    <a:gd name="T0" fmla="*/ 0 w 8"/>
                    <a:gd name="T1" fmla="*/ 29 h 29"/>
                    <a:gd name="T2" fmla="*/ 0 w 8"/>
                    <a:gd name="T3" fmla="*/ 29 h 29"/>
                    <a:gd name="T4" fmla="*/ 8 w 8"/>
                    <a:gd name="T5" fmla="*/ 0 h 29"/>
                  </a:gdLst>
                  <a:ahLst/>
                  <a:cxnLst>
                    <a:cxn ang="0">
                      <a:pos x="T0" y="T1"/>
                    </a:cxn>
                    <a:cxn ang="0">
                      <a:pos x="T2" y="T3"/>
                    </a:cxn>
                    <a:cxn ang="0">
                      <a:pos x="T4" y="T5"/>
                    </a:cxn>
                  </a:cxnLst>
                  <a:rect l="0" t="0" r="r" b="b"/>
                  <a:pathLst>
                    <a:path w="8" h="29">
                      <a:moveTo>
                        <a:pt x="0" y="29"/>
                      </a:moveTo>
                      <a:lnTo>
                        <a:pt x="0" y="29"/>
                      </a:lnTo>
                      <a:lnTo>
                        <a:pt x="8" y="0"/>
                      </a:lnTo>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91" name="Freeform 74"/>
                <p:cNvSpPr>
                  <a:spLocks/>
                </p:cNvSpPr>
                <p:nvPr/>
              </p:nvSpPr>
              <p:spPr bwMode="auto">
                <a:xfrm>
                  <a:off x="4931" y="1178"/>
                  <a:ext cx="2" cy="9"/>
                </a:xfrm>
                <a:custGeom>
                  <a:avLst/>
                  <a:gdLst>
                    <a:gd name="T0" fmla="*/ 0 w 8"/>
                    <a:gd name="T1" fmla="*/ 29 h 29"/>
                    <a:gd name="T2" fmla="*/ 0 w 8"/>
                    <a:gd name="T3" fmla="*/ 29 h 29"/>
                    <a:gd name="T4" fmla="*/ 8 w 8"/>
                    <a:gd name="T5" fmla="*/ 0 h 29"/>
                  </a:gdLst>
                  <a:ahLst/>
                  <a:cxnLst>
                    <a:cxn ang="0">
                      <a:pos x="T0" y="T1"/>
                    </a:cxn>
                    <a:cxn ang="0">
                      <a:pos x="T2" y="T3"/>
                    </a:cxn>
                    <a:cxn ang="0">
                      <a:pos x="T4" y="T5"/>
                    </a:cxn>
                  </a:cxnLst>
                  <a:rect l="0" t="0" r="r" b="b"/>
                  <a:pathLst>
                    <a:path w="8" h="29">
                      <a:moveTo>
                        <a:pt x="0" y="29"/>
                      </a:moveTo>
                      <a:lnTo>
                        <a:pt x="0" y="29"/>
                      </a:lnTo>
                      <a:lnTo>
                        <a:pt x="8" y="0"/>
                      </a:lnTo>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92" name="Freeform 75"/>
                <p:cNvSpPr>
                  <a:spLocks/>
                </p:cNvSpPr>
                <p:nvPr/>
              </p:nvSpPr>
              <p:spPr bwMode="auto">
                <a:xfrm>
                  <a:off x="4932" y="1179"/>
                  <a:ext cx="5" cy="9"/>
                </a:xfrm>
                <a:custGeom>
                  <a:avLst/>
                  <a:gdLst>
                    <a:gd name="T0" fmla="*/ 0 w 15"/>
                    <a:gd name="T1" fmla="*/ 27 h 27"/>
                    <a:gd name="T2" fmla="*/ 0 w 15"/>
                    <a:gd name="T3" fmla="*/ 27 h 27"/>
                    <a:gd name="T4" fmla="*/ 15 w 15"/>
                    <a:gd name="T5" fmla="*/ 0 h 27"/>
                  </a:gdLst>
                  <a:ahLst/>
                  <a:cxnLst>
                    <a:cxn ang="0">
                      <a:pos x="T0" y="T1"/>
                    </a:cxn>
                    <a:cxn ang="0">
                      <a:pos x="T2" y="T3"/>
                    </a:cxn>
                    <a:cxn ang="0">
                      <a:pos x="T4" y="T5"/>
                    </a:cxn>
                  </a:cxnLst>
                  <a:rect l="0" t="0" r="r" b="b"/>
                  <a:pathLst>
                    <a:path w="15" h="27">
                      <a:moveTo>
                        <a:pt x="0" y="27"/>
                      </a:moveTo>
                      <a:lnTo>
                        <a:pt x="0" y="27"/>
                      </a:lnTo>
                      <a:lnTo>
                        <a:pt x="15" y="0"/>
                      </a:lnTo>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93" name="Freeform 76"/>
                <p:cNvSpPr>
                  <a:spLocks/>
                </p:cNvSpPr>
                <p:nvPr/>
              </p:nvSpPr>
              <p:spPr bwMode="auto">
                <a:xfrm>
                  <a:off x="4932" y="1179"/>
                  <a:ext cx="5" cy="9"/>
                </a:xfrm>
                <a:custGeom>
                  <a:avLst/>
                  <a:gdLst>
                    <a:gd name="T0" fmla="*/ 0 w 15"/>
                    <a:gd name="T1" fmla="*/ 27 h 27"/>
                    <a:gd name="T2" fmla="*/ 0 w 15"/>
                    <a:gd name="T3" fmla="*/ 27 h 27"/>
                    <a:gd name="T4" fmla="*/ 15 w 15"/>
                    <a:gd name="T5" fmla="*/ 0 h 27"/>
                  </a:gdLst>
                  <a:ahLst/>
                  <a:cxnLst>
                    <a:cxn ang="0">
                      <a:pos x="T0" y="T1"/>
                    </a:cxn>
                    <a:cxn ang="0">
                      <a:pos x="T2" y="T3"/>
                    </a:cxn>
                    <a:cxn ang="0">
                      <a:pos x="T4" y="T5"/>
                    </a:cxn>
                  </a:cxnLst>
                  <a:rect l="0" t="0" r="r" b="b"/>
                  <a:pathLst>
                    <a:path w="15" h="27">
                      <a:moveTo>
                        <a:pt x="0" y="27"/>
                      </a:moveTo>
                      <a:lnTo>
                        <a:pt x="0" y="27"/>
                      </a:lnTo>
                      <a:lnTo>
                        <a:pt x="15" y="0"/>
                      </a:lnTo>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94" name="Freeform 77"/>
                <p:cNvSpPr>
                  <a:spLocks/>
                </p:cNvSpPr>
                <p:nvPr/>
              </p:nvSpPr>
              <p:spPr bwMode="auto">
                <a:xfrm>
                  <a:off x="4933" y="1184"/>
                  <a:ext cx="6" cy="5"/>
                </a:xfrm>
                <a:custGeom>
                  <a:avLst/>
                  <a:gdLst>
                    <a:gd name="T0" fmla="*/ 0 w 17"/>
                    <a:gd name="T1" fmla="*/ 16 h 16"/>
                    <a:gd name="T2" fmla="*/ 0 w 17"/>
                    <a:gd name="T3" fmla="*/ 16 h 16"/>
                    <a:gd name="T4" fmla="*/ 17 w 17"/>
                    <a:gd name="T5" fmla="*/ 0 h 16"/>
                  </a:gdLst>
                  <a:ahLst/>
                  <a:cxnLst>
                    <a:cxn ang="0">
                      <a:pos x="T0" y="T1"/>
                    </a:cxn>
                    <a:cxn ang="0">
                      <a:pos x="T2" y="T3"/>
                    </a:cxn>
                    <a:cxn ang="0">
                      <a:pos x="T4" y="T5"/>
                    </a:cxn>
                  </a:cxnLst>
                  <a:rect l="0" t="0" r="r" b="b"/>
                  <a:pathLst>
                    <a:path w="17" h="16">
                      <a:moveTo>
                        <a:pt x="0" y="16"/>
                      </a:moveTo>
                      <a:lnTo>
                        <a:pt x="0" y="16"/>
                      </a:lnTo>
                      <a:lnTo>
                        <a:pt x="17" y="0"/>
                      </a:lnTo>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95" name="Freeform 78"/>
                <p:cNvSpPr>
                  <a:spLocks/>
                </p:cNvSpPr>
                <p:nvPr/>
              </p:nvSpPr>
              <p:spPr bwMode="auto">
                <a:xfrm>
                  <a:off x="4933" y="1184"/>
                  <a:ext cx="6" cy="5"/>
                </a:xfrm>
                <a:custGeom>
                  <a:avLst/>
                  <a:gdLst>
                    <a:gd name="T0" fmla="*/ 0 w 17"/>
                    <a:gd name="T1" fmla="*/ 16 h 16"/>
                    <a:gd name="T2" fmla="*/ 0 w 17"/>
                    <a:gd name="T3" fmla="*/ 16 h 16"/>
                    <a:gd name="T4" fmla="*/ 17 w 17"/>
                    <a:gd name="T5" fmla="*/ 0 h 16"/>
                  </a:gdLst>
                  <a:ahLst/>
                  <a:cxnLst>
                    <a:cxn ang="0">
                      <a:pos x="T0" y="T1"/>
                    </a:cxn>
                    <a:cxn ang="0">
                      <a:pos x="T2" y="T3"/>
                    </a:cxn>
                    <a:cxn ang="0">
                      <a:pos x="T4" y="T5"/>
                    </a:cxn>
                  </a:cxnLst>
                  <a:rect l="0" t="0" r="r" b="b"/>
                  <a:pathLst>
                    <a:path w="17" h="16">
                      <a:moveTo>
                        <a:pt x="0" y="16"/>
                      </a:moveTo>
                      <a:lnTo>
                        <a:pt x="0" y="16"/>
                      </a:lnTo>
                      <a:lnTo>
                        <a:pt x="17" y="0"/>
                      </a:lnTo>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96" name="Freeform 79"/>
                <p:cNvSpPr>
                  <a:spLocks/>
                </p:cNvSpPr>
                <p:nvPr/>
              </p:nvSpPr>
              <p:spPr bwMode="auto">
                <a:xfrm>
                  <a:off x="4934" y="1188"/>
                  <a:ext cx="3" cy="2"/>
                </a:xfrm>
                <a:custGeom>
                  <a:avLst/>
                  <a:gdLst>
                    <a:gd name="T0" fmla="*/ 0 w 9"/>
                    <a:gd name="T1" fmla="*/ 5 h 5"/>
                    <a:gd name="T2" fmla="*/ 0 w 9"/>
                    <a:gd name="T3" fmla="*/ 5 h 5"/>
                    <a:gd name="T4" fmla="*/ 9 w 9"/>
                    <a:gd name="T5" fmla="*/ 0 h 5"/>
                  </a:gdLst>
                  <a:ahLst/>
                  <a:cxnLst>
                    <a:cxn ang="0">
                      <a:pos x="T0" y="T1"/>
                    </a:cxn>
                    <a:cxn ang="0">
                      <a:pos x="T2" y="T3"/>
                    </a:cxn>
                    <a:cxn ang="0">
                      <a:pos x="T4" y="T5"/>
                    </a:cxn>
                  </a:cxnLst>
                  <a:rect l="0" t="0" r="r" b="b"/>
                  <a:pathLst>
                    <a:path w="9" h="5">
                      <a:moveTo>
                        <a:pt x="0" y="5"/>
                      </a:moveTo>
                      <a:lnTo>
                        <a:pt x="0" y="5"/>
                      </a:lnTo>
                      <a:lnTo>
                        <a:pt x="9" y="0"/>
                      </a:lnTo>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97" name="Freeform 80"/>
                <p:cNvSpPr>
                  <a:spLocks/>
                </p:cNvSpPr>
                <p:nvPr/>
              </p:nvSpPr>
              <p:spPr bwMode="auto">
                <a:xfrm>
                  <a:off x="4934" y="1188"/>
                  <a:ext cx="3" cy="2"/>
                </a:xfrm>
                <a:custGeom>
                  <a:avLst/>
                  <a:gdLst>
                    <a:gd name="T0" fmla="*/ 0 w 9"/>
                    <a:gd name="T1" fmla="*/ 5 h 5"/>
                    <a:gd name="T2" fmla="*/ 0 w 9"/>
                    <a:gd name="T3" fmla="*/ 5 h 5"/>
                    <a:gd name="T4" fmla="*/ 9 w 9"/>
                    <a:gd name="T5" fmla="*/ 0 h 5"/>
                  </a:gdLst>
                  <a:ahLst/>
                  <a:cxnLst>
                    <a:cxn ang="0">
                      <a:pos x="T0" y="T1"/>
                    </a:cxn>
                    <a:cxn ang="0">
                      <a:pos x="T2" y="T3"/>
                    </a:cxn>
                    <a:cxn ang="0">
                      <a:pos x="T4" y="T5"/>
                    </a:cxn>
                  </a:cxnLst>
                  <a:rect l="0" t="0" r="r" b="b"/>
                  <a:pathLst>
                    <a:path w="9" h="5">
                      <a:moveTo>
                        <a:pt x="0" y="5"/>
                      </a:moveTo>
                      <a:lnTo>
                        <a:pt x="0" y="5"/>
                      </a:lnTo>
                      <a:lnTo>
                        <a:pt x="9" y="0"/>
                      </a:lnTo>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98" name="Freeform 81"/>
                <p:cNvSpPr>
                  <a:spLocks/>
                </p:cNvSpPr>
                <p:nvPr/>
              </p:nvSpPr>
              <p:spPr bwMode="auto">
                <a:xfrm>
                  <a:off x="4926" y="1178"/>
                  <a:ext cx="2" cy="9"/>
                </a:xfrm>
                <a:custGeom>
                  <a:avLst/>
                  <a:gdLst>
                    <a:gd name="T0" fmla="*/ 8 w 8"/>
                    <a:gd name="T1" fmla="*/ 29 h 29"/>
                    <a:gd name="T2" fmla="*/ 8 w 8"/>
                    <a:gd name="T3" fmla="*/ 29 h 29"/>
                    <a:gd name="T4" fmla="*/ 0 w 8"/>
                    <a:gd name="T5" fmla="*/ 0 h 29"/>
                  </a:gdLst>
                  <a:ahLst/>
                  <a:cxnLst>
                    <a:cxn ang="0">
                      <a:pos x="T0" y="T1"/>
                    </a:cxn>
                    <a:cxn ang="0">
                      <a:pos x="T2" y="T3"/>
                    </a:cxn>
                    <a:cxn ang="0">
                      <a:pos x="T4" y="T5"/>
                    </a:cxn>
                  </a:cxnLst>
                  <a:rect l="0" t="0" r="r" b="b"/>
                  <a:pathLst>
                    <a:path w="8" h="29">
                      <a:moveTo>
                        <a:pt x="8" y="29"/>
                      </a:moveTo>
                      <a:lnTo>
                        <a:pt x="8" y="29"/>
                      </a:lnTo>
                      <a:lnTo>
                        <a:pt x="0" y="0"/>
                      </a:lnTo>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99" name="Freeform 82"/>
                <p:cNvSpPr>
                  <a:spLocks/>
                </p:cNvSpPr>
                <p:nvPr/>
              </p:nvSpPr>
              <p:spPr bwMode="auto">
                <a:xfrm>
                  <a:off x="4926" y="1178"/>
                  <a:ext cx="2" cy="9"/>
                </a:xfrm>
                <a:custGeom>
                  <a:avLst/>
                  <a:gdLst>
                    <a:gd name="T0" fmla="*/ 8 w 8"/>
                    <a:gd name="T1" fmla="*/ 29 h 29"/>
                    <a:gd name="T2" fmla="*/ 8 w 8"/>
                    <a:gd name="T3" fmla="*/ 29 h 29"/>
                    <a:gd name="T4" fmla="*/ 0 w 8"/>
                    <a:gd name="T5" fmla="*/ 0 h 29"/>
                  </a:gdLst>
                  <a:ahLst/>
                  <a:cxnLst>
                    <a:cxn ang="0">
                      <a:pos x="T0" y="T1"/>
                    </a:cxn>
                    <a:cxn ang="0">
                      <a:pos x="T2" y="T3"/>
                    </a:cxn>
                    <a:cxn ang="0">
                      <a:pos x="T4" y="T5"/>
                    </a:cxn>
                  </a:cxnLst>
                  <a:rect l="0" t="0" r="r" b="b"/>
                  <a:pathLst>
                    <a:path w="8" h="29">
                      <a:moveTo>
                        <a:pt x="8" y="29"/>
                      </a:moveTo>
                      <a:lnTo>
                        <a:pt x="8" y="29"/>
                      </a:lnTo>
                      <a:lnTo>
                        <a:pt x="0" y="0"/>
                      </a:lnTo>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00" name="Freeform 83"/>
                <p:cNvSpPr>
                  <a:spLocks/>
                </p:cNvSpPr>
                <p:nvPr/>
              </p:nvSpPr>
              <p:spPr bwMode="auto">
                <a:xfrm>
                  <a:off x="4925" y="1184"/>
                  <a:ext cx="2" cy="4"/>
                </a:xfrm>
                <a:custGeom>
                  <a:avLst/>
                  <a:gdLst>
                    <a:gd name="T0" fmla="*/ 7 w 7"/>
                    <a:gd name="T1" fmla="*/ 13 h 13"/>
                    <a:gd name="T2" fmla="*/ 7 w 7"/>
                    <a:gd name="T3" fmla="*/ 13 h 13"/>
                    <a:gd name="T4" fmla="*/ 0 w 7"/>
                    <a:gd name="T5" fmla="*/ 0 h 13"/>
                  </a:gdLst>
                  <a:ahLst/>
                  <a:cxnLst>
                    <a:cxn ang="0">
                      <a:pos x="T0" y="T1"/>
                    </a:cxn>
                    <a:cxn ang="0">
                      <a:pos x="T2" y="T3"/>
                    </a:cxn>
                    <a:cxn ang="0">
                      <a:pos x="T4" y="T5"/>
                    </a:cxn>
                  </a:cxnLst>
                  <a:rect l="0" t="0" r="r" b="b"/>
                  <a:pathLst>
                    <a:path w="7" h="13">
                      <a:moveTo>
                        <a:pt x="7" y="13"/>
                      </a:moveTo>
                      <a:lnTo>
                        <a:pt x="7" y="13"/>
                      </a:lnTo>
                      <a:lnTo>
                        <a:pt x="0" y="0"/>
                      </a:lnTo>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01" name="Freeform 84"/>
                <p:cNvSpPr>
                  <a:spLocks/>
                </p:cNvSpPr>
                <p:nvPr/>
              </p:nvSpPr>
              <p:spPr bwMode="auto">
                <a:xfrm>
                  <a:off x="4925" y="1184"/>
                  <a:ext cx="2" cy="4"/>
                </a:xfrm>
                <a:custGeom>
                  <a:avLst/>
                  <a:gdLst>
                    <a:gd name="T0" fmla="*/ 7 w 7"/>
                    <a:gd name="T1" fmla="*/ 13 h 13"/>
                    <a:gd name="T2" fmla="*/ 7 w 7"/>
                    <a:gd name="T3" fmla="*/ 13 h 13"/>
                    <a:gd name="T4" fmla="*/ 0 w 7"/>
                    <a:gd name="T5" fmla="*/ 0 h 13"/>
                  </a:gdLst>
                  <a:ahLst/>
                  <a:cxnLst>
                    <a:cxn ang="0">
                      <a:pos x="T0" y="T1"/>
                    </a:cxn>
                    <a:cxn ang="0">
                      <a:pos x="T2" y="T3"/>
                    </a:cxn>
                    <a:cxn ang="0">
                      <a:pos x="T4" y="T5"/>
                    </a:cxn>
                  </a:cxnLst>
                  <a:rect l="0" t="0" r="r" b="b"/>
                  <a:pathLst>
                    <a:path w="7" h="13">
                      <a:moveTo>
                        <a:pt x="7" y="13"/>
                      </a:moveTo>
                      <a:lnTo>
                        <a:pt x="7" y="13"/>
                      </a:lnTo>
                      <a:lnTo>
                        <a:pt x="0" y="0"/>
                      </a:lnTo>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02" name="Freeform 85"/>
                <p:cNvSpPr>
                  <a:spLocks/>
                </p:cNvSpPr>
                <p:nvPr/>
              </p:nvSpPr>
              <p:spPr bwMode="auto">
                <a:xfrm>
                  <a:off x="4924" y="1187"/>
                  <a:ext cx="2" cy="2"/>
                </a:xfrm>
                <a:custGeom>
                  <a:avLst/>
                  <a:gdLst>
                    <a:gd name="T0" fmla="*/ 4 w 4"/>
                    <a:gd name="T1" fmla="*/ 4 h 4"/>
                    <a:gd name="T2" fmla="*/ 4 w 4"/>
                    <a:gd name="T3" fmla="*/ 4 h 4"/>
                    <a:gd name="T4" fmla="*/ 0 w 4"/>
                    <a:gd name="T5" fmla="*/ 0 h 4"/>
                  </a:gdLst>
                  <a:ahLst/>
                  <a:cxnLst>
                    <a:cxn ang="0">
                      <a:pos x="T0" y="T1"/>
                    </a:cxn>
                    <a:cxn ang="0">
                      <a:pos x="T2" y="T3"/>
                    </a:cxn>
                    <a:cxn ang="0">
                      <a:pos x="T4" y="T5"/>
                    </a:cxn>
                  </a:cxnLst>
                  <a:rect l="0" t="0" r="r" b="b"/>
                  <a:pathLst>
                    <a:path w="4" h="4">
                      <a:moveTo>
                        <a:pt x="4" y="4"/>
                      </a:moveTo>
                      <a:lnTo>
                        <a:pt x="4" y="4"/>
                      </a:lnTo>
                      <a:lnTo>
                        <a:pt x="0" y="0"/>
                      </a:lnTo>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03" name="Freeform 86"/>
                <p:cNvSpPr>
                  <a:spLocks/>
                </p:cNvSpPr>
                <p:nvPr/>
              </p:nvSpPr>
              <p:spPr bwMode="auto">
                <a:xfrm>
                  <a:off x="4924" y="1187"/>
                  <a:ext cx="2" cy="2"/>
                </a:xfrm>
                <a:custGeom>
                  <a:avLst/>
                  <a:gdLst>
                    <a:gd name="T0" fmla="*/ 4 w 4"/>
                    <a:gd name="T1" fmla="*/ 4 h 4"/>
                    <a:gd name="T2" fmla="*/ 4 w 4"/>
                    <a:gd name="T3" fmla="*/ 4 h 4"/>
                    <a:gd name="T4" fmla="*/ 0 w 4"/>
                    <a:gd name="T5" fmla="*/ 0 h 4"/>
                  </a:gdLst>
                  <a:ahLst/>
                  <a:cxnLst>
                    <a:cxn ang="0">
                      <a:pos x="T0" y="T1"/>
                    </a:cxn>
                    <a:cxn ang="0">
                      <a:pos x="T2" y="T3"/>
                    </a:cxn>
                    <a:cxn ang="0">
                      <a:pos x="T4" y="T5"/>
                    </a:cxn>
                  </a:cxnLst>
                  <a:rect l="0" t="0" r="r" b="b"/>
                  <a:pathLst>
                    <a:path w="4" h="4">
                      <a:moveTo>
                        <a:pt x="4" y="4"/>
                      </a:moveTo>
                      <a:lnTo>
                        <a:pt x="4" y="4"/>
                      </a:lnTo>
                      <a:lnTo>
                        <a:pt x="0" y="0"/>
                      </a:lnTo>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04" name="Freeform 87"/>
                <p:cNvSpPr>
                  <a:spLocks/>
                </p:cNvSpPr>
                <p:nvPr/>
              </p:nvSpPr>
              <p:spPr bwMode="auto">
                <a:xfrm>
                  <a:off x="4924" y="1190"/>
                  <a:ext cx="1" cy="0"/>
                </a:xfrm>
                <a:custGeom>
                  <a:avLst/>
                  <a:gdLst>
                    <a:gd name="T0" fmla="*/ 2 w 2"/>
                    <a:gd name="T1" fmla="*/ 1 h 1"/>
                    <a:gd name="T2" fmla="*/ 2 w 2"/>
                    <a:gd name="T3" fmla="*/ 1 h 1"/>
                    <a:gd name="T4" fmla="*/ 0 w 2"/>
                    <a:gd name="T5" fmla="*/ 0 h 1"/>
                  </a:gdLst>
                  <a:ahLst/>
                  <a:cxnLst>
                    <a:cxn ang="0">
                      <a:pos x="T0" y="T1"/>
                    </a:cxn>
                    <a:cxn ang="0">
                      <a:pos x="T2" y="T3"/>
                    </a:cxn>
                    <a:cxn ang="0">
                      <a:pos x="T4" y="T5"/>
                    </a:cxn>
                  </a:cxnLst>
                  <a:rect l="0" t="0" r="r" b="b"/>
                  <a:pathLst>
                    <a:path w="2" h="1">
                      <a:moveTo>
                        <a:pt x="2" y="1"/>
                      </a:moveTo>
                      <a:lnTo>
                        <a:pt x="2" y="1"/>
                      </a:lnTo>
                      <a:lnTo>
                        <a:pt x="0" y="0"/>
                      </a:lnTo>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05" name="Freeform 88"/>
                <p:cNvSpPr>
                  <a:spLocks/>
                </p:cNvSpPr>
                <p:nvPr/>
              </p:nvSpPr>
              <p:spPr bwMode="auto">
                <a:xfrm>
                  <a:off x="4924" y="1190"/>
                  <a:ext cx="1" cy="0"/>
                </a:xfrm>
                <a:custGeom>
                  <a:avLst/>
                  <a:gdLst>
                    <a:gd name="T0" fmla="*/ 2 w 2"/>
                    <a:gd name="T1" fmla="*/ 1 h 1"/>
                    <a:gd name="T2" fmla="*/ 2 w 2"/>
                    <a:gd name="T3" fmla="*/ 1 h 1"/>
                    <a:gd name="T4" fmla="*/ 0 w 2"/>
                    <a:gd name="T5" fmla="*/ 0 h 1"/>
                  </a:gdLst>
                  <a:ahLst/>
                  <a:cxnLst>
                    <a:cxn ang="0">
                      <a:pos x="T0" y="T1"/>
                    </a:cxn>
                    <a:cxn ang="0">
                      <a:pos x="T2" y="T3"/>
                    </a:cxn>
                    <a:cxn ang="0">
                      <a:pos x="T4" y="T5"/>
                    </a:cxn>
                  </a:cxnLst>
                  <a:rect l="0" t="0" r="r" b="b"/>
                  <a:pathLst>
                    <a:path w="2" h="1">
                      <a:moveTo>
                        <a:pt x="2" y="1"/>
                      </a:moveTo>
                      <a:lnTo>
                        <a:pt x="2" y="1"/>
                      </a:lnTo>
                      <a:lnTo>
                        <a:pt x="0" y="0"/>
                      </a:lnTo>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06" name="Freeform 89"/>
                <p:cNvSpPr>
                  <a:spLocks/>
                </p:cNvSpPr>
                <p:nvPr/>
              </p:nvSpPr>
              <p:spPr bwMode="auto">
                <a:xfrm>
                  <a:off x="4918" y="1192"/>
                  <a:ext cx="67" cy="43"/>
                </a:xfrm>
                <a:custGeom>
                  <a:avLst/>
                  <a:gdLst>
                    <a:gd name="T0" fmla="*/ 17 w 212"/>
                    <a:gd name="T1" fmla="*/ 0 h 138"/>
                    <a:gd name="T2" fmla="*/ 17 w 212"/>
                    <a:gd name="T3" fmla="*/ 0 h 138"/>
                    <a:gd name="T4" fmla="*/ 9 w 212"/>
                    <a:gd name="T5" fmla="*/ 21 h 138"/>
                    <a:gd name="T6" fmla="*/ 25 w 212"/>
                    <a:gd name="T7" fmla="*/ 96 h 138"/>
                    <a:gd name="T8" fmla="*/ 105 w 212"/>
                    <a:gd name="T9" fmla="*/ 138 h 138"/>
                    <a:gd name="T10" fmla="*/ 107 w 212"/>
                    <a:gd name="T11" fmla="*/ 138 h 138"/>
                    <a:gd name="T12" fmla="*/ 187 w 212"/>
                    <a:gd name="T13" fmla="*/ 96 h 138"/>
                    <a:gd name="T14" fmla="*/ 203 w 212"/>
                    <a:gd name="T15" fmla="*/ 21 h 138"/>
                    <a:gd name="T16" fmla="*/ 195 w 212"/>
                    <a:gd name="T17" fmla="*/ 0 h 138"/>
                    <a:gd name="T18" fmla="*/ 17 w 212"/>
                    <a:gd name="T19"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138">
                      <a:moveTo>
                        <a:pt x="17" y="0"/>
                      </a:moveTo>
                      <a:lnTo>
                        <a:pt x="17" y="0"/>
                      </a:lnTo>
                      <a:cubicBezTo>
                        <a:pt x="14" y="8"/>
                        <a:pt x="11" y="15"/>
                        <a:pt x="9" y="21"/>
                      </a:cubicBezTo>
                      <a:cubicBezTo>
                        <a:pt x="2" y="36"/>
                        <a:pt x="0" y="71"/>
                        <a:pt x="25" y="96"/>
                      </a:cubicBezTo>
                      <a:cubicBezTo>
                        <a:pt x="62" y="133"/>
                        <a:pt x="90" y="118"/>
                        <a:pt x="105" y="138"/>
                      </a:cubicBezTo>
                      <a:cubicBezTo>
                        <a:pt x="106" y="138"/>
                        <a:pt x="106" y="138"/>
                        <a:pt x="107" y="138"/>
                      </a:cubicBezTo>
                      <a:cubicBezTo>
                        <a:pt x="122" y="118"/>
                        <a:pt x="150" y="133"/>
                        <a:pt x="187" y="96"/>
                      </a:cubicBezTo>
                      <a:cubicBezTo>
                        <a:pt x="212" y="71"/>
                        <a:pt x="210" y="36"/>
                        <a:pt x="203" y="21"/>
                      </a:cubicBezTo>
                      <a:cubicBezTo>
                        <a:pt x="201" y="15"/>
                        <a:pt x="198" y="8"/>
                        <a:pt x="195" y="0"/>
                      </a:cubicBezTo>
                      <a:cubicBezTo>
                        <a:pt x="168" y="0"/>
                        <a:pt x="44" y="0"/>
                        <a:pt x="17" y="0"/>
                      </a:cubicBezTo>
                      <a:close/>
                    </a:path>
                  </a:pathLst>
                </a:custGeom>
                <a:solidFill>
                  <a:srgbClr val="008FA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07" name="Freeform 90"/>
                <p:cNvSpPr>
                  <a:spLocks/>
                </p:cNvSpPr>
                <p:nvPr/>
              </p:nvSpPr>
              <p:spPr bwMode="auto">
                <a:xfrm>
                  <a:off x="4949" y="1185"/>
                  <a:ext cx="0" cy="7"/>
                </a:xfrm>
                <a:custGeom>
                  <a:avLst/>
                  <a:gdLst>
                    <a:gd name="T0" fmla="*/ 0 w 1"/>
                    <a:gd name="T1" fmla="*/ 24 h 24"/>
                    <a:gd name="T2" fmla="*/ 0 w 1"/>
                    <a:gd name="T3" fmla="*/ 24 h 24"/>
                    <a:gd name="T4" fmla="*/ 1 w 1"/>
                    <a:gd name="T5" fmla="*/ 1 h 24"/>
                    <a:gd name="T6" fmla="*/ 1 w 1"/>
                    <a:gd name="T7" fmla="*/ 1 h 24"/>
                    <a:gd name="T8" fmla="*/ 1 w 1"/>
                    <a:gd name="T9" fmla="*/ 24 h 24"/>
                  </a:gdLst>
                  <a:ahLst/>
                  <a:cxnLst>
                    <a:cxn ang="0">
                      <a:pos x="T0" y="T1"/>
                    </a:cxn>
                    <a:cxn ang="0">
                      <a:pos x="T2" y="T3"/>
                    </a:cxn>
                    <a:cxn ang="0">
                      <a:pos x="T4" y="T5"/>
                    </a:cxn>
                    <a:cxn ang="0">
                      <a:pos x="T6" y="T7"/>
                    </a:cxn>
                    <a:cxn ang="0">
                      <a:pos x="T8" y="T9"/>
                    </a:cxn>
                  </a:cxnLst>
                  <a:rect l="0" t="0" r="r" b="b"/>
                  <a:pathLst>
                    <a:path w="1" h="24">
                      <a:moveTo>
                        <a:pt x="0" y="24"/>
                      </a:moveTo>
                      <a:lnTo>
                        <a:pt x="0" y="24"/>
                      </a:lnTo>
                      <a:lnTo>
                        <a:pt x="1" y="1"/>
                      </a:lnTo>
                      <a:cubicBezTo>
                        <a:pt x="1" y="0"/>
                        <a:pt x="1" y="0"/>
                        <a:pt x="1" y="1"/>
                      </a:cubicBezTo>
                      <a:lnTo>
                        <a:pt x="1" y="24"/>
                      </a:lnTo>
                    </a:path>
                  </a:pathLst>
                </a:custGeom>
                <a:solidFill>
                  <a:srgbClr val="91622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08" name="Freeform 91"/>
                <p:cNvSpPr>
                  <a:spLocks/>
                </p:cNvSpPr>
                <p:nvPr/>
              </p:nvSpPr>
              <p:spPr bwMode="auto">
                <a:xfrm>
                  <a:off x="4949" y="1185"/>
                  <a:ext cx="0" cy="7"/>
                </a:xfrm>
                <a:custGeom>
                  <a:avLst/>
                  <a:gdLst>
                    <a:gd name="T0" fmla="*/ 0 w 1"/>
                    <a:gd name="T1" fmla="*/ 24 h 24"/>
                    <a:gd name="T2" fmla="*/ 0 w 1"/>
                    <a:gd name="T3" fmla="*/ 24 h 24"/>
                    <a:gd name="T4" fmla="*/ 1 w 1"/>
                    <a:gd name="T5" fmla="*/ 1 h 24"/>
                    <a:gd name="T6" fmla="*/ 1 w 1"/>
                    <a:gd name="T7" fmla="*/ 1 h 24"/>
                    <a:gd name="T8" fmla="*/ 1 w 1"/>
                    <a:gd name="T9" fmla="*/ 24 h 24"/>
                  </a:gdLst>
                  <a:ahLst/>
                  <a:cxnLst>
                    <a:cxn ang="0">
                      <a:pos x="T0" y="T1"/>
                    </a:cxn>
                    <a:cxn ang="0">
                      <a:pos x="T2" y="T3"/>
                    </a:cxn>
                    <a:cxn ang="0">
                      <a:pos x="T4" y="T5"/>
                    </a:cxn>
                    <a:cxn ang="0">
                      <a:pos x="T6" y="T7"/>
                    </a:cxn>
                    <a:cxn ang="0">
                      <a:pos x="T8" y="T9"/>
                    </a:cxn>
                  </a:cxnLst>
                  <a:rect l="0" t="0" r="r" b="b"/>
                  <a:pathLst>
                    <a:path w="1" h="24">
                      <a:moveTo>
                        <a:pt x="0" y="24"/>
                      </a:moveTo>
                      <a:lnTo>
                        <a:pt x="0" y="24"/>
                      </a:lnTo>
                      <a:lnTo>
                        <a:pt x="1" y="1"/>
                      </a:lnTo>
                      <a:cubicBezTo>
                        <a:pt x="1" y="0"/>
                        <a:pt x="1" y="0"/>
                        <a:pt x="1" y="1"/>
                      </a:cubicBezTo>
                      <a:lnTo>
                        <a:pt x="1" y="24"/>
                      </a:lnTo>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09" name="Freeform 92"/>
                <p:cNvSpPr>
                  <a:spLocks/>
                </p:cNvSpPr>
                <p:nvPr/>
              </p:nvSpPr>
              <p:spPr bwMode="auto">
                <a:xfrm>
                  <a:off x="4949" y="1185"/>
                  <a:ext cx="1" cy="1"/>
                </a:xfrm>
                <a:custGeom>
                  <a:avLst/>
                  <a:gdLst>
                    <a:gd name="T0" fmla="*/ 0 w 4"/>
                    <a:gd name="T1" fmla="*/ 1 h 3"/>
                    <a:gd name="T2" fmla="*/ 0 w 4"/>
                    <a:gd name="T3" fmla="*/ 1 h 3"/>
                    <a:gd name="T4" fmla="*/ 4 w 4"/>
                    <a:gd name="T5" fmla="*/ 1 h 3"/>
                    <a:gd name="T6" fmla="*/ 0 w 4"/>
                    <a:gd name="T7" fmla="*/ 2 h 3"/>
                    <a:gd name="T8" fmla="*/ 0 w 4"/>
                    <a:gd name="T9" fmla="*/ 1 h 3"/>
                  </a:gdLst>
                  <a:ahLst/>
                  <a:cxnLst>
                    <a:cxn ang="0">
                      <a:pos x="T0" y="T1"/>
                    </a:cxn>
                    <a:cxn ang="0">
                      <a:pos x="T2" y="T3"/>
                    </a:cxn>
                    <a:cxn ang="0">
                      <a:pos x="T4" y="T5"/>
                    </a:cxn>
                    <a:cxn ang="0">
                      <a:pos x="T6" y="T7"/>
                    </a:cxn>
                    <a:cxn ang="0">
                      <a:pos x="T8" y="T9"/>
                    </a:cxn>
                  </a:cxnLst>
                  <a:rect l="0" t="0" r="r" b="b"/>
                  <a:pathLst>
                    <a:path w="4" h="3">
                      <a:moveTo>
                        <a:pt x="0" y="1"/>
                      </a:moveTo>
                      <a:lnTo>
                        <a:pt x="0" y="1"/>
                      </a:lnTo>
                      <a:cubicBezTo>
                        <a:pt x="1" y="0"/>
                        <a:pt x="3" y="2"/>
                        <a:pt x="4" y="1"/>
                      </a:cubicBezTo>
                      <a:cubicBezTo>
                        <a:pt x="3" y="3"/>
                        <a:pt x="0" y="2"/>
                        <a:pt x="0" y="2"/>
                      </a:cubicBez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10" name="Freeform 93"/>
                <p:cNvSpPr>
                  <a:spLocks/>
                </p:cNvSpPr>
                <p:nvPr/>
              </p:nvSpPr>
              <p:spPr bwMode="auto">
                <a:xfrm>
                  <a:off x="4949" y="1185"/>
                  <a:ext cx="1" cy="1"/>
                </a:xfrm>
                <a:custGeom>
                  <a:avLst/>
                  <a:gdLst>
                    <a:gd name="T0" fmla="*/ 0 w 4"/>
                    <a:gd name="T1" fmla="*/ 1 h 3"/>
                    <a:gd name="T2" fmla="*/ 0 w 4"/>
                    <a:gd name="T3" fmla="*/ 1 h 3"/>
                    <a:gd name="T4" fmla="*/ 4 w 4"/>
                    <a:gd name="T5" fmla="*/ 1 h 3"/>
                    <a:gd name="T6" fmla="*/ 0 w 4"/>
                    <a:gd name="T7" fmla="*/ 2 h 3"/>
                    <a:gd name="T8" fmla="*/ 0 w 4"/>
                    <a:gd name="T9" fmla="*/ 1 h 3"/>
                    <a:gd name="T10" fmla="*/ 0 w 4"/>
                    <a:gd name="T11" fmla="*/ 1 h 3"/>
                  </a:gdLst>
                  <a:ahLst/>
                  <a:cxnLst>
                    <a:cxn ang="0">
                      <a:pos x="T0" y="T1"/>
                    </a:cxn>
                    <a:cxn ang="0">
                      <a:pos x="T2" y="T3"/>
                    </a:cxn>
                    <a:cxn ang="0">
                      <a:pos x="T4" y="T5"/>
                    </a:cxn>
                    <a:cxn ang="0">
                      <a:pos x="T6" y="T7"/>
                    </a:cxn>
                    <a:cxn ang="0">
                      <a:pos x="T8" y="T9"/>
                    </a:cxn>
                    <a:cxn ang="0">
                      <a:pos x="T10" y="T11"/>
                    </a:cxn>
                  </a:cxnLst>
                  <a:rect l="0" t="0" r="r" b="b"/>
                  <a:pathLst>
                    <a:path w="4" h="3">
                      <a:moveTo>
                        <a:pt x="0" y="1"/>
                      </a:moveTo>
                      <a:lnTo>
                        <a:pt x="0" y="1"/>
                      </a:lnTo>
                      <a:cubicBezTo>
                        <a:pt x="1" y="0"/>
                        <a:pt x="3" y="2"/>
                        <a:pt x="4" y="1"/>
                      </a:cubicBezTo>
                      <a:cubicBezTo>
                        <a:pt x="3" y="3"/>
                        <a:pt x="0" y="2"/>
                        <a:pt x="0" y="2"/>
                      </a:cubicBezTo>
                      <a:lnTo>
                        <a:pt x="0" y="1"/>
                      </a:lnTo>
                      <a:lnTo>
                        <a:pt x="0"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11" name="Freeform 94"/>
                <p:cNvSpPr>
                  <a:spLocks/>
                </p:cNvSpPr>
                <p:nvPr/>
              </p:nvSpPr>
              <p:spPr bwMode="auto">
                <a:xfrm>
                  <a:off x="4951" y="1185"/>
                  <a:ext cx="0" cy="7"/>
                </a:xfrm>
                <a:custGeom>
                  <a:avLst/>
                  <a:gdLst>
                    <a:gd name="T0" fmla="*/ 0 w 1"/>
                    <a:gd name="T1" fmla="*/ 24 h 24"/>
                    <a:gd name="T2" fmla="*/ 0 w 1"/>
                    <a:gd name="T3" fmla="*/ 24 h 24"/>
                    <a:gd name="T4" fmla="*/ 0 w 1"/>
                    <a:gd name="T5" fmla="*/ 1 h 24"/>
                    <a:gd name="T6" fmla="*/ 1 w 1"/>
                    <a:gd name="T7" fmla="*/ 1 h 24"/>
                    <a:gd name="T8" fmla="*/ 1 w 1"/>
                    <a:gd name="T9" fmla="*/ 24 h 24"/>
                  </a:gdLst>
                  <a:ahLst/>
                  <a:cxnLst>
                    <a:cxn ang="0">
                      <a:pos x="T0" y="T1"/>
                    </a:cxn>
                    <a:cxn ang="0">
                      <a:pos x="T2" y="T3"/>
                    </a:cxn>
                    <a:cxn ang="0">
                      <a:pos x="T4" y="T5"/>
                    </a:cxn>
                    <a:cxn ang="0">
                      <a:pos x="T6" y="T7"/>
                    </a:cxn>
                    <a:cxn ang="0">
                      <a:pos x="T8" y="T9"/>
                    </a:cxn>
                  </a:cxnLst>
                  <a:rect l="0" t="0" r="r" b="b"/>
                  <a:pathLst>
                    <a:path w="1" h="24">
                      <a:moveTo>
                        <a:pt x="0" y="24"/>
                      </a:moveTo>
                      <a:lnTo>
                        <a:pt x="0" y="24"/>
                      </a:lnTo>
                      <a:lnTo>
                        <a:pt x="0" y="1"/>
                      </a:lnTo>
                      <a:cubicBezTo>
                        <a:pt x="0" y="0"/>
                        <a:pt x="0" y="0"/>
                        <a:pt x="1" y="1"/>
                      </a:cubicBezTo>
                      <a:lnTo>
                        <a:pt x="1" y="24"/>
                      </a:lnTo>
                    </a:path>
                  </a:pathLst>
                </a:custGeom>
                <a:solidFill>
                  <a:srgbClr val="91622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12" name="Freeform 95"/>
                <p:cNvSpPr>
                  <a:spLocks/>
                </p:cNvSpPr>
                <p:nvPr/>
              </p:nvSpPr>
              <p:spPr bwMode="auto">
                <a:xfrm>
                  <a:off x="4951" y="1185"/>
                  <a:ext cx="0" cy="7"/>
                </a:xfrm>
                <a:custGeom>
                  <a:avLst/>
                  <a:gdLst>
                    <a:gd name="T0" fmla="*/ 0 w 1"/>
                    <a:gd name="T1" fmla="*/ 24 h 24"/>
                    <a:gd name="T2" fmla="*/ 0 w 1"/>
                    <a:gd name="T3" fmla="*/ 24 h 24"/>
                    <a:gd name="T4" fmla="*/ 0 w 1"/>
                    <a:gd name="T5" fmla="*/ 1 h 24"/>
                    <a:gd name="T6" fmla="*/ 1 w 1"/>
                    <a:gd name="T7" fmla="*/ 1 h 24"/>
                    <a:gd name="T8" fmla="*/ 1 w 1"/>
                    <a:gd name="T9" fmla="*/ 24 h 24"/>
                  </a:gdLst>
                  <a:ahLst/>
                  <a:cxnLst>
                    <a:cxn ang="0">
                      <a:pos x="T0" y="T1"/>
                    </a:cxn>
                    <a:cxn ang="0">
                      <a:pos x="T2" y="T3"/>
                    </a:cxn>
                    <a:cxn ang="0">
                      <a:pos x="T4" y="T5"/>
                    </a:cxn>
                    <a:cxn ang="0">
                      <a:pos x="T6" y="T7"/>
                    </a:cxn>
                    <a:cxn ang="0">
                      <a:pos x="T8" y="T9"/>
                    </a:cxn>
                  </a:cxnLst>
                  <a:rect l="0" t="0" r="r" b="b"/>
                  <a:pathLst>
                    <a:path w="1" h="24">
                      <a:moveTo>
                        <a:pt x="0" y="24"/>
                      </a:moveTo>
                      <a:lnTo>
                        <a:pt x="0" y="24"/>
                      </a:lnTo>
                      <a:lnTo>
                        <a:pt x="0" y="1"/>
                      </a:lnTo>
                      <a:cubicBezTo>
                        <a:pt x="0" y="0"/>
                        <a:pt x="0" y="0"/>
                        <a:pt x="1" y="1"/>
                      </a:cubicBezTo>
                      <a:lnTo>
                        <a:pt x="1" y="24"/>
                      </a:lnTo>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13" name="Freeform 96"/>
                <p:cNvSpPr>
                  <a:spLocks/>
                </p:cNvSpPr>
                <p:nvPr/>
              </p:nvSpPr>
              <p:spPr bwMode="auto">
                <a:xfrm>
                  <a:off x="4951" y="1185"/>
                  <a:ext cx="1" cy="1"/>
                </a:xfrm>
                <a:custGeom>
                  <a:avLst/>
                  <a:gdLst>
                    <a:gd name="T0" fmla="*/ 0 w 3"/>
                    <a:gd name="T1" fmla="*/ 1 h 3"/>
                    <a:gd name="T2" fmla="*/ 0 w 3"/>
                    <a:gd name="T3" fmla="*/ 1 h 3"/>
                    <a:gd name="T4" fmla="*/ 3 w 3"/>
                    <a:gd name="T5" fmla="*/ 1 h 3"/>
                    <a:gd name="T6" fmla="*/ 0 w 3"/>
                    <a:gd name="T7" fmla="*/ 2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lnTo>
                        <a:pt x="0" y="1"/>
                      </a:lnTo>
                      <a:cubicBezTo>
                        <a:pt x="0" y="0"/>
                        <a:pt x="2" y="2"/>
                        <a:pt x="3" y="1"/>
                      </a:cubicBezTo>
                      <a:cubicBezTo>
                        <a:pt x="2" y="3"/>
                        <a:pt x="0" y="2"/>
                        <a:pt x="0" y="2"/>
                      </a:cubicBez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14" name="Freeform 97"/>
                <p:cNvSpPr>
                  <a:spLocks/>
                </p:cNvSpPr>
                <p:nvPr/>
              </p:nvSpPr>
              <p:spPr bwMode="auto">
                <a:xfrm>
                  <a:off x="4951" y="1185"/>
                  <a:ext cx="1" cy="1"/>
                </a:xfrm>
                <a:custGeom>
                  <a:avLst/>
                  <a:gdLst>
                    <a:gd name="T0" fmla="*/ 0 w 3"/>
                    <a:gd name="T1" fmla="*/ 1 h 3"/>
                    <a:gd name="T2" fmla="*/ 0 w 3"/>
                    <a:gd name="T3" fmla="*/ 1 h 3"/>
                    <a:gd name="T4" fmla="*/ 3 w 3"/>
                    <a:gd name="T5" fmla="*/ 1 h 3"/>
                    <a:gd name="T6" fmla="*/ 0 w 3"/>
                    <a:gd name="T7" fmla="*/ 2 h 3"/>
                    <a:gd name="T8" fmla="*/ 0 w 3"/>
                    <a:gd name="T9" fmla="*/ 1 h 3"/>
                    <a:gd name="T10" fmla="*/ 0 w 3"/>
                    <a:gd name="T11" fmla="*/ 1 h 3"/>
                  </a:gdLst>
                  <a:ahLst/>
                  <a:cxnLst>
                    <a:cxn ang="0">
                      <a:pos x="T0" y="T1"/>
                    </a:cxn>
                    <a:cxn ang="0">
                      <a:pos x="T2" y="T3"/>
                    </a:cxn>
                    <a:cxn ang="0">
                      <a:pos x="T4" y="T5"/>
                    </a:cxn>
                    <a:cxn ang="0">
                      <a:pos x="T6" y="T7"/>
                    </a:cxn>
                    <a:cxn ang="0">
                      <a:pos x="T8" y="T9"/>
                    </a:cxn>
                    <a:cxn ang="0">
                      <a:pos x="T10" y="T11"/>
                    </a:cxn>
                  </a:cxnLst>
                  <a:rect l="0" t="0" r="r" b="b"/>
                  <a:pathLst>
                    <a:path w="3" h="3">
                      <a:moveTo>
                        <a:pt x="0" y="1"/>
                      </a:moveTo>
                      <a:lnTo>
                        <a:pt x="0" y="1"/>
                      </a:lnTo>
                      <a:cubicBezTo>
                        <a:pt x="0" y="0"/>
                        <a:pt x="2" y="2"/>
                        <a:pt x="3" y="1"/>
                      </a:cubicBezTo>
                      <a:cubicBezTo>
                        <a:pt x="2" y="3"/>
                        <a:pt x="0" y="2"/>
                        <a:pt x="0" y="2"/>
                      </a:cubicBezTo>
                      <a:lnTo>
                        <a:pt x="0" y="1"/>
                      </a:lnTo>
                      <a:lnTo>
                        <a:pt x="0"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15" name="Freeform 98"/>
                <p:cNvSpPr>
                  <a:spLocks/>
                </p:cNvSpPr>
                <p:nvPr/>
              </p:nvSpPr>
              <p:spPr bwMode="auto">
                <a:xfrm>
                  <a:off x="4953" y="1185"/>
                  <a:ext cx="1" cy="8"/>
                </a:xfrm>
                <a:custGeom>
                  <a:avLst/>
                  <a:gdLst>
                    <a:gd name="T0" fmla="*/ 0 w 1"/>
                    <a:gd name="T1" fmla="*/ 24 h 24"/>
                    <a:gd name="T2" fmla="*/ 0 w 1"/>
                    <a:gd name="T3" fmla="*/ 24 h 24"/>
                    <a:gd name="T4" fmla="*/ 0 w 1"/>
                    <a:gd name="T5" fmla="*/ 1 h 24"/>
                    <a:gd name="T6" fmla="*/ 1 w 1"/>
                    <a:gd name="T7" fmla="*/ 1 h 24"/>
                    <a:gd name="T8" fmla="*/ 1 w 1"/>
                    <a:gd name="T9" fmla="*/ 24 h 24"/>
                  </a:gdLst>
                  <a:ahLst/>
                  <a:cxnLst>
                    <a:cxn ang="0">
                      <a:pos x="T0" y="T1"/>
                    </a:cxn>
                    <a:cxn ang="0">
                      <a:pos x="T2" y="T3"/>
                    </a:cxn>
                    <a:cxn ang="0">
                      <a:pos x="T4" y="T5"/>
                    </a:cxn>
                    <a:cxn ang="0">
                      <a:pos x="T6" y="T7"/>
                    </a:cxn>
                    <a:cxn ang="0">
                      <a:pos x="T8" y="T9"/>
                    </a:cxn>
                  </a:cxnLst>
                  <a:rect l="0" t="0" r="r" b="b"/>
                  <a:pathLst>
                    <a:path w="1" h="24">
                      <a:moveTo>
                        <a:pt x="0" y="24"/>
                      </a:moveTo>
                      <a:lnTo>
                        <a:pt x="0" y="24"/>
                      </a:lnTo>
                      <a:lnTo>
                        <a:pt x="0" y="1"/>
                      </a:lnTo>
                      <a:cubicBezTo>
                        <a:pt x="0" y="0"/>
                        <a:pt x="0" y="0"/>
                        <a:pt x="1" y="1"/>
                      </a:cubicBezTo>
                      <a:lnTo>
                        <a:pt x="1" y="24"/>
                      </a:lnTo>
                    </a:path>
                  </a:pathLst>
                </a:custGeom>
                <a:solidFill>
                  <a:srgbClr val="91622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16" name="Freeform 99"/>
                <p:cNvSpPr>
                  <a:spLocks/>
                </p:cNvSpPr>
                <p:nvPr/>
              </p:nvSpPr>
              <p:spPr bwMode="auto">
                <a:xfrm>
                  <a:off x="4953" y="1185"/>
                  <a:ext cx="1" cy="8"/>
                </a:xfrm>
                <a:custGeom>
                  <a:avLst/>
                  <a:gdLst>
                    <a:gd name="T0" fmla="*/ 0 w 1"/>
                    <a:gd name="T1" fmla="*/ 24 h 24"/>
                    <a:gd name="T2" fmla="*/ 0 w 1"/>
                    <a:gd name="T3" fmla="*/ 24 h 24"/>
                    <a:gd name="T4" fmla="*/ 0 w 1"/>
                    <a:gd name="T5" fmla="*/ 1 h 24"/>
                    <a:gd name="T6" fmla="*/ 1 w 1"/>
                    <a:gd name="T7" fmla="*/ 1 h 24"/>
                    <a:gd name="T8" fmla="*/ 1 w 1"/>
                    <a:gd name="T9" fmla="*/ 24 h 24"/>
                  </a:gdLst>
                  <a:ahLst/>
                  <a:cxnLst>
                    <a:cxn ang="0">
                      <a:pos x="T0" y="T1"/>
                    </a:cxn>
                    <a:cxn ang="0">
                      <a:pos x="T2" y="T3"/>
                    </a:cxn>
                    <a:cxn ang="0">
                      <a:pos x="T4" y="T5"/>
                    </a:cxn>
                    <a:cxn ang="0">
                      <a:pos x="T6" y="T7"/>
                    </a:cxn>
                    <a:cxn ang="0">
                      <a:pos x="T8" y="T9"/>
                    </a:cxn>
                  </a:cxnLst>
                  <a:rect l="0" t="0" r="r" b="b"/>
                  <a:pathLst>
                    <a:path w="1" h="24">
                      <a:moveTo>
                        <a:pt x="0" y="24"/>
                      </a:moveTo>
                      <a:lnTo>
                        <a:pt x="0" y="24"/>
                      </a:lnTo>
                      <a:lnTo>
                        <a:pt x="0" y="1"/>
                      </a:lnTo>
                      <a:cubicBezTo>
                        <a:pt x="0" y="0"/>
                        <a:pt x="0" y="0"/>
                        <a:pt x="1" y="1"/>
                      </a:cubicBezTo>
                      <a:lnTo>
                        <a:pt x="1" y="24"/>
                      </a:lnTo>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17" name="Freeform 100"/>
                <p:cNvSpPr>
                  <a:spLocks/>
                </p:cNvSpPr>
                <p:nvPr/>
              </p:nvSpPr>
              <p:spPr bwMode="auto">
                <a:xfrm>
                  <a:off x="4954" y="1185"/>
                  <a:ext cx="1" cy="1"/>
                </a:xfrm>
                <a:custGeom>
                  <a:avLst/>
                  <a:gdLst>
                    <a:gd name="T0" fmla="*/ 0 w 3"/>
                    <a:gd name="T1" fmla="*/ 1 h 4"/>
                    <a:gd name="T2" fmla="*/ 0 w 3"/>
                    <a:gd name="T3" fmla="*/ 1 h 4"/>
                    <a:gd name="T4" fmla="*/ 3 w 3"/>
                    <a:gd name="T5" fmla="*/ 1 h 4"/>
                    <a:gd name="T6" fmla="*/ 0 w 3"/>
                    <a:gd name="T7" fmla="*/ 3 h 4"/>
                    <a:gd name="T8" fmla="*/ 0 w 3"/>
                    <a:gd name="T9" fmla="*/ 1 h 4"/>
                  </a:gdLst>
                  <a:ahLst/>
                  <a:cxnLst>
                    <a:cxn ang="0">
                      <a:pos x="T0" y="T1"/>
                    </a:cxn>
                    <a:cxn ang="0">
                      <a:pos x="T2" y="T3"/>
                    </a:cxn>
                    <a:cxn ang="0">
                      <a:pos x="T4" y="T5"/>
                    </a:cxn>
                    <a:cxn ang="0">
                      <a:pos x="T6" y="T7"/>
                    </a:cxn>
                    <a:cxn ang="0">
                      <a:pos x="T8" y="T9"/>
                    </a:cxn>
                  </a:cxnLst>
                  <a:rect l="0" t="0" r="r" b="b"/>
                  <a:pathLst>
                    <a:path w="3" h="4">
                      <a:moveTo>
                        <a:pt x="0" y="1"/>
                      </a:moveTo>
                      <a:lnTo>
                        <a:pt x="0" y="1"/>
                      </a:lnTo>
                      <a:cubicBezTo>
                        <a:pt x="0" y="0"/>
                        <a:pt x="2" y="2"/>
                        <a:pt x="3" y="1"/>
                      </a:cubicBezTo>
                      <a:cubicBezTo>
                        <a:pt x="2" y="4"/>
                        <a:pt x="0" y="2"/>
                        <a:pt x="0" y="3"/>
                      </a:cubicBez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18" name="Freeform 101"/>
                <p:cNvSpPr>
                  <a:spLocks/>
                </p:cNvSpPr>
                <p:nvPr/>
              </p:nvSpPr>
              <p:spPr bwMode="auto">
                <a:xfrm>
                  <a:off x="4954" y="1185"/>
                  <a:ext cx="1" cy="1"/>
                </a:xfrm>
                <a:custGeom>
                  <a:avLst/>
                  <a:gdLst>
                    <a:gd name="T0" fmla="*/ 0 w 3"/>
                    <a:gd name="T1" fmla="*/ 1 h 4"/>
                    <a:gd name="T2" fmla="*/ 0 w 3"/>
                    <a:gd name="T3" fmla="*/ 1 h 4"/>
                    <a:gd name="T4" fmla="*/ 3 w 3"/>
                    <a:gd name="T5" fmla="*/ 1 h 4"/>
                    <a:gd name="T6" fmla="*/ 0 w 3"/>
                    <a:gd name="T7" fmla="*/ 3 h 4"/>
                    <a:gd name="T8" fmla="*/ 0 w 3"/>
                    <a:gd name="T9" fmla="*/ 1 h 4"/>
                    <a:gd name="T10" fmla="*/ 0 w 3"/>
                    <a:gd name="T11" fmla="*/ 1 h 4"/>
                  </a:gdLst>
                  <a:ahLst/>
                  <a:cxnLst>
                    <a:cxn ang="0">
                      <a:pos x="T0" y="T1"/>
                    </a:cxn>
                    <a:cxn ang="0">
                      <a:pos x="T2" y="T3"/>
                    </a:cxn>
                    <a:cxn ang="0">
                      <a:pos x="T4" y="T5"/>
                    </a:cxn>
                    <a:cxn ang="0">
                      <a:pos x="T6" y="T7"/>
                    </a:cxn>
                    <a:cxn ang="0">
                      <a:pos x="T8" y="T9"/>
                    </a:cxn>
                    <a:cxn ang="0">
                      <a:pos x="T10" y="T11"/>
                    </a:cxn>
                  </a:cxnLst>
                  <a:rect l="0" t="0" r="r" b="b"/>
                  <a:pathLst>
                    <a:path w="3" h="4">
                      <a:moveTo>
                        <a:pt x="0" y="1"/>
                      </a:moveTo>
                      <a:lnTo>
                        <a:pt x="0" y="1"/>
                      </a:lnTo>
                      <a:cubicBezTo>
                        <a:pt x="0" y="0"/>
                        <a:pt x="2" y="2"/>
                        <a:pt x="3" y="1"/>
                      </a:cubicBezTo>
                      <a:cubicBezTo>
                        <a:pt x="2" y="4"/>
                        <a:pt x="0" y="2"/>
                        <a:pt x="0" y="3"/>
                      </a:cubicBezTo>
                      <a:lnTo>
                        <a:pt x="0" y="1"/>
                      </a:lnTo>
                      <a:lnTo>
                        <a:pt x="0"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19" name="Freeform 102"/>
                <p:cNvSpPr>
                  <a:spLocks/>
                </p:cNvSpPr>
                <p:nvPr/>
              </p:nvSpPr>
              <p:spPr bwMode="auto">
                <a:xfrm>
                  <a:off x="4944" y="1190"/>
                  <a:ext cx="12" cy="4"/>
                </a:xfrm>
                <a:custGeom>
                  <a:avLst/>
                  <a:gdLst>
                    <a:gd name="T0" fmla="*/ 33 w 41"/>
                    <a:gd name="T1" fmla="*/ 11 h 11"/>
                    <a:gd name="T2" fmla="*/ 33 w 41"/>
                    <a:gd name="T3" fmla="*/ 11 h 11"/>
                    <a:gd name="T4" fmla="*/ 31 w 41"/>
                    <a:gd name="T5" fmla="*/ 10 h 11"/>
                    <a:gd name="T6" fmla="*/ 28 w 41"/>
                    <a:gd name="T7" fmla="*/ 10 h 11"/>
                    <a:gd name="T8" fmla="*/ 24 w 41"/>
                    <a:gd name="T9" fmla="*/ 10 h 11"/>
                    <a:gd name="T10" fmla="*/ 20 w 41"/>
                    <a:gd name="T11" fmla="*/ 10 h 11"/>
                    <a:gd name="T12" fmla="*/ 17 w 41"/>
                    <a:gd name="T13" fmla="*/ 11 h 11"/>
                    <a:gd name="T14" fmla="*/ 11 w 41"/>
                    <a:gd name="T15" fmla="*/ 6 h 11"/>
                    <a:gd name="T16" fmla="*/ 3 w 41"/>
                    <a:gd name="T17" fmla="*/ 2 h 11"/>
                    <a:gd name="T18" fmla="*/ 3 w 41"/>
                    <a:gd name="T19" fmla="*/ 1 h 11"/>
                    <a:gd name="T20" fmla="*/ 12 w 41"/>
                    <a:gd name="T21" fmla="*/ 5 h 11"/>
                    <a:gd name="T22" fmla="*/ 35 w 41"/>
                    <a:gd name="T23" fmla="*/ 7 h 11"/>
                    <a:gd name="T24" fmla="*/ 40 w 41"/>
                    <a:gd name="T25" fmla="*/ 5 h 11"/>
                    <a:gd name="T26" fmla="*/ 40 w 41"/>
                    <a:gd name="T27" fmla="*/ 5 h 11"/>
                    <a:gd name="T28" fmla="*/ 37 w 41"/>
                    <a:gd name="T29" fmla="*/ 7 h 11"/>
                    <a:gd name="T30" fmla="*/ 33 w 41"/>
                    <a:gd name="T3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11">
                      <a:moveTo>
                        <a:pt x="33" y="11"/>
                      </a:moveTo>
                      <a:lnTo>
                        <a:pt x="33" y="11"/>
                      </a:lnTo>
                      <a:cubicBezTo>
                        <a:pt x="33" y="11"/>
                        <a:pt x="32" y="10"/>
                        <a:pt x="31" y="10"/>
                      </a:cubicBezTo>
                      <a:cubicBezTo>
                        <a:pt x="31" y="10"/>
                        <a:pt x="29" y="11"/>
                        <a:pt x="28" y="10"/>
                      </a:cubicBezTo>
                      <a:cubicBezTo>
                        <a:pt x="27" y="10"/>
                        <a:pt x="25" y="11"/>
                        <a:pt x="24" y="10"/>
                      </a:cubicBezTo>
                      <a:cubicBezTo>
                        <a:pt x="23" y="11"/>
                        <a:pt x="21" y="11"/>
                        <a:pt x="20" y="10"/>
                      </a:cubicBezTo>
                      <a:cubicBezTo>
                        <a:pt x="19" y="10"/>
                        <a:pt x="18" y="11"/>
                        <a:pt x="17" y="11"/>
                      </a:cubicBezTo>
                      <a:cubicBezTo>
                        <a:pt x="16" y="9"/>
                        <a:pt x="13" y="7"/>
                        <a:pt x="11" y="6"/>
                      </a:cubicBezTo>
                      <a:cubicBezTo>
                        <a:pt x="9" y="5"/>
                        <a:pt x="5" y="3"/>
                        <a:pt x="3" y="2"/>
                      </a:cubicBezTo>
                      <a:cubicBezTo>
                        <a:pt x="1" y="1"/>
                        <a:pt x="0" y="0"/>
                        <a:pt x="3" y="1"/>
                      </a:cubicBezTo>
                      <a:cubicBezTo>
                        <a:pt x="5" y="2"/>
                        <a:pt x="9" y="4"/>
                        <a:pt x="12" y="5"/>
                      </a:cubicBezTo>
                      <a:cubicBezTo>
                        <a:pt x="16" y="7"/>
                        <a:pt x="32" y="7"/>
                        <a:pt x="35" y="7"/>
                      </a:cubicBezTo>
                      <a:cubicBezTo>
                        <a:pt x="37" y="7"/>
                        <a:pt x="38" y="6"/>
                        <a:pt x="40" y="5"/>
                      </a:cubicBezTo>
                      <a:cubicBezTo>
                        <a:pt x="41" y="4"/>
                        <a:pt x="41" y="4"/>
                        <a:pt x="40" y="5"/>
                      </a:cubicBezTo>
                      <a:cubicBezTo>
                        <a:pt x="39" y="6"/>
                        <a:pt x="38" y="6"/>
                        <a:pt x="37" y="7"/>
                      </a:cubicBezTo>
                      <a:cubicBezTo>
                        <a:pt x="36" y="9"/>
                        <a:pt x="34" y="10"/>
                        <a:pt x="33" y="11"/>
                      </a:cubicBezTo>
                      <a:close/>
                    </a:path>
                  </a:pathLst>
                </a:custGeom>
                <a:solidFill>
                  <a:srgbClr val="91622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20" name="Freeform 103"/>
                <p:cNvSpPr>
                  <a:spLocks/>
                </p:cNvSpPr>
                <p:nvPr/>
              </p:nvSpPr>
              <p:spPr bwMode="auto">
                <a:xfrm>
                  <a:off x="4944" y="1190"/>
                  <a:ext cx="12" cy="4"/>
                </a:xfrm>
                <a:custGeom>
                  <a:avLst/>
                  <a:gdLst>
                    <a:gd name="T0" fmla="*/ 33 w 41"/>
                    <a:gd name="T1" fmla="*/ 11 h 11"/>
                    <a:gd name="T2" fmla="*/ 33 w 41"/>
                    <a:gd name="T3" fmla="*/ 11 h 11"/>
                    <a:gd name="T4" fmla="*/ 31 w 41"/>
                    <a:gd name="T5" fmla="*/ 10 h 11"/>
                    <a:gd name="T6" fmla="*/ 28 w 41"/>
                    <a:gd name="T7" fmla="*/ 10 h 11"/>
                    <a:gd name="T8" fmla="*/ 24 w 41"/>
                    <a:gd name="T9" fmla="*/ 10 h 11"/>
                    <a:gd name="T10" fmla="*/ 20 w 41"/>
                    <a:gd name="T11" fmla="*/ 10 h 11"/>
                    <a:gd name="T12" fmla="*/ 17 w 41"/>
                    <a:gd name="T13" fmla="*/ 11 h 11"/>
                    <a:gd name="T14" fmla="*/ 11 w 41"/>
                    <a:gd name="T15" fmla="*/ 6 h 11"/>
                    <a:gd name="T16" fmla="*/ 3 w 41"/>
                    <a:gd name="T17" fmla="*/ 2 h 11"/>
                    <a:gd name="T18" fmla="*/ 3 w 41"/>
                    <a:gd name="T19" fmla="*/ 1 h 11"/>
                    <a:gd name="T20" fmla="*/ 12 w 41"/>
                    <a:gd name="T21" fmla="*/ 5 h 11"/>
                    <a:gd name="T22" fmla="*/ 35 w 41"/>
                    <a:gd name="T23" fmla="*/ 7 h 11"/>
                    <a:gd name="T24" fmla="*/ 40 w 41"/>
                    <a:gd name="T25" fmla="*/ 5 h 11"/>
                    <a:gd name="T26" fmla="*/ 40 w 41"/>
                    <a:gd name="T27" fmla="*/ 5 h 11"/>
                    <a:gd name="T28" fmla="*/ 37 w 41"/>
                    <a:gd name="T29" fmla="*/ 7 h 11"/>
                    <a:gd name="T30" fmla="*/ 33 w 41"/>
                    <a:gd name="T31" fmla="*/ 11 h 11"/>
                    <a:gd name="T32" fmla="*/ 33 w 41"/>
                    <a:gd name="T3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11">
                      <a:moveTo>
                        <a:pt x="33" y="11"/>
                      </a:moveTo>
                      <a:lnTo>
                        <a:pt x="33" y="11"/>
                      </a:lnTo>
                      <a:cubicBezTo>
                        <a:pt x="33" y="11"/>
                        <a:pt x="32" y="10"/>
                        <a:pt x="31" y="10"/>
                      </a:cubicBezTo>
                      <a:cubicBezTo>
                        <a:pt x="31" y="10"/>
                        <a:pt x="29" y="11"/>
                        <a:pt x="28" y="10"/>
                      </a:cubicBezTo>
                      <a:cubicBezTo>
                        <a:pt x="27" y="10"/>
                        <a:pt x="25" y="11"/>
                        <a:pt x="24" y="10"/>
                      </a:cubicBezTo>
                      <a:cubicBezTo>
                        <a:pt x="23" y="11"/>
                        <a:pt x="21" y="11"/>
                        <a:pt x="20" y="10"/>
                      </a:cubicBezTo>
                      <a:cubicBezTo>
                        <a:pt x="19" y="10"/>
                        <a:pt x="18" y="11"/>
                        <a:pt x="17" y="11"/>
                      </a:cubicBezTo>
                      <a:cubicBezTo>
                        <a:pt x="16" y="9"/>
                        <a:pt x="13" y="7"/>
                        <a:pt x="11" y="6"/>
                      </a:cubicBezTo>
                      <a:cubicBezTo>
                        <a:pt x="9" y="5"/>
                        <a:pt x="5" y="3"/>
                        <a:pt x="3" y="2"/>
                      </a:cubicBezTo>
                      <a:cubicBezTo>
                        <a:pt x="1" y="1"/>
                        <a:pt x="0" y="0"/>
                        <a:pt x="3" y="1"/>
                      </a:cubicBezTo>
                      <a:cubicBezTo>
                        <a:pt x="5" y="2"/>
                        <a:pt x="9" y="4"/>
                        <a:pt x="12" y="5"/>
                      </a:cubicBezTo>
                      <a:cubicBezTo>
                        <a:pt x="16" y="7"/>
                        <a:pt x="32" y="7"/>
                        <a:pt x="35" y="7"/>
                      </a:cubicBezTo>
                      <a:cubicBezTo>
                        <a:pt x="37" y="7"/>
                        <a:pt x="38" y="6"/>
                        <a:pt x="40" y="5"/>
                      </a:cubicBezTo>
                      <a:cubicBezTo>
                        <a:pt x="41" y="4"/>
                        <a:pt x="41" y="4"/>
                        <a:pt x="40" y="5"/>
                      </a:cubicBezTo>
                      <a:cubicBezTo>
                        <a:pt x="39" y="6"/>
                        <a:pt x="38" y="6"/>
                        <a:pt x="37" y="7"/>
                      </a:cubicBezTo>
                      <a:cubicBezTo>
                        <a:pt x="36" y="9"/>
                        <a:pt x="34" y="10"/>
                        <a:pt x="33" y="11"/>
                      </a:cubicBezTo>
                      <a:lnTo>
                        <a:pt x="33" y="1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21" name="Freeform 104"/>
                <p:cNvSpPr>
                  <a:spLocks/>
                </p:cNvSpPr>
                <p:nvPr/>
              </p:nvSpPr>
              <p:spPr bwMode="auto">
                <a:xfrm>
                  <a:off x="4953" y="1186"/>
                  <a:ext cx="2" cy="2"/>
                </a:xfrm>
                <a:custGeom>
                  <a:avLst/>
                  <a:gdLst>
                    <a:gd name="T0" fmla="*/ 6 w 6"/>
                    <a:gd name="T1" fmla="*/ 1 h 6"/>
                    <a:gd name="T2" fmla="*/ 6 w 6"/>
                    <a:gd name="T3" fmla="*/ 1 h 6"/>
                    <a:gd name="T4" fmla="*/ 1 w 6"/>
                    <a:gd name="T5" fmla="*/ 0 h 6"/>
                    <a:gd name="T6" fmla="*/ 0 w 6"/>
                    <a:gd name="T7" fmla="*/ 5 h 6"/>
                    <a:gd name="T8" fmla="*/ 6 w 6"/>
                    <a:gd name="T9" fmla="*/ 6 h 6"/>
                    <a:gd name="T10" fmla="*/ 6 w 6"/>
                    <a:gd name="T11" fmla="*/ 1 h 6"/>
                  </a:gdLst>
                  <a:ahLst/>
                  <a:cxnLst>
                    <a:cxn ang="0">
                      <a:pos x="T0" y="T1"/>
                    </a:cxn>
                    <a:cxn ang="0">
                      <a:pos x="T2" y="T3"/>
                    </a:cxn>
                    <a:cxn ang="0">
                      <a:pos x="T4" y="T5"/>
                    </a:cxn>
                    <a:cxn ang="0">
                      <a:pos x="T6" y="T7"/>
                    </a:cxn>
                    <a:cxn ang="0">
                      <a:pos x="T8" y="T9"/>
                    </a:cxn>
                    <a:cxn ang="0">
                      <a:pos x="T10" y="T11"/>
                    </a:cxn>
                  </a:cxnLst>
                  <a:rect l="0" t="0" r="r" b="b"/>
                  <a:pathLst>
                    <a:path w="6" h="6">
                      <a:moveTo>
                        <a:pt x="6" y="1"/>
                      </a:moveTo>
                      <a:lnTo>
                        <a:pt x="6" y="1"/>
                      </a:lnTo>
                      <a:lnTo>
                        <a:pt x="1" y="0"/>
                      </a:lnTo>
                      <a:cubicBezTo>
                        <a:pt x="0" y="2"/>
                        <a:pt x="0" y="4"/>
                        <a:pt x="0" y="5"/>
                      </a:cubicBezTo>
                      <a:cubicBezTo>
                        <a:pt x="2" y="4"/>
                        <a:pt x="5" y="5"/>
                        <a:pt x="6" y="6"/>
                      </a:cubicBezTo>
                      <a:cubicBezTo>
                        <a:pt x="6" y="4"/>
                        <a:pt x="5" y="2"/>
                        <a:pt x="6" y="1"/>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22" name="Freeform 105"/>
                <p:cNvSpPr>
                  <a:spLocks/>
                </p:cNvSpPr>
                <p:nvPr/>
              </p:nvSpPr>
              <p:spPr bwMode="auto">
                <a:xfrm>
                  <a:off x="4953" y="1186"/>
                  <a:ext cx="2" cy="2"/>
                </a:xfrm>
                <a:custGeom>
                  <a:avLst/>
                  <a:gdLst>
                    <a:gd name="T0" fmla="*/ 6 w 6"/>
                    <a:gd name="T1" fmla="*/ 1 h 6"/>
                    <a:gd name="T2" fmla="*/ 6 w 6"/>
                    <a:gd name="T3" fmla="*/ 1 h 6"/>
                    <a:gd name="T4" fmla="*/ 1 w 6"/>
                    <a:gd name="T5" fmla="*/ 0 h 6"/>
                    <a:gd name="T6" fmla="*/ 0 w 6"/>
                    <a:gd name="T7" fmla="*/ 5 h 6"/>
                    <a:gd name="T8" fmla="*/ 6 w 6"/>
                    <a:gd name="T9" fmla="*/ 6 h 6"/>
                    <a:gd name="T10" fmla="*/ 6 w 6"/>
                    <a:gd name="T11" fmla="*/ 1 h 6"/>
                    <a:gd name="T12" fmla="*/ 6 w 6"/>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1"/>
                      </a:moveTo>
                      <a:lnTo>
                        <a:pt x="6" y="1"/>
                      </a:lnTo>
                      <a:lnTo>
                        <a:pt x="1" y="0"/>
                      </a:lnTo>
                      <a:cubicBezTo>
                        <a:pt x="0" y="2"/>
                        <a:pt x="0" y="4"/>
                        <a:pt x="0" y="5"/>
                      </a:cubicBezTo>
                      <a:cubicBezTo>
                        <a:pt x="2" y="4"/>
                        <a:pt x="5" y="5"/>
                        <a:pt x="6" y="6"/>
                      </a:cubicBezTo>
                      <a:cubicBezTo>
                        <a:pt x="6" y="4"/>
                        <a:pt x="5" y="2"/>
                        <a:pt x="6" y="1"/>
                      </a:cubicBezTo>
                      <a:lnTo>
                        <a:pt x="6"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23" name="Freeform 106"/>
                <p:cNvSpPr>
                  <a:spLocks/>
                </p:cNvSpPr>
                <p:nvPr/>
              </p:nvSpPr>
              <p:spPr bwMode="auto">
                <a:xfrm>
                  <a:off x="4952" y="1188"/>
                  <a:ext cx="3" cy="2"/>
                </a:xfrm>
                <a:custGeom>
                  <a:avLst/>
                  <a:gdLst>
                    <a:gd name="T0" fmla="*/ 7 w 8"/>
                    <a:gd name="T1" fmla="*/ 1 h 6"/>
                    <a:gd name="T2" fmla="*/ 7 w 8"/>
                    <a:gd name="T3" fmla="*/ 1 h 6"/>
                    <a:gd name="T4" fmla="*/ 1 w 8"/>
                    <a:gd name="T5" fmla="*/ 0 h 6"/>
                    <a:gd name="T6" fmla="*/ 1 w 8"/>
                    <a:gd name="T7" fmla="*/ 6 h 6"/>
                    <a:gd name="T8" fmla="*/ 8 w 8"/>
                    <a:gd name="T9" fmla="*/ 6 h 6"/>
                    <a:gd name="T10" fmla="*/ 7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7" y="1"/>
                      </a:moveTo>
                      <a:lnTo>
                        <a:pt x="7" y="1"/>
                      </a:lnTo>
                      <a:cubicBezTo>
                        <a:pt x="6" y="1"/>
                        <a:pt x="2" y="0"/>
                        <a:pt x="1" y="0"/>
                      </a:cubicBezTo>
                      <a:cubicBezTo>
                        <a:pt x="0" y="2"/>
                        <a:pt x="0" y="5"/>
                        <a:pt x="1" y="6"/>
                      </a:cubicBezTo>
                      <a:cubicBezTo>
                        <a:pt x="2" y="3"/>
                        <a:pt x="6" y="5"/>
                        <a:pt x="8" y="6"/>
                      </a:cubicBezTo>
                      <a:cubicBezTo>
                        <a:pt x="7" y="5"/>
                        <a:pt x="7" y="3"/>
                        <a:pt x="7" y="1"/>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24" name="Freeform 107"/>
                <p:cNvSpPr>
                  <a:spLocks/>
                </p:cNvSpPr>
                <p:nvPr/>
              </p:nvSpPr>
              <p:spPr bwMode="auto">
                <a:xfrm>
                  <a:off x="4952" y="1188"/>
                  <a:ext cx="3" cy="2"/>
                </a:xfrm>
                <a:custGeom>
                  <a:avLst/>
                  <a:gdLst>
                    <a:gd name="T0" fmla="*/ 7 w 8"/>
                    <a:gd name="T1" fmla="*/ 1 h 6"/>
                    <a:gd name="T2" fmla="*/ 7 w 8"/>
                    <a:gd name="T3" fmla="*/ 1 h 6"/>
                    <a:gd name="T4" fmla="*/ 1 w 8"/>
                    <a:gd name="T5" fmla="*/ 0 h 6"/>
                    <a:gd name="T6" fmla="*/ 1 w 8"/>
                    <a:gd name="T7" fmla="*/ 6 h 6"/>
                    <a:gd name="T8" fmla="*/ 8 w 8"/>
                    <a:gd name="T9" fmla="*/ 6 h 6"/>
                    <a:gd name="T10" fmla="*/ 7 w 8"/>
                    <a:gd name="T11" fmla="*/ 1 h 6"/>
                    <a:gd name="T12" fmla="*/ 7 w 8"/>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8" h="6">
                      <a:moveTo>
                        <a:pt x="7" y="1"/>
                      </a:moveTo>
                      <a:lnTo>
                        <a:pt x="7" y="1"/>
                      </a:lnTo>
                      <a:cubicBezTo>
                        <a:pt x="6" y="1"/>
                        <a:pt x="2" y="0"/>
                        <a:pt x="1" y="0"/>
                      </a:cubicBezTo>
                      <a:cubicBezTo>
                        <a:pt x="0" y="2"/>
                        <a:pt x="0" y="5"/>
                        <a:pt x="1" y="6"/>
                      </a:cubicBezTo>
                      <a:cubicBezTo>
                        <a:pt x="2" y="3"/>
                        <a:pt x="6" y="5"/>
                        <a:pt x="8" y="6"/>
                      </a:cubicBezTo>
                      <a:cubicBezTo>
                        <a:pt x="7" y="5"/>
                        <a:pt x="7" y="3"/>
                        <a:pt x="7" y="1"/>
                      </a:cubicBezTo>
                      <a:lnTo>
                        <a:pt x="7"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25" name="Freeform 108"/>
                <p:cNvSpPr>
                  <a:spLocks/>
                </p:cNvSpPr>
                <p:nvPr/>
              </p:nvSpPr>
              <p:spPr bwMode="auto">
                <a:xfrm>
                  <a:off x="4952" y="1190"/>
                  <a:ext cx="3" cy="2"/>
                </a:xfrm>
                <a:custGeom>
                  <a:avLst/>
                  <a:gdLst>
                    <a:gd name="T0" fmla="*/ 9 w 9"/>
                    <a:gd name="T1" fmla="*/ 1 h 8"/>
                    <a:gd name="T2" fmla="*/ 9 w 9"/>
                    <a:gd name="T3" fmla="*/ 1 h 8"/>
                    <a:gd name="T4" fmla="*/ 2 w 9"/>
                    <a:gd name="T5" fmla="*/ 0 h 8"/>
                    <a:gd name="T6" fmla="*/ 0 w 9"/>
                    <a:gd name="T7" fmla="*/ 6 h 8"/>
                    <a:gd name="T8" fmla="*/ 9 w 9"/>
                    <a:gd name="T9" fmla="*/ 8 h 8"/>
                    <a:gd name="T10" fmla="*/ 9 w 9"/>
                    <a:gd name="T11" fmla="*/ 1 h 8"/>
                  </a:gdLst>
                  <a:ahLst/>
                  <a:cxnLst>
                    <a:cxn ang="0">
                      <a:pos x="T0" y="T1"/>
                    </a:cxn>
                    <a:cxn ang="0">
                      <a:pos x="T2" y="T3"/>
                    </a:cxn>
                    <a:cxn ang="0">
                      <a:pos x="T4" y="T5"/>
                    </a:cxn>
                    <a:cxn ang="0">
                      <a:pos x="T6" y="T7"/>
                    </a:cxn>
                    <a:cxn ang="0">
                      <a:pos x="T8" y="T9"/>
                    </a:cxn>
                    <a:cxn ang="0">
                      <a:pos x="T10" y="T11"/>
                    </a:cxn>
                  </a:cxnLst>
                  <a:rect l="0" t="0" r="r" b="b"/>
                  <a:pathLst>
                    <a:path w="9" h="8">
                      <a:moveTo>
                        <a:pt x="9" y="1"/>
                      </a:moveTo>
                      <a:lnTo>
                        <a:pt x="9" y="1"/>
                      </a:lnTo>
                      <a:cubicBezTo>
                        <a:pt x="8" y="1"/>
                        <a:pt x="3" y="1"/>
                        <a:pt x="2" y="0"/>
                      </a:cubicBezTo>
                      <a:cubicBezTo>
                        <a:pt x="1" y="2"/>
                        <a:pt x="0" y="4"/>
                        <a:pt x="0" y="6"/>
                      </a:cubicBezTo>
                      <a:cubicBezTo>
                        <a:pt x="2" y="4"/>
                        <a:pt x="8" y="6"/>
                        <a:pt x="9" y="8"/>
                      </a:cubicBezTo>
                      <a:cubicBezTo>
                        <a:pt x="8" y="6"/>
                        <a:pt x="7" y="3"/>
                        <a:pt x="9" y="1"/>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26" name="Freeform 109"/>
                <p:cNvSpPr>
                  <a:spLocks/>
                </p:cNvSpPr>
                <p:nvPr/>
              </p:nvSpPr>
              <p:spPr bwMode="auto">
                <a:xfrm>
                  <a:off x="4952" y="1190"/>
                  <a:ext cx="3" cy="2"/>
                </a:xfrm>
                <a:custGeom>
                  <a:avLst/>
                  <a:gdLst>
                    <a:gd name="T0" fmla="*/ 9 w 9"/>
                    <a:gd name="T1" fmla="*/ 1 h 8"/>
                    <a:gd name="T2" fmla="*/ 9 w 9"/>
                    <a:gd name="T3" fmla="*/ 1 h 8"/>
                    <a:gd name="T4" fmla="*/ 2 w 9"/>
                    <a:gd name="T5" fmla="*/ 0 h 8"/>
                    <a:gd name="T6" fmla="*/ 0 w 9"/>
                    <a:gd name="T7" fmla="*/ 6 h 8"/>
                    <a:gd name="T8" fmla="*/ 9 w 9"/>
                    <a:gd name="T9" fmla="*/ 8 h 8"/>
                    <a:gd name="T10" fmla="*/ 9 w 9"/>
                    <a:gd name="T11" fmla="*/ 1 h 8"/>
                    <a:gd name="T12" fmla="*/ 9 w 9"/>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9" y="1"/>
                      </a:moveTo>
                      <a:lnTo>
                        <a:pt x="9" y="1"/>
                      </a:lnTo>
                      <a:cubicBezTo>
                        <a:pt x="8" y="1"/>
                        <a:pt x="3" y="1"/>
                        <a:pt x="2" y="0"/>
                      </a:cubicBezTo>
                      <a:cubicBezTo>
                        <a:pt x="1" y="2"/>
                        <a:pt x="0" y="4"/>
                        <a:pt x="0" y="6"/>
                      </a:cubicBezTo>
                      <a:cubicBezTo>
                        <a:pt x="2" y="4"/>
                        <a:pt x="8" y="6"/>
                        <a:pt x="9" y="8"/>
                      </a:cubicBezTo>
                      <a:cubicBezTo>
                        <a:pt x="8" y="6"/>
                        <a:pt x="7" y="3"/>
                        <a:pt x="9" y="1"/>
                      </a:cubicBezTo>
                      <a:lnTo>
                        <a:pt x="9"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27" name="Freeform 110"/>
                <p:cNvSpPr>
                  <a:spLocks/>
                </p:cNvSpPr>
                <p:nvPr/>
              </p:nvSpPr>
              <p:spPr bwMode="auto">
                <a:xfrm>
                  <a:off x="4950" y="1186"/>
                  <a:ext cx="3" cy="2"/>
                </a:xfrm>
                <a:custGeom>
                  <a:avLst/>
                  <a:gdLst>
                    <a:gd name="T0" fmla="*/ 9 w 9"/>
                    <a:gd name="T1" fmla="*/ 1 h 7"/>
                    <a:gd name="T2" fmla="*/ 9 w 9"/>
                    <a:gd name="T3" fmla="*/ 1 h 7"/>
                    <a:gd name="T4" fmla="*/ 2 w 9"/>
                    <a:gd name="T5" fmla="*/ 0 h 7"/>
                    <a:gd name="T6" fmla="*/ 0 w 9"/>
                    <a:gd name="T7" fmla="*/ 6 h 7"/>
                    <a:gd name="T8" fmla="*/ 8 w 9"/>
                    <a:gd name="T9" fmla="*/ 7 h 7"/>
                    <a:gd name="T10" fmla="*/ 9 w 9"/>
                    <a:gd name="T11" fmla="*/ 1 h 7"/>
                  </a:gdLst>
                  <a:ahLst/>
                  <a:cxnLst>
                    <a:cxn ang="0">
                      <a:pos x="T0" y="T1"/>
                    </a:cxn>
                    <a:cxn ang="0">
                      <a:pos x="T2" y="T3"/>
                    </a:cxn>
                    <a:cxn ang="0">
                      <a:pos x="T4" y="T5"/>
                    </a:cxn>
                    <a:cxn ang="0">
                      <a:pos x="T6" y="T7"/>
                    </a:cxn>
                    <a:cxn ang="0">
                      <a:pos x="T8" y="T9"/>
                    </a:cxn>
                    <a:cxn ang="0">
                      <a:pos x="T10" y="T11"/>
                    </a:cxn>
                  </a:cxnLst>
                  <a:rect l="0" t="0" r="r" b="b"/>
                  <a:pathLst>
                    <a:path w="9" h="7">
                      <a:moveTo>
                        <a:pt x="9" y="1"/>
                      </a:moveTo>
                      <a:lnTo>
                        <a:pt x="9" y="1"/>
                      </a:lnTo>
                      <a:lnTo>
                        <a:pt x="2" y="0"/>
                      </a:lnTo>
                      <a:cubicBezTo>
                        <a:pt x="1" y="2"/>
                        <a:pt x="0" y="4"/>
                        <a:pt x="0" y="6"/>
                      </a:cubicBezTo>
                      <a:cubicBezTo>
                        <a:pt x="2" y="5"/>
                        <a:pt x="7" y="5"/>
                        <a:pt x="8" y="7"/>
                      </a:cubicBezTo>
                      <a:cubicBezTo>
                        <a:pt x="8" y="5"/>
                        <a:pt x="7" y="2"/>
                        <a:pt x="9" y="1"/>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28" name="Freeform 111"/>
                <p:cNvSpPr>
                  <a:spLocks/>
                </p:cNvSpPr>
                <p:nvPr/>
              </p:nvSpPr>
              <p:spPr bwMode="auto">
                <a:xfrm>
                  <a:off x="4950" y="1186"/>
                  <a:ext cx="3" cy="2"/>
                </a:xfrm>
                <a:custGeom>
                  <a:avLst/>
                  <a:gdLst>
                    <a:gd name="T0" fmla="*/ 9 w 9"/>
                    <a:gd name="T1" fmla="*/ 1 h 7"/>
                    <a:gd name="T2" fmla="*/ 9 w 9"/>
                    <a:gd name="T3" fmla="*/ 1 h 7"/>
                    <a:gd name="T4" fmla="*/ 2 w 9"/>
                    <a:gd name="T5" fmla="*/ 0 h 7"/>
                    <a:gd name="T6" fmla="*/ 0 w 9"/>
                    <a:gd name="T7" fmla="*/ 6 h 7"/>
                    <a:gd name="T8" fmla="*/ 8 w 9"/>
                    <a:gd name="T9" fmla="*/ 7 h 7"/>
                    <a:gd name="T10" fmla="*/ 9 w 9"/>
                    <a:gd name="T11" fmla="*/ 1 h 7"/>
                    <a:gd name="T12" fmla="*/ 9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9" y="1"/>
                      </a:moveTo>
                      <a:lnTo>
                        <a:pt x="9" y="1"/>
                      </a:lnTo>
                      <a:lnTo>
                        <a:pt x="2" y="0"/>
                      </a:lnTo>
                      <a:cubicBezTo>
                        <a:pt x="1" y="2"/>
                        <a:pt x="0" y="4"/>
                        <a:pt x="0" y="6"/>
                      </a:cubicBezTo>
                      <a:cubicBezTo>
                        <a:pt x="2" y="5"/>
                        <a:pt x="7" y="5"/>
                        <a:pt x="8" y="7"/>
                      </a:cubicBezTo>
                      <a:cubicBezTo>
                        <a:pt x="8" y="5"/>
                        <a:pt x="7" y="2"/>
                        <a:pt x="9" y="1"/>
                      </a:cubicBezTo>
                      <a:lnTo>
                        <a:pt x="9"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29" name="Freeform 112"/>
                <p:cNvSpPr>
                  <a:spLocks/>
                </p:cNvSpPr>
                <p:nvPr/>
              </p:nvSpPr>
              <p:spPr bwMode="auto">
                <a:xfrm>
                  <a:off x="4950" y="1188"/>
                  <a:ext cx="3" cy="2"/>
                </a:xfrm>
                <a:custGeom>
                  <a:avLst/>
                  <a:gdLst>
                    <a:gd name="T0" fmla="*/ 9 w 9"/>
                    <a:gd name="T1" fmla="*/ 1 h 7"/>
                    <a:gd name="T2" fmla="*/ 9 w 9"/>
                    <a:gd name="T3" fmla="*/ 1 h 7"/>
                    <a:gd name="T4" fmla="*/ 1 w 9"/>
                    <a:gd name="T5" fmla="*/ 0 h 7"/>
                    <a:gd name="T6" fmla="*/ 1 w 9"/>
                    <a:gd name="T7" fmla="*/ 6 h 7"/>
                    <a:gd name="T8" fmla="*/ 9 w 9"/>
                    <a:gd name="T9" fmla="*/ 7 h 7"/>
                    <a:gd name="T10" fmla="*/ 9 w 9"/>
                    <a:gd name="T11" fmla="*/ 1 h 7"/>
                  </a:gdLst>
                  <a:ahLst/>
                  <a:cxnLst>
                    <a:cxn ang="0">
                      <a:pos x="T0" y="T1"/>
                    </a:cxn>
                    <a:cxn ang="0">
                      <a:pos x="T2" y="T3"/>
                    </a:cxn>
                    <a:cxn ang="0">
                      <a:pos x="T4" y="T5"/>
                    </a:cxn>
                    <a:cxn ang="0">
                      <a:pos x="T6" y="T7"/>
                    </a:cxn>
                    <a:cxn ang="0">
                      <a:pos x="T8" y="T9"/>
                    </a:cxn>
                    <a:cxn ang="0">
                      <a:pos x="T10" y="T11"/>
                    </a:cxn>
                  </a:cxnLst>
                  <a:rect l="0" t="0" r="r" b="b"/>
                  <a:pathLst>
                    <a:path w="9" h="7">
                      <a:moveTo>
                        <a:pt x="9" y="1"/>
                      </a:moveTo>
                      <a:lnTo>
                        <a:pt x="9" y="1"/>
                      </a:lnTo>
                      <a:lnTo>
                        <a:pt x="1" y="0"/>
                      </a:lnTo>
                      <a:cubicBezTo>
                        <a:pt x="0" y="1"/>
                        <a:pt x="0" y="4"/>
                        <a:pt x="1" y="6"/>
                      </a:cubicBezTo>
                      <a:cubicBezTo>
                        <a:pt x="2" y="4"/>
                        <a:pt x="8" y="5"/>
                        <a:pt x="9" y="7"/>
                      </a:cubicBezTo>
                      <a:cubicBezTo>
                        <a:pt x="9" y="4"/>
                        <a:pt x="8" y="3"/>
                        <a:pt x="9" y="1"/>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30" name="Freeform 113"/>
                <p:cNvSpPr>
                  <a:spLocks/>
                </p:cNvSpPr>
                <p:nvPr/>
              </p:nvSpPr>
              <p:spPr bwMode="auto">
                <a:xfrm>
                  <a:off x="4950" y="1188"/>
                  <a:ext cx="3" cy="2"/>
                </a:xfrm>
                <a:custGeom>
                  <a:avLst/>
                  <a:gdLst>
                    <a:gd name="T0" fmla="*/ 9 w 9"/>
                    <a:gd name="T1" fmla="*/ 1 h 7"/>
                    <a:gd name="T2" fmla="*/ 9 w 9"/>
                    <a:gd name="T3" fmla="*/ 1 h 7"/>
                    <a:gd name="T4" fmla="*/ 1 w 9"/>
                    <a:gd name="T5" fmla="*/ 0 h 7"/>
                    <a:gd name="T6" fmla="*/ 1 w 9"/>
                    <a:gd name="T7" fmla="*/ 6 h 7"/>
                    <a:gd name="T8" fmla="*/ 9 w 9"/>
                    <a:gd name="T9" fmla="*/ 7 h 7"/>
                    <a:gd name="T10" fmla="*/ 9 w 9"/>
                    <a:gd name="T11" fmla="*/ 1 h 7"/>
                    <a:gd name="T12" fmla="*/ 9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9" y="1"/>
                      </a:moveTo>
                      <a:lnTo>
                        <a:pt x="9" y="1"/>
                      </a:lnTo>
                      <a:lnTo>
                        <a:pt x="1" y="0"/>
                      </a:lnTo>
                      <a:cubicBezTo>
                        <a:pt x="0" y="1"/>
                        <a:pt x="0" y="4"/>
                        <a:pt x="1" y="6"/>
                      </a:cubicBezTo>
                      <a:cubicBezTo>
                        <a:pt x="2" y="4"/>
                        <a:pt x="8" y="5"/>
                        <a:pt x="9" y="7"/>
                      </a:cubicBezTo>
                      <a:cubicBezTo>
                        <a:pt x="9" y="4"/>
                        <a:pt x="8" y="3"/>
                        <a:pt x="9" y="1"/>
                      </a:cubicBezTo>
                      <a:lnTo>
                        <a:pt x="9"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31" name="Freeform 114"/>
                <p:cNvSpPr>
                  <a:spLocks/>
                </p:cNvSpPr>
                <p:nvPr/>
              </p:nvSpPr>
              <p:spPr bwMode="auto">
                <a:xfrm>
                  <a:off x="4950" y="1190"/>
                  <a:ext cx="3" cy="2"/>
                </a:xfrm>
                <a:custGeom>
                  <a:avLst/>
                  <a:gdLst>
                    <a:gd name="T0" fmla="*/ 9 w 9"/>
                    <a:gd name="T1" fmla="*/ 1 h 8"/>
                    <a:gd name="T2" fmla="*/ 9 w 9"/>
                    <a:gd name="T3" fmla="*/ 1 h 8"/>
                    <a:gd name="T4" fmla="*/ 2 w 9"/>
                    <a:gd name="T5" fmla="*/ 0 h 8"/>
                    <a:gd name="T6" fmla="*/ 0 w 9"/>
                    <a:gd name="T7" fmla="*/ 6 h 8"/>
                    <a:gd name="T8" fmla="*/ 8 w 9"/>
                    <a:gd name="T9" fmla="*/ 8 h 8"/>
                    <a:gd name="T10" fmla="*/ 9 w 9"/>
                    <a:gd name="T11" fmla="*/ 1 h 8"/>
                  </a:gdLst>
                  <a:ahLst/>
                  <a:cxnLst>
                    <a:cxn ang="0">
                      <a:pos x="T0" y="T1"/>
                    </a:cxn>
                    <a:cxn ang="0">
                      <a:pos x="T2" y="T3"/>
                    </a:cxn>
                    <a:cxn ang="0">
                      <a:pos x="T4" y="T5"/>
                    </a:cxn>
                    <a:cxn ang="0">
                      <a:pos x="T6" y="T7"/>
                    </a:cxn>
                    <a:cxn ang="0">
                      <a:pos x="T8" y="T9"/>
                    </a:cxn>
                    <a:cxn ang="0">
                      <a:pos x="T10" y="T11"/>
                    </a:cxn>
                  </a:cxnLst>
                  <a:rect l="0" t="0" r="r" b="b"/>
                  <a:pathLst>
                    <a:path w="9" h="8">
                      <a:moveTo>
                        <a:pt x="9" y="1"/>
                      </a:moveTo>
                      <a:lnTo>
                        <a:pt x="9" y="1"/>
                      </a:lnTo>
                      <a:lnTo>
                        <a:pt x="2" y="0"/>
                      </a:lnTo>
                      <a:cubicBezTo>
                        <a:pt x="0" y="2"/>
                        <a:pt x="0" y="4"/>
                        <a:pt x="0" y="6"/>
                      </a:cubicBezTo>
                      <a:cubicBezTo>
                        <a:pt x="1" y="4"/>
                        <a:pt x="6" y="5"/>
                        <a:pt x="8" y="8"/>
                      </a:cubicBezTo>
                      <a:cubicBezTo>
                        <a:pt x="7" y="6"/>
                        <a:pt x="7" y="3"/>
                        <a:pt x="9" y="1"/>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32" name="Freeform 115"/>
                <p:cNvSpPr>
                  <a:spLocks/>
                </p:cNvSpPr>
                <p:nvPr/>
              </p:nvSpPr>
              <p:spPr bwMode="auto">
                <a:xfrm>
                  <a:off x="4950" y="1190"/>
                  <a:ext cx="3" cy="2"/>
                </a:xfrm>
                <a:custGeom>
                  <a:avLst/>
                  <a:gdLst>
                    <a:gd name="T0" fmla="*/ 9 w 9"/>
                    <a:gd name="T1" fmla="*/ 1 h 8"/>
                    <a:gd name="T2" fmla="*/ 9 w 9"/>
                    <a:gd name="T3" fmla="*/ 1 h 8"/>
                    <a:gd name="T4" fmla="*/ 2 w 9"/>
                    <a:gd name="T5" fmla="*/ 0 h 8"/>
                    <a:gd name="T6" fmla="*/ 0 w 9"/>
                    <a:gd name="T7" fmla="*/ 6 h 8"/>
                    <a:gd name="T8" fmla="*/ 8 w 9"/>
                    <a:gd name="T9" fmla="*/ 8 h 8"/>
                    <a:gd name="T10" fmla="*/ 9 w 9"/>
                    <a:gd name="T11" fmla="*/ 1 h 8"/>
                    <a:gd name="T12" fmla="*/ 9 w 9"/>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9" y="1"/>
                      </a:moveTo>
                      <a:lnTo>
                        <a:pt x="9" y="1"/>
                      </a:lnTo>
                      <a:lnTo>
                        <a:pt x="2" y="0"/>
                      </a:lnTo>
                      <a:cubicBezTo>
                        <a:pt x="0" y="2"/>
                        <a:pt x="0" y="4"/>
                        <a:pt x="0" y="6"/>
                      </a:cubicBezTo>
                      <a:cubicBezTo>
                        <a:pt x="1" y="4"/>
                        <a:pt x="6" y="5"/>
                        <a:pt x="8" y="8"/>
                      </a:cubicBezTo>
                      <a:cubicBezTo>
                        <a:pt x="7" y="6"/>
                        <a:pt x="7" y="3"/>
                        <a:pt x="9" y="1"/>
                      </a:cubicBezTo>
                      <a:lnTo>
                        <a:pt x="9"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33" name="Freeform 116"/>
                <p:cNvSpPr>
                  <a:spLocks/>
                </p:cNvSpPr>
                <p:nvPr/>
              </p:nvSpPr>
              <p:spPr bwMode="auto">
                <a:xfrm>
                  <a:off x="4948" y="1186"/>
                  <a:ext cx="2" cy="2"/>
                </a:xfrm>
                <a:custGeom>
                  <a:avLst/>
                  <a:gdLst>
                    <a:gd name="T0" fmla="*/ 3 w 7"/>
                    <a:gd name="T1" fmla="*/ 0 h 5"/>
                    <a:gd name="T2" fmla="*/ 3 w 7"/>
                    <a:gd name="T3" fmla="*/ 0 h 5"/>
                    <a:gd name="T4" fmla="*/ 0 w 7"/>
                    <a:gd name="T5" fmla="*/ 4 h 5"/>
                    <a:gd name="T6" fmla="*/ 7 w 7"/>
                    <a:gd name="T7" fmla="*/ 5 h 5"/>
                    <a:gd name="T8" fmla="*/ 6 w 7"/>
                    <a:gd name="T9" fmla="*/ 1 h 5"/>
                    <a:gd name="T10" fmla="*/ 3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3" y="0"/>
                      </a:moveTo>
                      <a:lnTo>
                        <a:pt x="3" y="0"/>
                      </a:lnTo>
                      <a:cubicBezTo>
                        <a:pt x="2" y="1"/>
                        <a:pt x="0" y="4"/>
                        <a:pt x="0" y="4"/>
                      </a:cubicBezTo>
                      <a:cubicBezTo>
                        <a:pt x="2" y="4"/>
                        <a:pt x="5" y="3"/>
                        <a:pt x="7" y="5"/>
                      </a:cubicBezTo>
                      <a:cubicBezTo>
                        <a:pt x="6" y="4"/>
                        <a:pt x="6" y="2"/>
                        <a:pt x="6" y="1"/>
                      </a:cubicBezTo>
                      <a:cubicBezTo>
                        <a:pt x="6" y="1"/>
                        <a:pt x="4" y="0"/>
                        <a:pt x="3"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34" name="Freeform 117"/>
                <p:cNvSpPr>
                  <a:spLocks/>
                </p:cNvSpPr>
                <p:nvPr/>
              </p:nvSpPr>
              <p:spPr bwMode="auto">
                <a:xfrm>
                  <a:off x="4948" y="1186"/>
                  <a:ext cx="2" cy="2"/>
                </a:xfrm>
                <a:custGeom>
                  <a:avLst/>
                  <a:gdLst>
                    <a:gd name="T0" fmla="*/ 3 w 7"/>
                    <a:gd name="T1" fmla="*/ 0 h 5"/>
                    <a:gd name="T2" fmla="*/ 3 w 7"/>
                    <a:gd name="T3" fmla="*/ 0 h 5"/>
                    <a:gd name="T4" fmla="*/ 0 w 7"/>
                    <a:gd name="T5" fmla="*/ 4 h 5"/>
                    <a:gd name="T6" fmla="*/ 7 w 7"/>
                    <a:gd name="T7" fmla="*/ 5 h 5"/>
                    <a:gd name="T8" fmla="*/ 6 w 7"/>
                    <a:gd name="T9" fmla="*/ 1 h 5"/>
                    <a:gd name="T10" fmla="*/ 3 w 7"/>
                    <a:gd name="T11" fmla="*/ 0 h 5"/>
                    <a:gd name="T12" fmla="*/ 3 w 7"/>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7" h="5">
                      <a:moveTo>
                        <a:pt x="3" y="0"/>
                      </a:moveTo>
                      <a:lnTo>
                        <a:pt x="3" y="0"/>
                      </a:lnTo>
                      <a:cubicBezTo>
                        <a:pt x="2" y="1"/>
                        <a:pt x="0" y="4"/>
                        <a:pt x="0" y="4"/>
                      </a:cubicBezTo>
                      <a:cubicBezTo>
                        <a:pt x="2" y="4"/>
                        <a:pt x="5" y="3"/>
                        <a:pt x="7" y="5"/>
                      </a:cubicBezTo>
                      <a:cubicBezTo>
                        <a:pt x="6" y="4"/>
                        <a:pt x="6" y="2"/>
                        <a:pt x="6" y="1"/>
                      </a:cubicBezTo>
                      <a:cubicBezTo>
                        <a:pt x="6" y="1"/>
                        <a:pt x="4" y="0"/>
                        <a:pt x="3" y="0"/>
                      </a:cubicBezTo>
                      <a:lnTo>
                        <a:pt x="3"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35" name="Freeform 118"/>
                <p:cNvSpPr>
                  <a:spLocks/>
                </p:cNvSpPr>
                <p:nvPr/>
              </p:nvSpPr>
              <p:spPr bwMode="auto">
                <a:xfrm>
                  <a:off x="4947" y="1188"/>
                  <a:ext cx="3" cy="2"/>
                </a:xfrm>
                <a:custGeom>
                  <a:avLst/>
                  <a:gdLst>
                    <a:gd name="T0" fmla="*/ 2 w 10"/>
                    <a:gd name="T1" fmla="*/ 0 h 7"/>
                    <a:gd name="T2" fmla="*/ 2 w 10"/>
                    <a:gd name="T3" fmla="*/ 0 h 7"/>
                    <a:gd name="T4" fmla="*/ 10 w 10"/>
                    <a:gd name="T5" fmla="*/ 1 h 7"/>
                    <a:gd name="T6" fmla="*/ 10 w 10"/>
                    <a:gd name="T7" fmla="*/ 7 h 7"/>
                    <a:gd name="T8" fmla="*/ 0 w 10"/>
                    <a:gd name="T9" fmla="*/ 6 h 7"/>
                    <a:gd name="T10" fmla="*/ 2 w 10"/>
                    <a:gd name="T11" fmla="*/ 0 h 7"/>
                  </a:gdLst>
                  <a:ahLst/>
                  <a:cxnLst>
                    <a:cxn ang="0">
                      <a:pos x="T0" y="T1"/>
                    </a:cxn>
                    <a:cxn ang="0">
                      <a:pos x="T2" y="T3"/>
                    </a:cxn>
                    <a:cxn ang="0">
                      <a:pos x="T4" y="T5"/>
                    </a:cxn>
                    <a:cxn ang="0">
                      <a:pos x="T6" y="T7"/>
                    </a:cxn>
                    <a:cxn ang="0">
                      <a:pos x="T8" y="T9"/>
                    </a:cxn>
                    <a:cxn ang="0">
                      <a:pos x="T10" y="T11"/>
                    </a:cxn>
                  </a:cxnLst>
                  <a:rect l="0" t="0" r="r" b="b"/>
                  <a:pathLst>
                    <a:path w="10" h="7">
                      <a:moveTo>
                        <a:pt x="2" y="0"/>
                      </a:moveTo>
                      <a:lnTo>
                        <a:pt x="2" y="0"/>
                      </a:lnTo>
                      <a:cubicBezTo>
                        <a:pt x="4" y="0"/>
                        <a:pt x="9" y="1"/>
                        <a:pt x="10" y="1"/>
                      </a:cubicBezTo>
                      <a:cubicBezTo>
                        <a:pt x="9" y="3"/>
                        <a:pt x="9" y="6"/>
                        <a:pt x="10" y="7"/>
                      </a:cubicBezTo>
                      <a:cubicBezTo>
                        <a:pt x="7" y="5"/>
                        <a:pt x="3" y="5"/>
                        <a:pt x="0" y="6"/>
                      </a:cubicBezTo>
                      <a:cubicBezTo>
                        <a:pt x="1" y="4"/>
                        <a:pt x="2" y="2"/>
                        <a:pt x="2"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36" name="Freeform 119"/>
                <p:cNvSpPr>
                  <a:spLocks/>
                </p:cNvSpPr>
                <p:nvPr/>
              </p:nvSpPr>
              <p:spPr bwMode="auto">
                <a:xfrm>
                  <a:off x="4947" y="1188"/>
                  <a:ext cx="3" cy="2"/>
                </a:xfrm>
                <a:custGeom>
                  <a:avLst/>
                  <a:gdLst>
                    <a:gd name="T0" fmla="*/ 2 w 10"/>
                    <a:gd name="T1" fmla="*/ 0 h 7"/>
                    <a:gd name="T2" fmla="*/ 2 w 10"/>
                    <a:gd name="T3" fmla="*/ 0 h 7"/>
                    <a:gd name="T4" fmla="*/ 10 w 10"/>
                    <a:gd name="T5" fmla="*/ 1 h 7"/>
                    <a:gd name="T6" fmla="*/ 10 w 10"/>
                    <a:gd name="T7" fmla="*/ 7 h 7"/>
                    <a:gd name="T8" fmla="*/ 0 w 10"/>
                    <a:gd name="T9" fmla="*/ 6 h 7"/>
                    <a:gd name="T10" fmla="*/ 2 w 10"/>
                    <a:gd name="T11" fmla="*/ 0 h 7"/>
                    <a:gd name="T12" fmla="*/ 2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2" y="0"/>
                      </a:moveTo>
                      <a:lnTo>
                        <a:pt x="2" y="0"/>
                      </a:lnTo>
                      <a:cubicBezTo>
                        <a:pt x="4" y="0"/>
                        <a:pt x="9" y="1"/>
                        <a:pt x="10" y="1"/>
                      </a:cubicBezTo>
                      <a:cubicBezTo>
                        <a:pt x="9" y="3"/>
                        <a:pt x="9" y="6"/>
                        <a:pt x="10" y="7"/>
                      </a:cubicBezTo>
                      <a:cubicBezTo>
                        <a:pt x="7" y="5"/>
                        <a:pt x="3" y="5"/>
                        <a:pt x="0" y="6"/>
                      </a:cubicBezTo>
                      <a:cubicBezTo>
                        <a:pt x="1" y="4"/>
                        <a:pt x="2" y="2"/>
                        <a:pt x="2" y="0"/>
                      </a:cubicBezTo>
                      <a:lnTo>
                        <a:pt x="2"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37" name="Freeform 120"/>
                <p:cNvSpPr>
                  <a:spLocks/>
                </p:cNvSpPr>
                <p:nvPr/>
              </p:nvSpPr>
              <p:spPr bwMode="auto">
                <a:xfrm>
                  <a:off x="4947" y="1190"/>
                  <a:ext cx="3" cy="2"/>
                </a:xfrm>
                <a:custGeom>
                  <a:avLst/>
                  <a:gdLst>
                    <a:gd name="T0" fmla="*/ 10 w 10"/>
                    <a:gd name="T1" fmla="*/ 2 h 9"/>
                    <a:gd name="T2" fmla="*/ 10 w 10"/>
                    <a:gd name="T3" fmla="*/ 2 h 9"/>
                    <a:gd name="T4" fmla="*/ 1 w 10"/>
                    <a:gd name="T5" fmla="*/ 0 h 9"/>
                    <a:gd name="T6" fmla="*/ 0 w 10"/>
                    <a:gd name="T7" fmla="*/ 7 h 9"/>
                    <a:gd name="T8" fmla="*/ 9 w 10"/>
                    <a:gd name="T9" fmla="*/ 9 h 9"/>
                    <a:gd name="T10" fmla="*/ 10 w 10"/>
                    <a:gd name="T11" fmla="*/ 2 h 9"/>
                  </a:gdLst>
                  <a:ahLst/>
                  <a:cxnLst>
                    <a:cxn ang="0">
                      <a:pos x="T0" y="T1"/>
                    </a:cxn>
                    <a:cxn ang="0">
                      <a:pos x="T2" y="T3"/>
                    </a:cxn>
                    <a:cxn ang="0">
                      <a:pos x="T4" y="T5"/>
                    </a:cxn>
                    <a:cxn ang="0">
                      <a:pos x="T6" y="T7"/>
                    </a:cxn>
                    <a:cxn ang="0">
                      <a:pos x="T8" y="T9"/>
                    </a:cxn>
                    <a:cxn ang="0">
                      <a:pos x="T10" y="T11"/>
                    </a:cxn>
                  </a:cxnLst>
                  <a:rect l="0" t="0" r="r" b="b"/>
                  <a:pathLst>
                    <a:path w="10" h="9">
                      <a:moveTo>
                        <a:pt x="10" y="2"/>
                      </a:moveTo>
                      <a:lnTo>
                        <a:pt x="10" y="2"/>
                      </a:lnTo>
                      <a:cubicBezTo>
                        <a:pt x="8" y="2"/>
                        <a:pt x="4" y="1"/>
                        <a:pt x="1" y="0"/>
                      </a:cubicBezTo>
                      <a:cubicBezTo>
                        <a:pt x="0" y="2"/>
                        <a:pt x="0" y="6"/>
                        <a:pt x="0" y="7"/>
                      </a:cubicBezTo>
                      <a:cubicBezTo>
                        <a:pt x="2" y="4"/>
                        <a:pt x="8" y="6"/>
                        <a:pt x="9" y="9"/>
                      </a:cubicBezTo>
                      <a:cubicBezTo>
                        <a:pt x="9" y="7"/>
                        <a:pt x="9" y="3"/>
                        <a:pt x="10" y="2"/>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38" name="Freeform 121"/>
                <p:cNvSpPr>
                  <a:spLocks/>
                </p:cNvSpPr>
                <p:nvPr/>
              </p:nvSpPr>
              <p:spPr bwMode="auto">
                <a:xfrm>
                  <a:off x="4947" y="1190"/>
                  <a:ext cx="3" cy="2"/>
                </a:xfrm>
                <a:custGeom>
                  <a:avLst/>
                  <a:gdLst>
                    <a:gd name="T0" fmla="*/ 10 w 10"/>
                    <a:gd name="T1" fmla="*/ 2 h 9"/>
                    <a:gd name="T2" fmla="*/ 10 w 10"/>
                    <a:gd name="T3" fmla="*/ 2 h 9"/>
                    <a:gd name="T4" fmla="*/ 1 w 10"/>
                    <a:gd name="T5" fmla="*/ 0 h 9"/>
                    <a:gd name="T6" fmla="*/ 0 w 10"/>
                    <a:gd name="T7" fmla="*/ 7 h 9"/>
                    <a:gd name="T8" fmla="*/ 9 w 10"/>
                    <a:gd name="T9" fmla="*/ 9 h 9"/>
                    <a:gd name="T10" fmla="*/ 10 w 10"/>
                    <a:gd name="T11" fmla="*/ 2 h 9"/>
                    <a:gd name="T12" fmla="*/ 10 w 10"/>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10" y="2"/>
                      </a:moveTo>
                      <a:lnTo>
                        <a:pt x="10" y="2"/>
                      </a:lnTo>
                      <a:cubicBezTo>
                        <a:pt x="8" y="2"/>
                        <a:pt x="4" y="1"/>
                        <a:pt x="1" y="0"/>
                      </a:cubicBezTo>
                      <a:cubicBezTo>
                        <a:pt x="0" y="2"/>
                        <a:pt x="0" y="6"/>
                        <a:pt x="0" y="7"/>
                      </a:cubicBezTo>
                      <a:cubicBezTo>
                        <a:pt x="2" y="4"/>
                        <a:pt x="8" y="6"/>
                        <a:pt x="9" y="9"/>
                      </a:cubicBezTo>
                      <a:cubicBezTo>
                        <a:pt x="9" y="7"/>
                        <a:pt x="9" y="3"/>
                        <a:pt x="10" y="2"/>
                      </a:cubicBezTo>
                      <a:lnTo>
                        <a:pt x="10" y="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39" name="Freeform 122"/>
                <p:cNvSpPr>
                  <a:spLocks/>
                </p:cNvSpPr>
                <p:nvPr/>
              </p:nvSpPr>
              <p:spPr bwMode="auto">
                <a:xfrm>
                  <a:off x="4945" y="1186"/>
                  <a:ext cx="4" cy="5"/>
                </a:xfrm>
                <a:custGeom>
                  <a:avLst/>
                  <a:gdLst>
                    <a:gd name="T0" fmla="*/ 11 w 11"/>
                    <a:gd name="T1" fmla="*/ 0 h 17"/>
                    <a:gd name="T2" fmla="*/ 11 w 11"/>
                    <a:gd name="T3" fmla="*/ 0 h 17"/>
                    <a:gd name="T4" fmla="*/ 0 w 11"/>
                    <a:gd name="T5" fmla="*/ 16 h 17"/>
                    <a:gd name="T6" fmla="*/ 4 w 11"/>
                    <a:gd name="T7" fmla="*/ 17 h 17"/>
                    <a:gd name="T8" fmla="*/ 11 w 11"/>
                    <a:gd name="T9" fmla="*/ 0 h 17"/>
                  </a:gdLst>
                  <a:ahLst/>
                  <a:cxnLst>
                    <a:cxn ang="0">
                      <a:pos x="T0" y="T1"/>
                    </a:cxn>
                    <a:cxn ang="0">
                      <a:pos x="T2" y="T3"/>
                    </a:cxn>
                    <a:cxn ang="0">
                      <a:pos x="T4" y="T5"/>
                    </a:cxn>
                    <a:cxn ang="0">
                      <a:pos x="T6" y="T7"/>
                    </a:cxn>
                    <a:cxn ang="0">
                      <a:pos x="T8" y="T9"/>
                    </a:cxn>
                  </a:cxnLst>
                  <a:rect l="0" t="0" r="r" b="b"/>
                  <a:pathLst>
                    <a:path w="11" h="17">
                      <a:moveTo>
                        <a:pt x="11" y="0"/>
                      </a:moveTo>
                      <a:lnTo>
                        <a:pt x="11" y="0"/>
                      </a:lnTo>
                      <a:cubicBezTo>
                        <a:pt x="5" y="4"/>
                        <a:pt x="1" y="11"/>
                        <a:pt x="0" y="16"/>
                      </a:cubicBezTo>
                      <a:cubicBezTo>
                        <a:pt x="1" y="16"/>
                        <a:pt x="3" y="16"/>
                        <a:pt x="4" y="17"/>
                      </a:cubicBezTo>
                      <a:cubicBezTo>
                        <a:pt x="5" y="11"/>
                        <a:pt x="8" y="4"/>
                        <a:pt x="11"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40" name="Freeform 123"/>
                <p:cNvSpPr>
                  <a:spLocks noEditPoints="1"/>
                </p:cNvSpPr>
                <p:nvPr/>
              </p:nvSpPr>
              <p:spPr bwMode="auto">
                <a:xfrm>
                  <a:off x="4945" y="1185"/>
                  <a:ext cx="10" cy="7"/>
                </a:xfrm>
                <a:custGeom>
                  <a:avLst/>
                  <a:gdLst>
                    <a:gd name="T0" fmla="*/ 13 w 32"/>
                    <a:gd name="T1" fmla="*/ 3 h 23"/>
                    <a:gd name="T2" fmla="*/ 13 w 32"/>
                    <a:gd name="T3" fmla="*/ 3 h 23"/>
                    <a:gd name="T4" fmla="*/ 2 w 32"/>
                    <a:gd name="T5" fmla="*/ 19 h 23"/>
                    <a:gd name="T6" fmla="*/ 6 w 32"/>
                    <a:gd name="T7" fmla="*/ 20 h 23"/>
                    <a:gd name="T8" fmla="*/ 13 w 32"/>
                    <a:gd name="T9" fmla="*/ 3 h 23"/>
                    <a:gd name="T10" fmla="*/ 13 w 32"/>
                    <a:gd name="T11" fmla="*/ 3 h 23"/>
                    <a:gd name="T12" fmla="*/ 13 w 32"/>
                    <a:gd name="T13" fmla="*/ 0 h 23"/>
                    <a:gd name="T14" fmla="*/ 13 w 32"/>
                    <a:gd name="T15" fmla="*/ 0 h 23"/>
                    <a:gd name="T16" fmla="*/ 0 w 32"/>
                    <a:gd name="T17" fmla="*/ 18 h 23"/>
                    <a:gd name="T18" fmla="*/ 31 w 32"/>
                    <a:gd name="T19" fmla="*/ 5 h 23"/>
                    <a:gd name="T20" fmla="*/ 31 w 32"/>
                    <a:gd name="T21" fmla="*/ 5 h 23"/>
                    <a:gd name="T22" fmla="*/ 32 w 32"/>
                    <a:gd name="T2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23">
                      <a:moveTo>
                        <a:pt x="13" y="3"/>
                      </a:moveTo>
                      <a:lnTo>
                        <a:pt x="13" y="3"/>
                      </a:lnTo>
                      <a:cubicBezTo>
                        <a:pt x="7" y="7"/>
                        <a:pt x="3" y="14"/>
                        <a:pt x="2" y="19"/>
                      </a:cubicBezTo>
                      <a:cubicBezTo>
                        <a:pt x="3" y="19"/>
                        <a:pt x="5" y="19"/>
                        <a:pt x="6" y="20"/>
                      </a:cubicBezTo>
                      <a:cubicBezTo>
                        <a:pt x="7" y="14"/>
                        <a:pt x="10" y="7"/>
                        <a:pt x="13" y="3"/>
                      </a:cubicBezTo>
                      <a:lnTo>
                        <a:pt x="13" y="3"/>
                      </a:lnTo>
                      <a:close/>
                      <a:moveTo>
                        <a:pt x="13" y="0"/>
                      </a:moveTo>
                      <a:lnTo>
                        <a:pt x="13" y="0"/>
                      </a:lnTo>
                      <a:cubicBezTo>
                        <a:pt x="8" y="5"/>
                        <a:pt x="2" y="13"/>
                        <a:pt x="0" y="18"/>
                      </a:cubicBezTo>
                      <a:moveTo>
                        <a:pt x="31" y="5"/>
                      </a:moveTo>
                      <a:lnTo>
                        <a:pt x="31" y="5"/>
                      </a:lnTo>
                      <a:cubicBezTo>
                        <a:pt x="32" y="11"/>
                        <a:pt x="32" y="20"/>
                        <a:pt x="32" y="23"/>
                      </a:cubicBezTo>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41" name="Freeform 124"/>
                <p:cNvSpPr>
                  <a:spLocks/>
                </p:cNvSpPr>
                <p:nvPr/>
              </p:nvSpPr>
              <p:spPr bwMode="auto">
                <a:xfrm>
                  <a:off x="4919" y="1181"/>
                  <a:ext cx="65" cy="26"/>
                </a:xfrm>
                <a:custGeom>
                  <a:avLst/>
                  <a:gdLst>
                    <a:gd name="T0" fmla="*/ 156 w 204"/>
                    <a:gd name="T1" fmla="*/ 50 h 82"/>
                    <a:gd name="T2" fmla="*/ 156 w 204"/>
                    <a:gd name="T3" fmla="*/ 50 h 82"/>
                    <a:gd name="T4" fmla="*/ 162 w 204"/>
                    <a:gd name="T5" fmla="*/ 34 h 82"/>
                    <a:gd name="T6" fmla="*/ 166 w 204"/>
                    <a:gd name="T7" fmla="*/ 24 h 82"/>
                    <a:gd name="T8" fmla="*/ 170 w 204"/>
                    <a:gd name="T9" fmla="*/ 15 h 82"/>
                    <a:gd name="T10" fmla="*/ 175 w 204"/>
                    <a:gd name="T11" fmla="*/ 14 h 82"/>
                    <a:gd name="T12" fmla="*/ 180 w 204"/>
                    <a:gd name="T13" fmla="*/ 30 h 82"/>
                    <a:gd name="T14" fmla="*/ 182 w 204"/>
                    <a:gd name="T15" fmla="*/ 37 h 82"/>
                    <a:gd name="T16" fmla="*/ 185 w 204"/>
                    <a:gd name="T17" fmla="*/ 41 h 82"/>
                    <a:gd name="T18" fmla="*/ 189 w 204"/>
                    <a:gd name="T19" fmla="*/ 49 h 82"/>
                    <a:gd name="T20" fmla="*/ 199 w 204"/>
                    <a:gd name="T21" fmla="*/ 56 h 82"/>
                    <a:gd name="T22" fmla="*/ 204 w 204"/>
                    <a:gd name="T23" fmla="*/ 82 h 82"/>
                    <a:gd name="T24" fmla="*/ 0 w 204"/>
                    <a:gd name="T25" fmla="*/ 82 h 82"/>
                    <a:gd name="T26" fmla="*/ 1 w 204"/>
                    <a:gd name="T27" fmla="*/ 73 h 82"/>
                    <a:gd name="T28" fmla="*/ 33 w 204"/>
                    <a:gd name="T29" fmla="*/ 58 h 82"/>
                    <a:gd name="T30" fmla="*/ 46 w 204"/>
                    <a:gd name="T31" fmla="*/ 42 h 82"/>
                    <a:gd name="T32" fmla="*/ 60 w 204"/>
                    <a:gd name="T33" fmla="*/ 14 h 82"/>
                    <a:gd name="T34" fmla="*/ 68 w 204"/>
                    <a:gd name="T35" fmla="*/ 1 h 82"/>
                    <a:gd name="T36" fmla="*/ 74 w 204"/>
                    <a:gd name="T37" fmla="*/ 10 h 82"/>
                    <a:gd name="T38" fmla="*/ 83 w 204"/>
                    <a:gd name="T39" fmla="*/ 31 h 82"/>
                    <a:gd name="T40" fmla="*/ 99 w 204"/>
                    <a:gd name="T41" fmla="*/ 57 h 82"/>
                    <a:gd name="T42" fmla="*/ 111 w 204"/>
                    <a:gd name="T43" fmla="*/ 46 h 82"/>
                    <a:gd name="T44" fmla="*/ 118 w 204"/>
                    <a:gd name="T45" fmla="*/ 38 h 82"/>
                    <a:gd name="T46" fmla="*/ 122 w 204"/>
                    <a:gd name="T47" fmla="*/ 26 h 82"/>
                    <a:gd name="T48" fmla="*/ 124 w 204"/>
                    <a:gd name="T49" fmla="*/ 20 h 82"/>
                    <a:gd name="T50" fmla="*/ 129 w 204"/>
                    <a:gd name="T51" fmla="*/ 7 h 82"/>
                    <a:gd name="T52" fmla="*/ 137 w 204"/>
                    <a:gd name="T53" fmla="*/ 7 h 82"/>
                    <a:gd name="T54" fmla="*/ 146 w 204"/>
                    <a:gd name="T55" fmla="*/ 34 h 82"/>
                    <a:gd name="T56" fmla="*/ 156 w 204"/>
                    <a:gd name="T57" fmla="*/ 5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4" h="82">
                      <a:moveTo>
                        <a:pt x="156" y="50"/>
                      </a:moveTo>
                      <a:lnTo>
                        <a:pt x="156" y="50"/>
                      </a:lnTo>
                      <a:cubicBezTo>
                        <a:pt x="157" y="44"/>
                        <a:pt x="161" y="39"/>
                        <a:pt x="162" y="34"/>
                      </a:cubicBezTo>
                      <a:cubicBezTo>
                        <a:pt x="162" y="30"/>
                        <a:pt x="163" y="29"/>
                        <a:pt x="166" y="24"/>
                      </a:cubicBezTo>
                      <a:cubicBezTo>
                        <a:pt x="168" y="20"/>
                        <a:pt x="169" y="18"/>
                        <a:pt x="170" y="15"/>
                      </a:cubicBezTo>
                      <a:cubicBezTo>
                        <a:pt x="170" y="11"/>
                        <a:pt x="173" y="10"/>
                        <a:pt x="175" y="14"/>
                      </a:cubicBezTo>
                      <a:cubicBezTo>
                        <a:pt x="176" y="18"/>
                        <a:pt x="178" y="28"/>
                        <a:pt x="180" y="30"/>
                      </a:cubicBezTo>
                      <a:cubicBezTo>
                        <a:pt x="181" y="33"/>
                        <a:pt x="182" y="36"/>
                        <a:pt x="182" y="37"/>
                      </a:cubicBezTo>
                      <a:cubicBezTo>
                        <a:pt x="182" y="39"/>
                        <a:pt x="184" y="40"/>
                        <a:pt x="185" y="41"/>
                      </a:cubicBezTo>
                      <a:cubicBezTo>
                        <a:pt x="186" y="42"/>
                        <a:pt x="186" y="45"/>
                        <a:pt x="189" y="49"/>
                      </a:cubicBezTo>
                      <a:cubicBezTo>
                        <a:pt x="193" y="52"/>
                        <a:pt x="196" y="54"/>
                        <a:pt x="199" y="56"/>
                      </a:cubicBezTo>
                      <a:cubicBezTo>
                        <a:pt x="202" y="62"/>
                        <a:pt x="204" y="71"/>
                        <a:pt x="204" y="82"/>
                      </a:cubicBezTo>
                      <a:lnTo>
                        <a:pt x="0" y="82"/>
                      </a:lnTo>
                      <a:cubicBezTo>
                        <a:pt x="0" y="79"/>
                        <a:pt x="0" y="76"/>
                        <a:pt x="1" y="73"/>
                      </a:cubicBezTo>
                      <a:cubicBezTo>
                        <a:pt x="19" y="69"/>
                        <a:pt x="25" y="57"/>
                        <a:pt x="33" y="58"/>
                      </a:cubicBezTo>
                      <a:cubicBezTo>
                        <a:pt x="37" y="52"/>
                        <a:pt x="42" y="46"/>
                        <a:pt x="46" y="42"/>
                      </a:cubicBezTo>
                      <a:cubicBezTo>
                        <a:pt x="50" y="39"/>
                        <a:pt x="58" y="24"/>
                        <a:pt x="60" y="14"/>
                      </a:cubicBezTo>
                      <a:cubicBezTo>
                        <a:pt x="62" y="5"/>
                        <a:pt x="65" y="0"/>
                        <a:pt x="68" y="1"/>
                      </a:cubicBezTo>
                      <a:cubicBezTo>
                        <a:pt x="70" y="1"/>
                        <a:pt x="71" y="2"/>
                        <a:pt x="74" y="10"/>
                      </a:cubicBezTo>
                      <a:cubicBezTo>
                        <a:pt x="77" y="21"/>
                        <a:pt x="80" y="23"/>
                        <a:pt x="83" y="31"/>
                      </a:cubicBezTo>
                      <a:cubicBezTo>
                        <a:pt x="85" y="38"/>
                        <a:pt x="91" y="51"/>
                        <a:pt x="99" y="57"/>
                      </a:cubicBezTo>
                      <a:cubicBezTo>
                        <a:pt x="104" y="53"/>
                        <a:pt x="110" y="49"/>
                        <a:pt x="111" y="46"/>
                      </a:cubicBezTo>
                      <a:cubicBezTo>
                        <a:pt x="113" y="44"/>
                        <a:pt x="115" y="40"/>
                        <a:pt x="118" y="38"/>
                      </a:cubicBezTo>
                      <a:cubicBezTo>
                        <a:pt x="120" y="34"/>
                        <a:pt x="121" y="27"/>
                        <a:pt x="122" y="26"/>
                      </a:cubicBezTo>
                      <a:cubicBezTo>
                        <a:pt x="124" y="24"/>
                        <a:pt x="124" y="23"/>
                        <a:pt x="124" y="20"/>
                      </a:cubicBezTo>
                      <a:cubicBezTo>
                        <a:pt x="125" y="17"/>
                        <a:pt x="127" y="12"/>
                        <a:pt x="129" y="7"/>
                      </a:cubicBezTo>
                      <a:cubicBezTo>
                        <a:pt x="132" y="3"/>
                        <a:pt x="136" y="1"/>
                        <a:pt x="137" y="7"/>
                      </a:cubicBezTo>
                      <a:cubicBezTo>
                        <a:pt x="139" y="13"/>
                        <a:pt x="142" y="26"/>
                        <a:pt x="146" y="34"/>
                      </a:cubicBezTo>
                      <a:cubicBezTo>
                        <a:pt x="147" y="37"/>
                        <a:pt x="150" y="43"/>
                        <a:pt x="156" y="50"/>
                      </a:cubicBezTo>
                      <a:close/>
                    </a:path>
                  </a:pathLst>
                </a:custGeom>
                <a:solidFill>
                  <a:srgbClr val="E8EB07"/>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42" name="Freeform 125"/>
                <p:cNvSpPr>
                  <a:spLocks/>
                </p:cNvSpPr>
                <p:nvPr/>
              </p:nvSpPr>
              <p:spPr bwMode="auto">
                <a:xfrm>
                  <a:off x="4932" y="1181"/>
                  <a:ext cx="30" cy="26"/>
                </a:xfrm>
                <a:custGeom>
                  <a:avLst/>
                  <a:gdLst>
                    <a:gd name="T0" fmla="*/ 94 w 97"/>
                    <a:gd name="T1" fmla="*/ 71 h 81"/>
                    <a:gd name="T2" fmla="*/ 94 w 97"/>
                    <a:gd name="T3" fmla="*/ 71 h 81"/>
                    <a:gd name="T4" fmla="*/ 81 w 97"/>
                    <a:gd name="T5" fmla="*/ 65 h 81"/>
                    <a:gd name="T6" fmla="*/ 64 w 97"/>
                    <a:gd name="T7" fmla="*/ 59 h 81"/>
                    <a:gd name="T8" fmla="*/ 60 w 97"/>
                    <a:gd name="T9" fmla="*/ 56 h 81"/>
                    <a:gd name="T10" fmla="*/ 44 w 97"/>
                    <a:gd name="T11" fmla="*/ 30 h 81"/>
                    <a:gd name="T12" fmla="*/ 35 w 97"/>
                    <a:gd name="T13" fmla="*/ 9 h 81"/>
                    <a:gd name="T14" fmla="*/ 30 w 97"/>
                    <a:gd name="T15" fmla="*/ 0 h 81"/>
                    <a:gd name="T16" fmla="*/ 35 w 97"/>
                    <a:gd name="T17" fmla="*/ 17 h 81"/>
                    <a:gd name="T18" fmla="*/ 33 w 97"/>
                    <a:gd name="T19" fmla="*/ 18 h 81"/>
                    <a:gd name="T20" fmla="*/ 30 w 97"/>
                    <a:gd name="T21" fmla="*/ 17 h 81"/>
                    <a:gd name="T22" fmla="*/ 33 w 97"/>
                    <a:gd name="T23" fmla="*/ 25 h 81"/>
                    <a:gd name="T24" fmla="*/ 35 w 97"/>
                    <a:gd name="T25" fmla="*/ 33 h 81"/>
                    <a:gd name="T26" fmla="*/ 35 w 97"/>
                    <a:gd name="T27" fmla="*/ 37 h 81"/>
                    <a:gd name="T28" fmla="*/ 31 w 97"/>
                    <a:gd name="T29" fmla="*/ 36 h 81"/>
                    <a:gd name="T30" fmla="*/ 35 w 97"/>
                    <a:gd name="T31" fmla="*/ 40 h 81"/>
                    <a:gd name="T32" fmla="*/ 34 w 97"/>
                    <a:gd name="T33" fmla="*/ 42 h 81"/>
                    <a:gd name="T34" fmla="*/ 31 w 97"/>
                    <a:gd name="T35" fmla="*/ 40 h 81"/>
                    <a:gd name="T36" fmla="*/ 33 w 97"/>
                    <a:gd name="T37" fmla="*/ 43 h 81"/>
                    <a:gd name="T38" fmla="*/ 30 w 97"/>
                    <a:gd name="T39" fmla="*/ 46 h 81"/>
                    <a:gd name="T40" fmla="*/ 29 w 97"/>
                    <a:gd name="T41" fmla="*/ 49 h 81"/>
                    <a:gd name="T42" fmla="*/ 36 w 97"/>
                    <a:gd name="T43" fmla="*/ 54 h 81"/>
                    <a:gd name="T44" fmla="*/ 36 w 97"/>
                    <a:gd name="T45" fmla="*/ 57 h 81"/>
                    <a:gd name="T46" fmla="*/ 25 w 97"/>
                    <a:gd name="T47" fmla="*/ 50 h 81"/>
                    <a:gd name="T48" fmla="*/ 21 w 97"/>
                    <a:gd name="T49" fmla="*/ 51 h 81"/>
                    <a:gd name="T50" fmla="*/ 23 w 97"/>
                    <a:gd name="T51" fmla="*/ 58 h 81"/>
                    <a:gd name="T52" fmla="*/ 18 w 97"/>
                    <a:gd name="T53" fmla="*/ 53 h 81"/>
                    <a:gd name="T54" fmla="*/ 16 w 97"/>
                    <a:gd name="T55" fmla="*/ 56 h 81"/>
                    <a:gd name="T56" fmla="*/ 17 w 97"/>
                    <a:gd name="T57" fmla="*/ 61 h 81"/>
                    <a:gd name="T58" fmla="*/ 11 w 97"/>
                    <a:gd name="T59" fmla="*/ 59 h 81"/>
                    <a:gd name="T60" fmla="*/ 5 w 97"/>
                    <a:gd name="T61" fmla="*/ 61 h 81"/>
                    <a:gd name="T62" fmla="*/ 2 w 97"/>
                    <a:gd name="T63" fmla="*/ 68 h 81"/>
                    <a:gd name="T64" fmla="*/ 94 w 97"/>
                    <a:gd name="T65" fmla="*/ 7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 h="81">
                      <a:moveTo>
                        <a:pt x="94" y="71"/>
                      </a:moveTo>
                      <a:lnTo>
                        <a:pt x="94" y="71"/>
                      </a:lnTo>
                      <a:cubicBezTo>
                        <a:pt x="91" y="67"/>
                        <a:pt x="84" y="68"/>
                        <a:pt x="81" y="65"/>
                      </a:cubicBezTo>
                      <a:cubicBezTo>
                        <a:pt x="78" y="62"/>
                        <a:pt x="74" y="64"/>
                        <a:pt x="64" y="59"/>
                      </a:cubicBezTo>
                      <a:cubicBezTo>
                        <a:pt x="62" y="58"/>
                        <a:pt x="61" y="57"/>
                        <a:pt x="60" y="56"/>
                      </a:cubicBezTo>
                      <a:cubicBezTo>
                        <a:pt x="52" y="50"/>
                        <a:pt x="46" y="37"/>
                        <a:pt x="44" y="30"/>
                      </a:cubicBezTo>
                      <a:cubicBezTo>
                        <a:pt x="41" y="22"/>
                        <a:pt x="38" y="20"/>
                        <a:pt x="35" y="9"/>
                      </a:cubicBezTo>
                      <a:cubicBezTo>
                        <a:pt x="33" y="3"/>
                        <a:pt x="31" y="1"/>
                        <a:pt x="30" y="0"/>
                      </a:cubicBezTo>
                      <a:cubicBezTo>
                        <a:pt x="34" y="4"/>
                        <a:pt x="32" y="10"/>
                        <a:pt x="35" y="17"/>
                      </a:cubicBezTo>
                      <a:cubicBezTo>
                        <a:pt x="36" y="19"/>
                        <a:pt x="34" y="19"/>
                        <a:pt x="33" y="18"/>
                      </a:cubicBezTo>
                      <a:cubicBezTo>
                        <a:pt x="33" y="17"/>
                        <a:pt x="31" y="17"/>
                        <a:pt x="30" y="17"/>
                      </a:cubicBezTo>
                      <a:cubicBezTo>
                        <a:pt x="32" y="18"/>
                        <a:pt x="32" y="22"/>
                        <a:pt x="33" y="25"/>
                      </a:cubicBezTo>
                      <a:cubicBezTo>
                        <a:pt x="35" y="28"/>
                        <a:pt x="32" y="28"/>
                        <a:pt x="35" y="33"/>
                      </a:cubicBezTo>
                      <a:cubicBezTo>
                        <a:pt x="36" y="34"/>
                        <a:pt x="37" y="36"/>
                        <a:pt x="35" y="37"/>
                      </a:cubicBezTo>
                      <a:cubicBezTo>
                        <a:pt x="34" y="38"/>
                        <a:pt x="33" y="35"/>
                        <a:pt x="31" y="36"/>
                      </a:cubicBezTo>
                      <a:cubicBezTo>
                        <a:pt x="32" y="37"/>
                        <a:pt x="34" y="39"/>
                        <a:pt x="35" y="40"/>
                      </a:cubicBezTo>
                      <a:cubicBezTo>
                        <a:pt x="37" y="42"/>
                        <a:pt x="35" y="42"/>
                        <a:pt x="34" y="42"/>
                      </a:cubicBezTo>
                      <a:cubicBezTo>
                        <a:pt x="33" y="41"/>
                        <a:pt x="31" y="40"/>
                        <a:pt x="31" y="40"/>
                      </a:cubicBezTo>
                      <a:cubicBezTo>
                        <a:pt x="31" y="41"/>
                        <a:pt x="32" y="42"/>
                        <a:pt x="33" y="43"/>
                      </a:cubicBezTo>
                      <a:cubicBezTo>
                        <a:pt x="35" y="45"/>
                        <a:pt x="34" y="46"/>
                        <a:pt x="30" y="46"/>
                      </a:cubicBezTo>
                      <a:cubicBezTo>
                        <a:pt x="31" y="47"/>
                        <a:pt x="30" y="49"/>
                        <a:pt x="29" y="49"/>
                      </a:cubicBezTo>
                      <a:cubicBezTo>
                        <a:pt x="31" y="49"/>
                        <a:pt x="33" y="54"/>
                        <a:pt x="36" y="54"/>
                      </a:cubicBezTo>
                      <a:cubicBezTo>
                        <a:pt x="39" y="54"/>
                        <a:pt x="39" y="57"/>
                        <a:pt x="36" y="57"/>
                      </a:cubicBezTo>
                      <a:cubicBezTo>
                        <a:pt x="33" y="58"/>
                        <a:pt x="28" y="53"/>
                        <a:pt x="25" y="50"/>
                      </a:cubicBezTo>
                      <a:cubicBezTo>
                        <a:pt x="24" y="51"/>
                        <a:pt x="22" y="51"/>
                        <a:pt x="21" y="51"/>
                      </a:cubicBezTo>
                      <a:cubicBezTo>
                        <a:pt x="21" y="52"/>
                        <a:pt x="22" y="56"/>
                        <a:pt x="23" y="58"/>
                      </a:cubicBezTo>
                      <a:cubicBezTo>
                        <a:pt x="22" y="57"/>
                        <a:pt x="20" y="55"/>
                        <a:pt x="18" y="53"/>
                      </a:cubicBezTo>
                      <a:cubicBezTo>
                        <a:pt x="16" y="51"/>
                        <a:pt x="15" y="54"/>
                        <a:pt x="16" y="56"/>
                      </a:cubicBezTo>
                      <a:cubicBezTo>
                        <a:pt x="18" y="58"/>
                        <a:pt x="19" y="60"/>
                        <a:pt x="17" y="61"/>
                      </a:cubicBezTo>
                      <a:cubicBezTo>
                        <a:pt x="14" y="63"/>
                        <a:pt x="12" y="62"/>
                        <a:pt x="11" y="59"/>
                      </a:cubicBezTo>
                      <a:cubicBezTo>
                        <a:pt x="8" y="62"/>
                        <a:pt x="7" y="62"/>
                        <a:pt x="5" y="61"/>
                      </a:cubicBezTo>
                      <a:cubicBezTo>
                        <a:pt x="5" y="63"/>
                        <a:pt x="3" y="66"/>
                        <a:pt x="2" y="68"/>
                      </a:cubicBezTo>
                      <a:cubicBezTo>
                        <a:pt x="0" y="72"/>
                        <a:pt x="97" y="81"/>
                        <a:pt x="94" y="71"/>
                      </a:cubicBezTo>
                      <a:close/>
                    </a:path>
                  </a:pathLst>
                </a:custGeom>
                <a:solidFill>
                  <a:srgbClr val="91622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43" name="Freeform 126"/>
                <p:cNvSpPr>
                  <a:spLocks/>
                </p:cNvSpPr>
                <p:nvPr/>
              </p:nvSpPr>
              <p:spPr bwMode="auto">
                <a:xfrm>
                  <a:off x="4957" y="1182"/>
                  <a:ext cx="27" cy="25"/>
                </a:xfrm>
                <a:custGeom>
                  <a:avLst/>
                  <a:gdLst>
                    <a:gd name="T0" fmla="*/ 82 w 83"/>
                    <a:gd name="T1" fmla="*/ 69 h 80"/>
                    <a:gd name="T2" fmla="*/ 82 w 83"/>
                    <a:gd name="T3" fmla="*/ 69 h 80"/>
                    <a:gd name="T4" fmla="*/ 35 w 83"/>
                    <a:gd name="T5" fmla="*/ 47 h 80"/>
                    <a:gd name="T6" fmla="*/ 25 w 83"/>
                    <a:gd name="T7" fmla="*/ 31 h 80"/>
                    <a:gd name="T8" fmla="*/ 16 w 83"/>
                    <a:gd name="T9" fmla="*/ 4 h 80"/>
                    <a:gd name="T10" fmla="*/ 14 w 83"/>
                    <a:gd name="T11" fmla="*/ 1 h 80"/>
                    <a:gd name="T12" fmla="*/ 14 w 83"/>
                    <a:gd name="T13" fmla="*/ 3 h 80"/>
                    <a:gd name="T14" fmla="*/ 14 w 83"/>
                    <a:gd name="T15" fmla="*/ 5 h 80"/>
                    <a:gd name="T16" fmla="*/ 13 w 83"/>
                    <a:gd name="T17" fmla="*/ 7 h 80"/>
                    <a:gd name="T18" fmla="*/ 17 w 83"/>
                    <a:gd name="T19" fmla="*/ 13 h 80"/>
                    <a:gd name="T20" fmla="*/ 18 w 83"/>
                    <a:gd name="T21" fmla="*/ 18 h 80"/>
                    <a:gd name="T22" fmla="*/ 14 w 83"/>
                    <a:gd name="T23" fmla="*/ 17 h 80"/>
                    <a:gd name="T24" fmla="*/ 16 w 83"/>
                    <a:gd name="T25" fmla="*/ 20 h 80"/>
                    <a:gd name="T26" fmla="*/ 16 w 83"/>
                    <a:gd name="T27" fmla="*/ 23 h 80"/>
                    <a:gd name="T28" fmla="*/ 15 w 83"/>
                    <a:gd name="T29" fmla="*/ 27 h 80"/>
                    <a:gd name="T30" fmla="*/ 18 w 83"/>
                    <a:gd name="T31" fmla="*/ 26 h 80"/>
                    <a:gd name="T32" fmla="*/ 21 w 83"/>
                    <a:gd name="T33" fmla="*/ 31 h 80"/>
                    <a:gd name="T34" fmla="*/ 20 w 83"/>
                    <a:gd name="T35" fmla="*/ 33 h 80"/>
                    <a:gd name="T36" fmla="*/ 18 w 83"/>
                    <a:gd name="T37" fmla="*/ 32 h 80"/>
                    <a:gd name="T38" fmla="*/ 22 w 83"/>
                    <a:gd name="T39" fmla="*/ 35 h 80"/>
                    <a:gd name="T40" fmla="*/ 24 w 83"/>
                    <a:gd name="T41" fmla="*/ 37 h 80"/>
                    <a:gd name="T42" fmla="*/ 25 w 83"/>
                    <a:gd name="T43" fmla="*/ 39 h 80"/>
                    <a:gd name="T44" fmla="*/ 29 w 83"/>
                    <a:gd name="T45" fmla="*/ 42 h 80"/>
                    <a:gd name="T46" fmla="*/ 26 w 83"/>
                    <a:gd name="T47" fmla="*/ 44 h 80"/>
                    <a:gd name="T48" fmla="*/ 21 w 83"/>
                    <a:gd name="T49" fmla="*/ 39 h 80"/>
                    <a:gd name="T50" fmla="*/ 20 w 83"/>
                    <a:gd name="T51" fmla="*/ 41 h 80"/>
                    <a:gd name="T52" fmla="*/ 23 w 83"/>
                    <a:gd name="T53" fmla="*/ 44 h 80"/>
                    <a:gd name="T54" fmla="*/ 21 w 83"/>
                    <a:gd name="T55" fmla="*/ 46 h 80"/>
                    <a:gd name="T56" fmla="*/ 17 w 83"/>
                    <a:gd name="T57" fmla="*/ 47 h 80"/>
                    <a:gd name="T58" fmla="*/ 14 w 83"/>
                    <a:gd name="T59" fmla="*/ 50 h 80"/>
                    <a:gd name="T60" fmla="*/ 14 w 83"/>
                    <a:gd name="T61" fmla="*/ 55 h 80"/>
                    <a:gd name="T62" fmla="*/ 11 w 83"/>
                    <a:gd name="T63" fmla="*/ 52 h 80"/>
                    <a:gd name="T64" fmla="*/ 8 w 83"/>
                    <a:gd name="T65" fmla="*/ 52 h 80"/>
                    <a:gd name="T66" fmla="*/ 4 w 83"/>
                    <a:gd name="T67" fmla="*/ 56 h 80"/>
                    <a:gd name="T68" fmla="*/ 3 w 83"/>
                    <a:gd name="T69" fmla="*/ 60 h 80"/>
                    <a:gd name="T70" fmla="*/ 6 w 83"/>
                    <a:gd name="T71" fmla="*/ 62 h 80"/>
                    <a:gd name="T72" fmla="*/ 8 w 83"/>
                    <a:gd name="T73" fmla="*/ 63 h 80"/>
                    <a:gd name="T74" fmla="*/ 9 w 83"/>
                    <a:gd name="T75" fmla="*/ 64 h 80"/>
                    <a:gd name="T76" fmla="*/ 0 w 83"/>
                    <a:gd name="T77" fmla="*/ 63 h 80"/>
                    <a:gd name="T78" fmla="*/ 12 w 83"/>
                    <a:gd name="T79" fmla="*/ 68 h 80"/>
                    <a:gd name="T80" fmla="*/ 83 w 83"/>
                    <a:gd name="T81" fmla="*/ 76 h 80"/>
                    <a:gd name="T82" fmla="*/ 82 w 83"/>
                    <a:gd name="T83"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 h="80">
                      <a:moveTo>
                        <a:pt x="82" y="69"/>
                      </a:moveTo>
                      <a:lnTo>
                        <a:pt x="82" y="69"/>
                      </a:lnTo>
                      <a:cubicBezTo>
                        <a:pt x="57" y="66"/>
                        <a:pt x="43" y="57"/>
                        <a:pt x="35" y="47"/>
                      </a:cubicBezTo>
                      <a:cubicBezTo>
                        <a:pt x="29" y="40"/>
                        <a:pt x="26" y="34"/>
                        <a:pt x="25" y="31"/>
                      </a:cubicBezTo>
                      <a:cubicBezTo>
                        <a:pt x="21" y="23"/>
                        <a:pt x="18" y="10"/>
                        <a:pt x="16" y="4"/>
                      </a:cubicBezTo>
                      <a:cubicBezTo>
                        <a:pt x="16" y="2"/>
                        <a:pt x="15" y="1"/>
                        <a:pt x="14" y="1"/>
                      </a:cubicBezTo>
                      <a:cubicBezTo>
                        <a:pt x="13" y="0"/>
                        <a:pt x="13" y="2"/>
                        <a:pt x="14" y="3"/>
                      </a:cubicBezTo>
                      <a:cubicBezTo>
                        <a:pt x="15" y="5"/>
                        <a:pt x="15" y="6"/>
                        <a:pt x="14" y="5"/>
                      </a:cubicBezTo>
                      <a:cubicBezTo>
                        <a:pt x="13" y="4"/>
                        <a:pt x="12" y="6"/>
                        <a:pt x="13" y="7"/>
                      </a:cubicBezTo>
                      <a:cubicBezTo>
                        <a:pt x="14" y="9"/>
                        <a:pt x="16" y="11"/>
                        <a:pt x="17" y="13"/>
                      </a:cubicBezTo>
                      <a:cubicBezTo>
                        <a:pt x="17" y="15"/>
                        <a:pt x="17" y="17"/>
                        <a:pt x="18" y="18"/>
                      </a:cubicBezTo>
                      <a:cubicBezTo>
                        <a:pt x="19" y="19"/>
                        <a:pt x="16" y="19"/>
                        <a:pt x="14" y="17"/>
                      </a:cubicBezTo>
                      <a:cubicBezTo>
                        <a:pt x="14" y="18"/>
                        <a:pt x="15" y="20"/>
                        <a:pt x="16" y="20"/>
                      </a:cubicBezTo>
                      <a:cubicBezTo>
                        <a:pt x="17" y="20"/>
                        <a:pt x="17" y="21"/>
                        <a:pt x="16" y="23"/>
                      </a:cubicBezTo>
                      <a:cubicBezTo>
                        <a:pt x="14" y="25"/>
                        <a:pt x="14" y="26"/>
                        <a:pt x="15" y="27"/>
                      </a:cubicBezTo>
                      <a:cubicBezTo>
                        <a:pt x="16" y="29"/>
                        <a:pt x="17" y="23"/>
                        <a:pt x="18" y="26"/>
                      </a:cubicBezTo>
                      <a:cubicBezTo>
                        <a:pt x="19" y="28"/>
                        <a:pt x="20" y="30"/>
                        <a:pt x="21" y="31"/>
                      </a:cubicBezTo>
                      <a:cubicBezTo>
                        <a:pt x="21" y="32"/>
                        <a:pt x="21" y="33"/>
                        <a:pt x="20" y="33"/>
                      </a:cubicBezTo>
                      <a:cubicBezTo>
                        <a:pt x="19" y="33"/>
                        <a:pt x="18" y="30"/>
                        <a:pt x="18" y="32"/>
                      </a:cubicBezTo>
                      <a:cubicBezTo>
                        <a:pt x="18" y="35"/>
                        <a:pt x="20" y="35"/>
                        <a:pt x="22" y="35"/>
                      </a:cubicBezTo>
                      <a:cubicBezTo>
                        <a:pt x="24" y="35"/>
                        <a:pt x="24" y="36"/>
                        <a:pt x="24" y="37"/>
                      </a:cubicBezTo>
                      <a:cubicBezTo>
                        <a:pt x="23" y="38"/>
                        <a:pt x="24" y="39"/>
                        <a:pt x="25" y="39"/>
                      </a:cubicBezTo>
                      <a:cubicBezTo>
                        <a:pt x="26" y="39"/>
                        <a:pt x="28" y="40"/>
                        <a:pt x="29" y="42"/>
                      </a:cubicBezTo>
                      <a:cubicBezTo>
                        <a:pt x="30" y="45"/>
                        <a:pt x="28" y="46"/>
                        <a:pt x="26" y="44"/>
                      </a:cubicBezTo>
                      <a:cubicBezTo>
                        <a:pt x="24" y="42"/>
                        <a:pt x="21" y="40"/>
                        <a:pt x="21" y="39"/>
                      </a:cubicBezTo>
                      <a:cubicBezTo>
                        <a:pt x="20" y="38"/>
                        <a:pt x="19" y="40"/>
                        <a:pt x="20" y="41"/>
                      </a:cubicBezTo>
                      <a:cubicBezTo>
                        <a:pt x="21" y="43"/>
                        <a:pt x="22" y="44"/>
                        <a:pt x="23" y="44"/>
                      </a:cubicBezTo>
                      <a:cubicBezTo>
                        <a:pt x="24" y="45"/>
                        <a:pt x="23" y="48"/>
                        <a:pt x="21" y="46"/>
                      </a:cubicBezTo>
                      <a:cubicBezTo>
                        <a:pt x="19" y="44"/>
                        <a:pt x="18" y="45"/>
                        <a:pt x="17" y="47"/>
                      </a:cubicBezTo>
                      <a:cubicBezTo>
                        <a:pt x="16" y="49"/>
                        <a:pt x="13" y="49"/>
                        <a:pt x="14" y="50"/>
                      </a:cubicBezTo>
                      <a:cubicBezTo>
                        <a:pt x="15" y="52"/>
                        <a:pt x="15" y="54"/>
                        <a:pt x="14" y="55"/>
                      </a:cubicBezTo>
                      <a:cubicBezTo>
                        <a:pt x="12" y="55"/>
                        <a:pt x="10" y="54"/>
                        <a:pt x="11" y="52"/>
                      </a:cubicBezTo>
                      <a:cubicBezTo>
                        <a:pt x="10" y="52"/>
                        <a:pt x="9" y="53"/>
                        <a:pt x="8" y="52"/>
                      </a:cubicBezTo>
                      <a:cubicBezTo>
                        <a:pt x="8" y="56"/>
                        <a:pt x="6" y="57"/>
                        <a:pt x="4" y="56"/>
                      </a:cubicBezTo>
                      <a:cubicBezTo>
                        <a:pt x="4" y="57"/>
                        <a:pt x="4" y="59"/>
                        <a:pt x="3" y="60"/>
                      </a:cubicBezTo>
                      <a:cubicBezTo>
                        <a:pt x="5" y="59"/>
                        <a:pt x="6" y="61"/>
                        <a:pt x="6" y="62"/>
                      </a:cubicBezTo>
                      <a:cubicBezTo>
                        <a:pt x="6" y="63"/>
                        <a:pt x="7" y="63"/>
                        <a:pt x="8" y="63"/>
                      </a:cubicBezTo>
                      <a:cubicBezTo>
                        <a:pt x="10" y="63"/>
                        <a:pt x="11" y="65"/>
                        <a:pt x="9" y="64"/>
                      </a:cubicBezTo>
                      <a:cubicBezTo>
                        <a:pt x="6" y="64"/>
                        <a:pt x="2" y="65"/>
                        <a:pt x="0" y="63"/>
                      </a:cubicBezTo>
                      <a:cubicBezTo>
                        <a:pt x="2" y="65"/>
                        <a:pt x="9" y="65"/>
                        <a:pt x="12" y="68"/>
                      </a:cubicBezTo>
                      <a:cubicBezTo>
                        <a:pt x="32" y="77"/>
                        <a:pt x="68" y="80"/>
                        <a:pt x="83" y="76"/>
                      </a:cubicBezTo>
                      <a:cubicBezTo>
                        <a:pt x="83" y="74"/>
                        <a:pt x="83" y="70"/>
                        <a:pt x="82" y="69"/>
                      </a:cubicBezTo>
                      <a:close/>
                    </a:path>
                  </a:pathLst>
                </a:custGeom>
                <a:solidFill>
                  <a:srgbClr val="91622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44" name="Freeform 127"/>
                <p:cNvSpPr>
                  <a:spLocks/>
                </p:cNvSpPr>
                <p:nvPr/>
              </p:nvSpPr>
              <p:spPr bwMode="auto">
                <a:xfrm>
                  <a:off x="4974" y="1185"/>
                  <a:ext cx="9" cy="18"/>
                </a:xfrm>
                <a:custGeom>
                  <a:avLst/>
                  <a:gdLst>
                    <a:gd name="T0" fmla="*/ 0 w 30"/>
                    <a:gd name="T1" fmla="*/ 0 h 60"/>
                    <a:gd name="T2" fmla="*/ 0 w 30"/>
                    <a:gd name="T3" fmla="*/ 0 h 60"/>
                    <a:gd name="T4" fmla="*/ 2 w 30"/>
                    <a:gd name="T5" fmla="*/ 2 h 60"/>
                    <a:gd name="T6" fmla="*/ 7 w 30"/>
                    <a:gd name="T7" fmla="*/ 18 h 60"/>
                    <a:gd name="T8" fmla="*/ 9 w 30"/>
                    <a:gd name="T9" fmla="*/ 25 h 60"/>
                    <a:gd name="T10" fmla="*/ 12 w 30"/>
                    <a:gd name="T11" fmla="*/ 29 h 60"/>
                    <a:gd name="T12" fmla="*/ 16 w 30"/>
                    <a:gd name="T13" fmla="*/ 37 h 60"/>
                    <a:gd name="T14" fmla="*/ 26 w 30"/>
                    <a:gd name="T15" fmla="*/ 44 h 60"/>
                    <a:gd name="T16" fmla="*/ 30 w 30"/>
                    <a:gd name="T17" fmla="*/ 60 h 60"/>
                    <a:gd name="T18" fmla="*/ 5 w 30"/>
                    <a:gd name="T19" fmla="*/ 54 h 60"/>
                    <a:gd name="T20" fmla="*/ 5 w 30"/>
                    <a:gd name="T21" fmla="*/ 51 h 60"/>
                    <a:gd name="T22" fmla="*/ 7 w 30"/>
                    <a:gd name="T23" fmla="*/ 46 h 60"/>
                    <a:gd name="T24" fmla="*/ 7 w 30"/>
                    <a:gd name="T25" fmla="*/ 41 h 60"/>
                    <a:gd name="T26" fmla="*/ 7 w 30"/>
                    <a:gd name="T27" fmla="*/ 38 h 60"/>
                    <a:gd name="T28" fmla="*/ 6 w 30"/>
                    <a:gd name="T29" fmla="*/ 34 h 60"/>
                    <a:gd name="T30" fmla="*/ 6 w 30"/>
                    <a:gd name="T31" fmla="*/ 30 h 60"/>
                    <a:gd name="T32" fmla="*/ 8 w 30"/>
                    <a:gd name="T33" fmla="*/ 23 h 60"/>
                    <a:gd name="T34" fmla="*/ 4 w 30"/>
                    <a:gd name="T35" fmla="*/ 23 h 60"/>
                    <a:gd name="T36" fmla="*/ 3 w 30"/>
                    <a:gd name="T37" fmla="*/ 19 h 60"/>
                    <a:gd name="T38" fmla="*/ 3 w 30"/>
                    <a:gd name="T39" fmla="*/ 15 h 60"/>
                    <a:gd name="T40" fmla="*/ 1 w 30"/>
                    <a:gd name="T41" fmla="*/ 5 h 60"/>
                    <a:gd name="T42" fmla="*/ 0 w 30"/>
                    <a:gd name="T4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60">
                      <a:moveTo>
                        <a:pt x="0" y="0"/>
                      </a:moveTo>
                      <a:lnTo>
                        <a:pt x="0" y="0"/>
                      </a:lnTo>
                      <a:cubicBezTo>
                        <a:pt x="1" y="0"/>
                        <a:pt x="1" y="1"/>
                        <a:pt x="2" y="2"/>
                      </a:cubicBezTo>
                      <a:cubicBezTo>
                        <a:pt x="3" y="6"/>
                        <a:pt x="5" y="16"/>
                        <a:pt x="7" y="18"/>
                      </a:cubicBezTo>
                      <a:cubicBezTo>
                        <a:pt x="8" y="21"/>
                        <a:pt x="9" y="24"/>
                        <a:pt x="9" y="25"/>
                      </a:cubicBezTo>
                      <a:cubicBezTo>
                        <a:pt x="9" y="27"/>
                        <a:pt x="11" y="28"/>
                        <a:pt x="12" y="29"/>
                      </a:cubicBezTo>
                      <a:cubicBezTo>
                        <a:pt x="13" y="30"/>
                        <a:pt x="13" y="33"/>
                        <a:pt x="16" y="37"/>
                      </a:cubicBezTo>
                      <a:cubicBezTo>
                        <a:pt x="20" y="40"/>
                        <a:pt x="23" y="42"/>
                        <a:pt x="26" y="44"/>
                      </a:cubicBezTo>
                      <a:cubicBezTo>
                        <a:pt x="28" y="48"/>
                        <a:pt x="30" y="53"/>
                        <a:pt x="30" y="60"/>
                      </a:cubicBezTo>
                      <a:cubicBezTo>
                        <a:pt x="22" y="59"/>
                        <a:pt x="11" y="57"/>
                        <a:pt x="5" y="54"/>
                      </a:cubicBezTo>
                      <a:cubicBezTo>
                        <a:pt x="5" y="53"/>
                        <a:pt x="5" y="52"/>
                        <a:pt x="5" y="51"/>
                      </a:cubicBezTo>
                      <a:cubicBezTo>
                        <a:pt x="5" y="49"/>
                        <a:pt x="5" y="48"/>
                        <a:pt x="7" y="46"/>
                      </a:cubicBezTo>
                      <a:cubicBezTo>
                        <a:pt x="8" y="45"/>
                        <a:pt x="8" y="42"/>
                        <a:pt x="7" y="41"/>
                      </a:cubicBezTo>
                      <a:cubicBezTo>
                        <a:pt x="6" y="39"/>
                        <a:pt x="6" y="39"/>
                        <a:pt x="7" y="38"/>
                      </a:cubicBezTo>
                      <a:cubicBezTo>
                        <a:pt x="7" y="37"/>
                        <a:pt x="7" y="36"/>
                        <a:pt x="6" y="34"/>
                      </a:cubicBezTo>
                      <a:cubicBezTo>
                        <a:pt x="4" y="33"/>
                        <a:pt x="5" y="31"/>
                        <a:pt x="6" y="30"/>
                      </a:cubicBezTo>
                      <a:cubicBezTo>
                        <a:pt x="7" y="28"/>
                        <a:pt x="8" y="26"/>
                        <a:pt x="8" y="23"/>
                      </a:cubicBezTo>
                      <a:cubicBezTo>
                        <a:pt x="7" y="20"/>
                        <a:pt x="5" y="24"/>
                        <a:pt x="4" y="23"/>
                      </a:cubicBezTo>
                      <a:cubicBezTo>
                        <a:pt x="3" y="22"/>
                        <a:pt x="3" y="21"/>
                        <a:pt x="3" y="19"/>
                      </a:cubicBezTo>
                      <a:cubicBezTo>
                        <a:pt x="4" y="18"/>
                        <a:pt x="4" y="16"/>
                        <a:pt x="3" y="15"/>
                      </a:cubicBezTo>
                      <a:cubicBezTo>
                        <a:pt x="5" y="14"/>
                        <a:pt x="1" y="8"/>
                        <a:pt x="1" y="5"/>
                      </a:cubicBezTo>
                      <a:cubicBezTo>
                        <a:pt x="0" y="2"/>
                        <a:pt x="1" y="1"/>
                        <a:pt x="0" y="0"/>
                      </a:cubicBezTo>
                      <a:close/>
                    </a:path>
                  </a:pathLst>
                </a:custGeom>
                <a:solidFill>
                  <a:srgbClr val="91622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45" name="Freeform 128"/>
                <p:cNvSpPr>
                  <a:spLocks/>
                </p:cNvSpPr>
                <p:nvPr/>
              </p:nvSpPr>
              <p:spPr bwMode="auto">
                <a:xfrm>
                  <a:off x="4944" y="1192"/>
                  <a:ext cx="15" cy="11"/>
                </a:xfrm>
                <a:custGeom>
                  <a:avLst/>
                  <a:gdLst>
                    <a:gd name="T0" fmla="*/ 1 w 47"/>
                    <a:gd name="T1" fmla="*/ 0 h 35"/>
                    <a:gd name="T2" fmla="*/ 1 w 47"/>
                    <a:gd name="T3" fmla="*/ 0 h 35"/>
                    <a:gd name="T4" fmla="*/ 0 w 47"/>
                    <a:gd name="T5" fmla="*/ 4 h 35"/>
                    <a:gd name="T6" fmla="*/ 2 w 47"/>
                    <a:gd name="T7" fmla="*/ 9 h 35"/>
                    <a:gd name="T8" fmla="*/ 6 w 47"/>
                    <a:gd name="T9" fmla="*/ 12 h 35"/>
                    <a:gd name="T10" fmla="*/ 7 w 47"/>
                    <a:gd name="T11" fmla="*/ 20 h 35"/>
                    <a:gd name="T12" fmla="*/ 10 w 47"/>
                    <a:gd name="T13" fmla="*/ 24 h 35"/>
                    <a:gd name="T14" fmla="*/ 13 w 47"/>
                    <a:gd name="T15" fmla="*/ 26 h 35"/>
                    <a:gd name="T16" fmla="*/ 20 w 47"/>
                    <a:gd name="T17" fmla="*/ 29 h 35"/>
                    <a:gd name="T18" fmla="*/ 27 w 47"/>
                    <a:gd name="T19" fmla="*/ 32 h 35"/>
                    <a:gd name="T20" fmla="*/ 36 w 47"/>
                    <a:gd name="T21" fmla="*/ 35 h 35"/>
                    <a:gd name="T22" fmla="*/ 42 w 47"/>
                    <a:gd name="T23" fmla="*/ 34 h 35"/>
                    <a:gd name="T24" fmla="*/ 45 w 47"/>
                    <a:gd name="T25" fmla="*/ 33 h 35"/>
                    <a:gd name="T26" fmla="*/ 35 w 47"/>
                    <a:gd name="T27" fmla="*/ 31 h 35"/>
                    <a:gd name="T28" fmla="*/ 28 w 47"/>
                    <a:gd name="T29" fmla="*/ 30 h 35"/>
                    <a:gd name="T30" fmla="*/ 20 w 47"/>
                    <a:gd name="T31" fmla="*/ 26 h 35"/>
                    <a:gd name="T32" fmla="*/ 16 w 47"/>
                    <a:gd name="T33" fmla="*/ 23 h 35"/>
                    <a:gd name="T34" fmla="*/ 10 w 47"/>
                    <a:gd name="T35" fmla="*/ 21 h 35"/>
                    <a:gd name="T36" fmla="*/ 9 w 47"/>
                    <a:gd name="T37" fmla="*/ 18 h 35"/>
                    <a:gd name="T38" fmla="*/ 10 w 47"/>
                    <a:gd name="T39" fmla="*/ 14 h 35"/>
                    <a:gd name="T40" fmla="*/ 7 w 47"/>
                    <a:gd name="T41" fmla="*/ 10 h 35"/>
                    <a:gd name="T42" fmla="*/ 6 w 47"/>
                    <a:gd name="T43" fmla="*/ 7 h 35"/>
                    <a:gd name="T44" fmla="*/ 1 w 47"/>
                    <a:gd name="T4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35">
                      <a:moveTo>
                        <a:pt x="1" y="0"/>
                      </a:moveTo>
                      <a:lnTo>
                        <a:pt x="1" y="0"/>
                      </a:lnTo>
                      <a:cubicBezTo>
                        <a:pt x="1" y="2"/>
                        <a:pt x="0" y="4"/>
                        <a:pt x="0" y="4"/>
                      </a:cubicBezTo>
                      <a:cubicBezTo>
                        <a:pt x="1" y="6"/>
                        <a:pt x="2" y="9"/>
                        <a:pt x="2" y="9"/>
                      </a:cubicBezTo>
                      <a:cubicBezTo>
                        <a:pt x="3" y="8"/>
                        <a:pt x="5" y="9"/>
                        <a:pt x="6" y="12"/>
                      </a:cubicBezTo>
                      <a:cubicBezTo>
                        <a:pt x="6" y="15"/>
                        <a:pt x="7" y="18"/>
                        <a:pt x="7" y="20"/>
                      </a:cubicBezTo>
                      <a:cubicBezTo>
                        <a:pt x="8" y="21"/>
                        <a:pt x="10" y="23"/>
                        <a:pt x="10" y="24"/>
                      </a:cubicBezTo>
                      <a:cubicBezTo>
                        <a:pt x="11" y="26"/>
                        <a:pt x="12" y="26"/>
                        <a:pt x="13" y="26"/>
                      </a:cubicBezTo>
                      <a:cubicBezTo>
                        <a:pt x="16" y="25"/>
                        <a:pt x="16" y="29"/>
                        <a:pt x="20" y="29"/>
                      </a:cubicBezTo>
                      <a:cubicBezTo>
                        <a:pt x="25" y="28"/>
                        <a:pt x="22" y="32"/>
                        <a:pt x="27" y="32"/>
                      </a:cubicBezTo>
                      <a:cubicBezTo>
                        <a:pt x="30" y="32"/>
                        <a:pt x="34" y="32"/>
                        <a:pt x="36" y="35"/>
                      </a:cubicBezTo>
                      <a:cubicBezTo>
                        <a:pt x="38" y="32"/>
                        <a:pt x="40" y="33"/>
                        <a:pt x="42" y="34"/>
                      </a:cubicBezTo>
                      <a:cubicBezTo>
                        <a:pt x="44" y="35"/>
                        <a:pt x="47" y="35"/>
                        <a:pt x="45" y="33"/>
                      </a:cubicBezTo>
                      <a:cubicBezTo>
                        <a:pt x="42" y="31"/>
                        <a:pt x="38" y="31"/>
                        <a:pt x="35" y="31"/>
                      </a:cubicBezTo>
                      <a:cubicBezTo>
                        <a:pt x="33" y="32"/>
                        <a:pt x="30" y="32"/>
                        <a:pt x="28" y="30"/>
                      </a:cubicBezTo>
                      <a:cubicBezTo>
                        <a:pt x="26" y="28"/>
                        <a:pt x="22" y="26"/>
                        <a:pt x="20" y="26"/>
                      </a:cubicBezTo>
                      <a:cubicBezTo>
                        <a:pt x="18" y="26"/>
                        <a:pt x="17" y="26"/>
                        <a:pt x="16" y="23"/>
                      </a:cubicBezTo>
                      <a:cubicBezTo>
                        <a:pt x="14" y="21"/>
                        <a:pt x="11" y="21"/>
                        <a:pt x="10" y="21"/>
                      </a:cubicBezTo>
                      <a:cubicBezTo>
                        <a:pt x="9" y="21"/>
                        <a:pt x="8" y="19"/>
                        <a:pt x="9" y="18"/>
                      </a:cubicBezTo>
                      <a:cubicBezTo>
                        <a:pt x="12" y="15"/>
                        <a:pt x="8" y="15"/>
                        <a:pt x="10" y="14"/>
                      </a:cubicBezTo>
                      <a:cubicBezTo>
                        <a:pt x="11" y="12"/>
                        <a:pt x="10" y="10"/>
                        <a:pt x="7" y="10"/>
                      </a:cubicBezTo>
                      <a:cubicBezTo>
                        <a:pt x="4" y="10"/>
                        <a:pt x="5" y="9"/>
                        <a:pt x="6" y="7"/>
                      </a:cubicBezTo>
                      <a:cubicBezTo>
                        <a:pt x="7" y="2"/>
                        <a:pt x="0" y="3"/>
                        <a:pt x="1" y="0"/>
                      </a:cubicBezTo>
                      <a:close/>
                    </a:path>
                  </a:pathLst>
                </a:custGeom>
                <a:solidFill>
                  <a:srgbClr val="E8EB07"/>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46" name="Freeform 129"/>
                <p:cNvSpPr>
                  <a:spLocks/>
                </p:cNvSpPr>
                <p:nvPr/>
              </p:nvSpPr>
              <p:spPr bwMode="auto">
                <a:xfrm>
                  <a:off x="4978" y="1198"/>
                  <a:ext cx="3" cy="3"/>
                </a:xfrm>
                <a:custGeom>
                  <a:avLst/>
                  <a:gdLst>
                    <a:gd name="T0" fmla="*/ 9 w 9"/>
                    <a:gd name="T1" fmla="*/ 9 h 11"/>
                    <a:gd name="T2" fmla="*/ 9 w 9"/>
                    <a:gd name="T3" fmla="*/ 9 h 11"/>
                    <a:gd name="T4" fmla="*/ 6 w 9"/>
                    <a:gd name="T5" fmla="*/ 2 h 11"/>
                    <a:gd name="T6" fmla="*/ 1 w 9"/>
                    <a:gd name="T7" fmla="*/ 0 h 11"/>
                    <a:gd name="T8" fmla="*/ 1 w 9"/>
                    <a:gd name="T9" fmla="*/ 3 h 11"/>
                    <a:gd name="T10" fmla="*/ 1 w 9"/>
                    <a:gd name="T11" fmla="*/ 4 h 11"/>
                    <a:gd name="T12" fmla="*/ 3 w 9"/>
                    <a:gd name="T13" fmla="*/ 6 h 11"/>
                    <a:gd name="T14" fmla="*/ 4 w 9"/>
                    <a:gd name="T15" fmla="*/ 5 h 11"/>
                    <a:gd name="T16" fmla="*/ 7 w 9"/>
                    <a:gd name="T17" fmla="*/ 8 h 11"/>
                    <a:gd name="T18" fmla="*/ 9 w 9"/>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1">
                      <a:moveTo>
                        <a:pt x="9" y="9"/>
                      </a:moveTo>
                      <a:lnTo>
                        <a:pt x="9" y="9"/>
                      </a:lnTo>
                      <a:cubicBezTo>
                        <a:pt x="9" y="6"/>
                        <a:pt x="7" y="4"/>
                        <a:pt x="6" y="2"/>
                      </a:cubicBezTo>
                      <a:cubicBezTo>
                        <a:pt x="5" y="0"/>
                        <a:pt x="2" y="0"/>
                        <a:pt x="1" y="0"/>
                      </a:cubicBezTo>
                      <a:cubicBezTo>
                        <a:pt x="1" y="1"/>
                        <a:pt x="1" y="2"/>
                        <a:pt x="1" y="3"/>
                      </a:cubicBezTo>
                      <a:cubicBezTo>
                        <a:pt x="0" y="4"/>
                        <a:pt x="0" y="4"/>
                        <a:pt x="1" y="4"/>
                      </a:cubicBezTo>
                      <a:cubicBezTo>
                        <a:pt x="2" y="5"/>
                        <a:pt x="3" y="5"/>
                        <a:pt x="3" y="6"/>
                      </a:cubicBezTo>
                      <a:cubicBezTo>
                        <a:pt x="3" y="6"/>
                        <a:pt x="3" y="6"/>
                        <a:pt x="4" y="5"/>
                      </a:cubicBezTo>
                      <a:cubicBezTo>
                        <a:pt x="4" y="4"/>
                        <a:pt x="7" y="6"/>
                        <a:pt x="7" y="8"/>
                      </a:cubicBezTo>
                      <a:cubicBezTo>
                        <a:pt x="7" y="10"/>
                        <a:pt x="8" y="11"/>
                        <a:pt x="9" y="9"/>
                      </a:cubicBezTo>
                      <a:close/>
                    </a:path>
                  </a:pathLst>
                </a:custGeom>
                <a:solidFill>
                  <a:srgbClr val="E8EB07"/>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47" name="Freeform 130"/>
                <p:cNvSpPr>
                  <a:spLocks/>
                </p:cNvSpPr>
                <p:nvPr/>
              </p:nvSpPr>
              <p:spPr bwMode="auto">
                <a:xfrm>
                  <a:off x="4977" y="1199"/>
                  <a:ext cx="3" cy="3"/>
                </a:xfrm>
                <a:custGeom>
                  <a:avLst/>
                  <a:gdLst>
                    <a:gd name="T0" fmla="*/ 2 w 10"/>
                    <a:gd name="T1" fmla="*/ 2 h 10"/>
                    <a:gd name="T2" fmla="*/ 2 w 10"/>
                    <a:gd name="T3" fmla="*/ 2 h 10"/>
                    <a:gd name="T4" fmla="*/ 5 w 10"/>
                    <a:gd name="T5" fmla="*/ 4 h 10"/>
                    <a:gd name="T6" fmla="*/ 7 w 10"/>
                    <a:gd name="T7" fmla="*/ 6 h 10"/>
                    <a:gd name="T8" fmla="*/ 9 w 10"/>
                    <a:gd name="T9" fmla="*/ 8 h 10"/>
                    <a:gd name="T10" fmla="*/ 8 w 10"/>
                    <a:gd name="T11" fmla="*/ 9 h 10"/>
                    <a:gd name="T12" fmla="*/ 5 w 10"/>
                    <a:gd name="T13" fmla="*/ 7 h 10"/>
                    <a:gd name="T14" fmla="*/ 3 w 10"/>
                    <a:gd name="T15" fmla="*/ 9 h 10"/>
                    <a:gd name="T16" fmla="*/ 0 w 10"/>
                    <a:gd name="T17" fmla="*/ 6 h 10"/>
                    <a:gd name="T18" fmla="*/ 1 w 10"/>
                    <a:gd name="T19" fmla="*/ 4 h 10"/>
                    <a:gd name="T20" fmla="*/ 2 w 10"/>
                    <a:gd name="T2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0">
                      <a:moveTo>
                        <a:pt x="2" y="2"/>
                      </a:moveTo>
                      <a:lnTo>
                        <a:pt x="2" y="2"/>
                      </a:lnTo>
                      <a:cubicBezTo>
                        <a:pt x="2" y="3"/>
                        <a:pt x="4" y="4"/>
                        <a:pt x="5" y="4"/>
                      </a:cubicBezTo>
                      <a:cubicBezTo>
                        <a:pt x="6" y="4"/>
                        <a:pt x="7" y="5"/>
                        <a:pt x="7" y="6"/>
                      </a:cubicBezTo>
                      <a:cubicBezTo>
                        <a:pt x="7" y="7"/>
                        <a:pt x="8" y="8"/>
                        <a:pt x="9" y="8"/>
                      </a:cubicBezTo>
                      <a:cubicBezTo>
                        <a:pt x="10" y="8"/>
                        <a:pt x="9" y="9"/>
                        <a:pt x="8" y="9"/>
                      </a:cubicBezTo>
                      <a:cubicBezTo>
                        <a:pt x="7" y="9"/>
                        <a:pt x="5" y="8"/>
                        <a:pt x="5" y="7"/>
                      </a:cubicBezTo>
                      <a:cubicBezTo>
                        <a:pt x="5" y="9"/>
                        <a:pt x="5" y="10"/>
                        <a:pt x="3" y="9"/>
                      </a:cubicBezTo>
                      <a:cubicBezTo>
                        <a:pt x="2" y="7"/>
                        <a:pt x="2" y="6"/>
                        <a:pt x="0" y="6"/>
                      </a:cubicBezTo>
                      <a:cubicBezTo>
                        <a:pt x="1" y="5"/>
                        <a:pt x="2" y="5"/>
                        <a:pt x="1" y="4"/>
                      </a:cubicBezTo>
                      <a:cubicBezTo>
                        <a:pt x="0" y="3"/>
                        <a:pt x="1" y="0"/>
                        <a:pt x="2" y="2"/>
                      </a:cubicBezTo>
                      <a:close/>
                    </a:path>
                  </a:pathLst>
                </a:custGeom>
                <a:solidFill>
                  <a:srgbClr val="E8EB07"/>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48" name="Freeform 131"/>
                <p:cNvSpPr>
                  <a:spLocks/>
                </p:cNvSpPr>
                <p:nvPr/>
              </p:nvSpPr>
              <p:spPr bwMode="auto">
                <a:xfrm>
                  <a:off x="4919" y="1200"/>
                  <a:ext cx="65" cy="10"/>
                </a:xfrm>
                <a:custGeom>
                  <a:avLst/>
                  <a:gdLst>
                    <a:gd name="T0" fmla="*/ 0 w 204"/>
                    <a:gd name="T1" fmla="*/ 17 h 33"/>
                    <a:gd name="T2" fmla="*/ 0 w 204"/>
                    <a:gd name="T3" fmla="*/ 17 h 33"/>
                    <a:gd name="T4" fmla="*/ 7 w 204"/>
                    <a:gd name="T5" fmla="*/ 18 h 33"/>
                    <a:gd name="T6" fmla="*/ 11 w 204"/>
                    <a:gd name="T7" fmla="*/ 15 h 33"/>
                    <a:gd name="T8" fmla="*/ 16 w 204"/>
                    <a:gd name="T9" fmla="*/ 14 h 33"/>
                    <a:gd name="T10" fmla="*/ 21 w 204"/>
                    <a:gd name="T11" fmla="*/ 12 h 33"/>
                    <a:gd name="T12" fmla="*/ 27 w 204"/>
                    <a:gd name="T13" fmla="*/ 11 h 33"/>
                    <a:gd name="T14" fmla="*/ 35 w 204"/>
                    <a:gd name="T15" fmla="*/ 8 h 33"/>
                    <a:gd name="T16" fmla="*/ 41 w 204"/>
                    <a:gd name="T17" fmla="*/ 8 h 33"/>
                    <a:gd name="T18" fmla="*/ 45 w 204"/>
                    <a:gd name="T19" fmla="*/ 9 h 33"/>
                    <a:gd name="T20" fmla="*/ 50 w 204"/>
                    <a:gd name="T21" fmla="*/ 10 h 33"/>
                    <a:gd name="T22" fmla="*/ 53 w 204"/>
                    <a:gd name="T23" fmla="*/ 9 h 33"/>
                    <a:gd name="T24" fmla="*/ 59 w 204"/>
                    <a:gd name="T25" fmla="*/ 4 h 33"/>
                    <a:gd name="T26" fmla="*/ 64 w 204"/>
                    <a:gd name="T27" fmla="*/ 1 h 33"/>
                    <a:gd name="T28" fmla="*/ 70 w 204"/>
                    <a:gd name="T29" fmla="*/ 3 h 33"/>
                    <a:gd name="T30" fmla="*/ 75 w 204"/>
                    <a:gd name="T31" fmla="*/ 6 h 33"/>
                    <a:gd name="T32" fmla="*/ 84 w 204"/>
                    <a:gd name="T33" fmla="*/ 9 h 33"/>
                    <a:gd name="T34" fmla="*/ 89 w 204"/>
                    <a:gd name="T35" fmla="*/ 9 h 33"/>
                    <a:gd name="T36" fmla="*/ 94 w 204"/>
                    <a:gd name="T37" fmla="*/ 9 h 33"/>
                    <a:gd name="T38" fmla="*/ 98 w 204"/>
                    <a:gd name="T39" fmla="*/ 9 h 33"/>
                    <a:gd name="T40" fmla="*/ 104 w 204"/>
                    <a:gd name="T41" fmla="*/ 9 h 33"/>
                    <a:gd name="T42" fmla="*/ 117 w 204"/>
                    <a:gd name="T43" fmla="*/ 13 h 33"/>
                    <a:gd name="T44" fmla="*/ 128 w 204"/>
                    <a:gd name="T45" fmla="*/ 12 h 33"/>
                    <a:gd name="T46" fmla="*/ 137 w 204"/>
                    <a:gd name="T47" fmla="*/ 10 h 33"/>
                    <a:gd name="T48" fmla="*/ 145 w 204"/>
                    <a:gd name="T49" fmla="*/ 10 h 33"/>
                    <a:gd name="T50" fmla="*/ 152 w 204"/>
                    <a:gd name="T51" fmla="*/ 7 h 33"/>
                    <a:gd name="T52" fmla="*/ 160 w 204"/>
                    <a:gd name="T53" fmla="*/ 7 h 33"/>
                    <a:gd name="T54" fmla="*/ 164 w 204"/>
                    <a:gd name="T55" fmla="*/ 10 h 33"/>
                    <a:gd name="T56" fmla="*/ 168 w 204"/>
                    <a:gd name="T57" fmla="*/ 13 h 33"/>
                    <a:gd name="T58" fmla="*/ 172 w 204"/>
                    <a:gd name="T59" fmla="*/ 15 h 33"/>
                    <a:gd name="T60" fmla="*/ 179 w 204"/>
                    <a:gd name="T61" fmla="*/ 19 h 33"/>
                    <a:gd name="T62" fmla="*/ 181 w 204"/>
                    <a:gd name="T63" fmla="*/ 15 h 33"/>
                    <a:gd name="T64" fmla="*/ 185 w 204"/>
                    <a:gd name="T65" fmla="*/ 16 h 33"/>
                    <a:gd name="T66" fmla="*/ 195 w 204"/>
                    <a:gd name="T67" fmla="*/ 17 h 33"/>
                    <a:gd name="T68" fmla="*/ 200 w 204"/>
                    <a:gd name="T69" fmla="*/ 18 h 33"/>
                    <a:gd name="T70" fmla="*/ 204 w 204"/>
                    <a:gd name="T71" fmla="*/ 17 h 33"/>
                    <a:gd name="T72" fmla="*/ 202 w 204"/>
                    <a:gd name="T73" fmla="*/ 33 h 33"/>
                    <a:gd name="T74" fmla="*/ 2 w 204"/>
                    <a:gd name="T75" fmla="*/ 33 h 33"/>
                    <a:gd name="T76" fmla="*/ 0 w 204"/>
                    <a:gd name="T77"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4" h="33">
                      <a:moveTo>
                        <a:pt x="0" y="17"/>
                      </a:moveTo>
                      <a:lnTo>
                        <a:pt x="0" y="17"/>
                      </a:lnTo>
                      <a:cubicBezTo>
                        <a:pt x="3" y="16"/>
                        <a:pt x="6" y="16"/>
                        <a:pt x="7" y="18"/>
                      </a:cubicBezTo>
                      <a:cubicBezTo>
                        <a:pt x="8" y="16"/>
                        <a:pt x="9" y="15"/>
                        <a:pt x="11" y="15"/>
                      </a:cubicBezTo>
                      <a:cubicBezTo>
                        <a:pt x="13" y="14"/>
                        <a:pt x="15" y="13"/>
                        <a:pt x="16" y="14"/>
                      </a:cubicBezTo>
                      <a:cubicBezTo>
                        <a:pt x="17" y="12"/>
                        <a:pt x="20" y="11"/>
                        <a:pt x="21" y="12"/>
                      </a:cubicBezTo>
                      <a:cubicBezTo>
                        <a:pt x="23" y="10"/>
                        <a:pt x="25" y="9"/>
                        <a:pt x="27" y="11"/>
                      </a:cubicBezTo>
                      <a:cubicBezTo>
                        <a:pt x="29" y="8"/>
                        <a:pt x="33" y="7"/>
                        <a:pt x="35" y="8"/>
                      </a:cubicBezTo>
                      <a:cubicBezTo>
                        <a:pt x="37" y="6"/>
                        <a:pt x="40" y="7"/>
                        <a:pt x="41" y="8"/>
                      </a:cubicBezTo>
                      <a:cubicBezTo>
                        <a:pt x="42" y="9"/>
                        <a:pt x="44" y="7"/>
                        <a:pt x="45" y="9"/>
                      </a:cubicBezTo>
                      <a:cubicBezTo>
                        <a:pt x="47" y="8"/>
                        <a:pt x="50" y="8"/>
                        <a:pt x="50" y="10"/>
                      </a:cubicBezTo>
                      <a:cubicBezTo>
                        <a:pt x="51" y="9"/>
                        <a:pt x="52" y="8"/>
                        <a:pt x="53" y="9"/>
                      </a:cubicBezTo>
                      <a:cubicBezTo>
                        <a:pt x="53" y="6"/>
                        <a:pt x="55" y="3"/>
                        <a:pt x="59" y="4"/>
                      </a:cubicBezTo>
                      <a:cubicBezTo>
                        <a:pt x="60" y="1"/>
                        <a:pt x="63" y="0"/>
                        <a:pt x="64" y="1"/>
                      </a:cubicBezTo>
                      <a:cubicBezTo>
                        <a:pt x="66" y="0"/>
                        <a:pt x="69" y="1"/>
                        <a:pt x="70" y="3"/>
                      </a:cubicBezTo>
                      <a:cubicBezTo>
                        <a:pt x="73" y="2"/>
                        <a:pt x="74" y="4"/>
                        <a:pt x="75" y="6"/>
                      </a:cubicBezTo>
                      <a:cubicBezTo>
                        <a:pt x="77" y="9"/>
                        <a:pt x="81" y="10"/>
                        <a:pt x="84" y="9"/>
                      </a:cubicBezTo>
                      <a:cubicBezTo>
                        <a:pt x="86" y="8"/>
                        <a:pt x="89" y="8"/>
                        <a:pt x="89" y="9"/>
                      </a:cubicBezTo>
                      <a:cubicBezTo>
                        <a:pt x="91" y="8"/>
                        <a:pt x="93" y="8"/>
                        <a:pt x="94" y="9"/>
                      </a:cubicBezTo>
                      <a:cubicBezTo>
                        <a:pt x="96" y="10"/>
                        <a:pt x="97" y="8"/>
                        <a:pt x="98" y="9"/>
                      </a:cubicBezTo>
                      <a:cubicBezTo>
                        <a:pt x="100" y="10"/>
                        <a:pt x="101" y="7"/>
                        <a:pt x="104" y="9"/>
                      </a:cubicBezTo>
                      <a:cubicBezTo>
                        <a:pt x="107" y="11"/>
                        <a:pt x="113" y="13"/>
                        <a:pt x="117" y="13"/>
                      </a:cubicBezTo>
                      <a:cubicBezTo>
                        <a:pt x="121" y="13"/>
                        <a:pt x="125" y="8"/>
                        <a:pt x="128" y="12"/>
                      </a:cubicBezTo>
                      <a:cubicBezTo>
                        <a:pt x="130" y="10"/>
                        <a:pt x="134" y="9"/>
                        <a:pt x="137" y="10"/>
                      </a:cubicBezTo>
                      <a:cubicBezTo>
                        <a:pt x="139" y="9"/>
                        <a:pt x="143" y="8"/>
                        <a:pt x="145" y="10"/>
                      </a:cubicBezTo>
                      <a:cubicBezTo>
                        <a:pt x="146" y="7"/>
                        <a:pt x="149" y="6"/>
                        <a:pt x="152" y="7"/>
                      </a:cubicBezTo>
                      <a:cubicBezTo>
                        <a:pt x="153" y="4"/>
                        <a:pt x="159" y="4"/>
                        <a:pt x="160" y="7"/>
                      </a:cubicBezTo>
                      <a:cubicBezTo>
                        <a:pt x="162" y="7"/>
                        <a:pt x="164" y="9"/>
                        <a:pt x="164" y="10"/>
                      </a:cubicBezTo>
                      <a:cubicBezTo>
                        <a:pt x="166" y="10"/>
                        <a:pt x="168" y="11"/>
                        <a:pt x="168" y="13"/>
                      </a:cubicBezTo>
                      <a:cubicBezTo>
                        <a:pt x="169" y="12"/>
                        <a:pt x="171" y="13"/>
                        <a:pt x="172" y="15"/>
                      </a:cubicBezTo>
                      <a:cubicBezTo>
                        <a:pt x="175" y="15"/>
                        <a:pt x="177" y="16"/>
                        <a:pt x="179" y="19"/>
                      </a:cubicBezTo>
                      <a:cubicBezTo>
                        <a:pt x="180" y="18"/>
                        <a:pt x="179" y="16"/>
                        <a:pt x="181" y="15"/>
                      </a:cubicBezTo>
                      <a:cubicBezTo>
                        <a:pt x="184" y="15"/>
                        <a:pt x="185" y="16"/>
                        <a:pt x="185" y="16"/>
                      </a:cubicBezTo>
                      <a:cubicBezTo>
                        <a:pt x="188" y="14"/>
                        <a:pt x="192" y="15"/>
                        <a:pt x="195" y="17"/>
                      </a:cubicBezTo>
                      <a:cubicBezTo>
                        <a:pt x="197" y="17"/>
                        <a:pt x="199" y="17"/>
                        <a:pt x="200" y="18"/>
                      </a:cubicBezTo>
                      <a:cubicBezTo>
                        <a:pt x="201" y="17"/>
                        <a:pt x="202" y="17"/>
                        <a:pt x="204" y="17"/>
                      </a:cubicBezTo>
                      <a:cubicBezTo>
                        <a:pt x="204" y="22"/>
                        <a:pt x="203" y="27"/>
                        <a:pt x="202" y="33"/>
                      </a:cubicBezTo>
                      <a:lnTo>
                        <a:pt x="2" y="33"/>
                      </a:lnTo>
                      <a:cubicBezTo>
                        <a:pt x="1" y="28"/>
                        <a:pt x="0" y="22"/>
                        <a:pt x="0" y="17"/>
                      </a:cubicBezTo>
                      <a:close/>
                    </a:path>
                  </a:pathLst>
                </a:custGeom>
                <a:solidFill>
                  <a:srgbClr val="9FBF13"/>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49" name="Freeform 132"/>
                <p:cNvSpPr>
                  <a:spLocks/>
                </p:cNvSpPr>
                <p:nvPr/>
              </p:nvSpPr>
              <p:spPr bwMode="auto">
                <a:xfrm>
                  <a:off x="4917" y="1140"/>
                  <a:ext cx="68" cy="22"/>
                </a:xfrm>
                <a:custGeom>
                  <a:avLst/>
                  <a:gdLst>
                    <a:gd name="T0" fmla="*/ 112 w 216"/>
                    <a:gd name="T1" fmla="*/ 26 h 69"/>
                    <a:gd name="T2" fmla="*/ 112 w 216"/>
                    <a:gd name="T3" fmla="*/ 26 h 69"/>
                    <a:gd name="T4" fmla="*/ 110 w 216"/>
                    <a:gd name="T5" fmla="*/ 36 h 69"/>
                    <a:gd name="T6" fmla="*/ 142 w 216"/>
                    <a:gd name="T7" fmla="*/ 45 h 69"/>
                    <a:gd name="T8" fmla="*/ 167 w 216"/>
                    <a:gd name="T9" fmla="*/ 46 h 69"/>
                    <a:gd name="T10" fmla="*/ 167 w 216"/>
                    <a:gd name="T11" fmla="*/ 53 h 69"/>
                    <a:gd name="T12" fmla="*/ 173 w 216"/>
                    <a:gd name="T13" fmla="*/ 56 h 69"/>
                    <a:gd name="T14" fmla="*/ 189 w 216"/>
                    <a:gd name="T15" fmla="*/ 56 h 69"/>
                    <a:gd name="T16" fmla="*/ 214 w 216"/>
                    <a:gd name="T17" fmla="*/ 69 h 69"/>
                    <a:gd name="T18" fmla="*/ 203 w 216"/>
                    <a:gd name="T19" fmla="*/ 54 h 69"/>
                    <a:gd name="T20" fmla="*/ 216 w 216"/>
                    <a:gd name="T21" fmla="*/ 55 h 69"/>
                    <a:gd name="T22" fmla="*/ 195 w 216"/>
                    <a:gd name="T23" fmla="*/ 46 h 69"/>
                    <a:gd name="T24" fmla="*/ 181 w 216"/>
                    <a:gd name="T25" fmla="*/ 39 h 69"/>
                    <a:gd name="T26" fmla="*/ 179 w 216"/>
                    <a:gd name="T27" fmla="*/ 34 h 69"/>
                    <a:gd name="T28" fmla="*/ 165 w 216"/>
                    <a:gd name="T29" fmla="*/ 31 h 69"/>
                    <a:gd name="T30" fmla="*/ 165 w 216"/>
                    <a:gd name="T31" fmla="*/ 28 h 69"/>
                    <a:gd name="T32" fmla="*/ 165 w 216"/>
                    <a:gd name="T33" fmla="*/ 19 h 69"/>
                    <a:gd name="T34" fmla="*/ 162 w 216"/>
                    <a:gd name="T35" fmla="*/ 14 h 69"/>
                    <a:gd name="T36" fmla="*/ 108 w 216"/>
                    <a:gd name="T37" fmla="*/ 0 h 69"/>
                    <a:gd name="T38" fmla="*/ 54 w 216"/>
                    <a:gd name="T39" fmla="*/ 14 h 69"/>
                    <a:gd name="T40" fmla="*/ 51 w 216"/>
                    <a:gd name="T41" fmla="*/ 19 h 69"/>
                    <a:gd name="T42" fmla="*/ 51 w 216"/>
                    <a:gd name="T43" fmla="*/ 28 h 69"/>
                    <a:gd name="T44" fmla="*/ 52 w 216"/>
                    <a:gd name="T45" fmla="*/ 31 h 69"/>
                    <a:gd name="T46" fmla="*/ 37 w 216"/>
                    <a:gd name="T47" fmla="*/ 34 h 69"/>
                    <a:gd name="T48" fmla="*/ 35 w 216"/>
                    <a:gd name="T49" fmla="*/ 39 h 69"/>
                    <a:gd name="T50" fmla="*/ 21 w 216"/>
                    <a:gd name="T51" fmla="*/ 46 h 69"/>
                    <a:gd name="T52" fmla="*/ 0 w 216"/>
                    <a:gd name="T53" fmla="*/ 55 h 69"/>
                    <a:gd name="T54" fmla="*/ 13 w 216"/>
                    <a:gd name="T55" fmla="*/ 54 h 69"/>
                    <a:gd name="T56" fmla="*/ 2 w 216"/>
                    <a:gd name="T57" fmla="*/ 69 h 69"/>
                    <a:gd name="T58" fmla="*/ 27 w 216"/>
                    <a:gd name="T59" fmla="*/ 56 h 69"/>
                    <a:gd name="T60" fmla="*/ 43 w 216"/>
                    <a:gd name="T61" fmla="*/ 56 h 69"/>
                    <a:gd name="T62" fmla="*/ 49 w 216"/>
                    <a:gd name="T63" fmla="*/ 53 h 69"/>
                    <a:gd name="T64" fmla="*/ 49 w 216"/>
                    <a:gd name="T65" fmla="*/ 46 h 69"/>
                    <a:gd name="T66" fmla="*/ 74 w 216"/>
                    <a:gd name="T67" fmla="*/ 45 h 69"/>
                    <a:gd name="T68" fmla="*/ 106 w 216"/>
                    <a:gd name="T69" fmla="*/ 36 h 69"/>
                    <a:gd name="T70" fmla="*/ 104 w 216"/>
                    <a:gd name="T71" fmla="*/ 26 h 69"/>
                    <a:gd name="T72" fmla="*/ 86 w 216"/>
                    <a:gd name="T73" fmla="*/ 21 h 69"/>
                    <a:gd name="T74" fmla="*/ 79 w 216"/>
                    <a:gd name="T75" fmla="*/ 26 h 69"/>
                    <a:gd name="T76" fmla="*/ 79 w 216"/>
                    <a:gd name="T77" fmla="*/ 27 h 69"/>
                    <a:gd name="T78" fmla="*/ 65 w 216"/>
                    <a:gd name="T79" fmla="*/ 22 h 69"/>
                    <a:gd name="T80" fmla="*/ 108 w 216"/>
                    <a:gd name="T81" fmla="*/ 14 h 69"/>
                    <a:gd name="T82" fmla="*/ 151 w 216"/>
                    <a:gd name="T83" fmla="*/ 22 h 69"/>
                    <a:gd name="T84" fmla="*/ 137 w 216"/>
                    <a:gd name="T85" fmla="*/ 27 h 69"/>
                    <a:gd name="T86" fmla="*/ 137 w 216"/>
                    <a:gd name="T87" fmla="*/ 26 h 69"/>
                    <a:gd name="T88" fmla="*/ 130 w 216"/>
                    <a:gd name="T89" fmla="*/ 21 h 69"/>
                    <a:gd name="T90" fmla="*/ 112 w 216"/>
                    <a:gd name="T91" fmla="*/ 2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6" h="69">
                      <a:moveTo>
                        <a:pt x="112" y="26"/>
                      </a:moveTo>
                      <a:lnTo>
                        <a:pt x="112" y="26"/>
                      </a:lnTo>
                      <a:cubicBezTo>
                        <a:pt x="113" y="28"/>
                        <a:pt x="114" y="35"/>
                        <a:pt x="110" y="36"/>
                      </a:cubicBezTo>
                      <a:cubicBezTo>
                        <a:pt x="116" y="44"/>
                        <a:pt x="126" y="45"/>
                        <a:pt x="142" y="45"/>
                      </a:cubicBezTo>
                      <a:cubicBezTo>
                        <a:pt x="153" y="45"/>
                        <a:pt x="161" y="45"/>
                        <a:pt x="167" y="46"/>
                      </a:cubicBezTo>
                      <a:cubicBezTo>
                        <a:pt x="167" y="48"/>
                        <a:pt x="167" y="50"/>
                        <a:pt x="167" y="53"/>
                      </a:cubicBezTo>
                      <a:cubicBezTo>
                        <a:pt x="167" y="55"/>
                        <a:pt x="169" y="56"/>
                        <a:pt x="173" y="56"/>
                      </a:cubicBezTo>
                      <a:cubicBezTo>
                        <a:pt x="177" y="55"/>
                        <a:pt x="185" y="52"/>
                        <a:pt x="189" y="56"/>
                      </a:cubicBezTo>
                      <a:cubicBezTo>
                        <a:pt x="197" y="63"/>
                        <a:pt x="210" y="64"/>
                        <a:pt x="214" y="69"/>
                      </a:cubicBezTo>
                      <a:cubicBezTo>
                        <a:pt x="213" y="63"/>
                        <a:pt x="208" y="58"/>
                        <a:pt x="203" y="54"/>
                      </a:cubicBezTo>
                      <a:cubicBezTo>
                        <a:pt x="208" y="53"/>
                        <a:pt x="214" y="53"/>
                        <a:pt x="216" y="55"/>
                      </a:cubicBezTo>
                      <a:cubicBezTo>
                        <a:pt x="211" y="49"/>
                        <a:pt x="200" y="49"/>
                        <a:pt x="195" y="46"/>
                      </a:cubicBezTo>
                      <a:cubicBezTo>
                        <a:pt x="190" y="42"/>
                        <a:pt x="185" y="40"/>
                        <a:pt x="181" y="39"/>
                      </a:cubicBezTo>
                      <a:cubicBezTo>
                        <a:pt x="181" y="37"/>
                        <a:pt x="181" y="36"/>
                        <a:pt x="179" y="34"/>
                      </a:cubicBezTo>
                      <a:cubicBezTo>
                        <a:pt x="176" y="32"/>
                        <a:pt x="170" y="31"/>
                        <a:pt x="165" y="31"/>
                      </a:cubicBezTo>
                      <a:cubicBezTo>
                        <a:pt x="165" y="30"/>
                        <a:pt x="165" y="29"/>
                        <a:pt x="165" y="28"/>
                      </a:cubicBezTo>
                      <a:cubicBezTo>
                        <a:pt x="165" y="25"/>
                        <a:pt x="165" y="22"/>
                        <a:pt x="165" y="19"/>
                      </a:cubicBezTo>
                      <a:cubicBezTo>
                        <a:pt x="165" y="16"/>
                        <a:pt x="166" y="16"/>
                        <a:pt x="162" y="14"/>
                      </a:cubicBezTo>
                      <a:cubicBezTo>
                        <a:pt x="150" y="6"/>
                        <a:pt x="135" y="0"/>
                        <a:pt x="108" y="0"/>
                      </a:cubicBezTo>
                      <a:cubicBezTo>
                        <a:pt x="81" y="0"/>
                        <a:pt x="66" y="6"/>
                        <a:pt x="54" y="14"/>
                      </a:cubicBezTo>
                      <a:cubicBezTo>
                        <a:pt x="50" y="16"/>
                        <a:pt x="51" y="16"/>
                        <a:pt x="51" y="19"/>
                      </a:cubicBezTo>
                      <a:cubicBezTo>
                        <a:pt x="51" y="22"/>
                        <a:pt x="51" y="25"/>
                        <a:pt x="51" y="28"/>
                      </a:cubicBezTo>
                      <a:cubicBezTo>
                        <a:pt x="51" y="29"/>
                        <a:pt x="51" y="30"/>
                        <a:pt x="52" y="31"/>
                      </a:cubicBezTo>
                      <a:cubicBezTo>
                        <a:pt x="46" y="31"/>
                        <a:pt x="40" y="32"/>
                        <a:pt x="37" y="34"/>
                      </a:cubicBezTo>
                      <a:cubicBezTo>
                        <a:pt x="35" y="36"/>
                        <a:pt x="35" y="37"/>
                        <a:pt x="35" y="39"/>
                      </a:cubicBezTo>
                      <a:cubicBezTo>
                        <a:pt x="31" y="40"/>
                        <a:pt x="26" y="42"/>
                        <a:pt x="21" y="46"/>
                      </a:cubicBezTo>
                      <a:cubicBezTo>
                        <a:pt x="16" y="49"/>
                        <a:pt x="6" y="49"/>
                        <a:pt x="0" y="55"/>
                      </a:cubicBezTo>
                      <a:cubicBezTo>
                        <a:pt x="2" y="53"/>
                        <a:pt x="9" y="53"/>
                        <a:pt x="13" y="54"/>
                      </a:cubicBezTo>
                      <a:cubicBezTo>
                        <a:pt x="8" y="58"/>
                        <a:pt x="4" y="63"/>
                        <a:pt x="2" y="69"/>
                      </a:cubicBezTo>
                      <a:cubicBezTo>
                        <a:pt x="6" y="64"/>
                        <a:pt x="20" y="63"/>
                        <a:pt x="27" y="56"/>
                      </a:cubicBezTo>
                      <a:cubicBezTo>
                        <a:pt x="31" y="52"/>
                        <a:pt x="39" y="55"/>
                        <a:pt x="43" y="56"/>
                      </a:cubicBezTo>
                      <a:cubicBezTo>
                        <a:pt x="47" y="56"/>
                        <a:pt x="49" y="55"/>
                        <a:pt x="49" y="53"/>
                      </a:cubicBezTo>
                      <a:cubicBezTo>
                        <a:pt x="49" y="50"/>
                        <a:pt x="49" y="48"/>
                        <a:pt x="49" y="46"/>
                      </a:cubicBezTo>
                      <a:cubicBezTo>
                        <a:pt x="55" y="45"/>
                        <a:pt x="63" y="45"/>
                        <a:pt x="74" y="45"/>
                      </a:cubicBezTo>
                      <a:cubicBezTo>
                        <a:pt x="90" y="45"/>
                        <a:pt x="100" y="44"/>
                        <a:pt x="106" y="36"/>
                      </a:cubicBezTo>
                      <a:cubicBezTo>
                        <a:pt x="102" y="35"/>
                        <a:pt x="103" y="28"/>
                        <a:pt x="104" y="26"/>
                      </a:cubicBezTo>
                      <a:cubicBezTo>
                        <a:pt x="96" y="24"/>
                        <a:pt x="92" y="21"/>
                        <a:pt x="86" y="21"/>
                      </a:cubicBezTo>
                      <a:cubicBezTo>
                        <a:pt x="80" y="21"/>
                        <a:pt x="79" y="24"/>
                        <a:pt x="79" y="26"/>
                      </a:cubicBezTo>
                      <a:cubicBezTo>
                        <a:pt x="79" y="26"/>
                        <a:pt x="79" y="26"/>
                        <a:pt x="79" y="27"/>
                      </a:cubicBezTo>
                      <a:cubicBezTo>
                        <a:pt x="74" y="27"/>
                        <a:pt x="67" y="25"/>
                        <a:pt x="65" y="22"/>
                      </a:cubicBezTo>
                      <a:cubicBezTo>
                        <a:pt x="75" y="18"/>
                        <a:pt x="89" y="14"/>
                        <a:pt x="108" y="14"/>
                      </a:cubicBezTo>
                      <a:cubicBezTo>
                        <a:pt x="127" y="14"/>
                        <a:pt x="141" y="18"/>
                        <a:pt x="151" y="22"/>
                      </a:cubicBezTo>
                      <a:cubicBezTo>
                        <a:pt x="149" y="25"/>
                        <a:pt x="142" y="27"/>
                        <a:pt x="137" y="27"/>
                      </a:cubicBezTo>
                      <a:cubicBezTo>
                        <a:pt x="137" y="26"/>
                        <a:pt x="137" y="26"/>
                        <a:pt x="137" y="26"/>
                      </a:cubicBezTo>
                      <a:cubicBezTo>
                        <a:pt x="137" y="24"/>
                        <a:pt x="136" y="21"/>
                        <a:pt x="130" y="21"/>
                      </a:cubicBezTo>
                      <a:cubicBezTo>
                        <a:pt x="124" y="21"/>
                        <a:pt x="120" y="24"/>
                        <a:pt x="112" y="2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50" name="Freeform 133"/>
                <p:cNvSpPr>
                  <a:spLocks/>
                </p:cNvSpPr>
                <p:nvPr/>
              </p:nvSpPr>
              <p:spPr bwMode="auto">
                <a:xfrm>
                  <a:off x="4917" y="1140"/>
                  <a:ext cx="68" cy="22"/>
                </a:xfrm>
                <a:custGeom>
                  <a:avLst/>
                  <a:gdLst>
                    <a:gd name="T0" fmla="*/ 112 w 216"/>
                    <a:gd name="T1" fmla="*/ 26 h 69"/>
                    <a:gd name="T2" fmla="*/ 112 w 216"/>
                    <a:gd name="T3" fmla="*/ 26 h 69"/>
                    <a:gd name="T4" fmla="*/ 110 w 216"/>
                    <a:gd name="T5" fmla="*/ 36 h 69"/>
                    <a:gd name="T6" fmla="*/ 142 w 216"/>
                    <a:gd name="T7" fmla="*/ 45 h 69"/>
                    <a:gd name="T8" fmla="*/ 167 w 216"/>
                    <a:gd name="T9" fmla="*/ 46 h 69"/>
                    <a:gd name="T10" fmla="*/ 167 w 216"/>
                    <a:gd name="T11" fmla="*/ 53 h 69"/>
                    <a:gd name="T12" fmla="*/ 173 w 216"/>
                    <a:gd name="T13" fmla="*/ 56 h 69"/>
                    <a:gd name="T14" fmla="*/ 189 w 216"/>
                    <a:gd name="T15" fmla="*/ 56 h 69"/>
                    <a:gd name="T16" fmla="*/ 214 w 216"/>
                    <a:gd name="T17" fmla="*/ 69 h 69"/>
                    <a:gd name="T18" fmla="*/ 203 w 216"/>
                    <a:gd name="T19" fmla="*/ 54 h 69"/>
                    <a:gd name="T20" fmla="*/ 216 w 216"/>
                    <a:gd name="T21" fmla="*/ 55 h 69"/>
                    <a:gd name="T22" fmla="*/ 195 w 216"/>
                    <a:gd name="T23" fmla="*/ 46 h 69"/>
                    <a:gd name="T24" fmla="*/ 181 w 216"/>
                    <a:gd name="T25" fmla="*/ 39 h 69"/>
                    <a:gd name="T26" fmla="*/ 179 w 216"/>
                    <a:gd name="T27" fmla="*/ 34 h 69"/>
                    <a:gd name="T28" fmla="*/ 165 w 216"/>
                    <a:gd name="T29" fmla="*/ 31 h 69"/>
                    <a:gd name="T30" fmla="*/ 165 w 216"/>
                    <a:gd name="T31" fmla="*/ 28 h 69"/>
                    <a:gd name="T32" fmla="*/ 165 w 216"/>
                    <a:gd name="T33" fmla="*/ 19 h 69"/>
                    <a:gd name="T34" fmla="*/ 162 w 216"/>
                    <a:gd name="T35" fmla="*/ 14 h 69"/>
                    <a:gd name="T36" fmla="*/ 108 w 216"/>
                    <a:gd name="T37" fmla="*/ 0 h 69"/>
                    <a:gd name="T38" fmla="*/ 54 w 216"/>
                    <a:gd name="T39" fmla="*/ 14 h 69"/>
                    <a:gd name="T40" fmla="*/ 51 w 216"/>
                    <a:gd name="T41" fmla="*/ 19 h 69"/>
                    <a:gd name="T42" fmla="*/ 51 w 216"/>
                    <a:gd name="T43" fmla="*/ 28 h 69"/>
                    <a:gd name="T44" fmla="*/ 52 w 216"/>
                    <a:gd name="T45" fmla="*/ 31 h 69"/>
                    <a:gd name="T46" fmla="*/ 37 w 216"/>
                    <a:gd name="T47" fmla="*/ 34 h 69"/>
                    <a:gd name="T48" fmla="*/ 35 w 216"/>
                    <a:gd name="T49" fmla="*/ 39 h 69"/>
                    <a:gd name="T50" fmla="*/ 21 w 216"/>
                    <a:gd name="T51" fmla="*/ 46 h 69"/>
                    <a:gd name="T52" fmla="*/ 0 w 216"/>
                    <a:gd name="T53" fmla="*/ 55 h 69"/>
                    <a:gd name="T54" fmla="*/ 13 w 216"/>
                    <a:gd name="T55" fmla="*/ 54 h 69"/>
                    <a:gd name="T56" fmla="*/ 2 w 216"/>
                    <a:gd name="T57" fmla="*/ 69 h 69"/>
                    <a:gd name="T58" fmla="*/ 27 w 216"/>
                    <a:gd name="T59" fmla="*/ 56 h 69"/>
                    <a:gd name="T60" fmla="*/ 43 w 216"/>
                    <a:gd name="T61" fmla="*/ 56 h 69"/>
                    <a:gd name="T62" fmla="*/ 49 w 216"/>
                    <a:gd name="T63" fmla="*/ 53 h 69"/>
                    <a:gd name="T64" fmla="*/ 49 w 216"/>
                    <a:gd name="T65" fmla="*/ 46 h 69"/>
                    <a:gd name="T66" fmla="*/ 74 w 216"/>
                    <a:gd name="T67" fmla="*/ 45 h 69"/>
                    <a:gd name="T68" fmla="*/ 106 w 216"/>
                    <a:gd name="T69" fmla="*/ 36 h 69"/>
                    <a:gd name="T70" fmla="*/ 104 w 216"/>
                    <a:gd name="T71" fmla="*/ 26 h 69"/>
                    <a:gd name="T72" fmla="*/ 86 w 216"/>
                    <a:gd name="T73" fmla="*/ 21 h 69"/>
                    <a:gd name="T74" fmla="*/ 79 w 216"/>
                    <a:gd name="T75" fmla="*/ 26 h 69"/>
                    <a:gd name="T76" fmla="*/ 79 w 216"/>
                    <a:gd name="T77" fmla="*/ 27 h 69"/>
                    <a:gd name="T78" fmla="*/ 65 w 216"/>
                    <a:gd name="T79" fmla="*/ 22 h 69"/>
                    <a:gd name="T80" fmla="*/ 108 w 216"/>
                    <a:gd name="T81" fmla="*/ 14 h 69"/>
                    <a:gd name="T82" fmla="*/ 151 w 216"/>
                    <a:gd name="T83" fmla="*/ 22 h 69"/>
                    <a:gd name="T84" fmla="*/ 137 w 216"/>
                    <a:gd name="T85" fmla="*/ 27 h 69"/>
                    <a:gd name="T86" fmla="*/ 137 w 216"/>
                    <a:gd name="T87" fmla="*/ 26 h 69"/>
                    <a:gd name="T88" fmla="*/ 130 w 216"/>
                    <a:gd name="T89" fmla="*/ 21 h 69"/>
                    <a:gd name="T90" fmla="*/ 112 w 216"/>
                    <a:gd name="T91" fmla="*/ 26 h 69"/>
                    <a:gd name="T92" fmla="*/ 112 w 216"/>
                    <a:gd name="T93" fmla="*/ 2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6" h="69">
                      <a:moveTo>
                        <a:pt x="112" y="26"/>
                      </a:moveTo>
                      <a:lnTo>
                        <a:pt x="112" y="26"/>
                      </a:lnTo>
                      <a:cubicBezTo>
                        <a:pt x="113" y="28"/>
                        <a:pt x="114" y="35"/>
                        <a:pt x="110" y="36"/>
                      </a:cubicBezTo>
                      <a:cubicBezTo>
                        <a:pt x="116" y="44"/>
                        <a:pt x="126" y="45"/>
                        <a:pt x="142" y="45"/>
                      </a:cubicBezTo>
                      <a:cubicBezTo>
                        <a:pt x="153" y="45"/>
                        <a:pt x="161" y="45"/>
                        <a:pt x="167" y="46"/>
                      </a:cubicBezTo>
                      <a:cubicBezTo>
                        <a:pt x="167" y="48"/>
                        <a:pt x="167" y="50"/>
                        <a:pt x="167" y="53"/>
                      </a:cubicBezTo>
                      <a:cubicBezTo>
                        <a:pt x="167" y="55"/>
                        <a:pt x="169" y="56"/>
                        <a:pt x="173" y="56"/>
                      </a:cubicBezTo>
                      <a:cubicBezTo>
                        <a:pt x="177" y="55"/>
                        <a:pt x="185" y="52"/>
                        <a:pt x="189" y="56"/>
                      </a:cubicBezTo>
                      <a:cubicBezTo>
                        <a:pt x="197" y="63"/>
                        <a:pt x="210" y="64"/>
                        <a:pt x="214" y="69"/>
                      </a:cubicBezTo>
                      <a:cubicBezTo>
                        <a:pt x="213" y="63"/>
                        <a:pt x="208" y="58"/>
                        <a:pt x="203" y="54"/>
                      </a:cubicBezTo>
                      <a:cubicBezTo>
                        <a:pt x="208" y="53"/>
                        <a:pt x="214" y="53"/>
                        <a:pt x="216" y="55"/>
                      </a:cubicBezTo>
                      <a:cubicBezTo>
                        <a:pt x="211" y="49"/>
                        <a:pt x="200" y="49"/>
                        <a:pt x="195" y="46"/>
                      </a:cubicBezTo>
                      <a:cubicBezTo>
                        <a:pt x="190" y="42"/>
                        <a:pt x="185" y="40"/>
                        <a:pt x="181" y="39"/>
                      </a:cubicBezTo>
                      <a:cubicBezTo>
                        <a:pt x="181" y="37"/>
                        <a:pt x="181" y="36"/>
                        <a:pt x="179" y="34"/>
                      </a:cubicBezTo>
                      <a:cubicBezTo>
                        <a:pt x="176" y="32"/>
                        <a:pt x="170" y="31"/>
                        <a:pt x="165" y="31"/>
                      </a:cubicBezTo>
                      <a:cubicBezTo>
                        <a:pt x="165" y="30"/>
                        <a:pt x="165" y="29"/>
                        <a:pt x="165" y="28"/>
                      </a:cubicBezTo>
                      <a:cubicBezTo>
                        <a:pt x="165" y="25"/>
                        <a:pt x="165" y="22"/>
                        <a:pt x="165" y="19"/>
                      </a:cubicBezTo>
                      <a:cubicBezTo>
                        <a:pt x="165" y="16"/>
                        <a:pt x="166" y="16"/>
                        <a:pt x="162" y="14"/>
                      </a:cubicBezTo>
                      <a:cubicBezTo>
                        <a:pt x="150" y="6"/>
                        <a:pt x="135" y="0"/>
                        <a:pt x="108" y="0"/>
                      </a:cubicBezTo>
                      <a:cubicBezTo>
                        <a:pt x="81" y="0"/>
                        <a:pt x="66" y="6"/>
                        <a:pt x="54" y="14"/>
                      </a:cubicBezTo>
                      <a:cubicBezTo>
                        <a:pt x="50" y="16"/>
                        <a:pt x="51" y="16"/>
                        <a:pt x="51" y="19"/>
                      </a:cubicBezTo>
                      <a:cubicBezTo>
                        <a:pt x="51" y="22"/>
                        <a:pt x="51" y="25"/>
                        <a:pt x="51" y="28"/>
                      </a:cubicBezTo>
                      <a:cubicBezTo>
                        <a:pt x="51" y="29"/>
                        <a:pt x="51" y="30"/>
                        <a:pt x="52" y="31"/>
                      </a:cubicBezTo>
                      <a:cubicBezTo>
                        <a:pt x="46" y="31"/>
                        <a:pt x="40" y="32"/>
                        <a:pt x="37" y="34"/>
                      </a:cubicBezTo>
                      <a:cubicBezTo>
                        <a:pt x="35" y="36"/>
                        <a:pt x="35" y="37"/>
                        <a:pt x="35" y="39"/>
                      </a:cubicBezTo>
                      <a:cubicBezTo>
                        <a:pt x="31" y="40"/>
                        <a:pt x="26" y="42"/>
                        <a:pt x="21" y="46"/>
                      </a:cubicBezTo>
                      <a:cubicBezTo>
                        <a:pt x="16" y="49"/>
                        <a:pt x="6" y="49"/>
                        <a:pt x="0" y="55"/>
                      </a:cubicBezTo>
                      <a:cubicBezTo>
                        <a:pt x="2" y="53"/>
                        <a:pt x="9" y="53"/>
                        <a:pt x="13" y="54"/>
                      </a:cubicBezTo>
                      <a:cubicBezTo>
                        <a:pt x="8" y="58"/>
                        <a:pt x="4" y="63"/>
                        <a:pt x="2" y="69"/>
                      </a:cubicBezTo>
                      <a:cubicBezTo>
                        <a:pt x="6" y="64"/>
                        <a:pt x="20" y="63"/>
                        <a:pt x="27" y="56"/>
                      </a:cubicBezTo>
                      <a:cubicBezTo>
                        <a:pt x="31" y="52"/>
                        <a:pt x="39" y="55"/>
                        <a:pt x="43" y="56"/>
                      </a:cubicBezTo>
                      <a:cubicBezTo>
                        <a:pt x="47" y="56"/>
                        <a:pt x="49" y="55"/>
                        <a:pt x="49" y="53"/>
                      </a:cubicBezTo>
                      <a:cubicBezTo>
                        <a:pt x="49" y="50"/>
                        <a:pt x="49" y="48"/>
                        <a:pt x="49" y="46"/>
                      </a:cubicBezTo>
                      <a:cubicBezTo>
                        <a:pt x="55" y="45"/>
                        <a:pt x="63" y="45"/>
                        <a:pt x="74" y="45"/>
                      </a:cubicBezTo>
                      <a:cubicBezTo>
                        <a:pt x="90" y="45"/>
                        <a:pt x="100" y="44"/>
                        <a:pt x="106" y="36"/>
                      </a:cubicBezTo>
                      <a:cubicBezTo>
                        <a:pt x="102" y="35"/>
                        <a:pt x="103" y="28"/>
                        <a:pt x="104" y="26"/>
                      </a:cubicBezTo>
                      <a:cubicBezTo>
                        <a:pt x="96" y="24"/>
                        <a:pt x="92" y="21"/>
                        <a:pt x="86" y="21"/>
                      </a:cubicBezTo>
                      <a:cubicBezTo>
                        <a:pt x="80" y="21"/>
                        <a:pt x="79" y="24"/>
                        <a:pt x="79" y="26"/>
                      </a:cubicBezTo>
                      <a:cubicBezTo>
                        <a:pt x="79" y="26"/>
                        <a:pt x="79" y="26"/>
                        <a:pt x="79" y="27"/>
                      </a:cubicBezTo>
                      <a:cubicBezTo>
                        <a:pt x="74" y="27"/>
                        <a:pt x="67" y="25"/>
                        <a:pt x="65" y="22"/>
                      </a:cubicBezTo>
                      <a:cubicBezTo>
                        <a:pt x="75" y="18"/>
                        <a:pt x="89" y="14"/>
                        <a:pt x="108" y="14"/>
                      </a:cubicBezTo>
                      <a:cubicBezTo>
                        <a:pt x="127" y="14"/>
                        <a:pt x="141" y="18"/>
                        <a:pt x="151" y="22"/>
                      </a:cubicBezTo>
                      <a:cubicBezTo>
                        <a:pt x="149" y="25"/>
                        <a:pt x="142" y="27"/>
                        <a:pt x="137" y="27"/>
                      </a:cubicBezTo>
                      <a:cubicBezTo>
                        <a:pt x="137" y="26"/>
                        <a:pt x="137" y="26"/>
                        <a:pt x="137" y="26"/>
                      </a:cubicBezTo>
                      <a:cubicBezTo>
                        <a:pt x="137" y="24"/>
                        <a:pt x="136" y="21"/>
                        <a:pt x="130" y="21"/>
                      </a:cubicBezTo>
                      <a:cubicBezTo>
                        <a:pt x="124" y="21"/>
                        <a:pt x="120" y="24"/>
                        <a:pt x="112" y="26"/>
                      </a:cubicBezTo>
                      <a:lnTo>
                        <a:pt x="112" y="26"/>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51" name="Freeform 134"/>
                <p:cNvSpPr>
                  <a:spLocks/>
                </p:cNvSpPr>
                <p:nvPr/>
              </p:nvSpPr>
              <p:spPr bwMode="auto">
                <a:xfrm>
                  <a:off x="4950" y="1147"/>
                  <a:ext cx="3" cy="4"/>
                </a:xfrm>
                <a:custGeom>
                  <a:avLst/>
                  <a:gdLst>
                    <a:gd name="T0" fmla="*/ 5 w 10"/>
                    <a:gd name="T1" fmla="*/ 13 h 13"/>
                    <a:gd name="T2" fmla="*/ 5 w 10"/>
                    <a:gd name="T3" fmla="*/ 13 h 13"/>
                    <a:gd name="T4" fmla="*/ 10 w 10"/>
                    <a:gd name="T5" fmla="*/ 6 h 13"/>
                    <a:gd name="T6" fmla="*/ 5 w 10"/>
                    <a:gd name="T7" fmla="*/ 0 h 13"/>
                    <a:gd name="T8" fmla="*/ 0 w 10"/>
                    <a:gd name="T9" fmla="*/ 6 h 13"/>
                    <a:gd name="T10" fmla="*/ 5 w 10"/>
                    <a:gd name="T11" fmla="*/ 13 h 13"/>
                  </a:gdLst>
                  <a:ahLst/>
                  <a:cxnLst>
                    <a:cxn ang="0">
                      <a:pos x="T0" y="T1"/>
                    </a:cxn>
                    <a:cxn ang="0">
                      <a:pos x="T2" y="T3"/>
                    </a:cxn>
                    <a:cxn ang="0">
                      <a:pos x="T4" y="T5"/>
                    </a:cxn>
                    <a:cxn ang="0">
                      <a:pos x="T6" y="T7"/>
                    </a:cxn>
                    <a:cxn ang="0">
                      <a:pos x="T8" y="T9"/>
                    </a:cxn>
                    <a:cxn ang="0">
                      <a:pos x="T10" y="T11"/>
                    </a:cxn>
                  </a:cxnLst>
                  <a:rect l="0" t="0" r="r" b="b"/>
                  <a:pathLst>
                    <a:path w="10" h="13">
                      <a:moveTo>
                        <a:pt x="5" y="13"/>
                      </a:moveTo>
                      <a:lnTo>
                        <a:pt x="5" y="13"/>
                      </a:lnTo>
                      <a:cubicBezTo>
                        <a:pt x="10" y="13"/>
                        <a:pt x="10" y="10"/>
                        <a:pt x="10" y="6"/>
                      </a:cubicBezTo>
                      <a:cubicBezTo>
                        <a:pt x="10" y="3"/>
                        <a:pt x="10" y="0"/>
                        <a:pt x="5" y="0"/>
                      </a:cubicBezTo>
                      <a:cubicBezTo>
                        <a:pt x="1" y="0"/>
                        <a:pt x="0" y="3"/>
                        <a:pt x="0" y="6"/>
                      </a:cubicBezTo>
                      <a:cubicBezTo>
                        <a:pt x="0" y="10"/>
                        <a:pt x="1" y="13"/>
                        <a:pt x="5" y="13"/>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52" name="Freeform 135"/>
                <p:cNvSpPr>
                  <a:spLocks noEditPoints="1"/>
                </p:cNvSpPr>
                <p:nvPr/>
              </p:nvSpPr>
              <p:spPr bwMode="auto">
                <a:xfrm>
                  <a:off x="4928" y="1147"/>
                  <a:ext cx="46" cy="10"/>
                </a:xfrm>
                <a:custGeom>
                  <a:avLst/>
                  <a:gdLst>
                    <a:gd name="T0" fmla="*/ 73 w 146"/>
                    <a:gd name="T1" fmla="*/ 14 h 31"/>
                    <a:gd name="T2" fmla="*/ 73 w 146"/>
                    <a:gd name="T3" fmla="*/ 14 h 31"/>
                    <a:gd name="T4" fmla="*/ 78 w 146"/>
                    <a:gd name="T5" fmla="*/ 7 h 31"/>
                    <a:gd name="T6" fmla="*/ 73 w 146"/>
                    <a:gd name="T7" fmla="*/ 1 h 31"/>
                    <a:gd name="T8" fmla="*/ 68 w 146"/>
                    <a:gd name="T9" fmla="*/ 7 h 31"/>
                    <a:gd name="T10" fmla="*/ 73 w 146"/>
                    <a:gd name="T11" fmla="*/ 14 h 31"/>
                    <a:gd name="T12" fmla="*/ 73 w 146"/>
                    <a:gd name="T13" fmla="*/ 14 h 31"/>
                    <a:gd name="T14" fmla="*/ 30 w 146"/>
                    <a:gd name="T15" fmla="*/ 0 h 31"/>
                    <a:gd name="T16" fmla="*/ 30 w 146"/>
                    <a:gd name="T17" fmla="*/ 0 h 31"/>
                    <a:gd name="T18" fmla="*/ 25 w 146"/>
                    <a:gd name="T19" fmla="*/ 2 h 31"/>
                    <a:gd name="T20" fmla="*/ 18 w 146"/>
                    <a:gd name="T21" fmla="*/ 10 h 31"/>
                    <a:gd name="T22" fmla="*/ 14 w 146"/>
                    <a:gd name="T23" fmla="*/ 24 h 31"/>
                    <a:gd name="T24" fmla="*/ 14 w 146"/>
                    <a:gd name="T25" fmla="*/ 24 h 31"/>
                    <a:gd name="T26" fmla="*/ 4 w 146"/>
                    <a:gd name="T27" fmla="*/ 25 h 31"/>
                    <a:gd name="T28" fmla="*/ 2 w 146"/>
                    <a:gd name="T29" fmla="*/ 28 h 31"/>
                    <a:gd name="T30" fmla="*/ 44 w 146"/>
                    <a:gd name="T31" fmla="*/ 5 h 31"/>
                    <a:gd name="T32" fmla="*/ 44 w 146"/>
                    <a:gd name="T33" fmla="*/ 5 h 31"/>
                    <a:gd name="T34" fmla="*/ 44 w 146"/>
                    <a:gd name="T35" fmla="*/ 8 h 31"/>
                    <a:gd name="T36" fmla="*/ 50 w 146"/>
                    <a:gd name="T37" fmla="*/ 14 h 31"/>
                    <a:gd name="T38" fmla="*/ 69 w 146"/>
                    <a:gd name="T39" fmla="*/ 13 h 31"/>
                    <a:gd name="T40" fmla="*/ 69 w 146"/>
                    <a:gd name="T41" fmla="*/ 12 h 31"/>
                    <a:gd name="T42" fmla="*/ 69 w 146"/>
                    <a:gd name="T43" fmla="*/ 12 h 31"/>
                    <a:gd name="T44" fmla="*/ 51 w 146"/>
                    <a:gd name="T45" fmla="*/ 7 h 31"/>
                    <a:gd name="T46" fmla="*/ 45 w 146"/>
                    <a:gd name="T47" fmla="*/ 12 h 31"/>
                    <a:gd name="T48" fmla="*/ 0 w 146"/>
                    <a:gd name="T49" fmla="*/ 17 h 31"/>
                    <a:gd name="T50" fmla="*/ 0 w 146"/>
                    <a:gd name="T51" fmla="*/ 17 h 31"/>
                    <a:gd name="T52" fmla="*/ 0 w 146"/>
                    <a:gd name="T53" fmla="*/ 24 h 31"/>
                    <a:gd name="T54" fmla="*/ 7 w 146"/>
                    <a:gd name="T55" fmla="*/ 28 h 31"/>
                    <a:gd name="T56" fmla="*/ 14 w 146"/>
                    <a:gd name="T57" fmla="*/ 31 h 31"/>
                    <a:gd name="T58" fmla="*/ 17 w 146"/>
                    <a:gd name="T59" fmla="*/ 9 h 31"/>
                    <a:gd name="T60" fmla="*/ 17 w 146"/>
                    <a:gd name="T61" fmla="*/ 9 h 31"/>
                    <a:gd name="T62" fmla="*/ 25 w 146"/>
                    <a:gd name="T63" fmla="*/ 13 h 31"/>
                    <a:gd name="T64" fmla="*/ 73 w 146"/>
                    <a:gd name="T65" fmla="*/ 13 h 31"/>
                    <a:gd name="T66" fmla="*/ 116 w 146"/>
                    <a:gd name="T67" fmla="*/ 0 h 31"/>
                    <a:gd name="T68" fmla="*/ 116 w 146"/>
                    <a:gd name="T69" fmla="*/ 0 h 31"/>
                    <a:gd name="T70" fmla="*/ 121 w 146"/>
                    <a:gd name="T71" fmla="*/ 2 h 31"/>
                    <a:gd name="T72" fmla="*/ 128 w 146"/>
                    <a:gd name="T73" fmla="*/ 10 h 31"/>
                    <a:gd name="T74" fmla="*/ 132 w 146"/>
                    <a:gd name="T75" fmla="*/ 24 h 31"/>
                    <a:gd name="T76" fmla="*/ 132 w 146"/>
                    <a:gd name="T77" fmla="*/ 24 h 31"/>
                    <a:gd name="T78" fmla="*/ 142 w 146"/>
                    <a:gd name="T79" fmla="*/ 25 h 31"/>
                    <a:gd name="T80" fmla="*/ 144 w 146"/>
                    <a:gd name="T81" fmla="*/ 28 h 31"/>
                    <a:gd name="T82" fmla="*/ 102 w 146"/>
                    <a:gd name="T83" fmla="*/ 5 h 31"/>
                    <a:gd name="T84" fmla="*/ 102 w 146"/>
                    <a:gd name="T85" fmla="*/ 5 h 31"/>
                    <a:gd name="T86" fmla="*/ 102 w 146"/>
                    <a:gd name="T87" fmla="*/ 8 h 31"/>
                    <a:gd name="T88" fmla="*/ 96 w 146"/>
                    <a:gd name="T89" fmla="*/ 14 h 31"/>
                    <a:gd name="T90" fmla="*/ 77 w 146"/>
                    <a:gd name="T91" fmla="*/ 13 h 31"/>
                    <a:gd name="T92" fmla="*/ 77 w 146"/>
                    <a:gd name="T93" fmla="*/ 12 h 31"/>
                    <a:gd name="T94" fmla="*/ 77 w 146"/>
                    <a:gd name="T95" fmla="*/ 12 h 31"/>
                    <a:gd name="T96" fmla="*/ 95 w 146"/>
                    <a:gd name="T97" fmla="*/ 7 h 31"/>
                    <a:gd name="T98" fmla="*/ 101 w 146"/>
                    <a:gd name="T99" fmla="*/ 12 h 31"/>
                    <a:gd name="T100" fmla="*/ 146 w 146"/>
                    <a:gd name="T101" fmla="*/ 17 h 31"/>
                    <a:gd name="T102" fmla="*/ 146 w 146"/>
                    <a:gd name="T103" fmla="*/ 17 h 31"/>
                    <a:gd name="T104" fmla="*/ 146 w 146"/>
                    <a:gd name="T105" fmla="*/ 24 h 31"/>
                    <a:gd name="T106" fmla="*/ 139 w 146"/>
                    <a:gd name="T107" fmla="*/ 28 h 31"/>
                    <a:gd name="T108" fmla="*/ 132 w 146"/>
                    <a:gd name="T109" fmla="*/ 31 h 31"/>
                    <a:gd name="T110" fmla="*/ 130 w 146"/>
                    <a:gd name="T111" fmla="*/ 9 h 31"/>
                    <a:gd name="T112" fmla="*/ 130 w 146"/>
                    <a:gd name="T113" fmla="*/ 9 h 31"/>
                    <a:gd name="T114" fmla="*/ 121 w 146"/>
                    <a:gd name="T115" fmla="*/ 13 h 31"/>
                    <a:gd name="T116" fmla="*/ 73 w 146"/>
                    <a:gd name="T117"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31">
                      <a:moveTo>
                        <a:pt x="73" y="14"/>
                      </a:moveTo>
                      <a:lnTo>
                        <a:pt x="73" y="14"/>
                      </a:lnTo>
                      <a:cubicBezTo>
                        <a:pt x="78" y="14"/>
                        <a:pt x="78" y="11"/>
                        <a:pt x="78" y="7"/>
                      </a:cubicBezTo>
                      <a:cubicBezTo>
                        <a:pt x="78" y="4"/>
                        <a:pt x="78" y="1"/>
                        <a:pt x="73" y="1"/>
                      </a:cubicBezTo>
                      <a:cubicBezTo>
                        <a:pt x="69" y="1"/>
                        <a:pt x="68" y="4"/>
                        <a:pt x="68" y="7"/>
                      </a:cubicBezTo>
                      <a:cubicBezTo>
                        <a:pt x="68" y="11"/>
                        <a:pt x="69" y="14"/>
                        <a:pt x="73" y="14"/>
                      </a:cubicBezTo>
                      <a:lnTo>
                        <a:pt x="73" y="14"/>
                      </a:lnTo>
                      <a:close/>
                      <a:moveTo>
                        <a:pt x="30" y="0"/>
                      </a:moveTo>
                      <a:lnTo>
                        <a:pt x="30" y="0"/>
                      </a:lnTo>
                      <a:cubicBezTo>
                        <a:pt x="28" y="1"/>
                        <a:pt x="26" y="2"/>
                        <a:pt x="25" y="2"/>
                      </a:cubicBezTo>
                      <a:cubicBezTo>
                        <a:pt x="16" y="7"/>
                        <a:pt x="15" y="8"/>
                        <a:pt x="18" y="10"/>
                      </a:cubicBezTo>
                      <a:moveTo>
                        <a:pt x="14" y="24"/>
                      </a:moveTo>
                      <a:lnTo>
                        <a:pt x="14" y="24"/>
                      </a:lnTo>
                      <a:cubicBezTo>
                        <a:pt x="9" y="24"/>
                        <a:pt x="6" y="24"/>
                        <a:pt x="4" y="25"/>
                      </a:cubicBezTo>
                      <a:cubicBezTo>
                        <a:pt x="1" y="26"/>
                        <a:pt x="0" y="27"/>
                        <a:pt x="2" y="28"/>
                      </a:cubicBezTo>
                      <a:moveTo>
                        <a:pt x="44" y="5"/>
                      </a:moveTo>
                      <a:lnTo>
                        <a:pt x="44" y="5"/>
                      </a:lnTo>
                      <a:cubicBezTo>
                        <a:pt x="44" y="6"/>
                        <a:pt x="44" y="7"/>
                        <a:pt x="44" y="8"/>
                      </a:cubicBezTo>
                      <a:cubicBezTo>
                        <a:pt x="44" y="11"/>
                        <a:pt x="46" y="14"/>
                        <a:pt x="50" y="14"/>
                      </a:cubicBezTo>
                      <a:cubicBezTo>
                        <a:pt x="60" y="14"/>
                        <a:pt x="62" y="12"/>
                        <a:pt x="69" y="13"/>
                      </a:cubicBezTo>
                      <a:moveTo>
                        <a:pt x="69" y="12"/>
                      </a:moveTo>
                      <a:lnTo>
                        <a:pt x="69" y="12"/>
                      </a:lnTo>
                      <a:cubicBezTo>
                        <a:pt x="62" y="11"/>
                        <a:pt x="57" y="7"/>
                        <a:pt x="51" y="7"/>
                      </a:cubicBezTo>
                      <a:cubicBezTo>
                        <a:pt x="45" y="7"/>
                        <a:pt x="44" y="10"/>
                        <a:pt x="45" y="12"/>
                      </a:cubicBezTo>
                      <a:moveTo>
                        <a:pt x="0" y="17"/>
                      </a:moveTo>
                      <a:lnTo>
                        <a:pt x="0" y="17"/>
                      </a:lnTo>
                      <a:cubicBezTo>
                        <a:pt x="0" y="19"/>
                        <a:pt x="0" y="22"/>
                        <a:pt x="0" y="24"/>
                      </a:cubicBezTo>
                      <a:cubicBezTo>
                        <a:pt x="0" y="27"/>
                        <a:pt x="1" y="29"/>
                        <a:pt x="7" y="28"/>
                      </a:cubicBezTo>
                      <a:cubicBezTo>
                        <a:pt x="11" y="27"/>
                        <a:pt x="14" y="29"/>
                        <a:pt x="14" y="31"/>
                      </a:cubicBezTo>
                      <a:moveTo>
                        <a:pt x="17" y="9"/>
                      </a:moveTo>
                      <a:lnTo>
                        <a:pt x="17" y="9"/>
                      </a:lnTo>
                      <a:cubicBezTo>
                        <a:pt x="18" y="10"/>
                        <a:pt x="20" y="11"/>
                        <a:pt x="25" y="13"/>
                      </a:cubicBezTo>
                      <a:cubicBezTo>
                        <a:pt x="35" y="17"/>
                        <a:pt x="58" y="20"/>
                        <a:pt x="73" y="13"/>
                      </a:cubicBezTo>
                      <a:moveTo>
                        <a:pt x="116" y="0"/>
                      </a:moveTo>
                      <a:lnTo>
                        <a:pt x="116" y="0"/>
                      </a:lnTo>
                      <a:cubicBezTo>
                        <a:pt x="118" y="1"/>
                        <a:pt x="120" y="2"/>
                        <a:pt x="121" y="2"/>
                      </a:cubicBezTo>
                      <a:cubicBezTo>
                        <a:pt x="131" y="7"/>
                        <a:pt x="131" y="8"/>
                        <a:pt x="128" y="10"/>
                      </a:cubicBezTo>
                      <a:moveTo>
                        <a:pt x="132" y="24"/>
                      </a:moveTo>
                      <a:lnTo>
                        <a:pt x="132" y="24"/>
                      </a:lnTo>
                      <a:cubicBezTo>
                        <a:pt x="137" y="24"/>
                        <a:pt x="140" y="24"/>
                        <a:pt x="142" y="25"/>
                      </a:cubicBezTo>
                      <a:cubicBezTo>
                        <a:pt x="145" y="26"/>
                        <a:pt x="146" y="27"/>
                        <a:pt x="144" y="28"/>
                      </a:cubicBezTo>
                      <a:moveTo>
                        <a:pt x="102" y="5"/>
                      </a:moveTo>
                      <a:lnTo>
                        <a:pt x="102" y="5"/>
                      </a:lnTo>
                      <a:cubicBezTo>
                        <a:pt x="102" y="6"/>
                        <a:pt x="102" y="7"/>
                        <a:pt x="102" y="8"/>
                      </a:cubicBezTo>
                      <a:cubicBezTo>
                        <a:pt x="102" y="11"/>
                        <a:pt x="100" y="14"/>
                        <a:pt x="96" y="14"/>
                      </a:cubicBezTo>
                      <a:cubicBezTo>
                        <a:pt x="86" y="14"/>
                        <a:pt x="84" y="12"/>
                        <a:pt x="77" y="13"/>
                      </a:cubicBezTo>
                      <a:moveTo>
                        <a:pt x="77" y="12"/>
                      </a:moveTo>
                      <a:lnTo>
                        <a:pt x="77" y="12"/>
                      </a:lnTo>
                      <a:cubicBezTo>
                        <a:pt x="84" y="11"/>
                        <a:pt x="89" y="7"/>
                        <a:pt x="95" y="7"/>
                      </a:cubicBezTo>
                      <a:cubicBezTo>
                        <a:pt x="101" y="7"/>
                        <a:pt x="102" y="10"/>
                        <a:pt x="101" y="12"/>
                      </a:cubicBezTo>
                      <a:moveTo>
                        <a:pt x="146" y="17"/>
                      </a:moveTo>
                      <a:lnTo>
                        <a:pt x="146" y="17"/>
                      </a:lnTo>
                      <a:cubicBezTo>
                        <a:pt x="146" y="19"/>
                        <a:pt x="146" y="22"/>
                        <a:pt x="146" y="24"/>
                      </a:cubicBezTo>
                      <a:cubicBezTo>
                        <a:pt x="146" y="27"/>
                        <a:pt x="145" y="29"/>
                        <a:pt x="139" y="28"/>
                      </a:cubicBezTo>
                      <a:cubicBezTo>
                        <a:pt x="135" y="27"/>
                        <a:pt x="132" y="29"/>
                        <a:pt x="132" y="31"/>
                      </a:cubicBezTo>
                      <a:moveTo>
                        <a:pt x="130" y="9"/>
                      </a:moveTo>
                      <a:lnTo>
                        <a:pt x="130" y="9"/>
                      </a:lnTo>
                      <a:cubicBezTo>
                        <a:pt x="128" y="10"/>
                        <a:pt x="126" y="11"/>
                        <a:pt x="121" y="13"/>
                      </a:cubicBezTo>
                      <a:cubicBezTo>
                        <a:pt x="111" y="17"/>
                        <a:pt x="88" y="20"/>
                        <a:pt x="73" y="13"/>
                      </a:cubicBezTo>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53" name="Freeform 136"/>
                <p:cNvSpPr>
                  <a:spLocks/>
                </p:cNvSpPr>
                <p:nvPr/>
              </p:nvSpPr>
              <p:spPr bwMode="auto">
                <a:xfrm>
                  <a:off x="4949" y="1170"/>
                  <a:ext cx="5" cy="5"/>
                </a:xfrm>
                <a:custGeom>
                  <a:avLst/>
                  <a:gdLst>
                    <a:gd name="T0" fmla="*/ 9 w 18"/>
                    <a:gd name="T1" fmla="*/ 0 h 17"/>
                    <a:gd name="T2" fmla="*/ 9 w 18"/>
                    <a:gd name="T3" fmla="*/ 0 h 17"/>
                    <a:gd name="T4" fmla="*/ 7 w 18"/>
                    <a:gd name="T5" fmla="*/ 6 h 17"/>
                    <a:gd name="T6" fmla="*/ 0 w 18"/>
                    <a:gd name="T7" fmla="*/ 6 h 17"/>
                    <a:gd name="T8" fmla="*/ 6 w 18"/>
                    <a:gd name="T9" fmla="*/ 10 h 17"/>
                    <a:gd name="T10" fmla="*/ 4 w 18"/>
                    <a:gd name="T11" fmla="*/ 17 h 17"/>
                    <a:gd name="T12" fmla="*/ 9 w 18"/>
                    <a:gd name="T13" fmla="*/ 13 h 17"/>
                    <a:gd name="T14" fmla="*/ 15 w 18"/>
                    <a:gd name="T15" fmla="*/ 17 h 17"/>
                    <a:gd name="T16" fmla="*/ 12 w 18"/>
                    <a:gd name="T17" fmla="*/ 10 h 17"/>
                    <a:gd name="T18" fmla="*/ 18 w 18"/>
                    <a:gd name="T19" fmla="*/ 7 h 17"/>
                    <a:gd name="T20" fmla="*/ 11 w 18"/>
                    <a:gd name="T21" fmla="*/ 7 h 17"/>
                    <a:gd name="T22" fmla="*/ 9 w 18"/>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7">
                      <a:moveTo>
                        <a:pt x="9" y="0"/>
                      </a:moveTo>
                      <a:lnTo>
                        <a:pt x="9" y="0"/>
                      </a:lnTo>
                      <a:lnTo>
                        <a:pt x="7" y="6"/>
                      </a:lnTo>
                      <a:lnTo>
                        <a:pt x="0" y="6"/>
                      </a:lnTo>
                      <a:lnTo>
                        <a:pt x="6" y="10"/>
                      </a:lnTo>
                      <a:lnTo>
                        <a:pt x="4" y="17"/>
                      </a:lnTo>
                      <a:lnTo>
                        <a:pt x="9" y="13"/>
                      </a:lnTo>
                      <a:lnTo>
                        <a:pt x="15" y="17"/>
                      </a:lnTo>
                      <a:lnTo>
                        <a:pt x="12" y="10"/>
                      </a:lnTo>
                      <a:lnTo>
                        <a:pt x="18" y="7"/>
                      </a:lnTo>
                      <a:lnTo>
                        <a:pt x="11" y="7"/>
                      </a:lnTo>
                      <a:lnTo>
                        <a:pt x="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54" name="Freeform 137"/>
                <p:cNvSpPr>
                  <a:spLocks/>
                </p:cNvSpPr>
                <p:nvPr/>
              </p:nvSpPr>
              <p:spPr bwMode="auto">
                <a:xfrm>
                  <a:off x="4941" y="1170"/>
                  <a:ext cx="5" cy="6"/>
                </a:xfrm>
                <a:custGeom>
                  <a:avLst/>
                  <a:gdLst>
                    <a:gd name="T0" fmla="*/ 8 w 18"/>
                    <a:gd name="T1" fmla="*/ 0 h 18"/>
                    <a:gd name="T2" fmla="*/ 8 w 18"/>
                    <a:gd name="T3" fmla="*/ 0 h 18"/>
                    <a:gd name="T4" fmla="*/ 7 w 18"/>
                    <a:gd name="T5" fmla="*/ 7 h 18"/>
                    <a:gd name="T6" fmla="*/ 0 w 18"/>
                    <a:gd name="T7" fmla="*/ 8 h 18"/>
                    <a:gd name="T8" fmla="*/ 7 w 18"/>
                    <a:gd name="T9" fmla="*/ 11 h 18"/>
                    <a:gd name="T10" fmla="*/ 6 w 18"/>
                    <a:gd name="T11" fmla="*/ 18 h 18"/>
                    <a:gd name="T12" fmla="*/ 10 w 18"/>
                    <a:gd name="T13" fmla="*/ 13 h 18"/>
                    <a:gd name="T14" fmla="*/ 16 w 18"/>
                    <a:gd name="T15" fmla="*/ 16 h 18"/>
                    <a:gd name="T16" fmla="*/ 13 w 18"/>
                    <a:gd name="T17" fmla="*/ 10 h 18"/>
                    <a:gd name="T18" fmla="*/ 18 w 18"/>
                    <a:gd name="T19" fmla="*/ 5 h 18"/>
                    <a:gd name="T20" fmla="*/ 11 w 18"/>
                    <a:gd name="T21" fmla="*/ 6 h 18"/>
                    <a:gd name="T22" fmla="*/ 8 w 18"/>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8">
                      <a:moveTo>
                        <a:pt x="8" y="0"/>
                      </a:moveTo>
                      <a:lnTo>
                        <a:pt x="8" y="0"/>
                      </a:lnTo>
                      <a:lnTo>
                        <a:pt x="7" y="7"/>
                      </a:lnTo>
                      <a:lnTo>
                        <a:pt x="0" y="8"/>
                      </a:lnTo>
                      <a:lnTo>
                        <a:pt x="7" y="11"/>
                      </a:lnTo>
                      <a:lnTo>
                        <a:pt x="6" y="18"/>
                      </a:lnTo>
                      <a:lnTo>
                        <a:pt x="10" y="13"/>
                      </a:lnTo>
                      <a:lnTo>
                        <a:pt x="16" y="16"/>
                      </a:lnTo>
                      <a:lnTo>
                        <a:pt x="13" y="10"/>
                      </a:lnTo>
                      <a:lnTo>
                        <a:pt x="18" y="5"/>
                      </a:lnTo>
                      <a:lnTo>
                        <a:pt x="11" y="6"/>
                      </a:lnTo>
                      <a:lnTo>
                        <a:pt x="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55" name="Freeform 138"/>
                <p:cNvSpPr>
                  <a:spLocks/>
                </p:cNvSpPr>
                <p:nvPr/>
              </p:nvSpPr>
              <p:spPr bwMode="auto">
                <a:xfrm>
                  <a:off x="4933" y="1172"/>
                  <a:ext cx="6" cy="6"/>
                </a:xfrm>
                <a:custGeom>
                  <a:avLst/>
                  <a:gdLst>
                    <a:gd name="T0" fmla="*/ 6 w 17"/>
                    <a:gd name="T1" fmla="*/ 0 h 18"/>
                    <a:gd name="T2" fmla="*/ 6 w 17"/>
                    <a:gd name="T3" fmla="*/ 0 h 18"/>
                    <a:gd name="T4" fmla="*/ 6 w 17"/>
                    <a:gd name="T5" fmla="*/ 7 h 18"/>
                    <a:gd name="T6" fmla="*/ 0 w 17"/>
                    <a:gd name="T7" fmla="*/ 9 h 18"/>
                    <a:gd name="T8" fmla="*/ 6 w 17"/>
                    <a:gd name="T9" fmla="*/ 11 h 18"/>
                    <a:gd name="T10" fmla="*/ 6 w 17"/>
                    <a:gd name="T11" fmla="*/ 18 h 18"/>
                    <a:gd name="T12" fmla="*/ 10 w 17"/>
                    <a:gd name="T13" fmla="*/ 13 h 18"/>
                    <a:gd name="T14" fmla="*/ 17 w 17"/>
                    <a:gd name="T15" fmla="*/ 15 h 18"/>
                    <a:gd name="T16" fmla="*/ 13 w 17"/>
                    <a:gd name="T17" fmla="*/ 9 h 18"/>
                    <a:gd name="T18" fmla="*/ 17 w 17"/>
                    <a:gd name="T19" fmla="*/ 4 h 18"/>
                    <a:gd name="T20" fmla="*/ 10 w 17"/>
                    <a:gd name="T21" fmla="*/ 6 h 18"/>
                    <a:gd name="T22" fmla="*/ 6 w 17"/>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8">
                      <a:moveTo>
                        <a:pt x="6" y="0"/>
                      </a:moveTo>
                      <a:lnTo>
                        <a:pt x="6" y="0"/>
                      </a:lnTo>
                      <a:lnTo>
                        <a:pt x="6" y="7"/>
                      </a:lnTo>
                      <a:lnTo>
                        <a:pt x="0" y="9"/>
                      </a:lnTo>
                      <a:lnTo>
                        <a:pt x="6" y="11"/>
                      </a:lnTo>
                      <a:lnTo>
                        <a:pt x="6" y="18"/>
                      </a:lnTo>
                      <a:lnTo>
                        <a:pt x="10" y="13"/>
                      </a:lnTo>
                      <a:lnTo>
                        <a:pt x="17" y="15"/>
                      </a:lnTo>
                      <a:lnTo>
                        <a:pt x="13" y="9"/>
                      </a:lnTo>
                      <a:lnTo>
                        <a:pt x="17" y="4"/>
                      </a:lnTo>
                      <a:lnTo>
                        <a:pt x="10" y="6"/>
                      </a:lnTo>
                      <a:lnTo>
                        <a:pt x="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56" name="Freeform 139"/>
                <p:cNvSpPr>
                  <a:spLocks/>
                </p:cNvSpPr>
                <p:nvPr/>
              </p:nvSpPr>
              <p:spPr bwMode="auto">
                <a:xfrm>
                  <a:off x="4927" y="1176"/>
                  <a:ext cx="5" cy="5"/>
                </a:xfrm>
                <a:custGeom>
                  <a:avLst/>
                  <a:gdLst>
                    <a:gd name="T0" fmla="*/ 4 w 17"/>
                    <a:gd name="T1" fmla="*/ 0 h 17"/>
                    <a:gd name="T2" fmla="*/ 4 w 17"/>
                    <a:gd name="T3" fmla="*/ 0 h 17"/>
                    <a:gd name="T4" fmla="*/ 6 w 17"/>
                    <a:gd name="T5" fmla="*/ 6 h 17"/>
                    <a:gd name="T6" fmla="*/ 0 w 17"/>
                    <a:gd name="T7" fmla="*/ 10 h 17"/>
                    <a:gd name="T8" fmla="*/ 6 w 17"/>
                    <a:gd name="T9" fmla="*/ 11 h 17"/>
                    <a:gd name="T10" fmla="*/ 7 w 17"/>
                    <a:gd name="T11" fmla="*/ 17 h 17"/>
                    <a:gd name="T12" fmla="*/ 10 w 17"/>
                    <a:gd name="T13" fmla="*/ 11 h 17"/>
                    <a:gd name="T14" fmla="*/ 17 w 17"/>
                    <a:gd name="T15" fmla="*/ 12 h 17"/>
                    <a:gd name="T16" fmla="*/ 12 w 17"/>
                    <a:gd name="T17" fmla="*/ 7 h 17"/>
                    <a:gd name="T18" fmla="*/ 15 w 17"/>
                    <a:gd name="T19" fmla="*/ 1 h 17"/>
                    <a:gd name="T20" fmla="*/ 9 w 17"/>
                    <a:gd name="T21" fmla="*/ 4 h 17"/>
                    <a:gd name="T22" fmla="*/ 4 w 17"/>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7">
                      <a:moveTo>
                        <a:pt x="4" y="0"/>
                      </a:moveTo>
                      <a:lnTo>
                        <a:pt x="4" y="0"/>
                      </a:lnTo>
                      <a:lnTo>
                        <a:pt x="6" y="6"/>
                      </a:lnTo>
                      <a:lnTo>
                        <a:pt x="0" y="10"/>
                      </a:lnTo>
                      <a:lnTo>
                        <a:pt x="6" y="11"/>
                      </a:lnTo>
                      <a:lnTo>
                        <a:pt x="7" y="17"/>
                      </a:lnTo>
                      <a:lnTo>
                        <a:pt x="10" y="11"/>
                      </a:lnTo>
                      <a:lnTo>
                        <a:pt x="17" y="12"/>
                      </a:lnTo>
                      <a:lnTo>
                        <a:pt x="12" y="7"/>
                      </a:lnTo>
                      <a:lnTo>
                        <a:pt x="15" y="1"/>
                      </a:lnTo>
                      <a:lnTo>
                        <a:pt x="9" y="4"/>
                      </a:lnTo>
                      <a:lnTo>
                        <a:pt x="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57" name="Freeform 140"/>
                <p:cNvSpPr>
                  <a:spLocks/>
                </p:cNvSpPr>
                <p:nvPr/>
              </p:nvSpPr>
              <p:spPr bwMode="auto">
                <a:xfrm>
                  <a:off x="4956" y="1170"/>
                  <a:ext cx="6" cy="6"/>
                </a:xfrm>
                <a:custGeom>
                  <a:avLst/>
                  <a:gdLst>
                    <a:gd name="T0" fmla="*/ 10 w 18"/>
                    <a:gd name="T1" fmla="*/ 0 h 18"/>
                    <a:gd name="T2" fmla="*/ 10 w 18"/>
                    <a:gd name="T3" fmla="*/ 0 h 18"/>
                    <a:gd name="T4" fmla="*/ 11 w 18"/>
                    <a:gd name="T5" fmla="*/ 7 h 18"/>
                    <a:gd name="T6" fmla="*/ 18 w 18"/>
                    <a:gd name="T7" fmla="*/ 8 h 18"/>
                    <a:gd name="T8" fmla="*/ 11 w 18"/>
                    <a:gd name="T9" fmla="*/ 11 h 18"/>
                    <a:gd name="T10" fmla="*/ 12 w 18"/>
                    <a:gd name="T11" fmla="*/ 18 h 18"/>
                    <a:gd name="T12" fmla="*/ 8 w 18"/>
                    <a:gd name="T13" fmla="*/ 13 h 18"/>
                    <a:gd name="T14" fmla="*/ 2 w 18"/>
                    <a:gd name="T15" fmla="*/ 16 h 18"/>
                    <a:gd name="T16" fmla="*/ 5 w 18"/>
                    <a:gd name="T17" fmla="*/ 10 h 18"/>
                    <a:gd name="T18" fmla="*/ 0 w 18"/>
                    <a:gd name="T19" fmla="*/ 5 h 18"/>
                    <a:gd name="T20" fmla="*/ 7 w 18"/>
                    <a:gd name="T21" fmla="*/ 6 h 18"/>
                    <a:gd name="T22" fmla="*/ 10 w 18"/>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8">
                      <a:moveTo>
                        <a:pt x="10" y="0"/>
                      </a:moveTo>
                      <a:lnTo>
                        <a:pt x="10" y="0"/>
                      </a:lnTo>
                      <a:lnTo>
                        <a:pt x="11" y="7"/>
                      </a:lnTo>
                      <a:lnTo>
                        <a:pt x="18" y="8"/>
                      </a:lnTo>
                      <a:lnTo>
                        <a:pt x="11" y="11"/>
                      </a:lnTo>
                      <a:lnTo>
                        <a:pt x="12" y="18"/>
                      </a:lnTo>
                      <a:lnTo>
                        <a:pt x="8" y="13"/>
                      </a:lnTo>
                      <a:lnTo>
                        <a:pt x="2" y="16"/>
                      </a:lnTo>
                      <a:lnTo>
                        <a:pt x="5" y="10"/>
                      </a:lnTo>
                      <a:lnTo>
                        <a:pt x="0" y="5"/>
                      </a:lnTo>
                      <a:lnTo>
                        <a:pt x="7" y="6"/>
                      </a:lnTo>
                      <a:lnTo>
                        <a:pt x="1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58" name="Freeform 141"/>
                <p:cNvSpPr>
                  <a:spLocks/>
                </p:cNvSpPr>
                <p:nvPr/>
              </p:nvSpPr>
              <p:spPr bwMode="auto">
                <a:xfrm>
                  <a:off x="4964" y="1172"/>
                  <a:ext cx="5" cy="6"/>
                </a:xfrm>
                <a:custGeom>
                  <a:avLst/>
                  <a:gdLst>
                    <a:gd name="T0" fmla="*/ 11 w 17"/>
                    <a:gd name="T1" fmla="*/ 0 h 18"/>
                    <a:gd name="T2" fmla="*/ 11 w 17"/>
                    <a:gd name="T3" fmla="*/ 0 h 18"/>
                    <a:gd name="T4" fmla="*/ 11 w 17"/>
                    <a:gd name="T5" fmla="*/ 7 h 18"/>
                    <a:gd name="T6" fmla="*/ 17 w 17"/>
                    <a:gd name="T7" fmla="*/ 9 h 18"/>
                    <a:gd name="T8" fmla="*/ 11 w 17"/>
                    <a:gd name="T9" fmla="*/ 11 h 18"/>
                    <a:gd name="T10" fmla="*/ 11 w 17"/>
                    <a:gd name="T11" fmla="*/ 18 h 18"/>
                    <a:gd name="T12" fmla="*/ 7 w 17"/>
                    <a:gd name="T13" fmla="*/ 13 h 18"/>
                    <a:gd name="T14" fmla="*/ 0 w 17"/>
                    <a:gd name="T15" fmla="*/ 15 h 18"/>
                    <a:gd name="T16" fmla="*/ 4 w 17"/>
                    <a:gd name="T17" fmla="*/ 9 h 18"/>
                    <a:gd name="T18" fmla="*/ 0 w 17"/>
                    <a:gd name="T19" fmla="*/ 4 h 18"/>
                    <a:gd name="T20" fmla="*/ 7 w 17"/>
                    <a:gd name="T21" fmla="*/ 6 h 18"/>
                    <a:gd name="T22" fmla="*/ 11 w 17"/>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8">
                      <a:moveTo>
                        <a:pt x="11" y="0"/>
                      </a:moveTo>
                      <a:lnTo>
                        <a:pt x="11" y="0"/>
                      </a:lnTo>
                      <a:lnTo>
                        <a:pt x="11" y="7"/>
                      </a:lnTo>
                      <a:lnTo>
                        <a:pt x="17" y="9"/>
                      </a:lnTo>
                      <a:lnTo>
                        <a:pt x="11" y="11"/>
                      </a:lnTo>
                      <a:lnTo>
                        <a:pt x="11" y="18"/>
                      </a:lnTo>
                      <a:lnTo>
                        <a:pt x="7" y="13"/>
                      </a:lnTo>
                      <a:lnTo>
                        <a:pt x="0" y="15"/>
                      </a:lnTo>
                      <a:lnTo>
                        <a:pt x="4" y="9"/>
                      </a:lnTo>
                      <a:lnTo>
                        <a:pt x="0" y="4"/>
                      </a:lnTo>
                      <a:lnTo>
                        <a:pt x="7" y="6"/>
                      </a:lnTo>
                      <a:lnTo>
                        <a:pt x="1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59" name="Freeform 142"/>
                <p:cNvSpPr>
                  <a:spLocks/>
                </p:cNvSpPr>
                <p:nvPr/>
              </p:nvSpPr>
              <p:spPr bwMode="auto">
                <a:xfrm>
                  <a:off x="4971" y="1176"/>
                  <a:ext cx="6" cy="5"/>
                </a:xfrm>
                <a:custGeom>
                  <a:avLst/>
                  <a:gdLst>
                    <a:gd name="T0" fmla="*/ 13 w 18"/>
                    <a:gd name="T1" fmla="*/ 0 h 17"/>
                    <a:gd name="T2" fmla="*/ 13 w 18"/>
                    <a:gd name="T3" fmla="*/ 0 h 17"/>
                    <a:gd name="T4" fmla="*/ 12 w 18"/>
                    <a:gd name="T5" fmla="*/ 6 h 17"/>
                    <a:gd name="T6" fmla="*/ 18 w 18"/>
                    <a:gd name="T7" fmla="*/ 10 h 17"/>
                    <a:gd name="T8" fmla="*/ 11 w 18"/>
                    <a:gd name="T9" fmla="*/ 11 h 17"/>
                    <a:gd name="T10" fmla="*/ 10 w 18"/>
                    <a:gd name="T11" fmla="*/ 17 h 17"/>
                    <a:gd name="T12" fmla="*/ 7 w 18"/>
                    <a:gd name="T13" fmla="*/ 11 h 17"/>
                    <a:gd name="T14" fmla="*/ 0 w 18"/>
                    <a:gd name="T15" fmla="*/ 12 h 17"/>
                    <a:gd name="T16" fmla="*/ 5 w 18"/>
                    <a:gd name="T17" fmla="*/ 7 h 17"/>
                    <a:gd name="T18" fmla="*/ 2 w 18"/>
                    <a:gd name="T19" fmla="*/ 1 h 17"/>
                    <a:gd name="T20" fmla="*/ 8 w 18"/>
                    <a:gd name="T21" fmla="*/ 4 h 17"/>
                    <a:gd name="T22" fmla="*/ 13 w 18"/>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7">
                      <a:moveTo>
                        <a:pt x="13" y="0"/>
                      </a:moveTo>
                      <a:lnTo>
                        <a:pt x="13" y="0"/>
                      </a:lnTo>
                      <a:lnTo>
                        <a:pt x="12" y="6"/>
                      </a:lnTo>
                      <a:lnTo>
                        <a:pt x="18" y="10"/>
                      </a:lnTo>
                      <a:lnTo>
                        <a:pt x="11" y="11"/>
                      </a:lnTo>
                      <a:lnTo>
                        <a:pt x="10" y="17"/>
                      </a:lnTo>
                      <a:lnTo>
                        <a:pt x="7" y="11"/>
                      </a:lnTo>
                      <a:lnTo>
                        <a:pt x="0" y="12"/>
                      </a:lnTo>
                      <a:lnTo>
                        <a:pt x="5" y="7"/>
                      </a:lnTo>
                      <a:lnTo>
                        <a:pt x="2" y="1"/>
                      </a:lnTo>
                      <a:lnTo>
                        <a:pt x="8" y="4"/>
                      </a:lnTo>
                      <a:lnTo>
                        <a:pt x="1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60" name="Freeform 143"/>
                <p:cNvSpPr>
                  <a:spLocks noEditPoints="1"/>
                </p:cNvSpPr>
                <p:nvPr/>
              </p:nvSpPr>
              <p:spPr bwMode="auto">
                <a:xfrm>
                  <a:off x="4918" y="1174"/>
                  <a:ext cx="67" cy="61"/>
                </a:xfrm>
                <a:custGeom>
                  <a:avLst/>
                  <a:gdLst>
                    <a:gd name="T0" fmla="*/ 195 w 212"/>
                    <a:gd name="T1" fmla="*/ 0 h 194"/>
                    <a:gd name="T2" fmla="*/ 195 w 212"/>
                    <a:gd name="T3" fmla="*/ 0 h 194"/>
                    <a:gd name="T4" fmla="*/ 203 w 212"/>
                    <a:gd name="T5" fmla="*/ 77 h 194"/>
                    <a:gd name="T6" fmla="*/ 187 w 212"/>
                    <a:gd name="T7" fmla="*/ 152 h 194"/>
                    <a:gd name="T8" fmla="*/ 107 w 212"/>
                    <a:gd name="T9" fmla="*/ 194 h 194"/>
                    <a:gd name="T10" fmla="*/ 105 w 212"/>
                    <a:gd name="T11" fmla="*/ 194 h 194"/>
                    <a:gd name="T12" fmla="*/ 105 w 212"/>
                    <a:gd name="T13" fmla="*/ 194 h 194"/>
                    <a:gd name="T14" fmla="*/ 25 w 212"/>
                    <a:gd name="T15" fmla="*/ 152 h 194"/>
                    <a:gd name="T16" fmla="*/ 9 w 212"/>
                    <a:gd name="T17" fmla="*/ 77 h 194"/>
                    <a:gd name="T18" fmla="*/ 17 w 212"/>
                    <a:gd name="T19"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194">
                      <a:moveTo>
                        <a:pt x="195" y="0"/>
                      </a:moveTo>
                      <a:lnTo>
                        <a:pt x="195" y="0"/>
                      </a:lnTo>
                      <a:cubicBezTo>
                        <a:pt x="186" y="37"/>
                        <a:pt x="196" y="60"/>
                        <a:pt x="203" y="77"/>
                      </a:cubicBezTo>
                      <a:cubicBezTo>
                        <a:pt x="210" y="92"/>
                        <a:pt x="212" y="127"/>
                        <a:pt x="187" y="152"/>
                      </a:cubicBezTo>
                      <a:cubicBezTo>
                        <a:pt x="150" y="189"/>
                        <a:pt x="122" y="174"/>
                        <a:pt x="107" y="194"/>
                      </a:cubicBezTo>
                      <a:moveTo>
                        <a:pt x="105" y="194"/>
                      </a:moveTo>
                      <a:lnTo>
                        <a:pt x="105" y="194"/>
                      </a:lnTo>
                      <a:cubicBezTo>
                        <a:pt x="90" y="174"/>
                        <a:pt x="62" y="189"/>
                        <a:pt x="25" y="152"/>
                      </a:cubicBezTo>
                      <a:cubicBezTo>
                        <a:pt x="0" y="127"/>
                        <a:pt x="2" y="92"/>
                        <a:pt x="9" y="77"/>
                      </a:cubicBezTo>
                      <a:cubicBezTo>
                        <a:pt x="16" y="60"/>
                        <a:pt x="26" y="37"/>
                        <a:pt x="17" y="0"/>
                      </a:cubicBezTo>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61" name="Freeform 144"/>
                <p:cNvSpPr>
                  <a:spLocks/>
                </p:cNvSpPr>
                <p:nvPr/>
              </p:nvSpPr>
              <p:spPr bwMode="auto">
                <a:xfrm>
                  <a:off x="4948" y="1204"/>
                  <a:ext cx="0" cy="17"/>
                </a:xfrm>
                <a:custGeom>
                  <a:avLst/>
                  <a:gdLst>
                    <a:gd name="T0" fmla="*/ 0 w 1"/>
                    <a:gd name="T1" fmla="*/ 53 h 53"/>
                    <a:gd name="T2" fmla="*/ 0 w 1"/>
                    <a:gd name="T3" fmla="*/ 53 h 53"/>
                    <a:gd name="T4" fmla="*/ 1 w 1"/>
                    <a:gd name="T5" fmla="*/ 3 h 53"/>
                    <a:gd name="T6" fmla="*/ 1 w 1"/>
                    <a:gd name="T7" fmla="*/ 3 h 53"/>
                    <a:gd name="T8" fmla="*/ 1 w 1"/>
                    <a:gd name="T9" fmla="*/ 53 h 53"/>
                  </a:gdLst>
                  <a:ahLst/>
                  <a:cxnLst>
                    <a:cxn ang="0">
                      <a:pos x="T0" y="T1"/>
                    </a:cxn>
                    <a:cxn ang="0">
                      <a:pos x="T2" y="T3"/>
                    </a:cxn>
                    <a:cxn ang="0">
                      <a:pos x="T4" y="T5"/>
                    </a:cxn>
                    <a:cxn ang="0">
                      <a:pos x="T6" y="T7"/>
                    </a:cxn>
                    <a:cxn ang="0">
                      <a:pos x="T8" y="T9"/>
                    </a:cxn>
                  </a:cxnLst>
                  <a:rect l="0" t="0" r="r" b="b"/>
                  <a:pathLst>
                    <a:path w="1" h="53">
                      <a:moveTo>
                        <a:pt x="0" y="53"/>
                      </a:moveTo>
                      <a:lnTo>
                        <a:pt x="0" y="53"/>
                      </a:lnTo>
                      <a:lnTo>
                        <a:pt x="1" y="3"/>
                      </a:lnTo>
                      <a:cubicBezTo>
                        <a:pt x="1" y="1"/>
                        <a:pt x="1" y="0"/>
                        <a:pt x="1" y="3"/>
                      </a:cubicBezTo>
                      <a:lnTo>
                        <a:pt x="1" y="53"/>
                      </a:lnTo>
                    </a:path>
                  </a:pathLst>
                </a:custGeom>
                <a:solidFill>
                  <a:srgbClr val="91622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62" name="Freeform 145"/>
                <p:cNvSpPr>
                  <a:spLocks/>
                </p:cNvSpPr>
                <p:nvPr/>
              </p:nvSpPr>
              <p:spPr bwMode="auto">
                <a:xfrm>
                  <a:off x="4948" y="1204"/>
                  <a:ext cx="0" cy="17"/>
                </a:xfrm>
                <a:custGeom>
                  <a:avLst/>
                  <a:gdLst>
                    <a:gd name="T0" fmla="*/ 0 w 1"/>
                    <a:gd name="T1" fmla="*/ 53 h 53"/>
                    <a:gd name="T2" fmla="*/ 0 w 1"/>
                    <a:gd name="T3" fmla="*/ 53 h 53"/>
                    <a:gd name="T4" fmla="*/ 1 w 1"/>
                    <a:gd name="T5" fmla="*/ 3 h 53"/>
                    <a:gd name="T6" fmla="*/ 1 w 1"/>
                    <a:gd name="T7" fmla="*/ 3 h 53"/>
                    <a:gd name="T8" fmla="*/ 1 w 1"/>
                    <a:gd name="T9" fmla="*/ 53 h 53"/>
                  </a:gdLst>
                  <a:ahLst/>
                  <a:cxnLst>
                    <a:cxn ang="0">
                      <a:pos x="T0" y="T1"/>
                    </a:cxn>
                    <a:cxn ang="0">
                      <a:pos x="T2" y="T3"/>
                    </a:cxn>
                    <a:cxn ang="0">
                      <a:pos x="T4" y="T5"/>
                    </a:cxn>
                    <a:cxn ang="0">
                      <a:pos x="T6" y="T7"/>
                    </a:cxn>
                    <a:cxn ang="0">
                      <a:pos x="T8" y="T9"/>
                    </a:cxn>
                  </a:cxnLst>
                  <a:rect l="0" t="0" r="r" b="b"/>
                  <a:pathLst>
                    <a:path w="1" h="53">
                      <a:moveTo>
                        <a:pt x="0" y="53"/>
                      </a:moveTo>
                      <a:lnTo>
                        <a:pt x="0" y="53"/>
                      </a:lnTo>
                      <a:lnTo>
                        <a:pt x="1" y="3"/>
                      </a:lnTo>
                      <a:cubicBezTo>
                        <a:pt x="1" y="1"/>
                        <a:pt x="1" y="0"/>
                        <a:pt x="1" y="3"/>
                      </a:cubicBezTo>
                      <a:lnTo>
                        <a:pt x="1" y="53"/>
                      </a:lnTo>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63" name="Freeform 146"/>
                <p:cNvSpPr>
                  <a:spLocks/>
                </p:cNvSpPr>
                <p:nvPr/>
              </p:nvSpPr>
              <p:spPr bwMode="auto">
                <a:xfrm>
                  <a:off x="4948" y="1204"/>
                  <a:ext cx="2" cy="3"/>
                </a:xfrm>
                <a:custGeom>
                  <a:avLst/>
                  <a:gdLst>
                    <a:gd name="T0" fmla="*/ 0 w 8"/>
                    <a:gd name="T1" fmla="*/ 2 h 7"/>
                    <a:gd name="T2" fmla="*/ 0 w 8"/>
                    <a:gd name="T3" fmla="*/ 2 h 7"/>
                    <a:gd name="T4" fmla="*/ 8 w 8"/>
                    <a:gd name="T5" fmla="*/ 2 h 7"/>
                    <a:gd name="T6" fmla="*/ 0 w 8"/>
                    <a:gd name="T7" fmla="*/ 5 h 7"/>
                    <a:gd name="T8" fmla="*/ 0 w 8"/>
                    <a:gd name="T9" fmla="*/ 2 h 7"/>
                  </a:gdLst>
                  <a:ahLst/>
                  <a:cxnLst>
                    <a:cxn ang="0">
                      <a:pos x="T0" y="T1"/>
                    </a:cxn>
                    <a:cxn ang="0">
                      <a:pos x="T2" y="T3"/>
                    </a:cxn>
                    <a:cxn ang="0">
                      <a:pos x="T4" y="T5"/>
                    </a:cxn>
                    <a:cxn ang="0">
                      <a:pos x="T6" y="T7"/>
                    </a:cxn>
                    <a:cxn ang="0">
                      <a:pos x="T8" y="T9"/>
                    </a:cxn>
                  </a:cxnLst>
                  <a:rect l="0" t="0" r="r" b="b"/>
                  <a:pathLst>
                    <a:path w="8" h="7">
                      <a:moveTo>
                        <a:pt x="0" y="2"/>
                      </a:moveTo>
                      <a:lnTo>
                        <a:pt x="0" y="2"/>
                      </a:lnTo>
                      <a:cubicBezTo>
                        <a:pt x="2" y="0"/>
                        <a:pt x="6" y="4"/>
                        <a:pt x="8" y="2"/>
                      </a:cubicBezTo>
                      <a:cubicBezTo>
                        <a:pt x="7" y="7"/>
                        <a:pt x="1" y="4"/>
                        <a:pt x="0" y="5"/>
                      </a:cubicBezTo>
                      <a:lnTo>
                        <a:pt x="0" y="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64" name="Freeform 147"/>
                <p:cNvSpPr>
                  <a:spLocks/>
                </p:cNvSpPr>
                <p:nvPr/>
              </p:nvSpPr>
              <p:spPr bwMode="auto">
                <a:xfrm>
                  <a:off x="4948" y="1204"/>
                  <a:ext cx="2" cy="3"/>
                </a:xfrm>
                <a:custGeom>
                  <a:avLst/>
                  <a:gdLst>
                    <a:gd name="T0" fmla="*/ 0 w 8"/>
                    <a:gd name="T1" fmla="*/ 2 h 7"/>
                    <a:gd name="T2" fmla="*/ 0 w 8"/>
                    <a:gd name="T3" fmla="*/ 2 h 7"/>
                    <a:gd name="T4" fmla="*/ 8 w 8"/>
                    <a:gd name="T5" fmla="*/ 2 h 7"/>
                    <a:gd name="T6" fmla="*/ 0 w 8"/>
                    <a:gd name="T7" fmla="*/ 5 h 7"/>
                    <a:gd name="T8" fmla="*/ 0 w 8"/>
                    <a:gd name="T9" fmla="*/ 2 h 7"/>
                    <a:gd name="T10" fmla="*/ 0 w 8"/>
                    <a:gd name="T11" fmla="*/ 2 h 7"/>
                  </a:gdLst>
                  <a:ahLst/>
                  <a:cxnLst>
                    <a:cxn ang="0">
                      <a:pos x="T0" y="T1"/>
                    </a:cxn>
                    <a:cxn ang="0">
                      <a:pos x="T2" y="T3"/>
                    </a:cxn>
                    <a:cxn ang="0">
                      <a:pos x="T4" y="T5"/>
                    </a:cxn>
                    <a:cxn ang="0">
                      <a:pos x="T6" y="T7"/>
                    </a:cxn>
                    <a:cxn ang="0">
                      <a:pos x="T8" y="T9"/>
                    </a:cxn>
                    <a:cxn ang="0">
                      <a:pos x="T10" y="T11"/>
                    </a:cxn>
                  </a:cxnLst>
                  <a:rect l="0" t="0" r="r" b="b"/>
                  <a:pathLst>
                    <a:path w="8" h="7">
                      <a:moveTo>
                        <a:pt x="0" y="2"/>
                      </a:moveTo>
                      <a:lnTo>
                        <a:pt x="0" y="2"/>
                      </a:lnTo>
                      <a:cubicBezTo>
                        <a:pt x="2" y="0"/>
                        <a:pt x="6" y="4"/>
                        <a:pt x="8" y="2"/>
                      </a:cubicBezTo>
                      <a:cubicBezTo>
                        <a:pt x="7" y="7"/>
                        <a:pt x="1" y="4"/>
                        <a:pt x="0" y="5"/>
                      </a:cubicBezTo>
                      <a:lnTo>
                        <a:pt x="0" y="2"/>
                      </a:lnTo>
                      <a:lnTo>
                        <a:pt x="0" y="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65" name="Freeform 148"/>
                <p:cNvSpPr>
                  <a:spLocks/>
                </p:cNvSpPr>
                <p:nvPr/>
              </p:nvSpPr>
              <p:spPr bwMode="auto">
                <a:xfrm>
                  <a:off x="4953" y="1204"/>
                  <a:ext cx="0" cy="17"/>
                </a:xfrm>
                <a:custGeom>
                  <a:avLst/>
                  <a:gdLst>
                    <a:gd name="T0" fmla="*/ 0 w 2"/>
                    <a:gd name="T1" fmla="*/ 53 h 53"/>
                    <a:gd name="T2" fmla="*/ 0 w 2"/>
                    <a:gd name="T3" fmla="*/ 53 h 53"/>
                    <a:gd name="T4" fmla="*/ 1 w 2"/>
                    <a:gd name="T5" fmla="*/ 3 h 53"/>
                    <a:gd name="T6" fmla="*/ 2 w 2"/>
                    <a:gd name="T7" fmla="*/ 3 h 53"/>
                    <a:gd name="T8" fmla="*/ 2 w 2"/>
                    <a:gd name="T9" fmla="*/ 53 h 53"/>
                  </a:gdLst>
                  <a:ahLst/>
                  <a:cxnLst>
                    <a:cxn ang="0">
                      <a:pos x="T0" y="T1"/>
                    </a:cxn>
                    <a:cxn ang="0">
                      <a:pos x="T2" y="T3"/>
                    </a:cxn>
                    <a:cxn ang="0">
                      <a:pos x="T4" y="T5"/>
                    </a:cxn>
                    <a:cxn ang="0">
                      <a:pos x="T6" y="T7"/>
                    </a:cxn>
                    <a:cxn ang="0">
                      <a:pos x="T8" y="T9"/>
                    </a:cxn>
                  </a:cxnLst>
                  <a:rect l="0" t="0" r="r" b="b"/>
                  <a:pathLst>
                    <a:path w="2" h="53">
                      <a:moveTo>
                        <a:pt x="0" y="53"/>
                      </a:moveTo>
                      <a:lnTo>
                        <a:pt x="0" y="53"/>
                      </a:lnTo>
                      <a:lnTo>
                        <a:pt x="1" y="3"/>
                      </a:lnTo>
                      <a:cubicBezTo>
                        <a:pt x="1" y="1"/>
                        <a:pt x="2" y="0"/>
                        <a:pt x="2" y="3"/>
                      </a:cubicBezTo>
                      <a:lnTo>
                        <a:pt x="2" y="53"/>
                      </a:lnTo>
                    </a:path>
                  </a:pathLst>
                </a:custGeom>
                <a:solidFill>
                  <a:srgbClr val="91622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66" name="Freeform 149"/>
                <p:cNvSpPr>
                  <a:spLocks/>
                </p:cNvSpPr>
                <p:nvPr/>
              </p:nvSpPr>
              <p:spPr bwMode="auto">
                <a:xfrm>
                  <a:off x="4953" y="1204"/>
                  <a:ext cx="0" cy="17"/>
                </a:xfrm>
                <a:custGeom>
                  <a:avLst/>
                  <a:gdLst>
                    <a:gd name="T0" fmla="*/ 0 w 2"/>
                    <a:gd name="T1" fmla="*/ 53 h 53"/>
                    <a:gd name="T2" fmla="*/ 0 w 2"/>
                    <a:gd name="T3" fmla="*/ 53 h 53"/>
                    <a:gd name="T4" fmla="*/ 1 w 2"/>
                    <a:gd name="T5" fmla="*/ 3 h 53"/>
                    <a:gd name="T6" fmla="*/ 2 w 2"/>
                    <a:gd name="T7" fmla="*/ 3 h 53"/>
                    <a:gd name="T8" fmla="*/ 2 w 2"/>
                    <a:gd name="T9" fmla="*/ 53 h 53"/>
                  </a:gdLst>
                  <a:ahLst/>
                  <a:cxnLst>
                    <a:cxn ang="0">
                      <a:pos x="T0" y="T1"/>
                    </a:cxn>
                    <a:cxn ang="0">
                      <a:pos x="T2" y="T3"/>
                    </a:cxn>
                    <a:cxn ang="0">
                      <a:pos x="T4" y="T5"/>
                    </a:cxn>
                    <a:cxn ang="0">
                      <a:pos x="T6" y="T7"/>
                    </a:cxn>
                    <a:cxn ang="0">
                      <a:pos x="T8" y="T9"/>
                    </a:cxn>
                  </a:cxnLst>
                  <a:rect l="0" t="0" r="r" b="b"/>
                  <a:pathLst>
                    <a:path w="2" h="53">
                      <a:moveTo>
                        <a:pt x="0" y="53"/>
                      </a:moveTo>
                      <a:lnTo>
                        <a:pt x="0" y="53"/>
                      </a:lnTo>
                      <a:lnTo>
                        <a:pt x="1" y="3"/>
                      </a:lnTo>
                      <a:cubicBezTo>
                        <a:pt x="1" y="1"/>
                        <a:pt x="2" y="0"/>
                        <a:pt x="2" y="3"/>
                      </a:cubicBezTo>
                      <a:lnTo>
                        <a:pt x="2" y="53"/>
                      </a:lnTo>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67" name="Freeform 150"/>
                <p:cNvSpPr>
                  <a:spLocks/>
                </p:cNvSpPr>
                <p:nvPr/>
              </p:nvSpPr>
              <p:spPr bwMode="auto">
                <a:xfrm>
                  <a:off x="4953" y="1205"/>
                  <a:ext cx="3" cy="2"/>
                </a:xfrm>
                <a:custGeom>
                  <a:avLst/>
                  <a:gdLst>
                    <a:gd name="T0" fmla="*/ 0 w 8"/>
                    <a:gd name="T1" fmla="*/ 1 h 6"/>
                    <a:gd name="T2" fmla="*/ 0 w 8"/>
                    <a:gd name="T3" fmla="*/ 1 h 6"/>
                    <a:gd name="T4" fmla="*/ 8 w 8"/>
                    <a:gd name="T5" fmla="*/ 2 h 6"/>
                    <a:gd name="T6" fmla="*/ 0 w 8"/>
                    <a:gd name="T7" fmla="*/ 4 h 6"/>
                    <a:gd name="T8" fmla="*/ 0 w 8"/>
                    <a:gd name="T9" fmla="*/ 1 h 6"/>
                  </a:gdLst>
                  <a:ahLst/>
                  <a:cxnLst>
                    <a:cxn ang="0">
                      <a:pos x="T0" y="T1"/>
                    </a:cxn>
                    <a:cxn ang="0">
                      <a:pos x="T2" y="T3"/>
                    </a:cxn>
                    <a:cxn ang="0">
                      <a:pos x="T4" y="T5"/>
                    </a:cxn>
                    <a:cxn ang="0">
                      <a:pos x="T6" y="T7"/>
                    </a:cxn>
                    <a:cxn ang="0">
                      <a:pos x="T8" y="T9"/>
                    </a:cxn>
                  </a:cxnLst>
                  <a:rect l="0" t="0" r="r" b="b"/>
                  <a:pathLst>
                    <a:path w="8" h="6">
                      <a:moveTo>
                        <a:pt x="0" y="1"/>
                      </a:moveTo>
                      <a:lnTo>
                        <a:pt x="0" y="1"/>
                      </a:lnTo>
                      <a:cubicBezTo>
                        <a:pt x="2" y="0"/>
                        <a:pt x="5" y="3"/>
                        <a:pt x="8" y="2"/>
                      </a:cubicBezTo>
                      <a:cubicBezTo>
                        <a:pt x="6" y="6"/>
                        <a:pt x="1" y="3"/>
                        <a:pt x="0" y="4"/>
                      </a:cubicBez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68" name="Freeform 151"/>
                <p:cNvSpPr>
                  <a:spLocks/>
                </p:cNvSpPr>
                <p:nvPr/>
              </p:nvSpPr>
              <p:spPr bwMode="auto">
                <a:xfrm>
                  <a:off x="4953" y="1205"/>
                  <a:ext cx="3" cy="2"/>
                </a:xfrm>
                <a:custGeom>
                  <a:avLst/>
                  <a:gdLst>
                    <a:gd name="T0" fmla="*/ 0 w 8"/>
                    <a:gd name="T1" fmla="*/ 1 h 6"/>
                    <a:gd name="T2" fmla="*/ 0 w 8"/>
                    <a:gd name="T3" fmla="*/ 1 h 6"/>
                    <a:gd name="T4" fmla="*/ 8 w 8"/>
                    <a:gd name="T5" fmla="*/ 2 h 6"/>
                    <a:gd name="T6" fmla="*/ 0 w 8"/>
                    <a:gd name="T7" fmla="*/ 4 h 6"/>
                    <a:gd name="T8" fmla="*/ 0 w 8"/>
                    <a:gd name="T9" fmla="*/ 1 h 6"/>
                    <a:gd name="T10" fmla="*/ 0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0" y="1"/>
                      </a:moveTo>
                      <a:lnTo>
                        <a:pt x="0" y="1"/>
                      </a:lnTo>
                      <a:cubicBezTo>
                        <a:pt x="2" y="0"/>
                        <a:pt x="5" y="3"/>
                        <a:pt x="8" y="2"/>
                      </a:cubicBezTo>
                      <a:cubicBezTo>
                        <a:pt x="6" y="6"/>
                        <a:pt x="1" y="3"/>
                        <a:pt x="0" y="4"/>
                      </a:cubicBezTo>
                      <a:lnTo>
                        <a:pt x="0" y="1"/>
                      </a:lnTo>
                      <a:lnTo>
                        <a:pt x="0"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69" name="Freeform 152"/>
                <p:cNvSpPr>
                  <a:spLocks/>
                </p:cNvSpPr>
                <p:nvPr/>
              </p:nvSpPr>
              <p:spPr bwMode="auto">
                <a:xfrm>
                  <a:off x="4958" y="1205"/>
                  <a:ext cx="0" cy="17"/>
                </a:xfrm>
                <a:custGeom>
                  <a:avLst/>
                  <a:gdLst>
                    <a:gd name="T0" fmla="*/ 0 w 2"/>
                    <a:gd name="T1" fmla="*/ 52 h 53"/>
                    <a:gd name="T2" fmla="*/ 0 w 2"/>
                    <a:gd name="T3" fmla="*/ 52 h 53"/>
                    <a:gd name="T4" fmla="*/ 1 w 2"/>
                    <a:gd name="T5" fmla="*/ 3 h 53"/>
                    <a:gd name="T6" fmla="*/ 2 w 2"/>
                    <a:gd name="T7" fmla="*/ 3 h 53"/>
                    <a:gd name="T8" fmla="*/ 2 w 2"/>
                    <a:gd name="T9" fmla="*/ 53 h 53"/>
                  </a:gdLst>
                  <a:ahLst/>
                  <a:cxnLst>
                    <a:cxn ang="0">
                      <a:pos x="T0" y="T1"/>
                    </a:cxn>
                    <a:cxn ang="0">
                      <a:pos x="T2" y="T3"/>
                    </a:cxn>
                    <a:cxn ang="0">
                      <a:pos x="T4" y="T5"/>
                    </a:cxn>
                    <a:cxn ang="0">
                      <a:pos x="T6" y="T7"/>
                    </a:cxn>
                    <a:cxn ang="0">
                      <a:pos x="T8" y="T9"/>
                    </a:cxn>
                  </a:cxnLst>
                  <a:rect l="0" t="0" r="r" b="b"/>
                  <a:pathLst>
                    <a:path w="2" h="53">
                      <a:moveTo>
                        <a:pt x="0" y="52"/>
                      </a:moveTo>
                      <a:lnTo>
                        <a:pt x="0" y="52"/>
                      </a:lnTo>
                      <a:lnTo>
                        <a:pt x="1" y="3"/>
                      </a:lnTo>
                      <a:cubicBezTo>
                        <a:pt x="1" y="0"/>
                        <a:pt x="2" y="0"/>
                        <a:pt x="2" y="3"/>
                      </a:cubicBezTo>
                      <a:lnTo>
                        <a:pt x="2" y="53"/>
                      </a:lnTo>
                    </a:path>
                  </a:pathLst>
                </a:custGeom>
                <a:solidFill>
                  <a:srgbClr val="91622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70" name="Freeform 153"/>
                <p:cNvSpPr>
                  <a:spLocks/>
                </p:cNvSpPr>
                <p:nvPr/>
              </p:nvSpPr>
              <p:spPr bwMode="auto">
                <a:xfrm>
                  <a:off x="4958" y="1205"/>
                  <a:ext cx="0" cy="17"/>
                </a:xfrm>
                <a:custGeom>
                  <a:avLst/>
                  <a:gdLst>
                    <a:gd name="T0" fmla="*/ 0 w 2"/>
                    <a:gd name="T1" fmla="*/ 52 h 53"/>
                    <a:gd name="T2" fmla="*/ 0 w 2"/>
                    <a:gd name="T3" fmla="*/ 52 h 53"/>
                    <a:gd name="T4" fmla="*/ 1 w 2"/>
                    <a:gd name="T5" fmla="*/ 3 h 53"/>
                    <a:gd name="T6" fmla="*/ 2 w 2"/>
                    <a:gd name="T7" fmla="*/ 3 h 53"/>
                    <a:gd name="T8" fmla="*/ 2 w 2"/>
                    <a:gd name="T9" fmla="*/ 53 h 53"/>
                  </a:gdLst>
                  <a:ahLst/>
                  <a:cxnLst>
                    <a:cxn ang="0">
                      <a:pos x="T0" y="T1"/>
                    </a:cxn>
                    <a:cxn ang="0">
                      <a:pos x="T2" y="T3"/>
                    </a:cxn>
                    <a:cxn ang="0">
                      <a:pos x="T4" y="T5"/>
                    </a:cxn>
                    <a:cxn ang="0">
                      <a:pos x="T6" y="T7"/>
                    </a:cxn>
                    <a:cxn ang="0">
                      <a:pos x="T8" y="T9"/>
                    </a:cxn>
                  </a:cxnLst>
                  <a:rect l="0" t="0" r="r" b="b"/>
                  <a:pathLst>
                    <a:path w="2" h="53">
                      <a:moveTo>
                        <a:pt x="0" y="52"/>
                      </a:moveTo>
                      <a:lnTo>
                        <a:pt x="0" y="52"/>
                      </a:lnTo>
                      <a:lnTo>
                        <a:pt x="1" y="3"/>
                      </a:lnTo>
                      <a:cubicBezTo>
                        <a:pt x="1" y="0"/>
                        <a:pt x="2" y="0"/>
                        <a:pt x="2" y="3"/>
                      </a:cubicBezTo>
                      <a:lnTo>
                        <a:pt x="2" y="53"/>
                      </a:lnTo>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71" name="Freeform 154"/>
                <p:cNvSpPr>
                  <a:spLocks/>
                </p:cNvSpPr>
                <p:nvPr/>
              </p:nvSpPr>
              <p:spPr bwMode="auto">
                <a:xfrm>
                  <a:off x="4958" y="1205"/>
                  <a:ext cx="3" cy="3"/>
                </a:xfrm>
                <a:custGeom>
                  <a:avLst/>
                  <a:gdLst>
                    <a:gd name="T0" fmla="*/ 0 w 8"/>
                    <a:gd name="T1" fmla="*/ 2 h 7"/>
                    <a:gd name="T2" fmla="*/ 0 w 8"/>
                    <a:gd name="T3" fmla="*/ 2 h 7"/>
                    <a:gd name="T4" fmla="*/ 8 w 8"/>
                    <a:gd name="T5" fmla="*/ 2 h 7"/>
                    <a:gd name="T6" fmla="*/ 0 w 8"/>
                    <a:gd name="T7" fmla="*/ 5 h 7"/>
                    <a:gd name="T8" fmla="*/ 0 w 8"/>
                    <a:gd name="T9" fmla="*/ 2 h 7"/>
                  </a:gdLst>
                  <a:ahLst/>
                  <a:cxnLst>
                    <a:cxn ang="0">
                      <a:pos x="T0" y="T1"/>
                    </a:cxn>
                    <a:cxn ang="0">
                      <a:pos x="T2" y="T3"/>
                    </a:cxn>
                    <a:cxn ang="0">
                      <a:pos x="T4" y="T5"/>
                    </a:cxn>
                    <a:cxn ang="0">
                      <a:pos x="T6" y="T7"/>
                    </a:cxn>
                    <a:cxn ang="0">
                      <a:pos x="T8" y="T9"/>
                    </a:cxn>
                  </a:cxnLst>
                  <a:rect l="0" t="0" r="r" b="b"/>
                  <a:pathLst>
                    <a:path w="8" h="7">
                      <a:moveTo>
                        <a:pt x="0" y="2"/>
                      </a:moveTo>
                      <a:lnTo>
                        <a:pt x="0" y="2"/>
                      </a:lnTo>
                      <a:cubicBezTo>
                        <a:pt x="1" y="0"/>
                        <a:pt x="5" y="4"/>
                        <a:pt x="8" y="2"/>
                      </a:cubicBezTo>
                      <a:cubicBezTo>
                        <a:pt x="6" y="7"/>
                        <a:pt x="0" y="3"/>
                        <a:pt x="0" y="5"/>
                      </a:cubicBezTo>
                      <a:lnTo>
                        <a:pt x="0" y="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72" name="Freeform 155"/>
                <p:cNvSpPr>
                  <a:spLocks/>
                </p:cNvSpPr>
                <p:nvPr/>
              </p:nvSpPr>
              <p:spPr bwMode="auto">
                <a:xfrm>
                  <a:off x="4958" y="1205"/>
                  <a:ext cx="3" cy="3"/>
                </a:xfrm>
                <a:custGeom>
                  <a:avLst/>
                  <a:gdLst>
                    <a:gd name="T0" fmla="*/ 0 w 8"/>
                    <a:gd name="T1" fmla="*/ 2 h 7"/>
                    <a:gd name="T2" fmla="*/ 0 w 8"/>
                    <a:gd name="T3" fmla="*/ 2 h 7"/>
                    <a:gd name="T4" fmla="*/ 8 w 8"/>
                    <a:gd name="T5" fmla="*/ 2 h 7"/>
                    <a:gd name="T6" fmla="*/ 0 w 8"/>
                    <a:gd name="T7" fmla="*/ 5 h 7"/>
                    <a:gd name="T8" fmla="*/ 0 w 8"/>
                    <a:gd name="T9" fmla="*/ 2 h 7"/>
                    <a:gd name="T10" fmla="*/ 0 w 8"/>
                    <a:gd name="T11" fmla="*/ 2 h 7"/>
                  </a:gdLst>
                  <a:ahLst/>
                  <a:cxnLst>
                    <a:cxn ang="0">
                      <a:pos x="T0" y="T1"/>
                    </a:cxn>
                    <a:cxn ang="0">
                      <a:pos x="T2" y="T3"/>
                    </a:cxn>
                    <a:cxn ang="0">
                      <a:pos x="T4" y="T5"/>
                    </a:cxn>
                    <a:cxn ang="0">
                      <a:pos x="T6" y="T7"/>
                    </a:cxn>
                    <a:cxn ang="0">
                      <a:pos x="T8" y="T9"/>
                    </a:cxn>
                    <a:cxn ang="0">
                      <a:pos x="T10" y="T11"/>
                    </a:cxn>
                  </a:cxnLst>
                  <a:rect l="0" t="0" r="r" b="b"/>
                  <a:pathLst>
                    <a:path w="8" h="7">
                      <a:moveTo>
                        <a:pt x="0" y="2"/>
                      </a:moveTo>
                      <a:lnTo>
                        <a:pt x="0" y="2"/>
                      </a:lnTo>
                      <a:cubicBezTo>
                        <a:pt x="1" y="0"/>
                        <a:pt x="5" y="4"/>
                        <a:pt x="8" y="2"/>
                      </a:cubicBezTo>
                      <a:cubicBezTo>
                        <a:pt x="6" y="7"/>
                        <a:pt x="0" y="3"/>
                        <a:pt x="0" y="5"/>
                      </a:cubicBezTo>
                      <a:lnTo>
                        <a:pt x="0" y="2"/>
                      </a:lnTo>
                      <a:lnTo>
                        <a:pt x="0" y="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73" name="Freeform 156"/>
                <p:cNvSpPr>
                  <a:spLocks/>
                </p:cNvSpPr>
                <p:nvPr/>
              </p:nvSpPr>
              <p:spPr bwMode="auto">
                <a:xfrm>
                  <a:off x="4936" y="1216"/>
                  <a:ext cx="29" cy="8"/>
                </a:xfrm>
                <a:custGeom>
                  <a:avLst/>
                  <a:gdLst>
                    <a:gd name="T0" fmla="*/ 75 w 91"/>
                    <a:gd name="T1" fmla="*/ 23 h 24"/>
                    <a:gd name="T2" fmla="*/ 75 w 91"/>
                    <a:gd name="T3" fmla="*/ 23 h 24"/>
                    <a:gd name="T4" fmla="*/ 70 w 91"/>
                    <a:gd name="T5" fmla="*/ 21 h 24"/>
                    <a:gd name="T6" fmla="*/ 62 w 91"/>
                    <a:gd name="T7" fmla="*/ 21 h 24"/>
                    <a:gd name="T8" fmla="*/ 54 w 91"/>
                    <a:gd name="T9" fmla="*/ 22 h 24"/>
                    <a:gd name="T10" fmla="*/ 44 w 91"/>
                    <a:gd name="T11" fmla="*/ 21 h 24"/>
                    <a:gd name="T12" fmla="*/ 38 w 91"/>
                    <a:gd name="T13" fmla="*/ 24 h 24"/>
                    <a:gd name="T14" fmla="*/ 25 w 91"/>
                    <a:gd name="T15" fmla="*/ 13 h 24"/>
                    <a:gd name="T16" fmla="*/ 6 w 91"/>
                    <a:gd name="T17" fmla="*/ 4 h 24"/>
                    <a:gd name="T18" fmla="*/ 6 w 91"/>
                    <a:gd name="T19" fmla="*/ 3 h 24"/>
                    <a:gd name="T20" fmla="*/ 27 w 91"/>
                    <a:gd name="T21" fmla="*/ 12 h 24"/>
                    <a:gd name="T22" fmla="*/ 79 w 91"/>
                    <a:gd name="T23" fmla="*/ 15 h 24"/>
                    <a:gd name="T24" fmla="*/ 89 w 91"/>
                    <a:gd name="T25" fmla="*/ 10 h 24"/>
                    <a:gd name="T26" fmla="*/ 89 w 91"/>
                    <a:gd name="T27" fmla="*/ 11 h 24"/>
                    <a:gd name="T28" fmla="*/ 82 w 91"/>
                    <a:gd name="T29" fmla="*/ 16 h 24"/>
                    <a:gd name="T30" fmla="*/ 75 w 91"/>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24">
                      <a:moveTo>
                        <a:pt x="75" y="23"/>
                      </a:moveTo>
                      <a:lnTo>
                        <a:pt x="75" y="23"/>
                      </a:lnTo>
                      <a:cubicBezTo>
                        <a:pt x="73" y="23"/>
                        <a:pt x="71" y="22"/>
                        <a:pt x="70" y="21"/>
                      </a:cubicBezTo>
                      <a:cubicBezTo>
                        <a:pt x="69" y="22"/>
                        <a:pt x="64" y="23"/>
                        <a:pt x="62" y="21"/>
                      </a:cubicBezTo>
                      <a:cubicBezTo>
                        <a:pt x="60" y="22"/>
                        <a:pt x="56" y="23"/>
                        <a:pt x="54" y="22"/>
                      </a:cubicBezTo>
                      <a:cubicBezTo>
                        <a:pt x="52" y="23"/>
                        <a:pt x="47" y="23"/>
                        <a:pt x="44" y="21"/>
                      </a:cubicBezTo>
                      <a:cubicBezTo>
                        <a:pt x="43" y="23"/>
                        <a:pt x="40" y="24"/>
                        <a:pt x="38" y="24"/>
                      </a:cubicBezTo>
                      <a:cubicBezTo>
                        <a:pt x="36" y="20"/>
                        <a:pt x="29" y="15"/>
                        <a:pt x="25" y="13"/>
                      </a:cubicBezTo>
                      <a:cubicBezTo>
                        <a:pt x="20" y="10"/>
                        <a:pt x="11" y="6"/>
                        <a:pt x="6" y="4"/>
                      </a:cubicBezTo>
                      <a:cubicBezTo>
                        <a:pt x="3" y="2"/>
                        <a:pt x="0" y="0"/>
                        <a:pt x="6" y="3"/>
                      </a:cubicBezTo>
                      <a:cubicBezTo>
                        <a:pt x="12" y="5"/>
                        <a:pt x="21" y="9"/>
                        <a:pt x="27" y="12"/>
                      </a:cubicBezTo>
                      <a:cubicBezTo>
                        <a:pt x="36" y="16"/>
                        <a:pt x="73" y="15"/>
                        <a:pt x="79" y="15"/>
                      </a:cubicBezTo>
                      <a:cubicBezTo>
                        <a:pt x="82" y="14"/>
                        <a:pt x="86" y="12"/>
                        <a:pt x="89" y="10"/>
                      </a:cubicBezTo>
                      <a:cubicBezTo>
                        <a:pt x="91" y="9"/>
                        <a:pt x="91" y="10"/>
                        <a:pt x="89" y="11"/>
                      </a:cubicBezTo>
                      <a:cubicBezTo>
                        <a:pt x="87" y="12"/>
                        <a:pt x="84" y="13"/>
                        <a:pt x="82" y="16"/>
                      </a:cubicBezTo>
                      <a:cubicBezTo>
                        <a:pt x="80" y="19"/>
                        <a:pt x="76" y="21"/>
                        <a:pt x="75" y="23"/>
                      </a:cubicBezTo>
                      <a:close/>
                    </a:path>
                  </a:pathLst>
                </a:custGeom>
                <a:solidFill>
                  <a:srgbClr val="91622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74" name="Freeform 157"/>
                <p:cNvSpPr>
                  <a:spLocks/>
                </p:cNvSpPr>
                <p:nvPr/>
              </p:nvSpPr>
              <p:spPr bwMode="auto">
                <a:xfrm>
                  <a:off x="4936" y="1216"/>
                  <a:ext cx="29" cy="8"/>
                </a:xfrm>
                <a:custGeom>
                  <a:avLst/>
                  <a:gdLst>
                    <a:gd name="T0" fmla="*/ 75 w 91"/>
                    <a:gd name="T1" fmla="*/ 23 h 24"/>
                    <a:gd name="T2" fmla="*/ 75 w 91"/>
                    <a:gd name="T3" fmla="*/ 23 h 24"/>
                    <a:gd name="T4" fmla="*/ 70 w 91"/>
                    <a:gd name="T5" fmla="*/ 21 h 24"/>
                    <a:gd name="T6" fmla="*/ 62 w 91"/>
                    <a:gd name="T7" fmla="*/ 21 h 24"/>
                    <a:gd name="T8" fmla="*/ 54 w 91"/>
                    <a:gd name="T9" fmla="*/ 22 h 24"/>
                    <a:gd name="T10" fmla="*/ 44 w 91"/>
                    <a:gd name="T11" fmla="*/ 21 h 24"/>
                    <a:gd name="T12" fmla="*/ 38 w 91"/>
                    <a:gd name="T13" fmla="*/ 24 h 24"/>
                    <a:gd name="T14" fmla="*/ 25 w 91"/>
                    <a:gd name="T15" fmla="*/ 13 h 24"/>
                    <a:gd name="T16" fmla="*/ 6 w 91"/>
                    <a:gd name="T17" fmla="*/ 4 h 24"/>
                    <a:gd name="T18" fmla="*/ 6 w 91"/>
                    <a:gd name="T19" fmla="*/ 3 h 24"/>
                    <a:gd name="T20" fmla="*/ 27 w 91"/>
                    <a:gd name="T21" fmla="*/ 12 h 24"/>
                    <a:gd name="T22" fmla="*/ 79 w 91"/>
                    <a:gd name="T23" fmla="*/ 15 h 24"/>
                    <a:gd name="T24" fmla="*/ 89 w 91"/>
                    <a:gd name="T25" fmla="*/ 10 h 24"/>
                    <a:gd name="T26" fmla="*/ 89 w 91"/>
                    <a:gd name="T27" fmla="*/ 11 h 24"/>
                    <a:gd name="T28" fmla="*/ 82 w 91"/>
                    <a:gd name="T29" fmla="*/ 16 h 24"/>
                    <a:gd name="T30" fmla="*/ 75 w 91"/>
                    <a:gd name="T31" fmla="*/ 23 h 24"/>
                    <a:gd name="T32" fmla="*/ 75 w 91"/>
                    <a:gd name="T33"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24">
                      <a:moveTo>
                        <a:pt x="75" y="23"/>
                      </a:moveTo>
                      <a:lnTo>
                        <a:pt x="75" y="23"/>
                      </a:lnTo>
                      <a:cubicBezTo>
                        <a:pt x="73" y="23"/>
                        <a:pt x="71" y="22"/>
                        <a:pt x="70" y="21"/>
                      </a:cubicBezTo>
                      <a:cubicBezTo>
                        <a:pt x="69" y="22"/>
                        <a:pt x="64" y="23"/>
                        <a:pt x="62" y="21"/>
                      </a:cubicBezTo>
                      <a:cubicBezTo>
                        <a:pt x="60" y="22"/>
                        <a:pt x="56" y="23"/>
                        <a:pt x="54" y="22"/>
                      </a:cubicBezTo>
                      <a:cubicBezTo>
                        <a:pt x="52" y="23"/>
                        <a:pt x="47" y="23"/>
                        <a:pt x="44" y="21"/>
                      </a:cubicBezTo>
                      <a:cubicBezTo>
                        <a:pt x="43" y="23"/>
                        <a:pt x="40" y="24"/>
                        <a:pt x="38" y="24"/>
                      </a:cubicBezTo>
                      <a:cubicBezTo>
                        <a:pt x="36" y="20"/>
                        <a:pt x="29" y="15"/>
                        <a:pt x="25" y="13"/>
                      </a:cubicBezTo>
                      <a:cubicBezTo>
                        <a:pt x="20" y="10"/>
                        <a:pt x="11" y="6"/>
                        <a:pt x="6" y="4"/>
                      </a:cubicBezTo>
                      <a:cubicBezTo>
                        <a:pt x="3" y="2"/>
                        <a:pt x="0" y="0"/>
                        <a:pt x="6" y="3"/>
                      </a:cubicBezTo>
                      <a:cubicBezTo>
                        <a:pt x="12" y="5"/>
                        <a:pt x="21" y="9"/>
                        <a:pt x="27" y="12"/>
                      </a:cubicBezTo>
                      <a:cubicBezTo>
                        <a:pt x="36" y="16"/>
                        <a:pt x="73" y="15"/>
                        <a:pt x="79" y="15"/>
                      </a:cubicBezTo>
                      <a:cubicBezTo>
                        <a:pt x="82" y="14"/>
                        <a:pt x="86" y="12"/>
                        <a:pt x="89" y="10"/>
                      </a:cubicBezTo>
                      <a:cubicBezTo>
                        <a:pt x="91" y="9"/>
                        <a:pt x="91" y="10"/>
                        <a:pt x="89" y="11"/>
                      </a:cubicBezTo>
                      <a:cubicBezTo>
                        <a:pt x="87" y="12"/>
                        <a:pt x="84" y="13"/>
                        <a:pt x="82" y="16"/>
                      </a:cubicBezTo>
                      <a:cubicBezTo>
                        <a:pt x="80" y="19"/>
                        <a:pt x="76" y="21"/>
                        <a:pt x="75" y="23"/>
                      </a:cubicBezTo>
                      <a:lnTo>
                        <a:pt x="75" y="23"/>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75" name="Freeform 158"/>
                <p:cNvSpPr>
                  <a:spLocks/>
                </p:cNvSpPr>
                <p:nvPr/>
              </p:nvSpPr>
              <p:spPr bwMode="auto">
                <a:xfrm>
                  <a:off x="4956" y="1208"/>
                  <a:ext cx="5" cy="4"/>
                </a:xfrm>
                <a:custGeom>
                  <a:avLst/>
                  <a:gdLst>
                    <a:gd name="T0" fmla="*/ 14 w 15"/>
                    <a:gd name="T1" fmla="*/ 1 h 11"/>
                    <a:gd name="T2" fmla="*/ 14 w 15"/>
                    <a:gd name="T3" fmla="*/ 1 h 11"/>
                    <a:gd name="T4" fmla="*/ 3 w 15"/>
                    <a:gd name="T5" fmla="*/ 0 h 11"/>
                    <a:gd name="T6" fmla="*/ 1 w 15"/>
                    <a:gd name="T7" fmla="*/ 11 h 11"/>
                    <a:gd name="T8" fmla="*/ 15 w 15"/>
                    <a:gd name="T9" fmla="*/ 11 h 11"/>
                    <a:gd name="T10" fmla="*/ 14 w 15"/>
                    <a:gd name="T11" fmla="*/ 1 h 11"/>
                  </a:gdLst>
                  <a:ahLst/>
                  <a:cxnLst>
                    <a:cxn ang="0">
                      <a:pos x="T0" y="T1"/>
                    </a:cxn>
                    <a:cxn ang="0">
                      <a:pos x="T2" y="T3"/>
                    </a:cxn>
                    <a:cxn ang="0">
                      <a:pos x="T4" y="T5"/>
                    </a:cxn>
                    <a:cxn ang="0">
                      <a:pos x="T6" y="T7"/>
                    </a:cxn>
                    <a:cxn ang="0">
                      <a:pos x="T8" y="T9"/>
                    </a:cxn>
                    <a:cxn ang="0">
                      <a:pos x="T10" y="T11"/>
                    </a:cxn>
                  </a:cxnLst>
                  <a:rect l="0" t="0" r="r" b="b"/>
                  <a:pathLst>
                    <a:path w="15" h="11">
                      <a:moveTo>
                        <a:pt x="14" y="1"/>
                      </a:moveTo>
                      <a:lnTo>
                        <a:pt x="14" y="1"/>
                      </a:lnTo>
                      <a:lnTo>
                        <a:pt x="3" y="0"/>
                      </a:lnTo>
                      <a:cubicBezTo>
                        <a:pt x="0" y="4"/>
                        <a:pt x="0" y="8"/>
                        <a:pt x="1" y="11"/>
                      </a:cubicBezTo>
                      <a:cubicBezTo>
                        <a:pt x="5" y="7"/>
                        <a:pt x="12" y="9"/>
                        <a:pt x="15" y="11"/>
                      </a:cubicBezTo>
                      <a:cubicBezTo>
                        <a:pt x="14" y="8"/>
                        <a:pt x="12" y="4"/>
                        <a:pt x="14" y="1"/>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76" name="Freeform 159"/>
                <p:cNvSpPr>
                  <a:spLocks/>
                </p:cNvSpPr>
                <p:nvPr/>
              </p:nvSpPr>
              <p:spPr bwMode="auto">
                <a:xfrm>
                  <a:off x="4956" y="1208"/>
                  <a:ext cx="5" cy="4"/>
                </a:xfrm>
                <a:custGeom>
                  <a:avLst/>
                  <a:gdLst>
                    <a:gd name="T0" fmla="*/ 14 w 15"/>
                    <a:gd name="T1" fmla="*/ 1 h 11"/>
                    <a:gd name="T2" fmla="*/ 14 w 15"/>
                    <a:gd name="T3" fmla="*/ 1 h 11"/>
                    <a:gd name="T4" fmla="*/ 3 w 15"/>
                    <a:gd name="T5" fmla="*/ 0 h 11"/>
                    <a:gd name="T6" fmla="*/ 1 w 15"/>
                    <a:gd name="T7" fmla="*/ 11 h 11"/>
                    <a:gd name="T8" fmla="*/ 15 w 15"/>
                    <a:gd name="T9" fmla="*/ 11 h 11"/>
                    <a:gd name="T10" fmla="*/ 14 w 15"/>
                    <a:gd name="T11" fmla="*/ 1 h 11"/>
                    <a:gd name="T12" fmla="*/ 14 w 15"/>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15" h="11">
                      <a:moveTo>
                        <a:pt x="14" y="1"/>
                      </a:moveTo>
                      <a:lnTo>
                        <a:pt x="14" y="1"/>
                      </a:lnTo>
                      <a:lnTo>
                        <a:pt x="3" y="0"/>
                      </a:lnTo>
                      <a:cubicBezTo>
                        <a:pt x="0" y="4"/>
                        <a:pt x="0" y="8"/>
                        <a:pt x="1" y="11"/>
                      </a:cubicBezTo>
                      <a:cubicBezTo>
                        <a:pt x="5" y="7"/>
                        <a:pt x="12" y="9"/>
                        <a:pt x="15" y="11"/>
                      </a:cubicBezTo>
                      <a:cubicBezTo>
                        <a:pt x="14" y="8"/>
                        <a:pt x="12" y="4"/>
                        <a:pt x="14" y="1"/>
                      </a:cubicBezTo>
                      <a:lnTo>
                        <a:pt x="14"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77" name="Freeform 160"/>
                <p:cNvSpPr>
                  <a:spLocks/>
                </p:cNvSpPr>
                <p:nvPr/>
              </p:nvSpPr>
              <p:spPr bwMode="auto">
                <a:xfrm>
                  <a:off x="4956" y="1212"/>
                  <a:ext cx="6" cy="3"/>
                </a:xfrm>
                <a:custGeom>
                  <a:avLst/>
                  <a:gdLst>
                    <a:gd name="T0" fmla="*/ 17 w 19"/>
                    <a:gd name="T1" fmla="*/ 0 h 12"/>
                    <a:gd name="T2" fmla="*/ 17 w 19"/>
                    <a:gd name="T3" fmla="*/ 0 h 12"/>
                    <a:gd name="T4" fmla="*/ 3 w 19"/>
                    <a:gd name="T5" fmla="*/ 0 h 12"/>
                    <a:gd name="T6" fmla="*/ 2 w 19"/>
                    <a:gd name="T7" fmla="*/ 11 h 12"/>
                    <a:gd name="T8" fmla="*/ 19 w 19"/>
                    <a:gd name="T9" fmla="*/ 12 h 12"/>
                    <a:gd name="T10" fmla="*/ 17 w 19"/>
                    <a:gd name="T11" fmla="*/ 0 h 12"/>
                  </a:gdLst>
                  <a:ahLst/>
                  <a:cxnLst>
                    <a:cxn ang="0">
                      <a:pos x="T0" y="T1"/>
                    </a:cxn>
                    <a:cxn ang="0">
                      <a:pos x="T2" y="T3"/>
                    </a:cxn>
                    <a:cxn ang="0">
                      <a:pos x="T4" y="T5"/>
                    </a:cxn>
                    <a:cxn ang="0">
                      <a:pos x="T6" y="T7"/>
                    </a:cxn>
                    <a:cxn ang="0">
                      <a:pos x="T8" y="T9"/>
                    </a:cxn>
                    <a:cxn ang="0">
                      <a:pos x="T10" y="T11"/>
                    </a:cxn>
                  </a:cxnLst>
                  <a:rect l="0" t="0" r="r" b="b"/>
                  <a:pathLst>
                    <a:path w="19" h="12">
                      <a:moveTo>
                        <a:pt x="17" y="0"/>
                      </a:moveTo>
                      <a:lnTo>
                        <a:pt x="17" y="0"/>
                      </a:lnTo>
                      <a:cubicBezTo>
                        <a:pt x="14" y="0"/>
                        <a:pt x="5" y="0"/>
                        <a:pt x="3" y="0"/>
                      </a:cubicBezTo>
                      <a:cubicBezTo>
                        <a:pt x="0" y="3"/>
                        <a:pt x="2" y="9"/>
                        <a:pt x="2" y="11"/>
                      </a:cubicBezTo>
                      <a:cubicBezTo>
                        <a:pt x="5" y="6"/>
                        <a:pt x="15" y="9"/>
                        <a:pt x="19" y="12"/>
                      </a:cubicBezTo>
                      <a:cubicBezTo>
                        <a:pt x="17" y="9"/>
                        <a:pt x="16" y="6"/>
                        <a:pt x="17"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78" name="Freeform 161"/>
                <p:cNvSpPr>
                  <a:spLocks/>
                </p:cNvSpPr>
                <p:nvPr/>
              </p:nvSpPr>
              <p:spPr bwMode="auto">
                <a:xfrm>
                  <a:off x="4956" y="1212"/>
                  <a:ext cx="6" cy="3"/>
                </a:xfrm>
                <a:custGeom>
                  <a:avLst/>
                  <a:gdLst>
                    <a:gd name="T0" fmla="*/ 17 w 19"/>
                    <a:gd name="T1" fmla="*/ 0 h 12"/>
                    <a:gd name="T2" fmla="*/ 17 w 19"/>
                    <a:gd name="T3" fmla="*/ 0 h 12"/>
                    <a:gd name="T4" fmla="*/ 3 w 19"/>
                    <a:gd name="T5" fmla="*/ 0 h 12"/>
                    <a:gd name="T6" fmla="*/ 2 w 19"/>
                    <a:gd name="T7" fmla="*/ 11 h 12"/>
                    <a:gd name="T8" fmla="*/ 19 w 19"/>
                    <a:gd name="T9" fmla="*/ 12 h 12"/>
                    <a:gd name="T10" fmla="*/ 17 w 19"/>
                    <a:gd name="T11" fmla="*/ 0 h 12"/>
                    <a:gd name="T12" fmla="*/ 17 w 1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9" h="12">
                      <a:moveTo>
                        <a:pt x="17" y="0"/>
                      </a:moveTo>
                      <a:lnTo>
                        <a:pt x="17" y="0"/>
                      </a:lnTo>
                      <a:cubicBezTo>
                        <a:pt x="14" y="0"/>
                        <a:pt x="5" y="0"/>
                        <a:pt x="3" y="0"/>
                      </a:cubicBezTo>
                      <a:cubicBezTo>
                        <a:pt x="0" y="3"/>
                        <a:pt x="2" y="9"/>
                        <a:pt x="2" y="11"/>
                      </a:cubicBezTo>
                      <a:cubicBezTo>
                        <a:pt x="5" y="6"/>
                        <a:pt x="15" y="9"/>
                        <a:pt x="19" y="12"/>
                      </a:cubicBezTo>
                      <a:cubicBezTo>
                        <a:pt x="17" y="9"/>
                        <a:pt x="16" y="6"/>
                        <a:pt x="17" y="0"/>
                      </a:cubicBezTo>
                      <a:lnTo>
                        <a:pt x="17"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79" name="Freeform 162"/>
                <p:cNvSpPr>
                  <a:spLocks/>
                </p:cNvSpPr>
                <p:nvPr/>
              </p:nvSpPr>
              <p:spPr bwMode="auto">
                <a:xfrm>
                  <a:off x="4955" y="1215"/>
                  <a:ext cx="7" cy="6"/>
                </a:xfrm>
                <a:custGeom>
                  <a:avLst/>
                  <a:gdLst>
                    <a:gd name="T0" fmla="*/ 21 w 21"/>
                    <a:gd name="T1" fmla="*/ 2 h 18"/>
                    <a:gd name="T2" fmla="*/ 21 w 21"/>
                    <a:gd name="T3" fmla="*/ 2 h 18"/>
                    <a:gd name="T4" fmla="*/ 4 w 21"/>
                    <a:gd name="T5" fmla="*/ 0 h 18"/>
                    <a:gd name="T6" fmla="*/ 0 w 21"/>
                    <a:gd name="T7" fmla="*/ 14 h 18"/>
                    <a:gd name="T8" fmla="*/ 21 w 21"/>
                    <a:gd name="T9" fmla="*/ 18 h 18"/>
                    <a:gd name="T10" fmla="*/ 21 w 21"/>
                    <a:gd name="T11" fmla="*/ 2 h 18"/>
                  </a:gdLst>
                  <a:ahLst/>
                  <a:cxnLst>
                    <a:cxn ang="0">
                      <a:pos x="T0" y="T1"/>
                    </a:cxn>
                    <a:cxn ang="0">
                      <a:pos x="T2" y="T3"/>
                    </a:cxn>
                    <a:cxn ang="0">
                      <a:pos x="T4" y="T5"/>
                    </a:cxn>
                    <a:cxn ang="0">
                      <a:pos x="T6" y="T7"/>
                    </a:cxn>
                    <a:cxn ang="0">
                      <a:pos x="T8" y="T9"/>
                    </a:cxn>
                    <a:cxn ang="0">
                      <a:pos x="T10" y="T11"/>
                    </a:cxn>
                  </a:cxnLst>
                  <a:rect l="0" t="0" r="r" b="b"/>
                  <a:pathLst>
                    <a:path w="21" h="18">
                      <a:moveTo>
                        <a:pt x="21" y="2"/>
                      </a:moveTo>
                      <a:lnTo>
                        <a:pt x="21" y="2"/>
                      </a:lnTo>
                      <a:cubicBezTo>
                        <a:pt x="18" y="2"/>
                        <a:pt x="7" y="1"/>
                        <a:pt x="4" y="0"/>
                      </a:cubicBezTo>
                      <a:cubicBezTo>
                        <a:pt x="3" y="4"/>
                        <a:pt x="1" y="9"/>
                        <a:pt x="0" y="14"/>
                      </a:cubicBezTo>
                      <a:cubicBezTo>
                        <a:pt x="6" y="8"/>
                        <a:pt x="18" y="12"/>
                        <a:pt x="21" y="18"/>
                      </a:cubicBezTo>
                      <a:cubicBezTo>
                        <a:pt x="18" y="13"/>
                        <a:pt x="15" y="5"/>
                        <a:pt x="21" y="2"/>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80" name="Freeform 163"/>
                <p:cNvSpPr>
                  <a:spLocks/>
                </p:cNvSpPr>
                <p:nvPr/>
              </p:nvSpPr>
              <p:spPr bwMode="auto">
                <a:xfrm>
                  <a:off x="4955" y="1215"/>
                  <a:ext cx="7" cy="6"/>
                </a:xfrm>
                <a:custGeom>
                  <a:avLst/>
                  <a:gdLst>
                    <a:gd name="T0" fmla="*/ 21 w 21"/>
                    <a:gd name="T1" fmla="*/ 2 h 18"/>
                    <a:gd name="T2" fmla="*/ 21 w 21"/>
                    <a:gd name="T3" fmla="*/ 2 h 18"/>
                    <a:gd name="T4" fmla="*/ 4 w 21"/>
                    <a:gd name="T5" fmla="*/ 0 h 18"/>
                    <a:gd name="T6" fmla="*/ 0 w 21"/>
                    <a:gd name="T7" fmla="*/ 14 h 18"/>
                    <a:gd name="T8" fmla="*/ 21 w 21"/>
                    <a:gd name="T9" fmla="*/ 18 h 18"/>
                    <a:gd name="T10" fmla="*/ 21 w 21"/>
                    <a:gd name="T11" fmla="*/ 2 h 18"/>
                    <a:gd name="T12" fmla="*/ 21 w 21"/>
                    <a:gd name="T13" fmla="*/ 2 h 18"/>
                  </a:gdLst>
                  <a:ahLst/>
                  <a:cxnLst>
                    <a:cxn ang="0">
                      <a:pos x="T0" y="T1"/>
                    </a:cxn>
                    <a:cxn ang="0">
                      <a:pos x="T2" y="T3"/>
                    </a:cxn>
                    <a:cxn ang="0">
                      <a:pos x="T4" y="T5"/>
                    </a:cxn>
                    <a:cxn ang="0">
                      <a:pos x="T6" y="T7"/>
                    </a:cxn>
                    <a:cxn ang="0">
                      <a:pos x="T8" y="T9"/>
                    </a:cxn>
                    <a:cxn ang="0">
                      <a:pos x="T10" y="T11"/>
                    </a:cxn>
                    <a:cxn ang="0">
                      <a:pos x="T12" y="T13"/>
                    </a:cxn>
                  </a:cxnLst>
                  <a:rect l="0" t="0" r="r" b="b"/>
                  <a:pathLst>
                    <a:path w="21" h="18">
                      <a:moveTo>
                        <a:pt x="21" y="2"/>
                      </a:moveTo>
                      <a:lnTo>
                        <a:pt x="21" y="2"/>
                      </a:lnTo>
                      <a:cubicBezTo>
                        <a:pt x="18" y="2"/>
                        <a:pt x="7" y="1"/>
                        <a:pt x="4" y="0"/>
                      </a:cubicBezTo>
                      <a:cubicBezTo>
                        <a:pt x="3" y="4"/>
                        <a:pt x="1" y="9"/>
                        <a:pt x="0" y="14"/>
                      </a:cubicBezTo>
                      <a:cubicBezTo>
                        <a:pt x="6" y="8"/>
                        <a:pt x="18" y="12"/>
                        <a:pt x="21" y="18"/>
                      </a:cubicBezTo>
                      <a:cubicBezTo>
                        <a:pt x="18" y="13"/>
                        <a:pt x="15" y="5"/>
                        <a:pt x="21" y="2"/>
                      </a:cubicBezTo>
                      <a:lnTo>
                        <a:pt x="21" y="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81" name="Freeform 164"/>
                <p:cNvSpPr>
                  <a:spLocks/>
                </p:cNvSpPr>
                <p:nvPr/>
              </p:nvSpPr>
              <p:spPr bwMode="auto">
                <a:xfrm>
                  <a:off x="4951" y="1207"/>
                  <a:ext cx="6" cy="5"/>
                </a:xfrm>
                <a:custGeom>
                  <a:avLst/>
                  <a:gdLst>
                    <a:gd name="T0" fmla="*/ 19 w 19"/>
                    <a:gd name="T1" fmla="*/ 2 h 15"/>
                    <a:gd name="T2" fmla="*/ 19 w 19"/>
                    <a:gd name="T3" fmla="*/ 2 h 15"/>
                    <a:gd name="T4" fmla="*/ 4 w 19"/>
                    <a:gd name="T5" fmla="*/ 0 h 15"/>
                    <a:gd name="T6" fmla="*/ 0 w 19"/>
                    <a:gd name="T7" fmla="*/ 12 h 15"/>
                    <a:gd name="T8" fmla="*/ 18 w 19"/>
                    <a:gd name="T9" fmla="*/ 15 h 15"/>
                    <a:gd name="T10" fmla="*/ 19 w 19"/>
                    <a:gd name="T11" fmla="*/ 2 h 15"/>
                  </a:gdLst>
                  <a:ahLst/>
                  <a:cxnLst>
                    <a:cxn ang="0">
                      <a:pos x="T0" y="T1"/>
                    </a:cxn>
                    <a:cxn ang="0">
                      <a:pos x="T2" y="T3"/>
                    </a:cxn>
                    <a:cxn ang="0">
                      <a:pos x="T4" y="T5"/>
                    </a:cxn>
                    <a:cxn ang="0">
                      <a:pos x="T6" y="T7"/>
                    </a:cxn>
                    <a:cxn ang="0">
                      <a:pos x="T8" y="T9"/>
                    </a:cxn>
                    <a:cxn ang="0">
                      <a:pos x="T10" y="T11"/>
                    </a:cxn>
                  </a:cxnLst>
                  <a:rect l="0" t="0" r="r" b="b"/>
                  <a:pathLst>
                    <a:path w="19" h="15">
                      <a:moveTo>
                        <a:pt x="19" y="2"/>
                      </a:moveTo>
                      <a:lnTo>
                        <a:pt x="19" y="2"/>
                      </a:lnTo>
                      <a:lnTo>
                        <a:pt x="4" y="0"/>
                      </a:lnTo>
                      <a:cubicBezTo>
                        <a:pt x="1" y="2"/>
                        <a:pt x="0" y="7"/>
                        <a:pt x="0" y="12"/>
                      </a:cubicBezTo>
                      <a:cubicBezTo>
                        <a:pt x="3" y="9"/>
                        <a:pt x="15" y="10"/>
                        <a:pt x="18" y="15"/>
                      </a:cubicBezTo>
                      <a:cubicBezTo>
                        <a:pt x="17" y="10"/>
                        <a:pt x="16" y="4"/>
                        <a:pt x="19" y="2"/>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82" name="Freeform 165"/>
                <p:cNvSpPr>
                  <a:spLocks/>
                </p:cNvSpPr>
                <p:nvPr/>
              </p:nvSpPr>
              <p:spPr bwMode="auto">
                <a:xfrm>
                  <a:off x="4951" y="1207"/>
                  <a:ext cx="6" cy="5"/>
                </a:xfrm>
                <a:custGeom>
                  <a:avLst/>
                  <a:gdLst>
                    <a:gd name="T0" fmla="*/ 19 w 19"/>
                    <a:gd name="T1" fmla="*/ 2 h 15"/>
                    <a:gd name="T2" fmla="*/ 19 w 19"/>
                    <a:gd name="T3" fmla="*/ 2 h 15"/>
                    <a:gd name="T4" fmla="*/ 4 w 19"/>
                    <a:gd name="T5" fmla="*/ 0 h 15"/>
                    <a:gd name="T6" fmla="*/ 0 w 19"/>
                    <a:gd name="T7" fmla="*/ 12 h 15"/>
                    <a:gd name="T8" fmla="*/ 18 w 19"/>
                    <a:gd name="T9" fmla="*/ 15 h 15"/>
                    <a:gd name="T10" fmla="*/ 19 w 19"/>
                    <a:gd name="T11" fmla="*/ 2 h 15"/>
                    <a:gd name="T12" fmla="*/ 19 w 19"/>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19" h="15">
                      <a:moveTo>
                        <a:pt x="19" y="2"/>
                      </a:moveTo>
                      <a:lnTo>
                        <a:pt x="19" y="2"/>
                      </a:lnTo>
                      <a:lnTo>
                        <a:pt x="4" y="0"/>
                      </a:lnTo>
                      <a:cubicBezTo>
                        <a:pt x="1" y="2"/>
                        <a:pt x="0" y="7"/>
                        <a:pt x="0" y="12"/>
                      </a:cubicBezTo>
                      <a:cubicBezTo>
                        <a:pt x="3" y="9"/>
                        <a:pt x="15" y="10"/>
                        <a:pt x="18" y="15"/>
                      </a:cubicBezTo>
                      <a:cubicBezTo>
                        <a:pt x="17" y="10"/>
                        <a:pt x="16" y="4"/>
                        <a:pt x="19" y="2"/>
                      </a:cubicBezTo>
                      <a:lnTo>
                        <a:pt x="19" y="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83" name="Freeform 166"/>
                <p:cNvSpPr>
                  <a:spLocks/>
                </p:cNvSpPr>
                <p:nvPr/>
              </p:nvSpPr>
              <p:spPr bwMode="auto">
                <a:xfrm>
                  <a:off x="4950" y="1211"/>
                  <a:ext cx="7" cy="5"/>
                </a:xfrm>
                <a:custGeom>
                  <a:avLst/>
                  <a:gdLst>
                    <a:gd name="T0" fmla="*/ 20 w 21"/>
                    <a:gd name="T1" fmla="*/ 2 h 17"/>
                    <a:gd name="T2" fmla="*/ 20 w 21"/>
                    <a:gd name="T3" fmla="*/ 2 h 17"/>
                    <a:gd name="T4" fmla="*/ 3 w 21"/>
                    <a:gd name="T5" fmla="*/ 0 h 17"/>
                    <a:gd name="T6" fmla="*/ 1 w 21"/>
                    <a:gd name="T7" fmla="*/ 14 h 17"/>
                    <a:gd name="T8" fmla="*/ 21 w 21"/>
                    <a:gd name="T9" fmla="*/ 17 h 17"/>
                    <a:gd name="T10" fmla="*/ 20 w 21"/>
                    <a:gd name="T11" fmla="*/ 2 h 17"/>
                  </a:gdLst>
                  <a:ahLst/>
                  <a:cxnLst>
                    <a:cxn ang="0">
                      <a:pos x="T0" y="T1"/>
                    </a:cxn>
                    <a:cxn ang="0">
                      <a:pos x="T2" y="T3"/>
                    </a:cxn>
                    <a:cxn ang="0">
                      <a:pos x="T4" y="T5"/>
                    </a:cxn>
                    <a:cxn ang="0">
                      <a:pos x="T6" y="T7"/>
                    </a:cxn>
                    <a:cxn ang="0">
                      <a:pos x="T8" y="T9"/>
                    </a:cxn>
                    <a:cxn ang="0">
                      <a:pos x="T10" y="T11"/>
                    </a:cxn>
                  </a:cxnLst>
                  <a:rect l="0" t="0" r="r" b="b"/>
                  <a:pathLst>
                    <a:path w="21" h="17">
                      <a:moveTo>
                        <a:pt x="20" y="2"/>
                      </a:moveTo>
                      <a:lnTo>
                        <a:pt x="20" y="2"/>
                      </a:lnTo>
                      <a:lnTo>
                        <a:pt x="3" y="0"/>
                      </a:lnTo>
                      <a:cubicBezTo>
                        <a:pt x="0" y="3"/>
                        <a:pt x="0" y="8"/>
                        <a:pt x="1" y="14"/>
                      </a:cubicBezTo>
                      <a:cubicBezTo>
                        <a:pt x="5" y="10"/>
                        <a:pt x="18" y="12"/>
                        <a:pt x="21" y="17"/>
                      </a:cubicBezTo>
                      <a:cubicBezTo>
                        <a:pt x="19" y="10"/>
                        <a:pt x="17" y="6"/>
                        <a:pt x="20" y="2"/>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84" name="Freeform 167"/>
                <p:cNvSpPr>
                  <a:spLocks/>
                </p:cNvSpPr>
                <p:nvPr/>
              </p:nvSpPr>
              <p:spPr bwMode="auto">
                <a:xfrm>
                  <a:off x="4950" y="1211"/>
                  <a:ext cx="7" cy="5"/>
                </a:xfrm>
                <a:custGeom>
                  <a:avLst/>
                  <a:gdLst>
                    <a:gd name="T0" fmla="*/ 20 w 21"/>
                    <a:gd name="T1" fmla="*/ 2 h 17"/>
                    <a:gd name="T2" fmla="*/ 20 w 21"/>
                    <a:gd name="T3" fmla="*/ 2 h 17"/>
                    <a:gd name="T4" fmla="*/ 3 w 21"/>
                    <a:gd name="T5" fmla="*/ 0 h 17"/>
                    <a:gd name="T6" fmla="*/ 1 w 21"/>
                    <a:gd name="T7" fmla="*/ 14 h 17"/>
                    <a:gd name="T8" fmla="*/ 21 w 21"/>
                    <a:gd name="T9" fmla="*/ 17 h 17"/>
                    <a:gd name="T10" fmla="*/ 20 w 21"/>
                    <a:gd name="T11" fmla="*/ 2 h 17"/>
                    <a:gd name="T12" fmla="*/ 20 w 21"/>
                    <a:gd name="T13" fmla="*/ 2 h 17"/>
                  </a:gdLst>
                  <a:ahLst/>
                  <a:cxnLst>
                    <a:cxn ang="0">
                      <a:pos x="T0" y="T1"/>
                    </a:cxn>
                    <a:cxn ang="0">
                      <a:pos x="T2" y="T3"/>
                    </a:cxn>
                    <a:cxn ang="0">
                      <a:pos x="T4" y="T5"/>
                    </a:cxn>
                    <a:cxn ang="0">
                      <a:pos x="T6" y="T7"/>
                    </a:cxn>
                    <a:cxn ang="0">
                      <a:pos x="T8" y="T9"/>
                    </a:cxn>
                    <a:cxn ang="0">
                      <a:pos x="T10" y="T11"/>
                    </a:cxn>
                    <a:cxn ang="0">
                      <a:pos x="T12" y="T13"/>
                    </a:cxn>
                  </a:cxnLst>
                  <a:rect l="0" t="0" r="r" b="b"/>
                  <a:pathLst>
                    <a:path w="21" h="17">
                      <a:moveTo>
                        <a:pt x="20" y="2"/>
                      </a:moveTo>
                      <a:lnTo>
                        <a:pt x="20" y="2"/>
                      </a:lnTo>
                      <a:lnTo>
                        <a:pt x="3" y="0"/>
                      </a:lnTo>
                      <a:cubicBezTo>
                        <a:pt x="0" y="3"/>
                        <a:pt x="0" y="8"/>
                        <a:pt x="1" y="14"/>
                      </a:cubicBezTo>
                      <a:cubicBezTo>
                        <a:pt x="5" y="10"/>
                        <a:pt x="18" y="12"/>
                        <a:pt x="21" y="17"/>
                      </a:cubicBezTo>
                      <a:cubicBezTo>
                        <a:pt x="19" y="10"/>
                        <a:pt x="17" y="6"/>
                        <a:pt x="20" y="2"/>
                      </a:cubicBezTo>
                      <a:lnTo>
                        <a:pt x="20" y="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85" name="Freeform 168"/>
                <p:cNvSpPr>
                  <a:spLocks/>
                </p:cNvSpPr>
                <p:nvPr/>
              </p:nvSpPr>
              <p:spPr bwMode="auto">
                <a:xfrm>
                  <a:off x="4950" y="1216"/>
                  <a:ext cx="7" cy="5"/>
                </a:xfrm>
                <a:custGeom>
                  <a:avLst/>
                  <a:gdLst>
                    <a:gd name="T0" fmla="*/ 22 w 22"/>
                    <a:gd name="T1" fmla="*/ 2 h 16"/>
                    <a:gd name="T2" fmla="*/ 22 w 22"/>
                    <a:gd name="T3" fmla="*/ 2 h 16"/>
                    <a:gd name="T4" fmla="*/ 4 w 22"/>
                    <a:gd name="T5" fmla="*/ 0 h 16"/>
                    <a:gd name="T6" fmla="*/ 0 w 22"/>
                    <a:gd name="T7" fmla="*/ 12 h 16"/>
                    <a:gd name="T8" fmla="*/ 19 w 22"/>
                    <a:gd name="T9" fmla="*/ 16 h 16"/>
                    <a:gd name="T10" fmla="*/ 22 w 22"/>
                    <a:gd name="T11" fmla="*/ 2 h 16"/>
                  </a:gdLst>
                  <a:ahLst/>
                  <a:cxnLst>
                    <a:cxn ang="0">
                      <a:pos x="T0" y="T1"/>
                    </a:cxn>
                    <a:cxn ang="0">
                      <a:pos x="T2" y="T3"/>
                    </a:cxn>
                    <a:cxn ang="0">
                      <a:pos x="T4" y="T5"/>
                    </a:cxn>
                    <a:cxn ang="0">
                      <a:pos x="T6" y="T7"/>
                    </a:cxn>
                    <a:cxn ang="0">
                      <a:pos x="T8" y="T9"/>
                    </a:cxn>
                    <a:cxn ang="0">
                      <a:pos x="T10" y="T11"/>
                    </a:cxn>
                  </a:cxnLst>
                  <a:rect l="0" t="0" r="r" b="b"/>
                  <a:pathLst>
                    <a:path w="22" h="16">
                      <a:moveTo>
                        <a:pt x="22" y="2"/>
                      </a:moveTo>
                      <a:lnTo>
                        <a:pt x="22" y="2"/>
                      </a:lnTo>
                      <a:lnTo>
                        <a:pt x="4" y="0"/>
                      </a:lnTo>
                      <a:cubicBezTo>
                        <a:pt x="1" y="3"/>
                        <a:pt x="0" y="7"/>
                        <a:pt x="0" y="12"/>
                      </a:cubicBezTo>
                      <a:cubicBezTo>
                        <a:pt x="3" y="7"/>
                        <a:pt x="14" y="10"/>
                        <a:pt x="19" y="16"/>
                      </a:cubicBezTo>
                      <a:cubicBezTo>
                        <a:pt x="16" y="12"/>
                        <a:pt x="16" y="6"/>
                        <a:pt x="22" y="2"/>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86" name="Freeform 169"/>
                <p:cNvSpPr>
                  <a:spLocks/>
                </p:cNvSpPr>
                <p:nvPr/>
              </p:nvSpPr>
              <p:spPr bwMode="auto">
                <a:xfrm>
                  <a:off x="4950" y="1216"/>
                  <a:ext cx="7" cy="5"/>
                </a:xfrm>
                <a:custGeom>
                  <a:avLst/>
                  <a:gdLst>
                    <a:gd name="T0" fmla="*/ 22 w 22"/>
                    <a:gd name="T1" fmla="*/ 2 h 16"/>
                    <a:gd name="T2" fmla="*/ 22 w 22"/>
                    <a:gd name="T3" fmla="*/ 2 h 16"/>
                    <a:gd name="T4" fmla="*/ 4 w 22"/>
                    <a:gd name="T5" fmla="*/ 0 h 16"/>
                    <a:gd name="T6" fmla="*/ 0 w 22"/>
                    <a:gd name="T7" fmla="*/ 12 h 16"/>
                    <a:gd name="T8" fmla="*/ 19 w 22"/>
                    <a:gd name="T9" fmla="*/ 16 h 16"/>
                    <a:gd name="T10" fmla="*/ 22 w 22"/>
                    <a:gd name="T11" fmla="*/ 2 h 16"/>
                    <a:gd name="T12" fmla="*/ 22 w 22"/>
                    <a:gd name="T13" fmla="*/ 2 h 16"/>
                  </a:gdLst>
                  <a:ahLst/>
                  <a:cxnLst>
                    <a:cxn ang="0">
                      <a:pos x="T0" y="T1"/>
                    </a:cxn>
                    <a:cxn ang="0">
                      <a:pos x="T2" y="T3"/>
                    </a:cxn>
                    <a:cxn ang="0">
                      <a:pos x="T4" y="T5"/>
                    </a:cxn>
                    <a:cxn ang="0">
                      <a:pos x="T6" y="T7"/>
                    </a:cxn>
                    <a:cxn ang="0">
                      <a:pos x="T8" y="T9"/>
                    </a:cxn>
                    <a:cxn ang="0">
                      <a:pos x="T10" y="T11"/>
                    </a:cxn>
                    <a:cxn ang="0">
                      <a:pos x="T12" y="T13"/>
                    </a:cxn>
                  </a:cxnLst>
                  <a:rect l="0" t="0" r="r" b="b"/>
                  <a:pathLst>
                    <a:path w="22" h="16">
                      <a:moveTo>
                        <a:pt x="22" y="2"/>
                      </a:moveTo>
                      <a:lnTo>
                        <a:pt x="22" y="2"/>
                      </a:lnTo>
                      <a:lnTo>
                        <a:pt x="4" y="0"/>
                      </a:lnTo>
                      <a:cubicBezTo>
                        <a:pt x="1" y="3"/>
                        <a:pt x="0" y="7"/>
                        <a:pt x="0" y="12"/>
                      </a:cubicBezTo>
                      <a:cubicBezTo>
                        <a:pt x="3" y="7"/>
                        <a:pt x="14" y="10"/>
                        <a:pt x="19" y="16"/>
                      </a:cubicBezTo>
                      <a:cubicBezTo>
                        <a:pt x="16" y="12"/>
                        <a:pt x="16" y="6"/>
                        <a:pt x="22" y="2"/>
                      </a:cubicBezTo>
                      <a:lnTo>
                        <a:pt x="22" y="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87" name="Freeform 170"/>
                <p:cNvSpPr>
                  <a:spLocks/>
                </p:cNvSpPr>
                <p:nvPr/>
              </p:nvSpPr>
              <p:spPr bwMode="auto">
                <a:xfrm>
                  <a:off x="4946" y="1207"/>
                  <a:ext cx="4" cy="3"/>
                </a:xfrm>
                <a:custGeom>
                  <a:avLst/>
                  <a:gdLst>
                    <a:gd name="T0" fmla="*/ 5 w 14"/>
                    <a:gd name="T1" fmla="*/ 1 h 10"/>
                    <a:gd name="T2" fmla="*/ 5 w 14"/>
                    <a:gd name="T3" fmla="*/ 1 h 10"/>
                    <a:gd name="T4" fmla="*/ 0 w 14"/>
                    <a:gd name="T5" fmla="*/ 9 h 10"/>
                    <a:gd name="T6" fmla="*/ 14 w 14"/>
                    <a:gd name="T7" fmla="*/ 10 h 10"/>
                    <a:gd name="T8" fmla="*/ 14 w 14"/>
                    <a:gd name="T9" fmla="*/ 2 h 10"/>
                    <a:gd name="T10" fmla="*/ 5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5" y="1"/>
                      </a:moveTo>
                      <a:lnTo>
                        <a:pt x="5" y="1"/>
                      </a:lnTo>
                      <a:cubicBezTo>
                        <a:pt x="3" y="2"/>
                        <a:pt x="0" y="7"/>
                        <a:pt x="0" y="9"/>
                      </a:cubicBezTo>
                      <a:cubicBezTo>
                        <a:pt x="3" y="7"/>
                        <a:pt x="10" y="7"/>
                        <a:pt x="14" y="10"/>
                      </a:cubicBezTo>
                      <a:cubicBezTo>
                        <a:pt x="13" y="8"/>
                        <a:pt x="13" y="3"/>
                        <a:pt x="14" y="2"/>
                      </a:cubicBezTo>
                      <a:cubicBezTo>
                        <a:pt x="12" y="1"/>
                        <a:pt x="7" y="0"/>
                        <a:pt x="5" y="1"/>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88" name="Freeform 171"/>
                <p:cNvSpPr>
                  <a:spLocks/>
                </p:cNvSpPr>
                <p:nvPr/>
              </p:nvSpPr>
              <p:spPr bwMode="auto">
                <a:xfrm>
                  <a:off x="4946" y="1207"/>
                  <a:ext cx="4" cy="3"/>
                </a:xfrm>
                <a:custGeom>
                  <a:avLst/>
                  <a:gdLst>
                    <a:gd name="T0" fmla="*/ 5 w 14"/>
                    <a:gd name="T1" fmla="*/ 1 h 10"/>
                    <a:gd name="T2" fmla="*/ 5 w 14"/>
                    <a:gd name="T3" fmla="*/ 1 h 10"/>
                    <a:gd name="T4" fmla="*/ 0 w 14"/>
                    <a:gd name="T5" fmla="*/ 9 h 10"/>
                    <a:gd name="T6" fmla="*/ 14 w 14"/>
                    <a:gd name="T7" fmla="*/ 10 h 10"/>
                    <a:gd name="T8" fmla="*/ 14 w 14"/>
                    <a:gd name="T9" fmla="*/ 2 h 10"/>
                    <a:gd name="T10" fmla="*/ 5 w 14"/>
                    <a:gd name="T11" fmla="*/ 1 h 10"/>
                    <a:gd name="T12" fmla="*/ 5 w 14"/>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4" h="10">
                      <a:moveTo>
                        <a:pt x="5" y="1"/>
                      </a:moveTo>
                      <a:lnTo>
                        <a:pt x="5" y="1"/>
                      </a:lnTo>
                      <a:cubicBezTo>
                        <a:pt x="3" y="2"/>
                        <a:pt x="0" y="7"/>
                        <a:pt x="0" y="9"/>
                      </a:cubicBezTo>
                      <a:cubicBezTo>
                        <a:pt x="3" y="7"/>
                        <a:pt x="10" y="7"/>
                        <a:pt x="14" y="10"/>
                      </a:cubicBezTo>
                      <a:cubicBezTo>
                        <a:pt x="13" y="8"/>
                        <a:pt x="13" y="3"/>
                        <a:pt x="14" y="2"/>
                      </a:cubicBezTo>
                      <a:cubicBezTo>
                        <a:pt x="12" y="1"/>
                        <a:pt x="7" y="0"/>
                        <a:pt x="5" y="1"/>
                      </a:cubicBezTo>
                      <a:lnTo>
                        <a:pt x="5"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89" name="Freeform 172"/>
                <p:cNvSpPr>
                  <a:spLocks/>
                </p:cNvSpPr>
                <p:nvPr/>
              </p:nvSpPr>
              <p:spPr bwMode="auto">
                <a:xfrm>
                  <a:off x="4944" y="1211"/>
                  <a:ext cx="7" cy="5"/>
                </a:xfrm>
                <a:custGeom>
                  <a:avLst/>
                  <a:gdLst>
                    <a:gd name="T0" fmla="*/ 6 w 24"/>
                    <a:gd name="T1" fmla="*/ 0 h 16"/>
                    <a:gd name="T2" fmla="*/ 6 w 24"/>
                    <a:gd name="T3" fmla="*/ 0 h 16"/>
                    <a:gd name="T4" fmla="*/ 24 w 24"/>
                    <a:gd name="T5" fmla="*/ 2 h 16"/>
                    <a:gd name="T6" fmla="*/ 23 w 24"/>
                    <a:gd name="T7" fmla="*/ 16 h 16"/>
                    <a:gd name="T8" fmla="*/ 0 w 24"/>
                    <a:gd name="T9" fmla="*/ 12 h 16"/>
                    <a:gd name="T10" fmla="*/ 6 w 24"/>
                    <a:gd name="T11" fmla="*/ 0 h 16"/>
                  </a:gdLst>
                  <a:ahLst/>
                  <a:cxnLst>
                    <a:cxn ang="0">
                      <a:pos x="T0" y="T1"/>
                    </a:cxn>
                    <a:cxn ang="0">
                      <a:pos x="T2" y="T3"/>
                    </a:cxn>
                    <a:cxn ang="0">
                      <a:pos x="T4" y="T5"/>
                    </a:cxn>
                    <a:cxn ang="0">
                      <a:pos x="T6" y="T7"/>
                    </a:cxn>
                    <a:cxn ang="0">
                      <a:pos x="T8" y="T9"/>
                    </a:cxn>
                    <a:cxn ang="0">
                      <a:pos x="T10" y="T11"/>
                    </a:cxn>
                  </a:cxnLst>
                  <a:rect l="0" t="0" r="r" b="b"/>
                  <a:pathLst>
                    <a:path w="24" h="16">
                      <a:moveTo>
                        <a:pt x="6" y="0"/>
                      </a:moveTo>
                      <a:lnTo>
                        <a:pt x="6" y="0"/>
                      </a:lnTo>
                      <a:cubicBezTo>
                        <a:pt x="10" y="0"/>
                        <a:pt x="20" y="1"/>
                        <a:pt x="24" y="2"/>
                      </a:cubicBezTo>
                      <a:cubicBezTo>
                        <a:pt x="21" y="6"/>
                        <a:pt x="22" y="12"/>
                        <a:pt x="23" y="16"/>
                      </a:cubicBezTo>
                      <a:cubicBezTo>
                        <a:pt x="16" y="10"/>
                        <a:pt x="6" y="10"/>
                        <a:pt x="0" y="12"/>
                      </a:cubicBezTo>
                      <a:cubicBezTo>
                        <a:pt x="1" y="9"/>
                        <a:pt x="4" y="3"/>
                        <a:pt x="6"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90" name="Freeform 173"/>
                <p:cNvSpPr>
                  <a:spLocks/>
                </p:cNvSpPr>
                <p:nvPr/>
              </p:nvSpPr>
              <p:spPr bwMode="auto">
                <a:xfrm>
                  <a:off x="4944" y="1211"/>
                  <a:ext cx="7" cy="5"/>
                </a:xfrm>
                <a:custGeom>
                  <a:avLst/>
                  <a:gdLst>
                    <a:gd name="T0" fmla="*/ 6 w 24"/>
                    <a:gd name="T1" fmla="*/ 0 h 16"/>
                    <a:gd name="T2" fmla="*/ 6 w 24"/>
                    <a:gd name="T3" fmla="*/ 0 h 16"/>
                    <a:gd name="T4" fmla="*/ 24 w 24"/>
                    <a:gd name="T5" fmla="*/ 2 h 16"/>
                    <a:gd name="T6" fmla="*/ 23 w 24"/>
                    <a:gd name="T7" fmla="*/ 16 h 16"/>
                    <a:gd name="T8" fmla="*/ 0 w 24"/>
                    <a:gd name="T9" fmla="*/ 12 h 16"/>
                    <a:gd name="T10" fmla="*/ 6 w 24"/>
                    <a:gd name="T11" fmla="*/ 0 h 16"/>
                    <a:gd name="T12" fmla="*/ 6 w 24"/>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4" h="16">
                      <a:moveTo>
                        <a:pt x="6" y="0"/>
                      </a:moveTo>
                      <a:lnTo>
                        <a:pt x="6" y="0"/>
                      </a:lnTo>
                      <a:cubicBezTo>
                        <a:pt x="10" y="0"/>
                        <a:pt x="20" y="1"/>
                        <a:pt x="24" y="2"/>
                      </a:cubicBezTo>
                      <a:cubicBezTo>
                        <a:pt x="21" y="6"/>
                        <a:pt x="22" y="12"/>
                        <a:pt x="23" y="16"/>
                      </a:cubicBezTo>
                      <a:cubicBezTo>
                        <a:pt x="16" y="10"/>
                        <a:pt x="6" y="10"/>
                        <a:pt x="0" y="12"/>
                      </a:cubicBezTo>
                      <a:cubicBezTo>
                        <a:pt x="1" y="9"/>
                        <a:pt x="4" y="3"/>
                        <a:pt x="6" y="0"/>
                      </a:cubicBezTo>
                      <a:lnTo>
                        <a:pt x="6"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91" name="Freeform 174"/>
                <p:cNvSpPr>
                  <a:spLocks/>
                </p:cNvSpPr>
                <p:nvPr/>
              </p:nvSpPr>
              <p:spPr bwMode="auto">
                <a:xfrm>
                  <a:off x="4944" y="1215"/>
                  <a:ext cx="7" cy="6"/>
                </a:xfrm>
                <a:custGeom>
                  <a:avLst/>
                  <a:gdLst>
                    <a:gd name="T0" fmla="*/ 24 w 24"/>
                    <a:gd name="T1" fmla="*/ 4 h 19"/>
                    <a:gd name="T2" fmla="*/ 24 w 24"/>
                    <a:gd name="T3" fmla="*/ 4 h 19"/>
                    <a:gd name="T4" fmla="*/ 3 w 24"/>
                    <a:gd name="T5" fmla="*/ 0 h 19"/>
                    <a:gd name="T6" fmla="*/ 0 w 24"/>
                    <a:gd name="T7" fmla="*/ 15 h 19"/>
                    <a:gd name="T8" fmla="*/ 21 w 24"/>
                    <a:gd name="T9" fmla="*/ 19 h 19"/>
                    <a:gd name="T10" fmla="*/ 24 w 24"/>
                    <a:gd name="T11" fmla="*/ 4 h 19"/>
                  </a:gdLst>
                  <a:ahLst/>
                  <a:cxnLst>
                    <a:cxn ang="0">
                      <a:pos x="T0" y="T1"/>
                    </a:cxn>
                    <a:cxn ang="0">
                      <a:pos x="T2" y="T3"/>
                    </a:cxn>
                    <a:cxn ang="0">
                      <a:pos x="T4" y="T5"/>
                    </a:cxn>
                    <a:cxn ang="0">
                      <a:pos x="T6" y="T7"/>
                    </a:cxn>
                    <a:cxn ang="0">
                      <a:pos x="T8" y="T9"/>
                    </a:cxn>
                    <a:cxn ang="0">
                      <a:pos x="T10" y="T11"/>
                    </a:cxn>
                  </a:cxnLst>
                  <a:rect l="0" t="0" r="r" b="b"/>
                  <a:pathLst>
                    <a:path w="24" h="19">
                      <a:moveTo>
                        <a:pt x="24" y="4"/>
                      </a:moveTo>
                      <a:lnTo>
                        <a:pt x="24" y="4"/>
                      </a:lnTo>
                      <a:cubicBezTo>
                        <a:pt x="19" y="4"/>
                        <a:pt x="8" y="2"/>
                        <a:pt x="3" y="0"/>
                      </a:cubicBezTo>
                      <a:cubicBezTo>
                        <a:pt x="1" y="5"/>
                        <a:pt x="1" y="12"/>
                        <a:pt x="0" y="15"/>
                      </a:cubicBezTo>
                      <a:cubicBezTo>
                        <a:pt x="5" y="9"/>
                        <a:pt x="18" y="12"/>
                        <a:pt x="21" y="19"/>
                      </a:cubicBezTo>
                      <a:cubicBezTo>
                        <a:pt x="21" y="16"/>
                        <a:pt x="20" y="7"/>
                        <a:pt x="24" y="4"/>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92" name="Freeform 175"/>
                <p:cNvSpPr>
                  <a:spLocks/>
                </p:cNvSpPr>
                <p:nvPr/>
              </p:nvSpPr>
              <p:spPr bwMode="auto">
                <a:xfrm>
                  <a:off x="4944" y="1215"/>
                  <a:ext cx="7" cy="6"/>
                </a:xfrm>
                <a:custGeom>
                  <a:avLst/>
                  <a:gdLst>
                    <a:gd name="T0" fmla="*/ 24 w 24"/>
                    <a:gd name="T1" fmla="*/ 4 h 19"/>
                    <a:gd name="T2" fmla="*/ 24 w 24"/>
                    <a:gd name="T3" fmla="*/ 4 h 19"/>
                    <a:gd name="T4" fmla="*/ 3 w 24"/>
                    <a:gd name="T5" fmla="*/ 0 h 19"/>
                    <a:gd name="T6" fmla="*/ 0 w 24"/>
                    <a:gd name="T7" fmla="*/ 15 h 19"/>
                    <a:gd name="T8" fmla="*/ 21 w 24"/>
                    <a:gd name="T9" fmla="*/ 19 h 19"/>
                    <a:gd name="T10" fmla="*/ 24 w 24"/>
                    <a:gd name="T11" fmla="*/ 4 h 19"/>
                    <a:gd name="T12" fmla="*/ 24 w 24"/>
                    <a:gd name="T13" fmla="*/ 4 h 19"/>
                  </a:gdLst>
                  <a:ahLst/>
                  <a:cxnLst>
                    <a:cxn ang="0">
                      <a:pos x="T0" y="T1"/>
                    </a:cxn>
                    <a:cxn ang="0">
                      <a:pos x="T2" y="T3"/>
                    </a:cxn>
                    <a:cxn ang="0">
                      <a:pos x="T4" y="T5"/>
                    </a:cxn>
                    <a:cxn ang="0">
                      <a:pos x="T6" y="T7"/>
                    </a:cxn>
                    <a:cxn ang="0">
                      <a:pos x="T8" y="T9"/>
                    </a:cxn>
                    <a:cxn ang="0">
                      <a:pos x="T10" y="T11"/>
                    </a:cxn>
                    <a:cxn ang="0">
                      <a:pos x="T12" y="T13"/>
                    </a:cxn>
                  </a:cxnLst>
                  <a:rect l="0" t="0" r="r" b="b"/>
                  <a:pathLst>
                    <a:path w="24" h="19">
                      <a:moveTo>
                        <a:pt x="24" y="4"/>
                      </a:moveTo>
                      <a:lnTo>
                        <a:pt x="24" y="4"/>
                      </a:lnTo>
                      <a:cubicBezTo>
                        <a:pt x="19" y="4"/>
                        <a:pt x="8" y="2"/>
                        <a:pt x="3" y="0"/>
                      </a:cubicBezTo>
                      <a:cubicBezTo>
                        <a:pt x="1" y="5"/>
                        <a:pt x="1" y="12"/>
                        <a:pt x="0" y="15"/>
                      </a:cubicBezTo>
                      <a:cubicBezTo>
                        <a:pt x="5" y="9"/>
                        <a:pt x="18" y="12"/>
                        <a:pt x="21" y="19"/>
                      </a:cubicBezTo>
                      <a:cubicBezTo>
                        <a:pt x="21" y="16"/>
                        <a:pt x="20" y="7"/>
                        <a:pt x="24" y="4"/>
                      </a:cubicBezTo>
                      <a:lnTo>
                        <a:pt x="24" y="4"/>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93" name="Freeform 176"/>
                <p:cNvSpPr>
                  <a:spLocks/>
                </p:cNvSpPr>
                <p:nvPr/>
              </p:nvSpPr>
              <p:spPr bwMode="auto">
                <a:xfrm>
                  <a:off x="4940" y="1208"/>
                  <a:ext cx="8" cy="11"/>
                </a:xfrm>
                <a:custGeom>
                  <a:avLst/>
                  <a:gdLst>
                    <a:gd name="T0" fmla="*/ 25 w 25"/>
                    <a:gd name="T1" fmla="*/ 0 h 37"/>
                    <a:gd name="T2" fmla="*/ 25 w 25"/>
                    <a:gd name="T3" fmla="*/ 0 h 37"/>
                    <a:gd name="T4" fmla="*/ 0 w 25"/>
                    <a:gd name="T5" fmla="*/ 32 h 37"/>
                    <a:gd name="T6" fmla="*/ 9 w 25"/>
                    <a:gd name="T7" fmla="*/ 37 h 37"/>
                    <a:gd name="T8" fmla="*/ 25 w 25"/>
                    <a:gd name="T9" fmla="*/ 0 h 37"/>
                  </a:gdLst>
                  <a:ahLst/>
                  <a:cxnLst>
                    <a:cxn ang="0">
                      <a:pos x="T0" y="T1"/>
                    </a:cxn>
                    <a:cxn ang="0">
                      <a:pos x="T2" y="T3"/>
                    </a:cxn>
                    <a:cxn ang="0">
                      <a:pos x="T4" y="T5"/>
                    </a:cxn>
                    <a:cxn ang="0">
                      <a:pos x="T6" y="T7"/>
                    </a:cxn>
                    <a:cxn ang="0">
                      <a:pos x="T8" y="T9"/>
                    </a:cxn>
                  </a:cxnLst>
                  <a:rect l="0" t="0" r="r" b="b"/>
                  <a:pathLst>
                    <a:path w="25" h="37">
                      <a:moveTo>
                        <a:pt x="25" y="0"/>
                      </a:moveTo>
                      <a:lnTo>
                        <a:pt x="25" y="0"/>
                      </a:lnTo>
                      <a:cubicBezTo>
                        <a:pt x="13" y="7"/>
                        <a:pt x="4" y="22"/>
                        <a:pt x="0" y="32"/>
                      </a:cubicBezTo>
                      <a:cubicBezTo>
                        <a:pt x="4" y="32"/>
                        <a:pt x="8" y="34"/>
                        <a:pt x="9" y="37"/>
                      </a:cubicBezTo>
                      <a:cubicBezTo>
                        <a:pt x="13" y="22"/>
                        <a:pt x="18" y="8"/>
                        <a:pt x="25"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94" name="Freeform 177"/>
                <p:cNvSpPr>
                  <a:spLocks noEditPoints="1"/>
                </p:cNvSpPr>
                <p:nvPr/>
              </p:nvSpPr>
              <p:spPr bwMode="auto">
                <a:xfrm>
                  <a:off x="4939" y="1205"/>
                  <a:ext cx="23" cy="16"/>
                </a:xfrm>
                <a:custGeom>
                  <a:avLst/>
                  <a:gdLst>
                    <a:gd name="T0" fmla="*/ 29 w 74"/>
                    <a:gd name="T1" fmla="*/ 7 h 48"/>
                    <a:gd name="T2" fmla="*/ 29 w 74"/>
                    <a:gd name="T3" fmla="*/ 7 h 48"/>
                    <a:gd name="T4" fmla="*/ 4 w 74"/>
                    <a:gd name="T5" fmla="*/ 39 h 48"/>
                    <a:gd name="T6" fmla="*/ 13 w 74"/>
                    <a:gd name="T7" fmla="*/ 44 h 48"/>
                    <a:gd name="T8" fmla="*/ 29 w 74"/>
                    <a:gd name="T9" fmla="*/ 7 h 48"/>
                    <a:gd name="T10" fmla="*/ 29 w 74"/>
                    <a:gd name="T11" fmla="*/ 7 h 48"/>
                    <a:gd name="T12" fmla="*/ 30 w 74"/>
                    <a:gd name="T13" fmla="*/ 0 h 48"/>
                    <a:gd name="T14" fmla="*/ 30 w 74"/>
                    <a:gd name="T15" fmla="*/ 0 h 48"/>
                    <a:gd name="T16" fmla="*/ 0 w 74"/>
                    <a:gd name="T17" fmla="*/ 38 h 48"/>
                    <a:gd name="T18" fmla="*/ 70 w 74"/>
                    <a:gd name="T19" fmla="*/ 10 h 48"/>
                    <a:gd name="T20" fmla="*/ 70 w 74"/>
                    <a:gd name="T21" fmla="*/ 10 h 48"/>
                    <a:gd name="T22" fmla="*/ 73 w 74"/>
                    <a:gd name="T2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8">
                      <a:moveTo>
                        <a:pt x="29" y="7"/>
                      </a:moveTo>
                      <a:lnTo>
                        <a:pt x="29" y="7"/>
                      </a:lnTo>
                      <a:cubicBezTo>
                        <a:pt x="17" y="14"/>
                        <a:pt x="8" y="29"/>
                        <a:pt x="4" y="39"/>
                      </a:cubicBezTo>
                      <a:cubicBezTo>
                        <a:pt x="8" y="39"/>
                        <a:pt x="12" y="41"/>
                        <a:pt x="13" y="44"/>
                      </a:cubicBezTo>
                      <a:cubicBezTo>
                        <a:pt x="17" y="29"/>
                        <a:pt x="22" y="15"/>
                        <a:pt x="29" y="7"/>
                      </a:cubicBezTo>
                      <a:lnTo>
                        <a:pt x="29" y="7"/>
                      </a:lnTo>
                      <a:close/>
                      <a:moveTo>
                        <a:pt x="30" y="0"/>
                      </a:moveTo>
                      <a:lnTo>
                        <a:pt x="30" y="0"/>
                      </a:lnTo>
                      <a:cubicBezTo>
                        <a:pt x="19" y="10"/>
                        <a:pt x="5" y="28"/>
                        <a:pt x="0" y="38"/>
                      </a:cubicBezTo>
                      <a:moveTo>
                        <a:pt x="70" y="10"/>
                      </a:moveTo>
                      <a:lnTo>
                        <a:pt x="70" y="10"/>
                      </a:lnTo>
                      <a:cubicBezTo>
                        <a:pt x="73" y="24"/>
                        <a:pt x="74" y="42"/>
                        <a:pt x="73" y="48"/>
                      </a:cubicBezTo>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95" name="Freeform 178"/>
                <p:cNvSpPr>
                  <a:spLocks/>
                </p:cNvSpPr>
                <p:nvPr/>
              </p:nvSpPr>
              <p:spPr bwMode="auto">
                <a:xfrm>
                  <a:off x="4962" y="1216"/>
                  <a:ext cx="3" cy="2"/>
                </a:xfrm>
                <a:custGeom>
                  <a:avLst/>
                  <a:gdLst>
                    <a:gd name="T0" fmla="*/ 11 w 11"/>
                    <a:gd name="T1" fmla="*/ 4 h 6"/>
                    <a:gd name="T2" fmla="*/ 11 w 11"/>
                    <a:gd name="T3" fmla="*/ 4 h 6"/>
                    <a:gd name="T4" fmla="*/ 0 w 11"/>
                    <a:gd name="T5" fmla="*/ 4 h 6"/>
                    <a:gd name="T6" fmla="*/ 0 w 11"/>
                    <a:gd name="T7" fmla="*/ 2 h 6"/>
                    <a:gd name="T8" fmla="*/ 11 w 11"/>
                    <a:gd name="T9" fmla="*/ 3 h 6"/>
                    <a:gd name="T10" fmla="*/ 11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11" y="4"/>
                      </a:moveTo>
                      <a:lnTo>
                        <a:pt x="11" y="4"/>
                      </a:lnTo>
                      <a:cubicBezTo>
                        <a:pt x="8" y="6"/>
                        <a:pt x="3" y="2"/>
                        <a:pt x="0" y="4"/>
                      </a:cubicBezTo>
                      <a:lnTo>
                        <a:pt x="0" y="2"/>
                      </a:lnTo>
                      <a:cubicBezTo>
                        <a:pt x="3" y="0"/>
                        <a:pt x="8" y="4"/>
                        <a:pt x="11" y="3"/>
                      </a:cubicBezTo>
                      <a:lnTo>
                        <a:pt x="11" y="4"/>
                      </a:lnTo>
                      <a:close/>
                    </a:path>
                  </a:pathLst>
                </a:custGeom>
                <a:solidFill>
                  <a:srgbClr val="16377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96" name="Freeform 179"/>
                <p:cNvSpPr>
                  <a:spLocks/>
                </p:cNvSpPr>
                <p:nvPr/>
              </p:nvSpPr>
              <p:spPr bwMode="auto">
                <a:xfrm>
                  <a:off x="4962" y="1216"/>
                  <a:ext cx="3" cy="2"/>
                </a:xfrm>
                <a:custGeom>
                  <a:avLst/>
                  <a:gdLst>
                    <a:gd name="T0" fmla="*/ 11 w 11"/>
                    <a:gd name="T1" fmla="*/ 4 h 6"/>
                    <a:gd name="T2" fmla="*/ 11 w 11"/>
                    <a:gd name="T3" fmla="*/ 4 h 6"/>
                    <a:gd name="T4" fmla="*/ 0 w 11"/>
                    <a:gd name="T5" fmla="*/ 4 h 6"/>
                    <a:gd name="T6" fmla="*/ 0 w 11"/>
                    <a:gd name="T7" fmla="*/ 2 h 6"/>
                    <a:gd name="T8" fmla="*/ 11 w 11"/>
                    <a:gd name="T9" fmla="*/ 3 h 6"/>
                    <a:gd name="T10" fmla="*/ 11 w 11"/>
                    <a:gd name="T11" fmla="*/ 4 h 6"/>
                    <a:gd name="T12" fmla="*/ 11 w 11"/>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1" h="6">
                      <a:moveTo>
                        <a:pt x="11" y="4"/>
                      </a:moveTo>
                      <a:lnTo>
                        <a:pt x="11" y="4"/>
                      </a:lnTo>
                      <a:cubicBezTo>
                        <a:pt x="8" y="6"/>
                        <a:pt x="3" y="2"/>
                        <a:pt x="0" y="4"/>
                      </a:cubicBezTo>
                      <a:lnTo>
                        <a:pt x="0" y="2"/>
                      </a:lnTo>
                      <a:cubicBezTo>
                        <a:pt x="3" y="0"/>
                        <a:pt x="8" y="4"/>
                        <a:pt x="11" y="3"/>
                      </a:cubicBezTo>
                      <a:lnTo>
                        <a:pt x="11" y="4"/>
                      </a:lnTo>
                      <a:lnTo>
                        <a:pt x="11" y="4"/>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97" name="Freeform 180"/>
                <p:cNvSpPr>
                  <a:spLocks/>
                </p:cNvSpPr>
                <p:nvPr/>
              </p:nvSpPr>
              <p:spPr bwMode="auto">
                <a:xfrm>
                  <a:off x="4962" y="1217"/>
                  <a:ext cx="3" cy="1"/>
                </a:xfrm>
                <a:custGeom>
                  <a:avLst/>
                  <a:gdLst>
                    <a:gd name="T0" fmla="*/ 11 w 11"/>
                    <a:gd name="T1" fmla="*/ 4 h 5"/>
                    <a:gd name="T2" fmla="*/ 11 w 11"/>
                    <a:gd name="T3" fmla="*/ 4 h 5"/>
                    <a:gd name="T4" fmla="*/ 0 w 11"/>
                    <a:gd name="T5" fmla="*/ 3 h 5"/>
                    <a:gd name="T6" fmla="*/ 0 w 11"/>
                    <a:gd name="T7" fmla="*/ 2 h 5"/>
                    <a:gd name="T8" fmla="*/ 11 w 11"/>
                    <a:gd name="T9" fmla="*/ 2 h 5"/>
                    <a:gd name="T10" fmla="*/ 11 w 11"/>
                    <a:gd name="T11" fmla="*/ 4 h 5"/>
                  </a:gdLst>
                  <a:ahLst/>
                  <a:cxnLst>
                    <a:cxn ang="0">
                      <a:pos x="T0" y="T1"/>
                    </a:cxn>
                    <a:cxn ang="0">
                      <a:pos x="T2" y="T3"/>
                    </a:cxn>
                    <a:cxn ang="0">
                      <a:pos x="T4" y="T5"/>
                    </a:cxn>
                    <a:cxn ang="0">
                      <a:pos x="T6" y="T7"/>
                    </a:cxn>
                    <a:cxn ang="0">
                      <a:pos x="T8" y="T9"/>
                    </a:cxn>
                    <a:cxn ang="0">
                      <a:pos x="T10" y="T11"/>
                    </a:cxn>
                  </a:cxnLst>
                  <a:rect l="0" t="0" r="r" b="b"/>
                  <a:pathLst>
                    <a:path w="11" h="5">
                      <a:moveTo>
                        <a:pt x="11" y="4"/>
                      </a:moveTo>
                      <a:lnTo>
                        <a:pt x="11" y="4"/>
                      </a:lnTo>
                      <a:cubicBezTo>
                        <a:pt x="8" y="5"/>
                        <a:pt x="3" y="1"/>
                        <a:pt x="0" y="3"/>
                      </a:cubicBezTo>
                      <a:lnTo>
                        <a:pt x="0" y="2"/>
                      </a:lnTo>
                      <a:cubicBezTo>
                        <a:pt x="3" y="0"/>
                        <a:pt x="8" y="4"/>
                        <a:pt x="11" y="2"/>
                      </a:cubicBezTo>
                      <a:lnTo>
                        <a:pt x="11" y="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98" name="Freeform 181"/>
                <p:cNvSpPr>
                  <a:spLocks/>
                </p:cNvSpPr>
                <p:nvPr/>
              </p:nvSpPr>
              <p:spPr bwMode="auto">
                <a:xfrm>
                  <a:off x="4962" y="1217"/>
                  <a:ext cx="3" cy="1"/>
                </a:xfrm>
                <a:custGeom>
                  <a:avLst/>
                  <a:gdLst>
                    <a:gd name="T0" fmla="*/ 11 w 11"/>
                    <a:gd name="T1" fmla="*/ 4 h 5"/>
                    <a:gd name="T2" fmla="*/ 11 w 11"/>
                    <a:gd name="T3" fmla="*/ 4 h 5"/>
                    <a:gd name="T4" fmla="*/ 0 w 11"/>
                    <a:gd name="T5" fmla="*/ 3 h 5"/>
                    <a:gd name="T6" fmla="*/ 0 w 11"/>
                    <a:gd name="T7" fmla="*/ 2 h 5"/>
                    <a:gd name="T8" fmla="*/ 11 w 11"/>
                    <a:gd name="T9" fmla="*/ 2 h 5"/>
                    <a:gd name="T10" fmla="*/ 11 w 11"/>
                    <a:gd name="T11" fmla="*/ 4 h 5"/>
                    <a:gd name="T12" fmla="*/ 11 w 11"/>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11" h="5">
                      <a:moveTo>
                        <a:pt x="11" y="4"/>
                      </a:moveTo>
                      <a:lnTo>
                        <a:pt x="11" y="4"/>
                      </a:lnTo>
                      <a:cubicBezTo>
                        <a:pt x="8" y="5"/>
                        <a:pt x="3" y="1"/>
                        <a:pt x="0" y="3"/>
                      </a:cubicBezTo>
                      <a:lnTo>
                        <a:pt x="0" y="2"/>
                      </a:lnTo>
                      <a:cubicBezTo>
                        <a:pt x="3" y="0"/>
                        <a:pt x="8" y="4"/>
                        <a:pt x="11" y="2"/>
                      </a:cubicBezTo>
                      <a:lnTo>
                        <a:pt x="11" y="4"/>
                      </a:lnTo>
                      <a:lnTo>
                        <a:pt x="11" y="4"/>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99" name="Freeform 182"/>
                <p:cNvSpPr>
                  <a:spLocks/>
                </p:cNvSpPr>
                <p:nvPr/>
              </p:nvSpPr>
              <p:spPr bwMode="auto">
                <a:xfrm>
                  <a:off x="4962" y="1217"/>
                  <a:ext cx="3" cy="2"/>
                </a:xfrm>
                <a:custGeom>
                  <a:avLst/>
                  <a:gdLst>
                    <a:gd name="T0" fmla="*/ 11 w 11"/>
                    <a:gd name="T1" fmla="*/ 5 h 6"/>
                    <a:gd name="T2" fmla="*/ 11 w 11"/>
                    <a:gd name="T3" fmla="*/ 5 h 6"/>
                    <a:gd name="T4" fmla="*/ 0 w 11"/>
                    <a:gd name="T5" fmla="*/ 4 h 6"/>
                    <a:gd name="T6" fmla="*/ 0 w 11"/>
                    <a:gd name="T7" fmla="*/ 2 h 6"/>
                    <a:gd name="T8" fmla="*/ 11 w 11"/>
                    <a:gd name="T9" fmla="*/ 3 h 6"/>
                    <a:gd name="T10" fmla="*/ 11 w 11"/>
                    <a:gd name="T11" fmla="*/ 5 h 6"/>
                  </a:gdLst>
                  <a:ahLst/>
                  <a:cxnLst>
                    <a:cxn ang="0">
                      <a:pos x="T0" y="T1"/>
                    </a:cxn>
                    <a:cxn ang="0">
                      <a:pos x="T2" y="T3"/>
                    </a:cxn>
                    <a:cxn ang="0">
                      <a:pos x="T4" y="T5"/>
                    </a:cxn>
                    <a:cxn ang="0">
                      <a:pos x="T6" y="T7"/>
                    </a:cxn>
                    <a:cxn ang="0">
                      <a:pos x="T8" y="T9"/>
                    </a:cxn>
                    <a:cxn ang="0">
                      <a:pos x="T10" y="T11"/>
                    </a:cxn>
                  </a:cxnLst>
                  <a:rect l="0" t="0" r="r" b="b"/>
                  <a:pathLst>
                    <a:path w="11" h="6">
                      <a:moveTo>
                        <a:pt x="11" y="5"/>
                      </a:moveTo>
                      <a:lnTo>
                        <a:pt x="11" y="5"/>
                      </a:lnTo>
                      <a:cubicBezTo>
                        <a:pt x="8" y="6"/>
                        <a:pt x="3" y="2"/>
                        <a:pt x="0" y="4"/>
                      </a:cubicBezTo>
                      <a:lnTo>
                        <a:pt x="0" y="2"/>
                      </a:lnTo>
                      <a:cubicBezTo>
                        <a:pt x="3" y="0"/>
                        <a:pt x="8" y="4"/>
                        <a:pt x="11" y="3"/>
                      </a:cubicBezTo>
                      <a:lnTo>
                        <a:pt x="11" y="5"/>
                      </a:lnTo>
                      <a:close/>
                    </a:path>
                  </a:pathLst>
                </a:custGeom>
                <a:solidFill>
                  <a:srgbClr val="EC19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00" name="Freeform 183"/>
                <p:cNvSpPr>
                  <a:spLocks/>
                </p:cNvSpPr>
                <p:nvPr/>
              </p:nvSpPr>
              <p:spPr bwMode="auto">
                <a:xfrm>
                  <a:off x="4962" y="1217"/>
                  <a:ext cx="3" cy="2"/>
                </a:xfrm>
                <a:custGeom>
                  <a:avLst/>
                  <a:gdLst>
                    <a:gd name="T0" fmla="*/ 11 w 11"/>
                    <a:gd name="T1" fmla="*/ 5 h 6"/>
                    <a:gd name="T2" fmla="*/ 11 w 11"/>
                    <a:gd name="T3" fmla="*/ 5 h 6"/>
                    <a:gd name="T4" fmla="*/ 0 w 11"/>
                    <a:gd name="T5" fmla="*/ 4 h 6"/>
                    <a:gd name="T6" fmla="*/ 0 w 11"/>
                    <a:gd name="T7" fmla="*/ 2 h 6"/>
                    <a:gd name="T8" fmla="*/ 11 w 11"/>
                    <a:gd name="T9" fmla="*/ 3 h 6"/>
                    <a:gd name="T10" fmla="*/ 11 w 11"/>
                    <a:gd name="T11" fmla="*/ 5 h 6"/>
                    <a:gd name="T12" fmla="*/ 11 w 11"/>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11" h="6">
                      <a:moveTo>
                        <a:pt x="11" y="5"/>
                      </a:moveTo>
                      <a:lnTo>
                        <a:pt x="11" y="5"/>
                      </a:lnTo>
                      <a:cubicBezTo>
                        <a:pt x="8" y="6"/>
                        <a:pt x="3" y="2"/>
                        <a:pt x="0" y="4"/>
                      </a:cubicBezTo>
                      <a:lnTo>
                        <a:pt x="0" y="2"/>
                      </a:lnTo>
                      <a:cubicBezTo>
                        <a:pt x="3" y="0"/>
                        <a:pt x="8" y="4"/>
                        <a:pt x="11" y="3"/>
                      </a:cubicBezTo>
                      <a:lnTo>
                        <a:pt x="11" y="5"/>
                      </a:lnTo>
                      <a:lnTo>
                        <a:pt x="11" y="5"/>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01" name="Freeform 184"/>
                <p:cNvSpPr>
                  <a:spLocks/>
                </p:cNvSpPr>
                <p:nvPr/>
              </p:nvSpPr>
              <p:spPr bwMode="auto">
                <a:xfrm>
                  <a:off x="4962" y="1218"/>
                  <a:ext cx="3" cy="2"/>
                </a:xfrm>
                <a:custGeom>
                  <a:avLst/>
                  <a:gdLst>
                    <a:gd name="T0" fmla="*/ 11 w 11"/>
                    <a:gd name="T1" fmla="*/ 4 h 6"/>
                    <a:gd name="T2" fmla="*/ 11 w 11"/>
                    <a:gd name="T3" fmla="*/ 4 h 6"/>
                    <a:gd name="T4" fmla="*/ 0 w 11"/>
                    <a:gd name="T5" fmla="*/ 3 h 6"/>
                    <a:gd name="T6" fmla="*/ 0 w 11"/>
                    <a:gd name="T7" fmla="*/ 2 h 6"/>
                    <a:gd name="T8" fmla="*/ 11 w 11"/>
                    <a:gd name="T9" fmla="*/ 3 h 6"/>
                    <a:gd name="T10" fmla="*/ 11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11" y="4"/>
                      </a:moveTo>
                      <a:lnTo>
                        <a:pt x="11" y="4"/>
                      </a:lnTo>
                      <a:cubicBezTo>
                        <a:pt x="8" y="6"/>
                        <a:pt x="3" y="2"/>
                        <a:pt x="0" y="3"/>
                      </a:cubicBezTo>
                      <a:lnTo>
                        <a:pt x="0" y="2"/>
                      </a:lnTo>
                      <a:cubicBezTo>
                        <a:pt x="3" y="0"/>
                        <a:pt x="8" y="4"/>
                        <a:pt x="11" y="3"/>
                      </a:cubicBezTo>
                      <a:lnTo>
                        <a:pt x="11" y="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02" name="Freeform 185"/>
                <p:cNvSpPr>
                  <a:spLocks/>
                </p:cNvSpPr>
                <p:nvPr/>
              </p:nvSpPr>
              <p:spPr bwMode="auto">
                <a:xfrm>
                  <a:off x="4962" y="1218"/>
                  <a:ext cx="3" cy="2"/>
                </a:xfrm>
                <a:custGeom>
                  <a:avLst/>
                  <a:gdLst>
                    <a:gd name="T0" fmla="*/ 11 w 11"/>
                    <a:gd name="T1" fmla="*/ 4 h 6"/>
                    <a:gd name="T2" fmla="*/ 11 w 11"/>
                    <a:gd name="T3" fmla="*/ 4 h 6"/>
                    <a:gd name="T4" fmla="*/ 0 w 11"/>
                    <a:gd name="T5" fmla="*/ 3 h 6"/>
                    <a:gd name="T6" fmla="*/ 0 w 11"/>
                    <a:gd name="T7" fmla="*/ 2 h 6"/>
                    <a:gd name="T8" fmla="*/ 11 w 11"/>
                    <a:gd name="T9" fmla="*/ 3 h 6"/>
                    <a:gd name="T10" fmla="*/ 11 w 11"/>
                    <a:gd name="T11" fmla="*/ 4 h 6"/>
                    <a:gd name="T12" fmla="*/ 11 w 11"/>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1" h="6">
                      <a:moveTo>
                        <a:pt x="11" y="4"/>
                      </a:moveTo>
                      <a:lnTo>
                        <a:pt x="11" y="4"/>
                      </a:lnTo>
                      <a:cubicBezTo>
                        <a:pt x="8" y="6"/>
                        <a:pt x="3" y="2"/>
                        <a:pt x="0" y="3"/>
                      </a:cubicBezTo>
                      <a:lnTo>
                        <a:pt x="0" y="2"/>
                      </a:lnTo>
                      <a:cubicBezTo>
                        <a:pt x="3" y="0"/>
                        <a:pt x="8" y="4"/>
                        <a:pt x="11" y="3"/>
                      </a:cubicBezTo>
                      <a:lnTo>
                        <a:pt x="11" y="4"/>
                      </a:lnTo>
                      <a:lnTo>
                        <a:pt x="11" y="4"/>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03" name="Freeform 186"/>
                <p:cNvSpPr>
                  <a:spLocks/>
                </p:cNvSpPr>
                <p:nvPr/>
              </p:nvSpPr>
              <p:spPr bwMode="auto">
                <a:xfrm>
                  <a:off x="4962" y="1218"/>
                  <a:ext cx="3" cy="2"/>
                </a:xfrm>
                <a:custGeom>
                  <a:avLst/>
                  <a:gdLst>
                    <a:gd name="T0" fmla="*/ 11 w 11"/>
                    <a:gd name="T1" fmla="*/ 4 h 5"/>
                    <a:gd name="T2" fmla="*/ 11 w 11"/>
                    <a:gd name="T3" fmla="*/ 4 h 5"/>
                    <a:gd name="T4" fmla="*/ 0 w 11"/>
                    <a:gd name="T5" fmla="*/ 3 h 5"/>
                    <a:gd name="T6" fmla="*/ 0 w 11"/>
                    <a:gd name="T7" fmla="*/ 1 h 5"/>
                    <a:gd name="T8" fmla="*/ 11 w 11"/>
                    <a:gd name="T9" fmla="*/ 2 h 5"/>
                    <a:gd name="T10" fmla="*/ 11 w 11"/>
                    <a:gd name="T11" fmla="*/ 4 h 5"/>
                  </a:gdLst>
                  <a:ahLst/>
                  <a:cxnLst>
                    <a:cxn ang="0">
                      <a:pos x="T0" y="T1"/>
                    </a:cxn>
                    <a:cxn ang="0">
                      <a:pos x="T2" y="T3"/>
                    </a:cxn>
                    <a:cxn ang="0">
                      <a:pos x="T4" y="T5"/>
                    </a:cxn>
                    <a:cxn ang="0">
                      <a:pos x="T6" y="T7"/>
                    </a:cxn>
                    <a:cxn ang="0">
                      <a:pos x="T8" y="T9"/>
                    </a:cxn>
                    <a:cxn ang="0">
                      <a:pos x="T10" y="T11"/>
                    </a:cxn>
                  </a:cxnLst>
                  <a:rect l="0" t="0" r="r" b="b"/>
                  <a:pathLst>
                    <a:path w="11" h="5">
                      <a:moveTo>
                        <a:pt x="11" y="4"/>
                      </a:moveTo>
                      <a:lnTo>
                        <a:pt x="11" y="4"/>
                      </a:lnTo>
                      <a:cubicBezTo>
                        <a:pt x="8" y="5"/>
                        <a:pt x="3" y="1"/>
                        <a:pt x="0" y="3"/>
                      </a:cubicBezTo>
                      <a:lnTo>
                        <a:pt x="0" y="1"/>
                      </a:lnTo>
                      <a:cubicBezTo>
                        <a:pt x="3" y="0"/>
                        <a:pt x="8" y="4"/>
                        <a:pt x="11" y="2"/>
                      </a:cubicBezTo>
                      <a:lnTo>
                        <a:pt x="11" y="4"/>
                      </a:lnTo>
                      <a:close/>
                    </a:path>
                  </a:pathLst>
                </a:custGeom>
                <a:solidFill>
                  <a:srgbClr val="16377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04" name="Freeform 187"/>
                <p:cNvSpPr>
                  <a:spLocks/>
                </p:cNvSpPr>
                <p:nvPr/>
              </p:nvSpPr>
              <p:spPr bwMode="auto">
                <a:xfrm>
                  <a:off x="4962" y="1218"/>
                  <a:ext cx="3" cy="2"/>
                </a:xfrm>
                <a:custGeom>
                  <a:avLst/>
                  <a:gdLst>
                    <a:gd name="T0" fmla="*/ 11 w 11"/>
                    <a:gd name="T1" fmla="*/ 4 h 5"/>
                    <a:gd name="T2" fmla="*/ 11 w 11"/>
                    <a:gd name="T3" fmla="*/ 4 h 5"/>
                    <a:gd name="T4" fmla="*/ 0 w 11"/>
                    <a:gd name="T5" fmla="*/ 3 h 5"/>
                    <a:gd name="T6" fmla="*/ 0 w 11"/>
                    <a:gd name="T7" fmla="*/ 1 h 5"/>
                    <a:gd name="T8" fmla="*/ 11 w 11"/>
                    <a:gd name="T9" fmla="*/ 2 h 5"/>
                    <a:gd name="T10" fmla="*/ 11 w 11"/>
                    <a:gd name="T11" fmla="*/ 4 h 5"/>
                    <a:gd name="T12" fmla="*/ 11 w 11"/>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11" h="5">
                      <a:moveTo>
                        <a:pt x="11" y="4"/>
                      </a:moveTo>
                      <a:lnTo>
                        <a:pt x="11" y="4"/>
                      </a:lnTo>
                      <a:cubicBezTo>
                        <a:pt x="8" y="5"/>
                        <a:pt x="3" y="1"/>
                        <a:pt x="0" y="3"/>
                      </a:cubicBezTo>
                      <a:lnTo>
                        <a:pt x="0" y="1"/>
                      </a:lnTo>
                      <a:cubicBezTo>
                        <a:pt x="3" y="0"/>
                        <a:pt x="8" y="4"/>
                        <a:pt x="11" y="2"/>
                      </a:cubicBezTo>
                      <a:lnTo>
                        <a:pt x="11" y="4"/>
                      </a:lnTo>
                      <a:lnTo>
                        <a:pt x="11" y="4"/>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05" name="Freeform 188"/>
                <p:cNvSpPr>
                  <a:spLocks/>
                </p:cNvSpPr>
                <p:nvPr/>
              </p:nvSpPr>
              <p:spPr bwMode="auto">
                <a:xfrm>
                  <a:off x="4909" y="1195"/>
                  <a:ext cx="3" cy="3"/>
                </a:xfrm>
                <a:custGeom>
                  <a:avLst/>
                  <a:gdLst>
                    <a:gd name="T0" fmla="*/ 6 w 12"/>
                    <a:gd name="T1" fmla="*/ 0 h 9"/>
                    <a:gd name="T2" fmla="*/ 6 w 12"/>
                    <a:gd name="T3" fmla="*/ 0 h 9"/>
                    <a:gd name="T4" fmla="*/ 6 w 12"/>
                    <a:gd name="T5" fmla="*/ 9 h 9"/>
                    <a:gd name="T6" fmla="*/ 6 w 12"/>
                    <a:gd name="T7" fmla="*/ 0 h 9"/>
                  </a:gdLst>
                  <a:ahLst/>
                  <a:cxnLst>
                    <a:cxn ang="0">
                      <a:pos x="T0" y="T1"/>
                    </a:cxn>
                    <a:cxn ang="0">
                      <a:pos x="T2" y="T3"/>
                    </a:cxn>
                    <a:cxn ang="0">
                      <a:pos x="T4" y="T5"/>
                    </a:cxn>
                    <a:cxn ang="0">
                      <a:pos x="T6" y="T7"/>
                    </a:cxn>
                  </a:cxnLst>
                  <a:rect l="0" t="0" r="r" b="b"/>
                  <a:pathLst>
                    <a:path w="12" h="9">
                      <a:moveTo>
                        <a:pt x="6" y="0"/>
                      </a:moveTo>
                      <a:lnTo>
                        <a:pt x="6" y="0"/>
                      </a:lnTo>
                      <a:cubicBezTo>
                        <a:pt x="0" y="0"/>
                        <a:pt x="0" y="9"/>
                        <a:pt x="6" y="9"/>
                      </a:cubicBezTo>
                      <a:cubicBezTo>
                        <a:pt x="12" y="9"/>
                        <a:pt x="12" y="0"/>
                        <a:pt x="6"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06" name="Freeform 189"/>
                <p:cNvSpPr>
                  <a:spLocks/>
                </p:cNvSpPr>
                <p:nvPr/>
              </p:nvSpPr>
              <p:spPr bwMode="auto">
                <a:xfrm>
                  <a:off x="4912" y="1195"/>
                  <a:ext cx="4" cy="3"/>
                </a:xfrm>
                <a:custGeom>
                  <a:avLst/>
                  <a:gdLst>
                    <a:gd name="T0" fmla="*/ 6 w 12"/>
                    <a:gd name="T1" fmla="*/ 0 h 9"/>
                    <a:gd name="T2" fmla="*/ 6 w 12"/>
                    <a:gd name="T3" fmla="*/ 0 h 9"/>
                    <a:gd name="T4" fmla="*/ 6 w 12"/>
                    <a:gd name="T5" fmla="*/ 9 h 9"/>
                    <a:gd name="T6" fmla="*/ 6 w 12"/>
                    <a:gd name="T7" fmla="*/ 0 h 9"/>
                  </a:gdLst>
                  <a:ahLst/>
                  <a:cxnLst>
                    <a:cxn ang="0">
                      <a:pos x="T0" y="T1"/>
                    </a:cxn>
                    <a:cxn ang="0">
                      <a:pos x="T2" y="T3"/>
                    </a:cxn>
                    <a:cxn ang="0">
                      <a:pos x="T4" y="T5"/>
                    </a:cxn>
                    <a:cxn ang="0">
                      <a:pos x="T6" y="T7"/>
                    </a:cxn>
                  </a:cxnLst>
                  <a:rect l="0" t="0" r="r" b="b"/>
                  <a:pathLst>
                    <a:path w="12" h="9">
                      <a:moveTo>
                        <a:pt x="6" y="0"/>
                      </a:moveTo>
                      <a:lnTo>
                        <a:pt x="6" y="0"/>
                      </a:lnTo>
                      <a:cubicBezTo>
                        <a:pt x="0" y="0"/>
                        <a:pt x="0" y="9"/>
                        <a:pt x="6" y="9"/>
                      </a:cubicBezTo>
                      <a:cubicBezTo>
                        <a:pt x="12" y="9"/>
                        <a:pt x="12" y="0"/>
                        <a:pt x="6"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07" name="Freeform 190"/>
                <p:cNvSpPr>
                  <a:spLocks/>
                </p:cNvSpPr>
                <p:nvPr/>
              </p:nvSpPr>
              <p:spPr bwMode="auto">
                <a:xfrm>
                  <a:off x="4916" y="1195"/>
                  <a:ext cx="3" cy="3"/>
                </a:xfrm>
                <a:custGeom>
                  <a:avLst/>
                  <a:gdLst>
                    <a:gd name="T0" fmla="*/ 6 w 12"/>
                    <a:gd name="T1" fmla="*/ 0 h 9"/>
                    <a:gd name="T2" fmla="*/ 6 w 12"/>
                    <a:gd name="T3" fmla="*/ 0 h 9"/>
                    <a:gd name="T4" fmla="*/ 6 w 12"/>
                    <a:gd name="T5" fmla="*/ 9 h 9"/>
                    <a:gd name="T6" fmla="*/ 6 w 12"/>
                    <a:gd name="T7" fmla="*/ 0 h 9"/>
                  </a:gdLst>
                  <a:ahLst/>
                  <a:cxnLst>
                    <a:cxn ang="0">
                      <a:pos x="T0" y="T1"/>
                    </a:cxn>
                    <a:cxn ang="0">
                      <a:pos x="T2" y="T3"/>
                    </a:cxn>
                    <a:cxn ang="0">
                      <a:pos x="T4" y="T5"/>
                    </a:cxn>
                    <a:cxn ang="0">
                      <a:pos x="T6" y="T7"/>
                    </a:cxn>
                  </a:cxnLst>
                  <a:rect l="0" t="0" r="r" b="b"/>
                  <a:pathLst>
                    <a:path w="12" h="9">
                      <a:moveTo>
                        <a:pt x="6" y="0"/>
                      </a:moveTo>
                      <a:lnTo>
                        <a:pt x="6" y="0"/>
                      </a:lnTo>
                      <a:cubicBezTo>
                        <a:pt x="0" y="0"/>
                        <a:pt x="0" y="9"/>
                        <a:pt x="6" y="9"/>
                      </a:cubicBezTo>
                      <a:cubicBezTo>
                        <a:pt x="11" y="9"/>
                        <a:pt x="12" y="0"/>
                        <a:pt x="6"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08" name="Freeform 191"/>
                <p:cNvSpPr>
                  <a:spLocks/>
                </p:cNvSpPr>
                <p:nvPr/>
              </p:nvSpPr>
              <p:spPr bwMode="auto">
                <a:xfrm>
                  <a:off x="4907" y="1198"/>
                  <a:ext cx="4" cy="3"/>
                </a:xfrm>
                <a:custGeom>
                  <a:avLst/>
                  <a:gdLst>
                    <a:gd name="T0" fmla="*/ 6 w 12"/>
                    <a:gd name="T1" fmla="*/ 0 h 9"/>
                    <a:gd name="T2" fmla="*/ 6 w 12"/>
                    <a:gd name="T3" fmla="*/ 0 h 9"/>
                    <a:gd name="T4" fmla="*/ 6 w 12"/>
                    <a:gd name="T5" fmla="*/ 9 h 9"/>
                    <a:gd name="T6" fmla="*/ 6 w 12"/>
                    <a:gd name="T7" fmla="*/ 0 h 9"/>
                  </a:gdLst>
                  <a:ahLst/>
                  <a:cxnLst>
                    <a:cxn ang="0">
                      <a:pos x="T0" y="T1"/>
                    </a:cxn>
                    <a:cxn ang="0">
                      <a:pos x="T2" y="T3"/>
                    </a:cxn>
                    <a:cxn ang="0">
                      <a:pos x="T4" y="T5"/>
                    </a:cxn>
                    <a:cxn ang="0">
                      <a:pos x="T6" y="T7"/>
                    </a:cxn>
                  </a:cxnLst>
                  <a:rect l="0" t="0" r="r" b="b"/>
                  <a:pathLst>
                    <a:path w="12" h="9">
                      <a:moveTo>
                        <a:pt x="6" y="0"/>
                      </a:moveTo>
                      <a:lnTo>
                        <a:pt x="6" y="0"/>
                      </a:lnTo>
                      <a:cubicBezTo>
                        <a:pt x="0" y="0"/>
                        <a:pt x="0" y="9"/>
                        <a:pt x="6" y="9"/>
                      </a:cubicBezTo>
                      <a:cubicBezTo>
                        <a:pt x="12" y="9"/>
                        <a:pt x="12" y="0"/>
                        <a:pt x="6"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09" name="Freeform 192"/>
                <p:cNvSpPr>
                  <a:spLocks/>
                </p:cNvSpPr>
                <p:nvPr/>
              </p:nvSpPr>
              <p:spPr bwMode="auto">
                <a:xfrm>
                  <a:off x="4911" y="1198"/>
                  <a:ext cx="4" cy="3"/>
                </a:xfrm>
                <a:custGeom>
                  <a:avLst/>
                  <a:gdLst>
                    <a:gd name="T0" fmla="*/ 6 w 12"/>
                    <a:gd name="T1" fmla="*/ 0 h 9"/>
                    <a:gd name="T2" fmla="*/ 6 w 12"/>
                    <a:gd name="T3" fmla="*/ 0 h 9"/>
                    <a:gd name="T4" fmla="*/ 6 w 12"/>
                    <a:gd name="T5" fmla="*/ 9 h 9"/>
                    <a:gd name="T6" fmla="*/ 6 w 12"/>
                    <a:gd name="T7" fmla="*/ 0 h 9"/>
                  </a:gdLst>
                  <a:ahLst/>
                  <a:cxnLst>
                    <a:cxn ang="0">
                      <a:pos x="T0" y="T1"/>
                    </a:cxn>
                    <a:cxn ang="0">
                      <a:pos x="T2" y="T3"/>
                    </a:cxn>
                    <a:cxn ang="0">
                      <a:pos x="T4" y="T5"/>
                    </a:cxn>
                    <a:cxn ang="0">
                      <a:pos x="T6" y="T7"/>
                    </a:cxn>
                  </a:cxnLst>
                  <a:rect l="0" t="0" r="r" b="b"/>
                  <a:pathLst>
                    <a:path w="12" h="9">
                      <a:moveTo>
                        <a:pt x="6" y="0"/>
                      </a:moveTo>
                      <a:lnTo>
                        <a:pt x="6" y="0"/>
                      </a:lnTo>
                      <a:cubicBezTo>
                        <a:pt x="0" y="0"/>
                        <a:pt x="0" y="9"/>
                        <a:pt x="6" y="9"/>
                      </a:cubicBezTo>
                      <a:cubicBezTo>
                        <a:pt x="12" y="9"/>
                        <a:pt x="12" y="0"/>
                        <a:pt x="6"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10" name="Freeform 193"/>
                <p:cNvSpPr>
                  <a:spLocks/>
                </p:cNvSpPr>
                <p:nvPr/>
              </p:nvSpPr>
              <p:spPr bwMode="auto">
                <a:xfrm>
                  <a:off x="4914" y="1198"/>
                  <a:ext cx="4" cy="3"/>
                </a:xfrm>
                <a:custGeom>
                  <a:avLst/>
                  <a:gdLst>
                    <a:gd name="T0" fmla="*/ 6 w 12"/>
                    <a:gd name="T1" fmla="*/ 0 h 9"/>
                    <a:gd name="T2" fmla="*/ 6 w 12"/>
                    <a:gd name="T3" fmla="*/ 0 h 9"/>
                    <a:gd name="T4" fmla="*/ 6 w 12"/>
                    <a:gd name="T5" fmla="*/ 9 h 9"/>
                    <a:gd name="T6" fmla="*/ 6 w 12"/>
                    <a:gd name="T7" fmla="*/ 0 h 9"/>
                  </a:gdLst>
                  <a:ahLst/>
                  <a:cxnLst>
                    <a:cxn ang="0">
                      <a:pos x="T0" y="T1"/>
                    </a:cxn>
                    <a:cxn ang="0">
                      <a:pos x="T2" y="T3"/>
                    </a:cxn>
                    <a:cxn ang="0">
                      <a:pos x="T4" y="T5"/>
                    </a:cxn>
                    <a:cxn ang="0">
                      <a:pos x="T6" y="T7"/>
                    </a:cxn>
                  </a:cxnLst>
                  <a:rect l="0" t="0" r="r" b="b"/>
                  <a:pathLst>
                    <a:path w="12" h="9">
                      <a:moveTo>
                        <a:pt x="6" y="0"/>
                      </a:moveTo>
                      <a:lnTo>
                        <a:pt x="6" y="0"/>
                      </a:lnTo>
                      <a:cubicBezTo>
                        <a:pt x="0" y="0"/>
                        <a:pt x="0" y="9"/>
                        <a:pt x="6" y="9"/>
                      </a:cubicBezTo>
                      <a:cubicBezTo>
                        <a:pt x="11" y="9"/>
                        <a:pt x="12" y="0"/>
                        <a:pt x="6"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11" name="Freeform 194"/>
                <p:cNvSpPr>
                  <a:spLocks/>
                </p:cNvSpPr>
                <p:nvPr/>
              </p:nvSpPr>
              <p:spPr bwMode="auto">
                <a:xfrm>
                  <a:off x="4907" y="1202"/>
                  <a:ext cx="4" cy="2"/>
                </a:xfrm>
                <a:custGeom>
                  <a:avLst/>
                  <a:gdLst>
                    <a:gd name="T0" fmla="*/ 6 w 12"/>
                    <a:gd name="T1" fmla="*/ 0 h 9"/>
                    <a:gd name="T2" fmla="*/ 6 w 12"/>
                    <a:gd name="T3" fmla="*/ 0 h 9"/>
                    <a:gd name="T4" fmla="*/ 6 w 12"/>
                    <a:gd name="T5" fmla="*/ 9 h 9"/>
                    <a:gd name="T6" fmla="*/ 6 w 12"/>
                    <a:gd name="T7" fmla="*/ 0 h 9"/>
                  </a:gdLst>
                  <a:ahLst/>
                  <a:cxnLst>
                    <a:cxn ang="0">
                      <a:pos x="T0" y="T1"/>
                    </a:cxn>
                    <a:cxn ang="0">
                      <a:pos x="T2" y="T3"/>
                    </a:cxn>
                    <a:cxn ang="0">
                      <a:pos x="T4" y="T5"/>
                    </a:cxn>
                    <a:cxn ang="0">
                      <a:pos x="T6" y="T7"/>
                    </a:cxn>
                  </a:cxnLst>
                  <a:rect l="0" t="0" r="r" b="b"/>
                  <a:pathLst>
                    <a:path w="12" h="9">
                      <a:moveTo>
                        <a:pt x="6" y="0"/>
                      </a:moveTo>
                      <a:lnTo>
                        <a:pt x="6" y="0"/>
                      </a:lnTo>
                      <a:cubicBezTo>
                        <a:pt x="0" y="0"/>
                        <a:pt x="0" y="9"/>
                        <a:pt x="6" y="9"/>
                      </a:cubicBezTo>
                      <a:cubicBezTo>
                        <a:pt x="12" y="9"/>
                        <a:pt x="12" y="0"/>
                        <a:pt x="6"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12" name="Freeform 195"/>
                <p:cNvSpPr>
                  <a:spLocks/>
                </p:cNvSpPr>
                <p:nvPr/>
              </p:nvSpPr>
              <p:spPr bwMode="auto">
                <a:xfrm>
                  <a:off x="4910" y="1202"/>
                  <a:ext cx="4" cy="2"/>
                </a:xfrm>
                <a:custGeom>
                  <a:avLst/>
                  <a:gdLst>
                    <a:gd name="T0" fmla="*/ 6 w 12"/>
                    <a:gd name="T1" fmla="*/ 0 h 9"/>
                    <a:gd name="T2" fmla="*/ 6 w 12"/>
                    <a:gd name="T3" fmla="*/ 0 h 9"/>
                    <a:gd name="T4" fmla="*/ 6 w 12"/>
                    <a:gd name="T5" fmla="*/ 9 h 9"/>
                    <a:gd name="T6" fmla="*/ 6 w 12"/>
                    <a:gd name="T7" fmla="*/ 0 h 9"/>
                  </a:gdLst>
                  <a:ahLst/>
                  <a:cxnLst>
                    <a:cxn ang="0">
                      <a:pos x="T0" y="T1"/>
                    </a:cxn>
                    <a:cxn ang="0">
                      <a:pos x="T2" y="T3"/>
                    </a:cxn>
                    <a:cxn ang="0">
                      <a:pos x="T4" y="T5"/>
                    </a:cxn>
                    <a:cxn ang="0">
                      <a:pos x="T6" y="T7"/>
                    </a:cxn>
                  </a:cxnLst>
                  <a:rect l="0" t="0" r="r" b="b"/>
                  <a:pathLst>
                    <a:path w="12" h="9">
                      <a:moveTo>
                        <a:pt x="6" y="0"/>
                      </a:moveTo>
                      <a:lnTo>
                        <a:pt x="6" y="0"/>
                      </a:lnTo>
                      <a:cubicBezTo>
                        <a:pt x="0" y="0"/>
                        <a:pt x="0" y="9"/>
                        <a:pt x="6" y="9"/>
                      </a:cubicBezTo>
                      <a:cubicBezTo>
                        <a:pt x="12" y="9"/>
                        <a:pt x="12" y="0"/>
                        <a:pt x="6"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13" name="Freeform 196"/>
                <p:cNvSpPr>
                  <a:spLocks/>
                </p:cNvSpPr>
                <p:nvPr/>
              </p:nvSpPr>
              <p:spPr bwMode="auto">
                <a:xfrm>
                  <a:off x="4914" y="1202"/>
                  <a:ext cx="3" cy="2"/>
                </a:xfrm>
                <a:custGeom>
                  <a:avLst/>
                  <a:gdLst>
                    <a:gd name="T0" fmla="*/ 6 w 11"/>
                    <a:gd name="T1" fmla="*/ 0 h 9"/>
                    <a:gd name="T2" fmla="*/ 6 w 11"/>
                    <a:gd name="T3" fmla="*/ 0 h 9"/>
                    <a:gd name="T4" fmla="*/ 6 w 11"/>
                    <a:gd name="T5" fmla="*/ 9 h 9"/>
                    <a:gd name="T6" fmla="*/ 6 w 11"/>
                    <a:gd name="T7" fmla="*/ 0 h 9"/>
                  </a:gdLst>
                  <a:ahLst/>
                  <a:cxnLst>
                    <a:cxn ang="0">
                      <a:pos x="T0" y="T1"/>
                    </a:cxn>
                    <a:cxn ang="0">
                      <a:pos x="T2" y="T3"/>
                    </a:cxn>
                    <a:cxn ang="0">
                      <a:pos x="T4" y="T5"/>
                    </a:cxn>
                    <a:cxn ang="0">
                      <a:pos x="T6" y="T7"/>
                    </a:cxn>
                  </a:cxnLst>
                  <a:rect l="0" t="0" r="r" b="b"/>
                  <a:pathLst>
                    <a:path w="11" h="9">
                      <a:moveTo>
                        <a:pt x="6" y="0"/>
                      </a:moveTo>
                      <a:lnTo>
                        <a:pt x="6" y="0"/>
                      </a:lnTo>
                      <a:cubicBezTo>
                        <a:pt x="0" y="0"/>
                        <a:pt x="0" y="9"/>
                        <a:pt x="6" y="9"/>
                      </a:cubicBezTo>
                      <a:cubicBezTo>
                        <a:pt x="11" y="9"/>
                        <a:pt x="11" y="0"/>
                        <a:pt x="6"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14" name="Freeform 197"/>
                <p:cNvSpPr>
                  <a:spLocks/>
                </p:cNvSpPr>
                <p:nvPr/>
              </p:nvSpPr>
              <p:spPr bwMode="auto">
                <a:xfrm>
                  <a:off x="4908" y="1205"/>
                  <a:ext cx="3" cy="3"/>
                </a:xfrm>
                <a:custGeom>
                  <a:avLst/>
                  <a:gdLst>
                    <a:gd name="T0" fmla="*/ 6 w 12"/>
                    <a:gd name="T1" fmla="*/ 0 h 8"/>
                    <a:gd name="T2" fmla="*/ 6 w 12"/>
                    <a:gd name="T3" fmla="*/ 0 h 8"/>
                    <a:gd name="T4" fmla="*/ 6 w 12"/>
                    <a:gd name="T5" fmla="*/ 8 h 8"/>
                    <a:gd name="T6" fmla="*/ 6 w 12"/>
                    <a:gd name="T7" fmla="*/ 0 h 8"/>
                  </a:gdLst>
                  <a:ahLst/>
                  <a:cxnLst>
                    <a:cxn ang="0">
                      <a:pos x="T0" y="T1"/>
                    </a:cxn>
                    <a:cxn ang="0">
                      <a:pos x="T2" y="T3"/>
                    </a:cxn>
                    <a:cxn ang="0">
                      <a:pos x="T4" y="T5"/>
                    </a:cxn>
                    <a:cxn ang="0">
                      <a:pos x="T6" y="T7"/>
                    </a:cxn>
                  </a:cxnLst>
                  <a:rect l="0" t="0" r="r" b="b"/>
                  <a:pathLst>
                    <a:path w="12" h="8">
                      <a:moveTo>
                        <a:pt x="6" y="0"/>
                      </a:moveTo>
                      <a:lnTo>
                        <a:pt x="6" y="0"/>
                      </a:lnTo>
                      <a:cubicBezTo>
                        <a:pt x="0" y="0"/>
                        <a:pt x="0" y="8"/>
                        <a:pt x="6" y="8"/>
                      </a:cubicBezTo>
                      <a:cubicBezTo>
                        <a:pt x="11" y="8"/>
                        <a:pt x="12" y="0"/>
                        <a:pt x="6"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15" name="Freeform 198"/>
                <p:cNvSpPr>
                  <a:spLocks/>
                </p:cNvSpPr>
                <p:nvPr/>
              </p:nvSpPr>
              <p:spPr bwMode="auto">
                <a:xfrm>
                  <a:off x="4911" y="1205"/>
                  <a:ext cx="4" cy="3"/>
                </a:xfrm>
                <a:custGeom>
                  <a:avLst/>
                  <a:gdLst>
                    <a:gd name="T0" fmla="*/ 5 w 11"/>
                    <a:gd name="T1" fmla="*/ 0 h 8"/>
                    <a:gd name="T2" fmla="*/ 5 w 11"/>
                    <a:gd name="T3" fmla="*/ 0 h 8"/>
                    <a:gd name="T4" fmla="*/ 5 w 11"/>
                    <a:gd name="T5" fmla="*/ 8 h 8"/>
                    <a:gd name="T6" fmla="*/ 5 w 11"/>
                    <a:gd name="T7" fmla="*/ 0 h 8"/>
                  </a:gdLst>
                  <a:ahLst/>
                  <a:cxnLst>
                    <a:cxn ang="0">
                      <a:pos x="T0" y="T1"/>
                    </a:cxn>
                    <a:cxn ang="0">
                      <a:pos x="T2" y="T3"/>
                    </a:cxn>
                    <a:cxn ang="0">
                      <a:pos x="T4" y="T5"/>
                    </a:cxn>
                    <a:cxn ang="0">
                      <a:pos x="T6" y="T7"/>
                    </a:cxn>
                  </a:cxnLst>
                  <a:rect l="0" t="0" r="r" b="b"/>
                  <a:pathLst>
                    <a:path w="11" h="8">
                      <a:moveTo>
                        <a:pt x="5" y="0"/>
                      </a:moveTo>
                      <a:lnTo>
                        <a:pt x="5" y="0"/>
                      </a:lnTo>
                      <a:cubicBezTo>
                        <a:pt x="0" y="0"/>
                        <a:pt x="0" y="8"/>
                        <a:pt x="5" y="8"/>
                      </a:cubicBezTo>
                      <a:cubicBezTo>
                        <a:pt x="11" y="8"/>
                        <a:pt x="11" y="0"/>
                        <a:pt x="5"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16" name="Freeform 199"/>
                <p:cNvSpPr>
                  <a:spLocks/>
                </p:cNvSpPr>
                <p:nvPr/>
              </p:nvSpPr>
              <p:spPr bwMode="auto">
                <a:xfrm>
                  <a:off x="4914" y="1205"/>
                  <a:ext cx="4" cy="3"/>
                </a:xfrm>
                <a:custGeom>
                  <a:avLst/>
                  <a:gdLst>
                    <a:gd name="T0" fmla="*/ 5 w 11"/>
                    <a:gd name="T1" fmla="*/ 0 h 8"/>
                    <a:gd name="T2" fmla="*/ 5 w 11"/>
                    <a:gd name="T3" fmla="*/ 0 h 8"/>
                    <a:gd name="T4" fmla="*/ 5 w 11"/>
                    <a:gd name="T5" fmla="*/ 8 h 8"/>
                    <a:gd name="T6" fmla="*/ 5 w 11"/>
                    <a:gd name="T7" fmla="*/ 0 h 8"/>
                  </a:gdLst>
                  <a:ahLst/>
                  <a:cxnLst>
                    <a:cxn ang="0">
                      <a:pos x="T0" y="T1"/>
                    </a:cxn>
                    <a:cxn ang="0">
                      <a:pos x="T2" y="T3"/>
                    </a:cxn>
                    <a:cxn ang="0">
                      <a:pos x="T4" y="T5"/>
                    </a:cxn>
                    <a:cxn ang="0">
                      <a:pos x="T6" y="T7"/>
                    </a:cxn>
                  </a:cxnLst>
                  <a:rect l="0" t="0" r="r" b="b"/>
                  <a:pathLst>
                    <a:path w="11" h="8">
                      <a:moveTo>
                        <a:pt x="5" y="0"/>
                      </a:moveTo>
                      <a:lnTo>
                        <a:pt x="5" y="0"/>
                      </a:lnTo>
                      <a:cubicBezTo>
                        <a:pt x="0" y="0"/>
                        <a:pt x="0" y="8"/>
                        <a:pt x="5" y="8"/>
                      </a:cubicBezTo>
                      <a:cubicBezTo>
                        <a:pt x="11" y="8"/>
                        <a:pt x="11" y="0"/>
                        <a:pt x="5"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17" name="Freeform 200"/>
                <p:cNvSpPr>
                  <a:spLocks/>
                </p:cNvSpPr>
                <p:nvPr/>
              </p:nvSpPr>
              <p:spPr bwMode="auto">
                <a:xfrm>
                  <a:off x="4908" y="1208"/>
                  <a:ext cx="4" cy="3"/>
                </a:xfrm>
                <a:custGeom>
                  <a:avLst/>
                  <a:gdLst>
                    <a:gd name="T0" fmla="*/ 6 w 11"/>
                    <a:gd name="T1" fmla="*/ 1 h 9"/>
                    <a:gd name="T2" fmla="*/ 6 w 11"/>
                    <a:gd name="T3" fmla="*/ 1 h 9"/>
                    <a:gd name="T4" fmla="*/ 6 w 11"/>
                    <a:gd name="T5" fmla="*/ 9 h 9"/>
                    <a:gd name="T6" fmla="*/ 6 w 11"/>
                    <a:gd name="T7" fmla="*/ 1 h 9"/>
                  </a:gdLst>
                  <a:ahLst/>
                  <a:cxnLst>
                    <a:cxn ang="0">
                      <a:pos x="T0" y="T1"/>
                    </a:cxn>
                    <a:cxn ang="0">
                      <a:pos x="T2" y="T3"/>
                    </a:cxn>
                    <a:cxn ang="0">
                      <a:pos x="T4" y="T5"/>
                    </a:cxn>
                    <a:cxn ang="0">
                      <a:pos x="T6" y="T7"/>
                    </a:cxn>
                  </a:cxnLst>
                  <a:rect l="0" t="0" r="r" b="b"/>
                  <a:pathLst>
                    <a:path w="11" h="9">
                      <a:moveTo>
                        <a:pt x="6" y="1"/>
                      </a:moveTo>
                      <a:lnTo>
                        <a:pt x="6" y="1"/>
                      </a:lnTo>
                      <a:cubicBezTo>
                        <a:pt x="0" y="1"/>
                        <a:pt x="1" y="9"/>
                        <a:pt x="6" y="9"/>
                      </a:cubicBezTo>
                      <a:cubicBezTo>
                        <a:pt x="11" y="8"/>
                        <a:pt x="11" y="0"/>
                        <a:pt x="6"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18" name="Freeform 201"/>
                <p:cNvSpPr>
                  <a:spLocks/>
                </p:cNvSpPr>
                <p:nvPr/>
              </p:nvSpPr>
              <p:spPr bwMode="auto">
                <a:xfrm>
                  <a:off x="4911" y="1208"/>
                  <a:ext cx="4" cy="2"/>
                </a:xfrm>
                <a:custGeom>
                  <a:avLst/>
                  <a:gdLst>
                    <a:gd name="T0" fmla="*/ 5 w 11"/>
                    <a:gd name="T1" fmla="*/ 0 h 8"/>
                    <a:gd name="T2" fmla="*/ 5 w 11"/>
                    <a:gd name="T3" fmla="*/ 0 h 8"/>
                    <a:gd name="T4" fmla="*/ 6 w 11"/>
                    <a:gd name="T5" fmla="*/ 8 h 8"/>
                    <a:gd name="T6" fmla="*/ 5 w 11"/>
                    <a:gd name="T7" fmla="*/ 0 h 8"/>
                  </a:gdLst>
                  <a:ahLst/>
                  <a:cxnLst>
                    <a:cxn ang="0">
                      <a:pos x="T0" y="T1"/>
                    </a:cxn>
                    <a:cxn ang="0">
                      <a:pos x="T2" y="T3"/>
                    </a:cxn>
                    <a:cxn ang="0">
                      <a:pos x="T4" y="T5"/>
                    </a:cxn>
                    <a:cxn ang="0">
                      <a:pos x="T6" y="T7"/>
                    </a:cxn>
                  </a:cxnLst>
                  <a:rect l="0" t="0" r="r" b="b"/>
                  <a:pathLst>
                    <a:path w="11" h="8">
                      <a:moveTo>
                        <a:pt x="5" y="0"/>
                      </a:moveTo>
                      <a:lnTo>
                        <a:pt x="5" y="0"/>
                      </a:lnTo>
                      <a:cubicBezTo>
                        <a:pt x="0" y="0"/>
                        <a:pt x="1" y="8"/>
                        <a:pt x="6" y="8"/>
                      </a:cubicBezTo>
                      <a:cubicBezTo>
                        <a:pt x="11" y="8"/>
                        <a:pt x="11" y="0"/>
                        <a:pt x="5"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19" name="Freeform 202"/>
                <p:cNvSpPr>
                  <a:spLocks/>
                </p:cNvSpPr>
                <p:nvPr/>
              </p:nvSpPr>
              <p:spPr bwMode="auto">
                <a:xfrm>
                  <a:off x="4915" y="1208"/>
                  <a:ext cx="3" cy="2"/>
                </a:xfrm>
                <a:custGeom>
                  <a:avLst/>
                  <a:gdLst>
                    <a:gd name="T0" fmla="*/ 5 w 11"/>
                    <a:gd name="T1" fmla="*/ 0 h 8"/>
                    <a:gd name="T2" fmla="*/ 5 w 11"/>
                    <a:gd name="T3" fmla="*/ 0 h 8"/>
                    <a:gd name="T4" fmla="*/ 6 w 11"/>
                    <a:gd name="T5" fmla="*/ 8 h 8"/>
                    <a:gd name="T6" fmla="*/ 5 w 11"/>
                    <a:gd name="T7" fmla="*/ 0 h 8"/>
                  </a:gdLst>
                  <a:ahLst/>
                  <a:cxnLst>
                    <a:cxn ang="0">
                      <a:pos x="T0" y="T1"/>
                    </a:cxn>
                    <a:cxn ang="0">
                      <a:pos x="T2" y="T3"/>
                    </a:cxn>
                    <a:cxn ang="0">
                      <a:pos x="T4" y="T5"/>
                    </a:cxn>
                    <a:cxn ang="0">
                      <a:pos x="T6" y="T7"/>
                    </a:cxn>
                  </a:cxnLst>
                  <a:rect l="0" t="0" r="r" b="b"/>
                  <a:pathLst>
                    <a:path w="11" h="8">
                      <a:moveTo>
                        <a:pt x="5" y="0"/>
                      </a:moveTo>
                      <a:lnTo>
                        <a:pt x="5" y="0"/>
                      </a:lnTo>
                      <a:cubicBezTo>
                        <a:pt x="0" y="0"/>
                        <a:pt x="0" y="8"/>
                        <a:pt x="6" y="8"/>
                      </a:cubicBezTo>
                      <a:cubicBezTo>
                        <a:pt x="11" y="7"/>
                        <a:pt x="11" y="0"/>
                        <a:pt x="5"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20" name="Freeform 203"/>
                <p:cNvSpPr>
                  <a:spLocks/>
                </p:cNvSpPr>
                <p:nvPr/>
              </p:nvSpPr>
              <p:spPr bwMode="auto">
                <a:xfrm>
                  <a:off x="4910" y="1211"/>
                  <a:ext cx="3" cy="3"/>
                </a:xfrm>
                <a:custGeom>
                  <a:avLst/>
                  <a:gdLst>
                    <a:gd name="T0" fmla="*/ 5 w 10"/>
                    <a:gd name="T1" fmla="*/ 0 h 8"/>
                    <a:gd name="T2" fmla="*/ 5 w 10"/>
                    <a:gd name="T3" fmla="*/ 0 h 8"/>
                    <a:gd name="T4" fmla="*/ 5 w 10"/>
                    <a:gd name="T5" fmla="*/ 8 h 8"/>
                    <a:gd name="T6" fmla="*/ 5 w 10"/>
                    <a:gd name="T7" fmla="*/ 0 h 8"/>
                  </a:gdLst>
                  <a:ahLst/>
                  <a:cxnLst>
                    <a:cxn ang="0">
                      <a:pos x="T0" y="T1"/>
                    </a:cxn>
                    <a:cxn ang="0">
                      <a:pos x="T2" y="T3"/>
                    </a:cxn>
                    <a:cxn ang="0">
                      <a:pos x="T4" y="T5"/>
                    </a:cxn>
                    <a:cxn ang="0">
                      <a:pos x="T6" y="T7"/>
                    </a:cxn>
                  </a:cxnLst>
                  <a:rect l="0" t="0" r="r" b="b"/>
                  <a:pathLst>
                    <a:path w="10" h="8">
                      <a:moveTo>
                        <a:pt x="5" y="0"/>
                      </a:moveTo>
                      <a:lnTo>
                        <a:pt x="5" y="0"/>
                      </a:lnTo>
                      <a:cubicBezTo>
                        <a:pt x="0" y="1"/>
                        <a:pt x="0" y="8"/>
                        <a:pt x="5" y="8"/>
                      </a:cubicBezTo>
                      <a:cubicBezTo>
                        <a:pt x="10" y="8"/>
                        <a:pt x="10" y="0"/>
                        <a:pt x="5"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21" name="Freeform 204"/>
                <p:cNvSpPr>
                  <a:spLocks/>
                </p:cNvSpPr>
                <p:nvPr/>
              </p:nvSpPr>
              <p:spPr bwMode="auto">
                <a:xfrm>
                  <a:off x="4913" y="1211"/>
                  <a:ext cx="3" cy="2"/>
                </a:xfrm>
                <a:custGeom>
                  <a:avLst/>
                  <a:gdLst>
                    <a:gd name="T0" fmla="*/ 4 w 10"/>
                    <a:gd name="T1" fmla="*/ 0 h 8"/>
                    <a:gd name="T2" fmla="*/ 4 w 10"/>
                    <a:gd name="T3" fmla="*/ 0 h 8"/>
                    <a:gd name="T4" fmla="*/ 5 w 10"/>
                    <a:gd name="T5" fmla="*/ 7 h 8"/>
                    <a:gd name="T6" fmla="*/ 4 w 10"/>
                    <a:gd name="T7" fmla="*/ 0 h 8"/>
                  </a:gdLst>
                  <a:ahLst/>
                  <a:cxnLst>
                    <a:cxn ang="0">
                      <a:pos x="T0" y="T1"/>
                    </a:cxn>
                    <a:cxn ang="0">
                      <a:pos x="T2" y="T3"/>
                    </a:cxn>
                    <a:cxn ang="0">
                      <a:pos x="T4" y="T5"/>
                    </a:cxn>
                    <a:cxn ang="0">
                      <a:pos x="T6" y="T7"/>
                    </a:cxn>
                  </a:cxnLst>
                  <a:rect l="0" t="0" r="r" b="b"/>
                  <a:pathLst>
                    <a:path w="10" h="8">
                      <a:moveTo>
                        <a:pt x="4" y="0"/>
                      </a:moveTo>
                      <a:lnTo>
                        <a:pt x="4" y="0"/>
                      </a:lnTo>
                      <a:cubicBezTo>
                        <a:pt x="0" y="1"/>
                        <a:pt x="0" y="8"/>
                        <a:pt x="5" y="7"/>
                      </a:cubicBezTo>
                      <a:cubicBezTo>
                        <a:pt x="10" y="7"/>
                        <a:pt x="9" y="0"/>
                        <a:pt x="4"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grpSp>
          <p:sp>
            <p:nvSpPr>
              <p:cNvPr id="1081" name="Freeform 206"/>
              <p:cNvSpPr>
                <a:spLocks/>
              </p:cNvSpPr>
              <p:nvPr/>
            </p:nvSpPr>
            <p:spPr bwMode="auto">
              <a:xfrm>
                <a:off x="4916" y="1211"/>
                <a:ext cx="2" cy="2"/>
              </a:xfrm>
              <a:custGeom>
                <a:avLst/>
                <a:gdLst>
                  <a:gd name="T0" fmla="*/ 4 w 9"/>
                  <a:gd name="T1" fmla="*/ 0 h 6"/>
                  <a:gd name="T2" fmla="*/ 4 w 9"/>
                  <a:gd name="T3" fmla="*/ 0 h 6"/>
                  <a:gd name="T4" fmla="*/ 5 w 9"/>
                  <a:gd name="T5" fmla="*/ 6 h 6"/>
                  <a:gd name="T6" fmla="*/ 4 w 9"/>
                  <a:gd name="T7" fmla="*/ 0 h 6"/>
                </a:gdLst>
                <a:ahLst/>
                <a:cxnLst>
                  <a:cxn ang="0">
                    <a:pos x="T0" y="T1"/>
                  </a:cxn>
                  <a:cxn ang="0">
                    <a:pos x="T2" y="T3"/>
                  </a:cxn>
                  <a:cxn ang="0">
                    <a:pos x="T4" y="T5"/>
                  </a:cxn>
                  <a:cxn ang="0">
                    <a:pos x="T6" y="T7"/>
                  </a:cxn>
                </a:cxnLst>
                <a:rect l="0" t="0" r="r" b="b"/>
                <a:pathLst>
                  <a:path w="9" h="6">
                    <a:moveTo>
                      <a:pt x="4" y="0"/>
                    </a:moveTo>
                    <a:lnTo>
                      <a:pt x="4" y="0"/>
                    </a:lnTo>
                    <a:cubicBezTo>
                      <a:pt x="0" y="0"/>
                      <a:pt x="1" y="6"/>
                      <a:pt x="5" y="6"/>
                    </a:cubicBezTo>
                    <a:cubicBezTo>
                      <a:pt x="9" y="5"/>
                      <a:pt x="8" y="0"/>
                      <a:pt x="4"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82" name="Freeform 207"/>
              <p:cNvSpPr>
                <a:spLocks/>
              </p:cNvSpPr>
              <p:nvPr/>
            </p:nvSpPr>
            <p:spPr bwMode="auto">
              <a:xfrm>
                <a:off x="4911" y="1214"/>
                <a:ext cx="3" cy="2"/>
              </a:xfrm>
              <a:custGeom>
                <a:avLst/>
                <a:gdLst>
                  <a:gd name="T0" fmla="*/ 5 w 10"/>
                  <a:gd name="T1" fmla="*/ 1 h 8"/>
                  <a:gd name="T2" fmla="*/ 5 w 10"/>
                  <a:gd name="T3" fmla="*/ 1 h 8"/>
                  <a:gd name="T4" fmla="*/ 5 w 10"/>
                  <a:gd name="T5" fmla="*/ 8 h 8"/>
                  <a:gd name="T6" fmla="*/ 5 w 10"/>
                  <a:gd name="T7" fmla="*/ 1 h 8"/>
                </a:gdLst>
                <a:ahLst/>
                <a:cxnLst>
                  <a:cxn ang="0">
                    <a:pos x="T0" y="T1"/>
                  </a:cxn>
                  <a:cxn ang="0">
                    <a:pos x="T2" y="T3"/>
                  </a:cxn>
                  <a:cxn ang="0">
                    <a:pos x="T4" y="T5"/>
                  </a:cxn>
                  <a:cxn ang="0">
                    <a:pos x="T6" y="T7"/>
                  </a:cxn>
                </a:cxnLst>
                <a:rect l="0" t="0" r="r" b="b"/>
                <a:pathLst>
                  <a:path w="10" h="8">
                    <a:moveTo>
                      <a:pt x="5" y="1"/>
                    </a:moveTo>
                    <a:lnTo>
                      <a:pt x="5" y="1"/>
                    </a:lnTo>
                    <a:cubicBezTo>
                      <a:pt x="0" y="1"/>
                      <a:pt x="0" y="8"/>
                      <a:pt x="5" y="8"/>
                    </a:cubicBezTo>
                    <a:cubicBezTo>
                      <a:pt x="10" y="8"/>
                      <a:pt x="10" y="0"/>
                      <a:pt x="5"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83" name="Freeform 208"/>
              <p:cNvSpPr>
                <a:spLocks/>
              </p:cNvSpPr>
              <p:nvPr/>
            </p:nvSpPr>
            <p:spPr bwMode="auto">
              <a:xfrm>
                <a:off x="4914" y="1213"/>
                <a:ext cx="2" cy="2"/>
              </a:xfrm>
              <a:custGeom>
                <a:avLst/>
                <a:gdLst>
                  <a:gd name="T0" fmla="*/ 4 w 8"/>
                  <a:gd name="T1" fmla="*/ 0 h 6"/>
                  <a:gd name="T2" fmla="*/ 4 w 8"/>
                  <a:gd name="T3" fmla="*/ 0 h 6"/>
                  <a:gd name="T4" fmla="*/ 4 w 8"/>
                  <a:gd name="T5" fmla="*/ 6 h 6"/>
                  <a:gd name="T6" fmla="*/ 4 w 8"/>
                  <a:gd name="T7" fmla="*/ 0 h 6"/>
                </a:gdLst>
                <a:ahLst/>
                <a:cxnLst>
                  <a:cxn ang="0">
                    <a:pos x="T0" y="T1"/>
                  </a:cxn>
                  <a:cxn ang="0">
                    <a:pos x="T2" y="T3"/>
                  </a:cxn>
                  <a:cxn ang="0">
                    <a:pos x="T4" y="T5"/>
                  </a:cxn>
                  <a:cxn ang="0">
                    <a:pos x="T6" y="T7"/>
                  </a:cxn>
                </a:cxnLst>
                <a:rect l="0" t="0" r="r" b="b"/>
                <a:pathLst>
                  <a:path w="8" h="6">
                    <a:moveTo>
                      <a:pt x="4" y="0"/>
                    </a:moveTo>
                    <a:lnTo>
                      <a:pt x="4" y="0"/>
                    </a:lnTo>
                    <a:cubicBezTo>
                      <a:pt x="0" y="0"/>
                      <a:pt x="0" y="6"/>
                      <a:pt x="4" y="6"/>
                    </a:cubicBezTo>
                    <a:cubicBezTo>
                      <a:pt x="8" y="6"/>
                      <a:pt x="8" y="0"/>
                      <a:pt x="4"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84" name="Freeform 209"/>
              <p:cNvSpPr>
                <a:spLocks/>
              </p:cNvSpPr>
              <p:nvPr/>
            </p:nvSpPr>
            <p:spPr bwMode="auto">
              <a:xfrm>
                <a:off x="4916" y="1213"/>
                <a:ext cx="3" cy="2"/>
              </a:xfrm>
              <a:custGeom>
                <a:avLst/>
                <a:gdLst>
                  <a:gd name="T0" fmla="*/ 4 w 7"/>
                  <a:gd name="T1" fmla="*/ 0 h 5"/>
                  <a:gd name="T2" fmla="*/ 4 w 7"/>
                  <a:gd name="T3" fmla="*/ 0 h 5"/>
                  <a:gd name="T4" fmla="*/ 4 w 7"/>
                  <a:gd name="T5" fmla="*/ 5 h 5"/>
                  <a:gd name="T6" fmla="*/ 4 w 7"/>
                  <a:gd name="T7" fmla="*/ 0 h 5"/>
                </a:gdLst>
                <a:ahLst/>
                <a:cxnLst>
                  <a:cxn ang="0">
                    <a:pos x="T0" y="T1"/>
                  </a:cxn>
                  <a:cxn ang="0">
                    <a:pos x="T2" y="T3"/>
                  </a:cxn>
                  <a:cxn ang="0">
                    <a:pos x="T4" y="T5"/>
                  </a:cxn>
                  <a:cxn ang="0">
                    <a:pos x="T6" y="T7"/>
                  </a:cxn>
                </a:cxnLst>
                <a:rect l="0" t="0" r="r" b="b"/>
                <a:pathLst>
                  <a:path w="7" h="5">
                    <a:moveTo>
                      <a:pt x="4" y="0"/>
                    </a:moveTo>
                    <a:lnTo>
                      <a:pt x="4" y="0"/>
                    </a:lnTo>
                    <a:cubicBezTo>
                      <a:pt x="0" y="0"/>
                      <a:pt x="1" y="5"/>
                      <a:pt x="4" y="5"/>
                    </a:cubicBezTo>
                    <a:cubicBezTo>
                      <a:pt x="7" y="5"/>
                      <a:pt x="7" y="0"/>
                      <a:pt x="4"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85" name="Freeform 210"/>
              <p:cNvSpPr>
                <a:spLocks/>
              </p:cNvSpPr>
              <p:nvPr/>
            </p:nvSpPr>
            <p:spPr bwMode="auto">
              <a:xfrm>
                <a:off x="4912" y="1216"/>
                <a:ext cx="4" cy="3"/>
              </a:xfrm>
              <a:custGeom>
                <a:avLst/>
                <a:gdLst>
                  <a:gd name="T0" fmla="*/ 4 w 10"/>
                  <a:gd name="T1" fmla="*/ 1 h 9"/>
                  <a:gd name="T2" fmla="*/ 4 w 10"/>
                  <a:gd name="T3" fmla="*/ 1 h 9"/>
                  <a:gd name="T4" fmla="*/ 6 w 10"/>
                  <a:gd name="T5" fmla="*/ 8 h 9"/>
                  <a:gd name="T6" fmla="*/ 4 w 10"/>
                  <a:gd name="T7" fmla="*/ 1 h 9"/>
                </a:gdLst>
                <a:ahLst/>
                <a:cxnLst>
                  <a:cxn ang="0">
                    <a:pos x="T0" y="T1"/>
                  </a:cxn>
                  <a:cxn ang="0">
                    <a:pos x="T2" y="T3"/>
                  </a:cxn>
                  <a:cxn ang="0">
                    <a:pos x="T4" y="T5"/>
                  </a:cxn>
                  <a:cxn ang="0">
                    <a:pos x="T6" y="T7"/>
                  </a:cxn>
                </a:cxnLst>
                <a:rect l="0" t="0" r="r" b="b"/>
                <a:pathLst>
                  <a:path w="10" h="9">
                    <a:moveTo>
                      <a:pt x="4" y="1"/>
                    </a:moveTo>
                    <a:lnTo>
                      <a:pt x="4" y="1"/>
                    </a:lnTo>
                    <a:cubicBezTo>
                      <a:pt x="0" y="2"/>
                      <a:pt x="1" y="9"/>
                      <a:pt x="6" y="8"/>
                    </a:cubicBezTo>
                    <a:cubicBezTo>
                      <a:pt x="10" y="7"/>
                      <a:pt x="9" y="0"/>
                      <a:pt x="4"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86" name="Freeform 211"/>
              <p:cNvSpPr>
                <a:spLocks/>
              </p:cNvSpPr>
              <p:nvPr/>
            </p:nvSpPr>
            <p:spPr bwMode="auto">
              <a:xfrm>
                <a:off x="4915" y="1215"/>
                <a:ext cx="2" cy="2"/>
              </a:xfrm>
              <a:custGeom>
                <a:avLst/>
                <a:gdLst>
                  <a:gd name="T0" fmla="*/ 3 w 8"/>
                  <a:gd name="T1" fmla="*/ 0 h 7"/>
                  <a:gd name="T2" fmla="*/ 3 w 8"/>
                  <a:gd name="T3" fmla="*/ 0 h 7"/>
                  <a:gd name="T4" fmla="*/ 5 w 8"/>
                  <a:gd name="T5" fmla="*/ 6 h 7"/>
                  <a:gd name="T6" fmla="*/ 3 w 8"/>
                  <a:gd name="T7" fmla="*/ 0 h 7"/>
                </a:gdLst>
                <a:ahLst/>
                <a:cxnLst>
                  <a:cxn ang="0">
                    <a:pos x="T0" y="T1"/>
                  </a:cxn>
                  <a:cxn ang="0">
                    <a:pos x="T2" y="T3"/>
                  </a:cxn>
                  <a:cxn ang="0">
                    <a:pos x="T4" y="T5"/>
                  </a:cxn>
                  <a:cxn ang="0">
                    <a:pos x="T6" y="T7"/>
                  </a:cxn>
                </a:cxnLst>
                <a:rect l="0" t="0" r="r" b="b"/>
                <a:pathLst>
                  <a:path w="8" h="7">
                    <a:moveTo>
                      <a:pt x="3" y="0"/>
                    </a:moveTo>
                    <a:lnTo>
                      <a:pt x="3" y="0"/>
                    </a:lnTo>
                    <a:cubicBezTo>
                      <a:pt x="0" y="1"/>
                      <a:pt x="1" y="7"/>
                      <a:pt x="5" y="6"/>
                    </a:cubicBezTo>
                    <a:cubicBezTo>
                      <a:pt x="8" y="5"/>
                      <a:pt x="7" y="0"/>
                      <a:pt x="3"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87" name="Freeform 212"/>
              <p:cNvSpPr>
                <a:spLocks/>
              </p:cNvSpPr>
              <p:nvPr/>
            </p:nvSpPr>
            <p:spPr bwMode="auto">
              <a:xfrm>
                <a:off x="4917" y="1215"/>
                <a:ext cx="2" cy="1"/>
              </a:xfrm>
              <a:custGeom>
                <a:avLst/>
                <a:gdLst>
                  <a:gd name="T0" fmla="*/ 3 w 7"/>
                  <a:gd name="T1" fmla="*/ 0 h 6"/>
                  <a:gd name="T2" fmla="*/ 3 w 7"/>
                  <a:gd name="T3" fmla="*/ 0 h 6"/>
                  <a:gd name="T4" fmla="*/ 4 w 7"/>
                  <a:gd name="T5" fmla="*/ 5 h 6"/>
                  <a:gd name="T6" fmla="*/ 3 w 7"/>
                  <a:gd name="T7" fmla="*/ 0 h 6"/>
                </a:gdLst>
                <a:ahLst/>
                <a:cxnLst>
                  <a:cxn ang="0">
                    <a:pos x="T0" y="T1"/>
                  </a:cxn>
                  <a:cxn ang="0">
                    <a:pos x="T2" y="T3"/>
                  </a:cxn>
                  <a:cxn ang="0">
                    <a:pos x="T4" y="T5"/>
                  </a:cxn>
                  <a:cxn ang="0">
                    <a:pos x="T6" y="T7"/>
                  </a:cxn>
                </a:cxnLst>
                <a:rect l="0" t="0" r="r" b="b"/>
                <a:pathLst>
                  <a:path w="7" h="6">
                    <a:moveTo>
                      <a:pt x="3" y="0"/>
                    </a:moveTo>
                    <a:lnTo>
                      <a:pt x="3" y="0"/>
                    </a:lnTo>
                    <a:cubicBezTo>
                      <a:pt x="0" y="1"/>
                      <a:pt x="1" y="6"/>
                      <a:pt x="4" y="5"/>
                    </a:cubicBezTo>
                    <a:cubicBezTo>
                      <a:pt x="7" y="4"/>
                      <a:pt x="6" y="0"/>
                      <a:pt x="3"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88" name="Freeform 213"/>
              <p:cNvSpPr>
                <a:spLocks/>
              </p:cNvSpPr>
              <p:nvPr/>
            </p:nvSpPr>
            <p:spPr bwMode="auto">
              <a:xfrm>
                <a:off x="4914" y="1218"/>
                <a:ext cx="3" cy="3"/>
              </a:xfrm>
              <a:custGeom>
                <a:avLst/>
                <a:gdLst>
                  <a:gd name="T0" fmla="*/ 4 w 10"/>
                  <a:gd name="T1" fmla="*/ 1 h 8"/>
                  <a:gd name="T2" fmla="*/ 4 w 10"/>
                  <a:gd name="T3" fmla="*/ 1 h 8"/>
                  <a:gd name="T4" fmla="*/ 6 w 10"/>
                  <a:gd name="T5" fmla="*/ 7 h 8"/>
                  <a:gd name="T6" fmla="*/ 4 w 10"/>
                  <a:gd name="T7" fmla="*/ 1 h 8"/>
                </a:gdLst>
                <a:ahLst/>
                <a:cxnLst>
                  <a:cxn ang="0">
                    <a:pos x="T0" y="T1"/>
                  </a:cxn>
                  <a:cxn ang="0">
                    <a:pos x="T2" y="T3"/>
                  </a:cxn>
                  <a:cxn ang="0">
                    <a:pos x="T4" y="T5"/>
                  </a:cxn>
                  <a:cxn ang="0">
                    <a:pos x="T6" y="T7"/>
                  </a:cxn>
                </a:cxnLst>
                <a:rect l="0" t="0" r="r" b="b"/>
                <a:pathLst>
                  <a:path w="10" h="8">
                    <a:moveTo>
                      <a:pt x="4" y="1"/>
                    </a:moveTo>
                    <a:lnTo>
                      <a:pt x="4" y="1"/>
                    </a:lnTo>
                    <a:cubicBezTo>
                      <a:pt x="0" y="2"/>
                      <a:pt x="2" y="8"/>
                      <a:pt x="6" y="7"/>
                    </a:cubicBezTo>
                    <a:cubicBezTo>
                      <a:pt x="10" y="5"/>
                      <a:pt x="8" y="0"/>
                      <a:pt x="4"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89" name="Freeform 214"/>
              <p:cNvSpPr>
                <a:spLocks/>
              </p:cNvSpPr>
              <p:nvPr/>
            </p:nvSpPr>
            <p:spPr bwMode="auto">
              <a:xfrm>
                <a:off x="4916" y="1217"/>
                <a:ext cx="3" cy="2"/>
              </a:xfrm>
              <a:custGeom>
                <a:avLst/>
                <a:gdLst>
                  <a:gd name="T0" fmla="*/ 3 w 8"/>
                  <a:gd name="T1" fmla="*/ 2 h 8"/>
                  <a:gd name="T2" fmla="*/ 3 w 8"/>
                  <a:gd name="T3" fmla="*/ 2 h 8"/>
                  <a:gd name="T4" fmla="*/ 5 w 8"/>
                  <a:gd name="T5" fmla="*/ 6 h 8"/>
                  <a:gd name="T6" fmla="*/ 3 w 8"/>
                  <a:gd name="T7" fmla="*/ 2 h 8"/>
                </a:gdLst>
                <a:ahLst/>
                <a:cxnLst>
                  <a:cxn ang="0">
                    <a:pos x="T0" y="T1"/>
                  </a:cxn>
                  <a:cxn ang="0">
                    <a:pos x="T2" y="T3"/>
                  </a:cxn>
                  <a:cxn ang="0">
                    <a:pos x="T4" y="T5"/>
                  </a:cxn>
                  <a:cxn ang="0">
                    <a:pos x="T6" y="T7"/>
                  </a:cxn>
                </a:cxnLst>
                <a:rect l="0" t="0" r="r" b="b"/>
                <a:pathLst>
                  <a:path w="8" h="8">
                    <a:moveTo>
                      <a:pt x="3" y="2"/>
                    </a:moveTo>
                    <a:lnTo>
                      <a:pt x="3" y="2"/>
                    </a:lnTo>
                    <a:cubicBezTo>
                      <a:pt x="0" y="3"/>
                      <a:pt x="2" y="8"/>
                      <a:pt x="5" y="6"/>
                    </a:cubicBezTo>
                    <a:cubicBezTo>
                      <a:pt x="8" y="5"/>
                      <a:pt x="7" y="0"/>
                      <a:pt x="3" y="2"/>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90" name="Freeform 215"/>
              <p:cNvSpPr>
                <a:spLocks/>
              </p:cNvSpPr>
              <p:nvPr/>
            </p:nvSpPr>
            <p:spPr bwMode="auto">
              <a:xfrm>
                <a:off x="4918" y="1216"/>
                <a:ext cx="2" cy="2"/>
              </a:xfrm>
              <a:custGeom>
                <a:avLst/>
                <a:gdLst>
                  <a:gd name="T0" fmla="*/ 2 w 6"/>
                  <a:gd name="T1" fmla="*/ 1 h 6"/>
                  <a:gd name="T2" fmla="*/ 2 w 6"/>
                  <a:gd name="T3" fmla="*/ 1 h 6"/>
                  <a:gd name="T4" fmla="*/ 4 w 6"/>
                  <a:gd name="T5" fmla="*/ 5 h 6"/>
                  <a:gd name="T6" fmla="*/ 2 w 6"/>
                  <a:gd name="T7" fmla="*/ 1 h 6"/>
                </a:gdLst>
                <a:ahLst/>
                <a:cxnLst>
                  <a:cxn ang="0">
                    <a:pos x="T0" y="T1"/>
                  </a:cxn>
                  <a:cxn ang="0">
                    <a:pos x="T2" y="T3"/>
                  </a:cxn>
                  <a:cxn ang="0">
                    <a:pos x="T4" y="T5"/>
                  </a:cxn>
                  <a:cxn ang="0">
                    <a:pos x="T6" y="T7"/>
                  </a:cxn>
                </a:cxnLst>
                <a:rect l="0" t="0" r="r" b="b"/>
                <a:pathLst>
                  <a:path w="6" h="6">
                    <a:moveTo>
                      <a:pt x="2" y="1"/>
                    </a:moveTo>
                    <a:lnTo>
                      <a:pt x="2" y="1"/>
                    </a:lnTo>
                    <a:cubicBezTo>
                      <a:pt x="0" y="2"/>
                      <a:pt x="1" y="6"/>
                      <a:pt x="4" y="5"/>
                    </a:cubicBezTo>
                    <a:cubicBezTo>
                      <a:pt x="6" y="4"/>
                      <a:pt x="5" y="0"/>
                      <a:pt x="2"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91" name="Freeform 216"/>
              <p:cNvSpPr>
                <a:spLocks/>
              </p:cNvSpPr>
              <p:nvPr/>
            </p:nvSpPr>
            <p:spPr bwMode="auto">
              <a:xfrm>
                <a:off x="4916" y="1220"/>
                <a:ext cx="2" cy="2"/>
              </a:xfrm>
              <a:custGeom>
                <a:avLst/>
                <a:gdLst>
                  <a:gd name="T0" fmla="*/ 3 w 9"/>
                  <a:gd name="T1" fmla="*/ 2 h 8"/>
                  <a:gd name="T2" fmla="*/ 3 w 9"/>
                  <a:gd name="T3" fmla="*/ 2 h 8"/>
                  <a:gd name="T4" fmla="*/ 5 w 9"/>
                  <a:gd name="T5" fmla="*/ 7 h 8"/>
                  <a:gd name="T6" fmla="*/ 3 w 9"/>
                  <a:gd name="T7" fmla="*/ 2 h 8"/>
                </a:gdLst>
                <a:ahLst/>
                <a:cxnLst>
                  <a:cxn ang="0">
                    <a:pos x="T0" y="T1"/>
                  </a:cxn>
                  <a:cxn ang="0">
                    <a:pos x="T2" y="T3"/>
                  </a:cxn>
                  <a:cxn ang="0">
                    <a:pos x="T4" y="T5"/>
                  </a:cxn>
                  <a:cxn ang="0">
                    <a:pos x="T6" y="T7"/>
                  </a:cxn>
                </a:cxnLst>
                <a:rect l="0" t="0" r="r" b="b"/>
                <a:pathLst>
                  <a:path w="9" h="8">
                    <a:moveTo>
                      <a:pt x="3" y="2"/>
                    </a:moveTo>
                    <a:lnTo>
                      <a:pt x="3" y="2"/>
                    </a:lnTo>
                    <a:cubicBezTo>
                      <a:pt x="0" y="3"/>
                      <a:pt x="2" y="8"/>
                      <a:pt x="5" y="7"/>
                    </a:cubicBezTo>
                    <a:cubicBezTo>
                      <a:pt x="9" y="5"/>
                      <a:pt x="6" y="0"/>
                      <a:pt x="3" y="2"/>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92" name="Freeform 217"/>
              <p:cNvSpPr>
                <a:spLocks/>
              </p:cNvSpPr>
              <p:nvPr/>
            </p:nvSpPr>
            <p:spPr bwMode="auto">
              <a:xfrm>
                <a:off x="4917" y="1219"/>
                <a:ext cx="3" cy="2"/>
              </a:xfrm>
              <a:custGeom>
                <a:avLst/>
                <a:gdLst>
                  <a:gd name="T0" fmla="*/ 2 w 7"/>
                  <a:gd name="T1" fmla="*/ 1 h 7"/>
                  <a:gd name="T2" fmla="*/ 2 w 7"/>
                  <a:gd name="T3" fmla="*/ 1 h 7"/>
                  <a:gd name="T4" fmla="*/ 4 w 7"/>
                  <a:gd name="T5" fmla="*/ 5 h 7"/>
                  <a:gd name="T6" fmla="*/ 2 w 7"/>
                  <a:gd name="T7" fmla="*/ 1 h 7"/>
                </a:gdLst>
                <a:ahLst/>
                <a:cxnLst>
                  <a:cxn ang="0">
                    <a:pos x="T0" y="T1"/>
                  </a:cxn>
                  <a:cxn ang="0">
                    <a:pos x="T2" y="T3"/>
                  </a:cxn>
                  <a:cxn ang="0">
                    <a:pos x="T4" y="T5"/>
                  </a:cxn>
                  <a:cxn ang="0">
                    <a:pos x="T6" y="T7"/>
                  </a:cxn>
                </a:cxnLst>
                <a:rect l="0" t="0" r="r" b="b"/>
                <a:pathLst>
                  <a:path w="7" h="7">
                    <a:moveTo>
                      <a:pt x="2" y="1"/>
                    </a:moveTo>
                    <a:lnTo>
                      <a:pt x="2" y="1"/>
                    </a:lnTo>
                    <a:cubicBezTo>
                      <a:pt x="0" y="2"/>
                      <a:pt x="2" y="7"/>
                      <a:pt x="4" y="5"/>
                    </a:cubicBezTo>
                    <a:cubicBezTo>
                      <a:pt x="7" y="4"/>
                      <a:pt x="5" y="0"/>
                      <a:pt x="2"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93" name="Freeform 218"/>
              <p:cNvSpPr>
                <a:spLocks/>
              </p:cNvSpPr>
              <p:nvPr/>
            </p:nvSpPr>
            <p:spPr bwMode="auto">
              <a:xfrm>
                <a:off x="4919" y="1218"/>
                <a:ext cx="2" cy="2"/>
              </a:xfrm>
              <a:custGeom>
                <a:avLst/>
                <a:gdLst>
                  <a:gd name="T0" fmla="*/ 3 w 7"/>
                  <a:gd name="T1" fmla="*/ 1 h 6"/>
                  <a:gd name="T2" fmla="*/ 3 w 7"/>
                  <a:gd name="T3" fmla="*/ 1 h 6"/>
                  <a:gd name="T4" fmla="*/ 4 w 7"/>
                  <a:gd name="T5" fmla="*/ 5 h 6"/>
                  <a:gd name="T6" fmla="*/ 3 w 7"/>
                  <a:gd name="T7" fmla="*/ 1 h 6"/>
                </a:gdLst>
                <a:ahLst/>
                <a:cxnLst>
                  <a:cxn ang="0">
                    <a:pos x="T0" y="T1"/>
                  </a:cxn>
                  <a:cxn ang="0">
                    <a:pos x="T2" y="T3"/>
                  </a:cxn>
                  <a:cxn ang="0">
                    <a:pos x="T4" y="T5"/>
                  </a:cxn>
                  <a:cxn ang="0">
                    <a:pos x="T6" y="T7"/>
                  </a:cxn>
                </a:cxnLst>
                <a:rect l="0" t="0" r="r" b="b"/>
                <a:pathLst>
                  <a:path w="7" h="6">
                    <a:moveTo>
                      <a:pt x="3" y="1"/>
                    </a:moveTo>
                    <a:lnTo>
                      <a:pt x="3" y="1"/>
                    </a:lnTo>
                    <a:cubicBezTo>
                      <a:pt x="0" y="2"/>
                      <a:pt x="2" y="6"/>
                      <a:pt x="4" y="5"/>
                    </a:cubicBezTo>
                    <a:cubicBezTo>
                      <a:pt x="7" y="4"/>
                      <a:pt x="5" y="0"/>
                      <a:pt x="3"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94" name="Freeform 219"/>
              <p:cNvSpPr>
                <a:spLocks/>
              </p:cNvSpPr>
              <p:nvPr/>
            </p:nvSpPr>
            <p:spPr bwMode="auto">
              <a:xfrm>
                <a:off x="4917" y="1221"/>
                <a:ext cx="3" cy="2"/>
              </a:xfrm>
              <a:custGeom>
                <a:avLst/>
                <a:gdLst>
                  <a:gd name="T0" fmla="*/ 3 w 8"/>
                  <a:gd name="T1" fmla="*/ 1 h 7"/>
                  <a:gd name="T2" fmla="*/ 3 w 8"/>
                  <a:gd name="T3" fmla="*/ 1 h 7"/>
                  <a:gd name="T4" fmla="*/ 5 w 8"/>
                  <a:gd name="T5" fmla="*/ 6 h 7"/>
                  <a:gd name="T6" fmla="*/ 3 w 8"/>
                  <a:gd name="T7" fmla="*/ 1 h 7"/>
                </a:gdLst>
                <a:ahLst/>
                <a:cxnLst>
                  <a:cxn ang="0">
                    <a:pos x="T0" y="T1"/>
                  </a:cxn>
                  <a:cxn ang="0">
                    <a:pos x="T2" y="T3"/>
                  </a:cxn>
                  <a:cxn ang="0">
                    <a:pos x="T4" y="T5"/>
                  </a:cxn>
                  <a:cxn ang="0">
                    <a:pos x="T6" y="T7"/>
                  </a:cxn>
                </a:cxnLst>
                <a:rect l="0" t="0" r="r" b="b"/>
                <a:pathLst>
                  <a:path w="8" h="7">
                    <a:moveTo>
                      <a:pt x="3" y="1"/>
                    </a:moveTo>
                    <a:lnTo>
                      <a:pt x="3" y="1"/>
                    </a:lnTo>
                    <a:cubicBezTo>
                      <a:pt x="0" y="3"/>
                      <a:pt x="2" y="7"/>
                      <a:pt x="5" y="6"/>
                    </a:cubicBezTo>
                    <a:cubicBezTo>
                      <a:pt x="8" y="4"/>
                      <a:pt x="6" y="0"/>
                      <a:pt x="3"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95" name="Freeform 220"/>
              <p:cNvSpPr>
                <a:spLocks/>
              </p:cNvSpPr>
              <p:nvPr/>
            </p:nvSpPr>
            <p:spPr bwMode="auto">
              <a:xfrm>
                <a:off x="4919" y="1220"/>
                <a:ext cx="2" cy="2"/>
              </a:xfrm>
              <a:custGeom>
                <a:avLst/>
                <a:gdLst>
                  <a:gd name="T0" fmla="*/ 3 w 7"/>
                  <a:gd name="T1" fmla="*/ 1 h 6"/>
                  <a:gd name="T2" fmla="*/ 3 w 7"/>
                  <a:gd name="T3" fmla="*/ 1 h 6"/>
                  <a:gd name="T4" fmla="*/ 4 w 7"/>
                  <a:gd name="T5" fmla="*/ 5 h 6"/>
                  <a:gd name="T6" fmla="*/ 3 w 7"/>
                  <a:gd name="T7" fmla="*/ 1 h 6"/>
                </a:gdLst>
                <a:ahLst/>
                <a:cxnLst>
                  <a:cxn ang="0">
                    <a:pos x="T0" y="T1"/>
                  </a:cxn>
                  <a:cxn ang="0">
                    <a:pos x="T2" y="T3"/>
                  </a:cxn>
                  <a:cxn ang="0">
                    <a:pos x="T4" y="T5"/>
                  </a:cxn>
                  <a:cxn ang="0">
                    <a:pos x="T6" y="T7"/>
                  </a:cxn>
                </a:cxnLst>
                <a:rect l="0" t="0" r="r" b="b"/>
                <a:pathLst>
                  <a:path w="7" h="6">
                    <a:moveTo>
                      <a:pt x="3" y="1"/>
                    </a:moveTo>
                    <a:lnTo>
                      <a:pt x="3" y="1"/>
                    </a:lnTo>
                    <a:cubicBezTo>
                      <a:pt x="0" y="2"/>
                      <a:pt x="2" y="6"/>
                      <a:pt x="4" y="5"/>
                    </a:cubicBezTo>
                    <a:cubicBezTo>
                      <a:pt x="7" y="3"/>
                      <a:pt x="5" y="0"/>
                      <a:pt x="3"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96" name="Freeform 221"/>
              <p:cNvSpPr>
                <a:spLocks/>
              </p:cNvSpPr>
              <p:nvPr/>
            </p:nvSpPr>
            <p:spPr bwMode="auto">
              <a:xfrm>
                <a:off x="4920" y="1219"/>
                <a:ext cx="2" cy="2"/>
              </a:xfrm>
              <a:custGeom>
                <a:avLst/>
                <a:gdLst>
                  <a:gd name="T0" fmla="*/ 2 w 5"/>
                  <a:gd name="T1" fmla="*/ 1 h 5"/>
                  <a:gd name="T2" fmla="*/ 2 w 5"/>
                  <a:gd name="T3" fmla="*/ 1 h 5"/>
                  <a:gd name="T4" fmla="*/ 3 w 5"/>
                  <a:gd name="T5" fmla="*/ 4 h 5"/>
                  <a:gd name="T6" fmla="*/ 2 w 5"/>
                  <a:gd name="T7" fmla="*/ 1 h 5"/>
                </a:gdLst>
                <a:ahLst/>
                <a:cxnLst>
                  <a:cxn ang="0">
                    <a:pos x="T0" y="T1"/>
                  </a:cxn>
                  <a:cxn ang="0">
                    <a:pos x="T2" y="T3"/>
                  </a:cxn>
                  <a:cxn ang="0">
                    <a:pos x="T4" y="T5"/>
                  </a:cxn>
                  <a:cxn ang="0">
                    <a:pos x="T6" y="T7"/>
                  </a:cxn>
                </a:cxnLst>
                <a:rect l="0" t="0" r="r" b="b"/>
                <a:pathLst>
                  <a:path w="5" h="5">
                    <a:moveTo>
                      <a:pt x="2" y="1"/>
                    </a:moveTo>
                    <a:lnTo>
                      <a:pt x="2" y="1"/>
                    </a:lnTo>
                    <a:cubicBezTo>
                      <a:pt x="0" y="2"/>
                      <a:pt x="1" y="5"/>
                      <a:pt x="3" y="4"/>
                    </a:cubicBezTo>
                    <a:cubicBezTo>
                      <a:pt x="5" y="3"/>
                      <a:pt x="4" y="0"/>
                      <a:pt x="2"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97" name="Freeform 222"/>
              <p:cNvSpPr>
                <a:spLocks/>
              </p:cNvSpPr>
              <p:nvPr/>
            </p:nvSpPr>
            <p:spPr bwMode="auto">
              <a:xfrm>
                <a:off x="4919" y="1222"/>
                <a:ext cx="2" cy="3"/>
              </a:xfrm>
              <a:custGeom>
                <a:avLst/>
                <a:gdLst>
                  <a:gd name="T0" fmla="*/ 2 w 7"/>
                  <a:gd name="T1" fmla="*/ 2 h 7"/>
                  <a:gd name="T2" fmla="*/ 2 w 7"/>
                  <a:gd name="T3" fmla="*/ 2 h 7"/>
                  <a:gd name="T4" fmla="*/ 5 w 7"/>
                  <a:gd name="T5" fmla="*/ 5 h 7"/>
                  <a:gd name="T6" fmla="*/ 2 w 7"/>
                  <a:gd name="T7" fmla="*/ 2 h 7"/>
                </a:gdLst>
                <a:ahLst/>
                <a:cxnLst>
                  <a:cxn ang="0">
                    <a:pos x="T0" y="T1"/>
                  </a:cxn>
                  <a:cxn ang="0">
                    <a:pos x="T2" y="T3"/>
                  </a:cxn>
                  <a:cxn ang="0">
                    <a:pos x="T4" y="T5"/>
                  </a:cxn>
                  <a:cxn ang="0">
                    <a:pos x="T6" y="T7"/>
                  </a:cxn>
                </a:cxnLst>
                <a:rect l="0" t="0" r="r" b="b"/>
                <a:pathLst>
                  <a:path w="7" h="7">
                    <a:moveTo>
                      <a:pt x="2" y="2"/>
                    </a:moveTo>
                    <a:lnTo>
                      <a:pt x="2" y="2"/>
                    </a:lnTo>
                    <a:cubicBezTo>
                      <a:pt x="0" y="3"/>
                      <a:pt x="2" y="7"/>
                      <a:pt x="5" y="5"/>
                    </a:cubicBezTo>
                    <a:cubicBezTo>
                      <a:pt x="7" y="4"/>
                      <a:pt x="5" y="0"/>
                      <a:pt x="2" y="2"/>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98" name="Freeform 223"/>
              <p:cNvSpPr>
                <a:spLocks/>
              </p:cNvSpPr>
              <p:nvPr/>
            </p:nvSpPr>
            <p:spPr bwMode="auto">
              <a:xfrm>
                <a:off x="4920" y="1221"/>
                <a:ext cx="2" cy="2"/>
              </a:xfrm>
              <a:custGeom>
                <a:avLst/>
                <a:gdLst>
                  <a:gd name="T0" fmla="*/ 2 w 6"/>
                  <a:gd name="T1" fmla="*/ 1 h 6"/>
                  <a:gd name="T2" fmla="*/ 2 w 6"/>
                  <a:gd name="T3" fmla="*/ 1 h 6"/>
                  <a:gd name="T4" fmla="*/ 4 w 6"/>
                  <a:gd name="T5" fmla="*/ 4 h 6"/>
                  <a:gd name="T6" fmla="*/ 2 w 6"/>
                  <a:gd name="T7" fmla="*/ 1 h 6"/>
                </a:gdLst>
                <a:ahLst/>
                <a:cxnLst>
                  <a:cxn ang="0">
                    <a:pos x="T0" y="T1"/>
                  </a:cxn>
                  <a:cxn ang="0">
                    <a:pos x="T2" y="T3"/>
                  </a:cxn>
                  <a:cxn ang="0">
                    <a:pos x="T4" y="T5"/>
                  </a:cxn>
                  <a:cxn ang="0">
                    <a:pos x="T6" y="T7"/>
                  </a:cxn>
                </a:cxnLst>
                <a:rect l="0" t="0" r="r" b="b"/>
                <a:pathLst>
                  <a:path w="6" h="6">
                    <a:moveTo>
                      <a:pt x="2" y="1"/>
                    </a:moveTo>
                    <a:lnTo>
                      <a:pt x="2" y="1"/>
                    </a:lnTo>
                    <a:cubicBezTo>
                      <a:pt x="0" y="3"/>
                      <a:pt x="2" y="6"/>
                      <a:pt x="4" y="4"/>
                    </a:cubicBezTo>
                    <a:cubicBezTo>
                      <a:pt x="6" y="3"/>
                      <a:pt x="4" y="0"/>
                      <a:pt x="2"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99" name="Freeform 224"/>
              <p:cNvSpPr>
                <a:spLocks/>
              </p:cNvSpPr>
              <p:nvPr/>
            </p:nvSpPr>
            <p:spPr bwMode="auto">
              <a:xfrm>
                <a:off x="4921" y="1221"/>
                <a:ext cx="2" cy="1"/>
              </a:xfrm>
              <a:custGeom>
                <a:avLst/>
                <a:gdLst>
                  <a:gd name="T0" fmla="*/ 2 w 5"/>
                  <a:gd name="T1" fmla="*/ 1 h 5"/>
                  <a:gd name="T2" fmla="*/ 2 w 5"/>
                  <a:gd name="T3" fmla="*/ 1 h 5"/>
                  <a:gd name="T4" fmla="*/ 4 w 5"/>
                  <a:gd name="T5" fmla="*/ 4 h 5"/>
                  <a:gd name="T6" fmla="*/ 2 w 5"/>
                  <a:gd name="T7" fmla="*/ 1 h 5"/>
                </a:gdLst>
                <a:ahLst/>
                <a:cxnLst>
                  <a:cxn ang="0">
                    <a:pos x="T0" y="T1"/>
                  </a:cxn>
                  <a:cxn ang="0">
                    <a:pos x="T2" y="T3"/>
                  </a:cxn>
                  <a:cxn ang="0">
                    <a:pos x="T4" y="T5"/>
                  </a:cxn>
                  <a:cxn ang="0">
                    <a:pos x="T6" y="T7"/>
                  </a:cxn>
                </a:cxnLst>
                <a:rect l="0" t="0" r="r" b="b"/>
                <a:pathLst>
                  <a:path w="5" h="5">
                    <a:moveTo>
                      <a:pt x="2" y="1"/>
                    </a:moveTo>
                    <a:lnTo>
                      <a:pt x="2" y="1"/>
                    </a:lnTo>
                    <a:cubicBezTo>
                      <a:pt x="0" y="2"/>
                      <a:pt x="2" y="5"/>
                      <a:pt x="4" y="4"/>
                    </a:cubicBezTo>
                    <a:cubicBezTo>
                      <a:pt x="5" y="3"/>
                      <a:pt x="4" y="0"/>
                      <a:pt x="2"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00" name="Freeform 225"/>
              <p:cNvSpPr>
                <a:spLocks/>
              </p:cNvSpPr>
              <p:nvPr/>
            </p:nvSpPr>
            <p:spPr bwMode="auto">
              <a:xfrm>
                <a:off x="4920" y="1223"/>
                <a:ext cx="2" cy="3"/>
              </a:xfrm>
              <a:custGeom>
                <a:avLst/>
                <a:gdLst>
                  <a:gd name="T0" fmla="*/ 3 w 8"/>
                  <a:gd name="T1" fmla="*/ 2 h 7"/>
                  <a:gd name="T2" fmla="*/ 3 w 8"/>
                  <a:gd name="T3" fmla="*/ 2 h 7"/>
                  <a:gd name="T4" fmla="*/ 5 w 8"/>
                  <a:gd name="T5" fmla="*/ 6 h 7"/>
                  <a:gd name="T6" fmla="*/ 3 w 8"/>
                  <a:gd name="T7" fmla="*/ 2 h 7"/>
                </a:gdLst>
                <a:ahLst/>
                <a:cxnLst>
                  <a:cxn ang="0">
                    <a:pos x="T0" y="T1"/>
                  </a:cxn>
                  <a:cxn ang="0">
                    <a:pos x="T2" y="T3"/>
                  </a:cxn>
                  <a:cxn ang="0">
                    <a:pos x="T4" y="T5"/>
                  </a:cxn>
                  <a:cxn ang="0">
                    <a:pos x="T6" y="T7"/>
                  </a:cxn>
                </a:cxnLst>
                <a:rect l="0" t="0" r="r" b="b"/>
                <a:pathLst>
                  <a:path w="8" h="7">
                    <a:moveTo>
                      <a:pt x="3" y="2"/>
                    </a:moveTo>
                    <a:lnTo>
                      <a:pt x="3" y="2"/>
                    </a:lnTo>
                    <a:cubicBezTo>
                      <a:pt x="0" y="4"/>
                      <a:pt x="3" y="7"/>
                      <a:pt x="5" y="6"/>
                    </a:cubicBezTo>
                    <a:cubicBezTo>
                      <a:pt x="8" y="4"/>
                      <a:pt x="5" y="0"/>
                      <a:pt x="3" y="2"/>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01" name="Freeform 226"/>
              <p:cNvSpPr>
                <a:spLocks/>
              </p:cNvSpPr>
              <p:nvPr/>
            </p:nvSpPr>
            <p:spPr bwMode="auto">
              <a:xfrm>
                <a:off x="4921" y="1222"/>
                <a:ext cx="2" cy="2"/>
              </a:xfrm>
              <a:custGeom>
                <a:avLst/>
                <a:gdLst>
                  <a:gd name="T0" fmla="*/ 2 w 6"/>
                  <a:gd name="T1" fmla="*/ 2 h 6"/>
                  <a:gd name="T2" fmla="*/ 2 w 6"/>
                  <a:gd name="T3" fmla="*/ 2 h 6"/>
                  <a:gd name="T4" fmla="*/ 4 w 6"/>
                  <a:gd name="T5" fmla="*/ 5 h 6"/>
                  <a:gd name="T6" fmla="*/ 2 w 6"/>
                  <a:gd name="T7" fmla="*/ 2 h 6"/>
                </a:gdLst>
                <a:ahLst/>
                <a:cxnLst>
                  <a:cxn ang="0">
                    <a:pos x="T0" y="T1"/>
                  </a:cxn>
                  <a:cxn ang="0">
                    <a:pos x="T2" y="T3"/>
                  </a:cxn>
                  <a:cxn ang="0">
                    <a:pos x="T4" y="T5"/>
                  </a:cxn>
                  <a:cxn ang="0">
                    <a:pos x="T6" y="T7"/>
                  </a:cxn>
                </a:cxnLst>
                <a:rect l="0" t="0" r="r" b="b"/>
                <a:pathLst>
                  <a:path w="6" h="6">
                    <a:moveTo>
                      <a:pt x="2" y="2"/>
                    </a:moveTo>
                    <a:lnTo>
                      <a:pt x="2" y="2"/>
                    </a:lnTo>
                    <a:cubicBezTo>
                      <a:pt x="0" y="3"/>
                      <a:pt x="2" y="6"/>
                      <a:pt x="4" y="5"/>
                    </a:cubicBezTo>
                    <a:cubicBezTo>
                      <a:pt x="6" y="3"/>
                      <a:pt x="4" y="0"/>
                      <a:pt x="2" y="2"/>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02" name="Freeform 227"/>
              <p:cNvSpPr>
                <a:spLocks/>
              </p:cNvSpPr>
              <p:nvPr/>
            </p:nvSpPr>
            <p:spPr bwMode="auto">
              <a:xfrm>
                <a:off x="4922" y="1222"/>
                <a:ext cx="2" cy="1"/>
              </a:xfrm>
              <a:custGeom>
                <a:avLst/>
                <a:gdLst>
                  <a:gd name="T0" fmla="*/ 1 w 5"/>
                  <a:gd name="T1" fmla="*/ 1 h 4"/>
                  <a:gd name="T2" fmla="*/ 1 w 5"/>
                  <a:gd name="T3" fmla="*/ 1 h 4"/>
                  <a:gd name="T4" fmla="*/ 3 w 5"/>
                  <a:gd name="T5" fmla="*/ 3 h 4"/>
                  <a:gd name="T6" fmla="*/ 1 w 5"/>
                  <a:gd name="T7" fmla="*/ 1 h 4"/>
                </a:gdLst>
                <a:ahLst/>
                <a:cxnLst>
                  <a:cxn ang="0">
                    <a:pos x="T0" y="T1"/>
                  </a:cxn>
                  <a:cxn ang="0">
                    <a:pos x="T2" y="T3"/>
                  </a:cxn>
                  <a:cxn ang="0">
                    <a:pos x="T4" y="T5"/>
                  </a:cxn>
                  <a:cxn ang="0">
                    <a:pos x="T6" y="T7"/>
                  </a:cxn>
                </a:cxnLst>
                <a:rect l="0" t="0" r="r" b="b"/>
                <a:pathLst>
                  <a:path w="5" h="4">
                    <a:moveTo>
                      <a:pt x="1" y="1"/>
                    </a:moveTo>
                    <a:lnTo>
                      <a:pt x="1" y="1"/>
                    </a:lnTo>
                    <a:cubicBezTo>
                      <a:pt x="0" y="2"/>
                      <a:pt x="1" y="4"/>
                      <a:pt x="3" y="3"/>
                    </a:cubicBezTo>
                    <a:cubicBezTo>
                      <a:pt x="5" y="2"/>
                      <a:pt x="3" y="0"/>
                      <a:pt x="1"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03" name="Freeform 228"/>
              <p:cNvSpPr>
                <a:spLocks/>
              </p:cNvSpPr>
              <p:nvPr/>
            </p:nvSpPr>
            <p:spPr bwMode="auto">
              <a:xfrm>
                <a:off x="4923" y="1223"/>
                <a:ext cx="2" cy="1"/>
              </a:xfrm>
              <a:custGeom>
                <a:avLst/>
                <a:gdLst>
                  <a:gd name="T0" fmla="*/ 2 w 5"/>
                  <a:gd name="T1" fmla="*/ 1 h 5"/>
                  <a:gd name="T2" fmla="*/ 2 w 5"/>
                  <a:gd name="T3" fmla="*/ 1 h 5"/>
                  <a:gd name="T4" fmla="*/ 3 w 5"/>
                  <a:gd name="T5" fmla="*/ 4 h 5"/>
                  <a:gd name="T6" fmla="*/ 2 w 5"/>
                  <a:gd name="T7" fmla="*/ 1 h 5"/>
                </a:gdLst>
                <a:ahLst/>
                <a:cxnLst>
                  <a:cxn ang="0">
                    <a:pos x="T0" y="T1"/>
                  </a:cxn>
                  <a:cxn ang="0">
                    <a:pos x="T2" y="T3"/>
                  </a:cxn>
                  <a:cxn ang="0">
                    <a:pos x="T4" y="T5"/>
                  </a:cxn>
                  <a:cxn ang="0">
                    <a:pos x="T6" y="T7"/>
                  </a:cxn>
                </a:cxnLst>
                <a:rect l="0" t="0" r="r" b="b"/>
                <a:pathLst>
                  <a:path w="5" h="5">
                    <a:moveTo>
                      <a:pt x="2" y="1"/>
                    </a:moveTo>
                    <a:lnTo>
                      <a:pt x="2" y="1"/>
                    </a:lnTo>
                    <a:cubicBezTo>
                      <a:pt x="0" y="2"/>
                      <a:pt x="2" y="5"/>
                      <a:pt x="3" y="4"/>
                    </a:cubicBezTo>
                    <a:cubicBezTo>
                      <a:pt x="5" y="3"/>
                      <a:pt x="3" y="0"/>
                      <a:pt x="2"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04" name="Freeform 229"/>
              <p:cNvSpPr>
                <a:spLocks/>
              </p:cNvSpPr>
              <p:nvPr/>
            </p:nvSpPr>
            <p:spPr bwMode="auto">
              <a:xfrm>
                <a:off x="4922" y="1224"/>
                <a:ext cx="2" cy="1"/>
              </a:xfrm>
              <a:custGeom>
                <a:avLst/>
                <a:gdLst>
                  <a:gd name="T0" fmla="*/ 2 w 5"/>
                  <a:gd name="T1" fmla="*/ 1 h 5"/>
                  <a:gd name="T2" fmla="*/ 2 w 5"/>
                  <a:gd name="T3" fmla="*/ 1 h 5"/>
                  <a:gd name="T4" fmla="*/ 4 w 5"/>
                  <a:gd name="T5" fmla="*/ 4 h 5"/>
                  <a:gd name="T6" fmla="*/ 2 w 5"/>
                  <a:gd name="T7" fmla="*/ 1 h 5"/>
                </a:gdLst>
                <a:ahLst/>
                <a:cxnLst>
                  <a:cxn ang="0">
                    <a:pos x="T0" y="T1"/>
                  </a:cxn>
                  <a:cxn ang="0">
                    <a:pos x="T2" y="T3"/>
                  </a:cxn>
                  <a:cxn ang="0">
                    <a:pos x="T4" y="T5"/>
                  </a:cxn>
                  <a:cxn ang="0">
                    <a:pos x="T6" y="T7"/>
                  </a:cxn>
                </a:cxnLst>
                <a:rect l="0" t="0" r="r" b="b"/>
                <a:pathLst>
                  <a:path w="5" h="5">
                    <a:moveTo>
                      <a:pt x="2" y="1"/>
                    </a:moveTo>
                    <a:lnTo>
                      <a:pt x="2" y="1"/>
                    </a:lnTo>
                    <a:cubicBezTo>
                      <a:pt x="0" y="2"/>
                      <a:pt x="2" y="5"/>
                      <a:pt x="4" y="4"/>
                    </a:cubicBezTo>
                    <a:cubicBezTo>
                      <a:pt x="5" y="3"/>
                      <a:pt x="4" y="0"/>
                      <a:pt x="2"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05" name="Freeform 230"/>
              <p:cNvSpPr>
                <a:spLocks/>
              </p:cNvSpPr>
              <p:nvPr/>
            </p:nvSpPr>
            <p:spPr bwMode="auto">
              <a:xfrm>
                <a:off x="4921" y="1225"/>
                <a:ext cx="2" cy="1"/>
              </a:xfrm>
              <a:custGeom>
                <a:avLst/>
                <a:gdLst>
                  <a:gd name="T0" fmla="*/ 2 w 6"/>
                  <a:gd name="T1" fmla="*/ 1 h 5"/>
                  <a:gd name="T2" fmla="*/ 2 w 6"/>
                  <a:gd name="T3" fmla="*/ 1 h 5"/>
                  <a:gd name="T4" fmla="*/ 4 w 6"/>
                  <a:gd name="T5" fmla="*/ 4 h 5"/>
                  <a:gd name="T6" fmla="*/ 2 w 6"/>
                  <a:gd name="T7" fmla="*/ 1 h 5"/>
                </a:gdLst>
                <a:ahLst/>
                <a:cxnLst>
                  <a:cxn ang="0">
                    <a:pos x="T0" y="T1"/>
                  </a:cxn>
                  <a:cxn ang="0">
                    <a:pos x="T2" y="T3"/>
                  </a:cxn>
                  <a:cxn ang="0">
                    <a:pos x="T4" y="T5"/>
                  </a:cxn>
                  <a:cxn ang="0">
                    <a:pos x="T6" y="T7"/>
                  </a:cxn>
                </a:cxnLst>
                <a:rect l="0" t="0" r="r" b="b"/>
                <a:pathLst>
                  <a:path w="6" h="5">
                    <a:moveTo>
                      <a:pt x="2" y="1"/>
                    </a:moveTo>
                    <a:lnTo>
                      <a:pt x="2" y="1"/>
                    </a:lnTo>
                    <a:cubicBezTo>
                      <a:pt x="0" y="3"/>
                      <a:pt x="2" y="5"/>
                      <a:pt x="4" y="4"/>
                    </a:cubicBezTo>
                    <a:cubicBezTo>
                      <a:pt x="6" y="3"/>
                      <a:pt x="4" y="0"/>
                      <a:pt x="2"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06" name="Freeform 231"/>
              <p:cNvSpPr>
                <a:spLocks/>
              </p:cNvSpPr>
              <p:nvPr/>
            </p:nvSpPr>
            <p:spPr bwMode="auto">
              <a:xfrm>
                <a:off x="4925" y="1224"/>
                <a:ext cx="1" cy="1"/>
              </a:xfrm>
              <a:custGeom>
                <a:avLst/>
                <a:gdLst>
                  <a:gd name="T0" fmla="*/ 1 w 4"/>
                  <a:gd name="T1" fmla="*/ 1 h 4"/>
                  <a:gd name="T2" fmla="*/ 1 w 4"/>
                  <a:gd name="T3" fmla="*/ 1 h 4"/>
                  <a:gd name="T4" fmla="*/ 3 w 4"/>
                  <a:gd name="T5" fmla="*/ 3 h 4"/>
                  <a:gd name="T6" fmla="*/ 1 w 4"/>
                  <a:gd name="T7" fmla="*/ 1 h 4"/>
                </a:gdLst>
                <a:ahLst/>
                <a:cxnLst>
                  <a:cxn ang="0">
                    <a:pos x="T0" y="T1"/>
                  </a:cxn>
                  <a:cxn ang="0">
                    <a:pos x="T2" y="T3"/>
                  </a:cxn>
                  <a:cxn ang="0">
                    <a:pos x="T4" y="T5"/>
                  </a:cxn>
                  <a:cxn ang="0">
                    <a:pos x="T6" y="T7"/>
                  </a:cxn>
                </a:cxnLst>
                <a:rect l="0" t="0" r="r" b="b"/>
                <a:pathLst>
                  <a:path w="4" h="4">
                    <a:moveTo>
                      <a:pt x="1" y="1"/>
                    </a:moveTo>
                    <a:lnTo>
                      <a:pt x="1" y="1"/>
                    </a:lnTo>
                    <a:cubicBezTo>
                      <a:pt x="0" y="2"/>
                      <a:pt x="1" y="4"/>
                      <a:pt x="3" y="3"/>
                    </a:cubicBezTo>
                    <a:cubicBezTo>
                      <a:pt x="4" y="2"/>
                      <a:pt x="3" y="0"/>
                      <a:pt x="1"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07" name="Freeform 232"/>
              <p:cNvSpPr>
                <a:spLocks/>
              </p:cNvSpPr>
              <p:nvPr/>
            </p:nvSpPr>
            <p:spPr bwMode="auto">
              <a:xfrm>
                <a:off x="4924" y="1225"/>
                <a:ext cx="1" cy="1"/>
              </a:xfrm>
              <a:custGeom>
                <a:avLst/>
                <a:gdLst>
                  <a:gd name="T0" fmla="*/ 2 w 5"/>
                  <a:gd name="T1" fmla="*/ 1 h 4"/>
                  <a:gd name="T2" fmla="*/ 2 w 5"/>
                  <a:gd name="T3" fmla="*/ 1 h 4"/>
                  <a:gd name="T4" fmla="*/ 3 w 5"/>
                  <a:gd name="T5" fmla="*/ 3 h 4"/>
                  <a:gd name="T6" fmla="*/ 2 w 5"/>
                  <a:gd name="T7" fmla="*/ 1 h 4"/>
                </a:gdLst>
                <a:ahLst/>
                <a:cxnLst>
                  <a:cxn ang="0">
                    <a:pos x="T0" y="T1"/>
                  </a:cxn>
                  <a:cxn ang="0">
                    <a:pos x="T2" y="T3"/>
                  </a:cxn>
                  <a:cxn ang="0">
                    <a:pos x="T4" y="T5"/>
                  </a:cxn>
                  <a:cxn ang="0">
                    <a:pos x="T6" y="T7"/>
                  </a:cxn>
                </a:cxnLst>
                <a:rect l="0" t="0" r="r" b="b"/>
                <a:pathLst>
                  <a:path w="5" h="4">
                    <a:moveTo>
                      <a:pt x="2" y="1"/>
                    </a:moveTo>
                    <a:lnTo>
                      <a:pt x="2" y="1"/>
                    </a:lnTo>
                    <a:cubicBezTo>
                      <a:pt x="0" y="2"/>
                      <a:pt x="2" y="4"/>
                      <a:pt x="3" y="3"/>
                    </a:cubicBezTo>
                    <a:cubicBezTo>
                      <a:pt x="5" y="2"/>
                      <a:pt x="3" y="0"/>
                      <a:pt x="2"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08" name="Freeform 233"/>
              <p:cNvSpPr>
                <a:spLocks/>
              </p:cNvSpPr>
              <p:nvPr/>
            </p:nvSpPr>
            <p:spPr bwMode="auto">
              <a:xfrm>
                <a:off x="4923" y="1226"/>
                <a:ext cx="1" cy="1"/>
              </a:xfrm>
              <a:custGeom>
                <a:avLst/>
                <a:gdLst>
                  <a:gd name="T0" fmla="*/ 2 w 5"/>
                  <a:gd name="T1" fmla="*/ 2 h 5"/>
                  <a:gd name="T2" fmla="*/ 2 w 5"/>
                  <a:gd name="T3" fmla="*/ 2 h 5"/>
                  <a:gd name="T4" fmla="*/ 4 w 5"/>
                  <a:gd name="T5" fmla="*/ 4 h 5"/>
                  <a:gd name="T6" fmla="*/ 2 w 5"/>
                  <a:gd name="T7" fmla="*/ 2 h 5"/>
                </a:gdLst>
                <a:ahLst/>
                <a:cxnLst>
                  <a:cxn ang="0">
                    <a:pos x="T0" y="T1"/>
                  </a:cxn>
                  <a:cxn ang="0">
                    <a:pos x="T2" y="T3"/>
                  </a:cxn>
                  <a:cxn ang="0">
                    <a:pos x="T4" y="T5"/>
                  </a:cxn>
                  <a:cxn ang="0">
                    <a:pos x="T6" y="T7"/>
                  </a:cxn>
                </a:cxnLst>
                <a:rect l="0" t="0" r="r" b="b"/>
                <a:pathLst>
                  <a:path w="5" h="5">
                    <a:moveTo>
                      <a:pt x="2" y="2"/>
                    </a:moveTo>
                    <a:lnTo>
                      <a:pt x="2" y="2"/>
                    </a:lnTo>
                    <a:cubicBezTo>
                      <a:pt x="0" y="3"/>
                      <a:pt x="2" y="5"/>
                      <a:pt x="4" y="4"/>
                    </a:cubicBezTo>
                    <a:cubicBezTo>
                      <a:pt x="5" y="3"/>
                      <a:pt x="4" y="0"/>
                      <a:pt x="2" y="2"/>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09" name="Freeform 234"/>
              <p:cNvSpPr>
                <a:spLocks/>
              </p:cNvSpPr>
              <p:nvPr/>
            </p:nvSpPr>
            <p:spPr bwMode="auto">
              <a:xfrm>
                <a:off x="4926" y="1225"/>
                <a:ext cx="1" cy="1"/>
              </a:xfrm>
              <a:custGeom>
                <a:avLst/>
                <a:gdLst>
                  <a:gd name="T0" fmla="*/ 1 w 4"/>
                  <a:gd name="T1" fmla="*/ 1 h 3"/>
                  <a:gd name="T2" fmla="*/ 1 w 4"/>
                  <a:gd name="T3" fmla="*/ 1 h 3"/>
                  <a:gd name="T4" fmla="*/ 3 w 4"/>
                  <a:gd name="T5" fmla="*/ 3 h 3"/>
                  <a:gd name="T6" fmla="*/ 1 w 4"/>
                  <a:gd name="T7" fmla="*/ 1 h 3"/>
                </a:gdLst>
                <a:ahLst/>
                <a:cxnLst>
                  <a:cxn ang="0">
                    <a:pos x="T0" y="T1"/>
                  </a:cxn>
                  <a:cxn ang="0">
                    <a:pos x="T2" y="T3"/>
                  </a:cxn>
                  <a:cxn ang="0">
                    <a:pos x="T4" y="T5"/>
                  </a:cxn>
                  <a:cxn ang="0">
                    <a:pos x="T6" y="T7"/>
                  </a:cxn>
                </a:cxnLst>
                <a:rect l="0" t="0" r="r" b="b"/>
                <a:pathLst>
                  <a:path w="4" h="3">
                    <a:moveTo>
                      <a:pt x="1" y="1"/>
                    </a:moveTo>
                    <a:lnTo>
                      <a:pt x="1" y="1"/>
                    </a:lnTo>
                    <a:cubicBezTo>
                      <a:pt x="0" y="1"/>
                      <a:pt x="1" y="3"/>
                      <a:pt x="3" y="3"/>
                    </a:cubicBezTo>
                    <a:cubicBezTo>
                      <a:pt x="4" y="2"/>
                      <a:pt x="3" y="0"/>
                      <a:pt x="1"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10" name="Freeform 235"/>
              <p:cNvSpPr>
                <a:spLocks/>
              </p:cNvSpPr>
              <p:nvPr/>
            </p:nvSpPr>
            <p:spPr bwMode="auto">
              <a:xfrm>
                <a:off x="4925" y="1226"/>
                <a:ext cx="1" cy="1"/>
              </a:xfrm>
              <a:custGeom>
                <a:avLst/>
                <a:gdLst>
                  <a:gd name="T0" fmla="*/ 1 w 4"/>
                  <a:gd name="T1" fmla="*/ 1 h 4"/>
                  <a:gd name="T2" fmla="*/ 1 w 4"/>
                  <a:gd name="T3" fmla="*/ 1 h 4"/>
                  <a:gd name="T4" fmla="*/ 3 w 4"/>
                  <a:gd name="T5" fmla="*/ 3 h 4"/>
                  <a:gd name="T6" fmla="*/ 1 w 4"/>
                  <a:gd name="T7" fmla="*/ 1 h 4"/>
                </a:gdLst>
                <a:ahLst/>
                <a:cxnLst>
                  <a:cxn ang="0">
                    <a:pos x="T0" y="T1"/>
                  </a:cxn>
                  <a:cxn ang="0">
                    <a:pos x="T2" y="T3"/>
                  </a:cxn>
                  <a:cxn ang="0">
                    <a:pos x="T4" y="T5"/>
                  </a:cxn>
                  <a:cxn ang="0">
                    <a:pos x="T6" y="T7"/>
                  </a:cxn>
                </a:cxnLst>
                <a:rect l="0" t="0" r="r" b="b"/>
                <a:pathLst>
                  <a:path w="4" h="4">
                    <a:moveTo>
                      <a:pt x="1" y="1"/>
                    </a:moveTo>
                    <a:lnTo>
                      <a:pt x="1" y="1"/>
                    </a:lnTo>
                    <a:cubicBezTo>
                      <a:pt x="0" y="2"/>
                      <a:pt x="1" y="4"/>
                      <a:pt x="3" y="3"/>
                    </a:cubicBezTo>
                    <a:cubicBezTo>
                      <a:pt x="4" y="2"/>
                      <a:pt x="3" y="0"/>
                      <a:pt x="1"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11" name="Freeform 236"/>
              <p:cNvSpPr>
                <a:spLocks/>
              </p:cNvSpPr>
              <p:nvPr/>
            </p:nvSpPr>
            <p:spPr bwMode="auto">
              <a:xfrm>
                <a:off x="4924" y="1227"/>
                <a:ext cx="2" cy="1"/>
              </a:xfrm>
              <a:custGeom>
                <a:avLst/>
                <a:gdLst>
                  <a:gd name="T0" fmla="*/ 2 w 5"/>
                  <a:gd name="T1" fmla="*/ 1 h 4"/>
                  <a:gd name="T2" fmla="*/ 2 w 5"/>
                  <a:gd name="T3" fmla="*/ 1 h 4"/>
                  <a:gd name="T4" fmla="*/ 3 w 5"/>
                  <a:gd name="T5" fmla="*/ 3 h 4"/>
                  <a:gd name="T6" fmla="*/ 2 w 5"/>
                  <a:gd name="T7" fmla="*/ 1 h 4"/>
                </a:gdLst>
                <a:ahLst/>
                <a:cxnLst>
                  <a:cxn ang="0">
                    <a:pos x="T0" y="T1"/>
                  </a:cxn>
                  <a:cxn ang="0">
                    <a:pos x="T2" y="T3"/>
                  </a:cxn>
                  <a:cxn ang="0">
                    <a:pos x="T4" y="T5"/>
                  </a:cxn>
                  <a:cxn ang="0">
                    <a:pos x="T6" y="T7"/>
                  </a:cxn>
                </a:cxnLst>
                <a:rect l="0" t="0" r="r" b="b"/>
                <a:pathLst>
                  <a:path w="5" h="4">
                    <a:moveTo>
                      <a:pt x="2" y="1"/>
                    </a:moveTo>
                    <a:lnTo>
                      <a:pt x="2" y="1"/>
                    </a:lnTo>
                    <a:cubicBezTo>
                      <a:pt x="0" y="2"/>
                      <a:pt x="2" y="4"/>
                      <a:pt x="3" y="3"/>
                    </a:cubicBezTo>
                    <a:cubicBezTo>
                      <a:pt x="5" y="2"/>
                      <a:pt x="3" y="0"/>
                      <a:pt x="2"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12" name="Freeform 237"/>
              <p:cNvSpPr>
                <a:spLocks/>
              </p:cNvSpPr>
              <p:nvPr/>
            </p:nvSpPr>
            <p:spPr bwMode="auto">
              <a:xfrm>
                <a:off x="4927" y="1226"/>
                <a:ext cx="1" cy="1"/>
              </a:xfrm>
              <a:custGeom>
                <a:avLst/>
                <a:gdLst>
                  <a:gd name="T0" fmla="*/ 1 w 4"/>
                  <a:gd name="T1" fmla="*/ 1 h 3"/>
                  <a:gd name="T2" fmla="*/ 1 w 4"/>
                  <a:gd name="T3" fmla="*/ 1 h 3"/>
                  <a:gd name="T4" fmla="*/ 3 w 4"/>
                  <a:gd name="T5" fmla="*/ 2 h 3"/>
                  <a:gd name="T6" fmla="*/ 1 w 4"/>
                  <a:gd name="T7" fmla="*/ 1 h 3"/>
                </a:gdLst>
                <a:ahLst/>
                <a:cxnLst>
                  <a:cxn ang="0">
                    <a:pos x="T0" y="T1"/>
                  </a:cxn>
                  <a:cxn ang="0">
                    <a:pos x="T2" y="T3"/>
                  </a:cxn>
                  <a:cxn ang="0">
                    <a:pos x="T4" y="T5"/>
                  </a:cxn>
                  <a:cxn ang="0">
                    <a:pos x="T6" y="T7"/>
                  </a:cxn>
                </a:cxnLst>
                <a:rect l="0" t="0" r="r" b="b"/>
                <a:pathLst>
                  <a:path w="4" h="3">
                    <a:moveTo>
                      <a:pt x="1" y="1"/>
                    </a:moveTo>
                    <a:lnTo>
                      <a:pt x="1" y="1"/>
                    </a:lnTo>
                    <a:cubicBezTo>
                      <a:pt x="0" y="1"/>
                      <a:pt x="1" y="3"/>
                      <a:pt x="3" y="2"/>
                    </a:cubicBezTo>
                    <a:cubicBezTo>
                      <a:pt x="4" y="1"/>
                      <a:pt x="3" y="0"/>
                      <a:pt x="1"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13" name="Freeform 238"/>
              <p:cNvSpPr>
                <a:spLocks/>
              </p:cNvSpPr>
              <p:nvPr/>
            </p:nvSpPr>
            <p:spPr bwMode="auto">
              <a:xfrm>
                <a:off x="4926" y="1226"/>
                <a:ext cx="1" cy="1"/>
              </a:xfrm>
              <a:custGeom>
                <a:avLst/>
                <a:gdLst>
                  <a:gd name="T0" fmla="*/ 1 w 4"/>
                  <a:gd name="T1" fmla="*/ 1 h 4"/>
                  <a:gd name="T2" fmla="*/ 1 w 4"/>
                  <a:gd name="T3" fmla="*/ 1 h 4"/>
                  <a:gd name="T4" fmla="*/ 3 w 4"/>
                  <a:gd name="T5" fmla="*/ 3 h 4"/>
                  <a:gd name="T6" fmla="*/ 1 w 4"/>
                  <a:gd name="T7" fmla="*/ 1 h 4"/>
                </a:gdLst>
                <a:ahLst/>
                <a:cxnLst>
                  <a:cxn ang="0">
                    <a:pos x="T0" y="T1"/>
                  </a:cxn>
                  <a:cxn ang="0">
                    <a:pos x="T2" y="T3"/>
                  </a:cxn>
                  <a:cxn ang="0">
                    <a:pos x="T4" y="T5"/>
                  </a:cxn>
                  <a:cxn ang="0">
                    <a:pos x="T6" y="T7"/>
                  </a:cxn>
                </a:cxnLst>
                <a:rect l="0" t="0" r="r" b="b"/>
                <a:pathLst>
                  <a:path w="4" h="4">
                    <a:moveTo>
                      <a:pt x="1" y="1"/>
                    </a:moveTo>
                    <a:lnTo>
                      <a:pt x="1" y="1"/>
                    </a:lnTo>
                    <a:cubicBezTo>
                      <a:pt x="0" y="2"/>
                      <a:pt x="2" y="4"/>
                      <a:pt x="3" y="3"/>
                    </a:cubicBezTo>
                    <a:cubicBezTo>
                      <a:pt x="4" y="2"/>
                      <a:pt x="3" y="0"/>
                      <a:pt x="1"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14" name="Freeform 239"/>
              <p:cNvSpPr>
                <a:spLocks/>
              </p:cNvSpPr>
              <p:nvPr/>
            </p:nvSpPr>
            <p:spPr bwMode="auto">
              <a:xfrm>
                <a:off x="4925" y="1227"/>
                <a:ext cx="2" cy="1"/>
              </a:xfrm>
              <a:custGeom>
                <a:avLst/>
                <a:gdLst>
                  <a:gd name="T0" fmla="*/ 1 w 4"/>
                  <a:gd name="T1" fmla="*/ 1 h 4"/>
                  <a:gd name="T2" fmla="*/ 1 w 4"/>
                  <a:gd name="T3" fmla="*/ 1 h 4"/>
                  <a:gd name="T4" fmla="*/ 3 w 4"/>
                  <a:gd name="T5" fmla="*/ 3 h 4"/>
                  <a:gd name="T6" fmla="*/ 1 w 4"/>
                  <a:gd name="T7" fmla="*/ 1 h 4"/>
                </a:gdLst>
                <a:ahLst/>
                <a:cxnLst>
                  <a:cxn ang="0">
                    <a:pos x="T0" y="T1"/>
                  </a:cxn>
                  <a:cxn ang="0">
                    <a:pos x="T2" y="T3"/>
                  </a:cxn>
                  <a:cxn ang="0">
                    <a:pos x="T4" y="T5"/>
                  </a:cxn>
                  <a:cxn ang="0">
                    <a:pos x="T6" y="T7"/>
                  </a:cxn>
                </a:cxnLst>
                <a:rect l="0" t="0" r="r" b="b"/>
                <a:pathLst>
                  <a:path w="4" h="4">
                    <a:moveTo>
                      <a:pt x="1" y="1"/>
                    </a:moveTo>
                    <a:lnTo>
                      <a:pt x="1" y="1"/>
                    </a:lnTo>
                    <a:cubicBezTo>
                      <a:pt x="0" y="2"/>
                      <a:pt x="1" y="4"/>
                      <a:pt x="3" y="3"/>
                    </a:cubicBezTo>
                    <a:cubicBezTo>
                      <a:pt x="4" y="2"/>
                      <a:pt x="3" y="0"/>
                      <a:pt x="1"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15" name="Freeform 240"/>
              <p:cNvSpPr>
                <a:spLocks/>
              </p:cNvSpPr>
              <p:nvPr/>
            </p:nvSpPr>
            <p:spPr bwMode="auto">
              <a:xfrm>
                <a:off x="4927" y="1226"/>
                <a:ext cx="1" cy="1"/>
              </a:xfrm>
              <a:custGeom>
                <a:avLst/>
                <a:gdLst>
                  <a:gd name="T0" fmla="*/ 1 w 3"/>
                  <a:gd name="T1" fmla="*/ 0 h 3"/>
                  <a:gd name="T2" fmla="*/ 1 w 3"/>
                  <a:gd name="T3" fmla="*/ 0 h 3"/>
                  <a:gd name="T4" fmla="*/ 2 w 3"/>
                  <a:gd name="T5" fmla="*/ 2 h 3"/>
                  <a:gd name="T6" fmla="*/ 1 w 3"/>
                  <a:gd name="T7" fmla="*/ 0 h 3"/>
                </a:gdLst>
                <a:ahLst/>
                <a:cxnLst>
                  <a:cxn ang="0">
                    <a:pos x="T0" y="T1"/>
                  </a:cxn>
                  <a:cxn ang="0">
                    <a:pos x="T2" y="T3"/>
                  </a:cxn>
                  <a:cxn ang="0">
                    <a:pos x="T4" y="T5"/>
                  </a:cxn>
                  <a:cxn ang="0">
                    <a:pos x="T6" y="T7"/>
                  </a:cxn>
                </a:cxnLst>
                <a:rect l="0" t="0" r="r" b="b"/>
                <a:pathLst>
                  <a:path w="3" h="3">
                    <a:moveTo>
                      <a:pt x="1" y="0"/>
                    </a:moveTo>
                    <a:lnTo>
                      <a:pt x="1" y="0"/>
                    </a:lnTo>
                    <a:cubicBezTo>
                      <a:pt x="0" y="1"/>
                      <a:pt x="1" y="3"/>
                      <a:pt x="2" y="2"/>
                    </a:cubicBezTo>
                    <a:cubicBezTo>
                      <a:pt x="3" y="1"/>
                      <a:pt x="2" y="0"/>
                      <a:pt x="1"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16" name="Freeform 241"/>
              <p:cNvSpPr>
                <a:spLocks/>
              </p:cNvSpPr>
              <p:nvPr/>
            </p:nvSpPr>
            <p:spPr bwMode="auto">
              <a:xfrm>
                <a:off x="4927" y="1227"/>
                <a:ext cx="1" cy="1"/>
              </a:xfrm>
              <a:custGeom>
                <a:avLst/>
                <a:gdLst>
                  <a:gd name="T0" fmla="*/ 1 w 4"/>
                  <a:gd name="T1" fmla="*/ 1 h 3"/>
                  <a:gd name="T2" fmla="*/ 1 w 4"/>
                  <a:gd name="T3" fmla="*/ 1 h 3"/>
                  <a:gd name="T4" fmla="*/ 3 w 4"/>
                  <a:gd name="T5" fmla="*/ 2 h 3"/>
                  <a:gd name="T6" fmla="*/ 1 w 4"/>
                  <a:gd name="T7" fmla="*/ 1 h 3"/>
                </a:gdLst>
                <a:ahLst/>
                <a:cxnLst>
                  <a:cxn ang="0">
                    <a:pos x="T0" y="T1"/>
                  </a:cxn>
                  <a:cxn ang="0">
                    <a:pos x="T2" y="T3"/>
                  </a:cxn>
                  <a:cxn ang="0">
                    <a:pos x="T4" y="T5"/>
                  </a:cxn>
                  <a:cxn ang="0">
                    <a:pos x="T6" y="T7"/>
                  </a:cxn>
                </a:cxnLst>
                <a:rect l="0" t="0" r="r" b="b"/>
                <a:pathLst>
                  <a:path w="4" h="3">
                    <a:moveTo>
                      <a:pt x="1" y="1"/>
                    </a:moveTo>
                    <a:lnTo>
                      <a:pt x="1" y="1"/>
                    </a:lnTo>
                    <a:cubicBezTo>
                      <a:pt x="0" y="2"/>
                      <a:pt x="2" y="3"/>
                      <a:pt x="3" y="2"/>
                    </a:cubicBezTo>
                    <a:cubicBezTo>
                      <a:pt x="4" y="1"/>
                      <a:pt x="2" y="0"/>
                      <a:pt x="1"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17" name="Freeform 242"/>
              <p:cNvSpPr>
                <a:spLocks/>
              </p:cNvSpPr>
              <p:nvPr/>
            </p:nvSpPr>
            <p:spPr bwMode="auto">
              <a:xfrm>
                <a:off x="4926" y="1227"/>
                <a:ext cx="1" cy="2"/>
              </a:xfrm>
              <a:custGeom>
                <a:avLst/>
                <a:gdLst>
                  <a:gd name="T0" fmla="*/ 2 w 4"/>
                  <a:gd name="T1" fmla="*/ 1 h 4"/>
                  <a:gd name="T2" fmla="*/ 2 w 4"/>
                  <a:gd name="T3" fmla="*/ 1 h 4"/>
                  <a:gd name="T4" fmla="*/ 3 w 4"/>
                  <a:gd name="T5" fmla="*/ 3 h 4"/>
                  <a:gd name="T6" fmla="*/ 2 w 4"/>
                  <a:gd name="T7" fmla="*/ 1 h 4"/>
                </a:gdLst>
                <a:ahLst/>
                <a:cxnLst>
                  <a:cxn ang="0">
                    <a:pos x="T0" y="T1"/>
                  </a:cxn>
                  <a:cxn ang="0">
                    <a:pos x="T2" y="T3"/>
                  </a:cxn>
                  <a:cxn ang="0">
                    <a:pos x="T4" y="T5"/>
                  </a:cxn>
                  <a:cxn ang="0">
                    <a:pos x="T6" y="T7"/>
                  </a:cxn>
                </a:cxnLst>
                <a:rect l="0" t="0" r="r" b="b"/>
                <a:pathLst>
                  <a:path w="4" h="4">
                    <a:moveTo>
                      <a:pt x="2" y="1"/>
                    </a:moveTo>
                    <a:lnTo>
                      <a:pt x="2" y="1"/>
                    </a:lnTo>
                    <a:cubicBezTo>
                      <a:pt x="0" y="2"/>
                      <a:pt x="2" y="4"/>
                      <a:pt x="3" y="3"/>
                    </a:cubicBezTo>
                    <a:cubicBezTo>
                      <a:pt x="4" y="2"/>
                      <a:pt x="3" y="0"/>
                      <a:pt x="2"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18" name="Freeform 243"/>
              <p:cNvSpPr>
                <a:spLocks/>
              </p:cNvSpPr>
              <p:nvPr/>
            </p:nvSpPr>
            <p:spPr bwMode="auto">
              <a:xfrm>
                <a:off x="4928" y="1227"/>
                <a:ext cx="1" cy="0"/>
              </a:xfrm>
              <a:custGeom>
                <a:avLst/>
                <a:gdLst>
                  <a:gd name="T0" fmla="*/ 1 w 3"/>
                  <a:gd name="T1" fmla="*/ 1 h 3"/>
                  <a:gd name="T2" fmla="*/ 1 w 3"/>
                  <a:gd name="T3" fmla="*/ 1 h 3"/>
                  <a:gd name="T4" fmla="*/ 2 w 3"/>
                  <a:gd name="T5" fmla="*/ 2 h 3"/>
                  <a:gd name="T6" fmla="*/ 1 w 3"/>
                  <a:gd name="T7" fmla="*/ 1 h 3"/>
                </a:gdLst>
                <a:ahLst/>
                <a:cxnLst>
                  <a:cxn ang="0">
                    <a:pos x="T0" y="T1"/>
                  </a:cxn>
                  <a:cxn ang="0">
                    <a:pos x="T2" y="T3"/>
                  </a:cxn>
                  <a:cxn ang="0">
                    <a:pos x="T4" y="T5"/>
                  </a:cxn>
                  <a:cxn ang="0">
                    <a:pos x="T6" y="T7"/>
                  </a:cxn>
                </a:cxnLst>
                <a:rect l="0" t="0" r="r" b="b"/>
                <a:pathLst>
                  <a:path w="3" h="3">
                    <a:moveTo>
                      <a:pt x="1" y="1"/>
                    </a:moveTo>
                    <a:lnTo>
                      <a:pt x="1" y="1"/>
                    </a:lnTo>
                    <a:cubicBezTo>
                      <a:pt x="0" y="2"/>
                      <a:pt x="1" y="3"/>
                      <a:pt x="2" y="2"/>
                    </a:cubicBezTo>
                    <a:cubicBezTo>
                      <a:pt x="3" y="1"/>
                      <a:pt x="2" y="0"/>
                      <a:pt x="1"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19" name="Freeform 244"/>
              <p:cNvSpPr>
                <a:spLocks/>
              </p:cNvSpPr>
              <p:nvPr/>
            </p:nvSpPr>
            <p:spPr bwMode="auto">
              <a:xfrm>
                <a:off x="4928" y="1227"/>
                <a:ext cx="1" cy="1"/>
              </a:xfrm>
              <a:custGeom>
                <a:avLst/>
                <a:gdLst>
                  <a:gd name="T0" fmla="*/ 1 w 4"/>
                  <a:gd name="T1" fmla="*/ 1 h 4"/>
                  <a:gd name="T2" fmla="*/ 1 w 4"/>
                  <a:gd name="T3" fmla="*/ 1 h 4"/>
                  <a:gd name="T4" fmla="*/ 3 w 4"/>
                  <a:gd name="T5" fmla="*/ 3 h 4"/>
                  <a:gd name="T6" fmla="*/ 1 w 4"/>
                  <a:gd name="T7" fmla="*/ 1 h 4"/>
                </a:gdLst>
                <a:ahLst/>
                <a:cxnLst>
                  <a:cxn ang="0">
                    <a:pos x="T0" y="T1"/>
                  </a:cxn>
                  <a:cxn ang="0">
                    <a:pos x="T2" y="T3"/>
                  </a:cxn>
                  <a:cxn ang="0">
                    <a:pos x="T4" y="T5"/>
                  </a:cxn>
                  <a:cxn ang="0">
                    <a:pos x="T6" y="T7"/>
                  </a:cxn>
                </a:cxnLst>
                <a:rect l="0" t="0" r="r" b="b"/>
                <a:pathLst>
                  <a:path w="4" h="4">
                    <a:moveTo>
                      <a:pt x="1" y="1"/>
                    </a:moveTo>
                    <a:lnTo>
                      <a:pt x="1" y="1"/>
                    </a:lnTo>
                    <a:cubicBezTo>
                      <a:pt x="0" y="2"/>
                      <a:pt x="2" y="4"/>
                      <a:pt x="3" y="3"/>
                    </a:cubicBezTo>
                    <a:cubicBezTo>
                      <a:pt x="4" y="2"/>
                      <a:pt x="2" y="0"/>
                      <a:pt x="1"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20" name="Freeform 245"/>
              <p:cNvSpPr>
                <a:spLocks/>
              </p:cNvSpPr>
              <p:nvPr/>
            </p:nvSpPr>
            <p:spPr bwMode="auto">
              <a:xfrm>
                <a:off x="4927" y="1228"/>
                <a:ext cx="1" cy="1"/>
              </a:xfrm>
              <a:custGeom>
                <a:avLst/>
                <a:gdLst>
                  <a:gd name="T0" fmla="*/ 1 w 3"/>
                  <a:gd name="T1" fmla="*/ 1 h 3"/>
                  <a:gd name="T2" fmla="*/ 1 w 3"/>
                  <a:gd name="T3" fmla="*/ 1 h 3"/>
                  <a:gd name="T4" fmla="*/ 2 w 3"/>
                  <a:gd name="T5" fmla="*/ 2 h 3"/>
                  <a:gd name="T6" fmla="*/ 1 w 3"/>
                  <a:gd name="T7" fmla="*/ 1 h 3"/>
                </a:gdLst>
                <a:ahLst/>
                <a:cxnLst>
                  <a:cxn ang="0">
                    <a:pos x="T0" y="T1"/>
                  </a:cxn>
                  <a:cxn ang="0">
                    <a:pos x="T2" y="T3"/>
                  </a:cxn>
                  <a:cxn ang="0">
                    <a:pos x="T4" y="T5"/>
                  </a:cxn>
                  <a:cxn ang="0">
                    <a:pos x="T6" y="T7"/>
                  </a:cxn>
                </a:cxnLst>
                <a:rect l="0" t="0" r="r" b="b"/>
                <a:pathLst>
                  <a:path w="3" h="3">
                    <a:moveTo>
                      <a:pt x="1" y="1"/>
                    </a:moveTo>
                    <a:lnTo>
                      <a:pt x="1" y="1"/>
                    </a:lnTo>
                    <a:cubicBezTo>
                      <a:pt x="0" y="2"/>
                      <a:pt x="1" y="3"/>
                      <a:pt x="2" y="2"/>
                    </a:cubicBezTo>
                    <a:cubicBezTo>
                      <a:pt x="3" y="1"/>
                      <a:pt x="2" y="0"/>
                      <a:pt x="1"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21" name="Freeform 246"/>
              <p:cNvSpPr>
                <a:spLocks/>
              </p:cNvSpPr>
              <p:nvPr/>
            </p:nvSpPr>
            <p:spPr bwMode="auto">
              <a:xfrm>
                <a:off x="4929" y="1227"/>
                <a:ext cx="1" cy="1"/>
              </a:xfrm>
              <a:custGeom>
                <a:avLst/>
                <a:gdLst>
                  <a:gd name="T0" fmla="*/ 1 w 2"/>
                  <a:gd name="T1" fmla="*/ 1 h 3"/>
                  <a:gd name="T2" fmla="*/ 1 w 2"/>
                  <a:gd name="T3" fmla="*/ 1 h 3"/>
                  <a:gd name="T4" fmla="*/ 2 w 2"/>
                  <a:gd name="T5" fmla="*/ 2 h 3"/>
                  <a:gd name="T6" fmla="*/ 1 w 2"/>
                  <a:gd name="T7" fmla="*/ 1 h 3"/>
                </a:gdLst>
                <a:ahLst/>
                <a:cxnLst>
                  <a:cxn ang="0">
                    <a:pos x="T0" y="T1"/>
                  </a:cxn>
                  <a:cxn ang="0">
                    <a:pos x="T2" y="T3"/>
                  </a:cxn>
                  <a:cxn ang="0">
                    <a:pos x="T4" y="T5"/>
                  </a:cxn>
                  <a:cxn ang="0">
                    <a:pos x="T6" y="T7"/>
                  </a:cxn>
                </a:cxnLst>
                <a:rect l="0" t="0" r="r" b="b"/>
                <a:pathLst>
                  <a:path w="2" h="3">
                    <a:moveTo>
                      <a:pt x="1" y="1"/>
                    </a:moveTo>
                    <a:lnTo>
                      <a:pt x="1" y="1"/>
                    </a:lnTo>
                    <a:cubicBezTo>
                      <a:pt x="0" y="2"/>
                      <a:pt x="1" y="3"/>
                      <a:pt x="2" y="2"/>
                    </a:cubicBezTo>
                    <a:cubicBezTo>
                      <a:pt x="2" y="1"/>
                      <a:pt x="1" y="0"/>
                      <a:pt x="1"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22" name="Freeform 247"/>
              <p:cNvSpPr>
                <a:spLocks/>
              </p:cNvSpPr>
              <p:nvPr/>
            </p:nvSpPr>
            <p:spPr bwMode="auto">
              <a:xfrm>
                <a:off x="4929" y="1228"/>
                <a:ext cx="1" cy="1"/>
              </a:xfrm>
              <a:custGeom>
                <a:avLst/>
                <a:gdLst>
                  <a:gd name="T0" fmla="*/ 1 w 3"/>
                  <a:gd name="T1" fmla="*/ 1 h 3"/>
                  <a:gd name="T2" fmla="*/ 1 w 3"/>
                  <a:gd name="T3" fmla="*/ 1 h 3"/>
                  <a:gd name="T4" fmla="*/ 2 w 3"/>
                  <a:gd name="T5" fmla="*/ 2 h 3"/>
                  <a:gd name="T6" fmla="*/ 1 w 3"/>
                  <a:gd name="T7" fmla="*/ 1 h 3"/>
                </a:gdLst>
                <a:ahLst/>
                <a:cxnLst>
                  <a:cxn ang="0">
                    <a:pos x="T0" y="T1"/>
                  </a:cxn>
                  <a:cxn ang="0">
                    <a:pos x="T2" y="T3"/>
                  </a:cxn>
                  <a:cxn ang="0">
                    <a:pos x="T4" y="T5"/>
                  </a:cxn>
                  <a:cxn ang="0">
                    <a:pos x="T6" y="T7"/>
                  </a:cxn>
                </a:cxnLst>
                <a:rect l="0" t="0" r="r" b="b"/>
                <a:pathLst>
                  <a:path w="3" h="3">
                    <a:moveTo>
                      <a:pt x="1" y="1"/>
                    </a:moveTo>
                    <a:lnTo>
                      <a:pt x="1" y="1"/>
                    </a:lnTo>
                    <a:cubicBezTo>
                      <a:pt x="0" y="2"/>
                      <a:pt x="1" y="3"/>
                      <a:pt x="2" y="2"/>
                    </a:cubicBezTo>
                    <a:cubicBezTo>
                      <a:pt x="3" y="1"/>
                      <a:pt x="1" y="0"/>
                      <a:pt x="1"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23" name="Freeform 248"/>
              <p:cNvSpPr>
                <a:spLocks/>
              </p:cNvSpPr>
              <p:nvPr/>
            </p:nvSpPr>
            <p:spPr bwMode="auto">
              <a:xfrm>
                <a:off x="4929" y="1228"/>
                <a:ext cx="1" cy="1"/>
              </a:xfrm>
              <a:custGeom>
                <a:avLst/>
                <a:gdLst>
                  <a:gd name="T0" fmla="*/ 0 w 3"/>
                  <a:gd name="T1" fmla="*/ 1 h 3"/>
                  <a:gd name="T2" fmla="*/ 0 w 3"/>
                  <a:gd name="T3" fmla="*/ 1 h 3"/>
                  <a:gd name="T4" fmla="*/ 2 w 3"/>
                  <a:gd name="T5" fmla="*/ 2 h 3"/>
                  <a:gd name="T6" fmla="*/ 0 w 3"/>
                  <a:gd name="T7" fmla="*/ 1 h 3"/>
                </a:gdLst>
                <a:ahLst/>
                <a:cxnLst>
                  <a:cxn ang="0">
                    <a:pos x="T0" y="T1"/>
                  </a:cxn>
                  <a:cxn ang="0">
                    <a:pos x="T2" y="T3"/>
                  </a:cxn>
                  <a:cxn ang="0">
                    <a:pos x="T4" y="T5"/>
                  </a:cxn>
                  <a:cxn ang="0">
                    <a:pos x="T6" y="T7"/>
                  </a:cxn>
                </a:cxnLst>
                <a:rect l="0" t="0" r="r" b="b"/>
                <a:pathLst>
                  <a:path w="3" h="3">
                    <a:moveTo>
                      <a:pt x="0" y="1"/>
                    </a:moveTo>
                    <a:lnTo>
                      <a:pt x="0" y="1"/>
                    </a:lnTo>
                    <a:cubicBezTo>
                      <a:pt x="0" y="2"/>
                      <a:pt x="1" y="3"/>
                      <a:pt x="2" y="2"/>
                    </a:cubicBezTo>
                    <a:cubicBezTo>
                      <a:pt x="3" y="1"/>
                      <a:pt x="1" y="0"/>
                      <a:pt x="0"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24" name="Freeform 249"/>
              <p:cNvSpPr>
                <a:spLocks/>
              </p:cNvSpPr>
              <p:nvPr/>
            </p:nvSpPr>
            <p:spPr bwMode="auto">
              <a:xfrm>
                <a:off x="4918" y="1193"/>
                <a:ext cx="3" cy="2"/>
              </a:xfrm>
              <a:custGeom>
                <a:avLst/>
                <a:gdLst>
                  <a:gd name="T0" fmla="*/ 4 w 8"/>
                  <a:gd name="T1" fmla="*/ 0 h 6"/>
                  <a:gd name="T2" fmla="*/ 4 w 8"/>
                  <a:gd name="T3" fmla="*/ 0 h 6"/>
                  <a:gd name="T4" fmla="*/ 4 w 8"/>
                  <a:gd name="T5" fmla="*/ 6 h 6"/>
                  <a:gd name="T6" fmla="*/ 4 w 8"/>
                  <a:gd name="T7" fmla="*/ 0 h 6"/>
                </a:gdLst>
                <a:ahLst/>
                <a:cxnLst>
                  <a:cxn ang="0">
                    <a:pos x="T0" y="T1"/>
                  </a:cxn>
                  <a:cxn ang="0">
                    <a:pos x="T2" y="T3"/>
                  </a:cxn>
                  <a:cxn ang="0">
                    <a:pos x="T4" y="T5"/>
                  </a:cxn>
                  <a:cxn ang="0">
                    <a:pos x="T6" y="T7"/>
                  </a:cxn>
                </a:cxnLst>
                <a:rect l="0" t="0" r="r" b="b"/>
                <a:pathLst>
                  <a:path w="8" h="6">
                    <a:moveTo>
                      <a:pt x="4" y="0"/>
                    </a:moveTo>
                    <a:lnTo>
                      <a:pt x="4" y="0"/>
                    </a:lnTo>
                    <a:cubicBezTo>
                      <a:pt x="0" y="0"/>
                      <a:pt x="0" y="6"/>
                      <a:pt x="4" y="6"/>
                    </a:cubicBezTo>
                    <a:cubicBezTo>
                      <a:pt x="8" y="6"/>
                      <a:pt x="8" y="0"/>
                      <a:pt x="4"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25" name="Freeform 250"/>
              <p:cNvSpPr>
                <a:spLocks/>
              </p:cNvSpPr>
              <p:nvPr/>
            </p:nvSpPr>
            <p:spPr bwMode="auto">
              <a:xfrm>
                <a:off x="4991" y="1195"/>
                <a:ext cx="3" cy="3"/>
              </a:xfrm>
              <a:custGeom>
                <a:avLst/>
                <a:gdLst>
                  <a:gd name="T0" fmla="*/ 6 w 12"/>
                  <a:gd name="T1" fmla="*/ 0 h 9"/>
                  <a:gd name="T2" fmla="*/ 6 w 12"/>
                  <a:gd name="T3" fmla="*/ 0 h 9"/>
                  <a:gd name="T4" fmla="*/ 6 w 12"/>
                  <a:gd name="T5" fmla="*/ 9 h 9"/>
                  <a:gd name="T6" fmla="*/ 6 w 12"/>
                  <a:gd name="T7" fmla="*/ 0 h 9"/>
                </a:gdLst>
                <a:ahLst/>
                <a:cxnLst>
                  <a:cxn ang="0">
                    <a:pos x="T0" y="T1"/>
                  </a:cxn>
                  <a:cxn ang="0">
                    <a:pos x="T2" y="T3"/>
                  </a:cxn>
                  <a:cxn ang="0">
                    <a:pos x="T4" y="T5"/>
                  </a:cxn>
                  <a:cxn ang="0">
                    <a:pos x="T6" y="T7"/>
                  </a:cxn>
                </a:cxnLst>
                <a:rect l="0" t="0" r="r" b="b"/>
                <a:pathLst>
                  <a:path w="12" h="9">
                    <a:moveTo>
                      <a:pt x="6" y="0"/>
                    </a:moveTo>
                    <a:lnTo>
                      <a:pt x="6" y="0"/>
                    </a:lnTo>
                    <a:cubicBezTo>
                      <a:pt x="12" y="0"/>
                      <a:pt x="12" y="9"/>
                      <a:pt x="6" y="9"/>
                    </a:cubicBezTo>
                    <a:cubicBezTo>
                      <a:pt x="0" y="9"/>
                      <a:pt x="0" y="0"/>
                      <a:pt x="6"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26" name="Freeform 251"/>
              <p:cNvSpPr>
                <a:spLocks/>
              </p:cNvSpPr>
              <p:nvPr/>
            </p:nvSpPr>
            <p:spPr bwMode="auto">
              <a:xfrm>
                <a:off x="4987" y="1195"/>
                <a:ext cx="4" cy="3"/>
              </a:xfrm>
              <a:custGeom>
                <a:avLst/>
                <a:gdLst>
                  <a:gd name="T0" fmla="*/ 6 w 12"/>
                  <a:gd name="T1" fmla="*/ 0 h 9"/>
                  <a:gd name="T2" fmla="*/ 6 w 12"/>
                  <a:gd name="T3" fmla="*/ 0 h 9"/>
                  <a:gd name="T4" fmla="*/ 6 w 12"/>
                  <a:gd name="T5" fmla="*/ 9 h 9"/>
                  <a:gd name="T6" fmla="*/ 6 w 12"/>
                  <a:gd name="T7" fmla="*/ 0 h 9"/>
                </a:gdLst>
                <a:ahLst/>
                <a:cxnLst>
                  <a:cxn ang="0">
                    <a:pos x="T0" y="T1"/>
                  </a:cxn>
                  <a:cxn ang="0">
                    <a:pos x="T2" y="T3"/>
                  </a:cxn>
                  <a:cxn ang="0">
                    <a:pos x="T4" y="T5"/>
                  </a:cxn>
                  <a:cxn ang="0">
                    <a:pos x="T6" y="T7"/>
                  </a:cxn>
                </a:cxnLst>
                <a:rect l="0" t="0" r="r" b="b"/>
                <a:pathLst>
                  <a:path w="12" h="9">
                    <a:moveTo>
                      <a:pt x="6" y="0"/>
                    </a:moveTo>
                    <a:lnTo>
                      <a:pt x="6" y="0"/>
                    </a:lnTo>
                    <a:cubicBezTo>
                      <a:pt x="12" y="0"/>
                      <a:pt x="12" y="9"/>
                      <a:pt x="6" y="9"/>
                    </a:cubicBezTo>
                    <a:cubicBezTo>
                      <a:pt x="0" y="9"/>
                      <a:pt x="0" y="0"/>
                      <a:pt x="6"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27" name="Freeform 252"/>
              <p:cNvSpPr>
                <a:spLocks/>
              </p:cNvSpPr>
              <p:nvPr/>
            </p:nvSpPr>
            <p:spPr bwMode="auto">
              <a:xfrm>
                <a:off x="4984" y="1195"/>
                <a:ext cx="3" cy="3"/>
              </a:xfrm>
              <a:custGeom>
                <a:avLst/>
                <a:gdLst>
                  <a:gd name="T0" fmla="*/ 6 w 12"/>
                  <a:gd name="T1" fmla="*/ 0 h 9"/>
                  <a:gd name="T2" fmla="*/ 6 w 12"/>
                  <a:gd name="T3" fmla="*/ 0 h 9"/>
                  <a:gd name="T4" fmla="*/ 6 w 12"/>
                  <a:gd name="T5" fmla="*/ 9 h 9"/>
                  <a:gd name="T6" fmla="*/ 6 w 12"/>
                  <a:gd name="T7" fmla="*/ 0 h 9"/>
                </a:gdLst>
                <a:ahLst/>
                <a:cxnLst>
                  <a:cxn ang="0">
                    <a:pos x="T0" y="T1"/>
                  </a:cxn>
                  <a:cxn ang="0">
                    <a:pos x="T2" y="T3"/>
                  </a:cxn>
                  <a:cxn ang="0">
                    <a:pos x="T4" y="T5"/>
                  </a:cxn>
                  <a:cxn ang="0">
                    <a:pos x="T6" y="T7"/>
                  </a:cxn>
                </a:cxnLst>
                <a:rect l="0" t="0" r="r" b="b"/>
                <a:pathLst>
                  <a:path w="12" h="9">
                    <a:moveTo>
                      <a:pt x="6" y="0"/>
                    </a:moveTo>
                    <a:lnTo>
                      <a:pt x="6" y="0"/>
                    </a:lnTo>
                    <a:cubicBezTo>
                      <a:pt x="12" y="0"/>
                      <a:pt x="12" y="9"/>
                      <a:pt x="6" y="9"/>
                    </a:cubicBezTo>
                    <a:cubicBezTo>
                      <a:pt x="1" y="9"/>
                      <a:pt x="0" y="0"/>
                      <a:pt x="6"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28" name="Freeform 253"/>
              <p:cNvSpPr>
                <a:spLocks/>
              </p:cNvSpPr>
              <p:nvPr/>
            </p:nvSpPr>
            <p:spPr bwMode="auto">
              <a:xfrm>
                <a:off x="4992" y="1198"/>
                <a:ext cx="4" cy="3"/>
              </a:xfrm>
              <a:custGeom>
                <a:avLst/>
                <a:gdLst>
                  <a:gd name="T0" fmla="*/ 6 w 12"/>
                  <a:gd name="T1" fmla="*/ 0 h 9"/>
                  <a:gd name="T2" fmla="*/ 6 w 12"/>
                  <a:gd name="T3" fmla="*/ 0 h 9"/>
                  <a:gd name="T4" fmla="*/ 6 w 12"/>
                  <a:gd name="T5" fmla="*/ 9 h 9"/>
                  <a:gd name="T6" fmla="*/ 6 w 12"/>
                  <a:gd name="T7" fmla="*/ 0 h 9"/>
                </a:gdLst>
                <a:ahLst/>
                <a:cxnLst>
                  <a:cxn ang="0">
                    <a:pos x="T0" y="T1"/>
                  </a:cxn>
                  <a:cxn ang="0">
                    <a:pos x="T2" y="T3"/>
                  </a:cxn>
                  <a:cxn ang="0">
                    <a:pos x="T4" y="T5"/>
                  </a:cxn>
                  <a:cxn ang="0">
                    <a:pos x="T6" y="T7"/>
                  </a:cxn>
                </a:cxnLst>
                <a:rect l="0" t="0" r="r" b="b"/>
                <a:pathLst>
                  <a:path w="12" h="9">
                    <a:moveTo>
                      <a:pt x="6" y="0"/>
                    </a:moveTo>
                    <a:lnTo>
                      <a:pt x="6" y="0"/>
                    </a:lnTo>
                    <a:cubicBezTo>
                      <a:pt x="12" y="0"/>
                      <a:pt x="12" y="9"/>
                      <a:pt x="6" y="9"/>
                    </a:cubicBezTo>
                    <a:cubicBezTo>
                      <a:pt x="0" y="9"/>
                      <a:pt x="0" y="0"/>
                      <a:pt x="6"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29" name="Freeform 254"/>
              <p:cNvSpPr>
                <a:spLocks/>
              </p:cNvSpPr>
              <p:nvPr/>
            </p:nvSpPr>
            <p:spPr bwMode="auto">
              <a:xfrm>
                <a:off x="4988" y="1198"/>
                <a:ext cx="4" cy="3"/>
              </a:xfrm>
              <a:custGeom>
                <a:avLst/>
                <a:gdLst>
                  <a:gd name="T0" fmla="*/ 6 w 12"/>
                  <a:gd name="T1" fmla="*/ 0 h 9"/>
                  <a:gd name="T2" fmla="*/ 6 w 12"/>
                  <a:gd name="T3" fmla="*/ 0 h 9"/>
                  <a:gd name="T4" fmla="*/ 6 w 12"/>
                  <a:gd name="T5" fmla="*/ 9 h 9"/>
                  <a:gd name="T6" fmla="*/ 6 w 12"/>
                  <a:gd name="T7" fmla="*/ 0 h 9"/>
                </a:gdLst>
                <a:ahLst/>
                <a:cxnLst>
                  <a:cxn ang="0">
                    <a:pos x="T0" y="T1"/>
                  </a:cxn>
                  <a:cxn ang="0">
                    <a:pos x="T2" y="T3"/>
                  </a:cxn>
                  <a:cxn ang="0">
                    <a:pos x="T4" y="T5"/>
                  </a:cxn>
                  <a:cxn ang="0">
                    <a:pos x="T6" y="T7"/>
                  </a:cxn>
                </a:cxnLst>
                <a:rect l="0" t="0" r="r" b="b"/>
                <a:pathLst>
                  <a:path w="12" h="9">
                    <a:moveTo>
                      <a:pt x="6" y="0"/>
                    </a:moveTo>
                    <a:lnTo>
                      <a:pt x="6" y="0"/>
                    </a:lnTo>
                    <a:cubicBezTo>
                      <a:pt x="12" y="0"/>
                      <a:pt x="12" y="9"/>
                      <a:pt x="6" y="9"/>
                    </a:cubicBezTo>
                    <a:cubicBezTo>
                      <a:pt x="0" y="9"/>
                      <a:pt x="0" y="0"/>
                      <a:pt x="6"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30" name="Freeform 255"/>
              <p:cNvSpPr>
                <a:spLocks/>
              </p:cNvSpPr>
              <p:nvPr/>
            </p:nvSpPr>
            <p:spPr bwMode="auto">
              <a:xfrm>
                <a:off x="4985" y="1198"/>
                <a:ext cx="4" cy="3"/>
              </a:xfrm>
              <a:custGeom>
                <a:avLst/>
                <a:gdLst>
                  <a:gd name="T0" fmla="*/ 5 w 11"/>
                  <a:gd name="T1" fmla="*/ 0 h 9"/>
                  <a:gd name="T2" fmla="*/ 5 w 11"/>
                  <a:gd name="T3" fmla="*/ 0 h 9"/>
                  <a:gd name="T4" fmla="*/ 5 w 11"/>
                  <a:gd name="T5" fmla="*/ 9 h 9"/>
                  <a:gd name="T6" fmla="*/ 5 w 11"/>
                  <a:gd name="T7" fmla="*/ 0 h 9"/>
                </a:gdLst>
                <a:ahLst/>
                <a:cxnLst>
                  <a:cxn ang="0">
                    <a:pos x="T0" y="T1"/>
                  </a:cxn>
                  <a:cxn ang="0">
                    <a:pos x="T2" y="T3"/>
                  </a:cxn>
                  <a:cxn ang="0">
                    <a:pos x="T4" y="T5"/>
                  </a:cxn>
                  <a:cxn ang="0">
                    <a:pos x="T6" y="T7"/>
                  </a:cxn>
                </a:cxnLst>
                <a:rect l="0" t="0" r="r" b="b"/>
                <a:pathLst>
                  <a:path w="11" h="9">
                    <a:moveTo>
                      <a:pt x="5" y="0"/>
                    </a:moveTo>
                    <a:lnTo>
                      <a:pt x="5" y="0"/>
                    </a:lnTo>
                    <a:cubicBezTo>
                      <a:pt x="11" y="0"/>
                      <a:pt x="11" y="9"/>
                      <a:pt x="5" y="9"/>
                    </a:cubicBezTo>
                    <a:cubicBezTo>
                      <a:pt x="0" y="9"/>
                      <a:pt x="0" y="0"/>
                      <a:pt x="5"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31" name="Freeform 256"/>
              <p:cNvSpPr>
                <a:spLocks/>
              </p:cNvSpPr>
              <p:nvPr/>
            </p:nvSpPr>
            <p:spPr bwMode="auto">
              <a:xfrm>
                <a:off x="4992" y="1202"/>
                <a:ext cx="4" cy="2"/>
              </a:xfrm>
              <a:custGeom>
                <a:avLst/>
                <a:gdLst>
                  <a:gd name="T0" fmla="*/ 6 w 12"/>
                  <a:gd name="T1" fmla="*/ 0 h 9"/>
                  <a:gd name="T2" fmla="*/ 6 w 12"/>
                  <a:gd name="T3" fmla="*/ 0 h 9"/>
                  <a:gd name="T4" fmla="*/ 6 w 12"/>
                  <a:gd name="T5" fmla="*/ 9 h 9"/>
                  <a:gd name="T6" fmla="*/ 6 w 12"/>
                  <a:gd name="T7" fmla="*/ 0 h 9"/>
                </a:gdLst>
                <a:ahLst/>
                <a:cxnLst>
                  <a:cxn ang="0">
                    <a:pos x="T0" y="T1"/>
                  </a:cxn>
                  <a:cxn ang="0">
                    <a:pos x="T2" y="T3"/>
                  </a:cxn>
                  <a:cxn ang="0">
                    <a:pos x="T4" y="T5"/>
                  </a:cxn>
                  <a:cxn ang="0">
                    <a:pos x="T6" y="T7"/>
                  </a:cxn>
                </a:cxnLst>
                <a:rect l="0" t="0" r="r" b="b"/>
                <a:pathLst>
                  <a:path w="12" h="9">
                    <a:moveTo>
                      <a:pt x="6" y="0"/>
                    </a:moveTo>
                    <a:lnTo>
                      <a:pt x="6" y="0"/>
                    </a:lnTo>
                    <a:cubicBezTo>
                      <a:pt x="12" y="0"/>
                      <a:pt x="12" y="9"/>
                      <a:pt x="6" y="9"/>
                    </a:cubicBezTo>
                    <a:cubicBezTo>
                      <a:pt x="0" y="9"/>
                      <a:pt x="0" y="0"/>
                      <a:pt x="6"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32" name="Freeform 257"/>
              <p:cNvSpPr>
                <a:spLocks/>
              </p:cNvSpPr>
              <p:nvPr/>
            </p:nvSpPr>
            <p:spPr bwMode="auto">
              <a:xfrm>
                <a:off x="4989" y="1202"/>
                <a:ext cx="3" cy="2"/>
              </a:xfrm>
              <a:custGeom>
                <a:avLst/>
                <a:gdLst>
                  <a:gd name="T0" fmla="*/ 6 w 12"/>
                  <a:gd name="T1" fmla="*/ 0 h 9"/>
                  <a:gd name="T2" fmla="*/ 6 w 12"/>
                  <a:gd name="T3" fmla="*/ 0 h 9"/>
                  <a:gd name="T4" fmla="*/ 6 w 12"/>
                  <a:gd name="T5" fmla="*/ 9 h 9"/>
                  <a:gd name="T6" fmla="*/ 6 w 12"/>
                  <a:gd name="T7" fmla="*/ 0 h 9"/>
                </a:gdLst>
                <a:ahLst/>
                <a:cxnLst>
                  <a:cxn ang="0">
                    <a:pos x="T0" y="T1"/>
                  </a:cxn>
                  <a:cxn ang="0">
                    <a:pos x="T2" y="T3"/>
                  </a:cxn>
                  <a:cxn ang="0">
                    <a:pos x="T4" y="T5"/>
                  </a:cxn>
                  <a:cxn ang="0">
                    <a:pos x="T6" y="T7"/>
                  </a:cxn>
                </a:cxnLst>
                <a:rect l="0" t="0" r="r" b="b"/>
                <a:pathLst>
                  <a:path w="12" h="9">
                    <a:moveTo>
                      <a:pt x="6" y="0"/>
                    </a:moveTo>
                    <a:lnTo>
                      <a:pt x="6" y="0"/>
                    </a:lnTo>
                    <a:cubicBezTo>
                      <a:pt x="12" y="0"/>
                      <a:pt x="12" y="9"/>
                      <a:pt x="6" y="9"/>
                    </a:cubicBezTo>
                    <a:cubicBezTo>
                      <a:pt x="1" y="9"/>
                      <a:pt x="0" y="0"/>
                      <a:pt x="6"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33" name="Freeform 258"/>
              <p:cNvSpPr>
                <a:spLocks/>
              </p:cNvSpPr>
              <p:nvPr/>
            </p:nvSpPr>
            <p:spPr bwMode="auto">
              <a:xfrm>
                <a:off x="4985" y="1202"/>
                <a:ext cx="4" cy="2"/>
              </a:xfrm>
              <a:custGeom>
                <a:avLst/>
                <a:gdLst>
                  <a:gd name="T0" fmla="*/ 6 w 11"/>
                  <a:gd name="T1" fmla="*/ 0 h 9"/>
                  <a:gd name="T2" fmla="*/ 6 w 11"/>
                  <a:gd name="T3" fmla="*/ 0 h 9"/>
                  <a:gd name="T4" fmla="*/ 6 w 11"/>
                  <a:gd name="T5" fmla="*/ 9 h 9"/>
                  <a:gd name="T6" fmla="*/ 6 w 11"/>
                  <a:gd name="T7" fmla="*/ 0 h 9"/>
                </a:gdLst>
                <a:ahLst/>
                <a:cxnLst>
                  <a:cxn ang="0">
                    <a:pos x="T0" y="T1"/>
                  </a:cxn>
                  <a:cxn ang="0">
                    <a:pos x="T2" y="T3"/>
                  </a:cxn>
                  <a:cxn ang="0">
                    <a:pos x="T4" y="T5"/>
                  </a:cxn>
                  <a:cxn ang="0">
                    <a:pos x="T6" y="T7"/>
                  </a:cxn>
                </a:cxnLst>
                <a:rect l="0" t="0" r="r" b="b"/>
                <a:pathLst>
                  <a:path w="11" h="9">
                    <a:moveTo>
                      <a:pt x="6" y="0"/>
                    </a:moveTo>
                    <a:lnTo>
                      <a:pt x="6" y="0"/>
                    </a:lnTo>
                    <a:cubicBezTo>
                      <a:pt x="11" y="0"/>
                      <a:pt x="11" y="9"/>
                      <a:pt x="6" y="9"/>
                    </a:cubicBezTo>
                    <a:cubicBezTo>
                      <a:pt x="0" y="9"/>
                      <a:pt x="0" y="0"/>
                      <a:pt x="6"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34" name="Freeform 259"/>
              <p:cNvSpPr>
                <a:spLocks/>
              </p:cNvSpPr>
              <p:nvPr/>
            </p:nvSpPr>
            <p:spPr bwMode="auto">
              <a:xfrm>
                <a:off x="4991" y="1205"/>
                <a:ext cx="4" cy="3"/>
              </a:xfrm>
              <a:custGeom>
                <a:avLst/>
                <a:gdLst>
                  <a:gd name="T0" fmla="*/ 6 w 12"/>
                  <a:gd name="T1" fmla="*/ 0 h 8"/>
                  <a:gd name="T2" fmla="*/ 6 w 12"/>
                  <a:gd name="T3" fmla="*/ 0 h 8"/>
                  <a:gd name="T4" fmla="*/ 6 w 12"/>
                  <a:gd name="T5" fmla="*/ 8 h 8"/>
                  <a:gd name="T6" fmla="*/ 6 w 12"/>
                  <a:gd name="T7" fmla="*/ 0 h 8"/>
                </a:gdLst>
                <a:ahLst/>
                <a:cxnLst>
                  <a:cxn ang="0">
                    <a:pos x="T0" y="T1"/>
                  </a:cxn>
                  <a:cxn ang="0">
                    <a:pos x="T2" y="T3"/>
                  </a:cxn>
                  <a:cxn ang="0">
                    <a:pos x="T4" y="T5"/>
                  </a:cxn>
                  <a:cxn ang="0">
                    <a:pos x="T6" y="T7"/>
                  </a:cxn>
                </a:cxnLst>
                <a:rect l="0" t="0" r="r" b="b"/>
                <a:pathLst>
                  <a:path w="12" h="8">
                    <a:moveTo>
                      <a:pt x="6" y="0"/>
                    </a:moveTo>
                    <a:lnTo>
                      <a:pt x="6" y="0"/>
                    </a:lnTo>
                    <a:cubicBezTo>
                      <a:pt x="12" y="0"/>
                      <a:pt x="12" y="8"/>
                      <a:pt x="6" y="8"/>
                    </a:cubicBezTo>
                    <a:cubicBezTo>
                      <a:pt x="1" y="8"/>
                      <a:pt x="0" y="0"/>
                      <a:pt x="6"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35" name="Freeform 260"/>
              <p:cNvSpPr>
                <a:spLocks/>
              </p:cNvSpPr>
              <p:nvPr/>
            </p:nvSpPr>
            <p:spPr bwMode="auto">
              <a:xfrm>
                <a:off x="4988" y="1205"/>
                <a:ext cx="4" cy="3"/>
              </a:xfrm>
              <a:custGeom>
                <a:avLst/>
                <a:gdLst>
                  <a:gd name="T0" fmla="*/ 6 w 11"/>
                  <a:gd name="T1" fmla="*/ 0 h 8"/>
                  <a:gd name="T2" fmla="*/ 6 w 11"/>
                  <a:gd name="T3" fmla="*/ 0 h 8"/>
                  <a:gd name="T4" fmla="*/ 6 w 11"/>
                  <a:gd name="T5" fmla="*/ 8 h 8"/>
                  <a:gd name="T6" fmla="*/ 6 w 11"/>
                  <a:gd name="T7" fmla="*/ 0 h 8"/>
                </a:gdLst>
                <a:ahLst/>
                <a:cxnLst>
                  <a:cxn ang="0">
                    <a:pos x="T0" y="T1"/>
                  </a:cxn>
                  <a:cxn ang="0">
                    <a:pos x="T2" y="T3"/>
                  </a:cxn>
                  <a:cxn ang="0">
                    <a:pos x="T4" y="T5"/>
                  </a:cxn>
                  <a:cxn ang="0">
                    <a:pos x="T6" y="T7"/>
                  </a:cxn>
                </a:cxnLst>
                <a:rect l="0" t="0" r="r" b="b"/>
                <a:pathLst>
                  <a:path w="11" h="8">
                    <a:moveTo>
                      <a:pt x="6" y="0"/>
                    </a:moveTo>
                    <a:lnTo>
                      <a:pt x="6" y="0"/>
                    </a:lnTo>
                    <a:cubicBezTo>
                      <a:pt x="11" y="0"/>
                      <a:pt x="11" y="8"/>
                      <a:pt x="6" y="8"/>
                    </a:cubicBezTo>
                    <a:cubicBezTo>
                      <a:pt x="0" y="8"/>
                      <a:pt x="0" y="0"/>
                      <a:pt x="6"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36" name="Freeform 261"/>
              <p:cNvSpPr>
                <a:spLocks/>
              </p:cNvSpPr>
              <p:nvPr/>
            </p:nvSpPr>
            <p:spPr bwMode="auto">
              <a:xfrm>
                <a:off x="4985" y="1205"/>
                <a:ext cx="4" cy="3"/>
              </a:xfrm>
              <a:custGeom>
                <a:avLst/>
                <a:gdLst>
                  <a:gd name="T0" fmla="*/ 6 w 11"/>
                  <a:gd name="T1" fmla="*/ 0 h 8"/>
                  <a:gd name="T2" fmla="*/ 6 w 11"/>
                  <a:gd name="T3" fmla="*/ 0 h 8"/>
                  <a:gd name="T4" fmla="*/ 6 w 11"/>
                  <a:gd name="T5" fmla="*/ 8 h 8"/>
                  <a:gd name="T6" fmla="*/ 6 w 11"/>
                  <a:gd name="T7" fmla="*/ 0 h 8"/>
                </a:gdLst>
                <a:ahLst/>
                <a:cxnLst>
                  <a:cxn ang="0">
                    <a:pos x="T0" y="T1"/>
                  </a:cxn>
                  <a:cxn ang="0">
                    <a:pos x="T2" y="T3"/>
                  </a:cxn>
                  <a:cxn ang="0">
                    <a:pos x="T4" y="T5"/>
                  </a:cxn>
                  <a:cxn ang="0">
                    <a:pos x="T6" y="T7"/>
                  </a:cxn>
                </a:cxnLst>
                <a:rect l="0" t="0" r="r" b="b"/>
                <a:pathLst>
                  <a:path w="11" h="8">
                    <a:moveTo>
                      <a:pt x="6" y="0"/>
                    </a:moveTo>
                    <a:lnTo>
                      <a:pt x="6" y="0"/>
                    </a:lnTo>
                    <a:cubicBezTo>
                      <a:pt x="11" y="0"/>
                      <a:pt x="11" y="8"/>
                      <a:pt x="6" y="8"/>
                    </a:cubicBezTo>
                    <a:cubicBezTo>
                      <a:pt x="0" y="8"/>
                      <a:pt x="0" y="0"/>
                      <a:pt x="6"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37" name="Freeform 262"/>
              <p:cNvSpPr>
                <a:spLocks/>
              </p:cNvSpPr>
              <p:nvPr/>
            </p:nvSpPr>
            <p:spPr bwMode="auto">
              <a:xfrm>
                <a:off x="4991" y="1208"/>
                <a:ext cx="4" cy="3"/>
              </a:xfrm>
              <a:custGeom>
                <a:avLst/>
                <a:gdLst>
                  <a:gd name="T0" fmla="*/ 5 w 11"/>
                  <a:gd name="T1" fmla="*/ 1 h 9"/>
                  <a:gd name="T2" fmla="*/ 5 w 11"/>
                  <a:gd name="T3" fmla="*/ 1 h 9"/>
                  <a:gd name="T4" fmla="*/ 5 w 11"/>
                  <a:gd name="T5" fmla="*/ 9 h 9"/>
                  <a:gd name="T6" fmla="*/ 5 w 11"/>
                  <a:gd name="T7" fmla="*/ 1 h 9"/>
                </a:gdLst>
                <a:ahLst/>
                <a:cxnLst>
                  <a:cxn ang="0">
                    <a:pos x="T0" y="T1"/>
                  </a:cxn>
                  <a:cxn ang="0">
                    <a:pos x="T2" y="T3"/>
                  </a:cxn>
                  <a:cxn ang="0">
                    <a:pos x="T4" y="T5"/>
                  </a:cxn>
                  <a:cxn ang="0">
                    <a:pos x="T6" y="T7"/>
                  </a:cxn>
                </a:cxnLst>
                <a:rect l="0" t="0" r="r" b="b"/>
                <a:pathLst>
                  <a:path w="11" h="9">
                    <a:moveTo>
                      <a:pt x="5" y="1"/>
                    </a:moveTo>
                    <a:lnTo>
                      <a:pt x="5" y="1"/>
                    </a:lnTo>
                    <a:cubicBezTo>
                      <a:pt x="11" y="1"/>
                      <a:pt x="10" y="9"/>
                      <a:pt x="5" y="9"/>
                    </a:cubicBezTo>
                    <a:cubicBezTo>
                      <a:pt x="0" y="8"/>
                      <a:pt x="0" y="0"/>
                      <a:pt x="5"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38" name="Freeform 263"/>
              <p:cNvSpPr>
                <a:spLocks/>
              </p:cNvSpPr>
              <p:nvPr/>
            </p:nvSpPr>
            <p:spPr bwMode="auto">
              <a:xfrm>
                <a:off x="4988" y="1208"/>
                <a:ext cx="3" cy="2"/>
              </a:xfrm>
              <a:custGeom>
                <a:avLst/>
                <a:gdLst>
                  <a:gd name="T0" fmla="*/ 6 w 11"/>
                  <a:gd name="T1" fmla="*/ 0 h 8"/>
                  <a:gd name="T2" fmla="*/ 6 w 11"/>
                  <a:gd name="T3" fmla="*/ 0 h 8"/>
                  <a:gd name="T4" fmla="*/ 5 w 11"/>
                  <a:gd name="T5" fmla="*/ 8 h 8"/>
                  <a:gd name="T6" fmla="*/ 6 w 11"/>
                  <a:gd name="T7" fmla="*/ 0 h 8"/>
                </a:gdLst>
                <a:ahLst/>
                <a:cxnLst>
                  <a:cxn ang="0">
                    <a:pos x="T0" y="T1"/>
                  </a:cxn>
                  <a:cxn ang="0">
                    <a:pos x="T2" y="T3"/>
                  </a:cxn>
                  <a:cxn ang="0">
                    <a:pos x="T4" y="T5"/>
                  </a:cxn>
                  <a:cxn ang="0">
                    <a:pos x="T6" y="T7"/>
                  </a:cxn>
                </a:cxnLst>
                <a:rect l="0" t="0" r="r" b="b"/>
                <a:pathLst>
                  <a:path w="11" h="8">
                    <a:moveTo>
                      <a:pt x="6" y="0"/>
                    </a:moveTo>
                    <a:lnTo>
                      <a:pt x="6" y="0"/>
                    </a:lnTo>
                    <a:cubicBezTo>
                      <a:pt x="11" y="0"/>
                      <a:pt x="11" y="8"/>
                      <a:pt x="5" y="8"/>
                    </a:cubicBezTo>
                    <a:cubicBezTo>
                      <a:pt x="0" y="8"/>
                      <a:pt x="0" y="0"/>
                      <a:pt x="6"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39" name="Freeform 264"/>
              <p:cNvSpPr>
                <a:spLocks/>
              </p:cNvSpPr>
              <p:nvPr/>
            </p:nvSpPr>
            <p:spPr bwMode="auto">
              <a:xfrm>
                <a:off x="4985" y="1208"/>
                <a:ext cx="3" cy="2"/>
              </a:xfrm>
              <a:custGeom>
                <a:avLst/>
                <a:gdLst>
                  <a:gd name="T0" fmla="*/ 6 w 11"/>
                  <a:gd name="T1" fmla="*/ 0 h 8"/>
                  <a:gd name="T2" fmla="*/ 6 w 11"/>
                  <a:gd name="T3" fmla="*/ 0 h 8"/>
                  <a:gd name="T4" fmla="*/ 5 w 11"/>
                  <a:gd name="T5" fmla="*/ 8 h 8"/>
                  <a:gd name="T6" fmla="*/ 6 w 11"/>
                  <a:gd name="T7" fmla="*/ 0 h 8"/>
                </a:gdLst>
                <a:ahLst/>
                <a:cxnLst>
                  <a:cxn ang="0">
                    <a:pos x="T0" y="T1"/>
                  </a:cxn>
                  <a:cxn ang="0">
                    <a:pos x="T2" y="T3"/>
                  </a:cxn>
                  <a:cxn ang="0">
                    <a:pos x="T4" y="T5"/>
                  </a:cxn>
                  <a:cxn ang="0">
                    <a:pos x="T6" y="T7"/>
                  </a:cxn>
                </a:cxnLst>
                <a:rect l="0" t="0" r="r" b="b"/>
                <a:pathLst>
                  <a:path w="11" h="8">
                    <a:moveTo>
                      <a:pt x="6" y="0"/>
                    </a:moveTo>
                    <a:lnTo>
                      <a:pt x="6" y="0"/>
                    </a:lnTo>
                    <a:cubicBezTo>
                      <a:pt x="11" y="0"/>
                      <a:pt x="11" y="8"/>
                      <a:pt x="5" y="8"/>
                    </a:cubicBezTo>
                    <a:cubicBezTo>
                      <a:pt x="0" y="7"/>
                      <a:pt x="0" y="0"/>
                      <a:pt x="6"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40" name="Freeform 265"/>
              <p:cNvSpPr>
                <a:spLocks/>
              </p:cNvSpPr>
              <p:nvPr/>
            </p:nvSpPr>
            <p:spPr bwMode="auto">
              <a:xfrm>
                <a:off x="4990" y="1211"/>
                <a:ext cx="3" cy="3"/>
              </a:xfrm>
              <a:custGeom>
                <a:avLst/>
                <a:gdLst>
                  <a:gd name="T0" fmla="*/ 5 w 10"/>
                  <a:gd name="T1" fmla="*/ 0 h 8"/>
                  <a:gd name="T2" fmla="*/ 5 w 10"/>
                  <a:gd name="T3" fmla="*/ 0 h 8"/>
                  <a:gd name="T4" fmla="*/ 5 w 10"/>
                  <a:gd name="T5" fmla="*/ 8 h 8"/>
                  <a:gd name="T6" fmla="*/ 5 w 10"/>
                  <a:gd name="T7" fmla="*/ 0 h 8"/>
                </a:gdLst>
                <a:ahLst/>
                <a:cxnLst>
                  <a:cxn ang="0">
                    <a:pos x="T0" y="T1"/>
                  </a:cxn>
                  <a:cxn ang="0">
                    <a:pos x="T2" y="T3"/>
                  </a:cxn>
                  <a:cxn ang="0">
                    <a:pos x="T4" y="T5"/>
                  </a:cxn>
                  <a:cxn ang="0">
                    <a:pos x="T6" y="T7"/>
                  </a:cxn>
                </a:cxnLst>
                <a:rect l="0" t="0" r="r" b="b"/>
                <a:pathLst>
                  <a:path w="10" h="8">
                    <a:moveTo>
                      <a:pt x="5" y="0"/>
                    </a:moveTo>
                    <a:lnTo>
                      <a:pt x="5" y="0"/>
                    </a:lnTo>
                    <a:cubicBezTo>
                      <a:pt x="10" y="1"/>
                      <a:pt x="10" y="8"/>
                      <a:pt x="5" y="8"/>
                    </a:cubicBezTo>
                    <a:cubicBezTo>
                      <a:pt x="0" y="8"/>
                      <a:pt x="0" y="0"/>
                      <a:pt x="5"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41" name="Freeform 266"/>
              <p:cNvSpPr>
                <a:spLocks/>
              </p:cNvSpPr>
              <p:nvPr/>
            </p:nvSpPr>
            <p:spPr bwMode="auto">
              <a:xfrm>
                <a:off x="4987" y="1211"/>
                <a:ext cx="3" cy="2"/>
              </a:xfrm>
              <a:custGeom>
                <a:avLst/>
                <a:gdLst>
                  <a:gd name="T0" fmla="*/ 6 w 10"/>
                  <a:gd name="T1" fmla="*/ 0 h 8"/>
                  <a:gd name="T2" fmla="*/ 6 w 10"/>
                  <a:gd name="T3" fmla="*/ 0 h 8"/>
                  <a:gd name="T4" fmla="*/ 5 w 10"/>
                  <a:gd name="T5" fmla="*/ 7 h 8"/>
                  <a:gd name="T6" fmla="*/ 6 w 10"/>
                  <a:gd name="T7" fmla="*/ 0 h 8"/>
                </a:gdLst>
                <a:ahLst/>
                <a:cxnLst>
                  <a:cxn ang="0">
                    <a:pos x="T0" y="T1"/>
                  </a:cxn>
                  <a:cxn ang="0">
                    <a:pos x="T2" y="T3"/>
                  </a:cxn>
                  <a:cxn ang="0">
                    <a:pos x="T4" y="T5"/>
                  </a:cxn>
                  <a:cxn ang="0">
                    <a:pos x="T6" y="T7"/>
                  </a:cxn>
                </a:cxnLst>
                <a:rect l="0" t="0" r="r" b="b"/>
                <a:pathLst>
                  <a:path w="10" h="8">
                    <a:moveTo>
                      <a:pt x="6" y="0"/>
                    </a:moveTo>
                    <a:lnTo>
                      <a:pt x="6" y="0"/>
                    </a:lnTo>
                    <a:cubicBezTo>
                      <a:pt x="10" y="1"/>
                      <a:pt x="10" y="8"/>
                      <a:pt x="5" y="7"/>
                    </a:cubicBezTo>
                    <a:cubicBezTo>
                      <a:pt x="0" y="7"/>
                      <a:pt x="1" y="0"/>
                      <a:pt x="6"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42" name="Freeform 267"/>
              <p:cNvSpPr>
                <a:spLocks/>
              </p:cNvSpPr>
              <p:nvPr/>
            </p:nvSpPr>
            <p:spPr bwMode="auto">
              <a:xfrm>
                <a:off x="4985" y="1211"/>
                <a:ext cx="2" cy="2"/>
              </a:xfrm>
              <a:custGeom>
                <a:avLst/>
                <a:gdLst>
                  <a:gd name="T0" fmla="*/ 5 w 9"/>
                  <a:gd name="T1" fmla="*/ 0 h 6"/>
                  <a:gd name="T2" fmla="*/ 5 w 9"/>
                  <a:gd name="T3" fmla="*/ 0 h 6"/>
                  <a:gd name="T4" fmla="*/ 4 w 9"/>
                  <a:gd name="T5" fmla="*/ 6 h 6"/>
                  <a:gd name="T6" fmla="*/ 5 w 9"/>
                  <a:gd name="T7" fmla="*/ 0 h 6"/>
                </a:gdLst>
                <a:ahLst/>
                <a:cxnLst>
                  <a:cxn ang="0">
                    <a:pos x="T0" y="T1"/>
                  </a:cxn>
                  <a:cxn ang="0">
                    <a:pos x="T2" y="T3"/>
                  </a:cxn>
                  <a:cxn ang="0">
                    <a:pos x="T4" y="T5"/>
                  </a:cxn>
                  <a:cxn ang="0">
                    <a:pos x="T6" y="T7"/>
                  </a:cxn>
                </a:cxnLst>
                <a:rect l="0" t="0" r="r" b="b"/>
                <a:pathLst>
                  <a:path w="9" h="6">
                    <a:moveTo>
                      <a:pt x="5" y="0"/>
                    </a:moveTo>
                    <a:lnTo>
                      <a:pt x="5" y="0"/>
                    </a:lnTo>
                    <a:cubicBezTo>
                      <a:pt x="9" y="0"/>
                      <a:pt x="8" y="6"/>
                      <a:pt x="4" y="6"/>
                    </a:cubicBezTo>
                    <a:cubicBezTo>
                      <a:pt x="0" y="5"/>
                      <a:pt x="1" y="0"/>
                      <a:pt x="5"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43" name="Freeform 268"/>
              <p:cNvSpPr>
                <a:spLocks/>
              </p:cNvSpPr>
              <p:nvPr/>
            </p:nvSpPr>
            <p:spPr bwMode="auto">
              <a:xfrm>
                <a:off x="4989" y="1214"/>
                <a:ext cx="3" cy="2"/>
              </a:xfrm>
              <a:custGeom>
                <a:avLst/>
                <a:gdLst>
                  <a:gd name="T0" fmla="*/ 5 w 10"/>
                  <a:gd name="T1" fmla="*/ 1 h 8"/>
                  <a:gd name="T2" fmla="*/ 5 w 10"/>
                  <a:gd name="T3" fmla="*/ 1 h 8"/>
                  <a:gd name="T4" fmla="*/ 5 w 10"/>
                  <a:gd name="T5" fmla="*/ 8 h 8"/>
                  <a:gd name="T6" fmla="*/ 5 w 10"/>
                  <a:gd name="T7" fmla="*/ 1 h 8"/>
                </a:gdLst>
                <a:ahLst/>
                <a:cxnLst>
                  <a:cxn ang="0">
                    <a:pos x="T0" y="T1"/>
                  </a:cxn>
                  <a:cxn ang="0">
                    <a:pos x="T2" y="T3"/>
                  </a:cxn>
                  <a:cxn ang="0">
                    <a:pos x="T4" y="T5"/>
                  </a:cxn>
                  <a:cxn ang="0">
                    <a:pos x="T6" y="T7"/>
                  </a:cxn>
                </a:cxnLst>
                <a:rect l="0" t="0" r="r" b="b"/>
                <a:pathLst>
                  <a:path w="10" h="8">
                    <a:moveTo>
                      <a:pt x="5" y="1"/>
                    </a:moveTo>
                    <a:lnTo>
                      <a:pt x="5" y="1"/>
                    </a:lnTo>
                    <a:cubicBezTo>
                      <a:pt x="10" y="1"/>
                      <a:pt x="10" y="8"/>
                      <a:pt x="5" y="8"/>
                    </a:cubicBezTo>
                    <a:cubicBezTo>
                      <a:pt x="0" y="8"/>
                      <a:pt x="0" y="0"/>
                      <a:pt x="5"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44" name="Freeform 269"/>
              <p:cNvSpPr>
                <a:spLocks/>
              </p:cNvSpPr>
              <p:nvPr/>
            </p:nvSpPr>
            <p:spPr bwMode="auto">
              <a:xfrm>
                <a:off x="4986" y="1213"/>
                <a:ext cx="3" cy="2"/>
              </a:xfrm>
              <a:custGeom>
                <a:avLst/>
                <a:gdLst>
                  <a:gd name="T0" fmla="*/ 4 w 8"/>
                  <a:gd name="T1" fmla="*/ 0 h 6"/>
                  <a:gd name="T2" fmla="*/ 4 w 8"/>
                  <a:gd name="T3" fmla="*/ 0 h 6"/>
                  <a:gd name="T4" fmla="*/ 4 w 8"/>
                  <a:gd name="T5" fmla="*/ 6 h 6"/>
                  <a:gd name="T6" fmla="*/ 4 w 8"/>
                  <a:gd name="T7" fmla="*/ 0 h 6"/>
                </a:gdLst>
                <a:ahLst/>
                <a:cxnLst>
                  <a:cxn ang="0">
                    <a:pos x="T0" y="T1"/>
                  </a:cxn>
                  <a:cxn ang="0">
                    <a:pos x="T2" y="T3"/>
                  </a:cxn>
                  <a:cxn ang="0">
                    <a:pos x="T4" y="T5"/>
                  </a:cxn>
                  <a:cxn ang="0">
                    <a:pos x="T6" y="T7"/>
                  </a:cxn>
                </a:cxnLst>
                <a:rect l="0" t="0" r="r" b="b"/>
                <a:pathLst>
                  <a:path w="8" h="6">
                    <a:moveTo>
                      <a:pt x="4" y="0"/>
                    </a:moveTo>
                    <a:lnTo>
                      <a:pt x="4" y="0"/>
                    </a:lnTo>
                    <a:cubicBezTo>
                      <a:pt x="8" y="0"/>
                      <a:pt x="8" y="6"/>
                      <a:pt x="4" y="6"/>
                    </a:cubicBezTo>
                    <a:cubicBezTo>
                      <a:pt x="0" y="6"/>
                      <a:pt x="0" y="0"/>
                      <a:pt x="4"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45" name="Freeform 270"/>
              <p:cNvSpPr>
                <a:spLocks/>
              </p:cNvSpPr>
              <p:nvPr/>
            </p:nvSpPr>
            <p:spPr bwMode="auto">
              <a:xfrm>
                <a:off x="4984" y="1213"/>
                <a:ext cx="2" cy="2"/>
              </a:xfrm>
              <a:custGeom>
                <a:avLst/>
                <a:gdLst>
                  <a:gd name="T0" fmla="*/ 3 w 7"/>
                  <a:gd name="T1" fmla="*/ 0 h 5"/>
                  <a:gd name="T2" fmla="*/ 3 w 7"/>
                  <a:gd name="T3" fmla="*/ 0 h 5"/>
                  <a:gd name="T4" fmla="*/ 3 w 7"/>
                  <a:gd name="T5" fmla="*/ 5 h 5"/>
                  <a:gd name="T6" fmla="*/ 3 w 7"/>
                  <a:gd name="T7" fmla="*/ 0 h 5"/>
                </a:gdLst>
                <a:ahLst/>
                <a:cxnLst>
                  <a:cxn ang="0">
                    <a:pos x="T0" y="T1"/>
                  </a:cxn>
                  <a:cxn ang="0">
                    <a:pos x="T2" y="T3"/>
                  </a:cxn>
                  <a:cxn ang="0">
                    <a:pos x="T4" y="T5"/>
                  </a:cxn>
                  <a:cxn ang="0">
                    <a:pos x="T6" y="T7"/>
                  </a:cxn>
                </a:cxnLst>
                <a:rect l="0" t="0" r="r" b="b"/>
                <a:pathLst>
                  <a:path w="7" h="5">
                    <a:moveTo>
                      <a:pt x="3" y="0"/>
                    </a:moveTo>
                    <a:lnTo>
                      <a:pt x="3" y="0"/>
                    </a:lnTo>
                    <a:cubicBezTo>
                      <a:pt x="7" y="0"/>
                      <a:pt x="6" y="5"/>
                      <a:pt x="3" y="5"/>
                    </a:cubicBezTo>
                    <a:cubicBezTo>
                      <a:pt x="0" y="5"/>
                      <a:pt x="0" y="0"/>
                      <a:pt x="3"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46" name="Freeform 271"/>
              <p:cNvSpPr>
                <a:spLocks/>
              </p:cNvSpPr>
              <p:nvPr/>
            </p:nvSpPr>
            <p:spPr bwMode="auto">
              <a:xfrm>
                <a:off x="4987" y="1216"/>
                <a:ext cx="4" cy="3"/>
              </a:xfrm>
              <a:custGeom>
                <a:avLst/>
                <a:gdLst>
                  <a:gd name="T0" fmla="*/ 6 w 10"/>
                  <a:gd name="T1" fmla="*/ 1 h 9"/>
                  <a:gd name="T2" fmla="*/ 6 w 10"/>
                  <a:gd name="T3" fmla="*/ 1 h 9"/>
                  <a:gd name="T4" fmla="*/ 4 w 10"/>
                  <a:gd name="T5" fmla="*/ 8 h 9"/>
                  <a:gd name="T6" fmla="*/ 6 w 10"/>
                  <a:gd name="T7" fmla="*/ 1 h 9"/>
                </a:gdLst>
                <a:ahLst/>
                <a:cxnLst>
                  <a:cxn ang="0">
                    <a:pos x="T0" y="T1"/>
                  </a:cxn>
                  <a:cxn ang="0">
                    <a:pos x="T2" y="T3"/>
                  </a:cxn>
                  <a:cxn ang="0">
                    <a:pos x="T4" y="T5"/>
                  </a:cxn>
                  <a:cxn ang="0">
                    <a:pos x="T6" y="T7"/>
                  </a:cxn>
                </a:cxnLst>
                <a:rect l="0" t="0" r="r" b="b"/>
                <a:pathLst>
                  <a:path w="10" h="9">
                    <a:moveTo>
                      <a:pt x="6" y="1"/>
                    </a:moveTo>
                    <a:lnTo>
                      <a:pt x="6" y="1"/>
                    </a:lnTo>
                    <a:cubicBezTo>
                      <a:pt x="10" y="2"/>
                      <a:pt x="9" y="9"/>
                      <a:pt x="4" y="8"/>
                    </a:cubicBezTo>
                    <a:cubicBezTo>
                      <a:pt x="0" y="7"/>
                      <a:pt x="1" y="0"/>
                      <a:pt x="6"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47" name="Freeform 272"/>
              <p:cNvSpPr>
                <a:spLocks/>
              </p:cNvSpPr>
              <p:nvPr/>
            </p:nvSpPr>
            <p:spPr bwMode="auto">
              <a:xfrm>
                <a:off x="4985" y="1215"/>
                <a:ext cx="3" cy="2"/>
              </a:xfrm>
              <a:custGeom>
                <a:avLst/>
                <a:gdLst>
                  <a:gd name="T0" fmla="*/ 5 w 8"/>
                  <a:gd name="T1" fmla="*/ 0 h 7"/>
                  <a:gd name="T2" fmla="*/ 5 w 8"/>
                  <a:gd name="T3" fmla="*/ 0 h 7"/>
                  <a:gd name="T4" fmla="*/ 3 w 8"/>
                  <a:gd name="T5" fmla="*/ 6 h 7"/>
                  <a:gd name="T6" fmla="*/ 5 w 8"/>
                  <a:gd name="T7" fmla="*/ 0 h 7"/>
                </a:gdLst>
                <a:ahLst/>
                <a:cxnLst>
                  <a:cxn ang="0">
                    <a:pos x="T0" y="T1"/>
                  </a:cxn>
                  <a:cxn ang="0">
                    <a:pos x="T2" y="T3"/>
                  </a:cxn>
                  <a:cxn ang="0">
                    <a:pos x="T4" y="T5"/>
                  </a:cxn>
                  <a:cxn ang="0">
                    <a:pos x="T6" y="T7"/>
                  </a:cxn>
                </a:cxnLst>
                <a:rect l="0" t="0" r="r" b="b"/>
                <a:pathLst>
                  <a:path w="8" h="7">
                    <a:moveTo>
                      <a:pt x="5" y="0"/>
                    </a:moveTo>
                    <a:lnTo>
                      <a:pt x="5" y="0"/>
                    </a:lnTo>
                    <a:cubicBezTo>
                      <a:pt x="8" y="1"/>
                      <a:pt x="7" y="7"/>
                      <a:pt x="3" y="6"/>
                    </a:cubicBezTo>
                    <a:cubicBezTo>
                      <a:pt x="0" y="5"/>
                      <a:pt x="1" y="0"/>
                      <a:pt x="5"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48" name="Freeform 273"/>
              <p:cNvSpPr>
                <a:spLocks/>
              </p:cNvSpPr>
              <p:nvPr/>
            </p:nvSpPr>
            <p:spPr bwMode="auto">
              <a:xfrm>
                <a:off x="4984" y="1215"/>
                <a:ext cx="2" cy="1"/>
              </a:xfrm>
              <a:custGeom>
                <a:avLst/>
                <a:gdLst>
                  <a:gd name="T0" fmla="*/ 4 w 7"/>
                  <a:gd name="T1" fmla="*/ 0 h 6"/>
                  <a:gd name="T2" fmla="*/ 4 w 7"/>
                  <a:gd name="T3" fmla="*/ 0 h 6"/>
                  <a:gd name="T4" fmla="*/ 3 w 7"/>
                  <a:gd name="T5" fmla="*/ 5 h 6"/>
                  <a:gd name="T6" fmla="*/ 4 w 7"/>
                  <a:gd name="T7" fmla="*/ 0 h 6"/>
                </a:gdLst>
                <a:ahLst/>
                <a:cxnLst>
                  <a:cxn ang="0">
                    <a:pos x="T0" y="T1"/>
                  </a:cxn>
                  <a:cxn ang="0">
                    <a:pos x="T2" y="T3"/>
                  </a:cxn>
                  <a:cxn ang="0">
                    <a:pos x="T4" y="T5"/>
                  </a:cxn>
                  <a:cxn ang="0">
                    <a:pos x="T6" y="T7"/>
                  </a:cxn>
                </a:cxnLst>
                <a:rect l="0" t="0" r="r" b="b"/>
                <a:pathLst>
                  <a:path w="7" h="6">
                    <a:moveTo>
                      <a:pt x="4" y="0"/>
                    </a:moveTo>
                    <a:lnTo>
                      <a:pt x="4" y="0"/>
                    </a:lnTo>
                    <a:cubicBezTo>
                      <a:pt x="7" y="1"/>
                      <a:pt x="6" y="6"/>
                      <a:pt x="3" y="5"/>
                    </a:cubicBezTo>
                    <a:cubicBezTo>
                      <a:pt x="0" y="4"/>
                      <a:pt x="1" y="0"/>
                      <a:pt x="4"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49" name="Freeform 274"/>
              <p:cNvSpPr>
                <a:spLocks/>
              </p:cNvSpPr>
              <p:nvPr/>
            </p:nvSpPr>
            <p:spPr bwMode="auto">
              <a:xfrm>
                <a:off x="4986" y="1218"/>
                <a:ext cx="3" cy="3"/>
              </a:xfrm>
              <a:custGeom>
                <a:avLst/>
                <a:gdLst>
                  <a:gd name="T0" fmla="*/ 6 w 10"/>
                  <a:gd name="T1" fmla="*/ 1 h 8"/>
                  <a:gd name="T2" fmla="*/ 6 w 10"/>
                  <a:gd name="T3" fmla="*/ 1 h 8"/>
                  <a:gd name="T4" fmla="*/ 4 w 10"/>
                  <a:gd name="T5" fmla="*/ 7 h 8"/>
                  <a:gd name="T6" fmla="*/ 6 w 10"/>
                  <a:gd name="T7" fmla="*/ 1 h 8"/>
                </a:gdLst>
                <a:ahLst/>
                <a:cxnLst>
                  <a:cxn ang="0">
                    <a:pos x="T0" y="T1"/>
                  </a:cxn>
                  <a:cxn ang="0">
                    <a:pos x="T2" y="T3"/>
                  </a:cxn>
                  <a:cxn ang="0">
                    <a:pos x="T4" y="T5"/>
                  </a:cxn>
                  <a:cxn ang="0">
                    <a:pos x="T6" y="T7"/>
                  </a:cxn>
                </a:cxnLst>
                <a:rect l="0" t="0" r="r" b="b"/>
                <a:pathLst>
                  <a:path w="10" h="8">
                    <a:moveTo>
                      <a:pt x="6" y="1"/>
                    </a:moveTo>
                    <a:lnTo>
                      <a:pt x="6" y="1"/>
                    </a:lnTo>
                    <a:cubicBezTo>
                      <a:pt x="10" y="2"/>
                      <a:pt x="8" y="8"/>
                      <a:pt x="4" y="7"/>
                    </a:cubicBezTo>
                    <a:cubicBezTo>
                      <a:pt x="0" y="5"/>
                      <a:pt x="2" y="0"/>
                      <a:pt x="6"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50" name="Freeform 275"/>
              <p:cNvSpPr>
                <a:spLocks/>
              </p:cNvSpPr>
              <p:nvPr/>
            </p:nvSpPr>
            <p:spPr bwMode="auto">
              <a:xfrm>
                <a:off x="4984" y="1217"/>
                <a:ext cx="3" cy="2"/>
              </a:xfrm>
              <a:custGeom>
                <a:avLst/>
                <a:gdLst>
                  <a:gd name="T0" fmla="*/ 5 w 8"/>
                  <a:gd name="T1" fmla="*/ 2 h 8"/>
                  <a:gd name="T2" fmla="*/ 5 w 8"/>
                  <a:gd name="T3" fmla="*/ 2 h 8"/>
                  <a:gd name="T4" fmla="*/ 3 w 8"/>
                  <a:gd name="T5" fmla="*/ 6 h 8"/>
                  <a:gd name="T6" fmla="*/ 5 w 8"/>
                  <a:gd name="T7" fmla="*/ 2 h 8"/>
                </a:gdLst>
                <a:ahLst/>
                <a:cxnLst>
                  <a:cxn ang="0">
                    <a:pos x="T0" y="T1"/>
                  </a:cxn>
                  <a:cxn ang="0">
                    <a:pos x="T2" y="T3"/>
                  </a:cxn>
                  <a:cxn ang="0">
                    <a:pos x="T4" y="T5"/>
                  </a:cxn>
                  <a:cxn ang="0">
                    <a:pos x="T6" y="T7"/>
                  </a:cxn>
                </a:cxnLst>
                <a:rect l="0" t="0" r="r" b="b"/>
                <a:pathLst>
                  <a:path w="8" h="8">
                    <a:moveTo>
                      <a:pt x="5" y="2"/>
                    </a:moveTo>
                    <a:lnTo>
                      <a:pt x="5" y="2"/>
                    </a:lnTo>
                    <a:cubicBezTo>
                      <a:pt x="8" y="3"/>
                      <a:pt x="6" y="8"/>
                      <a:pt x="3" y="6"/>
                    </a:cubicBezTo>
                    <a:cubicBezTo>
                      <a:pt x="0" y="5"/>
                      <a:pt x="1" y="0"/>
                      <a:pt x="5" y="2"/>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51" name="Freeform 276"/>
              <p:cNvSpPr>
                <a:spLocks/>
              </p:cNvSpPr>
              <p:nvPr/>
            </p:nvSpPr>
            <p:spPr bwMode="auto">
              <a:xfrm>
                <a:off x="4983" y="1216"/>
                <a:ext cx="2" cy="2"/>
              </a:xfrm>
              <a:custGeom>
                <a:avLst/>
                <a:gdLst>
                  <a:gd name="T0" fmla="*/ 4 w 6"/>
                  <a:gd name="T1" fmla="*/ 1 h 6"/>
                  <a:gd name="T2" fmla="*/ 4 w 6"/>
                  <a:gd name="T3" fmla="*/ 1 h 6"/>
                  <a:gd name="T4" fmla="*/ 2 w 6"/>
                  <a:gd name="T5" fmla="*/ 5 h 6"/>
                  <a:gd name="T6" fmla="*/ 4 w 6"/>
                  <a:gd name="T7" fmla="*/ 1 h 6"/>
                </a:gdLst>
                <a:ahLst/>
                <a:cxnLst>
                  <a:cxn ang="0">
                    <a:pos x="T0" y="T1"/>
                  </a:cxn>
                  <a:cxn ang="0">
                    <a:pos x="T2" y="T3"/>
                  </a:cxn>
                  <a:cxn ang="0">
                    <a:pos x="T4" y="T5"/>
                  </a:cxn>
                  <a:cxn ang="0">
                    <a:pos x="T6" y="T7"/>
                  </a:cxn>
                </a:cxnLst>
                <a:rect l="0" t="0" r="r" b="b"/>
                <a:pathLst>
                  <a:path w="6" h="6">
                    <a:moveTo>
                      <a:pt x="4" y="1"/>
                    </a:moveTo>
                    <a:lnTo>
                      <a:pt x="4" y="1"/>
                    </a:lnTo>
                    <a:cubicBezTo>
                      <a:pt x="6" y="2"/>
                      <a:pt x="5" y="6"/>
                      <a:pt x="2" y="5"/>
                    </a:cubicBezTo>
                    <a:cubicBezTo>
                      <a:pt x="0" y="4"/>
                      <a:pt x="1" y="0"/>
                      <a:pt x="4"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52" name="Freeform 277"/>
              <p:cNvSpPr>
                <a:spLocks/>
              </p:cNvSpPr>
              <p:nvPr/>
            </p:nvSpPr>
            <p:spPr bwMode="auto">
              <a:xfrm>
                <a:off x="4985" y="1220"/>
                <a:ext cx="2" cy="2"/>
              </a:xfrm>
              <a:custGeom>
                <a:avLst/>
                <a:gdLst>
                  <a:gd name="T0" fmla="*/ 6 w 9"/>
                  <a:gd name="T1" fmla="*/ 2 h 8"/>
                  <a:gd name="T2" fmla="*/ 6 w 9"/>
                  <a:gd name="T3" fmla="*/ 2 h 8"/>
                  <a:gd name="T4" fmla="*/ 4 w 9"/>
                  <a:gd name="T5" fmla="*/ 7 h 8"/>
                  <a:gd name="T6" fmla="*/ 6 w 9"/>
                  <a:gd name="T7" fmla="*/ 2 h 8"/>
                </a:gdLst>
                <a:ahLst/>
                <a:cxnLst>
                  <a:cxn ang="0">
                    <a:pos x="T0" y="T1"/>
                  </a:cxn>
                  <a:cxn ang="0">
                    <a:pos x="T2" y="T3"/>
                  </a:cxn>
                  <a:cxn ang="0">
                    <a:pos x="T4" y="T5"/>
                  </a:cxn>
                  <a:cxn ang="0">
                    <a:pos x="T6" y="T7"/>
                  </a:cxn>
                </a:cxnLst>
                <a:rect l="0" t="0" r="r" b="b"/>
                <a:pathLst>
                  <a:path w="9" h="8">
                    <a:moveTo>
                      <a:pt x="6" y="2"/>
                    </a:moveTo>
                    <a:lnTo>
                      <a:pt x="6" y="2"/>
                    </a:lnTo>
                    <a:cubicBezTo>
                      <a:pt x="9" y="3"/>
                      <a:pt x="7" y="8"/>
                      <a:pt x="4" y="7"/>
                    </a:cubicBezTo>
                    <a:cubicBezTo>
                      <a:pt x="0" y="5"/>
                      <a:pt x="3" y="0"/>
                      <a:pt x="6" y="2"/>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53" name="Freeform 278"/>
              <p:cNvSpPr>
                <a:spLocks/>
              </p:cNvSpPr>
              <p:nvPr/>
            </p:nvSpPr>
            <p:spPr bwMode="auto">
              <a:xfrm>
                <a:off x="4983" y="1219"/>
                <a:ext cx="2" cy="2"/>
              </a:xfrm>
              <a:custGeom>
                <a:avLst/>
                <a:gdLst>
                  <a:gd name="T0" fmla="*/ 5 w 7"/>
                  <a:gd name="T1" fmla="*/ 1 h 7"/>
                  <a:gd name="T2" fmla="*/ 5 w 7"/>
                  <a:gd name="T3" fmla="*/ 1 h 7"/>
                  <a:gd name="T4" fmla="*/ 3 w 7"/>
                  <a:gd name="T5" fmla="*/ 5 h 7"/>
                  <a:gd name="T6" fmla="*/ 5 w 7"/>
                  <a:gd name="T7" fmla="*/ 1 h 7"/>
                </a:gdLst>
                <a:ahLst/>
                <a:cxnLst>
                  <a:cxn ang="0">
                    <a:pos x="T0" y="T1"/>
                  </a:cxn>
                  <a:cxn ang="0">
                    <a:pos x="T2" y="T3"/>
                  </a:cxn>
                  <a:cxn ang="0">
                    <a:pos x="T4" y="T5"/>
                  </a:cxn>
                  <a:cxn ang="0">
                    <a:pos x="T6" y="T7"/>
                  </a:cxn>
                </a:cxnLst>
                <a:rect l="0" t="0" r="r" b="b"/>
                <a:pathLst>
                  <a:path w="7" h="7">
                    <a:moveTo>
                      <a:pt x="5" y="1"/>
                    </a:moveTo>
                    <a:lnTo>
                      <a:pt x="5" y="1"/>
                    </a:lnTo>
                    <a:cubicBezTo>
                      <a:pt x="7" y="2"/>
                      <a:pt x="6" y="7"/>
                      <a:pt x="3" y="5"/>
                    </a:cubicBezTo>
                    <a:cubicBezTo>
                      <a:pt x="0" y="4"/>
                      <a:pt x="2" y="0"/>
                      <a:pt x="5"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54" name="Freeform 279"/>
              <p:cNvSpPr>
                <a:spLocks/>
              </p:cNvSpPr>
              <p:nvPr/>
            </p:nvSpPr>
            <p:spPr bwMode="auto">
              <a:xfrm>
                <a:off x="4982" y="1218"/>
                <a:ext cx="2" cy="2"/>
              </a:xfrm>
              <a:custGeom>
                <a:avLst/>
                <a:gdLst>
                  <a:gd name="T0" fmla="*/ 4 w 7"/>
                  <a:gd name="T1" fmla="*/ 1 h 6"/>
                  <a:gd name="T2" fmla="*/ 4 w 7"/>
                  <a:gd name="T3" fmla="*/ 1 h 6"/>
                  <a:gd name="T4" fmla="*/ 3 w 7"/>
                  <a:gd name="T5" fmla="*/ 5 h 6"/>
                  <a:gd name="T6" fmla="*/ 4 w 7"/>
                  <a:gd name="T7" fmla="*/ 1 h 6"/>
                </a:gdLst>
                <a:ahLst/>
                <a:cxnLst>
                  <a:cxn ang="0">
                    <a:pos x="T0" y="T1"/>
                  </a:cxn>
                  <a:cxn ang="0">
                    <a:pos x="T2" y="T3"/>
                  </a:cxn>
                  <a:cxn ang="0">
                    <a:pos x="T4" y="T5"/>
                  </a:cxn>
                  <a:cxn ang="0">
                    <a:pos x="T6" y="T7"/>
                  </a:cxn>
                </a:cxnLst>
                <a:rect l="0" t="0" r="r" b="b"/>
                <a:pathLst>
                  <a:path w="7" h="6">
                    <a:moveTo>
                      <a:pt x="4" y="1"/>
                    </a:moveTo>
                    <a:lnTo>
                      <a:pt x="4" y="1"/>
                    </a:lnTo>
                    <a:cubicBezTo>
                      <a:pt x="7" y="2"/>
                      <a:pt x="5" y="6"/>
                      <a:pt x="3" y="5"/>
                    </a:cubicBezTo>
                    <a:cubicBezTo>
                      <a:pt x="0" y="4"/>
                      <a:pt x="2" y="0"/>
                      <a:pt x="4"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55" name="Freeform 280"/>
              <p:cNvSpPr>
                <a:spLocks/>
              </p:cNvSpPr>
              <p:nvPr/>
            </p:nvSpPr>
            <p:spPr bwMode="auto">
              <a:xfrm>
                <a:off x="4983" y="1221"/>
                <a:ext cx="3" cy="2"/>
              </a:xfrm>
              <a:custGeom>
                <a:avLst/>
                <a:gdLst>
                  <a:gd name="T0" fmla="*/ 5 w 8"/>
                  <a:gd name="T1" fmla="*/ 1 h 7"/>
                  <a:gd name="T2" fmla="*/ 5 w 8"/>
                  <a:gd name="T3" fmla="*/ 1 h 7"/>
                  <a:gd name="T4" fmla="*/ 3 w 8"/>
                  <a:gd name="T5" fmla="*/ 6 h 7"/>
                  <a:gd name="T6" fmla="*/ 5 w 8"/>
                  <a:gd name="T7" fmla="*/ 1 h 7"/>
                </a:gdLst>
                <a:ahLst/>
                <a:cxnLst>
                  <a:cxn ang="0">
                    <a:pos x="T0" y="T1"/>
                  </a:cxn>
                  <a:cxn ang="0">
                    <a:pos x="T2" y="T3"/>
                  </a:cxn>
                  <a:cxn ang="0">
                    <a:pos x="T4" y="T5"/>
                  </a:cxn>
                  <a:cxn ang="0">
                    <a:pos x="T6" y="T7"/>
                  </a:cxn>
                </a:cxnLst>
                <a:rect l="0" t="0" r="r" b="b"/>
                <a:pathLst>
                  <a:path w="8" h="7">
                    <a:moveTo>
                      <a:pt x="5" y="1"/>
                    </a:moveTo>
                    <a:lnTo>
                      <a:pt x="5" y="1"/>
                    </a:lnTo>
                    <a:cubicBezTo>
                      <a:pt x="8" y="3"/>
                      <a:pt x="6" y="7"/>
                      <a:pt x="3" y="6"/>
                    </a:cubicBezTo>
                    <a:cubicBezTo>
                      <a:pt x="0" y="4"/>
                      <a:pt x="2" y="0"/>
                      <a:pt x="5"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56" name="Freeform 281"/>
              <p:cNvSpPr>
                <a:spLocks/>
              </p:cNvSpPr>
              <p:nvPr/>
            </p:nvSpPr>
            <p:spPr bwMode="auto">
              <a:xfrm>
                <a:off x="4982" y="1220"/>
                <a:ext cx="2" cy="2"/>
              </a:xfrm>
              <a:custGeom>
                <a:avLst/>
                <a:gdLst>
                  <a:gd name="T0" fmla="*/ 5 w 7"/>
                  <a:gd name="T1" fmla="*/ 1 h 6"/>
                  <a:gd name="T2" fmla="*/ 5 w 7"/>
                  <a:gd name="T3" fmla="*/ 1 h 6"/>
                  <a:gd name="T4" fmla="*/ 3 w 7"/>
                  <a:gd name="T5" fmla="*/ 5 h 6"/>
                  <a:gd name="T6" fmla="*/ 5 w 7"/>
                  <a:gd name="T7" fmla="*/ 1 h 6"/>
                </a:gdLst>
                <a:ahLst/>
                <a:cxnLst>
                  <a:cxn ang="0">
                    <a:pos x="T0" y="T1"/>
                  </a:cxn>
                  <a:cxn ang="0">
                    <a:pos x="T2" y="T3"/>
                  </a:cxn>
                  <a:cxn ang="0">
                    <a:pos x="T4" y="T5"/>
                  </a:cxn>
                  <a:cxn ang="0">
                    <a:pos x="T6" y="T7"/>
                  </a:cxn>
                </a:cxnLst>
                <a:rect l="0" t="0" r="r" b="b"/>
                <a:pathLst>
                  <a:path w="7" h="6">
                    <a:moveTo>
                      <a:pt x="5" y="1"/>
                    </a:moveTo>
                    <a:lnTo>
                      <a:pt x="5" y="1"/>
                    </a:lnTo>
                    <a:cubicBezTo>
                      <a:pt x="7" y="2"/>
                      <a:pt x="5" y="6"/>
                      <a:pt x="3" y="5"/>
                    </a:cubicBezTo>
                    <a:cubicBezTo>
                      <a:pt x="0" y="3"/>
                      <a:pt x="2" y="0"/>
                      <a:pt x="5"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57" name="Freeform 282"/>
              <p:cNvSpPr>
                <a:spLocks/>
              </p:cNvSpPr>
              <p:nvPr/>
            </p:nvSpPr>
            <p:spPr bwMode="auto">
              <a:xfrm>
                <a:off x="4981" y="1219"/>
                <a:ext cx="2" cy="2"/>
              </a:xfrm>
              <a:custGeom>
                <a:avLst/>
                <a:gdLst>
                  <a:gd name="T0" fmla="*/ 3 w 5"/>
                  <a:gd name="T1" fmla="*/ 1 h 5"/>
                  <a:gd name="T2" fmla="*/ 3 w 5"/>
                  <a:gd name="T3" fmla="*/ 1 h 5"/>
                  <a:gd name="T4" fmla="*/ 2 w 5"/>
                  <a:gd name="T5" fmla="*/ 4 h 5"/>
                  <a:gd name="T6" fmla="*/ 3 w 5"/>
                  <a:gd name="T7" fmla="*/ 1 h 5"/>
                </a:gdLst>
                <a:ahLst/>
                <a:cxnLst>
                  <a:cxn ang="0">
                    <a:pos x="T0" y="T1"/>
                  </a:cxn>
                  <a:cxn ang="0">
                    <a:pos x="T2" y="T3"/>
                  </a:cxn>
                  <a:cxn ang="0">
                    <a:pos x="T4" y="T5"/>
                  </a:cxn>
                  <a:cxn ang="0">
                    <a:pos x="T6" y="T7"/>
                  </a:cxn>
                </a:cxnLst>
                <a:rect l="0" t="0" r="r" b="b"/>
                <a:pathLst>
                  <a:path w="5" h="5">
                    <a:moveTo>
                      <a:pt x="3" y="1"/>
                    </a:moveTo>
                    <a:lnTo>
                      <a:pt x="3" y="1"/>
                    </a:lnTo>
                    <a:cubicBezTo>
                      <a:pt x="5" y="2"/>
                      <a:pt x="4" y="5"/>
                      <a:pt x="2" y="4"/>
                    </a:cubicBezTo>
                    <a:cubicBezTo>
                      <a:pt x="0" y="3"/>
                      <a:pt x="1" y="0"/>
                      <a:pt x="3"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58" name="Freeform 283"/>
              <p:cNvSpPr>
                <a:spLocks/>
              </p:cNvSpPr>
              <p:nvPr/>
            </p:nvSpPr>
            <p:spPr bwMode="auto">
              <a:xfrm>
                <a:off x="4982" y="1222"/>
                <a:ext cx="2" cy="3"/>
              </a:xfrm>
              <a:custGeom>
                <a:avLst/>
                <a:gdLst>
                  <a:gd name="T0" fmla="*/ 5 w 7"/>
                  <a:gd name="T1" fmla="*/ 2 h 7"/>
                  <a:gd name="T2" fmla="*/ 5 w 7"/>
                  <a:gd name="T3" fmla="*/ 2 h 7"/>
                  <a:gd name="T4" fmla="*/ 2 w 7"/>
                  <a:gd name="T5" fmla="*/ 5 h 7"/>
                  <a:gd name="T6" fmla="*/ 5 w 7"/>
                  <a:gd name="T7" fmla="*/ 2 h 7"/>
                </a:gdLst>
                <a:ahLst/>
                <a:cxnLst>
                  <a:cxn ang="0">
                    <a:pos x="T0" y="T1"/>
                  </a:cxn>
                  <a:cxn ang="0">
                    <a:pos x="T2" y="T3"/>
                  </a:cxn>
                  <a:cxn ang="0">
                    <a:pos x="T4" y="T5"/>
                  </a:cxn>
                  <a:cxn ang="0">
                    <a:pos x="T6" y="T7"/>
                  </a:cxn>
                </a:cxnLst>
                <a:rect l="0" t="0" r="r" b="b"/>
                <a:pathLst>
                  <a:path w="7" h="7">
                    <a:moveTo>
                      <a:pt x="5" y="2"/>
                    </a:moveTo>
                    <a:lnTo>
                      <a:pt x="5" y="2"/>
                    </a:lnTo>
                    <a:cubicBezTo>
                      <a:pt x="7" y="3"/>
                      <a:pt x="5" y="7"/>
                      <a:pt x="2" y="5"/>
                    </a:cubicBezTo>
                    <a:cubicBezTo>
                      <a:pt x="0" y="4"/>
                      <a:pt x="2" y="0"/>
                      <a:pt x="5" y="2"/>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59" name="Freeform 284"/>
              <p:cNvSpPr>
                <a:spLocks/>
              </p:cNvSpPr>
              <p:nvPr/>
            </p:nvSpPr>
            <p:spPr bwMode="auto">
              <a:xfrm>
                <a:off x="4981" y="1221"/>
                <a:ext cx="2" cy="2"/>
              </a:xfrm>
              <a:custGeom>
                <a:avLst/>
                <a:gdLst>
                  <a:gd name="T0" fmla="*/ 4 w 6"/>
                  <a:gd name="T1" fmla="*/ 1 h 6"/>
                  <a:gd name="T2" fmla="*/ 4 w 6"/>
                  <a:gd name="T3" fmla="*/ 1 h 6"/>
                  <a:gd name="T4" fmla="*/ 2 w 6"/>
                  <a:gd name="T5" fmla="*/ 4 h 6"/>
                  <a:gd name="T6" fmla="*/ 4 w 6"/>
                  <a:gd name="T7" fmla="*/ 1 h 6"/>
                </a:gdLst>
                <a:ahLst/>
                <a:cxnLst>
                  <a:cxn ang="0">
                    <a:pos x="T0" y="T1"/>
                  </a:cxn>
                  <a:cxn ang="0">
                    <a:pos x="T2" y="T3"/>
                  </a:cxn>
                  <a:cxn ang="0">
                    <a:pos x="T4" y="T5"/>
                  </a:cxn>
                  <a:cxn ang="0">
                    <a:pos x="T6" y="T7"/>
                  </a:cxn>
                </a:cxnLst>
                <a:rect l="0" t="0" r="r" b="b"/>
                <a:pathLst>
                  <a:path w="6" h="6">
                    <a:moveTo>
                      <a:pt x="4" y="1"/>
                    </a:moveTo>
                    <a:lnTo>
                      <a:pt x="4" y="1"/>
                    </a:lnTo>
                    <a:cubicBezTo>
                      <a:pt x="6" y="3"/>
                      <a:pt x="4" y="6"/>
                      <a:pt x="2" y="4"/>
                    </a:cubicBezTo>
                    <a:cubicBezTo>
                      <a:pt x="0" y="3"/>
                      <a:pt x="2" y="0"/>
                      <a:pt x="4"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60" name="Freeform 285"/>
              <p:cNvSpPr>
                <a:spLocks/>
              </p:cNvSpPr>
              <p:nvPr/>
            </p:nvSpPr>
            <p:spPr bwMode="auto">
              <a:xfrm>
                <a:off x="4980" y="1221"/>
                <a:ext cx="2" cy="1"/>
              </a:xfrm>
              <a:custGeom>
                <a:avLst/>
                <a:gdLst>
                  <a:gd name="T0" fmla="*/ 3 w 5"/>
                  <a:gd name="T1" fmla="*/ 1 h 5"/>
                  <a:gd name="T2" fmla="*/ 3 w 5"/>
                  <a:gd name="T3" fmla="*/ 1 h 5"/>
                  <a:gd name="T4" fmla="*/ 2 w 5"/>
                  <a:gd name="T5" fmla="*/ 4 h 5"/>
                  <a:gd name="T6" fmla="*/ 3 w 5"/>
                  <a:gd name="T7" fmla="*/ 1 h 5"/>
                </a:gdLst>
                <a:ahLst/>
                <a:cxnLst>
                  <a:cxn ang="0">
                    <a:pos x="T0" y="T1"/>
                  </a:cxn>
                  <a:cxn ang="0">
                    <a:pos x="T2" y="T3"/>
                  </a:cxn>
                  <a:cxn ang="0">
                    <a:pos x="T4" y="T5"/>
                  </a:cxn>
                  <a:cxn ang="0">
                    <a:pos x="T6" y="T7"/>
                  </a:cxn>
                </a:cxnLst>
                <a:rect l="0" t="0" r="r" b="b"/>
                <a:pathLst>
                  <a:path w="5" h="5">
                    <a:moveTo>
                      <a:pt x="3" y="1"/>
                    </a:moveTo>
                    <a:lnTo>
                      <a:pt x="3" y="1"/>
                    </a:lnTo>
                    <a:cubicBezTo>
                      <a:pt x="5" y="2"/>
                      <a:pt x="3" y="5"/>
                      <a:pt x="2" y="4"/>
                    </a:cubicBezTo>
                    <a:cubicBezTo>
                      <a:pt x="0" y="3"/>
                      <a:pt x="1" y="0"/>
                      <a:pt x="3"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61" name="Freeform 286"/>
              <p:cNvSpPr>
                <a:spLocks/>
              </p:cNvSpPr>
              <p:nvPr/>
            </p:nvSpPr>
            <p:spPr bwMode="auto">
              <a:xfrm>
                <a:off x="4981" y="1223"/>
                <a:ext cx="2" cy="3"/>
              </a:xfrm>
              <a:custGeom>
                <a:avLst/>
                <a:gdLst>
                  <a:gd name="T0" fmla="*/ 5 w 8"/>
                  <a:gd name="T1" fmla="*/ 2 h 7"/>
                  <a:gd name="T2" fmla="*/ 5 w 8"/>
                  <a:gd name="T3" fmla="*/ 2 h 7"/>
                  <a:gd name="T4" fmla="*/ 3 w 8"/>
                  <a:gd name="T5" fmla="*/ 6 h 7"/>
                  <a:gd name="T6" fmla="*/ 5 w 8"/>
                  <a:gd name="T7" fmla="*/ 2 h 7"/>
                </a:gdLst>
                <a:ahLst/>
                <a:cxnLst>
                  <a:cxn ang="0">
                    <a:pos x="T0" y="T1"/>
                  </a:cxn>
                  <a:cxn ang="0">
                    <a:pos x="T2" y="T3"/>
                  </a:cxn>
                  <a:cxn ang="0">
                    <a:pos x="T4" y="T5"/>
                  </a:cxn>
                  <a:cxn ang="0">
                    <a:pos x="T6" y="T7"/>
                  </a:cxn>
                </a:cxnLst>
                <a:rect l="0" t="0" r="r" b="b"/>
                <a:pathLst>
                  <a:path w="8" h="7">
                    <a:moveTo>
                      <a:pt x="5" y="2"/>
                    </a:moveTo>
                    <a:lnTo>
                      <a:pt x="5" y="2"/>
                    </a:lnTo>
                    <a:cubicBezTo>
                      <a:pt x="8" y="4"/>
                      <a:pt x="5" y="7"/>
                      <a:pt x="3" y="6"/>
                    </a:cubicBezTo>
                    <a:cubicBezTo>
                      <a:pt x="0" y="4"/>
                      <a:pt x="3" y="0"/>
                      <a:pt x="5" y="2"/>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62" name="Freeform 287"/>
              <p:cNvSpPr>
                <a:spLocks/>
              </p:cNvSpPr>
              <p:nvPr/>
            </p:nvSpPr>
            <p:spPr bwMode="auto">
              <a:xfrm>
                <a:off x="4980" y="1222"/>
                <a:ext cx="2" cy="2"/>
              </a:xfrm>
              <a:custGeom>
                <a:avLst/>
                <a:gdLst>
                  <a:gd name="T0" fmla="*/ 4 w 6"/>
                  <a:gd name="T1" fmla="*/ 2 h 6"/>
                  <a:gd name="T2" fmla="*/ 4 w 6"/>
                  <a:gd name="T3" fmla="*/ 2 h 6"/>
                  <a:gd name="T4" fmla="*/ 2 w 6"/>
                  <a:gd name="T5" fmla="*/ 5 h 6"/>
                  <a:gd name="T6" fmla="*/ 4 w 6"/>
                  <a:gd name="T7" fmla="*/ 2 h 6"/>
                </a:gdLst>
                <a:ahLst/>
                <a:cxnLst>
                  <a:cxn ang="0">
                    <a:pos x="T0" y="T1"/>
                  </a:cxn>
                  <a:cxn ang="0">
                    <a:pos x="T2" y="T3"/>
                  </a:cxn>
                  <a:cxn ang="0">
                    <a:pos x="T4" y="T5"/>
                  </a:cxn>
                  <a:cxn ang="0">
                    <a:pos x="T6" y="T7"/>
                  </a:cxn>
                </a:cxnLst>
                <a:rect l="0" t="0" r="r" b="b"/>
                <a:pathLst>
                  <a:path w="6" h="6">
                    <a:moveTo>
                      <a:pt x="4" y="2"/>
                    </a:moveTo>
                    <a:lnTo>
                      <a:pt x="4" y="2"/>
                    </a:lnTo>
                    <a:cubicBezTo>
                      <a:pt x="6" y="3"/>
                      <a:pt x="4" y="6"/>
                      <a:pt x="2" y="5"/>
                    </a:cubicBezTo>
                    <a:cubicBezTo>
                      <a:pt x="0" y="3"/>
                      <a:pt x="2" y="0"/>
                      <a:pt x="4" y="2"/>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63" name="Freeform 288"/>
              <p:cNvSpPr>
                <a:spLocks/>
              </p:cNvSpPr>
              <p:nvPr/>
            </p:nvSpPr>
            <p:spPr bwMode="auto">
              <a:xfrm>
                <a:off x="4979" y="1222"/>
                <a:ext cx="1" cy="1"/>
              </a:xfrm>
              <a:custGeom>
                <a:avLst/>
                <a:gdLst>
                  <a:gd name="T0" fmla="*/ 4 w 5"/>
                  <a:gd name="T1" fmla="*/ 1 h 4"/>
                  <a:gd name="T2" fmla="*/ 4 w 5"/>
                  <a:gd name="T3" fmla="*/ 1 h 4"/>
                  <a:gd name="T4" fmla="*/ 2 w 5"/>
                  <a:gd name="T5" fmla="*/ 3 h 4"/>
                  <a:gd name="T6" fmla="*/ 4 w 5"/>
                  <a:gd name="T7" fmla="*/ 1 h 4"/>
                </a:gdLst>
                <a:ahLst/>
                <a:cxnLst>
                  <a:cxn ang="0">
                    <a:pos x="T0" y="T1"/>
                  </a:cxn>
                  <a:cxn ang="0">
                    <a:pos x="T2" y="T3"/>
                  </a:cxn>
                  <a:cxn ang="0">
                    <a:pos x="T4" y="T5"/>
                  </a:cxn>
                  <a:cxn ang="0">
                    <a:pos x="T6" y="T7"/>
                  </a:cxn>
                </a:cxnLst>
                <a:rect l="0" t="0" r="r" b="b"/>
                <a:pathLst>
                  <a:path w="5" h="4">
                    <a:moveTo>
                      <a:pt x="4" y="1"/>
                    </a:moveTo>
                    <a:lnTo>
                      <a:pt x="4" y="1"/>
                    </a:lnTo>
                    <a:cubicBezTo>
                      <a:pt x="5" y="2"/>
                      <a:pt x="4" y="4"/>
                      <a:pt x="2" y="3"/>
                    </a:cubicBezTo>
                    <a:cubicBezTo>
                      <a:pt x="0" y="2"/>
                      <a:pt x="2" y="0"/>
                      <a:pt x="4"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64" name="Freeform 289"/>
              <p:cNvSpPr>
                <a:spLocks/>
              </p:cNvSpPr>
              <p:nvPr/>
            </p:nvSpPr>
            <p:spPr bwMode="auto">
              <a:xfrm>
                <a:off x="4978" y="1223"/>
                <a:ext cx="1" cy="1"/>
              </a:xfrm>
              <a:custGeom>
                <a:avLst/>
                <a:gdLst>
                  <a:gd name="T0" fmla="*/ 3 w 5"/>
                  <a:gd name="T1" fmla="*/ 1 h 5"/>
                  <a:gd name="T2" fmla="*/ 3 w 5"/>
                  <a:gd name="T3" fmla="*/ 1 h 5"/>
                  <a:gd name="T4" fmla="*/ 2 w 5"/>
                  <a:gd name="T5" fmla="*/ 4 h 5"/>
                  <a:gd name="T6" fmla="*/ 3 w 5"/>
                  <a:gd name="T7" fmla="*/ 1 h 5"/>
                </a:gdLst>
                <a:ahLst/>
                <a:cxnLst>
                  <a:cxn ang="0">
                    <a:pos x="T0" y="T1"/>
                  </a:cxn>
                  <a:cxn ang="0">
                    <a:pos x="T2" y="T3"/>
                  </a:cxn>
                  <a:cxn ang="0">
                    <a:pos x="T4" y="T5"/>
                  </a:cxn>
                  <a:cxn ang="0">
                    <a:pos x="T6" y="T7"/>
                  </a:cxn>
                </a:cxnLst>
                <a:rect l="0" t="0" r="r" b="b"/>
                <a:pathLst>
                  <a:path w="5" h="5">
                    <a:moveTo>
                      <a:pt x="3" y="1"/>
                    </a:moveTo>
                    <a:lnTo>
                      <a:pt x="3" y="1"/>
                    </a:lnTo>
                    <a:cubicBezTo>
                      <a:pt x="5" y="2"/>
                      <a:pt x="3" y="5"/>
                      <a:pt x="2" y="4"/>
                    </a:cubicBezTo>
                    <a:cubicBezTo>
                      <a:pt x="0" y="3"/>
                      <a:pt x="2" y="0"/>
                      <a:pt x="3"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65" name="Freeform 290"/>
              <p:cNvSpPr>
                <a:spLocks/>
              </p:cNvSpPr>
              <p:nvPr/>
            </p:nvSpPr>
            <p:spPr bwMode="auto">
              <a:xfrm>
                <a:off x="4979" y="1224"/>
                <a:ext cx="1" cy="1"/>
              </a:xfrm>
              <a:custGeom>
                <a:avLst/>
                <a:gdLst>
                  <a:gd name="T0" fmla="*/ 3 w 5"/>
                  <a:gd name="T1" fmla="*/ 1 h 5"/>
                  <a:gd name="T2" fmla="*/ 3 w 5"/>
                  <a:gd name="T3" fmla="*/ 1 h 5"/>
                  <a:gd name="T4" fmla="*/ 1 w 5"/>
                  <a:gd name="T5" fmla="*/ 4 h 5"/>
                  <a:gd name="T6" fmla="*/ 3 w 5"/>
                  <a:gd name="T7" fmla="*/ 1 h 5"/>
                </a:gdLst>
                <a:ahLst/>
                <a:cxnLst>
                  <a:cxn ang="0">
                    <a:pos x="T0" y="T1"/>
                  </a:cxn>
                  <a:cxn ang="0">
                    <a:pos x="T2" y="T3"/>
                  </a:cxn>
                  <a:cxn ang="0">
                    <a:pos x="T4" y="T5"/>
                  </a:cxn>
                  <a:cxn ang="0">
                    <a:pos x="T6" y="T7"/>
                  </a:cxn>
                </a:cxnLst>
                <a:rect l="0" t="0" r="r" b="b"/>
                <a:pathLst>
                  <a:path w="5" h="5">
                    <a:moveTo>
                      <a:pt x="3" y="1"/>
                    </a:moveTo>
                    <a:lnTo>
                      <a:pt x="3" y="1"/>
                    </a:lnTo>
                    <a:cubicBezTo>
                      <a:pt x="5" y="2"/>
                      <a:pt x="3" y="5"/>
                      <a:pt x="1" y="4"/>
                    </a:cubicBezTo>
                    <a:cubicBezTo>
                      <a:pt x="0" y="3"/>
                      <a:pt x="1" y="0"/>
                      <a:pt x="3"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66" name="Freeform 291"/>
              <p:cNvSpPr>
                <a:spLocks/>
              </p:cNvSpPr>
              <p:nvPr/>
            </p:nvSpPr>
            <p:spPr bwMode="auto">
              <a:xfrm>
                <a:off x="4979" y="1225"/>
                <a:ext cx="2" cy="1"/>
              </a:xfrm>
              <a:custGeom>
                <a:avLst/>
                <a:gdLst>
                  <a:gd name="T0" fmla="*/ 4 w 6"/>
                  <a:gd name="T1" fmla="*/ 1 h 5"/>
                  <a:gd name="T2" fmla="*/ 4 w 6"/>
                  <a:gd name="T3" fmla="*/ 1 h 5"/>
                  <a:gd name="T4" fmla="*/ 2 w 6"/>
                  <a:gd name="T5" fmla="*/ 4 h 5"/>
                  <a:gd name="T6" fmla="*/ 4 w 6"/>
                  <a:gd name="T7" fmla="*/ 1 h 5"/>
                </a:gdLst>
                <a:ahLst/>
                <a:cxnLst>
                  <a:cxn ang="0">
                    <a:pos x="T0" y="T1"/>
                  </a:cxn>
                  <a:cxn ang="0">
                    <a:pos x="T2" y="T3"/>
                  </a:cxn>
                  <a:cxn ang="0">
                    <a:pos x="T4" y="T5"/>
                  </a:cxn>
                  <a:cxn ang="0">
                    <a:pos x="T6" y="T7"/>
                  </a:cxn>
                </a:cxnLst>
                <a:rect l="0" t="0" r="r" b="b"/>
                <a:pathLst>
                  <a:path w="6" h="5">
                    <a:moveTo>
                      <a:pt x="4" y="1"/>
                    </a:moveTo>
                    <a:lnTo>
                      <a:pt x="4" y="1"/>
                    </a:lnTo>
                    <a:cubicBezTo>
                      <a:pt x="6" y="3"/>
                      <a:pt x="4" y="5"/>
                      <a:pt x="2" y="4"/>
                    </a:cubicBezTo>
                    <a:cubicBezTo>
                      <a:pt x="0" y="3"/>
                      <a:pt x="2" y="0"/>
                      <a:pt x="4"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67" name="Freeform 292"/>
              <p:cNvSpPr>
                <a:spLocks/>
              </p:cNvSpPr>
              <p:nvPr/>
            </p:nvSpPr>
            <p:spPr bwMode="auto">
              <a:xfrm>
                <a:off x="4977" y="1224"/>
                <a:ext cx="1" cy="1"/>
              </a:xfrm>
              <a:custGeom>
                <a:avLst/>
                <a:gdLst>
                  <a:gd name="T0" fmla="*/ 3 w 4"/>
                  <a:gd name="T1" fmla="*/ 1 h 4"/>
                  <a:gd name="T2" fmla="*/ 3 w 4"/>
                  <a:gd name="T3" fmla="*/ 1 h 4"/>
                  <a:gd name="T4" fmla="*/ 1 w 4"/>
                  <a:gd name="T5" fmla="*/ 3 h 4"/>
                  <a:gd name="T6" fmla="*/ 3 w 4"/>
                  <a:gd name="T7" fmla="*/ 1 h 4"/>
                </a:gdLst>
                <a:ahLst/>
                <a:cxnLst>
                  <a:cxn ang="0">
                    <a:pos x="T0" y="T1"/>
                  </a:cxn>
                  <a:cxn ang="0">
                    <a:pos x="T2" y="T3"/>
                  </a:cxn>
                  <a:cxn ang="0">
                    <a:pos x="T4" y="T5"/>
                  </a:cxn>
                  <a:cxn ang="0">
                    <a:pos x="T6" y="T7"/>
                  </a:cxn>
                </a:cxnLst>
                <a:rect l="0" t="0" r="r" b="b"/>
                <a:pathLst>
                  <a:path w="4" h="4">
                    <a:moveTo>
                      <a:pt x="3" y="1"/>
                    </a:moveTo>
                    <a:lnTo>
                      <a:pt x="3" y="1"/>
                    </a:lnTo>
                    <a:cubicBezTo>
                      <a:pt x="4" y="2"/>
                      <a:pt x="3" y="4"/>
                      <a:pt x="1" y="3"/>
                    </a:cubicBezTo>
                    <a:cubicBezTo>
                      <a:pt x="0" y="2"/>
                      <a:pt x="1" y="0"/>
                      <a:pt x="3"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68" name="Freeform 293"/>
              <p:cNvSpPr>
                <a:spLocks/>
              </p:cNvSpPr>
              <p:nvPr/>
            </p:nvSpPr>
            <p:spPr bwMode="auto">
              <a:xfrm>
                <a:off x="4978" y="1225"/>
                <a:ext cx="1" cy="1"/>
              </a:xfrm>
              <a:custGeom>
                <a:avLst/>
                <a:gdLst>
                  <a:gd name="T0" fmla="*/ 3 w 5"/>
                  <a:gd name="T1" fmla="*/ 1 h 4"/>
                  <a:gd name="T2" fmla="*/ 3 w 5"/>
                  <a:gd name="T3" fmla="*/ 1 h 4"/>
                  <a:gd name="T4" fmla="*/ 2 w 5"/>
                  <a:gd name="T5" fmla="*/ 3 h 4"/>
                  <a:gd name="T6" fmla="*/ 3 w 5"/>
                  <a:gd name="T7" fmla="*/ 1 h 4"/>
                </a:gdLst>
                <a:ahLst/>
                <a:cxnLst>
                  <a:cxn ang="0">
                    <a:pos x="T0" y="T1"/>
                  </a:cxn>
                  <a:cxn ang="0">
                    <a:pos x="T2" y="T3"/>
                  </a:cxn>
                  <a:cxn ang="0">
                    <a:pos x="T4" y="T5"/>
                  </a:cxn>
                  <a:cxn ang="0">
                    <a:pos x="T6" y="T7"/>
                  </a:cxn>
                </a:cxnLst>
                <a:rect l="0" t="0" r="r" b="b"/>
                <a:pathLst>
                  <a:path w="5" h="4">
                    <a:moveTo>
                      <a:pt x="3" y="1"/>
                    </a:moveTo>
                    <a:lnTo>
                      <a:pt x="3" y="1"/>
                    </a:lnTo>
                    <a:cubicBezTo>
                      <a:pt x="5" y="2"/>
                      <a:pt x="3" y="4"/>
                      <a:pt x="2" y="3"/>
                    </a:cubicBezTo>
                    <a:cubicBezTo>
                      <a:pt x="0" y="2"/>
                      <a:pt x="2" y="0"/>
                      <a:pt x="3"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69" name="Freeform 294"/>
              <p:cNvSpPr>
                <a:spLocks/>
              </p:cNvSpPr>
              <p:nvPr/>
            </p:nvSpPr>
            <p:spPr bwMode="auto">
              <a:xfrm>
                <a:off x="4979" y="1226"/>
                <a:ext cx="1" cy="1"/>
              </a:xfrm>
              <a:custGeom>
                <a:avLst/>
                <a:gdLst>
                  <a:gd name="T0" fmla="*/ 3 w 5"/>
                  <a:gd name="T1" fmla="*/ 2 h 5"/>
                  <a:gd name="T2" fmla="*/ 3 w 5"/>
                  <a:gd name="T3" fmla="*/ 2 h 5"/>
                  <a:gd name="T4" fmla="*/ 1 w 5"/>
                  <a:gd name="T5" fmla="*/ 4 h 5"/>
                  <a:gd name="T6" fmla="*/ 3 w 5"/>
                  <a:gd name="T7" fmla="*/ 2 h 5"/>
                </a:gdLst>
                <a:ahLst/>
                <a:cxnLst>
                  <a:cxn ang="0">
                    <a:pos x="T0" y="T1"/>
                  </a:cxn>
                  <a:cxn ang="0">
                    <a:pos x="T2" y="T3"/>
                  </a:cxn>
                  <a:cxn ang="0">
                    <a:pos x="T4" y="T5"/>
                  </a:cxn>
                  <a:cxn ang="0">
                    <a:pos x="T6" y="T7"/>
                  </a:cxn>
                </a:cxnLst>
                <a:rect l="0" t="0" r="r" b="b"/>
                <a:pathLst>
                  <a:path w="5" h="5">
                    <a:moveTo>
                      <a:pt x="3" y="2"/>
                    </a:moveTo>
                    <a:lnTo>
                      <a:pt x="3" y="2"/>
                    </a:lnTo>
                    <a:cubicBezTo>
                      <a:pt x="5" y="3"/>
                      <a:pt x="3" y="5"/>
                      <a:pt x="1" y="4"/>
                    </a:cubicBezTo>
                    <a:cubicBezTo>
                      <a:pt x="0" y="3"/>
                      <a:pt x="1" y="0"/>
                      <a:pt x="3" y="2"/>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70" name="Freeform 295"/>
              <p:cNvSpPr>
                <a:spLocks/>
              </p:cNvSpPr>
              <p:nvPr/>
            </p:nvSpPr>
            <p:spPr bwMode="auto">
              <a:xfrm>
                <a:off x="4976" y="1225"/>
                <a:ext cx="1" cy="1"/>
              </a:xfrm>
              <a:custGeom>
                <a:avLst/>
                <a:gdLst>
                  <a:gd name="T0" fmla="*/ 3 w 4"/>
                  <a:gd name="T1" fmla="*/ 1 h 3"/>
                  <a:gd name="T2" fmla="*/ 3 w 4"/>
                  <a:gd name="T3" fmla="*/ 1 h 3"/>
                  <a:gd name="T4" fmla="*/ 1 w 4"/>
                  <a:gd name="T5" fmla="*/ 3 h 3"/>
                  <a:gd name="T6" fmla="*/ 3 w 4"/>
                  <a:gd name="T7" fmla="*/ 1 h 3"/>
                </a:gdLst>
                <a:ahLst/>
                <a:cxnLst>
                  <a:cxn ang="0">
                    <a:pos x="T0" y="T1"/>
                  </a:cxn>
                  <a:cxn ang="0">
                    <a:pos x="T2" y="T3"/>
                  </a:cxn>
                  <a:cxn ang="0">
                    <a:pos x="T4" y="T5"/>
                  </a:cxn>
                  <a:cxn ang="0">
                    <a:pos x="T6" y="T7"/>
                  </a:cxn>
                </a:cxnLst>
                <a:rect l="0" t="0" r="r" b="b"/>
                <a:pathLst>
                  <a:path w="4" h="3">
                    <a:moveTo>
                      <a:pt x="3" y="1"/>
                    </a:moveTo>
                    <a:lnTo>
                      <a:pt x="3" y="1"/>
                    </a:lnTo>
                    <a:cubicBezTo>
                      <a:pt x="4" y="1"/>
                      <a:pt x="3" y="3"/>
                      <a:pt x="1" y="3"/>
                    </a:cubicBezTo>
                    <a:cubicBezTo>
                      <a:pt x="0" y="2"/>
                      <a:pt x="1" y="0"/>
                      <a:pt x="3"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71" name="Freeform 296"/>
              <p:cNvSpPr>
                <a:spLocks/>
              </p:cNvSpPr>
              <p:nvPr/>
            </p:nvSpPr>
            <p:spPr bwMode="auto">
              <a:xfrm>
                <a:off x="4977" y="1226"/>
                <a:ext cx="1" cy="1"/>
              </a:xfrm>
              <a:custGeom>
                <a:avLst/>
                <a:gdLst>
                  <a:gd name="T0" fmla="*/ 3 w 4"/>
                  <a:gd name="T1" fmla="*/ 1 h 4"/>
                  <a:gd name="T2" fmla="*/ 3 w 4"/>
                  <a:gd name="T3" fmla="*/ 1 h 4"/>
                  <a:gd name="T4" fmla="*/ 2 w 4"/>
                  <a:gd name="T5" fmla="*/ 3 h 4"/>
                  <a:gd name="T6" fmla="*/ 3 w 4"/>
                  <a:gd name="T7" fmla="*/ 1 h 4"/>
                </a:gdLst>
                <a:ahLst/>
                <a:cxnLst>
                  <a:cxn ang="0">
                    <a:pos x="T0" y="T1"/>
                  </a:cxn>
                  <a:cxn ang="0">
                    <a:pos x="T2" y="T3"/>
                  </a:cxn>
                  <a:cxn ang="0">
                    <a:pos x="T4" y="T5"/>
                  </a:cxn>
                  <a:cxn ang="0">
                    <a:pos x="T6" y="T7"/>
                  </a:cxn>
                </a:cxnLst>
                <a:rect l="0" t="0" r="r" b="b"/>
                <a:pathLst>
                  <a:path w="4" h="4">
                    <a:moveTo>
                      <a:pt x="3" y="1"/>
                    </a:moveTo>
                    <a:lnTo>
                      <a:pt x="3" y="1"/>
                    </a:lnTo>
                    <a:cubicBezTo>
                      <a:pt x="4" y="2"/>
                      <a:pt x="3" y="4"/>
                      <a:pt x="2" y="3"/>
                    </a:cubicBezTo>
                    <a:cubicBezTo>
                      <a:pt x="0" y="2"/>
                      <a:pt x="1" y="0"/>
                      <a:pt x="3"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72" name="Freeform 297"/>
              <p:cNvSpPr>
                <a:spLocks/>
              </p:cNvSpPr>
              <p:nvPr/>
            </p:nvSpPr>
            <p:spPr bwMode="auto">
              <a:xfrm>
                <a:off x="4977" y="1227"/>
                <a:ext cx="2" cy="1"/>
              </a:xfrm>
              <a:custGeom>
                <a:avLst/>
                <a:gdLst>
                  <a:gd name="T0" fmla="*/ 3 w 5"/>
                  <a:gd name="T1" fmla="*/ 1 h 4"/>
                  <a:gd name="T2" fmla="*/ 3 w 5"/>
                  <a:gd name="T3" fmla="*/ 1 h 4"/>
                  <a:gd name="T4" fmla="*/ 2 w 5"/>
                  <a:gd name="T5" fmla="*/ 3 h 4"/>
                  <a:gd name="T6" fmla="*/ 3 w 5"/>
                  <a:gd name="T7" fmla="*/ 1 h 4"/>
                </a:gdLst>
                <a:ahLst/>
                <a:cxnLst>
                  <a:cxn ang="0">
                    <a:pos x="T0" y="T1"/>
                  </a:cxn>
                  <a:cxn ang="0">
                    <a:pos x="T2" y="T3"/>
                  </a:cxn>
                  <a:cxn ang="0">
                    <a:pos x="T4" y="T5"/>
                  </a:cxn>
                  <a:cxn ang="0">
                    <a:pos x="T6" y="T7"/>
                  </a:cxn>
                </a:cxnLst>
                <a:rect l="0" t="0" r="r" b="b"/>
                <a:pathLst>
                  <a:path w="5" h="4">
                    <a:moveTo>
                      <a:pt x="3" y="1"/>
                    </a:moveTo>
                    <a:lnTo>
                      <a:pt x="3" y="1"/>
                    </a:lnTo>
                    <a:cubicBezTo>
                      <a:pt x="5" y="2"/>
                      <a:pt x="3" y="4"/>
                      <a:pt x="2" y="3"/>
                    </a:cubicBezTo>
                    <a:cubicBezTo>
                      <a:pt x="0" y="2"/>
                      <a:pt x="2" y="0"/>
                      <a:pt x="3"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73" name="Freeform 298"/>
              <p:cNvSpPr>
                <a:spLocks/>
              </p:cNvSpPr>
              <p:nvPr/>
            </p:nvSpPr>
            <p:spPr bwMode="auto">
              <a:xfrm>
                <a:off x="4975" y="1226"/>
                <a:ext cx="1" cy="1"/>
              </a:xfrm>
              <a:custGeom>
                <a:avLst/>
                <a:gdLst>
                  <a:gd name="T0" fmla="*/ 3 w 4"/>
                  <a:gd name="T1" fmla="*/ 1 h 3"/>
                  <a:gd name="T2" fmla="*/ 3 w 4"/>
                  <a:gd name="T3" fmla="*/ 1 h 3"/>
                  <a:gd name="T4" fmla="*/ 1 w 4"/>
                  <a:gd name="T5" fmla="*/ 2 h 3"/>
                  <a:gd name="T6" fmla="*/ 3 w 4"/>
                  <a:gd name="T7" fmla="*/ 1 h 3"/>
                </a:gdLst>
                <a:ahLst/>
                <a:cxnLst>
                  <a:cxn ang="0">
                    <a:pos x="T0" y="T1"/>
                  </a:cxn>
                  <a:cxn ang="0">
                    <a:pos x="T2" y="T3"/>
                  </a:cxn>
                  <a:cxn ang="0">
                    <a:pos x="T4" y="T5"/>
                  </a:cxn>
                  <a:cxn ang="0">
                    <a:pos x="T6" y="T7"/>
                  </a:cxn>
                </a:cxnLst>
                <a:rect l="0" t="0" r="r" b="b"/>
                <a:pathLst>
                  <a:path w="4" h="3">
                    <a:moveTo>
                      <a:pt x="3" y="1"/>
                    </a:moveTo>
                    <a:lnTo>
                      <a:pt x="3" y="1"/>
                    </a:lnTo>
                    <a:cubicBezTo>
                      <a:pt x="4" y="1"/>
                      <a:pt x="3" y="3"/>
                      <a:pt x="1" y="2"/>
                    </a:cubicBezTo>
                    <a:cubicBezTo>
                      <a:pt x="0" y="1"/>
                      <a:pt x="2" y="0"/>
                      <a:pt x="3"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74" name="Freeform 299"/>
              <p:cNvSpPr>
                <a:spLocks/>
              </p:cNvSpPr>
              <p:nvPr/>
            </p:nvSpPr>
            <p:spPr bwMode="auto">
              <a:xfrm>
                <a:off x="4976" y="1226"/>
                <a:ext cx="1" cy="1"/>
              </a:xfrm>
              <a:custGeom>
                <a:avLst/>
                <a:gdLst>
                  <a:gd name="T0" fmla="*/ 3 w 4"/>
                  <a:gd name="T1" fmla="*/ 1 h 4"/>
                  <a:gd name="T2" fmla="*/ 3 w 4"/>
                  <a:gd name="T3" fmla="*/ 1 h 4"/>
                  <a:gd name="T4" fmla="*/ 1 w 4"/>
                  <a:gd name="T5" fmla="*/ 3 h 4"/>
                  <a:gd name="T6" fmla="*/ 3 w 4"/>
                  <a:gd name="T7" fmla="*/ 1 h 4"/>
                </a:gdLst>
                <a:ahLst/>
                <a:cxnLst>
                  <a:cxn ang="0">
                    <a:pos x="T0" y="T1"/>
                  </a:cxn>
                  <a:cxn ang="0">
                    <a:pos x="T2" y="T3"/>
                  </a:cxn>
                  <a:cxn ang="0">
                    <a:pos x="T4" y="T5"/>
                  </a:cxn>
                  <a:cxn ang="0">
                    <a:pos x="T6" y="T7"/>
                  </a:cxn>
                </a:cxnLst>
                <a:rect l="0" t="0" r="r" b="b"/>
                <a:pathLst>
                  <a:path w="4" h="4">
                    <a:moveTo>
                      <a:pt x="3" y="1"/>
                    </a:moveTo>
                    <a:lnTo>
                      <a:pt x="3" y="1"/>
                    </a:lnTo>
                    <a:cubicBezTo>
                      <a:pt x="4" y="2"/>
                      <a:pt x="3" y="4"/>
                      <a:pt x="1" y="3"/>
                    </a:cubicBezTo>
                    <a:cubicBezTo>
                      <a:pt x="0" y="2"/>
                      <a:pt x="1" y="0"/>
                      <a:pt x="3"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75" name="Freeform 300"/>
              <p:cNvSpPr>
                <a:spLocks/>
              </p:cNvSpPr>
              <p:nvPr/>
            </p:nvSpPr>
            <p:spPr bwMode="auto">
              <a:xfrm>
                <a:off x="4976" y="1227"/>
                <a:ext cx="2" cy="1"/>
              </a:xfrm>
              <a:custGeom>
                <a:avLst/>
                <a:gdLst>
                  <a:gd name="T0" fmla="*/ 3 w 4"/>
                  <a:gd name="T1" fmla="*/ 1 h 4"/>
                  <a:gd name="T2" fmla="*/ 3 w 4"/>
                  <a:gd name="T3" fmla="*/ 1 h 4"/>
                  <a:gd name="T4" fmla="*/ 1 w 4"/>
                  <a:gd name="T5" fmla="*/ 3 h 4"/>
                  <a:gd name="T6" fmla="*/ 3 w 4"/>
                  <a:gd name="T7" fmla="*/ 1 h 4"/>
                </a:gdLst>
                <a:ahLst/>
                <a:cxnLst>
                  <a:cxn ang="0">
                    <a:pos x="T0" y="T1"/>
                  </a:cxn>
                  <a:cxn ang="0">
                    <a:pos x="T2" y="T3"/>
                  </a:cxn>
                  <a:cxn ang="0">
                    <a:pos x="T4" y="T5"/>
                  </a:cxn>
                  <a:cxn ang="0">
                    <a:pos x="T6" y="T7"/>
                  </a:cxn>
                </a:cxnLst>
                <a:rect l="0" t="0" r="r" b="b"/>
                <a:pathLst>
                  <a:path w="4" h="4">
                    <a:moveTo>
                      <a:pt x="3" y="1"/>
                    </a:moveTo>
                    <a:lnTo>
                      <a:pt x="3" y="1"/>
                    </a:lnTo>
                    <a:cubicBezTo>
                      <a:pt x="4" y="2"/>
                      <a:pt x="3" y="4"/>
                      <a:pt x="1" y="3"/>
                    </a:cubicBezTo>
                    <a:cubicBezTo>
                      <a:pt x="0" y="2"/>
                      <a:pt x="1" y="0"/>
                      <a:pt x="3"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76" name="Freeform 301"/>
              <p:cNvSpPr>
                <a:spLocks/>
              </p:cNvSpPr>
              <p:nvPr/>
            </p:nvSpPr>
            <p:spPr bwMode="auto">
              <a:xfrm>
                <a:off x="4974" y="1226"/>
                <a:ext cx="1" cy="1"/>
              </a:xfrm>
              <a:custGeom>
                <a:avLst/>
                <a:gdLst>
                  <a:gd name="T0" fmla="*/ 2 w 3"/>
                  <a:gd name="T1" fmla="*/ 0 h 3"/>
                  <a:gd name="T2" fmla="*/ 2 w 3"/>
                  <a:gd name="T3" fmla="*/ 0 h 3"/>
                  <a:gd name="T4" fmla="*/ 1 w 3"/>
                  <a:gd name="T5" fmla="*/ 2 h 3"/>
                  <a:gd name="T6" fmla="*/ 2 w 3"/>
                  <a:gd name="T7" fmla="*/ 0 h 3"/>
                </a:gdLst>
                <a:ahLst/>
                <a:cxnLst>
                  <a:cxn ang="0">
                    <a:pos x="T0" y="T1"/>
                  </a:cxn>
                  <a:cxn ang="0">
                    <a:pos x="T2" y="T3"/>
                  </a:cxn>
                  <a:cxn ang="0">
                    <a:pos x="T4" y="T5"/>
                  </a:cxn>
                  <a:cxn ang="0">
                    <a:pos x="T6" y="T7"/>
                  </a:cxn>
                </a:cxnLst>
                <a:rect l="0" t="0" r="r" b="b"/>
                <a:pathLst>
                  <a:path w="3" h="3">
                    <a:moveTo>
                      <a:pt x="2" y="0"/>
                    </a:moveTo>
                    <a:lnTo>
                      <a:pt x="2" y="0"/>
                    </a:lnTo>
                    <a:cubicBezTo>
                      <a:pt x="3" y="1"/>
                      <a:pt x="2" y="3"/>
                      <a:pt x="1" y="2"/>
                    </a:cubicBezTo>
                    <a:cubicBezTo>
                      <a:pt x="0" y="1"/>
                      <a:pt x="1" y="0"/>
                      <a:pt x="2"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77" name="Freeform 302"/>
              <p:cNvSpPr>
                <a:spLocks/>
              </p:cNvSpPr>
              <p:nvPr/>
            </p:nvSpPr>
            <p:spPr bwMode="auto">
              <a:xfrm>
                <a:off x="4975" y="1227"/>
                <a:ext cx="1" cy="1"/>
              </a:xfrm>
              <a:custGeom>
                <a:avLst/>
                <a:gdLst>
                  <a:gd name="T0" fmla="*/ 3 w 4"/>
                  <a:gd name="T1" fmla="*/ 1 h 3"/>
                  <a:gd name="T2" fmla="*/ 3 w 4"/>
                  <a:gd name="T3" fmla="*/ 1 h 3"/>
                  <a:gd name="T4" fmla="*/ 1 w 4"/>
                  <a:gd name="T5" fmla="*/ 2 h 3"/>
                  <a:gd name="T6" fmla="*/ 3 w 4"/>
                  <a:gd name="T7" fmla="*/ 1 h 3"/>
                </a:gdLst>
                <a:ahLst/>
                <a:cxnLst>
                  <a:cxn ang="0">
                    <a:pos x="T0" y="T1"/>
                  </a:cxn>
                  <a:cxn ang="0">
                    <a:pos x="T2" y="T3"/>
                  </a:cxn>
                  <a:cxn ang="0">
                    <a:pos x="T4" y="T5"/>
                  </a:cxn>
                  <a:cxn ang="0">
                    <a:pos x="T6" y="T7"/>
                  </a:cxn>
                </a:cxnLst>
                <a:rect l="0" t="0" r="r" b="b"/>
                <a:pathLst>
                  <a:path w="4" h="3">
                    <a:moveTo>
                      <a:pt x="3" y="1"/>
                    </a:moveTo>
                    <a:lnTo>
                      <a:pt x="3" y="1"/>
                    </a:lnTo>
                    <a:cubicBezTo>
                      <a:pt x="4" y="2"/>
                      <a:pt x="2" y="3"/>
                      <a:pt x="1" y="2"/>
                    </a:cubicBezTo>
                    <a:cubicBezTo>
                      <a:pt x="0" y="1"/>
                      <a:pt x="2" y="0"/>
                      <a:pt x="3"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78" name="Freeform 303"/>
              <p:cNvSpPr>
                <a:spLocks/>
              </p:cNvSpPr>
              <p:nvPr/>
            </p:nvSpPr>
            <p:spPr bwMode="auto">
              <a:xfrm>
                <a:off x="4975" y="1227"/>
                <a:ext cx="2" cy="2"/>
              </a:xfrm>
              <a:custGeom>
                <a:avLst/>
                <a:gdLst>
                  <a:gd name="T0" fmla="*/ 2 w 4"/>
                  <a:gd name="T1" fmla="*/ 1 h 4"/>
                  <a:gd name="T2" fmla="*/ 2 w 4"/>
                  <a:gd name="T3" fmla="*/ 1 h 4"/>
                  <a:gd name="T4" fmla="*/ 1 w 4"/>
                  <a:gd name="T5" fmla="*/ 3 h 4"/>
                  <a:gd name="T6" fmla="*/ 2 w 4"/>
                  <a:gd name="T7" fmla="*/ 1 h 4"/>
                </a:gdLst>
                <a:ahLst/>
                <a:cxnLst>
                  <a:cxn ang="0">
                    <a:pos x="T0" y="T1"/>
                  </a:cxn>
                  <a:cxn ang="0">
                    <a:pos x="T2" y="T3"/>
                  </a:cxn>
                  <a:cxn ang="0">
                    <a:pos x="T4" y="T5"/>
                  </a:cxn>
                  <a:cxn ang="0">
                    <a:pos x="T6" y="T7"/>
                  </a:cxn>
                </a:cxnLst>
                <a:rect l="0" t="0" r="r" b="b"/>
                <a:pathLst>
                  <a:path w="4" h="4">
                    <a:moveTo>
                      <a:pt x="2" y="1"/>
                    </a:moveTo>
                    <a:lnTo>
                      <a:pt x="2" y="1"/>
                    </a:lnTo>
                    <a:cubicBezTo>
                      <a:pt x="4" y="2"/>
                      <a:pt x="2" y="4"/>
                      <a:pt x="1" y="3"/>
                    </a:cubicBezTo>
                    <a:cubicBezTo>
                      <a:pt x="0" y="2"/>
                      <a:pt x="1" y="0"/>
                      <a:pt x="2"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79" name="Freeform 304"/>
              <p:cNvSpPr>
                <a:spLocks/>
              </p:cNvSpPr>
              <p:nvPr/>
            </p:nvSpPr>
            <p:spPr bwMode="auto">
              <a:xfrm>
                <a:off x="4973" y="1227"/>
                <a:ext cx="1" cy="0"/>
              </a:xfrm>
              <a:custGeom>
                <a:avLst/>
                <a:gdLst>
                  <a:gd name="T0" fmla="*/ 2 w 3"/>
                  <a:gd name="T1" fmla="*/ 1 h 3"/>
                  <a:gd name="T2" fmla="*/ 2 w 3"/>
                  <a:gd name="T3" fmla="*/ 1 h 3"/>
                  <a:gd name="T4" fmla="*/ 1 w 3"/>
                  <a:gd name="T5" fmla="*/ 2 h 3"/>
                  <a:gd name="T6" fmla="*/ 2 w 3"/>
                  <a:gd name="T7" fmla="*/ 1 h 3"/>
                </a:gdLst>
                <a:ahLst/>
                <a:cxnLst>
                  <a:cxn ang="0">
                    <a:pos x="T0" y="T1"/>
                  </a:cxn>
                  <a:cxn ang="0">
                    <a:pos x="T2" y="T3"/>
                  </a:cxn>
                  <a:cxn ang="0">
                    <a:pos x="T4" y="T5"/>
                  </a:cxn>
                  <a:cxn ang="0">
                    <a:pos x="T6" y="T7"/>
                  </a:cxn>
                </a:cxnLst>
                <a:rect l="0" t="0" r="r" b="b"/>
                <a:pathLst>
                  <a:path w="3" h="3">
                    <a:moveTo>
                      <a:pt x="2" y="1"/>
                    </a:moveTo>
                    <a:lnTo>
                      <a:pt x="2" y="1"/>
                    </a:lnTo>
                    <a:cubicBezTo>
                      <a:pt x="3" y="2"/>
                      <a:pt x="2" y="3"/>
                      <a:pt x="1" y="2"/>
                    </a:cubicBezTo>
                    <a:cubicBezTo>
                      <a:pt x="0" y="1"/>
                      <a:pt x="1" y="0"/>
                      <a:pt x="2"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80" name="Freeform 305"/>
              <p:cNvSpPr>
                <a:spLocks/>
              </p:cNvSpPr>
              <p:nvPr/>
            </p:nvSpPr>
            <p:spPr bwMode="auto">
              <a:xfrm>
                <a:off x="4974" y="1227"/>
                <a:ext cx="1" cy="1"/>
              </a:xfrm>
              <a:custGeom>
                <a:avLst/>
                <a:gdLst>
                  <a:gd name="T0" fmla="*/ 3 w 4"/>
                  <a:gd name="T1" fmla="*/ 1 h 4"/>
                  <a:gd name="T2" fmla="*/ 3 w 4"/>
                  <a:gd name="T3" fmla="*/ 1 h 4"/>
                  <a:gd name="T4" fmla="*/ 1 w 4"/>
                  <a:gd name="T5" fmla="*/ 3 h 4"/>
                  <a:gd name="T6" fmla="*/ 3 w 4"/>
                  <a:gd name="T7" fmla="*/ 1 h 4"/>
                </a:gdLst>
                <a:ahLst/>
                <a:cxnLst>
                  <a:cxn ang="0">
                    <a:pos x="T0" y="T1"/>
                  </a:cxn>
                  <a:cxn ang="0">
                    <a:pos x="T2" y="T3"/>
                  </a:cxn>
                  <a:cxn ang="0">
                    <a:pos x="T4" y="T5"/>
                  </a:cxn>
                  <a:cxn ang="0">
                    <a:pos x="T6" y="T7"/>
                  </a:cxn>
                </a:cxnLst>
                <a:rect l="0" t="0" r="r" b="b"/>
                <a:pathLst>
                  <a:path w="4" h="4">
                    <a:moveTo>
                      <a:pt x="3" y="1"/>
                    </a:moveTo>
                    <a:lnTo>
                      <a:pt x="3" y="1"/>
                    </a:lnTo>
                    <a:cubicBezTo>
                      <a:pt x="4" y="2"/>
                      <a:pt x="2" y="4"/>
                      <a:pt x="1" y="3"/>
                    </a:cubicBezTo>
                    <a:cubicBezTo>
                      <a:pt x="0" y="2"/>
                      <a:pt x="2" y="0"/>
                      <a:pt x="3"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81" name="Freeform 306"/>
              <p:cNvSpPr>
                <a:spLocks/>
              </p:cNvSpPr>
              <p:nvPr/>
            </p:nvSpPr>
            <p:spPr bwMode="auto">
              <a:xfrm>
                <a:off x="4974" y="1228"/>
                <a:ext cx="1" cy="1"/>
              </a:xfrm>
              <a:custGeom>
                <a:avLst/>
                <a:gdLst>
                  <a:gd name="T0" fmla="*/ 2 w 3"/>
                  <a:gd name="T1" fmla="*/ 1 h 3"/>
                  <a:gd name="T2" fmla="*/ 2 w 3"/>
                  <a:gd name="T3" fmla="*/ 1 h 3"/>
                  <a:gd name="T4" fmla="*/ 1 w 3"/>
                  <a:gd name="T5" fmla="*/ 2 h 3"/>
                  <a:gd name="T6" fmla="*/ 2 w 3"/>
                  <a:gd name="T7" fmla="*/ 1 h 3"/>
                </a:gdLst>
                <a:ahLst/>
                <a:cxnLst>
                  <a:cxn ang="0">
                    <a:pos x="T0" y="T1"/>
                  </a:cxn>
                  <a:cxn ang="0">
                    <a:pos x="T2" y="T3"/>
                  </a:cxn>
                  <a:cxn ang="0">
                    <a:pos x="T4" y="T5"/>
                  </a:cxn>
                  <a:cxn ang="0">
                    <a:pos x="T6" y="T7"/>
                  </a:cxn>
                </a:cxnLst>
                <a:rect l="0" t="0" r="r" b="b"/>
                <a:pathLst>
                  <a:path w="3" h="3">
                    <a:moveTo>
                      <a:pt x="2" y="1"/>
                    </a:moveTo>
                    <a:lnTo>
                      <a:pt x="2" y="1"/>
                    </a:lnTo>
                    <a:cubicBezTo>
                      <a:pt x="3" y="2"/>
                      <a:pt x="2" y="3"/>
                      <a:pt x="1" y="2"/>
                    </a:cubicBezTo>
                    <a:cubicBezTo>
                      <a:pt x="0" y="1"/>
                      <a:pt x="1" y="0"/>
                      <a:pt x="2"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82" name="Freeform 307"/>
              <p:cNvSpPr>
                <a:spLocks/>
              </p:cNvSpPr>
              <p:nvPr/>
            </p:nvSpPr>
            <p:spPr bwMode="auto">
              <a:xfrm>
                <a:off x="4973" y="1227"/>
                <a:ext cx="0" cy="1"/>
              </a:xfrm>
              <a:custGeom>
                <a:avLst/>
                <a:gdLst>
                  <a:gd name="T0" fmla="*/ 1 w 2"/>
                  <a:gd name="T1" fmla="*/ 1 h 3"/>
                  <a:gd name="T2" fmla="*/ 1 w 2"/>
                  <a:gd name="T3" fmla="*/ 1 h 3"/>
                  <a:gd name="T4" fmla="*/ 0 w 2"/>
                  <a:gd name="T5" fmla="*/ 2 h 3"/>
                  <a:gd name="T6" fmla="*/ 1 w 2"/>
                  <a:gd name="T7" fmla="*/ 1 h 3"/>
                </a:gdLst>
                <a:ahLst/>
                <a:cxnLst>
                  <a:cxn ang="0">
                    <a:pos x="T0" y="T1"/>
                  </a:cxn>
                  <a:cxn ang="0">
                    <a:pos x="T2" y="T3"/>
                  </a:cxn>
                  <a:cxn ang="0">
                    <a:pos x="T4" y="T5"/>
                  </a:cxn>
                  <a:cxn ang="0">
                    <a:pos x="T6" y="T7"/>
                  </a:cxn>
                </a:cxnLst>
                <a:rect l="0" t="0" r="r" b="b"/>
                <a:pathLst>
                  <a:path w="2" h="3">
                    <a:moveTo>
                      <a:pt x="1" y="1"/>
                    </a:moveTo>
                    <a:lnTo>
                      <a:pt x="1" y="1"/>
                    </a:lnTo>
                    <a:cubicBezTo>
                      <a:pt x="2" y="2"/>
                      <a:pt x="1" y="3"/>
                      <a:pt x="0" y="2"/>
                    </a:cubicBezTo>
                    <a:cubicBezTo>
                      <a:pt x="0" y="1"/>
                      <a:pt x="1" y="0"/>
                      <a:pt x="1"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83" name="Freeform 308"/>
              <p:cNvSpPr>
                <a:spLocks/>
              </p:cNvSpPr>
              <p:nvPr/>
            </p:nvSpPr>
            <p:spPr bwMode="auto">
              <a:xfrm>
                <a:off x="4973" y="1228"/>
                <a:ext cx="1" cy="1"/>
              </a:xfrm>
              <a:custGeom>
                <a:avLst/>
                <a:gdLst>
                  <a:gd name="T0" fmla="*/ 2 w 2"/>
                  <a:gd name="T1" fmla="*/ 1 h 3"/>
                  <a:gd name="T2" fmla="*/ 2 w 2"/>
                  <a:gd name="T3" fmla="*/ 1 h 3"/>
                  <a:gd name="T4" fmla="*/ 0 w 2"/>
                  <a:gd name="T5" fmla="*/ 2 h 3"/>
                  <a:gd name="T6" fmla="*/ 2 w 2"/>
                  <a:gd name="T7" fmla="*/ 1 h 3"/>
                </a:gdLst>
                <a:ahLst/>
                <a:cxnLst>
                  <a:cxn ang="0">
                    <a:pos x="T0" y="T1"/>
                  </a:cxn>
                  <a:cxn ang="0">
                    <a:pos x="T2" y="T3"/>
                  </a:cxn>
                  <a:cxn ang="0">
                    <a:pos x="T4" y="T5"/>
                  </a:cxn>
                  <a:cxn ang="0">
                    <a:pos x="T6" y="T7"/>
                  </a:cxn>
                </a:cxnLst>
                <a:rect l="0" t="0" r="r" b="b"/>
                <a:pathLst>
                  <a:path w="2" h="3">
                    <a:moveTo>
                      <a:pt x="2" y="1"/>
                    </a:moveTo>
                    <a:lnTo>
                      <a:pt x="2" y="1"/>
                    </a:lnTo>
                    <a:cubicBezTo>
                      <a:pt x="2" y="2"/>
                      <a:pt x="1" y="3"/>
                      <a:pt x="0" y="2"/>
                    </a:cubicBezTo>
                    <a:cubicBezTo>
                      <a:pt x="0" y="1"/>
                      <a:pt x="1" y="0"/>
                      <a:pt x="2"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84" name="Freeform 309"/>
              <p:cNvSpPr>
                <a:spLocks/>
              </p:cNvSpPr>
              <p:nvPr/>
            </p:nvSpPr>
            <p:spPr bwMode="auto">
              <a:xfrm>
                <a:off x="4973" y="1228"/>
                <a:ext cx="1" cy="1"/>
              </a:xfrm>
              <a:custGeom>
                <a:avLst/>
                <a:gdLst>
                  <a:gd name="T0" fmla="*/ 3 w 3"/>
                  <a:gd name="T1" fmla="*/ 1 h 3"/>
                  <a:gd name="T2" fmla="*/ 3 w 3"/>
                  <a:gd name="T3" fmla="*/ 1 h 3"/>
                  <a:gd name="T4" fmla="*/ 1 w 3"/>
                  <a:gd name="T5" fmla="*/ 2 h 3"/>
                  <a:gd name="T6" fmla="*/ 3 w 3"/>
                  <a:gd name="T7" fmla="*/ 1 h 3"/>
                </a:gdLst>
                <a:ahLst/>
                <a:cxnLst>
                  <a:cxn ang="0">
                    <a:pos x="T0" y="T1"/>
                  </a:cxn>
                  <a:cxn ang="0">
                    <a:pos x="T2" y="T3"/>
                  </a:cxn>
                  <a:cxn ang="0">
                    <a:pos x="T4" y="T5"/>
                  </a:cxn>
                  <a:cxn ang="0">
                    <a:pos x="T6" y="T7"/>
                  </a:cxn>
                </a:cxnLst>
                <a:rect l="0" t="0" r="r" b="b"/>
                <a:pathLst>
                  <a:path w="3" h="3">
                    <a:moveTo>
                      <a:pt x="3" y="1"/>
                    </a:moveTo>
                    <a:lnTo>
                      <a:pt x="3" y="1"/>
                    </a:lnTo>
                    <a:cubicBezTo>
                      <a:pt x="3" y="2"/>
                      <a:pt x="2" y="3"/>
                      <a:pt x="1" y="2"/>
                    </a:cubicBezTo>
                    <a:cubicBezTo>
                      <a:pt x="0" y="1"/>
                      <a:pt x="2" y="0"/>
                      <a:pt x="3" y="1"/>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85" name="Freeform 310"/>
              <p:cNvSpPr>
                <a:spLocks/>
              </p:cNvSpPr>
              <p:nvPr/>
            </p:nvSpPr>
            <p:spPr bwMode="auto">
              <a:xfrm>
                <a:off x="4982" y="1193"/>
                <a:ext cx="3" cy="2"/>
              </a:xfrm>
              <a:custGeom>
                <a:avLst/>
                <a:gdLst>
                  <a:gd name="T0" fmla="*/ 4 w 8"/>
                  <a:gd name="T1" fmla="*/ 0 h 6"/>
                  <a:gd name="T2" fmla="*/ 4 w 8"/>
                  <a:gd name="T3" fmla="*/ 0 h 6"/>
                  <a:gd name="T4" fmla="*/ 4 w 8"/>
                  <a:gd name="T5" fmla="*/ 6 h 6"/>
                  <a:gd name="T6" fmla="*/ 4 w 8"/>
                  <a:gd name="T7" fmla="*/ 0 h 6"/>
                </a:gdLst>
                <a:ahLst/>
                <a:cxnLst>
                  <a:cxn ang="0">
                    <a:pos x="T0" y="T1"/>
                  </a:cxn>
                  <a:cxn ang="0">
                    <a:pos x="T2" y="T3"/>
                  </a:cxn>
                  <a:cxn ang="0">
                    <a:pos x="T4" y="T5"/>
                  </a:cxn>
                  <a:cxn ang="0">
                    <a:pos x="T6" y="T7"/>
                  </a:cxn>
                </a:cxnLst>
                <a:rect l="0" t="0" r="r" b="b"/>
                <a:pathLst>
                  <a:path w="8" h="6">
                    <a:moveTo>
                      <a:pt x="4" y="0"/>
                    </a:moveTo>
                    <a:lnTo>
                      <a:pt x="4" y="0"/>
                    </a:lnTo>
                    <a:cubicBezTo>
                      <a:pt x="8" y="0"/>
                      <a:pt x="8" y="6"/>
                      <a:pt x="4" y="6"/>
                    </a:cubicBezTo>
                    <a:cubicBezTo>
                      <a:pt x="0" y="6"/>
                      <a:pt x="0" y="0"/>
                      <a:pt x="4" y="0"/>
                    </a:cubicBezTo>
                    <a:close/>
                  </a:path>
                </a:pathLst>
              </a:custGeom>
              <a:solidFill>
                <a:srgbClr val="FCE24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86" name="Freeform 311"/>
              <p:cNvSpPr>
                <a:spLocks/>
              </p:cNvSpPr>
              <p:nvPr/>
            </p:nvSpPr>
            <p:spPr bwMode="auto">
              <a:xfrm>
                <a:off x="4914" y="1160"/>
                <a:ext cx="75" cy="18"/>
              </a:xfrm>
              <a:custGeom>
                <a:avLst/>
                <a:gdLst>
                  <a:gd name="T0" fmla="*/ 120 w 240"/>
                  <a:gd name="T1" fmla="*/ 9 h 58"/>
                  <a:gd name="T2" fmla="*/ 120 w 240"/>
                  <a:gd name="T3" fmla="*/ 9 h 58"/>
                  <a:gd name="T4" fmla="*/ 129 w 240"/>
                  <a:gd name="T5" fmla="*/ 9 h 58"/>
                  <a:gd name="T6" fmla="*/ 129 w 240"/>
                  <a:gd name="T7" fmla="*/ 4 h 58"/>
                  <a:gd name="T8" fmla="*/ 143 w 240"/>
                  <a:gd name="T9" fmla="*/ 2 h 58"/>
                  <a:gd name="T10" fmla="*/ 208 w 240"/>
                  <a:gd name="T11" fmla="*/ 33 h 58"/>
                  <a:gd name="T12" fmla="*/ 210 w 240"/>
                  <a:gd name="T13" fmla="*/ 33 h 58"/>
                  <a:gd name="T14" fmla="*/ 213 w 240"/>
                  <a:gd name="T15" fmla="*/ 28 h 58"/>
                  <a:gd name="T16" fmla="*/ 220 w 240"/>
                  <a:gd name="T17" fmla="*/ 29 h 58"/>
                  <a:gd name="T18" fmla="*/ 225 w 240"/>
                  <a:gd name="T19" fmla="*/ 34 h 58"/>
                  <a:gd name="T20" fmla="*/ 223 w 240"/>
                  <a:gd name="T21" fmla="*/ 38 h 58"/>
                  <a:gd name="T22" fmla="*/ 237 w 240"/>
                  <a:gd name="T23" fmla="*/ 58 h 58"/>
                  <a:gd name="T24" fmla="*/ 223 w 240"/>
                  <a:gd name="T25" fmla="*/ 52 h 58"/>
                  <a:gd name="T26" fmla="*/ 214 w 240"/>
                  <a:gd name="T27" fmla="*/ 45 h 58"/>
                  <a:gd name="T28" fmla="*/ 211 w 240"/>
                  <a:gd name="T29" fmla="*/ 44 h 58"/>
                  <a:gd name="T30" fmla="*/ 210 w 240"/>
                  <a:gd name="T31" fmla="*/ 45 h 58"/>
                  <a:gd name="T32" fmla="*/ 200 w 240"/>
                  <a:gd name="T33" fmla="*/ 47 h 58"/>
                  <a:gd name="T34" fmla="*/ 132 w 240"/>
                  <a:gd name="T35" fmla="*/ 17 h 58"/>
                  <a:gd name="T36" fmla="*/ 132 w 240"/>
                  <a:gd name="T37" fmla="*/ 18 h 58"/>
                  <a:gd name="T38" fmla="*/ 120 w 240"/>
                  <a:gd name="T39" fmla="*/ 23 h 58"/>
                  <a:gd name="T40" fmla="*/ 108 w 240"/>
                  <a:gd name="T41" fmla="*/ 18 h 58"/>
                  <a:gd name="T42" fmla="*/ 108 w 240"/>
                  <a:gd name="T43" fmla="*/ 17 h 58"/>
                  <a:gd name="T44" fmla="*/ 40 w 240"/>
                  <a:gd name="T45" fmla="*/ 47 h 58"/>
                  <a:gd name="T46" fmla="*/ 30 w 240"/>
                  <a:gd name="T47" fmla="*/ 45 h 58"/>
                  <a:gd name="T48" fmla="*/ 29 w 240"/>
                  <a:gd name="T49" fmla="*/ 44 h 58"/>
                  <a:gd name="T50" fmla="*/ 26 w 240"/>
                  <a:gd name="T51" fmla="*/ 45 h 58"/>
                  <a:gd name="T52" fmla="*/ 17 w 240"/>
                  <a:gd name="T53" fmla="*/ 52 h 58"/>
                  <a:gd name="T54" fmla="*/ 3 w 240"/>
                  <a:gd name="T55" fmla="*/ 58 h 58"/>
                  <a:gd name="T56" fmla="*/ 17 w 240"/>
                  <a:gd name="T57" fmla="*/ 38 h 58"/>
                  <a:gd name="T58" fmla="*/ 15 w 240"/>
                  <a:gd name="T59" fmla="*/ 34 h 58"/>
                  <a:gd name="T60" fmla="*/ 20 w 240"/>
                  <a:gd name="T61" fmla="*/ 29 h 58"/>
                  <a:gd name="T62" fmla="*/ 27 w 240"/>
                  <a:gd name="T63" fmla="*/ 28 h 58"/>
                  <a:gd name="T64" fmla="*/ 30 w 240"/>
                  <a:gd name="T65" fmla="*/ 33 h 58"/>
                  <a:gd name="T66" fmla="*/ 32 w 240"/>
                  <a:gd name="T67" fmla="*/ 33 h 58"/>
                  <a:gd name="T68" fmla="*/ 97 w 240"/>
                  <a:gd name="T69" fmla="*/ 2 h 58"/>
                  <a:gd name="T70" fmla="*/ 111 w 240"/>
                  <a:gd name="T71" fmla="*/ 4 h 58"/>
                  <a:gd name="T72" fmla="*/ 111 w 240"/>
                  <a:gd name="T73" fmla="*/ 9 h 58"/>
                  <a:gd name="T74" fmla="*/ 120 w 240"/>
                  <a:gd name="T75" fmla="*/ 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0" h="58">
                    <a:moveTo>
                      <a:pt x="120" y="9"/>
                    </a:moveTo>
                    <a:lnTo>
                      <a:pt x="120" y="9"/>
                    </a:lnTo>
                    <a:cubicBezTo>
                      <a:pt x="124" y="9"/>
                      <a:pt x="127" y="9"/>
                      <a:pt x="129" y="9"/>
                    </a:cubicBezTo>
                    <a:cubicBezTo>
                      <a:pt x="129" y="7"/>
                      <a:pt x="129" y="5"/>
                      <a:pt x="129" y="4"/>
                    </a:cubicBezTo>
                    <a:cubicBezTo>
                      <a:pt x="129" y="2"/>
                      <a:pt x="134" y="0"/>
                      <a:pt x="143" y="2"/>
                    </a:cubicBezTo>
                    <a:cubicBezTo>
                      <a:pt x="177" y="8"/>
                      <a:pt x="182" y="24"/>
                      <a:pt x="208" y="33"/>
                    </a:cubicBezTo>
                    <a:cubicBezTo>
                      <a:pt x="208" y="33"/>
                      <a:pt x="209" y="33"/>
                      <a:pt x="210" y="33"/>
                    </a:cubicBezTo>
                    <a:cubicBezTo>
                      <a:pt x="211" y="32"/>
                      <a:pt x="212" y="30"/>
                      <a:pt x="213" y="28"/>
                    </a:cubicBezTo>
                    <a:cubicBezTo>
                      <a:pt x="213" y="27"/>
                      <a:pt x="217" y="27"/>
                      <a:pt x="220" y="29"/>
                    </a:cubicBezTo>
                    <a:cubicBezTo>
                      <a:pt x="224" y="30"/>
                      <a:pt x="226" y="33"/>
                      <a:pt x="225" y="34"/>
                    </a:cubicBezTo>
                    <a:cubicBezTo>
                      <a:pt x="224" y="35"/>
                      <a:pt x="224" y="37"/>
                      <a:pt x="223" y="38"/>
                    </a:cubicBezTo>
                    <a:cubicBezTo>
                      <a:pt x="229" y="40"/>
                      <a:pt x="240" y="44"/>
                      <a:pt x="237" y="58"/>
                    </a:cubicBezTo>
                    <a:cubicBezTo>
                      <a:pt x="234" y="55"/>
                      <a:pt x="227" y="52"/>
                      <a:pt x="223" y="52"/>
                    </a:cubicBezTo>
                    <a:cubicBezTo>
                      <a:pt x="218" y="52"/>
                      <a:pt x="213" y="50"/>
                      <a:pt x="214" y="45"/>
                    </a:cubicBezTo>
                    <a:cubicBezTo>
                      <a:pt x="214" y="45"/>
                      <a:pt x="212" y="44"/>
                      <a:pt x="211" y="44"/>
                    </a:cubicBezTo>
                    <a:cubicBezTo>
                      <a:pt x="211" y="44"/>
                      <a:pt x="211" y="45"/>
                      <a:pt x="210" y="45"/>
                    </a:cubicBezTo>
                    <a:cubicBezTo>
                      <a:pt x="209" y="48"/>
                      <a:pt x="205" y="49"/>
                      <a:pt x="200" y="47"/>
                    </a:cubicBezTo>
                    <a:cubicBezTo>
                      <a:pt x="173" y="38"/>
                      <a:pt x="164" y="18"/>
                      <a:pt x="132" y="17"/>
                    </a:cubicBezTo>
                    <a:cubicBezTo>
                      <a:pt x="132" y="18"/>
                      <a:pt x="132" y="18"/>
                      <a:pt x="132" y="18"/>
                    </a:cubicBezTo>
                    <a:cubicBezTo>
                      <a:pt x="132" y="21"/>
                      <a:pt x="129" y="23"/>
                      <a:pt x="120" y="23"/>
                    </a:cubicBezTo>
                    <a:cubicBezTo>
                      <a:pt x="111" y="23"/>
                      <a:pt x="108" y="21"/>
                      <a:pt x="108" y="18"/>
                    </a:cubicBezTo>
                    <a:cubicBezTo>
                      <a:pt x="108" y="18"/>
                      <a:pt x="108" y="18"/>
                      <a:pt x="108" y="17"/>
                    </a:cubicBezTo>
                    <a:cubicBezTo>
                      <a:pt x="76" y="18"/>
                      <a:pt x="67" y="38"/>
                      <a:pt x="40" y="47"/>
                    </a:cubicBezTo>
                    <a:cubicBezTo>
                      <a:pt x="36" y="49"/>
                      <a:pt x="31" y="48"/>
                      <a:pt x="30" y="45"/>
                    </a:cubicBezTo>
                    <a:cubicBezTo>
                      <a:pt x="29" y="45"/>
                      <a:pt x="29" y="44"/>
                      <a:pt x="29" y="44"/>
                    </a:cubicBezTo>
                    <a:cubicBezTo>
                      <a:pt x="28" y="44"/>
                      <a:pt x="27" y="45"/>
                      <a:pt x="26" y="45"/>
                    </a:cubicBezTo>
                    <a:cubicBezTo>
                      <a:pt x="27" y="50"/>
                      <a:pt x="22" y="52"/>
                      <a:pt x="17" y="52"/>
                    </a:cubicBezTo>
                    <a:cubicBezTo>
                      <a:pt x="13" y="52"/>
                      <a:pt x="6" y="55"/>
                      <a:pt x="3" y="58"/>
                    </a:cubicBezTo>
                    <a:cubicBezTo>
                      <a:pt x="0" y="44"/>
                      <a:pt x="11" y="40"/>
                      <a:pt x="17" y="38"/>
                    </a:cubicBezTo>
                    <a:cubicBezTo>
                      <a:pt x="16" y="37"/>
                      <a:pt x="16" y="35"/>
                      <a:pt x="15" y="34"/>
                    </a:cubicBezTo>
                    <a:cubicBezTo>
                      <a:pt x="14" y="33"/>
                      <a:pt x="16" y="30"/>
                      <a:pt x="20" y="29"/>
                    </a:cubicBezTo>
                    <a:cubicBezTo>
                      <a:pt x="23" y="27"/>
                      <a:pt x="27" y="27"/>
                      <a:pt x="27" y="28"/>
                    </a:cubicBezTo>
                    <a:cubicBezTo>
                      <a:pt x="28" y="30"/>
                      <a:pt x="29" y="32"/>
                      <a:pt x="30" y="33"/>
                    </a:cubicBezTo>
                    <a:cubicBezTo>
                      <a:pt x="31" y="33"/>
                      <a:pt x="32" y="33"/>
                      <a:pt x="32" y="33"/>
                    </a:cubicBezTo>
                    <a:cubicBezTo>
                      <a:pt x="58" y="24"/>
                      <a:pt x="63" y="8"/>
                      <a:pt x="97" y="2"/>
                    </a:cubicBezTo>
                    <a:cubicBezTo>
                      <a:pt x="106" y="0"/>
                      <a:pt x="111" y="2"/>
                      <a:pt x="111" y="4"/>
                    </a:cubicBezTo>
                    <a:cubicBezTo>
                      <a:pt x="111" y="5"/>
                      <a:pt x="111" y="7"/>
                      <a:pt x="111" y="9"/>
                    </a:cubicBezTo>
                    <a:cubicBezTo>
                      <a:pt x="114" y="9"/>
                      <a:pt x="117" y="9"/>
                      <a:pt x="120" y="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87" name="Freeform 312"/>
              <p:cNvSpPr>
                <a:spLocks noEditPoints="1"/>
              </p:cNvSpPr>
              <p:nvPr/>
            </p:nvSpPr>
            <p:spPr bwMode="auto">
              <a:xfrm>
                <a:off x="4914" y="1160"/>
                <a:ext cx="75" cy="18"/>
              </a:xfrm>
              <a:custGeom>
                <a:avLst/>
                <a:gdLst>
                  <a:gd name="T0" fmla="*/ 120 w 240"/>
                  <a:gd name="T1" fmla="*/ 9 h 58"/>
                  <a:gd name="T2" fmla="*/ 129 w 240"/>
                  <a:gd name="T3" fmla="*/ 4 h 58"/>
                  <a:gd name="T4" fmla="*/ 208 w 240"/>
                  <a:gd name="T5" fmla="*/ 33 h 58"/>
                  <a:gd name="T6" fmla="*/ 213 w 240"/>
                  <a:gd name="T7" fmla="*/ 28 h 58"/>
                  <a:gd name="T8" fmla="*/ 225 w 240"/>
                  <a:gd name="T9" fmla="*/ 34 h 58"/>
                  <a:gd name="T10" fmla="*/ 237 w 240"/>
                  <a:gd name="T11" fmla="*/ 58 h 58"/>
                  <a:gd name="T12" fmla="*/ 214 w 240"/>
                  <a:gd name="T13" fmla="*/ 45 h 58"/>
                  <a:gd name="T14" fmla="*/ 210 w 240"/>
                  <a:gd name="T15" fmla="*/ 45 h 58"/>
                  <a:gd name="T16" fmla="*/ 132 w 240"/>
                  <a:gd name="T17" fmla="*/ 17 h 58"/>
                  <a:gd name="T18" fmla="*/ 120 w 240"/>
                  <a:gd name="T19" fmla="*/ 23 h 58"/>
                  <a:gd name="T20" fmla="*/ 108 w 240"/>
                  <a:gd name="T21" fmla="*/ 17 h 58"/>
                  <a:gd name="T22" fmla="*/ 30 w 240"/>
                  <a:gd name="T23" fmla="*/ 45 h 58"/>
                  <a:gd name="T24" fmla="*/ 26 w 240"/>
                  <a:gd name="T25" fmla="*/ 45 h 58"/>
                  <a:gd name="T26" fmla="*/ 3 w 240"/>
                  <a:gd name="T27" fmla="*/ 58 h 58"/>
                  <a:gd name="T28" fmla="*/ 15 w 240"/>
                  <a:gd name="T29" fmla="*/ 34 h 58"/>
                  <a:gd name="T30" fmla="*/ 27 w 240"/>
                  <a:gd name="T31" fmla="*/ 28 h 58"/>
                  <a:gd name="T32" fmla="*/ 32 w 240"/>
                  <a:gd name="T33" fmla="*/ 33 h 58"/>
                  <a:gd name="T34" fmla="*/ 111 w 240"/>
                  <a:gd name="T35" fmla="*/ 4 h 58"/>
                  <a:gd name="T36" fmla="*/ 120 w 240"/>
                  <a:gd name="T37" fmla="*/ 9 h 58"/>
                  <a:gd name="T38" fmla="*/ 111 w 240"/>
                  <a:gd name="T39" fmla="*/ 9 h 58"/>
                  <a:gd name="T40" fmla="*/ 108 w 240"/>
                  <a:gd name="T41" fmla="*/ 7 h 58"/>
                  <a:gd name="T42" fmla="*/ 24 w 240"/>
                  <a:gd name="T43" fmla="*/ 33 h 58"/>
                  <a:gd name="T44" fmla="*/ 29 w 240"/>
                  <a:gd name="T45" fmla="*/ 44 h 58"/>
                  <a:gd name="T46" fmla="*/ 21 w 240"/>
                  <a:gd name="T47" fmla="*/ 35 h 58"/>
                  <a:gd name="T48" fmla="*/ 15 w 240"/>
                  <a:gd name="T49" fmla="*/ 34 h 58"/>
                  <a:gd name="T50" fmla="*/ 21 w 240"/>
                  <a:gd name="T51" fmla="*/ 35 h 58"/>
                  <a:gd name="T52" fmla="*/ 27 w 240"/>
                  <a:gd name="T53" fmla="*/ 28 h 58"/>
                  <a:gd name="T54" fmla="*/ 24 w 240"/>
                  <a:gd name="T55" fmla="*/ 33 h 58"/>
                  <a:gd name="T56" fmla="*/ 108 w 240"/>
                  <a:gd name="T57" fmla="*/ 7 h 58"/>
                  <a:gd name="T58" fmla="*/ 108 w 240"/>
                  <a:gd name="T59" fmla="*/ 17 h 58"/>
                  <a:gd name="T60" fmla="*/ 129 w 240"/>
                  <a:gd name="T61" fmla="*/ 9 h 58"/>
                  <a:gd name="T62" fmla="*/ 129 w 240"/>
                  <a:gd name="T63" fmla="*/ 4 h 58"/>
                  <a:gd name="T64" fmla="*/ 216 w 240"/>
                  <a:gd name="T65" fmla="*/ 33 h 58"/>
                  <a:gd name="T66" fmla="*/ 219 w 240"/>
                  <a:gd name="T67" fmla="*/ 35 h 58"/>
                  <a:gd name="T68" fmla="*/ 214 w 240"/>
                  <a:gd name="T69" fmla="*/ 45 h 58"/>
                  <a:gd name="T70" fmla="*/ 225 w 240"/>
                  <a:gd name="T71" fmla="*/ 34 h 58"/>
                  <a:gd name="T72" fmla="*/ 223 w 240"/>
                  <a:gd name="T73" fmla="*/ 38 h 58"/>
                  <a:gd name="T74" fmla="*/ 213 w 240"/>
                  <a:gd name="T75" fmla="*/ 28 h 58"/>
                  <a:gd name="T76" fmla="*/ 210 w 240"/>
                  <a:gd name="T77" fmla="*/ 33 h 58"/>
                  <a:gd name="T78" fmla="*/ 132 w 240"/>
                  <a:gd name="T79" fmla="*/ 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58">
                    <a:moveTo>
                      <a:pt x="120" y="9"/>
                    </a:moveTo>
                    <a:lnTo>
                      <a:pt x="120" y="9"/>
                    </a:lnTo>
                    <a:cubicBezTo>
                      <a:pt x="124" y="9"/>
                      <a:pt x="127" y="9"/>
                      <a:pt x="129" y="9"/>
                    </a:cubicBezTo>
                    <a:cubicBezTo>
                      <a:pt x="129" y="7"/>
                      <a:pt x="129" y="5"/>
                      <a:pt x="129" y="4"/>
                    </a:cubicBezTo>
                    <a:cubicBezTo>
                      <a:pt x="129" y="2"/>
                      <a:pt x="134" y="0"/>
                      <a:pt x="143" y="2"/>
                    </a:cubicBezTo>
                    <a:cubicBezTo>
                      <a:pt x="177" y="8"/>
                      <a:pt x="182" y="24"/>
                      <a:pt x="208" y="33"/>
                    </a:cubicBezTo>
                    <a:cubicBezTo>
                      <a:pt x="208" y="33"/>
                      <a:pt x="209" y="33"/>
                      <a:pt x="210" y="33"/>
                    </a:cubicBezTo>
                    <a:cubicBezTo>
                      <a:pt x="211" y="32"/>
                      <a:pt x="212" y="30"/>
                      <a:pt x="213" y="28"/>
                    </a:cubicBezTo>
                    <a:cubicBezTo>
                      <a:pt x="213" y="27"/>
                      <a:pt x="217" y="27"/>
                      <a:pt x="220" y="29"/>
                    </a:cubicBezTo>
                    <a:cubicBezTo>
                      <a:pt x="224" y="30"/>
                      <a:pt x="226" y="33"/>
                      <a:pt x="225" y="34"/>
                    </a:cubicBezTo>
                    <a:cubicBezTo>
                      <a:pt x="224" y="35"/>
                      <a:pt x="224" y="37"/>
                      <a:pt x="223" y="38"/>
                    </a:cubicBezTo>
                    <a:cubicBezTo>
                      <a:pt x="229" y="40"/>
                      <a:pt x="240" y="44"/>
                      <a:pt x="237" y="58"/>
                    </a:cubicBezTo>
                    <a:cubicBezTo>
                      <a:pt x="234" y="55"/>
                      <a:pt x="227" y="52"/>
                      <a:pt x="223" y="52"/>
                    </a:cubicBezTo>
                    <a:cubicBezTo>
                      <a:pt x="218" y="52"/>
                      <a:pt x="213" y="50"/>
                      <a:pt x="214" y="45"/>
                    </a:cubicBezTo>
                    <a:cubicBezTo>
                      <a:pt x="214" y="45"/>
                      <a:pt x="212" y="44"/>
                      <a:pt x="211" y="44"/>
                    </a:cubicBezTo>
                    <a:cubicBezTo>
                      <a:pt x="211" y="44"/>
                      <a:pt x="211" y="45"/>
                      <a:pt x="210" y="45"/>
                    </a:cubicBezTo>
                    <a:cubicBezTo>
                      <a:pt x="209" y="48"/>
                      <a:pt x="205" y="49"/>
                      <a:pt x="200" y="47"/>
                    </a:cubicBezTo>
                    <a:cubicBezTo>
                      <a:pt x="173" y="38"/>
                      <a:pt x="164" y="18"/>
                      <a:pt x="132" y="17"/>
                    </a:cubicBezTo>
                    <a:cubicBezTo>
                      <a:pt x="132" y="18"/>
                      <a:pt x="132" y="18"/>
                      <a:pt x="132" y="18"/>
                    </a:cubicBezTo>
                    <a:cubicBezTo>
                      <a:pt x="132" y="21"/>
                      <a:pt x="129" y="23"/>
                      <a:pt x="120" y="23"/>
                    </a:cubicBezTo>
                    <a:cubicBezTo>
                      <a:pt x="111" y="23"/>
                      <a:pt x="108" y="21"/>
                      <a:pt x="108" y="18"/>
                    </a:cubicBezTo>
                    <a:cubicBezTo>
                      <a:pt x="108" y="18"/>
                      <a:pt x="108" y="18"/>
                      <a:pt x="108" y="17"/>
                    </a:cubicBezTo>
                    <a:cubicBezTo>
                      <a:pt x="76" y="18"/>
                      <a:pt x="67" y="38"/>
                      <a:pt x="40" y="47"/>
                    </a:cubicBezTo>
                    <a:cubicBezTo>
                      <a:pt x="36" y="49"/>
                      <a:pt x="31" y="48"/>
                      <a:pt x="30" y="45"/>
                    </a:cubicBezTo>
                    <a:cubicBezTo>
                      <a:pt x="29" y="45"/>
                      <a:pt x="29" y="44"/>
                      <a:pt x="29" y="44"/>
                    </a:cubicBezTo>
                    <a:cubicBezTo>
                      <a:pt x="28" y="44"/>
                      <a:pt x="27" y="45"/>
                      <a:pt x="26" y="45"/>
                    </a:cubicBezTo>
                    <a:cubicBezTo>
                      <a:pt x="27" y="50"/>
                      <a:pt x="22" y="52"/>
                      <a:pt x="17" y="52"/>
                    </a:cubicBezTo>
                    <a:cubicBezTo>
                      <a:pt x="13" y="52"/>
                      <a:pt x="6" y="55"/>
                      <a:pt x="3" y="58"/>
                    </a:cubicBezTo>
                    <a:cubicBezTo>
                      <a:pt x="0" y="44"/>
                      <a:pt x="11" y="40"/>
                      <a:pt x="17" y="38"/>
                    </a:cubicBezTo>
                    <a:cubicBezTo>
                      <a:pt x="16" y="37"/>
                      <a:pt x="16" y="35"/>
                      <a:pt x="15" y="34"/>
                    </a:cubicBezTo>
                    <a:cubicBezTo>
                      <a:pt x="14" y="33"/>
                      <a:pt x="16" y="30"/>
                      <a:pt x="20" y="29"/>
                    </a:cubicBezTo>
                    <a:cubicBezTo>
                      <a:pt x="23" y="27"/>
                      <a:pt x="27" y="27"/>
                      <a:pt x="27" y="28"/>
                    </a:cubicBezTo>
                    <a:cubicBezTo>
                      <a:pt x="28" y="30"/>
                      <a:pt x="29" y="32"/>
                      <a:pt x="30" y="33"/>
                    </a:cubicBezTo>
                    <a:cubicBezTo>
                      <a:pt x="31" y="33"/>
                      <a:pt x="32" y="33"/>
                      <a:pt x="32" y="33"/>
                    </a:cubicBezTo>
                    <a:cubicBezTo>
                      <a:pt x="58" y="24"/>
                      <a:pt x="63" y="8"/>
                      <a:pt x="97" y="2"/>
                    </a:cubicBezTo>
                    <a:cubicBezTo>
                      <a:pt x="106" y="0"/>
                      <a:pt x="111" y="2"/>
                      <a:pt x="111" y="4"/>
                    </a:cubicBezTo>
                    <a:cubicBezTo>
                      <a:pt x="111" y="5"/>
                      <a:pt x="111" y="7"/>
                      <a:pt x="111" y="9"/>
                    </a:cubicBezTo>
                    <a:cubicBezTo>
                      <a:pt x="114" y="9"/>
                      <a:pt x="117" y="9"/>
                      <a:pt x="120" y="9"/>
                    </a:cubicBezTo>
                    <a:lnTo>
                      <a:pt x="120" y="9"/>
                    </a:lnTo>
                    <a:close/>
                    <a:moveTo>
                      <a:pt x="111" y="9"/>
                    </a:moveTo>
                    <a:lnTo>
                      <a:pt x="111" y="9"/>
                    </a:lnTo>
                    <a:cubicBezTo>
                      <a:pt x="109" y="8"/>
                      <a:pt x="108" y="8"/>
                      <a:pt x="108" y="7"/>
                    </a:cubicBezTo>
                    <a:cubicBezTo>
                      <a:pt x="108" y="5"/>
                      <a:pt x="111" y="5"/>
                      <a:pt x="111" y="4"/>
                    </a:cubicBezTo>
                    <a:moveTo>
                      <a:pt x="24" y="33"/>
                    </a:moveTo>
                    <a:lnTo>
                      <a:pt x="24" y="33"/>
                    </a:lnTo>
                    <a:cubicBezTo>
                      <a:pt x="26" y="36"/>
                      <a:pt x="27" y="40"/>
                      <a:pt x="29" y="44"/>
                    </a:cubicBezTo>
                    <a:moveTo>
                      <a:pt x="21" y="35"/>
                    </a:moveTo>
                    <a:lnTo>
                      <a:pt x="21" y="35"/>
                    </a:lnTo>
                    <a:cubicBezTo>
                      <a:pt x="22" y="38"/>
                      <a:pt x="25" y="43"/>
                      <a:pt x="26" y="45"/>
                    </a:cubicBezTo>
                    <a:moveTo>
                      <a:pt x="15" y="34"/>
                    </a:moveTo>
                    <a:lnTo>
                      <a:pt x="15" y="34"/>
                    </a:lnTo>
                    <a:cubicBezTo>
                      <a:pt x="16" y="35"/>
                      <a:pt x="20" y="33"/>
                      <a:pt x="21" y="35"/>
                    </a:cubicBezTo>
                    <a:cubicBezTo>
                      <a:pt x="22" y="36"/>
                      <a:pt x="20" y="37"/>
                      <a:pt x="17" y="38"/>
                    </a:cubicBezTo>
                    <a:moveTo>
                      <a:pt x="27" y="28"/>
                    </a:moveTo>
                    <a:lnTo>
                      <a:pt x="27" y="28"/>
                    </a:lnTo>
                    <a:cubicBezTo>
                      <a:pt x="28" y="30"/>
                      <a:pt x="23" y="31"/>
                      <a:pt x="24" y="33"/>
                    </a:cubicBezTo>
                    <a:cubicBezTo>
                      <a:pt x="25" y="34"/>
                      <a:pt x="28" y="34"/>
                      <a:pt x="30" y="33"/>
                    </a:cubicBezTo>
                    <a:moveTo>
                      <a:pt x="108" y="7"/>
                    </a:moveTo>
                    <a:lnTo>
                      <a:pt x="108" y="7"/>
                    </a:lnTo>
                    <a:cubicBezTo>
                      <a:pt x="108" y="10"/>
                      <a:pt x="108" y="14"/>
                      <a:pt x="108" y="17"/>
                    </a:cubicBezTo>
                    <a:moveTo>
                      <a:pt x="129" y="9"/>
                    </a:moveTo>
                    <a:lnTo>
                      <a:pt x="129" y="9"/>
                    </a:lnTo>
                    <a:cubicBezTo>
                      <a:pt x="131" y="8"/>
                      <a:pt x="132" y="8"/>
                      <a:pt x="132" y="7"/>
                    </a:cubicBezTo>
                    <a:cubicBezTo>
                      <a:pt x="132" y="5"/>
                      <a:pt x="129" y="5"/>
                      <a:pt x="129" y="4"/>
                    </a:cubicBezTo>
                    <a:moveTo>
                      <a:pt x="216" y="33"/>
                    </a:moveTo>
                    <a:lnTo>
                      <a:pt x="216" y="33"/>
                    </a:lnTo>
                    <a:cubicBezTo>
                      <a:pt x="214" y="36"/>
                      <a:pt x="213" y="40"/>
                      <a:pt x="211" y="44"/>
                    </a:cubicBezTo>
                    <a:moveTo>
                      <a:pt x="219" y="35"/>
                    </a:moveTo>
                    <a:lnTo>
                      <a:pt x="219" y="35"/>
                    </a:lnTo>
                    <a:cubicBezTo>
                      <a:pt x="218" y="38"/>
                      <a:pt x="215" y="43"/>
                      <a:pt x="214" y="45"/>
                    </a:cubicBezTo>
                    <a:moveTo>
                      <a:pt x="225" y="34"/>
                    </a:moveTo>
                    <a:lnTo>
                      <a:pt x="225" y="34"/>
                    </a:lnTo>
                    <a:cubicBezTo>
                      <a:pt x="224" y="35"/>
                      <a:pt x="220" y="33"/>
                      <a:pt x="219" y="35"/>
                    </a:cubicBezTo>
                    <a:cubicBezTo>
                      <a:pt x="218" y="36"/>
                      <a:pt x="220" y="37"/>
                      <a:pt x="223" y="38"/>
                    </a:cubicBezTo>
                    <a:moveTo>
                      <a:pt x="213" y="28"/>
                    </a:moveTo>
                    <a:lnTo>
                      <a:pt x="213" y="28"/>
                    </a:lnTo>
                    <a:cubicBezTo>
                      <a:pt x="212" y="30"/>
                      <a:pt x="217" y="31"/>
                      <a:pt x="216" y="33"/>
                    </a:cubicBezTo>
                    <a:cubicBezTo>
                      <a:pt x="215" y="34"/>
                      <a:pt x="212" y="34"/>
                      <a:pt x="210" y="33"/>
                    </a:cubicBezTo>
                    <a:moveTo>
                      <a:pt x="132" y="7"/>
                    </a:moveTo>
                    <a:lnTo>
                      <a:pt x="132" y="7"/>
                    </a:lnTo>
                    <a:cubicBezTo>
                      <a:pt x="132" y="10"/>
                      <a:pt x="132" y="14"/>
                      <a:pt x="132" y="17"/>
                    </a:cubicBezTo>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88" name="Freeform 313"/>
              <p:cNvSpPr>
                <a:spLocks/>
              </p:cNvSpPr>
              <p:nvPr/>
            </p:nvSpPr>
            <p:spPr bwMode="auto">
              <a:xfrm>
                <a:off x="4934" y="1145"/>
                <a:ext cx="3" cy="3"/>
              </a:xfrm>
              <a:custGeom>
                <a:avLst/>
                <a:gdLst>
                  <a:gd name="T0" fmla="*/ 4 w 8"/>
                  <a:gd name="T1" fmla="*/ 4 h 9"/>
                  <a:gd name="T2" fmla="*/ 4 w 8"/>
                  <a:gd name="T3" fmla="*/ 4 h 9"/>
                  <a:gd name="T4" fmla="*/ 3 w 8"/>
                  <a:gd name="T5" fmla="*/ 5 h 9"/>
                  <a:gd name="T6" fmla="*/ 2 w 8"/>
                  <a:gd name="T7" fmla="*/ 2 h 9"/>
                  <a:gd name="T8" fmla="*/ 4 w 8"/>
                  <a:gd name="T9" fmla="*/ 4 h 9"/>
                  <a:gd name="T10" fmla="*/ 5 w 8"/>
                  <a:gd name="T11" fmla="*/ 5 h 9"/>
                  <a:gd name="T12" fmla="*/ 6 w 8"/>
                  <a:gd name="T13" fmla="*/ 6 h 9"/>
                  <a:gd name="T14" fmla="*/ 8 w 8"/>
                  <a:gd name="T15" fmla="*/ 6 h 9"/>
                  <a:gd name="T16" fmla="*/ 2 w 8"/>
                  <a:gd name="T17" fmla="*/ 0 h 9"/>
                  <a:gd name="T18" fmla="*/ 0 w 8"/>
                  <a:gd name="T19" fmla="*/ 0 h 9"/>
                  <a:gd name="T20" fmla="*/ 2 w 8"/>
                  <a:gd name="T21" fmla="*/ 9 h 9"/>
                  <a:gd name="T22" fmla="*/ 3 w 8"/>
                  <a:gd name="T23" fmla="*/ 8 h 9"/>
                  <a:gd name="T24" fmla="*/ 3 w 8"/>
                  <a:gd name="T25" fmla="*/ 6 h 9"/>
                  <a:gd name="T26" fmla="*/ 5 w 8"/>
                  <a:gd name="T27" fmla="*/ 5 h 9"/>
                  <a:gd name="T28" fmla="*/ 4 w 8"/>
                  <a:gd name="T2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9">
                    <a:moveTo>
                      <a:pt x="4" y="4"/>
                    </a:moveTo>
                    <a:lnTo>
                      <a:pt x="4" y="4"/>
                    </a:lnTo>
                    <a:cubicBezTo>
                      <a:pt x="4" y="4"/>
                      <a:pt x="3" y="5"/>
                      <a:pt x="3" y="5"/>
                    </a:cubicBezTo>
                    <a:lnTo>
                      <a:pt x="2" y="2"/>
                    </a:lnTo>
                    <a:lnTo>
                      <a:pt x="4" y="4"/>
                    </a:lnTo>
                    <a:lnTo>
                      <a:pt x="5" y="5"/>
                    </a:lnTo>
                    <a:lnTo>
                      <a:pt x="6" y="6"/>
                    </a:lnTo>
                    <a:lnTo>
                      <a:pt x="8" y="6"/>
                    </a:lnTo>
                    <a:lnTo>
                      <a:pt x="2" y="0"/>
                    </a:lnTo>
                    <a:lnTo>
                      <a:pt x="0" y="0"/>
                    </a:lnTo>
                    <a:lnTo>
                      <a:pt x="2" y="9"/>
                    </a:lnTo>
                    <a:lnTo>
                      <a:pt x="3" y="8"/>
                    </a:lnTo>
                    <a:lnTo>
                      <a:pt x="3" y="6"/>
                    </a:lnTo>
                    <a:lnTo>
                      <a:pt x="5" y="5"/>
                    </a:lnTo>
                    <a:lnTo>
                      <a:pt x="4" y="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89" name="Freeform 314"/>
              <p:cNvSpPr>
                <a:spLocks/>
              </p:cNvSpPr>
              <p:nvPr/>
            </p:nvSpPr>
            <p:spPr bwMode="auto">
              <a:xfrm>
                <a:off x="4936" y="1143"/>
                <a:ext cx="3" cy="3"/>
              </a:xfrm>
              <a:custGeom>
                <a:avLst/>
                <a:gdLst>
                  <a:gd name="T0" fmla="*/ 6 w 10"/>
                  <a:gd name="T1" fmla="*/ 9 h 10"/>
                  <a:gd name="T2" fmla="*/ 6 w 10"/>
                  <a:gd name="T3" fmla="*/ 9 h 10"/>
                  <a:gd name="T4" fmla="*/ 2 w 10"/>
                  <a:gd name="T5" fmla="*/ 4 h 10"/>
                  <a:gd name="T6" fmla="*/ 5 w 10"/>
                  <a:gd name="T7" fmla="*/ 9 h 10"/>
                  <a:gd name="T8" fmla="*/ 3 w 10"/>
                  <a:gd name="T9" fmla="*/ 10 h 10"/>
                  <a:gd name="T10" fmla="*/ 0 w 10"/>
                  <a:gd name="T11" fmla="*/ 2 h 10"/>
                  <a:gd name="T12" fmla="*/ 2 w 10"/>
                  <a:gd name="T13" fmla="*/ 1 h 10"/>
                  <a:gd name="T14" fmla="*/ 6 w 10"/>
                  <a:gd name="T15" fmla="*/ 7 h 10"/>
                  <a:gd name="T16" fmla="*/ 5 w 10"/>
                  <a:gd name="T17" fmla="*/ 0 h 10"/>
                  <a:gd name="T18" fmla="*/ 7 w 10"/>
                  <a:gd name="T19" fmla="*/ 0 h 10"/>
                  <a:gd name="T20" fmla="*/ 10 w 10"/>
                  <a:gd name="T21" fmla="*/ 7 h 10"/>
                  <a:gd name="T22" fmla="*/ 8 w 10"/>
                  <a:gd name="T23" fmla="*/ 8 h 10"/>
                  <a:gd name="T24" fmla="*/ 6 w 10"/>
                  <a:gd name="T25" fmla="*/ 2 h 10"/>
                  <a:gd name="T26" fmla="*/ 7 w 10"/>
                  <a:gd name="T27" fmla="*/ 8 h 10"/>
                  <a:gd name="T28" fmla="*/ 6 w 10"/>
                  <a:gd name="T2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10">
                    <a:moveTo>
                      <a:pt x="6" y="9"/>
                    </a:moveTo>
                    <a:lnTo>
                      <a:pt x="6" y="9"/>
                    </a:lnTo>
                    <a:lnTo>
                      <a:pt x="2" y="4"/>
                    </a:lnTo>
                    <a:lnTo>
                      <a:pt x="5" y="9"/>
                    </a:lnTo>
                    <a:lnTo>
                      <a:pt x="3" y="10"/>
                    </a:lnTo>
                    <a:lnTo>
                      <a:pt x="0" y="2"/>
                    </a:lnTo>
                    <a:lnTo>
                      <a:pt x="2" y="1"/>
                    </a:lnTo>
                    <a:lnTo>
                      <a:pt x="6" y="7"/>
                    </a:lnTo>
                    <a:lnTo>
                      <a:pt x="5" y="0"/>
                    </a:lnTo>
                    <a:lnTo>
                      <a:pt x="7" y="0"/>
                    </a:lnTo>
                    <a:lnTo>
                      <a:pt x="10" y="7"/>
                    </a:lnTo>
                    <a:lnTo>
                      <a:pt x="8" y="8"/>
                    </a:lnTo>
                    <a:lnTo>
                      <a:pt x="6" y="2"/>
                    </a:lnTo>
                    <a:lnTo>
                      <a:pt x="7" y="8"/>
                    </a:lnTo>
                    <a:lnTo>
                      <a:pt x="6" y="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90" name="Freeform 315"/>
              <p:cNvSpPr>
                <a:spLocks/>
              </p:cNvSpPr>
              <p:nvPr/>
            </p:nvSpPr>
            <p:spPr bwMode="auto">
              <a:xfrm>
                <a:off x="4939" y="1142"/>
                <a:ext cx="3" cy="3"/>
              </a:xfrm>
              <a:custGeom>
                <a:avLst/>
                <a:gdLst>
                  <a:gd name="T0" fmla="*/ 5 w 7"/>
                  <a:gd name="T1" fmla="*/ 1 h 9"/>
                  <a:gd name="T2" fmla="*/ 5 w 7"/>
                  <a:gd name="T3" fmla="*/ 1 h 9"/>
                  <a:gd name="T4" fmla="*/ 2 w 7"/>
                  <a:gd name="T5" fmla="*/ 2 h 9"/>
                  <a:gd name="T6" fmla="*/ 2 w 7"/>
                  <a:gd name="T7" fmla="*/ 4 h 9"/>
                  <a:gd name="T8" fmla="*/ 6 w 7"/>
                  <a:gd name="T9" fmla="*/ 3 h 9"/>
                  <a:gd name="T10" fmla="*/ 6 w 7"/>
                  <a:gd name="T11" fmla="*/ 5 h 9"/>
                  <a:gd name="T12" fmla="*/ 3 w 7"/>
                  <a:gd name="T13" fmla="*/ 6 h 9"/>
                  <a:gd name="T14" fmla="*/ 3 w 7"/>
                  <a:gd name="T15" fmla="*/ 8 h 9"/>
                  <a:gd name="T16" fmla="*/ 7 w 7"/>
                  <a:gd name="T17" fmla="*/ 7 h 9"/>
                  <a:gd name="T18" fmla="*/ 7 w 7"/>
                  <a:gd name="T19" fmla="*/ 8 h 9"/>
                  <a:gd name="T20" fmla="*/ 2 w 7"/>
                  <a:gd name="T21" fmla="*/ 9 h 9"/>
                  <a:gd name="T22" fmla="*/ 0 w 7"/>
                  <a:gd name="T23" fmla="*/ 1 h 9"/>
                  <a:gd name="T24" fmla="*/ 5 w 7"/>
                  <a:gd name="T25" fmla="*/ 0 h 9"/>
                  <a:gd name="T26" fmla="*/ 5 w 7"/>
                  <a:gd name="T2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9">
                    <a:moveTo>
                      <a:pt x="5" y="1"/>
                    </a:moveTo>
                    <a:lnTo>
                      <a:pt x="5" y="1"/>
                    </a:lnTo>
                    <a:lnTo>
                      <a:pt x="2" y="2"/>
                    </a:lnTo>
                    <a:lnTo>
                      <a:pt x="2" y="4"/>
                    </a:lnTo>
                    <a:lnTo>
                      <a:pt x="6" y="3"/>
                    </a:lnTo>
                    <a:lnTo>
                      <a:pt x="6" y="5"/>
                    </a:lnTo>
                    <a:lnTo>
                      <a:pt x="3" y="6"/>
                    </a:lnTo>
                    <a:lnTo>
                      <a:pt x="3" y="8"/>
                    </a:lnTo>
                    <a:lnTo>
                      <a:pt x="7" y="7"/>
                    </a:lnTo>
                    <a:lnTo>
                      <a:pt x="7" y="8"/>
                    </a:lnTo>
                    <a:lnTo>
                      <a:pt x="2" y="9"/>
                    </a:lnTo>
                    <a:lnTo>
                      <a:pt x="0" y="1"/>
                    </a:lnTo>
                    <a:lnTo>
                      <a:pt x="5" y="0"/>
                    </a:lnTo>
                    <a:lnTo>
                      <a:pt x="5" y="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91" name="Freeform 316"/>
              <p:cNvSpPr>
                <a:spLocks/>
              </p:cNvSpPr>
              <p:nvPr/>
            </p:nvSpPr>
            <p:spPr bwMode="auto">
              <a:xfrm>
                <a:off x="4942" y="1142"/>
                <a:ext cx="2" cy="2"/>
              </a:xfrm>
              <a:custGeom>
                <a:avLst/>
                <a:gdLst>
                  <a:gd name="T0" fmla="*/ 2 w 7"/>
                  <a:gd name="T1" fmla="*/ 5 h 9"/>
                  <a:gd name="T2" fmla="*/ 2 w 7"/>
                  <a:gd name="T3" fmla="*/ 5 h 9"/>
                  <a:gd name="T4" fmla="*/ 1 w 7"/>
                  <a:gd name="T5" fmla="*/ 2 h 9"/>
                  <a:gd name="T6" fmla="*/ 3 w 7"/>
                  <a:gd name="T7" fmla="*/ 2 h 9"/>
                  <a:gd name="T8" fmla="*/ 4 w 7"/>
                  <a:gd name="T9" fmla="*/ 3 h 9"/>
                  <a:gd name="T10" fmla="*/ 4 w 7"/>
                  <a:gd name="T11" fmla="*/ 4 h 9"/>
                  <a:gd name="T12" fmla="*/ 2 w 7"/>
                  <a:gd name="T13" fmla="*/ 5 h 9"/>
                  <a:gd name="T14" fmla="*/ 2 w 7"/>
                  <a:gd name="T15" fmla="*/ 6 h 9"/>
                  <a:gd name="T16" fmla="*/ 4 w 7"/>
                  <a:gd name="T17" fmla="*/ 6 h 9"/>
                  <a:gd name="T18" fmla="*/ 5 w 7"/>
                  <a:gd name="T19" fmla="*/ 7 h 9"/>
                  <a:gd name="T20" fmla="*/ 5 w 7"/>
                  <a:gd name="T21" fmla="*/ 9 h 9"/>
                  <a:gd name="T22" fmla="*/ 7 w 7"/>
                  <a:gd name="T23" fmla="*/ 8 h 9"/>
                  <a:gd name="T24" fmla="*/ 6 w 7"/>
                  <a:gd name="T25" fmla="*/ 6 h 9"/>
                  <a:gd name="T26" fmla="*/ 5 w 7"/>
                  <a:gd name="T27" fmla="*/ 5 h 9"/>
                  <a:gd name="T28" fmla="*/ 6 w 7"/>
                  <a:gd name="T29" fmla="*/ 2 h 9"/>
                  <a:gd name="T30" fmla="*/ 4 w 7"/>
                  <a:gd name="T31" fmla="*/ 0 h 9"/>
                  <a:gd name="T32" fmla="*/ 0 w 7"/>
                  <a:gd name="T33" fmla="*/ 1 h 9"/>
                  <a:gd name="T34" fmla="*/ 1 w 7"/>
                  <a:gd name="T35" fmla="*/ 9 h 9"/>
                  <a:gd name="T36" fmla="*/ 3 w 7"/>
                  <a:gd name="T37" fmla="*/ 9 h 9"/>
                  <a:gd name="T38" fmla="*/ 2 w 7"/>
                  <a:gd name="T39" fmla="*/ 6 h 9"/>
                  <a:gd name="T40" fmla="*/ 2 w 7"/>
                  <a:gd name="T4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 h="9">
                    <a:moveTo>
                      <a:pt x="2" y="5"/>
                    </a:moveTo>
                    <a:lnTo>
                      <a:pt x="2" y="5"/>
                    </a:lnTo>
                    <a:lnTo>
                      <a:pt x="1" y="2"/>
                    </a:lnTo>
                    <a:cubicBezTo>
                      <a:pt x="1" y="2"/>
                      <a:pt x="3" y="2"/>
                      <a:pt x="3" y="2"/>
                    </a:cubicBezTo>
                    <a:cubicBezTo>
                      <a:pt x="4" y="2"/>
                      <a:pt x="4" y="2"/>
                      <a:pt x="4" y="3"/>
                    </a:cubicBezTo>
                    <a:cubicBezTo>
                      <a:pt x="5" y="3"/>
                      <a:pt x="4" y="4"/>
                      <a:pt x="4" y="4"/>
                    </a:cubicBezTo>
                    <a:cubicBezTo>
                      <a:pt x="3" y="4"/>
                      <a:pt x="2" y="5"/>
                      <a:pt x="2" y="5"/>
                    </a:cubicBezTo>
                    <a:lnTo>
                      <a:pt x="2" y="6"/>
                    </a:lnTo>
                    <a:cubicBezTo>
                      <a:pt x="2" y="6"/>
                      <a:pt x="3" y="6"/>
                      <a:pt x="4" y="6"/>
                    </a:cubicBezTo>
                    <a:cubicBezTo>
                      <a:pt x="4" y="6"/>
                      <a:pt x="5" y="6"/>
                      <a:pt x="5" y="7"/>
                    </a:cubicBezTo>
                    <a:cubicBezTo>
                      <a:pt x="5" y="8"/>
                      <a:pt x="5" y="9"/>
                      <a:pt x="5" y="9"/>
                    </a:cubicBezTo>
                    <a:lnTo>
                      <a:pt x="7" y="8"/>
                    </a:lnTo>
                    <a:cubicBezTo>
                      <a:pt x="7" y="8"/>
                      <a:pt x="6" y="7"/>
                      <a:pt x="6" y="6"/>
                    </a:cubicBezTo>
                    <a:cubicBezTo>
                      <a:pt x="6" y="5"/>
                      <a:pt x="5" y="5"/>
                      <a:pt x="5" y="5"/>
                    </a:cubicBezTo>
                    <a:cubicBezTo>
                      <a:pt x="5" y="5"/>
                      <a:pt x="6" y="4"/>
                      <a:pt x="6" y="2"/>
                    </a:cubicBezTo>
                    <a:cubicBezTo>
                      <a:pt x="6" y="1"/>
                      <a:pt x="5" y="0"/>
                      <a:pt x="4" y="0"/>
                    </a:cubicBezTo>
                    <a:cubicBezTo>
                      <a:pt x="3" y="1"/>
                      <a:pt x="0" y="1"/>
                      <a:pt x="0" y="1"/>
                    </a:cubicBezTo>
                    <a:cubicBezTo>
                      <a:pt x="0" y="1"/>
                      <a:pt x="1" y="9"/>
                      <a:pt x="1" y="9"/>
                    </a:cubicBezTo>
                    <a:lnTo>
                      <a:pt x="3" y="9"/>
                    </a:lnTo>
                    <a:lnTo>
                      <a:pt x="2" y="6"/>
                    </a:lnTo>
                    <a:lnTo>
                      <a:pt x="2" y="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92" name="Freeform 317"/>
              <p:cNvSpPr>
                <a:spLocks/>
              </p:cNvSpPr>
              <p:nvPr/>
            </p:nvSpPr>
            <p:spPr bwMode="auto">
              <a:xfrm>
                <a:off x="4944" y="1142"/>
                <a:ext cx="1" cy="2"/>
              </a:xfrm>
              <a:custGeom>
                <a:avLst/>
                <a:gdLst>
                  <a:gd name="T0" fmla="*/ 1 w 2"/>
                  <a:gd name="T1" fmla="*/ 8 h 8"/>
                  <a:gd name="T2" fmla="*/ 1 w 2"/>
                  <a:gd name="T3" fmla="*/ 8 h 8"/>
                  <a:gd name="T4" fmla="*/ 0 w 2"/>
                  <a:gd name="T5" fmla="*/ 0 h 8"/>
                  <a:gd name="T6" fmla="*/ 1 w 2"/>
                  <a:gd name="T7" fmla="*/ 0 h 8"/>
                  <a:gd name="T8" fmla="*/ 2 w 2"/>
                  <a:gd name="T9" fmla="*/ 8 h 8"/>
                  <a:gd name="T10" fmla="*/ 1 w 2"/>
                  <a:gd name="T11" fmla="*/ 8 h 8"/>
                </a:gdLst>
                <a:ahLst/>
                <a:cxnLst>
                  <a:cxn ang="0">
                    <a:pos x="T0" y="T1"/>
                  </a:cxn>
                  <a:cxn ang="0">
                    <a:pos x="T2" y="T3"/>
                  </a:cxn>
                  <a:cxn ang="0">
                    <a:pos x="T4" y="T5"/>
                  </a:cxn>
                  <a:cxn ang="0">
                    <a:pos x="T6" y="T7"/>
                  </a:cxn>
                  <a:cxn ang="0">
                    <a:pos x="T8" y="T9"/>
                  </a:cxn>
                  <a:cxn ang="0">
                    <a:pos x="T10" y="T11"/>
                  </a:cxn>
                </a:cxnLst>
                <a:rect l="0" t="0" r="r" b="b"/>
                <a:pathLst>
                  <a:path w="2" h="8">
                    <a:moveTo>
                      <a:pt x="1" y="8"/>
                    </a:moveTo>
                    <a:lnTo>
                      <a:pt x="1" y="8"/>
                    </a:lnTo>
                    <a:lnTo>
                      <a:pt x="0" y="0"/>
                    </a:lnTo>
                    <a:lnTo>
                      <a:pt x="1" y="0"/>
                    </a:lnTo>
                    <a:lnTo>
                      <a:pt x="2" y="8"/>
                    </a:lnTo>
                    <a:lnTo>
                      <a:pt x="1" y="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93" name="Freeform 318"/>
              <p:cNvSpPr>
                <a:spLocks/>
              </p:cNvSpPr>
              <p:nvPr/>
            </p:nvSpPr>
            <p:spPr bwMode="auto">
              <a:xfrm>
                <a:off x="4946" y="1141"/>
                <a:ext cx="2" cy="3"/>
              </a:xfrm>
              <a:custGeom>
                <a:avLst/>
                <a:gdLst>
                  <a:gd name="T0" fmla="*/ 5 w 6"/>
                  <a:gd name="T1" fmla="*/ 3 h 8"/>
                  <a:gd name="T2" fmla="*/ 5 w 6"/>
                  <a:gd name="T3" fmla="*/ 3 h 8"/>
                  <a:gd name="T4" fmla="*/ 3 w 6"/>
                  <a:gd name="T5" fmla="*/ 1 h 8"/>
                  <a:gd name="T6" fmla="*/ 1 w 6"/>
                  <a:gd name="T7" fmla="*/ 4 h 8"/>
                  <a:gd name="T8" fmla="*/ 3 w 6"/>
                  <a:gd name="T9" fmla="*/ 7 h 8"/>
                  <a:gd name="T10" fmla="*/ 5 w 6"/>
                  <a:gd name="T11" fmla="*/ 5 h 8"/>
                  <a:gd name="T12" fmla="*/ 6 w 6"/>
                  <a:gd name="T13" fmla="*/ 5 h 8"/>
                  <a:gd name="T14" fmla="*/ 3 w 6"/>
                  <a:gd name="T15" fmla="*/ 8 h 8"/>
                  <a:gd name="T16" fmla="*/ 0 w 6"/>
                  <a:gd name="T17" fmla="*/ 4 h 8"/>
                  <a:gd name="T18" fmla="*/ 3 w 6"/>
                  <a:gd name="T19" fmla="*/ 0 h 8"/>
                  <a:gd name="T20" fmla="*/ 6 w 6"/>
                  <a:gd name="T21" fmla="*/ 2 h 8"/>
                  <a:gd name="T22" fmla="*/ 5 w 6"/>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8">
                    <a:moveTo>
                      <a:pt x="5" y="3"/>
                    </a:moveTo>
                    <a:lnTo>
                      <a:pt x="5" y="3"/>
                    </a:lnTo>
                    <a:cubicBezTo>
                      <a:pt x="5" y="2"/>
                      <a:pt x="4" y="1"/>
                      <a:pt x="3" y="1"/>
                    </a:cubicBezTo>
                    <a:cubicBezTo>
                      <a:pt x="2" y="1"/>
                      <a:pt x="1" y="2"/>
                      <a:pt x="1" y="4"/>
                    </a:cubicBezTo>
                    <a:cubicBezTo>
                      <a:pt x="2" y="6"/>
                      <a:pt x="2" y="7"/>
                      <a:pt x="3" y="7"/>
                    </a:cubicBezTo>
                    <a:cubicBezTo>
                      <a:pt x="4" y="7"/>
                      <a:pt x="5" y="6"/>
                      <a:pt x="5" y="5"/>
                    </a:cubicBezTo>
                    <a:lnTo>
                      <a:pt x="6" y="5"/>
                    </a:lnTo>
                    <a:cubicBezTo>
                      <a:pt x="6" y="7"/>
                      <a:pt x="5" y="8"/>
                      <a:pt x="3" y="8"/>
                    </a:cubicBezTo>
                    <a:cubicBezTo>
                      <a:pt x="2" y="8"/>
                      <a:pt x="0" y="7"/>
                      <a:pt x="0" y="4"/>
                    </a:cubicBezTo>
                    <a:cubicBezTo>
                      <a:pt x="0" y="2"/>
                      <a:pt x="1" y="0"/>
                      <a:pt x="3" y="0"/>
                    </a:cubicBezTo>
                    <a:cubicBezTo>
                      <a:pt x="5" y="0"/>
                      <a:pt x="6" y="1"/>
                      <a:pt x="6" y="2"/>
                    </a:cubicBezTo>
                    <a:lnTo>
                      <a:pt x="5" y="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94" name="Freeform 319"/>
              <p:cNvSpPr>
                <a:spLocks/>
              </p:cNvSpPr>
              <p:nvPr/>
            </p:nvSpPr>
            <p:spPr bwMode="auto">
              <a:xfrm>
                <a:off x="4952" y="1141"/>
                <a:ext cx="2" cy="3"/>
              </a:xfrm>
              <a:custGeom>
                <a:avLst/>
                <a:gdLst>
                  <a:gd name="T0" fmla="*/ 5 w 6"/>
                  <a:gd name="T1" fmla="*/ 3 h 9"/>
                  <a:gd name="T2" fmla="*/ 5 w 6"/>
                  <a:gd name="T3" fmla="*/ 3 h 9"/>
                  <a:gd name="T4" fmla="*/ 4 w 6"/>
                  <a:gd name="T5" fmla="*/ 2 h 9"/>
                  <a:gd name="T6" fmla="*/ 2 w 6"/>
                  <a:gd name="T7" fmla="*/ 4 h 9"/>
                  <a:gd name="T8" fmla="*/ 3 w 6"/>
                  <a:gd name="T9" fmla="*/ 7 h 9"/>
                  <a:gd name="T10" fmla="*/ 5 w 6"/>
                  <a:gd name="T11" fmla="*/ 6 h 9"/>
                  <a:gd name="T12" fmla="*/ 6 w 6"/>
                  <a:gd name="T13" fmla="*/ 6 h 9"/>
                  <a:gd name="T14" fmla="*/ 3 w 6"/>
                  <a:gd name="T15" fmla="*/ 9 h 9"/>
                  <a:gd name="T16" fmla="*/ 0 w 6"/>
                  <a:gd name="T17" fmla="*/ 4 h 9"/>
                  <a:gd name="T18" fmla="*/ 4 w 6"/>
                  <a:gd name="T19" fmla="*/ 0 h 9"/>
                  <a:gd name="T20" fmla="*/ 6 w 6"/>
                  <a:gd name="T21" fmla="*/ 3 h 9"/>
                  <a:gd name="T22" fmla="*/ 5 w 6"/>
                  <a:gd name="T23"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5" y="3"/>
                    </a:moveTo>
                    <a:lnTo>
                      <a:pt x="5" y="3"/>
                    </a:lnTo>
                    <a:cubicBezTo>
                      <a:pt x="5" y="3"/>
                      <a:pt x="5" y="2"/>
                      <a:pt x="4" y="2"/>
                    </a:cubicBezTo>
                    <a:cubicBezTo>
                      <a:pt x="2" y="2"/>
                      <a:pt x="2" y="3"/>
                      <a:pt x="2" y="4"/>
                    </a:cubicBezTo>
                    <a:cubicBezTo>
                      <a:pt x="2" y="6"/>
                      <a:pt x="2" y="7"/>
                      <a:pt x="3" y="7"/>
                    </a:cubicBezTo>
                    <a:cubicBezTo>
                      <a:pt x="4" y="7"/>
                      <a:pt x="5" y="6"/>
                      <a:pt x="5" y="6"/>
                    </a:cubicBezTo>
                    <a:lnTo>
                      <a:pt x="6" y="6"/>
                    </a:lnTo>
                    <a:cubicBezTo>
                      <a:pt x="6" y="7"/>
                      <a:pt x="5" y="9"/>
                      <a:pt x="3" y="9"/>
                    </a:cubicBezTo>
                    <a:cubicBezTo>
                      <a:pt x="1" y="8"/>
                      <a:pt x="0" y="7"/>
                      <a:pt x="0" y="4"/>
                    </a:cubicBezTo>
                    <a:cubicBezTo>
                      <a:pt x="0" y="2"/>
                      <a:pt x="2" y="0"/>
                      <a:pt x="4" y="0"/>
                    </a:cubicBezTo>
                    <a:cubicBezTo>
                      <a:pt x="5" y="0"/>
                      <a:pt x="6" y="2"/>
                      <a:pt x="6" y="3"/>
                    </a:cubicBezTo>
                    <a:lnTo>
                      <a:pt x="5" y="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95" name="Freeform 320"/>
              <p:cNvSpPr>
                <a:spLocks/>
              </p:cNvSpPr>
              <p:nvPr/>
            </p:nvSpPr>
            <p:spPr bwMode="auto">
              <a:xfrm>
                <a:off x="4955" y="1141"/>
                <a:ext cx="1" cy="3"/>
              </a:xfrm>
              <a:custGeom>
                <a:avLst/>
                <a:gdLst>
                  <a:gd name="T0" fmla="*/ 6 w 6"/>
                  <a:gd name="T1" fmla="*/ 2 h 9"/>
                  <a:gd name="T2" fmla="*/ 6 w 6"/>
                  <a:gd name="T3" fmla="*/ 2 h 9"/>
                  <a:gd name="T4" fmla="*/ 2 w 6"/>
                  <a:gd name="T5" fmla="*/ 2 h 9"/>
                  <a:gd name="T6" fmla="*/ 2 w 6"/>
                  <a:gd name="T7" fmla="*/ 4 h 9"/>
                  <a:gd name="T8" fmla="*/ 5 w 6"/>
                  <a:gd name="T9" fmla="*/ 4 h 9"/>
                  <a:gd name="T10" fmla="*/ 5 w 6"/>
                  <a:gd name="T11" fmla="*/ 6 h 9"/>
                  <a:gd name="T12" fmla="*/ 2 w 6"/>
                  <a:gd name="T13" fmla="*/ 5 h 9"/>
                  <a:gd name="T14" fmla="*/ 2 w 6"/>
                  <a:gd name="T15" fmla="*/ 7 h 9"/>
                  <a:gd name="T16" fmla="*/ 5 w 6"/>
                  <a:gd name="T17" fmla="*/ 8 h 9"/>
                  <a:gd name="T18" fmla="*/ 5 w 6"/>
                  <a:gd name="T19" fmla="*/ 9 h 9"/>
                  <a:gd name="T20" fmla="*/ 0 w 6"/>
                  <a:gd name="T21" fmla="*/ 9 h 9"/>
                  <a:gd name="T22" fmla="*/ 1 w 6"/>
                  <a:gd name="T23" fmla="*/ 0 h 9"/>
                  <a:gd name="T24" fmla="*/ 6 w 6"/>
                  <a:gd name="T25" fmla="*/ 1 h 9"/>
                  <a:gd name="T26" fmla="*/ 6 w 6"/>
                  <a:gd name="T2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9">
                    <a:moveTo>
                      <a:pt x="6" y="2"/>
                    </a:moveTo>
                    <a:lnTo>
                      <a:pt x="6" y="2"/>
                    </a:lnTo>
                    <a:lnTo>
                      <a:pt x="2" y="2"/>
                    </a:lnTo>
                    <a:lnTo>
                      <a:pt x="2" y="4"/>
                    </a:lnTo>
                    <a:lnTo>
                      <a:pt x="5" y="4"/>
                    </a:lnTo>
                    <a:lnTo>
                      <a:pt x="5" y="6"/>
                    </a:lnTo>
                    <a:lnTo>
                      <a:pt x="2" y="5"/>
                    </a:lnTo>
                    <a:lnTo>
                      <a:pt x="2" y="7"/>
                    </a:lnTo>
                    <a:lnTo>
                      <a:pt x="5" y="8"/>
                    </a:lnTo>
                    <a:lnTo>
                      <a:pt x="5" y="9"/>
                    </a:lnTo>
                    <a:lnTo>
                      <a:pt x="0" y="9"/>
                    </a:lnTo>
                    <a:lnTo>
                      <a:pt x="1" y="0"/>
                    </a:lnTo>
                    <a:lnTo>
                      <a:pt x="6" y="1"/>
                    </a:lnTo>
                    <a:lnTo>
                      <a:pt x="6" y="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96" name="Freeform 321"/>
              <p:cNvSpPr>
                <a:spLocks/>
              </p:cNvSpPr>
              <p:nvPr/>
            </p:nvSpPr>
            <p:spPr bwMode="auto">
              <a:xfrm>
                <a:off x="4957" y="1141"/>
                <a:ext cx="2" cy="3"/>
              </a:xfrm>
              <a:custGeom>
                <a:avLst/>
                <a:gdLst>
                  <a:gd name="T0" fmla="*/ 3 w 7"/>
                  <a:gd name="T1" fmla="*/ 0 h 9"/>
                  <a:gd name="T2" fmla="*/ 3 w 7"/>
                  <a:gd name="T3" fmla="*/ 0 h 9"/>
                  <a:gd name="T4" fmla="*/ 5 w 7"/>
                  <a:gd name="T5" fmla="*/ 6 h 9"/>
                  <a:gd name="T6" fmla="*/ 6 w 7"/>
                  <a:gd name="T7" fmla="*/ 1 h 9"/>
                  <a:gd name="T8" fmla="*/ 7 w 7"/>
                  <a:gd name="T9" fmla="*/ 1 h 9"/>
                  <a:gd name="T10" fmla="*/ 6 w 7"/>
                  <a:gd name="T11" fmla="*/ 9 h 9"/>
                  <a:gd name="T12" fmla="*/ 5 w 7"/>
                  <a:gd name="T13" fmla="*/ 9 h 9"/>
                  <a:gd name="T14" fmla="*/ 2 w 7"/>
                  <a:gd name="T15" fmla="*/ 3 h 9"/>
                  <a:gd name="T16" fmla="*/ 2 w 7"/>
                  <a:gd name="T17" fmla="*/ 9 h 9"/>
                  <a:gd name="T18" fmla="*/ 0 w 7"/>
                  <a:gd name="T19" fmla="*/ 8 h 9"/>
                  <a:gd name="T20" fmla="*/ 1 w 7"/>
                  <a:gd name="T21" fmla="*/ 0 h 9"/>
                  <a:gd name="T22" fmla="*/ 3 w 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3" y="0"/>
                    </a:moveTo>
                    <a:lnTo>
                      <a:pt x="3" y="0"/>
                    </a:lnTo>
                    <a:lnTo>
                      <a:pt x="5" y="6"/>
                    </a:lnTo>
                    <a:lnTo>
                      <a:pt x="6" y="1"/>
                    </a:lnTo>
                    <a:lnTo>
                      <a:pt x="7" y="1"/>
                    </a:lnTo>
                    <a:lnTo>
                      <a:pt x="6" y="9"/>
                    </a:lnTo>
                    <a:lnTo>
                      <a:pt x="5" y="9"/>
                    </a:lnTo>
                    <a:lnTo>
                      <a:pt x="2" y="3"/>
                    </a:lnTo>
                    <a:lnTo>
                      <a:pt x="2" y="9"/>
                    </a:lnTo>
                    <a:lnTo>
                      <a:pt x="0" y="8"/>
                    </a:lnTo>
                    <a:lnTo>
                      <a:pt x="1" y="0"/>
                    </a:lnTo>
                    <a:lnTo>
                      <a:pt x="3"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97" name="Freeform 322"/>
              <p:cNvSpPr>
                <a:spLocks/>
              </p:cNvSpPr>
              <p:nvPr/>
            </p:nvSpPr>
            <p:spPr bwMode="auto">
              <a:xfrm>
                <a:off x="4960" y="1142"/>
                <a:ext cx="2" cy="2"/>
              </a:xfrm>
              <a:custGeom>
                <a:avLst/>
                <a:gdLst>
                  <a:gd name="T0" fmla="*/ 0 w 6"/>
                  <a:gd name="T1" fmla="*/ 9 h 9"/>
                  <a:gd name="T2" fmla="*/ 0 w 6"/>
                  <a:gd name="T3" fmla="*/ 9 h 9"/>
                  <a:gd name="T4" fmla="*/ 2 w 6"/>
                  <a:gd name="T5" fmla="*/ 2 h 9"/>
                  <a:gd name="T6" fmla="*/ 0 w 6"/>
                  <a:gd name="T7" fmla="*/ 2 h 9"/>
                  <a:gd name="T8" fmla="*/ 0 w 6"/>
                  <a:gd name="T9" fmla="*/ 0 h 9"/>
                  <a:gd name="T10" fmla="*/ 6 w 6"/>
                  <a:gd name="T11" fmla="*/ 2 h 9"/>
                  <a:gd name="T12" fmla="*/ 5 w 6"/>
                  <a:gd name="T13" fmla="*/ 3 h 9"/>
                  <a:gd name="T14" fmla="*/ 3 w 6"/>
                  <a:gd name="T15" fmla="*/ 3 h 9"/>
                  <a:gd name="T16" fmla="*/ 2 w 6"/>
                  <a:gd name="T17" fmla="*/ 9 h 9"/>
                  <a:gd name="T18" fmla="*/ 0 w 6"/>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0" y="9"/>
                    </a:moveTo>
                    <a:lnTo>
                      <a:pt x="0" y="9"/>
                    </a:lnTo>
                    <a:lnTo>
                      <a:pt x="2" y="2"/>
                    </a:lnTo>
                    <a:lnTo>
                      <a:pt x="0" y="2"/>
                    </a:lnTo>
                    <a:lnTo>
                      <a:pt x="0" y="0"/>
                    </a:lnTo>
                    <a:lnTo>
                      <a:pt x="6" y="2"/>
                    </a:lnTo>
                    <a:lnTo>
                      <a:pt x="5" y="3"/>
                    </a:lnTo>
                    <a:lnTo>
                      <a:pt x="3" y="3"/>
                    </a:lnTo>
                    <a:lnTo>
                      <a:pt x="2" y="9"/>
                    </a:lnTo>
                    <a:lnTo>
                      <a:pt x="0" y="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98" name="Freeform 323"/>
              <p:cNvSpPr>
                <a:spLocks/>
              </p:cNvSpPr>
              <p:nvPr/>
            </p:nvSpPr>
            <p:spPr bwMode="auto">
              <a:xfrm>
                <a:off x="4966" y="1144"/>
                <a:ext cx="2" cy="3"/>
              </a:xfrm>
              <a:custGeom>
                <a:avLst/>
                <a:gdLst>
                  <a:gd name="T0" fmla="*/ 6 w 6"/>
                  <a:gd name="T1" fmla="*/ 0 h 9"/>
                  <a:gd name="T2" fmla="*/ 6 w 6"/>
                  <a:gd name="T3" fmla="*/ 0 h 9"/>
                  <a:gd name="T4" fmla="*/ 2 w 6"/>
                  <a:gd name="T5" fmla="*/ 6 h 9"/>
                  <a:gd name="T6" fmla="*/ 5 w 6"/>
                  <a:gd name="T7" fmla="*/ 8 h 9"/>
                  <a:gd name="T8" fmla="*/ 5 w 6"/>
                  <a:gd name="T9" fmla="*/ 9 h 9"/>
                  <a:gd name="T10" fmla="*/ 0 w 6"/>
                  <a:gd name="T11" fmla="*/ 7 h 9"/>
                  <a:gd name="T12" fmla="*/ 4 w 6"/>
                  <a:gd name="T13" fmla="*/ 0 h 9"/>
                  <a:gd name="T14" fmla="*/ 6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6" y="0"/>
                    </a:moveTo>
                    <a:lnTo>
                      <a:pt x="6" y="0"/>
                    </a:lnTo>
                    <a:lnTo>
                      <a:pt x="2" y="6"/>
                    </a:lnTo>
                    <a:lnTo>
                      <a:pt x="5" y="8"/>
                    </a:lnTo>
                    <a:lnTo>
                      <a:pt x="5" y="9"/>
                    </a:lnTo>
                    <a:lnTo>
                      <a:pt x="0" y="7"/>
                    </a:lnTo>
                    <a:lnTo>
                      <a:pt x="4" y="0"/>
                    </a:lnTo>
                    <a:lnTo>
                      <a:pt x="6"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99" name="Freeform 324"/>
              <p:cNvSpPr>
                <a:spLocks/>
              </p:cNvSpPr>
              <p:nvPr/>
            </p:nvSpPr>
            <p:spPr bwMode="auto">
              <a:xfrm>
                <a:off x="4948" y="1141"/>
                <a:ext cx="2" cy="3"/>
              </a:xfrm>
              <a:custGeom>
                <a:avLst/>
                <a:gdLst>
                  <a:gd name="T0" fmla="*/ 4 w 7"/>
                  <a:gd name="T1" fmla="*/ 5 h 9"/>
                  <a:gd name="T2" fmla="*/ 4 w 7"/>
                  <a:gd name="T3" fmla="*/ 5 h 9"/>
                  <a:gd name="T4" fmla="*/ 2 w 7"/>
                  <a:gd name="T5" fmla="*/ 6 h 9"/>
                  <a:gd name="T6" fmla="*/ 3 w 7"/>
                  <a:gd name="T7" fmla="*/ 2 h 9"/>
                  <a:gd name="T8" fmla="*/ 4 w 7"/>
                  <a:gd name="T9" fmla="*/ 5 h 9"/>
                  <a:gd name="T10" fmla="*/ 5 w 7"/>
                  <a:gd name="T11" fmla="*/ 7 h 9"/>
                  <a:gd name="T12" fmla="*/ 5 w 7"/>
                  <a:gd name="T13" fmla="*/ 9 h 9"/>
                  <a:gd name="T14" fmla="*/ 7 w 7"/>
                  <a:gd name="T15" fmla="*/ 8 h 9"/>
                  <a:gd name="T16" fmla="*/ 4 w 7"/>
                  <a:gd name="T17" fmla="*/ 0 h 9"/>
                  <a:gd name="T18" fmla="*/ 2 w 7"/>
                  <a:gd name="T19" fmla="*/ 0 h 9"/>
                  <a:gd name="T20" fmla="*/ 0 w 7"/>
                  <a:gd name="T21" fmla="*/ 9 h 9"/>
                  <a:gd name="T22" fmla="*/ 2 w 7"/>
                  <a:gd name="T23" fmla="*/ 9 h 9"/>
                  <a:gd name="T24" fmla="*/ 2 w 7"/>
                  <a:gd name="T25" fmla="*/ 7 h 9"/>
                  <a:gd name="T26" fmla="*/ 5 w 7"/>
                  <a:gd name="T27" fmla="*/ 7 h 9"/>
                  <a:gd name="T28" fmla="*/ 4 w 7"/>
                  <a:gd name="T29"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9">
                    <a:moveTo>
                      <a:pt x="4" y="5"/>
                    </a:moveTo>
                    <a:lnTo>
                      <a:pt x="4" y="5"/>
                    </a:lnTo>
                    <a:lnTo>
                      <a:pt x="2" y="6"/>
                    </a:lnTo>
                    <a:lnTo>
                      <a:pt x="3" y="2"/>
                    </a:lnTo>
                    <a:lnTo>
                      <a:pt x="4" y="5"/>
                    </a:lnTo>
                    <a:lnTo>
                      <a:pt x="5" y="7"/>
                    </a:lnTo>
                    <a:lnTo>
                      <a:pt x="5" y="9"/>
                    </a:lnTo>
                    <a:lnTo>
                      <a:pt x="7" y="8"/>
                    </a:lnTo>
                    <a:lnTo>
                      <a:pt x="4" y="0"/>
                    </a:lnTo>
                    <a:lnTo>
                      <a:pt x="2" y="0"/>
                    </a:lnTo>
                    <a:lnTo>
                      <a:pt x="0" y="9"/>
                    </a:lnTo>
                    <a:lnTo>
                      <a:pt x="2" y="9"/>
                    </a:lnTo>
                    <a:lnTo>
                      <a:pt x="2" y="7"/>
                    </a:lnTo>
                    <a:cubicBezTo>
                      <a:pt x="2" y="7"/>
                      <a:pt x="5" y="7"/>
                      <a:pt x="5" y="7"/>
                    </a:cubicBezTo>
                    <a:lnTo>
                      <a:pt x="4" y="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00" name="Freeform 325"/>
              <p:cNvSpPr>
                <a:spLocks/>
              </p:cNvSpPr>
              <p:nvPr/>
            </p:nvSpPr>
            <p:spPr bwMode="auto">
              <a:xfrm>
                <a:off x="4964" y="1143"/>
                <a:ext cx="2" cy="3"/>
              </a:xfrm>
              <a:custGeom>
                <a:avLst/>
                <a:gdLst>
                  <a:gd name="T0" fmla="*/ 5 w 7"/>
                  <a:gd name="T1" fmla="*/ 6 h 9"/>
                  <a:gd name="T2" fmla="*/ 5 w 7"/>
                  <a:gd name="T3" fmla="*/ 6 h 9"/>
                  <a:gd name="T4" fmla="*/ 3 w 7"/>
                  <a:gd name="T5" fmla="*/ 5 h 9"/>
                  <a:gd name="T6" fmla="*/ 5 w 7"/>
                  <a:gd name="T7" fmla="*/ 2 h 9"/>
                  <a:gd name="T8" fmla="*/ 5 w 7"/>
                  <a:gd name="T9" fmla="*/ 6 h 9"/>
                  <a:gd name="T10" fmla="*/ 5 w 7"/>
                  <a:gd name="T11" fmla="*/ 7 h 9"/>
                  <a:gd name="T12" fmla="*/ 4 w 7"/>
                  <a:gd name="T13" fmla="*/ 9 h 9"/>
                  <a:gd name="T14" fmla="*/ 6 w 7"/>
                  <a:gd name="T15" fmla="*/ 9 h 9"/>
                  <a:gd name="T16" fmla="*/ 7 w 7"/>
                  <a:gd name="T17" fmla="*/ 1 h 9"/>
                  <a:gd name="T18" fmla="*/ 5 w 7"/>
                  <a:gd name="T19" fmla="*/ 0 h 9"/>
                  <a:gd name="T20" fmla="*/ 0 w 7"/>
                  <a:gd name="T21" fmla="*/ 7 h 9"/>
                  <a:gd name="T22" fmla="*/ 1 w 7"/>
                  <a:gd name="T23" fmla="*/ 7 h 9"/>
                  <a:gd name="T24" fmla="*/ 2 w 7"/>
                  <a:gd name="T25" fmla="*/ 6 h 9"/>
                  <a:gd name="T26" fmla="*/ 5 w 7"/>
                  <a:gd name="T27" fmla="*/ 7 h 9"/>
                  <a:gd name="T28" fmla="*/ 5 w 7"/>
                  <a:gd name="T2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9">
                    <a:moveTo>
                      <a:pt x="5" y="6"/>
                    </a:moveTo>
                    <a:lnTo>
                      <a:pt x="5" y="6"/>
                    </a:lnTo>
                    <a:cubicBezTo>
                      <a:pt x="5" y="6"/>
                      <a:pt x="3" y="5"/>
                      <a:pt x="3" y="5"/>
                    </a:cubicBezTo>
                    <a:lnTo>
                      <a:pt x="5" y="2"/>
                    </a:lnTo>
                    <a:lnTo>
                      <a:pt x="5" y="6"/>
                    </a:lnTo>
                    <a:lnTo>
                      <a:pt x="5" y="7"/>
                    </a:lnTo>
                    <a:lnTo>
                      <a:pt x="4" y="9"/>
                    </a:lnTo>
                    <a:lnTo>
                      <a:pt x="6" y="9"/>
                    </a:lnTo>
                    <a:lnTo>
                      <a:pt x="7" y="1"/>
                    </a:lnTo>
                    <a:lnTo>
                      <a:pt x="5" y="0"/>
                    </a:lnTo>
                    <a:lnTo>
                      <a:pt x="0" y="7"/>
                    </a:lnTo>
                    <a:lnTo>
                      <a:pt x="1" y="7"/>
                    </a:lnTo>
                    <a:lnTo>
                      <a:pt x="2" y="6"/>
                    </a:lnTo>
                    <a:cubicBezTo>
                      <a:pt x="2" y="6"/>
                      <a:pt x="5" y="7"/>
                      <a:pt x="5" y="7"/>
                    </a:cubicBezTo>
                    <a:lnTo>
                      <a:pt x="5" y="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01" name="Freeform 326"/>
              <p:cNvSpPr>
                <a:spLocks/>
              </p:cNvSpPr>
              <p:nvPr/>
            </p:nvSpPr>
            <p:spPr bwMode="auto">
              <a:xfrm>
                <a:off x="4962" y="1142"/>
                <a:ext cx="2" cy="3"/>
              </a:xfrm>
              <a:custGeom>
                <a:avLst/>
                <a:gdLst>
                  <a:gd name="T0" fmla="*/ 2 w 7"/>
                  <a:gd name="T1" fmla="*/ 4 h 10"/>
                  <a:gd name="T2" fmla="*/ 2 w 7"/>
                  <a:gd name="T3" fmla="*/ 4 h 10"/>
                  <a:gd name="T4" fmla="*/ 3 w 7"/>
                  <a:gd name="T5" fmla="*/ 2 h 10"/>
                  <a:gd name="T6" fmla="*/ 5 w 7"/>
                  <a:gd name="T7" fmla="*/ 3 h 10"/>
                  <a:gd name="T8" fmla="*/ 6 w 7"/>
                  <a:gd name="T9" fmla="*/ 4 h 10"/>
                  <a:gd name="T10" fmla="*/ 4 w 7"/>
                  <a:gd name="T11" fmla="*/ 5 h 10"/>
                  <a:gd name="T12" fmla="*/ 2 w 7"/>
                  <a:gd name="T13" fmla="*/ 4 h 10"/>
                  <a:gd name="T14" fmla="*/ 2 w 7"/>
                  <a:gd name="T15" fmla="*/ 6 h 10"/>
                  <a:gd name="T16" fmla="*/ 3 w 7"/>
                  <a:gd name="T17" fmla="*/ 6 h 10"/>
                  <a:gd name="T18" fmla="*/ 4 w 7"/>
                  <a:gd name="T19" fmla="*/ 8 h 10"/>
                  <a:gd name="T20" fmla="*/ 4 w 7"/>
                  <a:gd name="T21" fmla="*/ 10 h 10"/>
                  <a:gd name="T22" fmla="*/ 5 w 7"/>
                  <a:gd name="T23" fmla="*/ 10 h 10"/>
                  <a:gd name="T24" fmla="*/ 6 w 7"/>
                  <a:gd name="T25" fmla="*/ 8 h 10"/>
                  <a:gd name="T26" fmla="*/ 5 w 7"/>
                  <a:gd name="T27" fmla="*/ 6 h 10"/>
                  <a:gd name="T28" fmla="*/ 7 w 7"/>
                  <a:gd name="T29" fmla="*/ 4 h 10"/>
                  <a:gd name="T30" fmla="*/ 6 w 7"/>
                  <a:gd name="T31" fmla="*/ 2 h 10"/>
                  <a:gd name="T32" fmla="*/ 2 w 7"/>
                  <a:gd name="T33" fmla="*/ 0 h 10"/>
                  <a:gd name="T34" fmla="*/ 0 w 7"/>
                  <a:gd name="T35" fmla="*/ 8 h 10"/>
                  <a:gd name="T36" fmla="*/ 1 w 7"/>
                  <a:gd name="T37" fmla="*/ 9 h 10"/>
                  <a:gd name="T38" fmla="*/ 2 w 7"/>
                  <a:gd name="T3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 h="10">
                    <a:moveTo>
                      <a:pt x="2" y="4"/>
                    </a:moveTo>
                    <a:lnTo>
                      <a:pt x="2" y="4"/>
                    </a:lnTo>
                    <a:lnTo>
                      <a:pt x="3" y="2"/>
                    </a:lnTo>
                    <a:cubicBezTo>
                      <a:pt x="3" y="2"/>
                      <a:pt x="4" y="3"/>
                      <a:pt x="5" y="3"/>
                    </a:cubicBezTo>
                    <a:cubicBezTo>
                      <a:pt x="6" y="3"/>
                      <a:pt x="6" y="3"/>
                      <a:pt x="6" y="4"/>
                    </a:cubicBezTo>
                    <a:cubicBezTo>
                      <a:pt x="5" y="5"/>
                      <a:pt x="5" y="5"/>
                      <a:pt x="4" y="5"/>
                    </a:cubicBezTo>
                    <a:cubicBezTo>
                      <a:pt x="4" y="5"/>
                      <a:pt x="2" y="4"/>
                      <a:pt x="2" y="4"/>
                    </a:cubicBezTo>
                    <a:lnTo>
                      <a:pt x="2" y="6"/>
                    </a:lnTo>
                    <a:cubicBezTo>
                      <a:pt x="2" y="6"/>
                      <a:pt x="3" y="6"/>
                      <a:pt x="3" y="6"/>
                    </a:cubicBezTo>
                    <a:cubicBezTo>
                      <a:pt x="4" y="6"/>
                      <a:pt x="4" y="7"/>
                      <a:pt x="4" y="8"/>
                    </a:cubicBezTo>
                    <a:cubicBezTo>
                      <a:pt x="4" y="9"/>
                      <a:pt x="4" y="10"/>
                      <a:pt x="4" y="10"/>
                    </a:cubicBezTo>
                    <a:lnTo>
                      <a:pt x="5" y="10"/>
                    </a:lnTo>
                    <a:cubicBezTo>
                      <a:pt x="5" y="10"/>
                      <a:pt x="6" y="8"/>
                      <a:pt x="6" y="8"/>
                    </a:cubicBezTo>
                    <a:cubicBezTo>
                      <a:pt x="6" y="7"/>
                      <a:pt x="6" y="6"/>
                      <a:pt x="5" y="6"/>
                    </a:cubicBezTo>
                    <a:cubicBezTo>
                      <a:pt x="6" y="6"/>
                      <a:pt x="7" y="6"/>
                      <a:pt x="7" y="4"/>
                    </a:cubicBezTo>
                    <a:cubicBezTo>
                      <a:pt x="7" y="3"/>
                      <a:pt x="7" y="2"/>
                      <a:pt x="6" y="2"/>
                    </a:cubicBezTo>
                    <a:cubicBezTo>
                      <a:pt x="5" y="1"/>
                      <a:pt x="2" y="0"/>
                      <a:pt x="2" y="0"/>
                    </a:cubicBezTo>
                    <a:cubicBezTo>
                      <a:pt x="2" y="0"/>
                      <a:pt x="0" y="8"/>
                      <a:pt x="0" y="8"/>
                    </a:cubicBezTo>
                    <a:lnTo>
                      <a:pt x="1" y="9"/>
                    </a:lnTo>
                    <a:lnTo>
                      <a:pt x="2" y="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02" name="Freeform 327"/>
              <p:cNvSpPr>
                <a:spLocks/>
              </p:cNvSpPr>
              <p:nvPr/>
            </p:nvSpPr>
            <p:spPr bwMode="auto">
              <a:xfrm>
                <a:off x="4924" y="1170"/>
                <a:ext cx="3" cy="4"/>
              </a:xfrm>
              <a:custGeom>
                <a:avLst/>
                <a:gdLst>
                  <a:gd name="T0" fmla="*/ 3 w 9"/>
                  <a:gd name="T1" fmla="*/ 5 h 11"/>
                  <a:gd name="T2" fmla="*/ 3 w 9"/>
                  <a:gd name="T3" fmla="*/ 5 h 11"/>
                  <a:gd name="T4" fmla="*/ 2 w 9"/>
                  <a:gd name="T5" fmla="*/ 3 h 11"/>
                  <a:gd name="T6" fmla="*/ 4 w 9"/>
                  <a:gd name="T7" fmla="*/ 2 h 11"/>
                  <a:gd name="T8" fmla="*/ 6 w 9"/>
                  <a:gd name="T9" fmla="*/ 3 h 11"/>
                  <a:gd name="T10" fmla="*/ 5 w 9"/>
                  <a:gd name="T11" fmla="*/ 5 h 11"/>
                  <a:gd name="T12" fmla="*/ 3 w 9"/>
                  <a:gd name="T13" fmla="*/ 5 h 11"/>
                  <a:gd name="T14" fmla="*/ 3 w 9"/>
                  <a:gd name="T15" fmla="*/ 7 h 11"/>
                  <a:gd name="T16" fmla="*/ 5 w 9"/>
                  <a:gd name="T17" fmla="*/ 7 h 11"/>
                  <a:gd name="T18" fmla="*/ 7 w 9"/>
                  <a:gd name="T19" fmla="*/ 8 h 11"/>
                  <a:gd name="T20" fmla="*/ 7 w 9"/>
                  <a:gd name="T21" fmla="*/ 10 h 11"/>
                  <a:gd name="T22" fmla="*/ 9 w 9"/>
                  <a:gd name="T23" fmla="*/ 10 h 11"/>
                  <a:gd name="T24" fmla="*/ 8 w 9"/>
                  <a:gd name="T25" fmla="*/ 7 h 11"/>
                  <a:gd name="T26" fmla="*/ 6 w 9"/>
                  <a:gd name="T27" fmla="*/ 5 h 11"/>
                  <a:gd name="T28" fmla="*/ 7 w 9"/>
                  <a:gd name="T29" fmla="*/ 3 h 11"/>
                  <a:gd name="T30" fmla="*/ 5 w 9"/>
                  <a:gd name="T31" fmla="*/ 1 h 11"/>
                  <a:gd name="T32" fmla="*/ 0 w 9"/>
                  <a:gd name="T33" fmla="*/ 2 h 11"/>
                  <a:gd name="T34" fmla="*/ 2 w 9"/>
                  <a:gd name="T35" fmla="*/ 11 h 11"/>
                  <a:gd name="T36" fmla="*/ 4 w 9"/>
                  <a:gd name="T37" fmla="*/ 11 h 11"/>
                  <a:gd name="T38" fmla="*/ 3 w 9"/>
                  <a:gd name="T39" fmla="*/ 7 h 11"/>
                  <a:gd name="T40" fmla="*/ 3 w 9"/>
                  <a:gd name="T41"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11">
                    <a:moveTo>
                      <a:pt x="3" y="5"/>
                    </a:moveTo>
                    <a:lnTo>
                      <a:pt x="3" y="5"/>
                    </a:lnTo>
                    <a:lnTo>
                      <a:pt x="2" y="3"/>
                    </a:lnTo>
                    <a:cubicBezTo>
                      <a:pt x="2" y="3"/>
                      <a:pt x="4" y="2"/>
                      <a:pt x="4" y="2"/>
                    </a:cubicBezTo>
                    <a:cubicBezTo>
                      <a:pt x="5" y="2"/>
                      <a:pt x="6" y="3"/>
                      <a:pt x="6" y="3"/>
                    </a:cubicBezTo>
                    <a:cubicBezTo>
                      <a:pt x="6" y="4"/>
                      <a:pt x="6" y="5"/>
                      <a:pt x="5" y="5"/>
                    </a:cubicBezTo>
                    <a:cubicBezTo>
                      <a:pt x="5" y="5"/>
                      <a:pt x="3" y="5"/>
                      <a:pt x="3" y="5"/>
                    </a:cubicBezTo>
                    <a:lnTo>
                      <a:pt x="3" y="7"/>
                    </a:lnTo>
                    <a:cubicBezTo>
                      <a:pt x="3" y="7"/>
                      <a:pt x="4" y="7"/>
                      <a:pt x="5" y="7"/>
                    </a:cubicBezTo>
                    <a:cubicBezTo>
                      <a:pt x="6" y="6"/>
                      <a:pt x="6" y="7"/>
                      <a:pt x="7" y="8"/>
                    </a:cubicBezTo>
                    <a:cubicBezTo>
                      <a:pt x="7" y="9"/>
                      <a:pt x="7" y="10"/>
                      <a:pt x="7" y="10"/>
                    </a:cubicBezTo>
                    <a:lnTo>
                      <a:pt x="9" y="10"/>
                    </a:lnTo>
                    <a:cubicBezTo>
                      <a:pt x="9" y="10"/>
                      <a:pt x="8" y="8"/>
                      <a:pt x="8" y="7"/>
                    </a:cubicBezTo>
                    <a:cubicBezTo>
                      <a:pt x="8" y="6"/>
                      <a:pt x="7" y="5"/>
                      <a:pt x="6" y="5"/>
                    </a:cubicBezTo>
                    <a:cubicBezTo>
                      <a:pt x="7" y="5"/>
                      <a:pt x="8" y="4"/>
                      <a:pt x="7" y="3"/>
                    </a:cubicBezTo>
                    <a:cubicBezTo>
                      <a:pt x="7" y="2"/>
                      <a:pt x="6" y="0"/>
                      <a:pt x="5" y="1"/>
                    </a:cubicBezTo>
                    <a:cubicBezTo>
                      <a:pt x="4" y="1"/>
                      <a:pt x="0" y="2"/>
                      <a:pt x="0" y="2"/>
                    </a:cubicBezTo>
                    <a:lnTo>
                      <a:pt x="2" y="11"/>
                    </a:lnTo>
                    <a:lnTo>
                      <a:pt x="4" y="11"/>
                    </a:lnTo>
                    <a:lnTo>
                      <a:pt x="3" y="7"/>
                    </a:lnTo>
                    <a:lnTo>
                      <a:pt x="3" y="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03" name="Freeform 328"/>
              <p:cNvSpPr>
                <a:spLocks/>
              </p:cNvSpPr>
              <p:nvPr/>
            </p:nvSpPr>
            <p:spPr bwMode="auto">
              <a:xfrm>
                <a:off x="4927" y="1169"/>
                <a:ext cx="2" cy="4"/>
              </a:xfrm>
              <a:custGeom>
                <a:avLst/>
                <a:gdLst>
                  <a:gd name="T0" fmla="*/ 6 w 9"/>
                  <a:gd name="T1" fmla="*/ 2 h 11"/>
                  <a:gd name="T2" fmla="*/ 6 w 9"/>
                  <a:gd name="T3" fmla="*/ 2 h 11"/>
                  <a:gd name="T4" fmla="*/ 2 w 9"/>
                  <a:gd name="T5" fmla="*/ 3 h 11"/>
                  <a:gd name="T6" fmla="*/ 3 w 9"/>
                  <a:gd name="T7" fmla="*/ 5 h 11"/>
                  <a:gd name="T8" fmla="*/ 6 w 9"/>
                  <a:gd name="T9" fmla="*/ 4 h 11"/>
                  <a:gd name="T10" fmla="*/ 7 w 9"/>
                  <a:gd name="T11" fmla="*/ 5 h 11"/>
                  <a:gd name="T12" fmla="*/ 4 w 9"/>
                  <a:gd name="T13" fmla="*/ 7 h 11"/>
                  <a:gd name="T14" fmla="*/ 5 w 9"/>
                  <a:gd name="T15" fmla="*/ 9 h 11"/>
                  <a:gd name="T16" fmla="*/ 9 w 9"/>
                  <a:gd name="T17" fmla="*/ 7 h 11"/>
                  <a:gd name="T18" fmla="*/ 9 w 9"/>
                  <a:gd name="T19" fmla="*/ 9 h 11"/>
                  <a:gd name="T20" fmla="*/ 4 w 9"/>
                  <a:gd name="T21" fmla="*/ 11 h 11"/>
                  <a:gd name="T22" fmla="*/ 0 w 9"/>
                  <a:gd name="T23" fmla="*/ 3 h 11"/>
                  <a:gd name="T24" fmla="*/ 5 w 9"/>
                  <a:gd name="T25" fmla="*/ 0 h 11"/>
                  <a:gd name="T26" fmla="*/ 6 w 9"/>
                  <a:gd name="T2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11">
                    <a:moveTo>
                      <a:pt x="6" y="2"/>
                    </a:moveTo>
                    <a:lnTo>
                      <a:pt x="6" y="2"/>
                    </a:lnTo>
                    <a:lnTo>
                      <a:pt x="2" y="3"/>
                    </a:lnTo>
                    <a:lnTo>
                      <a:pt x="3" y="5"/>
                    </a:lnTo>
                    <a:lnTo>
                      <a:pt x="6" y="4"/>
                    </a:lnTo>
                    <a:lnTo>
                      <a:pt x="7" y="5"/>
                    </a:lnTo>
                    <a:lnTo>
                      <a:pt x="4" y="7"/>
                    </a:lnTo>
                    <a:lnTo>
                      <a:pt x="5" y="9"/>
                    </a:lnTo>
                    <a:lnTo>
                      <a:pt x="9" y="7"/>
                    </a:lnTo>
                    <a:lnTo>
                      <a:pt x="9" y="9"/>
                    </a:lnTo>
                    <a:lnTo>
                      <a:pt x="4" y="11"/>
                    </a:lnTo>
                    <a:lnTo>
                      <a:pt x="0" y="3"/>
                    </a:lnTo>
                    <a:lnTo>
                      <a:pt x="5" y="0"/>
                    </a:lnTo>
                    <a:lnTo>
                      <a:pt x="6" y="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04" name="Freeform 329"/>
              <p:cNvSpPr>
                <a:spLocks/>
              </p:cNvSpPr>
              <p:nvPr/>
            </p:nvSpPr>
            <p:spPr bwMode="auto">
              <a:xfrm>
                <a:off x="4929" y="1168"/>
                <a:ext cx="2" cy="4"/>
              </a:xfrm>
              <a:custGeom>
                <a:avLst/>
                <a:gdLst>
                  <a:gd name="T0" fmla="*/ 3 w 7"/>
                  <a:gd name="T1" fmla="*/ 6 h 11"/>
                  <a:gd name="T2" fmla="*/ 3 w 7"/>
                  <a:gd name="T3" fmla="*/ 6 h 11"/>
                  <a:gd name="T4" fmla="*/ 2 w 7"/>
                  <a:gd name="T5" fmla="*/ 3 h 11"/>
                  <a:gd name="T6" fmla="*/ 3 w 7"/>
                  <a:gd name="T7" fmla="*/ 2 h 11"/>
                  <a:gd name="T8" fmla="*/ 5 w 7"/>
                  <a:gd name="T9" fmla="*/ 3 h 11"/>
                  <a:gd name="T10" fmla="*/ 5 w 7"/>
                  <a:gd name="T11" fmla="*/ 5 h 11"/>
                  <a:gd name="T12" fmla="*/ 3 w 7"/>
                  <a:gd name="T13" fmla="*/ 6 h 11"/>
                  <a:gd name="T14" fmla="*/ 4 w 7"/>
                  <a:gd name="T15" fmla="*/ 7 h 11"/>
                  <a:gd name="T16" fmla="*/ 6 w 7"/>
                  <a:gd name="T17" fmla="*/ 6 h 11"/>
                  <a:gd name="T18" fmla="*/ 7 w 7"/>
                  <a:gd name="T19" fmla="*/ 2 h 11"/>
                  <a:gd name="T20" fmla="*/ 3 w 7"/>
                  <a:gd name="T21" fmla="*/ 0 h 11"/>
                  <a:gd name="T22" fmla="*/ 0 w 7"/>
                  <a:gd name="T23" fmla="*/ 2 h 11"/>
                  <a:gd name="T24" fmla="*/ 5 w 7"/>
                  <a:gd name="T25" fmla="*/ 11 h 11"/>
                  <a:gd name="T26" fmla="*/ 6 w 7"/>
                  <a:gd name="T27" fmla="*/ 10 h 11"/>
                  <a:gd name="T28" fmla="*/ 4 w 7"/>
                  <a:gd name="T29" fmla="*/ 7 h 11"/>
                  <a:gd name="T30" fmla="*/ 3 w 7"/>
                  <a:gd name="T31"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11">
                    <a:moveTo>
                      <a:pt x="3" y="6"/>
                    </a:moveTo>
                    <a:lnTo>
                      <a:pt x="3" y="6"/>
                    </a:lnTo>
                    <a:cubicBezTo>
                      <a:pt x="3" y="6"/>
                      <a:pt x="2" y="3"/>
                      <a:pt x="2" y="3"/>
                    </a:cubicBezTo>
                    <a:cubicBezTo>
                      <a:pt x="2" y="3"/>
                      <a:pt x="3" y="2"/>
                      <a:pt x="3" y="2"/>
                    </a:cubicBezTo>
                    <a:cubicBezTo>
                      <a:pt x="4" y="2"/>
                      <a:pt x="5" y="2"/>
                      <a:pt x="5" y="3"/>
                    </a:cubicBezTo>
                    <a:cubicBezTo>
                      <a:pt x="6" y="3"/>
                      <a:pt x="6" y="4"/>
                      <a:pt x="5" y="5"/>
                    </a:cubicBezTo>
                    <a:cubicBezTo>
                      <a:pt x="4" y="5"/>
                      <a:pt x="3" y="6"/>
                      <a:pt x="3" y="6"/>
                    </a:cubicBezTo>
                    <a:lnTo>
                      <a:pt x="4" y="7"/>
                    </a:lnTo>
                    <a:cubicBezTo>
                      <a:pt x="4" y="7"/>
                      <a:pt x="5" y="6"/>
                      <a:pt x="6" y="6"/>
                    </a:cubicBezTo>
                    <a:cubicBezTo>
                      <a:pt x="7" y="5"/>
                      <a:pt x="7" y="3"/>
                      <a:pt x="7" y="2"/>
                    </a:cubicBezTo>
                    <a:cubicBezTo>
                      <a:pt x="6" y="0"/>
                      <a:pt x="4" y="0"/>
                      <a:pt x="3" y="0"/>
                    </a:cubicBezTo>
                    <a:cubicBezTo>
                      <a:pt x="1" y="2"/>
                      <a:pt x="0" y="2"/>
                      <a:pt x="0" y="2"/>
                    </a:cubicBezTo>
                    <a:lnTo>
                      <a:pt x="5" y="11"/>
                    </a:lnTo>
                    <a:lnTo>
                      <a:pt x="6" y="10"/>
                    </a:lnTo>
                    <a:lnTo>
                      <a:pt x="4" y="7"/>
                    </a:lnTo>
                    <a:lnTo>
                      <a:pt x="3" y="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05" name="Freeform 330"/>
              <p:cNvSpPr>
                <a:spLocks/>
              </p:cNvSpPr>
              <p:nvPr/>
            </p:nvSpPr>
            <p:spPr bwMode="auto">
              <a:xfrm>
                <a:off x="4931" y="1167"/>
                <a:ext cx="3" cy="3"/>
              </a:xfrm>
              <a:custGeom>
                <a:avLst/>
                <a:gdLst>
                  <a:gd name="T0" fmla="*/ 8 w 10"/>
                  <a:gd name="T1" fmla="*/ 8 h 11"/>
                  <a:gd name="T2" fmla="*/ 8 w 10"/>
                  <a:gd name="T3" fmla="*/ 8 h 11"/>
                  <a:gd name="T4" fmla="*/ 8 w 10"/>
                  <a:gd name="T5" fmla="*/ 6 h 11"/>
                  <a:gd name="T6" fmla="*/ 4 w 10"/>
                  <a:gd name="T7" fmla="*/ 1 h 11"/>
                  <a:gd name="T8" fmla="*/ 6 w 10"/>
                  <a:gd name="T9" fmla="*/ 0 h 11"/>
                  <a:gd name="T10" fmla="*/ 9 w 10"/>
                  <a:gd name="T11" fmla="*/ 5 h 11"/>
                  <a:gd name="T12" fmla="*/ 8 w 10"/>
                  <a:gd name="T13" fmla="*/ 10 h 11"/>
                  <a:gd name="T14" fmla="*/ 4 w 10"/>
                  <a:gd name="T15" fmla="*/ 9 h 11"/>
                  <a:gd name="T16" fmla="*/ 0 w 10"/>
                  <a:gd name="T17" fmla="*/ 3 h 11"/>
                  <a:gd name="T18" fmla="*/ 2 w 10"/>
                  <a:gd name="T19" fmla="*/ 2 h 11"/>
                  <a:gd name="T20" fmla="*/ 5 w 10"/>
                  <a:gd name="T21" fmla="*/ 8 h 11"/>
                  <a:gd name="T22" fmla="*/ 8 w 10"/>
                  <a:gd name="T23"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1">
                    <a:moveTo>
                      <a:pt x="8" y="8"/>
                    </a:moveTo>
                    <a:lnTo>
                      <a:pt x="8" y="8"/>
                    </a:lnTo>
                    <a:cubicBezTo>
                      <a:pt x="9" y="8"/>
                      <a:pt x="8" y="7"/>
                      <a:pt x="8" y="6"/>
                    </a:cubicBezTo>
                    <a:cubicBezTo>
                      <a:pt x="7" y="5"/>
                      <a:pt x="4" y="1"/>
                      <a:pt x="4" y="1"/>
                    </a:cubicBezTo>
                    <a:lnTo>
                      <a:pt x="6" y="0"/>
                    </a:lnTo>
                    <a:cubicBezTo>
                      <a:pt x="6" y="0"/>
                      <a:pt x="9" y="4"/>
                      <a:pt x="9" y="5"/>
                    </a:cubicBezTo>
                    <a:cubicBezTo>
                      <a:pt x="10" y="6"/>
                      <a:pt x="10" y="8"/>
                      <a:pt x="8" y="10"/>
                    </a:cubicBezTo>
                    <a:cubicBezTo>
                      <a:pt x="6" y="11"/>
                      <a:pt x="5" y="10"/>
                      <a:pt x="4" y="9"/>
                    </a:cubicBezTo>
                    <a:cubicBezTo>
                      <a:pt x="3" y="8"/>
                      <a:pt x="0" y="3"/>
                      <a:pt x="0" y="3"/>
                    </a:cubicBezTo>
                    <a:lnTo>
                      <a:pt x="2" y="2"/>
                    </a:lnTo>
                    <a:cubicBezTo>
                      <a:pt x="2" y="2"/>
                      <a:pt x="5" y="7"/>
                      <a:pt x="5" y="8"/>
                    </a:cubicBezTo>
                    <a:cubicBezTo>
                      <a:pt x="6" y="8"/>
                      <a:pt x="7" y="9"/>
                      <a:pt x="8" y="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06" name="Freeform 331"/>
              <p:cNvSpPr>
                <a:spLocks/>
              </p:cNvSpPr>
              <p:nvPr/>
            </p:nvSpPr>
            <p:spPr bwMode="auto">
              <a:xfrm>
                <a:off x="4933" y="1165"/>
                <a:ext cx="3" cy="4"/>
              </a:xfrm>
              <a:custGeom>
                <a:avLst/>
                <a:gdLst>
                  <a:gd name="T0" fmla="*/ 8 w 11"/>
                  <a:gd name="T1" fmla="*/ 6 h 11"/>
                  <a:gd name="T2" fmla="*/ 8 w 11"/>
                  <a:gd name="T3" fmla="*/ 6 h 11"/>
                  <a:gd name="T4" fmla="*/ 7 w 11"/>
                  <a:gd name="T5" fmla="*/ 6 h 11"/>
                  <a:gd name="T6" fmla="*/ 5 w 11"/>
                  <a:gd name="T7" fmla="*/ 7 h 11"/>
                  <a:gd name="T8" fmla="*/ 6 w 11"/>
                  <a:gd name="T9" fmla="*/ 9 h 11"/>
                  <a:gd name="T10" fmla="*/ 8 w 11"/>
                  <a:gd name="T11" fmla="*/ 8 h 11"/>
                  <a:gd name="T12" fmla="*/ 8 w 11"/>
                  <a:gd name="T13" fmla="*/ 6 h 11"/>
                  <a:gd name="T14" fmla="*/ 10 w 11"/>
                  <a:gd name="T15" fmla="*/ 5 h 11"/>
                  <a:gd name="T16" fmla="*/ 9 w 11"/>
                  <a:gd name="T17" fmla="*/ 9 h 11"/>
                  <a:gd name="T18" fmla="*/ 6 w 11"/>
                  <a:gd name="T19" fmla="*/ 11 h 11"/>
                  <a:gd name="T20" fmla="*/ 0 w 11"/>
                  <a:gd name="T21" fmla="*/ 4 h 11"/>
                  <a:gd name="T22" fmla="*/ 3 w 11"/>
                  <a:gd name="T23" fmla="*/ 2 h 11"/>
                  <a:gd name="T24" fmla="*/ 7 w 11"/>
                  <a:gd name="T25" fmla="*/ 2 h 11"/>
                  <a:gd name="T26" fmla="*/ 6 w 11"/>
                  <a:gd name="T27" fmla="*/ 3 h 11"/>
                  <a:gd name="T28" fmla="*/ 4 w 11"/>
                  <a:gd name="T29" fmla="*/ 3 h 11"/>
                  <a:gd name="T30" fmla="*/ 3 w 11"/>
                  <a:gd name="T31" fmla="*/ 4 h 11"/>
                  <a:gd name="T32" fmla="*/ 4 w 11"/>
                  <a:gd name="T33" fmla="*/ 6 h 11"/>
                  <a:gd name="T34" fmla="*/ 6 w 11"/>
                  <a:gd name="T35" fmla="*/ 4 h 11"/>
                  <a:gd name="T36" fmla="*/ 6 w 11"/>
                  <a:gd name="T37" fmla="*/ 3 h 11"/>
                  <a:gd name="T38" fmla="*/ 7 w 11"/>
                  <a:gd name="T39" fmla="*/ 2 h 11"/>
                  <a:gd name="T40" fmla="*/ 7 w 11"/>
                  <a:gd name="T41" fmla="*/ 4 h 11"/>
                  <a:gd name="T42" fmla="*/ 10 w 11"/>
                  <a:gd name="T43" fmla="*/ 5 h 11"/>
                  <a:gd name="T44" fmla="*/ 8 w 11"/>
                  <a:gd name="T4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11">
                    <a:moveTo>
                      <a:pt x="8" y="6"/>
                    </a:moveTo>
                    <a:lnTo>
                      <a:pt x="8" y="6"/>
                    </a:lnTo>
                    <a:cubicBezTo>
                      <a:pt x="8" y="5"/>
                      <a:pt x="7" y="5"/>
                      <a:pt x="7" y="6"/>
                    </a:cubicBezTo>
                    <a:cubicBezTo>
                      <a:pt x="6" y="6"/>
                      <a:pt x="5" y="7"/>
                      <a:pt x="5" y="7"/>
                    </a:cubicBezTo>
                    <a:cubicBezTo>
                      <a:pt x="5" y="7"/>
                      <a:pt x="6" y="9"/>
                      <a:pt x="6" y="9"/>
                    </a:cubicBezTo>
                    <a:cubicBezTo>
                      <a:pt x="6" y="9"/>
                      <a:pt x="8" y="8"/>
                      <a:pt x="8" y="8"/>
                    </a:cubicBezTo>
                    <a:cubicBezTo>
                      <a:pt x="9" y="7"/>
                      <a:pt x="9" y="7"/>
                      <a:pt x="8" y="6"/>
                    </a:cubicBezTo>
                    <a:lnTo>
                      <a:pt x="10" y="5"/>
                    </a:lnTo>
                    <a:cubicBezTo>
                      <a:pt x="10" y="6"/>
                      <a:pt x="11" y="8"/>
                      <a:pt x="9" y="9"/>
                    </a:cubicBezTo>
                    <a:cubicBezTo>
                      <a:pt x="8" y="10"/>
                      <a:pt x="6" y="11"/>
                      <a:pt x="6" y="11"/>
                    </a:cubicBezTo>
                    <a:cubicBezTo>
                      <a:pt x="6" y="11"/>
                      <a:pt x="0" y="4"/>
                      <a:pt x="0" y="4"/>
                    </a:cubicBezTo>
                    <a:cubicBezTo>
                      <a:pt x="0" y="4"/>
                      <a:pt x="1" y="3"/>
                      <a:pt x="3" y="2"/>
                    </a:cubicBezTo>
                    <a:cubicBezTo>
                      <a:pt x="4" y="1"/>
                      <a:pt x="6" y="0"/>
                      <a:pt x="7" y="2"/>
                    </a:cubicBezTo>
                    <a:lnTo>
                      <a:pt x="6" y="3"/>
                    </a:lnTo>
                    <a:cubicBezTo>
                      <a:pt x="6" y="3"/>
                      <a:pt x="5" y="2"/>
                      <a:pt x="4" y="3"/>
                    </a:cubicBezTo>
                    <a:cubicBezTo>
                      <a:pt x="4" y="3"/>
                      <a:pt x="3" y="4"/>
                      <a:pt x="3" y="4"/>
                    </a:cubicBezTo>
                    <a:cubicBezTo>
                      <a:pt x="3" y="4"/>
                      <a:pt x="4" y="6"/>
                      <a:pt x="4" y="6"/>
                    </a:cubicBezTo>
                    <a:cubicBezTo>
                      <a:pt x="4" y="6"/>
                      <a:pt x="5" y="5"/>
                      <a:pt x="6" y="4"/>
                    </a:cubicBezTo>
                    <a:cubicBezTo>
                      <a:pt x="6" y="4"/>
                      <a:pt x="6" y="3"/>
                      <a:pt x="6" y="3"/>
                    </a:cubicBezTo>
                    <a:lnTo>
                      <a:pt x="7" y="2"/>
                    </a:lnTo>
                    <a:cubicBezTo>
                      <a:pt x="7" y="2"/>
                      <a:pt x="8" y="3"/>
                      <a:pt x="7" y="4"/>
                    </a:cubicBezTo>
                    <a:cubicBezTo>
                      <a:pt x="8" y="4"/>
                      <a:pt x="9" y="4"/>
                      <a:pt x="10" y="5"/>
                    </a:cubicBezTo>
                    <a:lnTo>
                      <a:pt x="8" y="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07" name="Freeform 332"/>
              <p:cNvSpPr>
                <a:spLocks/>
              </p:cNvSpPr>
              <p:nvPr/>
            </p:nvSpPr>
            <p:spPr bwMode="auto">
              <a:xfrm>
                <a:off x="4935" y="1164"/>
                <a:ext cx="4" cy="3"/>
              </a:xfrm>
              <a:custGeom>
                <a:avLst/>
                <a:gdLst>
                  <a:gd name="T0" fmla="*/ 2 w 10"/>
                  <a:gd name="T1" fmla="*/ 0 h 9"/>
                  <a:gd name="T2" fmla="*/ 2 w 10"/>
                  <a:gd name="T3" fmla="*/ 0 h 9"/>
                  <a:gd name="T4" fmla="*/ 6 w 10"/>
                  <a:gd name="T5" fmla="*/ 7 h 9"/>
                  <a:gd name="T6" fmla="*/ 9 w 10"/>
                  <a:gd name="T7" fmla="*/ 5 h 9"/>
                  <a:gd name="T8" fmla="*/ 10 w 10"/>
                  <a:gd name="T9" fmla="*/ 6 h 9"/>
                  <a:gd name="T10" fmla="*/ 5 w 10"/>
                  <a:gd name="T11" fmla="*/ 9 h 9"/>
                  <a:gd name="T12" fmla="*/ 0 w 10"/>
                  <a:gd name="T13" fmla="*/ 1 h 9"/>
                  <a:gd name="T14" fmla="*/ 2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2" y="0"/>
                    </a:moveTo>
                    <a:lnTo>
                      <a:pt x="2" y="0"/>
                    </a:lnTo>
                    <a:lnTo>
                      <a:pt x="6" y="7"/>
                    </a:lnTo>
                    <a:lnTo>
                      <a:pt x="9" y="5"/>
                    </a:lnTo>
                    <a:lnTo>
                      <a:pt x="10" y="6"/>
                    </a:lnTo>
                    <a:lnTo>
                      <a:pt x="5" y="9"/>
                    </a:lnTo>
                    <a:lnTo>
                      <a:pt x="0" y="1"/>
                    </a:lnTo>
                    <a:lnTo>
                      <a:pt x="2"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08" name="Freeform 333"/>
              <p:cNvSpPr>
                <a:spLocks/>
              </p:cNvSpPr>
              <p:nvPr/>
            </p:nvSpPr>
            <p:spPr bwMode="auto">
              <a:xfrm>
                <a:off x="4938" y="1163"/>
                <a:ext cx="1" cy="3"/>
              </a:xfrm>
              <a:custGeom>
                <a:avLst/>
                <a:gdLst>
                  <a:gd name="T0" fmla="*/ 4 w 6"/>
                  <a:gd name="T1" fmla="*/ 10 h 10"/>
                  <a:gd name="T2" fmla="*/ 4 w 6"/>
                  <a:gd name="T3" fmla="*/ 10 h 10"/>
                  <a:gd name="T4" fmla="*/ 0 w 6"/>
                  <a:gd name="T5" fmla="*/ 1 h 10"/>
                  <a:gd name="T6" fmla="*/ 2 w 6"/>
                  <a:gd name="T7" fmla="*/ 0 h 10"/>
                  <a:gd name="T8" fmla="*/ 6 w 6"/>
                  <a:gd name="T9" fmla="*/ 9 h 10"/>
                  <a:gd name="T10" fmla="*/ 4 w 6"/>
                  <a:gd name="T11" fmla="*/ 10 h 10"/>
                </a:gdLst>
                <a:ahLst/>
                <a:cxnLst>
                  <a:cxn ang="0">
                    <a:pos x="T0" y="T1"/>
                  </a:cxn>
                  <a:cxn ang="0">
                    <a:pos x="T2" y="T3"/>
                  </a:cxn>
                  <a:cxn ang="0">
                    <a:pos x="T4" y="T5"/>
                  </a:cxn>
                  <a:cxn ang="0">
                    <a:pos x="T6" y="T7"/>
                  </a:cxn>
                  <a:cxn ang="0">
                    <a:pos x="T8" y="T9"/>
                  </a:cxn>
                  <a:cxn ang="0">
                    <a:pos x="T10" y="T11"/>
                  </a:cxn>
                </a:cxnLst>
                <a:rect l="0" t="0" r="r" b="b"/>
                <a:pathLst>
                  <a:path w="6" h="10">
                    <a:moveTo>
                      <a:pt x="4" y="10"/>
                    </a:moveTo>
                    <a:lnTo>
                      <a:pt x="4" y="10"/>
                    </a:lnTo>
                    <a:lnTo>
                      <a:pt x="0" y="1"/>
                    </a:lnTo>
                    <a:lnTo>
                      <a:pt x="2" y="0"/>
                    </a:lnTo>
                    <a:lnTo>
                      <a:pt x="6" y="9"/>
                    </a:lnTo>
                    <a:lnTo>
                      <a:pt x="4" y="1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09" name="Freeform 334"/>
              <p:cNvSpPr>
                <a:spLocks/>
              </p:cNvSpPr>
              <p:nvPr/>
            </p:nvSpPr>
            <p:spPr bwMode="auto">
              <a:xfrm>
                <a:off x="4939" y="1162"/>
                <a:ext cx="3" cy="3"/>
              </a:xfrm>
              <a:custGeom>
                <a:avLst/>
                <a:gdLst>
                  <a:gd name="T0" fmla="*/ 6 w 9"/>
                  <a:gd name="T1" fmla="*/ 3 h 10"/>
                  <a:gd name="T2" fmla="*/ 6 w 9"/>
                  <a:gd name="T3" fmla="*/ 3 h 10"/>
                  <a:gd name="T4" fmla="*/ 3 w 9"/>
                  <a:gd name="T5" fmla="*/ 2 h 10"/>
                  <a:gd name="T6" fmla="*/ 3 w 9"/>
                  <a:gd name="T7" fmla="*/ 6 h 10"/>
                  <a:gd name="T8" fmla="*/ 5 w 9"/>
                  <a:gd name="T9" fmla="*/ 8 h 10"/>
                  <a:gd name="T10" fmla="*/ 7 w 9"/>
                  <a:gd name="T11" fmla="*/ 6 h 10"/>
                  <a:gd name="T12" fmla="*/ 8 w 9"/>
                  <a:gd name="T13" fmla="*/ 5 h 10"/>
                  <a:gd name="T14" fmla="*/ 6 w 9"/>
                  <a:gd name="T15" fmla="*/ 10 h 10"/>
                  <a:gd name="T16" fmla="*/ 1 w 9"/>
                  <a:gd name="T17" fmla="*/ 6 h 10"/>
                  <a:gd name="T18" fmla="*/ 3 w 9"/>
                  <a:gd name="T19" fmla="*/ 1 h 10"/>
                  <a:gd name="T20" fmla="*/ 7 w 9"/>
                  <a:gd name="T21" fmla="*/ 3 h 10"/>
                  <a:gd name="T22" fmla="*/ 6 w 9"/>
                  <a:gd name="T23"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6" y="3"/>
                    </a:moveTo>
                    <a:lnTo>
                      <a:pt x="6" y="3"/>
                    </a:lnTo>
                    <a:cubicBezTo>
                      <a:pt x="5" y="3"/>
                      <a:pt x="5" y="2"/>
                      <a:pt x="3" y="2"/>
                    </a:cubicBezTo>
                    <a:cubicBezTo>
                      <a:pt x="2" y="3"/>
                      <a:pt x="2" y="4"/>
                      <a:pt x="3" y="6"/>
                    </a:cubicBezTo>
                    <a:cubicBezTo>
                      <a:pt x="3" y="8"/>
                      <a:pt x="4" y="9"/>
                      <a:pt x="5" y="8"/>
                    </a:cubicBezTo>
                    <a:cubicBezTo>
                      <a:pt x="7" y="8"/>
                      <a:pt x="7" y="7"/>
                      <a:pt x="7" y="6"/>
                    </a:cubicBezTo>
                    <a:lnTo>
                      <a:pt x="8" y="5"/>
                    </a:lnTo>
                    <a:cubicBezTo>
                      <a:pt x="9" y="7"/>
                      <a:pt x="8" y="9"/>
                      <a:pt x="6" y="10"/>
                    </a:cubicBezTo>
                    <a:cubicBezTo>
                      <a:pt x="4" y="10"/>
                      <a:pt x="2" y="9"/>
                      <a:pt x="1" y="6"/>
                    </a:cubicBezTo>
                    <a:cubicBezTo>
                      <a:pt x="0" y="4"/>
                      <a:pt x="1" y="1"/>
                      <a:pt x="3" y="1"/>
                    </a:cubicBezTo>
                    <a:cubicBezTo>
                      <a:pt x="5" y="0"/>
                      <a:pt x="6" y="1"/>
                      <a:pt x="7" y="3"/>
                    </a:cubicBezTo>
                    <a:lnTo>
                      <a:pt x="6" y="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10" name="Freeform 335"/>
              <p:cNvSpPr>
                <a:spLocks/>
              </p:cNvSpPr>
              <p:nvPr/>
            </p:nvSpPr>
            <p:spPr bwMode="auto">
              <a:xfrm>
                <a:off x="4943" y="1161"/>
                <a:ext cx="2" cy="4"/>
              </a:xfrm>
              <a:custGeom>
                <a:avLst/>
                <a:gdLst>
                  <a:gd name="T0" fmla="*/ 1 w 7"/>
                  <a:gd name="T1" fmla="*/ 6 h 10"/>
                  <a:gd name="T2" fmla="*/ 1 w 7"/>
                  <a:gd name="T3" fmla="*/ 6 h 10"/>
                  <a:gd name="T4" fmla="*/ 2 w 7"/>
                  <a:gd name="T5" fmla="*/ 2 h 10"/>
                  <a:gd name="T6" fmla="*/ 4 w 7"/>
                  <a:gd name="T7" fmla="*/ 6 h 10"/>
                  <a:gd name="T8" fmla="*/ 1 w 7"/>
                  <a:gd name="T9" fmla="*/ 6 h 10"/>
                  <a:gd name="T10" fmla="*/ 1 w 7"/>
                  <a:gd name="T11" fmla="*/ 8 h 10"/>
                  <a:gd name="T12" fmla="*/ 4 w 7"/>
                  <a:gd name="T13" fmla="*/ 7 h 10"/>
                  <a:gd name="T14" fmla="*/ 5 w 7"/>
                  <a:gd name="T15" fmla="*/ 9 h 10"/>
                  <a:gd name="T16" fmla="*/ 7 w 7"/>
                  <a:gd name="T17" fmla="*/ 8 h 10"/>
                  <a:gd name="T18" fmla="*/ 2 w 7"/>
                  <a:gd name="T19" fmla="*/ 0 h 10"/>
                  <a:gd name="T20" fmla="*/ 0 w 7"/>
                  <a:gd name="T21" fmla="*/ 0 h 10"/>
                  <a:gd name="T22" fmla="*/ 0 w 7"/>
                  <a:gd name="T23" fmla="*/ 10 h 10"/>
                  <a:gd name="T24" fmla="*/ 1 w 7"/>
                  <a:gd name="T25" fmla="*/ 10 h 10"/>
                  <a:gd name="T26" fmla="*/ 1 w 7"/>
                  <a:gd name="T27" fmla="*/ 8 h 10"/>
                  <a:gd name="T28" fmla="*/ 1 w 7"/>
                  <a:gd name="T2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10">
                    <a:moveTo>
                      <a:pt x="1" y="6"/>
                    </a:moveTo>
                    <a:lnTo>
                      <a:pt x="1" y="6"/>
                    </a:lnTo>
                    <a:lnTo>
                      <a:pt x="2" y="2"/>
                    </a:lnTo>
                    <a:lnTo>
                      <a:pt x="4" y="6"/>
                    </a:lnTo>
                    <a:cubicBezTo>
                      <a:pt x="4" y="6"/>
                      <a:pt x="1" y="6"/>
                      <a:pt x="1" y="6"/>
                    </a:cubicBezTo>
                    <a:lnTo>
                      <a:pt x="1" y="8"/>
                    </a:lnTo>
                    <a:cubicBezTo>
                      <a:pt x="1" y="8"/>
                      <a:pt x="4" y="7"/>
                      <a:pt x="4" y="7"/>
                    </a:cubicBezTo>
                    <a:lnTo>
                      <a:pt x="5" y="9"/>
                    </a:lnTo>
                    <a:lnTo>
                      <a:pt x="7" y="8"/>
                    </a:lnTo>
                    <a:lnTo>
                      <a:pt x="2" y="0"/>
                    </a:lnTo>
                    <a:lnTo>
                      <a:pt x="0" y="0"/>
                    </a:lnTo>
                    <a:lnTo>
                      <a:pt x="0" y="10"/>
                    </a:lnTo>
                    <a:lnTo>
                      <a:pt x="1" y="10"/>
                    </a:lnTo>
                    <a:lnTo>
                      <a:pt x="1" y="8"/>
                    </a:lnTo>
                    <a:lnTo>
                      <a:pt x="1" y="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11" name="Freeform 336"/>
              <p:cNvSpPr>
                <a:spLocks/>
              </p:cNvSpPr>
              <p:nvPr/>
            </p:nvSpPr>
            <p:spPr bwMode="auto">
              <a:xfrm>
                <a:off x="4956" y="1161"/>
                <a:ext cx="3" cy="3"/>
              </a:xfrm>
              <a:custGeom>
                <a:avLst/>
                <a:gdLst>
                  <a:gd name="T0" fmla="*/ 6 w 7"/>
                  <a:gd name="T1" fmla="*/ 4 h 10"/>
                  <a:gd name="T2" fmla="*/ 6 w 7"/>
                  <a:gd name="T3" fmla="*/ 4 h 10"/>
                  <a:gd name="T4" fmla="*/ 4 w 7"/>
                  <a:gd name="T5" fmla="*/ 2 h 10"/>
                  <a:gd name="T6" fmla="*/ 2 w 7"/>
                  <a:gd name="T7" fmla="*/ 5 h 10"/>
                  <a:gd name="T8" fmla="*/ 3 w 7"/>
                  <a:gd name="T9" fmla="*/ 9 h 10"/>
                  <a:gd name="T10" fmla="*/ 5 w 7"/>
                  <a:gd name="T11" fmla="*/ 7 h 10"/>
                  <a:gd name="T12" fmla="*/ 7 w 7"/>
                  <a:gd name="T13" fmla="*/ 7 h 10"/>
                  <a:gd name="T14" fmla="*/ 3 w 7"/>
                  <a:gd name="T15" fmla="*/ 10 h 10"/>
                  <a:gd name="T16" fmla="*/ 0 w 7"/>
                  <a:gd name="T17" fmla="*/ 5 h 10"/>
                  <a:gd name="T18" fmla="*/ 4 w 7"/>
                  <a:gd name="T19" fmla="*/ 1 h 10"/>
                  <a:gd name="T20" fmla="*/ 7 w 7"/>
                  <a:gd name="T21" fmla="*/ 4 h 10"/>
                  <a:gd name="T22" fmla="*/ 6 w 7"/>
                  <a:gd name="T23"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6" y="4"/>
                    </a:moveTo>
                    <a:lnTo>
                      <a:pt x="6" y="4"/>
                    </a:lnTo>
                    <a:cubicBezTo>
                      <a:pt x="6" y="4"/>
                      <a:pt x="5" y="2"/>
                      <a:pt x="4" y="2"/>
                    </a:cubicBezTo>
                    <a:cubicBezTo>
                      <a:pt x="3" y="2"/>
                      <a:pt x="2" y="3"/>
                      <a:pt x="2" y="5"/>
                    </a:cubicBezTo>
                    <a:cubicBezTo>
                      <a:pt x="1" y="7"/>
                      <a:pt x="2" y="8"/>
                      <a:pt x="3" y="9"/>
                    </a:cubicBezTo>
                    <a:cubicBezTo>
                      <a:pt x="4" y="9"/>
                      <a:pt x="5" y="8"/>
                      <a:pt x="5" y="7"/>
                    </a:cubicBezTo>
                    <a:lnTo>
                      <a:pt x="7" y="7"/>
                    </a:lnTo>
                    <a:cubicBezTo>
                      <a:pt x="6" y="9"/>
                      <a:pt x="5" y="10"/>
                      <a:pt x="3" y="10"/>
                    </a:cubicBezTo>
                    <a:cubicBezTo>
                      <a:pt x="1" y="10"/>
                      <a:pt x="0" y="8"/>
                      <a:pt x="0" y="5"/>
                    </a:cubicBezTo>
                    <a:cubicBezTo>
                      <a:pt x="0" y="2"/>
                      <a:pt x="2" y="0"/>
                      <a:pt x="4" y="1"/>
                    </a:cubicBezTo>
                    <a:cubicBezTo>
                      <a:pt x="6" y="1"/>
                      <a:pt x="7" y="3"/>
                      <a:pt x="7" y="4"/>
                    </a:cubicBezTo>
                    <a:lnTo>
                      <a:pt x="6" y="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12" name="Freeform 337"/>
              <p:cNvSpPr>
                <a:spLocks/>
              </p:cNvSpPr>
              <p:nvPr/>
            </p:nvSpPr>
            <p:spPr bwMode="auto">
              <a:xfrm>
                <a:off x="4959" y="1161"/>
                <a:ext cx="3" cy="4"/>
              </a:xfrm>
              <a:custGeom>
                <a:avLst/>
                <a:gdLst>
                  <a:gd name="T0" fmla="*/ 4 w 9"/>
                  <a:gd name="T1" fmla="*/ 8 h 10"/>
                  <a:gd name="T2" fmla="*/ 4 w 9"/>
                  <a:gd name="T3" fmla="*/ 8 h 10"/>
                  <a:gd name="T4" fmla="*/ 7 w 9"/>
                  <a:gd name="T5" fmla="*/ 6 h 10"/>
                  <a:gd name="T6" fmla="*/ 6 w 9"/>
                  <a:gd name="T7" fmla="*/ 2 h 10"/>
                  <a:gd name="T8" fmla="*/ 3 w 9"/>
                  <a:gd name="T9" fmla="*/ 5 h 10"/>
                  <a:gd name="T10" fmla="*/ 4 w 9"/>
                  <a:gd name="T11" fmla="*/ 8 h 10"/>
                  <a:gd name="T12" fmla="*/ 3 w 9"/>
                  <a:gd name="T13" fmla="*/ 10 h 10"/>
                  <a:gd name="T14" fmla="*/ 1 w 9"/>
                  <a:gd name="T15" fmla="*/ 4 h 10"/>
                  <a:gd name="T16" fmla="*/ 6 w 9"/>
                  <a:gd name="T17" fmla="*/ 0 h 10"/>
                  <a:gd name="T18" fmla="*/ 8 w 9"/>
                  <a:gd name="T19" fmla="*/ 6 h 10"/>
                  <a:gd name="T20" fmla="*/ 3 w 9"/>
                  <a:gd name="T21" fmla="*/ 10 h 10"/>
                  <a:gd name="T22" fmla="*/ 4 w 9"/>
                  <a:gd name="T23"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4" y="8"/>
                    </a:moveTo>
                    <a:lnTo>
                      <a:pt x="4" y="8"/>
                    </a:lnTo>
                    <a:cubicBezTo>
                      <a:pt x="5" y="9"/>
                      <a:pt x="6" y="8"/>
                      <a:pt x="7" y="6"/>
                    </a:cubicBezTo>
                    <a:cubicBezTo>
                      <a:pt x="7" y="4"/>
                      <a:pt x="7" y="2"/>
                      <a:pt x="6" y="2"/>
                    </a:cubicBezTo>
                    <a:cubicBezTo>
                      <a:pt x="4" y="2"/>
                      <a:pt x="3" y="3"/>
                      <a:pt x="3" y="5"/>
                    </a:cubicBezTo>
                    <a:cubicBezTo>
                      <a:pt x="2" y="7"/>
                      <a:pt x="3" y="8"/>
                      <a:pt x="4" y="8"/>
                    </a:cubicBezTo>
                    <a:lnTo>
                      <a:pt x="3" y="10"/>
                    </a:lnTo>
                    <a:cubicBezTo>
                      <a:pt x="1" y="9"/>
                      <a:pt x="0" y="7"/>
                      <a:pt x="1" y="4"/>
                    </a:cubicBezTo>
                    <a:cubicBezTo>
                      <a:pt x="2" y="1"/>
                      <a:pt x="4" y="0"/>
                      <a:pt x="6" y="0"/>
                    </a:cubicBezTo>
                    <a:cubicBezTo>
                      <a:pt x="8" y="1"/>
                      <a:pt x="9" y="3"/>
                      <a:pt x="8" y="6"/>
                    </a:cubicBezTo>
                    <a:cubicBezTo>
                      <a:pt x="8" y="9"/>
                      <a:pt x="6" y="10"/>
                      <a:pt x="3" y="10"/>
                    </a:cubicBezTo>
                    <a:lnTo>
                      <a:pt x="4" y="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13" name="Freeform 338"/>
              <p:cNvSpPr>
                <a:spLocks/>
              </p:cNvSpPr>
              <p:nvPr/>
            </p:nvSpPr>
            <p:spPr bwMode="auto">
              <a:xfrm>
                <a:off x="4962" y="1162"/>
                <a:ext cx="3" cy="4"/>
              </a:xfrm>
              <a:custGeom>
                <a:avLst/>
                <a:gdLst>
                  <a:gd name="T0" fmla="*/ 6 w 8"/>
                  <a:gd name="T1" fmla="*/ 4 h 10"/>
                  <a:gd name="T2" fmla="*/ 6 w 8"/>
                  <a:gd name="T3" fmla="*/ 4 h 10"/>
                  <a:gd name="T4" fmla="*/ 5 w 8"/>
                  <a:gd name="T5" fmla="*/ 2 h 10"/>
                  <a:gd name="T6" fmla="*/ 3 w 8"/>
                  <a:gd name="T7" fmla="*/ 3 h 10"/>
                  <a:gd name="T8" fmla="*/ 4 w 8"/>
                  <a:gd name="T9" fmla="*/ 5 h 10"/>
                  <a:gd name="T10" fmla="*/ 6 w 8"/>
                  <a:gd name="T11" fmla="*/ 8 h 10"/>
                  <a:gd name="T12" fmla="*/ 2 w 8"/>
                  <a:gd name="T13" fmla="*/ 10 h 10"/>
                  <a:gd name="T14" fmla="*/ 0 w 8"/>
                  <a:gd name="T15" fmla="*/ 6 h 10"/>
                  <a:gd name="T16" fmla="*/ 2 w 8"/>
                  <a:gd name="T17" fmla="*/ 6 h 10"/>
                  <a:gd name="T18" fmla="*/ 3 w 8"/>
                  <a:gd name="T19" fmla="*/ 8 h 10"/>
                  <a:gd name="T20" fmla="*/ 4 w 8"/>
                  <a:gd name="T21" fmla="*/ 8 h 10"/>
                  <a:gd name="T22" fmla="*/ 3 w 8"/>
                  <a:gd name="T23" fmla="*/ 6 h 10"/>
                  <a:gd name="T24" fmla="*/ 2 w 8"/>
                  <a:gd name="T25" fmla="*/ 2 h 10"/>
                  <a:gd name="T26" fmla="*/ 6 w 8"/>
                  <a:gd name="T27" fmla="*/ 1 h 10"/>
                  <a:gd name="T28" fmla="*/ 7 w 8"/>
                  <a:gd name="T29" fmla="*/ 5 h 10"/>
                  <a:gd name="T30" fmla="*/ 6 w 8"/>
                  <a:gd name="T31"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0">
                    <a:moveTo>
                      <a:pt x="6" y="4"/>
                    </a:moveTo>
                    <a:lnTo>
                      <a:pt x="6" y="4"/>
                    </a:lnTo>
                    <a:cubicBezTo>
                      <a:pt x="6" y="3"/>
                      <a:pt x="6" y="3"/>
                      <a:pt x="5" y="2"/>
                    </a:cubicBezTo>
                    <a:cubicBezTo>
                      <a:pt x="4" y="2"/>
                      <a:pt x="3" y="2"/>
                      <a:pt x="3" y="3"/>
                    </a:cubicBezTo>
                    <a:cubicBezTo>
                      <a:pt x="3" y="3"/>
                      <a:pt x="3" y="4"/>
                      <a:pt x="4" y="5"/>
                    </a:cubicBezTo>
                    <a:cubicBezTo>
                      <a:pt x="6" y="5"/>
                      <a:pt x="7" y="6"/>
                      <a:pt x="6" y="8"/>
                    </a:cubicBezTo>
                    <a:cubicBezTo>
                      <a:pt x="5" y="10"/>
                      <a:pt x="4" y="10"/>
                      <a:pt x="2" y="10"/>
                    </a:cubicBezTo>
                    <a:cubicBezTo>
                      <a:pt x="0" y="9"/>
                      <a:pt x="0" y="7"/>
                      <a:pt x="0" y="6"/>
                    </a:cubicBezTo>
                    <a:lnTo>
                      <a:pt x="2" y="6"/>
                    </a:lnTo>
                    <a:cubicBezTo>
                      <a:pt x="1" y="7"/>
                      <a:pt x="2" y="8"/>
                      <a:pt x="3" y="8"/>
                    </a:cubicBezTo>
                    <a:cubicBezTo>
                      <a:pt x="4" y="9"/>
                      <a:pt x="4" y="8"/>
                      <a:pt x="4" y="8"/>
                    </a:cubicBezTo>
                    <a:cubicBezTo>
                      <a:pt x="5" y="7"/>
                      <a:pt x="4" y="6"/>
                      <a:pt x="3" y="6"/>
                    </a:cubicBezTo>
                    <a:cubicBezTo>
                      <a:pt x="1" y="4"/>
                      <a:pt x="1" y="3"/>
                      <a:pt x="2" y="2"/>
                    </a:cubicBezTo>
                    <a:cubicBezTo>
                      <a:pt x="2" y="1"/>
                      <a:pt x="3" y="0"/>
                      <a:pt x="6" y="1"/>
                    </a:cubicBezTo>
                    <a:cubicBezTo>
                      <a:pt x="8" y="2"/>
                      <a:pt x="8" y="3"/>
                      <a:pt x="7" y="5"/>
                    </a:cubicBezTo>
                    <a:lnTo>
                      <a:pt x="6" y="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14" name="Freeform 339"/>
              <p:cNvSpPr>
                <a:spLocks/>
              </p:cNvSpPr>
              <p:nvPr/>
            </p:nvSpPr>
            <p:spPr bwMode="auto">
              <a:xfrm>
                <a:off x="4965" y="1163"/>
                <a:ext cx="3" cy="4"/>
              </a:xfrm>
              <a:custGeom>
                <a:avLst/>
                <a:gdLst>
                  <a:gd name="T0" fmla="*/ 0 w 8"/>
                  <a:gd name="T1" fmla="*/ 10 h 11"/>
                  <a:gd name="T2" fmla="*/ 0 w 8"/>
                  <a:gd name="T3" fmla="*/ 10 h 11"/>
                  <a:gd name="T4" fmla="*/ 4 w 8"/>
                  <a:gd name="T5" fmla="*/ 3 h 11"/>
                  <a:gd name="T6" fmla="*/ 1 w 8"/>
                  <a:gd name="T7" fmla="*/ 2 h 11"/>
                  <a:gd name="T8" fmla="*/ 2 w 8"/>
                  <a:gd name="T9" fmla="*/ 0 h 11"/>
                  <a:gd name="T10" fmla="*/ 8 w 8"/>
                  <a:gd name="T11" fmla="*/ 4 h 11"/>
                  <a:gd name="T12" fmla="*/ 7 w 8"/>
                  <a:gd name="T13" fmla="*/ 5 h 11"/>
                  <a:gd name="T14" fmla="*/ 5 w 8"/>
                  <a:gd name="T15" fmla="*/ 4 h 11"/>
                  <a:gd name="T16" fmla="*/ 1 w 8"/>
                  <a:gd name="T17" fmla="*/ 11 h 11"/>
                  <a:gd name="T18" fmla="*/ 0 w 8"/>
                  <a:gd name="T1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1">
                    <a:moveTo>
                      <a:pt x="0" y="10"/>
                    </a:moveTo>
                    <a:lnTo>
                      <a:pt x="0" y="10"/>
                    </a:lnTo>
                    <a:lnTo>
                      <a:pt x="4" y="3"/>
                    </a:lnTo>
                    <a:lnTo>
                      <a:pt x="1" y="2"/>
                    </a:lnTo>
                    <a:lnTo>
                      <a:pt x="2" y="0"/>
                    </a:lnTo>
                    <a:lnTo>
                      <a:pt x="8" y="4"/>
                    </a:lnTo>
                    <a:lnTo>
                      <a:pt x="7" y="5"/>
                    </a:lnTo>
                    <a:lnTo>
                      <a:pt x="5" y="4"/>
                    </a:lnTo>
                    <a:lnTo>
                      <a:pt x="1" y="11"/>
                    </a:lnTo>
                    <a:lnTo>
                      <a:pt x="0" y="1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15" name="Freeform 340"/>
              <p:cNvSpPr>
                <a:spLocks/>
              </p:cNvSpPr>
              <p:nvPr/>
            </p:nvSpPr>
            <p:spPr bwMode="auto">
              <a:xfrm>
                <a:off x="4972" y="1169"/>
                <a:ext cx="2" cy="3"/>
              </a:xfrm>
              <a:custGeom>
                <a:avLst/>
                <a:gdLst>
                  <a:gd name="T0" fmla="*/ 0 w 6"/>
                  <a:gd name="T1" fmla="*/ 9 h 9"/>
                  <a:gd name="T2" fmla="*/ 0 w 6"/>
                  <a:gd name="T3" fmla="*/ 9 h 9"/>
                  <a:gd name="T4" fmla="*/ 5 w 6"/>
                  <a:gd name="T5" fmla="*/ 0 h 9"/>
                  <a:gd name="T6" fmla="*/ 6 w 6"/>
                  <a:gd name="T7" fmla="*/ 1 h 9"/>
                  <a:gd name="T8" fmla="*/ 2 w 6"/>
                  <a:gd name="T9" fmla="*/ 9 h 9"/>
                  <a:gd name="T10" fmla="*/ 0 w 6"/>
                  <a:gd name="T11" fmla="*/ 9 h 9"/>
                </a:gdLst>
                <a:ahLst/>
                <a:cxnLst>
                  <a:cxn ang="0">
                    <a:pos x="T0" y="T1"/>
                  </a:cxn>
                  <a:cxn ang="0">
                    <a:pos x="T2" y="T3"/>
                  </a:cxn>
                  <a:cxn ang="0">
                    <a:pos x="T4" y="T5"/>
                  </a:cxn>
                  <a:cxn ang="0">
                    <a:pos x="T6" y="T7"/>
                  </a:cxn>
                  <a:cxn ang="0">
                    <a:pos x="T8" y="T9"/>
                  </a:cxn>
                  <a:cxn ang="0">
                    <a:pos x="T10" y="T11"/>
                  </a:cxn>
                </a:cxnLst>
                <a:rect l="0" t="0" r="r" b="b"/>
                <a:pathLst>
                  <a:path w="6" h="9">
                    <a:moveTo>
                      <a:pt x="0" y="9"/>
                    </a:moveTo>
                    <a:lnTo>
                      <a:pt x="0" y="9"/>
                    </a:lnTo>
                    <a:lnTo>
                      <a:pt x="5" y="0"/>
                    </a:lnTo>
                    <a:lnTo>
                      <a:pt x="6" y="1"/>
                    </a:lnTo>
                    <a:lnTo>
                      <a:pt x="2" y="9"/>
                    </a:lnTo>
                    <a:lnTo>
                      <a:pt x="0" y="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16" name="Freeform 341"/>
              <p:cNvSpPr>
                <a:spLocks/>
              </p:cNvSpPr>
              <p:nvPr/>
            </p:nvSpPr>
            <p:spPr bwMode="auto">
              <a:xfrm>
                <a:off x="4974" y="1170"/>
                <a:ext cx="3" cy="3"/>
              </a:xfrm>
              <a:custGeom>
                <a:avLst/>
                <a:gdLst>
                  <a:gd name="T0" fmla="*/ 7 w 9"/>
                  <a:gd name="T1" fmla="*/ 4 h 10"/>
                  <a:gd name="T2" fmla="*/ 7 w 9"/>
                  <a:gd name="T3" fmla="*/ 4 h 10"/>
                  <a:gd name="T4" fmla="*/ 6 w 9"/>
                  <a:gd name="T5" fmla="*/ 2 h 10"/>
                  <a:gd name="T6" fmla="*/ 3 w 9"/>
                  <a:gd name="T7" fmla="*/ 4 h 10"/>
                  <a:gd name="T8" fmla="*/ 3 w 9"/>
                  <a:gd name="T9" fmla="*/ 8 h 10"/>
                  <a:gd name="T10" fmla="*/ 6 w 9"/>
                  <a:gd name="T11" fmla="*/ 7 h 10"/>
                  <a:gd name="T12" fmla="*/ 7 w 9"/>
                  <a:gd name="T13" fmla="*/ 8 h 10"/>
                  <a:gd name="T14" fmla="*/ 2 w 9"/>
                  <a:gd name="T15" fmla="*/ 9 h 10"/>
                  <a:gd name="T16" fmla="*/ 1 w 9"/>
                  <a:gd name="T17" fmla="*/ 4 h 10"/>
                  <a:gd name="T18" fmla="*/ 6 w 9"/>
                  <a:gd name="T19" fmla="*/ 1 h 10"/>
                  <a:gd name="T20" fmla="*/ 8 w 9"/>
                  <a:gd name="T21" fmla="*/ 5 h 10"/>
                  <a:gd name="T22" fmla="*/ 7 w 9"/>
                  <a:gd name="T23"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7" y="4"/>
                    </a:moveTo>
                    <a:lnTo>
                      <a:pt x="7" y="4"/>
                    </a:lnTo>
                    <a:cubicBezTo>
                      <a:pt x="7" y="4"/>
                      <a:pt x="7" y="3"/>
                      <a:pt x="6" y="2"/>
                    </a:cubicBezTo>
                    <a:cubicBezTo>
                      <a:pt x="5" y="2"/>
                      <a:pt x="3" y="2"/>
                      <a:pt x="3" y="4"/>
                    </a:cubicBezTo>
                    <a:cubicBezTo>
                      <a:pt x="2" y="6"/>
                      <a:pt x="2" y="7"/>
                      <a:pt x="3" y="8"/>
                    </a:cubicBezTo>
                    <a:cubicBezTo>
                      <a:pt x="4" y="8"/>
                      <a:pt x="5" y="8"/>
                      <a:pt x="6" y="7"/>
                    </a:cubicBezTo>
                    <a:lnTo>
                      <a:pt x="7" y="8"/>
                    </a:lnTo>
                    <a:cubicBezTo>
                      <a:pt x="6" y="9"/>
                      <a:pt x="4" y="10"/>
                      <a:pt x="2" y="9"/>
                    </a:cubicBezTo>
                    <a:cubicBezTo>
                      <a:pt x="1" y="9"/>
                      <a:pt x="0" y="6"/>
                      <a:pt x="1" y="4"/>
                    </a:cubicBezTo>
                    <a:cubicBezTo>
                      <a:pt x="2" y="1"/>
                      <a:pt x="4" y="0"/>
                      <a:pt x="6" y="1"/>
                    </a:cubicBezTo>
                    <a:cubicBezTo>
                      <a:pt x="8" y="1"/>
                      <a:pt x="9" y="4"/>
                      <a:pt x="8" y="5"/>
                    </a:cubicBezTo>
                    <a:lnTo>
                      <a:pt x="7" y="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17" name="Freeform 342"/>
              <p:cNvSpPr>
                <a:spLocks/>
              </p:cNvSpPr>
              <p:nvPr/>
            </p:nvSpPr>
            <p:spPr bwMode="auto">
              <a:xfrm>
                <a:off x="4949" y="1163"/>
                <a:ext cx="2" cy="3"/>
              </a:xfrm>
              <a:custGeom>
                <a:avLst/>
                <a:gdLst>
                  <a:gd name="T0" fmla="*/ 2 w 8"/>
                  <a:gd name="T1" fmla="*/ 5 h 11"/>
                  <a:gd name="T2" fmla="*/ 2 w 8"/>
                  <a:gd name="T3" fmla="*/ 5 h 11"/>
                  <a:gd name="T4" fmla="*/ 2 w 8"/>
                  <a:gd name="T5" fmla="*/ 9 h 11"/>
                  <a:gd name="T6" fmla="*/ 3 w 8"/>
                  <a:gd name="T7" fmla="*/ 9 h 11"/>
                  <a:gd name="T8" fmla="*/ 5 w 8"/>
                  <a:gd name="T9" fmla="*/ 6 h 11"/>
                  <a:gd name="T10" fmla="*/ 4 w 8"/>
                  <a:gd name="T11" fmla="*/ 2 h 11"/>
                  <a:gd name="T12" fmla="*/ 2 w 8"/>
                  <a:gd name="T13" fmla="*/ 2 h 11"/>
                  <a:gd name="T14" fmla="*/ 2 w 8"/>
                  <a:gd name="T15" fmla="*/ 5 h 11"/>
                  <a:gd name="T16" fmla="*/ 0 w 8"/>
                  <a:gd name="T17" fmla="*/ 5 h 11"/>
                  <a:gd name="T18" fmla="*/ 1 w 8"/>
                  <a:gd name="T19" fmla="*/ 0 h 11"/>
                  <a:gd name="T20" fmla="*/ 4 w 8"/>
                  <a:gd name="T21" fmla="*/ 1 h 11"/>
                  <a:gd name="T22" fmla="*/ 7 w 8"/>
                  <a:gd name="T23" fmla="*/ 6 h 11"/>
                  <a:gd name="T24" fmla="*/ 3 w 8"/>
                  <a:gd name="T25" fmla="*/ 10 h 11"/>
                  <a:gd name="T26" fmla="*/ 0 w 8"/>
                  <a:gd name="T27" fmla="*/ 10 h 11"/>
                  <a:gd name="T28" fmla="*/ 0 w 8"/>
                  <a:gd name="T29" fmla="*/ 5 h 11"/>
                  <a:gd name="T30" fmla="*/ 2 w 8"/>
                  <a:gd name="T31"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1">
                    <a:moveTo>
                      <a:pt x="2" y="5"/>
                    </a:moveTo>
                    <a:lnTo>
                      <a:pt x="2" y="5"/>
                    </a:lnTo>
                    <a:cubicBezTo>
                      <a:pt x="2" y="7"/>
                      <a:pt x="2" y="9"/>
                      <a:pt x="2" y="9"/>
                    </a:cubicBezTo>
                    <a:cubicBezTo>
                      <a:pt x="2" y="9"/>
                      <a:pt x="3" y="9"/>
                      <a:pt x="3" y="9"/>
                    </a:cubicBezTo>
                    <a:cubicBezTo>
                      <a:pt x="4" y="9"/>
                      <a:pt x="5" y="9"/>
                      <a:pt x="5" y="6"/>
                    </a:cubicBezTo>
                    <a:cubicBezTo>
                      <a:pt x="6" y="3"/>
                      <a:pt x="4" y="3"/>
                      <a:pt x="4" y="2"/>
                    </a:cubicBezTo>
                    <a:cubicBezTo>
                      <a:pt x="4" y="2"/>
                      <a:pt x="2" y="2"/>
                      <a:pt x="2" y="2"/>
                    </a:cubicBezTo>
                    <a:cubicBezTo>
                      <a:pt x="2" y="2"/>
                      <a:pt x="2" y="4"/>
                      <a:pt x="2" y="5"/>
                    </a:cubicBezTo>
                    <a:lnTo>
                      <a:pt x="0" y="5"/>
                    </a:lnTo>
                    <a:cubicBezTo>
                      <a:pt x="1" y="3"/>
                      <a:pt x="1" y="0"/>
                      <a:pt x="1" y="0"/>
                    </a:cubicBezTo>
                    <a:cubicBezTo>
                      <a:pt x="2" y="1"/>
                      <a:pt x="3" y="1"/>
                      <a:pt x="4" y="1"/>
                    </a:cubicBezTo>
                    <a:cubicBezTo>
                      <a:pt x="5" y="1"/>
                      <a:pt x="8" y="2"/>
                      <a:pt x="7" y="6"/>
                    </a:cubicBezTo>
                    <a:cubicBezTo>
                      <a:pt x="7" y="8"/>
                      <a:pt x="5" y="11"/>
                      <a:pt x="3" y="10"/>
                    </a:cubicBezTo>
                    <a:cubicBezTo>
                      <a:pt x="1" y="10"/>
                      <a:pt x="0" y="10"/>
                      <a:pt x="0" y="10"/>
                    </a:cubicBezTo>
                    <a:cubicBezTo>
                      <a:pt x="0" y="10"/>
                      <a:pt x="0" y="8"/>
                      <a:pt x="0" y="5"/>
                    </a:cubicBezTo>
                    <a:lnTo>
                      <a:pt x="2" y="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18" name="Freeform 343"/>
              <p:cNvSpPr>
                <a:spLocks/>
              </p:cNvSpPr>
              <p:nvPr/>
            </p:nvSpPr>
            <p:spPr bwMode="auto">
              <a:xfrm>
                <a:off x="4952" y="1163"/>
                <a:ext cx="2" cy="3"/>
              </a:xfrm>
              <a:custGeom>
                <a:avLst/>
                <a:gdLst>
                  <a:gd name="T0" fmla="*/ 6 w 8"/>
                  <a:gd name="T1" fmla="*/ 2 h 11"/>
                  <a:gd name="T2" fmla="*/ 6 w 8"/>
                  <a:gd name="T3" fmla="*/ 2 h 11"/>
                  <a:gd name="T4" fmla="*/ 2 w 8"/>
                  <a:gd name="T5" fmla="*/ 3 h 11"/>
                  <a:gd name="T6" fmla="*/ 3 w 8"/>
                  <a:gd name="T7" fmla="*/ 5 h 11"/>
                  <a:gd name="T8" fmla="*/ 6 w 8"/>
                  <a:gd name="T9" fmla="*/ 4 h 11"/>
                  <a:gd name="T10" fmla="*/ 7 w 8"/>
                  <a:gd name="T11" fmla="*/ 6 h 11"/>
                  <a:gd name="T12" fmla="*/ 3 w 8"/>
                  <a:gd name="T13" fmla="*/ 7 h 11"/>
                  <a:gd name="T14" fmla="*/ 3 w 8"/>
                  <a:gd name="T15" fmla="*/ 9 h 11"/>
                  <a:gd name="T16" fmla="*/ 8 w 8"/>
                  <a:gd name="T17" fmla="*/ 8 h 11"/>
                  <a:gd name="T18" fmla="*/ 8 w 8"/>
                  <a:gd name="T19" fmla="*/ 10 h 11"/>
                  <a:gd name="T20" fmla="*/ 2 w 8"/>
                  <a:gd name="T21" fmla="*/ 11 h 11"/>
                  <a:gd name="T22" fmla="*/ 0 w 8"/>
                  <a:gd name="T23" fmla="*/ 2 h 11"/>
                  <a:gd name="T24" fmla="*/ 6 w 8"/>
                  <a:gd name="T25" fmla="*/ 0 h 11"/>
                  <a:gd name="T26" fmla="*/ 6 w 8"/>
                  <a:gd name="T2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1">
                    <a:moveTo>
                      <a:pt x="6" y="2"/>
                    </a:moveTo>
                    <a:lnTo>
                      <a:pt x="6" y="2"/>
                    </a:lnTo>
                    <a:lnTo>
                      <a:pt x="2" y="3"/>
                    </a:lnTo>
                    <a:lnTo>
                      <a:pt x="3" y="5"/>
                    </a:lnTo>
                    <a:lnTo>
                      <a:pt x="6" y="4"/>
                    </a:lnTo>
                    <a:lnTo>
                      <a:pt x="7" y="6"/>
                    </a:lnTo>
                    <a:lnTo>
                      <a:pt x="3" y="7"/>
                    </a:lnTo>
                    <a:lnTo>
                      <a:pt x="3" y="9"/>
                    </a:lnTo>
                    <a:lnTo>
                      <a:pt x="8" y="8"/>
                    </a:lnTo>
                    <a:lnTo>
                      <a:pt x="8" y="10"/>
                    </a:lnTo>
                    <a:lnTo>
                      <a:pt x="2" y="11"/>
                    </a:lnTo>
                    <a:lnTo>
                      <a:pt x="0" y="2"/>
                    </a:lnTo>
                    <a:lnTo>
                      <a:pt x="6" y="0"/>
                    </a:lnTo>
                    <a:lnTo>
                      <a:pt x="6" y="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19" name="Freeform 344"/>
              <p:cNvSpPr>
                <a:spLocks/>
              </p:cNvSpPr>
              <p:nvPr/>
            </p:nvSpPr>
            <p:spPr bwMode="auto">
              <a:xfrm>
                <a:off x="4970" y="1167"/>
                <a:ext cx="3" cy="4"/>
              </a:xfrm>
              <a:custGeom>
                <a:avLst/>
                <a:gdLst>
                  <a:gd name="T0" fmla="*/ 4 w 10"/>
                  <a:gd name="T1" fmla="*/ 4 h 11"/>
                  <a:gd name="T2" fmla="*/ 4 w 10"/>
                  <a:gd name="T3" fmla="*/ 4 h 11"/>
                  <a:gd name="T4" fmla="*/ 5 w 10"/>
                  <a:gd name="T5" fmla="*/ 2 h 11"/>
                  <a:gd name="T6" fmla="*/ 7 w 10"/>
                  <a:gd name="T7" fmla="*/ 3 h 11"/>
                  <a:gd name="T8" fmla="*/ 8 w 10"/>
                  <a:gd name="T9" fmla="*/ 5 h 11"/>
                  <a:gd name="T10" fmla="*/ 6 w 10"/>
                  <a:gd name="T11" fmla="*/ 6 h 11"/>
                  <a:gd name="T12" fmla="*/ 4 w 10"/>
                  <a:gd name="T13" fmla="*/ 4 h 11"/>
                  <a:gd name="T14" fmla="*/ 3 w 10"/>
                  <a:gd name="T15" fmla="*/ 6 h 11"/>
                  <a:gd name="T16" fmla="*/ 5 w 10"/>
                  <a:gd name="T17" fmla="*/ 7 h 11"/>
                  <a:gd name="T18" fmla="*/ 5 w 10"/>
                  <a:gd name="T19" fmla="*/ 9 h 11"/>
                  <a:gd name="T20" fmla="*/ 4 w 10"/>
                  <a:gd name="T21" fmla="*/ 11 h 11"/>
                  <a:gd name="T22" fmla="*/ 5 w 10"/>
                  <a:gd name="T23" fmla="*/ 11 h 11"/>
                  <a:gd name="T24" fmla="*/ 7 w 10"/>
                  <a:gd name="T25" fmla="*/ 9 h 11"/>
                  <a:gd name="T26" fmla="*/ 7 w 10"/>
                  <a:gd name="T27" fmla="*/ 7 h 11"/>
                  <a:gd name="T28" fmla="*/ 9 w 10"/>
                  <a:gd name="T29" fmla="*/ 6 h 11"/>
                  <a:gd name="T30" fmla="*/ 9 w 10"/>
                  <a:gd name="T31" fmla="*/ 2 h 11"/>
                  <a:gd name="T32" fmla="*/ 5 w 10"/>
                  <a:gd name="T33" fmla="*/ 0 h 11"/>
                  <a:gd name="T34" fmla="*/ 0 w 10"/>
                  <a:gd name="T35" fmla="*/ 8 h 11"/>
                  <a:gd name="T36" fmla="*/ 1 w 10"/>
                  <a:gd name="T37" fmla="*/ 9 h 11"/>
                  <a:gd name="T38" fmla="*/ 3 w 10"/>
                  <a:gd name="T39" fmla="*/ 6 h 11"/>
                  <a:gd name="T40" fmla="*/ 4 w 10"/>
                  <a:gd name="T41"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1">
                    <a:moveTo>
                      <a:pt x="4" y="4"/>
                    </a:moveTo>
                    <a:lnTo>
                      <a:pt x="4" y="4"/>
                    </a:lnTo>
                    <a:lnTo>
                      <a:pt x="5" y="2"/>
                    </a:lnTo>
                    <a:cubicBezTo>
                      <a:pt x="5" y="2"/>
                      <a:pt x="7" y="3"/>
                      <a:pt x="7" y="3"/>
                    </a:cubicBezTo>
                    <a:cubicBezTo>
                      <a:pt x="8" y="4"/>
                      <a:pt x="8" y="4"/>
                      <a:pt x="8" y="5"/>
                    </a:cubicBezTo>
                    <a:cubicBezTo>
                      <a:pt x="7" y="6"/>
                      <a:pt x="7" y="6"/>
                      <a:pt x="6" y="6"/>
                    </a:cubicBezTo>
                    <a:cubicBezTo>
                      <a:pt x="6" y="5"/>
                      <a:pt x="4" y="4"/>
                      <a:pt x="4" y="4"/>
                    </a:cubicBezTo>
                    <a:lnTo>
                      <a:pt x="3" y="6"/>
                    </a:lnTo>
                    <a:cubicBezTo>
                      <a:pt x="3" y="6"/>
                      <a:pt x="4" y="6"/>
                      <a:pt x="5" y="7"/>
                    </a:cubicBezTo>
                    <a:cubicBezTo>
                      <a:pt x="5" y="7"/>
                      <a:pt x="6" y="8"/>
                      <a:pt x="5" y="9"/>
                    </a:cubicBezTo>
                    <a:cubicBezTo>
                      <a:pt x="4" y="10"/>
                      <a:pt x="4" y="11"/>
                      <a:pt x="4" y="11"/>
                    </a:cubicBezTo>
                    <a:lnTo>
                      <a:pt x="5" y="11"/>
                    </a:lnTo>
                    <a:cubicBezTo>
                      <a:pt x="5" y="11"/>
                      <a:pt x="6" y="10"/>
                      <a:pt x="7" y="9"/>
                    </a:cubicBezTo>
                    <a:cubicBezTo>
                      <a:pt x="7" y="8"/>
                      <a:pt x="7" y="7"/>
                      <a:pt x="7" y="7"/>
                    </a:cubicBezTo>
                    <a:cubicBezTo>
                      <a:pt x="7" y="7"/>
                      <a:pt x="8" y="7"/>
                      <a:pt x="9" y="6"/>
                    </a:cubicBezTo>
                    <a:cubicBezTo>
                      <a:pt x="10" y="5"/>
                      <a:pt x="10" y="3"/>
                      <a:pt x="9" y="2"/>
                    </a:cubicBezTo>
                    <a:cubicBezTo>
                      <a:pt x="8" y="2"/>
                      <a:pt x="5" y="0"/>
                      <a:pt x="5" y="0"/>
                    </a:cubicBezTo>
                    <a:lnTo>
                      <a:pt x="0" y="8"/>
                    </a:lnTo>
                    <a:lnTo>
                      <a:pt x="1" y="9"/>
                    </a:lnTo>
                    <a:lnTo>
                      <a:pt x="3" y="6"/>
                    </a:lnTo>
                    <a:lnTo>
                      <a:pt x="4" y="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20" name="Freeform 345"/>
              <p:cNvSpPr>
                <a:spLocks/>
              </p:cNvSpPr>
              <p:nvPr/>
            </p:nvSpPr>
            <p:spPr bwMode="auto">
              <a:xfrm>
                <a:off x="4967" y="1166"/>
                <a:ext cx="2" cy="3"/>
              </a:xfrm>
              <a:custGeom>
                <a:avLst/>
                <a:gdLst>
                  <a:gd name="T0" fmla="*/ 4 w 9"/>
                  <a:gd name="T1" fmla="*/ 5 h 10"/>
                  <a:gd name="T2" fmla="*/ 4 w 9"/>
                  <a:gd name="T3" fmla="*/ 5 h 10"/>
                  <a:gd name="T4" fmla="*/ 7 w 9"/>
                  <a:gd name="T5" fmla="*/ 2 h 10"/>
                  <a:gd name="T6" fmla="*/ 6 w 9"/>
                  <a:gd name="T7" fmla="*/ 6 h 10"/>
                  <a:gd name="T8" fmla="*/ 4 w 9"/>
                  <a:gd name="T9" fmla="*/ 5 h 10"/>
                  <a:gd name="T10" fmla="*/ 3 w 9"/>
                  <a:gd name="T11" fmla="*/ 6 h 10"/>
                  <a:gd name="T12" fmla="*/ 5 w 9"/>
                  <a:gd name="T13" fmla="*/ 8 h 10"/>
                  <a:gd name="T14" fmla="*/ 4 w 9"/>
                  <a:gd name="T15" fmla="*/ 9 h 10"/>
                  <a:gd name="T16" fmla="*/ 6 w 9"/>
                  <a:gd name="T17" fmla="*/ 10 h 10"/>
                  <a:gd name="T18" fmla="*/ 9 w 9"/>
                  <a:gd name="T19" fmla="*/ 1 h 10"/>
                  <a:gd name="T20" fmla="*/ 8 w 9"/>
                  <a:gd name="T21" fmla="*/ 0 h 10"/>
                  <a:gd name="T22" fmla="*/ 0 w 9"/>
                  <a:gd name="T23" fmla="*/ 6 h 10"/>
                  <a:gd name="T24" fmla="*/ 1 w 9"/>
                  <a:gd name="T25" fmla="*/ 7 h 10"/>
                  <a:gd name="T26" fmla="*/ 3 w 9"/>
                  <a:gd name="T27" fmla="*/ 6 h 10"/>
                  <a:gd name="T28" fmla="*/ 4 w 9"/>
                  <a:gd name="T2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0">
                    <a:moveTo>
                      <a:pt x="4" y="5"/>
                    </a:moveTo>
                    <a:lnTo>
                      <a:pt x="4" y="5"/>
                    </a:lnTo>
                    <a:lnTo>
                      <a:pt x="7" y="2"/>
                    </a:lnTo>
                    <a:lnTo>
                      <a:pt x="6" y="6"/>
                    </a:lnTo>
                    <a:cubicBezTo>
                      <a:pt x="6" y="6"/>
                      <a:pt x="4" y="5"/>
                      <a:pt x="4" y="5"/>
                    </a:cubicBezTo>
                    <a:lnTo>
                      <a:pt x="3" y="6"/>
                    </a:lnTo>
                    <a:lnTo>
                      <a:pt x="5" y="8"/>
                    </a:lnTo>
                    <a:lnTo>
                      <a:pt x="4" y="9"/>
                    </a:lnTo>
                    <a:lnTo>
                      <a:pt x="6" y="10"/>
                    </a:lnTo>
                    <a:lnTo>
                      <a:pt x="9" y="1"/>
                    </a:lnTo>
                    <a:lnTo>
                      <a:pt x="8" y="0"/>
                    </a:lnTo>
                    <a:lnTo>
                      <a:pt x="0" y="6"/>
                    </a:lnTo>
                    <a:lnTo>
                      <a:pt x="1" y="7"/>
                    </a:lnTo>
                    <a:lnTo>
                      <a:pt x="3" y="6"/>
                    </a:lnTo>
                    <a:lnTo>
                      <a:pt x="4" y="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21" name="Freeform 346"/>
              <p:cNvSpPr>
                <a:spLocks/>
              </p:cNvSpPr>
              <p:nvPr/>
            </p:nvSpPr>
            <p:spPr bwMode="auto">
              <a:xfrm>
                <a:off x="4977" y="1171"/>
                <a:ext cx="2" cy="3"/>
              </a:xfrm>
              <a:custGeom>
                <a:avLst/>
                <a:gdLst>
                  <a:gd name="T0" fmla="*/ 3 w 8"/>
                  <a:gd name="T1" fmla="*/ 6 h 10"/>
                  <a:gd name="T2" fmla="*/ 3 w 8"/>
                  <a:gd name="T3" fmla="*/ 6 h 10"/>
                  <a:gd name="T4" fmla="*/ 4 w 8"/>
                  <a:gd name="T5" fmla="*/ 2 h 10"/>
                  <a:gd name="T6" fmla="*/ 5 w 8"/>
                  <a:gd name="T7" fmla="*/ 6 h 10"/>
                  <a:gd name="T8" fmla="*/ 3 w 8"/>
                  <a:gd name="T9" fmla="*/ 6 h 10"/>
                  <a:gd name="T10" fmla="*/ 3 w 8"/>
                  <a:gd name="T11" fmla="*/ 8 h 10"/>
                  <a:gd name="T12" fmla="*/ 6 w 8"/>
                  <a:gd name="T13" fmla="*/ 8 h 10"/>
                  <a:gd name="T14" fmla="*/ 6 w 8"/>
                  <a:gd name="T15" fmla="*/ 10 h 10"/>
                  <a:gd name="T16" fmla="*/ 8 w 8"/>
                  <a:gd name="T17" fmla="*/ 10 h 10"/>
                  <a:gd name="T18" fmla="*/ 5 w 8"/>
                  <a:gd name="T19" fmla="*/ 0 h 10"/>
                  <a:gd name="T20" fmla="*/ 3 w 8"/>
                  <a:gd name="T21" fmla="*/ 0 h 10"/>
                  <a:gd name="T22" fmla="*/ 0 w 8"/>
                  <a:gd name="T23" fmla="*/ 9 h 10"/>
                  <a:gd name="T24" fmla="*/ 2 w 8"/>
                  <a:gd name="T25" fmla="*/ 10 h 10"/>
                  <a:gd name="T26" fmla="*/ 3 w 8"/>
                  <a:gd name="T27" fmla="*/ 8 h 10"/>
                  <a:gd name="T28" fmla="*/ 3 w 8"/>
                  <a:gd name="T2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0">
                    <a:moveTo>
                      <a:pt x="3" y="6"/>
                    </a:moveTo>
                    <a:lnTo>
                      <a:pt x="3" y="6"/>
                    </a:lnTo>
                    <a:lnTo>
                      <a:pt x="4" y="2"/>
                    </a:lnTo>
                    <a:lnTo>
                      <a:pt x="5" y="6"/>
                    </a:lnTo>
                    <a:lnTo>
                      <a:pt x="3" y="6"/>
                    </a:lnTo>
                    <a:lnTo>
                      <a:pt x="3" y="8"/>
                    </a:lnTo>
                    <a:cubicBezTo>
                      <a:pt x="3" y="8"/>
                      <a:pt x="6" y="8"/>
                      <a:pt x="6" y="8"/>
                    </a:cubicBezTo>
                    <a:lnTo>
                      <a:pt x="6" y="10"/>
                    </a:lnTo>
                    <a:lnTo>
                      <a:pt x="8" y="10"/>
                    </a:lnTo>
                    <a:lnTo>
                      <a:pt x="5" y="0"/>
                    </a:lnTo>
                    <a:lnTo>
                      <a:pt x="3" y="0"/>
                    </a:lnTo>
                    <a:lnTo>
                      <a:pt x="0" y="9"/>
                    </a:lnTo>
                    <a:lnTo>
                      <a:pt x="2" y="10"/>
                    </a:lnTo>
                    <a:lnTo>
                      <a:pt x="3" y="8"/>
                    </a:lnTo>
                    <a:lnTo>
                      <a:pt x="3" y="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grpSp>
        <p:grpSp>
          <p:nvGrpSpPr>
            <p:cNvPr id="45" name="Group 349"/>
            <p:cNvGrpSpPr>
              <a:grpSpLocks noChangeAspect="1"/>
            </p:cNvGrpSpPr>
            <p:nvPr/>
          </p:nvGrpSpPr>
          <p:grpSpPr bwMode="auto">
            <a:xfrm>
              <a:off x="4028473" y="5589000"/>
              <a:ext cx="468000" cy="312361"/>
              <a:chOff x="3596" y="919"/>
              <a:chExt cx="863" cy="576"/>
            </a:xfrm>
          </p:grpSpPr>
          <p:sp>
            <p:nvSpPr>
              <p:cNvPr id="1072" name="AutoShape 348"/>
              <p:cNvSpPr>
                <a:spLocks noChangeAspect="1" noChangeArrowheads="1" noTextEdit="1"/>
              </p:cNvSpPr>
              <p:nvPr/>
            </p:nvSpPr>
            <p:spPr bwMode="auto">
              <a:xfrm>
                <a:off x="3596" y="919"/>
                <a:ext cx="863" cy="5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73" name="Freeform 350"/>
              <p:cNvSpPr>
                <a:spLocks/>
              </p:cNvSpPr>
              <p:nvPr/>
            </p:nvSpPr>
            <p:spPr bwMode="auto">
              <a:xfrm>
                <a:off x="3598" y="920"/>
                <a:ext cx="863" cy="288"/>
              </a:xfrm>
              <a:custGeom>
                <a:avLst/>
                <a:gdLst>
                  <a:gd name="T0" fmla="*/ 0 w 2880"/>
                  <a:gd name="T1" fmla="*/ 0 h 960"/>
                  <a:gd name="T2" fmla="*/ 0 w 2880"/>
                  <a:gd name="T3" fmla="*/ 0 h 960"/>
                  <a:gd name="T4" fmla="*/ 2880 w 2880"/>
                  <a:gd name="T5" fmla="*/ 0 h 960"/>
                  <a:gd name="T6" fmla="*/ 2880 w 2880"/>
                  <a:gd name="T7" fmla="*/ 960 h 960"/>
                  <a:gd name="T8" fmla="*/ 0 w 2880"/>
                  <a:gd name="T9" fmla="*/ 960 h 960"/>
                  <a:gd name="T10" fmla="*/ 0 w 2880"/>
                  <a:gd name="T11" fmla="*/ 0 h 960"/>
                </a:gdLst>
                <a:ahLst/>
                <a:cxnLst>
                  <a:cxn ang="0">
                    <a:pos x="T0" y="T1"/>
                  </a:cxn>
                  <a:cxn ang="0">
                    <a:pos x="T2" y="T3"/>
                  </a:cxn>
                  <a:cxn ang="0">
                    <a:pos x="T4" y="T5"/>
                  </a:cxn>
                  <a:cxn ang="0">
                    <a:pos x="T6" y="T7"/>
                  </a:cxn>
                  <a:cxn ang="0">
                    <a:pos x="T8" y="T9"/>
                  </a:cxn>
                  <a:cxn ang="0">
                    <a:pos x="T10" y="T11"/>
                  </a:cxn>
                </a:cxnLst>
                <a:rect l="0" t="0" r="r" b="b"/>
                <a:pathLst>
                  <a:path w="2880" h="960">
                    <a:moveTo>
                      <a:pt x="0" y="0"/>
                    </a:moveTo>
                    <a:lnTo>
                      <a:pt x="0" y="0"/>
                    </a:lnTo>
                    <a:lnTo>
                      <a:pt x="2880" y="0"/>
                    </a:lnTo>
                    <a:lnTo>
                      <a:pt x="2880" y="960"/>
                    </a:lnTo>
                    <a:lnTo>
                      <a:pt x="0" y="960"/>
                    </a:lnTo>
                    <a:lnTo>
                      <a:pt x="0" y="0"/>
                    </a:lnTo>
                    <a:close/>
                  </a:path>
                </a:pathLst>
              </a:custGeom>
              <a:solidFill>
                <a:srgbClr val="FCE136"/>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74" name="Freeform 351"/>
              <p:cNvSpPr>
                <a:spLocks/>
              </p:cNvSpPr>
              <p:nvPr/>
            </p:nvSpPr>
            <p:spPr bwMode="auto">
              <a:xfrm>
                <a:off x="3598" y="920"/>
                <a:ext cx="863" cy="288"/>
              </a:xfrm>
              <a:custGeom>
                <a:avLst/>
                <a:gdLst>
                  <a:gd name="T0" fmla="*/ 0 w 2880"/>
                  <a:gd name="T1" fmla="*/ 0 h 960"/>
                  <a:gd name="T2" fmla="*/ 0 w 2880"/>
                  <a:gd name="T3" fmla="*/ 0 h 960"/>
                  <a:gd name="T4" fmla="*/ 2880 w 2880"/>
                  <a:gd name="T5" fmla="*/ 0 h 960"/>
                  <a:gd name="T6" fmla="*/ 2880 w 2880"/>
                  <a:gd name="T7" fmla="*/ 960 h 960"/>
                  <a:gd name="T8" fmla="*/ 0 w 2880"/>
                  <a:gd name="T9" fmla="*/ 960 h 960"/>
                  <a:gd name="T10" fmla="*/ 0 w 2880"/>
                  <a:gd name="T11" fmla="*/ 0 h 960"/>
                </a:gdLst>
                <a:ahLst/>
                <a:cxnLst>
                  <a:cxn ang="0">
                    <a:pos x="T0" y="T1"/>
                  </a:cxn>
                  <a:cxn ang="0">
                    <a:pos x="T2" y="T3"/>
                  </a:cxn>
                  <a:cxn ang="0">
                    <a:pos x="T4" y="T5"/>
                  </a:cxn>
                  <a:cxn ang="0">
                    <a:pos x="T6" y="T7"/>
                  </a:cxn>
                  <a:cxn ang="0">
                    <a:pos x="T8" y="T9"/>
                  </a:cxn>
                  <a:cxn ang="0">
                    <a:pos x="T10" y="T11"/>
                  </a:cxn>
                </a:cxnLst>
                <a:rect l="0" t="0" r="r" b="b"/>
                <a:pathLst>
                  <a:path w="2880" h="960">
                    <a:moveTo>
                      <a:pt x="0" y="0"/>
                    </a:moveTo>
                    <a:lnTo>
                      <a:pt x="0" y="0"/>
                    </a:lnTo>
                    <a:lnTo>
                      <a:pt x="2880" y="0"/>
                    </a:lnTo>
                    <a:lnTo>
                      <a:pt x="2880" y="960"/>
                    </a:lnTo>
                    <a:lnTo>
                      <a:pt x="0" y="960"/>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75" name="Freeform 352"/>
              <p:cNvSpPr>
                <a:spLocks/>
              </p:cNvSpPr>
              <p:nvPr/>
            </p:nvSpPr>
            <p:spPr bwMode="auto">
              <a:xfrm>
                <a:off x="3598" y="1352"/>
                <a:ext cx="863" cy="144"/>
              </a:xfrm>
              <a:custGeom>
                <a:avLst/>
                <a:gdLst>
                  <a:gd name="T0" fmla="*/ 0 w 2880"/>
                  <a:gd name="T1" fmla="*/ 0 h 480"/>
                  <a:gd name="T2" fmla="*/ 0 w 2880"/>
                  <a:gd name="T3" fmla="*/ 0 h 480"/>
                  <a:gd name="T4" fmla="*/ 2880 w 2880"/>
                  <a:gd name="T5" fmla="*/ 0 h 480"/>
                  <a:gd name="T6" fmla="*/ 2880 w 2880"/>
                  <a:gd name="T7" fmla="*/ 480 h 480"/>
                  <a:gd name="T8" fmla="*/ 0 w 2880"/>
                  <a:gd name="T9" fmla="*/ 480 h 480"/>
                  <a:gd name="T10" fmla="*/ 0 w 2880"/>
                  <a:gd name="T11" fmla="*/ 0 h 480"/>
                </a:gdLst>
                <a:ahLst/>
                <a:cxnLst>
                  <a:cxn ang="0">
                    <a:pos x="T0" y="T1"/>
                  </a:cxn>
                  <a:cxn ang="0">
                    <a:pos x="T2" y="T3"/>
                  </a:cxn>
                  <a:cxn ang="0">
                    <a:pos x="T4" y="T5"/>
                  </a:cxn>
                  <a:cxn ang="0">
                    <a:pos x="T6" y="T7"/>
                  </a:cxn>
                  <a:cxn ang="0">
                    <a:pos x="T8" y="T9"/>
                  </a:cxn>
                  <a:cxn ang="0">
                    <a:pos x="T10" y="T11"/>
                  </a:cxn>
                </a:cxnLst>
                <a:rect l="0" t="0" r="r" b="b"/>
                <a:pathLst>
                  <a:path w="2880" h="480">
                    <a:moveTo>
                      <a:pt x="0" y="0"/>
                    </a:moveTo>
                    <a:lnTo>
                      <a:pt x="0" y="0"/>
                    </a:lnTo>
                    <a:lnTo>
                      <a:pt x="2880" y="0"/>
                    </a:lnTo>
                    <a:lnTo>
                      <a:pt x="2880" y="480"/>
                    </a:lnTo>
                    <a:lnTo>
                      <a:pt x="0" y="480"/>
                    </a:lnTo>
                    <a:lnTo>
                      <a:pt x="0" y="0"/>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76" name="Freeform 353"/>
              <p:cNvSpPr>
                <a:spLocks/>
              </p:cNvSpPr>
              <p:nvPr/>
            </p:nvSpPr>
            <p:spPr bwMode="auto">
              <a:xfrm>
                <a:off x="3598" y="1352"/>
                <a:ext cx="863" cy="144"/>
              </a:xfrm>
              <a:custGeom>
                <a:avLst/>
                <a:gdLst>
                  <a:gd name="T0" fmla="*/ 0 w 2880"/>
                  <a:gd name="T1" fmla="*/ 0 h 480"/>
                  <a:gd name="T2" fmla="*/ 0 w 2880"/>
                  <a:gd name="T3" fmla="*/ 0 h 480"/>
                  <a:gd name="T4" fmla="*/ 2880 w 2880"/>
                  <a:gd name="T5" fmla="*/ 0 h 480"/>
                  <a:gd name="T6" fmla="*/ 2880 w 2880"/>
                  <a:gd name="T7" fmla="*/ 480 h 480"/>
                  <a:gd name="T8" fmla="*/ 0 w 2880"/>
                  <a:gd name="T9" fmla="*/ 480 h 480"/>
                  <a:gd name="T10" fmla="*/ 0 w 2880"/>
                  <a:gd name="T11" fmla="*/ 0 h 480"/>
                </a:gdLst>
                <a:ahLst/>
                <a:cxnLst>
                  <a:cxn ang="0">
                    <a:pos x="T0" y="T1"/>
                  </a:cxn>
                  <a:cxn ang="0">
                    <a:pos x="T2" y="T3"/>
                  </a:cxn>
                  <a:cxn ang="0">
                    <a:pos x="T4" y="T5"/>
                  </a:cxn>
                  <a:cxn ang="0">
                    <a:pos x="T6" y="T7"/>
                  </a:cxn>
                  <a:cxn ang="0">
                    <a:pos x="T8" y="T9"/>
                  </a:cxn>
                  <a:cxn ang="0">
                    <a:pos x="T10" y="T11"/>
                  </a:cxn>
                </a:cxnLst>
                <a:rect l="0" t="0" r="r" b="b"/>
                <a:pathLst>
                  <a:path w="2880" h="480">
                    <a:moveTo>
                      <a:pt x="0" y="0"/>
                    </a:moveTo>
                    <a:lnTo>
                      <a:pt x="0" y="0"/>
                    </a:lnTo>
                    <a:lnTo>
                      <a:pt x="2880" y="0"/>
                    </a:lnTo>
                    <a:lnTo>
                      <a:pt x="2880" y="480"/>
                    </a:lnTo>
                    <a:lnTo>
                      <a:pt x="0" y="480"/>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77" name="Freeform 354"/>
              <p:cNvSpPr>
                <a:spLocks/>
              </p:cNvSpPr>
              <p:nvPr/>
            </p:nvSpPr>
            <p:spPr bwMode="auto">
              <a:xfrm>
                <a:off x="3598" y="1208"/>
                <a:ext cx="863" cy="144"/>
              </a:xfrm>
              <a:custGeom>
                <a:avLst/>
                <a:gdLst>
                  <a:gd name="T0" fmla="*/ 0 w 2880"/>
                  <a:gd name="T1" fmla="*/ 0 h 480"/>
                  <a:gd name="T2" fmla="*/ 0 w 2880"/>
                  <a:gd name="T3" fmla="*/ 0 h 480"/>
                  <a:gd name="T4" fmla="*/ 2880 w 2880"/>
                  <a:gd name="T5" fmla="*/ 0 h 480"/>
                  <a:gd name="T6" fmla="*/ 2880 w 2880"/>
                  <a:gd name="T7" fmla="*/ 480 h 480"/>
                  <a:gd name="T8" fmla="*/ 0 w 2880"/>
                  <a:gd name="T9" fmla="*/ 480 h 480"/>
                  <a:gd name="T10" fmla="*/ 0 w 2880"/>
                  <a:gd name="T11" fmla="*/ 0 h 480"/>
                </a:gdLst>
                <a:ahLst/>
                <a:cxnLst>
                  <a:cxn ang="0">
                    <a:pos x="T0" y="T1"/>
                  </a:cxn>
                  <a:cxn ang="0">
                    <a:pos x="T2" y="T3"/>
                  </a:cxn>
                  <a:cxn ang="0">
                    <a:pos x="T4" y="T5"/>
                  </a:cxn>
                  <a:cxn ang="0">
                    <a:pos x="T6" y="T7"/>
                  </a:cxn>
                  <a:cxn ang="0">
                    <a:pos x="T8" y="T9"/>
                  </a:cxn>
                  <a:cxn ang="0">
                    <a:pos x="T10" y="T11"/>
                  </a:cxn>
                </a:cxnLst>
                <a:rect l="0" t="0" r="r" b="b"/>
                <a:pathLst>
                  <a:path w="2880" h="480">
                    <a:moveTo>
                      <a:pt x="0" y="0"/>
                    </a:moveTo>
                    <a:lnTo>
                      <a:pt x="0" y="0"/>
                    </a:lnTo>
                    <a:lnTo>
                      <a:pt x="2880" y="0"/>
                    </a:lnTo>
                    <a:lnTo>
                      <a:pt x="2880" y="480"/>
                    </a:lnTo>
                    <a:lnTo>
                      <a:pt x="0" y="480"/>
                    </a:lnTo>
                    <a:lnTo>
                      <a:pt x="0" y="0"/>
                    </a:lnTo>
                    <a:close/>
                  </a:path>
                </a:pathLst>
              </a:custGeom>
              <a:solidFill>
                <a:srgbClr val="287AC7"/>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78" name="Freeform 355"/>
              <p:cNvSpPr>
                <a:spLocks/>
              </p:cNvSpPr>
              <p:nvPr/>
            </p:nvSpPr>
            <p:spPr bwMode="auto">
              <a:xfrm>
                <a:off x="3598" y="1208"/>
                <a:ext cx="863" cy="144"/>
              </a:xfrm>
              <a:custGeom>
                <a:avLst/>
                <a:gdLst>
                  <a:gd name="T0" fmla="*/ 0 w 2880"/>
                  <a:gd name="T1" fmla="*/ 0 h 480"/>
                  <a:gd name="T2" fmla="*/ 0 w 2880"/>
                  <a:gd name="T3" fmla="*/ 0 h 480"/>
                  <a:gd name="T4" fmla="*/ 2880 w 2880"/>
                  <a:gd name="T5" fmla="*/ 0 h 480"/>
                  <a:gd name="T6" fmla="*/ 2880 w 2880"/>
                  <a:gd name="T7" fmla="*/ 480 h 480"/>
                  <a:gd name="T8" fmla="*/ 0 w 2880"/>
                  <a:gd name="T9" fmla="*/ 480 h 480"/>
                  <a:gd name="T10" fmla="*/ 0 w 2880"/>
                  <a:gd name="T11" fmla="*/ 0 h 480"/>
                </a:gdLst>
                <a:ahLst/>
                <a:cxnLst>
                  <a:cxn ang="0">
                    <a:pos x="T0" y="T1"/>
                  </a:cxn>
                  <a:cxn ang="0">
                    <a:pos x="T2" y="T3"/>
                  </a:cxn>
                  <a:cxn ang="0">
                    <a:pos x="T4" y="T5"/>
                  </a:cxn>
                  <a:cxn ang="0">
                    <a:pos x="T6" y="T7"/>
                  </a:cxn>
                  <a:cxn ang="0">
                    <a:pos x="T8" y="T9"/>
                  </a:cxn>
                  <a:cxn ang="0">
                    <a:pos x="T10" y="T11"/>
                  </a:cxn>
                </a:cxnLst>
                <a:rect l="0" t="0" r="r" b="b"/>
                <a:pathLst>
                  <a:path w="2880" h="480">
                    <a:moveTo>
                      <a:pt x="0" y="0"/>
                    </a:moveTo>
                    <a:lnTo>
                      <a:pt x="0" y="0"/>
                    </a:lnTo>
                    <a:lnTo>
                      <a:pt x="2880" y="0"/>
                    </a:lnTo>
                    <a:lnTo>
                      <a:pt x="2880" y="480"/>
                    </a:lnTo>
                    <a:lnTo>
                      <a:pt x="0" y="480"/>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grpSp>
        <p:cxnSp>
          <p:nvCxnSpPr>
            <p:cNvPr id="46" name="Conector reto 13"/>
            <p:cNvCxnSpPr/>
            <p:nvPr/>
          </p:nvCxnSpPr>
          <p:spPr>
            <a:xfrm>
              <a:off x="1033365" y="4471909"/>
              <a:ext cx="0" cy="1573291"/>
            </a:xfrm>
            <a:prstGeom prst="straightConnector1">
              <a:avLst/>
            </a:prstGeom>
            <a:ln w="9525" cap="rnd">
              <a:solidFill>
                <a:schemeClr val="bg1">
                  <a:lumMod val="65000"/>
                </a:schemeClr>
              </a:solidFill>
              <a:prstDash val="solid"/>
              <a:tailEnd type="oval" w="sm" len="sm"/>
            </a:ln>
            <a:effectLst/>
          </p:spPr>
          <p:style>
            <a:lnRef idx="1">
              <a:schemeClr val="accent1"/>
            </a:lnRef>
            <a:fillRef idx="0">
              <a:schemeClr val="accent1"/>
            </a:fillRef>
            <a:effectRef idx="0">
              <a:schemeClr val="accent1"/>
            </a:effectRef>
            <a:fontRef idx="minor">
              <a:schemeClr val="tx1"/>
            </a:fontRef>
          </p:style>
        </p:cxnSp>
        <p:cxnSp>
          <p:nvCxnSpPr>
            <p:cNvPr id="47" name="Conector reto 13"/>
            <p:cNvCxnSpPr/>
            <p:nvPr/>
          </p:nvCxnSpPr>
          <p:spPr>
            <a:xfrm>
              <a:off x="4551308" y="4471909"/>
              <a:ext cx="0" cy="1573291"/>
            </a:xfrm>
            <a:prstGeom prst="straightConnector1">
              <a:avLst/>
            </a:prstGeom>
            <a:ln w="9525" cap="rnd">
              <a:solidFill>
                <a:schemeClr val="bg1">
                  <a:lumMod val="65000"/>
                </a:schemeClr>
              </a:solidFill>
              <a:prstDash val="solid"/>
              <a:tailEnd type="oval" w="sm" len="sm"/>
            </a:ln>
            <a:effectLst/>
          </p:spPr>
          <p:style>
            <a:lnRef idx="1">
              <a:schemeClr val="accent1"/>
            </a:lnRef>
            <a:fillRef idx="0">
              <a:schemeClr val="accent1"/>
            </a:fillRef>
            <a:effectRef idx="0">
              <a:schemeClr val="accent1"/>
            </a:effectRef>
            <a:fontRef idx="minor">
              <a:schemeClr val="tx1"/>
            </a:fontRef>
          </p:style>
        </p:cxnSp>
        <p:cxnSp>
          <p:nvCxnSpPr>
            <p:cNvPr id="48" name="Conector reto 13"/>
            <p:cNvCxnSpPr/>
            <p:nvPr/>
          </p:nvCxnSpPr>
          <p:spPr>
            <a:xfrm>
              <a:off x="5135468" y="4471909"/>
              <a:ext cx="0" cy="1573291"/>
            </a:xfrm>
            <a:prstGeom prst="straightConnector1">
              <a:avLst/>
            </a:prstGeom>
            <a:ln w="9525" cap="rnd">
              <a:solidFill>
                <a:schemeClr val="bg1">
                  <a:lumMod val="65000"/>
                </a:schemeClr>
              </a:solidFill>
              <a:prstDash val="solid"/>
              <a:tailEnd type="oval" w="sm" len="sm"/>
            </a:ln>
            <a:effectLst/>
          </p:spPr>
          <p:style>
            <a:lnRef idx="1">
              <a:schemeClr val="accent1"/>
            </a:lnRef>
            <a:fillRef idx="0">
              <a:schemeClr val="accent1"/>
            </a:fillRef>
            <a:effectRef idx="0">
              <a:schemeClr val="accent1"/>
            </a:effectRef>
            <a:fontRef idx="minor">
              <a:schemeClr val="tx1"/>
            </a:fontRef>
          </p:style>
        </p:cxnSp>
        <p:cxnSp>
          <p:nvCxnSpPr>
            <p:cNvPr id="50" name="Conector reto 13"/>
            <p:cNvCxnSpPr/>
            <p:nvPr/>
          </p:nvCxnSpPr>
          <p:spPr>
            <a:xfrm>
              <a:off x="5718242" y="4471909"/>
              <a:ext cx="0" cy="1573291"/>
            </a:xfrm>
            <a:prstGeom prst="straightConnector1">
              <a:avLst/>
            </a:prstGeom>
            <a:ln w="9525" cap="rnd">
              <a:solidFill>
                <a:schemeClr val="bg1">
                  <a:lumMod val="65000"/>
                </a:schemeClr>
              </a:solidFill>
              <a:prstDash val="solid"/>
              <a:tailEnd type="oval" w="sm" len="sm"/>
            </a:ln>
            <a:effectLst/>
          </p:spPr>
          <p:style>
            <a:lnRef idx="1">
              <a:schemeClr val="accent1"/>
            </a:lnRef>
            <a:fillRef idx="0">
              <a:schemeClr val="accent1"/>
            </a:fillRef>
            <a:effectRef idx="0">
              <a:schemeClr val="accent1"/>
            </a:effectRef>
            <a:fontRef idx="minor">
              <a:schemeClr val="tx1"/>
            </a:fontRef>
          </p:style>
        </p:cxnSp>
        <p:cxnSp>
          <p:nvCxnSpPr>
            <p:cNvPr id="51" name="Conector reto 13"/>
            <p:cNvCxnSpPr/>
            <p:nvPr/>
          </p:nvCxnSpPr>
          <p:spPr>
            <a:xfrm>
              <a:off x="6310657" y="4471909"/>
              <a:ext cx="0" cy="1573291"/>
            </a:xfrm>
            <a:prstGeom prst="straightConnector1">
              <a:avLst/>
            </a:prstGeom>
            <a:ln w="9525" cap="rnd">
              <a:solidFill>
                <a:schemeClr val="bg1">
                  <a:lumMod val="65000"/>
                </a:schemeClr>
              </a:solidFill>
              <a:prstDash val="solid"/>
              <a:tailEnd type="oval" w="sm" len="sm"/>
            </a:ln>
            <a:effectLst/>
          </p:spPr>
          <p:style>
            <a:lnRef idx="1">
              <a:schemeClr val="accent1"/>
            </a:lnRef>
            <a:fillRef idx="0">
              <a:schemeClr val="accent1"/>
            </a:fillRef>
            <a:effectRef idx="0">
              <a:schemeClr val="accent1"/>
            </a:effectRef>
            <a:fontRef idx="minor">
              <a:schemeClr val="tx1"/>
            </a:fontRef>
          </p:style>
        </p:cxnSp>
        <p:cxnSp>
          <p:nvCxnSpPr>
            <p:cNvPr id="52" name="Conector reto 13"/>
            <p:cNvCxnSpPr/>
            <p:nvPr/>
          </p:nvCxnSpPr>
          <p:spPr>
            <a:xfrm>
              <a:off x="3962334" y="4471909"/>
              <a:ext cx="0" cy="1573291"/>
            </a:xfrm>
            <a:prstGeom prst="straightConnector1">
              <a:avLst/>
            </a:prstGeom>
            <a:ln w="9525" cap="rnd">
              <a:solidFill>
                <a:schemeClr val="bg1">
                  <a:lumMod val="65000"/>
                </a:schemeClr>
              </a:solidFill>
              <a:prstDash val="solid"/>
              <a:tailEnd type="oval" w="sm" len="sm"/>
            </a:ln>
            <a:effectLst/>
          </p:spPr>
          <p:style>
            <a:lnRef idx="1">
              <a:schemeClr val="accent1"/>
            </a:lnRef>
            <a:fillRef idx="0">
              <a:schemeClr val="accent1"/>
            </a:fillRef>
            <a:effectRef idx="0">
              <a:schemeClr val="accent1"/>
            </a:effectRef>
            <a:fontRef idx="minor">
              <a:schemeClr val="tx1"/>
            </a:fontRef>
          </p:style>
        </p:cxnSp>
        <p:grpSp>
          <p:nvGrpSpPr>
            <p:cNvPr id="53" name="Group 358"/>
            <p:cNvGrpSpPr>
              <a:grpSpLocks/>
            </p:cNvGrpSpPr>
            <p:nvPr/>
          </p:nvGrpSpPr>
          <p:grpSpPr bwMode="auto">
            <a:xfrm>
              <a:off x="5195775" y="5588580"/>
              <a:ext cx="468000" cy="313200"/>
              <a:chOff x="3231" y="1751"/>
              <a:chExt cx="1049" cy="598"/>
            </a:xfrm>
          </p:grpSpPr>
          <p:sp>
            <p:nvSpPr>
              <p:cNvPr id="618" name="AutoShape 357"/>
              <p:cNvSpPr>
                <a:spLocks noChangeAspect="1" noChangeArrowheads="1" noTextEdit="1"/>
              </p:cNvSpPr>
              <p:nvPr/>
            </p:nvSpPr>
            <p:spPr bwMode="auto">
              <a:xfrm>
                <a:off x="3231" y="1751"/>
                <a:ext cx="1049" cy="59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grpSp>
            <p:nvGrpSpPr>
              <p:cNvPr id="619" name="Group 559"/>
              <p:cNvGrpSpPr>
                <a:grpSpLocks/>
              </p:cNvGrpSpPr>
              <p:nvPr/>
            </p:nvGrpSpPr>
            <p:grpSpPr bwMode="auto">
              <a:xfrm>
                <a:off x="3233" y="1752"/>
                <a:ext cx="1050" cy="593"/>
                <a:chOff x="3233" y="1752"/>
                <a:chExt cx="1050" cy="593"/>
              </a:xfrm>
            </p:grpSpPr>
            <p:sp>
              <p:nvSpPr>
                <p:cNvPr id="872" name="Freeform 359"/>
                <p:cNvSpPr>
                  <a:spLocks/>
                </p:cNvSpPr>
                <p:nvPr/>
              </p:nvSpPr>
              <p:spPr bwMode="auto">
                <a:xfrm>
                  <a:off x="3233" y="2147"/>
                  <a:ext cx="1050" cy="198"/>
                </a:xfrm>
                <a:custGeom>
                  <a:avLst/>
                  <a:gdLst>
                    <a:gd name="T0" fmla="*/ 0 w 3403"/>
                    <a:gd name="T1" fmla="*/ 0 h 640"/>
                    <a:gd name="T2" fmla="*/ 0 w 3403"/>
                    <a:gd name="T3" fmla="*/ 0 h 640"/>
                    <a:gd name="T4" fmla="*/ 3403 w 3403"/>
                    <a:gd name="T5" fmla="*/ 0 h 640"/>
                    <a:gd name="T6" fmla="*/ 3403 w 3403"/>
                    <a:gd name="T7" fmla="*/ 640 h 640"/>
                    <a:gd name="T8" fmla="*/ 0 w 3403"/>
                    <a:gd name="T9" fmla="*/ 640 h 640"/>
                    <a:gd name="T10" fmla="*/ 0 w 3403"/>
                    <a:gd name="T11" fmla="*/ 0 h 640"/>
                  </a:gdLst>
                  <a:ahLst/>
                  <a:cxnLst>
                    <a:cxn ang="0">
                      <a:pos x="T0" y="T1"/>
                    </a:cxn>
                    <a:cxn ang="0">
                      <a:pos x="T2" y="T3"/>
                    </a:cxn>
                    <a:cxn ang="0">
                      <a:pos x="T4" y="T5"/>
                    </a:cxn>
                    <a:cxn ang="0">
                      <a:pos x="T6" y="T7"/>
                    </a:cxn>
                    <a:cxn ang="0">
                      <a:pos x="T8" y="T9"/>
                    </a:cxn>
                    <a:cxn ang="0">
                      <a:pos x="T10" y="T11"/>
                    </a:cxn>
                  </a:cxnLst>
                  <a:rect l="0" t="0" r="r" b="b"/>
                  <a:pathLst>
                    <a:path w="3403" h="640">
                      <a:moveTo>
                        <a:pt x="0" y="0"/>
                      </a:moveTo>
                      <a:lnTo>
                        <a:pt x="0" y="0"/>
                      </a:lnTo>
                      <a:lnTo>
                        <a:pt x="3403" y="0"/>
                      </a:lnTo>
                      <a:lnTo>
                        <a:pt x="3403" y="640"/>
                      </a:lnTo>
                      <a:lnTo>
                        <a:pt x="0" y="640"/>
                      </a:lnTo>
                      <a:lnTo>
                        <a:pt x="0" y="0"/>
                      </a:lnTo>
                      <a:close/>
                    </a:path>
                  </a:pathLst>
                </a:custGeom>
                <a:solidFill>
                  <a:srgbClr val="005E8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73" name="Freeform 360"/>
                <p:cNvSpPr>
                  <a:spLocks/>
                </p:cNvSpPr>
                <p:nvPr/>
              </p:nvSpPr>
              <p:spPr bwMode="auto">
                <a:xfrm>
                  <a:off x="3233" y="2147"/>
                  <a:ext cx="1050" cy="198"/>
                </a:xfrm>
                <a:custGeom>
                  <a:avLst/>
                  <a:gdLst>
                    <a:gd name="T0" fmla="*/ 0 w 3403"/>
                    <a:gd name="T1" fmla="*/ 0 h 640"/>
                    <a:gd name="T2" fmla="*/ 0 w 3403"/>
                    <a:gd name="T3" fmla="*/ 0 h 640"/>
                    <a:gd name="T4" fmla="*/ 3403 w 3403"/>
                    <a:gd name="T5" fmla="*/ 0 h 640"/>
                    <a:gd name="T6" fmla="*/ 3403 w 3403"/>
                    <a:gd name="T7" fmla="*/ 640 h 640"/>
                    <a:gd name="T8" fmla="*/ 0 w 3403"/>
                    <a:gd name="T9" fmla="*/ 640 h 640"/>
                    <a:gd name="T10" fmla="*/ 0 w 3403"/>
                    <a:gd name="T11" fmla="*/ 0 h 640"/>
                  </a:gdLst>
                  <a:ahLst/>
                  <a:cxnLst>
                    <a:cxn ang="0">
                      <a:pos x="T0" y="T1"/>
                    </a:cxn>
                    <a:cxn ang="0">
                      <a:pos x="T2" y="T3"/>
                    </a:cxn>
                    <a:cxn ang="0">
                      <a:pos x="T4" y="T5"/>
                    </a:cxn>
                    <a:cxn ang="0">
                      <a:pos x="T6" y="T7"/>
                    </a:cxn>
                    <a:cxn ang="0">
                      <a:pos x="T8" y="T9"/>
                    </a:cxn>
                    <a:cxn ang="0">
                      <a:pos x="T10" y="T11"/>
                    </a:cxn>
                  </a:cxnLst>
                  <a:rect l="0" t="0" r="r" b="b"/>
                  <a:pathLst>
                    <a:path w="3403" h="640">
                      <a:moveTo>
                        <a:pt x="0" y="0"/>
                      </a:moveTo>
                      <a:lnTo>
                        <a:pt x="0" y="0"/>
                      </a:lnTo>
                      <a:lnTo>
                        <a:pt x="3403" y="0"/>
                      </a:lnTo>
                      <a:lnTo>
                        <a:pt x="3403" y="640"/>
                      </a:lnTo>
                      <a:lnTo>
                        <a:pt x="0" y="640"/>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74" name="Freeform 361"/>
                <p:cNvSpPr>
                  <a:spLocks/>
                </p:cNvSpPr>
                <p:nvPr/>
              </p:nvSpPr>
              <p:spPr bwMode="auto">
                <a:xfrm>
                  <a:off x="3233" y="1752"/>
                  <a:ext cx="1050" cy="198"/>
                </a:xfrm>
                <a:custGeom>
                  <a:avLst/>
                  <a:gdLst>
                    <a:gd name="T0" fmla="*/ 0 w 3403"/>
                    <a:gd name="T1" fmla="*/ 640 h 640"/>
                    <a:gd name="T2" fmla="*/ 0 w 3403"/>
                    <a:gd name="T3" fmla="*/ 640 h 640"/>
                    <a:gd name="T4" fmla="*/ 3403 w 3403"/>
                    <a:gd name="T5" fmla="*/ 640 h 640"/>
                    <a:gd name="T6" fmla="*/ 3403 w 3403"/>
                    <a:gd name="T7" fmla="*/ 0 h 640"/>
                    <a:gd name="T8" fmla="*/ 0 w 3403"/>
                    <a:gd name="T9" fmla="*/ 0 h 640"/>
                    <a:gd name="T10" fmla="*/ 0 w 3403"/>
                    <a:gd name="T11" fmla="*/ 640 h 640"/>
                  </a:gdLst>
                  <a:ahLst/>
                  <a:cxnLst>
                    <a:cxn ang="0">
                      <a:pos x="T0" y="T1"/>
                    </a:cxn>
                    <a:cxn ang="0">
                      <a:pos x="T2" y="T3"/>
                    </a:cxn>
                    <a:cxn ang="0">
                      <a:pos x="T4" y="T5"/>
                    </a:cxn>
                    <a:cxn ang="0">
                      <a:pos x="T6" y="T7"/>
                    </a:cxn>
                    <a:cxn ang="0">
                      <a:pos x="T8" y="T9"/>
                    </a:cxn>
                    <a:cxn ang="0">
                      <a:pos x="T10" y="T11"/>
                    </a:cxn>
                  </a:cxnLst>
                  <a:rect l="0" t="0" r="r" b="b"/>
                  <a:pathLst>
                    <a:path w="3403" h="640">
                      <a:moveTo>
                        <a:pt x="0" y="640"/>
                      </a:moveTo>
                      <a:lnTo>
                        <a:pt x="0" y="640"/>
                      </a:lnTo>
                      <a:lnTo>
                        <a:pt x="3403" y="640"/>
                      </a:lnTo>
                      <a:lnTo>
                        <a:pt x="3403" y="0"/>
                      </a:lnTo>
                      <a:lnTo>
                        <a:pt x="0" y="0"/>
                      </a:lnTo>
                      <a:lnTo>
                        <a:pt x="0" y="640"/>
                      </a:lnTo>
                      <a:close/>
                    </a:path>
                  </a:pathLst>
                </a:custGeom>
                <a:solidFill>
                  <a:srgbClr val="005E8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75" name="Freeform 362"/>
                <p:cNvSpPr>
                  <a:spLocks/>
                </p:cNvSpPr>
                <p:nvPr/>
              </p:nvSpPr>
              <p:spPr bwMode="auto">
                <a:xfrm>
                  <a:off x="3233" y="1752"/>
                  <a:ext cx="1050" cy="198"/>
                </a:xfrm>
                <a:custGeom>
                  <a:avLst/>
                  <a:gdLst>
                    <a:gd name="T0" fmla="*/ 0 w 3403"/>
                    <a:gd name="T1" fmla="*/ 640 h 640"/>
                    <a:gd name="T2" fmla="*/ 0 w 3403"/>
                    <a:gd name="T3" fmla="*/ 640 h 640"/>
                    <a:gd name="T4" fmla="*/ 3403 w 3403"/>
                    <a:gd name="T5" fmla="*/ 640 h 640"/>
                    <a:gd name="T6" fmla="*/ 3403 w 3403"/>
                    <a:gd name="T7" fmla="*/ 0 h 640"/>
                    <a:gd name="T8" fmla="*/ 0 w 3403"/>
                    <a:gd name="T9" fmla="*/ 0 h 640"/>
                    <a:gd name="T10" fmla="*/ 0 w 3403"/>
                    <a:gd name="T11" fmla="*/ 640 h 640"/>
                  </a:gdLst>
                  <a:ahLst/>
                  <a:cxnLst>
                    <a:cxn ang="0">
                      <a:pos x="T0" y="T1"/>
                    </a:cxn>
                    <a:cxn ang="0">
                      <a:pos x="T2" y="T3"/>
                    </a:cxn>
                    <a:cxn ang="0">
                      <a:pos x="T4" y="T5"/>
                    </a:cxn>
                    <a:cxn ang="0">
                      <a:pos x="T6" y="T7"/>
                    </a:cxn>
                    <a:cxn ang="0">
                      <a:pos x="T8" y="T9"/>
                    </a:cxn>
                    <a:cxn ang="0">
                      <a:pos x="T10" y="T11"/>
                    </a:cxn>
                  </a:cxnLst>
                  <a:rect l="0" t="0" r="r" b="b"/>
                  <a:pathLst>
                    <a:path w="3403" h="640">
                      <a:moveTo>
                        <a:pt x="0" y="640"/>
                      </a:moveTo>
                      <a:lnTo>
                        <a:pt x="0" y="640"/>
                      </a:lnTo>
                      <a:lnTo>
                        <a:pt x="3403" y="640"/>
                      </a:lnTo>
                      <a:lnTo>
                        <a:pt x="3403" y="0"/>
                      </a:lnTo>
                      <a:lnTo>
                        <a:pt x="0" y="0"/>
                      </a:lnTo>
                      <a:lnTo>
                        <a:pt x="0" y="64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76" name="Freeform 363"/>
                <p:cNvSpPr>
                  <a:spLocks/>
                </p:cNvSpPr>
                <p:nvPr/>
              </p:nvSpPr>
              <p:spPr bwMode="auto">
                <a:xfrm>
                  <a:off x="3233" y="1950"/>
                  <a:ext cx="1050" cy="197"/>
                </a:xfrm>
                <a:custGeom>
                  <a:avLst/>
                  <a:gdLst>
                    <a:gd name="T0" fmla="*/ 0 w 3403"/>
                    <a:gd name="T1" fmla="*/ 640 h 640"/>
                    <a:gd name="T2" fmla="*/ 0 w 3403"/>
                    <a:gd name="T3" fmla="*/ 640 h 640"/>
                    <a:gd name="T4" fmla="*/ 3403 w 3403"/>
                    <a:gd name="T5" fmla="*/ 640 h 640"/>
                    <a:gd name="T6" fmla="*/ 3403 w 3403"/>
                    <a:gd name="T7" fmla="*/ 0 h 640"/>
                    <a:gd name="T8" fmla="*/ 0 w 3403"/>
                    <a:gd name="T9" fmla="*/ 0 h 640"/>
                    <a:gd name="T10" fmla="*/ 0 w 3403"/>
                    <a:gd name="T11" fmla="*/ 640 h 640"/>
                  </a:gdLst>
                  <a:ahLst/>
                  <a:cxnLst>
                    <a:cxn ang="0">
                      <a:pos x="T0" y="T1"/>
                    </a:cxn>
                    <a:cxn ang="0">
                      <a:pos x="T2" y="T3"/>
                    </a:cxn>
                    <a:cxn ang="0">
                      <a:pos x="T4" y="T5"/>
                    </a:cxn>
                    <a:cxn ang="0">
                      <a:pos x="T6" y="T7"/>
                    </a:cxn>
                    <a:cxn ang="0">
                      <a:pos x="T8" y="T9"/>
                    </a:cxn>
                    <a:cxn ang="0">
                      <a:pos x="T10" y="T11"/>
                    </a:cxn>
                  </a:cxnLst>
                  <a:rect l="0" t="0" r="r" b="b"/>
                  <a:pathLst>
                    <a:path w="3403" h="640">
                      <a:moveTo>
                        <a:pt x="0" y="640"/>
                      </a:moveTo>
                      <a:lnTo>
                        <a:pt x="0" y="640"/>
                      </a:lnTo>
                      <a:lnTo>
                        <a:pt x="3403" y="640"/>
                      </a:lnTo>
                      <a:lnTo>
                        <a:pt x="3403" y="0"/>
                      </a:lnTo>
                      <a:lnTo>
                        <a:pt x="0" y="0"/>
                      </a:lnTo>
                      <a:lnTo>
                        <a:pt x="0" y="64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77" name="Freeform 364"/>
                <p:cNvSpPr>
                  <a:spLocks/>
                </p:cNvSpPr>
                <p:nvPr/>
              </p:nvSpPr>
              <p:spPr bwMode="auto">
                <a:xfrm>
                  <a:off x="3233" y="1950"/>
                  <a:ext cx="1050" cy="197"/>
                </a:xfrm>
                <a:custGeom>
                  <a:avLst/>
                  <a:gdLst>
                    <a:gd name="T0" fmla="*/ 0 w 3403"/>
                    <a:gd name="T1" fmla="*/ 640 h 640"/>
                    <a:gd name="T2" fmla="*/ 0 w 3403"/>
                    <a:gd name="T3" fmla="*/ 640 h 640"/>
                    <a:gd name="T4" fmla="*/ 3403 w 3403"/>
                    <a:gd name="T5" fmla="*/ 640 h 640"/>
                    <a:gd name="T6" fmla="*/ 3403 w 3403"/>
                    <a:gd name="T7" fmla="*/ 0 h 640"/>
                    <a:gd name="T8" fmla="*/ 0 w 3403"/>
                    <a:gd name="T9" fmla="*/ 0 h 640"/>
                    <a:gd name="T10" fmla="*/ 0 w 3403"/>
                    <a:gd name="T11" fmla="*/ 640 h 640"/>
                  </a:gdLst>
                  <a:ahLst/>
                  <a:cxnLst>
                    <a:cxn ang="0">
                      <a:pos x="T0" y="T1"/>
                    </a:cxn>
                    <a:cxn ang="0">
                      <a:pos x="T2" y="T3"/>
                    </a:cxn>
                    <a:cxn ang="0">
                      <a:pos x="T4" y="T5"/>
                    </a:cxn>
                    <a:cxn ang="0">
                      <a:pos x="T6" y="T7"/>
                    </a:cxn>
                    <a:cxn ang="0">
                      <a:pos x="T8" y="T9"/>
                    </a:cxn>
                    <a:cxn ang="0">
                      <a:pos x="T10" y="T11"/>
                    </a:cxn>
                  </a:cxnLst>
                  <a:rect l="0" t="0" r="r" b="b"/>
                  <a:pathLst>
                    <a:path w="3403" h="640">
                      <a:moveTo>
                        <a:pt x="0" y="640"/>
                      </a:moveTo>
                      <a:lnTo>
                        <a:pt x="0" y="640"/>
                      </a:lnTo>
                      <a:lnTo>
                        <a:pt x="3403" y="640"/>
                      </a:lnTo>
                      <a:lnTo>
                        <a:pt x="3403" y="0"/>
                      </a:lnTo>
                      <a:lnTo>
                        <a:pt x="0" y="0"/>
                      </a:lnTo>
                      <a:lnTo>
                        <a:pt x="0" y="64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78" name="Freeform 365"/>
                <p:cNvSpPr>
                  <a:spLocks/>
                </p:cNvSpPr>
                <p:nvPr/>
              </p:nvSpPr>
              <p:spPr bwMode="auto">
                <a:xfrm>
                  <a:off x="3750" y="1986"/>
                  <a:ext cx="21" cy="37"/>
                </a:xfrm>
                <a:custGeom>
                  <a:avLst/>
                  <a:gdLst>
                    <a:gd name="T0" fmla="*/ 26 w 69"/>
                    <a:gd name="T1" fmla="*/ 0 h 121"/>
                    <a:gd name="T2" fmla="*/ 26 w 69"/>
                    <a:gd name="T3" fmla="*/ 0 h 121"/>
                    <a:gd name="T4" fmla="*/ 7 w 69"/>
                    <a:gd name="T5" fmla="*/ 45 h 121"/>
                    <a:gd name="T6" fmla="*/ 1 w 69"/>
                    <a:gd name="T7" fmla="*/ 104 h 121"/>
                    <a:gd name="T8" fmla="*/ 69 w 69"/>
                    <a:gd name="T9" fmla="*/ 121 h 121"/>
                    <a:gd name="T10" fmla="*/ 47 w 69"/>
                    <a:gd name="T11" fmla="*/ 42 h 121"/>
                    <a:gd name="T12" fmla="*/ 26 w 69"/>
                    <a:gd name="T13" fmla="*/ 0 h 121"/>
                    <a:gd name="T14" fmla="*/ 26 w 69"/>
                    <a:gd name="T15" fmla="*/ 0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121">
                      <a:moveTo>
                        <a:pt x="26" y="0"/>
                      </a:moveTo>
                      <a:lnTo>
                        <a:pt x="26" y="0"/>
                      </a:lnTo>
                      <a:cubicBezTo>
                        <a:pt x="9" y="8"/>
                        <a:pt x="19" y="29"/>
                        <a:pt x="7" y="45"/>
                      </a:cubicBezTo>
                      <a:cubicBezTo>
                        <a:pt x="1" y="54"/>
                        <a:pt x="0" y="88"/>
                        <a:pt x="1" y="104"/>
                      </a:cubicBezTo>
                      <a:lnTo>
                        <a:pt x="69" y="121"/>
                      </a:lnTo>
                      <a:cubicBezTo>
                        <a:pt x="67" y="90"/>
                        <a:pt x="51" y="67"/>
                        <a:pt x="47" y="42"/>
                      </a:cubicBezTo>
                      <a:cubicBezTo>
                        <a:pt x="43" y="18"/>
                        <a:pt x="30" y="11"/>
                        <a:pt x="26" y="0"/>
                      </a:cubicBezTo>
                      <a:lnTo>
                        <a:pt x="26" y="0"/>
                      </a:lnTo>
                      <a:close/>
                    </a:path>
                  </a:pathLst>
                </a:custGeom>
                <a:solidFill>
                  <a:srgbClr val="005E8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79" name="Freeform 366"/>
                <p:cNvSpPr>
                  <a:spLocks/>
                </p:cNvSpPr>
                <p:nvPr/>
              </p:nvSpPr>
              <p:spPr bwMode="auto">
                <a:xfrm>
                  <a:off x="3750" y="1986"/>
                  <a:ext cx="21" cy="37"/>
                </a:xfrm>
                <a:custGeom>
                  <a:avLst/>
                  <a:gdLst>
                    <a:gd name="T0" fmla="*/ 26 w 69"/>
                    <a:gd name="T1" fmla="*/ 0 h 121"/>
                    <a:gd name="T2" fmla="*/ 26 w 69"/>
                    <a:gd name="T3" fmla="*/ 0 h 121"/>
                    <a:gd name="T4" fmla="*/ 7 w 69"/>
                    <a:gd name="T5" fmla="*/ 45 h 121"/>
                    <a:gd name="T6" fmla="*/ 1 w 69"/>
                    <a:gd name="T7" fmla="*/ 104 h 121"/>
                    <a:gd name="T8" fmla="*/ 69 w 69"/>
                    <a:gd name="T9" fmla="*/ 121 h 121"/>
                    <a:gd name="T10" fmla="*/ 47 w 69"/>
                    <a:gd name="T11" fmla="*/ 42 h 121"/>
                    <a:gd name="T12" fmla="*/ 26 w 69"/>
                    <a:gd name="T13" fmla="*/ 0 h 121"/>
                    <a:gd name="T14" fmla="*/ 26 w 69"/>
                    <a:gd name="T15" fmla="*/ 0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121">
                      <a:moveTo>
                        <a:pt x="26" y="0"/>
                      </a:moveTo>
                      <a:lnTo>
                        <a:pt x="26" y="0"/>
                      </a:lnTo>
                      <a:cubicBezTo>
                        <a:pt x="9" y="8"/>
                        <a:pt x="19" y="29"/>
                        <a:pt x="7" y="45"/>
                      </a:cubicBezTo>
                      <a:cubicBezTo>
                        <a:pt x="1" y="54"/>
                        <a:pt x="0" y="88"/>
                        <a:pt x="1" y="104"/>
                      </a:cubicBezTo>
                      <a:lnTo>
                        <a:pt x="69" y="121"/>
                      </a:lnTo>
                      <a:cubicBezTo>
                        <a:pt x="67" y="90"/>
                        <a:pt x="51" y="67"/>
                        <a:pt x="47" y="42"/>
                      </a:cubicBezTo>
                      <a:cubicBezTo>
                        <a:pt x="43" y="18"/>
                        <a:pt x="30" y="11"/>
                        <a:pt x="26" y="0"/>
                      </a:cubicBezTo>
                      <a:lnTo>
                        <a:pt x="26"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80" name="Freeform 367"/>
                <p:cNvSpPr>
                  <a:spLocks/>
                </p:cNvSpPr>
                <p:nvPr/>
              </p:nvSpPr>
              <p:spPr bwMode="auto">
                <a:xfrm>
                  <a:off x="3698" y="1999"/>
                  <a:ext cx="119" cy="88"/>
                </a:xfrm>
                <a:custGeom>
                  <a:avLst/>
                  <a:gdLst>
                    <a:gd name="T0" fmla="*/ 222 w 386"/>
                    <a:gd name="T1" fmla="*/ 120 h 286"/>
                    <a:gd name="T2" fmla="*/ 222 w 386"/>
                    <a:gd name="T3" fmla="*/ 120 h 286"/>
                    <a:gd name="T4" fmla="*/ 336 w 386"/>
                    <a:gd name="T5" fmla="*/ 0 h 286"/>
                    <a:gd name="T6" fmla="*/ 317 w 386"/>
                    <a:gd name="T7" fmla="*/ 133 h 286"/>
                    <a:gd name="T8" fmla="*/ 386 w 386"/>
                    <a:gd name="T9" fmla="*/ 91 h 286"/>
                    <a:gd name="T10" fmla="*/ 315 w 386"/>
                    <a:gd name="T11" fmla="*/ 247 h 286"/>
                    <a:gd name="T12" fmla="*/ 223 w 386"/>
                    <a:gd name="T13" fmla="*/ 274 h 286"/>
                    <a:gd name="T14" fmla="*/ 194 w 386"/>
                    <a:gd name="T15" fmla="*/ 246 h 286"/>
                    <a:gd name="T16" fmla="*/ 164 w 386"/>
                    <a:gd name="T17" fmla="*/ 274 h 286"/>
                    <a:gd name="T18" fmla="*/ 71 w 386"/>
                    <a:gd name="T19" fmla="*/ 247 h 286"/>
                    <a:gd name="T20" fmla="*/ 0 w 386"/>
                    <a:gd name="T21" fmla="*/ 91 h 286"/>
                    <a:gd name="T22" fmla="*/ 70 w 386"/>
                    <a:gd name="T23" fmla="*/ 133 h 286"/>
                    <a:gd name="T24" fmla="*/ 50 w 386"/>
                    <a:gd name="T25" fmla="*/ 0 h 286"/>
                    <a:gd name="T26" fmla="*/ 165 w 386"/>
                    <a:gd name="T27" fmla="*/ 120 h 286"/>
                    <a:gd name="T28" fmla="*/ 222 w 386"/>
                    <a:gd name="T29" fmla="*/ 120 h 286"/>
                    <a:gd name="T30" fmla="*/ 222 w 386"/>
                    <a:gd name="T31" fmla="*/ 12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6" h="286">
                      <a:moveTo>
                        <a:pt x="222" y="120"/>
                      </a:moveTo>
                      <a:lnTo>
                        <a:pt x="222" y="120"/>
                      </a:lnTo>
                      <a:lnTo>
                        <a:pt x="336" y="0"/>
                      </a:lnTo>
                      <a:cubicBezTo>
                        <a:pt x="339" y="46"/>
                        <a:pt x="333" y="105"/>
                        <a:pt x="317" y="133"/>
                      </a:cubicBezTo>
                      <a:lnTo>
                        <a:pt x="386" y="91"/>
                      </a:lnTo>
                      <a:cubicBezTo>
                        <a:pt x="373" y="162"/>
                        <a:pt x="351" y="215"/>
                        <a:pt x="315" y="247"/>
                      </a:cubicBezTo>
                      <a:cubicBezTo>
                        <a:pt x="303" y="258"/>
                        <a:pt x="249" y="286"/>
                        <a:pt x="223" y="274"/>
                      </a:cubicBezTo>
                      <a:cubicBezTo>
                        <a:pt x="209" y="268"/>
                        <a:pt x="199" y="258"/>
                        <a:pt x="194" y="246"/>
                      </a:cubicBezTo>
                      <a:cubicBezTo>
                        <a:pt x="189" y="258"/>
                        <a:pt x="178" y="268"/>
                        <a:pt x="164" y="274"/>
                      </a:cubicBezTo>
                      <a:cubicBezTo>
                        <a:pt x="138" y="286"/>
                        <a:pt x="84" y="258"/>
                        <a:pt x="71" y="247"/>
                      </a:cubicBezTo>
                      <a:cubicBezTo>
                        <a:pt x="36" y="215"/>
                        <a:pt x="14" y="162"/>
                        <a:pt x="0" y="91"/>
                      </a:cubicBezTo>
                      <a:lnTo>
                        <a:pt x="70" y="133"/>
                      </a:lnTo>
                      <a:cubicBezTo>
                        <a:pt x="54" y="105"/>
                        <a:pt x="47" y="46"/>
                        <a:pt x="50" y="0"/>
                      </a:cubicBezTo>
                      <a:lnTo>
                        <a:pt x="165" y="120"/>
                      </a:lnTo>
                      <a:lnTo>
                        <a:pt x="222" y="120"/>
                      </a:lnTo>
                      <a:lnTo>
                        <a:pt x="222" y="120"/>
                      </a:lnTo>
                      <a:close/>
                    </a:path>
                  </a:pathLst>
                </a:custGeom>
                <a:solidFill>
                  <a:srgbClr val="005E8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81" name="Freeform 368"/>
                <p:cNvSpPr>
                  <a:spLocks/>
                </p:cNvSpPr>
                <p:nvPr/>
              </p:nvSpPr>
              <p:spPr bwMode="auto">
                <a:xfrm>
                  <a:off x="3698" y="1999"/>
                  <a:ext cx="119" cy="88"/>
                </a:xfrm>
                <a:custGeom>
                  <a:avLst/>
                  <a:gdLst>
                    <a:gd name="T0" fmla="*/ 222 w 386"/>
                    <a:gd name="T1" fmla="*/ 120 h 286"/>
                    <a:gd name="T2" fmla="*/ 222 w 386"/>
                    <a:gd name="T3" fmla="*/ 120 h 286"/>
                    <a:gd name="T4" fmla="*/ 336 w 386"/>
                    <a:gd name="T5" fmla="*/ 0 h 286"/>
                    <a:gd name="T6" fmla="*/ 317 w 386"/>
                    <a:gd name="T7" fmla="*/ 133 h 286"/>
                    <a:gd name="T8" fmla="*/ 386 w 386"/>
                    <a:gd name="T9" fmla="*/ 91 h 286"/>
                    <a:gd name="T10" fmla="*/ 315 w 386"/>
                    <a:gd name="T11" fmla="*/ 247 h 286"/>
                    <a:gd name="T12" fmla="*/ 223 w 386"/>
                    <a:gd name="T13" fmla="*/ 274 h 286"/>
                    <a:gd name="T14" fmla="*/ 194 w 386"/>
                    <a:gd name="T15" fmla="*/ 246 h 286"/>
                    <a:gd name="T16" fmla="*/ 164 w 386"/>
                    <a:gd name="T17" fmla="*/ 274 h 286"/>
                    <a:gd name="T18" fmla="*/ 71 w 386"/>
                    <a:gd name="T19" fmla="*/ 247 h 286"/>
                    <a:gd name="T20" fmla="*/ 0 w 386"/>
                    <a:gd name="T21" fmla="*/ 91 h 286"/>
                    <a:gd name="T22" fmla="*/ 70 w 386"/>
                    <a:gd name="T23" fmla="*/ 133 h 286"/>
                    <a:gd name="T24" fmla="*/ 50 w 386"/>
                    <a:gd name="T25" fmla="*/ 0 h 286"/>
                    <a:gd name="T26" fmla="*/ 165 w 386"/>
                    <a:gd name="T27" fmla="*/ 120 h 286"/>
                    <a:gd name="T28" fmla="*/ 222 w 386"/>
                    <a:gd name="T29" fmla="*/ 120 h 286"/>
                    <a:gd name="T30" fmla="*/ 222 w 386"/>
                    <a:gd name="T31" fmla="*/ 12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6" h="286">
                      <a:moveTo>
                        <a:pt x="222" y="120"/>
                      </a:moveTo>
                      <a:lnTo>
                        <a:pt x="222" y="120"/>
                      </a:lnTo>
                      <a:lnTo>
                        <a:pt x="336" y="0"/>
                      </a:lnTo>
                      <a:cubicBezTo>
                        <a:pt x="339" y="46"/>
                        <a:pt x="333" y="105"/>
                        <a:pt x="317" y="133"/>
                      </a:cubicBezTo>
                      <a:lnTo>
                        <a:pt x="386" y="91"/>
                      </a:lnTo>
                      <a:cubicBezTo>
                        <a:pt x="373" y="162"/>
                        <a:pt x="351" y="215"/>
                        <a:pt x="315" y="247"/>
                      </a:cubicBezTo>
                      <a:cubicBezTo>
                        <a:pt x="303" y="258"/>
                        <a:pt x="249" y="286"/>
                        <a:pt x="223" y="274"/>
                      </a:cubicBezTo>
                      <a:cubicBezTo>
                        <a:pt x="209" y="268"/>
                        <a:pt x="199" y="258"/>
                        <a:pt x="194" y="246"/>
                      </a:cubicBezTo>
                      <a:cubicBezTo>
                        <a:pt x="189" y="258"/>
                        <a:pt x="178" y="268"/>
                        <a:pt x="164" y="274"/>
                      </a:cubicBezTo>
                      <a:cubicBezTo>
                        <a:pt x="138" y="286"/>
                        <a:pt x="84" y="258"/>
                        <a:pt x="71" y="247"/>
                      </a:cubicBezTo>
                      <a:cubicBezTo>
                        <a:pt x="36" y="215"/>
                        <a:pt x="14" y="162"/>
                        <a:pt x="0" y="91"/>
                      </a:cubicBezTo>
                      <a:lnTo>
                        <a:pt x="70" y="133"/>
                      </a:lnTo>
                      <a:cubicBezTo>
                        <a:pt x="54" y="105"/>
                        <a:pt x="47" y="46"/>
                        <a:pt x="50" y="0"/>
                      </a:cubicBezTo>
                      <a:lnTo>
                        <a:pt x="165" y="120"/>
                      </a:lnTo>
                      <a:lnTo>
                        <a:pt x="222" y="120"/>
                      </a:lnTo>
                      <a:lnTo>
                        <a:pt x="222" y="12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82" name="Freeform 369"/>
                <p:cNvSpPr>
                  <a:spLocks/>
                </p:cNvSpPr>
                <p:nvPr/>
              </p:nvSpPr>
              <p:spPr bwMode="auto">
                <a:xfrm>
                  <a:off x="3751" y="2070"/>
                  <a:ext cx="16" cy="25"/>
                </a:xfrm>
                <a:custGeom>
                  <a:avLst/>
                  <a:gdLst>
                    <a:gd name="T0" fmla="*/ 22 w 52"/>
                    <a:gd name="T1" fmla="*/ 0 h 80"/>
                    <a:gd name="T2" fmla="*/ 22 w 52"/>
                    <a:gd name="T3" fmla="*/ 0 h 80"/>
                    <a:gd name="T4" fmla="*/ 7 w 52"/>
                    <a:gd name="T5" fmla="*/ 46 h 80"/>
                    <a:gd name="T6" fmla="*/ 14 w 52"/>
                    <a:gd name="T7" fmla="*/ 67 h 80"/>
                    <a:gd name="T8" fmla="*/ 28 w 52"/>
                    <a:gd name="T9" fmla="*/ 80 h 80"/>
                    <a:gd name="T10" fmla="*/ 35 w 52"/>
                    <a:gd name="T11" fmla="*/ 62 h 80"/>
                    <a:gd name="T12" fmla="*/ 45 w 52"/>
                    <a:gd name="T13" fmla="*/ 53 h 80"/>
                    <a:gd name="T14" fmla="*/ 43 w 52"/>
                    <a:gd name="T15" fmla="*/ 35 h 80"/>
                    <a:gd name="T16" fmla="*/ 22 w 52"/>
                    <a:gd name="T17" fmla="*/ 0 h 80"/>
                    <a:gd name="T18" fmla="*/ 22 w 52"/>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80">
                      <a:moveTo>
                        <a:pt x="22" y="0"/>
                      </a:moveTo>
                      <a:lnTo>
                        <a:pt x="22" y="0"/>
                      </a:lnTo>
                      <a:cubicBezTo>
                        <a:pt x="21" y="11"/>
                        <a:pt x="13" y="35"/>
                        <a:pt x="7" y="46"/>
                      </a:cubicBezTo>
                      <a:cubicBezTo>
                        <a:pt x="0" y="57"/>
                        <a:pt x="12" y="59"/>
                        <a:pt x="14" y="67"/>
                      </a:cubicBezTo>
                      <a:cubicBezTo>
                        <a:pt x="15" y="74"/>
                        <a:pt x="19" y="78"/>
                        <a:pt x="28" y="80"/>
                      </a:cubicBezTo>
                      <a:cubicBezTo>
                        <a:pt x="27" y="72"/>
                        <a:pt x="31" y="65"/>
                        <a:pt x="35" y="62"/>
                      </a:cubicBezTo>
                      <a:cubicBezTo>
                        <a:pt x="40" y="60"/>
                        <a:pt x="46" y="59"/>
                        <a:pt x="45" y="53"/>
                      </a:cubicBezTo>
                      <a:cubicBezTo>
                        <a:pt x="45" y="48"/>
                        <a:pt x="52" y="44"/>
                        <a:pt x="43" y="35"/>
                      </a:cubicBezTo>
                      <a:cubicBezTo>
                        <a:pt x="35" y="26"/>
                        <a:pt x="22" y="14"/>
                        <a:pt x="22" y="0"/>
                      </a:cubicBezTo>
                      <a:lnTo>
                        <a:pt x="22" y="0"/>
                      </a:lnTo>
                      <a:close/>
                    </a:path>
                  </a:pathLst>
                </a:custGeom>
                <a:solidFill>
                  <a:srgbClr val="005E8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83" name="Freeform 370"/>
                <p:cNvSpPr>
                  <a:spLocks/>
                </p:cNvSpPr>
                <p:nvPr/>
              </p:nvSpPr>
              <p:spPr bwMode="auto">
                <a:xfrm>
                  <a:off x="3751" y="2070"/>
                  <a:ext cx="16" cy="25"/>
                </a:xfrm>
                <a:custGeom>
                  <a:avLst/>
                  <a:gdLst>
                    <a:gd name="T0" fmla="*/ 22 w 52"/>
                    <a:gd name="T1" fmla="*/ 0 h 80"/>
                    <a:gd name="T2" fmla="*/ 22 w 52"/>
                    <a:gd name="T3" fmla="*/ 0 h 80"/>
                    <a:gd name="T4" fmla="*/ 7 w 52"/>
                    <a:gd name="T5" fmla="*/ 46 h 80"/>
                    <a:gd name="T6" fmla="*/ 14 w 52"/>
                    <a:gd name="T7" fmla="*/ 67 h 80"/>
                    <a:gd name="T8" fmla="*/ 28 w 52"/>
                    <a:gd name="T9" fmla="*/ 80 h 80"/>
                    <a:gd name="T10" fmla="*/ 35 w 52"/>
                    <a:gd name="T11" fmla="*/ 62 h 80"/>
                    <a:gd name="T12" fmla="*/ 45 w 52"/>
                    <a:gd name="T13" fmla="*/ 53 h 80"/>
                    <a:gd name="T14" fmla="*/ 43 w 52"/>
                    <a:gd name="T15" fmla="*/ 35 h 80"/>
                    <a:gd name="T16" fmla="*/ 22 w 52"/>
                    <a:gd name="T17" fmla="*/ 0 h 80"/>
                    <a:gd name="T18" fmla="*/ 22 w 52"/>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80">
                      <a:moveTo>
                        <a:pt x="22" y="0"/>
                      </a:moveTo>
                      <a:lnTo>
                        <a:pt x="22" y="0"/>
                      </a:lnTo>
                      <a:cubicBezTo>
                        <a:pt x="21" y="11"/>
                        <a:pt x="13" y="35"/>
                        <a:pt x="7" y="46"/>
                      </a:cubicBezTo>
                      <a:cubicBezTo>
                        <a:pt x="0" y="57"/>
                        <a:pt x="12" y="59"/>
                        <a:pt x="14" y="67"/>
                      </a:cubicBezTo>
                      <a:cubicBezTo>
                        <a:pt x="15" y="74"/>
                        <a:pt x="19" y="78"/>
                        <a:pt x="28" y="80"/>
                      </a:cubicBezTo>
                      <a:cubicBezTo>
                        <a:pt x="27" y="72"/>
                        <a:pt x="31" y="65"/>
                        <a:pt x="35" y="62"/>
                      </a:cubicBezTo>
                      <a:cubicBezTo>
                        <a:pt x="40" y="60"/>
                        <a:pt x="46" y="59"/>
                        <a:pt x="45" y="53"/>
                      </a:cubicBezTo>
                      <a:cubicBezTo>
                        <a:pt x="45" y="48"/>
                        <a:pt x="52" y="44"/>
                        <a:pt x="43" y="35"/>
                      </a:cubicBezTo>
                      <a:cubicBezTo>
                        <a:pt x="35" y="26"/>
                        <a:pt x="22" y="14"/>
                        <a:pt x="22" y="0"/>
                      </a:cubicBezTo>
                      <a:lnTo>
                        <a:pt x="22"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84" name="Freeform 371"/>
                <p:cNvSpPr>
                  <a:spLocks/>
                </p:cNvSpPr>
                <p:nvPr/>
              </p:nvSpPr>
              <p:spPr bwMode="auto">
                <a:xfrm>
                  <a:off x="3759" y="1991"/>
                  <a:ext cx="8" cy="27"/>
                </a:xfrm>
                <a:custGeom>
                  <a:avLst/>
                  <a:gdLst>
                    <a:gd name="T0" fmla="*/ 4 w 28"/>
                    <a:gd name="T1" fmla="*/ 53 h 89"/>
                    <a:gd name="T2" fmla="*/ 4 w 28"/>
                    <a:gd name="T3" fmla="*/ 53 h 89"/>
                    <a:gd name="T4" fmla="*/ 8 w 28"/>
                    <a:gd name="T5" fmla="*/ 0 h 89"/>
                    <a:gd name="T6" fmla="*/ 19 w 28"/>
                    <a:gd name="T7" fmla="*/ 26 h 89"/>
                    <a:gd name="T8" fmla="*/ 24 w 28"/>
                    <a:gd name="T9" fmla="*/ 44 h 89"/>
                    <a:gd name="T10" fmla="*/ 22 w 28"/>
                    <a:gd name="T11" fmla="*/ 89 h 89"/>
                    <a:gd name="T12" fmla="*/ 4 w 28"/>
                    <a:gd name="T13" fmla="*/ 53 h 89"/>
                    <a:gd name="T14" fmla="*/ 4 w 28"/>
                    <a:gd name="T15" fmla="*/ 53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89">
                      <a:moveTo>
                        <a:pt x="4" y="53"/>
                      </a:moveTo>
                      <a:lnTo>
                        <a:pt x="4" y="53"/>
                      </a:lnTo>
                      <a:cubicBezTo>
                        <a:pt x="0" y="36"/>
                        <a:pt x="19" y="16"/>
                        <a:pt x="8" y="0"/>
                      </a:cubicBezTo>
                      <a:cubicBezTo>
                        <a:pt x="12" y="6"/>
                        <a:pt x="17" y="14"/>
                        <a:pt x="19" y="26"/>
                      </a:cubicBezTo>
                      <a:cubicBezTo>
                        <a:pt x="20" y="32"/>
                        <a:pt x="22" y="38"/>
                        <a:pt x="24" y="44"/>
                      </a:cubicBezTo>
                      <a:cubicBezTo>
                        <a:pt x="28" y="55"/>
                        <a:pt x="18" y="69"/>
                        <a:pt x="22" y="89"/>
                      </a:cubicBezTo>
                      <a:cubicBezTo>
                        <a:pt x="16" y="83"/>
                        <a:pt x="6" y="62"/>
                        <a:pt x="4" y="53"/>
                      </a:cubicBezTo>
                      <a:lnTo>
                        <a:pt x="4" y="53"/>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85" name="Freeform 372"/>
                <p:cNvSpPr>
                  <a:spLocks/>
                </p:cNvSpPr>
                <p:nvPr/>
              </p:nvSpPr>
              <p:spPr bwMode="auto">
                <a:xfrm>
                  <a:off x="3759" y="1991"/>
                  <a:ext cx="8" cy="27"/>
                </a:xfrm>
                <a:custGeom>
                  <a:avLst/>
                  <a:gdLst>
                    <a:gd name="T0" fmla="*/ 4 w 28"/>
                    <a:gd name="T1" fmla="*/ 53 h 89"/>
                    <a:gd name="T2" fmla="*/ 4 w 28"/>
                    <a:gd name="T3" fmla="*/ 53 h 89"/>
                    <a:gd name="T4" fmla="*/ 8 w 28"/>
                    <a:gd name="T5" fmla="*/ 0 h 89"/>
                    <a:gd name="T6" fmla="*/ 19 w 28"/>
                    <a:gd name="T7" fmla="*/ 26 h 89"/>
                    <a:gd name="T8" fmla="*/ 24 w 28"/>
                    <a:gd name="T9" fmla="*/ 44 h 89"/>
                    <a:gd name="T10" fmla="*/ 22 w 28"/>
                    <a:gd name="T11" fmla="*/ 89 h 89"/>
                    <a:gd name="T12" fmla="*/ 4 w 28"/>
                    <a:gd name="T13" fmla="*/ 53 h 89"/>
                    <a:gd name="T14" fmla="*/ 4 w 28"/>
                    <a:gd name="T15" fmla="*/ 53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89">
                      <a:moveTo>
                        <a:pt x="4" y="53"/>
                      </a:moveTo>
                      <a:lnTo>
                        <a:pt x="4" y="53"/>
                      </a:lnTo>
                      <a:cubicBezTo>
                        <a:pt x="0" y="36"/>
                        <a:pt x="19" y="16"/>
                        <a:pt x="8" y="0"/>
                      </a:cubicBezTo>
                      <a:cubicBezTo>
                        <a:pt x="12" y="6"/>
                        <a:pt x="17" y="14"/>
                        <a:pt x="19" y="26"/>
                      </a:cubicBezTo>
                      <a:cubicBezTo>
                        <a:pt x="20" y="32"/>
                        <a:pt x="22" y="38"/>
                        <a:pt x="24" y="44"/>
                      </a:cubicBezTo>
                      <a:cubicBezTo>
                        <a:pt x="28" y="55"/>
                        <a:pt x="18" y="69"/>
                        <a:pt x="22" y="89"/>
                      </a:cubicBezTo>
                      <a:cubicBezTo>
                        <a:pt x="16" y="83"/>
                        <a:pt x="6" y="62"/>
                        <a:pt x="4" y="53"/>
                      </a:cubicBezTo>
                      <a:lnTo>
                        <a:pt x="4" y="53"/>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86" name="Freeform 373"/>
                <p:cNvSpPr>
                  <a:spLocks/>
                </p:cNvSpPr>
                <p:nvPr/>
              </p:nvSpPr>
              <p:spPr bwMode="auto">
                <a:xfrm>
                  <a:off x="3776" y="2010"/>
                  <a:ext cx="27" cy="53"/>
                </a:xfrm>
                <a:custGeom>
                  <a:avLst/>
                  <a:gdLst>
                    <a:gd name="T0" fmla="*/ 0 w 88"/>
                    <a:gd name="T1" fmla="*/ 103 h 173"/>
                    <a:gd name="T2" fmla="*/ 0 w 88"/>
                    <a:gd name="T3" fmla="*/ 103 h 173"/>
                    <a:gd name="T4" fmla="*/ 16 w 88"/>
                    <a:gd name="T5" fmla="*/ 35 h 173"/>
                    <a:gd name="T6" fmla="*/ 50 w 88"/>
                    <a:gd name="T7" fmla="*/ 0 h 173"/>
                    <a:gd name="T8" fmla="*/ 23 w 88"/>
                    <a:gd name="T9" fmla="*/ 127 h 173"/>
                    <a:gd name="T10" fmla="*/ 36 w 88"/>
                    <a:gd name="T11" fmla="*/ 141 h 173"/>
                    <a:gd name="T12" fmla="*/ 48 w 88"/>
                    <a:gd name="T13" fmla="*/ 108 h 173"/>
                    <a:gd name="T14" fmla="*/ 87 w 88"/>
                    <a:gd name="T15" fmla="*/ 84 h 173"/>
                    <a:gd name="T16" fmla="*/ 49 w 88"/>
                    <a:gd name="T17" fmla="*/ 173 h 173"/>
                    <a:gd name="T18" fmla="*/ 0 w 88"/>
                    <a:gd name="T19" fmla="*/ 103 h 173"/>
                    <a:gd name="T20" fmla="*/ 0 w 88"/>
                    <a:gd name="T21" fmla="*/ 10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173">
                      <a:moveTo>
                        <a:pt x="0" y="103"/>
                      </a:moveTo>
                      <a:lnTo>
                        <a:pt x="0" y="103"/>
                      </a:lnTo>
                      <a:cubicBezTo>
                        <a:pt x="13" y="85"/>
                        <a:pt x="18" y="46"/>
                        <a:pt x="16" y="35"/>
                      </a:cubicBezTo>
                      <a:lnTo>
                        <a:pt x="50" y="0"/>
                      </a:lnTo>
                      <a:cubicBezTo>
                        <a:pt x="58" y="41"/>
                        <a:pt x="40" y="99"/>
                        <a:pt x="23" y="127"/>
                      </a:cubicBezTo>
                      <a:lnTo>
                        <a:pt x="36" y="141"/>
                      </a:lnTo>
                      <a:cubicBezTo>
                        <a:pt x="44" y="132"/>
                        <a:pt x="49" y="121"/>
                        <a:pt x="48" y="108"/>
                      </a:cubicBezTo>
                      <a:lnTo>
                        <a:pt x="87" y="84"/>
                      </a:lnTo>
                      <a:cubicBezTo>
                        <a:pt x="88" y="122"/>
                        <a:pt x="75" y="156"/>
                        <a:pt x="49" y="173"/>
                      </a:cubicBezTo>
                      <a:lnTo>
                        <a:pt x="0" y="103"/>
                      </a:lnTo>
                      <a:lnTo>
                        <a:pt x="0" y="103"/>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87" name="Freeform 374"/>
                <p:cNvSpPr>
                  <a:spLocks/>
                </p:cNvSpPr>
                <p:nvPr/>
              </p:nvSpPr>
              <p:spPr bwMode="auto">
                <a:xfrm>
                  <a:off x="3776" y="2010"/>
                  <a:ext cx="27" cy="53"/>
                </a:xfrm>
                <a:custGeom>
                  <a:avLst/>
                  <a:gdLst>
                    <a:gd name="T0" fmla="*/ 0 w 88"/>
                    <a:gd name="T1" fmla="*/ 103 h 173"/>
                    <a:gd name="T2" fmla="*/ 0 w 88"/>
                    <a:gd name="T3" fmla="*/ 103 h 173"/>
                    <a:gd name="T4" fmla="*/ 16 w 88"/>
                    <a:gd name="T5" fmla="*/ 35 h 173"/>
                    <a:gd name="T6" fmla="*/ 50 w 88"/>
                    <a:gd name="T7" fmla="*/ 0 h 173"/>
                    <a:gd name="T8" fmla="*/ 23 w 88"/>
                    <a:gd name="T9" fmla="*/ 127 h 173"/>
                    <a:gd name="T10" fmla="*/ 36 w 88"/>
                    <a:gd name="T11" fmla="*/ 141 h 173"/>
                    <a:gd name="T12" fmla="*/ 48 w 88"/>
                    <a:gd name="T13" fmla="*/ 108 h 173"/>
                    <a:gd name="T14" fmla="*/ 87 w 88"/>
                    <a:gd name="T15" fmla="*/ 84 h 173"/>
                    <a:gd name="T16" fmla="*/ 49 w 88"/>
                    <a:gd name="T17" fmla="*/ 173 h 173"/>
                    <a:gd name="T18" fmla="*/ 0 w 88"/>
                    <a:gd name="T19" fmla="*/ 103 h 173"/>
                    <a:gd name="T20" fmla="*/ 0 w 88"/>
                    <a:gd name="T21" fmla="*/ 10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173">
                      <a:moveTo>
                        <a:pt x="0" y="103"/>
                      </a:moveTo>
                      <a:lnTo>
                        <a:pt x="0" y="103"/>
                      </a:lnTo>
                      <a:cubicBezTo>
                        <a:pt x="13" y="85"/>
                        <a:pt x="18" y="46"/>
                        <a:pt x="16" y="35"/>
                      </a:cubicBezTo>
                      <a:lnTo>
                        <a:pt x="50" y="0"/>
                      </a:lnTo>
                      <a:cubicBezTo>
                        <a:pt x="58" y="41"/>
                        <a:pt x="40" y="99"/>
                        <a:pt x="23" y="127"/>
                      </a:cubicBezTo>
                      <a:lnTo>
                        <a:pt x="36" y="141"/>
                      </a:lnTo>
                      <a:cubicBezTo>
                        <a:pt x="44" y="132"/>
                        <a:pt x="49" y="121"/>
                        <a:pt x="48" y="108"/>
                      </a:cubicBezTo>
                      <a:lnTo>
                        <a:pt x="87" y="84"/>
                      </a:lnTo>
                      <a:cubicBezTo>
                        <a:pt x="88" y="122"/>
                        <a:pt x="75" y="156"/>
                        <a:pt x="49" y="173"/>
                      </a:cubicBezTo>
                      <a:lnTo>
                        <a:pt x="0" y="103"/>
                      </a:lnTo>
                      <a:lnTo>
                        <a:pt x="0" y="103"/>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88" name="Freeform 375"/>
                <p:cNvSpPr>
                  <a:spLocks/>
                </p:cNvSpPr>
                <p:nvPr/>
              </p:nvSpPr>
              <p:spPr bwMode="auto">
                <a:xfrm>
                  <a:off x="3712" y="2010"/>
                  <a:ext cx="27" cy="53"/>
                </a:xfrm>
                <a:custGeom>
                  <a:avLst/>
                  <a:gdLst>
                    <a:gd name="T0" fmla="*/ 87 w 87"/>
                    <a:gd name="T1" fmla="*/ 103 h 173"/>
                    <a:gd name="T2" fmla="*/ 87 w 87"/>
                    <a:gd name="T3" fmla="*/ 103 h 173"/>
                    <a:gd name="T4" fmla="*/ 71 w 87"/>
                    <a:gd name="T5" fmla="*/ 35 h 173"/>
                    <a:gd name="T6" fmla="*/ 38 w 87"/>
                    <a:gd name="T7" fmla="*/ 0 h 173"/>
                    <a:gd name="T8" fmla="*/ 64 w 87"/>
                    <a:gd name="T9" fmla="*/ 127 h 173"/>
                    <a:gd name="T10" fmla="*/ 52 w 87"/>
                    <a:gd name="T11" fmla="*/ 141 h 173"/>
                    <a:gd name="T12" fmla="*/ 40 w 87"/>
                    <a:gd name="T13" fmla="*/ 108 h 173"/>
                    <a:gd name="T14" fmla="*/ 0 w 87"/>
                    <a:gd name="T15" fmla="*/ 84 h 173"/>
                    <a:gd name="T16" fmla="*/ 39 w 87"/>
                    <a:gd name="T17" fmla="*/ 173 h 173"/>
                    <a:gd name="T18" fmla="*/ 87 w 87"/>
                    <a:gd name="T19" fmla="*/ 103 h 173"/>
                    <a:gd name="T20" fmla="*/ 87 w 87"/>
                    <a:gd name="T21" fmla="*/ 10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73">
                      <a:moveTo>
                        <a:pt x="87" y="103"/>
                      </a:moveTo>
                      <a:lnTo>
                        <a:pt x="87" y="103"/>
                      </a:lnTo>
                      <a:cubicBezTo>
                        <a:pt x="75" y="85"/>
                        <a:pt x="69" y="46"/>
                        <a:pt x="71" y="35"/>
                      </a:cubicBezTo>
                      <a:lnTo>
                        <a:pt x="38" y="0"/>
                      </a:lnTo>
                      <a:cubicBezTo>
                        <a:pt x="29" y="41"/>
                        <a:pt x="48" y="99"/>
                        <a:pt x="64" y="127"/>
                      </a:cubicBezTo>
                      <a:lnTo>
                        <a:pt x="52" y="141"/>
                      </a:lnTo>
                      <a:cubicBezTo>
                        <a:pt x="44" y="132"/>
                        <a:pt x="39" y="121"/>
                        <a:pt x="40" y="108"/>
                      </a:cubicBezTo>
                      <a:lnTo>
                        <a:pt x="0" y="84"/>
                      </a:lnTo>
                      <a:cubicBezTo>
                        <a:pt x="0" y="122"/>
                        <a:pt x="12" y="156"/>
                        <a:pt x="39" y="173"/>
                      </a:cubicBezTo>
                      <a:lnTo>
                        <a:pt x="87" y="103"/>
                      </a:lnTo>
                      <a:lnTo>
                        <a:pt x="87" y="103"/>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89" name="Freeform 376"/>
                <p:cNvSpPr>
                  <a:spLocks/>
                </p:cNvSpPr>
                <p:nvPr/>
              </p:nvSpPr>
              <p:spPr bwMode="auto">
                <a:xfrm>
                  <a:off x="3712" y="2010"/>
                  <a:ext cx="27" cy="53"/>
                </a:xfrm>
                <a:custGeom>
                  <a:avLst/>
                  <a:gdLst>
                    <a:gd name="T0" fmla="*/ 87 w 87"/>
                    <a:gd name="T1" fmla="*/ 103 h 173"/>
                    <a:gd name="T2" fmla="*/ 87 w 87"/>
                    <a:gd name="T3" fmla="*/ 103 h 173"/>
                    <a:gd name="T4" fmla="*/ 71 w 87"/>
                    <a:gd name="T5" fmla="*/ 35 h 173"/>
                    <a:gd name="T6" fmla="*/ 38 w 87"/>
                    <a:gd name="T7" fmla="*/ 0 h 173"/>
                    <a:gd name="T8" fmla="*/ 64 w 87"/>
                    <a:gd name="T9" fmla="*/ 127 h 173"/>
                    <a:gd name="T10" fmla="*/ 52 w 87"/>
                    <a:gd name="T11" fmla="*/ 141 h 173"/>
                    <a:gd name="T12" fmla="*/ 40 w 87"/>
                    <a:gd name="T13" fmla="*/ 108 h 173"/>
                    <a:gd name="T14" fmla="*/ 0 w 87"/>
                    <a:gd name="T15" fmla="*/ 84 h 173"/>
                    <a:gd name="T16" fmla="*/ 39 w 87"/>
                    <a:gd name="T17" fmla="*/ 173 h 173"/>
                    <a:gd name="T18" fmla="*/ 87 w 87"/>
                    <a:gd name="T19" fmla="*/ 103 h 173"/>
                    <a:gd name="T20" fmla="*/ 87 w 87"/>
                    <a:gd name="T21" fmla="*/ 10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73">
                      <a:moveTo>
                        <a:pt x="87" y="103"/>
                      </a:moveTo>
                      <a:lnTo>
                        <a:pt x="87" y="103"/>
                      </a:lnTo>
                      <a:cubicBezTo>
                        <a:pt x="75" y="85"/>
                        <a:pt x="69" y="46"/>
                        <a:pt x="71" y="35"/>
                      </a:cubicBezTo>
                      <a:lnTo>
                        <a:pt x="38" y="0"/>
                      </a:lnTo>
                      <a:cubicBezTo>
                        <a:pt x="29" y="41"/>
                        <a:pt x="48" y="99"/>
                        <a:pt x="64" y="127"/>
                      </a:cubicBezTo>
                      <a:lnTo>
                        <a:pt x="52" y="141"/>
                      </a:lnTo>
                      <a:cubicBezTo>
                        <a:pt x="44" y="132"/>
                        <a:pt x="39" y="121"/>
                        <a:pt x="40" y="108"/>
                      </a:cubicBezTo>
                      <a:lnTo>
                        <a:pt x="0" y="84"/>
                      </a:lnTo>
                      <a:cubicBezTo>
                        <a:pt x="0" y="122"/>
                        <a:pt x="12" y="156"/>
                        <a:pt x="39" y="173"/>
                      </a:cubicBezTo>
                      <a:lnTo>
                        <a:pt x="87" y="103"/>
                      </a:lnTo>
                      <a:lnTo>
                        <a:pt x="87" y="103"/>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90" name="Freeform 377"/>
                <p:cNvSpPr>
                  <a:spLocks/>
                </p:cNvSpPr>
                <p:nvPr/>
              </p:nvSpPr>
              <p:spPr bwMode="auto">
                <a:xfrm>
                  <a:off x="3733" y="2072"/>
                  <a:ext cx="49" cy="12"/>
                </a:xfrm>
                <a:custGeom>
                  <a:avLst/>
                  <a:gdLst>
                    <a:gd name="T0" fmla="*/ 158 w 158"/>
                    <a:gd name="T1" fmla="*/ 0 h 38"/>
                    <a:gd name="T2" fmla="*/ 158 w 158"/>
                    <a:gd name="T3" fmla="*/ 0 h 38"/>
                    <a:gd name="T4" fmla="*/ 79 w 158"/>
                    <a:gd name="T5" fmla="*/ 7 h 38"/>
                    <a:gd name="T6" fmla="*/ 0 w 158"/>
                    <a:gd name="T7" fmla="*/ 0 h 38"/>
                    <a:gd name="T8" fmla="*/ 158 w 158"/>
                    <a:gd name="T9" fmla="*/ 0 h 38"/>
                    <a:gd name="T10" fmla="*/ 158 w 158"/>
                    <a:gd name="T11" fmla="*/ 0 h 38"/>
                  </a:gdLst>
                  <a:ahLst/>
                  <a:cxnLst>
                    <a:cxn ang="0">
                      <a:pos x="T0" y="T1"/>
                    </a:cxn>
                    <a:cxn ang="0">
                      <a:pos x="T2" y="T3"/>
                    </a:cxn>
                    <a:cxn ang="0">
                      <a:pos x="T4" y="T5"/>
                    </a:cxn>
                    <a:cxn ang="0">
                      <a:pos x="T6" y="T7"/>
                    </a:cxn>
                    <a:cxn ang="0">
                      <a:pos x="T8" y="T9"/>
                    </a:cxn>
                    <a:cxn ang="0">
                      <a:pos x="T10" y="T11"/>
                    </a:cxn>
                  </a:cxnLst>
                  <a:rect l="0" t="0" r="r" b="b"/>
                  <a:pathLst>
                    <a:path w="158" h="38">
                      <a:moveTo>
                        <a:pt x="158" y="0"/>
                      </a:moveTo>
                      <a:lnTo>
                        <a:pt x="158" y="0"/>
                      </a:lnTo>
                      <a:cubicBezTo>
                        <a:pt x="130" y="34"/>
                        <a:pt x="114" y="38"/>
                        <a:pt x="79" y="7"/>
                      </a:cubicBezTo>
                      <a:cubicBezTo>
                        <a:pt x="44" y="38"/>
                        <a:pt x="28" y="34"/>
                        <a:pt x="0" y="0"/>
                      </a:cubicBezTo>
                      <a:lnTo>
                        <a:pt x="158" y="0"/>
                      </a:lnTo>
                      <a:lnTo>
                        <a:pt x="15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91" name="Freeform 378"/>
                <p:cNvSpPr>
                  <a:spLocks/>
                </p:cNvSpPr>
                <p:nvPr/>
              </p:nvSpPr>
              <p:spPr bwMode="auto">
                <a:xfrm>
                  <a:off x="3733" y="2072"/>
                  <a:ext cx="49" cy="12"/>
                </a:xfrm>
                <a:custGeom>
                  <a:avLst/>
                  <a:gdLst>
                    <a:gd name="T0" fmla="*/ 158 w 158"/>
                    <a:gd name="T1" fmla="*/ 0 h 38"/>
                    <a:gd name="T2" fmla="*/ 158 w 158"/>
                    <a:gd name="T3" fmla="*/ 0 h 38"/>
                    <a:gd name="T4" fmla="*/ 79 w 158"/>
                    <a:gd name="T5" fmla="*/ 7 h 38"/>
                    <a:gd name="T6" fmla="*/ 0 w 158"/>
                    <a:gd name="T7" fmla="*/ 0 h 38"/>
                    <a:gd name="T8" fmla="*/ 158 w 158"/>
                    <a:gd name="T9" fmla="*/ 0 h 38"/>
                    <a:gd name="T10" fmla="*/ 158 w 158"/>
                    <a:gd name="T11" fmla="*/ 0 h 38"/>
                  </a:gdLst>
                  <a:ahLst/>
                  <a:cxnLst>
                    <a:cxn ang="0">
                      <a:pos x="T0" y="T1"/>
                    </a:cxn>
                    <a:cxn ang="0">
                      <a:pos x="T2" y="T3"/>
                    </a:cxn>
                    <a:cxn ang="0">
                      <a:pos x="T4" y="T5"/>
                    </a:cxn>
                    <a:cxn ang="0">
                      <a:pos x="T6" y="T7"/>
                    </a:cxn>
                    <a:cxn ang="0">
                      <a:pos x="T8" y="T9"/>
                    </a:cxn>
                    <a:cxn ang="0">
                      <a:pos x="T10" y="T11"/>
                    </a:cxn>
                  </a:cxnLst>
                  <a:rect l="0" t="0" r="r" b="b"/>
                  <a:pathLst>
                    <a:path w="158" h="38">
                      <a:moveTo>
                        <a:pt x="158" y="0"/>
                      </a:moveTo>
                      <a:lnTo>
                        <a:pt x="158" y="0"/>
                      </a:lnTo>
                      <a:cubicBezTo>
                        <a:pt x="130" y="34"/>
                        <a:pt x="114" y="38"/>
                        <a:pt x="79" y="7"/>
                      </a:cubicBezTo>
                      <a:cubicBezTo>
                        <a:pt x="44" y="38"/>
                        <a:pt x="28" y="34"/>
                        <a:pt x="0" y="0"/>
                      </a:cubicBezTo>
                      <a:lnTo>
                        <a:pt x="158" y="0"/>
                      </a:lnTo>
                      <a:lnTo>
                        <a:pt x="158"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92" name="Freeform 379"/>
                <p:cNvSpPr>
                  <a:spLocks/>
                </p:cNvSpPr>
                <p:nvPr/>
              </p:nvSpPr>
              <p:spPr bwMode="auto">
                <a:xfrm>
                  <a:off x="3756" y="2080"/>
                  <a:ext cx="7" cy="15"/>
                </a:xfrm>
                <a:custGeom>
                  <a:avLst/>
                  <a:gdLst>
                    <a:gd name="T0" fmla="*/ 13 w 23"/>
                    <a:gd name="T1" fmla="*/ 48 h 48"/>
                    <a:gd name="T2" fmla="*/ 13 w 23"/>
                    <a:gd name="T3" fmla="*/ 48 h 48"/>
                    <a:gd name="T4" fmla="*/ 1 w 23"/>
                    <a:gd name="T5" fmla="*/ 28 h 48"/>
                    <a:gd name="T6" fmla="*/ 10 w 23"/>
                    <a:gd name="T7" fmla="*/ 0 h 48"/>
                    <a:gd name="T8" fmla="*/ 17 w 23"/>
                    <a:gd name="T9" fmla="*/ 10 h 48"/>
                    <a:gd name="T10" fmla="*/ 17 w 23"/>
                    <a:gd name="T11" fmla="*/ 33 h 48"/>
                    <a:gd name="T12" fmla="*/ 13 w 23"/>
                    <a:gd name="T13" fmla="*/ 48 h 48"/>
                    <a:gd name="T14" fmla="*/ 13 w 23"/>
                    <a:gd name="T15" fmla="*/ 4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8">
                      <a:moveTo>
                        <a:pt x="13" y="48"/>
                      </a:moveTo>
                      <a:lnTo>
                        <a:pt x="13" y="48"/>
                      </a:lnTo>
                      <a:cubicBezTo>
                        <a:pt x="5" y="46"/>
                        <a:pt x="2" y="43"/>
                        <a:pt x="1" y="28"/>
                      </a:cubicBezTo>
                      <a:cubicBezTo>
                        <a:pt x="0" y="9"/>
                        <a:pt x="9" y="6"/>
                        <a:pt x="10" y="0"/>
                      </a:cubicBezTo>
                      <a:cubicBezTo>
                        <a:pt x="14" y="2"/>
                        <a:pt x="12" y="4"/>
                        <a:pt x="17" y="10"/>
                      </a:cubicBezTo>
                      <a:cubicBezTo>
                        <a:pt x="22" y="16"/>
                        <a:pt x="23" y="25"/>
                        <a:pt x="17" y="33"/>
                      </a:cubicBezTo>
                      <a:cubicBezTo>
                        <a:pt x="12" y="40"/>
                        <a:pt x="13" y="43"/>
                        <a:pt x="13" y="48"/>
                      </a:cubicBezTo>
                      <a:lnTo>
                        <a:pt x="13" y="4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93" name="Freeform 380"/>
                <p:cNvSpPr>
                  <a:spLocks/>
                </p:cNvSpPr>
                <p:nvPr/>
              </p:nvSpPr>
              <p:spPr bwMode="auto">
                <a:xfrm>
                  <a:off x="3756" y="2080"/>
                  <a:ext cx="7" cy="15"/>
                </a:xfrm>
                <a:custGeom>
                  <a:avLst/>
                  <a:gdLst>
                    <a:gd name="T0" fmla="*/ 13 w 23"/>
                    <a:gd name="T1" fmla="*/ 48 h 48"/>
                    <a:gd name="T2" fmla="*/ 13 w 23"/>
                    <a:gd name="T3" fmla="*/ 48 h 48"/>
                    <a:gd name="T4" fmla="*/ 1 w 23"/>
                    <a:gd name="T5" fmla="*/ 28 h 48"/>
                    <a:gd name="T6" fmla="*/ 10 w 23"/>
                    <a:gd name="T7" fmla="*/ 0 h 48"/>
                    <a:gd name="T8" fmla="*/ 17 w 23"/>
                    <a:gd name="T9" fmla="*/ 10 h 48"/>
                    <a:gd name="T10" fmla="*/ 17 w 23"/>
                    <a:gd name="T11" fmla="*/ 33 h 48"/>
                    <a:gd name="T12" fmla="*/ 13 w 23"/>
                    <a:gd name="T13" fmla="*/ 48 h 48"/>
                    <a:gd name="T14" fmla="*/ 13 w 23"/>
                    <a:gd name="T15" fmla="*/ 4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8">
                      <a:moveTo>
                        <a:pt x="13" y="48"/>
                      </a:moveTo>
                      <a:lnTo>
                        <a:pt x="13" y="48"/>
                      </a:lnTo>
                      <a:cubicBezTo>
                        <a:pt x="5" y="46"/>
                        <a:pt x="2" y="43"/>
                        <a:pt x="1" y="28"/>
                      </a:cubicBezTo>
                      <a:cubicBezTo>
                        <a:pt x="0" y="9"/>
                        <a:pt x="9" y="6"/>
                        <a:pt x="10" y="0"/>
                      </a:cubicBezTo>
                      <a:cubicBezTo>
                        <a:pt x="14" y="2"/>
                        <a:pt x="12" y="4"/>
                        <a:pt x="17" y="10"/>
                      </a:cubicBezTo>
                      <a:cubicBezTo>
                        <a:pt x="22" y="16"/>
                        <a:pt x="23" y="25"/>
                        <a:pt x="17" y="33"/>
                      </a:cubicBezTo>
                      <a:cubicBezTo>
                        <a:pt x="12" y="40"/>
                        <a:pt x="13" y="43"/>
                        <a:pt x="13" y="48"/>
                      </a:cubicBezTo>
                      <a:lnTo>
                        <a:pt x="13" y="48"/>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94" name="Freeform 381"/>
                <p:cNvSpPr>
                  <a:spLocks/>
                </p:cNvSpPr>
                <p:nvPr/>
              </p:nvSpPr>
              <p:spPr bwMode="auto">
                <a:xfrm>
                  <a:off x="3702" y="2003"/>
                  <a:ext cx="4" cy="7"/>
                </a:xfrm>
                <a:custGeom>
                  <a:avLst/>
                  <a:gdLst>
                    <a:gd name="T0" fmla="*/ 0 w 14"/>
                    <a:gd name="T1" fmla="*/ 19 h 21"/>
                    <a:gd name="T2" fmla="*/ 0 w 14"/>
                    <a:gd name="T3" fmla="*/ 19 h 21"/>
                    <a:gd name="T4" fmla="*/ 14 w 14"/>
                    <a:gd name="T5" fmla="*/ 0 h 21"/>
                    <a:gd name="T6" fmla="*/ 1 w 14"/>
                    <a:gd name="T7" fmla="*/ 21 h 21"/>
                    <a:gd name="T8" fmla="*/ 0 w 14"/>
                    <a:gd name="T9" fmla="*/ 19 h 21"/>
                    <a:gd name="T10" fmla="*/ 0 w 14"/>
                    <a:gd name="T11" fmla="*/ 19 h 21"/>
                  </a:gdLst>
                  <a:ahLst/>
                  <a:cxnLst>
                    <a:cxn ang="0">
                      <a:pos x="T0" y="T1"/>
                    </a:cxn>
                    <a:cxn ang="0">
                      <a:pos x="T2" y="T3"/>
                    </a:cxn>
                    <a:cxn ang="0">
                      <a:pos x="T4" y="T5"/>
                    </a:cxn>
                    <a:cxn ang="0">
                      <a:pos x="T6" y="T7"/>
                    </a:cxn>
                    <a:cxn ang="0">
                      <a:pos x="T8" y="T9"/>
                    </a:cxn>
                    <a:cxn ang="0">
                      <a:pos x="T10" y="T11"/>
                    </a:cxn>
                  </a:cxnLst>
                  <a:rect l="0" t="0" r="r" b="b"/>
                  <a:pathLst>
                    <a:path w="14" h="21">
                      <a:moveTo>
                        <a:pt x="0" y="19"/>
                      </a:moveTo>
                      <a:lnTo>
                        <a:pt x="0" y="19"/>
                      </a:lnTo>
                      <a:cubicBezTo>
                        <a:pt x="4" y="11"/>
                        <a:pt x="9" y="4"/>
                        <a:pt x="14" y="0"/>
                      </a:cubicBezTo>
                      <a:cubicBezTo>
                        <a:pt x="11" y="5"/>
                        <a:pt x="3" y="18"/>
                        <a:pt x="1" y="21"/>
                      </a:cubicBezTo>
                      <a:lnTo>
                        <a:pt x="0" y="19"/>
                      </a:lnTo>
                      <a:lnTo>
                        <a:pt x="0" y="19"/>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95" name="Freeform 382"/>
                <p:cNvSpPr>
                  <a:spLocks/>
                </p:cNvSpPr>
                <p:nvPr/>
              </p:nvSpPr>
              <p:spPr bwMode="auto">
                <a:xfrm>
                  <a:off x="3702" y="2003"/>
                  <a:ext cx="4" cy="7"/>
                </a:xfrm>
                <a:custGeom>
                  <a:avLst/>
                  <a:gdLst>
                    <a:gd name="T0" fmla="*/ 0 w 14"/>
                    <a:gd name="T1" fmla="*/ 19 h 21"/>
                    <a:gd name="T2" fmla="*/ 0 w 14"/>
                    <a:gd name="T3" fmla="*/ 19 h 21"/>
                    <a:gd name="T4" fmla="*/ 14 w 14"/>
                    <a:gd name="T5" fmla="*/ 0 h 21"/>
                    <a:gd name="T6" fmla="*/ 1 w 14"/>
                    <a:gd name="T7" fmla="*/ 21 h 21"/>
                    <a:gd name="T8" fmla="*/ 0 w 14"/>
                    <a:gd name="T9" fmla="*/ 19 h 21"/>
                    <a:gd name="T10" fmla="*/ 0 w 14"/>
                    <a:gd name="T11" fmla="*/ 19 h 21"/>
                  </a:gdLst>
                  <a:ahLst/>
                  <a:cxnLst>
                    <a:cxn ang="0">
                      <a:pos x="T0" y="T1"/>
                    </a:cxn>
                    <a:cxn ang="0">
                      <a:pos x="T2" y="T3"/>
                    </a:cxn>
                    <a:cxn ang="0">
                      <a:pos x="T4" y="T5"/>
                    </a:cxn>
                    <a:cxn ang="0">
                      <a:pos x="T6" y="T7"/>
                    </a:cxn>
                    <a:cxn ang="0">
                      <a:pos x="T8" y="T9"/>
                    </a:cxn>
                    <a:cxn ang="0">
                      <a:pos x="T10" y="T11"/>
                    </a:cxn>
                  </a:cxnLst>
                  <a:rect l="0" t="0" r="r" b="b"/>
                  <a:pathLst>
                    <a:path w="14" h="21">
                      <a:moveTo>
                        <a:pt x="0" y="19"/>
                      </a:moveTo>
                      <a:lnTo>
                        <a:pt x="0" y="19"/>
                      </a:lnTo>
                      <a:cubicBezTo>
                        <a:pt x="4" y="11"/>
                        <a:pt x="9" y="4"/>
                        <a:pt x="14" y="0"/>
                      </a:cubicBezTo>
                      <a:cubicBezTo>
                        <a:pt x="11" y="5"/>
                        <a:pt x="3" y="18"/>
                        <a:pt x="1" y="21"/>
                      </a:cubicBezTo>
                      <a:lnTo>
                        <a:pt x="0" y="19"/>
                      </a:lnTo>
                      <a:lnTo>
                        <a:pt x="0" y="19"/>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96" name="Freeform 383"/>
                <p:cNvSpPr>
                  <a:spLocks/>
                </p:cNvSpPr>
                <p:nvPr/>
              </p:nvSpPr>
              <p:spPr bwMode="auto">
                <a:xfrm>
                  <a:off x="3694" y="2013"/>
                  <a:ext cx="1" cy="10"/>
                </a:xfrm>
                <a:custGeom>
                  <a:avLst/>
                  <a:gdLst>
                    <a:gd name="T0" fmla="*/ 0 w 4"/>
                    <a:gd name="T1" fmla="*/ 31 h 31"/>
                    <a:gd name="T2" fmla="*/ 0 w 4"/>
                    <a:gd name="T3" fmla="*/ 31 h 31"/>
                    <a:gd name="T4" fmla="*/ 0 w 4"/>
                    <a:gd name="T5" fmla="*/ 0 h 31"/>
                    <a:gd name="T6" fmla="*/ 2 w 4"/>
                    <a:gd name="T7" fmla="*/ 30 h 31"/>
                    <a:gd name="T8" fmla="*/ 0 w 4"/>
                    <a:gd name="T9" fmla="*/ 31 h 31"/>
                    <a:gd name="T10" fmla="*/ 0 w 4"/>
                    <a:gd name="T11" fmla="*/ 31 h 31"/>
                  </a:gdLst>
                  <a:ahLst/>
                  <a:cxnLst>
                    <a:cxn ang="0">
                      <a:pos x="T0" y="T1"/>
                    </a:cxn>
                    <a:cxn ang="0">
                      <a:pos x="T2" y="T3"/>
                    </a:cxn>
                    <a:cxn ang="0">
                      <a:pos x="T4" y="T5"/>
                    </a:cxn>
                    <a:cxn ang="0">
                      <a:pos x="T6" y="T7"/>
                    </a:cxn>
                    <a:cxn ang="0">
                      <a:pos x="T8" y="T9"/>
                    </a:cxn>
                    <a:cxn ang="0">
                      <a:pos x="T10" y="T11"/>
                    </a:cxn>
                  </a:cxnLst>
                  <a:rect l="0" t="0" r="r" b="b"/>
                  <a:pathLst>
                    <a:path w="4" h="31">
                      <a:moveTo>
                        <a:pt x="0" y="31"/>
                      </a:moveTo>
                      <a:lnTo>
                        <a:pt x="0" y="31"/>
                      </a:lnTo>
                      <a:cubicBezTo>
                        <a:pt x="1" y="20"/>
                        <a:pt x="0" y="7"/>
                        <a:pt x="0" y="0"/>
                      </a:cubicBezTo>
                      <a:cubicBezTo>
                        <a:pt x="1" y="5"/>
                        <a:pt x="4" y="22"/>
                        <a:pt x="2" y="30"/>
                      </a:cubicBezTo>
                      <a:lnTo>
                        <a:pt x="0" y="31"/>
                      </a:lnTo>
                      <a:lnTo>
                        <a:pt x="0" y="31"/>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97" name="Freeform 384"/>
                <p:cNvSpPr>
                  <a:spLocks/>
                </p:cNvSpPr>
                <p:nvPr/>
              </p:nvSpPr>
              <p:spPr bwMode="auto">
                <a:xfrm>
                  <a:off x="3694" y="2013"/>
                  <a:ext cx="1" cy="10"/>
                </a:xfrm>
                <a:custGeom>
                  <a:avLst/>
                  <a:gdLst>
                    <a:gd name="T0" fmla="*/ 0 w 4"/>
                    <a:gd name="T1" fmla="*/ 31 h 31"/>
                    <a:gd name="T2" fmla="*/ 0 w 4"/>
                    <a:gd name="T3" fmla="*/ 31 h 31"/>
                    <a:gd name="T4" fmla="*/ 0 w 4"/>
                    <a:gd name="T5" fmla="*/ 0 h 31"/>
                    <a:gd name="T6" fmla="*/ 2 w 4"/>
                    <a:gd name="T7" fmla="*/ 30 h 31"/>
                    <a:gd name="T8" fmla="*/ 0 w 4"/>
                    <a:gd name="T9" fmla="*/ 31 h 31"/>
                    <a:gd name="T10" fmla="*/ 0 w 4"/>
                    <a:gd name="T11" fmla="*/ 31 h 31"/>
                  </a:gdLst>
                  <a:ahLst/>
                  <a:cxnLst>
                    <a:cxn ang="0">
                      <a:pos x="T0" y="T1"/>
                    </a:cxn>
                    <a:cxn ang="0">
                      <a:pos x="T2" y="T3"/>
                    </a:cxn>
                    <a:cxn ang="0">
                      <a:pos x="T4" y="T5"/>
                    </a:cxn>
                    <a:cxn ang="0">
                      <a:pos x="T6" y="T7"/>
                    </a:cxn>
                    <a:cxn ang="0">
                      <a:pos x="T8" y="T9"/>
                    </a:cxn>
                    <a:cxn ang="0">
                      <a:pos x="T10" y="T11"/>
                    </a:cxn>
                  </a:cxnLst>
                  <a:rect l="0" t="0" r="r" b="b"/>
                  <a:pathLst>
                    <a:path w="4" h="31">
                      <a:moveTo>
                        <a:pt x="0" y="31"/>
                      </a:moveTo>
                      <a:lnTo>
                        <a:pt x="0" y="31"/>
                      </a:lnTo>
                      <a:cubicBezTo>
                        <a:pt x="1" y="20"/>
                        <a:pt x="0" y="7"/>
                        <a:pt x="0" y="0"/>
                      </a:cubicBezTo>
                      <a:cubicBezTo>
                        <a:pt x="1" y="5"/>
                        <a:pt x="4" y="22"/>
                        <a:pt x="2" y="30"/>
                      </a:cubicBezTo>
                      <a:lnTo>
                        <a:pt x="0" y="31"/>
                      </a:lnTo>
                      <a:lnTo>
                        <a:pt x="0" y="3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98" name="Freeform 385"/>
                <p:cNvSpPr>
                  <a:spLocks/>
                </p:cNvSpPr>
                <p:nvPr/>
              </p:nvSpPr>
              <p:spPr bwMode="auto">
                <a:xfrm>
                  <a:off x="3687" y="2035"/>
                  <a:ext cx="5" cy="11"/>
                </a:xfrm>
                <a:custGeom>
                  <a:avLst/>
                  <a:gdLst>
                    <a:gd name="T0" fmla="*/ 0 w 14"/>
                    <a:gd name="T1" fmla="*/ 34 h 37"/>
                    <a:gd name="T2" fmla="*/ 0 w 14"/>
                    <a:gd name="T3" fmla="*/ 34 h 37"/>
                    <a:gd name="T4" fmla="*/ 14 w 14"/>
                    <a:gd name="T5" fmla="*/ 0 h 37"/>
                    <a:gd name="T6" fmla="*/ 2 w 14"/>
                    <a:gd name="T7" fmla="*/ 37 h 37"/>
                    <a:gd name="T8" fmla="*/ 0 w 14"/>
                    <a:gd name="T9" fmla="*/ 34 h 37"/>
                    <a:gd name="T10" fmla="*/ 0 w 14"/>
                    <a:gd name="T11" fmla="*/ 34 h 37"/>
                  </a:gdLst>
                  <a:ahLst/>
                  <a:cxnLst>
                    <a:cxn ang="0">
                      <a:pos x="T0" y="T1"/>
                    </a:cxn>
                    <a:cxn ang="0">
                      <a:pos x="T2" y="T3"/>
                    </a:cxn>
                    <a:cxn ang="0">
                      <a:pos x="T4" y="T5"/>
                    </a:cxn>
                    <a:cxn ang="0">
                      <a:pos x="T6" y="T7"/>
                    </a:cxn>
                    <a:cxn ang="0">
                      <a:pos x="T8" y="T9"/>
                    </a:cxn>
                    <a:cxn ang="0">
                      <a:pos x="T10" y="T11"/>
                    </a:cxn>
                  </a:cxnLst>
                  <a:rect l="0" t="0" r="r" b="b"/>
                  <a:pathLst>
                    <a:path w="14" h="37">
                      <a:moveTo>
                        <a:pt x="0" y="34"/>
                      </a:moveTo>
                      <a:lnTo>
                        <a:pt x="0" y="34"/>
                      </a:lnTo>
                      <a:cubicBezTo>
                        <a:pt x="3" y="19"/>
                        <a:pt x="5" y="8"/>
                        <a:pt x="14" y="0"/>
                      </a:cubicBezTo>
                      <a:cubicBezTo>
                        <a:pt x="9" y="8"/>
                        <a:pt x="5" y="15"/>
                        <a:pt x="2" y="37"/>
                      </a:cubicBezTo>
                      <a:lnTo>
                        <a:pt x="0" y="34"/>
                      </a:lnTo>
                      <a:lnTo>
                        <a:pt x="0" y="34"/>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99" name="Freeform 386"/>
                <p:cNvSpPr>
                  <a:spLocks/>
                </p:cNvSpPr>
                <p:nvPr/>
              </p:nvSpPr>
              <p:spPr bwMode="auto">
                <a:xfrm>
                  <a:off x="3687" y="2035"/>
                  <a:ext cx="5" cy="11"/>
                </a:xfrm>
                <a:custGeom>
                  <a:avLst/>
                  <a:gdLst>
                    <a:gd name="T0" fmla="*/ 0 w 14"/>
                    <a:gd name="T1" fmla="*/ 34 h 37"/>
                    <a:gd name="T2" fmla="*/ 0 w 14"/>
                    <a:gd name="T3" fmla="*/ 34 h 37"/>
                    <a:gd name="T4" fmla="*/ 14 w 14"/>
                    <a:gd name="T5" fmla="*/ 0 h 37"/>
                    <a:gd name="T6" fmla="*/ 2 w 14"/>
                    <a:gd name="T7" fmla="*/ 37 h 37"/>
                    <a:gd name="T8" fmla="*/ 0 w 14"/>
                    <a:gd name="T9" fmla="*/ 34 h 37"/>
                    <a:gd name="T10" fmla="*/ 0 w 14"/>
                    <a:gd name="T11" fmla="*/ 34 h 37"/>
                  </a:gdLst>
                  <a:ahLst/>
                  <a:cxnLst>
                    <a:cxn ang="0">
                      <a:pos x="T0" y="T1"/>
                    </a:cxn>
                    <a:cxn ang="0">
                      <a:pos x="T2" y="T3"/>
                    </a:cxn>
                    <a:cxn ang="0">
                      <a:pos x="T4" y="T5"/>
                    </a:cxn>
                    <a:cxn ang="0">
                      <a:pos x="T6" y="T7"/>
                    </a:cxn>
                    <a:cxn ang="0">
                      <a:pos x="T8" y="T9"/>
                    </a:cxn>
                    <a:cxn ang="0">
                      <a:pos x="T10" y="T11"/>
                    </a:cxn>
                  </a:cxnLst>
                  <a:rect l="0" t="0" r="r" b="b"/>
                  <a:pathLst>
                    <a:path w="14" h="37">
                      <a:moveTo>
                        <a:pt x="0" y="34"/>
                      </a:moveTo>
                      <a:lnTo>
                        <a:pt x="0" y="34"/>
                      </a:lnTo>
                      <a:cubicBezTo>
                        <a:pt x="3" y="19"/>
                        <a:pt x="5" y="8"/>
                        <a:pt x="14" y="0"/>
                      </a:cubicBezTo>
                      <a:cubicBezTo>
                        <a:pt x="9" y="8"/>
                        <a:pt x="5" y="15"/>
                        <a:pt x="2" y="37"/>
                      </a:cubicBezTo>
                      <a:lnTo>
                        <a:pt x="0" y="34"/>
                      </a:lnTo>
                      <a:lnTo>
                        <a:pt x="0" y="34"/>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00" name="Freeform 387"/>
                <p:cNvSpPr>
                  <a:spLocks/>
                </p:cNvSpPr>
                <p:nvPr/>
              </p:nvSpPr>
              <p:spPr bwMode="auto">
                <a:xfrm>
                  <a:off x="3685" y="2032"/>
                  <a:ext cx="2" cy="11"/>
                </a:xfrm>
                <a:custGeom>
                  <a:avLst/>
                  <a:gdLst>
                    <a:gd name="T0" fmla="*/ 9 w 9"/>
                    <a:gd name="T1" fmla="*/ 36 h 36"/>
                    <a:gd name="T2" fmla="*/ 9 w 9"/>
                    <a:gd name="T3" fmla="*/ 36 h 36"/>
                    <a:gd name="T4" fmla="*/ 0 w 9"/>
                    <a:gd name="T5" fmla="*/ 0 h 36"/>
                    <a:gd name="T6" fmla="*/ 9 w 9"/>
                    <a:gd name="T7" fmla="*/ 32 h 36"/>
                    <a:gd name="T8" fmla="*/ 9 w 9"/>
                    <a:gd name="T9" fmla="*/ 36 h 36"/>
                    <a:gd name="T10" fmla="*/ 9 w 9"/>
                    <a:gd name="T11" fmla="*/ 36 h 36"/>
                  </a:gdLst>
                  <a:ahLst/>
                  <a:cxnLst>
                    <a:cxn ang="0">
                      <a:pos x="T0" y="T1"/>
                    </a:cxn>
                    <a:cxn ang="0">
                      <a:pos x="T2" y="T3"/>
                    </a:cxn>
                    <a:cxn ang="0">
                      <a:pos x="T4" y="T5"/>
                    </a:cxn>
                    <a:cxn ang="0">
                      <a:pos x="T6" y="T7"/>
                    </a:cxn>
                    <a:cxn ang="0">
                      <a:pos x="T8" y="T9"/>
                    </a:cxn>
                    <a:cxn ang="0">
                      <a:pos x="T10" y="T11"/>
                    </a:cxn>
                  </a:cxnLst>
                  <a:rect l="0" t="0" r="r" b="b"/>
                  <a:pathLst>
                    <a:path w="9" h="36">
                      <a:moveTo>
                        <a:pt x="9" y="36"/>
                      </a:moveTo>
                      <a:lnTo>
                        <a:pt x="9" y="36"/>
                      </a:lnTo>
                      <a:cubicBezTo>
                        <a:pt x="8" y="25"/>
                        <a:pt x="3" y="7"/>
                        <a:pt x="0" y="0"/>
                      </a:cubicBezTo>
                      <a:cubicBezTo>
                        <a:pt x="6" y="11"/>
                        <a:pt x="9" y="19"/>
                        <a:pt x="9" y="32"/>
                      </a:cubicBezTo>
                      <a:lnTo>
                        <a:pt x="9" y="36"/>
                      </a:lnTo>
                      <a:lnTo>
                        <a:pt x="9" y="36"/>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01" name="Freeform 388"/>
                <p:cNvSpPr>
                  <a:spLocks/>
                </p:cNvSpPr>
                <p:nvPr/>
              </p:nvSpPr>
              <p:spPr bwMode="auto">
                <a:xfrm>
                  <a:off x="3685" y="2032"/>
                  <a:ext cx="2" cy="11"/>
                </a:xfrm>
                <a:custGeom>
                  <a:avLst/>
                  <a:gdLst>
                    <a:gd name="T0" fmla="*/ 9 w 9"/>
                    <a:gd name="T1" fmla="*/ 36 h 36"/>
                    <a:gd name="T2" fmla="*/ 9 w 9"/>
                    <a:gd name="T3" fmla="*/ 36 h 36"/>
                    <a:gd name="T4" fmla="*/ 0 w 9"/>
                    <a:gd name="T5" fmla="*/ 0 h 36"/>
                    <a:gd name="T6" fmla="*/ 9 w 9"/>
                    <a:gd name="T7" fmla="*/ 32 h 36"/>
                    <a:gd name="T8" fmla="*/ 9 w 9"/>
                    <a:gd name="T9" fmla="*/ 36 h 36"/>
                    <a:gd name="T10" fmla="*/ 9 w 9"/>
                    <a:gd name="T11" fmla="*/ 36 h 36"/>
                  </a:gdLst>
                  <a:ahLst/>
                  <a:cxnLst>
                    <a:cxn ang="0">
                      <a:pos x="T0" y="T1"/>
                    </a:cxn>
                    <a:cxn ang="0">
                      <a:pos x="T2" y="T3"/>
                    </a:cxn>
                    <a:cxn ang="0">
                      <a:pos x="T4" y="T5"/>
                    </a:cxn>
                    <a:cxn ang="0">
                      <a:pos x="T6" y="T7"/>
                    </a:cxn>
                    <a:cxn ang="0">
                      <a:pos x="T8" y="T9"/>
                    </a:cxn>
                    <a:cxn ang="0">
                      <a:pos x="T10" y="T11"/>
                    </a:cxn>
                  </a:cxnLst>
                  <a:rect l="0" t="0" r="r" b="b"/>
                  <a:pathLst>
                    <a:path w="9" h="36">
                      <a:moveTo>
                        <a:pt x="9" y="36"/>
                      </a:moveTo>
                      <a:lnTo>
                        <a:pt x="9" y="36"/>
                      </a:lnTo>
                      <a:cubicBezTo>
                        <a:pt x="8" y="25"/>
                        <a:pt x="3" y="7"/>
                        <a:pt x="0" y="0"/>
                      </a:cubicBezTo>
                      <a:cubicBezTo>
                        <a:pt x="6" y="11"/>
                        <a:pt x="9" y="19"/>
                        <a:pt x="9" y="32"/>
                      </a:cubicBezTo>
                      <a:lnTo>
                        <a:pt x="9" y="36"/>
                      </a:lnTo>
                      <a:lnTo>
                        <a:pt x="9" y="36"/>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02" name="Freeform 389"/>
                <p:cNvSpPr>
                  <a:spLocks/>
                </p:cNvSpPr>
                <p:nvPr/>
              </p:nvSpPr>
              <p:spPr bwMode="auto">
                <a:xfrm>
                  <a:off x="3690" y="2054"/>
                  <a:ext cx="4" cy="12"/>
                </a:xfrm>
                <a:custGeom>
                  <a:avLst/>
                  <a:gdLst>
                    <a:gd name="T0" fmla="*/ 0 w 10"/>
                    <a:gd name="T1" fmla="*/ 35 h 37"/>
                    <a:gd name="T2" fmla="*/ 0 w 10"/>
                    <a:gd name="T3" fmla="*/ 35 h 37"/>
                    <a:gd name="T4" fmla="*/ 10 w 10"/>
                    <a:gd name="T5" fmla="*/ 0 h 37"/>
                    <a:gd name="T6" fmla="*/ 2 w 10"/>
                    <a:gd name="T7" fmla="*/ 37 h 37"/>
                    <a:gd name="T8" fmla="*/ 0 w 10"/>
                    <a:gd name="T9" fmla="*/ 35 h 37"/>
                    <a:gd name="T10" fmla="*/ 0 w 10"/>
                    <a:gd name="T11" fmla="*/ 35 h 37"/>
                  </a:gdLst>
                  <a:ahLst/>
                  <a:cxnLst>
                    <a:cxn ang="0">
                      <a:pos x="T0" y="T1"/>
                    </a:cxn>
                    <a:cxn ang="0">
                      <a:pos x="T2" y="T3"/>
                    </a:cxn>
                    <a:cxn ang="0">
                      <a:pos x="T4" y="T5"/>
                    </a:cxn>
                    <a:cxn ang="0">
                      <a:pos x="T6" y="T7"/>
                    </a:cxn>
                    <a:cxn ang="0">
                      <a:pos x="T8" y="T9"/>
                    </a:cxn>
                    <a:cxn ang="0">
                      <a:pos x="T10" y="T11"/>
                    </a:cxn>
                  </a:cxnLst>
                  <a:rect l="0" t="0" r="r" b="b"/>
                  <a:pathLst>
                    <a:path w="10" h="37">
                      <a:moveTo>
                        <a:pt x="0" y="35"/>
                      </a:moveTo>
                      <a:lnTo>
                        <a:pt x="0" y="35"/>
                      </a:lnTo>
                      <a:cubicBezTo>
                        <a:pt x="1" y="20"/>
                        <a:pt x="2" y="9"/>
                        <a:pt x="10" y="0"/>
                      </a:cubicBezTo>
                      <a:cubicBezTo>
                        <a:pt x="6" y="8"/>
                        <a:pt x="3" y="15"/>
                        <a:pt x="2" y="37"/>
                      </a:cubicBezTo>
                      <a:lnTo>
                        <a:pt x="0" y="35"/>
                      </a:lnTo>
                      <a:lnTo>
                        <a:pt x="0" y="35"/>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03" name="Freeform 390"/>
                <p:cNvSpPr>
                  <a:spLocks/>
                </p:cNvSpPr>
                <p:nvPr/>
              </p:nvSpPr>
              <p:spPr bwMode="auto">
                <a:xfrm>
                  <a:off x="3690" y="2054"/>
                  <a:ext cx="4" cy="12"/>
                </a:xfrm>
                <a:custGeom>
                  <a:avLst/>
                  <a:gdLst>
                    <a:gd name="T0" fmla="*/ 0 w 10"/>
                    <a:gd name="T1" fmla="*/ 35 h 37"/>
                    <a:gd name="T2" fmla="*/ 0 w 10"/>
                    <a:gd name="T3" fmla="*/ 35 h 37"/>
                    <a:gd name="T4" fmla="*/ 10 w 10"/>
                    <a:gd name="T5" fmla="*/ 0 h 37"/>
                    <a:gd name="T6" fmla="*/ 2 w 10"/>
                    <a:gd name="T7" fmla="*/ 37 h 37"/>
                    <a:gd name="T8" fmla="*/ 0 w 10"/>
                    <a:gd name="T9" fmla="*/ 35 h 37"/>
                    <a:gd name="T10" fmla="*/ 0 w 10"/>
                    <a:gd name="T11" fmla="*/ 35 h 37"/>
                  </a:gdLst>
                  <a:ahLst/>
                  <a:cxnLst>
                    <a:cxn ang="0">
                      <a:pos x="T0" y="T1"/>
                    </a:cxn>
                    <a:cxn ang="0">
                      <a:pos x="T2" y="T3"/>
                    </a:cxn>
                    <a:cxn ang="0">
                      <a:pos x="T4" y="T5"/>
                    </a:cxn>
                    <a:cxn ang="0">
                      <a:pos x="T6" y="T7"/>
                    </a:cxn>
                    <a:cxn ang="0">
                      <a:pos x="T8" y="T9"/>
                    </a:cxn>
                    <a:cxn ang="0">
                      <a:pos x="T10" y="T11"/>
                    </a:cxn>
                  </a:cxnLst>
                  <a:rect l="0" t="0" r="r" b="b"/>
                  <a:pathLst>
                    <a:path w="10" h="37">
                      <a:moveTo>
                        <a:pt x="0" y="35"/>
                      </a:moveTo>
                      <a:lnTo>
                        <a:pt x="0" y="35"/>
                      </a:lnTo>
                      <a:cubicBezTo>
                        <a:pt x="1" y="20"/>
                        <a:pt x="2" y="9"/>
                        <a:pt x="10" y="0"/>
                      </a:cubicBezTo>
                      <a:cubicBezTo>
                        <a:pt x="6" y="8"/>
                        <a:pt x="3" y="15"/>
                        <a:pt x="2" y="37"/>
                      </a:cubicBezTo>
                      <a:lnTo>
                        <a:pt x="0" y="35"/>
                      </a:lnTo>
                      <a:lnTo>
                        <a:pt x="0" y="35"/>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04" name="Freeform 391"/>
                <p:cNvSpPr>
                  <a:spLocks/>
                </p:cNvSpPr>
                <p:nvPr/>
              </p:nvSpPr>
              <p:spPr bwMode="auto">
                <a:xfrm>
                  <a:off x="3686" y="2057"/>
                  <a:ext cx="4" cy="5"/>
                </a:xfrm>
                <a:custGeom>
                  <a:avLst/>
                  <a:gdLst>
                    <a:gd name="T0" fmla="*/ 13 w 14"/>
                    <a:gd name="T1" fmla="*/ 18 h 18"/>
                    <a:gd name="T2" fmla="*/ 13 w 14"/>
                    <a:gd name="T3" fmla="*/ 18 h 18"/>
                    <a:gd name="T4" fmla="*/ 0 w 14"/>
                    <a:gd name="T5" fmla="*/ 0 h 18"/>
                    <a:gd name="T6" fmla="*/ 14 w 14"/>
                    <a:gd name="T7" fmla="*/ 16 h 18"/>
                    <a:gd name="T8" fmla="*/ 13 w 14"/>
                    <a:gd name="T9" fmla="*/ 18 h 18"/>
                    <a:gd name="T10" fmla="*/ 13 w 14"/>
                    <a:gd name="T11" fmla="*/ 18 h 18"/>
                  </a:gdLst>
                  <a:ahLst/>
                  <a:cxnLst>
                    <a:cxn ang="0">
                      <a:pos x="T0" y="T1"/>
                    </a:cxn>
                    <a:cxn ang="0">
                      <a:pos x="T2" y="T3"/>
                    </a:cxn>
                    <a:cxn ang="0">
                      <a:pos x="T4" y="T5"/>
                    </a:cxn>
                    <a:cxn ang="0">
                      <a:pos x="T6" y="T7"/>
                    </a:cxn>
                    <a:cxn ang="0">
                      <a:pos x="T8" y="T9"/>
                    </a:cxn>
                    <a:cxn ang="0">
                      <a:pos x="T10" y="T11"/>
                    </a:cxn>
                  </a:cxnLst>
                  <a:rect l="0" t="0" r="r" b="b"/>
                  <a:pathLst>
                    <a:path w="14" h="18">
                      <a:moveTo>
                        <a:pt x="13" y="18"/>
                      </a:moveTo>
                      <a:lnTo>
                        <a:pt x="13" y="18"/>
                      </a:lnTo>
                      <a:cubicBezTo>
                        <a:pt x="10" y="11"/>
                        <a:pt x="4" y="4"/>
                        <a:pt x="0" y="0"/>
                      </a:cubicBezTo>
                      <a:cubicBezTo>
                        <a:pt x="4" y="3"/>
                        <a:pt x="12" y="11"/>
                        <a:pt x="14" y="16"/>
                      </a:cubicBezTo>
                      <a:lnTo>
                        <a:pt x="13" y="18"/>
                      </a:lnTo>
                      <a:lnTo>
                        <a:pt x="13" y="18"/>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05" name="Freeform 392"/>
                <p:cNvSpPr>
                  <a:spLocks/>
                </p:cNvSpPr>
                <p:nvPr/>
              </p:nvSpPr>
              <p:spPr bwMode="auto">
                <a:xfrm>
                  <a:off x="3686" y="2057"/>
                  <a:ext cx="4" cy="5"/>
                </a:xfrm>
                <a:custGeom>
                  <a:avLst/>
                  <a:gdLst>
                    <a:gd name="T0" fmla="*/ 13 w 14"/>
                    <a:gd name="T1" fmla="*/ 18 h 18"/>
                    <a:gd name="T2" fmla="*/ 13 w 14"/>
                    <a:gd name="T3" fmla="*/ 18 h 18"/>
                    <a:gd name="T4" fmla="*/ 0 w 14"/>
                    <a:gd name="T5" fmla="*/ 0 h 18"/>
                    <a:gd name="T6" fmla="*/ 14 w 14"/>
                    <a:gd name="T7" fmla="*/ 16 h 18"/>
                    <a:gd name="T8" fmla="*/ 13 w 14"/>
                    <a:gd name="T9" fmla="*/ 18 h 18"/>
                    <a:gd name="T10" fmla="*/ 13 w 14"/>
                    <a:gd name="T11" fmla="*/ 18 h 18"/>
                  </a:gdLst>
                  <a:ahLst/>
                  <a:cxnLst>
                    <a:cxn ang="0">
                      <a:pos x="T0" y="T1"/>
                    </a:cxn>
                    <a:cxn ang="0">
                      <a:pos x="T2" y="T3"/>
                    </a:cxn>
                    <a:cxn ang="0">
                      <a:pos x="T4" y="T5"/>
                    </a:cxn>
                    <a:cxn ang="0">
                      <a:pos x="T6" y="T7"/>
                    </a:cxn>
                    <a:cxn ang="0">
                      <a:pos x="T8" y="T9"/>
                    </a:cxn>
                    <a:cxn ang="0">
                      <a:pos x="T10" y="T11"/>
                    </a:cxn>
                  </a:cxnLst>
                  <a:rect l="0" t="0" r="r" b="b"/>
                  <a:pathLst>
                    <a:path w="14" h="18">
                      <a:moveTo>
                        <a:pt x="13" y="18"/>
                      </a:moveTo>
                      <a:lnTo>
                        <a:pt x="13" y="18"/>
                      </a:lnTo>
                      <a:cubicBezTo>
                        <a:pt x="10" y="11"/>
                        <a:pt x="4" y="4"/>
                        <a:pt x="0" y="0"/>
                      </a:cubicBezTo>
                      <a:cubicBezTo>
                        <a:pt x="4" y="3"/>
                        <a:pt x="12" y="11"/>
                        <a:pt x="14" y="16"/>
                      </a:cubicBezTo>
                      <a:lnTo>
                        <a:pt x="13" y="18"/>
                      </a:lnTo>
                      <a:lnTo>
                        <a:pt x="13" y="18"/>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06" name="Freeform 393"/>
                <p:cNvSpPr>
                  <a:spLocks/>
                </p:cNvSpPr>
                <p:nvPr/>
              </p:nvSpPr>
              <p:spPr bwMode="auto">
                <a:xfrm>
                  <a:off x="3700" y="2099"/>
                  <a:ext cx="10" cy="1"/>
                </a:xfrm>
                <a:custGeom>
                  <a:avLst/>
                  <a:gdLst>
                    <a:gd name="T0" fmla="*/ 31 w 33"/>
                    <a:gd name="T1" fmla="*/ 1 h 4"/>
                    <a:gd name="T2" fmla="*/ 31 w 33"/>
                    <a:gd name="T3" fmla="*/ 1 h 4"/>
                    <a:gd name="T4" fmla="*/ 0 w 33"/>
                    <a:gd name="T5" fmla="*/ 4 h 4"/>
                    <a:gd name="T6" fmla="*/ 33 w 33"/>
                    <a:gd name="T7" fmla="*/ 3 h 4"/>
                    <a:gd name="T8" fmla="*/ 31 w 33"/>
                    <a:gd name="T9" fmla="*/ 1 h 4"/>
                    <a:gd name="T10" fmla="*/ 31 w 33"/>
                    <a:gd name="T11" fmla="*/ 1 h 4"/>
                  </a:gdLst>
                  <a:ahLst/>
                  <a:cxnLst>
                    <a:cxn ang="0">
                      <a:pos x="T0" y="T1"/>
                    </a:cxn>
                    <a:cxn ang="0">
                      <a:pos x="T2" y="T3"/>
                    </a:cxn>
                    <a:cxn ang="0">
                      <a:pos x="T4" y="T5"/>
                    </a:cxn>
                    <a:cxn ang="0">
                      <a:pos x="T6" y="T7"/>
                    </a:cxn>
                    <a:cxn ang="0">
                      <a:pos x="T8" y="T9"/>
                    </a:cxn>
                    <a:cxn ang="0">
                      <a:pos x="T10" y="T11"/>
                    </a:cxn>
                  </a:cxnLst>
                  <a:rect l="0" t="0" r="r" b="b"/>
                  <a:pathLst>
                    <a:path w="33" h="4">
                      <a:moveTo>
                        <a:pt x="31" y="1"/>
                      </a:moveTo>
                      <a:lnTo>
                        <a:pt x="31" y="1"/>
                      </a:lnTo>
                      <a:cubicBezTo>
                        <a:pt x="22" y="0"/>
                        <a:pt x="7" y="0"/>
                        <a:pt x="0" y="4"/>
                      </a:cubicBezTo>
                      <a:cubicBezTo>
                        <a:pt x="5" y="2"/>
                        <a:pt x="27" y="2"/>
                        <a:pt x="33" y="3"/>
                      </a:cubicBezTo>
                      <a:lnTo>
                        <a:pt x="31" y="1"/>
                      </a:lnTo>
                      <a:lnTo>
                        <a:pt x="31" y="1"/>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07" name="Freeform 394"/>
                <p:cNvSpPr>
                  <a:spLocks/>
                </p:cNvSpPr>
                <p:nvPr/>
              </p:nvSpPr>
              <p:spPr bwMode="auto">
                <a:xfrm>
                  <a:off x="3700" y="2099"/>
                  <a:ext cx="10" cy="1"/>
                </a:xfrm>
                <a:custGeom>
                  <a:avLst/>
                  <a:gdLst>
                    <a:gd name="T0" fmla="*/ 31 w 33"/>
                    <a:gd name="T1" fmla="*/ 1 h 4"/>
                    <a:gd name="T2" fmla="*/ 31 w 33"/>
                    <a:gd name="T3" fmla="*/ 1 h 4"/>
                    <a:gd name="T4" fmla="*/ 0 w 33"/>
                    <a:gd name="T5" fmla="*/ 4 h 4"/>
                    <a:gd name="T6" fmla="*/ 33 w 33"/>
                    <a:gd name="T7" fmla="*/ 3 h 4"/>
                    <a:gd name="T8" fmla="*/ 31 w 33"/>
                    <a:gd name="T9" fmla="*/ 1 h 4"/>
                    <a:gd name="T10" fmla="*/ 31 w 33"/>
                    <a:gd name="T11" fmla="*/ 1 h 4"/>
                  </a:gdLst>
                  <a:ahLst/>
                  <a:cxnLst>
                    <a:cxn ang="0">
                      <a:pos x="T0" y="T1"/>
                    </a:cxn>
                    <a:cxn ang="0">
                      <a:pos x="T2" y="T3"/>
                    </a:cxn>
                    <a:cxn ang="0">
                      <a:pos x="T4" y="T5"/>
                    </a:cxn>
                    <a:cxn ang="0">
                      <a:pos x="T6" y="T7"/>
                    </a:cxn>
                    <a:cxn ang="0">
                      <a:pos x="T8" y="T9"/>
                    </a:cxn>
                    <a:cxn ang="0">
                      <a:pos x="T10" y="T11"/>
                    </a:cxn>
                  </a:cxnLst>
                  <a:rect l="0" t="0" r="r" b="b"/>
                  <a:pathLst>
                    <a:path w="33" h="4">
                      <a:moveTo>
                        <a:pt x="31" y="1"/>
                      </a:moveTo>
                      <a:lnTo>
                        <a:pt x="31" y="1"/>
                      </a:lnTo>
                      <a:cubicBezTo>
                        <a:pt x="22" y="0"/>
                        <a:pt x="7" y="0"/>
                        <a:pt x="0" y="4"/>
                      </a:cubicBezTo>
                      <a:cubicBezTo>
                        <a:pt x="5" y="2"/>
                        <a:pt x="27" y="2"/>
                        <a:pt x="33" y="3"/>
                      </a:cubicBezTo>
                      <a:lnTo>
                        <a:pt x="31" y="1"/>
                      </a:lnTo>
                      <a:lnTo>
                        <a:pt x="31"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08" name="Freeform 395"/>
                <p:cNvSpPr>
                  <a:spLocks/>
                </p:cNvSpPr>
                <p:nvPr/>
              </p:nvSpPr>
              <p:spPr bwMode="auto">
                <a:xfrm>
                  <a:off x="3711" y="2095"/>
                  <a:ext cx="4" cy="8"/>
                </a:xfrm>
                <a:custGeom>
                  <a:avLst/>
                  <a:gdLst>
                    <a:gd name="T0" fmla="*/ 12 w 14"/>
                    <a:gd name="T1" fmla="*/ 24 h 24"/>
                    <a:gd name="T2" fmla="*/ 12 w 14"/>
                    <a:gd name="T3" fmla="*/ 24 h 24"/>
                    <a:gd name="T4" fmla="*/ 0 w 14"/>
                    <a:gd name="T5" fmla="*/ 0 h 24"/>
                    <a:gd name="T6" fmla="*/ 14 w 14"/>
                    <a:gd name="T7" fmla="*/ 24 h 24"/>
                    <a:gd name="T8" fmla="*/ 12 w 14"/>
                    <a:gd name="T9" fmla="*/ 24 h 24"/>
                    <a:gd name="T10" fmla="*/ 12 w 14"/>
                    <a:gd name="T11" fmla="*/ 24 h 24"/>
                  </a:gdLst>
                  <a:ahLst/>
                  <a:cxnLst>
                    <a:cxn ang="0">
                      <a:pos x="T0" y="T1"/>
                    </a:cxn>
                    <a:cxn ang="0">
                      <a:pos x="T2" y="T3"/>
                    </a:cxn>
                    <a:cxn ang="0">
                      <a:pos x="T4" y="T5"/>
                    </a:cxn>
                    <a:cxn ang="0">
                      <a:pos x="T6" y="T7"/>
                    </a:cxn>
                    <a:cxn ang="0">
                      <a:pos x="T8" y="T9"/>
                    </a:cxn>
                    <a:cxn ang="0">
                      <a:pos x="T10" y="T11"/>
                    </a:cxn>
                  </a:cxnLst>
                  <a:rect l="0" t="0" r="r" b="b"/>
                  <a:pathLst>
                    <a:path w="14" h="24">
                      <a:moveTo>
                        <a:pt x="12" y="24"/>
                      </a:moveTo>
                      <a:lnTo>
                        <a:pt x="12" y="24"/>
                      </a:lnTo>
                      <a:cubicBezTo>
                        <a:pt x="10" y="15"/>
                        <a:pt x="5" y="4"/>
                        <a:pt x="0" y="0"/>
                      </a:cubicBezTo>
                      <a:cubicBezTo>
                        <a:pt x="5" y="3"/>
                        <a:pt x="11" y="14"/>
                        <a:pt x="14" y="24"/>
                      </a:cubicBezTo>
                      <a:lnTo>
                        <a:pt x="12" y="24"/>
                      </a:lnTo>
                      <a:lnTo>
                        <a:pt x="12" y="24"/>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09" name="Freeform 396"/>
                <p:cNvSpPr>
                  <a:spLocks/>
                </p:cNvSpPr>
                <p:nvPr/>
              </p:nvSpPr>
              <p:spPr bwMode="auto">
                <a:xfrm>
                  <a:off x="3711" y="2095"/>
                  <a:ext cx="4" cy="8"/>
                </a:xfrm>
                <a:custGeom>
                  <a:avLst/>
                  <a:gdLst>
                    <a:gd name="T0" fmla="*/ 12 w 14"/>
                    <a:gd name="T1" fmla="*/ 24 h 24"/>
                    <a:gd name="T2" fmla="*/ 12 w 14"/>
                    <a:gd name="T3" fmla="*/ 24 h 24"/>
                    <a:gd name="T4" fmla="*/ 0 w 14"/>
                    <a:gd name="T5" fmla="*/ 0 h 24"/>
                    <a:gd name="T6" fmla="*/ 14 w 14"/>
                    <a:gd name="T7" fmla="*/ 24 h 24"/>
                    <a:gd name="T8" fmla="*/ 12 w 14"/>
                    <a:gd name="T9" fmla="*/ 24 h 24"/>
                    <a:gd name="T10" fmla="*/ 12 w 14"/>
                    <a:gd name="T11" fmla="*/ 24 h 24"/>
                  </a:gdLst>
                  <a:ahLst/>
                  <a:cxnLst>
                    <a:cxn ang="0">
                      <a:pos x="T0" y="T1"/>
                    </a:cxn>
                    <a:cxn ang="0">
                      <a:pos x="T2" y="T3"/>
                    </a:cxn>
                    <a:cxn ang="0">
                      <a:pos x="T4" y="T5"/>
                    </a:cxn>
                    <a:cxn ang="0">
                      <a:pos x="T6" y="T7"/>
                    </a:cxn>
                    <a:cxn ang="0">
                      <a:pos x="T8" y="T9"/>
                    </a:cxn>
                    <a:cxn ang="0">
                      <a:pos x="T10" y="T11"/>
                    </a:cxn>
                  </a:cxnLst>
                  <a:rect l="0" t="0" r="r" b="b"/>
                  <a:pathLst>
                    <a:path w="14" h="24">
                      <a:moveTo>
                        <a:pt x="12" y="24"/>
                      </a:moveTo>
                      <a:lnTo>
                        <a:pt x="12" y="24"/>
                      </a:lnTo>
                      <a:cubicBezTo>
                        <a:pt x="10" y="15"/>
                        <a:pt x="5" y="4"/>
                        <a:pt x="0" y="0"/>
                      </a:cubicBezTo>
                      <a:cubicBezTo>
                        <a:pt x="5" y="3"/>
                        <a:pt x="11" y="14"/>
                        <a:pt x="14" y="24"/>
                      </a:cubicBezTo>
                      <a:lnTo>
                        <a:pt x="12" y="24"/>
                      </a:lnTo>
                      <a:lnTo>
                        <a:pt x="12" y="24"/>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10" name="Freeform 397"/>
                <p:cNvSpPr>
                  <a:spLocks/>
                </p:cNvSpPr>
                <p:nvPr/>
              </p:nvSpPr>
              <p:spPr bwMode="auto">
                <a:xfrm>
                  <a:off x="3699" y="2077"/>
                  <a:ext cx="3" cy="12"/>
                </a:xfrm>
                <a:custGeom>
                  <a:avLst/>
                  <a:gdLst>
                    <a:gd name="T0" fmla="*/ 6 w 9"/>
                    <a:gd name="T1" fmla="*/ 38 h 38"/>
                    <a:gd name="T2" fmla="*/ 6 w 9"/>
                    <a:gd name="T3" fmla="*/ 38 h 38"/>
                    <a:gd name="T4" fmla="*/ 2 w 9"/>
                    <a:gd name="T5" fmla="*/ 0 h 38"/>
                    <a:gd name="T6" fmla="*/ 9 w 9"/>
                    <a:gd name="T7" fmla="*/ 38 h 38"/>
                    <a:gd name="T8" fmla="*/ 6 w 9"/>
                    <a:gd name="T9" fmla="*/ 38 h 38"/>
                    <a:gd name="T10" fmla="*/ 6 w 9"/>
                    <a:gd name="T11" fmla="*/ 38 h 38"/>
                  </a:gdLst>
                  <a:ahLst/>
                  <a:cxnLst>
                    <a:cxn ang="0">
                      <a:pos x="T0" y="T1"/>
                    </a:cxn>
                    <a:cxn ang="0">
                      <a:pos x="T2" y="T3"/>
                    </a:cxn>
                    <a:cxn ang="0">
                      <a:pos x="T4" y="T5"/>
                    </a:cxn>
                    <a:cxn ang="0">
                      <a:pos x="T6" y="T7"/>
                    </a:cxn>
                    <a:cxn ang="0">
                      <a:pos x="T8" y="T9"/>
                    </a:cxn>
                    <a:cxn ang="0">
                      <a:pos x="T10" y="T11"/>
                    </a:cxn>
                  </a:cxnLst>
                  <a:rect l="0" t="0" r="r" b="b"/>
                  <a:pathLst>
                    <a:path w="9" h="38">
                      <a:moveTo>
                        <a:pt x="6" y="38"/>
                      </a:moveTo>
                      <a:lnTo>
                        <a:pt x="6" y="38"/>
                      </a:lnTo>
                      <a:cubicBezTo>
                        <a:pt x="2" y="23"/>
                        <a:pt x="0" y="12"/>
                        <a:pt x="2" y="0"/>
                      </a:cubicBezTo>
                      <a:cubicBezTo>
                        <a:pt x="2" y="9"/>
                        <a:pt x="4" y="30"/>
                        <a:pt x="9" y="38"/>
                      </a:cubicBezTo>
                      <a:lnTo>
                        <a:pt x="6" y="38"/>
                      </a:lnTo>
                      <a:lnTo>
                        <a:pt x="6" y="38"/>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11" name="Freeform 398"/>
                <p:cNvSpPr>
                  <a:spLocks/>
                </p:cNvSpPr>
                <p:nvPr/>
              </p:nvSpPr>
              <p:spPr bwMode="auto">
                <a:xfrm>
                  <a:off x="3699" y="2077"/>
                  <a:ext cx="3" cy="12"/>
                </a:xfrm>
                <a:custGeom>
                  <a:avLst/>
                  <a:gdLst>
                    <a:gd name="T0" fmla="*/ 6 w 9"/>
                    <a:gd name="T1" fmla="*/ 38 h 38"/>
                    <a:gd name="T2" fmla="*/ 6 w 9"/>
                    <a:gd name="T3" fmla="*/ 38 h 38"/>
                    <a:gd name="T4" fmla="*/ 2 w 9"/>
                    <a:gd name="T5" fmla="*/ 0 h 38"/>
                    <a:gd name="T6" fmla="*/ 9 w 9"/>
                    <a:gd name="T7" fmla="*/ 38 h 38"/>
                    <a:gd name="T8" fmla="*/ 6 w 9"/>
                    <a:gd name="T9" fmla="*/ 38 h 38"/>
                    <a:gd name="T10" fmla="*/ 6 w 9"/>
                    <a:gd name="T11" fmla="*/ 38 h 38"/>
                  </a:gdLst>
                  <a:ahLst/>
                  <a:cxnLst>
                    <a:cxn ang="0">
                      <a:pos x="T0" y="T1"/>
                    </a:cxn>
                    <a:cxn ang="0">
                      <a:pos x="T2" y="T3"/>
                    </a:cxn>
                    <a:cxn ang="0">
                      <a:pos x="T4" y="T5"/>
                    </a:cxn>
                    <a:cxn ang="0">
                      <a:pos x="T6" y="T7"/>
                    </a:cxn>
                    <a:cxn ang="0">
                      <a:pos x="T8" y="T9"/>
                    </a:cxn>
                    <a:cxn ang="0">
                      <a:pos x="T10" y="T11"/>
                    </a:cxn>
                  </a:cxnLst>
                  <a:rect l="0" t="0" r="r" b="b"/>
                  <a:pathLst>
                    <a:path w="9" h="38">
                      <a:moveTo>
                        <a:pt x="6" y="38"/>
                      </a:moveTo>
                      <a:lnTo>
                        <a:pt x="6" y="38"/>
                      </a:lnTo>
                      <a:cubicBezTo>
                        <a:pt x="2" y="23"/>
                        <a:pt x="0" y="12"/>
                        <a:pt x="2" y="0"/>
                      </a:cubicBezTo>
                      <a:cubicBezTo>
                        <a:pt x="2" y="9"/>
                        <a:pt x="4" y="30"/>
                        <a:pt x="9" y="38"/>
                      </a:cubicBezTo>
                      <a:lnTo>
                        <a:pt x="6" y="38"/>
                      </a:lnTo>
                      <a:lnTo>
                        <a:pt x="6" y="38"/>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12" name="Freeform 399"/>
                <p:cNvSpPr>
                  <a:spLocks/>
                </p:cNvSpPr>
                <p:nvPr/>
              </p:nvSpPr>
              <p:spPr bwMode="auto">
                <a:xfrm>
                  <a:off x="3693" y="2080"/>
                  <a:ext cx="6" cy="7"/>
                </a:xfrm>
                <a:custGeom>
                  <a:avLst/>
                  <a:gdLst>
                    <a:gd name="T0" fmla="*/ 22 w 22"/>
                    <a:gd name="T1" fmla="*/ 22 h 22"/>
                    <a:gd name="T2" fmla="*/ 22 w 22"/>
                    <a:gd name="T3" fmla="*/ 22 h 22"/>
                    <a:gd name="T4" fmla="*/ 0 w 22"/>
                    <a:gd name="T5" fmla="*/ 0 h 22"/>
                    <a:gd name="T6" fmla="*/ 21 w 22"/>
                    <a:gd name="T7" fmla="*/ 17 h 22"/>
                    <a:gd name="T8" fmla="*/ 22 w 22"/>
                    <a:gd name="T9" fmla="*/ 22 h 22"/>
                    <a:gd name="T10" fmla="*/ 22 w 22"/>
                    <a:gd name="T11" fmla="*/ 22 h 22"/>
                  </a:gdLst>
                  <a:ahLst/>
                  <a:cxnLst>
                    <a:cxn ang="0">
                      <a:pos x="T0" y="T1"/>
                    </a:cxn>
                    <a:cxn ang="0">
                      <a:pos x="T2" y="T3"/>
                    </a:cxn>
                    <a:cxn ang="0">
                      <a:pos x="T4" y="T5"/>
                    </a:cxn>
                    <a:cxn ang="0">
                      <a:pos x="T6" y="T7"/>
                    </a:cxn>
                    <a:cxn ang="0">
                      <a:pos x="T8" y="T9"/>
                    </a:cxn>
                    <a:cxn ang="0">
                      <a:pos x="T10" y="T11"/>
                    </a:cxn>
                  </a:cxnLst>
                  <a:rect l="0" t="0" r="r" b="b"/>
                  <a:pathLst>
                    <a:path w="22" h="22">
                      <a:moveTo>
                        <a:pt x="22" y="22"/>
                      </a:moveTo>
                      <a:lnTo>
                        <a:pt x="22" y="22"/>
                      </a:lnTo>
                      <a:cubicBezTo>
                        <a:pt x="16" y="12"/>
                        <a:pt x="6" y="3"/>
                        <a:pt x="0" y="0"/>
                      </a:cubicBezTo>
                      <a:cubicBezTo>
                        <a:pt x="7" y="3"/>
                        <a:pt x="16" y="9"/>
                        <a:pt x="21" y="17"/>
                      </a:cubicBezTo>
                      <a:lnTo>
                        <a:pt x="22" y="22"/>
                      </a:lnTo>
                      <a:lnTo>
                        <a:pt x="22" y="22"/>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13" name="Freeform 400"/>
                <p:cNvSpPr>
                  <a:spLocks/>
                </p:cNvSpPr>
                <p:nvPr/>
              </p:nvSpPr>
              <p:spPr bwMode="auto">
                <a:xfrm>
                  <a:off x="3693" y="2080"/>
                  <a:ext cx="6" cy="7"/>
                </a:xfrm>
                <a:custGeom>
                  <a:avLst/>
                  <a:gdLst>
                    <a:gd name="T0" fmla="*/ 22 w 22"/>
                    <a:gd name="T1" fmla="*/ 22 h 22"/>
                    <a:gd name="T2" fmla="*/ 22 w 22"/>
                    <a:gd name="T3" fmla="*/ 22 h 22"/>
                    <a:gd name="T4" fmla="*/ 0 w 22"/>
                    <a:gd name="T5" fmla="*/ 0 h 22"/>
                    <a:gd name="T6" fmla="*/ 21 w 22"/>
                    <a:gd name="T7" fmla="*/ 17 h 22"/>
                    <a:gd name="T8" fmla="*/ 22 w 22"/>
                    <a:gd name="T9" fmla="*/ 22 h 22"/>
                    <a:gd name="T10" fmla="*/ 22 w 22"/>
                    <a:gd name="T11" fmla="*/ 22 h 22"/>
                  </a:gdLst>
                  <a:ahLst/>
                  <a:cxnLst>
                    <a:cxn ang="0">
                      <a:pos x="T0" y="T1"/>
                    </a:cxn>
                    <a:cxn ang="0">
                      <a:pos x="T2" y="T3"/>
                    </a:cxn>
                    <a:cxn ang="0">
                      <a:pos x="T4" y="T5"/>
                    </a:cxn>
                    <a:cxn ang="0">
                      <a:pos x="T6" y="T7"/>
                    </a:cxn>
                    <a:cxn ang="0">
                      <a:pos x="T8" y="T9"/>
                    </a:cxn>
                    <a:cxn ang="0">
                      <a:pos x="T10" y="T11"/>
                    </a:cxn>
                  </a:cxnLst>
                  <a:rect l="0" t="0" r="r" b="b"/>
                  <a:pathLst>
                    <a:path w="22" h="22">
                      <a:moveTo>
                        <a:pt x="22" y="22"/>
                      </a:moveTo>
                      <a:lnTo>
                        <a:pt x="22" y="22"/>
                      </a:lnTo>
                      <a:cubicBezTo>
                        <a:pt x="16" y="12"/>
                        <a:pt x="6" y="3"/>
                        <a:pt x="0" y="0"/>
                      </a:cubicBezTo>
                      <a:cubicBezTo>
                        <a:pt x="7" y="3"/>
                        <a:pt x="16" y="9"/>
                        <a:pt x="21" y="17"/>
                      </a:cubicBezTo>
                      <a:lnTo>
                        <a:pt x="22" y="22"/>
                      </a:lnTo>
                      <a:lnTo>
                        <a:pt x="22" y="2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14" name="Freeform 401"/>
                <p:cNvSpPr>
                  <a:spLocks/>
                </p:cNvSpPr>
                <p:nvPr/>
              </p:nvSpPr>
              <p:spPr bwMode="auto">
                <a:xfrm>
                  <a:off x="3694" y="2019"/>
                  <a:ext cx="4" cy="5"/>
                </a:xfrm>
                <a:custGeom>
                  <a:avLst/>
                  <a:gdLst>
                    <a:gd name="T0" fmla="*/ 0 w 14"/>
                    <a:gd name="T1" fmla="*/ 13 h 15"/>
                    <a:gd name="T2" fmla="*/ 0 w 14"/>
                    <a:gd name="T3" fmla="*/ 13 h 15"/>
                    <a:gd name="T4" fmla="*/ 14 w 14"/>
                    <a:gd name="T5" fmla="*/ 0 h 15"/>
                    <a:gd name="T6" fmla="*/ 1 w 14"/>
                    <a:gd name="T7" fmla="*/ 15 h 15"/>
                    <a:gd name="T8" fmla="*/ 0 w 14"/>
                    <a:gd name="T9" fmla="*/ 13 h 15"/>
                    <a:gd name="T10" fmla="*/ 0 w 14"/>
                    <a:gd name="T11" fmla="*/ 13 h 15"/>
                  </a:gdLst>
                  <a:ahLst/>
                  <a:cxnLst>
                    <a:cxn ang="0">
                      <a:pos x="T0" y="T1"/>
                    </a:cxn>
                    <a:cxn ang="0">
                      <a:pos x="T2" y="T3"/>
                    </a:cxn>
                    <a:cxn ang="0">
                      <a:pos x="T4" y="T5"/>
                    </a:cxn>
                    <a:cxn ang="0">
                      <a:pos x="T6" y="T7"/>
                    </a:cxn>
                    <a:cxn ang="0">
                      <a:pos x="T8" y="T9"/>
                    </a:cxn>
                    <a:cxn ang="0">
                      <a:pos x="T10" y="T11"/>
                    </a:cxn>
                  </a:cxnLst>
                  <a:rect l="0" t="0" r="r" b="b"/>
                  <a:pathLst>
                    <a:path w="14" h="15">
                      <a:moveTo>
                        <a:pt x="0" y="13"/>
                      </a:moveTo>
                      <a:lnTo>
                        <a:pt x="0" y="13"/>
                      </a:lnTo>
                      <a:cubicBezTo>
                        <a:pt x="4" y="9"/>
                        <a:pt x="11" y="3"/>
                        <a:pt x="14" y="0"/>
                      </a:cubicBezTo>
                      <a:cubicBezTo>
                        <a:pt x="11" y="3"/>
                        <a:pt x="3" y="12"/>
                        <a:pt x="1" y="15"/>
                      </a:cubicBezTo>
                      <a:lnTo>
                        <a:pt x="0" y="13"/>
                      </a:lnTo>
                      <a:lnTo>
                        <a:pt x="0" y="13"/>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15" name="Freeform 402"/>
                <p:cNvSpPr>
                  <a:spLocks/>
                </p:cNvSpPr>
                <p:nvPr/>
              </p:nvSpPr>
              <p:spPr bwMode="auto">
                <a:xfrm>
                  <a:off x="3694" y="2019"/>
                  <a:ext cx="4" cy="5"/>
                </a:xfrm>
                <a:custGeom>
                  <a:avLst/>
                  <a:gdLst>
                    <a:gd name="T0" fmla="*/ 0 w 14"/>
                    <a:gd name="T1" fmla="*/ 13 h 15"/>
                    <a:gd name="T2" fmla="*/ 0 w 14"/>
                    <a:gd name="T3" fmla="*/ 13 h 15"/>
                    <a:gd name="T4" fmla="*/ 14 w 14"/>
                    <a:gd name="T5" fmla="*/ 0 h 15"/>
                    <a:gd name="T6" fmla="*/ 1 w 14"/>
                    <a:gd name="T7" fmla="*/ 15 h 15"/>
                    <a:gd name="T8" fmla="*/ 0 w 14"/>
                    <a:gd name="T9" fmla="*/ 13 h 15"/>
                    <a:gd name="T10" fmla="*/ 0 w 14"/>
                    <a:gd name="T11" fmla="*/ 13 h 15"/>
                  </a:gdLst>
                  <a:ahLst/>
                  <a:cxnLst>
                    <a:cxn ang="0">
                      <a:pos x="T0" y="T1"/>
                    </a:cxn>
                    <a:cxn ang="0">
                      <a:pos x="T2" y="T3"/>
                    </a:cxn>
                    <a:cxn ang="0">
                      <a:pos x="T4" y="T5"/>
                    </a:cxn>
                    <a:cxn ang="0">
                      <a:pos x="T6" y="T7"/>
                    </a:cxn>
                    <a:cxn ang="0">
                      <a:pos x="T8" y="T9"/>
                    </a:cxn>
                    <a:cxn ang="0">
                      <a:pos x="T10" y="T11"/>
                    </a:cxn>
                  </a:cxnLst>
                  <a:rect l="0" t="0" r="r" b="b"/>
                  <a:pathLst>
                    <a:path w="14" h="15">
                      <a:moveTo>
                        <a:pt x="0" y="13"/>
                      </a:moveTo>
                      <a:lnTo>
                        <a:pt x="0" y="13"/>
                      </a:lnTo>
                      <a:cubicBezTo>
                        <a:pt x="4" y="9"/>
                        <a:pt x="11" y="3"/>
                        <a:pt x="14" y="0"/>
                      </a:cubicBezTo>
                      <a:cubicBezTo>
                        <a:pt x="11" y="3"/>
                        <a:pt x="3" y="12"/>
                        <a:pt x="1" y="15"/>
                      </a:cubicBezTo>
                      <a:lnTo>
                        <a:pt x="0" y="13"/>
                      </a:lnTo>
                      <a:lnTo>
                        <a:pt x="0" y="13"/>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16" name="Freeform 403"/>
                <p:cNvSpPr>
                  <a:spLocks/>
                </p:cNvSpPr>
                <p:nvPr/>
              </p:nvSpPr>
              <p:spPr bwMode="auto">
                <a:xfrm>
                  <a:off x="3691" y="2019"/>
                  <a:ext cx="12" cy="13"/>
                </a:xfrm>
                <a:custGeom>
                  <a:avLst/>
                  <a:gdLst>
                    <a:gd name="T0" fmla="*/ 6 w 37"/>
                    <a:gd name="T1" fmla="*/ 21 h 43"/>
                    <a:gd name="T2" fmla="*/ 6 w 37"/>
                    <a:gd name="T3" fmla="*/ 21 h 43"/>
                    <a:gd name="T4" fmla="*/ 34 w 37"/>
                    <a:gd name="T5" fmla="*/ 0 h 43"/>
                    <a:gd name="T6" fmla="*/ 0 w 37"/>
                    <a:gd name="T7" fmla="*/ 43 h 43"/>
                    <a:gd name="T8" fmla="*/ 6 w 37"/>
                    <a:gd name="T9" fmla="*/ 21 h 43"/>
                    <a:gd name="T10" fmla="*/ 6 w 37"/>
                    <a:gd name="T11" fmla="*/ 21 h 43"/>
                  </a:gdLst>
                  <a:ahLst/>
                  <a:cxnLst>
                    <a:cxn ang="0">
                      <a:pos x="T0" y="T1"/>
                    </a:cxn>
                    <a:cxn ang="0">
                      <a:pos x="T2" y="T3"/>
                    </a:cxn>
                    <a:cxn ang="0">
                      <a:pos x="T4" y="T5"/>
                    </a:cxn>
                    <a:cxn ang="0">
                      <a:pos x="T6" y="T7"/>
                    </a:cxn>
                    <a:cxn ang="0">
                      <a:pos x="T8" y="T9"/>
                    </a:cxn>
                    <a:cxn ang="0">
                      <a:pos x="T10" y="T11"/>
                    </a:cxn>
                  </a:cxnLst>
                  <a:rect l="0" t="0" r="r" b="b"/>
                  <a:pathLst>
                    <a:path w="37" h="43">
                      <a:moveTo>
                        <a:pt x="6" y="21"/>
                      </a:moveTo>
                      <a:lnTo>
                        <a:pt x="6" y="21"/>
                      </a:lnTo>
                      <a:cubicBezTo>
                        <a:pt x="12" y="5"/>
                        <a:pt x="28" y="11"/>
                        <a:pt x="34" y="0"/>
                      </a:cubicBezTo>
                      <a:cubicBezTo>
                        <a:pt x="37" y="12"/>
                        <a:pt x="16" y="35"/>
                        <a:pt x="0" y="43"/>
                      </a:cubicBezTo>
                      <a:cubicBezTo>
                        <a:pt x="2" y="40"/>
                        <a:pt x="5" y="26"/>
                        <a:pt x="6" y="21"/>
                      </a:cubicBezTo>
                      <a:lnTo>
                        <a:pt x="6" y="21"/>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17" name="Freeform 404"/>
                <p:cNvSpPr>
                  <a:spLocks/>
                </p:cNvSpPr>
                <p:nvPr/>
              </p:nvSpPr>
              <p:spPr bwMode="auto">
                <a:xfrm>
                  <a:off x="3691" y="2019"/>
                  <a:ext cx="12" cy="13"/>
                </a:xfrm>
                <a:custGeom>
                  <a:avLst/>
                  <a:gdLst>
                    <a:gd name="T0" fmla="*/ 6 w 37"/>
                    <a:gd name="T1" fmla="*/ 21 h 43"/>
                    <a:gd name="T2" fmla="*/ 6 w 37"/>
                    <a:gd name="T3" fmla="*/ 21 h 43"/>
                    <a:gd name="T4" fmla="*/ 34 w 37"/>
                    <a:gd name="T5" fmla="*/ 0 h 43"/>
                    <a:gd name="T6" fmla="*/ 0 w 37"/>
                    <a:gd name="T7" fmla="*/ 43 h 43"/>
                    <a:gd name="T8" fmla="*/ 6 w 37"/>
                    <a:gd name="T9" fmla="*/ 21 h 43"/>
                    <a:gd name="T10" fmla="*/ 6 w 37"/>
                    <a:gd name="T11" fmla="*/ 21 h 43"/>
                  </a:gdLst>
                  <a:ahLst/>
                  <a:cxnLst>
                    <a:cxn ang="0">
                      <a:pos x="T0" y="T1"/>
                    </a:cxn>
                    <a:cxn ang="0">
                      <a:pos x="T2" y="T3"/>
                    </a:cxn>
                    <a:cxn ang="0">
                      <a:pos x="T4" y="T5"/>
                    </a:cxn>
                    <a:cxn ang="0">
                      <a:pos x="T6" y="T7"/>
                    </a:cxn>
                    <a:cxn ang="0">
                      <a:pos x="T8" y="T9"/>
                    </a:cxn>
                    <a:cxn ang="0">
                      <a:pos x="T10" y="T11"/>
                    </a:cxn>
                  </a:cxnLst>
                  <a:rect l="0" t="0" r="r" b="b"/>
                  <a:pathLst>
                    <a:path w="37" h="43">
                      <a:moveTo>
                        <a:pt x="6" y="21"/>
                      </a:moveTo>
                      <a:lnTo>
                        <a:pt x="6" y="21"/>
                      </a:lnTo>
                      <a:cubicBezTo>
                        <a:pt x="12" y="5"/>
                        <a:pt x="28" y="11"/>
                        <a:pt x="34" y="0"/>
                      </a:cubicBezTo>
                      <a:cubicBezTo>
                        <a:pt x="37" y="12"/>
                        <a:pt x="16" y="35"/>
                        <a:pt x="0" y="43"/>
                      </a:cubicBezTo>
                      <a:cubicBezTo>
                        <a:pt x="2" y="40"/>
                        <a:pt x="5" y="26"/>
                        <a:pt x="6" y="21"/>
                      </a:cubicBezTo>
                      <a:lnTo>
                        <a:pt x="6" y="2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18" name="Freeform 405"/>
                <p:cNvSpPr>
                  <a:spLocks/>
                </p:cNvSpPr>
                <p:nvPr/>
              </p:nvSpPr>
              <p:spPr bwMode="auto">
                <a:xfrm>
                  <a:off x="3698" y="2006"/>
                  <a:ext cx="10" cy="10"/>
                </a:xfrm>
                <a:custGeom>
                  <a:avLst/>
                  <a:gdLst>
                    <a:gd name="T0" fmla="*/ 0 w 33"/>
                    <a:gd name="T1" fmla="*/ 33 h 33"/>
                    <a:gd name="T2" fmla="*/ 0 w 33"/>
                    <a:gd name="T3" fmla="*/ 33 h 33"/>
                    <a:gd name="T4" fmla="*/ 33 w 33"/>
                    <a:gd name="T5" fmla="*/ 0 h 33"/>
                    <a:gd name="T6" fmla="*/ 0 w 33"/>
                    <a:gd name="T7" fmla="*/ 33 h 33"/>
                    <a:gd name="T8" fmla="*/ 0 w 33"/>
                    <a:gd name="T9" fmla="*/ 33 h 33"/>
                  </a:gdLst>
                  <a:ahLst/>
                  <a:cxnLst>
                    <a:cxn ang="0">
                      <a:pos x="T0" y="T1"/>
                    </a:cxn>
                    <a:cxn ang="0">
                      <a:pos x="T2" y="T3"/>
                    </a:cxn>
                    <a:cxn ang="0">
                      <a:pos x="T4" y="T5"/>
                    </a:cxn>
                    <a:cxn ang="0">
                      <a:pos x="T6" y="T7"/>
                    </a:cxn>
                    <a:cxn ang="0">
                      <a:pos x="T8" y="T9"/>
                    </a:cxn>
                  </a:cxnLst>
                  <a:rect l="0" t="0" r="r" b="b"/>
                  <a:pathLst>
                    <a:path w="33" h="33">
                      <a:moveTo>
                        <a:pt x="0" y="33"/>
                      </a:moveTo>
                      <a:lnTo>
                        <a:pt x="0" y="33"/>
                      </a:lnTo>
                      <a:cubicBezTo>
                        <a:pt x="6" y="19"/>
                        <a:pt x="15" y="6"/>
                        <a:pt x="33" y="0"/>
                      </a:cubicBezTo>
                      <a:cubicBezTo>
                        <a:pt x="29" y="11"/>
                        <a:pt x="22" y="33"/>
                        <a:pt x="0" y="33"/>
                      </a:cubicBezTo>
                      <a:lnTo>
                        <a:pt x="0" y="33"/>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19" name="Freeform 406"/>
                <p:cNvSpPr>
                  <a:spLocks/>
                </p:cNvSpPr>
                <p:nvPr/>
              </p:nvSpPr>
              <p:spPr bwMode="auto">
                <a:xfrm>
                  <a:off x="3698" y="2006"/>
                  <a:ext cx="10" cy="10"/>
                </a:xfrm>
                <a:custGeom>
                  <a:avLst/>
                  <a:gdLst>
                    <a:gd name="T0" fmla="*/ 0 w 33"/>
                    <a:gd name="T1" fmla="*/ 33 h 33"/>
                    <a:gd name="T2" fmla="*/ 0 w 33"/>
                    <a:gd name="T3" fmla="*/ 33 h 33"/>
                    <a:gd name="T4" fmla="*/ 33 w 33"/>
                    <a:gd name="T5" fmla="*/ 0 h 33"/>
                    <a:gd name="T6" fmla="*/ 0 w 33"/>
                    <a:gd name="T7" fmla="*/ 33 h 33"/>
                    <a:gd name="T8" fmla="*/ 0 w 33"/>
                    <a:gd name="T9" fmla="*/ 33 h 33"/>
                  </a:gdLst>
                  <a:ahLst/>
                  <a:cxnLst>
                    <a:cxn ang="0">
                      <a:pos x="T0" y="T1"/>
                    </a:cxn>
                    <a:cxn ang="0">
                      <a:pos x="T2" y="T3"/>
                    </a:cxn>
                    <a:cxn ang="0">
                      <a:pos x="T4" y="T5"/>
                    </a:cxn>
                    <a:cxn ang="0">
                      <a:pos x="T6" y="T7"/>
                    </a:cxn>
                    <a:cxn ang="0">
                      <a:pos x="T8" y="T9"/>
                    </a:cxn>
                  </a:cxnLst>
                  <a:rect l="0" t="0" r="r" b="b"/>
                  <a:pathLst>
                    <a:path w="33" h="33">
                      <a:moveTo>
                        <a:pt x="0" y="33"/>
                      </a:moveTo>
                      <a:lnTo>
                        <a:pt x="0" y="33"/>
                      </a:lnTo>
                      <a:cubicBezTo>
                        <a:pt x="6" y="19"/>
                        <a:pt x="15" y="6"/>
                        <a:pt x="33" y="0"/>
                      </a:cubicBezTo>
                      <a:cubicBezTo>
                        <a:pt x="29" y="11"/>
                        <a:pt x="22" y="33"/>
                        <a:pt x="0" y="33"/>
                      </a:cubicBezTo>
                      <a:lnTo>
                        <a:pt x="0" y="33"/>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20" name="Freeform 407"/>
                <p:cNvSpPr>
                  <a:spLocks/>
                </p:cNvSpPr>
                <p:nvPr/>
              </p:nvSpPr>
              <p:spPr bwMode="auto">
                <a:xfrm>
                  <a:off x="3694" y="2002"/>
                  <a:ext cx="16" cy="19"/>
                </a:xfrm>
                <a:custGeom>
                  <a:avLst/>
                  <a:gdLst>
                    <a:gd name="T0" fmla="*/ 32 w 51"/>
                    <a:gd name="T1" fmla="*/ 0 h 61"/>
                    <a:gd name="T2" fmla="*/ 32 w 51"/>
                    <a:gd name="T3" fmla="*/ 0 h 61"/>
                    <a:gd name="T4" fmla="*/ 11 w 51"/>
                    <a:gd name="T5" fmla="*/ 44 h 61"/>
                    <a:gd name="T6" fmla="*/ 0 w 51"/>
                    <a:gd name="T7" fmla="*/ 61 h 61"/>
                    <a:gd name="T8" fmla="*/ 13 w 51"/>
                    <a:gd name="T9" fmla="*/ 48 h 61"/>
                    <a:gd name="T10" fmla="*/ 51 w 51"/>
                    <a:gd name="T11" fmla="*/ 22 h 61"/>
                    <a:gd name="T12" fmla="*/ 13 w 51"/>
                    <a:gd name="T13" fmla="*/ 44 h 61"/>
                    <a:gd name="T14" fmla="*/ 32 w 51"/>
                    <a:gd name="T15" fmla="*/ 0 h 61"/>
                    <a:gd name="T16" fmla="*/ 32 w 51"/>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61">
                      <a:moveTo>
                        <a:pt x="32" y="0"/>
                      </a:moveTo>
                      <a:lnTo>
                        <a:pt x="32" y="0"/>
                      </a:lnTo>
                      <a:cubicBezTo>
                        <a:pt x="19" y="9"/>
                        <a:pt x="10" y="26"/>
                        <a:pt x="11" y="44"/>
                      </a:cubicBezTo>
                      <a:cubicBezTo>
                        <a:pt x="9" y="47"/>
                        <a:pt x="4" y="57"/>
                        <a:pt x="0" y="61"/>
                      </a:cubicBezTo>
                      <a:cubicBezTo>
                        <a:pt x="8" y="55"/>
                        <a:pt x="11" y="50"/>
                        <a:pt x="13" y="48"/>
                      </a:cubicBezTo>
                      <a:cubicBezTo>
                        <a:pt x="27" y="49"/>
                        <a:pt x="46" y="43"/>
                        <a:pt x="51" y="22"/>
                      </a:cubicBezTo>
                      <a:cubicBezTo>
                        <a:pt x="39" y="22"/>
                        <a:pt x="31" y="44"/>
                        <a:pt x="13" y="44"/>
                      </a:cubicBezTo>
                      <a:cubicBezTo>
                        <a:pt x="34" y="27"/>
                        <a:pt x="25" y="4"/>
                        <a:pt x="32" y="0"/>
                      </a:cubicBezTo>
                      <a:lnTo>
                        <a:pt x="32" y="0"/>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21" name="Freeform 408"/>
                <p:cNvSpPr>
                  <a:spLocks/>
                </p:cNvSpPr>
                <p:nvPr/>
              </p:nvSpPr>
              <p:spPr bwMode="auto">
                <a:xfrm>
                  <a:off x="3694" y="2002"/>
                  <a:ext cx="16" cy="19"/>
                </a:xfrm>
                <a:custGeom>
                  <a:avLst/>
                  <a:gdLst>
                    <a:gd name="T0" fmla="*/ 32 w 51"/>
                    <a:gd name="T1" fmla="*/ 0 h 61"/>
                    <a:gd name="T2" fmla="*/ 32 w 51"/>
                    <a:gd name="T3" fmla="*/ 0 h 61"/>
                    <a:gd name="T4" fmla="*/ 11 w 51"/>
                    <a:gd name="T5" fmla="*/ 44 h 61"/>
                    <a:gd name="T6" fmla="*/ 0 w 51"/>
                    <a:gd name="T7" fmla="*/ 61 h 61"/>
                    <a:gd name="T8" fmla="*/ 13 w 51"/>
                    <a:gd name="T9" fmla="*/ 48 h 61"/>
                    <a:gd name="T10" fmla="*/ 51 w 51"/>
                    <a:gd name="T11" fmla="*/ 22 h 61"/>
                    <a:gd name="T12" fmla="*/ 13 w 51"/>
                    <a:gd name="T13" fmla="*/ 44 h 61"/>
                    <a:gd name="T14" fmla="*/ 32 w 51"/>
                    <a:gd name="T15" fmla="*/ 0 h 61"/>
                    <a:gd name="T16" fmla="*/ 32 w 51"/>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61">
                      <a:moveTo>
                        <a:pt x="32" y="0"/>
                      </a:moveTo>
                      <a:lnTo>
                        <a:pt x="32" y="0"/>
                      </a:lnTo>
                      <a:cubicBezTo>
                        <a:pt x="19" y="9"/>
                        <a:pt x="10" y="26"/>
                        <a:pt x="11" y="44"/>
                      </a:cubicBezTo>
                      <a:cubicBezTo>
                        <a:pt x="9" y="47"/>
                        <a:pt x="4" y="57"/>
                        <a:pt x="0" y="61"/>
                      </a:cubicBezTo>
                      <a:cubicBezTo>
                        <a:pt x="8" y="55"/>
                        <a:pt x="11" y="50"/>
                        <a:pt x="13" y="48"/>
                      </a:cubicBezTo>
                      <a:cubicBezTo>
                        <a:pt x="27" y="49"/>
                        <a:pt x="46" y="43"/>
                        <a:pt x="51" y="22"/>
                      </a:cubicBezTo>
                      <a:cubicBezTo>
                        <a:pt x="39" y="22"/>
                        <a:pt x="31" y="44"/>
                        <a:pt x="13" y="44"/>
                      </a:cubicBezTo>
                      <a:cubicBezTo>
                        <a:pt x="34" y="27"/>
                        <a:pt x="25" y="4"/>
                        <a:pt x="32" y="0"/>
                      </a:cubicBezTo>
                      <a:lnTo>
                        <a:pt x="32"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22" name="Freeform 409"/>
                <p:cNvSpPr>
                  <a:spLocks/>
                </p:cNvSpPr>
                <p:nvPr/>
              </p:nvSpPr>
              <p:spPr bwMode="auto">
                <a:xfrm>
                  <a:off x="3685" y="2016"/>
                  <a:ext cx="7" cy="18"/>
                </a:xfrm>
                <a:custGeom>
                  <a:avLst/>
                  <a:gdLst>
                    <a:gd name="T0" fmla="*/ 13 w 24"/>
                    <a:gd name="T1" fmla="*/ 59 h 59"/>
                    <a:gd name="T2" fmla="*/ 13 w 24"/>
                    <a:gd name="T3" fmla="*/ 59 h 59"/>
                    <a:gd name="T4" fmla="*/ 3 w 24"/>
                    <a:gd name="T5" fmla="*/ 23 h 59"/>
                    <a:gd name="T6" fmla="*/ 10 w 24"/>
                    <a:gd name="T7" fmla="*/ 0 h 59"/>
                    <a:gd name="T8" fmla="*/ 20 w 24"/>
                    <a:gd name="T9" fmla="*/ 25 h 59"/>
                    <a:gd name="T10" fmla="*/ 13 w 24"/>
                    <a:gd name="T11" fmla="*/ 59 h 59"/>
                    <a:gd name="T12" fmla="*/ 13 w 24"/>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24" h="59">
                      <a:moveTo>
                        <a:pt x="13" y="59"/>
                      </a:moveTo>
                      <a:lnTo>
                        <a:pt x="13" y="59"/>
                      </a:lnTo>
                      <a:cubicBezTo>
                        <a:pt x="6" y="48"/>
                        <a:pt x="0" y="31"/>
                        <a:pt x="3" y="23"/>
                      </a:cubicBezTo>
                      <a:cubicBezTo>
                        <a:pt x="6" y="15"/>
                        <a:pt x="12" y="5"/>
                        <a:pt x="10" y="0"/>
                      </a:cubicBezTo>
                      <a:cubicBezTo>
                        <a:pt x="16" y="3"/>
                        <a:pt x="13" y="13"/>
                        <a:pt x="20" y="25"/>
                      </a:cubicBezTo>
                      <a:cubicBezTo>
                        <a:pt x="24" y="32"/>
                        <a:pt x="22" y="44"/>
                        <a:pt x="13" y="59"/>
                      </a:cubicBezTo>
                      <a:lnTo>
                        <a:pt x="13" y="59"/>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23" name="Freeform 410"/>
                <p:cNvSpPr>
                  <a:spLocks/>
                </p:cNvSpPr>
                <p:nvPr/>
              </p:nvSpPr>
              <p:spPr bwMode="auto">
                <a:xfrm>
                  <a:off x="3685" y="2016"/>
                  <a:ext cx="7" cy="18"/>
                </a:xfrm>
                <a:custGeom>
                  <a:avLst/>
                  <a:gdLst>
                    <a:gd name="T0" fmla="*/ 13 w 24"/>
                    <a:gd name="T1" fmla="*/ 59 h 59"/>
                    <a:gd name="T2" fmla="*/ 13 w 24"/>
                    <a:gd name="T3" fmla="*/ 59 h 59"/>
                    <a:gd name="T4" fmla="*/ 3 w 24"/>
                    <a:gd name="T5" fmla="*/ 23 h 59"/>
                    <a:gd name="T6" fmla="*/ 10 w 24"/>
                    <a:gd name="T7" fmla="*/ 0 h 59"/>
                    <a:gd name="T8" fmla="*/ 20 w 24"/>
                    <a:gd name="T9" fmla="*/ 25 h 59"/>
                    <a:gd name="T10" fmla="*/ 13 w 24"/>
                    <a:gd name="T11" fmla="*/ 59 h 59"/>
                    <a:gd name="T12" fmla="*/ 13 w 24"/>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24" h="59">
                      <a:moveTo>
                        <a:pt x="13" y="59"/>
                      </a:moveTo>
                      <a:lnTo>
                        <a:pt x="13" y="59"/>
                      </a:lnTo>
                      <a:cubicBezTo>
                        <a:pt x="6" y="48"/>
                        <a:pt x="0" y="31"/>
                        <a:pt x="3" y="23"/>
                      </a:cubicBezTo>
                      <a:cubicBezTo>
                        <a:pt x="6" y="15"/>
                        <a:pt x="12" y="5"/>
                        <a:pt x="10" y="0"/>
                      </a:cubicBezTo>
                      <a:cubicBezTo>
                        <a:pt x="16" y="3"/>
                        <a:pt x="13" y="13"/>
                        <a:pt x="20" y="25"/>
                      </a:cubicBezTo>
                      <a:cubicBezTo>
                        <a:pt x="24" y="32"/>
                        <a:pt x="22" y="44"/>
                        <a:pt x="13" y="59"/>
                      </a:cubicBezTo>
                      <a:lnTo>
                        <a:pt x="13" y="59"/>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24" name="Freeform 411"/>
                <p:cNvSpPr>
                  <a:spLocks/>
                </p:cNvSpPr>
                <p:nvPr/>
              </p:nvSpPr>
              <p:spPr bwMode="auto">
                <a:xfrm>
                  <a:off x="3686" y="2017"/>
                  <a:ext cx="11" cy="50"/>
                </a:xfrm>
                <a:custGeom>
                  <a:avLst/>
                  <a:gdLst>
                    <a:gd name="T0" fmla="*/ 17 w 37"/>
                    <a:gd name="T1" fmla="*/ 160 h 163"/>
                    <a:gd name="T2" fmla="*/ 17 w 37"/>
                    <a:gd name="T3" fmla="*/ 160 h 163"/>
                    <a:gd name="T4" fmla="*/ 7 w 37"/>
                    <a:gd name="T5" fmla="*/ 73 h 163"/>
                    <a:gd name="T6" fmla="*/ 9 w 37"/>
                    <a:gd name="T7" fmla="*/ 51 h 163"/>
                    <a:gd name="T8" fmla="*/ 13 w 37"/>
                    <a:gd name="T9" fmla="*/ 28 h 163"/>
                    <a:gd name="T10" fmla="*/ 20 w 37"/>
                    <a:gd name="T11" fmla="*/ 0 h 163"/>
                    <a:gd name="T12" fmla="*/ 29 w 37"/>
                    <a:gd name="T13" fmla="*/ 39 h 163"/>
                    <a:gd name="T14" fmla="*/ 10 w 37"/>
                    <a:gd name="T15" fmla="*/ 73 h 163"/>
                    <a:gd name="T16" fmla="*/ 22 w 37"/>
                    <a:gd name="T17" fmla="*/ 163 h 163"/>
                    <a:gd name="T18" fmla="*/ 17 w 37"/>
                    <a:gd name="T19" fmla="*/ 160 h 163"/>
                    <a:gd name="T20" fmla="*/ 17 w 37"/>
                    <a:gd name="T21" fmla="*/ 16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63">
                      <a:moveTo>
                        <a:pt x="17" y="160"/>
                      </a:moveTo>
                      <a:lnTo>
                        <a:pt x="17" y="160"/>
                      </a:lnTo>
                      <a:cubicBezTo>
                        <a:pt x="8" y="129"/>
                        <a:pt x="0" y="95"/>
                        <a:pt x="7" y="73"/>
                      </a:cubicBezTo>
                      <a:cubicBezTo>
                        <a:pt x="11" y="60"/>
                        <a:pt x="11" y="58"/>
                        <a:pt x="9" y="51"/>
                      </a:cubicBezTo>
                      <a:cubicBezTo>
                        <a:pt x="7" y="45"/>
                        <a:pt x="8" y="34"/>
                        <a:pt x="13" y="28"/>
                      </a:cubicBezTo>
                      <a:cubicBezTo>
                        <a:pt x="17" y="21"/>
                        <a:pt x="21" y="6"/>
                        <a:pt x="20" y="0"/>
                      </a:cubicBezTo>
                      <a:cubicBezTo>
                        <a:pt x="30" y="6"/>
                        <a:pt x="37" y="29"/>
                        <a:pt x="29" y="39"/>
                      </a:cubicBezTo>
                      <a:cubicBezTo>
                        <a:pt x="21" y="49"/>
                        <a:pt x="14" y="56"/>
                        <a:pt x="10" y="73"/>
                      </a:cubicBezTo>
                      <a:cubicBezTo>
                        <a:pt x="6" y="91"/>
                        <a:pt x="10" y="126"/>
                        <a:pt x="22" y="163"/>
                      </a:cubicBezTo>
                      <a:lnTo>
                        <a:pt x="17" y="160"/>
                      </a:lnTo>
                      <a:lnTo>
                        <a:pt x="17" y="160"/>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25" name="Freeform 412"/>
                <p:cNvSpPr>
                  <a:spLocks/>
                </p:cNvSpPr>
                <p:nvPr/>
              </p:nvSpPr>
              <p:spPr bwMode="auto">
                <a:xfrm>
                  <a:off x="3686" y="2017"/>
                  <a:ext cx="11" cy="50"/>
                </a:xfrm>
                <a:custGeom>
                  <a:avLst/>
                  <a:gdLst>
                    <a:gd name="T0" fmla="*/ 17 w 37"/>
                    <a:gd name="T1" fmla="*/ 160 h 163"/>
                    <a:gd name="T2" fmla="*/ 17 w 37"/>
                    <a:gd name="T3" fmla="*/ 160 h 163"/>
                    <a:gd name="T4" fmla="*/ 7 w 37"/>
                    <a:gd name="T5" fmla="*/ 73 h 163"/>
                    <a:gd name="T6" fmla="*/ 9 w 37"/>
                    <a:gd name="T7" fmla="*/ 51 h 163"/>
                    <a:gd name="T8" fmla="*/ 13 w 37"/>
                    <a:gd name="T9" fmla="*/ 28 h 163"/>
                    <a:gd name="T10" fmla="*/ 20 w 37"/>
                    <a:gd name="T11" fmla="*/ 0 h 163"/>
                    <a:gd name="T12" fmla="*/ 29 w 37"/>
                    <a:gd name="T13" fmla="*/ 39 h 163"/>
                    <a:gd name="T14" fmla="*/ 10 w 37"/>
                    <a:gd name="T15" fmla="*/ 73 h 163"/>
                    <a:gd name="T16" fmla="*/ 22 w 37"/>
                    <a:gd name="T17" fmla="*/ 163 h 163"/>
                    <a:gd name="T18" fmla="*/ 17 w 37"/>
                    <a:gd name="T19" fmla="*/ 160 h 163"/>
                    <a:gd name="T20" fmla="*/ 17 w 37"/>
                    <a:gd name="T21" fmla="*/ 16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63">
                      <a:moveTo>
                        <a:pt x="17" y="160"/>
                      </a:moveTo>
                      <a:lnTo>
                        <a:pt x="17" y="160"/>
                      </a:lnTo>
                      <a:cubicBezTo>
                        <a:pt x="8" y="129"/>
                        <a:pt x="0" y="95"/>
                        <a:pt x="7" y="73"/>
                      </a:cubicBezTo>
                      <a:cubicBezTo>
                        <a:pt x="11" y="60"/>
                        <a:pt x="11" y="58"/>
                        <a:pt x="9" y="51"/>
                      </a:cubicBezTo>
                      <a:cubicBezTo>
                        <a:pt x="7" y="45"/>
                        <a:pt x="8" y="34"/>
                        <a:pt x="13" y="28"/>
                      </a:cubicBezTo>
                      <a:cubicBezTo>
                        <a:pt x="17" y="21"/>
                        <a:pt x="21" y="6"/>
                        <a:pt x="20" y="0"/>
                      </a:cubicBezTo>
                      <a:cubicBezTo>
                        <a:pt x="30" y="6"/>
                        <a:pt x="37" y="29"/>
                        <a:pt x="29" y="39"/>
                      </a:cubicBezTo>
                      <a:cubicBezTo>
                        <a:pt x="21" y="49"/>
                        <a:pt x="14" y="56"/>
                        <a:pt x="10" y="73"/>
                      </a:cubicBezTo>
                      <a:cubicBezTo>
                        <a:pt x="6" y="91"/>
                        <a:pt x="10" y="126"/>
                        <a:pt x="22" y="163"/>
                      </a:cubicBezTo>
                      <a:lnTo>
                        <a:pt x="17" y="160"/>
                      </a:lnTo>
                      <a:lnTo>
                        <a:pt x="17" y="16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26" name="Freeform 413"/>
                <p:cNvSpPr>
                  <a:spLocks/>
                </p:cNvSpPr>
                <p:nvPr/>
              </p:nvSpPr>
              <p:spPr bwMode="auto">
                <a:xfrm>
                  <a:off x="3677" y="2035"/>
                  <a:ext cx="11" cy="20"/>
                </a:xfrm>
                <a:custGeom>
                  <a:avLst/>
                  <a:gdLst>
                    <a:gd name="T0" fmla="*/ 38 w 38"/>
                    <a:gd name="T1" fmla="*/ 63 h 63"/>
                    <a:gd name="T2" fmla="*/ 38 w 38"/>
                    <a:gd name="T3" fmla="*/ 63 h 63"/>
                    <a:gd name="T4" fmla="*/ 4 w 38"/>
                    <a:gd name="T5" fmla="*/ 8 h 63"/>
                    <a:gd name="T6" fmla="*/ 8 w 38"/>
                    <a:gd name="T7" fmla="*/ 6 h 63"/>
                    <a:gd name="T8" fmla="*/ 38 w 38"/>
                    <a:gd name="T9" fmla="*/ 63 h 63"/>
                    <a:gd name="T10" fmla="*/ 38 w 38"/>
                    <a:gd name="T11" fmla="*/ 63 h 63"/>
                  </a:gdLst>
                  <a:ahLst/>
                  <a:cxnLst>
                    <a:cxn ang="0">
                      <a:pos x="T0" y="T1"/>
                    </a:cxn>
                    <a:cxn ang="0">
                      <a:pos x="T2" y="T3"/>
                    </a:cxn>
                    <a:cxn ang="0">
                      <a:pos x="T4" y="T5"/>
                    </a:cxn>
                    <a:cxn ang="0">
                      <a:pos x="T6" y="T7"/>
                    </a:cxn>
                    <a:cxn ang="0">
                      <a:pos x="T8" y="T9"/>
                    </a:cxn>
                    <a:cxn ang="0">
                      <a:pos x="T10" y="T11"/>
                    </a:cxn>
                  </a:cxnLst>
                  <a:rect l="0" t="0" r="r" b="b"/>
                  <a:pathLst>
                    <a:path w="38" h="63">
                      <a:moveTo>
                        <a:pt x="38" y="63"/>
                      </a:moveTo>
                      <a:lnTo>
                        <a:pt x="38" y="63"/>
                      </a:lnTo>
                      <a:cubicBezTo>
                        <a:pt x="1" y="44"/>
                        <a:pt x="10" y="18"/>
                        <a:pt x="4" y="8"/>
                      </a:cubicBezTo>
                      <a:cubicBezTo>
                        <a:pt x="0" y="0"/>
                        <a:pt x="4" y="3"/>
                        <a:pt x="8" y="6"/>
                      </a:cubicBezTo>
                      <a:cubicBezTo>
                        <a:pt x="23" y="16"/>
                        <a:pt x="36" y="45"/>
                        <a:pt x="38" y="63"/>
                      </a:cubicBezTo>
                      <a:lnTo>
                        <a:pt x="38" y="63"/>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27" name="Freeform 414"/>
                <p:cNvSpPr>
                  <a:spLocks/>
                </p:cNvSpPr>
                <p:nvPr/>
              </p:nvSpPr>
              <p:spPr bwMode="auto">
                <a:xfrm>
                  <a:off x="3677" y="2035"/>
                  <a:ext cx="11" cy="20"/>
                </a:xfrm>
                <a:custGeom>
                  <a:avLst/>
                  <a:gdLst>
                    <a:gd name="T0" fmla="*/ 38 w 38"/>
                    <a:gd name="T1" fmla="*/ 63 h 63"/>
                    <a:gd name="T2" fmla="*/ 38 w 38"/>
                    <a:gd name="T3" fmla="*/ 63 h 63"/>
                    <a:gd name="T4" fmla="*/ 4 w 38"/>
                    <a:gd name="T5" fmla="*/ 8 h 63"/>
                    <a:gd name="T6" fmla="*/ 8 w 38"/>
                    <a:gd name="T7" fmla="*/ 6 h 63"/>
                    <a:gd name="T8" fmla="*/ 38 w 38"/>
                    <a:gd name="T9" fmla="*/ 63 h 63"/>
                    <a:gd name="T10" fmla="*/ 38 w 38"/>
                    <a:gd name="T11" fmla="*/ 63 h 63"/>
                  </a:gdLst>
                  <a:ahLst/>
                  <a:cxnLst>
                    <a:cxn ang="0">
                      <a:pos x="T0" y="T1"/>
                    </a:cxn>
                    <a:cxn ang="0">
                      <a:pos x="T2" y="T3"/>
                    </a:cxn>
                    <a:cxn ang="0">
                      <a:pos x="T4" y="T5"/>
                    </a:cxn>
                    <a:cxn ang="0">
                      <a:pos x="T6" y="T7"/>
                    </a:cxn>
                    <a:cxn ang="0">
                      <a:pos x="T8" y="T9"/>
                    </a:cxn>
                    <a:cxn ang="0">
                      <a:pos x="T10" y="T11"/>
                    </a:cxn>
                  </a:cxnLst>
                  <a:rect l="0" t="0" r="r" b="b"/>
                  <a:pathLst>
                    <a:path w="38" h="63">
                      <a:moveTo>
                        <a:pt x="38" y="63"/>
                      </a:moveTo>
                      <a:lnTo>
                        <a:pt x="38" y="63"/>
                      </a:lnTo>
                      <a:cubicBezTo>
                        <a:pt x="1" y="44"/>
                        <a:pt x="10" y="18"/>
                        <a:pt x="4" y="8"/>
                      </a:cubicBezTo>
                      <a:cubicBezTo>
                        <a:pt x="0" y="0"/>
                        <a:pt x="4" y="3"/>
                        <a:pt x="8" y="6"/>
                      </a:cubicBezTo>
                      <a:cubicBezTo>
                        <a:pt x="23" y="16"/>
                        <a:pt x="36" y="45"/>
                        <a:pt x="38" y="63"/>
                      </a:cubicBezTo>
                      <a:lnTo>
                        <a:pt x="38" y="63"/>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28" name="Freeform 415"/>
                <p:cNvSpPr>
                  <a:spLocks/>
                </p:cNvSpPr>
                <p:nvPr/>
              </p:nvSpPr>
              <p:spPr bwMode="auto">
                <a:xfrm>
                  <a:off x="3686" y="2037"/>
                  <a:ext cx="13" cy="20"/>
                </a:xfrm>
                <a:custGeom>
                  <a:avLst/>
                  <a:gdLst>
                    <a:gd name="T0" fmla="*/ 10 w 40"/>
                    <a:gd name="T1" fmla="*/ 64 h 64"/>
                    <a:gd name="T2" fmla="*/ 10 w 40"/>
                    <a:gd name="T3" fmla="*/ 64 h 64"/>
                    <a:gd name="T4" fmla="*/ 40 w 40"/>
                    <a:gd name="T5" fmla="*/ 0 h 64"/>
                    <a:gd name="T6" fmla="*/ 10 w 40"/>
                    <a:gd name="T7" fmla="*/ 64 h 64"/>
                    <a:gd name="T8" fmla="*/ 10 w 40"/>
                    <a:gd name="T9" fmla="*/ 64 h 64"/>
                  </a:gdLst>
                  <a:ahLst/>
                  <a:cxnLst>
                    <a:cxn ang="0">
                      <a:pos x="T0" y="T1"/>
                    </a:cxn>
                    <a:cxn ang="0">
                      <a:pos x="T2" y="T3"/>
                    </a:cxn>
                    <a:cxn ang="0">
                      <a:pos x="T4" y="T5"/>
                    </a:cxn>
                    <a:cxn ang="0">
                      <a:pos x="T6" y="T7"/>
                    </a:cxn>
                    <a:cxn ang="0">
                      <a:pos x="T8" y="T9"/>
                    </a:cxn>
                  </a:cxnLst>
                  <a:rect l="0" t="0" r="r" b="b"/>
                  <a:pathLst>
                    <a:path w="40" h="64">
                      <a:moveTo>
                        <a:pt x="10" y="64"/>
                      </a:moveTo>
                      <a:lnTo>
                        <a:pt x="10" y="64"/>
                      </a:lnTo>
                      <a:cubicBezTo>
                        <a:pt x="13" y="45"/>
                        <a:pt x="39" y="47"/>
                        <a:pt x="40" y="0"/>
                      </a:cubicBezTo>
                      <a:cubicBezTo>
                        <a:pt x="26" y="10"/>
                        <a:pt x="0" y="39"/>
                        <a:pt x="10" y="64"/>
                      </a:cubicBezTo>
                      <a:lnTo>
                        <a:pt x="10" y="64"/>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29" name="Freeform 416"/>
                <p:cNvSpPr>
                  <a:spLocks/>
                </p:cNvSpPr>
                <p:nvPr/>
              </p:nvSpPr>
              <p:spPr bwMode="auto">
                <a:xfrm>
                  <a:off x="3686" y="2037"/>
                  <a:ext cx="13" cy="20"/>
                </a:xfrm>
                <a:custGeom>
                  <a:avLst/>
                  <a:gdLst>
                    <a:gd name="T0" fmla="*/ 10 w 40"/>
                    <a:gd name="T1" fmla="*/ 64 h 64"/>
                    <a:gd name="T2" fmla="*/ 10 w 40"/>
                    <a:gd name="T3" fmla="*/ 64 h 64"/>
                    <a:gd name="T4" fmla="*/ 40 w 40"/>
                    <a:gd name="T5" fmla="*/ 0 h 64"/>
                    <a:gd name="T6" fmla="*/ 10 w 40"/>
                    <a:gd name="T7" fmla="*/ 64 h 64"/>
                    <a:gd name="T8" fmla="*/ 10 w 40"/>
                    <a:gd name="T9" fmla="*/ 64 h 64"/>
                  </a:gdLst>
                  <a:ahLst/>
                  <a:cxnLst>
                    <a:cxn ang="0">
                      <a:pos x="T0" y="T1"/>
                    </a:cxn>
                    <a:cxn ang="0">
                      <a:pos x="T2" y="T3"/>
                    </a:cxn>
                    <a:cxn ang="0">
                      <a:pos x="T4" y="T5"/>
                    </a:cxn>
                    <a:cxn ang="0">
                      <a:pos x="T6" y="T7"/>
                    </a:cxn>
                    <a:cxn ang="0">
                      <a:pos x="T8" y="T9"/>
                    </a:cxn>
                  </a:cxnLst>
                  <a:rect l="0" t="0" r="r" b="b"/>
                  <a:pathLst>
                    <a:path w="40" h="64">
                      <a:moveTo>
                        <a:pt x="10" y="64"/>
                      </a:moveTo>
                      <a:lnTo>
                        <a:pt x="10" y="64"/>
                      </a:lnTo>
                      <a:cubicBezTo>
                        <a:pt x="13" y="45"/>
                        <a:pt x="39" y="47"/>
                        <a:pt x="40" y="0"/>
                      </a:cubicBezTo>
                      <a:cubicBezTo>
                        <a:pt x="26" y="10"/>
                        <a:pt x="0" y="39"/>
                        <a:pt x="10" y="64"/>
                      </a:cubicBezTo>
                      <a:lnTo>
                        <a:pt x="10" y="64"/>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30" name="Freeform 417"/>
                <p:cNvSpPr>
                  <a:spLocks/>
                </p:cNvSpPr>
                <p:nvPr/>
              </p:nvSpPr>
              <p:spPr bwMode="auto">
                <a:xfrm>
                  <a:off x="3687" y="2035"/>
                  <a:ext cx="8" cy="22"/>
                </a:xfrm>
                <a:custGeom>
                  <a:avLst/>
                  <a:gdLst>
                    <a:gd name="T0" fmla="*/ 10 w 28"/>
                    <a:gd name="T1" fmla="*/ 72 h 72"/>
                    <a:gd name="T2" fmla="*/ 10 w 28"/>
                    <a:gd name="T3" fmla="*/ 72 h 72"/>
                    <a:gd name="T4" fmla="*/ 19 w 28"/>
                    <a:gd name="T5" fmla="*/ 43 h 72"/>
                    <a:gd name="T6" fmla="*/ 28 w 28"/>
                    <a:gd name="T7" fmla="*/ 7 h 72"/>
                    <a:gd name="T8" fmla="*/ 22 w 28"/>
                    <a:gd name="T9" fmla="*/ 5 h 72"/>
                    <a:gd name="T10" fmla="*/ 8 w 28"/>
                    <a:gd name="T11" fmla="*/ 23 h 72"/>
                    <a:gd name="T12" fmla="*/ 7 w 28"/>
                    <a:gd name="T13" fmla="*/ 68 h 72"/>
                    <a:gd name="T14" fmla="*/ 10 w 28"/>
                    <a:gd name="T15" fmla="*/ 72 h 72"/>
                    <a:gd name="T16" fmla="*/ 10 w 28"/>
                    <a:gd name="T1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72">
                      <a:moveTo>
                        <a:pt x="10" y="72"/>
                      </a:moveTo>
                      <a:lnTo>
                        <a:pt x="10" y="72"/>
                      </a:lnTo>
                      <a:cubicBezTo>
                        <a:pt x="8" y="56"/>
                        <a:pt x="14" y="49"/>
                        <a:pt x="19" y="43"/>
                      </a:cubicBezTo>
                      <a:cubicBezTo>
                        <a:pt x="24" y="37"/>
                        <a:pt x="28" y="24"/>
                        <a:pt x="28" y="7"/>
                      </a:cubicBezTo>
                      <a:cubicBezTo>
                        <a:pt x="28" y="0"/>
                        <a:pt x="24" y="1"/>
                        <a:pt x="22" y="5"/>
                      </a:cubicBezTo>
                      <a:cubicBezTo>
                        <a:pt x="19" y="12"/>
                        <a:pt x="14" y="17"/>
                        <a:pt x="8" y="23"/>
                      </a:cubicBezTo>
                      <a:cubicBezTo>
                        <a:pt x="0" y="32"/>
                        <a:pt x="1" y="47"/>
                        <a:pt x="7" y="68"/>
                      </a:cubicBezTo>
                      <a:lnTo>
                        <a:pt x="10" y="72"/>
                      </a:lnTo>
                      <a:lnTo>
                        <a:pt x="10" y="72"/>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31" name="Freeform 418"/>
                <p:cNvSpPr>
                  <a:spLocks/>
                </p:cNvSpPr>
                <p:nvPr/>
              </p:nvSpPr>
              <p:spPr bwMode="auto">
                <a:xfrm>
                  <a:off x="3687" y="2035"/>
                  <a:ext cx="8" cy="22"/>
                </a:xfrm>
                <a:custGeom>
                  <a:avLst/>
                  <a:gdLst>
                    <a:gd name="T0" fmla="*/ 10 w 28"/>
                    <a:gd name="T1" fmla="*/ 72 h 72"/>
                    <a:gd name="T2" fmla="*/ 10 w 28"/>
                    <a:gd name="T3" fmla="*/ 72 h 72"/>
                    <a:gd name="T4" fmla="*/ 19 w 28"/>
                    <a:gd name="T5" fmla="*/ 43 h 72"/>
                    <a:gd name="T6" fmla="*/ 28 w 28"/>
                    <a:gd name="T7" fmla="*/ 7 h 72"/>
                    <a:gd name="T8" fmla="*/ 22 w 28"/>
                    <a:gd name="T9" fmla="*/ 5 h 72"/>
                    <a:gd name="T10" fmla="*/ 8 w 28"/>
                    <a:gd name="T11" fmla="*/ 23 h 72"/>
                    <a:gd name="T12" fmla="*/ 7 w 28"/>
                    <a:gd name="T13" fmla="*/ 68 h 72"/>
                    <a:gd name="T14" fmla="*/ 10 w 28"/>
                    <a:gd name="T15" fmla="*/ 72 h 72"/>
                    <a:gd name="T16" fmla="*/ 10 w 28"/>
                    <a:gd name="T1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72">
                      <a:moveTo>
                        <a:pt x="10" y="72"/>
                      </a:moveTo>
                      <a:lnTo>
                        <a:pt x="10" y="72"/>
                      </a:lnTo>
                      <a:cubicBezTo>
                        <a:pt x="8" y="56"/>
                        <a:pt x="14" y="49"/>
                        <a:pt x="19" y="43"/>
                      </a:cubicBezTo>
                      <a:cubicBezTo>
                        <a:pt x="24" y="37"/>
                        <a:pt x="28" y="24"/>
                        <a:pt x="28" y="7"/>
                      </a:cubicBezTo>
                      <a:cubicBezTo>
                        <a:pt x="28" y="0"/>
                        <a:pt x="24" y="1"/>
                        <a:pt x="22" y="5"/>
                      </a:cubicBezTo>
                      <a:cubicBezTo>
                        <a:pt x="19" y="12"/>
                        <a:pt x="14" y="17"/>
                        <a:pt x="8" y="23"/>
                      </a:cubicBezTo>
                      <a:cubicBezTo>
                        <a:pt x="0" y="32"/>
                        <a:pt x="1" y="47"/>
                        <a:pt x="7" y="68"/>
                      </a:cubicBezTo>
                      <a:lnTo>
                        <a:pt x="10" y="72"/>
                      </a:lnTo>
                      <a:lnTo>
                        <a:pt x="10" y="7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32" name="Freeform 419"/>
                <p:cNvSpPr>
                  <a:spLocks/>
                </p:cNvSpPr>
                <p:nvPr/>
              </p:nvSpPr>
              <p:spPr bwMode="auto">
                <a:xfrm>
                  <a:off x="3680" y="2032"/>
                  <a:ext cx="9" cy="22"/>
                </a:xfrm>
                <a:custGeom>
                  <a:avLst/>
                  <a:gdLst>
                    <a:gd name="T0" fmla="*/ 28 w 30"/>
                    <a:gd name="T1" fmla="*/ 72 h 72"/>
                    <a:gd name="T2" fmla="*/ 28 w 30"/>
                    <a:gd name="T3" fmla="*/ 72 h 72"/>
                    <a:gd name="T4" fmla="*/ 13 w 30"/>
                    <a:gd name="T5" fmla="*/ 52 h 72"/>
                    <a:gd name="T6" fmla="*/ 3 w 30"/>
                    <a:gd name="T7" fmla="*/ 26 h 72"/>
                    <a:gd name="T8" fmla="*/ 6 w 30"/>
                    <a:gd name="T9" fmla="*/ 6 h 72"/>
                    <a:gd name="T10" fmla="*/ 12 w 30"/>
                    <a:gd name="T11" fmla="*/ 8 h 72"/>
                    <a:gd name="T12" fmla="*/ 28 w 30"/>
                    <a:gd name="T13" fmla="*/ 70 h 72"/>
                    <a:gd name="T14" fmla="*/ 28 w 30"/>
                    <a:gd name="T15" fmla="*/ 72 h 72"/>
                    <a:gd name="T16" fmla="*/ 28 w 30"/>
                    <a:gd name="T1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2">
                      <a:moveTo>
                        <a:pt x="28" y="72"/>
                      </a:moveTo>
                      <a:lnTo>
                        <a:pt x="28" y="72"/>
                      </a:lnTo>
                      <a:cubicBezTo>
                        <a:pt x="24" y="59"/>
                        <a:pt x="18" y="58"/>
                        <a:pt x="13" y="52"/>
                      </a:cubicBezTo>
                      <a:cubicBezTo>
                        <a:pt x="7" y="45"/>
                        <a:pt x="0" y="34"/>
                        <a:pt x="3" y="26"/>
                      </a:cubicBezTo>
                      <a:cubicBezTo>
                        <a:pt x="5" y="18"/>
                        <a:pt x="7" y="12"/>
                        <a:pt x="6" y="6"/>
                      </a:cubicBezTo>
                      <a:cubicBezTo>
                        <a:pt x="5" y="0"/>
                        <a:pt x="9" y="0"/>
                        <a:pt x="12" y="8"/>
                      </a:cubicBezTo>
                      <a:cubicBezTo>
                        <a:pt x="15" y="16"/>
                        <a:pt x="30" y="40"/>
                        <a:pt x="28" y="70"/>
                      </a:cubicBezTo>
                      <a:lnTo>
                        <a:pt x="28" y="72"/>
                      </a:lnTo>
                      <a:lnTo>
                        <a:pt x="28" y="72"/>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33" name="Freeform 420"/>
                <p:cNvSpPr>
                  <a:spLocks/>
                </p:cNvSpPr>
                <p:nvPr/>
              </p:nvSpPr>
              <p:spPr bwMode="auto">
                <a:xfrm>
                  <a:off x="3680" y="2032"/>
                  <a:ext cx="9" cy="22"/>
                </a:xfrm>
                <a:custGeom>
                  <a:avLst/>
                  <a:gdLst>
                    <a:gd name="T0" fmla="*/ 28 w 30"/>
                    <a:gd name="T1" fmla="*/ 72 h 72"/>
                    <a:gd name="T2" fmla="*/ 28 w 30"/>
                    <a:gd name="T3" fmla="*/ 72 h 72"/>
                    <a:gd name="T4" fmla="*/ 13 w 30"/>
                    <a:gd name="T5" fmla="*/ 52 h 72"/>
                    <a:gd name="T6" fmla="*/ 3 w 30"/>
                    <a:gd name="T7" fmla="*/ 26 h 72"/>
                    <a:gd name="T8" fmla="*/ 6 w 30"/>
                    <a:gd name="T9" fmla="*/ 6 h 72"/>
                    <a:gd name="T10" fmla="*/ 12 w 30"/>
                    <a:gd name="T11" fmla="*/ 8 h 72"/>
                    <a:gd name="T12" fmla="*/ 28 w 30"/>
                    <a:gd name="T13" fmla="*/ 70 h 72"/>
                    <a:gd name="T14" fmla="*/ 28 w 30"/>
                    <a:gd name="T15" fmla="*/ 72 h 72"/>
                    <a:gd name="T16" fmla="*/ 28 w 30"/>
                    <a:gd name="T1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2">
                      <a:moveTo>
                        <a:pt x="28" y="72"/>
                      </a:moveTo>
                      <a:lnTo>
                        <a:pt x="28" y="72"/>
                      </a:lnTo>
                      <a:cubicBezTo>
                        <a:pt x="24" y="59"/>
                        <a:pt x="18" y="58"/>
                        <a:pt x="13" y="52"/>
                      </a:cubicBezTo>
                      <a:cubicBezTo>
                        <a:pt x="7" y="45"/>
                        <a:pt x="0" y="34"/>
                        <a:pt x="3" y="26"/>
                      </a:cubicBezTo>
                      <a:cubicBezTo>
                        <a:pt x="5" y="18"/>
                        <a:pt x="7" y="12"/>
                        <a:pt x="6" y="6"/>
                      </a:cubicBezTo>
                      <a:cubicBezTo>
                        <a:pt x="5" y="0"/>
                        <a:pt x="9" y="0"/>
                        <a:pt x="12" y="8"/>
                      </a:cubicBezTo>
                      <a:cubicBezTo>
                        <a:pt x="15" y="16"/>
                        <a:pt x="30" y="40"/>
                        <a:pt x="28" y="70"/>
                      </a:cubicBezTo>
                      <a:lnTo>
                        <a:pt x="28" y="72"/>
                      </a:lnTo>
                      <a:lnTo>
                        <a:pt x="28" y="7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34" name="Freeform 421"/>
                <p:cNvSpPr>
                  <a:spLocks/>
                </p:cNvSpPr>
                <p:nvPr/>
              </p:nvSpPr>
              <p:spPr bwMode="auto">
                <a:xfrm>
                  <a:off x="3691" y="2054"/>
                  <a:ext cx="8" cy="20"/>
                </a:xfrm>
                <a:custGeom>
                  <a:avLst/>
                  <a:gdLst>
                    <a:gd name="T0" fmla="*/ 12 w 24"/>
                    <a:gd name="T1" fmla="*/ 65 h 65"/>
                    <a:gd name="T2" fmla="*/ 12 w 24"/>
                    <a:gd name="T3" fmla="*/ 65 h 65"/>
                    <a:gd name="T4" fmla="*/ 8 w 24"/>
                    <a:gd name="T5" fmla="*/ 17 h 65"/>
                    <a:gd name="T6" fmla="*/ 20 w 24"/>
                    <a:gd name="T7" fmla="*/ 10 h 65"/>
                    <a:gd name="T8" fmla="*/ 12 w 24"/>
                    <a:gd name="T9" fmla="*/ 65 h 65"/>
                    <a:gd name="T10" fmla="*/ 12 w 24"/>
                    <a:gd name="T11" fmla="*/ 65 h 65"/>
                  </a:gdLst>
                  <a:ahLst/>
                  <a:cxnLst>
                    <a:cxn ang="0">
                      <a:pos x="T0" y="T1"/>
                    </a:cxn>
                    <a:cxn ang="0">
                      <a:pos x="T2" y="T3"/>
                    </a:cxn>
                    <a:cxn ang="0">
                      <a:pos x="T4" y="T5"/>
                    </a:cxn>
                    <a:cxn ang="0">
                      <a:pos x="T6" y="T7"/>
                    </a:cxn>
                    <a:cxn ang="0">
                      <a:pos x="T8" y="T9"/>
                    </a:cxn>
                    <a:cxn ang="0">
                      <a:pos x="T10" y="T11"/>
                    </a:cxn>
                  </a:cxnLst>
                  <a:rect l="0" t="0" r="r" b="b"/>
                  <a:pathLst>
                    <a:path w="24" h="65">
                      <a:moveTo>
                        <a:pt x="12" y="65"/>
                      </a:moveTo>
                      <a:lnTo>
                        <a:pt x="12" y="65"/>
                      </a:lnTo>
                      <a:cubicBezTo>
                        <a:pt x="5" y="49"/>
                        <a:pt x="0" y="33"/>
                        <a:pt x="8" y="17"/>
                      </a:cubicBezTo>
                      <a:cubicBezTo>
                        <a:pt x="17" y="0"/>
                        <a:pt x="17" y="0"/>
                        <a:pt x="20" y="10"/>
                      </a:cubicBezTo>
                      <a:cubicBezTo>
                        <a:pt x="24" y="21"/>
                        <a:pt x="23" y="52"/>
                        <a:pt x="12" y="65"/>
                      </a:cubicBezTo>
                      <a:lnTo>
                        <a:pt x="12" y="65"/>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35" name="Freeform 422"/>
                <p:cNvSpPr>
                  <a:spLocks/>
                </p:cNvSpPr>
                <p:nvPr/>
              </p:nvSpPr>
              <p:spPr bwMode="auto">
                <a:xfrm>
                  <a:off x="3691" y="2054"/>
                  <a:ext cx="8" cy="20"/>
                </a:xfrm>
                <a:custGeom>
                  <a:avLst/>
                  <a:gdLst>
                    <a:gd name="T0" fmla="*/ 12 w 24"/>
                    <a:gd name="T1" fmla="*/ 65 h 65"/>
                    <a:gd name="T2" fmla="*/ 12 w 24"/>
                    <a:gd name="T3" fmla="*/ 65 h 65"/>
                    <a:gd name="T4" fmla="*/ 8 w 24"/>
                    <a:gd name="T5" fmla="*/ 17 h 65"/>
                    <a:gd name="T6" fmla="*/ 20 w 24"/>
                    <a:gd name="T7" fmla="*/ 10 h 65"/>
                    <a:gd name="T8" fmla="*/ 12 w 24"/>
                    <a:gd name="T9" fmla="*/ 65 h 65"/>
                    <a:gd name="T10" fmla="*/ 12 w 24"/>
                    <a:gd name="T11" fmla="*/ 65 h 65"/>
                  </a:gdLst>
                  <a:ahLst/>
                  <a:cxnLst>
                    <a:cxn ang="0">
                      <a:pos x="T0" y="T1"/>
                    </a:cxn>
                    <a:cxn ang="0">
                      <a:pos x="T2" y="T3"/>
                    </a:cxn>
                    <a:cxn ang="0">
                      <a:pos x="T4" y="T5"/>
                    </a:cxn>
                    <a:cxn ang="0">
                      <a:pos x="T6" y="T7"/>
                    </a:cxn>
                    <a:cxn ang="0">
                      <a:pos x="T8" y="T9"/>
                    </a:cxn>
                    <a:cxn ang="0">
                      <a:pos x="T10" y="T11"/>
                    </a:cxn>
                  </a:cxnLst>
                  <a:rect l="0" t="0" r="r" b="b"/>
                  <a:pathLst>
                    <a:path w="24" h="65">
                      <a:moveTo>
                        <a:pt x="12" y="65"/>
                      </a:moveTo>
                      <a:lnTo>
                        <a:pt x="12" y="65"/>
                      </a:lnTo>
                      <a:cubicBezTo>
                        <a:pt x="5" y="49"/>
                        <a:pt x="0" y="33"/>
                        <a:pt x="8" y="17"/>
                      </a:cubicBezTo>
                      <a:cubicBezTo>
                        <a:pt x="17" y="0"/>
                        <a:pt x="17" y="0"/>
                        <a:pt x="20" y="10"/>
                      </a:cubicBezTo>
                      <a:cubicBezTo>
                        <a:pt x="24" y="21"/>
                        <a:pt x="23" y="52"/>
                        <a:pt x="12" y="65"/>
                      </a:cubicBezTo>
                      <a:lnTo>
                        <a:pt x="12" y="65"/>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36" name="Freeform 423"/>
                <p:cNvSpPr>
                  <a:spLocks/>
                </p:cNvSpPr>
                <p:nvPr/>
              </p:nvSpPr>
              <p:spPr bwMode="auto">
                <a:xfrm>
                  <a:off x="3678" y="2057"/>
                  <a:ext cx="19" cy="22"/>
                </a:xfrm>
                <a:custGeom>
                  <a:avLst/>
                  <a:gdLst>
                    <a:gd name="T0" fmla="*/ 60 w 60"/>
                    <a:gd name="T1" fmla="*/ 72 h 72"/>
                    <a:gd name="T2" fmla="*/ 60 w 60"/>
                    <a:gd name="T3" fmla="*/ 72 h 72"/>
                    <a:gd name="T4" fmla="*/ 29 w 60"/>
                    <a:gd name="T5" fmla="*/ 54 h 72"/>
                    <a:gd name="T6" fmla="*/ 3 w 60"/>
                    <a:gd name="T7" fmla="*/ 17 h 72"/>
                    <a:gd name="T8" fmla="*/ 17 w 60"/>
                    <a:gd name="T9" fmla="*/ 10 h 72"/>
                    <a:gd name="T10" fmla="*/ 58 w 60"/>
                    <a:gd name="T11" fmla="*/ 66 h 72"/>
                    <a:gd name="T12" fmla="*/ 60 w 60"/>
                    <a:gd name="T13" fmla="*/ 72 h 72"/>
                    <a:gd name="T14" fmla="*/ 60 w 60"/>
                    <a:gd name="T15" fmla="*/ 72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72">
                      <a:moveTo>
                        <a:pt x="60" y="72"/>
                      </a:moveTo>
                      <a:lnTo>
                        <a:pt x="60" y="72"/>
                      </a:lnTo>
                      <a:cubicBezTo>
                        <a:pt x="52" y="60"/>
                        <a:pt x="37" y="60"/>
                        <a:pt x="29" y="54"/>
                      </a:cubicBezTo>
                      <a:cubicBezTo>
                        <a:pt x="21" y="48"/>
                        <a:pt x="6" y="33"/>
                        <a:pt x="3" y="17"/>
                      </a:cubicBezTo>
                      <a:cubicBezTo>
                        <a:pt x="0" y="0"/>
                        <a:pt x="6" y="4"/>
                        <a:pt x="17" y="10"/>
                      </a:cubicBezTo>
                      <a:cubicBezTo>
                        <a:pt x="31" y="19"/>
                        <a:pt x="49" y="34"/>
                        <a:pt x="58" y="66"/>
                      </a:cubicBezTo>
                      <a:lnTo>
                        <a:pt x="60" y="72"/>
                      </a:lnTo>
                      <a:lnTo>
                        <a:pt x="60" y="72"/>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37" name="Freeform 424"/>
                <p:cNvSpPr>
                  <a:spLocks/>
                </p:cNvSpPr>
                <p:nvPr/>
              </p:nvSpPr>
              <p:spPr bwMode="auto">
                <a:xfrm>
                  <a:off x="3678" y="2057"/>
                  <a:ext cx="19" cy="22"/>
                </a:xfrm>
                <a:custGeom>
                  <a:avLst/>
                  <a:gdLst>
                    <a:gd name="T0" fmla="*/ 60 w 60"/>
                    <a:gd name="T1" fmla="*/ 72 h 72"/>
                    <a:gd name="T2" fmla="*/ 60 w 60"/>
                    <a:gd name="T3" fmla="*/ 72 h 72"/>
                    <a:gd name="T4" fmla="*/ 29 w 60"/>
                    <a:gd name="T5" fmla="*/ 54 h 72"/>
                    <a:gd name="T6" fmla="*/ 3 w 60"/>
                    <a:gd name="T7" fmla="*/ 17 h 72"/>
                    <a:gd name="T8" fmla="*/ 17 w 60"/>
                    <a:gd name="T9" fmla="*/ 10 h 72"/>
                    <a:gd name="T10" fmla="*/ 58 w 60"/>
                    <a:gd name="T11" fmla="*/ 66 h 72"/>
                    <a:gd name="T12" fmla="*/ 60 w 60"/>
                    <a:gd name="T13" fmla="*/ 72 h 72"/>
                    <a:gd name="T14" fmla="*/ 60 w 60"/>
                    <a:gd name="T15" fmla="*/ 72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72">
                      <a:moveTo>
                        <a:pt x="60" y="72"/>
                      </a:moveTo>
                      <a:lnTo>
                        <a:pt x="60" y="72"/>
                      </a:lnTo>
                      <a:cubicBezTo>
                        <a:pt x="52" y="60"/>
                        <a:pt x="37" y="60"/>
                        <a:pt x="29" y="54"/>
                      </a:cubicBezTo>
                      <a:cubicBezTo>
                        <a:pt x="21" y="48"/>
                        <a:pt x="6" y="33"/>
                        <a:pt x="3" y="17"/>
                      </a:cubicBezTo>
                      <a:cubicBezTo>
                        <a:pt x="0" y="0"/>
                        <a:pt x="6" y="4"/>
                        <a:pt x="17" y="10"/>
                      </a:cubicBezTo>
                      <a:cubicBezTo>
                        <a:pt x="31" y="19"/>
                        <a:pt x="49" y="34"/>
                        <a:pt x="58" y="66"/>
                      </a:cubicBezTo>
                      <a:lnTo>
                        <a:pt x="60" y="72"/>
                      </a:lnTo>
                      <a:lnTo>
                        <a:pt x="60" y="7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38" name="Freeform 425"/>
                <p:cNvSpPr>
                  <a:spLocks/>
                </p:cNvSpPr>
                <p:nvPr/>
              </p:nvSpPr>
              <p:spPr bwMode="auto">
                <a:xfrm>
                  <a:off x="3696" y="2058"/>
                  <a:ext cx="7" cy="23"/>
                </a:xfrm>
                <a:custGeom>
                  <a:avLst/>
                  <a:gdLst>
                    <a:gd name="T0" fmla="*/ 2 w 24"/>
                    <a:gd name="T1" fmla="*/ 67 h 76"/>
                    <a:gd name="T2" fmla="*/ 2 w 24"/>
                    <a:gd name="T3" fmla="*/ 67 h 76"/>
                    <a:gd name="T4" fmla="*/ 2 w 24"/>
                    <a:gd name="T5" fmla="*/ 32 h 76"/>
                    <a:gd name="T6" fmla="*/ 13 w 24"/>
                    <a:gd name="T7" fmla="*/ 10 h 76"/>
                    <a:gd name="T8" fmla="*/ 23 w 24"/>
                    <a:gd name="T9" fmla="*/ 6 h 76"/>
                    <a:gd name="T10" fmla="*/ 19 w 24"/>
                    <a:gd name="T11" fmla="*/ 26 h 76"/>
                    <a:gd name="T12" fmla="*/ 10 w 24"/>
                    <a:gd name="T13" fmla="*/ 49 h 76"/>
                    <a:gd name="T14" fmla="*/ 5 w 24"/>
                    <a:gd name="T15" fmla="*/ 76 h 76"/>
                    <a:gd name="T16" fmla="*/ 2 w 24"/>
                    <a:gd name="T17" fmla="*/ 67 h 76"/>
                    <a:gd name="T18" fmla="*/ 2 w 24"/>
                    <a:gd name="T19" fmla="*/ 6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76">
                      <a:moveTo>
                        <a:pt x="2" y="67"/>
                      </a:moveTo>
                      <a:lnTo>
                        <a:pt x="2" y="67"/>
                      </a:lnTo>
                      <a:cubicBezTo>
                        <a:pt x="0" y="58"/>
                        <a:pt x="0" y="41"/>
                        <a:pt x="2" y="32"/>
                      </a:cubicBezTo>
                      <a:cubicBezTo>
                        <a:pt x="5" y="23"/>
                        <a:pt x="7" y="17"/>
                        <a:pt x="13" y="10"/>
                      </a:cubicBezTo>
                      <a:cubicBezTo>
                        <a:pt x="18" y="2"/>
                        <a:pt x="23" y="0"/>
                        <a:pt x="23" y="6"/>
                      </a:cubicBezTo>
                      <a:cubicBezTo>
                        <a:pt x="24" y="11"/>
                        <a:pt x="23" y="20"/>
                        <a:pt x="19" y="26"/>
                      </a:cubicBezTo>
                      <a:cubicBezTo>
                        <a:pt x="14" y="32"/>
                        <a:pt x="16" y="42"/>
                        <a:pt x="10" y="49"/>
                      </a:cubicBezTo>
                      <a:cubicBezTo>
                        <a:pt x="7" y="53"/>
                        <a:pt x="1" y="58"/>
                        <a:pt x="5" y="76"/>
                      </a:cubicBezTo>
                      <a:lnTo>
                        <a:pt x="2" y="67"/>
                      </a:lnTo>
                      <a:lnTo>
                        <a:pt x="2" y="67"/>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39" name="Freeform 426"/>
                <p:cNvSpPr>
                  <a:spLocks/>
                </p:cNvSpPr>
                <p:nvPr/>
              </p:nvSpPr>
              <p:spPr bwMode="auto">
                <a:xfrm>
                  <a:off x="3696" y="2058"/>
                  <a:ext cx="7" cy="23"/>
                </a:xfrm>
                <a:custGeom>
                  <a:avLst/>
                  <a:gdLst>
                    <a:gd name="T0" fmla="*/ 2 w 24"/>
                    <a:gd name="T1" fmla="*/ 67 h 76"/>
                    <a:gd name="T2" fmla="*/ 2 w 24"/>
                    <a:gd name="T3" fmla="*/ 67 h 76"/>
                    <a:gd name="T4" fmla="*/ 2 w 24"/>
                    <a:gd name="T5" fmla="*/ 32 h 76"/>
                    <a:gd name="T6" fmla="*/ 13 w 24"/>
                    <a:gd name="T7" fmla="*/ 10 h 76"/>
                    <a:gd name="T8" fmla="*/ 23 w 24"/>
                    <a:gd name="T9" fmla="*/ 6 h 76"/>
                    <a:gd name="T10" fmla="*/ 19 w 24"/>
                    <a:gd name="T11" fmla="*/ 26 h 76"/>
                    <a:gd name="T12" fmla="*/ 10 w 24"/>
                    <a:gd name="T13" fmla="*/ 49 h 76"/>
                    <a:gd name="T14" fmla="*/ 5 w 24"/>
                    <a:gd name="T15" fmla="*/ 76 h 76"/>
                    <a:gd name="T16" fmla="*/ 2 w 24"/>
                    <a:gd name="T17" fmla="*/ 67 h 76"/>
                    <a:gd name="T18" fmla="*/ 2 w 24"/>
                    <a:gd name="T19" fmla="*/ 6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76">
                      <a:moveTo>
                        <a:pt x="2" y="67"/>
                      </a:moveTo>
                      <a:lnTo>
                        <a:pt x="2" y="67"/>
                      </a:lnTo>
                      <a:cubicBezTo>
                        <a:pt x="0" y="58"/>
                        <a:pt x="0" y="41"/>
                        <a:pt x="2" y="32"/>
                      </a:cubicBezTo>
                      <a:cubicBezTo>
                        <a:pt x="5" y="23"/>
                        <a:pt x="7" y="17"/>
                        <a:pt x="13" y="10"/>
                      </a:cubicBezTo>
                      <a:cubicBezTo>
                        <a:pt x="18" y="2"/>
                        <a:pt x="23" y="0"/>
                        <a:pt x="23" y="6"/>
                      </a:cubicBezTo>
                      <a:cubicBezTo>
                        <a:pt x="24" y="11"/>
                        <a:pt x="23" y="20"/>
                        <a:pt x="19" y="26"/>
                      </a:cubicBezTo>
                      <a:cubicBezTo>
                        <a:pt x="14" y="32"/>
                        <a:pt x="16" y="42"/>
                        <a:pt x="10" y="49"/>
                      </a:cubicBezTo>
                      <a:cubicBezTo>
                        <a:pt x="7" y="53"/>
                        <a:pt x="1" y="58"/>
                        <a:pt x="5" y="76"/>
                      </a:cubicBezTo>
                      <a:lnTo>
                        <a:pt x="2" y="67"/>
                      </a:lnTo>
                      <a:lnTo>
                        <a:pt x="2" y="67"/>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40" name="Freeform 427"/>
                <p:cNvSpPr>
                  <a:spLocks/>
                </p:cNvSpPr>
                <p:nvPr/>
              </p:nvSpPr>
              <p:spPr bwMode="auto">
                <a:xfrm>
                  <a:off x="3683" y="2056"/>
                  <a:ext cx="19" cy="34"/>
                </a:xfrm>
                <a:custGeom>
                  <a:avLst/>
                  <a:gdLst>
                    <a:gd name="T0" fmla="*/ 57 w 62"/>
                    <a:gd name="T1" fmla="*/ 112 h 112"/>
                    <a:gd name="T2" fmla="*/ 57 w 62"/>
                    <a:gd name="T3" fmla="*/ 112 h 112"/>
                    <a:gd name="T4" fmla="*/ 12 w 62"/>
                    <a:gd name="T5" fmla="*/ 41 h 112"/>
                    <a:gd name="T6" fmla="*/ 1 w 62"/>
                    <a:gd name="T7" fmla="*/ 13 h 112"/>
                    <a:gd name="T8" fmla="*/ 5 w 62"/>
                    <a:gd name="T9" fmla="*/ 7 h 112"/>
                    <a:gd name="T10" fmla="*/ 26 w 62"/>
                    <a:gd name="T11" fmla="*/ 26 h 112"/>
                    <a:gd name="T12" fmla="*/ 41 w 62"/>
                    <a:gd name="T13" fmla="*/ 58 h 112"/>
                    <a:gd name="T14" fmla="*/ 62 w 62"/>
                    <a:gd name="T15" fmla="*/ 109 h 112"/>
                    <a:gd name="T16" fmla="*/ 57 w 62"/>
                    <a:gd name="T17" fmla="*/ 112 h 112"/>
                    <a:gd name="T18" fmla="*/ 57 w 62"/>
                    <a:gd name="T19"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12">
                      <a:moveTo>
                        <a:pt x="57" y="112"/>
                      </a:moveTo>
                      <a:lnTo>
                        <a:pt x="57" y="112"/>
                      </a:lnTo>
                      <a:cubicBezTo>
                        <a:pt x="47" y="90"/>
                        <a:pt x="42" y="71"/>
                        <a:pt x="12" y="41"/>
                      </a:cubicBezTo>
                      <a:cubicBezTo>
                        <a:pt x="2" y="31"/>
                        <a:pt x="3" y="22"/>
                        <a:pt x="1" y="13"/>
                      </a:cubicBezTo>
                      <a:cubicBezTo>
                        <a:pt x="0" y="4"/>
                        <a:pt x="2" y="0"/>
                        <a:pt x="5" y="7"/>
                      </a:cubicBezTo>
                      <a:cubicBezTo>
                        <a:pt x="8" y="14"/>
                        <a:pt x="18" y="20"/>
                        <a:pt x="26" y="26"/>
                      </a:cubicBezTo>
                      <a:cubicBezTo>
                        <a:pt x="33" y="32"/>
                        <a:pt x="41" y="47"/>
                        <a:pt x="41" y="58"/>
                      </a:cubicBezTo>
                      <a:cubicBezTo>
                        <a:pt x="42" y="69"/>
                        <a:pt x="53" y="95"/>
                        <a:pt x="62" y="109"/>
                      </a:cubicBezTo>
                      <a:lnTo>
                        <a:pt x="57" y="112"/>
                      </a:lnTo>
                      <a:lnTo>
                        <a:pt x="57" y="112"/>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41" name="Freeform 428"/>
                <p:cNvSpPr>
                  <a:spLocks/>
                </p:cNvSpPr>
                <p:nvPr/>
              </p:nvSpPr>
              <p:spPr bwMode="auto">
                <a:xfrm>
                  <a:off x="3683" y="2056"/>
                  <a:ext cx="19" cy="34"/>
                </a:xfrm>
                <a:custGeom>
                  <a:avLst/>
                  <a:gdLst>
                    <a:gd name="T0" fmla="*/ 57 w 62"/>
                    <a:gd name="T1" fmla="*/ 112 h 112"/>
                    <a:gd name="T2" fmla="*/ 57 w 62"/>
                    <a:gd name="T3" fmla="*/ 112 h 112"/>
                    <a:gd name="T4" fmla="*/ 12 w 62"/>
                    <a:gd name="T5" fmla="*/ 41 h 112"/>
                    <a:gd name="T6" fmla="*/ 1 w 62"/>
                    <a:gd name="T7" fmla="*/ 13 h 112"/>
                    <a:gd name="T8" fmla="*/ 5 w 62"/>
                    <a:gd name="T9" fmla="*/ 7 h 112"/>
                    <a:gd name="T10" fmla="*/ 26 w 62"/>
                    <a:gd name="T11" fmla="*/ 26 h 112"/>
                    <a:gd name="T12" fmla="*/ 41 w 62"/>
                    <a:gd name="T13" fmla="*/ 58 h 112"/>
                    <a:gd name="T14" fmla="*/ 62 w 62"/>
                    <a:gd name="T15" fmla="*/ 109 h 112"/>
                    <a:gd name="T16" fmla="*/ 57 w 62"/>
                    <a:gd name="T17" fmla="*/ 112 h 112"/>
                    <a:gd name="T18" fmla="*/ 57 w 62"/>
                    <a:gd name="T19"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12">
                      <a:moveTo>
                        <a:pt x="57" y="112"/>
                      </a:moveTo>
                      <a:lnTo>
                        <a:pt x="57" y="112"/>
                      </a:lnTo>
                      <a:cubicBezTo>
                        <a:pt x="47" y="90"/>
                        <a:pt x="42" y="71"/>
                        <a:pt x="12" y="41"/>
                      </a:cubicBezTo>
                      <a:cubicBezTo>
                        <a:pt x="2" y="31"/>
                        <a:pt x="3" y="22"/>
                        <a:pt x="1" y="13"/>
                      </a:cubicBezTo>
                      <a:cubicBezTo>
                        <a:pt x="0" y="4"/>
                        <a:pt x="2" y="0"/>
                        <a:pt x="5" y="7"/>
                      </a:cubicBezTo>
                      <a:cubicBezTo>
                        <a:pt x="8" y="14"/>
                        <a:pt x="18" y="20"/>
                        <a:pt x="26" y="26"/>
                      </a:cubicBezTo>
                      <a:cubicBezTo>
                        <a:pt x="33" y="32"/>
                        <a:pt x="41" y="47"/>
                        <a:pt x="41" y="58"/>
                      </a:cubicBezTo>
                      <a:cubicBezTo>
                        <a:pt x="42" y="69"/>
                        <a:pt x="53" y="95"/>
                        <a:pt x="62" y="109"/>
                      </a:cubicBezTo>
                      <a:lnTo>
                        <a:pt x="57" y="112"/>
                      </a:lnTo>
                      <a:lnTo>
                        <a:pt x="57" y="11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42" name="Freeform 429"/>
                <p:cNvSpPr>
                  <a:spLocks/>
                </p:cNvSpPr>
                <p:nvPr/>
              </p:nvSpPr>
              <p:spPr bwMode="auto">
                <a:xfrm>
                  <a:off x="3707" y="2098"/>
                  <a:ext cx="14" cy="9"/>
                </a:xfrm>
                <a:custGeom>
                  <a:avLst/>
                  <a:gdLst>
                    <a:gd name="T0" fmla="*/ 46 w 46"/>
                    <a:gd name="T1" fmla="*/ 28 h 28"/>
                    <a:gd name="T2" fmla="*/ 46 w 46"/>
                    <a:gd name="T3" fmla="*/ 28 h 28"/>
                    <a:gd name="T4" fmla="*/ 0 w 46"/>
                    <a:gd name="T5" fmla="*/ 8 h 28"/>
                    <a:gd name="T6" fmla="*/ 46 w 46"/>
                    <a:gd name="T7" fmla="*/ 28 h 28"/>
                    <a:gd name="T8" fmla="*/ 46 w 46"/>
                    <a:gd name="T9" fmla="*/ 28 h 28"/>
                  </a:gdLst>
                  <a:ahLst/>
                  <a:cxnLst>
                    <a:cxn ang="0">
                      <a:pos x="T0" y="T1"/>
                    </a:cxn>
                    <a:cxn ang="0">
                      <a:pos x="T2" y="T3"/>
                    </a:cxn>
                    <a:cxn ang="0">
                      <a:pos x="T4" y="T5"/>
                    </a:cxn>
                    <a:cxn ang="0">
                      <a:pos x="T6" y="T7"/>
                    </a:cxn>
                    <a:cxn ang="0">
                      <a:pos x="T8" y="T9"/>
                    </a:cxn>
                  </a:cxnLst>
                  <a:rect l="0" t="0" r="r" b="b"/>
                  <a:pathLst>
                    <a:path w="46" h="28">
                      <a:moveTo>
                        <a:pt x="46" y="28"/>
                      </a:moveTo>
                      <a:lnTo>
                        <a:pt x="46" y="28"/>
                      </a:lnTo>
                      <a:cubicBezTo>
                        <a:pt x="38" y="14"/>
                        <a:pt x="17" y="0"/>
                        <a:pt x="0" y="8"/>
                      </a:cubicBezTo>
                      <a:cubicBezTo>
                        <a:pt x="6" y="13"/>
                        <a:pt x="12" y="27"/>
                        <a:pt x="46" y="28"/>
                      </a:cubicBezTo>
                      <a:lnTo>
                        <a:pt x="46" y="28"/>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43" name="Freeform 430"/>
                <p:cNvSpPr>
                  <a:spLocks/>
                </p:cNvSpPr>
                <p:nvPr/>
              </p:nvSpPr>
              <p:spPr bwMode="auto">
                <a:xfrm>
                  <a:off x="3707" y="2098"/>
                  <a:ext cx="14" cy="9"/>
                </a:xfrm>
                <a:custGeom>
                  <a:avLst/>
                  <a:gdLst>
                    <a:gd name="T0" fmla="*/ 46 w 46"/>
                    <a:gd name="T1" fmla="*/ 28 h 28"/>
                    <a:gd name="T2" fmla="*/ 46 w 46"/>
                    <a:gd name="T3" fmla="*/ 28 h 28"/>
                    <a:gd name="T4" fmla="*/ 0 w 46"/>
                    <a:gd name="T5" fmla="*/ 8 h 28"/>
                    <a:gd name="T6" fmla="*/ 46 w 46"/>
                    <a:gd name="T7" fmla="*/ 28 h 28"/>
                    <a:gd name="T8" fmla="*/ 46 w 46"/>
                    <a:gd name="T9" fmla="*/ 28 h 28"/>
                  </a:gdLst>
                  <a:ahLst/>
                  <a:cxnLst>
                    <a:cxn ang="0">
                      <a:pos x="T0" y="T1"/>
                    </a:cxn>
                    <a:cxn ang="0">
                      <a:pos x="T2" y="T3"/>
                    </a:cxn>
                    <a:cxn ang="0">
                      <a:pos x="T4" y="T5"/>
                    </a:cxn>
                    <a:cxn ang="0">
                      <a:pos x="T6" y="T7"/>
                    </a:cxn>
                    <a:cxn ang="0">
                      <a:pos x="T8" y="T9"/>
                    </a:cxn>
                  </a:cxnLst>
                  <a:rect l="0" t="0" r="r" b="b"/>
                  <a:pathLst>
                    <a:path w="46" h="28">
                      <a:moveTo>
                        <a:pt x="46" y="28"/>
                      </a:moveTo>
                      <a:lnTo>
                        <a:pt x="46" y="28"/>
                      </a:lnTo>
                      <a:cubicBezTo>
                        <a:pt x="38" y="14"/>
                        <a:pt x="17" y="0"/>
                        <a:pt x="0" y="8"/>
                      </a:cubicBezTo>
                      <a:cubicBezTo>
                        <a:pt x="6" y="13"/>
                        <a:pt x="12" y="27"/>
                        <a:pt x="46" y="28"/>
                      </a:cubicBezTo>
                      <a:lnTo>
                        <a:pt x="46" y="28"/>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44" name="Freeform 431"/>
                <p:cNvSpPr>
                  <a:spLocks/>
                </p:cNvSpPr>
                <p:nvPr/>
              </p:nvSpPr>
              <p:spPr bwMode="auto">
                <a:xfrm>
                  <a:off x="3701" y="2071"/>
                  <a:ext cx="14" cy="32"/>
                </a:xfrm>
                <a:custGeom>
                  <a:avLst/>
                  <a:gdLst>
                    <a:gd name="T0" fmla="*/ 35 w 45"/>
                    <a:gd name="T1" fmla="*/ 98 h 103"/>
                    <a:gd name="T2" fmla="*/ 35 w 45"/>
                    <a:gd name="T3" fmla="*/ 98 h 103"/>
                    <a:gd name="T4" fmla="*/ 12 w 45"/>
                    <a:gd name="T5" fmla="*/ 78 h 103"/>
                    <a:gd name="T6" fmla="*/ 30 w 45"/>
                    <a:gd name="T7" fmla="*/ 14 h 103"/>
                    <a:gd name="T8" fmla="*/ 38 w 45"/>
                    <a:gd name="T9" fmla="*/ 12 h 103"/>
                    <a:gd name="T10" fmla="*/ 36 w 45"/>
                    <a:gd name="T11" fmla="*/ 46 h 103"/>
                    <a:gd name="T12" fmla="*/ 22 w 45"/>
                    <a:gd name="T13" fmla="*/ 71 h 103"/>
                    <a:gd name="T14" fmla="*/ 45 w 45"/>
                    <a:gd name="T15" fmla="*/ 103 h 103"/>
                    <a:gd name="T16" fmla="*/ 35 w 45"/>
                    <a:gd name="T17" fmla="*/ 98 h 103"/>
                    <a:gd name="T18" fmla="*/ 35 w 45"/>
                    <a:gd name="T19" fmla="*/ 9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103">
                      <a:moveTo>
                        <a:pt x="35" y="98"/>
                      </a:moveTo>
                      <a:lnTo>
                        <a:pt x="35" y="98"/>
                      </a:lnTo>
                      <a:cubicBezTo>
                        <a:pt x="28" y="92"/>
                        <a:pt x="17" y="90"/>
                        <a:pt x="12" y="78"/>
                      </a:cubicBezTo>
                      <a:cubicBezTo>
                        <a:pt x="0" y="52"/>
                        <a:pt x="25" y="42"/>
                        <a:pt x="30" y="14"/>
                      </a:cubicBezTo>
                      <a:cubicBezTo>
                        <a:pt x="32" y="1"/>
                        <a:pt x="34" y="0"/>
                        <a:pt x="38" y="12"/>
                      </a:cubicBezTo>
                      <a:cubicBezTo>
                        <a:pt x="42" y="23"/>
                        <a:pt x="37" y="36"/>
                        <a:pt x="36" y="46"/>
                      </a:cubicBezTo>
                      <a:cubicBezTo>
                        <a:pt x="35" y="57"/>
                        <a:pt x="28" y="63"/>
                        <a:pt x="22" y="71"/>
                      </a:cubicBezTo>
                      <a:cubicBezTo>
                        <a:pt x="16" y="79"/>
                        <a:pt x="32" y="92"/>
                        <a:pt x="45" y="103"/>
                      </a:cubicBezTo>
                      <a:lnTo>
                        <a:pt x="35" y="98"/>
                      </a:lnTo>
                      <a:lnTo>
                        <a:pt x="35" y="98"/>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45" name="Freeform 432"/>
                <p:cNvSpPr>
                  <a:spLocks/>
                </p:cNvSpPr>
                <p:nvPr/>
              </p:nvSpPr>
              <p:spPr bwMode="auto">
                <a:xfrm>
                  <a:off x="3701" y="2071"/>
                  <a:ext cx="14" cy="32"/>
                </a:xfrm>
                <a:custGeom>
                  <a:avLst/>
                  <a:gdLst>
                    <a:gd name="T0" fmla="*/ 35 w 45"/>
                    <a:gd name="T1" fmla="*/ 98 h 103"/>
                    <a:gd name="T2" fmla="*/ 35 w 45"/>
                    <a:gd name="T3" fmla="*/ 98 h 103"/>
                    <a:gd name="T4" fmla="*/ 12 w 45"/>
                    <a:gd name="T5" fmla="*/ 78 h 103"/>
                    <a:gd name="T6" fmla="*/ 30 w 45"/>
                    <a:gd name="T7" fmla="*/ 14 h 103"/>
                    <a:gd name="T8" fmla="*/ 38 w 45"/>
                    <a:gd name="T9" fmla="*/ 12 h 103"/>
                    <a:gd name="T10" fmla="*/ 36 w 45"/>
                    <a:gd name="T11" fmla="*/ 46 h 103"/>
                    <a:gd name="T12" fmla="*/ 22 w 45"/>
                    <a:gd name="T13" fmla="*/ 71 h 103"/>
                    <a:gd name="T14" fmla="*/ 45 w 45"/>
                    <a:gd name="T15" fmla="*/ 103 h 103"/>
                    <a:gd name="T16" fmla="*/ 35 w 45"/>
                    <a:gd name="T17" fmla="*/ 98 h 103"/>
                    <a:gd name="T18" fmla="*/ 35 w 45"/>
                    <a:gd name="T19" fmla="*/ 9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103">
                      <a:moveTo>
                        <a:pt x="35" y="98"/>
                      </a:moveTo>
                      <a:lnTo>
                        <a:pt x="35" y="98"/>
                      </a:lnTo>
                      <a:cubicBezTo>
                        <a:pt x="28" y="92"/>
                        <a:pt x="17" y="90"/>
                        <a:pt x="12" y="78"/>
                      </a:cubicBezTo>
                      <a:cubicBezTo>
                        <a:pt x="0" y="52"/>
                        <a:pt x="25" y="42"/>
                        <a:pt x="30" y="14"/>
                      </a:cubicBezTo>
                      <a:cubicBezTo>
                        <a:pt x="32" y="1"/>
                        <a:pt x="34" y="0"/>
                        <a:pt x="38" y="12"/>
                      </a:cubicBezTo>
                      <a:cubicBezTo>
                        <a:pt x="42" y="23"/>
                        <a:pt x="37" y="36"/>
                        <a:pt x="36" y="46"/>
                      </a:cubicBezTo>
                      <a:cubicBezTo>
                        <a:pt x="35" y="57"/>
                        <a:pt x="28" y="63"/>
                        <a:pt x="22" y="71"/>
                      </a:cubicBezTo>
                      <a:cubicBezTo>
                        <a:pt x="16" y="79"/>
                        <a:pt x="32" y="92"/>
                        <a:pt x="45" y="103"/>
                      </a:cubicBezTo>
                      <a:lnTo>
                        <a:pt x="35" y="98"/>
                      </a:lnTo>
                      <a:lnTo>
                        <a:pt x="35" y="98"/>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46" name="Freeform 433"/>
                <p:cNvSpPr>
                  <a:spLocks/>
                </p:cNvSpPr>
                <p:nvPr/>
              </p:nvSpPr>
              <p:spPr bwMode="auto">
                <a:xfrm>
                  <a:off x="3698" y="2070"/>
                  <a:ext cx="11" cy="28"/>
                </a:xfrm>
                <a:custGeom>
                  <a:avLst/>
                  <a:gdLst>
                    <a:gd name="T0" fmla="*/ 33 w 33"/>
                    <a:gd name="T1" fmla="*/ 92 h 92"/>
                    <a:gd name="T2" fmla="*/ 33 w 33"/>
                    <a:gd name="T3" fmla="*/ 92 h 92"/>
                    <a:gd name="T4" fmla="*/ 25 w 33"/>
                    <a:gd name="T5" fmla="*/ 63 h 92"/>
                    <a:gd name="T6" fmla="*/ 26 w 33"/>
                    <a:gd name="T7" fmla="*/ 15 h 92"/>
                    <a:gd name="T8" fmla="*/ 16 w 33"/>
                    <a:gd name="T9" fmla="*/ 16 h 92"/>
                    <a:gd name="T10" fmla="*/ 7 w 33"/>
                    <a:gd name="T11" fmla="*/ 39 h 92"/>
                    <a:gd name="T12" fmla="*/ 8 w 33"/>
                    <a:gd name="T13" fmla="*/ 73 h 92"/>
                    <a:gd name="T14" fmla="*/ 33 w 33"/>
                    <a:gd name="T15" fmla="*/ 92 h 92"/>
                    <a:gd name="T16" fmla="*/ 33 w 33"/>
                    <a:gd name="T1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92">
                      <a:moveTo>
                        <a:pt x="33" y="92"/>
                      </a:moveTo>
                      <a:lnTo>
                        <a:pt x="33" y="92"/>
                      </a:lnTo>
                      <a:cubicBezTo>
                        <a:pt x="25" y="81"/>
                        <a:pt x="22" y="74"/>
                        <a:pt x="25" y="63"/>
                      </a:cubicBezTo>
                      <a:cubicBezTo>
                        <a:pt x="30" y="48"/>
                        <a:pt x="30" y="30"/>
                        <a:pt x="26" y="15"/>
                      </a:cubicBezTo>
                      <a:cubicBezTo>
                        <a:pt x="22" y="0"/>
                        <a:pt x="17" y="7"/>
                        <a:pt x="16" y="16"/>
                      </a:cubicBezTo>
                      <a:cubicBezTo>
                        <a:pt x="16" y="29"/>
                        <a:pt x="7" y="31"/>
                        <a:pt x="7" y="39"/>
                      </a:cubicBezTo>
                      <a:cubicBezTo>
                        <a:pt x="8" y="47"/>
                        <a:pt x="0" y="62"/>
                        <a:pt x="8" y="73"/>
                      </a:cubicBezTo>
                      <a:cubicBezTo>
                        <a:pt x="17" y="85"/>
                        <a:pt x="27" y="88"/>
                        <a:pt x="33" y="92"/>
                      </a:cubicBezTo>
                      <a:lnTo>
                        <a:pt x="33" y="92"/>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47" name="Freeform 434"/>
                <p:cNvSpPr>
                  <a:spLocks/>
                </p:cNvSpPr>
                <p:nvPr/>
              </p:nvSpPr>
              <p:spPr bwMode="auto">
                <a:xfrm>
                  <a:off x="3698" y="2070"/>
                  <a:ext cx="11" cy="28"/>
                </a:xfrm>
                <a:custGeom>
                  <a:avLst/>
                  <a:gdLst>
                    <a:gd name="T0" fmla="*/ 33 w 33"/>
                    <a:gd name="T1" fmla="*/ 92 h 92"/>
                    <a:gd name="T2" fmla="*/ 33 w 33"/>
                    <a:gd name="T3" fmla="*/ 92 h 92"/>
                    <a:gd name="T4" fmla="*/ 25 w 33"/>
                    <a:gd name="T5" fmla="*/ 63 h 92"/>
                    <a:gd name="T6" fmla="*/ 26 w 33"/>
                    <a:gd name="T7" fmla="*/ 15 h 92"/>
                    <a:gd name="T8" fmla="*/ 16 w 33"/>
                    <a:gd name="T9" fmla="*/ 16 h 92"/>
                    <a:gd name="T10" fmla="*/ 7 w 33"/>
                    <a:gd name="T11" fmla="*/ 39 h 92"/>
                    <a:gd name="T12" fmla="*/ 8 w 33"/>
                    <a:gd name="T13" fmla="*/ 73 h 92"/>
                    <a:gd name="T14" fmla="*/ 33 w 33"/>
                    <a:gd name="T15" fmla="*/ 92 h 92"/>
                    <a:gd name="T16" fmla="*/ 33 w 33"/>
                    <a:gd name="T1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92">
                      <a:moveTo>
                        <a:pt x="33" y="92"/>
                      </a:moveTo>
                      <a:lnTo>
                        <a:pt x="33" y="92"/>
                      </a:lnTo>
                      <a:cubicBezTo>
                        <a:pt x="25" y="81"/>
                        <a:pt x="22" y="74"/>
                        <a:pt x="25" y="63"/>
                      </a:cubicBezTo>
                      <a:cubicBezTo>
                        <a:pt x="30" y="48"/>
                        <a:pt x="30" y="30"/>
                        <a:pt x="26" y="15"/>
                      </a:cubicBezTo>
                      <a:cubicBezTo>
                        <a:pt x="22" y="0"/>
                        <a:pt x="17" y="7"/>
                        <a:pt x="16" y="16"/>
                      </a:cubicBezTo>
                      <a:cubicBezTo>
                        <a:pt x="16" y="29"/>
                        <a:pt x="7" y="31"/>
                        <a:pt x="7" y="39"/>
                      </a:cubicBezTo>
                      <a:cubicBezTo>
                        <a:pt x="8" y="47"/>
                        <a:pt x="0" y="62"/>
                        <a:pt x="8" y="73"/>
                      </a:cubicBezTo>
                      <a:cubicBezTo>
                        <a:pt x="17" y="85"/>
                        <a:pt x="27" y="88"/>
                        <a:pt x="33" y="92"/>
                      </a:cubicBezTo>
                      <a:lnTo>
                        <a:pt x="33" y="9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48" name="Freeform 435"/>
                <p:cNvSpPr>
                  <a:spLocks/>
                </p:cNvSpPr>
                <p:nvPr/>
              </p:nvSpPr>
              <p:spPr bwMode="auto">
                <a:xfrm>
                  <a:off x="3689" y="2080"/>
                  <a:ext cx="18" cy="17"/>
                </a:xfrm>
                <a:custGeom>
                  <a:avLst/>
                  <a:gdLst>
                    <a:gd name="T0" fmla="*/ 59 w 59"/>
                    <a:gd name="T1" fmla="*/ 55 h 55"/>
                    <a:gd name="T2" fmla="*/ 59 w 59"/>
                    <a:gd name="T3" fmla="*/ 55 h 55"/>
                    <a:gd name="T4" fmla="*/ 47 w 59"/>
                    <a:gd name="T5" fmla="*/ 38 h 55"/>
                    <a:gd name="T6" fmla="*/ 25 w 59"/>
                    <a:gd name="T7" fmla="*/ 14 h 55"/>
                    <a:gd name="T8" fmla="*/ 0 w 59"/>
                    <a:gd name="T9" fmla="*/ 0 h 55"/>
                    <a:gd name="T10" fmla="*/ 59 w 59"/>
                    <a:gd name="T11" fmla="*/ 55 h 55"/>
                    <a:gd name="T12" fmla="*/ 59 w 59"/>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59" h="55">
                      <a:moveTo>
                        <a:pt x="59" y="55"/>
                      </a:moveTo>
                      <a:lnTo>
                        <a:pt x="59" y="55"/>
                      </a:lnTo>
                      <a:cubicBezTo>
                        <a:pt x="52" y="50"/>
                        <a:pt x="49" y="45"/>
                        <a:pt x="47" y="38"/>
                      </a:cubicBezTo>
                      <a:cubicBezTo>
                        <a:pt x="45" y="28"/>
                        <a:pt x="39" y="20"/>
                        <a:pt x="25" y="14"/>
                      </a:cubicBezTo>
                      <a:cubicBezTo>
                        <a:pt x="19" y="12"/>
                        <a:pt x="4" y="7"/>
                        <a:pt x="0" y="0"/>
                      </a:cubicBezTo>
                      <a:cubicBezTo>
                        <a:pt x="3" y="21"/>
                        <a:pt x="23" y="45"/>
                        <a:pt x="59" y="55"/>
                      </a:cubicBezTo>
                      <a:lnTo>
                        <a:pt x="59" y="55"/>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49" name="Freeform 436"/>
                <p:cNvSpPr>
                  <a:spLocks/>
                </p:cNvSpPr>
                <p:nvPr/>
              </p:nvSpPr>
              <p:spPr bwMode="auto">
                <a:xfrm>
                  <a:off x="3689" y="2080"/>
                  <a:ext cx="18" cy="17"/>
                </a:xfrm>
                <a:custGeom>
                  <a:avLst/>
                  <a:gdLst>
                    <a:gd name="T0" fmla="*/ 59 w 59"/>
                    <a:gd name="T1" fmla="*/ 55 h 55"/>
                    <a:gd name="T2" fmla="*/ 59 w 59"/>
                    <a:gd name="T3" fmla="*/ 55 h 55"/>
                    <a:gd name="T4" fmla="*/ 47 w 59"/>
                    <a:gd name="T5" fmla="*/ 38 h 55"/>
                    <a:gd name="T6" fmla="*/ 25 w 59"/>
                    <a:gd name="T7" fmla="*/ 14 h 55"/>
                    <a:gd name="T8" fmla="*/ 0 w 59"/>
                    <a:gd name="T9" fmla="*/ 0 h 55"/>
                    <a:gd name="T10" fmla="*/ 59 w 59"/>
                    <a:gd name="T11" fmla="*/ 55 h 55"/>
                    <a:gd name="T12" fmla="*/ 59 w 59"/>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59" h="55">
                      <a:moveTo>
                        <a:pt x="59" y="55"/>
                      </a:moveTo>
                      <a:lnTo>
                        <a:pt x="59" y="55"/>
                      </a:lnTo>
                      <a:cubicBezTo>
                        <a:pt x="52" y="50"/>
                        <a:pt x="49" y="45"/>
                        <a:pt x="47" y="38"/>
                      </a:cubicBezTo>
                      <a:cubicBezTo>
                        <a:pt x="45" y="28"/>
                        <a:pt x="39" y="20"/>
                        <a:pt x="25" y="14"/>
                      </a:cubicBezTo>
                      <a:cubicBezTo>
                        <a:pt x="19" y="12"/>
                        <a:pt x="4" y="7"/>
                        <a:pt x="0" y="0"/>
                      </a:cubicBezTo>
                      <a:cubicBezTo>
                        <a:pt x="3" y="21"/>
                        <a:pt x="23" y="45"/>
                        <a:pt x="59" y="55"/>
                      </a:cubicBezTo>
                      <a:lnTo>
                        <a:pt x="59" y="55"/>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50" name="Freeform 437"/>
                <p:cNvSpPr>
                  <a:spLocks/>
                </p:cNvSpPr>
                <p:nvPr/>
              </p:nvSpPr>
              <p:spPr bwMode="auto">
                <a:xfrm>
                  <a:off x="3686" y="2086"/>
                  <a:ext cx="31" cy="20"/>
                </a:xfrm>
                <a:custGeom>
                  <a:avLst/>
                  <a:gdLst>
                    <a:gd name="T0" fmla="*/ 97 w 98"/>
                    <a:gd name="T1" fmla="*/ 55 h 64"/>
                    <a:gd name="T2" fmla="*/ 97 w 98"/>
                    <a:gd name="T3" fmla="*/ 55 h 64"/>
                    <a:gd name="T4" fmla="*/ 36 w 98"/>
                    <a:gd name="T5" fmla="*/ 13 h 64"/>
                    <a:gd name="T6" fmla="*/ 0 w 98"/>
                    <a:gd name="T7" fmla="*/ 2 h 64"/>
                    <a:gd name="T8" fmla="*/ 19 w 98"/>
                    <a:gd name="T9" fmla="*/ 25 h 64"/>
                    <a:gd name="T10" fmla="*/ 58 w 98"/>
                    <a:gd name="T11" fmla="*/ 38 h 64"/>
                    <a:gd name="T12" fmla="*/ 98 w 98"/>
                    <a:gd name="T13" fmla="*/ 64 h 64"/>
                    <a:gd name="T14" fmla="*/ 97 w 98"/>
                    <a:gd name="T15" fmla="*/ 55 h 64"/>
                    <a:gd name="T16" fmla="*/ 97 w 98"/>
                    <a:gd name="T17" fmla="*/ 5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64">
                      <a:moveTo>
                        <a:pt x="97" y="55"/>
                      </a:moveTo>
                      <a:lnTo>
                        <a:pt x="97" y="55"/>
                      </a:lnTo>
                      <a:cubicBezTo>
                        <a:pt x="82" y="39"/>
                        <a:pt x="46" y="28"/>
                        <a:pt x="36" y="13"/>
                      </a:cubicBezTo>
                      <a:cubicBezTo>
                        <a:pt x="29" y="3"/>
                        <a:pt x="16" y="0"/>
                        <a:pt x="0" y="2"/>
                      </a:cubicBezTo>
                      <a:cubicBezTo>
                        <a:pt x="10" y="7"/>
                        <a:pt x="8" y="17"/>
                        <a:pt x="19" y="25"/>
                      </a:cubicBezTo>
                      <a:cubicBezTo>
                        <a:pt x="30" y="34"/>
                        <a:pt x="48" y="36"/>
                        <a:pt x="58" y="38"/>
                      </a:cubicBezTo>
                      <a:cubicBezTo>
                        <a:pt x="68" y="39"/>
                        <a:pt x="87" y="52"/>
                        <a:pt x="98" y="64"/>
                      </a:cubicBezTo>
                      <a:lnTo>
                        <a:pt x="97" y="55"/>
                      </a:lnTo>
                      <a:lnTo>
                        <a:pt x="97" y="55"/>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51" name="Freeform 438"/>
                <p:cNvSpPr>
                  <a:spLocks/>
                </p:cNvSpPr>
                <p:nvPr/>
              </p:nvSpPr>
              <p:spPr bwMode="auto">
                <a:xfrm>
                  <a:off x="3686" y="2086"/>
                  <a:ext cx="31" cy="20"/>
                </a:xfrm>
                <a:custGeom>
                  <a:avLst/>
                  <a:gdLst>
                    <a:gd name="T0" fmla="*/ 97 w 98"/>
                    <a:gd name="T1" fmla="*/ 55 h 64"/>
                    <a:gd name="T2" fmla="*/ 97 w 98"/>
                    <a:gd name="T3" fmla="*/ 55 h 64"/>
                    <a:gd name="T4" fmla="*/ 36 w 98"/>
                    <a:gd name="T5" fmla="*/ 13 h 64"/>
                    <a:gd name="T6" fmla="*/ 0 w 98"/>
                    <a:gd name="T7" fmla="*/ 2 h 64"/>
                    <a:gd name="T8" fmla="*/ 19 w 98"/>
                    <a:gd name="T9" fmla="*/ 25 h 64"/>
                    <a:gd name="T10" fmla="*/ 58 w 98"/>
                    <a:gd name="T11" fmla="*/ 38 h 64"/>
                    <a:gd name="T12" fmla="*/ 98 w 98"/>
                    <a:gd name="T13" fmla="*/ 64 h 64"/>
                    <a:gd name="T14" fmla="*/ 97 w 98"/>
                    <a:gd name="T15" fmla="*/ 55 h 64"/>
                    <a:gd name="T16" fmla="*/ 97 w 98"/>
                    <a:gd name="T17" fmla="*/ 5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64">
                      <a:moveTo>
                        <a:pt x="97" y="55"/>
                      </a:moveTo>
                      <a:lnTo>
                        <a:pt x="97" y="55"/>
                      </a:lnTo>
                      <a:cubicBezTo>
                        <a:pt x="82" y="39"/>
                        <a:pt x="46" y="28"/>
                        <a:pt x="36" y="13"/>
                      </a:cubicBezTo>
                      <a:cubicBezTo>
                        <a:pt x="29" y="3"/>
                        <a:pt x="16" y="0"/>
                        <a:pt x="0" y="2"/>
                      </a:cubicBezTo>
                      <a:cubicBezTo>
                        <a:pt x="10" y="7"/>
                        <a:pt x="8" y="17"/>
                        <a:pt x="19" y="25"/>
                      </a:cubicBezTo>
                      <a:cubicBezTo>
                        <a:pt x="30" y="34"/>
                        <a:pt x="48" y="36"/>
                        <a:pt x="58" y="38"/>
                      </a:cubicBezTo>
                      <a:cubicBezTo>
                        <a:pt x="68" y="39"/>
                        <a:pt x="87" y="52"/>
                        <a:pt x="98" y="64"/>
                      </a:cubicBezTo>
                      <a:lnTo>
                        <a:pt x="97" y="55"/>
                      </a:lnTo>
                      <a:lnTo>
                        <a:pt x="97" y="55"/>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52" name="Freeform 439"/>
                <p:cNvSpPr>
                  <a:spLocks/>
                </p:cNvSpPr>
                <p:nvPr/>
              </p:nvSpPr>
              <p:spPr bwMode="auto">
                <a:xfrm>
                  <a:off x="3724" y="2109"/>
                  <a:ext cx="24" cy="12"/>
                </a:xfrm>
                <a:custGeom>
                  <a:avLst/>
                  <a:gdLst>
                    <a:gd name="T0" fmla="*/ 78 w 78"/>
                    <a:gd name="T1" fmla="*/ 26 h 38"/>
                    <a:gd name="T2" fmla="*/ 78 w 78"/>
                    <a:gd name="T3" fmla="*/ 26 h 38"/>
                    <a:gd name="T4" fmla="*/ 0 w 78"/>
                    <a:gd name="T5" fmla="*/ 20 h 38"/>
                    <a:gd name="T6" fmla="*/ 78 w 78"/>
                    <a:gd name="T7" fmla="*/ 26 h 38"/>
                    <a:gd name="T8" fmla="*/ 78 w 78"/>
                    <a:gd name="T9" fmla="*/ 26 h 38"/>
                  </a:gdLst>
                  <a:ahLst/>
                  <a:cxnLst>
                    <a:cxn ang="0">
                      <a:pos x="T0" y="T1"/>
                    </a:cxn>
                    <a:cxn ang="0">
                      <a:pos x="T2" y="T3"/>
                    </a:cxn>
                    <a:cxn ang="0">
                      <a:pos x="T4" y="T5"/>
                    </a:cxn>
                    <a:cxn ang="0">
                      <a:pos x="T6" y="T7"/>
                    </a:cxn>
                    <a:cxn ang="0">
                      <a:pos x="T8" y="T9"/>
                    </a:cxn>
                  </a:cxnLst>
                  <a:rect l="0" t="0" r="r" b="b"/>
                  <a:pathLst>
                    <a:path w="78" h="38">
                      <a:moveTo>
                        <a:pt x="78" y="26"/>
                      </a:moveTo>
                      <a:lnTo>
                        <a:pt x="78" y="26"/>
                      </a:lnTo>
                      <a:cubicBezTo>
                        <a:pt x="68" y="17"/>
                        <a:pt x="26" y="0"/>
                        <a:pt x="0" y="20"/>
                      </a:cubicBezTo>
                      <a:cubicBezTo>
                        <a:pt x="11" y="28"/>
                        <a:pt x="61" y="38"/>
                        <a:pt x="78" y="26"/>
                      </a:cubicBezTo>
                      <a:lnTo>
                        <a:pt x="78" y="26"/>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53" name="Freeform 440"/>
                <p:cNvSpPr>
                  <a:spLocks/>
                </p:cNvSpPr>
                <p:nvPr/>
              </p:nvSpPr>
              <p:spPr bwMode="auto">
                <a:xfrm>
                  <a:off x="3724" y="2109"/>
                  <a:ext cx="24" cy="12"/>
                </a:xfrm>
                <a:custGeom>
                  <a:avLst/>
                  <a:gdLst>
                    <a:gd name="T0" fmla="*/ 78 w 78"/>
                    <a:gd name="T1" fmla="*/ 26 h 38"/>
                    <a:gd name="T2" fmla="*/ 78 w 78"/>
                    <a:gd name="T3" fmla="*/ 26 h 38"/>
                    <a:gd name="T4" fmla="*/ 0 w 78"/>
                    <a:gd name="T5" fmla="*/ 20 h 38"/>
                    <a:gd name="T6" fmla="*/ 78 w 78"/>
                    <a:gd name="T7" fmla="*/ 26 h 38"/>
                    <a:gd name="T8" fmla="*/ 78 w 78"/>
                    <a:gd name="T9" fmla="*/ 26 h 38"/>
                  </a:gdLst>
                  <a:ahLst/>
                  <a:cxnLst>
                    <a:cxn ang="0">
                      <a:pos x="T0" y="T1"/>
                    </a:cxn>
                    <a:cxn ang="0">
                      <a:pos x="T2" y="T3"/>
                    </a:cxn>
                    <a:cxn ang="0">
                      <a:pos x="T4" y="T5"/>
                    </a:cxn>
                    <a:cxn ang="0">
                      <a:pos x="T6" y="T7"/>
                    </a:cxn>
                    <a:cxn ang="0">
                      <a:pos x="T8" y="T9"/>
                    </a:cxn>
                  </a:cxnLst>
                  <a:rect l="0" t="0" r="r" b="b"/>
                  <a:pathLst>
                    <a:path w="78" h="38">
                      <a:moveTo>
                        <a:pt x="78" y="26"/>
                      </a:moveTo>
                      <a:lnTo>
                        <a:pt x="78" y="26"/>
                      </a:lnTo>
                      <a:cubicBezTo>
                        <a:pt x="68" y="17"/>
                        <a:pt x="26" y="0"/>
                        <a:pt x="0" y="20"/>
                      </a:cubicBezTo>
                      <a:cubicBezTo>
                        <a:pt x="11" y="28"/>
                        <a:pt x="61" y="38"/>
                        <a:pt x="78" y="26"/>
                      </a:cubicBezTo>
                      <a:lnTo>
                        <a:pt x="78" y="26"/>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54" name="Freeform 441"/>
                <p:cNvSpPr>
                  <a:spLocks/>
                </p:cNvSpPr>
                <p:nvPr/>
              </p:nvSpPr>
              <p:spPr bwMode="auto">
                <a:xfrm>
                  <a:off x="3715" y="2086"/>
                  <a:ext cx="14" cy="26"/>
                </a:xfrm>
                <a:custGeom>
                  <a:avLst/>
                  <a:gdLst>
                    <a:gd name="T0" fmla="*/ 45 w 45"/>
                    <a:gd name="T1" fmla="*/ 84 h 84"/>
                    <a:gd name="T2" fmla="*/ 45 w 45"/>
                    <a:gd name="T3" fmla="*/ 84 h 84"/>
                    <a:gd name="T4" fmla="*/ 37 w 45"/>
                    <a:gd name="T5" fmla="*/ 65 h 84"/>
                    <a:gd name="T6" fmla="*/ 27 w 45"/>
                    <a:gd name="T7" fmla="*/ 34 h 84"/>
                    <a:gd name="T8" fmla="*/ 9 w 45"/>
                    <a:gd name="T9" fmla="*/ 7 h 84"/>
                    <a:gd name="T10" fmla="*/ 5 w 45"/>
                    <a:gd name="T11" fmla="*/ 10 h 84"/>
                    <a:gd name="T12" fmla="*/ 45 w 45"/>
                    <a:gd name="T13" fmla="*/ 84 h 84"/>
                    <a:gd name="T14" fmla="*/ 45 w 45"/>
                    <a:gd name="T15" fmla="*/ 84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4">
                      <a:moveTo>
                        <a:pt x="45" y="84"/>
                      </a:moveTo>
                      <a:lnTo>
                        <a:pt x="45" y="84"/>
                      </a:lnTo>
                      <a:cubicBezTo>
                        <a:pt x="38" y="79"/>
                        <a:pt x="37" y="76"/>
                        <a:pt x="37" y="65"/>
                      </a:cubicBezTo>
                      <a:cubicBezTo>
                        <a:pt x="37" y="54"/>
                        <a:pt x="34" y="40"/>
                        <a:pt x="27" y="34"/>
                      </a:cubicBezTo>
                      <a:cubicBezTo>
                        <a:pt x="21" y="27"/>
                        <a:pt x="11" y="14"/>
                        <a:pt x="9" y="7"/>
                      </a:cubicBezTo>
                      <a:cubicBezTo>
                        <a:pt x="8" y="0"/>
                        <a:pt x="7" y="2"/>
                        <a:pt x="5" y="10"/>
                      </a:cubicBezTo>
                      <a:cubicBezTo>
                        <a:pt x="0" y="30"/>
                        <a:pt x="15" y="70"/>
                        <a:pt x="45" y="84"/>
                      </a:cubicBezTo>
                      <a:lnTo>
                        <a:pt x="45" y="84"/>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55" name="Freeform 442"/>
                <p:cNvSpPr>
                  <a:spLocks/>
                </p:cNvSpPr>
                <p:nvPr/>
              </p:nvSpPr>
              <p:spPr bwMode="auto">
                <a:xfrm>
                  <a:off x="3715" y="2086"/>
                  <a:ext cx="14" cy="26"/>
                </a:xfrm>
                <a:custGeom>
                  <a:avLst/>
                  <a:gdLst>
                    <a:gd name="T0" fmla="*/ 45 w 45"/>
                    <a:gd name="T1" fmla="*/ 84 h 84"/>
                    <a:gd name="T2" fmla="*/ 45 w 45"/>
                    <a:gd name="T3" fmla="*/ 84 h 84"/>
                    <a:gd name="T4" fmla="*/ 37 w 45"/>
                    <a:gd name="T5" fmla="*/ 65 h 84"/>
                    <a:gd name="T6" fmla="*/ 27 w 45"/>
                    <a:gd name="T7" fmla="*/ 34 h 84"/>
                    <a:gd name="T8" fmla="*/ 9 w 45"/>
                    <a:gd name="T9" fmla="*/ 7 h 84"/>
                    <a:gd name="T10" fmla="*/ 5 w 45"/>
                    <a:gd name="T11" fmla="*/ 10 h 84"/>
                    <a:gd name="T12" fmla="*/ 45 w 45"/>
                    <a:gd name="T13" fmla="*/ 84 h 84"/>
                    <a:gd name="T14" fmla="*/ 45 w 45"/>
                    <a:gd name="T15" fmla="*/ 84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4">
                      <a:moveTo>
                        <a:pt x="45" y="84"/>
                      </a:moveTo>
                      <a:lnTo>
                        <a:pt x="45" y="84"/>
                      </a:lnTo>
                      <a:cubicBezTo>
                        <a:pt x="38" y="79"/>
                        <a:pt x="37" y="76"/>
                        <a:pt x="37" y="65"/>
                      </a:cubicBezTo>
                      <a:cubicBezTo>
                        <a:pt x="37" y="54"/>
                        <a:pt x="34" y="40"/>
                        <a:pt x="27" y="34"/>
                      </a:cubicBezTo>
                      <a:cubicBezTo>
                        <a:pt x="21" y="27"/>
                        <a:pt x="11" y="14"/>
                        <a:pt x="9" y="7"/>
                      </a:cubicBezTo>
                      <a:cubicBezTo>
                        <a:pt x="8" y="0"/>
                        <a:pt x="7" y="2"/>
                        <a:pt x="5" y="10"/>
                      </a:cubicBezTo>
                      <a:cubicBezTo>
                        <a:pt x="0" y="30"/>
                        <a:pt x="15" y="70"/>
                        <a:pt x="45" y="84"/>
                      </a:cubicBezTo>
                      <a:lnTo>
                        <a:pt x="45" y="84"/>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56" name="Freeform 443"/>
                <p:cNvSpPr>
                  <a:spLocks/>
                </p:cNvSpPr>
                <p:nvPr/>
              </p:nvSpPr>
              <p:spPr bwMode="auto">
                <a:xfrm>
                  <a:off x="3703" y="2104"/>
                  <a:ext cx="21" cy="9"/>
                </a:xfrm>
                <a:custGeom>
                  <a:avLst/>
                  <a:gdLst>
                    <a:gd name="T0" fmla="*/ 70 w 70"/>
                    <a:gd name="T1" fmla="*/ 22 h 29"/>
                    <a:gd name="T2" fmla="*/ 70 w 70"/>
                    <a:gd name="T3" fmla="*/ 22 h 29"/>
                    <a:gd name="T4" fmla="*/ 35 w 70"/>
                    <a:gd name="T5" fmla="*/ 2 h 29"/>
                    <a:gd name="T6" fmla="*/ 8 w 70"/>
                    <a:gd name="T7" fmla="*/ 1 h 29"/>
                    <a:gd name="T8" fmla="*/ 12 w 70"/>
                    <a:gd name="T9" fmla="*/ 9 h 29"/>
                    <a:gd name="T10" fmla="*/ 70 w 70"/>
                    <a:gd name="T11" fmla="*/ 25 h 29"/>
                    <a:gd name="T12" fmla="*/ 70 w 70"/>
                    <a:gd name="T13" fmla="*/ 22 h 29"/>
                    <a:gd name="T14" fmla="*/ 70 w 70"/>
                    <a:gd name="T15" fmla="*/ 22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9">
                      <a:moveTo>
                        <a:pt x="70" y="22"/>
                      </a:moveTo>
                      <a:lnTo>
                        <a:pt x="70" y="22"/>
                      </a:lnTo>
                      <a:cubicBezTo>
                        <a:pt x="55" y="9"/>
                        <a:pt x="44" y="2"/>
                        <a:pt x="35" y="2"/>
                      </a:cubicBezTo>
                      <a:cubicBezTo>
                        <a:pt x="25" y="3"/>
                        <a:pt x="16" y="3"/>
                        <a:pt x="8" y="1"/>
                      </a:cubicBezTo>
                      <a:cubicBezTo>
                        <a:pt x="0" y="0"/>
                        <a:pt x="3" y="5"/>
                        <a:pt x="12" y="9"/>
                      </a:cubicBezTo>
                      <a:cubicBezTo>
                        <a:pt x="21" y="14"/>
                        <a:pt x="46" y="29"/>
                        <a:pt x="70" y="25"/>
                      </a:cubicBezTo>
                      <a:lnTo>
                        <a:pt x="70" y="22"/>
                      </a:lnTo>
                      <a:lnTo>
                        <a:pt x="70" y="22"/>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57" name="Freeform 444"/>
                <p:cNvSpPr>
                  <a:spLocks/>
                </p:cNvSpPr>
                <p:nvPr/>
              </p:nvSpPr>
              <p:spPr bwMode="auto">
                <a:xfrm>
                  <a:off x="3703" y="2104"/>
                  <a:ext cx="21" cy="9"/>
                </a:xfrm>
                <a:custGeom>
                  <a:avLst/>
                  <a:gdLst>
                    <a:gd name="T0" fmla="*/ 70 w 70"/>
                    <a:gd name="T1" fmla="*/ 22 h 29"/>
                    <a:gd name="T2" fmla="*/ 70 w 70"/>
                    <a:gd name="T3" fmla="*/ 22 h 29"/>
                    <a:gd name="T4" fmla="*/ 35 w 70"/>
                    <a:gd name="T5" fmla="*/ 2 h 29"/>
                    <a:gd name="T6" fmla="*/ 8 w 70"/>
                    <a:gd name="T7" fmla="*/ 1 h 29"/>
                    <a:gd name="T8" fmla="*/ 12 w 70"/>
                    <a:gd name="T9" fmla="*/ 9 h 29"/>
                    <a:gd name="T10" fmla="*/ 70 w 70"/>
                    <a:gd name="T11" fmla="*/ 25 h 29"/>
                    <a:gd name="T12" fmla="*/ 70 w 70"/>
                    <a:gd name="T13" fmla="*/ 22 h 29"/>
                    <a:gd name="T14" fmla="*/ 70 w 70"/>
                    <a:gd name="T15" fmla="*/ 22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9">
                      <a:moveTo>
                        <a:pt x="70" y="22"/>
                      </a:moveTo>
                      <a:lnTo>
                        <a:pt x="70" y="22"/>
                      </a:lnTo>
                      <a:cubicBezTo>
                        <a:pt x="55" y="9"/>
                        <a:pt x="44" y="2"/>
                        <a:pt x="35" y="2"/>
                      </a:cubicBezTo>
                      <a:cubicBezTo>
                        <a:pt x="25" y="3"/>
                        <a:pt x="16" y="3"/>
                        <a:pt x="8" y="1"/>
                      </a:cubicBezTo>
                      <a:cubicBezTo>
                        <a:pt x="0" y="0"/>
                        <a:pt x="3" y="5"/>
                        <a:pt x="12" y="9"/>
                      </a:cubicBezTo>
                      <a:cubicBezTo>
                        <a:pt x="21" y="14"/>
                        <a:pt x="46" y="29"/>
                        <a:pt x="70" y="25"/>
                      </a:cubicBezTo>
                      <a:lnTo>
                        <a:pt x="70" y="22"/>
                      </a:lnTo>
                      <a:lnTo>
                        <a:pt x="70" y="2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58" name="Freeform 445"/>
                <p:cNvSpPr>
                  <a:spLocks/>
                </p:cNvSpPr>
                <p:nvPr/>
              </p:nvSpPr>
              <p:spPr bwMode="auto">
                <a:xfrm>
                  <a:off x="3711" y="2089"/>
                  <a:ext cx="19" cy="23"/>
                </a:xfrm>
                <a:custGeom>
                  <a:avLst/>
                  <a:gdLst>
                    <a:gd name="T0" fmla="*/ 46 w 59"/>
                    <a:gd name="T1" fmla="*/ 73 h 74"/>
                    <a:gd name="T2" fmla="*/ 46 w 59"/>
                    <a:gd name="T3" fmla="*/ 73 h 74"/>
                    <a:gd name="T4" fmla="*/ 9 w 59"/>
                    <a:gd name="T5" fmla="*/ 40 h 74"/>
                    <a:gd name="T6" fmla="*/ 4 w 59"/>
                    <a:gd name="T7" fmla="*/ 17 h 74"/>
                    <a:gd name="T8" fmla="*/ 7 w 59"/>
                    <a:gd name="T9" fmla="*/ 6 h 74"/>
                    <a:gd name="T10" fmla="*/ 28 w 59"/>
                    <a:gd name="T11" fmla="*/ 33 h 74"/>
                    <a:gd name="T12" fmla="*/ 43 w 59"/>
                    <a:gd name="T13" fmla="*/ 55 h 74"/>
                    <a:gd name="T14" fmla="*/ 59 w 59"/>
                    <a:gd name="T15" fmla="*/ 74 h 74"/>
                    <a:gd name="T16" fmla="*/ 46 w 59"/>
                    <a:gd name="T17" fmla="*/ 73 h 74"/>
                    <a:gd name="T18" fmla="*/ 46 w 59"/>
                    <a:gd name="T19" fmla="*/ 7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74">
                      <a:moveTo>
                        <a:pt x="46" y="73"/>
                      </a:moveTo>
                      <a:lnTo>
                        <a:pt x="46" y="73"/>
                      </a:lnTo>
                      <a:cubicBezTo>
                        <a:pt x="31" y="70"/>
                        <a:pt x="10" y="52"/>
                        <a:pt x="9" y="40"/>
                      </a:cubicBezTo>
                      <a:cubicBezTo>
                        <a:pt x="9" y="31"/>
                        <a:pt x="4" y="25"/>
                        <a:pt x="4" y="17"/>
                      </a:cubicBezTo>
                      <a:cubicBezTo>
                        <a:pt x="3" y="9"/>
                        <a:pt x="0" y="0"/>
                        <a:pt x="7" y="6"/>
                      </a:cubicBezTo>
                      <a:cubicBezTo>
                        <a:pt x="15" y="13"/>
                        <a:pt x="26" y="25"/>
                        <a:pt x="28" y="33"/>
                      </a:cubicBezTo>
                      <a:cubicBezTo>
                        <a:pt x="31" y="41"/>
                        <a:pt x="41" y="45"/>
                        <a:pt x="43" y="55"/>
                      </a:cubicBezTo>
                      <a:cubicBezTo>
                        <a:pt x="44" y="61"/>
                        <a:pt x="48" y="69"/>
                        <a:pt x="59" y="74"/>
                      </a:cubicBezTo>
                      <a:lnTo>
                        <a:pt x="46" y="73"/>
                      </a:lnTo>
                      <a:lnTo>
                        <a:pt x="46" y="73"/>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59" name="Freeform 446"/>
                <p:cNvSpPr>
                  <a:spLocks/>
                </p:cNvSpPr>
                <p:nvPr/>
              </p:nvSpPr>
              <p:spPr bwMode="auto">
                <a:xfrm>
                  <a:off x="3711" y="2089"/>
                  <a:ext cx="19" cy="23"/>
                </a:xfrm>
                <a:custGeom>
                  <a:avLst/>
                  <a:gdLst>
                    <a:gd name="T0" fmla="*/ 46 w 59"/>
                    <a:gd name="T1" fmla="*/ 73 h 74"/>
                    <a:gd name="T2" fmla="*/ 46 w 59"/>
                    <a:gd name="T3" fmla="*/ 73 h 74"/>
                    <a:gd name="T4" fmla="*/ 9 w 59"/>
                    <a:gd name="T5" fmla="*/ 40 h 74"/>
                    <a:gd name="T6" fmla="*/ 4 w 59"/>
                    <a:gd name="T7" fmla="*/ 17 h 74"/>
                    <a:gd name="T8" fmla="*/ 7 w 59"/>
                    <a:gd name="T9" fmla="*/ 6 h 74"/>
                    <a:gd name="T10" fmla="*/ 28 w 59"/>
                    <a:gd name="T11" fmla="*/ 33 h 74"/>
                    <a:gd name="T12" fmla="*/ 43 w 59"/>
                    <a:gd name="T13" fmla="*/ 55 h 74"/>
                    <a:gd name="T14" fmla="*/ 59 w 59"/>
                    <a:gd name="T15" fmla="*/ 74 h 74"/>
                    <a:gd name="T16" fmla="*/ 46 w 59"/>
                    <a:gd name="T17" fmla="*/ 73 h 74"/>
                    <a:gd name="T18" fmla="*/ 46 w 59"/>
                    <a:gd name="T19" fmla="*/ 7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74">
                      <a:moveTo>
                        <a:pt x="46" y="73"/>
                      </a:moveTo>
                      <a:lnTo>
                        <a:pt x="46" y="73"/>
                      </a:lnTo>
                      <a:cubicBezTo>
                        <a:pt x="31" y="70"/>
                        <a:pt x="10" y="52"/>
                        <a:pt x="9" y="40"/>
                      </a:cubicBezTo>
                      <a:cubicBezTo>
                        <a:pt x="9" y="31"/>
                        <a:pt x="4" y="25"/>
                        <a:pt x="4" y="17"/>
                      </a:cubicBezTo>
                      <a:cubicBezTo>
                        <a:pt x="3" y="9"/>
                        <a:pt x="0" y="0"/>
                        <a:pt x="7" y="6"/>
                      </a:cubicBezTo>
                      <a:cubicBezTo>
                        <a:pt x="15" y="13"/>
                        <a:pt x="26" y="25"/>
                        <a:pt x="28" y="33"/>
                      </a:cubicBezTo>
                      <a:cubicBezTo>
                        <a:pt x="31" y="41"/>
                        <a:pt x="41" y="45"/>
                        <a:pt x="43" y="55"/>
                      </a:cubicBezTo>
                      <a:cubicBezTo>
                        <a:pt x="44" y="61"/>
                        <a:pt x="48" y="69"/>
                        <a:pt x="59" y="74"/>
                      </a:cubicBezTo>
                      <a:lnTo>
                        <a:pt x="46" y="73"/>
                      </a:lnTo>
                      <a:lnTo>
                        <a:pt x="46" y="73"/>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60" name="Freeform 447"/>
                <p:cNvSpPr>
                  <a:spLocks/>
                </p:cNvSpPr>
                <p:nvPr/>
              </p:nvSpPr>
              <p:spPr bwMode="auto">
                <a:xfrm>
                  <a:off x="3702" y="2110"/>
                  <a:ext cx="40" cy="7"/>
                </a:xfrm>
                <a:custGeom>
                  <a:avLst/>
                  <a:gdLst>
                    <a:gd name="T0" fmla="*/ 129 w 130"/>
                    <a:gd name="T1" fmla="*/ 20 h 24"/>
                    <a:gd name="T2" fmla="*/ 129 w 130"/>
                    <a:gd name="T3" fmla="*/ 20 h 24"/>
                    <a:gd name="T4" fmla="*/ 89 w 130"/>
                    <a:gd name="T5" fmla="*/ 6 h 24"/>
                    <a:gd name="T6" fmla="*/ 62 w 130"/>
                    <a:gd name="T7" fmla="*/ 3 h 24"/>
                    <a:gd name="T8" fmla="*/ 40 w 130"/>
                    <a:gd name="T9" fmla="*/ 3 h 24"/>
                    <a:gd name="T10" fmla="*/ 14 w 130"/>
                    <a:gd name="T11" fmla="*/ 1 h 24"/>
                    <a:gd name="T12" fmla="*/ 10 w 130"/>
                    <a:gd name="T13" fmla="*/ 6 h 24"/>
                    <a:gd name="T14" fmla="*/ 30 w 130"/>
                    <a:gd name="T15" fmla="*/ 16 h 24"/>
                    <a:gd name="T16" fmla="*/ 62 w 130"/>
                    <a:gd name="T17" fmla="*/ 17 h 24"/>
                    <a:gd name="T18" fmla="*/ 130 w 130"/>
                    <a:gd name="T19" fmla="*/ 24 h 24"/>
                    <a:gd name="T20" fmla="*/ 129 w 130"/>
                    <a:gd name="T21" fmla="*/ 20 h 24"/>
                    <a:gd name="T22" fmla="*/ 129 w 130"/>
                    <a:gd name="T23"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24">
                      <a:moveTo>
                        <a:pt x="129" y="20"/>
                      </a:moveTo>
                      <a:lnTo>
                        <a:pt x="129" y="20"/>
                      </a:lnTo>
                      <a:cubicBezTo>
                        <a:pt x="119" y="12"/>
                        <a:pt x="102" y="5"/>
                        <a:pt x="89" y="6"/>
                      </a:cubicBezTo>
                      <a:cubicBezTo>
                        <a:pt x="76" y="7"/>
                        <a:pt x="67" y="5"/>
                        <a:pt x="62" y="3"/>
                      </a:cubicBezTo>
                      <a:cubicBezTo>
                        <a:pt x="57" y="1"/>
                        <a:pt x="49" y="2"/>
                        <a:pt x="40" y="3"/>
                      </a:cubicBezTo>
                      <a:cubicBezTo>
                        <a:pt x="31" y="4"/>
                        <a:pt x="20" y="2"/>
                        <a:pt x="14" y="1"/>
                      </a:cubicBezTo>
                      <a:cubicBezTo>
                        <a:pt x="7" y="0"/>
                        <a:pt x="0" y="3"/>
                        <a:pt x="10" y="6"/>
                      </a:cubicBezTo>
                      <a:cubicBezTo>
                        <a:pt x="18" y="9"/>
                        <a:pt x="25" y="12"/>
                        <a:pt x="30" y="16"/>
                      </a:cubicBezTo>
                      <a:cubicBezTo>
                        <a:pt x="35" y="19"/>
                        <a:pt x="51" y="22"/>
                        <a:pt x="62" y="17"/>
                      </a:cubicBezTo>
                      <a:cubicBezTo>
                        <a:pt x="74" y="12"/>
                        <a:pt x="111" y="4"/>
                        <a:pt x="130" y="24"/>
                      </a:cubicBezTo>
                      <a:lnTo>
                        <a:pt x="129" y="20"/>
                      </a:lnTo>
                      <a:lnTo>
                        <a:pt x="129" y="20"/>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61" name="Freeform 448"/>
                <p:cNvSpPr>
                  <a:spLocks/>
                </p:cNvSpPr>
                <p:nvPr/>
              </p:nvSpPr>
              <p:spPr bwMode="auto">
                <a:xfrm>
                  <a:off x="3702" y="2110"/>
                  <a:ext cx="40" cy="7"/>
                </a:xfrm>
                <a:custGeom>
                  <a:avLst/>
                  <a:gdLst>
                    <a:gd name="T0" fmla="*/ 129 w 130"/>
                    <a:gd name="T1" fmla="*/ 20 h 24"/>
                    <a:gd name="T2" fmla="*/ 129 w 130"/>
                    <a:gd name="T3" fmla="*/ 20 h 24"/>
                    <a:gd name="T4" fmla="*/ 89 w 130"/>
                    <a:gd name="T5" fmla="*/ 6 h 24"/>
                    <a:gd name="T6" fmla="*/ 62 w 130"/>
                    <a:gd name="T7" fmla="*/ 3 h 24"/>
                    <a:gd name="T8" fmla="*/ 40 w 130"/>
                    <a:gd name="T9" fmla="*/ 3 h 24"/>
                    <a:gd name="T10" fmla="*/ 14 w 130"/>
                    <a:gd name="T11" fmla="*/ 1 h 24"/>
                    <a:gd name="T12" fmla="*/ 10 w 130"/>
                    <a:gd name="T13" fmla="*/ 6 h 24"/>
                    <a:gd name="T14" fmla="*/ 30 w 130"/>
                    <a:gd name="T15" fmla="*/ 16 h 24"/>
                    <a:gd name="T16" fmla="*/ 62 w 130"/>
                    <a:gd name="T17" fmla="*/ 17 h 24"/>
                    <a:gd name="T18" fmla="*/ 130 w 130"/>
                    <a:gd name="T19" fmla="*/ 24 h 24"/>
                    <a:gd name="T20" fmla="*/ 129 w 130"/>
                    <a:gd name="T21" fmla="*/ 20 h 24"/>
                    <a:gd name="T22" fmla="*/ 129 w 130"/>
                    <a:gd name="T23"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24">
                      <a:moveTo>
                        <a:pt x="129" y="20"/>
                      </a:moveTo>
                      <a:lnTo>
                        <a:pt x="129" y="20"/>
                      </a:lnTo>
                      <a:cubicBezTo>
                        <a:pt x="119" y="12"/>
                        <a:pt x="102" y="5"/>
                        <a:pt x="89" y="6"/>
                      </a:cubicBezTo>
                      <a:cubicBezTo>
                        <a:pt x="76" y="7"/>
                        <a:pt x="67" y="5"/>
                        <a:pt x="62" y="3"/>
                      </a:cubicBezTo>
                      <a:cubicBezTo>
                        <a:pt x="57" y="1"/>
                        <a:pt x="49" y="2"/>
                        <a:pt x="40" y="3"/>
                      </a:cubicBezTo>
                      <a:cubicBezTo>
                        <a:pt x="31" y="4"/>
                        <a:pt x="20" y="2"/>
                        <a:pt x="14" y="1"/>
                      </a:cubicBezTo>
                      <a:cubicBezTo>
                        <a:pt x="7" y="0"/>
                        <a:pt x="0" y="3"/>
                        <a:pt x="10" y="6"/>
                      </a:cubicBezTo>
                      <a:cubicBezTo>
                        <a:pt x="18" y="9"/>
                        <a:pt x="25" y="12"/>
                        <a:pt x="30" y="16"/>
                      </a:cubicBezTo>
                      <a:cubicBezTo>
                        <a:pt x="35" y="19"/>
                        <a:pt x="51" y="22"/>
                        <a:pt x="62" y="17"/>
                      </a:cubicBezTo>
                      <a:cubicBezTo>
                        <a:pt x="74" y="12"/>
                        <a:pt x="111" y="4"/>
                        <a:pt x="130" y="24"/>
                      </a:cubicBezTo>
                      <a:lnTo>
                        <a:pt x="129" y="20"/>
                      </a:lnTo>
                      <a:lnTo>
                        <a:pt x="129" y="2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62" name="Freeform 449"/>
                <p:cNvSpPr>
                  <a:spLocks/>
                </p:cNvSpPr>
                <p:nvPr/>
              </p:nvSpPr>
              <p:spPr bwMode="auto">
                <a:xfrm>
                  <a:off x="3728" y="2097"/>
                  <a:ext cx="15" cy="16"/>
                </a:xfrm>
                <a:custGeom>
                  <a:avLst/>
                  <a:gdLst>
                    <a:gd name="T0" fmla="*/ 51 w 51"/>
                    <a:gd name="T1" fmla="*/ 52 h 52"/>
                    <a:gd name="T2" fmla="*/ 51 w 51"/>
                    <a:gd name="T3" fmla="*/ 52 h 52"/>
                    <a:gd name="T4" fmla="*/ 0 w 51"/>
                    <a:gd name="T5" fmla="*/ 0 h 52"/>
                    <a:gd name="T6" fmla="*/ 51 w 51"/>
                    <a:gd name="T7" fmla="*/ 52 h 52"/>
                    <a:gd name="T8" fmla="*/ 51 w 51"/>
                    <a:gd name="T9" fmla="*/ 52 h 52"/>
                  </a:gdLst>
                  <a:ahLst/>
                  <a:cxnLst>
                    <a:cxn ang="0">
                      <a:pos x="T0" y="T1"/>
                    </a:cxn>
                    <a:cxn ang="0">
                      <a:pos x="T2" y="T3"/>
                    </a:cxn>
                    <a:cxn ang="0">
                      <a:pos x="T4" y="T5"/>
                    </a:cxn>
                    <a:cxn ang="0">
                      <a:pos x="T6" y="T7"/>
                    </a:cxn>
                    <a:cxn ang="0">
                      <a:pos x="T8" y="T9"/>
                    </a:cxn>
                  </a:cxnLst>
                  <a:rect l="0" t="0" r="r" b="b"/>
                  <a:pathLst>
                    <a:path w="51" h="52">
                      <a:moveTo>
                        <a:pt x="51" y="52"/>
                      </a:moveTo>
                      <a:lnTo>
                        <a:pt x="51" y="52"/>
                      </a:lnTo>
                      <a:cubicBezTo>
                        <a:pt x="39" y="29"/>
                        <a:pt x="20" y="7"/>
                        <a:pt x="0" y="0"/>
                      </a:cubicBezTo>
                      <a:cubicBezTo>
                        <a:pt x="4" y="20"/>
                        <a:pt x="26" y="49"/>
                        <a:pt x="51" y="52"/>
                      </a:cubicBezTo>
                      <a:lnTo>
                        <a:pt x="51" y="52"/>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63" name="Freeform 450"/>
                <p:cNvSpPr>
                  <a:spLocks/>
                </p:cNvSpPr>
                <p:nvPr/>
              </p:nvSpPr>
              <p:spPr bwMode="auto">
                <a:xfrm>
                  <a:off x="3728" y="2097"/>
                  <a:ext cx="15" cy="16"/>
                </a:xfrm>
                <a:custGeom>
                  <a:avLst/>
                  <a:gdLst>
                    <a:gd name="T0" fmla="*/ 51 w 51"/>
                    <a:gd name="T1" fmla="*/ 52 h 52"/>
                    <a:gd name="T2" fmla="*/ 51 w 51"/>
                    <a:gd name="T3" fmla="*/ 52 h 52"/>
                    <a:gd name="T4" fmla="*/ 0 w 51"/>
                    <a:gd name="T5" fmla="*/ 0 h 52"/>
                    <a:gd name="T6" fmla="*/ 51 w 51"/>
                    <a:gd name="T7" fmla="*/ 52 h 52"/>
                    <a:gd name="T8" fmla="*/ 51 w 51"/>
                    <a:gd name="T9" fmla="*/ 52 h 52"/>
                  </a:gdLst>
                  <a:ahLst/>
                  <a:cxnLst>
                    <a:cxn ang="0">
                      <a:pos x="T0" y="T1"/>
                    </a:cxn>
                    <a:cxn ang="0">
                      <a:pos x="T2" y="T3"/>
                    </a:cxn>
                    <a:cxn ang="0">
                      <a:pos x="T4" y="T5"/>
                    </a:cxn>
                    <a:cxn ang="0">
                      <a:pos x="T6" y="T7"/>
                    </a:cxn>
                    <a:cxn ang="0">
                      <a:pos x="T8" y="T9"/>
                    </a:cxn>
                  </a:cxnLst>
                  <a:rect l="0" t="0" r="r" b="b"/>
                  <a:pathLst>
                    <a:path w="51" h="52">
                      <a:moveTo>
                        <a:pt x="51" y="52"/>
                      </a:moveTo>
                      <a:lnTo>
                        <a:pt x="51" y="52"/>
                      </a:lnTo>
                      <a:cubicBezTo>
                        <a:pt x="39" y="29"/>
                        <a:pt x="20" y="7"/>
                        <a:pt x="0" y="0"/>
                      </a:cubicBezTo>
                      <a:cubicBezTo>
                        <a:pt x="4" y="20"/>
                        <a:pt x="26" y="49"/>
                        <a:pt x="51" y="52"/>
                      </a:cubicBezTo>
                      <a:lnTo>
                        <a:pt x="51" y="5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64" name="Freeform 451"/>
                <p:cNvSpPr>
                  <a:spLocks/>
                </p:cNvSpPr>
                <p:nvPr/>
              </p:nvSpPr>
              <p:spPr bwMode="auto">
                <a:xfrm>
                  <a:off x="3733" y="2096"/>
                  <a:ext cx="18" cy="22"/>
                </a:xfrm>
                <a:custGeom>
                  <a:avLst/>
                  <a:gdLst>
                    <a:gd name="T0" fmla="*/ 58 w 58"/>
                    <a:gd name="T1" fmla="*/ 68 h 71"/>
                    <a:gd name="T2" fmla="*/ 58 w 58"/>
                    <a:gd name="T3" fmla="*/ 68 h 71"/>
                    <a:gd name="T4" fmla="*/ 48 w 58"/>
                    <a:gd name="T5" fmla="*/ 57 h 71"/>
                    <a:gd name="T6" fmla="*/ 37 w 58"/>
                    <a:gd name="T7" fmla="*/ 28 h 71"/>
                    <a:gd name="T8" fmla="*/ 21 w 58"/>
                    <a:gd name="T9" fmla="*/ 12 h 71"/>
                    <a:gd name="T10" fmla="*/ 1 w 58"/>
                    <a:gd name="T11" fmla="*/ 0 h 71"/>
                    <a:gd name="T12" fmla="*/ 24 w 58"/>
                    <a:gd name="T13" fmla="*/ 43 h 71"/>
                    <a:gd name="T14" fmla="*/ 55 w 58"/>
                    <a:gd name="T15" fmla="*/ 71 h 71"/>
                    <a:gd name="T16" fmla="*/ 58 w 58"/>
                    <a:gd name="T17" fmla="*/ 68 h 71"/>
                    <a:gd name="T18" fmla="*/ 58 w 58"/>
                    <a:gd name="T19" fmla="*/ 6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1">
                      <a:moveTo>
                        <a:pt x="58" y="68"/>
                      </a:moveTo>
                      <a:lnTo>
                        <a:pt x="58" y="68"/>
                      </a:lnTo>
                      <a:cubicBezTo>
                        <a:pt x="48" y="66"/>
                        <a:pt x="49" y="60"/>
                        <a:pt x="48" y="57"/>
                      </a:cubicBezTo>
                      <a:cubicBezTo>
                        <a:pt x="47" y="45"/>
                        <a:pt x="44" y="34"/>
                        <a:pt x="37" y="28"/>
                      </a:cubicBezTo>
                      <a:cubicBezTo>
                        <a:pt x="30" y="23"/>
                        <a:pt x="24" y="19"/>
                        <a:pt x="21" y="12"/>
                      </a:cubicBezTo>
                      <a:cubicBezTo>
                        <a:pt x="19" y="4"/>
                        <a:pt x="7" y="2"/>
                        <a:pt x="1" y="0"/>
                      </a:cubicBezTo>
                      <a:cubicBezTo>
                        <a:pt x="0" y="12"/>
                        <a:pt x="6" y="33"/>
                        <a:pt x="24" y="43"/>
                      </a:cubicBezTo>
                      <a:cubicBezTo>
                        <a:pt x="37" y="50"/>
                        <a:pt x="40" y="66"/>
                        <a:pt x="55" y="71"/>
                      </a:cubicBezTo>
                      <a:lnTo>
                        <a:pt x="58" y="68"/>
                      </a:lnTo>
                      <a:lnTo>
                        <a:pt x="58" y="68"/>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65" name="Freeform 452"/>
                <p:cNvSpPr>
                  <a:spLocks/>
                </p:cNvSpPr>
                <p:nvPr/>
              </p:nvSpPr>
              <p:spPr bwMode="auto">
                <a:xfrm>
                  <a:off x="3733" y="2096"/>
                  <a:ext cx="18" cy="22"/>
                </a:xfrm>
                <a:custGeom>
                  <a:avLst/>
                  <a:gdLst>
                    <a:gd name="T0" fmla="*/ 58 w 58"/>
                    <a:gd name="T1" fmla="*/ 68 h 71"/>
                    <a:gd name="T2" fmla="*/ 58 w 58"/>
                    <a:gd name="T3" fmla="*/ 68 h 71"/>
                    <a:gd name="T4" fmla="*/ 48 w 58"/>
                    <a:gd name="T5" fmla="*/ 57 h 71"/>
                    <a:gd name="T6" fmla="*/ 37 w 58"/>
                    <a:gd name="T7" fmla="*/ 28 h 71"/>
                    <a:gd name="T8" fmla="*/ 21 w 58"/>
                    <a:gd name="T9" fmla="*/ 12 h 71"/>
                    <a:gd name="T10" fmla="*/ 1 w 58"/>
                    <a:gd name="T11" fmla="*/ 0 h 71"/>
                    <a:gd name="T12" fmla="*/ 24 w 58"/>
                    <a:gd name="T13" fmla="*/ 43 h 71"/>
                    <a:gd name="T14" fmla="*/ 55 w 58"/>
                    <a:gd name="T15" fmla="*/ 71 h 71"/>
                    <a:gd name="T16" fmla="*/ 58 w 58"/>
                    <a:gd name="T17" fmla="*/ 68 h 71"/>
                    <a:gd name="T18" fmla="*/ 58 w 58"/>
                    <a:gd name="T19" fmla="*/ 6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1">
                      <a:moveTo>
                        <a:pt x="58" y="68"/>
                      </a:moveTo>
                      <a:lnTo>
                        <a:pt x="58" y="68"/>
                      </a:lnTo>
                      <a:cubicBezTo>
                        <a:pt x="48" y="66"/>
                        <a:pt x="49" y="60"/>
                        <a:pt x="48" y="57"/>
                      </a:cubicBezTo>
                      <a:cubicBezTo>
                        <a:pt x="47" y="45"/>
                        <a:pt x="44" y="34"/>
                        <a:pt x="37" y="28"/>
                      </a:cubicBezTo>
                      <a:cubicBezTo>
                        <a:pt x="30" y="23"/>
                        <a:pt x="24" y="19"/>
                        <a:pt x="21" y="12"/>
                      </a:cubicBezTo>
                      <a:cubicBezTo>
                        <a:pt x="19" y="4"/>
                        <a:pt x="7" y="2"/>
                        <a:pt x="1" y="0"/>
                      </a:cubicBezTo>
                      <a:cubicBezTo>
                        <a:pt x="0" y="12"/>
                        <a:pt x="6" y="33"/>
                        <a:pt x="24" y="43"/>
                      </a:cubicBezTo>
                      <a:cubicBezTo>
                        <a:pt x="37" y="50"/>
                        <a:pt x="40" y="66"/>
                        <a:pt x="55" y="71"/>
                      </a:cubicBezTo>
                      <a:lnTo>
                        <a:pt x="58" y="68"/>
                      </a:lnTo>
                      <a:lnTo>
                        <a:pt x="58" y="68"/>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66" name="Freeform 453"/>
                <p:cNvSpPr>
                  <a:spLocks/>
                </p:cNvSpPr>
                <p:nvPr/>
              </p:nvSpPr>
              <p:spPr bwMode="auto">
                <a:xfrm>
                  <a:off x="3725" y="2117"/>
                  <a:ext cx="26" cy="10"/>
                </a:xfrm>
                <a:custGeom>
                  <a:avLst/>
                  <a:gdLst>
                    <a:gd name="T0" fmla="*/ 84 w 84"/>
                    <a:gd name="T1" fmla="*/ 2 h 31"/>
                    <a:gd name="T2" fmla="*/ 84 w 84"/>
                    <a:gd name="T3" fmla="*/ 2 h 31"/>
                    <a:gd name="T4" fmla="*/ 60 w 84"/>
                    <a:gd name="T5" fmla="*/ 11 h 31"/>
                    <a:gd name="T6" fmla="*/ 27 w 84"/>
                    <a:gd name="T7" fmla="*/ 24 h 31"/>
                    <a:gd name="T8" fmla="*/ 0 w 84"/>
                    <a:gd name="T9" fmla="*/ 22 h 31"/>
                    <a:gd name="T10" fmla="*/ 49 w 84"/>
                    <a:gd name="T11" fmla="*/ 3 h 31"/>
                    <a:gd name="T12" fmla="*/ 84 w 84"/>
                    <a:gd name="T13" fmla="*/ 1 h 31"/>
                    <a:gd name="T14" fmla="*/ 84 w 84"/>
                    <a:gd name="T15" fmla="*/ 2 h 31"/>
                    <a:gd name="T16" fmla="*/ 84 w 84"/>
                    <a:gd name="T17"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1">
                      <a:moveTo>
                        <a:pt x="84" y="2"/>
                      </a:moveTo>
                      <a:lnTo>
                        <a:pt x="84" y="2"/>
                      </a:lnTo>
                      <a:cubicBezTo>
                        <a:pt x="74" y="2"/>
                        <a:pt x="67" y="5"/>
                        <a:pt x="60" y="11"/>
                      </a:cubicBezTo>
                      <a:cubicBezTo>
                        <a:pt x="46" y="23"/>
                        <a:pt x="37" y="18"/>
                        <a:pt x="27" y="24"/>
                      </a:cubicBezTo>
                      <a:cubicBezTo>
                        <a:pt x="14" y="31"/>
                        <a:pt x="6" y="19"/>
                        <a:pt x="0" y="22"/>
                      </a:cubicBezTo>
                      <a:cubicBezTo>
                        <a:pt x="10" y="13"/>
                        <a:pt x="30" y="5"/>
                        <a:pt x="49" y="3"/>
                      </a:cubicBezTo>
                      <a:cubicBezTo>
                        <a:pt x="68" y="1"/>
                        <a:pt x="71" y="0"/>
                        <a:pt x="84" y="1"/>
                      </a:cubicBezTo>
                      <a:lnTo>
                        <a:pt x="84" y="2"/>
                      </a:lnTo>
                      <a:lnTo>
                        <a:pt x="84" y="2"/>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67" name="Freeform 454"/>
                <p:cNvSpPr>
                  <a:spLocks/>
                </p:cNvSpPr>
                <p:nvPr/>
              </p:nvSpPr>
              <p:spPr bwMode="auto">
                <a:xfrm>
                  <a:off x="3725" y="2117"/>
                  <a:ext cx="26" cy="10"/>
                </a:xfrm>
                <a:custGeom>
                  <a:avLst/>
                  <a:gdLst>
                    <a:gd name="T0" fmla="*/ 84 w 84"/>
                    <a:gd name="T1" fmla="*/ 2 h 31"/>
                    <a:gd name="T2" fmla="*/ 84 w 84"/>
                    <a:gd name="T3" fmla="*/ 2 h 31"/>
                    <a:gd name="T4" fmla="*/ 60 w 84"/>
                    <a:gd name="T5" fmla="*/ 11 h 31"/>
                    <a:gd name="T6" fmla="*/ 27 w 84"/>
                    <a:gd name="T7" fmla="*/ 24 h 31"/>
                    <a:gd name="T8" fmla="*/ 0 w 84"/>
                    <a:gd name="T9" fmla="*/ 22 h 31"/>
                    <a:gd name="T10" fmla="*/ 49 w 84"/>
                    <a:gd name="T11" fmla="*/ 3 h 31"/>
                    <a:gd name="T12" fmla="*/ 84 w 84"/>
                    <a:gd name="T13" fmla="*/ 1 h 31"/>
                    <a:gd name="T14" fmla="*/ 84 w 84"/>
                    <a:gd name="T15" fmla="*/ 2 h 31"/>
                    <a:gd name="T16" fmla="*/ 84 w 84"/>
                    <a:gd name="T17"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1">
                      <a:moveTo>
                        <a:pt x="84" y="2"/>
                      </a:moveTo>
                      <a:lnTo>
                        <a:pt x="84" y="2"/>
                      </a:lnTo>
                      <a:cubicBezTo>
                        <a:pt x="74" y="2"/>
                        <a:pt x="67" y="5"/>
                        <a:pt x="60" y="11"/>
                      </a:cubicBezTo>
                      <a:cubicBezTo>
                        <a:pt x="46" y="23"/>
                        <a:pt x="37" y="18"/>
                        <a:pt x="27" y="24"/>
                      </a:cubicBezTo>
                      <a:cubicBezTo>
                        <a:pt x="14" y="31"/>
                        <a:pt x="6" y="19"/>
                        <a:pt x="0" y="22"/>
                      </a:cubicBezTo>
                      <a:cubicBezTo>
                        <a:pt x="10" y="13"/>
                        <a:pt x="30" y="5"/>
                        <a:pt x="49" y="3"/>
                      </a:cubicBezTo>
                      <a:cubicBezTo>
                        <a:pt x="68" y="1"/>
                        <a:pt x="71" y="0"/>
                        <a:pt x="84" y="1"/>
                      </a:cubicBezTo>
                      <a:lnTo>
                        <a:pt x="84" y="2"/>
                      </a:lnTo>
                      <a:lnTo>
                        <a:pt x="84" y="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68" name="Freeform 455"/>
                <p:cNvSpPr>
                  <a:spLocks/>
                </p:cNvSpPr>
                <p:nvPr/>
              </p:nvSpPr>
              <p:spPr bwMode="auto">
                <a:xfrm>
                  <a:off x="3727" y="2100"/>
                  <a:ext cx="26" cy="18"/>
                </a:xfrm>
                <a:custGeom>
                  <a:avLst/>
                  <a:gdLst>
                    <a:gd name="T0" fmla="*/ 86 w 86"/>
                    <a:gd name="T1" fmla="*/ 60 h 60"/>
                    <a:gd name="T2" fmla="*/ 86 w 86"/>
                    <a:gd name="T3" fmla="*/ 60 h 60"/>
                    <a:gd name="T4" fmla="*/ 61 w 86"/>
                    <a:gd name="T5" fmla="*/ 54 h 60"/>
                    <a:gd name="T6" fmla="*/ 34 w 86"/>
                    <a:gd name="T7" fmla="*/ 47 h 60"/>
                    <a:gd name="T8" fmla="*/ 4 w 86"/>
                    <a:gd name="T9" fmla="*/ 12 h 60"/>
                    <a:gd name="T10" fmla="*/ 7 w 86"/>
                    <a:gd name="T11" fmla="*/ 8 h 60"/>
                    <a:gd name="T12" fmla="*/ 33 w 86"/>
                    <a:gd name="T13" fmla="*/ 23 h 60"/>
                    <a:gd name="T14" fmla="*/ 59 w 86"/>
                    <a:gd name="T15" fmla="*/ 44 h 60"/>
                    <a:gd name="T16" fmla="*/ 86 w 86"/>
                    <a:gd name="T17" fmla="*/ 57 h 60"/>
                    <a:gd name="T18" fmla="*/ 86 w 86"/>
                    <a:gd name="T19" fmla="*/ 60 h 60"/>
                    <a:gd name="T20" fmla="*/ 86 w 86"/>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60">
                      <a:moveTo>
                        <a:pt x="86" y="60"/>
                      </a:moveTo>
                      <a:lnTo>
                        <a:pt x="86" y="60"/>
                      </a:lnTo>
                      <a:cubicBezTo>
                        <a:pt x="80" y="60"/>
                        <a:pt x="68" y="59"/>
                        <a:pt x="61" y="54"/>
                      </a:cubicBezTo>
                      <a:cubicBezTo>
                        <a:pt x="55" y="49"/>
                        <a:pt x="49" y="54"/>
                        <a:pt x="34" y="47"/>
                      </a:cubicBezTo>
                      <a:cubicBezTo>
                        <a:pt x="19" y="40"/>
                        <a:pt x="7" y="20"/>
                        <a:pt x="4" y="12"/>
                      </a:cubicBezTo>
                      <a:cubicBezTo>
                        <a:pt x="0" y="4"/>
                        <a:pt x="3" y="0"/>
                        <a:pt x="7" y="8"/>
                      </a:cubicBezTo>
                      <a:cubicBezTo>
                        <a:pt x="11" y="16"/>
                        <a:pt x="27" y="14"/>
                        <a:pt x="33" y="23"/>
                      </a:cubicBezTo>
                      <a:cubicBezTo>
                        <a:pt x="38" y="31"/>
                        <a:pt x="52" y="34"/>
                        <a:pt x="59" y="44"/>
                      </a:cubicBezTo>
                      <a:cubicBezTo>
                        <a:pt x="65" y="54"/>
                        <a:pt x="72" y="54"/>
                        <a:pt x="86" y="57"/>
                      </a:cubicBezTo>
                      <a:lnTo>
                        <a:pt x="86" y="60"/>
                      </a:lnTo>
                      <a:lnTo>
                        <a:pt x="86" y="60"/>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69" name="Freeform 456"/>
                <p:cNvSpPr>
                  <a:spLocks/>
                </p:cNvSpPr>
                <p:nvPr/>
              </p:nvSpPr>
              <p:spPr bwMode="auto">
                <a:xfrm>
                  <a:off x="3727" y="2100"/>
                  <a:ext cx="26" cy="18"/>
                </a:xfrm>
                <a:custGeom>
                  <a:avLst/>
                  <a:gdLst>
                    <a:gd name="T0" fmla="*/ 86 w 86"/>
                    <a:gd name="T1" fmla="*/ 60 h 60"/>
                    <a:gd name="T2" fmla="*/ 86 w 86"/>
                    <a:gd name="T3" fmla="*/ 60 h 60"/>
                    <a:gd name="T4" fmla="*/ 61 w 86"/>
                    <a:gd name="T5" fmla="*/ 54 h 60"/>
                    <a:gd name="T6" fmla="*/ 34 w 86"/>
                    <a:gd name="T7" fmla="*/ 47 h 60"/>
                    <a:gd name="T8" fmla="*/ 4 w 86"/>
                    <a:gd name="T9" fmla="*/ 12 h 60"/>
                    <a:gd name="T10" fmla="*/ 7 w 86"/>
                    <a:gd name="T11" fmla="*/ 8 h 60"/>
                    <a:gd name="T12" fmla="*/ 33 w 86"/>
                    <a:gd name="T13" fmla="*/ 23 h 60"/>
                    <a:gd name="T14" fmla="*/ 59 w 86"/>
                    <a:gd name="T15" fmla="*/ 44 h 60"/>
                    <a:gd name="T16" fmla="*/ 86 w 86"/>
                    <a:gd name="T17" fmla="*/ 57 h 60"/>
                    <a:gd name="T18" fmla="*/ 86 w 86"/>
                    <a:gd name="T19" fmla="*/ 60 h 60"/>
                    <a:gd name="T20" fmla="*/ 86 w 86"/>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60">
                      <a:moveTo>
                        <a:pt x="86" y="60"/>
                      </a:moveTo>
                      <a:lnTo>
                        <a:pt x="86" y="60"/>
                      </a:lnTo>
                      <a:cubicBezTo>
                        <a:pt x="80" y="60"/>
                        <a:pt x="68" y="59"/>
                        <a:pt x="61" y="54"/>
                      </a:cubicBezTo>
                      <a:cubicBezTo>
                        <a:pt x="55" y="49"/>
                        <a:pt x="49" y="54"/>
                        <a:pt x="34" y="47"/>
                      </a:cubicBezTo>
                      <a:cubicBezTo>
                        <a:pt x="19" y="40"/>
                        <a:pt x="7" y="20"/>
                        <a:pt x="4" y="12"/>
                      </a:cubicBezTo>
                      <a:cubicBezTo>
                        <a:pt x="0" y="4"/>
                        <a:pt x="3" y="0"/>
                        <a:pt x="7" y="8"/>
                      </a:cubicBezTo>
                      <a:cubicBezTo>
                        <a:pt x="11" y="16"/>
                        <a:pt x="27" y="14"/>
                        <a:pt x="33" y="23"/>
                      </a:cubicBezTo>
                      <a:cubicBezTo>
                        <a:pt x="38" y="31"/>
                        <a:pt x="52" y="34"/>
                        <a:pt x="59" y="44"/>
                      </a:cubicBezTo>
                      <a:cubicBezTo>
                        <a:pt x="65" y="54"/>
                        <a:pt x="72" y="54"/>
                        <a:pt x="86" y="57"/>
                      </a:cubicBezTo>
                      <a:lnTo>
                        <a:pt x="86" y="60"/>
                      </a:lnTo>
                      <a:lnTo>
                        <a:pt x="86" y="6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70" name="Freeform 457"/>
                <p:cNvSpPr>
                  <a:spLocks/>
                </p:cNvSpPr>
                <p:nvPr/>
              </p:nvSpPr>
              <p:spPr bwMode="auto">
                <a:xfrm>
                  <a:off x="3722" y="2114"/>
                  <a:ext cx="64" cy="16"/>
                </a:xfrm>
                <a:custGeom>
                  <a:avLst/>
                  <a:gdLst>
                    <a:gd name="T0" fmla="*/ 109 w 208"/>
                    <a:gd name="T1" fmla="*/ 10 h 51"/>
                    <a:gd name="T2" fmla="*/ 109 w 208"/>
                    <a:gd name="T3" fmla="*/ 10 h 51"/>
                    <a:gd name="T4" fmla="*/ 61 w 208"/>
                    <a:gd name="T5" fmla="*/ 7 h 51"/>
                    <a:gd name="T6" fmla="*/ 23 w 208"/>
                    <a:gd name="T7" fmla="*/ 5 h 51"/>
                    <a:gd name="T8" fmla="*/ 6 w 208"/>
                    <a:gd name="T9" fmla="*/ 14 h 51"/>
                    <a:gd name="T10" fmla="*/ 11 w 208"/>
                    <a:gd name="T11" fmla="*/ 18 h 51"/>
                    <a:gd name="T12" fmla="*/ 36 w 208"/>
                    <a:gd name="T13" fmla="*/ 20 h 51"/>
                    <a:gd name="T14" fmla="*/ 62 w 208"/>
                    <a:gd name="T15" fmla="*/ 17 h 51"/>
                    <a:gd name="T16" fmla="*/ 101 w 208"/>
                    <a:gd name="T17" fmla="*/ 15 h 51"/>
                    <a:gd name="T18" fmla="*/ 139 w 208"/>
                    <a:gd name="T19" fmla="*/ 26 h 51"/>
                    <a:gd name="T20" fmla="*/ 190 w 208"/>
                    <a:gd name="T21" fmla="*/ 46 h 51"/>
                    <a:gd name="T22" fmla="*/ 203 w 208"/>
                    <a:gd name="T23" fmla="*/ 49 h 51"/>
                    <a:gd name="T24" fmla="*/ 199 w 208"/>
                    <a:gd name="T25" fmla="*/ 38 h 51"/>
                    <a:gd name="T26" fmla="*/ 135 w 208"/>
                    <a:gd name="T27" fmla="*/ 17 h 51"/>
                    <a:gd name="T28" fmla="*/ 109 w 208"/>
                    <a:gd name="T29" fmla="*/ 10 h 51"/>
                    <a:gd name="T30" fmla="*/ 109 w 208"/>
                    <a:gd name="T31"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8" h="51">
                      <a:moveTo>
                        <a:pt x="109" y="10"/>
                      </a:moveTo>
                      <a:lnTo>
                        <a:pt x="109" y="10"/>
                      </a:lnTo>
                      <a:cubicBezTo>
                        <a:pt x="93" y="6"/>
                        <a:pt x="71" y="11"/>
                        <a:pt x="61" y="7"/>
                      </a:cubicBezTo>
                      <a:cubicBezTo>
                        <a:pt x="52" y="4"/>
                        <a:pt x="30" y="0"/>
                        <a:pt x="23" y="5"/>
                      </a:cubicBezTo>
                      <a:cubicBezTo>
                        <a:pt x="17" y="9"/>
                        <a:pt x="10" y="12"/>
                        <a:pt x="6" y="14"/>
                      </a:cubicBezTo>
                      <a:cubicBezTo>
                        <a:pt x="2" y="15"/>
                        <a:pt x="0" y="18"/>
                        <a:pt x="11" y="18"/>
                      </a:cubicBezTo>
                      <a:cubicBezTo>
                        <a:pt x="22" y="17"/>
                        <a:pt x="31" y="19"/>
                        <a:pt x="36" y="20"/>
                      </a:cubicBezTo>
                      <a:cubicBezTo>
                        <a:pt x="41" y="21"/>
                        <a:pt x="56" y="22"/>
                        <a:pt x="62" y="17"/>
                      </a:cubicBezTo>
                      <a:cubicBezTo>
                        <a:pt x="69" y="13"/>
                        <a:pt x="91" y="10"/>
                        <a:pt x="101" y="15"/>
                      </a:cubicBezTo>
                      <a:cubicBezTo>
                        <a:pt x="113" y="20"/>
                        <a:pt x="126" y="16"/>
                        <a:pt x="139" y="26"/>
                      </a:cubicBezTo>
                      <a:cubicBezTo>
                        <a:pt x="157" y="40"/>
                        <a:pt x="184" y="37"/>
                        <a:pt x="190" y="46"/>
                      </a:cubicBezTo>
                      <a:cubicBezTo>
                        <a:pt x="191" y="48"/>
                        <a:pt x="198" y="51"/>
                        <a:pt x="203" y="49"/>
                      </a:cubicBezTo>
                      <a:cubicBezTo>
                        <a:pt x="208" y="46"/>
                        <a:pt x="207" y="42"/>
                        <a:pt x="199" y="38"/>
                      </a:cubicBezTo>
                      <a:cubicBezTo>
                        <a:pt x="182" y="31"/>
                        <a:pt x="146" y="23"/>
                        <a:pt x="135" y="17"/>
                      </a:cubicBezTo>
                      <a:cubicBezTo>
                        <a:pt x="126" y="12"/>
                        <a:pt x="119" y="12"/>
                        <a:pt x="109" y="10"/>
                      </a:cubicBezTo>
                      <a:lnTo>
                        <a:pt x="109" y="10"/>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71" name="Freeform 458"/>
                <p:cNvSpPr>
                  <a:spLocks/>
                </p:cNvSpPr>
                <p:nvPr/>
              </p:nvSpPr>
              <p:spPr bwMode="auto">
                <a:xfrm>
                  <a:off x="3722" y="2114"/>
                  <a:ext cx="64" cy="16"/>
                </a:xfrm>
                <a:custGeom>
                  <a:avLst/>
                  <a:gdLst>
                    <a:gd name="T0" fmla="*/ 109 w 208"/>
                    <a:gd name="T1" fmla="*/ 10 h 51"/>
                    <a:gd name="T2" fmla="*/ 109 w 208"/>
                    <a:gd name="T3" fmla="*/ 10 h 51"/>
                    <a:gd name="T4" fmla="*/ 61 w 208"/>
                    <a:gd name="T5" fmla="*/ 7 h 51"/>
                    <a:gd name="T6" fmla="*/ 23 w 208"/>
                    <a:gd name="T7" fmla="*/ 5 h 51"/>
                    <a:gd name="T8" fmla="*/ 6 w 208"/>
                    <a:gd name="T9" fmla="*/ 14 h 51"/>
                    <a:gd name="T10" fmla="*/ 11 w 208"/>
                    <a:gd name="T11" fmla="*/ 18 h 51"/>
                    <a:gd name="T12" fmla="*/ 36 w 208"/>
                    <a:gd name="T13" fmla="*/ 20 h 51"/>
                    <a:gd name="T14" fmla="*/ 62 w 208"/>
                    <a:gd name="T15" fmla="*/ 17 h 51"/>
                    <a:gd name="T16" fmla="*/ 101 w 208"/>
                    <a:gd name="T17" fmla="*/ 15 h 51"/>
                    <a:gd name="T18" fmla="*/ 139 w 208"/>
                    <a:gd name="T19" fmla="*/ 26 h 51"/>
                    <a:gd name="T20" fmla="*/ 190 w 208"/>
                    <a:gd name="T21" fmla="*/ 46 h 51"/>
                    <a:gd name="T22" fmla="*/ 203 w 208"/>
                    <a:gd name="T23" fmla="*/ 49 h 51"/>
                    <a:gd name="T24" fmla="*/ 199 w 208"/>
                    <a:gd name="T25" fmla="*/ 38 h 51"/>
                    <a:gd name="T26" fmla="*/ 135 w 208"/>
                    <a:gd name="T27" fmla="*/ 17 h 51"/>
                    <a:gd name="T28" fmla="*/ 109 w 208"/>
                    <a:gd name="T29" fmla="*/ 10 h 51"/>
                    <a:gd name="T30" fmla="*/ 109 w 208"/>
                    <a:gd name="T31"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8" h="51">
                      <a:moveTo>
                        <a:pt x="109" y="10"/>
                      </a:moveTo>
                      <a:lnTo>
                        <a:pt x="109" y="10"/>
                      </a:lnTo>
                      <a:cubicBezTo>
                        <a:pt x="93" y="6"/>
                        <a:pt x="71" y="11"/>
                        <a:pt x="61" y="7"/>
                      </a:cubicBezTo>
                      <a:cubicBezTo>
                        <a:pt x="52" y="4"/>
                        <a:pt x="30" y="0"/>
                        <a:pt x="23" y="5"/>
                      </a:cubicBezTo>
                      <a:cubicBezTo>
                        <a:pt x="17" y="9"/>
                        <a:pt x="10" y="12"/>
                        <a:pt x="6" y="14"/>
                      </a:cubicBezTo>
                      <a:cubicBezTo>
                        <a:pt x="2" y="15"/>
                        <a:pt x="0" y="18"/>
                        <a:pt x="11" y="18"/>
                      </a:cubicBezTo>
                      <a:cubicBezTo>
                        <a:pt x="22" y="17"/>
                        <a:pt x="31" y="19"/>
                        <a:pt x="36" y="20"/>
                      </a:cubicBezTo>
                      <a:cubicBezTo>
                        <a:pt x="41" y="21"/>
                        <a:pt x="56" y="22"/>
                        <a:pt x="62" y="17"/>
                      </a:cubicBezTo>
                      <a:cubicBezTo>
                        <a:pt x="69" y="13"/>
                        <a:pt x="91" y="10"/>
                        <a:pt x="101" y="15"/>
                      </a:cubicBezTo>
                      <a:cubicBezTo>
                        <a:pt x="113" y="20"/>
                        <a:pt x="126" y="16"/>
                        <a:pt x="139" y="26"/>
                      </a:cubicBezTo>
                      <a:cubicBezTo>
                        <a:pt x="157" y="40"/>
                        <a:pt x="184" y="37"/>
                        <a:pt x="190" y="46"/>
                      </a:cubicBezTo>
                      <a:cubicBezTo>
                        <a:pt x="191" y="48"/>
                        <a:pt x="198" y="51"/>
                        <a:pt x="203" y="49"/>
                      </a:cubicBezTo>
                      <a:cubicBezTo>
                        <a:pt x="208" y="46"/>
                        <a:pt x="207" y="42"/>
                        <a:pt x="199" y="38"/>
                      </a:cubicBezTo>
                      <a:cubicBezTo>
                        <a:pt x="182" y="31"/>
                        <a:pt x="146" y="23"/>
                        <a:pt x="135" y="17"/>
                      </a:cubicBezTo>
                      <a:cubicBezTo>
                        <a:pt x="126" y="12"/>
                        <a:pt x="119" y="12"/>
                        <a:pt x="109" y="10"/>
                      </a:cubicBezTo>
                      <a:lnTo>
                        <a:pt x="109" y="1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72" name="Freeform 459"/>
                <p:cNvSpPr>
                  <a:spLocks/>
                </p:cNvSpPr>
                <p:nvPr/>
              </p:nvSpPr>
              <p:spPr bwMode="auto">
                <a:xfrm>
                  <a:off x="3704" y="2002"/>
                  <a:ext cx="4" cy="2"/>
                </a:xfrm>
                <a:custGeom>
                  <a:avLst/>
                  <a:gdLst>
                    <a:gd name="T0" fmla="*/ 6 w 12"/>
                    <a:gd name="T1" fmla="*/ 0 h 9"/>
                    <a:gd name="T2" fmla="*/ 6 w 12"/>
                    <a:gd name="T3" fmla="*/ 0 h 9"/>
                    <a:gd name="T4" fmla="*/ 6 w 12"/>
                    <a:gd name="T5" fmla="*/ 9 h 9"/>
                    <a:gd name="T6" fmla="*/ 6 w 12"/>
                    <a:gd name="T7" fmla="*/ 0 h 9"/>
                    <a:gd name="T8" fmla="*/ 6 w 12"/>
                    <a:gd name="T9" fmla="*/ 0 h 9"/>
                  </a:gdLst>
                  <a:ahLst/>
                  <a:cxnLst>
                    <a:cxn ang="0">
                      <a:pos x="T0" y="T1"/>
                    </a:cxn>
                    <a:cxn ang="0">
                      <a:pos x="T2" y="T3"/>
                    </a:cxn>
                    <a:cxn ang="0">
                      <a:pos x="T4" y="T5"/>
                    </a:cxn>
                    <a:cxn ang="0">
                      <a:pos x="T6" y="T7"/>
                    </a:cxn>
                    <a:cxn ang="0">
                      <a:pos x="T8" y="T9"/>
                    </a:cxn>
                  </a:cxnLst>
                  <a:rect l="0" t="0" r="r" b="b"/>
                  <a:pathLst>
                    <a:path w="12" h="9">
                      <a:moveTo>
                        <a:pt x="6" y="0"/>
                      </a:moveTo>
                      <a:lnTo>
                        <a:pt x="6" y="0"/>
                      </a:lnTo>
                      <a:cubicBezTo>
                        <a:pt x="0" y="0"/>
                        <a:pt x="0" y="9"/>
                        <a:pt x="6" y="9"/>
                      </a:cubicBezTo>
                      <a:cubicBezTo>
                        <a:pt x="12" y="9"/>
                        <a:pt x="12" y="0"/>
                        <a:pt x="6" y="0"/>
                      </a:cubicBezTo>
                      <a:lnTo>
                        <a:pt x="6" y="0"/>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73" name="Freeform 460"/>
                <p:cNvSpPr>
                  <a:spLocks/>
                </p:cNvSpPr>
                <p:nvPr/>
              </p:nvSpPr>
              <p:spPr bwMode="auto">
                <a:xfrm>
                  <a:off x="3704" y="2002"/>
                  <a:ext cx="4" cy="2"/>
                </a:xfrm>
                <a:custGeom>
                  <a:avLst/>
                  <a:gdLst>
                    <a:gd name="T0" fmla="*/ 6 w 12"/>
                    <a:gd name="T1" fmla="*/ 0 h 9"/>
                    <a:gd name="T2" fmla="*/ 6 w 12"/>
                    <a:gd name="T3" fmla="*/ 0 h 9"/>
                    <a:gd name="T4" fmla="*/ 6 w 12"/>
                    <a:gd name="T5" fmla="*/ 9 h 9"/>
                    <a:gd name="T6" fmla="*/ 6 w 12"/>
                    <a:gd name="T7" fmla="*/ 0 h 9"/>
                    <a:gd name="T8" fmla="*/ 6 w 12"/>
                    <a:gd name="T9" fmla="*/ 0 h 9"/>
                  </a:gdLst>
                  <a:ahLst/>
                  <a:cxnLst>
                    <a:cxn ang="0">
                      <a:pos x="T0" y="T1"/>
                    </a:cxn>
                    <a:cxn ang="0">
                      <a:pos x="T2" y="T3"/>
                    </a:cxn>
                    <a:cxn ang="0">
                      <a:pos x="T4" y="T5"/>
                    </a:cxn>
                    <a:cxn ang="0">
                      <a:pos x="T6" y="T7"/>
                    </a:cxn>
                    <a:cxn ang="0">
                      <a:pos x="T8" y="T9"/>
                    </a:cxn>
                  </a:cxnLst>
                  <a:rect l="0" t="0" r="r" b="b"/>
                  <a:pathLst>
                    <a:path w="12" h="9">
                      <a:moveTo>
                        <a:pt x="6" y="0"/>
                      </a:moveTo>
                      <a:lnTo>
                        <a:pt x="6" y="0"/>
                      </a:lnTo>
                      <a:cubicBezTo>
                        <a:pt x="0" y="0"/>
                        <a:pt x="0" y="9"/>
                        <a:pt x="6" y="9"/>
                      </a:cubicBezTo>
                      <a:cubicBezTo>
                        <a:pt x="12" y="9"/>
                        <a:pt x="12" y="0"/>
                        <a:pt x="6" y="0"/>
                      </a:cubicBezTo>
                      <a:lnTo>
                        <a:pt x="6"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74" name="Freeform 461"/>
                <p:cNvSpPr>
                  <a:spLocks/>
                </p:cNvSpPr>
                <p:nvPr/>
              </p:nvSpPr>
              <p:spPr bwMode="auto">
                <a:xfrm>
                  <a:off x="3692" y="2012"/>
                  <a:ext cx="4" cy="2"/>
                </a:xfrm>
                <a:custGeom>
                  <a:avLst/>
                  <a:gdLst>
                    <a:gd name="T0" fmla="*/ 6 w 12"/>
                    <a:gd name="T1" fmla="*/ 0 h 8"/>
                    <a:gd name="T2" fmla="*/ 6 w 12"/>
                    <a:gd name="T3" fmla="*/ 0 h 8"/>
                    <a:gd name="T4" fmla="*/ 6 w 12"/>
                    <a:gd name="T5" fmla="*/ 8 h 8"/>
                    <a:gd name="T6" fmla="*/ 6 w 12"/>
                    <a:gd name="T7" fmla="*/ 0 h 8"/>
                    <a:gd name="T8" fmla="*/ 6 w 12"/>
                    <a:gd name="T9" fmla="*/ 0 h 8"/>
                  </a:gdLst>
                  <a:ahLst/>
                  <a:cxnLst>
                    <a:cxn ang="0">
                      <a:pos x="T0" y="T1"/>
                    </a:cxn>
                    <a:cxn ang="0">
                      <a:pos x="T2" y="T3"/>
                    </a:cxn>
                    <a:cxn ang="0">
                      <a:pos x="T4" y="T5"/>
                    </a:cxn>
                    <a:cxn ang="0">
                      <a:pos x="T6" y="T7"/>
                    </a:cxn>
                    <a:cxn ang="0">
                      <a:pos x="T8" y="T9"/>
                    </a:cxn>
                  </a:cxnLst>
                  <a:rect l="0" t="0" r="r" b="b"/>
                  <a:pathLst>
                    <a:path w="12" h="8">
                      <a:moveTo>
                        <a:pt x="6" y="0"/>
                      </a:moveTo>
                      <a:lnTo>
                        <a:pt x="6" y="0"/>
                      </a:lnTo>
                      <a:cubicBezTo>
                        <a:pt x="0" y="0"/>
                        <a:pt x="0" y="8"/>
                        <a:pt x="6" y="8"/>
                      </a:cubicBezTo>
                      <a:cubicBezTo>
                        <a:pt x="12" y="8"/>
                        <a:pt x="12" y="0"/>
                        <a:pt x="6" y="0"/>
                      </a:cubicBezTo>
                      <a:lnTo>
                        <a:pt x="6" y="0"/>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75" name="Freeform 462"/>
                <p:cNvSpPr>
                  <a:spLocks/>
                </p:cNvSpPr>
                <p:nvPr/>
              </p:nvSpPr>
              <p:spPr bwMode="auto">
                <a:xfrm>
                  <a:off x="3692" y="2012"/>
                  <a:ext cx="4" cy="2"/>
                </a:xfrm>
                <a:custGeom>
                  <a:avLst/>
                  <a:gdLst>
                    <a:gd name="T0" fmla="*/ 6 w 12"/>
                    <a:gd name="T1" fmla="*/ 0 h 8"/>
                    <a:gd name="T2" fmla="*/ 6 w 12"/>
                    <a:gd name="T3" fmla="*/ 0 h 8"/>
                    <a:gd name="T4" fmla="*/ 6 w 12"/>
                    <a:gd name="T5" fmla="*/ 8 h 8"/>
                    <a:gd name="T6" fmla="*/ 6 w 12"/>
                    <a:gd name="T7" fmla="*/ 0 h 8"/>
                    <a:gd name="T8" fmla="*/ 6 w 12"/>
                    <a:gd name="T9" fmla="*/ 0 h 8"/>
                  </a:gdLst>
                  <a:ahLst/>
                  <a:cxnLst>
                    <a:cxn ang="0">
                      <a:pos x="T0" y="T1"/>
                    </a:cxn>
                    <a:cxn ang="0">
                      <a:pos x="T2" y="T3"/>
                    </a:cxn>
                    <a:cxn ang="0">
                      <a:pos x="T4" y="T5"/>
                    </a:cxn>
                    <a:cxn ang="0">
                      <a:pos x="T6" y="T7"/>
                    </a:cxn>
                    <a:cxn ang="0">
                      <a:pos x="T8" y="T9"/>
                    </a:cxn>
                  </a:cxnLst>
                  <a:rect l="0" t="0" r="r" b="b"/>
                  <a:pathLst>
                    <a:path w="12" h="8">
                      <a:moveTo>
                        <a:pt x="6" y="0"/>
                      </a:moveTo>
                      <a:lnTo>
                        <a:pt x="6" y="0"/>
                      </a:lnTo>
                      <a:cubicBezTo>
                        <a:pt x="0" y="0"/>
                        <a:pt x="0" y="8"/>
                        <a:pt x="6" y="8"/>
                      </a:cubicBezTo>
                      <a:cubicBezTo>
                        <a:pt x="12" y="8"/>
                        <a:pt x="12" y="0"/>
                        <a:pt x="6" y="0"/>
                      </a:cubicBezTo>
                      <a:lnTo>
                        <a:pt x="6"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76" name="Freeform 463"/>
                <p:cNvSpPr>
                  <a:spLocks/>
                </p:cNvSpPr>
                <p:nvPr/>
              </p:nvSpPr>
              <p:spPr bwMode="auto">
                <a:xfrm>
                  <a:off x="3690" y="2034"/>
                  <a:ext cx="4" cy="2"/>
                </a:xfrm>
                <a:custGeom>
                  <a:avLst/>
                  <a:gdLst>
                    <a:gd name="T0" fmla="*/ 5 w 11"/>
                    <a:gd name="T1" fmla="*/ 0 h 9"/>
                    <a:gd name="T2" fmla="*/ 5 w 11"/>
                    <a:gd name="T3" fmla="*/ 0 h 9"/>
                    <a:gd name="T4" fmla="*/ 5 w 11"/>
                    <a:gd name="T5" fmla="*/ 9 h 9"/>
                    <a:gd name="T6" fmla="*/ 5 w 11"/>
                    <a:gd name="T7" fmla="*/ 0 h 9"/>
                    <a:gd name="T8" fmla="*/ 5 w 11"/>
                    <a:gd name="T9" fmla="*/ 0 h 9"/>
                  </a:gdLst>
                  <a:ahLst/>
                  <a:cxnLst>
                    <a:cxn ang="0">
                      <a:pos x="T0" y="T1"/>
                    </a:cxn>
                    <a:cxn ang="0">
                      <a:pos x="T2" y="T3"/>
                    </a:cxn>
                    <a:cxn ang="0">
                      <a:pos x="T4" y="T5"/>
                    </a:cxn>
                    <a:cxn ang="0">
                      <a:pos x="T6" y="T7"/>
                    </a:cxn>
                    <a:cxn ang="0">
                      <a:pos x="T8" y="T9"/>
                    </a:cxn>
                  </a:cxnLst>
                  <a:rect l="0" t="0" r="r" b="b"/>
                  <a:pathLst>
                    <a:path w="11" h="9">
                      <a:moveTo>
                        <a:pt x="5" y="0"/>
                      </a:moveTo>
                      <a:lnTo>
                        <a:pt x="5" y="0"/>
                      </a:lnTo>
                      <a:cubicBezTo>
                        <a:pt x="0" y="0"/>
                        <a:pt x="0" y="9"/>
                        <a:pt x="5" y="9"/>
                      </a:cubicBezTo>
                      <a:cubicBezTo>
                        <a:pt x="11" y="9"/>
                        <a:pt x="11" y="0"/>
                        <a:pt x="5" y="0"/>
                      </a:cubicBezTo>
                      <a:lnTo>
                        <a:pt x="5" y="0"/>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77" name="Freeform 464"/>
                <p:cNvSpPr>
                  <a:spLocks/>
                </p:cNvSpPr>
                <p:nvPr/>
              </p:nvSpPr>
              <p:spPr bwMode="auto">
                <a:xfrm>
                  <a:off x="3690" y="2034"/>
                  <a:ext cx="4" cy="2"/>
                </a:xfrm>
                <a:custGeom>
                  <a:avLst/>
                  <a:gdLst>
                    <a:gd name="T0" fmla="*/ 5 w 11"/>
                    <a:gd name="T1" fmla="*/ 0 h 9"/>
                    <a:gd name="T2" fmla="*/ 5 w 11"/>
                    <a:gd name="T3" fmla="*/ 0 h 9"/>
                    <a:gd name="T4" fmla="*/ 5 w 11"/>
                    <a:gd name="T5" fmla="*/ 9 h 9"/>
                    <a:gd name="T6" fmla="*/ 5 w 11"/>
                    <a:gd name="T7" fmla="*/ 0 h 9"/>
                    <a:gd name="T8" fmla="*/ 5 w 11"/>
                    <a:gd name="T9" fmla="*/ 0 h 9"/>
                  </a:gdLst>
                  <a:ahLst/>
                  <a:cxnLst>
                    <a:cxn ang="0">
                      <a:pos x="T0" y="T1"/>
                    </a:cxn>
                    <a:cxn ang="0">
                      <a:pos x="T2" y="T3"/>
                    </a:cxn>
                    <a:cxn ang="0">
                      <a:pos x="T4" y="T5"/>
                    </a:cxn>
                    <a:cxn ang="0">
                      <a:pos x="T6" y="T7"/>
                    </a:cxn>
                    <a:cxn ang="0">
                      <a:pos x="T8" y="T9"/>
                    </a:cxn>
                  </a:cxnLst>
                  <a:rect l="0" t="0" r="r" b="b"/>
                  <a:pathLst>
                    <a:path w="11" h="9">
                      <a:moveTo>
                        <a:pt x="5" y="0"/>
                      </a:moveTo>
                      <a:lnTo>
                        <a:pt x="5" y="0"/>
                      </a:lnTo>
                      <a:cubicBezTo>
                        <a:pt x="0" y="0"/>
                        <a:pt x="0" y="9"/>
                        <a:pt x="5" y="9"/>
                      </a:cubicBezTo>
                      <a:cubicBezTo>
                        <a:pt x="11" y="9"/>
                        <a:pt x="11" y="0"/>
                        <a:pt x="5" y="0"/>
                      </a:cubicBezTo>
                      <a:lnTo>
                        <a:pt x="5"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78" name="Freeform 465"/>
                <p:cNvSpPr>
                  <a:spLocks/>
                </p:cNvSpPr>
                <p:nvPr/>
              </p:nvSpPr>
              <p:spPr bwMode="auto">
                <a:xfrm>
                  <a:off x="3683" y="2030"/>
                  <a:ext cx="3" cy="3"/>
                </a:xfrm>
                <a:custGeom>
                  <a:avLst/>
                  <a:gdLst>
                    <a:gd name="T0" fmla="*/ 6 w 12"/>
                    <a:gd name="T1" fmla="*/ 0 h 9"/>
                    <a:gd name="T2" fmla="*/ 6 w 12"/>
                    <a:gd name="T3" fmla="*/ 0 h 9"/>
                    <a:gd name="T4" fmla="*/ 6 w 12"/>
                    <a:gd name="T5" fmla="*/ 9 h 9"/>
                    <a:gd name="T6" fmla="*/ 6 w 12"/>
                    <a:gd name="T7" fmla="*/ 0 h 9"/>
                    <a:gd name="T8" fmla="*/ 6 w 12"/>
                    <a:gd name="T9" fmla="*/ 0 h 9"/>
                  </a:gdLst>
                  <a:ahLst/>
                  <a:cxnLst>
                    <a:cxn ang="0">
                      <a:pos x="T0" y="T1"/>
                    </a:cxn>
                    <a:cxn ang="0">
                      <a:pos x="T2" y="T3"/>
                    </a:cxn>
                    <a:cxn ang="0">
                      <a:pos x="T4" y="T5"/>
                    </a:cxn>
                    <a:cxn ang="0">
                      <a:pos x="T6" y="T7"/>
                    </a:cxn>
                    <a:cxn ang="0">
                      <a:pos x="T8" y="T9"/>
                    </a:cxn>
                  </a:cxnLst>
                  <a:rect l="0" t="0" r="r" b="b"/>
                  <a:pathLst>
                    <a:path w="12" h="9">
                      <a:moveTo>
                        <a:pt x="6" y="0"/>
                      </a:moveTo>
                      <a:lnTo>
                        <a:pt x="6" y="0"/>
                      </a:lnTo>
                      <a:cubicBezTo>
                        <a:pt x="0" y="0"/>
                        <a:pt x="0" y="9"/>
                        <a:pt x="6" y="9"/>
                      </a:cubicBezTo>
                      <a:cubicBezTo>
                        <a:pt x="11" y="9"/>
                        <a:pt x="12" y="0"/>
                        <a:pt x="6" y="0"/>
                      </a:cubicBezTo>
                      <a:lnTo>
                        <a:pt x="6" y="0"/>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79" name="Freeform 466"/>
                <p:cNvSpPr>
                  <a:spLocks/>
                </p:cNvSpPr>
                <p:nvPr/>
              </p:nvSpPr>
              <p:spPr bwMode="auto">
                <a:xfrm>
                  <a:off x="3683" y="2030"/>
                  <a:ext cx="3" cy="3"/>
                </a:xfrm>
                <a:custGeom>
                  <a:avLst/>
                  <a:gdLst>
                    <a:gd name="T0" fmla="*/ 6 w 12"/>
                    <a:gd name="T1" fmla="*/ 0 h 9"/>
                    <a:gd name="T2" fmla="*/ 6 w 12"/>
                    <a:gd name="T3" fmla="*/ 0 h 9"/>
                    <a:gd name="T4" fmla="*/ 6 w 12"/>
                    <a:gd name="T5" fmla="*/ 9 h 9"/>
                    <a:gd name="T6" fmla="*/ 6 w 12"/>
                    <a:gd name="T7" fmla="*/ 0 h 9"/>
                    <a:gd name="T8" fmla="*/ 6 w 12"/>
                    <a:gd name="T9" fmla="*/ 0 h 9"/>
                  </a:gdLst>
                  <a:ahLst/>
                  <a:cxnLst>
                    <a:cxn ang="0">
                      <a:pos x="T0" y="T1"/>
                    </a:cxn>
                    <a:cxn ang="0">
                      <a:pos x="T2" y="T3"/>
                    </a:cxn>
                    <a:cxn ang="0">
                      <a:pos x="T4" y="T5"/>
                    </a:cxn>
                    <a:cxn ang="0">
                      <a:pos x="T6" y="T7"/>
                    </a:cxn>
                    <a:cxn ang="0">
                      <a:pos x="T8" y="T9"/>
                    </a:cxn>
                  </a:cxnLst>
                  <a:rect l="0" t="0" r="r" b="b"/>
                  <a:pathLst>
                    <a:path w="12" h="9">
                      <a:moveTo>
                        <a:pt x="6" y="0"/>
                      </a:moveTo>
                      <a:lnTo>
                        <a:pt x="6" y="0"/>
                      </a:lnTo>
                      <a:cubicBezTo>
                        <a:pt x="0" y="0"/>
                        <a:pt x="0" y="9"/>
                        <a:pt x="6" y="9"/>
                      </a:cubicBezTo>
                      <a:cubicBezTo>
                        <a:pt x="11" y="9"/>
                        <a:pt x="12" y="0"/>
                        <a:pt x="6" y="0"/>
                      </a:cubicBezTo>
                      <a:lnTo>
                        <a:pt x="6"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80" name="Freeform 467"/>
                <p:cNvSpPr>
                  <a:spLocks/>
                </p:cNvSpPr>
                <p:nvPr/>
              </p:nvSpPr>
              <p:spPr bwMode="auto">
                <a:xfrm>
                  <a:off x="3692" y="2053"/>
                  <a:ext cx="4" cy="3"/>
                </a:xfrm>
                <a:custGeom>
                  <a:avLst/>
                  <a:gdLst>
                    <a:gd name="T0" fmla="*/ 5 w 12"/>
                    <a:gd name="T1" fmla="*/ 1 h 10"/>
                    <a:gd name="T2" fmla="*/ 5 w 12"/>
                    <a:gd name="T3" fmla="*/ 1 h 10"/>
                    <a:gd name="T4" fmla="*/ 6 w 12"/>
                    <a:gd name="T5" fmla="*/ 9 h 10"/>
                    <a:gd name="T6" fmla="*/ 5 w 12"/>
                    <a:gd name="T7" fmla="*/ 1 h 10"/>
                    <a:gd name="T8" fmla="*/ 5 w 12"/>
                    <a:gd name="T9" fmla="*/ 1 h 10"/>
                  </a:gdLst>
                  <a:ahLst/>
                  <a:cxnLst>
                    <a:cxn ang="0">
                      <a:pos x="T0" y="T1"/>
                    </a:cxn>
                    <a:cxn ang="0">
                      <a:pos x="T2" y="T3"/>
                    </a:cxn>
                    <a:cxn ang="0">
                      <a:pos x="T4" y="T5"/>
                    </a:cxn>
                    <a:cxn ang="0">
                      <a:pos x="T6" y="T7"/>
                    </a:cxn>
                    <a:cxn ang="0">
                      <a:pos x="T8" y="T9"/>
                    </a:cxn>
                  </a:cxnLst>
                  <a:rect l="0" t="0" r="r" b="b"/>
                  <a:pathLst>
                    <a:path w="12" h="10">
                      <a:moveTo>
                        <a:pt x="5" y="1"/>
                      </a:moveTo>
                      <a:lnTo>
                        <a:pt x="5" y="1"/>
                      </a:lnTo>
                      <a:cubicBezTo>
                        <a:pt x="0" y="1"/>
                        <a:pt x="1" y="10"/>
                        <a:pt x="6" y="9"/>
                      </a:cubicBezTo>
                      <a:cubicBezTo>
                        <a:pt x="12" y="9"/>
                        <a:pt x="11" y="0"/>
                        <a:pt x="5" y="1"/>
                      </a:cubicBezTo>
                      <a:lnTo>
                        <a:pt x="5" y="1"/>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81" name="Freeform 468"/>
                <p:cNvSpPr>
                  <a:spLocks/>
                </p:cNvSpPr>
                <p:nvPr/>
              </p:nvSpPr>
              <p:spPr bwMode="auto">
                <a:xfrm>
                  <a:off x="3692" y="2053"/>
                  <a:ext cx="4" cy="3"/>
                </a:xfrm>
                <a:custGeom>
                  <a:avLst/>
                  <a:gdLst>
                    <a:gd name="T0" fmla="*/ 5 w 12"/>
                    <a:gd name="T1" fmla="*/ 1 h 10"/>
                    <a:gd name="T2" fmla="*/ 5 w 12"/>
                    <a:gd name="T3" fmla="*/ 1 h 10"/>
                    <a:gd name="T4" fmla="*/ 6 w 12"/>
                    <a:gd name="T5" fmla="*/ 9 h 10"/>
                    <a:gd name="T6" fmla="*/ 5 w 12"/>
                    <a:gd name="T7" fmla="*/ 1 h 10"/>
                    <a:gd name="T8" fmla="*/ 5 w 12"/>
                    <a:gd name="T9" fmla="*/ 1 h 10"/>
                  </a:gdLst>
                  <a:ahLst/>
                  <a:cxnLst>
                    <a:cxn ang="0">
                      <a:pos x="T0" y="T1"/>
                    </a:cxn>
                    <a:cxn ang="0">
                      <a:pos x="T2" y="T3"/>
                    </a:cxn>
                    <a:cxn ang="0">
                      <a:pos x="T4" y="T5"/>
                    </a:cxn>
                    <a:cxn ang="0">
                      <a:pos x="T6" y="T7"/>
                    </a:cxn>
                    <a:cxn ang="0">
                      <a:pos x="T8" y="T9"/>
                    </a:cxn>
                  </a:cxnLst>
                  <a:rect l="0" t="0" r="r" b="b"/>
                  <a:pathLst>
                    <a:path w="12" h="10">
                      <a:moveTo>
                        <a:pt x="5" y="1"/>
                      </a:moveTo>
                      <a:lnTo>
                        <a:pt x="5" y="1"/>
                      </a:lnTo>
                      <a:cubicBezTo>
                        <a:pt x="0" y="1"/>
                        <a:pt x="1" y="10"/>
                        <a:pt x="6" y="9"/>
                      </a:cubicBezTo>
                      <a:cubicBezTo>
                        <a:pt x="12" y="9"/>
                        <a:pt x="11" y="0"/>
                        <a:pt x="5" y="1"/>
                      </a:cubicBezTo>
                      <a:lnTo>
                        <a:pt x="5"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82" name="Freeform 469"/>
                <p:cNvSpPr>
                  <a:spLocks/>
                </p:cNvSpPr>
                <p:nvPr/>
              </p:nvSpPr>
              <p:spPr bwMode="auto">
                <a:xfrm>
                  <a:off x="3684" y="2055"/>
                  <a:ext cx="4" cy="3"/>
                </a:xfrm>
                <a:custGeom>
                  <a:avLst/>
                  <a:gdLst>
                    <a:gd name="T0" fmla="*/ 5 w 12"/>
                    <a:gd name="T1" fmla="*/ 1 h 10"/>
                    <a:gd name="T2" fmla="*/ 5 w 12"/>
                    <a:gd name="T3" fmla="*/ 1 h 10"/>
                    <a:gd name="T4" fmla="*/ 6 w 12"/>
                    <a:gd name="T5" fmla="*/ 10 h 10"/>
                    <a:gd name="T6" fmla="*/ 5 w 12"/>
                    <a:gd name="T7" fmla="*/ 1 h 10"/>
                    <a:gd name="T8" fmla="*/ 5 w 12"/>
                    <a:gd name="T9" fmla="*/ 1 h 10"/>
                  </a:gdLst>
                  <a:ahLst/>
                  <a:cxnLst>
                    <a:cxn ang="0">
                      <a:pos x="T0" y="T1"/>
                    </a:cxn>
                    <a:cxn ang="0">
                      <a:pos x="T2" y="T3"/>
                    </a:cxn>
                    <a:cxn ang="0">
                      <a:pos x="T4" y="T5"/>
                    </a:cxn>
                    <a:cxn ang="0">
                      <a:pos x="T6" y="T7"/>
                    </a:cxn>
                    <a:cxn ang="0">
                      <a:pos x="T8" y="T9"/>
                    </a:cxn>
                  </a:cxnLst>
                  <a:rect l="0" t="0" r="r" b="b"/>
                  <a:pathLst>
                    <a:path w="12" h="10">
                      <a:moveTo>
                        <a:pt x="5" y="1"/>
                      </a:moveTo>
                      <a:lnTo>
                        <a:pt x="5" y="1"/>
                      </a:lnTo>
                      <a:cubicBezTo>
                        <a:pt x="0" y="2"/>
                        <a:pt x="0" y="10"/>
                        <a:pt x="6" y="10"/>
                      </a:cubicBezTo>
                      <a:cubicBezTo>
                        <a:pt x="12" y="9"/>
                        <a:pt x="11" y="0"/>
                        <a:pt x="5" y="1"/>
                      </a:cubicBezTo>
                      <a:lnTo>
                        <a:pt x="5" y="1"/>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83" name="Freeform 470"/>
                <p:cNvSpPr>
                  <a:spLocks/>
                </p:cNvSpPr>
                <p:nvPr/>
              </p:nvSpPr>
              <p:spPr bwMode="auto">
                <a:xfrm>
                  <a:off x="3684" y="2055"/>
                  <a:ext cx="4" cy="3"/>
                </a:xfrm>
                <a:custGeom>
                  <a:avLst/>
                  <a:gdLst>
                    <a:gd name="T0" fmla="*/ 5 w 12"/>
                    <a:gd name="T1" fmla="*/ 1 h 10"/>
                    <a:gd name="T2" fmla="*/ 5 w 12"/>
                    <a:gd name="T3" fmla="*/ 1 h 10"/>
                    <a:gd name="T4" fmla="*/ 6 w 12"/>
                    <a:gd name="T5" fmla="*/ 10 h 10"/>
                    <a:gd name="T6" fmla="*/ 5 w 12"/>
                    <a:gd name="T7" fmla="*/ 1 h 10"/>
                    <a:gd name="T8" fmla="*/ 5 w 12"/>
                    <a:gd name="T9" fmla="*/ 1 h 10"/>
                  </a:gdLst>
                  <a:ahLst/>
                  <a:cxnLst>
                    <a:cxn ang="0">
                      <a:pos x="T0" y="T1"/>
                    </a:cxn>
                    <a:cxn ang="0">
                      <a:pos x="T2" y="T3"/>
                    </a:cxn>
                    <a:cxn ang="0">
                      <a:pos x="T4" y="T5"/>
                    </a:cxn>
                    <a:cxn ang="0">
                      <a:pos x="T6" y="T7"/>
                    </a:cxn>
                    <a:cxn ang="0">
                      <a:pos x="T8" y="T9"/>
                    </a:cxn>
                  </a:cxnLst>
                  <a:rect l="0" t="0" r="r" b="b"/>
                  <a:pathLst>
                    <a:path w="12" h="10">
                      <a:moveTo>
                        <a:pt x="5" y="1"/>
                      </a:moveTo>
                      <a:lnTo>
                        <a:pt x="5" y="1"/>
                      </a:lnTo>
                      <a:cubicBezTo>
                        <a:pt x="0" y="2"/>
                        <a:pt x="0" y="10"/>
                        <a:pt x="6" y="10"/>
                      </a:cubicBezTo>
                      <a:cubicBezTo>
                        <a:pt x="12" y="9"/>
                        <a:pt x="11" y="0"/>
                        <a:pt x="5" y="1"/>
                      </a:cubicBezTo>
                      <a:lnTo>
                        <a:pt x="5"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84" name="Freeform 471"/>
                <p:cNvSpPr>
                  <a:spLocks/>
                </p:cNvSpPr>
                <p:nvPr/>
              </p:nvSpPr>
              <p:spPr bwMode="auto">
                <a:xfrm>
                  <a:off x="3698" y="2098"/>
                  <a:ext cx="4" cy="4"/>
                </a:xfrm>
                <a:custGeom>
                  <a:avLst/>
                  <a:gdLst>
                    <a:gd name="T0" fmla="*/ 6 w 13"/>
                    <a:gd name="T1" fmla="*/ 1 h 10"/>
                    <a:gd name="T2" fmla="*/ 6 w 13"/>
                    <a:gd name="T3" fmla="*/ 1 h 10"/>
                    <a:gd name="T4" fmla="*/ 7 w 13"/>
                    <a:gd name="T5" fmla="*/ 9 h 10"/>
                    <a:gd name="T6" fmla="*/ 6 w 13"/>
                    <a:gd name="T7" fmla="*/ 1 h 10"/>
                    <a:gd name="T8" fmla="*/ 6 w 13"/>
                    <a:gd name="T9" fmla="*/ 1 h 10"/>
                  </a:gdLst>
                  <a:ahLst/>
                  <a:cxnLst>
                    <a:cxn ang="0">
                      <a:pos x="T0" y="T1"/>
                    </a:cxn>
                    <a:cxn ang="0">
                      <a:pos x="T2" y="T3"/>
                    </a:cxn>
                    <a:cxn ang="0">
                      <a:pos x="T4" y="T5"/>
                    </a:cxn>
                    <a:cxn ang="0">
                      <a:pos x="T6" y="T7"/>
                    </a:cxn>
                    <a:cxn ang="0">
                      <a:pos x="T8" y="T9"/>
                    </a:cxn>
                  </a:cxnLst>
                  <a:rect l="0" t="0" r="r" b="b"/>
                  <a:pathLst>
                    <a:path w="13" h="10">
                      <a:moveTo>
                        <a:pt x="6" y="1"/>
                      </a:moveTo>
                      <a:lnTo>
                        <a:pt x="6" y="1"/>
                      </a:lnTo>
                      <a:cubicBezTo>
                        <a:pt x="0" y="1"/>
                        <a:pt x="1" y="10"/>
                        <a:pt x="7" y="9"/>
                      </a:cubicBezTo>
                      <a:cubicBezTo>
                        <a:pt x="13" y="8"/>
                        <a:pt x="12" y="0"/>
                        <a:pt x="6" y="1"/>
                      </a:cubicBezTo>
                      <a:lnTo>
                        <a:pt x="6" y="1"/>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85" name="Freeform 472"/>
                <p:cNvSpPr>
                  <a:spLocks/>
                </p:cNvSpPr>
                <p:nvPr/>
              </p:nvSpPr>
              <p:spPr bwMode="auto">
                <a:xfrm>
                  <a:off x="3698" y="2098"/>
                  <a:ext cx="4" cy="4"/>
                </a:xfrm>
                <a:custGeom>
                  <a:avLst/>
                  <a:gdLst>
                    <a:gd name="T0" fmla="*/ 6 w 13"/>
                    <a:gd name="T1" fmla="*/ 1 h 10"/>
                    <a:gd name="T2" fmla="*/ 6 w 13"/>
                    <a:gd name="T3" fmla="*/ 1 h 10"/>
                    <a:gd name="T4" fmla="*/ 7 w 13"/>
                    <a:gd name="T5" fmla="*/ 9 h 10"/>
                    <a:gd name="T6" fmla="*/ 6 w 13"/>
                    <a:gd name="T7" fmla="*/ 1 h 10"/>
                    <a:gd name="T8" fmla="*/ 6 w 13"/>
                    <a:gd name="T9" fmla="*/ 1 h 10"/>
                  </a:gdLst>
                  <a:ahLst/>
                  <a:cxnLst>
                    <a:cxn ang="0">
                      <a:pos x="T0" y="T1"/>
                    </a:cxn>
                    <a:cxn ang="0">
                      <a:pos x="T2" y="T3"/>
                    </a:cxn>
                    <a:cxn ang="0">
                      <a:pos x="T4" y="T5"/>
                    </a:cxn>
                    <a:cxn ang="0">
                      <a:pos x="T6" y="T7"/>
                    </a:cxn>
                    <a:cxn ang="0">
                      <a:pos x="T8" y="T9"/>
                    </a:cxn>
                  </a:cxnLst>
                  <a:rect l="0" t="0" r="r" b="b"/>
                  <a:pathLst>
                    <a:path w="13" h="10">
                      <a:moveTo>
                        <a:pt x="6" y="1"/>
                      </a:moveTo>
                      <a:lnTo>
                        <a:pt x="6" y="1"/>
                      </a:lnTo>
                      <a:cubicBezTo>
                        <a:pt x="0" y="1"/>
                        <a:pt x="1" y="10"/>
                        <a:pt x="7" y="9"/>
                      </a:cubicBezTo>
                      <a:cubicBezTo>
                        <a:pt x="13" y="8"/>
                        <a:pt x="12" y="0"/>
                        <a:pt x="6" y="1"/>
                      </a:cubicBezTo>
                      <a:lnTo>
                        <a:pt x="6"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86" name="Freeform 473"/>
                <p:cNvSpPr>
                  <a:spLocks/>
                </p:cNvSpPr>
                <p:nvPr/>
              </p:nvSpPr>
              <p:spPr bwMode="auto">
                <a:xfrm>
                  <a:off x="3709" y="2094"/>
                  <a:ext cx="4" cy="3"/>
                </a:xfrm>
                <a:custGeom>
                  <a:avLst/>
                  <a:gdLst>
                    <a:gd name="T0" fmla="*/ 6 w 13"/>
                    <a:gd name="T1" fmla="*/ 0 h 9"/>
                    <a:gd name="T2" fmla="*/ 6 w 13"/>
                    <a:gd name="T3" fmla="*/ 0 h 9"/>
                    <a:gd name="T4" fmla="*/ 7 w 13"/>
                    <a:gd name="T5" fmla="*/ 9 h 9"/>
                    <a:gd name="T6" fmla="*/ 6 w 13"/>
                    <a:gd name="T7" fmla="*/ 0 h 9"/>
                    <a:gd name="T8" fmla="*/ 6 w 13"/>
                    <a:gd name="T9" fmla="*/ 0 h 9"/>
                  </a:gdLst>
                  <a:ahLst/>
                  <a:cxnLst>
                    <a:cxn ang="0">
                      <a:pos x="T0" y="T1"/>
                    </a:cxn>
                    <a:cxn ang="0">
                      <a:pos x="T2" y="T3"/>
                    </a:cxn>
                    <a:cxn ang="0">
                      <a:pos x="T4" y="T5"/>
                    </a:cxn>
                    <a:cxn ang="0">
                      <a:pos x="T6" y="T7"/>
                    </a:cxn>
                    <a:cxn ang="0">
                      <a:pos x="T8" y="T9"/>
                    </a:cxn>
                  </a:cxnLst>
                  <a:rect l="0" t="0" r="r" b="b"/>
                  <a:pathLst>
                    <a:path w="13" h="9">
                      <a:moveTo>
                        <a:pt x="6" y="0"/>
                      </a:moveTo>
                      <a:lnTo>
                        <a:pt x="6" y="0"/>
                      </a:lnTo>
                      <a:cubicBezTo>
                        <a:pt x="0" y="1"/>
                        <a:pt x="1" y="9"/>
                        <a:pt x="7" y="9"/>
                      </a:cubicBezTo>
                      <a:cubicBezTo>
                        <a:pt x="13" y="8"/>
                        <a:pt x="12" y="0"/>
                        <a:pt x="6" y="0"/>
                      </a:cubicBezTo>
                      <a:lnTo>
                        <a:pt x="6" y="0"/>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87" name="Freeform 474"/>
                <p:cNvSpPr>
                  <a:spLocks/>
                </p:cNvSpPr>
                <p:nvPr/>
              </p:nvSpPr>
              <p:spPr bwMode="auto">
                <a:xfrm>
                  <a:off x="3709" y="2094"/>
                  <a:ext cx="4" cy="3"/>
                </a:xfrm>
                <a:custGeom>
                  <a:avLst/>
                  <a:gdLst>
                    <a:gd name="T0" fmla="*/ 6 w 13"/>
                    <a:gd name="T1" fmla="*/ 0 h 9"/>
                    <a:gd name="T2" fmla="*/ 6 w 13"/>
                    <a:gd name="T3" fmla="*/ 0 h 9"/>
                    <a:gd name="T4" fmla="*/ 7 w 13"/>
                    <a:gd name="T5" fmla="*/ 9 h 9"/>
                    <a:gd name="T6" fmla="*/ 6 w 13"/>
                    <a:gd name="T7" fmla="*/ 0 h 9"/>
                    <a:gd name="T8" fmla="*/ 6 w 13"/>
                    <a:gd name="T9" fmla="*/ 0 h 9"/>
                  </a:gdLst>
                  <a:ahLst/>
                  <a:cxnLst>
                    <a:cxn ang="0">
                      <a:pos x="T0" y="T1"/>
                    </a:cxn>
                    <a:cxn ang="0">
                      <a:pos x="T2" y="T3"/>
                    </a:cxn>
                    <a:cxn ang="0">
                      <a:pos x="T4" y="T5"/>
                    </a:cxn>
                    <a:cxn ang="0">
                      <a:pos x="T6" y="T7"/>
                    </a:cxn>
                    <a:cxn ang="0">
                      <a:pos x="T8" y="T9"/>
                    </a:cxn>
                  </a:cxnLst>
                  <a:rect l="0" t="0" r="r" b="b"/>
                  <a:pathLst>
                    <a:path w="13" h="9">
                      <a:moveTo>
                        <a:pt x="6" y="0"/>
                      </a:moveTo>
                      <a:lnTo>
                        <a:pt x="6" y="0"/>
                      </a:lnTo>
                      <a:cubicBezTo>
                        <a:pt x="0" y="1"/>
                        <a:pt x="1" y="9"/>
                        <a:pt x="7" y="9"/>
                      </a:cubicBezTo>
                      <a:cubicBezTo>
                        <a:pt x="13" y="8"/>
                        <a:pt x="12" y="0"/>
                        <a:pt x="6" y="0"/>
                      </a:cubicBezTo>
                      <a:lnTo>
                        <a:pt x="6"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88" name="Freeform 475"/>
                <p:cNvSpPr>
                  <a:spLocks/>
                </p:cNvSpPr>
                <p:nvPr/>
              </p:nvSpPr>
              <p:spPr bwMode="auto">
                <a:xfrm>
                  <a:off x="3698" y="2075"/>
                  <a:ext cx="4" cy="3"/>
                </a:xfrm>
                <a:custGeom>
                  <a:avLst/>
                  <a:gdLst>
                    <a:gd name="T0" fmla="*/ 6 w 13"/>
                    <a:gd name="T1" fmla="*/ 1 h 10"/>
                    <a:gd name="T2" fmla="*/ 6 w 13"/>
                    <a:gd name="T3" fmla="*/ 1 h 10"/>
                    <a:gd name="T4" fmla="*/ 7 w 13"/>
                    <a:gd name="T5" fmla="*/ 9 h 10"/>
                    <a:gd name="T6" fmla="*/ 6 w 13"/>
                    <a:gd name="T7" fmla="*/ 1 h 10"/>
                    <a:gd name="T8" fmla="*/ 6 w 13"/>
                    <a:gd name="T9" fmla="*/ 1 h 10"/>
                  </a:gdLst>
                  <a:ahLst/>
                  <a:cxnLst>
                    <a:cxn ang="0">
                      <a:pos x="T0" y="T1"/>
                    </a:cxn>
                    <a:cxn ang="0">
                      <a:pos x="T2" y="T3"/>
                    </a:cxn>
                    <a:cxn ang="0">
                      <a:pos x="T4" y="T5"/>
                    </a:cxn>
                    <a:cxn ang="0">
                      <a:pos x="T6" y="T7"/>
                    </a:cxn>
                    <a:cxn ang="0">
                      <a:pos x="T8" y="T9"/>
                    </a:cxn>
                  </a:cxnLst>
                  <a:rect l="0" t="0" r="r" b="b"/>
                  <a:pathLst>
                    <a:path w="13" h="10">
                      <a:moveTo>
                        <a:pt x="6" y="1"/>
                      </a:moveTo>
                      <a:lnTo>
                        <a:pt x="6" y="1"/>
                      </a:lnTo>
                      <a:cubicBezTo>
                        <a:pt x="0" y="1"/>
                        <a:pt x="1" y="10"/>
                        <a:pt x="7" y="9"/>
                      </a:cubicBezTo>
                      <a:cubicBezTo>
                        <a:pt x="13" y="8"/>
                        <a:pt x="12" y="0"/>
                        <a:pt x="6" y="1"/>
                      </a:cubicBezTo>
                      <a:lnTo>
                        <a:pt x="6" y="1"/>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89" name="Freeform 476"/>
                <p:cNvSpPr>
                  <a:spLocks/>
                </p:cNvSpPr>
                <p:nvPr/>
              </p:nvSpPr>
              <p:spPr bwMode="auto">
                <a:xfrm>
                  <a:off x="3698" y="2075"/>
                  <a:ext cx="4" cy="3"/>
                </a:xfrm>
                <a:custGeom>
                  <a:avLst/>
                  <a:gdLst>
                    <a:gd name="T0" fmla="*/ 6 w 13"/>
                    <a:gd name="T1" fmla="*/ 1 h 10"/>
                    <a:gd name="T2" fmla="*/ 6 w 13"/>
                    <a:gd name="T3" fmla="*/ 1 h 10"/>
                    <a:gd name="T4" fmla="*/ 7 w 13"/>
                    <a:gd name="T5" fmla="*/ 9 h 10"/>
                    <a:gd name="T6" fmla="*/ 6 w 13"/>
                    <a:gd name="T7" fmla="*/ 1 h 10"/>
                    <a:gd name="T8" fmla="*/ 6 w 13"/>
                    <a:gd name="T9" fmla="*/ 1 h 10"/>
                  </a:gdLst>
                  <a:ahLst/>
                  <a:cxnLst>
                    <a:cxn ang="0">
                      <a:pos x="T0" y="T1"/>
                    </a:cxn>
                    <a:cxn ang="0">
                      <a:pos x="T2" y="T3"/>
                    </a:cxn>
                    <a:cxn ang="0">
                      <a:pos x="T4" y="T5"/>
                    </a:cxn>
                    <a:cxn ang="0">
                      <a:pos x="T6" y="T7"/>
                    </a:cxn>
                    <a:cxn ang="0">
                      <a:pos x="T8" y="T9"/>
                    </a:cxn>
                  </a:cxnLst>
                  <a:rect l="0" t="0" r="r" b="b"/>
                  <a:pathLst>
                    <a:path w="13" h="10">
                      <a:moveTo>
                        <a:pt x="6" y="1"/>
                      </a:moveTo>
                      <a:lnTo>
                        <a:pt x="6" y="1"/>
                      </a:lnTo>
                      <a:cubicBezTo>
                        <a:pt x="0" y="1"/>
                        <a:pt x="1" y="10"/>
                        <a:pt x="7" y="9"/>
                      </a:cubicBezTo>
                      <a:cubicBezTo>
                        <a:pt x="13" y="8"/>
                        <a:pt x="12" y="0"/>
                        <a:pt x="6" y="1"/>
                      </a:cubicBezTo>
                      <a:lnTo>
                        <a:pt x="6"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90" name="Freeform 477"/>
                <p:cNvSpPr>
                  <a:spLocks/>
                </p:cNvSpPr>
                <p:nvPr/>
              </p:nvSpPr>
              <p:spPr bwMode="auto">
                <a:xfrm>
                  <a:off x="3691" y="2078"/>
                  <a:ext cx="3" cy="3"/>
                </a:xfrm>
                <a:custGeom>
                  <a:avLst/>
                  <a:gdLst>
                    <a:gd name="T0" fmla="*/ 5 w 12"/>
                    <a:gd name="T1" fmla="*/ 1 h 10"/>
                    <a:gd name="T2" fmla="*/ 5 w 12"/>
                    <a:gd name="T3" fmla="*/ 1 h 10"/>
                    <a:gd name="T4" fmla="*/ 6 w 12"/>
                    <a:gd name="T5" fmla="*/ 9 h 10"/>
                    <a:gd name="T6" fmla="*/ 5 w 12"/>
                    <a:gd name="T7" fmla="*/ 1 h 10"/>
                    <a:gd name="T8" fmla="*/ 5 w 12"/>
                    <a:gd name="T9" fmla="*/ 1 h 10"/>
                  </a:gdLst>
                  <a:ahLst/>
                  <a:cxnLst>
                    <a:cxn ang="0">
                      <a:pos x="T0" y="T1"/>
                    </a:cxn>
                    <a:cxn ang="0">
                      <a:pos x="T2" y="T3"/>
                    </a:cxn>
                    <a:cxn ang="0">
                      <a:pos x="T4" y="T5"/>
                    </a:cxn>
                    <a:cxn ang="0">
                      <a:pos x="T6" y="T7"/>
                    </a:cxn>
                    <a:cxn ang="0">
                      <a:pos x="T8" y="T9"/>
                    </a:cxn>
                  </a:cxnLst>
                  <a:rect l="0" t="0" r="r" b="b"/>
                  <a:pathLst>
                    <a:path w="12" h="10">
                      <a:moveTo>
                        <a:pt x="5" y="1"/>
                      </a:moveTo>
                      <a:lnTo>
                        <a:pt x="5" y="1"/>
                      </a:lnTo>
                      <a:cubicBezTo>
                        <a:pt x="0" y="1"/>
                        <a:pt x="1" y="10"/>
                        <a:pt x="6" y="9"/>
                      </a:cubicBezTo>
                      <a:cubicBezTo>
                        <a:pt x="12" y="9"/>
                        <a:pt x="11" y="0"/>
                        <a:pt x="5" y="1"/>
                      </a:cubicBezTo>
                      <a:lnTo>
                        <a:pt x="5" y="1"/>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91" name="Freeform 478"/>
                <p:cNvSpPr>
                  <a:spLocks/>
                </p:cNvSpPr>
                <p:nvPr/>
              </p:nvSpPr>
              <p:spPr bwMode="auto">
                <a:xfrm>
                  <a:off x="3691" y="2078"/>
                  <a:ext cx="3" cy="3"/>
                </a:xfrm>
                <a:custGeom>
                  <a:avLst/>
                  <a:gdLst>
                    <a:gd name="T0" fmla="*/ 5 w 12"/>
                    <a:gd name="T1" fmla="*/ 1 h 10"/>
                    <a:gd name="T2" fmla="*/ 5 w 12"/>
                    <a:gd name="T3" fmla="*/ 1 h 10"/>
                    <a:gd name="T4" fmla="*/ 6 w 12"/>
                    <a:gd name="T5" fmla="*/ 9 h 10"/>
                    <a:gd name="T6" fmla="*/ 5 w 12"/>
                    <a:gd name="T7" fmla="*/ 1 h 10"/>
                    <a:gd name="T8" fmla="*/ 5 w 12"/>
                    <a:gd name="T9" fmla="*/ 1 h 10"/>
                  </a:gdLst>
                  <a:ahLst/>
                  <a:cxnLst>
                    <a:cxn ang="0">
                      <a:pos x="T0" y="T1"/>
                    </a:cxn>
                    <a:cxn ang="0">
                      <a:pos x="T2" y="T3"/>
                    </a:cxn>
                    <a:cxn ang="0">
                      <a:pos x="T4" y="T5"/>
                    </a:cxn>
                    <a:cxn ang="0">
                      <a:pos x="T6" y="T7"/>
                    </a:cxn>
                    <a:cxn ang="0">
                      <a:pos x="T8" y="T9"/>
                    </a:cxn>
                  </a:cxnLst>
                  <a:rect l="0" t="0" r="r" b="b"/>
                  <a:pathLst>
                    <a:path w="12" h="10">
                      <a:moveTo>
                        <a:pt x="5" y="1"/>
                      </a:moveTo>
                      <a:lnTo>
                        <a:pt x="5" y="1"/>
                      </a:lnTo>
                      <a:cubicBezTo>
                        <a:pt x="0" y="1"/>
                        <a:pt x="1" y="10"/>
                        <a:pt x="6" y="9"/>
                      </a:cubicBezTo>
                      <a:cubicBezTo>
                        <a:pt x="12" y="9"/>
                        <a:pt x="11" y="0"/>
                        <a:pt x="5" y="1"/>
                      </a:cubicBezTo>
                      <a:lnTo>
                        <a:pt x="5"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92" name="Freeform 479"/>
                <p:cNvSpPr>
                  <a:spLocks/>
                </p:cNvSpPr>
                <p:nvPr/>
              </p:nvSpPr>
              <p:spPr bwMode="auto">
                <a:xfrm>
                  <a:off x="3697" y="2018"/>
                  <a:ext cx="3" cy="2"/>
                </a:xfrm>
                <a:custGeom>
                  <a:avLst/>
                  <a:gdLst>
                    <a:gd name="T0" fmla="*/ 6 w 12"/>
                    <a:gd name="T1" fmla="*/ 0 h 8"/>
                    <a:gd name="T2" fmla="*/ 6 w 12"/>
                    <a:gd name="T3" fmla="*/ 0 h 8"/>
                    <a:gd name="T4" fmla="*/ 6 w 12"/>
                    <a:gd name="T5" fmla="*/ 8 h 8"/>
                    <a:gd name="T6" fmla="*/ 6 w 12"/>
                    <a:gd name="T7" fmla="*/ 0 h 8"/>
                    <a:gd name="T8" fmla="*/ 6 w 12"/>
                    <a:gd name="T9" fmla="*/ 0 h 8"/>
                  </a:gdLst>
                  <a:ahLst/>
                  <a:cxnLst>
                    <a:cxn ang="0">
                      <a:pos x="T0" y="T1"/>
                    </a:cxn>
                    <a:cxn ang="0">
                      <a:pos x="T2" y="T3"/>
                    </a:cxn>
                    <a:cxn ang="0">
                      <a:pos x="T4" y="T5"/>
                    </a:cxn>
                    <a:cxn ang="0">
                      <a:pos x="T6" y="T7"/>
                    </a:cxn>
                    <a:cxn ang="0">
                      <a:pos x="T8" y="T9"/>
                    </a:cxn>
                  </a:cxnLst>
                  <a:rect l="0" t="0" r="r" b="b"/>
                  <a:pathLst>
                    <a:path w="12" h="8">
                      <a:moveTo>
                        <a:pt x="6" y="0"/>
                      </a:moveTo>
                      <a:lnTo>
                        <a:pt x="6" y="0"/>
                      </a:lnTo>
                      <a:cubicBezTo>
                        <a:pt x="0" y="0"/>
                        <a:pt x="0" y="8"/>
                        <a:pt x="6" y="8"/>
                      </a:cubicBezTo>
                      <a:cubicBezTo>
                        <a:pt x="12" y="8"/>
                        <a:pt x="12" y="0"/>
                        <a:pt x="6" y="0"/>
                      </a:cubicBezTo>
                      <a:lnTo>
                        <a:pt x="6" y="0"/>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93" name="Freeform 480"/>
                <p:cNvSpPr>
                  <a:spLocks/>
                </p:cNvSpPr>
                <p:nvPr/>
              </p:nvSpPr>
              <p:spPr bwMode="auto">
                <a:xfrm>
                  <a:off x="3697" y="2018"/>
                  <a:ext cx="3" cy="2"/>
                </a:xfrm>
                <a:custGeom>
                  <a:avLst/>
                  <a:gdLst>
                    <a:gd name="T0" fmla="*/ 6 w 12"/>
                    <a:gd name="T1" fmla="*/ 0 h 8"/>
                    <a:gd name="T2" fmla="*/ 6 w 12"/>
                    <a:gd name="T3" fmla="*/ 0 h 8"/>
                    <a:gd name="T4" fmla="*/ 6 w 12"/>
                    <a:gd name="T5" fmla="*/ 8 h 8"/>
                    <a:gd name="T6" fmla="*/ 6 w 12"/>
                    <a:gd name="T7" fmla="*/ 0 h 8"/>
                    <a:gd name="T8" fmla="*/ 6 w 12"/>
                    <a:gd name="T9" fmla="*/ 0 h 8"/>
                  </a:gdLst>
                  <a:ahLst/>
                  <a:cxnLst>
                    <a:cxn ang="0">
                      <a:pos x="T0" y="T1"/>
                    </a:cxn>
                    <a:cxn ang="0">
                      <a:pos x="T2" y="T3"/>
                    </a:cxn>
                    <a:cxn ang="0">
                      <a:pos x="T4" y="T5"/>
                    </a:cxn>
                    <a:cxn ang="0">
                      <a:pos x="T6" y="T7"/>
                    </a:cxn>
                    <a:cxn ang="0">
                      <a:pos x="T8" y="T9"/>
                    </a:cxn>
                  </a:cxnLst>
                  <a:rect l="0" t="0" r="r" b="b"/>
                  <a:pathLst>
                    <a:path w="12" h="8">
                      <a:moveTo>
                        <a:pt x="6" y="0"/>
                      </a:moveTo>
                      <a:lnTo>
                        <a:pt x="6" y="0"/>
                      </a:lnTo>
                      <a:cubicBezTo>
                        <a:pt x="0" y="0"/>
                        <a:pt x="0" y="8"/>
                        <a:pt x="6" y="8"/>
                      </a:cubicBezTo>
                      <a:cubicBezTo>
                        <a:pt x="12" y="8"/>
                        <a:pt x="12" y="0"/>
                        <a:pt x="6" y="0"/>
                      </a:cubicBezTo>
                      <a:lnTo>
                        <a:pt x="6"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94" name="Freeform 481"/>
                <p:cNvSpPr>
                  <a:spLocks/>
                </p:cNvSpPr>
                <p:nvPr/>
              </p:nvSpPr>
              <p:spPr bwMode="auto">
                <a:xfrm>
                  <a:off x="3810" y="2003"/>
                  <a:ext cx="5" cy="7"/>
                </a:xfrm>
                <a:custGeom>
                  <a:avLst/>
                  <a:gdLst>
                    <a:gd name="T0" fmla="*/ 15 w 15"/>
                    <a:gd name="T1" fmla="*/ 19 h 21"/>
                    <a:gd name="T2" fmla="*/ 15 w 15"/>
                    <a:gd name="T3" fmla="*/ 19 h 21"/>
                    <a:gd name="T4" fmla="*/ 0 w 15"/>
                    <a:gd name="T5" fmla="*/ 0 h 21"/>
                    <a:gd name="T6" fmla="*/ 14 w 15"/>
                    <a:gd name="T7" fmla="*/ 21 h 21"/>
                    <a:gd name="T8" fmla="*/ 15 w 15"/>
                    <a:gd name="T9" fmla="*/ 19 h 21"/>
                    <a:gd name="T10" fmla="*/ 15 w 15"/>
                    <a:gd name="T11" fmla="*/ 19 h 21"/>
                  </a:gdLst>
                  <a:ahLst/>
                  <a:cxnLst>
                    <a:cxn ang="0">
                      <a:pos x="T0" y="T1"/>
                    </a:cxn>
                    <a:cxn ang="0">
                      <a:pos x="T2" y="T3"/>
                    </a:cxn>
                    <a:cxn ang="0">
                      <a:pos x="T4" y="T5"/>
                    </a:cxn>
                    <a:cxn ang="0">
                      <a:pos x="T6" y="T7"/>
                    </a:cxn>
                    <a:cxn ang="0">
                      <a:pos x="T8" y="T9"/>
                    </a:cxn>
                    <a:cxn ang="0">
                      <a:pos x="T10" y="T11"/>
                    </a:cxn>
                  </a:cxnLst>
                  <a:rect l="0" t="0" r="r" b="b"/>
                  <a:pathLst>
                    <a:path w="15" h="21">
                      <a:moveTo>
                        <a:pt x="15" y="19"/>
                      </a:moveTo>
                      <a:lnTo>
                        <a:pt x="15" y="19"/>
                      </a:lnTo>
                      <a:cubicBezTo>
                        <a:pt x="10" y="11"/>
                        <a:pt x="5" y="4"/>
                        <a:pt x="0" y="0"/>
                      </a:cubicBezTo>
                      <a:cubicBezTo>
                        <a:pt x="4" y="5"/>
                        <a:pt x="11" y="18"/>
                        <a:pt x="14" y="21"/>
                      </a:cubicBezTo>
                      <a:lnTo>
                        <a:pt x="15" y="19"/>
                      </a:lnTo>
                      <a:lnTo>
                        <a:pt x="15" y="19"/>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95" name="Freeform 482"/>
                <p:cNvSpPr>
                  <a:spLocks/>
                </p:cNvSpPr>
                <p:nvPr/>
              </p:nvSpPr>
              <p:spPr bwMode="auto">
                <a:xfrm>
                  <a:off x="3810" y="2003"/>
                  <a:ext cx="5" cy="7"/>
                </a:xfrm>
                <a:custGeom>
                  <a:avLst/>
                  <a:gdLst>
                    <a:gd name="T0" fmla="*/ 15 w 15"/>
                    <a:gd name="T1" fmla="*/ 19 h 21"/>
                    <a:gd name="T2" fmla="*/ 15 w 15"/>
                    <a:gd name="T3" fmla="*/ 19 h 21"/>
                    <a:gd name="T4" fmla="*/ 0 w 15"/>
                    <a:gd name="T5" fmla="*/ 0 h 21"/>
                    <a:gd name="T6" fmla="*/ 14 w 15"/>
                    <a:gd name="T7" fmla="*/ 21 h 21"/>
                    <a:gd name="T8" fmla="*/ 15 w 15"/>
                    <a:gd name="T9" fmla="*/ 19 h 21"/>
                    <a:gd name="T10" fmla="*/ 15 w 15"/>
                    <a:gd name="T11" fmla="*/ 19 h 21"/>
                  </a:gdLst>
                  <a:ahLst/>
                  <a:cxnLst>
                    <a:cxn ang="0">
                      <a:pos x="T0" y="T1"/>
                    </a:cxn>
                    <a:cxn ang="0">
                      <a:pos x="T2" y="T3"/>
                    </a:cxn>
                    <a:cxn ang="0">
                      <a:pos x="T4" y="T5"/>
                    </a:cxn>
                    <a:cxn ang="0">
                      <a:pos x="T6" y="T7"/>
                    </a:cxn>
                    <a:cxn ang="0">
                      <a:pos x="T8" y="T9"/>
                    </a:cxn>
                    <a:cxn ang="0">
                      <a:pos x="T10" y="T11"/>
                    </a:cxn>
                  </a:cxnLst>
                  <a:rect l="0" t="0" r="r" b="b"/>
                  <a:pathLst>
                    <a:path w="15" h="21">
                      <a:moveTo>
                        <a:pt x="15" y="19"/>
                      </a:moveTo>
                      <a:lnTo>
                        <a:pt x="15" y="19"/>
                      </a:lnTo>
                      <a:cubicBezTo>
                        <a:pt x="10" y="11"/>
                        <a:pt x="5" y="4"/>
                        <a:pt x="0" y="0"/>
                      </a:cubicBezTo>
                      <a:cubicBezTo>
                        <a:pt x="4" y="5"/>
                        <a:pt x="11" y="18"/>
                        <a:pt x="14" y="21"/>
                      </a:cubicBezTo>
                      <a:lnTo>
                        <a:pt x="15" y="19"/>
                      </a:lnTo>
                      <a:lnTo>
                        <a:pt x="15" y="19"/>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96" name="Freeform 483"/>
                <p:cNvSpPr>
                  <a:spLocks/>
                </p:cNvSpPr>
                <p:nvPr/>
              </p:nvSpPr>
              <p:spPr bwMode="auto">
                <a:xfrm>
                  <a:off x="3821" y="2013"/>
                  <a:ext cx="1" cy="10"/>
                </a:xfrm>
                <a:custGeom>
                  <a:avLst/>
                  <a:gdLst>
                    <a:gd name="T0" fmla="*/ 2 w 4"/>
                    <a:gd name="T1" fmla="*/ 30 h 31"/>
                    <a:gd name="T2" fmla="*/ 2 w 4"/>
                    <a:gd name="T3" fmla="*/ 30 h 31"/>
                    <a:gd name="T4" fmla="*/ 4 w 4"/>
                    <a:gd name="T5" fmla="*/ 0 h 31"/>
                    <a:gd name="T6" fmla="*/ 4 w 4"/>
                    <a:gd name="T7" fmla="*/ 31 h 31"/>
                    <a:gd name="T8" fmla="*/ 2 w 4"/>
                    <a:gd name="T9" fmla="*/ 30 h 31"/>
                    <a:gd name="T10" fmla="*/ 2 w 4"/>
                    <a:gd name="T11" fmla="*/ 30 h 31"/>
                  </a:gdLst>
                  <a:ahLst/>
                  <a:cxnLst>
                    <a:cxn ang="0">
                      <a:pos x="T0" y="T1"/>
                    </a:cxn>
                    <a:cxn ang="0">
                      <a:pos x="T2" y="T3"/>
                    </a:cxn>
                    <a:cxn ang="0">
                      <a:pos x="T4" y="T5"/>
                    </a:cxn>
                    <a:cxn ang="0">
                      <a:pos x="T6" y="T7"/>
                    </a:cxn>
                    <a:cxn ang="0">
                      <a:pos x="T8" y="T9"/>
                    </a:cxn>
                    <a:cxn ang="0">
                      <a:pos x="T10" y="T11"/>
                    </a:cxn>
                  </a:cxnLst>
                  <a:rect l="0" t="0" r="r" b="b"/>
                  <a:pathLst>
                    <a:path w="4" h="31">
                      <a:moveTo>
                        <a:pt x="2" y="30"/>
                      </a:moveTo>
                      <a:lnTo>
                        <a:pt x="2" y="30"/>
                      </a:lnTo>
                      <a:cubicBezTo>
                        <a:pt x="0" y="22"/>
                        <a:pt x="2" y="5"/>
                        <a:pt x="4" y="0"/>
                      </a:cubicBezTo>
                      <a:cubicBezTo>
                        <a:pt x="3" y="7"/>
                        <a:pt x="2" y="20"/>
                        <a:pt x="4" y="31"/>
                      </a:cubicBezTo>
                      <a:lnTo>
                        <a:pt x="2" y="30"/>
                      </a:lnTo>
                      <a:lnTo>
                        <a:pt x="2" y="30"/>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97" name="Freeform 484"/>
                <p:cNvSpPr>
                  <a:spLocks/>
                </p:cNvSpPr>
                <p:nvPr/>
              </p:nvSpPr>
              <p:spPr bwMode="auto">
                <a:xfrm>
                  <a:off x="3821" y="2013"/>
                  <a:ext cx="1" cy="10"/>
                </a:xfrm>
                <a:custGeom>
                  <a:avLst/>
                  <a:gdLst>
                    <a:gd name="T0" fmla="*/ 2 w 4"/>
                    <a:gd name="T1" fmla="*/ 30 h 31"/>
                    <a:gd name="T2" fmla="*/ 2 w 4"/>
                    <a:gd name="T3" fmla="*/ 30 h 31"/>
                    <a:gd name="T4" fmla="*/ 4 w 4"/>
                    <a:gd name="T5" fmla="*/ 0 h 31"/>
                    <a:gd name="T6" fmla="*/ 4 w 4"/>
                    <a:gd name="T7" fmla="*/ 31 h 31"/>
                    <a:gd name="T8" fmla="*/ 2 w 4"/>
                    <a:gd name="T9" fmla="*/ 30 h 31"/>
                    <a:gd name="T10" fmla="*/ 2 w 4"/>
                    <a:gd name="T11" fmla="*/ 30 h 31"/>
                  </a:gdLst>
                  <a:ahLst/>
                  <a:cxnLst>
                    <a:cxn ang="0">
                      <a:pos x="T0" y="T1"/>
                    </a:cxn>
                    <a:cxn ang="0">
                      <a:pos x="T2" y="T3"/>
                    </a:cxn>
                    <a:cxn ang="0">
                      <a:pos x="T4" y="T5"/>
                    </a:cxn>
                    <a:cxn ang="0">
                      <a:pos x="T6" y="T7"/>
                    </a:cxn>
                    <a:cxn ang="0">
                      <a:pos x="T8" y="T9"/>
                    </a:cxn>
                    <a:cxn ang="0">
                      <a:pos x="T10" y="T11"/>
                    </a:cxn>
                  </a:cxnLst>
                  <a:rect l="0" t="0" r="r" b="b"/>
                  <a:pathLst>
                    <a:path w="4" h="31">
                      <a:moveTo>
                        <a:pt x="2" y="30"/>
                      </a:moveTo>
                      <a:lnTo>
                        <a:pt x="2" y="30"/>
                      </a:lnTo>
                      <a:cubicBezTo>
                        <a:pt x="0" y="22"/>
                        <a:pt x="2" y="5"/>
                        <a:pt x="4" y="0"/>
                      </a:cubicBezTo>
                      <a:cubicBezTo>
                        <a:pt x="3" y="7"/>
                        <a:pt x="2" y="20"/>
                        <a:pt x="4" y="31"/>
                      </a:cubicBezTo>
                      <a:lnTo>
                        <a:pt x="2" y="30"/>
                      </a:lnTo>
                      <a:lnTo>
                        <a:pt x="2" y="3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98" name="Freeform 485"/>
                <p:cNvSpPr>
                  <a:spLocks/>
                </p:cNvSpPr>
                <p:nvPr/>
              </p:nvSpPr>
              <p:spPr bwMode="auto">
                <a:xfrm>
                  <a:off x="3824" y="2035"/>
                  <a:ext cx="4" cy="11"/>
                </a:xfrm>
                <a:custGeom>
                  <a:avLst/>
                  <a:gdLst>
                    <a:gd name="T0" fmla="*/ 14 w 14"/>
                    <a:gd name="T1" fmla="*/ 34 h 37"/>
                    <a:gd name="T2" fmla="*/ 14 w 14"/>
                    <a:gd name="T3" fmla="*/ 34 h 37"/>
                    <a:gd name="T4" fmla="*/ 0 w 14"/>
                    <a:gd name="T5" fmla="*/ 0 h 37"/>
                    <a:gd name="T6" fmla="*/ 12 w 14"/>
                    <a:gd name="T7" fmla="*/ 37 h 37"/>
                    <a:gd name="T8" fmla="*/ 14 w 14"/>
                    <a:gd name="T9" fmla="*/ 34 h 37"/>
                    <a:gd name="T10" fmla="*/ 14 w 14"/>
                    <a:gd name="T11" fmla="*/ 34 h 37"/>
                  </a:gdLst>
                  <a:ahLst/>
                  <a:cxnLst>
                    <a:cxn ang="0">
                      <a:pos x="T0" y="T1"/>
                    </a:cxn>
                    <a:cxn ang="0">
                      <a:pos x="T2" y="T3"/>
                    </a:cxn>
                    <a:cxn ang="0">
                      <a:pos x="T4" y="T5"/>
                    </a:cxn>
                    <a:cxn ang="0">
                      <a:pos x="T6" y="T7"/>
                    </a:cxn>
                    <a:cxn ang="0">
                      <a:pos x="T8" y="T9"/>
                    </a:cxn>
                    <a:cxn ang="0">
                      <a:pos x="T10" y="T11"/>
                    </a:cxn>
                  </a:cxnLst>
                  <a:rect l="0" t="0" r="r" b="b"/>
                  <a:pathLst>
                    <a:path w="14" h="37">
                      <a:moveTo>
                        <a:pt x="14" y="34"/>
                      </a:moveTo>
                      <a:lnTo>
                        <a:pt x="14" y="34"/>
                      </a:lnTo>
                      <a:cubicBezTo>
                        <a:pt x="11" y="19"/>
                        <a:pt x="9" y="8"/>
                        <a:pt x="0" y="0"/>
                      </a:cubicBezTo>
                      <a:cubicBezTo>
                        <a:pt x="5" y="8"/>
                        <a:pt x="9" y="15"/>
                        <a:pt x="12" y="37"/>
                      </a:cubicBezTo>
                      <a:lnTo>
                        <a:pt x="14" y="34"/>
                      </a:lnTo>
                      <a:lnTo>
                        <a:pt x="14" y="34"/>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99" name="Freeform 486"/>
                <p:cNvSpPr>
                  <a:spLocks/>
                </p:cNvSpPr>
                <p:nvPr/>
              </p:nvSpPr>
              <p:spPr bwMode="auto">
                <a:xfrm>
                  <a:off x="3824" y="2035"/>
                  <a:ext cx="4" cy="11"/>
                </a:xfrm>
                <a:custGeom>
                  <a:avLst/>
                  <a:gdLst>
                    <a:gd name="T0" fmla="*/ 14 w 14"/>
                    <a:gd name="T1" fmla="*/ 34 h 37"/>
                    <a:gd name="T2" fmla="*/ 14 w 14"/>
                    <a:gd name="T3" fmla="*/ 34 h 37"/>
                    <a:gd name="T4" fmla="*/ 0 w 14"/>
                    <a:gd name="T5" fmla="*/ 0 h 37"/>
                    <a:gd name="T6" fmla="*/ 12 w 14"/>
                    <a:gd name="T7" fmla="*/ 37 h 37"/>
                    <a:gd name="T8" fmla="*/ 14 w 14"/>
                    <a:gd name="T9" fmla="*/ 34 h 37"/>
                    <a:gd name="T10" fmla="*/ 14 w 14"/>
                    <a:gd name="T11" fmla="*/ 34 h 37"/>
                  </a:gdLst>
                  <a:ahLst/>
                  <a:cxnLst>
                    <a:cxn ang="0">
                      <a:pos x="T0" y="T1"/>
                    </a:cxn>
                    <a:cxn ang="0">
                      <a:pos x="T2" y="T3"/>
                    </a:cxn>
                    <a:cxn ang="0">
                      <a:pos x="T4" y="T5"/>
                    </a:cxn>
                    <a:cxn ang="0">
                      <a:pos x="T6" y="T7"/>
                    </a:cxn>
                    <a:cxn ang="0">
                      <a:pos x="T8" y="T9"/>
                    </a:cxn>
                    <a:cxn ang="0">
                      <a:pos x="T10" y="T11"/>
                    </a:cxn>
                  </a:cxnLst>
                  <a:rect l="0" t="0" r="r" b="b"/>
                  <a:pathLst>
                    <a:path w="14" h="37">
                      <a:moveTo>
                        <a:pt x="14" y="34"/>
                      </a:moveTo>
                      <a:lnTo>
                        <a:pt x="14" y="34"/>
                      </a:lnTo>
                      <a:cubicBezTo>
                        <a:pt x="11" y="19"/>
                        <a:pt x="9" y="8"/>
                        <a:pt x="0" y="0"/>
                      </a:cubicBezTo>
                      <a:cubicBezTo>
                        <a:pt x="5" y="8"/>
                        <a:pt x="9" y="15"/>
                        <a:pt x="12" y="37"/>
                      </a:cubicBezTo>
                      <a:lnTo>
                        <a:pt x="14" y="34"/>
                      </a:lnTo>
                      <a:lnTo>
                        <a:pt x="14" y="34"/>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00" name="Freeform 487"/>
                <p:cNvSpPr>
                  <a:spLocks/>
                </p:cNvSpPr>
                <p:nvPr/>
              </p:nvSpPr>
              <p:spPr bwMode="auto">
                <a:xfrm>
                  <a:off x="3828" y="2032"/>
                  <a:ext cx="3" cy="11"/>
                </a:xfrm>
                <a:custGeom>
                  <a:avLst/>
                  <a:gdLst>
                    <a:gd name="T0" fmla="*/ 0 w 9"/>
                    <a:gd name="T1" fmla="*/ 32 h 36"/>
                    <a:gd name="T2" fmla="*/ 0 w 9"/>
                    <a:gd name="T3" fmla="*/ 32 h 36"/>
                    <a:gd name="T4" fmla="*/ 9 w 9"/>
                    <a:gd name="T5" fmla="*/ 0 h 36"/>
                    <a:gd name="T6" fmla="*/ 1 w 9"/>
                    <a:gd name="T7" fmla="*/ 36 h 36"/>
                    <a:gd name="T8" fmla="*/ 0 w 9"/>
                    <a:gd name="T9" fmla="*/ 32 h 36"/>
                    <a:gd name="T10" fmla="*/ 0 w 9"/>
                    <a:gd name="T11" fmla="*/ 32 h 36"/>
                  </a:gdLst>
                  <a:ahLst/>
                  <a:cxnLst>
                    <a:cxn ang="0">
                      <a:pos x="T0" y="T1"/>
                    </a:cxn>
                    <a:cxn ang="0">
                      <a:pos x="T2" y="T3"/>
                    </a:cxn>
                    <a:cxn ang="0">
                      <a:pos x="T4" y="T5"/>
                    </a:cxn>
                    <a:cxn ang="0">
                      <a:pos x="T6" y="T7"/>
                    </a:cxn>
                    <a:cxn ang="0">
                      <a:pos x="T8" y="T9"/>
                    </a:cxn>
                    <a:cxn ang="0">
                      <a:pos x="T10" y="T11"/>
                    </a:cxn>
                  </a:cxnLst>
                  <a:rect l="0" t="0" r="r" b="b"/>
                  <a:pathLst>
                    <a:path w="9" h="36">
                      <a:moveTo>
                        <a:pt x="0" y="32"/>
                      </a:moveTo>
                      <a:lnTo>
                        <a:pt x="0" y="32"/>
                      </a:lnTo>
                      <a:cubicBezTo>
                        <a:pt x="0" y="19"/>
                        <a:pt x="3" y="11"/>
                        <a:pt x="9" y="0"/>
                      </a:cubicBezTo>
                      <a:cubicBezTo>
                        <a:pt x="6" y="7"/>
                        <a:pt x="1" y="25"/>
                        <a:pt x="1" y="36"/>
                      </a:cubicBezTo>
                      <a:lnTo>
                        <a:pt x="0" y="32"/>
                      </a:lnTo>
                      <a:lnTo>
                        <a:pt x="0" y="32"/>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01" name="Freeform 488"/>
                <p:cNvSpPr>
                  <a:spLocks/>
                </p:cNvSpPr>
                <p:nvPr/>
              </p:nvSpPr>
              <p:spPr bwMode="auto">
                <a:xfrm>
                  <a:off x="3828" y="2032"/>
                  <a:ext cx="3" cy="11"/>
                </a:xfrm>
                <a:custGeom>
                  <a:avLst/>
                  <a:gdLst>
                    <a:gd name="T0" fmla="*/ 0 w 9"/>
                    <a:gd name="T1" fmla="*/ 32 h 36"/>
                    <a:gd name="T2" fmla="*/ 0 w 9"/>
                    <a:gd name="T3" fmla="*/ 32 h 36"/>
                    <a:gd name="T4" fmla="*/ 9 w 9"/>
                    <a:gd name="T5" fmla="*/ 0 h 36"/>
                    <a:gd name="T6" fmla="*/ 1 w 9"/>
                    <a:gd name="T7" fmla="*/ 36 h 36"/>
                    <a:gd name="T8" fmla="*/ 0 w 9"/>
                    <a:gd name="T9" fmla="*/ 32 h 36"/>
                    <a:gd name="T10" fmla="*/ 0 w 9"/>
                    <a:gd name="T11" fmla="*/ 32 h 36"/>
                  </a:gdLst>
                  <a:ahLst/>
                  <a:cxnLst>
                    <a:cxn ang="0">
                      <a:pos x="T0" y="T1"/>
                    </a:cxn>
                    <a:cxn ang="0">
                      <a:pos x="T2" y="T3"/>
                    </a:cxn>
                    <a:cxn ang="0">
                      <a:pos x="T4" y="T5"/>
                    </a:cxn>
                    <a:cxn ang="0">
                      <a:pos x="T6" y="T7"/>
                    </a:cxn>
                    <a:cxn ang="0">
                      <a:pos x="T8" y="T9"/>
                    </a:cxn>
                    <a:cxn ang="0">
                      <a:pos x="T10" y="T11"/>
                    </a:cxn>
                  </a:cxnLst>
                  <a:rect l="0" t="0" r="r" b="b"/>
                  <a:pathLst>
                    <a:path w="9" h="36">
                      <a:moveTo>
                        <a:pt x="0" y="32"/>
                      </a:moveTo>
                      <a:lnTo>
                        <a:pt x="0" y="32"/>
                      </a:lnTo>
                      <a:cubicBezTo>
                        <a:pt x="0" y="19"/>
                        <a:pt x="3" y="11"/>
                        <a:pt x="9" y="0"/>
                      </a:cubicBezTo>
                      <a:cubicBezTo>
                        <a:pt x="6" y="7"/>
                        <a:pt x="1" y="25"/>
                        <a:pt x="1" y="36"/>
                      </a:cubicBezTo>
                      <a:lnTo>
                        <a:pt x="0" y="32"/>
                      </a:lnTo>
                      <a:lnTo>
                        <a:pt x="0" y="3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02" name="Freeform 489"/>
                <p:cNvSpPr>
                  <a:spLocks/>
                </p:cNvSpPr>
                <p:nvPr/>
              </p:nvSpPr>
              <p:spPr bwMode="auto">
                <a:xfrm>
                  <a:off x="3822" y="2054"/>
                  <a:ext cx="3" cy="12"/>
                </a:xfrm>
                <a:custGeom>
                  <a:avLst/>
                  <a:gdLst>
                    <a:gd name="T0" fmla="*/ 8 w 10"/>
                    <a:gd name="T1" fmla="*/ 37 h 37"/>
                    <a:gd name="T2" fmla="*/ 8 w 10"/>
                    <a:gd name="T3" fmla="*/ 37 h 37"/>
                    <a:gd name="T4" fmla="*/ 0 w 10"/>
                    <a:gd name="T5" fmla="*/ 0 h 37"/>
                    <a:gd name="T6" fmla="*/ 10 w 10"/>
                    <a:gd name="T7" fmla="*/ 35 h 37"/>
                    <a:gd name="T8" fmla="*/ 8 w 10"/>
                    <a:gd name="T9" fmla="*/ 37 h 37"/>
                    <a:gd name="T10" fmla="*/ 8 w 10"/>
                    <a:gd name="T11" fmla="*/ 37 h 37"/>
                  </a:gdLst>
                  <a:ahLst/>
                  <a:cxnLst>
                    <a:cxn ang="0">
                      <a:pos x="T0" y="T1"/>
                    </a:cxn>
                    <a:cxn ang="0">
                      <a:pos x="T2" y="T3"/>
                    </a:cxn>
                    <a:cxn ang="0">
                      <a:pos x="T4" y="T5"/>
                    </a:cxn>
                    <a:cxn ang="0">
                      <a:pos x="T6" y="T7"/>
                    </a:cxn>
                    <a:cxn ang="0">
                      <a:pos x="T8" y="T9"/>
                    </a:cxn>
                    <a:cxn ang="0">
                      <a:pos x="T10" y="T11"/>
                    </a:cxn>
                  </a:cxnLst>
                  <a:rect l="0" t="0" r="r" b="b"/>
                  <a:pathLst>
                    <a:path w="10" h="37">
                      <a:moveTo>
                        <a:pt x="8" y="37"/>
                      </a:moveTo>
                      <a:lnTo>
                        <a:pt x="8" y="37"/>
                      </a:lnTo>
                      <a:cubicBezTo>
                        <a:pt x="7" y="15"/>
                        <a:pt x="4" y="8"/>
                        <a:pt x="0" y="0"/>
                      </a:cubicBezTo>
                      <a:cubicBezTo>
                        <a:pt x="8" y="9"/>
                        <a:pt x="9" y="20"/>
                        <a:pt x="10" y="35"/>
                      </a:cubicBezTo>
                      <a:lnTo>
                        <a:pt x="8" y="37"/>
                      </a:lnTo>
                      <a:lnTo>
                        <a:pt x="8" y="37"/>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03" name="Freeform 490"/>
                <p:cNvSpPr>
                  <a:spLocks/>
                </p:cNvSpPr>
                <p:nvPr/>
              </p:nvSpPr>
              <p:spPr bwMode="auto">
                <a:xfrm>
                  <a:off x="3822" y="2054"/>
                  <a:ext cx="3" cy="12"/>
                </a:xfrm>
                <a:custGeom>
                  <a:avLst/>
                  <a:gdLst>
                    <a:gd name="T0" fmla="*/ 8 w 10"/>
                    <a:gd name="T1" fmla="*/ 37 h 37"/>
                    <a:gd name="T2" fmla="*/ 8 w 10"/>
                    <a:gd name="T3" fmla="*/ 37 h 37"/>
                    <a:gd name="T4" fmla="*/ 0 w 10"/>
                    <a:gd name="T5" fmla="*/ 0 h 37"/>
                    <a:gd name="T6" fmla="*/ 10 w 10"/>
                    <a:gd name="T7" fmla="*/ 35 h 37"/>
                    <a:gd name="T8" fmla="*/ 8 w 10"/>
                    <a:gd name="T9" fmla="*/ 37 h 37"/>
                    <a:gd name="T10" fmla="*/ 8 w 10"/>
                    <a:gd name="T11" fmla="*/ 37 h 37"/>
                  </a:gdLst>
                  <a:ahLst/>
                  <a:cxnLst>
                    <a:cxn ang="0">
                      <a:pos x="T0" y="T1"/>
                    </a:cxn>
                    <a:cxn ang="0">
                      <a:pos x="T2" y="T3"/>
                    </a:cxn>
                    <a:cxn ang="0">
                      <a:pos x="T4" y="T5"/>
                    </a:cxn>
                    <a:cxn ang="0">
                      <a:pos x="T6" y="T7"/>
                    </a:cxn>
                    <a:cxn ang="0">
                      <a:pos x="T8" y="T9"/>
                    </a:cxn>
                    <a:cxn ang="0">
                      <a:pos x="T10" y="T11"/>
                    </a:cxn>
                  </a:cxnLst>
                  <a:rect l="0" t="0" r="r" b="b"/>
                  <a:pathLst>
                    <a:path w="10" h="37">
                      <a:moveTo>
                        <a:pt x="8" y="37"/>
                      </a:moveTo>
                      <a:lnTo>
                        <a:pt x="8" y="37"/>
                      </a:lnTo>
                      <a:cubicBezTo>
                        <a:pt x="7" y="15"/>
                        <a:pt x="4" y="8"/>
                        <a:pt x="0" y="0"/>
                      </a:cubicBezTo>
                      <a:cubicBezTo>
                        <a:pt x="8" y="9"/>
                        <a:pt x="9" y="20"/>
                        <a:pt x="10" y="35"/>
                      </a:cubicBezTo>
                      <a:lnTo>
                        <a:pt x="8" y="37"/>
                      </a:lnTo>
                      <a:lnTo>
                        <a:pt x="8" y="37"/>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04" name="Freeform 491"/>
                <p:cNvSpPr>
                  <a:spLocks/>
                </p:cNvSpPr>
                <p:nvPr/>
              </p:nvSpPr>
              <p:spPr bwMode="auto">
                <a:xfrm>
                  <a:off x="3826" y="2057"/>
                  <a:ext cx="4" cy="5"/>
                </a:xfrm>
                <a:custGeom>
                  <a:avLst/>
                  <a:gdLst>
                    <a:gd name="T0" fmla="*/ 0 w 15"/>
                    <a:gd name="T1" fmla="*/ 16 h 18"/>
                    <a:gd name="T2" fmla="*/ 0 w 15"/>
                    <a:gd name="T3" fmla="*/ 16 h 18"/>
                    <a:gd name="T4" fmla="*/ 15 w 15"/>
                    <a:gd name="T5" fmla="*/ 0 h 18"/>
                    <a:gd name="T6" fmla="*/ 1 w 15"/>
                    <a:gd name="T7" fmla="*/ 18 h 18"/>
                    <a:gd name="T8" fmla="*/ 0 w 15"/>
                    <a:gd name="T9" fmla="*/ 16 h 18"/>
                    <a:gd name="T10" fmla="*/ 0 w 15"/>
                    <a:gd name="T11" fmla="*/ 16 h 18"/>
                  </a:gdLst>
                  <a:ahLst/>
                  <a:cxnLst>
                    <a:cxn ang="0">
                      <a:pos x="T0" y="T1"/>
                    </a:cxn>
                    <a:cxn ang="0">
                      <a:pos x="T2" y="T3"/>
                    </a:cxn>
                    <a:cxn ang="0">
                      <a:pos x="T4" y="T5"/>
                    </a:cxn>
                    <a:cxn ang="0">
                      <a:pos x="T6" y="T7"/>
                    </a:cxn>
                    <a:cxn ang="0">
                      <a:pos x="T8" y="T9"/>
                    </a:cxn>
                    <a:cxn ang="0">
                      <a:pos x="T10" y="T11"/>
                    </a:cxn>
                  </a:cxnLst>
                  <a:rect l="0" t="0" r="r" b="b"/>
                  <a:pathLst>
                    <a:path w="15" h="18">
                      <a:moveTo>
                        <a:pt x="0" y="16"/>
                      </a:moveTo>
                      <a:lnTo>
                        <a:pt x="0" y="16"/>
                      </a:lnTo>
                      <a:cubicBezTo>
                        <a:pt x="2" y="11"/>
                        <a:pt x="10" y="3"/>
                        <a:pt x="15" y="0"/>
                      </a:cubicBezTo>
                      <a:cubicBezTo>
                        <a:pt x="10" y="4"/>
                        <a:pt x="5" y="11"/>
                        <a:pt x="1" y="18"/>
                      </a:cubicBezTo>
                      <a:lnTo>
                        <a:pt x="0" y="16"/>
                      </a:lnTo>
                      <a:lnTo>
                        <a:pt x="0" y="16"/>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05" name="Freeform 492"/>
                <p:cNvSpPr>
                  <a:spLocks/>
                </p:cNvSpPr>
                <p:nvPr/>
              </p:nvSpPr>
              <p:spPr bwMode="auto">
                <a:xfrm>
                  <a:off x="3826" y="2057"/>
                  <a:ext cx="4" cy="5"/>
                </a:xfrm>
                <a:custGeom>
                  <a:avLst/>
                  <a:gdLst>
                    <a:gd name="T0" fmla="*/ 0 w 15"/>
                    <a:gd name="T1" fmla="*/ 16 h 18"/>
                    <a:gd name="T2" fmla="*/ 0 w 15"/>
                    <a:gd name="T3" fmla="*/ 16 h 18"/>
                    <a:gd name="T4" fmla="*/ 15 w 15"/>
                    <a:gd name="T5" fmla="*/ 0 h 18"/>
                    <a:gd name="T6" fmla="*/ 1 w 15"/>
                    <a:gd name="T7" fmla="*/ 18 h 18"/>
                    <a:gd name="T8" fmla="*/ 0 w 15"/>
                    <a:gd name="T9" fmla="*/ 16 h 18"/>
                    <a:gd name="T10" fmla="*/ 0 w 15"/>
                    <a:gd name="T11" fmla="*/ 16 h 18"/>
                  </a:gdLst>
                  <a:ahLst/>
                  <a:cxnLst>
                    <a:cxn ang="0">
                      <a:pos x="T0" y="T1"/>
                    </a:cxn>
                    <a:cxn ang="0">
                      <a:pos x="T2" y="T3"/>
                    </a:cxn>
                    <a:cxn ang="0">
                      <a:pos x="T4" y="T5"/>
                    </a:cxn>
                    <a:cxn ang="0">
                      <a:pos x="T6" y="T7"/>
                    </a:cxn>
                    <a:cxn ang="0">
                      <a:pos x="T8" y="T9"/>
                    </a:cxn>
                    <a:cxn ang="0">
                      <a:pos x="T10" y="T11"/>
                    </a:cxn>
                  </a:cxnLst>
                  <a:rect l="0" t="0" r="r" b="b"/>
                  <a:pathLst>
                    <a:path w="15" h="18">
                      <a:moveTo>
                        <a:pt x="0" y="16"/>
                      </a:moveTo>
                      <a:lnTo>
                        <a:pt x="0" y="16"/>
                      </a:lnTo>
                      <a:cubicBezTo>
                        <a:pt x="2" y="11"/>
                        <a:pt x="10" y="3"/>
                        <a:pt x="15" y="0"/>
                      </a:cubicBezTo>
                      <a:cubicBezTo>
                        <a:pt x="10" y="4"/>
                        <a:pt x="5" y="11"/>
                        <a:pt x="1" y="18"/>
                      </a:cubicBezTo>
                      <a:lnTo>
                        <a:pt x="0" y="16"/>
                      </a:lnTo>
                      <a:lnTo>
                        <a:pt x="0" y="16"/>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06" name="Freeform 493"/>
                <p:cNvSpPr>
                  <a:spLocks/>
                </p:cNvSpPr>
                <p:nvPr/>
              </p:nvSpPr>
              <p:spPr bwMode="auto">
                <a:xfrm>
                  <a:off x="3806" y="2099"/>
                  <a:ext cx="10" cy="1"/>
                </a:xfrm>
                <a:custGeom>
                  <a:avLst/>
                  <a:gdLst>
                    <a:gd name="T0" fmla="*/ 2 w 34"/>
                    <a:gd name="T1" fmla="*/ 1 h 4"/>
                    <a:gd name="T2" fmla="*/ 2 w 34"/>
                    <a:gd name="T3" fmla="*/ 1 h 4"/>
                    <a:gd name="T4" fmla="*/ 34 w 34"/>
                    <a:gd name="T5" fmla="*/ 4 h 4"/>
                    <a:gd name="T6" fmla="*/ 0 w 34"/>
                    <a:gd name="T7" fmla="*/ 3 h 4"/>
                    <a:gd name="T8" fmla="*/ 2 w 34"/>
                    <a:gd name="T9" fmla="*/ 1 h 4"/>
                    <a:gd name="T10" fmla="*/ 2 w 34"/>
                    <a:gd name="T11" fmla="*/ 1 h 4"/>
                  </a:gdLst>
                  <a:ahLst/>
                  <a:cxnLst>
                    <a:cxn ang="0">
                      <a:pos x="T0" y="T1"/>
                    </a:cxn>
                    <a:cxn ang="0">
                      <a:pos x="T2" y="T3"/>
                    </a:cxn>
                    <a:cxn ang="0">
                      <a:pos x="T4" y="T5"/>
                    </a:cxn>
                    <a:cxn ang="0">
                      <a:pos x="T6" y="T7"/>
                    </a:cxn>
                    <a:cxn ang="0">
                      <a:pos x="T8" y="T9"/>
                    </a:cxn>
                    <a:cxn ang="0">
                      <a:pos x="T10" y="T11"/>
                    </a:cxn>
                  </a:cxnLst>
                  <a:rect l="0" t="0" r="r" b="b"/>
                  <a:pathLst>
                    <a:path w="34" h="4">
                      <a:moveTo>
                        <a:pt x="2" y="1"/>
                      </a:moveTo>
                      <a:lnTo>
                        <a:pt x="2" y="1"/>
                      </a:lnTo>
                      <a:cubicBezTo>
                        <a:pt x="12" y="0"/>
                        <a:pt x="26" y="0"/>
                        <a:pt x="34" y="4"/>
                      </a:cubicBezTo>
                      <a:cubicBezTo>
                        <a:pt x="28" y="2"/>
                        <a:pt x="6" y="2"/>
                        <a:pt x="0" y="3"/>
                      </a:cubicBezTo>
                      <a:lnTo>
                        <a:pt x="2" y="1"/>
                      </a:lnTo>
                      <a:lnTo>
                        <a:pt x="2" y="1"/>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07" name="Freeform 494"/>
                <p:cNvSpPr>
                  <a:spLocks/>
                </p:cNvSpPr>
                <p:nvPr/>
              </p:nvSpPr>
              <p:spPr bwMode="auto">
                <a:xfrm>
                  <a:off x="3806" y="2099"/>
                  <a:ext cx="10" cy="1"/>
                </a:xfrm>
                <a:custGeom>
                  <a:avLst/>
                  <a:gdLst>
                    <a:gd name="T0" fmla="*/ 2 w 34"/>
                    <a:gd name="T1" fmla="*/ 1 h 4"/>
                    <a:gd name="T2" fmla="*/ 2 w 34"/>
                    <a:gd name="T3" fmla="*/ 1 h 4"/>
                    <a:gd name="T4" fmla="*/ 34 w 34"/>
                    <a:gd name="T5" fmla="*/ 4 h 4"/>
                    <a:gd name="T6" fmla="*/ 0 w 34"/>
                    <a:gd name="T7" fmla="*/ 3 h 4"/>
                    <a:gd name="T8" fmla="*/ 2 w 34"/>
                    <a:gd name="T9" fmla="*/ 1 h 4"/>
                    <a:gd name="T10" fmla="*/ 2 w 34"/>
                    <a:gd name="T11" fmla="*/ 1 h 4"/>
                  </a:gdLst>
                  <a:ahLst/>
                  <a:cxnLst>
                    <a:cxn ang="0">
                      <a:pos x="T0" y="T1"/>
                    </a:cxn>
                    <a:cxn ang="0">
                      <a:pos x="T2" y="T3"/>
                    </a:cxn>
                    <a:cxn ang="0">
                      <a:pos x="T4" y="T5"/>
                    </a:cxn>
                    <a:cxn ang="0">
                      <a:pos x="T6" y="T7"/>
                    </a:cxn>
                    <a:cxn ang="0">
                      <a:pos x="T8" y="T9"/>
                    </a:cxn>
                    <a:cxn ang="0">
                      <a:pos x="T10" y="T11"/>
                    </a:cxn>
                  </a:cxnLst>
                  <a:rect l="0" t="0" r="r" b="b"/>
                  <a:pathLst>
                    <a:path w="34" h="4">
                      <a:moveTo>
                        <a:pt x="2" y="1"/>
                      </a:moveTo>
                      <a:lnTo>
                        <a:pt x="2" y="1"/>
                      </a:lnTo>
                      <a:cubicBezTo>
                        <a:pt x="12" y="0"/>
                        <a:pt x="26" y="0"/>
                        <a:pt x="34" y="4"/>
                      </a:cubicBezTo>
                      <a:cubicBezTo>
                        <a:pt x="28" y="2"/>
                        <a:pt x="6" y="2"/>
                        <a:pt x="0" y="3"/>
                      </a:cubicBezTo>
                      <a:lnTo>
                        <a:pt x="2" y="1"/>
                      </a:lnTo>
                      <a:lnTo>
                        <a:pt x="2"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08" name="Freeform 495"/>
                <p:cNvSpPr>
                  <a:spLocks/>
                </p:cNvSpPr>
                <p:nvPr/>
              </p:nvSpPr>
              <p:spPr bwMode="auto">
                <a:xfrm>
                  <a:off x="3801" y="2095"/>
                  <a:ext cx="4" cy="8"/>
                </a:xfrm>
                <a:custGeom>
                  <a:avLst/>
                  <a:gdLst>
                    <a:gd name="T0" fmla="*/ 0 w 13"/>
                    <a:gd name="T1" fmla="*/ 24 h 24"/>
                    <a:gd name="T2" fmla="*/ 0 w 13"/>
                    <a:gd name="T3" fmla="*/ 24 h 24"/>
                    <a:gd name="T4" fmla="*/ 13 w 13"/>
                    <a:gd name="T5" fmla="*/ 0 h 24"/>
                    <a:gd name="T6" fmla="*/ 1 w 13"/>
                    <a:gd name="T7" fmla="*/ 24 h 24"/>
                    <a:gd name="T8" fmla="*/ 0 w 13"/>
                    <a:gd name="T9" fmla="*/ 24 h 24"/>
                    <a:gd name="T10" fmla="*/ 0 w 13"/>
                    <a:gd name="T11" fmla="*/ 24 h 24"/>
                  </a:gdLst>
                  <a:ahLst/>
                  <a:cxnLst>
                    <a:cxn ang="0">
                      <a:pos x="T0" y="T1"/>
                    </a:cxn>
                    <a:cxn ang="0">
                      <a:pos x="T2" y="T3"/>
                    </a:cxn>
                    <a:cxn ang="0">
                      <a:pos x="T4" y="T5"/>
                    </a:cxn>
                    <a:cxn ang="0">
                      <a:pos x="T6" y="T7"/>
                    </a:cxn>
                    <a:cxn ang="0">
                      <a:pos x="T8" y="T9"/>
                    </a:cxn>
                    <a:cxn ang="0">
                      <a:pos x="T10" y="T11"/>
                    </a:cxn>
                  </a:cxnLst>
                  <a:rect l="0" t="0" r="r" b="b"/>
                  <a:pathLst>
                    <a:path w="13" h="24">
                      <a:moveTo>
                        <a:pt x="0" y="24"/>
                      </a:moveTo>
                      <a:lnTo>
                        <a:pt x="0" y="24"/>
                      </a:lnTo>
                      <a:cubicBezTo>
                        <a:pt x="2" y="14"/>
                        <a:pt x="8" y="3"/>
                        <a:pt x="13" y="0"/>
                      </a:cubicBezTo>
                      <a:cubicBezTo>
                        <a:pt x="9" y="4"/>
                        <a:pt x="3" y="15"/>
                        <a:pt x="1" y="24"/>
                      </a:cubicBezTo>
                      <a:lnTo>
                        <a:pt x="0" y="24"/>
                      </a:lnTo>
                      <a:lnTo>
                        <a:pt x="0" y="24"/>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09" name="Freeform 496"/>
                <p:cNvSpPr>
                  <a:spLocks/>
                </p:cNvSpPr>
                <p:nvPr/>
              </p:nvSpPr>
              <p:spPr bwMode="auto">
                <a:xfrm>
                  <a:off x="3801" y="2095"/>
                  <a:ext cx="4" cy="8"/>
                </a:xfrm>
                <a:custGeom>
                  <a:avLst/>
                  <a:gdLst>
                    <a:gd name="T0" fmla="*/ 0 w 13"/>
                    <a:gd name="T1" fmla="*/ 24 h 24"/>
                    <a:gd name="T2" fmla="*/ 0 w 13"/>
                    <a:gd name="T3" fmla="*/ 24 h 24"/>
                    <a:gd name="T4" fmla="*/ 13 w 13"/>
                    <a:gd name="T5" fmla="*/ 0 h 24"/>
                    <a:gd name="T6" fmla="*/ 1 w 13"/>
                    <a:gd name="T7" fmla="*/ 24 h 24"/>
                    <a:gd name="T8" fmla="*/ 0 w 13"/>
                    <a:gd name="T9" fmla="*/ 24 h 24"/>
                    <a:gd name="T10" fmla="*/ 0 w 13"/>
                    <a:gd name="T11" fmla="*/ 24 h 24"/>
                  </a:gdLst>
                  <a:ahLst/>
                  <a:cxnLst>
                    <a:cxn ang="0">
                      <a:pos x="T0" y="T1"/>
                    </a:cxn>
                    <a:cxn ang="0">
                      <a:pos x="T2" y="T3"/>
                    </a:cxn>
                    <a:cxn ang="0">
                      <a:pos x="T4" y="T5"/>
                    </a:cxn>
                    <a:cxn ang="0">
                      <a:pos x="T6" y="T7"/>
                    </a:cxn>
                    <a:cxn ang="0">
                      <a:pos x="T8" y="T9"/>
                    </a:cxn>
                    <a:cxn ang="0">
                      <a:pos x="T10" y="T11"/>
                    </a:cxn>
                  </a:cxnLst>
                  <a:rect l="0" t="0" r="r" b="b"/>
                  <a:pathLst>
                    <a:path w="13" h="24">
                      <a:moveTo>
                        <a:pt x="0" y="24"/>
                      </a:moveTo>
                      <a:lnTo>
                        <a:pt x="0" y="24"/>
                      </a:lnTo>
                      <a:cubicBezTo>
                        <a:pt x="2" y="14"/>
                        <a:pt x="8" y="3"/>
                        <a:pt x="13" y="0"/>
                      </a:cubicBezTo>
                      <a:cubicBezTo>
                        <a:pt x="9" y="4"/>
                        <a:pt x="3" y="15"/>
                        <a:pt x="1" y="24"/>
                      </a:cubicBezTo>
                      <a:lnTo>
                        <a:pt x="0" y="24"/>
                      </a:lnTo>
                      <a:lnTo>
                        <a:pt x="0" y="24"/>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10" name="Freeform 497"/>
                <p:cNvSpPr>
                  <a:spLocks/>
                </p:cNvSpPr>
                <p:nvPr/>
              </p:nvSpPr>
              <p:spPr bwMode="auto">
                <a:xfrm>
                  <a:off x="3815" y="2077"/>
                  <a:ext cx="2" cy="12"/>
                </a:xfrm>
                <a:custGeom>
                  <a:avLst/>
                  <a:gdLst>
                    <a:gd name="T0" fmla="*/ 0 w 8"/>
                    <a:gd name="T1" fmla="*/ 38 h 38"/>
                    <a:gd name="T2" fmla="*/ 0 w 8"/>
                    <a:gd name="T3" fmla="*/ 38 h 38"/>
                    <a:gd name="T4" fmla="*/ 6 w 8"/>
                    <a:gd name="T5" fmla="*/ 0 h 38"/>
                    <a:gd name="T6" fmla="*/ 3 w 8"/>
                    <a:gd name="T7" fmla="*/ 38 h 38"/>
                    <a:gd name="T8" fmla="*/ 0 w 8"/>
                    <a:gd name="T9" fmla="*/ 38 h 38"/>
                    <a:gd name="T10" fmla="*/ 0 w 8"/>
                    <a:gd name="T11" fmla="*/ 38 h 38"/>
                  </a:gdLst>
                  <a:ahLst/>
                  <a:cxnLst>
                    <a:cxn ang="0">
                      <a:pos x="T0" y="T1"/>
                    </a:cxn>
                    <a:cxn ang="0">
                      <a:pos x="T2" y="T3"/>
                    </a:cxn>
                    <a:cxn ang="0">
                      <a:pos x="T4" y="T5"/>
                    </a:cxn>
                    <a:cxn ang="0">
                      <a:pos x="T6" y="T7"/>
                    </a:cxn>
                    <a:cxn ang="0">
                      <a:pos x="T8" y="T9"/>
                    </a:cxn>
                    <a:cxn ang="0">
                      <a:pos x="T10" y="T11"/>
                    </a:cxn>
                  </a:cxnLst>
                  <a:rect l="0" t="0" r="r" b="b"/>
                  <a:pathLst>
                    <a:path w="8" h="38">
                      <a:moveTo>
                        <a:pt x="0" y="38"/>
                      </a:moveTo>
                      <a:lnTo>
                        <a:pt x="0" y="38"/>
                      </a:lnTo>
                      <a:cubicBezTo>
                        <a:pt x="4" y="30"/>
                        <a:pt x="6" y="9"/>
                        <a:pt x="6" y="0"/>
                      </a:cubicBezTo>
                      <a:cubicBezTo>
                        <a:pt x="8" y="12"/>
                        <a:pt x="6" y="23"/>
                        <a:pt x="3" y="38"/>
                      </a:cubicBezTo>
                      <a:lnTo>
                        <a:pt x="0" y="38"/>
                      </a:lnTo>
                      <a:lnTo>
                        <a:pt x="0" y="38"/>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11" name="Freeform 498"/>
                <p:cNvSpPr>
                  <a:spLocks/>
                </p:cNvSpPr>
                <p:nvPr/>
              </p:nvSpPr>
              <p:spPr bwMode="auto">
                <a:xfrm>
                  <a:off x="3815" y="2077"/>
                  <a:ext cx="2" cy="12"/>
                </a:xfrm>
                <a:custGeom>
                  <a:avLst/>
                  <a:gdLst>
                    <a:gd name="T0" fmla="*/ 0 w 8"/>
                    <a:gd name="T1" fmla="*/ 38 h 38"/>
                    <a:gd name="T2" fmla="*/ 0 w 8"/>
                    <a:gd name="T3" fmla="*/ 38 h 38"/>
                    <a:gd name="T4" fmla="*/ 6 w 8"/>
                    <a:gd name="T5" fmla="*/ 0 h 38"/>
                    <a:gd name="T6" fmla="*/ 3 w 8"/>
                    <a:gd name="T7" fmla="*/ 38 h 38"/>
                    <a:gd name="T8" fmla="*/ 0 w 8"/>
                    <a:gd name="T9" fmla="*/ 38 h 38"/>
                    <a:gd name="T10" fmla="*/ 0 w 8"/>
                    <a:gd name="T11" fmla="*/ 38 h 38"/>
                  </a:gdLst>
                  <a:ahLst/>
                  <a:cxnLst>
                    <a:cxn ang="0">
                      <a:pos x="T0" y="T1"/>
                    </a:cxn>
                    <a:cxn ang="0">
                      <a:pos x="T2" y="T3"/>
                    </a:cxn>
                    <a:cxn ang="0">
                      <a:pos x="T4" y="T5"/>
                    </a:cxn>
                    <a:cxn ang="0">
                      <a:pos x="T6" y="T7"/>
                    </a:cxn>
                    <a:cxn ang="0">
                      <a:pos x="T8" y="T9"/>
                    </a:cxn>
                    <a:cxn ang="0">
                      <a:pos x="T10" y="T11"/>
                    </a:cxn>
                  </a:cxnLst>
                  <a:rect l="0" t="0" r="r" b="b"/>
                  <a:pathLst>
                    <a:path w="8" h="38">
                      <a:moveTo>
                        <a:pt x="0" y="38"/>
                      </a:moveTo>
                      <a:lnTo>
                        <a:pt x="0" y="38"/>
                      </a:lnTo>
                      <a:cubicBezTo>
                        <a:pt x="4" y="30"/>
                        <a:pt x="6" y="9"/>
                        <a:pt x="6" y="0"/>
                      </a:cubicBezTo>
                      <a:cubicBezTo>
                        <a:pt x="8" y="12"/>
                        <a:pt x="6" y="23"/>
                        <a:pt x="3" y="38"/>
                      </a:cubicBezTo>
                      <a:lnTo>
                        <a:pt x="0" y="38"/>
                      </a:lnTo>
                      <a:lnTo>
                        <a:pt x="0" y="38"/>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12" name="Freeform 499"/>
                <p:cNvSpPr>
                  <a:spLocks/>
                </p:cNvSpPr>
                <p:nvPr/>
              </p:nvSpPr>
              <p:spPr bwMode="auto">
                <a:xfrm>
                  <a:off x="3816" y="2080"/>
                  <a:ext cx="8" cy="7"/>
                </a:xfrm>
                <a:custGeom>
                  <a:avLst/>
                  <a:gdLst>
                    <a:gd name="T0" fmla="*/ 1 w 23"/>
                    <a:gd name="T1" fmla="*/ 17 h 22"/>
                    <a:gd name="T2" fmla="*/ 1 w 23"/>
                    <a:gd name="T3" fmla="*/ 17 h 22"/>
                    <a:gd name="T4" fmla="*/ 23 w 23"/>
                    <a:gd name="T5" fmla="*/ 0 h 22"/>
                    <a:gd name="T6" fmla="*/ 0 w 23"/>
                    <a:gd name="T7" fmla="*/ 22 h 22"/>
                    <a:gd name="T8" fmla="*/ 1 w 23"/>
                    <a:gd name="T9" fmla="*/ 17 h 22"/>
                    <a:gd name="T10" fmla="*/ 1 w 23"/>
                    <a:gd name="T11" fmla="*/ 17 h 22"/>
                  </a:gdLst>
                  <a:ahLst/>
                  <a:cxnLst>
                    <a:cxn ang="0">
                      <a:pos x="T0" y="T1"/>
                    </a:cxn>
                    <a:cxn ang="0">
                      <a:pos x="T2" y="T3"/>
                    </a:cxn>
                    <a:cxn ang="0">
                      <a:pos x="T4" y="T5"/>
                    </a:cxn>
                    <a:cxn ang="0">
                      <a:pos x="T6" y="T7"/>
                    </a:cxn>
                    <a:cxn ang="0">
                      <a:pos x="T8" y="T9"/>
                    </a:cxn>
                    <a:cxn ang="0">
                      <a:pos x="T10" y="T11"/>
                    </a:cxn>
                  </a:cxnLst>
                  <a:rect l="0" t="0" r="r" b="b"/>
                  <a:pathLst>
                    <a:path w="23" h="22">
                      <a:moveTo>
                        <a:pt x="1" y="17"/>
                      </a:moveTo>
                      <a:lnTo>
                        <a:pt x="1" y="17"/>
                      </a:lnTo>
                      <a:cubicBezTo>
                        <a:pt x="7" y="9"/>
                        <a:pt x="15" y="3"/>
                        <a:pt x="23" y="0"/>
                      </a:cubicBezTo>
                      <a:cubicBezTo>
                        <a:pt x="16" y="3"/>
                        <a:pt x="6" y="12"/>
                        <a:pt x="0" y="22"/>
                      </a:cubicBezTo>
                      <a:lnTo>
                        <a:pt x="1" y="17"/>
                      </a:lnTo>
                      <a:lnTo>
                        <a:pt x="1" y="17"/>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13" name="Freeform 500"/>
                <p:cNvSpPr>
                  <a:spLocks/>
                </p:cNvSpPr>
                <p:nvPr/>
              </p:nvSpPr>
              <p:spPr bwMode="auto">
                <a:xfrm>
                  <a:off x="3816" y="2080"/>
                  <a:ext cx="8" cy="7"/>
                </a:xfrm>
                <a:custGeom>
                  <a:avLst/>
                  <a:gdLst>
                    <a:gd name="T0" fmla="*/ 1 w 23"/>
                    <a:gd name="T1" fmla="*/ 17 h 22"/>
                    <a:gd name="T2" fmla="*/ 1 w 23"/>
                    <a:gd name="T3" fmla="*/ 17 h 22"/>
                    <a:gd name="T4" fmla="*/ 23 w 23"/>
                    <a:gd name="T5" fmla="*/ 0 h 22"/>
                    <a:gd name="T6" fmla="*/ 0 w 23"/>
                    <a:gd name="T7" fmla="*/ 22 h 22"/>
                    <a:gd name="T8" fmla="*/ 1 w 23"/>
                    <a:gd name="T9" fmla="*/ 17 h 22"/>
                    <a:gd name="T10" fmla="*/ 1 w 23"/>
                    <a:gd name="T11" fmla="*/ 17 h 22"/>
                  </a:gdLst>
                  <a:ahLst/>
                  <a:cxnLst>
                    <a:cxn ang="0">
                      <a:pos x="T0" y="T1"/>
                    </a:cxn>
                    <a:cxn ang="0">
                      <a:pos x="T2" y="T3"/>
                    </a:cxn>
                    <a:cxn ang="0">
                      <a:pos x="T4" y="T5"/>
                    </a:cxn>
                    <a:cxn ang="0">
                      <a:pos x="T6" y="T7"/>
                    </a:cxn>
                    <a:cxn ang="0">
                      <a:pos x="T8" y="T9"/>
                    </a:cxn>
                    <a:cxn ang="0">
                      <a:pos x="T10" y="T11"/>
                    </a:cxn>
                  </a:cxnLst>
                  <a:rect l="0" t="0" r="r" b="b"/>
                  <a:pathLst>
                    <a:path w="23" h="22">
                      <a:moveTo>
                        <a:pt x="1" y="17"/>
                      </a:moveTo>
                      <a:lnTo>
                        <a:pt x="1" y="17"/>
                      </a:lnTo>
                      <a:cubicBezTo>
                        <a:pt x="7" y="9"/>
                        <a:pt x="15" y="3"/>
                        <a:pt x="23" y="0"/>
                      </a:cubicBezTo>
                      <a:cubicBezTo>
                        <a:pt x="16" y="3"/>
                        <a:pt x="6" y="12"/>
                        <a:pt x="0" y="22"/>
                      </a:cubicBezTo>
                      <a:lnTo>
                        <a:pt x="1" y="17"/>
                      </a:lnTo>
                      <a:lnTo>
                        <a:pt x="1" y="17"/>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14" name="Freeform 501"/>
                <p:cNvSpPr>
                  <a:spLocks/>
                </p:cNvSpPr>
                <p:nvPr/>
              </p:nvSpPr>
              <p:spPr bwMode="auto">
                <a:xfrm>
                  <a:off x="3818" y="2019"/>
                  <a:ext cx="4" cy="5"/>
                </a:xfrm>
                <a:custGeom>
                  <a:avLst/>
                  <a:gdLst>
                    <a:gd name="T0" fmla="*/ 14 w 14"/>
                    <a:gd name="T1" fmla="*/ 13 h 15"/>
                    <a:gd name="T2" fmla="*/ 14 w 14"/>
                    <a:gd name="T3" fmla="*/ 13 h 15"/>
                    <a:gd name="T4" fmla="*/ 0 w 14"/>
                    <a:gd name="T5" fmla="*/ 0 h 15"/>
                    <a:gd name="T6" fmla="*/ 13 w 14"/>
                    <a:gd name="T7" fmla="*/ 15 h 15"/>
                    <a:gd name="T8" fmla="*/ 14 w 14"/>
                    <a:gd name="T9" fmla="*/ 13 h 15"/>
                    <a:gd name="T10" fmla="*/ 14 w 14"/>
                    <a:gd name="T11" fmla="*/ 13 h 15"/>
                  </a:gdLst>
                  <a:ahLst/>
                  <a:cxnLst>
                    <a:cxn ang="0">
                      <a:pos x="T0" y="T1"/>
                    </a:cxn>
                    <a:cxn ang="0">
                      <a:pos x="T2" y="T3"/>
                    </a:cxn>
                    <a:cxn ang="0">
                      <a:pos x="T4" y="T5"/>
                    </a:cxn>
                    <a:cxn ang="0">
                      <a:pos x="T6" y="T7"/>
                    </a:cxn>
                    <a:cxn ang="0">
                      <a:pos x="T8" y="T9"/>
                    </a:cxn>
                    <a:cxn ang="0">
                      <a:pos x="T10" y="T11"/>
                    </a:cxn>
                  </a:cxnLst>
                  <a:rect l="0" t="0" r="r" b="b"/>
                  <a:pathLst>
                    <a:path w="14" h="15">
                      <a:moveTo>
                        <a:pt x="14" y="13"/>
                      </a:moveTo>
                      <a:lnTo>
                        <a:pt x="14" y="13"/>
                      </a:lnTo>
                      <a:cubicBezTo>
                        <a:pt x="11" y="9"/>
                        <a:pt x="4" y="3"/>
                        <a:pt x="0" y="0"/>
                      </a:cubicBezTo>
                      <a:cubicBezTo>
                        <a:pt x="3" y="3"/>
                        <a:pt x="11" y="12"/>
                        <a:pt x="13" y="15"/>
                      </a:cubicBezTo>
                      <a:lnTo>
                        <a:pt x="14" y="13"/>
                      </a:lnTo>
                      <a:lnTo>
                        <a:pt x="14" y="13"/>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15" name="Freeform 502"/>
                <p:cNvSpPr>
                  <a:spLocks/>
                </p:cNvSpPr>
                <p:nvPr/>
              </p:nvSpPr>
              <p:spPr bwMode="auto">
                <a:xfrm>
                  <a:off x="3818" y="2019"/>
                  <a:ext cx="4" cy="5"/>
                </a:xfrm>
                <a:custGeom>
                  <a:avLst/>
                  <a:gdLst>
                    <a:gd name="T0" fmla="*/ 14 w 14"/>
                    <a:gd name="T1" fmla="*/ 13 h 15"/>
                    <a:gd name="T2" fmla="*/ 14 w 14"/>
                    <a:gd name="T3" fmla="*/ 13 h 15"/>
                    <a:gd name="T4" fmla="*/ 0 w 14"/>
                    <a:gd name="T5" fmla="*/ 0 h 15"/>
                    <a:gd name="T6" fmla="*/ 13 w 14"/>
                    <a:gd name="T7" fmla="*/ 15 h 15"/>
                    <a:gd name="T8" fmla="*/ 14 w 14"/>
                    <a:gd name="T9" fmla="*/ 13 h 15"/>
                    <a:gd name="T10" fmla="*/ 14 w 14"/>
                    <a:gd name="T11" fmla="*/ 13 h 15"/>
                  </a:gdLst>
                  <a:ahLst/>
                  <a:cxnLst>
                    <a:cxn ang="0">
                      <a:pos x="T0" y="T1"/>
                    </a:cxn>
                    <a:cxn ang="0">
                      <a:pos x="T2" y="T3"/>
                    </a:cxn>
                    <a:cxn ang="0">
                      <a:pos x="T4" y="T5"/>
                    </a:cxn>
                    <a:cxn ang="0">
                      <a:pos x="T6" y="T7"/>
                    </a:cxn>
                    <a:cxn ang="0">
                      <a:pos x="T8" y="T9"/>
                    </a:cxn>
                    <a:cxn ang="0">
                      <a:pos x="T10" y="T11"/>
                    </a:cxn>
                  </a:cxnLst>
                  <a:rect l="0" t="0" r="r" b="b"/>
                  <a:pathLst>
                    <a:path w="14" h="15">
                      <a:moveTo>
                        <a:pt x="14" y="13"/>
                      </a:moveTo>
                      <a:lnTo>
                        <a:pt x="14" y="13"/>
                      </a:lnTo>
                      <a:cubicBezTo>
                        <a:pt x="11" y="9"/>
                        <a:pt x="4" y="3"/>
                        <a:pt x="0" y="0"/>
                      </a:cubicBezTo>
                      <a:cubicBezTo>
                        <a:pt x="3" y="3"/>
                        <a:pt x="11" y="12"/>
                        <a:pt x="13" y="15"/>
                      </a:cubicBezTo>
                      <a:lnTo>
                        <a:pt x="14" y="13"/>
                      </a:lnTo>
                      <a:lnTo>
                        <a:pt x="14" y="13"/>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16" name="Freeform 503"/>
                <p:cNvSpPr>
                  <a:spLocks/>
                </p:cNvSpPr>
                <p:nvPr/>
              </p:nvSpPr>
              <p:spPr bwMode="auto">
                <a:xfrm>
                  <a:off x="3813" y="2019"/>
                  <a:ext cx="11" cy="13"/>
                </a:xfrm>
                <a:custGeom>
                  <a:avLst/>
                  <a:gdLst>
                    <a:gd name="T0" fmla="*/ 31 w 37"/>
                    <a:gd name="T1" fmla="*/ 21 h 43"/>
                    <a:gd name="T2" fmla="*/ 31 w 37"/>
                    <a:gd name="T3" fmla="*/ 21 h 43"/>
                    <a:gd name="T4" fmla="*/ 3 w 37"/>
                    <a:gd name="T5" fmla="*/ 0 h 43"/>
                    <a:gd name="T6" fmla="*/ 37 w 37"/>
                    <a:gd name="T7" fmla="*/ 43 h 43"/>
                    <a:gd name="T8" fmla="*/ 31 w 37"/>
                    <a:gd name="T9" fmla="*/ 21 h 43"/>
                    <a:gd name="T10" fmla="*/ 31 w 37"/>
                    <a:gd name="T11" fmla="*/ 21 h 43"/>
                  </a:gdLst>
                  <a:ahLst/>
                  <a:cxnLst>
                    <a:cxn ang="0">
                      <a:pos x="T0" y="T1"/>
                    </a:cxn>
                    <a:cxn ang="0">
                      <a:pos x="T2" y="T3"/>
                    </a:cxn>
                    <a:cxn ang="0">
                      <a:pos x="T4" y="T5"/>
                    </a:cxn>
                    <a:cxn ang="0">
                      <a:pos x="T6" y="T7"/>
                    </a:cxn>
                    <a:cxn ang="0">
                      <a:pos x="T8" y="T9"/>
                    </a:cxn>
                    <a:cxn ang="0">
                      <a:pos x="T10" y="T11"/>
                    </a:cxn>
                  </a:cxnLst>
                  <a:rect l="0" t="0" r="r" b="b"/>
                  <a:pathLst>
                    <a:path w="37" h="43">
                      <a:moveTo>
                        <a:pt x="31" y="21"/>
                      </a:moveTo>
                      <a:lnTo>
                        <a:pt x="31" y="21"/>
                      </a:lnTo>
                      <a:cubicBezTo>
                        <a:pt x="25" y="5"/>
                        <a:pt x="9" y="11"/>
                        <a:pt x="3" y="0"/>
                      </a:cubicBezTo>
                      <a:cubicBezTo>
                        <a:pt x="0" y="12"/>
                        <a:pt x="21" y="35"/>
                        <a:pt x="37" y="43"/>
                      </a:cubicBezTo>
                      <a:cubicBezTo>
                        <a:pt x="35" y="40"/>
                        <a:pt x="33" y="26"/>
                        <a:pt x="31" y="21"/>
                      </a:cubicBezTo>
                      <a:lnTo>
                        <a:pt x="31" y="21"/>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17" name="Freeform 504"/>
                <p:cNvSpPr>
                  <a:spLocks/>
                </p:cNvSpPr>
                <p:nvPr/>
              </p:nvSpPr>
              <p:spPr bwMode="auto">
                <a:xfrm>
                  <a:off x="3813" y="2019"/>
                  <a:ext cx="11" cy="13"/>
                </a:xfrm>
                <a:custGeom>
                  <a:avLst/>
                  <a:gdLst>
                    <a:gd name="T0" fmla="*/ 31 w 37"/>
                    <a:gd name="T1" fmla="*/ 21 h 43"/>
                    <a:gd name="T2" fmla="*/ 31 w 37"/>
                    <a:gd name="T3" fmla="*/ 21 h 43"/>
                    <a:gd name="T4" fmla="*/ 3 w 37"/>
                    <a:gd name="T5" fmla="*/ 0 h 43"/>
                    <a:gd name="T6" fmla="*/ 37 w 37"/>
                    <a:gd name="T7" fmla="*/ 43 h 43"/>
                    <a:gd name="T8" fmla="*/ 31 w 37"/>
                    <a:gd name="T9" fmla="*/ 21 h 43"/>
                    <a:gd name="T10" fmla="*/ 31 w 37"/>
                    <a:gd name="T11" fmla="*/ 21 h 43"/>
                  </a:gdLst>
                  <a:ahLst/>
                  <a:cxnLst>
                    <a:cxn ang="0">
                      <a:pos x="T0" y="T1"/>
                    </a:cxn>
                    <a:cxn ang="0">
                      <a:pos x="T2" y="T3"/>
                    </a:cxn>
                    <a:cxn ang="0">
                      <a:pos x="T4" y="T5"/>
                    </a:cxn>
                    <a:cxn ang="0">
                      <a:pos x="T6" y="T7"/>
                    </a:cxn>
                    <a:cxn ang="0">
                      <a:pos x="T8" y="T9"/>
                    </a:cxn>
                    <a:cxn ang="0">
                      <a:pos x="T10" y="T11"/>
                    </a:cxn>
                  </a:cxnLst>
                  <a:rect l="0" t="0" r="r" b="b"/>
                  <a:pathLst>
                    <a:path w="37" h="43">
                      <a:moveTo>
                        <a:pt x="31" y="21"/>
                      </a:moveTo>
                      <a:lnTo>
                        <a:pt x="31" y="21"/>
                      </a:lnTo>
                      <a:cubicBezTo>
                        <a:pt x="25" y="5"/>
                        <a:pt x="9" y="11"/>
                        <a:pt x="3" y="0"/>
                      </a:cubicBezTo>
                      <a:cubicBezTo>
                        <a:pt x="0" y="12"/>
                        <a:pt x="21" y="35"/>
                        <a:pt x="37" y="43"/>
                      </a:cubicBezTo>
                      <a:cubicBezTo>
                        <a:pt x="35" y="40"/>
                        <a:pt x="33" y="26"/>
                        <a:pt x="31" y="21"/>
                      </a:cubicBezTo>
                      <a:lnTo>
                        <a:pt x="31" y="2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18" name="Freeform 505"/>
                <p:cNvSpPr>
                  <a:spLocks/>
                </p:cNvSpPr>
                <p:nvPr/>
              </p:nvSpPr>
              <p:spPr bwMode="auto">
                <a:xfrm>
                  <a:off x="3808" y="2006"/>
                  <a:ext cx="11" cy="10"/>
                </a:xfrm>
                <a:custGeom>
                  <a:avLst/>
                  <a:gdLst>
                    <a:gd name="T0" fmla="*/ 33 w 33"/>
                    <a:gd name="T1" fmla="*/ 33 h 33"/>
                    <a:gd name="T2" fmla="*/ 33 w 33"/>
                    <a:gd name="T3" fmla="*/ 33 h 33"/>
                    <a:gd name="T4" fmla="*/ 0 w 33"/>
                    <a:gd name="T5" fmla="*/ 0 h 33"/>
                    <a:gd name="T6" fmla="*/ 33 w 33"/>
                    <a:gd name="T7" fmla="*/ 33 h 33"/>
                    <a:gd name="T8" fmla="*/ 33 w 33"/>
                    <a:gd name="T9" fmla="*/ 33 h 33"/>
                  </a:gdLst>
                  <a:ahLst/>
                  <a:cxnLst>
                    <a:cxn ang="0">
                      <a:pos x="T0" y="T1"/>
                    </a:cxn>
                    <a:cxn ang="0">
                      <a:pos x="T2" y="T3"/>
                    </a:cxn>
                    <a:cxn ang="0">
                      <a:pos x="T4" y="T5"/>
                    </a:cxn>
                    <a:cxn ang="0">
                      <a:pos x="T6" y="T7"/>
                    </a:cxn>
                    <a:cxn ang="0">
                      <a:pos x="T8" y="T9"/>
                    </a:cxn>
                  </a:cxnLst>
                  <a:rect l="0" t="0" r="r" b="b"/>
                  <a:pathLst>
                    <a:path w="33" h="33">
                      <a:moveTo>
                        <a:pt x="33" y="33"/>
                      </a:moveTo>
                      <a:lnTo>
                        <a:pt x="33" y="33"/>
                      </a:lnTo>
                      <a:cubicBezTo>
                        <a:pt x="26" y="19"/>
                        <a:pt x="17" y="6"/>
                        <a:pt x="0" y="0"/>
                      </a:cubicBezTo>
                      <a:cubicBezTo>
                        <a:pt x="4" y="11"/>
                        <a:pt x="11" y="33"/>
                        <a:pt x="33" y="33"/>
                      </a:cubicBezTo>
                      <a:lnTo>
                        <a:pt x="33" y="33"/>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19" name="Freeform 506"/>
                <p:cNvSpPr>
                  <a:spLocks/>
                </p:cNvSpPr>
                <p:nvPr/>
              </p:nvSpPr>
              <p:spPr bwMode="auto">
                <a:xfrm>
                  <a:off x="3808" y="2006"/>
                  <a:ext cx="11" cy="10"/>
                </a:xfrm>
                <a:custGeom>
                  <a:avLst/>
                  <a:gdLst>
                    <a:gd name="T0" fmla="*/ 33 w 33"/>
                    <a:gd name="T1" fmla="*/ 33 h 33"/>
                    <a:gd name="T2" fmla="*/ 33 w 33"/>
                    <a:gd name="T3" fmla="*/ 33 h 33"/>
                    <a:gd name="T4" fmla="*/ 0 w 33"/>
                    <a:gd name="T5" fmla="*/ 0 h 33"/>
                    <a:gd name="T6" fmla="*/ 33 w 33"/>
                    <a:gd name="T7" fmla="*/ 33 h 33"/>
                    <a:gd name="T8" fmla="*/ 33 w 33"/>
                    <a:gd name="T9" fmla="*/ 33 h 33"/>
                  </a:gdLst>
                  <a:ahLst/>
                  <a:cxnLst>
                    <a:cxn ang="0">
                      <a:pos x="T0" y="T1"/>
                    </a:cxn>
                    <a:cxn ang="0">
                      <a:pos x="T2" y="T3"/>
                    </a:cxn>
                    <a:cxn ang="0">
                      <a:pos x="T4" y="T5"/>
                    </a:cxn>
                    <a:cxn ang="0">
                      <a:pos x="T6" y="T7"/>
                    </a:cxn>
                    <a:cxn ang="0">
                      <a:pos x="T8" y="T9"/>
                    </a:cxn>
                  </a:cxnLst>
                  <a:rect l="0" t="0" r="r" b="b"/>
                  <a:pathLst>
                    <a:path w="33" h="33">
                      <a:moveTo>
                        <a:pt x="33" y="33"/>
                      </a:moveTo>
                      <a:lnTo>
                        <a:pt x="33" y="33"/>
                      </a:lnTo>
                      <a:cubicBezTo>
                        <a:pt x="26" y="19"/>
                        <a:pt x="17" y="6"/>
                        <a:pt x="0" y="0"/>
                      </a:cubicBezTo>
                      <a:cubicBezTo>
                        <a:pt x="4" y="11"/>
                        <a:pt x="11" y="33"/>
                        <a:pt x="33" y="33"/>
                      </a:cubicBezTo>
                      <a:lnTo>
                        <a:pt x="33" y="33"/>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20" name="Freeform 507"/>
                <p:cNvSpPr>
                  <a:spLocks/>
                </p:cNvSpPr>
                <p:nvPr/>
              </p:nvSpPr>
              <p:spPr bwMode="auto">
                <a:xfrm>
                  <a:off x="3806" y="2002"/>
                  <a:ext cx="16" cy="19"/>
                </a:xfrm>
                <a:custGeom>
                  <a:avLst/>
                  <a:gdLst>
                    <a:gd name="T0" fmla="*/ 20 w 51"/>
                    <a:gd name="T1" fmla="*/ 0 h 61"/>
                    <a:gd name="T2" fmla="*/ 20 w 51"/>
                    <a:gd name="T3" fmla="*/ 0 h 61"/>
                    <a:gd name="T4" fmla="*/ 41 w 51"/>
                    <a:gd name="T5" fmla="*/ 44 h 61"/>
                    <a:gd name="T6" fmla="*/ 51 w 51"/>
                    <a:gd name="T7" fmla="*/ 61 h 61"/>
                    <a:gd name="T8" fmla="*/ 38 w 51"/>
                    <a:gd name="T9" fmla="*/ 48 h 61"/>
                    <a:gd name="T10" fmla="*/ 0 w 51"/>
                    <a:gd name="T11" fmla="*/ 22 h 61"/>
                    <a:gd name="T12" fmla="*/ 38 w 51"/>
                    <a:gd name="T13" fmla="*/ 44 h 61"/>
                    <a:gd name="T14" fmla="*/ 20 w 51"/>
                    <a:gd name="T15" fmla="*/ 0 h 61"/>
                    <a:gd name="T16" fmla="*/ 20 w 51"/>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61">
                      <a:moveTo>
                        <a:pt x="20" y="0"/>
                      </a:moveTo>
                      <a:lnTo>
                        <a:pt x="20" y="0"/>
                      </a:lnTo>
                      <a:cubicBezTo>
                        <a:pt x="32" y="9"/>
                        <a:pt x="41" y="26"/>
                        <a:pt x="41" y="44"/>
                      </a:cubicBezTo>
                      <a:cubicBezTo>
                        <a:pt x="42" y="47"/>
                        <a:pt x="47" y="57"/>
                        <a:pt x="51" y="61"/>
                      </a:cubicBezTo>
                      <a:cubicBezTo>
                        <a:pt x="43" y="55"/>
                        <a:pt x="40" y="50"/>
                        <a:pt x="38" y="48"/>
                      </a:cubicBezTo>
                      <a:cubicBezTo>
                        <a:pt x="24" y="49"/>
                        <a:pt x="5" y="43"/>
                        <a:pt x="0" y="22"/>
                      </a:cubicBezTo>
                      <a:cubicBezTo>
                        <a:pt x="12" y="22"/>
                        <a:pt x="20" y="44"/>
                        <a:pt x="38" y="44"/>
                      </a:cubicBezTo>
                      <a:cubicBezTo>
                        <a:pt x="17" y="27"/>
                        <a:pt x="26" y="4"/>
                        <a:pt x="20" y="0"/>
                      </a:cubicBezTo>
                      <a:lnTo>
                        <a:pt x="20" y="0"/>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21" name="Freeform 508"/>
                <p:cNvSpPr>
                  <a:spLocks/>
                </p:cNvSpPr>
                <p:nvPr/>
              </p:nvSpPr>
              <p:spPr bwMode="auto">
                <a:xfrm>
                  <a:off x="3806" y="2002"/>
                  <a:ext cx="16" cy="19"/>
                </a:xfrm>
                <a:custGeom>
                  <a:avLst/>
                  <a:gdLst>
                    <a:gd name="T0" fmla="*/ 20 w 51"/>
                    <a:gd name="T1" fmla="*/ 0 h 61"/>
                    <a:gd name="T2" fmla="*/ 20 w 51"/>
                    <a:gd name="T3" fmla="*/ 0 h 61"/>
                    <a:gd name="T4" fmla="*/ 41 w 51"/>
                    <a:gd name="T5" fmla="*/ 44 h 61"/>
                    <a:gd name="T6" fmla="*/ 51 w 51"/>
                    <a:gd name="T7" fmla="*/ 61 h 61"/>
                    <a:gd name="T8" fmla="*/ 38 w 51"/>
                    <a:gd name="T9" fmla="*/ 48 h 61"/>
                    <a:gd name="T10" fmla="*/ 0 w 51"/>
                    <a:gd name="T11" fmla="*/ 22 h 61"/>
                    <a:gd name="T12" fmla="*/ 38 w 51"/>
                    <a:gd name="T13" fmla="*/ 44 h 61"/>
                    <a:gd name="T14" fmla="*/ 20 w 51"/>
                    <a:gd name="T15" fmla="*/ 0 h 61"/>
                    <a:gd name="T16" fmla="*/ 20 w 51"/>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61">
                      <a:moveTo>
                        <a:pt x="20" y="0"/>
                      </a:moveTo>
                      <a:lnTo>
                        <a:pt x="20" y="0"/>
                      </a:lnTo>
                      <a:cubicBezTo>
                        <a:pt x="32" y="9"/>
                        <a:pt x="41" y="26"/>
                        <a:pt x="41" y="44"/>
                      </a:cubicBezTo>
                      <a:cubicBezTo>
                        <a:pt x="42" y="47"/>
                        <a:pt x="47" y="57"/>
                        <a:pt x="51" y="61"/>
                      </a:cubicBezTo>
                      <a:cubicBezTo>
                        <a:pt x="43" y="55"/>
                        <a:pt x="40" y="50"/>
                        <a:pt x="38" y="48"/>
                      </a:cubicBezTo>
                      <a:cubicBezTo>
                        <a:pt x="24" y="49"/>
                        <a:pt x="5" y="43"/>
                        <a:pt x="0" y="22"/>
                      </a:cubicBezTo>
                      <a:cubicBezTo>
                        <a:pt x="12" y="22"/>
                        <a:pt x="20" y="44"/>
                        <a:pt x="38" y="44"/>
                      </a:cubicBezTo>
                      <a:cubicBezTo>
                        <a:pt x="17" y="27"/>
                        <a:pt x="26" y="4"/>
                        <a:pt x="20" y="0"/>
                      </a:cubicBezTo>
                      <a:lnTo>
                        <a:pt x="20"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22" name="Freeform 509"/>
                <p:cNvSpPr>
                  <a:spLocks/>
                </p:cNvSpPr>
                <p:nvPr/>
              </p:nvSpPr>
              <p:spPr bwMode="auto">
                <a:xfrm>
                  <a:off x="3824" y="2016"/>
                  <a:ext cx="7" cy="18"/>
                </a:xfrm>
                <a:custGeom>
                  <a:avLst/>
                  <a:gdLst>
                    <a:gd name="T0" fmla="*/ 11 w 24"/>
                    <a:gd name="T1" fmla="*/ 59 h 59"/>
                    <a:gd name="T2" fmla="*/ 11 w 24"/>
                    <a:gd name="T3" fmla="*/ 59 h 59"/>
                    <a:gd name="T4" fmla="*/ 22 w 24"/>
                    <a:gd name="T5" fmla="*/ 23 h 59"/>
                    <a:gd name="T6" fmla="*/ 14 w 24"/>
                    <a:gd name="T7" fmla="*/ 0 h 59"/>
                    <a:gd name="T8" fmla="*/ 4 w 24"/>
                    <a:gd name="T9" fmla="*/ 25 h 59"/>
                    <a:gd name="T10" fmla="*/ 11 w 24"/>
                    <a:gd name="T11" fmla="*/ 59 h 59"/>
                    <a:gd name="T12" fmla="*/ 11 w 24"/>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24" h="59">
                      <a:moveTo>
                        <a:pt x="11" y="59"/>
                      </a:moveTo>
                      <a:lnTo>
                        <a:pt x="11" y="59"/>
                      </a:lnTo>
                      <a:cubicBezTo>
                        <a:pt x="18" y="48"/>
                        <a:pt x="24" y="31"/>
                        <a:pt x="22" y="23"/>
                      </a:cubicBezTo>
                      <a:cubicBezTo>
                        <a:pt x="19" y="15"/>
                        <a:pt x="13" y="5"/>
                        <a:pt x="14" y="0"/>
                      </a:cubicBezTo>
                      <a:cubicBezTo>
                        <a:pt x="9" y="3"/>
                        <a:pt x="11" y="13"/>
                        <a:pt x="4" y="25"/>
                      </a:cubicBezTo>
                      <a:cubicBezTo>
                        <a:pt x="0" y="32"/>
                        <a:pt x="2" y="44"/>
                        <a:pt x="11" y="59"/>
                      </a:cubicBezTo>
                      <a:lnTo>
                        <a:pt x="11" y="59"/>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23" name="Freeform 510"/>
                <p:cNvSpPr>
                  <a:spLocks/>
                </p:cNvSpPr>
                <p:nvPr/>
              </p:nvSpPr>
              <p:spPr bwMode="auto">
                <a:xfrm>
                  <a:off x="3824" y="2016"/>
                  <a:ext cx="7" cy="18"/>
                </a:xfrm>
                <a:custGeom>
                  <a:avLst/>
                  <a:gdLst>
                    <a:gd name="T0" fmla="*/ 11 w 24"/>
                    <a:gd name="T1" fmla="*/ 59 h 59"/>
                    <a:gd name="T2" fmla="*/ 11 w 24"/>
                    <a:gd name="T3" fmla="*/ 59 h 59"/>
                    <a:gd name="T4" fmla="*/ 22 w 24"/>
                    <a:gd name="T5" fmla="*/ 23 h 59"/>
                    <a:gd name="T6" fmla="*/ 14 w 24"/>
                    <a:gd name="T7" fmla="*/ 0 h 59"/>
                    <a:gd name="T8" fmla="*/ 4 w 24"/>
                    <a:gd name="T9" fmla="*/ 25 h 59"/>
                    <a:gd name="T10" fmla="*/ 11 w 24"/>
                    <a:gd name="T11" fmla="*/ 59 h 59"/>
                    <a:gd name="T12" fmla="*/ 11 w 24"/>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24" h="59">
                      <a:moveTo>
                        <a:pt x="11" y="59"/>
                      </a:moveTo>
                      <a:lnTo>
                        <a:pt x="11" y="59"/>
                      </a:lnTo>
                      <a:cubicBezTo>
                        <a:pt x="18" y="48"/>
                        <a:pt x="24" y="31"/>
                        <a:pt x="22" y="23"/>
                      </a:cubicBezTo>
                      <a:cubicBezTo>
                        <a:pt x="19" y="15"/>
                        <a:pt x="13" y="5"/>
                        <a:pt x="14" y="0"/>
                      </a:cubicBezTo>
                      <a:cubicBezTo>
                        <a:pt x="9" y="3"/>
                        <a:pt x="11" y="13"/>
                        <a:pt x="4" y="25"/>
                      </a:cubicBezTo>
                      <a:cubicBezTo>
                        <a:pt x="0" y="32"/>
                        <a:pt x="2" y="44"/>
                        <a:pt x="11" y="59"/>
                      </a:cubicBezTo>
                      <a:lnTo>
                        <a:pt x="11" y="59"/>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24" name="Freeform 511"/>
                <p:cNvSpPr>
                  <a:spLocks/>
                </p:cNvSpPr>
                <p:nvPr/>
              </p:nvSpPr>
              <p:spPr bwMode="auto">
                <a:xfrm>
                  <a:off x="3819" y="2017"/>
                  <a:ext cx="11" cy="50"/>
                </a:xfrm>
                <a:custGeom>
                  <a:avLst/>
                  <a:gdLst>
                    <a:gd name="T0" fmla="*/ 20 w 37"/>
                    <a:gd name="T1" fmla="*/ 160 h 163"/>
                    <a:gd name="T2" fmla="*/ 20 w 37"/>
                    <a:gd name="T3" fmla="*/ 160 h 163"/>
                    <a:gd name="T4" fmla="*/ 30 w 37"/>
                    <a:gd name="T5" fmla="*/ 73 h 163"/>
                    <a:gd name="T6" fmla="*/ 28 w 37"/>
                    <a:gd name="T7" fmla="*/ 51 h 163"/>
                    <a:gd name="T8" fmla="*/ 25 w 37"/>
                    <a:gd name="T9" fmla="*/ 28 h 163"/>
                    <a:gd name="T10" fmla="*/ 18 w 37"/>
                    <a:gd name="T11" fmla="*/ 0 h 163"/>
                    <a:gd name="T12" fmla="*/ 8 w 37"/>
                    <a:gd name="T13" fmla="*/ 39 h 163"/>
                    <a:gd name="T14" fmla="*/ 27 w 37"/>
                    <a:gd name="T15" fmla="*/ 73 h 163"/>
                    <a:gd name="T16" fmla="*/ 15 w 37"/>
                    <a:gd name="T17" fmla="*/ 163 h 163"/>
                    <a:gd name="T18" fmla="*/ 20 w 37"/>
                    <a:gd name="T19" fmla="*/ 160 h 163"/>
                    <a:gd name="T20" fmla="*/ 20 w 37"/>
                    <a:gd name="T21" fmla="*/ 16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63">
                      <a:moveTo>
                        <a:pt x="20" y="160"/>
                      </a:moveTo>
                      <a:lnTo>
                        <a:pt x="20" y="160"/>
                      </a:lnTo>
                      <a:cubicBezTo>
                        <a:pt x="29" y="129"/>
                        <a:pt x="37" y="95"/>
                        <a:pt x="30" y="73"/>
                      </a:cubicBezTo>
                      <a:cubicBezTo>
                        <a:pt x="26" y="60"/>
                        <a:pt x="27" y="58"/>
                        <a:pt x="28" y="51"/>
                      </a:cubicBezTo>
                      <a:cubicBezTo>
                        <a:pt x="30" y="45"/>
                        <a:pt x="29" y="34"/>
                        <a:pt x="25" y="28"/>
                      </a:cubicBezTo>
                      <a:cubicBezTo>
                        <a:pt x="20" y="21"/>
                        <a:pt x="16" y="6"/>
                        <a:pt x="18" y="0"/>
                      </a:cubicBezTo>
                      <a:cubicBezTo>
                        <a:pt x="7" y="6"/>
                        <a:pt x="0" y="29"/>
                        <a:pt x="8" y="39"/>
                      </a:cubicBezTo>
                      <a:cubicBezTo>
                        <a:pt x="16" y="49"/>
                        <a:pt x="23" y="56"/>
                        <a:pt x="27" y="73"/>
                      </a:cubicBezTo>
                      <a:cubicBezTo>
                        <a:pt x="31" y="91"/>
                        <a:pt x="28" y="126"/>
                        <a:pt x="15" y="163"/>
                      </a:cubicBezTo>
                      <a:lnTo>
                        <a:pt x="20" y="160"/>
                      </a:lnTo>
                      <a:lnTo>
                        <a:pt x="20" y="160"/>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25" name="Freeform 512"/>
                <p:cNvSpPr>
                  <a:spLocks/>
                </p:cNvSpPr>
                <p:nvPr/>
              </p:nvSpPr>
              <p:spPr bwMode="auto">
                <a:xfrm>
                  <a:off x="3819" y="2017"/>
                  <a:ext cx="11" cy="50"/>
                </a:xfrm>
                <a:custGeom>
                  <a:avLst/>
                  <a:gdLst>
                    <a:gd name="T0" fmla="*/ 20 w 37"/>
                    <a:gd name="T1" fmla="*/ 160 h 163"/>
                    <a:gd name="T2" fmla="*/ 20 w 37"/>
                    <a:gd name="T3" fmla="*/ 160 h 163"/>
                    <a:gd name="T4" fmla="*/ 30 w 37"/>
                    <a:gd name="T5" fmla="*/ 73 h 163"/>
                    <a:gd name="T6" fmla="*/ 28 w 37"/>
                    <a:gd name="T7" fmla="*/ 51 h 163"/>
                    <a:gd name="T8" fmla="*/ 25 w 37"/>
                    <a:gd name="T9" fmla="*/ 28 h 163"/>
                    <a:gd name="T10" fmla="*/ 18 w 37"/>
                    <a:gd name="T11" fmla="*/ 0 h 163"/>
                    <a:gd name="T12" fmla="*/ 8 w 37"/>
                    <a:gd name="T13" fmla="*/ 39 h 163"/>
                    <a:gd name="T14" fmla="*/ 27 w 37"/>
                    <a:gd name="T15" fmla="*/ 73 h 163"/>
                    <a:gd name="T16" fmla="*/ 15 w 37"/>
                    <a:gd name="T17" fmla="*/ 163 h 163"/>
                    <a:gd name="T18" fmla="*/ 20 w 37"/>
                    <a:gd name="T19" fmla="*/ 160 h 163"/>
                    <a:gd name="T20" fmla="*/ 20 w 37"/>
                    <a:gd name="T21" fmla="*/ 16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63">
                      <a:moveTo>
                        <a:pt x="20" y="160"/>
                      </a:moveTo>
                      <a:lnTo>
                        <a:pt x="20" y="160"/>
                      </a:lnTo>
                      <a:cubicBezTo>
                        <a:pt x="29" y="129"/>
                        <a:pt x="37" y="95"/>
                        <a:pt x="30" y="73"/>
                      </a:cubicBezTo>
                      <a:cubicBezTo>
                        <a:pt x="26" y="60"/>
                        <a:pt x="27" y="58"/>
                        <a:pt x="28" y="51"/>
                      </a:cubicBezTo>
                      <a:cubicBezTo>
                        <a:pt x="30" y="45"/>
                        <a:pt x="29" y="34"/>
                        <a:pt x="25" y="28"/>
                      </a:cubicBezTo>
                      <a:cubicBezTo>
                        <a:pt x="20" y="21"/>
                        <a:pt x="16" y="6"/>
                        <a:pt x="18" y="0"/>
                      </a:cubicBezTo>
                      <a:cubicBezTo>
                        <a:pt x="7" y="6"/>
                        <a:pt x="0" y="29"/>
                        <a:pt x="8" y="39"/>
                      </a:cubicBezTo>
                      <a:cubicBezTo>
                        <a:pt x="16" y="49"/>
                        <a:pt x="23" y="56"/>
                        <a:pt x="27" y="73"/>
                      </a:cubicBezTo>
                      <a:cubicBezTo>
                        <a:pt x="31" y="91"/>
                        <a:pt x="28" y="126"/>
                        <a:pt x="15" y="163"/>
                      </a:cubicBezTo>
                      <a:lnTo>
                        <a:pt x="20" y="160"/>
                      </a:lnTo>
                      <a:lnTo>
                        <a:pt x="20" y="16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26" name="Freeform 513"/>
                <p:cNvSpPr>
                  <a:spLocks/>
                </p:cNvSpPr>
                <p:nvPr/>
              </p:nvSpPr>
              <p:spPr bwMode="auto">
                <a:xfrm>
                  <a:off x="3828" y="2035"/>
                  <a:ext cx="11" cy="20"/>
                </a:xfrm>
                <a:custGeom>
                  <a:avLst/>
                  <a:gdLst>
                    <a:gd name="T0" fmla="*/ 0 w 38"/>
                    <a:gd name="T1" fmla="*/ 63 h 63"/>
                    <a:gd name="T2" fmla="*/ 0 w 38"/>
                    <a:gd name="T3" fmla="*/ 63 h 63"/>
                    <a:gd name="T4" fmla="*/ 34 w 38"/>
                    <a:gd name="T5" fmla="*/ 8 h 63"/>
                    <a:gd name="T6" fmla="*/ 30 w 38"/>
                    <a:gd name="T7" fmla="*/ 6 h 63"/>
                    <a:gd name="T8" fmla="*/ 0 w 38"/>
                    <a:gd name="T9" fmla="*/ 63 h 63"/>
                    <a:gd name="T10" fmla="*/ 0 w 38"/>
                    <a:gd name="T11" fmla="*/ 63 h 63"/>
                  </a:gdLst>
                  <a:ahLst/>
                  <a:cxnLst>
                    <a:cxn ang="0">
                      <a:pos x="T0" y="T1"/>
                    </a:cxn>
                    <a:cxn ang="0">
                      <a:pos x="T2" y="T3"/>
                    </a:cxn>
                    <a:cxn ang="0">
                      <a:pos x="T4" y="T5"/>
                    </a:cxn>
                    <a:cxn ang="0">
                      <a:pos x="T6" y="T7"/>
                    </a:cxn>
                    <a:cxn ang="0">
                      <a:pos x="T8" y="T9"/>
                    </a:cxn>
                    <a:cxn ang="0">
                      <a:pos x="T10" y="T11"/>
                    </a:cxn>
                  </a:cxnLst>
                  <a:rect l="0" t="0" r="r" b="b"/>
                  <a:pathLst>
                    <a:path w="38" h="63">
                      <a:moveTo>
                        <a:pt x="0" y="63"/>
                      </a:moveTo>
                      <a:lnTo>
                        <a:pt x="0" y="63"/>
                      </a:lnTo>
                      <a:cubicBezTo>
                        <a:pt x="38" y="44"/>
                        <a:pt x="29" y="18"/>
                        <a:pt x="34" y="8"/>
                      </a:cubicBezTo>
                      <a:cubicBezTo>
                        <a:pt x="38" y="0"/>
                        <a:pt x="34" y="3"/>
                        <a:pt x="30" y="6"/>
                      </a:cubicBezTo>
                      <a:cubicBezTo>
                        <a:pt x="16" y="16"/>
                        <a:pt x="2" y="45"/>
                        <a:pt x="0" y="63"/>
                      </a:cubicBezTo>
                      <a:lnTo>
                        <a:pt x="0" y="63"/>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27" name="Freeform 514"/>
                <p:cNvSpPr>
                  <a:spLocks/>
                </p:cNvSpPr>
                <p:nvPr/>
              </p:nvSpPr>
              <p:spPr bwMode="auto">
                <a:xfrm>
                  <a:off x="3828" y="2035"/>
                  <a:ext cx="11" cy="20"/>
                </a:xfrm>
                <a:custGeom>
                  <a:avLst/>
                  <a:gdLst>
                    <a:gd name="T0" fmla="*/ 0 w 38"/>
                    <a:gd name="T1" fmla="*/ 63 h 63"/>
                    <a:gd name="T2" fmla="*/ 0 w 38"/>
                    <a:gd name="T3" fmla="*/ 63 h 63"/>
                    <a:gd name="T4" fmla="*/ 34 w 38"/>
                    <a:gd name="T5" fmla="*/ 8 h 63"/>
                    <a:gd name="T6" fmla="*/ 30 w 38"/>
                    <a:gd name="T7" fmla="*/ 6 h 63"/>
                    <a:gd name="T8" fmla="*/ 0 w 38"/>
                    <a:gd name="T9" fmla="*/ 63 h 63"/>
                    <a:gd name="T10" fmla="*/ 0 w 38"/>
                    <a:gd name="T11" fmla="*/ 63 h 63"/>
                  </a:gdLst>
                  <a:ahLst/>
                  <a:cxnLst>
                    <a:cxn ang="0">
                      <a:pos x="T0" y="T1"/>
                    </a:cxn>
                    <a:cxn ang="0">
                      <a:pos x="T2" y="T3"/>
                    </a:cxn>
                    <a:cxn ang="0">
                      <a:pos x="T4" y="T5"/>
                    </a:cxn>
                    <a:cxn ang="0">
                      <a:pos x="T6" y="T7"/>
                    </a:cxn>
                    <a:cxn ang="0">
                      <a:pos x="T8" y="T9"/>
                    </a:cxn>
                    <a:cxn ang="0">
                      <a:pos x="T10" y="T11"/>
                    </a:cxn>
                  </a:cxnLst>
                  <a:rect l="0" t="0" r="r" b="b"/>
                  <a:pathLst>
                    <a:path w="38" h="63">
                      <a:moveTo>
                        <a:pt x="0" y="63"/>
                      </a:moveTo>
                      <a:lnTo>
                        <a:pt x="0" y="63"/>
                      </a:lnTo>
                      <a:cubicBezTo>
                        <a:pt x="38" y="44"/>
                        <a:pt x="29" y="18"/>
                        <a:pt x="34" y="8"/>
                      </a:cubicBezTo>
                      <a:cubicBezTo>
                        <a:pt x="38" y="0"/>
                        <a:pt x="34" y="3"/>
                        <a:pt x="30" y="6"/>
                      </a:cubicBezTo>
                      <a:cubicBezTo>
                        <a:pt x="16" y="16"/>
                        <a:pt x="2" y="45"/>
                        <a:pt x="0" y="63"/>
                      </a:cubicBezTo>
                      <a:lnTo>
                        <a:pt x="0" y="63"/>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28" name="Freeform 515"/>
                <p:cNvSpPr>
                  <a:spLocks/>
                </p:cNvSpPr>
                <p:nvPr/>
              </p:nvSpPr>
              <p:spPr bwMode="auto">
                <a:xfrm>
                  <a:off x="3817" y="2037"/>
                  <a:ext cx="12" cy="20"/>
                </a:xfrm>
                <a:custGeom>
                  <a:avLst/>
                  <a:gdLst>
                    <a:gd name="T0" fmla="*/ 31 w 40"/>
                    <a:gd name="T1" fmla="*/ 64 h 64"/>
                    <a:gd name="T2" fmla="*/ 31 w 40"/>
                    <a:gd name="T3" fmla="*/ 64 h 64"/>
                    <a:gd name="T4" fmla="*/ 0 w 40"/>
                    <a:gd name="T5" fmla="*/ 0 h 64"/>
                    <a:gd name="T6" fmla="*/ 31 w 40"/>
                    <a:gd name="T7" fmla="*/ 64 h 64"/>
                    <a:gd name="T8" fmla="*/ 31 w 40"/>
                    <a:gd name="T9" fmla="*/ 64 h 64"/>
                  </a:gdLst>
                  <a:ahLst/>
                  <a:cxnLst>
                    <a:cxn ang="0">
                      <a:pos x="T0" y="T1"/>
                    </a:cxn>
                    <a:cxn ang="0">
                      <a:pos x="T2" y="T3"/>
                    </a:cxn>
                    <a:cxn ang="0">
                      <a:pos x="T4" y="T5"/>
                    </a:cxn>
                    <a:cxn ang="0">
                      <a:pos x="T6" y="T7"/>
                    </a:cxn>
                    <a:cxn ang="0">
                      <a:pos x="T8" y="T9"/>
                    </a:cxn>
                  </a:cxnLst>
                  <a:rect l="0" t="0" r="r" b="b"/>
                  <a:pathLst>
                    <a:path w="40" h="64">
                      <a:moveTo>
                        <a:pt x="31" y="64"/>
                      </a:moveTo>
                      <a:lnTo>
                        <a:pt x="31" y="64"/>
                      </a:lnTo>
                      <a:cubicBezTo>
                        <a:pt x="27" y="45"/>
                        <a:pt x="1" y="47"/>
                        <a:pt x="0" y="0"/>
                      </a:cubicBezTo>
                      <a:cubicBezTo>
                        <a:pt x="15" y="10"/>
                        <a:pt x="40" y="39"/>
                        <a:pt x="31" y="64"/>
                      </a:cubicBezTo>
                      <a:lnTo>
                        <a:pt x="31" y="64"/>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29" name="Freeform 516"/>
                <p:cNvSpPr>
                  <a:spLocks/>
                </p:cNvSpPr>
                <p:nvPr/>
              </p:nvSpPr>
              <p:spPr bwMode="auto">
                <a:xfrm>
                  <a:off x="3817" y="2037"/>
                  <a:ext cx="12" cy="20"/>
                </a:xfrm>
                <a:custGeom>
                  <a:avLst/>
                  <a:gdLst>
                    <a:gd name="T0" fmla="*/ 31 w 40"/>
                    <a:gd name="T1" fmla="*/ 64 h 64"/>
                    <a:gd name="T2" fmla="*/ 31 w 40"/>
                    <a:gd name="T3" fmla="*/ 64 h 64"/>
                    <a:gd name="T4" fmla="*/ 0 w 40"/>
                    <a:gd name="T5" fmla="*/ 0 h 64"/>
                    <a:gd name="T6" fmla="*/ 31 w 40"/>
                    <a:gd name="T7" fmla="*/ 64 h 64"/>
                    <a:gd name="T8" fmla="*/ 31 w 40"/>
                    <a:gd name="T9" fmla="*/ 64 h 64"/>
                  </a:gdLst>
                  <a:ahLst/>
                  <a:cxnLst>
                    <a:cxn ang="0">
                      <a:pos x="T0" y="T1"/>
                    </a:cxn>
                    <a:cxn ang="0">
                      <a:pos x="T2" y="T3"/>
                    </a:cxn>
                    <a:cxn ang="0">
                      <a:pos x="T4" y="T5"/>
                    </a:cxn>
                    <a:cxn ang="0">
                      <a:pos x="T6" y="T7"/>
                    </a:cxn>
                    <a:cxn ang="0">
                      <a:pos x="T8" y="T9"/>
                    </a:cxn>
                  </a:cxnLst>
                  <a:rect l="0" t="0" r="r" b="b"/>
                  <a:pathLst>
                    <a:path w="40" h="64">
                      <a:moveTo>
                        <a:pt x="31" y="64"/>
                      </a:moveTo>
                      <a:lnTo>
                        <a:pt x="31" y="64"/>
                      </a:lnTo>
                      <a:cubicBezTo>
                        <a:pt x="27" y="45"/>
                        <a:pt x="1" y="47"/>
                        <a:pt x="0" y="0"/>
                      </a:cubicBezTo>
                      <a:cubicBezTo>
                        <a:pt x="15" y="10"/>
                        <a:pt x="40" y="39"/>
                        <a:pt x="31" y="64"/>
                      </a:cubicBezTo>
                      <a:lnTo>
                        <a:pt x="31" y="64"/>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30" name="Freeform 517"/>
                <p:cNvSpPr>
                  <a:spLocks/>
                </p:cNvSpPr>
                <p:nvPr/>
              </p:nvSpPr>
              <p:spPr bwMode="auto">
                <a:xfrm>
                  <a:off x="3820" y="2035"/>
                  <a:ext cx="9" cy="22"/>
                </a:xfrm>
                <a:custGeom>
                  <a:avLst/>
                  <a:gdLst>
                    <a:gd name="T0" fmla="*/ 20 w 28"/>
                    <a:gd name="T1" fmla="*/ 71 h 71"/>
                    <a:gd name="T2" fmla="*/ 20 w 28"/>
                    <a:gd name="T3" fmla="*/ 71 h 71"/>
                    <a:gd name="T4" fmla="*/ 9 w 28"/>
                    <a:gd name="T5" fmla="*/ 43 h 71"/>
                    <a:gd name="T6" fmla="*/ 0 w 28"/>
                    <a:gd name="T7" fmla="*/ 7 h 71"/>
                    <a:gd name="T8" fmla="*/ 6 w 28"/>
                    <a:gd name="T9" fmla="*/ 5 h 71"/>
                    <a:gd name="T10" fmla="*/ 20 w 28"/>
                    <a:gd name="T11" fmla="*/ 23 h 71"/>
                    <a:gd name="T12" fmla="*/ 21 w 28"/>
                    <a:gd name="T13" fmla="*/ 68 h 71"/>
                    <a:gd name="T14" fmla="*/ 20 w 28"/>
                    <a:gd name="T15" fmla="*/ 71 h 71"/>
                    <a:gd name="T16" fmla="*/ 20 w 28"/>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71">
                      <a:moveTo>
                        <a:pt x="20" y="71"/>
                      </a:moveTo>
                      <a:lnTo>
                        <a:pt x="20" y="71"/>
                      </a:lnTo>
                      <a:cubicBezTo>
                        <a:pt x="22" y="55"/>
                        <a:pt x="14" y="49"/>
                        <a:pt x="9" y="43"/>
                      </a:cubicBezTo>
                      <a:cubicBezTo>
                        <a:pt x="5" y="37"/>
                        <a:pt x="0" y="24"/>
                        <a:pt x="0" y="7"/>
                      </a:cubicBezTo>
                      <a:cubicBezTo>
                        <a:pt x="0" y="0"/>
                        <a:pt x="4" y="1"/>
                        <a:pt x="6" y="5"/>
                      </a:cubicBezTo>
                      <a:cubicBezTo>
                        <a:pt x="9" y="12"/>
                        <a:pt x="15" y="17"/>
                        <a:pt x="20" y="23"/>
                      </a:cubicBezTo>
                      <a:cubicBezTo>
                        <a:pt x="28" y="32"/>
                        <a:pt x="27" y="47"/>
                        <a:pt x="21" y="68"/>
                      </a:cubicBezTo>
                      <a:lnTo>
                        <a:pt x="20" y="71"/>
                      </a:lnTo>
                      <a:lnTo>
                        <a:pt x="20" y="71"/>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31" name="Freeform 518"/>
                <p:cNvSpPr>
                  <a:spLocks/>
                </p:cNvSpPr>
                <p:nvPr/>
              </p:nvSpPr>
              <p:spPr bwMode="auto">
                <a:xfrm>
                  <a:off x="3820" y="2035"/>
                  <a:ext cx="9" cy="22"/>
                </a:xfrm>
                <a:custGeom>
                  <a:avLst/>
                  <a:gdLst>
                    <a:gd name="T0" fmla="*/ 20 w 28"/>
                    <a:gd name="T1" fmla="*/ 71 h 71"/>
                    <a:gd name="T2" fmla="*/ 20 w 28"/>
                    <a:gd name="T3" fmla="*/ 71 h 71"/>
                    <a:gd name="T4" fmla="*/ 9 w 28"/>
                    <a:gd name="T5" fmla="*/ 43 h 71"/>
                    <a:gd name="T6" fmla="*/ 0 w 28"/>
                    <a:gd name="T7" fmla="*/ 7 h 71"/>
                    <a:gd name="T8" fmla="*/ 6 w 28"/>
                    <a:gd name="T9" fmla="*/ 5 h 71"/>
                    <a:gd name="T10" fmla="*/ 20 w 28"/>
                    <a:gd name="T11" fmla="*/ 23 h 71"/>
                    <a:gd name="T12" fmla="*/ 21 w 28"/>
                    <a:gd name="T13" fmla="*/ 68 h 71"/>
                    <a:gd name="T14" fmla="*/ 20 w 28"/>
                    <a:gd name="T15" fmla="*/ 71 h 71"/>
                    <a:gd name="T16" fmla="*/ 20 w 28"/>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71">
                      <a:moveTo>
                        <a:pt x="20" y="71"/>
                      </a:moveTo>
                      <a:lnTo>
                        <a:pt x="20" y="71"/>
                      </a:lnTo>
                      <a:cubicBezTo>
                        <a:pt x="22" y="55"/>
                        <a:pt x="14" y="49"/>
                        <a:pt x="9" y="43"/>
                      </a:cubicBezTo>
                      <a:cubicBezTo>
                        <a:pt x="5" y="37"/>
                        <a:pt x="0" y="24"/>
                        <a:pt x="0" y="7"/>
                      </a:cubicBezTo>
                      <a:cubicBezTo>
                        <a:pt x="0" y="0"/>
                        <a:pt x="4" y="1"/>
                        <a:pt x="6" y="5"/>
                      </a:cubicBezTo>
                      <a:cubicBezTo>
                        <a:pt x="9" y="12"/>
                        <a:pt x="15" y="17"/>
                        <a:pt x="20" y="23"/>
                      </a:cubicBezTo>
                      <a:cubicBezTo>
                        <a:pt x="28" y="32"/>
                        <a:pt x="27" y="47"/>
                        <a:pt x="21" y="68"/>
                      </a:cubicBezTo>
                      <a:lnTo>
                        <a:pt x="20" y="71"/>
                      </a:lnTo>
                      <a:lnTo>
                        <a:pt x="20" y="7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32" name="Freeform 519"/>
                <p:cNvSpPr>
                  <a:spLocks/>
                </p:cNvSpPr>
                <p:nvPr/>
              </p:nvSpPr>
              <p:spPr bwMode="auto">
                <a:xfrm>
                  <a:off x="3828" y="2032"/>
                  <a:ext cx="8" cy="22"/>
                </a:xfrm>
                <a:custGeom>
                  <a:avLst/>
                  <a:gdLst>
                    <a:gd name="T0" fmla="*/ 0 w 28"/>
                    <a:gd name="T1" fmla="*/ 69 h 72"/>
                    <a:gd name="T2" fmla="*/ 0 w 28"/>
                    <a:gd name="T3" fmla="*/ 69 h 72"/>
                    <a:gd name="T4" fmla="*/ 16 w 28"/>
                    <a:gd name="T5" fmla="*/ 8 h 72"/>
                    <a:gd name="T6" fmla="*/ 22 w 28"/>
                    <a:gd name="T7" fmla="*/ 6 h 72"/>
                    <a:gd name="T8" fmla="*/ 25 w 28"/>
                    <a:gd name="T9" fmla="*/ 26 h 72"/>
                    <a:gd name="T10" fmla="*/ 16 w 28"/>
                    <a:gd name="T11" fmla="*/ 52 h 72"/>
                    <a:gd name="T12" fmla="*/ 1 w 28"/>
                    <a:gd name="T13" fmla="*/ 72 h 72"/>
                    <a:gd name="T14" fmla="*/ 0 w 28"/>
                    <a:gd name="T15" fmla="*/ 69 h 72"/>
                    <a:gd name="T16" fmla="*/ 0 w 28"/>
                    <a:gd name="T17" fmla="*/ 6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72">
                      <a:moveTo>
                        <a:pt x="0" y="69"/>
                      </a:moveTo>
                      <a:lnTo>
                        <a:pt x="0" y="69"/>
                      </a:lnTo>
                      <a:cubicBezTo>
                        <a:pt x="1" y="41"/>
                        <a:pt x="13" y="16"/>
                        <a:pt x="16" y="8"/>
                      </a:cubicBezTo>
                      <a:cubicBezTo>
                        <a:pt x="19" y="0"/>
                        <a:pt x="23" y="0"/>
                        <a:pt x="22" y="6"/>
                      </a:cubicBezTo>
                      <a:cubicBezTo>
                        <a:pt x="21" y="12"/>
                        <a:pt x="23" y="18"/>
                        <a:pt x="25" y="26"/>
                      </a:cubicBezTo>
                      <a:cubicBezTo>
                        <a:pt x="28" y="34"/>
                        <a:pt x="21" y="45"/>
                        <a:pt x="16" y="52"/>
                      </a:cubicBezTo>
                      <a:cubicBezTo>
                        <a:pt x="10" y="58"/>
                        <a:pt x="5" y="59"/>
                        <a:pt x="1" y="72"/>
                      </a:cubicBezTo>
                      <a:lnTo>
                        <a:pt x="0" y="69"/>
                      </a:lnTo>
                      <a:lnTo>
                        <a:pt x="0" y="69"/>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33" name="Freeform 520"/>
                <p:cNvSpPr>
                  <a:spLocks/>
                </p:cNvSpPr>
                <p:nvPr/>
              </p:nvSpPr>
              <p:spPr bwMode="auto">
                <a:xfrm>
                  <a:off x="3828" y="2032"/>
                  <a:ext cx="8" cy="22"/>
                </a:xfrm>
                <a:custGeom>
                  <a:avLst/>
                  <a:gdLst>
                    <a:gd name="T0" fmla="*/ 0 w 28"/>
                    <a:gd name="T1" fmla="*/ 69 h 72"/>
                    <a:gd name="T2" fmla="*/ 0 w 28"/>
                    <a:gd name="T3" fmla="*/ 69 h 72"/>
                    <a:gd name="T4" fmla="*/ 16 w 28"/>
                    <a:gd name="T5" fmla="*/ 8 h 72"/>
                    <a:gd name="T6" fmla="*/ 22 w 28"/>
                    <a:gd name="T7" fmla="*/ 6 h 72"/>
                    <a:gd name="T8" fmla="*/ 25 w 28"/>
                    <a:gd name="T9" fmla="*/ 26 h 72"/>
                    <a:gd name="T10" fmla="*/ 16 w 28"/>
                    <a:gd name="T11" fmla="*/ 52 h 72"/>
                    <a:gd name="T12" fmla="*/ 1 w 28"/>
                    <a:gd name="T13" fmla="*/ 72 h 72"/>
                    <a:gd name="T14" fmla="*/ 0 w 28"/>
                    <a:gd name="T15" fmla="*/ 69 h 72"/>
                    <a:gd name="T16" fmla="*/ 0 w 28"/>
                    <a:gd name="T17" fmla="*/ 6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72">
                      <a:moveTo>
                        <a:pt x="0" y="69"/>
                      </a:moveTo>
                      <a:lnTo>
                        <a:pt x="0" y="69"/>
                      </a:lnTo>
                      <a:cubicBezTo>
                        <a:pt x="1" y="41"/>
                        <a:pt x="13" y="16"/>
                        <a:pt x="16" y="8"/>
                      </a:cubicBezTo>
                      <a:cubicBezTo>
                        <a:pt x="19" y="0"/>
                        <a:pt x="23" y="0"/>
                        <a:pt x="22" y="6"/>
                      </a:cubicBezTo>
                      <a:cubicBezTo>
                        <a:pt x="21" y="12"/>
                        <a:pt x="23" y="18"/>
                        <a:pt x="25" y="26"/>
                      </a:cubicBezTo>
                      <a:cubicBezTo>
                        <a:pt x="28" y="34"/>
                        <a:pt x="21" y="45"/>
                        <a:pt x="16" y="52"/>
                      </a:cubicBezTo>
                      <a:cubicBezTo>
                        <a:pt x="10" y="58"/>
                        <a:pt x="5" y="59"/>
                        <a:pt x="1" y="72"/>
                      </a:cubicBezTo>
                      <a:lnTo>
                        <a:pt x="0" y="69"/>
                      </a:lnTo>
                      <a:lnTo>
                        <a:pt x="0" y="69"/>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34" name="Freeform 521"/>
                <p:cNvSpPr>
                  <a:spLocks/>
                </p:cNvSpPr>
                <p:nvPr/>
              </p:nvSpPr>
              <p:spPr bwMode="auto">
                <a:xfrm>
                  <a:off x="3817" y="2054"/>
                  <a:ext cx="8" cy="20"/>
                </a:xfrm>
                <a:custGeom>
                  <a:avLst/>
                  <a:gdLst>
                    <a:gd name="T0" fmla="*/ 11 w 24"/>
                    <a:gd name="T1" fmla="*/ 65 h 65"/>
                    <a:gd name="T2" fmla="*/ 11 w 24"/>
                    <a:gd name="T3" fmla="*/ 65 h 65"/>
                    <a:gd name="T4" fmla="*/ 15 w 24"/>
                    <a:gd name="T5" fmla="*/ 17 h 65"/>
                    <a:gd name="T6" fmla="*/ 3 w 24"/>
                    <a:gd name="T7" fmla="*/ 10 h 65"/>
                    <a:gd name="T8" fmla="*/ 11 w 24"/>
                    <a:gd name="T9" fmla="*/ 65 h 65"/>
                    <a:gd name="T10" fmla="*/ 11 w 24"/>
                    <a:gd name="T11" fmla="*/ 65 h 65"/>
                  </a:gdLst>
                  <a:ahLst/>
                  <a:cxnLst>
                    <a:cxn ang="0">
                      <a:pos x="T0" y="T1"/>
                    </a:cxn>
                    <a:cxn ang="0">
                      <a:pos x="T2" y="T3"/>
                    </a:cxn>
                    <a:cxn ang="0">
                      <a:pos x="T4" y="T5"/>
                    </a:cxn>
                    <a:cxn ang="0">
                      <a:pos x="T6" y="T7"/>
                    </a:cxn>
                    <a:cxn ang="0">
                      <a:pos x="T8" y="T9"/>
                    </a:cxn>
                    <a:cxn ang="0">
                      <a:pos x="T10" y="T11"/>
                    </a:cxn>
                  </a:cxnLst>
                  <a:rect l="0" t="0" r="r" b="b"/>
                  <a:pathLst>
                    <a:path w="24" h="65">
                      <a:moveTo>
                        <a:pt x="11" y="65"/>
                      </a:moveTo>
                      <a:lnTo>
                        <a:pt x="11" y="65"/>
                      </a:lnTo>
                      <a:cubicBezTo>
                        <a:pt x="18" y="49"/>
                        <a:pt x="24" y="33"/>
                        <a:pt x="15" y="17"/>
                      </a:cubicBezTo>
                      <a:cubicBezTo>
                        <a:pt x="6" y="0"/>
                        <a:pt x="6" y="0"/>
                        <a:pt x="3" y="10"/>
                      </a:cubicBezTo>
                      <a:cubicBezTo>
                        <a:pt x="0" y="21"/>
                        <a:pt x="0" y="52"/>
                        <a:pt x="11" y="65"/>
                      </a:cubicBezTo>
                      <a:lnTo>
                        <a:pt x="11" y="65"/>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35" name="Freeform 522"/>
                <p:cNvSpPr>
                  <a:spLocks/>
                </p:cNvSpPr>
                <p:nvPr/>
              </p:nvSpPr>
              <p:spPr bwMode="auto">
                <a:xfrm>
                  <a:off x="3817" y="2054"/>
                  <a:ext cx="8" cy="20"/>
                </a:xfrm>
                <a:custGeom>
                  <a:avLst/>
                  <a:gdLst>
                    <a:gd name="T0" fmla="*/ 11 w 24"/>
                    <a:gd name="T1" fmla="*/ 65 h 65"/>
                    <a:gd name="T2" fmla="*/ 11 w 24"/>
                    <a:gd name="T3" fmla="*/ 65 h 65"/>
                    <a:gd name="T4" fmla="*/ 15 w 24"/>
                    <a:gd name="T5" fmla="*/ 17 h 65"/>
                    <a:gd name="T6" fmla="*/ 3 w 24"/>
                    <a:gd name="T7" fmla="*/ 10 h 65"/>
                    <a:gd name="T8" fmla="*/ 11 w 24"/>
                    <a:gd name="T9" fmla="*/ 65 h 65"/>
                    <a:gd name="T10" fmla="*/ 11 w 24"/>
                    <a:gd name="T11" fmla="*/ 65 h 65"/>
                  </a:gdLst>
                  <a:ahLst/>
                  <a:cxnLst>
                    <a:cxn ang="0">
                      <a:pos x="T0" y="T1"/>
                    </a:cxn>
                    <a:cxn ang="0">
                      <a:pos x="T2" y="T3"/>
                    </a:cxn>
                    <a:cxn ang="0">
                      <a:pos x="T4" y="T5"/>
                    </a:cxn>
                    <a:cxn ang="0">
                      <a:pos x="T6" y="T7"/>
                    </a:cxn>
                    <a:cxn ang="0">
                      <a:pos x="T8" y="T9"/>
                    </a:cxn>
                    <a:cxn ang="0">
                      <a:pos x="T10" y="T11"/>
                    </a:cxn>
                  </a:cxnLst>
                  <a:rect l="0" t="0" r="r" b="b"/>
                  <a:pathLst>
                    <a:path w="24" h="65">
                      <a:moveTo>
                        <a:pt x="11" y="65"/>
                      </a:moveTo>
                      <a:lnTo>
                        <a:pt x="11" y="65"/>
                      </a:lnTo>
                      <a:cubicBezTo>
                        <a:pt x="18" y="49"/>
                        <a:pt x="24" y="33"/>
                        <a:pt x="15" y="17"/>
                      </a:cubicBezTo>
                      <a:cubicBezTo>
                        <a:pt x="6" y="0"/>
                        <a:pt x="6" y="0"/>
                        <a:pt x="3" y="10"/>
                      </a:cubicBezTo>
                      <a:cubicBezTo>
                        <a:pt x="0" y="21"/>
                        <a:pt x="0" y="52"/>
                        <a:pt x="11" y="65"/>
                      </a:cubicBezTo>
                      <a:lnTo>
                        <a:pt x="11" y="65"/>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36" name="Freeform 523"/>
                <p:cNvSpPr>
                  <a:spLocks/>
                </p:cNvSpPr>
                <p:nvPr/>
              </p:nvSpPr>
              <p:spPr bwMode="auto">
                <a:xfrm>
                  <a:off x="3819" y="2057"/>
                  <a:ext cx="19" cy="22"/>
                </a:xfrm>
                <a:custGeom>
                  <a:avLst/>
                  <a:gdLst>
                    <a:gd name="T0" fmla="*/ 2 w 60"/>
                    <a:gd name="T1" fmla="*/ 66 h 72"/>
                    <a:gd name="T2" fmla="*/ 2 w 60"/>
                    <a:gd name="T3" fmla="*/ 66 h 72"/>
                    <a:gd name="T4" fmla="*/ 43 w 60"/>
                    <a:gd name="T5" fmla="*/ 10 h 72"/>
                    <a:gd name="T6" fmla="*/ 57 w 60"/>
                    <a:gd name="T7" fmla="*/ 17 h 72"/>
                    <a:gd name="T8" fmla="*/ 31 w 60"/>
                    <a:gd name="T9" fmla="*/ 54 h 72"/>
                    <a:gd name="T10" fmla="*/ 0 w 60"/>
                    <a:gd name="T11" fmla="*/ 72 h 72"/>
                    <a:gd name="T12" fmla="*/ 2 w 60"/>
                    <a:gd name="T13" fmla="*/ 66 h 72"/>
                    <a:gd name="T14" fmla="*/ 2 w 60"/>
                    <a:gd name="T15" fmla="*/ 66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72">
                      <a:moveTo>
                        <a:pt x="2" y="66"/>
                      </a:moveTo>
                      <a:lnTo>
                        <a:pt x="2" y="66"/>
                      </a:lnTo>
                      <a:cubicBezTo>
                        <a:pt x="12" y="34"/>
                        <a:pt x="29" y="19"/>
                        <a:pt x="43" y="10"/>
                      </a:cubicBezTo>
                      <a:cubicBezTo>
                        <a:pt x="54" y="4"/>
                        <a:pt x="60" y="0"/>
                        <a:pt x="57" y="17"/>
                      </a:cubicBezTo>
                      <a:cubicBezTo>
                        <a:pt x="54" y="33"/>
                        <a:pt x="39" y="48"/>
                        <a:pt x="31" y="54"/>
                      </a:cubicBezTo>
                      <a:cubicBezTo>
                        <a:pt x="23" y="60"/>
                        <a:pt x="8" y="60"/>
                        <a:pt x="0" y="72"/>
                      </a:cubicBezTo>
                      <a:lnTo>
                        <a:pt x="2" y="66"/>
                      </a:lnTo>
                      <a:lnTo>
                        <a:pt x="2" y="66"/>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37" name="Freeform 524"/>
                <p:cNvSpPr>
                  <a:spLocks/>
                </p:cNvSpPr>
                <p:nvPr/>
              </p:nvSpPr>
              <p:spPr bwMode="auto">
                <a:xfrm>
                  <a:off x="3819" y="2057"/>
                  <a:ext cx="19" cy="22"/>
                </a:xfrm>
                <a:custGeom>
                  <a:avLst/>
                  <a:gdLst>
                    <a:gd name="T0" fmla="*/ 2 w 60"/>
                    <a:gd name="T1" fmla="*/ 66 h 72"/>
                    <a:gd name="T2" fmla="*/ 2 w 60"/>
                    <a:gd name="T3" fmla="*/ 66 h 72"/>
                    <a:gd name="T4" fmla="*/ 43 w 60"/>
                    <a:gd name="T5" fmla="*/ 10 h 72"/>
                    <a:gd name="T6" fmla="*/ 57 w 60"/>
                    <a:gd name="T7" fmla="*/ 17 h 72"/>
                    <a:gd name="T8" fmla="*/ 31 w 60"/>
                    <a:gd name="T9" fmla="*/ 54 h 72"/>
                    <a:gd name="T10" fmla="*/ 0 w 60"/>
                    <a:gd name="T11" fmla="*/ 72 h 72"/>
                    <a:gd name="T12" fmla="*/ 2 w 60"/>
                    <a:gd name="T13" fmla="*/ 66 h 72"/>
                    <a:gd name="T14" fmla="*/ 2 w 60"/>
                    <a:gd name="T15" fmla="*/ 66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72">
                      <a:moveTo>
                        <a:pt x="2" y="66"/>
                      </a:moveTo>
                      <a:lnTo>
                        <a:pt x="2" y="66"/>
                      </a:lnTo>
                      <a:cubicBezTo>
                        <a:pt x="12" y="34"/>
                        <a:pt x="29" y="19"/>
                        <a:pt x="43" y="10"/>
                      </a:cubicBezTo>
                      <a:cubicBezTo>
                        <a:pt x="54" y="4"/>
                        <a:pt x="60" y="0"/>
                        <a:pt x="57" y="17"/>
                      </a:cubicBezTo>
                      <a:cubicBezTo>
                        <a:pt x="54" y="33"/>
                        <a:pt x="39" y="48"/>
                        <a:pt x="31" y="54"/>
                      </a:cubicBezTo>
                      <a:cubicBezTo>
                        <a:pt x="23" y="60"/>
                        <a:pt x="8" y="60"/>
                        <a:pt x="0" y="72"/>
                      </a:cubicBezTo>
                      <a:lnTo>
                        <a:pt x="2" y="66"/>
                      </a:lnTo>
                      <a:lnTo>
                        <a:pt x="2" y="66"/>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38" name="Freeform 525"/>
                <p:cNvSpPr>
                  <a:spLocks/>
                </p:cNvSpPr>
                <p:nvPr/>
              </p:nvSpPr>
              <p:spPr bwMode="auto">
                <a:xfrm>
                  <a:off x="3813" y="2058"/>
                  <a:ext cx="7" cy="23"/>
                </a:xfrm>
                <a:custGeom>
                  <a:avLst/>
                  <a:gdLst>
                    <a:gd name="T0" fmla="*/ 18 w 24"/>
                    <a:gd name="T1" fmla="*/ 76 h 76"/>
                    <a:gd name="T2" fmla="*/ 18 w 24"/>
                    <a:gd name="T3" fmla="*/ 76 h 76"/>
                    <a:gd name="T4" fmla="*/ 13 w 24"/>
                    <a:gd name="T5" fmla="*/ 49 h 76"/>
                    <a:gd name="T6" fmla="*/ 5 w 24"/>
                    <a:gd name="T7" fmla="*/ 26 h 76"/>
                    <a:gd name="T8" fmla="*/ 0 w 24"/>
                    <a:gd name="T9" fmla="*/ 6 h 76"/>
                    <a:gd name="T10" fmla="*/ 10 w 24"/>
                    <a:gd name="T11" fmla="*/ 10 h 76"/>
                    <a:gd name="T12" fmla="*/ 21 w 24"/>
                    <a:gd name="T13" fmla="*/ 32 h 76"/>
                    <a:gd name="T14" fmla="*/ 21 w 24"/>
                    <a:gd name="T15" fmla="*/ 67 h 76"/>
                    <a:gd name="T16" fmla="*/ 18 w 24"/>
                    <a:gd name="T17" fmla="*/ 76 h 76"/>
                    <a:gd name="T18" fmla="*/ 18 w 24"/>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76">
                      <a:moveTo>
                        <a:pt x="18" y="76"/>
                      </a:moveTo>
                      <a:lnTo>
                        <a:pt x="18" y="76"/>
                      </a:lnTo>
                      <a:cubicBezTo>
                        <a:pt x="22" y="58"/>
                        <a:pt x="16" y="53"/>
                        <a:pt x="13" y="49"/>
                      </a:cubicBezTo>
                      <a:cubicBezTo>
                        <a:pt x="8" y="42"/>
                        <a:pt x="9" y="32"/>
                        <a:pt x="5" y="26"/>
                      </a:cubicBezTo>
                      <a:cubicBezTo>
                        <a:pt x="0" y="20"/>
                        <a:pt x="0" y="11"/>
                        <a:pt x="0" y="6"/>
                      </a:cubicBezTo>
                      <a:cubicBezTo>
                        <a:pt x="0" y="0"/>
                        <a:pt x="5" y="2"/>
                        <a:pt x="10" y="10"/>
                      </a:cubicBezTo>
                      <a:cubicBezTo>
                        <a:pt x="16" y="17"/>
                        <a:pt x="19" y="23"/>
                        <a:pt x="21" y="32"/>
                      </a:cubicBezTo>
                      <a:cubicBezTo>
                        <a:pt x="24" y="41"/>
                        <a:pt x="24" y="58"/>
                        <a:pt x="21" y="67"/>
                      </a:cubicBezTo>
                      <a:lnTo>
                        <a:pt x="18" y="76"/>
                      </a:lnTo>
                      <a:lnTo>
                        <a:pt x="18" y="76"/>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39" name="Freeform 526"/>
                <p:cNvSpPr>
                  <a:spLocks/>
                </p:cNvSpPr>
                <p:nvPr/>
              </p:nvSpPr>
              <p:spPr bwMode="auto">
                <a:xfrm>
                  <a:off x="3813" y="2058"/>
                  <a:ext cx="7" cy="23"/>
                </a:xfrm>
                <a:custGeom>
                  <a:avLst/>
                  <a:gdLst>
                    <a:gd name="T0" fmla="*/ 18 w 24"/>
                    <a:gd name="T1" fmla="*/ 76 h 76"/>
                    <a:gd name="T2" fmla="*/ 18 w 24"/>
                    <a:gd name="T3" fmla="*/ 76 h 76"/>
                    <a:gd name="T4" fmla="*/ 13 w 24"/>
                    <a:gd name="T5" fmla="*/ 49 h 76"/>
                    <a:gd name="T6" fmla="*/ 5 w 24"/>
                    <a:gd name="T7" fmla="*/ 26 h 76"/>
                    <a:gd name="T8" fmla="*/ 0 w 24"/>
                    <a:gd name="T9" fmla="*/ 6 h 76"/>
                    <a:gd name="T10" fmla="*/ 10 w 24"/>
                    <a:gd name="T11" fmla="*/ 10 h 76"/>
                    <a:gd name="T12" fmla="*/ 21 w 24"/>
                    <a:gd name="T13" fmla="*/ 32 h 76"/>
                    <a:gd name="T14" fmla="*/ 21 w 24"/>
                    <a:gd name="T15" fmla="*/ 67 h 76"/>
                    <a:gd name="T16" fmla="*/ 18 w 24"/>
                    <a:gd name="T17" fmla="*/ 76 h 76"/>
                    <a:gd name="T18" fmla="*/ 18 w 24"/>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76">
                      <a:moveTo>
                        <a:pt x="18" y="76"/>
                      </a:moveTo>
                      <a:lnTo>
                        <a:pt x="18" y="76"/>
                      </a:lnTo>
                      <a:cubicBezTo>
                        <a:pt x="22" y="58"/>
                        <a:pt x="16" y="53"/>
                        <a:pt x="13" y="49"/>
                      </a:cubicBezTo>
                      <a:cubicBezTo>
                        <a:pt x="8" y="42"/>
                        <a:pt x="9" y="32"/>
                        <a:pt x="5" y="26"/>
                      </a:cubicBezTo>
                      <a:cubicBezTo>
                        <a:pt x="0" y="20"/>
                        <a:pt x="0" y="11"/>
                        <a:pt x="0" y="6"/>
                      </a:cubicBezTo>
                      <a:cubicBezTo>
                        <a:pt x="0" y="0"/>
                        <a:pt x="5" y="2"/>
                        <a:pt x="10" y="10"/>
                      </a:cubicBezTo>
                      <a:cubicBezTo>
                        <a:pt x="16" y="17"/>
                        <a:pt x="19" y="23"/>
                        <a:pt x="21" y="32"/>
                      </a:cubicBezTo>
                      <a:cubicBezTo>
                        <a:pt x="24" y="41"/>
                        <a:pt x="24" y="58"/>
                        <a:pt x="21" y="67"/>
                      </a:cubicBezTo>
                      <a:lnTo>
                        <a:pt x="18" y="76"/>
                      </a:lnTo>
                      <a:lnTo>
                        <a:pt x="18" y="76"/>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40" name="Freeform 527"/>
                <p:cNvSpPr>
                  <a:spLocks/>
                </p:cNvSpPr>
                <p:nvPr/>
              </p:nvSpPr>
              <p:spPr bwMode="auto">
                <a:xfrm>
                  <a:off x="3814" y="2056"/>
                  <a:ext cx="19" cy="34"/>
                </a:xfrm>
                <a:custGeom>
                  <a:avLst/>
                  <a:gdLst>
                    <a:gd name="T0" fmla="*/ 5 w 62"/>
                    <a:gd name="T1" fmla="*/ 112 h 112"/>
                    <a:gd name="T2" fmla="*/ 5 w 62"/>
                    <a:gd name="T3" fmla="*/ 112 h 112"/>
                    <a:gd name="T4" fmla="*/ 49 w 62"/>
                    <a:gd name="T5" fmla="*/ 41 h 112"/>
                    <a:gd name="T6" fmla="*/ 60 w 62"/>
                    <a:gd name="T7" fmla="*/ 13 h 112"/>
                    <a:gd name="T8" fmla="*/ 56 w 62"/>
                    <a:gd name="T9" fmla="*/ 7 h 112"/>
                    <a:gd name="T10" fmla="*/ 35 w 62"/>
                    <a:gd name="T11" fmla="*/ 26 h 112"/>
                    <a:gd name="T12" fmla="*/ 20 w 62"/>
                    <a:gd name="T13" fmla="*/ 58 h 112"/>
                    <a:gd name="T14" fmla="*/ 0 w 62"/>
                    <a:gd name="T15" fmla="*/ 109 h 112"/>
                    <a:gd name="T16" fmla="*/ 5 w 62"/>
                    <a:gd name="T17" fmla="*/ 112 h 112"/>
                    <a:gd name="T18" fmla="*/ 5 w 62"/>
                    <a:gd name="T19"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12">
                      <a:moveTo>
                        <a:pt x="5" y="112"/>
                      </a:moveTo>
                      <a:lnTo>
                        <a:pt x="5" y="112"/>
                      </a:lnTo>
                      <a:cubicBezTo>
                        <a:pt x="14" y="90"/>
                        <a:pt x="19" y="71"/>
                        <a:pt x="49" y="41"/>
                      </a:cubicBezTo>
                      <a:cubicBezTo>
                        <a:pt x="59" y="31"/>
                        <a:pt x="59" y="22"/>
                        <a:pt x="60" y="13"/>
                      </a:cubicBezTo>
                      <a:cubicBezTo>
                        <a:pt x="62" y="4"/>
                        <a:pt x="59" y="0"/>
                        <a:pt x="56" y="7"/>
                      </a:cubicBezTo>
                      <a:cubicBezTo>
                        <a:pt x="53" y="14"/>
                        <a:pt x="43" y="20"/>
                        <a:pt x="35" y="26"/>
                      </a:cubicBezTo>
                      <a:cubicBezTo>
                        <a:pt x="28" y="32"/>
                        <a:pt x="21" y="47"/>
                        <a:pt x="20" y="58"/>
                      </a:cubicBezTo>
                      <a:cubicBezTo>
                        <a:pt x="19" y="69"/>
                        <a:pt x="8" y="95"/>
                        <a:pt x="0" y="109"/>
                      </a:cubicBezTo>
                      <a:lnTo>
                        <a:pt x="5" y="112"/>
                      </a:lnTo>
                      <a:lnTo>
                        <a:pt x="5" y="112"/>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41" name="Freeform 528"/>
                <p:cNvSpPr>
                  <a:spLocks/>
                </p:cNvSpPr>
                <p:nvPr/>
              </p:nvSpPr>
              <p:spPr bwMode="auto">
                <a:xfrm>
                  <a:off x="3814" y="2056"/>
                  <a:ext cx="19" cy="34"/>
                </a:xfrm>
                <a:custGeom>
                  <a:avLst/>
                  <a:gdLst>
                    <a:gd name="T0" fmla="*/ 5 w 62"/>
                    <a:gd name="T1" fmla="*/ 112 h 112"/>
                    <a:gd name="T2" fmla="*/ 5 w 62"/>
                    <a:gd name="T3" fmla="*/ 112 h 112"/>
                    <a:gd name="T4" fmla="*/ 49 w 62"/>
                    <a:gd name="T5" fmla="*/ 41 h 112"/>
                    <a:gd name="T6" fmla="*/ 60 w 62"/>
                    <a:gd name="T7" fmla="*/ 13 h 112"/>
                    <a:gd name="T8" fmla="*/ 56 w 62"/>
                    <a:gd name="T9" fmla="*/ 7 h 112"/>
                    <a:gd name="T10" fmla="*/ 35 w 62"/>
                    <a:gd name="T11" fmla="*/ 26 h 112"/>
                    <a:gd name="T12" fmla="*/ 20 w 62"/>
                    <a:gd name="T13" fmla="*/ 58 h 112"/>
                    <a:gd name="T14" fmla="*/ 0 w 62"/>
                    <a:gd name="T15" fmla="*/ 109 h 112"/>
                    <a:gd name="T16" fmla="*/ 5 w 62"/>
                    <a:gd name="T17" fmla="*/ 112 h 112"/>
                    <a:gd name="T18" fmla="*/ 5 w 62"/>
                    <a:gd name="T19"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12">
                      <a:moveTo>
                        <a:pt x="5" y="112"/>
                      </a:moveTo>
                      <a:lnTo>
                        <a:pt x="5" y="112"/>
                      </a:lnTo>
                      <a:cubicBezTo>
                        <a:pt x="14" y="90"/>
                        <a:pt x="19" y="71"/>
                        <a:pt x="49" y="41"/>
                      </a:cubicBezTo>
                      <a:cubicBezTo>
                        <a:pt x="59" y="31"/>
                        <a:pt x="59" y="22"/>
                        <a:pt x="60" y="13"/>
                      </a:cubicBezTo>
                      <a:cubicBezTo>
                        <a:pt x="62" y="4"/>
                        <a:pt x="59" y="0"/>
                        <a:pt x="56" y="7"/>
                      </a:cubicBezTo>
                      <a:cubicBezTo>
                        <a:pt x="53" y="14"/>
                        <a:pt x="43" y="20"/>
                        <a:pt x="35" y="26"/>
                      </a:cubicBezTo>
                      <a:cubicBezTo>
                        <a:pt x="28" y="32"/>
                        <a:pt x="21" y="47"/>
                        <a:pt x="20" y="58"/>
                      </a:cubicBezTo>
                      <a:cubicBezTo>
                        <a:pt x="19" y="69"/>
                        <a:pt x="8" y="95"/>
                        <a:pt x="0" y="109"/>
                      </a:cubicBezTo>
                      <a:lnTo>
                        <a:pt x="5" y="112"/>
                      </a:lnTo>
                      <a:lnTo>
                        <a:pt x="5" y="11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42" name="Freeform 529"/>
                <p:cNvSpPr>
                  <a:spLocks/>
                </p:cNvSpPr>
                <p:nvPr/>
              </p:nvSpPr>
              <p:spPr bwMode="auto">
                <a:xfrm>
                  <a:off x="3795" y="2098"/>
                  <a:ext cx="14" cy="9"/>
                </a:xfrm>
                <a:custGeom>
                  <a:avLst/>
                  <a:gdLst>
                    <a:gd name="T0" fmla="*/ 0 w 46"/>
                    <a:gd name="T1" fmla="*/ 28 h 28"/>
                    <a:gd name="T2" fmla="*/ 0 w 46"/>
                    <a:gd name="T3" fmla="*/ 28 h 28"/>
                    <a:gd name="T4" fmla="*/ 46 w 46"/>
                    <a:gd name="T5" fmla="*/ 8 h 28"/>
                    <a:gd name="T6" fmla="*/ 0 w 46"/>
                    <a:gd name="T7" fmla="*/ 28 h 28"/>
                    <a:gd name="T8" fmla="*/ 0 w 46"/>
                    <a:gd name="T9" fmla="*/ 28 h 28"/>
                  </a:gdLst>
                  <a:ahLst/>
                  <a:cxnLst>
                    <a:cxn ang="0">
                      <a:pos x="T0" y="T1"/>
                    </a:cxn>
                    <a:cxn ang="0">
                      <a:pos x="T2" y="T3"/>
                    </a:cxn>
                    <a:cxn ang="0">
                      <a:pos x="T4" y="T5"/>
                    </a:cxn>
                    <a:cxn ang="0">
                      <a:pos x="T6" y="T7"/>
                    </a:cxn>
                    <a:cxn ang="0">
                      <a:pos x="T8" y="T9"/>
                    </a:cxn>
                  </a:cxnLst>
                  <a:rect l="0" t="0" r="r" b="b"/>
                  <a:pathLst>
                    <a:path w="46" h="28">
                      <a:moveTo>
                        <a:pt x="0" y="28"/>
                      </a:moveTo>
                      <a:lnTo>
                        <a:pt x="0" y="28"/>
                      </a:lnTo>
                      <a:cubicBezTo>
                        <a:pt x="9" y="14"/>
                        <a:pt x="29" y="0"/>
                        <a:pt x="46" y="8"/>
                      </a:cubicBezTo>
                      <a:cubicBezTo>
                        <a:pt x="40" y="13"/>
                        <a:pt x="34" y="27"/>
                        <a:pt x="0" y="28"/>
                      </a:cubicBezTo>
                      <a:lnTo>
                        <a:pt x="0" y="28"/>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43" name="Freeform 530"/>
                <p:cNvSpPr>
                  <a:spLocks/>
                </p:cNvSpPr>
                <p:nvPr/>
              </p:nvSpPr>
              <p:spPr bwMode="auto">
                <a:xfrm>
                  <a:off x="3795" y="2098"/>
                  <a:ext cx="14" cy="9"/>
                </a:xfrm>
                <a:custGeom>
                  <a:avLst/>
                  <a:gdLst>
                    <a:gd name="T0" fmla="*/ 0 w 46"/>
                    <a:gd name="T1" fmla="*/ 28 h 28"/>
                    <a:gd name="T2" fmla="*/ 0 w 46"/>
                    <a:gd name="T3" fmla="*/ 28 h 28"/>
                    <a:gd name="T4" fmla="*/ 46 w 46"/>
                    <a:gd name="T5" fmla="*/ 8 h 28"/>
                    <a:gd name="T6" fmla="*/ 0 w 46"/>
                    <a:gd name="T7" fmla="*/ 28 h 28"/>
                    <a:gd name="T8" fmla="*/ 0 w 46"/>
                    <a:gd name="T9" fmla="*/ 28 h 28"/>
                  </a:gdLst>
                  <a:ahLst/>
                  <a:cxnLst>
                    <a:cxn ang="0">
                      <a:pos x="T0" y="T1"/>
                    </a:cxn>
                    <a:cxn ang="0">
                      <a:pos x="T2" y="T3"/>
                    </a:cxn>
                    <a:cxn ang="0">
                      <a:pos x="T4" y="T5"/>
                    </a:cxn>
                    <a:cxn ang="0">
                      <a:pos x="T6" y="T7"/>
                    </a:cxn>
                    <a:cxn ang="0">
                      <a:pos x="T8" y="T9"/>
                    </a:cxn>
                  </a:cxnLst>
                  <a:rect l="0" t="0" r="r" b="b"/>
                  <a:pathLst>
                    <a:path w="46" h="28">
                      <a:moveTo>
                        <a:pt x="0" y="28"/>
                      </a:moveTo>
                      <a:lnTo>
                        <a:pt x="0" y="28"/>
                      </a:lnTo>
                      <a:cubicBezTo>
                        <a:pt x="9" y="14"/>
                        <a:pt x="29" y="0"/>
                        <a:pt x="46" y="8"/>
                      </a:cubicBezTo>
                      <a:cubicBezTo>
                        <a:pt x="40" y="13"/>
                        <a:pt x="34" y="27"/>
                        <a:pt x="0" y="28"/>
                      </a:cubicBezTo>
                      <a:lnTo>
                        <a:pt x="0" y="28"/>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44" name="Freeform 531"/>
                <p:cNvSpPr>
                  <a:spLocks/>
                </p:cNvSpPr>
                <p:nvPr/>
              </p:nvSpPr>
              <p:spPr bwMode="auto">
                <a:xfrm>
                  <a:off x="3801" y="2071"/>
                  <a:ext cx="14" cy="32"/>
                </a:xfrm>
                <a:custGeom>
                  <a:avLst/>
                  <a:gdLst>
                    <a:gd name="T0" fmla="*/ 0 w 45"/>
                    <a:gd name="T1" fmla="*/ 103 h 103"/>
                    <a:gd name="T2" fmla="*/ 0 w 45"/>
                    <a:gd name="T3" fmla="*/ 103 h 103"/>
                    <a:gd name="T4" fmla="*/ 23 w 45"/>
                    <a:gd name="T5" fmla="*/ 71 h 103"/>
                    <a:gd name="T6" fmla="*/ 9 w 45"/>
                    <a:gd name="T7" fmla="*/ 46 h 103"/>
                    <a:gd name="T8" fmla="*/ 7 w 45"/>
                    <a:gd name="T9" fmla="*/ 12 h 103"/>
                    <a:gd name="T10" fmla="*/ 15 w 45"/>
                    <a:gd name="T11" fmla="*/ 14 h 103"/>
                    <a:gd name="T12" fmla="*/ 34 w 45"/>
                    <a:gd name="T13" fmla="*/ 78 h 103"/>
                    <a:gd name="T14" fmla="*/ 10 w 45"/>
                    <a:gd name="T15" fmla="*/ 98 h 103"/>
                    <a:gd name="T16" fmla="*/ 0 w 45"/>
                    <a:gd name="T17" fmla="*/ 103 h 103"/>
                    <a:gd name="T18" fmla="*/ 0 w 45"/>
                    <a:gd name="T19"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103">
                      <a:moveTo>
                        <a:pt x="0" y="103"/>
                      </a:moveTo>
                      <a:lnTo>
                        <a:pt x="0" y="103"/>
                      </a:lnTo>
                      <a:cubicBezTo>
                        <a:pt x="14" y="92"/>
                        <a:pt x="29" y="79"/>
                        <a:pt x="23" y="71"/>
                      </a:cubicBezTo>
                      <a:cubicBezTo>
                        <a:pt x="17" y="63"/>
                        <a:pt x="11" y="57"/>
                        <a:pt x="9" y="46"/>
                      </a:cubicBezTo>
                      <a:cubicBezTo>
                        <a:pt x="8" y="36"/>
                        <a:pt x="3" y="23"/>
                        <a:pt x="7" y="12"/>
                      </a:cubicBezTo>
                      <a:cubicBezTo>
                        <a:pt x="11" y="0"/>
                        <a:pt x="13" y="1"/>
                        <a:pt x="15" y="14"/>
                      </a:cubicBezTo>
                      <a:cubicBezTo>
                        <a:pt x="20" y="42"/>
                        <a:pt x="45" y="52"/>
                        <a:pt x="34" y="78"/>
                      </a:cubicBezTo>
                      <a:cubicBezTo>
                        <a:pt x="28" y="90"/>
                        <a:pt x="17" y="92"/>
                        <a:pt x="10" y="98"/>
                      </a:cubicBezTo>
                      <a:lnTo>
                        <a:pt x="0" y="103"/>
                      </a:lnTo>
                      <a:lnTo>
                        <a:pt x="0" y="103"/>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45" name="Freeform 532"/>
                <p:cNvSpPr>
                  <a:spLocks/>
                </p:cNvSpPr>
                <p:nvPr/>
              </p:nvSpPr>
              <p:spPr bwMode="auto">
                <a:xfrm>
                  <a:off x="3801" y="2071"/>
                  <a:ext cx="14" cy="32"/>
                </a:xfrm>
                <a:custGeom>
                  <a:avLst/>
                  <a:gdLst>
                    <a:gd name="T0" fmla="*/ 0 w 45"/>
                    <a:gd name="T1" fmla="*/ 103 h 103"/>
                    <a:gd name="T2" fmla="*/ 0 w 45"/>
                    <a:gd name="T3" fmla="*/ 103 h 103"/>
                    <a:gd name="T4" fmla="*/ 23 w 45"/>
                    <a:gd name="T5" fmla="*/ 71 h 103"/>
                    <a:gd name="T6" fmla="*/ 9 w 45"/>
                    <a:gd name="T7" fmla="*/ 46 h 103"/>
                    <a:gd name="T8" fmla="*/ 7 w 45"/>
                    <a:gd name="T9" fmla="*/ 12 h 103"/>
                    <a:gd name="T10" fmla="*/ 15 w 45"/>
                    <a:gd name="T11" fmla="*/ 14 h 103"/>
                    <a:gd name="T12" fmla="*/ 34 w 45"/>
                    <a:gd name="T13" fmla="*/ 78 h 103"/>
                    <a:gd name="T14" fmla="*/ 10 w 45"/>
                    <a:gd name="T15" fmla="*/ 98 h 103"/>
                    <a:gd name="T16" fmla="*/ 0 w 45"/>
                    <a:gd name="T17" fmla="*/ 103 h 103"/>
                    <a:gd name="T18" fmla="*/ 0 w 45"/>
                    <a:gd name="T19"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103">
                      <a:moveTo>
                        <a:pt x="0" y="103"/>
                      </a:moveTo>
                      <a:lnTo>
                        <a:pt x="0" y="103"/>
                      </a:lnTo>
                      <a:cubicBezTo>
                        <a:pt x="14" y="92"/>
                        <a:pt x="29" y="79"/>
                        <a:pt x="23" y="71"/>
                      </a:cubicBezTo>
                      <a:cubicBezTo>
                        <a:pt x="17" y="63"/>
                        <a:pt x="11" y="57"/>
                        <a:pt x="9" y="46"/>
                      </a:cubicBezTo>
                      <a:cubicBezTo>
                        <a:pt x="8" y="36"/>
                        <a:pt x="3" y="23"/>
                        <a:pt x="7" y="12"/>
                      </a:cubicBezTo>
                      <a:cubicBezTo>
                        <a:pt x="11" y="0"/>
                        <a:pt x="13" y="1"/>
                        <a:pt x="15" y="14"/>
                      </a:cubicBezTo>
                      <a:cubicBezTo>
                        <a:pt x="20" y="42"/>
                        <a:pt x="45" y="52"/>
                        <a:pt x="34" y="78"/>
                      </a:cubicBezTo>
                      <a:cubicBezTo>
                        <a:pt x="28" y="90"/>
                        <a:pt x="17" y="92"/>
                        <a:pt x="10" y="98"/>
                      </a:cubicBezTo>
                      <a:lnTo>
                        <a:pt x="0" y="103"/>
                      </a:lnTo>
                      <a:lnTo>
                        <a:pt x="0" y="103"/>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46" name="Freeform 533"/>
                <p:cNvSpPr>
                  <a:spLocks/>
                </p:cNvSpPr>
                <p:nvPr/>
              </p:nvSpPr>
              <p:spPr bwMode="auto">
                <a:xfrm>
                  <a:off x="3807" y="2070"/>
                  <a:ext cx="10" cy="28"/>
                </a:xfrm>
                <a:custGeom>
                  <a:avLst/>
                  <a:gdLst>
                    <a:gd name="T0" fmla="*/ 0 w 33"/>
                    <a:gd name="T1" fmla="*/ 92 h 92"/>
                    <a:gd name="T2" fmla="*/ 0 w 33"/>
                    <a:gd name="T3" fmla="*/ 92 h 92"/>
                    <a:gd name="T4" fmla="*/ 8 w 33"/>
                    <a:gd name="T5" fmla="*/ 63 h 92"/>
                    <a:gd name="T6" fmla="*/ 7 w 33"/>
                    <a:gd name="T7" fmla="*/ 15 h 92"/>
                    <a:gd name="T8" fmla="*/ 17 w 33"/>
                    <a:gd name="T9" fmla="*/ 16 h 92"/>
                    <a:gd name="T10" fmla="*/ 26 w 33"/>
                    <a:gd name="T11" fmla="*/ 39 h 92"/>
                    <a:gd name="T12" fmla="*/ 25 w 33"/>
                    <a:gd name="T13" fmla="*/ 73 h 92"/>
                    <a:gd name="T14" fmla="*/ 0 w 33"/>
                    <a:gd name="T15" fmla="*/ 92 h 92"/>
                    <a:gd name="T16" fmla="*/ 0 w 33"/>
                    <a:gd name="T1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92">
                      <a:moveTo>
                        <a:pt x="0" y="92"/>
                      </a:moveTo>
                      <a:lnTo>
                        <a:pt x="0" y="92"/>
                      </a:lnTo>
                      <a:cubicBezTo>
                        <a:pt x="8" y="81"/>
                        <a:pt x="11" y="74"/>
                        <a:pt x="8" y="63"/>
                      </a:cubicBezTo>
                      <a:cubicBezTo>
                        <a:pt x="3" y="48"/>
                        <a:pt x="3" y="30"/>
                        <a:pt x="7" y="15"/>
                      </a:cubicBezTo>
                      <a:cubicBezTo>
                        <a:pt x="11" y="0"/>
                        <a:pt x="16" y="7"/>
                        <a:pt x="17" y="16"/>
                      </a:cubicBezTo>
                      <a:cubicBezTo>
                        <a:pt x="18" y="29"/>
                        <a:pt x="27" y="31"/>
                        <a:pt x="26" y="39"/>
                      </a:cubicBezTo>
                      <a:cubicBezTo>
                        <a:pt x="25" y="47"/>
                        <a:pt x="33" y="62"/>
                        <a:pt x="25" y="73"/>
                      </a:cubicBezTo>
                      <a:cubicBezTo>
                        <a:pt x="16" y="85"/>
                        <a:pt x="6" y="88"/>
                        <a:pt x="0" y="92"/>
                      </a:cubicBezTo>
                      <a:lnTo>
                        <a:pt x="0" y="92"/>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47" name="Freeform 534"/>
                <p:cNvSpPr>
                  <a:spLocks/>
                </p:cNvSpPr>
                <p:nvPr/>
              </p:nvSpPr>
              <p:spPr bwMode="auto">
                <a:xfrm>
                  <a:off x="3807" y="2070"/>
                  <a:ext cx="10" cy="28"/>
                </a:xfrm>
                <a:custGeom>
                  <a:avLst/>
                  <a:gdLst>
                    <a:gd name="T0" fmla="*/ 0 w 33"/>
                    <a:gd name="T1" fmla="*/ 92 h 92"/>
                    <a:gd name="T2" fmla="*/ 0 w 33"/>
                    <a:gd name="T3" fmla="*/ 92 h 92"/>
                    <a:gd name="T4" fmla="*/ 8 w 33"/>
                    <a:gd name="T5" fmla="*/ 63 h 92"/>
                    <a:gd name="T6" fmla="*/ 7 w 33"/>
                    <a:gd name="T7" fmla="*/ 15 h 92"/>
                    <a:gd name="T8" fmla="*/ 17 w 33"/>
                    <a:gd name="T9" fmla="*/ 16 h 92"/>
                    <a:gd name="T10" fmla="*/ 26 w 33"/>
                    <a:gd name="T11" fmla="*/ 39 h 92"/>
                    <a:gd name="T12" fmla="*/ 25 w 33"/>
                    <a:gd name="T13" fmla="*/ 73 h 92"/>
                    <a:gd name="T14" fmla="*/ 0 w 33"/>
                    <a:gd name="T15" fmla="*/ 92 h 92"/>
                    <a:gd name="T16" fmla="*/ 0 w 33"/>
                    <a:gd name="T1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92">
                      <a:moveTo>
                        <a:pt x="0" y="92"/>
                      </a:moveTo>
                      <a:lnTo>
                        <a:pt x="0" y="92"/>
                      </a:lnTo>
                      <a:cubicBezTo>
                        <a:pt x="8" y="81"/>
                        <a:pt x="11" y="74"/>
                        <a:pt x="8" y="63"/>
                      </a:cubicBezTo>
                      <a:cubicBezTo>
                        <a:pt x="3" y="48"/>
                        <a:pt x="3" y="30"/>
                        <a:pt x="7" y="15"/>
                      </a:cubicBezTo>
                      <a:cubicBezTo>
                        <a:pt x="11" y="0"/>
                        <a:pt x="16" y="7"/>
                        <a:pt x="17" y="16"/>
                      </a:cubicBezTo>
                      <a:cubicBezTo>
                        <a:pt x="18" y="29"/>
                        <a:pt x="27" y="31"/>
                        <a:pt x="26" y="39"/>
                      </a:cubicBezTo>
                      <a:cubicBezTo>
                        <a:pt x="25" y="47"/>
                        <a:pt x="33" y="62"/>
                        <a:pt x="25" y="73"/>
                      </a:cubicBezTo>
                      <a:cubicBezTo>
                        <a:pt x="16" y="85"/>
                        <a:pt x="6" y="88"/>
                        <a:pt x="0" y="92"/>
                      </a:cubicBezTo>
                      <a:lnTo>
                        <a:pt x="0" y="9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48" name="Freeform 535"/>
                <p:cNvSpPr>
                  <a:spLocks/>
                </p:cNvSpPr>
                <p:nvPr/>
              </p:nvSpPr>
              <p:spPr bwMode="auto">
                <a:xfrm>
                  <a:off x="3809" y="2080"/>
                  <a:ext cx="18" cy="17"/>
                </a:xfrm>
                <a:custGeom>
                  <a:avLst/>
                  <a:gdLst>
                    <a:gd name="T0" fmla="*/ 0 w 59"/>
                    <a:gd name="T1" fmla="*/ 55 h 55"/>
                    <a:gd name="T2" fmla="*/ 0 w 59"/>
                    <a:gd name="T3" fmla="*/ 55 h 55"/>
                    <a:gd name="T4" fmla="*/ 12 w 59"/>
                    <a:gd name="T5" fmla="*/ 38 h 55"/>
                    <a:gd name="T6" fmla="*/ 35 w 59"/>
                    <a:gd name="T7" fmla="*/ 14 h 55"/>
                    <a:gd name="T8" fmla="*/ 59 w 59"/>
                    <a:gd name="T9" fmla="*/ 0 h 55"/>
                    <a:gd name="T10" fmla="*/ 0 w 59"/>
                    <a:gd name="T11" fmla="*/ 55 h 55"/>
                    <a:gd name="T12" fmla="*/ 0 w 59"/>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59" h="55">
                      <a:moveTo>
                        <a:pt x="0" y="55"/>
                      </a:moveTo>
                      <a:lnTo>
                        <a:pt x="0" y="55"/>
                      </a:lnTo>
                      <a:cubicBezTo>
                        <a:pt x="7" y="50"/>
                        <a:pt x="11" y="45"/>
                        <a:pt x="12" y="38"/>
                      </a:cubicBezTo>
                      <a:cubicBezTo>
                        <a:pt x="14" y="28"/>
                        <a:pt x="20" y="20"/>
                        <a:pt x="35" y="14"/>
                      </a:cubicBezTo>
                      <a:cubicBezTo>
                        <a:pt x="40" y="12"/>
                        <a:pt x="55" y="7"/>
                        <a:pt x="59" y="0"/>
                      </a:cubicBezTo>
                      <a:cubicBezTo>
                        <a:pt x="57" y="21"/>
                        <a:pt x="36" y="45"/>
                        <a:pt x="0" y="55"/>
                      </a:cubicBezTo>
                      <a:lnTo>
                        <a:pt x="0" y="55"/>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49" name="Freeform 536"/>
                <p:cNvSpPr>
                  <a:spLocks/>
                </p:cNvSpPr>
                <p:nvPr/>
              </p:nvSpPr>
              <p:spPr bwMode="auto">
                <a:xfrm>
                  <a:off x="3809" y="2080"/>
                  <a:ext cx="18" cy="17"/>
                </a:xfrm>
                <a:custGeom>
                  <a:avLst/>
                  <a:gdLst>
                    <a:gd name="T0" fmla="*/ 0 w 59"/>
                    <a:gd name="T1" fmla="*/ 55 h 55"/>
                    <a:gd name="T2" fmla="*/ 0 w 59"/>
                    <a:gd name="T3" fmla="*/ 55 h 55"/>
                    <a:gd name="T4" fmla="*/ 12 w 59"/>
                    <a:gd name="T5" fmla="*/ 38 h 55"/>
                    <a:gd name="T6" fmla="*/ 35 w 59"/>
                    <a:gd name="T7" fmla="*/ 14 h 55"/>
                    <a:gd name="T8" fmla="*/ 59 w 59"/>
                    <a:gd name="T9" fmla="*/ 0 h 55"/>
                    <a:gd name="T10" fmla="*/ 0 w 59"/>
                    <a:gd name="T11" fmla="*/ 55 h 55"/>
                    <a:gd name="T12" fmla="*/ 0 w 59"/>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59" h="55">
                      <a:moveTo>
                        <a:pt x="0" y="55"/>
                      </a:moveTo>
                      <a:lnTo>
                        <a:pt x="0" y="55"/>
                      </a:lnTo>
                      <a:cubicBezTo>
                        <a:pt x="7" y="50"/>
                        <a:pt x="11" y="45"/>
                        <a:pt x="12" y="38"/>
                      </a:cubicBezTo>
                      <a:cubicBezTo>
                        <a:pt x="14" y="28"/>
                        <a:pt x="20" y="20"/>
                        <a:pt x="35" y="14"/>
                      </a:cubicBezTo>
                      <a:cubicBezTo>
                        <a:pt x="40" y="12"/>
                        <a:pt x="55" y="7"/>
                        <a:pt x="59" y="0"/>
                      </a:cubicBezTo>
                      <a:cubicBezTo>
                        <a:pt x="57" y="21"/>
                        <a:pt x="36" y="45"/>
                        <a:pt x="0" y="55"/>
                      </a:cubicBezTo>
                      <a:lnTo>
                        <a:pt x="0" y="55"/>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50" name="Freeform 537"/>
                <p:cNvSpPr>
                  <a:spLocks/>
                </p:cNvSpPr>
                <p:nvPr/>
              </p:nvSpPr>
              <p:spPr bwMode="auto">
                <a:xfrm>
                  <a:off x="3799" y="2086"/>
                  <a:ext cx="30" cy="20"/>
                </a:xfrm>
                <a:custGeom>
                  <a:avLst/>
                  <a:gdLst>
                    <a:gd name="T0" fmla="*/ 2 w 98"/>
                    <a:gd name="T1" fmla="*/ 55 h 64"/>
                    <a:gd name="T2" fmla="*/ 2 w 98"/>
                    <a:gd name="T3" fmla="*/ 55 h 64"/>
                    <a:gd name="T4" fmla="*/ 63 w 98"/>
                    <a:gd name="T5" fmla="*/ 13 h 64"/>
                    <a:gd name="T6" fmla="*/ 98 w 98"/>
                    <a:gd name="T7" fmla="*/ 2 h 64"/>
                    <a:gd name="T8" fmla="*/ 79 w 98"/>
                    <a:gd name="T9" fmla="*/ 25 h 64"/>
                    <a:gd name="T10" fmla="*/ 40 w 98"/>
                    <a:gd name="T11" fmla="*/ 38 h 64"/>
                    <a:gd name="T12" fmla="*/ 0 w 98"/>
                    <a:gd name="T13" fmla="*/ 64 h 64"/>
                    <a:gd name="T14" fmla="*/ 2 w 98"/>
                    <a:gd name="T15" fmla="*/ 55 h 64"/>
                    <a:gd name="T16" fmla="*/ 2 w 98"/>
                    <a:gd name="T17" fmla="*/ 5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64">
                      <a:moveTo>
                        <a:pt x="2" y="55"/>
                      </a:moveTo>
                      <a:lnTo>
                        <a:pt x="2" y="55"/>
                      </a:lnTo>
                      <a:cubicBezTo>
                        <a:pt x="16" y="39"/>
                        <a:pt x="53" y="28"/>
                        <a:pt x="63" y="13"/>
                      </a:cubicBezTo>
                      <a:cubicBezTo>
                        <a:pt x="69" y="3"/>
                        <a:pt x="83" y="0"/>
                        <a:pt x="98" y="2"/>
                      </a:cubicBezTo>
                      <a:cubicBezTo>
                        <a:pt x="89" y="7"/>
                        <a:pt x="91" y="17"/>
                        <a:pt x="79" y="25"/>
                      </a:cubicBezTo>
                      <a:cubicBezTo>
                        <a:pt x="68" y="34"/>
                        <a:pt x="50" y="36"/>
                        <a:pt x="40" y="38"/>
                      </a:cubicBezTo>
                      <a:cubicBezTo>
                        <a:pt x="30" y="39"/>
                        <a:pt x="11" y="52"/>
                        <a:pt x="0" y="64"/>
                      </a:cubicBezTo>
                      <a:lnTo>
                        <a:pt x="2" y="55"/>
                      </a:lnTo>
                      <a:lnTo>
                        <a:pt x="2" y="55"/>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51" name="Freeform 538"/>
                <p:cNvSpPr>
                  <a:spLocks/>
                </p:cNvSpPr>
                <p:nvPr/>
              </p:nvSpPr>
              <p:spPr bwMode="auto">
                <a:xfrm>
                  <a:off x="3799" y="2086"/>
                  <a:ext cx="30" cy="20"/>
                </a:xfrm>
                <a:custGeom>
                  <a:avLst/>
                  <a:gdLst>
                    <a:gd name="T0" fmla="*/ 2 w 98"/>
                    <a:gd name="T1" fmla="*/ 55 h 64"/>
                    <a:gd name="T2" fmla="*/ 2 w 98"/>
                    <a:gd name="T3" fmla="*/ 55 h 64"/>
                    <a:gd name="T4" fmla="*/ 63 w 98"/>
                    <a:gd name="T5" fmla="*/ 13 h 64"/>
                    <a:gd name="T6" fmla="*/ 98 w 98"/>
                    <a:gd name="T7" fmla="*/ 2 h 64"/>
                    <a:gd name="T8" fmla="*/ 79 w 98"/>
                    <a:gd name="T9" fmla="*/ 25 h 64"/>
                    <a:gd name="T10" fmla="*/ 40 w 98"/>
                    <a:gd name="T11" fmla="*/ 38 h 64"/>
                    <a:gd name="T12" fmla="*/ 0 w 98"/>
                    <a:gd name="T13" fmla="*/ 64 h 64"/>
                    <a:gd name="T14" fmla="*/ 2 w 98"/>
                    <a:gd name="T15" fmla="*/ 55 h 64"/>
                    <a:gd name="T16" fmla="*/ 2 w 98"/>
                    <a:gd name="T17" fmla="*/ 5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64">
                      <a:moveTo>
                        <a:pt x="2" y="55"/>
                      </a:moveTo>
                      <a:lnTo>
                        <a:pt x="2" y="55"/>
                      </a:lnTo>
                      <a:cubicBezTo>
                        <a:pt x="16" y="39"/>
                        <a:pt x="53" y="28"/>
                        <a:pt x="63" y="13"/>
                      </a:cubicBezTo>
                      <a:cubicBezTo>
                        <a:pt x="69" y="3"/>
                        <a:pt x="83" y="0"/>
                        <a:pt x="98" y="2"/>
                      </a:cubicBezTo>
                      <a:cubicBezTo>
                        <a:pt x="89" y="7"/>
                        <a:pt x="91" y="17"/>
                        <a:pt x="79" y="25"/>
                      </a:cubicBezTo>
                      <a:cubicBezTo>
                        <a:pt x="68" y="34"/>
                        <a:pt x="50" y="36"/>
                        <a:pt x="40" y="38"/>
                      </a:cubicBezTo>
                      <a:cubicBezTo>
                        <a:pt x="30" y="39"/>
                        <a:pt x="11" y="52"/>
                        <a:pt x="0" y="64"/>
                      </a:cubicBezTo>
                      <a:lnTo>
                        <a:pt x="2" y="55"/>
                      </a:lnTo>
                      <a:lnTo>
                        <a:pt x="2" y="55"/>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52" name="Freeform 539"/>
                <p:cNvSpPr>
                  <a:spLocks/>
                </p:cNvSpPr>
                <p:nvPr/>
              </p:nvSpPr>
              <p:spPr bwMode="auto">
                <a:xfrm>
                  <a:off x="3768" y="2109"/>
                  <a:ext cx="24" cy="12"/>
                </a:xfrm>
                <a:custGeom>
                  <a:avLst/>
                  <a:gdLst>
                    <a:gd name="T0" fmla="*/ 0 w 79"/>
                    <a:gd name="T1" fmla="*/ 26 h 38"/>
                    <a:gd name="T2" fmla="*/ 0 w 79"/>
                    <a:gd name="T3" fmla="*/ 26 h 38"/>
                    <a:gd name="T4" fmla="*/ 79 w 79"/>
                    <a:gd name="T5" fmla="*/ 20 h 38"/>
                    <a:gd name="T6" fmla="*/ 0 w 79"/>
                    <a:gd name="T7" fmla="*/ 26 h 38"/>
                    <a:gd name="T8" fmla="*/ 0 w 79"/>
                    <a:gd name="T9" fmla="*/ 26 h 38"/>
                  </a:gdLst>
                  <a:ahLst/>
                  <a:cxnLst>
                    <a:cxn ang="0">
                      <a:pos x="T0" y="T1"/>
                    </a:cxn>
                    <a:cxn ang="0">
                      <a:pos x="T2" y="T3"/>
                    </a:cxn>
                    <a:cxn ang="0">
                      <a:pos x="T4" y="T5"/>
                    </a:cxn>
                    <a:cxn ang="0">
                      <a:pos x="T6" y="T7"/>
                    </a:cxn>
                    <a:cxn ang="0">
                      <a:pos x="T8" y="T9"/>
                    </a:cxn>
                  </a:cxnLst>
                  <a:rect l="0" t="0" r="r" b="b"/>
                  <a:pathLst>
                    <a:path w="79" h="38">
                      <a:moveTo>
                        <a:pt x="0" y="26"/>
                      </a:moveTo>
                      <a:lnTo>
                        <a:pt x="0" y="26"/>
                      </a:lnTo>
                      <a:cubicBezTo>
                        <a:pt x="10" y="17"/>
                        <a:pt x="52" y="0"/>
                        <a:pt x="79" y="20"/>
                      </a:cubicBezTo>
                      <a:cubicBezTo>
                        <a:pt x="68" y="28"/>
                        <a:pt x="18" y="38"/>
                        <a:pt x="0" y="26"/>
                      </a:cubicBezTo>
                      <a:lnTo>
                        <a:pt x="0" y="26"/>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53" name="Freeform 540"/>
                <p:cNvSpPr>
                  <a:spLocks/>
                </p:cNvSpPr>
                <p:nvPr/>
              </p:nvSpPr>
              <p:spPr bwMode="auto">
                <a:xfrm>
                  <a:off x="3768" y="2109"/>
                  <a:ext cx="24" cy="12"/>
                </a:xfrm>
                <a:custGeom>
                  <a:avLst/>
                  <a:gdLst>
                    <a:gd name="T0" fmla="*/ 0 w 79"/>
                    <a:gd name="T1" fmla="*/ 26 h 38"/>
                    <a:gd name="T2" fmla="*/ 0 w 79"/>
                    <a:gd name="T3" fmla="*/ 26 h 38"/>
                    <a:gd name="T4" fmla="*/ 79 w 79"/>
                    <a:gd name="T5" fmla="*/ 20 h 38"/>
                    <a:gd name="T6" fmla="*/ 0 w 79"/>
                    <a:gd name="T7" fmla="*/ 26 h 38"/>
                    <a:gd name="T8" fmla="*/ 0 w 79"/>
                    <a:gd name="T9" fmla="*/ 26 h 38"/>
                  </a:gdLst>
                  <a:ahLst/>
                  <a:cxnLst>
                    <a:cxn ang="0">
                      <a:pos x="T0" y="T1"/>
                    </a:cxn>
                    <a:cxn ang="0">
                      <a:pos x="T2" y="T3"/>
                    </a:cxn>
                    <a:cxn ang="0">
                      <a:pos x="T4" y="T5"/>
                    </a:cxn>
                    <a:cxn ang="0">
                      <a:pos x="T6" y="T7"/>
                    </a:cxn>
                    <a:cxn ang="0">
                      <a:pos x="T8" y="T9"/>
                    </a:cxn>
                  </a:cxnLst>
                  <a:rect l="0" t="0" r="r" b="b"/>
                  <a:pathLst>
                    <a:path w="79" h="38">
                      <a:moveTo>
                        <a:pt x="0" y="26"/>
                      </a:moveTo>
                      <a:lnTo>
                        <a:pt x="0" y="26"/>
                      </a:lnTo>
                      <a:cubicBezTo>
                        <a:pt x="10" y="17"/>
                        <a:pt x="52" y="0"/>
                        <a:pt x="79" y="20"/>
                      </a:cubicBezTo>
                      <a:cubicBezTo>
                        <a:pt x="68" y="28"/>
                        <a:pt x="18" y="38"/>
                        <a:pt x="0" y="26"/>
                      </a:cubicBezTo>
                      <a:lnTo>
                        <a:pt x="0" y="26"/>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54" name="Freeform 541"/>
                <p:cNvSpPr>
                  <a:spLocks/>
                </p:cNvSpPr>
                <p:nvPr/>
              </p:nvSpPr>
              <p:spPr bwMode="auto">
                <a:xfrm>
                  <a:off x="3787" y="2086"/>
                  <a:ext cx="14" cy="26"/>
                </a:xfrm>
                <a:custGeom>
                  <a:avLst/>
                  <a:gdLst>
                    <a:gd name="T0" fmla="*/ 0 w 45"/>
                    <a:gd name="T1" fmla="*/ 84 h 84"/>
                    <a:gd name="T2" fmla="*/ 0 w 45"/>
                    <a:gd name="T3" fmla="*/ 84 h 84"/>
                    <a:gd name="T4" fmla="*/ 8 w 45"/>
                    <a:gd name="T5" fmla="*/ 65 h 84"/>
                    <a:gd name="T6" fmla="*/ 18 w 45"/>
                    <a:gd name="T7" fmla="*/ 34 h 84"/>
                    <a:gd name="T8" fmla="*/ 36 w 45"/>
                    <a:gd name="T9" fmla="*/ 7 h 84"/>
                    <a:gd name="T10" fmla="*/ 40 w 45"/>
                    <a:gd name="T11" fmla="*/ 10 h 84"/>
                    <a:gd name="T12" fmla="*/ 0 w 45"/>
                    <a:gd name="T13" fmla="*/ 84 h 84"/>
                    <a:gd name="T14" fmla="*/ 0 w 45"/>
                    <a:gd name="T15" fmla="*/ 84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4">
                      <a:moveTo>
                        <a:pt x="0" y="84"/>
                      </a:moveTo>
                      <a:lnTo>
                        <a:pt x="0" y="84"/>
                      </a:lnTo>
                      <a:cubicBezTo>
                        <a:pt x="7" y="79"/>
                        <a:pt x="8" y="76"/>
                        <a:pt x="8" y="65"/>
                      </a:cubicBezTo>
                      <a:cubicBezTo>
                        <a:pt x="8" y="54"/>
                        <a:pt x="12" y="40"/>
                        <a:pt x="18" y="34"/>
                      </a:cubicBezTo>
                      <a:cubicBezTo>
                        <a:pt x="24" y="27"/>
                        <a:pt x="34" y="14"/>
                        <a:pt x="36" y="7"/>
                      </a:cubicBezTo>
                      <a:cubicBezTo>
                        <a:pt x="38" y="0"/>
                        <a:pt x="38" y="2"/>
                        <a:pt x="40" y="10"/>
                      </a:cubicBezTo>
                      <a:cubicBezTo>
                        <a:pt x="45" y="30"/>
                        <a:pt x="31" y="70"/>
                        <a:pt x="0" y="84"/>
                      </a:cubicBezTo>
                      <a:lnTo>
                        <a:pt x="0" y="84"/>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55" name="Freeform 542"/>
                <p:cNvSpPr>
                  <a:spLocks/>
                </p:cNvSpPr>
                <p:nvPr/>
              </p:nvSpPr>
              <p:spPr bwMode="auto">
                <a:xfrm>
                  <a:off x="3787" y="2086"/>
                  <a:ext cx="14" cy="26"/>
                </a:xfrm>
                <a:custGeom>
                  <a:avLst/>
                  <a:gdLst>
                    <a:gd name="T0" fmla="*/ 0 w 45"/>
                    <a:gd name="T1" fmla="*/ 84 h 84"/>
                    <a:gd name="T2" fmla="*/ 0 w 45"/>
                    <a:gd name="T3" fmla="*/ 84 h 84"/>
                    <a:gd name="T4" fmla="*/ 8 w 45"/>
                    <a:gd name="T5" fmla="*/ 65 h 84"/>
                    <a:gd name="T6" fmla="*/ 18 w 45"/>
                    <a:gd name="T7" fmla="*/ 34 h 84"/>
                    <a:gd name="T8" fmla="*/ 36 w 45"/>
                    <a:gd name="T9" fmla="*/ 7 h 84"/>
                    <a:gd name="T10" fmla="*/ 40 w 45"/>
                    <a:gd name="T11" fmla="*/ 10 h 84"/>
                    <a:gd name="T12" fmla="*/ 0 w 45"/>
                    <a:gd name="T13" fmla="*/ 84 h 84"/>
                    <a:gd name="T14" fmla="*/ 0 w 45"/>
                    <a:gd name="T15" fmla="*/ 84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4">
                      <a:moveTo>
                        <a:pt x="0" y="84"/>
                      </a:moveTo>
                      <a:lnTo>
                        <a:pt x="0" y="84"/>
                      </a:lnTo>
                      <a:cubicBezTo>
                        <a:pt x="7" y="79"/>
                        <a:pt x="8" y="76"/>
                        <a:pt x="8" y="65"/>
                      </a:cubicBezTo>
                      <a:cubicBezTo>
                        <a:pt x="8" y="54"/>
                        <a:pt x="12" y="40"/>
                        <a:pt x="18" y="34"/>
                      </a:cubicBezTo>
                      <a:cubicBezTo>
                        <a:pt x="24" y="27"/>
                        <a:pt x="34" y="14"/>
                        <a:pt x="36" y="7"/>
                      </a:cubicBezTo>
                      <a:cubicBezTo>
                        <a:pt x="38" y="0"/>
                        <a:pt x="38" y="2"/>
                        <a:pt x="40" y="10"/>
                      </a:cubicBezTo>
                      <a:cubicBezTo>
                        <a:pt x="45" y="30"/>
                        <a:pt x="31" y="70"/>
                        <a:pt x="0" y="84"/>
                      </a:cubicBezTo>
                      <a:lnTo>
                        <a:pt x="0" y="84"/>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56" name="Freeform 543"/>
                <p:cNvSpPr>
                  <a:spLocks/>
                </p:cNvSpPr>
                <p:nvPr/>
              </p:nvSpPr>
              <p:spPr bwMode="auto">
                <a:xfrm>
                  <a:off x="3791" y="2104"/>
                  <a:ext cx="22" cy="9"/>
                </a:xfrm>
                <a:custGeom>
                  <a:avLst/>
                  <a:gdLst>
                    <a:gd name="T0" fmla="*/ 0 w 70"/>
                    <a:gd name="T1" fmla="*/ 22 h 29"/>
                    <a:gd name="T2" fmla="*/ 0 w 70"/>
                    <a:gd name="T3" fmla="*/ 22 h 29"/>
                    <a:gd name="T4" fmla="*/ 36 w 70"/>
                    <a:gd name="T5" fmla="*/ 2 h 29"/>
                    <a:gd name="T6" fmla="*/ 62 w 70"/>
                    <a:gd name="T7" fmla="*/ 1 h 29"/>
                    <a:gd name="T8" fmla="*/ 58 w 70"/>
                    <a:gd name="T9" fmla="*/ 9 h 29"/>
                    <a:gd name="T10" fmla="*/ 0 w 70"/>
                    <a:gd name="T11" fmla="*/ 25 h 29"/>
                    <a:gd name="T12" fmla="*/ 0 w 70"/>
                    <a:gd name="T13" fmla="*/ 22 h 29"/>
                    <a:gd name="T14" fmla="*/ 0 w 70"/>
                    <a:gd name="T15" fmla="*/ 22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9">
                      <a:moveTo>
                        <a:pt x="0" y="22"/>
                      </a:moveTo>
                      <a:lnTo>
                        <a:pt x="0" y="22"/>
                      </a:lnTo>
                      <a:cubicBezTo>
                        <a:pt x="15" y="9"/>
                        <a:pt x="26" y="2"/>
                        <a:pt x="36" y="2"/>
                      </a:cubicBezTo>
                      <a:cubicBezTo>
                        <a:pt x="45" y="3"/>
                        <a:pt x="54" y="3"/>
                        <a:pt x="62" y="1"/>
                      </a:cubicBezTo>
                      <a:cubicBezTo>
                        <a:pt x="70" y="0"/>
                        <a:pt x="67" y="5"/>
                        <a:pt x="58" y="9"/>
                      </a:cubicBezTo>
                      <a:cubicBezTo>
                        <a:pt x="50" y="14"/>
                        <a:pt x="24" y="29"/>
                        <a:pt x="0" y="25"/>
                      </a:cubicBezTo>
                      <a:lnTo>
                        <a:pt x="0" y="22"/>
                      </a:lnTo>
                      <a:lnTo>
                        <a:pt x="0" y="22"/>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57" name="Freeform 544"/>
                <p:cNvSpPr>
                  <a:spLocks/>
                </p:cNvSpPr>
                <p:nvPr/>
              </p:nvSpPr>
              <p:spPr bwMode="auto">
                <a:xfrm>
                  <a:off x="3791" y="2104"/>
                  <a:ext cx="22" cy="9"/>
                </a:xfrm>
                <a:custGeom>
                  <a:avLst/>
                  <a:gdLst>
                    <a:gd name="T0" fmla="*/ 0 w 70"/>
                    <a:gd name="T1" fmla="*/ 22 h 29"/>
                    <a:gd name="T2" fmla="*/ 0 w 70"/>
                    <a:gd name="T3" fmla="*/ 22 h 29"/>
                    <a:gd name="T4" fmla="*/ 36 w 70"/>
                    <a:gd name="T5" fmla="*/ 2 h 29"/>
                    <a:gd name="T6" fmla="*/ 62 w 70"/>
                    <a:gd name="T7" fmla="*/ 1 h 29"/>
                    <a:gd name="T8" fmla="*/ 58 w 70"/>
                    <a:gd name="T9" fmla="*/ 9 h 29"/>
                    <a:gd name="T10" fmla="*/ 0 w 70"/>
                    <a:gd name="T11" fmla="*/ 25 h 29"/>
                    <a:gd name="T12" fmla="*/ 0 w 70"/>
                    <a:gd name="T13" fmla="*/ 22 h 29"/>
                    <a:gd name="T14" fmla="*/ 0 w 70"/>
                    <a:gd name="T15" fmla="*/ 22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9">
                      <a:moveTo>
                        <a:pt x="0" y="22"/>
                      </a:moveTo>
                      <a:lnTo>
                        <a:pt x="0" y="22"/>
                      </a:lnTo>
                      <a:cubicBezTo>
                        <a:pt x="15" y="9"/>
                        <a:pt x="26" y="2"/>
                        <a:pt x="36" y="2"/>
                      </a:cubicBezTo>
                      <a:cubicBezTo>
                        <a:pt x="45" y="3"/>
                        <a:pt x="54" y="3"/>
                        <a:pt x="62" y="1"/>
                      </a:cubicBezTo>
                      <a:cubicBezTo>
                        <a:pt x="70" y="0"/>
                        <a:pt x="67" y="5"/>
                        <a:pt x="58" y="9"/>
                      </a:cubicBezTo>
                      <a:cubicBezTo>
                        <a:pt x="50" y="14"/>
                        <a:pt x="24" y="29"/>
                        <a:pt x="0" y="25"/>
                      </a:cubicBezTo>
                      <a:lnTo>
                        <a:pt x="0" y="22"/>
                      </a:lnTo>
                      <a:lnTo>
                        <a:pt x="0" y="2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58" name="Freeform 545"/>
                <p:cNvSpPr>
                  <a:spLocks/>
                </p:cNvSpPr>
                <p:nvPr/>
              </p:nvSpPr>
              <p:spPr bwMode="auto">
                <a:xfrm>
                  <a:off x="3786" y="2089"/>
                  <a:ext cx="18" cy="23"/>
                </a:xfrm>
                <a:custGeom>
                  <a:avLst/>
                  <a:gdLst>
                    <a:gd name="T0" fmla="*/ 0 w 58"/>
                    <a:gd name="T1" fmla="*/ 74 h 74"/>
                    <a:gd name="T2" fmla="*/ 0 w 58"/>
                    <a:gd name="T3" fmla="*/ 74 h 74"/>
                    <a:gd name="T4" fmla="*/ 15 w 58"/>
                    <a:gd name="T5" fmla="*/ 55 h 74"/>
                    <a:gd name="T6" fmla="*/ 30 w 58"/>
                    <a:gd name="T7" fmla="*/ 33 h 74"/>
                    <a:gd name="T8" fmla="*/ 51 w 58"/>
                    <a:gd name="T9" fmla="*/ 6 h 74"/>
                    <a:gd name="T10" fmla="*/ 54 w 58"/>
                    <a:gd name="T11" fmla="*/ 17 h 74"/>
                    <a:gd name="T12" fmla="*/ 49 w 58"/>
                    <a:gd name="T13" fmla="*/ 40 h 74"/>
                    <a:gd name="T14" fmla="*/ 12 w 58"/>
                    <a:gd name="T15" fmla="*/ 73 h 74"/>
                    <a:gd name="T16" fmla="*/ 0 w 58"/>
                    <a:gd name="T17" fmla="*/ 74 h 74"/>
                    <a:gd name="T18" fmla="*/ 0 w 58"/>
                    <a:gd name="T1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4">
                      <a:moveTo>
                        <a:pt x="0" y="74"/>
                      </a:moveTo>
                      <a:lnTo>
                        <a:pt x="0" y="74"/>
                      </a:lnTo>
                      <a:cubicBezTo>
                        <a:pt x="10" y="69"/>
                        <a:pt x="14" y="61"/>
                        <a:pt x="15" y="55"/>
                      </a:cubicBezTo>
                      <a:cubicBezTo>
                        <a:pt x="17" y="45"/>
                        <a:pt x="27" y="41"/>
                        <a:pt x="30" y="33"/>
                      </a:cubicBezTo>
                      <a:cubicBezTo>
                        <a:pt x="32" y="25"/>
                        <a:pt x="43" y="13"/>
                        <a:pt x="51" y="6"/>
                      </a:cubicBezTo>
                      <a:cubicBezTo>
                        <a:pt x="58" y="0"/>
                        <a:pt x="55" y="9"/>
                        <a:pt x="54" y="17"/>
                      </a:cubicBezTo>
                      <a:cubicBezTo>
                        <a:pt x="54" y="25"/>
                        <a:pt x="49" y="31"/>
                        <a:pt x="49" y="40"/>
                      </a:cubicBezTo>
                      <a:cubicBezTo>
                        <a:pt x="48" y="52"/>
                        <a:pt x="27" y="70"/>
                        <a:pt x="12" y="73"/>
                      </a:cubicBezTo>
                      <a:lnTo>
                        <a:pt x="0" y="74"/>
                      </a:lnTo>
                      <a:lnTo>
                        <a:pt x="0" y="74"/>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59" name="Freeform 546"/>
                <p:cNvSpPr>
                  <a:spLocks/>
                </p:cNvSpPr>
                <p:nvPr/>
              </p:nvSpPr>
              <p:spPr bwMode="auto">
                <a:xfrm>
                  <a:off x="3786" y="2089"/>
                  <a:ext cx="18" cy="23"/>
                </a:xfrm>
                <a:custGeom>
                  <a:avLst/>
                  <a:gdLst>
                    <a:gd name="T0" fmla="*/ 0 w 58"/>
                    <a:gd name="T1" fmla="*/ 74 h 74"/>
                    <a:gd name="T2" fmla="*/ 0 w 58"/>
                    <a:gd name="T3" fmla="*/ 74 h 74"/>
                    <a:gd name="T4" fmla="*/ 15 w 58"/>
                    <a:gd name="T5" fmla="*/ 55 h 74"/>
                    <a:gd name="T6" fmla="*/ 30 w 58"/>
                    <a:gd name="T7" fmla="*/ 33 h 74"/>
                    <a:gd name="T8" fmla="*/ 51 w 58"/>
                    <a:gd name="T9" fmla="*/ 6 h 74"/>
                    <a:gd name="T10" fmla="*/ 54 w 58"/>
                    <a:gd name="T11" fmla="*/ 17 h 74"/>
                    <a:gd name="T12" fmla="*/ 49 w 58"/>
                    <a:gd name="T13" fmla="*/ 40 h 74"/>
                    <a:gd name="T14" fmla="*/ 12 w 58"/>
                    <a:gd name="T15" fmla="*/ 73 h 74"/>
                    <a:gd name="T16" fmla="*/ 0 w 58"/>
                    <a:gd name="T17" fmla="*/ 74 h 74"/>
                    <a:gd name="T18" fmla="*/ 0 w 58"/>
                    <a:gd name="T1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4">
                      <a:moveTo>
                        <a:pt x="0" y="74"/>
                      </a:moveTo>
                      <a:lnTo>
                        <a:pt x="0" y="74"/>
                      </a:lnTo>
                      <a:cubicBezTo>
                        <a:pt x="10" y="69"/>
                        <a:pt x="14" y="61"/>
                        <a:pt x="15" y="55"/>
                      </a:cubicBezTo>
                      <a:cubicBezTo>
                        <a:pt x="17" y="45"/>
                        <a:pt x="27" y="41"/>
                        <a:pt x="30" y="33"/>
                      </a:cubicBezTo>
                      <a:cubicBezTo>
                        <a:pt x="32" y="25"/>
                        <a:pt x="43" y="13"/>
                        <a:pt x="51" y="6"/>
                      </a:cubicBezTo>
                      <a:cubicBezTo>
                        <a:pt x="58" y="0"/>
                        <a:pt x="55" y="9"/>
                        <a:pt x="54" y="17"/>
                      </a:cubicBezTo>
                      <a:cubicBezTo>
                        <a:pt x="54" y="25"/>
                        <a:pt x="49" y="31"/>
                        <a:pt x="49" y="40"/>
                      </a:cubicBezTo>
                      <a:cubicBezTo>
                        <a:pt x="48" y="52"/>
                        <a:pt x="27" y="70"/>
                        <a:pt x="12" y="73"/>
                      </a:cubicBezTo>
                      <a:lnTo>
                        <a:pt x="0" y="74"/>
                      </a:lnTo>
                      <a:lnTo>
                        <a:pt x="0" y="74"/>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60" name="Freeform 547"/>
                <p:cNvSpPr>
                  <a:spLocks/>
                </p:cNvSpPr>
                <p:nvPr/>
              </p:nvSpPr>
              <p:spPr bwMode="auto">
                <a:xfrm>
                  <a:off x="3774" y="2110"/>
                  <a:ext cx="40" cy="7"/>
                </a:xfrm>
                <a:custGeom>
                  <a:avLst/>
                  <a:gdLst>
                    <a:gd name="T0" fmla="*/ 0 w 129"/>
                    <a:gd name="T1" fmla="*/ 20 h 24"/>
                    <a:gd name="T2" fmla="*/ 0 w 129"/>
                    <a:gd name="T3" fmla="*/ 20 h 24"/>
                    <a:gd name="T4" fmla="*/ 40 w 129"/>
                    <a:gd name="T5" fmla="*/ 6 h 24"/>
                    <a:gd name="T6" fmla="*/ 67 w 129"/>
                    <a:gd name="T7" fmla="*/ 3 h 24"/>
                    <a:gd name="T8" fmla="*/ 89 w 129"/>
                    <a:gd name="T9" fmla="*/ 3 h 24"/>
                    <a:gd name="T10" fmla="*/ 116 w 129"/>
                    <a:gd name="T11" fmla="*/ 1 h 24"/>
                    <a:gd name="T12" fmla="*/ 119 w 129"/>
                    <a:gd name="T13" fmla="*/ 6 h 24"/>
                    <a:gd name="T14" fmla="*/ 99 w 129"/>
                    <a:gd name="T15" fmla="*/ 16 h 24"/>
                    <a:gd name="T16" fmla="*/ 67 w 129"/>
                    <a:gd name="T17" fmla="*/ 17 h 24"/>
                    <a:gd name="T18" fmla="*/ 0 w 129"/>
                    <a:gd name="T19" fmla="*/ 24 h 24"/>
                    <a:gd name="T20" fmla="*/ 0 w 129"/>
                    <a:gd name="T21" fmla="*/ 20 h 24"/>
                    <a:gd name="T22" fmla="*/ 0 w 129"/>
                    <a:gd name="T23"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 h="24">
                      <a:moveTo>
                        <a:pt x="0" y="20"/>
                      </a:moveTo>
                      <a:lnTo>
                        <a:pt x="0" y="20"/>
                      </a:lnTo>
                      <a:cubicBezTo>
                        <a:pt x="10" y="12"/>
                        <a:pt x="27" y="5"/>
                        <a:pt x="40" y="6"/>
                      </a:cubicBezTo>
                      <a:cubicBezTo>
                        <a:pt x="53" y="7"/>
                        <a:pt x="62" y="5"/>
                        <a:pt x="67" y="3"/>
                      </a:cubicBezTo>
                      <a:cubicBezTo>
                        <a:pt x="73" y="1"/>
                        <a:pt x="80" y="2"/>
                        <a:pt x="89" y="3"/>
                      </a:cubicBezTo>
                      <a:cubicBezTo>
                        <a:pt x="98" y="4"/>
                        <a:pt x="109" y="2"/>
                        <a:pt x="116" y="1"/>
                      </a:cubicBezTo>
                      <a:cubicBezTo>
                        <a:pt x="122" y="0"/>
                        <a:pt x="129" y="3"/>
                        <a:pt x="119" y="6"/>
                      </a:cubicBezTo>
                      <a:cubicBezTo>
                        <a:pt x="111" y="9"/>
                        <a:pt x="104" y="12"/>
                        <a:pt x="99" y="16"/>
                      </a:cubicBezTo>
                      <a:cubicBezTo>
                        <a:pt x="94" y="19"/>
                        <a:pt x="79" y="22"/>
                        <a:pt x="67" y="17"/>
                      </a:cubicBezTo>
                      <a:cubicBezTo>
                        <a:pt x="55" y="12"/>
                        <a:pt x="18" y="4"/>
                        <a:pt x="0" y="24"/>
                      </a:cubicBezTo>
                      <a:lnTo>
                        <a:pt x="0" y="20"/>
                      </a:lnTo>
                      <a:lnTo>
                        <a:pt x="0" y="20"/>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61" name="Freeform 548"/>
                <p:cNvSpPr>
                  <a:spLocks/>
                </p:cNvSpPr>
                <p:nvPr/>
              </p:nvSpPr>
              <p:spPr bwMode="auto">
                <a:xfrm>
                  <a:off x="3774" y="2110"/>
                  <a:ext cx="40" cy="7"/>
                </a:xfrm>
                <a:custGeom>
                  <a:avLst/>
                  <a:gdLst>
                    <a:gd name="T0" fmla="*/ 0 w 129"/>
                    <a:gd name="T1" fmla="*/ 20 h 24"/>
                    <a:gd name="T2" fmla="*/ 0 w 129"/>
                    <a:gd name="T3" fmla="*/ 20 h 24"/>
                    <a:gd name="T4" fmla="*/ 40 w 129"/>
                    <a:gd name="T5" fmla="*/ 6 h 24"/>
                    <a:gd name="T6" fmla="*/ 67 w 129"/>
                    <a:gd name="T7" fmla="*/ 3 h 24"/>
                    <a:gd name="T8" fmla="*/ 89 w 129"/>
                    <a:gd name="T9" fmla="*/ 3 h 24"/>
                    <a:gd name="T10" fmla="*/ 116 w 129"/>
                    <a:gd name="T11" fmla="*/ 1 h 24"/>
                    <a:gd name="T12" fmla="*/ 119 w 129"/>
                    <a:gd name="T13" fmla="*/ 6 h 24"/>
                    <a:gd name="T14" fmla="*/ 99 w 129"/>
                    <a:gd name="T15" fmla="*/ 16 h 24"/>
                    <a:gd name="T16" fmla="*/ 67 w 129"/>
                    <a:gd name="T17" fmla="*/ 17 h 24"/>
                    <a:gd name="T18" fmla="*/ 0 w 129"/>
                    <a:gd name="T19" fmla="*/ 24 h 24"/>
                    <a:gd name="T20" fmla="*/ 0 w 129"/>
                    <a:gd name="T21" fmla="*/ 20 h 24"/>
                    <a:gd name="T22" fmla="*/ 0 w 129"/>
                    <a:gd name="T23"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 h="24">
                      <a:moveTo>
                        <a:pt x="0" y="20"/>
                      </a:moveTo>
                      <a:lnTo>
                        <a:pt x="0" y="20"/>
                      </a:lnTo>
                      <a:cubicBezTo>
                        <a:pt x="10" y="12"/>
                        <a:pt x="27" y="5"/>
                        <a:pt x="40" y="6"/>
                      </a:cubicBezTo>
                      <a:cubicBezTo>
                        <a:pt x="53" y="7"/>
                        <a:pt x="62" y="5"/>
                        <a:pt x="67" y="3"/>
                      </a:cubicBezTo>
                      <a:cubicBezTo>
                        <a:pt x="73" y="1"/>
                        <a:pt x="80" y="2"/>
                        <a:pt x="89" y="3"/>
                      </a:cubicBezTo>
                      <a:cubicBezTo>
                        <a:pt x="98" y="4"/>
                        <a:pt x="109" y="2"/>
                        <a:pt x="116" y="1"/>
                      </a:cubicBezTo>
                      <a:cubicBezTo>
                        <a:pt x="122" y="0"/>
                        <a:pt x="129" y="3"/>
                        <a:pt x="119" y="6"/>
                      </a:cubicBezTo>
                      <a:cubicBezTo>
                        <a:pt x="111" y="9"/>
                        <a:pt x="104" y="12"/>
                        <a:pt x="99" y="16"/>
                      </a:cubicBezTo>
                      <a:cubicBezTo>
                        <a:pt x="94" y="19"/>
                        <a:pt x="79" y="22"/>
                        <a:pt x="67" y="17"/>
                      </a:cubicBezTo>
                      <a:cubicBezTo>
                        <a:pt x="55" y="12"/>
                        <a:pt x="18" y="4"/>
                        <a:pt x="0" y="24"/>
                      </a:cubicBezTo>
                      <a:lnTo>
                        <a:pt x="0" y="20"/>
                      </a:lnTo>
                      <a:lnTo>
                        <a:pt x="0" y="2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62" name="Freeform 549"/>
                <p:cNvSpPr>
                  <a:spLocks/>
                </p:cNvSpPr>
                <p:nvPr/>
              </p:nvSpPr>
              <p:spPr bwMode="auto">
                <a:xfrm>
                  <a:off x="3773" y="2097"/>
                  <a:ext cx="15" cy="16"/>
                </a:xfrm>
                <a:custGeom>
                  <a:avLst/>
                  <a:gdLst>
                    <a:gd name="T0" fmla="*/ 0 w 50"/>
                    <a:gd name="T1" fmla="*/ 52 h 52"/>
                    <a:gd name="T2" fmla="*/ 0 w 50"/>
                    <a:gd name="T3" fmla="*/ 52 h 52"/>
                    <a:gd name="T4" fmla="*/ 50 w 50"/>
                    <a:gd name="T5" fmla="*/ 0 h 52"/>
                    <a:gd name="T6" fmla="*/ 0 w 50"/>
                    <a:gd name="T7" fmla="*/ 52 h 52"/>
                    <a:gd name="T8" fmla="*/ 0 w 50"/>
                    <a:gd name="T9" fmla="*/ 52 h 52"/>
                  </a:gdLst>
                  <a:ahLst/>
                  <a:cxnLst>
                    <a:cxn ang="0">
                      <a:pos x="T0" y="T1"/>
                    </a:cxn>
                    <a:cxn ang="0">
                      <a:pos x="T2" y="T3"/>
                    </a:cxn>
                    <a:cxn ang="0">
                      <a:pos x="T4" y="T5"/>
                    </a:cxn>
                    <a:cxn ang="0">
                      <a:pos x="T6" y="T7"/>
                    </a:cxn>
                    <a:cxn ang="0">
                      <a:pos x="T8" y="T9"/>
                    </a:cxn>
                  </a:cxnLst>
                  <a:rect l="0" t="0" r="r" b="b"/>
                  <a:pathLst>
                    <a:path w="50" h="52">
                      <a:moveTo>
                        <a:pt x="0" y="52"/>
                      </a:moveTo>
                      <a:lnTo>
                        <a:pt x="0" y="52"/>
                      </a:lnTo>
                      <a:cubicBezTo>
                        <a:pt x="11" y="29"/>
                        <a:pt x="30" y="7"/>
                        <a:pt x="50" y="0"/>
                      </a:cubicBezTo>
                      <a:cubicBezTo>
                        <a:pt x="46" y="20"/>
                        <a:pt x="25" y="49"/>
                        <a:pt x="0" y="52"/>
                      </a:cubicBezTo>
                      <a:lnTo>
                        <a:pt x="0" y="52"/>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63" name="Freeform 550"/>
                <p:cNvSpPr>
                  <a:spLocks/>
                </p:cNvSpPr>
                <p:nvPr/>
              </p:nvSpPr>
              <p:spPr bwMode="auto">
                <a:xfrm>
                  <a:off x="3773" y="2097"/>
                  <a:ext cx="15" cy="16"/>
                </a:xfrm>
                <a:custGeom>
                  <a:avLst/>
                  <a:gdLst>
                    <a:gd name="T0" fmla="*/ 0 w 50"/>
                    <a:gd name="T1" fmla="*/ 52 h 52"/>
                    <a:gd name="T2" fmla="*/ 0 w 50"/>
                    <a:gd name="T3" fmla="*/ 52 h 52"/>
                    <a:gd name="T4" fmla="*/ 50 w 50"/>
                    <a:gd name="T5" fmla="*/ 0 h 52"/>
                    <a:gd name="T6" fmla="*/ 0 w 50"/>
                    <a:gd name="T7" fmla="*/ 52 h 52"/>
                    <a:gd name="T8" fmla="*/ 0 w 50"/>
                    <a:gd name="T9" fmla="*/ 52 h 52"/>
                  </a:gdLst>
                  <a:ahLst/>
                  <a:cxnLst>
                    <a:cxn ang="0">
                      <a:pos x="T0" y="T1"/>
                    </a:cxn>
                    <a:cxn ang="0">
                      <a:pos x="T2" y="T3"/>
                    </a:cxn>
                    <a:cxn ang="0">
                      <a:pos x="T4" y="T5"/>
                    </a:cxn>
                    <a:cxn ang="0">
                      <a:pos x="T6" y="T7"/>
                    </a:cxn>
                    <a:cxn ang="0">
                      <a:pos x="T8" y="T9"/>
                    </a:cxn>
                  </a:cxnLst>
                  <a:rect l="0" t="0" r="r" b="b"/>
                  <a:pathLst>
                    <a:path w="50" h="52">
                      <a:moveTo>
                        <a:pt x="0" y="52"/>
                      </a:moveTo>
                      <a:lnTo>
                        <a:pt x="0" y="52"/>
                      </a:lnTo>
                      <a:cubicBezTo>
                        <a:pt x="11" y="29"/>
                        <a:pt x="30" y="7"/>
                        <a:pt x="50" y="0"/>
                      </a:cubicBezTo>
                      <a:cubicBezTo>
                        <a:pt x="46" y="20"/>
                        <a:pt x="25" y="49"/>
                        <a:pt x="0" y="52"/>
                      </a:cubicBezTo>
                      <a:lnTo>
                        <a:pt x="0" y="5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64" name="Freeform 551"/>
                <p:cNvSpPr>
                  <a:spLocks/>
                </p:cNvSpPr>
                <p:nvPr/>
              </p:nvSpPr>
              <p:spPr bwMode="auto">
                <a:xfrm>
                  <a:off x="3766" y="2096"/>
                  <a:ext cx="17" cy="22"/>
                </a:xfrm>
                <a:custGeom>
                  <a:avLst/>
                  <a:gdLst>
                    <a:gd name="T0" fmla="*/ 0 w 57"/>
                    <a:gd name="T1" fmla="*/ 68 h 71"/>
                    <a:gd name="T2" fmla="*/ 0 w 57"/>
                    <a:gd name="T3" fmla="*/ 68 h 71"/>
                    <a:gd name="T4" fmla="*/ 9 w 57"/>
                    <a:gd name="T5" fmla="*/ 57 h 71"/>
                    <a:gd name="T6" fmla="*/ 20 w 57"/>
                    <a:gd name="T7" fmla="*/ 28 h 71"/>
                    <a:gd name="T8" fmla="*/ 36 w 57"/>
                    <a:gd name="T9" fmla="*/ 12 h 71"/>
                    <a:gd name="T10" fmla="*/ 57 w 57"/>
                    <a:gd name="T11" fmla="*/ 0 h 71"/>
                    <a:gd name="T12" fmla="*/ 33 w 57"/>
                    <a:gd name="T13" fmla="*/ 43 h 71"/>
                    <a:gd name="T14" fmla="*/ 2 w 57"/>
                    <a:gd name="T15" fmla="*/ 71 h 71"/>
                    <a:gd name="T16" fmla="*/ 0 w 57"/>
                    <a:gd name="T17" fmla="*/ 68 h 71"/>
                    <a:gd name="T18" fmla="*/ 0 w 57"/>
                    <a:gd name="T19" fmla="*/ 6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71">
                      <a:moveTo>
                        <a:pt x="0" y="68"/>
                      </a:moveTo>
                      <a:lnTo>
                        <a:pt x="0" y="68"/>
                      </a:lnTo>
                      <a:cubicBezTo>
                        <a:pt x="9" y="66"/>
                        <a:pt x="9" y="60"/>
                        <a:pt x="9" y="57"/>
                      </a:cubicBezTo>
                      <a:cubicBezTo>
                        <a:pt x="10" y="45"/>
                        <a:pt x="14" y="34"/>
                        <a:pt x="20" y="28"/>
                      </a:cubicBezTo>
                      <a:cubicBezTo>
                        <a:pt x="27" y="23"/>
                        <a:pt x="33" y="19"/>
                        <a:pt x="36" y="12"/>
                      </a:cubicBezTo>
                      <a:cubicBezTo>
                        <a:pt x="39" y="4"/>
                        <a:pt x="50" y="2"/>
                        <a:pt x="57" y="0"/>
                      </a:cubicBezTo>
                      <a:cubicBezTo>
                        <a:pt x="57" y="12"/>
                        <a:pt x="51" y="33"/>
                        <a:pt x="33" y="43"/>
                      </a:cubicBezTo>
                      <a:cubicBezTo>
                        <a:pt x="20" y="50"/>
                        <a:pt x="18" y="66"/>
                        <a:pt x="2" y="71"/>
                      </a:cubicBezTo>
                      <a:lnTo>
                        <a:pt x="0" y="68"/>
                      </a:lnTo>
                      <a:lnTo>
                        <a:pt x="0" y="68"/>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65" name="Freeform 552"/>
                <p:cNvSpPr>
                  <a:spLocks/>
                </p:cNvSpPr>
                <p:nvPr/>
              </p:nvSpPr>
              <p:spPr bwMode="auto">
                <a:xfrm>
                  <a:off x="3766" y="2096"/>
                  <a:ext cx="17" cy="22"/>
                </a:xfrm>
                <a:custGeom>
                  <a:avLst/>
                  <a:gdLst>
                    <a:gd name="T0" fmla="*/ 0 w 57"/>
                    <a:gd name="T1" fmla="*/ 68 h 71"/>
                    <a:gd name="T2" fmla="*/ 0 w 57"/>
                    <a:gd name="T3" fmla="*/ 68 h 71"/>
                    <a:gd name="T4" fmla="*/ 9 w 57"/>
                    <a:gd name="T5" fmla="*/ 57 h 71"/>
                    <a:gd name="T6" fmla="*/ 20 w 57"/>
                    <a:gd name="T7" fmla="*/ 28 h 71"/>
                    <a:gd name="T8" fmla="*/ 36 w 57"/>
                    <a:gd name="T9" fmla="*/ 12 h 71"/>
                    <a:gd name="T10" fmla="*/ 57 w 57"/>
                    <a:gd name="T11" fmla="*/ 0 h 71"/>
                    <a:gd name="T12" fmla="*/ 33 w 57"/>
                    <a:gd name="T13" fmla="*/ 43 h 71"/>
                    <a:gd name="T14" fmla="*/ 2 w 57"/>
                    <a:gd name="T15" fmla="*/ 71 h 71"/>
                    <a:gd name="T16" fmla="*/ 0 w 57"/>
                    <a:gd name="T17" fmla="*/ 68 h 71"/>
                    <a:gd name="T18" fmla="*/ 0 w 57"/>
                    <a:gd name="T19" fmla="*/ 6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71">
                      <a:moveTo>
                        <a:pt x="0" y="68"/>
                      </a:moveTo>
                      <a:lnTo>
                        <a:pt x="0" y="68"/>
                      </a:lnTo>
                      <a:cubicBezTo>
                        <a:pt x="9" y="66"/>
                        <a:pt x="9" y="60"/>
                        <a:pt x="9" y="57"/>
                      </a:cubicBezTo>
                      <a:cubicBezTo>
                        <a:pt x="10" y="45"/>
                        <a:pt x="14" y="34"/>
                        <a:pt x="20" y="28"/>
                      </a:cubicBezTo>
                      <a:cubicBezTo>
                        <a:pt x="27" y="23"/>
                        <a:pt x="33" y="19"/>
                        <a:pt x="36" y="12"/>
                      </a:cubicBezTo>
                      <a:cubicBezTo>
                        <a:pt x="39" y="4"/>
                        <a:pt x="50" y="2"/>
                        <a:pt x="57" y="0"/>
                      </a:cubicBezTo>
                      <a:cubicBezTo>
                        <a:pt x="57" y="12"/>
                        <a:pt x="51" y="33"/>
                        <a:pt x="33" y="43"/>
                      </a:cubicBezTo>
                      <a:cubicBezTo>
                        <a:pt x="20" y="50"/>
                        <a:pt x="18" y="66"/>
                        <a:pt x="2" y="71"/>
                      </a:cubicBezTo>
                      <a:lnTo>
                        <a:pt x="0" y="68"/>
                      </a:lnTo>
                      <a:lnTo>
                        <a:pt x="0" y="68"/>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66" name="Freeform 553"/>
                <p:cNvSpPr>
                  <a:spLocks/>
                </p:cNvSpPr>
                <p:nvPr/>
              </p:nvSpPr>
              <p:spPr bwMode="auto">
                <a:xfrm>
                  <a:off x="3765" y="2117"/>
                  <a:ext cx="26" cy="10"/>
                </a:xfrm>
                <a:custGeom>
                  <a:avLst/>
                  <a:gdLst>
                    <a:gd name="T0" fmla="*/ 0 w 85"/>
                    <a:gd name="T1" fmla="*/ 1 h 31"/>
                    <a:gd name="T2" fmla="*/ 0 w 85"/>
                    <a:gd name="T3" fmla="*/ 1 h 31"/>
                    <a:gd name="T4" fmla="*/ 35 w 85"/>
                    <a:gd name="T5" fmla="*/ 3 h 31"/>
                    <a:gd name="T6" fmla="*/ 85 w 85"/>
                    <a:gd name="T7" fmla="*/ 22 h 31"/>
                    <a:gd name="T8" fmla="*/ 58 w 85"/>
                    <a:gd name="T9" fmla="*/ 24 h 31"/>
                    <a:gd name="T10" fmla="*/ 24 w 85"/>
                    <a:gd name="T11" fmla="*/ 11 h 31"/>
                    <a:gd name="T12" fmla="*/ 0 w 85"/>
                    <a:gd name="T13" fmla="*/ 2 h 31"/>
                    <a:gd name="T14" fmla="*/ 0 w 85"/>
                    <a:gd name="T15" fmla="*/ 1 h 31"/>
                    <a:gd name="T16" fmla="*/ 0 w 85"/>
                    <a:gd name="T17"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31">
                      <a:moveTo>
                        <a:pt x="0" y="1"/>
                      </a:moveTo>
                      <a:lnTo>
                        <a:pt x="0" y="1"/>
                      </a:lnTo>
                      <a:cubicBezTo>
                        <a:pt x="13" y="0"/>
                        <a:pt x="16" y="1"/>
                        <a:pt x="35" y="3"/>
                      </a:cubicBezTo>
                      <a:cubicBezTo>
                        <a:pt x="54" y="5"/>
                        <a:pt x="74" y="13"/>
                        <a:pt x="85" y="22"/>
                      </a:cubicBezTo>
                      <a:cubicBezTo>
                        <a:pt x="79" y="19"/>
                        <a:pt x="70" y="31"/>
                        <a:pt x="58" y="24"/>
                      </a:cubicBezTo>
                      <a:cubicBezTo>
                        <a:pt x="48" y="18"/>
                        <a:pt x="38" y="23"/>
                        <a:pt x="24" y="11"/>
                      </a:cubicBezTo>
                      <a:cubicBezTo>
                        <a:pt x="17" y="5"/>
                        <a:pt x="10" y="2"/>
                        <a:pt x="0" y="2"/>
                      </a:cubicBezTo>
                      <a:lnTo>
                        <a:pt x="0" y="1"/>
                      </a:lnTo>
                      <a:lnTo>
                        <a:pt x="0" y="1"/>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67" name="Freeform 554"/>
                <p:cNvSpPr>
                  <a:spLocks/>
                </p:cNvSpPr>
                <p:nvPr/>
              </p:nvSpPr>
              <p:spPr bwMode="auto">
                <a:xfrm>
                  <a:off x="3765" y="2117"/>
                  <a:ext cx="26" cy="10"/>
                </a:xfrm>
                <a:custGeom>
                  <a:avLst/>
                  <a:gdLst>
                    <a:gd name="T0" fmla="*/ 0 w 85"/>
                    <a:gd name="T1" fmla="*/ 1 h 31"/>
                    <a:gd name="T2" fmla="*/ 0 w 85"/>
                    <a:gd name="T3" fmla="*/ 1 h 31"/>
                    <a:gd name="T4" fmla="*/ 35 w 85"/>
                    <a:gd name="T5" fmla="*/ 3 h 31"/>
                    <a:gd name="T6" fmla="*/ 85 w 85"/>
                    <a:gd name="T7" fmla="*/ 22 h 31"/>
                    <a:gd name="T8" fmla="*/ 58 w 85"/>
                    <a:gd name="T9" fmla="*/ 24 h 31"/>
                    <a:gd name="T10" fmla="*/ 24 w 85"/>
                    <a:gd name="T11" fmla="*/ 11 h 31"/>
                    <a:gd name="T12" fmla="*/ 0 w 85"/>
                    <a:gd name="T13" fmla="*/ 2 h 31"/>
                    <a:gd name="T14" fmla="*/ 0 w 85"/>
                    <a:gd name="T15" fmla="*/ 1 h 31"/>
                    <a:gd name="T16" fmla="*/ 0 w 85"/>
                    <a:gd name="T17"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31">
                      <a:moveTo>
                        <a:pt x="0" y="1"/>
                      </a:moveTo>
                      <a:lnTo>
                        <a:pt x="0" y="1"/>
                      </a:lnTo>
                      <a:cubicBezTo>
                        <a:pt x="13" y="0"/>
                        <a:pt x="16" y="1"/>
                        <a:pt x="35" y="3"/>
                      </a:cubicBezTo>
                      <a:cubicBezTo>
                        <a:pt x="54" y="5"/>
                        <a:pt x="74" y="13"/>
                        <a:pt x="85" y="22"/>
                      </a:cubicBezTo>
                      <a:cubicBezTo>
                        <a:pt x="79" y="19"/>
                        <a:pt x="70" y="31"/>
                        <a:pt x="58" y="24"/>
                      </a:cubicBezTo>
                      <a:cubicBezTo>
                        <a:pt x="48" y="18"/>
                        <a:pt x="38" y="23"/>
                        <a:pt x="24" y="11"/>
                      </a:cubicBezTo>
                      <a:cubicBezTo>
                        <a:pt x="17" y="5"/>
                        <a:pt x="10" y="2"/>
                        <a:pt x="0" y="2"/>
                      </a:cubicBezTo>
                      <a:lnTo>
                        <a:pt x="0" y="1"/>
                      </a:lnTo>
                      <a:lnTo>
                        <a:pt x="0"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68" name="Freeform 555"/>
                <p:cNvSpPr>
                  <a:spLocks/>
                </p:cNvSpPr>
                <p:nvPr/>
              </p:nvSpPr>
              <p:spPr bwMode="auto">
                <a:xfrm>
                  <a:off x="3763" y="2100"/>
                  <a:ext cx="26" cy="18"/>
                </a:xfrm>
                <a:custGeom>
                  <a:avLst/>
                  <a:gdLst>
                    <a:gd name="T0" fmla="*/ 0 w 86"/>
                    <a:gd name="T1" fmla="*/ 57 h 60"/>
                    <a:gd name="T2" fmla="*/ 0 w 86"/>
                    <a:gd name="T3" fmla="*/ 57 h 60"/>
                    <a:gd name="T4" fmla="*/ 28 w 86"/>
                    <a:gd name="T5" fmla="*/ 44 h 60"/>
                    <a:gd name="T6" fmla="*/ 53 w 86"/>
                    <a:gd name="T7" fmla="*/ 23 h 60"/>
                    <a:gd name="T8" fmla="*/ 79 w 86"/>
                    <a:gd name="T9" fmla="*/ 8 h 60"/>
                    <a:gd name="T10" fmla="*/ 82 w 86"/>
                    <a:gd name="T11" fmla="*/ 12 h 60"/>
                    <a:gd name="T12" fmla="*/ 52 w 86"/>
                    <a:gd name="T13" fmla="*/ 47 h 60"/>
                    <a:gd name="T14" fmla="*/ 25 w 86"/>
                    <a:gd name="T15" fmla="*/ 54 h 60"/>
                    <a:gd name="T16" fmla="*/ 0 w 86"/>
                    <a:gd name="T17" fmla="*/ 60 h 60"/>
                    <a:gd name="T18" fmla="*/ 0 w 86"/>
                    <a:gd name="T19" fmla="*/ 57 h 60"/>
                    <a:gd name="T20" fmla="*/ 0 w 86"/>
                    <a:gd name="T21"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60">
                      <a:moveTo>
                        <a:pt x="0" y="57"/>
                      </a:moveTo>
                      <a:lnTo>
                        <a:pt x="0" y="57"/>
                      </a:lnTo>
                      <a:cubicBezTo>
                        <a:pt x="15" y="54"/>
                        <a:pt x="21" y="54"/>
                        <a:pt x="28" y="44"/>
                      </a:cubicBezTo>
                      <a:cubicBezTo>
                        <a:pt x="34" y="34"/>
                        <a:pt x="48" y="31"/>
                        <a:pt x="53" y="23"/>
                      </a:cubicBezTo>
                      <a:cubicBezTo>
                        <a:pt x="59" y="14"/>
                        <a:pt x="75" y="16"/>
                        <a:pt x="79" y="8"/>
                      </a:cubicBezTo>
                      <a:cubicBezTo>
                        <a:pt x="83" y="0"/>
                        <a:pt x="86" y="4"/>
                        <a:pt x="82" y="12"/>
                      </a:cubicBezTo>
                      <a:cubicBezTo>
                        <a:pt x="79" y="20"/>
                        <a:pt x="68" y="40"/>
                        <a:pt x="52" y="47"/>
                      </a:cubicBezTo>
                      <a:cubicBezTo>
                        <a:pt x="37" y="54"/>
                        <a:pt x="32" y="49"/>
                        <a:pt x="25" y="54"/>
                      </a:cubicBezTo>
                      <a:cubicBezTo>
                        <a:pt x="19" y="59"/>
                        <a:pt x="6" y="60"/>
                        <a:pt x="0" y="60"/>
                      </a:cubicBezTo>
                      <a:lnTo>
                        <a:pt x="0" y="57"/>
                      </a:lnTo>
                      <a:lnTo>
                        <a:pt x="0" y="57"/>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69" name="Freeform 556"/>
                <p:cNvSpPr>
                  <a:spLocks/>
                </p:cNvSpPr>
                <p:nvPr/>
              </p:nvSpPr>
              <p:spPr bwMode="auto">
                <a:xfrm>
                  <a:off x="3763" y="2100"/>
                  <a:ext cx="26" cy="18"/>
                </a:xfrm>
                <a:custGeom>
                  <a:avLst/>
                  <a:gdLst>
                    <a:gd name="T0" fmla="*/ 0 w 86"/>
                    <a:gd name="T1" fmla="*/ 57 h 60"/>
                    <a:gd name="T2" fmla="*/ 0 w 86"/>
                    <a:gd name="T3" fmla="*/ 57 h 60"/>
                    <a:gd name="T4" fmla="*/ 28 w 86"/>
                    <a:gd name="T5" fmla="*/ 44 h 60"/>
                    <a:gd name="T6" fmla="*/ 53 w 86"/>
                    <a:gd name="T7" fmla="*/ 23 h 60"/>
                    <a:gd name="T8" fmla="*/ 79 w 86"/>
                    <a:gd name="T9" fmla="*/ 8 h 60"/>
                    <a:gd name="T10" fmla="*/ 82 w 86"/>
                    <a:gd name="T11" fmla="*/ 12 h 60"/>
                    <a:gd name="T12" fmla="*/ 52 w 86"/>
                    <a:gd name="T13" fmla="*/ 47 h 60"/>
                    <a:gd name="T14" fmla="*/ 25 w 86"/>
                    <a:gd name="T15" fmla="*/ 54 h 60"/>
                    <a:gd name="T16" fmla="*/ 0 w 86"/>
                    <a:gd name="T17" fmla="*/ 60 h 60"/>
                    <a:gd name="T18" fmla="*/ 0 w 86"/>
                    <a:gd name="T19" fmla="*/ 57 h 60"/>
                    <a:gd name="T20" fmla="*/ 0 w 86"/>
                    <a:gd name="T21"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60">
                      <a:moveTo>
                        <a:pt x="0" y="57"/>
                      </a:moveTo>
                      <a:lnTo>
                        <a:pt x="0" y="57"/>
                      </a:lnTo>
                      <a:cubicBezTo>
                        <a:pt x="15" y="54"/>
                        <a:pt x="21" y="54"/>
                        <a:pt x="28" y="44"/>
                      </a:cubicBezTo>
                      <a:cubicBezTo>
                        <a:pt x="34" y="34"/>
                        <a:pt x="48" y="31"/>
                        <a:pt x="53" y="23"/>
                      </a:cubicBezTo>
                      <a:cubicBezTo>
                        <a:pt x="59" y="14"/>
                        <a:pt x="75" y="16"/>
                        <a:pt x="79" y="8"/>
                      </a:cubicBezTo>
                      <a:cubicBezTo>
                        <a:pt x="83" y="0"/>
                        <a:pt x="86" y="4"/>
                        <a:pt x="82" y="12"/>
                      </a:cubicBezTo>
                      <a:cubicBezTo>
                        <a:pt x="79" y="20"/>
                        <a:pt x="68" y="40"/>
                        <a:pt x="52" y="47"/>
                      </a:cubicBezTo>
                      <a:cubicBezTo>
                        <a:pt x="37" y="54"/>
                        <a:pt x="32" y="49"/>
                        <a:pt x="25" y="54"/>
                      </a:cubicBezTo>
                      <a:cubicBezTo>
                        <a:pt x="19" y="59"/>
                        <a:pt x="6" y="60"/>
                        <a:pt x="0" y="60"/>
                      </a:cubicBezTo>
                      <a:lnTo>
                        <a:pt x="0" y="57"/>
                      </a:lnTo>
                      <a:lnTo>
                        <a:pt x="0" y="57"/>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70" name="Freeform 557"/>
                <p:cNvSpPr>
                  <a:spLocks/>
                </p:cNvSpPr>
                <p:nvPr/>
              </p:nvSpPr>
              <p:spPr bwMode="auto">
                <a:xfrm>
                  <a:off x="3730" y="2114"/>
                  <a:ext cx="64" cy="16"/>
                </a:xfrm>
                <a:custGeom>
                  <a:avLst/>
                  <a:gdLst>
                    <a:gd name="T0" fmla="*/ 100 w 208"/>
                    <a:gd name="T1" fmla="*/ 10 h 51"/>
                    <a:gd name="T2" fmla="*/ 100 w 208"/>
                    <a:gd name="T3" fmla="*/ 10 h 51"/>
                    <a:gd name="T4" fmla="*/ 147 w 208"/>
                    <a:gd name="T5" fmla="*/ 7 h 51"/>
                    <a:gd name="T6" fmla="*/ 185 w 208"/>
                    <a:gd name="T7" fmla="*/ 5 h 51"/>
                    <a:gd name="T8" fmla="*/ 202 w 208"/>
                    <a:gd name="T9" fmla="*/ 14 h 51"/>
                    <a:gd name="T10" fmla="*/ 197 w 208"/>
                    <a:gd name="T11" fmla="*/ 18 h 51"/>
                    <a:gd name="T12" fmla="*/ 172 w 208"/>
                    <a:gd name="T13" fmla="*/ 20 h 51"/>
                    <a:gd name="T14" fmla="*/ 146 w 208"/>
                    <a:gd name="T15" fmla="*/ 17 h 51"/>
                    <a:gd name="T16" fmla="*/ 107 w 208"/>
                    <a:gd name="T17" fmla="*/ 15 h 51"/>
                    <a:gd name="T18" fmla="*/ 69 w 208"/>
                    <a:gd name="T19" fmla="*/ 26 h 51"/>
                    <a:gd name="T20" fmla="*/ 18 w 208"/>
                    <a:gd name="T21" fmla="*/ 46 h 51"/>
                    <a:gd name="T22" fmla="*/ 5 w 208"/>
                    <a:gd name="T23" fmla="*/ 49 h 51"/>
                    <a:gd name="T24" fmla="*/ 9 w 208"/>
                    <a:gd name="T25" fmla="*/ 38 h 51"/>
                    <a:gd name="T26" fmla="*/ 73 w 208"/>
                    <a:gd name="T27" fmla="*/ 17 h 51"/>
                    <a:gd name="T28" fmla="*/ 100 w 208"/>
                    <a:gd name="T29" fmla="*/ 10 h 51"/>
                    <a:gd name="T30" fmla="*/ 100 w 208"/>
                    <a:gd name="T31"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8" h="51">
                      <a:moveTo>
                        <a:pt x="100" y="10"/>
                      </a:moveTo>
                      <a:lnTo>
                        <a:pt x="100" y="10"/>
                      </a:lnTo>
                      <a:cubicBezTo>
                        <a:pt x="115" y="6"/>
                        <a:pt x="137" y="11"/>
                        <a:pt x="147" y="7"/>
                      </a:cubicBezTo>
                      <a:cubicBezTo>
                        <a:pt x="157" y="4"/>
                        <a:pt x="178" y="0"/>
                        <a:pt x="185" y="5"/>
                      </a:cubicBezTo>
                      <a:cubicBezTo>
                        <a:pt x="191" y="9"/>
                        <a:pt x="198" y="12"/>
                        <a:pt x="202" y="14"/>
                      </a:cubicBezTo>
                      <a:cubicBezTo>
                        <a:pt x="207" y="15"/>
                        <a:pt x="208" y="18"/>
                        <a:pt x="197" y="18"/>
                      </a:cubicBezTo>
                      <a:cubicBezTo>
                        <a:pt x="186" y="17"/>
                        <a:pt x="177" y="19"/>
                        <a:pt x="172" y="20"/>
                      </a:cubicBezTo>
                      <a:cubicBezTo>
                        <a:pt x="167" y="21"/>
                        <a:pt x="152" y="22"/>
                        <a:pt x="146" y="17"/>
                      </a:cubicBezTo>
                      <a:cubicBezTo>
                        <a:pt x="140" y="13"/>
                        <a:pt x="117" y="10"/>
                        <a:pt x="107" y="15"/>
                      </a:cubicBezTo>
                      <a:cubicBezTo>
                        <a:pt x="96" y="20"/>
                        <a:pt x="82" y="16"/>
                        <a:pt x="69" y="26"/>
                      </a:cubicBezTo>
                      <a:cubicBezTo>
                        <a:pt x="51" y="40"/>
                        <a:pt x="24" y="37"/>
                        <a:pt x="18" y="46"/>
                      </a:cubicBezTo>
                      <a:cubicBezTo>
                        <a:pt x="17" y="48"/>
                        <a:pt x="10" y="51"/>
                        <a:pt x="5" y="49"/>
                      </a:cubicBezTo>
                      <a:cubicBezTo>
                        <a:pt x="0" y="46"/>
                        <a:pt x="1" y="42"/>
                        <a:pt x="9" y="38"/>
                      </a:cubicBezTo>
                      <a:cubicBezTo>
                        <a:pt x="27" y="31"/>
                        <a:pt x="62" y="23"/>
                        <a:pt x="73" y="17"/>
                      </a:cubicBezTo>
                      <a:cubicBezTo>
                        <a:pt x="83" y="12"/>
                        <a:pt x="90" y="12"/>
                        <a:pt x="100" y="10"/>
                      </a:cubicBezTo>
                      <a:lnTo>
                        <a:pt x="100" y="10"/>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71" name="Freeform 558"/>
                <p:cNvSpPr>
                  <a:spLocks/>
                </p:cNvSpPr>
                <p:nvPr/>
              </p:nvSpPr>
              <p:spPr bwMode="auto">
                <a:xfrm>
                  <a:off x="3730" y="2114"/>
                  <a:ext cx="64" cy="16"/>
                </a:xfrm>
                <a:custGeom>
                  <a:avLst/>
                  <a:gdLst>
                    <a:gd name="T0" fmla="*/ 100 w 208"/>
                    <a:gd name="T1" fmla="*/ 10 h 51"/>
                    <a:gd name="T2" fmla="*/ 100 w 208"/>
                    <a:gd name="T3" fmla="*/ 10 h 51"/>
                    <a:gd name="T4" fmla="*/ 147 w 208"/>
                    <a:gd name="T5" fmla="*/ 7 h 51"/>
                    <a:gd name="T6" fmla="*/ 185 w 208"/>
                    <a:gd name="T7" fmla="*/ 5 h 51"/>
                    <a:gd name="T8" fmla="*/ 202 w 208"/>
                    <a:gd name="T9" fmla="*/ 14 h 51"/>
                    <a:gd name="T10" fmla="*/ 197 w 208"/>
                    <a:gd name="T11" fmla="*/ 18 h 51"/>
                    <a:gd name="T12" fmla="*/ 172 w 208"/>
                    <a:gd name="T13" fmla="*/ 20 h 51"/>
                    <a:gd name="T14" fmla="*/ 146 w 208"/>
                    <a:gd name="T15" fmla="*/ 17 h 51"/>
                    <a:gd name="T16" fmla="*/ 107 w 208"/>
                    <a:gd name="T17" fmla="*/ 15 h 51"/>
                    <a:gd name="T18" fmla="*/ 69 w 208"/>
                    <a:gd name="T19" fmla="*/ 26 h 51"/>
                    <a:gd name="T20" fmla="*/ 18 w 208"/>
                    <a:gd name="T21" fmla="*/ 46 h 51"/>
                    <a:gd name="T22" fmla="*/ 5 w 208"/>
                    <a:gd name="T23" fmla="*/ 49 h 51"/>
                    <a:gd name="T24" fmla="*/ 9 w 208"/>
                    <a:gd name="T25" fmla="*/ 38 h 51"/>
                    <a:gd name="T26" fmla="*/ 73 w 208"/>
                    <a:gd name="T27" fmla="*/ 17 h 51"/>
                    <a:gd name="T28" fmla="*/ 100 w 208"/>
                    <a:gd name="T29" fmla="*/ 10 h 51"/>
                    <a:gd name="T30" fmla="*/ 100 w 208"/>
                    <a:gd name="T31"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8" h="51">
                      <a:moveTo>
                        <a:pt x="100" y="10"/>
                      </a:moveTo>
                      <a:lnTo>
                        <a:pt x="100" y="10"/>
                      </a:lnTo>
                      <a:cubicBezTo>
                        <a:pt x="115" y="6"/>
                        <a:pt x="137" y="11"/>
                        <a:pt x="147" y="7"/>
                      </a:cubicBezTo>
                      <a:cubicBezTo>
                        <a:pt x="157" y="4"/>
                        <a:pt x="178" y="0"/>
                        <a:pt x="185" y="5"/>
                      </a:cubicBezTo>
                      <a:cubicBezTo>
                        <a:pt x="191" y="9"/>
                        <a:pt x="198" y="12"/>
                        <a:pt x="202" y="14"/>
                      </a:cubicBezTo>
                      <a:cubicBezTo>
                        <a:pt x="207" y="15"/>
                        <a:pt x="208" y="18"/>
                        <a:pt x="197" y="18"/>
                      </a:cubicBezTo>
                      <a:cubicBezTo>
                        <a:pt x="186" y="17"/>
                        <a:pt x="177" y="19"/>
                        <a:pt x="172" y="20"/>
                      </a:cubicBezTo>
                      <a:cubicBezTo>
                        <a:pt x="167" y="21"/>
                        <a:pt x="152" y="22"/>
                        <a:pt x="146" y="17"/>
                      </a:cubicBezTo>
                      <a:cubicBezTo>
                        <a:pt x="140" y="13"/>
                        <a:pt x="117" y="10"/>
                        <a:pt x="107" y="15"/>
                      </a:cubicBezTo>
                      <a:cubicBezTo>
                        <a:pt x="96" y="20"/>
                        <a:pt x="82" y="16"/>
                        <a:pt x="69" y="26"/>
                      </a:cubicBezTo>
                      <a:cubicBezTo>
                        <a:pt x="51" y="40"/>
                        <a:pt x="24" y="37"/>
                        <a:pt x="18" y="46"/>
                      </a:cubicBezTo>
                      <a:cubicBezTo>
                        <a:pt x="17" y="48"/>
                        <a:pt x="10" y="51"/>
                        <a:pt x="5" y="49"/>
                      </a:cubicBezTo>
                      <a:cubicBezTo>
                        <a:pt x="0" y="46"/>
                        <a:pt x="1" y="42"/>
                        <a:pt x="9" y="38"/>
                      </a:cubicBezTo>
                      <a:cubicBezTo>
                        <a:pt x="27" y="31"/>
                        <a:pt x="62" y="23"/>
                        <a:pt x="73" y="17"/>
                      </a:cubicBezTo>
                      <a:cubicBezTo>
                        <a:pt x="83" y="12"/>
                        <a:pt x="90" y="12"/>
                        <a:pt x="100" y="10"/>
                      </a:cubicBezTo>
                      <a:lnTo>
                        <a:pt x="100" y="1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grpSp>
          <p:grpSp>
            <p:nvGrpSpPr>
              <p:cNvPr id="620" name="Group 760"/>
              <p:cNvGrpSpPr>
                <a:grpSpLocks/>
              </p:cNvGrpSpPr>
              <p:nvPr/>
            </p:nvGrpSpPr>
            <p:grpSpPr bwMode="auto">
              <a:xfrm>
                <a:off x="3661" y="1956"/>
                <a:ext cx="194" cy="186"/>
                <a:chOff x="3661" y="1956"/>
                <a:chExt cx="194" cy="186"/>
              </a:xfrm>
            </p:grpSpPr>
            <p:sp>
              <p:nvSpPr>
                <p:cNvPr id="672" name="Freeform 560"/>
                <p:cNvSpPr>
                  <a:spLocks/>
                </p:cNvSpPr>
                <p:nvPr/>
              </p:nvSpPr>
              <p:spPr bwMode="auto">
                <a:xfrm>
                  <a:off x="3808" y="2002"/>
                  <a:ext cx="4" cy="2"/>
                </a:xfrm>
                <a:custGeom>
                  <a:avLst/>
                  <a:gdLst>
                    <a:gd name="T0" fmla="*/ 6 w 12"/>
                    <a:gd name="T1" fmla="*/ 0 h 9"/>
                    <a:gd name="T2" fmla="*/ 6 w 12"/>
                    <a:gd name="T3" fmla="*/ 0 h 9"/>
                    <a:gd name="T4" fmla="*/ 6 w 12"/>
                    <a:gd name="T5" fmla="*/ 9 h 9"/>
                    <a:gd name="T6" fmla="*/ 6 w 12"/>
                    <a:gd name="T7" fmla="*/ 0 h 9"/>
                    <a:gd name="T8" fmla="*/ 6 w 12"/>
                    <a:gd name="T9" fmla="*/ 0 h 9"/>
                  </a:gdLst>
                  <a:ahLst/>
                  <a:cxnLst>
                    <a:cxn ang="0">
                      <a:pos x="T0" y="T1"/>
                    </a:cxn>
                    <a:cxn ang="0">
                      <a:pos x="T2" y="T3"/>
                    </a:cxn>
                    <a:cxn ang="0">
                      <a:pos x="T4" y="T5"/>
                    </a:cxn>
                    <a:cxn ang="0">
                      <a:pos x="T6" y="T7"/>
                    </a:cxn>
                    <a:cxn ang="0">
                      <a:pos x="T8" y="T9"/>
                    </a:cxn>
                  </a:cxnLst>
                  <a:rect l="0" t="0" r="r" b="b"/>
                  <a:pathLst>
                    <a:path w="12" h="9">
                      <a:moveTo>
                        <a:pt x="6" y="0"/>
                      </a:moveTo>
                      <a:lnTo>
                        <a:pt x="6" y="0"/>
                      </a:lnTo>
                      <a:cubicBezTo>
                        <a:pt x="12" y="0"/>
                        <a:pt x="12" y="9"/>
                        <a:pt x="6" y="9"/>
                      </a:cubicBezTo>
                      <a:cubicBezTo>
                        <a:pt x="0" y="9"/>
                        <a:pt x="0" y="0"/>
                        <a:pt x="6" y="0"/>
                      </a:cubicBezTo>
                      <a:lnTo>
                        <a:pt x="6" y="0"/>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73" name="Freeform 561"/>
                <p:cNvSpPr>
                  <a:spLocks/>
                </p:cNvSpPr>
                <p:nvPr/>
              </p:nvSpPr>
              <p:spPr bwMode="auto">
                <a:xfrm>
                  <a:off x="3808" y="2002"/>
                  <a:ext cx="4" cy="2"/>
                </a:xfrm>
                <a:custGeom>
                  <a:avLst/>
                  <a:gdLst>
                    <a:gd name="T0" fmla="*/ 6 w 12"/>
                    <a:gd name="T1" fmla="*/ 0 h 9"/>
                    <a:gd name="T2" fmla="*/ 6 w 12"/>
                    <a:gd name="T3" fmla="*/ 0 h 9"/>
                    <a:gd name="T4" fmla="*/ 6 w 12"/>
                    <a:gd name="T5" fmla="*/ 9 h 9"/>
                    <a:gd name="T6" fmla="*/ 6 w 12"/>
                    <a:gd name="T7" fmla="*/ 0 h 9"/>
                    <a:gd name="T8" fmla="*/ 6 w 12"/>
                    <a:gd name="T9" fmla="*/ 0 h 9"/>
                  </a:gdLst>
                  <a:ahLst/>
                  <a:cxnLst>
                    <a:cxn ang="0">
                      <a:pos x="T0" y="T1"/>
                    </a:cxn>
                    <a:cxn ang="0">
                      <a:pos x="T2" y="T3"/>
                    </a:cxn>
                    <a:cxn ang="0">
                      <a:pos x="T4" y="T5"/>
                    </a:cxn>
                    <a:cxn ang="0">
                      <a:pos x="T6" y="T7"/>
                    </a:cxn>
                    <a:cxn ang="0">
                      <a:pos x="T8" y="T9"/>
                    </a:cxn>
                  </a:cxnLst>
                  <a:rect l="0" t="0" r="r" b="b"/>
                  <a:pathLst>
                    <a:path w="12" h="9">
                      <a:moveTo>
                        <a:pt x="6" y="0"/>
                      </a:moveTo>
                      <a:lnTo>
                        <a:pt x="6" y="0"/>
                      </a:lnTo>
                      <a:cubicBezTo>
                        <a:pt x="12" y="0"/>
                        <a:pt x="12" y="9"/>
                        <a:pt x="6" y="9"/>
                      </a:cubicBezTo>
                      <a:cubicBezTo>
                        <a:pt x="0" y="9"/>
                        <a:pt x="0" y="0"/>
                        <a:pt x="6" y="0"/>
                      </a:cubicBezTo>
                      <a:lnTo>
                        <a:pt x="6"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74" name="Freeform 562"/>
                <p:cNvSpPr>
                  <a:spLocks/>
                </p:cNvSpPr>
                <p:nvPr/>
              </p:nvSpPr>
              <p:spPr bwMode="auto">
                <a:xfrm>
                  <a:off x="3820" y="2012"/>
                  <a:ext cx="4" cy="2"/>
                </a:xfrm>
                <a:custGeom>
                  <a:avLst/>
                  <a:gdLst>
                    <a:gd name="T0" fmla="*/ 6 w 12"/>
                    <a:gd name="T1" fmla="*/ 0 h 8"/>
                    <a:gd name="T2" fmla="*/ 6 w 12"/>
                    <a:gd name="T3" fmla="*/ 0 h 8"/>
                    <a:gd name="T4" fmla="*/ 6 w 12"/>
                    <a:gd name="T5" fmla="*/ 8 h 8"/>
                    <a:gd name="T6" fmla="*/ 6 w 12"/>
                    <a:gd name="T7" fmla="*/ 0 h 8"/>
                    <a:gd name="T8" fmla="*/ 6 w 12"/>
                    <a:gd name="T9" fmla="*/ 0 h 8"/>
                  </a:gdLst>
                  <a:ahLst/>
                  <a:cxnLst>
                    <a:cxn ang="0">
                      <a:pos x="T0" y="T1"/>
                    </a:cxn>
                    <a:cxn ang="0">
                      <a:pos x="T2" y="T3"/>
                    </a:cxn>
                    <a:cxn ang="0">
                      <a:pos x="T4" y="T5"/>
                    </a:cxn>
                    <a:cxn ang="0">
                      <a:pos x="T6" y="T7"/>
                    </a:cxn>
                    <a:cxn ang="0">
                      <a:pos x="T8" y="T9"/>
                    </a:cxn>
                  </a:cxnLst>
                  <a:rect l="0" t="0" r="r" b="b"/>
                  <a:pathLst>
                    <a:path w="12" h="8">
                      <a:moveTo>
                        <a:pt x="6" y="0"/>
                      </a:moveTo>
                      <a:lnTo>
                        <a:pt x="6" y="0"/>
                      </a:lnTo>
                      <a:cubicBezTo>
                        <a:pt x="12" y="0"/>
                        <a:pt x="12" y="8"/>
                        <a:pt x="6" y="8"/>
                      </a:cubicBezTo>
                      <a:cubicBezTo>
                        <a:pt x="0" y="8"/>
                        <a:pt x="0" y="0"/>
                        <a:pt x="6" y="0"/>
                      </a:cubicBezTo>
                      <a:lnTo>
                        <a:pt x="6" y="0"/>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75" name="Freeform 563"/>
                <p:cNvSpPr>
                  <a:spLocks/>
                </p:cNvSpPr>
                <p:nvPr/>
              </p:nvSpPr>
              <p:spPr bwMode="auto">
                <a:xfrm>
                  <a:off x="3820" y="2012"/>
                  <a:ext cx="4" cy="2"/>
                </a:xfrm>
                <a:custGeom>
                  <a:avLst/>
                  <a:gdLst>
                    <a:gd name="T0" fmla="*/ 6 w 12"/>
                    <a:gd name="T1" fmla="*/ 0 h 8"/>
                    <a:gd name="T2" fmla="*/ 6 w 12"/>
                    <a:gd name="T3" fmla="*/ 0 h 8"/>
                    <a:gd name="T4" fmla="*/ 6 w 12"/>
                    <a:gd name="T5" fmla="*/ 8 h 8"/>
                    <a:gd name="T6" fmla="*/ 6 w 12"/>
                    <a:gd name="T7" fmla="*/ 0 h 8"/>
                    <a:gd name="T8" fmla="*/ 6 w 12"/>
                    <a:gd name="T9" fmla="*/ 0 h 8"/>
                  </a:gdLst>
                  <a:ahLst/>
                  <a:cxnLst>
                    <a:cxn ang="0">
                      <a:pos x="T0" y="T1"/>
                    </a:cxn>
                    <a:cxn ang="0">
                      <a:pos x="T2" y="T3"/>
                    </a:cxn>
                    <a:cxn ang="0">
                      <a:pos x="T4" y="T5"/>
                    </a:cxn>
                    <a:cxn ang="0">
                      <a:pos x="T6" y="T7"/>
                    </a:cxn>
                    <a:cxn ang="0">
                      <a:pos x="T8" y="T9"/>
                    </a:cxn>
                  </a:cxnLst>
                  <a:rect l="0" t="0" r="r" b="b"/>
                  <a:pathLst>
                    <a:path w="12" h="8">
                      <a:moveTo>
                        <a:pt x="6" y="0"/>
                      </a:moveTo>
                      <a:lnTo>
                        <a:pt x="6" y="0"/>
                      </a:lnTo>
                      <a:cubicBezTo>
                        <a:pt x="12" y="0"/>
                        <a:pt x="12" y="8"/>
                        <a:pt x="6" y="8"/>
                      </a:cubicBezTo>
                      <a:cubicBezTo>
                        <a:pt x="0" y="8"/>
                        <a:pt x="0" y="0"/>
                        <a:pt x="6" y="0"/>
                      </a:cubicBezTo>
                      <a:lnTo>
                        <a:pt x="6"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76" name="Freeform 564"/>
                <p:cNvSpPr>
                  <a:spLocks/>
                </p:cNvSpPr>
                <p:nvPr/>
              </p:nvSpPr>
              <p:spPr bwMode="auto">
                <a:xfrm>
                  <a:off x="3822" y="2034"/>
                  <a:ext cx="4" cy="2"/>
                </a:xfrm>
                <a:custGeom>
                  <a:avLst/>
                  <a:gdLst>
                    <a:gd name="T0" fmla="*/ 6 w 12"/>
                    <a:gd name="T1" fmla="*/ 0 h 9"/>
                    <a:gd name="T2" fmla="*/ 6 w 12"/>
                    <a:gd name="T3" fmla="*/ 0 h 9"/>
                    <a:gd name="T4" fmla="*/ 6 w 12"/>
                    <a:gd name="T5" fmla="*/ 9 h 9"/>
                    <a:gd name="T6" fmla="*/ 6 w 12"/>
                    <a:gd name="T7" fmla="*/ 0 h 9"/>
                    <a:gd name="T8" fmla="*/ 6 w 12"/>
                    <a:gd name="T9" fmla="*/ 0 h 9"/>
                  </a:gdLst>
                  <a:ahLst/>
                  <a:cxnLst>
                    <a:cxn ang="0">
                      <a:pos x="T0" y="T1"/>
                    </a:cxn>
                    <a:cxn ang="0">
                      <a:pos x="T2" y="T3"/>
                    </a:cxn>
                    <a:cxn ang="0">
                      <a:pos x="T4" y="T5"/>
                    </a:cxn>
                    <a:cxn ang="0">
                      <a:pos x="T6" y="T7"/>
                    </a:cxn>
                    <a:cxn ang="0">
                      <a:pos x="T8" y="T9"/>
                    </a:cxn>
                  </a:cxnLst>
                  <a:rect l="0" t="0" r="r" b="b"/>
                  <a:pathLst>
                    <a:path w="12" h="9">
                      <a:moveTo>
                        <a:pt x="6" y="0"/>
                      </a:moveTo>
                      <a:lnTo>
                        <a:pt x="6" y="0"/>
                      </a:lnTo>
                      <a:cubicBezTo>
                        <a:pt x="12" y="0"/>
                        <a:pt x="12" y="9"/>
                        <a:pt x="6" y="9"/>
                      </a:cubicBezTo>
                      <a:cubicBezTo>
                        <a:pt x="0" y="9"/>
                        <a:pt x="0" y="0"/>
                        <a:pt x="6" y="0"/>
                      </a:cubicBezTo>
                      <a:lnTo>
                        <a:pt x="6" y="0"/>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77" name="Freeform 565"/>
                <p:cNvSpPr>
                  <a:spLocks/>
                </p:cNvSpPr>
                <p:nvPr/>
              </p:nvSpPr>
              <p:spPr bwMode="auto">
                <a:xfrm>
                  <a:off x="3822" y="2034"/>
                  <a:ext cx="4" cy="2"/>
                </a:xfrm>
                <a:custGeom>
                  <a:avLst/>
                  <a:gdLst>
                    <a:gd name="T0" fmla="*/ 6 w 12"/>
                    <a:gd name="T1" fmla="*/ 0 h 9"/>
                    <a:gd name="T2" fmla="*/ 6 w 12"/>
                    <a:gd name="T3" fmla="*/ 0 h 9"/>
                    <a:gd name="T4" fmla="*/ 6 w 12"/>
                    <a:gd name="T5" fmla="*/ 9 h 9"/>
                    <a:gd name="T6" fmla="*/ 6 w 12"/>
                    <a:gd name="T7" fmla="*/ 0 h 9"/>
                    <a:gd name="T8" fmla="*/ 6 w 12"/>
                    <a:gd name="T9" fmla="*/ 0 h 9"/>
                  </a:gdLst>
                  <a:ahLst/>
                  <a:cxnLst>
                    <a:cxn ang="0">
                      <a:pos x="T0" y="T1"/>
                    </a:cxn>
                    <a:cxn ang="0">
                      <a:pos x="T2" y="T3"/>
                    </a:cxn>
                    <a:cxn ang="0">
                      <a:pos x="T4" y="T5"/>
                    </a:cxn>
                    <a:cxn ang="0">
                      <a:pos x="T6" y="T7"/>
                    </a:cxn>
                    <a:cxn ang="0">
                      <a:pos x="T8" y="T9"/>
                    </a:cxn>
                  </a:cxnLst>
                  <a:rect l="0" t="0" r="r" b="b"/>
                  <a:pathLst>
                    <a:path w="12" h="9">
                      <a:moveTo>
                        <a:pt x="6" y="0"/>
                      </a:moveTo>
                      <a:lnTo>
                        <a:pt x="6" y="0"/>
                      </a:lnTo>
                      <a:cubicBezTo>
                        <a:pt x="12" y="0"/>
                        <a:pt x="12" y="9"/>
                        <a:pt x="6" y="9"/>
                      </a:cubicBezTo>
                      <a:cubicBezTo>
                        <a:pt x="0" y="9"/>
                        <a:pt x="0" y="0"/>
                        <a:pt x="6" y="0"/>
                      </a:cubicBezTo>
                      <a:lnTo>
                        <a:pt x="6"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78" name="Freeform 566"/>
                <p:cNvSpPr>
                  <a:spLocks/>
                </p:cNvSpPr>
                <p:nvPr/>
              </p:nvSpPr>
              <p:spPr bwMode="auto">
                <a:xfrm>
                  <a:off x="3830" y="2030"/>
                  <a:ext cx="3" cy="3"/>
                </a:xfrm>
                <a:custGeom>
                  <a:avLst/>
                  <a:gdLst>
                    <a:gd name="T0" fmla="*/ 5 w 11"/>
                    <a:gd name="T1" fmla="*/ 0 h 9"/>
                    <a:gd name="T2" fmla="*/ 5 w 11"/>
                    <a:gd name="T3" fmla="*/ 0 h 9"/>
                    <a:gd name="T4" fmla="*/ 5 w 11"/>
                    <a:gd name="T5" fmla="*/ 9 h 9"/>
                    <a:gd name="T6" fmla="*/ 5 w 11"/>
                    <a:gd name="T7" fmla="*/ 0 h 9"/>
                    <a:gd name="T8" fmla="*/ 5 w 11"/>
                    <a:gd name="T9" fmla="*/ 0 h 9"/>
                  </a:gdLst>
                  <a:ahLst/>
                  <a:cxnLst>
                    <a:cxn ang="0">
                      <a:pos x="T0" y="T1"/>
                    </a:cxn>
                    <a:cxn ang="0">
                      <a:pos x="T2" y="T3"/>
                    </a:cxn>
                    <a:cxn ang="0">
                      <a:pos x="T4" y="T5"/>
                    </a:cxn>
                    <a:cxn ang="0">
                      <a:pos x="T6" y="T7"/>
                    </a:cxn>
                    <a:cxn ang="0">
                      <a:pos x="T8" y="T9"/>
                    </a:cxn>
                  </a:cxnLst>
                  <a:rect l="0" t="0" r="r" b="b"/>
                  <a:pathLst>
                    <a:path w="11" h="9">
                      <a:moveTo>
                        <a:pt x="5" y="0"/>
                      </a:moveTo>
                      <a:lnTo>
                        <a:pt x="5" y="0"/>
                      </a:lnTo>
                      <a:cubicBezTo>
                        <a:pt x="11" y="0"/>
                        <a:pt x="11" y="9"/>
                        <a:pt x="5" y="9"/>
                      </a:cubicBezTo>
                      <a:cubicBezTo>
                        <a:pt x="0" y="9"/>
                        <a:pt x="0" y="0"/>
                        <a:pt x="5" y="0"/>
                      </a:cubicBezTo>
                      <a:lnTo>
                        <a:pt x="5" y="0"/>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79" name="Freeform 567"/>
                <p:cNvSpPr>
                  <a:spLocks/>
                </p:cNvSpPr>
                <p:nvPr/>
              </p:nvSpPr>
              <p:spPr bwMode="auto">
                <a:xfrm>
                  <a:off x="3830" y="2030"/>
                  <a:ext cx="3" cy="3"/>
                </a:xfrm>
                <a:custGeom>
                  <a:avLst/>
                  <a:gdLst>
                    <a:gd name="T0" fmla="*/ 5 w 11"/>
                    <a:gd name="T1" fmla="*/ 0 h 9"/>
                    <a:gd name="T2" fmla="*/ 5 w 11"/>
                    <a:gd name="T3" fmla="*/ 0 h 9"/>
                    <a:gd name="T4" fmla="*/ 5 w 11"/>
                    <a:gd name="T5" fmla="*/ 9 h 9"/>
                    <a:gd name="T6" fmla="*/ 5 w 11"/>
                    <a:gd name="T7" fmla="*/ 0 h 9"/>
                    <a:gd name="T8" fmla="*/ 5 w 11"/>
                    <a:gd name="T9" fmla="*/ 0 h 9"/>
                  </a:gdLst>
                  <a:ahLst/>
                  <a:cxnLst>
                    <a:cxn ang="0">
                      <a:pos x="T0" y="T1"/>
                    </a:cxn>
                    <a:cxn ang="0">
                      <a:pos x="T2" y="T3"/>
                    </a:cxn>
                    <a:cxn ang="0">
                      <a:pos x="T4" y="T5"/>
                    </a:cxn>
                    <a:cxn ang="0">
                      <a:pos x="T6" y="T7"/>
                    </a:cxn>
                    <a:cxn ang="0">
                      <a:pos x="T8" y="T9"/>
                    </a:cxn>
                  </a:cxnLst>
                  <a:rect l="0" t="0" r="r" b="b"/>
                  <a:pathLst>
                    <a:path w="11" h="9">
                      <a:moveTo>
                        <a:pt x="5" y="0"/>
                      </a:moveTo>
                      <a:lnTo>
                        <a:pt x="5" y="0"/>
                      </a:lnTo>
                      <a:cubicBezTo>
                        <a:pt x="11" y="0"/>
                        <a:pt x="11" y="9"/>
                        <a:pt x="5" y="9"/>
                      </a:cubicBezTo>
                      <a:cubicBezTo>
                        <a:pt x="0" y="9"/>
                        <a:pt x="0" y="0"/>
                        <a:pt x="5" y="0"/>
                      </a:cubicBezTo>
                      <a:lnTo>
                        <a:pt x="5"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80" name="Freeform 568"/>
                <p:cNvSpPr>
                  <a:spLocks/>
                </p:cNvSpPr>
                <p:nvPr/>
              </p:nvSpPr>
              <p:spPr bwMode="auto">
                <a:xfrm>
                  <a:off x="3820" y="2053"/>
                  <a:ext cx="4" cy="3"/>
                </a:xfrm>
                <a:custGeom>
                  <a:avLst/>
                  <a:gdLst>
                    <a:gd name="T0" fmla="*/ 7 w 13"/>
                    <a:gd name="T1" fmla="*/ 1 h 10"/>
                    <a:gd name="T2" fmla="*/ 7 w 13"/>
                    <a:gd name="T3" fmla="*/ 1 h 10"/>
                    <a:gd name="T4" fmla="*/ 6 w 13"/>
                    <a:gd name="T5" fmla="*/ 9 h 10"/>
                    <a:gd name="T6" fmla="*/ 7 w 13"/>
                    <a:gd name="T7" fmla="*/ 1 h 10"/>
                    <a:gd name="T8" fmla="*/ 7 w 13"/>
                    <a:gd name="T9" fmla="*/ 1 h 10"/>
                  </a:gdLst>
                  <a:ahLst/>
                  <a:cxnLst>
                    <a:cxn ang="0">
                      <a:pos x="T0" y="T1"/>
                    </a:cxn>
                    <a:cxn ang="0">
                      <a:pos x="T2" y="T3"/>
                    </a:cxn>
                    <a:cxn ang="0">
                      <a:pos x="T4" y="T5"/>
                    </a:cxn>
                    <a:cxn ang="0">
                      <a:pos x="T6" y="T7"/>
                    </a:cxn>
                    <a:cxn ang="0">
                      <a:pos x="T8" y="T9"/>
                    </a:cxn>
                  </a:cxnLst>
                  <a:rect l="0" t="0" r="r" b="b"/>
                  <a:pathLst>
                    <a:path w="13" h="10">
                      <a:moveTo>
                        <a:pt x="7" y="1"/>
                      </a:moveTo>
                      <a:lnTo>
                        <a:pt x="7" y="1"/>
                      </a:lnTo>
                      <a:cubicBezTo>
                        <a:pt x="13" y="1"/>
                        <a:pt x="12" y="10"/>
                        <a:pt x="6" y="9"/>
                      </a:cubicBezTo>
                      <a:cubicBezTo>
                        <a:pt x="0" y="9"/>
                        <a:pt x="1" y="0"/>
                        <a:pt x="7" y="1"/>
                      </a:cubicBezTo>
                      <a:lnTo>
                        <a:pt x="7" y="1"/>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81" name="Freeform 569"/>
                <p:cNvSpPr>
                  <a:spLocks/>
                </p:cNvSpPr>
                <p:nvPr/>
              </p:nvSpPr>
              <p:spPr bwMode="auto">
                <a:xfrm>
                  <a:off x="3820" y="2053"/>
                  <a:ext cx="4" cy="3"/>
                </a:xfrm>
                <a:custGeom>
                  <a:avLst/>
                  <a:gdLst>
                    <a:gd name="T0" fmla="*/ 7 w 13"/>
                    <a:gd name="T1" fmla="*/ 1 h 10"/>
                    <a:gd name="T2" fmla="*/ 7 w 13"/>
                    <a:gd name="T3" fmla="*/ 1 h 10"/>
                    <a:gd name="T4" fmla="*/ 6 w 13"/>
                    <a:gd name="T5" fmla="*/ 9 h 10"/>
                    <a:gd name="T6" fmla="*/ 7 w 13"/>
                    <a:gd name="T7" fmla="*/ 1 h 10"/>
                    <a:gd name="T8" fmla="*/ 7 w 13"/>
                    <a:gd name="T9" fmla="*/ 1 h 10"/>
                  </a:gdLst>
                  <a:ahLst/>
                  <a:cxnLst>
                    <a:cxn ang="0">
                      <a:pos x="T0" y="T1"/>
                    </a:cxn>
                    <a:cxn ang="0">
                      <a:pos x="T2" y="T3"/>
                    </a:cxn>
                    <a:cxn ang="0">
                      <a:pos x="T4" y="T5"/>
                    </a:cxn>
                    <a:cxn ang="0">
                      <a:pos x="T6" y="T7"/>
                    </a:cxn>
                    <a:cxn ang="0">
                      <a:pos x="T8" y="T9"/>
                    </a:cxn>
                  </a:cxnLst>
                  <a:rect l="0" t="0" r="r" b="b"/>
                  <a:pathLst>
                    <a:path w="13" h="10">
                      <a:moveTo>
                        <a:pt x="7" y="1"/>
                      </a:moveTo>
                      <a:lnTo>
                        <a:pt x="7" y="1"/>
                      </a:lnTo>
                      <a:cubicBezTo>
                        <a:pt x="13" y="1"/>
                        <a:pt x="12" y="10"/>
                        <a:pt x="6" y="9"/>
                      </a:cubicBezTo>
                      <a:cubicBezTo>
                        <a:pt x="0" y="9"/>
                        <a:pt x="1" y="0"/>
                        <a:pt x="7" y="1"/>
                      </a:cubicBezTo>
                      <a:lnTo>
                        <a:pt x="7"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82" name="Freeform 570"/>
                <p:cNvSpPr>
                  <a:spLocks/>
                </p:cNvSpPr>
                <p:nvPr/>
              </p:nvSpPr>
              <p:spPr bwMode="auto">
                <a:xfrm>
                  <a:off x="3828" y="2055"/>
                  <a:ext cx="4" cy="3"/>
                </a:xfrm>
                <a:custGeom>
                  <a:avLst/>
                  <a:gdLst>
                    <a:gd name="T0" fmla="*/ 7 w 13"/>
                    <a:gd name="T1" fmla="*/ 1 h 10"/>
                    <a:gd name="T2" fmla="*/ 7 w 13"/>
                    <a:gd name="T3" fmla="*/ 1 h 10"/>
                    <a:gd name="T4" fmla="*/ 6 w 13"/>
                    <a:gd name="T5" fmla="*/ 10 h 10"/>
                    <a:gd name="T6" fmla="*/ 7 w 13"/>
                    <a:gd name="T7" fmla="*/ 1 h 10"/>
                    <a:gd name="T8" fmla="*/ 7 w 13"/>
                    <a:gd name="T9" fmla="*/ 1 h 10"/>
                  </a:gdLst>
                  <a:ahLst/>
                  <a:cxnLst>
                    <a:cxn ang="0">
                      <a:pos x="T0" y="T1"/>
                    </a:cxn>
                    <a:cxn ang="0">
                      <a:pos x="T2" y="T3"/>
                    </a:cxn>
                    <a:cxn ang="0">
                      <a:pos x="T4" y="T5"/>
                    </a:cxn>
                    <a:cxn ang="0">
                      <a:pos x="T6" y="T7"/>
                    </a:cxn>
                    <a:cxn ang="0">
                      <a:pos x="T8" y="T9"/>
                    </a:cxn>
                  </a:cxnLst>
                  <a:rect l="0" t="0" r="r" b="b"/>
                  <a:pathLst>
                    <a:path w="13" h="10">
                      <a:moveTo>
                        <a:pt x="7" y="1"/>
                      </a:moveTo>
                      <a:lnTo>
                        <a:pt x="7" y="1"/>
                      </a:lnTo>
                      <a:cubicBezTo>
                        <a:pt x="13" y="2"/>
                        <a:pt x="12" y="10"/>
                        <a:pt x="6" y="10"/>
                      </a:cubicBezTo>
                      <a:cubicBezTo>
                        <a:pt x="0" y="9"/>
                        <a:pt x="1" y="0"/>
                        <a:pt x="7" y="1"/>
                      </a:cubicBezTo>
                      <a:lnTo>
                        <a:pt x="7" y="1"/>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83" name="Freeform 571"/>
                <p:cNvSpPr>
                  <a:spLocks/>
                </p:cNvSpPr>
                <p:nvPr/>
              </p:nvSpPr>
              <p:spPr bwMode="auto">
                <a:xfrm>
                  <a:off x="3828" y="2055"/>
                  <a:ext cx="4" cy="3"/>
                </a:xfrm>
                <a:custGeom>
                  <a:avLst/>
                  <a:gdLst>
                    <a:gd name="T0" fmla="*/ 7 w 13"/>
                    <a:gd name="T1" fmla="*/ 1 h 10"/>
                    <a:gd name="T2" fmla="*/ 7 w 13"/>
                    <a:gd name="T3" fmla="*/ 1 h 10"/>
                    <a:gd name="T4" fmla="*/ 6 w 13"/>
                    <a:gd name="T5" fmla="*/ 10 h 10"/>
                    <a:gd name="T6" fmla="*/ 7 w 13"/>
                    <a:gd name="T7" fmla="*/ 1 h 10"/>
                    <a:gd name="T8" fmla="*/ 7 w 13"/>
                    <a:gd name="T9" fmla="*/ 1 h 10"/>
                  </a:gdLst>
                  <a:ahLst/>
                  <a:cxnLst>
                    <a:cxn ang="0">
                      <a:pos x="T0" y="T1"/>
                    </a:cxn>
                    <a:cxn ang="0">
                      <a:pos x="T2" y="T3"/>
                    </a:cxn>
                    <a:cxn ang="0">
                      <a:pos x="T4" y="T5"/>
                    </a:cxn>
                    <a:cxn ang="0">
                      <a:pos x="T6" y="T7"/>
                    </a:cxn>
                    <a:cxn ang="0">
                      <a:pos x="T8" y="T9"/>
                    </a:cxn>
                  </a:cxnLst>
                  <a:rect l="0" t="0" r="r" b="b"/>
                  <a:pathLst>
                    <a:path w="13" h="10">
                      <a:moveTo>
                        <a:pt x="7" y="1"/>
                      </a:moveTo>
                      <a:lnTo>
                        <a:pt x="7" y="1"/>
                      </a:lnTo>
                      <a:cubicBezTo>
                        <a:pt x="13" y="2"/>
                        <a:pt x="12" y="10"/>
                        <a:pt x="6" y="10"/>
                      </a:cubicBezTo>
                      <a:cubicBezTo>
                        <a:pt x="0" y="9"/>
                        <a:pt x="1" y="0"/>
                        <a:pt x="7" y="1"/>
                      </a:cubicBezTo>
                      <a:lnTo>
                        <a:pt x="7"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84" name="Freeform 572"/>
                <p:cNvSpPr>
                  <a:spLocks/>
                </p:cNvSpPr>
                <p:nvPr/>
              </p:nvSpPr>
              <p:spPr bwMode="auto">
                <a:xfrm>
                  <a:off x="3814" y="2098"/>
                  <a:ext cx="4" cy="4"/>
                </a:xfrm>
                <a:custGeom>
                  <a:avLst/>
                  <a:gdLst>
                    <a:gd name="T0" fmla="*/ 6 w 12"/>
                    <a:gd name="T1" fmla="*/ 1 h 10"/>
                    <a:gd name="T2" fmla="*/ 6 w 12"/>
                    <a:gd name="T3" fmla="*/ 1 h 10"/>
                    <a:gd name="T4" fmla="*/ 5 w 12"/>
                    <a:gd name="T5" fmla="*/ 9 h 10"/>
                    <a:gd name="T6" fmla="*/ 6 w 12"/>
                    <a:gd name="T7" fmla="*/ 1 h 10"/>
                    <a:gd name="T8" fmla="*/ 6 w 12"/>
                    <a:gd name="T9" fmla="*/ 1 h 10"/>
                  </a:gdLst>
                  <a:ahLst/>
                  <a:cxnLst>
                    <a:cxn ang="0">
                      <a:pos x="T0" y="T1"/>
                    </a:cxn>
                    <a:cxn ang="0">
                      <a:pos x="T2" y="T3"/>
                    </a:cxn>
                    <a:cxn ang="0">
                      <a:pos x="T4" y="T5"/>
                    </a:cxn>
                    <a:cxn ang="0">
                      <a:pos x="T6" y="T7"/>
                    </a:cxn>
                    <a:cxn ang="0">
                      <a:pos x="T8" y="T9"/>
                    </a:cxn>
                  </a:cxnLst>
                  <a:rect l="0" t="0" r="r" b="b"/>
                  <a:pathLst>
                    <a:path w="12" h="10">
                      <a:moveTo>
                        <a:pt x="6" y="1"/>
                      </a:moveTo>
                      <a:lnTo>
                        <a:pt x="6" y="1"/>
                      </a:lnTo>
                      <a:cubicBezTo>
                        <a:pt x="12" y="1"/>
                        <a:pt x="11" y="10"/>
                        <a:pt x="5" y="9"/>
                      </a:cubicBezTo>
                      <a:cubicBezTo>
                        <a:pt x="0" y="8"/>
                        <a:pt x="0" y="0"/>
                        <a:pt x="6" y="1"/>
                      </a:cubicBezTo>
                      <a:lnTo>
                        <a:pt x="6" y="1"/>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85" name="Freeform 573"/>
                <p:cNvSpPr>
                  <a:spLocks/>
                </p:cNvSpPr>
                <p:nvPr/>
              </p:nvSpPr>
              <p:spPr bwMode="auto">
                <a:xfrm>
                  <a:off x="3814" y="2098"/>
                  <a:ext cx="4" cy="4"/>
                </a:xfrm>
                <a:custGeom>
                  <a:avLst/>
                  <a:gdLst>
                    <a:gd name="T0" fmla="*/ 6 w 12"/>
                    <a:gd name="T1" fmla="*/ 1 h 10"/>
                    <a:gd name="T2" fmla="*/ 6 w 12"/>
                    <a:gd name="T3" fmla="*/ 1 h 10"/>
                    <a:gd name="T4" fmla="*/ 5 w 12"/>
                    <a:gd name="T5" fmla="*/ 9 h 10"/>
                    <a:gd name="T6" fmla="*/ 6 w 12"/>
                    <a:gd name="T7" fmla="*/ 1 h 10"/>
                    <a:gd name="T8" fmla="*/ 6 w 12"/>
                    <a:gd name="T9" fmla="*/ 1 h 10"/>
                  </a:gdLst>
                  <a:ahLst/>
                  <a:cxnLst>
                    <a:cxn ang="0">
                      <a:pos x="T0" y="T1"/>
                    </a:cxn>
                    <a:cxn ang="0">
                      <a:pos x="T2" y="T3"/>
                    </a:cxn>
                    <a:cxn ang="0">
                      <a:pos x="T4" y="T5"/>
                    </a:cxn>
                    <a:cxn ang="0">
                      <a:pos x="T6" y="T7"/>
                    </a:cxn>
                    <a:cxn ang="0">
                      <a:pos x="T8" y="T9"/>
                    </a:cxn>
                  </a:cxnLst>
                  <a:rect l="0" t="0" r="r" b="b"/>
                  <a:pathLst>
                    <a:path w="12" h="10">
                      <a:moveTo>
                        <a:pt x="6" y="1"/>
                      </a:moveTo>
                      <a:lnTo>
                        <a:pt x="6" y="1"/>
                      </a:lnTo>
                      <a:cubicBezTo>
                        <a:pt x="12" y="1"/>
                        <a:pt x="11" y="10"/>
                        <a:pt x="5" y="9"/>
                      </a:cubicBezTo>
                      <a:cubicBezTo>
                        <a:pt x="0" y="8"/>
                        <a:pt x="0" y="0"/>
                        <a:pt x="6" y="1"/>
                      </a:cubicBezTo>
                      <a:lnTo>
                        <a:pt x="6"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86" name="Freeform 574"/>
                <p:cNvSpPr>
                  <a:spLocks/>
                </p:cNvSpPr>
                <p:nvPr/>
              </p:nvSpPr>
              <p:spPr bwMode="auto">
                <a:xfrm>
                  <a:off x="3803" y="2094"/>
                  <a:ext cx="4" cy="3"/>
                </a:xfrm>
                <a:custGeom>
                  <a:avLst/>
                  <a:gdLst>
                    <a:gd name="T0" fmla="*/ 6 w 12"/>
                    <a:gd name="T1" fmla="*/ 0 h 9"/>
                    <a:gd name="T2" fmla="*/ 6 w 12"/>
                    <a:gd name="T3" fmla="*/ 0 h 9"/>
                    <a:gd name="T4" fmla="*/ 5 w 12"/>
                    <a:gd name="T5" fmla="*/ 9 h 9"/>
                    <a:gd name="T6" fmla="*/ 6 w 12"/>
                    <a:gd name="T7" fmla="*/ 0 h 9"/>
                    <a:gd name="T8" fmla="*/ 6 w 12"/>
                    <a:gd name="T9" fmla="*/ 0 h 9"/>
                  </a:gdLst>
                  <a:ahLst/>
                  <a:cxnLst>
                    <a:cxn ang="0">
                      <a:pos x="T0" y="T1"/>
                    </a:cxn>
                    <a:cxn ang="0">
                      <a:pos x="T2" y="T3"/>
                    </a:cxn>
                    <a:cxn ang="0">
                      <a:pos x="T4" y="T5"/>
                    </a:cxn>
                    <a:cxn ang="0">
                      <a:pos x="T6" y="T7"/>
                    </a:cxn>
                    <a:cxn ang="0">
                      <a:pos x="T8" y="T9"/>
                    </a:cxn>
                  </a:cxnLst>
                  <a:rect l="0" t="0" r="r" b="b"/>
                  <a:pathLst>
                    <a:path w="12" h="9">
                      <a:moveTo>
                        <a:pt x="6" y="0"/>
                      </a:moveTo>
                      <a:lnTo>
                        <a:pt x="6" y="0"/>
                      </a:lnTo>
                      <a:cubicBezTo>
                        <a:pt x="12" y="1"/>
                        <a:pt x="11" y="9"/>
                        <a:pt x="5" y="9"/>
                      </a:cubicBezTo>
                      <a:cubicBezTo>
                        <a:pt x="0" y="8"/>
                        <a:pt x="0" y="0"/>
                        <a:pt x="6" y="0"/>
                      </a:cubicBezTo>
                      <a:lnTo>
                        <a:pt x="6" y="0"/>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87" name="Freeform 575"/>
                <p:cNvSpPr>
                  <a:spLocks/>
                </p:cNvSpPr>
                <p:nvPr/>
              </p:nvSpPr>
              <p:spPr bwMode="auto">
                <a:xfrm>
                  <a:off x="3803" y="2094"/>
                  <a:ext cx="4" cy="3"/>
                </a:xfrm>
                <a:custGeom>
                  <a:avLst/>
                  <a:gdLst>
                    <a:gd name="T0" fmla="*/ 6 w 12"/>
                    <a:gd name="T1" fmla="*/ 0 h 9"/>
                    <a:gd name="T2" fmla="*/ 6 w 12"/>
                    <a:gd name="T3" fmla="*/ 0 h 9"/>
                    <a:gd name="T4" fmla="*/ 5 w 12"/>
                    <a:gd name="T5" fmla="*/ 9 h 9"/>
                    <a:gd name="T6" fmla="*/ 6 w 12"/>
                    <a:gd name="T7" fmla="*/ 0 h 9"/>
                    <a:gd name="T8" fmla="*/ 6 w 12"/>
                    <a:gd name="T9" fmla="*/ 0 h 9"/>
                  </a:gdLst>
                  <a:ahLst/>
                  <a:cxnLst>
                    <a:cxn ang="0">
                      <a:pos x="T0" y="T1"/>
                    </a:cxn>
                    <a:cxn ang="0">
                      <a:pos x="T2" y="T3"/>
                    </a:cxn>
                    <a:cxn ang="0">
                      <a:pos x="T4" y="T5"/>
                    </a:cxn>
                    <a:cxn ang="0">
                      <a:pos x="T6" y="T7"/>
                    </a:cxn>
                    <a:cxn ang="0">
                      <a:pos x="T8" y="T9"/>
                    </a:cxn>
                  </a:cxnLst>
                  <a:rect l="0" t="0" r="r" b="b"/>
                  <a:pathLst>
                    <a:path w="12" h="9">
                      <a:moveTo>
                        <a:pt x="6" y="0"/>
                      </a:moveTo>
                      <a:lnTo>
                        <a:pt x="6" y="0"/>
                      </a:lnTo>
                      <a:cubicBezTo>
                        <a:pt x="12" y="1"/>
                        <a:pt x="11" y="9"/>
                        <a:pt x="5" y="9"/>
                      </a:cubicBezTo>
                      <a:cubicBezTo>
                        <a:pt x="0" y="8"/>
                        <a:pt x="0" y="0"/>
                        <a:pt x="6" y="0"/>
                      </a:cubicBezTo>
                      <a:lnTo>
                        <a:pt x="6"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88" name="Freeform 576"/>
                <p:cNvSpPr>
                  <a:spLocks/>
                </p:cNvSpPr>
                <p:nvPr/>
              </p:nvSpPr>
              <p:spPr bwMode="auto">
                <a:xfrm>
                  <a:off x="3815" y="2075"/>
                  <a:ext cx="3" cy="3"/>
                </a:xfrm>
                <a:custGeom>
                  <a:avLst/>
                  <a:gdLst>
                    <a:gd name="T0" fmla="*/ 6 w 12"/>
                    <a:gd name="T1" fmla="*/ 1 h 10"/>
                    <a:gd name="T2" fmla="*/ 6 w 12"/>
                    <a:gd name="T3" fmla="*/ 1 h 10"/>
                    <a:gd name="T4" fmla="*/ 5 w 12"/>
                    <a:gd name="T5" fmla="*/ 9 h 10"/>
                    <a:gd name="T6" fmla="*/ 6 w 12"/>
                    <a:gd name="T7" fmla="*/ 1 h 10"/>
                    <a:gd name="T8" fmla="*/ 6 w 12"/>
                    <a:gd name="T9" fmla="*/ 1 h 10"/>
                  </a:gdLst>
                  <a:ahLst/>
                  <a:cxnLst>
                    <a:cxn ang="0">
                      <a:pos x="T0" y="T1"/>
                    </a:cxn>
                    <a:cxn ang="0">
                      <a:pos x="T2" y="T3"/>
                    </a:cxn>
                    <a:cxn ang="0">
                      <a:pos x="T4" y="T5"/>
                    </a:cxn>
                    <a:cxn ang="0">
                      <a:pos x="T6" y="T7"/>
                    </a:cxn>
                    <a:cxn ang="0">
                      <a:pos x="T8" y="T9"/>
                    </a:cxn>
                  </a:cxnLst>
                  <a:rect l="0" t="0" r="r" b="b"/>
                  <a:pathLst>
                    <a:path w="12" h="10">
                      <a:moveTo>
                        <a:pt x="6" y="1"/>
                      </a:moveTo>
                      <a:lnTo>
                        <a:pt x="6" y="1"/>
                      </a:lnTo>
                      <a:cubicBezTo>
                        <a:pt x="12" y="1"/>
                        <a:pt x="11" y="10"/>
                        <a:pt x="5" y="9"/>
                      </a:cubicBezTo>
                      <a:cubicBezTo>
                        <a:pt x="0" y="8"/>
                        <a:pt x="0" y="0"/>
                        <a:pt x="6" y="1"/>
                      </a:cubicBezTo>
                      <a:lnTo>
                        <a:pt x="6" y="1"/>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89" name="Freeform 577"/>
                <p:cNvSpPr>
                  <a:spLocks/>
                </p:cNvSpPr>
                <p:nvPr/>
              </p:nvSpPr>
              <p:spPr bwMode="auto">
                <a:xfrm>
                  <a:off x="3815" y="2075"/>
                  <a:ext cx="3" cy="3"/>
                </a:xfrm>
                <a:custGeom>
                  <a:avLst/>
                  <a:gdLst>
                    <a:gd name="T0" fmla="*/ 6 w 12"/>
                    <a:gd name="T1" fmla="*/ 1 h 10"/>
                    <a:gd name="T2" fmla="*/ 6 w 12"/>
                    <a:gd name="T3" fmla="*/ 1 h 10"/>
                    <a:gd name="T4" fmla="*/ 5 w 12"/>
                    <a:gd name="T5" fmla="*/ 9 h 10"/>
                    <a:gd name="T6" fmla="*/ 6 w 12"/>
                    <a:gd name="T7" fmla="*/ 1 h 10"/>
                    <a:gd name="T8" fmla="*/ 6 w 12"/>
                    <a:gd name="T9" fmla="*/ 1 h 10"/>
                  </a:gdLst>
                  <a:ahLst/>
                  <a:cxnLst>
                    <a:cxn ang="0">
                      <a:pos x="T0" y="T1"/>
                    </a:cxn>
                    <a:cxn ang="0">
                      <a:pos x="T2" y="T3"/>
                    </a:cxn>
                    <a:cxn ang="0">
                      <a:pos x="T4" y="T5"/>
                    </a:cxn>
                    <a:cxn ang="0">
                      <a:pos x="T6" y="T7"/>
                    </a:cxn>
                    <a:cxn ang="0">
                      <a:pos x="T8" y="T9"/>
                    </a:cxn>
                  </a:cxnLst>
                  <a:rect l="0" t="0" r="r" b="b"/>
                  <a:pathLst>
                    <a:path w="12" h="10">
                      <a:moveTo>
                        <a:pt x="6" y="1"/>
                      </a:moveTo>
                      <a:lnTo>
                        <a:pt x="6" y="1"/>
                      </a:lnTo>
                      <a:cubicBezTo>
                        <a:pt x="12" y="1"/>
                        <a:pt x="11" y="10"/>
                        <a:pt x="5" y="9"/>
                      </a:cubicBezTo>
                      <a:cubicBezTo>
                        <a:pt x="0" y="8"/>
                        <a:pt x="0" y="0"/>
                        <a:pt x="6" y="1"/>
                      </a:cubicBezTo>
                      <a:lnTo>
                        <a:pt x="6"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90" name="Freeform 578"/>
                <p:cNvSpPr>
                  <a:spLocks/>
                </p:cNvSpPr>
                <p:nvPr/>
              </p:nvSpPr>
              <p:spPr bwMode="auto">
                <a:xfrm>
                  <a:off x="3821" y="2078"/>
                  <a:ext cx="4" cy="3"/>
                </a:xfrm>
                <a:custGeom>
                  <a:avLst/>
                  <a:gdLst>
                    <a:gd name="T0" fmla="*/ 7 w 12"/>
                    <a:gd name="T1" fmla="*/ 1 h 10"/>
                    <a:gd name="T2" fmla="*/ 7 w 12"/>
                    <a:gd name="T3" fmla="*/ 1 h 10"/>
                    <a:gd name="T4" fmla="*/ 6 w 12"/>
                    <a:gd name="T5" fmla="*/ 9 h 10"/>
                    <a:gd name="T6" fmla="*/ 7 w 12"/>
                    <a:gd name="T7" fmla="*/ 1 h 10"/>
                    <a:gd name="T8" fmla="*/ 7 w 12"/>
                    <a:gd name="T9" fmla="*/ 1 h 10"/>
                  </a:gdLst>
                  <a:ahLst/>
                  <a:cxnLst>
                    <a:cxn ang="0">
                      <a:pos x="T0" y="T1"/>
                    </a:cxn>
                    <a:cxn ang="0">
                      <a:pos x="T2" y="T3"/>
                    </a:cxn>
                    <a:cxn ang="0">
                      <a:pos x="T4" y="T5"/>
                    </a:cxn>
                    <a:cxn ang="0">
                      <a:pos x="T6" y="T7"/>
                    </a:cxn>
                    <a:cxn ang="0">
                      <a:pos x="T8" y="T9"/>
                    </a:cxn>
                  </a:cxnLst>
                  <a:rect l="0" t="0" r="r" b="b"/>
                  <a:pathLst>
                    <a:path w="12" h="10">
                      <a:moveTo>
                        <a:pt x="7" y="1"/>
                      </a:moveTo>
                      <a:lnTo>
                        <a:pt x="7" y="1"/>
                      </a:lnTo>
                      <a:cubicBezTo>
                        <a:pt x="12" y="1"/>
                        <a:pt x="12" y="10"/>
                        <a:pt x="6" y="9"/>
                      </a:cubicBezTo>
                      <a:cubicBezTo>
                        <a:pt x="0" y="9"/>
                        <a:pt x="1" y="0"/>
                        <a:pt x="7" y="1"/>
                      </a:cubicBezTo>
                      <a:lnTo>
                        <a:pt x="7" y="1"/>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91" name="Freeform 579"/>
                <p:cNvSpPr>
                  <a:spLocks/>
                </p:cNvSpPr>
                <p:nvPr/>
              </p:nvSpPr>
              <p:spPr bwMode="auto">
                <a:xfrm>
                  <a:off x="3821" y="2078"/>
                  <a:ext cx="4" cy="3"/>
                </a:xfrm>
                <a:custGeom>
                  <a:avLst/>
                  <a:gdLst>
                    <a:gd name="T0" fmla="*/ 7 w 12"/>
                    <a:gd name="T1" fmla="*/ 1 h 10"/>
                    <a:gd name="T2" fmla="*/ 7 w 12"/>
                    <a:gd name="T3" fmla="*/ 1 h 10"/>
                    <a:gd name="T4" fmla="*/ 6 w 12"/>
                    <a:gd name="T5" fmla="*/ 9 h 10"/>
                    <a:gd name="T6" fmla="*/ 7 w 12"/>
                    <a:gd name="T7" fmla="*/ 1 h 10"/>
                    <a:gd name="T8" fmla="*/ 7 w 12"/>
                    <a:gd name="T9" fmla="*/ 1 h 10"/>
                  </a:gdLst>
                  <a:ahLst/>
                  <a:cxnLst>
                    <a:cxn ang="0">
                      <a:pos x="T0" y="T1"/>
                    </a:cxn>
                    <a:cxn ang="0">
                      <a:pos x="T2" y="T3"/>
                    </a:cxn>
                    <a:cxn ang="0">
                      <a:pos x="T4" y="T5"/>
                    </a:cxn>
                    <a:cxn ang="0">
                      <a:pos x="T6" y="T7"/>
                    </a:cxn>
                    <a:cxn ang="0">
                      <a:pos x="T8" y="T9"/>
                    </a:cxn>
                  </a:cxnLst>
                  <a:rect l="0" t="0" r="r" b="b"/>
                  <a:pathLst>
                    <a:path w="12" h="10">
                      <a:moveTo>
                        <a:pt x="7" y="1"/>
                      </a:moveTo>
                      <a:lnTo>
                        <a:pt x="7" y="1"/>
                      </a:lnTo>
                      <a:cubicBezTo>
                        <a:pt x="12" y="1"/>
                        <a:pt x="12" y="10"/>
                        <a:pt x="6" y="9"/>
                      </a:cubicBezTo>
                      <a:cubicBezTo>
                        <a:pt x="0" y="9"/>
                        <a:pt x="1" y="0"/>
                        <a:pt x="7" y="1"/>
                      </a:cubicBezTo>
                      <a:lnTo>
                        <a:pt x="7"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92" name="Freeform 580"/>
                <p:cNvSpPr>
                  <a:spLocks/>
                </p:cNvSpPr>
                <p:nvPr/>
              </p:nvSpPr>
              <p:spPr bwMode="auto">
                <a:xfrm>
                  <a:off x="3816" y="2018"/>
                  <a:ext cx="3" cy="2"/>
                </a:xfrm>
                <a:custGeom>
                  <a:avLst/>
                  <a:gdLst>
                    <a:gd name="T0" fmla="*/ 6 w 12"/>
                    <a:gd name="T1" fmla="*/ 0 h 8"/>
                    <a:gd name="T2" fmla="*/ 6 w 12"/>
                    <a:gd name="T3" fmla="*/ 0 h 8"/>
                    <a:gd name="T4" fmla="*/ 6 w 12"/>
                    <a:gd name="T5" fmla="*/ 8 h 8"/>
                    <a:gd name="T6" fmla="*/ 6 w 12"/>
                    <a:gd name="T7" fmla="*/ 0 h 8"/>
                    <a:gd name="T8" fmla="*/ 6 w 12"/>
                    <a:gd name="T9" fmla="*/ 0 h 8"/>
                  </a:gdLst>
                  <a:ahLst/>
                  <a:cxnLst>
                    <a:cxn ang="0">
                      <a:pos x="T0" y="T1"/>
                    </a:cxn>
                    <a:cxn ang="0">
                      <a:pos x="T2" y="T3"/>
                    </a:cxn>
                    <a:cxn ang="0">
                      <a:pos x="T4" y="T5"/>
                    </a:cxn>
                    <a:cxn ang="0">
                      <a:pos x="T6" y="T7"/>
                    </a:cxn>
                    <a:cxn ang="0">
                      <a:pos x="T8" y="T9"/>
                    </a:cxn>
                  </a:cxnLst>
                  <a:rect l="0" t="0" r="r" b="b"/>
                  <a:pathLst>
                    <a:path w="12" h="8">
                      <a:moveTo>
                        <a:pt x="6" y="0"/>
                      </a:moveTo>
                      <a:lnTo>
                        <a:pt x="6" y="0"/>
                      </a:lnTo>
                      <a:cubicBezTo>
                        <a:pt x="12" y="0"/>
                        <a:pt x="12" y="8"/>
                        <a:pt x="6" y="8"/>
                      </a:cubicBezTo>
                      <a:cubicBezTo>
                        <a:pt x="0" y="8"/>
                        <a:pt x="0" y="0"/>
                        <a:pt x="6" y="0"/>
                      </a:cubicBezTo>
                      <a:lnTo>
                        <a:pt x="6" y="0"/>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93" name="Freeform 581"/>
                <p:cNvSpPr>
                  <a:spLocks/>
                </p:cNvSpPr>
                <p:nvPr/>
              </p:nvSpPr>
              <p:spPr bwMode="auto">
                <a:xfrm>
                  <a:off x="3816" y="2018"/>
                  <a:ext cx="3" cy="2"/>
                </a:xfrm>
                <a:custGeom>
                  <a:avLst/>
                  <a:gdLst>
                    <a:gd name="T0" fmla="*/ 6 w 12"/>
                    <a:gd name="T1" fmla="*/ 0 h 8"/>
                    <a:gd name="T2" fmla="*/ 6 w 12"/>
                    <a:gd name="T3" fmla="*/ 0 h 8"/>
                    <a:gd name="T4" fmla="*/ 6 w 12"/>
                    <a:gd name="T5" fmla="*/ 8 h 8"/>
                    <a:gd name="T6" fmla="*/ 6 w 12"/>
                    <a:gd name="T7" fmla="*/ 0 h 8"/>
                    <a:gd name="T8" fmla="*/ 6 w 12"/>
                    <a:gd name="T9" fmla="*/ 0 h 8"/>
                  </a:gdLst>
                  <a:ahLst/>
                  <a:cxnLst>
                    <a:cxn ang="0">
                      <a:pos x="T0" y="T1"/>
                    </a:cxn>
                    <a:cxn ang="0">
                      <a:pos x="T2" y="T3"/>
                    </a:cxn>
                    <a:cxn ang="0">
                      <a:pos x="T4" y="T5"/>
                    </a:cxn>
                    <a:cxn ang="0">
                      <a:pos x="T6" y="T7"/>
                    </a:cxn>
                    <a:cxn ang="0">
                      <a:pos x="T8" y="T9"/>
                    </a:cxn>
                  </a:cxnLst>
                  <a:rect l="0" t="0" r="r" b="b"/>
                  <a:pathLst>
                    <a:path w="12" h="8">
                      <a:moveTo>
                        <a:pt x="6" y="0"/>
                      </a:moveTo>
                      <a:lnTo>
                        <a:pt x="6" y="0"/>
                      </a:lnTo>
                      <a:cubicBezTo>
                        <a:pt x="12" y="0"/>
                        <a:pt x="12" y="8"/>
                        <a:pt x="6" y="8"/>
                      </a:cubicBezTo>
                      <a:cubicBezTo>
                        <a:pt x="0" y="8"/>
                        <a:pt x="0" y="0"/>
                        <a:pt x="6" y="0"/>
                      </a:cubicBezTo>
                      <a:lnTo>
                        <a:pt x="6"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94" name="Freeform 582"/>
                <p:cNvSpPr>
                  <a:spLocks/>
                </p:cNvSpPr>
                <p:nvPr/>
              </p:nvSpPr>
              <p:spPr bwMode="auto">
                <a:xfrm>
                  <a:off x="3722" y="2087"/>
                  <a:ext cx="72" cy="14"/>
                </a:xfrm>
                <a:custGeom>
                  <a:avLst/>
                  <a:gdLst>
                    <a:gd name="T0" fmla="*/ 115 w 231"/>
                    <a:gd name="T1" fmla="*/ 22 h 45"/>
                    <a:gd name="T2" fmla="*/ 115 w 231"/>
                    <a:gd name="T3" fmla="*/ 22 h 45"/>
                    <a:gd name="T4" fmla="*/ 175 w 231"/>
                    <a:gd name="T5" fmla="*/ 4 h 45"/>
                    <a:gd name="T6" fmla="*/ 197 w 231"/>
                    <a:gd name="T7" fmla="*/ 5 h 45"/>
                    <a:gd name="T8" fmla="*/ 225 w 231"/>
                    <a:gd name="T9" fmla="*/ 12 h 45"/>
                    <a:gd name="T10" fmla="*/ 219 w 231"/>
                    <a:gd name="T11" fmla="*/ 19 h 45"/>
                    <a:gd name="T12" fmla="*/ 207 w 231"/>
                    <a:gd name="T13" fmla="*/ 15 h 45"/>
                    <a:gd name="T14" fmla="*/ 188 w 231"/>
                    <a:gd name="T15" fmla="*/ 25 h 45"/>
                    <a:gd name="T16" fmla="*/ 115 w 231"/>
                    <a:gd name="T17" fmla="*/ 45 h 45"/>
                    <a:gd name="T18" fmla="*/ 42 w 231"/>
                    <a:gd name="T19" fmla="*/ 25 h 45"/>
                    <a:gd name="T20" fmla="*/ 23 w 231"/>
                    <a:gd name="T21" fmla="*/ 15 h 45"/>
                    <a:gd name="T22" fmla="*/ 11 w 231"/>
                    <a:gd name="T23" fmla="*/ 19 h 45"/>
                    <a:gd name="T24" fmla="*/ 5 w 231"/>
                    <a:gd name="T25" fmla="*/ 12 h 45"/>
                    <a:gd name="T26" fmla="*/ 33 w 231"/>
                    <a:gd name="T27" fmla="*/ 5 h 45"/>
                    <a:gd name="T28" fmla="*/ 56 w 231"/>
                    <a:gd name="T29" fmla="*/ 4 h 45"/>
                    <a:gd name="T30" fmla="*/ 115 w 231"/>
                    <a:gd name="T31" fmla="*/ 22 h 45"/>
                    <a:gd name="T32" fmla="*/ 115 w 231"/>
                    <a:gd name="T33"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1" h="45">
                      <a:moveTo>
                        <a:pt x="115" y="22"/>
                      </a:moveTo>
                      <a:lnTo>
                        <a:pt x="115" y="22"/>
                      </a:lnTo>
                      <a:cubicBezTo>
                        <a:pt x="138" y="22"/>
                        <a:pt x="161" y="10"/>
                        <a:pt x="175" y="4"/>
                      </a:cubicBezTo>
                      <a:cubicBezTo>
                        <a:pt x="184" y="0"/>
                        <a:pt x="190" y="1"/>
                        <a:pt x="197" y="5"/>
                      </a:cubicBezTo>
                      <a:cubicBezTo>
                        <a:pt x="204" y="8"/>
                        <a:pt x="218" y="6"/>
                        <a:pt x="225" y="12"/>
                      </a:cubicBezTo>
                      <a:cubicBezTo>
                        <a:pt x="231" y="16"/>
                        <a:pt x="225" y="22"/>
                        <a:pt x="219" y="19"/>
                      </a:cubicBezTo>
                      <a:cubicBezTo>
                        <a:pt x="217" y="18"/>
                        <a:pt x="213" y="15"/>
                        <a:pt x="207" y="15"/>
                      </a:cubicBezTo>
                      <a:cubicBezTo>
                        <a:pt x="203" y="17"/>
                        <a:pt x="196" y="21"/>
                        <a:pt x="188" y="25"/>
                      </a:cubicBezTo>
                      <a:cubicBezTo>
                        <a:pt x="175" y="31"/>
                        <a:pt x="146" y="45"/>
                        <a:pt x="115" y="45"/>
                      </a:cubicBezTo>
                      <a:cubicBezTo>
                        <a:pt x="85" y="45"/>
                        <a:pt x="55" y="31"/>
                        <a:pt x="42" y="25"/>
                      </a:cubicBezTo>
                      <a:cubicBezTo>
                        <a:pt x="34" y="21"/>
                        <a:pt x="28" y="17"/>
                        <a:pt x="23" y="15"/>
                      </a:cubicBezTo>
                      <a:cubicBezTo>
                        <a:pt x="18" y="15"/>
                        <a:pt x="14" y="18"/>
                        <a:pt x="11" y="19"/>
                      </a:cubicBezTo>
                      <a:cubicBezTo>
                        <a:pt x="5" y="22"/>
                        <a:pt x="0" y="16"/>
                        <a:pt x="5" y="12"/>
                      </a:cubicBezTo>
                      <a:cubicBezTo>
                        <a:pt x="12" y="6"/>
                        <a:pt x="26" y="8"/>
                        <a:pt x="33" y="5"/>
                      </a:cubicBezTo>
                      <a:cubicBezTo>
                        <a:pt x="40" y="1"/>
                        <a:pt x="47" y="0"/>
                        <a:pt x="56" y="4"/>
                      </a:cubicBezTo>
                      <a:cubicBezTo>
                        <a:pt x="69" y="10"/>
                        <a:pt x="92" y="22"/>
                        <a:pt x="115" y="22"/>
                      </a:cubicBezTo>
                      <a:lnTo>
                        <a:pt x="115" y="22"/>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95" name="Freeform 583"/>
                <p:cNvSpPr>
                  <a:spLocks/>
                </p:cNvSpPr>
                <p:nvPr/>
              </p:nvSpPr>
              <p:spPr bwMode="auto">
                <a:xfrm>
                  <a:off x="3722" y="2087"/>
                  <a:ext cx="72" cy="14"/>
                </a:xfrm>
                <a:custGeom>
                  <a:avLst/>
                  <a:gdLst>
                    <a:gd name="T0" fmla="*/ 115 w 231"/>
                    <a:gd name="T1" fmla="*/ 22 h 45"/>
                    <a:gd name="T2" fmla="*/ 115 w 231"/>
                    <a:gd name="T3" fmla="*/ 22 h 45"/>
                    <a:gd name="T4" fmla="*/ 175 w 231"/>
                    <a:gd name="T5" fmla="*/ 4 h 45"/>
                    <a:gd name="T6" fmla="*/ 197 w 231"/>
                    <a:gd name="T7" fmla="*/ 5 h 45"/>
                    <a:gd name="T8" fmla="*/ 225 w 231"/>
                    <a:gd name="T9" fmla="*/ 12 h 45"/>
                    <a:gd name="T10" fmla="*/ 219 w 231"/>
                    <a:gd name="T11" fmla="*/ 19 h 45"/>
                    <a:gd name="T12" fmla="*/ 207 w 231"/>
                    <a:gd name="T13" fmla="*/ 15 h 45"/>
                    <a:gd name="T14" fmla="*/ 188 w 231"/>
                    <a:gd name="T15" fmla="*/ 25 h 45"/>
                    <a:gd name="T16" fmla="*/ 115 w 231"/>
                    <a:gd name="T17" fmla="*/ 45 h 45"/>
                    <a:gd name="T18" fmla="*/ 42 w 231"/>
                    <a:gd name="T19" fmla="*/ 25 h 45"/>
                    <a:gd name="T20" fmla="*/ 23 w 231"/>
                    <a:gd name="T21" fmla="*/ 15 h 45"/>
                    <a:gd name="T22" fmla="*/ 11 w 231"/>
                    <a:gd name="T23" fmla="*/ 19 h 45"/>
                    <a:gd name="T24" fmla="*/ 5 w 231"/>
                    <a:gd name="T25" fmla="*/ 12 h 45"/>
                    <a:gd name="T26" fmla="*/ 33 w 231"/>
                    <a:gd name="T27" fmla="*/ 5 h 45"/>
                    <a:gd name="T28" fmla="*/ 56 w 231"/>
                    <a:gd name="T29" fmla="*/ 4 h 45"/>
                    <a:gd name="T30" fmla="*/ 115 w 231"/>
                    <a:gd name="T31" fmla="*/ 22 h 45"/>
                    <a:gd name="T32" fmla="*/ 115 w 231"/>
                    <a:gd name="T33"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1" h="45">
                      <a:moveTo>
                        <a:pt x="115" y="22"/>
                      </a:moveTo>
                      <a:lnTo>
                        <a:pt x="115" y="22"/>
                      </a:lnTo>
                      <a:cubicBezTo>
                        <a:pt x="138" y="22"/>
                        <a:pt x="161" y="10"/>
                        <a:pt x="175" y="4"/>
                      </a:cubicBezTo>
                      <a:cubicBezTo>
                        <a:pt x="184" y="0"/>
                        <a:pt x="190" y="1"/>
                        <a:pt x="197" y="5"/>
                      </a:cubicBezTo>
                      <a:cubicBezTo>
                        <a:pt x="204" y="8"/>
                        <a:pt x="218" y="6"/>
                        <a:pt x="225" y="12"/>
                      </a:cubicBezTo>
                      <a:cubicBezTo>
                        <a:pt x="231" y="16"/>
                        <a:pt x="225" y="22"/>
                        <a:pt x="219" y="19"/>
                      </a:cubicBezTo>
                      <a:cubicBezTo>
                        <a:pt x="217" y="18"/>
                        <a:pt x="213" y="15"/>
                        <a:pt x="207" y="15"/>
                      </a:cubicBezTo>
                      <a:cubicBezTo>
                        <a:pt x="203" y="17"/>
                        <a:pt x="196" y="21"/>
                        <a:pt x="188" y="25"/>
                      </a:cubicBezTo>
                      <a:cubicBezTo>
                        <a:pt x="175" y="31"/>
                        <a:pt x="146" y="45"/>
                        <a:pt x="115" y="45"/>
                      </a:cubicBezTo>
                      <a:cubicBezTo>
                        <a:pt x="85" y="45"/>
                        <a:pt x="55" y="31"/>
                        <a:pt x="42" y="25"/>
                      </a:cubicBezTo>
                      <a:cubicBezTo>
                        <a:pt x="34" y="21"/>
                        <a:pt x="28" y="17"/>
                        <a:pt x="23" y="15"/>
                      </a:cubicBezTo>
                      <a:cubicBezTo>
                        <a:pt x="18" y="15"/>
                        <a:pt x="14" y="18"/>
                        <a:pt x="11" y="19"/>
                      </a:cubicBezTo>
                      <a:cubicBezTo>
                        <a:pt x="5" y="22"/>
                        <a:pt x="0" y="16"/>
                        <a:pt x="5" y="12"/>
                      </a:cubicBezTo>
                      <a:cubicBezTo>
                        <a:pt x="12" y="6"/>
                        <a:pt x="26" y="8"/>
                        <a:pt x="33" y="5"/>
                      </a:cubicBezTo>
                      <a:cubicBezTo>
                        <a:pt x="40" y="1"/>
                        <a:pt x="47" y="0"/>
                        <a:pt x="56" y="4"/>
                      </a:cubicBezTo>
                      <a:cubicBezTo>
                        <a:pt x="69" y="10"/>
                        <a:pt x="92" y="22"/>
                        <a:pt x="115" y="22"/>
                      </a:cubicBezTo>
                      <a:lnTo>
                        <a:pt x="115" y="2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96" name="Freeform 584"/>
                <p:cNvSpPr>
                  <a:spLocks noEditPoints="1"/>
                </p:cNvSpPr>
                <p:nvPr/>
              </p:nvSpPr>
              <p:spPr bwMode="auto">
                <a:xfrm>
                  <a:off x="3724" y="2090"/>
                  <a:ext cx="68" cy="3"/>
                </a:xfrm>
                <a:custGeom>
                  <a:avLst/>
                  <a:gdLst>
                    <a:gd name="T0" fmla="*/ 18 w 220"/>
                    <a:gd name="T1" fmla="*/ 7 h 11"/>
                    <a:gd name="T2" fmla="*/ 18 w 220"/>
                    <a:gd name="T3" fmla="*/ 7 h 11"/>
                    <a:gd name="T4" fmla="*/ 0 w 220"/>
                    <a:gd name="T5" fmla="*/ 4 h 11"/>
                    <a:gd name="T6" fmla="*/ 10 w 220"/>
                    <a:gd name="T7" fmla="*/ 3 h 11"/>
                    <a:gd name="T8" fmla="*/ 10 w 220"/>
                    <a:gd name="T9" fmla="*/ 3 h 11"/>
                    <a:gd name="T10" fmla="*/ 2 w 220"/>
                    <a:gd name="T11" fmla="*/ 6 h 11"/>
                    <a:gd name="T12" fmla="*/ 6 w 220"/>
                    <a:gd name="T13" fmla="*/ 11 h 11"/>
                    <a:gd name="T14" fmla="*/ 202 w 220"/>
                    <a:gd name="T15" fmla="*/ 7 h 11"/>
                    <a:gd name="T16" fmla="*/ 202 w 220"/>
                    <a:gd name="T17" fmla="*/ 7 h 11"/>
                    <a:gd name="T18" fmla="*/ 220 w 220"/>
                    <a:gd name="T19" fmla="*/ 4 h 11"/>
                    <a:gd name="T20" fmla="*/ 211 w 220"/>
                    <a:gd name="T21" fmla="*/ 3 h 11"/>
                    <a:gd name="T22" fmla="*/ 211 w 220"/>
                    <a:gd name="T23" fmla="*/ 3 h 11"/>
                    <a:gd name="T24" fmla="*/ 219 w 220"/>
                    <a:gd name="T25" fmla="*/ 6 h 11"/>
                    <a:gd name="T26" fmla="*/ 214 w 220"/>
                    <a:gd name="T2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0" h="11">
                      <a:moveTo>
                        <a:pt x="18" y="7"/>
                      </a:moveTo>
                      <a:lnTo>
                        <a:pt x="18" y="7"/>
                      </a:lnTo>
                      <a:cubicBezTo>
                        <a:pt x="9" y="2"/>
                        <a:pt x="5" y="0"/>
                        <a:pt x="0" y="4"/>
                      </a:cubicBezTo>
                      <a:moveTo>
                        <a:pt x="10" y="3"/>
                      </a:moveTo>
                      <a:lnTo>
                        <a:pt x="10" y="3"/>
                      </a:lnTo>
                      <a:cubicBezTo>
                        <a:pt x="7" y="3"/>
                        <a:pt x="4" y="5"/>
                        <a:pt x="2" y="6"/>
                      </a:cubicBezTo>
                      <a:cubicBezTo>
                        <a:pt x="8" y="2"/>
                        <a:pt x="8" y="11"/>
                        <a:pt x="6" y="11"/>
                      </a:cubicBezTo>
                      <a:moveTo>
                        <a:pt x="202" y="7"/>
                      </a:moveTo>
                      <a:lnTo>
                        <a:pt x="202" y="7"/>
                      </a:lnTo>
                      <a:cubicBezTo>
                        <a:pt x="211" y="2"/>
                        <a:pt x="216" y="0"/>
                        <a:pt x="220" y="4"/>
                      </a:cubicBezTo>
                      <a:moveTo>
                        <a:pt x="211" y="3"/>
                      </a:moveTo>
                      <a:lnTo>
                        <a:pt x="211" y="3"/>
                      </a:lnTo>
                      <a:cubicBezTo>
                        <a:pt x="213" y="3"/>
                        <a:pt x="217" y="5"/>
                        <a:pt x="219" y="6"/>
                      </a:cubicBezTo>
                      <a:cubicBezTo>
                        <a:pt x="213" y="2"/>
                        <a:pt x="212" y="11"/>
                        <a:pt x="214" y="11"/>
                      </a:cubicBezTo>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97" name="Freeform 585"/>
                <p:cNvSpPr>
                  <a:spLocks/>
                </p:cNvSpPr>
                <p:nvPr/>
              </p:nvSpPr>
              <p:spPr bwMode="auto">
                <a:xfrm>
                  <a:off x="3751" y="1997"/>
                  <a:ext cx="53" cy="55"/>
                </a:xfrm>
                <a:custGeom>
                  <a:avLst/>
                  <a:gdLst>
                    <a:gd name="T0" fmla="*/ 4 w 172"/>
                    <a:gd name="T1" fmla="*/ 181 h 181"/>
                    <a:gd name="T2" fmla="*/ 4 w 172"/>
                    <a:gd name="T3" fmla="*/ 181 h 181"/>
                    <a:gd name="T4" fmla="*/ 172 w 172"/>
                    <a:gd name="T5" fmla="*/ 4 h 181"/>
                    <a:gd name="T6" fmla="*/ 168 w 172"/>
                    <a:gd name="T7" fmla="*/ 0 h 181"/>
                    <a:gd name="T8" fmla="*/ 0 w 172"/>
                    <a:gd name="T9" fmla="*/ 177 h 181"/>
                    <a:gd name="T10" fmla="*/ 4 w 172"/>
                    <a:gd name="T11" fmla="*/ 181 h 181"/>
                    <a:gd name="T12" fmla="*/ 4 w 172"/>
                    <a:gd name="T13" fmla="*/ 181 h 181"/>
                  </a:gdLst>
                  <a:ahLst/>
                  <a:cxnLst>
                    <a:cxn ang="0">
                      <a:pos x="T0" y="T1"/>
                    </a:cxn>
                    <a:cxn ang="0">
                      <a:pos x="T2" y="T3"/>
                    </a:cxn>
                    <a:cxn ang="0">
                      <a:pos x="T4" y="T5"/>
                    </a:cxn>
                    <a:cxn ang="0">
                      <a:pos x="T6" y="T7"/>
                    </a:cxn>
                    <a:cxn ang="0">
                      <a:pos x="T8" y="T9"/>
                    </a:cxn>
                    <a:cxn ang="0">
                      <a:pos x="T10" y="T11"/>
                    </a:cxn>
                    <a:cxn ang="0">
                      <a:pos x="T12" y="T13"/>
                    </a:cxn>
                  </a:cxnLst>
                  <a:rect l="0" t="0" r="r" b="b"/>
                  <a:pathLst>
                    <a:path w="172" h="181">
                      <a:moveTo>
                        <a:pt x="4" y="181"/>
                      </a:moveTo>
                      <a:lnTo>
                        <a:pt x="4" y="181"/>
                      </a:lnTo>
                      <a:lnTo>
                        <a:pt x="172" y="4"/>
                      </a:lnTo>
                      <a:lnTo>
                        <a:pt x="168" y="0"/>
                      </a:lnTo>
                      <a:lnTo>
                        <a:pt x="0" y="177"/>
                      </a:lnTo>
                      <a:lnTo>
                        <a:pt x="4" y="181"/>
                      </a:lnTo>
                      <a:lnTo>
                        <a:pt x="4" y="181"/>
                      </a:lnTo>
                      <a:close/>
                    </a:path>
                  </a:pathLst>
                </a:custGeom>
                <a:solidFill>
                  <a:srgbClr val="A9541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98" name="Freeform 586"/>
                <p:cNvSpPr>
                  <a:spLocks/>
                </p:cNvSpPr>
                <p:nvPr/>
              </p:nvSpPr>
              <p:spPr bwMode="auto">
                <a:xfrm>
                  <a:off x="3751" y="1997"/>
                  <a:ext cx="53" cy="55"/>
                </a:xfrm>
                <a:custGeom>
                  <a:avLst/>
                  <a:gdLst>
                    <a:gd name="T0" fmla="*/ 4 w 172"/>
                    <a:gd name="T1" fmla="*/ 181 h 181"/>
                    <a:gd name="T2" fmla="*/ 4 w 172"/>
                    <a:gd name="T3" fmla="*/ 181 h 181"/>
                    <a:gd name="T4" fmla="*/ 172 w 172"/>
                    <a:gd name="T5" fmla="*/ 4 h 181"/>
                    <a:gd name="T6" fmla="*/ 168 w 172"/>
                    <a:gd name="T7" fmla="*/ 0 h 181"/>
                    <a:gd name="T8" fmla="*/ 0 w 172"/>
                    <a:gd name="T9" fmla="*/ 177 h 181"/>
                    <a:gd name="T10" fmla="*/ 4 w 172"/>
                    <a:gd name="T11" fmla="*/ 181 h 181"/>
                    <a:gd name="T12" fmla="*/ 4 w 172"/>
                    <a:gd name="T13" fmla="*/ 181 h 181"/>
                  </a:gdLst>
                  <a:ahLst/>
                  <a:cxnLst>
                    <a:cxn ang="0">
                      <a:pos x="T0" y="T1"/>
                    </a:cxn>
                    <a:cxn ang="0">
                      <a:pos x="T2" y="T3"/>
                    </a:cxn>
                    <a:cxn ang="0">
                      <a:pos x="T4" y="T5"/>
                    </a:cxn>
                    <a:cxn ang="0">
                      <a:pos x="T6" y="T7"/>
                    </a:cxn>
                    <a:cxn ang="0">
                      <a:pos x="T8" y="T9"/>
                    </a:cxn>
                    <a:cxn ang="0">
                      <a:pos x="T10" y="T11"/>
                    </a:cxn>
                    <a:cxn ang="0">
                      <a:pos x="T12" y="T13"/>
                    </a:cxn>
                  </a:cxnLst>
                  <a:rect l="0" t="0" r="r" b="b"/>
                  <a:pathLst>
                    <a:path w="172" h="181">
                      <a:moveTo>
                        <a:pt x="4" y="181"/>
                      </a:moveTo>
                      <a:lnTo>
                        <a:pt x="4" y="181"/>
                      </a:lnTo>
                      <a:lnTo>
                        <a:pt x="172" y="4"/>
                      </a:lnTo>
                      <a:lnTo>
                        <a:pt x="168" y="0"/>
                      </a:lnTo>
                      <a:lnTo>
                        <a:pt x="0" y="177"/>
                      </a:lnTo>
                      <a:lnTo>
                        <a:pt x="4" y="181"/>
                      </a:lnTo>
                      <a:lnTo>
                        <a:pt x="4" y="18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99" name="Freeform 587"/>
                <p:cNvSpPr>
                  <a:spLocks/>
                </p:cNvSpPr>
                <p:nvPr/>
              </p:nvSpPr>
              <p:spPr bwMode="auto">
                <a:xfrm>
                  <a:off x="3753" y="2026"/>
                  <a:ext cx="65" cy="40"/>
                </a:xfrm>
                <a:custGeom>
                  <a:avLst/>
                  <a:gdLst>
                    <a:gd name="T0" fmla="*/ 3 w 212"/>
                    <a:gd name="T1" fmla="*/ 130 h 130"/>
                    <a:gd name="T2" fmla="*/ 3 w 212"/>
                    <a:gd name="T3" fmla="*/ 130 h 130"/>
                    <a:gd name="T4" fmla="*/ 212 w 212"/>
                    <a:gd name="T5" fmla="*/ 5 h 130"/>
                    <a:gd name="T6" fmla="*/ 209 w 212"/>
                    <a:gd name="T7" fmla="*/ 0 h 130"/>
                    <a:gd name="T8" fmla="*/ 0 w 212"/>
                    <a:gd name="T9" fmla="*/ 125 h 130"/>
                    <a:gd name="T10" fmla="*/ 3 w 212"/>
                    <a:gd name="T11" fmla="*/ 130 h 130"/>
                    <a:gd name="T12" fmla="*/ 3 w 212"/>
                    <a:gd name="T13" fmla="*/ 130 h 130"/>
                  </a:gdLst>
                  <a:ahLst/>
                  <a:cxnLst>
                    <a:cxn ang="0">
                      <a:pos x="T0" y="T1"/>
                    </a:cxn>
                    <a:cxn ang="0">
                      <a:pos x="T2" y="T3"/>
                    </a:cxn>
                    <a:cxn ang="0">
                      <a:pos x="T4" y="T5"/>
                    </a:cxn>
                    <a:cxn ang="0">
                      <a:pos x="T6" y="T7"/>
                    </a:cxn>
                    <a:cxn ang="0">
                      <a:pos x="T8" y="T9"/>
                    </a:cxn>
                    <a:cxn ang="0">
                      <a:pos x="T10" y="T11"/>
                    </a:cxn>
                    <a:cxn ang="0">
                      <a:pos x="T12" y="T13"/>
                    </a:cxn>
                  </a:cxnLst>
                  <a:rect l="0" t="0" r="r" b="b"/>
                  <a:pathLst>
                    <a:path w="212" h="130">
                      <a:moveTo>
                        <a:pt x="3" y="130"/>
                      </a:moveTo>
                      <a:lnTo>
                        <a:pt x="3" y="130"/>
                      </a:lnTo>
                      <a:lnTo>
                        <a:pt x="212" y="5"/>
                      </a:lnTo>
                      <a:lnTo>
                        <a:pt x="209" y="0"/>
                      </a:lnTo>
                      <a:lnTo>
                        <a:pt x="0" y="125"/>
                      </a:lnTo>
                      <a:lnTo>
                        <a:pt x="3" y="130"/>
                      </a:lnTo>
                      <a:lnTo>
                        <a:pt x="3" y="130"/>
                      </a:lnTo>
                      <a:close/>
                    </a:path>
                  </a:pathLst>
                </a:custGeom>
                <a:solidFill>
                  <a:srgbClr val="A9541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00" name="Freeform 588"/>
                <p:cNvSpPr>
                  <a:spLocks/>
                </p:cNvSpPr>
                <p:nvPr/>
              </p:nvSpPr>
              <p:spPr bwMode="auto">
                <a:xfrm>
                  <a:off x="3753" y="2026"/>
                  <a:ext cx="65" cy="40"/>
                </a:xfrm>
                <a:custGeom>
                  <a:avLst/>
                  <a:gdLst>
                    <a:gd name="T0" fmla="*/ 3 w 212"/>
                    <a:gd name="T1" fmla="*/ 130 h 130"/>
                    <a:gd name="T2" fmla="*/ 3 w 212"/>
                    <a:gd name="T3" fmla="*/ 130 h 130"/>
                    <a:gd name="T4" fmla="*/ 212 w 212"/>
                    <a:gd name="T5" fmla="*/ 5 h 130"/>
                    <a:gd name="T6" fmla="*/ 209 w 212"/>
                    <a:gd name="T7" fmla="*/ 0 h 130"/>
                    <a:gd name="T8" fmla="*/ 0 w 212"/>
                    <a:gd name="T9" fmla="*/ 125 h 130"/>
                    <a:gd name="T10" fmla="*/ 3 w 212"/>
                    <a:gd name="T11" fmla="*/ 130 h 130"/>
                    <a:gd name="T12" fmla="*/ 3 w 212"/>
                    <a:gd name="T13" fmla="*/ 130 h 130"/>
                  </a:gdLst>
                  <a:ahLst/>
                  <a:cxnLst>
                    <a:cxn ang="0">
                      <a:pos x="T0" y="T1"/>
                    </a:cxn>
                    <a:cxn ang="0">
                      <a:pos x="T2" y="T3"/>
                    </a:cxn>
                    <a:cxn ang="0">
                      <a:pos x="T4" y="T5"/>
                    </a:cxn>
                    <a:cxn ang="0">
                      <a:pos x="T6" y="T7"/>
                    </a:cxn>
                    <a:cxn ang="0">
                      <a:pos x="T8" y="T9"/>
                    </a:cxn>
                    <a:cxn ang="0">
                      <a:pos x="T10" y="T11"/>
                    </a:cxn>
                    <a:cxn ang="0">
                      <a:pos x="T12" y="T13"/>
                    </a:cxn>
                  </a:cxnLst>
                  <a:rect l="0" t="0" r="r" b="b"/>
                  <a:pathLst>
                    <a:path w="212" h="130">
                      <a:moveTo>
                        <a:pt x="3" y="130"/>
                      </a:moveTo>
                      <a:lnTo>
                        <a:pt x="3" y="130"/>
                      </a:lnTo>
                      <a:lnTo>
                        <a:pt x="212" y="5"/>
                      </a:lnTo>
                      <a:lnTo>
                        <a:pt x="209" y="0"/>
                      </a:lnTo>
                      <a:lnTo>
                        <a:pt x="0" y="125"/>
                      </a:lnTo>
                      <a:lnTo>
                        <a:pt x="3" y="130"/>
                      </a:lnTo>
                      <a:lnTo>
                        <a:pt x="3" y="13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01" name="Freeform 589"/>
                <p:cNvSpPr>
                  <a:spLocks/>
                </p:cNvSpPr>
                <p:nvPr/>
              </p:nvSpPr>
              <p:spPr bwMode="auto">
                <a:xfrm>
                  <a:off x="3712" y="1997"/>
                  <a:ext cx="53" cy="55"/>
                </a:xfrm>
                <a:custGeom>
                  <a:avLst/>
                  <a:gdLst>
                    <a:gd name="T0" fmla="*/ 168 w 172"/>
                    <a:gd name="T1" fmla="*/ 181 h 181"/>
                    <a:gd name="T2" fmla="*/ 168 w 172"/>
                    <a:gd name="T3" fmla="*/ 181 h 181"/>
                    <a:gd name="T4" fmla="*/ 0 w 172"/>
                    <a:gd name="T5" fmla="*/ 4 h 181"/>
                    <a:gd name="T6" fmla="*/ 4 w 172"/>
                    <a:gd name="T7" fmla="*/ 0 h 181"/>
                    <a:gd name="T8" fmla="*/ 172 w 172"/>
                    <a:gd name="T9" fmla="*/ 177 h 181"/>
                    <a:gd name="T10" fmla="*/ 168 w 172"/>
                    <a:gd name="T11" fmla="*/ 181 h 181"/>
                    <a:gd name="T12" fmla="*/ 168 w 172"/>
                    <a:gd name="T13" fmla="*/ 181 h 181"/>
                  </a:gdLst>
                  <a:ahLst/>
                  <a:cxnLst>
                    <a:cxn ang="0">
                      <a:pos x="T0" y="T1"/>
                    </a:cxn>
                    <a:cxn ang="0">
                      <a:pos x="T2" y="T3"/>
                    </a:cxn>
                    <a:cxn ang="0">
                      <a:pos x="T4" y="T5"/>
                    </a:cxn>
                    <a:cxn ang="0">
                      <a:pos x="T6" y="T7"/>
                    </a:cxn>
                    <a:cxn ang="0">
                      <a:pos x="T8" y="T9"/>
                    </a:cxn>
                    <a:cxn ang="0">
                      <a:pos x="T10" y="T11"/>
                    </a:cxn>
                    <a:cxn ang="0">
                      <a:pos x="T12" y="T13"/>
                    </a:cxn>
                  </a:cxnLst>
                  <a:rect l="0" t="0" r="r" b="b"/>
                  <a:pathLst>
                    <a:path w="172" h="181">
                      <a:moveTo>
                        <a:pt x="168" y="181"/>
                      </a:moveTo>
                      <a:lnTo>
                        <a:pt x="168" y="181"/>
                      </a:lnTo>
                      <a:lnTo>
                        <a:pt x="0" y="4"/>
                      </a:lnTo>
                      <a:lnTo>
                        <a:pt x="4" y="0"/>
                      </a:lnTo>
                      <a:lnTo>
                        <a:pt x="172" y="177"/>
                      </a:lnTo>
                      <a:lnTo>
                        <a:pt x="168" y="181"/>
                      </a:lnTo>
                      <a:lnTo>
                        <a:pt x="168" y="181"/>
                      </a:lnTo>
                      <a:close/>
                    </a:path>
                  </a:pathLst>
                </a:custGeom>
                <a:solidFill>
                  <a:srgbClr val="A9541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02" name="Freeform 590"/>
                <p:cNvSpPr>
                  <a:spLocks/>
                </p:cNvSpPr>
                <p:nvPr/>
              </p:nvSpPr>
              <p:spPr bwMode="auto">
                <a:xfrm>
                  <a:off x="3712" y="1997"/>
                  <a:ext cx="53" cy="55"/>
                </a:xfrm>
                <a:custGeom>
                  <a:avLst/>
                  <a:gdLst>
                    <a:gd name="T0" fmla="*/ 168 w 172"/>
                    <a:gd name="T1" fmla="*/ 181 h 181"/>
                    <a:gd name="T2" fmla="*/ 168 w 172"/>
                    <a:gd name="T3" fmla="*/ 181 h 181"/>
                    <a:gd name="T4" fmla="*/ 0 w 172"/>
                    <a:gd name="T5" fmla="*/ 4 h 181"/>
                    <a:gd name="T6" fmla="*/ 4 w 172"/>
                    <a:gd name="T7" fmla="*/ 0 h 181"/>
                    <a:gd name="T8" fmla="*/ 172 w 172"/>
                    <a:gd name="T9" fmla="*/ 177 h 181"/>
                    <a:gd name="T10" fmla="*/ 168 w 172"/>
                    <a:gd name="T11" fmla="*/ 181 h 181"/>
                    <a:gd name="T12" fmla="*/ 168 w 172"/>
                    <a:gd name="T13" fmla="*/ 181 h 181"/>
                  </a:gdLst>
                  <a:ahLst/>
                  <a:cxnLst>
                    <a:cxn ang="0">
                      <a:pos x="T0" y="T1"/>
                    </a:cxn>
                    <a:cxn ang="0">
                      <a:pos x="T2" y="T3"/>
                    </a:cxn>
                    <a:cxn ang="0">
                      <a:pos x="T4" y="T5"/>
                    </a:cxn>
                    <a:cxn ang="0">
                      <a:pos x="T6" y="T7"/>
                    </a:cxn>
                    <a:cxn ang="0">
                      <a:pos x="T8" y="T9"/>
                    </a:cxn>
                    <a:cxn ang="0">
                      <a:pos x="T10" y="T11"/>
                    </a:cxn>
                    <a:cxn ang="0">
                      <a:pos x="T12" y="T13"/>
                    </a:cxn>
                  </a:cxnLst>
                  <a:rect l="0" t="0" r="r" b="b"/>
                  <a:pathLst>
                    <a:path w="172" h="181">
                      <a:moveTo>
                        <a:pt x="168" y="181"/>
                      </a:moveTo>
                      <a:lnTo>
                        <a:pt x="168" y="181"/>
                      </a:lnTo>
                      <a:lnTo>
                        <a:pt x="0" y="4"/>
                      </a:lnTo>
                      <a:lnTo>
                        <a:pt x="4" y="0"/>
                      </a:lnTo>
                      <a:lnTo>
                        <a:pt x="172" y="177"/>
                      </a:lnTo>
                      <a:lnTo>
                        <a:pt x="168" y="181"/>
                      </a:lnTo>
                      <a:lnTo>
                        <a:pt x="168" y="18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03" name="Freeform 591"/>
                <p:cNvSpPr>
                  <a:spLocks/>
                </p:cNvSpPr>
                <p:nvPr/>
              </p:nvSpPr>
              <p:spPr bwMode="auto">
                <a:xfrm>
                  <a:off x="3698" y="2026"/>
                  <a:ext cx="65" cy="40"/>
                </a:xfrm>
                <a:custGeom>
                  <a:avLst/>
                  <a:gdLst>
                    <a:gd name="T0" fmla="*/ 209 w 212"/>
                    <a:gd name="T1" fmla="*/ 130 h 130"/>
                    <a:gd name="T2" fmla="*/ 209 w 212"/>
                    <a:gd name="T3" fmla="*/ 130 h 130"/>
                    <a:gd name="T4" fmla="*/ 0 w 212"/>
                    <a:gd name="T5" fmla="*/ 5 h 130"/>
                    <a:gd name="T6" fmla="*/ 3 w 212"/>
                    <a:gd name="T7" fmla="*/ 0 h 130"/>
                    <a:gd name="T8" fmla="*/ 212 w 212"/>
                    <a:gd name="T9" fmla="*/ 125 h 130"/>
                    <a:gd name="T10" fmla="*/ 209 w 212"/>
                    <a:gd name="T11" fmla="*/ 130 h 130"/>
                    <a:gd name="T12" fmla="*/ 209 w 212"/>
                    <a:gd name="T13" fmla="*/ 130 h 130"/>
                  </a:gdLst>
                  <a:ahLst/>
                  <a:cxnLst>
                    <a:cxn ang="0">
                      <a:pos x="T0" y="T1"/>
                    </a:cxn>
                    <a:cxn ang="0">
                      <a:pos x="T2" y="T3"/>
                    </a:cxn>
                    <a:cxn ang="0">
                      <a:pos x="T4" y="T5"/>
                    </a:cxn>
                    <a:cxn ang="0">
                      <a:pos x="T6" y="T7"/>
                    </a:cxn>
                    <a:cxn ang="0">
                      <a:pos x="T8" y="T9"/>
                    </a:cxn>
                    <a:cxn ang="0">
                      <a:pos x="T10" y="T11"/>
                    </a:cxn>
                    <a:cxn ang="0">
                      <a:pos x="T12" y="T13"/>
                    </a:cxn>
                  </a:cxnLst>
                  <a:rect l="0" t="0" r="r" b="b"/>
                  <a:pathLst>
                    <a:path w="212" h="130">
                      <a:moveTo>
                        <a:pt x="209" y="130"/>
                      </a:moveTo>
                      <a:lnTo>
                        <a:pt x="209" y="130"/>
                      </a:lnTo>
                      <a:lnTo>
                        <a:pt x="0" y="5"/>
                      </a:lnTo>
                      <a:lnTo>
                        <a:pt x="3" y="0"/>
                      </a:lnTo>
                      <a:lnTo>
                        <a:pt x="212" y="125"/>
                      </a:lnTo>
                      <a:lnTo>
                        <a:pt x="209" y="130"/>
                      </a:lnTo>
                      <a:lnTo>
                        <a:pt x="209" y="130"/>
                      </a:lnTo>
                      <a:close/>
                    </a:path>
                  </a:pathLst>
                </a:custGeom>
                <a:solidFill>
                  <a:srgbClr val="A9541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04" name="Freeform 592"/>
                <p:cNvSpPr>
                  <a:spLocks/>
                </p:cNvSpPr>
                <p:nvPr/>
              </p:nvSpPr>
              <p:spPr bwMode="auto">
                <a:xfrm>
                  <a:off x="3698" y="2026"/>
                  <a:ext cx="65" cy="40"/>
                </a:xfrm>
                <a:custGeom>
                  <a:avLst/>
                  <a:gdLst>
                    <a:gd name="T0" fmla="*/ 209 w 212"/>
                    <a:gd name="T1" fmla="*/ 130 h 130"/>
                    <a:gd name="T2" fmla="*/ 209 w 212"/>
                    <a:gd name="T3" fmla="*/ 130 h 130"/>
                    <a:gd name="T4" fmla="*/ 0 w 212"/>
                    <a:gd name="T5" fmla="*/ 5 h 130"/>
                    <a:gd name="T6" fmla="*/ 3 w 212"/>
                    <a:gd name="T7" fmla="*/ 0 h 130"/>
                    <a:gd name="T8" fmla="*/ 212 w 212"/>
                    <a:gd name="T9" fmla="*/ 125 h 130"/>
                    <a:gd name="T10" fmla="*/ 209 w 212"/>
                    <a:gd name="T11" fmla="*/ 130 h 130"/>
                    <a:gd name="T12" fmla="*/ 209 w 212"/>
                    <a:gd name="T13" fmla="*/ 130 h 130"/>
                  </a:gdLst>
                  <a:ahLst/>
                  <a:cxnLst>
                    <a:cxn ang="0">
                      <a:pos x="T0" y="T1"/>
                    </a:cxn>
                    <a:cxn ang="0">
                      <a:pos x="T2" y="T3"/>
                    </a:cxn>
                    <a:cxn ang="0">
                      <a:pos x="T4" y="T5"/>
                    </a:cxn>
                    <a:cxn ang="0">
                      <a:pos x="T6" y="T7"/>
                    </a:cxn>
                    <a:cxn ang="0">
                      <a:pos x="T8" y="T9"/>
                    </a:cxn>
                    <a:cxn ang="0">
                      <a:pos x="T10" y="T11"/>
                    </a:cxn>
                    <a:cxn ang="0">
                      <a:pos x="T12" y="T13"/>
                    </a:cxn>
                  </a:cxnLst>
                  <a:rect l="0" t="0" r="r" b="b"/>
                  <a:pathLst>
                    <a:path w="212" h="130">
                      <a:moveTo>
                        <a:pt x="209" y="130"/>
                      </a:moveTo>
                      <a:lnTo>
                        <a:pt x="209" y="130"/>
                      </a:lnTo>
                      <a:lnTo>
                        <a:pt x="0" y="5"/>
                      </a:lnTo>
                      <a:lnTo>
                        <a:pt x="3" y="0"/>
                      </a:lnTo>
                      <a:lnTo>
                        <a:pt x="212" y="125"/>
                      </a:lnTo>
                      <a:lnTo>
                        <a:pt x="209" y="130"/>
                      </a:lnTo>
                      <a:lnTo>
                        <a:pt x="209" y="13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05" name="Freeform 593"/>
                <p:cNvSpPr>
                  <a:spLocks/>
                </p:cNvSpPr>
                <p:nvPr/>
              </p:nvSpPr>
              <p:spPr bwMode="auto">
                <a:xfrm>
                  <a:off x="3754" y="1973"/>
                  <a:ext cx="7" cy="14"/>
                </a:xfrm>
                <a:custGeom>
                  <a:avLst/>
                  <a:gdLst>
                    <a:gd name="T0" fmla="*/ 14 w 23"/>
                    <a:gd name="T1" fmla="*/ 48 h 48"/>
                    <a:gd name="T2" fmla="*/ 14 w 23"/>
                    <a:gd name="T3" fmla="*/ 48 h 48"/>
                    <a:gd name="T4" fmla="*/ 14 w 23"/>
                    <a:gd name="T5" fmla="*/ 40 h 48"/>
                    <a:gd name="T6" fmla="*/ 23 w 23"/>
                    <a:gd name="T7" fmla="*/ 30 h 48"/>
                    <a:gd name="T8" fmla="*/ 11 w 23"/>
                    <a:gd name="T9" fmla="*/ 0 h 48"/>
                    <a:gd name="T10" fmla="*/ 0 w 23"/>
                    <a:gd name="T11" fmla="*/ 30 h 48"/>
                    <a:gd name="T12" fmla="*/ 9 w 23"/>
                    <a:gd name="T13" fmla="*/ 40 h 48"/>
                    <a:gd name="T14" fmla="*/ 9 w 23"/>
                    <a:gd name="T15" fmla="*/ 45 h 48"/>
                    <a:gd name="T16" fmla="*/ 12 w 23"/>
                    <a:gd name="T17" fmla="*/ 43 h 48"/>
                    <a:gd name="T18" fmla="*/ 14 w 23"/>
                    <a:gd name="T19" fmla="*/ 48 h 48"/>
                    <a:gd name="T20" fmla="*/ 14 w 23"/>
                    <a:gd name="T2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8">
                      <a:moveTo>
                        <a:pt x="14" y="48"/>
                      </a:moveTo>
                      <a:lnTo>
                        <a:pt x="14" y="48"/>
                      </a:lnTo>
                      <a:lnTo>
                        <a:pt x="14" y="40"/>
                      </a:lnTo>
                      <a:cubicBezTo>
                        <a:pt x="14" y="37"/>
                        <a:pt x="17" y="32"/>
                        <a:pt x="23" y="30"/>
                      </a:cubicBezTo>
                      <a:cubicBezTo>
                        <a:pt x="13" y="18"/>
                        <a:pt x="14" y="4"/>
                        <a:pt x="11" y="0"/>
                      </a:cubicBezTo>
                      <a:cubicBezTo>
                        <a:pt x="9" y="4"/>
                        <a:pt x="9" y="18"/>
                        <a:pt x="0" y="30"/>
                      </a:cubicBezTo>
                      <a:cubicBezTo>
                        <a:pt x="6" y="32"/>
                        <a:pt x="9" y="37"/>
                        <a:pt x="9" y="40"/>
                      </a:cubicBezTo>
                      <a:lnTo>
                        <a:pt x="9" y="45"/>
                      </a:lnTo>
                      <a:cubicBezTo>
                        <a:pt x="10" y="44"/>
                        <a:pt x="11" y="43"/>
                        <a:pt x="12" y="43"/>
                      </a:cubicBezTo>
                      <a:cubicBezTo>
                        <a:pt x="12" y="45"/>
                        <a:pt x="13" y="47"/>
                        <a:pt x="14" y="48"/>
                      </a:cubicBezTo>
                      <a:lnTo>
                        <a:pt x="14" y="4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06" name="Freeform 594"/>
                <p:cNvSpPr>
                  <a:spLocks/>
                </p:cNvSpPr>
                <p:nvPr/>
              </p:nvSpPr>
              <p:spPr bwMode="auto">
                <a:xfrm>
                  <a:off x="3754" y="1973"/>
                  <a:ext cx="7" cy="14"/>
                </a:xfrm>
                <a:custGeom>
                  <a:avLst/>
                  <a:gdLst>
                    <a:gd name="T0" fmla="*/ 14 w 23"/>
                    <a:gd name="T1" fmla="*/ 48 h 48"/>
                    <a:gd name="T2" fmla="*/ 14 w 23"/>
                    <a:gd name="T3" fmla="*/ 48 h 48"/>
                    <a:gd name="T4" fmla="*/ 14 w 23"/>
                    <a:gd name="T5" fmla="*/ 40 h 48"/>
                    <a:gd name="T6" fmla="*/ 23 w 23"/>
                    <a:gd name="T7" fmla="*/ 30 h 48"/>
                    <a:gd name="T8" fmla="*/ 11 w 23"/>
                    <a:gd name="T9" fmla="*/ 0 h 48"/>
                    <a:gd name="T10" fmla="*/ 0 w 23"/>
                    <a:gd name="T11" fmla="*/ 30 h 48"/>
                    <a:gd name="T12" fmla="*/ 9 w 23"/>
                    <a:gd name="T13" fmla="*/ 40 h 48"/>
                    <a:gd name="T14" fmla="*/ 9 w 23"/>
                    <a:gd name="T15" fmla="*/ 45 h 48"/>
                    <a:gd name="T16" fmla="*/ 12 w 23"/>
                    <a:gd name="T17" fmla="*/ 43 h 48"/>
                    <a:gd name="T18" fmla="*/ 14 w 23"/>
                    <a:gd name="T19" fmla="*/ 48 h 48"/>
                    <a:gd name="T20" fmla="*/ 14 w 23"/>
                    <a:gd name="T2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8">
                      <a:moveTo>
                        <a:pt x="14" y="48"/>
                      </a:moveTo>
                      <a:lnTo>
                        <a:pt x="14" y="48"/>
                      </a:lnTo>
                      <a:lnTo>
                        <a:pt x="14" y="40"/>
                      </a:lnTo>
                      <a:cubicBezTo>
                        <a:pt x="14" y="37"/>
                        <a:pt x="17" y="32"/>
                        <a:pt x="23" y="30"/>
                      </a:cubicBezTo>
                      <a:cubicBezTo>
                        <a:pt x="13" y="18"/>
                        <a:pt x="14" y="4"/>
                        <a:pt x="11" y="0"/>
                      </a:cubicBezTo>
                      <a:cubicBezTo>
                        <a:pt x="9" y="4"/>
                        <a:pt x="9" y="18"/>
                        <a:pt x="0" y="30"/>
                      </a:cubicBezTo>
                      <a:cubicBezTo>
                        <a:pt x="6" y="32"/>
                        <a:pt x="9" y="37"/>
                        <a:pt x="9" y="40"/>
                      </a:cubicBezTo>
                      <a:lnTo>
                        <a:pt x="9" y="45"/>
                      </a:lnTo>
                      <a:cubicBezTo>
                        <a:pt x="10" y="44"/>
                        <a:pt x="11" y="43"/>
                        <a:pt x="12" y="43"/>
                      </a:cubicBezTo>
                      <a:cubicBezTo>
                        <a:pt x="12" y="45"/>
                        <a:pt x="13" y="47"/>
                        <a:pt x="14" y="48"/>
                      </a:cubicBezTo>
                      <a:lnTo>
                        <a:pt x="14" y="48"/>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07" name="Freeform 595"/>
                <p:cNvSpPr>
                  <a:spLocks/>
                </p:cNvSpPr>
                <p:nvPr/>
              </p:nvSpPr>
              <p:spPr bwMode="auto">
                <a:xfrm>
                  <a:off x="3803" y="1988"/>
                  <a:ext cx="9" cy="10"/>
                </a:xfrm>
                <a:custGeom>
                  <a:avLst/>
                  <a:gdLst>
                    <a:gd name="T0" fmla="*/ 4 w 30"/>
                    <a:gd name="T1" fmla="*/ 31 h 31"/>
                    <a:gd name="T2" fmla="*/ 4 w 30"/>
                    <a:gd name="T3" fmla="*/ 31 h 31"/>
                    <a:gd name="T4" fmla="*/ 17 w 30"/>
                    <a:gd name="T5" fmla="*/ 30 h 31"/>
                    <a:gd name="T6" fmla="*/ 30 w 30"/>
                    <a:gd name="T7" fmla="*/ 0 h 31"/>
                    <a:gd name="T8" fmla="*/ 1 w 30"/>
                    <a:gd name="T9" fmla="*/ 14 h 31"/>
                    <a:gd name="T10" fmla="*/ 0 w 30"/>
                    <a:gd name="T11" fmla="*/ 27 h 31"/>
                    <a:gd name="T12" fmla="*/ 4 w 30"/>
                    <a:gd name="T13" fmla="*/ 31 h 31"/>
                    <a:gd name="T14" fmla="*/ 4 w 30"/>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1">
                      <a:moveTo>
                        <a:pt x="4" y="31"/>
                      </a:moveTo>
                      <a:lnTo>
                        <a:pt x="4" y="31"/>
                      </a:lnTo>
                      <a:cubicBezTo>
                        <a:pt x="7" y="29"/>
                        <a:pt x="12" y="28"/>
                        <a:pt x="17" y="30"/>
                      </a:cubicBezTo>
                      <a:cubicBezTo>
                        <a:pt x="19" y="14"/>
                        <a:pt x="29" y="5"/>
                        <a:pt x="30" y="0"/>
                      </a:cubicBezTo>
                      <a:cubicBezTo>
                        <a:pt x="25" y="2"/>
                        <a:pt x="17" y="12"/>
                        <a:pt x="1" y="14"/>
                      </a:cubicBezTo>
                      <a:cubicBezTo>
                        <a:pt x="4" y="19"/>
                        <a:pt x="3" y="25"/>
                        <a:pt x="0" y="27"/>
                      </a:cubicBezTo>
                      <a:lnTo>
                        <a:pt x="4" y="31"/>
                      </a:lnTo>
                      <a:lnTo>
                        <a:pt x="4" y="3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08" name="Freeform 596"/>
                <p:cNvSpPr>
                  <a:spLocks/>
                </p:cNvSpPr>
                <p:nvPr/>
              </p:nvSpPr>
              <p:spPr bwMode="auto">
                <a:xfrm>
                  <a:off x="3803" y="1988"/>
                  <a:ext cx="9" cy="10"/>
                </a:xfrm>
                <a:custGeom>
                  <a:avLst/>
                  <a:gdLst>
                    <a:gd name="T0" fmla="*/ 4 w 30"/>
                    <a:gd name="T1" fmla="*/ 31 h 31"/>
                    <a:gd name="T2" fmla="*/ 4 w 30"/>
                    <a:gd name="T3" fmla="*/ 31 h 31"/>
                    <a:gd name="T4" fmla="*/ 17 w 30"/>
                    <a:gd name="T5" fmla="*/ 30 h 31"/>
                    <a:gd name="T6" fmla="*/ 30 w 30"/>
                    <a:gd name="T7" fmla="*/ 0 h 31"/>
                    <a:gd name="T8" fmla="*/ 1 w 30"/>
                    <a:gd name="T9" fmla="*/ 14 h 31"/>
                    <a:gd name="T10" fmla="*/ 0 w 30"/>
                    <a:gd name="T11" fmla="*/ 27 h 31"/>
                    <a:gd name="T12" fmla="*/ 4 w 30"/>
                    <a:gd name="T13" fmla="*/ 31 h 31"/>
                    <a:gd name="T14" fmla="*/ 4 w 30"/>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1">
                      <a:moveTo>
                        <a:pt x="4" y="31"/>
                      </a:moveTo>
                      <a:lnTo>
                        <a:pt x="4" y="31"/>
                      </a:lnTo>
                      <a:cubicBezTo>
                        <a:pt x="7" y="29"/>
                        <a:pt x="12" y="28"/>
                        <a:pt x="17" y="30"/>
                      </a:cubicBezTo>
                      <a:cubicBezTo>
                        <a:pt x="19" y="14"/>
                        <a:pt x="29" y="5"/>
                        <a:pt x="30" y="0"/>
                      </a:cubicBezTo>
                      <a:cubicBezTo>
                        <a:pt x="25" y="2"/>
                        <a:pt x="17" y="12"/>
                        <a:pt x="1" y="14"/>
                      </a:cubicBezTo>
                      <a:cubicBezTo>
                        <a:pt x="4" y="19"/>
                        <a:pt x="3" y="25"/>
                        <a:pt x="0" y="27"/>
                      </a:cubicBezTo>
                      <a:lnTo>
                        <a:pt x="4" y="31"/>
                      </a:lnTo>
                      <a:lnTo>
                        <a:pt x="4" y="3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09" name="Freeform 597"/>
                <p:cNvSpPr>
                  <a:spLocks/>
                </p:cNvSpPr>
                <p:nvPr/>
              </p:nvSpPr>
              <p:spPr bwMode="auto">
                <a:xfrm>
                  <a:off x="3817" y="2021"/>
                  <a:ext cx="11" cy="7"/>
                </a:xfrm>
                <a:custGeom>
                  <a:avLst/>
                  <a:gdLst>
                    <a:gd name="T0" fmla="*/ 3 w 36"/>
                    <a:gd name="T1" fmla="*/ 23 h 25"/>
                    <a:gd name="T2" fmla="*/ 3 w 36"/>
                    <a:gd name="T3" fmla="*/ 23 h 25"/>
                    <a:gd name="T4" fmla="*/ 16 w 36"/>
                    <a:gd name="T5" fmla="*/ 25 h 25"/>
                    <a:gd name="T6" fmla="*/ 36 w 36"/>
                    <a:gd name="T7" fmla="*/ 0 h 25"/>
                    <a:gd name="T8" fmla="*/ 4 w 36"/>
                    <a:gd name="T9" fmla="*/ 5 h 25"/>
                    <a:gd name="T10" fmla="*/ 0 w 36"/>
                    <a:gd name="T11" fmla="*/ 18 h 25"/>
                    <a:gd name="T12" fmla="*/ 3 w 36"/>
                    <a:gd name="T13" fmla="*/ 23 h 25"/>
                    <a:gd name="T14" fmla="*/ 3 w 36"/>
                    <a:gd name="T15" fmla="*/ 23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5">
                      <a:moveTo>
                        <a:pt x="3" y="23"/>
                      </a:moveTo>
                      <a:lnTo>
                        <a:pt x="3" y="23"/>
                      </a:lnTo>
                      <a:cubicBezTo>
                        <a:pt x="5" y="21"/>
                        <a:pt x="11" y="21"/>
                        <a:pt x="16" y="25"/>
                      </a:cubicBezTo>
                      <a:cubicBezTo>
                        <a:pt x="22" y="10"/>
                        <a:pt x="33" y="4"/>
                        <a:pt x="36" y="0"/>
                      </a:cubicBezTo>
                      <a:cubicBezTo>
                        <a:pt x="31" y="0"/>
                        <a:pt x="20" y="7"/>
                        <a:pt x="4" y="5"/>
                      </a:cubicBezTo>
                      <a:cubicBezTo>
                        <a:pt x="5" y="11"/>
                        <a:pt x="3" y="16"/>
                        <a:pt x="0" y="18"/>
                      </a:cubicBezTo>
                      <a:lnTo>
                        <a:pt x="3" y="23"/>
                      </a:lnTo>
                      <a:lnTo>
                        <a:pt x="3" y="23"/>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10" name="Freeform 598"/>
                <p:cNvSpPr>
                  <a:spLocks/>
                </p:cNvSpPr>
                <p:nvPr/>
              </p:nvSpPr>
              <p:spPr bwMode="auto">
                <a:xfrm>
                  <a:off x="3817" y="2021"/>
                  <a:ext cx="11" cy="7"/>
                </a:xfrm>
                <a:custGeom>
                  <a:avLst/>
                  <a:gdLst>
                    <a:gd name="T0" fmla="*/ 3 w 36"/>
                    <a:gd name="T1" fmla="*/ 23 h 25"/>
                    <a:gd name="T2" fmla="*/ 3 w 36"/>
                    <a:gd name="T3" fmla="*/ 23 h 25"/>
                    <a:gd name="T4" fmla="*/ 16 w 36"/>
                    <a:gd name="T5" fmla="*/ 25 h 25"/>
                    <a:gd name="T6" fmla="*/ 36 w 36"/>
                    <a:gd name="T7" fmla="*/ 0 h 25"/>
                    <a:gd name="T8" fmla="*/ 4 w 36"/>
                    <a:gd name="T9" fmla="*/ 5 h 25"/>
                    <a:gd name="T10" fmla="*/ 0 w 36"/>
                    <a:gd name="T11" fmla="*/ 18 h 25"/>
                    <a:gd name="T12" fmla="*/ 3 w 36"/>
                    <a:gd name="T13" fmla="*/ 23 h 25"/>
                    <a:gd name="T14" fmla="*/ 3 w 36"/>
                    <a:gd name="T15" fmla="*/ 23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5">
                      <a:moveTo>
                        <a:pt x="3" y="23"/>
                      </a:moveTo>
                      <a:lnTo>
                        <a:pt x="3" y="23"/>
                      </a:lnTo>
                      <a:cubicBezTo>
                        <a:pt x="5" y="21"/>
                        <a:pt x="11" y="21"/>
                        <a:pt x="16" y="25"/>
                      </a:cubicBezTo>
                      <a:cubicBezTo>
                        <a:pt x="22" y="10"/>
                        <a:pt x="33" y="4"/>
                        <a:pt x="36" y="0"/>
                      </a:cubicBezTo>
                      <a:cubicBezTo>
                        <a:pt x="31" y="0"/>
                        <a:pt x="20" y="7"/>
                        <a:pt x="4" y="5"/>
                      </a:cubicBezTo>
                      <a:cubicBezTo>
                        <a:pt x="5" y="11"/>
                        <a:pt x="3" y="16"/>
                        <a:pt x="0" y="18"/>
                      </a:cubicBezTo>
                      <a:lnTo>
                        <a:pt x="3" y="23"/>
                      </a:lnTo>
                      <a:lnTo>
                        <a:pt x="3" y="23"/>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11" name="Freeform 599"/>
                <p:cNvSpPr>
                  <a:spLocks/>
                </p:cNvSpPr>
                <p:nvPr/>
              </p:nvSpPr>
              <p:spPr bwMode="auto">
                <a:xfrm>
                  <a:off x="3704" y="1988"/>
                  <a:ext cx="9" cy="10"/>
                </a:xfrm>
                <a:custGeom>
                  <a:avLst/>
                  <a:gdLst>
                    <a:gd name="T0" fmla="*/ 25 w 29"/>
                    <a:gd name="T1" fmla="*/ 31 h 31"/>
                    <a:gd name="T2" fmla="*/ 25 w 29"/>
                    <a:gd name="T3" fmla="*/ 31 h 31"/>
                    <a:gd name="T4" fmla="*/ 12 w 29"/>
                    <a:gd name="T5" fmla="*/ 30 h 31"/>
                    <a:gd name="T6" fmla="*/ 0 w 29"/>
                    <a:gd name="T7" fmla="*/ 0 h 31"/>
                    <a:gd name="T8" fmla="*/ 29 w 29"/>
                    <a:gd name="T9" fmla="*/ 14 h 31"/>
                    <a:gd name="T10" fmla="*/ 29 w 29"/>
                    <a:gd name="T11" fmla="*/ 27 h 31"/>
                    <a:gd name="T12" fmla="*/ 25 w 29"/>
                    <a:gd name="T13" fmla="*/ 31 h 31"/>
                    <a:gd name="T14" fmla="*/ 25 w 29"/>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5" y="31"/>
                      </a:moveTo>
                      <a:lnTo>
                        <a:pt x="25" y="31"/>
                      </a:lnTo>
                      <a:cubicBezTo>
                        <a:pt x="23" y="29"/>
                        <a:pt x="17" y="28"/>
                        <a:pt x="12" y="30"/>
                      </a:cubicBezTo>
                      <a:cubicBezTo>
                        <a:pt x="10" y="14"/>
                        <a:pt x="1" y="5"/>
                        <a:pt x="0" y="0"/>
                      </a:cubicBezTo>
                      <a:cubicBezTo>
                        <a:pt x="4" y="2"/>
                        <a:pt x="13" y="12"/>
                        <a:pt x="29" y="14"/>
                      </a:cubicBezTo>
                      <a:cubicBezTo>
                        <a:pt x="26" y="19"/>
                        <a:pt x="27" y="25"/>
                        <a:pt x="29" y="27"/>
                      </a:cubicBezTo>
                      <a:lnTo>
                        <a:pt x="25" y="31"/>
                      </a:lnTo>
                      <a:lnTo>
                        <a:pt x="25" y="3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12" name="Freeform 600"/>
                <p:cNvSpPr>
                  <a:spLocks/>
                </p:cNvSpPr>
                <p:nvPr/>
              </p:nvSpPr>
              <p:spPr bwMode="auto">
                <a:xfrm>
                  <a:off x="3704" y="1988"/>
                  <a:ext cx="9" cy="10"/>
                </a:xfrm>
                <a:custGeom>
                  <a:avLst/>
                  <a:gdLst>
                    <a:gd name="T0" fmla="*/ 25 w 29"/>
                    <a:gd name="T1" fmla="*/ 31 h 31"/>
                    <a:gd name="T2" fmla="*/ 25 w 29"/>
                    <a:gd name="T3" fmla="*/ 31 h 31"/>
                    <a:gd name="T4" fmla="*/ 12 w 29"/>
                    <a:gd name="T5" fmla="*/ 30 h 31"/>
                    <a:gd name="T6" fmla="*/ 0 w 29"/>
                    <a:gd name="T7" fmla="*/ 0 h 31"/>
                    <a:gd name="T8" fmla="*/ 29 w 29"/>
                    <a:gd name="T9" fmla="*/ 14 h 31"/>
                    <a:gd name="T10" fmla="*/ 29 w 29"/>
                    <a:gd name="T11" fmla="*/ 27 h 31"/>
                    <a:gd name="T12" fmla="*/ 25 w 29"/>
                    <a:gd name="T13" fmla="*/ 31 h 31"/>
                    <a:gd name="T14" fmla="*/ 25 w 29"/>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5" y="31"/>
                      </a:moveTo>
                      <a:lnTo>
                        <a:pt x="25" y="31"/>
                      </a:lnTo>
                      <a:cubicBezTo>
                        <a:pt x="23" y="29"/>
                        <a:pt x="17" y="28"/>
                        <a:pt x="12" y="30"/>
                      </a:cubicBezTo>
                      <a:cubicBezTo>
                        <a:pt x="10" y="14"/>
                        <a:pt x="1" y="5"/>
                        <a:pt x="0" y="0"/>
                      </a:cubicBezTo>
                      <a:cubicBezTo>
                        <a:pt x="4" y="2"/>
                        <a:pt x="13" y="12"/>
                        <a:pt x="29" y="14"/>
                      </a:cubicBezTo>
                      <a:cubicBezTo>
                        <a:pt x="26" y="19"/>
                        <a:pt x="27" y="25"/>
                        <a:pt x="29" y="27"/>
                      </a:cubicBezTo>
                      <a:lnTo>
                        <a:pt x="25" y="31"/>
                      </a:lnTo>
                      <a:lnTo>
                        <a:pt x="25" y="3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13" name="Freeform 601"/>
                <p:cNvSpPr>
                  <a:spLocks/>
                </p:cNvSpPr>
                <p:nvPr/>
              </p:nvSpPr>
              <p:spPr bwMode="auto">
                <a:xfrm>
                  <a:off x="3688" y="2021"/>
                  <a:ext cx="11" cy="7"/>
                </a:xfrm>
                <a:custGeom>
                  <a:avLst/>
                  <a:gdLst>
                    <a:gd name="T0" fmla="*/ 33 w 36"/>
                    <a:gd name="T1" fmla="*/ 23 h 25"/>
                    <a:gd name="T2" fmla="*/ 33 w 36"/>
                    <a:gd name="T3" fmla="*/ 23 h 25"/>
                    <a:gd name="T4" fmla="*/ 20 w 36"/>
                    <a:gd name="T5" fmla="*/ 25 h 25"/>
                    <a:gd name="T6" fmla="*/ 0 w 36"/>
                    <a:gd name="T7" fmla="*/ 0 h 25"/>
                    <a:gd name="T8" fmla="*/ 32 w 36"/>
                    <a:gd name="T9" fmla="*/ 5 h 25"/>
                    <a:gd name="T10" fmla="*/ 36 w 36"/>
                    <a:gd name="T11" fmla="*/ 18 h 25"/>
                    <a:gd name="T12" fmla="*/ 33 w 36"/>
                    <a:gd name="T13" fmla="*/ 23 h 25"/>
                    <a:gd name="T14" fmla="*/ 33 w 36"/>
                    <a:gd name="T15" fmla="*/ 23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5">
                      <a:moveTo>
                        <a:pt x="33" y="23"/>
                      </a:moveTo>
                      <a:lnTo>
                        <a:pt x="33" y="23"/>
                      </a:lnTo>
                      <a:cubicBezTo>
                        <a:pt x="30" y="21"/>
                        <a:pt x="24" y="21"/>
                        <a:pt x="20" y="25"/>
                      </a:cubicBezTo>
                      <a:cubicBezTo>
                        <a:pt x="14" y="10"/>
                        <a:pt x="2" y="4"/>
                        <a:pt x="0" y="0"/>
                      </a:cubicBezTo>
                      <a:cubicBezTo>
                        <a:pt x="5" y="0"/>
                        <a:pt x="16" y="7"/>
                        <a:pt x="32" y="5"/>
                      </a:cubicBezTo>
                      <a:cubicBezTo>
                        <a:pt x="31" y="11"/>
                        <a:pt x="33" y="16"/>
                        <a:pt x="36" y="18"/>
                      </a:cubicBezTo>
                      <a:lnTo>
                        <a:pt x="33" y="23"/>
                      </a:lnTo>
                      <a:lnTo>
                        <a:pt x="33" y="23"/>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14" name="Freeform 602"/>
                <p:cNvSpPr>
                  <a:spLocks/>
                </p:cNvSpPr>
                <p:nvPr/>
              </p:nvSpPr>
              <p:spPr bwMode="auto">
                <a:xfrm>
                  <a:off x="3688" y="2021"/>
                  <a:ext cx="11" cy="7"/>
                </a:xfrm>
                <a:custGeom>
                  <a:avLst/>
                  <a:gdLst>
                    <a:gd name="T0" fmla="*/ 33 w 36"/>
                    <a:gd name="T1" fmla="*/ 23 h 25"/>
                    <a:gd name="T2" fmla="*/ 33 w 36"/>
                    <a:gd name="T3" fmla="*/ 23 h 25"/>
                    <a:gd name="T4" fmla="*/ 20 w 36"/>
                    <a:gd name="T5" fmla="*/ 25 h 25"/>
                    <a:gd name="T6" fmla="*/ 0 w 36"/>
                    <a:gd name="T7" fmla="*/ 0 h 25"/>
                    <a:gd name="T8" fmla="*/ 32 w 36"/>
                    <a:gd name="T9" fmla="*/ 5 h 25"/>
                    <a:gd name="T10" fmla="*/ 36 w 36"/>
                    <a:gd name="T11" fmla="*/ 18 h 25"/>
                    <a:gd name="T12" fmla="*/ 33 w 36"/>
                    <a:gd name="T13" fmla="*/ 23 h 25"/>
                    <a:gd name="T14" fmla="*/ 33 w 36"/>
                    <a:gd name="T15" fmla="*/ 23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5">
                      <a:moveTo>
                        <a:pt x="33" y="23"/>
                      </a:moveTo>
                      <a:lnTo>
                        <a:pt x="33" y="23"/>
                      </a:lnTo>
                      <a:cubicBezTo>
                        <a:pt x="30" y="21"/>
                        <a:pt x="24" y="21"/>
                        <a:pt x="20" y="25"/>
                      </a:cubicBezTo>
                      <a:cubicBezTo>
                        <a:pt x="14" y="10"/>
                        <a:pt x="2" y="4"/>
                        <a:pt x="0" y="0"/>
                      </a:cubicBezTo>
                      <a:cubicBezTo>
                        <a:pt x="5" y="0"/>
                        <a:pt x="16" y="7"/>
                        <a:pt x="32" y="5"/>
                      </a:cubicBezTo>
                      <a:cubicBezTo>
                        <a:pt x="31" y="11"/>
                        <a:pt x="33" y="16"/>
                        <a:pt x="36" y="18"/>
                      </a:cubicBezTo>
                      <a:lnTo>
                        <a:pt x="33" y="23"/>
                      </a:lnTo>
                      <a:lnTo>
                        <a:pt x="33" y="23"/>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15" name="Freeform 603"/>
                <p:cNvSpPr>
                  <a:spLocks/>
                </p:cNvSpPr>
                <p:nvPr/>
              </p:nvSpPr>
              <p:spPr bwMode="auto">
                <a:xfrm>
                  <a:off x="3753" y="1982"/>
                  <a:ext cx="10" cy="5"/>
                </a:xfrm>
                <a:custGeom>
                  <a:avLst/>
                  <a:gdLst>
                    <a:gd name="T0" fmla="*/ 16 w 33"/>
                    <a:gd name="T1" fmla="*/ 9 h 16"/>
                    <a:gd name="T2" fmla="*/ 16 w 33"/>
                    <a:gd name="T3" fmla="*/ 9 h 16"/>
                    <a:gd name="T4" fmla="*/ 33 w 33"/>
                    <a:gd name="T5" fmla="*/ 8 h 16"/>
                    <a:gd name="T6" fmla="*/ 16 w 33"/>
                    <a:gd name="T7" fmla="*/ 8 h 16"/>
                    <a:gd name="T8" fmla="*/ 16 w 33"/>
                    <a:gd name="T9" fmla="*/ 8 h 16"/>
                    <a:gd name="T10" fmla="*/ 31 w 33"/>
                    <a:gd name="T11" fmla="*/ 8 h 16"/>
                    <a:gd name="T12" fmla="*/ 16 w 33"/>
                    <a:gd name="T13" fmla="*/ 8 h 16"/>
                    <a:gd name="T14" fmla="*/ 1 w 33"/>
                    <a:gd name="T15" fmla="*/ 8 h 16"/>
                    <a:gd name="T16" fmla="*/ 16 w 33"/>
                    <a:gd name="T17" fmla="*/ 8 h 16"/>
                    <a:gd name="T18" fmla="*/ 16 w 33"/>
                    <a:gd name="T19" fmla="*/ 8 h 16"/>
                    <a:gd name="T20" fmla="*/ 0 w 33"/>
                    <a:gd name="T21" fmla="*/ 8 h 16"/>
                    <a:gd name="T22" fmla="*/ 16 w 33"/>
                    <a:gd name="T23" fmla="*/ 9 h 16"/>
                    <a:gd name="T24" fmla="*/ 16 w 33"/>
                    <a:gd name="T25"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16">
                      <a:moveTo>
                        <a:pt x="16" y="9"/>
                      </a:moveTo>
                      <a:lnTo>
                        <a:pt x="16" y="9"/>
                      </a:lnTo>
                      <a:cubicBezTo>
                        <a:pt x="22" y="14"/>
                        <a:pt x="33" y="16"/>
                        <a:pt x="33" y="8"/>
                      </a:cubicBezTo>
                      <a:cubicBezTo>
                        <a:pt x="33" y="0"/>
                        <a:pt x="22" y="3"/>
                        <a:pt x="16" y="8"/>
                      </a:cubicBezTo>
                      <a:lnTo>
                        <a:pt x="16" y="8"/>
                      </a:lnTo>
                      <a:cubicBezTo>
                        <a:pt x="21" y="4"/>
                        <a:pt x="31" y="3"/>
                        <a:pt x="31" y="8"/>
                      </a:cubicBezTo>
                      <a:cubicBezTo>
                        <a:pt x="31" y="14"/>
                        <a:pt x="21" y="12"/>
                        <a:pt x="16" y="8"/>
                      </a:cubicBezTo>
                      <a:cubicBezTo>
                        <a:pt x="12" y="12"/>
                        <a:pt x="1" y="14"/>
                        <a:pt x="1" y="8"/>
                      </a:cubicBezTo>
                      <a:cubicBezTo>
                        <a:pt x="1" y="3"/>
                        <a:pt x="12" y="4"/>
                        <a:pt x="16" y="8"/>
                      </a:cubicBezTo>
                      <a:lnTo>
                        <a:pt x="16" y="8"/>
                      </a:lnTo>
                      <a:cubicBezTo>
                        <a:pt x="11" y="3"/>
                        <a:pt x="0" y="0"/>
                        <a:pt x="0" y="8"/>
                      </a:cubicBezTo>
                      <a:cubicBezTo>
                        <a:pt x="0" y="16"/>
                        <a:pt x="11" y="14"/>
                        <a:pt x="16" y="9"/>
                      </a:cubicBezTo>
                      <a:lnTo>
                        <a:pt x="16" y="9"/>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16" name="Freeform 604"/>
                <p:cNvSpPr>
                  <a:spLocks/>
                </p:cNvSpPr>
                <p:nvPr/>
              </p:nvSpPr>
              <p:spPr bwMode="auto">
                <a:xfrm>
                  <a:off x="3753" y="1982"/>
                  <a:ext cx="10" cy="5"/>
                </a:xfrm>
                <a:custGeom>
                  <a:avLst/>
                  <a:gdLst>
                    <a:gd name="T0" fmla="*/ 16 w 33"/>
                    <a:gd name="T1" fmla="*/ 9 h 16"/>
                    <a:gd name="T2" fmla="*/ 16 w 33"/>
                    <a:gd name="T3" fmla="*/ 9 h 16"/>
                    <a:gd name="T4" fmla="*/ 33 w 33"/>
                    <a:gd name="T5" fmla="*/ 8 h 16"/>
                    <a:gd name="T6" fmla="*/ 16 w 33"/>
                    <a:gd name="T7" fmla="*/ 8 h 16"/>
                    <a:gd name="T8" fmla="*/ 16 w 33"/>
                    <a:gd name="T9" fmla="*/ 8 h 16"/>
                    <a:gd name="T10" fmla="*/ 31 w 33"/>
                    <a:gd name="T11" fmla="*/ 8 h 16"/>
                    <a:gd name="T12" fmla="*/ 16 w 33"/>
                    <a:gd name="T13" fmla="*/ 8 h 16"/>
                    <a:gd name="T14" fmla="*/ 1 w 33"/>
                    <a:gd name="T15" fmla="*/ 8 h 16"/>
                    <a:gd name="T16" fmla="*/ 16 w 33"/>
                    <a:gd name="T17" fmla="*/ 8 h 16"/>
                    <a:gd name="T18" fmla="*/ 16 w 33"/>
                    <a:gd name="T19" fmla="*/ 8 h 16"/>
                    <a:gd name="T20" fmla="*/ 0 w 33"/>
                    <a:gd name="T21" fmla="*/ 8 h 16"/>
                    <a:gd name="T22" fmla="*/ 16 w 33"/>
                    <a:gd name="T23" fmla="*/ 9 h 16"/>
                    <a:gd name="T24" fmla="*/ 16 w 33"/>
                    <a:gd name="T25"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16">
                      <a:moveTo>
                        <a:pt x="16" y="9"/>
                      </a:moveTo>
                      <a:lnTo>
                        <a:pt x="16" y="9"/>
                      </a:lnTo>
                      <a:cubicBezTo>
                        <a:pt x="22" y="14"/>
                        <a:pt x="33" y="16"/>
                        <a:pt x="33" y="8"/>
                      </a:cubicBezTo>
                      <a:cubicBezTo>
                        <a:pt x="33" y="0"/>
                        <a:pt x="22" y="3"/>
                        <a:pt x="16" y="8"/>
                      </a:cubicBezTo>
                      <a:lnTo>
                        <a:pt x="16" y="8"/>
                      </a:lnTo>
                      <a:cubicBezTo>
                        <a:pt x="21" y="4"/>
                        <a:pt x="31" y="3"/>
                        <a:pt x="31" y="8"/>
                      </a:cubicBezTo>
                      <a:cubicBezTo>
                        <a:pt x="31" y="14"/>
                        <a:pt x="21" y="12"/>
                        <a:pt x="16" y="8"/>
                      </a:cubicBezTo>
                      <a:cubicBezTo>
                        <a:pt x="12" y="12"/>
                        <a:pt x="1" y="14"/>
                        <a:pt x="1" y="8"/>
                      </a:cubicBezTo>
                      <a:cubicBezTo>
                        <a:pt x="1" y="3"/>
                        <a:pt x="12" y="4"/>
                        <a:pt x="16" y="8"/>
                      </a:cubicBezTo>
                      <a:lnTo>
                        <a:pt x="16" y="8"/>
                      </a:lnTo>
                      <a:cubicBezTo>
                        <a:pt x="11" y="3"/>
                        <a:pt x="0" y="0"/>
                        <a:pt x="0" y="8"/>
                      </a:cubicBezTo>
                      <a:cubicBezTo>
                        <a:pt x="0" y="16"/>
                        <a:pt x="11" y="14"/>
                        <a:pt x="16" y="9"/>
                      </a:cubicBezTo>
                      <a:lnTo>
                        <a:pt x="16" y="9"/>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17" name="Freeform 605"/>
                <p:cNvSpPr>
                  <a:spLocks/>
                </p:cNvSpPr>
                <p:nvPr/>
              </p:nvSpPr>
              <p:spPr bwMode="auto">
                <a:xfrm>
                  <a:off x="3755" y="1984"/>
                  <a:ext cx="4" cy="8"/>
                </a:xfrm>
                <a:custGeom>
                  <a:avLst/>
                  <a:gdLst>
                    <a:gd name="T0" fmla="*/ 3 w 12"/>
                    <a:gd name="T1" fmla="*/ 25 h 26"/>
                    <a:gd name="T2" fmla="*/ 3 w 12"/>
                    <a:gd name="T3" fmla="*/ 25 h 26"/>
                    <a:gd name="T4" fmla="*/ 8 w 12"/>
                    <a:gd name="T5" fmla="*/ 24 h 26"/>
                    <a:gd name="T6" fmla="*/ 8 w 12"/>
                    <a:gd name="T7" fmla="*/ 13 h 26"/>
                    <a:gd name="T8" fmla="*/ 10 w 12"/>
                    <a:gd name="T9" fmla="*/ 1 h 26"/>
                    <a:gd name="T10" fmla="*/ 5 w 12"/>
                    <a:gd name="T11" fmla="*/ 12 h 26"/>
                    <a:gd name="T12" fmla="*/ 0 w 12"/>
                    <a:gd name="T13" fmla="*/ 21 h 26"/>
                    <a:gd name="T14" fmla="*/ 3 w 12"/>
                    <a:gd name="T15" fmla="*/ 25 h 26"/>
                    <a:gd name="T16" fmla="*/ 3 w 12"/>
                    <a:gd name="T1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6">
                      <a:moveTo>
                        <a:pt x="3" y="25"/>
                      </a:moveTo>
                      <a:lnTo>
                        <a:pt x="3" y="25"/>
                      </a:lnTo>
                      <a:cubicBezTo>
                        <a:pt x="5" y="26"/>
                        <a:pt x="8" y="25"/>
                        <a:pt x="8" y="24"/>
                      </a:cubicBezTo>
                      <a:cubicBezTo>
                        <a:pt x="10" y="18"/>
                        <a:pt x="8" y="14"/>
                        <a:pt x="8" y="13"/>
                      </a:cubicBezTo>
                      <a:cubicBezTo>
                        <a:pt x="10" y="6"/>
                        <a:pt x="12" y="1"/>
                        <a:pt x="10" y="1"/>
                      </a:cubicBezTo>
                      <a:cubicBezTo>
                        <a:pt x="8" y="0"/>
                        <a:pt x="7" y="5"/>
                        <a:pt x="5" y="12"/>
                      </a:cubicBezTo>
                      <a:cubicBezTo>
                        <a:pt x="5" y="14"/>
                        <a:pt x="2" y="15"/>
                        <a:pt x="0" y="21"/>
                      </a:cubicBezTo>
                      <a:cubicBezTo>
                        <a:pt x="0" y="23"/>
                        <a:pt x="1" y="24"/>
                        <a:pt x="3" y="25"/>
                      </a:cubicBezTo>
                      <a:lnTo>
                        <a:pt x="3" y="25"/>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18" name="Freeform 606"/>
                <p:cNvSpPr>
                  <a:spLocks/>
                </p:cNvSpPr>
                <p:nvPr/>
              </p:nvSpPr>
              <p:spPr bwMode="auto">
                <a:xfrm>
                  <a:off x="3755" y="1984"/>
                  <a:ext cx="4" cy="8"/>
                </a:xfrm>
                <a:custGeom>
                  <a:avLst/>
                  <a:gdLst>
                    <a:gd name="T0" fmla="*/ 3 w 12"/>
                    <a:gd name="T1" fmla="*/ 25 h 26"/>
                    <a:gd name="T2" fmla="*/ 3 w 12"/>
                    <a:gd name="T3" fmla="*/ 25 h 26"/>
                    <a:gd name="T4" fmla="*/ 8 w 12"/>
                    <a:gd name="T5" fmla="*/ 24 h 26"/>
                    <a:gd name="T6" fmla="*/ 8 w 12"/>
                    <a:gd name="T7" fmla="*/ 13 h 26"/>
                    <a:gd name="T8" fmla="*/ 10 w 12"/>
                    <a:gd name="T9" fmla="*/ 1 h 26"/>
                    <a:gd name="T10" fmla="*/ 5 w 12"/>
                    <a:gd name="T11" fmla="*/ 12 h 26"/>
                    <a:gd name="T12" fmla="*/ 0 w 12"/>
                    <a:gd name="T13" fmla="*/ 21 h 26"/>
                    <a:gd name="T14" fmla="*/ 3 w 12"/>
                    <a:gd name="T15" fmla="*/ 25 h 26"/>
                    <a:gd name="T16" fmla="*/ 3 w 12"/>
                    <a:gd name="T1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6">
                      <a:moveTo>
                        <a:pt x="3" y="25"/>
                      </a:moveTo>
                      <a:lnTo>
                        <a:pt x="3" y="25"/>
                      </a:lnTo>
                      <a:cubicBezTo>
                        <a:pt x="5" y="26"/>
                        <a:pt x="8" y="25"/>
                        <a:pt x="8" y="24"/>
                      </a:cubicBezTo>
                      <a:cubicBezTo>
                        <a:pt x="10" y="18"/>
                        <a:pt x="8" y="14"/>
                        <a:pt x="8" y="13"/>
                      </a:cubicBezTo>
                      <a:cubicBezTo>
                        <a:pt x="10" y="6"/>
                        <a:pt x="12" y="1"/>
                        <a:pt x="10" y="1"/>
                      </a:cubicBezTo>
                      <a:cubicBezTo>
                        <a:pt x="8" y="0"/>
                        <a:pt x="7" y="5"/>
                        <a:pt x="5" y="12"/>
                      </a:cubicBezTo>
                      <a:cubicBezTo>
                        <a:pt x="5" y="14"/>
                        <a:pt x="2" y="15"/>
                        <a:pt x="0" y="21"/>
                      </a:cubicBezTo>
                      <a:cubicBezTo>
                        <a:pt x="0" y="23"/>
                        <a:pt x="1" y="24"/>
                        <a:pt x="3" y="25"/>
                      </a:cubicBezTo>
                      <a:lnTo>
                        <a:pt x="3" y="25"/>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19" name="Freeform 607"/>
                <p:cNvSpPr>
                  <a:spLocks/>
                </p:cNvSpPr>
                <p:nvPr/>
              </p:nvSpPr>
              <p:spPr bwMode="auto">
                <a:xfrm>
                  <a:off x="3756" y="1988"/>
                  <a:ext cx="2" cy="1"/>
                </a:xfrm>
                <a:custGeom>
                  <a:avLst/>
                  <a:gdLst>
                    <a:gd name="T0" fmla="*/ 3 w 5"/>
                    <a:gd name="T1" fmla="*/ 0 h 4"/>
                    <a:gd name="T2" fmla="*/ 3 w 5"/>
                    <a:gd name="T3" fmla="*/ 0 h 4"/>
                    <a:gd name="T4" fmla="*/ 2 w 5"/>
                    <a:gd name="T5" fmla="*/ 3 h 4"/>
                    <a:gd name="T6" fmla="*/ 3 w 5"/>
                    <a:gd name="T7" fmla="*/ 0 h 4"/>
                    <a:gd name="T8" fmla="*/ 3 w 5"/>
                    <a:gd name="T9" fmla="*/ 0 h 4"/>
                  </a:gdLst>
                  <a:ahLst/>
                  <a:cxnLst>
                    <a:cxn ang="0">
                      <a:pos x="T0" y="T1"/>
                    </a:cxn>
                    <a:cxn ang="0">
                      <a:pos x="T2" y="T3"/>
                    </a:cxn>
                    <a:cxn ang="0">
                      <a:pos x="T4" y="T5"/>
                    </a:cxn>
                    <a:cxn ang="0">
                      <a:pos x="T6" y="T7"/>
                    </a:cxn>
                    <a:cxn ang="0">
                      <a:pos x="T8" y="T9"/>
                    </a:cxn>
                  </a:cxnLst>
                  <a:rect l="0" t="0" r="r" b="b"/>
                  <a:pathLst>
                    <a:path w="5" h="4">
                      <a:moveTo>
                        <a:pt x="3" y="0"/>
                      </a:moveTo>
                      <a:lnTo>
                        <a:pt x="3" y="0"/>
                      </a:lnTo>
                      <a:cubicBezTo>
                        <a:pt x="1" y="0"/>
                        <a:pt x="0" y="3"/>
                        <a:pt x="2" y="3"/>
                      </a:cubicBezTo>
                      <a:cubicBezTo>
                        <a:pt x="4" y="4"/>
                        <a:pt x="5" y="1"/>
                        <a:pt x="3" y="0"/>
                      </a:cubicBezTo>
                      <a:lnTo>
                        <a:pt x="3" y="0"/>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20" name="Freeform 608"/>
                <p:cNvSpPr>
                  <a:spLocks/>
                </p:cNvSpPr>
                <p:nvPr/>
              </p:nvSpPr>
              <p:spPr bwMode="auto">
                <a:xfrm>
                  <a:off x="3756" y="1988"/>
                  <a:ext cx="2" cy="1"/>
                </a:xfrm>
                <a:custGeom>
                  <a:avLst/>
                  <a:gdLst>
                    <a:gd name="T0" fmla="*/ 3 w 5"/>
                    <a:gd name="T1" fmla="*/ 0 h 4"/>
                    <a:gd name="T2" fmla="*/ 3 w 5"/>
                    <a:gd name="T3" fmla="*/ 0 h 4"/>
                    <a:gd name="T4" fmla="*/ 2 w 5"/>
                    <a:gd name="T5" fmla="*/ 3 h 4"/>
                    <a:gd name="T6" fmla="*/ 3 w 5"/>
                    <a:gd name="T7" fmla="*/ 0 h 4"/>
                    <a:gd name="T8" fmla="*/ 3 w 5"/>
                    <a:gd name="T9" fmla="*/ 0 h 4"/>
                  </a:gdLst>
                  <a:ahLst/>
                  <a:cxnLst>
                    <a:cxn ang="0">
                      <a:pos x="T0" y="T1"/>
                    </a:cxn>
                    <a:cxn ang="0">
                      <a:pos x="T2" y="T3"/>
                    </a:cxn>
                    <a:cxn ang="0">
                      <a:pos x="T4" y="T5"/>
                    </a:cxn>
                    <a:cxn ang="0">
                      <a:pos x="T6" y="T7"/>
                    </a:cxn>
                    <a:cxn ang="0">
                      <a:pos x="T8" y="T9"/>
                    </a:cxn>
                  </a:cxnLst>
                  <a:rect l="0" t="0" r="r" b="b"/>
                  <a:pathLst>
                    <a:path w="5" h="4">
                      <a:moveTo>
                        <a:pt x="3" y="0"/>
                      </a:moveTo>
                      <a:lnTo>
                        <a:pt x="3" y="0"/>
                      </a:lnTo>
                      <a:cubicBezTo>
                        <a:pt x="1" y="0"/>
                        <a:pt x="0" y="3"/>
                        <a:pt x="2" y="3"/>
                      </a:cubicBezTo>
                      <a:cubicBezTo>
                        <a:pt x="4" y="4"/>
                        <a:pt x="5" y="1"/>
                        <a:pt x="3" y="0"/>
                      </a:cubicBezTo>
                      <a:lnTo>
                        <a:pt x="3"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21" name="Freeform 609"/>
                <p:cNvSpPr>
                  <a:spLocks/>
                </p:cNvSpPr>
                <p:nvPr/>
              </p:nvSpPr>
              <p:spPr bwMode="auto">
                <a:xfrm>
                  <a:off x="3757" y="1984"/>
                  <a:ext cx="4" cy="8"/>
                </a:xfrm>
                <a:custGeom>
                  <a:avLst/>
                  <a:gdLst>
                    <a:gd name="T0" fmla="*/ 8 w 12"/>
                    <a:gd name="T1" fmla="*/ 25 h 26"/>
                    <a:gd name="T2" fmla="*/ 8 w 12"/>
                    <a:gd name="T3" fmla="*/ 25 h 26"/>
                    <a:gd name="T4" fmla="*/ 11 w 12"/>
                    <a:gd name="T5" fmla="*/ 22 h 26"/>
                    <a:gd name="T6" fmla="*/ 6 w 12"/>
                    <a:gd name="T7" fmla="*/ 12 h 26"/>
                    <a:gd name="T8" fmla="*/ 2 w 12"/>
                    <a:gd name="T9" fmla="*/ 1 h 26"/>
                    <a:gd name="T10" fmla="*/ 4 w 12"/>
                    <a:gd name="T11" fmla="*/ 13 h 26"/>
                    <a:gd name="T12" fmla="*/ 3 w 12"/>
                    <a:gd name="T13" fmla="*/ 24 h 26"/>
                    <a:gd name="T14" fmla="*/ 8 w 12"/>
                    <a:gd name="T15" fmla="*/ 25 h 26"/>
                    <a:gd name="T16" fmla="*/ 8 w 12"/>
                    <a:gd name="T1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6">
                      <a:moveTo>
                        <a:pt x="8" y="25"/>
                      </a:moveTo>
                      <a:lnTo>
                        <a:pt x="8" y="25"/>
                      </a:lnTo>
                      <a:cubicBezTo>
                        <a:pt x="10" y="25"/>
                        <a:pt x="12" y="23"/>
                        <a:pt x="11" y="22"/>
                      </a:cubicBezTo>
                      <a:cubicBezTo>
                        <a:pt x="10" y="16"/>
                        <a:pt x="6" y="14"/>
                        <a:pt x="6" y="12"/>
                      </a:cubicBezTo>
                      <a:cubicBezTo>
                        <a:pt x="4" y="5"/>
                        <a:pt x="4" y="0"/>
                        <a:pt x="2" y="1"/>
                      </a:cubicBezTo>
                      <a:cubicBezTo>
                        <a:pt x="0" y="1"/>
                        <a:pt x="2" y="6"/>
                        <a:pt x="4" y="13"/>
                      </a:cubicBezTo>
                      <a:cubicBezTo>
                        <a:pt x="4" y="14"/>
                        <a:pt x="2" y="18"/>
                        <a:pt x="3" y="24"/>
                      </a:cubicBezTo>
                      <a:cubicBezTo>
                        <a:pt x="4" y="25"/>
                        <a:pt x="6" y="26"/>
                        <a:pt x="8" y="25"/>
                      </a:cubicBezTo>
                      <a:lnTo>
                        <a:pt x="8" y="25"/>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22" name="Freeform 610"/>
                <p:cNvSpPr>
                  <a:spLocks/>
                </p:cNvSpPr>
                <p:nvPr/>
              </p:nvSpPr>
              <p:spPr bwMode="auto">
                <a:xfrm>
                  <a:off x="3757" y="1984"/>
                  <a:ext cx="4" cy="8"/>
                </a:xfrm>
                <a:custGeom>
                  <a:avLst/>
                  <a:gdLst>
                    <a:gd name="T0" fmla="*/ 8 w 12"/>
                    <a:gd name="T1" fmla="*/ 25 h 26"/>
                    <a:gd name="T2" fmla="*/ 8 w 12"/>
                    <a:gd name="T3" fmla="*/ 25 h 26"/>
                    <a:gd name="T4" fmla="*/ 11 w 12"/>
                    <a:gd name="T5" fmla="*/ 22 h 26"/>
                    <a:gd name="T6" fmla="*/ 6 w 12"/>
                    <a:gd name="T7" fmla="*/ 12 h 26"/>
                    <a:gd name="T8" fmla="*/ 2 w 12"/>
                    <a:gd name="T9" fmla="*/ 1 h 26"/>
                    <a:gd name="T10" fmla="*/ 4 w 12"/>
                    <a:gd name="T11" fmla="*/ 13 h 26"/>
                    <a:gd name="T12" fmla="*/ 3 w 12"/>
                    <a:gd name="T13" fmla="*/ 24 h 26"/>
                    <a:gd name="T14" fmla="*/ 8 w 12"/>
                    <a:gd name="T15" fmla="*/ 25 h 26"/>
                    <a:gd name="T16" fmla="*/ 8 w 12"/>
                    <a:gd name="T1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6">
                      <a:moveTo>
                        <a:pt x="8" y="25"/>
                      </a:moveTo>
                      <a:lnTo>
                        <a:pt x="8" y="25"/>
                      </a:lnTo>
                      <a:cubicBezTo>
                        <a:pt x="10" y="25"/>
                        <a:pt x="12" y="23"/>
                        <a:pt x="11" y="22"/>
                      </a:cubicBezTo>
                      <a:cubicBezTo>
                        <a:pt x="10" y="16"/>
                        <a:pt x="6" y="14"/>
                        <a:pt x="6" y="12"/>
                      </a:cubicBezTo>
                      <a:cubicBezTo>
                        <a:pt x="4" y="5"/>
                        <a:pt x="4" y="0"/>
                        <a:pt x="2" y="1"/>
                      </a:cubicBezTo>
                      <a:cubicBezTo>
                        <a:pt x="0" y="1"/>
                        <a:pt x="2" y="6"/>
                        <a:pt x="4" y="13"/>
                      </a:cubicBezTo>
                      <a:cubicBezTo>
                        <a:pt x="4" y="14"/>
                        <a:pt x="2" y="18"/>
                        <a:pt x="3" y="24"/>
                      </a:cubicBezTo>
                      <a:cubicBezTo>
                        <a:pt x="4" y="25"/>
                        <a:pt x="6" y="26"/>
                        <a:pt x="8" y="25"/>
                      </a:cubicBezTo>
                      <a:lnTo>
                        <a:pt x="8" y="25"/>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23" name="Freeform 611"/>
                <p:cNvSpPr>
                  <a:spLocks/>
                </p:cNvSpPr>
                <p:nvPr/>
              </p:nvSpPr>
              <p:spPr bwMode="auto">
                <a:xfrm>
                  <a:off x="3758" y="1988"/>
                  <a:ext cx="2" cy="1"/>
                </a:xfrm>
                <a:custGeom>
                  <a:avLst/>
                  <a:gdLst>
                    <a:gd name="T0" fmla="*/ 3 w 6"/>
                    <a:gd name="T1" fmla="*/ 1 h 4"/>
                    <a:gd name="T2" fmla="*/ 3 w 6"/>
                    <a:gd name="T3" fmla="*/ 1 h 4"/>
                    <a:gd name="T4" fmla="*/ 3 w 6"/>
                    <a:gd name="T5" fmla="*/ 3 h 4"/>
                    <a:gd name="T6" fmla="*/ 3 w 6"/>
                    <a:gd name="T7" fmla="*/ 1 h 4"/>
                    <a:gd name="T8" fmla="*/ 3 w 6"/>
                    <a:gd name="T9" fmla="*/ 1 h 4"/>
                  </a:gdLst>
                  <a:ahLst/>
                  <a:cxnLst>
                    <a:cxn ang="0">
                      <a:pos x="T0" y="T1"/>
                    </a:cxn>
                    <a:cxn ang="0">
                      <a:pos x="T2" y="T3"/>
                    </a:cxn>
                    <a:cxn ang="0">
                      <a:pos x="T4" y="T5"/>
                    </a:cxn>
                    <a:cxn ang="0">
                      <a:pos x="T6" y="T7"/>
                    </a:cxn>
                    <a:cxn ang="0">
                      <a:pos x="T8" y="T9"/>
                    </a:cxn>
                  </a:cxnLst>
                  <a:rect l="0" t="0" r="r" b="b"/>
                  <a:pathLst>
                    <a:path w="6" h="4">
                      <a:moveTo>
                        <a:pt x="3" y="1"/>
                      </a:moveTo>
                      <a:lnTo>
                        <a:pt x="3" y="1"/>
                      </a:lnTo>
                      <a:cubicBezTo>
                        <a:pt x="0" y="1"/>
                        <a:pt x="1" y="4"/>
                        <a:pt x="3" y="3"/>
                      </a:cubicBezTo>
                      <a:cubicBezTo>
                        <a:pt x="6" y="3"/>
                        <a:pt x="5" y="0"/>
                        <a:pt x="3" y="1"/>
                      </a:cubicBezTo>
                      <a:lnTo>
                        <a:pt x="3" y="1"/>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24" name="Freeform 612"/>
                <p:cNvSpPr>
                  <a:spLocks/>
                </p:cNvSpPr>
                <p:nvPr/>
              </p:nvSpPr>
              <p:spPr bwMode="auto">
                <a:xfrm>
                  <a:off x="3758" y="1988"/>
                  <a:ext cx="2" cy="1"/>
                </a:xfrm>
                <a:custGeom>
                  <a:avLst/>
                  <a:gdLst>
                    <a:gd name="T0" fmla="*/ 3 w 6"/>
                    <a:gd name="T1" fmla="*/ 1 h 4"/>
                    <a:gd name="T2" fmla="*/ 3 w 6"/>
                    <a:gd name="T3" fmla="*/ 1 h 4"/>
                    <a:gd name="T4" fmla="*/ 3 w 6"/>
                    <a:gd name="T5" fmla="*/ 3 h 4"/>
                    <a:gd name="T6" fmla="*/ 3 w 6"/>
                    <a:gd name="T7" fmla="*/ 1 h 4"/>
                    <a:gd name="T8" fmla="*/ 3 w 6"/>
                    <a:gd name="T9" fmla="*/ 1 h 4"/>
                  </a:gdLst>
                  <a:ahLst/>
                  <a:cxnLst>
                    <a:cxn ang="0">
                      <a:pos x="T0" y="T1"/>
                    </a:cxn>
                    <a:cxn ang="0">
                      <a:pos x="T2" y="T3"/>
                    </a:cxn>
                    <a:cxn ang="0">
                      <a:pos x="T4" y="T5"/>
                    </a:cxn>
                    <a:cxn ang="0">
                      <a:pos x="T6" y="T7"/>
                    </a:cxn>
                    <a:cxn ang="0">
                      <a:pos x="T8" y="T9"/>
                    </a:cxn>
                  </a:cxnLst>
                  <a:rect l="0" t="0" r="r" b="b"/>
                  <a:pathLst>
                    <a:path w="6" h="4">
                      <a:moveTo>
                        <a:pt x="3" y="1"/>
                      </a:moveTo>
                      <a:lnTo>
                        <a:pt x="3" y="1"/>
                      </a:lnTo>
                      <a:cubicBezTo>
                        <a:pt x="0" y="1"/>
                        <a:pt x="1" y="4"/>
                        <a:pt x="3" y="3"/>
                      </a:cubicBezTo>
                      <a:cubicBezTo>
                        <a:pt x="6" y="3"/>
                        <a:pt x="5" y="0"/>
                        <a:pt x="3" y="1"/>
                      </a:cubicBezTo>
                      <a:lnTo>
                        <a:pt x="3"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25" name="Freeform 613"/>
                <p:cNvSpPr>
                  <a:spLocks/>
                </p:cNvSpPr>
                <p:nvPr/>
              </p:nvSpPr>
              <p:spPr bwMode="auto">
                <a:xfrm>
                  <a:off x="3797" y="1993"/>
                  <a:ext cx="11" cy="10"/>
                </a:xfrm>
                <a:custGeom>
                  <a:avLst/>
                  <a:gdLst>
                    <a:gd name="T0" fmla="*/ 17 w 36"/>
                    <a:gd name="T1" fmla="*/ 18 h 34"/>
                    <a:gd name="T2" fmla="*/ 17 w 36"/>
                    <a:gd name="T3" fmla="*/ 18 h 34"/>
                    <a:gd name="T4" fmla="*/ 30 w 36"/>
                    <a:gd name="T5" fmla="*/ 29 h 34"/>
                    <a:gd name="T6" fmla="*/ 18 w 36"/>
                    <a:gd name="T7" fmla="*/ 17 h 34"/>
                    <a:gd name="T8" fmla="*/ 18 w 36"/>
                    <a:gd name="T9" fmla="*/ 17 h 34"/>
                    <a:gd name="T10" fmla="*/ 29 w 36"/>
                    <a:gd name="T11" fmla="*/ 27 h 34"/>
                    <a:gd name="T12" fmla="*/ 18 w 36"/>
                    <a:gd name="T13" fmla="*/ 17 h 34"/>
                    <a:gd name="T14" fmla="*/ 7 w 36"/>
                    <a:gd name="T15" fmla="*/ 7 h 34"/>
                    <a:gd name="T16" fmla="*/ 18 w 36"/>
                    <a:gd name="T17" fmla="*/ 17 h 34"/>
                    <a:gd name="T18" fmla="*/ 18 w 36"/>
                    <a:gd name="T19" fmla="*/ 17 h 34"/>
                    <a:gd name="T20" fmla="*/ 6 w 36"/>
                    <a:gd name="T21" fmla="*/ 6 h 34"/>
                    <a:gd name="T22" fmla="*/ 17 w 36"/>
                    <a:gd name="T23" fmla="*/ 18 h 34"/>
                    <a:gd name="T24" fmla="*/ 17 w 36"/>
                    <a:gd name="T25"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4">
                      <a:moveTo>
                        <a:pt x="17" y="18"/>
                      </a:moveTo>
                      <a:lnTo>
                        <a:pt x="17" y="18"/>
                      </a:lnTo>
                      <a:cubicBezTo>
                        <a:pt x="18" y="25"/>
                        <a:pt x="24" y="34"/>
                        <a:pt x="30" y="29"/>
                      </a:cubicBezTo>
                      <a:cubicBezTo>
                        <a:pt x="36" y="23"/>
                        <a:pt x="26" y="16"/>
                        <a:pt x="18" y="17"/>
                      </a:cubicBezTo>
                      <a:lnTo>
                        <a:pt x="18" y="17"/>
                      </a:lnTo>
                      <a:cubicBezTo>
                        <a:pt x="24" y="17"/>
                        <a:pt x="33" y="23"/>
                        <a:pt x="29" y="27"/>
                      </a:cubicBezTo>
                      <a:cubicBezTo>
                        <a:pt x="25" y="31"/>
                        <a:pt x="19" y="23"/>
                        <a:pt x="18" y="17"/>
                      </a:cubicBezTo>
                      <a:cubicBezTo>
                        <a:pt x="12" y="17"/>
                        <a:pt x="3" y="11"/>
                        <a:pt x="7" y="7"/>
                      </a:cubicBezTo>
                      <a:cubicBezTo>
                        <a:pt x="11" y="3"/>
                        <a:pt x="17" y="11"/>
                        <a:pt x="18" y="17"/>
                      </a:cubicBezTo>
                      <a:lnTo>
                        <a:pt x="18" y="17"/>
                      </a:lnTo>
                      <a:cubicBezTo>
                        <a:pt x="18" y="9"/>
                        <a:pt x="11" y="0"/>
                        <a:pt x="6" y="6"/>
                      </a:cubicBezTo>
                      <a:cubicBezTo>
                        <a:pt x="0" y="11"/>
                        <a:pt x="10" y="18"/>
                        <a:pt x="17" y="18"/>
                      </a:cubicBezTo>
                      <a:lnTo>
                        <a:pt x="17" y="18"/>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26" name="Freeform 614"/>
                <p:cNvSpPr>
                  <a:spLocks/>
                </p:cNvSpPr>
                <p:nvPr/>
              </p:nvSpPr>
              <p:spPr bwMode="auto">
                <a:xfrm>
                  <a:off x="3797" y="1993"/>
                  <a:ext cx="11" cy="10"/>
                </a:xfrm>
                <a:custGeom>
                  <a:avLst/>
                  <a:gdLst>
                    <a:gd name="T0" fmla="*/ 17 w 36"/>
                    <a:gd name="T1" fmla="*/ 18 h 34"/>
                    <a:gd name="T2" fmla="*/ 17 w 36"/>
                    <a:gd name="T3" fmla="*/ 18 h 34"/>
                    <a:gd name="T4" fmla="*/ 30 w 36"/>
                    <a:gd name="T5" fmla="*/ 29 h 34"/>
                    <a:gd name="T6" fmla="*/ 18 w 36"/>
                    <a:gd name="T7" fmla="*/ 17 h 34"/>
                    <a:gd name="T8" fmla="*/ 18 w 36"/>
                    <a:gd name="T9" fmla="*/ 17 h 34"/>
                    <a:gd name="T10" fmla="*/ 29 w 36"/>
                    <a:gd name="T11" fmla="*/ 27 h 34"/>
                    <a:gd name="T12" fmla="*/ 18 w 36"/>
                    <a:gd name="T13" fmla="*/ 17 h 34"/>
                    <a:gd name="T14" fmla="*/ 7 w 36"/>
                    <a:gd name="T15" fmla="*/ 7 h 34"/>
                    <a:gd name="T16" fmla="*/ 18 w 36"/>
                    <a:gd name="T17" fmla="*/ 17 h 34"/>
                    <a:gd name="T18" fmla="*/ 18 w 36"/>
                    <a:gd name="T19" fmla="*/ 17 h 34"/>
                    <a:gd name="T20" fmla="*/ 6 w 36"/>
                    <a:gd name="T21" fmla="*/ 6 h 34"/>
                    <a:gd name="T22" fmla="*/ 17 w 36"/>
                    <a:gd name="T23" fmla="*/ 18 h 34"/>
                    <a:gd name="T24" fmla="*/ 17 w 36"/>
                    <a:gd name="T25"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4">
                      <a:moveTo>
                        <a:pt x="17" y="18"/>
                      </a:moveTo>
                      <a:lnTo>
                        <a:pt x="17" y="18"/>
                      </a:lnTo>
                      <a:cubicBezTo>
                        <a:pt x="18" y="25"/>
                        <a:pt x="24" y="34"/>
                        <a:pt x="30" y="29"/>
                      </a:cubicBezTo>
                      <a:cubicBezTo>
                        <a:pt x="36" y="23"/>
                        <a:pt x="26" y="16"/>
                        <a:pt x="18" y="17"/>
                      </a:cubicBezTo>
                      <a:lnTo>
                        <a:pt x="18" y="17"/>
                      </a:lnTo>
                      <a:cubicBezTo>
                        <a:pt x="24" y="17"/>
                        <a:pt x="33" y="23"/>
                        <a:pt x="29" y="27"/>
                      </a:cubicBezTo>
                      <a:cubicBezTo>
                        <a:pt x="25" y="31"/>
                        <a:pt x="19" y="23"/>
                        <a:pt x="18" y="17"/>
                      </a:cubicBezTo>
                      <a:cubicBezTo>
                        <a:pt x="12" y="17"/>
                        <a:pt x="3" y="11"/>
                        <a:pt x="7" y="7"/>
                      </a:cubicBezTo>
                      <a:cubicBezTo>
                        <a:pt x="11" y="3"/>
                        <a:pt x="17" y="11"/>
                        <a:pt x="18" y="17"/>
                      </a:cubicBezTo>
                      <a:lnTo>
                        <a:pt x="18" y="17"/>
                      </a:lnTo>
                      <a:cubicBezTo>
                        <a:pt x="18" y="9"/>
                        <a:pt x="11" y="0"/>
                        <a:pt x="6" y="6"/>
                      </a:cubicBezTo>
                      <a:cubicBezTo>
                        <a:pt x="0" y="11"/>
                        <a:pt x="10" y="18"/>
                        <a:pt x="17" y="18"/>
                      </a:cubicBezTo>
                      <a:lnTo>
                        <a:pt x="17" y="18"/>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27" name="Freeform 615"/>
                <p:cNvSpPr>
                  <a:spLocks/>
                </p:cNvSpPr>
                <p:nvPr/>
              </p:nvSpPr>
              <p:spPr bwMode="auto">
                <a:xfrm>
                  <a:off x="3801" y="1998"/>
                  <a:ext cx="3" cy="8"/>
                </a:xfrm>
                <a:custGeom>
                  <a:avLst/>
                  <a:gdLst>
                    <a:gd name="T0" fmla="*/ 5 w 9"/>
                    <a:gd name="T1" fmla="*/ 25 h 26"/>
                    <a:gd name="T2" fmla="*/ 5 w 9"/>
                    <a:gd name="T3" fmla="*/ 25 h 26"/>
                    <a:gd name="T4" fmla="*/ 9 w 9"/>
                    <a:gd name="T5" fmla="*/ 23 h 26"/>
                    <a:gd name="T6" fmla="*/ 6 w 9"/>
                    <a:gd name="T7" fmla="*/ 13 h 26"/>
                    <a:gd name="T8" fmla="*/ 4 w 9"/>
                    <a:gd name="T9" fmla="*/ 1 h 26"/>
                    <a:gd name="T10" fmla="*/ 3 w 9"/>
                    <a:gd name="T11" fmla="*/ 13 h 26"/>
                    <a:gd name="T12" fmla="*/ 1 w 9"/>
                    <a:gd name="T13" fmla="*/ 23 h 26"/>
                    <a:gd name="T14" fmla="*/ 5 w 9"/>
                    <a:gd name="T15" fmla="*/ 25 h 26"/>
                    <a:gd name="T16" fmla="*/ 5 w 9"/>
                    <a:gd name="T1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6">
                      <a:moveTo>
                        <a:pt x="5" y="25"/>
                      </a:moveTo>
                      <a:lnTo>
                        <a:pt x="5" y="25"/>
                      </a:lnTo>
                      <a:cubicBezTo>
                        <a:pt x="7" y="25"/>
                        <a:pt x="9" y="24"/>
                        <a:pt x="9" y="23"/>
                      </a:cubicBezTo>
                      <a:cubicBezTo>
                        <a:pt x="9" y="17"/>
                        <a:pt x="6" y="14"/>
                        <a:pt x="6" y="13"/>
                      </a:cubicBezTo>
                      <a:cubicBezTo>
                        <a:pt x="5" y="5"/>
                        <a:pt x="6" y="0"/>
                        <a:pt x="4" y="1"/>
                      </a:cubicBezTo>
                      <a:cubicBezTo>
                        <a:pt x="2" y="1"/>
                        <a:pt x="3" y="5"/>
                        <a:pt x="3" y="13"/>
                      </a:cubicBezTo>
                      <a:cubicBezTo>
                        <a:pt x="3" y="14"/>
                        <a:pt x="0" y="17"/>
                        <a:pt x="1" y="23"/>
                      </a:cubicBezTo>
                      <a:cubicBezTo>
                        <a:pt x="1" y="24"/>
                        <a:pt x="3" y="26"/>
                        <a:pt x="5" y="25"/>
                      </a:cubicBezTo>
                      <a:lnTo>
                        <a:pt x="5" y="25"/>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28" name="Freeform 616"/>
                <p:cNvSpPr>
                  <a:spLocks/>
                </p:cNvSpPr>
                <p:nvPr/>
              </p:nvSpPr>
              <p:spPr bwMode="auto">
                <a:xfrm>
                  <a:off x="3801" y="1998"/>
                  <a:ext cx="3" cy="8"/>
                </a:xfrm>
                <a:custGeom>
                  <a:avLst/>
                  <a:gdLst>
                    <a:gd name="T0" fmla="*/ 5 w 9"/>
                    <a:gd name="T1" fmla="*/ 25 h 26"/>
                    <a:gd name="T2" fmla="*/ 5 w 9"/>
                    <a:gd name="T3" fmla="*/ 25 h 26"/>
                    <a:gd name="T4" fmla="*/ 9 w 9"/>
                    <a:gd name="T5" fmla="*/ 23 h 26"/>
                    <a:gd name="T6" fmla="*/ 6 w 9"/>
                    <a:gd name="T7" fmla="*/ 13 h 26"/>
                    <a:gd name="T8" fmla="*/ 4 w 9"/>
                    <a:gd name="T9" fmla="*/ 1 h 26"/>
                    <a:gd name="T10" fmla="*/ 3 w 9"/>
                    <a:gd name="T11" fmla="*/ 13 h 26"/>
                    <a:gd name="T12" fmla="*/ 1 w 9"/>
                    <a:gd name="T13" fmla="*/ 23 h 26"/>
                    <a:gd name="T14" fmla="*/ 5 w 9"/>
                    <a:gd name="T15" fmla="*/ 25 h 26"/>
                    <a:gd name="T16" fmla="*/ 5 w 9"/>
                    <a:gd name="T1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6">
                      <a:moveTo>
                        <a:pt x="5" y="25"/>
                      </a:moveTo>
                      <a:lnTo>
                        <a:pt x="5" y="25"/>
                      </a:lnTo>
                      <a:cubicBezTo>
                        <a:pt x="7" y="25"/>
                        <a:pt x="9" y="24"/>
                        <a:pt x="9" y="23"/>
                      </a:cubicBezTo>
                      <a:cubicBezTo>
                        <a:pt x="9" y="17"/>
                        <a:pt x="6" y="14"/>
                        <a:pt x="6" y="13"/>
                      </a:cubicBezTo>
                      <a:cubicBezTo>
                        <a:pt x="5" y="5"/>
                        <a:pt x="6" y="0"/>
                        <a:pt x="4" y="1"/>
                      </a:cubicBezTo>
                      <a:cubicBezTo>
                        <a:pt x="2" y="1"/>
                        <a:pt x="3" y="5"/>
                        <a:pt x="3" y="13"/>
                      </a:cubicBezTo>
                      <a:cubicBezTo>
                        <a:pt x="3" y="14"/>
                        <a:pt x="0" y="17"/>
                        <a:pt x="1" y="23"/>
                      </a:cubicBezTo>
                      <a:cubicBezTo>
                        <a:pt x="1" y="24"/>
                        <a:pt x="3" y="26"/>
                        <a:pt x="5" y="25"/>
                      </a:cubicBezTo>
                      <a:lnTo>
                        <a:pt x="5" y="25"/>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29" name="Freeform 617"/>
                <p:cNvSpPr>
                  <a:spLocks/>
                </p:cNvSpPr>
                <p:nvPr/>
              </p:nvSpPr>
              <p:spPr bwMode="auto">
                <a:xfrm>
                  <a:off x="3802" y="2001"/>
                  <a:ext cx="1" cy="1"/>
                </a:xfrm>
                <a:custGeom>
                  <a:avLst/>
                  <a:gdLst>
                    <a:gd name="T0" fmla="*/ 2 w 5"/>
                    <a:gd name="T1" fmla="*/ 1 h 4"/>
                    <a:gd name="T2" fmla="*/ 2 w 5"/>
                    <a:gd name="T3" fmla="*/ 1 h 4"/>
                    <a:gd name="T4" fmla="*/ 2 w 5"/>
                    <a:gd name="T5" fmla="*/ 4 h 4"/>
                    <a:gd name="T6" fmla="*/ 2 w 5"/>
                    <a:gd name="T7" fmla="*/ 1 h 4"/>
                    <a:gd name="T8" fmla="*/ 2 w 5"/>
                    <a:gd name="T9" fmla="*/ 1 h 4"/>
                  </a:gdLst>
                  <a:ahLst/>
                  <a:cxnLst>
                    <a:cxn ang="0">
                      <a:pos x="T0" y="T1"/>
                    </a:cxn>
                    <a:cxn ang="0">
                      <a:pos x="T2" y="T3"/>
                    </a:cxn>
                    <a:cxn ang="0">
                      <a:pos x="T4" y="T5"/>
                    </a:cxn>
                    <a:cxn ang="0">
                      <a:pos x="T6" y="T7"/>
                    </a:cxn>
                    <a:cxn ang="0">
                      <a:pos x="T8" y="T9"/>
                    </a:cxn>
                  </a:cxnLst>
                  <a:rect l="0" t="0" r="r" b="b"/>
                  <a:pathLst>
                    <a:path w="5" h="4">
                      <a:moveTo>
                        <a:pt x="2" y="1"/>
                      </a:moveTo>
                      <a:lnTo>
                        <a:pt x="2" y="1"/>
                      </a:lnTo>
                      <a:cubicBezTo>
                        <a:pt x="0" y="1"/>
                        <a:pt x="0" y="4"/>
                        <a:pt x="2" y="4"/>
                      </a:cubicBezTo>
                      <a:cubicBezTo>
                        <a:pt x="5" y="3"/>
                        <a:pt x="5" y="0"/>
                        <a:pt x="2" y="1"/>
                      </a:cubicBezTo>
                      <a:lnTo>
                        <a:pt x="2" y="1"/>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30" name="Freeform 618"/>
                <p:cNvSpPr>
                  <a:spLocks/>
                </p:cNvSpPr>
                <p:nvPr/>
              </p:nvSpPr>
              <p:spPr bwMode="auto">
                <a:xfrm>
                  <a:off x="3802" y="2001"/>
                  <a:ext cx="1" cy="1"/>
                </a:xfrm>
                <a:custGeom>
                  <a:avLst/>
                  <a:gdLst>
                    <a:gd name="T0" fmla="*/ 2 w 5"/>
                    <a:gd name="T1" fmla="*/ 1 h 4"/>
                    <a:gd name="T2" fmla="*/ 2 w 5"/>
                    <a:gd name="T3" fmla="*/ 1 h 4"/>
                    <a:gd name="T4" fmla="*/ 2 w 5"/>
                    <a:gd name="T5" fmla="*/ 4 h 4"/>
                    <a:gd name="T6" fmla="*/ 2 w 5"/>
                    <a:gd name="T7" fmla="*/ 1 h 4"/>
                    <a:gd name="T8" fmla="*/ 2 w 5"/>
                    <a:gd name="T9" fmla="*/ 1 h 4"/>
                  </a:gdLst>
                  <a:ahLst/>
                  <a:cxnLst>
                    <a:cxn ang="0">
                      <a:pos x="T0" y="T1"/>
                    </a:cxn>
                    <a:cxn ang="0">
                      <a:pos x="T2" y="T3"/>
                    </a:cxn>
                    <a:cxn ang="0">
                      <a:pos x="T4" y="T5"/>
                    </a:cxn>
                    <a:cxn ang="0">
                      <a:pos x="T6" y="T7"/>
                    </a:cxn>
                    <a:cxn ang="0">
                      <a:pos x="T8" y="T9"/>
                    </a:cxn>
                  </a:cxnLst>
                  <a:rect l="0" t="0" r="r" b="b"/>
                  <a:pathLst>
                    <a:path w="5" h="4">
                      <a:moveTo>
                        <a:pt x="2" y="1"/>
                      </a:moveTo>
                      <a:lnTo>
                        <a:pt x="2" y="1"/>
                      </a:lnTo>
                      <a:cubicBezTo>
                        <a:pt x="0" y="1"/>
                        <a:pt x="0" y="4"/>
                        <a:pt x="2" y="4"/>
                      </a:cubicBezTo>
                      <a:cubicBezTo>
                        <a:pt x="5" y="3"/>
                        <a:pt x="5" y="0"/>
                        <a:pt x="2" y="1"/>
                      </a:cubicBezTo>
                      <a:lnTo>
                        <a:pt x="2"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31" name="Freeform 619"/>
                <p:cNvSpPr>
                  <a:spLocks/>
                </p:cNvSpPr>
                <p:nvPr/>
              </p:nvSpPr>
              <p:spPr bwMode="auto">
                <a:xfrm>
                  <a:off x="3799" y="1998"/>
                  <a:ext cx="4" cy="7"/>
                </a:xfrm>
                <a:custGeom>
                  <a:avLst/>
                  <a:gdLst>
                    <a:gd name="T0" fmla="*/ 4 w 12"/>
                    <a:gd name="T1" fmla="*/ 22 h 23"/>
                    <a:gd name="T2" fmla="*/ 4 w 12"/>
                    <a:gd name="T3" fmla="*/ 22 h 23"/>
                    <a:gd name="T4" fmla="*/ 9 w 12"/>
                    <a:gd name="T5" fmla="*/ 21 h 23"/>
                    <a:gd name="T6" fmla="*/ 9 w 12"/>
                    <a:gd name="T7" fmla="*/ 10 h 23"/>
                    <a:gd name="T8" fmla="*/ 10 w 12"/>
                    <a:gd name="T9" fmla="*/ 1 h 23"/>
                    <a:gd name="T10" fmla="*/ 6 w 12"/>
                    <a:gd name="T11" fmla="*/ 9 h 23"/>
                    <a:gd name="T12" fmla="*/ 1 w 12"/>
                    <a:gd name="T13" fmla="*/ 18 h 23"/>
                    <a:gd name="T14" fmla="*/ 4 w 12"/>
                    <a:gd name="T15" fmla="*/ 22 h 23"/>
                    <a:gd name="T16" fmla="*/ 4 w 12"/>
                    <a:gd name="T1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3">
                      <a:moveTo>
                        <a:pt x="4" y="22"/>
                      </a:moveTo>
                      <a:lnTo>
                        <a:pt x="4" y="22"/>
                      </a:lnTo>
                      <a:cubicBezTo>
                        <a:pt x="6" y="23"/>
                        <a:pt x="8" y="22"/>
                        <a:pt x="9" y="21"/>
                      </a:cubicBezTo>
                      <a:cubicBezTo>
                        <a:pt x="10" y="15"/>
                        <a:pt x="8" y="11"/>
                        <a:pt x="9" y="10"/>
                      </a:cubicBezTo>
                      <a:cubicBezTo>
                        <a:pt x="11" y="3"/>
                        <a:pt x="12" y="1"/>
                        <a:pt x="10" y="1"/>
                      </a:cubicBezTo>
                      <a:cubicBezTo>
                        <a:pt x="8" y="0"/>
                        <a:pt x="9" y="2"/>
                        <a:pt x="6" y="9"/>
                      </a:cubicBezTo>
                      <a:cubicBezTo>
                        <a:pt x="6" y="10"/>
                        <a:pt x="2" y="12"/>
                        <a:pt x="1" y="18"/>
                      </a:cubicBezTo>
                      <a:cubicBezTo>
                        <a:pt x="0" y="19"/>
                        <a:pt x="2" y="21"/>
                        <a:pt x="4" y="22"/>
                      </a:cubicBezTo>
                      <a:lnTo>
                        <a:pt x="4" y="22"/>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32" name="Freeform 620"/>
                <p:cNvSpPr>
                  <a:spLocks/>
                </p:cNvSpPr>
                <p:nvPr/>
              </p:nvSpPr>
              <p:spPr bwMode="auto">
                <a:xfrm>
                  <a:off x="3799" y="1998"/>
                  <a:ext cx="4" cy="7"/>
                </a:xfrm>
                <a:custGeom>
                  <a:avLst/>
                  <a:gdLst>
                    <a:gd name="T0" fmla="*/ 4 w 12"/>
                    <a:gd name="T1" fmla="*/ 22 h 23"/>
                    <a:gd name="T2" fmla="*/ 4 w 12"/>
                    <a:gd name="T3" fmla="*/ 22 h 23"/>
                    <a:gd name="T4" fmla="*/ 9 w 12"/>
                    <a:gd name="T5" fmla="*/ 21 h 23"/>
                    <a:gd name="T6" fmla="*/ 9 w 12"/>
                    <a:gd name="T7" fmla="*/ 10 h 23"/>
                    <a:gd name="T8" fmla="*/ 10 w 12"/>
                    <a:gd name="T9" fmla="*/ 1 h 23"/>
                    <a:gd name="T10" fmla="*/ 6 w 12"/>
                    <a:gd name="T11" fmla="*/ 9 h 23"/>
                    <a:gd name="T12" fmla="*/ 1 w 12"/>
                    <a:gd name="T13" fmla="*/ 18 h 23"/>
                    <a:gd name="T14" fmla="*/ 4 w 12"/>
                    <a:gd name="T15" fmla="*/ 22 h 23"/>
                    <a:gd name="T16" fmla="*/ 4 w 12"/>
                    <a:gd name="T1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3">
                      <a:moveTo>
                        <a:pt x="4" y="22"/>
                      </a:moveTo>
                      <a:lnTo>
                        <a:pt x="4" y="22"/>
                      </a:lnTo>
                      <a:cubicBezTo>
                        <a:pt x="6" y="23"/>
                        <a:pt x="8" y="22"/>
                        <a:pt x="9" y="21"/>
                      </a:cubicBezTo>
                      <a:cubicBezTo>
                        <a:pt x="10" y="15"/>
                        <a:pt x="8" y="11"/>
                        <a:pt x="9" y="10"/>
                      </a:cubicBezTo>
                      <a:cubicBezTo>
                        <a:pt x="11" y="3"/>
                        <a:pt x="12" y="1"/>
                        <a:pt x="10" y="1"/>
                      </a:cubicBezTo>
                      <a:cubicBezTo>
                        <a:pt x="8" y="0"/>
                        <a:pt x="9" y="2"/>
                        <a:pt x="6" y="9"/>
                      </a:cubicBezTo>
                      <a:cubicBezTo>
                        <a:pt x="6" y="10"/>
                        <a:pt x="2" y="12"/>
                        <a:pt x="1" y="18"/>
                      </a:cubicBezTo>
                      <a:cubicBezTo>
                        <a:pt x="0" y="19"/>
                        <a:pt x="2" y="21"/>
                        <a:pt x="4" y="22"/>
                      </a:cubicBezTo>
                      <a:lnTo>
                        <a:pt x="4" y="2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33" name="Freeform 621"/>
                <p:cNvSpPr>
                  <a:spLocks/>
                </p:cNvSpPr>
                <p:nvPr/>
              </p:nvSpPr>
              <p:spPr bwMode="auto">
                <a:xfrm>
                  <a:off x="3801" y="2000"/>
                  <a:ext cx="2" cy="1"/>
                </a:xfrm>
                <a:custGeom>
                  <a:avLst/>
                  <a:gdLst>
                    <a:gd name="T0" fmla="*/ 3 w 5"/>
                    <a:gd name="T1" fmla="*/ 0 h 4"/>
                    <a:gd name="T2" fmla="*/ 3 w 5"/>
                    <a:gd name="T3" fmla="*/ 0 h 4"/>
                    <a:gd name="T4" fmla="*/ 2 w 5"/>
                    <a:gd name="T5" fmla="*/ 3 h 4"/>
                    <a:gd name="T6" fmla="*/ 3 w 5"/>
                    <a:gd name="T7" fmla="*/ 0 h 4"/>
                    <a:gd name="T8" fmla="*/ 3 w 5"/>
                    <a:gd name="T9" fmla="*/ 0 h 4"/>
                  </a:gdLst>
                  <a:ahLst/>
                  <a:cxnLst>
                    <a:cxn ang="0">
                      <a:pos x="T0" y="T1"/>
                    </a:cxn>
                    <a:cxn ang="0">
                      <a:pos x="T2" y="T3"/>
                    </a:cxn>
                    <a:cxn ang="0">
                      <a:pos x="T4" y="T5"/>
                    </a:cxn>
                    <a:cxn ang="0">
                      <a:pos x="T6" y="T7"/>
                    </a:cxn>
                    <a:cxn ang="0">
                      <a:pos x="T8" y="T9"/>
                    </a:cxn>
                  </a:cxnLst>
                  <a:rect l="0" t="0" r="r" b="b"/>
                  <a:pathLst>
                    <a:path w="5" h="4">
                      <a:moveTo>
                        <a:pt x="3" y="0"/>
                      </a:moveTo>
                      <a:lnTo>
                        <a:pt x="3" y="0"/>
                      </a:lnTo>
                      <a:cubicBezTo>
                        <a:pt x="1" y="0"/>
                        <a:pt x="0" y="3"/>
                        <a:pt x="2" y="3"/>
                      </a:cubicBezTo>
                      <a:cubicBezTo>
                        <a:pt x="4" y="4"/>
                        <a:pt x="5" y="1"/>
                        <a:pt x="3" y="0"/>
                      </a:cubicBezTo>
                      <a:lnTo>
                        <a:pt x="3" y="0"/>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34" name="Freeform 622"/>
                <p:cNvSpPr>
                  <a:spLocks/>
                </p:cNvSpPr>
                <p:nvPr/>
              </p:nvSpPr>
              <p:spPr bwMode="auto">
                <a:xfrm>
                  <a:off x="3801" y="2000"/>
                  <a:ext cx="2" cy="1"/>
                </a:xfrm>
                <a:custGeom>
                  <a:avLst/>
                  <a:gdLst>
                    <a:gd name="T0" fmla="*/ 3 w 5"/>
                    <a:gd name="T1" fmla="*/ 0 h 4"/>
                    <a:gd name="T2" fmla="*/ 3 w 5"/>
                    <a:gd name="T3" fmla="*/ 0 h 4"/>
                    <a:gd name="T4" fmla="*/ 2 w 5"/>
                    <a:gd name="T5" fmla="*/ 3 h 4"/>
                    <a:gd name="T6" fmla="*/ 3 w 5"/>
                    <a:gd name="T7" fmla="*/ 0 h 4"/>
                    <a:gd name="T8" fmla="*/ 3 w 5"/>
                    <a:gd name="T9" fmla="*/ 0 h 4"/>
                  </a:gdLst>
                  <a:ahLst/>
                  <a:cxnLst>
                    <a:cxn ang="0">
                      <a:pos x="T0" y="T1"/>
                    </a:cxn>
                    <a:cxn ang="0">
                      <a:pos x="T2" y="T3"/>
                    </a:cxn>
                    <a:cxn ang="0">
                      <a:pos x="T4" y="T5"/>
                    </a:cxn>
                    <a:cxn ang="0">
                      <a:pos x="T6" y="T7"/>
                    </a:cxn>
                    <a:cxn ang="0">
                      <a:pos x="T8" y="T9"/>
                    </a:cxn>
                  </a:cxnLst>
                  <a:rect l="0" t="0" r="r" b="b"/>
                  <a:pathLst>
                    <a:path w="5" h="4">
                      <a:moveTo>
                        <a:pt x="3" y="0"/>
                      </a:moveTo>
                      <a:lnTo>
                        <a:pt x="3" y="0"/>
                      </a:lnTo>
                      <a:cubicBezTo>
                        <a:pt x="1" y="0"/>
                        <a:pt x="0" y="3"/>
                        <a:pt x="2" y="3"/>
                      </a:cubicBezTo>
                      <a:cubicBezTo>
                        <a:pt x="4" y="4"/>
                        <a:pt x="5" y="1"/>
                        <a:pt x="3" y="0"/>
                      </a:cubicBezTo>
                      <a:lnTo>
                        <a:pt x="3"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35" name="Freeform 623"/>
                <p:cNvSpPr>
                  <a:spLocks/>
                </p:cNvSpPr>
                <p:nvPr/>
              </p:nvSpPr>
              <p:spPr bwMode="auto">
                <a:xfrm>
                  <a:off x="3812" y="2022"/>
                  <a:ext cx="9" cy="11"/>
                </a:xfrm>
                <a:custGeom>
                  <a:avLst/>
                  <a:gdLst>
                    <a:gd name="T0" fmla="*/ 15 w 31"/>
                    <a:gd name="T1" fmla="*/ 19 h 37"/>
                    <a:gd name="T2" fmla="*/ 15 w 31"/>
                    <a:gd name="T3" fmla="*/ 19 h 37"/>
                    <a:gd name="T4" fmla="*/ 24 w 31"/>
                    <a:gd name="T5" fmla="*/ 33 h 37"/>
                    <a:gd name="T6" fmla="*/ 16 w 31"/>
                    <a:gd name="T7" fmla="*/ 18 h 37"/>
                    <a:gd name="T8" fmla="*/ 15 w 31"/>
                    <a:gd name="T9" fmla="*/ 18 h 37"/>
                    <a:gd name="T10" fmla="*/ 23 w 31"/>
                    <a:gd name="T11" fmla="*/ 31 h 37"/>
                    <a:gd name="T12" fmla="*/ 15 w 31"/>
                    <a:gd name="T13" fmla="*/ 18 h 37"/>
                    <a:gd name="T14" fmla="*/ 7 w 31"/>
                    <a:gd name="T15" fmla="*/ 6 h 37"/>
                    <a:gd name="T16" fmla="*/ 15 w 31"/>
                    <a:gd name="T17" fmla="*/ 18 h 37"/>
                    <a:gd name="T18" fmla="*/ 16 w 31"/>
                    <a:gd name="T19" fmla="*/ 18 h 37"/>
                    <a:gd name="T20" fmla="*/ 6 w 31"/>
                    <a:gd name="T21" fmla="*/ 4 h 37"/>
                    <a:gd name="T22" fmla="*/ 15 w 31"/>
                    <a:gd name="T23" fmla="*/ 19 h 37"/>
                    <a:gd name="T24" fmla="*/ 15 w 31"/>
                    <a:gd name="T25"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7">
                      <a:moveTo>
                        <a:pt x="15" y="19"/>
                      </a:moveTo>
                      <a:lnTo>
                        <a:pt x="15" y="19"/>
                      </a:lnTo>
                      <a:cubicBezTo>
                        <a:pt x="13" y="26"/>
                        <a:pt x="17" y="37"/>
                        <a:pt x="24" y="33"/>
                      </a:cubicBezTo>
                      <a:cubicBezTo>
                        <a:pt x="31" y="29"/>
                        <a:pt x="23" y="20"/>
                        <a:pt x="16" y="18"/>
                      </a:cubicBezTo>
                      <a:lnTo>
                        <a:pt x="15" y="18"/>
                      </a:lnTo>
                      <a:cubicBezTo>
                        <a:pt x="21" y="20"/>
                        <a:pt x="28" y="28"/>
                        <a:pt x="23" y="31"/>
                      </a:cubicBezTo>
                      <a:cubicBezTo>
                        <a:pt x="18" y="34"/>
                        <a:pt x="14" y="24"/>
                        <a:pt x="15" y="18"/>
                      </a:cubicBezTo>
                      <a:cubicBezTo>
                        <a:pt x="10" y="16"/>
                        <a:pt x="3" y="8"/>
                        <a:pt x="7" y="6"/>
                      </a:cubicBezTo>
                      <a:cubicBezTo>
                        <a:pt x="12" y="3"/>
                        <a:pt x="16" y="12"/>
                        <a:pt x="15" y="18"/>
                      </a:cubicBezTo>
                      <a:lnTo>
                        <a:pt x="16" y="18"/>
                      </a:lnTo>
                      <a:cubicBezTo>
                        <a:pt x="17" y="11"/>
                        <a:pt x="13" y="0"/>
                        <a:pt x="6" y="4"/>
                      </a:cubicBezTo>
                      <a:cubicBezTo>
                        <a:pt x="0" y="8"/>
                        <a:pt x="7" y="17"/>
                        <a:pt x="15" y="19"/>
                      </a:cubicBezTo>
                      <a:lnTo>
                        <a:pt x="15" y="19"/>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36" name="Freeform 624"/>
                <p:cNvSpPr>
                  <a:spLocks/>
                </p:cNvSpPr>
                <p:nvPr/>
              </p:nvSpPr>
              <p:spPr bwMode="auto">
                <a:xfrm>
                  <a:off x="3812" y="2022"/>
                  <a:ext cx="9" cy="11"/>
                </a:xfrm>
                <a:custGeom>
                  <a:avLst/>
                  <a:gdLst>
                    <a:gd name="T0" fmla="*/ 15 w 31"/>
                    <a:gd name="T1" fmla="*/ 19 h 37"/>
                    <a:gd name="T2" fmla="*/ 15 w 31"/>
                    <a:gd name="T3" fmla="*/ 19 h 37"/>
                    <a:gd name="T4" fmla="*/ 24 w 31"/>
                    <a:gd name="T5" fmla="*/ 33 h 37"/>
                    <a:gd name="T6" fmla="*/ 16 w 31"/>
                    <a:gd name="T7" fmla="*/ 18 h 37"/>
                    <a:gd name="T8" fmla="*/ 15 w 31"/>
                    <a:gd name="T9" fmla="*/ 18 h 37"/>
                    <a:gd name="T10" fmla="*/ 23 w 31"/>
                    <a:gd name="T11" fmla="*/ 31 h 37"/>
                    <a:gd name="T12" fmla="*/ 15 w 31"/>
                    <a:gd name="T13" fmla="*/ 18 h 37"/>
                    <a:gd name="T14" fmla="*/ 7 w 31"/>
                    <a:gd name="T15" fmla="*/ 6 h 37"/>
                    <a:gd name="T16" fmla="*/ 15 w 31"/>
                    <a:gd name="T17" fmla="*/ 18 h 37"/>
                    <a:gd name="T18" fmla="*/ 16 w 31"/>
                    <a:gd name="T19" fmla="*/ 18 h 37"/>
                    <a:gd name="T20" fmla="*/ 6 w 31"/>
                    <a:gd name="T21" fmla="*/ 4 h 37"/>
                    <a:gd name="T22" fmla="*/ 15 w 31"/>
                    <a:gd name="T23" fmla="*/ 19 h 37"/>
                    <a:gd name="T24" fmla="*/ 15 w 31"/>
                    <a:gd name="T25"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7">
                      <a:moveTo>
                        <a:pt x="15" y="19"/>
                      </a:moveTo>
                      <a:lnTo>
                        <a:pt x="15" y="19"/>
                      </a:lnTo>
                      <a:cubicBezTo>
                        <a:pt x="13" y="26"/>
                        <a:pt x="17" y="37"/>
                        <a:pt x="24" y="33"/>
                      </a:cubicBezTo>
                      <a:cubicBezTo>
                        <a:pt x="31" y="29"/>
                        <a:pt x="23" y="20"/>
                        <a:pt x="16" y="18"/>
                      </a:cubicBezTo>
                      <a:lnTo>
                        <a:pt x="15" y="18"/>
                      </a:lnTo>
                      <a:cubicBezTo>
                        <a:pt x="21" y="20"/>
                        <a:pt x="28" y="28"/>
                        <a:pt x="23" y="31"/>
                      </a:cubicBezTo>
                      <a:cubicBezTo>
                        <a:pt x="18" y="34"/>
                        <a:pt x="14" y="24"/>
                        <a:pt x="15" y="18"/>
                      </a:cubicBezTo>
                      <a:cubicBezTo>
                        <a:pt x="10" y="16"/>
                        <a:pt x="3" y="8"/>
                        <a:pt x="7" y="6"/>
                      </a:cubicBezTo>
                      <a:cubicBezTo>
                        <a:pt x="12" y="3"/>
                        <a:pt x="16" y="12"/>
                        <a:pt x="15" y="18"/>
                      </a:cubicBezTo>
                      <a:lnTo>
                        <a:pt x="16" y="18"/>
                      </a:lnTo>
                      <a:cubicBezTo>
                        <a:pt x="17" y="11"/>
                        <a:pt x="13" y="0"/>
                        <a:pt x="6" y="4"/>
                      </a:cubicBezTo>
                      <a:cubicBezTo>
                        <a:pt x="0" y="8"/>
                        <a:pt x="7" y="17"/>
                        <a:pt x="15" y="19"/>
                      </a:cubicBezTo>
                      <a:lnTo>
                        <a:pt x="15" y="19"/>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37" name="Freeform 625"/>
                <p:cNvSpPr>
                  <a:spLocks/>
                </p:cNvSpPr>
                <p:nvPr/>
              </p:nvSpPr>
              <p:spPr bwMode="auto">
                <a:xfrm>
                  <a:off x="3815" y="2027"/>
                  <a:ext cx="3" cy="8"/>
                </a:xfrm>
                <a:custGeom>
                  <a:avLst/>
                  <a:gdLst>
                    <a:gd name="T0" fmla="*/ 4 w 9"/>
                    <a:gd name="T1" fmla="*/ 25 h 25"/>
                    <a:gd name="T2" fmla="*/ 4 w 9"/>
                    <a:gd name="T3" fmla="*/ 25 h 25"/>
                    <a:gd name="T4" fmla="*/ 8 w 9"/>
                    <a:gd name="T5" fmla="*/ 22 h 25"/>
                    <a:gd name="T6" fmla="*/ 6 w 9"/>
                    <a:gd name="T7" fmla="*/ 12 h 25"/>
                    <a:gd name="T8" fmla="*/ 5 w 9"/>
                    <a:gd name="T9" fmla="*/ 0 h 25"/>
                    <a:gd name="T10" fmla="*/ 3 w 9"/>
                    <a:gd name="T11" fmla="*/ 12 h 25"/>
                    <a:gd name="T12" fmla="*/ 0 w 9"/>
                    <a:gd name="T13" fmla="*/ 22 h 25"/>
                    <a:gd name="T14" fmla="*/ 4 w 9"/>
                    <a:gd name="T15" fmla="*/ 25 h 25"/>
                    <a:gd name="T16" fmla="*/ 4 w 9"/>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5">
                      <a:moveTo>
                        <a:pt x="4" y="25"/>
                      </a:moveTo>
                      <a:lnTo>
                        <a:pt x="4" y="25"/>
                      </a:lnTo>
                      <a:cubicBezTo>
                        <a:pt x="6" y="25"/>
                        <a:pt x="8" y="24"/>
                        <a:pt x="8" y="22"/>
                      </a:cubicBezTo>
                      <a:cubicBezTo>
                        <a:pt x="9" y="16"/>
                        <a:pt x="6" y="13"/>
                        <a:pt x="6" y="12"/>
                      </a:cubicBezTo>
                      <a:cubicBezTo>
                        <a:pt x="6" y="5"/>
                        <a:pt x="7" y="0"/>
                        <a:pt x="5" y="0"/>
                      </a:cubicBezTo>
                      <a:cubicBezTo>
                        <a:pt x="3" y="0"/>
                        <a:pt x="4" y="4"/>
                        <a:pt x="3" y="12"/>
                      </a:cubicBezTo>
                      <a:cubicBezTo>
                        <a:pt x="3" y="13"/>
                        <a:pt x="0" y="16"/>
                        <a:pt x="0" y="22"/>
                      </a:cubicBezTo>
                      <a:cubicBezTo>
                        <a:pt x="0" y="23"/>
                        <a:pt x="2" y="25"/>
                        <a:pt x="4" y="25"/>
                      </a:cubicBezTo>
                      <a:lnTo>
                        <a:pt x="4" y="25"/>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38" name="Freeform 626"/>
                <p:cNvSpPr>
                  <a:spLocks/>
                </p:cNvSpPr>
                <p:nvPr/>
              </p:nvSpPr>
              <p:spPr bwMode="auto">
                <a:xfrm>
                  <a:off x="3815" y="2027"/>
                  <a:ext cx="3" cy="8"/>
                </a:xfrm>
                <a:custGeom>
                  <a:avLst/>
                  <a:gdLst>
                    <a:gd name="T0" fmla="*/ 4 w 9"/>
                    <a:gd name="T1" fmla="*/ 25 h 25"/>
                    <a:gd name="T2" fmla="*/ 4 w 9"/>
                    <a:gd name="T3" fmla="*/ 25 h 25"/>
                    <a:gd name="T4" fmla="*/ 8 w 9"/>
                    <a:gd name="T5" fmla="*/ 22 h 25"/>
                    <a:gd name="T6" fmla="*/ 6 w 9"/>
                    <a:gd name="T7" fmla="*/ 12 h 25"/>
                    <a:gd name="T8" fmla="*/ 5 w 9"/>
                    <a:gd name="T9" fmla="*/ 0 h 25"/>
                    <a:gd name="T10" fmla="*/ 3 w 9"/>
                    <a:gd name="T11" fmla="*/ 12 h 25"/>
                    <a:gd name="T12" fmla="*/ 0 w 9"/>
                    <a:gd name="T13" fmla="*/ 22 h 25"/>
                    <a:gd name="T14" fmla="*/ 4 w 9"/>
                    <a:gd name="T15" fmla="*/ 25 h 25"/>
                    <a:gd name="T16" fmla="*/ 4 w 9"/>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5">
                      <a:moveTo>
                        <a:pt x="4" y="25"/>
                      </a:moveTo>
                      <a:lnTo>
                        <a:pt x="4" y="25"/>
                      </a:lnTo>
                      <a:cubicBezTo>
                        <a:pt x="6" y="25"/>
                        <a:pt x="8" y="24"/>
                        <a:pt x="8" y="22"/>
                      </a:cubicBezTo>
                      <a:cubicBezTo>
                        <a:pt x="9" y="16"/>
                        <a:pt x="6" y="13"/>
                        <a:pt x="6" y="12"/>
                      </a:cubicBezTo>
                      <a:cubicBezTo>
                        <a:pt x="6" y="5"/>
                        <a:pt x="7" y="0"/>
                        <a:pt x="5" y="0"/>
                      </a:cubicBezTo>
                      <a:cubicBezTo>
                        <a:pt x="3" y="0"/>
                        <a:pt x="4" y="4"/>
                        <a:pt x="3" y="12"/>
                      </a:cubicBezTo>
                      <a:cubicBezTo>
                        <a:pt x="3" y="13"/>
                        <a:pt x="0" y="16"/>
                        <a:pt x="0" y="22"/>
                      </a:cubicBezTo>
                      <a:cubicBezTo>
                        <a:pt x="0" y="23"/>
                        <a:pt x="2" y="25"/>
                        <a:pt x="4" y="25"/>
                      </a:cubicBezTo>
                      <a:lnTo>
                        <a:pt x="4" y="25"/>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39" name="Freeform 627"/>
                <p:cNvSpPr>
                  <a:spLocks/>
                </p:cNvSpPr>
                <p:nvPr/>
              </p:nvSpPr>
              <p:spPr bwMode="auto">
                <a:xfrm>
                  <a:off x="3816" y="2031"/>
                  <a:ext cx="1" cy="0"/>
                </a:xfrm>
                <a:custGeom>
                  <a:avLst/>
                  <a:gdLst>
                    <a:gd name="T0" fmla="*/ 3 w 5"/>
                    <a:gd name="T1" fmla="*/ 0 h 3"/>
                    <a:gd name="T2" fmla="*/ 3 w 5"/>
                    <a:gd name="T3" fmla="*/ 0 h 3"/>
                    <a:gd name="T4" fmla="*/ 3 w 5"/>
                    <a:gd name="T5" fmla="*/ 3 h 3"/>
                    <a:gd name="T6" fmla="*/ 3 w 5"/>
                    <a:gd name="T7" fmla="*/ 0 h 3"/>
                    <a:gd name="T8" fmla="*/ 3 w 5"/>
                    <a:gd name="T9" fmla="*/ 0 h 3"/>
                  </a:gdLst>
                  <a:ahLst/>
                  <a:cxnLst>
                    <a:cxn ang="0">
                      <a:pos x="T0" y="T1"/>
                    </a:cxn>
                    <a:cxn ang="0">
                      <a:pos x="T2" y="T3"/>
                    </a:cxn>
                    <a:cxn ang="0">
                      <a:pos x="T4" y="T5"/>
                    </a:cxn>
                    <a:cxn ang="0">
                      <a:pos x="T6" y="T7"/>
                    </a:cxn>
                    <a:cxn ang="0">
                      <a:pos x="T8" y="T9"/>
                    </a:cxn>
                  </a:cxnLst>
                  <a:rect l="0" t="0" r="r" b="b"/>
                  <a:pathLst>
                    <a:path w="5" h="3">
                      <a:moveTo>
                        <a:pt x="3" y="0"/>
                      </a:moveTo>
                      <a:lnTo>
                        <a:pt x="3" y="0"/>
                      </a:lnTo>
                      <a:cubicBezTo>
                        <a:pt x="0" y="0"/>
                        <a:pt x="0" y="3"/>
                        <a:pt x="3" y="3"/>
                      </a:cubicBezTo>
                      <a:cubicBezTo>
                        <a:pt x="5" y="3"/>
                        <a:pt x="5" y="0"/>
                        <a:pt x="3" y="0"/>
                      </a:cubicBezTo>
                      <a:lnTo>
                        <a:pt x="3" y="0"/>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40" name="Freeform 628"/>
                <p:cNvSpPr>
                  <a:spLocks/>
                </p:cNvSpPr>
                <p:nvPr/>
              </p:nvSpPr>
              <p:spPr bwMode="auto">
                <a:xfrm>
                  <a:off x="3816" y="2031"/>
                  <a:ext cx="1" cy="0"/>
                </a:xfrm>
                <a:custGeom>
                  <a:avLst/>
                  <a:gdLst>
                    <a:gd name="T0" fmla="*/ 3 w 5"/>
                    <a:gd name="T1" fmla="*/ 0 h 3"/>
                    <a:gd name="T2" fmla="*/ 3 w 5"/>
                    <a:gd name="T3" fmla="*/ 0 h 3"/>
                    <a:gd name="T4" fmla="*/ 3 w 5"/>
                    <a:gd name="T5" fmla="*/ 3 h 3"/>
                    <a:gd name="T6" fmla="*/ 3 w 5"/>
                    <a:gd name="T7" fmla="*/ 0 h 3"/>
                    <a:gd name="T8" fmla="*/ 3 w 5"/>
                    <a:gd name="T9" fmla="*/ 0 h 3"/>
                  </a:gdLst>
                  <a:ahLst/>
                  <a:cxnLst>
                    <a:cxn ang="0">
                      <a:pos x="T0" y="T1"/>
                    </a:cxn>
                    <a:cxn ang="0">
                      <a:pos x="T2" y="T3"/>
                    </a:cxn>
                    <a:cxn ang="0">
                      <a:pos x="T4" y="T5"/>
                    </a:cxn>
                    <a:cxn ang="0">
                      <a:pos x="T6" y="T7"/>
                    </a:cxn>
                    <a:cxn ang="0">
                      <a:pos x="T8" y="T9"/>
                    </a:cxn>
                  </a:cxnLst>
                  <a:rect l="0" t="0" r="r" b="b"/>
                  <a:pathLst>
                    <a:path w="5" h="3">
                      <a:moveTo>
                        <a:pt x="3" y="0"/>
                      </a:moveTo>
                      <a:lnTo>
                        <a:pt x="3" y="0"/>
                      </a:lnTo>
                      <a:cubicBezTo>
                        <a:pt x="0" y="0"/>
                        <a:pt x="0" y="3"/>
                        <a:pt x="3" y="3"/>
                      </a:cubicBezTo>
                      <a:cubicBezTo>
                        <a:pt x="5" y="3"/>
                        <a:pt x="5" y="0"/>
                        <a:pt x="3" y="0"/>
                      </a:cubicBezTo>
                      <a:lnTo>
                        <a:pt x="3"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41" name="Freeform 629"/>
                <p:cNvSpPr>
                  <a:spLocks/>
                </p:cNvSpPr>
                <p:nvPr/>
              </p:nvSpPr>
              <p:spPr bwMode="auto">
                <a:xfrm>
                  <a:off x="3813" y="2027"/>
                  <a:ext cx="4" cy="7"/>
                </a:xfrm>
                <a:custGeom>
                  <a:avLst/>
                  <a:gdLst>
                    <a:gd name="T0" fmla="*/ 3 w 14"/>
                    <a:gd name="T1" fmla="*/ 22 h 22"/>
                    <a:gd name="T2" fmla="*/ 3 w 14"/>
                    <a:gd name="T3" fmla="*/ 22 h 22"/>
                    <a:gd name="T4" fmla="*/ 8 w 14"/>
                    <a:gd name="T5" fmla="*/ 21 h 22"/>
                    <a:gd name="T6" fmla="*/ 9 w 14"/>
                    <a:gd name="T7" fmla="*/ 10 h 22"/>
                    <a:gd name="T8" fmla="*/ 12 w 14"/>
                    <a:gd name="T9" fmla="*/ 1 h 22"/>
                    <a:gd name="T10" fmla="*/ 7 w 14"/>
                    <a:gd name="T11" fmla="*/ 9 h 22"/>
                    <a:gd name="T12" fmla="*/ 0 w 14"/>
                    <a:gd name="T13" fmla="*/ 18 h 22"/>
                    <a:gd name="T14" fmla="*/ 3 w 14"/>
                    <a:gd name="T15" fmla="*/ 22 h 22"/>
                    <a:gd name="T16" fmla="*/ 3 w 14"/>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2">
                      <a:moveTo>
                        <a:pt x="3" y="22"/>
                      </a:moveTo>
                      <a:lnTo>
                        <a:pt x="3" y="22"/>
                      </a:lnTo>
                      <a:cubicBezTo>
                        <a:pt x="5" y="22"/>
                        <a:pt x="8" y="22"/>
                        <a:pt x="8" y="21"/>
                      </a:cubicBezTo>
                      <a:cubicBezTo>
                        <a:pt x="10" y="15"/>
                        <a:pt x="9" y="11"/>
                        <a:pt x="9" y="10"/>
                      </a:cubicBezTo>
                      <a:cubicBezTo>
                        <a:pt x="12" y="3"/>
                        <a:pt x="14" y="2"/>
                        <a:pt x="12" y="1"/>
                      </a:cubicBezTo>
                      <a:cubicBezTo>
                        <a:pt x="10" y="0"/>
                        <a:pt x="10" y="2"/>
                        <a:pt x="7" y="9"/>
                      </a:cubicBezTo>
                      <a:cubicBezTo>
                        <a:pt x="6" y="10"/>
                        <a:pt x="3" y="12"/>
                        <a:pt x="0" y="18"/>
                      </a:cubicBezTo>
                      <a:cubicBezTo>
                        <a:pt x="0" y="19"/>
                        <a:pt x="1" y="21"/>
                        <a:pt x="3" y="22"/>
                      </a:cubicBezTo>
                      <a:lnTo>
                        <a:pt x="3" y="22"/>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42" name="Freeform 630"/>
                <p:cNvSpPr>
                  <a:spLocks/>
                </p:cNvSpPr>
                <p:nvPr/>
              </p:nvSpPr>
              <p:spPr bwMode="auto">
                <a:xfrm>
                  <a:off x="3813" y="2027"/>
                  <a:ext cx="4" cy="7"/>
                </a:xfrm>
                <a:custGeom>
                  <a:avLst/>
                  <a:gdLst>
                    <a:gd name="T0" fmla="*/ 3 w 14"/>
                    <a:gd name="T1" fmla="*/ 22 h 22"/>
                    <a:gd name="T2" fmla="*/ 3 w 14"/>
                    <a:gd name="T3" fmla="*/ 22 h 22"/>
                    <a:gd name="T4" fmla="*/ 8 w 14"/>
                    <a:gd name="T5" fmla="*/ 21 h 22"/>
                    <a:gd name="T6" fmla="*/ 9 w 14"/>
                    <a:gd name="T7" fmla="*/ 10 h 22"/>
                    <a:gd name="T8" fmla="*/ 12 w 14"/>
                    <a:gd name="T9" fmla="*/ 1 h 22"/>
                    <a:gd name="T10" fmla="*/ 7 w 14"/>
                    <a:gd name="T11" fmla="*/ 9 h 22"/>
                    <a:gd name="T12" fmla="*/ 0 w 14"/>
                    <a:gd name="T13" fmla="*/ 18 h 22"/>
                    <a:gd name="T14" fmla="*/ 3 w 14"/>
                    <a:gd name="T15" fmla="*/ 22 h 22"/>
                    <a:gd name="T16" fmla="*/ 3 w 14"/>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2">
                      <a:moveTo>
                        <a:pt x="3" y="22"/>
                      </a:moveTo>
                      <a:lnTo>
                        <a:pt x="3" y="22"/>
                      </a:lnTo>
                      <a:cubicBezTo>
                        <a:pt x="5" y="22"/>
                        <a:pt x="8" y="22"/>
                        <a:pt x="8" y="21"/>
                      </a:cubicBezTo>
                      <a:cubicBezTo>
                        <a:pt x="10" y="15"/>
                        <a:pt x="9" y="11"/>
                        <a:pt x="9" y="10"/>
                      </a:cubicBezTo>
                      <a:cubicBezTo>
                        <a:pt x="12" y="3"/>
                        <a:pt x="14" y="2"/>
                        <a:pt x="12" y="1"/>
                      </a:cubicBezTo>
                      <a:cubicBezTo>
                        <a:pt x="10" y="0"/>
                        <a:pt x="10" y="2"/>
                        <a:pt x="7" y="9"/>
                      </a:cubicBezTo>
                      <a:cubicBezTo>
                        <a:pt x="6" y="10"/>
                        <a:pt x="3" y="12"/>
                        <a:pt x="0" y="18"/>
                      </a:cubicBezTo>
                      <a:cubicBezTo>
                        <a:pt x="0" y="19"/>
                        <a:pt x="1" y="21"/>
                        <a:pt x="3" y="22"/>
                      </a:cubicBezTo>
                      <a:lnTo>
                        <a:pt x="3" y="2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43" name="Freeform 631"/>
                <p:cNvSpPr>
                  <a:spLocks/>
                </p:cNvSpPr>
                <p:nvPr/>
              </p:nvSpPr>
              <p:spPr bwMode="auto">
                <a:xfrm>
                  <a:off x="3815" y="2029"/>
                  <a:ext cx="1" cy="2"/>
                </a:xfrm>
                <a:custGeom>
                  <a:avLst/>
                  <a:gdLst>
                    <a:gd name="T0" fmla="*/ 4 w 6"/>
                    <a:gd name="T1" fmla="*/ 1 h 4"/>
                    <a:gd name="T2" fmla="*/ 4 w 6"/>
                    <a:gd name="T3" fmla="*/ 1 h 4"/>
                    <a:gd name="T4" fmla="*/ 2 w 6"/>
                    <a:gd name="T5" fmla="*/ 3 h 4"/>
                    <a:gd name="T6" fmla="*/ 4 w 6"/>
                    <a:gd name="T7" fmla="*/ 1 h 4"/>
                    <a:gd name="T8" fmla="*/ 4 w 6"/>
                    <a:gd name="T9" fmla="*/ 1 h 4"/>
                  </a:gdLst>
                  <a:ahLst/>
                  <a:cxnLst>
                    <a:cxn ang="0">
                      <a:pos x="T0" y="T1"/>
                    </a:cxn>
                    <a:cxn ang="0">
                      <a:pos x="T2" y="T3"/>
                    </a:cxn>
                    <a:cxn ang="0">
                      <a:pos x="T4" y="T5"/>
                    </a:cxn>
                    <a:cxn ang="0">
                      <a:pos x="T6" y="T7"/>
                    </a:cxn>
                    <a:cxn ang="0">
                      <a:pos x="T8" y="T9"/>
                    </a:cxn>
                  </a:cxnLst>
                  <a:rect l="0" t="0" r="r" b="b"/>
                  <a:pathLst>
                    <a:path w="6" h="4">
                      <a:moveTo>
                        <a:pt x="4" y="1"/>
                      </a:moveTo>
                      <a:lnTo>
                        <a:pt x="4" y="1"/>
                      </a:lnTo>
                      <a:cubicBezTo>
                        <a:pt x="1" y="0"/>
                        <a:pt x="0" y="3"/>
                        <a:pt x="2" y="3"/>
                      </a:cubicBezTo>
                      <a:cubicBezTo>
                        <a:pt x="5" y="4"/>
                        <a:pt x="6" y="2"/>
                        <a:pt x="4" y="1"/>
                      </a:cubicBezTo>
                      <a:lnTo>
                        <a:pt x="4" y="1"/>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44" name="Freeform 632"/>
                <p:cNvSpPr>
                  <a:spLocks/>
                </p:cNvSpPr>
                <p:nvPr/>
              </p:nvSpPr>
              <p:spPr bwMode="auto">
                <a:xfrm>
                  <a:off x="3815" y="2029"/>
                  <a:ext cx="1" cy="2"/>
                </a:xfrm>
                <a:custGeom>
                  <a:avLst/>
                  <a:gdLst>
                    <a:gd name="T0" fmla="*/ 4 w 6"/>
                    <a:gd name="T1" fmla="*/ 1 h 4"/>
                    <a:gd name="T2" fmla="*/ 4 w 6"/>
                    <a:gd name="T3" fmla="*/ 1 h 4"/>
                    <a:gd name="T4" fmla="*/ 2 w 6"/>
                    <a:gd name="T5" fmla="*/ 3 h 4"/>
                    <a:gd name="T6" fmla="*/ 4 w 6"/>
                    <a:gd name="T7" fmla="*/ 1 h 4"/>
                    <a:gd name="T8" fmla="*/ 4 w 6"/>
                    <a:gd name="T9" fmla="*/ 1 h 4"/>
                  </a:gdLst>
                  <a:ahLst/>
                  <a:cxnLst>
                    <a:cxn ang="0">
                      <a:pos x="T0" y="T1"/>
                    </a:cxn>
                    <a:cxn ang="0">
                      <a:pos x="T2" y="T3"/>
                    </a:cxn>
                    <a:cxn ang="0">
                      <a:pos x="T4" y="T5"/>
                    </a:cxn>
                    <a:cxn ang="0">
                      <a:pos x="T6" y="T7"/>
                    </a:cxn>
                    <a:cxn ang="0">
                      <a:pos x="T8" y="T9"/>
                    </a:cxn>
                  </a:cxnLst>
                  <a:rect l="0" t="0" r="r" b="b"/>
                  <a:pathLst>
                    <a:path w="6" h="4">
                      <a:moveTo>
                        <a:pt x="4" y="1"/>
                      </a:moveTo>
                      <a:lnTo>
                        <a:pt x="4" y="1"/>
                      </a:lnTo>
                      <a:cubicBezTo>
                        <a:pt x="1" y="0"/>
                        <a:pt x="0" y="3"/>
                        <a:pt x="2" y="3"/>
                      </a:cubicBezTo>
                      <a:cubicBezTo>
                        <a:pt x="5" y="4"/>
                        <a:pt x="6" y="2"/>
                        <a:pt x="4" y="1"/>
                      </a:cubicBezTo>
                      <a:lnTo>
                        <a:pt x="4"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45" name="Freeform 633"/>
                <p:cNvSpPr>
                  <a:spLocks/>
                </p:cNvSpPr>
                <p:nvPr/>
              </p:nvSpPr>
              <p:spPr bwMode="auto">
                <a:xfrm>
                  <a:off x="3708" y="1993"/>
                  <a:ext cx="11" cy="10"/>
                </a:xfrm>
                <a:custGeom>
                  <a:avLst/>
                  <a:gdLst>
                    <a:gd name="T0" fmla="*/ 18 w 35"/>
                    <a:gd name="T1" fmla="*/ 18 h 34"/>
                    <a:gd name="T2" fmla="*/ 18 w 35"/>
                    <a:gd name="T3" fmla="*/ 18 h 34"/>
                    <a:gd name="T4" fmla="*/ 5 w 35"/>
                    <a:gd name="T5" fmla="*/ 29 h 34"/>
                    <a:gd name="T6" fmla="*/ 17 w 35"/>
                    <a:gd name="T7" fmla="*/ 17 h 34"/>
                    <a:gd name="T8" fmla="*/ 17 w 35"/>
                    <a:gd name="T9" fmla="*/ 17 h 34"/>
                    <a:gd name="T10" fmla="*/ 7 w 35"/>
                    <a:gd name="T11" fmla="*/ 27 h 34"/>
                    <a:gd name="T12" fmla="*/ 18 w 35"/>
                    <a:gd name="T13" fmla="*/ 17 h 34"/>
                    <a:gd name="T14" fmla="*/ 29 w 35"/>
                    <a:gd name="T15" fmla="*/ 7 h 34"/>
                    <a:gd name="T16" fmla="*/ 17 w 35"/>
                    <a:gd name="T17" fmla="*/ 17 h 34"/>
                    <a:gd name="T18" fmla="*/ 17 w 35"/>
                    <a:gd name="T19" fmla="*/ 17 h 34"/>
                    <a:gd name="T20" fmla="*/ 30 w 35"/>
                    <a:gd name="T21" fmla="*/ 6 h 34"/>
                    <a:gd name="T22" fmla="*/ 18 w 35"/>
                    <a:gd name="T23" fmla="*/ 18 h 34"/>
                    <a:gd name="T24" fmla="*/ 18 w 35"/>
                    <a:gd name="T25"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34">
                      <a:moveTo>
                        <a:pt x="18" y="18"/>
                      </a:moveTo>
                      <a:lnTo>
                        <a:pt x="18" y="18"/>
                      </a:lnTo>
                      <a:cubicBezTo>
                        <a:pt x="18" y="25"/>
                        <a:pt x="11" y="34"/>
                        <a:pt x="5" y="29"/>
                      </a:cubicBezTo>
                      <a:cubicBezTo>
                        <a:pt x="0" y="23"/>
                        <a:pt x="10" y="16"/>
                        <a:pt x="17" y="17"/>
                      </a:cubicBezTo>
                      <a:lnTo>
                        <a:pt x="17" y="17"/>
                      </a:lnTo>
                      <a:cubicBezTo>
                        <a:pt x="12" y="17"/>
                        <a:pt x="3" y="23"/>
                        <a:pt x="7" y="27"/>
                      </a:cubicBezTo>
                      <a:cubicBezTo>
                        <a:pt x="11" y="31"/>
                        <a:pt x="17" y="23"/>
                        <a:pt x="18" y="17"/>
                      </a:cubicBezTo>
                      <a:cubicBezTo>
                        <a:pt x="23" y="17"/>
                        <a:pt x="32" y="11"/>
                        <a:pt x="29" y="7"/>
                      </a:cubicBezTo>
                      <a:cubicBezTo>
                        <a:pt x="25" y="3"/>
                        <a:pt x="18" y="11"/>
                        <a:pt x="17" y="17"/>
                      </a:cubicBezTo>
                      <a:lnTo>
                        <a:pt x="17" y="17"/>
                      </a:lnTo>
                      <a:cubicBezTo>
                        <a:pt x="17" y="9"/>
                        <a:pt x="24" y="0"/>
                        <a:pt x="30" y="6"/>
                      </a:cubicBezTo>
                      <a:cubicBezTo>
                        <a:pt x="35" y="11"/>
                        <a:pt x="25" y="18"/>
                        <a:pt x="18" y="18"/>
                      </a:cubicBezTo>
                      <a:lnTo>
                        <a:pt x="18" y="18"/>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46" name="Freeform 634"/>
                <p:cNvSpPr>
                  <a:spLocks/>
                </p:cNvSpPr>
                <p:nvPr/>
              </p:nvSpPr>
              <p:spPr bwMode="auto">
                <a:xfrm>
                  <a:off x="3708" y="1993"/>
                  <a:ext cx="11" cy="10"/>
                </a:xfrm>
                <a:custGeom>
                  <a:avLst/>
                  <a:gdLst>
                    <a:gd name="T0" fmla="*/ 18 w 35"/>
                    <a:gd name="T1" fmla="*/ 18 h 34"/>
                    <a:gd name="T2" fmla="*/ 18 w 35"/>
                    <a:gd name="T3" fmla="*/ 18 h 34"/>
                    <a:gd name="T4" fmla="*/ 5 w 35"/>
                    <a:gd name="T5" fmla="*/ 29 h 34"/>
                    <a:gd name="T6" fmla="*/ 17 w 35"/>
                    <a:gd name="T7" fmla="*/ 17 h 34"/>
                    <a:gd name="T8" fmla="*/ 17 w 35"/>
                    <a:gd name="T9" fmla="*/ 17 h 34"/>
                    <a:gd name="T10" fmla="*/ 7 w 35"/>
                    <a:gd name="T11" fmla="*/ 27 h 34"/>
                    <a:gd name="T12" fmla="*/ 18 w 35"/>
                    <a:gd name="T13" fmla="*/ 17 h 34"/>
                    <a:gd name="T14" fmla="*/ 29 w 35"/>
                    <a:gd name="T15" fmla="*/ 7 h 34"/>
                    <a:gd name="T16" fmla="*/ 17 w 35"/>
                    <a:gd name="T17" fmla="*/ 17 h 34"/>
                    <a:gd name="T18" fmla="*/ 17 w 35"/>
                    <a:gd name="T19" fmla="*/ 17 h 34"/>
                    <a:gd name="T20" fmla="*/ 30 w 35"/>
                    <a:gd name="T21" fmla="*/ 6 h 34"/>
                    <a:gd name="T22" fmla="*/ 18 w 35"/>
                    <a:gd name="T23" fmla="*/ 18 h 34"/>
                    <a:gd name="T24" fmla="*/ 18 w 35"/>
                    <a:gd name="T25"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34">
                      <a:moveTo>
                        <a:pt x="18" y="18"/>
                      </a:moveTo>
                      <a:lnTo>
                        <a:pt x="18" y="18"/>
                      </a:lnTo>
                      <a:cubicBezTo>
                        <a:pt x="18" y="25"/>
                        <a:pt x="11" y="34"/>
                        <a:pt x="5" y="29"/>
                      </a:cubicBezTo>
                      <a:cubicBezTo>
                        <a:pt x="0" y="23"/>
                        <a:pt x="10" y="16"/>
                        <a:pt x="17" y="17"/>
                      </a:cubicBezTo>
                      <a:lnTo>
                        <a:pt x="17" y="17"/>
                      </a:lnTo>
                      <a:cubicBezTo>
                        <a:pt x="12" y="17"/>
                        <a:pt x="3" y="23"/>
                        <a:pt x="7" y="27"/>
                      </a:cubicBezTo>
                      <a:cubicBezTo>
                        <a:pt x="11" y="31"/>
                        <a:pt x="17" y="23"/>
                        <a:pt x="18" y="17"/>
                      </a:cubicBezTo>
                      <a:cubicBezTo>
                        <a:pt x="23" y="17"/>
                        <a:pt x="32" y="11"/>
                        <a:pt x="29" y="7"/>
                      </a:cubicBezTo>
                      <a:cubicBezTo>
                        <a:pt x="25" y="3"/>
                        <a:pt x="18" y="11"/>
                        <a:pt x="17" y="17"/>
                      </a:cubicBezTo>
                      <a:lnTo>
                        <a:pt x="17" y="17"/>
                      </a:lnTo>
                      <a:cubicBezTo>
                        <a:pt x="17" y="9"/>
                        <a:pt x="24" y="0"/>
                        <a:pt x="30" y="6"/>
                      </a:cubicBezTo>
                      <a:cubicBezTo>
                        <a:pt x="35" y="11"/>
                        <a:pt x="25" y="18"/>
                        <a:pt x="18" y="18"/>
                      </a:cubicBezTo>
                      <a:lnTo>
                        <a:pt x="18" y="18"/>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47" name="Freeform 635"/>
                <p:cNvSpPr>
                  <a:spLocks/>
                </p:cNvSpPr>
                <p:nvPr/>
              </p:nvSpPr>
              <p:spPr bwMode="auto">
                <a:xfrm>
                  <a:off x="3711" y="1998"/>
                  <a:ext cx="3" cy="8"/>
                </a:xfrm>
                <a:custGeom>
                  <a:avLst/>
                  <a:gdLst>
                    <a:gd name="T0" fmla="*/ 4 w 9"/>
                    <a:gd name="T1" fmla="*/ 25 h 26"/>
                    <a:gd name="T2" fmla="*/ 4 w 9"/>
                    <a:gd name="T3" fmla="*/ 25 h 26"/>
                    <a:gd name="T4" fmla="*/ 0 w 9"/>
                    <a:gd name="T5" fmla="*/ 23 h 26"/>
                    <a:gd name="T6" fmla="*/ 4 w 9"/>
                    <a:gd name="T7" fmla="*/ 13 h 26"/>
                    <a:gd name="T8" fmla="*/ 6 w 9"/>
                    <a:gd name="T9" fmla="*/ 1 h 26"/>
                    <a:gd name="T10" fmla="*/ 6 w 9"/>
                    <a:gd name="T11" fmla="*/ 13 h 26"/>
                    <a:gd name="T12" fmla="*/ 9 w 9"/>
                    <a:gd name="T13" fmla="*/ 23 h 26"/>
                    <a:gd name="T14" fmla="*/ 4 w 9"/>
                    <a:gd name="T15" fmla="*/ 25 h 26"/>
                    <a:gd name="T16" fmla="*/ 4 w 9"/>
                    <a:gd name="T1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6">
                      <a:moveTo>
                        <a:pt x="4" y="25"/>
                      </a:moveTo>
                      <a:lnTo>
                        <a:pt x="4" y="25"/>
                      </a:lnTo>
                      <a:cubicBezTo>
                        <a:pt x="2" y="25"/>
                        <a:pt x="0" y="24"/>
                        <a:pt x="0" y="23"/>
                      </a:cubicBezTo>
                      <a:cubicBezTo>
                        <a:pt x="1" y="17"/>
                        <a:pt x="4" y="14"/>
                        <a:pt x="4" y="13"/>
                      </a:cubicBezTo>
                      <a:cubicBezTo>
                        <a:pt x="4" y="5"/>
                        <a:pt x="4" y="0"/>
                        <a:pt x="6" y="1"/>
                      </a:cubicBezTo>
                      <a:cubicBezTo>
                        <a:pt x="8" y="1"/>
                        <a:pt x="7" y="5"/>
                        <a:pt x="6" y="13"/>
                      </a:cubicBezTo>
                      <a:cubicBezTo>
                        <a:pt x="6" y="14"/>
                        <a:pt x="9" y="17"/>
                        <a:pt x="9" y="23"/>
                      </a:cubicBezTo>
                      <a:cubicBezTo>
                        <a:pt x="9" y="24"/>
                        <a:pt x="7" y="26"/>
                        <a:pt x="4" y="25"/>
                      </a:cubicBezTo>
                      <a:lnTo>
                        <a:pt x="4" y="25"/>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48" name="Freeform 636"/>
                <p:cNvSpPr>
                  <a:spLocks/>
                </p:cNvSpPr>
                <p:nvPr/>
              </p:nvSpPr>
              <p:spPr bwMode="auto">
                <a:xfrm>
                  <a:off x="3711" y="1998"/>
                  <a:ext cx="3" cy="8"/>
                </a:xfrm>
                <a:custGeom>
                  <a:avLst/>
                  <a:gdLst>
                    <a:gd name="T0" fmla="*/ 4 w 9"/>
                    <a:gd name="T1" fmla="*/ 25 h 26"/>
                    <a:gd name="T2" fmla="*/ 4 w 9"/>
                    <a:gd name="T3" fmla="*/ 25 h 26"/>
                    <a:gd name="T4" fmla="*/ 0 w 9"/>
                    <a:gd name="T5" fmla="*/ 23 h 26"/>
                    <a:gd name="T6" fmla="*/ 4 w 9"/>
                    <a:gd name="T7" fmla="*/ 13 h 26"/>
                    <a:gd name="T8" fmla="*/ 6 w 9"/>
                    <a:gd name="T9" fmla="*/ 1 h 26"/>
                    <a:gd name="T10" fmla="*/ 6 w 9"/>
                    <a:gd name="T11" fmla="*/ 13 h 26"/>
                    <a:gd name="T12" fmla="*/ 9 w 9"/>
                    <a:gd name="T13" fmla="*/ 23 h 26"/>
                    <a:gd name="T14" fmla="*/ 4 w 9"/>
                    <a:gd name="T15" fmla="*/ 25 h 26"/>
                    <a:gd name="T16" fmla="*/ 4 w 9"/>
                    <a:gd name="T1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6">
                      <a:moveTo>
                        <a:pt x="4" y="25"/>
                      </a:moveTo>
                      <a:lnTo>
                        <a:pt x="4" y="25"/>
                      </a:lnTo>
                      <a:cubicBezTo>
                        <a:pt x="2" y="25"/>
                        <a:pt x="0" y="24"/>
                        <a:pt x="0" y="23"/>
                      </a:cubicBezTo>
                      <a:cubicBezTo>
                        <a:pt x="1" y="17"/>
                        <a:pt x="4" y="14"/>
                        <a:pt x="4" y="13"/>
                      </a:cubicBezTo>
                      <a:cubicBezTo>
                        <a:pt x="4" y="5"/>
                        <a:pt x="4" y="0"/>
                        <a:pt x="6" y="1"/>
                      </a:cubicBezTo>
                      <a:cubicBezTo>
                        <a:pt x="8" y="1"/>
                        <a:pt x="7" y="5"/>
                        <a:pt x="6" y="13"/>
                      </a:cubicBezTo>
                      <a:cubicBezTo>
                        <a:pt x="6" y="14"/>
                        <a:pt x="9" y="17"/>
                        <a:pt x="9" y="23"/>
                      </a:cubicBezTo>
                      <a:cubicBezTo>
                        <a:pt x="9" y="24"/>
                        <a:pt x="7" y="26"/>
                        <a:pt x="4" y="25"/>
                      </a:cubicBezTo>
                      <a:lnTo>
                        <a:pt x="4" y="25"/>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49" name="Freeform 637"/>
                <p:cNvSpPr>
                  <a:spLocks/>
                </p:cNvSpPr>
                <p:nvPr/>
              </p:nvSpPr>
              <p:spPr bwMode="auto">
                <a:xfrm>
                  <a:off x="3712" y="2001"/>
                  <a:ext cx="2" cy="1"/>
                </a:xfrm>
                <a:custGeom>
                  <a:avLst/>
                  <a:gdLst>
                    <a:gd name="T0" fmla="*/ 2 w 5"/>
                    <a:gd name="T1" fmla="*/ 1 h 4"/>
                    <a:gd name="T2" fmla="*/ 2 w 5"/>
                    <a:gd name="T3" fmla="*/ 1 h 4"/>
                    <a:gd name="T4" fmla="*/ 2 w 5"/>
                    <a:gd name="T5" fmla="*/ 4 h 4"/>
                    <a:gd name="T6" fmla="*/ 2 w 5"/>
                    <a:gd name="T7" fmla="*/ 1 h 4"/>
                    <a:gd name="T8" fmla="*/ 2 w 5"/>
                    <a:gd name="T9" fmla="*/ 1 h 4"/>
                  </a:gdLst>
                  <a:ahLst/>
                  <a:cxnLst>
                    <a:cxn ang="0">
                      <a:pos x="T0" y="T1"/>
                    </a:cxn>
                    <a:cxn ang="0">
                      <a:pos x="T2" y="T3"/>
                    </a:cxn>
                    <a:cxn ang="0">
                      <a:pos x="T4" y="T5"/>
                    </a:cxn>
                    <a:cxn ang="0">
                      <a:pos x="T6" y="T7"/>
                    </a:cxn>
                    <a:cxn ang="0">
                      <a:pos x="T8" y="T9"/>
                    </a:cxn>
                  </a:cxnLst>
                  <a:rect l="0" t="0" r="r" b="b"/>
                  <a:pathLst>
                    <a:path w="5" h="4">
                      <a:moveTo>
                        <a:pt x="2" y="1"/>
                      </a:moveTo>
                      <a:lnTo>
                        <a:pt x="2" y="1"/>
                      </a:lnTo>
                      <a:cubicBezTo>
                        <a:pt x="5" y="1"/>
                        <a:pt x="4" y="4"/>
                        <a:pt x="2" y="4"/>
                      </a:cubicBezTo>
                      <a:cubicBezTo>
                        <a:pt x="0" y="3"/>
                        <a:pt x="0" y="0"/>
                        <a:pt x="2" y="1"/>
                      </a:cubicBezTo>
                      <a:lnTo>
                        <a:pt x="2" y="1"/>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50" name="Freeform 638"/>
                <p:cNvSpPr>
                  <a:spLocks/>
                </p:cNvSpPr>
                <p:nvPr/>
              </p:nvSpPr>
              <p:spPr bwMode="auto">
                <a:xfrm>
                  <a:off x="3712" y="2001"/>
                  <a:ext cx="2" cy="1"/>
                </a:xfrm>
                <a:custGeom>
                  <a:avLst/>
                  <a:gdLst>
                    <a:gd name="T0" fmla="*/ 2 w 5"/>
                    <a:gd name="T1" fmla="*/ 1 h 4"/>
                    <a:gd name="T2" fmla="*/ 2 w 5"/>
                    <a:gd name="T3" fmla="*/ 1 h 4"/>
                    <a:gd name="T4" fmla="*/ 2 w 5"/>
                    <a:gd name="T5" fmla="*/ 4 h 4"/>
                    <a:gd name="T6" fmla="*/ 2 w 5"/>
                    <a:gd name="T7" fmla="*/ 1 h 4"/>
                    <a:gd name="T8" fmla="*/ 2 w 5"/>
                    <a:gd name="T9" fmla="*/ 1 h 4"/>
                  </a:gdLst>
                  <a:ahLst/>
                  <a:cxnLst>
                    <a:cxn ang="0">
                      <a:pos x="T0" y="T1"/>
                    </a:cxn>
                    <a:cxn ang="0">
                      <a:pos x="T2" y="T3"/>
                    </a:cxn>
                    <a:cxn ang="0">
                      <a:pos x="T4" y="T5"/>
                    </a:cxn>
                    <a:cxn ang="0">
                      <a:pos x="T6" y="T7"/>
                    </a:cxn>
                    <a:cxn ang="0">
                      <a:pos x="T8" y="T9"/>
                    </a:cxn>
                  </a:cxnLst>
                  <a:rect l="0" t="0" r="r" b="b"/>
                  <a:pathLst>
                    <a:path w="5" h="4">
                      <a:moveTo>
                        <a:pt x="2" y="1"/>
                      </a:moveTo>
                      <a:lnTo>
                        <a:pt x="2" y="1"/>
                      </a:lnTo>
                      <a:cubicBezTo>
                        <a:pt x="5" y="1"/>
                        <a:pt x="4" y="4"/>
                        <a:pt x="2" y="4"/>
                      </a:cubicBezTo>
                      <a:cubicBezTo>
                        <a:pt x="0" y="3"/>
                        <a:pt x="0" y="0"/>
                        <a:pt x="2" y="1"/>
                      </a:cubicBezTo>
                      <a:lnTo>
                        <a:pt x="2"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51" name="Freeform 639"/>
                <p:cNvSpPr>
                  <a:spLocks/>
                </p:cNvSpPr>
                <p:nvPr/>
              </p:nvSpPr>
              <p:spPr bwMode="auto">
                <a:xfrm>
                  <a:off x="3712" y="1998"/>
                  <a:ext cx="4" cy="7"/>
                </a:xfrm>
                <a:custGeom>
                  <a:avLst/>
                  <a:gdLst>
                    <a:gd name="T0" fmla="*/ 9 w 12"/>
                    <a:gd name="T1" fmla="*/ 22 h 23"/>
                    <a:gd name="T2" fmla="*/ 9 w 12"/>
                    <a:gd name="T3" fmla="*/ 22 h 23"/>
                    <a:gd name="T4" fmla="*/ 4 w 12"/>
                    <a:gd name="T5" fmla="*/ 21 h 23"/>
                    <a:gd name="T6" fmla="*/ 4 w 12"/>
                    <a:gd name="T7" fmla="*/ 10 h 23"/>
                    <a:gd name="T8" fmla="*/ 2 w 12"/>
                    <a:gd name="T9" fmla="*/ 1 h 23"/>
                    <a:gd name="T10" fmla="*/ 6 w 12"/>
                    <a:gd name="T11" fmla="*/ 9 h 23"/>
                    <a:gd name="T12" fmla="*/ 12 w 12"/>
                    <a:gd name="T13" fmla="*/ 18 h 23"/>
                    <a:gd name="T14" fmla="*/ 9 w 12"/>
                    <a:gd name="T15" fmla="*/ 22 h 23"/>
                    <a:gd name="T16" fmla="*/ 9 w 12"/>
                    <a:gd name="T1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3">
                      <a:moveTo>
                        <a:pt x="9" y="22"/>
                      </a:moveTo>
                      <a:lnTo>
                        <a:pt x="9" y="22"/>
                      </a:lnTo>
                      <a:cubicBezTo>
                        <a:pt x="7" y="23"/>
                        <a:pt x="4" y="22"/>
                        <a:pt x="4" y="21"/>
                      </a:cubicBezTo>
                      <a:cubicBezTo>
                        <a:pt x="2" y="15"/>
                        <a:pt x="4" y="11"/>
                        <a:pt x="4" y="10"/>
                      </a:cubicBezTo>
                      <a:cubicBezTo>
                        <a:pt x="2" y="3"/>
                        <a:pt x="0" y="1"/>
                        <a:pt x="2" y="1"/>
                      </a:cubicBezTo>
                      <a:cubicBezTo>
                        <a:pt x="4" y="0"/>
                        <a:pt x="4" y="2"/>
                        <a:pt x="6" y="9"/>
                      </a:cubicBezTo>
                      <a:cubicBezTo>
                        <a:pt x="7" y="10"/>
                        <a:pt x="10" y="12"/>
                        <a:pt x="12" y="18"/>
                      </a:cubicBezTo>
                      <a:cubicBezTo>
                        <a:pt x="12" y="19"/>
                        <a:pt x="11" y="21"/>
                        <a:pt x="9" y="22"/>
                      </a:cubicBezTo>
                      <a:lnTo>
                        <a:pt x="9" y="22"/>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52" name="Freeform 640"/>
                <p:cNvSpPr>
                  <a:spLocks/>
                </p:cNvSpPr>
                <p:nvPr/>
              </p:nvSpPr>
              <p:spPr bwMode="auto">
                <a:xfrm>
                  <a:off x="3712" y="1998"/>
                  <a:ext cx="4" cy="7"/>
                </a:xfrm>
                <a:custGeom>
                  <a:avLst/>
                  <a:gdLst>
                    <a:gd name="T0" fmla="*/ 9 w 12"/>
                    <a:gd name="T1" fmla="*/ 22 h 23"/>
                    <a:gd name="T2" fmla="*/ 9 w 12"/>
                    <a:gd name="T3" fmla="*/ 22 h 23"/>
                    <a:gd name="T4" fmla="*/ 4 w 12"/>
                    <a:gd name="T5" fmla="*/ 21 h 23"/>
                    <a:gd name="T6" fmla="*/ 4 w 12"/>
                    <a:gd name="T7" fmla="*/ 10 h 23"/>
                    <a:gd name="T8" fmla="*/ 2 w 12"/>
                    <a:gd name="T9" fmla="*/ 1 h 23"/>
                    <a:gd name="T10" fmla="*/ 6 w 12"/>
                    <a:gd name="T11" fmla="*/ 9 h 23"/>
                    <a:gd name="T12" fmla="*/ 12 w 12"/>
                    <a:gd name="T13" fmla="*/ 18 h 23"/>
                    <a:gd name="T14" fmla="*/ 9 w 12"/>
                    <a:gd name="T15" fmla="*/ 22 h 23"/>
                    <a:gd name="T16" fmla="*/ 9 w 12"/>
                    <a:gd name="T1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3">
                      <a:moveTo>
                        <a:pt x="9" y="22"/>
                      </a:moveTo>
                      <a:lnTo>
                        <a:pt x="9" y="22"/>
                      </a:lnTo>
                      <a:cubicBezTo>
                        <a:pt x="7" y="23"/>
                        <a:pt x="4" y="22"/>
                        <a:pt x="4" y="21"/>
                      </a:cubicBezTo>
                      <a:cubicBezTo>
                        <a:pt x="2" y="15"/>
                        <a:pt x="4" y="11"/>
                        <a:pt x="4" y="10"/>
                      </a:cubicBezTo>
                      <a:cubicBezTo>
                        <a:pt x="2" y="3"/>
                        <a:pt x="0" y="1"/>
                        <a:pt x="2" y="1"/>
                      </a:cubicBezTo>
                      <a:cubicBezTo>
                        <a:pt x="4" y="0"/>
                        <a:pt x="4" y="2"/>
                        <a:pt x="6" y="9"/>
                      </a:cubicBezTo>
                      <a:cubicBezTo>
                        <a:pt x="7" y="10"/>
                        <a:pt x="10" y="12"/>
                        <a:pt x="12" y="18"/>
                      </a:cubicBezTo>
                      <a:cubicBezTo>
                        <a:pt x="12" y="19"/>
                        <a:pt x="11" y="21"/>
                        <a:pt x="9" y="22"/>
                      </a:cubicBezTo>
                      <a:lnTo>
                        <a:pt x="9" y="2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53" name="Freeform 641"/>
                <p:cNvSpPr>
                  <a:spLocks/>
                </p:cNvSpPr>
                <p:nvPr/>
              </p:nvSpPr>
              <p:spPr bwMode="auto">
                <a:xfrm>
                  <a:off x="3713" y="2000"/>
                  <a:ext cx="2" cy="1"/>
                </a:xfrm>
                <a:custGeom>
                  <a:avLst/>
                  <a:gdLst>
                    <a:gd name="T0" fmla="*/ 3 w 6"/>
                    <a:gd name="T1" fmla="*/ 0 h 4"/>
                    <a:gd name="T2" fmla="*/ 3 w 6"/>
                    <a:gd name="T3" fmla="*/ 0 h 4"/>
                    <a:gd name="T4" fmla="*/ 3 w 6"/>
                    <a:gd name="T5" fmla="*/ 3 h 4"/>
                    <a:gd name="T6" fmla="*/ 3 w 6"/>
                    <a:gd name="T7" fmla="*/ 0 h 4"/>
                    <a:gd name="T8" fmla="*/ 3 w 6"/>
                    <a:gd name="T9" fmla="*/ 0 h 4"/>
                  </a:gdLst>
                  <a:ahLst/>
                  <a:cxnLst>
                    <a:cxn ang="0">
                      <a:pos x="T0" y="T1"/>
                    </a:cxn>
                    <a:cxn ang="0">
                      <a:pos x="T2" y="T3"/>
                    </a:cxn>
                    <a:cxn ang="0">
                      <a:pos x="T4" y="T5"/>
                    </a:cxn>
                    <a:cxn ang="0">
                      <a:pos x="T6" y="T7"/>
                    </a:cxn>
                    <a:cxn ang="0">
                      <a:pos x="T8" y="T9"/>
                    </a:cxn>
                  </a:cxnLst>
                  <a:rect l="0" t="0" r="r" b="b"/>
                  <a:pathLst>
                    <a:path w="6" h="4">
                      <a:moveTo>
                        <a:pt x="3" y="0"/>
                      </a:moveTo>
                      <a:lnTo>
                        <a:pt x="3" y="0"/>
                      </a:lnTo>
                      <a:cubicBezTo>
                        <a:pt x="5" y="0"/>
                        <a:pt x="6" y="3"/>
                        <a:pt x="3" y="3"/>
                      </a:cubicBezTo>
                      <a:cubicBezTo>
                        <a:pt x="1" y="4"/>
                        <a:pt x="0" y="1"/>
                        <a:pt x="3" y="0"/>
                      </a:cubicBezTo>
                      <a:lnTo>
                        <a:pt x="3" y="0"/>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54" name="Freeform 642"/>
                <p:cNvSpPr>
                  <a:spLocks/>
                </p:cNvSpPr>
                <p:nvPr/>
              </p:nvSpPr>
              <p:spPr bwMode="auto">
                <a:xfrm>
                  <a:off x="3713" y="2000"/>
                  <a:ext cx="2" cy="1"/>
                </a:xfrm>
                <a:custGeom>
                  <a:avLst/>
                  <a:gdLst>
                    <a:gd name="T0" fmla="*/ 3 w 6"/>
                    <a:gd name="T1" fmla="*/ 0 h 4"/>
                    <a:gd name="T2" fmla="*/ 3 w 6"/>
                    <a:gd name="T3" fmla="*/ 0 h 4"/>
                    <a:gd name="T4" fmla="*/ 3 w 6"/>
                    <a:gd name="T5" fmla="*/ 3 h 4"/>
                    <a:gd name="T6" fmla="*/ 3 w 6"/>
                    <a:gd name="T7" fmla="*/ 0 h 4"/>
                    <a:gd name="T8" fmla="*/ 3 w 6"/>
                    <a:gd name="T9" fmla="*/ 0 h 4"/>
                  </a:gdLst>
                  <a:ahLst/>
                  <a:cxnLst>
                    <a:cxn ang="0">
                      <a:pos x="T0" y="T1"/>
                    </a:cxn>
                    <a:cxn ang="0">
                      <a:pos x="T2" y="T3"/>
                    </a:cxn>
                    <a:cxn ang="0">
                      <a:pos x="T4" y="T5"/>
                    </a:cxn>
                    <a:cxn ang="0">
                      <a:pos x="T6" y="T7"/>
                    </a:cxn>
                    <a:cxn ang="0">
                      <a:pos x="T8" y="T9"/>
                    </a:cxn>
                  </a:cxnLst>
                  <a:rect l="0" t="0" r="r" b="b"/>
                  <a:pathLst>
                    <a:path w="6" h="4">
                      <a:moveTo>
                        <a:pt x="3" y="0"/>
                      </a:moveTo>
                      <a:lnTo>
                        <a:pt x="3" y="0"/>
                      </a:lnTo>
                      <a:cubicBezTo>
                        <a:pt x="5" y="0"/>
                        <a:pt x="6" y="3"/>
                        <a:pt x="3" y="3"/>
                      </a:cubicBezTo>
                      <a:cubicBezTo>
                        <a:pt x="1" y="4"/>
                        <a:pt x="0" y="1"/>
                        <a:pt x="3" y="0"/>
                      </a:cubicBezTo>
                      <a:lnTo>
                        <a:pt x="3"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55" name="Freeform 643"/>
                <p:cNvSpPr>
                  <a:spLocks/>
                </p:cNvSpPr>
                <p:nvPr/>
              </p:nvSpPr>
              <p:spPr bwMode="auto">
                <a:xfrm>
                  <a:off x="3694" y="2022"/>
                  <a:ext cx="10" cy="11"/>
                </a:xfrm>
                <a:custGeom>
                  <a:avLst/>
                  <a:gdLst>
                    <a:gd name="T0" fmla="*/ 16 w 31"/>
                    <a:gd name="T1" fmla="*/ 19 h 37"/>
                    <a:gd name="T2" fmla="*/ 16 w 31"/>
                    <a:gd name="T3" fmla="*/ 19 h 37"/>
                    <a:gd name="T4" fmla="*/ 7 w 31"/>
                    <a:gd name="T5" fmla="*/ 33 h 37"/>
                    <a:gd name="T6" fmla="*/ 15 w 31"/>
                    <a:gd name="T7" fmla="*/ 18 h 37"/>
                    <a:gd name="T8" fmla="*/ 15 w 31"/>
                    <a:gd name="T9" fmla="*/ 18 h 37"/>
                    <a:gd name="T10" fmla="*/ 8 w 31"/>
                    <a:gd name="T11" fmla="*/ 31 h 37"/>
                    <a:gd name="T12" fmla="*/ 16 w 31"/>
                    <a:gd name="T13" fmla="*/ 18 h 37"/>
                    <a:gd name="T14" fmla="*/ 23 w 31"/>
                    <a:gd name="T15" fmla="*/ 6 h 37"/>
                    <a:gd name="T16" fmla="*/ 15 w 31"/>
                    <a:gd name="T17" fmla="*/ 18 h 37"/>
                    <a:gd name="T18" fmla="*/ 15 w 31"/>
                    <a:gd name="T19" fmla="*/ 18 h 37"/>
                    <a:gd name="T20" fmla="*/ 24 w 31"/>
                    <a:gd name="T21" fmla="*/ 4 h 37"/>
                    <a:gd name="T22" fmla="*/ 16 w 31"/>
                    <a:gd name="T23" fmla="*/ 19 h 37"/>
                    <a:gd name="T24" fmla="*/ 16 w 31"/>
                    <a:gd name="T25"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7">
                      <a:moveTo>
                        <a:pt x="16" y="19"/>
                      </a:moveTo>
                      <a:lnTo>
                        <a:pt x="16" y="19"/>
                      </a:lnTo>
                      <a:cubicBezTo>
                        <a:pt x="18" y="26"/>
                        <a:pt x="14" y="37"/>
                        <a:pt x="7" y="33"/>
                      </a:cubicBezTo>
                      <a:cubicBezTo>
                        <a:pt x="0" y="29"/>
                        <a:pt x="8" y="20"/>
                        <a:pt x="15" y="18"/>
                      </a:cubicBezTo>
                      <a:lnTo>
                        <a:pt x="15" y="18"/>
                      </a:lnTo>
                      <a:cubicBezTo>
                        <a:pt x="10" y="20"/>
                        <a:pt x="3" y="28"/>
                        <a:pt x="8" y="31"/>
                      </a:cubicBezTo>
                      <a:cubicBezTo>
                        <a:pt x="12" y="34"/>
                        <a:pt x="16" y="24"/>
                        <a:pt x="16" y="18"/>
                      </a:cubicBezTo>
                      <a:cubicBezTo>
                        <a:pt x="21" y="16"/>
                        <a:pt x="28" y="8"/>
                        <a:pt x="23" y="6"/>
                      </a:cubicBezTo>
                      <a:cubicBezTo>
                        <a:pt x="18" y="3"/>
                        <a:pt x="14" y="12"/>
                        <a:pt x="15" y="18"/>
                      </a:cubicBezTo>
                      <a:lnTo>
                        <a:pt x="15" y="18"/>
                      </a:lnTo>
                      <a:cubicBezTo>
                        <a:pt x="13" y="11"/>
                        <a:pt x="17" y="0"/>
                        <a:pt x="24" y="4"/>
                      </a:cubicBezTo>
                      <a:cubicBezTo>
                        <a:pt x="31" y="8"/>
                        <a:pt x="23" y="17"/>
                        <a:pt x="16" y="19"/>
                      </a:cubicBezTo>
                      <a:lnTo>
                        <a:pt x="16" y="19"/>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56" name="Freeform 644"/>
                <p:cNvSpPr>
                  <a:spLocks/>
                </p:cNvSpPr>
                <p:nvPr/>
              </p:nvSpPr>
              <p:spPr bwMode="auto">
                <a:xfrm>
                  <a:off x="3694" y="2022"/>
                  <a:ext cx="10" cy="11"/>
                </a:xfrm>
                <a:custGeom>
                  <a:avLst/>
                  <a:gdLst>
                    <a:gd name="T0" fmla="*/ 16 w 31"/>
                    <a:gd name="T1" fmla="*/ 19 h 37"/>
                    <a:gd name="T2" fmla="*/ 16 w 31"/>
                    <a:gd name="T3" fmla="*/ 19 h 37"/>
                    <a:gd name="T4" fmla="*/ 7 w 31"/>
                    <a:gd name="T5" fmla="*/ 33 h 37"/>
                    <a:gd name="T6" fmla="*/ 15 w 31"/>
                    <a:gd name="T7" fmla="*/ 18 h 37"/>
                    <a:gd name="T8" fmla="*/ 15 w 31"/>
                    <a:gd name="T9" fmla="*/ 18 h 37"/>
                    <a:gd name="T10" fmla="*/ 8 w 31"/>
                    <a:gd name="T11" fmla="*/ 31 h 37"/>
                    <a:gd name="T12" fmla="*/ 16 w 31"/>
                    <a:gd name="T13" fmla="*/ 18 h 37"/>
                    <a:gd name="T14" fmla="*/ 23 w 31"/>
                    <a:gd name="T15" fmla="*/ 6 h 37"/>
                    <a:gd name="T16" fmla="*/ 15 w 31"/>
                    <a:gd name="T17" fmla="*/ 18 h 37"/>
                    <a:gd name="T18" fmla="*/ 15 w 31"/>
                    <a:gd name="T19" fmla="*/ 18 h 37"/>
                    <a:gd name="T20" fmla="*/ 24 w 31"/>
                    <a:gd name="T21" fmla="*/ 4 h 37"/>
                    <a:gd name="T22" fmla="*/ 16 w 31"/>
                    <a:gd name="T23" fmla="*/ 19 h 37"/>
                    <a:gd name="T24" fmla="*/ 16 w 31"/>
                    <a:gd name="T25"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7">
                      <a:moveTo>
                        <a:pt x="16" y="19"/>
                      </a:moveTo>
                      <a:lnTo>
                        <a:pt x="16" y="19"/>
                      </a:lnTo>
                      <a:cubicBezTo>
                        <a:pt x="18" y="26"/>
                        <a:pt x="14" y="37"/>
                        <a:pt x="7" y="33"/>
                      </a:cubicBezTo>
                      <a:cubicBezTo>
                        <a:pt x="0" y="29"/>
                        <a:pt x="8" y="20"/>
                        <a:pt x="15" y="18"/>
                      </a:cubicBezTo>
                      <a:lnTo>
                        <a:pt x="15" y="18"/>
                      </a:lnTo>
                      <a:cubicBezTo>
                        <a:pt x="10" y="20"/>
                        <a:pt x="3" y="28"/>
                        <a:pt x="8" y="31"/>
                      </a:cubicBezTo>
                      <a:cubicBezTo>
                        <a:pt x="12" y="34"/>
                        <a:pt x="16" y="24"/>
                        <a:pt x="16" y="18"/>
                      </a:cubicBezTo>
                      <a:cubicBezTo>
                        <a:pt x="21" y="16"/>
                        <a:pt x="28" y="8"/>
                        <a:pt x="23" y="6"/>
                      </a:cubicBezTo>
                      <a:cubicBezTo>
                        <a:pt x="18" y="3"/>
                        <a:pt x="14" y="12"/>
                        <a:pt x="15" y="18"/>
                      </a:cubicBezTo>
                      <a:lnTo>
                        <a:pt x="15" y="18"/>
                      </a:lnTo>
                      <a:cubicBezTo>
                        <a:pt x="13" y="11"/>
                        <a:pt x="17" y="0"/>
                        <a:pt x="24" y="4"/>
                      </a:cubicBezTo>
                      <a:cubicBezTo>
                        <a:pt x="31" y="8"/>
                        <a:pt x="23" y="17"/>
                        <a:pt x="16" y="19"/>
                      </a:cubicBezTo>
                      <a:lnTo>
                        <a:pt x="16" y="19"/>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57" name="Freeform 645"/>
                <p:cNvSpPr>
                  <a:spLocks/>
                </p:cNvSpPr>
                <p:nvPr/>
              </p:nvSpPr>
              <p:spPr bwMode="auto">
                <a:xfrm>
                  <a:off x="3698" y="2027"/>
                  <a:ext cx="3" cy="8"/>
                </a:xfrm>
                <a:custGeom>
                  <a:avLst/>
                  <a:gdLst>
                    <a:gd name="T0" fmla="*/ 4 w 8"/>
                    <a:gd name="T1" fmla="*/ 25 h 25"/>
                    <a:gd name="T2" fmla="*/ 4 w 8"/>
                    <a:gd name="T3" fmla="*/ 25 h 25"/>
                    <a:gd name="T4" fmla="*/ 0 w 8"/>
                    <a:gd name="T5" fmla="*/ 22 h 25"/>
                    <a:gd name="T6" fmla="*/ 3 w 8"/>
                    <a:gd name="T7" fmla="*/ 12 h 25"/>
                    <a:gd name="T8" fmla="*/ 3 w 8"/>
                    <a:gd name="T9" fmla="*/ 0 h 25"/>
                    <a:gd name="T10" fmla="*/ 5 w 8"/>
                    <a:gd name="T11" fmla="*/ 12 h 25"/>
                    <a:gd name="T12" fmla="*/ 8 w 8"/>
                    <a:gd name="T13" fmla="*/ 22 h 25"/>
                    <a:gd name="T14" fmla="*/ 4 w 8"/>
                    <a:gd name="T15" fmla="*/ 25 h 25"/>
                    <a:gd name="T16" fmla="*/ 4 w 8"/>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25">
                      <a:moveTo>
                        <a:pt x="4" y="25"/>
                      </a:moveTo>
                      <a:lnTo>
                        <a:pt x="4" y="25"/>
                      </a:lnTo>
                      <a:cubicBezTo>
                        <a:pt x="2" y="25"/>
                        <a:pt x="0" y="24"/>
                        <a:pt x="0" y="22"/>
                      </a:cubicBezTo>
                      <a:cubicBezTo>
                        <a:pt x="0" y="16"/>
                        <a:pt x="3" y="13"/>
                        <a:pt x="3" y="12"/>
                      </a:cubicBezTo>
                      <a:cubicBezTo>
                        <a:pt x="2" y="5"/>
                        <a:pt x="1" y="0"/>
                        <a:pt x="3" y="0"/>
                      </a:cubicBezTo>
                      <a:cubicBezTo>
                        <a:pt x="5" y="0"/>
                        <a:pt x="5" y="4"/>
                        <a:pt x="5" y="12"/>
                      </a:cubicBezTo>
                      <a:cubicBezTo>
                        <a:pt x="5" y="13"/>
                        <a:pt x="8" y="16"/>
                        <a:pt x="8" y="22"/>
                      </a:cubicBezTo>
                      <a:cubicBezTo>
                        <a:pt x="8" y="23"/>
                        <a:pt x="7" y="25"/>
                        <a:pt x="4" y="25"/>
                      </a:cubicBezTo>
                      <a:lnTo>
                        <a:pt x="4" y="25"/>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58" name="Freeform 646"/>
                <p:cNvSpPr>
                  <a:spLocks/>
                </p:cNvSpPr>
                <p:nvPr/>
              </p:nvSpPr>
              <p:spPr bwMode="auto">
                <a:xfrm>
                  <a:off x="3698" y="2027"/>
                  <a:ext cx="3" cy="8"/>
                </a:xfrm>
                <a:custGeom>
                  <a:avLst/>
                  <a:gdLst>
                    <a:gd name="T0" fmla="*/ 4 w 8"/>
                    <a:gd name="T1" fmla="*/ 25 h 25"/>
                    <a:gd name="T2" fmla="*/ 4 w 8"/>
                    <a:gd name="T3" fmla="*/ 25 h 25"/>
                    <a:gd name="T4" fmla="*/ 0 w 8"/>
                    <a:gd name="T5" fmla="*/ 22 h 25"/>
                    <a:gd name="T6" fmla="*/ 3 w 8"/>
                    <a:gd name="T7" fmla="*/ 12 h 25"/>
                    <a:gd name="T8" fmla="*/ 3 w 8"/>
                    <a:gd name="T9" fmla="*/ 0 h 25"/>
                    <a:gd name="T10" fmla="*/ 5 w 8"/>
                    <a:gd name="T11" fmla="*/ 12 h 25"/>
                    <a:gd name="T12" fmla="*/ 8 w 8"/>
                    <a:gd name="T13" fmla="*/ 22 h 25"/>
                    <a:gd name="T14" fmla="*/ 4 w 8"/>
                    <a:gd name="T15" fmla="*/ 25 h 25"/>
                    <a:gd name="T16" fmla="*/ 4 w 8"/>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25">
                      <a:moveTo>
                        <a:pt x="4" y="25"/>
                      </a:moveTo>
                      <a:lnTo>
                        <a:pt x="4" y="25"/>
                      </a:lnTo>
                      <a:cubicBezTo>
                        <a:pt x="2" y="25"/>
                        <a:pt x="0" y="24"/>
                        <a:pt x="0" y="22"/>
                      </a:cubicBezTo>
                      <a:cubicBezTo>
                        <a:pt x="0" y="16"/>
                        <a:pt x="3" y="13"/>
                        <a:pt x="3" y="12"/>
                      </a:cubicBezTo>
                      <a:cubicBezTo>
                        <a:pt x="2" y="5"/>
                        <a:pt x="1" y="0"/>
                        <a:pt x="3" y="0"/>
                      </a:cubicBezTo>
                      <a:cubicBezTo>
                        <a:pt x="5" y="0"/>
                        <a:pt x="5" y="4"/>
                        <a:pt x="5" y="12"/>
                      </a:cubicBezTo>
                      <a:cubicBezTo>
                        <a:pt x="5" y="13"/>
                        <a:pt x="8" y="16"/>
                        <a:pt x="8" y="22"/>
                      </a:cubicBezTo>
                      <a:cubicBezTo>
                        <a:pt x="8" y="23"/>
                        <a:pt x="7" y="25"/>
                        <a:pt x="4" y="25"/>
                      </a:cubicBezTo>
                      <a:lnTo>
                        <a:pt x="4" y="25"/>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59" name="Freeform 647"/>
                <p:cNvSpPr>
                  <a:spLocks/>
                </p:cNvSpPr>
                <p:nvPr/>
              </p:nvSpPr>
              <p:spPr bwMode="auto">
                <a:xfrm>
                  <a:off x="3698" y="2031"/>
                  <a:ext cx="2" cy="0"/>
                </a:xfrm>
                <a:custGeom>
                  <a:avLst/>
                  <a:gdLst>
                    <a:gd name="T0" fmla="*/ 3 w 5"/>
                    <a:gd name="T1" fmla="*/ 0 h 3"/>
                    <a:gd name="T2" fmla="*/ 3 w 5"/>
                    <a:gd name="T3" fmla="*/ 0 h 3"/>
                    <a:gd name="T4" fmla="*/ 3 w 5"/>
                    <a:gd name="T5" fmla="*/ 3 h 3"/>
                    <a:gd name="T6" fmla="*/ 3 w 5"/>
                    <a:gd name="T7" fmla="*/ 0 h 3"/>
                    <a:gd name="T8" fmla="*/ 3 w 5"/>
                    <a:gd name="T9" fmla="*/ 0 h 3"/>
                  </a:gdLst>
                  <a:ahLst/>
                  <a:cxnLst>
                    <a:cxn ang="0">
                      <a:pos x="T0" y="T1"/>
                    </a:cxn>
                    <a:cxn ang="0">
                      <a:pos x="T2" y="T3"/>
                    </a:cxn>
                    <a:cxn ang="0">
                      <a:pos x="T4" y="T5"/>
                    </a:cxn>
                    <a:cxn ang="0">
                      <a:pos x="T6" y="T7"/>
                    </a:cxn>
                    <a:cxn ang="0">
                      <a:pos x="T8" y="T9"/>
                    </a:cxn>
                  </a:cxnLst>
                  <a:rect l="0" t="0" r="r" b="b"/>
                  <a:pathLst>
                    <a:path w="5" h="3">
                      <a:moveTo>
                        <a:pt x="3" y="0"/>
                      </a:moveTo>
                      <a:lnTo>
                        <a:pt x="3" y="0"/>
                      </a:lnTo>
                      <a:cubicBezTo>
                        <a:pt x="5" y="0"/>
                        <a:pt x="5" y="3"/>
                        <a:pt x="3" y="3"/>
                      </a:cubicBezTo>
                      <a:cubicBezTo>
                        <a:pt x="1" y="3"/>
                        <a:pt x="0" y="0"/>
                        <a:pt x="3" y="0"/>
                      </a:cubicBezTo>
                      <a:lnTo>
                        <a:pt x="3" y="0"/>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60" name="Freeform 648"/>
                <p:cNvSpPr>
                  <a:spLocks/>
                </p:cNvSpPr>
                <p:nvPr/>
              </p:nvSpPr>
              <p:spPr bwMode="auto">
                <a:xfrm>
                  <a:off x="3698" y="2031"/>
                  <a:ext cx="2" cy="0"/>
                </a:xfrm>
                <a:custGeom>
                  <a:avLst/>
                  <a:gdLst>
                    <a:gd name="T0" fmla="*/ 3 w 5"/>
                    <a:gd name="T1" fmla="*/ 0 h 3"/>
                    <a:gd name="T2" fmla="*/ 3 w 5"/>
                    <a:gd name="T3" fmla="*/ 0 h 3"/>
                    <a:gd name="T4" fmla="*/ 3 w 5"/>
                    <a:gd name="T5" fmla="*/ 3 h 3"/>
                    <a:gd name="T6" fmla="*/ 3 w 5"/>
                    <a:gd name="T7" fmla="*/ 0 h 3"/>
                    <a:gd name="T8" fmla="*/ 3 w 5"/>
                    <a:gd name="T9" fmla="*/ 0 h 3"/>
                  </a:gdLst>
                  <a:ahLst/>
                  <a:cxnLst>
                    <a:cxn ang="0">
                      <a:pos x="T0" y="T1"/>
                    </a:cxn>
                    <a:cxn ang="0">
                      <a:pos x="T2" y="T3"/>
                    </a:cxn>
                    <a:cxn ang="0">
                      <a:pos x="T4" y="T5"/>
                    </a:cxn>
                    <a:cxn ang="0">
                      <a:pos x="T6" y="T7"/>
                    </a:cxn>
                    <a:cxn ang="0">
                      <a:pos x="T8" y="T9"/>
                    </a:cxn>
                  </a:cxnLst>
                  <a:rect l="0" t="0" r="r" b="b"/>
                  <a:pathLst>
                    <a:path w="5" h="3">
                      <a:moveTo>
                        <a:pt x="3" y="0"/>
                      </a:moveTo>
                      <a:lnTo>
                        <a:pt x="3" y="0"/>
                      </a:lnTo>
                      <a:cubicBezTo>
                        <a:pt x="5" y="0"/>
                        <a:pt x="5" y="3"/>
                        <a:pt x="3" y="3"/>
                      </a:cubicBezTo>
                      <a:cubicBezTo>
                        <a:pt x="1" y="3"/>
                        <a:pt x="0" y="0"/>
                        <a:pt x="3" y="0"/>
                      </a:cubicBezTo>
                      <a:lnTo>
                        <a:pt x="3"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61" name="Freeform 649"/>
                <p:cNvSpPr>
                  <a:spLocks/>
                </p:cNvSpPr>
                <p:nvPr/>
              </p:nvSpPr>
              <p:spPr bwMode="auto">
                <a:xfrm>
                  <a:off x="3698" y="2027"/>
                  <a:ext cx="5" cy="7"/>
                </a:xfrm>
                <a:custGeom>
                  <a:avLst/>
                  <a:gdLst>
                    <a:gd name="T0" fmla="*/ 10 w 14"/>
                    <a:gd name="T1" fmla="*/ 22 h 22"/>
                    <a:gd name="T2" fmla="*/ 10 w 14"/>
                    <a:gd name="T3" fmla="*/ 22 h 22"/>
                    <a:gd name="T4" fmla="*/ 5 w 14"/>
                    <a:gd name="T5" fmla="*/ 21 h 22"/>
                    <a:gd name="T6" fmla="*/ 4 w 14"/>
                    <a:gd name="T7" fmla="*/ 10 h 22"/>
                    <a:gd name="T8" fmla="*/ 2 w 14"/>
                    <a:gd name="T9" fmla="*/ 1 h 22"/>
                    <a:gd name="T10" fmla="*/ 7 w 14"/>
                    <a:gd name="T11" fmla="*/ 9 h 22"/>
                    <a:gd name="T12" fmla="*/ 13 w 14"/>
                    <a:gd name="T13" fmla="*/ 18 h 22"/>
                    <a:gd name="T14" fmla="*/ 10 w 14"/>
                    <a:gd name="T15" fmla="*/ 22 h 22"/>
                    <a:gd name="T16" fmla="*/ 10 w 14"/>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2">
                      <a:moveTo>
                        <a:pt x="10" y="22"/>
                      </a:moveTo>
                      <a:lnTo>
                        <a:pt x="10" y="22"/>
                      </a:lnTo>
                      <a:cubicBezTo>
                        <a:pt x="8" y="22"/>
                        <a:pt x="6" y="22"/>
                        <a:pt x="5" y="21"/>
                      </a:cubicBezTo>
                      <a:cubicBezTo>
                        <a:pt x="3" y="15"/>
                        <a:pt x="5" y="11"/>
                        <a:pt x="4" y="10"/>
                      </a:cubicBezTo>
                      <a:cubicBezTo>
                        <a:pt x="1" y="3"/>
                        <a:pt x="0" y="2"/>
                        <a:pt x="2" y="1"/>
                      </a:cubicBezTo>
                      <a:cubicBezTo>
                        <a:pt x="4" y="0"/>
                        <a:pt x="4" y="2"/>
                        <a:pt x="7" y="9"/>
                      </a:cubicBezTo>
                      <a:cubicBezTo>
                        <a:pt x="7" y="10"/>
                        <a:pt x="11" y="12"/>
                        <a:pt x="13" y="18"/>
                      </a:cubicBezTo>
                      <a:cubicBezTo>
                        <a:pt x="14" y="19"/>
                        <a:pt x="12" y="21"/>
                        <a:pt x="10" y="22"/>
                      </a:cubicBezTo>
                      <a:lnTo>
                        <a:pt x="10" y="22"/>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62" name="Freeform 650"/>
                <p:cNvSpPr>
                  <a:spLocks/>
                </p:cNvSpPr>
                <p:nvPr/>
              </p:nvSpPr>
              <p:spPr bwMode="auto">
                <a:xfrm>
                  <a:off x="3698" y="2027"/>
                  <a:ext cx="5" cy="7"/>
                </a:xfrm>
                <a:custGeom>
                  <a:avLst/>
                  <a:gdLst>
                    <a:gd name="T0" fmla="*/ 10 w 14"/>
                    <a:gd name="T1" fmla="*/ 22 h 22"/>
                    <a:gd name="T2" fmla="*/ 10 w 14"/>
                    <a:gd name="T3" fmla="*/ 22 h 22"/>
                    <a:gd name="T4" fmla="*/ 5 w 14"/>
                    <a:gd name="T5" fmla="*/ 21 h 22"/>
                    <a:gd name="T6" fmla="*/ 4 w 14"/>
                    <a:gd name="T7" fmla="*/ 10 h 22"/>
                    <a:gd name="T8" fmla="*/ 2 w 14"/>
                    <a:gd name="T9" fmla="*/ 1 h 22"/>
                    <a:gd name="T10" fmla="*/ 7 w 14"/>
                    <a:gd name="T11" fmla="*/ 9 h 22"/>
                    <a:gd name="T12" fmla="*/ 13 w 14"/>
                    <a:gd name="T13" fmla="*/ 18 h 22"/>
                    <a:gd name="T14" fmla="*/ 10 w 14"/>
                    <a:gd name="T15" fmla="*/ 22 h 22"/>
                    <a:gd name="T16" fmla="*/ 10 w 14"/>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2">
                      <a:moveTo>
                        <a:pt x="10" y="22"/>
                      </a:moveTo>
                      <a:lnTo>
                        <a:pt x="10" y="22"/>
                      </a:lnTo>
                      <a:cubicBezTo>
                        <a:pt x="8" y="22"/>
                        <a:pt x="6" y="22"/>
                        <a:pt x="5" y="21"/>
                      </a:cubicBezTo>
                      <a:cubicBezTo>
                        <a:pt x="3" y="15"/>
                        <a:pt x="5" y="11"/>
                        <a:pt x="4" y="10"/>
                      </a:cubicBezTo>
                      <a:cubicBezTo>
                        <a:pt x="1" y="3"/>
                        <a:pt x="0" y="2"/>
                        <a:pt x="2" y="1"/>
                      </a:cubicBezTo>
                      <a:cubicBezTo>
                        <a:pt x="4" y="0"/>
                        <a:pt x="4" y="2"/>
                        <a:pt x="7" y="9"/>
                      </a:cubicBezTo>
                      <a:cubicBezTo>
                        <a:pt x="7" y="10"/>
                        <a:pt x="11" y="12"/>
                        <a:pt x="13" y="18"/>
                      </a:cubicBezTo>
                      <a:cubicBezTo>
                        <a:pt x="14" y="19"/>
                        <a:pt x="12" y="21"/>
                        <a:pt x="10" y="22"/>
                      </a:cubicBezTo>
                      <a:lnTo>
                        <a:pt x="10" y="2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63" name="Freeform 651"/>
                <p:cNvSpPr>
                  <a:spLocks/>
                </p:cNvSpPr>
                <p:nvPr/>
              </p:nvSpPr>
              <p:spPr bwMode="auto">
                <a:xfrm>
                  <a:off x="3699" y="2029"/>
                  <a:ext cx="2" cy="2"/>
                </a:xfrm>
                <a:custGeom>
                  <a:avLst/>
                  <a:gdLst>
                    <a:gd name="T0" fmla="*/ 2 w 5"/>
                    <a:gd name="T1" fmla="*/ 1 h 4"/>
                    <a:gd name="T2" fmla="*/ 2 w 5"/>
                    <a:gd name="T3" fmla="*/ 1 h 4"/>
                    <a:gd name="T4" fmla="*/ 3 w 5"/>
                    <a:gd name="T5" fmla="*/ 3 h 4"/>
                    <a:gd name="T6" fmla="*/ 2 w 5"/>
                    <a:gd name="T7" fmla="*/ 1 h 4"/>
                    <a:gd name="T8" fmla="*/ 2 w 5"/>
                    <a:gd name="T9" fmla="*/ 1 h 4"/>
                  </a:gdLst>
                  <a:ahLst/>
                  <a:cxnLst>
                    <a:cxn ang="0">
                      <a:pos x="T0" y="T1"/>
                    </a:cxn>
                    <a:cxn ang="0">
                      <a:pos x="T2" y="T3"/>
                    </a:cxn>
                    <a:cxn ang="0">
                      <a:pos x="T4" y="T5"/>
                    </a:cxn>
                    <a:cxn ang="0">
                      <a:pos x="T6" y="T7"/>
                    </a:cxn>
                    <a:cxn ang="0">
                      <a:pos x="T8" y="T9"/>
                    </a:cxn>
                  </a:cxnLst>
                  <a:rect l="0" t="0" r="r" b="b"/>
                  <a:pathLst>
                    <a:path w="5" h="4">
                      <a:moveTo>
                        <a:pt x="2" y="1"/>
                      </a:moveTo>
                      <a:lnTo>
                        <a:pt x="2" y="1"/>
                      </a:lnTo>
                      <a:cubicBezTo>
                        <a:pt x="4" y="0"/>
                        <a:pt x="5" y="3"/>
                        <a:pt x="3" y="3"/>
                      </a:cubicBezTo>
                      <a:cubicBezTo>
                        <a:pt x="1" y="4"/>
                        <a:pt x="0" y="2"/>
                        <a:pt x="2" y="1"/>
                      </a:cubicBezTo>
                      <a:lnTo>
                        <a:pt x="2" y="1"/>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64" name="Freeform 652"/>
                <p:cNvSpPr>
                  <a:spLocks/>
                </p:cNvSpPr>
                <p:nvPr/>
              </p:nvSpPr>
              <p:spPr bwMode="auto">
                <a:xfrm>
                  <a:off x="3699" y="2029"/>
                  <a:ext cx="2" cy="2"/>
                </a:xfrm>
                <a:custGeom>
                  <a:avLst/>
                  <a:gdLst>
                    <a:gd name="T0" fmla="*/ 2 w 5"/>
                    <a:gd name="T1" fmla="*/ 1 h 4"/>
                    <a:gd name="T2" fmla="*/ 2 w 5"/>
                    <a:gd name="T3" fmla="*/ 1 h 4"/>
                    <a:gd name="T4" fmla="*/ 3 w 5"/>
                    <a:gd name="T5" fmla="*/ 3 h 4"/>
                    <a:gd name="T6" fmla="*/ 2 w 5"/>
                    <a:gd name="T7" fmla="*/ 1 h 4"/>
                    <a:gd name="T8" fmla="*/ 2 w 5"/>
                    <a:gd name="T9" fmla="*/ 1 h 4"/>
                  </a:gdLst>
                  <a:ahLst/>
                  <a:cxnLst>
                    <a:cxn ang="0">
                      <a:pos x="T0" y="T1"/>
                    </a:cxn>
                    <a:cxn ang="0">
                      <a:pos x="T2" y="T3"/>
                    </a:cxn>
                    <a:cxn ang="0">
                      <a:pos x="T4" y="T5"/>
                    </a:cxn>
                    <a:cxn ang="0">
                      <a:pos x="T6" y="T7"/>
                    </a:cxn>
                    <a:cxn ang="0">
                      <a:pos x="T8" y="T9"/>
                    </a:cxn>
                  </a:cxnLst>
                  <a:rect l="0" t="0" r="r" b="b"/>
                  <a:pathLst>
                    <a:path w="5" h="4">
                      <a:moveTo>
                        <a:pt x="2" y="1"/>
                      </a:moveTo>
                      <a:lnTo>
                        <a:pt x="2" y="1"/>
                      </a:lnTo>
                      <a:cubicBezTo>
                        <a:pt x="4" y="0"/>
                        <a:pt x="5" y="3"/>
                        <a:pt x="3" y="3"/>
                      </a:cubicBezTo>
                      <a:cubicBezTo>
                        <a:pt x="1" y="4"/>
                        <a:pt x="0" y="2"/>
                        <a:pt x="2" y="1"/>
                      </a:cubicBezTo>
                      <a:lnTo>
                        <a:pt x="2"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65" name="Freeform 653"/>
                <p:cNvSpPr>
                  <a:spLocks/>
                </p:cNvSpPr>
                <p:nvPr/>
              </p:nvSpPr>
              <p:spPr bwMode="auto">
                <a:xfrm>
                  <a:off x="3752" y="2036"/>
                  <a:ext cx="12" cy="12"/>
                </a:xfrm>
                <a:custGeom>
                  <a:avLst/>
                  <a:gdLst>
                    <a:gd name="T0" fmla="*/ 20 w 41"/>
                    <a:gd name="T1" fmla="*/ 40 h 40"/>
                    <a:gd name="T2" fmla="*/ 20 w 41"/>
                    <a:gd name="T3" fmla="*/ 40 h 40"/>
                    <a:gd name="T4" fmla="*/ 41 w 41"/>
                    <a:gd name="T5" fmla="*/ 20 h 40"/>
                    <a:gd name="T6" fmla="*/ 20 w 41"/>
                    <a:gd name="T7" fmla="*/ 0 h 40"/>
                    <a:gd name="T8" fmla="*/ 0 w 41"/>
                    <a:gd name="T9" fmla="*/ 20 h 40"/>
                    <a:gd name="T10" fmla="*/ 20 w 41"/>
                    <a:gd name="T11" fmla="*/ 40 h 40"/>
                  </a:gdLst>
                  <a:ahLst/>
                  <a:cxnLst>
                    <a:cxn ang="0">
                      <a:pos x="T0" y="T1"/>
                    </a:cxn>
                    <a:cxn ang="0">
                      <a:pos x="T2" y="T3"/>
                    </a:cxn>
                    <a:cxn ang="0">
                      <a:pos x="T4" y="T5"/>
                    </a:cxn>
                    <a:cxn ang="0">
                      <a:pos x="T6" y="T7"/>
                    </a:cxn>
                    <a:cxn ang="0">
                      <a:pos x="T8" y="T9"/>
                    </a:cxn>
                    <a:cxn ang="0">
                      <a:pos x="T10" y="T11"/>
                    </a:cxn>
                  </a:cxnLst>
                  <a:rect l="0" t="0" r="r" b="b"/>
                  <a:pathLst>
                    <a:path w="41" h="40">
                      <a:moveTo>
                        <a:pt x="20" y="40"/>
                      </a:moveTo>
                      <a:lnTo>
                        <a:pt x="20" y="40"/>
                      </a:lnTo>
                      <a:cubicBezTo>
                        <a:pt x="31" y="40"/>
                        <a:pt x="41" y="31"/>
                        <a:pt x="41" y="20"/>
                      </a:cubicBezTo>
                      <a:cubicBezTo>
                        <a:pt x="41" y="9"/>
                        <a:pt x="31" y="0"/>
                        <a:pt x="20" y="0"/>
                      </a:cubicBezTo>
                      <a:cubicBezTo>
                        <a:pt x="9" y="0"/>
                        <a:pt x="0" y="9"/>
                        <a:pt x="0" y="20"/>
                      </a:cubicBezTo>
                      <a:cubicBezTo>
                        <a:pt x="0" y="31"/>
                        <a:pt x="9" y="40"/>
                        <a:pt x="20" y="4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66" name="Freeform 654"/>
                <p:cNvSpPr>
                  <a:spLocks/>
                </p:cNvSpPr>
                <p:nvPr/>
              </p:nvSpPr>
              <p:spPr bwMode="auto">
                <a:xfrm>
                  <a:off x="3733" y="2090"/>
                  <a:ext cx="4" cy="4"/>
                </a:xfrm>
                <a:custGeom>
                  <a:avLst/>
                  <a:gdLst>
                    <a:gd name="T0" fmla="*/ 4 w 12"/>
                    <a:gd name="T1" fmla="*/ 10 h 13"/>
                    <a:gd name="T2" fmla="*/ 4 w 12"/>
                    <a:gd name="T3" fmla="*/ 10 h 13"/>
                    <a:gd name="T4" fmla="*/ 3 w 12"/>
                    <a:gd name="T5" fmla="*/ 9 h 13"/>
                    <a:gd name="T6" fmla="*/ 6 w 12"/>
                    <a:gd name="T7" fmla="*/ 3 h 13"/>
                    <a:gd name="T8" fmla="*/ 8 w 12"/>
                    <a:gd name="T9" fmla="*/ 3 h 13"/>
                    <a:gd name="T10" fmla="*/ 8 w 12"/>
                    <a:gd name="T11" fmla="*/ 8 h 13"/>
                    <a:gd name="T12" fmla="*/ 4 w 12"/>
                    <a:gd name="T13" fmla="*/ 10 h 13"/>
                    <a:gd name="T14" fmla="*/ 4 w 12"/>
                    <a:gd name="T15" fmla="*/ 12 h 13"/>
                    <a:gd name="T16" fmla="*/ 10 w 12"/>
                    <a:gd name="T17" fmla="*/ 8 h 13"/>
                    <a:gd name="T18" fmla="*/ 9 w 12"/>
                    <a:gd name="T19" fmla="*/ 2 h 13"/>
                    <a:gd name="T20" fmla="*/ 5 w 12"/>
                    <a:gd name="T21" fmla="*/ 0 h 13"/>
                    <a:gd name="T22" fmla="*/ 0 w 12"/>
                    <a:gd name="T23" fmla="*/ 10 h 13"/>
                    <a:gd name="T24" fmla="*/ 4 w 12"/>
                    <a:gd name="T25" fmla="*/ 12 h 13"/>
                    <a:gd name="T26" fmla="*/ 4 w 12"/>
                    <a:gd name="T27"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3">
                      <a:moveTo>
                        <a:pt x="4" y="10"/>
                      </a:moveTo>
                      <a:lnTo>
                        <a:pt x="4" y="10"/>
                      </a:lnTo>
                      <a:cubicBezTo>
                        <a:pt x="4" y="10"/>
                        <a:pt x="3" y="9"/>
                        <a:pt x="3" y="9"/>
                      </a:cubicBezTo>
                      <a:cubicBezTo>
                        <a:pt x="3" y="9"/>
                        <a:pt x="6" y="3"/>
                        <a:pt x="6" y="3"/>
                      </a:cubicBezTo>
                      <a:cubicBezTo>
                        <a:pt x="6" y="3"/>
                        <a:pt x="8" y="3"/>
                        <a:pt x="8" y="3"/>
                      </a:cubicBezTo>
                      <a:cubicBezTo>
                        <a:pt x="8" y="4"/>
                        <a:pt x="10" y="5"/>
                        <a:pt x="8" y="8"/>
                      </a:cubicBezTo>
                      <a:cubicBezTo>
                        <a:pt x="7" y="11"/>
                        <a:pt x="5" y="10"/>
                        <a:pt x="4" y="10"/>
                      </a:cubicBezTo>
                      <a:lnTo>
                        <a:pt x="4" y="12"/>
                      </a:lnTo>
                      <a:cubicBezTo>
                        <a:pt x="6" y="13"/>
                        <a:pt x="9" y="11"/>
                        <a:pt x="10" y="8"/>
                      </a:cubicBezTo>
                      <a:cubicBezTo>
                        <a:pt x="12" y="4"/>
                        <a:pt x="10" y="2"/>
                        <a:pt x="9" y="2"/>
                      </a:cubicBezTo>
                      <a:cubicBezTo>
                        <a:pt x="8" y="1"/>
                        <a:pt x="6" y="0"/>
                        <a:pt x="5" y="0"/>
                      </a:cubicBezTo>
                      <a:cubicBezTo>
                        <a:pt x="5" y="0"/>
                        <a:pt x="0" y="10"/>
                        <a:pt x="0" y="10"/>
                      </a:cubicBezTo>
                      <a:cubicBezTo>
                        <a:pt x="0" y="10"/>
                        <a:pt x="2" y="11"/>
                        <a:pt x="4" y="12"/>
                      </a:cubicBezTo>
                      <a:lnTo>
                        <a:pt x="4" y="1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67" name="Freeform 655"/>
                <p:cNvSpPr>
                  <a:spLocks/>
                </p:cNvSpPr>
                <p:nvPr/>
              </p:nvSpPr>
              <p:spPr bwMode="auto">
                <a:xfrm>
                  <a:off x="3736" y="2091"/>
                  <a:ext cx="3" cy="4"/>
                </a:xfrm>
                <a:custGeom>
                  <a:avLst/>
                  <a:gdLst>
                    <a:gd name="T0" fmla="*/ 0 w 7"/>
                    <a:gd name="T1" fmla="*/ 10 h 11"/>
                    <a:gd name="T2" fmla="*/ 0 w 7"/>
                    <a:gd name="T3" fmla="*/ 10 h 11"/>
                    <a:gd name="T4" fmla="*/ 5 w 7"/>
                    <a:gd name="T5" fmla="*/ 0 h 11"/>
                    <a:gd name="T6" fmla="*/ 7 w 7"/>
                    <a:gd name="T7" fmla="*/ 1 h 11"/>
                    <a:gd name="T8" fmla="*/ 2 w 7"/>
                    <a:gd name="T9" fmla="*/ 11 h 11"/>
                    <a:gd name="T10" fmla="*/ 0 w 7"/>
                    <a:gd name="T11" fmla="*/ 10 h 11"/>
                  </a:gdLst>
                  <a:ahLst/>
                  <a:cxnLst>
                    <a:cxn ang="0">
                      <a:pos x="T0" y="T1"/>
                    </a:cxn>
                    <a:cxn ang="0">
                      <a:pos x="T2" y="T3"/>
                    </a:cxn>
                    <a:cxn ang="0">
                      <a:pos x="T4" y="T5"/>
                    </a:cxn>
                    <a:cxn ang="0">
                      <a:pos x="T6" y="T7"/>
                    </a:cxn>
                    <a:cxn ang="0">
                      <a:pos x="T8" y="T9"/>
                    </a:cxn>
                    <a:cxn ang="0">
                      <a:pos x="T10" y="T11"/>
                    </a:cxn>
                  </a:cxnLst>
                  <a:rect l="0" t="0" r="r" b="b"/>
                  <a:pathLst>
                    <a:path w="7" h="11">
                      <a:moveTo>
                        <a:pt x="0" y="10"/>
                      </a:moveTo>
                      <a:lnTo>
                        <a:pt x="0" y="10"/>
                      </a:lnTo>
                      <a:lnTo>
                        <a:pt x="5" y="0"/>
                      </a:lnTo>
                      <a:lnTo>
                        <a:pt x="7" y="1"/>
                      </a:lnTo>
                      <a:lnTo>
                        <a:pt x="2" y="11"/>
                      </a:lnTo>
                      <a:lnTo>
                        <a:pt x="0" y="1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68" name="Freeform 656"/>
                <p:cNvSpPr>
                  <a:spLocks/>
                </p:cNvSpPr>
                <p:nvPr/>
              </p:nvSpPr>
              <p:spPr bwMode="auto">
                <a:xfrm>
                  <a:off x="3738" y="2092"/>
                  <a:ext cx="4" cy="4"/>
                </a:xfrm>
                <a:custGeom>
                  <a:avLst/>
                  <a:gdLst>
                    <a:gd name="T0" fmla="*/ 4 w 11"/>
                    <a:gd name="T1" fmla="*/ 10 h 13"/>
                    <a:gd name="T2" fmla="*/ 4 w 11"/>
                    <a:gd name="T3" fmla="*/ 10 h 13"/>
                    <a:gd name="T4" fmla="*/ 3 w 11"/>
                    <a:gd name="T5" fmla="*/ 6 h 13"/>
                    <a:gd name="T6" fmla="*/ 7 w 11"/>
                    <a:gd name="T7" fmla="*/ 3 h 13"/>
                    <a:gd name="T8" fmla="*/ 7 w 11"/>
                    <a:gd name="T9" fmla="*/ 8 h 13"/>
                    <a:gd name="T10" fmla="*/ 4 w 11"/>
                    <a:gd name="T11" fmla="*/ 10 h 13"/>
                    <a:gd name="T12" fmla="*/ 3 w 11"/>
                    <a:gd name="T13" fmla="*/ 12 h 13"/>
                    <a:gd name="T14" fmla="*/ 9 w 11"/>
                    <a:gd name="T15" fmla="*/ 8 h 13"/>
                    <a:gd name="T16" fmla="*/ 7 w 11"/>
                    <a:gd name="T17" fmla="*/ 1 h 13"/>
                    <a:gd name="T18" fmla="*/ 1 w 11"/>
                    <a:gd name="T19" fmla="*/ 5 h 13"/>
                    <a:gd name="T20" fmla="*/ 3 w 11"/>
                    <a:gd name="T21" fmla="*/ 12 h 13"/>
                    <a:gd name="T22" fmla="*/ 4 w 11"/>
                    <a:gd name="T23"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3">
                      <a:moveTo>
                        <a:pt x="4" y="10"/>
                      </a:moveTo>
                      <a:lnTo>
                        <a:pt x="4" y="10"/>
                      </a:lnTo>
                      <a:cubicBezTo>
                        <a:pt x="2" y="10"/>
                        <a:pt x="2" y="8"/>
                        <a:pt x="3" y="6"/>
                      </a:cubicBezTo>
                      <a:cubicBezTo>
                        <a:pt x="4" y="3"/>
                        <a:pt x="5" y="2"/>
                        <a:pt x="7" y="3"/>
                      </a:cubicBezTo>
                      <a:cubicBezTo>
                        <a:pt x="8" y="4"/>
                        <a:pt x="8" y="5"/>
                        <a:pt x="7" y="8"/>
                      </a:cubicBezTo>
                      <a:cubicBezTo>
                        <a:pt x="6" y="10"/>
                        <a:pt x="5" y="11"/>
                        <a:pt x="4" y="10"/>
                      </a:cubicBezTo>
                      <a:lnTo>
                        <a:pt x="3" y="12"/>
                      </a:lnTo>
                      <a:cubicBezTo>
                        <a:pt x="5" y="13"/>
                        <a:pt x="8" y="11"/>
                        <a:pt x="9" y="8"/>
                      </a:cubicBezTo>
                      <a:cubicBezTo>
                        <a:pt x="11" y="5"/>
                        <a:pt x="10" y="2"/>
                        <a:pt x="7" y="1"/>
                      </a:cubicBezTo>
                      <a:cubicBezTo>
                        <a:pt x="5" y="0"/>
                        <a:pt x="2" y="2"/>
                        <a:pt x="1" y="5"/>
                      </a:cubicBezTo>
                      <a:cubicBezTo>
                        <a:pt x="0" y="8"/>
                        <a:pt x="0" y="11"/>
                        <a:pt x="3" y="12"/>
                      </a:cubicBezTo>
                      <a:lnTo>
                        <a:pt x="4" y="1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69" name="Freeform 657"/>
                <p:cNvSpPr>
                  <a:spLocks/>
                </p:cNvSpPr>
                <p:nvPr/>
              </p:nvSpPr>
              <p:spPr bwMode="auto">
                <a:xfrm>
                  <a:off x="3741" y="2093"/>
                  <a:ext cx="4" cy="4"/>
                </a:xfrm>
                <a:custGeom>
                  <a:avLst/>
                  <a:gdLst>
                    <a:gd name="T0" fmla="*/ 7 w 10"/>
                    <a:gd name="T1" fmla="*/ 5 h 13"/>
                    <a:gd name="T2" fmla="*/ 7 w 10"/>
                    <a:gd name="T3" fmla="*/ 5 h 13"/>
                    <a:gd name="T4" fmla="*/ 6 w 10"/>
                    <a:gd name="T5" fmla="*/ 3 h 13"/>
                    <a:gd name="T6" fmla="*/ 4 w 10"/>
                    <a:gd name="T7" fmla="*/ 4 h 13"/>
                    <a:gd name="T8" fmla="*/ 6 w 10"/>
                    <a:gd name="T9" fmla="*/ 6 h 13"/>
                    <a:gd name="T10" fmla="*/ 8 w 10"/>
                    <a:gd name="T11" fmla="*/ 10 h 13"/>
                    <a:gd name="T12" fmla="*/ 3 w 10"/>
                    <a:gd name="T13" fmla="*/ 12 h 13"/>
                    <a:gd name="T14" fmla="*/ 1 w 10"/>
                    <a:gd name="T15" fmla="*/ 7 h 13"/>
                    <a:gd name="T16" fmla="*/ 2 w 10"/>
                    <a:gd name="T17" fmla="*/ 8 h 13"/>
                    <a:gd name="T18" fmla="*/ 4 w 10"/>
                    <a:gd name="T19" fmla="*/ 10 h 13"/>
                    <a:gd name="T20" fmla="*/ 6 w 10"/>
                    <a:gd name="T21" fmla="*/ 9 h 13"/>
                    <a:gd name="T22" fmla="*/ 5 w 10"/>
                    <a:gd name="T23" fmla="*/ 7 h 13"/>
                    <a:gd name="T24" fmla="*/ 2 w 10"/>
                    <a:gd name="T25" fmla="*/ 3 h 13"/>
                    <a:gd name="T26" fmla="*/ 7 w 10"/>
                    <a:gd name="T27" fmla="*/ 1 h 13"/>
                    <a:gd name="T28" fmla="*/ 9 w 10"/>
                    <a:gd name="T29" fmla="*/ 6 h 13"/>
                    <a:gd name="T30" fmla="*/ 7 w 10"/>
                    <a:gd name="T31"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13">
                      <a:moveTo>
                        <a:pt x="7" y="5"/>
                      </a:moveTo>
                      <a:lnTo>
                        <a:pt x="7" y="5"/>
                      </a:lnTo>
                      <a:cubicBezTo>
                        <a:pt x="8" y="4"/>
                        <a:pt x="7" y="3"/>
                        <a:pt x="6" y="3"/>
                      </a:cubicBezTo>
                      <a:cubicBezTo>
                        <a:pt x="5" y="2"/>
                        <a:pt x="4" y="3"/>
                        <a:pt x="4" y="4"/>
                      </a:cubicBezTo>
                      <a:cubicBezTo>
                        <a:pt x="4" y="4"/>
                        <a:pt x="4" y="5"/>
                        <a:pt x="6" y="6"/>
                      </a:cubicBezTo>
                      <a:cubicBezTo>
                        <a:pt x="7" y="7"/>
                        <a:pt x="9" y="8"/>
                        <a:pt x="8" y="10"/>
                      </a:cubicBezTo>
                      <a:cubicBezTo>
                        <a:pt x="7" y="12"/>
                        <a:pt x="5" y="13"/>
                        <a:pt x="3" y="12"/>
                      </a:cubicBezTo>
                      <a:cubicBezTo>
                        <a:pt x="0" y="11"/>
                        <a:pt x="0" y="9"/>
                        <a:pt x="1" y="7"/>
                      </a:cubicBezTo>
                      <a:lnTo>
                        <a:pt x="2" y="8"/>
                      </a:lnTo>
                      <a:cubicBezTo>
                        <a:pt x="2" y="9"/>
                        <a:pt x="3" y="10"/>
                        <a:pt x="4" y="10"/>
                      </a:cubicBezTo>
                      <a:cubicBezTo>
                        <a:pt x="5" y="11"/>
                        <a:pt x="6" y="10"/>
                        <a:pt x="6" y="9"/>
                      </a:cubicBezTo>
                      <a:cubicBezTo>
                        <a:pt x="6" y="9"/>
                        <a:pt x="6" y="8"/>
                        <a:pt x="5" y="7"/>
                      </a:cubicBezTo>
                      <a:cubicBezTo>
                        <a:pt x="2" y="6"/>
                        <a:pt x="2" y="4"/>
                        <a:pt x="2" y="3"/>
                      </a:cubicBezTo>
                      <a:cubicBezTo>
                        <a:pt x="3" y="2"/>
                        <a:pt x="4" y="0"/>
                        <a:pt x="7" y="1"/>
                      </a:cubicBezTo>
                      <a:cubicBezTo>
                        <a:pt x="9" y="2"/>
                        <a:pt x="10" y="4"/>
                        <a:pt x="9" y="6"/>
                      </a:cubicBezTo>
                      <a:lnTo>
                        <a:pt x="7" y="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70" name="Freeform 658"/>
                <p:cNvSpPr>
                  <a:spLocks/>
                </p:cNvSpPr>
                <p:nvPr/>
              </p:nvSpPr>
              <p:spPr bwMode="auto">
                <a:xfrm>
                  <a:off x="3746" y="2095"/>
                  <a:ext cx="3" cy="4"/>
                </a:xfrm>
                <a:custGeom>
                  <a:avLst/>
                  <a:gdLst>
                    <a:gd name="T0" fmla="*/ 4 w 10"/>
                    <a:gd name="T1" fmla="*/ 10 h 13"/>
                    <a:gd name="T2" fmla="*/ 4 w 10"/>
                    <a:gd name="T3" fmla="*/ 10 h 13"/>
                    <a:gd name="T4" fmla="*/ 6 w 10"/>
                    <a:gd name="T5" fmla="*/ 8 h 13"/>
                    <a:gd name="T6" fmla="*/ 8 w 10"/>
                    <a:gd name="T7" fmla="*/ 1 h 13"/>
                    <a:gd name="T8" fmla="*/ 10 w 10"/>
                    <a:gd name="T9" fmla="*/ 2 h 13"/>
                    <a:gd name="T10" fmla="*/ 8 w 10"/>
                    <a:gd name="T11" fmla="*/ 9 h 13"/>
                    <a:gd name="T12" fmla="*/ 3 w 10"/>
                    <a:gd name="T13" fmla="*/ 12 h 13"/>
                    <a:gd name="T14" fmla="*/ 1 w 10"/>
                    <a:gd name="T15" fmla="*/ 7 h 13"/>
                    <a:gd name="T16" fmla="*/ 3 w 10"/>
                    <a:gd name="T17" fmla="*/ 0 h 13"/>
                    <a:gd name="T18" fmla="*/ 5 w 10"/>
                    <a:gd name="T19" fmla="*/ 0 h 13"/>
                    <a:gd name="T20" fmla="*/ 3 w 10"/>
                    <a:gd name="T21" fmla="*/ 7 h 13"/>
                    <a:gd name="T22" fmla="*/ 4 w 10"/>
                    <a:gd name="T23"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3">
                      <a:moveTo>
                        <a:pt x="4" y="10"/>
                      </a:moveTo>
                      <a:lnTo>
                        <a:pt x="4" y="10"/>
                      </a:lnTo>
                      <a:cubicBezTo>
                        <a:pt x="5" y="10"/>
                        <a:pt x="6" y="9"/>
                        <a:pt x="6" y="8"/>
                      </a:cubicBezTo>
                      <a:cubicBezTo>
                        <a:pt x="6" y="8"/>
                        <a:pt x="8" y="1"/>
                        <a:pt x="8" y="1"/>
                      </a:cubicBezTo>
                      <a:lnTo>
                        <a:pt x="10" y="2"/>
                      </a:lnTo>
                      <a:cubicBezTo>
                        <a:pt x="10" y="2"/>
                        <a:pt x="8" y="8"/>
                        <a:pt x="8" y="9"/>
                      </a:cubicBezTo>
                      <a:cubicBezTo>
                        <a:pt x="8" y="11"/>
                        <a:pt x="6" y="13"/>
                        <a:pt x="3" y="12"/>
                      </a:cubicBezTo>
                      <a:cubicBezTo>
                        <a:pt x="0" y="11"/>
                        <a:pt x="0" y="9"/>
                        <a:pt x="1" y="7"/>
                      </a:cubicBezTo>
                      <a:cubicBezTo>
                        <a:pt x="1" y="5"/>
                        <a:pt x="3" y="0"/>
                        <a:pt x="3" y="0"/>
                      </a:cubicBezTo>
                      <a:lnTo>
                        <a:pt x="5" y="0"/>
                      </a:lnTo>
                      <a:cubicBezTo>
                        <a:pt x="5" y="0"/>
                        <a:pt x="3" y="7"/>
                        <a:pt x="3" y="7"/>
                      </a:cubicBezTo>
                      <a:cubicBezTo>
                        <a:pt x="2" y="8"/>
                        <a:pt x="2" y="9"/>
                        <a:pt x="4" y="1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71" name="Freeform 659"/>
                <p:cNvSpPr>
                  <a:spLocks/>
                </p:cNvSpPr>
                <p:nvPr/>
              </p:nvSpPr>
              <p:spPr bwMode="auto">
                <a:xfrm>
                  <a:off x="3749" y="2095"/>
                  <a:ext cx="3" cy="4"/>
                </a:xfrm>
                <a:custGeom>
                  <a:avLst/>
                  <a:gdLst>
                    <a:gd name="T0" fmla="*/ 5 w 11"/>
                    <a:gd name="T1" fmla="*/ 1 h 13"/>
                    <a:gd name="T2" fmla="*/ 5 w 11"/>
                    <a:gd name="T3" fmla="*/ 1 h 13"/>
                    <a:gd name="T4" fmla="*/ 7 w 11"/>
                    <a:gd name="T5" fmla="*/ 8 h 13"/>
                    <a:gd name="T6" fmla="*/ 9 w 11"/>
                    <a:gd name="T7" fmla="*/ 2 h 13"/>
                    <a:gd name="T8" fmla="*/ 11 w 11"/>
                    <a:gd name="T9" fmla="*/ 2 h 13"/>
                    <a:gd name="T10" fmla="*/ 8 w 11"/>
                    <a:gd name="T11" fmla="*/ 13 h 13"/>
                    <a:gd name="T12" fmla="*/ 6 w 11"/>
                    <a:gd name="T13" fmla="*/ 13 h 13"/>
                    <a:gd name="T14" fmla="*/ 4 w 11"/>
                    <a:gd name="T15" fmla="*/ 5 h 13"/>
                    <a:gd name="T16" fmla="*/ 3 w 11"/>
                    <a:gd name="T17" fmla="*/ 12 h 13"/>
                    <a:gd name="T18" fmla="*/ 0 w 11"/>
                    <a:gd name="T19" fmla="*/ 12 h 13"/>
                    <a:gd name="T20" fmla="*/ 3 w 11"/>
                    <a:gd name="T21" fmla="*/ 0 h 13"/>
                    <a:gd name="T22" fmla="*/ 5 w 11"/>
                    <a:gd name="T23"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3">
                      <a:moveTo>
                        <a:pt x="5" y="1"/>
                      </a:moveTo>
                      <a:lnTo>
                        <a:pt x="5" y="1"/>
                      </a:lnTo>
                      <a:lnTo>
                        <a:pt x="7" y="8"/>
                      </a:lnTo>
                      <a:lnTo>
                        <a:pt x="9" y="2"/>
                      </a:lnTo>
                      <a:lnTo>
                        <a:pt x="11" y="2"/>
                      </a:lnTo>
                      <a:lnTo>
                        <a:pt x="8" y="13"/>
                      </a:lnTo>
                      <a:lnTo>
                        <a:pt x="6" y="13"/>
                      </a:lnTo>
                      <a:lnTo>
                        <a:pt x="4" y="5"/>
                      </a:lnTo>
                      <a:lnTo>
                        <a:pt x="3" y="12"/>
                      </a:lnTo>
                      <a:lnTo>
                        <a:pt x="0" y="12"/>
                      </a:lnTo>
                      <a:lnTo>
                        <a:pt x="3" y="0"/>
                      </a:lnTo>
                      <a:lnTo>
                        <a:pt x="5" y="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72" name="Freeform 660"/>
                <p:cNvSpPr>
                  <a:spLocks/>
                </p:cNvSpPr>
                <p:nvPr/>
              </p:nvSpPr>
              <p:spPr bwMode="auto">
                <a:xfrm>
                  <a:off x="3752" y="2096"/>
                  <a:ext cx="1" cy="4"/>
                </a:xfrm>
                <a:custGeom>
                  <a:avLst/>
                  <a:gdLst>
                    <a:gd name="T0" fmla="*/ 0 w 4"/>
                    <a:gd name="T1" fmla="*/ 11 h 11"/>
                    <a:gd name="T2" fmla="*/ 0 w 4"/>
                    <a:gd name="T3" fmla="*/ 11 h 11"/>
                    <a:gd name="T4" fmla="*/ 2 w 4"/>
                    <a:gd name="T5" fmla="*/ 0 h 11"/>
                    <a:gd name="T6" fmla="*/ 4 w 4"/>
                    <a:gd name="T7" fmla="*/ 0 h 11"/>
                    <a:gd name="T8" fmla="*/ 2 w 4"/>
                    <a:gd name="T9" fmla="*/ 11 h 11"/>
                    <a:gd name="T10" fmla="*/ 0 w 4"/>
                    <a:gd name="T11" fmla="*/ 11 h 11"/>
                  </a:gdLst>
                  <a:ahLst/>
                  <a:cxnLst>
                    <a:cxn ang="0">
                      <a:pos x="T0" y="T1"/>
                    </a:cxn>
                    <a:cxn ang="0">
                      <a:pos x="T2" y="T3"/>
                    </a:cxn>
                    <a:cxn ang="0">
                      <a:pos x="T4" y="T5"/>
                    </a:cxn>
                    <a:cxn ang="0">
                      <a:pos x="T6" y="T7"/>
                    </a:cxn>
                    <a:cxn ang="0">
                      <a:pos x="T8" y="T9"/>
                    </a:cxn>
                    <a:cxn ang="0">
                      <a:pos x="T10" y="T11"/>
                    </a:cxn>
                  </a:cxnLst>
                  <a:rect l="0" t="0" r="r" b="b"/>
                  <a:pathLst>
                    <a:path w="4" h="11">
                      <a:moveTo>
                        <a:pt x="0" y="11"/>
                      </a:moveTo>
                      <a:lnTo>
                        <a:pt x="0" y="11"/>
                      </a:lnTo>
                      <a:lnTo>
                        <a:pt x="2" y="0"/>
                      </a:lnTo>
                      <a:lnTo>
                        <a:pt x="4" y="0"/>
                      </a:lnTo>
                      <a:lnTo>
                        <a:pt x="2" y="11"/>
                      </a:lnTo>
                      <a:lnTo>
                        <a:pt x="0" y="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73" name="Freeform 661"/>
                <p:cNvSpPr>
                  <a:spLocks/>
                </p:cNvSpPr>
                <p:nvPr/>
              </p:nvSpPr>
              <p:spPr bwMode="auto">
                <a:xfrm>
                  <a:off x="3757" y="2097"/>
                  <a:ext cx="3" cy="3"/>
                </a:xfrm>
                <a:custGeom>
                  <a:avLst/>
                  <a:gdLst>
                    <a:gd name="T0" fmla="*/ 2 w 8"/>
                    <a:gd name="T1" fmla="*/ 1 h 12"/>
                    <a:gd name="T2" fmla="*/ 2 w 8"/>
                    <a:gd name="T3" fmla="*/ 1 h 12"/>
                    <a:gd name="T4" fmla="*/ 6 w 8"/>
                    <a:gd name="T5" fmla="*/ 7 h 12"/>
                    <a:gd name="T6" fmla="*/ 6 w 8"/>
                    <a:gd name="T7" fmla="*/ 0 h 12"/>
                    <a:gd name="T8" fmla="*/ 8 w 8"/>
                    <a:gd name="T9" fmla="*/ 0 h 12"/>
                    <a:gd name="T10" fmla="*/ 8 w 8"/>
                    <a:gd name="T11" fmla="*/ 12 h 12"/>
                    <a:gd name="T12" fmla="*/ 6 w 8"/>
                    <a:gd name="T13" fmla="*/ 12 h 12"/>
                    <a:gd name="T14" fmla="*/ 2 w 8"/>
                    <a:gd name="T15" fmla="*/ 5 h 12"/>
                    <a:gd name="T16" fmla="*/ 2 w 8"/>
                    <a:gd name="T17" fmla="*/ 12 h 12"/>
                    <a:gd name="T18" fmla="*/ 0 w 8"/>
                    <a:gd name="T19" fmla="*/ 12 h 12"/>
                    <a:gd name="T20" fmla="*/ 0 w 8"/>
                    <a:gd name="T21" fmla="*/ 1 h 12"/>
                    <a:gd name="T22" fmla="*/ 2 w 8"/>
                    <a:gd name="T23"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12">
                      <a:moveTo>
                        <a:pt x="2" y="1"/>
                      </a:moveTo>
                      <a:lnTo>
                        <a:pt x="2" y="1"/>
                      </a:lnTo>
                      <a:lnTo>
                        <a:pt x="6" y="7"/>
                      </a:lnTo>
                      <a:lnTo>
                        <a:pt x="6" y="0"/>
                      </a:lnTo>
                      <a:lnTo>
                        <a:pt x="8" y="0"/>
                      </a:lnTo>
                      <a:lnTo>
                        <a:pt x="8" y="12"/>
                      </a:lnTo>
                      <a:lnTo>
                        <a:pt x="6" y="12"/>
                      </a:lnTo>
                      <a:lnTo>
                        <a:pt x="2" y="5"/>
                      </a:lnTo>
                      <a:lnTo>
                        <a:pt x="2" y="12"/>
                      </a:lnTo>
                      <a:lnTo>
                        <a:pt x="0" y="12"/>
                      </a:lnTo>
                      <a:lnTo>
                        <a:pt x="0" y="1"/>
                      </a:lnTo>
                      <a:lnTo>
                        <a:pt x="2" y="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74" name="Freeform 662"/>
                <p:cNvSpPr>
                  <a:spLocks/>
                </p:cNvSpPr>
                <p:nvPr/>
              </p:nvSpPr>
              <p:spPr bwMode="auto">
                <a:xfrm>
                  <a:off x="3761" y="2096"/>
                  <a:ext cx="3" cy="4"/>
                </a:xfrm>
                <a:custGeom>
                  <a:avLst/>
                  <a:gdLst>
                    <a:gd name="T0" fmla="*/ 3 w 9"/>
                    <a:gd name="T1" fmla="*/ 0 h 12"/>
                    <a:gd name="T2" fmla="*/ 3 w 9"/>
                    <a:gd name="T3" fmla="*/ 0 h 12"/>
                    <a:gd name="T4" fmla="*/ 4 w 9"/>
                    <a:gd name="T5" fmla="*/ 10 h 12"/>
                    <a:gd name="T6" fmla="*/ 9 w 9"/>
                    <a:gd name="T7" fmla="*/ 9 h 12"/>
                    <a:gd name="T8" fmla="*/ 9 w 9"/>
                    <a:gd name="T9" fmla="*/ 11 h 12"/>
                    <a:gd name="T10" fmla="*/ 2 w 9"/>
                    <a:gd name="T11" fmla="*/ 12 h 12"/>
                    <a:gd name="T12" fmla="*/ 0 w 9"/>
                    <a:gd name="T13" fmla="*/ 1 h 12"/>
                    <a:gd name="T14" fmla="*/ 3 w 9"/>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2">
                      <a:moveTo>
                        <a:pt x="3" y="0"/>
                      </a:moveTo>
                      <a:lnTo>
                        <a:pt x="3" y="0"/>
                      </a:lnTo>
                      <a:lnTo>
                        <a:pt x="4" y="10"/>
                      </a:lnTo>
                      <a:lnTo>
                        <a:pt x="9" y="9"/>
                      </a:lnTo>
                      <a:lnTo>
                        <a:pt x="9" y="11"/>
                      </a:lnTo>
                      <a:lnTo>
                        <a:pt x="2" y="12"/>
                      </a:lnTo>
                      <a:lnTo>
                        <a:pt x="0" y="1"/>
                      </a:lnTo>
                      <a:lnTo>
                        <a:pt x="3"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75" name="Freeform 663"/>
                <p:cNvSpPr>
                  <a:spLocks/>
                </p:cNvSpPr>
                <p:nvPr/>
              </p:nvSpPr>
              <p:spPr bwMode="auto">
                <a:xfrm>
                  <a:off x="3764" y="2096"/>
                  <a:ext cx="2" cy="3"/>
                </a:xfrm>
                <a:custGeom>
                  <a:avLst/>
                  <a:gdLst>
                    <a:gd name="T0" fmla="*/ 2 w 4"/>
                    <a:gd name="T1" fmla="*/ 11 h 11"/>
                    <a:gd name="T2" fmla="*/ 2 w 4"/>
                    <a:gd name="T3" fmla="*/ 11 h 11"/>
                    <a:gd name="T4" fmla="*/ 0 w 4"/>
                    <a:gd name="T5" fmla="*/ 0 h 11"/>
                    <a:gd name="T6" fmla="*/ 2 w 4"/>
                    <a:gd name="T7" fmla="*/ 0 h 11"/>
                    <a:gd name="T8" fmla="*/ 4 w 4"/>
                    <a:gd name="T9" fmla="*/ 11 h 11"/>
                    <a:gd name="T10" fmla="*/ 2 w 4"/>
                    <a:gd name="T11" fmla="*/ 11 h 11"/>
                  </a:gdLst>
                  <a:ahLst/>
                  <a:cxnLst>
                    <a:cxn ang="0">
                      <a:pos x="T0" y="T1"/>
                    </a:cxn>
                    <a:cxn ang="0">
                      <a:pos x="T2" y="T3"/>
                    </a:cxn>
                    <a:cxn ang="0">
                      <a:pos x="T4" y="T5"/>
                    </a:cxn>
                    <a:cxn ang="0">
                      <a:pos x="T6" y="T7"/>
                    </a:cxn>
                    <a:cxn ang="0">
                      <a:pos x="T8" y="T9"/>
                    </a:cxn>
                    <a:cxn ang="0">
                      <a:pos x="T10" y="T11"/>
                    </a:cxn>
                  </a:cxnLst>
                  <a:rect l="0" t="0" r="r" b="b"/>
                  <a:pathLst>
                    <a:path w="4" h="11">
                      <a:moveTo>
                        <a:pt x="2" y="11"/>
                      </a:moveTo>
                      <a:lnTo>
                        <a:pt x="2" y="11"/>
                      </a:lnTo>
                      <a:lnTo>
                        <a:pt x="0" y="0"/>
                      </a:lnTo>
                      <a:lnTo>
                        <a:pt x="2" y="0"/>
                      </a:lnTo>
                      <a:lnTo>
                        <a:pt x="4" y="11"/>
                      </a:lnTo>
                      <a:lnTo>
                        <a:pt x="2" y="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76" name="Freeform 664"/>
                <p:cNvSpPr>
                  <a:spLocks/>
                </p:cNvSpPr>
                <p:nvPr/>
              </p:nvSpPr>
              <p:spPr bwMode="auto">
                <a:xfrm>
                  <a:off x="3769" y="2094"/>
                  <a:ext cx="3" cy="4"/>
                </a:xfrm>
                <a:custGeom>
                  <a:avLst/>
                  <a:gdLst>
                    <a:gd name="T0" fmla="*/ 7 w 10"/>
                    <a:gd name="T1" fmla="*/ 2 h 14"/>
                    <a:gd name="T2" fmla="*/ 7 w 10"/>
                    <a:gd name="T3" fmla="*/ 2 h 14"/>
                    <a:gd name="T4" fmla="*/ 2 w 10"/>
                    <a:gd name="T5" fmla="*/ 4 h 14"/>
                    <a:gd name="T6" fmla="*/ 3 w 10"/>
                    <a:gd name="T7" fmla="*/ 6 h 14"/>
                    <a:gd name="T8" fmla="*/ 7 w 10"/>
                    <a:gd name="T9" fmla="*/ 5 h 14"/>
                    <a:gd name="T10" fmla="*/ 8 w 10"/>
                    <a:gd name="T11" fmla="*/ 7 h 14"/>
                    <a:gd name="T12" fmla="*/ 4 w 10"/>
                    <a:gd name="T13" fmla="*/ 8 h 14"/>
                    <a:gd name="T14" fmla="*/ 5 w 10"/>
                    <a:gd name="T15" fmla="*/ 11 h 14"/>
                    <a:gd name="T16" fmla="*/ 10 w 10"/>
                    <a:gd name="T17" fmla="*/ 10 h 14"/>
                    <a:gd name="T18" fmla="*/ 10 w 10"/>
                    <a:gd name="T19" fmla="*/ 11 h 14"/>
                    <a:gd name="T20" fmla="*/ 3 w 10"/>
                    <a:gd name="T21" fmla="*/ 14 h 14"/>
                    <a:gd name="T22" fmla="*/ 0 w 10"/>
                    <a:gd name="T23" fmla="*/ 3 h 14"/>
                    <a:gd name="T24" fmla="*/ 7 w 10"/>
                    <a:gd name="T25" fmla="*/ 0 h 14"/>
                    <a:gd name="T26" fmla="*/ 7 w 10"/>
                    <a:gd name="T2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4">
                      <a:moveTo>
                        <a:pt x="7" y="2"/>
                      </a:moveTo>
                      <a:lnTo>
                        <a:pt x="7" y="2"/>
                      </a:lnTo>
                      <a:lnTo>
                        <a:pt x="2" y="4"/>
                      </a:lnTo>
                      <a:lnTo>
                        <a:pt x="3" y="6"/>
                      </a:lnTo>
                      <a:lnTo>
                        <a:pt x="7" y="5"/>
                      </a:lnTo>
                      <a:lnTo>
                        <a:pt x="8" y="7"/>
                      </a:lnTo>
                      <a:lnTo>
                        <a:pt x="4" y="8"/>
                      </a:lnTo>
                      <a:lnTo>
                        <a:pt x="5" y="11"/>
                      </a:lnTo>
                      <a:lnTo>
                        <a:pt x="10" y="10"/>
                      </a:lnTo>
                      <a:lnTo>
                        <a:pt x="10" y="11"/>
                      </a:lnTo>
                      <a:lnTo>
                        <a:pt x="3" y="14"/>
                      </a:lnTo>
                      <a:lnTo>
                        <a:pt x="0" y="3"/>
                      </a:lnTo>
                      <a:lnTo>
                        <a:pt x="7" y="0"/>
                      </a:lnTo>
                      <a:lnTo>
                        <a:pt x="7" y="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77" name="Freeform 665"/>
                <p:cNvSpPr>
                  <a:spLocks/>
                </p:cNvSpPr>
                <p:nvPr/>
              </p:nvSpPr>
              <p:spPr bwMode="auto">
                <a:xfrm>
                  <a:off x="3771" y="2093"/>
                  <a:ext cx="4" cy="5"/>
                </a:xfrm>
                <a:custGeom>
                  <a:avLst/>
                  <a:gdLst>
                    <a:gd name="T0" fmla="*/ 4 w 12"/>
                    <a:gd name="T1" fmla="*/ 7 h 14"/>
                    <a:gd name="T2" fmla="*/ 4 w 12"/>
                    <a:gd name="T3" fmla="*/ 7 h 14"/>
                    <a:gd name="T4" fmla="*/ 3 w 12"/>
                    <a:gd name="T5" fmla="*/ 4 h 14"/>
                    <a:gd name="T6" fmla="*/ 6 w 12"/>
                    <a:gd name="T7" fmla="*/ 3 h 14"/>
                    <a:gd name="T8" fmla="*/ 7 w 12"/>
                    <a:gd name="T9" fmla="*/ 4 h 14"/>
                    <a:gd name="T10" fmla="*/ 7 w 12"/>
                    <a:gd name="T11" fmla="*/ 6 h 14"/>
                    <a:gd name="T12" fmla="*/ 4 w 12"/>
                    <a:gd name="T13" fmla="*/ 7 h 14"/>
                    <a:gd name="T14" fmla="*/ 5 w 12"/>
                    <a:gd name="T15" fmla="*/ 9 h 14"/>
                    <a:gd name="T16" fmla="*/ 7 w 12"/>
                    <a:gd name="T17" fmla="*/ 8 h 14"/>
                    <a:gd name="T18" fmla="*/ 9 w 12"/>
                    <a:gd name="T19" fmla="*/ 9 h 14"/>
                    <a:gd name="T20" fmla="*/ 10 w 12"/>
                    <a:gd name="T21" fmla="*/ 12 h 14"/>
                    <a:gd name="T22" fmla="*/ 12 w 12"/>
                    <a:gd name="T23" fmla="*/ 11 h 14"/>
                    <a:gd name="T24" fmla="*/ 11 w 12"/>
                    <a:gd name="T25" fmla="*/ 8 h 14"/>
                    <a:gd name="T26" fmla="*/ 8 w 12"/>
                    <a:gd name="T27" fmla="*/ 6 h 14"/>
                    <a:gd name="T28" fmla="*/ 9 w 12"/>
                    <a:gd name="T29" fmla="*/ 3 h 14"/>
                    <a:gd name="T30" fmla="*/ 6 w 12"/>
                    <a:gd name="T31" fmla="*/ 1 h 14"/>
                    <a:gd name="T32" fmla="*/ 0 w 12"/>
                    <a:gd name="T33" fmla="*/ 3 h 14"/>
                    <a:gd name="T34" fmla="*/ 4 w 12"/>
                    <a:gd name="T35" fmla="*/ 14 h 14"/>
                    <a:gd name="T36" fmla="*/ 6 w 12"/>
                    <a:gd name="T37" fmla="*/ 13 h 14"/>
                    <a:gd name="T38" fmla="*/ 5 w 12"/>
                    <a:gd name="T39" fmla="*/ 9 h 14"/>
                    <a:gd name="T40" fmla="*/ 4 w 12"/>
                    <a:gd name="T41"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14">
                      <a:moveTo>
                        <a:pt x="4" y="7"/>
                      </a:moveTo>
                      <a:lnTo>
                        <a:pt x="4" y="7"/>
                      </a:lnTo>
                      <a:lnTo>
                        <a:pt x="3" y="4"/>
                      </a:lnTo>
                      <a:cubicBezTo>
                        <a:pt x="3" y="4"/>
                        <a:pt x="5" y="3"/>
                        <a:pt x="6" y="3"/>
                      </a:cubicBezTo>
                      <a:cubicBezTo>
                        <a:pt x="6" y="3"/>
                        <a:pt x="7" y="3"/>
                        <a:pt x="7" y="4"/>
                      </a:cubicBezTo>
                      <a:cubicBezTo>
                        <a:pt x="8" y="5"/>
                        <a:pt x="7" y="6"/>
                        <a:pt x="7" y="6"/>
                      </a:cubicBezTo>
                      <a:cubicBezTo>
                        <a:pt x="6" y="6"/>
                        <a:pt x="4" y="7"/>
                        <a:pt x="4" y="7"/>
                      </a:cubicBezTo>
                      <a:lnTo>
                        <a:pt x="5" y="9"/>
                      </a:lnTo>
                      <a:cubicBezTo>
                        <a:pt x="5" y="9"/>
                        <a:pt x="6" y="8"/>
                        <a:pt x="7" y="8"/>
                      </a:cubicBezTo>
                      <a:cubicBezTo>
                        <a:pt x="8" y="8"/>
                        <a:pt x="8" y="8"/>
                        <a:pt x="9" y="9"/>
                      </a:cubicBezTo>
                      <a:cubicBezTo>
                        <a:pt x="9" y="10"/>
                        <a:pt x="10" y="12"/>
                        <a:pt x="10" y="12"/>
                      </a:cubicBezTo>
                      <a:lnTo>
                        <a:pt x="12" y="11"/>
                      </a:lnTo>
                      <a:cubicBezTo>
                        <a:pt x="12" y="11"/>
                        <a:pt x="11" y="9"/>
                        <a:pt x="11" y="8"/>
                      </a:cubicBezTo>
                      <a:cubicBezTo>
                        <a:pt x="10" y="7"/>
                        <a:pt x="9" y="6"/>
                        <a:pt x="8" y="6"/>
                      </a:cubicBezTo>
                      <a:cubicBezTo>
                        <a:pt x="9" y="6"/>
                        <a:pt x="10" y="5"/>
                        <a:pt x="9" y="3"/>
                      </a:cubicBezTo>
                      <a:cubicBezTo>
                        <a:pt x="9" y="2"/>
                        <a:pt x="7" y="0"/>
                        <a:pt x="6" y="1"/>
                      </a:cubicBezTo>
                      <a:cubicBezTo>
                        <a:pt x="4" y="1"/>
                        <a:pt x="0" y="3"/>
                        <a:pt x="0" y="3"/>
                      </a:cubicBezTo>
                      <a:lnTo>
                        <a:pt x="4" y="14"/>
                      </a:lnTo>
                      <a:lnTo>
                        <a:pt x="6" y="13"/>
                      </a:lnTo>
                      <a:lnTo>
                        <a:pt x="5" y="9"/>
                      </a:lnTo>
                      <a:lnTo>
                        <a:pt x="4" y="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78" name="Freeform 666"/>
                <p:cNvSpPr>
                  <a:spLocks/>
                </p:cNvSpPr>
                <p:nvPr/>
              </p:nvSpPr>
              <p:spPr bwMode="auto">
                <a:xfrm>
                  <a:off x="3774" y="2092"/>
                  <a:ext cx="3" cy="4"/>
                </a:xfrm>
                <a:custGeom>
                  <a:avLst/>
                  <a:gdLst>
                    <a:gd name="T0" fmla="*/ 7 w 9"/>
                    <a:gd name="T1" fmla="*/ 13 h 13"/>
                    <a:gd name="T2" fmla="*/ 7 w 9"/>
                    <a:gd name="T3" fmla="*/ 13 h 13"/>
                    <a:gd name="T4" fmla="*/ 3 w 9"/>
                    <a:gd name="T5" fmla="*/ 4 h 13"/>
                    <a:gd name="T6" fmla="*/ 0 w 9"/>
                    <a:gd name="T7" fmla="*/ 5 h 13"/>
                    <a:gd name="T8" fmla="*/ 0 w 9"/>
                    <a:gd name="T9" fmla="*/ 3 h 13"/>
                    <a:gd name="T10" fmla="*/ 7 w 9"/>
                    <a:gd name="T11" fmla="*/ 0 h 13"/>
                    <a:gd name="T12" fmla="*/ 8 w 9"/>
                    <a:gd name="T13" fmla="*/ 2 h 13"/>
                    <a:gd name="T14" fmla="*/ 5 w 9"/>
                    <a:gd name="T15" fmla="*/ 3 h 13"/>
                    <a:gd name="T16" fmla="*/ 9 w 9"/>
                    <a:gd name="T17" fmla="*/ 12 h 13"/>
                    <a:gd name="T18" fmla="*/ 7 w 9"/>
                    <a:gd name="T19"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3">
                      <a:moveTo>
                        <a:pt x="7" y="13"/>
                      </a:moveTo>
                      <a:lnTo>
                        <a:pt x="7" y="13"/>
                      </a:lnTo>
                      <a:lnTo>
                        <a:pt x="3" y="4"/>
                      </a:lnTo>
                      <a:lnTo>
                        <a:pt x="0" y="5"/>
                      </a:lnTo>
                      <a:lnTo>
                        <a:pt x="0" y="3"/>
                      </a:lnTo>
                      <a:lnTo>
                        <a:pt x="7" y="0"/>
                      </a:lnTo>
                      <a:lnTo>
                        <a:pt x="8" y="2"/>
                      </a:lnTo>
                      <a:lnTo>
                        <a:pt x="5" y="3"/>
                      </a:lnTo>
                      <a:lnTo>
                        <a:pt x="9" y="12"/>
                      </a:lnTo>
                      <a:lnTo>
                        <a:pt x="7" y="1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79" name="Freeform 667"/>
                <p:cNvSpPr>
                  <a:spLocks/>
                </p:cNvSpPr>
                <p:nvPr/>
              </p:nvSpPr>
              <p:spPr bwMode="auto">
                <a:xfrm>
                  <a:off x="3778" y="2091"/>
                  <a:ext cx="3" cy="4"/>
                </a:xfrm>
                <a:custGeom>
                  <a:avLst/>
                  <a:gdLst>
                    <a:gd name="T0" fmla="*/ 3 w 10"/>
                    <a:gd name="T1" fmla="*/ 8 h 13"/>
                    <a:gd name="T2" fmla="*/ 3 w 10"/>
                    <a:gd name="T3" fmla="*/ 8 h 13"/>
                    <a:gd name="T4" fmla="*/ 2 w 10"/>
                    <a:gd name="T5" fmla="*/ 3 h 13"/>
                    <a:gd name="T6" fmla="*/ 5 w 10"/>
                    <a:gd name="T7" fmla="*/ 7 h 13"/>
                    <a:gd name="T8" fmla="*/ 3 w 10"/>
                    <a:gd name="T9" fmla="*/ 8 h 13"/>
                    <a:gd name="T10" fmla="*/ 3 w 10"/>
                    <a:gd name="T11" fmla="*/ 10 h 13"/>
                    <a:gd name="T12" fmla="*/ 6 w 10"/>
                    <a:gd name="T13" fmla="*/ 8 h 13"/>
                    <a:gd name="T14" fmla="*/ 8 w 10"/>
                    <a:gd name="T15" fmla="*/ 10 h 13"/>
                    <a:gd name="T16" fmla="*/ 10 w 10"/>
                    <a:gd name="T17" fmla="*/ 9 h 13"/>
                    <a:gd name="T18" fmla="*/ 2 w 10"/>
                    <a:gd name="T19" fmla="*/ 0 h 13"/>
                    <a:gd name="T20" fmla="*/ 0 w 10"/>
                    <a:gd name="T21" fmla="*/ 1 h 13"/>
                    <a:gd name="T22" fmla="*/ 1 w 10"/>
                    <a:gd name="T23" fmla="*/ 13 h 13"/>
                    <a:gd name="T24" fmla="*/ 3 w 10"/>
                    <a:gd name="T25" fmla="*/ 12 h 13"/>
                    <a:gd name="T26" fmla="*/ 3 w 10"/>
                    <a:gd name="T27" fmla="*/ 10 h 13"/>
                    <a:gd name="T28" fmla="*/ 3 w 10"/>
                    <a:gd name="T29"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13">
                      <a:moveTo>
                        <a:pt x="3" y="8"/>
                      </a:moveTo>
                      <a:lnTo>
                        <a:pt x="3" y="8"/>
                      </a:lnTo>
                      <a:lnTo>
                        <a:pt x="2" y="3"/>
                      </a:lnTo>
                      <a:lnTo>
                        <a:pt x="5" y="7"/>
                      </a:lnTo>
                      <a:cubicBezTo>
                        <a:pt x="5" y="7"/>
                        <a:pt x="3" y="8"/>
                        <a:pt x="3" y="8"/>
                      </a:cubicBezTo>
                      <a:lnTo>
                        <a:pt x="3" y="10"/>
                      </a:lnTo>
                      <a:cubicBezTo>
                        <a:pt x="3" y="10"/>
                        <a:pt x="6" y="8"/>
                        <a:pt x="6" y="8"/>
                      </a:cubicBezTo>
                      <a:lnTo>
                        <a:pt x="8" y="10"/>
                      </a:lnTo>
                      <a:lnTo>
                        <a:pt x="10" y="9"/>
                      </a:lnTo>
                      <a:lnTo>
                        <a:pt x="2" y="0"/>
                      </a:lnTo>
                      <a:lnTo>
                        <a:pt x="0" y="1"/>
                      </a:lnTo>
                      <a:lnTo>
                        <a:pt x="1" y="13"/>
                      </a:lnTo>
                      <a:lnTo>
                        <a:pt x="3" y="12"/>
                      </a:lnTo>
                      <a:lnTo>
                        <a:pt x="3" y="10"/>
                      </a:lnTo>
                      <a:lnTo>
                        <a:pt x="3" y="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80" name="Freeform 668"/>
                <p:cNvSpPr>
                  <a:spLocks/>
                </p:cNvSpPr>
                <p:nvPr/>
              </p:nvSpPr>
              <p:spPr bwMode="auto">
                <a:xfrm>
                  <a:off x="3753" y="2097"/>
                  <a:ext cx="4" cy="3"/>
                </a:xfrm>
                <a:custGeom>
                  <a:avLst/>
                  <a:gdLst>
                    <a:gd name="T0" fmla="*/ 5 w 10"/>
                    <a:gd name="T1" fmla="*/ 9 h 12"/>
                    <a:gd name="T2" fmla="*/ 5 w 10"/>
                    <a:gd name="T3" fmla="*/ 9 h 12"/>
                    <a:gd name="T4" fmla="*/ 2 w 10"/>
                    <a:gd name="T5" fmla="*/ 5 h 12"/>
                    <a:gd name="T6" fmla="*/ 5 w 10"/>
                    <a:gd name="T7" fmla="*/ 2 h 12"/>
                    <a:gd name="T8" fmla="*/ 8 w 10"/>
                    <a:gd name="T9" fmla="*/ 6 h 12"/>
                    <a:gd name="T10" fmla="*/ 5 w 10"/>
                    <a:gd name="T11" fmla="*/ 9 h 12"/>
                    <a:gd name="T12" fmla="*/ 4 w 10"/>
                    <a:gd name="T13" fmla="*/ 11 h 12"/>
                    <a:gd name="T14" fmla="*/ 10 w 10"/>
                    <a:gd name="T15" fmla="*/ 6 h 12"/>
                    <a:gd name="T16" fmla="*/ 6 w 10"/>
                    <a:gd name="T17" fmla="*/ 0 h 12"/>
                    <a:gd name="T18" fmla="*/ 1 w 10"/>
                    <a:gd name="T19" fmla="*/ 5 h 12"/>
                    <a:gd name="T20" fmla="*/ 4 w 10"/>
                    <a:gd name="T21" fmla="*/ 11 h 12"/>
                    <a:gd name="T22" fmla="*/ 5 w 10"/>
                    <a:gd name="T23"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2">
                      <a:moveTo>
                        <a:pt x="5" y="9"/>
                      </a:moveTo>
                      <a:lnTo>
                        <a:pt x="5" y="9"/>
                      </a:lnTo>
                      <a:cubicBezTo>
                        <a:pt x="3" y="9"/>
                        <a:pt x="2" y="8"/>
                        <a:pt x="2" y="5"/>
                      </a:cubicBezTo>
                      <a:cubicBezTo>
                        <a:pt x="3" y="3"/>
                        <a:pt x="4" y="2"/>
                        <a:pt x="5" y="2"/>
                      </a:cubicBezTo>
                      <a:cubicBezTo>
                        <a:pt x="7" y="2"/>
                        <a:pt x="8" y="4"/>
                        <a:pt x="8" y="6"/>
                      </a:cubicBezTo>
                      <a:cubicBezTo>
                        <a:pt x="7" y="8"/>
                        <a:pt x="6" y="10"/>
                        <a:pt x="5" y="9"/>
                      </a:cubicBezTo>
                      <a:lnTo>
                        <a:pt x="4" y="11"/>
                      </a:lnTo>
                      <a:cubicBezTo>
                        <a:pt x="7" y="12"/>
                        <a:pt x="9" y="10"/>
                        <a:pt x="10" y="6"/>
                      </a:cubicBezTo>
                      <a:cubicBezTo>
                        <a:pt x="10" y="3"/>
                        <a:pt x="8" y="0"/>
                        <a:pt x="6" y="0"/>
                      </a:cubicBezTo>
                      <a:cubicBezTo>
                        <a:pt x="3" y="0"/>
                        <a:pt x="1" y="2"/>
                        <a:pt x="1" y="5"/>
                      </a:cubicBezTo>
                      <a:cubicBezTo>
                        <a:pt x="0" y="9"/>
                        <a:pt x="2" y="11"/>
                        <a:pt x="4" y="11"/>
                      </a:cubicBezTo>
                      <a:lnTo>
                        <a:pt x="5" y="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81" name="Freeform 669"/>
                <p:cNvSpPr>
                  <a:spLocks/>
                </p:cNvSpPr>
                <p:nvPr/>
              </p:nvSpPr>
              <p:spPr bwMode="auto">
                <a:xfrm>
                  <a:off x="3766" y="2095"/>
                  <a:ext cx="3" cy="4"/>
                </a:xfrm>
                <a:custGeom>
                  <a:avLst/>
                  <a:gdLst>
                    <a:gd name="T0" fmla="*/ 4 w 10"/>
                    <a:gd name="T1" fmla="*/ 10 h 12"/>
                    <a:gd name="T2" fmla="*/ 4 w 10"/>
                    <a:gd name="T3" fmla="*/ 10 h 12"/>
                    <a:gd name="T4" fmla="*/ 7 w 10"/>
                    <a:gd name="T5" fmla="*/ 9 h 12"/>
                    <a:gd name="T6" fmla="*/ 8 w 10"/>
                    <a:gd name="T7" fmla="*/ 7 h 12"/>
                    <a:gd name="T8" fmla="*/ 6 w 10"/>
                    <a:gd name="T9" fmla="*/ 6 h 12"/>
                    <a:gd name="T10" fmla="*/ 4 w 10"/>
                    <a:gd name="T11" fmla="*/ 7 h 12"/>
                    <a:gd name="T12" fmla="*/ 3 w 10"/>
                    <a:gd name="T13" fmla="*/ 5 h 12"/>
                    <a:gd name="T14" fmla="*/ 6 w 10"/>
                    <a:gd name="T15" fmla="*/ 4 h 12"/>
                    <a:gd name="T16" fmla="*/ 6 w 10"/>
                    <a:gd name="T17" fmla="*/ 3 h 12"/>
                    <a:gd name="T18" fmla="*/ 5 w 10"/>
                    <a:gd name="T19" fmla="*/ 2 h 12"/>
                    <a:gd name="T20" fmla="*/ 2 w 10"/>
                    <a:gd name="T21" fmla="*/ 3 h 12"/>
                    <a:gd name="T22" fmla="*/ 3 w 10"/>
                    <a:gd name="T23" fmla="*/ 5 h 12"/>
                    <a:gd name="T24" fmla="*/ 4 w 10"/>
                    <a:gd name="T25" fmla="*/ 7 h 12"/>
                    <a:gd name="T26" fmla="*/ 4 w 10"/>
                    <a:gd name="T27" fmla="*/ 10 h 12"/>
                    <a:gd name="T28" fmla="*/ 5 w 10"/>
                    <a:gd name="T29" fmla="*/ 12 h 12"/>
                    <a:gd name="T30" fmla="*/ 3 w 10"/>
                    <a:gd name="T31" fmla="*/ 12 h 12"/>
                    <a:gd name="T32" fmla="*/ 0 w 10"/>
                    <a:gd name="T33" fmla="*/ 1 h 12"/>
                    <a:gd name="T34" fmla="*/ 4 w 10"/>
                    <a:gd name="T35" fmla="*/ 0 h 12"/>
                    <a:gd name="T36" fmla="*/ 8 w 10"/>
                    <a:gd name="T37" fmla="*/ 2 h 12"/>
                    <a:gd name="T38" fmla="*/ 8 w 10"/>
                    <a:gd name="T39" fmla="*/ 5 h 12"/>
                    <a:gd name="T40" fmla="*/ 10 w 10"/>
                    <a:gd name="T41" fmla="*/ 7 h 12"/>
                    <a:gd name="T42" fmla="*/ 7 w 10"/>
                    <a:gd name="T43" fmla="*/ 11 h 12"/>
                    <a:gd name="T44" fmla="*/ 5 w 10"/>
                    <a:gd name="T45" fmla="*/ 12 h 12"/>
                    <a:gd name="T46" fmla="*/ 4 w 10"/>
                    <a:gd name="T47"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12">
                      <a:moveTo>
                        <a:pt x="4" y="10"/>
                      </a:moveTo>
                      <a:lnTo>
                        <a:pt x="4" y="10"/>
                      </a:lnTo>
                      <a:cubicBezTo>
                        <a:pt x="4" y="10"/>
                        <a:pt x="6" y="9"/>
                        <a:pt x="7" y="9"/>
                      </a:cubicBezTo>
                      <a:cubicBezTo>
                        <a:pt x="8" y="9"/>
                        <a:pt x="8" y="8"/>
                        <a:pt x="8" y="7"/>
                      </a:cubicBezTo>
                      <a:cubicBezTo>
                        <a:pt x="7" y="7"/>
                        <a:pt x="7" y="6"/>
                        <a:pt x="6" y="6"/>
                      </a:cubicBezTo>
                      <a:cubicBezTo>
                        <a:pt x="6" y="6"/>
                        <a:pt x="4" y="7"/>
                        <a:pt x="4" y="7"/>
                      </a:cubicBezTo>
                      <a:lnTo>
                        <a:pt x="3" y="5"/>
                      </a:lnTo>
                      <a:cubicBezTo>
                        <a:pt x="3" y="5"/>
                        <a:pt x="5" y="5"/>
                        <a:pt x="6" y="4"/>
                      </a:cubicBezTo>
                      <a:cubicBezTo>
                        <a:pt x="6" y="4"/>
                        <a:pt x="6" y="3"/>
                        <a:pt x="6" y="3"/>
                      </a:cubicBezTo>
                      <a:cubicBezTo>
                        <a:pt x="6" y="2"/>
                        <a:pt x="6" y="2"/>
                        <a:pt x="5" y="2"/>
                      </a:cubicBezTo>
                      <a:cubicBezTo>
                        <a:pt x="4" y="2"/>
                        <a:pt x="2" y="3"/>
                        <a:pt x="2" y="3"/>
                      </a:cubicBezTo>
                      <a:cubicBezTo>
                        <a:pt x="2" y="3"/>
                        <a:pt x="3" y="5"/>
                        <a:pt x="3" y="5"/>
                      </a:cubicBezTo>
                      <a:lnTo>
                        <a:pt x="4" y="7"/>
                      </a:lnTo>
                      <a:cubicBezTo>
                        <a:pt x="4" y="7"/>
                        <a:pt x="4" y="10"/>
                        <a:pt x="4" y="10"/>
                      </a:cubicBezTo>
                      <a:lnTo>
                        <a:pt x="5" y="12"/>
                      </a:lnTo>
                      <a:cubicBezTo>
                        <a:pt x="4" y="12"/>
                        <a:pt x="3" y="12"/>
                        <a:pt x="3" y="12"/>
                      </a:cubicBezTo>
                      <a:cubicBezTo>
                        <a:pt x="3" y="12"/>
                        <a:pt x="0" y="1"/>
                        <a:pt x="0" y="1"/>
                      </a:cubicBezTo>
                      <a:cubicBezTo>
                        <a:pt x="0" y="1"/>
                        <a:pt x="1" y="1"/>
                        <a:pt x="4" y="0"/>
                      </a:cubicBezTo>
                      <a:cubicBezTo>
                        <a:pt x="6" y="0"/>
                        <a:pt x="8" y="0"/>
                        <a:pt x="8" y="2"/>
                      </a:cubicBezTo>
                      <a:cubicBezTo>
                        <a:pt x="8" y="3"/>
                        <a:pt x="8" y="4"/>
                        <a:pt x="8" y="5"/>
                      </a:cubicBezTo>
                      <a:cubicBezTo>
                        <a:pt x="9" y="5"/>
                        <a:pt x="9" y="6"/>
                        <a:pt x="10" y="7"/>
                      </a:cubicBezTo>
                      <a:cubicBezTo>
                        <a:pt x="10" y="8"/>
                        <a:pt x="10" y="11"/>
                        <a:pt x="7" y="11"/>
                      </a:cubicBezTo>
                      <a:cubicBezTo>
                        <a:pt x="7" y="11"/>
                        <a:pt x="6" y="12"/>
                        <a:pt x="5" y="12"/>
                      </a:cubicBezTo>
                      <a:lnTo>
                        <a:pt x="4" y="1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82" name="Freeform 670"/>
                <p:cNvSpPr>
                  <a:spLocks/>
                </p:cNvSpPr>
                <p:nvPr/>
              </p:nvSpPr>
              <p:spPr bwMode="auto">
                <a:xfrm>
                  <a:off x="3780" y="2090"/>
                  <a:ext cx="3" cy="4"/>
                </a:xfrm>
                <a:custGeom>
                  <a:avLst/>
                  <a:gdLst>
                    <a:gd name="T0" fmla="*/ 8 w 12"/>
                    <a:gd name="T1" fmla="*/ 10 h 13"/>
                    <a:gd name="T2" fmla="*/ 8 w 12"/>
                    <a:gd name="T3" fmla="*/ 10 h 13"/>
                    <a:gd name="T4" fmla="*/ 6 w 12"/>
                    <a:gd name="T5" fmla="*/ 11 h 13"/>
                    <a:gd name="T6" fmla="*/ 3 w 12"/>
                    <a:gd name="T7" fmla="*/ 4 h 13"/>
                    <a:gd name="T8" fmla="*/ 4 w 12"/>
                    <a:gd name="T9" fmla="*/ 3 h 13"/>
                    <a:gd name="T10" fmla="*/ 8 w 12"/>
                    <a:gd name="T11" fmla="*/ 5 h 13"/>
                    <a:gd name="T12" fmla="*/ 8 w 12"/>
                    <a:gd name="T13" fmla="*/ 10 h 13"/>
                    <a:gd name="T14" fmla="*/ 9 w 12"/>
                    <a:gd name="T15" fmla="*/ 11 h 13"/>
                    <a:gd name="T16" fmla="*/ 10 w 12"/>
                    <a:gd name="T17" fmla="*/ 4 h 13"/>
                    <a:gd name="T18" fmla="*/ 4 w 12"/>
                    <a:gd name="T19" fmla="*/ 1 h 13"/>
                    <a:gd name="T20" fmla="*/ 0 w 12"/>
                    <a:gd name="T21" fmla="*/ 3 h 13"/>
                    <a:gd name="T22" fmla="*/ 6 w 12"/>
                    <a:gd name="T23" fmla="*/ 13 h 13"/>
                    <a:gd name="T24" fmla="*/ 9 w 12"/>
                    <a:gd name="T25" fmla="*/ 11 h 13"/>
                    <a:gd name="T26" fmla="*/ 8 w 12"/>
                    <a:gd name="T27"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3">
                      <a:moveTo>
                        <a:pt x="8" y="10"/>
                      </a:moveTo>
                      <a:lnTo>
                        <a:pt x="8" y="10"/>
                      </a:lnTo>
                      <a:cubicBezTo>
                        <a:pt x="7" y="10"/>
                        <a:pt x="6" y="11"/>
                        <a:pt x="6" y="11"/>
                      </a:cubicBezTo>
                      <a:cubicBezTo>
                        <a:pt x="6" y="11"/>
                        <a:pt x="3" y="4"/>
                        <a:pt x="3" y="4"/>
                      </a:cubicBezTo>
                      <a:cubicBezTo>
                        <a:pt x="3" y="4"/>
                        <a:pt x="4" y="3"/>
                        <a:pt x="4" y="3"/>
                      </a:cubicBezTo>
                      <a:cubicBezTo>
                        <a:pt x="5" y="3"/>
                        <a:pt x="7" y="2"/>
                        <a:pt x="8" y="5"/>
                      </a:cubicBezTo>
                      <a:cubicBezTo>
                        <a:pt x="10" y="8"/>
                        <a:pt x="8" y="10"/>
                        <a:pt x="8" y="10"/>
                      </a:cubicBezTo>
                      <a:lnTo>
                        <a:pt x="9" y="11"/>
                      </a:lnTo>
                      <a:cubicBezTo>
                        <a:pt x="12" y="10"/>
                        <a:pt x="11" y="7"/>
                        <a:pt x="10" y="4"/>
                      </a:cubicBezTo>
                      <a:cubicBezTo>
                        <a:pt x="8" y="0"/>
                        <a:pt x="5" y="1"/>
                        <a:pt x="4" y="1"/>
                      </a:cubicBezTo>
                      <a:cubicBezTo>
                        <a:pt x="3" y="2"/>
                        <a:pt x="1" y="3"/>
                        <a:pt x="0" y="3"/>
                      </a:cubicBezTo>
                      <a:cubicBezTo>
                        <a:pt x="0" y="3"/>
                        <a:pt x="6" y="13"/>
                        <a:pt x="6" y="13"/>
                      </a:cubicBezTo>
                      <a:cubicBezTo>
                        <a:pt x="6" y="13"/>
                        <a:pt x="7" y="12"/>
                        <a:pt x="9" y="11"/>
                      </a:cubicBezTo>
                      <a:lnTo>
                        <a:pt x="8" y="1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83" name="Freeform 671"/>
                <p:cNvSpPr>
                  <a:spLocks/>
                </p:cNvSpPr>
                <p:nvPr/>
              </p:nvSpPr>
              <p:spPr bwMode="auto">
                <a:xfrm>
                  <a:off x="3761" y="2098"/>
                  <a:ext cx="0" cy="1"/>
                </a:xfrm>
                <a:custGeom>
                  <a:avLst/>
                  <a:gdLst>
                    <a:gd name="T0" fmla="*/ 3 w 3"/>
                    <a:gd name="T1" fmla="*/ 2 h 3"/>
                    <a:gd name="T2" fmla="*/ 3 w 3"/>
                    <a:gd name="T3" fmla="*/ 2 h 3"/>
                    <a:gd name="T4" fmla="*/ 2 w 3"/>
                    <a:gd name="T5" fmla="*/ 0 h 3"/>
                    <a:gd name="T6" fmla="*/ 0 w 3"/>
                    <a:gd name="T7" fmla="*/ 1 h 3"/>
                    <a:gd name="T8" fmla="*/ 0 w 3"/>
                    <a:gd name="T9" fmla="*/ 3 h 3"/>
                    <a:gd name="T10" fmla="*/ 3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3" y="2"/>
                      </a:moveTo>
                      <a:lnTo>
                        <a:pt x="3" y="2"/>
                      </a:lnTo>
                      <a:lnTo>
                        <a:pt x="2" y="0"/>
                      </a:lnTo>
                      <a:lnTo>
                        <a:pt x="0" y="1"/>
                      </a:lnTo>
                      <a:lnTo>
                        <a:pt x="0" y="3"/>
                      </a:lnTo>
                      <a:lnTo>
                        <a:pt x="3" y="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84" name="Freeform 672"/>
                <p:cNvSpPr>
                  <a:spLocks/>
                </p:cNvSpPr>
                <p:nvPr/>
              </p:nvSpPr>
              <p:spPr bwMode="auto">
                <a:xfrm>
                  <a:off x="3745" y="2096"/>
                  <a:ext cx="0" cy="0"/>
                </a:xfrm>
                <a:custGeom>
                  <a:avLst/>
                  <a:gdLst>
                    <a:gd name="T0" fmla="*/ 3 w 3"/>
                    <a:gd name="T1" fmla="*/ 2 h 2"/>
                    <a:gd name="T2" fmla="*/ 3 w 3"/>
                    <a:gd name="T3" fmla="*/ 2 h 2"/>
                    <a:gd name="T4" fmla="*/ 3 w 3"/>
                    <a:gd name="T5" fmla="*/ 1 h 2"/>
                    <a:gd name="T6" fmla="*/ 1 w 3"/>
                    <a:gd name="T7" fmla="*/ 0 h 2"/>
                    <a:gd name="T8" fmla="*/ 0 w 3"/>
                    <a:gd name="T9" fmla="*/ 2 h 2"/>
                    <a:gd name="T10" fmla="*/ 3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3" y="2"/>
                      </a:moveTo>
                      <a:lnTo>
                        <a:pt x="3" y="2"/>
                      </a:lnTo>
                      <a:lnTo>
                        <a:pt x="3" y="1"/>
                      </a:lnTo>
                      <a:lnTo>
                        <a:pt x="1" y="0"/>
                      </a:lnTo>
                      <a:lnTo>
                        <a:pt x="0" y="2"/>
                      </a:lnTo>
                      <a:lnTo>
                        <a:pt x="3" y="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85" name="Freeform 673"/>
                <p:cNvSpPr>
                  <a:spLocks/>
                </p:cNvSpPr>
                <p:nvPr/>
              </p:nvSpPr>
              <p:spPr bwMode="auto">
                <a:xfrm>
                  <a:off x="3715" y="2129"/>
                  <a:ext cx="10" cy="13"/>
                </a:xfrm>
                <a:custGeom>
                  <a:avLst/>
                  <a:gdLst>
                    <a:gd name="T0" fmla="*/ 20 w 34"/>
                    <a:gd name="T1" fmla="*/ 24 h 41"/>
                    <a:gd name="T2" fmla="*/ 20 w 34"/>
                    <a:gd name="T3" fmla="*/ 24 h 41"/>
                    <a:gd name="T4" fmla="*/ 12 w 34"/>
                    <a:gd name="T5" fmla="*/ 21 h 41"/>
                    <a:gd name="T6" fmla="*/ 7 w 34"/>
                    <a:gd name="T7" fmla="*/ 24 h 41"/>
                    <a:gd name="T8" fmla="*/ 9 w 34"/>
                    <a:gd name="T9" fmla="*/ 29 h 41"/>
                    <a:gd name="T10" fmla="*/ 16 w 34"/>
                    <a:gd name="T11" fmla="*/ 33 h 41"/>
                    <a:gd name="T12" fmla="*/ 20 w 34"/>
                    <a:gd name="T13" fmla="*/ 24 h 41"/>
                    <a:gd name="T14" fmla="*/ 22 w 34"/>
                    <a:gd name="T15" fmla="*/ 19 h 41"/>
                    <a:gd name="T16" fmla="*/ 28 w 34"/>
                    <a:gd name="T17" fmla="*/ 7 h 41"/>
                    <a:gd name="T18" fmla="*/ 34 w 34"/>
                    <a:gd name="T19" fmla="*/ 9 h 41"/>
                    <a:gd name="T20" fmla="*/ 19 w 34"/>
                    <a:gd name="T21" fmla="*/ 40 h 41"/>
                    <a:gd name="T22" fmla="*/ 4 w 34"/>
                    <a:gd name="T23" fmla="*/ 33 h 41"/>
                    <a:gd name="T24" fmla="*/ 2 w 34"/>
                    <a:gd name="T25" fmla="*/ 22 h 41"/>
                    <a:gd name="T26" fmla="*/ 10 w 34"/>
                    <a:gd name="T27" fmla="*/ 16 h 41"/>
                    <a:gd name="T28" fmla="*/ 9 w 34"/>
                    <a:gd name="T29" fmla="*/ 8 h 41"/>
                    <a:gd name="T30" fmla="*/ 13 w 34"/>
                    <a:gd name="T31" fmla="*/ 0 h 41"/>
                    <a:gd name="T32" fmla="*/ 18 w 34"/>
                    <a:gd name="T33" fmla="*/ 2 h 41"/>
                    <a:gd name="T34" fmla="*/ 15 w 34"/>
                    <a:gd name="T35" fmla="*/ 9 h 41"/>
                    <a:gd name="T36" fmla="*/ 17 w 34"/>
                    <a:gd name="T37" fmla="*/ 16 h 41"/>
                    <a:gd name="T38" fmla="*/ 22 w 34"/>
                    <a:gd name="T39" fmla="*/ 19 h 41"/>
                    <a:gd name="T40" fmla="*/ 20 w 34"/>
                    <a:gd name="T41"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41">
                      <a:moveTo>
                        <a:pt x="20" y="24"/>
                      </a:moveTo>
                      <a:lnTo>
                        <a:pt x="20" y="24"/>
                      </a:lnTo>
                      <a:cubicBezTo>
                        <a:pt x="20" y="24"/>
                        <a:pt x="14" y="22"/>
                        <a:pt x="12" y="21"/>
                      </a:cubicBezTo>
                      <a:cubicBezTo>
                        <a:pt x="11" y="20"/>
                        <a:pt x="8" y="21"/>
                        <a:pt x="7" y="24"/>
                      </a:cubicBezTo>
                      <a:cubicBezTo>
                        <a:pt x="6" y="26"/>
                        <a:pt x="7" y="28"/>
                        <a:pt x="9" y="29"/>
                      </a:cubicBezTo>
                      <a:cubicBezTo>
                        <a:pt x="11" y="30"/>
                        <a:pt x="16" y="33"/>
                        <a:pt x="16" y="33"/>
                      </a:cubicBezTo>
                      <a:lnTo>
                        <a:pt x="20" y="24"/>
                      </a:lnTo>
                      <a:lnTo>
                        <a:pt x="22" y="19"/>
                      </a:lnTo>
                      <a:lnTo>
                        <a:pt x="28" y="7"/>
                      </a:lnTo>
                      <a:lnTo>
                        <a:pt x="34" y="9"/>
                      </a:lnTo>
                      <a:cubicBezTo>
                        <a:pt x="34" y="9"/>
                        <a:pt x="19" y="41"/>
                        <a:pt x="19" y="40"/>
                      </a:cubicBezTo>
                      <a:cubicBezTo>
                        <a:pt x="19" y="40"/>
                        <a:pt x="8" y="35"/>
                        <a:pt x="4" y="33"/>
                      </a:cubicBezTo>
                      <a:cubicBezTo>
                        <a:pt x="0" y="32"/>
                        <a:pt x="0" y="26"/>
                        <a:pt x="2" y="22"/>
                      </a:cubicBezTo>
                      <a:cubicBezTo>
                        <a:pt x="4" y="17"/>
                        <a:pt x="8" y="16"/>
                        <a:pt x="10" y="16"/>
                      </a:cubicBezTo>
                      <a:cubicBezTo>
                        <a:pt x="8" y="15"/>
                        <a:pt x="7" y="12"/>
                        <a:pt x="9" y="8"/>
                      </a:cubicBezTo>
                      <a:cubicBezTo>
                        <a:pt x="10" y="6"/>
                        <a:pt x="13" y="0"/>
                        <a:pt x="13" y="0"/>
                      </a:cubicBezTo>
                      <a:lnTo>
                        <a:pt x="18" y="2"/>
                      </a:lnTo>
                      <a:cubicBezTo>
                        <a:pt x="18" y="2"/>
                        <a:pt x="17" y="6"/>
                        <a:pt x="15" y="9"/>
                      </a:cubicBezTo>
                      <a:cubicBezTo>
                        <a:pt x="13" y="13"/>
                        <a:pt x="14" y="15"/>
                        <a:pt x="17" y="16"/>
                      </a:cubicBezTo>
                      <a:cubicBezTo>
                        <a:pt x="20" y="18"/>
                        <a:pt x="22" y="19"/>
                        <a:pt x="22" y="19"/>
                      </a:cubicBezTo>
                      <a:lnTo>
                        <a:pt x="20" y="24"/>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86" name="Freeform 674"/>
                <p:cNvSpPr>
                  <a:spLocks/>
                </p:cNvSpPr>
                <p:nvPr/>
              </p:nvSpPr>
              <p:spPr bwMode="auto">
                <a:xfrm>
                  <a:off x="3703" y="2123"/>
                  <a:ext cx="12" cy="13"/>
                </a:xfrm>
                <a:custGeom>
                  <a:avLst/>
                  <a:gdLst>
                    <a:gd name="T0" fmla="*/ 3 w 36"/>
                    <a:gd name="T1" fmla="*/ 24 h 40"/>
                    <a:gd name="T2" fmla="*/ 3 w 36"/>
                    <a:gd name="T3" fmla="*/ 24 h 40"/>
                    <a:gd name="T4" fmla="*/ 16 w 36"/>
                    <a:gd name="T5" fmla="*/ 32 h 40"/>
                    <a:gd name="T6" fmla="*/ 20 w 36"/>
                    <a:gd name="T7" fmla="*/ 25 h 40"/>
                    <a:gd name="T8" fmla="*/ 8 w 36"/>
                    <a:gd name="T9" fmla="*/ 18 h 40"/>
                    <a:gd name="T10" fmla="*/ 11 w 36"/>
                    <a:gd name="T11" fmla="*/ 13 h 40"/>
                    <a:gd name="T12" fmla="*/ 23 w 36"/>
                    <a:gd name="T13" fmla="*/ 20 h 40"/>
                    <a:gd name="T14" fmla="*/ 28 w 36"/>
                    <a:gd name="T15" fmla="*/ 13 h 40"/>
                    <a:gd name="T16" fmla="*/ 15 w 36"/>
                    <a:gd name="T17" fmla="*/ 4 h 40"/>
                    <a:gd name="T18" fmla="*/ 18 w 36"/>
                    <a:gd name="T19" fmla="*/ 0 h 40"/>
                    <a:gd name="T20" fmla="*/ 36 w 36"/>
                    <a:gd name="T21" fmla="*/ 11 h 40"/>
                    <a:gd name="T22" fmla="*/ 18 w 36"/>
                    <a:gd name="T23" fmla="*/ 40 h 40"/>
                    <a:gd name="T24" fmla="*/ 0 w 36"/>
                    <a:gd name="T25" fmla="*/ 28 h 40"/>
                    <a:gd name="T26" fmla="*/ 3 w 36"/>
                    <a:gd name="T27"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40">
                      <a:moveTo>
                        <a:pt x="3" y="24"/>
                      </a:moveTo>
                      <a:lnTo>
                        <a:pt x="3" y="24"/>
                      </a:lnTo>
                      <a:lnTo>
                        <a:pt x="16" y="32"/>
                      </a:lnTo>
                      <a:lnTo>
                        <a:pt x="20" y="25"/>
                      </a:lnTo>
                      <a:lnTo>
                        <a:pt x="8" y="18"/>
                      </a:lnTo>
                      <a:lnTo>
                        <a:pt x="11" y="13"/>
                      </a:lnTo>
                      <a:lnTo>
                        <a:pt x="23" y="20"/>
                      </a:lnTo>
                      <a:lnTo>
                        <a:pt x="28" y="13"/>
                      </a:lnTo>
                      <a:lnTo>
                        <a:pt x="15" y="4"/>
                      </a:lnTo>
                      <a:lnTo>
                        <a:pt x="18" y="0"/>
                      </a:lnTo>
                      <a:lnTo>
                        <a:pt x="36" y="11"/>
                      </a:lnTo>
                      <a:lnTo>
                        <a:pt x="18" y="40"/>
                      </a:lnTo>
                      <a:lnTo>
                        <a:pt x="0" y="28"/>
                      </a:lnTo>
                      <a:lnTo>
                        <a:pt x="3" y="24"/>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87" name="Freeform 675"/>
                <p:cNvSpPr>
                  <a:spLocks/>
                </p:cNvSpPr>
                <p:nvPr/>
              </p:nvSpPr>
              <p:spPr bwMode="auto">
                <a:xfrm>
                  <a:off x="3694" y="2120"/>
                  <a:ext cx="11" cy="9"/>
                </a:xfrm>
                <a:custGeom>
                  <a:avLst/>
                  <a:gdLst>
                    <a:gd name="T0" fmla="*/ 20 w 35"/>
                    <a:gd name="T1" fmla="*/ 14 h 30"/>
                    <a:gd name="T2" fmla="*/ 20 w 35"/>
                    <a:gd name="T3" fmla="*/ 14 h 30"/>
                    <a:gd name="T4" fmla="*/ 15 w 35"/>
                    <a:gd name="T5" fmla="*/ 10 h 30"/>
                    <a:gd name="T6" fmla="*/ 8 w 35"/>
                    <a:gd name="T7" fmla="*/ 11 h 30"/>
                    <a:gd name="T8" fmla="*/ 8 w 35"/>
                    <a:gd name="T9" fmla="*/ 18 h 30"/>
                    <a:gd name="T10" fmla="*/ 13 w 35"/>
                    <a:gd name="T11" fmla="*/ 22 h 30"/>
                    <a:gd name="T12" fmla="*/ 20 w 35"/>
                    <a:gd name="T13" fmla="*/ 14 h 30"/>
                    <a:gd name="T14" fmla="*/ 31 w 35"/>
                    <a:gd name="T15" fmla="*/ 0 h 30"/>
                    <a:gd name="T16" fmla="*/ 35 w 35"/>
                    <a:gd name="T17" fmla="*/ 4 h 30"/>
                    <a:gd name="T18" fmla="*/ 14 w 35"/>
                    <a:gd name="T19" fmla="*/ 30 h 30"/>
                    <a:gd name="T20" fmla="*/ 4 w 35"/>
                    <a:gd name="T21" fmla="*/ 22 h 30"/>
                    <a:gd name="T22" fmla="*/ 4 w 35"/>
                    <a:gd name="T23" fmla="*/ 8 h 30"/>
                    <a:gd name="T24" fmla="*/ 18 w 35"/>
                    <a:gd name="T25" fmla="*/ 5 h 30"/>
                    <a:gd name="T26" fmla="*/ 23 w 35"/>
                    <a:gd name="T27" fmla="*/ 9 h 30"/>
                    <a:gd name="T28" fmla="*/ 20 w 35"/>
                    <a:gd name="T29"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0">
                      <a:moveTo>
                        <a:pt x="20" y="14"/>
                      </a:moveTo>
                      <a:lnTo>
                        <a:pt x="20" y="14"/>
                      </a:lnTo>
                      <a:cubicBezTo>
                        <a:pt x="20" y="14"/>
                        <a:pt x="17" y="12"/>
                        <a:pt x="15" y="10"/>
                      </a:cubicBezTo>
                      <a:cubicBezTo>
                        <a:pt x="13" y="8"/>
                        <a:pt x="10" y="9"/>
                        <a:pt x="8" y="11"/>
                      </a:cubicBezTo>
                      <a:cubicBezTo>
                        <a:pt x="6" y="14"/>
                        <a:pt x="6" y="16"/>
                        <a:pt x="8" y="18"/>
                      </a:cubicBezTo>
                      <a:cubicBezTo>
                        <a:pt x="10" y="20"/>
                        <a:pt x="13" y="22"/>
                        <a:pt x="13" y="22"/>
                      </a:cubicBezTo>
                      <a:cubicBezTo>
                        <a:pt x="13" y="22"/>
                        <a:pt x="20" y="14"/>
                        <a:pt x="20" y="14"/>
                      </a:cubicBezTo>
                      <a:lnTo>
                        <a:pt x="31" y="0"/>
                      </a:lnTo>
                      <a:lnTo>
                        <a:pt x="35" y="4"/>
                      </a:lnTo>
                      <a:lnTo>
                        <a:pt x="14" y="30"/>
                      </a:lnTo>
                      <a:cubicBezTo>
                        <a:pt x="14" y="30"/>
                        <a:pt x="9" y="26"/>
                        <a:pt x="4" y="22"/>
                      </a:cubicBezTo>
                      <a:cubicBezTo>
                        <a:pt x="0" y="18"/>
                        <a:pt x="0" y="12"/>
                        <a:pt x="4" y="8"/>
                      </a:cubicBezTo>
                      <a:cubicBezTo>
                        <a:pt x="7" y="3"/>
                        <a:pt x="13" y="1"/>
                        <a:pt x="18" y="5"/>
                      </a:cubicBezTo>
                      <a:cubicBezTo>
                        <a:pt x="20" y="7"/>
                        <a:pt x="23" y="9"/>
                        <a:pt x="23" y="9"/>
                      </a:cubicBezTo>
                      <a:lnTo>
                        <a:pt x="20" y="14"/>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88" name="Freeform 676"/>
                <p:cNvSpPr>
                  <a:spLocks/>
                </p:cNvSpPr>
                <p:nvPr/>
              </p:nvSpPr>
              <p:spPr bwMode="auto">
                <a:xfrm>
                  <a:off x="3685" y="2109"/>
                  <a:ext cx="12" cy="12"/>
                </a:xfrm>
                <a:custGeom>
                  <a:avLst/>
                  <a:gdLst>
                    <a:gd name="T0" fmla="*/ 29 w 39"/>
                    <a:gd name="T1" fmla="*/ 10 h 38"/>
                    <a:gd name="T2" fmla="*/ 29 w 39"/>
                    <a:gd name="T3" fmla="*/ 10 h 38"/>
                    <a:gd name="T4" fmla="*/ 21 w 39"/>
                    <a:gd name="T5" fmla="*/ 10 h 38"/>
                    <a:gd name="T6" fmla="*/ 4 w 39"/>
                    <a:gd name="T7" fmla="*/ 26 h 38"/>
                    <a:gd name="T8" fmla="*/ 0 w 39"/>
                    <a:gd name="T9" fmla="*/ 21 h 38"/>
                    <a:gd name="T10" fmla="*/ 17 w 39"/>
                    <a:gd name="T11" fmla="*/ 6 h 38"/>
                    <a:gd name="T12" fmla="*/ 33 w 39"/>
                    <a:gd name="T13" fmla="*/ 6 h 38"/>
                    <a:gd name="T14" fmla="*/ 32 w 39"/>
                    <a:gd name="T15" fmla="*/ 23 h 38"/>
                    <a:gd name="T16" fmla="*/ 16 w 39"/>
                    <a:gd name="T17" fmla="*/ 38 h 38"/>
                    <a:gd name="T18" fmla="*/ 12 w 39"/>
                    <a:gd name="T19" fmla="*/ 34 h 38"/>
                    <a:gd name="T20" fmla="*/ 28 w 39"/>
                    <a:gd name="T21" fmla="*/ 18 h 38"/>
                    <a:gd name="T22" fmla="*/ 29 w 39"/>
                    <a:gd name="T23" fmla="*/ 1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38">
                      <a:moveTo>
                        <a:pt x="29" y="10"/>
                      </a:moveTo>
                      <a:lnTo>
                        <a:pt x="29" y="10"/>
                      </a:lnTo>
                      <a:cubicBezTo>
                        <a:pt x="26" y="7"/>
                        <a:pt x="23" y="8"/>
                        <a:pt x="21" y="10"/>
                      </a:cubicBezTo>
                      <a:cubicBezTo>
                        <a:pt x="19" y="12"/>
                        <a:pt x="4" y="26"/>
                        <a:pt x="4" y="26"/>
                      </a:cubicBezTo>
                      <a:lnTo>
                        <a:pt x="0" y="21"/>
                      </a:lnTo>
                      <a:cubicBezTo>
                        <a:pt x="0" y="21"/>
                        <a:pt x="13" y="9"/>
                        <a:pt x="17" y="6"/>
                      </a:cubicBezTo>
                      <a:cubicBezTo>
                        <a:pt x="21" y="2"/>
                        <a:pt x="27" y="0"/>
                        <a:pt x="33" y="6"/>
                      </a:cubicBezTo>
                      <a:cubicBezTo>
                        <a:pt x="39" y="13"/>
                        <a:pt x="36" y="19"/>
                        <a:pt x="32" y="23"/>
                      </a:cubicBezTo>
                      <a:cubicBezTo>
                        <a:pt x="29" y="26"/>
                        <a:pt x="16" y="38"/>
                        <a:pt x="16" y="38"/>
                      </a:cubicBezTo>
                      <a:lnTo>
                        <a:pt x="12" y="34"/>
                      </a:lnTo>
                      <a:cubicBezTo>
                        <a:pt x="12" y="34"/>
                        <a:pt x="26" y="20"/>
                        <a:pt x="28" y="18"/>
                      </a:cubicBezTo>
                      <a:cubicBezTo>
                        <a:pt x="30" y="16"/>
                        <a:pt x="32" y="13"/>
                        <a:pt x="29" y="10"/>
                      </a:cubicBez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89" name="Freeform 677"/>
                <p:cNvSpPr>
                  <a:spLocks/>
                </p:cNvSpPr>
                <p:nvPr/>
              </p:nvSpPr>
              <p:spPr bwMode="auto">
                <a:xfrm>
                  <a:off x="3677" y="2100"/>
                  <a:ext cx="13" cy="11"/>
                </a:xfrm>
                <a:custGeom>
                  <a:avLst/>
                  <a:gdLst>
                    <a:gd name="T0" fmla="*/ 30 w 39"/>
                    <a:gd name="T1" fmla="*/ 16 h 37"/>
                    <a:gd name="T2" fmla="*/ 30 w 39"/>
                    <a:gd name="T3" fmla="*/ 16 h 37"/>
                    <a:gd name="T4" fmla="*/ 26 w 39"/>
                    <a:gd name="T5" fmla="*/ 9 h 37"/>
                    <a:gd name="T6" fmla="*/ 20 w 39"/>
                    <a:gd name="T7" fmla="*/ 9 h 37"/>
                    <a:gd name="T8" fmla="*/ 18 w 39"/>
                    <a:gd name="T9" fmla="*/ 14 h 37"/>
                    <a:gd name="T10" fmla="*/ 23 w 39"/>
                    <a:gd name="T11" fmla="*/ 21 h 37"/>
                    <a:gd name="T12" fmla="*/ 18 w 39"/>
                    <a:gd name="T13" fmla="*/ 24 h 37"/>
                    <a:gd name="T14" fmla="*/ 14 w 39"/>
                    <a:gd name="T15" fmla="*/ 18 h 37"/>
                    <a:gd name="T16" fmla="*/ 9 w 39"/>
                    <a:gd name="T17" fmla="*/ 18 h 37"/>
                    <a:gd name="T18" fmla="*/ 8 w 39"/>
                    <a:gd name="T19" fmla="*/ 23 h 37"/>
                    <a:gd name="T20" fmla="*/ 12 w 39"/>
                    <a:gd name="T21" fmla="*/ 29 h 37"/>
                    <a:gd name="T22" fmla="*/ 18 w 39"/>
                    <a:gd name="T23" fmla="*/ 24 h 37"/>
                    <a:gd name="T24" fmla="*/ 23 w 39"/>
                    <a:gd name="T25" fmla="*/ 21 h 37"/>
                    <a:gd name="T26" fmla="*/ 30 w 39"/>
                    <a:gd name="T27" fmla="*/ 16 h 37"/>
                    <a:gd name="T28" fmla="*/ 35 w 39"/>
                    <a:gd name="T29" fmla="*/ 12 h 37"/>
                    <a:gd name="T30" fmla="*/ 39 w 39"/>
                    <a:gd name="T31" fmla="*/ 17 h 37"/>
                    <a:gd name="T32" fmla="*/ 11 w 39"/>
                    <a:gd name="T33" fmla="*/ 37 h 37"/>
                    <a:gd name="T34" fmla="*/ 4 w 39"/>
                    <a:gd name="T35" fmla="*/ 27 h 37"/>
                    <a:gd name="T36" fmla="*/ 5 w 39"/>
                    <a:gd name="T37" fmla="*/ 13 h 37"/>
                    <a:gd name="T38" fmla="*/ 12 w 39"/>
                    <a:gd name="T39" fmla="*/ 12 h 37"/>
                    <a:gd name="T40" fmla="*/ 17 w 39"/>
                    <a:gd name="T41" fmla="*/ 4 h 37"/>
                    <a:gd name="T42" fmla="*/ 31 w 39"/>
                    <a:gd name="T43" fmla="*/ 6 h 37"/>
                    <a:gd name="T44" fmla="*/ 35 w 39"/>
                    <a:gd name="T45" fmla="*/ 12 h 37"/>
                    <a:gd name="T46" fmla="*/ 30 w 39"/>
                    <a:gd name="T47" fmla="*/ 1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7">
                      <a:moveTo>
                        <a:pt x="30" y="16"/>
                      </a:moveTo>
                      <a:lnTo>
                        <a:pt x="30" y="16"/>
                      </a:lnTo>
                      <a:cubicBezTo>
                        <a:pt x="30" y="16"/>
                        <a:pt x="27" y="11"/>
                        <a:pt x="26" y="9"/>
                      </a:cubicBezTo>
                      <a:cubicBezTo>
                        <a:pt x="25" y="8"/>
                        <a:pt x="22" y="7"/>
                        <a:pt x="20" y="9"/>
                      </a:cubicBezTo>
                      <a:cubicBezTo>
                        <a:pt x="18" y="11"/>
                        <a:pt x="17" y="13"/>
                        <a:pt x="18" y="14"/>
                      </a:cubicBezTo>
                      <a:cubicBezTo>
                        <a:pt x="20" y="16"/>
                        <a:pt x="23" y="21"/>
                        <a:pt x="23" y="21"/>
                      </a:cubicBezTo>
                      <a:lnTo>
                        <a:pt x="18" y="24"/>
                      </a:lnTo>
                      <a:cubicBezTo>
                        <a:pt x="18" y="24"/>
                        <a:pt x="16" y="21"/>
                        <a:pt x="14" y="18"/>
                      </a:cubicBezTo>
                      <a:cubicBezTo>
                        <a:pt x="12" y="16"/>
                        <a:pt x="10" y="17"/>
                        <a:pt x="9" y="18"/>
                      </a:cubicBezTo>
                      <a:cubicBezTo>
                        <a:pt x="8" y="18"/>
                        <a:pt x="7" y="21"/>
                        <a:pt x="8" y="23"/>
                      </a:cubicBezTo>
                      <a:cubicBezTo>
                        <a:pt x="9" y="24"/>
                        <a:pt x="12" y="29"/>
                        <a:pt x="12" y="29"/>
                      </a:cubicBezTo>
                      <a:cubicBezTo>
                        <a:pt x="12" y="29"/>
                        <a:pt x="18" y="24"/>
                        <a:pt x="18" y="24"/>
                      </a:cubicBezTo>
                      <a:lnTo>
                        <a:pt x="23" y="21"/>
                      </a:lnTo>
                      <a:cubicBezTo>
                        <a:pt x="23" y="21"/>
                        <a:pt x="30" y="16"/>
                        <a:pt x="30" y="16"/>
                      </a:cubicBezTo>
                      <a:lnTo>
                        <a:pt x="35" y="12"/>
                      </a:lnTo>
                      <a:cubicBezTo>
                        <a:pt x="37" y="15"/>
                        <a:pt x="39" y="17"/>
                        <a:pt x="39" y="17"/>
                      </a:cubicBezTo>
                      <a:cubicBezTo>
                        <a:pt x="39" y="17"/>
                        <a:pt x="11" y="37"/>
                        <a:pt x="11" y="37"/>
                      </a:cubicBezTo>
                      <a:cubicBezTo>
                        <a:pt x="11" y="37"/>
                        <a:pt x="9" y="34"/>
                        <a:pt x="4" y="27"/>
                      </a:cubicBezTo>
                      <a:cubicBezTo>
                        <a:pt x="1" y="23"/>
                        <a:pt x="0" y="17"/>
                        <a:pt x="5" y="13"/>
                      </a:cubicBezTo>
                      <a:cubicBezTo>
                        <a:pt x="7" y="12"/>
                        <a:pt x="10" y="11"/>
                        <a:pt x="12" y="12"/>
                      </a:cubicBezTo>
                      <a:cubicBezTo>
                        <a:pt x="13" y="9"/>
                        <a:pt x="14" y="7"/>
                        <a:pt x="17" y="4"/>
                      </a:cubicBezTo>
                      <a:cubicBezTo>
                        <a:pt x="21" y="2"/>
                        <a:pt x="27" y="0"/>
                        <a:pt x="31" y="6"/>
                      </a:cubicBezTo>
                      <a:cubicBezTo>
                        <a:pt x="32" y="8"/>
                        <a:pt x="34" y="10"/>
                        <a:pt x="35" y="12"/>
                      </a:cubicBezTo>
                      <a:lnTo>
                        <a:pt x="30" y="16"/>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90" name="Freeform 678"/>
                <p:cNvSpPr>
                  <a:spLocks/>
                </p:cNvSpPr>
                <p:nvPr/>
              </p:nvSpPr>
              <p:spPr bwMode="auto">
                <a:xfrm>
                  <a:off x="3673" y="2090"/>
                  <a:ext cx="10" cy="11"/>
                </a:xfrm>
                <a:custGeom>
                  <a:avLst/>
                  <a:gdLst>
                    <a:gd name="T0" fmla="*/ 0 w 33"/>
                    <a:gd name="T1" fmla="*/ 28 h 34"/>
                    <a:gd name="T2" fmla="*/ 0 w 33"/>
                    <a:gd name="T3" fmla="*/ 28 h 34"/>
                    <a:gd name="T4" fmla="*/ 25 w 33"/>
                    <a:gd name="T5" fmla="*/ 15 h 34"/>
                    <a:gd name="T6" fmla="*/ 18 w 33"/>
                    <a:gd name="T7" fmla="*/ 3 h 34"/>
                    <a:gd name="T8" fmla="*/ 24 w 33"/>
                    <a:gd name="T9" fmla="*/ 0 h 34"/>
                    <a:gd name="T10" fmla="*/ 33 w 33"/>
                    <a:gd name="T11" fmla="*/ 18 h 34"/>
                    <a:gd name="T12" fmla="*/ 3 w 33"/>
                    <a:gd name="T13" fmla="*/ 34 h 34"/>
                    <a:gd name="T14" fmla="*/ 0 w 33"/>
                    <a:gd name="T15" fmla="*/ 28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0" y="28"/>
                      </a:moveTo>
                      <a:lnTo>
                        <a:pt x="0" y="28"/>
                      </a:lnTo>
                      <a:lnTo>
                        <a:pt x="25" y="15"/>
                      </a:lnTo>
                      <a:lnTo>
                        <a:pt x="18" y="3"/>
                      </a:lnTo>
                      <a:lnTo>
                        <a:pt x="24" y="0"/>
                      </a:lnTo>
                      <a:lnTo>
                        <a:pt x="33" y="18"/>
                      </a:lnTo>
                      <a:lnTo>
                        <a:pt x="3" y="34"/>
                      </a:lnTo>
                      <a:lnTo>
                        <a:pt x="0" y="28"/>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91" name="Freeform 679"/>
                <p:cNvSpPr>
                  <a:spLocks/>
                </p:cNvSpPr>
                <p:nvPr/>
              </p:nvSpPr>
              <p:spPr bwMode="auto">
                <a:xfrm>
                  <a:off x="3668" y="2085"/>
                  <a:ext cx="10" cy="5"/>
                </a:xfrm>
                <a:custGeom>
                  <a:avLst/>
                  <a:gdLst>
                    <a:gd name="T0" fmla="*/ 34 w 34"/>
                    <a:gd name="T1" fmla="*/ 6 h 19"/>
                    <a:gd name="T2" fmla="*/ 34 w 34"/>
                    <a:gd name="T3" fmla="*/ 6 h 19"/>
                    <a:gd name="T4" fmla="*/ 3 w 34"/>
                    <a:gd name="T5" fmla="*/ 19 h 19"/>
                    <a:gd name="T6" fmla="*/ 0 w 34"/>
                    <a:gd name="T7" fmla="*/ 13 h 19"/>
                    <a:gd name="T8" fmla="*/ 32 w 34"/>
                    <a:gd name="T9" fmla="*/ 0 h 19"/>
                    <a:gd name="T10" fmla="*/ 34 w 34"/>
                    <a:gd name="T11" fmla="*/ 6 h 19"/>
                  </a:gdLst>
                  <a:ahLst/>
                  <a:cxnLst>
                    <a:cxn ang="0">
                      <a:pos x="T0" y="T1"/>
                    </a:cxn>
                    <a:cxn ang="0">
                      <a:pos x="T2" y="T3"/>
                    </a:cxn>
                    <a:cxn ang="0">
                      <a:pos x="T4" y="T5"/>
                    </a:cxn>
                    <a:cxn ang="0">
                      <a:pos x="T6" y="T7"/>
                    </a:cxn>
                    <a:cxn ang="0">
                      <a:pos x="T8" y="T9"/>
                    </a:cxn>
                    <a:cxn ang="0">
                      <a:pos x="T10" y="T11"/>
                    </a:cxn>
                  </a:cxnLst>
                  <a:rect l="0" t="0" r="r" b="b"/>
                  <a:pathLst>
                    <a:path w="34" h="19">
                      <a:moveTo>
                        <a:pt x="34" y="6"/>
                      </a:moveTo>
                      <a:lnTo>
                        <a:pt x="34" y="6"/>
                      </a:lnTo>
                      <a:lnTo>
                        <a:pt x="3" y="19"/>
                      </a:lnTo>
                      <a:lnTo>
                        <a:pt x="0" y="13"/>
                      </a:lnTo>
                      <a:lnTo>
                        <a:pt x="32" y="0"/>
                      </a:lnTo>
                      <a:lnTo>
                        <a:pt x="34" y="6"/>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92" name="Freeform 680"/>
                <p:cNvSpPr>
                  <a:spLocks/>
                </p:cNvSpPr>
                <p:nvPr/>
              </p:nvSpPr>
              <p:spPr bwMode="auto">
                <a:xfrm>
                  <a:off x="3664" y="2073"/>
                  <a:ext cx="11" cy="10"/>
                </a:xfrm>
                <a:custGeom>
                  <a:avLst/>
                  <a:gdLst>
                    <a:gd name="T0" fmla="*/ 12 w 37"/>
                    <a:gd name="T1" fmla="*/ 10 h 30"/>
                    <a:gd name="T2" fmla="*/ 12 w 37"/>
                    <a:gd name="T3" fmla="*/ 10 h 30"/>
                    <a:gd name="T4" fmla="*/ 8 w 37"/>
                    <a:gd name="T5" fmla="*/ 18 h 30"/>
                    <a:gd name="T6" fmla="*/ 20 w 37"/>
                    <a:gd name="T7" fmla="*/ 22 h 30"/>
                    <a:gd name="T8" fmla="*/ 29 w 37"/>
                    <a:gd name="T9" fmla="*/ 12 h 30"/>
                    <a:gd name="T10" fmla="*/ 22 w 37"/>
                    <a:gd name="T11" fmla="*/ 7 h 30"/>
                    <a:gd name="T12" fmla="*/ 20 w 37"/>
                    <a:gd name="T13" fmla="*/ 2 h 30"/>
                    <a:gd name="T14" fmla="*/ 35 w 37"/>
                    <a:gd name="T15" fmla="*/ 10 h 30"/>
                    <a:gd name="T16" fmla="*/ 22 w 37"/>
                    <a:gd name="T17" fmla="*/ 27 h 30"/>
                    <a:gd name="T18" fmla="*/ 2 w 37"/>
                    <a:gd name="T19" fmla="*/ 20 h 30"/>
                    <a:gd name="T20" fmla="*/ 10 w 37"/>
                    <a:gd name="T21" fmla="*/ 5 h 30"/>
                    <a:gd name="T22" fmla="*/ 12 w 37"/>
                    <a:gd name="T23"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30">
                      <a:moveTo>
                        <a:pt x="12" y="10"/>
                      </a:moveTo>
                      <a:lnTo>
                        <a:pt x="12" y="10"/>
                      </a:lnTo>
                      <a:cubicBezTo>
                        <a:pt x="9" y="11"/>
                        <a:pt x="6" y="13"/>
                        <a:pt x="8" y="18"/>
                      </a:cubicBezTo>
                      <a:cubicBezTo>
                        <a:pt x="9" y="23"/>
                        <a:pt x="14" y="24"/>
                        <a:pt x="20" y="22"/>
                      </a:cubicBezTo>
                      <a:cubicBezTo>
                        <a:pt x="27" y="20"/>
                        <a:pt x="30" y="16"/>
                        <a:pt x="29" y="12"/>
                      </a:cubicBezTo>
                      <a:cubicBezTo>
                        <a:pt x="28" y="8"/>
                        <a:pt x="24" y="7"/>
                        <a:pt x="22" y="7"/>
                      </a:cubicBezTo>
                      <a:lnTo>
                        <a:pt x="20" y="2"/>
                      </a:lnTo>
                      <a:cubicBezTo>
                        <a:pt x="27" y="0"/>
                        <a:pt x="33" y="4"/>
                        <a:pt x="35" y="10"/>
                      </a:cubicBezTo>
                      <a:cubicBezTo>
                        <a:pt x="37" y="17"/>
                        <a:pt x="32" y="24"/>
                        <a:pt x="22" y="27"/>
                      </a:cubicBezTo>
                      <a:cubicBezTo>
                        <a:pt x="12" y="30"/>
                        <a:pt x="4" y="27"/>
                        <a:pt x="2" y="20"/>
                      </a:cubicBezTo>
                      <a:cubicBezTo>
                        <a:pt x="0" y="12"/>
                        <a:pt x="5" y="7"/>
                        <a:pt x="10" y="5"/>
                      </a:cubicBezTo>
                      <a:lnTo>
                        <a:pt x="12" y="10"/>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93" name="Freeform 681"/>
                <p:cNvSpPr>
                  <a:spLocks/>
                </p:cNvSpPr>
                <p:nvPr/>
              </p:nvSpPr>
              <p:spPr bwMode="auto">
                <a:xfrm>
                  <a:off x="3661" y="2044"/>
                  <a:ext cx="10" cy="8"/>
                </a:xfrm>
                <a:custGeom>
                  <a:avLst/>
                  <a:gdLst>
                    <a:gd name="T0" fmla="*/ 29 w 35"/>
                    <a:gd name="T1" fmla="*/ 15 h 26"/>
                    <a:gd name="T2" fmla="*/ 29 w 35"/>
                    <a:gd name="T3" fmla="*/ 15 h 26"/>
                    <a:gd name="T4" fmla="*/ 28 w 35"/>
                    <a:gd name="T5" fmla="*/ 20 h 26"/>
                    <a:gd name="T6" fmla="*/ 6 w 35"/>
                    <a:gd name="T7" fmla="*/ 18 h 26"/>
                    <a:gd name="T8" fmla="*/ 6 w 35"/>
                    <a:gd name="T9" fmla="*/ 13 h 26"/>
                    <a:gd name="T10" fmla="*/ 17 w 35"/>
                    <a:gd name="T11" fmla="*/ 7 h 26"/>
                    <a:gd name="T12" fmla="*/ 29 w 35"/>
                    <a:gd name="T13" fmla="*/ 15 h 26"/>
                    <a:gd name="T14" fmla="*/ 35 w 35"/>
                    <a:gd name="T15" fmla="*/ 13 h 26"/>
                    <a:gd name="T16" fmla="*/ 17 w 35"/>
                    <a:gd name="T17" fmla="*/ 1 h 26"/>
                    <a:gd name="T18" fmla="*/ 1 w 35"/>
                    <a:gd name="T19" fmla="*/ 12 h 26"/>
                    <a:gd name="T20" fmla="*/ 0 w 35"/>
                    <a:gd name="T21" fmla="*/ 24 h 26"/>
                    <a:gd name="T22" fmla="*/ 34 w 35"/>
                    <a:gd name="T23" fmla="*/ 26 h 26"/>
                    <a:gd name="T24" fmla="*/ 35 w 35"/>
                    <a:gd name="T25" fmla="*/ 13 h 26"/>
                    <a:gd name="T26" fmla="*/ 29 w 35"/>
                    <a:gd name="T27" fmla="*/ 1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26">
                      <a:moveTo>
                        <a:pt x="29" y="15"/>
                      </a:moveTo>
                      <a:lnTo>
                        <a:pt x="29" y="15"/>
                      </a:lnTo>
                      <a:cubicBezTo>
                        <a:pt x="29" y="17"/>
                        <a:pt x="28" y="20"/>
                        <a:pt x="28" y="20"/>
                      </a:cubicBezTo>
                      <a:cubicBezTo>
                        <a:pt x="28" y="20"/>
                        <a:pt x="6" y="18"/>
                        <a:pt x="6" y="18"/>
                      </a:cubicBezTo>
                      <a:cubicBezTo>
                        <a:pt x="6" y="18"/>
                        <a:pt x="6" y="14"/>
                        <a:pt x="6" y="13"/>
                      </a:cubicBezTo>
                      <a:cubicBezTo>
                        <a:pt x="6" y="11"/>
                        <a:pt x="8" y="6"/>
                        <a:pt x="17" y="7"/>
                      </a:cubicBezTo>
                      <a:cubicBezTo>
                        <a:pt x="28" y="7"/>
                        <a:pt x="29" y="13"/>
                        <a:pt x="29" y="15"/>
                      </a:cubicBezTo>
                      <a:lnTo>
                        <a:pt x="35" y="13"/>
                      </a:lnTo>
                      <a:cubicBezTo>
                        <a:pt x="35" y="6"/>
                        <a:pt x="27" y="1"/>
                        <a:pt x="17" y="1"/>
                      </a:cubicBezTo>
                      <a:cubicBezTo>
                        <a:pt x="3" y="0"/>
                        <a:pt x="1" y="8"/>
                        <a:pt x="1" y="12"/>
                      </a:cubicBezTo>
                      <a:cubicBezTo>
                        <a:pt x="0" y="16"/>
                        <a:pt x="0" y="21"/>
                        <a:pt x="0" y="24"/>
                      </a:cubicBezTo>
                      <a:cubicBezTo>
                        <a:pt x="0" y="24"/>
                        <a:pt x="34" y="26"/>
                        <a:pt x="34" y="26"/>
                      </a:cubicBezTo>
                      <a:cubicBezTo>
                        <a:pt x="34" y="26"/>
                        <a:pt x="34" y="20"/>
                        <a:pt x="35" y="13"/>
                      </a:cubicBezTo>
                      <a:lnTo>
                        <a:pt x="29" y="15"/>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94" name="Freeform 682"/>
                <p:cNvSpPr>
                  <a:spLocks/>
                </p:cNvSpPr>
                <p:nvPr/>
              </p:nvSpPr>
              <p:spPr bwMode="auto">
                <a:xfrm>
                  <a:off x="3662" y="2031"/>
                  <a:ext cx="11" cy="8"/>
                </a:xfrm>
                <a:custGeom>
                  <a:avLst/>
                  <a:gdLst>
                    <a:gd name="T0" fmla="*/ 10 w 38"/>
                    <a:gd name="T1" fmla="*/ 1 h 28"/>
                    <a:gd name="T2" fmla="*/ 10 w 38"/>
                    <a:gd name="T3" fmla="*/ 1 h 28"/>
                    <a:gd name="T4" fmla="*/ 7 w 38"/>
                    <a:gd name="T5" fmla="*/ 17 h 28"/>
                    <a:gd name="T6" fmla="*/ 14 w 38"/>
                    <a:gd name="T7" fmla="*/ 18 h 28"/>
                    <a:gd name="T8" fmla="*/ 17 w 38"/>
                    <a:gd name="T9" fmla="*/ 4 h 28"/>
                    <a:gd name="T10" fmla="*/ 23 w 38"/>
                    <a:gd name="T11" fmla="*/ 6 h 28"/>
                    <a:gd name="T12" fmla="*/ 20 w 38"/>
                    <a:gd name="T13" fmla="*/ 19 h 28"/>
                    <a:gd name="T14" fmla="*/ 29 w 38"/>
                    <a:gd name="T15" fmla="*/ 21 h 28"/>
                    <a:gd name="T16" fmla="*/ 32 w 38"/>
                    <a:gd name="T17" fmla="*/ 6 h 28"/>
                    <a:gd name="T18" fmla="*/ 38 w 38"/>
                    <a:gd name="T19" fmla="*/ 7 h 28"/>
                    <a:gd name="T20" fmla="*/ 33 w 38"/>
                    <a:gd name="T21" fmla="*/ 28 h 28"/>
                    <a:gd name="T22" fmla="*/ 0 w 38"/>
                    <a:gd name="T23" fmla="*/ 22 h 28"/>
                    <a:gd name="T24" fmla="*/ 4 w 38"/>
                    <a:gd name="T25" fmla="*/ 0 h 28"/>
                    <a:gd name="T26" fmla="*/ 10 w 38"/>
                    <a:gd name="T27"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8">
                      <a:moveTo>
                        <a:pt x="10" y="1"/>
                      </a:moveTo>
                      <a:lnTo>
                        <a:pt x="10" y="1"/>
                      </a:lnTo>
                      <a:lnTo>
                        <a:pt x="7" y="17"/>
                      </a:lnTo>
                      <a:lnTo>
                        <a:pt x="14" y="18"/>
                      </a:lnTo>
                      <a:lnTo>
                        <a:pt x="17" y="4"/>
                      </a:lnTo>
                      <a:lnTo>
                        <a:pt x="23" y="6"/>
                      </a:lnTo>
                      <a:lnTo>
                        <a:pt x="20" y="19"/>
                      </a:lnTo>
                      <a:lnTo>
                        <a:pt x="29" y="21"/>
                      </a:lnTo>
                      <a:lnTo>
                        <a:pt x="32" y="6"/>
                      </a:lnTo>
                      <a:lnTo>
                        <a:pt x="38" y="7"/>
                      </a:lnTo>
                      <a:lnTo>
                        <a:pt x="33" y="28"/>
                      </a:lnTo>
                      <a:lnTo>
                        <a:pt x="0" y="22"/>
                      </a:lnTo>
                      <a:lnTo>
                        <a:pt x="4" y="0"/>
                      </a:lnTo>
                      <a:lnTo>
                        <a:pt x="10" y="1"/>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95" name="Freeform 683"/>
                <p:cNvSpPr>
                  <a:spLocks/>
                </p:cNvSpPr>
                <p:nvPr/>
              </p:nvSpPr>
              <p:spPr bwMode="auto">
                <a:xfrm>
                  <a:off x="3666" y="2013"/>
                  <a:ext cx="13" cy="10"/>
                </a:xfrm>
                <a:custGeom>
                  <a:avLst/>
                  <a:gdLst>
                    <a:gd name="T0" fmla="*/ 13 w 40"/>
                    <a:gd name="T1" fmla="*/ 3 h 34"/>
                    <a:gd name="T2" fmla="*/ 13 w 40"/>
                    <a:gd name="T3" fmla="*/ 3 h 34"/>
                    <a:gd name="T4" fmla="*/ 8 w 40"/>
                    <a:gd name="T5" fmla="*/ 17 h 34"/>
                    <a:gd name="T6" fmla="*/ 15 w 40"/>
                    <a:gd name="T7" fmla="*/ 20 h 34"/>
                    <a:gd name="T8" fmla="*/ 20 w 40"/>
                    <a:gd name="T9" fmla="*/ 7 h 34"/>
                    <a:gd name="T10" fmla="*/ 26 w 40"/>
                    <a:gd name="T11" fmla="*/ 9 h 34"/>
                    <a:gd name="T12" fmla="*/ 20 w 40"/>
                    <a:gd name="T13" fmla="*/ 22 h 34"/>
                    <a:gd name="T14" fmla="*/ 29 w 40"/>
                    <a:gd name="T15" fmla="*/ 26 h 34"/>
                    <a:gd name="T16" fmla="*/ 35 w 40"/>
                    <a:gd name="T17" fmla="*/ 11 h 34"/>
                    <a:gd name="T18" fmla="*/ 40 w 40"/>
                    <a:gd name="T19" fmla="*/ 14 h 34"/>
                    <a:gd name="T20" fmla="*/ 31 w 40"/>
                    <a:gd name="T21" fmla="*/ 34 h 34"/>
                    <a:gd name="T22" fmla="*/ 0 w 40"/>
                    <a:gd name="T23" fmla="*/ 20 h 34"/>
                    <a:gd name="T24" fmla="*/ 8 w 40"/>
                    <a:gd name="T25" fmla="*/ 0 h 34"/>
                    <a:gd name="T26" fmla="*/ 13 w 40"/>
                    <a:gd name="T27"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34">
                      <a:moveTo>
                        <a:pt x="13" y="3"/>
                      </a:moveTo>
                      <a:lnTo>
                        <a:pt x="13" y="3"/>
                      </a:lnTo>
                      <a:lnTo>
                        <a:pt x="8" y="17"/>
                      </a:lnTo>
                      <a:lnTo>
                        <a:pt x="15" y="20"/>
                      </a:lnTo>
                      <a:lnTo>
                        <a:pt x="20" y="7"/>
                      </a:lnTo>
                      <a:lnTo>
                        <a:pt x="26" y="9"/>
                      </a:lnTo>
                      <a:lnTo>
                        <a:pt x="20" y="22"/>
                      </a:lnTo>
                      <a:lnTo>
                        <a:pt x="29" y="26"/>
                      </a:lnTo>
                      <a:lnTo>
                        <a:pt x="35" y="11"/>
                      </a:lnTo>
                      <a:lnTo>
                        <a:pt x="40" y="14"/>
                      </a:lnTo>
                      <a:lnTo>
                        <a:pt x="31" y="34"/>
                      </a:lnTo>
                      <a:lnTo>
                        <a:pt x="0" y="20"/>
                      </a:lnTo>
                      <a:lnTo>
                        <a:pt x="8" y="0"/>
                      </a:lnTo>
                      <a:lnTo>
                        <a:pt x="13" y="3"/>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96" name="Freeform 684"/>
                <p:cNvSpPr>
                  <a:spLocks/>
                </p:cNvSpPr>
                <p:nvPr/>
              </p:nvSpPr>
              <p:spPr bwMode="auto">
                <a:xfrm>
                  <a:off x="3671" y="2007"/>
                  <a:ext cx="13" cy="6"/>
                </a:xfrm>
                <a:custGeom>
                  <a:avLst/>
                  <a:gdLst>
                    <a:gd name="T0" fmla="*/ 3 w 40"/>
                    <a:gd name="T1" fmla="*/ 0 h 22"/>
                    <a:gd name="T2" fmla="*/ 3 w 40"/>
                    <a:gd name="T3" fmla="*/ 0 h 22"/>
                    <a:gd name="T4" fmla="*/ 27 w 40"/>
                    <a:gd name="T5" fmla="*/ 13 h 22"/>
                    <a:gd name="T6" fmla="*/ 34 w 40"/>
                    <a:gd name="T7" fmla="*/ 1 h 22"/>
                    <a:gd name="T8" fmla="*/ 40 w 40"/>
                    <a:gd name="T9" fmla="*/ 4 h 22"/>
                    <a:gd name="T10" fmla="*/ 30 w 40"/>
                    <a:gd name="T11" fmla="*/ 22 h 22"/>
                    <a:gd name="T12" fmla="*/ 0 w 40"/>
                    <a:gd name="T13" fmla="*/ 5 h 22"/>
                    <a:gd name="T14" fmla="*/ 3 w 40"/>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22">
                      <a:moveTo>
                        <a:pt x="3" y="0"/>
                      </a:moveTo>
                      <a:lnTo>
                        <a:pt x="3" y="0"/>
                      </a:lnTo>
                      <a:lnTo>
                        <a:pt x="27" y="13"/>
                      </a:lnTo>
                      <a:lnTo>
                        <a:pt x="34" y="1"/>
                      </a:lnTo>
                      <a:lnTo>
                        <a:pt x="40" y="4"/>
                      </a:lnTo>
                      <a:lnTo>
                        <a:pt x="30" y="22"/>
                      </a:lnTo>
                      <a:lnTo>
                        <a:pt x="0" y="5"/>
                      </a:lnTo>
                      <a:lnTo>
                        <a:pt x="3" y="0"/>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97" name="Freeform 685"/>
                <p:cNvSpPr>
                  <a:spLocks/>
                </p:cNvSpPr>
                <p:nvPr/>
              </p:nvSpPr>
              <p:spPr bwMode="auto">
                <a:xfrm>
                  <a:off x="3681" y="1989"/>
                  <a:ext cx="12" cy="10"/>
                </a:xfrm>
                <a:custGeom>
                  <a:avLst/>
                  <a:gdLst>
                    <a:gd name="T0" fmla="*/ 17 w 37"/>
                    <a:gd name="T1" fmla="*/ 8 h 34"/>
                    <a:gd name="T2" fmla="*/ 17 w 37"/>
                    <a:gd name="T3" fmla="*/ 8 h 34"/>
                    <a:gd name="T4" fmla="*/ 10 w 37"/>
                    <a:gd name="T5" fmla="*/ 10 h 34"/>
                    <a:gd name="T6" fmla="*/ 10 w 37"/>
                    <a:gd name="T7" fmla="*/ 16 h 34"/>
                    <a:gd name="T8" fmla="*/ 17 w 37"/>
                    <a:gd name="T9" fmla="*/ 13 h 34"/>
                    <a:gd name="T10" fmla="*/ 31 w 37"/>
                    <a:gd name="T11" fmla="*/ 12 h 34"/>
                    <a:gd name="T12" fmla="*/ 32 w 37"/>
                    <a:gd name="T13" fmla="*/ 28 h 34"/>
                    <a:gd name="T14" fmla="*/ 17 w 37"/>
                    <a:gd name="T15" fmla="*/ 29 h 34"/>
                    <a:gd name="T16" fmla="*/ 20 w 37"/>
                    <a:gd name="T17" fmla="*/ 25 h 34"/>
                    <a:gd name="T18" fmla="*/ 28 w 37"/>
                    <a:gd name="T19" fmla="*/ 23 h 34"/>
                    <a:gd name="T20" fmla="*/ 28 w 37"/>
                    <a:gd name="T21" fmla="*/ 17 h 34"/>
                    <a:gd name="T22" fmla="*/ 21 w 37"/>
                    <a:gd name="T23" fmla="*/ 18 h 34"/>
                    <a:gd name="T24" fmla="*/ 7 w 37"/>
                    <a:gd name="T25" fmla="*/ 20 h 34"/>
                    <a:gd name="T26" fmla="*/ 6 w 37"/>
                    <a:gd name="T27" fmla="*/ 6 h 34"/>
                    <a:gd name="T28" fmla="*/ 21 w 37"/>
                    <a:gd name="T29" fmla="*/ 4 h 34"/>
                    <a:gd name="T30" fmla="*/ 17 w 37"/>
                    <a:gd name="T31"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4">
                      <a:moveTo>
                        <a:pt x="17" y="8"/>
                      </a:moveTo>
                      <a:lnTo>
                        <a:pt x="17" y="8"/>
                      </a:lnTo>
                      <a:cubicBezTo>
                        <a:pt x="15" y="6"/>
                        <a:pt x="12" y="7"/>
                        <a:pt x="10" y="10"/>
                      </a:cubicBezTo>
                      <a:cubicBezTo>
                        <a:pt x="7" y="13"/>
                        <a:pt x="8" y="15"/>
                        <a:pt x="10" y="16"/>
                      </a:cubicBezTo>
                      <a:cubicBezTo>
                        <a:pt x="11" y="17"/>
                        <a:pt x="13" y="17"/>
                        <a:pt x="17" y="13"/>
                      </a:cubicBezTo>
                      <a:cubicBezTo>
                        <a:pt x="22" y="10"/>
                        <a:pt x="26" y="8"/>
                        <a:pt x="31" y="12"/>
                      </a:cubicBezTo>
                      <a:cubicBezTo>
                        <a:pt x="36" y="16"/>
                        <a:pt x="37" y="22"/>
                        <a:pt x="32" y="28"/>
                      </a:cubicBezTo>
                      <a:cubicBezTo>
                        <a:pt x="27" y="34"/>
                        <a:pt x="20" y="32"/>
                        <a:pt x="17" y="29"/>
                      </a:cubicBezTo>
                      <a:lnTo>
                        <a:pt x="20" y="25"/>
                      </a:lnTo>
                      <a:cubicBezTo>
                        <a:pt x="23" y="27"/>
                        <a:pt x="26" y="26"/>
                        <a:pt x="28" y="23"/>
                      </a:cubicBezTo>
                      <a:cubicBezTo>
                        <a:pt x="31" y="21"/>
                        <a:pt x="30" y="18"/>
                        <a:pt x="28" y="17"/>
                      </a:cubicBezTo>
                      <a:cubicBezTo>
                        <a:pt x="27" y="15"/>
                        <a:pt x="24" y="16"/>
                        <a:pt x="21" y="18"/>
                      </a:cubicBezTo>
                      <a:cubicBezTo>
                        <a:pt x="13" y="24"/>
                        <a:pt x="9" y="23"/>
                        <a:pt x="7" y="20"/>
                      </a:cubicBezTo>
                      <a:cubicBezTo>
                        <a:pt x="4" y="18"/>
                        <a:pt x="0" y="12"/>
                        <a:pt x="6" y="6"/>
                      </a:cubicBezTo>
                      <a:cubicBezTo>
                        <a:pt x="11" y="0"/>
                        <a:pt x="17" y="1"/>
                        <a:pt x="21" y="4"/>
                      </a:cubicBezTo>
                      <a:lnTo>
                        <a:pt x="17" y="8"/>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98" name="Freeform 686"/>
                <p:cNvSpPr>
                  <a:spLocks/>
                </p:cNvSpPr>
                <p:nvPr/>
              </p:nvSpPr>
              <p:spPr bwMode="auto">
                <a:xfrm>
                  <a:off x="3691" y="1980"/>
                  <a:ext cx="12" cy="12"/>
                </a:xfrm>
                <a:custGeom>
                  <a:avLst/>
                  <a:gdLst>
                    <a:gd name="T0" fmla="*/ 14 w 36"/>
                    <a:gd name="T1" fmla="*/ 21 h 37"/>
                    <a:gd name="T2" fmla="*/ 14 w 36"/>
                    <a:gd name="T3" fmla="*/ 21 h 37"/>
                    <a:gd name="T4" fmla="*/ 20 w 36"/>
                    <a:gd name="T5" fmla="*/ 16 h 37"/>
                    <a:gd name="T6" fmla="*/ 8 w 36"/>
                    <a:gd name="T7" fmla="*/ 8 h 37"/>
                    <a:gd name="T8" fmla="*/ 14 w 36"/>
                    <a:gd name="T9" fmla="*/ 21 h 37"/>
                    <a:gd name="T10" fmla="*/ 17 w 36"/>
                    <a:gd name="T11" fmla="*/ 26 h 37"/>
                    <a:gd name="T12" fmla="*/ 20 w 36"/>
                    <a:gd name="T13" fmla="*/ 33 h 37"/>
                    <a:gd name="T14" fmla="*/ 16 w 36"/>
                    <a:gd name="T15" fmla="*/ 37 h 37"/>
                    <a:gd name="T16" fmla="*/ 0 w 36"/>
                    <a:gd name="T17" fmla="*/ 4 h 37"/>
                    <a:gd name="T18" fmla="*/ 6 w 36"/>
                    <a:gd name="T19" fmla="*/ 0 h 37"/>
                    <a:gd name="T20" fmla="*/ 36 w 36"/>
                    <a:gd name="T21" fmla="*/ 19 h 37"/>
                    <a:gd name="T22" fmla="*/ 31 w 36"/>
                    <a:gd name="T23" fmla="*/ 23 h 37"/>
                    <a:gd name="T24" fmla="*/ 25 w 36"/>
                    <a:gd name="T25" fmla="*/ 19 h 37"/>
                    <a:gd name="T26" fmla="*/ 17 w 36"/>
                    <a:gd name="T27" fmla="*/ 26 h 37"/>
                    <a:gd name="T28" fmla="*/ 14 w 36"/>
                    <a:gd name="T29"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37">
                      <a:moveTo>
                        <a:pt x="14" y="21"/>
                      </a:moveTo>
                      <a:lnTo>
                        <a:pt x="14" y="21"/>
                      </a:lnTo>
                      <a:cubicBezTo>
                        <a:pt x="14" y="21"/>
                        <a:pt x="20" y="16"/>
                        <a:pt x="20" y="16"/>
                      </a:cubicBezTo>
                      <a:lnTo>
                        <a:pt x="8" y="8"/>
                      </a:lnTo>
                      <a:lnTo>
                        <a:pt x="14" y="21"/>
                      </a:lnTo>
                      <a:lnTo>
                        <a:pt x="17" y="26"/>
                      </a:lnTo>
                      <a:lnTo>
                        <a:pt x="20" y="33"/>
                      </a:lnTo>
                      <a:lnTo>
                        <a:pt x="16" y="37"/>
                      </a:lnTo>
                      <a:lnTo>
                        <a:pt x="0" y="4"/>
                      </a:lnTo>
                      <a:lnTo>
                        <a:pt x="6" y="0"/>
                      </a:lnTo>
                      <a:lnTo>
                        <a:pt x="36" y="19"/>
                      </a:lnTo>
                      <a:lnTo>
                        <a:pt x="31" y="23"/>
                      </a:lnTo>
                      <a:lnTo>
                        <a:pt x="25" y="19"/>
                      </a:lnTo>
                      <a:cubicBezTo>
                        <a:pt x="25" y="19"/>
                        <a:pt x="17" y="26"/>
                        <a:pt x="17" y="26"/>
                      </a:cubicBezTo>
                      <a:lnTo>
                        <a:pt x="14" y="21"/>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99" name="Freeform 687"/>
                <p:cNvSpPr>
                  <a:spLocks/>
                </p:cNvSpPr>
                <p:nvPr/>
              </p:nvSpPr>
              <p:spPr bwMode="auto">
                <a:xfrm>
                  <a:off x="3700" y="1974"/>
                  <a:ext cx="11" cy="10"/>
                </a:xfrm>
                <a:custGeom>
                  <a:avLst/>
                  <a:gdLst>
                    <a:gd name="T0" fmla="*/ 5 w 36"/>
                    <a:gd name="T1" fmla="*/ 0 h 32"/>
                    <a:gd name="T2" fmla="*/ 5 w 36"/>
                    <a:gd name="T3" fmla="*/ 0 h 32"/>
                    <a:gd name="T4" fmla="*/ 21 w 36"/>
                    <a:gd name="T5" fmla="*/ 23 h 32"/>
                    <a:gd name="T6" fmla="*/ 32 w 36"/>
                    <a:gd name="T7" fmla="*/ 15 h 32"/>
                    <a:gd name="T8" fmla="*/ 36 w 36"/>
                    <a:gd name="T9" fmla="*/ 20 h 32"/>
                    <a:gd name="T10" fmla="*/ 19 w 36"/>
                    <a:gd name="T11" fmla="*/ 32 h 32"/>
                    <a:gd name="T12" fmla="*/ 0 w 36"/>
                    <a:gd name="T13" fmla="*/ 3 h 32"/>
                    <a:gd name="T14" fmla="*/ 5 w 36"/>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2">
                      <a:moveTo>
                        <a:pt x="5" y="0"/>
                      </a:moveTo>
                      <a:lnTo>
                        <a:pt x="5" y="0"/>
                      </a:lnTo>
                      <a:lnTo>
                        <a:pt x="21" y="23"/>
                      </a:lnTo>
                      <a:lnTo>
                        <a:pt x="32" y="15"/>
                      </a:lnTo>
                      <a:lnTo>
                        <a:pt x="36" y="20"/>
                      </a:lnTo>
                      <a:lnTo>
                        <a:pt x="19" y="32"/>
                      </a:lnTo>
                      <a:lnTo>
                        <a:pt x="0" y="3"/>
                      </a:lnTo>
                      <a:lnTo>
                        <a:pt x="5" y="0"/>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00" name="Freeform 688"/>
                <p:cNvSpPr>
                  <a:spLocks/>
                </p:cNvSpPr>
                <p:nvPr/>
              </p:nvSpPr>
              <p:spPr bwMode="auto">
                <a:xfrm>
                  <a:off x="3709" y="1965"/>
                  <a:ext cx="9" cy="12"/>
                </a:xfrm>
                <a:custGeom>
                  <a:avLst/>
                  <a:gdLst>
                    <a:gd name="T0" fmla="*/ 24 w 29"/>
                    <a:gd name="T1" fmla="*/ 38 h 38"/>
                    <a:gd name="T2" fmla="*/ 24 w 29"/>
                    <a:gd name="T3" fmla="*/ 38 h 38"/>
                    <a:gd name="T4" fmla="*/ 0 w 29"/>
                    <a:gd name="T5" fmla="*/ 12 h 38"/>
                    <a:gd name="T6" fmla="*/ 5 w 29"/>
                    <a:gd name="T7" fmla="*/ 9 h 38"/>
                    <a:gd name="T8" fmla="*/ 23 w 29"/>
                    <a:gd name="T9" fmla="*/ 29 h 38"/>
                    <a:gd name="T10" fmla="*/ 17 w 29"/>
                    <a:gd name="T11" fmla="*/ 3 h 38"/>
                    <a:gd name="T12" fmla="*/ 23 w 29"/>
                    <a:gd name="T13" fmla="*/ 0 h 38"/>
                    <a:gd name="T14" fmla="*/ 29 w 29"/>
                    <a:gd name="T15" fmla="*/ 35 h 38"/>
                    <a:gd name="T16" fmla="*/ 24 w 29"/>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38">
                      <a:moveTo>
                        <a:pt x="24" y="38"/>
                      </a:moveTo>
                      <a:lnTo>
                        <a:pt x="24" y="38"/>
                      </a:lnTo>
                      <a:lnTo>
                        <a:pt x="0" y="12"/>
                      </a:lnTo>
                      <a:lnTo>
                        <a:pt x="5" y="9"/>
                      </a:lnTo>
                      <a:lnTo>
                        <a:pt x="23" y="29"/>
                      </a:lnTo>
                      <a:lnTo>
                        <a:pt x="17" y="3"/>
                      </a:lnTo>
                      <a:lnTo>
                        <a:pt x="23" y="0"/>
                      </a:lnTo>
                      <a:lnTo>
                        <a:pt x="29" y="35"/>
                      </a:lnTo>
                      <a:lnTo>
                        <a:pt x="24" y="38"/>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01" name="Freeform 689"/>
                <p:cNvSpPr>
                  <a:spLocks/>
                </p:cNvSpPr>
                <p:nvPr/>
              </p:nvSpPr>
              <p:spPr bwMode="auto">
                <a:xfrm>
                  <a:off x="3749" y="1956"/>
                  <a:ext cx="8" cy="11"/>
                </a:xfrm>
                <a:custGeom>
                  <a:avLst/>
                  <a:gdLst>
                    <a:gd name="T0" fmla="*/ 14 w 28"/>
                    <a:gd name="T1" fmla="*/ 29 h 35"/>
                    <a:gd name="T2" fmla="*/ 14 w 28"/>
                    <a:gd name="T3" fmla="*/ 29 h 35"/>
                    <a:gd name="T4" fmla="*/ 6 w 28"/>
                    <a:gd name="T5" fmla="*/ 17 h 35"/>
                    <a:gd name="T6" fmla="*/ 13 w 28"/>
                    <a:gd name="T7" fmla="*/ 6 h 35"/>
                    <a:gd name="T8" fmla="*/ 21 w 28"/>
                    <a:gd name="T9" fmla="*/ 17 h 35"/>
                    <a:gd name="T10" fmla="*/ 14 w 28"/>
                    <a:gd name="T11" fmla="*/ 29 h 35"/>
                    <a:gd name="T12" fmla="*/ 14 w 28"/>
                    <a:gd name="T13" fmla="*/ 34 h 35"/>
                    <a:gd name="T14" fmla="*/ 27 w 28"/>
                    <a:gd name="T15" fmla="*/ 16 h 35"/>
                    <a:gd name="T16" fmla="*/ 13 w 28"/>
                    <a:gd name="T17" fmla="*/ 0 h 35"/>
                    <a:gd name="T18" fmla="*/ 0 w 28"/>
                    <a:gd name="T19" fmla="*/ 18 h 35"/>
                    <a:gd name="T20" fmla="*/ 14 w 28"/>
                    <a:gd name="T21" fmla="*/ 34 h 35"/>
                    <a:gd name="T22" fmla="*/ 14 w 28"/>
                    <a:gd name="T2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35">
                      <a:moveTo>
                        <a:pt x="14" y="29"/>
                      </a:moveTo>
                      <a:lnTo>
                        <a:pt x="14" y="29"/>
                      </a:lnTo>
                      <a:cubicBezTo>
                        <a:pt x="10" y="29"/>
                        <a:pt x="6" y="24"/>
                        <a:pt x="6" y="17"/>
                      </a:cubicBezTo>
                      <a:cubicBezTo>
                        <a:pt x="6" y="11"/>
                        <a:pt x="8" y="6"/>
                        <a:pt x="13" y="6"/>
                      </a:cubicBezTo>
                      <a:cubicBezTo>
                        <a:pt x="18" y="5"/>
                        <a:pt x="21" y="10"/>
                        <a:pt x="21" y="17"/>
                      </a:cubicBezTo>
                      <a:cubicBezTo>
                        <a:pt x="22" y="24"/>
                        <a:pt x="19" y="28"/>
                        <a:pt x="14" y="29"/>
                      </a:cubicBezTo>
                      <a:lnTo>
                        <a:pt x="14" y="34"/>
                      </a:lnTo>
                      <a:cubicBezTo>
                        <a:pt x="23" y="34"/>
                        <a:pt x="28" y="27"/>
                        <a:pt x="27" y="16"/>
                      </a:cubicBezTo>
                      <a:cubicBezTo>
                        <a:pt x="27" y="6"/>
                        <a:pt x="21" y="0"/>
                        <a:pt x="13" y="0"/>
                      </a:cubicBezTo>
                      <a:cubicBezTo>
                        <a:pt x="5" y="0"/>
                        <a:pt x="0" y="7"/>
                        <a:pt x="0" y="18"/>
                      </a:cubicBezTo>
                      <a:cubicBezTo>
                        <a:pt x="1" y="28"/>
                        <a:pt x="6" y="35"/>
                        <a:pt x="14" y="34"/>
                      </a:cubicBezTo>
                      <a:lnTo>
                        <a:pt x="14" y="29"/>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02" name="Freeform 690"/>
                <p:cNvSpPr>
                  <a:spLocks/>
                </p:cNvSpPr>
                <p:nvPr/>
              </p:nvSpPr>
              <p:spPr bwMode="auto">
                <a:xfrm>
                  <a:off x="3778" y="1958"/>
                  <a:ext cx="10" cy="12"/>
                </a:xfrm>
                <a:custGeom>
                  <a:avLst/>
                  <a:gdLst>
                    <a:gd name="T0" fmla="*/ 29 w 30"/>
                    <a:gd name="T1" fmla="*/ 12 h 39"/>
                    <a:gd name="T2" fmla="*/ 29 w 30"/>
                    <a:gd name="T3" fmla="*/ 12 h 39"/>
                    <a:gd name="T4" fmla="*/ 14 w 30"/>
                    <a:gd name="T5" fmla="*/ 8 h 39"/>
                    <a:gd name="T6" fmla="*/ 12 w 30"/>
                    <a:gd name="T7" fmla="*/ 15 h 39"/>
                    <a:gd name="T8" fmla="*/ 25 w 30"/>
                    <a:gd name="T9" fmla="*/ 19 h 39"/>
                    <a:gd name="T10" fmla="*/ 23 w 30"/>
                    <a:gd name="T11" fmla="*/ 25 h 39"/>
                    <a:gd name="T12" fmla="*/ 10 w 30"/>
                    <a:gd name="T13" fmla="*/ 21 h 39"/>
                    <a:gd name="T14" fmla="*/ 7 w 30"/>
                    <a:gd name="T15" fmla="*/ 30 h 39"/>
                    <a:gd name="T16" fmla="*/ 22 w 30"/>
                    <a:gd name="T17" fmla="*/ 34 h 39"/>
                    <a:gd name="T18" fmla="*/ 21 w 30"/>
                    <a:gd name="T19" fmla="*/ 39 h 39"/>
                    <a:gd name="T20" fmla="*/ 0 w 30"/>
                    <a:gd name="T21" fmla="*/ 33 h 39"/>
                    <a:gd name="T22" fmla="*/ 9 w 30"/>
                    <a:gd name="T23" fmla="*/ 0 h 39"/>
                    <a:gd name="T24" fmla="*/ 30 w 30"/>
                    <a:gd name="T25" fmla="*/ 6 h 39"/>
                    <a:gd name="T26" fmla="*/ 29 w 30"/>
                    <a:gd name="T27"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9">
                      <a:moveTo>
                        <a:pt x="29" y="12"/>
                      </a:moveTo>
                      <a:lnTo>
                        <a:pt x="29" y="12"/>
                      </a:lnTo>
                      <a:lnTo>
                        <a:pt x="14" y="8"/>
                      </a:lnTo>
                      <a:lnTo>
                        <a:pt x="12" y="15"/>
                      </a:lnTo>
                      <a:lnTo>
                        <a:pt x="25" y="19"/>
                      </a:lnTo>
                      <a:lnTo>
                        <a:pt x="23" y="25"/>
                      </a:lnTo>
                      <a:lnTo>
                        <a:pt x="10" y="21"/>
                      </a:lnTo>
                      <a:lnTo>
                        <a:pt x="7" y="30"/>
                      </a:lnTo>
                      <a:lnTo>
                        <a:pt x="22" y="34"/>
                      </a:lnTo>
                      <a:lnTo>
                        <a:pt x="21" y="39"/>
                      </a:lnTo>
                      <a:lnTo>
                        <a:pt x="0" y="33"/>
                      </a:lnTo>
                      <a:lnTo>
                        <a:pt x="9" y="0"/>
                      </a:lnTo>
                      <a:lnTo>
                        <a:pt x="30" y="6"/>
                      </a:lnTo>
                      <a:lnTo>
                        <a:pt x="29" y="12"/>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03" name="Freeform 691"/>
                <p:cNvSpPr>
                  <a:spLocks/>
                </p:cNvSpPr>
                <p:nvPr/>
              </p:nvSpPr>
              <p:spPr bwMode="auto">
                <a:xfrm>
                  <a:off x="3789" y="1962"/>
                  <a:ext cx="11" cy="13"/>
                </a:xfrm>
                <a:custGeom>
                  <a:avLst/>
                  <a:gdLst>
                    <a:gd name="T0" fmla="*/ 20 w 36"/>
                    <a:gd name="T1" fmla="*/ 3 h 41"/>
                    <a:gd name="T2" fmla="*/ 20 w 36"/>
                    <a:gd name="T3" fmla="*/ 3 h 41"/>
                    <a:gd name="T4" fmla="*/ 22 w 36"/>
                    <a:gd name="T5" fmla="*/ 27 h 41"/>
                    <a:gd name="T6" fmla="*/ 30 w 36"/>
                    <a:gd name="T7" fmla="*/ 8 h 41"/>
                    <a:gd name="T8" fmla="*/ 36 w 36"/>
                    <a:gd name="T9" fmla="*/ 10 h 41"/>
                    <a:gd name="T10" fmla="*/ 22 w 36"/>
                    <a:gd name="T11" fmla="*/ 41 h 41"/>
                    <a:gd name="T12" fmla="*/ 17 w 36"/>
                    <a:gd name="T13" fmla="*/ 39 h 41"/>
                    <a:gd name="T14" fmla="*/ 14 w 36"/>
                    <a:gd name="T15" fmla="*/ 14 h 41"/>
                    <a:gd name="T16" fmla="*/ 6 w 36"/>
                    <a:gd name="T17" fmla="*/ 34 h 41"/>
                    <a:gd name="T18" fmla="*/ 0 w 36"/>
                    <a:gd name="T19" fmla="*/ 32 h 41"/>
                    <a:gd name="T20" fmla="*/ 14 w 36"/>
                    <a:gd name="T21" fmla="*/ 0 h 41"/>
                    <a:gd name="T22" fmla="*/ 20 w 36"/>
                    <a:gd name="T23" fmla="*/ 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1">
                      <a:moveTo>
                        <a:pt x="20" y="3"/>
                      </a:moveTo>
                      <a:lnTo>
                        <a:pt x="20" y="3"/>
                      </a:lnTo>
                      <a:lnTo>
                        <a:pt x="22" y="27"/>
                      </a:lnTo>
                      <a:lnTo>
                        <a:pt x="30" y="8"/>
                      </a:lnTo>
                      <a:lnTo>
                        <a:pt x="36" y="10"/>
                      </a:lnTo>
                      <a:lnTo>
                        <a:pt x="22" y="41"/>
                      </a:lnTo>
                      <a:lnTo>
                        <a:pt x="17" y="39"/>
                      </a:lnTo>
                      <a:lnTo>
                        <a:pt x="14" y="14"/>
                      </a:lnTo>
                      <a:lnTo>
                        <a:pt x="6" y="34"/>
                      </a:lnTo>
                      <a:lnTo>
                        <a:pt x="0" y="32"/>
                      </a:lnTo>
                      <a:lnTo>
                        <a:pt x="14" y="0"/>
                      </a:lnTo>
                      <a:lnTo>
                        <a:pt x="20" y="3"/>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04" name="Freeform 692"/>
                <p:cNvSpPr>
                  <a:spLocks/>
                </p:cNvSpPr>
                <p:nvPr/>
              </p:nvSpPr>
              <p:spPr bwMode="auto">
                <a:xfrm>
                  <a:off x="3804" y="1971"/>
                  <a:ext cx="8" cy="12"/>
                </a:xfrm>
                <a:custGeom>
                  <a:avLst/>
                  <a:gdLst>
                    <a:gd name="T0" fmla="*/ 25 w 25"/>
                    <a:gd name="T1" fmla="*/ 3 h 39"/>
                    <a:gd name="T2" fmla="*/ 25 w 25"/>
                    <a:gd name="T3" fmla="*/ 3 h 39"/>
                    <a:gd name="T4" fmla="*/ 9 w 25"/>
                    <a:gd name="T5" fmla="*/ 26 h 39"/>
                    <a:gd name="T6" fmla="*/ 20 w 25"/>
                    <a:gd name="T7" fmla="*/ 34 h 39"/>
                    <a:gd name="T8" fmla="*/ 17 w 25"/>
                    <a:gd name="T9" fmla="*/ 39 h 39"/>
                    <a:gd name="T10" fmla="*/ 0 w 25"/>
                    <a:gd name="T11" fmla="*/ 28 h 39"/>
                    <a:gd name="T12" fmla="*/ 20 w 25"/>
                    <a:gd name="T13" fmla="*/ 0 h 39"/>
                    <a:gd name="T14" fmla="*/ 25 w 25"/>
                    <a:gd name="T15" fmla="*/ 3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39">
                      <a:moveTo>
                        <a:pt x="25" y="3"/>
                      </a:moveTo>
                      <a:lnTo>
                        <a:pt x="25" y="3"/>
                      </a:lnTo>
                      <a:lnTo>
                        <a:pt x="9" y="26"/>
                      </a:lnTo>
                      <a:lnTo>
                        <a:pt x="20" y="34"/>
                      </a:lnTo>
                      <a:lnTo>
                        <a:pt x="17" y="39"/>
                      </a:lnTo>
                      <a:lnTo>
                        <a:pt x="0" y="28"/>
                      </a:lnTo>
                      <a:lnTo>
                        <a:pt x="20" y="0"/>
                      </a:lnTo>
                      <a:lnTo>
                        <a:pt x="25" y="3"/>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05" name="Freeform 693"/>
                <p:cNvSpPr>
                  <a:spLocks/>
                </p:cNvSpPr>
                <p:nvPr/>
              </p:nvSpPr>
              <p:spPr bwMode="auto">
                <a:xfrm>
                  <a:off x="3833" y="2003"/>
                  <a:ext cx="13" cy="13"/>
                </a:xfrm>
                <a:custGeom>
                  <a:avLst/>
                  <a:gdLst>
                    <a:gd name="T0" fmla="*/ 5 w 44"/>
                    <a:gd name="T1" fmla="*/ 25 h 41"/>
                    <a:gd name="T2" fmla="*/ 5 w 44"/>
                    <a:gd name="T3" fmla="*/ 25 h 41"/>
                    <a:gd name="T4" fmla="*/ 26 w 44"/>
                    <a:gd name="T5" fmla="*/ 8 h 41"/>
                    <a:gd name="T6" fmla="*/ 3 w 44"/>
                    <a:gd name="T7" fmla="*/ 20 h 41"/>
                    <a:gd name="T8" fmla="*/ 0 w 44"/>
                    <a:gd name="T9" fmla="*/ 15 h 41"/>
                    <a:gd name="T10" fmla="*/ 30 w 44"/>
                    <a:gd name="T11" fmla="*/ 0 h 41"/>
                    <a:gd name="T12" fmla="*/ 35 w 44"/>
                    <a:gd name="T13" fmla="*/ 8 h 41"/>
                    <a:gd name="T14" fmla="*/ 14 w 44"/>
                    <a:gd name="T15" fmla="*/ 24 h 41"/>
                    <a:gd name="T16" fmla="*/ 39 w 44"/>
                    <a:gd name="T17" fmla="*/ 17 h 41"/>
                    <a:gd name="T18" fmla="*/ 44 w 44"/>
                    <a:gd name="T19" fmla="*/ 25 h 41"/>
                    <a:gd name="T20" fmla="*/ 13 w 44"/>
                    <a:gd name="T21" fmla="*/ 41 h 41"/>
                    <a:gd name="T22" fmla="*/ 11 w 44"/>
                    <a:gd name="T23" fmla="*/ 36 h 41"/>
                    <a:gd name="T24" fmla="*/ 34 w 44"/>
                    <a:gd name="T25" fmla="*/ 24 h 41"/>
                    <a:gd name="T26" fmla="*/ 8 w 44"/>
                    <a:gd name="T27" fmla="*/ 31 h 41"/>
                    <a:gd name="T28" fmla="*/ 5 w 44"/>
                    <a:gd name="T29" fmla="*/ 2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41">
                      <a:moveTo>
                        <a:pt x="5" y="25"/>
                      </a:moveTo>
                      <a:lnTo>
                        <a:pt x="5" y="25"/>
                      </a:lnTo>
                      <a:lnTo>
                        <a:pt x="26" y="8"/>
                      </a:lnTo>
                      <a:lnTo>
                        <a:pt x="3" y="20"/>
                      </a:lnTo>
                      <a:lnTo>
                        <a:pt x="0" y="15"/>
                      </a:lnTo>
                      <a:lnTo>
                        <a:pt x="30" y="0"/>
                      </a:lnTo>
                      <a:lnTo>
                        <a:pt x="35" y="8"/>
                      </a:lnTo>
                      <a:lnTo>
                        <a:pt x="14" y="24"/>
                      </a:lnTo>
                      <a:lnTo>
                        <a:pt x="39" y="17"/>
                      </a:lnTo>
                      <a:lnTo>
                        <a:pt x="44" y="25"/>
                      </a:lnTo>
                      <a:lnTo>
                        <a:pt x="13" y="41"/>
                      </a:lnTo>
                      <a:lnTo>
                        <a:pt x="11" y="36"/>
                      </a:lnTo>
                      <a:lnTo>
                        <a:pt x="34" y="24"/>
                      </a:lnTo>
                      <a:lnTo>
                        <a:pt x="8" y="31"/>
                      </a:lnTo>
                      <a:lnTo>
                        <a:pt x="5" y="25"/>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06" name="Freeform 694"/>
                <p:cNvSpPr>
                  <a:spLocks/>
                </p:cNvSpPr>
                <p:nvPr/>
              </p:nvSpPr>
              <p:spPr bwMode="auto">
                <a:xfrm>
                  <a:off x="3839" y="2017"/>
                  <a:ext cx="12" cy="10"/>
                </a:xfrm>
                <a:custGeom>
                  <a:avLst/>
                  <a:gdLst>
                    <a:gd name="T0" fmla="*/ 34 w 39"/>
                    <a:gd name="T1" fmla="*/ 22 h 32"/>
                    <a:gd name="T2" fmla="*/ 34 w 39"/>
                    <a:gd name="T3" fmla="*/ 22 h 32"/>
                    <a:gd name="T4" fmla="*/ 29 w 39"/>
                    <a:gd name="T5" fmla="*/ 8 h 32"/>
                    <a:gd name="T6" fmla="*/ 22 w 39"/>
                    <a:gd name="T7" fmla="*/ 10 h 32"/>
                    <a:gd name="T8" fmla="*/ 26 w 39"/>
                    <a:gd name="T9" fmla="*/ 23 h 32"/>
                    <a:gd name="T10" fmla="*/ 20 w 39"/>
                    <a:gd name="T11" fmla="*/ 25 h 32"/>
                    <a:gd name="T12" fmla="*/ 16 w 39"/>
                    <a:gd name="T13" fmla="*/ 12 h 32"/>
                    <a:gd name="T14" fmla="*/ 7 w 39"/>
                    <a:gd name="T15" fmla="*/ 15 h 32"/>
                    <a:gd name="T16" fmla="*/ 12 w 39"/>
                    <a:gd name="T17" fmla="*/ 30 h 32"/>
                    <a:gd name="T18" fmla="*/ 7 w 39"/>
                    <a:gd name="T19" fmla="*/ 32 h 32"/>
                    <a:gd name="T20" fmla="*/ 0 w 39"/>
                    <a:gd name="T21" fmla="*/ 11 h 32"/>
                    <a:gd name="T22" fmla="*/ 32 w 39"/>
                    <a:gd name="T23" fmla="*/ 0 h 32"/>
                    <a:gd name="T24" fmla="*/ 39 w 39"/>
                    <a:gd name="T25" fmla="*/ 20 h 32"/>
                    <a:gd name="T26" fmla="*/ 34 w 39"/>
                    <a:gd name="T27"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32">
                      <a:moveTo>
                        <a:pt x="34" y="22"/>
                      </a:moveTo>
                      <a:lnTo>
                        <a:pt x="34" y="22"/>
                      </a:lnTo>
                      <a:lnTo>
                        <a:pt x="29" y="8"/>
                      </a:lnTo>
                      <a:lnTo>
                        <a:pt x="22" y="10"/>
                      </a:lnTo>
                      <a:lnTo>
                        <a:pt x="26" y="23"/>
                      </a:lnTo>
                      <a:lnTo>
                        <a:pt x="20" y="25"/>
                      </a:lnTo>
                      <a:lnTo>
                        <a:pt x="16" y="12"/>
                      </a:lnTo>
                      <a:lnTo>
                        <a:pt x="7" y="15"/>
                      </a:lnTo>
                      <a:lnTo>
                        <a:pt x="12" y="30"/>
                      </a:lnTo>
                      <a:lnTo>
                        <a:pt x="7" y="32"/>
                      </a:lnTo>
                      <a:lnTo>
                        <a:pt x="0" y="11"/>
                      </a:lnTo>
                      <a:lnTo>
                        <a:pt x="32" y="0"/>
                      </a:lnTo>
                      <a:lnTo>
                        <a:pt x="39" y="20"/>
                      </a:lnTo>
                      <a:lnTo>
                        <a:pt x="34" y="22"/>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07" name="Freeform 695"/>
                <p:cNvSpPr>
                  <a:spLocks/>
                </p:cNvSpPr>
                <p:nvPr/>
              </p:nvSpPr>
              <p:spPr bwMode="auto">
                <a:xfrm>
                  <a:off x="3844" y="2042"/>
                  <a:ext cx="11" cy="2"/>
                </a:xfrm>
                <a:custGeom>
                  <a:avLst/>
                  <a:gdLst>
                    <a:gd name="T0" fmla="*/ 0 w 35"/>
                    <a:gd name="T1" fmla="*/ 3 h 9"/>
                    <a:gd name="T2" fmla="*/ 0 w 35"/>
                    <a:gd name="T3" fmla="*/ 3 h 9"/>
                    <a:gd name="T4" fmla="*/ 34 w 35"/>
                    <a:gd name="T5" fmla="*/ 0 h 9"/>
                    <a:gd name="T6" fmla="*/ 35 w 35"/>
                    <a:gd name="T7" fmla="*/ 6 h 9"/>
                    <a:gd name="T8" fmla="*/ 1 w 35"/>
                    <a:gd name="T9" fmla="*/ 9 h 9"/>
                    <a:gd name="T10" fmla="*/ 0 w 35"/>
                    <a:gd name="T11" fmla="*/ 3 h 9"/>
                  </a:gdLst>
                  <a:ahLst/>
                  <a:cxnLst>
                    <a:cxn ang="0">
                      <a:pos x="T0" y="T1"/>
                    </a:cxn>
                    <a:cxn ang="0">
                      <a:pos x="T2" y="T3"/>
                    </a:cxn>
                    <a:cxn ang="0">
                      <a:pos x="T4" y="T5"/>
                    </a:cxn>
                    <a:cxn ang="0">
                      <a:pos x="T6" y="T7"/>
                    </a:cxn>
                    <a:cxn ang="0">
                      <a:pos x="T8" y="T9"/>
                    </a:cxn>
                    <a:cxn ang="0">
                      <a:pos x="T10" y="T11"/>
                    </a:cxn>
                  </a:cxnLst>
                  <a:rect l="0" t="0" r="r" b="b"/>
                  <a:pathLst>
                    <a:path w="35" h="9">
                      <a:moveTo>
                        <a:pt x="0" y="3"/>
                      </a:moveTo>
                      <a:lnTo>
                        <a:pt x="0" y="3"/>
                      </a:lnTo>
                      <a:lnTo>
                        <a:pt x="34" y="0"/>
                      </a:lnTo>
                      <a:lnTo>
                        <a:pt x="35" y="6"/>
                      </a:lnTo>
                      <a:lnTo>
                        <a:pt x="1" y="9"/>
                      </a:lnTo>
                      <a:lnTo>
                        <a:pt x="0" y="3"/>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08" name="Freeform 696"/>
                <p:cNvSpPr>
                  <a:spLocks/>
                </p:cNvSpPr>
                <p:nvPr/>
              </p:nvSpPr>
              <p:spPr bwMode="auto">
                <a:xfrm>
                  <a:off x="3845" y="2049"/>
                  <a:ext cx="10" cy="8"/>
                </a:xfrm>
                <a:custGeom>
                  <a:avLst/>
                  <a:gdLst>
                    <a:gd name="T0" fmla="*/ 23 w 34"/>
                    <a:gd name="T1" fmla="*/ 19 h 25"/>
                    <a:gd name="T2" fmla="*/ 23 w 34"/>
                    <a:gd name="T3" fmla="*/ 19 h 25"/>
                    <a:gd name="T4" fmla="*/ 28 w 34"/>
                    <a:gd name="T5" fmla="*/ 13 h 25"/>
                    <a:gd name="T6" fmla="*/ 17 w 34"/>
                    <a:gd name="T7" fmla="*/ 6 h 25"/>
                    <a:gd name="T8" fmla="*/ 6 w 34"/>
                    <a:gd name="T9" fmla="*/ 13 h 25"/>
                    <a:gd name="T10" fmla="*/ 12 w 34"/>
                    <a:gd name="T11" fmla="*/ 19 h 25"/>
                    <a:gd name="T12" fmla="*/ 12 w 34"/>
                    <a:gd name="T13" fmla="*/ 25 h 25"/>
                    <a:gd name="T14" fmla="*/ 0 w 34"/>
                    <a:gd name="T15" fmla="*/ 12 h 25"/>
                    <a:gd name="T16" fmla="*/ 17 w 34"/>
                    <a:gd name="T17" fmla="*/ 1 h 25"/>
                    <a:gd name="T18" fmla="*/ 34 w 34"/>
                    <a:gd name="T19" fmla="*/ 13 h 25"/>
                    <a:gd name="T20" fmla="*/ 22 w 34"/>
                    <a:gd name="T21" fmla="*/ 25 h 25"/>
                    <a:gd name="T22" fmla="*/ 23 w 34"/>
                    <a:gd name="T23"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25">
                      <a:moveTo>
                        <a:pt x="23" y="19"/>
                      </a:moveTo>
                      <a:lnTo>
                        <a:pt x="23" y="19"/>
                      </a:lnTo>
                      <a:cubicBezTo>
                        <a:pt x="25" y="20"/>
                        <a:pt x="28" y="18"/>
                        <a:pt x="28" y="13"/>
                      </a:cubicBezTo>
                      <a:cubicBezTo>
                        <a:pt x="28" y="8"/>
                        <a:pt x="24" y="6"/>
                        <a:pt x="17" y="6"/>
                      </a:cubicBezTo>
                      <a:cubicBezTo>
                        <a:pt x="11" y="6"/>
                        <a:pt x="6" y="9"/>
                        <a:pt x="6" y="13"/>
                      </a:cubicBezTo>
                      <a:cubicBezTo>
                        <a:pt x="6" y="17"/>
                        <a:pt x="9" y="19"/>
                        <a:pt x="12" y="19"/>
                      </a:cubicBezTo>
                      <a:lnTo>
                        <a:pt x="12" y="25"/>
                      </a:lnTo>
                      <a:cubicBezTo>
                        <a:pt x="5" y="25"/>
                        <a:pt x="0" y="20"/>
                        <a:pt x="0" y="12"/>
                      </a:cubicBezTo>
                      <a:cubicBezTo>
                        <a:pt x="0" y="5"/>
                        <a:pt x="7" y="0"/>
                        <a:pt x="17" y="1"/>
                      </a:cubicBezTo>
                      <a:cubicBezTo>
                        <a:pt x="28" y="1"/>
                        <a:pt x="34" y="6"/>
                        <a:pt x="34" y="13"/>
                      </a:cubicBezTo>
                      <a:cubicBezTo>
                        <a:pt x="34" y="21"/>
                        <a:pt x="28" y="25"/>
                        <a:pt x="22" y="25"/>
                      </a:cubicBezTo>
                      <a:lnTo>
                        <a:pt x="23" y="19"/>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09" name="Freeform 697"/>
                <p:cNvSpPr>
                  <a:spLocks/>
                </p:cNvSpPr>
                <p:nvPr/>
              </p:nvSpPr>
              <p:spPr bwMode="auto">
                <a:xfrm>
                  <a:off x="3839" y="2079"/>
                  <a:ext cx="11" cy="9"/>
                </a:xfrm>
                <a:custGeom>
                  <a:avLst/>
                  <a:gdLst>
                    <a:gd name="T0" fmla="*/ 21 w 37"/>
                    <a:gd name="T1" fmla="*/ 24 h 30"/>
                    <a:gd name="T2" fmla="*/ 21 w 37"/>
                    <a:gd name="T3" fmla="*/ 24 h 30"/>
                    <a:gd name="T4" fmla="*/ 29 w 37"/>
                    <a:gd name="T5" fmla="*/ 20 h 30"/>
                    <a:gd name="T6" fmla="*/ 21 w 37"/>
                    <a:gd name="T7" fmla="*/ 9 h 30"/>
                    <a:gd name="T8" fmla="*/ 8 w 37"/>
                    <a:gd name="T9" fmla="*/ 12 h 30"/>
                    <a:gd name="T10" fmla="*/ 11 w 37"/>
                    <a:gd name="T11" fmla="*/ 20 h 30"/>
                    <a:gd name="T12" fmla="*/ 9 w 37"/>
                    <a:gd name="T13" fmla="*/ 25 h 30"/>
                    <a:gd name="T14" fmla="*/ 2 w 37"/>
                    <a:gd name="T15" fmla="*/ 9 h 30"/>
                    <a:gd name="T16" fmla="*/ 23 w 37"/>
                    <a:gd name="T17" fmla="*/ 4 h 30"/>
                    <a:gd name="T18" fmla="*/ 34 w 37"/>
                    <a:gd name="T19" fmla="*/ 22 h 30"/>
                    <a:gd name="T20" fmla="*/ 19 w 37"/>
                    <a:gd name="T21" fmla="*/ 29 h 30"/>
                    <a:gd name="T22" fmla="*/ 21 w 37"/>
                    <a:gd name="T23"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30">
                      <a:moveTo>
                        <a:pt x="21" y="24"/>
                      </a:moveTo>
                      <a:lnTo>
                        <a:pt x="21" y="24"/>
                      </a:lnTo>
                      <a:cubicBezTo>
                        <a:pt x="23" y="24"/>
                        <a:pt x="27" y="24"/>
                        <a:pt x="29" y="20"/>
                      </a:cubicBezTo>
                      <a:cubicBezTo>
                        <a:pt x="30" y="15"/>
                        <a:pt x="27" y="11"/>
                        <a:pt x="21" y="9"/>
                      </a:cubicBezTo>
                      <a:cubicBezTo>
                        <a:pt x="14" y="7"/>
                        <a:pt x="9" y="8"/>
                        <a:pt x="8" y="12"/>
                      </a:cubicBezTo>
                      <a:cubicBezTo>
                        <a:pt x="6" y="16"/>
                        <a:pt x="9" y="19"/>
                        <a:pt x="11" y="20"/>
                      </a:cubicBezTo>
                      <a:lnTo>
                        <a:pt x="9" y="25"/>
                      </a:lnTo>
                      <a:cubicBezTo>
                        <a:pt x="3" y="22"/>
                        <a:pt x="0" y="16"/>
                        <a:pt x="2" y="9"/>
                      </a:cubicBezTo>
                      <a:cubicBezTo>
                        <a:pt x="5" y="3"/>
                        <a:pt x="13" y="0"/>
                        <a:pt x="23" y="4"/>
                      </a:cubicBezTo>
                      <a:cubicBezTo>
                        <a:pt x="32" y="8"/>
                        <a:pt x="37" y="15"/>
                        <a:pt x="34" y="22"/>
                      </a:cubicBezTo>
                      <a:cubicBezTo>
                        <a:pt x="32" y="29"/>
                        <a:pt x="24" y="30"/>
                        <a:pt x="19" y="29"/>
                      </a:cubicBezTo>
                      <a:lnTo>
                        <a:pt x="21" y="24"/>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10" name="Freeform 698"/>
                <p:cNvSpPr>
                  <a:spLocks/>
                </p:cNvSpPr>
                <p:nvPr/>
              </p:nvSpPr>
              <p:spPr bwMode="auto">
                <a:xfrm>
                  <a:off x="3833" y="2089"/>
                  <a:ext cx="13" cy="11"/>
                </a:xfrm>
                <a:custGeom>
                  <a:avLst/>
                  <a:gdLst>
                    <a:gd name="T0" fmla="*/ 25 w 40"/>
                    <a:gd name="T1" fmla="*/ 32 h 35"/>
                    <a:gd name="T2" fmla="*/ 25 w 40"/>
                    <a:gd name="T3" fmla="*/ 32 h 35"/>
                    <a:gd name="T4" fmla="*/ 32 w 40"/>
                    <a:gd name="T5" fmla="*/ 19 h 35"/>
                    <a:gd name="T6" fmla="*/ 25 w 40"/>
                    <a:gd name="T7" fmla="*/ 15 h 35"/>
                    <a:gd name="T8" fmla="*/ 19 w 40"/>
                    <a:gd name="T9" fmla="*/ 27 h 35"/>
                    <a:gd name="T10" fmla="*/ 13 w 40"/>
                    <a:gd name="T11" fmla="*/ 24 h 35"/>
                    <a:gd name="T12" fmla="*/ 20 w 40"/>
                    <a:gd name="T13" fmla="*/ 12 h 35"/>
                    <a:gd name="T14" fmla="*/ 12 w 40"/>
                    <a:gd name="T15" fmla="*/ 8 h 35"/>
                    <a:gd name="T16" fmla="*/ 5 w 40"/>
                    <a:gd name="T17" fmla="*/ 21 h 35"/>
                    <a:gd name="T18" fmla="*/ 0 w 40"/>
                    <a:gd name="T19" fmla="*/ 19 h 35"/>
                    <a:gd name="T20" fmla="*/ 10 w 40"/>
                    <a:gd name="T21" fmla="*/ 0 h 35"/>
                    <a:gd name="T22" fmla="*/ 40 w 40"/>
                    <a:gd name="T23" fmla="*/ 16 h 35"/>
                    <a:gd name="T24" fmla="*/ 30 w 40"/>
                    <a:gd name="T25" fmla="*/ 35 h 35"/>
                    <a:gd name="T26" fmla="*/ 25 w 40"/>
                    <a:gd name="T27" fmla="*/ 3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35">
                      <a:moveTo>
                        <a:pt x="25" y="32"/>
                      </a:moveTo>
                      <a:lnTo>
                        <a:pt x="25" y="32"/>
                      </a:lnTo>
                      <a:lnTo>
                        <a:pt x="32" y="19"/>
                      </a:lnTo>
                      <a:lnTo>
                        <a:pt x="25" y="15"/>
                      </a:lnTo>
                      <a:lnTo>
                        <a:pt x="19" y="27"/>
                      </a:lnTo>
                      <a:lnTo>
                        <a:pt x="13" y="24"/>
                      </a:lnTo>
                      <a:lnTo>
                        <a:pt x="20" y="12"/>
                      </a:lnTo>
                      <a:lnTo>
                        <a:pt x="12" y="8"/>
                      </a:lnTo>
                      <a:lnTo>
                        <a:pt x="5" y="21"/>
                      </a:lnTo>
                      <a:lnTo>
                        <a:pt x="0" y="19"/>
                      </a:lnTo>
                      <a:lnTo>
                        <a:pt x="10" y="0"/>
                      </a:lnTo>
                      <a:lnTo>
                        <a:pt x="40" y="16"/>
                      </a:lnTo>
                      <a:lnTo>
                        <a:pt x="30" y="35"/>
                      </a:lnTo>
                      <a:lnTo>
                        <a:pt x="25" y="32"/>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11" name="Freeform 699"/>
                <p:cNvSpPr>
                  <a:spLocks/>
                </p:cNvSpPr>
                <p:nvPr/>
              </p:nvSpPr>
              <p:spPr bwMode="auto">
                <a:xfrm>
                  <a:off x="3827" y="2098"/>
                  <a:ext cx="13" cy="12"/>
                </a:xfrm>
                <a:custGeom>
                  <a:avLst/>
                  <a:gdLst>
                    <a:gd name="T0" fmla="*/ 38 w 42"/>
                    <a:gd name="T1" fmla="*/ 25 h 39"/>
                    <a:gd name="T2" fmla="*/ 38 w 42"/>
                    <a:gd name="T3" fmla="*/ 25 h 39"/>
                    <a:gd name="T4" fmla="*/ 14 w 42"/>
                    <a:gd name="T5" fmla="*/ 22 h 39"/>
                    <a:gd name="T6" fmla="*/ 31 w 42"/>
                    <a:gd name="T7" fmla="*/ 34 h 39"/>
                    <a:gd name="T8" fmla="*/ 27 w 42"/>
                    <a:gd name="T9" fmla="*/ 39 h 39"/>
                    <a:gd name="T10" fmla="*/ 0 w 42"/>
                    <a:gd name="T11" fmla="*/ 19 h 39"/>
                    <a:gd name="T12" fmla="*/ 3 w 42"/>
                    <a:gd name="T13" fmla="*/ 15 h 39"/>
                    <a:gd name="T14" fmla="*/ 28 w 42"/>
                    <a:gd name="T15" fmla="*/ 18 h 39"/>
                    <a:gd name="T16" fmla="*/ 10 w 42"/>
                    <a:gd name="T17" fmla="*/ 5 h 39"/>
                    <a:gd name="T18" fmla="*/ 14 w 42"/>
                    <a:gd name="T19" fmla="*/ 0 h 39"/>
                    <a:gd name="T20" fmla="*/ 42 w 42"/>
                    <a:gd name="T21" fmla="*/ 20 h 39"/>
                    <a:gd name="T22" fmla="*/ 38 w 42"/>
                    <a:gd name="T23"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9">
                      <a:moveTo>
                        <a:pt x="38" y="25"/>
                      </a:moveTo>
                      <a:lnTo>
                        <a:pt x="38" y="25"/>
                      </a:lnTo>
                      <a:lnTo>
                        <a:pt x="14" y="22"/>
                      </a:lnTo>
                      <a:lnTo>
                        <a:pt x="31" y="34"/>
                      </a:lnTo>
                      <a:lnTo>
                        <a:pt x="27" y="39"/>
                      </a:lnTo>
                      <a:lnTo>
                        <a:pt x="0" y="19"/>
                      </a:lnTo>
                      <a:lnTo>
                        <a:pt x="3" y="15"/>
                      </a:lnTo>
                      <a:lnTo>
                        <a:pt x="28" y="18"/>
                      </a:lnTo>
                      <a:lnTo>
                        <a:pt x="10" y="5"/>
                      </a:lnTo>
                      <a:lnTo>
                        <a:pt x="14" y="0"/>
                      </a:lnTo>
                      <a:lnTo>
                        <a:pt x="42" y="20"/>
                      </a:lnTo>
                      <a:lnTo>
                        <a:pt x="38" y="25"/>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12" name="Freeform 700"/>
                <p:cNvSpPr>
                  <a:spLocks/>
                </p:cNvSpPr>
                <p:nvPr/>
              </p:nvSpPr>
              <p:spPr bwMode="auto">
                <a:xfrm>
                  <a:off x="3821" y="2110"/>
                  <a:ext cx="11" cy="11"/>
                </a:xfrm>
                <a:custGeom>
                  <a:avLst/>
                  <a:gdLst>
                    <a:gd name="T0" fmla="*/ 3 w 35"/>
                    <a:gd name="T1" fmla="*/ 0 h 35"/>
                    <a:gd name="T2" fmla="*/ 3 w 35"/>
                    <a:gd name="T3" fmla="*/ 0 h 35"/>
                    <a:gd name="T4" fmla="*/ 24 w 35"/>
                    <a:gd name="T5" fmla="*/ 20 h 35"/>
                    <a:gd name="T6" fmla="*/ 30 w 35"/>
                    <a:gd name="T7" fmla="*/ 13 h 35"/>
                    <a:gd name="T8" fmla="*/ 35 w 35"/>
                    <a:gd name="T9" fmla="*/ 17 h 35"/>
                    <a:gd name="T10" fmla="*/ 18 w 35"/>
                    <a:gd name="T11" fmla="*/ 35 h 35"/>
                    <a:gd name="T12" fmla="*/ 14 w 35"/>
                    <a:gd name="T13" fmla="*/ 31 h 35"/>
                    <a:gd name="T14" fmla="*/ 20 w 35"/>
                    <a:gd name="T15" fmla="*/ 24 h 35"/>
                    <a:gd name="T16" fmla="*/ 0 w 35"/>
                    <a:gd name="T17" fmla="*/ 4 h 35"/>
                    <a:gd name="T18" fmla="*/ 3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3" y="0"/>
                      </a:moveTo>
                      <a:lnTo>
                        <a:pt x="3" y="0"/>
                      </a:lnTo>
                      <a:lnTo>
                        <a:pt x="24" y="20"/>
                      </a:lnTo>
                      <a:lnTo>
                        <a:pt x="30" y="13"/>
                      </a:lnTo>
                      <a:lnTo>
                        <a:pt x="35" y="17"/>
                      </a:lnTo>
                      <a:lnTo>
                        <a:pt x="18" y="35"/>
                      </a:lnTo>
                      <a:lnTo>
                        <a:pt x="14" y="31"/>
                      </a:lnTo>
                      <a:lnTo>
                        <a:pt x="20" y="24"/>
                      </a:lnTo>
                      <a:lnTo>
                        <a:pt x="0" y="4"/>
                      </a:lnTo>
                      <a:lnTo>
                        <a:pt x="3" y="0"/>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13" name="Freeform 701"/>
                <p:cNvSpPr>
                  <a:spLocks/>
                </p:cNvSpPr>
                <p:nvPr/>
              </p:nvSpPr>
              <p:spPr bwMode="auto">
                <a:xfrm>
                  <a:off x="3791" y="2129"/>
                  <a:ext cx="10" cy="11"/>
                </a:xfrm>
                <a:custGeom>
                  <a:avLst/>
                  <a:gdLst>
                    <a:gd name="T0" fmla="*/ 27 w 33"/>
                    <a:gd name="T1" fmla="*/ 34 h 34"/>
                    <a:gd name="T2" fmla="*/ 27 w 33"/>
                    <a:gd name="T3" fmla="*/ 34 h 34"/>
                    <a:gd name="T4" fmla="*/ 16 w 33"/>
                    <a:gd name="T5" fmla="*/ 9 h 34"/>
                    <a:gd name="T6" fmla="*/ 3 w 33"/>
                    <a:gd name="T7" fmla="*/ 14 h 34"/>
                    <a:gd name="T8" fmla="*/ 0 w 33"/>
                    <a:gd name="T9" fmla="*/ 8 h 34"/>
                    <a:gd name="T10" fmla="*/ 19 w 33"/>
                    <a:gd name="T11" fmla="*/ 0 h 34"/>
                    <a:gd name="T12" fmla="*/ 33 w 33"/>
                    <a:gd name="T13" fmla="*/ 32 h 34"/>
                    <a:gd name="T14" fmla="*/ 27 w 33"/>
                    <a:gd name="T15" fmla="*/ 3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27" y="34"/>
                      </a:moveTo>
                      <a:lnTo>
                        <a:pt x="27" y="34"/>
                      </a:lnTo>
                      <a:lnTo>
                        <a:pt x="16" y="9"/>
                      </a:lnTo>
                      <a:lnTo>
                        <a:pt x="3" y="14"/>
                      </a:lnTo>
                      <a:lnTo>
                        <a:pt x="0" y="8"/>
                      </a:lnTo>
                      <a:lnTo>
                        <a:pt x="19" y="0"/>
                      </a:lnTo>
                      <a:lnTo>
                        <a:pt x="33" y="32"/>
                      </a:lnTo>
                      <a:lnTo>
                        <a:pt x="27" y="34"/>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14" name="Freeform 702"/>
                <p:cNvSpPr>
                  <a:spLocks/>
                </p:cNvSpPr>
                <p:nvPr/>
              </p:nvSpPr>
              <p:spPr bwMode="auto">
                <a:xfrm>
                  <a:off x="3661" y="2061"/>
                  <a:ext cx="12" cy="8"/>
                </a:xfrm>
                <a:custGeom>
                  <a:avLst/>
                  <a:gdLst>
                    <a:gd name="T0" fmla="*/ 23 w 37"/>
                    <a:gd name="T1" fmla="*/ 19 h 26"/>
                    <a:gd name="T2" fmla="*/ 23 w 37"/>
                    <a:gd name="T3" fmla="*/ 19 h 26"/>
                    <a:gd name="T4" fmla="*/ 22 w 37"/>
                    <a:gd name="T5" fmla="*/ 11 h 26"/>
                    <a:gd name="T6" fmla="*/ 8 w 37"/>
                    <a:gd name="T7" fmla="*/ 17 h 26"/>
                    <a:gd name="T8" fmla="*/ 23 w 37"/>
                    <a:gd name="T9" fmla="*/ 19 h 26"/>
                    <a:gd name="T10" fmla="*/ 29 w 37"/>
                    <a:gd name="T11" fmla="*/ 20 h 26"/>
                    <a:gd name="T12" fmla="*/ 36 w 37"/>
                    <a:gd name="T13" fmla="*/ 21 h 26"/>
                    <a:gd name="T14" fmla="*/ 37 w 37"/>
                    <a:gd name="T15" fmla="*/ 26 h 26"/>
                    <a:gd name="T16" fmla="*/ 1 w 37"/>
                    <a:gd name="T17" fmla="*/ 21 h 26"/>
                    <a:gd name="T18" fmla="*/ 0 w 37"/>
                    <a:gd name="T19" fmla="*/ 15 h 26"/>
                    <a:gd name="T20" fmla="*/ 33 w 37"/>
                    <a:gd name="T21" fmla="*/ 0 h 26"/>
                    <a:gd name="T22" fmla="*/ 34 w 37"/>
                    <a:gd name="T23" fmla="*/ 6 h 26"/>
                    <a:gd name="T24" fmla="*/ 27 w 37"/>
                    <a:gd name="T25" fmla="*/ 9 h 26"/>
                    <a:gd name="T26" fmla="*/ 29 w 37"/>
                    <a:gd name="T27" fmla="*/ 20 h 26"/>
                    <a:gd name="T28" fmla="*/ 23 w 37"/>
                    <a:gd name="T29" fmla="*/ 1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26">
                      <a:moveTo>
                        <a:pt x="23" y="19"/>
                      </a:moveTo>
                      <a:lnTo>
                        <a:pt x="23" y="19"/>
                      </a:lnTo>
                      <a:cubicBezTo>
                        <a:pt x="23" y="19"/>
                        <a:pt x="22" y="11"/>
                        <a:pt x="22" y="11"/>
                      </a:cubicBezTo>
                      <a:lnTo>
                        <a:pt x="8" y="17"/>
                      </a:lnTo>
                      <a:lnTo>
                        <a:pt x="23" y="19"/>
                      </a:lnTo>
                      <a:lnTo>
                        <a:pt x="29" y="20"/>
                      </a:lnTo>
                      <a:lnTo>
                        <a:pt x="36" y="21"/>
                      </a:lnTo>
                      <a:lnTo>
                        <a:pt x="37" y="26"/>
                      </a:lnTo>
                      <a:lnTo>
                        <a:pt x="1" y="21"/>
                      </a:lnTo>
                      <a:lnTo>
                        <a:pt x="0" y="15"/>
                      </a:lnTo>
                      <a:lnTo>
                        <a:pt x="33" y="0"/>
                      </a:lnTo>
                      <a:lnTo>
                        <a:pt x="34" y="6"/>
                      </a:lnTo>
                      <a:lnTo>
                        <a:pt x="27" y="9"/>
                      </a:lnTo>
                      <a:cubicBezTo>
                        <a:pt x="27" y="9"/>
                        <a:pt x="29" y="20"/>
                        <a:pt x="29" y="20"/>
                      </a:cubicBezTo>
                      <a:lnTo>
                        <a:pt x="23" y="19"/>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15" name="Freeform 703"/>
                <p:cNvSpPr>
                  <a:spLocks/>
                </p:cNvSpPr>
                <p:nvPr/>
              </p:nvSpPr>
              <p:spPr bwMode="auto">
                <a:xfrm>
                  <a:off x="3724" y="1961"/>
                  <a:ext cx="9" cy="12"/>
                </a:xfrm>
                <a:custGeom>
                  <a:avLst/>
                  <a:gdLst>
                    <a:gd name="T0" fmla="*/ 7 w 27"/>
                    <a:gd name="T1" fmla="*/ 23 h 38"/>
                    <a:gd name="T2" fmla="*/ 7 w 27"/>
                    <a:gd name="T3" fmla="*/ 23 h 38"/>
                    <a:gd name="T4" fmla="*/ 14 w 27"/>
                    <a:gd name="T5" fmla="*/ 20 h 38"/>
                    <a:gd name="T6" fmla="*/ 6 w 27"/>
                    <a:gd name="T7" fmla="*/ 8 h 38"/>
                    <a:gd name="T8" fmla="*/ 7 w 27"/>
                    <a:gd name="T9" fmla="*/ 23 h 38"/>
                    <a:gd name="T10" fmla="*/ 7 w 27"/>
                    <a:gd name="T11" fmla="*/ 29 h 38"/>
                    <a:gd name="T12" fmla="*/ 7 w 27"/>
                    <a:gd name="T13" fmla="*/ 36 h 38"/>
                    <a:gd name="T14" fmla="*/ 2 w 27"/>
                    <a:gd name="T15" fmla="*/ 38 h 38"/>
                    <a:gd name="T16" fmla="*/ 0 w 27"/>
                    <a:gd name="T17" fmla="*/ 2 h 38"/>
                    <a:gd name="T18" fmla="*/ 7 w 27"/>
                    <a:gd name="T19" fmla="*/ 0 h 38"/>
                    <a:gd name="T20" fmla="*/ 27 w 27"/>
                    <a:gd name="T21" fmla="*/ 29 h 38"/>
                    <a:gd name="T22" fmla="*/ 22 w 27"/>
                    <a:gd name="T23" fmla="*/ 31 h 38"/>
                    <a:gd name="T24" fmla="*/ 18 w 27"/>
                    <a:gd name="T25" fmla="*/ 25 h 38"/>
                    <a:gd name="T26" fmla="*/ 7 w 27"/>
                    <a:gd name="T27" fmla="*/ 29 h 38"/>
                    <a:gd name="T28" fmla="*/ 7 w 27"/>
                    <a:gd name="T29" fmla="*/ 2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8">
                      <a:moveTo>
                        <a:pt x="7" y="23"/>
                      </a:moveTo>
                      <a:lnTo>
                        <a:pt x="7" y="23"/>
                      </a:lnTo>
                      <a:cubicBezTo>
                        <a:pt x="7" y="23"/>
                        <a:pt x="14" y="20"/>
                        <a:pt x="14" y="20"/>
                      </a:cubicBezTo>
                      <a:lnTo>
                        <a:pt x="6" y="8"/>
                      </a:lnTo>
                      <a:lnTo>
                        <a:pt x="7" y="23"/>
                      </a:lnTo>
                      <a:lnTo>
                        <a:pt x="7" y="29"/>
                      </a:lnTo>
                      <a:lnTo>
                        <a:pt x="7" y="36"/>
                      </a:lnTo>
                      <a:lnTo>
                        <a:pt x="2" y="38"/>
                      </a:lnTo>
                      <a:lnTo>
                        <a:pt x="0" y="2"/>
                      </a:lnTo>
                      <a:lnTo>
                        <a:pt x="7" y="0"/>
                      </a:lnTo>
                      <a:lnTo>
                        <a:pt x="27" y="29"/>
                      </a:lnTo>
                      <a:lnTo>
                        <a:pt x="22" y="31"/>
                      </a:lnTo>
                      <a:lnTo>
                        <a:pt x="18" y="25"/>
                      </a:lnTo>
                      <a:cubicBezTo>
                        <a:pt x="18" y="25"/>
                        <a:pt x="7" y="29"/>
                        <a:pt x="7" y="29"/>
                      </a:cubicBezTo>
                      <a:lnTo>
                        <a:pt x="7" y="23"/>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16" name="Freeform 704"/>
                <p:cNvSpPr>
                  <a:spLocks/>
                </p:cNvSpPr>
                <p:nvPr/>
              </p:nvSpPr>
              <p:spPr bwMode="auto">
                <a:xfrm>
                  <a:off x="3735" y="1957"/>
                  <a:ext cx="9" cy="12"/>
                </a:xfrm>
                <a:custGeom>
                  <a:avLst/>
                  <a:gdLst>
                    <a:gd name="T0" fmla="*/ 16 w 29"/>
                    <a:gd name="T1" fmla="*/ 29 h 37"/>
                    <a:gd name="T2" fmla="*/ 16 w 29"/>
                    <a:gd name="T3" fmla="*/ 29 h 37"/>
                    <a:gd name="T4" fmla="*/ 11 w 29"/>
                    <a:gd name="T5" fmla="*/ 30 h 37"/>
                    <a:gd name="T6" fmla="*/ 7 w 29"/>
                    <a:gd name="T7" fmla="*/ 8 h 37"/>
                    <a:gd name="T8" fmla="*/ 12 w 29"/>
                    <a:gd name="T9" fmla="*/ 7 h 37"/>
                    <a:gd name="T10" fmla="*/ 21 w 29"/>
                    <a:gd name="T11" fmla="*/ 16 h 37"/>
                    <a:gd name="T12" fmla="*/ 16 w 29"/>
                    <a:gd name="T13" fmla="*/ 29 h 37"/>
                    <a:gd name="T14" fmla="*/ 19 w 29"/>
                    <a:gd name="T15" fmla="*/ 34 h 37"/>
                    <a:gd name="T16" fmla="*/ 27 w 29"/>
                    <a:gd name="T17" fmla="*/ 14 h 37"/>
                    <a:gd name="T18" fmla="*/ 12 w 29"/>
                    <a:gd name="T19" fmla="*/ 1 h 37"/>
                    <a:gd name="T20" fmla="*/ 1 w 29"/>
                    <a:gd name="T21" fmla="*/ 3 h 37"/>
                    <a:gd name="T22" fmla="*/ 7 w 29"/>
                    <a:gd name="T23" fmla="*/ 37 h 37"/>
                    <a:gd name="T24" fmla="*/ 19 w 29"/>
                    <a:gd name="T25" fmla="*/ 34 h 37"/>
                    <a:gd name="T26" fmla="*/ 16 w 29"/>
                    <a:gd name="T27" fmla="*/ 2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7">
                      <a:moveTo>
                        <a:pt x="16" y="29"/>
                      </a:moveTo>
                      <a:lnTo>
                        <a:pt x="16" y="29"/>
                      </a:lnTo>
                      <a:cubicBezTo>
                        <a:pt x="14" y="29"/>
                        <a:pt x="11" y="30"/>
                        <a:pt x="11" y="30"/>
                      </a:cubicBezTo>
                      <a:cubicBezTo>
                        <a:pt x="11" y="30"/>
                        <a:pt x="7" y="8"/>
                        <a:pt x="7" y="8"/>
                      </a:cubicBezTo>
                      <a:cubicBezTo>
                        <a:pt x="7" y="8"/>
                        <a:pt x="11" y="7"/>
                        <a:pt x="12" y="7"/>
                      </a:cubicBezTo>
                      <a:cubicBezTo>
                        <a:pt x="14" y="6"/>
                        <a:pt x="19" y="6"/>
                        <a:pt x="21" y="16"/>
                      </a:cubicBezTo>
                      <a:cubicBezTo>
                        <a:pt x="23" y="26"/>
                        <a:pt x="18" y="28"/>
                        <a:pt x="16" y="29"/>
                      </a:cubicBezTo>
                      <a:lnTo>
                        <a:pt x="19" y="34"/>
                      </a:lnTo>
                      <a:cubicBezTo>
                        <a:pt x="26" y="33"/>
                        <a:pt x="29" y="23"/>
                        <a:pt x="27" y="14"/>
                      </a:cubicBezTo>
                      <a:cubicBezTo>
                        <a:pt x="24" y="0"/>
                        <a:pt x="16" y="0"/>
                        <a:pt x="12" y="1"/>
                      </a:cubicBezTo>
                      <a:cubicBezTo>
                        <a:pt x="8" y="2"/>
                        <a:pt x="4" y="2"/>
                        <a:pt x="1" y="3"/>
                      </a:cubicBezTo>
                      <a:cubicBezTo>
                        <a:pt x="0" y="3"/>
                        <a:pt x="7" y="37"/>
                        <a:pt x="7" y="37"/>
                      </a:cubicBezTo>
                      <a:cubicBezTo>
                        <a:pt x="7" y="37"/>
                        <a:pt x="12" y="36"/>
                        <a:pt x="19" y="34"/>
                      </a:cubicBezTo>
                      <a:lnTo>
                        <a:pt x="16" y="29"/>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17" name="Freeform 705"/>
                <p:cNvSpPr>
                  <a:spLocks/>
                </p:cNvSpPr>
                <p:nvPr/>
              </p:nvSpPr>
              <p:spPr bwMode="auto">
                <a:xfrm>
                  <a:off x="3761" y="1956"/>
                  <a:ext cx="9" cy="11"/>
                </a:xfrm>
                <a:custGeom>
                  <a:avLst/>
                  <a:gdLst>
                    <a:gd name="T0" fmla="*/ 8 w 27"/>
                    <a:gd name="T1" fmla="*/ 15 h 36"/>
                    <a:gd name="T2" fmla="*/ 8 w 27"/>
                    <a:gd name="T3" fmla="*/ 15 h 36"/>
                    <a:gd name="T4" fmla="*/ 17 w 27"/>
                    <a:gd name="T5" fmla="*/ 16 h 36"/>
                    <a:gd name="T6" fmla="*/ 21 w 27"/>
                    <a:gd name="T7" fmla="*/ 11 h 36"/>
                    <a:gd name="T8" fmla="*/ 17 w 27"/>
                    <a:gd name="T9" fmla="*/ 7 h 36"/>
                    <a:gd name="T10" fmla="*/ 9 w 27"/>
                    <a:gd name="T11" fmla="*/ 6 h 36"/>
                    <a:gd name="T12" fmla="*/ 8 w 27"/>
                    <a:gd name="T13" fmla="*/ 15 h 36"/>
                    <a:gd name="T14" fmla="*/ 8 w 27"/>
                    <a:gd name="T15" fmla="*/ 21 h 36"/>
                    <a:gd name="T16" fmla="*/ 7 w 27"/>
                    <a:gd name="T17" fmla="*/ 34 h 36"/>
                    <a:gd name="T18" fmla="*/ 0 w 27"/>
                    <a:gd name="T19" fmla="*/ 34 h 36"/>
                    <a:gd name="T20" fmla="*/ 4 w 27"/>
                    <a:gd name="T21" fmla="*/ 0 h 36"/>
                    <a:gd name="T22" fmla="*/ 20 w 27"/>
                    <a:gd name="T23" fmla="*/ 1 h 36"/>
                    <a:gd name="T24" fmla="*/ 26 w 27"/>
                    <a:gd name="T25" fmla="*/ 11 h 36"/>
                    <a:gd name="T26" fmla="*/ 21 w 27"/>
                    <a:gd name="T27" fmla="*/ 19 h 36"/>
                    <a:gd name="T28" fmla="*/ 24 w 27"/>
                    <a:gd name="T29" fmla="*/ 26 h 36"/>
                    <a:gd name="T30" fmla="*/ 24 w 27"/>
                    <a:gd name="T31" fmla="*/ 36 h 36"/>
                    <a:gd name="T32" fmla="*/ 18 w 27"/>
                    <a:gd name="T33" fmla="*/ 35 h 36"/>
                    <a:gd name="T34" fmla="*/ 18 w 27"/>
                    <a:gd name="T35" fmla="*/ 27 h 36"/>
                    <a:gd name="T36" fmla="*/ 14 w 27"/>
                    <a:gd name="T37" fmla="*/ 22 h 36"/>
                    <a:gd name="T38" fmla="*/ 8 w 27"/>
                    <a:gd name="T39" fmla="*/ 21 h 36"/>
                    <a:gd name="T40" fmla="*/ 8 w 27"/>
                    <a:gd name="T41" fmla="*/ 1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36">
                      <a:moveTo>
                        <a:pt x="8" y="15"/>
                      </a:moveTo>
                      <a:lnTo>
                        <a:pt x="8" y="15"/>
                      </a:lnTo>
                      <a:cubicBezTo>
                        <a:pt x="8" y="15"/>
                        <a:pt x="15" y="16"/>
                        <a:pt x="17" y="16"/>
                      </a:cubicBezTo>
                      <a:cubicBezTo>
                        <a:pt x="19" y="16"/>
                        <a:pt x="20" y="14"/>
                        <a:pt x="21" y="11"/>
                      </a:cubicBezTo>
                      <a:cubicBezTo>
                        <a:pt x="21" y="9"/>
                        <a:pt x="19" y="7"/>
                        <a:pt x="17" y="7"/>
                      </a:cubicBezTo>
                      <a:cubicBezTo>
                        <a:pt x="15" y="6"/>
                        <a:pt x="9" y="6"/>
                        <a:pt x="9" y="6"/>
                      </a:cubicBezTo>
                      <a:lnTo>
                        <a:pt x="8" y="15"/>
                      </a:lnTo>
                      <a:lnTo>
                        <a:pt x="8" y="21"/>
                      </a:lnTo>
                      <a:lnTo>
                        <a:pt x="7" y="34"/>
                      </a:lnTo>
                      <a:lnTo>
                        <a:pt x="0" y="34"/>
                      </a:lnTo>
                      <a:cubicBezTo>
                        <a:pt x="0" y="34"/>
                        <a:pt x="4" y="0"/>
                        <a:pt x="4" y="0"/>
                      </a:cubicBezTo>
                      <a:cubicBezTo>
                        <a:pt x="4" y="0"/>
                        <a:pt x="16" y="1"/>
                        <a:pt x="20" y="1"/>
                      </a:cubicBezTo>
                      <a:cubicBezTo>
                        <a:pt x="25" y="2"/>
                        <a:pt x="27" y="7"/>
                        <a:pt x="26" y="11"/>
                      </a:cubicBezTo>
                      <a:cubicBezTo>
                        <a:pt x="26" y="16"/>
                        <a:pt x="22" y="19"/>
                        <a:pt x="21" y="19"/>
                      </a:cubicBezTo>
                      <a:cubicBezTo>
                        <a:pt x="23" y="19"/>
                        <a:pt x="25" y="22"/>
                        <a:pt x="24" y="26"/>
                      </a:cubicBezTo>
                      <a:cubicBezTo>
                        <a:pt x="24" y="28"/>
                        <a:pt x="24" y="36"/>
                        <a:pt x="24" y="36"/>
                      </a:cubicBezTo>
                      <a:lnTo>
                        <a:pt x="18" y="35"/>
                      </a:lnTo>
                      <a:cubicBezTo>
                        <a:pt x="18" y="35"/>
                        <a:pt x="18" y="31"/>
                        <a:pt x="18" y="27"/>
                      </a:cubicBezTo>
                      <a:cubicBezTo>
                        <a:pt x="19" y="23"/>
                        <a:pt x="17" y="22"/>
                        <a:pt x="14" y="22"/>
                      </a:cubicBezTo>
                      <a:cubicBezTo>
                        <a:pt x="11" y="21"/>
                        <a:pt x="8" y="21"/>
                        <a:pt x="8" y="21"/>
                      </a:cubicBezTo>
                      <a:lnTo>
                        <a:pt x="8" y="15"/>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18" name="Freeform 706"/>
                <p:cNvSpPr>
                  <a:spLocks/>
                </p:cNvSpPr>
                <p:nvPr/>
              </p:nvSpPr>
              <p:spPr bwMode="auto">
                <a:xfrm>
                  <a:off x="3813" y="1980"/>
                  <a:ext cx="11" cy="11"/>
                </a:xfrm>
                <a:custGeom>
                  <a:avLst/>
                  <a:gdLst>
                    <a:gd name="T0" fmla="*/ 15 w 35"/>
                    <a:gd name="T1" fmla="*/ 16 h 37"/>
                    <a:gd name="T2" fmla="*/ 15 w 35"/>
                    <a:gd name="T3" fmla="*/ 16 h 37"/>
                    <a:gd name="T4" fmla="*/ 21 w 35"/>
                    <a:gd name="T5" fmla="*/ 21 h 37"/>
                    <a:gd name="T6" fmla="*/ 28 w 35"/>
                    <a:gd name="T7" fmla="*/ 8 h 37"/>
                    <a:gd name="T8" fmla="*/ 15 w 35"/>
                    <a:gd name="T9" fmla="*/ 16 h 37"/>
                    <a:gd name="T10" fmla="*/ 10 w 35"/>
                    <a:gd name="T11" fmla="*/ 19 h 37"/>
                    <a:gd name="T12" fmla="*/ 4 w 35"/>
                    <a:gd name="T13" fmla="*/ 23 h 37"/>
                    <a:gd name="T14" fmla="*/ 0 w 35"/>
                    <a:gd name="T15" fmla="*/ 19 h 37"/>
                    <a:gd name="T16" fmla="*/ 30 w 35"/>
                    <a:gd name="T17" fmla="*/ 0 h 37"/>
                    <a:gd name="T18" fmla="*/ 35 w 35"/>
                    <a:gd name="T19" fmla="*/ 5 h 37"/>
                    <a:gd name="T20" fmla="*/ 20 w 35"/>
                    <a:gd name="T21" fmla="*/ 37 h 37"/>
                    <a:gd name="T22" fmla="*/ 16 w 35"/>
                    <a:gd name="T23" fmla="*/ 33 h 37"/>
                    <a:gd name="T24" fmla="*/ 19 w 35"/>
                    <a:gd name="T25" fmla="*/ 27 h 37"/>
                    <a:gd name="T26" fmla="*/ 10 w 35"/>
                    <a:gd name="T27" fmla="*/ 19 h 37"/>
                    <a:gd name="T28" fmla="*/ 15 w 35"/>
                    <a:gd name="T29" fmla="*/ 1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7">
                      <a:moveTo>
                        <a:pt x="15" y="16"/>
                      </a:moveTo>
                      <a:lnTo>
                        <a:pt x="15" y="16"/>
                      </a:lnTo>
                      <a:cubicBezTo>
                        <a:pt x="16" y="16"/>
                        <a:pt x="21" y="21"/>
                        <a:pt x="21" y="21"/>
                      </a:cubicBezTo>
                      <a:lnTo>
                        <a:pt x="28" y="8"/>
                      </a:lnTo>
                      <a:lnTo>
                        <a:pt x="15" y="16"/>
                      </a:lnTo>
                      <a:lnTo>
                        <a:pt x="10" y="19"/>
                      </a:lnTo>
                      <a:lnTo>
                        <a:pt x="4" y="23"/>
                      </a:lnTo>
                      <a:lnTo>
                        <a:pt x="0" y="19"/>
                      </a:lnTo>
                      <a:lnTo>
                        <a:pt x="30" y="0"/>
                      </a:lnTo>
                      <a:lnTo>
                        <a:pt x="35" y="5"/>
                      </a:lnTo>
                      <a:lnTo>
                        <a:pt x="20" y="37"/>
                      </a:lnTo>
                      <a:lnTo>
                        <a:pt x="16" y="33"/>
                      </a:lnTo>
                      <a:lnTo>
                        <a:pt x="19" y="27"/>
                      </a:lnTo>
                      <a:cubicBezTo>
                        <a:pt x="19" y="27"/>
                        <a:pt x="10" y="19"/>
                        <a:pt x="10" y="19"/>
                      </a:cubicBezTo>
                      <a:lnTo>
                        <a:pt x="15" y="16"/>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19" name="Freeform 707"/>
                <p:cNvSpPr>
                  <a:spLocks/>
                </p:cNvSpPr>
                <p:nvPr/>
              </p:nvSpPr>
              <p:spPr bwMode="auto">
                <a:xfrm>
                  <a:off x="3825" y="1994"/>
                  <a:ext cx="12" cy="11"/>
                </a:xfrm>
                <a:custGeom>
                  <a:avLst/>
                  <a:gdLst>
                    <a:gd name="T0" fmla="*/ 16 w 37"/>
                    <a:gd name="T1" fmla="*/ 12 h 33"/>
                    <a:gd name="T2" fmla="*/ 16 w 37"/>
                    <a:gd name="T3" fmla="*/ 12 h 33"/>
                    <a:gd name="T4" fmla="*/ 20 w 37"/>
                    <a:gd name="T5" fmla="*/ 18 h 33"/>
                    <a:gd name="T6" fmla="*/ 29 w 37"/>
                    <a:gd name="T7" fmla="*/ 7 h 33"/>
                    <a:gd name="T8" fmla="*/ 16 w 37"/>
                    <a:gd name="T9" fmla="*/ 12 h 33"/>
                    <a:gd name="T10" fmla="*/ 10 w 37"/>
                    <a:gd name="T11" fmla="*/ 14 h 33"/>
                    <a:gd name="T12" fmla="*/ 3 w 37"/>
                    <a:gd name="T13" fmla="*/ 17 h 33"/>
                    <a:gd name="T14" fmla="*/ 0 w 37"/>
                    <a:gd name="T15" fmla="*/ 12 h 33"/>
                    <a:gd name="T16" fmla="*/ 33 w 37"/>
                    <a:gd name="T17" fmla="*/ 0 h 33"/>
                    <a:gd name="T18" fmla="*/ 37 w 37"/>
                    <a:gd name="T19" fmla="*/ 5 h 33"/>
                    <a:gd name="T20" fmla="*/ 16 w 37"/>
                    <a:gd name="T21" fmla="*/ 33 h 33"/>
                    <a:gd name="T22" fmla="*/ 12 w 37"/>
                    <a:gd name="T23" fmla="*/ 29 h 33"/>
                    <a:gd name="T24" fmla="*/ 17 w 37"/>
                    <a:gd name="T25" fmla="*/ 23 h 33"/>
                    <a:gd name="T26" fmla="*/ 10 w 37"/>
                    <a:gd name="T27" fmla="*/ 14 h 33"/>
                    <a:gd name="T28" fmla="*/ 16 w 37"/>
                    <a:gd name="T2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33">
                      <a:moveTo>
                        <a:pt x="16" y="12"/>
                      </a:moveTo>
                      <a:lnTo>
                        <a:pt x="16" y="12"/>
                      </a:lnTo>
                      <a:cubicBezTo>
                        <a:pt x="16" y="12"/>
                        <a:pt x="20" y="18"/>
                        <a:pt x="20" y="18"/>
                      </a:cubicBezTo>
                      <a:lnTo>
                        <a:pt x="29" y="7"/>
                      </a:lnTo>
                      <a:lnTo>
                        <a:pt x="16" y="12"/>
                      </a:lnTo>
                      <a:lnTo>
                        <a:pt x="10" y="14"/>
                      </a:lnTo>
                      <a:lnTo>
                        <a:pt x="3" y="17"/>
                      </a:lnTo>
                      <a:lnTo>
                        <a:pt x="0" y="12"/>
                      </a:lnTo>
                      <a:lnTo>
                        <a:pt x="33" y="0"/>
                      </a:lnTo>
                      <a:lnTo>
                        <a:pt x="37" y="5"/>
                      </a:lnTo>
                      <a:lnTo>
                        <a:pt x="16" y="33"/>
                      </a:lnTo>
                      <a:lnTo>
                        <a:pt x="12" y="29"/>
                      </a:lnTo>
                      <a:lnTo>
                        <a:pt x="17" y="23"/>
                      </a:lnTo>
                      <a:cubicBezTo>
                        <a:pt x="17" y="23"/>
                        <a:pt x="10" y="14"/>
                        <a:pt x="10" y="14"/>
                      </a:cubicBezTo>
                      <a:lnTo>
                        <a:pt x="16" y="12"/>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20" name="Freeform 708"/>
                <p:cNvSpPr>
                  <a:spLocks/>
                </p:cNvSpPr>
                <p:nvPr/>
              </p:nvSpPr>
              <p:spPr bwMode="auto">
                <a:xfrm>
                  <a:off x="3842" y="2029"/>
                  <a:ext cx="12" cy="9"/>
                </a:xfrm>
                <a:custGeom>
                  <a:avLst/>
                  <a:gdLst>
                    <a:gd name="T0" fmla="*/ 20 w 38"/>
                    <a:gd name="T1" fmla="*/ 9 h 30"/>
                    <a:gd name="T2" fmla="*/ 20 w 38"/>
                    <a:gd name="T3" fmla="*/ 9 h 30"/>
                    <a:gd name="T4" fmla="*/ 22 w 38"/>
                    <a:gd name="T5" fmla="*/ 17 h 30"/>
                    <a:gd name="T6" fmla="*/ 27 w 38"/>
                    <a:gd name="T7" fmla="*/ 20 h 30"/>
                    <a:gd name="T8" fmla="*/ 31 w 38"/>
                    <a:gd name="T9" fmla="*/ 15 h 30"/>
                    <a:gd name="T10" fmla="*/ 29 w 38"/>
                    <a:gd name="T11" fmla="*/ 7 h 30"/>
                    <a:gd name="T12" fmla="*/ 20 w 38"/>
                    <a:gd name="T13" fmla="*/ 9 h 30"/>
                    <a:gd name="T14" fmla="*/ 14 w 38"/>
                    <a:gd name="T15" fmla="*/ 10 h 30"/>
                    <a:gd name="T16" fmla="*/ 1 w 38"/>
                    <a:gd name="T17" fmla="*/ 13 h 30"/>
                    <a:gd name="T18" fmla="*/ 0 w 38"/>
                    <a:gd name="T19" fmla="*/ 7 h 30"/>
                    <a:gd name="T20" fmla="*/ 34 w 38"/>
                    <a:gd name="T21" fmla="*/ 0 h 30"/>
                    <a:gd name="T22" fmla="*/ 37 w 38"/>
                    <a:gd name="T23" fmla="*/ 17 h 30"/>
                    <a:gd name="T24" fmla="*/ 29 w 38"/>
                    <a:gd name="T25" fmla="*/ 26 h 30"/>
                    <a:gd name="T26" fmla="*/ 20 w 38"/>
                    <a:gd name="T27" fmla="*/ 22 h 30"/>
                    <a:gd name="T28" fmla="*/ 14 w 38"/>
                    <a:gd name="T29" fmla="*/ 28 h 30"/>
                    <a:gd name="T30" fmla="*/ 5 w 38"/>
                    <a:gd name="T31" fmla="*/ 30 h 30"/>
                    <a:gd name="T32" fmla="*/ 3 w 38"/>
                    <a:gd name="T33" fmla="*/ 24 h 30"/>
                    <a:gd name="T34" fmla="*/ 11 w 38"/>
                    <a:gd name="T35" fmla="*/ 22 h 30"/>
                    <a:gd name="T36" fmla="*/ 15 w 38"/>
                    <a:gd name="T37" fmla="*/ 16 h 30"/>
                    <a:gd name="T38" fmla="*/ 14 w 38"/>
                    <a:gd name="T39" fmla="*/ 10 h 30"/>
                    <a:gd name="T40" fmla="*/ 20 w 38"/>
                    <a:gd name="T41"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30">
                      <a:moveTo>
                        <a:pt x="20" y="9"/>
                      </a:moveTo>
                      <a:lnTo>
                        <a:pt x="20" y="9"/>
                      </a:lnTo>
                      <a:cubicBezTo>
                        <a:pt x="20" y="9"/>
                        <a:pt x="21" y="16"/>
                        <a:pt x="22" y="17"/>
                      </a:cubicBezTo>
                      <a:cubicBezTo>
                        <a:pt x="22" y="19"/>
                        <a:pt x="24" y="21"/>
                        <a:pt x="27" y="20"/>
                      </a:cubicBezTo>
                      <a:cubicBezTo>
                        <a:pt x="30" y="19"/>
                        <a:pt x="31" y="17"/>
                        <a:pt x="31" y="15"/>
                      </a:cubicBezTo>
                      <a:cubicBezTo>
                        <a:pt x="30" y="13"/>
                        <a:pt x="29" y="7"/>
                        <a:pt x="29" y="7"/>
                      </a:cubicBezTo>
                      <a:lnTo>
                        <a:pt x="20" y="9"/>
                      </a:lnTo>
                      <a:lnTo>
                        <a:pt x="14" y="10"/>
                      </a:lnTo>
                      <a:lnTo>
                        <a:pt x="1" y="13"/>
                      </a:lnTo>
                      <a:lnTo>
                        <a:pt x="0" y="7"/>
                      </a:lnTo>
                      <a:cubicBezTo>
                        <a:pt x="0" y="7"/>
                        <a:pt x="34" y="0"/>
                        <a:pt x="34" y="0"/>
                      </a:cubicBezTo>
                      <a:cubicBezTo>
                        <a:pt x="34" y="0"/>
                        <a:pt x="36" y="13"/>
                        <a:pt x="37" y="17"/>
                      </a:cubicBezTo>
                      <a:cubicBezTo>
                        <a:pt x="38" y="21"/>
                        <a:pt x="33" y="25"/>
                        <a:pt x="29" y="26"/>
                      </a:cubicBezTo>
                      <a:cubicBezTo>
                        <a:pt x="24" y="26"/>
                        <a:pt x="20" y="24"/>
                        <a:pt x="20" y="22"/>
                      </a:cubicBezTo>
                      <a:cubicBezTo>
                        <a:pt x="20" y="24"/>
                        <a:pt x="18" y="27"/>
                        <a:pt x="14" y="28"/>
                      </a:cubicBezTo>
                      <a:cubicBezTo>
                        <a:pt x="12" y="28"/>
                        <a:pt x="5" y="30"/>
                        <a:pt x="5" y="30"/>
                      </a:cubicBezTo>
                      <a:lnTo>
                        <a:pt x="3" y="24"/>
                      </a:lnTo>
                      <a:cubicBezTo>
                        <a:pt x="3" y="24"/>
                        <a:pt x="7" y="23"/>
                        <a:pt x="11" y="22"/>
                      </a:cubicBezTo>
                      <a:cubicBezTo>
                        <a:pt x="15" y="21"/>
                        <a:pt x="16" y="19"/>
                        <a:pt x="15" y="16"/>
                      </a:cubicBezTo>
                      <a:cubicBezTo>
                        <a:pt x="15" y="13"/>
                        <a:pt x="14" y="10"/>
                        <a:pt x="14" y="10"/>
                      </a:cubicBezTo>
                      <a:lnTo>
                        <a:pt x="20" y="9"/>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21" name="Freeform 709"/>
                <p:cNvSpPr>
                  <a:spLocks/>
                </p:cNvSpPr>
                <p:nvPr/>
              </p:nvSpPr>
              <p:spPr bwMode="auto">
                <a:xfrm>
                  <a:off x="3843" y="2061"/>
                  <a:ext cx="11" cy="8"/>
                </a:xfrm>
                <a:custGeom>
                  <a:avLst/>
                  <a:gdLst>
                    <a:gd name="T0" fmla="*/ 15 w 37"/>
                    <a:gd name="T1" fmla="*/ 12 h 27"/>
                    <a:gd name="T2" fmla="*/ 15 w 37"/>
                    <a:gd name="T3" fmla="*/ 12 h 27"/>
                    <a:gd name="T4" fmla="*/ 14 w 37"/>
                    <a:gd name="T5" fmla="*/ 19 h 27"/>
                    <a:gd name="T6" fmla="*/ 28 w 37"/>
                    <a:gd name="T7" fmla="*/ 18 h 27"/>
                    <a:gd name="T8" fmla="*/ 15 w 37"/>
                    <a:gd name="T9" fmla="*/ 12 h 27"/>
                    <a:gd name="T10" fmla="*/ 10 w 37"/>
                    <a:gd name="T11" fmla="*/ 9 h 27"/>
                    <a:gd name="T12" fmla="*/ 3 w 37"/>
                    <a:gd name="T13" fmla="*/ 6 h 27"/>
                    <a:gd name="T14" fmla="*/ 4 w 37"/>
                    <a:gd name="T15" fmla="*/ 0 h 27"/>
                    <a:gd name="T16" fmla="*/ 37 w 37"/>
                    <a:gd name="T17" fmla="*/ 15 h 27"/>
                    <a:gd name="T18" fmla="*/ 36 w 37"/>
                    <a:gd name="T19" fmla="*/ 22 h 27"/>
                    <a:gd name="T20" fmla="*/ 0 w 37"/>
                    <a:gd name="T21" fmla="*/ 27 h 27"/>
                    <a:gd name="T22" fmla="*/ 1 w 37"/>
                    <a:gd name="T23" fmla="*/ 21 h 27"/>
                    <a:gd name="T24" fmla="*/ 8 w 37"/>
                    <a:gd name="T25" fmla="*/ 20 h 27"/>
                    <a:gd name="T26" fmla="*/ 10 w 37"/>
                    <a:gd name="T27" fmla="*/ 9 h 27"/>
                    <a:gd name="T28" fmla="*/ 15 w 37"/>
                    <a:gd name="T29"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27">
                      <a:moveTo>
                        <a:pt x="15" y="12"/>
                      </a:moveTo>
                      <a:lnTo>
                        <a:pt x="15" y="12"/>
                      </a:lnTo>
                      <a:cubicBezTo>
                        <a:pt x="15" y="12"/>
                        <a:pt x="14" y="19"/>
                        <a:pt x="14" y="19"/>
                      </a:cubicBezTo>
                      <a:lnTo>
                        <a:pt x="28" y="18"/>
                      </a:lnTo>
                      <a:lnTo>
                        <a:pt x="15" y="12"/>
                      </a:lnTo>
                      <a:lnTo>
                        <a:pt x="10" y="9"/>
                      </a:lnTo>
                      <a:lnTo>
                        <a:pt x="3" y="6"/>
                      </a:lnTo>
                      <a:lnTo>
                        <a:pt x="4" y="0"/>
                      </a:lnTo>
                      <a:lnTo>
                        <a:pt x="37" y="15"/>
                      </a:lnTo>
                      <a:lnTo>
                        <a:pt x="36" y="22"/>
                      </a:lnTo>
                      <a:lnTo>
                        <a:pt x="0" y="27"/>
                      </a:lnTo>
                      <a:lnTo>
                        <a:pt x="1" y="21"/>
                      </a:lnTo>
                      <a:lnTo>
                        <a:pt x="8" y="20"/>
                      </a:lnTo>
                      <a:cubicBezTo>
                        <a:pt x="8" y="20"/>
                        <a:pt x="10" y="9"/>
                        <a:pt x="10" y="9"/>
                      </a:cubicBezTo>
                      <a:lnTo>
                        <a:pt x="15" y="12"/>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22" name="Freeform 710"/>
                <p:cNvSpPr>
                  <a:spLocks/>
                </p:cNvSpPr>
                <p:nvPr/>
              </p:nvSpPr>
              <p:spPr bwMode="auto">
                <a:xfrm>
                  <a:off x="3811" y="2116"/>
                  <a:ext cx="12" cy="12"/>
                </a:xfrm>
                <a:custGeom>
                  <a:avLst/>
                  <a:gdLst>
                    <a:gd name="T0" fmla="*/ 25 w 39"/>
                    <a:gd name="T1" fmla="*/ 19 h 40"/>
                    <a:gd name="T2" fmla="*/ 25 w 39"/>
                    <a:gd name="T3" fmla="*/ 19 h 40"/>
                    <a:gd name="T4" fmla="*/ 18 w 39"/>
                    <a:gd name="T5" fmla="*/ 25 h 40"/>
                    <a:gd name="T6" fmla="*/ 19 w 39"/>
                    <a:gd name="T7" fmla="*/ 31 h 40"/>
                    <a:gd name="T8" fmla="*/ 25 w 39"/>
                    <a:gd name="T9" fmla="*/ 31 h 40"/>
                    <a:gd name="T10" fmla="*/ 31 w 39"/>
                    <a:gd name="T11" fmla="*/ 27 h 40"/>
                    <a:gd name="T12" fmla="*/ 25 w 39"/>
                    <a:gd name="T13" fmla="*/ 19 h 40"/>
                    <a:gd name="T14" fmla="*/ 21 w 39"/>
                    <a:gd name="T15" fmla="*/ 15 h 40"/>
                    <a:gd name="T16" fmla="*/ 13 w 39"/>
                    <a:gd name="T17" fmla="*/ 4 h 40"/>
                    <a:gd name="T18" fmla="*/ 18 w 39"/>
                    <a:gd name="T19" fmla="*/ 0 h 40"/>
                    <a:gd name="T20" fmla="*/ 39 w 39"/>
                    <a:gd name="T21" fmla="*/ 27 h 40"/>
                    <a:gd name="T22" fmla="*/ 26 w 39"/>
                    <a:gd name="T23" fmla="*/ 38 h 40"/>
                    <a:gd name="T24" fmla="*/ 14 w 39"/>
                    <a:gd name="T25" fmla="*/ 34 h 40"/>
                    <a:gd name="T26" fmla="*/ 13 w 39"/>
                    <a:gd name="T27" fmla="*/ 25 h 40"/>
                    <a:gd name="T28" fmla="*/ 6 w 39"/>
                    <a:gd name="T29" fmla="*/ 22 h 40"/>
                    <a:gd name="T30" fmla="*/ 0 w 39"/>
                    <a:gd name="T31" fmla="*/ 15 h 40"/>
                    <a:gd name="T32" fmla="*/ 4 w 39"/>
                    <a:gd name="T33" fmla="*/ 11 h 40"/>
                    <a:gd name="T34" fmla="*/ 9 w 39"/>
                    <a:gd name="T35" fmla="*/ 18 h 40"/>
                    <a:gd name="T36" fmla="*/ 16 w 39"/>
                    <a:gd name="T37" fmla="*/ 19 h 40"/>
                    <a:gd name="T38" fmla="*/ 21 w 39"/>
                    <a:gd name="T39" fmla="*/ 15 h 40"/>
                    <a:gd name="T40" fmla="*/ 25 w 39"/>
                    <a:gd name="T41" fmla="*/ 1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40">
                      <a:moveTo>
                        <a:pt x="25" y="19"/>
                      </a:moveTo>
                      <a:lnTo>
                        <a:pt x="25" y="19"/>
                      </a:lnTo>
                      <a:cubicBezTo>
                        <a:pt x="25" y="19"/>
                        <a:pt x="20" y="23"/>
                        <a:pt x="18" y="25"/>
                      </a:cubicBezTo>
                      <a:cubicBezTo>
                        <a:pt x="17" y="26"/>
                        <a:pt x="17" y="28"/>
                        <a:pt x="19" y="31"/>
                      </a:cubicBezTo>
                      <a:cubicBezTo>
                        <a:pt x="20" y="33"/>
                        <a:pt x="23" y="33"/>
                        <a:pt x="25" y="31"/>
                      </a:cubicBezTo>
                      <a:cubicBezTo>
                        <a:pt x="26" y="30"/>
                        <a:pt x="31" y="27"/>
                        <a:pt x="31" y="27"/>
                      </a:cubicBezTo>
                      <a:lnTo>
                        <a:pt x="25" y="19"/>
                      </a:lnTo>
                      <a:lnTo>
                        <a:pt x="21" y="15"/>
                      </a:lnTo>
                      <a:lnTo>
                        <a:pt x="13" y="4"/>
                      </a:lnTo>
                      <a:lnTo>
                        <a:pt x="18" y="0"/>
                      </a:lnTo>
                      <a:cubicBezTo>
                        <a:pt x="18" y="0"/>
                        <a:pt x="39" y="27"/>
                        <a:pt x="39" y="27"/>
                      </a:cubicBezTo>
                      <a:cubicBezTo>
                        <a:pt x="39" y="27"/>
                        <a:pt x="29" y="35"/>
                        <a:pt x="26" y="38"/>
                      </a:cubicBezTo>
                      <a:cubicBezTo>
                        <a:pt x="23" y="40"/>
                        <a:pt x="17" y="38"/>
                        <a:pt x="14" y="34"/>
                      </a:cubicBezTo>
                      <a:cubicBezTo>
                        <a:pt x="11" y="31"/>
                        <a:pt x="12" y="26"/>
                        <a:pt x="13" y="25"/>
                      </a:cubicBezTo>
                      <a:cubicBezTo>
                        <a:pt x="12" y="26"/>
                        <a:pt x="8" y="26"/>
                        <a:pt x="6" y="22"/>
                      </a:cubicBezTo>
                      <a:cubicBezTo>
                        <a:pt x="4" y="21"/>
                        <a:pt x="0" y="15"/>
                        <a:pt x="0" y="15"/>
                      </a:cubicBezTo>
                      <a:lnTo>
                        <a:pt x="4" y="11"/>
                      </a:lnTo>
                      <a:cubicBezTo>
                        <a:pt x="4" y="11"/>
                        <a:pt x="7" y="14"/>
                        <a:pt x="9" y="18"/>
                      </a:cubicBezTo>
                      <a:cubicBezTo>
                        <a:pt x="12" y="21"/>
                        <a:pt x="14" y="20"/>
                        <a:pt x="16" y="19"/>
                      </a:cubicBezTo>
                      <a:cubicBezTo>
                        <a:pt x="19" y="17"/>
                        <a:pt x="21" y="15"/>
                        <a:pt x="21" y="15"/>
                      </a:cubicBezTo>
                      <a:lnTo>
                        <a:pt x="25" y="19"/>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23" name="Freeform 711"/>
                <p:cNvSpPr>
                  <a:spLocks/>
                </p:cNvSpPr>
                <p:nvPr/>
              </p:nvSpPr>
              <p:spPr bwMode="auto">
                <a:xfrm>
                  <a:off x="3800" y="2123"/>
                  <a:ext cx="10" cy="12"/>
                </a:xfrm>
                <a:custGeom>
                  <a:avLst/>
                  <a:gdLst>
                    <a:gd name="T0" fmla="*/ 21 w 32"/>
                    <a:gd name="T1" fmla="*/ 16 h 38"/>
                    <a:gd name="T2" fmla="*/ 21 w 32"/>
                    <a:gd name="T3" fmla="*/ 16 h 38"/>
                    <a:gd name="T4" fmla="*/ 14 w 32"/>
                    <a:gd name="T5" fmla="*/ 20 h 38"/>
                    <a:gd name="T6" fmla="*/ 25 w 32"/>
                    <a:gd name="T7" fmla="*/ 30 h 38"/>
                    <a:gd name="T8" fmla="*/ 21 w 32"/>
                    <a:gd name="T9" fmla="*/ 16 h 38"/>
                    <a:gd name="T10" fmla="*/ 19 w 32"/>
                    <a:gd name="T11" fmla="*/ 10 h 38"/>
                    <a:gd name="T12" fmla="*/ 17 w 32"/>
                    <a:gd name="T13" fmla="*/ 3 h 38"/>
                    <a:gd name="T14" fmla="*/ 22 w 32"/>
                    <a:gd name="T15" fmla="*/ 0 h 38"/>
                    <a:gd name="T16" fmla="*/ 32 w 32"/>
                    <a:gd name="T17" fmla="*/ 35 h 38"/>
                    <a:gd name="T18" fmla="*/ 26 w 32"/>
                    <a:gd name="T19" fmla="*/ 38 h 38"/>
                    <a:gd name="T20" fmla="*/ 0 w 32"/>
                    <a:gd name="T21" fmla="*/ 14 h 38"/>
                    <a:gd name="T22" fmla="*/ 5 w 32"/>
                    <a:gd name="T23" fmla="*/ 11 h 38"/>
                    <a:gd name="T24" fmla="*/ 10 w 32"/>
                    <a:gd name="T25" fmla="*/ 16 h 38"/>
                    <a:gd name="T26" fmla="*/ 19 w 32"/>
                    <a:gd name="T27" fmla="*/ 10 h 38"/>
                    <a:gd name="T28" fmla="*/ 21 w 32"/>
                    <a:gd name="T29"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8">
                      <a:moveTo>
                        <a:pt x="21" y="16"/>
                      </a:moveTo>
                      <a:lnTo>
                        <a:pt x="21" y="16"/>
                      </a:lnTo>
                      <a:cubicBezTo>
                        <a:pt x="21" y="16"/>
                        <a:pt x="14" y="20"/>
                        <a:pt x="14" y="20"/>
                      </a:cubicBezTo>
                      <a:lnTo>
                        <a:pt x="25" y="30"/>
                      </a:lnTo>
                      <a:lnTo>
                        <a:pt x="21" y="16"/>
                      </a:lnTo>
                      <a:lnTo>
                        <a:pt x="19" y="10"/>
                      </a:lnTo>
                      <a:lnTo>
                        <a:pt x="17" y="3"/>
                      </a:lnTo>
                      <a:lnTo>
                        <a:pt x="22" y="0"/>
                      </a:lnTo>
                      <a:lnTo>
                        <a:pt x="32" y="35"/>
                      </a:lnTo>
                      <a:lnTo>
                        <a:pt x="26" y="38"/>
                      </a:lnTo>
                      <a:lnTo>
                        <a:pt x="0" y="14"/>
                      </a:lnTo>
                      <a:lnTo>
                        <a:pt x="5" y="11"/>
                      </a:lnTo>
                      <a:lnTo>
                        <a:pt x="10" y="16"/>
                      </a:lnTo>
                      <a:cubicBezTo>
                        <a:pt x="10" y="16"/>
                        <a:pt x="19" y="10"/>
                        <a:pt x="19" y="10"/>
                      </a:cubicBezTo>
                      <a:lnTo>
                        <a:pt x="21" y="16"/>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24" name="Freeform 712"/>
                <p:cNvSpPr>
                  <a:spLocks/>
                </p:cNvSpPr>
                <p:nvPr/>
              </p:nvSpPr>
              <p:spPr bwMode="auto">
                <a:xfrm>
                  <a:off x="3712" y="1997"/>
                  <a:ext cx="91" cy="79"/>
                </a:xfrm>
                <a:custGeom>
                  <a:avLst/>
                  <a:gdLst>
                    <a:gd name="T0" fmla="*/ 0 w 296"/>
                    <a:gd name="T1" fmla="*/ 256 h 256"/>
                    <a:gd name="T2" fmla="*/ 0 w 296"/>
                    <a:gd name="T3" fmla="*/ 256 h 256"/>
                    <a:gd name="T4" fmla="*/ 148 w 296"/>
                    <a:gd name="T5" fmla="*/ 0 h 256"/>
                    <a:gd name="T6" fmla="*/ 296 w 296"/>
                    <a:gd name="T7" fmla="*/ 256 h 256"/>
                    <a:gd name="T8" fmla="*/ 0 w 296"/>
                    <a:gd name="T9" fmla="*/ 256 h 256"/>
                    <a:gd name="T10" fmla="*/ 0 w 296"/>
                    <a:gd name="T11" fmla="*/ 256 h 256"/>
                  </a:gdLst>
                  <a:ahLst/>
                  <a:cxnLst>
                    <a:cxn ang="0">
                      <a:pos x="T0" y="T1"/>
                    </a:cxn>
                    <a:cxn ang="0">
                      <a:pos x="T2" y="T3"/>
                    </a:cxn>
                    <a:cxn ang="0">
                      <a:pos x="T4" y="T5"/>
                    </a:cxn>
                    <a:cxn ang="0">
                      <a:pos x="T6" y="T7"/>
                    </a:cxn>
                    <a:cxn ang="0">
                      <a:pos x="T8" y="T9"/>
                    </a:cxn>
                    <a:cxn ang="0">
                      <a:pos x="T10" y="T11"/>
                    </a:cxn>
                  </a:cxnLst>
                  <a:rect l="0" t="0" r="r" b="b"/>
                  <a:pathLst>
                    <a:path w="296" h="256">
                      <a:moveTo>
                        <a:pt x="0" y="256"/>
                      </a:moveTo>
                      <a:lnTo>
                        <a:pt x="0" y="256"/>
                      </a:lnTo>
                      <a:lnTo>
                        <a:pt x="148" y="0"/>
                      </a:lnTo>
                      <a:lnTo>
                        <a:pt x="296" y="256"/>
                      </a:lnTo>
                      <a:lnTo>
                        <a:pt x="0" y="256"/>
                      </a:lnTo>
                      <a:lnTo>
                        <a:pt x="0" y="256"/>
                      </a:lnTo>
                      <a:close/>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25" name="Freeform 713"/>
                <p:cNvSpPr>
                  <a:spLocks/>
                </p:cNvSpPr>
                <p:nvPr/>
              </p:nvSpPr>
              <p:spPr bwMode="auto">
                <a:xfrm>
                  <a:off x="3712" y="1997"/>
                  <a:ext cx="91" cy="79"/>
                </a:xfrm>
                <a:custGeom>
                  <a:avLst/>
                  <a:gdLst>
                    <a:gd name="T0" fmla="*/ 0 w 296"/>
                    <a:gd name="T1" fmla="*/ 256 h 256"/>
                    <a:gd name="T2" fmla="*/ 0 w 296"/>
                    <a:gd name="T3" fmla="*/ 256 h 256"/>
                    <a:gd name="T4" fmla="*/ 148 w 296"/>
                    <a:gd name="T5" fmla="*/ 0 h 256"/>
                    <a:gd name="T6" fmla="*/ 296 w 296"/>
                    <a:gd name="T7" fmla="*/ 256 h 256"/>
                    <a:gd name="T8" fmla="*/ 0 w 296"/>
                    <a:gd name="T9" fmla="*/ 256 h 256"/>
                    <a:gd name="T10" fmla="*/ 0 w 296"/>
                    <a:gd name="T11" fmla="*/ 256 h 256"/>
                  </a:gdLst>
                  <a:ahLst/>
                  <a:cxnLst>
                    <a:cxn ang="0">
                      <a:pos x="T0" y="T1"/>
                    </a:cxn>
                    <a:cxn ang="0">
                      <a:pos x="T2" y="T3"/>
                    </a:cxn>
                    <a:cxn ang="0">
                      <a:pos x="T4" y="T5"/>
                    </a:cxn>
                    <a:cxn ang="0">
                      <a:pos x="T6" y="T7"/>
                    </a:cxn>
                    <a:cxn ang="0">
                      <a:pos x="T8" y="T9"/>
                    </a:cxn>
                    <a:cxn ang="0">
                      <a:pos x="T10" y="T11"/>
                    </a:cxn>
                  </a:cxnLst>
                  <a:rect l="0" t="0" r="r" b="b"/>
                  <a:pathLst>
                    <a:path w="296" h="256">
                      <a:moveTo>
                        <a:pt x="0" y="256"/>
                      </a:moveTo>
                      <a:lnTo>
                        <a:pt x="0" y="256"/>
                      </a:lnTo>
                      <a:lnTo>
                        <a:pt x="148" y="0"/>
                      </a:lnTo>
                      <a:lnTo>
                        <a:pt x="296" y="256"/>
                      </a:lnTo>
                      <a:lnTo>
                        <a:pt x="0" y="256"/>
                      </a:lnTo>
                      <a:lnTo>
                        <a:pt x="0" y="256"/>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26" name="Freeform 714"/>
                <p:cNvSpPr>
                  <a:spLocks/>
                </p:cNvSpPr>
                <p:nvPr/>
              </p:nvSpPr>
              <p:spPr bwMode="auto">
                <a:xfrm>
                  <a:off x="3717" y="2002"/>
                  <a:ext cx="82" cy="71"/>
                </a:xfrm>
                <a:custGeom>
                  <a:avLst/>
                  <a:gdLst>
                    <a:gd name="T0" fmla="*/ 0 w 266"/>
                    <a:gd name="T1" fmla="*/ 230 h 230"/>
                    <a:gd name="T2" fmla="*/ 0 w 266"/>
                    <a:gd name="T3" fmla="*/ 230 h 230"/>
                    <a:gd name="T4" fmla="*/ 133 w 266"/>
                    <a:gd name="T5" fmla="*/ 0 h 230"/>
                    <a:gd name="T6" fmla="*/ 266 w 266"/>
                    <a:gd name="T7" fmla="*/ 230 h 230"/>
                    <a:gd name="T8" fmla="*/ 0 w 266"/>
                    <a:gd name="T9" fmla="*/ 230 h 230"/>
                    <a:gd name="T10" fmla="*/ 0 w 266"/>
                    <a:gd name="T11" fmla="*/ 230 h 230"/>
                  </a:gdLst>
                  <a:ahLst/>
                  <a:cxnLst>
                    <a:cxn ang="0">
                      <a:pos x="T0" y="T1"/>
                    </a:cxn>
                    <a:cxn ang="0">
                      <a:pos x="T2" y="T3"/>
                    </a:cxn>
                    <a:cxn ang="0">
                      <a:pos x="T4" y="T5"/>
                    </a:cxn>
                    <a:cxn ang="0">
                      <a:pos x="T6" y="T7"/>
                    </a:cxn>
                    <a:cxn ang="0">
                      <a:pos x="T8" y="T9"/>
                    </a:cxn>
                    <a:cxn ang="0">
                      <a:pos x="T10" y="T11"/>
                    </a:cxn>
                  </a:cxnLst>
                  <a:rect l="0" t="0" r="r" b="b"/>
                  <a:pathLst>
                    <a:path w="266" h="230">
                      <a:moveTo>
                        <a:pt x="0" y="230"/>
                      </a:moveTo>
                      <a:lnTo>
                        <a:pt x="0" y="230"/>
                      </a:lnTo>
                      <a:lnTo>
                        <a:pt x="133" y="0"/>
                      </a:lnTo>
                      <a:lnTo>
                        <a:pt x="266" y="230"/>
                      </a:lnTo>
                      <a:lnTo>
                        <a:pt x="0" y="230"/>
                      </a:lnTo>
                      <a:lnTo>
                        <a:pt x="0" y="23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27" name="Freeform 715"/>
                <p:cNvSpPr>
                  <a:spLocks/>
                </p:cNvSpPr>
                <p:nvPr/>
              </p:nvSpPr>
              <p:spPr bwMode="auto">
                <a:xfrm>
                  <a:off x="3717" y="2002"/>
                  <a:ext cx="82" cy="71"/>
                </a:xfrm>
                <a:custGeom>
                  <a:avLst/>
                  <a:gdLst>
                    <a:gd name="T0" fmla="*/ 0 w 266"/>
                    <a:gd name="T1" fmla="*/ 230 h 230"/>
                    <a:gd name="T2" fmla="*/ 0 w 266"/>
                    <a:gd name="T3" fmla="*/ 230 h 230"/>
                    <a:gd name="T4" fmla="*/ 133 w 266"/>
                    <a:gd name="T5" fmla="*/ 0 h 230"/>
                    <a:gd name="T6" fmla="*/ 266 w 266"/>
                    <a:gd name="T7" fmla="*/ 230 h 230"/>
                    <a:gd name="T8" fmla="*/ 0 w 266"/>
                    <a:gd name="T9" fmla="*/ 230 h 230"/>
                    <a:gd name="T10" fmla="*/ 0 w 266"/>
                    <a:gd name="T11" fmla="*/ 230 h 230"/>
                  </a:gdLst>
                  <a:ahLst/>
                  <a:cxnLst>
                    <a:cxn ang="0">
                      <a:pos x="T0" y="T1"/>
                    </a:cxn>
                    <a:cxn ang="0">
                      <a:pos x="T2" y="T3"/>
                    </a:cxn>
                    <a:cxn ang="0">
                      <a:pos x="T4" y="T5"/>
                    </a:cxn>
                    <a:cxn ang="0">
                      <a:pos x="T6" y="T7"/>
                    </a:cxn>
                    <a:cxn ang="0">
                      <a:pos x="T8" y="T9"/>
                    </a:cxn>
                    <a:cxn ang="0">
                      <a:pos x="T10" y="T11"/>
                    </a:cxn>
                  </a:cxnLst>
                  <a:rect l="0" t="0" r="r" b="b"/>
                  <a:pathLst>
                    <a:path w="266" h="230">
                      <a:moveTo>
                        <a:pt x="0" y="230"/>
                      </a:moveTo>
                      <a:lnTo>
                        <a:pt x="0" y="230"/>
                      </a:lnTo>
                      <a:lnTo>
                        <a:pt x="133" y="0"/>
                      </a:lnTo>
                      <a:lnTo>
                        <a:pt x="266" y="230"/>
                      </a:lnTo>
                      <a:lnTo>
                        <a:pt x="0" y="230"/>
                      </a:lnTo>
                      <a:lnTo>
                        <a:pt x="0" y="23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28" name="Freeform 716"/>
                <p:cNvSpPr>
                  <a:spLocks/>
                </p:cNvSpPr>
                <p:nvPr/>
              </p:nvSpPr>
              <p:spPr bwMode="auto">
                <a:xfrm>
                  <a:off x="3717" y="2056"/>
                  <a:ext cx="82" cy="17"/>
                </a:xfrm>
                <a:custGeom>
                  <a:avLst/>
                  <a:gdLst>
                    <a:gd name="T0" fmla="*/ 266 w 266"/>
                    <a:gd name="T1" fmla="*/ 58 h 58"/>
                    <a:gd name="T2" fmla="*/ 266 w 266"/>
                    <a:gd name="T3" fmla="*/ 58 h 58"/>
                    <a:gd name="T4" fmla="*/ 233 w 266"/>
                    <a:gd name="T5" fmla="*/ 1 h 58"/>
                    <a:gd name="T6" fmla="*/ 105 w 266"/>
                    <a:gd name="T7" fmla="*/ 3 h 58"/>
                    <a:gd name="T8" fmla="*/ 34 w 266"/>
                    <a:gd name="T9" fmla="*/ 0 h 58"/>
                    <a:gd name="T10" fmla="*/ 0 w 266"/>
                    <a:gd name="T11" fmla="*/ 58 h 58"/>
                    <a:gd name="T12" fmla="*/ 266 w 266"/>
                    <a:gd name="T13" fmla="*/ 58 h 58"/>
                  </a:gdLst>
                  <a:ahLst/>
                  <a:cxnLst>
                    <a:cxn ang="0">
                      <a:pos x="T0" y="T1"/>
                    </a:cxn>
                    <a:cxn ang="0">
                      <a:pos x="T2" y="T3"/>
                    </a:cxn>
                    <a:cxn ang="0">
                      <a:pos x="T4" y="T5"/>
                    </a:cxn>
                    <a:cxn ang="0">
                      <a:pos x="T6" y="T7"/>
                    </a:cxn>
                    <a:cxn ang="0">
                      <a:pos x="T8" y="T9"/>
                    </a:cxn>
                    <a:cxn ang="0">
                      <a:pos x="T10" y="T11"/>
                    </a:cxn>
                    <a:cxn ang="0">
                      <a:pos x="T12" y="T13"/>
                    </a:cxn>
                  </a:cxnLst>
                  <a:rect l="0" t="0" r="r" b="b"/>
                  <a:pathLst>
                    <a:path w="266" h="58">
                      <a:moveTo>
                        <a:pt x="266" y="58"/>
                      </a:moveTo>
                      <a:lnTo>
                        <a:pt x="266" y="58"/>
                      </a:lnTo>
                      <a:lnTo>
                        <a:pt x="233" y="1"/>
                      </a:lnTo>
                      <a:cubicBezTo>
                        <a:pt x="216" y="0"/>
                        <a:pt x="123" y="2"/>
                        <a:pt x="105" y="3"/>
                      </a:cubicBezTo>
                      <a:cubicBezTo>
                        <a:pt x="88" y="4"/>
                        <a:pt x="48" y="0"/>
                        <a:pt x="34" y="0"/>
                      </a:cubicBezTo>
                      <a:lnTo>
                        <a:pt x="0" y="58"/>
                      </a:lnTo>
                      <a:lnTo>
                        <a:pt x="266" y="58"/>
                      </a:lnTo>
                      <a:close/>
                    </a:path>
                  </a:pathLst>
                </a:custGeom>
                <a:solidFill>
                  <a:srgbClr val="005E8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29" name="Freeform 717"/>
                <p:cNvSpPr>
                  <a:spLocks/>
                </p:cNvSpPr>
                <p:nvPr/>
              </p:nvSpPr>
              <p:spPr bwMode="auto">
                <a:xfrm>
                  <a:off x="3727" y="2002"/>
                  <a:ext cx="62" cy="55"/>
                </a:xfrm>
                <a:custGeom>
                  <a:avLst/>
                  <a:gdLst>
                    <a:gd name="T0" fmla="*/ 0 w 199"/>
                    <a:gd name="T1" fmla="*/ 172 h 176"/>
                    <a:gd name="T2" fmla="*/ 0 w 199"/>
                    <a:gd name="T3" fmla="*/ 172 h 176"/>
                    <a:gd name="T4" fmla="*/ 71 w 199"/>
                    <a:gd name="T5" fmla="*/ 175 h 176"/>
                    <a:gd name="T6" fmla="*/ 199 w 199"/>
                    <a:gd name="T7" fmla="*/ 173 h 176"/>
                    <a:gd name="T8" fmla="*/ 99 w 199"/>
                    <a:gd name="T9" fmla="*/ 0 h 176"/>
                    <a:gd name="T10" fmla="*/ 0 w 199"/>
                    <a:gd name="T11" fmla="*/ 172 h 176"/>
                  </a:gdLst>
                  <a:ahLst/>
                  <a:cxnLst>
                    <a:cxn ang="0">
                      <a:pos x="T0" y="T1"/>
                    </a:cxn>
                    <a:cxn ang="0">
                      <a:pos x="T2" y="T3"/>
                    </a:cxn>
                    <a:cxn ang="0">
                      <a:pos x="T4" y="T5"/>
                    </a:cxn>
                    <a:cxn ang="0">
                      <a:pos x="T6" y="T7"/>
                    </a:cxn>
                    <a:cxn ang="0">
                      <a:pos x="T8" y="T9"/>
                    </a:cxn>
                    <a:cxn ang="0">
                      <a:pos x="T10" y="T11"/>
                    </a:cxn>
                  </a:cxnLst>
                  <a:rect l="0" t="0" r="r" b="b"/>
                  <a:pathLst>
                    <a:path w="199" h="176">
                      <a:moveTo>
                        <a:pt x="0" y="172"/>
                      </a:moveTo>
                      <a:lnTo>
                        <a:pt x="0" y="172"/>
                      </a:lnTo>
                      <a:cubicBezTo>
                        <a:pt x="14" y="172"/>
                        <a:pt x="54" y="176"/>
                        <a:pt x="71" y="175"/>
                      </a:cubicBezTo>
                      <a:cubicBezTo>
                        <a:pt x="89" y="174"/>
                        <a:pt x="182" y="172"/>
                        <a:pt x="199" y="173"/>
                      </a:cubicBezTo>
                      <a:lnTo>
                        <a:pt x="99" y="0"/>
                      </a:lnTo>
                      <a:lnTo>
                        <a:pt x="0" y="17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30" name="Freeform 718"/>
                <p:cNvSpPr>
                  <a:spLocks/>
                </p:cNvSpPr>
                <p:nvPr/>
              </p:nvSpPr>
              <p:spPr bwMode="auto">
                <a:xfrm>
                  <a:off x="3732" y="2026"/>
                  <a:ext cx="52" cy="29"/>
                </a:xfrm>
                <a:custGeom>
                  <a:avLst/>
                  <a:gdLst>
                    <a:gd name="T0" fmla="*/ 46 w 169"/>
                    <a:gd name="T1" fmla="*/ 10 h 96"/>
                    <a:gd name="T2" fmla="*/ 70 w 169"/>
                    <a:gd name="T3" fmla="*/ 34 h 96"/>
                    <a:gd name="T4" fmla="*/ 71 w 169"/>
                    <a:gd name="T5" fmla="*/ 32 h 96"/>
                    <a:gd name="T6" fmla="*/ 58 w 169"/>
                    <a:gd name="T7" fmla="*/ 6 h 96"/>
                    <a:gd name="T8" fmla="*/ 75 w 169"/>
                    <a:gd name="T9" fmla="*/ 30 h 96"/>
                    <a:gd name="T10" fmla="*/ 76 w 169"/>
                    <a:gd name="T11" fmla="*/ 30 h 96"/>
                    <a:gd name="T12" fmla="*/ 70 w 169"/>
                    <a:gd name="T13" fmla="*/ 2 h 96"/>
                    <a:gd name="T14" fmla="*/ 81 w 169"/>
                    <a:gd name="T15" fmla="*/ 28 h 96"/>
                    <a:gd name="T16" fmla="*/ 83 w 169"/>
                    <a:gd name="T17" fmla="*/ 27 h 96"/>
                    <a:gd name="T18" fmla="*/ 90 w 169"/>
                    <a:gd name="T19" fmla="*/ 1 h 96"/>
                    <a:gd name="T20" fmla="*/ 87 w 169"/>
                    <a:gd name="T21" fmla="*/ 27 h 96"/>
                    <a:gd name="T22" fmla="*/ 88 w 169"/>
                    <a:gd name="T23" fmla="*/ 28 h 96"/>
                    <a:gd name="T24" fmla="*/ 100 w 169"/>
                    <a:gd name="T25" fmla="*/ 0 h 96"/>
                    <a:gd name="T26" fmla="*/ 92 w 169"/>
                    <a:gd name="T27" fmla="*/ 30 h 96"/>
                    <a:gd name="T28" fmla="*/ 93 w 169"/>
                    <a:gd name="T29" fmla="*/ 31 h 96"/>
                    <a:gd name="T30" fmla="*/ 113 w 169"/>
                    <a:gd name="T31" fmla="*/ 9 h 96"/>
                    <a:gd name="T32" fmla="*/ 97 w 169"/>
                    <a:gd name="T33" fmla="*/ 33 h 96"/>
                    <a:gd name="T34" fmla="*/ 99 w 169"/>
                    <a:gd name="T35" fmla="*/ 34 h 96"/>
                    <a:gd name="T36" fmla="*/ 128 w 169"/>
                    <a:gd name="T37" fmla="*/ 11 h 96"/>
                    <a:gd name="T38" fmla="*/ 104 w 169"/>
                    <a:gd name="T39" fmla="*/ 36 h 96"/>
                    <a:gd name="T40" fmla="*/ 106 w 169"/>
                    <a:gd name="T41" fmla="*/ 37 h 96"/>
                    <a:gd name="T42" fmla="*/ 130 w 169"/>
                    <a:gd name="T43" fmla="*/ 27 h 96"/>
                    <a:gd name="T44" fmla="*/ 107 w 169"/>
                    <a:gd name="T45" fmla="*/ 42 h 96"/>
                    <a:gd name="T46" fmla="*/ 109 w 169"/>
                    <a:gd name="T47" fmla="*/ 43 h 96"/>
                    <a:gd name="T48" fmla="*/ 143 w 169"/>
                    <a:gd name="T49" fmla="*/ 38 h 96"/>
                    <a:gd name="T50" fmla="*/ 111 w 169"/>
                    <a:gd name="T51" fmla="*/ 49 h 96"/>
                    <a:gd name="T52" fmla="*/ 112 w 169"/>
                    <a:gd name="T53" fmla="*/ 50 h 96"/>
                    <a:gd name="T54" fmla="*/ 140 w 169"/>
                    <a:gd name="T55" fmla="*/ 51 h 96"/>
                    <a:gd name="T56" fmla="*/ 112 w 169"/>
                    <a:gd name="T57" fmla="*/ 54 h 96"/>
                    <a:gd name="T58" fmla="*/ 109 w 169"/>
                    <a:gd name="T59" fmla="*/ 56 h 96"/>
                    <a:gd name="T60" fmla="*/ 157 w 169"/>
                    <a:gd name="T61" fmla="*/ 67 h 96"/>
                    <a:gd name="T62" fmla="*/ 109 w 169"/>
                    <a:gd name="T63" fmla="*/ 62 h 96"/>
                    <a:gd name="T64" fmla="*/ 105 w 169"/>
                    <a:gd name="T65" fmla="*/ 64 h 96"/>
                    <a:gd name="T66" fmla="*/ 169 w 169"/>
                    <a:gd name="T67" fmla="*/ 96 h 96"/>
                    <a:gd name="T68" fmla="*/ 102 w 169"/>
                    <a:gd name="T69" fmla="*/ 70 h 96"/>
                    <a:gd name="T70" fmla="*/ 98 w 169"/>
                    <a:gd name="T71" fmla="*/ 68 h 96"/>
                    <a:gd name="T72" fmla="*/ 107 w 169"/>
                    <a:gd name="T73" fmla="*/ 85 h 96"/>
                    <a:gd name="T74" fmla="*/ 92 w 169"/>
                    <a:gd name="T75" fmla="*/ 73 h 96"/>
                    <a:gd name="T76" fmla="*/ 91 w 169"/>
                    <a:gd name="T77" fmla="*/ 74 h 96"/>
                    <a:gd name="T78" fmla="*/ 87 w 169"/>
                    <a:gd name="T79" fmla="*/ 75 h 96"/>
                    <a:gd name="T80" fmla="*/ 82 w 169"/>
                    <a:gd name="T81" fmla="*/ 74 h 96"/>
                    <a:gd name="T82" fmla="*/ 75 w 169"/>
                    <a:gd name="T83" fmla="*/ 80 h 96"/>
                    <a:gd name="T84" fmla="*/ 73 w 169"/>
                    <a:gd name="T85" fmla="*/ 70 h 96"/>
                    <a:gd name="T86" fmla="*/ 72 w 169"/>
                    <a:gd name="T87" fmla="*/ 70 h 96"/>
                    <a:gd name="T88" fmla="*/ 57 w 169"/>
                    <a:gd name="T89" fmla="*/ 82 h 96"/>
                    <a:gd name="T90" fmla="*/ 68 w 169"/>
                    <a:gd name="T91" fmla="*/ 67 h 96"/>
                    <a:gd name="T92" fmla="*/ 66 w 169"/>
                    <a:gd name="T93" fmla="*/ 66 h 96"/>
                    <a:gd name="T94" fmla="*/ 52 w 169"/>
                    <a:gd name="T95" fmla="*/ 71 h 96"/>
                    <a:gd name="T96" fmla="*/ 63 w 169"/>
                    <a:gd name="T97" fmla="*/ 59 h 96"/>
                    <a:gd name="T98" fmla="*/ 59 w 169"/>
                    <a:gd name="T99" fmla="*/ 58 h 96"/>
                    <a:gd name="T100" fmla="*/ 41 w 169"/>
                    <a:gd name="T101" fmla="*/ 62 h 96"/>
                    <a:gd name="T102" fmla="*/ 57 w 169"/>
                    <a:gd name="T103" fmla="*/ 55 h 96"/>
                    <a:gd name="T104" fmla="*/ 57 w 169"/>
                    <a:gd name="T105" fmla="*/ 53 h 96"/>
                    <a:gd name="T106" fmla="*/ 28 w 169"/>
                    <a:gd name="T107" fmla="*/ 49 h 96"/>
                    <a:gd name="T108" fmla="*/ 54 w 169"/>
                    <a:gd name="T109" fmla="*/ 48 h 96"/>
                    <a:gd name="T110" fmla="*/ 56 w 169"/>
                    <a:gd name="T111" fmla="*/ 46 h 96"/>
                    <a:gd name="T112" fmla="*/ 38 w 169"/>
                    <a:gd name="T113" fmla="*/ 35 h 96"/>
                    <a:gd name="T114" fmla="*/ 63 w 169"/>
                    <a:gd name="T115" fmla="*/ 41 h 96"/>
                    <a:gd name="T116" fmla="*/ 64 w 169"/>
                    <a:gd name="T117" fmla="*/ 39 h 96"/>
                    <a:gd name="T118" fmla="*/ 48 w 169"/>
                    <a:gd name="T119" fmla="*/ 23 h 96"/>
                    <a:gd name="T120" fmla="*/ 68 w 169"/>
                    <a:gd name="T121" fmla="*/ 3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9" h="96">
                      <a:moveTo>
                        <a:pt x="46" y="10"/>
                      </a:moveTo>
                      <a:lnTo>
                        <a:pt x="46" y="10"/>
                      </a:lnTo>
                      <a:cubicBezTo>
                        <a:pt x="46" y="10"/>
                        <a:pt x="68" y="32"/>
                        <a:pt x="70" y="34"/>
                      </a:cubicBezTo>
                      <a:cubicBezTo>
                        <a:pt x="71" y="36"/>
                        <a:pt x="72" y="36"/>
                        <a:pt x="70" y="34"/>
                      </a:cubicBezTo>
                      <a:cubicBezTo>
                        <a:pt x="69" y="31"/>
                        <a:pt x="68" y="29"/>
                        <a:pt x="67" y="27"/>
                      </a:cubicBezTo>
                      <a:cubicBezTo>
                        <a:pt x="69" y="30"/>
                        <a:pt x="70" y="30"/>
                        <a:pt x="71" y="32"/>
                      </a:cubicBezTo>
                      <a:cubicBezTo>
                        <a:pt x="72" y="33"/>
                        <a:pt x="74" y="34"/>
                        <a:pt x="72" y="32"/>
                      </a:cubicBezTo>
                      <a:cubicBezTo>
                        <a:pt x="70" y="29"/>
                        <a:pt x="58" y="6"/>
                        <a:pt x="58" y="6"/>
                      </a:cubicBezTo>
                      <a:cubicBezTo>
                        <a:pt x="66" y="19"/>
                        <a:pt x="72" y="28"/>
                        <a:pt x="73" y="31"/>
                      </a:cubicBezTo>
                      <a:cubicBezTo>
                        <a:pt x="74" y="33"/>
                        <a:pt x="77" y="33"/>
                        <a:pt x="75" y="30"/>
                      </a:cubicBezTo>
                      <a:cubicBezTo>
                        <a:pt x="73" y="27"/>
                        <a:pt x="70" y="22"/>
                        <a:pt x="69" y="19"/>
                      </a:cubicBezTo>
                      <a:cubicBezTo>
                        <a:pt x="73" y="24"/>
                        <a:pt x="75" y="28"/>
                        <a:pt x="76" y="30"/>
                      </a:cubicBezTo>
                      <a:cubicBezTo>
                        <a:pt x="77" y="32"/>
                        <a:pt x="78" y="32"/>
                        <a:pt x="77" y="29"/>
                      </a:cubicBezTo>
                      <a:cubicBezTo>
                        <a:pt x="76" y="25"/>
                        <a:pt x="72" y="7"/>
                        <a:pt x="70" y="2"/>
                      </a:cubicBezTo>
                      <a:cubicBezTo>
                        <a:pt x="74" y="11"/>
                        <a:pt x="77" y="24"/>
                        <a:pt x="78" y="27"/>
                      </a:cubicBezTo>
                      <a:cubicBezTo>
                        <a:pt x="79" y="30"/>
                        <a:pt x="81" y="31"/>
                        <a:pt x="81" y="28"/>
                      </a:cubicBezTo>
                      <a:cubicBezTo>
                        <a:pt x="80" y="24"/>
                        <a:pt x="81" y="8"/>
                        <a:pt x="81" y="4"/>
                      </a:cubicBezTo>
                      <a:cubicBezTo>
                        <a:pt x="81" y="15"/>
                        <a:pt x="83" y="24"/>
                        <a:pt x="83" y="27"/>
                      </a:cubicBezTo>
                      <a:cubicBezTo>
                        <a:pt x="82" y="29"/>
                        <a:pt x="84" y="30"/>
                        <a:pt x="85" y="26"/>
                      </a:cubicBezTo>
                      <a:cubicBezTo>
                        <a:pt x="85" y="21"/>
                        <a:pt x="89" y="4"/>
                        <a:pt x="90" y="1"/>
                      </a:cubicBezTo>
                      <a:cubicBezTo>
                        <a:pt x="88" y="15"/>
                        <a:pt x="86" y="25"/>
                        <a:pt x="86" y="27"/>
                      </a:cubicBezTo>
                      <a:cubicBezTo>
                        <a:pt x="85" y="28"/>
                        <a:pt x="86" y="29"/>
                        <a:pt x="87" y="27"/>
                      </a:cubicBezTo>
                      <a:cubicBezTo>
                        <a:pt x="88" y="25"/>
                        <a:pt x="89" y="22"/>
                        <a:pt x="89" y="21"/>
                      </a:cubicBezTo>
                      <a:cubicBezTo>
                        <a:pt x="88" y="26"/>
                        <a:pt x="88" y="27"/>
                        <a:pt x="88" y="28"/>
                      </a:cubicBezTo>
                      <a:cubicBezTo>
                        <a:pt x="87" y="29"/>
                        <a:pt x="88" y="31"/>
                        <a:pt x="89" y="29"/>
                      </a:cubicBezTo>
                      <a:cubicBezTo>
                        <a:pt x="90" y="27"/>
                        <a:pt x="100" y="0"/>
                        <a:pt x="100" y="0"/>
                      </a:cubicBezTo>
                      <a:cubicBezTo>
                        <a:pt x="95" y="15"/>
                        <a:pt x="91" y="28"/>
                        <a:pt x="91" y="29"/>
                      </a:cubicBezTo>
                      <a:cubicBezTo>
                        <a:pt x="90" y="30"/>
                        <a:pt x="90" y="32"/>
                        <a:pt x="92" y="30"/>
                      </a:cubicBezTo>
                      <a:cubicBezTo>
                        <a:pt x="93" y="28"/>
                        <a:pt x="104" y="11"/>
                        <a:pt x="104" y="11"/>
                      </a:cubicBezTo>
                      <a:cubicBezTo>
                        <a:pt x="104" y="11"/>
                        <a:pt x="94" y="30"/>
                        <a:pt x="93" y="31"/>
                      </a:cubicBezTo>
                      <a:cubicBezTo>
                        <a:pt x="92" y="32"/>
                        <a:pt x="93" y="34"/>
                        <a:pt x="95" y="32"/>
                      </a:cubicBezTo>
                      <a:cubicBezTo>
                        <a:pt x="96" y="31"/>
                        <a:pt x="113" y="9"/>
                        <a:pt x="113" y="9"/>
                      </a:cubicBezTo>
                      <a:cubicBezTo>
                        <a:pt x="113" y="9"/>
                        <a:pt x="98" y="31"/>
                        <a:pt x="97" y="32"/>
                      </a:cubicBezTo>
                      <a:cubicBezTo>
                        <a:pt x="96" y="34"/>
                        <a:pt x="96" y="35"/>
                        <a:pt x="97" y="33"/>
                      </a:cubicBezTo>
                      <a:cubicBezTo>
                        <a:pt x="99" y="31"/>
                        <a:pt x="110" y="19"/>
                        <a:pt x="110" y="19"/>
                      </a:cubicBezTo>
                      <a:cubicBezTo>
                        <a:pt x="110" y="19"/>
                        <a:pt x="100" y="33"/>
                        <a:pt x="99" y="34"/>
                      </a:cubicBezTo>
                      <a:cubicBezTo>
                        <a:pt x="98" y="35"/>
                        <a:pt x="99" y="36"/>
                        <a:pt x="100" y="35"/>
                      </a:cubicBezTo>
                      <a:cubicBezTo>
                        <a:pt x="101" y="34"/>
                        <a:pt x="128" y="11"/>
                        <a:pt x="128" y="11"/>
                      </a:cubicBezTo>
                      <a:cubicBezTo>
                        <a:pt x="128" y="11"/>
                        <a:pt x="105" y="34"/>
                        <a:pt x="103" y="35"/>
                      </a:cubicBezTo>
                      <a:cubicBezTo>
                        <a:pt x="102" y="36"/>
                        <a:pt x="102" y="37"/>
                        <a:pt x="104" y="36"/>
                      </a:cubicBezTo>
                      <a:cubicBezTo>
                        <a:pt x="106" y="34"/>
                        <a:pt x="120" y="25"/>
                        <a:pt x="120" y="25"/>
                      </a:cubicBezTo>
                      <a:cubicBezTo>
                        <a:pt x="120" y="25"/>
                        <a:pt x="107" y="36"/>
                        <a:pt x="106" y="37"/>
                      </a:cubicBezTo>
                      <a:cubicBezTo>
                        <a:pt x="104" y="38"/>
                        <a:pt x="104" y="39"/>
                        <a:pt x="107" y="38"/>
                      </a:cubicBezTo>
                      <a:cubicBezTo>
                        <a:pt x="109" y="37"/>
                        <a:pt x="130" y="27"/>
                        <a:pt x="130" y="27"/>
                      </a:cubicBezTo>
                      <a:cubicBezTo>
                        <a:pt x="130" y="27"/>
                        <a:pt x="109" y="39"/>
                        <a:pt x="106" y="40"/>
                      </a:cubicBezTo>
                      <a:cubicBezTo>
                        <a:pt x="104" y="42"/>
                        <a:pt x="104" y="43"/>
                        <a:pt x="107" y="42"/>
                      </a:cubicBezTo>
                      <a:cubicBezTo>
                        <a:pt x="111" y="41"/>
                        <a:pt x="133" y="33"/>
                        <a:pt x="133" y="33"/>
                      </a:cubicBezTo>
                      <a:cubicBezTo>
                        <a:pt x="133" y="33"/>
                        <a:pt x="111" y="43"/>
                        <a:pt x="109" y="43"/>
                      </a:cubicBezTo>
                      <a:cubicBezTo>
                        <a:pt x="107" y="44"/>
                        <a:pt x="107" y="46"/>
                        <a:pt x="109" y="45"/>
                      </a:cubicBezTo>
                      <a:cubicBezTo>
                        <a:pt x="111" y="45"/>
                        <a:pt x="143" y="38"/>
                        <a:pt x="143" y="38"/>
                      </a:cubicBezTo>
                      <a:cubicBezTo>
                        <a:pt x="143" y="38"/>
                        <a:pt x="112" y="46"/>
                        <a:pt x="110" y="47"/>
                      </a:cubicBezTo>
                      <a:cubicBezTo>
                        <a:pt x="108" y="48"/>
                        <a:pt x="108" y="49"/>
                        <a:pt x="111" y="49"/>
                      </a:cubicBezTo>
                      <a:cubicBezTo>
                        <a:pt x="114" y="48"/>
                        <a:pt x="124" y="48"/>
                        <a:pt x="124" y="48"/>
                      </a:cubicBezTo>
                      <a:cubicBezTo>
                        <a:pt x="124" y="48"/>
                        <a:pt x="114" y="50"/>
                        <a:pt x="112" y="50"/>
                      </a:cubicBezTo>
                      <a:cubicBezTo>
                        <a:pt x="109" y="50"/>
                        <a:pt x="110" y="51"/>
                        <a:pt x="112" y="51"/>
                      </a:cubicBezTo>
                      <a:cubicBezTo>
                        <a:pt x="115" y="51"/>
                        <a:pt x="140" y="51"/>
                        <a:pt x="140" y="51"/>
                      </a:cubicBezTo>
                      <a:cubicBezTo>
                        <a:pt x="140" y="51"/>
                        <a:pt x="114" y="53"/>
                        <a:pt x="112" y="53"/>
                      </a:cubicBezTo>
                      <a:cubicBezTo>
                        <a:pt x="111" y="53"/>
                        <a:pt x="110" y="54"/>
                        <a:pt x="112" y="54"/>
                      </a:cubicBezTo>
                      <a:cubicBezTo>
                        <a:pt x="114" y="54"/>
                        <a:pt x="132" y="57"/>
                        <a:pt x="132" y="57"/>
                      </a:cubicBezTo>
                      <a:cubicBezTo>
                        <a:pt x="132" y="57"/>
                        <a:pt x="112" y="56"/>
                        <a:pt x="109" y="56"/>
                      </a:cubicBezTo>
                      <a:cubicBezTo>
                        <a:pt x="107" y="56"/>
                        <a:pt x="105" y="57"/>
                        <a:pt x="109" y="58"/>
                      </a:cubicBezTo>
                      <a:cubicBezTo>
                        <a:pt x="113" y="59"/>
                        <a:pt x="157" y="67"/>
                        <a:pt x="157" y="67"/>
                      </a:cubicBezTo>
                      <a:cubicBezTo>
                        <a:pt x="157" y="67"/>
                        <a:pt x="110" y="60"/>
                        <a:pt x="108" y="60"/>
                      </a:cubicBezTo>
                      <a:cubicBezTo>
                        <a:pt x="107" y="60"/>
                        <a:pt x="105" y="62"/>
                        <a:pt x="109" y="62"/>
                      </a:cubicBezTo>
                      <a:cubicBezTo>
                        <a:pt x="112" y="63"/>
                        <a:pt x="146" y="74"/>
                        <a:pt x="146" y="74"/>
                      </a:cubicBezTo>
                      <a:cubicBezTo>
                        <a:pt x="146" y="74"/>
                        <a:pt x="107" y="64"/>
                        <a:pt x="105" y="64"/>
                      </a:cubicBezTo>
                      <a:cubicBezTo>
                        <a:pt x="103" y="63"/>
                        <a:pt x="102" y="65"/>
                        <a:pt x="104" y="66"/>
                      </a:cubicBezTo>
                      <a:cubicBezTo>
                        <a:pt x="107" y="67"/>
                        <a:pt x="169" y="96"/>
                        <a:pt x="169" y="96"/>
                      </a:cubicBezTo>
                      <a:cubicBezTo>
                        <a:pt x="169" y="96"/>
                        <a:pt x="105" y="69"/>
                        <a:pt x="103" y="68"/>
                      </a:cubicBezTo>
                      <a:cubicBezTo>
                        <a:pt x="101" y="67"/>
                        <a:pt x="101" y="69"/>
                        <a:pt x="102" y="70"/>
                      </a:cubicBezTo>
                      <a:cubicBezTo>
                        <a:pt x="105" y="72"/>
                        <a:pt x="112" y="79"/>
                        <a:pt x="112" y="79"/>
                      </a:cubicBezTo>
                      <a:cubicBezTo>
                        <a:pt x="112" y="79"/>
                        <a:pt x="100" y="70"/>
                        <a:pt x="98" y="68"/>
                      </a:cubicBezTo>
                      <a:cubicBezTo>
                        <a:pt x="95" y="67"/>
                        <a:pt x="95" y="68"/>
                        <a:pt x="97" y="71"/>
                      </a:cubicBezTo>
                      <a:cubicBezTo>
                        <a:pt x="102" y="78"/>
                        <a:pt x="107" y="85"/>
                        <a:pt x="107" y="85"/>
                      </a:cubicBezTo>
                      <a:cubicBezTo>
                        <a:pt x="107" y="85"/>
                        <a:pt x="96" y="73"/>
                        <a:pt x="95" y="72"/>
                      </a:cubicBezTo>
                      <a:cubicBezTo>
                        <a:pt x="93" y="70"/>
                        <a:pt x="91" y="70"/>
                        <a:pt x="92" y="73"/>
                      </a:cubicBezTo>
                      <a:cubicBezTo>
                        <a:pt x="94" y="75"/>
                        <a:pt x="98" y="82"/>
                        <a:pt x="98" y="82"/>
                      </a:cubicBezTo>
                      <a:cubicBezTo>
                        <a:pt x="98" y="82"/>
                        <a:pt x="92" y="76"/>
                        <a:pt x="91" y="74"/>
                      </a:cubicBezTo>
                      <a:cubicBezTo>
                        <a:pt x="89" y="73"/>
                        <a:pt x="89" y="74"/>
                        <a:pt x="89" y="75"/>
                      </a:cubicBezTo>
                      <a:cubicBezTo>
                        <a:pt x="89" y="83"/>
                        <a:pt x="89" y="90"/>
                        <a:pt x="87" y="75"/>
                      </a:cubicBezTo>
                      <a:cubicBezTo>
                        <a:pt x="87" y="73"/>
                        <a:pt x="85" y="73"/>
                        <a:pt x="84" y="75"/>
                      </a:cubicBezTo>
                      <a:cubicBezTo>
                        <a:pt x="81" y="86"/>
                        <a:pt x="79" y="86"/>
                        <a:pt x="82" y="74"/>
                      </a:cubicBezTo>
                      <a:cubicBezTo>
                        <a:pt x="83" y="72"/>
                        <a:pt x="80" y="71"/>
                        <a:pt x="79" y="73"/>
                      </a:cubicBezTo>
                      <a:cubicBezTo>
                        <a:pt x="79" y="74"/>
                        <a:pt x="75" y="80"/>
                        <a:pt x="75" y="80"/>
                      </a:cubicBezTo>
                      <a:cubicBezTo>
                        <a:pt x="75" y="80"/>
                        <a:pt x="76" y="75"/>
                        <a:pt x="77" y="72"/>
                      </a:cubicBezTo>
                      <a:cubicBezTo>
                        <a:pt x="77" y="70"/>
                        <a:pt x="74" y="69"/>
                        <a:pt x="73" y="70"/>
                      </a:cubicBezTo>
                      <a:cubicBezTo>
                        <a:pt x="72" y="72"/>
                        <a:pt x="66" y="79"/>
                        <a:pt x="66" y="79"/>
                      </a:cubicBezTo>
                      <a:cubicBezTo>
                        <a:pt x="66" y="79"/>
                        <a:pt x="71" y="71"/>
                        <a:pt x="72" y="70"/>
                      </a:cubicBezTo>
                      <a:cubicBezTo>
                        <a:pt x="73" y="68"/>
                        <a:pt x="72" y="67"/>
                        <a:pt x="70" y="69"/>
                      </a:cubicBezTo>
                      <a:cubicBezTo>
                        <a:pt x="68" y="72"/>
                        <a:pt x="57" y="82"/>
                        <a:pt x="57" y="82"/>
                      </a:cubicBezTo>
                      <a:cubicBezTo>
                        <a:pt x="57" y="82"/>
                        <a:pt x="68" y="70"/>
                        <a:pt x="69" y="68"/>
                      </a:cubicBezTo>
                      <a:cubicBezTo>
                        <a:pt x="70" y="67"/>
                        <a:pt x="69" y="66"/>
                        <a:pt x="68" y="67"/>
                      </a:cubicBezTo>
                      <a:cubicBezTo>
                        <a:pt x="66" y="68"/>
                        <a:pt x="56" y="75"/>
                        <a:pt x="56" y="75"/>
                      </a:cubicBezTo>
                      <a:cubicBezTo>
                        <a:pt x="56" y="75"/>
                        <a:pt x="65" y="67"/>
                        <a:pt x="66" y="66"/>
                      </a:cubicBezTo>
                      <a:cubicBezTo>
                        <a:pt x="68" y="64"/>
                        <a:pt x="67" y="63"/>
                        <a:pt x="65" y="64"/>
                      </a:cubicBezTo>
                      <a:cubicBezTo>
                        <a:pt x="64" y="65"/>
                        <a:pt x="52" y="71"/>
                        <a:pt x="52" y="71"/>
                      </a:cubicBezTo>
                      <a:cubicBezTo>
                        <a:pt x="52" y="71"/>
                        <a:pt x="62" y="64"/>
                        <a:pt x="64" y="62"/>
                      </a:cubicBezTo>
                      <a:cubicBezTo>
                        <a:pt x="66" y="61"/>
                        <a:pt x="65" y="58"/>
                        <a:pt x="63" y="59"/>
                      </a:cubicBezTo>
                      <a:cubicBezTo>
                        <a:pt x="60" y="61"/>
                        <a:pt x="0" y="90"/>
                        <a:pt x="0" y="90"/>
                      </a:cubicBezTo>
                      <a:cubicBezTo>
                        <a:pt x="0" y="90"/>
                        <a:pt x="57" y="60"/>
                        <a:pt x="59" y="58"/>
                      </a:cubicBezTo>
                      <a:cubicBezTo>
                        <a:pt x="62" y="57"/>
                        <a:pt x="59" y="57"/>
                        <a:pt x="57" y="58"/>
                      </a:cubicBezTo>
                      <a:cubicBezTo>
                        <a:pt x="55" y="59"/>
                        <a:pt x="41" y="62"/>
                        <a:pt x="41" y="62"/>
                      </a:cubicBezTo>
                      <a:cubicBezTo>
                        <a:pt x="41" y="62"/>
                        <a:pt x="55" y="58"/>
                        <a:pt x="57" y="57"/>
                      </a:cubicBezTo>
                      <a:cubicBezTo>
                        <a:pt x="59" y="56"/>
                        <a:pt x="60" y="54"/>
                        <a:pt x="57" y="55"/>
                      </a:cubicBezTo>
                      <a:cubicBezTo>
                        <a:pt x="54" y="56"/>
                        <a:pt x="21" y="60"/>
                        <a:pt x="21" y="60"/>
                      </a:cubicBezTo>
                      <a:cubicBezTo>
                        <a:pt x="21" y="60"/>
                        <a:pt x="54" y="54"/>
                        <a:pt x="57" y="53"/>
                      </a:cubicBezTo>
                      <a:cubicBezTo>
                        <a:pt x="59" y="52"/>
                        <a:pt x="61" y="51"/>
                        <a:pt x="56" y="51"/>
                      </a:cubicBezTo>
                      <a:cubicBezTo>
                        <a:pt x="52" y="51"/>
                        <a:pt x="28" y="49"/>
                        <a:pt x="28" y="49"/>
                      </a:cubicBezTo>
                      <a:cubicBezTo>
                        <a:pt x="28" y="49"/>
                        <a:pt x="52" y="49"/>
                        <a:pt x="54" y="49"/>
                      </a:cubicBezTo>
                      <a:cubicBezTo>
                        <a:pt x="56" y="49"/>
                        <a:pt x="56" y="49"/>
                        <a:pt x="54" y="48"/>
                      </a:cubicBezTo>
                      <a:cubicBezTo>
                        <a:pt x="52" y="48"/>
                        <a:pt x="28" y="42"/>
                        <a:pt x="28" y="42"/>
                      </a:cubicBezTo>
                      <a:cubicBezTo>
                        <a:pt x="28" y="42"/>
                        <a:pt x="53" y="46"/>
                        <a:pt x="56" y="46"/>
                      </a:cubicBezTo>
                      <a:cubicBezTo>
                        <a:pt x="59" y="47"/>
                        <a:pt x="61" y="46"/>
                        <a:pt x="58" y="44"/>
                      </a:cubicBezTo>
                      <a:cubicBezTo>
                        <a:pt x="55" y="43"/>
                        <a:pt x="38" y="35"/>
                        <a:pt x="38" y="35"/>
                      </a:cubicBezTo>
                      <a:cubicBezTo>
                        <a:pt x="38" y="35"/>
                        <a:pt x="60" y="43"/>
                        <a:pt x="63" y="45"/>
                      </a:cubicBezTo>
                      <a:cubicBezTo>
                        <a:pt x="66" y="46"/>
                        <a:pt x="67" y="43"/>
                        <a:pt x="63" y="41"/>
                      </a:cubicBezTo>
                      <a:cubicBezTo>
                        <a:pt x="58" y="38"/>
                        <a:pt x="36" y="22"/>
                        <a:pt x="36" y="22"/>
                      </a:cubicBezTo>
                      <a:cubicBezTo>
                        <a:pt x="36" y="22"/>
                        <a:pt x="62" y="37"/>
                        <a:pt x="64" y="39"/>
                      </a:cubicBezTo>
                      <a:cubicBezTo>
                        <a:pt x="66" y="40"/>
                        <a:pt x="66" y="39"/>
                        <a:pt x="65" y="38"/>
                      </a:cubicBezTo>
                      <a:cubicBezTo>
                        <a:pt x="63" y="36"/>
                        <a:pt x="48" y="23"/>
                        <a:pt x="48" y="23"/>
                      </a:cubicBezTo>
                      <a:cubicBezTo>
                        <a:pt x="48" y="23"/>
                        <a:pt x="64" y="35"/>
                        <a:pt x="66" y="36"/>
                      </a:cubicBezTo>
                      <a:cubicBezTo>
                        <a:pt x="68" y="38"/>
                        <a:pt x="70" y="38"/>
                        <a:pt x="68" y="35"/>
                      </a:cubicBezTo>
                      <a:cubicBezTo>
                        <a:pt x="65" y="33"/>
                        <a:pt x="46" y="10"/>
                        <a:pt x="46" y="10"/>
                      </a:cubicBezTo>
                      <a:close/>
                    </a:path>
                  </a:pathLst>
                </a:custGeom>
                <a:solidFill>
                  <a:srgbClr val="FEF1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31" name="Freeform 719"/>
                <p:cNvSpPr>
                  <a:spLocks/>
                </p:cNvSpPr>
                <p:nvPr/>
              </p:nvSpPr>
              <p:spPr bwMode="auto">
                <a:xfrm>
                  <a:off x="3756" y="2038"/>
                  <a:ext cx="5" cy="7"/>
                </a:xfrm>
                <a:custGeom>
                  <a:avLst/>
                  <a:gdLst>
                    <a:gd name="T0" fmla="*/ 3 w 16"/>
                    <a:gd name="T1" fmla="*/ 20 h 24"/>
                    <a:gd name="T2" fmla="*/ 3 w 16"/>
                    <a:gd name="T3" fmla="*/ 20 h 24"/>
                    <a:gd name="T4" fmla="*/ 1 w 16"/>
                    <a:gd name="T5" fmla="*/ 14 h 24"/>
                    <a:gd name="T6" fmla="*/ 9 w 16"/>
                    <a:gd name="T7" fmla="*/ 10 h 24"/>
                    <a:gd name="T8" fmla="*/ 4 w 16"/>
                    <a:gd name="T9" fmla="*/ 8 h 24"/>
                    <a:gd name="T10" fmla="*/ 11 w 16"/>
                    <a:gd name="T11" fmla="*/ 3 h 24"/>
                    <a:gd name="T12" fmla="*/ 15 w 16"/>
                    <a:gd name="T13" fmla="*/ 14 h 24"/>
                    <a:gd name="T14" fmla="*/ 10 w 16"/>
                    <a:gd name="T15" fmla="*/ 22 h 24"/>
                    <a:gd name="T16" fmla="*/ 3 w 16"/>
                    <a:gd name="T17" fmla="*/ 20 h 24"/>
                    <a:gd name="T18" fmla="*/ 3 w 16"/>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4">
                      <a:moveTo>
                        <a:pt x="3" y="20"/>
                      </a:moveTo>
                      <a:lnTo>
                        <a:pt x="3" y="20"/>
                      </a:lnTo>
                      <a:cubicBezTo>
                        <a:pt x="2" y="18"/>
                        <a:pt x="0" y="16"/>
                        <a:pt x="1" y="14"/>
                      </a:cubicBezTo>
                      <a:cubicBezTo>
                        <a:pt x="3" y="12"/>
                        <a:pt x="5" y="10"/>
                        <a:pt x="9" y="10"/>
                      </a:cubicBezTo>
                      <a:cubicBezTo>
                        <a:pt x="10" y="8"/>
                        <a:pt x="6" y="6"/>
                        <a:pt x="4" y="8"/>
                      </a:cubicBezTo>
                      <a:cubicBezTo>
                        <a:pt x="2" y="4"/>
                        <a:pt x="7" y="0"/>
                        <a:pt x="11" y="3"/>
                      </a:cubicBezTo>
                      <a:cubicBezTo>
                        <a:pt x="16" y="5"/>
                        <a:pt x="16" y="11"/>
                        <a:pt x="15" y="14"/>
                      </a:cubicBezTo>
                      <a:cubicBezTo>
                        <a:pt x="15" y="16"/>
                        <a:pt x="13" y="19"/>
                        <a:pt x="10" y="22"/>
                      </a:cubicBezTo>
                      <a:cubicBezTo>
                        <a:pt x="9" y="24"/>
                        <a:pt x="5" y="22"/>
                        <a:pt x="3" y="20"/>
                      </a:cubicBezTo>
                      <a:lnTo>
                        <a:pt x="3" y="20"/>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32" name="Freeform 720"/>
                <p:cNvSpPr>
                  <a:spLocks/>
                </p:cNvSpPr>
                <p:nvPr/>
              </p:nvSpPr>
              <p:spPr bwMode="auto">
                <a:xfrm>
                  <a:off x="3756" y="2038"/>
                  <a:ext cx="5" cy="7"/>
                </a:xfrm>
                <a:custGeom>
                  <a:avLst/>
                  <a:gdLst>
                    <a:gd name="T0" fmla="*/ 3 w 16"/>
                    <a:gd name="T1" fmla="*/ 20 h 24"/>
                    <a:gd name="T2" fmla="*/ 3 w 16"/>
                    <a:gd name="T3" fmla="*/ 20 h 24"/>
                    <a:gd name="T4" fmla="*/ 1 w 16"/>
                    <a:gd name="T5" fmla="*/ 14 h 24"/>
                    <a:gd name="T6" fmla="*/ 9 w 16"/>
                    <a:gd name="T7" fmla="*/ 10 h 24"/>
                    <a:gd name="T8" fmla="*/ 4 w 16"/>
                    <a:gd name="T9" fmla="*/ 8 h 24"/>
                    <a:gd name="T10" fmla="*/ 11 w 16"/>
                    <a:gd name="T11" fmla="*/ 3 h 24"/>
                    <a:gd name="T12" fmla="*/ 15 w 16"/>
                    <a:gd name="T13" fmla="*/ 14 h 24"/>
                    <a:gd name="T14" fmla="*/ 10 w 16"/>
                    <a:gd name="T15" fmla="*/ 22 h 24"/>
                    <a:gd name="T16" fmla="*/ 3 w 16"/>
                    <a:gd name="T17" fmla="*/ 20 h 24"/>
                    <a:gd name="T18" fmla="*/ 3 w 16"/>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4">
                      <a:moveTo>
                        <a:pt x="3" y="20"/>
                      </a:moveTo>
                      <a:lnTo>
                        <a:pt x="3" y="20"/>
                      </a:lnTo>
                      <a:cubicBezTo>
                        <a:pt x="2" y="18"/>
                        <a:pt x="0" y="16"/>
                        <a:pt x="1" y="14"/>
                      </a:cubicBezTo>
                      <a:cubicBezTo>
                        <a:pt x="3" y="12"/>
                        <a:pt x="5" y="10"/>
                        <a:pt x="9" y="10"/>
                      </a:cubicBezTo>
                      <a:cubicBezTo>
                        <a:pt x="10" y="8"/>
                        <a:pt x="6" y="6"/>
                        <a:pt x="4" y="8"/>
                      </a:cubicBezTo>
                      <a:cubicBezTo>
                        <a:pt x="2" y="4"/>
                        <a:pt x="7" y="0"/>
                        <a:pt x="11" y="3"/>
                      </a:cubicBezTo>
                      <a:cubicBezTo>
                        <a:pt x="16" y="5"/>
                        <a:pt x="16" y="11"/>
                        <a:pt x="15" y="14"/>
                      </a:cubicBezTo>
                      <a:cubicBezTo>
                        <a:pt x="15" y="16"/>
                        <a:pt x="13" y="19"/>
                        <a:pt x="10" y="22"/>
                      </a:cubicBezTo>
                      <a:cubicBezTo>
                        <a:pt x="9" y="24"/>
                        <a:pt x="5" y="22"/>
                        <a:pt x="3" y="20"/>
                      </a:cubicBezTo>
                      <a:lnTo>
                        <a:pt x="3" y="2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33" name="Freeform 721"/>
                <p:cNvSpPr>
                  <a:spLocks/>
                </p:cNvSpPr>
                <p:nvPr/>
              </p:nvSpPr>
              <p:spPr bwMode="auto">
                <a:xfrm>
                  <a:off x="3756" y="2042"/>
                  <a:ext cx="4" cy="3"/>
                </a:xfrm>
                <a:custGeom>
                  <a:avLst/>
                  <a:gdLst>
                    <a:gd name="T0" fmla="*/ 10 w 12"/>
                    <a:gd name="T1" fmla="*/ 9 h 11"/>
                    <a:gd name="T2" fmla="*/ 10 w 12"/>
                    <a:gd name="T3" fmla="*/ 9 h 11"/>
                    <a:gd name="T4" fmla="*/ 3 w 12"/>
                    <a:gd name="T5" fmla="*/ 7 h 11"/>
                    <a:gd name="T6" fmla="*/ 1 w 12"/>
                    <a:gd name="T7" fmla="*/ 1 h 11"/>
                    <a:gd name="T8" fmla="*/ 7 w 12"/>
                    <a:gd name="T9" fmla="*/ 3 h 11"/>
                    <a:gd name="T10" fmla="*/ 10 w 12"/>
                    <a:gd name="T11" fmla="*/ 9 h 11"/>
                    <a:gd name="T12" fmla="*/ 10 w 12"/>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12" h="11">
                      <a:moveTo>
                        <a:pt x="10" y="9"/>
                      </a:moveTo>
                      <a:lnTo>
                        <a:pt x="10" y="9"/>
                      </a:lnTo>
                      <a:cubicBezTo>
                        <a:pt x="9" y="11"/>
                        <a:pt x="5" y="9"/>
                        <a:pt x="3" y="7"/>
                      </a:cubicBezTo>
                      <a:cubicBezTo>
                        <a:pt x="2" y="5"/>
                        <a:pt x="0" y="3"/>
                        <a:pt x="1" y="1"/>
                      </a:cubicBezTo>
                      <a:cubicBezTo>
                        <a:pt x="2" y="0"/>
                        <a:pt x="6" y="2"/>
                        <a:pt x="7" y="3"/>
                      </a:cubicBezTo>
                      <a:cubicBezTo>
                        <a:pt x="9" y="5"/>
                        <a:pt x="12" y="8"/>
                        <a:pt x="10" y="9"/>
                      </a:cubicBezTo>
                      <a:lnTo>
                        <a:pt x="10" y="9"/>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34" name="Freeform 722"/>
                <p:cNvSpPr>
                  <a:spLocks/>
                </p:cNvSpPr>
                <p:nvPr/>
              </p:nvSpPr>
              <p:spPr bwMode="auto">
                <a:xfrm>
                  <a:off x="3756" y="2042"/>
                  <a:ext cx="4" cy="3"/>
                </a:xfrm>
                <a:custGeom>
                  <a:avLst/>
                  <a:gdLst>
                    <a:gd name="T0" fmla="*/ 10 w 12"/>
                    <a:gd name="T1" fmla="*/ 9 h 11"/>
                    <a:gd name="T2" fmla="*/ 10 w 12"/>
                    <a:gd name="T3" fmla="*/ 9 h 11"/>
                    <a:gd name="T4" fmla="*/ 3 w 12"/>
                    <a:gd name="T5" fmla="*/ 7 h 11"/>
                    <a:gd name="T6" fmla="*/ 1 w 12"/>
                    <a:gd name="T7" fmla="*/ 1 h 11"/>
                    <a:gd name="T8" fmla="*/ 7 w 12"/>
                    <a:gd name="T9" fmla="*/ 3 h 11"/>
                    <a:gd name="T10" fmla="*/ 10 w 12"/>
                    <a:gd name="T11" fmla="*/ 9 h 11"/>
                    <a:gd name="T12" fmla="*/ 10 w 12"/>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12" h="11">
                      <a:moveTo>
                        <a:pt x="10" y="9"/>
                      </a:moveTo>
                      <a:lnTo>
                        <a:pt x="10" y="9"/>
                      </a:lnTo>
                      <a:cubicBezTo>
                        <a:pt x="9" y="11"/>
                        <a:pt x="5" y="9"/>
                        <a:pt x="3" y="7"/>
                      </a:cubicBezTo>
                      <a:cubicBezTo>
                        <a:pt x="2" y="5"/>
                        <a:pt x="0" y="3"/>
                        <a:pt x="1" y="1"/>
                      </a:cubicBezTo>
                      <a:cubicBezTo>
                        <a:pt x="2" y="0"/>
                        <a:pt x="6" y="2"/>
                        <a:pt x="7" y="3"/>
                      </a:cubicBezTo>
                      <a:cubicBezTo>
                        <a:pt x="9" y="5"/>
                        <a:pt x="12" y="8"/>
                        <a:pt x="10" y="9"/>
                      </a:cubicBezTo>
                      <a:lnTo>
                        <a:pt x="10" y="9"/>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35" name="Freeform 723"/>
                <p:cNvSpPr>
                  <a:spLocks/>
                </p:cNvSpPr>
                <p:nvPr/>
              </p:nvSpPr>
              <p:spPr bwMode="auto">
                <a:xfrm>
                  <a:off x="3757" y="2044"/>
                  <a:ext cx="1" cy="7"/>
                </a:xfrm>
                <a:custGeom>
                  <a:avLst/>
                  <a:gdLst>
                    <a:gd name="T0" fmla="*/ 0 w 2"/>
                    <a:gd name="T1" fmla="*/ 25 h 25"/>
                    <a:gd name="T2" fmla="*/ 0 w 2"/>
                    <a:gd name="T3" fmla="*/ 25 h 25"/>
                    <a:gd name="T4" fmla="*/ 0 w 2"/>
                    <a:gd name="T5" fmla="*/ 1 h 25"/>
                    <a:gd name="T6" fmla="*/ 2 w 2"/>
                    <a:gd name="T7" fmla="*/ 1 h 25"/>
                    <a:gd name="T8" fmla="*/ 2 w 2"/>
                    <a:gd name="T9" fmla="*/ 25 h 25"/>
                  </a:gdLst>
                  <a:ahLst/>
                  <a:cxnLst>
                    <a:cxn ang="0">
                      <a:pos x="T0" y="T1"/>
                    </a:cxn>
                    <a:cxn ang="0">
                      <a:pos x="T2" y="T3"/>
                    </a:cxn>
                    <a:cxn ang="0">
                      <a:pos x="T4" y="T5"/>
                    </a:cxn>
                    <a:cxn ang="0">
                      <a:pos x="T6" y="T7"/>
                    </a:cxn>
                    <a:cxn ang="0">
                      <a:pos x="T8" y="T9"/>
                    </a:cxn>
                  </a:cxnLst>
                  <a:rect l="0" t="0" r="r" b="b"/>
                  <a:pathLst>
                    <a:path w="2" h="25">
                      <a:moveTo>
                        <a:pt x="0" y="25"/>
                      </a:moveTo>
                      <a:lnTo>
                        <a:pt x="0" y="25"/>
                      </a:lnTo>
                      <a:lnTo>
                        <a:pt x="0" y="1"/>
                      </a:lnTo>
                      <a:cubicBezTo>
                        <a:pt x="0" y="0"/>
                        <a:pt x="2" y="0"/>
                        <a:pt x="2" y="1"/>
                      </a:cubicBezTo>
                      <a:lnTo>
                        <a:pt x="2" y="25"/>
                      </a:lnTo>
                    </a:path>
                  </a:pathLst>
                </a:custGeom>
                <a:solidFill>
                  <a:srgbClr val="FBD10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36" name="Freeform 724"/>
                <p:cNvSpPr>
                  <a:spLocks/>
                </p:cNvSpPr>
                <p:nvPr/>
              </p:nvSpPr>
              <p:spPr bwMode="auto">
                <a:xfrm>
                  <a:off x="3757" y="2044"/>
                  <a:ext cx="1" cy="7"/>
                </a:xfrm>
                <a:custGeom>
                  <a:avLst/>
                  <a:gdLst>
                    <a:gd name="T0" fmla="*/ 0 w 2"/>
                    <a:gd name="T1" fmla="*/ 25 h 25"/>
                    <a:gd name="T2" fmla="*/ 0 w 2"/>
                    <a:gd name="T3" fmla="*/ 25 h 25"/>
                    <a:gd name="T4" fmla="*/ 0 w 2"/>
                    <a:gd name="T5" fmla="*/ 1 h 25"/>
                    <a:gd name="T6" fmla="*/ 2 w 2"/>
                    <a:gd name="T7" fmla="*/ 1 h 25"/>
                    <a:gd name="T8" fmla="*/ 2 w 2"/>
                    <a:gd name="T9" fmla="*/ 25 h 25"/>
                  </a:gdLst>
                  <a:ahLst/>
                  <a:cxnLst>
                    <a:cxn ang="0">
                      <a:pos x="T0" y="T1"/>
                    </a:cxn>
                    <a:cxn ang="0">
                      <a:pos x="T2" y="T3"/>
                    </a:cxn>
                    <a:cxn ang="0">
                      <a:pos x="T4" y="T5"/>
                    </a:cxn>
                    <a:cxn ang="0">
                      <a:pos x="T6" y="T7"/>
                    </a:cxn>
                    <a:cxn ang="0">
                      <a:pos x="T8" y="T9"/>
                    </a:cxn>
                  </a:cxnLst>
                  <a:rect l="0" t="0" r="r" b="b"/>
                  <a:pathLst>
                    <a:path w="2" h="25">
                      <a:moveTo>
                        <a:pt x="0" y="25"/>
                      </a:moveTo>
                      <a:lnTo>
                        <a:pt x="0" y="25"/>
                      </a:lnTo>
                      <a:lnTo>
                        <a:pt x="0" y="1"/>
                      </a:lnTo>
                      <a:cubicBezTo>
                        <a:pt x="0" y="0"/>
                        <a:pt x="2" y="0"/>
                        <a:pt x="2" y="1"/>
                      </a:cubicBezTo>
                      <a:lnTo>
                        <a:pt x="2" y="25"/>
                      </a:lnTo>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37" name="Freeform 725"/>
                <p:cNvSpPr>
                  <a:spLocks/>
                </p:cNvSpPr>
                <p:nvPr/>
              </p:nvSpPr>
              <p:spPr bwMode="auto">
                <a:xfrm>
                  <a:off x="3770" y="2051"/>
                  <a:ext cx="23" cy="17"/>
                </a:xfrm>
                <a:custGeom>
                  <a:avLst/>
                  <a:gdLst>
                    <a:gd name="T0" fmla="*/ 71 w 74"/>
                    <a:gd name="T1" fmla="*/ 45 h 54"/>
                    <a:gd name="T2" fmla="*/ 71 w 74"/>
                    <a:gd name="T3" fmla="*/ 45 h 54"/>
                    <a:gd name="T4" fmla="*/ 61 w 74"/>
                    <a:gd name="T5" fmla="*/ 42 h 54"/>
                    <a:gd name="T6" fmla="*/ 46 w 74"/>
                    <a:gd name="T7" fmla="*/ 28 h 54"/>
                    <a:gd name="T8" fmla="*/ 25 w 74"/>
                    <a:gd name="T9" fmla="*/ 14 h 54"/>
                    <a:gd name="T10" fmla="*/ 11 w 74"/>
                    <a:gd name="T11" fmla="*/ 3 h 54"/>
                    <a:gd name="T12" fmla="*/ 0 w 74"/>
                    <a:gd name="T13" fmla="*/ 4 h 54"/>
                    <a:gd name="T14" fmla="*/ 5 w 74"/>
                    <a:gd name="T15" fmla="*/ 8 h 54"/>
                    <a:gd name="T16" fmla="*/ 17 w 74"/>
                    <a:gd name="T17" fmla="*/ 23 h 54"/>
                    <a:gd name="T18" fmla="*/ 32 w 74"/>
                    <a:gd name="T19" fmla="*/ 39 h 54"/>
                    <a:gd name="T20" fmla="*/ 44 w 74"/>
                    <a:gd name="T21" fmla="*/ 48 h 54"/>
                    <a:gd name="T22" fmla="*/ 46 w 74"/>
                    <a:gd name="T23" fmla="*/ 51 h 54"/>
                    <a:gd name="T24" fmla="*/ 65 w 74"/>
                    <a:gd name="T25" fmla="*/ 51 h 54"/>
                    <a:gd name="T26" fmla="*/ 72 w 74"/>
                    <a:gd name="T27" fmla="*/ 49 h 54"/>
                    <a:gd name="T28" fmla="*/ 71 w 74"/>
                    <a:gd name="T29" fmla="*/ 45 h 54"/>
                    <a:gd name="T30" fmla="*/ 71 w 74"/>
                    <a:gd name="T31"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54">
                      <a:moveTo>
                        <a:pt x="71" y="45"/>
                      </a:moveTo>
                      <a:lnTo>
                        <a:pt x="71" y="45"/>
                      </a:lnTo>
                      <a:cubicBezTo>
                        <a:pt x="68" y="44"/>
                        <a:pt x="64" y="42"/>
                        <a:pt x="61" y="42"/>
                      </a:cubicBezTo>
                      <a:cubicBezTo>
                        <a:pt x="59" y="42"/>
                        <a:pt x="52" y="31"/>
                        <a:pt x="46" y="28"/>
                      </a:cubicBezTo>
                      <a:cubicBezTo>
                        <a:pt x="40" y="26"/>
                        <a:pt x="31" y="16"/>
                        <a:pt x="25" y="14"/>
                      </a:cubicBezTo>
                      <a:cubicBezTo>
                        <a:pt x="20" y="12"/>
                        <a:pt x="13" y="7"/>
                        <a:pt x="11" y="3"/>
                      </a:cubicBezTo>
                      <a:cubicBezTo>
                        <a:pt x="8" y="0"/>
                        <a:pt x="5" y="0"/>
                        <a:pt x="0" y="4"/>
                      </a:cubicBezTo>
                      <a:cubicBezTo>
                        <a:pt x="2" y="6"/>
                        <a:pt x="4" y="7"/>
                        <a:pt x="5" y="8"/>
                      </a:cubicBezTo>
                      <a:cubicBezTo>
                        <a:pt x="7" y="9"/>
                        <a:pt x="13" y="21"/>
                        <a:pt x="17" y="23"/>
                      </a:cubicBezTo>
                      <a:cubicBezTo>
                        <a:pt x="22" y="25"/>
                        <a:pt x="26" y="36"/>
                        <a:pt x="32" y="39"/>
                      </a:cubicBezTo>
                      <a:cubicBezTo>
                        <a:pt x="37" y="41"/>
                        <a:pt x="41" y="47"/>
                        <a:pt x="44" y="48"/>
                      </a:cubicBezTo>
                      <a:cubicBezTo>
                        <a:pt x="45" y="48"/>
                        <a:pt x="46" y="49"/>
                        <a:pt x="46" y="51"/>
                      </a:cubicBezTo>
                      <a:cubicBezTo>
                        <a:pt x="53" y="54"/>
                        <a:pt x="63" y="52"/>
                        <a:pt x="65" y="51"/>
                      </a:cubicBezTo>
                      <a:cubicBezTo>
                        <a:pt x="67" y="50"/>
                        <a:pt x="70" y="49"/>
                        <a:pt x="72" y="49"/>
                      </a:cubicBezTo>
                      <a:cubicBezTo>
                        <a:pt x="74" y="49"/>
                        <a:pt x="74" y="47"/>
                        <a:pt x="71" y="45"/>
                      </a:cubicBezTo>
                      <a:lnTo>
                        <a:pt x="71" y="45"/>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38" name="Freeform 726"/>
                <p:cNvSpPr>
                  <a:spLocks/>
                </p:cNvSpPr>
                <p:nvPr/>
              </p:nvSpPr>
              <p:spPr bwMode="auto">
                <a:xfrm>
                  <a:off x="3770" y="2051"/>
                  <a:ext cx="23" cy="17"/>
                </a:xfrm>
                <a:custGeom>
                  <a:avLst/>
                  <a:gdLst>
                    <a:gd name="T0" fmla="*/ 71 w 74"/>
                    <a:gd name="T1" fmla="*/ 45 h 54"/>
                    <a:gd name="T2" fmla="*/ 71 w 74"/>
                    <a:gd name="T3" fmla="*/ 45 h 54"/>
                    <a:gd name="T4" fmla="*/ 61 w 74"/>
                    <a:gd name="T5" fmla="*/ 42 h 54"/>
                    <a:gd name="T6" fmla="*/ 46 w 74"/>
                    <a:gd name="T7" fmla="*/ 28 h 54"/>
                    <a:gd name="T8" fmla="*/ 25 w 74"/>
                    <a:gd name="T9" fmla="*/ 14 h 54"/>
                    <a:gd name="T10" fmla="*/ 11 w 74"/>
                    <a:gd name="T11" fmla="*/ 3 h 54"/>
                    <a:gd name="T12" fmla="*/ 0 w 74"/>
                    <a:gd name="T13" fmla="*/ 4 h 54"/>
                    <a:gd name="T14" fmla="*/ 5 w 74"/>
                    <a:gd name="T15" fmla="*/ 8 h 54"/>
                    <a:gd name="T16" fmla="*/ 17 w 74"/>
                    <a:gd name="T17" fmla="*/ 23 h 54"/>
                    <a:gd name="T18" fmla="*/ 32 w 74"/>
                    <a:gd name="T19" fmla="*/ 39 h 54"/>
                    <a:gd name="T20" fmla="*/ 44 w 74"/>
                    <a:gd name="T21" fmla="*/ 48 h 54"/>
                    <a:gd name="T22" fmla="*/ 46 w 74"/>
                    <a:gd name="T23" fmla="*/ 51 h 54"/>
                    <a:gd name="T24" fmla="*/ 65 w 74"/>
                    <a:gd name="T25" fmla="*/ 51 h 54"/>
                    <a:gd name="T26" fmla="*/ 72 w 74"/>
                    <a:gd name="T27" fmla="*/ 49 h 54"/>
                    <a:gd name="T28" fmla="*/ 71 w 74"/>
                    <a:gd name="T29" fmla="*/ 45 h 54"/>
                    <a:gd name="T30" fmla="*/ 71 w 74"/>
                    <a:gd name="T31"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54">
                      <a:moveTo>
                        <a:pt x="71" y="45"/>
                      </a:moveTo>
                      <a:lnTo>
                        <a:pt x="71" y="45"/>
                      </a:lnTo>
                      <a:cubicBezTo>
                        <a:pt x="68" y="44"/>
                        <a:pt x="64" y="42"/>
                        <a:pt x="61" y="42"/>
                      </a:cubicBezTo>
                      <a:cubicBezTo>
                        <a:pt x="59" y="42"/>
                        <a:pt x="52" y="31"/>
                        <a:pt x="46" y="28"/>
                      </a:cubicBezTo>
                      <a:cubicBezTo>
                        <a:pt x="40" y="26"/>
                        <a:pt x="31" y="16"/>
                        <a:pt x="25" y="14"/>
                      </a:cubicBezTo>
                      <a:cubicBezTo>
                        <a:pt x="20" y="12"/>
                        <a:pt x="13" y="7"/>
                        <a:pt x="11" y="3"/>
                      </a:cubicBezTo>
                      <a:cubicBezTo>
                        <a:pt x="8" y="0"/>
                        <a:pt x="5" y="0"/>
                        <a:pt x="0" y="4"/>
                      </a:cubicBezTo>
                      <a:cubicBezTo>
                        <a:pt x="2" y="6"/>
                        <a:pt x="4" y="7"/>
                        <a:pt x="5" y="8"/>
                      </a:cubicBezTo>
                      <a:cubicBezTo>
                        <a:pt x="7" y="9"/>
                        <a:pt x="13" y="21"/>
                        <a:pt x="17" y="23"/>
                      </a:cubicBezTo>
                      <a:cubicBezTo>
                        <a:pt x="22" y="25"/>
                        <a:pt x="26" y="36"/>
                        <a:pt x="32" y="39"/>
                      </a:cubicBezTo>
                      <a:cubicBezTo>
                        <a:pt x="37" y="41"/>
                        <a:pt x="41" y="47"/>
                        <a:pt x="44" y="48"/>
                      </a:cubicBezTo>
                      <a:cubicBezTo>
                        <a:pt x="45" y="48"/>
                        <a:pt x="46" y="49"/>
                        <a:pt x="46" y="51"/>
                      </a:cubicBezTo>
                      <a:cubicBezTo>
                        <a:pt x="53" y="54"/>
                        <a:pt x="63" y="52"/>
                        <a:pt x="65" y="51"/>
                      </a:cubicBezTo>
                      <a:cubicBezTo>
                        <a:pt x="67" y="50"/>
                        <a:pt x="70" y="49"/>
                        <a:pt x="72" y="49"/>
                      </a:cubicBezTo>
                      <a:cubicBezTo>
                        <a:pt x="74" y="49"/>
                        <a:pt x="74" y="47"/>
                        <a:pt x="71" y="45"/>
                      </a:cubicBezTo>
                      <a:lnTo>
                        <a:pt x="71" y="45"/>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39" name="Freeform 727"/>
                <p:cNvSpPr>
                  <a:spLocks/>
                </p:cNvSpPr>
                <p:nvPr/>
              </p:nvSpPr>
              <p:spPr bwMode="auto">
                <a:xfrm>
                  <a:off x="3766" y="2050"/>
                  <a:ext cx="19" cy="18"/>
                </a:xfrm>
                <a:custGeom>
                  <a:avLst/>
                  <a:gdLst>
                    <a:gd name="T0" fmla="*/ 60 w 62"/>
                    <a:gd name="T1" fmla="*/ 53 h 60"/>
                    <a:gd name="T2" fmla="*/ 60 w 62"/>
                    <a:gd name="T3" fmla="*/ 53 h 60"/>
                    <a:gd name="T4" fmla="*/ 48 w 62"/>
                    <a:gd name="T5" fmla="*/ 44 h 60"/>
                    <a:gd name="T6" fmla="*/ 33 w 62"/>
                    <a:gd name="T7" fmla="*/ 28 h 60"/>
                    <a:gd name="T8" fmla="*/ 21 w 62"/>
                    <a:gd name="T9" fmla="*/ 13 h 60"/>
                    <a:gd name="T10" fmla="*/ 16 w 62"/>
                    <a:gd name="T11" fmla="*/ 9 h 60"/>
                    <a:gd name="T12" fmla="*/ 13 w 62"/>
                    <a:gd name="T13" fmla="*/ 5 h 60"/>
                    <a:gd name="T14" fmla="*/ 4 w 62"/>
                    <a:gd name="T15" fmla="*/ 4 h 60"/>
                    <a:gd name="T16" fmla="*/ 0 w 62"/>
                    <a:gd name="T17" fmla="*/ 10 h 60"/>
                    <a:gd name="T18" fmla="*/ 7 w 62"/>
                    <a:gd name="T19" fmla="*/ 21 h 60"/>
                    <a:gd name="T20" fmla="*/ 18 w 62"/>
                    <a:gd name="T21" fmla="*/ 31 h 60"/>
                    <a:gd name="T22" fmla="*/ 26 w 62"/>
                    <a:gd name="T23" fmla="*/ 43 h 60"/>
                    <a:gd name="T24" fmla="*/ 37 w 62"/>
                    <a:gd name="T25" fmla="*/ 56 h 60"/>
                    <a:gd name="T26" fmla="*/ 39 w 62"/>
                    <a:gd name="T27" fmla="*/ 59 h 60"/>
                    <a:gd name="T28" fmla="*/ 58 w 62"/>
                    <a:gd name="T29" fmla="*/ 58 h 60"/>
                    <a:gd name="T30" fmla="*/ 62 w 62"/>
                    <a:gd name="T31" fmla="*/ 56 h 60"/>
                    <a:gd name="T32" fmla="*/ 60 w 62"/>
                    <a:gd name="T33" fmla="*/ 53 h 60"/>
                    <a:gd name="T34" fmla="*/ 60 w 62"/>
                    <a:gd name="T35" fmla="*/ 5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60">
                      <a:moveTo>
                        <a:pt x="60" y="53"/>
                      </a:moveTo>
                      <a:lnTo>
                        <a:pt x="60" y="53"/>
                      </a:lnTo>
                      <a:cubicBezTo>
                        <a:pt x="57" y="52"/>
                        <a:pt x="53" y="46"/>
                        <a:pt x="48" y="44"/>
                      </a:cubicBezTo>
                      <a:cubicBezTo>
                        <a:pt x="42" y="41"/>
                        <a:pt x="38" y="30"/>
                        <a:pt x="33" y="28"/>
                      </a:cubicBezTo>
                      <a:cubicBezTo>
                        <a:pt x="29" y="26"/>
                        <a:pt x="23" y="14"/>
                        <a:pt x="21" y="13"/>
                      </a:cubicBezTo>
                      <a:cubicBezTo>
                        <a:pt x="20" y="12"/>
                        <a:pt x="18" y="11"/>
                        <a:pt x="16" y="9"/>
                      </a:cubicBezTo>
                      <a:cubicBezTo>
                        <a:pt x="15" y="8"/>
                        <a:pt x="14" y="7"/>
                        <a:pt x="13" y="5"/>
                      </a:cubicBezTo>
                      <a:cubicBezTo>
                        <a:pt x="9" y="0"/>
                        <a:pt x="6" y="3"/>
                        <a:pt x="4" y="4"/>
                      </a:cubicBezTo>
                      <a:cubicBezTo>
                        <a:pt x="3" y="6"/>
                        <a:pt x="1" y="8"/>
                        <a:pt x="0" y="10"/>
                      </a:cubicBezTo>
                      <a:cubicBezTo>
                        <a:pt x="1" y="13"/>
                        <a:pt x="5" y="19"/>
                        <a:pt x="7" y="21"/>
                      </a:cubicBezTo>
                      <a:cubicBezTo>
                        <a:pt x="10" y="23"/>
                        <a:pt x="17" y="29"/>
                        <a:pt x="18" y="31"/>
                      </a:cubicBezTo>
                      <a:cubicBezTo>
                        <a:pt x="19" y="34"/>
                        <a:pt x="24" y="38"/>
                        <a:pt x="26" y="43"/>
                      </a:cubicBezTo>
                      <a:cubicBezTo>
                        <a:pt x="29" y="47"/>
                        <a:pt x="35" y="54"/>
                        <a:pt x="37" y="56"/>
                      </a:cubicBezTo>
                      <a:cubicBezTo>
                        <a:pt x="38" y="57"/>
                        <a:pt x="39" y="58"/>
                        <a:pt x="39" y="59"/>
                      </a:cubicBezTo>
                      <a:cubicBezTo>
                        <a:pt x="47" y="60"/>
                        <a:pt x="53" y="60"/>
                        <a:pt x="58" y="58"/>
                      </a:cubicBezTo>
                      <a:cubicBezTo>
                        <a:pt x="60" y="58"/>
                        <a:pt x="62" y="57"/>
                        <a:pt x="62" y="56"/>
                      </a:cubicBezTo>
                      <a:cubicBezTo>
                        <a:pt x="62" y="54"/>
                        <a:pt x="61" y="53"/>
                        <a:pt x="60" y="53"/>
                      </a:cubicBezTo>
                      <a:lnTo>
                        <a:pt x="60" y="53"/>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40" name="Freeform 728"/>
                <p:cNvSpPr>
                  <a:spLocks/>
                </p:cNvSpPr>
                <p:nvPr/>
              </p:nvSpPr>
              <p:spPr bwMode="auto">
                <a:xfrm>
                  <a:off x="3766" y="2050"/>
                  <a:ext cx="19" cy="18"/>
                </a:xfrm>
                <a:custGeom>
                  <a:avLst/>
                  <a:gdLst>
                    <a:gd name="T0" fmla="*/ 60 w 62"/>
                    <a:gd name="T1" fmla="*/ 53 h 60"/>
                    <a:gd name="T2" fmla="*/ 60 w 62"/>
                    <a:gd name="T3" fmla="*/ 53 h 60"/>
                    <a:gd name="T4" fmla="*/ 48 w 62"/>
                    <a:gd name="T5" fmla="*/ 44 h 60"/>
                    <a:gd name="T6" fmla="*/ 33 w 62"/>
                    <a:gd name="T7" fmla="*/ 28 h 60"/>
                    <a:gd name="T8" fmla="*/ 21 w 62"/>
                    <a:gd name="T9" fmla="*/ 13 h 60"/>
                    <a:gd name="T10" fmla="*/ 16 w 62"/>
                    <a:gd name="T11" fmla="*/ 9 h 60"/>
                    <a:gd name="T12" fmla="*/ 13 w 62"/>
                    <a:gd name="T13" fmla="*/ 5 h 60"/>
                    <a:gd name="T14" fmla="*/ 4 w 62"/>
                    <a:gd name="T15" fmla="*/ 4 h 60"/>
                    <a:gd name="T16" fmla="*/ 0 w 62"/>
                    <a:gd name="T17" fmla="*/ 10 h 60"/>
                    <a:gd name="T18" fmla="*/ 7 w 62"/>
                    <a:gd name="T19" fmla="*/ 21 h 60"/>
                    <a:gd name="T20" fmla="*/ 18 w 62"/>
                    <a:gd name="T21" fmla="*/ 31 h 60"/>
                    <a:gd name="T22" fmla="*/ 26 w 62"/>
                    <a:gd name="T23" fmla="*/ 43 h 60"/>
                    <a:gd name="T24" fmla="*/ 37 w 62"/>
                    <a:gd name="T25" fmla="*/ 56 h 60"/>
                    <a:gd name="T26" fmla="*/ 39 w 62"/>
                    <a:gd name="T27" fmla="*/ 59 h 60"/>
                    <a:gd name="T28" fmla="*/ 58 w 62"/>
                    <a:gd name="T29" fmla="*/ 58 h 60"/>
                    <a:gd name="T30" fmla="*/ 62 w 62"/>
                    <a:gd name="T31" fmla="*/ 56 h 60"/>
                    <a:gd name="T32" fmla="*/ 60 w 62"/>
                    <a:gd name="T33" fmla="*/ 53 h 60"/>
                    <a:gd name="T34" fmla="*/ 60 w 62"/>
                    <a:gd name="T35" fmla="*/ 5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60">
                      <a:moveTo>
                        <a:pt x="60" y="53"/>
                      </a:moveTo>
                      <a:lnTo>
                        <a:pt x="60" y="53"/>
                      </a:lnTo>
                      <a:cubicBezTo>
                        <a:pt x="57" y="52"/>
                        <a:pt x="53" y="46"/>
                        <a:pt x="48" y="44"/>
                      </a:cubicBezTo>
                      <a:cubicBezTo>
                        <a:pt x="42" y="41"/>
                        <a:pt x="38" y="30"/>
                        <a:pt x="33" y="28"/>
                      </a:cubicBezTo>
                      <a:cubicBezTo>
                        <a:pt x="29" y="26"/>
                        <a:pt x="23" y="14"/>
                        <a:pt x="21" y="13"/>
                      </a:cubicBezTo>
                      <a:cubicBezTo>
                        <a:pt x="20" y="12"/>
                        <a:pt x="18" y="11"/>
                        <a:pt x="16" y="9"/>
                      </a:cubicBezTo>
                      <a:cubicBezTo>
                        <a:pt x="15" y="8"/>
                        <a:pt x="14" y="7"/>
                        <a:pt x="13" y="5"/>
                      </a:cubicBezTo>
                      <a:cubicBezTo>
                        <a:pt x="9" y="0"/>
                        <a:pt x="6" y="3"/>
                        <a:pt x="4" y="4"/>
                      </a:cubicBezTo>
                      <a:cubicBezTo>
                        <a:pt x="3" y="6"/>
                        <a:pt x="1" y="8"/>
                        <a:pt x="0" y="10"/>
                      </a:cubicBezTo>
                      <a:cubicBezTo>
                        <a:pt x="1" y="13"/>
                        <a:pt x="5" y="19"/>
                        <a:pt x="7" y="21"/>
                      </a:cubicBezTo>
                      <a:cubicBezTo>
                        <a:pt x="10" y="23"/>
                        <a:pt x="17" y="29"/>
                        <a:pt x="18" y="31"/>
                      </a:cubicBezTo>
                      <a:cubicBezTo>
                        <a:pt x="19" y="34"/>
                        <a:pt x="24" y="38"/>
                        <a:pt x="26" y="43"/>
                      </a:cubicBezTo>
                      <a:cubicBezTo>
                        <a:pt x="29" y="47"/>
                        <a:pt x="35" y="54"/>
                        <a:pt x="37" y="56"/>
                      </a:cubicBezTo>
                      <a:cubicBezTo>
                        <a:pt x="38" y="57"/>
                        <a:pt x="39" y="58"/>
                        <a:pt x="39" y="59"/>
                      </a:cubicBezTo>
                      <a:cubicBezTo>
                        <a:pt x="47" y="60"/>
                        <a:pt x="53" y="60"/>
                        <a:pt x="58" y="58"/>
                      </a:cubicBezTo>
                      <a:cubicBezTo>
                        <a:pt x="60" y="58"/>
                        <a:pt x="62" y="57"/>
                        <a:pt x="62" y="56"/>
                      </a:cubicBezTo>
                      <a:cubicBezTo>
                        <a:pt x="62" y="54"/>
                        <a:pt x="61" y="53"/>
                        <a:pt x="60" y="53"/>
                      </a:cubicBezTo>
                      <a:lnTo>
                        <a:pt x="60" y="53"/>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41" name="Freeform 729"/>
                <p:cNvSpPr>
                  <a:spLocks/>
                </p:cNvSpPr>
                <p:nvPr/>
              </p:nvSpPr>
              <p:spPr bwMode="auto">
                <a:xfrm>
                  <a:off x="3759" y="2050"/>
                  <a:ext cx="19" cy="19"/>
                </a:xfrm>
                <a:custGeom>
                  <a:avLst/>
                  <a:gdLst>
                    <a:gd name="T0" fmla="*/ 48 w 62"/>
                    <a:gd name="T1" fmla="*/ 42 h 60"/>
                    <a:gd name="T2" fmla="*/ 48 w 62"/>
                    <a:gd name="T3" fmla="*/ 42 h 60"/>
                    <a:gd name="T4" fmla="*/ 40 w 62"/>
                    <a:gd name="T5" fmla="*/ 30 h 60"/>
                    <a:gd name="T6" fmla="*/ 29 w 62"/>
                    <a:gd name="T7" fmla="*/ 20 h 60"/>
                    <a:gd name="T8" fmla="*/ 22 w 62"/>
                    <a:gd name="T9" fmla="*/ 9 h 60"/>
                    <a:gd name="T10" fmla="*/ 21 w 62"/>
                    <a:gd name="T11" fmla="*/ 8 h 60"/>
                    <a:gd name="T12" fmla="*/ 13 w 62"/>
                    <a:gd name="T13" fmla="*/ 2 h 60"/>
                    <a:gd name="T14" fmla="*/ 7 w 62"/>
                    <a:gd name="T15" fmla="*/ 2 h 60"/>
                    <a:gd name="T16" fmla="*/ 0 w 62"/>
                    <a:gd name="T17" fmla="*/ 5 h 60"/>
                    <a:gd name="T18" fmla="*/ 5 w 62"/>
                    <a:gd name="T19" fmla="*/ 11 h 60"/>
                    <a:gd name="T20" fmla="*/ 12 w 62"/>
                    <a:gd name="T21" fmla="*/ 20 h 60"/>
                    <a:gd name="T22" fmla="*/ 17 w 62"/>
                    <a:gd name="T23" fmla="*/ 28 h 60"/>
                    <a:gd name="T24" fmla="*/ 28 w 62"/>
                    <a:gd name="T25" fmla="*/ 40 h 60"/>
                    <a:gd name="T26" fmla="*/ 34 w 62"/>
                    <a:gd name="T27" fmla="*/ 48 h 60"/>
                    <a:gd name="T28" fmla="*/ 40 w 62"/>
                    <a:gd name="T29" fmla="*/ 55 h 60"/>
                    <a:gd name="T30" fmla="*/ 43 w 62"/>
                    <a:gd name="T31" fmla="*/ 58 h 60"/>
                    <a:gd name="T32" fmla="*/ 46 w 62"/>
                    <a:gd name="T33" fmla="*/ 59 h 60"/>
                    <a:gd name="T34" fmla="*/ 57 w 62"/>
                    <a:gd name="T35" fmla="*/ 59 h 60"/>
                    <a:gd name="T36" fmla="*/ 61 w 62"/>
                    <a:gd name="T37" fmla="*/ 58 h 60"/>
                    <a:gd name="T38" fmla="*/ 59 w 62"/>
                    <a:gd name="T39" fmla="*/ 55 h 60"/>
                    <a:gd name="T40" fmla="*/ 48 w 62"/>
                    <a:gd name="T41" fmla="*/ 42 h 60"/>
                    <a:gd name="T42" fmla="*/ 48 w 62"/>
                    <a:gd name="T43" fmla="*/ 4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60">
                      <a:moveTo>
                        <a:pt x="48" y="42"/>
                      </a:moveTo>
                      <a:lnTo>
                        <a:pt x="48" y="42"/>
                      </a:lnTo>
                      <a:cubicBezTo>
                        <a:pt x="46" y="37"/>
                        <a:pt x="41" y="33"/>
                        <a:pt x="40" y="30"/>
                      </a:cubicBezTo>
                      <a:cubicBezTo>
                        <a:pt x="39" y="28"/>
                        <a:pt x="32" y="22"/>
                        <a:pt x="29" y="20"/>
                      </a:cubicBezTo>
                      <a:cubicBezTo>
                        <a:pt x="27" y="18"/>
                        <a:pt x="23" y="12"/>
                        <a:pt x="22" y="9"/>
                      </a:cubicBezTo>
                      <a:cubicBezTo>
                        <a:pt x="22" y="8"/>
                        <a:pt x="22" y="8"/>
                        <a:pt x="21" y="8"/>
                      </a:cubicBezTo>
                      <a:cubicBezTo>
                        <a:pt x="21" y="6"/>
                        <a:pt x="16" y="3"/>
                        <a:pt x="13" y="2"/>
                      </a:cubicBezTo>
                      <a:cubicBezTo>
                        <a:pt x="10" y="0"/>
                        <a:pt x="10" y="0"/>
                        <a:pt x="7" y="2"/>
                      </a:cubicBezTo>
                      <a:cubicBezTo>
                        <a:pt x="5" y="3"/>
                        <a:pt x="2" y="4"/>
                        <a:pt x="0" y="5"/>
                      </a:cubicBezTo>
                      <a:cubicBezTo>
                        <a:pt x="2" y="7"/>
                        <a:pt x="3" y="10"/>
                        <a:pt x="5" y="11"/>
                      </a:cubicBezTo>
                      <a:cubicBezTo>
                        <a:pt x="9" y="14"/>
                        <a:pt x="11" y="18"/>
                        <a:pt x="12" y="20"/>
                      </a:cubicBezTo>
                      <a:cubicBezTo>
                        <a:pt x="12" y="22"/>
                        <a:pt x="13" y="25"/>
                        <a:pt x="17" y="28"/>
                      </a:cubicBezTo>
                      <a:cubicBezTo>
                        <a:pt x="20" y="30"/>
                        <a:pt x="27" y="36"/>
                        <a:pt x="28" y="40"/>
                      </a:cubicBezTo>
                      <a:cubicBezTo>
                        <a:pt x="30" y="44"/>
                        <a:pt x="32" y="46"/>
                        <a:pt x="34" y="48"/>
                      </a:cubicBezTo>
                      <a:cubicBezTo>
                        <a:pt x="37" y="50"/>
                        <a:pt x="38" y="53"/>
                        <a:pt x="40" y="55"/>
                      </a:cubicBezTo>
                      <a:cubicBezTo>
                        <a:pt x="42" y="56"/>
                        <a:pt x="43" y="57"/>
                        <a:pt x="43" y="58"/>
                      </a:cubicBezTo>
                      <a:cubicBezTo>
                        <a:pt x="44" y="58"/>
                        <a:pt x="45" y="58"/>
                        <a:pt x="46" y="59"/>
                      </a:cubicBezTo>
                      <a:cubicBezTo>
                        <a:pt x="50" y="60"/>
                        <a:pt x="51" y="58"/>
                        <a:pt x="57" y="59"/>
                      </a:cubicBezTo>
                      <a:cubicBezTo>
                        <a:pt x="62" y="60"/>
                        <a:pt x="62" y="59"/>
                        <a:pt x="61" y="58"/>
                      </a:cubicBezTo>
                      <a:cubicBezTo>
                        <a:pt x="61" y="57"/>
                        <a:pt x="60" y="56"/>
                        <a:pt x="59" y="55"/>
                      </a:cubicBezTo>
                      <a:cubicBezTo>
                        <a:pt x="57" y="53"/>
                        <a:pt x="51" y="46"/>
                        <a:pt x="48" y="42"/>
                      </a:cubicBezTo>
                      <a:lnTo>
                        <a:pt x="48" y="42"/>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42" name="Freeform 730"/>
                <p:cNvSpPr>
                  <a:spLocks/>
                </p:cNvSpPr>
                <p:nvPr/>
              </p:nvSpPr>
              <p:spPr bwMode="auto">
                <a:xfrm>
                  <a:off x="3759" y="2050"/>
                  <a:ext cx="19" cy="19"/>
                </a:xfrm>
                <a:custGeom>
                  <a:avLst/>
                  <a:gdLst>
                    <a:gd name="T0" fmla="*/ 48 w 62"/>
                    <a:gd name="T1" fmla="*/ 42 h 60"/>
                    <a:gd name="T2" fmla="*/ 48 w 62"/>
                    <a:gd name="T3" fmla="*/ 42 h 60"/>
                    <a:gd name="T4" fmla="*/ 40 w 62"/>
                    <a:gd name="T5" fmla="*/ 30 h 60"/>
                    <a:gd name="T6" fmla="*/ 29 w 62"/>
                    <a:gd name="T7" fmla="*/ 20 h 60"/>
                    <a:gd name="T8" fmla="*/ 22 w 62"/>
                    <a:gd name="T9" fmla="*/ 9 h 60"/>
                    <a:gd name="T10" fmla="*/ 21 w 62"/>
                    <a:gd name="T11" fmla="*/ 8 h 60"/>
                    <a:gd name="T12" fmla="*/ 13 w 62"/>
                    <a:gd name="T13" fmla="*/ 2 h 60"/>
                    <a:gd name="T14" fmla="*/ 7 w 62"/>
                    <a:gd name="T15" fmla="*/ 2 h 60"/>
                    <a:gd name="T16" fmla="*/ 0 w 62"/>
                    <a:gd name="T17" fmla="*/ 5 h 60"/>
                    <a:gd name="T18" fmla="*/ 5 w 62"/>
                    <a:gd name="T19" fmla="*/ 11 h 60"/>
                    <a:gd name="T20" fmla="*/ 12 w 62"/>
                    <a:gd name="T21" fmla="*/ 20 h 60"/>
                    <a:gd name="T22" fmla="*/ 17 w 62"/>
                    <a:gd name="T23" fmla="*/ 28 h 60"/>
                    <a:gd name="T24" fmla="*/ 28 w 62"/>
                    <a:gd name="T25" fmla="*/ 40 h 60"/>
                    <a:gd name="T26" fmla="*/ 34 w 62"/>
                    <a:gd name="T27" fmla="*/ 48 h 60"/>
                    <a:gd name="T28" fmla="*/ 40 w 62"/>
                    <a:gd name="T29" fmla="*/ 55 h 60"/>
                    <a:gd name="T30" fmla="*/ 43 w 62"/>
                    <a:gd name="T31" fmla="*/ 58 h 60"/>
                    <a:gd name="T32" fmla="*/ 46 w 62"/>
                    <a:gd name="T33" fmla="*/ 59 h 60"/>
                    <a:gd name="T34" fmla="*/ 57 w 62"/>
                    <a:gd name="T35" fmla="*/ 59 h 60"/>
                    <a:gd name="T36" fmla="*/ 61 w 62"/>
                    <a:gd name="T37" fmla="*/ 58 h 60"/>
                    <a:gd name="T38" fmla="*/ 59 w 62"/>
                    <a:gd name="T39" fmla="*/ 55 h 60"/>
                    <a:gd name="T40" fmla="*/ 48 w 62"/>
                    <a:gd name="T41" fmla="*/ 42 h 60"/>
                    <a:gd name="T42" fmla="*/ 48 w 62"/>
                    <a:gd name="T43" fmla="*/ 4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60">
                      <a:moveTo>
                        <a:pt x="48" y="42"/>
                      </a:moveTo>
                      <a:lnTo>
                        <a:pt x="48" y="42"/>
                      </a:lnTo>
                      <a:cubicBezTo>
                        <a:pt x="46" y="37"/>
                        <a:pt x="41" y="33"/>
                        <a:pt x="40" y="30"/>
                      </a:cubicBezTo>
                      <a:cubicBezTo>
                        <a:pt x="39" y="28"/>
                        <a:pt x="32" y="22"/>
                        <a:pt x="29" y="20"/>
                      </a:cubicBezTo>
                      <a:cubicBezTo>
                        <a:pt x="27" y="18"/>
                        <a:pt x="23" y="12"/>
                        <a:pt x="22" y="9"/>
                      </a:cubicBezTo>
                      <a:cubicBezTo>
                        <a:pt x="22" y="8"/>
                        <a:pt x="22" y="8"/>
                        <a:pt x="21" y="8"/>
                      </a:cubicBezTo>
                      <a:cubicBezTo>
                        <a:pt x="21" y="6"/>
                        <a:pt x="16" y="3"/>
                        <a:pt x="13" y="2"/>
                      </a:cubicBezTo>
                      <a:cubicBezTo>
                        <a:pt x="10" y="0"/>
                        <a:pt x="10" y="0"/>
                        <a:pt x="7" y="2"/>
                      </a:cubicBezTo>
                      <a:cubicBezTo>
                        <a:pt x="5" y="3"/>
                        <a:pt x="2" y="4"/>
                        <a:pt x="0" y="5"/>
                      </a:cubicBezTo>
                      <a:cubicBezTo>
                        <a:pt x="2" y="7"/>
                        <a:pt x="3" y="10"/>
                        <a:pt x="5" y="11"/>
                      </a:cubicBezTo>
                      <a:cubicBezTo>
                        <a:pt x="9" y="14"/>
                        <a:pt x="11" y="18"/>
                        <a:pt x="12" y="20"/>
                      </a:cubicBezTo>
                      <a:cubicBezTo>
                        <a:pt x="12" y="22"/>
                        <a:pt x="13" y="25"/>
                        <a:pt x="17" y="28"/>
                      </a:cubicBezTo>
                      <a:cubicBezTo>
                        <a:pt x="20" y="30"/>
                        <a:pt x="27" y="36"/>
                        <a:pt x="28" y="40"/>
                      </a:cubicBezTo>
                      <a:cubicBezTo>
                        <a:pt x="30" y="44"/>
                        <a:pt x="32" y="46"/>
                        <a:pt x="34" y="48"/>
                      </a:cubicBezTo>
                      <a:cubicBezTo>
                        <a:pt x="37" y="50"/>
                        <a:pt x="38" y="53"/>
                        <a:pt x="40" y="55"/>
                      </a:cubicBezTo>
                      <a:cubicBezTo>
                        <a:pt x="42" y="56"/>
                        <a:pt x="43" y="57"/>
                        <a:pt x="43" y="58"/>
                      </a:cubicBezTo>
                      <a:cubicBezTo>
                        <a:pt x="44" y="58"/>
                        <a:pt x="45" y="58"/>
                        <a:pt x="46" y="59"/>
                      </a:cubicBezTo>
                      <a:cubicBezTo>
                        <a:pt x="50" y="60"/>
                        <a:pt x="51" y="58"/>
                        <a:pt x="57" y="59"/>
                      </a:cubicBezTo>
                      <a:cubicBezTo>
                        <a:pt x="62" y="60"/>
                        <a:pt x="62" y="59"/>
                        <a:pt x="61" y="58"/>
                      </a:cubicBezTo>
                      <a:cubicBezTo>
                        <a:pt x="61" y="57"/>
                        <a:pt x="60" y="56"/>
                        <a:pt x="59" y="55"/>
                      </a:cubicBezTo>
                      <a:cubicBezTo>
                        <a:pt x="57" y="53"/>
                        <a:pt x="51" y="46"/>
                        <a:pt x="48" y="42"/>
                      </a:cubicBezTo>
                      <a:lnTo>
                        <a:pt x="48" y="4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43" name="Freeform 731"/>
                <p:cNvSpPr>
                  <a:spLocks/>
                </p:cNvSpPr>
                <p:nvPr/>
              </p:nvSpPr>
              <p:spPr bwMode="auto">
                <a:xfrm>
                  <a:off x="3750" y="2049"/>
                  <a:ext cx="22" cy="20"/>
                </a:xfrm>
                <a:custGeom>
                  <a:avLst/>
                  <a:gdLst>
                    <a:gd name="T0" fmla="*/ 68 w 71"/>
                    <a:gd name="T1" fmla="*/ 59 h 64"/>
                    <a:gd name="T2" fmla="*/ 68 w 71"/>
                    <a:gd name="T3" fmla="*/ 59 h 64"/>
                    <a:gd name="T4" fmla="*/ 62 w 71"/>
                    <a:gd name="T5" fmla="*/ 52 h 64"/>
                    <a:gd name="T6" fmla="*/ 56 w 71"/>
                    <a:gd name="T7" fmla="*/ 44 h 64"/>
                    <a:gd name="T8" fmla="*/ 45 w 71"/>
                    <a:gd name="T9" fmla="*/ 32 h 64"/>
                    <a:gd name="T10" fmla="*/ 40 w 71"/>
                    <a:gd name="T11" fmla="*/ 24 h 64"/>
                    <a:gd name="T12" fmla="*/ 33 w 71"/>
                    <a:gd name="T13" fmla="*/ 15 h 64"/>
                    <a:gd name="T14" fmla="*/ 28 w 71"/>
                    <a:gd name="T15" fmla="*/ 9 h 64"/>
                    <a:gd name="T16" fmla="*/ 24 w 71"/>
                    <a:gd name="T17" fmla="*/ 4 h 64"/>
                    <a:gd name="T18" fmla="*/ 14 w 71"/>
                    <a:gd name="T19" fmla="*/ 1 h 64"/>
                    <a:gd name="T20" fmla="*/ 5 w 71"/>
                    <a:gd name="T21" fmla="*/ 5 h 64"/>
                    <a:gd name="T22" fmla="*/ 0 w 71"/>
                    <a:gd name="T23" fmla="*/ 11 h 64"/>
                    <a:gd name="T24" fmla="*/ 3 w 71"/>
                    <a:gd name="T25" fmla="*/ 14 h 64"/>
                    <a:gd name="T26" fmla="*/ 19 w 71"/>
                    <a:gd name="T27" fmla="*/ 32 h 64"/>
                    <a:gd name="T28" fmla="*/ 37 w 71"/>
                    <a:gd name="T29" fmla="*/ 50 h 64"/>
                    <a:gd name="T30" fmla="*/ 50 w 71"/>
                    <a:gd name="T31" fmla="*/ 64 h 64"/>
                    <a:gd name="T32" fmla="*/ 55 w 71"/>
                    <a:gd name="T33" fmla="*/ 64 h 64"/>
                    <a:gd name="T34" fmla="*/ 67 w 71"/>
                    <a:gd name="T35" fmla="*/ 64 h 64"/>
                    <a:gd name="T36" fmla="*/ 71 w 71"/>
                    <a:gd name="T37" fmla="*/ 62 h 64"/>
                    <a:gd name="T38" fmla="*/ 68 w 71"/>
                    <a:gd name="T39" fmla="*/ 59 h 64"/>
                    <a:gd name="T40" fmla="*/ 68 w 71"/>
                    <a:gd name="T41" fmla="*/ 5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64">
                      <a:moveTo>
                        <a:pt x="68" y="59"/>
                      </a:moveTo>
                      <a:lnTo>
                        <a:pt x="68" y="59"/>
                      </a:lnTo>
                      <a:cubicBezTo>
                        <a:pt x="66" y="57"/>
                        <a:pt x="65" y="54"/>
                        <a:pt x="62" y="52"/>
                      </a:cubicBezTo>
                      <a:cubicBezTo>
                        <a:pt x="60" y="50"/>
                        <a:pt x="58" y="48"/>
                        <a:pt x="56" y="44"/>
                      </a:cubicBezTo>
                      <a:cubicBezTo>
                        <a:pt x="55" y="40"/>
                        <a:pt x="48" y="34"/>
                        <a:pt x="45" y="32"/>
                      </a:cubicBezTo>
                      <a:cubicBezTo>
                        <a:pt x="41" y="29"/>
                        <a:pt x="40" y="26"/>
                        <a:pt x="40" y="24"/>
                      </a:cubicBezTo>
                      <a:cubicBezTo>
                        <a:pt x="39" y="22"/>
                        <a:pt x="37" y="18"/>
                        <a:pt x="33" y="15"/>
                      </a:cubicBezTo>
                      <a:cubicBezTo>
                        <a:pt x="31" y="14"/>
                        <a:pt x="30" y="11"/>
                        <a:pt x="28" y="9"/>
                      </a:cubicBezTo>
                      <a:cubicBezTo>
                        <a:pt x="27" y="7"/>
                        <a:pt x="26" y="5"/>
                        <a:pt x="24" y="4"/>
                      </a:cubicBezTo>
                      <a:cubicBezTo>
                        <a:pt x="21" y="2"/>
                        <a:pt x="17" y="1"/>
                        <a:pt x="14" y="1"/>
                      </a:cubicBezTo>
                      <a:cubicBezTo>
                        <a:pt x="11" y="0"/>
                        <a:pt x="6" y="3"/>
                        <a:pt x="5" y="5"/>
                      </a:cubicBezTo>
                      <a:cubicBezTo>
                        <a:pt x="4" y="6"/>
                        <a:pt x="3" y="8"/>
                        <a:pt x="0" y="11"/>
                      </a:cubicBezTo>
                      <a:cubicBezTo>
                        <a:pt x="1" y="12"/>
                        <a:pt x="2" y="13"/>
                        <a:pt x="3" y="14"/>
                      </a:cubicBezTo>
                      <a:cubicBezTo>
                        <a:pt x="7" y="20"/>
                        <a:pt x="15" y="30"/>
                        <a:pt x="19" y="32"/>
                      </a:cubicBezTo>
                      <a:cubicBezTo>
                        <a:pt x="23" y="35"/>
                        <a:pt x="34" y="48"/>
                        <a:pt x="37" y="50"/>
                      </a:cubicBezTo>
                      <a:cubicBezTo>
                        <a:pt x="40" y="52"/>
                        <a:pt x="47" y="61"/>
                        <a:pt x="50" y="64"/>
                      </a:cubicBezTo>
                      <a:cubicBezTo>
                        <a:pt x="52" y="64"/>
                        <a:pt x="54" y="64"/>
                        <a:pt x="55" y="64"/>
                      </a:cubicBezTo>
                      <a:cubicBezTo>
                        <a:pt x="57" y="63"/>
                        <a:pt x="61" y="64"/>
                        <a:pt x="67" y="64"/>
                      </a:cubicBezTo>
                      <a:cubicBezTo>
                        <a:pt x="70" y="64"/>
                        <a:pt x="71" y="63"/>
                        <a:pt x="71" y="62"/>
                      </a:cubicBezTo>
                      <a:cubicBezTo>
                        <a:pt x="71" y="61"/>
                        <a:pt x="70" y="60"/>
                        <a:pt x="68" y="59"/>
                      </a:cubicBezTo>
                      <a:lnTo>
                        <a:pt x="68" y="59"/>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44" name="Freeform 732"/>
                <p:cNvSpPr>
                  <a:spLocks/>
                </p:cNvSpPr>
                <p:nvPr/>
              </p:nvSpPr>
              <p:spPr bwMode="auto">
                <a:xfrm>
                  <a:off x="3750" y="2049"/>
                  <a:ext cx="22" cy="20"/>
                </a:xfrm>
                <a:custGeom>
                  <a:avLst/>
                  <a:gdLst>
                    <a:gd name="T0" fmla="*/ 68 w 71"/>
                    <a:gd name="T1" fmla="*/ 59 h 64"/>
                    <a:gd name="T2" fmla="*/ 68 w 71"/>
                    <a:gd name="T3" fmla="*/ 59 h 64"/>
                    <a:gd name="T4" fmla="*/ 62 w 71"/>
                    <a:gd name="T5" fmla="*/ 52 h 64"/>
                    <a:gd name="T6" fmla="*/ 56 w 71"/>
                    <a:gd name="T7" fmla="*/ 44 h 64"/>
                    <a:gd name="T8" fmla="*/ 45 w 71"/>
                    <a:gd name="T9" fmla="*/ 32 h 64"/>
                    <a:gd name="T10" fmla="*/ 40 w 71"/>
                    <a:gd name="T11" fmla="*/ 24 h 64"/>
                    <a:gd name="T12" fmla="*/ 33 w 71"/>
                    <a:gd name="T13" fmla="*/ 15 h 64"/>
                    <a:gd name="T14" fmla="*/ 28 w 71"/>
                    <a:gd name="T15" fmla="*/ 9 h 64"/>
                    <a:gd name="T16" fmla="*/ 24 w 71"/>
                    <a:gd name="T17" fmla="*/ 4 h 64"/>
                    <a:gd name="T18" fmla="*/ 14 w 71"/>
                    <a:gd name="T19" fmla="*/ 1 h 64"/>
                    <a:gd name="T20" fmla="*/ 5 w 71"/>
                    <a:gd name="T21" fmla="*/ 5 h 64"/>
                    <a:gd name="T22" fmla="*/ 0 w 71"/>
                    <a:gd name="T23" fmla="*/ 11 h 64"/>
                    <a:gd name="T24" fmla="*/ 3 w 71"/>
                    <a:gd name="T25" fmla="*/ 14 h 64"/>
                    <a:gd name="T26" fmla="*/ 19 w 71"/>
                    <a:gd name="T27" fmla="*/ 32 h 64"/>
                    <a:gd name="T28" fmla="*/ 37 w 71"/>
                    <a:gd name="T29" fmla="*/ 50 h 64"/>
                    <a:gd name="T30" fmla="*/ 50 w 71"/>
                    <a:gd name="T31" fmla="*/ 64 h 64"/>
                    <a:gd name="T32" fmla="*/ 55 w 71"/>
                    <a:gd name="T33" fmla="*/ 64 h 64"/>
                    <a:gd name="T34" fmla="*/ 67 w 71"/>
                    <a:gd name="T35" fmla="*/ 64 h 64"/>
                    <a:gd name="T36" fmla="*/ 71 w 71"/>
                    <a:gd name="T37" fmla="*/ 62 h 64"/>
                    <a:gd name="T38" fmla="*/ 68 w 71"/>
                    <a:gd name="T39" fmla="*/ 59 h 64"/>
                    <a:gd name="T40" fmla="*/ 68 w 71"/>
                    <a:gd name="T41" fmla="*/ 5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64">
                      <a:moveTo>
                        <a:pt x="68" y="59"/>
                      </a:moveTo>
                      <a:lnTo>
                        <a:pt x="68" y="59"/>
                      </a:lnTo>
                      <a:cubicBezTo>
                        <a:pt x="66" y="57"/>
                        <a:pt x="65" y="54"/>
                        <a:pt x="62" y="52"/>
                      </a:cubicBezTo>
                      <a:cubicBezTo>
                        <a:pt x="60" y="50"/>
                        <a:pt x="58" y="48"/>
                        <a:pt x="56" y="44"/>
                      </a:cubicBezTo>
                      <a:cubicBezTo>
                        <a:pt x="55" y="40"/>
                        <a:pt x="48" y="34"/>
                        <a:pt x="45" y="32"/>
                      </a:cubicBezTo>
                      <a:cubicBezTo>
                        <a:pt x="41" y="29"/>
                        <a:pt x="40" y="26"/>
                        <a:pt x="40" y="24"/>
                      </a:cubicBezTo>
                      <a:cubicBezTo>
                        <a:pt x="39" y="22"/>
                        <a:pt x="37" y="18"/>
                        <a:pt x="33" y="15"/>
                      </a:cubicBezTo>
                      <a:cubicBezTo>
                        <a:pt x="31" y="14"/>
                        <a:pt x="30" y="11"/>
                        <a:pt x="28" y="9"/>
                      </a:cubicBezTo>
                      <a:cubicBezTo>
                        <a:pt x="27" y="7"/>
                        <a:pt x="26" y="5"/>
                        <a:pt x="24" y="4"/>
                      </a:cubicBezTo>
                      <a:cubicBezTo>
                        <a:pt x="21" y="2"/>
                        <a:pt x="17" y="1"/>
                        <a:pt x="14" y="1"/>
                      </a:cubicBezTo>
                      <a:cubicBezTo>
                        <a:pt x="11" y="0"/>
                        <a:pt x="6" y="3"/>
                        <a:pt x="5" y="5"/>
                      </a:cubicBezTo>
                      <a:cubicBezTo>
                        <a:pt x="4" y="6"/>
                        <a:pt x="3" y="8"/>
                        <a:pt x="0" y="11"/>
                      </a:cubicBezTo>
                      <a:cubicBezTo>
                        <a:pt x="1" y="12"/>
                        <a:pt x="2" y="13"/>
                        <a:pt x="3" y="14"/>
                      </a:cubicBezTo>
                      <a:cubicBezTo>
                        <a:pt x="7" y="20"/>
                        <a:pt x="15" y="30"/>
                        <a:pt x="19" y="32"/>
                      </a:cubicBezTo>
                      <a:cubicBezTo>
                        <a:pt x="23" y="35"/>
                        <a:pt x="34" y="48"/>
                        <a:pt x="37" y="50"/>
                      </a:cubicBezTo>
                      <a:cubicBezTo>
                        <a:pt x="40" y="52"/>
                        <a:pt x="47" y="61"/>
                        <a:pt x="50" y="64"/>
                      </a:cubicBezTo>
                      <a:cubicBezTo>
                        <a:pt x="52" y="64"/>
                        <a:pt x="54" y="64"/>
                        <a:pt x="55" y="64"/>
                      </a:cubicBezTo>
                      <a:cubicBezTo>
                        <a:pt x="57" y="63"/>
                        <a:pt x="61" y="64"/>
                        <a:pt x="67" y="64"/>
                      </a:cubicBezTo>
                      <a:cubicBezTo>
                        <a:pt x="70" y="64"/>
                        <a:pt x="71" y="63"/>
                        <a:pt x="71" y="62"/>
                      </a:cubicBezTo>
                      <a:cubicBezTo>
                        <a:pt x="71" y="61"/>
                        <a:pt x="70" y="60"/>
                        <a:pt x="68" y="59"/>
                      </a:cubicBezTo>
                      <a:lnTo>
                        <a:pt x="68" y="59"/>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45" name="Freeform 733"/>
                <p:cNvSpPr>
                  <a:spLocks/>
                </p:cNvSpPr>
                <p:nvPr/>
              </p:nvSpPr>
              <p:spPr bwMode="auto">
                <a:xfrm>
                  <a:off x="3772" y="2051"/>
                  <a:ext cx="21" cy="16"/>
                </a:xfrm>
                <a:custGeom>
                  <a:avLst/>
                  <a:gdLst>
                    <a:gd name="T0" fmla="*/ 66 w 70"/>
                    <a:gd name="T1" fmla="*/ 50 h 50"/>
                    <a:gd name="T2" fmla="*/ 66 w 70"/>
                    <a:gd name="T3" fmla="*/ 50 h 50"/>
                    <a:gd name="T4" fmla="*/ 68 w 70"/>
                    <a:gd name="T5" fmla="*/ 49 h 50"/>
                    <a:gd name="T6" fmla="*/ 67 w 70"/>
                    <a:gd name="T7" fmla="*/ 45 h 50"/>
                    <a:gd name="T8" fmla="*/ 57 w 70"/>
                    <a:gd name="T9" fmla="*/ 42 h 50"/>
                    <a:gd name="T10" fmla="*/ 42 w 70"/>
                    <a:gd name="T11" fmla="*/ 28 h 50"/>
                    <a:gd name="T12" fmla="*/ 21 w 70"/>
                    <a:gd name="T13" fmla="*/ 14 h 50"/>
                    <a:gd name="T14" fmla="*/ 7 w 70"/>
                    <a:gd name="T15" fmla="*/ 3 h 50"/>
                    <a:gd name="T16" fmla="*/ 0 w 70"/>
                    <a:gd name="T17" fmla="*/ 1 h 50"/>
                    <a:gd name="T18" fmla="*/ 8 w 70"/>
                    <a:gd name="T19" fmla="*/ 9 h 50"/>
                    <a:gd name="T20" fmla="*/ 16 w 70"/>
                    <a:gd name="T21" fmla="*/ 17 h 50"/>
                    <a:gd name="T22" fmla="*/ 20 w 70"/>
                    <a:gd name="T23" fmla="*/ 23 h 50"/>
                    <a:gd name="T24" fmla="*/ 27 w 70"/>
                    <a:gd name="T25" fmla="*/ 31 h 50"/>
                    <a:gd name="T26" fmla="*/ 33 w 70"/>
                    <a:gd name="T27" fmla="*/ 36 h 50"/>
                    <a:gd name="T28" fmla="*/ 39 w 70"/>
                    <a:gd name="T29" fmla="*/ 39 h 50"/>
                    <a:gd name="T30" fmla="*/ 45 w 70"/>
                    <a:gd name="T31" fmla="*/ 44 h 50"/>
                    <a:gd name="T32" fmla="*/ 52 w 70"/>
                    <a:gd name="T33" fmla="*/ 44 h 50"/>
                    <a:gd name="T34" fmla="*/ 56 w 70"/>
                    <a:gd name="T35" fmla="*/ 47 h 50"/>
                    <a:gd name="T36" fmla="*/ 59 w 70"/>
                    <a:gd name="T37" fmla="*/ 50 h 50"/>
                    <a:gd name="T38" fmla="*/ 66 w 70"/>
                    <a:gd name="T39" fmla="*/ 50 h 50"/>
                    <a:gd name="T40" fmla="*/ 66 w 70"/>
                    <a:gd name="T4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0">
                      <a:moveTo>
                        <a:pt x="66" y="50"/>
                      </a:moveTo>
                      <a:lnTo>
                        <a:pt x="66" y="50"/>
                      </a:lnTo>
                      <a:cubicBezTo>
                        <a:pt x="66" y="50"/>
                        <a:pt x="67" y="49"/>
                        <a:pt x="68" y="49"/>
                      </a:cubicBezTo>
                      <a:cubicBezTo>
                        <a:pt x="70" y="49"/>
                        <a:pt x="70" y="47"/>
                        <a:pt x="67" y="45"/>
                      </a:cubicBezTo>
                      <a:cubicBezTo>
                        <a:pt x="64" y="44"/>
                        <a:pt x="60" y="42"/>
                        <a:pt x="57" y="42"/>
                      </a:cubicBezTo>
                      <a:cubicBezTo>
                        <a:pt x="55" y="42"/>
                        <a:pt x="48" y="31"/>
                        <a:pt x="42" y="28"/>
                      </a:cubicBezTo>
                      <a:cubicBezTo>
                        <a:pt x="36" y="26"/>
                        <a:pt x="27" y="16"/>
                        <a:pt x="21" y="14"/>
                      </a:cubicBezTo>
                      <a:cubicBezTo>
                        <a:pt x="16" y="12"/>
                        <a:pt x="9" y="7"/>
                        <a:pt x="7" y="3"/>
                      </a:cubicBezTo>
                      <a:cubicBezTo>
                        <a:pt x="5" y="1"/>
                        <a:pt x="3" y="0"/>
                        <a:pt x="0" y="1"/>
                      </a:cubicBezTo>
                      <a:cubicBezTo>
                        <a:pt x="3" y="1"/>
                        <a:pt x="5" y="7"/>
                        <a:pt x="8" y="9"/>
                      </a:cubicBezTo>
                      <a:cubicBezTo>
                        <a:pt x="12" y="11"/>
                        <a:pt x="15" y="14"/>
                        <a:pt x="16" y="17"/>
                      </a:cubicBezTo>
                      <a:cubicBezTo>
                        <a:pt x="17" y="19"/>
                        <a:pt x="19" y="21"/>
                        <a:pt x="20" y="23"/>
                      </a:cubicBezTo>
                      <a:cubicBezTo>
                        <a:pt x="22" y="24"/>
                        <a:pt x="25" y="27"/>
                        <a:pt x="27" y="31"/>
                      </a:cubicBezTo>
                      <a:cubicBezTo>
                        <a:pt x="28" y="34"/>
                        <a:pt x="30" y="36"/>
                        <a:pt x="33" y="36"/>
                      </a:cubicBezTo>
                      <a:cubicBezTo>
                        <a:pt x="35" y="36"/>
                        <a:pt x="39" y="36"/>
                        <a:pt x="39" y="39"/>
                      </a:cubicBezTo>
                      <a:cubicBezTo>
                        <a:pt x="40" y="41"/>
                        <a:pt x="42" y="44"/>
                        <a:pt x="45" y="44"/>
                      </a:cubicBezTo>
                      <a:cubicBezTo>
                        <a:pt x="48" y="44"/>
                        <a:pt x="50" y="44"/>
                        <a:pt x="52" y="44"/>
                      </a:cubicBezTo>
                      <a:cubicBezTo>
                        <a:pt x="54" y="44"/>
                        <a:pt x="57" y="46"/>
                        <a:pt x="56" y="47"/>
                      </a:cubicBezTo>
                      <a:cubicBezTo>
                        <a:pt x="54" y="48"/>
                        <a:pt x="56" y="50"/>
                        <a:pt x="59" y="50"/>
                      </a:cubicBezTo>
                      <a:cubicBezTo>
                        <a:pt x="62" y="49"/>
                        <a:pt x="64" y="47"/>
                        <a:pt x="66" y="50"/>
                      </a:cubicBezTo>
                      <a:lnTo>
                        <a:pt x="66" y="50"/>
                      </a:lnTo>
                      <a:close/>
                    </a:path>
                  </a:pathLst>
                </a:custGeom>
                <a:solidFill>
                  <a:srgbClr val="C5D70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46" name="Freeform 734"/>
                <p:cNvSpPr>
                  <a:spLocks/>
                </p:cNvSpPr>
                <p:nvPr/>
              </p:nvSpPr>
              <p:spPr bwMode="auto">
                <a:xfrm>
                  <a:off x="3772" y="2051"/>
                  <a:ext cx="21" cy="16"/>
                </a:xfrm>
                <a:custGeom>
                  <a:avLst/>
                  <a:gdLst>
                    <a:gd name="T0" fmla="*/ 66 w 70"/>
                    <a:gd name="T1" fmla="*/ 50 h 50"/>
                    <a:gd name="T2" fmla="*/ 66 w 70"/>
                    <a:gd name="T3" fmla="*/ 50 h 50"/>
                    <a:gd name="T4" fmla="*/ 68 w 70"/>
                    <a:gd name="T5" fmla="*/ 49 h 50"/>
                    <a:gd name="T6" fmla="*/ 67 w 70"/>
                    <a:gd name="T7" fmla="*/ 45 h 50"/>
                    <a:gd name="T8" fmla="*/ 57 w 70"/>
                    <a:gd name="T9" fmla="*/ 42 h 50"/>
                    <a:gd name="T10" fmla="*/ 42 w 70"/>
                    <a:gd name="T11" fmla="*/ 28 h 50"/>
                    <a:gd name="T12" fmla="*/ 21 w 70"/>
                    <a:gd name="T13" fmla="*/ 14 h 50"/>
                    <a:gd name="T14" fmla="*/ 7 w 70"/>
                    <a:gd name="T15" fmla="*/ 3 h 50"/>
                    <a:gd name="T16" fmla="*/ 0 w 70"/>
                    <a:gd name="T17" fmla="*/ 1 h 50"/>
                    <a:gd name="T18" fmla="*/ 8 w 70"/>
                    <a:gd name="T19" fmla="*/ 9 h 50"/>
                    <a:gd name="T20" fmla="*/ 16 w 70"/>
                    <a:gd name="T21" fmla="*/ 17 h 50"/>
                    <a:gd name="T22" fmla="*/ 20 w 70"/>
                    <a:gd name="T23" fmla="*/ 23 h 50"/>
                    <a:gd name="T24" fmla="*/ 27 w 70"/>
                    <a:gd name="T25" fmla="*/ 31 h 50"/>
                    <a:gd name="T26" fmla="*/ 33 w 70"/>
                    <a:gd name="T27" fmla="*/ 36 h 50"/>
                    <a:gd name="T28" fmla="*/ 39 w 70"/>
                    <a:gd name="T29" fmla="*/ 39 h 50"/>
                    <a:gd name="T30" fmla="*/ 45 w 70"/>
                    <a:gd name="T31" fmla="*/ 44 h 50"/>
                    <a:gd name="T32" fmla="*/ 52 w 70"/>
                    <a:gd name="T33" fmla="*/ 44 h 50"/>
                    <a:gd name="T34" fmla="*/ 56 w 70"/>
                    <a:gd name="T35" fmla="*/ 47 h 50"/>
                    <a:gd name="T36" fmla="*/ 59 w 70"/>
                    <a:gd name="T37" fmla="*/ 50 h 50"/>
                    <a:gd name="T38" fmla="*/ 66 w 70"/>
                    <a:gd name="T39" fmla="*/ 50 h 50"/>
                    <a:gd name="T40" fmla="*/ 66 w 70"/>
                    <a:gd name="T4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50">
                      <a:moveTo>
                        <a:pt x="66" y="50"/>
                      </a:moveTo>
                      <a:lnTo>
                        <a:pt x="66" y="50"/>
                      </a:lnTo>
                      <a:cubicBezTo>
                        <a:pt x="66" y="50"/>
                        <a:pt x="67" y="49"/>
                        <a:pt x="68" y="49"/>
                      </a:cubicBezTo>
                      <a:cubicBezTo>
                        <a:pt x="70" y="49"/>
                        <a:pt x="70" y="47"/>
                        <a:pt x="67" y="45"/>
                      </a:cubicBezTo>
                      <a:cubicBezTo>
                        <a:pt x="64" y="44"/>
                        <a:pt x="60" y="42"/>
                        <a:pt x="57" y="42"/>
                      </a:cubicBezTo>
                      <a:cubicBezTo>
                        <a:pt x="55" y="42"/>
                        <a:pt x="48" y="31"/>
                        <a:pt x="42" y="28"/>
                      </a:cubicBezTo>
                      <a:cubicBezTo>
                        <a:pt x="36" y="26"/>
                        <a:pt x="27" y="16"/>
                        <a:pt x="21" y="14"/>
                      </a:cubicBezTo>
                      <a:cubicBezTo>
                        <a:pt x="16" y="12"/>
                        <a:pt x="9" y="7"/>
                        <a:pt x="7" y="3"/>
                      </a:cubicBezTo>
                      <a:cubicBezTo>
                        <a:pt x="5" y="1"/>
                        <a:pt x="3" y="0"/>
                        <a:pt x="0" y="1"/>
                      </a:cubicBezTo>
                      <a:cubicBezTo>
                        <a:pt x="3" y="1"/>
                        <a:pt x="5" y="7"/>
                        <a:pt x="8" y="9"/>
                      </a:cubicBezTo>
                      <a:cubicBezTo>
                        <a:pt x="12" y="11"/>
                        <a:pt x="15" y="14"/>
                        <a:pt x="16" y="17"/>
                      </a:cubicBezTo>
                      <a:cubicBezTo>
                        <a:pt x="17" y="19"/>
                        <a:pt x="19" y="21"/>
                        <a:pt x="20" y="23"/>
                      </a:cubicBezTo>
                      <a:cubicBezTo>
                        <a:pt x="22" y="24"/>
                        <a:pt x="25" y="27"/>
                        <a:pt x="27" y="31"/>
                      </a:cubicBezTo>
                      <a:cubicBezTo>
                        <a:pt x="28" y="34"/>
                        <a:pt x="30" y="36"/>
                        <a:pt x="33" y="36"/>
                      </a:cubicBezTo>
                      <a:cubicBezTo>
                        <a:pt x="35" y="36"/>
                        <a:pt x="39" y="36"/>
                        <a:pt x="39" y="39"/>
                      </a:cubicBezTo>
                      <a:cubicBezTo>
                        <a:pt x="40" y="41"/>
                        <a:pt x="42" y="44"/>
                        <a:pt x="45" y="44"/>
                      </a:cubicBezTo>
                      <a:cubicBezTo>
                        <a:pt x="48" y="44"/>
                        <a:pt x="50" y="44"/>
                        <a:pt x="52" y="44"/>
                      </a:cubicBezTo>
                      <a:cubicBezTo>
                        <a:pt x="54" y="44"/>
                        <a:pt x="57" y="46"/>
                        <a:pt x="56" y="47"/>
                      </a:cubicBezTo>
                      <a:cubicBezTo>
                        <a:pt x="54" y="48"/>
                        <a:pt x="56" y="50"/>
                        <a:pt x="59" y="50"/>
                      </a:cubicBezTo>
                      <a:cubicBezTo>
                        <a:pt x="62" y="49"/>
                        <a:pt x="64" y="47"/>
                        <a:pt x="66" y="50"/>
                      </a:cubicBezTo>
                      <a:lnTo>
                        <a:pt x="66" y="5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47" name="Freeform 735"/>
                <p:cNvSpPr>
                  <a:spLocks/>
                </p:cNvSpPr>
                <p:nvPr/>
              </p:nvSpPr>
              <p:spPr bwMode="auto">
                <a:xfrm>
                  <a:off x="3766" y="2050"/>
                  <a:ext cx="19" cy="17"/>
                </a:xfrm>
                <a:custGeom>
                  <a:avLst/>
                  <a:gdLst>
                    <a:gd name="T0" fmla="*/ 62 w 62"/>
                    <a:gd name="T1" fmla="*/ 56 h 57"/>
                    <a:gd name="T2" fmla="*/ 62 w 62"/>
                    <a:gd name="T3" fmla="*/ 56 h 57"/>
                    <a:gd name="T4" fmla="*/ 60 w 62"/>
                    <a:gd name="T5" fmla="*/ 53 h 57"/>
                    <a:gd name="T6" fmla="*/ 48 w 62"/>
                    <a:gd name="T7" fmla="*/ 44 h 57"/>
                    <a:gd name="T8" fmla="*/ 33 w 62"/>
                    <a:gd name="T9" fmla="*/ 28 h 57"/>
                    <a:gd name="T10" fmla="*/ 21 w 62"/>
                    <a:gd name="T11" fmla="*/ 13 h 57"/>
                    <a:gd name="T12" fmla="*/ 16 w 62"/>
                    <a:gd name="T13" fmla="*/ 9 h 57"/>
                    <a:gd name="T14" fmla="*/ 13 w 62"/>
                    <a:gd name="T15" fmla="*/ 5 h 57"/>
                    <a:gd name="T16" fmla="*/ 4 w 62"/>
                    <a:gd name="T17" fmla="*/ 4 h 57"/>
                    <a:gd name="T18" fmla="*/ 0 w 62"/>
                    <a:gd name="T19" fmla="*/ 10 h 57"/>
                    <a:gd name="T20" fmla="*/ 1 w 62"/>
                    <a:gd name="T21" fmla="*/ 12 h 57"/>
                    <a:gd name="T22" fmla="*/ 5 w 62"/>
                    <a:gd name="T23" fmla="*/ 8 h 57"/>
                    <a:gd name="T24" fmla="*/ 12 w 62"/>
                    <a:gd name="T25" fmla="*/ 7 h 57"/>
                    <a:gd name="T26" fmla="*/ 20 w 62"/>
                    <a:gd name="T27" fmla="*/ 18 h 57"/>
                    <a:gd name="T28" fmla="*/ 24 w 62"/>
                    <a:gd name="T29" fmla="*/ 25 h 57"/>
                    <a:gd name="T30" fmla="*/ 28 w 62"/>
                    <a:gd name="T31" fmla="*/ 30 h 57"/>
                    <a:gd name="T32" fmla="*/ 35 w 62"/>
                    <a:gd name="T33" fmla="*/ 39 h 57"/>
                    <a:gd name="T34" fmla="*/ 35 w 62"/>
                    <a:gd name="T35" fmla="*/ 43 h 57"/>
                    <a:gd name="T36" fmla="*/ 39 w 62"/>
                    <a:gd name="T37" fmla="*/ 47 h 57"/>
                    <a:gd name="T38" fmla="*/ 43 w 62"/>
                    <a:gd name="T39" fmla="*/ 50 h 57"/>
                    <a:gd name="T40" fmla="*/ 49 w 62"/>
                    <a:gd name="T41" fmla="*/ 53 h 57"/>
                    <a:gd name="T42" fmla="*/ 53 w 62"/>
                    <a:gd name="T43" fmla="*/ 55 h 57"/>
                    <a:gd name="T44" fmla="*/ 55 w 62"/>
                    <a:gd name="T45" fmla="*/ 56 h 57"/>
                    <a:gd name="T46" fmla="*/ 62 w 62"/>
                    <a:gd name="T47" fmla="*/ 56 h 57"/>
                    <a:gd name="T48" fmla="*/ 62 w 62"/>
                    <a:gd name="T49"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57">
                      <a:moveTo>
                        <a:pt x="62" y="56"/>
                      </a:moveTo>
                      <a:lnTo>
                        <a:pt x="62" y="56"/>
                      </a:lnTo>
                      <a:cubicBezTo>
                        <a:pt x="62" y="54"/>
                        <a:pt x="61" y="53"/>
                        <a:pt x="60" y="53"/>
                      </a:cubicBezTo>
                      <a:cubicBezTo>
                        <a:pt x="57" y="52"/>
                        <a:pt x="53" y="46"/>
                        <a:pt x="48" y="44"/>
                      </a:cubicBezTo>
                      <a:cubicBezTo>
                        <a:pt x="42" y="41"/>
                        <a:pt x="38" y="30"/>
                        <a:pt x="33" y="28"/>
                      </a:cubicBezTo>
                      <a:cubicBezTo>
                        <a:pt x="29" y="26"/>
                        <a:pt x="23" y="14"/>
                        <a:pt x="21" y="13"/>
                      </a:cubicBezTo>
                      <a:cubicBezTo>
                        <a:pt x="20" y="12"/>
                        <a:pt x="18" y="11"/>
                        <a:pt x="16" y="9"/>
                      </a:cubicBezTo>
                      <a:cubicBezTo>
                        <a:pt x="15" y="8"/>
                        <a:pt x="14" y="7"/>
                        <a:pt x="13" y="5"/>
                      </a:cubicBezTo>
                      <a:cubicBezTo>
                        <a:pt x="9" y="0"/>
                        <a:pt x="6" y="3"/>
                        <a:pt x="4" y="4"/>
                      </a:cubicBezTo>
                      <a:cubicBezTo>
                        <a:pt x="3" y="6"/>
                        <a:pt x="1" y="8"/>
                        <a:pt x="0" y="10"/>
                      </a:cubicBezTo>
                      <a:cubicBezTo>
                        <a:pt x="0" y="10"/>
                        <a:pt x="0" y="11"/>
                        <a:pt x="1" y="12"/>
                      </a:cubicBezTo>
                      <a:cubicBezTo>
                        <a:pt x="4" y="9"/>
                        <a:pt x="3" y="10"/>
                        <a:pt x="5" y="8"/>
                      </a:cubicBezTo>
                      <a:cubicBezTo>
                        <a:pt x="7" y="6"/>
                        <a:pt x="9" y="2"/>
                        <a:pt x="12" y="7"/>
                      </a:cubicBezTo>
                      <a:cubicBezTo>
                        <a:pt x="14" y="11"/>
                        <a:pt x="19" y="14"/>
                        <a:pt x="20" y="18"/>
                      </a:cubicBezTo>
                      <a:cubicBezTo>
                        <a:pt x="21" y="21"/>
                        <a:pt x="23" y="23"/>
                        <a:pt x="24" y="25"/>
                      </a:cubicBezTo>
                      <a:cubicBezTo>
                        <a:pt x="25" y="28"/>
                        <a:pt x="25" y="29"/>
                        <a:pt x="28" y="30"/>
                      </a:cubicBezTo>
                      <a:cubicBezTo>
                        <a:pt x="31" y="30"/>
                        <a:pt x="37" y="38"/>
                        <a:pt x="35" y="39"/>
                      </a:cubicBezTo>
                      <a:cubicBezTo>
                        <a:pt x="33" y="41"/>
                        <a:pt x="31" y="42"/>
                        <a:pt x="35" y="43"/>
                      </a:cubicBezTo>
                      <a:cubicBezTo>
                        <a:pt x="39" y="44"/>
                        <a:pt x="39" y="45"/>
                        <a:pt x="39" y="47"/>
                      </a:cubicBezTo>
                      <a:cubicBezTo>
                        <a:pt x="39" y="48"/>
                        <a:pt x="41" y="50"/>
                        <a:pt x="43" y="50"/>
                      </a:cubicBezTo>
                      <a:cubicBezTo>
                        <a:pt x="45" y="50"/>
                        <a:pt x="49" y="51"/>
                        <a:pt x="49" y="53"/>
                      </a:cubicBezTo>
                      <a:cubicBezTo>
                        <a:pt x="49" y="55"/>
                        <a:pt x="51" y="55"/>
                        <a:pt x="53" y="55"/>
                      </a:cubicBezTo>
                      <a:cubicBezTo>
                        <a:pt x="55" y="55"/>
                        <a:pt x="53" y="57"/>
                        <a:pt x="55" y="56"/>
                      </a:cubicBezTo>
                      <a:cubicBezTo>
                        <a:pt x="58" y="56"/>
                        <a:pt x="60" y="55"/>
                        <a:pt x="62" y="56"/>
                      </a:cubicBezTo>
                      <a:lnTo>
                        <a:pt x="62" y="56"/>
                      </a:lnTo>
                      <a:close/>
                    </a:path>
                  </a:pathLst>
                </a:custGeom>
                <a:solidFill>
                  <a:srgbClr val="C5D70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48" name="Freeform 736"/>
                <p:cNvSpPr>
                  <a:spLocks/>
                </p:cNvSpPr>
                <p:nvPr/>
              </p:nvSpPr>
              <p:spPr bwMode="auto">
                <a:xfrm>
                  <a:off x="3766" y="2050"/>
                  <a:ext cx="19" cy="17"/>
                </a:xfrm>
                <a:custGeom>
                  <a:avLst/>
                  <a:gdLst>
                    <a:gd name="T0" fmla="*/ 62 w 62"/>
                    <a:gd name="T1" fmla="*/ 56 h 57"/>
                    <a:gd name="T2" fmla="*/ 62 w 62"/>
                    <a:gd name="T3" fmla="*/ 56 h 57"/>
                    <a:gd name="T4" fmla="*/ 60 w 62"/>
                    <a:gd name="T5" fmla="*/ 53 h 57"/>
                    <a:gd name="T6" fmla="*/ 48 w 62"/>
                    <a:gd name="T7" fmla="*/ 44 h 57"/>
                    <a:gd name="T8" fmla="*/ 33 w 62"/>
                    <a:gd name="T9" fmla="*/ 28 h 57"/>
                    <a:gd name="T10" fmla="*/ 21 w 62"/>
                    <a:gd name="T11" fmla="*/ 13 h 57"/>
                    <a:gd name="T12" fmla="*/ 16 w 62"/>
                    <a:gd name="T13" fmla="*/ 9 h 57"/>
                    <a:gd name="T14" fmla="*/ 13 w 62"/>
                    <a:gd name="T15" fmla="*/ 5 h 57"/>
                    <a:gd name="T16" fmla="*/ 4 w 62"/>
                    <a:gd name="T17" fmla="*/ 4 h 57"/>
                    <a:gd name="T18" fmla="*/ 0 w 62"/>
                    <a:gd name="T19" fmla="*/ 10 h 57"/>
                    <a:gd name="T20" fmla="*/ 1 w 62"/>
                    <a:gd name="T21" fmla="*/ 12 h 57"/>
                    <a:gd name="T22" fmla="*/ 5 w 62"/>
                    <a:gd name="T23" fmla="*/ 8 h 57"/>
                    <a:gd name="T24" fmla="*/ 12 w 62"/>
                    <a:gd name="T25" fmla="*/ 7 h 57"/>
                    <a:gd name="T26" fmla="*/ 20 w 62"/>
                    <a:gd name="T27" fmla="*/ 18 h 57"/>
                    <a:gd name="T28" fmla="*/ 24 w 62"/>
                    <a:gd name="T29" fmla="*/ 25 h 57"/>
                    <a:gd name="T30" fmla="*/ 28 w 62"/>
                    <a:gd name="T31" fmla="*/ 30 h 57"/>
                    <a:gd name="T32" fmla="*/ 35 w 62"/>
                    <a:gd name="T33" fmla="*/ 39 h 57"/>
                    <a:gd name="T34" fmla="*/ 35 w 62"/>
                    <a:gd name="T35" fmla="*/ 43 h 57"/>
                    <a:gd name="T36" fmla="*/ 39 w 62"/>
                    <a:gd name="T37" fmla="*/ 47 h 57"/>
                    <a:gd name="T38" fmla="*/ 43 w 62"/>
                    <a:gd name="T39" fmla="*/ 50 h 57"/>
                    <a:gd name="T40" fmla="*/ 49 w 62"/>
                    <a:gd name="T41" fmla="*/ 53 h 57"/>
                    <a:gd name="T42" fmla="*/ 53 w 62"/>
                    <a:gd name="T43" fmla="*/ 55 h 57"/>
                    <a:gd name="T44" fmla="*/ 55 w 62"/>
                    <a:gd name="T45" fmla="*/ 56 h 57"/>
                    <a:gd name="T46" fmla="*/ 62 w 62"/>
                    <a:gd name="T47" fmla="*/ 56 h 57"/>
                    <a:gd name="T48" fmla="*/ 62 w 62"/>
                    <a:gd name="T49"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57">
                      <a:moveTo>
                        <a:pt x="62" y="56"/>
                      </a:moveTo>
                      <a:lnTo>
                        <a:pt x="62" y="56"/>
                      </a:lnTo>
                      <a:cubicBezTo>
                        <a:pt x="62" y="54"/>
                        <a:pt x="61" y="53"/>
                        <a:pt x="60" y="53"/>
                      </a:cubicBezTo>
                      <a:cubicBezTo>
                        <a:pt x="57" y="52"/>
                        <a:pt x="53" y="46"/>
                        <a:pt x="48" y="44"/>
                      </a:cubicBezTo>
                      <a:cubicBezTo>
                        <a:pt x="42" y="41"/>
                        <a:pt x="38" y="30"/>
                        <a:pt x="33" y="28"/>
                      </a:cubicBezTo>
                      <a:cubicBezTo>
                        <a:pt x="29" y="26"/>
                        <a:pt x="23" y="14"/>
                        <a:pt x="21" y="13"/>
                      </a:cubicBezTo>
                      <a:cubicBezTo>
                        <a:pt x="20" y="12"/>
                        <a:pt x="18" y="11"/>
                        <a:pt x="16" y="9"/>
                      </a:cubicBezTo>
                      <a:cubicBezTo>
                        <a:pt x="15" y="8"/>
                        <a:pt x="14" y="7"/>
                        <a:pt x="13" y="5"/>
                      </a:cubicBezTo>
                      <a:cubicBezTo>
                        <a:pt x="9" y="0"/>
                        <a:pt x="6" y="3"/>
                        <a:pt x="4" y="4"/>
                      </a:cubicBezTo>
                      <a:cubicBezTo>
                        <a:pt x="3" y="6"/>
                        <a:pt x="1" y="8"/>
                        <a:pt x="0" y="10"/>
                      </a:cubicBezTo>
                      <a:cubicBezTo>
                        <a:pt x="0" y="10"/>
                        <a:pt x="0" y="11"/>
                        <a:pt x="1" y="12"/>
                      </a:cubicBezTo>
                      <a:cubicBezTo>
                        <a:pt x="4" y="9"/>
                        <a:pt x="3" y="10"/>
                        <a:pt x="5" y="8"/>
                      </a:cubicBezTo>
                      <a:cubicBezTo>
                        <a:pt x="7" y="6"/>
                        <a:pt x="9" y="2"/>
                        <a:pt x="12" y="7"/>
                      </a:cubicBezTo>
                      <a:cubicBezTo>
                        <a:pt x="14" y="11"/>
                        <a:pt x="19" y="14"/>
                        <a:pt x="20" y="18"/>
                      </a:cubicBezTo>
                      <a:cubicBezTo>
                        <a:pt x="21" y="21"/>
                        <a:pt x="23" y="23"/>
                        <a:pt x="24" y="25"/>
                      </a:cubicBezTo>
                      <a:cubicBezTo>
                        <a:pt x="25" y="28"/>
                        <a:pt x="25" y="29"/>
                        <a:pt x="28" y="30"/>
                      </a:cubicBezTo>
                      <a:cubicBezTo>
                        <a:pt x="31" y="30"/>
                        <a:pt x="37" y="38"/>
                        <a:pt x="35" y="39"/>
                      </a:cubicBezTo>
                      <a:cubicBezTo>
                        <a:pt x="33" y="41"/>
                        <a:pt x="31" y="42"/>
                        <a:pt x="35" y="43"/>
                      </a:cubicBezTo>
                      <a:cubicBezTo>
                        <a:pt x="39" y="44"/>
                        <a:pt x="39" y="45"/>
                        <a:pt x="39" y="47"/>
                      </a:cubicBezTo>
                      <a:cubicBezTo>
                        <a:pt x="39" y="48"/>
                        <a:pt x="41" y="50"/>
                        <a:pt x="43" y="50"/>
                      </a:cubicBezTo>
                      <a:cubicBezTo>
                        <a:pt x="45" y="50"/>
                        <a:pt x="49" y="51"/>
                        <a:pt x="49" y="53"/>
                      </a:cubicBezTo>
                      <a:cubicBezTo>
                        <a:pt x="49" y="55"/>
                        <a:pt x="51" y="55"/>
                        <a:pt x="53" y="55"/>
                      </a:cubicBezTo>
                      <a:cubicBezTo>
                        <a:pt x="55" y="55"/>
                        <a:pt x="53" y="57"/>
                        <a:pt x="55" y="56"/>
                      </a:cubicBezTo>
                      <a:cubicBezTo>
                        <a:pt x="58" y="56"/>
                        <a:pt x="60" y="55"/>
                        <a:pt x="62" y="56"/>
                      </a:cubicBezTo>
                      <a:lnTo>
                        <a:pt x="62" y="56"/>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49" name="Freeform 737"/>
                <p:cNvSpPr>
                  <a:spLocks/>
                </p:cNvSpPr>
                <p:nvPr/>
              </p:nvSpPr>
              <p:spPr bwMode="auto">
                <a:xfrm>
                  <a:off x="3752" y="2049"/>
                  <a:ext cx="19" cy="18"/>
                </a:xfrm>
                <a:custGeom>
                  <a:avLst/>
                  <a:gdLst>
                    <a:gd name="T0" fmla="*/ 62 w 62"/>
                    <a:gd name="T1" fmla="*/ 58 h 58"/>
                    <a:gd name="T2" fmla="*/ 62 w 62"/>
                    <a:gd name="T3" fmla="*/ 58 h 58"/>
                    <a:gd name="T4" fmla="*/ 56 w 62"/>
                    <a:gd name="T5" fmla="*/ 51 h 58"/>
                    <a:gd name="T6" fmla="*/ 50 w 62"/>
                    <a:gd name="T7" fmla="*/ 43 h 58"/>
                    <a:gd name="T8" fmla="*/ 39 w 62"/>
                    <a:gd name="T9" fmla="*/ 31 h 58"/>
                    <a:gd name="T10" fmla="*/ 34 w 62"/>
                    <a:gd name="T11" fmla="*/ 23 h 58"/>
                    <a:gd name="T12" fmla="*/ 27 w 62"/>
                    <a:gd name="T13" fmla="*/ 14 h 58"/>
                    <a:gd name="T14" fmla="*/ 22 w 62"/>
                    <a:gd name="T15" fmla="*/ 8 h 58"/>
                    <a:gd name="T16" fmla="*/ 18 w 62"/>
                    <a:gd name="T17" fmla="*/ 3 h 58"/>
                    <a:gd name="T18" fmla="*/ 8 w 62"/>
                    <a:gd name="T19" fmla="*/ 0 h 58"/>
                    <a:gd name="T20" fmla="*/ 0 w 62"/>
                    <a:gd name="T21" fmla="*/ 3 h 58"/>
                    <a:gd name="T22" fmla="*/ 8 w 62"/>
                    <a:gd name="T23" fmla="*/ 6 h 58"/>
                    <a:gd name="T24" fmla="*/ 15 w 62"/>
                    <a:gd name="T25" fmla="*/ 11 h 58"/>
                    <a:gd name="T26" fmla="*/ 20 w 62"/>
                    <a:gd name="T27" fmla="*/ 18 h 58"/>
                    <a:gd name="T28" fmla="*/ 31 w 62"/>
                    <a:gd name="T29" fmla="*/ 30 h 58"/>
                    <a:gd name="T30" fmla="*/ 41 w 62"/>
                    <a:gd name="T31" fmla="*/ 35 h 58"/>
                    <a:gd name="T32" fmla="*/ 39 w 62"/>
                    <a:gd name="T33" fmla="*/ 38 h 58"/>
                    <a:gd name="T34" fmla="*/ 39 w 62"/>
                    <a:gd name="T35" fmla="*/ 40 h 58"/>
                    <a:gd name="T36" fmla="*/ 47 w 62"/>
                    <a:gd name="T37" fmla="*/ 46 h 58"/>
                    <a:gd name="T38" fmla="*/ 51 w 62"/>
                    <a:gd name="T39" fmla="*/ 49 h 58"/>
                    <a:gd name="T40" fmla="*/ 52 w 62"/>
                    <a:gd name="T41" fmla="*/ 52 h 58"/>
                    <a:gd name="T42" fmla="*/ 56 w 62"/>
                    <a:gd name="T43" fmla="*/ 54 h 58"/>
                    <a:gd name="T44" fmla="*/ 62 w 62"/>
                    <a:gd name="T45" fmla="*/ 58 h 58"/>
                    <a:gd name="T46" fmla="*/ 62 w 62"/>
                    <a:gd name="T4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 h="58">
                      <a:moveTo>
                        <a:pt x="62" y="58"/>
                      </a:moveTo>
                      <a:lnTo>
                        <a:pt x="62" y="58"/>
                      </a:lnTo>
                      <a:cubicBezTo>
                        <a:pt x="60" y="56"/>
                        <a:pt x="59" y="53"/>
                        <a:pt x="56" y="51"/>
                      </a:cubicBezTo>
                      <a:cubicBezTo>
                        <a:pt x="54" y="49"/>
                        <a:pt x="52" y="47"/>
                        <a:pt x="50" y="43"/>
                      </a:cubicBezTo>
                      <a:cubicBezTo>
                        <a:pt x="49" y="39"/>
                        <a:pt x="42" y="33"/>
                        <a:pt x="39" y="31"/>
                      </a:cubicBezTo>
                      <a:cubicBezTo>
                        <a:pt x="35" y="28"/>
                        <a:pt x="34" y="25"/>
                        <a:pt x="34" y="23"/>
                      </a:cubicBezTo>
                      <a:cubicBezTo>
                        <a:pt x="33" y="21"/>
                        <a:pt x="31" y="17"/>
                        <a:pt x="27" y="14"/>
                      </a:cubicBezTo>
                      <a:cubicBezTo>
                        <a:pt x="25" y="13"/>
                        <a:pt x="24" y="10"/>
                        <a:pt x="22" y="8"/>
                      </a:cubicBezTo>
                      <a:cubicBezTo>
                        <a:pt x="21" y="6"/>
                        <a:pt x="20" y="4"/>
                        <a:pt x="18" y="3"/>
                      </a:cubicBezTo>
                      <a:cubicBezTo>
                        <a:pt x="15" y="1"/>
                        <a:pt x="11" y="0"/>
                        <a:pt x="8" y="0"/>
                      </a:cubicBezTo>
                      <a:cubicBezTo>
                        <a:pt x="5" y="0"/>
                        <a:pt x="2" y="1"/>
                        <a:pt x="0" y="3"/>
                      </a:cubicBezTo>
                      <a:cubicBezTo>
                        <a:pt x="5" y="2"/>
                        <a:pt x="7" y="6"/>
                        <a:pt x="8" y="6"/>
                      </a:cubicBezTo>
                      <a:cubicBezTo>
                        <a:pt x="10" y="5"/>
                        <a:pt x="14" y="8"/>
                        <a:pt x="15" y="11"/>
                      </a:cubicBezTo>
                      <a:cubicBezTo>
                        <a:pt x="16" y="14"/>
                        <a:pt x="16" y="17"/>
                        <a:pt x="20" y="18"/>
                      </a:cubicBezTo>
                      <a:cubicBezTo>
                        <a:pt x="24" y="19"/>
                        <a:pt x="31" y="28"/>
                        <a:pt x="31" y="30"/>
                      </a:cubicBezTo>
                      <a:cubicBezTo>
                        <a:pt x="34" y="28"/>
                        <a:pt x="40" y="33"/>
                        <a:pt x="41" y="35"/>
                      </a:cubicBezTo>
                      <a:cubicBezTo>
                        <a:pt x="43" y="37"/>
                        <a:pt x="43" y="39"/>
                        <a:pt x="39" y="38"/>
                      </a:cubicBezTo>
                      <a:cubicBezTo>
                        <a:pt x="36" y="37"/>
                        <a:pt x="35" y="39"/>
                        <a:pt x="39" y="40"/>
                      </a:cubicBezTo>
                      <a:cubicBezTo>
                        <a:pt x="43" y="42"/>
                        <a:pt x="44" y="45"/>
                        <a:pt x="47" y="46"/>
                      </a:cubicBezTo>
                      <a:cubicBezTo>
                        <a:pt x="50" y="47"/>
                        <a:pt x="52" y="48"/>
                        <a:pt x="51" y="49"/>
                      </a:cubicBezTo>
                      <a:cubicBezTo>
                        <a:pt x="49" y="50"/>
                        <a:pt x="53" y="51"/>
                        <a:pt x="52" y="52"/>
                      </a:cubicBezTo>
                      <a:cubicBezTo>
                        <a:pt x="52" y="54"/>
                        <a:pt x="55" y="53"/>
                        <a:pt x="56" y="54"/>
                      </a:cubicBezTo>
                      <a:cubicBezTo>
                        <a:pt x="57" y="55"/>
                        <a:pt x="60" y="58"/>
                        <a:pt x="62" y="58"/>
                      </a:cubicBezTo>
                      <a:lnTo>
                        <a:pt x="62" y="58"/>
                      </a:lnTo>
                      <a:close/>
                    </a:path>
                  </a:pathLst>
                </a:custGeom>
                <a:solidFill>
                  <a:srgbClr val="C5D70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50" name="Freeform 738"/>
                <p:cNvSpPr>
                  <a:spLocks/>
                </p:cNvSpPr>
                <p:nvPr/>
              </p:nvSpPr>
              <p:spPr bwMode="auto">
                <a:xfrm>
                  <a:off x="3752" y="2049"/>
                  <a:ext cx="19" cy="18"/>
                </a:xfrm>
                <a:custGeom>
                  <a:avLst/>
                  <a:gdLst>
                    <a:gd name="T0" fmla="*/ 62 w 62"/>
                    <a:gd name="T1" fmla="*/ 58 h 58"/>
                    <a:gd name="T2" fmla="*/ 62 w 62"/>
                    <a:gd name="T3" fmla="*/ 58 h 58"/>
                    <a:gd name="T4" fmla="*/ 56 w 62"/>
                    <a:gd name="T5" fmla="*/ 51 h 58"/>
                    <a:gd name="T6" fmla="*/ 50 w 62"/>
                    <a:gd name="T7" fmla="*/ 43 h 58"/>
                    <a:gd name="T8" fmla="*/ 39 w 62"/>
                    <a:gd name="T9" fmla="*/ 31 h 58"/>
                    <a:gd name="T10" fmla="*/ 34 w 62"/>
                    <a:gd name="T11" fmla="*/ 23 h 58"/>
                    <a:gd name="T12" fmla="*/ 27 w 62"/>
                    <a:gd name="T13" fmla="*/ 14 h 58"/>
                    <a:gd name="T14" fmla="*/ 22 w 62"/>
                    <a:gd name="T15" fmla="*/ 8 h 58"/>
                    <a:gd name="T16" fmla="*/ 18 w 62"/>
                    <a:gd name="T17" fmla="*/ 3 h 58"/>
                    <a:gd name="T18" fmla="*/ 8 w 62"/>
                    <a:gd name="T19" fmla="*/ 0 h 58"/>
                    <a:gd name="T20" fmla="*/ 0 w 62"/>
                    <a:gd name="T21" fmla="*/ 3 h 58"/>
                    <a:gd name="T22" fmla="*/ 8 w 62"/>
                    <a:gd name="T23" fmla="*/ 6 h 58"/>
                    <a:gd name="T24" fmla="*/ 15 w 62"/>
                    <a:gd name="T25" fmla="*/ 11 h 58"/>
                    <a:gd name="T26" fmla="*/ 20 w 62"/>
                    <a:gd name="T27" fmla="*/ 18 h 58"/>
                    <a:gd name="T28" fmla="*/ 31 w 62"/>
                    <a:gd name="T29" fmla="*/ 30 h 58"/>
                    <a:gd name="T30" fmla="*/ 41 w 62"/>
                    <a:gd name="T31" fmla="*/ 35 h 58"/>
                    <a:gd name="T32" fmla="*/ 39 w 62"/>
                    <a:gd name="T33" fmla="*/ 38 h 58"/>
                    <a:gd name="T34" fmla="*/ 39 w 62"/>
                    <a:gd name="T35" fmla="*/ 40 h 58"/>
                    <a:gd name="T36" fmla="*/ 47 w 62"/>
                    <a:gd name="T37" fmla="*/ 46 h 58"/>
                    <a:gd name="T38" fmla="*/ 51 w 62"/>
                    <a:gd name="T39" fmla="*/ 49 h 58"/>
                    <a:gd name="T40" fmla="*/ 52 w 62"/>
                    <a:gd name="T41" fmla="*/ 52 h 58"/>
                    <a:gd name="T42" fmla="*/ 56 w 62"/>
                    <a:gd name="T43" fmla="*/ 54 h 58"/>
                    <a:gd name="T44" fmla="*/ 62 w 62"/>
                    <a:gd name="T45" fmla="*/ 58 h 58"/>
                    <a:gd name="T46" fmla="*/ 62 w 62"/>
                    <a:gd name="T4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 h="58">
                      <a:moveTo>
                        <a:pt x="62" y="58"/>
                      </a:moveTo>
                      <a:lnTo>
                        <a:pt x="62" y="58"/>
                      </a:lnTo>
                      <a:cubicBezTo>
                        <a:pt x="60" y="56"/>
                        <a:pt x="59" y="53"/>
                        <a:pt x="56" y="51"/>
                      </a:cubicBezTo>
                      <a:cubicBezTo>
                        <a:pt x="54" y="49"/>
                        <a:pt x="52" y="47"/>
                        <a:pt x="50" y="43"/>
                      </a:cubicBezTo>
                      <a:cubicBezTo>
                        <a:pt x="49" y="39"/>
                        <a:pt x="42" y="33"/>
                        <a:pt x="39" y="31"/>
                      </a:cubicBezTo>
                      <a:cubicBezTo>
                        <a:pt x="35" y="28"/>
                        <a:pt x="34" y="25"/>
                        <a:pt x="34" y="23"/>
                      </a:cubicBezTo>
                      <a:cubicBezTo>
                        <a:pt x="33" y="21"/>
                        <a:pt x="31" y="17"/>
                        <a:pt x="27" y="14"/>
                      </a:cubicBezTo>
                      <a:cubicBezTo>
                        <a:pt x="25" y="13"/>
                        <a:pt x="24" y="10"/>
                        <a:pt x="22" y="8"/>
                      </a:cubicBezTo>
                      <a:cubicBezTo>
                        <a:pt x="21" y="6"/>
                        <a:pt x="20" y="4"/>
                        <a:pt x="18" y="3"/>
                      </a:cubicBezTo>
                      <a:cubicBezTo>
                        <a:pt x="15" y="1"/>
                        <a:pt x="11" y="0"/>
                        <a:pt x="8" y="0"/>
                      </a:cubicBezTo>
                      <a:cubicBezTo>
                        <a:pt x="5" y="0"/>
                        <a:pt x="2" y="1"/>
                        <a:pt x="0" y="3"/>
                      </a:cubicBezTo>
                      <a:cubicBezTo>
                        <a:pt x="5" y="2"/>
                        <a:pt x="7" y="6"/>
                        <a:pt x="8" y="6"/>
                      </a:cubicBezTo>
                      <a:cubicBezTo>
                        <a:pt x="10" y="5"/>
                        <a:pt x="14" y="8"/>
                        <a:pt x="15" y="11"/>
                      </a:cubicBezTo>
                      <a:cubicBezTo>
                        <a:pt x="16" y="14"/>
                        <a:pt x="16" y="17"/>
                        <a:pt x="20" y="18"/>
                      </a:cubicBezTo>
                      <a:cubicBezTo>
                        <a:pt x="24" y="19"/>
                        <a:pt x="31" y="28"/>
                        <a:pt x="31" y="30"/>
                      </a:cubicBezTo>
                      <a:cubicBezTo>
                        <a:pt x="34" y="28"/>
                        <a:pt x="40" y="33"/>
                        <a:pt x="41" y="35"/>
                      </a:cubicBezTo>
                      <a:cubicBezTo>
                        <a:pt x="43" y="37"/>
                        <a:pt x="43" y="39"/>
                        <a:pt x="39" y="38"/>
                      </a:cubicBezTo>
                      <a:cubicBezTo>
                        <a:pt x="36" y="37"/>
                        <a:pt x="35" y="39"/>
                        <a:pt x="39" y="40"/>
                      </a:cubicBezTo>
                      <a:cubicBezTo>
                        <a:pt x="43" y="42"/>
                        <a:pt x="44" y="45"/>
                        <a:pt x="47" y="46"/>
                      </a:cubicBezTo>
                      <a:cubicBezTo>
                        <a:pt x="50" y="47"/>
                        <a:pt x="52" y="48"/>
                        <a:pt x="51" y="49"/>
                      </a:cubicBezTo>
                      <a:cubicBezTo>
                        <a:pt x="49" y="50"/>
                        <a:pt x="53" y="51"/>
                        <a:pt x="52" y="52"/>
                      </a:cubicBezTo>
                      <a:cubicBezTo>
                        <a:pt x="52" y="54"/>
                        <a:pt x="55" y="53"/>
                        <a:pt x="56" y="54"/>
                      </a:cubicBezTo>
                      <a:cubicBezTo>
                        <a:pt x="57" y="55"/>
                        <a:pt x="60" y="58"/>
                        <a:pt x="62" y="58"/>
                      </a:cubicBezTo>
                      <a:lnTo>
                        <a:pt x="62" y="58"/>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51" name="Freeform 739"/>
                <p:cNvSpPr>
                  <a:spLocks/>
                </p:cNvSpPr>
                <p:nvPr/>
              </p:nvSpPr>
              <p:spPr bwMode="auto">
                <a:xfrm>
                  <a:off x="3759" y="2050"/>
                  <a:ext cx="19" cy="18"/>
                </a:xfrm>
                <a:custGeom>
                  <a:avLst/>
                  <a:gdLst>
                    <a:gd name="T0" fmla="*/ 60 w 60"/>
                    <a:gd name="T1" fmla="*/ 57 h 57"/>
                    <a:gd name="T2" fmla="*/ 60 w 60"/>
                    <a:gd name="T3" fmla="*/ 57 h 57"/>
                    <a:gd name="T4" fmla="*/ 58 w 60"/>
                    <a:gd name="T5" fmla="*/ 55 h 57"/>
                    <a:gd name="T6" fmla="*/ 47 w 60"/>
                    <a:gd name="T7" fmla="*/ 42 h 57"/>
                    <a:gd name="T8" fmla="*/ 39 w 60"/>
                    <a:gd name="T9" fmla="*/ 30 h 57"/>
                    <a:gd name="T10" fmla="*/ 28 w 60"/>
                    <a:gd name="T11" fmla="*/ 20 h 57"/>
                    <a:gd name="T12" fmla="*/ 21 w 60"/>
                    <a:gd name="T13" fmla="*/ 9 h 57"/>
                    <a:gd name="T14" fmla="*/ 20 w 60"/>
                    <a:gd name="T15" fmla="*/ 8 h 57"/>
                    <a:gd name="T16" fmla="*/ 12 w 60"/>
                    <a:gd name="T17" fmla="*/ 2 h 57"/>
                    <a:gd name="T18" fmla="*/ 6 w 60"/>
                    <a:gd name="T19" fmla="*/ 2 h 57"/>
                    <a:gd name="T20" fmla="*/ 0 w 60"/>
                    <a:gd name="T21" fmla="*/ 4 h 57"/>
                    <a:gd name="T22" fmla="*/ 7 w 60"/>
                    <a:gd name="T23" fmla="*/ 5 h 57"/>
                    <a:gd name="T24" fmla="*/ 11 w 60"/>
                    <a:gd name="T25" fmla="*/ 6 h 57"/>
                    <a:gd name="T26" fmla="*/ 16 w 60"/>
                    <a:gd name="T27" fmla="*/ 13 h 57"/>
                    <a:gd name="T28" fmla="*/ 21 w 60"/>
                    <a:gd name="T29" fmla="*/ 21 h 57"/>
                    <a:gd name="T30" fmla="*/ 26 w 60"/>
                    <a:gd name="T31" fmla="*/ 26 h 57"/>
                    <a:gd name="T32" fmla="*/ 29 w 60"/>
                    <a:gd name="T33" fmla="*/ 29 h 57"/>
                    <a:gd name="T34" fmla="*/ 33 w 60"/>
                    <a:gd name="T35" fmla="*/ 31 h 57"/>
                    <a:gd name="T36" fmla="*/ 36 w 60"/>
                    <a:gd name="T37" fmla="*/ 37 h 57"/>
                    <a:gd name="T38" fmla="*/ 38 w 60"/>
                    <a:gd name="T39" fmla="*/ 43 h 57"/>
                    <a:gd name="T40" fmla="*/ 47 w 60"/>
                    <a:gd name="T41" fmla="*/ 50 h 57"/>
                    <a:gd name="T42" fmla="*/ 51 w 60"/>
                    <a:gd name="T43" fmla="*/ 53 h 57"/>
                    <a:gd name="T44" fmla="*/ 55 w 60"/>
                    <a:gd name="T45" fmla="*/ 54 h 57"/>
                    <a:gd name="T46" fmla="*/ 60 w 60"/>
                    <a:gd name="T47" fmla="*/ 57 h 57"/>
                    <a:gd name="T48" fmla="*/ 60 w 60"/>
                    <a:gd name="T4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57">
                      <a:moveTo>
                        <a:pt x="60" y="57"/>
                      </a:moveTo>
                      <a:lnTo>
                        <a:pt x="60" y="57"/>
                      </a:lnTo>
                      <a:cubicBezTo>
                        <a:pt x="59" y="56"/>
                        <a:pt x="59" y="56"/>
                        <a:pt x="58" y="55"/>
                      </a:cubicBezTo>
                      <a:cubicBezTo>
                        <a:pt x="56" y="53"/>
                        <a:pt x="50" y="46"/>
                        <a:pt x="47" y="42"/>
                      </a:cubicBezTo>
                      <a:cubicBezTo>
                        <a:pt x="45" y="37"/>
                        <a:pt x="40" y="33"/>
                        <a:pt x="39" y="30"/>
                      </a:cubicBezTo>
                      <a:cubicBezTo>
                        <a:pt x="38" y="28"/>
                        <a:pt x="31" y="22"/>
                        <a:pt x="28" y="20"/>
                      </a:cubicBezTo>
                      <a:cubicBezTo>
                        <a:pt x="26" y="18"/>
                        <a:pt x="22" y="12"/>
                        <a:pt x="21" y="9"/>
                      </a:cubicBezTo>
                      <a:cubicBezTo>
                        <a:pt x="21" y="8"/>
                        <a:pt x="21" y="8"/>
                        <a:pt x="20" y="8"/>
                      </a:cubicBezTo>
                      <a:cubicBezTo>
                        <a:pt x="20" y="6"/>
                        <a:pt x="15" y="3"/>
                        <a:pt x="12" y="2"/>
                      </a:cubicBezTo>
                      <a:cubicBezTo>
                        <a:pt x="9" y="0"/>
                        <a:pt x="9" y="0"/>
                        <a:pt x="6" y="2"/>
                      </a:cubicBezTo>
                      <a:cubicBezTo>
                        <a:pt x="4" y="3"/>
                        <a:pt x="2" y="4"/>
                        <a:pt x="0" y="4"/>
                      </a:cubicBezTo>
                      <a:cubicBezTo>
                        <a:pt x="4" y="4"/>
                        <a:pt x="7" y="4"/>
                        <a:pt x="7" y="5"/>
                      </a:cubicBezTo>
                      <a:cubicBezTo>
                        <a:pt x="8" y="6"/>
                        <a:pt x="9" y="7"/>
                        <a:pt x="11" y="6"/>
                      </a:cubicBezTo>
                      <a:cubicBezTo>
                        <a:pt x="13" y="5"/>
                        <a:pt x="16" y="8"/>
                        <a:pt x="16" y="13"/>
                      </a:cubicBezTo>
                      <a:cubicBezTo>
                        <a:pt x="16" y="17"/>
                        <a:pt x="19" y="20"/>
                        <a:pt x="21" y="21"/>
                      </a:cubicBezTo>
                      <a:cubicBezTo>
                        <a:pt x="24" y="22"/>
                        <a:pt x="26" y="24"/>
                        <a:pt x="26" y="26"/>
                      </a:cubicBezTo>
                      <a:cubicBezTo>
                        <a:pt x="26" y="28"/>
                        <a:pt x="27" y="28"/>
                        <a:pt x="29" y="29"/>
                      </a:cubicBezTo>
                      <a:cubicBezTo>
                        <a:pt x="31" y="30"/>
                        <a:pt x="32" y="31"/>
                        <a:pt x="33" y="31"/>
                      </a:cubicBezTo>
                      <a:cubicBezTo>
                        <a:pt x="35" y="32"/>
                        <a:pt x="38" y="38"/>
                        <a:pt x="36" y="37"/>
                      </a:cubicBezTo>
                      <a:cubicBezTo>
                        <a:pt x="34" y="36"/>
                        <a:pt x="33" y="41"/>
                        <a:pt x="38" y="43"/>
                      </a:cubicBezTo>
                      <a:cubicBezTo>
                        <a:pt x="42" y="45"/>
                        <a:pt x="46" y="47"/>
                        <a:pt x="47" y="50"/>
                      </a:cubicBezTo>
                      <a:cubicBezTo>
                        <a:pt x="48" y="53"/>
                        <a:pt x="50" y="54"/>
                        <a:pt x="51" y="53"/>
                      </a:cubicBezTo>
                      <a:cubicBezTo>
                        <a:pt x="52" y="52"/>
                        <a:pt x="56" y="54"/>
                        <a:pt x="55" y="54"/>
                      </a:cubicBezTo>
                      <a:cubicBezTo>
                        <a:pt x="53" y="55"/>
                        <a:pt x="53" y="57"/>
                        <a:pt x="60" y="57"/>
                      </a:cubicBezTo>
                      <a:lnTo>
                        <a:pt x="60" y="57"/>
                      </a:lnTo>
                      <a:close/>
                    </a:path>
                  </a:pathLst>
                </a:custGeom>
                <a:solidFill>
                  <a:srgbClr val="C5D70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52" name="Freeform 740"/>
                <p:cNvSpPr>
                  <a:spLocks/>
                </p:cNvSpPr>
                <p:nvPr/>
              </p:nvSpPr>
              <p:spPr bwMode="auto">
                <a:xfrm>
                  <a:off x="3759" y="2050"/>
                  <a:ext cx="19" cy="18"/>
                </a:xfrm>
                <a:custGeom>
                  <a:avLst/>
                  <a:gdLst>
                    <a:gd name="T0" fmla="*/ 60 w 60"/>
                    <a:gd name="T1" fmla="*/ 57 h 57"/>
                    <a:gd name="T2" fmla="*/ 60 w 60"/>
                    <a:gd name="T3" fmla="*/ 57 h 57"/>
                    <a:gd name="T4" fmla="*/ 58 w 60"/>
                    <a:gd name="T5" fmla="*/ 55 h 57"/>
                    <a:gd name="T6" fmla="*/ 47 w 60"/>
                    <a:gd name="T7" fmla="*/ 42 h 57"/>
                    <a:gd name="T8" fmla="*/ 39 w 60"/>
                    <a:gd name="T9" fmla="*/ 30 h 57"/>
                    <a:gd name="T10" fmla="*/ 28 w 60"/>
                    <a:gd name="T11" fmla="*/ 20 h 57"/>
                    <a:gd name="T12" fmla="*/ 21 w 60"/>
                    <a:gd name="T13" fmla="*/ 9 h 57"/>
                    <a:gd name="T14" fmla="*/ 20 w 60"/>
                    <a:gd name="T15" fmla="*/ 8 h 57"/>
                    <a:gd name="T16" fmla="*/ 12 w 60"/>
                    <a:gd name="T17" fmla="*/ 2 h 57"/>
                    <a:gd name="T18" fmla="*/ 6 w 60"/>
                    <a:gd name="T19" fmla="*/ 2 h 57"/>
                    <a:gd name="T20" fmla="*/ 0 w 60"/>
                    <a:gd name="T21" fmla="*/ 4 h 57"/>
                    <a:gd name="T22" fmla="*/ 7 w 60"/>
                    <a:gd name="T23" fmla="*/ 5 h 57"/>
                    <a:gd name="T24" fmla="*/ 11 w 60"/>
                    <a:gd name="T25" fmla="*/ 6 h 57"/>
                    <a:gd name="T26" fmla="*/ 16 w 60"/>
                    <a:gd name="T27" fmla="*/ 13 h 57"/>
                    <a:gd name="T28" fmla="*/ 21 w 60"/>
                    <a:gd name="T29" fmla="*/ 21 h 57"/>
                    <a:gd name="T30" fmla="*/ 26 w 60"/>
                    <a:gd name="T31" fmla="*/ 26 h 57"/>
                    <a:gd name="T32" fmla="*/ 29 w 60"/>
                    <a:gd name="T33" fmla="*/ 29 h 57"/>
                    <a:gd name="T34" fmla="*/ 33 w 60"/>
                    <a:gd name="T35" fmla="*/ 31 h 57"/>
                    <a:gd name="T36" fmla="*/ 36 w 60"/>
                    <a:gd name="T37" fmla="*/ 37 h 57"/>
                    <a:gd name="T38" fmla="*/ 38 w 60"/>
                    <a:gd name="T39" fmla="*/ 43 h 57"/>
                    <a:gd name="T40" fmla="*/ 47 w 60"/>
                    <a:gd name="T41" fmla="*/ 50 h 57"/>
                    <a:gd name="T42" fmla="*/ 51 w 60"/>
                    <a:gd name="T43" fmla="*/ 53 h 57"/>
                    <a:gd name="T44" fmla="*/ 55 w 60"/>
                    <a:gd name="T45" fmla="*/ 54 h 57"/>
                    <a:gd name="T46" fmla="*/ 60 w 60"/>
                    <a:gd name="T47" fmla="*/ 57 h 57"/>
                    <a:gd name="T48" fmla="*/ 60 w 60"/>
                    <a:gd name="T4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57">
                      <a:moveTo>
                        <a:pt x="60" y="57"/>
                      </a:moveTo>
                      <a:lnTo>
                        <a:pt x="60" y="57"/>
                      </a:lnTo>
                      <a:cubicBezTo>
                        <a:pt x="59" y="56"/>
                        <a:pt x="59" y="56"/>
                        <a:pt x="58" y="55"/>
                      </a:cubicBezTo>
                      <a:cubicBezTo>
                        <a:pt x="56" y="53"/>
                        <a:pt x="50" y="46"/>
                        <a:pt x="47" y="42"/>
                      </a:cubicBezTo>
                      <a:cubicBezTo>
                        <a:pt x="45" y="37"/>
                        <a:pt x="40" y="33"/>
                        <a:pt x="39" y="30"/>
                      </a:cubicBezTo>
                      <a:cubicBezTo>
                        <a:pt x="38" y="28"/>
                        <a:pt x="31" y="22"/>
                        <a:pt x="28" y="20"/>
                      </a:cubicBezTo>
                      <a:cubicBezTo>
                        <a:pt x="26" y="18"/>
                        <a:pt x="22" y="12"/>
                        <a:pt x="21" y="9"/>
                      </a:cubicBezTo>
                      <a:cubicBezTo>
                        <a:pt x="21" y="8"/>
                        <a:pt x="21" y="8"/>
                        <a:pt x="20" y="8"/>
                      </a:cubicBezTo>
                      <a:cubicBezTo>
                        <a:pt x="20" y="6"/>
                        <a:pt x="15" y="3"/>
                        <a:pt x="12" y="2"/>
                      </a:cubicBezTo>
                      <a:cubicBezTo>
                        <a:pt x="9" y="0"/>
                        <a:pt x="9" y="0"/>
                        <a:pt x="6" y="2"/>
                      </a:cubicBezTo>
                      <a:cubicBezTo>
                        <a:pt x="4" y="3"/>
                        <a:pt x="2" y="4"/>
                        <a:pt x="0" y="4"/>
                      </a:cubicBezTo>
                      <a:cubicBezTo>
                        <a:pt x="4" y="4"/>
                        <a:pt x="7" y="4"/>
                        <a:pt x="7" y="5"/>
                      </a:cubicBezTo>
                      <a:cubicBezTo>
                        <a:pt x="8" y="6"/>
                        <a:pt x="9" y="7"/>
                        <a:pt x="11" y="6"/>
                      </a:cubicBezTo>
                      <a:cubicBezTo>
                        <a:pt x="13" y="5"/>
                        <a:pt x="16" y="8"/>
                        <a:pt x="16" y="13"/>
                      </a:cubicBezTo>
                      <a:cubicBezTo>
                        <a:pt x="16" y="17"/>
                        <a:pt x="19" y="20"/>
                        <a:pt x="21" y="21"/>
                      </a:cubicBezTo>
                      <a:cubicBezTo>
                        <a:pt x="24" y="22"/>
                        <a:pt x="26" y="24"/>
                        <a:pt x="26" y="26"/>
                      </a:cubicBezTo>
                      <a:cubicBezTo>
                        <a:pt x="26" y="28"/>
                        <a:pt x="27" y="28"/>
                        <a:pt x="29" y="29"/>
                      </a:cubicBezTo>
                      <a:cubicBezTo>
                        <a:pt x="31" y="30"/>
                        <a:pt x="32" y="31"/>
                        <a:pt x="33" y="31"/>
                      </a:cubicBezTo>
                      <a:cubicBezTo>
                        <a:pt x="35" y="32"/>
                        <a:pt x="38" y="38"/>
                        <a:pt x="36" y="37"/>
                      </a:cubicBezTo>
                      <a:cubicBezTo>
                        <a:pt x="34" y="36"/>
                        <a:pt x="33" y="41"/>
                        <a:pt x="38" y="43"/>
                      </a:cubicBezTo>
                      <a:cubicBezTo>
                        <a:pt x="42" y="45"/>
                        <a:pt x="46" y="47"/>
                        <a:pt x="47" y="50"/>
                      </a:cubicBezTo>
                      <a:cubicBezTo>
                        <a:pt x="48" y="53"/>
                        <a:pt x="50" y="54"/>
                        <a:pt x="51" y="53"/>
                      </a:cubicBezTo>
                      <a:cubicBezTo>
                        <a:pt x="52" y="52"/>
                        <a:pt x="56" y="54"/>
                        <a:pt x="55" y="54"/>
                      </a:cubicBezTo>
                      <a:cubicBezTo>
                        <a:pt x="53" y="55"/>
                        <a:pt x="53" y="57"/>
                        <a:pt x="60" y="57"/>
                      </a:cubicBezTo>
                      <a:lnTo>
                        <a:pt x="60" y="57"/>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53" name="Freeform 741"/>
                <p:cNvSpPr>
                  <a:spLocks/>
                </p:cNvSpPr>
                <p:nvPr/>
              </p:nvSpPr>
              <p:spPr bwMode="auto">
                <a:xfrm>
                  <a:off x="3719" y="2046"/>
                  <a:ext cx="47" cy="24"/>
                </a:xfrm>
                <a:custGeom>
                  <a:avLst/>
                  <a:gdLst>
                    <a:gd name="T0" fmla="*/ 10 w 152"/>
                    <a:gd name="T1" fmla="*/ 79 h 80"/>
                    <a:gd name="T2" fmla="*/ 10 w 152"/>
                    <a:gd name="T3" fmla="*/ 79 h 80"/>
                    <a:gd name="T4" fmla="*/ 18 w 152"/>
                    <a:gd name="T5" fmla="*/ 78 h 80"/>
                    <a:gd name="T6" fmla="*/ 26 w 152"/>
                    <a:gd name="T7" fmla="*/ 78 h 80"/>
                    <a:gd name="T8" fmla="*/ 35 w 152"/>
                    <a:gd name="T9" fmla="*/ 78 h 80"/>
                    <a:gd name="T10" fmla="*/ 47 w 152"/>
                    <a:gd name="T11" fmla="*/ 78 h 80"/>
                    <a:gd name="T12" fmla="*/ 62 w 152"/>
                    <a:gd name="T13" fmla="*/ 78 h 80"/>
                    <a:gd name="T14" fmla="*/ 79 w 152"/>
                    <a:gd name="T15" fmla="*/ 77 h 80"/>
                    <a:gd name="T16" fmla="*/ 92 w 152"/>
                    <a:gd name="T17" fmla="*/ 77 h 80"/>
                    <a:gd name="T18" fmla="*/ 113 w 152"/>
                    <a:gd name="T19" fmla="*/ 76 h 80"/>
                    <a:gd name="T20" fmla="*/ 124 w 152"/>
                    <a:gd name="T21" fmla="*/ 76 h 80"/>
                    <a:gd name="T22" fmla="*/ 152 w 152"/>
                    <a:gd name="T23" fmla="*/ 75 h 80"/>
                    <a:gd name="T24" fmla="*/ 151 w 152"/>
                    <a:gd name="T25" fmla="*/ 74 h 80"/>
                    <a:gd name="T26" fmla="*/ 138 w 152"/>
                    <a:gd name="T27" fmla="*/ 60 h 80"/>
                    <a:gd name="T28" fmla="*/ 120 w 152"/>
                    <a:gd name="T29" fmla="*/ 42 h 80"/>
                    <a:gd name="T30" fmla="*/ 104 w 152"/>
                    <a:gd name="T31" fmla="*/ 24 h 80"/>
                    <a:gd name="T32" fmla="*/ 101 w 152"/>
                    <a:gd name="T33" fmla="*/ 21 h 80"/>
                    <a:gd name="T34" fmla="*/ 91 w 152"/>
                    <a:gd name="T35" fmla="*/ 6 h 80"/>
                    <a:gd name="T36" fmla="*/ 81 w 152"/>
                    <a:gd name="T37" fmla="*/ 1 h 80"/>
                    <a:gd name="T38" fmla="*/ 74 w 152"/>
                    <a:gd name="T39" fmla="*/ 3 h 80"/>
                    <a:gd name="T40" fmla="*/ 52 w 152"/>
                    <a:gd name="T41" fmla="*/ 22 h 80"/>
                    <a:gd name="T42" fmla="*/ 10 w 152"/>
                    <a:gd name="T43" fmla="*/ 61 h 80"/>
                    <a:gd name="T44" fmla="*/ 0 w 152"/>
                    <a:gd name="T45" fmla="*/ 78 h 80"/>
                    <a:gd name="T46" fmla="*/ 10 w 152"/>
                    <a:gd name="T47" fmla="*/ 79 h 80"/>
                    <a:gd name="T48" fmla="*/ 10 w 152"/>
                    <a:gd name="T49" fmla="*/ 7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2" h="80">
                      <a:moveTo>
                        <a:pt x="10" y="79"/>
                      </a:moveTo>
                      <a:lnTo>
                        <a:pt x="10" y="79"/>
                      </a:lnTo>
                      <a:cubicBezTo>
                        <a:pt x="12" y="78"/>
                        <a:pt x="15" y="77"/>
                        <a:pt x="18" y="78"/>
                      </a:cubicBezTo>
                      <a:cubicBezTo>
                        <a:pt x="22" y="79"/>
                        <a:pt x="24" y="79"/>
                        <a:pt x="26" y="78"/>
                      </a:cubicBezTo>
                      <a:cubicBezTo>
                        <a:pt x="28" y="77"/>
                        <a:pt x="32" y="77"/>
                        <a:pt x="35" y="78"/>
                      </a:cubicBezTo>
                      <a:cubicBezTo>
                        <a:pt x="38" y="80"/>
                        <a:pt x="43" y="80"/>
                        <a:pt x="47" y="78"/>
                      </a:cubicBezTo>
                      <a:cubicBezTo>
                        <a:pt x="51" y="76"/>
                        <a:pt x="57" y="76"/>
                        <a:pt x="62" y="78"/>
                      </a:cubicBezTo>
                      <a:cubicBezTo>
                        <a:pt x="68" y="79"/>
                        <a:pt x="73" y="75"/>
                        <a:pt x="79" y="77"/>
                      </a:cubicBezTo>
                      <a:cubicBezTo>
                        <a:pt x="86" y="80"/>
                        <a:pt x="87" y="75"/>
                        <a:pt x="92" y="77"/>
                      </a:cubicBezTo>
                      <a:cubicBezTo>
                        <a:pt x="98" y="78"/>
                        <a:pt x="105" y="74"/>
                        <a:pt x="113" y="76"/>
                      </a:cubicBezTo>
                      <a:cubicBezTo>
                        <a:pt x="121" y="79"/>
                        <a:pt x="120" y="77"/>
                        <a:pt x="124" y="76"/>
                      </a:cubicBezTo>
                      <a:cubicBezTo>
                        <a:pt x="129" y="76"/>
                        <a:pt x="143" y="75"/>
                        <a:pt x="152" y="75"/>
                      </a:cubicBezTo>
                      <a:cubicBezTo>
                        <a:pt x="152" y="75"/>
                        <a:pt x="151" y="74"/>
                        <a:pt x="151" y="74"/>
                      </a:cubicBezTo>
                      <a:cubicBezTo>
                        <a:pt x="148" y="71"/>
                        <a:pt x="141" y="62"/>
                        <a:pt x="138" y="60"/>
                      </a:cubicBezTo>
                      <a:cubicBezTo>
                        <a:pt x="135" y="58"/>
                        <a:pt x="124" y="45"/>
                        <a:pt x="120" y="42"/>
                      </a:cubicBezTo>
                      <a:cubicBezTo>
                        <a:pt x="116" y="40"/>
                        <a:pt x="108" y="30"/>
                        <a:pt x="104" y="24"/>
                      </a:cubicBezTo>
                      <a:cubicBezTo>
                        <a:pt x="103" y="23"/>
                        <a:pt x="102" y="22"/>
                        <a:pt x="101" y="21"/>
                      </a:cubicBezTo>
                      <a:cubicBezTo>
                        <a:pt x="98" y="15"/>
                        <a:pt x="93" y="10"/>
                        <a:pt x="91" y="6"/>
                      </a:cubicBezTo>
                      <a:cubicBezTo>
                        <a:pt x="88" y="1"/>
                        <a:pt x="84" y="2"/>
                        <a:pt x="81" y="1"/>
                      </a:cubicBezTo>
                      <a:cubicBezTo>
                        <a:pt x="79" y="0"/>
                        <a:pt x="77" y="1"/>
                        <a:pt x="74" y="3"/>
                      </a:cubicBezTo>
                      <a:cubicBezTo>
                        <a:pt x="70" y="6"/>
                        <a:pt x="56" y="15"/>
                        <a:pt x="52" y="22"/>
                      </a:cubicBezTo>
                      <a:cubicBezTo>
                        <a:pt x="48" y="28"/>
                        <a:pt x="27" y="48"/>
                        <a:pt x="10" y="61"/>
                      </a:cubicBezTo>
                      <a:lnTo>
                        <a:pt x="0" y="78"/>
                      </a:lnTo>
                      <a:cubicBezTo>
                        <a:pt x="3" y="79"/>
                        <a:pt x="7" y="80"/>
                        <a:pt x="10" y="79"/>
                      </a:cubicBezTo>
                      <a:lnTo>
                        <a:pt x="10" y="79"/>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54" name="Freeform 742"/>
                <p:cNvSpPr>
                  <a:spLocks/>
                </p:cNvSpPr>
                <p:nvPr/>
              </p:nvSpPr>
              <p:spPr bwMode="auto">
                <a:xfrm>
                  <a:off x="3719" y="2046"/>
                  <a:ext cx="47" cy="24"/>
                </a:xfrm>
                <a:custGeom>
                  <a:avLst/>
                  <a:gdLst>
                    <a:gd name="T0" fmla="*/ 10 w 152"/>
                    <a:gd name="T1" fmla="*/ 79 h 80"/>
                    <a:gd name="T2" fmla="*/ 10 w 152"/>
                    <a:gd name="T3" fmla="*/ 79 h 80"/>
                    <a:gd name="T4" fmla="*/ 18 w 152"/>
                    <a:gd name="T5" fmla="*/ 78 h 80"/>
                    <a:gd name="T6" fmla="*/ 26 w 152"/>
                    <a:gd name="T7" fmla="*/ 78 h 80"/>
                    <a:gd name="T8" fmla="*/ 35 w 152"/>
                    <a:gd name="T9" fmla="*/ 78 h 80"/>
                    <a:gd name="T10" fmla="*/ 47 w 152"/>
                    <a:gd name="T11" fmla="*/ 78 h 80"/>
                    <a:gd name="T12" fmla="*/ 62 w 152"/>
                    <a:gd name="T13" fmla="*/ 78 h 80"/>
                    <a:gd name="T14" fmla="*/ 79 w 152"/>
                    <a:gd name="T15" fmla="*/ 77 h 80"/>
                    <a:gd name="T16" fmla="*/ 92 w 152"/>
                    <a:gd name="T17" fmla="*/ 77 h 80"/>
                    <a:gd name="T18" fmla="*/ 113 w 152"/>
                    <a:gd name="T19" fmla="*/ 76 h 80"/>
                    <a:gd name="T20" fmla="*/ 124 w 152"/>
                    <a:gd name="T21" fmla="*/ 76 h 80"/>
                    <a:gd name="T22" fmla="*/ 152 w 152"/>
                    <a:gd name="T23" fmla="*/ 75 h 80"/>
                    <a:gd name="T24" fmla="*/ 151 w 152"/>
                    <a:gd name="T25" fmla="*/ 74 h 80"/>
                    <a:gd name="T26" fmla="*/ 138 w 152"/>
                    <a:gd name="T27" fmla="*/ 60 h 80"/>
                    <a:gd name="T28" fmla="*/ 120 w 152"/>
                    <a:gd name="T29" fmla="*/ 42 h 80"/>
                    <a:gd name="T30" fmla="*/ 104 w 152"/>
                    <a:gd name="T31" fmla="*/ 24 h 80"/>
                    <a:gd name="T32" fmla="*/ 101 w 152"/>
                    <a:gd name="T33" fmla="*/ 21 h 80"/>
                    <a:gd name="T34" fmla="*/ 91 w 152"/>
                    <a:gd name="T35" fmla="*/ 6 h 80"/>
                    <a:gd name="T36" fmla="*/ 81 w 152"/>
                    <a:gd name="T37" fmla="*/ 1 h 80"/>
                    <a:gd name="T38" fmla="*/ 74 w 152"/>
                    <a:gd name="T39" fmla="*/ 3 h 80"/>
                    <a:gd name="T40" fmla="*/ 52 w 152"/>
                    <a:gd name="T41" fmla="*/ 22 h 80"/>
                    <a:gd name="T42" fmla="*/ 10 w 152"/>
                    <a:gd name="T43" fmla="*/ 61 h 80"/>
                    <a:gd name="T44" fmla="*/ 0 w 152"/>
                    <a:gd name="T45" fmla="*/ 78 h 80"/>
                    <a:gd name="T46" fmla="*/ 10 w 152"/>
                    <a:gd name="T47" fmla="*/ 79 h 80"/>
                    <a:gd name="T48" fmla="*/ 10 w 152"/>
                    <a:gd name="T49" fmla="*/ 7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2" h="80">
                      <a:moveTo>
                        <a:pt x="10" y="79"/>
                      </a:moveTo>
                      <a:lnTo>
                        <a:pt x="10" y="79"/>
                      </a:lnTo>
                      <a:cubicBezTo>
                        <a:pt x="12" y="78"/>
                        <a:pt x="15" y="77"/>
                        <a:pt x="18" y="78"/>
                      </a:cubicBezTo>
                      <a:cubicBezTo>
                        <a:pt x="22" y="79"/>
                        <a:pt x="24" y="79"/>
                        <a:pt x="26" y="78"/>
                      </a:cubicBezTo>
                      <a:cubicBezTo>
                        <a:pt x="28" y="77"/>
                        <a:pt x="32" y="77"/>
                        <a:pt x="35" y="78"/>
                      </a:cubicBezTo>
                      <a:cubicBezTo>
                        <a:pt x="38" y="80"/>
                        <a:pt x="43" y="80"/>
                        <a:pt x="47" y="78"/>
                      </a:cubicBezTo>
                      <a:cubicBezTo>
                        <a:pt x="51" y="76"/>
                        <a:pt x="57" y="76"/>
                        <a:pt x="62" y="78"/>
                      </a:cubicBezTo>
                      <a:cubicBezTo>
                        <a:pt x="68" y="79"/>
                        <a:pt x="73" y="75"/>
                        <a:pt x="79" y="77"/>
                      </a:cubicBezTo>
                      <a:cubicBezTo>
                        <a:pt x="86" y="80"/>
                        <a:pt x="87" y="75"/>
                        <a:pt x="92" y="77"/>
                      </a:cubicBezTo>
                      <a:cubicBezTo>
                        <a:pt x="98" y="78"/>
                        <a:pt x="105" y="74"/>
                        <a:pt x="113" y="76"/>
                      </a:cubicBezTo>
                      <a:cubicBezTo>
                        <a:pt x="121" y="79"/>
                        <a:pt x="120" y="77"/>
                        <a:pt x="124" y="76"/>
                      </a:cubicBezTo>
                      <a:cubicBezTo>
                        <a:pt x="129" y="76"/>
                        <a:pt x="143" y="75"/>
                        <a:pt x="152" y="75"/>
                      </a:cubicBezTo>
                      <a:cubicBezTo>
                        <a:pt x="152" y="75"/>
                        <a:pt x="151" y="74"/>
                        <a:pt x="151" y="74"/>
                      </a:cubicBezTo>
                      <a:cubicBezTo>
                        <a:pt x="148" y="71"/>
                        <a:pt x="141" y="62"/>
                        <a:pt x="138" y="60"/>
                      </a:cubicBezTo>
                      <a:cubicBezTo>
                        <a:pt x="135" y="58"/>
                        <a:pt x="124" y="45"/>
                        <a:pt x="120" y="42"/>
                      </a:cubicBezTo>
                      <a:cubicBezTo>
                        <a:pt x="116" y="40"/>
                        <a:pt x="108" y="30"/>
                        <a:pt x="104" y="24"/>
                      </a:cubicBezTo>
                      <a:cubicBezTo>
                        <a:pt x="103" y="23"/>
                        <a:pt x="102" y="22"/>
                        <a:pt x="101" y="21"/>
                      </a:cubicBezTo>
                      <a:cubicBezTo>
                        <a:pt x="98" y="15"/>
                        <a:pt x="93" y="10"/>
                        <a:pt x="91" y="6"/>
                      </a:cubicBezTo>
                      <a:cubicBezTo>
                        <a:pt x="88" y="1"/>
                        <a:pt x="84" y="2"/>
                        <a:pt x="81" y="1"/>
                      </a:cubicBezTo>
                      <a:cubicBezTo>
                        <a:pt x="79" y="0"/>
                        <a:pt x="77" y="1"/>
                        <a:pt x="74" y="3"/>
                      </a:cubicBezTo>
                      <a:cubicBezTo>
                        <a:pt x="70" y="6"/>
                        <a:pt x="56" y="15"/>
                        <a:pt x="52" y="22"/>
                      </a:cubicBezTo>
                      <a:cubicBezTo>
                        <a:pt x="48" y="28"/>
                        <a:pt x="27" y="48"/>
                        <a:pt x="10" y="61"/>
                      </a:cubicBezTo>
                      <a:lnTo>
                        <a:pt x="0" y="78"/>
                      </a:lnTo>
                      <a:cubicBezTo>
                        <a:pt x="3" y="79"/>
                        <a:pt x="7" y="80"/>
                        <a:pt x="10" y="79"/>
                      </a:cubicBezTo>
                      <a:lnTo>
                        <a:pt x="10" y="79"/>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55" name="Freeform 743"/>
                <p:cNvSpPr>
                  <a:spLocks/>
                </p:cNvSpPr>
                <p:nvPr/>
              </p:nvSpPr>
              <p:spPr bwMode="auto">
                <a:xfrm>
                  <a:off x="3742" y="2046"/>
                  <a:ext cx="23" cy="22"/>
                </a:xfrm>
                <a:custGeom>
                  <a:avLst/>
                  <a:gdLst>
                    <a:gd name="T0" fmla="*/ 75 w 75"/>
                    <a:gd name="T1" fmla="*/ 72 h 72"/>
                    <a:gd name="T2" fmla="*/ 75 w 75"/>
                    <a:gd name="T3" fmla="*/ 72 h 72"/>
                    <a:gd name="T4" fmla="*/ 64 w 75"/>
                    <a:gd name="T5" fmla="*/ 60 h 72"/>
                    <a:gd name="T6" fmla="*/ 46 w 75"/>
                    <a:gd name="T7" fmla="*/ 42 h 72"/>
                    <a:gd name="T8" fmla="*/ 30 w 75"/>
                    <a:gd name="T9" fmla="*/ 24 h 72"/>
                    <a:gd name="T10" fmla="*/ 27 w 75"/>
                    <a:gd name="T11" fmla="*/ 21 h 72"/>
                    <a:gd name="T12" fmla="*/ 17 w 75"/>
                    <a:gd name="T13" fmla="*/ 6 h 72"/>
                    <a:gd name="T14" fmla="*/ 7 w 75"/>
                    <a:gd name="T15" fmla="*/ 1 h 72"/>
                    <a:gd name="T16" fmla="*/ 0 w 75"/>
                    <a:gd name="T17" fmla="*/ 3 h 72"/>
                    <a:gd name="T18" fmla="*/ 8 w 75"/>
                    <a:gd name="T19" fmla="*/ 4 h 72"/>
                    <a:gd name="T20" fmla="*/ 15 w 75"/>
                    <a:gd name="T21" fmla="*/ 7 h 72"/>
                    <a:gd name="T22" fmla="*/ 23 w 75"/>
                    <a:gd name="T23" fmla="*/ 18 h 72"/>
                    <a:gd name="T24" fmla="*/ 30 w 75"/>
                    <a:gd name="T25" fmla="*/ 28 h 72"/>
                    <a:gd name="T26" fmla="*/ 38 w 75"/>
                    <a:gd name="T27" fmla="*/ 37 h 72"/>
                    <a:gd name="T28" fmla="*/ 44 w 75"/>
                    <a:gd name="T29" fmla="*/ 44 h 72"/>
                    <a:gd name="T30" fmla="*/ 52 w 75"/>
                    <a:gd name="T31" fmla="*/ 52 h 72"/>
                    <a:gd name="T32" fmla="*/ 62 w 75"/>
                    <a:gd name="T33" fmla="*/ 61 h 72"/>
                    <a:gd name="T34" fmla="*/ 75 w 75"/>
                    <a:gd name="T35" fmla="*/ 72 h 72"/>
                    <a:gd name="T36" fmla="*/ 75 w 75"/>
                    <a:gd name="T3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72">
                      <a:moveTo>
                        <a:pt x="75" y="72"/>
                      </a:moveTo>
                      <a:lnTo>
                        <a:pt x="75" y="72"/>
                      </a:lnTo>
                      <a:cubicBezTo>
                        <a:pt x="72" y="68"/>
                        <a:pt x="67" y="61"/>
                        <a:pt x="64" y="60"/>
                      </a:cubicBezTo>
                      <a:cubicBezTo>
                        <a:pt x="61" y="58"/>
                        <a:pt x="50" y="45"/>
                        <a:pt x="46" y="42"/>
                      </a:cubicBezTo>
                      <a:cubicBezTo>
                        <a:pt x="42" y="40"/>
                        <a:pt x="34" y="30"/>
                        <a:pt x="30" y="24"/>
                      </a:cubicBezTo>
                      <a:cubicBezTo>
                        <a:pt x="29" y="23"/>
                        <a:pt x="28" y="22"/>
                        <a:pt x="27" y="21"/>
                      </a:cubicBezTo>
                      <a:cubicBezTo>
                        <a:pt x="24" y="15"/>
                        <a:pt x="19" y="10"/>
                        <a:pt x="17" y="6"/>
                      </a:cubicBezTo>
                      <a:cubicBezTo>
                        <a:pt x="14" y="1"/>
                        <a:pt x="10" y="2"/>
                        <a:pt x="7" y="1"/>
                      </a:cubicBezTo>
                      <a:cubicBezTo>
                        <a:pt x="5" y="0"/>
                        <a:pt x="3" y="1"/>
                        <a:pt x="0" y="3"/>
                      </a:cubicBezTo>
                      <a:cubicBezTo>
                        <a:pt x="3" y="2"/>
                        <a:pt x="5" y="4"/>
                        <a:pt x="8" y="4"/>
                      </a:cubicBezTo>
                      <a:cubicBezTo>
                        <a:pt x="12" y="4"/>
                        <a:pt x="13" y="5"/>
                        <a:pt x="15" y="7"/>
                      </a:cubicBezTo>
                      <a:cubicBezTo>
                        <a:pt x="18" y="9"/>
                        <a:pt x="23" y="16"/>
                        <a:pt x="23" y="18"/>
                      </a:cubicBezTo>
                      <a:cubicBezTo>
                        <a:pt x="24" y="21"/>
                        <a:pt x="28" y="26"/>
                        <a:pt x="30" y="28"/>
                      </a:cubicBezTo>
                      <a:cubicBezTo>
                        <a:pt x="32" y="29"/>
                        <a:pt x="37" y="35"/>
                        <a:pt x="38" y="37"/>
                      </a:cubicBezTo>
                      <a:cubicBezTo>
                        <a:pt x="39" y="40"/>
                        <a:pt x="41" y="43"/>
                        <a:pt x="44" y="44"/>
                      </a:cubicBezTo>
                      <a:cubicBezTo>
                        <a:pt x="47" y="45"/>
                        <a:pt x="50" y="51"/>
                        <a:pt x="52" y="52"/>
                      </a:cubicBezTo>
                      <a:cubicBezTo>
                        <a:pt x="55" y="53"/>
                        <a:pt x="60" y="58"/>
                        <a:pt x="62" y="61"/>
                      </a:cubicBezTo>
                      <a:cubicBezTo>
                        <a:pt x="64" y="65"/>
                        <a:pt x="72" y="68"/>
                        <a:pt x="75" y="72"/>
                      </a:cubicBezTo>
                      <a:lnTo>
                        <a:pt x="75" y="72"/>
                      </a:lnTo>
                      <a:close/>
                    </a:path>
                  </a:pathLst>
                </a:custGeom>
                <a:solidFill>
                  <a:srgbClr val="C5D70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56" name="Freeform 744"/>
                <p:cNvSpPr>
                  <a:spLocks/>
                </p:cNvSpPr>
                <p:nvPr/>
              </p:nvSpPr>
              <p:spPr bwMode="auto">
                <a:xfrm>
                  <a:off x="3742" y="2046"/>
                  <a:ext cx="23" cy="22"/>
                </a:xfrm>
                <a:custGeom>
                  <a:avLst/>
                  <a:gdLst>
                    <a:gd name="T0" fmla="*/ 75 w 75"/>
                    <a:gd name="T1" fmla="*/ 72 h 72"/>
                    <a:gd name="T2" fmla="*/ 75 w 75"/>
                    <a:gd name="T3" fmla="*/ 72 h 72"/>
                    <a:gd name="T4" fmla="*/ 64 w 75"/>
                    <a:gd name="T5" fmla="*/ 60 h 72"/>
                    <a:gd name="T6" fmla="*/ 46 w 75"/>
                    <a:gd name="T7" fmla="*/ 42 h 72"/>
                    <a:gd name="T8" fmla="*/ 30 w 75"/>
                    <a:gd name="T9" fmla="*/ 24 h 72"/>
                    <a:gd name="T10" fmla="*/ 27 w 75"/>
                    <a:gd name="T11" fmla="*/ 21 h 72"/>
                    <a:gd name="T12" fmla="*/ 17 w 75"/>
                    <a:gd name="T13" fmla="*/ 6 h 72"/>
                    <a:gd name="T14" fmla="*/ 7 w 75"/>
                    <a:gd name="T15" fmla="*/ 1 h 72"/>
                    <a:gd name="T16" fmla="*/ 0 w 75"/>
                    <a:gd name="T17" fmla="*/ 3 h 72"/>
                    <a:gd name="T18" fmla="*/ 8 w 75"/>
                    <a:gd name="T19" fmla="*/ 4 h 72"/>
                    <a:gd name="T20" fmla="*/ 15 w 75"/>
                    <a:gd name="T21" fmla="*/ 7 h 72"/>
                    <a:gd name="T22" fmla="*/ 23 w 75"/>
                    <a:gd name="T23" fmla="*/ 18 h 72"/>
                    <a:gd name="T24" fmla="*/ 30 w 75"/>
                    <a:gd name="T25" fmla="*/ 28 h 72"/>
                    <a:gd name="T26" fmla="*/ 38 w 75"/>
                    <a:gd name="T27" fmla="*/ 37 h 72"/>
                    <a:gd name="T28" fmla="*/ 44 w 75"/>
                    <a:gd name="T29" fmla="*/ 44 h 72"/>
                    <a:gd name="T30" fmla="*/ 52 w 75"/>
                    <a:gd name="T31" fmla="*/ 52 h 72"/>
                    <a:gd name="T32" fmla="*/ 62 w 75"/>
                    <a:gd name="T33" fmla="*/ 61 h 72"/>
                    <a:gd name="T34" fmla="*/ 75 w 75"/>
                    <a:gd name="T35" fmla="*/ 72 h 72"/>
                    <a:gd name="T36" fmla="*/ 75 w 75"/>
                    <a:gd name="T3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72">
                      <a:moveTo>
                        <a:pt x="75" y="72"/>
                      </a:moveTo>
                      <a:lnTo>
                        <a:pt x="75" y="72"/>
                      </a:lnTo>
                      <a:cubicBezTo>
                        <a:pt x="72" y="68"/>
                        <a:pt x="67" y="61"/>
                        <a:pt x="64" y="60"/>
                      </a:cubicBezTo>
                      <a:cubicBezTo>
                        <a:pt x="61" y="58"/>
                        <a:pt x="50" y="45"/>
                        <a:pt x="46" y="42"/>
                      </a:cubicBezTo>
                      <a:cubicBezTo>
                        <a:pt x="42" y="40"/>
                        <a:pt x="34" y="30"/>
                        <a:pt x="30" y="24"/>
                      </a:cubicBezTo>
                      <a:cubicBezTo>
                        <a:pt x="29" y="23"/>
                        <a:pt x="28" y="22"/>
                        <a:pt x="27" y="21"/>
                      </a:cubicBezTo>
                      <a:cubicBezTo>
                        <a:pt x="24" y="15"/>
                        <a:pt x="19" y="10"/>
                        <a:pt x="17" y="6"/>
                      </a:cubicBezTo>
                      <a:cubicBezTo>
                        <a:pt x="14" y="1"/>
                        <a:pt x="10" y="2"/>
                        <a:pt x="7" y="1"/>
                      </a:cubicBezTo>
                      <a:cubicBezTo>
                        <a:pt x="5" y="0"/>
                        <a:pt x="3" y="1"/>
                        <a:pt x="0" y="3"/>
                      </a:cubicBezTo>
                      <a:cubicBezTo>
                        <a:pt x="3" y="2"/>
                        <a:pt x="5" y="4"/>
                        <a:pt x="8" y="4"/>
                      </a:cubicBezTo>
                      <a:cubicBezTo>
                        <a:pt x="12" y="4"/>
                        <a:pt x="13" y="5"/>
                        <a:pt x="15" y="7"/>
                      </a:cubicBezTo>
                      <a:cubicBezTo>
                        <a:pt x="18" y="9"/>
                        <a:pt x="23" y="16"/>
                        <a:pt x="23" y="18"/>
                      </a:cubicBezTo>
                      <a:cubicBezTo>
                        <a:pt x="24" y="21"/>
                        <a:pt x="28" y="26"/>
                        <a:pt x="30" y="28"/>
                      </a:cubicBezTo>
                      <a:cubicBezTo>
                        <a:pt x="32" y="29"/>
                        <a:pt x="37" y="35"/>
                        <a:pt x="38" y="37"/>
                      </a:cubicBezTo>
                      <a:cubicBezTo>
                        <a:pt x="39" y="40"/>
                        <a:pt x="41" y="43"/>
                        <a:pt x="44" y="44"/>
                      </a:cubicBezTo>
                      <a:cubicBezTo>
                        <a:pt x="47" y="45"/>
                        <a:pt x="50" y="51"/>
                        <a:pt x="52" y="52"/>
                      </a:cubicBezTo>
                      <a:cubicBezTo>
                        <a:pt x="55" y="53"/>
                        <a:pt x="60" y="58"/>
                        <a:pt x="62" y="61"/>
                      </a:cubicBezTo>
                      <a:cubicBezTo>
                        <a:pt x="64" y="65"/>
                        <a:pt x="72" y="68"/>
                        <a:pt x="75" y="72"/>
                      </a:cubicBezTo>
                      <a:lnTo>
                        <a:pt x="75" y="7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57" name="Freeform 745"/>
                <p:cNvSpPr>
                  <a:spLocks/>
                </p:cNvSpPr>
                <p:nvPr/>
              </p:nvSpPr>
              <p:spPr bwMode="auto">
                <a:xfrm>
                  <a:off x="3747" y="2069"/>
                  <a:ext cx="49" cy="3"/>
                </a:xfrm>
                <a:custGeom>
                  <a:avLst/>
                  <a:gdLst>
                    <a:gd name="T0" fmla="*/ 0 w 159"/>
                    <a:gd name="T1" fmla="*/ 6 h 8"/>
                    <a:gd name="T2" fmla="*/ 0 w 159"/>
                    <a:gd name="T3" fmla="*/ 6 h 8"/>
                    <a:gd name="T4" fmla="*/ 17 w 159"/>
                    <a:gd name="T5" fmla="*/ 6 h 8"/>
                    <a:gd name="T6" fmla="*/ 30 w 159"/>
                    <a:gd name="T7" fmla="*/ 4 h 8"/>
                    <a:gd name="T8" fmla="*/ 51 w 159"/>
                    <a:gd name="T9" fmla="*/ 3 h 8"/>
                    <a:gd name="T10" fmla="*/ 81 w 159"/>
                    <a:gd name="T11" fmla="*/ 3 h 8"/>
                    <a:gd name="T12" fmla="*/ 96 w 159"/>
                    <a:gd name="T13" fmla="*/ 3 h 8"/>
                    <a:gd name="T14" fmla="*/ 109 w 159"/>
                    <a:gd name="T15" fmla="*/ 2 h 8"/>
                    <a:gd name="T16" fmla="*/ 139 w 159"/>
                    <a:gd name="T17" fmla="*/ 0 h 8"/>
                    <a:gd name="T18" fmla="*/ 147 w 159"/>
                    <a:gd name="T19" fmla="*/ 1 h 8"/>
                    <a:gd name="T20" fmla="*/ 159 w 159"/>
                    <a:gd name="T21" fmla="*/ 3 h 8"/>
                    <a:gd name="T22" fmla="*/ 139 w 159"/>
                    <a:gd name="T23" fmla="*/ 2 h 8"/>
                    <a:gd name="T24" fmla="*/ 110 w 159"/>
                    <a:gd name="T25" fmla="*/ 4 h 8"/>
                    <a:gd name="T26" fmla="*/ 87 w 159"/>
                    <a:gd name="T27" fmla="*/ 5 h 8"/>
                    <a:gd name="T28" fmla="*/ 53 w 159"/>
                    <a:gd name="T29" fmla="*/ 4 h 8"/>
                    <a:gd name="T30" fmla="*/ 30 w 159"/>
                    <a:gd name="T31" fmla="*/ 6 h 8"/>
                    <a:gd name="T32" fmla="*/ 17 w 159"/>
                    <a:gd name="T33" fmla="*/ 7 h 8"/>
                    <a:gd name="T34" fmla="*/ 0 w 159"/>
                    <a:gd name="T35"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8">
                      <a:moveTo>
                        <a:pt x="0" y="6"/>
                      </a:moveTo>
                      <a:lnTo>
                        <a:pt x="0" y="6"/>
                      </a:lnTo>
                      <a:cubicBezTo>
                        <a:pt x="7" y="7"/>
                        <a:pt x="12" y="5"/>
                        <a:pt x="17" y="6"/>
                      </a:cubicBezTo>
                      <a:cubicBezTo>
                        <a:pt x="21" y="7"/>
                        <a:pt x="27" y="5"/>
                        <a:pt x="30" y="4"/>
                      </a:cubicBezTo>
                      <a:cubicBezTo>
                        <a:pt x="37" y="6"/>
                        <a:pt x="47" y="5"/>
                        <a:pt x="51" y="3"/>
                      </a:cubicBezTo>
                      <a:cubicBezTo>
                        <a:pt x="58" y="4"/>
                        <a:pt x="72" y="6"/>
                        <a:pt x="81" y="3"/>
                      </a:cubicBezTo>
                      <a:cubicBezTo>
                        <a:pt x="88" y="4"/>
                        <a:pt x="92" y="1"/>
                        <a:pt x="96" y="3"/>
                      </a:cubicBezTo>
                      <a:cubicBezTo>
                        <a:pt x="100" y="5"/>
                        <a:pt x="106" y="2"/>
                        <a:pt x="109" y="2"/>
                      </a:cubicBezTo>
                      <a:cubicBezTo>
                        <a:pt x="117" y="4"/>
                        <a:pt x="133" y="2"/>
                        <a:pt x="139" y="0"/>
                      </a:cubicBezTo>
                      <a:cubicBezTo>
                        <a:pt x="143" y="1"/>
                        <a:pt x="143" y="2"/>
                        <a:pt x="147" y="1"/>
                      </a:cubicBezTo>
                      <a:cubicBezTo>
                        <a:pt x="151" y="1"/>
                        <a:pt x="157" y="1"/>
                        <a:pt x="159" y="3"/>
                      </a:cubicBezTo>
                      <a:cubicBezTo>
                        <a:pt x="153" y="2"/>
                        <a:pt x="146" y="6"/>
                        <a:pt x="139" y="2"/>
                      </a:cubicBezTo>
                      <a:cubicBezTo>
                        <a:pt x="129" y="5"/>
                        <a:pt x="122" y="8"/>
                        <a:pt x="110" y="4"/>
                      </a:cubicBezTo>
                      <a:cubicBezTo>
                        <a:pt x="99" y="6"/>
                        <a:pt x="93" y="4"/>
                        <a:pt x="87" y="5"/>
                      </a:cubicBezTo>
                      <a:cubicBezTo>
                        <a:pt x="80" y="7"/>
                        <a:pt x="60" y="5"/>
                        <a:pt x="53" y="4"/>
                      </a:cubicBezTo>
                      <a:cubicBezTo>
                        <a:pt x="43" y="7"/>
                        <a:pt x="33" y="7"/>
                        <a:pt x="30" y="6"/>
                      </a:cubicBezTo>
                      <a:cubicBezTo>
                        <a:pt x="24" y="7"/>
                        <a:pt x="20" y="8"/>
                        <a:pt x="17" y="7"/>
                      </a:cubicBezTo>
                      <a:cubicBezTo>
                        <a:pt x="12" y="7"/>
                        <a:pt x="4" y="7"/>
                        <a:pt x="0" y="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58" name="Freeform 746"/>
                <p:cNvSpPr>
                  <a:spLocks/>
                </p:cNvSpPr>
                <p:nvPr/>
              </p:nvSpPr>
              <p:spPr bwMode="auto">
                <a:xfrm>
                  <a:off x="3767" y="2072"/>
                  <a:ext cx="31" cy="1"/>
                </a:xfrm>
                <a:custGeom>
                  <a:avLst/>
                  <a:gdLst>
                    <a:gd name="T0" fmla="*/ 0 w 100"/>
                    <a:gd name="T1" fmla="*/ 2 h 5"/>
                    <a:gd name="T2" fmla="*/ 0 w 100"/>
                    <a:gd name="T3" fmla="*/ 2 h 5"/>
                    <a:gd name="T4" fmla="*/ 18 w 100"/>
                    <a:gd name="T5" fmla="*/ 4 h 5"/>
                    <a:gd name="T6" fmla="*/ 30 w 100"/>
                    <a:gd name="T7" fmla="*/ 4 h 5"/>
                    <a:gd name="T8" fmla="*/ 50 w 100"/>
                    <a:gd name="T9" fmla="*/ 3 h 5"/>
                    <a:gd name="T10" fmla="*/ 65 w 100"/>
                    <a:gd name="T11" fmla="*/ 3 h 5"/>
                    <a:gd name="T12" fmla="*/ 77 w 100"/>
                    <a:gd name="T13" fmla="*/ 2 h 5"/>
                    <a:gd name="T14" fmla="*/ 89 w 100"/>
                    <a:gd name="T15" fmla="*/ 2 h 5"/>
                    <a:gd name="T16" fmla="*/ 100 w 100"/>
                    <a:gd name="T17" fmla="*/ 3 h 5"/>
                    <a:gd name="T18" fmla="*/ 88 w 100"/>
                    <a:gd name="T19" fmla="*/ 0 h 5"/>
                    <a:gd name="T20" fmla="*/ 77 w 100"/>
                    <a:gd name="T21" fmla="*/ 0 h 5"/>
                    <a:gd name="T22" fmla="*/ 65 w 100"/>
                    <a:gd name="T23" fmla="*/ 2 h 5"/>
                    <a:gd name="T24" fmla="*/ 50 w 100"/>
                    <a:gd name="T25" fmla="*/ 2 h 5"/>
                    <a:gd name="T26" fmla="*/ 29 w 100"/>
                    <a:gd name="T27" fmla="*/ 2 h 5"/>
                    <a:gd name="T28" fmla="*/ 17 w 100"/>
                    <a:gd name="T29" fmla="*/ 2 h 5"/>
                    <a:gd name="T30" fmla="*/ 0 w 100"/>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5">
                      <a:moveTo>
                        <a:pt x="0" y="2"/>
                      </a:moveTo>
                      <a:lnTo>
                        <a:pt x="0" y="2"/>
                      </a:lnTo>
                      <a:cubicBezTo>
                        <a:pt x="3" y="2"/>
                        <a:pt x="13" y="5"/>
                        <a:pt x="18" y="4"/>
                      </a:cubicBezTo>
                      <a:cubicBezTo>
                        <a:pt x="22" y="5"/>
                        <a:pt x="27" y="4"/>
                        <a:pt x="30" y="4"/>
                      </a:cubicBezTo>
                      <a:cubicBezTo>
                        <a:pt x="35" y="5"/>
                        <a:pt x="44" y="3"/>
                        <a:pt x="50" y="3"/>
                      </a:cubicBezTo>
                      <a:cubicBezTo>
                        <a:pt x="56" y="5"/>
                        <a:pt x="60" y="4"/>
                        <a:pt x="65" y="3"/>
                      </a:cubicBezTo>
                      <a:cubicBezTo>
                        <a:pt x="69" y="4"/>
                        <a:pt x="73" y="3"/>
                        <a:pt x="77" y="2"/>
                      </a:cubicBezTo>
                      <a:cubicBezTo>
                        <a:pt x="80" y="3"/>
                        <a:pt x="85" y="4"/>
                        <a:pt x="89" y="2"/>
                      </a:cubicBezTo>
                      <a:cubicBezTo>
                        <a:pt x="92" y="3"/>
                        <a:pt x="97" y="2"/>
                        <a:pt x="100" y="3"/>
                      </a:cubicBezTo>
                      <a:cubicBezTo>
                        <a:pt x="97" y="2"/>
                        <a:pt x="92" y="1"/>
                        <a:pt x="88" y="0"/>
                      </a:cubicBezTo>
                      <a:cubicBezTo>
                        <a:pt x="85" y="2"/>
                        <a:pt x="79" y="2"/>
                        <a:pt x="77" y="0"/>
                      </a:cubicBezTo>
                      <a:cubicBezTo>
                        <a:pt x="72" y="2"/>
                        <a:pt x="68" y="3"/>
                        <a:pt x="65" y="2"/>
                      </a:cubicBezTo>
                      <a:cubicBezTo>
                        <a:pt x="59" y="3"/>
                        <a:pt x="56" y="3"/>
                        <a:pt x="50" y="2"/>
                      </a:cubicBezTo>
                      <a:cubicBezTo>
                        <a:pt x="45" y="2"/>
                        <a:pt x="34" y="4"/>
                        <a:pt x="29" y="2"/>
                      </a:cubicBezTo>
                      <a:cubicBezTo>
                        <a:pt x="26" y="3"/>
                        <a:pt x="21" y="3"/>
                        <a:pt x="17" y="2"/>
                      </a:cubicBezTo>
                      <a:cubicBezTo>
                        <a:pt x="13" y="3"/>
                        <a:pt x="3" y="2"/>
                        <a:pt x="0" y="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59" name="Freeform 747"/>
                <p:cNvSpPr>
                  <a:spLocks/>
                </p:cNvSpPr>
                <p:nvPr/>
              </p:nvSpPr>
              <p:spPr bwMode="auto">
                <a:xfrm>
                  <a:off x="3724" y="2071"/>
                  <a:ext cx="36" cy="2"/>
                </a:xfrm>
                <a:custGeom>
                  <a:avLst/>
                  <a:gdLst>
                    <a:gd name="T0" fmla="*/ 0 w 116"/>
                    <a:gd name="T1" fmla="*/ 2 h 5"/>
                    <a:gd name="T2" fmla="*/ 0 w 116"/>
                    <a:gd name="T3" fmla="*/ 2 h 5"/>
                    <a:gd name="T4" fmla="*/ 9 w 116"/>
                    <a:gd name="T5" fmla="*/ 1 h 5"/>
                    <a:gd name="T6" fmla="*/ 19 w 116"/>
                    <a:gd name="T7" fmla="*/ 1 h 5"/>
                    <a:gd name="T8" fmla="*/ 38 w 116"/>
                    <a:gd name="T9" fmla="*/ 3 h 5"/>
                    <a:gd name="T10" fmla="*/ 50 w 116"/>
                    <a:gd name="T11" fmla="*/ 3 h 5"/>
                    <a:gd name="T12" fmla="*/ 63 w 116"/>
                    <a:gd name="T13" fmla="*/ 2 h 5"/>
                    <a:gd name="T14" fmla="*/ 73 w 116"/>
                    <a:gd name="T15" fmla="*/ 3 h 5"/>
                    <a:gd name="T16" fmla="*/ 82 w 116"/>
                    <a:gd name="T17" fmla="*/ 3 h 5"/>
                    <a:gd name="T18" fmla="*/ 106 w 116"/>
                    <a:gd name="T19" fmla="*/ 3 h 5"/>
                    <a:gd name="T20" fmla="*/ 116 w 116"/>
                    <a:gd name="T21" fmla="*/ 2 h 5"/>
                    <a:gd name="T22" fmla="*/ 105 w 116"/>
                    <a:gd name="T23" fmla="*/ 2 h 5"/>
                    <a:gd name="T24" fmla="*/ 81 w 116"/>
                    <a:gd name="T25" fmla="*/ 2 h 5"/>
                    <a:gd name="T26" fmla="*/ 72 w 116"/>
                    <a:gd name="T27" fmla="*/ 2 h 5"/>
                    <a:gd name="T28" fmla="*/ 62 w 116"/>
                    <a:gd name="T29" fmla="*/ 1 h 5"/>
                    <a:gd name="T30" fmla="*/ 49 w 116"/>
                    <a:gd name="T31" fmla="*/ 1 h 5"/>
                    <a:gd name="T32" fmla="*/ 37 w 116"/>
                    <a:gd name="T33" fmla="*/ 2 h 5"/>
                    <a:gd name="T34" fmla="*/ 18 w 116"/>
                    <a:gd name="T35" fmla="*/ 0 h 5"/>
                    <a:gd name="T36" fmla="*/ 8 w 116"/>
                    <a:gd name="T37" fmla="*/ 0 h 5"/>
                    <a:gd name="T38" fmla="*/ 0 w 116"/>
                    <a:gd name="T3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 h="5">
                      <a:moveTo>
                        <a:pt x="0" y="2"/>
                      </a:moveTo>
                      <a:lnTo>
                        <a:pt x="0" y="2"/>
                      </a:lnTo>
                      <a:cubicBezTo>
                        <a:pt x="4" y="2"/>
                        <a:pt x="6" y="1"/>
                        <a:pt x="9" y="1"/>
                      </a:cubicBezTo>
                      <a:cubicBezTo>
                        <a:pt x="11" y="2"/>
                        <a:pt x="15" y="2"/>
                        <a:pt x="19" y="1"/>
                      </a:cubicBezTo>
                      <a:cubicBezTo>
                        <a:pt x="26" y="3"/>
                        <a:pt x="32" y="4"/>
                        <a:pt x="38" y="3"/>
                      </a:cubicBezTo>
                      <a:cubicBezTo>
                        <a:pt x="42" y="4"/>
                        <a:pt x="47" y="3"/>
                        <a:pt x="50" y="3"/>
                      </a:cubicBezTo>
                      <a:cubicBezTo>
                        <a:pt x="53" y="3"/>
                        <a:pt x="60" y="3"/>
                        <a:pt x="63" y="2"/>
                      </a:cubicBezTo>
                      <a:cubicBezTo>
                        <a:pt x="66" y="4"/>
                        <a:pt x="70" y="4"/>
                        <a:pt x="73" y="3"/>
                      </a:cubicBezTo>
                      <a:cubicBezTo>
                        <a:pt x="77" y="4"/>
                        <a:pt x="79" y="5"/>
                        <a:pt x="82" y="3"/>
                      </a:cubicBezTo>
                      <a:cubicBezTo>
                        <a:pt x="90" y="4"/>
                        <a:pt x="102" y="4"/>
                        <a:pt x="106" y="3"/>
                      </a:cubicBezTo>
                      <a:cubicBezTo>
                        <a:pt x="110" y="4"/>
                        <a:pt x="114" y="3"/>
                        <a:pt x="116" y="2"/>
                      </a:cubicBezTo>
                      <a:cubicBezTo>
                        <a:pt x="114" y="3"/>
                        <a:pt x="109" y="3"/>
                        <a:pt x="105" y="2"/>
                      </a:cubicBezTo>
                      <a:cubicBezTo>
                        <a:pt x="101" y="3"/>
                        <a:pt x="89" y="3"/>
                        <a:pt x="81" y="2"/>
                      </a:cubicBezTo>
                      <a:cubicBezTo>
                        <a:pt x="78" y="3"/>
                        <a:pt x="76" y="3"/>
                        <a:pt x="72" y="2"/>
                      </a:cubicBezTo>
                      <a:cubicBezTo>
                        <a:pt x="69" y="2"/>
                        <a:pt x="65" y="3"/>
                        <a:pt x="62" y="1"/>
                      </a:cubicBezTo>
                      <a:cubicBezTo>
                        <a:pt x="59" y="2"/>
                        <a:pt x="52" y="2"/>
                        <a:pt x="49" y="1"/>
                      </a:cubicBezTo>
                      <a:cubicBezTo>
                        <a:pt x="46" y="2"/>
                        <a:pt x="41" y="3"/>
                        <a:pt x="37" y="2"/>
                      </a:cubicBezTo>
                      <a:cubicBezTo>
                        <a:pt x="31" y="3"/>
                        <a:pt x="25" y="2"/>
                        <a:pt x="18" y="0"/>
                      </a:cubicBezTo>
                      <a:cubicBezTo>
                        <a:pt x="14" y="1"/>
                        <a:pt x="10" y="1"/>
                        <a:pt x="8" y="0"/>
                      </a:cubicBezTo>
                      <a:cubicBezTo>
                        <a:pt x="5" y="0"/>
                        <a:pt x="4" y="2"/>
                        <a:pt x="0" y="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60" name="Freeform 748"/>
                <p:cNvSpPr>
                  <a:spLocks/>
                </p:cNvSpPr>
                <p:nvPr/>
              </p:nvSpPr>
              <p:spPr bwMode="auto">
                <a:xfrm>
                  <a:off x="3777" y="2068"/>
                  <a:ext cx="18" cy="1"/>
                </a:xfrm>
                <a:custGeom>
                  <a:avLst/>
                  <a:gdLst>
                    <a:gd name="T0" fmla="*/ 56 w 56"/>
                    <a:gd name="T1" fmla="*/ 0 h 4"/>
                    <a:gd name="T2" fmla="*/ 56 w 56"/>
                    <a:gd name="T3" fmla="*/ 0 h 4"/>
                    <a:gd name="T4" fmla="*/ 43 w 56"/>
                    <a:gd name="T5" fmla="*/ 1 h 4"/>
                    <a:gd name="T6" fmla="*/ 30 w 56"/>
                    <a:gd name="T7" fmla="*/ 2 h 4"/>
                    <a:gd name="T8" fmla="*/ 26 w 56"/>
                    <a:gd name="T9" fmla="*/ 2 h 4"/>
                    <a:gd name="T10" fmla="*/ 21 w 56"/>
                    <a:gd name="T11" fmla="*/ 3 h 4"/>
                    <a:gd name="T12" fmla="*/ 16 w 56"/>
                    <a:gd name="T13" fmla="*/ 3 h 4"/>
                    <a:gd name="T14" fmla="*/ 10 w 56"/>
                    <a:gd name="T15" fmla="*/ 3 h 4"/>
                    <a:gd name="T16" fmla="*/ 0 w 56"/>
                    <a:gd name="T17" fmla="*/ 3 h 4"/>
                    <a:gd name="T18" fmla="*/ 10 w 56"/>
                    <a:gd name="T19" fmla="*/ 2 h 4"/>
                    <a:gd name="T20" fmla="*/ 16 w 56"/>
                    <a:gd name="T21" fmla="*/ 2 h 4"/>
                    <a:gd name="T22" fmla="*/ 21 w 56"/>
                    <a:gd name="T23" fmla="*/ 2 h 4"/>
                    <a:gd name="T24" fmla="*/ 26 w 56"/>
                    <a:gd name="T25" fmla="*/ 1 h 4"/>
                    <a:gd name="T26" fmla="*/ 30 w 56"/>
                    <a:gd name="T27" fmla="*/ 1 h 4"/>
                    <a:gd name="T28" fmla="*/ 43 w 56"/>
                    <a:gd name="T29" fmla="*/ 0 h 4"/>
                    <a:gd name="T30" fmla="*/ 56 w 56"/>
                    <a:gd name="T3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4">
                      <a:moveTo>
                        <a:pt x="56" y="0"/>
                      </a:moveTo>
                      <a:lnTo>
                        <a:pt x="56" y="0"/>
                      </a:lnTo>
                      <a:cubicBezTo>
                        <a:pt x="53" y="2"/>
                        <a:pt x="47" y="2"/>
                        <a:pt x="43" y="1"/>
                      </a:cubicBezTo>
                      <a:cubicBezTo>
                        <a:pt x="40" y="3"/>
                        <a:pt x="31" y="3"/>
                        <a:pt x="30" y="2"/>
                      </a:cubicBezTo>
                      <a:cubicBezTo>
                        <a:pt x="28" y="0"/>
                        <a:pt x="28" y="1"/>
                        <a:pt x="26" y="2"/>
                      </a:cubicBezTo>
                      <a:cubicBezTo>
                        <a:pt x="24" y="3"/>
                        <a:pt x="22" y="3"/>
                        <a:pt x="21" y="3"/>
                      </a:cubicBezTo>
                      <a:cubicBezTo>
                        <a:pt x="20" y="2"/>
                        <a:pt x="19" y="2"/>
                        <a:pt x="16" y="3"/>
                      </a:cubicBezTo>
                      <a:cubicBezTo>
                        <a:pt x="13" y="3"/>
                        <a:pt x="11" y="4"/>
                        <a:pt x="10" y="3"/>
                      </a:cubicBezTo>
                      <a:cubicBezTo>
                        <a:pt x="9" y="2"/>
                        <a:pt x="4" y="3"/>
                        <a:pt x="0" y="3"/>
                      </a:cubicBezTo>
                      <a:cubicBezTo>
                        <a:pt x="4" y="3"/>
                        <a:pt x="9" y="1"/>
                        <a:pt x="10" y="2"/>
                      </a:cubicBezTo>
                      <a:cubicBezTo>
                        <a:pt x="11" y="3"/>
                        <a:pt x="13" y="3"/>
                        <a:pt x="16" y="2"/>
                      </a:cubicBezTo>
                      <a:cubicBezTo>
                        <a:pt x="19" y="1"/>
                        <a:pt x="20" y="1"/>
                        <a:pt x="21" y="2"/>
                      </a:cubicBezTo>
                      <a:cubicBezTo>
                        <a:pt x="22" y="2"/>
                        <a:pt x="24" y="2"/>
                        <a:pt x="26" y="1"/>
                      </a:cubicBezTo>
                      <a:cubicBezTo>
                        <a:pt x="28" y="0"/>
                        <a:pt x="28" y="0"/>
                        <a:pt x="30" y="1"/>
                      </a:cubicBezTo>
                      <a:cubicBezTo>
                        <a:pt x="31" y="2"/>
                        <a:pt x="40" y="2"/>
                        <a:pt x="43" y="0"/>
                      </a:cubicBezTo>
                      <a:cubicBezTo>
                        <a:pt x="47" y="1"/>
                        <a:pt x="53" y="2"/>
                        <a:pt x="56" y="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61" name="Freeform 749"/>
                <p:cNvSpPr>
                  <a:spLocks/>
                </p:cNvSpPr>
                <p:nvPr/>
              </p:nvSpPr>
              <p:spPr bwMode="auto">
                <a:xfrm>
                  <a:off x="3746" y="2018"/>
                  <a:ext cx="24" cy="5"/>
                </a:xfrm>
                <a:custGeom>
                  <a:avLst/>
                  <a:gdLst>
                    <a:gd name="T0" fmla="*/ 76 w 76"/>
                    <a:gd name="T1" fmla="*/ 15 h 16"/>
                    <a:gd name="T2" fmla="*/ 76 w 76"/>
                    <a:gd name="T3" fmla="*/ 15 h 16"/>
                    <a:gd name="T4" fmla="*/ 0 w 76"/>
                    <a:gd name="T5" fmla="*/ 16 h 16"/>
                    <a:gd name="T6" fmla="*/ 3 w 76"/>
                    <a:gd name="T7" fmla="*/ 10 h 16"/>
                    <a:gd name="T8" fmla="*/ 72 w 76"/>
                    <a:gd name="T9" fmla="*/ 9 h 16"/>
                    <a:gd name="T10" fmla="*/ 76 w 76"/>
                    <a:gd name="T11" fmla="*/ 15 h 16"/>
                  </a:gdLst>
                  <a:ahLst/>
                  <a:cxnLst>
                    <a:cxn ang="0">
                      <a:pos x="T0" y="T1"/>
                    </a:cxn>
                    <a:cxn ang="0">
                      <a:pos x="T2" y="T3"/>
                    </a:cxn>
                    <a:cxn ang="0">
                      <a:pos x="T4" y="T5"/>
                    </a:cxn>
                    <a:cxn ang="0">
                      <a:pos x="T6" y="T7"/>
                    </a:cxn>
                    <a:cxn ang="0">
                      <a:pos x="T8" y="T9"/>
                    </a:cxn>
                    <a:cxn ang="0">
                      <a:pos x="T10" y="T11"/>
                    </a:cxn>
                  </a:cxnLst>
                  <a:rect l="0" t="0" r="r" b="b"/>
                  <a:pathLst>
                    <a:path w="76" h="16">
                      <a:moveTo>
                        <a:pt x="76" y="15"/>
                      </a:moveTo>
                      <a:lnTo>
                        <a:pt x="76" y="15"/>
                      </a:lnTo>
                      <a:cubicBezTo>
                        <a:pt x="57" y="6"/>
                        <a:pt x="26" y="2"/>
                        <a:pt x="0" y="16"/>
                      </a:cubicBezTo>
                      <a:lnTo>
                        <a:pt x="3" y="10"/>
                      </a:lnTo>
                      <a:cubicBezTo>
                        <a:pt x="26" y="0"/>
                        <a:pt x="54" y="2"/>
                        <a:pt x="72" y="9"/>
                      </a:cubicBezTo>
                      <a:lnTo>
                        <a:pt x="76" y="15"/>
                      </a:lnTo>
                      <a:close/>
                    </a:path>
                  </a:pathLst>
                </a:custGeom>
                <a:solidFill>
                  <a:srgbClr val="F9B837"/>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62" name="Freeform 750"/>
                <p:cNvSpPr>
                  <a:spLocks/>
                </p:cNvSpPr>
                <p:nvPr/>
              </p:nvSpPr>
              <p:spPr bwMode="auto">
                <a:xfrm>
                  <a:off x="3744" y="2019"/>
                  <a:ext cx="27" cy="8"/>
                </a:xfrm>
                <a:custGeom>
                  <a:avLst/>
                  <a:gdLst>
                    <a:gd name="T0" fmla="*/ 89 w 89"/>
                    <a:gd name="T1" fmla="*/ 22 h 24"/>
                    <a:gd name="T2" fmla="*/ 89 w 89"/>
                    <a:gd name="T3" fmla="*/ 22 h 24"/>
                    <a:gd name="T4" fmla="*/ 0 w 89"/>
                    <a:gd name="T5" fmla="*/ 24 h 24"/>
                    <a:gd name="T6" fmla="*/ 4 w 89"/>
                    <a:gd name="T7" fmla="*/ 18 h 24"/>
                    <a:gd name="T8" fmla="*/ 86 w 89"/>
                    <a:gd name="T9" fmla="*/ 16 h 24"/>
                    <a:gd name="T10" fmla="*/ 89 w 89"/>
                    <a:gd name="T11" fmla="*/ 22 h 24"/>
                  </a:gdLst>
                  <a:ahLst/>
                  <a:cxnLst>
                    <a:cxn ang="0">
                      <a:pos x="T0" y="T1"/>
                    </a:cxn>
                    <a:cxn ang="0">
                      <a:pos x="T2" y="T3"/>
                    </a:cxn>
                    <a:cxn ang="0">
                      <a:pos x="T4" y="T5"/>
                    </a:cxn>
                    <a:cxn ang="0">
                      <a:pos x="T6" y="T7"/>
                    </a:cxn>
                    <a:cxn ang="0">
                      <a:pos x="T8" y="T9"/>
                    </a:cxn>
                    <a:cxn ang="0">
                      <a:pos x="T10" y="T11"/>
                    </a:cxn>
                  </a:cxnLst>
                  <a:rect l="0" t="0" r="r" b="b"/>
                  <a:pathLst>
                    <a:path w="89" h="24">
                      <a:moveTo>
                        <a:pt x="89" y="22"/>
                      </a:moveTo>
                      <a:lnTo>
                        <a:pt x="89" y="22"/>
                      </a:lnTo>
                      <a:cubicBezTo>
                        <a:pt x="70" y="10"/>
                        <a:pt x="32" y="2"/>
                        <a:pt x="0" y="24"/>
                      </a:cubicBezTo>
                      <a:lnTo>
                        <a:pt x="4" y="18"/>
                      </a:lnTo>
                      <a:cubicBezTo>
                        <a:pt x="33" y="0"/>
                        <a:pt x="67" y="6"/>
                        <a:pt x="86" y="16"/>
                      </a:cubicBezTo>
                      <a:lnTo>
                        <a:pt x="89" y="22"/>
                      </a:lnTo>
                      <a:close/>
                    </a:path>
                  </a:pathLst>
                </a:custGeom>
                <a:solidFill>
                  <a:srgbClr val="00603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63" name="Freeform 751"/>
                <p:cNvSpPr>
                  <a:spLocks/>
                </p:cNvSpPr>
                <p:nvPr/>
              </p:nvSpPr>
              <p:spPr bwMode="auto">
                <a:xfrm>
                  <a:off x="3742" y="2020"/>
                  <a:ext cx="32" cy="10"/>
                </a:xfrm>
                <a:custGeom>
                  <a:avLst/>
                  <a:gdLst>
                    <a:gd name="T0" fmla="*/ 103 w 103"/>
                    <a:gd name="T1" fmla="*/ 29 h 31"/>
                    <a:gd name="T2" fmla="*/ 103 w 103"/>
                    <a:gd name="T3" fmla="*/ 29 h 31"/>
                    <a:gd name="T4" fmla="*/ 0 w 103"/>
                    <a:gd name="T5" fmla="*/ 31 h 31"/>
                    <a:gd name="T6" fmla="*/ 4 w 103"/>
                    <a:gd name="T7" fmla="*/ 25 h 31"/>
                    <a:gd name="T8" fmla="*/ 100 w 103"/>
                    <a:gd name="T9" fmla="*/ 24 h 31"/>
                    <a:gd name="T10" fmla="*/ 103 w 103"/>
                    <a:gd name="T11" fmla="*/ 29 h 31"/>
                  </a:gdLst>
                  <a:ahLst/>
                  <a:cxnLst>
                    <a:cxn ang="0">
                      <a:pos x="T0" y="T1"/>
                    </a:cxn>
                    <a:cxn ang="0">
                      <a:pos x="T2" y="T3"/>
                    </a:cxn>
                    <a:cxn ang="0">
                      <a:pos x="T4" y="T5"/>
                    </a:cxn>
                    <a:cxn ang="0">
                      <a:pos x="T6" y="T7"/>
                    </a:cxn>
                    <a:cxn ang="0">
                      <a:pos x="T8" y="T9"/>
                    </a:cxn>
                    <a:cxn ang="0">
                      <a:pos x="T10" y="T11"/>
                    </a:cxn>
                  </a:cxnLst>
                  <a:rect l="0" t="0" r="r" b="b"/>
                  <a:pathLst>
                    <a:path w="103" h="31">
                      <a:moveTo>
                        <a:pt x="103" y="29"/>
                      </a:moveTo>
                      <a:lnTo>
                        <a:pt x="103" y="29"/>
                      </a:lnTo>
                      <a:cubicBezTo>
                        <a:pt x="83" y="14"/>
                        <a:pt x="39" y="2"/>
                        <a:pt x="0" y="31"/>
                      </a:cubicBezTo>
                      <a:lnTo>
                        <a:pt x="4" y="25"/>
                      </a:lnTo>
                      <a:cubicBezTo>
                        <a:pt x="39" y="0"/>
                        <a:pt x="80" y="10"/>
                        <a:pt x="100" y="24"/>
                      </a:cubicBezTo>
                      <a:lnTo>
                        <a:pt x="103" y="29"/>
                      </a:lnTo>
                      <a:close/>
                    </a:path>
                  </a:pathLst>
                </a:custGeom>
                <a:solidFill>
                  <a:srgbClr val="500E5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64" name="Freeform 752"/>
                <p:cNvSpPr>
                  <a:spLocks/>
                </p:cNvSpPr>
                <p:nvPr/>
              </p:nvSpPr>
              <p:spPr bwMode="auto">
                <a:xfrm>
                  <a:off x="3747" y="2017"/>
                  <a:ext cx="21" cy="4"/>
                </a:xfrm>
                <a:custGeom>
                  <a:avLst/>
                  <a:gdLst>
                    <a:gd name="T0" fmla="*/ 69 w 69"/>
                    <a:gd name="T1" fmla="*/ 11 h 12"/>
                    <a:gd name="T2" fmla="*/ 69 w 69"/>
                    <a:gd name="T3" fmla="*/ 11 h 12"/>
                    <a:gd name="T4" fmla="*/ 0 w 69"/>
                    <a:gd name="T5" fmla="*/ 12 h 12"/>
                    <a:gd name="T6" fmla="*/ 4 w 69"/>
                    <a:gd name="T7" fmla="*/ 6 h 12"/>
                    <a:gd name="T8" fmla="*/ 66 w 69"/>
                    <a:gd name="T9" fmla="*/ 5 h 12"/>
                    <a:gd name="T10" fmla="*/ 69 w 69"/>
                    <a:gd name="T11" fmla="*/ 11 h 12"/>
                  </a:gdLst>
                  <a:ahLst/>
                  <a:cxnLst>
                    <a:cxn ang="0">
                      <a:pos x="T0" y="T1"/>
                    </a:cxn>
                    <a:cxn ang="0">
                      <a:pos x="T2" y="T3"/>
                    </a:cxn>
                    <a:cxn ang="0">
                      <a:pos x="T4" y="T5"/>
                    </a:cxn>
                    <a:cxn ang="0">
                      <a:pos x="T6" y="T7"/>
                    </a:cxn>
                    <a:cxn ang="0">
                      <a:pos x="T8" y="T9"/>
                    </a:cxn>
                    <a:cxn ang="0">
                      <a:pos x="T10" y="T11"/>
                    </a:cxn>
                  </a:cxnLst>
                  <a:rect l="0" t="0" r="r" b="b"/>
                  <a:pathLst>
                    <a:path w="69" h="12">
                      <a:moveTo>
                        <a:pt x="69" y="11"/>
                      </a:moveTo>
                      <a:lnTo>
                        <a:pt x="69" y="11"/>
                      </a:lnTo>
                      <a:cubicBezTo>
                        <a:pt x="51" y="4"/>
                        <a:pt x="23" y="2"/>
                        <a:pt x="0" y="12"/>
                      </a:cubicBezTo>
                      <a:lnTo>
                        <a:pt x="4" y="6"/>
                      </a:lnTo>
                      <a:cubicBezTo>
                        <a:pt x="23" y="1"/>
                        <a:pt x="48" y="0"/>
                        <a:pt x="66" y="5"/>
                      </a:cubicBezTo>
                      <a:lnTo>
                        <a:pt x="69" y="11"/>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65" name="Freeform 753"/>
                <p:cNvSpPr>
                  <a:spLocks/>
                </p:cNvSpPr>
                <p:nvPr/>
              </p:nvSpPr>
              <p:spPr bwMode="auto">
                <a:xfrm>
                  <a:off x="3745" y="2019"/>
                  <a:ext cx="25" cy="6"/>
                </a:xfrm>
                <a:custGeom>
                  <a:avLst/>
                  <a:gdLst>
                    <a:gd name="T0" fmla="*/ 82 w 82"/>
                    <a:gd name="T1" fmla="*/ 18 h 20"/>
                    <a:gd name="T2" fmla="*/ 82 w 82"/>
                    <a:gd name="T3" fmla="*/ 18 h 20"/>
                    <a:gd name="T4" fmla="*/ 0 w 82"/>
                    <a:gd name="T5" fmla="*/ 20 h 20"/>
                    <a:gd name="T6" fmla="*/ 3 w 82"/>
                    <a:gd name="T7" fmla="*/ 14 h 20"/>
                    <a:gd name="T8" fmla="*/ 79 w 82"/>
                    <a:gd name="T9" fmla="*/ 13 h 20"/>
                    <a:gd name="T10" fmla="*/ 82 w 82"/>
                    <a:gd name="T11" fmla="*/ 18 h 20"/>
                  </a:gdLst>
                  <a:ahLst/>
                  <a:cxnLst>
                    <a:cxn ang="0">
                      <a:pos x="T0" y="T1"/>
                    </a:cxn>
                    <a:cxn ang="0">
                      <a:pos x="T2" y="T3"/>
                    </a:cxn>
                    <a:cxn ang="0">
                      <a:pos x="T4" y="T5"/>
                    </a:cxn>
                    <a:cxn ang="0">
                      <a:pos x="T6" y="T7"/>
                    </a:cxn>
                    <a:cxn ang="0">
                      <a:pos x="T8" y="T9"/>
                    </a:cxn>
                    <a:cxn ang="0">
                      <a:pos x="T10" y="T11"/>
                    </a:cxn>
                  </a:cxnLst>
                  <a:rect l="0" t="0" r="r" b="b"/>
                  <a:pathLst>
                    <a:path w="82" h="20">
                      <a:moveTo>
                        <a:pt x="82" y="18"/>
                      </a:moveTo>
                      <a:lnTo>
                        <a:pt x="82" y="18"/>
                      </a:lnTo>
                      <a:cubicBezTo>
                        <a:pt x="63" y="8"/>
                        <a:pt x="29" y="2"/>
                        <a:pt x="0" y="20"/>
                      </a:cubicBezTo>
                      <a:lnTo>
                        <a:pt x="3" y="14"/>
                      </a:lnTo>
                      <a:cubicBezTo>
                        <a:pt x="29" y="0"/>
                        <a:pt x="60" y="4"/>
                        <a:pt x="79" y="13"/>
                      </a:cubicBezTo>
                      <a:lnTo>
                        <a:pt x="82" y="18"/>
                      </a:lnTo>
                      <a:close/>
                    </a:path>
                  </a:pathLst>
                </a:custGeom>
                <a:solidFill>
                  <a:srgbClr val="FEF1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66" name="Freeform 754"/>
                <p:cNvSpPr>
                  <a:spLocks/>
                </p:cNvSpPr>
                <p:nvPr/>
              </p:nvSpPr>
              <p:spPr bwMode="auto">
                <a:xfrm>
                  <a:off x="3743" y="2020"/>
                  <a:ext cx="30" cy="8"/>
                </a:xfrm>
                <a:custGeom>
                  <a:avLst/>
                  <a:gdLst>
                    <a:gd name="T0" fmla="*/ 96 w 96"/>
                    <a:gd name="T1" fmla="*/ 26 h 27"/>
                    <a:gd name="T2" fmla="*/ 96 w 96"/>
                    <a:gd name="T3" fmla="*/ 26 h 27"/>
                    <a:gd name="T4" fmla="*/ 0 w 96"/>
                    <a:gd name="T5" fmla="*/ 27 h 27"/>
                    <a:gd name="T6" fmla="*/ 3 w 96"/>
                    <a:gd name="T7" fmla="*/ 22 h 27"/>
                    <a:gd name="T8" fmla="*/ 92 w 96"/>
                    <a:gd name="T9" fmla="*/ 20 h 27"/>
                    <a:gd name="T10" fmla="*/ 96 w 96"/>
                    <a:gd name="T11" fmla="*/ 26 h 27"/>
                  </a:gdLst>
                  <a:ahLst/>
                  <a:cxnLst>
                    <a:cxn ang="0">
                      <a:pos x="T0" y="T1"/>
                    </a:cxn>
                    <a:cxn ang="0">
                      <a:pos x="T2" y="T3"/>
                    </a:cxn>
                    <a:cxn ang="0">
                      <a:pos x="T4" y="T5"/>
                    </a:cxn>
                    <a:cxn ang="0">
                      <a:pos x="T6" y="T7"/>
                    </a:cxn>
                    <a:cxn ang="0">
                      <a:pos x="T8" y="T9"/>
                    </a:cxn>
                    <a:cxn ang="0">
                      <a:pos x="T10" y="T11"/>
                    </a:cxn>
                  </a:cxnLst>
                  <a:rect l="0" t="0" r="r" b="b"/>
                  <a:pathLst>
                    <a:path w="96" h="27">
                      <a:moveTo>
                        <a:pt x="96" y="26"/>
                      </a:moveTo>
                      <a:lnTo>
                        <a:pt x="96" y="26"/>
                      </a:lnTo>
                      <a:cubicBezTo>
                        <a:pt x="76" y="12"/>
                        <a:pt x="35" y="2"/>
                        <a:pt x="0" y="27"/>
                      </a:cubicBezTo>
                      <a:lnTo>
                        <a:pt x="3" y="22"/>
                      </a:lnTo>
                      <a:cubicBezTo>
                        <a:pt x="35" y="0"/>
                        <a:pt x="73" y="8"/>
                        <a:pt x="92" y="20"/>
                      </a:cubicBezTo>
                      <a:lnTo>
                        <a:pt x="96" y="26"/>
                      </a:lnTo>
                      <a:close/>
                    </a:path>
                  </a:pathLst>
                </a:custGeom>
                <a:solidFill>
                  <a:srgbClr val="005E8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67" name="Freeform 755"/>
                <p:cNvSpPr>
                  <a:spLocks/>
                </p:cNvSpPr>
                <p:nvPr/>
              </p:nvSpPr>
              <p:spPr bwMode="auto">
                <a:xfrm>
                  <a:off x="3744" y="2042"/>
                  <a:ext cx="3" cy="1"/>
                </a:xfrm>
                <a:custGeom>
                  <a:avLst/>
                  <a:gdLst>
                    <a:gd name="T0" fmla="*/ 0 w 11"/>
                    <a:gd name="T1" fmla="*/ 0 h 4"/>
                    <a:gd name="T2" fmla="*/ 0 w 11"/>
                    <a:gd name="T3" fmla="*/ 0 h 4"/>
                    <a:gd name="T4" fmla="*/ 11 w 11"/>
                    <a:gd name="T5" fmla="*/ 0 h 4"/>
                    <a:gd name="T6" fmla="*/ 11 w 11"/>
                    <a:gd name="T7" fmla="*/ 2 h 4"/>
                    <a:gd name="T8" fmla="*/ 3 w 11"/>
                    <a:gd name="T9" fmla="*/ 2 h 4"/>
                    <a:gd name="T10" fmla="*/ 3 w 11"/>
                    <a:gd name="T11" fmla="*/ 4 h 4"/>
                    <a:gd name="T12" fmla="*/ 2 w 11"/>
                    <a:gd name="T13" fmla="*/ 4 h 4"/>
                    <a:gd name="T14" fmla="*/ 0 w 11"/>
                    <a:gd name="T15" fmla="*/ 1 h 4"/>
                    <a:gd name="T16" fmla="*/ 0 w 1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
                      <a:moveTo>
                        <a:pt x="0" y="0"/>
                      </a:moveTo>
                      <a:lnTo>
                        <a:pt x="0" y="0"/>
                      </a:lnTo>
                      <a:lnTo>
                        <a:pt x="11" y="0"/>
                      </a:lnTo>
                      <a:lnTo>
                        <a:pt x="11" y="2"/>
                      </a:lnTo>
                      <a:lnTo>
                        <a:pt x="3" y="2"/>
                      </a:lnTo>
                      <a:lnTo>
                        <a:pt x="3" y="4"/>
                      </a:lnTo>
                      <a:lnTo>
                        <a:pt x="2" y="4"/>
                      </a:lnTo>
                      <a:cubicBezTo>
                        <a:pt x="2" y="3"/>
                        <a:pt x="2" y="1"/>
                        <a:pt x="0" y="1"/>
                      </a:cubicBezTo>
                      <a:lnTo>
                        <a:pt x="0" y="0"/>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68" name="Freeform 756"/>
                <p:cNvSpPr>
                  <a:spLocks/>
                </p:cNvSpPr>
                <p:nvPr/>
              </p:nvSpPr>
              <p:spPr bwMode="auto">
                <a:xfrm>
                  <a:off x="3744" y="2039"/>
                  <a:ext cx="4" cy="2"/>
                </a:xfrm>
                <a:custGeom>
                  <a:avLst/>
                  <a:gdLst>
                    <a:gd name="T0" fmla="*/ 3 w 11"/>
                    <a:gd name="T1" fmla="*/ 0 h 7"/>
                    <a:gd name="T2" fmla="*/ 3 w 11"/>
                    <a:gd name="T3" fmla="*/ 0 h 7"/>
                    <a:gd name="T4" fmla="*/ 2 w 11"/>
                    <a:gd name="T5" fmla="*/ 4 h 7"/>
                    <a:gd name="T6" fmla="*/ 4 w 11"/>
                    <a:gd name="T7" fmla="*/ 4 h 7"/>
                    <a:gd name="T8" fmla="*/ 7 w 11"/>
                    <a:gd name="T9" fmla="*/ 1 h 7"/>
                    <a:gd name="T10" fmla="*/ 10 w 11"/>
                    <a:gd name="T11" fmla="*/ 5 h 7"/>
                    <a:gd name="T12" fmla="*/ 7 w 11"/>
                    <a:gd name="T13" fmla="*/ 7 h 7"/>
                    <a:gd name="T14" fmla="*/ 7 w 11"/>
                    <a:gd name="T15" fmla="*/ 5 h 7"/>
                    <a:gd name="T16" fmla="*/ 9 w 11"/>
                    <a:gd name="T17" fmla="*/ 5 h 7"/>
                    <a:gd name="T18" fmla="*/ 7 w 11"/>
                    <a:gd name="T19" fmla="*/ 3 h 7"/>
                    <a:gd name="T20" fmla="*/ 5 w 11"/>
                    <a:gd name="T21" fmla="*/ 5 h 7"/>
                    <a:gd name="T22" fmla="*/ 5 w 11"/>
                    <a:gd name="T23" fmla="*/ 6 h 7"/>
                    <a:gd name="T24" fmla="*/ 0 w 11"/>
                    <a:gd name="T25" fmla="*/ 4 h 7"/>
                    <a:gd name="T26" fmla="*/ 1 w 11"/>
                    <a:gd name="T27" fmla="*/ 0 h 7"/>
                    <a:gd name="T28" fmla="*/ 3 w 11"/>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7">
                      <a:moveTo>
                        <a:pt x="3" y="0"/>
                      </a:moveTo>
                      <a:lnTo>
                        <a:pt x="3" y="0"/>
                      </a:lnTo>
                      <a:lnTo>
                        <a:pt x="2" y="4"/>
                      </a:lnTo>
                      <a:cubicBezTo>
                        <a:pt x="2" y="4"/>
                        <a:pt x="3" y="4"/>
                        <a:pt x="4" y="4"/>
                      </a:cubicBezTo>
                      <a:cubicBezTo>
                        <a:pt x="3" y="3"/>
                        <a:pt x="4" y="0"/>
                        <a:pt x="7" y="1"/>
                      </a:cubicBezTo>
                      <a:cubicBezTo>
                        <a:pt x="10" y="2"/>
                        <a:pt x="11" y="3"/>
                        <a:pt x="10" y="5"/>
                      </a:cubicBezTo>
                      <a:cubicBezTo>
                        <a:pt x="10" y="6"/>
                        <a:pt x="9" y="7"/>
                        <a:pt x="7" y="7"/>
                      </a:cubicBezTo>
                      <a:lnTo>
                        <a:pt x="7" y="5"/>
                      </a:lnTo>
                      <a:cubicBezTo>
                        <a:pt x="8" y="6"/>
                        <a:pt x="9" y="5"/>
                        <a:pt x="9" y="5"/>
                      </a:cubicBezTo>
                      <a:cubicBezTo>
                        <a:pt x="9" y="4"/>
                        <a:pt x="8" y="3"/>
                        <a:pt x="7" y="3"/>
                      </a:cubicBezTo>
                      <a:cubicBezTo>
                        <a:pt x="5" y="2"/>
                        <a:pt x="4" y="4"/>
                        <a:pt x="5" y="5"/>
                      </a:cubicBezTo>
                      <a:lnTo>
                        <a:pt x="5" y="6"/>
                      </a:lnTo>
                      <a:cubicBezTo>
                        <a:pt x="3" y="6"/>
                        <a:pt x="1" y="5"/>
                        <a:pt x="0" y="4"/>
                      </a:cubicBezTo>
                      <a:lnTo>
                        <a:pt x="1" y="0"/>
                      </a:lnTo>
                      <a:lnTo>
                        <a:pt x="3" y="0"/>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69" name="Freeform 757"/>
                <p:cNvSpPr>
                  <a:spLocks/>
                </p:cNvSpPr>
                <p:nvPr/>
              </p:nvSpPr>
              <p:spPr bwMode="auto">
                <a:xfrm>
                  <a:off x="3745" y="2035"/>
                  <a:ext cx="4" cy="3"/>
                </a:xfrm>
                <a:custGeom>
                  <a:avLst/>
                  <a:gdLst>
                    <a:gd name="T0" fmla="*/ 9 w 12"/>
                    <a:gd name="T1" fmla="*/ 8 h 12"/>
                    <a:gd name="T2" fmla="*/ 9 w 12"/>
                    <a:gd name="T3" fmla="*/ 8 h 12"/>
                    <a:gd name="T4" fmla="*/ 8 w 12"/>
                    <a:gd name="T5" fmla="*/ 9 h 12"/>
                    <a:gd name="T6" fmla="*/ 2 w 12"/>
                    <a:gd name="T7" fmla="*/ 5 h 12"/>
                    <a:gd name="T8" fmla="*/ 3 w 12"/>
                    <a:gd name="T9" fmla="*/ 4 h 12"/>
                    <a:gd name="T10" fmla="*/ 7 w 12"/>
                    <a:gd name="T11" fmla="*/ 4 h 12"/>
                    <a:gd name="T12" fmla="*/ 9 w 12"/>
                    <a:gd name="T13" fmla="*/ 8 h 12"/>
                    <a:gd name="T14" fmla="*/ 11 w 12"/>
                    <a:gd name="T15" fmla="*/ 8 h 12"/>
                    <a:gd name="T16" fmla="*/ 8 w 12"/>
                    <a:gd name="T17" fmla="*/ 2 h 12"/>
                    <a:gd name="T18" fmla="*/ 2 w 12"/>
                    <a:gd name="T19" fmla="*/ 3 h 12"/>
                    <a:gd name="T20" fmla="*/ 0 w 12"/>
                    <a:gd name="T21" fmla="*/ 6 h 12"/>
                    <a:gd name="T22" fmla="*/ 9 w 12"/>
                    <a:gd name="T23" fmla="*/ 12 h 12"/>
                    <a:gd name="T24" fmla="*/ 11 w 12"/>
                    <a:gd name="T25" fmla="*/ 8 h 12"/>
                    <a:gd name="T26" fmla="*/ 9 w 12"/>
                    <a:gd name="T2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2">
                      <a:moveTo>
                        <a:pt x="9" y="8"/>
                      </a:moveTo>
                      <a:lnTo>
                        <a:pt x="9" y="8"/>
                      </a:lnTo>
                      <a:cubicBezTo>
                        <a:pt x="9" y="8"/>
                        <a:pt x="8" y="9"/>
                        <a:pt x="8" y="9"/>
                      </a:cubicBezTo>
                      <a:cubicBezTo>
                        <a:pt x="8" y="9"/>
                        <a:pt x="2" y="5"/>
                        <a:pt x="2" y="5"/>
                      </a:cubicBezTo>
                      <a:cubicBezTo>
                        <a:pt x="2" y="5"/>
                        <a:pt x="3" y="4"/>
                        <a:pt x="3" y="4"/>
                      </a:cubicBezTo>
                      <a:cubicBezTo>
                        <a:pt x="3" y="4"/>
                        <a:pt x="4" y="2"/>
                        <a:pt x="7" y="4"/>
                      </a:cubicBezTo>
                      <a:cubicBezTo>
                        <a:pt x="10" y="6"/>
                        <a:pt x="9" y="7"/>
                        <a:pt x="9" y="8"/>
                      </a:cubicBezTo>
                      <a:lnTo>
                        <a:pt x="11" y="8"/>
                      </a:lnTo>
                      <a:cubicBezTo>
                        <a:pt x="12" y="7"/>
                        <a:pt x="10" y="4"/>
                        <a:pt x="8" y="2"/>
                      </a:cubicBezTo>
                      <a:cubicBezTo>
                        <a:pt x="4" y="0"/>
                        <a:pt x="2" y="2"/>
                        <a:pt x="2" y="3"/>
                      </a:cubicBezTo>
                      <a:cubicBezTo>
                        <a:pt x="1" y="4"/>
                        <a:pt x="0" y="5"/>
                        <a:pt x="0" y="6"/>
                      </a:cubicBezTo>
                      <a:cubicBezTo>
                        <a:pt x="0" y="6"/>
                        <a:pt x="9" y="12"/>
                        <a:pt x="9" y="12"/>
                      </a:cubicBezTo>
                      <a:cubicBezTo>
                        <a:pt x="9" y="12"/>
                        <a:pt x="10" y="10"/>
                        <a:pt x="11" y="8"/>
                      </a:cubicBezTo>
                      <a:lnTo>
                        <a:pt x="9" y="8"/>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70" name="Freeform 758"/>
                <p:cNvSpPr>
                  <a:spLocks/>
                </p:cNvSpPr>
                <p:nvPr/>
              </p:nvSpPr>
              <p:spPr bwMode="auto">
                <a:xfrm>
                  <a:off x="3748" y="2032"/>
                  <a:ext cx="3" cy="4"/>
                </a:xfrm>
                <a:custGeom>
                  <a:avLst/>
                  <a:gdLst>
                    <a:gd name="T0" fmla="*/ 6 w 12"/>
                    <a:gd name="T1" fmla="*/ 1 h 12"/>
                    <a:gd name="T2" fmla="*/ 6 w 12"/>
                    <a:gd name="T3" fmla="*/ 1 h 12"/>
                    <a:gd name="T4" fmla="*/ 2 w 12"/>
                    <a:gd name="T5" fmla="*/ 4 h 12"/>
                    <a:gd name="T6" fmla="*/ 4 w 12"/>
                    <a:gd name="T7" fmla="*/ 6 h 12"/>
                    <a:gd name="T8" fmla="*/ 7 w 12"/>
                    <a:gd name="T9" fmla="*/ 3 h 12"/>
                    <a:gd name="T10" fmla="*/ 8 w 12"/>
                    <a:gd name="T11" fmla="*/ 4 h 12"/>
                    <a:gd name="T12" fmla="*/ 5 w 12"/>
                    <a:gd name="T13" fmla="*/ 7 h 12"/>
                    <a:gd name="T14" fmla="*/ 7 w 12"/>
                    <a:gd name="T15" fmla="*/ 9 h 12"/>
                    <a:gd name="T16" fmla="*/ 10 w 12"/>
                    <a:gd name="T17" fmla="*/ 6 h 12"/>
                    <a:gd name="T18" fmla="*/ 12 w 12"/>
                    <a:gd name="T19" fmla="*/ 7 h 12"/>
                    <a:gd name="T20" fmla="*/ 7 w 12"/>
                    <a:gd name="T21" fmla="*/ 12 h 12"/>
                    <a:gd name="T22" fmla="*/ 0 w 12"/>
                    <a:gd name="T23" fmla="*/ 4 h 12"/>
                    <a:gd name="T24" fmla="*/ 4 w 12"/>
                    <a:gd name="T25" fmla="*/ 0 h 12"/>
                    <a:gd name="T26" fmla="*/ 6 w 12"/>
                    <a:gd name="T2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2">
                      <a:moveTo>
                        <a:pt x="6" y="1"/>
                      </a:moveTo>
                      <a:lnTo>
                        <a:pt x="6" y="1"/>
                      </a:lnTo>
                      <a:lnTo>
                        <a:pt x="2" y="4"/>
                      </a:lnTo>
                      <a:lnTo>
                        <a:pt x="4" y="6"/>
                      </a:lnTo>
                      <a:lnTo>
                        <a:pt x="7" y="3"/>
                      </a:lnTo>
                      <a:lnTo>
                        <a:pt x="8" y="4"/>
                      </a:lnTo>
                      <a:lnTo>
                        <a:pt x="5" y="7"/>
                      </a:lnTo>
                      <a:lnTo>
                        <a:pt x="7" y="9"/>
                      </a:lnTo>
                      <a:lnTo>
                        <a:pt x="10" y="6"/>
                      </a:lnTo>
                      <a:lnTo>
                        <a:pt x="12" y="7"/>
                      </a:lnTo>
                      <a:lnTo>
                        <a:pt x="7" y="12"/>
                      </a:lnTo>
                      <a:lnTo>
                        <a:pt x="0" y="4"/>
                      </a:lnTo>
                      <a:lnTo>
                        <a:pt x="4" y="0"/>
                      </a:lnTo>
                      <a:lnTo>
                        <a:pt x="6" y="1"/>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71" name="Freeform 759"/>
                <p:cNvSpPr>
                  <a:spLocks/>
                </p:cNvSpPr>
                <p:nvPr/>
              </p:nvSpPr>
              <p:spPr bwMode="auto">
                <a:xfrm>
                  <a:off x="3752" y="2030"/>
                  <a:ext cx="2" cy="3"/>
                </a:xfrm>
                <a:custGeom>
                  <a:avLst/>
                  <a:gdLst>
                    <a:gd name="T0" fmla="*/ 5 w 9"/>
                    <a:gd name="T1" fmla="*/ 3 h 12"/>
                    <a:gd name="T2" fmla="*/ 5 w 9"/>
                    <a:gd name="T3" fmla="*/ 3 h 12"/>
                    <a:gd name="T4" fmla="*/ 3 w 9"/>
                    <a:gd name="T5" fmla="*/ 2 h 12"/>
                    <a:gd name="T6" fmla="*/ 2 w 9"/>
                    <a:gd name="T7" fmla="*/ 4 h 12"/>
                    <a:gd name="T8" fmla="*/ 4 w 9"/>
                    <a:gd name="T9" fmla="*/ 5 h 12"/>
                    <a:gd name="T10" fmla="*/ 8 w 9"/>
                    <a:gd name="T11" fmla="*/ 6 h 12"/>
                    <a:gd name="T12" fmla="*/ 6 w 9"/>
                    <a:gd name="T13" fmla="*/ 11 h 12"/>
                    <a:gd name="T14" fmla="*/ 2 w 9"/>
                    <a:gd name="T15" fmla="*/ 9 h 12"/>
                    <a:gd name="T16" fmla="*/ 4 w 9"/>
                    <a:gd name="T17" fmla="*/ 8 h 12"/>
                    <a:gd name="T18" fmla="*/ 6 w 9"/>
                    <a:gd name="T19" fmla="*/ 9 h 12"/>
                    <a:gd name="T20" fmla="*/ 7 w 9"/>
                    <a:gd name="T21" fmla="*/ 7 h 12"/>
                    <a:gd name="T22" fmla="*/ 5 w 9"/>
                    <a:gd name="T23" fmla="*/ 6 h 12"/>
                    <a:gd name="T24" fmla="*/ 0 w 9"/>
                    <a:gd name="T25" fmla="*/ 5 h 12"/>
                    <a:gd name="T26" fmla="*/ 2 w 9"/>
                    <a:gd name="T27" fmla="*/ 1 h 12"/>
                    <a:gd name="T28" fmla="*/ 7 w 9"/>
                    <a:gd name="T29" fmla="*/ 2 h 12"/>
                    <a:gd name="T30" fmla="*/ 5 w 9"/>
                    <a:gd name="T31"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2">
                      <a:moveTo>
                        <a:pt x="5" y="3"/>
                      </a:moveTo>
                      <a:lnTo>
                        <a:pt x="5" y="3"/>
                      </a:lnTo>
                      <a:cubicBezTo>
                        <a:pt x="5" y="2"/>
                        <a:pt x="4" y="2"/>
                        <a:pt x="3" y="2"/>
                      </a:cubicBezTo>
                      <a:cubicBezTo>
                        <a:pt x="1" y="3"/>
                        <a:pt x="2" y="4"/>
                        <a:pt x="2" y="4"/>
                      </a:cubicBezTo>
                      <a:cubicBezTo>
                        <a:pt x="2" y="5"/>
                        <a:pt x="3" y="5"/>
                        <a:pt x="4" y="5"/>
                      </a:cubicBezTo>
                      <a:cubicBezTo>
                        <a:pt x="6" y="4"/>
                        <a:pt x="8" y="4"/>
                        <a:pt x="8" y="6"/>
                      </a:cubicBezTo>
                      <a:cubicBezTo>
                        <a:pt x="9" y="8"/>
                        <a:pt x="9" y="10"/>
                        <a:pt x="6" y="11"/>
                      </a:cubicBezTo>
                      <a:cubicBezTo>
                        <a:pt x="4" y="12"/>
                        <a:pt x="2" y="10"/>
                        <a:pt x="2" y="9"/>
                      </a:cubicBezTo>
                      <a:lnTo>
                        <a:pt x="4" y="8"/>
                      </a:lnTo>
                      <a:cubicBezTo>
                        <a:pt x="4" y="9"/>
                        <a:pt x="5" y="9"/>
                        <a:pt x="6" y="9"/>
                      </a:cubicBezTo>
                      <a:cubicBezTo>
                        <a:pt x="7" y="8"/>
                        <a:pt x="7" y="8"/>
                        <a:pt x="7" y="7"/>
                      </a:cubicBezTo>
                      <a:cubicBezTo>
                        <a:pt x="7" y="6"/>
                        <a:pt x="6" y="6"/>
                        <a:pt x="5" y="6"/>
                      </a:cubicBezTo>
                      <a:cubicBezTo>
                        <a:pt x="2" y="7"/>
                        <a:pt x="1" y="6"/>
                        <a:pt x="0" y="5"/>
                      </a:cubicBezTo>
                      <a:cubicBezTo>
                        <a:pt x="0" y="4"/>
                        <a:pt x="0" y="2"/>
                        <a:pt x="2" y="1"/>
                      </a:cubicBezTo>
                      <a:cubicBezTo>
                        <a:pt x="4" y="0"/>
                        <a:pt x="6" y="1"/>
                        <a:pt x="7" y="2"/>
                      </a:cubicBezTo>
                      <a:lnTo>
                        <a:pt x="5" y="3"/>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grpSp>
          <p:sp>
            <p:nvSpPr>
              <p:cNvPr id="621" name="Freeform 761"/>
              <p:cNvSpPr>
                <a:spLocks/>
              </p:cNvSpPr>
              <p:nvPr/>
            </p:nvSpPr>
            <p:spPr bwMode="auto">
              <a:xfrm>
                <a:off x="3754" y="2029"/>
                <a:ext cx="3" cy="3"/>
              </a:xfrm>
              <a:custGeom>
                <a:avLst/>
                <a:gdLst>
                  <a:gd name="T0" fmla="*/ 7 w 9"/>
                  <a:gd name="T1" fmla="*/ 2 h 12"/>
                  <a:gd name="T2" fmla="*/ 7 w 9"/>
                  <a:gd name="T3" fmla="*/ 2 h 12"/>
                  <a:gd name="T4" fmla="*/ 2 w 9"/>
                  <a:gd name="T5" fmla="*/ 3 h 12"/>
                  <a:gd name="T6" fmla="*/ 3 w 9"/>
                  <a:gd name="T7" fmla="*/ 5 h 12"/>
                  <a:gd name="T8" fmla="*/ 7 w 9"/>
                  <a:gd name="T9" fmla="*/ 4 h 12"/>
                  <a:gd name="T10" fmla="*/ 7 w 9"/>
                  <a:gd name="T11" fmla="*/ 6 h 12"/>
                  <a:gd name="T12" fmla="*/ 3 w 9"/>
                  <a:gd name="T13" fmla="*/ 7 h 12"/>
                  <a:gd name="T14" fmla="*/ 4 w 9"/>
                  <a:gd name="T15" fmla="*/ 10 h 12"/>
                  <a:gd name="T16" fmla="*/ 8 w 9"/>
                  <a:gd name="T17" fmla="*/ 9 h 12"/>
                  <a:gd name="T18" fmla="*/ 9 w 9"/>
                  <a:gd name="T19" fmla="*/ 10 h 12"/>
                  <a:gd name="T20" fmla="*/ 2 w 9"/>
                  <a:gd name="T21" fmla="*/ 12 h 12"/>
                  <a:gd name="T22" fmla="*/ 0 w 9"/>
                  <a:gd name="T23" fmla="*/ 1 h 12"/>
                  <a:gd name="T24" fmla="*/ 7 w 9"/>
                  <a:gd name="T25" fmla="*/ 0 h 12"/>
                  <a:gd name="T26" fmla="*/ 7 w 9"/>
                  <a:gd name="T27"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12">
                    <a:moveTo>
                      <a:pt x="7" y="2"/>
                    </a:moveTo>
                    <a:lnTo>
                      <a:pt x="7" y="2"/>
                    </a:lnTo>
                    <a:lnTo>
                      <a:pt x="2" y="3"/>
                    </a:lnTo>
                    <a:lnTo>
                      <a:pt x="3" y="5"/>
                    </a:lnTo>
                    <a:lnTo>
                      <a:pt x="7" y="4"/>
                    </a:lnTo>
                    <a:lnTo>
                      <a:pt x="7" y="6"/>
                    </a:lnTo>
                    <a:lnTo>
                      <a:pt x="3" y="7"/>
                    </a:lnTo>
                    <a:lnTo>
                      <a:pt x="4" y="10"/>
                    </a:lnTo>
                    <a:lnTo>
                      <a:pt x="8" y="9"/>
                    </a:lnTo>
                    <a:lnTo>
                      <a:pt x="9" y="10"/>
                    </a:lnTo>
                    <a:lnTo>
                      <a:pt x="2" y="12"/>
                    </a:lnTo>
                    <a:lnTo>
                      <a:pt x="0" y="1"/>
                    </a:lnTo>
                    <a:lnTo>
                      <a:pt x="7" y="0"/>
                    </a:lnTo>
                    <a:lnTo>
                      <a:pt x="7" y="2"/>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22" name="Freeform 762"/>
              <p:cNvSpPr>
                <a:spLocks/>
              </p:cNvSpPr>
              <p:nvPr/>
            </p:nvSpPr>
            <p:spPr bwMode="auto">
              <a:xfrm>
                <a:off x="3757" y="2029"/>
                <a:ext cx="3" cy="3"/>
              </a:xfrm>
              <a:custGeom>
                <a:avLst/>
                <a:gdLst>
                  <a:gd name="T0" fmla="*/ 2 w 8"/>
                  <a:gd name="T1" fmla="*/ 5 h 10"/>
                  <a:gd name="T2" fmla="*/ 2 w 8"/>
                  <a:gd name="T3" fmla="*/ 5 h 10"/>
                  <a:gd name="T4" fmla="*/ 3 w 8"/>
                  <a:gd name="T5" fmla="*/ 2 h 10"/>
                  <a:gd name="T6" fmla="*/ 4 w 8"/>
                  <a:gd name="T7" fmla="*/ 2 h 10"/>
                  <a:gd name="T8" fmla="*/ 6 w 8"/>
                  <a:gd name="T9" fmla="*/ 3 h 10"/>
                  <a:gd name="T10" fmla="*/ 4 w 8"/>
                  <a:gd name="T11" fmla="*/ 5 h 10"/>
                  <a:gd name="T12" fmla="*/ 2 w 8"/>
                  <a:gd name="T13" fmla="*/ 5 h 10"/>
                  <a:gd name="T14" fmla="*/ 2 w 8"/>
                  <a:gd name="T15" fmla="*/ 7 h 10"/>
                  <a:gd name="T16" fmla="*/ 5 w 8"/>
                  <a:gd name="T17" fmla="*/ 7 h 10"/>
                  <a:gd name="T18" fmla="*/ 7 w 8"/>
                  <a:gd name="T19" fmla="*/ 3 h 10"/>
                  <a:gd name="T20" fmla="*/ 5 w 8"/>
                  <a:gd name="T21" fmla="*/ 0 h 10"/>
                  <a:gd name="T22" fmla="*/ 1 w 8"/>
                  <a:gd name="T23" fmla="*/ 0 h 10"/>
                  <a:gd name="T24" fmla="*/ 0 w 8"/>
                  <a:gd name="T25" fmla="*/ 10 h 10"/>
                  <a:gd name="T26" fmla="*/ 2 w 8"/>
                  <a:gd name="T27" fmla="*/ 10 h 10"/>
                  <a:gd name="T28" fmla="*/ 2 w 8"/>
                  <a:gd name="T29" fmla="*/ 7 h 10"/>
                  <a:gd name="T30" fmla="*/ 2 w 8"/>
                  <a:gd name="T31"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0">
                    <a:moveTo>
                      <a:pt x="2" y="5"/>
                    </a:moveTo>
                    <a:lnTo>
                      <a:pt x="2" y="5"/>
                    </a:lnTo>
                    <a:cubicBezTo>
                      <a:pt x="2" y="5"/>
                      <a:pt x="3" y="2"/>
                      <a:pt x="3" y="2"/>
                    </a:cubicBezTo>
                    <a:cubicBezTo>
                      <a:pt x="3" y="2"/>
                      <a:pt x="4" y="2"/>
                      <a:pt x="4" y="2"/>
                    </a:cubicBezTo>
                    <a:cubicBezTo>
                      <a:pt x="5" y="2"/>
                      <a:pt x="6" y="2"/>
                      <a:pt x="6" y="3"/>
                    </a:cubicBezTo>
                    <a:cubicBezTo>
                      <a:pt x="6" y="4"/>
                      <a:pt x="5" y="5"/>
                      <a:pt x="4" y="5"/>
                    </a:cubicBezTo>
                    <a:cubicBezTo>
                      <a:pt x="3" y="5"/>
                      <a:pt x="2" y="5"/>
                      <a:pt x="2" y="5"/>
                    </a:cubicBezTo>
                    <a:lnTo>
                      <a:pt x="2" y="7"/>
                    </a:lnTo>
                    <a:cubicBezTo>
                      <a:pt x="2" y="7"/>
                      <a:pt x="3" y="7"/>
                      <a:pt x="5" y="7"/>
                    </a:cubicBezTo>
                    <a:cubicBezTo>
                      <a:pt x="6" y="7"/>
                      <a:pt x="7" y="5"/>
                      <a:pt x="7" y="3"/>
                    </a:cubicBezTo>
                    <a:cubicBezTo>
                      <a:pt x="8" y="1"/>
                      <a:pt x="7" y="0"/>
                      <a:pt x="5" y="0"/>
                    </a:cubicBezTo>
                    <a:cubicBezTo>
                      <a:pt x="3" y="0"/>
                      <a:pt x="1" y="0"/>
                      <a:pt x="1" y="0"/>
                    </a:cubicBezTo>
                    <a:lnTo>
                      <a:pt x="0" y="10"/>
                    </a:lnTo>
                    <a:lnTo>
                      <a:pt x="2" y="10"/>
                    </a:lnTo>
                    <a:lnTo>
                      <a:pt x="2" y="7"/>
                    </a:lnTo>
                    <a:lnTo>
                      <a:pt x="2" y="5"/>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23" name="Freeform 763"/>
              <p:cNvSpPr>
                <a:spLocks/>
              </p:cNvSpPr>
              <p:nvPr/>
            </p:nvSpPr>
            <p:spPr bwMode="auto">
              <a:xfrm>
                <a:off x="3764" y="2031"/>
                <a:ext cx="4" cy="4"/>
              </a:xfrm>
              <a:custGeom>
                <a:avLst/>
                <a:gdLst>
                  <a:gd name="T0" fmla="*/ 11 w 12"/>
                  <a:gd name="T1" fmla="*/ 6 h 13"/>
                  <a:gd name="T2" fmla="*/ 11 w 12"/>
                  <a:gd name="T3" fmla="*/ 6 h 13"/>
                  <a:gd name="T4" fmla="*/ 7 w 12"/>
                  <a:gd name="T5" fmla="*/ 3 h 13"/>
                  <a:gd name="T6" fmla="*/ 5 w 12"/>
                  <a:gd name="T7" fmla="*/ 5 h 13"/>
                  <a:gd name="T8" fmla="*/ 9 w 12"/>
                  <a:gd name="T9" fmla="*/ 7 h 13"/>
                  <a:gd name="T10" fmla="*/ 8 w 12"/>
                  <a:gd name="T11" fmla="*/ 9 h 13"/>
                  <a:gd name="T12" fmla="*/ 4 w 12"/>
                  <a:gd name="T13" fmla="*/ 6 h 13"/>
                  <a:gd name="T14" fmla="*/ 2 w 12"/>
                  <a:gd name="T15" fmla="*/ 8 h 13"/>
                  <a:gd name="T16" fmla="*/ 6 w 12"/>
                  <a:gd name="T17" fmla="*/ 11 h 13"/>
                  <a:gd name="T18" fmla="*/ 5 w 12"/>
                  <a:gd name="T19" fmla="*/ 13 h 13"/>
                  <a:gd name="T20" fmla="*/ 0 w 12"/>
                  <a:gd name="T21" fmla="*/ 9 h 13"/>
                  <a:gd name="T22" fmla="*/ 6 w 12"/>
                  <a:gd name="T23" fmla="*/ 0 h 13"/>
                  <a:gd name="T24" fmla="*/ 12 w 12"/>
                  <a:gd name="T25" fmla="*/ 4 h 13"/>
                  <a:gd name="T26" fmla="*/ 11 w 12"/>
                  <a:gd name="T27"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3">
                    <a:moveTo>
                      <a:pt x="11" y="6"/>
                    </a:moveTo>
                    <a:lnTo>
                      <a:pt x="11" y="6"/>
                    </a:lnTo>
                    <a:lnTo>
                      <a:pt x="7" y="3"/>
                    </a:lnTo>
                    <a:lnTo>
                      <a:pt x="5" y="5"/>
                    </a:lnTo>
                    <a:lnTo>
                      <a:pt x="9" y="7"/>
                    </a:lnTo>
                    <a:lnTo>
                      <a:pt x="8" y="9"/>
                    </a:lnTo>
                    <a:lnTo>
                      <a:pt x="4" y="6"/>
                    </a:lnTo>
                    <a:lnTo>
                      <a:pt x="2" y="8"/>
                    </a:lnTo>
                    <a:lnTo>
                      <a:pt x="6" y="11"/>
                    </a:lnTo>
                    <a:lnTo>
                      <a:pt x="5" y="13"/>
                    </a:lnTo>
                    <a:lnTo>
                      <a:pt x="0" y="9"/>
                    </a:lnTo>
                    <a:lnTo>
                      <a:pt x="6" y="0"/>
                    </a:lnTo>
                    <a:lnTo>
                      <a:pt x="12" y="4"/>
                    </a:lnTo>
                    <a:lnTo>
                      <a:pt x="11" y="6"/>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24" name="Freeform 764"/>
              <p:cNvSpPr>
                <a:spLocks/>
              </p:cNvSpPr>
              <p:nvPr/>
            </p:nvSpPr>
            <p:spPr bwMode="auto">
              <a:xfrm>
                <a:off x="3767" y="2035"/>
                <a:ext cx="3" cy="2"/>
              </a:xfrm>
              <a:custGeom>
                <a:avLst/>
                <a:gdLst>
                  <a:gd name="T0" fmla="*/ 10 w 10"/>
                  <a:gd name="T1" fmla="*/ 2 h 8"/>
                  <a:gd name="T2" fmla="*/ 10 w 10"/>
                  <a:gd name="T3" fmla="*/ 2 h 8"/>
                  <a:gd name="T4" fmla="*/ 1 w 10"/>
                  <a:gd name="T5" fmla="*/ 8 h 8"/>
                  <a:gd name="T6" fmla="*/ 0 w 10"/>
                  <a:gd name="T7" fmla="*/ 7 h 8"/>
                  <a:gd name="T8" fmla="*/ 6 w 10"/>
                  <a:gd name="T9" fmla="*/ 3 h 8"/>
                  <a:gd name="T10" fmla="*/ 5 w 10"/>
                  <a:gd name="T11" fmla="*/ 1 h 8"/>
                  <a:gd name="T12" fmla="*/ 6 w 10"/>
                  <a:gd name="T13" fmla="*/ 0 h 8"/>
                  <a:gd name="T14" fmla="*/ 9 w 10"/>
                  <a:gd name="T15" fmla="*/ 1 h 8"/>
                  <a:gd name="T16" fmla="*/ 10 w 10"/>
                  <a:gd name="T1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8">
                    <a:moveTo>
                      <a:pt x="10" y="2"/>
                    </a:moveTo>
                    <a:lnTo>
                      <a:pt x="10" y="2"/>
                    </a:lnTo>
                    <a:lnTo>
                      <a:pt x="1" y="8"/>
                    </a:lnTo>
                    <a:lnTo>
                      <a:pt x="0" y="7"/>
                    </a:lnTo>
                    <a:lnTo>
                      <a:pt x="6" y="3"/>
                    </a:lnTo>
                    <a:lnTo>
                      <a:pt x="5" y="1"/>
                    </a:lnTo>
                    <a:lnTo>
                      <a:pt x="6" y="0"/>
                    </a:lnTo>
                    <a:cubicBezTo>
                      <a:pt x="7" y="1"/>
                      <a:pt x="8" y="2"/>
                      <a:pt x="9" y="1"/>
                    </a:cubicBezTo>
                    <a:lnTo>
                      <a:pt x="10" y="2"/>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25" name="Freeform 765"/>
              <p:cNvSpPr>
                <a:spLocks/>
              </p:cNvSpPr>
              <p:nvPr/>
            </p:nvSpPr>
            <p:spPr bwMode="auto">
              <a:xfrm>
                <a:off x="3768" y="2036"/>
                <a:ext cx="3" cy="3"/>
              </a:xfrm>
              <a:custGeom>
                <a:avLst/>
                <a:gdLst>
                  <a:gd name="T0" fmla="*/ 10 w 12"/>
                  <a:gd name="T1" fmla="*/ 3 h 8"/>
                  <a:gd name="T2" fmla="*/ 10 w 12"/>
                  <a:gd name="T3" fmla="*/ 3 h 8"/>
                  <a:gd name="T4" fmla="*/ 8 w 12"/>
                  <a:gd name="T5" fmla="*/ 2 h 8"/>
                  <a:gd name="T6" fmla="*/ 7 w 12"/>
                  <a:gd name="T7" fmla="*/ 4 h 8"/>
                  <a:gd name="T8" fmla="*/ 9 w 12"/>
                  <a:gd name="T9" fmla="*/ 4 h 8"/>
                  <a:gd name="T10" fmla="*/ 10 w 12"/>
                  <a:gd name="T11" fmla="*/ 3 h 8"/>
                  <a:gd name="T12" fmla="*/ 11 w 12"/>
                  <a:gd name="T13" fmla="*/ 2 h 8"/>
                  <a:gd name="T14" fmla="*/ 10 w 12"/>
                  <a:gd name="T15" fmla="*/ 6 h 8"/>
                  <a:gd name="T16" fmla="*/ 7 w 12"/>
                  <a:gd name="T17" fmla="*/ 6 h 8"/>
                  <a:gd name="T18" fmla="*/ 5 w 12"/>
                  <a:gd name="T19" fmla="*/ 8 h 8"/>
                  <a:gd name="T20" fmla="*/ 1 w 12"/>
                  <a:gd name="T21" fmla="*/ 6 h 8"/>
                  <a:gd name="T22" fmla="*/ 3 w 12"/>
                  <a:gd name="T23" fmla="*/ 6 h 8"/>
                  <a:gd name="T24" fmla="*/ 5 w 12"/>
                  <a:gd name="T25" fmla="*/ 6 h 8"/>
                  <a:gd name="T26" fmla="*/ 6 w 12"/>
                  <a:gd name="T27" fmla="*/ 4 h 8"/>
                  <a:gd name="T28" fmla="*/ 4 w 12"/>
                  <a:gd name="T29" fmla="*/ 4 h 8"/>
                  <a:gd name="T30" fmla="*/ 3 w 12"/>
                  <a:gd name="T31" fmla="*/ 6 h 8"/>
                  <a:gd name="T32" fmla="*/ 1 w 12"/>
                  <a:gd name="T33" fmla="*/ 6 h 8"/>
                  <a:gd name="T34" fmla="*/ 3 w 12"/>
                  <a:gd name="T35" fmla="*/ 2 h 8"/>
                  <a:gd name="T36" fmla="*/ 6 w 12"/>
                  <a:gd name="T37" fmla="*/ 3 h 8"/>
                  <a:gd name="T38" fmla="*/ 7 w 12"/>
                  <a:gd name="T39" fmla="*/ 1 h 8"/>
                  <a:gd name="T40" fmla="*/ 11 w 12"/>
                  <a:gd name="T41" fmla="*/ 2 h 8"/>
                  <a:gd name="T42" fmla="*/ 10 w 12"/>
                  <a:gd name="T4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8">
                    <a:moveTo>
                      <a:pt x="10" y="3"/>
                    </a:moveTo>
                    <a:lnTo>
                      <a:pt x="10" y="3"/>
                    </a:lnTo>
                    <a:cubicBezTo>
                      <a:pt x="9" y="2"/>
                      <a:pt x="9" y="2"/>
                      <a:pt x="8" y="2"/>
                    </a:cubicBezTo>
                    <a:cubicBezTo>
                      <a:pt x="7" y="3"/>
                      <a:pt x="7" y="3"/>
                      <a:pt x="7" y="4"/>
                    </a:cubicBezTo>
                    <a:cubicBezTo>
                      <a:pt x="7" y="5"/>
                      <a:pt x="8" y="5"/>
                      <a:pt x="9" y="4"/>
                    </a:cubicBezTo>
                    <a:cubicBezTo>
                      <a:pt x="10" y="4"/>
                      <a:pt x="10" y="4"/>
                      <a:pt x="10" y="3"/>
                    </a:cubicBezTo>
                    <a:lnTo>
                      <a:pt x="11" y="2"/>
                    </a:lnTo>
                    <a:cubicBezTo>
                      <a:pt x="12" y="3"/>
                      <a:pt x="11" y="5"/>
                      <a:pt x="10" y="6"/>
                    </a:cubicBezTo>
                    <a:cubicBezTo>
                      <a:pt x="9" y="6"/>
                      <a:pt x="8" y="6"/>
                      <a:pt x="7" y="6"/>
                    </a:cubicBezTo>
                    <a:cubicBezTo>
                      <a:pt x="7" y="7"/>
                      <a:pt x="7" y="7"/>
                      <a:pt x="5" y="8"/>
                    </a:cubicBezTo>
                    <a:cubicBezTo>
                      <a:pt x="4" y="8"/>
                      <a:pt x="2" y="8"/>
                      <a:pt x="1" y="6"/>
                    </a:cubicBezTo>
                    <a:lnTo>
                      <a:pt x="3" y="6"/>
                    </a:lnTo>
                    <a:cubicBezTo>
                      <a:pt x="3" y="7"/>
                      <a:pt x="4" y="7"/>
                      <a:pt x="5" y="6"/>
                    </a:cubicBezTo>
                    <a:cubicBezTo>
                      <a:pt x="6" y="6"/>
                      <a:pt x="6" y="5"/>
                      <a:pt x="6" y="4"/>
                    </a:cubicBezTo>
                    <a:cubicBezTo>
                      <a:pt x="6" y="4"/>
                      <a:pt x="5" y="4"/>
                      <a:pt x="4" y="4"/>
                    </a:cubicBezTo>
                    <a:cubicBezTo>
                      <a:pt x="3" y="4"/>
                      <a:pt x="2" y="5"/>
                      <a:pt x="3" y="6"/>
                    </a:cubicBezTo>
                    <a:lnTo>
                      <a:pt x="1" y="6"/>
                    </a:lnTo>
                    <a:cubicBezTo>
                      <a:pt x="0" y="4"/>
                      <a:pt x="2" y="3"/>
                      <a:pt x="3" y="2"/>
                    </a:cubicBezTo>
                    <a:cubicBezTo>
                      <a:pt x="4" y="2"/>
                      <a:pt x="5" y="2"/>
                      <a:pt x="6" y="3"/>
                    </a:cubicBezTo>
                    <a:cubicBezTo>
                      <a:pt x="6" y="2"/>
                      <a:pt x="6" y="1"/>
                      <a:pt x="7" y="1"/>
                    </a:cubicBezTo>
                    <a:cubicBezTo>
                      <a:pt x="9" y="0"/>
                      <a:pt x="11" y="1"/>
                      <a:pt x="11" y="2"/>
                    </a:cubicBezTo>
                    <a:lnTo>
                      <a:pt x="10" y="3"/>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26" name="Freeform 766"/>
              <p:cNvSpPr>
                <a:spLocks/>
              </p:cNvSpPr>
              <p:nvPr/>
            </p:nvSpPr>
            <p:spPr bwMode="auto">
              <a:xfrm>
                <a:off x="3769" y="2039"/>
                <a:ext cx="3" cy="2"/>
              </a:xfrm>
              <a:custGeom>
                <a:avLst/>
                <a:gdLst>
                  <a:gd name="T0" fmla="*/ 7 w 11"/>
                  <a:gd name="T1" fmla="*/ 0 h 7"/>
                  <a:gd name="T2" fmla="*/ 7 w 11"/>
                  <a:gd name="T3" fmla="*/ 0 h 7"/>
                  <a:gd name="T4" fmla="*/ 11 w 11"/>
                  <a:gd name="T5" fmla="*/ 2 h 7"/>
                  <a:gd name="T6" fmla="*/ 8 w 11"/>
                  <a:gd name="T7" fmla="*/ 6 h 7"/>
                  <a:gd name="T8" fmla="*/ 2 w 11"/>
                  <a:gd name="T9" fmla="*/ 3 h 7"/>
                  <a:gd name="T10" fmla="*/ 3 w 11"/>
                  <a:gd name="T11" fmla="*/ 7 h 7"/>
                  <a:gd name="T12" fmla="*/ 1 w 11"/>
                  <a:gd name="T13" fmla="*/ 7 h 7"/>
                  <a:gd name="T14" fmla="*/ 0 w 11"/>
                  <a:gd name="T15" fmla="*/ 1 h 7"/>
                  <a:gd name="T16" fmla="*/ 4 w 11"/>
                  <a:gd name="T17" fmla="*/ 3 h 7"/>
                  <a:gd name="T18" fmla="*/ 8 w 11"/>
                  <a:gd name="T19" fmla="*/ 4 h 7"/>
                  <a:gd name="T20" fmla="*/ 9 w 11"/>
                  <a:gd name="T21" fmla="*/ 3 h 7"/>
                  <a:gd name="T22" fmla="*/ 7 w 11"/>
                  <a:gd name="T23" fmla="*/ 2 h 7"/>
                  <a:gd name="T24" fmla="*/ 7 w 11"/>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
                    <a:moveTo>
                      <a:pt x="7" y="0"/>
                    </a:moveTo>
                    <a:lnTo>
                      <a:pt x="7" y="0"/>
                    </a:lnTo>
                    <a:cubicBezTo>
                      <a:pt x="8" y="0"/>
                      <a:pt x="10" y="0"/>
                      <a:pt x="11" y="2"/>
                    </a:cubicBezTo>
                    <a:cubicBezTo>
                      <a:pt x="11" y="4"/>
                      <a:pt x="10" y="6"/>
                      <a:pt x="8" y="6"/>
                    </a:cubicBezTo>
                    <a:cubicBezTo>
                      <a:pt x="5" y="7"/>
                      <a:pt x="4" y="3"/>
                      <a:pt x="2" y="3"/>
                    </a:cubicBezTo>
                    <a:lnTo>
                      <a:pt x="3" y="7"/>
                    </a:lnTo>
                    <a:lnTo>
                      <a:pt x="1" y="7"/>
                    </a:lnTo>
                    <a:lnTo>
                      <a:pt x="0" y="1"/>
                    </a:lnTo>
                    <a:cubicBezTo>
                      <a:pt x="2" y="1"/>
                      <a:pt x="3" y="2"/>
                      <a:pt x="4" y="3"/>
                    </a:cubicBezTo>
                    <a:cubicBezTo>
                      <a:pt x="6" y="4"/>
                      <a:pt x="6" y="4"/>
                      <a:pt x="8" y="4"/>
                    </a:cubicBezTo>
                    <a:cubicBezTo>
                      <a:pt x="9" y="4"/>
                      <a:pt x="9" y="3"/>
                      <a:pt x="9" y="3"/>
                    </a:cubicBezTo>
                    <a:cubicBezTo>
                      <a:pt x="9" y="2"/>
                      <a:pt x="8" y="2"/>
                      <a:pt x="7" y="2"/>
                    </a:cubicBezTo>
                    <a:lnTo>
                      <a:pt x="7" y="0"/>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27" name="Freeform 767"/>
              <p:cNvSpPr>
                <a:spLocks/>
              </p:cNvSpPr>
              <p:nvPr/>
            </p:nvSpPr>
            <p:spPr bwMode="auto">
              <a:xfrm>
                <a:off x="3769" y="2042"/>
                <a:ext cx="3" cy="1"/>
              </a:xfrm>
              <a:custGeom>
                <a:avLst/>
                <a:gdLst>
                  <a:gd name="T0" fmla="*/ 11 w 11"/>
                  <a:gd name="T1" fmla="*/ 4 h 4"/>
                  <a:gd name="T2" fmla="*/ 11 w 11"/>
                  <a:gd name="T3" fmla="*/ 4 h 4"/>
                  <a:gd name="T4" fmla="*/ 0 w 11"/>
                  <a:gd name="T5" fmla="*/ 4 h 4"/>
                  <a:gd name="T6" fmla="*/ 0 w 11"/>
                  <a:gd name="T7" fmla="*/ 2 h 4"/>
                  <a:gd name="T8" fmla="*/ 8 w 11"/>
                  <a:gd name="T9" fmla="*/ 2 h 4"/>
                  <a:gd name="T10" fmla="*/ 8 w 11"/>
                  <a:gd name="T11" fmla="*/ 0 h 4"/>
                  <a:gd name="T12" fmla="*/ 9 w 11"/>
                  <a:gd name="T13" fmla="*/ 0 h 4"/>
                  <a:gd name="T14" fmla="*/ 11 w 11"/>
                  <a:gd name="T15" fmla="*/ 3 h 4"/>
                  <a:gd name="T16" fmla="*/ 11 w 11"/>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
                    <a:moveTo>
                      <a:pt x="11" y="4"/>
                    </a:moveTo>
                    <a:lnTo>
                      <a:pt x="11" y="4"/>
                    </a:lnTo>
                    <a:lnTo>
                      <a:pt x="0" y="4"/>
                    </a:lnTo>
                    <a:lnTo>
                      <a:pt x="0" y="2"/>
                    </a:lnTo>
                    <a:lnTo>
                      <a:pt x="8" y="2"/>
                    </a:lnTo>
                    <a:lnTo>
                      <a:pt x="8" y="0"/>
                    </a:lnTo>
                    <a:lnTo>
                      <a:pt x="9" y="0"/>
                    </a:lnTo>
                    <a:cubicBezTo>
                      <a:pt x="9" y="1"/>
                      <a:pt x="9" y="3"/>
                      <a:pt x="11" y="3"/>
                    </a:cubicBezTo>
                    <a:lnTo>
                      <a:pt x="11" y="4"/>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28" name="Freeform 768"/>
              <p:cNvSpPr>
                <a:spLocks/>
              </p:cNvSpPr>
              <p:nvPr/>
            </p:nvSpPr>
            <p:spPr bwMode="auto">
              <a:xfrm>
                <a:off x="3761" y="2029"/>
                <a:ext cx="4" cy="4"/>
              </a:xfrm>
              <a:custGeom>
                <a:avLst/>
                <a:gdLst>
                  <a:gd name="T0" fmla="*/ 4 w 11"/>
                  <a:gd name="T1" fmla="*/ 9 h 12"/>
                  <a:gd name="T2" fmla="*/ 4 w 11"/>
                  <a:gd name="T3" fmla="*/ 9 h 12"/>
                  <a:gd name="T4" fmla="*/ 3 w 11"/>
                  <a:gd name="T5" fmla="*/ 9 h 12"/>
                  <a:gd name="T6" fmla="*/ 6 w 11"/>
                  <a:gd name="T7" fmla="*/ 2 h 12"/>
                  <a:gd name="T8" fmla="*/ 7 w 11"/>
                  <a:gd name="T9" fmla="*/ 3 h 12"/>
                  <a:gd name="T10" fmla="*/ 8 w 11"/>
                  <a:gd name="T11" fmla="*/ 7 h 12"/>
                  <a:gd name="T12" fmla="*/ 4 w 11"/>
                  <a:gd name="T13" fmla="*/ 9 h 12"/>
                  <a:gd name="T14" fmla="*/ 4 w 11"/>
                  <a:gd name="T15" fmla="*/ 11 h 12"/>
                  <a:gd name="T16" fmla="*/ 9 w 11"/>
                  <a:gd name="T17" fmla="*/ 8 h 12"/>
                  <a:gd name="T18" fmla="*/ 8 w 11"/>
                  <a:gd name="T19" fmla="*/ 1 h 12"/>
                  <a:gd name="T20" fmla="*/ 5 w 11"/>
                  <a:gd name="T21" fmla="*/ 0 h 12"/>
                  <a:gd name="T22" fmla="*/ 0 w 11"/>
                  <a:gd name="T23" fmla="*/ 10 h 12"/>
                  <a:gd name="T24" fmla="*/ 4 w 11"/>
                  <a:gd name="T25" fmla="*/ 11 h 12"/>
                  <a:gd name="T26" fmla="*/ 4 w 11"/>
                  <a:gd name="T27"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12">
                    <a:moveTo>
                      <a:pt x="4" y="9"/>
                    </a:moveTo>
                    <a:lnTo>
                      <a:pt x="4" y="9"/>
                    </a:lnTo>
                    <a:cubicBezTo>
                      <a:pt x="4" y="9"/>
                      <a:pt x="3" y="9"/>
                      <a:pt x="3" y="9"/>
                    </a:cubicBezTo>
                    <a:cubicBezTo>
                      <a:pt x="3" y="9"/>
                      <a:pt x="6" y="2"/>
                      <a:pt x="6" y="2"/>
                    </a:cubicBezTo>
                    <a:cubicBezTo>
                      <a:pt x="6" y="2"/>
                      <a:pt x="7" y="3"/>
                      <a:pt x="7" y="3"/>
                    </a:cubicBezTo>
                    <a:cubicBezTo>
                      <a:pt x="8" y="3"/>
                      <a:pt x="9" y="4"/>
                      <a:pt x="8" y="7"/>
                    </a:cubicBezTo>
                    <a:cubicBezTo>
                      <a:pt x="6" y="10"/>
                      <a:pt x="5" y="10"/>
                      <a:pt x="4" y="9"/>
                    </a:cubicBezTo>
                    <a:lnTo>
                      <a:pt x="4" y="11"/>
                    </a:lnTo>
                    <a:cubicBezTo>
                      <a:pt x="6" y="12"/>
                      <a:pt x="8" y="10"/>
                      <a:pt x="9" y="8"/>
                    </a:cubicBezTo>
                    <a:cubicBezTo>
                      <a:pt x="11" y="3"/>
                      <a:pt x="9" y="2"/>
                      <a:pt x="8" y="1"/>
                    </a:cubicBezTo>
                    <a:cubicBezTo>
                      <a:pt x="7" y="1"/>
                      <a:pt x="6" y="0"/>
                      <a:pt x="5" y="0"/>
                    </a:cubicBezTo>
                    <a:lnTo>
                      <a:pt x="0" y="10"/>
                    </a:lnTo>
                    <a:cubicBezTo>
                      <a:pt x="0" y="10"/>
                      <a:pt x="2" y="10"/>
                      <a:pt x="4" y="11"/>
                    </a:cubicBezTo>
                    <a:lnTo>
                      <a:pt x="4" y="9"/>
                    </a:lnTo>
                    <a:close/>
                  </a:path>
                </a:pathLst>
              </a:custGeom>
              <a:solidFill>
                <a:srgbClr val="E1273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29" name="Freeform 769"/>
              <p:cNvSpPr>
                <a:spLocks/>
              </p:cNvSpPr>
              <p:nvPr/>
            </p:nvSpPr>
            <p:spPr bwMode="auto">
              <a:xfrm>
                <a:off x="3758" y="2121"/>
                <a:ext cx="3" cy="12"/>
              </a:xfrm>
              <a:custGeom>
                <a:avLst/>
                <a:gdLst>
                  <a:gd name="T0" fmla="*/ 3 w 10"/>
                  <a:gd name="T1" fmla="*/ 0 h 41"/>
                  <a:gd name="T2" fmla="*/ 3 w 10"/>
                  <a:gd name="T3" fmla="*/ 0 h 41"/>
                  <a:gd name="T4" fmla="*/ 0 w 10"/>
                  <a:gd name="T5" fmla="*/ 1 h 41"/>
                  <a:gd name="T6" fmla="*/ 6 w 10"/>
                  <a:gd name="T7" fmla="*/ 17 h 41"/>
                  <a:gd name="T8" fmla="*/ 5 w 10"/>
                  <a:gd name="T9" fmla="*/ 41 h 41"/>
                  <a:gd name="T10" fmla="*/ 10 w 10"/>
                  <a:gd name="T11" fmla="*/ 32 h 41"/>
                  <a:gd name="T12" fmla="*/ 10 w 10"/>
                  <a:gd name="T13" fmla="*/ 32 h 41"/>
                  <a:gd name="T14" fmla="*/ 3 w 10"/>
                  <a:gd name="T15" fmla="*/ 0 h 41"/>
                  <a:gd name="T16" fmla="*/ 3 w 10"/>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41">
                    <a:moveTo>
                      <a:pt x="3" y="0"/>
                    </a:moveTo>
                    <a:lnTo>
                      <a:pt x="3" y="0"/>
                    </a:lnTo>
                    <a:cubicBezTo>
                      <a:pt x="3" y="1"/>
                      <a:pt x="1" y="1"/>
                      <a:pt x="0" y="1"/>
                    </a:cubicBezTo>
                    <a:cubicBezTo>
                      <a:pt x="4" y="5"/>
                      <a:pt x="6" y="12"/>
                      <a:pt x="6" y="17"/>
                    </a:cubicBezTo>
                    <a:cubicBezTo>
                      <a:pt x="7" y="23"/>
                      <a:pt x="4" y="27"/>
                      <a:pt x="5" y="41"/>
                    </a:cubicBezTo>
                    <a:cubicBezTo>
                      <a:pt x="6" y="38"/>
                      <a:pt x="8" y="35"/>
                      <a:pt x="10" y="32"/>
                    </a:cubicBezTo>
                    <a:cubicBezTo>
                      <a:pt x="10" y="32"/>
                      <a:pt x="10" y="32"/>
                      <a:pt x="10" y="32"/>
                    </a:cubicBezTo>
                    <a:cubicBezTo>
                      <a:pt x="10" y="20"/>
                      <a:pt x="9" y="7"/>
                      <a:pt x="3" y="0"/>
                    </a:cubicBezTo>
                    <a:lnTo>
                      <a:pt x="3" y="0"/>
                    </a:lnTo>
                    <a:close/>
                  </a:path>
                </a:pathLst>
              </a:custGeom>
              <a:solidFill>
                <a:srgbClr val="005E8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30" name="Freeform 770"/>
              <p:cNvSpPr>
                <a:spLocks/>
              </p:cNvSpPr>
              <p:nvPr/>
            </p:nvSpPr>
            <p:spPr bwMode="auto">
              <a:xfrm>
                <a:off x="3758" y="2121"/>
                <a:ext cx="3" cy="12"/>
              </a:xfrm>
              <a:custGeom>
                <a:avLst/>
                <a:gdLst>
                  <a:gd name="T0" fmla="*/ 3 w 10"/>
                  <a:gd name="T1" fmla="*/ 0 h 41"/>
                  <a:gd name="T2" fmla="*/ 3 w 10"/>
                  <a:gd name="T3" fmla="*/ 0 h 41"/>
                  <a:gd name="T4" fmla="*/ 0 w 10"/>
                  <a:gd name="T5" fmla="*/ 1 h 41"/>
                  <a:gd name="T6" fmla="*/ 6 w 10"/>
                  <a:gd name="T7" fmla="*/ 17 h 41"/>
                  <a:gd name="T8" fmla="*/ 5 w 10"/>
                  <a:gd name="T9" fmla="*/ 41 h 41"/>
                  <a:gd name="T10" fmla="*/ 10 w 10"/>
                  <a:gd name="T11" fmla="*/ 32 h 41"/>
                  <a:gd name="T12" fmla="*/ 10 w 10"/>
                  <a:gd name="T13" fmla="*/ 32 h 41"/>
                  <a:gd name="T14" fmla="*/ 3 w 10"/>
                  <a:gd name="T15" fmla="*/ 0 h 41"/>
                  <a:gd name="T16" fmla="*/ 3 w 10"/>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41">
                    <a:moveTo>
                      <a:pt x="3" y="0"/>
                    </a:moveTo>
                    <a:lnTo>
                      <a:pt x="3" y="0"/>
                    </a:lnTo>
                    <a:cubicBezTo>
                      <a:pt x="3" y="1"/>
                      <a:pt x="1" y="1"/>
                      <a:pt x="0" y="1"/>
                    </a:cubicBezTo>
                    <a:cubicBezTo>
                      <a:pt x="4" y="5"/>
                      <a:pt x="6" y="12"/>
                      <a:pt x="6" y="17"/>
                    </a:cubicBezTo>
                    <a:cubicBezTo>
                      <a:pt x="7" y="23"/>
                      <a:pt x="4" y="27"/>
                      <a:pt x="5" y="41"/>
                    </a:cubicBezTo>
                    <a:cubicBezTo>
                      <a:pt x="6" y="38"/>
                      <a:pt x="8" y="35"/>
                      <a:pt x="10" y="32"/>
                    </a:cubicBezTo>
                    <a:cubicBezTo>
                      <a:pt x="10" y="32"/>
                      <a:pt x="10" y="32"/>
                      <a:pt x="10" y="32"/>
                    </a:cubicBezTo>
                    <a:cubicBezTo>
                      <a:pt x="10" y="20"/>
                      <a:pt x="9" y="7"/>
                      <a:pt x="3" y="0"/>
                    </a:cubicBezTo>
                    <a:lnTo>
                      <a:pt x="3"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31" name="Freeform 771"/>
              <p:cNvSpPr>
                <a:spLocks/>
              </p:cNvSpPr>
              <p:nvPr/>
            </p:nvSpPr>
            <p:spPr bwMode="auto">
              <a:xfrm>
                <a:off x="3750" y="2120"/>
                <a:ext cx="5" cy="12"/>
              </a:xfrm>
              <a:custGeom>
                <a:avLst/>
                <a:gdLst>
                  <a:gd name="T0" fmla="*/ 0 w 14"/>
                  <a:gd name="T1" fmla="*/ 34 h 38"/>
                  <a:gd name="T2" fmla="*/ 0 w 14"/>
                  <a:gd name="T3" fmla="*/ 34 h 38"/>
                  <a:gd name="T4" fmla="*/ 0 w 14"/>
                  <a:gd name="T5" fmla="*/ 34 h 38"/>
                  <a:gd name="T6" fmla="*/ 3 w 14"/>
                  <a:gd name="T7" fmla="*/ 38 h 38"/>
                  <a:gd name="T8" fmla="*/ 9 w 14"/>
                  <a:gd name="T9" fmla="*/ 11 h 38"/>
                  <a:gd name="T10" fmla="*/ 14 w 14"/>
                  <a:gd name="T11" fmla="*/ 1 h 38"/>
                  <a:gd name="T12" fmla="*/ 13 w 14"/>
                  <a:gd name="T13" fmla="*/ 0 h 38"/>
                  <a:gd name="T14" fmla="*/ 0 w 14"/>
                  <a:gd name="T15" fmla="*/ 34 h 38"/>
                  <a:gd name="T16" fmla="*/ 0 w 14"/>
                  <a:gd name="T17"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38">
                    <a:moveTo>
                      <a:pt x="0" y="34"/>
                    </a:moveTo>
                    <a:lnTo>
                      <a:pt x="0" y="34"/>
                    </a:lnTo>
                    <a:cubicBezTo>
                      <a:pt x="0" y="34"/>
                      <a:pt x="0" y="34"/>
                      <a:pt x="0" y="34"/>
                    </a:cubicBezTo>
                    <a:cubicBezTo>
                      <a:pt x="1" y="35"/>
                      <a:pt x="2" y="37"/>
                      <a:pt x="3" y="38"/>
                    </a:cubicBezTo>
                    <a:cubicBezTo>
                      <a:pt x="4" y="33"/>
                      <a:pt x="7" y="20"/>
                      <a:pt x="9" y="11"/>
                    </a:cubicBezTo>
                    <a:cubicBezTo>
                      <a:pt x="10" y="6"/>
                      <a:pt x="12" y="3"/>
                      <a:pt x="14" y="1"/>
                    </a:cubicBezTo>
                    <a:cubicBezTo>
                      <a:pt x="14" y="1"/>
                      <a:pt x="14" y="0"/>
                      <a:pt x="13" y="0"/>
                    </a:cubicBezTo>
                    <a:cubicBezTo>
                      <a:pt x="7" y="5"/>
                      <a:pt x="3" y="19"/>
                      <a:pt x="0" y="34"/>
                    </a:cubicBezTo>
                    <a:lnTo>
                      <a:pt x="0" y="34"/>
                    </a:lnTo>
                    <a:close/>
                  </a:path>
                </a:pathLst>
              </a:custGeom>
              <a:solidFill>
                <a:srgbClr val="005E8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32" name="Freeform 772"/>
              <p:cNvSpPr>
                <a:spLocks/>
              </p:cNvSpPr>
              <p:nvPr/>
            </p:nvSpPr>
            <p:spPr bwMode="auto">
              <a:xfrm>
                <a:off x="3750" y="2120"/>
                <a:ext cx="5" cy="12"/>
              </a:xfrm>
              <a:custGeom>
                <a:avLst/>
                <a:gdLst>
                  <a:gd name="T0" fmla="*/ 0 w 14"/>
                  <a:gd name="T1" fmla="*/ 34 h 38"/>
                  <a:gd name="T2" fmla="*/ 0 w 14"/>
                  <a:gd name="T3" fmla="*/ 34 h 38"/>
                  <a:gd name="T4" fmla="*/ 0 w 14"/>
                  <a:gd name="T5" fmla="*/ 34 h 38"/>
                  <a:gd name="T6" fmla="*/ 3 w 14"/>
                  <a:gd name="T7" fmla="*/ 38 h 38"/>
                  <a:gd name="T8" fmla="*/ 9 w 14"/>
                  <a:gd name="T9" fmla="*/ 11 h 38"/>
                  <a:gd name="T10" fmla="*/ 14 w 14"/>
                  <a:gd name="T11" fmla="*/ 1 h 38"/>
                  <a:gd name="T12" fmla="*/ 13 w 14"/>
                  <a:gd name="T13" fmla="*/ 0 h 38"/>
                  <a:gd name="T14" fmla="*/ 0 w 14"/>
                  <a:gd name="T15" fmla="*/ 34 h 38"/>
                  <a:gd name="T16" fmla="*/ 0 w 14"/>
                  <a:gd name="T17"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38">
                    <a:moveTo>
                      <a:pt x="0" y="34"/>
                    </a:moveTo>
                    <a:lnTo>
                      <a:pt x="0" y="34"/>
                    </a:lnTo>
                    <a:cubicBezTo>
                      <a:pt x="0" y="34"/>
                      <a:pt x="0" y="34"/>
                      <a:pt x="0" y="34"/>
                    </a:cubicBezTo>
                    <a:cubicBezTo>
                      <a:pt x="1" y="35"/>
                      <a:pt x="2" y="37"/>
                      <a:pt x="3" y="38"/>
                    </a:cubicBezTo>
                    <a:cubicBezTo>
                      <a:pt x="4" y="33"/>
                      <a:pt x="7" y="20"/>
                      <a:pt x="9" y="11"/>
                    </a:cubicBezTo>
                    <a:cubicBezTo>
                      <a:pt x="10" y="6"/>
                      <a:pt x="12" y="3"/>
                      <a:pt x="14" y="1"/>
                    </a:cubicBezTo>
                    <a:cubicBezTo>
                      <a:pt x="14" y="1"/>
                      <a:pt x="14" y="0"/>
                      <a:pt x="13" y="0"/>
                    </a:cubicBezTo>
                    <a:cubicBezTo>
                      <a:pt x="7" y="5"/>
                      <a:pt x="3" y="19"/>
                      <a:pt x="0" y="34"/>
                    </a:cubicBezTo>
                    <a:lnTo>
                      <a:pt x="0" y="34"/>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33" name="Freeform 773"/>
              <p:cNvSpPr>
                <a:spLocks/>
              </p:cNvSpPr>
              <p:nvPr/>
            </p:nvSpPr>
            <p:spPr bwMode="auto">
              <a:xfrm>
                <a:off x="3748" y="2119"/>
                <a:ext cx="6" cy="12"/>
              </a:xfrm>
              <a:custGeom>
                <a:avLst/>
                <a:gdLst>
                  <a:gd name="T0" fmla="*/ 7 w 20"/>
                  <a:gd name="T1" fmla="*/ 36 h 36"/>
                  <a:gd name="T2" fmla="*/ 7 w 20"/>
                  <a:gd name="T3" fmla="*/ 36 h 36"/>
                  <a:gd name="T4" fmla="*/ 20 w 20"/>
                  <a:gd name="T5" fmla="*/ 2 h 36"/>
                  <a:gd name="T6" fmla="*/ 20 w 20"/>
                  <a:gd name="T7" fmla="*/ 0 h 36"/>
                  <a:gd name="T8" fmla="*/ 0 w 20"/>
                  <a:gd name="T9" fmla="*/ 36 h 36"/>
                  <a:gd name="T10" fmla="*/ 1 w 20"/>
                  <a:gd name="T11" fmla="*/ 35 h 36"/>
                  <a:gd name="T12" fmla="*/ 3 w 20"/>
                  <a:gd name="T13" fmla="*/ 34 h 36"/>
                  <a:gd name="T14" fmla="*/ 4 w 20"/>
                  <a:gd name="T15" fmla="*/ 33 h 36"/>
                  <a:gd name="T16" fmla="*/ 7 w 20"/>
                  <a:gd name="T17" fmla="*/ 36 h 36"/>
                  <a:gd name="T18" fmla="*/ 7 w 20"/>
                  <a:gd name="T19" fmla="*/ 36 h 36"/>
                  <a:gd name="T20" fmla="*/ 7 w 20"/>
                  <a:gd name="T21" fmla="*/ 36 h 36"/>
                  <a:gd name="T22" fmla="*/ 7 w 20"/>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36">
                    <a:moveTo>
                      <a:pt x="7" y="36"/>
                    </a:moveTo>
                    <a:lnTo>
                      <a:pt x="7" y="36"/>
                    </a:lnTo>
                    <a:cubicBezTo>
                      <a:pt x="10" y="21"/>
                      <a:pt x="14" y="7"/>
                      <a:pt x="20" y="2"/>
                    </a:cubicBezTo>
                    <a:cubicBezTo>
                      <a:pt x="20" y="1"/>
                      <a:pt x="20" y="0"/>
                      <a:pt x="20" y="0"/>
                    </a:cubicBezTo>
                    <a:cubicBezTo>
                      <a:pt x="9" y="5"/>
                      <a:pt x="4" y="22"/>
                      <a:pt x="0" y="36"/>
                    </a:cubicBezTo>
                    <a:cubicBezTo>
                      <a:pt x="1" y="36"/>
                      <a:pt x="1" y="36"/>
                      <a:pt x="1" y="35"/>
                    </a:cubicBezTo>
                    <a:cubicBezTo>
                      <a:pt x="2" y="35"/>
                      <a:pt x="3" y="34"/>
                      <a:pt x="3" y="34"/>
                    </a:cubicBezTo>
                    <a:cubicBezTo>
                      <a:pt x="3" y="34"/>
                      <a:pt x="4" y="34"/>
                      <a:pt x="4" y="33"/>
                    </a:cubicBezTo>
                    <a:cubicBezTo>
                      <a:pt x="6" y="35"/>
                      <a:pt x="7" y="36"/>
                      <a:pt x="7" y="36"/>
                    </a:cubicBezTo>
                    <a:cubicBezTo>
                      <a:pt x="7" y="36"/>
                      <a:pt x="7" y="36"/>
                      <a:pt x="7" y="36"/>
                    </a:cubicBezTo>
                    <a:cubicBezTo>
                      <a:pt x="7" y="36"/>
                      <a:pt x="7" y="36"/>
                      <a:pt x="7" y="36"/>
                    </a:cubicBezTo>
                    <a:lnTo>
                      <a:pt x="7" y="3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34" name="Freeform 774"/>
              <p:cNvSpPr>
                <a:spLocks/>
              </p:cNvSpPr>
              <p:nvPr/>
            </p:nvSpPr>
            <p:spPr bwMode="auto">
              <a:xfrm>
                <a:off x="3748" y="2119"/>
                <a:ext cx="6" cy="12"/>
              </a:xfrm>
              <a:custGeom>
                <a:avLst/>
                <a:gdLst>
                  <a:gd name="T0" fmla="*/ 7 w 20"/>
                  <a:gd name="T1" fmla="*/ 36 h 36"/>
                  <a:gd name="T2" fmla="*/ 7 w 20"/>
                  <a:gd name="T3" fmla="*/ 36 h 36"/>
                  <a:gd name="T4" fmla="*/ 20 w 20"/>
                  <a:gd name="T5" fmla="*/ 2 h 36"/>
                  <a:gd name="T6" fmla="*/ 20 w 20"/>
                  <a:gd name="T7" fmla="*/ 0 h 36"/>
                  <a:gd name="T8" fmla="*/ 0 w 20"/>
                  <a:gd name="T9" fmla="*/ 36 h 36"/>
                  <a:gd name="T10" fmla="*/ 1 w 20"/>
                  <a:gd name="T11" fmla="*/ 35 h 36"/>
                  <a:gd name="T12" fmla="*/ 3 w 20"/>
                  <a:gd name="T13" fmla="*/ 34 h 36"/>
                  <a:gd name="T14" fmla="*/ 4 w 20"/>
                  <a:gd name="T15" fmla="*/ 33 h 36"/>
                  <a:gd name="T16" fmla="*/ 7 w 20"/>
                  <a:gd name="T17" fmla="*/ 36 h 36"/>
                  <a:gd name="T18" fmla="*/ 7 w 20"/>
                  <a:gd name="T19" fmla="*/ 36 h 36"/>
                  <a:gd name="T20" fmla="*/ 7 w 20"/>
                  <a:gd name="T21" fmla="*/ 36 h 36"/>
                  <a:gd name="T22" fmla="*/ 7 w 20"/>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36">
                    <a:moveTo>
                      <a:pt x="7" y="36"/>
                    </a:moveTo>
                    <a:lnTo>
                      <a:pt x="7" y="36"/>
                    </a:lnTo>
                    <a:cubicBezTo>
                      <a:pt x="10" y="21"/>
                      <a:pt x="14" y="7"/>
                      <a:pt x="20" y="2"/>
                    </a:cubicBezTo>
                    <a:cubicBezTo>
                      <a:pt x="20" y="1"/>
                      <a:pt x="20" y="0"/>
                      <a:pt x="20" y="0"/>
                    </a:cubicBezTo>
                    <a:cubicBezTo>
                      <a:pt x="9" y="5"/>
                      <a:pt x="4" y="22"/>
                      <a:pt x="0" y="36"/>
                    </a:cubicBezTo>
                    <a:cubicBezTo>
                      <a:pt x="1" y="36"/>
                      <a:pt x="1" y="36"/>
                      <a:pt x="1" y="35"/>
                    </a:cubicBezTo>
                    <a:cubicBezTo>
                      <a:pt x="2" y="35"/>
                      <a:pt x="3" y="34"/>
                      <a:pt x="3" y="34"/>
                    </a:cubicBezTo>
                    <a:cubicBezTo>
                      <a:pt x="3" y="34"/>
                      <a:pt x="4" y="34"/>
                      <a:pt x="4" y="33"/>
                    </a:cubicBezTo>
                    <a:cubicBezTo>
                      <a:pt x="6" y="35"/>
                      <a:pt x="7" y="36"/>
                      <a:pt x="7" y="36"/>
                    </a:cubicBezTo>
                    <a:cubicBezTo>
                      <a:pt x="7" y="36"/>
                      <a:pt x="7" y="36"/>
                      <a:pt x="7" y="36"/>
                    </a:cubicBezTo>
                    <a:cubicBezTo>
                      <a:pt x="7" y="36"/>
                      <a:pt x="7" y="36"/>
                      <a:pt x="7" y="36"/>
                    </a:cubicBezTo>
                    <a:lnTo>
                      <a:pt x="7" y="36"/>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35" name="Freeform 775"/>
              <p:cNvSpPr>
                <a:spLocks/>
              </p:cNvSpPr>
              <p:nvPr/>
            </p:nvSpPr>
            <p:spPr bwMode="auto">
              <a:xfrm>
                <a:off x="3745" y="2107"/>
                <a:ext cx="3" cy="9"/>
              </a:xfrm>
              <a:custGeom>
                <a:avLst/>
                <a:gdLst>
                  <a:gd name="T0" fmla="*/ 6 w 8"/>
                  <a:gd name="T1" fmla="*/ 3 h 28"/>
                  <a:gd name="T2" fmla="*/ 6 w 8"/>
                  <a:gd name="T3" fmla="*/ 3 h 28"/>
                  <a:gd name="T4" fmla="*/ 2 w 8"/>
                  <a:gd name="T5" fmla="*/ 1 h 28"/>
                  <a:gd name="T6" fmla="*/ 1 w 8"/>
                  <a:gd name="T7" fmla="*/ 23 h 28"/>
                  <a:gd name="T8" fmla="*/ 2 w 8"/>
                  <a:gd name="T9" fmla="*/ 26 h 28"/>
                  <a:gd name="T10" fmla="*/ 8 w 8"/>
                  <a:gd name="T11" fmla="*/ 28 h 28"/>
                  <a:gd name="T12" fmla="*/ 6 w 8"/>
                  <a:gd name="T13" fmla="*/ 3 h 28"/>
                  <a:gd name="T14" fmla="*/ 6 w 8"/>
                  <a:gd name="T15" fmla="*/ 3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8">
                    <a:moveTo>
                      <a:pt x="6" y="3"/>
                    </a:moveTo>
                    <a:lnTo>
                      <a:pt x="6" y="3"/>
                    </a:lnTo>
                    <a:cubicBezTo>
                      <a:pt x="5" y="1"/>
                      <a:pt x="4" y="0"/>
                      <a:pt x="2" y="1"/>
                    </a:cubicBezTo>
                    <a:cubicBezTo>
                      <a:pt x="0" y="5"/>
                      <a:pt x="1" y="18"/>
                      <a:pt x="1" y="23"/>
                    </a:cubicBezTo>
                    <a:cubicBezTo>
                      <a:pt x="2" y="24"/>
                      <a:pt x="2" y="26"/>
                      <a:pt x="2" y="26"/>
                    </a:cubicBezTo>
                    <a:cubicBezTo>
                      <a:pt x="3" y="28"/>
                      <a:pt x="5" y="28"/>
                      <a:pt x="8" y="28"/>
                    </a:cubicBezTo>
                    <a:cubicBezTo>
                      <a:pt x="5" y="23"/>
                      <a:pt x="5" y="8"/>
                      <a:pt x="6" y="3"/>
                    </a:cubicBezTo>
                    <a:lnTo>
                      <a:pt x="6" y="3"/>
                    </a:lnTo>
                    <a:close/>
                  </a:path>
                </a:pathLst>
              </a:custGeom>
              <a:solidFill>
                <a:srgbClr val="005E8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36" name="Freeform 776"/>
              <p:cNvSpPr>
                <a:spLocks/>
              </p:cNvSpPr>
              <p:nvPr/>
            </p:nvSpPr>
            <p:spPr bwMode="auto">
              <a:xfrm>
                <a:off x="3745" y="2107"/>
                <a:ext cx="3" cy="9"/>
              </a:xfrm>
              <a:custGeom>
                <a:avLst/>
                <a:gdLst>
                  <a:gd name="T0" fmla="*/ 6 w 8"/>
                  <a:gd name="T1" fmla="*/ 3 h 28"/>
                  <a:gd name="T2" fmla="*/ 6 w 8"/>
                  <a:gd name="T3" fmla="*/ 3 h 28"/>
                  <a:gd name="T4" fmla="*/ 2 w 8"/>
                  <a:gd name="T5" fmla="*/ 1 h 28"/>
                  <a:gd name="T6" fmla="*/ 1 w 8"/>
                  <a:gd name="T7" fmla="*/ 23 h 28"/>
                  <a:gd name="T8" fmla="*/ 2 w 8"/>
                  <a:gd name="T9" fmla="*/ 26 h 28"/>
                  <a:gd name="T10" fmla="*/ 8 w 8"/>
                  <a:gd name="T11" fmla="*/ 28 h 28"/>
                  <a:gd name="T12" fmla="*/ 6 w 8"/>
                  <a:gd name="T13" fmla="*/ 3 h 28"/>
                  <a:gd name="T14" fmla="*/ 6 w 8"/>
                  <a:gd name="T15" fmla="*/ 3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8">
                    <a:moveTo>
                      <a:pt x="6" y="3"/>
                    </a:moveTo>
                    <a:lnTo>
                      <a:pt x="6" y="3"/>
                    </a:lnTo>
                    <a:cubicBezTo>
                      <a:pt x="5" y="1"/>
                      <a:pt x="4" y="0"/>
                      <a:pt x="2" y="1"/>
                    </a:cubicBezTo>
                    <a:cubicBezTo>
                      <a:pt x="0" y="5"/>
                      <a:pt x="1" y="18"/>
                      <a:pt x="1" y="23"/>
                    </a:cubicBezTo>
                    <a:cubicBezTo>
                      <a:pt x="2" y="24"/>
                      <a:pt x="2" y="26"/>
                      <a:pt x="2" y="26"/>
                    </a:cubicBezTo>
                    <a:cubicBezTo>
                      <a:pt x="3" y="28"/>
                      <a:pt x="5" y="28"/>
                      <a:pt x="8" y="28"/>
                    </a:cubicBezTo>
                    <a:cubicBezTo>
                      <a:pt x="5" y="23"/>
                      <a:pt x="5" y="8"/>
                      <a:pt x="6" y="3"/>
                    </a:cubicBezTo>
                    <a:lnTo>
                      <a:pt x="6" y="3"/>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37" name="Freeform 777"/>
              <p:cNvSpPr>
                <a:spLocks/>
              </p:cNvSpPr>
              <p:nvPr/>
            </p:nvSpPr>
            <p:spPr bwMode="auto">
              <a:xfrm>
                <a:off x="3748" y="2110"/>
                <a:ext cx="3" cy="6"/>
              </a:xfrm>
              <a:custGeom>
                <a:avLst/>
                <a:gdLst>
                  <a:gd name="T0" fmla="*/ 8 w 8"/>
                  <a:gd name="T1" fmla="*/ 20 h 20"/>
                  <a:gd name="T2" fmla="*/ 8 w 8"/>
                  <a:gd name="T3" fmla="*/ 20 h 20"/>
                  <a:gd name="T4" fmla="*/ 6 w 8"/>
                  <a:gd name="T5" fmla="*/ 8 h 20"/>
                  <a:gd name="T6" fmla="*/ 5 w 8"/>
                  <a:gd name="T7" fmla="*/ 7 h 20"/>
                  <a:gd name="T8" fmla="*/ 1 w 8"/>
                  <a:gd name="T9" fmla="*/ 0 h 20"/>
                  <a:gd name="T10" fmla="*/ 2 w 8"/>
                  <a:gd name="T11" fmla="*/ 20 h 20"/>
                  <a:gd name="T12" fmla="*/ 8 w 8"/>
                  <a:gd name="T13" fmla="*/ 20 h 20"/>
                  <a:gd name="T14" fmla="*/ 8 w 8"/>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0">
                    <a:moveTo>
                      <a:pt x="8" y="20"/>
                    </a:moveTo>
                    <a:lnTo>
                      <a:pt x="8" y="20"/>
                    </a:lnTo>
                    <a:cubicBezTo>
                      <a:pt x="6" y="17"/>
                      <a:pt x="5" y="14"/>
                      <a:pt x="6" y="8"/>
                    </a:cubicBezTo>
                    <a:cubicBezTo>
                      <a:pt x="6" y="8"/>
                      <a:pt x="6" y="8"/>
                      <a:pt x="5" y="7"/>
                    </a:cubicBezTo>
                    <a:cubicBezTo>
                      <a:pt x="4" y="5"/>
                      <a:pt x="2" y="2"/>
                      <a:pt x="1" y="0"/>
                    </a:cubicBezTo>
                    <a:cubicBezTo>
                      <a:pt x="0" y="5"/>
                      <a:pt x="0" y="15"/>
                      <a:pt x="2" y="20"/>
                    </a:cubicBezTo>
                    <a:cubicBezTo>
                      <a:pt x="4" y="20"/>
                      <a:pt x="6" y="20"/>
                      <a:pt x="8" y="20"/>
                    </a:cubicBezTo>
                    <a:lnTo>
                      <a:pt x="8" y="20"/>
                    </a:lnTo>
                    <a:close/>
                  </a:path>
                </a:pathLst>
              </a:custGeom>
              <a:solidFill>
                <a:srgbClr val="005E8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38" name="Freeform 778"/>
              <p:cNvSpPr>
                <a:spLocks/>
              </p:cNvSpPr>
              <p:nvPr/>
            </p:nvSpPr>
            <p:spPr bwMode="auto">
              <a:xfrm>
                <a:off x="3748" y="2110"/>
                <a:ext cx="3" cy="6"/>
              </a:xfrm>
              <a:custGeom>
                <a:avLst/>
                <a:gdLst>
                  <a:gd name="T0" fmla="*/ 8 w 8"/>
                  <a:gd name="T1" fmla="*/ 20 h 20"/>
                  <a:gd name="T2" fmla="*/ 8 w 8"/>
                  <a:gd name="T3" fmla="*/ 20 h 20"/>
                  <a:gd name="T4" fmla="*/ 6 w 8"/>
                  <a:gd name="T5" fmla="*/ 8 h 20"/>
                  <a:gd name="T6" fmla="*/ 5 w 8"/>
                  <a:gd name="T7" fmla="*/ 7 h 20"/>
                  <a:gd name="T8" fmla="*/ 1 w 8"/>
                  <a:gd name="T9" fmla="*/ 0 h 20"/>
                  <a:gd name="T10" fmla="*/ 2 w 8"/>
                  <a:gd name="T11" fmla="*/ 20 h 20"/>
                  <a:gd name="T12" fmla="*/ 8 w 8"/>
                  <a:gd name="T13" fmla="*/ 20 h 20"/>
                  <a:gd name="T14" fmla="*/ 8 w 8"/>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0">
                    <a:moveTo>
                      <a:pt x="8" y="20"/>
                    </a:moveTo>
                    <a:lnTo>
                      <a:pt x="8" y="20"/>
                    </a:lnTo>
                    <a:cubicBezTo>
                      <a:pt x="6" y="17"/>
                      <a:pt x="5" y="14"/>
                      <a:pt x="6" y="8"/>
                    </a:cubicBezTo>
                    <a:cubicBezTo>
                      <a:pt x="6" y="8"/>
                      <a:pt x="6" y="8"/>
                      <a:pt x="5" y="7"/>
                    </a:cubicBezTo>
                    <a:cubicBezTo>
                      <a:pt x="4" y="5"/>
                      <a:pt x="2" y="2"/>
                      <a:pt x="1" y="0"/>
                    </a:cubicBezTo>
                    <a:cubicBezTo>
                      <a:pt x="0" y="5"/>
                      <a:pt x="0" y="15"/>
                      <a:pt x="2" y="20"/>
                    </a:cubicBezTo>
                    <a:cubicBezTo>
                      <a:pt x="4" y="20"/>
                      <a:pt x="6" y="20"/>
                      <a:pt x="8" y="20"/>
                    </a:cubicBezTo>
                    <a:lnTo>
                      <a:pt x="8" y="2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39" name="Freeform 779"/>
              <p:cNvSpPr>
                <a:spLocks/>
              </p:cNvSpPr>
              <p:nvPr/>
            </p:nvSpPr>
            <p:spPr bwMode="auto">
              <a:xfrm>
                <a:off x="3747" y="2108"/>
                <a:ext cx="2" cy="8"/>
              </a:xfrm>
              <a:custGeom>
                <a:avLst/>
                <a:gdLst>
                  <a:gd name="T0" fmla="*/ 6 w 6"/>
                  <a:gd name="T1" fmla="*/ 25 h 25"/>
                  <a:gd name="T2" fmla="*/ 6 w 6"/>
                  <a:gd name="T3" fmla="*/ 25 h 25"/>
                  <a:gd name="T4" fmla="*/ 6 w 6"/>
                  <a:gd name="T5" fmla="*/ 25 h 25"/>
                  <a:gd name="T6" fmla="*/ 5 w 6"/>
                  <a:gd name="T7" fmla="*/ 5 h 25"/>
                  <a:gd name="T8" fmla="*/ 1 w 6"/>
                  <a:gd name="T9" fmla="*/ 0 h 25"/>
                  <a:gd name="T10" fmla="*/ 3 w 6"/>
                  <a:gd name="T11" fmla="*/ 25 h 25"/>
                  <a:gd name="T12" fmla="*/ 6 w 6"/>
                  <a:gd name="T13" fmla="*/ 25 h 25"/>
                  <a:gd name="T14" fmla="*/ 6 w 6"/>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25">
                    <a:moveTo>
                      <a:pt x="6" y="25"/>
                    </a:moveTo>
                    <a:lnTo>
                      <a:pt x="6" y="25"/>
                    </a:lnTo>
                    <a:lnTo>
                      <a:pt x="6" y="25"/>
                    </a:lnTo>
                    <a:cubicBezTo>
                      <a:pt x="4" y="20"/>
                      <a:pt x="4" y="10"/>
                      <a:pt x="5" y="5"/>
                    </a:cubicBezTo>
                    <a:cubicBezTo>
                      <a:pt x="4" y="3"/>
                      <a:pt x="2" y="2"/>
                      <a:pt x="1" y="0"/>
                    </a:cubicBezTo>
                    <a:cubicBezTo>
                      <a:pt x="0" y="5"/>
                      <a:pt x="0" y="20"/>
                      <a:pt x="3" y="25"/>
                    </a:cubicBezTo>
                    <a:cubicBezTo>
                      <a:pt x="4" y="25"/>
                      <a:pt x="5" y="25"/>
                      <a:pt x="6" y="25"/>
                    </a:cubicBezTo>
                    <a:lnTo>
                      <a:pt x="6" y="2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40" name="Freeform 780"/>
              <p:cNvSpPr>
                <a:spLocks/>
              </p:cNvSpPr>
              <p:nvPr/>
            </p:nvSpPr>
            <p:spPr bwMode="auto">
              <a:xfrm>
                <a:off x="3747" y="2108"/>
                <a:ext cx="2" cy="8"/>
              </a:xfrm>
              <a:custGeom>
                <a:avLst/>
                <a:gdLst>
                  <a:gd name="T0" fmla="*/ 6 w 6"/>
                  <a:gd name="T1" fmla="*/ 25 h 25"/>
                  <a:gd name="T2" fmla="*/ 6 w 6"/>
                  <a:gd name="T3" fmla="*/ 25 h 25"/>
                  <a:gd name="T4" fmla="*/ 6 w 6"/>
                  <a:gd name="T5" fmla="*/ 25 h 25"/>
                  <a:gd name="T6" fmla="*/ 5 w 6"/>
                  <a:gd name="T7" fmla="*/ 5 h 25"/>
                  <a:gd name="T8" fmla="*/ 1 w 6"/>
                  <a:gd name="T9" fmla="*/ 0 h 25"/>
                  <a:gd name="T10" fmla="*/ 3 w 6"/>
                  <a:gd name="T11" fmla="*/ 25 h 25"/>
                  <a:gd name="T12" fmla="*/ 6 w 6"/>
                  <a:gd name="T13" fmla="*/ 25 h 25"/>
                  <a:gd name="T14" fmla="*/ 6 w 6"/>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25">
                    <a:moveTo>
                      <a:pt x="6" y="25"/>
                    </a:moveTo>
                    <a:lnTo>
                      <a:pt x="6" y="25"/>
                    </a:lnTo>
                    <a:lnTo>
                      <a:pt x="6" y="25"/>
                    </a:lnTo>
                    <a:cubicBezTo>
                      <a:pt x="4" y="20"/>
                      <a:pt x="4" y="10"/>
                      <a:pt x="5" y="5"/>
                    </a:cubicBezTo>
                    <a:cubicBezTo>
                      <a:pt x="4" y="3"/>
                      <a:pt x="2" y="2"/>
                      <a:pt x="1" y="0"/>
                    </a:cubicBezTo>
                    <a:cubicBezTo>
                      <a:pt x="0" y="5"/>
                      <a:pt x="0" y="20"/>
                      <a:pt x="3" y="25"/>
                    </a:cubicBezTo>
                    <a:cubicBezTo>
                      <a:pt x="4" y="25"/>
                      <a:pt x="5" y="25"/>
                      <a:pt x="6" y="25"/>
                    </a:cubicBezTo>
                    <a:lnTo>
                      <a:pt x="6" y="25"/>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41" name="Freeform 781"/>
              <p:cNvSpPr>
                <a:spLocks/>
              </p:cNvSpPr>
              <p:nvPr/>
            </p:nvSpPr>
            <p:spPr bwMode="auto">
              <a:xfrm>
                <a:off x="3746" y="2106"/>
                <a:ext cx="8" cy="12"/>
              </a:xfrm>
              <a:custGeom>
                <a:avLst/>
                <a:gdLst>
                  <a:gd name="T0" fmla="*/ 26 w 27"/>
                  <a:gd name="T1" fmla="*/ 38 h 38"/>
                  <a:gd name="T2" fmla="*/ 26 w 27"/>
                  <a:gd name="T3" fmla="*/ 38 h 38"/>
                  <a:gd name="T4" fmla="*/ 27 w 27"/>
                  <a:gd name="T5" fmla="*/ 36 h 38"/>
                  <a:gd name="T6" fmla="*/ 14 w 27"/>
                  <a:gd name="T7" fmla="*/ 12 h 38"/>
                  <a:gd name="T8" fmla="*/ 5 w 27"/>
                  <a:gd name="T9" fmla="*/ 2 h 38"/>
                  <a:gd name="T10" fmla="*/ 7 w 27"/>
                  <a:gd name="T11" fmla="*/ 1 h 38"/>
                  <a:gd name="T12" fmla="*/ 1 w 27"/>
                  <a:gd name="T13" fmla="*/ 5 h 38"/>
                  <a:gd name="T14" fmla="*/ 0 w 27"/>
                  <a:gd name="T15" fmla="*/ 6 h 38"/>
                  <a:gd name="T16" fmla="*/ 0 w 27"/>
                  <a:gd name="T17" fmla="*/ 6 h 38"/>
                  <a:gd name="T18" fmla="*/ 12 w 27"/>
                  <a:gd name="T19" fmla="*/ 20 h 38"/>
                  <a:gd name="T20" fmla="*/ 26 w 27"/>
                  <a:gd name="T21" fmla="*/ 38 h 38"/>
                  <a:gd name="T22" fmla="*/ 26 w 27"/>
                  <a:gd name="T23"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38">
                    <a:moveTo>
                      <a:pt x="26" y="38"/>
                    </a:moveTo>
                    <a:lnTo>
                      <a:pt x="26" y="38"/>
                    </a:lnTo>
                    <a:cubicBezTo>
                      <a:pt x="26" y="37"/>
                      <a:pt x="27" y="37"/>
                      <a:pt x="27" y="36"/>
                    </a:cubicBezTo>
                    <a:cubicBezTo>
                      <a:pt x="21" y="31"/>
                      <a:pt x="16" y="18"/>
                      <a:pt x="14" y="12"/>
                    </a:cubicBezTo>
                    <a:cubicBezTo>
                      <a:pt x="12" y="6"/>
                      <a:pt x="9" y="0"/>
                      <a:pt x="5" y="2"/>
                    </a:cubicBezTo>
                    <a:cubicBezTo>
                      <a:pt x="6" y="2"/>
                      <a:pt x="6" y="1"/>
                      <a:pt x="7" y="1"/>
                    </a:cubicBezTo>
                    <a:cubicBezTo>
                      <a:pt x="4" y="2"/>
                      <a:pt x="2" y="3"/>
                      <a:pt x="1" y="5"/>
                    </a:cubicBezTo>
                    <a:cubicBezTo>
                      <a:pt x="1" y="5"/>
                      <a:pt x="1" y="5"/>
                      <a:pt x="0" y="6"/>
                    </a:cubicBezTo>
                    <a:lnTo>
                      <a:pt x="0" y="6"/>
                    </a:lnTo>
                    <a:cubicBezTo>
                      <a:pt x="3" y="5"/>
                      <a:pt x="9" y="15"/>
                      <a:pt x="12" y="20"/>
                    </a:cubicBezTo>
                    <a:cubicBezTo>
                      <a:pt x="16" y="26"/>
                      <a:pt x="18" y="33"/>
                      <a:pt x="26" y="38"/>
                    </a:cubicBezTo>
                    <a:lnTo>
                      <a:pt x="26" y="38"/>
                    </a:lnTo>
                    <a:close/>
                  </a:path>
                </a:pathLst>
              </a:custGeom>
              <a:solidFill>
                <a:srgbClr val="005E8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42" name="Freeform 782"/>
              <p:cNvSpPr>
                <a:spLocks/>
              </p:cNvSpPr>
              <p:nvPr/>
            </p:nvSpPr>
            <p:spPr bwMode="auto">
              <a:xfrm>
                <a:off x="3746" y="2106"/>
                <a:ext cx="8" cy="12"/>
              </a:xfrm>
              <a:custGeom>
                <a:avLst/>
                <a:gdLst>
                  <a:gd name="T0" fmla="*/ 26 w 27"/>
                  <a:gd name="T1" fmla="*/ 38 h 38"/>
                  <a:gd name="T2" fmla="*/ 26 w 27"/>
                  <a:gd name="T3" fmla="*/ 38 h 38"/>
                  <a:gd name="T4" fmla="*/ 27 w 27"/>
                  <a:gd name="T5" fmla="*/ 36 h 38"/>
                  <a:gd name="T6" fmla="*/ 14 w 27"/>
                  <a:gd name="T7" fmla="*/ 12 h 38"/>
                  <a:gd name="T8" fmla="*/ 5 w 27"/>
                  <a:gd name="T9" fmla="*/ 2 h 38"/>
                  <a:gd name="T10" fmla="*/ 7 w 27"/>
                  <a:gd name="T11" fmla="*/ 1 h 38"/>
                  <a:gd name="T12" fmla="*/ 1 w 27"/>
                  <a:gd name="T13" fmla="*/ 5 h 38"/>
                  <a:gd name="T14" fmla="*/ 0 w 27"/>
                  <a:gd name="T15" fmla="*/ 6 h 38"/>
                  <a:gd name="T16" fmla="*/ 0 w 27"/>
                  <a:gd name="T17" fmla="*/ 6 h 38"/>
                  <a:gd name="T18" fmla="*/ 12 w 27"/>
                  <a:gd name="T19" fmla="*/ 20 h 38"/>
                  <a:gd name="T20" fmla="*/ 26 w 27"/>
                  <a:gd name="T21" fmla="*/ 38 h 38"/>
                  <a:gd name="T22" fmla="*/ 26 w 27"/>
                  <a:gd name="T23"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38">
                    <a:moveTo>
                      <a:pt x="26" y="38"/>
                    </a:moveTo>
                    <a:lnTo>
                      <a:pt x="26" y="38"/>
                    </a:lnTo>
                    <a:cubicBezTo>
                      <a:pt x="26" y="37"/>
                      <a:pt x="27" y="37"/>
                      <a:pt x="27" y="36"/>
                    </a:cubicBezTo>
                    <a:cubicBezTo>
                      <a:pt x="21" y="31"/>
                      <a:pt x="16" y="18"/>
                      <a:pt x="14" y="12"/>
                    </a:cubicBezTo>
                    <a:cubicBezTo>
                      <a:pt x="12" y="6"/>
                      <a:pt x="9" y="0"/>
                      <a:pt x="5" y="2"/>
                    </a:cubicBezTo>
                    <a:cubicBezTo>
                      <a:pt x="6" y="2"/>
                      <a:pt x="6" y="1"/>
                      <a:pt x="7" y="1"/>
                    </a:cubicBezTo>
                    <a:cubicBezTo>
                      <a:pt x="4" y="2"/>
                      <a:pt x="2" y="3"/>
                      <a:pt x="1" y="5"/>
                    </a:cubicBezTo>
                    <a:cubicBezTo>
                      <a:pt x="1" y="5"/>
                      <a:pt x="1" y="5"/>
                      <a:pt x="0" y="6"/>
                    </a:cubicBezTo>
                    <a:lnTo>
                      <a:pt x="0" y="6"/>
                    </a:lnTo>
                    <a:cubicBezTo>
                      <a:pt x="3" y="5"/>
                      <a:pt x="9" y="15"/>
                      <a:pt x="12" y="20"/>
                    </a:cubicBezTo>
                    <a:cubicBezTo>
                      <a:pt x="16" y="26"/>
                      <a:pt x="18" y="33"/>
                      <a:pt x="26" y="38"/>
                    </a:cubicBezTo>
                    <a:lnTo>
                      <a:pt x="26" y="38"/>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43" name="Freeform 783"/>
              <p:cNvSpPr>
                <a:spLocks/>
              </p:cNvSpPr>
              <p:nvPr/>
            </p:nvSpPr>
            <p:spPr bwMode="auto">
              <a:xfrm>
                <a:off x="3750" y="2105"/>
                <a:ext cx="5" cy="11"/>
              </a:xfrm>
              <a:custGeom>
                <a:avLst/>
                <a:gdLst>
                  <a:gd name="T0" fmla="*/ 6 w 17"/>
                  <a:gd name="T1" fmla="*/ 7 h 37"/>
                  <a:gd name="T2" fmla="*/ 6 w 17"/>
                  <a:gd name="T3" fmla="*/ 7 h 37"/>
                  <a:gd name="T4" fmla="*/ 16 w 17"/>
                  <a:gd name="T5" fmla="*/ 37 h 37"/>
                  <a:gd name="T6" fmla="*/ 17 w 17"/>
                  <a:gd name="T7" fmla="*/ 37 h 37"/>
                  <a:gd name="T8" fmla="*/ 14 w 17"/>
                  <a:gd name="T9" fmla="*/ 7 h 37"/>
                  <a:gd name="T10" fmla="*/ 2 w 17"/>
                  <a:gd name="T11" fmla="*/ 2 h 37"/>
                  <a:gd name="T12" fmla="*/ 0 w 17"/>
                  <a:gd name="T13" fmla="*/ 2 h 37"/>
                  <a:gd name="T14" fmla="*/ 6 w 17"/>
                  <a:gd name="T15" fmla="*/ 7 h 37"/>
                  <a:gd name="T16" fmla="*/ 6 w 17"/>
                  <a:gd name="T17"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7">
                    <a:moveTo>
                      <a:pt x="6" y="7"/>
                    </a:moveTo>
                    <a:lnTo>
                      <a:pt x="6" y="7"/>
                    </a:lnTo>
                    <a:cubicBezTo>
                      <a:pt x="8" y="11"/>
                      <a:pt x="11" y="23"/>
                      <a:pt x="16" y="37"/>
                    </a:cubicBezTo>
                    <a:cubicBezTo>
                      <a:pt x="17" y="37"/>
                      <a:pt x="17" y="37"/>
                      <a:pt x="17" y="37"/>
                    </a:cubicBezTo>
                    <a:cubicBezTo>
                      <a:pt x="16" y="24"/>
                      <a:pt x="15" y="13"/>
                      <a:pt x="14" y="7"/>
                    </a:cubicBezTo>
                    <a:cubicBezTo>
                      <a:pt x="14" y="2"/>
                      <a:pt x="7" y="0"/>
                      <a:pt x="2" y="2"/>
                    </a:cubicBezTo>
                    <a:cubicBezTo>
                      <a:pt x="1" y="2"/>
                      <a:pt x="1" y="2"/>
                      <a:pt x="0" y="2"/>
                    </a:cubicBezTo>
                    <a:cubicBezTo>
                      <a:pt x="2" y="2"/>
                      <a:pt x="3" y="4"/>
                      <a:pt x="6" y="7"/>
                    </a:cubicBezTo>
                    <a:lnTo>
                      <a:pt x="6" y="7"/>
                    </a:lnTo>
                    <a:close/>
                  </a:path>
                </a:pathLst>
              </a:custGeom>
              <a:solidFill>
                <a:srgbClr val="005E8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44" name="Freeform 784"/>
              <p:cNvSpPr>
                <a:spLocks/>
              </p:cNvSpPr>
              <p:nvPr/>
            </p:nvSpPr>
            <p:spPr bwMode="auto">
              <a:xfrm>
                <a:off x="3750" y="2105"/>
                <a:ext cx="5" cy="11"/>
              </a:xfrm>
              <a:custGeom>
                <a:avLst/>
                <a:gdLst>
                  <a:gd name="T0" fmla="*/ 6 w 17"/>
                  <a:gd name="T1" fmla="*/ 7 h 37"/>
                  <a:gd name="T2" fmla="*/ 6 w 17"/>
                  <a:gd name="T3" fmla="*/ 7 h 37"/>
                  <a:gd name="T4" fmla="*/ 16 w 17"/>
                  <a:gd name="T5" fmla="*/ 37 h 37"/>
                  <a:gd name="T6" fmla="*/ 17 w 17"/>
                  <a:gd name="T7" fmla="*/ 37 h 37"/>
                  <a:gd name="T8" fmla="*/ 14 w 17"/>
                  <a:gd name="T9" fmla="*/ 7 h 37"/>
                  <a:gd name="T10" fmla="*/ 2 w 17"/>
                  <a:gd name="T11" fmla="*/ 2 h 37"/>
                  <a:gd name="T12" fmla="*/ 0 w 17"/>
                  <a:gd name="T13" fmla="*/ 2 h 37"/>
                  <a:gd name="T14" fmla="*/ 6 w 17"/>
                  <a:gd name="T15" fmla="*/ 7 h 37"/>
                  <a:gd name="T16" fmla="*/ 6 w 17"/>
                  <a:gd name="T17"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7">
                    <a:moveTo>
                      <a:pt x="6" y="7"/>
                    </a:moveTo>
                    <a:lnTo>
                      <a:pt x="6" y="7"/>
                    </a:lnTo>
                    <a:cubicBezTo>
                      <a:pt x="8" y="11"/>
                      <a:pt x="11" y="23"/>
                      <a:pt x="16" y="37"/>
                    </a:cubicBezTo>
                    <a:cubicBezTo>
                      <a:pt x="17" y="37"/>
                      <a:pt x="17" y="37"/>
                      <a:pt x="17" y="37"/>
                    </a:cubicBezTo>
                    <a:cubicBezTo>
                      <a:pt x="16" y="24"/>
                      <a:pt x="15" y="13"/>
                      <a:pt x="14" y="7"/>
                    </a:cubicBezTo>
                    <a:cubicBezTo>
                      <a:pt x="14" y="2"/>
                      <a:pt x="7" y="0"/>
                      <a:pt x="2" y="2"/>
                    </a:cubicBezTo>
                    <a:cubicBezTo>
                      <a:pt x="1" y="2"/>
                      <a:pt x="1" y="2"/>
                      <a:pt x="0" y="2"/>
                    </a:cubicBezTo>
                    <a:cubicBezTo>
                      <a:pt x="2" y="2"/>
                      <a:pt x="3" y="4"/>
                      <a:pt x="6" y="7"/>
                    </a:cubicBezTo>
                    <a:lnTo>
                      <a:pt x="6" y="7"/>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45" name="Freeform 785"/>
              <p:cNvSpPr>
                <a:spLocks/>
              </p:cNvSpPr>
              <p:nvPr/>
            </p:nvSpPr>
            <p:spPr bwMode="auto">
              <a:xfrm>
                <a:off x="3748" y="2106"/>
                <a:ext cx="7" cy="11"/>
              </a:xfrm>
              <a:custGeom>
                <a:avLst/>
                <a:gdLst>
                  <a:gd name="T0" fmla="*/ 9 w 23"/>
                  <a:gd name="T1" fmla="*/ 13 h 37"/>
                  <a:gd name="T2" fmla="*/ 9 w 23"/>
                  <a:gd name="T3" fmla="*/ 13 h 37"/>
                  <a:gd name="T4" fmla="*/ 22 w 23"/>
                  <a:gd name="T5" fmla="*/ 37 h 37"/>
                  <a:gd name="T6" fmla="*/ 23 w 23"/>
                  <a:gd name="T7" fmla="*/ 35 h 37"/>
                  <a:gd name="T8" fmla="*/ 13 w 23"/>
                  <a:gd name="T9" fmla="*/ 5 h 37"/>
                  <a:gd name="T10" fmla="*/ 6 w 23"/>
                  <a:gd name="T11" fmla="*/ 1 h 37"/>
                  <a:gd name="T12" fmla="*/ 0 w 23"/>
                  <a:gd name="T13" fmla="*/ 3 h 37"/>
                  <a:gd name="T14" fmla="*/ 9 w 23"/>
                  <a:gd name="T15" fmla="*/ 13 h 37"/>
                  <a:gd name="T16" fmla="*/ 9 w 23"/>
                  <a:gd name="T17" fmla="*/ 1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37">
                    <a:moveTo>
                      <a:pt x="9" y="13"/>
                    </a:moveTo>
                    <a:lnTo>
                      <a:pt x="9" y="13"/>
                    </a:lnTo>
                    <a:cubicBezTo>
                      <a:pt x="11" y="19"/>
                      <a:pt x="16" y="32"/>
                      <a:pt x="22" y="37"/>
                    </a:cubicBezTo>
                    <a:cubicBezTo>
                      <a:pt x="22" y="36"/>
                      <a:pt x="23" y="36"/>
                      <a:pt x="23" y="35"/>
                    </a:cubicBezTo>
                    <a:cubicBezTo>
                      <a:pt x="18" y="21"/>
                      <a:pt x="15" y="9"/>
                      <a:pt x="13" y="5"/>
                    </a:cubicBezTo>
                    <a:cubicBezTo>
                      <a:pt x="10" y="1"/>
                      <a:pt x="9" y="0"/>
                      <a:pt x="6" y="1"/>
                    </a:cubicBezTo>
                    <a:cubicBezTo>
                      <a:pt x="5" y="1"/>
                      <a:pt x="2" y="2"/>
                      <a:pt x="0" y="3"/>
                    </a:cubicBezTo>
                    <a:cubicBezTo>
                      <a:pt x="4" y="1"/>
                      <a:pt x="7" y="7"/>
                      <a:pt x="9" y="13"/>
                    </a:cubicBezTo>
                    <a:lnTo>
                      <a:pt x="9" y="13"/>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46" name="Freeform 786"/>
              <p:cNvSpPr>
                <a:spLocks/>
              </p:cNvSpPr>
              <p:nvPr/>
            </p:nvSpPr>
            <p:spPr bwMode="auto">
              <a:xfrm>
                <a:off x="3748" y="2106"/>
                <a:ext cx="7" cy="11"/>
              </a:xfrm>
              <a:custGeom>
                <a:avLst/>
                <a:gdLst>
                  <a:gd name="T0" fmla="*/ 9 w 23"/>
                  <a:gd name="T1" fmla="*/ 13 h 37"/>
                  <a:gd name="T2" fmla="*/ 9 w 23"/>
                  <a:gd name="T3" fmla="*/ 13 h 37"/>
                  <a:gd name="T4" fmla="*/ 22 w 23"/>
                  <a:gd name="T5" fmla="*/ 37 h 37"/>
                  <a:gd name="T6" fmla="*/ 23 w 23"/>
                  <a:gd name="T7" fmla="*/ 35 h 37"/>
                  <a:gd name="T8" fmla="*/ 13 w 23"/>
                  <a:gd name="T9" fmla="*/ 5 h 37"/>
                  <a:gd name="T10" fmla="*/ 6 w 23"/>
                  <a:gd name="T11" fmla="*/ 1 h 37"/>
                  <a:gd name="T12" fmla="*/ 0 w 23"/>
                  <a:gd name="T13" fmla="*/ 3 h 37"/>
                  <a:gd name="T14" fmla="*/ 9 w 23"/>
                  <a:gd name="T15" fmla="*/ 13 h 37"/>
                  <a:gd name="T16" fmla="*/ 9 w 23"/>
                  <a:gd name="T17" fmla="*/ 1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37">
                    <a:moveTo>
                      <a:pt x="9" y="13"/>
                    </a:moveTo>
                    <a:lnTo>
                      <a:pt x="9" y="13"/>
                    </a:lnTo>
                    <a:cubicBezTo>
                      <a:pt x="11" y="19"/>
                      <a:pt x="16" y="32"/>
                      <a:pt x="22" y="37"/>
                    </a:cubicBezTo>
                    <a:cubicBezTo>
                      <a:pt x="22" y="36"/>
                      <a:pt x="23" y="36"/>
                      <a:pt x="23" y="35"/>
                    </a:cubicBezTo>
                    <a:cubicBezTo>
                      <a:pt x="18" y="21"/>
                      <a:pt x="15" y="9"/>
                      <a:pt x="13" y="5"/>
                    </a:cubicBezTo>
                    <a:cubicBezTo>
                      <a:pt x="10" y="1"/>
                      <a:pt x="9" y="0"/>
                      <a:pt x="6" y="1"/>
                    </a:cubicBezTo>
                    <a:cubicBezTo>
                      <a:pt x="5" y="1"/>
                      <a:pt x="2" y="2"/>
                      <a:pt x="0" y="3"/>
                    </a:cubicBezTo>
                    <a:cubicBezTo>
                      <a:pt x="4" y="1"/>
                      <a:pt x="7" y="7"/>
                      <a:pt x="9" y="13"/>
                    </a:cubicBezTo>
                    <a:lnTo>
                      <a:pt x="9" y="13"/>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47" name="Freeform 787"/>
              <p:cNvSpPr>
                <a:spLocks/>
              </p:cNvSpPr>
              <p:nvPr/>
            </p:nvSpPr>
            <p:spPr bwMode="auto">
              <a:xfrm>
                <a:off x="3760" y="2116"/>
                <a:ext cx="5" cy="3"/>
              </a:xfrm>
              <a:custGeom>
                <a:avLst/>
                <a:gdLst>
                  <a:gd name="T0" fmla="*/ 13 w 15"/>
                  <a:gd name="T1" fmla="*/ 1 h 8"/>
                  <a:gd name="T2" fmla="*/ 13 w 15"/>
                  <a:gd name="T3" fmla="*/ 1 h 8"/>
                  <a:gd name="T4" fmla="*/ 11 w 15"/>
                  <a:gd name="T5" fmla="*/ 0 h 8"/>
                  <a:gd name="T6" fmla="*/ 0 w 15"/>
                  <a:gd name="T7" fmla="*/ 3 h 8"/>
                  <a:gd name="T8" fmla="*/ 0 w 15"/>
                  <a:gd name="T9" fmla="*/ 4 h 8"/>
                  <a:gd name="T10" fmla="*/ 0 w 15"/>
                  <a:gd name="T11" fmla="*/ 8 h 8"/>
                  <a:gd name="T12" fmla="*/ 15 w 15"/>
                  <a:gd name="T13" fmla="*/ 2 h 8"/>
                  <a:gd name="T14" fmla="*/ 13 w 15"/>
                  <a:gd name="T15" fmla="*/ 1 h 8"/>
                  <a:gd name="T16" fmla="*/ 13 w 15"/>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8">
                    <a:moveTo>
                      <a:pt x="13" y="1"/>
                    </a:moveTo>
                    <a:lnTo>
                      <a:pt x="13" y="1"/>
                    </a:lnTo>
                    <a:cubicBezTo>
                      <a:pt x="12" y="0"/>
                      <a:pt x="12" y="0"/>
                      <a:pt x="11" y="0"/>
                    </a:cubicBezTo>
                    <a:cubicBezTo>
                      <a:pt x="8" y="2"/>
                      <a:pt x="4" y="3"/>
                      <a:pt x="0" y="3"/>
                    </a:cubicBezTo>
                    <a:cubicBezTo>
                      <a:pt x="0" y="4"/>
                      <a:pt x="0" y="4"/>
                      <a:pt x="0" y="4"/>
                    </a:cubicBezTo>
                    <a:cubicBezTo>
                      <a:pt x="0" y="6"/>
                      <a:pt x="0" y="7"/>
                      <a:pt x="0" y="8"/>
                    </a:cubicBezTo>
                    <a:cubicBezTo>
                      <a:pt x="5" y="7"/>
                      <a:pt x="11" y="5"/>
                      <a:pt x="15" y="2"/>
                    </a:cubicBezTo>
                    <a:cubicBezTo>
                      <a:pt x="14" y="2"/>
                      <a:pt x="14" y="1"/>
                      <a:pt x="13" y="1"/>
                    </a:cubicBezTo>
                    <a:lnTo>
                      <a:pt x="13" y="1"/>
                    </a:lnTo>
                    <a:close/>
                  </a:path>
                </a:pathLst>
              </a:custGeom>
              <a:solidFill>
                <a:srgbClr val="005E8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48" name="Freeform 788"/>
              <p:cNvSpPr>
                <a:spLocks/>
              </p:cNvSpPr>
              <p:nvPr/>
            </p:nvSpPr>
            <p:spPr bwMode="auto">
              <a:xfrm>
                <a:off x="3760" y="2116"/>
                <a:ext cx="5" cy="3"/>
              </a:xfrm>
              <a:custGeom>
                <a:avLst/>
                <a:gdLst>
                  <a:gd name="T0" fmla="*/ 13 w 15"/>
                  <a:gd name="T1" fmla="*/ 1 h 8"/>
                  <a:gd name="T2" fmla="*/ 13 w 15"/>
                  <a:gd name="T3" fmla="*/ 1 h 8"/>
                  <a:gd name="T4" fmla="*/ 11 w 15"/>
                  <a:gd name="T5" fmla="*/ 0 h 8"/>
                  <a:gd name="T6" fmla="*/ 0 w 15"/>
                  <a:gd name="T7" fmla="*/ 3 h 8"/>
                  <a:gd name="T8" fmla="*/ 0 w 15"/>
                  <a:gd name="T9" fmla="*/ 4 h 8"/>
                  <a:gd name="T10" fmla="*/ 0 w 15"/>
                  <a:gd name="T11" fmla="*/ 8 h 8"/>
                  <a:gd name="T12" fmla="*/ 15 w 15"/>
                  <a:gd name="T13" fmla="*/ 2 h 8"/>
                  <a:gd name="T14" fmla="*/ 13 w 15"/>
                  <a:gd name="T15" fmla="*/ 1 h 8"/>
                  <a:gd name="T16" fmla="*/ 13 w 15"/>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8">
                    <a:moveTo>
                      <a:pt x="13" y="1"/>
                    </a:moveTo>
                    <a:lnTo>
                      <a:pt x="13" y="1"/>
                    </a:lnTo>
                    <a:cubicBezTo>
                      <a:pt x="12" y="0"/>
                      <a:pt x="12" y="0"/>
                      <a:pt x="11" y="0"/>
                    </a:cubicBezTo>
                    <a:cubicBezTo>
                      <a:pt x="8" y="2"/>
                      <a:pt x="4" y="3"/>
                      <a:pt x="0" y="3"/>
                    </a:cubicBezTo>
                    <a:cubicBezTo>
                      <a:pt x="0" y="4"/>
                      <a:pt x="0" y="4"/>
                      <a:pt x="0" y="4"/>
                    </a:cubicBezTo>
                    <a:cubicBezTo>
                      <a:pt x="0" y="6"/>
                      <a:pt x="0" y="7"/>
                      <a:pt x="0" y="8"/>
                    </a:cubicBezTo>
                    <a:cubicBezTo>
                      <a:pt x="5" y="7"/>
                      <a:pt x="11" y="5"/>
                      <a:pt x="15" y="2"/>
                    </a:cubicBezTo>
                    <a:cubicBezTo>
                      <a:pt x="14" y="2"/>
                      <a:pt x="14" y="1"/>
                      <a:pt x="13" y="1"/>
                    </a:cubicBezTo>
                    <a:lnTo>
                      <a:pt x="13" y="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49" name="Freeform 789"/>
              <p:cNvSpPr>
                <a:spLocks/>
              </p:cNvSpPr>
              <p:nvPr/>
            </p:nvSpPr>
            <p:spPr bwMode="auto">
              <a:xfrm>
                <a:off x="3760" y="2117"/>
                <a:ext cx="5" cy="2"/>
              </a:xfrm>
              <a:custGeom>
                <a:avLst/>
                <a:gdLst>
                  <a:gd name="T0" fmla="*/ 14 w 16"/>
                  <a:gd name="T1" fmla="*/ 3 h 8"/>
                  <a:gd name="T2" fmla="*/ 14 w 16"/>
                  <a:gd name="T3" fmla="*/ 3 h 8"/>
                  <a:gd name="T4" fmla="*/ 15 w 16"/>
                  <a:gd name="T5" fmla="*/ 0 h 8"/>
                  <a:gd name="T6" fmla="*/ 0 w 16"/>
                  <a:gd name="T7" fmla="*/ 6 h 8"/>
                  <a:gd name="T8" fmla="*/ 0 w 16"/>
                  <a:gd name="T9" fmla="*/ 8 h 8"/>
                  <a:gd name="T10" fmla="*/ 14 w 16"/>
                  <a:gd name="T11" fmla="*/ 3 h 8"/>
                  <a:gd name="T12" fmla="*/ 14 w 16"/>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14" y="3"/>
                    </a:moveTo>
                    <a:lnTo>
                      <a:pt x="14" y="3"/>
                    </a:lnTo>
                    <a:cubicBezTo>
                      <a:pt x="16" y="1"/>
                      <a:pt x="16" y="1"/>
                      <a:pt x="15" y="0"/>
                    </a:cubicBezTo>
                    <a:cubicBezTo>
                      <a:pt x="11" y="3"/>
                      <a:pt x="5" y="5"/>
                      <a:pt x="0" y="6"/>
                    </a:cubicBezTo>
                    <a:cubicBezTo>
                      <a:pt x="0" y="7"/>
                      <a:pt x="0" y="8"/>
                      <a:pt x="0" y="8"/>
                    </a:cubicBezTo>
                    <a:cubicBezTo>
                      <a:pt x="7" y="8"/>
                      <a:pt x="11" y="4"/>
                      <a:pt x="14" y="3"/>
                    </a:cubicBezTo>
                    <a:lnTo>
                      <a:pt x="14" y="3"/>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50" name="Freeform 790"/>
              <p:cNvSpPr>
                <a:spLocks/>
              </p:cNvSpPr>
              <p:nvPr/>
            </p:nvSpPr>
            <p:spPr bwMode="auto">
              <a:xfrm>
                <a:off x="3760" y="2117"/>
                <a:ext cx="5" cy="2"/>
              </a:xfrm>
              <a:custGeom>
                <a:avLst/>
                <a:gdLst>
                  <a:gd name="T0" fmla="*/ 14 w 16"/>
                  <a:gd name="T1" fmla="*/ 3 h 8"/>
                  <a:gd name="T2" fmla="*/ 14 w 16"/>
                  <a:gd name="T3" fmla="*/ 3 h 8"/>
                  <a:gd name="T4" fmla="*/ 15 w 16"/>
                  <a:gd name="T5" fmla="*/ 0 h 8"/>
                  <a:gd name="T6" fmla="*/ 0 w 16"/>
                  <a:gd name="T7" fmla="*/ 6 h 8"/>
                  <a:gd name="T8" fmla="*/ 0 w 16"/>
                  <a:gd name="T9" fmla="*/ 8 h 8"/>
                  <a:gd name="T10" fmla="*/ 14 w 16"/>
                  <a:gd name="T11" fmla="*/ 3 h 8"/>
                  <a:gd name="T12" fmla="*/ 14 w 16"/>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14" y="3"/>
                    </a:moveTo>
                    <a:lnTo>
                      <a:pt x="14" y="3"/>
                    </a:lnTo>
                    <a:cubicBezTo>
                      <a:pt x="16" y="1"/>
                      <a:pt x="16" y="1"/>
                      <a:pt x="15" y="0"/>
                    </a:cubicBezTo>
                    <a:cubicBezTo>
                      <a:pt x="11" y="3"/>
                      <a:pt x="5" y="5"/>
                      <a:pt x="0" y="6"/>
                    </a:cubicBezTo>
                    <a:cubicBezTo>
                      <a:pt x="0" y="7"/>
                      <a:pt x="0" y="8"/>
                      <a:pt x="0" y="8"/>
                    </a:cubicBezTo>
                    <a:cubicBezTo>
                      <a:pt x="7" y="8"/>
                      <a:pt x="11" y="4"/>
                      <a:pt x="14" y="3"/>
                    </a:cubicBezTo>
                    <a:lnTo>
                      <a:pt x="14" y="3"/>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51" name="Freeform 791"/>
              <p:cNvSpPr>
                <a:spLocks/>
              </p:cNvSpPr>
              <p:nvPr/>
            </p:nvSpPr>
            <p:spPr bwMode="auto">
              <a:xfrm>
                <a:off x="3759" y="2109"/>
                <a:ext cx="7" cy="11"/>
              </a:xfrm>
              <a:custGeom>
                <a:avLst/>
                <a:gdLst>
                  <a:gd name="T0" fmla="*/ 4 w 24"/>
                  <a:gd name="T1" fmla="*/ 13 h 38"/>
                  <a:gd name="T2" fmla="*/ 4 w 24"/>
                  <a:gd name="T3" fmla="*/ 13 h 38"/>
                  <a:gd name="T4" fmla="*/ 8 w 24"/>
                  <a:gd name="T5" fmla="*/ 8 h 38"/>
                  <a:gd name="T6" fmla="*/ 10 w 24"/>
                  <a:gd name="T7" fmla="*/ 18 h 38"/>
                  <a:gd name="T8" fmla="*/ 17 w 24"/>
                  <a:gd name="T9" fmla="*/ 26 h 38"/>
                  <a:gd name="T10" fmla="*/ 18 w 24"/>
                  <a:gd name="T11" fmla="*/ 30 h 38"/>
                  <a:gd name="T12" fmla="*/ 4 w 24"/>
                  <a:gd name="T13" fmla="*/ 35 h 38"/>
                  <a:gd name="T14" fmla="*/ 3 w 24"/>
                  <a:gd name="T15" fmla="*/ 38 h 38"/>
                  <a:gd name="T16" fmla="*/ 22 w 24"/>
                  <a:gd name="T17" fmla="*/ 31 h 38"/>
                  <a:gd name="T18" fmla="*/ 21 w 24"/>
                  <a:gd name="T19" fmla="*/ 27 h 38"/>
                  <a:gd name="T20" fmla="*/ 10 w 24"/>
                  <a:gd name="T21" fmla="*/ 6 h 38"/>
                  <a:gd name="T22" fmla="*/ 2 w 24"/>
                  <a:gd name="T23" fmla="*/ 11 h 38"/>
                  <a:gd name="T24" fmla="*/ 3 w 24"/>
                  <a:gd name="T25" fmla="*/ 9 h 38"/>
                  <a:gd name="T26" fmla="*/ 0 w 24"/>
                  <a:gd name="T27" fmla="*/ 23 h 38"/>
                  <a:gd name="T28" fmla="*/ 1 w 24"/>
                  <a:gd name="T29" fmla="*/ 24 h 38"/>
                  <a:gd name="T30" fmla="*/ 4 w 24"/>
                  <a:gd name="T31" fmla="*/ 13 h 38"/>
                  <a:gd name="T32" fmla="*/ 4 w 24"/>
                  <a:gd name="T33" fmla="*/ 1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38">
                    <a:moveTo>
                      <a:pt x="4" y="13"/>
                    </a:moveTo>
                    <a:lnTo>
                      <a:pt x="4" y="13"/>
                    </a:lnTo>
                    <a:cubicBezTo>
                      <a:pt x="7" y="5"/>
                      <a:pt x="8" y="6"/>
                      <a:pt x="8" y="8"/>
                    </a:cubicBezTo>
                    <a:cubicBezTo>
                      <a:pt x="8" y="10"/>
                      <a:pt x="9" y="15"/>
                      <a:pt x="10" y="18"/>
                    </a:cubicBezTo>
                    <a:cubicBezTo>
                      <a:pt x="12" y="22"/>
                      <a:pt x="14" y="24"/>
                      <a:pt x="17" y="26"/>
                    </a:cubicBezTo>
                    <a:cubicBezTo>
                      <a:pt x="19" y="27"/>
                      <a:pt x="21" y="28"/>
                      <a:pt x="18" y="30"/>
                    </a:cubicBezTo>
                    <a:cubicBezTo>
                      <a:pt x="15" y="31"/>
                      <a:pt x="11" y="35"/>
                      <a:pt x="4" y="35"/>
                    </a:cubicBezTo>
                    <a:cubicBezTo>
                      <a:pt x="4" y="36"/>
                      <a:pt x="3" y="37"/>
                      <a:pt x="3" y="38"/>
                    </a:cubicBezTo>
                    <a:cubicBezTo>
                      <a:pt x="8" y="38"/>
                      <a:pt x="16" y="36"/>
                      <a:pt x="22" y="31"/>
                    </a:cubicBezTo>
                    <a:cubicBezTo>
                      <a:pt x="24" y="29"/>
                      <a:pt x="24" y="29"/>
                      <a:pt x="21" y="27"/>
                    </a:cubicBezTo>
                    <a:cubicBezTo>
                      <a:pt x="19" y="24"/>
                      <a:pt x="11" y="15"/>
                      <a:pt x="10" y="6"/>
                    </a:cubicBezTo>
                    <a:cubicBezTo>
                      <a:pt x="9" y="0"/>
                      <a:pt x="6" y="1"/>
                      <a:pt x="2" y="11"/>
                    </a:cubicBezTo>
                    <a:cubicBezTo>
                      <a:pt x="2" y="10"/>
                      <a:pt x="2" y="10"/>
                      <a:pt x="3" y="9"/>
                    </a:cubicBezTo>
                    <a:cubicBezTo>
                      <a:pt x="1" y="14"/>
                      <a:pt x="1" y="19"/>
                      <a:pt x="0" y="23"/>
                    </a:cubicBezTo>
                    <a:cubicBezTo>
                      <a:pt x="1" y="23"/>
                      <a:pt x="1" y="24"/>
                      <a:pt x="1" y="24"/>
                    </a:cubicBezTo>
                    <a:cubicBezTo>
                      <a:pt x="2" y="20"/>
                      <a:pt x="2" y="17"/>
                      <a:pt x="4" y="13"/>
                    </a:cubicBezTo>
                    <a:lnTo>
                      <a:pt x="4" y="13"/>
                    </a:lnTo>
                    <a:close/>
                  </a:path>
                </a:pathLst>
              </a:custGeom>
              <a:solidFill>
                <a:srgbClr val="005E8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52" name="Freeform 792"/>
              <p:cNvSpPr>
                <a:spLocks/>
              </p:cNvSpPr>
              <p:nvPr/>
            </p:nvSpPr>
            <p:spPr bwMode="auto">
              <a:xfrm>
                <a:off x="3759" y="2109"/>
                <a:ext cx="7" cy="11"/>
              </a:xfrm>
              <a:custGeom>
                <a:avLst/>
                <a:gdLst>
                  <a:gd name="T0" fmla="*/ 4 w 24"/>
                  <a:gd name="T1" fmla="*/ 13 h 38"/>
                  <a:gd name="T2" fmla="*/ 4 w 24"/>
                  <a:gd name="T3" fmla="*/ 13 h 38"/>
                  <a:gd name="T4" fmla="*/ 8 w 24"/>
                  <a:gd name="T5" fmla="*/ 8 h 38"/>
                  <a:gd name="T6" fmla="*/ 10 w 24"/>
                  <a:gd name="T7" fmla="*/ 18 h 38"/>
                  <a:gd name="T8" fmla="*/ 17 w 24"/>
                  <a:gd name="T9" fmla="*/ 26 h 38"/>
                  <a:gd name="T10" fmla="*/ 18 w 24"/>
                  <a:gd name="T11" fmla="*/ 30 h 38"/>
                  <a:gd name="T12" fmla="*/ 4 w 24"/>
                  <a:gd name="T13" fmla="*/ 35 h 38"/>
                  <a:gd name="T14" fmla="*/ 3 w 24"/>
                  <a:gd name="T15" fmla="*/ 38 h 38"/>
                  <a:gd name="T16" fmla="*/ 22 w 24"/>
                  <a:gd name="T17" fmla="*/ 31 h 38"/>
                  <a:gd name="T18" fmla="*/ 21 w 24"/>
                  <a:gd name="T19" fmla="*/ 27 h 38"/>
                  <a:gd name="T20" fmla="*/ 10 w 24"/>
                  <a:gd name="T21" fmla="*/ 6 h 38"/>
                  <a:gd name="T22" fmla="*/ 2 w 24"/>
                  <a:gd name="T23" fmla="*/ 11 h 38"/>
                  <a:gd name="T24" fmla="*/ 3 w 24"/>
                  <a:gd name="T25" fmla="*/ 9 h 38"/>
                  <a:gd name="T26" fmla="*/ 0 w 24"/>
                  <a:gd name="T27" fmla="*/ 23 h 38"/>
                  <a:gd name="T28" fmla="*/ 1 w 24"/>
                  <a:gd name="T29" fmla="*/ 24 h 38"/>
                  <a:gd name="T30" fmla="*/ 4 w 24"/>
                  <a:gd name="T31" fmla="*/ 13 h 38"/>
                  <a:gd name="T32" fmla="*/ 4 w 24"/>
                  <a:gd name="T33" fmla="*/ 1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38">
                    <a:moveTo>
                      <a:pt x="4" y="13"/>
                    </a:moveTo>
                    <a:lnTo>
                      <a:pt x="4" y="13"/>
                    </a:lnTo>
                    <a:cubicBezTo>
                      <a:pt x="7" y="5"/>
                      <a:pt x="8" y="6"/>
                      <a:pt x="8" y="8"/>
                    </a:cubicBezTo>
                    <a:cubicBezTo>
                      <a:pt x="8" y="10"/>
                      <a:pt x="9" y="15"/>
                      <a:pt x="10" y="18"/>
                    </a:cubicBezTo>
                    <a:cubicBezTo>
                      <a:pt x="12" y="22"/>
                      <a:pt x="14" y="24"/>
                      <a:pt x="17" y="26"/>
                    </a:cubicBezTo>
                    <a:cubicBezTo>
                      <a:pt x="19" y="27"/>
                      <a:pt x="21" y="28"/>
                      <a:pt x="18" y="30"/>
                    </a:cubicBezTo>
                    <a:cubicBezTo>
                      <a:pt x="15" y="31"/>
                      <a:pt x="11" y="35"/>
                      <a:pt x="4" y="35"/>
                    </a:cubicBezTo>
                    <a:cubicBezTo>
                      <a:pt x="4" y="36"/>
                      <a:pt x="3" y="37"/>
                      <a:pt x="3" y="38"/>
                    </a:cubicBezTo>
                    <a:cubicBezTo>
                      <a:pt x="8" y="38"/>
                      <a:pt x="16" y="36"/>
                      <a:pt x="22" y="31"/>
                    </a:cubicBezTo>
                    <a:cubicBezTo>
                      <a:pt x="24" y="29"/>
                      <a:pt x="24" y="29"/>
                      <a:pt x="21" y="27"/>
                    </a:cubicBezTo>
                    <a:cubicBezTo>
                      <a:pt x="19" y="24"/>
                      <a:pt x="11" y="15"/>
                      <a:pt x="10" y="6"/>
                    </a:cubicBezTo>
                    <a:cubicBezTo>
                      <a:pt x="9" y="0"/>
                      <a:pt x="6" y="1"/>
                      <a:pt x="2" y="11"/>
                    </a:cubicBezTo>
                    <a:cubicBezTo>
                      <a:pt x="2" y="10"/>
                      <a:pt x="2" y="10"/>
                      <a:pt x="3" y="9"/>
                    </a:cubicBezTo>
                    <a:cubicBezTo>
                      <a:pt x="1" y="14"/>
                      <a:pt x="1" y="19"/>
                      <a:pt x="0" y="23"/>
                    </a:cubicBezTo>
                    <a:cubicBezTo>
                      <a:pt x="1" y="23"/>
                      <a:pt x="1" y="24"/>
                      <a:pt x="1" y="24"/>
                    </a:cubicBezTo>
                    <a:cubicBezTo>
                      <a:pt x="2" y="20"/>
                      <a:pt x="2" y="17"/>
                      <a:pt x="4" y="13"/>
                    </a:cubicBezTo>
                    <a:lnTo>
                      <a:pt x="4" y="13"/>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53" name="Freeform 793"/>
              <p:cNvSpPr>
                <a:spLocks/>
              </p:cNvSpPr>
              <p:nvPr/>
            </p:nvSpPr>
            <p:spPr bwMode="auto">
              <a:xfrm>
                <a:off x="3746" y="2119"/>
                <a:ext cx="8" cy="13"/>
              </a:xfrm>
              <a:custGeom>
                <a:avLst/>
                <a:gdLst>
                  <a:gd name="T0" fmla="*/ 25 w 26"/>
                  <a:gd name="T1" fmla="*/ 0 h 41"/>
                  <a:gd name="T2" fmla="*/ 25 w 26"/>
                  <a:gd name="T3" fmla="*/ 0 h 41"/>
                  <a:gd name="T4" fmla="*/ 22 w 26"/>
                  <a:gd name="T5" fmla="*/ 0 h 41"/>
                  <a:gd name="T6" fmla="*/ 0 w 26"/>
                  <a:gd name="T7" fmla="*/ 41 h 41"/>
                  <a:gd name="T8" fmla="*/ 6 w 26"/>
                  <a:gd name="T9" fmla="*/ 37 h 41"/>
                  <a:gd name="T10" fmla="*/ 26 w 26"/>
                  <a:gd name="T11" fmla="*/ 1 h 41"/>
                  <a:gd name="T12" fmla="*/ 25 w 26"/>
                  <a:gd name="T13" fmla="*/ 0 h 41"/>
                  <a:gd name="T14" fmla="*/ 25 w 26"/>
                  <a:gd name="T15" fmla="*/ 0 h 41"/>
                  <a:gd name="T16" fmla="*/ 25 w 26"/>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1">
                    <a:moveTo>
                      <a:pt x="25" y="0"/>
                    </a:moveTo>
                    <a:lnTo>
                      <a:pt x="25" y="0"/>
                    </a:lnTo>
                    <a:cubicBezTo>
                      <a:pt x="24" y="0"/>
                      <a:pt x="23" y="0"/>
                      <a:pt x="22" y="0"/>
                    </a:cubicBezTo>
                    <a:cubicBezTo>
                      <a:pt x="11" y="8"/>
                      <a:pt x="5" y="25"/>
                      <a:pt x="0" y="41"/>
                    </a:cubicBezTo>
                    <a:cubicBezTo>
                      <a:pt x="3" y="40"/>
                      <a:pt x="4" y="39"/>
                      <a:pt x="6" y="37"/>
                    </a:cubicBezTo>
                    <a:cubicBezTo>
                      <a:pt x="10" y="23"/>
                      <a:pt x="15" y="6"/>
                      <a:pt x="26" y="1"/>
                    </a:cubicBezTo>
                    <a:cubicBezTo>
                      <a:pt x="26" y="0"/>
                      <a:pt x="25" y="0"/>
                      <a:pt x="25" y="0"/>
                    </a:cubicBezTo>
                    <a:cubicBezTo>
                      <a:pt x="25" y="0"/>
                      <a:pt x="25" y="0"/>
                      <a:pt x="25" y="0"/>
                    </a:cubicBezTo>
                    <a:lnTo>
                      <a:pt x="25" y="0"/>
                    </a:lnTo>
                    <a:close/>
                  </a:path>
                </a:pathLst>
              </a:custGeom>
              <a:solidFill>
                <a:srgbClr val="005E8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54" name="Freeform 794"/>
              <p:cNvSpPr>
                <a:spLocks/>
              </p:cNvSpPr>
              <p:nvPr/>
            </p:nvSpPr>
            <p:spPr bwMode="auto">
              <a:xfrm>
                <a:off x="3746" y="2119"/>
                <a:ext cx="8" cy="13"/>
              </a:xfrm>
              <a:custGeom>
                <a:avLst/>
                <a:gdLst>
                  <a:gd name="T0" fmla="*/ 25 w 26"/>
                  <a:gd name="T1" fmla="*/ 0 h 41"/>
                  <a:gd name="T2" fmla="*/ 25 w 26"/>
                  <a:gd name="T3" fmla="*/ 0 h 41"/>
                  <a:gd name="T4" fmla="*/ 22 w 26"/>
                  <a:gd name="T5" fmla="*/ 0 h 41"/>
                  <a:gd name="T6" fmla="*/ 0 w 26"/>
                  <a:gd name="T7" fmla="*/ 41 h 41"/>
                  <a:gd name="T8" fmla="*/ 6 w 26"/>
                  <a:gd name="T9" fmla="*/ 37 h 41"/>
                  <a:gd name="T10" fmla="*/ 26 w 26"/>
                  <a:gd name="T11" fmla="*/ 1 h 41"/>
                  <a:gd name="T12" fmla="*/ 25 w 26"/>
                  <a:gd name="T13" fmla="*/ 0 h 41"/>
                  <a:gd name="T14" fmla="*/ 25 w 26"/>
                  <a:gd name="T15" fmla="*/ 0 h 41"/>
                  <a:gd name="T16" fmla="*/ 25 w 26"/>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1">
                    <a:moveTo>
                      <a:pt x="25" y="0"/>
                    </a:moveTo>
                    <a:lnTo>
                      <a:pt x="25" y="0"/>
                    </a:lnTo>
                    <a:cubicBezTo>
                      <a:pt x="24" y="0"/>
                      <a:pt x="23" y="0"/>
                      <a:pt x="22" y="0"/>
                    </a:cubicBezTo>
                    <a:cubicBezTo>
                      <a:pt x="11" y="8"/>
                      <a:pt x="5" y="25"/>
                      <a:pt x="0" y="41"/>
                    </a:cubicBezTo>
                    <a:cubicBezTo>
                      <a:pt x="3" y="40"/>
                      <a:pt x="4" y="39"/>
                      <a:pt x="6" y="37"/>
                    </a:cubicBezTo>
                    <a:cubicBezTo>
                      <a:pt x="10" y="23"/>
                      <a:pt x="15" y="6"/>
                      <a:pt x="26" y="1"/>
                    </a:cubicBezTo>
                    <a:cubicBezTo>
                      <a:pt x="26" y="0"/>
                      <a:pt x="25" y="0"/>
                      <a:pt x="25" y="0"/>
                    </a:cubicBezTo>
                    <a:cubicBezTo>
                      <a:pt x="25" y="0"/>
                      <a:pt x="25" y="0"/>
                      <a:pt x="25" y="0"/>
                    </a:cubicBezTo>
                    <a:lnTo>
                      <a:pt x="25"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55" name="Freeform 795"/>
              <p:cNvSpPr>
                <a:spLocks/>
              </p:cNvSpPr>
              <p:nvPr/>
            </p:nvSpPr>
            <p:spPr bwMode="auto">
              <a:xfrm>
                <a:off x="3760" y="2121"/>
                <a:ext cx="6" cy="11"/>
              </a:xfrm>
              <a:custGeom>
                <a:avLst/>
                <a:gdLst>
                  <a:gd name="T0" fmla="*/ 11 w 20"/>
                  <a:gd name="T1" fmla="*/ 33 h 37"/>
                  <a:gd name="T2" fmla="*/ 11 w 20"/>
                  <a:gd name="T3" fmla="*/ 33 h 37"/>
                  <a:gd name="T4" fmla="*/ 17 w 20"/>
                  <a:gd name="T5" fmla="*/ 37 h 37"/>
                  <a:gd name="T6" fmla="*/ 4 w 20"/>
                  <a:gd name="T7" fmla="*/ 0 h 37"/>
                  <a:gd name="T8" fmla="*/ 0 w 20"/>
                  <a:gd name="T9" fmla="*/ 0 h 37"/>
                  <a:gd name="T10" fmla="*/ 11 w 20"/>
                  <a:gd name="T11" fmla="*/ 33 h 37"/>
                  <a:gd name="T12" fmla="*/ 11 w 20"/>
                  <a:gd name="T13" fmla="*/ 33 h 37"/>
                </a:gdLst>
                <a:ahLst/>
                <a:cxnLst>
                  <a:cxn ang="0">
                    <a:pos x="T0" y="T1"/>
                  </a:cxn>
                  <a:cxn ang="0">
                    <a:pos x="T2" y="T3"/>
                  </a:cxn>
                  <a:cxn ang="0">
                    <a:pos x="T4" y="T5"/>
                  </a:cxn>
                  <a:cxn ang="0">
                    <a:pos x="T6" y="T7"/>
                  </a:cxn>
                  <a:cxn ang="0">
                    <a:pos x="T8" y="T9"/>
                  </a:cxn>
                  <a:cxn ang="0">
                    <a:pos x="T10" y="T11"/>
                  </a:cxn>
                  <a:cxn ang="0">
                    <a:pos x="T12" y="T13"/>
                  </a:cxn>
                </a:cxnLst>
                <a:rect l="0" t="0" r="r" b="b"/>
                <a:pathLst>
                  <a:path w="20" h="37">
                    <a:moveTo>
                      <a:pt x="11" y="33"/>
                    </a:moveTo>
                    <a:lnTo>
                      <a:pt x="11" y="33"/>
                    </a:lnTo>
                    <a:cubicBezTo>
                      <a:pt x="13" y="34"/>
                      <a:pt x="16" y="36"/>
                      <a:pt x="17" y="37"/>
                    </a:cubicBezTo>
                    <a:cubicBezTo>
                      <a:pt x="20" y="23"/>
                      <a:pt x="12" y="9"/>
                      <a:pt x="4" y="0"/>
                    </a:cubicBezTo>
                    <a:cubicBezTo>
                      <a:pt x="2" y="0"/>
                      <a:pt x="1" y="0"/>
                      <a:pt x="0" y="0"/>
                    </a:cubicBezTo>
                    <a:cubicBezTo>
                      <a:pt x="7" y="9"/>
                      <a:pt x="11" y="24"/>
                      <a:pt x="11" y="33"/>
                    </a:cubicBezTo>
                    <a:lnTo>
                      <a:pt x="11" y="33"/>
                    </a:lnTo>
                    <a:close/>
                  </a:path>
                </a:pathLst>
              </a:custGeom>
              <a:solidFill>
                <a:srgbClr val="005E8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56" name="Freeform 796"/>
              <p:cNvSpPr>
                <a:spLocks/>
              </p:cNvSpPr>
              <p:nvPr/>
            </p:nvSpPr>
            <p:spPr bwMode="auto">
              <a:xfrm>
                <a:off x="3760" y="2121"/>
                <a:ext cx="6" cy="11"/>
              </a:xfrm>
              <a:custGeom>
                <a:avLst/>
                <a:gdLst>
                  <a:gd name="T0" fmla="*/ 11 w 20"/>
                  <a:gd name="T1" fmla="*/ 33 h 37"/>
                  <a:gd name="T2" fmla="*/ 11 w 20"/>
                  <a:gd name="T3" fmla="*/ 33 h 37"/>
                  <a:gd name="T4" fmla="*/ 17 w 20"/>
                  <a:gd name="T5" fmla="*/ 37 h 37"/>
                  <a:gd name="T6" fmla="*/ 4 w 20"/>
                  <a:gd name="T7" fmla="*/ 0 h 37"/>
                  <a:gd name="T8" fmla="*/ 0 w 20"/>
                  <a:gd name="T9" fmla="*/ 0 h 37"/>
                  <a:gd name="T10" fmla="*/ 11 w 20"/>
                  <a:gd name="T11" fmla="*/ 33 h 37"/>
                  <a:gd name="T12" fmla="*/ 11 w 20"/>
                  <a:gd name="T13" fmla="*/ 33 h 37"/>
                </a:gdLst>
                <a:ahLst/>
                <a:cxnLst>
                  <a:cxn ang="0">
                    <a:pos x="T0" y="T1"/>
                  </a:cxn>
                  <a:cxn ang="0">
                    <a:pos x="T2" y="T3"/>
                  </a:cxn>
                  <a:cxn ang="0">
                    <a:pos x="T4" y="T5"/>
                  </a:cxn>
                  <a:cxn ang="0">
                    <a:pos x="T6" y="T7"/>
                  </a:cxn>
                  <a:cxn ang="0">
                    <a:pos x="T8" y="T9"/>
                  </a:cxn>
                  <a:cxn ang="0">
                    <a:pos x="T10" y="T11"/>
                  </a:cxn>
                  <a:cxn ang="0">
                    <a:pos x="T12" y="T13"/>
                  </a:cxn>
                </a:cxnLst>
                <a:rect l="0" t="0" r="r" b="b"/>
                <a:pathLst>
                  <a:path w="20" h="37">
                    <a:moveTo>
                      <a:pt x="11" y="33"/>
                    </a:moveTo>
                    <a:lnTo>
                      <a:pt x="11" y="33"/>
                    </a:lnTo>
                    <a:cubicBezTo>
                      <a:pt x="13" y="34"/>
                      <a:pt x="16" y="36"/>
                      <a:pt x="17" y="37"/>
                    </a:cubicBezTo>
                    <a:cubicBezTo>
                      <a:pt x="20" y="23"/>
                      <a:pt x="12" y="9"/>
                      <a:pt x="4" y="0"/>
                    </a:cubicBezTo>
                    <a:cubicBezTo>
                      <a:pt x="2" y="0"/>
                      <a:pt x="1" y="0"/>
                      <a:pt x="0" y="0"/>
                    </a:cubicBezTo>
                    <a:cubicBezTo>
                      <a:pt x="7" y="9"/>
                      <a:pt x="11" y="24"/>
                      <a:pt x="11" y="33"/>
                    </a:cubicBezTo>
                    <a:lnTo>
                      <a:pt x="11" y="33"/>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57" name="Freeform 797"/>
              <p:cNvSpPr>
                <a:spLocks/>
              </p:cNvSpPr>
              <p:nvPr/>
            </p:nvSpPr>
            <p:spPr bwMode="auto">
              <a:xfrm>
                <a:off x="3759" y="2121"/>
                <a:ext cx="5" cy="10"/>
              </a:xfrm>
              <a:custGeom>
                <a:avLst/>
                <a:gdLst>
                  <a:gd name="T0" fmla="*/ 1 w 15"/>
                  <a:gd name="T1" fmla="*/ 0 h 34"/>
                  <a:gd name="T2" fmla="*/ 1 w 15"/>
                  <a:gd name="T3" fmla="*/ 0 h 34"/>
                  <a:gd name="T4" fmla="*/ 1 w 15"/>
                  <a:gd name="T5" fmla="*/ 0 h 34"/>
                  <a:gd name="T6" fmla="*/ 0 w 15"/>
                  <a:gd name="T7" fmla="*/ 0 h 34"/>
                  <a:gd name="T8" fmla="*/ 7 w 15"/>
                  <a:gd name="T9" fmla="*/ 32 h 34"/>
                  <a:gd name="T10" fmla="*/ 8 w 15"/>
                  <a:gd name="T11" fmla="*/ 31 h 34"/>
                  <a:gd name="T12" fmla="*/ 9 w 15"/>
                  <a:gd name="T13" fmla="*/ 31 h 34"/>
                  <a:gd name="T14" fmla="*/ 9 w 15"/>
                  <a:gd name="T15" fmla="*/ 30 h 34"/>
                  <a:gd name="T16" fmla="*/ 10 w 15"/>
                  <a:gd name="T17" fmla="*/ 30 h 34"/>
                  <a:gd name="T18" fmla="*/ 15 w 15"/>
                  <a:gd name="T19" fmla="*/ 34 h 34"/>
                  <a:gd name="T20" fmla="*/ 4 w 15"/>
                  <a:gd name="T21" fmla="*/ 1 h 34"/>
                  <a:gd name="T22" fmla="*/ 1 w 15"/>
                  <a:gd name="T23" fmla="*/ 0 h 34"/>
                  <a:gd name="T24" fmla="*/ 1 w 15"/>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4">
                    <a:moveTo>
                      <a:pt x="1" y="0"/>
                    </a:moveTo>
                    <a:lnTo>
                      <a:pt x="1" y="0"/>
                    </a:lnTo>
                    <a:cubicBezTo>
                      <a:pt x="1" y="0"/>
                      <a:pt x="1" y="0"/>
                      <a:pt x="1" y="0"/>
                    </a:cubicBezTo>
                    <a:cubicBezTo>
                      <a:pt x="1" y="0"/>
                      <a:pt x="0" y="0"/>
                      <a:pt x="0" y="0"/>
                    </a:cubicBezTo>
                    <a:cubicBezTo>
                      <a:pt x="6" y="7"/>
                      <a:pt x="7" y="20"/>
                      <a:pt x="7" y="32"/>
                    </a:cubicBezTo>
                    <a:cubicBezTo>
                      <a:pt x="7" y="32"/>
                      <a:pt x="8" y="32"/>
                      <a:pt x="8" y="31"/>
                    </a:cubicBezTo>
                    <a:cubicBezTo>
                      <a:pt x="8" y="31"/>
                      <a:pt x="8" y="31"/>
                      <a:pt x="9" y="31"/>
                    </a:cubicBezTo>
                    <a:cubicBezTo>
                      <a:pt x="9" y="30"/>
                      <a:pt x="9" y="30"/>
                      <a:pt x="9" y="30"/>
                    </a:cubicBezTo>
                    <a:cubicBezTo>
                      <a:pt x="10" y="30"/>
                      <a:pt x="10" y="30"/>
                      <a:pt x="10" y="30"/>
                    </a:cubicBezTo>
                    <a:cubicBezTo>
                      <a:pt x="11" y="31"/>
                      <a:pt x="13" y="32"/>
                      <a:pt x="15" y="34"/>
                    </a:cubicBezTo>
                    <a:cubicBezTo>
                      <a:pt x="15" y="25"/>
                      <a:pt x="11" y="10"/>
                      <a:pt x="4" y="1"/>
                    </a:cubicBezTo>
                    <a:cubicBezTo>
                      <a:pt x="3" y="1"/>
                      <a:pt x="2" y="0"/>
                      <a:pt x="1" y="0"/>
                    </a:cubicBezTo>
                    <a:lnTo>
                      <a:pt x="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58" name="Freeform 798"/>
              <p:cNvSpPr>
                <a:spLocks/>
              </p:cNvSpPr>
              <p:nvPr/>
            </p:nvSpPr>
            <p:spPr bwMode="auto">
              <a:xfrm>
                <a:off x="3759" y="2121"/>
                <a:ext cx="5" cy="10"/>
              </a:xfrm>
              <a:custGeom>
                <a:avLst/>
                <a:gdLst>
                  <a:gd name="T0" fmla="*/ 1 w 15"/>
                  <a:gd name="T1" fmla="*/ 0 h 34"/>
                  <a:gd name="T2" fmla="*/ 1 w 15"/>
                  <a:gd name="T3" fmla="*/ 0 h 34"/>
                  <a:gd name="T4" fmla="*/ 1 w 15"/>
                  <a:gd name="T5" fmla="*/ 0 h 34"/>
                  <a:gd name="T6" fmla="*/ 0 w 15"/>
                  <a:gd name="T7" fmla="*/ 0 h 34"/>
                  <a:gd name="T8" fmla="*/ 7 w 15"/>
                  <a:gd name="T9" fmla="*/ 32 h 34"/>
                  <a:gd name="T10" fmla="*/ 8 w 15"/>
                  <a:gd name="T11" fmla="*/ 31 h 34"/>
                  <a:gd name="T12" fmla="*/ 9 w 15"/>
                  <a:gd name="T13" fmla="*/ 31 h 34"/>
                  <a:gd name="T14" fmla="*/ 9 w 15"/>
                  <a:gd name="T15" fmla="*/ 30 h 34"/>
                  <a:gd name="T16" fmla="*/ 10 w 15"/>
                  <a:gd name="T17" fmla="*/ 30 h 34"/>
                  <a:gd name="T18" fmla="*/ 15 w 15"/>
                  <a:gd name="T19" fmla="*/ 34 h 34"/>
                  <a:gd name="T20" fmla="*/ 4 w 15"/>
                  <a:gd name="T21" fmla="*/ 1 h 34"/>
                  <a:gd name="T22" fmla="*/ 1 w 15"/>
                  <a:gd name="T23" fmla="*/ 0 h 34"/>
                  <a:gd name="T24" fmla="*/ 1 w 15"/>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4">
                    <a:moveTo>
                      <a:pt x="1" y="0"/>
                    </a:moveTo>
                    <a:lnTo>
                      <a:pt x="1" y="0"/>
                    </a:lnTo>
                    <a:cubicBezTo>
                      <a:pt x="1" y="0"/>
                      <a:pt x="1" y="0"/>
                      <a:pt x="1" y="0"/>
                    </a:cubicBezTo>
                    <a:cubicBezTo>
                      <a:pt x="1" y="0"/>
                      <a:pt x="0" y="0"/>
                      <a:pt x="0" y="0"/>
                    </a:cubicBezTo>
                    <a:cubicBezTo>
                      <a:pt x="6" y="7"/>
                      <a:pt x="7" y="20"/>
                      <a:pt x="7" y="32"/>
                    </a:cubicBezTo>
                    <a:cubicBezTo>
                      <a:pt x="7" y="32"/>
                      <a:pt x="8" y="32"/>
                      <a:pt x="8" y="31"/>
                    </a:cubicBezTo>
                    <a:cubicBezTo>
                      <a:pt x="8" y="31"/>
                      <a:pt x="8" y="31"/>
                      <a:pt x="9" y="31"/>
                    </a:cubicBezTo>
                    <a:cubicBezTo>
                      <a:pt x="9" y="30"/>
                      <a:pt x="9" y="30"/>
                      <a:pt x="9" y="30"/>
                    </a:cubicBezTo>
                    <a:cubicBezTo>
                      <a:pt x="10" y="30"/>
                      <a:pt x="10" y="30"/>
                      <a:pt x="10" y="30"/>
                    </a:cubicBezTo>
                    <a:cubicBezTo>
                      <a:pt x="11" y="31"/>
                      <a:pt x="13" y="32"/>
                      <a:pt x="15" y="34"/>
                    </a:cubicBezTo>
                    <a:cubicBezTo>
                      <a:pt x="15" y="25"/>
                      <a:pt x="11" y="10"/>
                      <a:pt x="4" y="1"/>
                    </a:cubicBezTo>
                    <a:cubicBezTo>
                      <a:pt x="3" y="1"/>
                      <a:pt x="2" y="0"/>
                      <a:pt x="1" y="0"/>
                    </a:cubicBezTo>
                    <a:lnTo>
                      <a:pt x="1" y="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59" name="Freeform 799"/>
              <p:cNvSpPr>
                <a:spLocks/>
              </p:cNvSpPr>
              <p:nvPr/>
            </p:nvSpPr>
            <p:spPr bwMode="auto">
              <a:xfrm>
                <a:off x="3746" y="2115"/>
                <a:ext cx="8" cy="4"/>
              </a:xfrm>
              <a:custGeom>
                <a:avLst/>
                <a:gdLst>
                  <a:gd name="T0" fmla="*/ 26 w 26"/>
                  <a:gd name="T1" fmla="*/ 12 h 13"/>
                  <a:gd name="T2" fmla="*/ 26 w 26"/>
                  <a:gd name="T3" fmla="*/ 12 h 13"/>
                  <a:gd name="T4" fmla="*/ 26 w 26"/>
                  <a:gd name="T5" fmla="*/ 11 h 13"/>
                  <a:gd name="T6" fmla="*/ 26 w 26"/>
                  <a:gd name="T7" fmla="*/ 11 h 13"/>
                  <a:gd name="T8" fmla="*/ 26 w 26"/>
                  <a:gd name="T9" fmla="*/ 10 h 13"/>
                  <a:gd name="T10" fmla="*/ 26 w 26"/>
                  <a:gd name="T11" fmla="*/ 7 h 13"/>
                  <a:gd name="T12" fmla="*/ 21 w 26"/>
                  <a:gd name="T13" fmla="*/ 2 h 13"/>
                  <a:gd name="T14" fmla="*/ 0 w 26"/>
                  <a:gd name="T15" fmla="*/ 0 h 13"/>
                  <a:gd name="T16" fmla="*/ 23 w 26"/>
                  <a:gd name="T17" fmla="*/ 12 h 13"/>
                  <a:gd name="T18" fmla="*/ 26 w 26"/>
                  <a:gd name="T19" fmla="*/ 12 h 13"/>
                  <a:gd name="T20" fmla="*/ 26 w 26"/>
                  <a:gd name="T21" fmla="*/ 12 h 13"/>
                  <a:gd name="T22" fmla="*/ 26 w 26"/>
                  <a:gd name="T2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13">
                    <a:moveTo>
                      <a:pt x="26" y="12"/>
                    </a:moveTo>
                    <a:lnTo>
                      <a:pt x="26" y="12"/>
                    </a:lnTo>
                    <a:cubicBezTo>
                      <a:pt x="26" y="12"/>
                      <a:pt x="26" y="11"/>
                      <a:pt x="26" y="11"/>
                    </a:cubicBezTo>
                    <a:cubicBezTo>
                      <a:pt x="26" y="11"/>
                      <a:pt x="26" y="11"/>
                      <a:pt x="26" y="11"/>
                    </a:cubicBezTo>
                    <a:cubicBezTo>
                      <a:pt x="26" y="11"/>
                      <a:pt x="26" y="11"/>
                      <a:pt x="26" y="10"/>
                    </a:cubicBezTo>
                    <a:cubicBezTo>
                      <a:pt x="26" y="9"/>
                      <a:pt x="26" y="8"/>
                      <a:pt x="26" y="7"/>
                    </a:cubicBezTo>
                    <a:cubicBezTo>
                      <a:pt x="24" y="5"/>
                      <a:pt x="22" y="4"/>
                      <a:pt x="21" y="2"/>
                    </a:cubicBezTo>
                    <a:cubicBezTo>
                      <a:pt x="11" y="1"/>
                      <a:pt x="2" y="4"/>
                      <a:pt x="0" y="0"/>
                    </a:cubicBezTo>
                    <a:cubicBezTo>
                      <a:pt x="2" y="6"/>
                      <a:pt x="3" y="13"/>
                      <a:pt x="23" y="12"/>
                    </a:cubicBezTo>
                    <a:cubicBezTo>
                      <a:pt x="24" y="12"/>
                      <a:pt x="25" y="12"/>
                      <a:pt x="26" y="12"/>
                    </a:cubicBezTo>
                    <a:cubicBezTo>
                      <a:pt x="26" y="12"/>
                      <a:pt x="26" y="12"/>
                      <a:pt x="26" y="12"/>
                    </a:cubicBezTo>
                    <a:lnTo>
                      <a:pt x="26" y="12"/>
                    </a:lnTo>
                    <a:close/>
                  </a:path>
                </a:pathLst>
              </a:custGeom>
              <a:solidFill>
                <a:srgbClr val="005E8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60" name="Freeform 800"/>
              <p:cNvSpPr>
                <a:spLocks/>
              </p:cNvSpPr>
              <p:nvPr/>
            </p:nvSpPr>
            <p:spPr bwMode="auto">
              <a:xfrm>
                <a:off x="3746" y="2115"/>
                <a:ext cx="8" cy="4"/>
              </a:xfrm>
              <a:custGeom>
                <a:avLst/>
                <a:gdLst>
                  <a:gd name="T0" fmla="*/ 26 w 26"/>
                  <a:gd name="T1" fmla="*/ 12 h 13"/>
                  <a:gd name="T2" fmla="*/ 26 w 26"/>
                  <a:gd name="T3" fmla="*/ 12 h 13"/>
                  <a:gd name="T4" fmla="*/ 26 w 26"/>
                  <a:gd name="T5" fmla="*/ 11 h 13"/>
                  <a:gd name="T6" fmla="*/ 26 w 26"/>
                  <a:gd name="T7" fmla="*/ 11 h 13"/>
                  <a:gd name="T8" fmla="*/ 26 w 26"/>
                  <a:gd name="T9" fmla="*/ 10 h 13"/>
                  <a:gd name="T10" fmla="*/ 26 w 26"/>
                  <a:gd name="T11" fmla="*/ 7 h 13"/>
                  <a:gd name="T12" fmla="*/ 21 w 26"/>
                  <a:gd name="T13" fmla="*/ 2 h 13"/>
                  <a:gd name="T14" fmla="*/ 0 w 26"/>
                  <a:gd name="T15" fmla="*/ 0 h 13"/>
                  <a:gd name="T16" fmla="*/ 23 w 26"/>
                  <a:gd name="T17" fmla="*/ 12 h 13"/>
                  <a:gd name="T18" fmla="*/ 26 w 26"/>
                  <a:gd name="T19" fmla="*/ 12 h 13"/>
                  <a:gd name="T20" fmla="*/ 26 w 26"/>
                  <a:gd name="T21" fmla="*/ 12 h 13"/>
                  <a:gd name="T22" fmla="*/ 26 w 26"/>
                  <a:gd name="T2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13">
                    <a:moveTo>
                      <a:pt x="26" y="12"/>
                    </a:moveTo>
                    <a:lnTo>
                      <a:pt x="26" y="12"/>
                    </a:lnTo>
                    <a:cubicBezTo>
                      <a:pt x="26" y="12"/>
                      <a:pt x="26" y="11"/>
                      <a:pt x="26" y="11"/>
                    </a:cubicBezTo>
                    <a:cubicBezTo>
                      <a:pt x="26" y="11"/>
                      <a:pt x="26" y="11"/>
                      <a:pt x="26" y="11"/>
                    </a:cubicBezTo>
                    <a:cubicBezTo>
                      <a:pt x="26" y="11"/>
                      <a:pt x="26" y="11"/>
                      <a:pt x="26" y="10"/>
                    </a:cubicBezTo>
                    <a:cubicBezTo>
                      <a:pt x="26" y="9"/>
                      <a:pt x="26" y="8"/>
                      <a:pt x="26" y="7"/>
                    </a:cubicBezTo>
                    <a:cubicBezTo>
                      <a:pt x="24" y="5"/>
                      <a:pt x="22" y="4"/>
                      <a:pt x="21" y="2"/>
                    </a:cubicBezTo>
                    <a:cubicBezTo>
                      <a:pt x="11" y="1"/>
                      <a:pt x="2" y="4"/>
                      <a:pt x="0" y="0"/>
                    </a:cubicBezTo>
                    <a:cubicBezTo>
                      <a:pt x="2" y="6"/>
                      <a:pt x="3" y="13"/>
                      <a:pt x="23" y="12"/>
                    </a:cubicBezTo>
                    <a:cubicBezTo>
                      <a:pt x="24" y="12"/>
                      <a:pt x="25" y="12"/>
                      <a:pt x="26" y="12"/>
                    </a:cubicBezTo>
                    <a:cubicBezTo>
                      <a:pt x="26" y="12"/>
                      <a:pt x="26" y="12"/>
                      <a:pt x="26" y="12"/>
                    </a:cubicBezTo>
                    <a:lnTo>
                      <a:pt x="26" y="1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61" name="Freeform 801"/>
              <p:cNvSpPr>
                <a:spLocks/>
              </p:cNvSpPr>
              <p:nvPr/>
            </p:nvSpPr>
            <p:spPr bwMode="auto">
              <a:xfrm>
                <a:off x="3759" y="2106"/>
                <a:ext cx="11" cy="15"/>
              </a:xfrm>
              <a:custGeom>
                <a:avLst/>
                <a:gdLst>
                  <a:gd name="T0" fmla="*/ 29 w 33"/>
                  <a:gd name="T1" fmla="*/ 33 h 50"/>
                  <a:gd name="T2" fmla="*/ 29 w 33"/>
                  <a:gd name="T3" fmla="*/ 33 h 50"/>
                  <a:gd name="T4" fmla="*/ 17 w 33"/>
                  <a:gd name="T5" fmla="*/ 9 h 50"/>
                  <a:gd name="T6" fmla="*/ 3 w 33"/>
                  <a:gd name="T7" fmla="*/ 10 h 50"/>
                  <a:gd name="T8" fmla="*/ 1 w 33"/>
                  <a:gd name="T9" fmla="*/ 14 h 50"/>
                  <a:gd name="T10" fmla="*/ 5 w 33"/>
                  <a:gd name="T11" fmla="*/ 7 h 50"/>
                  <a:gd name="T12" fmla="*/ 12 w 33"/>
                  <a:gd name="T13" fmla="*/ 10 h 50"/>
                  <a:gd name="T14" fmla="*/ 25 w 33"/>
                  <a:gd name="T15" fmla="*/ 36 h 50"/>
                  <a:gd name="T16" fmla="*/ 23 w 33"/>
                  <a:gd name="T17" fmla="*/ 43 h 50"/>
                  <a:gd name="T18" fmla="*/ 5 w 33"/>
                  <a:gd name="T19" fmla="*/ 48 h 50"/>
                  <a:gd name="T20" fmla="*/ 2 w 33"/>
                  <a:gd name="T21" fmla="*/ 47 h 50"/>
                  <a:gd name="T22" fmla="*/ 1 w 33"/>
                  <a:gd name="T23" fmla="*/ 47 h 50"/>
                  <a:gd name="T24" fmla="*/ 1 w 33"/>
                  <a:gd name="T25" fmla="*/ 47 h 50"/>
                  <a:gd name="T26" fmla="*/ 0 w 33"/>
                  <a:gd name="T27" fmla="*/ 47 h 50"/>
                  <a:gd name="T28" fmla="*/ 0 w 33"/>
                  <a:gd name="T29" fmla="*/ 48 h 50"/>
                  <a:gd name="T30" fmla="*/ 0 w 33"/>
                  <a:gd name="T31" fmla="*/ 48 h 50"/>
                  <a:gd name="T32" fmla="*/ 0 w 33"/>
                  <a:gd name="T33" fmla="*/ 48 h 50"/>
                  <a:gd name="T34" fmla="*/ 3 w 33"/>
                  <a:gd name="T35" fmla="*/ 49 h 50"/>
                  <a:gd name="T36" fmla="*/ 7 w 33"/>
                  <a:gd name="T37" fmla="*/ 49 h 50"/>
                  <a:gd name="T38" fmla="*/ 24 w 33"/>
                  <a:gd name="T39" fmla="*/ 46 h 50"/>
                  <a:gd name="T40" fmla="*/ 29 w 33"/>
                  <a:gd name="T41" fmla="*/ 33 h 50"/>
                  <a:gd name="T42" fmla="*/ 29 w 33"/>
                  <a:gd name="T43" fmla="*/ 3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50">
                    <a:moveTo>
                      <a:pt x="29" y="33"/>
                    </a:moveTo>
                    <a:lnTo>
                      <a:pt x="29" y="33"/>
                    </a:lnTo>
                    <a:cubicBezTo>
                      <a:pt x="25" y="28"/>
                      <a:pt x="20" y="17"/>
                      <a:pt x="17" y="9"/>
                    </a:cubicBezTo>
                    <a:cubicBezTo>
                      <a:pt x="14" y="1"/>
                      <a:pt x="6" y="0"/>
                      <a:pt x="3" y="10"/>
                    </a:cubicBezTo>
                    <a:cubicBezTo>
                      <a:pt x="2" y="11"/>
                      <a:pt x="2" y="13"/>
                      <a:pt x="1" y="14"/>
                    </a:cubicBezTo>
                    <a:cubicBezTo>
                      <a:pt x="2" y="11"/>
                      <a:pt x="4" y="9"/>
                      <a:pt x="5" y="7"/>
                    </a:cubicBezTo>
                    <a:cubicBezTo>
                      <a:pt x="6" y="4"/>
                      <a:pt x="11" y="3"/>
                      <a:pt x="12" y="10"/>
                    </a:cubicBezTo>
                    <a:cubicBezTo>
                      <a:pt x="14" y="20"/>
                      <a:pt x="18" y="29"/>
                      <a:pt x="25" y="36"/>
                    </a:cubicBezTo>
                    <a:cubicBezTo>
                      <a:pt x="27" y="38"/>
                      <a:pt x="27" y="40"/>
                      <a:pt x="23" y="43"/>
                    </a:cubicBezTo>
                    <a:cubicBezTo>
                      <a:pt x="20" y="46"/>
                      <a:pt x="12" y="49"/>
                      <a:pt x="5" y="48"/>
                    </a:cubicBezTo>
                    <a:cubicBezTo>
                      <a:pt x="4" y="48"/>
                      <a:pt x="3" y="47"/>
                      <a:pt x="2" y="47"/>
                    </a:cubicBezTo>
                    <a:cubicBezTo>
                      <a:pt x="1" y="47"/>
                      <a:pt x="1" y="47"/>
                      <a:pt x="1" y="47"/>
                    </a:cubicBezTo>
                    <a:cubicBezTo>
                      <a:pt x="1" y="47"/>
                      <a:pt x="1" y="47"/>
                      <a:pt x="1" y="47"/>
                    </a:cubicBezTo>
                    <a:cubicBezTo>
                      <a:pt x="1" y="47"/>
                      <a:pt x="0" y="47"/>
                      <a:pt x="0" y="47"/>
                    </a:cubicBezTo>
                    <a:cubicBezTo>
                      <a:pt x="0" y="47"/>
                      <a:pt x="0" y="48"/>
                      <a:pt x="0" y="48"/>
                    </a:cubicBezTo>
                    <a:cubicBezTo>
                      <a:pt x="0" y="48"/>
                      <a:pt x="0" y="48"/>
                      <a:pt x="0" y="48"/>
                    </a:cubicBezTo>
                    <a:cubicBezTo>
                      <a:pt x="0" y="48"/>
                      <a:pt x="0" y="48"/>
                      <a:pt x="0" y="48"/>
                    </a:cubicBezTo>
                    <a:cubicBezTo>
                      <a:pt x="1" y="48"/>
                      <a:pt x="2" y="49"/>
                      <a:pt x="3" y="49"/>
                    </a:cubicBezTo>
                    <a:cubicBezTo>
                      <a:pt x="4" y="49"/>
                      <a:pt x="5" y="49"/>
                      <a:pt x="7" y="49"/>
                    </a:cubicBezTo>
                    <a:cubicBezTo>
                      <a:pt x="14" y="50"/>
                      <a:pt x="20" y="48"/>
                      <a:pt x="24" y="46"/>
                    </a:cubicBezTo>
                    <a:cubicBezTo>
                      <a:pt x="30" y="42"/>
                      <a:pt x="33" y="38"/>
                      <a:pt x="29" y="33"/>
                    </a:cubicBezTo>
                    <a:lnTo>
                      <a:pt x="29" y="33"/>
                    </a:lnTo>
                    <a:close/>
                  </a:path>
                </a:pathLst>
              </a:custGeom>
              <a:solidFill>
                <a:srgbClr val="005E8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62" name="Freeform 802"/>
              <p:cNvSpPr>
                <a:spLocks/>
              </p:cNvSpPr>
              <p:nvPr/>
            </p:nvSpPr>
            <p:spPr bwMode="auto">
              <a:xfrm>
                <a:off x="3759" y="2106"/>
                <a:ext cx="11" cy="15"/>
              </a:xfrm>
              <a:custGeom>
                <a:avLst/>
                <a:gdLst>
                  <a:gd name="T0" fmla="*/ 29 w 33"/>
                  <a:gd name="T1" fmla="*/ 33 h 50"/>
                  <a:gd name="T2" fmla="*/ 29 w 33"/>
                  <a:gd name="T3" fmla="*/ 33 h 50"/>
                  <a:gd name="T4" fmla="*/ 17 w 33"/>
                  <a:gd name="T5" fmla="*/ 9 h 50"/>
                  <a:gd name="T6" fmla="*/ 3 w 33"/>
                  <a:gd name="T7" fmla="*/ 10 h 50"/>
                  <a:gd name="T8" fmla="*/ 1 w 33"/>
                  <a:gd name="T9" fmla="*/ 14 h 50"/>
                  <a:gd name="T10" fmla="*/ 5 w 33"/>
                  <a:gd name="T11" fmla="*/ 7 h 50"/>
                  <a:gd name="T12" fmla="*/ 12 w 33"/>
                  <a:gd name="T13" fmla="*/ 10 h 50"/>
                  <a:gd name="T14" fmla="*/ 25 w 33"/>
                  <a:gd name="T15" fmla="*/ 36 h 50"/>
                  <a:gd name="T16" fmla="*/ 23 w 33"/>
                  <a:gd name="T17" fmla="*/ 43 h 50"/>
                  <a:gd name="T18" fmla="*/ 5 w 33"/>
                  <a:gd name="T19" fmla="*/ 48 h 50"/>
                  <a:gd name="T20" fmla="*/ 2 w 33"/>
                  <a:gd name="T21" fmla="*/ 47 h 50"/>
                  <a:gd name="T22" fmla="*/ 1 w 33"/>
                  <a:gd name="T23" fmla="*/ 47 h 50"/>
                  <a:gd name="T24" fmla="*/ 1 w 33"/>
                  <a:gd name="T25" fmla="*/ 47 h 50"/>
                  <a:gd name="T26" fmla="*/ 0 w 33"/>
                  <a:gd name="T27" fmla="*/ 47 h 50"/>
                  <a:gd name="T28" fmla="*/ 0 w 33"/>
                  <a:gd name="T29" fmla="*/ 48 h 50"/>
                  <a:gd name="T30" fmla="*/ 0 w 33"/>
                  <a:gd name="T31" fmla="*/ 48 h 50"/>
                  <a:gd name="T32" fmla="*/ 0 w 33"/>
                  <a:gd name="T33" fmla="*/ 48 h 50"/>
                  <a:gd name="T34" fmla="*/ 3 w 33"/>
                  <a:gd name="T35" fmla="*/ 49 h 50"/>
                  <a:gd name="T36" fmla="*/ 7 w 33"/>
                  <a:gd name="T37" fmla="*/ 49 h 50"/>
                  <a:gd name="T38" fmla="*/ 24 w 33"/>
                  <a:gd name="T39" fmla="*/ 46 h 50"/>
                  <a:gd name="T40" fmla="*/ 29 w 33"/>
                  <a:gd name="T41" fmla="*/ 33 h 50"/>
                  <a:gd name="T42" fmla="*/ 29 w 33"/>
                  <a:gd name="T43" fmla="*/ 3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50">
                    <a:moveTo>
                      <a:pt x="29" y="33"/>
                    </a:moveTo>
                    <a:lnTo>
                      <a:pt x="29" y="33"/>
                    </a:lnTo>
                    <a:cubicBezTo>
                      <a:pt x="25" y="28"/>
                      <a:pt x="20" y="17"/>
                      <a:pt x="17" y="9"/>
                    </a:cubicBezTo>
                    <a:cubicBezTo>
                      <a:pt x="14" y="1"/>
                      <a:pt x="6" y="0"/>
                      <a:pt x="3" y="10"/>
                    </a:cubicBezTo>
                    <a:cubicBezTo>
                      <a:pt x="2" y="11"/>
                      <a:pt x="2" y="13"/>
                      <a:pt x="1" y="14"/>
                    </a:cubicBezTo>
                    <a:cubicBezTo>
                      <a:pt x="2" y="11"/>
                      <a:pt x="4" y="9"/>
                      <a:pt x="5" y="7"/>
                    </a:cubicBezTo>
                    <a:cubicBezTo>
                      <a:pt x="6" y="4"/>
                      <a:pt x="11" y="3"/>
                      <a:pt x="12" y="10"/>
                    </a:cubicBezTo>
                    <a:cubicBezTo>
                      <a:pt x="14" y="20"/>
                      <a:pt x="18" y="29"/>
                      <a:pt x="25" y="36"/>
                    </a:cubicBezTo>
                    <a:cubicBezTo>
                      <a:pt x="27" y="38"/>
                      <a:pt x="27" y="40"/>
                      <a:pt x="23" y="43"/>
                    </a:cubicBezTo>
                    <a:cubicBezTo>
                      <a:pt x="20" y="46"/>
                      <a:pt x="12" y="49"/>
                      <a:pt x="5" y="48"/>
                    </a:cubicBezTo>
                    <a:cubicBezTo>
                      <a:pt x="4" y="48"/>
                      <a:pt x="3" y="47"/>
                      <a:pt x="2" y="47"/>
                    </a:cubicBezTo>
                    <a:cubicBezTo>
                      <a:pt x="1" y="47"/>
                      <a:pt x="1" y="47"/>
                      <a:pt x="1" y="47"/>
                    </a:cubicBezTo>
                    <a:cubicBezTo>
                      <a:pt x="1" y="47"/>
                      <a:pt x="1" y="47"/>
                      <a:pt x="1" y="47"/>
                    </a:cubicBezTo>
                    <a:cubicBezTo>
                      <a:pt x="1" y="47"/>
                      <a:pt x="0" y="47"/>
                      <a:pt x="0" y="47"/>
                    </a:cubicBezTo>
                    <a:cubicBezTo>
                      <a:pt x="0" y="47"/>
                      <a:pt x="0" y="48"/>
                      <a:pt x="0" y="48"/>
                    </a:cubicBezTo>
                    <a:cubicBezTo>
                      <a:pt x="0" y="48"/>
                      <a:pt x="0" y="48"/>
                      <a:pt x="0" y="48"/>
                    </a:cubicBezTo>
                    <a:cubicBezTo>
                      <a:pt x="0" y="48"/>
                      <a:pt x="0" y="48"/>
                      <a:pt x="0" y="48"/>
                    </a:cubicBezTo>
                    <a:cubicBezTo>
                      <a:pt x="1" y="48"/>
                      <a:pt x="2" y="49"/>
                      <a:pt x="3" y="49"/>
                    </a:cubicBezTo>
                    <a:cubicBezTo>
                      <a:pt x="4" y="49"/>
                      <a:pt x="5" y="49"/>
                      <a:pt x="7" y="49"/>
                    </a:cubicBezTo>
                    <a:cubicBezTo>
                      <a:pt x="14" y="50"/>
                      <a:pt x="20" y="48"/>
                      <a:pt x="24" y="46"/>
                    </a:cubicBezTo>
                    <a:cubicBezTo>
                      <a:pt x="30" y="42"/>
                      <a:pt x="33" y="38"/>
                      <a:pt x="29" y="33"/>
                    </a:cubicBezTo>
                    <a:lnTo>
                      <a:pt x="29" y="33"/>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63" name="Freeform 803"/>
              <p:cNvSpPr>
                <a:spLocks/>
              </p:cNvSpPr>
              <p:nvPr/>
            </p:nvSpPr>
            <p:spPr bwMode="auto">
              <a:xfrm>
                <a:off x="3759" y="2110"/>
                <a:ext cx="3" cy="8"/>
              </a:xfrm>
              <a:custGeom>
                <a:avLst/>
                <a:gdLst>
                  <a:gd name="T0" fmla="*/ 5 w 9"/>
                  <a:gd name="T1" fmla="*/ 21 h 24"/>
                  <a:gd name="T2" fmla="*/ 5 w 9"/>
                  <a:gd name="T3" fmla="*/ 21 h 24"/>
                  <a:gd name="T4" fmla="*/ 6 w 9"/>
                  <a:gd name="T5" fmla="*/ 18 h 24"/>
                  <a:gd name="T6" fmla="*/ 8 w 9"/>
                  <a:gd name="T7" fmla="*/ 15 h 24"/>
                  <a:gd name="T8" fmla="*/ 8 w 9"/>
                  <a:gd name="T9" fmla="*/ 14 h 24"/>
                  <a:gd name="T10" fmla="*/ 9 w 9"/>
                  <a:gd name="T11" fmla="*/ 13 h 24"/>
                  <a:gd name="T12" fmla="*/ 7 w 9"/>
                  <a:gd name="T13" fmla="*/ 3 h 24"/>
                  <a:gd name="T14" fmla="*/ 3 w 9"/>
                  <a:gd name="T15" fmla="*/ 8 h 24"/>
                  <a:gd name="T16" fmla="*/ 0 w 9"/>
                  <a:gd name="T17" fmla="*/ 19 h 24"/>
                  <a:gd name="T18" fmla="*/ 1 w 9"/>
                  <a:gd name="T19" fmla="*/ 19 h 24"/>
                  <a:gd name="T20" fmla="*/ 3 w 9"/>
                  <a:gd name="T21" fmla="*/ 24 h 24"/>
                  <a:gd name="T22" fmla="*/ 5 w 9"/>
                  <a:gd name="T23" fmla="*/ 21 h 24"/>
                  <a:gd name="T24" fmla="*/ 5 w 9"/>
                  <a:gd name="T25"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4">
                    <a:moveTo>
                      <a:pt x="5" y="21"/>
                    </a:moveTo>
                    <a:lnTo>
                      <a:pt x="5" y="21"/>
                    </a:lnTo>
                    <a:cubicBezTo>
                      <a:pt x="5" y="20"/>
                      <a:pt x="6" y="19"/>
                      <a:pt x="6" y="18"/>
                    </a:cubicBezTo>
                    <a:cubicBezTo>
                      <a:pt x="7" y="17"/>
                      <a:pt x="7" y="16"/>
                      <a:pt x="8" y="15"/>
                    </a:cubicBezTo>
                    <a:cubicBezTo>
                      <a:pt x="8" y="15"/>
                      <a:pt x="8" y="14"/>
                      <a:pt x="8" y="14"/>
                    </a:cubicBezTo>
                    <a:cubicBezTo>
                      <a:pt x="8" y="14"/>
                      <a:pt x="9" y="13"/>
                      <a:pt x="9" y="13"/>
                    </a:cubicBezTo>
                    <a:cubicBezTo>
                      <a:pt x="8" y="10"/>
                      <a:pt x="7" y="5"/>
                      <a:pt x="7" y="3"/>
                    </a:cubicBezTo>
                    <a:cubicBezTo>
                      <a:pt x="7" y="1"/>
                      <a:pt x="6" y="0"/>
                      <a:pt x="3" y="8"/>
                    </a:cubicBezTo>
                    <a:cubicBezTo>
                      <a:pt x="1" y="12"/>
                      <a:pt x="1" y="15"/>
                      <a:pt x="0" y="19"/>
                    </a:cubicBezTo>
                    <a:cubicBezTo>
                      <a:pt x="1" y="19"/>
                      <a:pt x="1" y="19"/>
                      <a:pt x="1" y="19"/>
                    </a:cubicBezTo>
                    <a:cubicBezTo>
                      <a:pt x="2" y="20"/>
                      <a:pt x="3" y="22"/>
                      <a:pt x="3" y="24"/>
                    </a:cubicBezTo>
                    <a:cubicBezTo>
                      <a:pt x="3" y="23"/>
                      <a:pt x="4" y="22"/>
                      <a:pt x="5" y="21"/>
                    </a:cubicBezTo>
                    <a:lnTo>
                      <a:pt x="5" y="21"/>
                    </a:lnTo>
                    <a:close/>
                  </a:path>
                </a:pathLst>
              </a:custGeom>
              <a:solidFill>
                <a:srgbClr val="005E8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64" name="Freeform 804"/>
              <p:cNvSpPr>
                <a:spLocks/>
              </p:cNvSpPr>
              <p:nvPr/>
            </p:nvSpPr>
            <p:spPr bwMode="auto">
              <a:xfrm>
                <a:off x="3759" y="2110"/>
                <a:ext cx="3" cy="8"/>
              </a:xfrm>
              <a:custGeom>
                <a:avLst/>
                <a:gdLst>
                  <a:gd name="T0" fmla="*/ 5 w 9"/>
                  <a:gd name="T1" fmla="*/ 21 h 24"/>
                  <a:gd name="T2" fmla="*/ 5 w 9"/>
                  <a:gd name="T3" fmla="*/ 21 h 24"/>
                  <a:gd name="T4" fmla="*/ 6 w 9"/>
                  <a:gd name="T5" fmla="*/ 18 h 24"/>
                  <a:gd name="T6" fmla="*/ 8 w 9"/>
                  <a:gd name="T7" fmla="*/ 15 h 24"/>
                  <a:gd name="T8" fmla="*/ 8 w 9"/>
                  <a:gd name="T9" fmla="*/ 14 h 24"/>
                  <a:gd name="T10" fmla="*/ 9 w 9"/>
                  <a:gd name="T11" fmla="*/ 13 h 24"/>
                  <a:gd name="T12" fmla="*/ 7 w 9"/>
                  <a:gd name="T13" fmla="*/ 3 h 24"/>
                  <a:gd name="T14" fmla="*/ 3 w 9"/>
                  <a:gd name="T15" fmla="*/ 8 h 24"/>
                  <a:gd name="T16" fmla="*/ 0 w 9"/>
                  <a:gd name="T17" fmla="*/ 19 h 24"/>
                  <a:gd name="T18" fmla="*/ 1 w 9"/>
                  <a:gd name="T19" fmla="*/ 19 h 24"/>
                  <a:gd name="T20" fmla="*/ 3 w 9"/>
                  <a:gd name="T21" fmla="*/ 24 h 24"/>
                  <a:gd name="T22" fmla="*/ 5 w 9"/>
                  <a:gd name="T23" fmla="*/ 21 h 24"/>
                  <a:gd name="T24" fmla="*/ 5 w 9"/>
                  <a:gd name="T25"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4">
                    <a:moveTo>
                      <a:pt x="5" y="21"/>
                    </a:moveTo>
                    <a:lnTo>
                      <a:pt x="5" y="21"/>
                    </a:lnTo>
                    <a:cubicBezTo>
                      <a:pt x="5" y="20"/>
                      <a:pt x="6" y="19"/>
                      <a:pt x="6" y="18"/>
                    </a:cubicBezTo>
                    <a:cubicBezTo>
                      <a:pt x="7" y="17"/>
                      <a:pt x="7" y="16"/>
                      <a:pt x="8" y="15"/>
                    </a:cubicBezTo>
                    <a:cubicBezTo>
                      <a:pt x="8" y="15"/>
                      <a:pt x="8" y="14"/>
                      <a:pt x="8" y="14"/>
                    </a:cubicBezTo>
                    <a:cubicBezTo>
                      <a:pt x="8" y="14"/>
                      <a:pt x="9" y="13"/>
                      <a:pt x="9" y="13"/>
                    </a:cubicBezTo>
                    <a:cubicBezTo>
                      <a:pt x="8" y="10"/>
                      <a:pt x="7" y="5"/>
                      <a:pt x="7" y="3"/>
                    </a:cubicBezTo>
                    <a:cubicBezTo>
                      <a:pt x="7" y="1"/>
                      <a:pt x="6" y="0"/>
                      <a:pt x="3" y="8"/>
                    </a:cubicBezTo>
                    <a:cubicBezTo>
                      <a:pt x="1" y="12"/>
                      <a:pt x="1" y="15"/>
                      <a:pt x="0" y="19"/>
                    </a:cubicBezTo>
                    <a:cubicBezTo>
                      <a:pt x="1" y="19"/>
                      <a:pt x="1" y="19"/>
                      <a:pt x="1" y="19"/>
                    </a:cubicBezTo>
                    <a:cubicBezTo>
                      <a:pt x="2" y="20"/>
                      <a:pt x="3" y="22"/>
                      <a:pt x="3" y="24"/>
                    </a:cubicBezTo>
                    <a:cubicBezTo>
                      <a:pt x="3" y="23"/>
                      <a:pt x="4" y="22"/>
                      <a:pt x="5" y="21"/>
                    </a:cubicBezTo>
                    <a:lnTo>
                      <a:pt x="5" y="21"/>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65" name="Freeform 805"/>
              <p:cNvSpPr>
                <a:spLocks/>
              </p:cNvSpPr>
              <p:nvPr/>
            </p:nvSpPr>
            <p:spPr bwMode="auto">
              <a:xfrm>
                <a:off x="3759" y="2107"/>
                <a:ext cx="9" cy="14"/>
              </a:xfrm>
              <a:custGeom>
                <a:avLst/>
                <a:gdLst>
                  <a:gd name="T0" fmla="*/ 8 w 27"/>
                  <a:gd name="T1" fmla="*/ 12 h 47"/>
                  <a:gd name="T2" fmla="*/ 8 w 27"/>
                  <a:gd name="T3" fmla="*/ 12 h 47"/>
                  <a:gd name="T4" fmla="*/ 19 w 27"/>
                  <a:gd name="T5" fmla="*/ 33 h 47"/>
                  <a:gd name="T6" fmla="*/ 20 w 27"/>
                  <a:gd name="T7" fmla="*/ 37 h 47"/>
                  <a:gd name="T8" fmla="*/ 1 w 27"/>
                  <a:gd name="T9" fmla="*/ 44 h 47"/>
                  <a:gd name="T10" fmla="*/ 1 w 27"/>
                  <a:gd name="T11" fmla="*/ 44 h 47"/>
                  <a:gd name="T12" fmla="*/ 23 w 27"/>
                  <a:gd name="T13" fmla="*/ 40 h 47"/>
                  <a:gd name="T14" fmla="*/ 25 w 27"/>
                  <a:gd name="T15" fmla="*/ 33 h 47"/>
                  <a:gd name="T16" fmla="*/ 12 w 27"/>
                  <a:gd name="T17" fmla="*/ 7 h 47"/>
                  <a:gd name="T18" fmla="*/ 5 w 27"/>
                  <a:gd name="T19" fmla="*/ 4 h 47"/>
                  <a:gd name="T20" fmla="*/ 0 w 27"/>
                  <a:gd name="T21" fmla="*/ 17 h 47"/>
                  <a:gd name="T22" fmla="*/ 8 w 27"/>
                  <a:gd name="T23" fmla="*/ 12 h 47"/>
                  <a:gd name="T24" fmla="*/ 8 w 27"/>
                  <a:gd name="T25"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7">
                    <a:moveTo>
                      <a:pt x="8" y="12"/>
                    </a:moveTo>
                    <a:lnTo>
                      <a:pt x="8" y="12"/>
                    </a:lnTo>
                    <a:cubicBezTo>
                      <a:pt x="9" y="21"/>
                      <a:pt x="17" y="30"/>
                      <a:pt x="19" y="33"/>
                    </a:cubicBezTo>
                    <a:cubicBezTo>
                      <a:pt x="22" y="35"/>
                      <a:pt x="22" y="35"/>
                      <a:pt x="20" y="37"/>
                    </a:cubicBezTo>
                    <a:cubicBezTo>
                      <a:pt x="14" y="42"/>
                      <a:pt x="6" y="44"/>
                      <a:pt x="1" y="44"/>
                    </a:cubicBezTo>
                    <a:cubicBezTo>
                      <a:pt x="1" y="44"/>
                      <a:pt x="1" y="44"/>
                      <a:pt x="1" y="44"/>
                    </a:cubicBezTo>
                    <a:cubicBezTo>
                      <a:pt x="9" y="47"/>
                      <a:pt x="19" y="43"/>
                      <a:pt x="23" y="40"/>
                    </a:cubicBezTo>
                    <a:cubicBezTo>
                      <a:pt x="27" y="37"/>
                      <a:pt x="27" y="35"/>
                      <a:pt x="25" y="33"/>
                    </a:cubicBezTo>
                    <a:cubicBezTo>
                      <a:pt x="18" y="26"/>
                      <a:pt x="14" y="17"/>
                      <a:pt x="12" y="7"/>
                    </a:cubicBezTo>
                    <a:cubicBezTo>
                      <a:pt x="11" y="0"/>
                      <a:pt x="6" y="1"/>
                      <a:pt x="5" y="4"/>
                    </a:cubicBezTo>
                    <a:cubicBezTo>
                      <a:pt x="3" y="7"/>
                      <a:pt x="1" y="10"/>
                      <a:pt x="0" y="17"/>
                    </a:cubicBezTo>
                    <a:cubicBezTo>
                      <a:pt x="4" y="7"/>
                      <a:pt x="7" y="6"/>
                      <a:pt x="8" y="12"/>
                    </a:cubicBezTo>
                    <a:lnTo>
                      <a:pt x="8" y="1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66" name="Freeform 806"/>
              <p:cNvSpPr>
                <a:spLocks/>
              </p:cNvSpPr>
              <p:nvPr/>
            </p:nvSpPr>
            <p:spPr bwMode="auto">
              <a:xfrm>
                <a:off x="3759" y="2107"/>
                <a:ext cx="9" cy="14"/>
              </a:xfrm>
              <a:custGeom>
                <a:avLst/>
                <a:gdLst>
                  <a:gd name="T0" fmla="*/ 8 w 27"/>
                  <a:gd name="T1" fmla="*/ 12 h 47"/>
                  <a:gd name="T2" fmla="*/ 8 w 27"/>
                  <a:gd name="T3" fmla="*/ 12 h 47"/>
                  <a:gd name="T4" fmla="*/ 19 w 27"/>
                  <a:gd name="T5" fmla="*/ 33 h 47"/>
                  <a:gd name="T6" fmla="*/ 20 w 27"/>
                  <a:gd name="T7" fmla="*/ 37 h 47"/>
                  <a:gd name="T8" fmla="*/ 1 w 27"/>
                  <a:gd name="T9" fmla="*/ 44 h 47"/>
                  <a:gd name="T10" fmla="*/ 1 w 27"/>
                  <a:gd name="T11" fmla="*/ 44 h 47"/>
                  <a:gd name="T12" fmla="*/ 23 w 27"/>
                  <a:gd name="T13" fmla="*/ 40 h 47"/>
                  <a:gd name="T14" fmla="*/ 25 w 27"/>
                  <a:gd name="T15" fmla="*/ 33 h 47"/>
                  <a:gd name="T16" fmla="*/ 12 w 27"/>
                  <a:gd name="T17" fmla="*/ 7 h 47"/>
                  <a:gd name="T18" fmla="*/ 5 w 27"/>
                  <a:gd name="T19" fmla="*/ 4 h 47"/>
                  <a:gd name="T20" fmla="*/ 0 w 27"/>
                  <a:gd name="T21" fmla="*/ 17 h 47"/>
                  <a:gd name="T22" fmla="*/ 8 w 27"/>
                  <a:gd name="T23" fmla="*/ 12 h 47"/>
                  <a:gd name="T24" fmla="*/ 8 w 27"/>
                  <a:gd name="T25"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7">
                    <a:moveTo>
                      <a:pt x="8" y="12"/>
                    </a:moveTo>
                    <a:lnTo>
                      <a:pt x="8" y="12"/>
                    </a:lnTo>
                    <a:cubicBezTo>
                      <a:pt x="9" y="21"/>
                      <a:pt x="17" y="30"/>
                      <a:pt x="19" y="33"/>
                    </a:cubicBezTo>
                    <a:cubicBezTo>
                      <a:pt x="22" y="35"/>
                      <a:pt x="22" y="35"/>
                      <a:pt x="20" y="37"/>
                    </a:cubicBezTo>
                    <a:cubicBezTo>
                      <a:pt x="14" y="42"/>
                      <a:pt x="6" y="44"/>
                      <a:pt x="1" y="44"/>
                    </a:cubicBezTo>
                    <a:cubicBezTo>
                      <a:pt x="1" y="44"/>
                      <a:pt x="1" y="44"/>
                      <a:pt x="1" y="44"/>
                    </a:cubicBezTo>
                    <a:cubicBezTo>
                      <a:pt x="9" y="47"/>
                      <a:pt x="19" y="43"/>
                      <a:pt x="23" y="40"/>
                    </a:cubicBezTo>
                    <a:cubicBezTo>
                      <a:pt x="27" y="37"/>
                      <a:pt x="27" y="35"/>
                      <a:pt x="25" y="33"/>
                    </a:cubicBezTo>
                    <a:cubicBezTo>
                      <a:pt x="18" y="26"/>
                      <a:pt x="14" y="17"/>
                      <a:pt x="12" y="7"/>
                    </a:cubicBezTo>
                    <a:cubicBezTo>
                      <a:pt x="11" y="0"/>
                      <a:pt x="6" y="1"/>
                      <a:pt x="5" y="4"/>
                    </a:cubicBezTo>
                    <a:cubicBezTo>
                      <a:pt x="3" y="7"/>
                      <a:pt x="1" y="10"/>
                      <a:pt x="0" y="17"/>
                    </a:cubicBezTo>
                    <a:cubicBezTo>
                      <a:pt x="4" y="7"/>
                      <a:pt x="7" y="6"/>
                      <a:pt x="8" y="12"/>
                    </a:cubicBezTo>
                    <a:lnTo>
                      <a:pt x="8" y="1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67" name="Freeform 807"/>
              <p:cNvSpPr>
                <a:spLocks/>
              </p:cNvSpPr>
              <p:nvPr/>
            </p:nvSpPr>
            <p:spPr bwMode="auto">
              <a:xfrm>
                <a:off x="3754" y="2115"/>
                <a:ext cx="6" cy="7"/>
              </a:xfrm>
              <a:custGeom>
                <a:avLst/>
                <a:gdLst>
                  <a:gd name="T0" fmla="*/ 16 w 19"/>
                  <a:gd name="T1" fmla="*/ 17 h 22"/>
                  <a:gd name="T2" fmla="*/ 16 w 19"/>
                  <a:gd name="T3" fmla="*/ 17 h 22"/>
                  <a:gd name="T4" fmla="*/ 19 w 19"/>
                  <a:gd name="T5" fmla="*/ 13 h 22"/>
                  <a:gd name="T6" fmla="*/ 17 w 19"/>
                  <a:gd name="T7" fmla="*/ 2 h 22"/>
                  <a:gd name="T8" fmla="*/ 12 w 19"/>
                  <a:gd name="T9" fmla="*/ 2 h 22"/>
                  <a:gd name="T10" fmla="*/ 7 w 19"/>
                  <a:gd name="T11" fmla="*/ 1 h 22"/>
                  <a:gd name="T12" fmla="*/ 0 w 19"/>
                  <a:gd name="T13" fmla="*/ 10 h 22"/>
                  <a:gd name="T14" fmla="*/ 0 w 19"/>
                  <a:gd name="T15" fmla="*/ 10 h 22"/>
                  <a:gd name="T16" fmla="*/ 12 w 19"/>
                  <a:gd name="T17" fmla="*/ 18 h 22"/>
                  <a:gd name="T18" fmla="*/ 16 w 19"/>
                  <a:gd name="T19" fmla="*/ 17 h 22"/>
                  <a:gd name="T20" fmla="*/ 16 w 19"/>
                  <a:gd name="T21"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2">
                    <a:moveTo>
                      <a:pt x="16" y="17"/>
                    </a:moveTo>
                    <a:lnTo>
                      <a:pt x="16" y="17"/>
                    </a:lnTo>
                    <a:cubicBezTo>
                      <a:pt x="18" y="16"/>
                      <a:pt x="19" y="15"/>
                      <a:pt x="19" y="13"/>
                    </a:cubicBezTo>
                    <a:cubicBezTo>
                      <a:pt x="19" y="10"/>
                      <a:pt x="19" y="4"/>
                      <a:pt x="17" y="2"/>
                    </a:cubicBezTo>
                    <a:cubicBezTo>
                      <a:pt x="15" y="0"/>
                      <a:pt x="12" y="2"/>
                      <a:pt x="12" y="2"/>
                    </a:cubicBezTo>
                    <a:cubicBezTo>
                      <a:pt x="10" y="3"/>
                      <a:pt x="9" y="1"/>
                      <a:pt x="7" y="1"/>
                    </a:cubicBezTo>
                    <a:cubicBezTo>
                      <a:pt x="2" y="2"/>
                      <a:pt x="0" y="5"/>
                      <a:pt x="0" y="10"/>
                    </a:cubicBezTo>
                    <a:cubicBezTo>
                      <a:pt x="0" y="10"/>
                      <a:pt x="0" y="10"/>
                      <a:pt x="0" y="10"/>
                    </a:cubicBezTo>
                    <a:cubicBezTo>
                      <a:pt x="1" y="16"/>
                      <a:pt x="5" y="22"/>
                      <a:pt x="12" y="18"/>
                    </a:cubicBezTo>
                    <a:cubicBezTo>
                      <a:pt x="14" y="18"/>
                      <a:pt x="15" y="18"/>
                      <a:pt x="16" y="17"/>
                    </a:cubicBezTo>
                    <a:lnTo>
                      <a:pt x="16" y="17"/>
                    </a:lnTo>
                    <a:close/>
                  </a:path>
                </a:pathLst>
              </a:custGeom>
              <a:solidFill>
                <a:srgbClr val="005E8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68" name="Freeform 808"/>
              <p:cNvSpPr>
                <a:spLocks/>
              </p:cNvSpPr>
              <p:nvPr/>
            </p:nvSpPr>
            <p:spPr bwMode="auto">
              <a:xfrm>
                <a:off x="3754" y="2115"/>
                <a:ext cx="6" cy="7"/>
              </a:xfrm>
              <a:custGeom>
                <a:avLst/>
                <a:gdLst>
                  <a:gd name="T0" fmla="*/ 16 w 19"/>
                  <a:gd name="T1" fmla="*/ 17 h 22"/>
                  <a:gd name="T2" fmla="*/ 16 w 19"/>
                  <a:gd name="T3" fmla="*/ 17 h 22"/>
                  <a:gd name="T4" fmla="*/ 19 w 19"/>
                  <a:gd name="T5" fmla="*/ 13 h 22"/>
                  <a:gd name="T6" fmla="*/ 17 w 19"/>
                  <a:gd name="T7" fmla="*/ 2 h 22"/>
                  <a:gd name="T8" fmla="*/ 12 w 19"/>
                  <a:gd name="T9" fmla="*/ 2 h 22"/>
                  <a:gd name="T10" fmla="*/ 7 w 19"/>
                  <a:gd name="T11" fmla="*/ 1 h 22"/>
                  <a:gd name="T12" fmla="*/ 0 w 19"/>
                  <a:gd name="T13" fmla="*/ 10 h 22"/>
                  <a:gd name="T14" fmla="*/ 0 w 19"/>
                  <a:gd name="T15" fmla="*/ 10 h 22"/>
                  <a:gd name="T16" fmla="*/ 12 w 19"/>
                  <a:gd name="T17" fmla="*/ 18 h 22"/>
                  <a:gd name="T18" fmla="*/ 16 w 19"/>
                  <a:gd name="T19" fmla="*/ 17 h 22"/>
                  <a:gd name="T20" fmla="*/ 16 w 19"/>
                  <a:gd name="T21"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2">
                    <a:moveTo>
                      <a:pt x="16" y="17"/>
                    </a:moveTo>
                    <a:lnTo>
                      <a:pt x="16" y="17"/>
                    </a:lnTo>
                    <a:cubicBezTo>
                      <a:pt x="18" y="16"/>
                      <a:pt x="19" y="15"/>
                      <a:pt x="19" y="13"/>
                    </a:cubicBezTo>
                    <a:cubicBezTo>
                      <a:pt x="19" y="10"/>
                      <a:pt x="19" y="4"/>
                      <a:pt x="17" y="2"/>
                    </a:cubicBezTo>
                    <a:cubicBezTo>
                      <a:pt x="15" y="0"/>
                      <a:pt x="12" y="2"/>
                      <a:pt x="12" y="2"/>
                    </a:cubicBezTo>
                    <a:cubicBezTo>
                      <a:pt x="10" y="3"/>
                      <a:pt x="9" y="1"/>
                      <a:pt x="7" y="1"/>
                    </a:cubicBezTo>
                    <a:cubicBezTo>
                      <a:pt x="2" y="2"/>
                      <a:pt x="0" y="5"/>
                      <a:pt x="0" y="10"/>
                    </a:cubicBezTo>
                    <a:cubicBezTo>
                      <a:pt x="0" y="10"/>
                      <a:pt x="0" y="10"/>
                      <a:pt x="0" y="10"/>
                    </a:cubicBezTo>
                    <a:cubicBezTo>
                      <a:pt x="1" y="16"/>
                      <a:pt x="5" y="22"/>
                      <a:pt x="12" y="18"/>
                    </a:cubicBezTo>
                    <a:cubicBezTo>
                      <a:pt x="14" y="18"/>
                      <a:pt x="15" y="18"/>
                      <a:pt x="16" y="17"/>
                    </a:cubicBezTo>
                    <a:lnTo>
                      <a:pt x="16" y="17"/>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69" name="Freeform 809"/>
              <p:cNvSpPr>
                <a:spLocks/>
              </p:cNvSpPr>
              <p:nvPr/>
            </p:nvSpPr>
            <p:spPr bwMode="auto">
              <a:xfrm>
                <a:off x="3754" y="2115"/>
                <a:ext cx="5" cy="6"/>
              </a:xfrm>
              <a:custGeom>
                <a:avLst/>
                <a:gdLst>
                  <a:gd name="T0" fmla="*/ 16 w 16"/>
                  <a:gd name="T1" fmla="*/ 2 h 18"/>
                  <a:gd name="T2" fmla="*/ 16 w 16"/>
                  <a:gd name="T3" fmla="*/ 2 h 18"/>
                  <a:gd name="T4" fmla="*/ 11 w 16"/>
                  <a:gd name="T5" fmla="*/ 2 h 18"/>
                  <a:gd name="T6" fmla="*/ 7 w 16"/>
                  <a:gd name="T7" fmla="*/ 1 h 18"/>
                  <a:gd name="T8" fmla="*/ 2 w 16"/>
                  <a:gd name="T9" fmla="*/ 13 h 18"/>
                  <a:gd name="T10" fmla="*/ 10 w 16"/>
                  <a:gd name="T11" fmla="*/ 18 h 18"/>
                  <a:gd name="T12" fmla="*/ 9 w 16"/>
                  <a:gd name="T13" fmla="*/ 17 h 18"/>
                  <a:gd name="T14" fmla="*/ 5 w 16"/>
                  <a:gd name="T15" fmla="*/ 11 h 18"/>
                  <a:gd name="T16" fmla="*/ 7 w 16"/>
                  <a:gd name="T17" fmla="*/ 11 h 18"/>
                  <a:gd name="T18" fmla="*/ 10 w 16"/>
                  <a:gd name="T19" fmla="*/ 16 h 18"/>
                  <a:gd name="T20" fmla="*/ 12 w 16"/>
                  <a:gd name="T21" fmla="*/ 15 h 18"/>
                  <a:gd name="T22" fmla="*/ 10 w 16"/>
                  <a:gd name="T23" fmla="*/ 7 h 18"/>
                  <a:gd name="T24" fmla="*/ 16 w 16"/>
                  <a:gd name="T25" fmla="*/ 2 h 18"/>
                  <a:gd name="T26" fmla="*/ 16 w 16"/>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8">
                    <a:moveTo>
                      <a:pt x="16" y="2"/>
                    </a:moveTo>
                    <a:lnTo>
                      <a:pt x="16" y="2"/>
                    </a:lnTo>
                    <a:cubicBezTo>
                      <a:pt x="14" y="0"/>
                      <a:pt x="11" y="2"/>
                      <a:pt x="11" y="2"/>
                    </a:cubicBezTo>
                    <a:cubicBezTo>
                      <a:pt x="9" y="3"/>
                      <a:pt x="8" y="2"/>
                      <a:pt x="7" y="1"/>
                    </a:cubicBezTo>
                    <a:cubicBezTo>
                      <a:pt x="3" y="1"/>
                      <a:pt x="0" y="8"/>
                      <a:pt x="2" y="13"/>
                    </a:cubicBezTo>
                    <a:cubicBezTo>
                      <a:pt x="4" y="16"/>
                      <a:pt x="6" y="18"/>
                      <a:pt x="10" y="18"/>
                    </a:cubicBezTo>
                    <a:cubicBezTo>
                      <a:pt x="11" y="17"/>
                      <a:pt x="10" y="17"/>
                      <a:pt x="9" y="17"/>
                    </a:cubicBezTo>
                    <a:cubicBezTo>
                      <a:pt x="8" y="16"/>
                      <a:pt x="5" y="14"/>
                      <a:pt x="5" y="11"/>
                    </a:cubicBezTo>
                    <a:cubicBezTo>
                      <a:pt x="6" y="9"/>
                      <a:pt x="7" y="9"/>
                      <a:pt x="7" y="11"/>
                    </a:cubicBezTo>
                    <a:cubicBezTo>
                      <a:pt x="7" y="14"/>
                      <a:pt x="9" y="15"/>
                      <a:pt x="10" y="16"/>
                    </a:cubicBezTo>
                    <a:cubicBezTo>
                      <a:pt x="11" y="17"/>
                      <a:pt x="14" y="17"/>
                      <a:pt x="12" y="15"/>
                    </a:cubicBezTo>
                    <a:cubicBezTo>
                      <a:pt x="10" y="13"/>
                      <a:pt x="9" y="9"/>
                      <a:pt x="10" y="7"/>
                    </a:cubicBezTo>
                    <a:cubicBezTo>
                      <a:pt x="11" y="4"/>
                      <a:pt x="15" y="2"/>
                      <a:pt x="16" y="2"/>
                    </a:cubicBezTo>
                    <a:lnTo>
                      <a:pt x="16" y="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70" name="Freeform 810"/>
              <p:cNvSpPr>
                <a:spLocks/>
              </p:cNvSpPr>
              <p:nvPr/>
            </p:nvSpPr>
            <p:spPr bwMode="auto">
              <a:xfrm>
                <a:off x="3754" y="2115"/>
                <a:ext cx="5" cy="6"/>
              </a:xfrm>
              <a:custGeom>
                <a:avLst/>
                <a:gdLst>
                  <a:gd name="T0" fmla="*/ 16 w 16"/>
                  <a:gd name="T1" fmla="*/ 2 h 18"/>
                  <a:gd name="T2" fmla="*/ 16 w 16"/>
                  <a:gd name="T3" fmla="*/ 2 h 18"/>
                  <a:gd name="T4" fmla="*/ 11 w 16"/>
                  <a:gd name="T5" fmla="*/ 2 h 18"/>
                  <a:gd name="T6" fmla="*/ 7 w 16"/>
                  <a:gd name="T7" fmla="*/ 1 h 18"/>
                  <a:gd name="T8" fmla="*/ 2 w 16"/>
                  <a:gd name="T9" fmla="*/ 13 h 18"/>
                  <a:gd name="T10" fmla="*/ 10 w 16"/>
                  <a:gd name="T11" fmla="*/ 18 h 18"/>
                  <a:gd name="T12" fmla="*/ 9 w 16"/>
                  <a:gd name="T13" fmla="*/ 17 h 18"/>
                  <a:gd name="T14" fmla="*/ 5 w 16"/>
                  <a:gd name="T15" fmla="*/ 11 h 18"/>
                  <a:gd name="T16" fmla="*/ 7 w 16"/>
                  <a:gd name="T17" fmla="*/ 11 h 18"/>
                  <a:gd name="T18" fmla="*/ 10 w 16"/>
                  <a:gd name="T19" fmla="*/ 16 h 18"/>
                  <a:gd name="T20" fmla="*/ 12 w 16"/>
                  <a:gd name="T21" fmla="*/ 15 h 18"/>
                  <a:gd name="T22" fmla="*/ 10 w 16"/>
                  <a:gd name="T23" fmla="*/ 7 h 18"/>
                  <a:gd name="T24" fmla="*/ 16 w 16"/>
                  <a:gd name="T25" fmla="*/ 2 h 18"/>
                  <a:gd name="T26" fmla="*/ 16 w 16"/>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8">
                    <a:moveTo>
                      <a:pt x="16" y="2"/>
                    </a:moveTo>
                    <a:lnTo>
                      <a:pt x="16" y="2"/>
                    </a:lnTo>
                    <a:cubicBezTo>
                      <a:pt x="14" y="0"/>
                      <a:pt x="11" y="2"/>
                      <a:pt x="11" y="2"/>
                    </a:cubicBezTo>
                    <a:cubicBezTo>
                      <a:pt x="9" y="3"/>
                      <a:pt x="8" y="2"/>
                      <a:pt x="7" y="1"/>
                    </a:cubicBezTo>
                    <a:cubicBezTo>
                      <a:pt x="3" y="1"/>
                      <a:pt x="0" y="8"/>
                      <a:pt x="2" y="13"/>
                    </a:cubicBezTo>
                    <a:cubicBezTo>
                      <a:pt x="4" y="16"/>
                      <a:pt x="6" y="18"/>
                      <a:pt x="10" y="18"/>
                    </a:cubicBezTo>
                    <a:cubicBezTo>
                      <a:pt x="11" y="17"/>
                      <a:pt x="10" y="17"/>
                      <a:pt x="9" y="17"/>
                    </a:cubicBezTo>
                    <a:cubicBezTo>
                      <a:pt x="8" y="16"/>
                      <a:pt x="5" y="14"/>
                      <a:pt x="5" y="11"/>
                    </a:cubicBezTo>
                    <a:cubicBezTo>
                      <a:pt x="6" y="9"/>
                      <a:pt x="7" y="9"/>
                      <a:pt x="7" y="11"/>
                    </a:cubicBezTo>
                    <a:cubicBezTo>
                      <a:pt x="7" y="14"/>
                      <a:pt x="9" y="15"/>
                      <a:pt x="10" y="16"/>
                    </a:cubicBezTo>
                    <a:cubicBezTo>
                      <a:pt x="11" y="17"/>
                      <a:pt x="14" y="17"/>
                      <a:pt x="12" y="15"/>
                    </a:cubicBezTo>
                    <a:cubicBezTo>
                      <a:pt x="10" y="13"/>
                      <a:pt x="9" y="9"/>
                      <a:pt x="10" y="7"/>
                    </a:cubicBezTo>
                    <a:cubicBezTo>
                      <a:pt x="11" y="4"/>
                      <a:pt x="15" y="2"/>
                      <a:pt x="16" y="2"/>
                    </a:cubicBezTo>
                    <a:lnTo>
                      <a:pt x="16" y="2"/>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71" name="Freeform 811"/>
              <p:cNvSpPr>
                <a:spLocks/>
              </p:cNvSpPr>
              <p:nvPr/>
            </p:nvSpPr>
            <p:spPr bwMode="auto">
              <a:xfrm>
                <a:off x="3717" y="2002"/>
                <a:ext cx="82" cy="71"/>
              </a:xfrm>
              <a:custGeom>
                <a:avLst/>
                <a:gdLst>
                  <a:gd name="T0" fmla="*/ 0 w 266"/>
                  <a:gd name="T1" fmla="*/ 230 h 230"/>
                  <a:gd name="T2" fmla="*/ 0 w 266"/>
                  <a:gd name="T3" fmla="*/ 230 h 230"/>
                  <a:gd name="T4" fmla="*/ 133 w 266"/>
                  <a:gd name="T5" fmla="*/ 0 h 230"/>
                  <a:gd name="T6" fmla="*/ 266 w 266"/>
                  <a:gd name="T7" fmla="*/ 230 h 230"/>
                  <a:gd name="T8" fmla="*/ 0 w 266"/>
                  <a:gd name="T9" fmla="*/ 230 h 230"/>
                  <a:gd name="T10" fmla="*/ 0 w 266"/>
                  <a:gd name="T11" fmla="*/ 230 h 230"/>
                </a:gdLst>
                <a:ahLst/>
                <a:cxnLst>
                  <a:cxn ang="0">
                    <a:pos x="T0" y="T1"/>
                  </a:cxn>
                  <a:cxn ang="0">
                    <a:pos x="T2" y="T3"/>
                  </a:cxn>
                  <a:cxn ang="0">
                    <a:pos x="T4" y="T5"/>
                  </a:cxn>
                  <a:cxn ang="0">
                    <a:pos x="T6" y="T7"/>
                  </a:cxn>
                  <a:cxn ang="0">
                    <a:pos x="T8" y="T9"/>
                  </a:cxn>
                  <a:cxn ang="0">
                    <a:pos x="T10" y="T11"/>
                  </a:cxn>
                </a:cxnLst>
                <a:rect l="0" t="0" r="r" b="b"/>
                <a:pathLst>
                  <a:path w="266" h="230">
                    <a:moveTo>
                      <a:pt x="0" y="230"/>
                    </a:moveTo>
                    <a:lnTo>
                      <a:pt x="0" y="230"/>
                    </a:lnTo>
                    <a:lnTo>
                      <a:pt x="133" y="0"/>
                    </a:lnTo>
                    <a:lnTo>
                      <a:pt x="266" y="230"/>
                    </a:lnTo>
                    <a:lnTo>
                      <a:pt x="0" y="230"/>
                    </a:lnTo>
                    <a:lnTo>
                      <a:pt x="0" y="230"/>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grpSp>
        <p:grpSp>
          <p:nvGrpSpPr>
            <p:cNvPr id="54" name="Group 814"/>
            <p:cNvGrpSpPr>
              <a:grpSpLocks/>
            </p:cNvGrpSpPr>
            <p:nvPr/>
          </p:nvGrpSpPr>
          <p:grpSpPr bwMode="auto">
            <a:xfrm>
              <a:off x="5779426" y="5588580"/>
              <a:ext cx="468000" cy="313200"/>
              <a:chOff x="4673" y="1766"/>
              <a:chExt cx="931" cy="585"/>
            </a:xfrm>
          </p:grpSpPr>
          <p:grpSp>
            <p:nvGrpSpPr>
              <p:cNvPr id="204" name="Group 1015"/>
              <p:cNvGrpSpPr>
                <a:grpSpLocks/>
              </p:cNvGrpSpPr>
              <p:nvPr/>
            </p:nvGrpSpPr>
            <p:grpSpPr bwMode="auto">
              <a:xfrm>
                <a:off x="4673" y="1766"/>
                <a:ext cx="931" cy="585"/>
                <a:chOff x="4673" y="1766"/>
                <a:chExt cx="931" cy="585"/>
              </a:xfrm>
            </p:grpSpPr>
            <p:sp>
              <p:nvSpPr>
                <p:cNvPr id="418" name="Freeform 815"/>
                <p:cNvSpPr>
                  <a:spLocks/>
                </p:cNvSpPr>
                <p:nvPr/>
              </p:nvSpPr>
              <p:spPr bwMode="auto">
                <a:xfrm>
                  <a:off x="4673" y="1766"/>
                  <a:ext cx="310" cy="585"/>
                </a:xfrm>
                <a:custGeom>
                  <a:avLst/>
                  <a:gdLst>
                    <a:gd name="T0" fmla="*/ 0 w 1024"/>
                    <a:gd name="T1" fmla="*/ 0 h 1920"/>
                    <a:gd name="T2" fmla="*/ 0 w 1024"/>
                    <a:gd name="T3" fmla="*/ 0 h 1920"/>
                    <a:gd name="T4" fmla="*/ 1024 w 1024"/>
                    <a:gd name="T5" fmla="*/ 0 h 1920"/>
                    <a:gd name="T6" fmla="*/ 1024 w 1024"/>
                    <a:gd name="T7" fmla="*/ 1920 h 1920"/>
                    <a:gd name="T8" fmla="*/ 0 w 1024"/>
                    <a:gd name="T9" fmla="*/ 1920 h 1920"/>
                    <a:gd name="T10" fmla="*/ 0 w 1024"/>
                    <a:gd name="T11" fmla="*/ 0 h 1920"/>
                  </a:gdLst>
                  <a:ahLst/>
                  <a:cxnLst>
                    <a:cxn ang="0">
                      <a:pos x="T0" y="T1"/>
                    </a:cxn>
                    <a:cxn ang="0">
                      <a:pos x="T2" y="T3"/>
                    </a:cxn>
                    <a:cxn ang="0">
                      <a:pos x="T4" y="T5"/>
                    </a:cxn>
                    <a:cxn ang="0">
                      <a:pos x="T6" y="T7"/>
                    </a:cxn>
                    <a:cxn ang="0">
                      <a:pos x="T8" y="T9"/>
                    </a:cxn>
                    <a:cxn ang="0">
                      <a:pos x="T10" y="T11"/>
                    </a:cxn>
                  </a:cxnLst>
                  <a:rect l="0" t="0" r="r" b="b"/>
                  <a:pathLst>
                    <a:path w="1024" h="1920">
                      <a:moveTo>
                        <a:pt x="0" y="0"/>
                      </a:moveTo>
                      <a:lnTo>
                        <a:pt x="0" y="0"/>
                      </a:lnTo>
                      <a:lnTo>
                        <a:pt x="1024" y="0"/>
                      </a:lnTo>
                      <a:lnTo>
                        <a:pt x="1024" y="1920"/>
                      </a:lnTo>
                      <a:lnTo>
                        <a:pt x="0" y="1920"/>
                      </a:lnTo>
                      <a:lnTo>
                        <a:pt x="0" y="0"/>
                      </a:lnTo>
                      <a:close/>
                    </a:path>
                  </a:pathLst>
                </a:custGeom>
                <a:solidFill>
                  <a:srgbClr val="4F9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19" name="Freeform 816"/>
                <p:cNvSpPr>
                  <a:spLocks/>
                </p:cNvSpPr>
                <p:nvPr/>
              </p:nvSpPr>
              <p:spPr bwMode="auto">
                <a:xfrm>
                  <a:off x="4673" y="1766"/>
                  <a:ext cx="310" cy="585"/>
                </a:xfrm>
                <a:custGeom>
                  <a:avLst/>
                  <a:gdLst>
                    <a:gd name="T0" fmla="*/ 0 w 1024"/>
                    <a:gd name="T1" fmla="*/ 0 h 1920"/>
                    <a:gd name="T2" fmla="*/ 0 w 1024"/>
                    <a:gd name="T3" fmla="*/ 0 h 1920"/>
                    <a:gd name="T4" fmla="*/ 1024 w 1024"/>
                    <a:gd name="T5" fmla="*/ 0 h 1920"/>
                    <a:gd name="T6" fmla="*/ 1024 w 1024"/>
                    <a:gd name="T7" fmla="*/ 1920 h 1920"/>
                    <a:gd name="T8" fmla="*/ 0 w 1024"/>
                    <a:gd name="T9" fmla="*/ 1920 h 1920"/>
                    <a:gd name="T10" fmla="*/ 0 w 1024"/>
                    <a:gd name="T11" fmla="*/ 0 h 1920"/>
                  </a:gdLst>
                  <a:ahLst/>
                  <a:cxnLst>
                    <a:cxn ang="0">
                      <a:pos x="T0" y="T1"/>
                    </a:cxn>
                    <a:cxn ang="0">
                      <a:pos x="T2" y="T3"/>
                    </a:cxn>
                    <a:cxn ang="0">
                      <a:pos x="T4" y="T5"/>
                    </a:cxn>
                    <a:cxn ang="0">
                      <a:pos x="T6" y="T7"/>
                    </a:cxn>
                    <a:cxn ang="0">
                      <a:pos x="T8" y="T9"/>
                    </a:cxn>
                    <a:cxn ang="0">
                      <a:pos x="T10" y="T11"/>
                    </a:cxn>
                  </a:cxnLst>
                  <a:rect l="0" t="0" r="r" b="b"/>
                  <a:pathLst>
                    <a:path w="1024" h="1920">
                      <a:moveTo>
                        <a:pt x="0" y="0"/>
                      </a:moveTo>
                      <a:lnTo>
                        <a:pt x="0" y="0"/>
                      </a:lnTo>
                      <a:lnTo>
                        <a:pt x="1024" y="0"/>
                      </a:lnTo>
                      <a:lnTo>
                        <a:pt x="1024" y="1920"/>
                      </a:lnTo>
                      <a:lnTo>
                        <a:pt x="0" y="1920"/>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20" name="Freeform 817"/>
                <p:cNvSpPr>
                  <a:spLocks/>
                </p:cNvSpPr>
                <p:nvPr/>
              </p:nvSpPr>
              <p:spPr bwMode="auto">
                <a:xfrm>
                  <a:off x="5294" y="1766"/>
                  <a:ext cx="310" cy="585"/>
                </a:xfrm>
                <a:custGeom>
                  <a:avLst/>
                  <a:gdLst>
                    <a:gd name="T0" fmla="*/ 0 w 1024"/>
                    <a:gd name="T1" fmla="*/ 0 h 1920"/>
                    <a:gd name="T2" fmla="*/ 0 w 1024"/>
                    <a:gd name="T3" fmla="*/ 0 h 1920"/>
                    <a:gd name="T4" fmla="*/ 1024 w 1024"/>
                    <a:gd name="T5" fmla="*/ 0 h 1920"/>
                    <a:gd name="T6" fmla="*/ 1024 w 1024"/>
                    <a:gd name="T7" fmla="*/ 1920 h 1920"/>
                    <a:gd name="T8" fmla="*/ 0 w 1024"/>
                    <a:gd name="T9" fmla="*/ 1920 h 1920"/>
                    <a:gd name="T10" fmla="*/ 0 w 1024"/>
                    <a:gd name="T11" fmla="*/ 0 h 1920"/>
                  </a:gdLst>
                  <a:ahLst/>
                  <a:cxnLst>
                    <a:cxn ang="0">
                      <a:pos x="T0" y="T1"/>
                    </a:cxn>
                    <a:cxn ang="0">
                      <a:pos x="T2" y="T3"/>
                    </a:cxn>
                    <a:cxn ang="0">
                      <a:pos x="T4" y="T5"/>
                    </a:cxn>
                    <a:cxn ang="0">
                      <a:pos x="T6" y="T7"/>
                    </a:cxn>
                    <a:cxn ang="0">
                      <a:pos x="T8" y="T9"/>
                    </a:cxn>
                    <a:cxn ang="0">
                      <a:pos x="T10" y="T11"/>
                    </a:cxn>
                  </a:cxnLst>
                  <a:rect l="0" t="0" r="r" b="b"/>
                  <a:pathLst>
                    <a:path w="1024" h="1920">
                      <a:moveTo>
                        <a:pt x="0" y="0"/>
                      </a:moveTo>
                      <a:lnTo>
                        <a:pt x="0" y="0"/>
                      </a:lnTo>
                      <a:lnTo>
                        <a:pt x="1024" y="0"/>
                      </a:lnTo>
                      <a:lnTo>
                        <a:pt x="1024" y="1920"/>
                      </a:lnTo>
                      <a:lnTo>
                        <a:pt x="0" y="1920"/>
                      </a:lnTo>
                      <a:lnTo>
                        <a:pt x="0" y="0"/>
                      </a:lnTo>
                      <a:close/>
                    </a:path>
                  </a:pathLst>
                </a:custGeom>
                <a:solidFill>
                  <a:srgbClr val="4F98D7"/>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21" name="Freeform 818"/>
                <p:cNvSpPr>
                  <a:spLocks/>
                </p:cNvSpPr>
                <p:nvPr/>
              </p:nvSpPr>
              <p:spPr bwMode="auto">
                <a:xfrm>
                  <a:off x="5294" y="1766"/>
                  <a:ext cx="310" cy="585"/>
                </a:xfrm>
                <a:custGeom>
                  <a:avLst/>
                  <a:gdLst>
                    <a:gd name="T0" fmla="*/ 0 w 1024"/>
                    <a:gd name="T1" fmla="*/ 1920 h 1920"/>
                    <a:gd name="T2" fmla="*/ 0 w 1024"/>
                    <a:gd name="T3" fmla="*/ 1920 h 1920"/>
                    <a:gd name="T4" fmla="*/ 1024 w 1024"/>
                    <a:gd name="T5" fmla="*/ 1920 h 1920"/>
                    <a:gd name="T6" fmla="*/ 1024 w 1024"/>
                    <a:gd name="T7" fmla="*/ 0 h 1920"/>
                    <a:gd name="T8" fmla="*/ 0 w 1024"/>
                    <a:gd name="T9" fmla="*/ 0 h 1920"/>
                    <a:gd name="T10" fmla="*/ 0 w 1024"/>
                    <a:gd name="T11" fmla="*/ 1920 h 1920"/>
                  </a:gdLst>
                  <a:ahLst/>
                  <a:cxnLst>
                    <a:cxn ang="0">
                      <a:pos x="T0" y="T1"/>
                    </a:cxn>
                    <a:cxn ang="0">
                      <a:pos x="T2" y="T3"/>
                    </a:cxn>
                    <a:cxn ang="0">
                      <a:pos x="T4" y="T5"/>
                    </a:cxn>
                    <a:cxn ang="0">
                      <a:pos x="T6" y="T7"/>
                    </a:cxn>
                    <a:cxn ang="0">
                      <a:pos x="T8" y="T9"/>
                    </a:cxn>
                    <a:cxn ang="0">
                      <a:pos x="T10" y="T11"/>
                    </a:cxn>
                  </a:cxnLst>
                  <a:rect l="0" t="0" r="r" b="b"/>
                  <a:pathLst>
                    <a:path w="1024" h="1920">
                      <a:moveTo>
                        <a:pt x="0" y="1920"/>
                      </a:moveTo>
                      <a:lnTo>
                        <a:pt x="0" y="1920"/>
                      </a:lnTo>
                      <a:lnTo>
                        <a:pt x="1024" y="1920"/>
                      </a:lnTo>
                      <a:lnTo>
                        <a:pt x="1024" y="0"/>
                      </a:lnTo>
                      <a:lnTo>
                        <a:pt x="0" y="0"/>
                      </a:lnTo>
                      <a:lnTo>
                        <a:pt x="0" y="192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22" name="Freeform 819"/>
                <p:cNvSpPr>
                  <a:spLocks/>
                </p:cNvSpPr>
                <p:nvPr/>
              </p:nvSpPr>
              <p:spPr bwMode="auto">
                <a:xfrm>
                  <a:off x="4983" y="1766"/>
                  <a:ext cx="311" cy="585"/>
                </a:xfrm>
                <a:custGeom>
                  <a:avLst/>
                  <a:gdLst>
                    <a:gd name="T0" fmla="*/ 0 w 1024"/>
                    <a:gd name="T1" fmla="*/ 0 h 1920"/>
                    <a:gd name="T2" fmla="*/ 0 w 1024"/>
                    <a:gd name="T3" fmla="*/ 0 h 1920"/>
                    <a:gd name="T4" fmla="*/ 1024 w 1024"/>
                    <a:gd name="T5" fmla="*/ 0 h 1920"/>
                    <a:gd name="T6" fmla="*/ 1024 w 1024"/>
                    <a:gd name="T7" fmla="*/ 1920 h 1920"/>
                    <a:gd name="T8" fmla="*/ 0 w 1024"/>
                    <a:gd name="T9" fmla="*/ 1920 h 1920"/>
                    <a:gd name="T10" fmla="*/ 0 w 1024"/>
                    <a:gd name="T11" fmla="*/ 0 h 1920"/>
                  </a:gdLst>
                  <a:ahLst/>
                  <a:cxnLst>
                    <a:cxn ang="0">
                      <a:pos x="T0" y="T1"/>
                    </a:cxn>
                    <a:cxn ang="0">
                      <a:pos x="T2" y="T3"/>
                    </a:cxn>
                    <a:cxn ang="0">
                      <a:pos x="T4" y="T5"/>
                    </a:cxn>
                    <a:cxn ang="0">
                      <a:pos x="T6" y="T7"/>
                    </a:cxn>
                    <a:cxn ang="0">
                      <a:pos x="T8" y="T9"/>
                    </a:cxn>
                    <a:cxn ang="0">
                      <a:pos x="T10" y="T11"/>
                    </a:cxn>
                  </a:cxnLst>
                  <a:rect l="0" t="0" r="r" b="b"/>
                  <a:pathLst>
                    <a:path w="1024" h="1920">
                      <a:moveTo>
                        <a:pt x="0" y="0"/>
                      </a:moveTo>
                      <a:lnTo>
                        <a:pt x="0" y="0"/>
                      </a:lnTo>
                      <a:lnTo>
                        <a:pt x="1024" y="0"/>
                      </a:lnTo>
                      <a:lnTo>
                        <a:pt x="1024" y="1920"/>
                      </a:lnTo>
                      <a:lnTo>
                        <a:pt x="0" y="1920"/>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23" name="Freeform 820"/>
                <p:cNvSpPr>
                  <a:spLocks/>
                </p:cNvSpPr>
                <p:nvPr/>
              </p:nvSpPr>
              <p:spPr bwMode="auto">
                <a:xfrm>
                  <a:off x="4983" y="1766"/>
                  <a:ext cx="311" cy="585"/>
                </a:xfrm>
                <a:custGeom>
                  <a:avLst/>
                  <a:gdLst>
                    <a:gd name="T0" fmla="*/ 0 w 1024"/>
                    <a:gd name="T1" fmla="*/ 0 h 1920"/>
                    <a:gd name="T2" fmla="*/ 0 w 1024"/>
                    <a:gd name="T3" fmla="*/ 0 h 1920"/>
                    <a:gd name="T4" fmla="*/ 1024 w 1024"/>
                    <a:gd name="T5" fmla="*/ 0 h 1920"/>
                    <a:gd name="T6" fmla="*/ 1024 w 1024"/>
                    <a:gd name="T7" fmla="*/ 1920 h 1920"/>
                    <a:gd name="T8" fmla="*/ 0 w 1024"/>
                    <a:gd name="T9" fmla="*/ 1920 h 1920"/>
                    <a:gd name="T10" fmla="*/ 0 w 1024"/>
                    <a:gd name="T11" fmla="*/ 0 h 1920"/>
                  </a:gdLst>
                  <a:ahLst/>
                  <a:cxnLst>
                    <a:cxn ang="0">
                      <a:pos x="T0" y="T1"/>
                    </a:cxn>
                    <a:cxn ang="0">
                      <a:pos x="T2" y="T3"/>
                    </a:cxn>
                    <a:cxn ang="0">
                      <a:pos x="T4" y="T5"/>
                    </a:cxn>
                    <a:cxn ang="0">
                      <a:pos x="T6" y="T7"/>
                    </a:cxn>
                    <a:cxn ang="0">
                      <a:pos x="T8" y="T9"/>
                    </a:cxn>
                    <a:cxn ang="0">
                      <a:pos x="T10" y="T11"/>
                    </a:cxn>
                  </a:cxnLst>
                  <a:rect l="0" t="0" r="r" b="b"/>
                  <a:pathLst>
                    <a:path w="1024" h="1920">
                      <a:moveTo>
                        <a:pt x="0" y="0"/>
                      </a:moveTo>
                      <a:lnTo>
                        <a:pt x="0" y="0"/>
                      </a:lnTo>
                      <a:lnTo>
                        <a:pt x="1024" y="0"/>
                      </a:lnTo>
                      <a:lnTo>
                        <a:pt x="1024" y="1920"/>
                      </a:lnTo>
                      <a:lnTo>
                        <a:pt x="0" y="1920"/>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24" name="Freeform 821"/>
                <p:cNvSpPr>
                  <a:spLocks/>
                </p:cNvSpPr>
                <p:nvPr/>
              </p:nvSpPr>
              <p:spPr bwMode="auto">
                <a:xfrm>
                  <a:off x="5057" y="2082"/>
                  <a:ext cx="18" cy="25"/>
                </a:xfrm>
                <a:custGeom>
                  <a:avLst/>
                  <a:gdLst>
                    <a:gd name="T0" fmla="*/ 59 w 59"/>
                    <a:gd name="T1" fmla="*/ 79 h 83"/>
                    <a:gd name="T2" fmla="*/ 59 w 59"/>
                    <a:gd name="T3" fmla="*/ 79 h 83"/>
                    <a:gd name="T4" fmla="*/ 47 w 59"/>
                    <a:gd name="T5" fmla="*/ 66 h 83"/>
                    <a:gd name="T6" fmla="*/ 48 w 59"/>
                    <a:gd name="T7" fmla="*/ 58 h 83"/>
                    <a:gd name="T8" fmla="*/ 44 w 59"/>
                    <a:gd name="T9" fmla="*/ 56 h 83"/>
                    <a:gd name="T10" fmla="*/ 43 w 59"/>
                    <a:gd name="T11" fmla="*/ 64 h 83"/>
                    <a:gd name="T12" fmla="*/ 26 w 59"/>
                    <a:gd name="T13" fmla="*/ 34 h 83"/>
                    <a:gd name="T14" fmla="*/ 28 w 59"/>
                    <a:gd name="T15" fmla="*/ 22 h 83"/>
                    <a:gd name="T16" fmla="*/ 25 w 59"/>
                    <a:gd name="T17" fmla="*/ 22 h 83"/>
                    <a:gd name="T18" fmla="*/ 23 w 59"/>
                    <a:gd name="T19" fmla="*/ 30 h 83"/>
                    <a:gd name="T20" fmla="*/ 11 w 59"/>
                    <a:gd name="T21" fmla="*/ 7 h 83"/>
                    <a:gd name="T22" fmla="*/ 4 w 59"/>
                    <a:gd name="T23" fmla="*/ 0 h 83"/>
                    <a:gd name="T24" fmla="*/ 11 w 59"/>
                    <a:gd name="T25" fmla="*/ 17 h 83"/>
                    <a:gd name="T26" fmla="*/ 3 w 59"/>
                    <a:gd name="T27" fmla="*/ 9 h 83"/>
                    <a:gd name="T28" fmla="*/ 0 w 59"/>
                    <a:gd name="T29" fmla="*/ 10 h 83"/>
                    <a:gd name="T30" fmla="*/ 11 w 59"/>
                    <a:gd name="T31" fmla="*/ 21 h 83"/>
                    <a:gd name="T32" fmla="*/ 23 w 59"/>
                    <a:gd name="T33" fmla="*/ 40 h 83"/>
                    <a:gd name="T34" fmla="*/ 53 w 59"/>
                    <a:gd name="T35" fmla="*/ 83 h 83"/>
                    <a:gd name="T36" fmla="*/ 59 w 59"/>
                    <a:gd name="T37" fmla="*/ 7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83">
                      <a:moveTo>
                        <a:pt x="59" y="79"/>
                      </a:moveTo>
                      <a:lnTo>
                        <a:pt x="59" y="79"/>
                      </a:lnTo>
                      <a:cubicBezTo>
                        <a:pt x="54" y="74"/>
                        <a:pt x="49" y="69"/>
                        <a:pt x="47" y="66"/>
                      </a:cubicBezTo>
                      <a:cubicBezTo>
                        <a:pt x="47" y="65"/>
                        <a:pt x="48" y="60"/>
                        <a:pt x="48" y="58"/>
                      </a:cubicBezTo>
                      <a:lnTo>
                        <a:pt x="44" y="56"/>
                      </a:lnTo>
                      <a:cubicBezTo>
                        <a:pt x="44" y="59"/>
                        <a:pt x="43" y="62"/>
                        <a:pt x="43" y="64"/>
                      </a:cubicBezTo>
                      <a:cubicBezTo>
                        <a:pt x="34" y="51"/>
                        <a:pt x="29" y="42"/>
                        <a:pt x="26" y="34"/>
                      </a:cubicBezTo>
                      <a:cubicBezTo>
                        <a:pt x="26" y="31"/>
                        <a:pt x="27" y="24"/>
                        <a:pt x="28" y="22"/>
                      </a:cubicBezTo>
                      <a:lnTo>
                        <a:pt x="25" y="22"/>
                      </a:lnTo>
                      <a:cubicBezTo>
                        <a:pt x="25" y="26"/>
                        <a:pt x="24" y="28"/>
                        <a:pt x="23" y="30"/>
                      </a:cubicBezTo>
                      <a:cubicBezTo>
                        <a:pt x="17" y="21"/>
                        <a:pt x="13" y="13"/>
                        <a:pt x="11" y="7"/>
                      </a:cubicBezTo>
                      <a:lnTo>
                        <a:pt x="4" y="0"/>
                      </a:lnTo>
                      <a:cubicBezTo>
                        <a:pt x="4" y="3"/>
                        <a:pt x="7" y="11"/>
                        <a:pt x="11" y="17"/>
                      </a:cubicBezTo>
                      <a:cubicBezTo>
                        <a:pt x="9" y="16"/>
                        <a:pt x="5" y="12"/>
                        <a:pt x="3" y="9"/>
                      </a:cubicBezTo>
                      <a:lnTo>
                        <a:pt x="0" y="10"/>
                      </a:lnTo>
                      <a:cubicBezTo>
                        <a:pt x="3" y="15"/>
                        <a:pt x="8" y="20"/>
                        <a:pt x="11" y="21"/>
                      </a:cubicBezTo>
                      <a:cubicBezTo>
                        <a:pt x="13" y="22"/>
                        <a:pt x="19" y="32"/>
                        <a:pt x="23" y="40"/>
                      </a:cubicBezTo>
                      <a:cubicBezTo>
                        <a:pt x="27" y="47"/>
                        <a:pt x="39" y="71"/>
                        <a:pt x="53" y="83"/>
                      </a:cubicBezTo>
                      <a:lnTo>
                        <a:pt x="59" y="7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25" name="Freeform 822"/>
                <p:cNvSpPr>
                  <a:spLocks/>
                </p:cNvSpPr>
                <p:nvPr/>
              </p:nvSpPr>
              <p:spPr bwMode="auto">
                <a:xfrm>
                  <a:off x="5057" y="2083"/>
                  <a:ext cx="17" cy="23"/>
                </a:xfrm>
                <a:custGeom>
                  <a:avLst/>
                  <a:gdLst>
                    <a:gd name="T0" fmla="*/ 44 w 55"/>
                    <a:gd name="T1" fmla="*/ 64 h 78"/>
                    <a:gd name="T2" fmla="*/ 44 w 55"/>
                    <a:gd name="T3" fmla="*/ 64 h 78"/>
                    <a:gd name="T4" fmla="*/ 44 w 55"/>
                    <a:gd name="T5" fmla="*/ 63 h 78"/>
                    <a:gd name="T6" fmla="*/ 45 w 55"/>
                    <a:gd name="T7" fmla="*/ 55 h 78"/>
                    <a:gd name="T8" fmla="*/ 43 w 55"/>
                    <a:gd name="T9" fmla="*/ 55 h 78"/>
                    <a:gd name="T10" fmla="*/ 42 w 55"/>
                    <a:gd name="T11" fmla="*/ 58 h 78"/>
                    <a:gd name="T12" fmla="*/ 42 w 55"/>
                    <a:gd name="T13" fmla="*/ 61 h 78"/>
                    <a:gd name="T14" fmla="*/ 41 w 55"/>
                    <a:gd name="T15" fmla="*/ 62 h 78"/>
                    <a:gd name="T16" fmla="*/ 40 w 55"/>
                    <a:gd name="T17" fmla="*/ 62 h 78"/>
                    <a:gd name="T18" fmla="*/ 22 w 55"/>
                    <a:gd name="T19" fmla="*/ 31 h 78"/>
                    <a:gd name="T20" fmla="*/ 22 w 55"/>
                    <a:gd name="T21" fmla="*/ 31 h 78"/>
                    <a:gd name="T22" fmla="*/ 23 w 55"/>
                    <a:gd name="T23" fmla="*/ 24 h 78"/>
                    <a:gd name="T24" fmla="*/ 22 w 55"/>
                    <a:gd name="T25" fmla="*/ 28 h 78"/>
                    <a:gd name="T26" fmla="*/ 21 w 55"/>
                    <a:gd name="T27" fmla="*/ 28 h 78"/>
                    <a:gd name="T28" fmla="*/ 20 w 55"/>
                    <a:gd name="T29" fmla="*/ 28 h 78"/>
                    <a:gd name="T30" fmla="*/ 8 w 55"/>
                    <a:gd name="T31" fmla="*/ 4 h 78"/>
                    <a:gd name="T32" fmla="*/ 4 w 55"/>
                    <a:gd name="T33" fmla="*/ 0 h 78"/>
                    <a:gd name="T34" fmla="*/ 10 w 55"/>
                    <a:gd name="T35" fmla="*/ 13 h 78"/>
                    <a:gd name="T36" fmla="*/ 10 w 55"/>
                    <a:gd name="T37" fmla="*/ 14 h 78"/>
                    <a:gd name="T38" fmla="*/ 9 w 55"/>
                    <a:gd name="T39" fmla="*/ 15 h 78"/>
                    <a:gd name="T40" fmla="*/ 1 w 55"/>
                    <a:gd name="T41" fmla="*/ 8 h 78"/>
                    <a:gd name="T42" fmla="*/ 1 w 55"/>
                    <a:gd name="T43" fmla="*/ 7 h 78"/>
                    <a:gd name="T44" fmla="*/ 0 w 55"/>
                    <a:gd name="T45" fmla="*/ 8 h 78"/>
                    <a:gd name="T46" fmla="*/ 9 w 55"/>
                    <a:gd name="T47" fmla="*/ 17 h 78"/>
                    <a:gd name="T48" fmla="*/ 22 w 55"/>
                    <a:gd name="T49" fmla="*/ 36 h 78"/>
                    <a:gd name="T50" fmla="*/ 23 w 55"/>
                    <a:gd name="T51" fmla="*/ 38 h 78"/>
                    <a:gd name="T52" fmla="*/ 51 w 55"/>
                    <a:gd name="T53" fmla="*/ 78 h 78"/>
                    <a:gd name="T54" fmla="*/ 55 w 55"/>
                    <a:gd name="T55" fmla="*/ 76 h 78"/>
                    <a:gd name="T56" fmla="*/ 44 w 55"/>
                    <a:gd name="T57" fmla="*/ 6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78">
                      <a:moveTo>
                        <a:pt x="44" y="64"/>
                      </a:moveTo>
                      <a:lnTo>
                        <a:pt x="44" y="64"/>
                      </a:lnTo>
                      <a:cubicBezTo>
                        <a:pt x="44" y="64"/>
                        <a:pt x="44" y="64"/>
                        <a:pt x="44" y="63"/>
                      </a:cubicBezTo>
                      <a:cubicBezTo>
                        <a:pt x="44" y="62"/>
                        <a:pt x="45" y="58"/>
                        <a:pt x="45" y="55"/>
                      </a:cubicBezTo>
                      <a:lnTo>
                        <a:pt x="43" y="55"/>
                      </a:lnTo>
                      <a:cubicBezTo>
                        <a:pt x="43" y="56"/>
                        <a:pt x="43" y="57"/>
                        <a:pt x="42" y="58"/>
                      </a:cubicBezTo>
                      <a:cubicBezTo>
                        <a:pt x="42" y="59"/>
                        <a:pt x="42" y="60"/>
                        <a:pt x="42" y="61"/>
                      </a:cubicBezTo>
                      <a:cubicBezTo>
                        <a:pt x="42" y="61"/>
                        <a:pt x="42" y="62"/>
                        <a:pt x="41" y="62"/>
                      </a:cubicBezTo>
                      <a:cubicBezTo>
                        <a:pt x="41" y="62"/>
                        <a:pt x="40" y="62"/>
                        <a:pt x="40" y="62"/>
                      </a:cubicBezTo>
                      <a:cubicBezTo>
                        <a:pt x="31" y="48"/>
                        <a:pt x="26" y="39"/>
                        <a:pt x="22" y="31"/>
                      </a:cubicBezTo>
                      <a:cubicBezTo>
                        <a:pt x="22" y="31"/>
                        <a:pt x="22" y="31"/>
                        <a:pt x="22" y="31"/>
                      </a:cubicBezTo>
                      <a:cubicBezTo>
                        <a:pt x="23" y="29"/>
                        <a:pt x="23" y="27"/>
                        <a:pt x="23" y="24"/>
                      </a:cubicBezTo>
                      <a:cubicBezTo>
                        <a:pt x="23" y="25"/>
                        <a:pt x="22" y="27"/>
                        <a:pt x="22" y="28"/>
                      </a:cubicBezTo>
                      <a:cubicBezTo>
                        <a:pt x="21" y="28"/>
                        <a:pt x="21" y="28"/>
                        <a:pt x="21" y="28"/>
                      </a:cubicBezTo>
                      <a:cubicBezTo>
                        <a:pt x="20" y="28"/>
                        <a:pt x="20" y="28"/>
                        <a:pt x="20" y="28"/>
                      </a:cubicBezTo>
                      <a:cubicBezTo>
                        <a:pt x="14" y="19"/>
                        <a:pt x="10" y="11"/>
                        <a:pt x="8" y="4"/>
                      </a:cubicBezTo>
                      <a:lnTo>
                        <a:pt x="4" y="0"/>
                      </a:lnTo>
                      <a:cubicBezTo>
                        <a:pt x="4" y="3"/>
                        <a:pt x="7" y="9"/>
                        <a:pt x="10" y="13"/>
                      </a:cubicBezTo>
                      <a:cubicBezTo>
                        <a:pt x="10" y="14"/>
                        <a:pt x="10" y="14"/>
                        <a:pt x="10" y="14"/>
                      </a:cubicBezTo>
                      <a:cubicBezTo>
                        <a:pt x="10" y="15"/>
                        <a:pt x="9" y="15"/>
                        <a:pt x="9" y="15"/>
                      </a:cubicBezTo>
                      <a:cubicBezTo>
                        <a:pt x="6" y="14"/>
                        <a:pt x="4" y="12"/>
                        <a:pt x="1" y="8"/>
                      </a:cubicBezTo>
                      <a:lnTo>
                        <a:pt x="1" y="7"/>
                      </a:lnTo>
                      <a:lnTo>
                        <a:pt x="0" y="8"/>
                      </a:lnTo>
                      <a:cubicBezTo>
                        <a:pt x="3" y="12"/>
                        <a:pt x="7" y="16"/>
                        <a:pt x="9" y="17"/>
                      </a:cubicBezTo>
                      <a:cubicBezTo>
                        <a:pt x="12" y="18"/>
                        <a:pt x="18" y="28"/>
                        <a:pt x="22" y="36"/>
                      </a:cubicBezTo>
                      <a:lnTo>
                        <a:pt x="23" y="38"/>
                      </a:lnTo>
                      <a:cubicBezTo>
                        <a:pt x="28" y="47"/>
                        <a:pt x="39" y="67"/>
                        <a:pt x="51" y="78"/>
                      </a:cubicBezTo>
                      <a:lnTo>
                        <a:pt x="55" y="76"/>
                      </a:lnTo>
                      <a:cubicBezTo>
                        <a:pt x="51" y="71"/>
                        <a:pt x="46" y="66"/>
                        <a:pt x="44" y="64"/>
                      </a:cubicBezTo>
                      <a:close/>
                    </a:path>
                  </a:pathLst>
                </a:custGeom>
                <a:solidFill>
                  <a:srgbClr val="46190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26" name="Freeform 823"/>
                <p:cNvSpPr>
                  <a:spLocks/>
                </p:cNvSpPr>
                <p:nvPr/>
              </p:nvSpPr>
              <p:spPr bwMode="auto">
                <a:xfrm>
                  <a:off x="5049" y="2047"/>
                  <a:ext cx="7" cy="30"/>
                </a:xfrm>
                <a:custGeom>
                  <a:avLst/>
                  <a:gdLst>
                    <a:gd name="T0" fmla="*/ 23 w 23"/>
                    <a:gd name="T1" fmla="*/ 96 h 96"/>
                    <a:gd name="T2" fmla="*/ 23 w 23"/>
                    <a:gd name="T3" fmla="*/ 96 h 96"/>
                    <a:gd name="T4" fmla="*/ 21 w 23"/>
                    <a:gd name="T5" fmla="*/ 70 h 96"/>
                    <a:gd name="T6" fmla="*/ 14 w 23"/>
                    <a:gd name="T7" fmla="*/ 54 h 96"/>
                    <a:gd name="T8" fmla="*/ 14 w 23"/>
                    <a:gd name="T9" fmla="*/ 44 h 96"/>
                    <a:gd name="T10" fmla="*/ 21 w 23"/>
                    <a:gd name="T11" fmla="*/ 31 h 96"/>
                    <a:gd name="T12" fmla="*/ 18 w 23"/>
                    <a:gd name="T13" fmla="*/ 29 h 96"/>
                    <a:gd name="T14" fmla="*/ 12 w 23"/>
                    <a:gd name="T15" fmla="*/ 41 h 96"/>
                    <a:gd name="T16" fmla="*/ 12 w 23"/>
                    <a:gd name="T17" fmla="*/ 2 h 96"/>
                    <a:gd name="T18" fmla="*/ 6 w 23"/>
                    <a:gd name="T19" fmla="*/ 0 h 96"/>
                    <a:gd name="T20" fmla="*/ 6 w 23"/>
                    <a:gd name="T21" fmla="*/ 20 h 96"/>
                    <a:gd name="T22" fmla="*/ 3 w 23"/>
                    <a:gd name="T23" fmla="*/ 15 h 96"/>
                    <a:gd name="T24" fmla="*/ 0 w 23"/>
                    <a:gd name="T25" fmla="*/ 16 h 96"/>
                    <a:gd name="T26" fmla="*/ 5 w 23"/>
                    <a:gd name="T27" fmla="*/ 26 h 96"/>
                    <a:gd name="T28" fmla="*/ 14 w 23"/>
                    <a:gd name="T29" fmla="*/ 72 h 96"/>
                    <a:gd name="T30" fmla="*/ 15 w 23"/>
                    <a:gd name="T31" fmla="*/ 95 h 96"/>
                    <a:gd name="T32" fmla="*/ 23 w 23"/>
                    <a:gd name="T33"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96">
                      <a:moveTo>
                        <a:pt x="23" y="96"/>
                      </a:moveTo>
                      <a:lnTo>
                        <a:pt x="23" y="96"/>
                      </a:lnTo>
                      <a:cubicBezTo>
                        <a:pt x="21" y="88"/>
                        <a:pt x="19" y="77"/>
                        <a:pt x="21" y="70"/>
                      </a:cubicBezTo>
                      <a:cubicBezTo>
                        <a:pt x="17" y="64"/>
                        <a:pt x="14" y="59"/>
                        <a:pt x="14" y="54"/>
                      </a:cubicBezTo>
                      <a:cubicBezTo>
                        <a:pt x="13" y="49"/>
                        <a:pt x="13" y="47"/>
                        <a:pt x="14" y="44"/>
                      </a:cubicBezTo>
                      <a:cubicBezTo>
                        <a:pt x="15" y="41"/>
                        <a:pt x="19" y="35"/>
                        <a:pt x="21" y="31"/>
                      </a:cubicBezTo>
                      <a:lnTo>
                        <a:pt x="18" y="29"/>
                      </a:lnTo>
                      <a:cubicBezTo>
                        <a:pt x="17" y="33"/>
                        <a:pt x="14" y="38"/>
                        <a:pt x="12" y="41"/>
                      </a:cubicBezTo>
                      <a:cubicBezTo>
                        <a:pt x="10" y="34"/>
                        <a:pt x="9" y="18"/>
                        <a:pt x="12" y="2"/>
                      </a:cubicBezTo>
                      <a:lnTo>
                        <a:pt x="6" y="0"/>
                      </a:lnTo>
                      <a:cubicBezTo>
                        <a:pt x="6" y="3"/>
                        <a:pt x="6" y="17"/>
                        <a:pt x="6" y="20"/>
                      </a:cubicBezTo>
                      <a:lnTo>
                        <a:pt x="3" y="15"/>
                      </a:lnTo>
                      <a:lnTo>
                        <a:pt x="0" y="16"/>
                      </a:lnTo>
                      <a:cubicBezTo>
                        <a:pt x="3" y="20"/>
                        <a:pt x="4" y="24"/>
                        <a:pt x="5" y="26"/>
                      </a:cubicBezTo>
                      <a:cubicBezTo>
                        <a:pt x="5" y="43"/>
                        <a:pt x="9" y="64"/>
                        <a:pt x="14" y="72"/>
                      </a:cubicBezTo>
                      <a:cubicBezTo>
                        <a:pt x="14" y="84"/>
                        <a:pt x="13" y="87"/>
                        <a:pt x="15" y="95"/>
                      </a:cubicBezTo>
                      <a:lnTo>
                        <a:pt x="23" y="9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27" name="Freeform 824"/>
                <p:cNvSpPr>
                  <a:spLocks/>
                </p:cNvSpPr>
                <p:nvPr/>
              </p:nvSpPr>
              <p:spPr bwMode="auto">
                <a:xfrm>
                  <a:off x="5050" y="2048"/>
                  <a:ext cx="5" cy="28"/>
                </a:xfrm>
                <a:custGeom>
                  <a:avLst/>
                  <a:gdLst>
                    <a:gd name="T0" fmla="*/ 18 w 19"/>
                    <a:gd name="T1" fmla="*/ 68 h 93"/>
                    <a:gd name="T2" fmla="*/ 18 w 19"/>
                    <a:gd name="T3" fmla="*/ 68 h 93"/>
                    <a:gd name="T4" fmla="*/ 11 w 19"/>
                    <a:gd name="T5" fmla="*/ 52 h 93"/>
                    <a:gd name="T6" fmla="*/ 10 w 19"/>
                    <a:gd name="T7" fmla="*/ 50 h 93"/>
                    <a:gd name="T8" fmla="*/ 11 w 19"/>
                    <a:gd name="T9" fmla="*/ 41 h 93"/>
                    <a:gd name="T10" fmla="*/ 15 w 19"/>
                    <a:gd name="T11" fmla="*/ 34 h 93"/>
                    <a:gd name="T12" fmla="*/ 18 w 19"/>
                    <a:gd name="T13" fmla="*/ 29 h 93"/>
                    <a:gd name="T14" fmla="*/ 17 w 19"/>
                    <a:gd name="T15" fmla="*/ 29 h 93"/>
                    <a:gd name="T16" fmla="*/ 12 w 19"/>
                    <a:gd name="T17" fmla="*/ 38 h 93"/>
                    <a:gd name="T18" fmla="*/ 11 w 19"/>
                    <a:gd name="T19" fmla="*/ 40 h 93"/>
                    <a:gd name="T20" fmla="*/ 10 w 19"/>
                    <a:gd name="T21" fmla="*/ 40 h 93"/>
                    <a:gd name="T22" fmla="*/ 9 w 19"/>
                    <a:gd name="T23" fmla="*/ 39 h 93"/>
                    <a:gd name="T24" fmla="*/ 9 w 19"/>
                    <a:gd name="T25" fmla="*/ 1 h 93"/>
                    <a:gd name="T26" fmla="*/ 5 w 19"/>
                    <a:gd name="T27" fmla="*/ 0 h 93"/>
                    <a:gd name="T28" fmla="*/ 6 w 19"/>
                    <a:gd name="T29" fmla="*/ 18 h 93"/>
                    <a:gd name="T30" fmla="*/ 5 w 19"/>
                    <a:gd name="T31" fmla="*/ 20 h 93"/>
                    <a:gd name="T32" fmla="*/ 3 w 19"/>
                    <a:gd name="T33" fmla="*/ 19 h 93"/>
                    <a:gd name="T34" fmla="*/ 1 w 19"/>
                    <a:gd name="T35" fmla="*/ 14 h 93"/>
                    <a:gd name="T36" fmla="*/ 0 w 19"/>
                    <a:gd name="T37" fmla="*/ 15 h 93"/>
                    <a:gd name="T38" fmla="*/ 3 w 19"/>
                    <a:gd name="T39" fmla="*/ 21 h 93"/>
                    <a:gd name="T40" fmla="*/ 4 w 19"/>
                    <a:gd name="T41" fmla="*/ 23 h 93"/>
                    <a:gd name="T42" fmla="*/ 4 w 19"/>
                    <a:gd name="T43" fmla="*/ 24 h 93"/>
                    <a:gd name="T44" fmla="*/ 13 w 19"/>
                    <a:gd name="T45" fmla="*/ 70 h 93"/>
                    <a:gd name="T46" fmla="*/ 13 w 19"/>
                    <a:gd name="T47" fmla="*/ 70 h 93"/>
                    <a:gd name="T48" fmla="*/ 13 w 19"/>
                    <a:gd name="T49" fmla="*/ 75 h 93"/>
                    <a:gd name="T50" fmla="*/ 14 w 19"/>
                    <a:gd name="T51" fmla="*/ 92 h 93"/>
                    <a:gd name="T52" fmla="*/ 19 w 19"/>
                    <a:gd name="T53" fmla="*/ 93 h 93"/>
                    <a:gd name="T54" fmla="*/ 18 w 19"/>
                    <a:gd name="T55" fmla="*/ 6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93">
                      <a:moveTo>
                        <a:pt x="18" y="68"/>
                      </a:moveTo>
                      <a:lnTo>
                        <a:pt x="18" y="68"/>
                      </a:lnTo>
                      <a:cubicBezTo>
                        <a:pt x="13" y="63"/>
                        <a:pt x="11" y="58"/>
                        <a:pt x="11" y="52"/>
                      </a:cubicBezTo>
                      <a:lnTo>
                        <a:pt x="10" y="50"/>
                      </a:lnTo>
                      <a:cubicBezTo>
                        <a:pt x="10" y="46"/>
                        <a:pt x="10" y="44"/>
                        <a:pt x="11" y="41"/>
                      </a:cubicBezTo>
                      <a:cubicBezTo>
                        <a:pt x="11" y="40"/>
                        <a:pt x="13" y="37"/>
                        <a:pt x="15" y="34"/>
                      </a:cubicBezTo>
                      <a:cubicBezTo>
                        <a:pt x="16" y="32"/>
                        <a:pt x="17" y="31"/>
                        <a:pt x="18" y="29"/>
                      </a:cubicBezTo>
                      <a:lnTo>
                        <a:pt x="17" y="29"/>
                      </a:lnTo>
                      <a:cubicBezTo>
                        <a:pt x="15" y="32"/>
                        <a:pt x="13" y="35"/>
                        <a:pt x="12" y="38"/>
                      </a:cubicBezTo>
                      <a:lnTo>
                        <a:pt x="11" y="40"/>
                      </a:lnTo>
                      <a:cubicBezTo>
                        <a:pt x="11" y="40"/>
                        <a:pt x="10" y="40"/>
                        <a:pt x="10" y="40"/>
                      </a:cubicBezTo>
                      <a:cubicBezTo>
                        <a:pt x="9" y="40"/>
                        <a:pt x="9" y="40"/>
                        <a:pt x="9" y="39"/>
                      </a:cubicBezTo>
                      <a:cubicBezTo>
                        <a:pt x="7" y="32"/>
                        <a:pt x="6" y="17"/>
                        <a:pt x="9" y="1"/>
                      </a:cubicBezTo>
                      <a:lnTo>
                        <a:pt x="5" y="0"/>
                      </a:lnTo>
                      <a:cubicBezTo>
                        <a:pt x="5" y="3"/>
                        <a:pt x="6" y="9"/>
                        <a:pt x="6" y="18"/>
                      </a:cubicBezTo>
                      <a:cubicBezTo>
                        <a:pt x="6" y="19"/>
                        <a:pt x="5" y="19"/>
                        <a:pt x="5" y="20"/>
                      </a:cubicBezTo>
                      <a:cubicBezTo>
                        <a:pt x="4" y="20"/>
                        <a:pt x="3" y="19"/>
                        <a:pt x="3" y="19"/>
                      </a:cubicBezTo>
                      <a:lnTo>
                        <a:pt x="1" y="14"/>
                      </a:lnTo>
                      <a:lnTo>
                        <a:pt x="0" y="15"/>
                      </a:lnTo>
                      <a:cubicBezTo>
                        <a:pt x="1" y="17"/>
                        <a:pt x="2" y="19"/>
                        <a:pt x="3" y="21"/>
                      </a:cubicBezTo>
                      <a:cubicBezTo>
                        <a:pt x="3" y="22"/>
                        <a:pt x="4" y="23"/>
                        <a:pt x="4" y="23"/>
                      </a:cubicBezTo>
                      <a:cubicBezTo>
                        <a:pt x="4" y="23"/>
                        <a:pt x="4" y="24"/>
                        <a:pt x="4" y="24"/>
                      </a:cubicBezTo>
                      <a:cubicBezTo>
                        <a:pt x="4" y="41"/>
                        <a:pt x="9" y="62"/>
                        <a:pt x="13" y="70"/>
                      </a:cubicBezTo>
                      <a:cubicBezTo>
                        <a:pt x="13" y="70"/>
                        <a:pt x="13" y="70"/>
                        <a:pt x="13" y="70"/>
                      </a:cubicBezTo>
                      <a:lnTo>
                        <a:pt x="13" y="75"/>
                      </a:lnTo>
                      <a:cubicBezTo>
                        <a:pt x="13" y="83"/>
                        <a:pt x="12" y="86"/>
                        <a:pt x="14" y="92"/>
                      </a:cubicBezTo>
                      <a:lnTo>
                        <a:pt x="19" y="93"/>
                      </a:lnTo>
                      <a:cubicBezTo>
                        <a:pt x="18" y="85"/>
                        <a:pt x="16" y="75"/>
                        <a:pt x="18" y="68"/>
                      </a:cubicBezTo>
                      <a:close/>
                    </a:path>
                  </a:pathLst>
                </a:custGeom>
                <a:solidFill>
                  <a:srgbClr val="46190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28" name="Freeform 825"/>
                <p:cNvSpPr>
                  <a:spLocks/>
                </p:cNvSpPr>
                <p:nvPr/>
              </p:nvSpPr>
              <p:spPr bwMode="auto">
                <a:xfrm>
                  <a:off x="5050" y="1991"/>
                  <a:ext cx="20" cy="41"/>
                </a:xfrm>
                <a:custGeom>
                  <a:avLst/>
                  <a:gdLst>
                    <a:gd name="T0" fmla="*/ 7 w 67"/>
                    <a:gd name="T1" fmla="*/ 135 h 135"/>
                    <a:gd name="T2" fmla="*/ 7 w 67"/>
                    <a:gd name="T3" fmla="*/ 135 h 135"/>
                    <a:gd name="T4" fmla="*/ 29 w 67"/>
                    <a:gd name="T5" fmla="*/ 106 h 135"/>
                    <a:gd name="T6" fmla="*/ 26 w 67"/>
                    <a:gd name="T7" fmla="*/ 104 h 135"/>
                    <a:gd name="T8" fmla="*/ 12 w 67"/>
                    <a:gd name="T9" fmla="*/ 117 h 135"/>
                    <a:gd name="T10" fmla="*/ 29 w 67"/>
                    <a:gd name="T11" fmla="*/ 88 h 135"/>
                    <a:gd name="T12" fmla="*/ 27 w 67"/>
                    <a:gd name="T13" fmla="*/ 86 h 135"/>
                    <a:gd name="T14" fmla="*/ 18 w 67"/>
                    <a:gd name="T15" fmla="*/ 96 h 135"/>
                    <a:gd name="T16" fmla="*/ 25 w 67"/>
                    <a:gd name="T17" fmla="*/ 80 h 135"/>
                    <a:gd name="T18" fmla="*/ 30 w 67"/>
                    <a:gd name="T19" fmla="*/ 68 h 135"/>
                    <a:gd name="T20" fmla="*/ 36 w 67"/>
                    <a:gd name="T21" fmla="*/ 53 h 135"/>
                    <a:gd name="T22" fmla="*/ 45 w 67"/>
                    <a:gd name="T23" fmla="*/ 38 h 135"/>
                    <a:gd name="T24" fmla="*/ 63 w 67"/>
                    <a:gd name="T25" fmla="*/ 27 h 135"/>
                    <a:gd name="T26" fmla="*/ 61 w 67"/>
                    <a:gd name="T27" fmla="*/ 25 h 135"/>
                    <a:gd name="T28" fmla="*/ 48 w 67"/>
                    <a:gd name="T29" fmla="*/ 33 h 135"/>
                    <a:gd name="T30" fmla="*/ 57 w 67"/>
                    <a:gd name="T31" fmla="*/ 17 h 135"/>
                    <a:gd name="T32" fmla="*/ 64 w 67"/>
                    <a:gd name="T33" fmla="*/ 4 h 135"/>
                    <a:gd name="T34" fmla="*/ 65 w 67"/>
                    <a:gd name="T35" fmla="*/ 4 h 135"/>
                    <a:gd name="T36" fmla="*/ 62 w 67"/>
                    <a:gd name="T37" fmla="*/ 3 h 135"/>
                    <a:gd name="T38" fmla="*/ 47 w 67"/>
                    <a:gd name="T39" fmla="*/ 31 h 135"/>
                    <a:gd name="T40" fmla="*/ 50 w 67"/>
                    <a:gd name="T41" fmla="*/ 15 h 135"/>
                    <a:gd name="T42" fmla="*/ 46 w 67"/>
                    <a:gd name="T43" fmla="*/ 14 h 135"/>
                    <a:gd name="T44" fmla="*/ 42 w 67"/>
                    <a:gd name="T45" fmla="*/ 36 h 135"/>
                    <a:gd name="T46" fmla="*/ 36 w 67"/>
                    <a:gd name="T47" fmla="*/ 48 h 135"/>
                    <a:gd name="T48" fmla="*/ 31 w 67"/>
                    <a:gd name="T49" fmla="*/ 56 h 135"/>
                    <a:gd name="T50" fmla="*/ 32 w 67"/>
                    <a:gd name="T51" fmla="*/ 37 h 135"/>
                    <a:gd name="T52" fmla="*/ 29 w 67"/>
                    <a:gd name="T53" fmla="*/ 37 h 135"/>
                    <a:gd name="T54" fmla="*/ 26 w 67"/>
                    <a:gd name="T55" fmla="*/ 60 h 135"/>
                    <a:gd name="T56" fmla="*/ 22 w 67"/>
                    <a:gd name="T57" fmla="*/ 75 h 135"/>
                    <a:gd name="T58" fmla="*/ 14 w 67"/>
                    <a:gd name="T59" fmla="*/ 96 h 135"/>
                    <a:gd name="T60" fmla="*/ 13 w 67"/>
                    <a:gd name="T61" fmla="*/ 89 h 135"/>
                    <a:gd name="T62" fmla="*/ 8 w 67"/>
                    <a:gd name="T63" fmla="*/ 90 h 135"/>
                    <a:gd name="T64" fmla="*/ 12 w 67"/>
                    <a:gd name="T65" fmla="*/ 100 h 135"/>
                    <a:gd name="T66" fmla="*/ 8 w 67"/>
                    <a:gd name="T67" fmla="*/ 116 h 135"/>
                    <a:gd name="T68" fmla="*/ 0 w 67"/>
                    <a:gd name="T69" fmla="*/ 135 h 135"/>
                    <a:gd name="T70" fmla="*/ 7 w 67"/>
                    <a:gd name="T71"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 h="135">
                      <a:moveTo>
                        <a:pt x="7" y="135"/>
                      </a:moveTo>
                      <a:lnTo>
                        <a:pt x="7" y="135"/>
                      </a:lnTo>
                      <a:cubicBezTo>
                        <a:pt x="9" y="127"/>
                        <a:pt x="21" y="112"/>
                        <a:pt x="29" y="106"/>
                      </a:cubicBezTo>
                      <a:lnTo>
                        <a:pt x="26" y="104"/>
                      </a:lnTo>
                      <a:cubicBezTo>
                        <a:pt x="22" y="107"/>
                        <a:pt x="16" y="111"/>
                        <a:pt x="12" y="117"/>
                      </a:cubicBezTo>
                      <a:cubicBezTo>
                        <a:pt x="16" y="104"/>
                        <a:pt x="21" y="95"/>
                        <a:pt x="29" y="88"/>
                      </a:cubicBezTo>
                      <a:lnTo>
                        <a:pt x="27" y="86"/>
                      </a:lnTo>
                      <a:cubicBezTo>
                        <a:pt x="24" y="90"/>
                        <a:pt x="20" y="92"/>
                        <a:pt x="18" y="96"/>
                      </a:cubicBezTo>
                      <a:cubicBezTo>
                        <a:pt x="22" y="87"/>
                        <a:pt x="23" y="82"/>
                        <a:pt x="25" y="80"/>
                      </a:cubicBezTo>
                      <a:cubicBezTo>
                        <a:pt x="27" y="77"/>
                        <a:pt x="28" y="72"/>
                        <a:pt x="30" y="68"/>
                      </a:cubicBezTo>
                      <a:cubicBezTo>
                        <a:pt x="31" y="64"/>
                        <a:pt x="33" y="57"/>
                        <a:pt x="36" y="53"/>
                      </a:cubicBezTo>
                      <a:cubicBezTo>
                        <a:pt x="39" y="49"/>
                        <a:pt x="42" y="41"/>
                        <a:pt x="45" y="38"/>
                      </a:cubicBezTo>
                      <a:cubicBezTo>
                        <a:pt x="50" y="35"/>
                        <a:pt x="57" y="31"/>
                        <a:pt x="63" y="27"/>
                      </a:cubicBezTo>
                      <a:lnTo>
                        <a:pt x="61" y="25"/>
                      </a:lnTo>
                      <a:cubicBezTo>
                        <a:pt x="55" y="30"/>
                        <a:pt x="52" y="31"/>
                        <a:pt x="48" y="33"/>
                      </a:cubicBezTo>
                      <a:cubicBezTo>
                        <a:pt x="54" y="25"/>
                        <a:pt x="55" y="19"/>
                        <a:pt x="57" y="17"/>
                      </a:cubicBezTo>
                      <a:cubicBezTo>
                        <a:pt x="58" y="14"/>
                        <a:pt x="62" y="8"/>
                        <a:pt x="64" y="4"/>
                      </a:cubicBezTo>
                      <a:cubicBezTo>
                        <a:pt x="67" y="0"/>
                        <a:pt x="65" y="4"/>
                        <a:pt x="65" y="4"/>
                      </a:cubicBezTo>
                      <a:lnTo>
                        <a:pt x="62" y="3"/>
                      </a:lnTo>
                      <a:cubicBezTo>
                        <a:pt x="57" y="11"/>
                        <a:pt x="50" y="25"/>
                        <a:pt x="47" y="31"/>
                      </a:cubicBezTo>
                      <a:cubicBezTo>
                        <a:pt x="47" y="26"/>
                        <a:pt x="49" y="18"/>
                        <a:pt x="50" y="15"/>
                      </a:cubicBezTo>
                      <a:lnTo>
                        <a:pt x="46" y="14"/>
                      </a:lnTo>
                      <a:cubicBezTo>
                        <a:pt x="45" y="26"/>
                        <a:pt x="44" y="31"/>
                        <a:pt x="42" y="36"/>
                      </a:cubicBezTo>
                      <a:cubicBezTo>
                        <a:pt x="39" y="40"/>
                        <a:pt x="38" y="44"/>
                        <a:pt x="36" y="48"/>
                      </a:cubicBezTo>
                      <a:cubicBezTo>
                        <a:pt x="33" y="51"/>
                        <a:pt x="31" y="55"/>
                        <a:pt x="31" y="56"/>
                      </a:cubicBezTo>
                      <a:cubicBezTo>
                        <a:pt x="31" y="53"/>
                        <a:pt x="32" y="41"/>
                        <a:pt x="32" y="37"/>
                      </a:cubicBezTo>
                      <a:lnTo>
                        <a:pt x="29" y="37"/>
                      </a:lnTo>
                      <a:cubicBezTo>
                        <a:pt x="29" y="45"/>
                        <a:pt x="27" y="56"/>
                        <a:pt x="26" y="60"/>
                      </a:cubicBezTo>
                      <a:cubicBezTo>
                        <a:pt x="26" y="65"/>
                        <a:pt x="24" y="71"/>
                        <a:pt x="22" y="75"/>
                      </a:cubicBezTo>
                      <a:cubicBezTo>
                        <a:pt x="21" y="79"/>
                        <a:pt x="15" y="94"/>
                        <a:pt x="14" y="96"/>
                      </a:cubicBezTo>
                      <a:lnTo>
                        <a:pt x="13" y="89"/>
                      </a:lnTo>
                      <a:lnTo>
                        <a:pt x="8" y="90"/>
                      </a:lnTo>
                      <a:cubicBezTo>
                        <a:pt x="9" y="92"/>
                        <a:pt x="12" y="95"/>
                        <a:pt x="12" y="100"/>
                      </a:cubicBezTo>
                      <a:cubicBezTo>
                        <a:pt x="11" y="104"/>
                        <a:pt x="11" y="112"/>
                        <a:pt x="8" y="116"/>
                      </a:cubicBezTo>
                      <a:cubicBezTo>
                        <a:pt x="6" y="120"/>
                        <a:pt x="2" y="131"/>
                        <a:pt x="0" y="135"/>
                      </a:cubicBezTo>
                      <a:lnTo>
                        <a:pt x="7" y="13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29" name="Freeform 826"/>
                <p:cNvSpPr>
                  <a:spLocks noEditPoints="1"/>
                </p:cNvSpPr>
                <p:nvPr/>
              </p:nvSpPr>
              <p:spPr bwMode="auto">
                <a:xfrm>
                  <a:off x="5051" y="1996"/>
                  <a:ext cx="17" cy="36"/>
                </a:xfrm>
                <a:custGeom>
                  <a:avLst/>
                  <a:gdLst>
                    <a:gd name="T0" fmla="*/ 37 w 59"/>
                    <a:gd name="T1" fmla="*/ 30 h 118"/>
                    <a:gd name="T2" fmla="*/ 42 w 59"/>
                    <a:gd name="T3" fmla="*/ 21 h 118"/>
                    <a:gd name="T4" fmla="*/ 49 w 59"/>
                    <a:gd name="T5" fmla="*/ 16 h 118"/>
                    <a:gd name="T6" fmla="*/ 45 w 59"/>
                    <a:gd name="T7" fmla="*/ 17 h 118"/>
                    <a:gd name="T8" fmla="*/ 45 w 59"/>
                    <a:gd name="T9" fmla="*/ 16 h 118"/>
                    <a:gd name="T10" fmla="*/ 43 w 59"/>
                    <a:gd name="T11" fmla="*/ 14 h 118"/>
                    <a:gd name="T12" fmla="*/ 46 w 59"/>
                    <a:gd name="T13" fmla="*/ 0 h 118"/>
                    <a:gd name="T14" fmla="*/ 41 w 59"/>
                    <a:gd name="T15" fmla="*/ 20 h 118"/>
                    <a:gd name="T16" fmla="*/ 35 w 59"/>
                    <a:gd name="T17" fmla="*/ 32 h 118"/>
                    <a:gd name="T18" fmla="*/ 30 w 59"/>
                    <a:gd name="T19" fmla="*/ 41 h 118"/>
                    <a:gd name="T20" fmla="*/ 27 w 59"/>
                    <a:gd name="T21" fmla="*/ 40 h 118"/>
                    <a:gd name="T22" fmla="*/ 29 w 59"/>
                    <a:gd name="T23" fmla="*/ 22 h 118"/>
                    <a:gd name="T24" fmla="*/ 26 w 59"/>
                    <a:gd name="T25" fmla="*/ 39 h 118"/>
                    <a:gd name="T26" fmla="*/ 21 w 59"/>
                    <a:gd name="T27" fmla="*/ 60 h 118"/>
                    <a:gd name="T28" fmla="*/ 12 w 59"/>
                    <a:gd name="T29" fmla="*/ 81 h 118"/>
                    <a:gd name="T30" fmla="*/ 10 w 59"/>
                    <a:gd name="T31" fmla="*/ 74 h 118"/>
                    <a:gd name="T32" fmla="*/ 8 w 59"/>
                    <a:gd name="T33" fmla="*/ 75 h 118"/>
                    <a:gd name="T34" fmla="*/ 10 w 59"/>
                    <a:gd name="T35" fmla="*/ 88 h 118"/>
                    <a:gd name="T36" fmla="*/ 0 w 59"/>
                    <a:gd name="T37" fmla="*/ 118 h 118"/>
                    <a:gd name="T38" fmla="*/ 25 w 59"/>
                    <a:gd name="T39" fmla="*/ 90 h 118"/>
                    <a:gd name="T40" fmla="*/ 11 w 59"/>
                    <a:gd name="T41" fmla="*/ 102 h 118"/>
                    <a:gd name="T42" fmla="*/ 9 w 59"/>
                    <a:gd name="T43" fmla="*/ 101 h 118"/>
                    <a:gd name="T44" fmla="*/ 25 w 59"/>
                    <a:gd name="T45" fmla="*/ 72 h 118"/>
                    <a:gd name="T46" fmla="*/ 17 w 59"/>
                    <a:gd name="T47" fmla="*/ 80 h 118"/>
                    <a:gd name="T48" fmla="*/ 15 w 59"/>
                    <a:gd name="T49" fmla="*/ 79 h 118"/>
                    <a:gd name="T50" fmla="*/ 22 w 59"/>
                    <a:gd name="T51" fmla="*/ 63 h 118"/>
                    <a:gd name="T52" fmla="*/ 26 w 59"/>
                    <a:gd name="T53" fmla="*/ 51 h 118"/>
                    <a:gd name="T54" fmla="*/ 37 w 59"/>
                    <a:gd name="T55" fmla="*/ 30 h 118"/>
                    <a:gd name="T56" fmla="*/ 46 w 59"/>
                    <a:gd name="T57" fmla="*/ 15 h 118"/>
                    <a:gd name="T58" fmla="*/ 53 w 59"/>
                    <a:gd name="T59" fmla="*/ 3 h 118"/>
                    <a:gd name="T60" fmla="*/ 46 w 59"/>
                    <a:gd name="T61" fmla="*/ 15 h 118"/>
                    <a:gd name="T62" fmla="*/ 59 w 59"/>
                    <a:gd name="T63" fmla="*/ 11 h 118"/>
                    <a:gd name="T64" fmla="*/ 59 w 59"/>
                    <a:gd name="T65" fmla="*/ 1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 h="118">
                      <a:moveTo>
                        <a:pt x="37" y="30"/>
                      </a:moveTo>
                      <a:lnTo>
                        <a:pt x="37" y="30"/>
                      </a:lnTo>
                      <a:cubicBezTo>
                        <a:pt x="39" y="27"/>
                        <a:pt x="40" y="23"/>
                        <a:pt x="42" y="22"/>
                      </a:cubicBezTo>
                      <a:cubicBezTo>
                        <a:pt x="42" y="21"/>
                        <a:pt x="42" y="21"/>
                        <a:pt x="42" y="21"/>
                      </a:cubicBezTo>
                      <a:cubicBezTo>
                        <a:pt x="46" y="19"/>
                        <a:pt x="49" y="17"/>
                        <a:pt x="53" y="14"/>
                      </a:cubicBezTo>
                      <a:cubicBezTo>
                        <a:pt x="52" y="15"/>
                        <a:pt x="50" y="16"/>
                        <a:pt x="49" y="16"/>
                      </a:cubicBezTo>
                      <a:cubicBezTo>
                        <a:pt x="48" y="17"/>
                        <a:pt x="48" y="17"/>
                        <a:pt x="47" y="18"/>
                      </a:cubicBezTo>
                      <a:cubicBezTo>
                        <a:pt x="46" y="18"/>
                        <a:pt x="46" y="18"/>
                        <a:pt x="45" y="17"/>
                      </a:cubicBezTo>
                      <a:cubicBezTo>
                        <a:pt x="45" y="17"/>
                        <a:pt x="45" y="16"/>
                        <a:pt x="45" y="16"/>
                      </a:cubicBezTo>
                      <a:cubicBezTo>
                        <a:pt x="45" y="16"/>
                        <a:pt x="45" y="16"/>
                        <a:pt x="45" y="16"/>
                      </a:cubicBezTo>
                      <a:cubicBezTo>
                        <a:pt x="45" y="16"/>
                        <a:pt x="45" y="16"/>
                        <a:pt x="44" y="16"/>
                      </a:cubicBezTo>
                      <a:cubicBezTo>
                        <a:pt x="44" y="16"/>
                        <a:pt x="43" y="15"/>
                        <a:pt x="43" y="14"/>
                      </a:cubicBezTo>
                      <a:cubicBezTo>
                        <a:pt x="44" y="12"/>
                        <a:pt x="44" y="9"/>
                        <a:pt x="45" y="6"/>
                      </a:cubicBezTo>
                      <a:cubicBezTo>
                        <a:pt x="45" y="4"/>
                        <a:pt x="46" y="1"/>
                        <a:pt x="46" y="0"/>
                      </a:cubicBezTo>
                      <a:lnTo>
                        <a:pt x="45" y="0"/>
                      </a:lnTo>
                      <a:cubicBezTo>
                        <a:pt x="44" y="11"/>
                        <a:pt x="43" y="16"/>
                        <a:pt x="41" y="20"/>
                      </a:cubicBezTo>
                      <a:cubicBezTo>
                        <a:pt x="40" y="22"/>
                        <a:pt x="39" y="24"/>
                        <a:pt x="38" y="26"/>
                      </a:cubicBezTo>
                      <a:cubicBezTo>
                        <a:pt x="37" y="28"/>
                        <a:pt x="36" y="30"/>
                        <a:pt x="35" y="32"/>
                      </a:cubicBezTo>
                      <a:cubicBezTo>
                        <a:pt x="33" y="35"/>
                        <a:pt x="32" y="38"/>
                        <a:pt x="31" y="40"/>
                      </a:cubicBezTo>
                      <a:cubicBezTo>
                        <a:pt x="30" y="40"/>
                        <a:pt x="30" y="41"/>
                        <a:pt x="30" y="41"/>
                      </a:cubicBezTo>
                      <a:cubicBezTo>
                        <a:pt x="29" y="41"/>
                        <a:pt x="29" y="42"/>
                        <a:pt x="28" y="42"/>
                      </a:cubicBezTo>
                      <a:cubicBezTo>
                        <a:pt x="28" y="41"/>
                        <a:pt x="27" y="41"/>
                        <a:pt x="27" y="40"/>
                      </a:cubicBezTo>
                      <a:cubicBezTo>
                        <a:pt x="27" y="39"/>
                        <a:pt x="28" y="35"/>
                        <a:pt x="28" y="31"/>
                      </a:cubicBezTo>
                      <a:cubicBezTo>
                        <a:pt x="29" y="28"/>
                        <a:pt x="29" y="24"/>
                        <a:pt x="29" y="22"/>
                      </a:cubicBezTo>
                      <a:lnTo>
                        <a:pt x="28" y="22"/>
                      </a:lnTo>
                      <a:cubicBezTo>
                        <a:pt x="28" y="28"/>
                        <a:pt x="27" y="34"/>
                        <a:pt x="26" y="39"/>
                      </a:cubicBezTo>
                      <a:cubicBezTo>
                        <a:pt x="26" y="41"/>
                        <a:pt x="26" y="43"/>
                        <a:pt x="25" y="44"/>
                      </a:cubicBezTo>
                      <a:cubicBezTo>
                        <a:pt x="25" y="49"/>
                        <a:pt x="23" y="56"/>
                        <a:pt x="21" y="60"/>
                      </a:cubicBezTo>
                      <a:cubicBezTo>
                        <a:pt x="20" y="63"/>
                        <a:pt x="14" y="78"/>
                        <a:pt x="14" y="80"/>
                      </a:cubicBezTo>
                      <a:cubicBezTo>
                        <a:pt x="13" y="81"/>
                        <a:pt x="13" y="81"/>
                        <a:pt x="12" y="81"/>
                      </a:cubicBezTo>
                      <a:cubicBezTo>
                        <a:pt x="12" y="81"/>
                        <a:pt x="11" y="81"/>
                        <a:pt x="11" y="80"/>
                      </a:cubicBezTo>
                      <a:lnTo>
                        <a:pt x="10" y="74"/>
                      </a:lnTo>
                      <a:lnTo>
                        <a:pt x="8" y="75"/>
                      </a:lnTo>
                      <a:cubicBezTo>
                        <a:pt x="8" y="75"/>
                        <a:pt x="8" y="75"/>
                        <a:pt x="8" y="75"/>
                      </a:cubicBezTo>
                      <a:cubicBezTo>
                        <a:pt x="10" y="77"/>
                        <a:pt x="12" y="80"/>
                        <a:pt x="11" y="84"/>
                      </a:cubicBezTo>
                      <a:cubicBezTo>
                        <a:pt x="11" y="85"/>
                        <a:pt x="10" y="87"/>
                        <a:pt x="10" y="88"/>
                      </a:cubicBezTo>
                      <a:cubicBezTo>
                        <a:pt x="10" y="93"/>
                        <a:pt x="9" y="98"/>
                        <a:pt x="7" y="101"/>
                      </a:cubicBezTo>
                      <a:cubicBezTo>
                        <a:pt x="5" y="104"/>
                        <a:pt x="2" y="113"/>
                        <a:pt x="0" y="118"/>
                      </a:cubicBezTo>
                      <a:lnTo>
                        <a:pt x="4" y="118"/>
                      </a:lnTo>
                      <a:cubicBezTo>
                        <a:pt x="7" y="110"/>
                        <a:pt x="17" y="96"/>
                        <a:pt x="25" y="90"/>
                      </a:cubicBezTo>
                      <a:lnTo>
                        <a:pt x="24" y="90"/>
                      </a:lnTo>
                      <a:cubicBezTo>
                        <a:pt x="19" y="93"/>
                        <a:pt x="14" y="97"/>
                        <a:pt x="11" y="102"/>
                      </a:cubicBezTo>
                      <a:cubicBezTo>
                        <a:pt x="11" y="102"/>
                        <a:pt x="10" y="102"/>
                        <a:pt x="10" y="102"/>
                      </a:cubicBezTo>
                      <a:cubicBezTo>
                        <a:pt x="9" y="102"/>
                        <a:pt x="9" y="101"/>
                        <a:pt x="9" y="101"/>
                      </a:cubicBezTo>
                      <a:cubicBezTo>
                        <a:pt x="12" y="88"/>
                        <a:pt x="17" y="80"/>
                        <a:pt x="25" y="72"/>
                      </a:cubicBezTo>
                      <a:lnTo>
                        <a:pt x="25" y="72"/>
                      </a:lnTo>
                      <a:cubicBezTo>
                        <a:pt x="24" y="73"/>
                        <a:pt x="23" y="74"/>
                        <a:pt x="22" y="75"/>
                      </a:cubicBezTo>
                      <a:cubicBezTo>
                        <a:pt x="20" y="76"/>
                        <a:pt x="18" y="78"/>
                        <a:pt x="17" y="80"/>
                      </a:cubicBezTo>
                      <a:cubicBezTo>
                        <a:pt x="17" y="81"/>
                        <a:pt x="16" y="81"/>
                        <a:pt x="15" y="81"/>
                      </a:cubicBezTo>
                      <a:cubicBezTo>
                        <a:pt x="15" y="81"/>
                        <a:pt x="15" y="80"/>
                        <a:pt x="15" y="79"/>
                      </a:cubicBezTo>
                      <a:cubicBezTo>
                        <a:pt x="17" y="75"/>
                        <a:pt x="18" y="72"/>
                        <a:pt x="19" y="69"/>
                      </a:cubicBezTo>
                      <a:cubicBezTo>
                        <a:pt x="20" y="66"/>
                        <a:pt x="21" y="64"/>
                        <a:pt x="22" y="63"/>
                      </a:cubicBezTo>
                      <a:cubicBezTo>
                        <a:pt x="23" y="61"/>
                        <a:pt x="25" y="57"/>
                        <a:pt x="26" y="53"/>
                      </a:cubicBezTo>
                      <a:lnTo>
                        <a:pt x="26" y="51"/>
                      </a:lnTo>
                      <a:cubicBezTo>
                        <a:pt x="28" y="46"/>
                        <a:pt x="30" y="40"/>
                        <a:pt x="33" y="37"/>
                      </a:cubicBezTo>
                      <a:cubicBezTo>
                        <a:pt x="34" y="35"/>
                        <a:pt x="35" y="33"/>
                        <a:pt x="37" y="30"/>
                      </a:cubicBezTo>
                      <a:lnTo>
                        <a:pt x="37" y="30"/>
                      </a:lnTo>
                      <a:close/>
                      <a:moveTo>
                        <a:pt x="46" y="15"/>
                      </a:moveTo>
                      <a:lnTo>
                        <a:pt x="46" y="15"/>
                      </a:lnTo>
                      <a:cubicBezTo>
                        <a:pt x="49" y="10"/>
                        <a:pt x="51" y="5"/>
                        <a:pt x="53" y="3"/>
                      </a:cubicBezTo>
                      <a:cubicBezTo>
                        <a:pt x="50" y="7"/>
                        <a:pt x="47" y="12"/>
                        <a:pt x="46" y="15"/>
                      </a:cubicBezTo>
                      <a:lnTo>
                        <a:pt x="46" y="15"/>
                      </a:lnTo>
                      <a:close/>
                      <a:moveTo>
                        <a:pt x="59" y="11"/>
                      </a:moveTo>
                      <a:lnTo>
                        <a:pt x="59" y="11"/>
                      </a:lnTo>
                      <a:cubicBezTo>
                        <a:pt x="59" y="11"/>
                        <a:pt x="59" y="11"/>
                        <a:pt x="58" y="11"/>
                      </a:cubicBezTo>
                      <a:cubicBezTo>
                        <a:pt x="59" y="11"/>
                        <a:pt x="59" y="11"/>
                        <a:pt x="59" y="11"/>
                      </a:cubicBezTo>
                      <a:lnTo>
                        <a:pt x="59" y="11"/>
                      </a:lnTo>
                      <a:close/>
                    </a:path>
                  </a:pathLst>
                </a:custGeom>
                <a:solidFill>
                  <a:srgbClr val="46190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30" name="Freeform 827"/>
                <p:cNvSpPr>
                  <a:spLocks/>
                </p:cNvSpPr>
                <p:nvPr/>
              </p:nvSpPr>
              <p:spPr bwMode="auto">
                <a:xfrm>
                  <a:off x="5082" y="2123"/>
                  <a:ext cx="23" cy="17"/>
                </a:xfrm>
                <a:custGeom>
                  <a:avLst/>
                  <a:gdLst>
                    <a:gd name="T0" fmla="*/ 73 w 73"/>
                    <a:gd name="T1" fmla="*/ 16 h 54"/>
                    <a:gd name="T2" fmla="*/ 73 w 73"/>
                    <a:gd name="T3" fmla="*/ 16 h 54"/>
                    <a:gd name="T4" fmla="*/ 37 w 73"/>
                    <a:gd name="T5" fmla="*/ 7 h 54"/>
                    <a:gd name="T6" fmla="*/ 6 w 73"/>
                    <a:gd name="T7" fmla="*/ 24 h 54"/>
                    <a:gd name="T8" fmla="*/ 0 w 73"/>
                    <a:gd name="T9" fmla="*/ 51 h 54"/>
                    <a:gd name="T10" fmla="*/ 5 w 73"/>
                    <a:gd name="T11" fmla="*/ 49 h 54"/>
                    <a:gd name="T12" fmla="*/ 45 w 73"/>
                    <a:gd name="T13" fmla="*/ 23 h 54"/>
                    <a:gd name="T14" fmla="*/ 73 w 73"/>
                    <a:gd name="T15" fmla="*/ 16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54">
                      <a:moveTo>
                        <a:pt x="73" y="16"/>
                      </a:moveTo>
                      <a:lnTo>
                        <a:pt x="73" y="16"/>
                      </a:lnTo>
                      <a:cubicBezTo>
                        <a:pt x="65" y="6"/>
                        <a:pt x="49" y="0"/>
                        <a:pt x="37" y="7"/>
                      </a:cubicBezTo>
                      <a:cubicBezTo>
                        <a:pt x="23" y="14"/>
                        <a:pt x="11" y="14"/>
                        <a:pt x="6" y="24"/>
                      </a:cubicBezTo>
                      <a:cubicBezTo>
                        <a:pt x="2" y="34"/>
                        <a:pt x="0" y="48"/>
                        <a:pt x="0" y="51"/>
                      </a:cubicBezTo>
                      <a:cubicBezTo>
                        <a:pt x="0" y="54"/>
                        <a:pt x="2" y="53"/>
                        <a:pt x="5" y="49"/>
                      </a:cubicBezTo>
                      <a:cubicBezTo>
                        <a:pt x="13" y="39"/>
                        <a:pt x="38" y="26"/>
                        <a:pt x="45" y="23"/>
                      </a:cubicBezTo>
                      <a:cubicBezTo>
                        <a:pt x="51" y="21"/>
                        <a:pt x="67" y="17"/>
                        <a:pt x="73" y="1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31" name="Freeform 828"/>
                <p:cNvSpPr>
                  <a:spLocks/>
                </p:cNvSpPr>
                <p:nvPr/>
              </p:nvSpPr>
              <p:spPr bwMode="auto">
                <a:xfrm>
                  <a:off x="5083" y="2124"/>
                  <a:ext cx="21" cy="15"/>
                </a:xfrm>
                <a:custGeom>
                  <a:avLst/>
                  <a:gdLst>
                    <a:gd name="T0" fmla="*/ 43 w 70"/>
                    <a:gd name="T1" fmla="*/ 20 h 49"/>
                    <a:gd name="T2" fmla="*/ 43 w 70"/>
                    <a:gd name="T3" fmla="*/ 20 h 49"/>
                    <a:gd name="T4" fmla="*/ 70 w 70"/>
                    <a:gd name="T5" fmla="*/ 13 h 49"/>
                    <a:gd name="T6" fmla="*/ 36 w 70"/>
                    <a:gd name="T7" fmla="*/ 6 h 49"/>
                    <a:gd name="T8" fmla="*/ 22 w 70"/>
                    <a:gd name="T9" fmla="*/ 12 h 49"/>
                    <a:gd name="T10" fmla="*/ 6 w 70"/>
                    <a:gd name="T11" fmla="*/ 23 h 49"/>
                    <a:gd name="T12" fmla="*/ 0 w 70"/>
                    <a:gd name="T13" fmla="*/ 49 h 49"/>
                    <a:gd name="T14" fmla="*/ 0 w 70"/>
                    <a:gd name="T15" fmla="*/ 49 h 49"/>
                    <a:gd name="T16" fmla="*/ 3 w 70"/>
                    <a:gd name="T17" fmla="*/ 47 h 49"/>
                    <a:gd name="T18" fmla="*/ 43 w 70"/>
                    <a:gd name="T19"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49">
                      <a:moveTo>
                        <a:pt x="43" y="20"/>
                      </a:moveTo>
                      <a:lnTo>
                        <a:pt x="43" y="20"/>
                      </a:lnTo>
                      <a:cubicBezTo>
                        <a:pt x="49" y="18"/>
                        <a:pt x="63" y="15"/>
                        <a:pt x="70" y="13"/>
                      </a:cubicBezTo>
                      <a:cubicBezTo>
                        <a:pt x="62" y="5"/>
                        <a:pt x="48" y="0"/>
                        <a:pt x="36" y="6"/>
                      </a:cubicBezTo>
                      <a:cubicBezTo>
                        <a:pt x="31" y="9"/>
                        <a:pt x="27" y="10"/>
                        <a:pt x="22" y="12"/>
                      </a:cubicBezTo>
                      <a:cubicBezTo>
                        <a:pt x="15" y="15"/>
                        <a:pt x="9" y="17"/>
                        <a:pt x="6" y="23"/>
                      </a:cubicBezTo>
                      <a:cubicBezTo>
                        <a:pt x="2" y="33"/>
                        <a:pt x="0" y="48"/>
                        <a:pt x="0" y="49"/>
                      </a:cubicBezTo>
                      <a:cubicBezTo>
                        <a:pt x="0" y="49"/>
                        <a:pt x="0" y="49"/>
                        <a:pt x="0" y="49"/>
                      </a:cubicBezTo>
                      <a:cubicBezTo>
                        <a:pt x="1" y="49"/>
                        <a:pt x="1" y="48"/>
                        <a:pt x="3" y="47"/>
                      </a:cubicBezTo>
                      <a:cubicBezTo>
                        <a:pt x="11" y="36"/>
                        <a:pt x="36" y="23"/>
                        <a:pt x="43" y="20"/>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32" name="Freeform 829"/>
                <p:cNvSpPr>
                  <a:spLocks/>
                </p:cNvSpPr>
                <p:nvPr/>
              </p:nvSpPr>
              <p:spPr bwMode="auto">
                <a:xfrm>
                  <a:off x="5172" y="2106"/>
                  <a:ext cx="15" cy="24"/>
                </a:xfrm>
                <a:custGeom>
                  <a:avLst/>
                  <a:gdLst>
                    <a:gd name="T0" fmla="*/ 43 w 50"/>
                    <a:gd name="T1" fmla="*/ 0 h 81"/>
                    <a:gd name="T2" fmla="*/ 43 w 50"/>
                    <a:gd name="T3" fmla="*/ 0 h 81"/>
                    <a:gd name="T4" fmla="*/ 50 w 50"/>
                    <a:gd name="T5" fmla="*/ 11 h 81"/>
                    <a:gd name="T6" fmla="*/ 39 w 50"/>
                    <a:gd name="T7" fmla="*/ 26 h 81"/>
                    <a:gd name="T8" fmla="*/ 32 w 50"/>
                    <a:gd name="T9" fmla="*/ 46 h 81"/>
                    <a:gd name="T10" fmla="*/ 19 w 50"/>
                    <a:gd name="T11" fmla="*/ 68 h 81"/>
                    <a:gd name="T12" fmla="*/ 10 w 50"/>
                    <a:gd name="T13" fmla="*/ 81 h 81"/>
                    <a:gd name="T14" fmla="*/ 0 w 50"/>
                    <a:gd name="T15" fmla="*/ 77 h 81"/>
                    <a:gd name="T16" fmla="*/ 14 w 50"/>
                    <a:gd name="T17" fmla="*/ 46 h 81"/>
                    <a:gd name="T18" fmla="*/ 25 w 50"/>
                    <a:gd name="T19" fmla="*/ 24 h 81"/>
                    <a:gd name="T20" fmla="*/ 42 w 50"/>
                    <a:gd name="T21" fmla="*/ 0 h 81"/>
                    <a:gd name="T22" fmla="*/ 43 w 50"/>
                    <a:gd name="T23"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81">
                      <a:moveTo>
                        <a:pt x="43" y="0"/>
                      </a:moveTo>
                      <a:lnTo>
                        <a:pt x="43" y="0"/>
                      </a:lnTo>
                      <a:lnTo>
                        <a:pt x="50" y="11"/>
                      </a:lnTo>
                      <a:cubicBezTo>
                        <a:pt x="45" y="16"/>
                        <a:pt x="41" y="19"/>
                        <a:pt x="39" y="26"/>
                      </a:cubicBezTo>
                      <a:cubicBezTo>
                        <a:pt x="37" y="34"/>
                        <a:pt x="36" y="40"/>
                        <a:pt x="32" y="46"/>
                      </a:cubicBezTo>
                      <a:cubicBezTo>
                        <a:pt x="28" y="53"/>
                        <a:pt x="25" y="63"/>
                        <a:pt x="19" y="68"/>
                      </a:cubicBezTo>
                      <a:cubicBezTo>
                        <a:pt x="14" y="74"/>
                        <a:pt x="11" y="79"/>
                        <a:pt x="10" y="81"/>
                      </a:cubicBezTo>
                      <a:lnTo>
                        <a:pt x="0" y="77"/>
                      </a:lnTo>
                      <a:cubicBezTo>
                        <a:pt x="2" y="64"/>
                        <a:pt x="10" y="51"/>
                        <a:pt x="14" y="46"/>
                      </a:cubicBezTo>
                      <a:cubicBezTo>
                        <a:pt x="17" y="41"/>
                        <a:pt x="21" y="30"/>
                        <a:pt x="25" y="24"/>
                      </a:cubicBezTo>
                      <a:cubicBezTo>
                        <a:pt x="29" y="17"/>
                        <a:pt x="37" y="4"/>
                        <a:pt x="42" y="0"/>
                      </a:cubicBezTo>
                      <a:lnTo>
                        <a:pt x="43"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33" name="Freeform 830"/>
                <p:cNvSpPr>
                  <a:spLocks/>
                </p:cNvSpPr>
                <p:nvPr/>
              </p:nvSpPr>
              <p:spPr bwMode="auto">
                <a:xfrm>
                  <a:off x="5172" y="2106"/>
                  <a:ext cx="14" cy="23"/>
                </a:xfrm>
                <a:custGeom>
                  <a:avLst/>
                  <a:gdLst>
                    <a:gd name="T0" fmla="*/ 15 w 43"/>
                    <a:gd name="T1" fmla="*/ 55 h 76"/>
                    <a:gd name="T2" fmla="*/ 15 w 43"/>
                    <a:gd name="T3" fmla="*/ 55 h 76"/>
                    <a:gd name="T4" fmla="*/ 17 w 43"/>
                    <a:gd name="T5" fmla="*/ 52 h 76"/>
                    <a:gd name="T6" fmla="*/ 19 w 43"/>
                    <a:gd name="T7" fmla="*/ 49 h 76"/>
                    <a:gd name="T8" fmla="*/ 28 w 43"/>
                    <a:gd name="T9" fmla="*/ 31 h 76"/>
                    <a:gd name="T10" fmla="*/ 43 w 43"/>
                    <a:gd name="T11" fmla="*/ 5 h 76"/>
                    <a:gd name="T12" fmla="*/ 40 w 43"/>
                    <a:gd name="T13" fmla="*/ 0 h 76"/>
                    <a:gd name="T14" fmla="*/ 24 w 43"/>
                    <a:gd name="T15" fmla="*/ 23 h 76"/>
                    <a:gd name="T16" fmla="*/ 19 w 43"/>
                    <a:gd name="T17" fmla="*/ 33 h 76"/>
                    <a:gd name="T18" fmla="*/ 13 w 43"/>
                    <a:gd name="T19" fmla="*/ 46 h 76"/>
                    <a:gd name="T20" fmla="*/ 0 w 43"/>
                    <a:gd name="T21" fmla="*/ 75 h 76"/>
                    <a:gd name="T22" fmla="*/ 3 w 43"/>
                    <a:gd name="T23" fmla="*/ 76 h 76"/>
                    <a:gd name="T24" fmla="*/ 15 w 43"/>
                    <a:gd name="T25" fmla="*/ 5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6">
                      <a:moveTo>
                        <a:pt x="15" y="55"/>
                      </a:moveTo>
                      <a:lnTo>
                        <a:pt x="15" y="55"/>
                      </a:lnTo>
                      <a:lnTo>
                        <a:pt x="17" y="52"/>
                      </a:lnTo>
                      <a:lnTo>
                        <a:pt x="19" y="49"/>
                      </a:lnTo>
                      <a:cubicBezTo>
                        <a:pt x="23" y="43"/>
                        <a:pt x="27" y="37"/>
                        <a:pt x="28" y="31"/>
                      </a:cubicBezTo>
                      <a:cubicBezTo>
                        <a:pt x="29" y="24"/>
                        <a:pt x="34" y="15"/>
                        <a:pt x="43" y="5"/>
                      </a:cubicBezTo>
                      <a:lnTo>
                        <a:pt x="40" y="0"/>
                      </a:lnTo>
                      <a:cubicBezTo>
                        <a:pt x="36" y="5"/>
                        <a:pt x="28" y="17"/>
                        <a:pt x="24" y="23"/>
                      </a:cubicBezTo>
                      <a:cubicBezTo>
                        <a:pt x="23" y="26"/>
                        <a:pt x="21" y="30"/>
                        <a:pt x="19" y="33"/>
                      </a:cubicBezTo>
                      <a:cubicBezTo>
                        <a:pt x="17" y="38"/>
                        <a:pt x="15" y="43"/>
                        <a:pt x="13" y="46"/>
                      </a:cubicBezTo>
                      <a:cubicBezTo>
                        <a:pt x="10" y="49"/>
                        <a:pt x="2" y="62"/>
                        <a:pt x="0" y="75"/>
                      </a:cubicBezTo>
                      <a:lnTo>
                        <a:pt x="3" y="76"/>
                      </a:lnTo>
                      <a:cubicBezTo>
                        <a:pt x="5" y="69"/>
                        <a:pt x="11" y="61"/>
                        <a:pt x="15" y="55"/>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34" name="Freeform 831"/>
                <p:cNvSpPr>
                  <a:spLocks/>
                </p:cNvSpPr>
                <p:nvPr/>
              </p:nvSpPr>
              <p:spPr bwMode="auto">
                <a:xfrm>
                  <a:off x="5173" y="2108"/>
                  <a:ext cx="14" cy="22"/>
                </a:xfrm>
                <a:custGeom>
                  <a:avLst/>
                  <a:gdLst>
                    <a:gd name="T0" fmla="*/ 26 w 44"/>
                    <a:gd name="T1" fmla="*/ 26 h 73"/>
                    <a:gd name="T2" fmla="*/ 26 w 44"/>
                    <a:gd name="T3" fmla="*/ 26 h 73"/>
                    <a:gd name="T4" fmla="*/ 16 w 44"/>
                    <a:gd name="T5" fmla="*/ 45 h 73"/>
                    <a:gd name="T6" fmla="*/ 15 w 44"/>
                    <a:gd name="T7" fmla="*/ 47 h 73"/>
                    <a:gd name="T8" fmla="*/ 12 w 44"/>
                    <a:gd name="T9" fmla="*/ 50 h 73"/>
                    <a:gd name="T10" fmla="*/ 0 w 44"/>
                    <a:gd name="T11" fmla="*/ 72 h 73"/>
                    <a:gd name="T12" fmla="*/ 4 w 44"/>
                    <a:gd name="T13" fmla="*/ 73 h 73"/>
                    <a:gd name="T14" fmla="*/ 4 w 44"/>
                    <a:gd name="T15" fmla="*/ 73 h 73"/>
                    <a:gd name="T16" fmla="*/ 13 w 44"/>
                    <a:gd name="T17" fmla="*/ 62 h 73"/>
                    <a:gd name="T18" fmla="*/ 21 w 44"/>
                    <a:gd name="T19" fmla="*/ 48 h 73"/>
                    <a:gd name="T20" fmla="*/ 26 w 44"/>
                    <a:gd name="T21" fmla="*/ 39 h 73"/>
                    <a:gd name="T22" fmla="*/ 33 w 44"/>
                    <a:gd name="T23" fmla="*/ 20 h 73"/>
                    <a:gd name="T24" fmla="*/ 43 w 44"/>
                    <a:gd name="T25" fmla="*/ 6 h 73"/>
                    <a:gd name="T26" fmla="*/ 44 w 44"/>
                    <a:gd name="T27" fmla="*/ 5 h 73"/>
                    <a:gd name="T28" fmla="*/ 41 w 44"/>
                    <a:gd name="T29" fmla="*/ 0 h 73"/>
                    <a:gd name="T30" fmla="*/ 26 w 44"/>
                    <a:gd name="T31" fmla="*/ 2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73">
                      <a:moveTo>
                        <a:pt x="26" y="26"/>
                      </a:moveTo>
                      <a:lnTo>
                        <a:pt x="26" y="26"/>
                      </a:lnTo>
                      <a:cubicBezTo>
                        <a:pt x="25" y="32"/>
                        <a:pt x="20" y="39"/>
                        <a:pt x="16" y="45"/>
                      </a:cubicBezTo>
                      <a:lnTo>
                        <a:pt x="15" y="47"/>
                      </a:lnTo>
                      <a:lnTo>
                        <a:pt x="12" y="50"/>
                      </a:lnTo>
                      <a:cubicBezTo>
                        <a:pt x="8" y="56"/>
                        <a:pt x="3" y="65"/>
                        <a:pt x="0" y="72"/>
                      </a:cubicBezTo>
                      <a:lnTo>
                        <a:pt x="4" y="73"/>
                      </a:lnTo>
                      <a:cubicBezTo>
                        <a:pt x="4" y="73"/>
                        <a:pt x="4" y="73"/>
                        <a:pt x="4" y="73"/>
                      </a:cubicBezTo>
                      <a:cubicBezTo>
                        <a:pt x="6" y="70"/>
                        <a:pt x="9" y="66"/>
                        <a:pt x="13" y="62"/>
                      </a:cubicBezTo>
                      <a:cubicBezTo>
                        <a:pt x="17" y="59"/>
                        <a:pt x="19" y="53"/>
                        <a:pt x="21" y="48"/>
                      </a:cubicBezTo>
                      <a:cubicBezTo>
                        <a:pt x="23" y="45"/>
                        <a:pt x="24" y="42"/>
                        <a:pt x="26" y="39"/>
                      </a:cubicBezTo>
                      <a:cubicBezTo>
                        <a:pt x="30" y="33"/>
                        <a:pt x="31" y="28"/>
                        <a:pt x="33" y="20"/>
                      </a:cubicBezTo>
                      <a:cubicBezTo>
                        <a:pt x="34" y="13"/>
                        <a:pt x="38" y="9"/>
                        <a:pt x="43" y="6"/>
                      </a:cubicBezTo>
                      <a:lnTo>
                        <a:pt x="44" y="5"/>
                      </a:lnTo>
                      <a:lnTo>
                        <a:pt x="41" y="0"/>
                      </a:lnTo>
                      <a:cubicBezTo>
                        <a:pt x="32" y="10"/>
                        <a:pt x="27" y="19"/>
                        <a:pt x="26" y="26"/>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35" name="Freeform 832"/>
                <p:cNvSpPr>
                  <a:spLocks/>
                </p:cNvSpPr>
                <p:nvPr/>
              </p:nvSpPr>
              <p:spPr bwMode="auto">
                <a:xfrm>
                  <a:off x="5209" y="1994"/>
                  <a:ext cx="16" cy="64"/>
                </a:xfrm>
                <a:custGeom>
                  <a:avLst/>
                  <a:gdLst>
                    <a:gd name="T0" fmla="*/ 49 w 54"/>
                    <a:gd name="T1" fmla="*/ 210 h 211"/>
                    <a:gd name="T2" fmla="*/ 49 w 54"/>
                    <a:gd name="T3" fmla="*/ 210 h 211"/>
                    <a:gd name="T4" fmla="*/ 46 w 54"/>
                    <a:gd name="T5" fmla="*/ 172 h 211"/>
                    <a:gd name="T6" fmla="*/ 46 w 54"/>
                    <a:gd name="T7" fmla="*/ 145 h 211"/>
                    <a:gd name="T8" fmla="*/ 41 w 54"/>
                    <a:gd name="T9" fmla="*/ 125 h 211"/>
                    <a:gd name="T10" fmla="*/ 29 w 54"/>
                    <a:gd name="T11" fmla="*/ 112 h 211"/>
                    <a:gd name="T12" fmla="*/ 31 w 54"/>
                    <a:gd name="T13" fmla="*/ 109 h 211"/>
                    <a:gd name="T14" fmla="*/ 43 w 54"/>
                    <a:gd name="T15" fmla="*/ 122 h 211"/>
                    <a:gd name="T16" fmla="*/ 30 w 54"/>
                    <a:gd name="T17" fmla="*/ 92 h 211"/>
                    <a:gd name="T18" fmla="*/ 32 w 54"/>
                    <a:gd name="T19" fmla="*/ 90 h 211"/>
                    <a:gd name="T20" fmla="*/ 40 w 54"/>
                    <a:gd name="T21" fmla="*/ 105 h 211"/>
                    <a:gd name="T22" fmla="*/ 15 w 54"/>
                    <a:gd name="T23" fmla="*/ 45 h 211"/>
                    <a:gd name="T24" fmla="*/ 6 w 54"/>
                    <a:gd name="T25" fmla="*/ 35 h 211"/>
                    <a:gd name="T26" fmla="*/ 7 w 54"/>
                    <a:gd name="T27" fmla="*/ 33 h 211"/>
                    <a:gd name="T28" fmla="*/ 20 w 54"/>
                    <a:gd name="T29" fmla="*/ 46 h 211"/>
                    <a:gd name="T30" fmla="*/ 11 w 54"/>
                    <a:gd name="T31" fmla="*/ 25 h 211"/>
                    <a:gd name="T32" fmla="*/ 7 w 54"/>
                    <a:gd name="T33" fmla="*/ 14 h 211"/>
                    <a:gd name="T34" fmla="*/ 0 w 54"/>
                    <a:gd name="T35" fmla="*/ 2 h 211"/>
                    <a:gd name="T36" fmla="*/ 2 w 54"/>
                    <a:gd name="T37" fmla="*/ 0 h 211"/>
                    <a:gd name="T38" fmla="*/ 10 w 54"/>
                    <a:gd name="T39" fmla="*/ 14 h 211"/>
                    <a:gd name="T40" fmla="*/ 14 w 54"/>
                    <a:gd name="T41" fmla="*/ 23 h 211"/>
                    <a:gd name="T42" fmla="*/ 19 w 54"/>
                    <a:gd name="T43" fmla="*/ 34 h 211"/>
                    <a:gd name="T44" fmla="*/ 18 w 54"/>
                    <a:gd name="T45" fmla="*/ 20 h 211"/>
                    <a:gd name="T46" fmla="*/ 22 w 54"/>
                    <a:gd name="T47" fmla="*/ 20 h 211"/>
                    <a:gd name="T48" fmla="*/ 21 w 54"/>
                    <a:gd name="T49" fmla="*/ 38 h 211"/>
                    <a:gd name="T50" fmla="*/ 24 w 54"/>
                    <a:gd name="T51" fmla="*/ 50 h 211"/>
                    <a:gd name="T52" fmla="*/ 32 w 54"/>
                    <a:gd name="T53" fmla="*/ 67 h 211"/>
                    <a:gd name="T54" fmla="*/ 34 w 54"/>
                    <a:gd name="T55" fmla="*/ 54 h 211"/>
                    <a:gd name="T56" fmla="*/ 38 w 54"/>
                    <a:gd name="T57" fmla="*/ 54 h 211"/>
                    <a:gd name="T58" fmla="*/ 35 w 54"/>
                    <a:gd name="T59" fmla="*/ 73 h 211"/>
                    <a:gd name="T60" fmla="*/ 44 w 54"/>
                    <a:gd name="T61" fmla="*/ 105 h 211"/>
                    <a:gd name="T62" fmla="*/ 47 w 54"/>
                    <a:gd name="T63" fmla="*/ 99 h 211"/>
                    <a:gd name="T64" fmla="*/ 50 w 54"/>
                    <a:gd name="T65" fmla="*/ 101 h 211"/>
                    <a:gd name="T66" fmla="*/ 46 w 54"/>
                    <a:gd name="T67" fmla="*/ 111 h 211"/>
                    <a:gd name="T68" fmla="*/ 51 w 54"/>
                    <a:gd name="T69" fmla="*/ 144 h 211"/>
                    <a:gd name="T70" fmla="*/ 50 w 54"/>
                    <a:gd name="T71" fmla="*/ 172 h 211"/>
                    <a:gd name="T72" fmla="*/ 53 w 54"/>
                    <a:gd name="T73" fmla="*/ 211 h 211"/>
                    <a:gd name="T74" fmla="*/ 49 w 54"/>
                    <a:gd name="T75" fmla="*/ 21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 h="211">
                      <a:moveTo>
                        <a:pt x="49" y="210"/>
                      </a:moveTo>
                      <a:lnTo>
                        <a:pt x="49" y="210"/>
                      </a:lnTo>
                      <a:cubicBezTo>
                        <a:pt x="49" y="202"/>
                        <a:pt x="46" y="178"/>
                        <a:pt x="46" y="172"/>
                      </a:cubicBezTo>
                      <a:cubicBezTo>
                        <a:pt x="46" y="166"/>
                        <a:pt x="47" y="158"/>
                        <a:pt x="46" y="145"/>
                      </a:cubicBezTo>
                      <a:cubicBezTo>
                        <a:pt x="45" y="132"/>
                        <a:pt x="44" y="128"/>
                        <a:pt x="41" y="125"/>
                      </a:cubicBezTo>
                      <a:cubicBezTo>
                        <a:pt x="39" y="122"/>
                        <a:pt x="30" y="114"/>
                        <a:pt x="29" y="112"/>
                      </a:cubicBezTo>
                      <a:lnTo>
                        <a:pt x="31" y="109"/>
                      </a:lnTo>
                      <a:cubicBezTo>
                        <a:pt x="33" y="111"/>
                        <a:pt x="41" y="119"/>
                        <a:pt x="43" y="122"/>
                      </a:cubicBezTo>
                      <a:cubicBezTo>
                        <a:pt x="42" y="114"/>
                        <a:pt x="37" y="105"/>
                        <a:pt x="30" y="92"/>
                      </a:cubicBezTo>
                      <a:lnTo>
                        <a:pt x="32" y="90"/>
                      </a:lnTo>
                      <a:cubicBezTo>
                        <a:pt x="34" y="93"/>
                        <a:pt x="38" y="100"/>
                        <a:pt x="40" y="105"/>
                      </a:cubicBezTo>
                      <a:cubicBezTo>
                        <a:pt x="31" y="74"/>
                        <a:pt x="22" y="54"/>
                        <a:pt x="15" y="45"/>
                      </a:cubicBezTo>
                      <a:cubicBezTo>
                        <a:pt x="13" y="42"/>
                        <a:pt x="7" y="36"/>
                        <a:pt x="6" y="35"/>
                      </a:cubicBezTo>
                      <a:lnTo>
                        <a:pt x="7" y="33"/>
                      </a:lnTo>
                      <a:cubicBezTo>
                        <a:pt x="14" y="40"/>
                        <a:pt x="18" y="45"/>
                        <a:pt x="20" y="46"/>
                      </a:cubicBezTo>
                      <a:cubicBezTo>
                        <a:pt x="15" y="35"/>
                        <a:pt x="13" y="30"/>
                        <a:pt x="11" y="25"/>
                      </a:cubicBezTo>
                      <a:cubicBezTo>
                        <a:pt x="9" y="21"/>
                        <a:pt x="7" y="18"/>
                        <a:pt x="7" y="14"/>
                      </a:cubicBezTo>
                      <a:cubicBezTo>
                        <a:pt x="6" y="11"/>
                        <a:pt x="2" y="6"/>
                        <a:pt x="0" y="2"/>
                      </a:cubicBezTo>
                      <a:lnTo>
                        <a:pt x="2" y="0"/>
                      </a:lnTo>
                      <a:cubicBezTo>
                        <a:pt x="8" y="5"/>
                        <a:pt x="9" y="11"/>
                        <a:pt x="10" y="14"/>
                      </a:cubicBezTo>
                      <a:cubicBezTo>
                        <a:pt x="11" y="17"/>
                        <a:pt x="13" y="22"/>
                        <a:pt x="14" y="23"/>
                      </a:cubicBezTo>
                      <a:cubicBezTo>
                        <a:pt x="15" y="24"/>
                        <a:pt x="18" y="32"/>
                        <a:pt x="19" y="34"/>
                      </a:cubicBezTo>
                      <a:cubicBezTo>
                        <a:pt x="20" y="30"/>
                        <a:pt x="18" y="23"/>
                        <a:pt x="18" y="20"/>
                      </a:cubicBezTo>
                      <a:lnTo>
                        <a:pt x="22" y="20"/>
                      </a:lnTo>
                      <a:cubicBezTo>
                        <a:pt x="21" y="29"/>
                        <a:pt x="21" y="36"/>
                        <a:pt x="21" y="38"/>
                      </a:cubicBezTo>
                      <a:cubicBezTo>
                        <a:pt x="22" y="42"/>
                        <a:pt x="23" y="47"/>
                        <a:pt x="24" y="50"/>
                      </a:cubicBezTo>
                      <a:cubicBezTo>
                        <a:pt x="27" y="56"/>
                        <a:pt x="30" y="64"/>
                        <a:pt x="32" y="67"/>
                      </a:cubicBezTo>
                      <a:cubicBezTo>
                        <a:pt x="33" y="64"/>
                        <a:pt x="34" y="57"/>
                        <a:pt x="34" y="54"/>
                      </a:cubicBezTo>
                      <a:lnTo>
                        <a:pt x="38" y="54"/>
                      </a:lnTo>
                      <a:cubicBezTo>
                        <a:pt x="38" y="61"/>
                        <a:pt x="35" y="69"/>
                        <a:pt x="35" y="73"/>
                      </a:cubicBezTo>
                      <a:cubicBezTo>
                        <a:pt x="39" y="82"/>
                        <a:pt x="43" y="100"/>
                        <a:pt x="44" y="105"/>
                      </a:cubicBezTo>
                      <a:lnTo>
                        <a:pt x="47" y="99"/>
                      </a:lnTo>
                      <a:lnTo>
                        <a:pt x="50" y="101"/>
                      </a:lnTo>
                      <a:lnTo>
                        <a:pt x="46" y="111"/>
                      </a:lnTo>
                      <a:cubicBezTo>
                        <a:pt x="47" y="119"/>
                        <a:pt x="51" y="136"/>
                        <a:pt x="51" y="144"/>
                      </a:cubicBezTo>
                      <a:cubicBezTo>
                        <a:pt x="51" y="151"/>
                        <a:pt x="49" y="164"/>
                        <a:pt x="50" y="172"/>
                      </a:cubicBezTo>
                      <a:cubicBezTo>
                        <a:pt x="51" y="180"/>
                        <a:pt x="54" y="202"/>
                        <a:pt x="53" y="211"/>
                      </a:cubicBezTo>
                      <a:lnTo>
                        <a:pt x="49" y="21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36" name="Freeform 833"/>
                <p:cNvSpPr>
                  <a:spLocks/>
                </p:cNvSpPr>
                <p:nvPr/>
              </p:nvSpPr>
              <p:spPr bwMode="auto">
                <a:xfrm>
                  <a:off x="5209" y="1995"/>
                  <a:ext cx="16" cy="63"/>
                </a:xfrm>
                <a:custGeom>
                  <a:avLst/>
                  <a:gdLst>
                    <a:gd name="T0" fmla="*/ 47 w 51"/>
                    <a:gd name="T1" fmla="*/ 170 h 208"/>
                    <a:gd name="T2" fmla="*/ 47 w 51"/>
                    <a:gd name="T3" fmla="*/ 170 h 208"/>
                    <a:gd name="T4" fmla="*/ 48 w 51"/>
                    <a:gd name="T5" fmla="*/ 153 h 208"/>
                    <a:gd name="T6" fmla="*/ 49 w 51"/>
                    <a:gd name="T7" fmla="*/ 142 h 208"/>
                    <a:gd name="T8" fmla="*/ 46 w 51"/>
                    <a:gd name="T9" fmla="*/ 123 h 208"/>
                    <a:gd name="T10" fmla="*/ 44 w 51"/>
                    <a:gd name="T11" fmla="*/ 109 h 208"/>
                    <a:gd name="T12" fmla="*/ 44 w 51"/>
                    <a:gd name="T13" fmla="*/ 108 h 208"/>
                    <a:gd name="T14" fmla="*/ 47 w 51"/>
                    <a:gd name="T15" fmla="*/ 100 h 208"/>
                    <a:gd name="T16" fmla="*/ 46 w 51"/>
                    <a:gd name="T17" fmla="*/ 99 h 208"/>
                    <a:gd name="T18" fmla="*/ 44 w 51"/>
                    <a:gd name="T19" fmla="*/ 104 h 208"/>
                    <a:gd name="T20" fmla="*/ 43 w 51"/>
                    <a:gd name="T21" fmla="*/ 105 h 208"/>
                    <a:gd name="T22" fmla="*/ 42 w 51"/>
                    <a:gd name="T23" fmla="*/ 104 h 208"/>
                    <a:gd name="T24" fmla="*/ 33 w 51"/>
                    <a:gd name="T25" fmla="*/ 71 h 208"/>
                    <a:gd name="T26" fmla="*/ 33 w 51"/>
                    <a:gd name="T27" fmla="*/ 71 h 208"/>
                    <a:gd name="T28" fmla="*/ 33 w 51"/>
                    <a:gd name="T29" fmla="*/ 67 h 208"/>
                    <a:gd name="T30" fmla="*/ 35 w 51"/>
                    <a:gd name="T31" fmla="*/ 53 h 208"/>
                    <a:gd name="T32" fmla="*/ 34 w 51"/>
                    <a:gd name="T33" fmla="*/ 53 h 208"/>
                    <a:gd name="T34" fmla="*/ 32 w 51"/>
                    <a:gd name="T35" fmla="*/ 66 h 208"/>
                    <a:gd name="T36" fmla="*/ 31 w 51"/>
                    <a:gd name="T37" fmla="*/ 67 h 208"/>
                    <a:gd name="T38" fmla="*/ 30 w 51"/>
                    <a:gd name="T39" fmla="*/ 66 h 208"/>
                    <a:gd name="T40" fmla="*/ 26 w 51"/>
                    <a:gd name="T41" fmla="*/ 59 h 208"/>
                    <a:gd name="T42" fmla="*/ 22 w 51"/>
                    <a:gd name="T43" fmla="*/ 49 h 208"/>
                    <a:gd name="T44" fmla="*/ 21 w 51"/>
                    <a:gd name="T45" fmla="*/ 49 h 208"/>
                    <a:gd name="T46" fmla="*/ 19 w 51"/>
                    <a:gd name="T47" fmla="*/ 37 h 208"/>
                    <a:gd name="T48" fmla="*/ 19 w 51"/>
                    <a:gd name="T49" fmla="*/ 36 h 208"/>
                    <a:gd name="T50" fmla="*/ 19 w 51"/>
                    <a:gd name="T51" fmla="*/ 32 h 208"/>
                    <a:gd name="T52" fmla="*/ 19 w 51"/>
                    <a:gd name="T53" fmla="*/ 33 h 208"/>
                    <a:gd name="T54" fmla="*/ 18 w 51"/>
                    <a:gd name="T55" fmla="*/ 34 h 208"/>
                    <a:gd name="T56" fmla="*/ 16 w 51"/>
                    <a:gd name="T57" fmla="*/ 33 h 208"/>
                    <a:gd name="T58" fmla="*/ 12 w 51"/>
                    <a:gd name="T59" fmla="*/ 22 h 208"/>
                    <a:gd name="T60" fmla="*/ 8 w 51"/>
                    <a:gd name="T61" fmla="*/ 12 h 208"/>
                    <a:gd name="T62" fmla="*/ 7 w 51"/>
                    <a:gd name="T63" fmla="*/ 10 h 208"/>
                    <a:gd name="T64" fmla="*/ 1 w 51"/>
                    <a:gd name="T65" fmla="*/ 0 h 208"/>
                    <a:gd name="T66" fmla="*/ 0 w 51"/>
                    <a:gd name="T67" fmla="*/ 0 h 208"/>
                    <a:gd name="T68" fmla="*/ 2 w 51"/>
                    <a:gd name="T69" fmla="*/ 3 h 208"/>
                    <a:gd name="T70" fmla="*/ 7 w 51"/>
                    <a:gd name="T71" fmla="*/ 12 h 208"/>
                    <a:gd name="T72" fmla="*/ 11 w 51"/>
                    <a:gd name="T73" fmla="*/ 22 h 208"/>
                    <a:gd name="T74" fmla="*/ 11 w 51"/>
                    <a:gd name="T75" fmla="*/ 23 h 208"/>
                    <a:gd name="T76" fmla="*/ 20 w 51"/>
                    <a:gd name="T77" fmla="*/ 44 h 208"/>
                    <a:gd name="T78" fmla="*/ 19 w 51"/>
                    <a:gd name="T79" fmla="*/ 46 h 208"/>
                    <a:gd name="T80" fmla="*/ 18 w 51"/>
                    <a:gd name="T81" fmla="*/ 45 h 208"/>
                    <a:gd name="T82" fmla="*/ 16 w 51"/>
                    <a:gd name="T83" fmla="*/ 43 h 208"/>
                    <a:gd name="T84" fmla="*/ 40 w 51"/>
                    <a:gd name="T85" fmla="*/ 102 h 208"/>
                    <a:gd name="T86" fmla="*/ 39 w 51"/>
                    <a:gd name="T87" fmla="*/ 104 h 208"/>
                    <a:gd name="T88" fmla="*/ 38 w 51"/>
                    <a:gd name="T89" fmla="*/ 103 h 208"/>
                    <a:gd name="T90" fmla="*/ 31 w 51"/>
                    <a:gd name="T91" fmla="*/ 90 h 208"/>
                    <a:gd name="T92" fmla="*/ 30 w 51"/>
                    <a:gd name="T93" fmla="*/ 90 h 208"/>
                    <a:gd name="T94" fmla="*/ 43 w 51"/>
                    <a:gd name="T95" fmla="*/ 120 h 208"/>
                    <a:gd name="T96" fmla="*/ 42 w 51"/>
                    <a:gd name="T97" fmla="*/ 122 h 208"/>
                    <a:gd name="T98" fmla="*/ 41 w 51"/>
                    <a:gd name="T99" fmla="*/ 121 h 208"/>
                    <a:gd name="T100" fmla="*/ 30 w 51"/>
                    <a:gd name="T101" fmla="*/ 109 h 208"/>
                    <a:gd name="T102" fmla="*/ 29 w 51"/>
                    <a:gd name="T103" fmla="*/ 110 h 208"/>
                    <a:gd name="T104" fmla="*/ 35 w 51"/>
                    <a:gd name="T105" fmla="*/ 116 h 208"/>
                    <a:gd name="T106" fmla="*/ 41 w 51"/>
                    <a:gd name="T107" fmla="*/ 122 h 208"/>
                    <a:gd name="T108" fmla="*/ 46 w 51"/>
                    <a:gd name="T109" fmla="*/ 143 h 208"/>
                    <a:gd name="T110" fmla="*/ 46 w 51"/>
                    <a:gd name="T111" fmla="*/ 164 h 208"/>
                    <a:gd name="T112" fmla="*/ 46 w 51"/>
                    <a:gd name="T113" fmla="*/ 170 h 208"/>
                    <a:gd name="T114" fmla="*/ 47 w 51"/>
                    <a:gd name="T115" fmla="*/ 184 h 208"/>
                    <a:gd name="T116" fmla="*/ 49 w 51"/>
                    <a:gd name="T117" fmla="*/ 207 h 208"/>
                    <a:gd name="T118" fmla="*/ 51 w 51"/>
                    <a:gd name="T119" fmla="*/ 208 h 208"/>
                    <a:gd name="T120" fmla="*/ 47 w 51"/>
                    <a:gd name="T121" fmla="*/ 17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 h="208">
                      <a:moveTo>
                        <a:pt x="47" y="170"/>
                      </a:moveTo>
                      <a:lnTo>
                        <a:pt x="47" y="170"/>
                      </a:lnTo>
                      <a:cubicBezTo>
                        <a:pt x="47" y="166"/>
                        <a:pt x="47" y="159"/>
                        <a:pt x="48" y="153"/>
                      </a:cubicBezTo>
                      <a:cubicBezTo>
                        <a:pt x="48" y="149"/>
                        <a:pt x="49" y="145"/>
                        <a:pt x="49" y="142"/>
                      </a:cubicBezTo>
                      <a:cubicBezTo>
                        <a:pt x="48" y="138"/>
                        <a:pt x="47" y="130"/>
                        <a:pt x="46" y="123"/>
                      </a:cubicBezTo>
                      <a:cubicBezTo>
                        <a:pt x="45" y="118"/>
                        <a:pt x="44" y="112"/>
                        <a:pt x="44" y="109"/>
                      </a:cubicBezTo>
                      <a:cubicBezTo>
                        <a:pt x="44" y="109"/>
                        <a:pt x="44" y="108"/>
                        <a:pt x="44" y="108"/>
                      </a:cubicBezTo>
                      <a:lnTo>
                        <a:pt x="47" y="100"/>
                      </a:lnTo>
                      <a:lnTo>
                        <a:pt x="46" y="99"/>
                      </a:lnTo>
                      <a:lnTo>
                        <a:pt x="44" y="104"/>
                      </a:lnTo>
                      <a:cubicBezTo>
                        <a:pt x="44" y="104"/>
                        <a:pt x="44" y="105"/>
                        <a:pt x="43" y="105"/>
                      </a:cubicBezTo>
                      <a:cubicBezTo>
                        <a:pt x="42" y="105"/>
                        <a:pt x="42" y="104"/>
                        <a:pt x="42" y="104"/>
                      </a:cubicBezTo>
                      <a:cubicBezTo>
                        <a:pt x="41" y="98"/>
                        <a:pt x="37" y="81"/>
                        <a:pt x="33" y="71"/>
                      </a:cubicBezTo>
                      <a:cubicBezTo>
                        <a:pt x="33" y="71"/>
                        <a:pt x="33" y="71"/>
                        <a:pt x="33" y="71"/>
                      </a:cubicBezTo>
                      <a:cubicBezTo>
                        <a:pt x="33" y="70"/>
                        <a:pt x="33" y="69"/>
                        <a:pt x="33" y="67"/>
                      </a:cubicBezTo>
                      <a:cubicBezTo>
                        <a:pt x="34" y="64"/>
                        <a:pt x="35" y="58"/>
                        <a:pt x="35" y="53"/>
                      </a:cubicBezTo>
                      <a:lnTo>
                        <a:pt x="34" y="53"/>
                      </a:lnTo>
                      <a:cubicBezTo>
                        <a:pt x="34" y="57"/>
                        <a:pt x="33" y="63"/>
                        <a:pt x="32" y="66"/>
                      </a:cubicBezTo>
                      <a:cubicBezTo>
                        <a:pt x="32" y="66"/>
                        <a:pt x="31" y="67"/>
                        <a:pt x="31" y="67"/>
                      </a:cubicBezTo>
                      <a:cubicBezTo>
                        <a:pt x="30" y="67"/>
                        <a:pt x="30" y="66"/>
                        <a:pt x="30" y="66"/>
                      </a:cubicBezTo>
                      <a:cubicBezTo>
                        <a:pt x="29" y="64"/>
                        <a:pt x="28" y="62"/>
                        <a:pt x="26" y="59"/>
                      </a:cubicBezTo>
                      <a:cubicBezTo>
                        <a:pt x="25" y="56"/>
                        <a:pt x="23" y="52"/>
                        <a:pt x="22" y="49"/>
                      </a:cubicBezTo>
                      <a:cubicBezTo>
                        <a:pt x="22" y="49"/>
                        <a:pt x="21" y="49"/>
                        <a:pt x="21" y="49"/>
                      </a:cubicBezTo>
                      <a:cubicBezTo>
                        <a:pt x="21" y="46"/>
                        <a:pt x="20" y="40"/>
                        <a:pt x="19" y="37"/>
                      </a:cubicBezTo>
                      <a:cubicBezTo>
                        <a:pt x="19" y="36"/>
                        <a:pt x="19" y="36"/>
                        <a:pt x="19" y="36"/>
                      </a:cubicBezTo>
                      <a:cubicBezTo>
                        <a:pt x="19" y="35"/>
                        <a:pt x="19" y="34"/>
                        <a:pt x="19" y="32"/>
                      </a:cubicBezTo>
                      <a:cubicBezTo>
                        <a:pt x="19" y="32"/>
                        <a:pt x="19" y="33"/>
                        <a:pt x="19" y="33"/>
                      </a:cubicBezTo>
                      <a:cubicBezTo>
                        <a:pt x="19" y="33"/>
                        <a:pt x="18" y="34"/>
                        <a:pt x="18" y="34"/>
                      </a:cubicBezTo>
                      <a:cubicBezTo>
                        <a:pt x="17" y="34"/>
                        <a:pt x="17" y="33"/>
                        <a:pt x="16" y="33"/>
                      </a:cubicBezTo>
                      <a:cubicBezTo>
                        <a:pt x="16" y="30"/>
                        <a:pt x="13" y="23"/>
                        <a:pt x="12" y="22"/>
                      </a:cubicBezTo>
                      <a:cubicBezTo>
                        <a:pt x="11" y="20"/>
                        <a:pt x="8" y="14"/>
                        <a:pt x="8" y="12"/>
                      </a:cubicBezTo>
                      <a:cubicBezTo>
                        <a:pt x="7" y="12"/>
                        <a:pt x="7" y="11"/>
                        <a:pt x="7" y="10"/>
                      </a:cubicBezTo>
                      <a:cubicBezTo>
                        <a:pt x="6" y="7"/>
                        <a:pt x="5" y="3"/>
                        <a:pt x="1" y="0"/>
                      </a:cubicBezTo>
                      <a:lnTo>
                        <a:pt x="0" y="0"/>
                      </a:lnTo>
                      <a:cubicBezTo>
                        <a:pt x="1" y="1"/>
                        <a:pt x="2" y="2"/>
                        <a:pt x="2" y="3"/>
                      </a:cubicBezTo>
                      <a:cubicBezTo>
                        <a:pt x="4" y="6"/>
                        <a:pt x="6" y="9"/>
                        <a:pt x="7" y="12"/>
                      </a:cubicBezTo>
                      <a:cubicBezTo>
                        <a:pt x="7" y="15"/>
                        <a:pt x="9" y="18"/>
                        <a:pt x="11" y="22"/>
                      </a:cubicBezTo>
                      <a:lnTo>
                        <a:pt x="11" y="23"/>
                      </a:lnTo>
                      <a:cubicBezTo>
                        <a:pt x="13" y="27"/>
                        <a:pt x="15" y="33"/>
                        <a:pt x="20" y="44"/>
                      </a:cubicBezTo>
                      <a:cubicBezTo>
                        <a:pt x="20" y="45"/>
                        <a:pt x="20" y="45"/>
                        <a:pt x="19" y="46"/>
                      </a:cubicBezTo>
                      <a:cubicBezTo>
                        <a:pt x="19" y="46"/>
                        <a:pt x="18" y="46"/>
                        <a:pt x="18" y="45"/>
                      </a:cubicBezTo>
                      <a:cubicBezTo>
                        <a:pt x="17" y="45"/>
                        <a:pt x="16" y="44"/>
                        <a:pt x="16" y="43"/>
                      </a:cubicBezTo>
                      <a:cubicBezTo>
                        <a:pt x="23" y="53"/>
                        <a:pt x="32" y="74"/>
                        <a:pt x="40" y="102"/>
                      </a:cubicBezTo>
                      <a:cubicBezTo>
                        <a:pt x="40" y="103"/>
                        <a:pt x="40" y="104"/>
                        <a:pt x="39" y="104"/>
                      </a:cubicBezTo>
                      <a:cubicBezTo>
                        <a:pt x="39" y="104"/>
                        <a:pt x="38" y="104"/>
                        <a:pt x="38" y="103"/>
                      </a:cubicBezTo>
                      <a:cubicBezTo>
                        <a:pt x="36" y="99"/>
                        <a:pt x="33" y="94"/>
                        <a:pt x="31" y="90"/>
                      </a:cubicBezTo>
                      <a:lnTo>
                        <a:pt x="30" y="90"/>
                      </a:lnTo>
                      <a:cubicBezTo>
                        <a:pt x="37" y="103"/>
                        <a:pt x="42" y="112"/>
                        <a:pt x="43" y="120"/>
                      </a:cubicBezTo>
                      <a:cubicBezTo>
                        <a:pt x="43" y="121"/>
                        <a:pt x="43" y="121"/>
                        <a:pt x="42" y="122"/>
                      </a:cubicBezTo>
                      <a:cubicBezTo>
                        <a:pt x="42" y="122"/>
                        <a:pt x="41" y="122"/>
                        <a:pt x="41" y="121"/>
                      </a:cubicBezTo>
                      <a:cubicBezTo>
                        <a:pt x="40" y="119"/>
                        <a:pt x="36" y="115"/>
                        <a:pt x="30" y="109"/>
                      </a:cubicBezTo>
                      <a:lnTo>
                        <a:pt x="29" y="110"/>
                      </a:lnTo>
                      <a:cubicBezTo>
                        <a:pt x="31" y="112"/>
                        <a:pt x="33" y="114"/>
                        <a:pt x="35" y="116"/>
                      </a:cubicBezTo>
                      <a:cubicBezTo>
                        <a:pt x="37" y="118"/>
                        <a:pt x="40" y="121"/>
                        <a:pt x="41" y="122"/>
                      </a:cubicBezTo>
                      <a:cubicBezTo>
                        <a:pt x="44" y="125"/>
                        <a:pt x="45" y="129"/>
                        <a:pt x="46" y="143"/>
                      </a:cubicBezTo>
                      <a:cubicBezTo>
                        <a:pt x="47" y="152"/>
                        <a:pt x="46" y="159"/>
                        <a:pt x="46" y="164"/>
                      </a:cubicBezTo>
                      <a:cubicBezTo>
                        <a:pt x="46" y="166"/>
                        <a:pt x="46" y="168"/>
                        <a:pt x="46" y="170"/>
                      </a:cubicBezTo>
                      <a:cubicBezTo>
                        <a:pt x="46" y="173"/>
                        <a:pt x="47" y="178"/>
                        <a:pt x="47" y="184"/>
                      </a:cubicBezTo>
                      <a:cubicBezTo>
                        <a:pt x="48" y="192"/>
                        <a:pt x="49" y="202"/>
                        <a:pt x="49" y="207"/>
                      </a:cubicBezTo>
                      <a:lnTo>
                        <a:pt x="51" y="208"/>
                      </a:lnTo>
                      <a:cubicBezTo>
                        <a:pt x="51" y="199"/>
                        <a:pt x="49" y="179"/>
                        <a:pt x="47" y="170"/>
                      </a:cubicBezTo>
                      <a:close/>
                    </a:path>
                  </a:pathLst>
                </a:custGeom>
                <a:solidFill>
                  <a:srgbClr val="46190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37" name="Freeform 834"/>
                <p:cNvSpPr>
                  <a:spLocks/>
                </p:cNvSpPr>
                <p:nvPr/>
              </p:nvSpPr>
              <p:spPr bwMode="auto">
                <a:xfrm>
                  <a:off x="5209" y="2058"/>
                  <a:ext cx="10" cy="21"/>
                </a:xfrm>
                <a:custGeom>
                  <a:avLst/>
                  <a:gdLst>
                    <a:gd name="T0" fmla="*/ 35 w 35"/>
                    <a:gd name="T1" fmla="*/ 57 h 67"/>
                    <a:gd name="T2" fmla="*/ 35 w 35"/>
                    <a:gd name="T3" fmla="*/ 57 h 67"/>
                    <a:gd name="T4" fmla="*/ 6 w 35"/>
                    <a:gd name="T5" fmla="*/ 3 h 67"/>
                    <a:gd name="T6" fmla="*/ 3 w 35"/>
                    <a:gd name="T7" fmla="*/ 5 h 67"/>
                    <a:gd name="T8" fmla="*/ 11 w 35"/>
                    <a:gd name="T9" fmla="*/ 25 h 67"/>
                    <a:gd name="T10" fmla="*/ 29 w 35"/>
                    <a:gd name="T11" fmla="*/ 64 h 67"/>
                    <a:gd name="T12" fmla="*/ 33 w 35"/>
                    <a:gd name="T13" fmla="*/ 64 h 67"/>
                    <a:gd name="T14" fmla="*/ 35 w 35"/>
                    <a:gd name="T15" fmla="*/ 57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67">
                      <a:moveTo>
                        <a:pt x="35" y="57"/>
                      </a:moveTo>
                      <a:lnTo>
                        <a:pt x="35" y="57"/>
                      </a:lnTo>
                      <a:cubicBezTo>
                        <a:pt x="32" y="29"/>
                        <a:pt x="22" y="18"/>
                        <a:pt x="6" y="3"/>
                      </a:cubicBezTo>
                      <a:cubicBezTo>
                        <a:pt x="4" y="1"/>
                        <a:pt x="0" y="0"/>
                        <a:pt x="3" y="5"/>
                      </a:cubicBezTo>
                      <a:cubicBezTo>
                        <a:pt x="7" y="9"/>
                        <a:pt x="10" y="20"/>
                        <a:pt x="11" y="25"/>
                      </a:cubicBezTo>
                      <a:cubicBezTo>
                        <a:pt x="11" y="31"/>
                        <a:pt x="28" y="61"/>
                        <a:pt x="29" y="64"/>
                      </a:cubicBezTo>
                      <a:cubicBezTo>
                        <a:pt x="30" y="67"/>
                        <a:pt x="32" y="66"/>
                        <a:pt x="33" y="64"/>
                      </a:cubicBezTo>
                      <a:cubicBezTo>
                        <a:pt x="34" y="61"/>
                        <a:pt x="35" y="60"/>
                        <a:pt x="35" y="5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38" name="Freeform 835"/>
                <p:cNvSpPr>
                  <a:spLocks/>
                </p:cNvSpPr>
                <p:nvPr/>
              </p:nvSpPr>
              <p:spPr bwMode="auto">
                <a:xfrm>
                  <a:off x="5210" y="2059"/>
                  <a:ext cx="9" cy="18"/>
                </a:xfrm>
                <a:custGeom>
                  <a:avLst/>
                  <a:gdLst>
                    <a:gd name="T0" fmla="*/ 17 w 31"/>
                    <a:gd name="T1" fmla="*/ 29 h 58"/>
                    <a:gd name="T2" fmla="*/ 17 w 31"/>
                    <a:gd name="T3" fmla="*/ 29 h 58"/>
                    <a:gd name="T4" fmla="*/ 17 w 31"/>
                    <a:gd name="T5" fmla="*/ 33 h 58"/>
                    <a:gd name="T6" fmla="*/ 22 w 31"/>
                    <a:gd name="T7" fmla="*/ 42 h 58"/>
                    <a:gd name="T8" fmla="*/ 31 w 31"/>
                    <a:gd name="T9" fmla="*/ 58 h 58"/>
                    <a:gd name="T10" fmla="*/ 31 w 31"/>
                    <a:gd name="T11" fmla="*/ 55 h 58"/>
                    <a:gd name="T12" fmla="*/ 3 w 31"/>
                    <a:gd name="T13" fmla="*/ 2 h 58"/>
                    <a:gd name="T14" fmla="*/ 2 w 31"/>
                    <a:gd name="T15" fmla="*/ 2 h 58"/>
                    <a:gd name="T16" fmla="*/ 0 w 31"/>
                    <a:gd name="T17" fmla="*/ 0 h 58"/>
                    <a:gd name="T18" fmla="*/ 1 w 31"/>
                    <a:gd name="T19" fmla="*/ 2 h 58"/>
                    <a:gd name="T20" fmla="*/ 5 w 31"/>
                    <a:gd name="T21" fmla="*/ 10 h 58"/>
                    <a:gd name="T22" fmla="*/ 17 w 31"/>
                    <a:gd name="T23"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58">
                      <a:moveTo>
                        <a:pt x="17" y="29"/>
                      </a:moveTo>
                      <a:lnTo>
                        <a:pt x="17" y="29"/>
                      </a:lnTo>
                      <a:lnTo>
                        <a:pt x="17" y="33"/>
                      </a:lnTo>
                      <a:cubicBezTo>
                        <a:pt x="19" y="36"/>
                        <a:pt x="20" y="39"/>
                        <a:pt x="22" y="42"/>
                      </a:cubicBezTo>
                      <a:cubicBezTo>
                        <a:pt x="25" y="46"/>
                        <a:pt x="27" y="50"/>
                        <a:pt x="31" y="58"/>
                      </a:cubicBezTo>
                      <a:cubicBezTo>
                        <a:pt x="31" y="57"/>
                        <a:pt x="31" y="56"/>
                        <a:pt x="31" y="55"/>
                      </a:cubicBezTo>
                      <a:cubicBezTo>
                        <a:pt x="28" y="27"/>
                        <a:pt x="18" y="17"/>
                        <a:pt x="3" y="2"/>
                      </a:cubicBezTo>
                      <a:lnTo>
                        <a:pt x="2" y="2"/>
                      </a:lnTo>
                      <a:cubicBezTo>
                        <a:pt x="2" y="1"/>
                        <a:pt x="1" y="1"/>
                        <a:pt x="0" y="0"/>
                      </a:cubicBezTo>
                      <a:cubicBezTo>
                        <a:pt x="0" y="1"/>
                        <a:pt x="1" y="1"/>
                        <a:pt x="1" y="2"/>
                      </a:cubicBezTo>
                      <a:cubicBezTo>
                        <a:pt x="3" y="4"/>
                        <a:pt x="4" y="7"/>
                        <a:pt x="5" y="10"/>
                      </a:cubicBezTo>
                      <a:cubicBezTo>
                        <a:pt x="13" y="17"/>
                        <a:pt x="15" y="22"/>
                        <a:pt x="17" y="29"/>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39" name="Freeform 836"/>
                <p:cNvSpPr>
                  <a:spLocks/>
                </p:cNvSpPr>
                <p:nvPr/>
              </p:nvSpPr>
              <p:spPr bwMode="auto">
                <a:xfrm>
                  <a:off x="5212" y="2062"/>
                  <a:ext cx="7" cy="16"/>
                </a:xfrm>
                <a:custGeom>
                  <a:avLst/>
                  <a:gdLst>
                    <a:gd name="T0" fmla="*/ 16 w 24"/>
                    <a:gd name="T1" fmla="*/ 32 h 52"/>
                    <a:gd name="T2" fmla="*/ 16 w 24"/>
                    <a:gd name="T3" fmla="*/ 32 h 52"/>
                    <a:gd name="T4" fmla="*/ 11 w 24"/>
                    <a:gd name="T5" fmla="*/ 22 h 52"/>
                    <a:gd name="T6" fmla="*/ 10 w 24"/>
                    <a:gd name="T7" fmla="*/ 18 h 52"/>
                    <a:gd name="T8" fmla="*/ 0 w 24"/>
                    <a:gd name="T9" fmla="*/ 0 h 52"/>
                    <a:gd name="T10" fmla="*/ 3 w 24"/>
                    <a:gd name="T11" fmla="*/ 12 h 52"/>
                    <a:gd name="T12" fmla="*/ 18 w 24"/>
                    <a:gd name="T13" fmla="*/ 44 h 52"/>
                    <a:gd name="T14" fmla="*/ 21 w 24"/>
                    <a:gd name="T15" fmla="*/ 50 h 52"/>
                    <a:gd name="T16" fmla="*/ 22 w 24"/>
                    <a:gd name="T17" fmla="*/ 52 h 52"/>
                    <a:gd name="T18" fmla="*/ 23 w 24"/>
                    <a:gd name="T19" fmla="*/ 50 h 52"/>
                    <a:gd name="T20" fmla="*/ 24 w 24"/>
                    <a:gd name="T21" fmla="*/ 49 h 52"/>
                    <a:gd name="T22" fmla="*/ 24 w 24"/>
                    <a:gd name="T23" fmla="*/ 48 h 52"/>
                    <a:gd name="T24" fmla="*/ 16 w 24"/>
                    <a:gd name="T25"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52">
                      <a:moveTo>
                        <a:pt x="16" y="32"/>
                      </a:moveTo>
                      <a:lnTo>
                        <a:pt x="16" y="32"/>
                      </a:lnTo>
                      <a:cubicBezTo>
                        <a:pt x="13" y="28"/>
                        <a:pt x="12" y="26"/>
                        <a:pt x="11" y="22"/>
                      </a:cubicBezTo>
                      <a:lnTo>
                        <a:pt x="10" y="18"/>
                      </a:lnTo>
                      <a:cubicBezTo>
                        <a:pt x="8" y="12"/>
                        <a:pt x="7" y="7"/>
                        <a:pt x="0" y="0"/>
                      </a:cubicBezTo>
                      <a:cubicBezTo>
                        <a:pt x="1" y="5"/>
                        <a:pt x="2" y="9"/>
                        <a:pt x="3" y="12"/>
                      </a:cubicBezTo>
                      <a:cubicBezTo>
                        <a:pt x="3" y="16"/>
                        <a:pt x="13" y="35"/>
                        <a:pt x="18" y="44"/>
                      </a:cubicBezTo>
                      <a:cubicBezTo>
                        <a:pt x="20" y="47"/>
                        <a:pt x="21" y="49"/>
                        <a:pt x="21" y="50"/>
                      </a:cubicBezTo>
                      <a:cubicBezTo>
                        <a:pt x="22" y="51"/>
                        <a:pt x="22" y="51"/>
                        <a:pt x="22" y="52"/>
                      </a:cubicBezTo>
                      <a:cubicBezTo>
                        <a:pt x="22" y="51"/>
                        <a:pt x="22" y="51"/>
                        <a:pt x="23" y="50"/>
                      </a:cubicBezTo>
                      <a:cubicBezTo>
                        <a:pt x="23" y="50"/>
                        <a:pt x="23" y="49"/>
                        <a:pt x="24" y="49"/>
                      </a:cubicBezTo>
                      <a:cubicBezTo>
                        <a:pt x="24" y="48"/>
                        <a:pt x="24" y="48"/>
                        <a:pt x="24" y="48"/>
                      </a:cubicBezTo>
                      <a:cubicBezTo>
                        <a:pt x="21" y="40"/>
                        <a:pt x="18" y="35"/>
                        <a:pt x="16" y="32"/>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40" name="Freeform 837"/>
                <p:cNvSpPr>
                  <a:spLocks/>
                </p:cNvSpPr>
                <p:nvPr/>
              </p:nvSpPr>
              <p:spPr bwMode="auto">
                <a:xfrm>
                  <a:off x="5215" y="2060"/>
                  <a:ext cx="9" cy="25"/>
                </a:xfrm>
                <a:custGeom>
                  <a:avLst/>
                  <a:gdLst>
                    <a:gd name="T0" fmla="*/ 0 w 30"/>
                    <a:gd name="T1" fmla="*/ 83 h 83"/>
                    <a:gd name="T2" fmla="*/ 0 w 30"/>
                    <a:gd name="T3" fmla="*/ 83 h 83"/>
                    <a:gd name="T4" fmla="*/ 9 w 30"/>
                    <a:gd name="T5" fmla="*/ 66 h 83"/>
                    <a:gd name="T6" fmla="*/ 14 w 30"/>
                    <a:gd name="T7" fmla="*/ 46 h 83"/>
                    <a:gd name="T8" fmla="*/ 18 w 30"/>
                    <a:gd name="T9" fmla="*/ 29 h 83"/>
                    <a:gd name="T10" fmla="*/ 15 w 30"/>
                    <a:gd name="T11" fmla="*/ 5 h 83"/>
                    <a:gd name="T12" fmla="*/ 18 w 30"/>
                    <a:gd name="T13" fmla="*/ 4 h 83"/>
                    <a:gd name="T14" fmla="*/ 20 w 30"/>
                    <a:gd name="T15" fmla="*/ 18 h 83"/>
                    <a:gd name="T16" fmla="*/ 27 w 30"/>
                    <a:gd name="T17" fmla="*/ 0 h 83"/>
                    <a:gd name="T18" fmla="*/ 30 w 30"/>
                    <a:gd name="T19" fmla="*/ 1 h 83"/>
                    <a:gd name="T20" fmla="*/ 22 w 30"/>
                    <a:gd name="T21" fmla="*/ 22 h 83"/>
                    <a:gd name="T22" fmla="*/ 18 w 30"/>
                    <a:gd name="T23" fmla="*/ 47 h 83"/>
                    <a:gd name="T24" fmla="*/ 14 w 30"/>
                    <a:gd name="T25" fmla="*/ 61 h 83"/>
                    <a:gd name="T26" fmla="*/ 6 w 30"/>
                    <a:gd name="T27" fmla="*/ 83 h 83"/>
                    <a:gd name="T28" fmla="*/ 0 w 30"/>
                    <a:gd name="T29"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83">
                      <a:moveTo>
                        <a:pt x="0" y="83"/>
                      </a:moveTo>
                      <a:lnTo>
                        <a:pt x="0" y="83"/>
                      </a:lnTo>
                      <a:cubicBezTo>
                        <a:pt x="5" y="75"/>
                        <a:pt x="8" y="70"/>
                        <a:pt x="9" y="66"/>
                      </a:cubicBezTo>
                      <a:cubicBezTo>
                        <a:pt x="10" y="62"/>
                        <a:pt x="13" y="50"/>
                        <a:pt x="14" y="46"/>
                      </a:cubicBezTo>
                      <a:cubicBezTo>
                        <a:pt x="16" y="42"/>
                        <a:pt x="18" y="32"/>
                        <a:pt x="18" y="29"/>
                      </a:cubicBezTo>
                      <a:cubicBezTo>
                        <a:pt x="18" y="26"/>
                        <a:pt x="16" y="11"/>
                        <a:pt x="15" y="5"/>
                      </a:cubicBezTo>
                      <a:lnTo>
                        <a:pt x="18" y="4"/>
                      </a:lnTo>
                      <a:cubicBezTo>
                        <a:pt x="18" y="8"/>
                        <a:pt x="20" y="17"/>
                        <a:pt x="20" y="18"/>
                      </a:cubicBezTo>
                      <a:cubicBezTo>
                        <a:pt x="24" y="13"/>
                        <a:pt x="25" y="6"/>
                        <a:pt x="27" y="0"/>
                      </a:cubicBezTo>
                      <a:lnTo>
                        <a:pt x="30" y="1"/>
                      </a:lnTo>
                      <a:cubicBezTo>
                        <a:pt x="28" y="8"/>
                        <a:pt x="26" y="17"/>
                        <a:pt x="22" y="22"/>
                      </a:cubicBezTo>
                      <a:cubicBezTo>
                        <a:pt x="22" y="28"/>
                        <a:pt x="20" y="43"/>
                        <a:pt x="18" y="47"/>
                      </a:cubicBezTo>
                      <a:cubicBezTo>
                        <a:pt x="17" y="52"/>
                        <a:pt x="14" y="57"/>
                        <a:pt x="14" y="61"/>
                      </a:cubicBezTo>
                      <a:cubicBezTo>
                        <a:pt x="13" y="66"/>
                        <a:pt x="12" y="74"/>
                        <a:pt x="6" y="83"/>
                      </a:cubicBezTo>
                      <a:lnTo>
                        <a:pt x="0" y="8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41" name="Freeform 838"/>
                <p:cNvSpPr>
                  <a:spLocks/>
                </p:cNvSpPr>
                <p:nvPr/>
              </p:nvSpPr>
              <p:spPr bwMode="auto">
                <a:xfrm>
                  <a:off x="5216" y="2061"/>
                  <a:ext cx="8" cy="24"/>
                </a:xfrm>
                <a:custGeom>
                  <a:avLst/>
                  <a:gdLst>
                    <a:gd name="T0" fmla="*/ 14 w 26"/>
                    <a:gd name="T1" fmla="*/ 47 h 80"/>
                    <a:gd name="T2" fmla="*/ 14 w 26"/>
                    <a:gd name="T3" fmla="*/ 47 h 80"/>
                    <a:gd name="T4" fmla="*/ 15 w 26"/>
                    <a:gd name="T5" fmla="*/ 45 h 80"/>
                    <a:gd name="T6" fmla="*/ 19 w 26"/>
                    <a:gd name="T7" fmla="*/ 20 h 80"/>
                    <a:gd name="T8" fmla="*/ 19 w 26"/>
                    <a:gd name="T9" fmla="*/ 19 h 80"/>
                    <a:gd name="T10" fmla="*/ 26 w 26"/>
                    <a:gd name="T11" fmla="*/ 0 h 80"/>
                    <a:gd name="T12" fmla="*/ 25 w 26"/>
                    <a:gd name="T13" fmla="*/ 0 h 80"/>
                    <a:gd name="T14" fmla="*/ 19 w 26"/>
                    <a:gd name="T15" fmla="*/ 17 h 80"/>
                    <a:gd name="T16" fmla="*/ 18 w 26"/>
                    <a:gd name="T17" fmla="*/ 17 h 80"/>
                    <a:gd name="T18" fmla="*/ 17 w 26"/>
                    <a:gd name="T19" fmla="*/ 16 h 80"/>
                    <a:gd name="T20" fmla="*/ 15 w 26"/>
                    <a:gd name="T21" fmla="*/ 4 h 80"/>
                    <a:gd name="T22" fmla="*/ 14 w 26"/>
                    <a:gd name="T23" fmla="*/ 4 h 80"/>
                    <a:gd name="T24" fmla="*/ 17 w 26"/>
                    <a:gd name="T25" fmla="*/ 27 h 80"/>
                    <a:gd name="T26" fmla="*/ 13 w 26"/>
                    <a:gd name="T27" fmla="*/ 44 h 80"/>
                    <a:gd name="T28" fmla="*/ 8 w 26"/>
                    <a:gd name="T29" fmla="*/ 64 h 80"/>
                    <a:gd name="T30" fmla="*/ 0 w 26"/>
                    <a:gd name="T31" fmla="*/ 80 h 80"/>
                    <a:gd name="T32" fmla="*/ 3 w 26"/>
                    <a:gd name="T33" fmla="*/ 79 h 80"/>
                    <a:gd name="T34" fmla="*/ 10 w 26"/>
                    <a:gd name="T35" fmla="*/ 59 h 80"/>
                    <a:gd name="T36" fmla="*/ 14 w 26"/>
                    <a:gd name="T37" fmla="*/ 4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80">
                      <a:moveTo>
                        <a:pt x="14" y="47"/>
                      </a:moveTo>
                      <a:lnTo>
                        <a:pt x="14" y="47"/>
                      </a:lnTo>
                      <a:lnTo>
                        <a:pt x="15" y="45"/>
                      </a:lnTo>
                      <a:cubicBezTo>
                        <a:pt x="17" y="41"/>
                        <a:pt x="19" y="26"/>
                        <a:pt x="19" y="20"/>
                      </a:cubicBezTo>
                      <a:cubicBezTo>
                        <a:pt x="19" y="19"/>
                        <a:pt x="19" y="19"/>
                        <a:pt x="19" y="19"/>
                      </a:cubicBezTo>
                      <a:cubicBezTo>
                        <a:pt x="22" y="15"/>
                        <a:pt x="25" y="6"/>
                        <a:pt x="26" y="0"/>
                      </a:cubicBezTo>
                      <a:lnTo>
                        <a:pt x="25" y="0"/>
                      </a:lnTo>
                      <a:cubicBezTo>
                        <a:pt x="24" y="7"/>
                        <a:pt x="22" y="12"/>
                        <a:pt x="19" y="17"/>
                      </a:cubicBezTo>
                      <a:cubicBezTo>
                        <a:pt x="19" y="17"/>
                        <a:pt x="18" y="17"/>
                        <a:pt x="18" y="17"/>
                      </a:cubicBezTo>
                      <a:cubicBezTo>
                        <a:pt x="17" y="17"/>
                        <a:pt x="17" y="17"/>
                        <a:pt x="17" y="16"/>
                      </a:cubicBezTo>
                      <a:cubicBezTo>
                        <a:pt x="17" y="15"/>
                        <a:pt x="16" y="8"/>
                        <a:pt x="15" y="4"/>
                      </a:cubicBezTo>
                      <a:lnTo>
                        <a:pt x="14" y="4"/>
                      </a:lnTo>
                      <a:cubicBezTo>
                        <a:pt x="16" y="10"/>
                        <a:pt x="17" y="24"/>
                        <a:pt x="17" y="27"/>
                      </a:cubicBezTo>
                      <a:cubicBezTo>
                        <a:pt x="17" y="30"/>
                        <a:pt x="15" y="41"/>
                        <a:pt x="13" y="44"/>
                      </a:cubicBezTo>
                      <a:cubicBezTo>
                        <a:pt x="12" y="48"/>
                        <a:pt x="9" y="60"/>
                        <a:pt x="8" y="64"/>
                      </a:cubicBezTo>
                      <a:cubicBezTo>
                        <a:pt x="7" y="68"/>
                        <a:pt x="5" y="73"/>
                        <a:pt x="0" y="80"/>
                      </a:cubicBezTo>
                      <a:lnTo>
                        <a:pt x="3" y="79"/>
                      </a:lnTo>
                      <a:cubicBezTo>
                        <a:pt x="9" y="71"/>
                        <a:pt x="10" y="62"/>
                        <a:pt x="10" y="59"/>
                      </a:cubicBezTo>
                      <a:cubicBezTo>
                        <a:pt x="11" y="55"/>
                        <a:pt x="13" y="51"/>
                        <a:pt x="14" y="47"/>
                      </a:cubicBezTo>
                      <a:close/>
                    </a:path>
                  </a:pathLst>
                </a:custGeom>
                <a:solidFill>
                  <a:srgbClr val="46190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42" name="Freeform 839"/>
                <p:cNvSpPr>
                  <a:spLocks/>
                </p:cNvSpPr>
                <p:nvPr/>
              </p:nvSpPr>
              <p:spPr bwMode="auto">
                <a:xfrm>
                  <a:off x="5200" y="2090"/>
                  <a:ext cx="13" cy="19"/>
                </a:xfrm>
                <a:custGeom>
                  <a:avLst/>
                  <a:gdLst>
                    <a:gd name="T0" fmla="*/ 40 w 44"/>
                    <a:gd name="T1" fmla="*/ 26 h 62"/>
                    <a:gd name="T2" fmla="*/ 40 w 44"/>
                    <a:gd name="T3" fmla="*/ 26 h 62"/>
                    <a:gd name="T4" fmla="*/ 40 w 44"/>
                    <a:gd name="T5" fmla="*/ 22 h 62"/>
                    <a:gd name="T6" fmla="*/ 31 w 44"/>
                    <a:gd name="T7" fmla="*/ 25 h 62"/>
                    <a:gd name="T8" fmla="*/ 44 w 44"/>
                    <a:gd name="T9" fmla="*/ 2 h 62"/>
                    <a:gd name="T10" fmla="*/ 39 w 44"/>
                    <a:gd name="T11" fmla="*/ 0 h 62"/>
                    <a:gd name="T12" fmla="*/ 24 w 44"/>
                    <a:gd name="T13" fmla="*/ 28 h 62"/>
                    <a:gd name="T14" fmla="*/ 23 w 44"/>
                    <a:gd name="T15" fmla="*/ 22 h 62"/>
                    <a:gd name="T16" fmla="*/ 21 w 44"/>
                    <a:gd name="T17" fmla="*/ 23 h 62"/>
                    <a:gd name="T18" fmla="*/ 21 w 44"/>
                    <a:gd name="T19" fmla="*/ 30 h 62"/>
                    <a:gd name="T20" fmla="*/ 3 w 44"/>
                    <a:gd name="T21" fmla="*/ 56 h 62"/>
                    <a:gd name="T22" fmla="*/ 5 w 44"/>
                    <a:gd name="T23" fmla="*/ 39 h 62"/>
                    <a:gd name="T24" fmla="*/ 0 w 44"/>
                    <a:gd name="T25" fmla="*/ 41 h 62"/>
                    <a:gd name="T26" fmla="*/ 0 w 44"/>
                    <a:gd name="T27" fmla="*/ 62 h 62"/>
                    <a:gd name="T28" fmla="*/ 7 w 44"/>
                    <a:gd name="T29" fmla="*/ 58 h 62"/>
                    <a:gd name="T30" fmla="*/ 23 w 44"/>
                    <a:gd name="T31" fmla="*/ 34 h 62"/>
                    <a:gd name="T32" fmla="*/ 27 w 44"/>
                    <a:gd name="T33" fmla="*/ 34 h 62"/>
                    <a:gd name="T34" fmla="*/ 28 w 44"/>
                    <a:gd name="T35" fmla="*/ 32 h 62"/>
                    <a:gd name="T36" fmla="*/ 24 w 44"/>
                    <a:gd name="T37" fmla="*/ 32 h 62"/>
                    <a:gd name="T38" fmla="*/ 27 w 44"/>
                    <a:gd name="T39" fmla="*/ 29 h 62"/>
                    <a:gd name="T40" fmla="*/ 40 w 44"/>
                    <a:gd name="T41"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62">
                      <a:moveTo>
                        <a:pt x="40" y="26"/>
                      </a:moveTo>
                      <a:lnTo>
                        <a:pt x="40" y="26"/>
                      </a:lnTo>
                      <a:lnTo>
                        <a:pt x="40" y="22"/>
                      </a:lnTo>
                      <a:cubicBezTo>
                        <a:pt x="38" y="23"/>
                        <a:pt x="34" y="24"/>
                        <a:pt x="31" y="25"/>
                      </a:cubicBezTo>
                      <a:cubicBezTo>
                        <a:pt x="34" y="22"/>
                        <a:pt x="40" y="13"/>
                        <a:pt x="44" y="2"/>
                      </a:cubicBezTo>
                      <a:lnTo>
                        <a:pt x="39" y="0"/>
                      </a:lnTo>
                      <a:cubicBezTo>
                        <a:pt x="36" y="17"/>
                        <a:pt x="30" y="23"/>
                        <a:pt x="24" y="28"/>
                      </a:cubicBezTo>
                      <a:lnTo>
                        <a:pt x="23" y="22"/>
                      </a:lnTo>
                      <a:lnTo>
                        <a:pt x="21" y="23"/>
                      </a:lnTo>
                      <a:lnTo>
                        <a:pt x="21" y="30"/>
                      </a:lnTo>
                      <a:cubicBezTo>
                        <a:pt x="20" y="32"/>
                        <a:pt x="11" y="45"/>
                        <a:pt x="3" y="56"/>
                      </a:cubicBezTo>
                      <a:cubicBezTo>
                        <a:pt x="3" y="55"/>
                        <a:pt x="4" y="47"/>
                        <a:pt x="5" y="39"/>
                      </a:cubicBezTo>
                      <a:lnTo>
                        <a:pt x="0" y="41"/>
                      </a:lnTo>
                      <a:cubicBezTo>
                        <a:pt x="0" y="46"/>
                        <a:pt x="0" y="58"/>
                        <a:pt x="0" y="62"/>
                      </a:cubicBezTo>
                      <a:lnTo>
                        <a:pt x="7" y="58"/>
                      </a:lnTo>
                      <a:cubicBezTo>
                        <a:pt x="10" y="55"/>
                        <a:pt x="16" y="44"/>
                        <a:pt x="23" y="34"/>
                      </a:cubicBezTo>
                      <a:lnTo>
                        <a:pt x="27" y="34"/>
                      </a:lnTo>
                      <a:lnTo>
                        <a:pt x="28" y="32"/>
                      </a:lnTo>
                      <a:lnTo>
                        <a:pt x="24" y="32"/>
                      </a:lnTo>
                      <a:cubicBezTo>
                        <a:pt x="25" y="31"/>
                        <a:pt x="26" y="30"/>
                        <a:pt x="27" y="29"/>
                      </a:cubicBezTo>
                      <a:cubicBezTo>
                        <a:pt x="29" y="28"/>
                        <a:pt x="35" y="27"/>
                        <a:pt x="40" y="2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43" name="Freeform 840"/>
                <p:cNvSpPr>
                  <a:spLocks noEditPoints="1"/>
                </p:cNvSpPr>
                <p:nvPr/>
              </p:nvSpPr>
              <p:spPr bwMode="auto">
                <a:xfrm>
                  <a:off x="5200" y="2090"/>
                  <a:ext cx="13" cy="18"/>
                </a:xfrm>
                <a:custGeom>
                  <a:avLst/>
                  <a:gdLst>
                    <a:gd name="T0" fmla="*/ 31 w 41"/>
                    <a:gd name="T1" fmla="*/ 24 h 58"/>
                    <a:gd name="T2" fmla="*/ 31 w 41"/>
                    <a:gd name="T3" fmla="*/ 24 h 58"/>
                    <a:gd name="T4" fmla="*/ 27 w 41"/>
                    <a:gd name="T5" fmla="*/ 25 h 58"/>
                    <a:gd name="T6" fmla="*/ 29 w 41"/>
                    <a:gd name="T7" fmla="*/ 22 h 58"/>
                    <a:gd name="T8" fmla="*/ 41 w 41"/>
                    <a:gd name="T9" fmla="*/ 1 h 58"/>
                    <a:gd name="T10" fmla="*/ 39 w 41"/>
                    <a:gd name="T11" fmla="*/ 0 h 58"/>
                    <a:gd name="T12" fmla="*/ 25 w 41"/>
                    <a:gd name="T13" fmla="*/ 26 h 58"/>
                    <a:gd name="T14" fmla="*/ 25 w 41"/>
                    <a:gd name="T15" fmla="*/ 26 h 58"/>
                    <a:gd name="T16" fmla="*/ 33 w 41"/>
                    <a:gd name="T17" fmla="*/ 24 h 58"/>
                    <a:gd name="T18" fmla="*/ 38 w 41"/>
                    <a:gd name="T19" fmla="*/ 23 h 58"/>
                    <a:gd name="T20" fmla="*/ 38 w 41"/>
                    <a:gd name="T21" fmla="*/ 22 h 58"/>
                    <a:gd name="T22" fmla="*/ 36 w 41"/>
                    <a:gd name="T23" fmla="*/ 23 h 58"/>
                    <a:gd name="T24" fmla="*/ 31 w 41"/>
                    <a:gd name="T25" fmla="*/ 24 h 58"/>
                    <a:gd name="T26" fmla="*/ 31 w 41"/>
                    <a:gd name="T27" fmla="*/ 24 h 58"/>
                    <a:gd name="T28" fmla="*/ 21 w 41"/>
                    <a:gd name="T29" fmla="*/ 31 h 58"/>
                    <a:gd name="T30" fmla="*/ 21 w 41"/>
                    <a:gd name="T31" fmla="*/ 31 h 58"/>
                    <a:gd name="T32" fmla="*/ 21 w 41"/>
                    <a:gd name="T33" fmla="*/ 31 h 58"/>
                    <a:gd name="T34" fmla="*/ 21 w 41"/>
                    <a:gd name="T35" fmla="*/ 31 h 58"/>
                    <a:gd name="T36" fmla="*/ 22 w 41"/>
                    <a:gd name="T37" fmla="*/ 29 h 58"/>
                    <a:gd name="T38" fmla="*/ 25 w 41"/>
                    <a:gd name="T39" fmla="*/ 26 h 58"/>
                    <a:gd name="T40" fmla="*/ 23 w 41"/>
                    <a:gd name="T41" fmla="*/ 27 h 58"/>
                    <a:gd name="T42" fmla="*/ 22 w 41"/>
                    <a:gd name="T43" fmla="*/ 29 h 58"/>
                    <a:gd name="T44" fmla="*/ 21 w 41"/>
                    <a:gd name="T45" fmla="*/ 26 h 58"/>
                    <a:gd name="T46" fmla="*/ 21 w 41"/>
                    <a:gd name="T47" fmla="*/ 22 h 58"/>
                    <a:gd name="T48" fmla="*/ 21 w 41"/>
                    <a:gd name="T49" fmla="*/ 28 h 58"/>
                    <a:gd name="T50" fmla="*/ 21 w 41"/>
                    <a:gd name="T51" fmla="*/ 29 h 58"/>
                    <a:gd name="T52" fmla="*/ 21 w 41"/>
                    <a:gd name="T53" fmla="*/ 29 h 58"/>
                    <a:gd name="T54" fmla="*/ 13 w 41"/>
                    <a:gd name="T55" fmla="*/ 40 h 58"/>
                    <a:gd name="T56" fmla="*/ 3 w 41"/>
                    <a:gd name="T57" fmla="*/ 55 h 58"/>
                    <a:gd name="T58" fmla="*/ 1 w 41"/>
                    <a:gd name="T59" fmla="*/ 54 h 58"/>
                    <a:gd name="T60" fmla="*/ 2 w 41"/>
                    <a:gd name="T61" fmla="*/ 48 h 58"/>
                    <a:gd name="T62" fmla="*/ 2 w 41"/>
                    <a:gd name="T63" fmla="*/ 39 h 58"/>
                    <a:gd name="T64" fmla="*/ 0 w 41"/>
                    <a:gd name="T65" fmla="*/ 40 h 58"/>
                    <a:gd name="T66" fmla="*/ 0 w 41"/>
                    <a:gd name="T67" fmla="*/ 58 h 58"/>
                    <a:gd name="T68" fmla="*/ 5 w 41"/>
                    <a:gd name="T69" fmla="*/ 55 h 58"/>
                    <a:gd name="T70" fmla="*/ 13 w 41"/>
                    <a:gd name="T71" fmla="*/ 44 h 58"/>
                    <a:gd name="T72" fmla="*/ 21 w 41"/>
                    <a:gd name="T73" fmla="*/ 3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 h="58">
                      <a:moveTo>
                        <a:pt x="31" y="24"/>
                      </a:moveTo>
                      <a:lnTo>
                        <a:pt x="31" y="24"/>
                      </a:lnTo>
                      <a:lnTo>
                        <a:pt x="27" y="25"/>
                      </a:lnTo>
                      <a:lnTo>
                        <a:pt x="29" y="22"/>
                      </a:lnTo>
                      <a:cubicBezTo>
                        <a:pt x="32" y="20"/>
                        <a:pt x="37" y="11"/>
                        <a:pt x="41" y="1"/>
                      </a:cubicBezTo>
                      <a:lnTo>
                        <a:pt x="39" y="0"/>
                      </a:lnTo>
                      <a:cubicBezTo>
                        <a:pt x="36" y="14"/>
                        <a:pt x="31" y="21"/>
                        <a:pt x="25" y="26"/>
                      </a:cubicBezTo>
                      <a:lnTo>
                        <a:pt x="25" y="26"/>
                      </a:lnTo>
                      <a:cubicBezTo>
                        <a:pt x="27" y="25"/>
                        <a:pt x="29" y="25"/>
                        <a:pt x="33" y="24"/>
                      </a:cubicBezTo>
                      <a:lnTo>
                        <a:pt x="38" y="23"/>
                      </a:lnTo>
                      <a:lnTo>
                        <a:pt x="38" y="22"/>
                      </a:lnTo>
                      <a:cubicBezTo>
                        <a:pt x="37" y="22"/>
                        <a:pt x="36" y="22"/>
                        <a:pt x="36" y="23"/>
                      </a:cubicBezTo>
                      <a:cubicBezTo>
                        <a:pt x="34" y="23"/>
                        <a:pt x="32" y="24"/>
                        <a:pt x="31" y="24"/>
                      </a:cubicBezTo>
                      <a:lnTo>
                        <a:pt x="31" y="24"/>
                      </a:lnTo>
                      <a:close/>
                      <a:moveTo>
                        <a:pt x="21" y="31"/>
                      </a:moveTo>
                      <a:lnTo>
                        <a:pt x="21" y="31"/>
                      </a:lnTo>
                      <a:lnTo>
                        <a:pt x="21" y="31"/>
                      </a:lnTo>
                      <a:lnTo>
                        <a:pt x="21" y="31"/>
                      </a:lnTo>
                      <a:lnTo>
                        <a:pt x="22" y="29"/>
                      </a:lnTo>
                      <a:cubicBezTo>
                        <a:pt x="23" y="28"/>
                        <a:pt x="24" y="27"/>
                        <a:pt x="25" y="26"/>
                      </a:cubicBezTo>
                      <a:cubicBezTo>
                        <a:pt x="24" y="27"/>
                        <a:pt x="24" y="27"/>
                        <a:pt x="23" y="27"/>
                      </a:cubicBezTo>
                      <a:lnTo>
                        <a:pt x="22" y="29"/>
                      </a:lnTo>
                      <a:lnTo>
                        <a:pt x="21" y="26"/>
                      </a:lnTo>
                      <a:lnTo>
                        <a:pt x="21" y="22"/>
                      </a:lnTo>
                      <a:lnTo>
                        <a:pt x="21" y="28"/>
                      </a:lnTo>
                      <a:lnTo>
                        <a:pt x="21" y="29"/>
                      </a:lnTo>
                      <a:lnTo>
                        <a:pt x="21" y="29"/>
                      </a:lnTo>
                      <a:cubicBezTo>
                        <a:pt x="20" y="30"/>
                        <a:pt x="17" y="34"/>
                        <a:pt x="13" y="40"/>
                      </a:cubicBezTo>
                      <a:lnTo>
                        <a:pt x="3" y="55"/>
                      </a:lnTo>
                      <a:lnTo>
                        <a:pt x="1" y="54"/>
                      </a:lnTo>
                      <a:cubicBezTo>
                        <a:pt x="1" y="53"/>
                        <a:pt x="1" y="51"/>
                        <a:pt x="2" y="48"/>
                      </a:cubicBezTo>
                      <a:lnTo>
                        <a:pt x="2" y="39"/>
                      </a:lnTo>
                      <a:lnTo>
                        <a:pt x="0" y="40"/>
                      </a:lnTo>
                      <a:cubicBezTo>
                        <a:pt x="0" y="44"/>
                        <a:pt x="0" y="53"/>
                        <a:pt x="0" y="58"/>
                      </a:cubicBezTo>
                      <a:lnTo>
                        <a:pt x="5" y="55"/>
                      </a:lnTo>
                      <a:cubicBezTo>
                        <a:pt x="7" y="53"/>
                        <a:pt x="10" y="49"/>
                        <a:pt x="13" y="44"/>
                      </a:cubicBezTo>
                      <a:cubicBezTo>
                        <a:pt x="15" y="40"/>
                        <a:pt x="18" y="36"/>
                        <a:pt x="21" y="31"/>
                      </a:cubicBezTo>
                      <a:close/>
                    </a:path>
                  </a:pathLst>
                </a:custGeom>
                <a:solidFill>
                  <a:srgbClr val="46190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44" name="Freeform 841"/>
                <p:cNvSpPr>
                  <a:spLocks/>
                </p:cNvSpPr>
                <p:nvPr/>
              </p:nvSpPr>
              <p:spPr bwMode="auto">
                <a:xfrm>
                  <a:off x="5082" y="2113"/>
                  <a:ext cx="60" cy="29"/>
                </a:xfrm>
                <a:custGeom>
                  <a:avLst/>
                  <a:gdLst>
                    <a:gd name="T0" fmla="*/ 194 w 196"/>
                    <a:gd name="T1" fmla="*/ 85 h 94"/>
                    <a:gd name="T2" fmla="*/ 194 w 196"/>
                    <a:gd name="T3" fmla="*/ 85 h 94"/>
                    <a:gd name="T4" fmla="*/ 117 w 196"/>
                    <a:gd name="T5" fmla="*/ 61 h 94"/>
                    <a:gd name="T6" fmla="*/ 109 w 196"/>
                    <a:gd name="T7" fmla="*/ 47 h 94"/>
                    <a:gd name="T8" fmla="*/ 106 w 196"/>
                    <a:gd name="T9" fmla="*/ 49 h 94"/>
                    <a:gd name="T10" fmla="*/ 113 w 196"/>
                    <a:gd name="T11" fmla="*/ 60 h 94"/>
                    <a:gd name="T12" fmla="*/ 106 w 196"/>
                    <a:gd name="T13" fmla="*/ 60 h 94"/>
                    <a:gd name="T14" fmla="*/ 89 w 196"/>
                    <a:gd name="T15" fmla="*/ 45 h 94"/>
                    <a:gd name="T16" fmla="*/ 86 w 196"/>
                    <a:gd name="T17" fmla="*/ 46 h 94"/>
                    <a:gd name="T18" fmla="*/ 93 w 196"/>
                    <a:gd name="T19" fmla="*/ 56 h 94"/>
                    <a:gd name="T20" fmla="*/ 49 w 196"/>
                    <a:gd name="T21" fmla="*/ 36 h 94"/>
                    <a:gd name="T22" fmla="*/ 26 w 196"/>
                    <a:gd name="T23" fmla="*/ 22 h 94"/>
                    <a:gd name="T24" fmla="*/ 3 w 196"/>
                    <a:gd name="T25" fmla="*/ 0 h 94"/>
                    <a:gd name="T26" fmla="*/ 0 w 196"/>
                    <a:gd name="T27" fmla="*/ 9 h 94"/>
                    <a:gd name="T28" fmla="*/ 29 w 196"/>
                    <a:gd name="T29" fmla="*/ 31 h 94"/>
                    <a:gd name="T30" fmla="*/ 75 w 196"/>
                    <a:gd name="T31" fmla="*/ 52 h 94"/>
                    <a:gd name="T32" fmla="*/ 100 w 196"/>
                    <a:gd name="T33" fmla="*/ 61 h 94"/>
                    <a:gd name="T34" fmla="*/ 90 w 196"/>
                    <a:gd name="T35" fmla="*/ 67 h 94"/>
                    <a:gd name="T36" fmla="*/ 92 w 196"/>
                    <a:gd name="T37" fmla="*/ 70 h 94"/>
                    <a:gd name="T38" fmla="*/ 108 w 196"/>
                    <a:gd name="T39" fmla="*/ 65 h 94"/>
                    <a:gd name="T40" fmla="*/ 193 w 196"/>
                    <a:gd name="T41" fmla="*/ 93 h 94"/>
                    <a:gd name="T42" fmla="*/ 195 w 196"/>
                    <a:gd name="T43" fmla="*/ 90 h 94"/>
                    <a:gd name="T44" fmla="*/ 194 w 196"/>
                    <a:gd name="T45" fmla="*/ 8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6" h="94">
                      <a:moveTo>
                        <a:pt x="194" y="85"/>
                      </a:moveTo>
                      <a:lnTo>
                        <a:pt x="194" y="85"/>
                      </a:lnTo>
                      <a:cubicBezTo>
                        <a:pt x="179" y="76"/>
                        <a:pt x="152" y="61"/>
                        <a:pt x="117" y="61"/>
                      </a:cubicBezTo>
                      <a:cubicBezTo>
                        <a:pt x="114" y="57"/>
                        <a:pt x="111" y="50"/>
                        <a:pt x="109" y="47"/>
                      </a:cubicBezTo>
                      <a:lnTo>
                        <a:pt x="106" y="49"/>
                      </a:lnTo>
                      <a:cubicBezTo>
                        <a:pt x="107" y="52"/>
                        <a:pt x="111" y="57"/>
                        <a:pt x="113" y="60"/>
                      </a:cubicBezTo>
                      <a:cubicBezTo>
                        <a:pt x="111" y="61"/>
                        <a:pt x="108" y="60"/>
                        <a:pt x="106" y="60"/>
                      </a:cubicBezTo>
                      <a:cubicBezTo>
                        <a:pt x="99" y="56"/>
                        <a:pt x="92" y="50"/>
                        <a:pt x="89" y="45"/>
                      </a:cubicBezTo>
                      <a:lnTo>
                        <a:pt x="86" y="46"/>
                      </a:lnTo>
                      <a:cubicBezTo>
                        <a:pt x="86" y="49"/>
                        <a:pt x="89" y="54"/>
                        <a:pt x="93" y="56"/>
                      </a:cubicBezTo>
                      <a:cubicBezTo>
                        <a:pt x="79" y="50"/>
                        <a:pt x="71" y="41"/>
                        <a:pt x="49" y="36"/>
                      </a:cubicBezTo>
                      <a:cubicBezTo>
                        <a:pt x="45" y="35"/>
                        <a:pt x="31" y="26"/>
                        <a:pt x="26" y="22"/>
                      </a:cubicBezTo>
                      <a:cubicBezTo>
                        <a:pt x="20" y="18"/>
                        <a:pt x="7" y="5"/>
                        <a:pt x="3" y="0"/>
                      </a:cubicBezTo>
                      <a:lnTo>
                        <a:pt x="0" y="9"/>
                      </a:lnTo>
                      <a:cubicBezTo>
                        <a:pt x="8" y="14"/>
                        <a:pt x="21" y="25"/>
                        <a:pt x="29" y="31"/>
                      </a:cubicBezTo>
                      <a:cubicBezTo>
                        <a:pt x="36" y="36"/>
                        <a:pt x="70" y="50"/>
                        <a:pt x="75" y="52"/>
                      </a:cubicBezTo>
                      <a:cubicBezTo>
                        <a:pt x="80" y="55"/>
                        <a:pt x="94" y="61"/>
                        <a:pt x="100" y="61"/>
                      </a:cubicBezTo>
                      <a:cubicBezTo>
                        <a:pt x="98" y="62"/>
                        <a:pt x="92" y="65"/>
                        <a:pt x="90" y="67"/>
                      </a:cubicBezTo>
                      <a:lnTo>
                        <a:pt x="92" y="70"/>
                      </a:lnTo>
                      <a:cubicBezTo>
                        <a:pt x="96" y="66"/>
                        <a:pt x="104" y="64"/>
                        <a:pt x="108" y="65"/>
                      </a:cubicBezTo>
                      <a:cubicBezTo>
                        <a:pt x="134" y="67"/>
                        <a:pt x="166" y="73"/>
                        <a:pt x="193" y="93"/>
                      </a:cubicBezTo>
                      <a:cubicBezTo>
                        <a:pt x="194" y="94"/>
                        <a:pt x="195" y="93"/>
                        <a:pt x="195" y="90"/>
                      </a:cubicBezTo>
                      <a:cubicBezTo>
                        <a:pt x="195" y="88"/>
                        <a:pt x="196" y="86"/>
                        <a:pt x="194" y="8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45" name="Freeform 842"/>
                <p:cNvSpPr>
                  <a:spLocks/>
                </p:cNvSpPr>
                <p:nvPr/>
              </p:nvSpPr>
              <p:spPr bwMode="auto">
                <a:xfrm>
                  <a:off x="5083" y="2114"/>
                  <a:ext cx="58" cy="27"/>
                </a:xfrm>
                <a:custGeom>
                  <a:avLst/>
                  <a:gdLst>
                    <a:gd name="T0" fmla="*/ 106 w 192"/>
                    <a:gd name="T1" fmla="*/ 60 h 88"/>
                    <a:gd name="T2" fmla="*/ 106 w 192"/>
                    <a:gd name="T3" fmla="*/ 60 h 88"/>
                    <a:gd name="T4" fmla="*/ 191 w 192"/>
                    <a:gd name="T5" fmla="*/ 88 h 88"/>
                    <a:gd name="T6" fmla="*/ 191 w 192"/>
                    <a:gd name="T7" fmla="*/ 87 h 88"/>
                    <a:gd name="T8" fmla="*/ 192 w 192"/>
                    <a:gd name="T9" fmla="*/ 85 h 88"/>
                    <a:gd name="T10" fmla="*/ 191 w 192"/>
                    <a:gd name="T11" fmla="*/ 83 h 88"/>
                    <a:gd name="T12" fmla="*/ 115 w 192"/>
                    <a:gd name="T13" fmla="*/ 59 h 88"/>
                    <a:gd name="T14" fmla="*/ 114 w 192"/>
                    <a:gd name="T15" fmla="*/ 58 h 88"/>
                    <a:gd name="T16" fmla="*/ 107 w 192"/>
                    <a:gd name="T17" fmla="*/ 46 h 88"/>
                    <a:gd name="T18" fmla="*/ 106 w 192"/>
                    <a:gd name="T19" fmla="*/ 46 h 88"/>
                    <a:gd name="T20" fmla="*/ 110 w 192"/>
                    <a:gd name="T21" fmla="*/ 54 h 88"/>
                    <a:gd name="T22" fmla="*/ 112 w 192"/>
                    <a:gd name="T23" fmla="*/ 57 h 88"/>
                    <a:gd name="T24" fmla="*/ 112 w 192"/>
                    <a:gd name="T25" fmla="*/ 58 h 88"/>
                    <a:gd name="T26" fmla="*/ 111 w 192"/>
                    <a:gd name="T27" fmla="*/ 58 h 88"/>
                    <a:gd name="T28" fmla="*/ 107 w 192"/>
                    <a:gd name="T29" fmla="*/ 58 h 88"/>
                    <a:gd name="T30" fmla="*/ 104 w 192"/>
                    <a:gd name="T31" fmla="*/ 58 h 88"/>
                    <a:gd name="T32" fmla="*/ 104 w 192"/>
                    <a:gd name="T33" fmla="*/ 58 h 88"/>
                    <a:gd name="T34" fmla="*/ 87 w 192"/>
                    <a:gd name="T35" fmla="*/ 43 h 88"/>
                    <a:gd name="T36" fmla="*/ 85 w 192"/>
                    <a:gd name="T37" fmla="*/ 44 h 88"/>
                    <a:gd name="T38" fmla="*/ 92 w 192"/>
                    <a:gd name="T39" fmla="*/ 52 h 88"/>
                    <a:gd name="T40" fmla="*/ 92 w 192"/>
                    <a:gd name="T41" fmla="*/ 54 h 88"/>
                    <a:gd name="T42" fmla="*/ 91 w 192"/>
                    <a:gd name="T43" fmla="*/ 54 h 88"/>
                    <a:gd name="T44" fmla="*/ 76 w 192"/>
                    <a:gd name="T45" fmla="*/ 47 h 88"/>
                    <a:gd name="T46" fmla="*/ 47 w 192"/>
                    <a:gd name="T47" fmla="*/ 34 h 88"/>
                    <a:gd name="T48" fmla="*/ 23 w 192"/>
                    <a:gd name="T49" fmla="*/ 20 h 88"/>
                    <a:gd name="T50" fmla="*/ 2 w 192"/>
                    <a:gd name="T51" fmla="*/ 0 h 88"/>
                    <a:gd name="T52" fmla="*/ 0 w 192"/>
                    <a:gd name="T53" fmla="*/ 5 h 88"/>
                    <a:gd name="T54" fmla="*/ 17 w 192"/>
                    <a:gd name="T55" fmla="*/ 18 h 88"/>
                    <a:gd name="T56" fmla="*/ 27 w 192"/>
                    <a:gd name="T57" fmla="*/ 27 h 88"/>
                    <a:gd name="T58" fmla="*/ 63 w 192"/>
                    <a:gd name="T59" fmla="*/ 43 h 88"/>
                    <a:gd name="T60" fmla="*/ 74 w 192"/>
                    <a:gd name="T61" fmla="*/ 48 h 88"/>
                    <a:gd name="T62" fmla="*/ 98 w 192"/>
                    <a:gd name="T63" fmla="*/ 57 h 88"/>
                    <a:gd name="T64" fmla="*/ 99 w 192"/>
                    <a:gd name="T65" fmla="*/ 58 h 88"/>
                    <a:gd name="T66" fmla="*/ 99 w 192"/>
                    <a:gd name="T67" fmla="*/ 59 h 88"/>
                    <a:gd name="T68" fmla="*/ 95 w 192"/>
                    <a:gd name="T69" fmla="*/ 61 h 88"/>
                    <a:gd name="T70" fmla="*/ 89 w 192"/>
                    <a:gd name="T71" fmla="*/ 64 h 88"/>
                    <a:gd name="T72" fmla="*/ 90 w 192"/>
                    <a:gd name="T73" fmla="*/ 65 h 88"/>
                    <a:gd name="T74" fmla="*/ 106 w 192"/>
                    <a:gd name="T75" fmla="*/ 6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88">
                      <a:moveTo>
                        <a:pt x="106" y="60"/>
                      </a:moveTo>
                      <a:lnTo>
                        <a:pt x="106" y="60"/>
                      </a:lnTo>
                      <a:cubicBezTo>
                        <a:pt x="140" y="63"/>
                        <a:pt x="169" y="73"/>
                        <a:pt x="191" y="88"/>
                      </a:cubicBezTo>
                      <a:cubicBezTo>
                        <a:pt x="191" y="88"/>
                        <a:pt x="191" y="88"/>
                        <a:pt x="191" y="87"/>
                      </a:cubicBezTo>
                      <a:cubicBezTo>
                        <a:pt x="192" y="86"/>
                        <a:pt x="192" y="86"/>
                        <a:pt x="192" y="85"/>
                      </a:cubicBezTo>
                      <a:cubicBezTo>
                        <a:pt x="192" y="84"/>
                        <a:pt x="192" y="84"/>
                        <a:pt x="191" y="83"/>
                      </a:cubicBezTo>
                      <a:cubicBezTo>
                        <a:pt x="182" y="78"/>
                        <a:pt x="153" y="60"/>
                        <a:pt x="115" y="59"/>
                      </a:cubicBezTo>
                      <a:cubicBezTo>
                        <a:pt x="114" y="59"/>
                        <a:pt x="114" y="59"/>
                        <a:pt x="114" y="58"/>
                      </a:cubicBezTo>
                      <a:cubicBezTo>
                        <a:pt x="112" y="55"/>
                        <a:pt x="108" y="49"/>
                        <a:pt x="107" y="46"/>
                      </a:cubicBezTo>
                      <a:lnTo>
                        <a:pt x="106" y="46"/>
                      </a:lnTo>
                      <a:cubicBezTo>
                        <a:pt x="107" y="48"/>
                        <a:pt x="109" y="52"/>
                        <a:pt x="110" y="54"/>
                      </a:cubicBezTo>
                      <a:cubicBezTo>
                        <a:pt x="111" y="55"/>
                        <a:pt x="111" y="56"/>
                        <a:pt x="112" y="57"/>
                      </a:cubicBezTo>
                      <a:cubicBezTo>
                        <a:pt x="112" y="57"/>
                        <a:pt x="112" y="57"/>
                        <a:pt x="112" y="58"/>
                      </a:cubicBezTo>
                      <a:cubicBezTo>
                        <a:pt x="112" y="58"/>
                        <a:pt x="111" y="58"/>
                        <a:pt x="111" y="58"/>
                      </a:cubicBezTo>
                      <a:cubicBezTo>
                        <a:pt x="110" y="59"/>
                        <a:pt x="108" y="59"/>
                        <a:pt x="107" y="58"/>
                      </a:cubicBezTo>
                      <a:cubicBezTo>
                        <a:pt x="106" y="58"/>
                        <a:pt x="105" y="58"/>
                        <a:pt x="104" y="58"/>
                      </a:cubicBezTo>
                      <a:cubicBezTo>
                        <a:pt x="104" y="58"/>
                        <a:pt x="104" y="58"/>
                        <a:pt x="104" y="58"/>
                      </a:cubicBezTo>
                      <a:cubicBezTo>
                        <a:pt x="98" y="55"/>
                        <a:pt x="90" y="49"/>
                        <a:pt x="87" y="43"/>
                      </a:cubicBezTo>
                      <a:lnTo>
                        <a:pt x="85" y="44"/>
                      </a:lnTo>
                      <a:cubicBezTo>
                        <a:pt x="86" y="47"/>
                        <a:pt x="89" y="50"/>
                        <a:pt x="92" y="52"/>
                      </a:cubicBezTo>
                      <a:cubicBezTo>
                        <a:pt x="92" y="52"/>
                        <a:pt x="93" y="53"/>
                        <a:pt x="92" y="54"/>
                      </a:cubicBezTo>
                      <a:cubicBezTo>
                        <a:pt x="92" y="54"/>
                        <a:pt x="91" y="54"/>
                        <a:pt x="91" y="54"/>
                      </a:cubicBezTo>
                      <a:cubicBezTo>
                        <a:pt x="85" y="52"/>
                        <a:pt x="81" y="49"/>
                        <a:pt x="76" y="47"/>
                      </a:cubicBezTo>
                      <a:cubicBezTo>
                        <a:pt x="69" y="42"/>
                        <a:pt x="61" y="37"/>
                        <a:pt x="47" y="34"/>
                      </a:cubicBezTo>
                      <a:cubicBezTo>
                        <a:pt x="43" y="33"/>
                        <a:pt x="28" y="23"/>
                        <a:pt x="23" y="20"/>
                      </a:cubicBezTo>
                      <a:cubicBezTo>
                        <a:pt x="18" y="16"/>
                        <a:pt x="7" y="5"/>
                        <a:pt x="2" y="0"/>
                      </a:cubicBezTo>
                      <a:lnTo>
                        <a:pt x="0" y="5"/>
                      </a:lnTo>
                      <a:cubicBezTo>
                        <a:pt x="5" y="9"/>
                        <a:pt x="11" y="14"/>
                        <a:pt x="17" y="18"/>
                      </a:cubicBezTo>
                      <a:cubicBezTo>
                        <a:pt x="21" y="21"/>
                        <a:pt x="24" y="24"/>
                        <a:pt x="27" y="27"/>
                      </a:cubicBezTo>
                      <a:cubicBezTo>
                        <a:pt x="33" y="31"/>
                        <a:pt x="51" y="38"/>
                        <a:pt x="63" y="43"/>
                      </a:cubicBezTo>
                      <a:cubicBezTo>
                        <a:pt x="68" y="46"/>
                        <a:pt x="72" y="48"/>
                        <a:pt x="74" y="48"/>
                      </a:cubicBezTo>
                      <a:cubicBezTo>
                        <a:pt x="79" y="51"/>
                        <a:pt x="93" y="57"/>
                        <a:pt x="98" y="57"/>
                      </a:cubicBezTo>
                      <a:cubicBezTo>
                        <a:pt x="99" y="57"/>
                        <a:pt x="99" y="58"/>
                        <a:pt x="99" y="58"/>
                      </a:cubicBezTo>
                      <a:cubicBezTo>
                        <a:pt x="99" y="59"/>
                        <a:pt x="99" y="59"/>
                        <a:pt x="99" y="59"/>
                      </a:cubicBezTo>
                      <a:cubicBezTo>
                        <a:pt x="98" y="60"/>
                        <a:pt x="96" y="61"/>
                        <a:pt x="95" y="61"/>
                      </a:cubicBezTo>
                      <a:cubicBezTo>
                        <a:pt x="93" y="62"/>
                        <a:pt x="91" y="63"/>
                        <a:pt x="89" y="64"/>
                      </a:cubicBezTo>
                      <a:lnTo>
                        <a:pt x="90" y="65"/>
                      </a:lnTo>
                      <a:cubicBezTo>
                        <a:pt x="95" y="61"/>
                        <a:pt x="102" y="60"/>
                        <a:pt x="106" y="60"/>
                      </a:cubicBezTo>
                      <a:close/>
                    </a:path>
                  </a:pathLst>
                </a:custGeom>
                <a:solidFill>
                  <a:srgbClr val="46190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46" name="Freeform 843"/>
                <p:cNvSpPr>
                  <a:spLocks/>
                </p:cNvSpPr>
                <p:nvPr/>
              </p:nvSpPr>
              <p:spPr bwMode="auto">
                <a:xfrm>
                  <a:off x="5126" y="2128"/>
                  <a:ext cx="43" cy="15"/>
                </a:xfrm>
                <a:custGeom>
                  <a:avLst/>
                  <a:gdLst>
                    <a:gd name="T0" fmla="*/ 141 w 142"/>
                    <a:gd name="T1" fmla="*/ 13 h 48"/>
                    <a:gd name="T2" fmla="*/ 141 w 142"/>
                    <a:gd name="T3" fmla="*/ 13 h 48"/>
                    <a:gd name="T4" fmla="*/ 113 w 142"/>
                    <a:gd name="T5" fmla="*/ 12 h 48"/>
                    <a:gd name="T6" fmla="*/ 108 w 142"/>
                    <a:gd name="T7" fmla="*/ 13 h 48"/>
                    <a:gd name="T8" fmla="*/ 116 w 142"/>
                    <a:gd name="T9" fmla="*/ 5 h 48"/>
                    <a:gd name="T10" fmla="*/ 114 w 142"/>
                    <a:gd name="T11" fmla="*/ 4 h 48"/>
                    <a:gd name="T12" fmla="*/ 103 w 142"/>
                    <a:gd name="T13" fmla="*/ 13 h 48"/>
                    <a:gd name="T14" fmla="*/ 95 w 142"/>
                    <a:gd name="T15" fmla="*/ 13 h 48"/>
                    <a:gd name="T16" fmla="*/ 106 w 142"/>
                    <a:gd name="T17" fmla="*/ 2 h 48"/>
                    <a:gd name="T18" fmla="*/ 103 w 142"/>
                    <a:gd name="T19" fmla="*/ 0 h 48"/>
                    <a:gd name="T20" fmla="*/ 91 w 142"/>
                    <a:gd name="T21" fmla="*/ 13 h 48"/>
                    <a:gd name="T22" fmla="*/ 90 w 142"/>
                    <a:gd name="T23" fmla="*/ 13 h 48"/>
                    <a:gd name="T24" fmla="*/ 3 w 142"/>
                    <a:gd name="T25" fmla="*/ 36 h 48"/>
                    <a:gd name="T26" fmla="*/ 1 w 142"/>
                    <a:gd name="T27" fmla="*/ 43 h 48"/>
                    <a:gd name="T28" fmla="*/ 5 w 142"/>
                    <a:gd name="T29" fmla="*/ 44 h 48"/>
                    <a:gd name="T30" fmla="*/ 44 w 142"/>
                    <a:gd name="T31" fmla="*/ 26 h 48"/>
                    <a:gd name="T32" fmla="*/ 85 w 142"/>
                    <a:gd name="T33" fmla="*/ 20 h 48"/>
                    <a:gd name="T34" fmla="*/ 88 w 142"/>
                    <a:gd name="T35" fmla="*/ 20 h 48"/>
                    <a:gd name="T36" fmla="*/ 98 w 142"/>
                    <a:gd name="T37" fmla="*/ 26 h 48"/>
                    <a:gd name="T38" fmla="*/ 101 w 142"/>
                    <a:gd name="T39" fmla="*/ 24 h 48"/>
                    <a:gd name="T40" fmla="*/ 92 w 142"/>
                    <a:gd name="T41" fmla="*/ 20 h 48"/>
                    <a:gd name="T42" fmla="*/ 104 w 142"/>
                    <a:gd name="T43" fmla="*/ 18 h 48"/>
                    <a:gd name="T44" fmla="*/ 142 w 142"/>
                    <a:gd name="T45" fmla="*/ 19 h 48"/>
                    <a:gd name="T46" fmla="*/ 141 w 142"/>
                    <a:gd name="T47" fmla="*/ 1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48">
                      <a:moveTo>
                        <a:pt x="141" y="13"/>
                      </a:moveTo>
                      <a:lnTo>
                        <a:pt x="141" y="13"/>
                      </a:lnTo>
                      <a:cubicBezTo>
                        <a:pt x="123" y="11"/>
                        <a:pt x="118" y="11"/>
                        <a:pt x="113" y="12"/>
                      </a:cubicBezTo>
                      <a:cubicBezTo>
                        <a:pt x="112" y="12"/>
                        <a:pt x="110" y="13"/>
                        <a:pt x="108" y="13"/>
                      </a:cubicBezTo>
                      <a:cubicBezTo>
                        <a:pt x="110" y="10"/>
                        <a:pt x="112" y="8"/>
                        <a:pt x="116" y="5"/>
                      </a:cubicBezTo>
                      <a:lnTo>
                        <a:pt x="114" y="4"/>
                      </a:lnTo>
                      <a:cubicBezTo>
                        <a:pt x="111" y="6"/>
                        <a:pt x="107" y="10"/>
                        <a:pt x="103" y="13"/>
                      </a:cubicBezTo>
                      <a:cubicBezTo>
                        <a:pt x="101" y="13"/>
                        <a:pt x="98" y="13"/>
                        <a:pt x="95" y="13"/>
                      </a:cubicBezTo>
                      <a:cubicBezTo>
                        <a:pt x="97" y="11"/>
                        <a:pt x="100" y="8"/>
                        <a:pt x="106" y="2"/>
                      </a:cubicBezTo>
                      <a:lnTo>
                        <a:pt x="103" y="0"/>
                      </a:lnTo>
                      <a:cubicBezTo>
                        <a:pt x="101" y="2"/>
                        <a:pt x="94" y="10"/>
                        <a:pt x="91" y="13"/>
                      </a:cubicBezTo>
                      <a:cubicBezTo>
                        <a:pt x="91" y="13"/>
                        <a:pt x="90" y="13"/>
                        <a:pt x="90" y="13"/>
                      </a:cubicBezTo>
                      <a:cubicBezTo>
                        <a:pt x="77" y="14"/>
                        <a:pt x="39" y="16"/>
                        <a:pt x="3" y="36"/>
                      </a:cubicBezTo>
                      <a:cubicBezTo>
                        <a:pt x="2" y="39"/>
                        <a:pt x="2" y="40"/>
                        <a:pt x="1" y="43"/>
                      </a:cubicBezTo>
                      <a:cubicBezTo>
                        <a:pt x="1" y="45"/>
                        <a:pt x="0" y="48"/>
                        <a:pt x="5" y="44"/>
                      </a:cubicBezTo>
                      <a:cubicBezTo>
                        <a:pt x="10" y="39"/>
                        <a:pt x="29" y="31"/>
                        <a:pt x="44" y="26"/>
                      </a:cubicBezTo>
                      <a:cubicBezTo>
                        <a:pt x="55" y="23"/>
                        <a:pt x="75" y="20"/>
                        <a:pt x="85" y="20"/>
                      </a:cubicBezTo>
                      <a:cubicBezTo>
                        <a:pt x="86" y="20"/>
                        <a:pt x="87" y="20"/>
                        <a:pt x="88" y="20"/>
                      </a:cubicBezTo>
                      <a:cubicBezTo>
                        <a:pt x="91" y="21"/>
                        <a:pt x="95" y="24"/>
                        <a:pt x="98" y="26"/>
                      </a:cubicBezTo>
                      <a:lnTo>
                        <a:pt x="101" y="24"/>
                      </a:lnTo>
                      <a:cubicBezTo>
                        <a:pt x="99" y="23"/>
                        <a:pt x="96" y="21"/>
                        <a:pt x="92" y="20"/>
                      </a:cubicBezTo>
                      <a:cubicBezTo>
                        <a:pt x="98" y="19"/>
                        <a:pt x="101" y="19"/>
                        <a:pt x="104" y="18"/>
                      </a:cubicBezTo>
                      <a:cubicBezTo>
                        <a:pt x="110" y="17"/>
                        <a:pt x="114" y="15"/>
                        <a:pt x="142" y="19"/>
                      </a:cubicBezTo>
                      <a:lnTo>
                        <a:pt x="141" y="1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47" name="Freeform 844"/>
                <p:cNvSpPr>
                  <a:spLocks/>
                </p:cNvSpPr>
                <p:nvPr/>
              </p:nvSpPr>
              <p:spPr bwMode="auto">
                <a:xfrm>
                  <a:off x="5127" y="2129"/>
                  <a:ext cx="42" cy="12"/>
                </a:xfrm>
                <a:custGeom>
                  <a:avLst/>
                  <a:gdLst>
                    <a:gd name="T0" fmla="*/ 139 w 139"/>
                    <a:gd name="T1" fmla="*/ 15 h 42"/>
                    <a:gd name="T2" fmla="*/ 139 w 139"/>
                    <a:gd name="T3" fmla="*/ 15 h 42"/>
                    <a:gd name="T4" fmla="*/ 138 w 139"/>
                    <a:gd name="T5" fmla="*/ 11 h 42"/>
                    <a:gd name="T6" fmla="*/ 112 w 139"/>
                    <a:gd name="T7" fmla="*/ 11 h 42"/>
                    <a:gd name="T8" fmla="*/ 106 w 139"/>
                    <a:gd name="T9" fmla="*/ 12 h 42"/>
                    <a:gd name="T10" fmla="*/ 103 w 139"/>
                    <a:gd name="T11" fmla="*/ 12 h 42"/>
                    <a:gd name="T12" fmla="*/ 105 w 139"/>
                    <a:gd name="T13" fmla="*/ 10 h 42"/>
                    <a:gd name="T14" fmla="*/ 107 w 139"/>
                    <a:gd name="T15" fmla="*/ 7 h 42"/>
                    <a:gd name="T16" fmla="*/ 102 w 139"/>
                    <a:gd name="T17" fmla="*/ 12 h 42"/>
                    <a:gd name="T18" fmla="*/ 102 w 139"/>
                    <a:gd name="T19" fmla="*/ 12 h 42"/>
                    <a:gd name="T20" fmla="*/ 101 w 139"/>
                    <a:gd name="T21" fmla="*/ 12 h 42"/>
                    <a:gd name="T22" fmla="*/ 100 w 139"/>
                    <a:gd name="T23" fmla="*/ 12 h 42"/>
                    <a:gd name="T24" fmla="*/ 93 w 139"/>
                    <a:gd name="T25" fmla="*/ 13 h 42"/>
                    <a:gd name="T26" fmla="*/ 90 w 139"/>
                    <a:gd name="T27" fmla="*/ 13 h 42"/>
                    <a:gd name="T28" fmla="*/ 92 w 139"/>
                    <a:gd name="T29" fmla="*/ 10 h 42"/>
                    <a:gd name="T30" fmla="*/ 100 w 139"/>
                    <a:gd name="T31" fmla="*/ 2 h 42"/>
                    <a:gd name="T32" fmla="*/ 102 w 139"/>
                    <a:gd name="T33" fmla="*/ 0 h 42"/>
                    <a:gd name="T34" fmla="*/ 101 w 139"/>
                    <a:gd name="T35" fmla="*/ 0 h 42"/>
                    <a:gd name="T36" fmla="*/ 90 w 139"/>
                    <a:gd name="T37" fmla="*/ 12 h 42"/>
                    <a:gd name="T38" fmla="*/ 89 w 139"/>
                    <a:gd name="T39" fmla="*/ 13 h 42"/>
                    <a:gd name="T40" fmla="*/ 89 w 139"/>
                    <a:gd name="T41" fmla="*/ 13 h 42"/>
                    <a:gd name="T42" fmla="*/ 89 w 139"/>
                    <a:gd name="T43" fmla="*/ 13 h 42"/>
                    <a:gd name="T44" fmla="*/ 88 w 139"/>
                    <a:gd name="T45" fmla="*/ 13 h 42"/>
                    <a:gd name="T46" fmla="*/ 87 w 139"/>
                    <a:gd name="T47" fmla="*/ 13 h 42"/>
                    <a:gd name="T48" fmla="*/ 2 w 139"/>
                    <a:gd name="T49" fmla="*/ 35 h 42"/>
                    <a:gd name="T50" fmla="*/ 1 w 139"/>
                    <a:gd name="T51" fmla="*/ 39 h 42"/>
                    <a:gd name="T52" fmla="*/ 1 w 139"/>
                    <a:gd name="T53" fmla="*/ 41 h 42"/>
                    <a:gd name="T54" fmla="*/ 0 w 139"/>
                    <a:gd name="T55" fmla="*/ 42 h 42"/>
                    <a:gd name="T56" fmla="*/ 2 w 139"/>
                    <a:gd name="T57" fmla="*/ 41 h 42"/>
                    <a:gd name="T58" fmla="*/ 42 w 139"/>
                    <a:gd name="T59" fmla="*/ 23 h 42"/>
                    <a:gd name="T60" fmla="*/ 83 w 139"/>
                    <a:gd name="T61" fmla="*/ 17 h 42"/>
                    <a:gd name="T62" fmla="*/ 86 w 139"/>
                    <a:gd name="T63" fmla="*/ 16 h 42"/>
                    <a:gd name="T64" fmla="*/ 87 w 139"/>
                    <a:gd name="T65" fmla="*/ 16 h 42"/>
                    <a:gd name="T66" fmla="*/ 90 w 139"/>
                    <a:gd name="T67" fmla="*/ 16 h 42"/>
                    <a:gd name="T68" fmla="*/ 102 w 139"/>
                    <a:gd name="T69" fmla="*/ 15 h 42"/>
                    <a:gd name="T70" fmla="*/ 102 w 139"/>
                    <a:gd name="T71" fmla="*/ 15 h 42"/>
                    <a:gd name="T72" fmla="*/ 139 w 139"/>
                    <a:gd name="T73"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 h="42">
                      <a:moveTo>
                        <a:pt x="139" y="15"/>
                      </a:moveTo>
                      <a:lnTo>
                        <a:pt x="139" y="15"/>
                      </a:lnTo>
                      <a:lnTo>
                        <a:pt x="138" y="11"/>
                      </a:lnTo>
                      <a:cubicBezTo>
                        <a:pt x="120" y="10"/>
                        <a:pt x="116" y="10"/>
                        <a:pt x="112" y="11"/>
                      </a:cubicBezTo>
                      <a:cubicBezTo>
                        <a:pt x="110" y="12"/>
                        <a:pt x="108" y="12"/>
                        <a:pt x="106" y="12"/>
                      </a:cubicBezTo>
                      <a:lnTo>
                        <a:pt x="103" y="12"/>
                      </a:lnTo>
                      <a:lnTo>
                        <a:pt x="105" y="10"/>
                      </a:lnTo>
                      <a:cubicBezTo>
                        <a:pt x="106" y="9"/>
                        <a:pt x="106" y="8"/>
                        <a:pt x="107" y="7"/>
                      </a:cubicBezTo>
                      <a:cubicBezTo>
                        <a:pt x="106" y="9"/>
                        <a:pt x="104" y="10"/>
                        <a:pt x="102" y="12"/>
                      </a:cubicBezTo>
                      <a:lnTo>
                        <a:pt x="102" y="12"/>
                      </a:lnTo>
                      <a:lnTo>
                        <a:pt x="101" y="12"/>
                      </a:lnTo>
                      <a:lnTo>
                        <a:pt x="100" y="12"/>
                      </a:lnTo>
                      <a:lnTo>
                        <a:pt x="93" y="13"/>
                      </a:lnTo>
                      <a:cubicBezTo>
                        <a:pt x="93" y="13"/>
                        <a:pt x="90" y="13"/>
                        <a:pt x="90" y="13"/>
                      </a:cubicBezTo>
                      <a:lnTo>
                        <a:pt x="92" y="10"/>
                      </a:lnTo>
                      <a:cubicBezTo>
                        <a:pt x="93" y="9"/>
                        <a:pt x="96" y="6"/>
                        <a:pt x="100" y="2"/>
                      </a:cubicBezTo>
                      <a:lnTo>
                        <a:pt x="102" y="0"/>
                      </a:lnTo>
                      <a:lnTo>
                        <a:pt x="101" y="0"/>
                      </a:lnTo>
                      <a:cubicBezTo>
                        <a:pt x="98" y="2"/>
                        <a:pt x="93" y="9"/>
                        <a:pt x="90" y="12"/>
                      </a:cubicBezTo>
                      <a:lnTo>
                        <a:pt x="89" y="13"/>
                      </a:lnTo>
                      <a:lnTo>
                        <a:pt x="89" y="13"/>
                      </a:lnTo>
                      <a:lnTo>
                        <a:pt x="89" y="13"/>
                      </a:lnTo>
                      <a:lnTo>
                        <a:pt x="88" y="13"/>
                      </a:lnTo>
                      <a:lnTo>
                        <a:pt x="87" y="13"/>
                      </a:lnTo>
                      <a:cubicBezTo>
                        <a:pt x="73" y="14"/>
                        <a:pt x="37" y="16"/>
                        <a:pt x="2" y="35"/>
                      </a:cubicBezTo>
                      <a:cubicBezTo>
                        <a:pt x="2" y="37"/>
                        <a:pt x="2" y="37"/>
                        <a:pt x="1" y="39"/>
                      </a:cubicBezTo>
                      <a:cubicBezTo>
                        <a:pt x="1" y="39"/>
                        <a:pt x="1" y="40"/>
                        <a:pt x="1" y="41"/>
                      </a:cubicBezTo>
                      <a:cubicBezTo>
                        <a:pt x="1" y="41"/>
                        <a:pt x="0" y="42"/>
                        <a:pt x="0" y="42"/>
                      </a:cubicBezTo>
                      <a:cubicBezTo>
                        <a:pt x="1" y="42"/>
                        <a:pt x="1" y="41"/>
                        <a:pt x="2" y="41"/>
                      </a:cubicBezTo>
                      <a:cubicBezTo>
                        <a:pt x="8" y="36"/>
                        <a:pt x="28" y="27"/>
                        <a:pt x="42" y="23"/>
                      </a:cubicBezTo>
                      <a:cubicBezTo>
                        <a:pt x="53" y="19"/>
                        <a:pt x="73" y="17"/>
                        <a:pt x="83" y="17"/>
                      </a:cubicBezTo>
                      <a:lnTo>
                        <a:pt x="86" y="16"/>
                      </a:lnTo>
                      <a:cubicBezTo>
                        <a:pt x="86" y="16"/>
                        <a:pt x="87" y="16"/>
                        <a:pt x="87" y="16"/>
                      </a:cubicBezTo>
                      <a:lnTo>
                        <a:pt x="90" y="16"/>
                      </a:lnTo>
                      <a:cubicBezTo>
                        <a:pt x="95" y="16"/>
                        <a:pt x="99" y="16"/>
                        <a:pt x="102" y="15"/>
                      </a:cubicBezTo>
                      <a:lnTo>
                        <a:pt x="102" y="15"/>
                      </a:lnTo>
                      <a:cubicBezTo>
                        <a:pt x="107" y="14"/>
                        <a:pt x="112" y="12"/>
                        <a:pt x="139" y="15"/>
                      </a:cubicBezTo>
                      <a:close/>
                    </a:path>
                  </a:pathLst>
                </a:custGeom>
                <a:solidFill>
                  <a:srgbClr val="46190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48" name="Freeform 845"/>
                <p:cNvSpPr>
                  <a:spLocks/>
                </p:cNvSpPr>
                <p:nvPr/>
              </p:nvSpPr>
              <p:spPr bwMode="auto">
                <a:xfrm>
                  <a:off x="5218" y="2073"/>
                  <a:ext cx="21" cy="7"/>
                </a:xfrm>
                <a:custGeom>
                  <a:avLst/>
                  <a:gdLst>
                    <a:gd name="T0" fmla="*/ 2 w 69"/>
                    <a:gd name="T1" fmla="*/ 19 h 22"/>
                    <a:gd name="T2" fmla="*/ 2 w 69"/>
                    <a:gd name="T3" fmla="*/ 19 h 22"/>
                    <a:gd name="T4" fmla="*/ 29 w 69"/>
                    <a:gd name="T5" fmla="*/ 5 h 22"/>
                    <a:gd name="T6" fmla="*/ 49 w 69"/>
                    <a:gd name="T7" fmla="*/ 1 h 22"/>
                    <a:gd name="T8" fmla="*/ 65 w 69"/>
                    <a:gd name="T9" fmla="*/ 0 h 22"/>
                    <a:gd name="T10" fmla="*/ 62 w 69"/>
                    <a:gd name="T11" fmla="*/ 4 h 22"/>
                    <a:gd name="T12" fmla="*/ 49 w 69"/>
                    <a:gd name="T13" fmla="*/ 12 h 22"/>
                    <a:gd name="T14" fmla="*/ 29 w 69"/>
                    <a:gd name="T15" fmla="*/ 21 h 22"/>
                    <a:gd name="T16" fmla="*/ 7 w 69"/>
                    <a:gd name="T17" fmla="*/ 21 h 22"/>
                    <a:gd name="T18" fmla="*/ 2 w 69"/>
                    <a:gd name="T19"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22">
                      <a:moveTo>
                        <a:pt x="2" y="19"/>
                      </a:moveTo>
                      <a:lnTo>
                        <a:pt x="2" y="19"/>
                      </a:lnTo>
                      <a:cubicBezTo>
                        <a:pt x="11" y="8"/>
                        <a:pt x="22" y="7"/>
                        <a:pt x="29" y="5"/>
                      </a:cubicBezTo>
                      <a:cubicBezTo>
                        <a:pt x="36" y="4"/>
                        <a:pt x="46" y="1"/>
                        <a:pt x="49" y="1"/>
                      </a:cubicBezTo>
                      <a:cubicBezTo>
                        <a:pt x="52" y="1"/>
                        <a:pt x="62" y="0"/>
                        <a:pt x="65" y="0"/>
                      </a:cubicBezTo>
                      <a:cubicBezTo>
                        <a:pt x="69" y="0"/>
                        <a:pt x="67" y="1"/>
                        <a:pt x="62" y="4"/>
                      </a:cubicBezTo>
                      <a:cubicBezTo>
                        <a:pt x="56" y="7"/>
                        <a:pt x="52" y="10"/>
                        <a:pt x="49" y="12"/>
                      </a:cubicBezTo>
                      <a:cubicBezTo>
                        <a:pt x="47" y="14"/>
                        <a:pt x="38" y="21"/>
                        <a:pt x="29" y="21"/>
                      </a:cubicBezTo>
                      <a:cubicBezTo>
                        <a:pt x="20" y="22"/>
                        <a:pt x="12" y="21"/>
                        <a:pt x="7" y="21"/>
                      </a:cubicBezTo>
                      <a:cubicBezTo>
                        <a:pt x="2" y="21"/>
                        <a:pt x="0" y="21"/>
                        <a:pt x="2" y="1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49" name="Freeform 846"/>
                <p:cNvSpPr>
                  <a:spLocks/>
                </p:cNvSpPr>
                <p:nvPr/>
              </p:nvSpPr>
              <p:spPr bwMode="auto">
                <a:xfrm>
                  <a:off x="5219" y="2075"/>
                  <a:ext cx="16" cy="5"/>
                </a:xfrm>
                <a:custGeom>
                  <a:avLst/>
                  <a:gdLst>
                    <a:gd name="T0" fmla="*/ 45 w 52"/>
                    <a:gd name="T1" fmla="*/ 2 h 16"/>
                    <a:gd name="T2" fmla="*/ 45 w 52"/>
                    <a:gd name="T3" fmla="*/ 2 h 16"/>
                    <a:gd name="T4" fmla="*/ 28 w 52"/>
                    <a:gd name="T5" fmla="*/ 7 h 16"/>
                    <a:gd name="T6" fmla="*/ 24 w 52"/>
                    <a:gd name="T7" fmla="*/ 7 h 16"/>
                    <a:gd name="T8" fmla="*/ 0 w 52"/>
                    <a:gd name="T9" fmla="*/ 15 h 16"/>
                    <a:gd name="T10" fmla="*/ 3 w 52"/>
                    <a:gd name="T11" fmla="*/ 15 h 16"/>
                    <a:gd name="T12" fmla="*/ 8 w 52"/>
                    <a:gd name="T13" fmla="*/ 15 h 16"/>
                    <a:gd name="T14" fmla="*/ 25 w 52"/>
                    <a:gd name="T15" fmla="*/ 15 h 16"/>
                    <a:gd name="T16" fmla="*/ 44 w 52"/>
                    <a:gd name="T17" fmla="*/ 7 h 16"/>
                    <a:gd name="T18" fmla="*/ 52 w 52"/>
                    <a:gd name="T19" fmla="*/ 0 h 16"/>
                    <a:gd name="T20" fmla="*/ 45 w 52"/>
                    <a:gd name="T2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16">
                      <a:moveTo>
                        <a:pt x="45" y="2"/>
                      </a:moveTo>
                      <a:lnTo>
                        <a:pt x="45" y="2"/>
                      </a:lnTo>
                      <a:cubicBezTo>
                        <a:pt x="41" y="4"/>
                        <a:pt x="37" y="5"/>
                        <a:pt x="28" y="7"/>
                      </a:cubicBezTo>
                      <a:lnTo>
                        <a:pt x="24" y="7"/>
                      </a:lnTo>
                      <a:cubicBezTo>
                        <a:pt x="18" y="9"/>
                        <a:pt x="10" y="10"/>
                        <a:pt x="0" y="15"/>
                      </a:cubicBezTo>
                      <a:cubicBezTo>
                        <a:pt x="1" y="15"/>
                        <a:pt x="2" y="15"/>
                        <a:pt x="3" y="15"/>
                      </a:cubicBezTo>
                      <a:cubicBezTo>
                        <a:pt x="4" y="15"/>
                        <a:pt x="6" y="15"/>
                        <a:pt x="8" y="15"/>
                      </a:cubicBezTo>
                      <a:cubicBezTo>
                        <a:pt x="13" y="15"/>
                        <a:pt x="19" y="16"/>
                        <a:pt x="25" y="15"/>
                      </a:cubicBezTo>
                      <a:cubicBezTo>
                        <a:pt x="34" y="14"/>
                        <a:pt x="42" y="8"/>
                        <a:pt x="44" y="7"/>
                      </a:cubicBezTo>
                      <a:cubicBezTo>
                        <a:pt x="46" y="5"/>
                        <a:pt x="49" y="3"/>
                        <a:pt x="52" y="0"/>
                      </a:cubicBezTo>
                      <a:cubicBezTo>
                        <a:pt x="49" y="1"/>
                        <a:pt x="47" y="1"/>
                        <a:pt x="45" y="2"/>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50" name="Freeform 847"/>
                <p:cNvSpPr>
                  <a:spLocks/>
                </p:cNvSpPr>
                <p:nvPr/>
              </p:nvSpPr>
              <p:spPr bwMode="auto">
                <a:xfrm>
                  <a:off x="5219" y="2074"/>
                  <a:ext cx="18" cy="5"/>
                </a:xfrm>
                <a:custGeom>
                  <a:avLst/>
                  <a:gdLst>
                    <a:gd name="T0" fmla="*/ 25 w 61"/>
                    <a:gd name="T1" fmla="*/ 11 h 18"/>
                    <a:gd name="T2" fmla="*/ 25 w 61"/>
                    <a:gd name="T3" fmla="*/ 11 h 18"/>
                    <a:gd name="T4" fmla="*/ 29 w 61"/>
                    <a:gd name="T5" fmla="*/ 10 h 18"/>
                    <a:gd name="T6" fmla="*/ 46 w 61"/>
                    <a:gd name="T7" fmla="*/ 5 h 18"/>
                    <a:gd name="T8" fmla="*/ 55 w 61"/>
                    <a:gd name="T9" fmla="*/ 3 h 18"/>
                    <a:gd name="T10" fmla="*/ 58 w 61"/>
                    <a:gd name="T11" fmla="*/ 2 h 18"/>
                    <a:gd name="T12" fmla="*/ 61 w 61"/>
                    <a:gd name="T13" fmla="*/ 0 h 18"/>
                    <a:gd name="T14" fmla="*/ 55 w 61"/>
                    <a:gd name="T15" fmla="*/ 1 h 18"/>
                    <a:gd name="T16" fmla="*/ 46 w 61"/>
                    <a:gd name="T17" fmla="*/ 1 h 18"/>
                    <a:gd name="T18" fmla="*/ 34 w 61"/>
                    <a:gd name="T19" fmla="*/ 4 h 18"/>
                    <a:gd name="T20" fmla="*/ 26 w 61"/>
                    <a:gd name="T21" fmla="*/ 5 h 18"/>
                    <a:gd name="T22" fmla="*/ 25 w 61"/>
                    <a:gd name="T23" fmla="*/ 6 h 18"/>
                    <a:gd name="T24" fmla="*/ 0 w 61"/>
                    <a:gd name="T25" fmla="*/ 18 h 18"/>
                    <a:gd name="T26" fmla="*/ 25 w 61"/>
                    <a:gd name="T27"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18">
                      <a:moveTo>
                        <a:pt x="25" y="11"/>
                      </a:moveTo>
                      <a:lnTo>
                        <a:pt x="25" y="11"/>
                      </a:lnTo>
                      <a:lnTo>
                        <a:pt x="29" y="10"/>
                      </a:lnTo>
                      <a:cubicBezTo>
                        <a:pt x="37" y="8"/>
                        <a:pt x="42" y="7"/>
                        <a:pt x="46" y="5"/>
                      </a:cubicBezTo>
                      <a:cubicBezTo>
                        <a:pt x="48" y="4"/>
                        <a:pt x="51" y="4"/>
                        <a:pt x="55" y="3"/>
                      </a:cubicBezTo>
                      <a:cubicBezTo>
                        <a:pt x="56" y="3"/>
                        <a:pt x="57" y="2"/>
                        <a:pt x="58" y="2"/>
                      </a:cubicBezTo>
                      <a:cubicBezTo>
                        <a:pt x="59" y="1"/>
                        <a:pt x="60" y="1"/>
                        <a:pt x="61" y="0"/>
                      </a:cubicBezTo>
                      <a:cubicBezTo>
                        <a:pt x="59" y="0"/>
                        <a:pt x="57" y="0"/>
                        <a:pt x="55" y="1"/>
                      </a:cubicBezTo>
                      <a:cubicBezTo>
                        <a:pt x="52" y="1"/>
                        <a:pt x="48" y="1"/>
                        <a:pt x="46" y="1"/>
                      </a:cubicBezTo>
                      <a:cubicBezTo>
                        <a:pt x="44" y="1"/>
                        <a:pt x="39" y="2"/>
                        <a:pt x="34" y="4"/>
                      </a:cubicBezTo>
                      <a:cubicBezTo>
                        <a:pt x="32" y="4"/>
                        <a:pt x="29" y="5"/>
                        <a:pt x="26" y="5"/>
                      </a:cubicBezTo>
                      <a:lnTo>
                        <a:pt x="25" y="6"/>
                      </a:lnTo>
                      <a:cubicBezTo>
                        <a:pt x="19" y="7"/>
                        <a:pt x="9" y="9"/>
                        <a:pt x="0" y="18"/>
                      </a:cubicBezTo>
                      <a:cubicBezTo>
                        <a:pt x="11" y="13"/>
                        <a:pt x="19" y="12"/>
                        <a:pt x="25" y="11"/>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51" name="Freeform 848"/>
                <p:cNvSpPr>
                  <a:spLocks/>
                </p:cNvSpPr>
                <p:nvPr/>
              </p:nvSpPr>
              <p:spPr bwMode="auto">
                <a:xfrm>
                  <a:off x="5222" y="2016"/>
                  <a:ext cx="16" cy="19"/>
                </a:xfrm>
                <a:custGeom>
                  <a:avLst/>
                  <a:gdLst>
                    <a:gd name="T0" fmla="*/ 2 w 53"/>
                    <a:gd name="T1" fmla="*/ 58 h 63"/>
                    <a:gd name="T2" fmla="*/ 2 w 53"/>
                    <a:gd name="T3" fmla="*/ 58 h 63"/>
                    <a:gd name="T4" fmla="*/ 30 w 53"/>
                    <a:gd name="T5" fmla="*/ 17 h 63"/>
                    <a:gd name="T6" fmla="*/ 45 w 53"/>
                    <a:gd name="T7" fmla="*/ 5 h 63"/>
                    <a:gd name="T8" fmla="*/ 46 w 53"/>
                    <a:gd name="T9" fmla="*/ 7 h 63"/>
                    <a:gd name="T10" fmla="*/ 34 w 53"/>
                    <a:gd name="T11" fmla="*/ 27 h 63"/>
                    <a:gd name="T12" fmla="*/ 20 w 53"/>
                    <a:gd name="T13" fmla="*/ 49 h 63"/>
                    <a:gd name="T14" fmla="*/ 5 w 53"/>
                    <a:gd name="T15" fmla="*/ 60 h 63"/>
                    <a:gd name="T16" fmla="*/ 2 w 53"/>
                    <a:gd name="T17" fmla="*/ 5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63">
                      <a:moveTo>
                        <a:pt x="2" y="58"/>
                      </a:moveTo>
                      <a:lnTo>
                        <a:pt x="2" y="58"/>
                      </a:lnTo>
                      <a:cubicBezTo>
                        <a:pt x="10" y="41"/>
                        <a:pt x="24" y="22"/>
                        <a:pt x="30" y="17"/>
                      </a:cubicBezTo>
                      <a:cubicBezTo>
                        <a:pt x="36" y="13"/>
                        <a:pt x="42" y="8"/>
                        <a:pt x="45" y="5"/>
                      </a:cubicBezTo>
                      <a:cubicBezTo>
                        <a:pt x="47" y="2"/>
                        <a:pt x="53" y="0"/>
                        <a:pt x="46" y="7"/>
                      </a:cubicBezTo>
                      <a:cubicBezTo>
                        <a:pt x="40" y="14"/>
                        <a:pt x="36" y="22"/>
                        <a:pt x="34" y="27"/>
                      </a:cubicBezTo>
                      <a:cubicBezTo>
                        <a:pt x="33" y="32"/>
                        <a:pt x="26" y="43"/>
                        <a:pt x="20" y="49"/>
                      </a:cubicBezTo>
                      <a:cubicBezTo>
                        <a:pt x="14" y="54"/>
                        <a:pt x="8" y="58"/>
                        <a:pt x="5" y="60"/>
                      </a:cubicBezTo>
                      <a:cubicBezTo>
                        <a:pt x="1" y="63"/>
                        <a:pt x="0" y="62"/>
                        <a:pt x="2" y="5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52" name="Freeform 849"/>
                <p:cNvSpPr>
                  <a:spLocks/>
                </p:cNvSpPr>
                <p:nvPr/>
              </p:nvSpPr>
              <p:spPr bwMode="auto">
                <a:xfrm>
                  <a:off x="5223" y="2021"/>
                  <a:ext cx="11" cy="13"/>
                </a:xfrm>
                <a:custGeom>
                  <a:avLst/>
                  <a:gdLst>
                    <a:gd name="T0" fmla="*/ 27 w 35"/>
                    <a:gd name="T1" fmla="*/ 8 h 43"/>
                    <a:gd name="T2" fmla="*/ 27 w 35"/>
                    <a:gd name="T3" fmla="*/ 8 h 43"/>
                    <a:gd name="T4" fmla="*/ 24 w 35"/>
                    <a:gd name="T5" fmla="*/ 11 h 43"/>
                    <a:gd name="T6" fmla="*/ 20 w 35"/>
                    <a:gd name="T7" fmla="*/ 16 h 43"/>
                    <a:gd name="T8" fmla="*/ 14 w 35"/>
                    <a:gd name="T9" fmla="*/ 23 h 43"/>
                    <a:gd name="T10" fmla="*/ 6 w 35"/>
                    <a:gd name="T11" fmla="*/ 34 h 43"/>
                    <a:gd name="T12" fmla="*/ 0 w 35"/>
                    <a:gd name="T13" fmla="*/ 41 h 43"/>
                    <a:gd name="T14" fmla="*/ 0 w 35"/>
                    <a:gd name="T15" fmla="*/ 42 h 43"/>
                    <a:gd name="T16" fmla="*/ 0 w 35"/>
                    <a:gd name="T17" fmla="*/ 43 h 43"/>
                    <a:gd name="T18" fmla="*/ 1 w 35"/>
                    <a:gd name="T19" fmla="*/ 42 h 43"/>
                    <a:gd name="T20" fmla="*/ 2 w 35"/>
                    <a:gd name="T21" fmla="*/ 42 h 43"/>
                    <a:gd name="T22" fmla="*/ 16 w 35"/>
                    <a:gd name="T23" fmla="*/ 31 h 43"/>
                    <a:gd name="T24" fmla="*/ 30 w 35"/>
                    <a:gd name="T25" fmla="*/ 10 h 43"/>
                    <a:gd name="T26" fmla="*/ 35 w 35"/>
                    <a:gd name="T27" fmla="*/ 0 h 43"/>
                    <a:gd name="T28" fmla="*/ 27 w 35"/>
                    <a:gd name="T29" fmla="*/ 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43">
                      <a:moveTo>
                        <a:pt x="27" y="8"/>
                      </a:moveTo>
                      <a:lnTo>
                        <a:pt x="27" y="8"/>
                      </a:lnTo>
                      <a:cubicBezTo>
                        <a:pt x="26" y="9"/>
                        <a:pt x="25" y="10"/>
                        <a:pt x="24" y="11"/>
                      </a:cubicBezTo>
                      <a:cubicBezTo>
                        <a:pt x="23" y="12"/>
                        <a:pt x="22" y="14"/>
                        <a:pt x="20" y="16"/>
                      </a:cubicBezTo>
                      <a:cubicBezTo>
                        <a:pt x="18" y="19"/>
                        <a:pt x="16" y="21"/>
                        <a:pt x="14" y="23"/>
                      </a:cubicBezTo>
                      <a:cubicBezTo>
                        <a:pt x="12" y="25"/>
                        <a:pt x="9" y="29"/>
                        <a:pt x="6" y="34"/>
                      </a:cubicBezTo>
                      <a:cubicBezTo>
                        <a:pt x="4" y="36"/>
                        <a:pt x="2" y="39"/>
                        <a:pt x="0" y="41"/>
                      </a:cubicBezTo>
                      <a:cubicBezTo>
                        <a:pt x="0" y="41"/>
                        <a:pt x="0" y="42"/>
                        <a:pt x="0" y="42"/>
                      </a:cubicBezTo>
                      <a:cubicBezTo>
                        <a:pt x="0" y="43"/>
                        <a:pt x="0" y="43"/>
                        <a:pt x="0" y="43"/>
                      </a:cubicBezTo>
                      <a:cubicBezTo>
                        <a:pt x="0" y="43"/>
                        <a:pt x="0" y="43"/>
                        <a:pt x="1" y="42"/>
                      </a:cubicBezTo>
                      <a:lnTo>
                        <a:pt x="2" y="42"/>
                      </a:lnTo>
                      <a:cubicBezTo>
                        <a:pt x="5" y="40"/>
                        <a:pt x="11" y="36"/>
                        <a:pt x="16" y="31"/>
                      </a:cubicBezTo>
                      <a:cubicBezTo>
                        <a:pt x="22" y="25"/>
                        <a:pt x="29" y="15"/>
                        <a:pt x="30" y="10"/>
                      </a:cubicBezTo>
                      <a:cubicBezTo>
                        <a:pt x="31" y="7"/>
                        <a:pt x="32" y="3"/>
                        <a:pt x="35" y="0"/>
                      </a:cubicBezTo>
                      <a:cubicBezTo>
                        <a:pt x="32" y="2"/>
                        <a:pt x="29" y="5"/>
                        <a:pt x="27" y="8"/>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53" name="Freeform 850"/>
                <p:cNvSpPr>
                  <a:spLocks/>
                </p:cNvSpPr>
                <p:nvPr/>
              </p:nvSpPr>
              <p:spPr bwMode="auto">
                <a:xfrm>
                  <a:off x="5224" y="2018"/>
                  <a:ext cx="12" cy="14"/>
                </a:xfrm>
                <a:custGeom>
                  <a:avLst/>
                  <a:gdLst>
                    <a:gd name="T0" fmla="*/ 39 w 41"/>
                    <a:gd name="T1" fmla="*/ 1 h 48"/>
                    <a:gd name="T2" fmla="*/ 39 w 41"/>
                    <a:gd name="T3" fmla="*/ 1 h 48"/>
                    <a:gd name="T4" fmla="*/ 25 w 41"/>
                    <a:gd name="T5" fmla="*/ 13 h 48"/>
                    <a:gd name="T6" fmla="*/ 0 w 41"/>
                    <a:gd name="T7" fmla="*/ 48 h 48"/>
                    <a:gd name="T8" fmla="*/ 2 w 41"/>
                    <a:gd name="T9" fmla="*/ 45 h 48"/>
                    <a:gd name="T10" fmla="*/ 11 w 41"/>
                    <a:gd name="T11" fmla="*/ 34 h 48"/>
                    <a:gd name="T12" fmla="*/ 17 w 41"/>
                    <a:gd name="T13" fmla="*/ 28 h 48"/>
                    <a:gd name="T14" fmla="*/ 21 w 41"/>
                    <a:gd name="T15" fmla="*/ 22 h 48"/>
                    <a:gd name="T16" fmla="*/ 23 w 41"/>
                    <a:gd name="T17" fmla="*/ 19 h 48"/>
                    <a:gd name="T18" fmla="*/ 33 w 41"/>
                    <a:gd name="T19" fmla="*/ 9 h 48"/>
                    <a:gd name="T20" fmla="*/ 40 w 41"/>
                    <a:gd name="T21" fmla="*/ 1 h 48"/>
                    <a:gd name="T22" fmla="*/ 41 w 41"/>
                    <a:gd name="T23" fmla="*/ 0 h 48"/>
                    <a:gd name="T24" fmla="*/ 39 w 41"/>
                    <a:gd name="T25"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48">
                      <a:moveTo>
                        <a:pt x="39" y="1"/>
                      </a:moveTo>
                      <a:lnTo>
                        <a:pt x="39" y="1"/>
                      </a:lnTo>
                      <a:cubicBezTo>
                        <a:pt x="37" y="4"/>
                        <a:pt x="31" y="9"/>
                        <a:pt x="25" y="13"/>
                      </a:cubicBezTo>
                      <a:cubicBezTo>
                        <a:pt x="20" y="17"/>
                        <a:pt x="9" y="32"/>
                        <a:pt x="0" y="48"/>
                      </a:cubicBezTo>
                      <a:cubicBezTo>
                        <a:pt x="1" y="47"/>
                        <a:pt x="2" y="46"/>
                        <a:pt x="2" y="45"/>
                      </a:cubicBezTo>
                      <a:cubicBezTo>
                        <a:pt x="6" y="40"/>
                        <a:pt x="9" y="36"/>
                        <a:pt x="11" y="34"/>
                      </a:cubicBezTo>
                      <a:cubicBezTo>
                        <a:pt x="13" y="33"/>
                        <a:pt x="15" y="30"/>
                        <a:pt x="17" y="28"/>
                      </a:cubicBezTo>
                      <a:cubicBezTo>
                        <a:pt x="18" y="26"/>
                        <a:pt x="19" y="24"/>
                        <a:pt x="21" y="22"/>
                      </a:cubicBezTo>
                      <a:cubicBezTo>
                        <a:pt x="22" y="22"/>
                        <a:pt x="22" y="21"/>
                        <a:pt x="23" y="19"/>
                      </a:cubicBezTo>
                      <a:cubicBezTo>
                        <a:pt x="26" y="17"/>
                        <a:pt x="29" y="13"/>
                        <a:pt x="33" y="9"/>
                      </a:cubicBezTo>
                      <a:cubicBezTo>
                        <a:pt x="35" y="7"/>
                        <a:pt x="37" y="4"/>
                        <a:pt x="40" y="1"/>
                      </a:cubicBezTo>
                      <a:cubicBezTo>
                        <a:pt x="40" y="1"/>
                        <a:pt x="40" y="0"/>
                        <a:pt x="41" y="0"/>
                      </a:cubicBezTo>
                      <a:cubicBezTo>
                        <a:pt x="40" y="0"/>
                        <a:pt x="40" y="1"/>
                        <a:pt x="39" y="1"/>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54" name="Freeform 851"/>
                <p:cNvSpPr>
                  <a:spLocks/>
                </p:cNvSpPr>
                <p:nvPr/>
              </p:nvSpPr>
              <p:spPr bwMode="auto">
                <a:xfrm>
                  <a:off x="5222" y="2026"/>
                  <a:ext cx="7" cy="28"/>
                </a:xfrm>
                <a:custGeom>
                  <a:avLst/>
                  <a:gdLst>
                    <a:gd name="T0" fmla="*/ 4 w 22"/>
                    <a:gd name="T1" fmla="*/ 88 h 91"/>
                    <a:gd name="T2" fmla="*/ 4 w 22"/>
                    <a:gd name="T3" fmla="*/ 88 h 91"/>
                    <a:gd name="T4" fmla="*/ 4 w 22"/>
                    <a:gd name="T5" fmla="*/ 35 h 91"/>
                    <a:gd name="T6" fmla="*/ 13 w 22"/>
                    <a:gd name="T7" fmla="*/ 15 h 91"/>
                    <a:gd name="T8" fmla="*/ 17 w 22"/>
                    <a:gd name="T9" fmla="*/ 3 h 91"/>
                    <a:gd name="T10" fmla="*/ 19 w 22"/>
                    <a:gd name="T11" fmla="*/ 13 h 91"/>
                    <a:gd name="T12" fmla="*/ 19 w 22"/>
                    <a:gd name="T13" fmla="*/ 40 h 91"/>
                    <a:gd name="T14" fmla="*/ 15 w 22"/>
                    <a:gd name="T15" fmla="*/ 71 h 91"/>
                    <a:gd name="T16" fmla="*/ 8 w 22"/>
                    <a:gd name="T17" fmla="*/ 87 h 91"/>
                    <a:gd name="T18" fmla="*/ 4 w 22"/>
                    <a:gd name="T19" fmla="*/ 8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91">
                      <a:moveTo>
                        <a:pt x="4" y="88"/>
                      </a:moveTo>
                      <a:lnTo>
                        <a:pt x="4" y="88"/>
                      </a:lnTo>
                      <a:cubicBezTo>
                        <a:pt x="0" y="66"/>
                        <a:pt x="0" y="45"/>
                        <a:pt x="4" y="35"/>
                      </a:cubicBezTo>
                      <a:cubicBezTo>
                        <a:pt x="8" y="26"/>
                        <a:pt x="12" y="19"/>
                        <a:pt x="13" y="15"/>
                      </a:cubicBezTo>
                      <a:cubicBezTo>
                        <a:pt x="13" y="10"/>
                        <a:pt x="16" y="7"/>
                        <a:pt x="17" y="3"/>
                      </a:cubicBezTo>
                      <a:cubicBezTo>
                        <a:pt x="17" y="0"/>
                        <a:pt x="19" y="4"/>
                        <a:pt x="19" y="13"/>
                      </a:cubicBezTo>
                      <a:cubicBezTo>
                        <a:pt x="18" y="22"/>
                        <a:pt x="22" y="29"/>
                        <a:pt x="19" y="40"/>
                      </a:cubicBezTo>
                      <a:cubicBezTo>
                        <a:pt x="16" y="50"/>
                        <a:pt x="20" y="61"/>
                        <a:pt x="15" y="71"/>
                      </a:cubicBezTo>
                      <a:cubicBezTo>
                        <a:pt x="11" y="80"/>
                        <a:pt x="9" y="84"/>
                        <a:pt x="8" y="87"/>
                      </a:cubicBezTo>
                      <a:cubicBezTo>
                        <a:pt x="6" y="90"/>
                        <a:pt x="5" y="91"/>
                        <a:pt x="4" y="8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55" name="Freeform 852"/>
                <p:cNvSpPr>
                  <a:spLocks/>
                </p:cNvSpPr>
                <p:nvPr/>
              </p:nvSpPr>
              <p:spPr bwMode="auto">
                <a:xfrm>
                  <a:off x="5223" y="2028"/>
                  <a:ext cx="4" cy="25"/>
                </a:xfrm>
                <a:custGeom>
                  <a:avLst/>
                  <a:gdLst>
                    <a:gd name="T0" fmla="*/ 4 w 16"/>
                    <a:gd name="T1" fmla="*/ 81 h 81"/>
                    <a:gd name="T2" fmla="*/ 4 w 16"/>
                    <a:gd name="T3" fmla="*/ 81 h 81"/>
                    <a:gd name="T4" fmla="*/ 5 w 16"/>
                    <a:gd name="T5" fmla="*/ 80 h 81"/>
                    <a:gd name="T6" fmla="*/ 7 w 16"/>
                    <a:gd name="T7" fmla="*/ 54 h 81"/>
                    <a:gd name="T8" fmla="*/ 9 w 16"/>
                    <a:gd name="T9" fmla="*/ 36 h 81"/>
                    <a:gd name="T10" fmla="*/ 14 w 16"/>
                    <a:gd name="T11" fmla="*/ 19 h 81"/>
                    <a:gd name="T12" fmla="*/ 16 w 16"/>
                    <a:gd name="T13" fmla="*/ 7 h 81"/>
                    <a:gd name="T14" fmla="*/ 16 w 16"/>
                    <a:gd name="T15" fmla="*/ 6 h 81"/>
                    <a:gd name="T16" fmla="*/ 16 w 16"/>
                    <a:gd name="T17" fmla="*/ 0 h 81"/>
                    <a:gd name="T18" fmla="*/ 15 w 16"/>
                    <a:gd name="T19" fmla="*/ 2 h 81"/>
                    <a:gd name="T20" fmla="*/ 13 w 16"/>
                    <a:gd name="T21" fmla="*/ 8 h 81"/>
                    <a:gd name="T22" fmla="*/ 9 w 16"/>
                    <a:gd name="T23" fmla="*/ 19 h 81"/>
                    <a:gd name="T24" fmla="*/ 4 w 16"/>
                    <a:gd name="T25" fmla="*/ 29 h 81"/>
                    <a:gd name="T26" fmla="*/ 4 w 16"/>
                    <a:gd name="T27" fmla="*/ 81 h 81"/>
                    <a:gd name="T28" fmla="*/ 4 w 16"/>
                    <a:gd name="T29"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81">
                      <a:moveTo>
                        <a:pt x="4" y="81"/>
                      </a:moveTo>
                      <a:lnTo>
                        <a:pt x="4" y="81"/>
                      </a:lnTo>
                      <a:cubicBezTo>
                        <a:pt x="5" y="81"/>
                        <a:pt x="5" y="80"/>
                        <a:pt x="5" y="80"/>
                      </a:cubicBezTo>
                      <a:cubicBezTo>
                        <a:pt x="7" y="71"/>
                        <a:pt x="7" y="58"/>
                        <a:pt x="7" y="54"/>
                      </a:cubicBezTo>
                      <a:cubicBezTo>
                        <a:pt x="6" y="49"/>
                        <a:pt x="7" y="41"/>
                        <a:pt x="9" y="36"/>
                      </a:cubicBezTo>
                      <a:cubicBezTo>
                        <a:pt x="12" y="31"/>
                        <a:pt x="14" y="23"/>
                        <a:pt x="14" y="19"/>
                      </a:cubicBezTo>
                      <a:cubicBezTo>
                        <a:pt x="13" y="15"/>
                        <a:pt x="14" y="13"/>
                        <a:pt x="16" y="7"/>
                      </a:cubicBezTo>
                      <a:cubicBezTo>
                        <a:pt x="16" y="7"/>
                        <a:pt x="16" y="6"/>
                        <a:pt x="16" y="6"/>
                      </a:cubicBezTo>
                      <a:cubicBezTo>
                        <a:pt x="16" y="3"/>
                        <a:pt x="16" y="1"/>
                        <a:pt x="16" y="0"/>
                      </a:cubicBezTo>
                      <a:cubicBezTo>
                        <a:pt x="16" y="0"/>
                        <a:pt x="16" y="1"/>
                        <a:pt x="15" y="2"/>
                      </a:cubicBezTo>
                      <a:cubicBezTo>
                        <a:pt x="14" y="4"/>
                        <a:pt x="13" y="6"/>
                        <a:pt x="13" y="8"/>
                      </a:cubicBezTo>
                      <a:cubicBezTo>
                        <a:pt x="13" y="11"/>
                        <a:pt x="11" y="14"/>
                        <a:pt x="9" y="19"/>
                      </a:cubicBezTo>
                      <a:cubicBezTo>
                        <a:pt x="7" y="22"/>
                        <a:pt x="6" y="25"/>
                        <a:pt x="4" y="29"/>
                      </a:cubicBezTo>
                      <a:cubicBezTo>
                        <a:pt x="0" y="39"/>
                        <a:pt x="0" y="59"/>
                        <a:pt x="4" y="81"/>
                      </a:cubicBezTo>
                      <a:cubicBezTo>
                        <a:pt x="4" y="81"/>
                        <a:pt x="4" y="81"/>
                        <a:pt x="4" y="81"/>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56" name="Freeform 853"/>
                <p:cNvSpPr>
                  <a:spLocks/>
                </p:cNvSpPr>
                <p:nvPr/>
              </p:nvSpPr>
              <p:spPr bwMode="auto">
                <a:xfrm>
                  <a:off x="5225" y="2031"/>
                  <a:ext cx="3" cy="21"/>
                </a:xfrm>
                <a:custGeom>
                  <a:avLst/>
                  <a:gdLst>
                    <a:gd name="T0" fmla="*/ 9 w 12"/>
                    <a:gd name="T1" fmla="*/ 0 h 68"/>
                    <a:gd name="T2" fmla="*/ 9 w 12"/>
                    <a:gd name="T3" fmla="*/ 0 h 68"/>
                    <a:gd name="T4" fmla="*/ 7 w 12"/>
                    <a:gd name="T5" fmla="*/ 10 h 68"/>
                    <a:gd name="T6" fmla="*/ 3 w 12"/>
                    <a:gd name="T7" fmla="*/ 28 h 68"/>
                    <a:gd name="T8" fmla="*/ 1 w 12"/>
                    <a:gd name="T9" fmla="*/ 45 h 68"/>
                    <a:gd name="T10" fmla="*/ 0 w 12"/>
                    <a:gd name="T11" fmla="*/ 68 h 68"/>
                    <a:gd name="T12" fmla="*/ 2 w 12"/>
                    <a:gd name="T13" fmla="*/ 63 h 68"/>
                    <a:gd name="T14" fmla="*/ 6 w 12"/>
                    <a:gd name="T15" fmla="*/ 54 h 68"/>
                    <a:gd name="T16" fmla="*/ 8 w 12"/>
                    <a:gd name="T17" fmla="*/ 38 h 68"/>
                    <a:gd name="T18" fmla="*/ 10 w 12"/>
                    <a:gd name="T19" fmla="*/ 23 h 68"/>
                    <a:gd name="T20" fmla="*/ 10 w 12"/>
                    <a:gd name="T21" fmla="*/ 6 h 68"/>
                    <a:gd name="T22" fmla="*/ 9 w 12"/>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68">
                      <a:moveTo>
                        <a:pt x="9" y="0"/>
                      </a:moveTo>
                      <a:lnTo>
                        <a:pt x="9" y="0"/>
                      </a:lnTo>
                      <a:cubicBezTo>
                        <a:pt x="8" y="5"/>
                        <a:pt x="7" y="7"/>
                        <a:pt x="7" y="10"/>
                      </a:cubicBezTo>
                      <a:cubicBezTo>
                        <a:pt x="8" y="15"/>
                        <a:pt x="6" y="22"/>
                        <a:pt x="3" y="28"/>
                      </a:cubicBezTo>
                      <a:cubicBezTo>
                        <a:pt x="1" y="33"/>
                        <a:pt x="0" y="40"/>
                        <a:pt x="1" y="45"/>
                      </a:cubicBezTo>
                      <a:cubicBezTo>
                        <a:pt x="1" y="48"/>
                        <a:pt x="1" y="60"/>
                        <a:pt x="0" y="68"/>
                      </a:cubicBezTo>
                      <a:cubicBezTo>
                        <a:pt x="0" y="67"/>
                        <a:pt x="1" y="66"/>
                        <a:pt x="2" y="63"/>
                      </a:cubicBezTo>
                      <a:lnTo>
                        <a:pt x="6" y="54"/>
                      </a:lnTo>
                      <a:cubicBezTo>
                        <a:pt x="8" y="49"/>
                        <a:pt x="8" y="44"/>
                        <a:pt x="8" y="38"/>
                      </a:cubicBezTo>
                      <a:cubicBezTo>
                        <a:pt x="8" y="33"/>
                        <a:pt x="8" y="28"/>
                        <a:pt x="10" y="23"/>
                      </a:cubicBezTo>
                      <a:cubicBezTo>
                        <a:pt x="12" y="17"/>
                        <a:pt x="11" y="12"/>
                        <a:pt x="10" y="6"/>
                      </a:cubicBezTo>
                      <a:cubicBezTo>
                        <a:pt x="10" y="4"/>
                        <a:pt x="9" y="2"/>
                        <a:pt x="9" y="0"/>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57" name="Freeform 854"/>
                <p:cNvSpPr>
                  <a:spLocks/>
                </p:cNvSpPr>
                <p:nvPr/>
              </p:nvSpPr>
              <p:spPr bwMode="auto">
                <a:xfrm>
                  <a:off x="5204" y="2027"/>
                  <a:ext cx="19" cy="11"/>
                </a:xfrm>
                <a:custGeom>
                  <a:avLst/>
                  <a:gdLst>
                    <a:gd name="T0" fmla="*/ 63 w 64"/>
                    <a:gd name="T1" fmla="*/ 32 h 36"/>
                    <a:gd name="T2" fmla="*/ 63 w 64"/>
                    <a:gd name="T3" fmla="*/ 32 h 36"/>
                    <a:gd name="T4" fmla="*/ 48 w 64"/>
                    <a:gd name="T5" fmla="*/ 18 h 36"/>
                    <a:gd name="T6" fmla="*/ 31 w 64"/>
                    <a:gd name="T7" fmla="*/ 11 h 36"/>
                    <a:gd name="T8" fmla="*/ 18 w 64"/>
                    <a:gd name="T9" fmla="*/ 6 h 36"/>
                    <a:gd name="T10" fmla="*/ 3 w 64"/>
                    <a:gd name="T11" fmla="*/ 2 h 36"/>
                    <a:gd name="T12" fmla="*/ 8 w 64"/>
                    <a:gd name="T13" fmla="*/ 8 h 36"/>
                    <a:gd name="T14" fmla="*/ 21 w 64"/>
                    <a:gd name="T15" fmla="*/ 19 h 36"/>
                    <a:gd name="T16" fmla="*/ 47 w 64"/>
                    <a:gd name="T17" fmla="*/ 34 h 36"/>
                    <a:gd name="T18" fmla="*/ 60 w 64"/>
                    <a:gd name="T19" fmla="*/ 35 h 36"/>
                    <a:gd name="T20" fmla="*/ 63 w 64"/>
                    <a:gd name="T21"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36">
                      <a:moveTo>
                        <a:pt x="63" y="32"/>
                      </a:moveTo>
                      <a:lnTo>
                        <a:pt x="63" y="32"/>
                      </a:lnTo>
                      <a:cubicBezTo>
                        <a:pt x="58" y="22"/>
                        <a:pt x="54" y="20"/>
                        <a:pt x="48" y="18"/>
                      </a:cubicBezTo>
                      <a:cubicBezTo>
                        <a:pt x="41" y="17"/>
                        <a:pt x="36" y="15"/>
                        <a:pt x="31" y="11"/>
                      </a:cubicBezTo>
                      <a:cubicBezTo>
                        <a:pt x="26" y="7"/>
                        <a:pt x="24" y="6"/>
                        <a:pt x="18" y="6"/>
                      </a:cubicBezTo>
                      <a:cubicBezTo>
                        <a:pt x="12" y="5"/>
                        <a:pt x="6" y="4"/>
                        <a:pt x="3" y="2"/>
                      </a:cubicBezTo>
                      <a:cubicBezTo>
                        <a:pt x="0" y="0"/>
                        <a:pt x="2" y="4"/>
                        <a:pt x="8" y="8"/>
                      </a:cubicBezTo>
                      <a:cubicBezTo>
                        <a:pt x="14" y="11"/>
                        <a:pt x="16" y="14"/>
                        <a:pt x="21" y="19"/>
                      </a:cubicBezTo>
                      <a:cubicBezTo>
                        <a:pt x="26" y="24"/>
                        <a:pt x="40" y="33"/>
                        <a:pt x="47" y="34"/>
                      </a:cubicBezTo>
                      <a:cubicBezTo>
                        <a:pt x="54" y="36"/>
                        <a:pt x="56" y="35"/>
                        <a:pt x="60" y="35"/>
                      </a:cubicBezTo>
                      <a:cubicBezTo>
                        <a:pt x="63" y="35"/>
                        <a:pt x="64" y="34"/>
                        <a:pt x="63" y="3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58" name="Freeform 855"/>
                <p:cNvSpPr>
                  <a:spLocks/>
                </p:cNvSpPr>
                <p:nvPr/>
              </p:nvSpPr>
              <p:spPr bwMode="auto">
                <a:xfrm>
                  <a:off x="5206" y="2029"/>
                  <a:ext cx="17" cy="9"/>
                </a:xfrm>
                <a:custGeom>
                  <a:avLst/>
                  <a:gdLst>
                    <a:gd name="T0" fmla="*/ 8 w 56"/>
                    <a:gd name="T1" fmla="*/ 5 h 29"/>
                    <a:gd name="T2" fmla="*/ 8 w 56"/>
                    <a:gd name="T3" fmla="*/ 5 h 29"/>
                    <a:gd name="T4" fmla="*/ 26 w 56"/>
                    <a:gd name="T5" fmla="*/ 15 h 29"/>
                    <a:gd name="T6" fmla="*/ 35 w 56"/>
                    <a:gd name="T7" fmla="*/ 19 h 29"/>
                    <a:gd name="T8" fmla="*/ 53 w 56"/>
                    <a:gd name="T9" fmla="*/ 29 h 29"/>
                    <a:gd name="T10" fmla="*/ 54 w 56"/>
                    <a:gd name="T11" fmla="*/ 29 h 29"/>
                    <a:gd name="T12" fmla="*/ 56 w 56"/>
                    <a:gd name="T13" fmla="*/ 28 h 29"/>
                    <a:gd name="T14" fmla="*/ 56 w 56"/>
                    <a:gd name="T15" fmla="*/ 28 h 29"/>
                    <a:gd name="T16" fmla="*/ 41 w 56"/>
                    <a:gd name="T17" fmla="*/ 14 h 29"/>
                    <a:gd name="T18" fmla="*/ 24 w 56"/>
                    <a:gd name="T19" fmla="*/ 7 h 29"/>
                    <a:gd name="T20" fmla="*/ 12 w 56"/>
                    <a:gd name="T21" fmla="*/ 2 h 29"/>
                    <a:gd name="T22" fmla="*/ 0 w 56"/>
                    <a:gd name="T23" fmla="*/ 0 h 29"/>
                    <a:gd name="T24" fmla="*/ 3 w 56"/>
                    <a:gd name="T25" fmla="*/ 2 h 29"/>
                    <a:gd name="T26" fmla="*/ 8 w 56"/>
                    <a:gd name="T27"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29">
                      <a:moveTo>
                        <a:pt x="8" y="5"/>
                      </a:moveTo>
                      <a:lnTo>
                        <a:pt x="8" y="5"/>
                      </a:lnTo>
                      <a:cubicBezTo>
                        <a:pt x="15" y="7"/>
                        <a:pt x="22" y="11"/>
                        <a:pt x="26" y="15"/>
                      </a:cubicBezTo>
                      <a:cubicBezTo>
                        <a:pt x="28" y="16"/>
                        <a:pt x="31" y="17"/>
                        <a:pt x="35" y="19"/>
                      </a:cubicBezTo>
                      <a:cubicBezTo>
                        <a:pt x="40" y="21"/>
                        <a:pt x="47" y="23"/>
                        <a:pt x="53" y="29"/>
                      </a:cubicBezTo>
                      <a:cubicBezTo>
                        <a:pt x="53" y="29"/>
                        <a:pt x="53" y="29"/>
                        <a:pt x="54" y="29"/>
                      </a:cubicBezTo>
                      <a:cubicBezTo>
                        <a:pt x="55" y="29"/>
                        <a:pt x="56" y="28"/>
                        <a:pt x="56" y="28"/>
                      </a:cubicBezTo>
                      <a:cubicBezTo>
                        <a:pt x="56" y="28"/>
                        <a:pt x="56" y="28"/>
                        <a:pt x="56" y="28"/>
                      </a:cubicBezTo>
                      <a:cubicBezTo>
                        <a:pt x="51" y="17"/>
                        <a:pt x="47" y="16"/>
                        <a:pt x="41" y="14"/>
                      </a:cubicBezTo>
                      <a:cubicBezTo>
                        <a:pt x="35" y="13"/>
                        <a:pt x="30" y="11"/>
                        <a:pt x="24" y="7"/>
                      </a:cubicBezTo>
                      <a:cubicBezTo>
                        <a:pt x="19" y="3"/>
                        <a:pt x="17" y="3"/>
                        <a:pt x="12" y="2"/>
                      </a:cubicBezTo>
                      <a:cubicBezTo>
                        <a:pt x="7" y="2"/>
                        <a:pt x="3" y="1"/>
                        <a:pt x="0" y="0"/>
                      </a:cubicBezTo>
                      <a:cubicBezTo>
                        <a:pt x="1" y="0"/>
                        <a:pt x="2" y="1"/>
                        <a:pt x="3" y="2"/>
                      </a:cubicBezTo>
                      <a:cubicBezTo>
                        <a:pt x="5" y="3"/>
                        <a:pt x="7" y="4"/>
                        <a:pt x="8" y="5"/>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59" name="Freeform 856"/>
                <p:cNvSpPr>
                  <a:spLocks/>
                </p:cNvSpPr>
                <p:nvPr/>
              </p:nvSpPr>
              <p:spPr bwMode="auto">
                <a:xfrm>
                  <a:off x="5209" y="2031"/>
                  <a:ext cx="13" cy="7"/>
                </a:xfrm>
                <a:custGeom>
                  <a:avLst/>
                  <a:gdLst>
                    <a:gd name="T0" fmla="*/ 25 w 43"/>
                    <a:gd name="T1" fmla="*/ 12 h 22"/>
                    <a:gd name="T2" fmla="*/ 25 w 43"/>
                    <a:gd name="T3" fmla="*/ 12 h 22"/>
                    <a:gd name="T4" fmla="*/ 17 w 43"/>
                    <a:gd name="T5" fmla="*/ 8 h 22"/>
                    <a:gd name="T6" fmla="*/ 0 w 43"/>
                    <a:gd name="T7" fmla="*/ 0 h 22"/>
                    <a:gd name="T8" fmla="*/ 3 w 43"/>
                    <a:gd name="T9" fmla="*/ 2 h 22"/>
                    <a:gd name="T10" fmla="*/ 7 w 43"/>
                    <a:gd name="T11" fmla="*/ 6 h 22"/>
                    <a:gd name="T12" fmla="*/ 32 w 43"/>
                    <a:gd name="T13" fmla="*/ 21 h 22"/>
                    <a:gd name="T14" fmla="*/ 42 w 43"/>
                    <a:gd name="T15" fmla="*/ 22 h 22"/>
                    <a:gd name="T16" fmla="*/ 43 w 43"/>
                    <a:gd name="T17" fmla="*/ 22 h 22"/>
                    <a:gd name="T18" fmla="*/ 25 w 43"/>
                    <a:gd name="T1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22">
                      <a:moveTo>
                        <a:pt x="25" y="12"/>
                      </a:moveTo>
                      <a:lnTo>
                        <a:pt x="25" y="12"/>
                      </a:lnTo>
                      <a:cubicBezTo>
                        <a:pt x="22" y="11"/>
                        <a:pt x="19" y="10"/>
                        <a:pt x="17" y="8"/>
                      </a:cubicBezTo>
                      <a:cubicBezTo>
                        <a:pt x="13" y="5"/>
                        <a:pt x="7" y="1"/>
                        <a:pt x="0" y="0"/>
                      </a:cubicBezTo>
                      <a:cubicBezTo>
                        <a:pt x="1" y="0"/>
                        <a:pt x="2" y="1"/>
                        <a:pt x="3" y="2"/>
                      </a:cubicBezTo>
                      <a:cubicBezTo>
                        <a:pt x="4" y="3"/>
                        <a:pt x="5" y="5"/>
                        <a:pt x="7" y="6"/>
                      </a:cubicBezTo>
                      <a:cubicBezTo>
                        <a:pt x="12" y="11"/>
                        <a:pt x="25" y="20"/>
                        <a:pt x="32" y="21"/>
                      </a:cubicBezTo>
                      <a:cubicBezTo>
                        <a:pt x="38" y="22"/>
                        <a:pt x="40" y="22"/>
                        <a:pt x="42" y="22"/>
                      </a:cubicBezTo>
                      <a:cubicBezTo>
                        <a:pt x="42" y="22"/>
                        <a:pt x="43" y="22"/>
                        <a:pt x="43" y="22"/>
                      </a:cubicBezTo>
                      <a:cubicBezTo>
                        <a:pt x="37" y="17"/>
                        <a:pt x="31" y="15"/>
                        <a:pt x="25" y="12"/>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60" name="Freeform 857"/>
                <p:cNvSpPr>
                  <a:spLocks/>
                </p:cNvSpPr>
                <p:nvPr/>
              </p:nvSpPr>
              <p:spPr bwMode="auto">
                <a:xfrm>
                  <a:off x="5210" y="2091"/>
                  <a:ext cx="25" cy="7"/>
                </a:xfrm>
                <a:custGeom>
                  <a:avLst/>
                  <a:gdLst>
                    <a:gd name="T0" fmla="*/ 3 w 83"/>
                    <a:gd name="T1" fmla="*/ 18 h 23"/>
                    <a:gd name="T2" fmla="*/ 3 w 83"/>
                    <a:gd name="T3" fmla="*/ 18 h 23"/>
                    <a:gd name="T4" fmla="*/ 52 w 83"/>
                    <a:gd name="T5" fmla="*/ 1 h 23"/>
                    <a:gd name="T6" fmla="*/ 77 w 83"/>
                    <a:gd name="T7" fmla="*/ 1 h 23"/>
                    <a:gd name="T8" fmla="*/ 74 w 83"/>
                    <a:gd name="T9" fmla="*/ 4 h 23"/>
                    <a:gd name="T10" fmla="*/ 46 w 83"/>
                    <a:gd name="T11" fmla="*/ 17 h 23"/>
                    <a:gd name="T12" fmla="*/ 11 w 83"/>
                    <a:gd name="T13" fmla="*/ 23 h 23"/>
                    <a:gd name="T14" fmla="*/ 3 w 83"/>
                    <a:gd name="T15" fmla="*/ 18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23">
                      <a:moveTo>
                        <a:pt x="3" y="18"/>
                      </a:moveTo>
                      <a:lnTo>
                        <a:pt x="3" y="18"/>
                      </a:lnTo>
                      <a:cubicBezTo>
                        <a:pt x="13" y="7"/>
                        <a:pt x="23" y="2"/>
                        <a:pt x="52" y="1"/>
                      </a:cubicBezTo>
                      <a:cubicBezTo>
                        <a:pt x="67" y="0"/>
                        <a:pt x="71" y="1"/>
                        <a:pt x="77" y="1"/>
                      </a:cubicBezTo>
                      <a:cubicBezTo>
                        <a:pt x="83" y="0"/>
                        <a:pt x="81" y="2"/>
                        <a:pt x="74" y="4"/>
                      </a:cubicBezTo>
                      <a:cubicBezTo>
                        <a:pt x="67" y="6"/>
                        <a:pt x="53" y="15"/>
                        <a:pt x="46" y="17"/>
                      </a:cubicBezTo>
                      <a:cubicBezTo>
                        <a:pt x="31" y="21"/>
                        <a:pt x="17" y="23"/>
                        <a:pt x="11" y="23"/>
                      </a:cubicBezTo>
                      <a:cubicBezTo>
                        <a:pt x="5" y="22"/>
                        <a:pt x="0" y="21"/>
                        <a:pt x="3" y="1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61" name="Freeform 858"/>
                <p:cNvSpPr>
                  <a:spLocks/>
                </p:cNvSpPr>
                <p:nvPr/>
              </p:nvSpPr>
              <p:spPr bwMode="auto">
                <a:xfrm>
                  <a:off x="5211" y="2092"/>
                  <a:ext cx="22" cy="5"/>
                </a:xfrm>
                <a:custGeom>
                  <a:avLst/>
                  <a:gdLst>
                    <a:gd name="T0" fmla="*/ 18 w 73"/>
                    <a:gd name="T1" fmla="*/ 13 h 18"/>
                    <a:gd name="T2" fmla="*/ 18 w 73"/>
                    <a:gd name="T3" fmla="*/ 13 h 18"/>
                    <a:gd name="T4" fmla="*/ 36 w 73"/>
                    <a:gd name="T5" fmla="*/ 8 h 18"/>
                    <a:gd name="T6" fmla="*/ 67 w 73"/>
                    <a:gd name="T7" fmla="*/ 2 h 18"/>
                    <a:gd name="T8" fmla="*/ 71 w 73"/>
                    <a:gd name="T9" fmla="*/ 1 h 18"/>
                    <a:gd name="T10" fmla="*/ 73 w 73"/>
                    <a:gd name="T11" fmla="*/ 0 h 18"/>
                    <a:gd name="T12" fmla="*/ 65 w 73"/>
                    <a:gd name="T13" fmla="*/ 0 h 18"/>
                    <a:gd name="T14" fmla="*/ 49 w 73"/>
                    <a:gd name="T15" fmla="*/ 0 h 18"/>
                    <a:gd name="T16" fmla="*/ 1 w 73"/>
                    <a:gd name="T17" fmla="*/ 17 h 18"/>
                    <a:gd name="T18" fmla="*/ 0 w 73"/>
                    <a:gd name="T19" fmla="*/ 18 h 18"/>
                    <a:gd name="T20" fmla="*/ 0 w 73"/>
                    <a:gd name="T21" fmla="*/ 18 h 18"/>
                    <a:gd name="T22" fmla="*/ 18 w 73"/>
                    <a:gd name="T23"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18">
                      <a:moveTo>
                        <a:pt x="18" y="13"/>
                      </a:moveTo>
                      <a:lnTo>
                        <a:pt x="18" y="13"/>
                      </a:lnTo>
                      <a:cubicBezTo>
                        <a:pt x="26" y="11"/>
                        <a:pt x="33" y="10"/>
                        <a:pt x="36" y="8"/>
                      </a:cubicBezTo>
                      <a:cubicBezTo>
                        <a:pt x="41" y="6"/>
                        <a:pt x="53" y="2"/>
                        <a:pt x="67" y="2"/>
                      </a:cubicBezTo>
                      <a:cubicBezTo>
                        <a:pt x="68" y="2"/>
                        <a:pt x="69" y="1"/>
                        <a:pt x="71" y="1"/>
                      </a:cubicBezTo>
                      <a:cubicBezTo>
                        <a:pt x="72" y="0"/>
                        <a:pt x="72" y="0"/>
                        <a:pt x="73" y="0"/>
                      </a:cubicBezTo>
                      <a:cubicBezTo>
                        <a:pt x="71" y="0"/>
                        <a:pt x="68" y="0"/>
                        <a:pt x="65" y="0"/>
                      </a:cubicBezTo>
                      <a:cubicBezTo>
                        <a:pt x="62" y="0"/>
                        <a:pt x="57" y="0"/>
                        <a:pt x="49" y="0"/>
                      </a:cubicBezTo>
                      <a:cubicBezTo>
                        <a:pt x="20" y="1"/>
                        <a:pt x="11" y="6"/>
                        <a:pt x="1" y="17"/>
                      </a:cubicBezTo>
                      <a:cubicBezTo>
                        <a:pt x="0" y="17"/>
                        <a:pt x="0" y="17"/>
                        <a:pt x="0" y="18"/>
                      </a:cubicBezTo>
                      <a:cubicBezTo>
                        <a:pt x="0" y="18"/>
                        <a:pt x="0" y="18"/>
                        <a:pt x="0" y="18"/>
                      </a:cubicBezTo>
                      <a:cubicBezTo>
                        <a:pt x="6" y="16"/>
                        <a:pt x="12" y="14"/>
                        <a:pt x="18" y="13"/>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62" name="Freeform 859"/>
                <p:cNvSpPr>
                  <a:spLocks/>
                </p:cNvSpPr>
                <p:nvPr/>
              </p:nvSpPr>
              <p:spPr bwMode="auto">
                <a:xfrm>
                  <a:off x="5212" y="2093"/>
                  <a:ext cx="18" cy="5"/>
                </a:xfrm>
                <a:custGeom>
                  <a:avLst/>
                  <a:gdLst>
                    <a:gd name="T0" fmla="*/ 35 w 62"/>
                    <a:gd name="T1" fmla="*/ 5 h 16"/>
                    <a:gd name="T2" fmla="*/ 35 w 62"/>
                    <a:gd name="T3" fmla="*/ 5 h 16"/>
                    <a:gd name="T4" fmla="*/ 17 w 62"/>
                    <a:gd name="T5" fmla="*/ 10 h 16"/>
                    <a:gd name="T6" fmla="*/ 0 w 62"/>
                    <a:gd name="T7" fmla="*/ 14 h 16"/>
                    <a:gd name="T8" fmla="*/ 6 w 62"/>
                    <a:gd name="T9" fmla="*/ 15 h 16"/>
                    <a:gd name="T10" fmla="*/ 41 w 62"/>
                    <a:gd name="T11" fmla="*/ 10 h 16"/>
                    <a:gd name="T12" fmla="*/ 55 w 62"/>
                    <a:gd name="T13" fmla="*/ 3 h 16"/>
                    <a:gd name="T14" fmla="*/ 62 w 62"/>
                    <a:gd name="T15" fmla="*/ 0 h 16"/>
                    <a:gd name="T16" fmla="*/ 35 w 62"/>
                    <a:gd name="T17"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16">
                      <a:moveTo>
                        <a:pt x="35" y="5"/>
                      </a:moveTo>
                      <a:lnTo>
                        <a:pt x="35" y="5"/>
                      </a:lnTo>
                      <a:cubicBezTo>
                        <a:pt x="32" y="7"/>
                        <a:pt x="25" y="8"/>
                        <a:pt x="17" y="10"/>
                      </a:cubicBezTo>
                      <a:cubicBezTo>
                        <a:pt x="11" y="12"/>
                        <a:pt x="5" y="13"/>
                        <a:pt x="0" y="14"/>
                      </a:cubicBezTo>
                      <a:cubicBezTo>
                        <a:pt x="1" y="15"/>
                        <a:pt x="3" y="15"/>
                        <a:pt x="6" y="15"/>
                      </a:cubicBezTo>
                      <a:cubicBezTo>
                        <a:pt x="12" y="16"/>
                        <a:pt x="27" y="14"/>
                        <a:pt x="41" y="10"/>
                      </a:cubicBezTo>
                      <a:cubicBezTo>
                        <a:pt x="44" y="9"/>
                        <a:pt x="50" y="6"/>
                        <a:pt x="55" y="3"/>
                      </a:cubicBezTo>
                      <a:cubicBezTo>
                        <a:pt x="57" y="2"/>
                        <a:pt x="60" y="1"/>
                        <a:pt x="62" y="0"/>
                      </a:cubicBezTo>
                      <a:cubicBezTo>
                        <a:pt x="50" y="0"/>
                        <a:pt x="39" y="4"/>
                        <a:pt x="35" y="5"/>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63" name="Freeform 860"/>
                <p:cNvSpPr>
                  <a:spLocks/>
                </p:cNvSpPr>
                <p:nvPr/>
              </p:nvSpPr>
              <p:spPr bwMode="auto">
                <a:xfrm>
                  <a:off x="5203" y="2068"/>
                  <a:ext cx="9" cy="31"/>
                </a:xfrm>
                <a:custGeom>
                  <a:avLst/>
                  <a:gdLst>
                    <a:gd name="T0" fmla="*/ 12 w 30"/>
                    <a:gd name="T1" fmla="*/ 99 h 102"/>
                    <a:gd name="T2" fmla="*/ 12 w 30"/>
                    <a:gd name="T3" fmla="*/ 99 h 102"/>
                    <a:gd name="T4" fmla="*/ 11 w 30"/>
                    <a:gd name="T5" fmla="*/ 41 h 102"/>
                    <a:gd name="T6" fmla="*/ 18 w 30"/>
                    <a:gd name="T7" fmla="*/ 7 h 102"/>
                    <a:gd name="T8" fmla="*/ 21 w 30"/>
                    <a:gd name="T9" fmla="*/ 8 h 102"/>
                    <a:gd name="T10" fmla="*/ 26 w 30"/>
                    <a:gd name="T11" fmla="*/ 30 h 102"/>
                    <a:gd name="T12" fmla="*/ 17 w 30"/>
                    <a:gd name="T13" fmla="*/ 96 h 102"/>
                    <a:gd name="T14" fmla="*/ 12 w 30"/>
                    <a:gd name="T15" fmla="*/ 99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02">
                      <a:moveTo>
                        <a:pt x="12" y="99"/>
                      </a:moveTo>
                      <a:lnTo>
                        <a:pt x="12" y="99"/>
                      </a:lnTo>
                      <a:cubicBezTo>
                        <a:pt x="0" y="78"/>
                        <a:pt x="7" y="52"/>
                        <a:pt x="11" y="41"/>
                      </a:cubicBezTo>
                      <a:cubicBezTo>
                        <a:pt x="15" y="29"/>
                        <a:pt x="18" y="13"/>
                        <a:pt x="18" y="7"/>
                      </a:cubicBezTo>
                      <a:cubicBezTo>
                        <a:pt x="18" y="1"/>
                        <a:pt x="21" y="0"/>
                        <a:pt x="21" y="8"/>
                      </a:cubicBezTo>
                      <a:cubicBezTo>
                        <a:pt x="22" y="15"/>
                        <a:pt x="23" y="23"/>
                        <a:pt x="26" y="30"/>
                      </a:cubicBezTo>
                      <a:cubicBezTo>
                        <a:pt x="28" y="37"/>
                        <a:pt x="30" y="72"/>
                        <a:pt x="17" y="96"/>
                      </a:cubicBezTo>
                      <a:cubicBezTo>
                        <a:pt x="15" y="99"/>
                        <a:pt x="14" y="102"/>
                        <a:pt x="12" y="9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64" name="Freeform 861"/>
                <p:cNvSpPr>
                  <a:spLocks/>
                </p:cNvSpPr>
                <p:nvPr/>
              </p:nvSpPr>
              <p:spPr bwMode="auto">
                <a:xfrm>
                  <a:off x="5209" y="2063"/>
                  <a:ext cx="9" cy="29"/>
                </a:xfrm>
                <a:custGeom>
                  <a:avLst/>
                  <a:gdLst>
                    <a:gd name="T0" fmla="*/ 9 w 30"/>
                    <a:gd name="T1" fmla="*/ 94 h 96"/>
                    <a:gd name="T2" fmla="*/ 9 w 30"/>
                    <a:gd name="T3" fmla="*/ 94 h 96"/>
                    <a:gd name="T4" fmla="*/ 9 w 30"/>
                    <a:gd name="T5" fmla="*/ 45 h 96"/>
                    <a:gd name="T6" fmla="*/ 21 w 30"/>
                    <a:gd name="T7" fmla="*/ 8 h 96"/>
                    <a:gd name="T8" fmla="*/ 26 w 30"/>
                    <a:gd name="T9" fmla="*/ 8 h 96"/>
                    <a:gd name="T10" fmla="*/ 28 w 30"/>
                    <a:gd name="T11" fmla="*/ 42 h 96"/>
                    <a:gd name="T12" fmla="*/ 26 w 30"/>
                    <a:gd name="T13" fmla="*/ 70 h 96"/>
                    <a:gd name="T14" fmla="*/ 15 w 30"/>
                    <a:gd name="T15" fmla="*/ 91 h 96"/>
                    <a:gd name="T16" fmla="*/ 9 w 30"/>
                    <a:gd name="T17" fmla="*/ 9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96">
                      <a:moveTo>
                        <a:pt x="9" y="94"/>
                      </a:moveTo>
                      <a:lnTo>
                        <a:pt x="9" y="94"/>
                      </a:lnTo>
                      <a:cubicBezTo>
                        <a:pt x="0" y="77"/>
                        <a:pt x="8" y="52"/>
                        <a:pt x="9" y="45"/>
                      </a:cubicBezTo>
                      <a:cubicBezTo>
                        <a:pt x="10" y="37"/>
                        <a:pt x="18" y="15"/>
                        <a:pt x="21" y="8"/>
                      </a:cubicBezTo>
                      <a:cubicBezTo>
                        <a:pt x="24" y="0"/>
                        <a:pt x="25" y="0"/>
                        <a:pt x="26" y="8"/>
                      </a:cubicBezTo>
                      <a:cubicBezTo>
                        <a:pt x="27" y="16"/>
                        <a:pt x="30" y="37"/>
                        <a:pt x="28" y="42"/>
                      </a:cubicBezTo>
                      <a:cubicBezTo>
                        <a:pt x="25" y="48"/>
                        <a:pt x="25" y="63"/>
                        <a:pt x="26" y="70"/>
                      </a:cubicBezTo>
                      <a:cubicBezTo>
                        <a:pt x="26" y="77"/>
                        <a:pt x="18" y="88"/>
                        <a:pt x="15" y="91"/>
                      </a:cubicBezTo>
                      <a:cubicBezTo>
                        <a:pt x="11" y="95"/>
                        <a:pt x="11" y="96"/>
                        <a:pt x="9" y="9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65" name="Freeform 862"/>
                <p:cNvSpPr>
                  <a:spLocks/>
                </p:cNvSpPr>
                <p:nvPr/>
              </p:nvSpPr>
              <p:spPr bwMode="auto">
                <a:xfrm>
                  <a:off x="5210" y="2064"/>
                  <a:ext cx="6" cy="27"/>
                </a:xfrm>
                <a:custGeom>
                  <a:avLst/>
                  <a:gdLst>
                    <a:gd name="T0" fmla="*/ 13 w 21"/>
                    <a:gd name="T1" fmla="*/ 58 h 88"/>
                    <a:gd name="T2" fmla="*/ 13 w 21"/>
                    <a:gd name="T3" fmla="*/ 58 h 88"/>
                    <a:gd name="T4" fmla="*/ 13 w 21"/>
                    <a:gd name="T5" fmla="*/ 57 h 88"/>
                    <a:gd name="T6" fmla="*/ 13 w 21"/>
                    <a:gd name="T7" fmla="*/ 43 h 88"/>
                    <a:gd name="T8" fmla="*/ 16 w 21"/>
                    <a:gd name="T9" fmla="*/ 26 h 88"/>
                    <a:gd name="T10" fmla="*/ 21 w 21"/>
                    <a:gd name="T11" fmla="*/ 0 h 88"/>
                    <a:gd name="T12" fmla="*/ 21 w 21"/>
                    <a:gd name="T13" fmla="*/ 0 h 88"/>
                    <a:gd name="T14" fmla="*/ 19 w 21"/>
                    <a:gd name="T15" fmla="*/ 4 h 88"/>
                    <a:gd name="T16" fmla="*/ 8 w 21"/>
                    <a:gd name="T17" fmla="*/ 41 h 88"/>
                    <a:gd name="T18" fmla="*/ 6 w 21"/>
                    <a:gd name="T19" fmla="*/ 48 h 88"/>
                    <a:gd name="T20" fmla="*/ 7 w 21"/>
                    <a:gd name="T21" fmla="*/ 88 h 88"/>
                    <a:gd name="T22" fmla="*/ 13 w 21"/>
                    <a:gd name="T23"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88">
                      <a:moveTo>
                        <a:pt x="13" y="58"/>
                      </a:moveTo>
                      <a:lnTo>
                        <a:pt x="13" y="58"/>
                      </a:lnTo>
                      <a:lnTo>
                        <a:pt x="13" y="57"/>
                      </a:lnTo>
                      <a:cubicBezTo>
                        <a:pt x="12" y="53"/>
                        <a:pt x="12" y="47"/>
                        <a:pt x="13" y="43"/>
                      </a:cubicBezTo>
                      <a:cubicBezTo>
                        <a:pt x="15" y="39"/>
                        <a:pt x="17" y="31"/>
                        <a:pt x="16" y="26"/>
                      </a:cubicBezTo>
                      <a:cubicBezTo>
                        <a:pt x="16" y="21"/>
                        <a:pt x="17" y="15"/>
                        <a:pt x="21" y="0"/>
                      </a:cubicBezTo>
                      <a:cubicBezTo>
                        <a:pt x="21" y="0"/>
                        <a:pt x="21" y="0"/>
                        <a:pt x="21" y="0"/>
                      </a:cubicBezTo>
                      <a:cubicBezTo>
                        <a:pt x="21" y="1"/>
                        <a:pt x="20" y="2"/>
                        <a:pt x="19" y="4"/>
                      </a:cubicBezTo>
                      <a:cubicBezTo>
                        <a:pt x="17" y="11"/>
                        <a:pt x="8" y="33"/>
                        <a:pt x="8" y="41"/>
                      </a:cubicBezTo>
                      <a:cubicBezTo>
                        <a:pt x="7" y="42"/>
                        <a:pt x="7" y="45"/>
                        <a:pt x="6" y="48"/>
                      </a:cubicBezTo>
                      <a:cubicBezTo>
                        <a:pt x="4" y="58"/>
                        <a:pt x="0" y="76"/>
                        <a:pt x="7" y="88"/>
                      </a:cubicBezTo>
                      <a:cubicBezTo>
                        <a:pt x="10" y="79"/>
                        <a:pt x="14" y="65"/>
                        <a:pt x="13" y="58"/>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66" name="Freeform 863"/>
                <p:cNvSpPr>
                  <a:spLocks/>
                </p:cNvSpPr>
                <p:nvPr/>
              </p:nvSpPr>
              <p:spPr bwMode="auto">
                <a:xfrm>
                  <a:off x="5213" y="2065"/>
                  <a:ext cx="5" cy="26"/>
                </a:xfrm>
                <a:custGeom>
                  <a:avLst/>
                  <a:gdLst>
                    <a:gd name="T0" fmla="*/ 14 w 17"/>
                    <a:gd name="T1" fmla="*/ 8 h 87"/>
                    <a:gd name="T2" fmla="*/ 14 w 17"/>
                    <a:gd name="T3" fmla="*/ 8 h 87"/>
                    <a:gd name="T4" fmla="*/ 14 w 17"/>
                    <a:gd name="T5" fmla="*/ 2 h 87"/>
                    <a:gd name="T6" fmla="*/ 14 w 17"/>
                    <a:gd name="T7" fmla="*/ 0 h 87"/>
                    <a:gd name="T8" fmla="*/ 9 w 17"/>
                    <a:gd name="T9" fmla="*/ 24 h 87"/>
                    <a:gd name="T10" fmla="*/ 6 w 17"/>
                    <a:gd name="T11" fmla="*/ 41 h 87"/>
                    <a:gd name="T12" fmla="*/ 6 w 17"/>
                    <a:gd name="T13" fmla="*/ 55 h 87"/>
                    <a:gd name="T14" fmla="*/ 6 w 17"/>
                    <a:gd name="T15" fmla="*/ 56 h 87"/>
                    <a:gd name="T16" fmla="*/ 0 w 17"/>
                    <a:gd name="T17" fmla="*/ 87 h 87"/>
                    <a:gd name="T18" fmla="*/ 2 w 17"/>
                    <a:gd name="T19" fmla="*/ 85 h 87"/>
                    <a:gd name="T20" fmla="*/ 3 w 17"/>
                    <a:gd name="T21" fmla="*/ 84 h 87"/>
                    <a:gd name="T22" fmla="*/ 14 w 17"/>
                    <a:gd name="T23" fmla="*/ 64 h 87"/>
                    <a:gd name="T24" fmla="*/ 16 w 17"/>
                    <a:gd name="T25" fmla="*/ 36 h 87"/>
                    <a:gd name="T26" fmla="*/ 14 w 17"/>
                    <a:gd name="T27" fmla="*/ 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87">
                      <a:moveTo>
                        <a:pt x="14" y="8"/>
                      </a:moveTo>
                      <a:lnTo>
                        <a:pt x="14" y="8"/>
                      </a:lnTo>
                      <a:cubicBezTo>
                        <a:pt x="14" y="5"/>
                        <a:pt x="14" y="3"/>
                        <a:pt x="14" y="2"/>
                      </a:cubicBezTo>
                      <a:cubicBezTo>
                        <a:pt x="14" y="1"/>
                        <a:pt x="14" y="1"/>
                        <a:pt x="14" y="0"/>
                      </a:cubicBezTo>
                      <a:cubicBezTo>
                        <a:pt x="10" y="13"/>
                        <a:pt x="9" y="19"/>
                        <a:pt x="9" y="24"/>
                      </a:cubicBezTo>
                      <a:cubicBezTo>
                        <a:pt x="10" y="29"/>
                        <a:pt x="7" y="37"/>
                        <a:pt x="6" y="41"/>
                      </a:cubicBezTo>
                      <a:cubicBezTo>
                        <a:pt x="4" y="45"/>
                        <a:pt x="5" y="51"/>
                        <a:pt x="6" y="55"/>
                      </a:cubicBezTo>
                      <a:lnTo>
                        <a:pt x="6" y="56"/>
                      </a:lnTo>
                      <a:cubicBezTo>
                        <a:pt x="6" y="63"/>
                        <a:pt x="3" y="78"/>
                        <a:pt x="0" y="87"/>
                      </a:cubicBezTo>
                      <a:cubicBezTo>
                        <a:pt x="0" y="87"/>
                        <a:pt x="1" y="86"/>
                        <a:pt x="2" y="85"/>
                      </a:cubicBezTo>
                      <a:lnTo>
                        <a:pt x="3" y="84"/>
                      </a:lnTo>
                      <a:cubicBezTo>
                        <a:pt x="6" y="81"/>
                        <a:pt x="14" y="71"/>
                        <a:pt x="14" y="64"/>
                      </a:cubicBezTo>
                      <a:cubicBezTo>
                        <a:pt x="13" y="54"/>
                        <a:pt x="13" y="41"/>
                        <a:pt x="16" y="36"/>
                      </a:cubicBezTo>
                      <a:cubicBezTo>
                        <a:pt x="17" y="32"/>
                        <a:pt x="16" y="17"/>
                        <a:pt x="14" y="8"/>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67" name="Freeform 864"/>
                <p:cNvSpPr>
                  <a:spLocks/>
                </p:cNvSpPr>
                <p:nvPr/>
              </p:nvSpPr>
              <p:spPr bwMode="auto">
                <a:xfrm>
                  <a:off x="5193" y="2089"/>
                  <a:ext cx="7" cy="20"/>
                </a:xfrm>
                <a:custGeom>
                  <a:avLst/>
                  <a:gdLst>
                    <a:gd name="T0" fmla="*/ 0 w 24"/>
                    <a:gd name="T1" fmla="*/ 54 h 66"/>
                    <a:gd name="T2" fmla="*/ 0 w 24"/>
                    <a:gd name="T3" fmla="*/ 54 h 66"/>
                    <a:gd name="T4" fmla="*/ 11 w 24"/>
                    <a:gd name="T5" fmla="*/ 23 h 66"/>
                    <a:gd name="T6" fmla="*/ 21 w 24"/>
                    <a:gd name="T7" fmla="*/ 6 h 66"/>
                    <a:gd name="T8" fmla="*/ 23 w 24"/>
                    <a:gd name="T9" fmla="*/ 8 h 66"/>
                    <a:gd name="T10" fmla="*/ 23 w 24"/>
                    <a:gd name="T11" fmla="*/ 26 h 66"/>
                    <a:gd name="T12" fmla="*/ 19 w 24"/>
                    <a:gd name="T13" fmla="*/ 47 h 66"/>
                    <a:gd name="T14" fmla="*/ 11 w 24"/>
                    <a:gd name="T15" fmla="*/ 66 h 66"/>
                    <a:gd name="T16" fmla="*/ 0 w 24"/>
                    <a:gd name="T17"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66">
                      <a:moveTo>
                        <a:pt x="0" y="54"/>
                      </a:moveTo>
                      <a:lnTo>
                        <a:pt x="0" y="54"/>
                      </a:lnTo>
                      <a:cubicBezTo>
                        <a:pt x="1" y="41"/>
                        <a:pt x="6" y="30"/>
                        <a:pt x="11" y="23"/>
                      </a:cubicBezTo>
                      <a:cubicBezTo>
                        <a:pt x="15" y="16"/>
                        <a:pt x="20" y="10"/>
                        <a:pt x="21" y="6"/>
                      </a:cubicBezTo>
                      <a:cubicBezTo>
                        <a:pt x="23" y="1"/>
                        <a:pt x="23" y="0"/>
                        <a:pt x="23" y="8"/>
                      </a:cubicBezTo>
                      <a:cubicBezTo>
                        <a:pt x="22" y="15"/>
                        <a:pt x="23" y="22"/>
                        <a:pt x="23" y="26"/>
                      </a:cubicBezTo>
                      <a:cubicBezTo>
                        <a:pt x="24" y="31"/>
                        <a:pt x="22" y="42"/>
                        <a:pt x="19" y="47"/>
                      </a:cubicBezTo>
                      <a:cubicBezTo>
                        <a:pt x="16" y="51"/>
                        <a:pt x="12" y="62"/>
                        <a:pt x="11" y="66"/>
                      </a:cubicBezTo>
                      <a:lnTo>
                        <a:pt x="0" y="5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68" name="Freeform 865"/>
                <p:cNvSpPr>
                  <a:spLocks/>
                </p:cNvSpPr>
                <p:nvPr/>
              </p:nvSpPr>
              <p:spPr bwMode="auto">
                <a:xfrm>
                  <a:off x="5193" y="2092"/>
                  <a:ext cx="6" cy="16"/>
                </a:xfrm>
                <a:custGeom>
                  <a:avLst/>
                  <a:gdLst>
                    <a:gd name="T0" fmla="*/ 13 w 20"/>
                    <a:gd name="T1" fmla="*/ 22 h 52"/>
                    <a:gd name="T2" fmla="*/ 13 w 20"/>
                    <a:gd name="T3" fmla="*/ 22 h 52"/>
                    <a:gd name="T4" fmla="*/ 20 w 20"/>
                    <a:gd name="T5" fmla="*/ 0 h 52"/>
                    <a:gd name="T6" fmla="*/ 13 w 20"/>
                    <a:gd name="T7" fmla="*/ 11 h 52"/>
                    <a:gd name="T8" fmla="*/ 11 w 20"/>
                    <a:gd name="T9" fmla="*/ 15 h 52"/>
                    <a:gd name="T10" fmla="*/ 0 w 20"/>
                    <a:gd name="T11" fmla="*/ 45 h 52"/>
                    <a:gd name="T12" fmla="*/ 7 w 20"/>
                    <a:gd name="T13" fmla="*/ 52 h 52"/>
                    <a:gd name="T14" fmla="*/ 13 w 20"/>
                    <a:gd name="T15" fmla="*/ 2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2">
                      <a:moveTo>
                        <a:pt x="13" y="22"/>
                      </a:moveTo>
                      <a:lnTo>
                        <a:pt x="13" y="22"/>
                      </a:lnTo>
                      <a:cubicBezTo>
                        <a:pt x="16" y="16"/>
                        <a:pt x="19" y="7"/>
                        <a:pt x="20" y="0"/>
                      </a:cubicBezTo>
                      <a:cubicBezTo>
                        <a:pt x="19" y="3"/>
                        <a:pt x="16" y="7"/>
                        <a:pt x="13" y="11"/>
                      </a:cubicBezTo>
                      <a:lnTo>
                        <a:pt x="11" y="15"/>
                      </a:lnTo>
                      <a:cubicBezTo>
                        <a:pt x="7" y="20"/>
                        <a:pt x="1" y="31"/>
                        <a:pt x="0" y="45"/>
                      </a:cubicBezTo>
                      <a:lnTo>
                        <a:pt x="7" y="52"/>
                      </a:lnTo>
                      <a:cubicBezTo>
                        <a:pt x="8" y="37"/>
                        <a:pt x="11" y="27"/>
                        <a:pt x="13" y="22"/>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69" name="Freeform 866"/>
                <p:cNvSpPr>
                  <a:spLocks/>
                </p:cNvSpPr>
                <p:nvPr/>
              </p:nvSpPr>
              <p:spPr bwMode="auto">
                <a:xfrm>
                  <a:off x="5196" y="2093"/>
                  <a:ext cx="4" cy="15"/>
                </a:xfrm>
                <a:custGeom>
                  <a:avLst/>
                  <a:gdLst>
                    <a:gd name="T0" fmla="*/ 13 w 14"/>
                    <a:gd name="T1" fmla="*/ 0 h 52"/>
                    <a:gd name="T2" fmla="*/ 13 w 14"/>
                    <a:gd name="T3" fmla="*/ 0 h 52"/>
                    <a:gd name="T4" fmla="*/ 7 w 14"/>
                    <a:gd name="T5" fmla="*/ 19 h 52"/>
                    <a:gd name="T6" fmla="*/ 0 w 14"/>
                    <a:gd name="T7" fmla="*/ 50 h 52"/>
                    <a:gd name="T8" fmla="*/ 2 w 14"/>
                    <a:gd name="T9" fmla="*/ 52 h 52"/>
                    <a:gd name="T10" fmla="*/ 10 w 14"/>
                    <a:gd name="T11" fmla="*/ 34 h 52"/>
                    <a:gd name="T12" fmla="*/ 14 w 14"/>
                    <a:gd name="T13" fmla="*/ 14 h 52"/>
                    <a:gd name="T14" fmla="*/ 13 w 14"/>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52">
                      <a:moveTo>
                        <a:pt x="13" y="0"/>
                      </a:moveTo>
                      <a:lnTo>
                        <a:pt x="13" y="0"/>
                      </a:lnTo>
                      <a:cubicBezTo>
                        <a:pt x="12" y="7"/>
                        <a:pt x="9" y="14"/>
                        <a:pt x="7" y="19"/>
                      </a:cubicBezTo>
                      <a:cubicBezTo>
                        <a:pt x="5" y="24"/>
                        <a:pt x="1" y="34"/>
                        <a:pt x="0" y="50"/>
                      </a:cubicBezTo>
                      <a:lnTo>
                        <a:pt x="2" y="52"/>
                      </a:lnTo>
                      <a:cubicBezTo>
                        <a:pt x="4" y="47"/>
                        <a:pt x="8" y="38"/>
                        <a:pt x="10" y="34"/>
                      </a:cubicBezTo>
                      <a:cubicBezTo>
                        <a:pt x="12" y="30"/>
                        <a:pt x="14" y="18"/>
                        <a:pt x="14" y="14"/>
                      </a:cubicBezTo>
                      <a:cubicBezTo>
                        <a:pt x="14" y="12"/>
                        <a:pt x="13" y="7"/>
                        <a:pt x="13" y="0"/>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70" name="Freeform 867"/>
                <p:cNvSpPr>
                  <a:spLocks/>
                </p:cNvSpPr>
                <p:nvPr/>
              </p:nvSpPr>
              <p:spPr bwMode="auto">
                <a:xfrm>
                  <a:off x="5198" y="2078"/>
                  <a:ext cx="6" cy="25"/>
                </a:xfrm>
                <a:custGeom>
                  <a:avLst/>
                  <a:gdLst>
                    <a:gd name="T0" fmla="*/ 9 w 22"/>
                    <a:gd name="T1" fmla="*/ 82 h 82"/>
                    <a:gd name="T2" fmla="*/ 9 w 22"/>
                    <a:gd name="T3" fmla="*/ 82 h 82"/>
                    <a:gd name="T4" fmla="*/ 4 w 22"/>
                    <a:gd name="T5" fmla="*/ 51 h 82"/>
                    <a:gd name="T6" fmla="*/ 7 w 22"/>
                    <a:gd name="T7" fmla="*/ 28 h 82"/>
                    <a:gd name="T8" fmla="*/ 10 w 22"/>
                    <a:gd name="T9" fmla="*/ 5 h 82"/>
                    <a:gd name="T10" fmla="*/ 13 w 22"/>
                    <a:gd name="T11" fmla="*/ 8 h 82"/>
                    <a:gd name="T12" fmla="*/ 17 w 22"/>
                    <a:gd name="T13" fmla="*/ 29 h 82"/>
                    <a:gd name="T14" fmla="*/ 19 w 22"/>
                    <a:gd name="T15" fmla="*/ 67 h 82"/>
                    <a:gd name="T16" fmla="*/ 9 w 22"/>
                    <a:gd name="T1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82">
                      <a:moveTo>
                        <a:pt x="9" y="82"/>
                      </a:moveTo>
                      <a:lnTo>
                        <a:pt x="9" y="82"/>
                      </a:lnTo>
                      <a:cubicBezTo>
                        <a:pt x="0" y="74"/>
                        <a:pt x="2" y="60"/>
                        <a:pt x="4" y="51"/>
                      </a:cubicBezTo>
                      <a:cubicBezTo>
                        <a:pt x="6" y="42"/>
                        <a:pt x="4" y="34"/>
                        <a:pt x="7" y="28"/>
                      </a:cubicBezTo>
                      <a:cubicBezTo>
                        <a:pt x="10" y="22"/>
                        <a:pt x="10" y="11"/>
                        <a:pt x="10" y="5"/>
                      </a:cubicBezTo>
                      <a:cubicBezTo>
                        <a:pt x="10" y="0"/>
                        <a:pt x="13" y="1"/>
                        <a:pt x="13" y="8"/>
                      </a:cubicBezTo>
                      <a:cubicBezTo>
                        <a:pt x="14" y="15"/>
                        <a:pt x="14" y="23"/>
                        <a:pt x="17" y="29"/>
                      </a:cubicBezTo>
                      <a:cubicBezTo>
                        <a:pt x="19" y="36"/>
                        <a:pt x="22" y="57"/>
                        <a:pt x="19" y="67"/>
                      </a:cubicBezTo>
                      <a:cubicBezTo>
                        <a:pt x="15" y="76"/>
                        <a:pt x="13" y="78"/>
                        <a:pt x="9" y="8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71" name="Freeform 868"/>
                <p:cNvSpPr>
                  <a:spLocks/>
                </p:cNvSpPr>
                <p:nvPr/>
              </p:nvSpPr>
              <p:spPr bwMode="auto">
                <a:xfrm>
                  <a:off x="5198" y="2080"/>
                  <a:ext cx="4" cy="23"/>
                </a:xfrm>
                <a:custGeom>
                  <a:avLst/>
                  <a:gdLst>
                    <a:gd name="T0" fmla="*/ 8 w 11"/>
                    <a:gd name="T1" fmla="*/ 75 h 75"/>
                    <a:gd name="T2" fmla="*/ 8 w 11"/>
                    <a:gd name="T3" fmla="*/ 75 h 75"/>
                    <a:gd name="T4" fmla="*/ 9 w 11"/>
                    <a:gd name="T5" fmla="*/ 69 h 75"/>
                    <a:gd name="T6" fmla="*/ 10 w 11"/>
                    <a:gd name="T7" fmla="*/ 52 h 75"/>
                    <a:gd name="T8" fmla="*/ 10 w 11"/>
                    <a:gd name="T9" fmla="*/ 37 h 75"/>
                    <a:gd name="T10" fmla="*/ 10 w 11"/>
                    <a:gd name="T11" fmla="*/ 27 h 75"/>
                    <a:gd name="T12" fmla="*/ 11 w 11"/>
                    <a:gd name="T13" fmla="*/ 14 h 75"/>
                    <a:gd name="T14" fmla="*/ 10 w 11"/>
                    <a:gd name="T15" fmla="*/ 3 h 75"/>
                    <a:gd name="T16" fmla="*/ 10 w 11"/>
                    <a:gd name="T17" fmla="*/ 3 h 75"/>
                    <a:gd name="T18" fmla="*/ 9 w 11"/>
                    <a:gd name="T19" fmla="*/ 0 h 75"/>
                    <a:gd name="T20" fmla="*/ 9 w 11"/>
                    <a:gd name="T21" fmla="*/ 0 h 75"/>
                    <a:gd name="T22" fmla="*/ 9 w 11"/>
                    <a:gd name="T23" fmla="*/ 3 h 75"/>
                    <a:gd name="T24" fmla="*/ 6 w 11"/>
                    <a:gd name="T25" fmla="*/ 23 h 75"/>
                    <a:gd name="T26" fmla="*/ 4 w 11"/>
                    <a:gd name="T27" fmla="*/ 35 h 75"/>
                    <a:gd name="T28" fmla="*/ 3 w 11"/>
                    <a:gd name="T29" fmla="*/ 46 h 75"/>
                    <a:gd name="T30" fmla="*/ 7 w 11"/>
                    <a:gd name="T31" fmla="*/ 75 h 75"/>
                    <a:gd name="T32" fmla="*/ 8 w 11"/>
                    <a:gd name="T3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75">
                      <a:moveTo>
                        <a:pt x="8" y="75"/>
                      </a:moveTo>
                      <a:lnTo>
                        <a:pt x="8" y="75"/>
                      </a:lnTo>
                      <a:cubicBezTo>
                        <a:pt x="8" y="73"/>
                        <a:pt x="8" y="71"/>
                        <a:pt x="9" y="69"/>
                      </a:cubicBezTo>
                      <a:cubicBezTo>
                        <a:pt x="10" y="62"/>
                        <a:pt x="10" y="57"/>
                        <a:pt x="10" y="52"/>
                      </a:cubicBezTo>
                      <a:cubicBezTo>
                        <a:pt x="9" y="48"/>
                        <a:pt x="9" y="42"/>
                        <a:pt x="10" y="37"/>
                      </a:cubicBezTo>
                      <a:cubicBezTo>
                        <a:pt x="10" y="33"/>
                        <a:pt x="10" y="29"/>
                        <a:pt x="10" y="27"/>
                      </a:cubicBezTo>
                      <a:cubicBezTo>
                        <a:pt x="10" y="24"/>
                        <a:pt x="10" y="19"/>
                        <a:pt x="11" y="14"/>
                      </a:cubicBezTo>
                      <a:cubicBezTo>
                        <a:pt x="11" y="10"/>
                        <a:pt x="10" y="7"/>
                        <a:pt x="10" y="3"/>
                      </a:cubicBezTo>
                      <a:lnTo>
                        <a:pt x="10" y="3"/>
                      </a:lnTo>
                      <a:cubicBezTo>
                        <a:pt x="10" y="1"/>
                        <a:pt x="10" y="0"/>
                        <a:pt x="9" y="0"/>
                      </a:cubicBezTo>
                      <a:cubicBezTo>
                        <a:pt x="9" y="0"/>
                        <a:pt x="9" y="0"/>
                        <a:pt x="9" y="0"/>
                      </a:cubicBezTo>
                      <a:lnTo>
                        <a:pt x="9" y="3"/>
                      </a:lnTo>
                      <a:cubicBezTo>
                        <a:pt x="9" y="9"/>
                        <a:pt x="9" y="18"/>
                        <a:pt x="6" y="23"/>
                      </a:cubicBezTo>
                      <a:cubicBezTo>
                        <a:pt x="5" y="26"/>
                        <a:pt x="5" y="30"/>
                        <a:pt x="4" y="35"/>
                      </a:cubicBezTo>
                      <a:cubicBezTo>
                        <a:pt x="4" y="38"/>
                        <a:pt x="4" y="42"/>
                        <a:pt x="3" y="46"/>
                      </a:cubicBezTo>
                      <a:cubicBezTo>
                        <a:pt x="1" y="54"/>
                        <a:pt x="0" y="68"/>
                        <a:pt x="7" y="75"/>
                      </a:cubicBezTo>
                      <a:cubicBezTo>
                        <a:pt x="7" y="75"/>
                        <a:pt x="7" y="75"/>
                        <a:pt x="8" y="75"/>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72" name="Freeform 869"/>
                <p:cNvSpPr>
                  <a:spLocks/>
                </p:cNvSpPr>
                <p:nvPr/>
              </p:nvSpPr>
              <p:spPr bwMode="auto">
                <a:xfrm>
                  <a:off x="5201" y="2085"/>
                  <a:ext cx="3" cy="17"/>
                </a:xfrm>
                <a:custGeom>
                  <a:avLst/>
                  <a:gdLst>
                    <a:gd name="T0" fmla="*/ 5 w 10"/>
                    <a:gd name="T1" fmla="*/ 9 h 58"/>
                    <a:gd name="T2" fmla="*/ 5 w 10"/>
                    <a:gd name="T3" fmla="*/ 9 h 58"/>
                    <a:gd name="T4" fmla="*/ 2 w 10"/>
                    <a:gd name="T5" fmla="*/ 0 h 58"/>
                    <a:gd name="T6" fmla="*/ 2 w 10"/>
                    <a:gd name="T7" fmla="*/ 11 h 58"/>
                    <a:gd name="T8" fmla="*/ 2 w 10"/>
                    <a:gd name="T9" fmla="*/ 21 h 58"/>
                    <a:gd name="T10" fmla="*/ 2 w 10"/>
                    <a:gd name="T11" fmla="*/ 36 h 58"/>
                    <a:gd name="T12" fmla="*/ 0 w 10"/>
                    <a:gd name="T13" fmla="*/ 53 h 58"/>
                    <a:gd name="T14" fmla="*/ 0 w 10"/>
                    <a:gd name="T15" fmla="*/ 58 h 58"/>
                    <a:gd name="T16" fmla="*/ 7 w 10"/>
                    <a:gd name="T17" fmla="*/ 45 h 58"/>
                    <a:gd name="T18" fmla="*/ 5 w 10"/>
                    <a:gd name="T19" fmla="*/ 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58">
                      <a:moveTo>
                        <a:pt x="5" y="9"/>
                      </a:moveTo>
                      <a:lnTo>
                        <a:pt x="5" y="9"/>
                      </a:lnTo>
                      <a:cubicBezTo>
                        <a:pt x="4" y="6"/>
                        <a:pt x="3" y="3"/>
                        <a:pt x="2" y="0"/>
                      </a:cubicBezTo>
                      <a:cubicBezTo>
                        <a:pt x="2" y="5"/>
                        <a:pt x="2" y="9"/>
                        <a:pt x="2" y="11"/>
                      </a:cubicBezTo>
                      <a:cubicBezTo>
                        <a:pt x="2" y="13"/>
                        <a:pt x="2" y="17"/>
                        <a:pt x="2" y="21"/>
                      </a:cubicBezTo>
                      <a:cubicBezTo>
                        <a:pt x="1" y="26"/>
                        <a:pt x="1" y="32"/>
                        <a:pt x="2" y="36"/>
                      </a:cubicBezTo>
                      <a:cubicBezTo>
                        <a:pt x="2" y="41"/>
                        <a:pt x="1" y="46"/>
                        <a:pt x="0" y="53"/>
                      </a:cubicBezTo>
                      <a:cubicBezTo>
                        <a:pt x="0" y="55"/>
                        <a:pt x="0" y="56"/>
                        <a:pt x="0" y="58"/>
                      </a:cubicBezTo>
                      <a:cubicBezTo>
                        <a:pt x="2" y="55"/>
                        <a:pt x="4" y="52"/>
                        <a:pt x="7" y="45"/>
                      </a:cubicBezTo>
                      <a:cubicBezTo>
                        <a:pt x="10" y="37"/>
                        <a:pt x="7" y="16"/>
                        <a:pt x="5" y="9"/>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73" name="Freeform 870"/>
                <p:cNvSpPr>
                  <a:spLocks/>
                </p:cNvSpPr>
                <p:nvPr/>
              </p:nvSpPr>
              <p:spPr bwMode="auto">
                <a:xfrm>
                  <a:off x="5188" y="2091"/>
                  <a:ext cx="5" cy="14"/>
                </a:xfrm>
                <a:custGeom>
                  <a:avLst/>
                  <a:gdLst>
                    <a:gd name="T0" fmla="*/ 0 w 17"/>
                    <a:gd name="T1" fmla="*/ 44 h 45"/>
                    <a:gd name="T2" fmla="*/ 0 w 17"/>
                    <a:gd name="T3" fmla="*/ 44 h 45"/>
                    <a:gd name="T4" fmla="*/ 7 w 17"/>
                    <a:gd name="T5" fmla="*/ 12 h 45"/>
                    <a:gd name="T6" fmla="*/ 9 w 17"/>
                    <a:gd name="T7" fmla="*/ 3 h 45"/>
                    <a:gd name="T8" fmla="*/ 12 w 17"/>
                    <a:gd name="T9" fmla="*/ 4 h 45"/>
                    <a:gd name="T10" fmla="*/ 15 w 17"/>
                    <a:gd name="T11" fmla="*/ 15 h 45"/>
                    <a:gd name="T12" fmla="*/ 14 w 17"/>
                    <a:gd name="T13" fmla="*/ 45 h 45"/>
                    <a:gd name="T14" fmla="*/ 0 w 17"/>
                    <a:gd name="T15" fmla="*/ 44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45">
                      <a:moveTo>
                        <a:pt x="0" y="44"/>
                      </a:moveTo>
                      <a:lnTo>
                        <a:pt x="0" y="44"/>
                      </a:lnTo>
                      <a:cubicBezTo>
                        <a:pt x="0" y="32"/>
                        <a:pt x="5" y="16"/>
                        <a:pt x="7" y="12"/>
                      </a:cubicBezTo>
                      <a:cubicBezTo>
                        <a:pt x="8" y="9"/>
                        <a:pt x="8" y="7"/>
                        <a:pt x="9" y="3"/>
                      </a:cubicBezTo>
                      <a:cubicBezTo>
                        <a:pt x="9" y="0"/>
                        <a:pt x="11" y="1"/>
                        <a:pt x="12" y="4"/>
                      </a:cubicBezTo>
                      <a:cubicBezTo>
                        <a:pt x="12" y="8"/>
                        <a:pt x="13" y="13"/>
                        <a:pt x="15" y="15"/>
                      </a:cubicBezTo>
                      <a:cubicBezTo>
                        <a:pt x="17" y="18"/>
                        <a:pt x="17" y="31"/>
                        <a:pt x="14" y="45"/>
                      </a:cubicBezTo>
                      <a:lnTo>
                        <a:pt x="0" y="4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74" name="Freeform 871"/>
                <p:cNvSpPr>
                  <a:spLocks/>
                </p:cNvSpPr>
                <p:nvPr/>
              </p:nvSpPr>
              <p:spPr bwMode="auto">
                <a:xfrm>
                  <a:off x="5189" y="2093"/>
                  <a:ext cx="3" cy="11"/>
                </a:xfrm>
                <a:custGeom>
                  <a:avLst/>
                  <a:gdLst>
                    <a:gd name="T0" fmla="*/ 9 w 11"/>
                    <a:gd name="T1" fmla="*/ 8 h 36"/>
                    <a:gd name="T2" fmla="*/ 9 w 11"/>
                    <a:gd name="T3" fmla="*/ 8 h 36"/>
                    <a:gd name="T4" fmla="*/ 9 w 11"/>
                    <a:gd name="T5" fmla="*/ 0 h 36"/>
                    <a:gd name="T6" fmla="*/ 7 w 11"/>
                    <a:gd name="T7" fmla="*/ 6 h 36"/>
                    <a:gd name="T8" fmla="*/ 0 w 11"/>
                    <a:gd name="T9" fmla="*/ 36 h 36"/>
                    <a:gd name="T10" fmla="*/ 6 w 11"/>
                    <a:gd name="T11" fmla="*/ 36 h 36"/>
                    <a:gd name="T12" fmla="*/ 9 w 11"/>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1" h="36">
                      <a:moveTo>
                        <a:pt x="9" y="8"/>
                      </a:moveTo>
                      <a:lnTo>
                        <a:pt x="9" y="8"/>
                      </a:lnTo>
                      <a:cubicBezTo>
                        <a:pt x="9" y="5"/>
                        <a:pt x="8" y="2"/>
                        <a:pt x="9" y="0"/>
                      </a:cubicBezTo>
                      <a:cubicBezTo>
                        <a:pt x="8" y="2"/>
                        <a:pt x="8" y="3"/>
                        <a:pt x="7" y="6"/>
                      </a:cubicBezTo>
                      <a:cubicBezTo>
                        <a:pt x="5" y="9"/>
                        <a:pt x="0" y="24"/>
                        <a:pt x="0" y="36"/>
                      </a:cubicBezTo>
                      <a:lnTo>
                        <a:pt x="6" y="36"/>
                      </a:lnTo>
                      <a:cubicBezTo>
                        <a:pt x="9" y="24"/>
                        <a:pt x="11" y="14"/>
                        <a:pt x="9" y="8"/>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75" name="Freeform 872"/>
                <p:cNvSpPr>
                  <a:spLocks/>
                </p:cNvSpPr>
                <p:nvPr/>
              </p:nvSpPr>
              <p:spPr bwMode="auto">
                <a:xfrm>
                  <a:off x="5190" y="2093"/>
                  <a:ext cx="3" cy="11"/>
                </a:xfrm>
                <a:custGeom>
                  <a:avLst/>
                  <a:gdLst>
                    <a:gd name="T0" fmla="*/ 7 w 8"/>
                    <a:gd name="T1" fmla="*/ 10 h 37"/>
                    <a:gd name="T2" fmla="*/ 7 w 8"/>
                    <a:gd name="T3" fmla="*/ 10 h 37"/>
                    <a:gd name="T4" fmla="*/ 3 w 8"/>
                    <a:gd name="T5" fmla="*/ 0 h 37"/>
                    <a:gd name="T6" fmla="*/ 4 w 8"/>
                    <a:gd name="T7" fmla="*/ 9 h 37"/>
                    <a:gd name="T8" fmla="*/ 0 w 8"/>
                    <a:gd name="T9" fmla="*/ 37 h 37"/>
                    <a:gd name="T10" fmla="*/ 6 w 8"/>
                    <a:gd name="T11" fmla="*/ 37 h 37"/>
                    <a:gd name="T12" fmla="*/ 7 w 8"/>
                    <a:gd name="T13" fmla="*/ 10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7" y="10"/>
                      </a:moveTo>
                      <a:lnTo>
                        <a:pt x="7" y="10"/>
                      </a:lnTo>
                      <a:cubicBezTo>
                        <a:pt x="5" y="8"/>
                        <a:pt x="4" y="3"/>
                        <a:pt x="3" y="0"/>
                      </a:cubicBezTo>
                      <a:cubicBezTo>
                        <a:pt x="3" y="3"/>
                        <a:pt x="3" y="6"/>
                        <a:pt x="4" y="9"/>
                      </a:cubicBezTo>
                      <a:cubicBezTo>
                        <a:pt x="5" y="15"/>
                        <a:pt x="3" y="25"/>
                        <a:pt x="0" y="37"/>
                      </a:cubicBezTo>
                      <a:lnTo>
                        <a:pt x="6" y="37"/>
                      </a:lnTo>
                      <a:cubicBezTo>
                        <a:pt x="8" y="24"/>
                        <a:pt x="8" y="12"/>
                        <a:pt x="7" y="10"/>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76" name="Freeform 873"/>
                <p:cNvSpPr>
                  <a:spLocks/>
                </p:cNvSpPr>
                <p:nvPr/>
              </p:nvSpPr>
              <p:spPr bwMode="auto">
                <a:xfrm>
                  <a:off x="5198" y="2099"/>
                  <a:ext cx="23" cy="15"/>
                </a:xfrm>
                <a:custGeom>
                  <a:avLst/>
                  <a:gdLst>
                    <a:gd name="T0" fmla="*/ 0 w 77"/>
                    <a:gd name="T1" fmla="*/ 38 h 48"/>
                    <a:gd name="T2" fmla="*/ 0 w 77"/>
                    <a:gd name="T3" fmla="*/ 38 h 48"/>
                    <a:gd name="T4" fmla="*/ 68 w 77"/>
                    <a:gd name="T5" fmla="*/ 2 h 48"/>
                    <a:gd name="T6" fmla="*/ 68 w 77"/>
                    <a:gd name="T7" fmla="*/ 5 h 48"/>
                    <a:gd name="T8" fmla="*/ 50 w 77"/>
                    <a:gd name="T9" fmla="*/ 21 h 48"/>
                    <a:gd name="T10" fmla="*/ 24 w 77"/>
                    <a:gd name="T11" fmla="*/ 40 h 48"/>
                    <a:gd name="T12" fmla="*/ 6 w 77"/>
                    <a:gd name="T13" fmla="*/ 48 h 48"/>
                    <a:gd name="T14" fmla="*/ 0 w 77"/>
                    <a:gd name="T15" fmla="*/ 3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48">
                      <a:moveTo>
                        <a:pt x="0" y="38"/>
                      </a:moveTo>
                      <a:lnTo>
                        <a:pt x="0" y="38"/>
                      </a:lnTo>
                      <a:cubicBezTo>
                        <a:pt x="6" y="27"/>
                        <a:pt x="29" y="10"/>
                        <a:pt x="68" y="2"/>
                      </a:cubicBezTo>
                      <a:cubicBezTo>
                        <a:pt x="71" y="1"/>
                        <a:pt x="77" y="0"/>
                        <a:pt x="68" y="5"/>
                      </a:cubicBezTo>
                      <a:cubicBezTo>
                        <a:pt x="59" y="11"/>
                        <a:pt x="53" y="17"/>
                        <a:pt x="50" y="21"/>
                      </a:cubicBezTo>
                      <a:cubicBezTo>
                        <a:pt x="46" y="26"/>
                        <a:pt x="32" y="37"/>
                        <a:pt x="24" y="40"/>
                      </a:cubicBezTo>
                      <a:cubicBezTo>
                        <a:pt x="15" y="42"/>
                        <a:pt x="10" y="44"/>
                        <a:pt x="6" y="48"/>
                      </a:cubicBezTo>
                      <a:lnTo>
                        <a:pt x="0" y="3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77" name="Freeform 874"/>
                <p:cNvSpPr>
                  <a:spLocks/>
                </p:cNvSpPr>
                <p:nvPr/>
              </p:nvSpPr>
              <p:spPr bwMode="auto">
                <a:xfrm>
                  <a:off x="5198" y="2100"/>
                  <a:ext cx="21" cy="11"/>
                </a:xfrm>
                <a:custGeom>
                  <a:avLst/>
                  <a:gdLst>
                    <a:gd name="T0" fmla="*/ 20 w 69"/>
                    <a:gd name="T1" fmla="*/ 27 h 37"/>
                    <a:gd name="T2" fmla="*/ 20 w 69"/>
                    <a:gd name="T3" fmla="*/ 27 h 37"/>
                    <a:gd name="T4" fmla="*/ 34 w 69"/>
                    <a:gd name="T5" fmla="*/ 18 h 37"/>
                    <a:gd name="T6" fmla="*/ 59 w 69"/>
                    <a:gd name="T7" fmla="*/ 3 h 37"/>
                    <a:gd name="T8" fmla="*/ 66 w 69"/>
                    <a:gd name="T9" fmla="*/ 2 h 37"/>
                    <a:gd name="T10" fmla="*/ 67 w 69"/>
                    <a:gd name="T11" fmla="*/ 1 h 37"/>
                    <a:gd name="T12" fmla="*/ 69 w 69"/>
                    <a:gd name="T13" fmla="*/ 0 h 37"/>
                    <a:gd name="T14" fmla="*/ 67 w 69"/>
                    <a:gd name="T15" fmla="*/ 0 h 37"/>
                    <a:gd name="T16" fmla="*/ 67 w 69"/>
                    <a:gd name="T17" fmla="*/ 0 h 37"/>
                    <a:gd name="T18" fmla="*/ 0 w 69"/>
                    <a:gd name="T19" fmla="*/ 35 h 37"/>
                    <a:gd name="T20" fmla="*/ 2 w 69"/>
                    <a:gd name="T21" fmla="*/ 37 h 37"/>
                    <a:gd name="T22" fmla="*/ 20 w 69"/>
                    <a:gd name="T23"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37">
                      <a:moveTo>
                        <a:pt x="20" y="27"/>
                      </a:moveTo>
                      <a:lnTo>
                        <a:pt x="20" y="27"/>
                      </a:lnTo>
                      <a:cubicBezTo>
                        <a:pt x="27" y="23"/>
                        <a:pt x="32" y="20"/>
                        <a:pt x="34" y="18"/>
                      </a:cubicBezTo>
                      <a:cubicBezTo>
                        <a:pt x="38" y="14"/>
                        <a:pt x="51" y="5"/>
                        <a:pt x="59" y="3"/>
                      </a:cubicBezTo>
                      <a:cubicBezTo>
                        <a:pt x="61" y="3"/>
                        <a:pt x="64" y="2"/>
                        <a:pt x="66" y="2"/>
                      </a:cubicBezTo>
                      <a:cubicBezTo>
                        <a:pt x="66" y="1"/>
                        <a:pt x="66" y="1"/>
                        <a:pt x="67" y="1"/>
                      </a:cubicBezTo>
                      <a:cubicBezTo>
                        <a:pt x="68" y="1"/>
                        <a:pt x="68" y="0"/>
                        <a:pt x="69" y="0"/>
                      </a:cubicBezTo>
                      <a:cubicBezTo>
                        <a:pt x="68" y="0"/>
                        <a:pt x="68" y="0"/>
                        <a:pt x="67" y="0"/>
                      </a:cubicBezTo>
                      <a:lnTo>
                        <a:pt x="67" y="0"/>
                      </a:lnTo>
                      <a:cubicBezTo>
                        <a:pt x="28" y="8"/>
                        <a:pt x="6" y="25"/>
                        <a:pt x="0" y="35"/>
                      </a:cubicBezTo>
                      <a:lnTo>
                        <a:pt x="2" y="37"/>
                      </a:lnTo>
                      <a:cubicBezTo>
                        <a:pt x="8" y="33"/>
                        <a:pt x="14" y="30"/>
                        <a:pt x="20" y="27"/>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78" name="Freeform 875"/>
                <p:cNvSpPr>
                  <a:spLocks/>
                </p:cNvSpPr>
                <p:nvPr/>
              </p:nvSpPr>
              <p:spPr bwMode="auto">
                <a:xfrm>
                  <a:off x="5199" y="2101"/>
                  <a:ext cx="18" cy="12"/>
                </a:xfrm>
                <a:custGeom>
                  <a:avLst/>
                  <a:gdLst>
                    <a:gd name="T0" fmla="*/ 57 w 62"/>
                    <a:gd name="T1" fmla="*/ 1 h 40"/>
                    <a:gd name="T2" fmla="*/ 57 w 62"/>
                    <a:gd name="T3" fmla="*/ 1 h 40"/>
                    <a:gd name="T4" fmla="*/ 33 w 62"/>
                    <a:gd name="T5" fmla="*/ 16 h 40"/>
                    <a:gd name="T6" fmla="*/ 18 w 62"/>
                    <a:gd name="T7" fmla="*/ 25 h 40"/>
                    <a:gd name="T8" fmla="*/ 0 w 62"/>
                    <a:gd name="T9" fmla="*/ 35 h 40"/>
                    <a:gd name="T10" fmla="*/ 3 w 62"/>
                    <a:gd name="T11" fmla="*/ 40 h 40"/>
                    <a:gd name="T12" fmla="*/ 20 w 62"/>
                    <a:gd name="T13" fmla="*/ 32 h 40"/>
                    <a:gd name="T14" fmla="*/ 46 w 62"/>
                    <a:gd name="T15" fmla="*/ 15 h 40"/>
                    <a:gd name="T16" fmla="*/ 62 w 62"/>
                    <a:gd name="T17" fmla="*/ 0 h 40"/>
                    <a:gd name="T18" fmla="*/ 57 w 62"/>
                    <a:gd name="T19"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40">
                      <a:moveTo>
                        <a:pt x="57" y="1"/>
                      </a:moveTo>
                      <a:lnTo>
                        <a:pt x="57" y="1"/>
                      </a:lnTo>
                      <a:cubicBezTo>
                        <a:pt x="50" y="3"/>
                        <a:pt x="37" y="12"/>
                        <a:pt x="33" y="16"/>
                      </a:cubicBezTo>
                      <a:cubicBezTo>
                        <a:pt x="31" y="18"/>
                        <a:pt x="25" y="21"/>
                        <a:pt x="18" y="25"/>
                      </a:cubicBezTo>
                      <a:cubicBezTo>
                        <a:pt x="13" y="28"/>
                        <a:pt x="6" y="31"/>
                        <a:pt x="0" y="35"/>
                      </a:cubicBezTo>
                      <a:lnTo>
                        <a:pt x="3" y="40"/>
                      </a:lnTo>
                      <a:cubicBezTo>
                        <a:pt x="7" y="37"/>
                        <a:pt x="12" y="35"/>
                        <a:pt x="20" y="32"/>
                      </a:cubicBezTo>
                      <a:cubicBezTo>
                        <a:pt x="29" y="30"/>
                        <a:pt x="42" y="19"/>
                        <a:pt x="46" y="15"/>
                      </a:cubicBezTo>
                      <a:cubicBezTo>
                        <a:pt x="49" y="11"/>
                        <a:pt x="54" y="5"/>
                        <a:pt x="62" y="0"/>
                      </a:cubicBezTo>
                      <a:cubicBezTo>
                        <a:pt x="60" y="0"/>
                        <a:pt x="59" y="1"/>
                        <a:pt x="57" y="1"/>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79" name="Freeform 876"/>
                <p:cNvSpPr>
                  <a:spLocks/>
                </p:cNvSpPr>
                <p:nvPr/>
              </p:nvSpPr>
              <p:spPr bwMode="auto">
                <a:xfrm>
                  <a:off x="5203" y="2069"/>
                  <a:ext cx="6" cy="29"/>
                </a:xfrm>
                <a:custGeom>
                  <a:avLst/>
                  <a:gdLst>
                    <a:gd name="T0" fmla="*/ 12 w 20"/>
                    <a:gd name="T1" fmla="*/ 64 h 94"/>
                    <a:gd name="T2" fmla="*/ 12 w 20"/>
                    <a:gd name="T3" fmla="*/ 64 h 94"/>
                    <a:gd name="T4" fmla="*/ 14 w 20"/>
                    <a:gd name="T5" fmla="*/ 50 h 94"/>
                    <a:gd name="T6" fmla="*/ 14 w 20"/>
                    <a:gd name="T7" fmla="*/ 48 h 94"/>
                    <a:gd name="T8" fmla="*/ 16 w 20"/>
                    <a:gd name="T9" fmla="*/ 38 h 94"/>
                    <a:gd name="T10" fmla="*/ 19 w 20"/>
                    <a:gd name="T11" fmla="*/ 20 h 94"/>
                    <a:gd name="T12" fmla="*/ 20 w 20"/>
                    <a:gd name="T13" fmla="*/ 15 h 94"/>
                    <a:gd name="T14" fmla="*/ 18 w 20"/>
                    <a:gd name="T15" fmla="*/ 3 h 94"/>
                    <a:gd name="T16" fmla="*/ 18 w 20"/>
                    <a:gd name="T17" fmla="*/ 0 h 94"/>
                    <a:gd name="T18" fmla="*/ 17 w 20"/>
                    <a:gd name="T19" fmla="*/ 2 h 94"/>
                    <a:gd name="T20" fmla="*/ 10 w 20"/>
                    <a:gd name="T21" fmla="*/ 36 h 94"/>
                    <a:gd name="T22" fmla="*/ 11 w 20"/>
                    <a:gd name="T23" fmla="*/ 93 h 94"/>
                    <a:gd name="T24" fmla="*/ 12 w 20"/>
                    <a:gd name="T25" fmla="*/ 94 h 94"/>
                    <a:gd name="T26" fmla="*/ 12 w 20"/>
                    <a:gd name="T27" fmla="*/ 94 h 94"/>
                    <a:gd name="T28" fmla="*/ 12 w 20"/>
                    <a:gd name="T29" fmla="*/ 6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94">
                      <a:moveTo>
                        <a:pt x="12" y="64"/>
                      </a:moveTo>
                      <a:lnTo>
                        <a:pt x="12" y="64"/>
                      </a:lnTo>
                      <a:cubicBezTo>
                        <a:pt x="14" y="61"/>
                        <a:pt x="14" y="54"/>
                        <a:pt x="14" y="50"/>
                      </a:cubicBezTo>
                      <a:lnTo>
                        <a:pt x="14" y="48"/>
                      </a:lnTo>
                      <a:cubicBezTo>
                        <a:pt x="14" y="45"/>
                        <a:pt x="14" y="42"/>
                        <a:pt x="16" y="38"/>
                      </a:cubicBezTo>
                      <a:cubicBezTo>
                        <a:pt x="17" y="34"/>
                        <a:pt x="18" y="29"/>
                        <a:pt x="19" y="20"/>
                      </a:cubicBezTo>
                      <a:cubicBezTo>
                        <a:pt x="19" y="19"/>
                        <a:pt x="20" y="17"/>
                        <a:pt x="20" y="15"/>
                      </a:cubicBezTo>
                      <a:cubicBezTo>
                        <a:pt x="19" y="11"/>
                        <a:pt x="18" y="7"/>
                        <a:pt x="18" y="3"/>
                      </a:cubicBezTo>
                      <a:cubicBezTo>
                        <a:pt x="18" y="1"/>
                        <a:pt x="18" y="1"/>
                        <a:pt x="18" y="0"/>
                      </a:cubicBezTo>
                      <a:cubicBezTo>
                        <a:pt x="18" y="0"/>
                        <a:pt x="17" y="1"/>
                        <a:pt x="17" y="2"/>
                      </a:cubicBezTo>
                      <a:cubicBezTo>
                        <a:pt x="17" y="8"/>
                        <a:pt x="14" y="24"/>
                        <a:pt x="10" y="36"/>
                      </a:cubicBezTo>
                      <a:cubicBezTo>
                        <a:pt x="6" y="49"/>
                        <a:pt x="0" y="74"/>
                        <a:pt x="11" y="93"/>
                      </a:cubicBezTo>
                      <a:cubicBezTo>
                        <a:pt x="11" y="94"/>
                        <a:pt x="12" y="94"/>
                        <a:pt x="12" y="94"/>
                      </a:cubicBezTo>
                      <a:cubicBezTo>
                        <a:pt x="12" y="94"/>
                        <a:pt x="12" y="94"/>
                        <a:pt x="12" y="94"/>
                      </a:cubicBezTo>
                      <a:cubicBezTo>
                        <a:pt x="11" y="82"/>
                        <a:pt x="11" y="68"/>
                        <a:pt x="12" y="64"/>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80" name="Freeform 877"/>
                <p:cNvSpPr>
                  <a:spLocks/>
                </p:cNvSpPr>
                <p:nvPr/>
              </p:nvSpPr>
              <p:spPr bwMode="auto">
                <a:xfrm>
                  <a:off x="5207" y="2075"/>
                  <a:ext cx="4" cy="23"/>
                </a:xfrm>
                <a:custGeom>
                  <a:avLst/>
                  <a:gdLst>
                    <a:gd name="T0" fmla="*/ 11 w 15"/>
                    <a:gd name="T1" fmla="*/ 8 h 76"/>
                    <a:gd name="T2" fmla="*/ 11 w 15"/>
                    <a:gd name="T3" fmla="*/ 8 h 76"/>
                    <a:gd name="T4" fmla="*/ 8 w 15"/>
                    <a:gd name="T5" fmla="*/ 0 h 76"/>
                    <a:gd name="T6" fmla="*/ 8 w 15"/>
                    <a:gd name="T7" fmla="*/ 3 h 76"/>
                    <a:gd name="T8" fmla="*/ 5 w 15"/>
                    <a:gd name="T9" fmla="*/ 21 h 76"/>
                    <a:gd name="T10" fmla="*/ 3 w 15"/>
                    <a:gd name="T11" fmla="*/ 31 h 76"/>
                    <a:gd name="T12" fmla="*/ 3 w 15"/>
                    <a:gd name="T13" fmla="*/ 33 h 76"/>
                    <a:gd name="T14" fmla="*/ 1 w 15"/>
                    <a:gd name="T15" fmla="*/ 48 h 76"/>
                    <a:gd name="T16" fmla="*/ 1 w 15"/>
                    <a:gd name="T17" fmla="*/ 76 h 76"/>
                    <a:gd name="T18" fmla="*/ 2 w 15"/>
                    <a:gd name="T19" fmla="*/ 74 h 76"/>
                    <a:gd name="T20" fmla="*/ 11 w 15"/>
                    <a:gd name="T21" fmla="*/ 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76">
                      <a:moveTo>
                        <a:pt x="11" y="8"/>
                      </a:moveTo>
                      <a:lnTo>
                        <a:pt x="11" y="8"/>
                      </a:lnTo>
                      <a:cubicBezTo>
                        <a:pt x="10" y="6"/>
                        <a:pt x="9" y="3"/>
                        <a:pt x="8" y="0"/>
                      </a:cubicBezTo>
                      <a:cubicBezTo>
                        <a:pt x="8" y="1"/>
                        <a:pt x="8" y="2"/>
                        <a:pt x="8" y="3"/>
                      </a:cubicBezTo>
                      <a:cubicBezTo>
                        <a:pt x="7" y="12"/>
                        <a:pt x="6" y="18"/>
                        <a:pt x="5" y="21"/>
                      </a:cubicBezTo>
                      <a:cubicBezTo>
                        <a:pt x="3" y="25"/>
                        <a:pt x="3" y="27"/>
                        <a:pt x="3" y="31"/>
                      </a:cubicBezTo>
                      <a:lnTo>
                        <a:pt x="3" y="33"/>
                      </a:lnTo>
                      <a:cubicBezTo>
                        <a:pt x="3" y="37"/>
                        <a:pt x="2" y="44"/>
                        <a:pt x="1" y="48"/>
                      </a:cubicBezTo>
                      <a:cubicBezTo>
                        <a:pt x="0" y="51"/>
                        <a:pt x="0" y="63"/>
                        <a:pt x="1" y="76"/>
                      </a:cubicBezTo>
                      <a:cubicBezTo>
                        <a:pt x="1" y="75"/>
                        <a:pt x="2" y="74"/>
                        <a:pt x="2" y="74"/>
                      </a:cubicBezTo>
                      <a:cubicBezTo>
                        <a:pt x="15" y="49"/>
                        <a:pt x="13" y="14"/>
                        <a:pt x="11" y="8"/>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81" name="Freeform 878"/>
                <p:cNvSpPr>
                  <a:spLocks/>
                </p:cNvSpPr>
                <p:nvPr/>
              </p:nvSpPr>
              <p:spPr bwMode="auto">
                <a:xfrm>
                  <a:off x="5212" y="2071"/>
                  <a:ext cx="20" cy="21"/>
                </a:xfrm>
                <a:custGeom>
                  <a:avLst/>
                  <a:gdLst>
                    <a:gd name="T0" fmla="*/ 1 w 67"/>
                    <a:gd name="T1" fmla="*/ 67 h 70"/>
                    <a:gd name="T2" fmla="*/ 1 w 67"/>
                    <a:gd name="T3" fmla="*/ 67 h 70"/>
                    <a:gd name="T4" fmla="*/ 38 w 67"/>
                    <a:gd name="T5" fmla="*/ 24 h 70"/>
                    <a:gd name="T6" fmla="*/ 62 w 67"/>
                    <a:gd name="T7" fmla="*/ 5 h 70"/>
                    <a:gd name="T8" fmla="*/ 63 w 67"/>
                    <a:gd name="T9" fmla="*/ 7 h 70"/>
                    <a:gd name="T10" fmla="*/ 42 w 67"/>
                    <a:gd name="T11" fmla="*/ 43 h 70"/>
                    <a:gd name="T12" fmla="*/ 33 w 67"/>
                    <a:gd name="T13" fmla="*/ 55 h 70"/>
                    <a:gd name="T14" fmla="*/ 9 w 67"/>
                    <a:gd name="T15" fmla="*/ 68 h 70"/>
                    <a:gd name="T16" fmla="*/ 1 w 67"/>
                    <a:gd name="T17"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0">
                      <a:moveTo>
                        <a:pt x="1" y="67"/>
                      </a:moveTo>
                      <a:lnTo>
                        <a:pt x="1" y="67"/>
                      </a:lnTo>
                      <a:cubicBezTo>
                        <a:pt x="9" y="48"/>
                        <a:pt x="28" y="32"/>
                        <a:pt x="38" y="24"/>
                      </a:cubicBezTo>
                      <a:cubicBezTo>
                        <a:pt x="49" y="16"/>
                        <a:pt x="58" y="8"/>
                        <a:pt x="62" y="5"/>
                      </a:cubicBezTo>
                      <a:cubicBezTo>
                        <a:pt x="65" y="2"/>
                        <a:pt x="67" y="0"/>
                        <a:pt x="63" y="7"/>
                      </a:cubicBezTo>
                      <a:cubicBezTo>
                        <a:pt x="59" y="14"/>
                        <a:pt x="48" y="38"/>
                        <a:pt x="42" y="43"/>
                      </a:cubicBezTo>
                      <a:cubicBezTo>
                        <a:pt x="36" y="49"/>
                        <a:pt x="35" y="52"/>
                        <a:pt x="33" y="55"/>
                      </a:cubicBezTo>
                      <a:cubicBezTo>
                        <a:pt x="32" y="57"/>
                        <a:pt x="25" y="65"/>
                        <a:pt x="9" y="68"/>
                      </a:cubicBezTo>
                      <a:cubicBezTo>
                        <a:pt x="5" y="69"/>
                        <a:pt x="0" y="70"/>
                        <a:pt x="1" y="6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82" name="Freeform 879"/>
                <p:cNvSpPr>
                  <a:spLocks/>
                </p:cNvSpPr>
                <p:nvPr/>
              </p:nvSpPr>
              <p:spPr bwMode="auto">
                <a:xfrm>
                  <a:off x="5213" y="2072"/>
                  <a:ext cx="18" cy="19"/>
                </a:xfrm>
                <a:custGeom>
                  <a:avLst/>
                  <a:gdLst>
                    <a:gd name="T0" fmla="*/ 15 w 60"/>
                    <a:gd name="T1" fmla="*/ 49 h 60"/>
                    <a:gd name="T2" fmla="*/ 15 w 60"/>
                    <a:gd name="T3" fmla="*/ 49 h 60"/>
                    <a:gd name="T4" fmla="*/ 27 w 60"/>
                    <a:gd name="T5" fmla="*/ 37 h 60"/>
                    <a:gd name="T6" fmla="*/ 32 w 60"/>
                    <a:gd name="T7" fmla="*/ 30 h 60"/>
                    <a:gd name="T8" fmla="*/ 35 w 60"/>
                    <a:gd name="T9" fmla="*/ 26 h 60"/>
                    <a:gd name="T10" fmla="*/ 36 w 60"/>
                    <a:gd name="T11" fmla="*/ 25 h 60"/>
                    <a:gd name="T12" fmla="*/ 48 w 60"/>
                    <a:gd name="T13" fmla="*/ 12 h 60"/>
                    <a:gd name="T14" fmla="*/ 58 w 60"/>
                    <a:gd name="T15" fmla="*/ 4 h 60"/>
                    <a:gd name="T16" fmla="*/ 59 w 60"/>
                    <a:gd name="T17" fmla="*/ 1 h 60"/>
                    <a:gd name="T18" fmla="*/ 60 w 60"/>
                    <a:gd name="T19" fmla="*/ 0 h 60"/>
                    <a:gd name="T20" fmla="*/ 59 w 60"/>
                    <a:gd name="T21" fmla="*/ 1 h 60"/>
                    <a:gd name="T22" fmla="*/ 36 w 60"/>
                    <a:gd name="T23" fmla="*/ 20 h 60"/>
                    <a:gd name="T24" fmla="*/ 0 w 60"/>
                    <a:gd name="T25" fmla="*/ 60 h 60"/>
                    <a:gd name="T26" fmla="*/ 15 w 60"/>
                    <a:gd name="T27"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60">
                      <a:moveTo>
                        <a:pt x="15" y="49"/>
                      </a:moveTo>
                      <a:lnTo>
                        <a:pt x="15" y="49"/>
                      </a:lnTo>
                      <a:cubicBezTo>
                        <a:pt x="19" y="43"/>
                        <a:pt x="23" y="39"/>
                        <a:pt x="27" y="37"/>
                      </a:cubicBezTo>
                      <a:cubicBezTo>
                        <a:pt x="29" y="35"/>
                        <a:pt x="31" y="33"/>
                        <a:pt x="32" y="30"/>
                      </a:cubicBezTo>
                      <a:cubicBezTo>
                        <a:pt x="33" y="29"/>
                        <a:pt x="34" y="27"/>
                        <a:pt x="35" y="26"/>
                      </a:cubicBezTo>
                      <a:lnTo>
                        <a:pt x="36" y="25"/>
                      </a:lnTo>
                      <a:cubicBezTo>
                        <a:pt x="40" y="21"/>
                        <a:pt x="45" y="14"/>
                        <a:pt x="48" y="12"/>
                      </a:cubicBezTo>
                      <a:cubicBezTo>
                        <a:pt x="50" y="11"/>
                        <a:pt x="54" y="8"/>
                        <a:pt x="58" y="4"/>
                      </a:cubicBezTo>
                      <a:cubicBezTo>
                        <a:pt x="58" y="3"/>
                        <a:pt x="59" y="2"/>
                        <a:pt x="59" y="1"/>
                      </a:cubicBezTo>
                      <a:cubicBezTo>
                        <a:pt x="59" y="1"/>
                        <a:pt x="60" y="1"/>
                        <a:pt x="60" y="0"/>
                      </a:cubicBezTo>
                      <a:cubicBezTo>
                        <a:pt x="60" y="0"/>
                        <a:pt x="60" y="1"/>
                        <a:pt x="59" y="1"/>
                      </a:cubicBezTo>
                      <a:cubicBezTo>
                        <a:pt x="56" y="4"/>
                        <a:pt x="47" y="11"/>
                        <a:pt x="36" y="20"/>
                      </a:cubicBezTo>
                      <a:cubicBezTo>
                        <a:pt x="28" y="26"/>
                        <a:pt x="9" y="41"/>
                        <a:pt x="0" y="60"/>
                      </a:cubicBezTo>
                      <a:cubicBezTo>
                        <a:pt x="8" y="57"/>
                        <a:pt x="12" y="54"/>
                        <a:pt x="15" y="49"/>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83" name="Freeform 880"/>
                <p:cNvSpPr>
                  <a:spLocks/>
                </p:cNvSpPr>
                <p:nvPr/>
              </p:nvSpPr>
              <p:spPr bwMode="auto">
                <a:xfrm>
                  <a:off x="5212" y="2074"/>
                  <a:ext cx="17" cy="18"/>
                </a:xfrm>
                <a:custGeom>
                  <a:avLst/>
                  <a:gdLst>
                    <a:gd name="T0" fmla="*/ 50 w 57"/>
                    <a:gd name="T1" fmla="*/ 7 h 57"/>
                    <a:gd name="T2" fmla="*/ 50 w 57"/>
                    <a:gd name="T3" fmla="*/ 7 h 57"/>
                    <a:gd name="T4" fmla="*/ 38 w 57"/>
                    <a:gd name="T5" fmla="*/ 19 h 57"/>
                    <a:gd name="T6" fmla="*/ 37 w 57"/>
                    <a:gd name="T7" fmla="*/ 21 h 57"/>
                    <a:gd name="T8" fmla="*/ 34 w 57"/>
                    <a:gd name="T9" fmla="*/ 25 h 57"/>
                    <a:gd name="T10" fmla="*/ 28 w 57"/>
                    <a:gd name="T11" fmla="*/ 32 h 57"/>
                    <a:gd name="T12" fmla="*/ 17 w 57"/>
                    <a:gd name="T13" fmla="*/ 43 h 57"/>
                    <a:gd name="T14" fmla="*/ 1 w 57"/>
                    <a:gd name="T15" fmla="*/ 55 h 57"/>
                    <a:gd name="T16" fmla="*/ 0 w 57"/>
                    <a:gd name="T17" fmla="*/ 56 h 57"/>
                    <a:gd name="T18" fmla="*/ 0 w 57"/>
                    <a:gd name="T19" fmla="*/ 57 h 57"/>
                    <a:gd name="T20" fmla="*/ 6 w 57"/>
                    <a:gd name="T21" fmla="*/ 56 h 57"/>
                    <a:gd name="T22" fmla="*/ 6 w 57"/>
                    <a:gd name="T23" fmla="*/ 56 h 57"/>
                    <a:gd name="T24" fmla="*/ 30 w 57"/>
                    <a:gd name="T25" fmla="*/ 43 h 57"/>
                    <a:gd name="T26" fmla="*/ 31 w 57"/>
                    <a:gd name="T27" fmla="*/ 42 h 57"/>
                    <a:gd name="T28" fmla="*/ 39 w 57"/>
                    <a:gd name="T29" fmla="*/ 32 h 57"/>
                    <a:gd name="T30" fmla="*/ 55 w 57"/>
                    <a:gd name="T31" fmla="*/ 4 h 57"/>
                    <a:gd name="T32" fmla="*/ 57 w 57"/>
                    <a:gd name="T33" fmla="*/ 0 h 57"/>
                    <a:gd name="T34" fmla="*/ 50 w 57"/>
                    <a:gd name="T35" fmla="*/ 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57">
                      <a:moveTo>
                        <a:pt x="50" y="7"/>
                      </a:moveTo>
                      <a:lnTo>
                        <a:pt x="50" y="7"/>
                      </a:lnTo>
                      <a:cubicBezTo>
                        <a:pt x="47" y="9"/>
                        <a:pt x="41" y="16"/>
                        <a:pt x="38" y="19"/>
                      </a:cubicBezTo>
                      <a:lnTo>
                        <a:pt x="37" y="21"/>
                      </a:lnTo>
                      <a:cubicBezTo>
                        <a:pt x="36" y="22"/>
                        <a:pt x="35" y="23"/>
                        <a:pt x="34" y="25"/>
                      </a:cubicBezTo>
                      <a:cubicBezTo>
                        <a:pt x="32" y="27"/>
                        <a:pt x="31" y="30"/>
                        <a:pt x="28" y="32"/>
                      </a:cubicBezTo>
                      <a:cubicBezTo>
                        <a:pt x="24" y="34"/>
                        <a:pt x="21" y="37"/>
                        <a:pt x="17" y="43"/>
                      </a:cubicBezTo>
                      <a:cubicBezTo>
                        <a:pt x="13" y="48"/>
                        <a:pt x="9" y="51"/>
                        <a:pt x="1" y="55"/>
                      </a:cubicBezTo>
                      <a:cubicBezTo>
                        <a:pt x="1" y="56"/>
                        <a:pt x="0" y="56"/>
                        <a:pt x="0" y="56"/>
                      </a:cubicBezTo>
                      <a:cubicBezTo>
                        <a:pt x="0" y="56"/>
                        <a:pt x="0" y="57"/>
                        <a:pt x="0" y="57"/>
                      </a:cubicBezTo>
                      <a:cubicBezTo>
                        <a:pt x="1" y="57"/>
                        <a:pt x="4" y="56"/>
                        <a:pt x="6" y="56"/>
                      </a:cubicBezTo>
                      <a:lnTo>
                        <a:pt x="6" y="56"/>
                      </a:lnTo>
                      <a:cubicBezTo>
                        <a:pt x="21" y="53"/>
                        <a:pt x="29" y="46"/>
                        <a:pt x="30" y="43"/>
                      </a:cubicBezTo>
                      <a:cubicBezTo>
                        <a:pt x="30" y="43"/>
                        <a:pt x="31" y="42"/>
                        <a:pt x="31" y="42"/>
                      </a:cubicBezTo>
                      <a:cubicBezTo>
                        <a:pt x="32" y="40"/>
                        <a:pt x="33" y="37"/>
                        <a:pt x="39" y="32"/>
                      </a:cubicBezTo>
                      <a:cubicBezTo>
                        <a:pt x="43" y="27"/>
                        <a:pt x="50" y="14"/>
                        <a:pt x="55" y="4"/>
                      </a:cubicBezTo>
                      <a:cubicBezTo>
                        <a:pt x="56" y="3"/>
                        <a:pt x="57" y="2"/>
                        <a:pt x="57" y="0"/>
                      </a:cubicBezTo>
                      <a:cubicBezTo>
                        <a:pt x="54" y="3"/>
                        <a:pt x="51" y="5"/>
                        <a:pt x="50" y="7"/>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84" name="Freeform 881"/>
                <p:cNvSpPr>
                  <a:spLocks/>
                </p:cNvSpPr>
                <p:nvPr/>
              </p:nvSpPr>
              <p:spPr bwMode="auto">
                <a:xfrm>
                  <a:off x="5220" y="2058"/>
                  <a:ext cx="23" cy="17"/>
                </a:xfrm>
                <a:custGeom>
                  <a:avLst/>
                  <a:gdLst>
                    <a:gd name="T0" fmla="*/ 1 w 76"/>
                    <a:gd name="T1" fmla="*/ 51 h 55"/>
                    <a:gd name="T2" fmla="*/ 1 w 76"/>
                    <a:gd name="T3" fmla="*/ 51 h 55"/>
                    <a:gd name="T4" fmla="*/ 31 w 76"/>
                    <a:gd name="T5" fmla="*/ 16 h 55"/>
                    <a:gd name="T6" fmla="*/ 68 w 76"/>
                    <a:gd name="T7" fmla="*/ 2 h 55"/>
                    <a:gd name="T8" fmla="*/ 67 w 76"/>
                    <a:gd name="T9" fmla="*/ 6 h 55"/>
                    <a:gd name="T10" fmla="*/ 44 w 76"/>
                    <a:gd name="T11" fmla="*/ 28 h 55"/>
                    <a:gd name="T12" fmla="*/ 18 w 76"/>
                    <a:gd name="T13" fmla="*/ 49 h 55"/>
                    <a:gd name="T14" fmla="*/ 3 w 76"/>
                    <a:gd name="T15" fmla="*/ 54 h 55"/>
                    <a:gd name="T16" fmla="*/ 1 w 76"/>
                    <a:gd name="T17" fmla="*/ 5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5">
                      <a:moveTo>
                        <a:pt x="1" y="51"/>
                      </a:moveTo>
                      <a:lnTo>
                        <a:pt x="1" y="51"/>
                      </a:lnTo>
                      <a:cubicBezTo>
                        <a:pt x="5" y="38"/>
                        <a:pt x="18" y="23"/>
                        <a:pt x="31" y="16"/>
                      </a:cubicBezTo>
                      <a:cubicBezTo>
                        <a:pt x="44" y="8"/>
                        <a:pt x="61" y="4"/>
                        <a:pt x="68" y="2"/>
                      </a:cubicBezTo>
                      <a:cubicBezTo>
                        <a:pt x="76" y="0"/>
                        <a:pt x="75" y="1"/>
                        <a:pt x="67" y="6"/>
                      </a:cubicBezTo>
                      <a:cubicBezTo>
                        <a:pt x="60" y="11"/>
                        <a:pt x="49" y="22"/>
                        <a:pt x="44" y="28"/>
                      </a:cubicBezTo>
                      <a:cubicBezTo>
                        <a:pt x="39" y="33"/>
                        <a:pt x="26" y="46"/>
                        <a:pt x="18" y="49"/>
                      </a:cubicBezTo>
                      <a:cubicBezTo>
                        <a:pt x="9" y="52"/>
                        <a:pt x="5" y="52"/>
                        <a:pt x="3" y="54"/>
                      </a:cubicBezTo>
                      <a:cubicBezTo>
                        <a:pt x="0" y="55"/>
                        <a:pt x="0" y="54"/>
                        <a:pt x="1" y="5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85" name="Freeform 882"/>
                <p:cNvSpPr>
                  <a:spLocks/>
                </p:cNvSpPr>
                <p:nvPr/>
              </p:nvSpPr>
              <p:spPr bwMode="auto">
                <a:xfrm>
                  <a:off x="5223" y="2035"/>
                  <a:ext cx="15" cy="27"/>
                </a:xfrm>
                <a:custGeom>
                  <a:avLst/>
                  <a:gdLst>
                    <a:gd name="T0" fmla="*/ 1 w 49"/>
                    <a:gd name="T1" fmla="*/ 87 h 91"/>
                    <a:gd name="T2" fmla="*/ 1 w 49"/>
                    <a:gd name="T3" fmla="*/ 87 h 91"/>
                    <a:gd name="T4" fmla="*/ 11 w 49"/>
                    <a:gd name="T5" fmla="*/ 55 h 91"/>
                    <a:gd name="T6" fmla="*/ 25 w 49"/>
                    <a:gd name="T7" fmla="*/ 32 h 91"/>
                    <a:gd name="T8" fmla="*/ 35 w 49"/>
                    <a:gd name="T9" fmla="*/ 16 h 91"/>
                    <a:gd name="T10" fmla="*/ 43 w 49"/>
                    <a:gd name="T11" fmla="*/ 5 h 91"/>
                    <a:gd name="T12" fmla="*/ 44 w 49"/>
                    <a:gd name="T13" fmla="*/ 8 h 91"/>
                    <a:gd name="T14" fmla="*/ 37 w 49"/>
                    <a:gd name="T15" fmla="*/ 33 h 91"/>
                    <a:gd name="T16" fmla="*/ 28 w 49"/>
                    <a:gd name="T17" fmla="*/ 64 h 91"/>
                    <a:gd name="T18" fmla="*/ 5 w 49"/>
                    <a:gd name="T19" fmla="*/ 87 h 91"/>
                    <a:gd name="T20" fmla="*/ 1 w 49"/>
                    <a:gd name="T21" fmla="*/ 8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91">
                      <a:moveTo>
                        <a:pt x="1" y="87"/>
                      </a:moveTo>
                      <a:lnTo>
                        <a:pt x="1" y="87"/>
                      </a:lnTo>
                      <a:cubicBezTo>
                        <a:pt x="0" y="73"/>
                        <a:pt x="4" y="65"/>
                        <a:pt x="11" y="55"/>
                      </a:cubicBezTo>
                      <a:cubicBezTo>
                        <a:pt x="18" y="44"/>
                        <a:pt x="21" y="40"/>
                        <a:pt x="25" y="32"/>
                      </a:cubicBezTo>
                      <a:cubicBezTo>
                        <a:pt x="29" y="25"/>
                        <a:pt x="32" y="20"/>
                        <a:pt x="35" y="16"/>
                      </a:cubicBezTo>
                      <a:cubicBezTo>
                        <a:pt x="38" y="12"/>
                        <a:pt x="41" y="8"/>
                        <a:pt x="43" y="5"/>
                      </a:cubicBezTo>
                      <a:cubicBezTo>
                        <a:pt x="45" y="3"/>
                        <a:pt x="49" y="0"/>
                        <a:pt x="44" y="8"/>
                      </a:cubicBezTo>
                      <a:cubicBezTo>
                        <a:pt x="39" y="16"/>
                        <a:pt x="38" y="25"/>
                        <a:pt x="37" y="33"/>
                      </a:cubicBezTo>
                      <a:cubicBezTo>
                        <a:pt x="37" y="42"/>
                        <a:pt x="34" y="57"/>
                        <a:pt x="28" y="64"/>
                      </a:cubicBezTo>
                      <a:cubicBezTo>
                        <a:pt x="21" y="73"/>
                        <a:pt x="9" y="84"/>
                        <a:pt x="5" y="87"/>
                      </a:cubicBezTo>
                      <a:cubicBezTo>
                        <a:pt x="2" y="89"/>
                        <a:pt x="2" y="91"/>
                        <a:pt x="1" y="8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86" name="Freeform 883"/>
                <p:cNvSpPr>
                  <a:spLocks/>
                </p:cNvSpPr>
                <p:nvPr/>
              </p:nvSpPr>
              <p:spPr bwMode="auto">
                <a:xfrm>
                  <a:off x="5206" y="2037"/>
                  <a:ext cx="15" cy="26"/>
                </a:xfrm>
                <a:custGeom>
                  <a:avLst/>
                  <a:gdLst>
                    <a:gd name="T0" fmla="*/ 49 w 49"/>
                    <a:gd name="T1" fmla="*/ 79 h 85"/>
                    <a:gd name="T2" fmla="*/ 49 w 49"/>
                    <a:gd name="T3" fmla="*/ 79 h 85"/>
                    <a:gd name="T4" fmla="*/ 28 w 49"/>
                    <a:gd name="T5" fmla="*/ 24 h 85"/>
                    <a:gd name="T6" fmla="*/ 4 w 49"/>
                    <a:gd name="T7" fmla="*/ 3 h 85"/>
                    <a:gd name="T8" fmla="*/ 5 w 49"/>
                    <a:gd name="T9" fmla="*/ 8 h 85"/>
                    <a:gd name="T10" fmla="*/ 12 w 49"/>
                    <a:gd name="T11" fmla="*/ 30 h 85"/>
                    <a:gd name="T12" fmla="*/ 16 w 49"/>
                    <a:gd name="T13" fmla="*/ 40 h 85"/>
                    <a:gd name="T14" fmla="*/ 19 w 49"/>
                    <a:gd name="T15" fmla="*/ 46 h 85"/>
                    <a:gd name="T16" fmla="*/ 23 w 49"/>
                    <a:gd name="T17" fmla="*/ 54 h 85"/>
                    <a:gd name="T18" fmla="*/ 29 w 49"/>
                    <a:gd name="T19" fmla="*/ 66 h 85"/>
                    <a:gd name="T20" fmla="*/ 42 w 49"/>
                    <a:gd name="T21" fmla="*/ 81 h 85"/>
                    <a:gd name="T22" fmla="*/ 49 w 49"/>
                    <a:gd name="T23" fmla="*/ 7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85">
                      <a:moveTo>
                        <a:pt x="49" y="79"/>
                      </a:moveTo>
                      <a:lnTo>
                        <a:pt x="49" y="79"/>
                      </a:lnTo>
                      <a:cubicBezTo>
                        <a:pt x="49" y="53"/>
                        <a:pt x="42" y="38"/>
                        <a:pt x="28" y="24"/>
                      </a:cubicBezTo>
                      <a:cubicBezTo>
                        <a:pt x="14" y="10"/>
                        <a:pt x="8" y="6"/>
                        <a:pt x="4" y="3"/>
                      </a:cubicBezTo>
                      <a:cubicBezTo>
                        <a:pt x="0" y="0"/>
                        <a:pt x="1" y="3"/>
                        <a:pt x="5" y="8"/>
                      </a:cubicBezTo>
                      <a:cubicBezTo>
                        <a:pt x="10" y="13"/>
                        <a:pt x="11" y="25"/>
                        <a:pt x="12" y="30"/>
                      </a:cubicBezTo>
                      <a:cubicBezTo>
                        <a:pt x="13" y="35"/>
                        <a:pt x="15" y="38"/>
                        <a:pt x="16" y="40"/>
                      </a:cubicBezTo>
                      <a:cubicBezTo>
                        <a:pt x="18" y="41"/>
                        <a:pt x="19" y="44"/>
                        <a:pt x="19" y="46"/>
                      </a:cubicBezTo>
                      <a:cubicBezTo>
                        <a:pt x="19" y="49"/>
                        <a:pt x="22" y="51"/>
                        <a:pt x="23" y="54"/>
                      </a:cubicBezTo>
                      <a:cubicBezTo>
                        <a:pt x="25" y="57"/>
                        <a:pt x="27" y="59"/>
                        <a:pt x="29" y="66"/>
                      </a:cubicBezTo>
                      <a:cubicBezTo>
                        <a:pt x="31" y="72"/>
                        <a:pt x="37" y="79"/>
                        <a:pt x="42" y="81"/>
                      </a:cubicBezTo>
                      <a:cubicBezTo>
                        <a:pt x="46" y="84"/>
                        <a:pt x="49" y="85"/>
                        <a:pt x="49" y="7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87" name="Freeform 884"/>
                <p:cNvSpPr>
                  <a:spLocks/>
                </p:cNvSpPr>
                <p:nvPr/>
              </p:nvSpPr>
              <p:spPr bwMode="auto">
                <a:xfrm>
                  <a:off x="5214" y="2028"/>
                  <a:ext cx="10" cy="26"/>
                </a:xfrm>
                <a:custGeom>
                  <a:avLst/>
                  <a:gdLst>
                    <a:gd name="T0" fmla="*/ 33 w 34"/>
                    <a:gd name="T1" fmla="*/ 54 h 86"/>
                    <a:gd name="T2" fmla="*/ 33 w 34"/>
                    <a:gd name="T3" fmla="*/ 54 h 86"/>
                    <a:gd name="T4" fmla="*/ 19 w 34"/>
                    <a:gd name="T5" fmla="*/ 28 h 86"/>
                    <a:gd name="T6" fmla="*/ 4 w 34"/>
                    <a:gd name="T7" fmla="*/ 9 h 86"/>
                    <a:gd name="T8" fmla="*/ 2 w 34"/>
                    <a:gd name="T9" fmla="*/ 11 h 86"/>
                    <a:gd name="T10" fmla="*/ 13 w 34"/>
                    <a:gd name="T11" fmla="*/ 55 h 86"/>
                    <a:gd name="T12" fmla="*/ 32 w 34"/>
                    <a:gd name="T13" fmla="*/ 85 h 86"/>
                    <a:gd name="T14" fmla="*/ 33 w 34"/>
                    <a:gd name="T15" fmla="*/ 80 h 86"/>
                    <a:gd name="T16" fmla="*/ 33 w 34"/>
                    <a:gd name="T17" fmla="*/ 5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86">
                      <a:moveTo>
                        <a:pt x="33" y="54"/>
                      </a:moveTo>
                      <a:lnTo>
                        <a:pt x="33" y="54"/>
                      </a:lnTo>
                      <a:cubicBezTo>
                        <a:pt x="30" y="40"/>
                        <a:pt x="22" y="36"/>
                        <a:pt x="19" y="28"/>
                      </a:cubicBezTo>
                      <a:cubicBezTo>
                        <a:pt x="17" y="21"/>
                        <a:pt x="7" y="15"/>
                        <a:pt x="4" y="9"/>
                      </a:cubicBezTo>
                      <a:cubicBezTo>
                        <a:pt x="2" y="2"/>
                        <a:pt x="0" y="0"/>
                        <a:pt x="2" y="11"/>
                      </a:cubicBezTo>
                      <a:cubicBezTo>
                        <a:pt x="3" y="23"/>
                        <a:pt x="7" y="44"/>
                        <a:pt x="13" y="55"/>
                      </a:cubicBezTo>
                      <a:cubicBezTo>
                        <a:pt x="18" y="65"/>
                        <a:pt x="25" y="78"/>
                        <a:pt x="32" y="85"/>
                      </a:cubicBezTo>
                      <a:cubicBezTo>
                        <a:pt x="33" y="86"/>
                        <a:pt x="33" y="83"/>
                        <a:pt x="33" y="80"/>
                      </a:cubicBezTo>
                      <a:cubicBezTo>
                        <a:pt x="33" y="76"/>
                        <a:pt x="34" y="61"/>
                        <a:pt x="33" y="5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88" name="Freeform 885"/>
                <p:cNvSpPr>
                  <a:spLocks/>
                </p:cNvSpPr>
                <p:nvPr/>
              </p:nvSpPr>
              <p:spPr bwMode="auto">
                <a:xfrm>
                  <a:off x="5201" y="2002"/>
                  <a:ext cx="18" cy="22"/>
                </a:xfrm>
                <a:custGeom>
                  <a:avLst/>
                  <a:gdLst>
                    <a:gd name="T0" fmla="*/ 61 w 61"/>
                    <a:gd name="T1" fmla="*/ 68 h 71"/>
                    <a:gd name="T2" fmla="*/ 61 w 61"/>
                    <a:gd name="T3" fmla="*/ 68 h 71"/>
                    <a:gd name="T4" fmla="*/ 26 w 61"/>
                    <a:gd name="T5" fmla="*/ 16 h 71"/>
                    <a:gd name="T6" fmla="*/ 4 w 61"/>
                    <a:gd name="T7" fmla="*/ 3 h 71"/>
                    <a:gd name="T8" fmla="*/ 6 w 61"/>
                    <a:gd name="T9" fmla="*/ 6 h 71"/>
                    <a:gd name="T10" fmla="*/ 20 w 61"/>
                    <a:gd name="T11" fmla="*/ 28 h 71"/>
                    <a:gd name="T12" fmla="*/ 47 w 61"/>
                    <a:gd name="T13" fmla="*/ 64 h 71"/>
                    <a:gd name="T14" fmla="*/ 58 w 61"/>
                    <a:gd name="T15" fmla="*/ 68 h 71"/>
                    <a:gd name="T16" fmla="*/ 61 w 61"/>
                    <a:gd name="T17" fmla="*/ 6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71">
                      <a:moveTo>
                        <a:pt x="61" y="68"/>
                      </a:moveTo>
                      <a:lnTo>
                        <a:pt x="61" y="68"/>
                      </a:lnTo>
                      <a:cubicBezTo>
                        <a:pt x="55" y="44"/>
                        <a:pt x="39" y="23"/>
                        <a:pt x="26" y="16"/>
                      </a:cubicBezTo>
                      <a:cubicBezTo>
                        <a:pt x="13" y="8"/>
                        <a:pt x="7" y="5"/>
                        <a:pt x="4" y="3"/>
                      </a:cubicBezTo>
                      <a:cubicBezTo>
                        <a:pt x="2" y="0"/>
                        <a:pt x="0" y="0"/>
                        <a:pt x="6" y="6"/>
                      </a:cubicBezTo>
                      <a:cubicBezTo>
                        <a:pt x="12" y="12"/>
                        <a:pt x="17" y="19"/>
                        <a:pt x="20" y="28"/>
                      </a:cubicBezTo>
                      <a:cubicBezTo>
                        <a:pt x="24" y="38"/>
                        <a:pt x="38" y="60"/>
                        <a:pt x="47" y="64"/>
                      </a:cubicBezTo>
                      <a:cubicBezTo>
                        <a:pt x="51" y="66"/>
                        <a:pt x="56" y="66"/>
                        <a:pt x="58" y="68"/>
                      </a:cubicBezTo>
                      <a:cubicBezTo>
                        <a:pt x="60" y="70"/>
                        <a:pt x="61" y="71"/>
                        <a:pt x="61" y="6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89" name="Freeform 886"/>
                <p:cNvSpPr>
                  <a:spLocks/>
                </p:cNvSpPr>
                <p:nvPr/>
              </p:nvSpPr>
              <p:spPr bwMode="auto">
                <a:xfrm>
                  <a:off x="5204" y="2004"/>
                  <a:ext cx="15" cy="18"/>
                </a:xfrm>
                <a:custGeom>
                  <a:avLst/>
                  <a:gdLst>
                    <a:gd name="T0" fmla="*/ 20 w 50"/>
                    <a:gd name="T1" fmla="*/ 22 h 59"/>
                    <a:gd name="T2" fmla="*/ 20 w 50"/>
                    <a:gd name="T3" fmla="*/ 22 h 59"/>
                    <a:gd name="T4" fmla="*/ 36 w 50"/>
                    <a:gd name="T5" fmla="*/ 42 h 59"/>
                    <a:gd name="T6" fmla="*/ 50 w 50"/>
                    <a:gd name="T7" fmla="*/ 59 h 59"/>
                    <a:gd name="T8" fmla="*/ 16 w 50"/>
                    <a:gd name="T9" fmla="*/ 10 h 59"/>
                    <a:gd name="T10" fmla="*/ 13 w 50"/>
                    <a:gd name="T11" fmla="*/ 8 h 59"/>
                    <a:gd name="T12" fmla="*/ 0 w 50"/>
                    <a:gd name="T13" fmla="*/ 0 h 59"/>
                    <a:gd name="T14" fmla="*/ 4 w 50"/>
                    <a:gd name="T15" fmla="*/ 5 h 59"/>
                    <a:gd name="T16" fmla="*/ 20 w 50"/>
                    <a:gd name="T1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9">
                      <a:moveTo>
                        <a:pt x="20" y="22"/>
                      </a:moveTo>
                      <a:lnTo>
                        <a:pt x="20" y="22"/>
                      </a:lnTo>
                      <a:cubicBezTo>
                        <a:pt x="23" y="28"/>
                        <a:pt x="31" y="38"/>
                        <a:pt x="36" y="42"/>
                      </a:cubicBezTo>
                      <a:cubicBezTo>
                        <a:pt x="40" y="45"/>
                        <a:pt x="46" y="52"/>
                        <a:pt x="50" y="59"/>
                      </a:cubicBezTo>
                      <a:cubicBezTo>
                        <a:pt x="44" y="36"/>
                        <a:pt x="28" y="17"/>
                        <a:pt x="16" y="10"/>
                      </a:cubicBezTo>
                      <a:lnTo>
                        <a:pt x="13" y="8"/>
                      </a:lnTo>
                      <a:cubicBezTo>
                        <a:pt x="7" y="5"/>
                        <a:pt x="3" y="2"/>
                        <a:pt x="0" y="0"/>
                      </a:cubicBezTo>
                      <a:cubicBezTo>
                        <a:pt x="1" y="2"/>
                        <a:pt x="3" y="4"/>
                        <a:pt x="4" y="5"/>
                      </a:cubicBezTo>
                      <a:cubicBezTo>
                        <a:pt x="12" y="11"/>
                        <a:pt x="18" y="17"/>
                        <a:pt x="20" y="22"/>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90" name="Freeform 887"/>
                <p:cNvSpPr>
                  <a:spLocks/>
                </p:cNvSpPr>
                <p:nvPr/>
              </p:nvSpPr>
              <p:spPr bwMode="auto">
                <a:xfrm>
                  <a:off x="5205" y="2007"/>
                  <a:ext cx="14" cy="16"/>
                </a:xfrm>
                <a:custGeom>
                  <a:avLst/>
                  <a:gdLst>
                    <a:gd name="T0" fmla="*/ 31 w 45"/>
                    <a:gd name="T1" fmla="*/ 36 h 53"/>
                    <a:gd name="T2" fmla="*/ 31 w 45"/>
                    <a:gd name="T3" fmla="*/ 36 h 53"/>
                    <a:gd name="T4" fmla="*/ 15 w 45"/>
                    <a:gd name="T5" fmla="*/ 16 h 53"/>
                    <a:gd name="T6" fmla="*/ 0 w 45"/>
                    <a:gd name="T7" fmla="*/ 0 h 53"/>
                    <a:gd name="T8" fmla="*/ 8 w 45"/>
                    <a:gd name="T9" fmla="*/ 14 h 53"/>
                    <a:gd name="T10" fmla="*/ 34 w 45"/>
                    <a:gd name="T11" fmla="*/ 49 h 53"/>
                    <a:gd name="T12" fmla="*/ 39 w 45"/>
                    <a:gd name="T13" fmla="*/ 51 h 53"/>
                    <a:gd name="T14" fmla="*/ 45 w 45"/>
                    <a:gd name="T15" fmla="*/ 53 h 53"/>
                    <a:gd name="T16" fmla="*/ 31 w 45"/>
                    <a:gd name="T17" fmla="*/ 3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3">
                      <a:moveTo>
                        <a:pt x="31" y="36"/>
                      </a:moveTo>
                      <a:lnTo>
                        <a:pt x="31" y="36"/>
                      </a:lnTo>
                      <a:cubicBezTo>
                        <a:pt x="25" y="32"/>
                        <a:pt x="18" y="22"/>
                        <a:pt x="15" y="16"/>
                      </a:cubicBezTo>
                      <a:cubicBezTo>
                        <a:pt x="12" y="11"/>
                        <a:pt x="7" y="5"/>
                        <a:pt x="0" y="0"/>
                      </a:cubicBezTo>
                      <a:cubicBezTo>
                        <a:pt x="3" y="4"/>
                        <a:pt x="6" y="9"/>
                        <a:pt x="8" y="14"/>
                      </a:cubicBezTo>
                      <a:cubicBezTo>
                        <a:pt x="11" y="23"/>
                        <a:pt x="25" y="45"/>
                        <a:pt x="34" y="49"/>
                      </a:cubicBezTo>
                      <a:cubicBezTo>
                        <a:pt x="35" y="50"/>
                        <a:pt x="37" y="50"/>
                        <a:pt x="39" y="51"/>
                      </a:cubicBezTo>
                      <a:cubicBezTo>
                        <a:pt x="41" y="51"/>
                        <a:pt x="43" y="52"/>
                        <a:pt x="45" y="53"/>
                      </a:cubicBezTo>
                      <a:cubicBezTo>
                        <a:pt x="40" y="46"/>
                        <a:pt x="35" y="39"/>
                        <a:pt x="31" y="36"/>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91" name="Freeform 888"/>
                <p:cNvSpPr>
                  <a:spLocks/>
                </p:cNvSpPr>
                <p:nvPr/>
              </p:nvSpPr>
              <p:spPr bwMode="auto">
                <a:xfrm>
                  <a:off x="5200" y="2011"/>
                  <a:ext cx="19" cy="19"/>
                </a:xfrm>
                <a:custGeom>
                  <a:avLst/>
                  <a:gdLst>
                    <a:gd name="T0" fmla="*/ 62 w 63"/>
                    <a:gd name="T1" fmla="*/ 57 h 62"/>
                    <a:gd name="T2" fmla="*/ 62 w 63"/>
                    <a:gd name="T3" fmla="*/ 57 h 62"/>
                    <a:gd name="T4" fmla="*/ 27 w 63"/>
                    <a:gd name="T5" fmla="*/ 18 h 62"/>
                    <a:gd name="T6" fmla="*/ 4 w 63"/>
                    <a:gd name="T7" fmla="*/ 4 h 62"/>
                    <a:gd name="T8" fmla="*/ 6 w 63"/>
                    <a:gd name="T9" fmla="*/ 10 h 62"/>
                    <a:gd name="T10" fmla="*/ 23 w 63"/>
                    <a:gd name="T11" fmla="*/ 36 h 62"/>
                    <a:gd name="T12" fmla="*/ 38 w 63"/>
                    <a:gd name="T13" fmla="*/ 51 h 62"/>
                    <a:gd name="T14" fmla="*/ 58 w 63"/>
                    <a:gd name="T15" fmla="*/ 61 h 62"/>
                    <a:gd name="T16" fmla="*/ 62 w 63"/>
                    <a:gd name="T17" fmla="*/ 5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2">
                      <a:moveTo>
                        <a:pt x="62" y="57"/>
                      </a:moveTo>
                      <a:lnTo>
                        <a:pt x="62" y="57"/>
                      </a:lnTo>
                      <a:cubicBezTo>
                        <a:pt x="60" y="39"/>
                        <a:pt x="37" y="23"/>
                        <a:pt x="27" y="18"/>
                      </a:cubicBezTo>
                      <a:cubicBezTo>
                        <a:pt x="18" y="13"/>
                        <a:pt x="8" y="8"/>
                        <a:pt x="4" y="4"/>
                      </a:cubicBezTo>
                      <a:cubicBezTo>
                        <a:pt x="1" y="0"/>
                        <a:pt x="0" y="1"/>
                        <a:pt x="6" y="10"/>
                      </a:cubicBezTo>
                      <a:cubicBezTo>
                        <a:pt x="11" y="20"/>
                        <a:pt x="16" y="29"/>
                        <a:pt x="23" y="36"/>
                      </a:cubicBezTo>
                      <a:cubicBezTo>
                        <a:pt x="31" y="42"/>
                        <a:pt x="33" y="46"/>
                        <a:pt x="38" y="51"/>
                      </a:cubicBezTo>
                      <a:cubicBezTo>
                        <a:pt x="43" y="56"/>
                        <a:pt x="54" y="62"/>
                        <a:pt x="58" y="61"/>
                      </a:cubicBezTo>
                      <a:cubicBezTo>
                        <a:pt x="62" y="61"/>
                        <a:pt x="63" y="59"/>
                        <a:pt x="62" y="5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92" name="Freeform 889"/>
                <p:cNvSpPr>
                  <a:spLocks/>
                </p:cNvSpPr>
                <p:nvPr/>
              </p:nvSpPr>
              <p:spPr bwMode="auto">
                <a:xfrm>
                  <a:off x="5221" y="2000"/>
                  <a:ext cx="11" cy="28"/>
                </a:xfrm>
                <a:custGeom>
                  <a:avLst/>
                  <a:gdLst>
                    <a:gd name="T0" fmla="*/ 4 w 34"/>
                    <a:gd name="T1" fmla="*/ 87 h 90"/>
                    <a:gd name="T2" fmla="*/ 4 w 34"/>
                    <a:gd name="T3" fmla="*/ 87 h 90"/>
                    <a:gd name="T4" fmla="*/ 9 w 34"/>
                    <a:gd name="T5" fmla="*/ 43 h 90"/>
                    <a:gd name="T6" fmla="*/ 29 w 34"/>
                    <a:gd name="T7" fmla="*/ 7 h 90"/>
                    <a:gd name="T8" fmla="*/ 31 w 34"/>
                    <a:gd name="T9" fmla="*/ 10 h 90"/>
                    <a:gd name="T10" fmla="*/ 29 w 34"/>
                    <a:gd name="T11" fmla="*/ 33 h 90"/>
                    <a:gd name="T12" fmla="*/ 25 w 34"/>
                    <a:gd name="T13" fmla="*/ 49 h 90"/>
                    <a:gd name="T14" fmla="*/ 22 w 34"/>
                    <a:gd name="T15" fmla="*/ 63 h 90"/>
                    <a:gd name="T16" fmla="*/ 10 w 34"/>
                    <a:gd name="T17" fmla="*/ 84 h 90"/>
                    <a:gd name="T18" fmla="*/ 4 w 34"/>
                    <a:gd name="T19" fmla="*/ 8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90">
                      <a:moveTo>
                        <a:pt x="4" y="87"/>
                      </a:moveTo>
                      <a:lnTo>
                        <a:pt x="4" y="87"/>
                      </a:lnTo>
                      <a:cubicBezTo>
                        <a:pt x="0" y="61"/>
                        <a:pt x="4" y="53"/>
                        <a:pt x="9" y="43"/>
                      </a:cubicBezTo>
                      <a:cubicBezTo>
                        <a:pt x="13" y="34"/>
                        <a:pt x="25" y="15"/>
                        <a:pt x="29" y="7"/>
                      </a:cubicBezTo>
                      <a:cubicBezTo>
                        <a:pt x="33" y="0"/>
                        <a:pt x="34" y="4"/>
                        <a:pt x="31" y="10"/>
                      </a:cubicBezTo>
                      <a:cubicBezTo>
                        <a:pt x="29" y="16"/>
                        <a:pt x="29" y="27"/>
                        <a:pt x="29" y="33"/>
                      </a:cubicBezTo>
                      <a:cubicBezTo>
                        <a:pt x="29" y="40"/>
                        <a:pt x="27" y="45"/>
                        <a:pt x="25" y="49"/>
                      </a:cubicBezTo>
                      <a:cubicBezTo>
                        <a:pt x="23" y="54"/>
                        <a:pt x="22" y="59"/>
                        <a:pt x="22" y="63"/>
                      </a:cubicBezTo>
                      <a:cubicBezTo>
                        <a:pt x="22" y="67"/>
                        <a:pt x="17" y="76"/>
                        <a:pt x="10" y="84"/>
                      </a:cubicBezTo>
                      <a:cubicBezTo>
                        <a:pt x="8" y="87"/>
                        <a:pt x="5" y="90"/>
                        <a:pt x="4" y="8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93" name="Freeform 890"/>
                <p:cNvSpPr>
                  <a:spLocks/>
                </p:cNvSpPr>
                <p:nvPr/>
              </p:nvSpPr>
              <p:spPr bwMode="auto">
                <a:xfrm>
                  <a:off x="5216" y="1987"/>
                  <a:ext cx="7" cy="25"/>
                </a:xfrm>
                <a:custGeom>
                  <a:avLst/>
                  <a:gdLst>
                    <a:gd name="T0" fmla="*/ 8 w 21"/>
                    <a:gd name="T1" fmla="*/ 82 h 84"/>
                    <a:gd name="T2" fmla="*/ 8 w 21"/>
                    <a:gd name="T3" fmla="*/ 82 h 84"/>
                    <a:gd name="T4" fmla="*/ 5 w 21"/>
                    <a:gd name="T5" fmla="*/ 52 h 84"/>
                    <a:gd name="T6" fmla="*/ 6 w 21"/>
                    <a:gd name="T7" fmla="*/ 33 h 84"/>
                    <a:gd name="T8" fmla="*/ 6 w 21"/>
                    <a:gd name="T9" fmla="*/ 16 h 84"/>
                    <a:gd name="T10" fmla="*/ 5 w 21"/>
                    <a:gd name="T11" fmla="*/ 4 h 84"/>
                    <a:gd name="T12" fmla="*/ 8 w 21"/>
                    <a:gd name="T13" fmla="*/ 6 h 84"/>
                    <a:gd name="T14" fmla="*/ 16 w 21"/>
                    <a:gd name="T15" fmla="*/ 34 h 84"/>
                    <a:gd name="T16" fmla="*/ 18 w 21"/>
                    <a:gd name="T17" fmla="*/ 44 h 84"/>
                    <a:gd name="T18" fmla="*/ 19 w 21"/>
                    <a:gd name="T19" fmla="*/ 51 h 84"/>
                    <a:gd name="T20" fmla="*/ 19 w 21"/>
                    <a:gd name="T21" fmla="*/ 71 h 84"/>
                    <a:gd name="T22" fmla="*/ 13 w 21"/>
                    <a:gd name="T23" fmla="*/ 82 h 84"/>
                    <a:gd name="T24" fmla="*/ 8 w 21"/>
                    <a:gd name="T25" fmla="*/ 8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84">
                      <a:moveTo>
                        <a:pt x="8" y="82"/>
                      </a:moveTo>
                      <a:lnTo>
                        <a:pt x="8" y="82"/>
                      </a:lnTo>
                      <a:cubicBezTo>
                        <a:pt x="0" y="67"/>
                        <a:pt x="4" y="57"/>
                        <a:pt x="5" y="52"/>
                      </a:cubicBezTo>
                      <a:cubicBezTo>
                        <a:pt x="5" y="48"/>
                        <a:pt x="7" y="39"/>
                        <a:pt x="6" y="33"/>
                      </a:cubicBezTo>
                      <a:cubicBezTo>
                        <a:pt x="4" y="27"/>
                        <a:pt x="5" y="19"/>
                        <a:pt x="6" y="16"/>
                      </a:cubicBezTo>
                      <a:cubicBezTo>
                        <a:pt x="6" y="13"/>
                        <a:pt x="6" y="8"/>
                        <a:pt x="5" y="4"/>
                      </a:cubicBezTo>
                      <a:cubicBezTo>
                        <a:pt x="5" y="0"/>
                        <a:pt x="6" y="1"/>
                        <a:pt x="8" y="6"/>
                      </a:cubicBezTo>
                      <a:cubicBezTo>
                        <a:pt x="9" y="11"/>
                        <a:pt x="14" y="31"/>
                        <a:pt x="16" y="34"/>
                      </a:cubicBezTo>
                      <a:cubicBezTo>
                        <a:pt x="18" y="37"/>
                        <a:pt x="18" y="42"/>
                        <a:pt x="18" y="44"/>
                      </a:cubicBezTo>
                      <a:cubicBezTo>
                        <a:pt x="18" y="46"/>
                        <a:pt x="18" y="48"/>
                        <a:pt x="19" y="51"/>
                      </a:cubicBezTo>
                      <a:cubicBezTo>
                        <a:pt x="21" y="55"/>
                        <a:pt x="21" y="66"/>
                        <a:pt x="19" y="71"/>
                      </a:cubicBezTo>
                      <a:cubicBezTo>
                        <a:pt x="18" y="76"/>
                        <a:pt x="15" y="80"/>
                        <a:pt x="13" y="82"/>
                      </a:cubicBezTo>
                      <a:cubicBezTo>
                        <a:pt x="11" y="84"/>
                        <a:pt x="9" y="84"/>
                        <a:pt x="8" y="8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94" name="Freeform 891"/>
                <p:cNvSpPr>
                  <a:spLocks/>
                </p:cNvSpPr>
                <p:nvPr/>
              </p:nvSpPr>
              <p:spPr bwMode="auto">
                <a:xfrm>
                  <a:off x="5212" y="1981"/>
                  <a:ext cx="5" cy="23"/>
                </a:xfrm>
                <a:custGeom>
                  <a:avLst/>
                  <a:gdLst>
                    <a:gd name="T0" fmla="*/ 12 w 17"/>
                    <a:gd name="T1" fmla="*/ 70 h 73"/>
                    <a:gd name="T2" fmla="*/ 12 w 17"/>
                    <a:gd name="T3" fmla="*/ 70 h 73"/>
                    <a:gd name="T4" fmla="*/ 16 w 17"/>
                    <a:gd name="T5" fmla="*/ 42 h 73"/>
                    <a:gd name="T6" fmla="*/ 12 w 17"/>
                    <a:gd name="T7" fmla="*/ 19 h 73"/>
                    <a:gd name="T8" fmla="*/ 7 w 17"/>
                    <a:gd name="T9" fmla="*/ 6 h 73"/>
                    <a:gd name="T10" fmla="*/ 4 w 17"/>
                    <a:gd name="T11" fmla="*/ 6 h 73"/>
                    <a:gd name="T12" fmla="*/ 1 w 17"/>
                    <a:gd name="T13" fmla="*/ 28 h 73"/>
                    <a:gd name="T14" fmla="*/ 3 w 17"/>
                    <a:gd name="T15" fmla="*/ 42 h 73"/>
                    <a:gd name="T16" fmla="*/ 5 w 17"/>
                    <a:gd name="T17" fmla="*/ 59 h 73"/>
                    <a:gd name="T18" fmla="*/ 9 w 17"/>
                    <a:gd name="T19" fmla="*/ 68 h 73"/>
                    <a:gd name="T20" fmla="*/ 12 w 17"/>
                    <a:gd name="T21" fmla="*/ 7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73">
                      <a:moveTo>
                        <a:pt x="12" y="70"/>
                      </a:moveTo>
                      <a:lnTo>
                        <a:pt x="12" y="70"/>
                      </a:lnTo>
                      <a:cubicBezTo>
                        <a:pt x="16" y="57"/>
                        <a:pt x="17" y="48"/>
                        <a:pt x="16" y="42"/>
                      </a:cubicBezTo>
                      <a:cubicBezTo>
                        <a:pt x="15" y="36"/>
                        <a:pt x="15" y="25"/>
                        <a:pt x="12" y="19"/>
                      </a:cubicBezTo>
                      <a:cubicBezTo>
                        <a:pt x="10" y="13"/>
                        <a:pt x="8" y="9"/>
                        <a:pt x="7" y="6"/>
                      </a:cubicBezTo>
                      <a:cubicBezTo>
                        <a:pt x="6" y="3"/>
                        <a:pt x="5" y="0"/>
                        <a:pt x="4" y="6"/>
                      </a:cubicBezTo>
                      <a:cubicBezTo>
                        <a:pt x="3" y="11"/>
                        <a:pt x="0" y="23"/>
                        <a:pt x="1" y="28"/>
                      </a:cubicBezTo>
                      <a:cubicBezTo>
                        <a:pt x="3" y="33"/>
                        <a:pt x="3" y="38"/>
                        <a:pt x="3" y="42"/>
                      </a:cubicBezTo>
                      <a:cubicBezTo>
                        <a:pt x="3" y="46"/>
                        <a:pt x="4" y="54"/>
                        <a:pt x="5" y="59"/>
                      </a:cubicBezTo>
                      <a:cubicBezTo>
                        <a:pt x="6" y="63"/>
                        <a:pt x="8" y="66"/>
                        <a:pt x="9" y="68"/>
                      </a:cubicBezTo>
                      <a:cubicBezTo>
                        <a:pt x="10" y="70"/>
                        <a:pt x="11" y="73"/>
                        <a:pt x="12" y="7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95" name="Freeform 892"/>
                <p:cNvSpPr>
                  <a:spLocks/>
                </p:cNvSpPr>
                <p:nvPr/>
              </p:nvSpPr>
              <p:spPr bwMode="auto">
                <a:xfrm>
                  <a:off x="5195" y="1987"/>
                  <a:ext cx="18" cy="20"/>
                </a:xfrm>
                <a:custGeom>
                  <a:avLst/>
                  <a:gdLst>
                    <a:gd name="T0" fmla="*/ 57 w 59"/>
                    <a:gd name="T1" fmla="*/ 60 h 66"/>
                    <a:gd name="T2" fmla="*/ 57 w 59"/>
                    <a:gd name="T3" fmla="*/ 60 h 66"/>
                    <a:gd name="T4" fmla="*/ 23 w 59"/>
                    <a:gd name="T5" fmla="*/ 13 h 66"/>
                    <a:gd name="T6" fmla="*/ 3 w 59"/>
                    <a:gd name="T7" fmla="*/ 2 h 66"/>
                    <a:gd name="T8" fmla="*/ 4 w 59"/>
                    <a:gd name="T9" fmla="*/ 8 h 66"/>
                    <a:gd name="T10" fmla="*/ 16 w 59"/>
                    <a:gd name="T11" fmla="*/ 30 h 66"/>
                    <a:gd name="T12" fmla="*/ 26 w 59"/>
                    <a:gd name="T13" fmla="*/ 41 h 66"/>
                    <a:gd name="T14" fmla="*/ 34 w 59"/>
                    <a:gd name="T15" fmla="*/ 50 h 66"/>
                    <a:gd name="T16" fmla="*/ 48 w 59"/>
                    <a:gd name="T17" fmla="*/ 63 h 66"/>
                    <a:gd name="T18" fmla="*/ 57 w 59"/>
                    <a:gd name="T19" fmla="*/ 6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66">
                      <a:moveTo>
                        <a:pt x="57" y="60"/>
                      </a:moveTo>
                      <a:lnTo>
                        <a:pt x="57" y="60"/>
                      </a:lnTo>
                      <a:cubicBezTo>
                        <a:pt x="54" y="43"/>
                        <a:pt x="37" y="18"/>
                        <a:pt x="23" y="13"/>
                      </a:cubicBezTo>
                      <a:cubicBezTo>
                        <a:pt x="14" y="9"/>
                        <a:pt x="6" y="5"/>
                        <a:pt x="3" y="2"/>
                      </a:cubicBezTo>
                      <a:cubicBezTo>
                        <a:pt x="0" y="0"/>
                        <a:pt x="0" y="3"/>
                        <a:pt x="4" y="8"/>
                      </a:cubicBezTo>
                      <a:cubicBezTo>
                        <a:pt x="8" y="13"/>
                        <a:pt x="14" y="26"/>
                        <a:pt x="16" y="30"/>
                      </a:cubicBezTo>
                      <a:cubicBezTo>
                        <a:pt x="18" y="34"/>
                        <a:pt x="23" y="38"/>
                        <a:pt x="26" y="41"/>
                      </a:cubicBezTo>
                      <a:cubicBezTo>
                        <a:pt x="29" y="44"/>
                        <a:pt x="32" y="46"/>
                        <a:pt x="34" y="50"/>
                      </a:cubicBezTo>
                      <a:cubicBezTo>
                        <a:pt x="35" y="53"/>
                        <a:pt x="42" y="60"/>
                        <a:pt x="48" y="63"/>
                      </a:cubicBezTo>
                      <a:cubicBezTo>
                        <a:pt x="54" y="66"/>
                        <a:pt x="59" y="66"/>
                        <a:pt x="57" y="6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96" name="Freeform 893"/>
                <p:cNvSpPr>
                  <a:spLocks/>
                </p:cNvSpPr>
                <p:nvPr/>
              </p:nvSpPr>
              <p:spPr bwMode="auto">
                <a:xfrm>
                  <a:off x="5200" y="1977"/>
                  <a:ext cx="10" cy="20"/>
                </a:xfrm>
                <a:custGeom>
                  <a:avLst/>
                  <a:gdLst>
                    <a:gd name="T0" fmla="*/ 34 w 34"/>
                    <a:gd name="T1" fmla="*/ 59 h 64"/>
                    <a:gd name="T2" fmla="*/ 34 w 34"/>
                    <a:gd name="T3" fmla="*/ 59 h 64"/>
                    <a:gd name="T4" fmla="*/ 18 w 34"/>
                    <a:gd name="T5" fmla="*/ 21 h 64"/>
                    <a:gd name="T6" fmla="*/ 3 w 34"/>
                    <a:gd name="T7" fmla="*/ 4 h 64"/>
                    <a:gd name="T8" fmla="*/ 2 w 34"/>
                    <a:gd name="T9" fmla="*/ 13 h 64"/>
                    <a:gd name="T10" fmla="*/ 15 w 34"/>
                    <a:gd name="T11" fmla="*/ 42 h 64"/>
                    <a:gd name="T12" fmla="*/ 28 w 34"/>
                    <a:gd name="T13" fmla="*/ 58 h 64"/>
                    <a:gd name="T14" fmla="*/ 34 w 34"/>
                    <a:gd name="T15" fmla="*/ 59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64">
                      <a:moveTo>
                        <a:pt x="34" y="59"/>
                      </a:moveTo>
                      <a:lnTo>
                        <a:pt x="34" y="59"/>
                      </a:lnTo>
                      <a:cubicBezTo>
                        <a:pt x="33" y="43"/>
                        <a:pt x="24" y="28"/>
                        <a:pt x="18" y="21"/>
                      </a:cubicBezTo>
                      <a:cubicBezTo>
                        <a:pt x="12" y="15"/>
                        <a:pt x="7" y="9"/>
                        <a:pt x="3" y="4"/>
                      </a:cubicBezTo>
                      <a:cubicBezTo>
                        <a:pt x="0" y="0"/>
                        <a:pt x="0" y="5"/>
                        <a:pt x="2" y="13"/>
                      </a:cubicBezTo>
                      <a:cubicBezTo>
                        <a:pt x="4" y="21"/>
                        <a:pt x="10" y="35"/>
                        <a:pt x="15" y="42"/>
                      </a:cubicBezTo>
                      <a:cubicBezTo>
                        <a:pt x="20" y="49"/>
                        <a:pt x="24" y="54"/>
                        <a:pt x="28" y="58"/>
                      </a:cubicBezTo>
                      <a:cubicBezTo>
                        <a:pt x="32" y="63"/>
                        <a:pt x="34" y="64"/>
                        <a:pt x="34" y="5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97" name="Freeform 894"/>
                <p:cNvSpPr>
                  <a:spLocks/>
                </p:cNvSpPr>
                <p:nvPr/>
              </p:nvSpPr>
              <p:spPr bwMode="auto">
                <a:xfrm>
                  <a:off x="5221" y="2059"/>
                  <a:ext cx="20" cy="14"/>
                </a:xfrm>
                <a:custGeom>
                  <a:avLst/>
                  <a:gdLst>
                    <a:gd name="T0" fmla="*/ 23 w 67"/>
                    <a:gd name="T1" fmla="*/ 24 h 45"/>
                    <a:gd name="T2" fmla="*/ 23 w 67"/>
                    <a:gd name="T3" fmla="*/ 24 h 45"/>
                    <a:gd name="T4" fmla="*/ 44 w 67"/>
                    <a:gd name="T5" fmla="*/ 12 h 45"/>
                    <a:gd name="T6" fmla="*/ 67 w 67"/>
                    <a:gd name="T7" fmla="*/ 0 h 45"/>
                    <a:gd name="T8" fmla="*/ 67 w 67"/>
                    <a:gd name="T9" fmla="*/ 0 h 45"/>
                    <a:gd name="T10" fmla="*/ 65 w 67"/>
                    <a:gd name="T11" fmla="*/ 0 h 45"/>
                    <a:gd name="T12" fmla="*/ 28 w 67"/>
                    <a:gd name="T13" fmla="*/ 14 h 45"/>
                    <a:gd name="T14" fmla="*/ 0 w 67"/>
                    <a:gd name="T15" fmla="*/ 45 h 45"/>
                    <a:gd name="T16" fmla="*/ 23 w 67"/>
                    <a:gd name="T17"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45">
                      <a:moveTo>
                        <a:pt x="23" y="24"/>
                      </a:moveTo>
                      <a:lnTo>
                        <a:pt x="23" y="24"/>
                      </a:lnTo>
                      <a:cubicBezTo>
                        <a:pt x="33" y="20"/>
                        <a:pt x="39" y="17"/>
                        <a:pt x="44" y="12"/>
                      </a:cubicBezTo>
                      <a:cubicBezTo>
                        <a:pt x="47" y="10"/>
                        <a:pt x="55" y="4"/>
                        <a:pt x="67" y="0"/>
                      </a:cubicBezTo>
                      <a:cubicBezTo>
                        <a:pt x="67" y="0"/>
                        <a:pt x="67" y="0"/>
                        <a:pt x="67" y="0"/>
                      </a:cubicBezTo>
                      <a:cubicBezTo>
                        <a:pt x="66" y="0"/>
                        <a:pt x="66" y="0"/>
                        <a:pt x="65" y="0"/>
                      </a:cubicBezTo>
                      <a:cubicBezTo>
                        <a:pt x="63" y="1"/>
                        <a:pt x="43" y="5"/>
                        <a:pt x="28" y="14"/>
                      </a:cubicBezTo>
                      <a:cubicBezTo>
                        <a:pt x="17" y="20"/>
                        <a:pt x="6" y="33"/>
                        <a:pt x="0" y="45"/>
                      </a:cubicBezTo>
                      <a:cubicBezTo>
                        <a:pt x="9" y="35"/>
                        <a:pt x="16" y="27"/>
                        <a:pt x="23" y="24"/>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98" name="Freeform 895"/>
                <p:cNvSpPr>
                  <a:spLocks/>
                </p:cNvSpPr>
                <p:nvPr/>
              </p:nvSpPr>
              <p:spPr bwMode="auto">
                <a:xfrm>
                  <a:off x="5220" y="2060"/>
                  <a:ext cx="20" cy="14"/>
                </a:xfrm>
                <a:custGeom>
                  <a:avLst/>
                  <a:gdLst>
                    <a:gd name="T0" fmla="*/ 47 w 66"/>
                    <a:gd name="T1" fmla="*/ 11 h 48"/>
                    <a:gd name="T2" fmla="*/ 47 w 66"/>
                    <a:gd name="T3" fmla="*/ 11 h 48"/>
                    <a:gd name="T4" fmla="*/ 26 w 66"/>
                    <a:gd name="T5" fmla="*/ 23 h 48"/>
                    <a:gd name="T6" fmla="*/ 1 w 66"/>
                    <a:gd name="T7" fmla="*/ 45 h 48"/>
                    <a:gd name="T8" fmla="*/ 1 w 66"/>
                    <a:gd name="T9" fmla="*/ 45 h 48"/>
                    <a:gd name="T10" fmla="*/ 1 w 66"/>
                    <a:gd name="T11" fmla="*/ 47 h 48"/>
                    <a:gd name="T12" fmla="*/ 0 w 66"/>
                    <a:gd name="T13" fmla="*/ 48 h 48"/>
                    <a:gd name="T14" fmla="*/ 1 w 66"/>
                    <a:gd name="T15" fmla="*/ 48 h 48"/>
                    <a:gd name="T16" fmla="*/ 7 w 66"/>
                    <a:gd name="T17" fmla="*/ 46 h 48"/>
                    <a:gd name="T18" fmla="*/ 16 w 66"/>
                    <a:gd name="T19" fmla="*/ 43 h 48"/>
                    <a:gd name="T20" fmla="*/ 42 w 66"/>
                    <a:gd name="T21" fmla="*/ 22 h 48"/>
                    <a:gd name="T22" fmla="*/ 66 w 66"/>
                    <a:gd name="T23" fmla="*/ 0 h 48"/>
                    <a:gd name="T24" fmla="*/ 66 w 66"/>
                    <a:gd name="T25" fmla="*/ 0 h 48"/>
                    <a:gd name="T26" fmla="*/ 47 w 66"/>
                    <a:gd name="T27"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48">
                      <a:moveTo>
                        <a:pt x="47" y="11"/>
                      </a:moveTo>
                      <a:lnTo>
                        <a:pt x="47" y="11"/>
                      </a:lnTo>
                      <a:cubicBezTo>
                        <a:pt x="42" y="15"/>
                        <a:pt x="35" y="19"/>
                        <a:pt x="26" y="23"/>
                      </a:cubicBezTo>
                      <a:cubicBezTo>
                        <a:pt x="18" y="26"/>
                        <a:pt x="11" y="35"/>
                        <a:pt x="1" y="45"/>
                      </a:cubicBezTo>
                      <a:lnTo>
                        <a:pt x="1" y="45"/>
                      </a:lnTo>
                      <a:cubicBezTo>
                        <a:pt x="1" y="46"/>
                        <a:pt x="1" y="46"/>
                        <a:pt x="1" y="47"/>
                      </a:cubicBezTo>
                      <a:cubicBezTo>
                        <a:pt x="1" y="47"/>
                        <a:pt x="0" y="48"/>
                        <a:pt x="0" y="48"/>
                      </a:cubicBezTo>
                      <a:cubicBezTo>
                        <a:pt x="1" y="48"/>
                        <a:pt x="1" y="48"/>
                        <a:pt x="1" y="48"/>
                      </a:cubicBezTo>
                      <a:cubicBezTo>
                        <a:pt x="2" y="47"/>
                        <a:pt x="4" y="46"/>
                        <a:pt x="7" y="46"/>
                      </a:cubicBezTo>
                      <a:cubicBezTo>
                        <a:pt x="10" y="45"/>
                        <a:pt x="12" y="44"/>
                        <a:pt x="16" y="43"/>
                      </a:cubicBezTo>
                      <a:cubicBezTo>
                        <a:pt x="24" y="40"/>
                        <a:pt x="37" y="28"/>
                        <a:pt x="42" y="22"/>
                      </a:cubicBezTo>
                      <a:cubicBezTo>
                        <a:pt x="44" y="20"/>
                        <a:pt x="57" y="6"/>
                        <a:pt x="66" y="0"/>
                      </a:cubicBezTo>
                      <a:cubicBezTo>
                        <a:pt x="66" y="0"/>
                        <a:pt x="66" y="0"/>
                        <a:pt x="66" y="0"/>
                      </a:cubicBezTo>
                      <a:cubicBezTo>
                        <a:pt x="56" y="4"/>
                        <a:pt x="49" y="9"/>
                        <a:pt x="47" y="11"/>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99" name="Freeform 896"/>
                <p:cNvSpPr>
                  <a:spLocks/>
                </p:cNvSpPr>
                <p:nvPr/>
              </p:nvSpPr>
              <p:spPr bwMode="auto">
                <a:xfrm>
                  <a:off x="5207" y="2038"/>
                  <a:ext cx="14" cy="24"/>
                </a:xfrm>
                <a:custGeom>
                  <a:avLst/>
                  <a:gdLst>
                    <a:gd name="T0" fmla="*/ 6 w 44"/>
                    <a:gd name="T1" fmla="*/ 9 h 78"/>
                    <a:gd name="T2" fmla="*/ 6 w 44"/>
                    <a:gd name="T3" fmla="*/ 9 h 78"/>
                    <a:gd name="T4" fmla="*/ 18 w 44"/>
                    <a:gd name="T5" fmla="*/ 27 h 78"/>
                    <a:gd name="T6" fmla="*/ 28 w 44"/>
                    <a:gd name="T7" fmla="*/ 43 h 78"/>
                    <a:gd name="T8" fmla="*/ 33 w 44"/>
                    <a:gd name="T9" fmla="*/ 54 h 78"/>
                    <a:gd name="T10" fmla="*/ 35 w 44"/>
                    <a:gd name="T11" fmla="*/ 60 h 78"/>
                    <a:gd name="T12" fmla="*/ 36 w 44"/>
                    <a:gd name="T13" fmla="*/ 62 h 78"/>
                    <a:gd name="T14" fmla="*/ 43 w 44"/>
                    <a:gd name="T15" fmla="*/ 78 h 78"/>
                    <a:gd name="T16" fmla="*/ 43 w 44"/>
                    <a:gd name="T17" fmla="*/ 78 h 78"/>
                    <a:gd name="T18" fmla="*/ 44 w 44"/>
                    <a:gd name="T19" fmla="*/ 75 h 78"/>
                    <a:gd name="T20" fmla="*/ 23 w 44"/>
                    <a:gd name="T21" fmla="*/ 21 h 78"/>
                    <a:gd name="T22" fmla="*/ 2 w 44"/>
                    <a:gd name="T23" fmla="*/ 2 h 78"/>
                    <a:gd name="T24" fmla="*/ 0 w 44"/>
                    <a:gd name="T25" fmla="*/ 0 h 78"/>
                    <a:gd name="T26" fmla="*/ 2 w 44"/>
                    <a:gd name="T27" fmla="*/ 3 h 78"/>
                    <a:gd name="T28" fmla="*/ 6 w 44"/>
                    <a:gd name="T29" fmla="*/ 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78">
                      <a:moveTo>
                        <a:pt x="6" y="9"/>
                      </a:moveTo>
                      <a:lnTo>
                        <a:pt x="6" y="9"/>
                      </a:lnTo>
                      <a:cubicBezTo>
                        <a:pt x="14" y="17"/>
                        <a:pt x="17" y="24"/>
                        <a:pt x="18" y="27"/>
                      </a:cubicBezTo>
                      <a:cubicBezTo>
                        <a:pt x="20" y="32"/>
                        <a:pt x="25" y="41"/>
                        <a:pt x="28" y="43"/>
                      </a:cubicBezTo>
                      <a:cubicBezTo>
                        <a:pt x="30" y="45"/>
                        <a:pt x="32" y="50"/>
                        <a:pt x="33" y="54"/>
                      </a:cubicBezTo>
                      <a:cubicBezTo>
                        <a:pt x="34" y="56"/>
                        <a:pt x="34" y="58"/>
                        <a:pt x="35" y="60"/>
                      </a:cubicBezTo>
                      <a:lnTo>
                        <a:pt x="36" y="62"/>
                      </a:lnTo>
                      <a:cubicBezTo>
                        <a:pt x="38" y="66"/>
                        <a:pt x="41" y="73"/>
                        <a:pt x="43" y="78"/>
                      </a:cubicBezTo>
                      <a:cubicBezTo>
                        <a:pt x="43" y="78"/>
                        <a:pt x="43" y="78"/>
                        <a:pt x="43" y="78"/>
                      </a:cubicBezTo>
                      <a:cubicBezTo>
                        <a:pt x="44" y="78"/>
                        <a:pt x="44" y="77"/>
                        <a:pt x="44" y="75"/>
                      </a:cubicBezTo>
                      <a:cubicBezTo>
                        <a:pt x="44" y="47"/>
                        <a:pt x="36" y="34"/>
                        <a:pt x="23" y="21"/>
                      </a:cubicBezTo>
                      <a:cubicBezTo>
                        <a:pt x="12" y="9"/>
                        <a:pt x="6" y="5"/>
                        <a:pt x="2" y="2"/>
                      </a:cubicBezTo>
                      <a:cubicBezTo>
                        <a:pt x="1" y="1"/>
                        <a:pt x="1" y="1"/>
                        <a:pt x="0" y="0"/>
                      </a:cubicBezTo>
                      <a:cubicBezTo>
                        <a:pt x="1" y="1"/>
                        <a:pt x="1" y="2"/>
                        <a:pt x="2" y="3"/>
                      </a:cubicBezTo>
                      <a:cubicBezTo>
                        <a:pt x="4" y="5"/>
                        <a:pt x="5" y="7"/>
                        <a:pt x="6" y="9"/>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00" name="Freeform 897"/>
                <p:cNvSpPr>
                  <a:spLocks/>
                </p:cNvSpPr>
                <p:nvPr/>
              </p:nvSpPr>
              <p:spPr bwMode="auto">
                <a:xfrm>
                  <a:off x="5209" y="2041"/>
                  <a:ext cx="11" cy="21"/>
                </a:xfrm>
                <a:custGeom>
                  <a:avLst/>
                  <a:gdLst>
                    <a:gd name="T0" fmla="*/ 29 w 36"/>
                    <a:gd name="T1" fmla="*/ 52 h 68"/>
                    <a:gd name="T2" fmla="*/ 29 w 36"/>
                    <a:gd name="T3" fmla="*/ 52 h 68"/>
                    <a:gd name="T4" fmla="*/ 28 w 36"/>
                    <a:gd name="T5" fmla="*/ 50 h 68"/>
                    <a:gd name="T6" fmla="*/ 26 w 36"/>
                    <a:gd name="T7" fmla="*/ 45 h 68"/>
                    <a:gd name="T8" fmla="*/ 21 w 36"/>
                    <a:gd name="T9" fmla="*/ 34 h 68"/>
                    <a:gd name="T10" fmla="*/ 12 w 36"/>
                    <a:gd name="T11" fmla="*/ 17 h 68"/>
                    <a:gd name="T12" fmla="*/ 0 w 36"/>
                    <a:gd name="T13" fmla="*/ 0 h 68"/>
                    <a:gd name="T14" fmla="*/ 3 w 36"/>
                    <a:gd name="T15" fmla="*/ 12 h 68"/>
                    <a:gd name="T16" fmla="*/ 4 w 36"/>
                    <a:gd name="T17" fmla="*/ 16 h 68"/>
                    <a:gd name="T18" fmla="*/ 7 w 36"/>
                    <a:gd name="T19" fmla="*/ 25 h 68"/>
                    <a:gd name="T20" fmla="*/ 10 w 36"/>
                    <a:gd name="T21" fmla="*/ 32 h 68"/>
                    <a:gd name="T22" fmla="*/ 12 w 36"/>
                    <a:gd name="T23" fmla="*/ 36 h 68"/>
                    <a:gd name="T24" fmla="*/ 14 w 36"/>
                    <a:gd name="T25" fmla="*/ 40 h 68"/>
                    <a:gd name="T26" fmla="*/ 16 w 36"/>
                    <a:gd name="T27" fmla="*/ 42 h 68"/>
                    <a:gd name="T28" fmla="*/ 20 w 36"/>
                    <a:gd name="T29" fmla="*/ 51 h 68"/>
                    <a:gd name="T30" fmla="*/ 32 w 36"/>
                    <a:gd name="T31" fmla="*/ 66 h 68"/>
                    <a:gd name="T32" fmla="*/ 36 w 36"/>
                    <a:gd name="T33" fmla="*/ 68 h 68"/>
                    <a:gd name="T34" fmla="*/ 29 w 36"/>
                    <a:gd name="T35" fmla="*/ 5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68">
                      <a:moveTo>
                        <a:pt x="29" y="52"/>
                      </a:moveTo>
                      <a:lnTo>
                        <a:pt x="29" y="52"/>
                      </a:lnTo>
                      <a:lnTo>
                        <a:pt x="28" y="50"/>
                      </a:lnTo>
                      <a:cubicBezTo>
                        <a:pt x="28" y="49"/>
                        <a:pt x="27" y="47"/>
                        <a:pt x="26" y="45"/>
                      </a:cubicBezTo>
                      <a:cubicBezTo>
                        <a:pt x="25" y="40"/>
                        <a:pt x="23" y="36"/>
                        <a:pt x="21" y="34"/>
                      </a:cubicBezTo>
                      <a:cubicBezTo>
                        <a:pt x="18" y="31"/>
                        <a:pt x="13" y="22"/>
                        <a:pt x="12" y="17"/>
                      </a:cubicBezTo>
                      <a:cubicBezTo>
                        <a:pt x="11" y="14"/>
                        <a:pt x="8" y="8"/>
                        <a:pt x="0" y="0"/>
                      </a:cubicBezTo>
                      <a:cubicBezTo>
                        <a:pt x="2" y="4"/>
                        <a:pt x="2" y="9"/>
                        <a:pt x="3" y="12"/>
                      </a:cubicBezTo>
                      <a:cubicBezTo>
                        <a:pt x="3" y="14"/>
                        <a:pt x="3" y="15"/>
                        <a:pt x="4" y="16"/>
                      </a:cubicBezTo>
                      <a:cubicBezTo>
                        <a:pt x="5" y="21"/>
                        <a:pt x="6" y="23"/>
                        <a:pt x="7" y="25"/>
                      </a:cubicBezTo>
                      <a:cubicBezTo>
                        <a:pt x="9" y="27"/>
                        <a:pt x="10" y="30"/>
                        <a:pt x="10" y="32"/>
                      </a:cubicBezTo>
                      <a:cubicBezTo>
                        <a:pt x="10" y="33"/>
                        <a:pt x="11" y="35"/>
                        <a:pt x="12" y="36"/>
                      </a:cubicBezTo>
                      <a:cubicBezTo>
                        <a:pt x="13" y="37"/>
                        <a:pt x="14" y="38"/>
                        <a:pt x="14" y="40"/>
                      </a:cubicBezTo>
                      <a:cubicBezTo>
                        <a:pt x="15" y="41"/>
                        <a:pt x="15" y="42"/>
                        <a:pt x="16" y="42"/>
                      </a:cubicBezTo>
                      <a:cubicBezTo>
                        <a:pt x="17" y="45"/>
                        <a:pt x="19" y="47"/>
                        <a:pt x="20" y="51"/>
                      </a:cubicBezTo>
                      <a:cubicBezTo>
                        <a:pt x="22" y="57"/>
                        <a:pt x="28" y="64"/>
                        <a:pt x="32" y="66"/>
                      </a:cubicBezTo>
                      <a:cubicBezTo>
                        <a:pt x="34" y="67"/>
                        <a:pt x="35" y="68"/>
                        <a:pt x="36" y="68"/>
                      </a:cubicBezTo>
                      <a:cubicBezTo>
                        <a:pt x="34" y="63"/>
                        <a:pt x="31" y="56"/>
                        <a:pt x="29" y="52"/>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01" name="Freeform 898"/>
                <p:cNvSpPr>
                  <a:spLocks/>
                </p:cNvSpPr>
                <p:nvPr/>
              </p:nvSpPr>
              <p:spPr bwMode="auto">
                <a:xfrm>
                  <a:off x="5224" y="2042"/>
                  <a:ext cx="10" cy="19"/>
                </a:xfrm>
                <a:custGeom>
                  <a:avLst/>
                  <a:gdLst>
                    <a:gd name="T0" fmla="*/ 32 w 34"/>
                    <a:gd name="T1" fmla="*/ 6 h 64"/>
                    <a:gd name="T2" fmla="*/ 32 w 34"/>
                    <a:gd name="T3" fmla="*/ 6 h 64"/>
                    <a:gd name="T4" fmla="*/ 23 w 34"/>
                    <a:gd name="T5" fmla="*/ 27 h 64"/>
                    <a:gd name="T6" fmla="*/ 19 w 34"/>
                    <a:gd name="T7" fmla="*/ 33 h 64"/>
                    <a:gd name="T8" fmla="*/ 10 w 34"/>
                    <a:gd name="T9" fmla="*/ 47 h 64"/>
                    <a:gd name="T10" fmla="*/ 0 w 34"/>
                    <a:gd name="T11" fmla="*/ 63 h 64"/>
                    <a:gd name="T12" fmla="*/ 0 w 34"/>
                    <a:gd name="T13" fmla="*/ 64 h 64"/>
                    <a:gd name="T14" fmla="*/ 0 w 34"/>
                    <a:gd name="T15" fmla="*/ 64 h 64"/>
                    <a:gd name="T16" fmla="*/ 1 w 34"/>
                    <a:gd name="T17" fmla="*/ 63 h 64"/>
                    <a:gd name="T18" fmla="*/ 24 w 34"/>
                    <a:gd name="T19" fmla="*/ 41 h 64"/>
                    <a:gd name="T20" fmla="*/ 33 w 34"/>
                    <a:gd name="T21" fmla="*/ 10 h 64"/>
                    <a:gd name="T22" fmla="*/ 34 w 34"/>
                    <a:gd name="T23" fmla="*/ 0 h 64"/>
                    <a:gd name="T24" fmla="*/ 32 w 34"/>
                    <a:gd name="T25" fmla="*/ 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64">
                      <a:moveTo>
                        <a:pt x="32" y="6"/>
                      </a:moveTo>
                      <a:lnTo>
                        <a:pt x="32" y="6"/>
                      </a:lnTo>
                      <a:cubicBezTo>
                        <a:pt x="30" y="11"/>
                        <a:pt x="27" y="21"/>
                        <a:pt x="23" y="27"/>
                      </a:cubicBezTo>
                      <a:lnTo>
                        <a:pt x="19" y="33"/>
                      </a:lnTo>
                      <a:cubicBezTo>
                        <a:pt x="16" y="38"/>
                        <a:pt x="11" y="44"/>
                        <a:pt x="10" y="47"/>
                      </a:cubicBezTo>
                      <a:cubicBezTo>
                        <a:pt x="10" y="51"/>
                        <a:pt x="5" y="57"/>
                        <a:pt x="0" y="63"/>
                      </a:cubicBezTo>
                      <a:cubicBezTo>
                        <a:pt x="0" y="63"/>
                        <a:pt x="0" y="63"/>
                        <a:pt x="0" y="64"/>
                      </a:cubicBezTo>
                      <a:cubicBezTo>
                        <a:pt x="0" y="64"/>
                        <a:pt x="0" y="64"/>
                        <a:pt x="0" y="64"/>
                      </a:cubicBezTo>
                      <a:cubicBezTo>
                        <a:pt x="0" y="64"/>
                        <a:pt x="1" y="64"/>
                        <a:pt x="1" y="63"/>
                      </a:cubicBezTo>
                      <a:cubicBezTo>
                        <a:pt x="5" y="60"/>
                        <a:pt x="17" y="49"/>
                        <a:pt x="24" y="41"/>
                      </a:cubicBezTo>
                      <a:cubicBezTo>
                        <a:pt x="30" y="33"/>
                        <a:pt x="32" y="17"/>
                        <a:pt x="33" y="10"/>
                      </a:cubicBezTo>
                      <a:cubicBezTo>
                        <a:pt x="33" y="7"/>
                        <a:pt x="33" y="4"/>
                        <a:pt x="34" y="0"/>
                      </a:cubicBezTo>
                      <a:cubicBezTo>
                        <a:pt x="33" y="2"/>
                        <a:pt x="32" y="4"/>
                        <a:pt x="32" y="6"/>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02" name="Freeform 899"/>
                <p:cNvSpPr>
                  <a:spLocks/>
                </p:cNvSpPr>
                <p:nvPr/>
              </p:nvSpPr>
              <p:spPr bwMode="auto">
                <a:xfrm>
                  <a:off x="5223" y="2038"/>
                  <a:ext cx="13" cy="22"/>
                </a:xfrm>
                <a:custGeom>
                  <a:avLst/>
                  <a:gdLst>
                    <a:gd name="T0" fmla="*/ 11 w 40"/>
                    <a:gd name="T1" fmla="*/ 60 h 74"/>
                    <a:gd name="T2" fmla="*/ 11 w 40"/>
                    <a:gd name="T3" fmla="*/ 60 h 74"/>
                    <a:gd name="T4" fmla="*/ 19 w 40"/>
                    <a:gd name="T5" fmla="*/ 45 h 74"/>
                    <a:gd name="T6" fmla="*/ 23 w 40"/>
                    <a:gd name="T7" fmla="*/ 40 h 74"/>
                    <a:gd name="T8" fmla="*/ 32 w 40"/>
                    <a:gd name="T9" fmla="*/ 18 h 74"/>
                    <a:gd name="T10" fmla="*/ 36 w 40"/>
                    <a:gd name="T11" fmla="*/ 11 h 74"/>
                    <a:gd name="T12" fmla="*/ 40 w 40"/>
                    <a:gd name="T13" fmla="*/ 0 h 74"/>
                    <a:gd name="T14" fmla="*/ 34 w 40"/>
                    <a:gd name="T15" fmla="*/ 7 h 74"/>
                    <a:gd name="T16" fmla="*/ 24 w 40"/>
                    <a:gd name="T17" fmla="*/ 23 h 74"/>
                    <a:gd name="T18" fmla="*/ 10 w 40"/>
                    <a:gd name="T19" fmla="*/ 46 h 74"/>
                    <a:gd name="T20" fmla="*/ 1 w 40"/>
                    <a:gd name="T21" fmla="*/ 74 h 74"/>
                    <a:gd name="T22" fmla="*/ 11 w 40"/>
                    <a:gd name="T23" fmla="*/ 6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4">
                      <a:moveTo>
                        <a:pt x="11" y="60"/>
                      </a:moveTo>
                      <a:lnTo>
                        <a:pt x="11" y="60"/>
                      </a:lnTo>
                      <a:cubicBezTo>
                        <a:pt x="11" y="57"/>
                        <a:pt x="16" y="51"/>
                        <a:pt x="19" y="45"/>
                      </a:cubicBezTo>
                      <a:lnTo>
                        <a:pt x="23" y="40"/>
                      </a:lnTo>
                      <a:cubicBezTo>
                        <a:pt x="27" y="34"/>
                        <a:pt x="30" y="24"/>
                        <a:pt x="32" y="18"/>
                      </a:cubicBezTo>
                      <a:cubicBezTo>
                        <a:pt x="33" y="16"/>
                        <a:pt x="34" y="13"/>
                        <a:pt x="36" y="11"/>
                      </a:cubicBezTo>
                      <a:cubicBezTo>
                        <a:pt x="36" y="7"/>
                        <a:pt x="38" y="3"/>
                        <a:pt x="40" y="0"/>
                      </a:cubicBezTo>
                      <a:cubicBezTo>
                        <a:pt x="38" y="2"/>
                        <a:pt x="36" y="5"/>
                        <a:pt x="34" y="7"/>
                      </a:cubicBezTo>
                      <a:cubicBezTo>
                        <a:pt x="31" y="11"/>
                        <a:pt x="27" y="16"/>
                        <a:pt x="24" y="23"/>
                      </a:cubicBezTo>
                      <a:cubicBezTo>
                        <a:pt x="20" y="30"/>
                        <a:pt x="17" y="35"/>
                        <a:pt x="10" y="46"/>
                      </a:cubicBezTo>
                      <a:cubicBezTo>
                        <a:pt x="4" y="55"/>
                        <a:pt x="0" y="63"/>
                        <a:pt x="1" y="74"/>
                      </a:cubicBezTo>
                      <a:cubicBezTo>
                        <a:pt x="6" y="69"/>
                        <a:pt x="10" y="63"/>
                        <a:pt x="11" y="60"/>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03" name="Freeform 900"/>
                <p:cNvSpPr>
                  <a:spLocks/>
                </p:cNvSpPr>
                <p:nvPr/>
              </p:nvSpPr>
              <p:spPr bwMode="auto">
                <a:xfrm>
                  <a:off x="5215" y="2030"/>
                  <a:ext cx="8" cy="22"/>
                </a:xfrm>
                <a:custGeom>
                  <a:avLst/>
                  <a:gdLst>
                    <a:gd name="T0" fmla="*/ 21 w 27"/>
                    <a:gd name="T1" fmla="*/ 52 h 72"/>
                    <a:gd name="T2" fmla="*/ 21 w 27"/>
                    <a:gd name="T3" fmla="*/ 52 h 72"/>
                    <a:gd name="T4" fmla="*/ 20 w 27"/>
                    <a:gd name="T5" fmla="*/ 50 h 72"/>
                    <a:gd name="T6" fmla="*/ 16 w 27"/>
                    <a:gd name="T7" fmla="*/ 38 h 72"/>
                    <a:gd name="T8" fmla="*/ 7 w 27"/>
                    <a:gd name="T9" fmla="*/ 20 h 72"/>
                    <a:gd name="T10" fmla="*/ 0 w 27"/>
                    <a:gd name="T11" fmla="*/ 0 h 72"/>
                    <a:gd name="T12" fmla="*/ 0 w 27"/>
                    <a:gd name="T13" fmla="*/ 3 h 72"/>
                    <a:gd name="T14" fmla="*/ 11 w 27"/>
                    <a:gd name="T15" fmla="*/ 46 h 72"/>
                    <a:gd name="T16" fmla="*/ 12 w 27"/>
                    <a:gd name="T17" fmla="*/ 48 h 72"/>
                    <a:gd name="T18" fmla="*/ 27 w 27"/>
                    <a:gd name="T19" fmla="*/ 72 h 72"/>
                    <a:gd name="T20" fmla="*/ 21 w 27"/>
                    <a:gd name="T21" fmla="*/ 5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2">
                      <a:moveTo>
                        <a:pt x="21" y="52"/>
                      </a:moveTo>
                      <a:lnTo>
                        <a:pt x="21" y="52"/>
                      </a:lnTo>
                      <a:lnTo>
                        <a:pt x="20" y="50"/>
                      </a:lnTo>
                      <a:cubicBezTo>
                        <a:pt x="18" y="46"/>
                        <a:pt x="17" y="44"/>
                        <a:pt x="16" y="38"/>
                      </a:cubicBezTo>
                      <a:cubicBezTo>
                        <a:pt x="16" y="31"/>
                        <a:pt x="13" y="27"/>
                        <a:pt x="7" y="20"/>
                      </a:cubicBezTo>
                      <a:cubicBezTo>
                        <a:pt x="2" y="14"/>
                        <a:pt x="1" y="8"/>
                        <a:pt x="0" y="0"/>
                      </a:cubicBezTo>
                      <a:cubicBezTo>
                        <a:pt x="0" y="1"/>
                        <a:pt x="0" y="2"/>
                        <a:pt x="0" y="3"/>
                      </a:cubicBezTo>
                      <a:cubicBezTo>
                        <a:pt x="1" y="15"/>
                        <a:pt x="5" y="36"/>
                        <a:pt x="11" y="46"/>
                      </a:cubicBezTo>
                      <a:lnTo>
                        <a:pt x="12" y="48"/>
                      </a:lnTo>
                      <a:cubicBezTo>
                        <a:pt x="16" y="56"/>
                        <a:pt x="21" y="66"/>
                        <a:pt x="27" y="72"/>
                      </a:cubicBezTo>
                      <a:cubicBezTo>
                        <a:pt x="25" y="65"/>
                        <a:pt x="23" y="55"/>
                        <a:pt x="21" y="52"/>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04" name="Freeform 901"/>
                <p:cNvSpPr>
                  <a:spLocks/>
                </p:cNvSpPr>
                <p:nvPr/>
              </p:nvSpPr>
              <p:spPr bwMode="auto">
                <a:xfrm>
                  <a:off x="5215" y="2031"/>
                  <a:ext cx="9" cy="22"/>
                </a:xfrm>
                <a:custGeom>
                  <a:avLst/>
                  <a:gdLst>
                    <a:gd name="T0" fmla="*/ 27 w 29"/>
                    <a:gd name="T1" fmla="*/ 44 h 73"/>
                    <a:gd name="T2" fmla="*/ 27 w 29"/>
                    <a:gd name="T3" fmla="*/ 44 h 73"/>
                    <a:gd name="T4" fmla="*/ 19 w 29"/>
                    <a:gd name="T5" fmla="*/ 27 h 73"/>
                    <a:gd name="T6" fmla="*/ 14 w 29"/>
                    <a:gd name="T7" fmla="*/ 19 h 73"/>
                    <a:gd name="T8" fmla="*/ 6 w 29"/>
                    <a:gd name="T9" fmla="*/ 8 h 73"/>
                    <a:gd name="T10" fmla="*/ 0 w 29"/>
                    <a:gd name="T11" fmla="*/ 0 h 73"/>
                    <a:gd name="T12" fmla="*/ 7 w 29"/>
                    <a:gd name="T13" fmla="*/ 17 h 73"/>
                    <a:gd name="T14" fmla="*/ 16 w 29"/>
                    <a:gd name="T15" fmla="*/ 36 h 73"/>
                    <a:gd name="T16" fmla="*/ 19 w 29"/>
                    <a:gd name="T17" fmla="*/ 47 h 73"/>
                    <a:gd name="T18" fmla="*/ 21 w 29"/>
                    <a:gd name="T19" fmla="*/ 49 h 73"/>
                    <a:gd name="T20" fmla="*/ 27 w 29"/>
                    <a:gd name="T21" fmla="*/ 72 h 73"/>
                    <a:gd name="T22" fmla="*/ 28 w 29"/>
                    <a:gd name="T23" fmla="*/ 73 h 73"/>
                    <a:gd name="T24" fmla="*/ 28 w 29"/>
                    <a:gd name="T25" fmla="*/ 70 h 73"/>
                    <a:gd name="T26" fmla="*/ 28 w 29"/>
                    <a:gd name="T27" fmla="*/ 66 h 73"/>
                    <a:gd name="T28" fmla="*/ 27 w 29"/>
                    <a:gd name="T29" fmla="*/ 4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73">
                      <a:moveTo>
                        <a:pt x="27" y="44"/>
                      </a:moveTo>
                      <a:lnTo>
                        <a:pt x="27" y="44"/>
                      </a:lnTo>
                      <a:cubicBezTo>
                        <a:pt x="26" y="36"/>
                        <a:pt x="22" y="31"/>
                        <a:pt x="19" y="27"/>
                      </a:cubicBezTo>
                      <a:cubicBezTo>
                        <a:pt x="17" y="24"/>
                        <a:pt x="15" y="22"/>
                        <a:pt x="14" y="19"/>
                      </a:cubicBezTo>
                      <a:cubicBezTo>
                        <a:pt x="13" y="15"/>
                        <a:pt x="9" y="11"/>
                        <a:pt x="6" y="8"/>
                      </a:cubicBezTo>
                      <a:cubicBezTo>
                        <a:pt x="4" y="5"/>
                        <a:pt x="1" y="3"/>
                        <a:pt x="0" y="0"/>
                      </a:cubicBezTo>
                      <a:cubicBezTo>
                        <a:pt x="1" y="7"/>
                        <a:pt x="3" y="12"/>
                        <a:pt x="7" y="17"/>
                      </a:cubicBezTo>
                      <a:cubicBezTo>
                        <a:pt x="13" y="24"/>
                        <a:pt x="16" y="29"/>
                        <a:pt x="16" y="36"/>
                      </a:cubicBezTo>
                      <a:cubicBezTo>
                        <a:pt x="16" y="41"/>
                        <a:pt x="18" y="44"/>
                        <a:pt x="19" y="47"/>
                      </a:cubicBezTo>
                      <a:lnTo>
                        <a:pt x="21" y="49"/>
                      </a:lnTo>
                      <a:cubicBezTo>
                        <a:pt x="22" y="53"/>
                        <a:pt x="25" y="64"/>
                        <a:pt x="27" y="72"/>
                      </a:cubicBezTo>
                      <a:cubicBezTo>
                        <a:pt x="27" y="72"/>
                        <a:pt x="28" y="73"/>
                        <a:pt x="28" y="73"/>
                      </a:cubicBezTo>
                      <a:cubicBezTo>
                        <a:pt x="28" y="72"/>
                        <a:pt x="28" y="71"/>
                        <a:pt x="28" y="70"/>
                      </a:cubicBezTo>
                      <a:cubicBezTo>
                        <a:pt x="28" y="69"/>
                        <a:pt x="28" y="68"/>
                        <a:pt x="28" y="66"/>
                      </a:cubicBezTo>
                      <a:cubicBezTo>
                        <a:pt x="28" y="61"/>
                        <a:pt x="29" y="50"/>
                        <a:pt x="27" y="44"/>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05" name="Freeform 902"/>
                <p:cNvSpPr>
                  <a:spLocks/>
                </p:cNvSpPr>
                <p:nvPr/>
              </p:nvSpPr>
              <p:spPr bwMode="auto">
                <a:xfrm>
                  <a:off x="5222" y="2002"/>
                  <a:ext cx="9" cy="23"/>
                </a:xfrm>
                <a:custGeom>
                  <a:avLst/>
                  <a:gdLst>
                    <a:gd name="T0" fmla="*/ 10 w 29"/>
                    <a:gd name="T1" fmla="*/ 51 h 76"/>
                    <a:gd name="T2" fmla="*/ 10 w 29"/>
                    <a:gd name="T3" fmla="*/ 51 h 76"/>
                    <a:gd name="T4" fmla="*/ 16 w 29"/>
                    <a:gd name="T5" fmla="*/ 35 h 76"/>
                    <a:gd name="T6" fmla="*/ 18 w 29"/>
                    <a:gd name="T7" fmla="*/ 29 h 76"/>
                    <a:gd name="T8" fmla="*/ 22 w 29"/>
                    <a:gd name="T9" fmla="*/ 16 h 76"/>
                    <a:gd name="T10" fmla="*/ 27 w 29"/>
                    <a:gd name="T11" fmla="*/ 10 h 76"/>
                    <a:gd name="T12" fmla="*/ 28 w 29"/>
                    <a:gd name="T13" fmla="*/ 4 h 76"/>
                    <a:gd name="T14" fmla="*/ 29 w 29"/>
                    <a:gd name="T15" fmla="*/ 0 h 76"/>
                    <a:gd name="T16" fmla="*/ 28 w 29"/>
                    <a:gd name="T17" fmla="*/ 2 h 76"/>
                    <a:gd name="T18" fmla="*/ 21 w 29"/>
                    <a:gd name="T19" fmla="*/ 14 h 76"/>
                    <a:gd name="T20" fmla="*/ 8 w 29"/>
                    <a:gd name="T21" fmla="*/ 38 h 76"/>
                    <a:gd name="T22" fmla="*/ 3 w 29"/>
                    <a:gd name="T23" fmla="*/ 76 h 76"/>
                    <a:gd name="T24" fmla="*/ 10 w 29"/>
                    <a:gd name="T25" fmla="*/ 5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76">
                      <a:moveTo>
                        <a:pt x="10" y="51"/>
                      </a:moveTo>
                      <a:lnTo>
                        <a:pt x="10" y="51"/>
                      </a:lnTo>
                      <a:cubicBezTo>
                        <a:pt x="11" y="47"/>
                        <a:pt x="13" y="42"/>
                        <a:pt x="16" y="35"/>
                      </a:cubicBezTo>
                      <a:cubicBezTo>
                        <a:pt x="17" y="33"/>
                        <a:pt x="17" y="31"/>
                        <a:pt x="18" y="29"/>
                      </a:cubicBezTo>
                      <a:cubicBezTo>
                        <a:pt x="19" y="25"/>
                        <a:pt x="20" y="20"/>
                        <a:pt x="22" y="16"/>
                      </a:cubicBezTo>
                      <a:cubicBezTo>
                        <a:pt x="24" y="14"/>
                        <a:pt x="25" y="12"/>
                        <a:pt x="27" y="10"/>
                      </a:cubicBezTo>
                      <a:cubicBezTo>
                        <a:pt x="27" y="8"/>
                        <a:pt x="27" y="5"/>
                        <a:pt x="28" y="4"/>
                      </a:cubicBezTo>
                      <a:cubicBezTo>
                        <a:pt x="29" y="2"/>
                        <a:pt x="29" y="1"/>
                        <a:pt x="29" y="0"/>
                      </a:cubicBezTo>
                      <a:cubicBezTo>
                        <a:pt x="29" y="1"/>
                        <a:pt x="29" y="1"/>
                        <a:pt x="28" y="2"/>
                      </a:cubicBezTo>
                      <a:cubicBezTo>
                        <a:pt x="27" y="5"/>
                        <a:pt x="24" y="9"/>
                        <a:pt x="21" y="14"/>
                      </a:cubicBezTo>
                      <a:cubicBezTo>
                        <a:pt x="17" y="22"/>
                        <a:pt x="11" y="32"/>
                        <a:pt x="8" y="38"/>
                      </a:cubicBezTo>
                      <a:cubicBezTo>
                        <a:pt x="4" y="47"/>
                        <a:pt x="0" y="54"/>
                        <a:pt x="3" y="76"/>
                      </a:cubicBezTo>
                      <a:cubicBezTo>
                        <a:pt x="8" y="62"/>
                        <a:pt x="10" y="56"/>
                        <a:pt x="10" y="51"/>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06" name="Freeform 903"/>
                <p:cNvSpPr>
                  <a:spLocks/>
                </p:cNvSpPr>
                <p:nvPr/>
              </p:nvSpPr>
              <p:spPr bwMode="auto">
                <a:xfrm>
                  <a:off x="5223" y="2006"/>
                  <a:ext cx="7" cy="21"/>
                </a:xfrm>
                <a:custGeom>
                  <a:avLst/>
                  <a:gdLst>
                    <a:gd name="T0" fmla="*/ 20 w 23"/>
                    <a:gd name="T1" fmla="*/ 5 h 69"/>
                    <a:gd name="T2" fmla="*/ 20 w 23"/>
                    <a:gd name="T3" fmla="*/ 5 h 69"/>
                    <a:gd name="T4" fmla="*/ 15 w 23"/>
                    <a:gd name="T5" fmla="*/ 17 h 69"/>
                    <a:gd name="T6" fmla="*/ 14 w 23"/>
                    <a:gd name="T7" fmla="*/ 23 h 69"/>
                    <a:gd name="T8" fmla="*/ 8 w 23"/>
                    <a:gd name="T9" fmla="*/ 39 h 69"/>
                    <a:gd name="T10" fmla="*/ 0 w 23"/>
                    <a:gd name="T11" fmla="*/ 65 h 69"/>
                    <a:gd name="T12" fmla="*/ 1 w 23"/>
                    <a:gd name="T13" fmla="*/ 69 h 69"/>
                    <a:gd name="T14" fmla="*/ 1 w 23"/>
                    <a:gd name="T15" fmla="*/ 69 h 69"/>
                    <a:gd name="T16" fmla="*/ 3 w 23"/>
                    <a:gd name="T17" fmla="*/ 66 h 69"/>
                    <a:gd name="T18" fmla="*/ 4 w 23"/>
                    <a:gd name="T19" fmla="*/ 65 h 69"/>
                    <a:gd name="T20" fmla="*/ 16 w 23"/>
                    <a:gd name="T21" fmla="*/ 45 h 69"/>
                    <a:gd name="T22" fmla="*/ 18 w 23"/>
                    <a:gd name="T23" fmla="*/ 31 h 69"/>
                    <a:gd name="T24" fmla="*/ 23 w 23"/>
                    <a:gd name="T25" fmla="*/ 15 h 69"/>
                    <a:gd name="T26" fmla="*/ 23 w 23"/>
                    <a:gd name="T27" fmla="*/ 12 h 69"/>
                    <a:gd name="T28" fmla="*/ 23 w 23"/>
                    <a:gd name="T29" fmla="*/ 0 h 69"/>
                    <a:gd name="T30" fmla="*/ 20 w 23"/>
                    <a:gd name="T31" fmla="*/ 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69">
                      <a:moveTo>
                        <a:pt x="20" y="5"/>
                      </a:moveTo>
                      <a:lnTo>
                        <a:pt x="20" y="5"/>
                      </a:lnTo>
                      <a:cubicBezTo>
                        <a:pt x="18" y="8"/>
                        <a:pt x="16" y="13"/>
                        <a:pt x="15" y="17"/>
                      </a:cubicBezTo>
                      <a:cubicBezTo>
                        <a:pt x="15" y="20"/>
                        <a:pt x="14" y="22"/>
                        <a:pt x="14" y="23"/>
                      </a:cubicBezTo>
                      <a:cubicBezTo>
                        <a:pt x="10" y="30"/>
                        <a:pt x="8" y="35"/>
                        <a:pt x="8" y="39"/>
                      </a:cubicBezTo>
                      <a:cubicBezTo>
                        <a:pt x="8" y="44"/>
                        <a:pt x="6" y="51"/>
                        <a:pt x="0" y="65"/>
                      </a:cubicBezTo>
                      <a:cubicBezTo>
                        <a:pt x="0" y="66"/>
                        <a:pt x="1" y="67"/>
                        <a:pt x="1" y="69"/>
                      </a:cubicBezTo>
                      <a:cubicBezTo>
                        <a:pt x="1" y="69"/>
                        <a:pt x="1" y="69"/>
                        <a:pt x="1" y="69"/>
                      </a:cubicBezTo>
                      <a:cubicBezTo>
                        <a:pt x="1" y="68"/>
                        <a:pt x="3" y="67"/>
                        <a:pt x="3" y="66"/>
                      </a:cubicBezTo>
                      <a:lnTo>
                        <a:pt x="4" y="65"/>
                      </a:lnTo>
                      <a:cubicBezTo>
                        <a:pt x="11" y="58"/>
                        <a:pt x="15" y="49"/>
                        <a:pt x="16" y="45"/>
                      </a:cubicBezTo>
                      <a:cubicBezTo>
                        <a:pt x="16" y="41"/>
                        <a:pt x="16" y="35"/>
                        <a:pt x="18" y="31"/>
                      </a:cubicBezTo>
                      <a:cubicBezTo>
                        <a:pt x="21" y="26"/>
                        <a:pt x="22" y="21"/>
                        <a:pt x="23" y="15"/>
                      </a:cubicBezTo>
                      <a:lnTo>
                        <a:pt x="23" y="12"/>
                      </a:lnTo>
                      <a:cubicBezTo>
                        <a:pt x="23" y="8"/>
                        <a:pt x="23" y="4"/>
                        <a:pt x="23" y="0"/>
                      </a:cubicBezTo>
                      <a:cubicBezTo>
                        <a:pt x="22" y="2"/>
                        <a:pt x="21" y="3"/>
                        <a:pt x="20" y="5"/>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07" name="Freeform 904"/>
                <p:cNvSpPr>
                  <a:spLocks/>
                </p:cNvSpPr>
                <p:nvPr/>
              </p:nvSpPr>
              <p:spPr bwMode="auto">
                <a:xfrm>
                  <a:off x="5203" y="2014"/>
                  <a:ext cx="16" cy="15"/>
                </a:xfrm>
                <a:custGeom>
                  <a:avLst/>
                  <a:gdLst>
                    <a:gd name="T0" fmla="*/ 24 w 52"/>
                    <a:gd name="T1" fmla="*/ 20 h 49"/>
                    <a:gd name="T2" fmla="*/ 24 w 52"/>
                    <a:gd name="T3" fmla="*/ 20 h 49"/>
                    <a:gd name="T4" fmla="*/ 0 w 52"/>
                    <a:gd name="T5" fmla="*/ 0 h 49"/>
                    <a:gd name="T6" fmla="*/ 1 w 52"/>
                    <a:gd name="T7" fmla="*/ 2 h 49"/>
                    <a:gd name="T8" fmla="*/ 16 w 52"/>
                    <a:gd name="T9" fmla="*/ 24 h 49"/>
                    <a:gd name="T10" fmla="*/ 26 w 52"/>
                    <a:gd name="T11" fmla="*/ 34 h 49"/>
                    <a:gd name="T12" fmla="*/ 31 w 52"/>
                    <a:gd name="T13" fmla="*/ 39 h 49"/>
                    <a:gd name="T14" fmla="*/ 50 w 52"/>
                    <a:gd name="T15" fmla="*/ 49 h 49"/>
                    <a:gd name="T16" fmla="*/ 52 w 52"/>
                    <a:gd name="T17" fmla="*/ 48 h 49"/>
                    <a:gd name="T18" fmla="*/ 24 w 52"/>
                    <a:gd name="T19"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49">
                      <a:moveTo>
                        <a:pt x="24" y="20"/>
                      </a:moveTo>
                      <a:lnTo>
                        <a:pt x="24" y="20"/>
                      </a:lnTo>
                      <a:cubicBezTo>
                        <a:pt x="16" y="15"/>
                        <a:pt x="7" y="8"/>
                        <a:pt x="0" y="0"/>
                      </a:cubicBezTo>
                      <a:lnTo>
                        <a:pt x="1" y="2"/>
                      </a:lnTo>
                      <a:cubicBezTo>
                        <a:pt x="5" y="11"/>
                        <a:pt x="10" y="18"/>
                        <a:pt x="16" y="24"/>
                      </a:cubicBezTo>
                      <a:cubicBezTo>
                        <a:pt x="21" y="28"/>
                        <a:pt x="24" y="31"/>
                        <a:pt x="26" y="34"/>
                      </a:cubicBezTo>
                      <a:cubicBezTo>
                        <a:pt x="27" y="36"/>
                        <a:pt x="29" y="37"/>
                        <a:pt x="31" y="39"/>
                      </a:cubicBezTo>
                      <a:cubicBezTo>
                        <a:pt x="36" y="44"/>
                        <a:pt x="46" y="49"/>
                        <a:pt x="50" y="49"/>
                      </a:cubicBezTo>
                      <a:cubicBezTo>
                        <a:pt x="51" y="49"/>
                        <a:pt x="52" y="49"/>
                        <a:pt x="52" y="48"/>
                      </a:cubicBezTo>
                      <a:cubicBezTo>
                        <a:pt x="43" y="37"/>
                        <a:pt x="33" y="27"/>
                        <a:pt x="24" y="20"/>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08" name="Freeform 905"/>
                <p:cNvSpPr>
                  <a:spLocks/>
                </p:cNvSpPr>
                <p:nvPr/>
              </p:nvSpPr>
              <p:spPr bwMode="auto">
                <a:xfrm>
                  <a:off x="5202" y="2013"/>
                  <a:ext cx="17" cy="16"/>
                </a:xfrm>
                <a:custGeom>
                  <a:avLst/>
                  <a:gdLst>
                    <a:gd name="T0" fmla="*/ 27 w 56"/>
                    <a:gd name="T1" fmla="*/ 24 h 52"/>
                    <a:gd name="T2" fmla="*/ 27 w 56"/>
                    <a:gd name="T3" fmla="*/ 24 h 52"/>
                    <a:gd name="T4" fmla="*/ 56 w 56"/>
                    <a:gd name="T5" fmla="*/ 52 h 52"/>
                    <a:gd name="T6" fmla="*/ 56 w 56"/>
                    <a:gd name="T7" fmla="*/ 50 h 52"/>
                    <a:gd name="T8" fmla="*/ 22 w 56"/>
                    <a:gd name="T9" fmla="*/ 12 h 52"/>
                    <a:gd name="T10" fmla="*/ 20 w 56"/>
                    <a:gd name="T11" fmla="*/ 12 h 52"/>
                    <a:gd name="T12" fmla="*/ 0 w 56"/>
                    <a:gd name="T13" fmla="*/ 0 h 52"/>
                    <a:gd name="T14" fmla="*/ 1 w 56"/>
                    <a:gd name="T15" fmla="*/ 1 h 52"/>
                    <a:gd name="T16" fmla="*/ 27 w 56"/>
                    <a:gd name="T17"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2">
                      <a:moveTo>
                        <a:pt x="27" y="24"/>
                      </a:moveTo>
                      <a:lnTo>
                        <a:pt x="27" y="24"/>
                      </a:lnTo>
                      <a:cubicBezTo>
                        <a:pt x="36" y="30"/>
                        <a:pt x="47" y="40"/>
                        <a:pt x="56" y="52"/>
                      </a:cubicBezTo>
                      <a:cubicBezTo>
                        <a:pt x="56" y="51"/>
                        <a:pt x="56" y="51"/>
                        <a:pt x="56" y="50"/>
                      </a:cubicBezTo>
                      <a:cubicBezTo>
                        <a:pt x="54" y="33"/>
                        <a:pt x="31" y="17"/>
                        <a:pt x="22" y="12"/>
                      </a:cubicBezTo>
                      <a:lnTo>
                        <a:pt x="20" y="12"/>
                      </a:lnTo>
                      <a:cubicBezTo>
                        <a:pt x="12" y="7"/>
                        <a:pt x="4" y="3"/>
                        <a:pt x="0" y="0"/>
                      </a:cubicBezTo>
                      <a:cubicBezTo>
                        <a:pt x="0" y="0"/>
                        <a:pt x="1" y="1"/>
                        <a:pt x="1" y="1"/>
                      </a:cubicBezTo>
                      <a:cubicBezTo>
                        <a:pt x="9" y="10"/>
                        <a:pt x="19" y="18"/>
                        <a:pt x="27" y="24"/>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09" name="Freeform 906"/>
                <p:cNvSpPr>
                  <a:spLocks/>
                </p:cNvSpPr>
                <p:nvPr/>
              </p:nvSpPr>
              <p:spPr bwMode="auto">
                <a:xfrm>
                  <a:off x="5217" y="1990"/>
                  <a:ext cx="3" cy="22"/>
                </a:xfrm>
                <a:custGeom>
                  <a:avLst/>
                  <a:gdLst>
                    <a:gd name="T0" fmla="*/ 7 w 9"/>
                    <a:gd name="T1" fmla="*/ 70 h 70"/>
                    <a:gd name="T2" fmla="*/ 7 w 9"/>
                    <a:gd name="T3" fmla="*/ 70 h 70"/>
                    <a:gd name="T4" fmla="*/ 8 w 9"/>
                    <a:gd name="T5" fmla="*/ 37 h 70"/>
                    <a:gd name="T6" fmla="*/ 5 w 9"/>
                    <a:gd name="T7" fmla="*/ 15 h 70"/>
                    <a:gd name="T8" fmla="*/ 4 w 9"/>
                    <a:gd name="T9" fmla="*/ 0 h 70"/>
                    <a:gd name="T10" fmla="*/ 4 w 9"/>
                    <a:gd name="T11" fmla="*/ 4 h 70"/>
                    <a:gd name="T12" fmla="*/ 4 w 9"/>
                    <a:gd name="T13" fmla="*/ 6 h 70"/>
                    <a:gd name="T14" fmla="*/ 4 w 9"/>
                    <a:gd name="T15" fmla="*/ 21 h 70"/>
                    <a:gd name="T16" fmla="*/ 3 w 9"/>
                    <a:gd name="T17" fmla="*/ 38 h 70"/>
                    <a:gd name="T18" fmla="*/ 3 w 9"/>
                    <a:gd name="T19" fmla="*/ 41 h 70"/>
                    <a:gd name="T20" fmla="*/ 2 w 9"/>
                    <a:gd name="T21" fmla="*/ 43 h 70"/>
                    <a:gd name="T22" fmla="*/ 6 w 9"/>
                    <a:gd name="T23" fmla="*/ 70 h 70"/>
                    <a:gd name="T24" fmla="*/ 7 w 9"/>
                    <a:gd name="T25" fmla="*/ 70 h 70"/>
                    <a:gd name="T26" fmla="*/ 7 w 9"/>
                    <a:gd name="T2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70">
                      <a:moveTo>
                        <a:pt x="7" y="70"/>
                      </a:moveTo>
                      <a:lnTo>
                        <a:pt x="7" y="70"/>
                      </a:lnTo>
                      <a:cubicBezTo>
                        <a:pt x="9" y="53"/>
                        <a:pt x="9" y="43"/>
                        <a:pt x="8" y="37"/>
                      </a:cubicBezTo>
                      <a:cubicBezTo>
                        <a:pt x="7" y="31"/>
                        <a:pt x="5" y="19"/>
                        <a:pt x="5" y="15"/>
                      </a:cubicBezTo>
                      <a:cubicBezTo>
                        <a:pt x="5" y="13"/>
                        <a:pt x="5" y="7"/>
                        <a:pt x="4" y="0"/>
                      </a:cubicBezTo>
                      <a:cubicBezTo>
                        <a:pt x="4" y="2"/>
                        <a:pt x="4" y="3"/>
                        <a:pt x="4" y="4"/>
                      </a:cubicBezTo>
                      <a:cubicBezTo>
                        <a:pt x="4" y="5"/>
                        <a:pt x="4" y="6"/>
                        <a:pt x="4" y="6"/>
                      </a:cubicBezTo>
                      <a:cubicBezTo>
                        <a:pt x="3" y="10"/>
                        <a:pt x="3" y="16"/>
                        <a:pt x="4" y="21"/>
                      </a:cubicBezTo>
                      <a:cubicBezTo>
                        <a:pt x="5" y="26"/>
                        <a:pt x="4" y="33"/>
                        <a:pt x="3" y="38"/>
                      </a:cubicBezTo>
                      <a:cubicBezTo>
                        <a:pt x="3" y="39"/>
                        <a:pt x="3" y="40"/>
                        <a:pt x="3" y="41"/>
                      </a:cubicBezTo>
                      <a:cubicBezTo>
                        <a:pt x="3" y="41"/>
                        <a:pt x="3" y="42"/>
                        <a:pt x="2" y="43"/>
                      </a:cubicBezTo>
                      <a:cubicBezTo>
                        <a:pt x="1" y="48"/>
                        <a:pt x="0" y="57"/>
                        <a:pt x="6" y="70"/>
                      </a:cubicBezTo>
                      <a:cubicBezTo>
                        <a:pt x="6" y="70"/>
                        <a:pt x="6" y="70"/>
                        <a:pt x="7" y="70"/>
                      </a:cubicBezTo>
                      <a:cubicBezTo>
                        <a:pt x="7" y="70"/>
                        <a:pt x="7" y="70"/>
                        <a:pt x="7" y="70"/>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10" name="Freeform 907"/>
                <p:cNvSpPr>
                  <a:spLocks/>
                </p:cNvSpPr>
                <p:nvPr/>
              </p:nvSpPr>
              <p:spPr bwMode="auto">
                <a:xfrm>
                  <a:off x="5219" y="1990"/>
                  <a:ext cx="4" cy="22"/>
                </a:xfrm>
                <a:custGeom>
                  <a:avLst/>
                  <a:gdLst>
                    <a:gd name="T0" fmla="*/ 10 w 12"/>
                    <a:gd name="T1" fmla="*/ 41 h 71"/>
                    <a:gd name="T2" fmla="*/ 10 w 12"/>
                    <a:gd name="T3" fmla="*/ 41 h 71"/>
                    <a:gd name="T4" fmla="*/ 8 w 12"/>
                    <a:gd name="T5" fmla="*/ 33 h 71"/>
                    <a:gd name="T6" fmla="*/ 8 w 12"/>
                    <a:gd name="T7" fmla="*/ 32 h 71"/>
                    <a:gd name="T8" fmla="*/ 7 w 12"/>
                    <a:gd name="T9" fmla="*/ 24 h 71"/>
                    <a:gd name="T10" fmla="*/ 1 w 12"/>
                    <a:gd name="T11" fmla="*/ 4 h 71"/>
                    <a:gd name="T12" fmla="*/ 0 w 12"/>
                    <a:gd name="T13" fmla="*/ 0 h 71"/>
                    <a:gd name="T14" fmla="*/ 1 w 12"/>
                    <a:gd name="T15" fmla="*/ 16 h 71"/>
                    <a:gd name="T16" fmla="*/ 4 w 12"/>
                    <a:gd name="T17" fmla="*/ 38 h 71"/>
                    <a:gd name="T18" fmla="*/ 3 w 12"/>
                    <a:gd name="T19" fmla="*/ 71 h 71"/>
                    <a:gd name="T20" fmla="*/ 4 w 12"/>
                    <a:gd name="T21" fmla="*/ 70 h 71"/>
                    <a:gd name="T22" fmla="*/ 10 w 12"/>
                    <a:gd name="T23" fmla="*/ 60 h 71"/>
                    <a:gd name="T24" fmla="*/ 10 w 12"/>
                    <a:gd name="T25" fmla="*/ 4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71">
                      <a:moveTo>
                        <a:pt x="10" y="41"/>
                      </a:moveTo>
                      <a:lnTo>
                        <a:pt x="10" y="41"/>
                      </a:lnTo>
                      <a:cubicBezTo>
                        <a:pt x="9" y="37"/>
                        <a:pt x="8" y="35"/>
                        <a:pt x="8" y="33"/>
                      </a:cubicBezTo>
                      <a:lnTo>
                        <a:pt x="8" y="32"/>
                      </a:lnTo>
                      <a:cubicBezTo>
                        <a:pt x="8" y="30"/>
                        <a:pt x="9" y="26"/>
                        <a:pt x="7" y="24"/>
                      </a:cubicBezTo>
                      <a:cubicBezTo>
                        <a:pt x="5" y="22"/>
                        <a:pt x="3" y="14"/>
                        <a:pt x="1" y="4"/>
                      </a:cubicBezTo>
                      <a:cubicBezTo>
                        <a:pt x="0" y="3"/>
                        <a:pt x="0" y="1"/>
                        <a:pt x="0" y="0"/>
                      </a:cubicBezTo>
                      <a:cubicBezTo>
                        <a:pt x="1" y="7"/>
                        <a:pt x="1" y="14"/>
                        <a:pt x="1" y="16"/>
                      </a:cubicBezTo>
                      <a:cubicBezTo>
                        <a:pt x="1" y="20"/>
                        <a:pt x="3" y="32"/>
                        <a:pt x="4" y="38"/>
                      </a:cubicBezTo>
                      <a:cubicBezTo>
                        <a:pt x="5" y="44"/>
                        <a:pt x="5" y="54"/>
                        <a:pt x="3" y="71"/>
                      </a:cubicBezTo>
                      <a:cubicBezTo>
                        <a:pt x="3" y="71"/>
                        <a:pt x="4" y="71"/>
                        <a:pt x="4" y="70"/>
                      </a:cubicBezTo>
                      <a:cubicBezTo>
                        <a:pt x="6" y="69"/>
                        <a:pt x="8" y="65"/>
                        <a:pt x="10" y="60"/>
                      </a:cubicBezTo>
                      <a:cubicBezTo>
                        <a:pt x="12" y="55"/>
                        <a:pt x="12" y="44"/>
                        <a:pt x="10" y="41"/>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11" name="Freeform 908"/>
                <p:cNvSpPr>
                  <a:spLocks/>
                </p:cNvSpPr>
                <p:nvPr/>
              </p:nvSpPr>
              <p:spPr bwMode="auto">
                <a:xfrm>
                  <a:off x="5213" y="1983"/>
                  <a:ext cx="4" cy="19"/>
                </a:xfrm>
                <a:custGeom>
                  <a:avLst/>
                  <a:gdLst>
                    <a:gd name="T0" fmla="*/ 0 w 11"/>
                    <a:gd name="T1" fmla="*/ 2 h 64"/>
                    <a:gd name="T2" fmla="*/ 0 w 11"/>
                    <a:gd name="T3" fmla="*/ 2 h 64"/>
                    <a:gd name="T4" fmla="*/ 0 w 11"/>
                    <a:gd name="T5" fmla="*/ 2 h 64"/>
                    <a:gd name="T6" fmla="*/ 2 w 11"/>
                    <a:gd name="T7" fmla="*/ 22 h 64"/>
                    <a:gd name="T8" fmla="*/ 3 w 11"/>
                    <a:gd name="T9" fmla="*/ 34 h 64"/>
                    <a:gd name="T10" fmla="*/ 3 w 11"/>
                    <a:gd name="T11" fmla="*/ 37 h 64"/>
                    <a:gd name="T12" fmla="*/ 5 w 11"/>
                    <a:gd name="T13" fmla="*/ 50 h 64"/>
                    <a:gd name="T14" fmla="*/ 6 w 11"/>
                    <a:gd name="T15" fmla="*/ 52 h 64"/>
                    <a:gd name="T16" fmla="*/ 6 w 11"/>
                    <a:gd name="T17" fmla="*/ 64 h 64"/>
                    <a:gd name="T18" fmla="*/ 10 w 11"/>
                    <a:gd name="T19" fmla="*/ 37 h 64"/>
                    <a:gd name="T20" fmla="*/ 9 w 11"/>
                    <a:gd name="T21" fmla="*/ 30 h 64"/>
                    <a:gd name="T22" fmla="*/ 6 w 11"/>
                    <a:gd name="T23" fmla="*/ 15 h 64"/>
                    <a:gd name="T24" fmla="*/ 4 w 11"/>
                    <a:gd name="T25" fmla="*/ 9 h 64"/>
                    <a:gd name="T26" fmla="*/ 1 w 11"/>
                    <a:gd name="T27" fmla="*/ 1 h 64"/>
                    <a:gd name="T28" fmla="*/ 1 w 11"/>
                    <a:gd name="T29" fmla="*/ 0 h 64"/>
                    <a:gd name="T30" fmla="*/ 0 w 11"/>
                    <a:gd name="T31" fmla="*/ 1 h 64"/>
                    <a:gd name="T32" fmla="*/ 0 w 11"/>
                    <a:gd name="T33" fmla="*/ 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64">
                      <a:moveTo>
                        <a:pt x="0" y="2"/>
                      </a:moveTo>
                      <a:lnTo>
                        <a:pt x="0" y="2"/>
                      </a:lnTo>
                      <a:cubicBezTo>
                        <a:pt x="0" y="2"/>
                        <a:pt x="0" y="2"/>
                        <a:pt x="0" y="2"/>
                      </a:cubicBezTo>
                      <a:cubicBezTo>
                        <a:pt x="0" y="12"/>
                        <a:pt x="0" y="18"/>
                        <a:pt x="2" y="22"/>
                      </a:cubicBezTo>
                      <a:cubicBezTo>
                        <a:pt x="4" y="26"/>
                        <a:pt x="4" y="29"/>
                        <a:pt x="3" y="34"/>
                      </a:cubicBezTo>
                      <a:lnTo>
                        <a:pt x="3" y="37"/>
                      </a:lnTo>
                      <a:cubicBezTo>
                        <a:pt x="3" y="42"/>
                        <a:pt x="4" y="47"/>
                        <a:pt x="5" y="50"/>
                      </a:cubicBezTo>
                      <a:lnTo>
                        <a:pt x="6" y="52"/>
                      </a:lnTo>
                      <a:cubicBezTo>
                        <a:pt x="6" y="53"/>
                        <a:pt x="6" y="59"/>
                        <a:pt x="6" y="64"/>
                      </a:cubicBezTo>
                      <a:cubicBezTo>
                        <a:pt x="10" y="52"/>
                        <a:pt x="11" y="43"/>
                        <a:pt x="10" y="37"/>
                      </a:cubicBezTo>
                      <a:cubicBezTo>
                        <a:pt x="10" y="35"/>
                        <a:pt x="9" y="32"/>
                        <a:pt x="9" y="30"/>
                      </a:cubicBezTo>
                      <a:cubicBezTo>
                        <a:pt x="8" y="25"/>
                        <a:pt x="8" y="19"/>
                        <a:pt x="6" y="15"/>
                      </a:cubicBezTo>
                      <a:cubicBezTo>
                        <a:pt x="5" y="13"/>
                        <a:pt x="5" y="11"/>
                        <a:pt x="4" y="9"/>
                      </a:cubicBezTo>
                      <a:cubicBezTo>
                        <a:pt x="2" y="6"/>
                        <a:pt x="1" y="3"/>
                        <a:pt x="1" y="1"/>
                      </a:cubicBezTo>
                      <a:cubicBezTo>
                        <a:pt x="1" y="1"/>
                        <a:pt x="1" y="0"/>
                        <a:pt x="1" y="0"/>
                      </a:cubicBezTo>
                      <a:cubicBezTo>
                        <a:pt x="1" y="0"/>
                        <a:pt x="0" y="1"/>
                        <a:pt x="0" y="1"/>
                      </a:cubicBezTo>
                      <a:cubicBezTo>
                        <a:pt x="0" y="1"/>
                        <a:pt x="0" y="1"/>
                        <a:pt x="0" y="2"/>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12" name="Freeform 909"/>
                <p:cNvSpPr>
                  <a:spLocks/>
                </p:cNvSpPr>
                <p:nvPr/>
              </p:nvSpPr>
              <p:spPr bwMode="auto">
                <a:xfrm>
                  <a:off x="5212" y="1985"/>
                  <a:ext cx="3" cy="17"/>
                </a:xfrm>
                <a:custGeom>
                  <a:avLst/>
                  <a:gdLst>
                    <a:gd name="T0" fmla="*/ 9 w 10"/>
                    <a:gd name="T1" fmla="*/ 58 h 58"/>
                    <a:gd name="T2" fmla="*/ 9 w 10"/>
                    <a:gd name="T3" fmla="*/ 58 h 58"/>
                    <a:gd name="T4" fmla="*/ 9 w 10"/>
                    <a:gd name="T5" fmla="*/ 46 h 58"/>
                    <a:gd name="T6" fmla="*/ 8 w 10"/>
                    <a:gd name="T7" fmla="*/ 44 h 58"/>
                    <a:gd name="T8" fmla="*/ 6 w 10"/>
                    <a:gd name="T9" fmla="*/ 31 h 58"/>
                    <a:gd name="T10" fmla="*/ 6 w 10"/>
                    <a:gd name="T11" fmla="*/ 28 h 58"/>
                    <a:gd name="T12" fmla="*/ 5 w 10"/>
                    <a:gd name="T13" fmla="*/ 16 h 58"/>
                    <a:gd name="T14" fmla="*/ 3 w 10"/>
                    <a:gd name="T15" fmla="*/ 0 h 58"/>
                    <a:gd name="T16" fmla="*/ 3 w 10"/>
                    <a:gd name="T17" fmla="*/ 1 h 58"/>
                    <a:gd name="T18" fmla="*/ 1 w 10"/>
                    <a:gd name="T19" fmla="*/ 16 h 58"/>
                    <a:gd name="T20" fmla="*/ 3 w 10"/>
                    <a:gd name="T21" fmla="*/ 31 h 58"/>
                    <a:gd name="T22" fmla="*/ 5 w 10"/>
                    <a:gd name="T23" fmla="*/ 47 h 58"/>
                    <a:gd name="T24" fmla="*/ 9 w 10"/>
                    <a:gd name="T25" fmla="*/ 57 h 58"/>
                    <a:gd name="T26" fmla="*/ 9 w 10"/>
                    <a:gd name="T2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58">
                      <a:moveTo>
                        <a:pt x="9" y="58"/>
                      </a:moveTo>
                      <a:lnTo>
                        <a:pt x="9" y="58"/>
                      </a:lnTo>
                      <a:cubicBezTo>
                        <a:pt x="10" y="53"/>
                        <a:pt x="9" y="47"/>
                        <a:pt x="9" y="46"/>
                      </a:cubicBezTo>
                      <a:lnTo>
                        <a:pt x="8" y="44"/>
                      </a:lnTo>
                      <a:cubicBezTo>
                        <a:pt x="7" y="41"/>
                        <a:pt x="6" y="36"/>
                        <a:pt x="6" y="31"/>
                      </a:cubicBezTo>
                      <a:lnTo>
                        <a:pt x="6" y="28"/>
                      </a:lnTo>
                      <a:cubicBezTo>
                        <a:pt x="7" y="24"/>
                        <a:pt x="7" y="20"/>
                        <a:pt x="5" y="16"/>
                      </a:cubicBezTo>
                      <a:cubicBezTo>
                        <a:pt x="3" y="13"/>
                        <a:pt x="3" y="7"/>
                        <a:pt x="3" y="0"/>
                      </a:cubicBezTo>
                      <a:cubicBezTo>
                        <a:pt x="3" y="0"/>
                        <a:pt x="3" y="0"/>
                        <a:pt x="3" y="1"/>
                      </a:cubicBezTo>
                      <a:cubicBezTo>
                        <a:pt x="2" y="6"/>
                        <a:pt x="0" y="13"/>
                        <a:pt x="1" y="16"/>
                      </a:cubicBezTo>
                      <a:cubicBezTo>
                        <a:pt x="3" y="21"/>
                        <a:pt x="3" y="27"/>
                        <a:pt x="3" y="31"/>
                      </a:cubicBezTo>
                      <a:cubicBezTo>
                        <a:pt x="3" y="35"/>
                        <a:pt x="4" y="43"/>
                        <a:pt x="5" y="47"/>
                      </a:cubicBezTo>
                      <a:cubicBezTo>
                        <a:pt x="6" y="51"/>
                        <a:pt x="8" y="55"/>
                        <a:pt x="9" y="57"/>
                      </a:cubicBezTo>
                      <a:cubicBezTo>
                        <a:pt x="9" y="57"/>
                        <a:pt x="9" y="57"/>
                        <a:pt x="9" y="58"/>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13" name="Freeform 910"/>
                <p:cNvSpPr>
                  <a:spLocks/>
                </p:cNvSpPr>
                <p:nvPr/>
              </p:nvSpPr>
              <p:spPr bwMode="auto">
                <a:xfrm>
                  <a:off x="5201" y="1979"/>
                  <a:ext cx="9" cy="16"/>
                </a:xfrm>
                <a:custGeom>
                  <a:avLst/>
                  <a:gdLst>
                    <a:gd name="T0" fmla="*/ 12 w 30"/>
                    <a:gd name="T1" fmla="*/ 23 h 55"/>
                    <a:gd name="T2" fmla="*/ 12 w 30"/>
                    <a:gd name="T3" fmla="*/ 23 h 55"/>
                    <a:gd name="T4" fmla="*/ 21 w 30"/>
                    <a:gd name="T5" fmla="*/ 39 h 55"/>
                    <a:gd name="T6" fmla="*/ 30 w 30"/>
                    <a:gd name="T7" fmla="*/ 55 h 55"/>
                    <a:gd name="T8" fmla="*/ 30 w 30"/>
                    <a:gd name="T9" fmla="*/ 54 h 55"/>
                    <a:gd name="T10" fmla="*/ 14 w 30"/>
                    <a:gd name="T11" fmla="*/ 17 h 55"/>
                    <a:gd name="T12" fmla="*/ 4 w 30"/>
                    <a:gd name="T13" fmla="*/ 5 h 55"/>
                    <a:gd name="T14" fmla="*/ 0 w 30"/>
                    <a:gd name="T15" fmla="*/ 0 h 55"/>
                    <a:gd name="T16" fmla="*/ 12 w 30"/>
                    <a:gd name="T17" fmla="*/ 2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55">
                      <a:moveTo>
                        <a:pt x="12" y="23"/>
                      </a:moveTo>
                      <a:lnTo>
                        <a:pt x="12" y="23"/>
                      </a:lnTo>
                      <a:cubicBezTo>
                        <a:pt x="17" y="29"/>
                        <a:pt x="19" y="34"/>
                        <a:pt x="21" y="39"/>
                      </a:cubicBezTo>
                      <a:cubicBezTo>
                        <a:pt x="23" y="43"/>
                        <a:pt x="26" y="49"/>
                        <a:pt x="30" y="55"/>
                      </a:cubicBezTo>
                      <a:cubicBezTo>
                        <a:pt x="30" y="55"/>
                        <a:pt x="30" y="54"/>
                        <a:pt x="30" y="54"/>
                      </a:cubicBezTo>
                      <a:cubicBezTo>
                        <a:pt x="29" y="38"/>
                        <a:pt x="20" y="23"/>
                        <a:pt x="14" y="17"/>
                      </a:cubicBezTo>
                      <a:cubicBezTo>
                        <a:pt x="10" y="13"/>
                        <a:pt x="7" y="9"/>
                        <a:pt x="4" y="5"/>
                      </a:cubicBezTo>
                      <a:lnTo>
                        <a:pt x="0" y="0"/>
                      </a:lnTo>
                      <a:cubicBezTo>
                        <a:pt x="3" y="9"/>
                        <a:pt x="9" y="19"/>
                        <a:pt x="12" y="23"/>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14" name="Freeform 911"/>
                <p:cNvSpPr>
                  <a:spLocks/>
                </p:cNvSpPr>
                <p:nvPr/>
              </p:nvSpPr>
              <p:spPr bwMode="auto">
                <a:xfrm>
                  <a:off x="5200" y="1979"/>
                  <a:ext cx="9" cy="16"/>
                </a:xfrm>
                <a:custGeom>
                  <a:avLst/>
                  <a:gdLst>
                    <a:gd name="T0" fmla="*/ 21 w 30"/>
                    <a:gd name="T1" fmla="*/ 39 h 55"/>
                    <a:gd name="T2" fmla="*/ 21 w 30"/>
                    <a:gd name="T3" fmla="*/ 39 h 55"/>
                    <a:gd name="T4" fmla="*/ 13 w 30"/>
                    <a:gd name="T5" fmla="*/ 24 h 55"/>
                    <a:gd name="T6" fmla="*/ 0 w 30"/>
                    <a:gd name="T7" fmla="*/ 0 h 55"/>
                    <a:gd name="T8" fmla="*/ 1 w 30"/>
                    <a:gd name="T9" fmla="*/ 8 h 55"/>
                    <a:gd name="T10" fmla="*/ 14 w 30"/>
                    <a:gd name="T11" fmla="*/ 36 h 55"/>
                    <a:gd name="T12" fmla="*/ 27 w 30"/>
                    <a:gd name="T13" fmla="*/ 52 h 55"/>
                    <a:gd name="T14" fmla="*/ 30 w 30"/>
                    <a:gd name="T15" fmla="*/ 55 h 55"/>
                    <a:gd name="T16" fmla="*/ 21 w 30"/>
                    <a:gd name="T17"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55">
                      <a:moveTo>
                        <a:pt x="21" y="39"/>
                      </a:moveTo>
                      <a:lnTo>
                        <a:pt x="21" y="39"/>
                      </a:lnTo>
                      <a:cubicBezTo>
                        <a:pt x="20" y="34"/>
                        <a:pt x="17" y="30"/>
                        <a:pt x="13" y="24"/>
                      </a:cubicBezTo>
                      <a:cubicBezTo>
                        <a:pt x="9" y="19"/>
                        <a:pt x="3" y="8"/>
                        <a:pt x="0" y="0"/>
                      </a:cubicBezTo>
                      <a:cubicBezTo>
                        <a:pt x="0" y="1"/>
                        <a:pt x="0" y="3"/>
                        <a:pt x="1" y="8"/>
                      </a:cubicBezTo>
                      <a:cubicBezTo>
                        <a:pt x="3" y="15"/>
                        <a:pt x="9" y="29"/>
                        <a:pt x="14" y="36"/>
                      </a:cubicBezTo>
                      <a:cubicBezTo>
                        <a:pt x="19" y="44"/>
                        <a:pt x="22" y="48"/>
                        <a:pt x="27" y="52"/>
                      </a:cubicBezTo>
                      <a:cubicBezTo>
                        <a:pt x="28" y="53"/>
                        <a:pt x="29" y="54"/>
                        <a:pt x="30" y="55"/>
                      </a:cubicBezTo>
                      <a:cubicBezTo>
                        <a:pt x="26" y="49"/>
                        <a:pt x="23" y="44"/>
                        <a:pt x="21" y="39"/>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15" name="Freeform 912"/>
                <p:cNvSpPr>
                  <a:spLocks/>
                </p:cNvSpPr>
                <p:nvPr/>
              </p:nvSpPr>
              <p:spPr bwMode="auto">
                <a:xfrm>
                  <a:off x="5196" y="1988"/>
                  <a:ext cx="16" cy="18"/>
                </a:xfrm>
                <a:custGeom>
                  <a:avLst/>
                  <a:gdLst>
                    <a:gd name="T0" fmla="*/ 14 w 54"/>
                    <a:gd name="T1" fmla="*/ 13 h 59"/>
                    <a:gd name="T2" fmla="*/ 14 w 54"/>
                    <a:gd name="T3" fmla="*/ 13 h 59"/>
                    <a:gd name="T4" fmla="*/ 21 w 54"/>
                    <a:gd name="T5" fmla="*/ 20 h 59"/>
                    <a:gd name="T6" fmla="*/ 27 w 54"/>
                    <a:gd name="T7" fmla="*/ 28 h 59"/>
                    <a:gd name="T8" fmla="*/ 35 w 54"/>
                    <a:gd name="T9" fmla="*/ 39 h 59"/>
                    <a:gd name="T10" fmla="*/ 53 w 54"/>
                    <a:gd name="T11" fmla="*/ 59 h 59"/>
                    <a:gd name="T12" fmla="*/ 53 w 54"/>
                    <a:gd name="T13" fmla="*/ 56 h 59"/>
                    <a:gd name="T14" fmla="*/ 19 w 54"/>
                    <a:gd name="T15" fmla="*/ 10 h 59"/>
                    <a:gd name="T16" fmla="*/ 0 w 54"/>
                    <a:gd name="T17" fmla="*/ 0 h 59"/>
                    <a:gd name="T18" fmla="*/ 0 w 54"/>
                    <a:gd name="T19" fmla="*/ 0 h 59"/>
                    <a:gd name="T20" fmla="*/ 14 w 54"/>
                    <a:gd name="T21" fmla="*/ 1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59">
                      <a:moveTo>
                        <a:pt x="14" y="13"/>
                      </a:moveTo>
                      <a:lnTo>
                        <a:pt x="14" y="13"/>
                      </a:lnTo>
                      <a:cubicBezTo>
                        <a:pt x="17" y="16"/>
                        <a:pt x="20" y="18"/>
                        <a:pt x="21" y="20"/>
                      </a:cubicBezTo>
                      <a:cubicBezTo>
                        <a:pt x="24" y="22"/>
                        <a:pt x="25" y="25"/>
                        <a:pt x="27" y="28"/>
                      </a:cubicBezTo>
                      <a:cubicBezTo>
                        <a:pt x="29" y="32"/>
                        <a:pt x="31" y="36"/>
                        <a:pt x="35" y="39"/>
                      </a:cubicBezTo>
                      <a:cubicBezTo>
                        <a:pt x="40" y="43"/>
                        <a:pt x="48" y="52"/>
                        <a:pt x="53" y="59"/>
                      </a:cubicBezTo>
                      <a:cubicBezTo>
                        <a:pt x="54" y="58"/>
                        <a:pt x="53" y="57"/>
                        <a:pt x="53" y="56"/>
                      </a:cubicBezTo>
                      <a:cubicBezTo>
                        <a:pt x="50" y="40"/>
                        <a:pt x="34" y="15"/>
                        <a:pt x="19" y="10"/>
                      </a:cubicBezTo>
                      <a:cubicBezTo>
                        <a:pt x="12" y="7"/>
                        <a:pt x="4" y="3"/>
                        <a:pt x="0" y="0"/>
                      </a:cubicBezTo>
                      <a:cubicBezTo>
                        <a:pt x="0" y="0"/>
                        <a:pt x="0" y="0"/>
                        <a:pt x="0" y="0"/>
                      </a:cubicBezTo>
                      <a:cubicBezTo>
                        <a:pt x="6" y="6"/>
                        <a:pt x="11" y="10"/>
                        <a:pt x="14" y="13"/>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16" name="Freeform 913"/>
                <p:cNvSpPr>
                  <a:spLocks/>
                </p:cNvSpPr>
                <p:nvPr/>
              </p:nvSpPr>
              <p:spPr bwMode="auto">
                <a:xfrm>
                  <a:off x="5196" y="1989"/>
                  <a:ext cx="16" cy="17"/>
                </a:xfrm>
                <a:custGeom>
                  <a:avLst/>
                  <a:gdLst>
                    <a:gd name="T0" fmla="*/ 32 w 51"/>
                    <a:gd name="T1" fmla="*/ 36 h 57"/>
                    <a:gd name="T2" fmla="*/ 32 w 51"/>
                    <a:gd name="T3" fmla="*/ 36 h 57"/>
                    <a:gd name="T4" fmla="*/ 24 w 51"/>
                    <a:gd name="T5" fmla="*/ 26 h 57"/>
                    <a:gd name="T6" fmla="*/ 19 w 51"/>
                    <a:gd name="T7" fmla="*/ 18 h 57"/>
                    <a:gd name="T8" fmla="*/ 12 w 51"/>
                    <a:gd name="T9" fmla="*/ 11 h 57"/>
                    <a:gd name="T10" fmla="*/ 0 w 51"/>
                    <a:gd name="T11" fmla="*/ 0 h 57"/>
                    <a:gd name="T12" fmla="*/ 12 w 51"/>
                    <a:gd name="T13" fmla="*/ 22 h 57"/>
                    <a:gd name="T14" fmla="*/ 21 w 51"/>
                    <a:gd name="T15" fmla="*/ 32 h 57"/>
                    <a:gd name="T16" fmla="*/ 22 w 51"/>
                    <a:gd name="T17" fmla="*/ 33 h 57"/>
                    <a:gd name="T18" fmla="*/ 24 w 51"/>
                    <a:gd name="T19" fmla="*/ 35 h 57"/>
                    <a:gd name="T20" fmla="*/ 30 w 51"/>
                    <a:gd name="T21" fmla="*/ 42 h 57"/>
                    <a:gd name="T22" fmla="*/ 44 w 51"/>
                    <a:gd name="T23" fmla="*/ 55 h 57"/>
                    <a:gd name="T24" fmla="*/ 51 w 51"/>
                    <a:gd name="T25" fmla="*/ 57 h 57"/>
                    <a:gd name="T26" fmla="*/ 32 w 51"/>
                    <a:gd name="T27" fmla="*/ 3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7">
                      <a:moveTo>
                        <a:pt x="32" y="36"/>
                      </a:moveTo>
                      <a:lnTo>
                        <a:pt x="32" y="36"/>
                      </a:lnTo>
                      <a:cubicBezTo>
                        <a:pt x="29" y="33"/>
                        <a:pt x="27" y="30"/>
                        <a:pt x="24" y="26"/>
                      </a:cubicBezTo>
                      <a:cubicBezTo>
                        <a:pt x="23" y="23"/>
                        <a:pt x="21" y="20"/>
                        <a:pt x="19" y="18"/>
                      </a:cubicBezTo>
                      <a:cubicBezTo>
                        <a:pt x="17" y="16"/>
                        <a:pt x="15" y="14"/>
                        <a:pt x="12" y="11"/>
                      </a:cubicBezTo>
                      <a:cubicBezTo>
                        <a:pt x="9" y="8"/>
                        <a:pt x="5" y="5"/>
                        <a:pt x="0" y="0"/>
                      </a:cubicBezTo>
                      <a:cubicBezTo>
                        <a:pt x="4" y="6"/>
                        <a:pt x="12" y="21"/>
                        <a:pt x="12" y="22"/>
                      </a:cubicBezTo>
                      <a:cubicBezTo>
                        <a:pt x="14" y="26"/>
                        <a:pt x="18" y="29"/>
                        <a:pt x="21" y="32"/>
                      </a:cubicBezTo>
                      <a:lnTo>
                        <a:pt x="22" y="33"/>
                      </a:lnTo>
                      <a:cubicBezTo>
                        <a:pt x="23" y="34"/>
                        <a:pt x="23" y="35"/>
                        <a:pt x="24" y="35"/>
                      </a:cubicBezTo>
                      <a:cubicBezTo>
                        <a:pt x="27" y="38"/>
                        <a:pt x="29" y="39"/>
                        <a:pt x="30" y="42"/>
                      </a:cubicBezTo>
                      <a:cubicBezTo>
                        <a:pt x="31" y="45"/>
                        <a:pt x="38" y="52"/>
                        <a:pt x="44" y="55"/>
                      </a:cubicBezTo>
                      <a:cubicBezTo>
                        <a:pt x="48" y="57"/>
                        <a:pt x="50" y="57"/>
                        <a:pt x="51" y="57"/>
                      </a:cubicBezTo>
                      <a:cubicBezTo>
                        <a:pt x="45" y="50"/>
                        <a:pt x="37" y="41"/>
                        <a:pt x="32" y="36"/>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17" name="Freeform 914"/>
                <p:cNvSpPr>
                  <a:spLocks/>
                </p:cNvSpPr>
                <p:nvPr/>
              </p:nvSpPr>
              <p:spPr bwMode="auto">
                <a:xfrm>
                  <a:off x="5156" y="2104"/>
                  <a:ext cx="19" cy="26"/>
                </a:xfrm>
                <a:custGeom>
                  <a:avLst/>
                  <a:gdLst>
                    <a:gd name="T0" fmla="*/ 0 w 62"/>
                    <a:gd name="T1" fmla="*/ 84 h 87"/>
                    <a:gd name="T2" fmla="*/ 0 w 62"/>
                    <a:gd name="T3" fmla="*/ 84 h 87"/>
                    <a:gd name="T4" fmla="*/ 22 w 62"/>
                    <a:gd name="T5" fmla="*/ 38 h 87"/>
                    <a:gd name="T6" fmla="*/ 54 w 62"/>
                    <a:gd name="T7" fmla="*/ 14 h 87"/>
                    <a:gd name="T8" fmla="*/ 60 w 62"/>
                    <a:gd name="T9" fmla="*/ 10 h 87"/>
                    <a:gd name="T10" fmla="*/ 47 w 62"/>
                    <a:gd name="T11" fmla="*/ 42 h 87"/>
                    <a:gd name="T12" fmla="*/ 16 w 62"/>
                    <a:gd name="T13" fmla="*/ 82 h 87"/>
                    <a:gd name="T14" fmla="*/ 0 w 62"/>
                    <a:gd name="T15" fmla="*/ 84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87">
                      <a:moveTo>
                        <a:pt x="0" y="84"/>
                      </a:moveTo>
                      <a:lnTo>
                        <a:pt x="0" y="84"/>
                      </a:lnTo>
                      <a:cubicBezTo>
                        <a:pt x="4" y="66"/>
                        <a:pt x="10" y="46"/>
                        <a:pt x="22" y="38"/>
                      </a:cubicBezTo>
                      <a:cubicBezTo>
                        <a:pt x="34" y="29"/>
                        <a:pt x="51" y="20"/>
                        <a:pt x="54" y="14"/>
                      </a:cubicBezTo>
                      <a:cubicBezTo>
                        <a:pt x="57" y="8"/>
                        <a:pt x="62" y="0"/>
                        <a:pt x="60" y="10"/>
                      </a:cubicBezTo>
                      <a:cubicBezTo>
                        <a:pt x="58" y="20"/>
                        <a:pt x="55" y="35"/>
                        <a:pt x="47" y="42"/>
                      </a:cubicBezTo>
                      <a:cubicBezTo>
                        <a:pt x="40" y="49"/>
                        <a:pt x="23" y="80"/>
                        <a:pt x="16" y="82"/>
                      </a:cubicBezTo>
                      <a:cubicBezTo>
                        <a:pt x="9" y="85"/>
                        <a:pt x="0" y="87"/>
                        <a:pt x="0" y="8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18" name="Freeform 915"/>
                <p:cNvSpPr>
                  <a:spLocks/>
                </p:cNvSpPr>
                <p:nvPr/>
              </p:nvSpPr>
              <p:spPr bwMode="auto">
                <a:xfrm>
                  <a:off x="5157" y="2106"/>
                  <a:ext cx="17" cy="23"/>
                </a:xfrm>
                <a:custGeom>
                  <a:avLst/>
                  <a:gdLst>
                    <a:gd name="T0" fmla="*/ 2 w 57"/>
                    <a:gd name="T1" fmla="*/ 74 h 76"/>
                    <a:gd name="T2" fmla="*/ 2 w 57"/>
                    <a:gd name="T3" fmla="*/ 74 h 76"/>
                    <a:gd name="T4" fmla="*/ 23 w 57"/>
                    <a:gd name="T5" fmla="*/ 52 h 76"/>
                    <a:gd name="T6" fmla="*/ 41 w 57"/>
                    <a:gd name="T7" fmla="*/ 25 h 76"/>
                    <a:gd name="T8" fmla="*/ 56 w 57"/>
                    <a:gd name="T9" fmla="*/ 4 h 76"/>
                    <a:gd name="T10" fmla="*/ 57 w 57"/>
                    <a:gd name="T11" fmla="*/ 3 h 76"/>
                    <a:gd name="T12" fmla="*/ 57 w 57"/>
                    <a:gd name="T13" fmla="*/ 0 h 76"/>
                    <a:gd name="T14" fmla="*/ 53 w 57"/>
                    <a:gd name="T15" fmla="*/ 7 h 76"/>
                    <a:gd name="T16" fmla="*/ 29 w 57"/>
                    <a:gd name="T17" fmla="*/ 26 h 76"/>
                    <a:gd name="T18" fmla="*/ 21 w 57"/>
                    <a:gd name="T19" fmla="*/ 32 h 76"/>
                    <a:gd name="T20" fmla="*/ 0 w 57"/>
                    <a:gd name="T21" fmla="*/ 76 h 76"/>
                    <a:gd name="T22" fmla="*/ 2 w 57"/>
                    <a:gd name="T23" fmla="*/ 7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76">
                      <a:moveTo>
                        <a:pt x="2" y="74"/>
                      </a:moveTo>
                      <a:lnTo>
                        <a:pt x="2" y="74"/>
                      </a:lnTo>
                      <a:cubicBezTo>
                        <a:pt x="14" y="63"/>
                        <a:pt x="20" y="58"/>
                        <a:pt x="23" y="52"/>
                      </a:cubicBezTo>
                      <a:cubicBezTo>
                        <a:pt x="26" y="46"/>
                        <a:pt x="36" y="30"/>
                        <a:pt x="41" y="25"/>
                      </a:cubicBezTo>
                      <a:cubicBezTo>
                        <a:pt x="46" y="21"/>
                        <a:pt x="53" y="12"/>
                        <a:pt x="56" y="4"/>
                      </a:cubicBezTo>
                      <a:cubicBezTo>
                        <a:pt x="56" y="3"/>
                        <a:pt x="57" y="3"/>
                        <a:pt x="57" y="3"/>
                      </a:cubicBezTo>
                      <a:cubicBezTo>
                        <a:pt x="57" y="2"/>
                        <a:pt x="57" y="1"/>
                        <a:pt x="57" y="0"/>
                      </a:cubicBezTo>
                      <a:cubicBezTo>
                        <a:pt x="56" y="2"/>
                        <a:pt x="55" y="4"/>
                        <a:pt x="53" y="7"/>
                      </a:cubicBezTo>
                      <a:cubicBezTo>
                        <a:pt x="50" y="13"/>
                        <a:pt x="40" y="19"/>
                        <a:pt x="29" y="26"/>
                      </a:cubicBezTo>
                      <a:cubicBezTo>
                        <a:pt x="26" y="28"/>
                        <a:pt x="23" y="30"/>
                        <a:pt x="21" y="32"/>
                      </a:cubicBezTo>
                      <a:cubicBezTo>
                        <a:pt x="11" y="39"/>
                        <a:pt x="4" y="53"/>
                        <a:pt x="0" y="76"/>
                      </a:cubicBezTo>
                      <a:lnTo>
                        <a:pt x="2" y="74"/>
                      </a:ln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19" name="Freeform 916"/>
                <p:cNvSpPr>
                  <a:spLocks/>
                </p:cNvSpPr>
                <p:nvPr/>
              </p:nvSpPr>
              <p:spPr bwMode="auto">
                <a:xfrm>
                  <a:off x="5157" y="2108"/>
                  <a:ext cx="17" cy="21"/>
                </a:xfrm>
                <a:custGeom>
                  <a:avLst/>
                  <a:gdLst>
                    <a:gd name="T0" fmla="*/ 42 w 56"/>
                    <a:gd name="T1" fmla="*/ 19 h 70"/>
                    <a:gd name="T2" fmla="*/ 42 w 56"/>
                    <a:gd name="T3" fmla="*/ 19 h 70"/>
                    <a:gd name="T4" fmla="*/ 23 w 56"/>
                    <a:gd name="T5" fmla="*/ 46 h 70"/>
                    <a:gd name="T6" fmla="*/ 2 w 56"/>
                    <a:gd name="T7" fmla="*/ 68 h 70"/>
                    <a:gd name="T8" fmla="*/ 0 w 56"/>
                    <a:gd name="T9" fmla="*/ 70 h 70"/>
                    <a:gd name="T10" fmla="*/ 14 w 56"/>
                    <a:gd name="T11" fmla="*/ 67 h 70"/>
                    <a:gd name="T12" fmla="*/ 32 w 56"/>
                    <a:gd name="T13" fmla="*/ 44 h 70"/>
                    <a:gd name="T14" fmla="*/ 44 w 56"/>
                    <a:gd name="T15" fmla="*/ 27 h 70"/>
                    <a:gd name="T16" fmla="*/ 56 w 56"/>
                    <a:gd name="T17" fmla="*/ 0 h 70"/>
                    <a:gd name="T18" fmla="*/ 42 w 56"/>
                    <a:gd name="T19" fmla="*/ 1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70">
                      <a:moveTo>
                        <a:pt x="42" y="19"/>
                      </a:moveTo>
                      <a:lnTo>
                        <a:pt x="42" y="19"/>
                      </a:lnTo>
                      <a:cubicBezTo>
                        <a:pt x="37" y="23"/>
                        <a:pt x="26" y="39"/>
                        <a:pt x="23" y="46"/>
                      </a:cubicBezTo>
                      <a:cubicBezTo>
                        <a:pt x="21" y="52"/>
                        <a:pt x="14" y="57"/>
                        <a:pt x="2" y="68"/>
                      </a:cubicBezTo>
                      <a:lnTo>
                        <a:pt x="0" y="70"/>
                      </a:lnTo>
                      <a:cubicBezTo>
                        <a:pt x="0" y="70"/>
                        <a:pt x="3" y="70"/>
                        <a:pt x="14" y="67"/>
                      </a:cubicBezTo>
                      <a:cubicBezTo>
                        <a:pt x="18" y="65"/>
                        <a:pt x="26" y="53"/>
                        <a:pt x="32" y="44"/>
                      </a:cubicBezTo>
                      <a:cubicBezTo>
                        <a:pt x="37" y="37"/>
                        <a:pt x="41" y="30"/>
                        <a:pt x="44" y="27"/>
                      </a:cubicBezTo>
                      <a:cubicBezTo>
                        <a:pt x="51" y="21"/>
                        <a:pt x="54" y="8"/>
                        <a:pt x="56" y="0"/>
                      </a:cubicBezTo>
                      <a:cubicBezTo>
                        <a:pt x="52" y="7"/>
                        <a:pt x="46" y="15"/>
                        <a:pt x="42" y="19"/>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20" name="Freeform 917"/>
                <p:cNvSpPr>
                  <a:spLocks/>
                </p:cNvSpPr>
                <p:nvPr/>
              </p:nvSpPr>
              <p:spPr bwMode="auto">
                <a:xfrm>
                  <a:off x="5160" y="2106"/>
                  <a:ext cx="22" cy="24"/>
                </a:xfrm>
                <a:custGeom>
                  <a:avLst/>
                  <a:gdLst>
                    <a:gd name="T0" fmla="*/ 0 w 72"/>
                    <a:gd name="T1" fmla="*/ 79 h 80"/>
                    <a:gd name="T2" fmla="*/ 0 w 72"/>
                    <a:gd name="T3" fmla="*/ 79 h 80"/>
                    <a:gd name="T4" fmla="*/ 25 w 72"/>
                    <a:gd name="T5" fmla="*/ 45 h 80"/>
                    <a:gd name="T6" fmla="*/ 46 w 72"/>
                    <a:gd name="T7" fmla="*/ 24 h 80"/>
                    <a:gd name="T8" fmla="*/ 63 w 72"/>
                    <a:gd name="T9" fmla="*/ 7 h 80"/>
                    <a:gd name="T10" fmla="*/ 67 w 72"/>
                    <a:gd name="T11" fmla="*/ 8 h 80"/>
                    <a:gd name="T12" fmla="*/ 53 w 72"/>
                    <a:gd name="T13" fmla="*/ 37 h 80"/>
                    <a:gd name="T14" fmla="*/ 36 w 72"/>
                    <a:gd name="T15" fmla="*/ 65 h 80"/>
                    <a:gd name="T16" fmla="*/ 0 w 72"/>
                    <a:gd name="T17" fmla="*/ 7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0" y="79"/>
                      </a:moveTo>
                      <a:lnTo>
                        <a:pt x="0" y="79"/>
                      </a:lnTo>
                      <a:cubicBezTo>
                        <a:pt x="3" y="66"/>
                        <a:pt x="15" y="52"/>
                        <a:pt x="25" y="45"/>
                      </a:cubicBezTo>
                      <a:cubicBezTo>
                        <a:pt x="36" y="38"/>
                        <a:pt x="43" y="28"/>
                        <a:pt x="46" y="24"/>
                      </a:cubicBezTo>
                      <a:cubicBezTo>
                        <a:pt x="48" y="19"/>
                        <a:pt x="60" y="10"/>
                        <a:pt x="63" y="7"/>
                      </a:cubicBezTo>
                      <a:cubicBezTo>
                        <a:pt x="67" y="3"/>
                        <a:pt x="72" y="0"/>
                        <a:pt x="67" y="8"/>
                      </a:cubicBezTo>
                      <a:cubicBezTo>
                        <a:pt x="63" y="16"/>
                        <a:pt x="58" y="29"/>
                        <a:pt x="53" y="37"/>
                      </a:cubicBezTo>
                      <a:cubicBezTo>
                        <a:pt x="49" y="45"/>
                        <a:pt x="42" y="58"/>
                        <a:pt x="36" y="65"/>
                      </a:cubicBezTo>
                      <a:cubicBezTo>
                        <a:pt x="29" y="71"/>
                        <a:pt x="17" y="80"/>
                        <a:pt x="0" y="7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21" name="Freeform 918"/>
                <p:cNvSpPr>
                  <a:spLocks/>
                </p:cNvSpPr>
                <p:nvPr/>
              </p:nvSpPr>
              <p:spPr bwMode="auto">
                <a:xfrm>
                  <a:off x="5161" y="2108"/>
                  <a:ext cx="19" cy="22"/>
                </a:xfrm>
                <a:custGeom>
                  <a:avLst/>
                  <a:gdLst>
                    <a:gd name="T0" fmla="*/ 31 w 65"/>
                    <a:gd name="T1" fmla="*/ 46 h 72"/>
                    <a:gd name="T2" fmla="*/ 31 w 65"/>
                    <a:gd name="T3" fmla="*/ 46 h 72"/>
                    <a:gd name="T4" fmla="*/ 40 w 65"/>
                    <a:gd name="T5" fmla="*/ 34 h 72"/>
                    <a:gd name="T6" fmla="*/ 51 w 65"/>
                    <a:gd name="T7" fmla="*/ 19 h 72"/>
                    <a:gd name="T8" fmla="*/ 61 w 65"/>
                    <a:gd name="T9" fmla="*/ 7 h 72"/>
                    <a:gd name="T10" fmla="*/ 64 w 65"/>
                    <a:gd name="T11" fmla="*/ 1 h 72"/>
                    <a:gd name="T12" fmla="*/ 65 w 65"/>
                    <a:gd name="T13" fmla="*/ 0 h 72"/>
                    <a:gd name="T14" fmla="*/ 62 w 65"/>
                    <a:gd name="T15" fmla="*/ 2 h 72"/>
                    <a:gd name="T16" fmla="*/ 61 w 65"/>
                    <a:gd name="T17" fmla="*/ 3 h 72"/>
                    <a:gd name="T18" fmla="*/ 45 w 65"/>
                    <a:gd name="T19" fmla="*/ 19 h 72"/>
                    <a:gd name="T20" fmla="*/ 24 w 65"/>
                    <a:gd name="T21" fmla="*/ 40 h 72"/>
                    <a:gd name="T22" fmla="*/ 0 w 65"/>
                    <a:gd name="T23" fmla="*/ 72 h 72"/>
                    <a:gd name="T24" fmla="*/ 31 w 65"/>
                    <a:gd name="T25" fmla="*/ 4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2">
                      <a:moveTo>
                        <a:pt x="31" y="46"/>
                      </a:moveTo>
                      <a:lnTo>
                        <a:pt x="31" y="46"/>
                      </a:lnTo>
                      <a:cubicBezTo>
                        <a:pt x="34" y="42"/>
                        <a:pt x="37" y="38"/>
                        <a:pt x="40" y="34"/>
                      </a:cubicBezTo>
                      <a:cubicBezTo>
                        <a:pt x="45" y="27"/>
                        <a:pt x="50" y="22"/>
                        <a:pt x="51" y="19"/>
                      </a:cubicBezTo>
                      <a:cubicBezTo>
                        <a:pt x="53" y="16"/>
                        <a:pt x="56" y="12"/>
                        <a:pt x="61" y="7"/>
                      </a:cubicBezTo>
                      <a:cubicBezTo>
                        <a:pt x="62" y="5"/>
                        <a:pt x="63" y="3"/>
                        <a:pt x="64" y="1"/>
                      </a:cubicBezTo>
                      <a:cubicBezTo>
                        <a:pt x="64" y="1"/>
                        <a:pt x="65" y="0"/>
                        <a:pt x="65" y="0"/>
                      </a:cubicBezTo>
                      <a:cubicBezTo>
                        <a:pt x="64" y="0"/>
                        <a:pt x="63" y="1"/>
                        <a:pt x="62" y="2"/>
                      </a:cubicBezTo>
                      <a:lnTo>
                        <a:pt x="61" y="3"/>
                      </a:lnTo>
                      <a:cubicBezTo>
                        <a:pt x="56" y="7"/>
                        <a:pt x="47" y="15"/>
                        <a:pt x="45" y="19"/>
                      </a:cubicBezTo>
                      <a:cubicBezTo>
                        <a:pt x="43" y="23"/>
                        <a:pt x="35" y="32"/>
                        <a:pt x="24" y="40"/>
                      </a:cubicBezTo>
                      <a:cubicBezTo>
                        <a:pt x="14" y="46"/>
                        <a:pt x="3" y="59"/>
                        <a:pt x="0" y="72"/>
                      </a:cubicBezTo>
                      <a:cubicBezTo>
                        <a:pt x="15" y="62"/>
                        <a:pt x="24" y="56"/>
                        <a:pt x="31" y="46"/>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22" name="Freeform 919"/>
                <p:cNvSpPr>
                  <a:spLocks/>
                </p:cNvSpPr>
                <p:nvPr/>
              </p:nvSpPr>
              <p:spPr bwMode="auto">
                <a:xfrm>
                  <a:off x="5161" y="2111"/>
                  <a:ext cx="18" cy="19"/>
                </a:xfrm>
                <a:custGeom>
                  <a:avLst/>
                  <a:gdLst>
                    <a:gd name="T0" fmla="*/ 52 w 60"/>
                    <a:gd name="T1" fmla="*/ 10 h 63"/>
                    <a:gd name="T2" fmla="*/ 52 w 60"/>
                    <a:gd name="T3" fmla="*/ 10 h 63"/>
                    <a:gd name="T4" fmla="*/ 41 w 60"/>
                    <a:gd name="T5" fmla="*/ 25 h 63"/>
                    <a:gd name="T6" fmla="*/ 31 w 60"/>
                    <a:gd name="T7" fmla="*/ 38 h 63"/>
                    <a:gd name="T8" fmla="*/ 0 w 60"/>
                    <a:gd name="T9" fmla="*/ 63 h 63"/>
                    <a:gd name="T10" fmla="*/ 33 w 60"/>
                    <a:gd name="T11" fmla="*/ 49 h 63"/>
                    <a:gd name="T12" fmla="*/ 47 w 60"/>
                    <a:gd name="T13" fmla="*/ 26 h 63"/>
                    <a:gd name="T14" fmla="*/ 50 w 60"/>
                    <a:gd name="T15" fmla="*/ 21 h 63"/>
                    <a:gd name="T16" fmla="*/ 57 w 60"/>
                    <a:gd name="T17" fmla="*/ 7 h 63"/>
                    <a:gd name="T18" fmla="*/ 60 w 60"/>
                    <a:gd name="T19" fmla="*/ 0 h 63"/>
                    <a:gd name="T20" fmla="*/ 52 w 60"/>
                    <a:gd name="T21" fmla="*/ 1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63">
                      <a:moveTo>
                        <a:pt x="52" y="10"/>
                      </a:moveTo>
                      <a:lnTo>
                        <a:pt x="52" y="10"/>
                      </a:lnTo>
                      <a:cubicBezTo>
                        <a:pt x="51" y="13"/>
                        <a:pt x="46" y="19"/>
                        <a:pt x="41" y="25"/>
                      </a:cubicBezTo>
                      <a:cubicBezTo>
                        <a:pt x="38" y="29"/>
                        <a:pt x="34" y="34"/>
                        <a:pt x="31" y="38"/>
                      </a:cubicBezTo>
                      <a:cubicBezTo>
                        <a:pt x="24" y="47"/>
                        <a:pt x="16" y="53"/>
                        <a:pt x="0" y="63"/>
                      </a:cubicBezTo>
                      <a:cubicBezTo>
                        <a:pt x="16" y="63"/>
                        <a:pt x="27" y="54"/>
                        <a:pt x="33" y="49"/>
                      </a:cubicBezTo>
                      <a:cubicBezTo>
                        <a:pt x="37" y="44"/>
                        <a:pt x="43" y="34"/>
                        <a:pt x="47" y="26"/>
                      </a:cubicBezTo>
                      <a:lnTo>
                        <a:pt x="50" y="21"/>
                      </a:lnTo>
                      <a:cubicBezTo>
                        <a:pt x="53" y="17"/>
                        <a:pt x="55" y="12"/>
                        <a:pt x="57" y="7"/>
                      </a:cubicBezTo>
                      <a:cubicBezTo>
                        <a:pt x="58" y="4"/>
                        <a:pt x="59" y="2"/>
                        <a:pt x="60" y="0"/>
                      </a:cubicBezTo>
                      <a:cubicBezTo>
                        <a:pt x="56" y="4"/>
                        <a:pt x="53" y="8"/>
                        <a:pt x="52" y="10"/>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23" name="Freeform 920"/>
                <p:cNvSpPr>
                  <a:spLocks/>
                </p:cNvSpPr>
                <p:nvPr/>
              </p:nvSpPr>
              <p:spPr bwMode="auto">
                <a:xfrm>
                  <a:off x="5183" y="2112"/>
                  <a:ext cx="10" cy="11"/>
                </a:xfrm>
                <a:custGeom>
                  <a:avLst/>
                  <a:gdLst>
                    <a:gd name="T0" fmla="*/ 2 w 33"/>
                    <a:gd name="T1" fmla="*/ 33 h 36"/>
                    <a:gd name="T2" fmla="*/ 2 w 33"/>
                    <a:gd name="T3" fmla="*/ 33 h 36"/>
                    <a:gd name="T4" fmla="*/ 12 w 33"/>
                    <a:gd name="T5" fmla="*/ 15 h 36"/>
                    <a:gd name="T6" fmla="*/ 17 w 33"/>
                    <a:gd name="T7" fmla="*/ 0 h 36"/>
                    <a:gd name="T8" fmla="*/ 33 w 33"/>
                    <a:gd name="T9" fmla="*/ 19 h 36"/>
                    <a:gd name="T10" fmla="*/ 17 w 33"/>
                    <a:gd name="T11" fmla="*/ 31 h 36"/>
                    <a:gd name="T12" fmla="*/ 3 w 33"/>
                    <a:gd name="T13" fmla="*/ 35 h 36"/>
                    <a:gd name="T14" fmla="*/ 2 w 33"/>
                    <a:gd name="T15" fmla="*/ 33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6">
                      <a:moveTo>
                        <a:pt x="2" y="33"/>
                      </a:moveTo>
                      <a:lnTo>
                        <a:pt x="2" y="33"/>
                      </a:lnTo>
                      <a:cubicBezTo>
                        <a:pt x="6" y="27"/>
                        <a:pt x="10" y="19"/>
                        <a:pt x="12" y="15"/>
                      </a:cubicBezTo>
                      <a:cubicBezTo>
                        <a:pt x="13" y="11"/>
                        <a:pt x="17" y="0"/>
                        <a:pt x="17" y="0"/>
                      </a:cubicBezTo>
                      <a:lnTo>
                        <a:pt x="33" y="19"/>
                      </a:lnTo>
                      <a:cubicBezTo>
                        <a:pt x="33" y="19"/>
                        <a:pt x="25" y="29"/>
                        <a:pt x="17" y="31"/>
                      </a:cubicBezTo>
                      <a:cubicBezTo>
                        <a:pt x="9" y="33"/>
                        <a:pt x="5" y="34"/>
                        <a:pt x="3" y="35"/>
                      </a:cubicBezTo>
                      <a:cubicBezTo>
                        <a:pt x="0" y="35"/>
                        <a:pt x="0" y="36"/>
                        <a:pt x="2" y="3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24" name="Freeform 921"/>
                <p:cNvSpPr>
                  <a:spLocks/>
                </p:cNvSpPr>
                <p:nvPr/>
              </p:nvSpPr>
              <p:spPr bwMode="auto">
                <a:xfrm>
                  <a:off x="5184" y="2112"/>
                  <a:ext cx="9" cy="10"/>
                </a:xfrm>
                <a:custGeom>
                  <a:avLst/>
                  <a:gdLst>
                    <a:gd name="T0" fmla="*/ 0 w 28"/>
                    <a:gd name="T1" fmla="*/ 31 h 31"/>
                    <a:gd name="T2" fmla="*/ 0 w 28"/>
                    <a:gd name="T3" fmla="*/ 31 h 31"/>
                    <a:gd name="T4" fmla="*/ 3 w 28"/>
                    <a:gd name="T5" fmla="*/ 31 h 31"/>
                    <a:gd name="T6" fmla="*/ 13 w 28"/>
                    <a:gd name="T7" fmla="*/ 28 h 31"/>
                    <a:gd name="T8" fmla="*/ 28 w 28"/>
                    <a:gd name="T9" fmla="*/ 17 h 31"/>
                    <a:gd name="T10" fmla="*/ 15 w 28"/>
                    <a:gd name="T11" fmla="*/ 0 h 31"/>
                    <a:gd name="T12" fmla="*/ 10 w 28"/>
                    <a:gd name="T13" fmla="*/ 13 h 31"/>
                    <a:gd name="T14" fmla="*/ 0 w 28"/>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31">
                      <a:moveTo>
                        <a:pt x="0" y="31"/>
                      </a:moveTo>
                      <a:lnTo>
                        <a:pt x="0" y="31"/>
                      </a:lnTo>
                      <a:cubicBezTo>
                        <a:pt x="1" y="31"/>
                        <a:pt x="2" y="31"/>
                        <a:pt x="3" y="31"/>
                      </a:cubicBezTo>
                      <a:cubicBezTo>
                        <a:pt x="5" y="30"/>
                        <a:pt x="8" y="29"/>
                        <a:pt x="13" y="28"/>
                      </a:cubicBezTo>
                      <a:cubicBezTo>
                        <a:pt x="20" y="26"/>
                        <a:pt x="26" y="19"/>
                        <a:pt x="28" y="17"/>
                      </a:cubicBezTo>
                      <a:lnTo>
                        <a:pt x="15" y="0"/>
                      </a:lnTo>
                      <a:cubicBezTo>
                        <a:pt x="13" y="4"/>
                        <a:pt x="11" y="11"/>
                        <a:pt x="10" y="13"/>
                      </a:cubicBezTo>
                      <a:cubicBezTo>
                        <a:pt x="9" y="17"/>
                        <a:pt x="5" y="25"/>
                        <a:pt x="0" y="31"/>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25" name="Freeform 922"/>
                <p:cNvSpPr>
                  <a:spLocks/>
                </p:cNvSpPr>
                <p:nvPr/>
              </p:nvSpPr>
              <p:spPr bwMode="auto">
                <a:xfrm>
                  <a:off x="5181" y="2113"/>
                  <a:ext cx="35" cy="11"/>
                </a:xfrm>
                <a:custGeom>
                  <a:avLst/>
                  <a:gdLst>
                    <a:gd name="T0" fmla="*/ 4 w 117"/>
                    <a:gd name="T1" fmla="*/ 30 h 34"/>
                    <a:gd name="T2" fmla="*/ 4 w 117"/>
                    <a:gd name="T3" fmla="*/ 30 h 34"/>
                    <a:gd name="T4" fmla="*/ 32 w 117"/>
                    <a:gd name="T5" fmla="*/ 17 h 34"/>
                    <a:gd name="T6" fmla="*/ 80 w 117"/>
                    <a:gd name="T7" fmla="*/ 1 h 34"/>
                    <a:gd name="T8" fmla="*/ 112 w 117"/>
                    <a:gd name="T9" fmla="*/ 6 h 34"/>
                    <a:gd name="T10" fmla="*/ 111 w 117"/>
                    <a:gd name="T11" fmla="*/ 9 h 34"/>
                    <a:gd name="T12" fmla="*/ 97 w 117"/>
                    <a:gd name="T13" fmla="*/ 15 h 34"/>
                    <a:gd name="T14" fmla="*/ 78 w 117"/>
                    <a:gd name="T15" fmla="*/ 20 h 34"/>
                    <a:gd name="T16" fmla="*/ 57 w 117"/>
                    <a:gd name="T17" fmla="*/ 28 h 34"/>
                    <a:gd name="T18" fmla="*/ 30 w 117"/>
                    <a:gd name="T19" fmla="*/ 32 h 34"/>
                    <a:gd name="T20" fmla="*/ 7 w 117"/>
                    <a:gd name="T21" fmla="*/ 32 h 34"/>
                    <a:gd name="T22" fmla="*/ 4 w 117"/>
                    <a:gd name="T23" fmla="*/ 3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34">
                      <a:moveTo>
                        <a:pt x="4" y="30"/>
                      </a:moveTo>
                      <a:lnTo>
                        <a:pt x="4" y="30"/>
                      </a:lnTo>
                      <a:cubicBezTo>
                        <a:pt x="19" y="26"/>
                        <a:pt x="21" y="26"/>
                        <a:pt x="32" y="17"/>
                      </a:cubicBezTo>
                      <a:cubicBezTo>
                        <a:pt x="42" y="8"/>
                        <a:pt x="69" y="1"/>
                        <a:pt x="80" y="1"/>
                      </a:cubicBezTo>
                      <a:cubicBezTo>
                        <a:pt x="92" y="0"/>
                        <a:pt x="106" y="3"/>
                        <a:pt x="112" y="6"/>
                      </a:cubicBezTo>
                      <a:cubicBezTo>
                        <a:pt x="117" y="8"/>
                        <a:pt x="115" y="9"/>
                        <a:pt x="111" y="9"/>
                      </a:cubicBezTo>
                      <a:cubicBezTo>
                        <a:pt x="106" y="9"/>
                        <a:pt x="102" y="12"/>
                        <a:pt x="97" y="15"/>
                      </a:cubicBezTo>
                      <a:cubicBezTo>
                        <a:pt x="93" y="18"/>
                        <a:pt x="88" y="19"/>
                        <a:pt x="78" y="20"/>
                      </a:cubicBezTo>
                      <a:cubicBezTo>
                        <a:pt x="67" y="20"/>
                        <a:pt x="64" y="25"/>
                        <a:pt x="57" y="28"/>
                      </a:cubicBezTo>
                      <a:cubicBezTo>
                        <a:pt x="51" y="30"/>
                        <a:pt x="34" y="34"/>
                        <a:pt x="30" y="32"/>
                      </a:cubicBezTo>
                      <a:cubicBezTo>
                        <a:pt x="25" y="30"/>
                        <a:pt x="13" y="30"/>
                        <a:pt x="7" y="32"/>
                      </a:cubicBezTo>
                      <a:cubicBezTo>
                        <a:pt x="0" y="34"/>
                        <a:pt x="1" y="31"/>
                        <a:pt x="4" y="3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26" name="Freeform 923"/>
                <p:cNvSpPr>
                  <a:spLocks/>
                </p:cNvSpPr>
                <p:nvPr/>
              </p:nvSpPr>
              <p:spPr bwMode="auto">
                <a:xfrm>
                  <a:off x="5184" y="2108"/>
                  <a:ext cx="5" cy="12"/>
                </a:xfrm>
                <a:custGeom>
                  <a:avLst/>
                  <a:gdLst>
                    <a:gd name="T0" fmla="*/ 1 w 17"/>
                    <a:gd name="T1" fmla="*/ 37 h 37"/>
                    <a:gd name="T2" fmla="*/ 1 w 17"/>
                    <a:gd name="T3" fmla="*/ 37 h 37"/>
                    <a:gd name="T4" fmla="*/ 2 w 17"/>
                    <a:gd name="T5" fmla="*/ 20 h 37"/>
                    <a:gd name="T6" fmla="*/ 6 w 17"/>
                    <a:gd name="T7" fmla="*/ 0 h 37"/>
                    <a:gd name="T8" fmla="*/ 17 w 17"/>
                    <a:gd name="T9" fmla="*/ 11 h 37"/>
                    <a:gd name="T10" fmla="*/ 6 w 17"/>
                    <a:gd name="T11" fmla="*/ 32 h 37"/>
                    <a:gd name="T12" fmla="*/ 1 w 17"/>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7" h="37">
                      <a:moveTo>
                        <a:pt x="1" y="37"/>
                      </a:moveTo>
                      <a:lnTo>
                        <a:pt x="1" y="37"/>
                      </a:lnTo>
                      <a:cubicBezTo>
                        <a:pt x="0" y="30"/>
                        <a:pt x="0" y="25"/>
                        <a:pt x="2" y="20"/>
                      </a:cubicBezTo>
                      <a:cubicBezTo>
                        <a:pt x="3" y="16"/>
                        <a:pt x="5" y="4"/>
                        <a:pt x="6" y="0"/>
                      </a:cubicBezTo>
                      <a:lnTo>
                        <a:pt x="17" y="11"/>
                      </a:lnTo>
                      <a:cubicBezTo>
                        <a:pt x="16" y="21"/>
                        <a:pt x="10" y="30"/>
                        <a:pt x="6" y="32"/>
                      </a:cubicBezTo>
                      <a:cubicBezTo>
                        <a:pt x="2" y="35"/>
                        <a:pt x="3" y="35"/>
                        <a:pt x="1" y="3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27" name="Freeform 924"/>
                <p:cNvSpPr>
                  <a:spLocks/>
                </p:cNvSpPr>
                <p:nvPr/>
              </p:nvSpPr>
              <p:spPr bwMode="auto">
                <a:xfrm>
                  <a:off x="5162" y="2128"/>
                  <a:ext cx="29" cy="16"/>
                </a:xfrm>
                <a:custGeom>
                  <a:avLst/>
                  <a:gdLst>
                    <a:gd name="T0" fmla="*/ 5 w 95"/>
                    <a:gd name="T1" fmla="*/ 14 h 53"/>
                    <a:gd name="T2" fmla="*/ 5 w 95"/>
                    <a:gd name="T3" fmla="*/ 14 h 53"/>
                    <a:gd name="T4" fmla="*/ 55 w 95"/>
                    <a:gd name="T5" fmla="*/ 7 h 53"/>
                    <a:gd name="T6" fmla="*/ 86 w 95"/>
                    <a:gd name="T7" fmla="*/ 27 h 53"/>
                    <a:gd name="T8" fmla="*/ 94 w 95"/>
                    <a:gd name="T9" fmla="*/ 44 h 53"/>
                    <a:gd name="T10" fmla="*/ 85 w 95"/>
                    <a:gd name="T11" fmla="*/ 46 h 53"/>
                    <a:gd name="T12" fmla="*/ 61 w 95"/>
                    <a:gd name="T13" fmla="*/ 29 h 53"/>
                    <a:gd name="T14" fmla="*/ 28 w 95"/>
                    <a:gd name="T15" fmla="*/ 18 h 53"/>
                    <a:gd name="T16" fmla="*/ 10 w 95"/>
                    <a:gd name="T17" fmla="*/ 15 h 53"/>
                    <a:gd name="T18" fmla="*/ 5 w 95"/>
                    <a:gd name="T19" fmla="*/ 1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53">
                      <a:moveTo>
                        <a:pt x="5" y="14"/>
                      </a:moveTo>
                      <a:lnTo>
                        <a:pt x="5" y="14"/>
                      </a:lnTo>
                      <a:cubicBezTo>
                        <a:pt x="25" y="1"/>
                        <a:pt x="38" y="0"/>
                        <a:pt x="55" y="7"/>
                      </a:cubicBezTo>
                      <a:cubicBezTo>
                        <a:pt x="72" y="14"/>
                        <a:pt x="83" y="22"/>
                        <a:pt x="86" y="27"/>
                      </a:cubicBezTo>
                      <a:cubicBezTo>
                        <a:pt x="88" y="33"/>
                        <a:pt x="93" y="42"/>
                        <a:pt x="94" y="44"/>
                      </a:cubicBezTo>
                      <a:cubicBezTo>
                        <a:pt x="95" y="46"/>
                        <a:pt x="95" y="53"/>
                        <a:pt x="85" y="46"/>
                      </a:cubicBezTo>
                      <a:cubicBezTo>
                        <a:pt x="75" y="39"/>
                        <a:pt x="72" y="33"/>
                        <a:pt x="61" y="29"/>
                      </a:cubicBezTo>
                      <a:cubicBezTo>
                        <a:pt x="50" y="25"/>
                        <a:pt x="33" y="21"/>
                        <a:pt x="28" y="18"/>
                      </a:cubicBezTo>
                      <a:cubicBezTo>
                        <a:pt x="23" y="15"/>
                        <a:pt x="18" y="13"/>
                        <a:pt x="10" y="15"/>
                      </a:cubicBezTo>
                      <a:cubicBezTo>
                        <a:pt x="6" y="16"/>
                        <a:pt x="0" y="17"/>
                        <a:pt x="5" y="1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28" name="Freeform 925"/>
                <p:cNvSpPr>
                  <a:spLocks/>
                </p:cNvSpPr>
                <p:nvPr/>
              </p:nvSpPr>
              <p:spPr bwMode="auto">
                <a:xfrm>
                  <a:off x="5165" y="2128"/>
                  <a:ext cx="25" cy="14"/>
                </a:xfrm>
                <a:custGeom>
                  <a:avLst/>
                  <a:gdLst>
                    <a:gd name="T0" fmla="*/ 45 w 84"/>
                    <a:gd name="T1" fmla="*/ 14 h 46"/>
                    <a:gd name="T2" fmla="*/ 45 w 84"/>
                    <a:gd name="T3" fmla="*/ 14 h 46"/>
                    <a:gd name="T4" fmla="*/ 83 w 84"/>
                    <a:gd name="T5" fmla="*/ 46 h 46"/>
                    <a:gd name="T6" fmla="*/ 83 w 84"/>
                    <a:gd name="T7" fmla="*/ 44 h 46"/>
                    <a:gd name="T8" fmla="*/ 81 w 84"/>
                    <a:gd name="T9" fmla="*/ 38 h 46"/>
                    <a:gd name="T10" fmla="*/ 75 w 84"/>
                    <a:gd name="T11" fmla="*/ 26 h 46"/>
                    <a:gd name="T12" fmla="*/ 44 w 84"/>
                    <a:gd name="T13" fmla="*/ 7 h 46"/>
                    <a:gd name="T14" fmla="*/ 0 w 84"/>
                    <a:gd name="T15" fmla="*/ 12 h 46"/>
                    <a:gd name="T16" fmla="*/ 45 w 84"/>
                    <a:gd name="T17"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46">
                      <a:moveTo>
                        <a:pt x="45" y="14"/>
                      </a:moveTo>
                      <a:lnTo>
                        <a:pt x="45" y="14"/>
                      </a:lnTo>
                      <a:cubicBezTo>
                        <a:pt x="56" y="20"/>
                        <a:pt x="67" y="26"/>
                        <a:pt x="83" y="46"/>
                      </a:cubicBezTo>
                      <a:cubicBezTo>
                        <a:pt x="84" y="46"/>
                        <a:pt x="84" y="44"/>
                        <a:pt x="83" y="44"/>
                      </a:cubicBezTo>
                      <a:lnTo>
                        <a:pt x="81" y="38"/>
                      </a:lnTo>
                      <a:lnTo>
                        <a:pt x="75" y="26"/>
                      </a:lnTo>
                      <a:cubicBezTo>
                        <a:pt x="73" y="23"/>
                        <a:pt x="62" y="14"/>
                        <a:pt x="44" y="7"/>
                      </a:cubicBezTo>
                      <a:cubicBezTo>
                        <a:pt x="30" y="1"/>
                        <a:pt x="18" y="0"/>
                        <a:pt x="0" y="12"/>
                      </a:cubicBezTo>
                      <a:cubicBezTo>
                        <a:pt x="18" y="10"/>
                        <a:pt x="34" y="9"/>
                        <a:pt x="45" y="14"/>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29" name="Freeform 926"/>
                <p:cNvSpPr>
                  <a:spLocks/>
                </p:cNvSpPr>
                <p:nvPr/>
              </p:nvSpPr>
              <p:spPr bwMode="auto">
                <a:xfrm>
                  <a:off x="5167" y="2131"/>
                  <a:ext cx="23" cy="11"/>
                </a:xfrm>
                <a:custGeom>
                  <a:avLst/>
                  <a:gdLst>
                    <a:gd name="T0" fmla="*/ 38 w 77"/>
                    <a:gd name="T1" fmla="*/ 5 h 37"/>
                    <a:gd name="T2" fmla="*/ 38 w 77"/>
                    <a:gd name="T3" fmla="*/ 5 h 37"/>
                    <a:gd name="T4" fmla="*/ 0 w 77"/>
                    <a:gd name="T5" fmla="*/ 2 h 37"/>
                    <a:gd name="T6" fmla="*/ 13 w 77"/>
                    <a:gd name="T7" fmla="*/ 6 h 37"/>
                    <a:gd name="T8" fmla="*/ 34 w 77"/>
                    <a:gd name="T9" fmla="*/ 13 h 37"/>
                    <a:gd name="T10" fmla="*/ 45 w 77"/>
                    <a:gd name="T11" fmla="*/ 17 h 37"/>
                    <a:gd name="T12" fmla="*/ 61 w 77"/>
                    <a:gd name="T13" fmla="*/ 27 h 37"/>
                    <a:gd name="T14" fmla="*/ 70 w 77"/>
                    <a:gd name="T15" fmla="*/ 34 h 37"/>
                    <a:gd name="T16" fmla="*/ 77 w 77"/>
                    <a:gd name="T17" fmla="*/ 37 h 37"/>
                    <a:gd name="T18" fmla="*/ 38 w 77"/>
                    <a:gd name="T19"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37">
                      <a:moveTo>
                        <a:pt x="38" y="5"/>
                      </a:moveTo>
                      <a:lnTo>
                        <a:pt x="38" y="5"/>
                      </a:lnTo>
                      <a:cubicBezTo>
                        <a:pt x="29" y="0"/>
                        <a:pt x="16" y="0"/>
                        <a:pt x="0" y="2"/>
                      </a:cubicBezTo>
                      <a:cubicBezTo>
                        <a:pt x="5" y="2"/>
                        <a:pt x="9" y="3"/>
                        <a:pt x="13" y="6"/>
                      </a:cubicBezTo>
                      <a:cubicBezTo>
                        <a:pt x="16" y="8"/>
                        <a:pt x="25" y="11"/>
                        <a:pt x="34" y="13"/>
                      </a:cubicBezTo>
                      <a:cubicBezTo>
                        <a:pt x="38" y="14"/>
                        <a:pt x="42" y="16"/>
                        <a:pt x="45" y="17"/>
                      </a:cubicBezTo>
                      <a:cubicBezTo>
                        <a:pt x="53" y="19"/>
                        <a:pt x="57" y="23"/>
                        <a:pt x="61" y="27"/>
                      </a:cubicBezTo>
                      <a:cubicBezTo>
                        <a:pt x="64" y="29"/>
                        <a:pt x="67" y="31"/>
                        <a:pt x="70" y="34"/>
                      </a:cubicBezTo>
                      <a:cubicBezTo>
                        <a:pt x="74" y="36"/>
                        <a:pt x="76" y="37"/>
                        <a:pt x="77" y="37"/>
                      </a:cubicBezTo>
                      <a:cubicBezTo>
                        <a:pt x="61" y="16"/>
                        <a:pt x="49" y="11"/>
                        <a:pt x="38" y="5"/>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30" name="Freeform 927"/>
                <p:cNvSpPr>
                  <a:spLocks/>
                </p:cNvSpPr>
                <p:nvPr/>
              </p:nvSpPr>
              <p:spPr bwMode="auto">
                <a:xfrm>
                  <a:off x="5166" y="2131"/>
                  <a:ext cx="28" cy="10"/>
                </a:xfrm>
                <a:custGeom>
                  <a:avLst/>
                  <a:gdLst>
                    <a:gd name="T0" fmla="*/ 2 w 95"/>
                    <a:gd name="T1" fmla="*/ 5 h 33"/>
                    <a:gd name="T2" fmla="*/ 2 w 95"/>
                    <a:gd name="T3" fmla="*/ 5 h 33"/>
                    <a:gd name="T4" fmla="*/ 37 w 95"/>
                    <a:gd name="T5" fmla="*/ 5 h 33"/>
                    <a:gd name="T6" fmla="*/ 58 w 95"/>
                    <a:gd name="T7" fmla="*/ 12 h 33"/>
                    <a:gd name="T8" fmla="*/ 86 w 95"/>
                    <a:gd name="T9" fmla="*/ 27 h 33"/>
                    <a:gd name="T10" fmla="*/ 83 w 95"/>
                    <a:gd name="T11" fmla="*/ 32 h 33"/>
                    <a:gd name="T12" fmla="*/ 3 w 95"/>
                    <a:gd name="T13" fmla="*/ 10 h 33"/>
                    <a:gd name="T14" fmla="*/ 2 w 95"/>
                    <a:gd name="T15" fmla="*/ 5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33">
                      <a:moveTo>
                        <a:pt x="2" y="5"/>
                      </a:moveTo>
                      <a:lnTo>
                        <a:pt x="2" y="5"/>
                      </a:lnTo>
                      <a:cubicBezTo>
                        <a:pt x="17" y="0"/>
                        <a:pt x="30" y="2"/>
                        <a:pt x="37" y="5"/>
                      </a:cubicBezTo>
                      <a:cubicBezTo>
                        <a:pt x="45" y="9"/>
                        <a:pt x="51" y="10"/>
                        <a:pt x="58" y="12"/>
                      </a:cubicBezTo>
                      <a:cubicBezTo>
                        <a:pt x="65" y="14"/>
                        <a:pt x="81" y="22"/>
                        <a:pt x="86" y="27"/>
                      </a:cubicBezTo>
                      <a:cubicBezTo>
                        <a:pt x="91" y="31"/>
                        <a:pt x="95" y="33"/>
                        <a:pt x="83" y="32"/>
                      </a:cubicBezTo>
                      <a:cubicBezTo>
                        <a:pt x="46" y="29"/>
                        <a:pt x="21" y="28"/>
                        <a:pt x="3" y="10"/>
                      </a:cubicBezTo>
                      <a:cubicBezTo>
                        <a:pt x="0" y="7"/>
                        <a:pt x="0" y="6"/>
                        <a:pt x="2"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31" name="Freeform 928"/>
                <p:cNvSpPr>
                  <a:spLocks/>
                </p:cNvSpPr>
                <p:nvPr/>
              </p:nvSpPr>
              <p:spPr bwMode="auto">
                <a:xfrm>
                  <a:off x="5155" y="2134"/>
                  <a:ext cx="31" cy="15"/>
                </a:xfrm>
                <a:custGeom>
                  <a:avLst/>
                  <a:gdLst>
                    <a:gd name="T0" fmla="*/ 3 w 104"/>
                    <a:gd name="T1" fmla="*/ 2 h 49"/>
                    <a:gd name="T2" fmla="*/ 3 w 104"/>
                    <a:gd name="T3" fmla="*/ 2 h 49"/>
                    <a:gd name="T4" fmla="*/ 64 w 104"/>
                    <a:gd name="T5" fmla="*/ 19 h 49"/>
                    <a:gd name="T6" fmla="*/ 93 w 104"/>
                    <a:gd name="T7" fmla="*/ 40 h 49"/>
                    <a:gd name="T8" fmla="*/ 93 w 104"/>
                    <a:gd name="T9" fmla="*/ 45 h 49"/>
                    <a:gd name="T10" fmla="*/ 60 w 104"/>
                    <a:gd name="T11" fmla="*/ 41 h 49"/>
                    <a:gd name="T12" fmla="*/ 8 w 104"/>
                    <a:gd name="T13" fmla="*/ 14 h 49"/>
                    <a:gd name="T14" fmla="*/ 3 w 104"/>
                    <a:gd name="T15" fmla="*/ 2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49">
                      <a:moveTo>
                        <a:pt x="3" y="2"/>
                      </a:moveTo>
                      <a:lnTo>
                        <a:pt x="3" y="2"/>
                      </a:lnTo>
                      <a:cubicBezTo>
                        <a:pt x="33" y="0"/>
                        <a:pt x="53" y="11"/>
                        <a:pt x="64" y="19"/>
                      </a:cubicBezTo>
                      <a:cubicBezTo>
                        <a:pt x="74" y="26"/>
                        <a:pt x="88" y="37"/>
                        <a:pt x="93" y="40"/>
                      </a:cubicBezTo>
                      <a:cubicBezTo>
                        <a:pt x="98" y="43"/>
                        <a:pt x="104" y="49"/>
                        <a:pt x="93" y="45"/>
                      </a:cubicBezTo>
                      <a:cubicBezTo>
                        <a:pt x="82" y="41"/>
                        <a:pt x="73" y="43"/>
                        <a:pt x="60" y="41"/>
                      </a:cubicBezTo>
                      <a:cubicBezTo>
                        <a:pt x="47" y="39"/>
                        <a:pt x="17" y="31"/>
                        <a:pt x="8" y="14"/>
                      </a:cubicBezTo>
                      <a:cubicBezTo>
                        <a:pt x="3" y="6"/>
                        <a:pt x="0" y="3"/>
                        <a:pt x="3" y="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32" name="Freeform 929"/>
                <p:cNvSpPr>
                  <a:spLocks/>
                </p:cNvSpPr>
                <p:nvPr/>
              </p:nvSpPr>
              <p:spPr bwMode="auto">
                <a:xfrm>
                  <a:off x="5166" y="2133"/>
                  <a:ext cx="26" cy="8"/>
                </a:xfrm>
                <a:custGeom>
                  <a:avLst/>
                  <a:gdLst>
                    <a:gd name="T0" fmla="*/ 56 w 84"/>
                    <a:gd name="T1" fmla="*/ 17 h 25"/>
                    <a:gd name="T2" fmla="*/ 56 w 84"/>
                    <a:gd name="T3" fmla="*/ 17 h 25"/>
                    <a:gd name="T4" fmla="*/ 52 w 84"/>
                    <a:gd name="T5" fmla="*/ 17 h 25"/>
                    <a:gd name="T6" fmla="*/ 33 w 84"/>
                    <a:gd name="T7" fmla="*/ 12 h 25"/>
                    <a:gd name="T8" fmla="*/ 15 w 84"/>
                    <a:gd name="T9" fmla="*/ 5 h 25"/>
                    <a:gd name="T10" fmla="*/ 0 w 84"/>
                    <a:gd name="T11" fmla="*/ 0 h 25"/>
                    <a:gd name="T12" fmla="*/ 0 w 84"/>
                    <a:gd name="T13" fmla="*/ 0 h 25"/>
                    <a:gd name="T14" fmla="*/ 0 w 84"/>
                    <a:gd name="T15" fmla="*/ 0 h 25"/>
                    <a:gd name="T16" fmla="*/ 2 w 84"/>
                    <a:gd name="T17" fmla="*/ 3 h 25"/>
                    <a:gd name="T18" fmla="*/ 79 w 84"/>
                    <a:gd name="T19" fmla="*/ 25 h 25"/>
                    <a:gd name="T20" fmla="*/ 82 w 84"/>
                    <a:gd name="T21" fmla="*/ 25 h 25"/>
                    <a:gd name="T22" fmla="*/ 84 w 84"/>
                    <a:gd name="T23" fmla="*/ 25 h 25"/>
                    <a:gd name="T24" fmla="*/ 56 w 84"/>
                    <a:gd name="T25"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25">
                      <a:moveTo>
                        <a:pt x="56" y="17"/>
                      </a:moveTo>
                      <a:lnTo>
                        <a:pt x="56" y="17"/>
                      </a:lnTo>
                      <a:lnTo>
                        <a:pt x="52" y="17"/>
                      </a:lnTo>
                      <a:cubicBezTo>
                        <a:pt x="46" y="16"/>
                        <a:pt x="42" y="16"/>
                        <a:pt x="33" y="12"/>
                      </a:cubicBezTo>
                      <a:cubicBezTo>
                        <a:pt x="28" y="9"/>
                        <a:pt x="21" y="7"/>
                        <a:pt x="15" y="5"/>
                      </a:cubicBezTo>
                      <a:cubicBezTo>
                        <a:pt x="10" y="4"/>
                        <a:pt x="5" y="2"/>
                        <a:pt x="0" y="0"/>
                      </a:cubicBezTo>
                      <a:cubicBezTo>
                        <a:pt x="0" y="0"/>
                        <a:pt x="0" y="0"/>
                        <a:pt x="0" y="0"/>
                      </a:cubicBezTo>
                      <a:cubicBezTo>
                        <a:pt x="0" y="0"/>
                        <a:pt x="0" y="0"/>
                        <a:pt x="0" y="0"/>
                      </a:cubicBezTo>
                      <a:cubicBezTo>
                        <a:pt x="0" y="1"/>
                        <a:pt x="0" y="1"/>
                        <a:pt x="2" y="3"/>
                      </a:cubicBezTo>
                      <a:cubicBezTo>
                        <a:pt x="19" y="20"/>
                        <a:pt x="43" y="22"/>
                        <a:pt x="79" y="25"/>
                      </a:cubicBezTo>
                      <a:lnTo>
                        <a:pt x="82" y="25"/>
                      </a:lnTo>
                      <a:cubicBezTo>
                        <a:pt x="83" y="25"/>
                        <a:pt x="83" y="25"/>
                        <a:pt x="84" y="25"/>
                      </a:cubicBezTo>
                      <a:cubicBezTo>
                        <a:pt x="75" y="21"/>
                        <a:pt x="62" y="18"/>
                        <a:pt x="56" y="17"/>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33" name="Freeform 930"/>
                <p:cNvSpPr>
                  <a:spLocks/>
                </p:cNvSpPr>
                <p:nvPr/>
              </p:nvSpPr>
              <p:spPr bwMode="auto">
                <a:xfrm>
                  <a:off x="5167" y="2132"/>
                  <a:ext cx="25" cy="9"/>
                </a:xfrm>
                <a:custGeom>
                  <a:avLst/>
                  <a:gdLst>
                    <a:gd name="T0" fmla="*/ 13 w 85"/>
                    <a:gd name="T1" fmla="*/ 8 h 29"/>
                    <a:gd name="T2" fmla="*/ 13 w 85"/>
                    <a:gd name="T3" fmla="*/ 8 h 29"/>
                    <a:gd name="T4" fmla="*/ 32 w 85"/>
                    <a:gd name="T5" fmla="*/ 15 h 29"/>
                    <a:gd name="T6" fmla="*/ 50 w 85"/>
                    <a:gd name="T7" fmla="*/ 20 h 29"/>
                    <a:gd name="T8" fmla="*/ 54 w 85"/>
                    <a:gd name="T9" fmla="*/ 20 h 29"/>
                    <a:gd name="T10" fmla="*/ 84 w 85"/>
                    <a:gd name="T11" fmla="*/ 29 h 29"/>
                    <a:gd name="T12" fmla="*/ 85 w 85"/>
                    <a:gd name="T13" fmla="*/ 29 h 29"/>
                    <a:gd name="T14" fmla="*/ 83 w 85"/>
                    <a:gd name="T15" fmla="*/ 28 h 29"/>
                    <a:gd name="T16" fmla="*/ 81 w 85"/>
                    <a:gd name="T17" fmla="*/ 26 h 29"/>
                    <a:gd name="T18" fmla="*/ 53 w 85"/>
                    <a:gd name="T19" fmla="*/ 11 h 29"/>
                    <a:gd name="T20" fmla="*/ 48 w 85"/>
                    <a:gd name="T21" fmla="*/ 10 h 29"/>
                    <a:gd name="T22" fmla="*/ 33 w 85"/>
                    <a:gd name="T23" fmla="*/ 5 h 29"/>
                    <a:gd name="T24" fmla="*/ 0 w 85"/>
                    <a:gd name="T25" fmla="*/ 4 h 29"/>
                    <a:gd name="T26" fmla="*/ 13 w 85"/>
                    <a:gd name="T27"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29">
                      <a:moveTo>
                        <a:pt x="13" y="8"/>
                      </a:moveTo>
                      <a:lnTo>
                        <a:pt x="13" y="8"/>
                      </a:lnTo>
                      <a:cubicBezTo>
                        <a:pt x="20" y="10"/>
                        <a:pt x="26" y="12"/>
                        <a:pt x="32" y="15"/>
                      </a:cubicBezTo>
                      <a:cubicBezTo>
                        <a:pt x="40" y="19"/>
                        <a:pt x="44" y="20"/>
                        <a:pt x="50" y="20"/>
                      </a:cubicBezTo>
                      <a:lnTo>
                        <a:pt x="54" y="20"/>
                      </a:lnTo>
                      <a:cubicBezTo>
                        <a:pt x="60" y="21"/>
                        <a:pt x="75" y="25"/>
                        <a:pt x="84" y="29"/>
                      </a:cubicBezTo>
                      <a:cubicBezTo>
                        <a:pt x="84" y="29"/>
                        <a:pt x="85" y="29"/>
                        <a:pt x="85" y="29"/>
                      </a:cubicBezTo>
                      <a:cubicBezTo>
                        <a:pt x="84" y="29"/>
                        <a:pt x="84" y="28"/>
                        <a:pt x="83" y="28"/>
                      </a:cubicBezTo>
                      <a:cubicBezTo>
                        <a:pt x="82" y="27"/>
                        <a:pt x="82" y="26"/>
                        <a:pt x="81" y="26"/>
                      </a:cubicBezTo>
                      <a:cubicBezTo>
                        <a:pt x="76" y="21"/>
                        <a:pt x="60" y="13"/>
                        <a:pt x="53" y="11"/>
                      </a:cubicBezTo>
                      <a:cubicBezTo>
                        <a:pt x="51" y="11"/>
                        <a:pt x="50" y="10"/>
                        <a:pt x="48" y="10"/>
                      </a:cubicBezTo>
                      <a:cubicBezTo>
                        <a:pt x="43" y="9"/>
                        <a:pt x="38" y="7"/>
                        <a:pt x="33" y="5"/>
                      </a:cubicBezTo>
                      <a:cubicBezTo>
                        <a:pt x="24" y="0"/>
                        <a:pt x="12" y="0"/>
                        <a:pt x="0" y="4"/>
                      </a:cubicBezTo>
                      <a:cubicBezTo>
                        <a:pt x="4" y="6"/>
                        <a:pt x="9" y="7"/>
                        <a:pt x="13" y="8"/>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34" name="Freeform 931"/>
                <p:cNvSpPr>
                  <a:spLocks/>
                </p:cNvSpPr>
                <p:nvPr/>
              </p:nvSpPr>
              <p:spPr bwMode="auto">
                <a:xfrm>
                  <a:off x="5156" y="2135"/>
                  <a:ext cx="28" cy="13"/>
                </a:xfrm>
                <a:custGeom>
                  <a:avLst/>
                  <a:gdLst>
                    <a:gd name="T0" fmla="*/ 25 w 92"/>
                    <a:gd name="T1" fmla="*/ 12 h 43"/>
                    <a:gd name="T2" fmla="*/ 25 w 92"/>
                    <a:gd name="T3" fmla="*/ 12 h 43"/>
                    <a:gd name="T4" fmla="*/ 47 w 92"/>
                    <a:gd name="T5" fmla="*/ 23 h 43"/>
                    <a:gd name="T6" fmla="*/ 84 w 92"/>
                    <a:gd name="T7" fmla="*/ 40 h 43"/>
                    <a:gd name="T8" fmla="*/ 88 w 92"/>
                    <a:gd name="T9" fmla="*/ 42 h 43"/>
                    <a:gd name="T10" fmla="*/ 92 w 92"/>
                    <a:gd name="T11" fmla="*/ 43 h 43"/>
                    <a:gd name="T12" fmla="*/ 87 w 92"/>
                    <a:gd name="T13" fmla="*/ 39 h 43"/>
                    <a:gd name="T14" fmla="*/ 58 w 92"/>
                    <a:gd name="T15" fmla="*/ 18 h 43"/>
                    <a:gd name="T16" fmla="*/ 0 w 92"/>
                    <a:gd name="T17" fmla="*/ 1 h 43"/>
                    <a:gd name="T18" fmla="*/ 25 w 92"/>
                    <a:gd name="T19"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43">
                      <a:moveTo>
                        <a:pt x="25" y="12"/>
                      </a:moveTo>
                      <a:lnTo>
                        <a:pt x="25" y="12"/>
                      </a:lnTo>
                      <a:cubicBezTo>
                        <a:pt x="30" y="16"/>
                        <a:pt x="39" y="21"/>
                        <a:pt x="47" y="23"/>
                      </a:cubicBezTo>
                      <a:cubicBezTo>
                        <a:pt x="53" y="25"/>
                        <a:pt x="71" y="33"/>
                        <a:pt x="84" y="40"/>
                      </a:cubicBezTo>
                      <a:cubicBezTo>
                        <a:pt x="85" y="41"/>
                        <a:pt x="87" y="41"/>
                        <a:pt x="88" y="42"/>
                      </a:cubicBezTo>
                      <a:cubicBezTo>
                        <a:pt x="90" y="42"/>
                        <a:pt x="91" y="43"/>
                        <a:pt x="92" y="43"/>
                      </a:cubicBezTo>
                      <a:cubicBezTo>
                        <a:pt x="91" y="42"/>
                        <a:pt x="90" y="41"/>
                        <a:pt x="87" y="39"/>
                      </a:cubicBezTo>
                      <a:cubicBezTo>
                        <a:pt x="82" y="36"/>
                        <a:pt x="70" y="27"/>
                        <a:pt x="58" y="18"/>
                      </a:cubicBezTo>
                      <a:cubicBezTo>
                        <a:pt x="47" y="9"/>
                        <a:pt x="28" y="0"/>
                        <a:pt x="0" y="1"/>
                      </a:cubicBezTo>
                      <a:cubicBezTo>
                        <a:pt x="11" y="4"/>
                        <a:pt x="19" y="8"/>
                        <a:pt x="25" y="12"/>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35" name="Freeform 932"/>
                <p:cNvSpPr>
                  <a:spLocks/>
                </p:cNvSpPr>
                <p:nvPr/>
              </p:nvSpPr>
              <p:spPr bwMode="auto">
                <a:xfrm>
                  <a:off x="5156" y="2136"/>
                  <a:ext cx="25" cy="11"/>
                </a:xfrm>
                <a:custGeom>
                  <a:avLst/>
                  <a:gdLst>
                    <a:gd name="T0" fmla="*/ 49 w 83"/>
                    <a:gd name="T1" fmla="*/ 22 h 38"/>
                    <a:gd name="T2" fmla="*/ 49 w 83"/>
                    <a:gd name="T3" fmla="*/ 22 h 38"/>
                    <a:gd name="T4" fmla="*/ 26 w 83"/>
                    <a:gd name="T5" fmla="*/ 10 h 38"/>
                    <a:gd name="T6" fmla="*/ 0 w 83"/>
                    <a:gd name="T7" fmla="*/ 0 h 38"/>
                    <a:gd name="T8" fmla="*/ 4 w 83"/>
                    <a:gd name="T9" fmla="*/ 6 h 38"/>
                    <a:gd name="T10" fmla="*/ 6 w 83"/>
                    <a:gd name="T11" fmla="*/ 10 h 38"/>
                    <a:gd name="T12" fmla="*/ 57 w 83"/>
                    <a:gd name="T13" fmla="*/ 36 h 38"/>
                    <a:gd name="T14" fmla="*/ 72 w 83"/>
                    <a:gd name="T15" fmla="*/ 37 h 38"/>
                    <a:gd name="T16" fmla="*/ 83 w 83"/>
                    <a:gd name="T17" fmla="*/ 38 h 38"/>
                    <a:gd name="T18" fmla="*/ 49 w 83"/>
                    <a:gd name="T19"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38">
                      <a:moveTo>
                        <a:pt x="49" y="22"/>
                      </a:moveTo>
                      <a:lnTo>
                        <a:pt x="49" y="22"/>
                      </a:lnTo>
                      <a:cubicBezTo>
                        <a:pt x="41" y="19"/>
                        <a:pt x="32" y="15"/>
                        <a:pt x="26" y="10"/>
                      </a:cubicBezTo>
                      <a:cubicBezTo>
                        <a:pt x="20" y="6"/>
                        <a:pt x="12" y="3"/>
                        <a:pt x="0" y="0"/>
                      </a:cubicBezTo>
                      <a:cubicBezTo>
                        <a:pt x="0" y="1"/>
                        <a:pt x="2" y="4"/>
                        <a:pt x="4" y="6"/>
                      </a:cubicBezTo>
                      <a:lnTo>
                        <a:pt x="6" y="10"/>
                      </a:lnTo>
                      <a:cubicBezTo>
                        <a:pt x="14" y="25"/>
                        <a:pt x="42" y="33"/>
                        <a:pt x="57" y="36"/>
                      </a:cubicBezTo>
                      <a:cubicBezTo>
                        <a:pt x="63" y="37"/>
                        <a:pt x="67" y="37"/>
                        <a:pt x="72" y="37"/>
                      </a:cubicBezTo>
                      <a:cubicBezTo>
                        <a:pt x="76" y="37"/>
                        <a:pt x="79" y="37"/>
                        <a:pt x="83" y="38"/>
                      </a:cubicBezTo>
                      <a:cubicBezTo>
                        <a:pt x="71" y="31"/>
                        <a:pt x="54" y="23"/>
                        <a:pt x="49" y="22"/>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36" name="Freeform 933"/>
                <p:cNvSpPr>
                  <a:spLocks/>
                </p:cNvSpPr>
                <p:nvPr/>
              </p:nvSpPr>
              <p:spPr bwMode="auto">
                <a:xfrm>
                  <a:off x="5184" y="2114"/>
                  <a:ext cx="30" cy="8"/>
                </a:xfrm>
                <a:custGeom>
                  <a:avLst/>
                  <a:gdLst>
                    <a:gd name="T0" fmla="*/ 17 w 98"/>
                    <a:gd name="T1" fmla="*/ 23 h 27"/>
                    <a:gd name="T2" fmla="*/ 17 w 98"/>
                    <a:gd name="T3" fmla="*/ 23 h 27"/>
                    <a:gd name="T4" fmla="*/ 27 w 98"/>
                    <a:gd name="T5" fmla="*/ 21 h 27"/>
                    <a:gd name="T6" fmla="*/ 54 w 98"/>
                    <a:gd name="T7" fmla="*/ 11 h 27"/>
                    <a:gd name="T8" fmla="*/ 58 w 98"/>
                    <a:gd name="T9" fmla="*/ 9 h 27"/>
                    <a:gd name="T10" fmla="*/ 73 w 98"/>
                    <a:gd name="T11" fmla="*/ 7 h 27"/>
                    <a:gd name="T12" fmla="*/ 75 w 98"/>
                    <a:gd name="T13" fmla="*/ 8 h 27"/>
                    <a:gd name="T14" fmla="*/ 85 w 98"/>
                    <a:gd name="T15" fmla="*/ 6 h 27"/>
                    <a:gd name="T16" fmla="*/ 98 w 98"/>
                    <a:gd name="T17" fmla="*/ 5 h 27"/>
                    <a:gd name="T18" fmla="*/ 68 w 98"/>
                    <a:gd name="T19" fmla="*/ 0 h 27"/>
                    <a:gd name="T20" fmla="*/ 21 w 98"/>
                    <a:gd name="T21" fmla="*/ 16 h 27"/>
                    <a:gd name="T22" fmla="*/ 0 w 98"/>
                    <a:gd name="T23" fmla="*/ 27 h 27"/>
                    <a:gd name="T24" fmla="*/ 17 w 98"/>
                    <a:gd name="T25"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27">
                      <a:moveTo>
                        <a:pt x="17" y="23"/>
                      </a:moveTo>
                      <a:lnTo>
                        <a:pt x="17" y="23"/>
                      </a:lnTo>
                      <a:lnTo>
                        <a:pt x="27" y="21"/>
                      </a:lnTo>
                      <a:cubicBezTo>
                        <a:pt x="36" y="19"/>
                        <a:pt x="46" y="14"/>
                        <a:pt x="54" y="11"/>
                      </a:cubicBezTo>
                      <a:lnTo>
                        <a:pt x="58" y="9"/>
                      </a:lnTo>
                      <a:cubicBezTo>
                        <a:pt x="64" y="6"/>
                        <a:pt x="67" y="6"/>
                        <a:pt x="73" y="7"/>
                      </a:cubicBezTo>
                      <a:lnTo>
                        <a:pt x="75" y="8"/>
                      </a:lnTo>
                      <a:cubicBezTo>
                        <a:pt x="78" y="8"/>
                        <a:pt x="81" y="7"/>
                        <a:pt x="85" y="6"/>
                      </a:cubicBezTo>
                      <a:cubicBezTo>
                        <a:pt x="89" y="5"/>
                        <a:pt x="94" y="4"/>
                        <a:pt x="98" y="5"/>
                      </a:cubicBezTo>
                      <a:cubicBezTo>
                        <a:pt x="93" y="2"/>
                        <a:pt x="79" y="0"/>
                        <a:pt x="68" y="0"/>
                      </a:cubicBezTo>
                      <a:cubicBezTo>
                        <a:pt x="56" y="0"/>
                        <a:pt x="30" y="7"/>
                        <a:pt x="21" y="16"/>
                      </a:cubicBezTo>
                      <a:cubicBezTo>
                        <a:pt x="12" y="23"/>
                        <a:pt x="9" y="24"/>
                        <a:pt x="0" y="27"/>
                      </a:cubicBezTo>
                      <a:cubicBezTo>
                        <a:pt x="6" y="26"/>
                        <a:pt x="12" y="24"/>
                        <a:pt x="17" y="23"/>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37" name="Freeform 934"/>
                <p:cNvSpPr>
                  <a:spLocks/>
                </p:cNvSpPr>
                <p:nvPr/>
              </p:nvSpPr>
              <p:spPr bwMode="auto">
                <a:xfrm>
                  <a:off x="5185" y="2115"/>
                  <a:ext cx="29" cy="8"/>
                </a:xfrm>
                <a:custGeom>
                  <a:avLst/>
                  <a:gdLst>
                    <a:gd name="T0" fmla="*/ 83 w 95"/>
                    <a:gd name="T1" fmla="*/ 2 h 25"/>
                    <a:gd name="T2" fmla="*/ 83 w 95"/>
                    <a:gd name="T3" fmla="*/ 2 h 25"/>
                    <a:gd name="T4" fmla="*/ 73 w 95"/>
                    <a:gd name="T5" fmla="*/ 3 h 25"/>
                    <a:gd name="T6" fmla="*/ 70 w 95"/>
                    <a:gd name="T7" fmla="*/ 3 h 25"/>
                    <a:gd name="T8" fmla="*/ 56 w 95"/>
                    <a:gd name="T9" fmla="*/ 5 h 25"/>
                    <a:gd name="T10" fmla="*/ 52 w 95"/>
                    <a:gd name="T11" fmla="*/ 7 h 25"/>
                    <a:gd name="T12" fmla="*/ 25 w 95"/>
                    <a:gd name="T13" fmla="*/ 17 h 25"/>
                    <a:gd name="T14" fmla="*/ 15 w 95"/>
                    <a:gd name="T15" fmla="*/ 19 h 25"/>
                    <a:gd name="T16" fmla="*/ 0 w 95"/>
                    <a:gd name="T17" fmla="*/ 23 h 25"/>
                    <a:gd name="T18" fmla="*/ 16 w 95"/>
                    <a:gd name="T19" fmla="*/ 24 h 25"/>
                    <a:gd name="T20" fmla="*/ 43 w 95"/>
                    <a:gd name="T21" fmla="*/ 20 h 25"/>
                    <a:gd name="T22" fmla="*/ 48 w 95"/>
                    <a:gd name="T23" fmla="*/ 17 h 25"/>
                    <a:gd name="T24" fmla="*/ 64 w 95"/>
                    <a:gd name="T25" fmla="*/ 11 h 25"/>
                    <a:gd name="T26" fmla="*/ 83 w 95"/>
                    <a:gd name="T27" fmla="*/ 7 h 25"/>
                    <a:gd name="T28" fmla="*/ 95 w 95"/>
                    <a:gd name="T29" fmla="*/ 0 h 25"/>
                    <a:gd name="T30" fmla="*/ 83 w 95"/>
                    <a:gd name="T31"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 h="25">
                      <a:moveTo>
                        <a:pt x="83" y="2"/>
                      </a:moveTo>
                      <a:lnTo>
                        <a:pt x="83" y="2"/>
                      </a:lnTo>
                      <a:cubicBezTo>
                        <a:pt x="79" y="3"/>
                        <a:pt x="76" y="4"/>
                        <a:pt x="73" y="3"/>
                      </a:cubicBezTo>
                      <a:lnTo>
                        <a:pt x="70" y="3"/>
                      </a:lnTo>
                      <a:cubicBezTo>
                        <a:pt x="65" y="2"/>
                        <a:pt x="62" y="2"/>
                        <a:pt x="56" y="5"/>
                      </a:cubicBezTo>
                      <a:lnTo>
                        <a:pt x="52" y="7"/>
                      </a:lnTo>
                      <a:cubicBezTo>
                        <a:pt x="45" y="10"/>
                        <a:pt x="34" y="15"/>
                        <a:pt x="25" y="17"/>
                      </a:cubicBezTo>
                      <a:lnTo>
                        <a:pt x="15" y="19"/>
                      </a:lnTo>
                      <a:cubicBezTo>
                        <a:pt x="11" y="20"/>
                        <a:pt x="6" y="21"/>
                        <a:pt x="0" y="23"/>
                      </a:cubicBezTo>
                      <a:cubicBezTo>
                        <a:pt x="6" y="22"/>
                        <a:pt x="13" y="22"/>
                        <a:pt x="16" y="24"/>
                      </a:cubicBezTo>
                      <a:cubicBezTo>
                        <a:pt x="20" y="25"/>
                        <a:pt x="37" y="22"/>
                        <a:pt x="43" y="20"/>
                      </a:cubicBezTo>
                      <a:cubicBezTo>
                        <a:pt x="45" y="19"/>
                        <a:pt x="47" y="18"/>
                        <a:pt x="48" y="17"/>
                      </a:cubicBezTo>
                      <a:cubicBezTo>
                        <a:pt x="52" y="14"/>
                        <a:pt x="56" y="12"/>
                        <a:pt x="64" y="11"/>
                      </a:cubicBezTo>
                      <a:cubicBezTo>
                        <a:pt x="73" y="11"/>
                        <a:pt x="79" y="10"/>
                        <a:pt x="83" y="7"/>
                      </a:cubicBezTo>
                      <a:cubicBezTo>
                        <a:pt x="87" y="4"/>
                        <a:pt x="91" y="1"/>
                        <a:pt x="95" y="0"/>
                      </a:cubicBezTo>
                      <a:cubicBezTo>
                        <a:pt x="91" y="0"/>
                        <a:pt x="87" y="1"/>
                        <a:pt x="83" y="2"/>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38" name="Freeform 935"/>
                <p:cNvSpPr>
                  <a:spLocks/>
                </p:cNvSpPr>
                <p:nvPr/>
              </p:nvSpPr>
              <p:spPr bwMode="auto">
                <a:xfrm>
                  <a:off x="5185" y="2109"/>
                  <a:ext cx="2" cy="9"/>
                </a:xfrm>
                <a:custGeom>
                  <a:avLst/>
                  <a:gdLst>
                    <a:gd name="T0" fmla="*/ 8 w 8"/>
                    <a:gd name="T1" fmla="*/ 3 h 29"/>
                    <a:gd name="T2" fmla="*/ 8 w 8"/>
                    <a:gd name="T3" fmla="*/ 3 h 29"/>
                    <a:gd name="T4" fmla="*/ 5 w 8"/>
                    <a:gd name="T5" fmla="*/ 0 h 29"/>
                    <a:gd name="T6" fmla="*/ 1 w 8"/>
                    <a:gd name="T7" fmla="*/ 18 h 29"/>
                    <a:gd name="T8" fmla="*/ 0 w 8"/>
                    <a:gd name="T9" fmla="*/ 29 h 29"/>
                    <a:gd name="T10" fmla="*/ 8 w 8"/>
                    <a:gd name="T11" fmla="*/ 3 h 29"/>
                  </a:gdLst>
                  <a:ahLst/>
                  <a:cxnLst>
                    <a:cxn ang="0">
                      <a:pos x="T0" y="T1"/>
                    </a:cxn>
                    <a:cxn ang="0">
                      <a:pos x="T2" y="T3"/>
                    </a:cxn>
                    <a:cxn ang="0">
                      <a:pos x="T4" y="T5"/>
                    </a:cxn>
                    <a:cxn ang="0">
                      <a:pos x="T6" y="T7"/>
                    </a:cxn>
                    <a:cxn ang="0">
                      <a:pos x="T8" y="T9"/>
                    </a:cxn>
                    <a:cxn ang="0">
                      <a:pos x="T10" y="T11"/>
                    </a:cxn>
                  </a:cxnLst>
                  <a:rect l="0" t="0" r="r" b="b"/>
                  <a:pathLst>
                    <a:path w="8" h="29">
                      <a:moveTo>
                        <a:pt x="8" y="3"/>
                      </a:moveTo>
                      <a:lnTo>
                        <a:pt x="8" y="3"/>
                      </a:lnTo>
                      <a:lnTo>
                        <a:pt x="5" y="0"/>
                      </a:lnTo>
                      <a:cubicBezTo>
                        <a:pt x="4" y="5"/>
                        <a:pt x="2" y="14"/>
                        <a:pt x="1" y="18"/>
                      </a:cubicBezTo>
                      <a:cubicBezTo>
                        <a:pt x="0" y="21"/>
                        <a:pt x="0" y="24"/>
                        <a:pt x="0" y="29"/>
                      </a:cubicBezTo>
                      <a:cubicBezTo>
                        <a:pt x="3" y="22"/>
                        <a:pt x="6" y="13"/>
                        <a:pt x="8" y="3"/>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39" name="Freeform 936"/>
                <p:cNvSpPr>
                  <a:spLocks/>
                </p:cNvSpPr>
                <p:nvPr/>
              </p:nvSpPr>
              <p:spPr bwMode="auto">
                <a:xfrm>
                  <a:off x="5185" y="2110"/>
                  <a:ext cx="4" cy="9"/>
                </a:xfrm>
                <a:custGeom>
                  <a:avLst/>
                  <a:gdLst>
                    <a:gd name="T0" fmla="*/ 8 w 14"/>
                    <a:gd name="T1" fmla="*/ 0 h 28"/>
                    <a:gd name="T2" fmla="*/ 8 w 14"/>
                    <a:gd name="T3" fmla="*/ 0 h 28"/>
                    <a:gd name="T4" fmla="*/ 0 w 14"/>
                    <a:gd name="T5" fmla="*/ 28 h 28"/>
                    <a:gd name="T6" fmla="*/ 4 w 14"/>
                    <a:gd name="T7" fmla="*/ 25 h 28"/>
                    <a:gd name="T8" fmla="*/ 14 w 14"/>
                    <a:gd name="T9" fmla="*/ 5 h 28"/>
                    <a:gd name="T10" fmla="*/ 8 w 14"/>
                    <a:gd name="T11" fmla="*/ 0 h 28"/>
                  </a:gdLst>
                  <a:ahLst/>
                  <a:cxnLst>
                    <a:cxn ang="0">
                      <a:pos x="T0" y="T1"/>
                    </a:cxn>
                    <a:cxn ang="0">
                      <a:pos x="T2" y="T3"/>
                    </a:cxn>
                    <a:cxn ang="0">
                      <a:pos x="T4" y="T5"/>
                    </a:cxn>
                    <a:cxn ang="0">
                      <a:pos x="T6" y="T7"/>
                    </a:cxn>
                    <a:cxn ang="0">
                      <a:pos x="T8" y="T9"/>
                    </a:cxn>
                    <a:cxn ang="0">
                      <a:pos x="T10" y="T11"/>
                    </a:cxn>
                  </a:cxnLst>
                  <a:rect l="0" t="0" r="r" b="b"/>
                  <a:pathLst>
                    <a:path w="14" h="28">
                      <a:moveTo>
                        <a:pt x="8" y="0"/>
                      </a:moveTo>
                      <a:lnTo>
                        <a:pt x="8" y="0"/>
                      </a:lnTo>
                      <a:cubicBezTo>
                        <a:pt x="7" y="11"/>
                        <a:pt x="3" y="20"/>
                        <a:pt x="0" y="28"/>
                      </a:cubicBezTo>
                      <a:cubicBezTo>
                        <a:pt x="1" y="27"/>
                        <a:pt x="2" y="26"/>
                        <a:pt x="4" y="25"/>
                      </a:cubicBezTo>
                      <a:cubicBezTo>
                        <a:pt x="7" y="23"/>
                        <a:pt x="13" y="15"/>
                        <a:pt x="14" y="5"/>
                      </a:cubicBezTo>
                      <a:lnTo>
                        <a:pt x="8" y="0"/>
                      </a:ln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40" name="Freeform 937"/>
                <p:cNvSpPr>
                  <a:spLocks/>
                </p:cNvSpPr>
                <p:nvPr/>
              </p:nvSpPr>
              <p:spPr bwMode="auto">
                <a:xfrm>
                  <a:off x="5215" y="2001"/>
                  <a:ext cx="0" cy="2"/>
                </a:xfrm>
                <a:custGeom>
                  <a:avLst/>
                  <a:gdLst>
                    <a:gd name="T0" fmla="*/ 0 w 1"/>
                    <a:gd name="T1" fmla="*/ 1 h 7"/>
                    <a:gd name="T2" fmla="*/ 0 w 1"/>
                    <a:gd name="T3" fmla="*/ 1 h 7"/>
                    <a:gd name="T4" fmla="*/ 0 w 1"/>
                    <a:gd name="T5" fmla="*/ 2 h 7"/>
                    <a:gd name="T6" fmla="*/ 0 w 1"/>
                    <a:gd name="T7" fmla="*/ 7 h 7"/>
                    <a:gd name="T8" fmla="*/ 1 w 1"/>
                    <a:gd name="T9" fmla="*/ 0 h 7"/>
                    <a:gd name="T10" fmla="*/ 0 w 1"/>
                    <a:gd name="T11" fmla="*/ 1 h 7"/>
                  </a:gdLst>
                  <a:ahLst/>
                  <a:cxnLst>
                    <a:cxn ang="0">
                      <a:pos x="T0" y="T1"/>
                    </a:cxn>
                    <a:cxn ang="0">
                      <a:pos x="T2" y="T3"/>
                    </a:cxn>
                    <a:cxn ang="0">
                      <a:pos x="T4" y="T5"/>
                    </a:cxn>
                    <a:cxn ang="0">
                      <a:pos x="T6" y="T7"/>
                    </a:cxn>
                    <a:cxn ang="0">
                      <a:pos x="T8" y="T9"/>
                    </a:cxn>
                    <a:cxn ang="0">
                      <a:pos x="T10" y="T11"/>
                    </a:cxn>
                  </a:cxnLst>
                  <a:rect l="0" t="0" r="r" b="b"/>
                  <a:pathLst>
                    <a:path w="1" h="7">
                      <a:moveTo>
                        <a:pt x="0" y="1"/>
                      </a:moveTo>
                      <a:lnTo>
                        <a:pt x="0" y="1"/>
                      </a:lnTo>
                      <a:cubicBezTo>
                        <a:pt x="0" y="1"/>
                        <a:pt x="0" y="2"/>
                        <a:pt x="0" y="2"/>
                      </a:cubicBezTo>
                      <a:cubicBezTo>
                        <a:pt x="0" y="4"/>
                        <a:pt x="0" y="5"/>
                        <a:pt x="0" y="7"/>
                      </a:cubicBezTo>
                      <a:cubicBezTo>
                        <a:pt x="0" y="5"/>
                        <a:pt x="1" y="3"/>
                        <a:pt x="1" y="0"/>
                      </a:cubicBezTo>
                      <a:lnTo>
                        <a:pt x="0" y="1"/>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41" name="Freeform 938"/>
                <p:cNvSpPr>
                  <a:spLocks/>
                </p:cNvSpPr>
                <p:nvPr/>
              </p:nvSpPr>
              <p:spPr bwMode="auto">
                <a:xfrm>
                  <a:off x="5179" y="2085"/>
                  <a:ext cx="6" cy="8"/>
                </a:xfrm>
                <a:custGeom>
                  <a:avLst/>
                  <a:gdLst>
                    <a:gd name="T0" fmla="*/ 12 w 20"/>
                    <a:gd name="T1" fmla="*/ 27 h 27"/>
                    <a:gd name="T2" fmla="*/ 12 w 20"/>
                    <a:gd name="T3" fmla="*/ 27 h 27"/>
                    <a:gd name="T4" fmla="*/ 12 w 20"/>
                    <a:gd name="T5" fmla="*/ 16 h 27"/>
                    <a:gd name="T6" fmla="*/ 18 w 20"/>
                    <a:gd name="T7" fmla="*/ 13 h 27"/>
                    <a:gd name="T8" fmla="*/ 17 w 20"/>
                    <a:gd name="T9" fmla="*/ 12 h 27"/>
                    <a:gd name="T10" fmla="*/ 11 w 20"/>
                    <a:gd name="T11" fmla="*/ 11 h 27"/>
                    <a:gd name="T12" fmla="*/ 10 w 20"/>
                    <a:gd name="T13" fmla="*/ 6 h 27"/>
                    <a:gd name="T14" fmla="*/ 9 w 20"/>
                    <a:gd name="T15" fmla="*/ 0 h 27"/>
                    <a:gd name="T16" fmla="*/ 0 w 20"/>
                    <a:gd name="T17" fmla="*/ 1 h 27"/>
                    <a:gd name="T18" fmla="*/ 1 w 20"/>
                    <a:gd name="T19" fmla="*/ 17 h 27"/>
                    <a:gd name="T20" fmla="*/ 12 w 20"/>
                    <a:gd name="T2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7">
                      <a:moveTo>
                        <a:pt x="12" y="27"/>
                      </a:moveTo>
                      <a:lnTo>
                        <a:pt x="12" y="27"/>
                      </a:lnTo>
                      <a:cubicBezTo>
                        <a:pt x="12" y="24"/>
                        <a:pt x="13" y="18"/>
                        <a:pt x="12" y="16"/>
                      </a:cubicBezTo>
                      <a:cubicBezTo>
                        <a:pt x="14" y="16"/>
                        <a:pt x="17" y="15"/>
                        <a:pt x="18" y="13"/>
                      </a:cubicBezTo>
                      <a:cubicBezTo>
                        <a:pt x="20" y="11"/>
                        <a:pt x="19" y="11"/>
                        <a:pt x="17" y="12"/>
                      </a:cubicBezTo>
                      <a:cubicBezTo>
                        <a:pt x="15" y="12"/>
                        <a:pt x="12" y="12"/>
                        <a:pt x="11" y="11"/>
                      </a:cubicBezTo>
                      <a:cubicBezTo>
                        <a:pt x="10" y="10"/>
                        <a:pt x="11" y="7"/>
                        <a:pt x="10" y="6"/>
                      </a:cubicBezTo>
                      <a:cubicBezTo>
                        <a:pt x="10" y="4"/>
                        <a:pt x="9" y="2"/>
                        <a:pt x="9" y="0"/>
                      </a:cubicBezTo>
                      <a:lnTo>
                        <a:pt x="0" y="1"/>
                      </a:lnTo>
                      <a:lnTo>
                        <a:pt x="1" y="17"/>
                      </a:lnTo>
                      <a:lnTo>
                        <a:pt x="12" y="2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42" name="Freeform 939"/>
                <p:cNvSpPr>
                  <a:spLocks/>
                </p:cNvSpPr>
                <p:nvPr/>
              </p:nvSpPr>
              <p:spPr bwMode="auto">
                <a:xfrm>
                  <a:off x="5179" y="2086"/>
                  <a:ext cx="5" cy="7"/>
                </a:xfrm>
                <a:custGeom>
                  <a:avLst/>
                  <a:gdLst>
                    <a:gd name="T0" fmla="*/ 6 w 14"/>
                    <a:gd name="T1" fmla="*/ 0 h 22"/>
                    <a:gd name="T2" fmla="*/ 6 w 14"/>
                    <a:gd name="T3" fmla="*/ 0 h 22"/>
                    <a:gd name="T4" fmla="*/ 7 w 14"/>
                    <a:gd name="T5" fmla="*/ 4 h 22"/>
                    <a:gd name="T6" fmla="*/ 7 w 14"/>
                    <a:gd name="T7" fmla="*/ 4 h 22"/>
                    <a:gd name="T8" fmla="*/ 7 w 14"/>
                    <a:gd name="T9" fmla="*/ 6 h 22"/>
                    <a:gd name="T10" fmla="*/ 8 w 14"/>
                    <a:gd name="T11" fmla="*/ 10 h 22"/>
                    <a:gd name="T12" fmla="*/ 14 w 14"/>
                    <a:gd name="T13" fmla="*/ 11 h 22"/>
                    <a:gd name="T14" fmla="*/ 10 w 14"/>
                    <a:gd name="T15" fmla="*/ 13 h 22"/>
                    <a:gd name="T16" fmla="*/ 9 w 14"/>
                    <a:gd name="T17" fmla="*/ 13 h 22"/>
                    <a:gd name="T18" fmla="*/ 9 w 14"/>
                    <a:gd name="T19" fmla="*/ 14 h 22"/>
                    <a:gd name="T20" fmla="*/ 9 w 14"/>
                    <a:gd name="T21" fmla="*/ 22 h 22"/>
                    <a:gd name="T22" fmla="*/ 0 w 14"/>
                    <a:gd name="T23" fmla="*/ 15 h 22"/>
                    <a:gd name="T24" fmla="*/ 0 w 14"/>
                    <a:gd name="T25" fmla="*/ 0 h 22"/>
                    <a:gd name="T26" fmla="*/ 6 w 14"/>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22">
                      <a:moveTo>
                        <a:pt x="6" y="0"/>
                      </a:moveTo>
                      <a:lnTo>
                        <a:pt x="6" y="0"/>
                      </a:lnTo>
                      <a:cubicBezTo>
                        <a:pt x="6" y="1"/>
                        <a:pt x="6" y="3"/>
                        <a:pt x="7" y="4"/>
                      </a:cubicBezTo>
                      <a:lnTo>
                        <a:pt x="7" y="4"/>
                      </a:lnTo>
                      <a:cubicBezTo>
                        <a:pt x="7" y="5"/>
                        <a:pt x="7" y="5"/>
                        <a:pt x="7" y="6"/>
                      </a:cubicBezTo>
                      <a:cubicBezTo>
                        <a:pt x="7" y="7"/>
                        <a:pt x="7" y="9"/>
                        <a:pt x="8" y="10"/>
                      </a:cubicBezTo>
                      <a:cubicBezTo>
                        <a:pt x="10" y="11"/>
                        <a:pt x="12" y="12"/>
                        <a:pt x="14" y="11"/>
                      </a:cubicBezTo>
                      <a:cubicBezTo>
                        <a:pt x="13" y="12"/>
                        <a:pt x="11" y="13"/>
                        <a:pt x="10" y="13"/>
                      </a:cubicBezTo>
                      <a:cubicBezTo>
                        <a:pt x="10" y="13"/>
                        <a:pt x="10" y="13"/>
                        <a:pt x="9" y="13"/>
                      </a:cubicBezTo>
                      <a:cubicBezTo>
                        <a:pt x="9" y="14"/>
                        <a:pt x="9" y="14"/>
                        <a:pt x="9" y="14"/>
                      </a:cubicBezTo>
                      <a:cubicBezTo>
                        <a:pt x="9" y="15"/>
                        <a:pt x="9" y="19"/>
                        <a:pt x="9" y="22"/>
                      </a:cubicBezTo>
                      <a:lnTo>
                        <a:pt x="0" y="15"/>
                      </a:lnTo>
                      <a:lnTo>
                        <a:pt x="0" y="0"/>
                      </a:lnTo>
                      <a:lnTo>
                        <a:pt x="6" y="0"/>
                      </a:lnTo>
                      <a:close/>
                    </a:path>
                  </a:pathLst>
                </a:custGeom>
                <a:solidFill>
                  <a:srgbClr val="A6ADB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43" name="Freeform 940"/>
                <p:cNvSpPr>
                  <a:spLocks/>
                </p:cNvSpPr>
                <p:nvPr/>
              </p:nvSpPr>
              <p:spPr bwMode="auto">
                <a:xfrm>
                  <a:off x="5177" y="2097"/>
                  <a:ext cx="2" cy="2"/>
                </a:xfrm>
                <a:custGeom>
                  <a:avLst/>
                  <a:gdLst>
                    <a:gd name="T0" fmla="*/ 6 w 8"/>
                    <a:gd name="T1" fmla="*/ 0 h 6"/>
                    <a:gd name="T2" fmla="*/ 6 w 8"/>
                    <a:gd name="T3" fmla="*/ 0 h 6"/>
                    <a:gd name="T4" fmla="*/ 2 w 8"/>
                    <a:gd name="T5" fmla="*/ 4 h 6"/>
                    <a:gd name="T6" fmla="*/ 1 w 8"/>
                    <a:gd name="T7" fmla="*/ 6 h 6"/>
                    <a:gd name="T8" fmla="*/ 8 w 8"/>
                    <a:gd name="T9" fmla="*/ 5 h 6"/>
                    <a:gd name="T10" fmla="*/ 6 w 8"/>
                    <a:gd name="T11" fmla="*/ 0 h 6"/>
                  </a:gdLst>
                  <a:ahLst/>
                  <a:cxnLst>
                    <a:cxn ang="0">
                      <a:pos x="T0" y="T1"/>
                    </a:cxn>
                    <a:cxn ang="0">
                      <a:pos x="T2" y="T3"/>
                    </a:cxn>
                    <a:cxn ang="0">
                      <a:pos x="T4" y="T5"/>
                    </a:cxn>
                    <a:cxn ang="0">
                      <a:pos x="T6" y="T7"/>
                    </a:cxn>
                    <a:cxn ang="0">
                      <a:pos x="T8" y="T9"/>
                    </a:cxn>
                    <a:cxn ang="0">
                      <a:pos x="T10" y="T11"/>
                    </a:cxn>
                  </a:cxnLst>
                  <a:rect l="0" t="0" r="r" b="b"/>
                  <a:pathLst>
                    <a:path w="8" h="6">
                      <a:moveTo>
                        <a:pt x="6" y="0"/>
                      </a:moveTo>
                      <a:lnTo>
                        <a:pt x="6" y="0"/>
                      </a:lnTo>
                      <a:cubicBezTo>
                        <a:pt x="5" y="3"/>
                        <a:pt x="3" y="4"/>
                        <a:pt x="2" y="4"/>
                      </a:cubicBezTo>
                      <a:cubicBezTo>
                        <a:pt x="1" y="5"/>
                        <a:pt x="0" y="6"/>
                        <a:pt x="1" y="6"/>
                      </a:cubicBezTo>
                      <a:cubicBezTo>
                        <a:pt x="3" y="6"/>
                        <a:pt x="6" y="6"/>
                        <a:pt x="8" y="5"/>
                      </a:cubicBezTo>
                      <a:lnTo>
                        <a:pt x="6"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44" name="Freeform 941"/>
                <p:cNvSpPr>
                  <a:spLocks/>
                </p:cNvSpPr>
                <p:nvPr/>
              </p:nvSpPr>
              <p:spPr bwMode="auto">
                <a:xfrm>
                  <a:off x="5174" y="2093"/>
                  <a:ext cx="6" cy="8"/>
                </a:xfrm>
                <a:custGeom>
                  <a:avLst/>
                  <a:gdLst>
                    <a:gd name="T0" fmla="*/ 21 w 21"/>
                    <a:gd name="T1" fmla="*/ 24 h 27"/>
                    <a:gd name="T2" fmla="*/ 21 w 21"/>
                    <a:gd name="T3" fmla="*/ 24 h 27"/>
                    <a:gd name="T4" fmla="*/ 13 w 21"/>
                    <a:gd name="T5" fmla="*/ 26 h 27"/>
                    <a:gd name="T6" fmla="*/ 6 w 21"/>
                    <a:gd name="T7" fmla="*/ 24 h 27"/>
                    <a:gd name="T8" fmla="*/ 1 w 21"/>
                    <a:gd name="T9" fmla="*/ 16 h 27"/>
                    <a:gd name="T10" fmla="*/ 2 w 21"/>
                    <a:gd name="T11" fmla="*/ 8 h 27"/>
                    <a:gd name="T12" fmla="*/ 8 w 21"/>
                    <a:gd name="T13" fmla="*/ 0 h 27"/>
                    <a:gd name="T14" fmla="*/ 10 w 21"/>
                    <a:gd name="T15" fmla="*/ 4 h 27"/>
                    <a:gd name="T16" fmla="*/ 6 w 21"/>
                    <a:gd name="T17" fmla="*/ 10 h 27"/>
                    <a:gd name="T18" fmla="*/ 5 w 21"/>
                    <a:gd name="T19" fmla="*/ 15 h 27"/>
                    <a:gd name="T20" fmla="*/ 8 w 21"/>
                    <a:gd name="T21" fmla="*/ 20 h 27"/>
                    <a:gd name="T22" fmla="*/ 13 w 21"/>
                    <a:gd name="T23" fmla="*/ 22 h 27"/>
                    <a:gd name="T24" fmla="*/ 19 w 21"/>
                    <a:gd name="T25" fmla="*/ 20 h 27"/>
                    <a:gd name="T26" fmla="*/ 21 w 21"/>
                    <a:gd name="T2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7">
                      <a:moveTo>
                        <a:pt x="21" y="24"/>
                      </a:moveTo>
                      <a:lnTo>
                        <a:pt x="21" y="24"/>
                      </a:lnTo>
                      <a:cubicBezTo>
                        <a:pt x="17" y="25"/>
                        <a:pt x="15" y="26"/>
                        <a:pt x="13" y="26"/>
                      </a:cubicBezTo>
                      <a:cubicBezTo>
                        <a:pt x="11" y="27"/>
                        <a:pt x="7" y="27"/>
                        <a:pt x="6" y="24"/>
                      </a:cubicBezTo>
                      <a:cubicBezTo>
                        <a:pt x="5" y="22"/>
                        <a:pt x="2" y="18"/>
                        <a:pt x="1" y="16"/>
                      </a:cubicBezTo>
                      <a:cubicBezTo>
                        <a:pt x="0" y="14"/>
                        <a:pt x="0" y="11"/>
                        <a:pt x="2" y="8"/>
                      </a:cubicBezTo>
                      <a:cubicBezTo>
                        <a:pt x="4" y="6"/>
                        <a:pt x="7" y="2"/>
                        <a:pt x="8" y="0"/>
                      </a:cubicBezTo>
                      <a:lnTo>
                        <a:pt x="10" y="4"/>
                      </a:lnTo>
                      <a:cubicBezTo>
                        <a:pt x="9" y="5"/>
                        <a:pt x="7" y="8"/>
                        <a:pt x="6" y="10"/>
                      </a:cubicBezTo>
                      <a:cubicBezTo>
                        <a:pt x="5" y="12"/>
                        <a:pt x="5" y="13"/>
                        <a:pt x="5" y="15"/>
                      </a:cubicBezTo>
                      <a:cubicBezTo>
                        <a:pt x="6" y="16"/>
                        <a:pt x="8" y="19"/>
                        <a:pt x="8" y="20"/>
                      </a:cubicBezTo>
                      <a:cubicBezTo>
                        <a:pt x="9" y="22"/>
                        <a:pt x="12" y="22"/>
                        <a:pt x="13" y="22"/>
                      </a:cubicBezTo>
                      <a:cubicBezTo>
                        <a:pt x="14" y="22"/>
                        <a:pt x="17" y="20"/>
                        <a:pt x="19" y="20"/>
                      </a:cubicBezTo>
                      <a:lnTo>
                        <a:pt x="21" y="2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45" name="Freeform 942"/>
                <p:cNvSpPr>
                  <a:spLocks/>
                </p:cNvSpPr>
                <p:nvPr/>
              </p:nvSpPr>
              <p:spPr bwMode="auto">
                <a:xfrm>
                  <a:off x="5174" y="2093"/>
                  <a:ext cx="6" cy="8"/>
                </a:xfrm>
                <a:custGeom>
                  <a:avLst/>
                  <a:gdLst>
                    <a:gd name="T0" fmla="*/ 12 w 18"/>
                    <a:gd name="T1" fmla="*/ 23 h 24"/>
                    <a:gd name="T2" fmla="*/ 12 w 18"/>
                    <a:gd name="T3" fmla="*/ 23 h 24"/>
                    <a:gd name="T4" fmla="*/ 6 w 18"/>
                    <a:gd name="T5" fmla="*/ 21 h 24"/>
                    <a:gd name="T6" fmla="*/ 5 w 18"/>
                    <a:gd name="T7" fmla="*/ 19 h 24"/>
                    <a:gd name="T8" fmla="*/ 1 w 18"/>
                    <a:gd name="T9" fmla="*/ 13 h 24"/>
                    <a:gd name="T10" fmla="*/ 2 w 18"/>
                    <a:gd name="T11" fmla="*/ 7 h 24"/>
                    <a:gd name="T12" fmla="*/ 7 w 18"/>
                    <a:gd name="T13" fmla="*/ 1 h 24"/>
                    <a:gd name="T14" fmla="*/ 7 w 18"/>
                    <a:gd name="T15" fmla="*/ 0 h 24"/>
                    <a:gd name="T16" fmla="*/ 8 w 18"/>
                    <a:gd name="T17" fmla="*/ 2 h 24"/>
                    <a:gd name="T18" fmla="*/ 7 w 18"/>
                    <a:gd name="T19" fmla="*/ 2 h 24"/>
                    <a:gd name="T20" fmla="*/ 4 w 18"/>
                    <a:gd name="T21" fmla="*/ 8 h 24"/>
                    <a:gd name="T22" fmla="*/ 3 w 18"/>
                    <a:gd name="T23" fmla="*/ 13 h 24"/>
                    <a:gd name="T24" fmla="*/ 5 w 18"/>
                    <a:gd name="T25" fmla="*/ 17 h 24"/>
                    <a:gd name="T26" fmla="*/ 6 w 18"/>
                    <a:gd name="T27" fmla="*/ 19 h 24"/>
                    <a:gd name="T28" fmla="*/ 12 w 18"/>
                    <a:gd name="T29" fmla="*/ 21 h 24"/>
                    <a:gd name="T30" fmla="*/ 17 w 18"/>
                    <a:gd name="T31" fmla="*/ 19 h 24"/>
                    <a:gd name="T32" fmla="*/ 18 w 18"/>
                    <a:gd name="T33" fmla="*/ 19 h 24"/>
                    <a:gd name="T34" fmla="*/ 18 w 18"/>
                    <a:gd name="T35" fmla="*/ 21 h 24"/>
                    <a:gd name="T36" fmla="*/ 12 w 18"/>
                    <a:gd name="T37"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24">
                      <a:moveTo>
                        <a:pt x="12" y="23"/>
                      </a:moveTo>
                      <a:lnTo>
                        <a:pt x="12" y="23"/>
                      </a:lnTo>
                      <a:cubicBezTo>
                        <a:pt x="10" y="24"/>
                        <a:pt x="7" y="23"/>
                        <a:pt x="6" y="21"/>
                      </a:cubicBezTo>
                      <a:cubicBezTo>
                        <a:pt x="6" y="21"/>
                        <a:pt x="5" y="20"/>
                        <a:pt x="5" y="19"/>
                      </a:cubicBezTo>
                      <a:cubicBezTo>
                        <a:pt x="4" y="17"/>
                        <a:pt x="2" y="15"/>
                        <a:pt x="1" y="13"/>
                      </a:cubicBezTo>
                      <a:cubicBezTo>
                        <a:pt x="1" y="12"/>
                        <a:pt x="0" y="10"/>
                        <a:pt x="2" y="7"/>
                      </a:cubicBezTo>
                      <a:cubicBezTo>
                        <a:pt x="3" y="5"/>
                        <a:pt x="5" y="3"/>
                        <a:pt x="7" y="1"/>
                      </a:cubicBezTo>
                      <a:lnTo>
                        <a:pt x="7" y="0"/>
                      </a:lnTo>
                      <a:lnTo>
                        <a:pt x="8" y="2"/>
                      </a:lnTo>
                      <a:lnTo>
                        <a:pt x="7" y="2"/>
                      </a:lnTo>
                      <a:cubicBezTo>
                        <a:pt x="6" y="4"/>
                        <a:pt x="5" y="6"/>
                        <a:pt x="4" y="8"/>
                      </a:cubicBezTo>
                      <a:cubicBezTo>
                        <a:pt x="2" y="9"/>
                        <a:pt x="2" y="11"/>
                        <a:pt x="3" y="13"/>
                      </a:cubicBezTo>
                      <a:cubicBezTo>
                        <a:pt x="4" y="14"/>
                        <a:pt x="4" y="16"/>
                        <a:pt x="5" y="17"/>
                      </a:cubicBezTo>
                      <a:cubicBezTo>
                        <a:pt x="6" y="18"/>
                        <a:pt x="6" y="19"/>
                        <a:pt x="6" y="19"/>
                      </a:cubicBezTo>
                      <a:cubicBezTo>
                        <a:pt x="7" y="21"/>
                        <a:pt x="11" y="21"/>
                        <a:pt x="12" y="21"/>
                      </a:cubicBezTo>
                      <a:cubicBezTo>
                        <a:pt x="13" y="21"/>
                        <a:pt x="15" y="20"/>
                        <a:pt x="17" y="19"/>
                      </a:cubicBezTo>
                      <a:lnTo>
                        <a:pt x="18" y="19"/>
                      </a:lnTo>
                      <a:lnTo>
                        <a:pt x="18" y="21"/>
                      </a:lnTo>
                      <a:cubicBezTo>
                        <a:pt x="15" y="22"/>
                        <a:pt x="13" y="23"/>
                        <a:pt x="12" y="23"/>
                      </a:cubicBezTo>
                      <a:close/>
                    </a:path>
                  </a:pathLst>
                </a:custGeom>
                <a:solidFill>
                  <a:srgbClr val="A6ADB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46" name="Freeform 943"/>
                <p:cNvSpPr>
                  <a:spLocks/>
                </p:cNvSpPr>
                <p:nvPr/>
              </p:nvSpPr>
              <p:spPr bwMode="auto">
                <a:xfrm>
                  <a:off x="5065" y="1973"/>
                  <a:ext cx="146" cy="162"/>
                </a:xfrm>
                <a:custGeom>
                  <a:avLst/>
                  <a:gdLst>
                    <a:gd name="T0" fmla="*/ 110 w 484"/>
                    <a:gd name="T1" fmla="*/ 92 h 533"/>
                    <a:gd name="T2" fmla="*/ 110 w 484"/>
                    <a:gd name="T3" fmla="*/ 92 h 533"/>
                    <a:gd name="T4" fmla="*/ 108 w 484"/>
                    <a:gd name="T5" fmla="*/ 86 h 533"/>
                    <a:gd name="T6" fmla="*/ 113 w 484"/>
                    <a:gd name="T7" fmla="*/ 82 h 533"/>
                    <a:gd name="T8" fmla="*/ 116 w 484"/>
                    <a:gd name="T9" fmla="*/ 84 h 533"/>
                    <a:gd name="T10" fmla="*/ 385 w 484"/>
                    <a:gd name="T11" fmla="*/ 370 h 533"/>
                    <a:gd name="T12" fmla="*/ 388 w 484"/>
                    <a:gd name="T13" fmla="*/ 390 h 533"/>
                    <a:gd name="T14" fmla="*/ 406 w 484"/>
                    <a:gd name="T15" fmla="*/ 414 h 533"/>
                    <a:gd name="T16" fmla="*/ 416 w 484"/>
                    <a:gd name="T17" fmla="*/ 423 h 533"/>
                    <a:gd name="T18" fmla="*/ 429 w 484"/>
                    <a:gd name="T19" fmla="*/ 432 h 533"/>
                    <a:gd name="T20" fmla="*/ 478 w 484"/>
                    <a:gd name="T21" fmla="*/ 490 h 533"/>
                    <a:gd name="T22" fmla="*/ 468 w 484"/>
                    <a:gd name="T23" fmla="*/ 506 h 533"/>
                    <a:gd name="T24" fmla="*/ 454 w 484"/>
                    <a:gd name="T25" fmla="*/ 520 h 533"/>
                    <a:gd name="T26" fmla="*/ 439 w 484"/>
                    <a:gd name="T27" fmla="*/ 522 h 533"/>
                    <a:gd name="T28" fmla="*/ 379 w 484"/>
                    <a:gd name="T29" fmla="*/ 416 h 533"/>
                    <a:gd name="T30" fmla="*/ 353 w 484"/>
                    <a:gd name="T31" fmla="*/ 372 h 533"/>
                    <a:gd name="T32" fmla="*/ 174 w 484"/>
                    <a:gd name="T33" fmla="*/ 171 h 533"/>
                    <a:gd name="T34" fmla="*/ 117 w 484"/>
                    <a:gd name="T35" fmla="*/ 99 h 533"/>
                    <a:gd name="T36" fmla="*/ 112 w 484"/>
                    <a:gd name="T37" fmla="*/ 102 h 533"/>
                    <a:gd name="T38" fmla="*/ 103 w 484"/>
                    <a:gd name="T39" fmla="*/ 110 h 533"/>
                    <a:gd name="T40" fmla="*/ 92 w 484"/>
                    <a:gd name="T41" fmla="*/ 104 h 533"/>
                    <a:gd name="T42" fmla="*/ 2 w 484"/>
                    <a:gd name="T43" fmla="*/ 3 h 533"/>
                    <a:gd name="T44" fmla="*/ 4 w 484"/>
                    <a:gd name="T45" fmla="*/ 2 h 533"/>
                    <a:gd name="T46" fmla="*/ 95 w 484"/>
                    <a:gd name="T47" fmla="*/ 95 h 533"/>
                    <a:gd name="T48" fmla="*/ 103 w 484"/>
                    <a:gd name="T49" fmla="*/ 99 h 533"/>
                    <a:gd name="T50" fmla="*/ 110 w 484"/>
                    <a:gd name="T51" fmla="*/ 92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4" h="533">
                      <a:moveTo>
                        <a:pt x="110" y="92"/>
                      </a:moveTo>
                      <a:lnTo>
                        <a:pt x="110" y="92"/>
                      </a:lnTo>
                      <a:cubicBezTo>
                        <a:pt x="108" y="89"/>
                        <a:pt x="108" y="87"/>
                        <a:pt x="108" y="86"/>
                      </a:cubicBezTo>
                      <a:cubicBezTo>
                        <a:pt x="109" y="86"/>
                        <a:pt x="112" y="83"/>
                        <a:pt x="113" y="82"/>
                      </a:cubicBezTo>
                      <a:cubicBezTo>
                        <a:pt x="114" y="81"/>
                        <a:pt x="115" y="82"/>
                        <a:pt x="116" y="84"/>
                      </a:cubicBezTo>
                      <a:lnTo>
                        <a:pt x="385" y="370"/>
                      </a:lnTo>
                      <a:cubicBezTo>
                        <a:pt x="381" y="378"/>
                        <a:pt x="385" y="385"/>
                        <a:pt x="388" y="390"/>
                      </a:cubicBezTo>
                      <a:cubicBezTo>
                        <a:pt x="391" y="394"/>
                        <a:pt x="403" y="409"/>
                        <a:pt x="406" y="414"/>
                      </a:cubicBezTo>
                      <a:cubicBezTo>
                        <a:pt x="409" y="418"/>
                        <a:pt x="413" y="422"/>
                        <a:pt x="416" y="423"/>
                      </a:cubicBezTo>
                      <a:cubicBezTo>
                        <a:pt x="420" y="424"/>
                        <a:pt x="422" y="425"/>
                        <a:pt x="429" y="432"/>
                      </a:cubicBezTo>
                      <a:cubicBezTo>
                        <a:pt x="435" y="439"/>
                        <a:pt x="462" y="472"/>
                        <a:pt x="478" y="490"/>
                      </a:cubicBezTo>
                      <a:cubicBezTo>
                        <a:pt x="484" y="497"/>
                        <a:pt x="475" y="503"/>
                        <a:pt x="468" y="506"/>
                      </a:cubicBezTo>
                      <a:cubicBezTo>
                        <a:pt x="461" y="510"/>
                        <a:pt x="457" y="515"/>
                        <a:pt x="454" y="520"/>
                      </a:cubicBezTo>
                      <a:cubicBezTo>
                        <a:pt x="451" y="526"/>
                        <a:pt x="445" y="533"/>
                        <a:pt x="439" y="522"/>
                      </a:cubicBezTo>
                      <a:cubicBezTo>
                        <a:pt x="432" y="512"/>
                        <a:pt x="390" y="434"/>
                        <a:pt x="379" y="416"/>
                      </a:cubicBezTo>
                      <a:cubicBezTo>
                        <a:pt x="379" y="416"/>
                        <a:pt x="359" y="383"/>
                        <a:pt x="353" y="372"/>
                      </a:cubicBezTo>
                      <a:lnTo>
                        <a:pt x="174" y="171"/>
                      </a:lnTo>
                      <a:cubicBezTo>
                        <a:pt x="174" y="171"/>
                        <a:pt x="132" y="117"/>
                        <a:pt x="117" y="99"/>
                      </a:cubicBezTo>
                      <a:cubicBezTo>
                        <a:pt x="115" y="99"/>
                        <a:pt x="114" y="100"/>
                        <a:pt x="112" y="102"/>
                      </a:cubicBezTo>
                      <a:cubicBezTo>
                        <a:pt x="110" y="106"/>
                        <a:pt x="107" y="111"/>
                        <a:pt x="103" y="110"/>
                      </a:cubicBezTo>
                      <a:cubicBezTo>
                        <a:pt x="99" y="110"/>
                        <a:pt x="95" y="108"/>
                        <a:pt x="92" y="104"/>
                      </a:cubicBezTo>
                      <a:cubicBezTo>
                        <a:pt x="85" y="96"/>
                        <a:pt x="9" y="11"/>
                        <a:pt x="2" y="3"/>
                      </a:cubicBezTo>
                      <a:cubicBezTo>
                        <a:pt x="0" y="2"/>
                        <a:pt x="2" y="0"/>
                        <a:pt x="4" y="2"/>
                      </a:cubicBezTo>
                      <a:cubicBezTo>
                        <a:pt x="4" y="2"/>
                        <a:pt x="73" y="73"/>
                        <a:pt x="95" y="95"/>
                      </a:cubicBezTo>
                      <a:cubicBezTo>
                        <a:pt x="98" y="98"/>
                        <a:pt x="102" y="99"/>
                        <a:pt x="103" y="99"/>
                      </a:cubicBezTo>
                      <a:cubicBezTo>
                        <a:pt x="105" y="99"/>
                        <a:pt x="109" y="96"/>
                        <a:pt x="110" y="9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47" name="Freeform 944"/>
                <p:cNvSpPr>
                  <a:spLocks/>
                </p:cNvSpPr>
                <p:nvPr/>
              </p:nvSpPr>
              <p:spPr bwMode="auto">
                <a:xfrm>
                  <a:off x="5180" y="2096"/>
                  <a:ext cx="30" cy="37"/>
                </a:xfrm>
                <a:custGeom>
                  <a:avLst/>
                  <a:gdLst>
                    <a:gd name="T0" fmla="*/ 8 w 98"/>
                    <a:gd name="T1" fmla="*/ 6 h 121"/>
                    <a:gd name="T2" fmla="*/ 8 w 98"/>
                    <a:gd name="T3" fmla="*/ 6 h 121"/>
                    <a:gd name="T4" fmla="*/ 10 w 98"/>
                    <a:gd name="T5" fmla="*/ 5 h 121"/>
                    <a:gd name="T6" fmla="*/ 17 w 98"/>
                    <a:gd name="T7" fmla="*/ 0 h 121"/>
                    <a:gd name="T8" fmla="*/ 24 w 98"/>
                    <a:gd name="T9" fmla="*/ 9 h 121"/>
                    <a:gd name="T10" fmla="*/ 35 w 98"/>
                    <a:gd name="T11" fmla="*/ 19 h 121"/>
                    <a:gd name="T12" fmla="*/ 47 w 98"/>
                    <a:gd name="T13" fmla="*/ 28 h 121"/>
                    <a:gd name="T14" fmla="*/ 96 w 98"/>
                    <a:gd name="T15" fmla="*/ 86 h 121"/>
                    <a:gd name="T16" fmla="*/ 98 w 98"/>
                    <a:gd name="T17" fmla="*/ 90 h 121"/>
                    <a:gd name="T18" fmla="*/ 87 w 98"/>
                    <a:gd name="T19" fmla="*/ 100 h 121"/>
                    <a:gd name="T20" fmla="*/ 72 w 98"/>
                    <a:gd name="T21" fmla="*/ 115 h 121"/>
                    <a:gd name="T22" fmla="*/ 65 w 98"/>
                    <a:gd name="T23" fmla="*/ 121 h 121"/>
                    <a:gd name="T24" fmla="*/ 59 w 98"/>
                    <a:gd name="T25" fmla="*/ 117 h 121"/>
                    <a:gd name="T26" fmla="*/ 32 w 98"/>
                    <a:gd name="T27" fmla="*/ 69 h 121"/>
                    <a:gd name="T28" fmla="*/ 0 w 98"/>
                    <a:gd name="T29" fmla="*/ 11 h 121"/>
                    <a:gd name="T30" fmla="*/ 8 w 98"/>
                    <a:gd name="T31" fmla="*/ 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121">
                      <a:moveTo>
                        <a:pt x="8" y="6"/>
                      </a:moveTo>
                      <a:lnTo>
                        <a:pt x="8" y="6"/>
                      </a:lnTo>
                      <a:lnTo>
                        <a:pt x="10" y="5"/>
                      </a:lnTo>
                      <a:cubicBezTo>
                        <a:pt x="14" y="3"/>
                        <a:pt x="16" y="1"/>
                        <a:pt x="17" y="0"/>
                      </a:cubicBezTo>
                      <a:cubicBezTo>
                        <a:pt x="20" y="4"/>
                        <a:pt x="22" y="7"/>
                        <a:pt x="24" y="9"/>
                      </a:cubicBezTo>
                      <a:cubicBezTo>
                        <a:pt x="27" y="14"/>
                        <a:pt x="31" y="18"/>
                        <a:pt x="35" y="19"/>
                      </a:cubicBezTo>
                      <a:cubicBezTo>
                        <a:pt x="38" y="20"/>
                        <a:pt x="41" y="21"/>
                        <a:pt x="47" y="28"/>
                      </a:cubicBezTo>
                      <a:cubicBezTo>
                        <a:pt x="53" y="35"/>
                        <a:pt x="80" y="67"/>
                        <a:pt x="96" y="86"/>
                      </a:cubicBezTo>
                      <a:cubicBezTo>
                        <a:pt x="98" y="87"/>
                        <a:pt x="98" y="89"/>
                        <a:pt x="98" y="90"/>
                      </a:cubicBezTo>
                      <a:cubicBezTo>
                        <a:pt x="97" y="94"/>
                        <a:pt x="91" y="98"/>
                        <a:pt x="87" y="100"/>
                      </a:cubicBezTo>
                      <a:cubicBezTo>
                        <a:pt x="80" y="104"/>
                        <a:pt x="75" y="108"/>
                        <a:pt x="72" y="115"/>
                      </a:cubicBezTo>
                      <a:cubicBezTo>
                        <a:pt x="71" y="117"/>
                        <a:pt x="68" y="121"/>
                        <a:pt x="65" y="121"/>
                      </a:cubicBezTo>
                      <a:cubicBezTo>
                        <a:pt x="63" y="121"/>
                        <a:pt x="61" y="120"/>
                        <a:pt x="59" y="117"/>
                      </a:cubicBezTo>
                      <a:cubicBezTo>
                        <a:pt x="56" y="112"/>
                        <a:pt x="44" y="91"/>
                        <a:pt x="32" y="69"/>
                      </a:cubicBezTo>
                      <a:cubicBezTo>
                        <a:pt x="19" y="45"/>
                        <a:pt x="5" y="21"/>
                        <a:pt x="0" y="11"/>
                      </a:cubicBezTo>
                      <a:cubicBezTo>
                        <a:pt x="3" y="10"/>
                        <a:pt x="6" y="8"/>
                        <a:pt x="8" y="6"/>
                      </a:cubicBezTo>
                      <a:close/>
                    </a:path>
                  </a:pathLst>
                </a:custGeom>
                <a:solidFill>
                  <a:srgbClr val="46190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48" name="Freeform 945"/>
                <p:cNvSpPr>
                  <a:spLocks/>
                </p:cNvSpPr>
                <p:nvPr/>
              </p:nvSpPr>
              <p:spPr bwMode="auto">
                <a:xfrm>
                  <a:off x="5172" y="2082"/>
                  <a:ext cx="13" cy="17"/>
                </a:xfrm>
                <a:custGeom>
                  <a:avLst/>
                  <a:gdLst>
                    <a:gd name="T0" fmla="*/ 17 w 42"/>
                    <a:gd name="T1" fmla="*/ 0 h 56"/>
                    <a:gd name="T2" fmla="*/ 17 w 42"/>
                    <a:gd name="T3" fmla="*/ 0 h 56"/>
                    <a:gd name="T4" fmla="*/ 28 w 42"/>
                    <a:gd name="T5" fmla="*/ 12 h 56"/>
                    <a:gd name="T6" fmla="*/ 32 w 42"/>
                    <a:gd name="T7" fmla="*/ 31 h 56"/>
                    <a:gd name="T8" fmla="*/ 42 w 42"/>
                    <a:gd name="T9" fmla="*/ 45 h 56"/>
                    <a:gd name="T10" fmla="*/ 35 w 42"/>
                    <a:gd name="T11" fmla="*/ 50 h 56"/>
                    <a:gd name="T12" fmla="*/ 33 w 42"/>
                    <a:gd name="T13" fmla="*/ 51 h 56"/>
                    <a:gd name="T14" fmla="*/ 25 w 42"/>
                    <a:gd name="T15" fmla="*/ 56 h 56"/>
                    <a:gd name="T16" fmla="*/ 0 w 42"/>
                    <a:gd name="T17" fmla="*/ 14 h 56"/>
                    <a:gd name="T18" fmla="*/ 17 w 42"/>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6">
                      <a:moveTo>
                        <a:pt x="17" y="0"/>
                      </a:moveTo>
                      <a:lnTo>
                        <a:pt x="17" y="0"/>
                      </a:lnTo>
                      <a:lnTo>
                        <a:pt x="28" y="12"/>
                      </a:lnTo>
                      <a:cubicBezTo>
                        <a:pt x="25" y="21"/>
                        <a:pt x="30" y="29"/>
                        <a:pt x="32" y="31"/>
                      </a:cubicBezTo>
                      <a:cubicBezTo>
                        <a:pt x="34" y="34"/>
                        <a:pt x="38" y="39"/>
                        <a:pt x="42" y="45"/>
                      </a:cubicBezTo>
                      <a:cubicBezTo>
                        <a:pt x="41" y="46"/>
                        <a:pt x="39" y="47"/>
                        <a:pt x="35" y="50"/>
                      </a:cubicBezTo>
                      <a:lnTo>
                        <a:pt x="33" y="51"/>
                      </a:lnTo>
                      <a:cubicBezTo>
                        <a:pt x="31" y="53"/>
                        <a:pt x="28" y="55"/>
                        <a:pt x="25" y="56"/>
                      </a:cubicBezTo>
                      <a:cubicBezTo>
                        <a:pt x="22" y="52"/>
                        <a:pt x="6" y="25"/>
                        <a:pt x="0" y="14"/>
                      </a:cubicBezTo>
                      <a:lnTo>
                        <a:pt x="17" y="0"/>
                      </a:lnTo>
                      <a:close/>
                    </a:path>
                  </a:pathLst>
                </a:custGeom>
                <a:solidFill>
                  <a:srgbClr val="A6ADB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49" name="Freeform 946"/>
                <p:cNvSpPr>
                  <a:spLocks/>
                </p:cNvSpPr>
                <p:nvPr/>
              </p:nvSpPr>
              <p:spPr bwMode="auto">
                <a:xfrm>
                  <a:off x="5102" y="2004"/>
                  <a:ext cx="3" cy="2"/>
                </a:xfrm>
                <a:custGeom>
                  <a:avLst/>
                  <a:gdLst>
                    <a:gd name="T0" fmla="*/ 7 w 8"/>
                    <a:gd name="T1" fmla="*/ 0 h 7"/>
                    <a:gd name="T2" fmla="*/ 7 w 8"/>
                    <a:gd name="T3" fmla="*/ 0 h 7"/>
                    <a:gd name="T4" fmla="*/ 8 w 8"/>
                    <a:gd name="T5" fmla="*/ 1 h 7"/>
                    <a:gd name="T6" fmla="*/ 2 w 8"/>
                    <a:gd name="T7" fmla="*/ 7 h 7"/>
                    <a:gd name="T8" fmla="*/ 0 w 8"/>
                    <a:gd name="T9" fmla="*/ 5 h 7"/>
                    <a:gd name="T10" fmla="*/ 7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7" y="0"/>
                      </a:moveTo>
                      <a:lnTo>
                        <a:pt x="7" y="0"/>
                      </a:lnTo>
                      <a:lnTo>
                        <a:pt x="8" y="1"/>
                      </a:lnTo>
                      <a:lnTo>
                        <a:pt x="2" y="7"/>
                      </a:lnTo>
                      <a:cubicBezTo>
                        <a:pt x="1" y="7"/>
                        <a:pt x="1" y="6"/>
                        <a:pt x="0" y="5"/>
                      </a:cubicBezTo>
                      <a:lnTo>
                        <a:pt x="7" y="0"/>
                      </a:lnTo>
                      <a:close/>
                    </a:path>
                  </a:pathLst>
                </a:custGeom>
                <a:solidFill>
                  <a:srgbClr val="A6ADB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50" name="Freeform 947"/>
                <p:cNvSpPr>
                  <a:spLocks/>
                </p:cNvSpPr>
                <p:nvPr/>
              </p:nvSpPr>
              <p:spPr bwMode="auto">
                <a:xfrm>
                  <a:off x="5104" y="2004"/>
                  <a:ext cx="73" cy="79"/>
                </a:xfrm>
                <a:custGeom>
                  <a:avLst/>
                  <a:gdLst>
                    <a:gd name="T0" fmla="*/ 0 w 241"/>
                    <a:gd name="T1" fmla="*/ 3 h 260"/>
                    <a:gd name="T2" fmla="*/ 0 w 241"/>
                    <a:gd name="T3" fmla="*/ 3 h 260"/>
                    <a:gd name="T4" fmla="*/ 3 w 241"/>
                    <a:gd name="T5" fmla="*/ 0 h 260"/>
                    <a:gd name="T6" fmla="*/ 241 w 241"/>
                    <a:gd name="T7" fmla="*/ 255 h 260"/>
                    <a:gd name="T8" fmla="*/ 235 w 241"/>
                    <a:gd name="T9" fmla="*/ 260 h 260"/>
                    <a:gd name="T10" fmla="*/ 0 w 241"/>
                    <a:gd name="T11" fmla="*/ 3 h 260"/>
                  </a:gdLst>
                  <a:ahLst/>
                  <a:cxnLst>
                    <a:cxn ang="0">
                      <a:pos x="T0" y="T1"/>
                    </a:cxn>
                    <a:cxn ang="0">
                      <a:pos x="T2" y="T3"/>
                    </a:cxn>
                    <a:cxn ang="0">
                      <a:pos x="T4" y="T5"/>
                    </a:cxn>
                    <a:cxn ang="0">
                      <a:pos x="T6" y="T7"/>
                    </a:cxn>
                    <a:cxn ang="0">
                      <a:pos x="T8" y="T9"/>
                    </a:cxn>
                    <a:cxn ang="0">
                      <a:pos x="T10" y="T11"/>
                    </a:cxn>
                  </a:cxnLst>
                  <a:rect l="0" t="0" r="r" b="b"/>
                  <a:pathLst>
                    <a:path w="241" h="260">
                      <a:moveTo>
                        <a:pt x="0" y="3"/>
                      </a:moveTo>
                      <a:lnTo>
                        <a:pt x="0" y="3"/>
                      </a:lnTo>
                      <a:lnTo>
                        <a:pt x="3" y="0"/>
                      </a:lnTo>
                      <a:lnTo>
                        <a:pt x="241" y="255"/>
                      </a:lnTo>
                      <a:lnTo>
                        <a:pt x="235" y="260"/>
                      </a:lnTo>
                      <a:lnTo>
                        <a:pt x="0" y="3"/>
                      </a:lnTo>
                      <a:close/>
                    </a:path>
                  </a:pathLst>
                </a:custGeom>
                <a:solidFill>
                  <a:srgbClr val="A6ADB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51" name="Freeform 948"/>
                <p:cNvSpPr>
                  <a:spLocks/>
                </p:cNvSpPr>
                <p:nvPr/>
              </p:nvSpPr>
              <p:spPr bwMode="auto">
                <a:xfrm>
                  <a:off x="5103" y="2005"/>
                  <a:ext cx="72" cy="81"/>
                </a:xfrm>
                <a:custGeom>
                  <a:avLst/>
                  <a:gdLst>
                    <a:gd name="T0" fmla="*/ 237 w 237"/>
                    <a:gd name="T1" fmla="*/ 256 h 265"/>
                    <a:gd name="T2" fmla="*/ 237 w 237"/>
                    <a:gd name="T3" fmla="*/ 256 h 265"/>
                    <a:gd name="T4" fmla="*/ 227 w 237"/>
                    <a:gd name="T5" fmla="*/ 265 h 265"/>
                    <a:gd name="T6" fmla="*/ 227 w 237"/>
                    <a:gd name="T7" fmla="*/ 265 h 265"/>
                    <a:gd name="T8" fmla="*/ 227 w 237"/>
                    <a:gd name="T9" fmla="*/ 264 h 265"/>
                    <a:gd name="T10" fmla="*/ 48 w 237"/>
                    <a:gd name="T11" fmla="*/ 64 h 265"/>
                    <a:gd name="T12" fmla="*/ 0 w 237"/>
                    <a:gd name="T13" fmla="*/ 2 h 265"/>
                    <a:gd name="T14" fmla="*/ 2 w 237"/>
                    <a:gd name="T15" fmla="*/ 0 h 265"/>
                    <a:gd name="T16" fmla="*/ 237 w 237"/>
                    <a:gd name="T17" fmla="*/ 25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65">
                      <a:moveTo>
                        <a:pt x="237" y="256"/>
                      </a:moveTo>
                      <a:lnTo>
                        <a:pt x="237" y="256"/>
                      </a:lnTo>
                      <a:lnTo>
                        <a:pt x="227" y="265"/>
                      </a:lnTo>
                      <a:cubicBezTo>
                        <a:pt x="227" y="265"/>
                        <a:pt x="227" y="265"/>
                        <a:pt x="227" y="265"/>
                      </a:cubicBezTo>
                      <a:cubicBezTo>
                        <a:pt x="227" y="264"/>
                        <a:pt x="227" y="264"/>
                        <a:pt x="227" y="264"/>
                      </a:cubicBezTo>
                      <a:lnTo>
                        <a:pt x="48" y="64"/>
                      </a:lnTo>
                      <a:cubicBezTo>
                        <a:pt x="48" y="62"/>
                        <a:pt x="17" y="24"/>
                        <a:pt x="0" y="2"/>
                      </a:cubicBezTo>
                      <a:lnTo>
                        <a:pt x="2" y="0"/>
                      </a:lnTo>
                      <a:lnTo>
                        <a:pt x="237" y="256"/>
                      </a:lnTo>
                      <a:close/>
                    </a:path>
                  </a:pathLst>
                </a:custGeom>
                <a:solidFill>
                  <a:srgbClr val="46190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52" name="Freeform 949"/>
                <p:cNvSpPr>
                  <a:spLocks/>
                </p:cNvSpPr>
                <p:nvPr/>
              </p:nvSpPr>
              <p:spPr bwMode="auto">
                <a:xfrm>
                  <a:off x="5112" y="2015"/>
                  <a:ext cx="6" cy="7"/>
                </a:xfrm>
                <a:custGeom>
                  <a:avLst/>
                  <a:gdLst>
                    <a:gd name="T0" fmla="*/ 18 w 19"/>
                    <a:gd name="T1" fmla="*/ 5 h 20"/>
                    <a:gd name="T2" fmla="*/ 18 w 19"/>
                    <a:gd name="T3" fmla="*/ 5 h 20"/>
                    <a:gd name="T4" fmla="*/ 15 w 19"/>
                    <a:gd name="T5" fmla="*/ 1 h 20"/>
                    <a:gd name="T6" fmla="*/ 11 w 19"/>
                    <a:gd name="T7" fmla="*/ 2 h 20"/>
                    <a:gd name="T8" fmla="*/ 1 w 19"/>
                    <a:gd name="T9" fmla="*/ 13 h 20"/>
                    <a:gd name="T10" fmla="*/ 0 w 19"/>
                    <a:gd name="T11" fmla="*/ 15 h 20"/>
                    <a:gd name="T12" fmla="*/ 3 w 19"/>
                    <a:gd name="T13" fmla="*/ 19 h 20"/>
                    <a:gd name="T14" fmla="*/ 7 w 19"/>
                    <a:gd name="T15" fmla="*/ 17 h 20"/>
                    <a:gd name="T16" fmla="*/ 18 w 19"/>
                    <a:gd name="T17" fmla="*/ 7 h 20"/>
                    <a:gd name="T18" fmla="*/ 18 w 19"/>
                    <a:gd name="T19" fmla="*/ 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20">
                      <a:moveTo>
                        <a:pt x="18" y="5"/>
                      </a:moveTo>
                      <a:lnTo>
                        <a:pt x="18" y="5"/>
                      </a:lnTo>
                      <a:cubicBezTo>
                        <a:pt x="17" y="4"/>
                        <a:pt x="16" y="2"/>
                        <a:pt x="15" y="1"/>
                      </a:cubicBezTo>
                      <a:cubicBezTo>
                        <a:pt x="14" y="0"/>
                        <a:pt x="14" y="0"/>
                        <a:pt x="11" y="2"/>
                      </a:cubicBezTo>
                      <a:cubicBezTo>
                        <a:pt x="9" y="5"/>
                        <a:pt x="2" y="11"/>
                        <a:pt x="1" y="13"/>
                      </a:cubicBezTo>
                      <a:cubicBezTo>
                        <a:pt x="0" y="14"/>
                        <a:pt x="0" y="15"/>
                        <a:pt x="0" y="15"/>
                      </a:cubicBezTo>
                      <a:cubicBezTo>
                        <a:pt x="1" y="16"/>
                        <a:pt x="2" y="18"/>
                        <a:pt x="3" y="19"/>
                      </a:cubicBezTo>
                      <a:cubicBezTo>
                        <a:pt x="4" y="20"/>
                        <a:pt x="5" y="19"/>
                        <a:pt x="7" y="17"/>
                      </a:cubicBezTo>
                      <a:cubicBezTo>
                        <a:pt x="9" y="16"/>
                        <a:pt x="17" y="8"/>
                        <a:pt x="18" y="7"/>
                      </a:cubicBezTo>
                      <a:cubicBezTo>
                        <a:pt x="19" y="5"/>
                        <a:pt x="19" y="5"/>
                        <a:pt x="18"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53" name="Freeform 950"/>
                <p:cNvSpPr>
                  <a:spLocks/>
                </p:cNvSpPr>
                <p:nvPr/>
              </p:nvSpPr>
              <p:spPr bwMode="auto">
                <a:xfrm>
                  <a:off x="5112" y="2016"/>
                  <a:ext cx="5" cy="5"/>
                </a:xfrm>
                <a:custGeom>
                  <a:avLst/>
                  <a:gdLst>
                    <a:gd name="T0" fmla="*/ 0 w 16"/>
                    <a:gd name="T1" fmla="*/ 13 h 16"/>
                    <a:gd name="T2" fmla="*/ 0 w 16"/>
                    <a:gd name="T3" fmla="*/ 13 h 16"/>
                    <a:gd name="T4" fmla="*/ 0 w 16"/>
                    <a:gd name="T5" fmla="*/ 12 h 16"/>
                    <a:gd name="T6" fmla="*/ 1 w 16"/>
                    <a:gd name="T7" fmla="*/ 11 h 16"/>
                    <a:gd name="T8" fmla="*/ 4 w 16"/>
                    <a:gd name="T9" fmla="*/ 8 h 16"/>
                    <a:gd name="T10" fmla="*/ 11 w 16"/>
                    <a:gd name="T11" fmla="*/ 1 h 16"/>
                    <a:gd name="T12" fmla="*/ 13 w 16"/>
                    <a:gd name="T13" fmla="*/ 0 h 16"/>
                    <a:gd name="T14" fmla="*/ 13 w 16"/>
                    <a:gd name="T15" fmla="*/ 0 h 16"/>
                    <a:gd name="T16" fmla="*/ 15 w 16"/>
                    <a:gd name="T17" fmla="*/ 3 h 16"/>
                    <a:gd name="T18" fmla="*/ 16 w 16"/>
                    <a:gd name="T19" fmla="*/ 4 h 16"/>
                    <a:gd name="T20" fmla="*/ 16 w 16"/>
                    <a:gd name="T21" fmla="*/ 4 h 16"/>
                    <a:gd name="T22" fmla="*/ 5 w 16"/>
                    <a:gd name="T23" fmla="*/ 14 h 16"/>
                    <a:gd name="T24" fmla="*/ 3 w 16"/>
                    <a:gd name="T25" fmla="*/ 16 h 16"/>
                    <a:gd name="T26" fmla="*/ 3 w 16"/>
                    <a:gd name="T27" fmla="*/ 16 h 16"/>
                    <a:gd name="T28" fmla="*/ 0 w 16"/>
                    <a:gd name="T29"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0" y="13"/>
                      </a:moveTo>
                      <a:lnTo>
                        <a:pt x="0" y="13"/>
                      </a:lnTo>
                      <a:cubicBezTo>
                        <a:pt x="0" y="12"/>
                        <a:pt x="0" y="12"/>
                        <a:pt x="0" y="12"/>
                      </a:cubicBezTo>
                      <a:cubicBezTo>
                        <a:pt x="0" y="12"/>
                        <a:pt x="0" y="12"/>
                        <a:pt x="1" y="11"/>
                      </a:cubicBezTo>
                      <a:lnTo>
                        <a:pt x="4" y="8"/>
                      </a:lnTo>
                      <a:cubicBezTo>
                        <a:pt x="7" y="6"/>
                        <a:pt x="10" y="3"/>
                        <a:pt x="11" y="1"/>
                      </a:cubicBezTo>
                      <a:cubicBezTo>
                        <a:pt x="12" y="1"/>
                        <a:pt x="13" y="0"/>
                        <a:pt x="13" y="0"/>
                      </a:cubicBezTo>
                      <a:lnTo>
                        <a:pt x="13" y="0"/>
                      </a:lnTo>
                      <a:cubicBezTo>
                        <a:pt x="13" y="1"/>
                        <a:pt x="14" y="2"/>
                        <a:pt x="15" y="3"/>
                      </a:cubicBezTo>
                      <a:lnTo>
                        <a:pt x="16" y="4"/>
                      </a:lnTo>
                      <a:cubicBezTo>
                        <a:pt x="16" y="4"/>
                        <a:pt x="16" y="4"/>
                        <a:pt x="16" y="4"/>
                      </a:cubicBezTo>
                      <a:cubicBezTo>
                        <a:pt x="15" y="5"/>
                        <a:pt x="7" y="13"/>
                        <a:pt x="5" y="14"/>
                      </a:cubicBezTo>
                      <a:cubicBezTo>
                        <a:pt x="4" y="15"/>
                        <a:pt x="3" y="16"/>
                        <a:pt x="3" y="16"/>
                      </a:cubicBezTo>
                      <a:cubicBezTo>
                        <a:pt x="3" y="16"/>
                        <a:pt x="3" y="16"/>
                        <a:pt x="3" y="16"/>
                      </a:cubicBezTo>
                      <a:cubicBezTo>
                        <a:pt x="2" y="15"/>
                        <a:pt x="1" y="13"/>
                        <a:pt x="0" y="13"/>
                      </a:cubicBezTo>
                      <a:close/>
                    </a:path>
                  </a:pathLst>
                </a:custGeom>
                <a:solidFill>
                  <a:srgbClr val="A6ADB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54" name="Freeform 951"/>
                <p:cNvSpPr>
                  <a:spLocks/>
                </p:cNvSpPr>
                <p:nvPr/>
              </p:nvSpPr>
              <p:spPr bwMode="auto">
                <a:xfrm>
                  <a:off x="5177" y="2087"/>
                  <a:ext cx="2" cy="3"/>
                </a:xfrm>
                <a:custGeom>
                  <a:avLst/>
                  <a:gdLst>
                    <a:gd name="T0" fmla="*/ 0 w 7"/>
                    <a:gd name="T1" fmla="*/ 4 h 8"/>
                    <a:gd name="T2" fmla="*/ 0 w 7"/>
                    <a:gd name="T3" fmla="*/ 4 h 8"/>
                    <a:gd name="T4" fmla="*/ 3 w 7"/>
                    <a:gd name="T5" fmla="*/ 8 h 8"/>
                    <a:gd name="T6" fmla="*/ 7 w 7"/>
                    <a:gd name="T7" fmla="*/ 5 h 8"/>
                    <a:gd name="T8" fmla="*/ 4 w 7"/>
                    <a:gd name="T9" fmla="*/ 1 h 8"/>
                    <a:gd name="T10" fmla="*/ 0 w 7"/>
                    <a:gd name="T11" fmla="*/ 4 h 8"/>
                  </a:gdLst>
                  <a:ahLst/>
                  <a:cxnLst>
                    <a:cxn ang="0">
                      <a:pos x="T0" y="T1"/>
                    </a:cxn>
                    <a:cxn ang="0">
                      <a:pos x="T2" y="T3"/>
                    </a:cxn>
                    <a:cxn ang="0">
                      <a:pos x="T4" y="T5"/>
                    </a:cxn>
                    <a:cxn ang="0">
                      <a:pos x="T6" y="T7"/>
                    </a:cxn>
                    <a:cxn ang="0">
                      <a:pos x="T8" y="T9"/>
                    </a:cxn>
                    <a:cxn ang="0">
                      <a:pos x="T10" y="T11"/>
                    </a:cxn>
                  </a:cxnLst>
                  <a:rect l="0" t="0" r="r" b="b"/>
                  <a:pathLst>
                    <a:path w="7" h="8">
                      <a:moveTo>
                        <a:pt x="0" y="4"/>
                      </a:moveTo>
                      <a:lnTo>
                        <a:pt x="0" y="4"/>
                      </a:lnTo>
                      <a:cubicBezTo>
                        <a:pt x="0" y="6"/>
                        <a:pt x="1" y="8"/>
                        <a:pt x="3" y="8"/>
                      </a:cubicBezTo>
                      <a:cubicBezTo>
                        <a:pt x="5" y="8"/>
                        <a:pt x="7" y="7"/>
                        <a:pt x="7" y="5"/>
                      </a:cubicBezTo>
                      <a:cubicBezTo>
                        <a:pt x="7" y="3"/>
                        <a:pt x="6" y="1"/>
                        <a:pt x="4" y="1"/>
                      </a:cubicBezTo>
                      <a:cubicBezTo>
                        <a:pt x="2" y="0"/>
                        <a:pt x="0" y="2"/>
                        <a:pt x="0" y="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55" name="Freeform 952"/>
                <p:cNvSpPr>
                  <a:spLocks/>
                </p:cNvSpPr>
                <p:nvPr/>
              </p:nvSpPr>
              <p:spPr bwMode="auto">
                <a:xfrm>
                  <a:off x="5177" y="2088"/>
                  <a:ext cx="2" cy="2"/>
                </a:xfrm>
                <a:custGeom>
                  <a:avLst/>
                  <a:gdLst>
                    <a:gd name="T0" fmla="*/ 3 w 5"/>
                    <a:gd name="T1" fmla="*/ 0 h 5"/>
                    <a:gd name="T2" fmla="*/ 3 w 5"/>
                    <a:gd name="T3" fmla="*/ 0 h 5"/>
                    <a:gd name="T4" fmla="*/ 4 w 5"/>
                    <a:gd name="T5" fmla="*/ 1 h 5"/>
                    <a:gd name="T6" fmla="*/ 5 w 5"/>
                    <a:gd name="T7" fmla="*/ 2 h 5"/>
                    <a:gd name="T8" fmla="*/ 4 w 5"/>
                    <a:gd name="T9" fmla="*/ 4 h 5"/>
                    <a:gd name="T10" fmla="*/ 2 w 5"/>
                    <a:gd name="T11" fmla="*/ 5 h 5"/>
                    <a:gd name="T12" fmla="*/ 0 w 5"/>
                    <a:gd name="T13" fmla="*/ 2 h 5"/>
                    <a:gd name="T14" fmla="*/ 1 w 5"/>
                    <a:gd name="T15" fmla="*/ 0 h 5"/>
                    <a:gd name="T16" fmla="*/ 3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3" y="0"/>
                      </a:moveTo>
                      <a:lnTo>
                        <a:pt x="3" y="0"/>
                      </a:lnTo>
                      <a:cubicBezTo>
                        <a:pt x="3" y="0"/>
                        <a:pt x="4" y="0"/>
                        <a:pt x="4" y="1"/>
                      </a:cubicBezTo>
                      <a:cubicBezTo>
                        <a:pt x="5" y="1"/>
                        <a:pt x="5" y="2"/>
                        <a:pt x="5" y="2"/>
                      </a:cubicBezTo>
                      <a:cubicBezTo>
                        <a:pt x="5" y="3"/>
                        <a:pt x="5" y="4"/>
                        <a:pt x="4" y="4"/>
                      </a:cubicBezTo>
                      <a:cubicBezTo>
                        <a:pt x="4" y="5"/>
                        <a:pt x="3" y="5"/>
                        <a:pt x="2" y="5"/>
                      </a:cubicBezTo>
                      <a:cubicBezTo>
                        <a:pt x="1" y="5"/>
                        <a:pt x="0" y="3"/>
                        <a:pt x="0" y="2"/>
                      </a:cubicBezTo>
                      <a:cubicBezTo>
                        <a:pt x="0" y="1"/>
                        <a:pt x="0" y="1"/>
                        <a:pt x="1" y="0"/>
                      </a:cubicBezTo>
                      <a:cubicBezTo>
                        <a:pt x="1" y="0"/>
                        <a:pt x="2" y="0"/>
                        <a:pt x="3"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56" name="Freeform 953"/>
                <p:cNvSpPr>
                  <a:spLocks/>
                </p:cNvSpPr>
                <p:nvPr/>
              </p:nvSpPr>
              <p:spPr bwMode="auto">
                <a:xfrm>
                  <a:off x="5179" y="2092"/>
                  <a:ext cx="2" cy="3"/>
                </a:xfrm>
                <a:custGeom>
                  <a:avLst/>
                  <a:gdLst>
                    <a:gd name="T0" fmla="*/ 0 w 7"/>
                    <a:gd name="T1" fmla="*/ 4 h 8"/>
                    <a:gd name="T2" fmla="*/ 0 w 7"/>
                    <a:gd name="T3" fmla="*/ 4 h 8"/>
                    <a:gd name="T4" fmla="*/ 3 w 7"/>
                    <a:gd name="T5" fmla="*/ 7 h 8"/>
                    <a:gd name="T6" fmla="*/ 7 w 7"/>
                    <a:gd name="T7" fmla="*/ 4 h 8"/>
                    <a:gd name="T8" fmla="*/ 4 w 7"/>
                    <a:gd name="T9" fmla="*/ 0 h 8"/>
                    <a:gd name="T10" fmla="*/ 0 w 7"/>
                    <a:gd name="T11" fmla="*/ 4 h 8"/>
                  </a:gdLst>
                  <a:ahLst/>
                  <a:cxnLst>
                    <a:cxn ang="0">
                      <a:pos x="T0" y="T1"/>
                    </a:cxn>
                    <a:cxn ang="0">
                      <a:pos x="T2" y="T3"/>
                    </a:cxn>
                    <a:cxn ang="0">
                      <a:pos x="T4" y="T5"/>
                    </a:cxn>
                    <a:cxn ang="0">
                      <a:pos x="T6" y="T7"/>
                    </a:cxn>
                    <a:cxn ang="0">
                      <a:pos x="T8" y="T9"/>
                    </a:cxn>
                    <a:cxn ang="0">
                      <a:pos x="T10" y="T11"/>
                    </a:cxn>
                  </a:cxnLst>
                  <a:rect l="0" t="0" r="r" b="b"/>
                  <a:pathLst>
                    <a:path w="7" h="8">
                      <a:moveTo>
                        <a:pt x="0" y="4"/>
                      </a:moveTo>
                      <a:lnTo>
                        <a:pt x="0" y="4"/>
                      </a:lnTo>
                      <a:cubicBezTo>
                        <a:pt x="0" y="6"/>
                        <a:pt x="1" y="7"/>
                        <a:pt x="3" y="7"/>
                      </a:cubicBezTo>
                      <a:cubicBezTo>
                        <a:pt x="5" y="8"/>
                        <a:pt x="7" y="6"/>
                        <a:pt x="7" y="4"/>
                      </a:cubicBezTo>
                      <a:cubicBezTo>
                        <a:pt x="7" y="2"/>
                        <a:pt x="6" y="0"/>
                        <a:pt x="4" y="0"/>
                      </a:cubicBezTo>
                      <a:cubicBezTo>
                        <a:pt x="2" y="0"/>
                        <a:pt x="0" y="2"/>
                        <a:pt x="0" y="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57" name="Freeform 954"/>
                <p:cNvSpPr>
                  <a:spLocks/>
                </p:cNvSpPr>
                <p:nvPr/>
              </p:nvSpPr>
              <p:spPr bwMode="auto">
                <a:xfrm>
                  <a:off x="5179" y="2093"/>
                  <a:ext cx="2" cy="1"/>
                </a:xfrm>
                <a:custGeom>
                  <a:avLst/>
                  <a:gdLst>
                    <a:gd name="T0" fmla="*/ 3 w 5"/>
                    <a:gd name="T1" fmla="*/ 0 h 5"/>
                    <a:gd name="T2" fmla="*/ 3 w 5"/>
                    <a:gd name="T3" fmla="*/ 0 h 5"/>
                    <a:gd name="T4" fmla="*/ 4 w 5"/>
                    <a:gd name="T5" fmla="*/ 1 h 5"/>
                    <a:gd name="T6" fmla="*/ 5 w 5"/>
                    <a:gd name="T7" fmla="*/ 3 h 5"/>
                    <a:gd name="T8" fmla="*/ 4 w 5"/>
                    <a:gd name="T9" fmla="*/ 5 h 5"/>
                    <a:gd name="T10" fmla="*/ 2 w 5"/>
                    <a:gd name="T11" fmla="*/ 5 h 5"/>
                    <a:gd name="T12" fmla="*/ 0 w 5"/>
                    <a:gd name="T13" fmla="*/ 3 h 5"/>
                    <a:gd name="T14" fmla="*/ 1 w 5"/>
                    <a:gd name="T15" fmla="*/ 1 h 5"/>
                    <a:gd name="T16" fmla="*/ 3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3" y="0"/>
                      </a:moveTo>
                      <a:lnTo>
                        <a:pt x="3" y="0"/>
                      </a:lnTo>
                      <a:cubicBezTo>
                        <a:pt x="3" y="0"/>
                        <a:pt x="4" y="1"/>
                        <a:pt x="4" y="1"/>
                      </a:cubicBezTo>
                      <a:cubicBezTo>
                        <a:pt x="5" y="2"/>
                        <a:pt x="5" y="2"/>
                        <a:pt x="5" y="3"/>
                      </a:cubicBezTo>
                      <a:cubicBezTo>
                        <a:pt x="5" y="4"/>
                        <a:pt x="5" y="4"/>
                        <a:pt x="4" y="5"/>
                      </a:cubicBezTo>
                      <a:cubicBezTo>
                        <a:pt x="4" y="5"/>
                        <a:pt x="3" y="5"/>
                        <a:pt x="2" y="5"/>
                      </a:cubicBezTo>
                      <a:cubicBezTo>
                        <a:pt x="1" y="5"/>
                        <a:pt x="0" y="4"/>
                        <a:pt x="0" y="3"/>
                      </a:cubicBezTo>
                      <a:cubicBezTo>
                        <a:pt x="0" y="2"/>
                        <a:pt x="1" y="1"/>
                        <a:pt x="1" y="1"/>
                      </a:cubicBezTo>
                      <a:cubicBezTo>
                        <a:pt x="2" y="1"/>
                        <a:pt x="2" y="0"/>
                        <a:pt x="3" y="0"/>
                      </a:cubicBezTo>
                      <a:close/>
                    </a:path>
                  </a:pathLst>
                </a:custGeom>
                <a:solidFill>
                  <a:srgbClr val="A6ADB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58" name="Freeform 955"/>
                <p:cNvSpPr>
                  <a:spLocks/>
                </p:cNvSpPr>
                <p:nvPr/>
              </p:nvSpPr>
              <p:spPr bwMode="auto">
                <a:xfrm>
                  <a:off x="5066" y="1974"/>
                  <a:ext cx="38" cy="32"/>
                </a:xfrm>
                <a:custGeom>
                  <a:avLst/>
                  <a:gdLst>
                    <a:gd name="T0" fmla="*/ 89 w 124"/>
                    <a:gd name="T1" fmla="*/ 91 h 104"/>
                    <a:gd name="T2" fmla="*/ 89 w 124"/>
                    <a:gd name="T3" fmla="*/ 91 h 104"/>
                    <a:gd name="T4" fmla="*/ 99 w 124"/>
                    <a:gd name="T5" fmla="*/ 95 h 104"/>
                    <a:gd name="T6" fmla="*/ 106 w 124"/>
                    <a:gd name="T7" fmla="*/ 87 h 104"/>
                    <a:gd name="T8" fmla="*/ 106 w 124"/>
                    <a:gd name="T9" fmla="*/ 86 h 104"/>
                    <a:gd name="T10" fmla="*/ 104 w 124"/>
                    <a:gd name="T11" fmla="*/ 82 h 104"/>
                    <a:gd name="T12" fmla="*/ 107 w 124"/>
                    <a:gd name="T13" fmla="*/ 80 h 104"/>
                    <a:gd name="T14" fmla="*/ 109 w 124"/>
                    <a:gd name="T15" fmla="*/ 78 h 104"/>
                    <a:gd name="T16" fmla="*/ 109 w 124"/>
                    <a:gd name="T17" fmla="*/ 78 h 104"/>
                    <a:gd name="T18" fmla="*/ 110 w 124"/>
                    <a:gd name="T19" fmla="*/ 79 h 104"/>
                    <a:gd name="T20" fmla="*/ 124 w 124"/>
                    <a:gd name="T21" fmla="*/ 94 h 104"/>
                    <a:gd name="T22" fmla="*/ 118 w 124"/>
                    <a:gd name="T23" fmla="*/ 100 h 104"/>
                    <a:gd name="T24" fmla="*/ 113 w 124"/>
                    <a:gd name="T25" fmla="*/ 93 h 104"/>
                    <a:gd name="T26" fmla="*/ 112 w 124"/>
                    <a:gd name="T27" fmla="*/ 93 h 104"/>
                    <a:gd name="T28" fmla="*/ 106 w 124"/>
                    <a:gd name="T29" fmla="*/ 96 h 104"/>
                    <a:gd name="T30" fmla="*/ 98 w 124"/>
                    <a:gd name="T31" fmla="*/ 104 h 104"/>
                    <a:gd name="T32" fmla="*/ 88 w 124"/>
                    <a:gd name="T33" fmla="*/ 98 h 104"/>
                    <a:gd name="T34" fmla="*/ 41 w 124"/>
                    <a:gd name="T35" fmla="*/ 46 h 104"/>
                    <a:gd name="T36" fmla="*/ 0 w 124"/>
                    <a:gd name="T37" fmla="*/ 0 h 104"/>
                    <a:gd name="T38" fmla="*/ 89 w 124"/>
                    <a:gd name="T39" fmla="*/ 9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04">
                      <a:moveTo>
                        <a:pt x="89" y="91"/>
                      </a:moveTo>
                      <a:lnTo>
                        <a:pt x="89" y="91"/>
                      </a:lnTo>
                      <a:cubicBezTo>
                        <a:pt x="92" y="94"/>
                        <a:pt x="96" y="95"/>
                        <a:pt x="99" y="95"/>
                      </a:cubicBezTo>
                      <a:cubicBezTo>
                        <a:pt x="101" y="95"/>
                        <a:pt x="105" y="92"/>
                        <a:pt x="106" y="87"/>
                      </a:cubicBezTo>
                      <a:cubicBezTo>
                        <a:pt x="107" y="87"/>
                        <a:pt x="106" y="86"/>
                        <a:pt x="106" y="86"/>
                      </a:cubicBezTo>
                      <a:cubicBezTo>
                        <a:pt x="104" y="84"/>
                        <a:pt x="104" y="82"/>
                        <a:pt x="104" y="82"/>
                      </a:cubicBezTo>
                      <a:cubicBezTo>
                        <a:pt x="104" y="82"/>
                        <a:pt x="106" y="81"/>
                        <a:pt x="107" y="80"/>
                      </a:cubicBezTo>
                      <a:cubicBezTo>
                        <a:pt x="107" y="79"/>
                        <a:pt x="108" y="79"/>
                        <a:pt x="109" y="78"/>
                      </a:cubicBezTo>
                      <a:cubicBezTo>
                        <a:pt x="109" y="78"/>
                        <a:pt x="109" y="78"/>
                        <a:pt x="109" y="78"/>
                      </a:cubicBezTo>
                      <a:cubicBezTo>
                        <a:pt x="109" y="78"/>
                        <a:pt x="110" y="79"/>
                        <a:pt x="110" y="79"/>
                      </a:cubicBezTo>
                      <a:lnTo>
                        <a:pt x="124" y="94"/>
                      </a:lnTo>
                      <a:lnTo>
                        <a:pt x="118" y="100"/>
                      </a:lnTo>
                      <a:cubicBezTo>
                        <a:pt x="116" y="98"/>
                        <a:pt x="114" y="95"/>
                        <a:pt x="113" y="93"/>
                      </a:cubicBezTo>
                      <a:cubicBezTo>
                        <a:pt x="113" y="93"/>
                        <a:pt x="112" y="93"/>
                        <a:pt x="112" y="93"/>
                      </a:cubicBezTo>
                      <a:cubicBezTo>
                        <a:pt x="110" y="93"/>
                        <a:pt x="108" y="94"/>
                        <a:pt x="106" y="96"/>
                      </a:cubicBezTo>
                      <a:cubicBezTo>
                        <a:pt x="103" y="102"/>
                        <a:pt x="101" y="104"/>
                        <a:pt x="98" y="104"/>
                      </a:cubicBezTo>
                      <a:cubicBezTo>
                        <a:pt x="94" y="104"/>
                        <a:pt x="91" y="102"/>
                        <a:pt x="88" y="98"/>
                      </a:cubicBezTo>
                      <a:cubicBezTo>
                        <a:pt x="84" y="94"/>
                        <a:pt x="62" y="69"/>
                        <a:pt x="41" y="46"/>
                      </a:cubicBezTo>
                      <a:cubicBezTo>
                        <a:pt x="23" y="26"/>
                        <a:pt x="6" y="7"/>
                        <a:pt x="0" y="0"/>
                      </a:cubicBezTo>
                      <a:lnTo>
                        <a:pt x="89" y="91"/>
                      </a:lnTo>
                      <a:close/>
                    </a:path>
                  </a:pathLst>
                </a:custGeom>
                <a:solidFill>
                  <a:srgbClr val="A6ADB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59" name="Freeform 956"/>
                <p:cNvSpPr>
                  <a:spLocks/>
                </p:cNvSpPr>
                <p:nvPr/>
              </p:nvSpPr>
              <p:spPr bwMode="auto">
                <a:xfrm>
                  <a:off x="5176" y="2124"/>
                  <a:ext cx="31" cy="6"/>
                </a:xfrm>
                <a:custGeom>
                  <a:avLst/>
                  <a:gdLst>
                    <a:gd name="T0" fmla="*/ 0 w 104"/>
                    <a:gd name="T1" fmla="*/ 5 h 20"/>
                    <a:gd name="T2" fmla="*/ 0 w 104"/>
                    <a:gd name="T3" fmla="*/ 5 h 20"/>
                    <a:gd name="T4" fmla="*/ 35 w 104"/>
                    <a:gd name="T5" fmla="*/ 0 h 20"/>
                    <a:gd name="T6" fmla="*/ 54 w 104"/>
                    <a:gd name="T7" fmla="*/ 0 h 20"/>
                    <a:gd name="T8" fmla="*/ 76 w 104"/>
                    <a:gd name="T9" fmla="*/ 5 h 20"/>
                    <a:gd name="T10" fmla="*/ 97 w 104"/>
                    <a:gd name="T11" fmla="*/ 15 h 20"/>
                    <a:gd name="T12" fmla="*/ 95 w 104"/>
                    <a:gd name="T13" fmla="*/ 20 h 20"/>
                    <a:gd name="T14" fmla="*/ 65 w 104"/>
                    <a:gd name="T15" fmla="*/ 19 h 20"/>
                    <a:gd name="T16" fmla="*/ 25 w 104"/>
                    <a:gd name="T17" fmla="*/ 17 h 20"/>
                    <a:gd name="T18" fmla="*/ 5 w 104"/>
                    <a:gd name="T19" fmla="*/ 14 h 20"/>
                    <a:gd name="T20" fmla="*/ 0 w 104"/>
                    <a:gd name="T21" fmla="*/ 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 h="20">
                      <a:moveTo>
                        <a:pt x="0" y="5"/>
                      </a:moveTo>
                      <a:lnTo>
                        <a:pt x="0" y="5"/>
                      </a:lnTo>
                      <a:cubicBezTo>
                        <a:pt x="21" y="0"/>
                        <a:pt x="27" y="0"/>
                        <a:pt x="35" y="0"/>
                      </a:cubicBezTo>
                      <a:cubicBezTo>
                        <a:pt x="44" y="0"/>
                        <a:pt x="47" y="0"/>
                        <a:pt x="54" y="0"/>
                      </a:cubicBezTo>
                      <a:cubicBezTo>
                        <a:pt x="61" y="0"/>
                        <a:pt x="67" y="1"/>
                        <a:pt x="76" y="5"/>
                      </a:cubicBezTo>
                      <a:cubicBezTo>
                        <a:pt x="84" y="8"/>
                        <a:pt x="93" y="13"/>
                        <a:pt x="97" y="15"/>
                      </a:cubicBezTo>
                      <a:cubicBezTo>
                        <a:pt x="100" y="17"/>
                        <a:pt x="104" y="20"/>
                        <a:pt x="95" y="20"/>
                      </a:cubicBezTo>
                      <a:cubicBezTo>
                        <a:pt x="85" y="19"/>
                        <a:pt x="73" y="19"/>
                        <a:pt x="65" y="19"/>
                      </a:cubicBezTo>
                      <a:cubicBezTo>
                        <a:pt x="57" y="19"/>
                        <a:pt x="31" y="18"/>
                        <a:pt x="25" y="17"/>
                      </a:cubicBezTo>
                      <a:cubicBezTo>
                        <a:pt x="19" y="15"/>
                        <a:pt x="9" y="14"/>
                        <a:pt x="5" y="14"/>
                      </a:cubicBezTo>
                      <a:lnTo>
                        <a:pt x="0" y="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60" name="Freeform 957"/>
                <p:cNvSpPr>
                  <a:spLocks/>
                </p:cNvSpPr>
                <p:nvPr/>
              </p:nvSpPr>
              <p:spPr bwMode="auto">
                <a:xfrm>
                  <a:off x="5177" y="2127"/>
                  <a:ext cx="26" cy="2"/>
                </a:xfrm>
                <a:custGeom>
                  <a:avLst/>
                  <a:gdLst>
                    <a:gd name="T0" fmla="*/ 70 w 85"/>
                    <a:gd name="T1" fmla="*/ 5 h 9"/>
                    <a:gd name="T2" fmla="*/ 70 w 85"/>
                    <a:gd name="T3" fmla="*/ 5 h 9"/>
                    <a:gd name="T4" fmla="*/ 45 w 85"/>
                    <a:gd name="T5" fmla="*/ 2 h 9"/>
                    <a:gd name="T6" fmla="*/ 0 w 85"/>
                    <a:gd name="T7" fmla="*/ 3 h 9"/>
                    <a:gd name="T8" fmla="*/ 1 w 85"/>
                    <a:gd name="T9" fmla="*/ 4 h 9"/>
                    <a:gd name="T10" fmla="*/ 20 w 85"/>
                    <a:gd name="T11" fmla="*/ 6 h 9"/>
                    <a:gd name="T12" fmla="*/ 60 w 85"/>
                    <a:gd name="T13" fmla="*/ 9 h 9"/>
                    <a:gd name="T14" fmla="*/ 65 w 85"/>
                    <a:gd name="T15" fmla="*/ 9 h 9"/>
                    <a:gd name="T16" fmla="*/ 85 w 85"/>
                    <a:gd name="T17" fmla="*/ 9 h 9"/>
                    <a:gd name="T18" fmla="*/ 70 w 85"/>
                    <a:gd name="T19"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9">
                      <a:moveTo>
                        <a:pt x="70" y="5"/>
                      </a:moveTo>
                      <a:lnTo>
                        <a:pt x="70" y="5"/>
                      </a:lnTo>
                      <a:cubicBezTo>
                        <a:pt x="66" y="5"/>
                        <a:pt x="52" y="4"/>
                        <a:pt x="45" y="2"/>
                      </a:cubicBezTo>
                      <a:cubicBezTo>
                        <a:pt x="40" y="2"/>
                        <a:pt x="19" y="0"/>
                        <a:pt x="0" y="3"/>
                      </a:cubicBezTo>
                      <a:lnTo>
                        <a:pt x="1" y="4"/>
                      </a:lnTo>
                      <a:cubicBezTo>
                        <a:pt x="10" y="5"/>
                        <a:pt x="16" y="5"/>
                        <a:pt x="20" y="6"/>
                      </a:cubicBezTo>
                      <a:cubicBezTo>
                        <a:pt x="27" y="8"/>
                        <a:pt x="52" y="9"/>
                        <a:pt x="60" y="9"/>
                      </a:cubicBezTo>
                      <a:lnTo>
                        <a:pt x="65" y="9"/>
                      </a:lnTo>
                      <a:cubicBezTo>
                        <a:pt x="71" y="9"/>
                        <a:pt x="78" y="9"/>
                        <a:pt x="85" y="9"/>
                      </a:cubicBezTo>
                      <a:cubicBezTo>
                        <a:pt x="79" y="6"/>
                        <a:pt x="73" y="5"/>
                        <a:pt x="70" y="5"/>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61" name="Freeform 958"/>
                <p:cNvSpPr>
                  <a:spLocks/>
                </p:cNvSpPr>
                <p:nvPr/>
              </p:nvSpPr>
              <p:spPr bwMode="auto">
                <a:xfrm>
                  <a:off x="5176" y="2124"/>
                  <a:ext cx="30" cy="6"/>
                </a:xfrm>
                <a:custGeom>
                  <a:avLst/>
                  <a:gdLst>
                    <a:gd name="T0" fmla="*/ 94 w 97"/>
                    <a:gd name="T1" fmla="*/ 15 h 18"/>
                    <a:gd name="T2" fmla="*/ 94 w 97"/>
                    <a:gd name="T3" fmla="*/ 15 h 18"/>
                    <a:gd name="T4" fmla="*/ 73 w 97"/>
                    <a:gd name="T5" fmla="*/ 5 h 18"/>
                    <a:gd name="T6" fmla="*/ 52 w 97"/>
                    <a:gd name="T7" fmla="*/ 0 h 18"/>
                    <a:gd name="T8" fmla="*/ 33 w 97"/>
                    <a:gd name="T9" fmla="*/ 0 h 18"/>
                    <a:gd name="T10" fmla="*/ 0 w 97"/>
                    <a:gd name="T11" fmla="*/ 5 h 18"/>
                    <a:gd name="T12" fmla="*/ 3 w 97"/>
                    <a:gd name="T13" fmla="*/ 10 h 18"/>
                    <a:gd name="T14" fmla="*/ 48 w 97"/>
                    <a:gd name="T15" fmla="*/ 10 h 18"/>
                    <a:gd name="T16" fmla="*/ 73 w 97"/>
                    <a:gd name="T17" fmla="*/ 12 h 18"/>
                    <a:gd name="T18" fmla="*/ 90 w 97"/>
                    <a:gd name="T19" fmla="*/ 17 h 18"/>
                    <a:gd name="T20" fmla="*/ 93 w 97"/>
                    <a:gd name="T21" fmla="*/ 17 h 18"/>
                    <a:gd name="T22" fmla="*/ 97 w 97"/>
                    <a:gd name="T23" fmla="*/ 17 h 18"/>
                    <a:gd name="T24" fmla="*/ 94 w 97"/>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8">
                      <a:moveTo>
                        <a:pt x="94" y="15"/>
                      </a:moveTo>
                      <a:lnTo>
                        <a:pt x="94" y="15"/>
                      </a:lnTo>
                      <a:cubicBezTo>
                        <a:pt x="90" y="13"/>
                        <a:pt x="82" y="9"/>
                        <a:pt x="73" y="5"/>
                      </a:cubicBezTo>
                      <a:cubicBezTo>
                        <a:pt x="65" y="1"/>
                        <a:pt x="59" y="0"/>
                        <a:pt x="52" y="0"/>
                      </a:cubicBezTo>
                      <a:lnTo>
                        <a:pt x="33" y="0"/>
                      </a:lnTo>
                      <a:cubicBezTo>
                        <a:pt x="25" y="0"/>
                        <a:pt x="20" y="1"/>
                        <a:pt x="0" y="5"/>
                      </a:cubicBezTo>
                      <a:lnTo>
                        <a:pt x="3" y="10"/>
                      </a:lnTo>
                      <a:cubicBezTo>
                        <a:pt x="20" y="7"/>
                        <a:pt x="41" y="8"/>
                        <a:pt x="48" y="10"/>
                      </a:cubicBezTo>
                      <a:cubicBezTo>
                        <a:pt x="55" y="11"/>
                        <a:pt x="69" y="12"/>
                        <a:pt x="73" y="12"/>
                      </a:cubicBezTo>
                      <a:cubicBezTo>
                        <a:pt x="75" y="12"/>
                        <a:pt x="81" y="13"/>
                        <a:pt x="90" y="17"/>
                      </a:cubicBezTo>
                      <a:cubicBezTo>
                        <a:pt x="91" y="17"/>
                        <a:pt x="92" y="17"/>
                        <a:pt x="93" y="17"/>
                      </a:cubicBezTo>
                      <a:cubicBezTo>
                        <a:pt x="95" y="18"/>
                        <a:pt x="97" y="17"/>
                        <a:pt x="97" y="17"/>
                      </a:cubicBezTo>
                      <a:cubicBezTo>
                        <a:pt x="97" y="17"/>
                        <a:pt x="96" y="16"/>
                        <a:pt x="94" y="15"/>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62" name="Freeform 959"/>
                <p:cNvSpPr>
                  <a:spLocks/>
                </p:cNvSpPr>
                <p:nvPr/>
              </p:nvSpPr>
              <p:spPr bwMode="auto">
                <a:xfrm>
                  <a:off x="5092" y="2048"/>
                  <a:ext cx="78" cy="72"/>
                </a:xfrm>
                <a:custGeom>
                  <a:avLst/>
                  <a:gdLst>
                    <a:gd name="T0" fmla="*/ 257 w 257"/>
                    <a:gd name="T1" fmla="*/ 225 h 234"/>
                    <a:gd name="T2" fmla="*/ 257 w 257"/>
                    <a:gd name="T3" fmla="*/ 225 h 234"/>
                    <a:gd name="T4" fmla="*/ 8 w 257"/>
                    <a:gd name="T5" fmla="*/ 2 h 234"/>
                    <a:gd name="T6" fmla="*/ 7 w 257"/>
                    <a:gd name="T7" fmla="*/ 6 h 234"/>
                    <a:gd name="T8" fmla="*/ 247 w 257"/>
                    <a:gd name="T9" fmla="*/ 234 h 234"/>
                    <a:gd name="T10" fmla="*/ 257 w 257"/>
                    <a:gd name="T11" fmla="*/ 225 h 234"/>
                  </a:gdLst>
                  <a:ahLst/>
                  <a:cxnLst>
                    <a:cxn ang="0">
                      <a:pos x="T0" y="T1"/>
                    </a:cxn>
                    <a:cxn ang="0">
                      <a:pos x="T2" y="T3"/>
                    </a:cxn>
                    <a:cxn ang="0">
                      <a:pos x="T4" y="T5"/>
                    </a:cxn>
                    <a:cxn ang="0">
                      <a:pos x="T6" y="T7"/>
                    </a:cxn>
                    <a:cxn ang="0">
                      <a:pos x="T8" y="T9"/>
                    </a:cxn>
                    <a:cxn ang="0">
                      <a:pos x="T10" y="T11"/>
                    </a:cxn>
                  </a:cxnLst>
                  <a:rect l="0" t="0" r="r" b="b"/>
                  <a:pathLst>
                    <a:path w="257" h="234">
                      <a:moveTo>
                        <a:pt x="257" y="225"/>
                      </a:moveTo>
                      <a:lnTo>
                        <a:pt x="257" y="225"/>
                      </a:lnTo>
                      <a:cubicBezTo>
                        <a:pt x="197" y="153"/>
                        <a:pt x="70" y="25"/>
                        <a:pt x="8" y="2"/>
                      </a:cubicBezTo>
                      <a:cubicBezTo>
                        <a:pt x="3" y="0"/>
                        <a:pt x="0" y="0"/>
                        <a:pt x="7" y="6"/>
                      </a:cubicBezTo>
                      <a:cubicBezTo>
                        <a:pt x="110" y="82"/>
                        <a:pt x="210" y="186"/>
                        <a:pt x="247" y="234"/>
                      </a:cubicBezTo>
                      <a:lnTo>
                        <a:pt x="257" y="2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63" name="Freeform 960"/>
                <p:cNvSpPr>
                  <a:spLocks/>
                </p:cNvSpPr>
                <p:nvPr/>
              </p:nvSpPr>
              <p:spPr bwMode="auto">
                <a:xfrm>
                  <a:off x="5094" y="2049"/>
                  <a:ext cx="75" cy="70"/>
                </a:xfrm>
                <a:custGeom>
                  <a:avLst/>
                  <a:gdLst>
                    <a:gd name="T0" fmla="*/ 148 w 250"/>
                    <a:gd name="T1" fmla="*/ 127 h 230"/>
                    <a:gd name="T2" fmla="*/ 148 w 250"/>
                    <a:gd name="T3" fmla="*/ 127 h 230"/>
                    <a:gd name="T4" fmla="*/ 242 w 250"/>
                    <a:gd name="T5" fmla="*/ 230 h 230"/>
                    <a:gd name="T6" fmla="*/ 250 w 250"/>
                    <a:gd name="T7" fmla="*/ 223 h 230"/>
                    <a:gd name="T8" fmla="*/ 3 w 250"/>
                    <a:gd name="T9" fmla="*/ 1 h 230"/>
                    <a:gd name="T10" fmla="*/ 0 w 250"/>
                    <a:gd name="T11" fmla="*/ 0 h 230"/>
                    <a:gd name="T12" fmla="*/ 3 w 250"/>
                    <a:gd name="T13" fmla="*/ 3 h 230"/>
                    <a:gd name="T14" fmla="*/ 148 w 250"/>
                    <a:gd name="T15" fmla="*/ 127 h 2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30">
                      <a:moveTo>
                        <a:pt x="148" y="127"/>
                      </a:moveTo>
                      <a:lnTo>
                        <a:pt x="148" y="127"/>
                      </a:lnTo>
                      <a:cubicBezTo>
                        <a:pt x="187" y="166"/>
                        <a:pt x="222" y="204"/>
                        <a:pt x="242" y="230"/>
                      </a:cubicBezTo>
                      <a:lnTo>
                        <a:pt x="250" y="223"/>
                      </a:lnTo>
                      <a:cubicBezTo>
                        <a:pt x="195" y="157"/>
                        <a:pt x="67" y="25"/>
                        <a:pt x="3" y="1"/>
                      </a:cubicBezTo>
                      <a:cubicBezTo>
                        <a:pt x="2" y="1"/>
                        <a:pt x="1" y="1"/>
                        <a:pt x="0" y="0"/>
                      </a:cubicBezTo>
                      <a:cubicBezTo>
                        <a:pt x="1" y="1"/>
                        <a:pt x="2" y="2"/>
                        <a:pt x="3" y="3"/>
                      </a:cubicBezTo>
                      <a:cubicBezTo>
                        <a:pt x="62" y="46"/>
                        <a:pt x="114" y="94"/>
                        <a:pt x="148" y="127"/>
                      </a:cubicBezTo>
                      <a:close/>
                    </a:path>
                  </a:pathLst>
                </a:custGeom>
                <a:solidFill>
                  <a:srgbClr val="A6ADB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64" name="Freeform 961"/>
                <p:cNvSpPr>
                  <a:spLocks/>
                </p:cNvSpPr>
                <p:nvPr/>
              </p:nvSpPr>
              <p:spPr bwMode="auto">
                <a:xfrm>
                  <a:off x="5098" y="2051"/>
                  <a:ext cx="71" cy="68"/>
                </a:xfrm>
                <a:custGeom>
                  <a:avLst/>
                  <a:gdLst>
                    <a:gd name="T0" fmla="*/ 234 w 234"/>
                    <a:gd name="T1" fmla="*/ 220 h 221"/>
                    <a:gd name="T2" fmla="*/ 234 w 234"/>
                    <a:gd name="T3" fmla="*/ 220 h 221"/>
                    <a:gd name="T4" fmla="*/ 0 w 234"/>
                    <a:gd name="T5" fmla="*/ 0 h 221"/>
                    <a:gd name="T6" fmla="*/ 233 w 234"/>
                    <a:gd name="T7" fmla="*/ 221 h 221"/>
                    <a:gd name="T8" fmla="*/ 234 w 234"/>
                    <a:gd name="T9" fmla="*/ 220 h 221"/>
                  </a:gdLst>
                  <a:ahLst/>
                  <a:cxnLst>
                    <a:cxn ang="0">
                      <a:pos x="T0" y="T1"/>
                    </a:cxn>
                    <a:cxn ang="0">
                      <a:pos x="T2" y="T3"/>
                    </a:cxn>
                    <a:cxn ang="0">
                      <a:pos x="T4" y="T5"/>
                    </a:cxn>
                    <a:cxn ang="0">
                      <a:pos x="T6" y="T7"/>
                    </a:cxn>
                    <a:cxn ang="0">
                      <a:pos x="T8" y="T9"/>
                    </a:cxn>
                  </a:cxnLst>
                  <a:rect l="0" t="0" r="r" b="b"/>
                  <a:pathLst>
                    <a:path w="234" h="221">
                      <a:moveTo>
                        <a:pt x="234" y="220"/>
                      </a:moveTo>
                      <a:lnTo>
                        <a:pt x="234" y="220"/>
                      </a:lnTo>
                      <a:cubicBezTo>
                        <a:pt x="189" y="165"/>
                        <a:pt x="84" y="49"/>
                        <a:pt x="0" y="0"/>
                      </a:cubicBezTo>
                      <a:cubicBezTo>
                        <a:pt x="84" y="50"/>
                        <a:pt x="188" y="166"/>
                        <a:pt x="233" y="221"/>
                      </a:cubicBezTo>
                      <a:lnTo>
                        <a:pt x="234" y="22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65" name="Freeform 962"/>
                <p:cNvSpPr>
                  <a:spLocks/>
                </p:cNvSpPr>
                <p:nvPr/>
              </p:nvSpPr>
              <p:spPr bwMode="auto">
                <a:xfrm>
                  <a:off x="5164" y="2113"/>
                  <a:ext cx="14" cy="10"/>
                </a:xfrm>
                <a:custGeom>
                  <a:avLst/>
                  <a:gdLst>
                    <a:gd name="T0" fmla="*/ 43 w 46"/>
                    <a:gd name="T1" fmla="*/ 10 h 32"/>
                    <a:gd name="T2" fmla="*/ 43 w 46"/>
                    <a:gd name="T3" fmla="*/ 10 h 32"/>
                    <a:gd name="T4" fmla="*/ 27 w 46"/>
                    <a:gd name="T5" fmla="*/ 16 h 32"/>
                    <a:gd name="T6" fmla="*/ 3 w 46"/>
                    <a:gd name="T7" fmla="*/ 26 h 32"/>
                    <a:gd name="T8" fmla="*/ 6 w 46"/>
                    <a:gd name="T9" fmla="*/ 17 h 32"/>
                    <a:gd name="T10" fmla="*/ 13 w 46"/>
                    <a:gd name="T11" fmla="*/ 16 h 32"/>
                    <a:gd name="T12" fmla="*/ 33 w 46"/>
                    <a:gd name="T13" fmla="*/ 2 h 32"/>
                    <a:gd name="T14" fmla="*/ 46 w 46"/>
                    <a:gd name="T15" fmla="*/ 9 h 32"/>
                    <a:gd name="T16" fmla="*/ 43 w 46"/>
                    <a:gd name="T17"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32">
                      <a:moveTo>
                        <a:pt x="43" y="10"/>
                      </a:moveTo>
                      <a:lnTo>
                        <a:pt x="43" y="10"/>
                      </a:lnTo>
                      <a:cubicBezTo>
                        <a:pt x="35" y="8"/>
                        <a:pt x="30" y="12"/>
                        <a:pt x="27" y="16"/>
                      </a:cubicBezTo>
                      <a:cubicBezTo>
                        <a:pt x="24" y="20"/>
                        <a:pt x="12" y="32"/>
                        <a:pt x="3" y="26"/>
                      </a:cubicBezTo>
                      <a:cubicBezTo>
                        <a:pt x="0" y="24"/>
                        <a:pt x="0" y="19"/>
                        <a:pt x="6" y="17"/>
                      </a:cubicBezTo>
                      <a:cubicBezTo>
                        <a:pt x="6" y="18"/>
                        <a:pt x="9" y="21"/>
                        <a:pt x="13" y="16"/>
                      </a:cubicBezTo>
                      <a:cubicBezTo>
                        <a:pt x="17" y="11"/>
                        <a:pt x="25" y="0"/>
                        <a:pt x="33" y="2"/>
                      </a:cubicBezTo>
                      <a:cubicBezTo>
                        <a:pt x="42" y="3"/>
                        <a:pt x="44" y="7"/>
                        <a:pt x="46" y="9"/>
                      </a:cubicBezTo>
                      <a:lnTo>
                        <a:pt x="43" y="1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66" name="Freeform 963"/>
                <p:cNvSpPr>
                  <a:spLocks/>
                </p:cNvSpPr>
                <p:nvPr/>
              </p:nvSpPr>
              <p:spPr bwMode="auto">
                <a:xfrm>
                  <a:off x="5165" y="2114"/>
                  <a:ext cx="12" cy="6"/>
                </a:xfrm>
                <a:custGeom>
                  <a:avLst/>
                  <a:gdLst>
                    <a:gd name="T0" fmla="*/ 7 w 42"/>
                    <a:gd name="T1" fmla="*/ 20 h 21"/>
                    <a:gd name="T2" fmla="*/ 7 w 42"/>
                    <a:gd name="T3" fmla="*/ 20 h 21"/>
                    <a:gd name="T4" fmla="*/ 19 w 42"/>
                    <a:gd name="T5" fmla="*/ 9 h 21"/>
                    <a:gd name="T6" fmla="*/ 30 w 42"/>
                    <a:gd name="T7" fmla="*/ 3 h 21"/>
                    <a:gd name="T8" fmla="*/ 41 w 42"/>
                    <a:gd name="T9" fmla="*/ 7 h 21"/>
                    <a:gd name="T10" fmla="*/ 41 w 42"/>
                    <a:gd name="T11" fmla="*/ 7 h 21"/>
                    <a:gd name="T12" fmla="*/ 42 w 42"/>
                    <a:gd name="T13" fmla="*/ 7 h 21"/>
                    <a:gd name="T14" fmla="*/ 31 w 42"/>
                    <a:gd name="T15" fmla="*/ 1 h 21"/>
                    <a:gd name="T16" fmla="*/ 12 w 42"/>
                    <a:gd name="T17" fmla="*/ 14 h 21"/>
                    <a:gd name="T18" fmla="*/ 12 w 42"/>
                    <a:gd name="T19" fmla="*/ 15 h 21"/>
                    <a:gd name="T20" fmla="*/ 5 w 42"/>
                    <a:gd name="T21" fmla="*/ 18 h 21"/>
                    <a:gd name="T22" fmla="*/ 3 w 42"/>
                    <a:gd name="T23" fmla="*/ 16 h 21"/>
                    <a:gd name="T24" fmla="*/ 0 w 42"/>
                    <a:gd name="T25" fmla="*/ 19 h 21"/>
                    <a:gd name="T26" fmla="*/ 7 w 42"/>
                    <a:gd name="T2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21">
                      <a:moveTo>
                        <a:pt x="7" y="20"/>
                      </a:moveTo>
                      <a:lnTo>
                        <a:pt x="7" y="20"/>
                      </a:lnTo>
                      <a:cubicBezTo>
                        <a:pt x="11" y="20"/>
                        <a:pt x="17" y="12"/>
                        <a:pt x="19" y="9"/>
                      </a:cubicBezTo>
                      <a:cubicBezTo>
                        <a:pt x="21" y="6"/>
                        <a:pt x="25" y="3"/>
                        <a:pt x="30" y="3"/>
                      </a:cubicBezTo>
                      <a:cubicBezTo>
                        <a:pt x="34" y="2"/>
                        <a:pt x="37" y="4"/>
                        <a:pt x="41" y="7"/>
                      </a:cubicBezTo>
                      <a:cubicBezTo>
                        <a:pt x="41" y="7"/>
                        <a:pt x="41" y="7"/>
                        <a:pt x="41" y="7"/>
                      </a:cubicBezTo>
                      <a:lnTo>
                        <a:pt x="42" y="7"/>
                      </a:lnTo>
                      <a:cubicBezTo>
                        <a:pt x="40" y="5"/>
                        <a:pt x="38" y="2"/>
                        <a:pt x="31" y="1"/>
                      </a:cubicBezTo>
                      <a:cubicBezTo>
                        <a:pt x="24" y="0"/>
                        <a:pt x="16" y="9"/>
                        <a:pt x="12" y="14"/>
                      </a:cubicBezTo>
                      <a:lnTo>
                        <a:pt x="12" y="15"/>
                      </a:lnTo>
                      <a:cubicBezTo>
                        <a:pt x="9" y="18"/>
                        <a:pt x="7" y="18"/>
                        <a:pt x="5" y="18"/>
                      </a:cubicBezTo>
                      <a:cubicBezTo>
                        <a:pt x="4" y="17"/>
                        <a:pt x="3" y="17"/>
                        <a:pt x="3" y="16"/>
                      </a:cubicBezTo>
                      <a:cubicBezTo>
                        <a:pt x="1" y="17"/>
                        <a:pt x="1" y="18"/>
                        <a:pt x="0" y="19"/>
                      </a:cubicBezTo>
                      <a:cubicBezTo>
                        <a:pt x="1" y="20"/>
                        <a:pt x="4" y="21"/>
                        <a:pt x="7" y="20"/>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67" name="Freeform 964"/>
                <p:cNvSpPr>
                  <a:spLocks/>
                </p:cNvSpPr>
                <p:nvPr/>
              </p:nvSpPr>
              <p:spPr bwMode="auto">
                <a:xfrm>
                  <a:off x="5165" y="2115"/>
                  <a:ext cx="11" cy="7"/>
                </a:xfrm>
                <a:custGeom>
                  <a:avLst/>
                  <a:gdLst>
                    <a:gd name="T0" fmla="*/ 30 w 38"/>
                    <a:gd name="T1" fmla="*/ 0 h 24"/>
                    <a:gd name="T2" fmla="*/ 30 w 38"/>
                    <a:gd name="T3" fmla="*/ 0 h 24"/>
                    <a:gd name="T4" fmla="*/ 20 w 38"/>
                    <a:gd name="T5" fmla="*/ 6 h 24"/>
                    <a:gd name="T6" fmla="*/ 7 w 38"/>
                    <a:gd name="T7" fmla="*/ 18 h 24"/>
                    <a:gd name="T8" fmla="*/ 0 w 38"/>
                    <a:gd name="T9" fmla="*/ 17 h 24"/>
                    <a:gd name="T10" fmla="*/ 2 w 38"/>
                    <a:gd name="T11" fmla="*/ 19 h 24"/>
                    <a:gd name="T12" fmla="*/ 24 w 38"/>
                    <a:gd name="T13" fmla="*/ 9 h 24"/>
                    <a:gd name="T14" fmla="*/ 38 w 38"/>
                    <a:gd name="T15" fmla="*/ 2 h 24"/>
                    <a:gd name="T16" fmla="*/ 30 w 38"/>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4">
                      <a:moveTo>
                        <a:pt x="30" y="0"/>
                      </a:moveTo>
                      <a:lnTo>
                        <a:pt x="30" y="0"/>
                      </a:lnTo>
                      <a:cubicBezTo>
                        <a:pt x="25" y="0"/>
                        <a:pt x="21" y="3"/>
                        <a:pt x="20" y="6"/>
                      </a:cubicBezTo>
                      <a:cubicBezTo>
                        <a:pt x="16" y="11"/>
                        <a:pt x="11" y="17"/>
                        <a:pt x="7" y="18"/>
                      </a:cubicBezTo>
                      <a:cubicBezTo>
                        <a:pt x="4" y="18"/>
                        <a:pt x="2" y="18"/>
                        <a:pt x="0" y="17"/>
                      </a:cubicBezTo>
                      <a:cubicBezTo>
                        <a:pt x="0" y="18"/>
                        <a:pt x="1" y="19"/>
                        <a:pt x="2" y="19"/>
                      </a:cubicBezTo>
                      <a:cubicBezTo>
                        <a:pt x="9" y="24"/>
                        <a:pt x="21" y="12"/>
                        <a:pt x="24" y="9"/>
                      </a:cubicBezTo>
                      <a:cubicBezTo>
                        <a:pt x="26" y="6"/>
                        <a:pt x="31" y="2"/>
                        <a:pt x="38" y="2"/>
                      </a:cubicBezTo>
                      <a:cubicBezTo>
                        <a:pt x="35" y="1"/>
                        <a:pt x="33" y="0"/>
                        <a:pt x="30" y="0"/>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68" name="Freeform 965"/>
                <p:cNvSpPr>
                  <a:spLocks/>
                </p:cNvSpPr>
                <p:nvPr/>
              </p:nvSpPr>
              <p:spPr bwMode="auto">
                <a:xfrm>
                  <a:off x="5168" y="2118"/>
                  <a:ext cx="3" cy="4"/>
                </a:xfrm>
                <a:custGeom>
                  <a:avLst/>
                  <a:gdLst>
                    <a:gd name="T0" fmla="*/ 11 w 11"/>
                    <a:gd name="T1" fmla="*/ 7 h 14"/>
                    <a:gd name="T2" fmla="*/ 11 w 11"/>
                    <a:gd name="T3" fmla="*/ 7 h 14"/>
                    <a:gd name="T4" fmla="*/ 8 w 11"/>
                    <a:gd name="T5" fmla="*/ 0 h 14"/>
                    <a:gd name="T6" fmla="*/ 1 w 11"/>
                    <a:gd name="T7" fmla="*/ 10 h 14"/>
                    <a:gd name="T8" fmla="*/ 7 w 11"/>
                    <a:gd name="T9" fmla="*/ 14 h 14"/>
                    <a:gd name="T10" fmla="*/ 11 w 11"/>
                    <a:gd name="T11" fmla="*/ 7 h 14"/>
                  </a:gdLst>
                  <a:ahLst/>
                  <a:cxnLst>
                    <a:cxn ang="0">
                      <a:pos x="T0" y="T1"/>
                    </a:cxn>
                    <a:cxn ang="0">
                      <a:pos x="T2" y="T3"/>
                    </a:cxn>
                    <a:cxn ang="0">
                      <a:pos x="T4" y="T5"/>
                    </a:cxn>
                    <a:cxn ang="0">
                      <a:pos x="T6" y="T7"/>
                    </a:cxn>
                    <a:cxn ang="0">
                      <a:pos x="T8" y="T9"/>
                    </a:cxn>
                    <a:cxn ang="0">
                      <a:pos x="T10" y="T11"/>
                    </a:cxn>
                  </a:cxnLst>
                  <a:rect l="0" t="0" r="r" b="b"/>
                  <a:pathLst>
                    <a:path w="11" h="14">
                      <a:moveTo>
                        <a:pt x="11" y="7"/>
                      </a:moveTo>
                      <a:lnTo>
                        <a:pt x="11" y="7"/>
                      </a:lnTo>
                      <a:cubicBezTo>
                        <a:pt x="11" y="4"/>
                        <a:pt x="10" y="2"/>
                        <a:pt x="8" y="0"/>
                      </a:cubicBezTo>
                      <a:cubicBezTo>
                        <a:pt x="8" y="4"/>
                        <a:pt x="0" y="7"/>
                        <a:pt x="1" y="10"/>
                      </a:cubicBezTo>
                      <a:cubicBezTo>
                        <a:pt x="1" y="14"/>
                        <a:pt x="5" y="14"/>
                        <a:pt x="7" y="14"/>
                      </a:cubicBezTo>
                      <a:lnTo>
                        <a:pt x="11" y="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69" name="Freeform 966"/>
                <p:cNvSpPr>
                  <a:spLocks/>
                </p:cNvSpPr>
                <p:nvPr/>
              </p:nvSpPr>
              <p:spPr bwMode="auto">
                <a:xfrm>
                  <a:off x="5169" y="2118"/>
                  <a:ext cx="2" cy="4"/>
                </a:xfrm>
                <a:custGeom>
                  <a:avLst/>
                  <a:gdLst>
                    <a:gd name="T0" fmla="*/ 7 w 8"/>
                    <a:gd name="T1" fmla="*/ 0 h 10"/>
                    <a:gd name="T2" fmla="*/ 7 w 8"/>
                    <a:gd name="T3" fmla="*/ 0 h 10"/>
                    <a:gd name="T4" fmla="*/ 3 w 8"/>
                    <a:gd name="T5" fmla="*/ 3 h 10"/>
                    <a:gd name="T6" fmla="*/ 0 w 8"/>
                    <a:gd name="T7" fmla="*/ 7 h 10"/>
                    <a:gd name="T8" fmla="*/ 4 w 8"/>
                    <a:gd name="T9" fmla="*/ 10 h 10"/>
                    <a:gd name="T10" fmla="*/ 8 w 8"/>
                    <a:gd name="T11" fmla="*/ 4 h 10"/>
                    <a:gd name="T12" fmla="*/ 7 w 8"/>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7" y="0"/>
                      </a:moveTo>
                      <a:lnTo>
                        <a:pt x="7" y="0"/>
                      </a:lnTo>
                      <a:cubicBezTo>
                        <a:pt x="6" y="1"/>
                        <a:pt x="5" y="2"/>
                        <a:pt x="3" y="3"/>
                      </a:cubicBezTo>
                      <a:cubicBezTo>
                        <a:pt x="2" y="4"/>
                        <a:pt x="0" y="6"/>
                        <a:pt x="0" y="7"/>
                      </a:cubicBezTo>
                      <a:cubicBezTo>
                        <a:pt x="0" y="10"/>
                        <a:pt x="3" y="10"/>
                        <a:pt x="4" y="10"/>
                      </a:cubicBezTo>
                      <a:lnTo>
                        <a:pt x="8" y="4"/>
                      </a:lnTo>
                      <a:cubicBezTo>
                        <a:pt x="8" y="2"/>
                        <a:pt x="7" y="1"/>
                        <a:pt x="7" y="0"/>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70" name="Freeform 967"/>
                <p:cNvSpPr>
                  <a:spLocks/>
                </p:cNvSpPr>
                <p:nvPr/>
              </p:nvSpPr>
              <p:spPr bwMode="auto">
                <a:xfrm>
                  <a:off x="5170" y="2119"/>
                  <a:ext cx="3" cy="5"/>
                </a:xfrm>
                <a:custGeom>
                  <a:avLst/>
                  <a:gdLst>
                    <a:gd name="T0" fmla="*/ 10 w 11"/>
                    <a:gd name="T1" fmla="*/ 8 h 15"/>
                    <a:gd name="T2" fmla="*/ 10 w 11"/>
                    <a:gd name="T3" fmla="*/ 8 h 15"/>
                    <a:gd name="T4" fmla="*/ 4 w 11"/>
                    <a:gd name="T5" fmla="*/ 0 h 15"/>
                    <a:gd name="T6" fmla="*/ 0 w 11"/>
                    <a:gd name="T7" fmla="*/ 10 h 15"/>
                    <a:gd name="T8" fmla="*/ 7 w 11"/>
                    <a:gd name="T9" fmla="*/ 15 h 15"/>
                    <a:gd name="T10" fmla="*/ 10 w 11"/>
                    <a:gd name="T11" fmla="*/ 8 h 15"/>
                  </a:gdLst>
                  <a:ahLst/>
                  <a:cxnLst>
                    <a:cxn ang="0">
                      <a:pos x="T0" y="T1"/>
                    </a:cxn>
                    <a:cxn ang="0">
                      <a:pos x="T2" y="T3"/>
                    </a:cxn>
                    <a:cxn ang="0">
                      <a:pos x="T4" y="T5"/>
                    </a:cxn>
                    <a:cxn ang="0">
                      <a:pos x="T6" y="T7"/>
                    </a:cxn>
                    <a:cxn ang="0">
                      <a:pos x="T8" y="T9"/>
                    </a:cxn>
                    <a:cxn ang="0">
                      <a:pos x="T10" y="T11"/>
                    </a:cxn>
                  </a:cxnLst>
                  <a:rect l="0" t="0" r="r" b="b"/>
                  <a:pathLst>
                    <a:path w="11" h="15">
                      <a:moveTo>
                        <a:pt x="10" y="8"/>
                      </a:moveTo>
                      <a:lnTo>
                        <a:pt x="10" y="8"/>
                      </a:lnTo>
                      <a:cubicBezTo>
                        <a:pt x="11" y="4"/>
                        <a:pt x="8" y="0"/>
                        <a:pt x="4" y="0"/>
                      </a:cubicBezTo>
                      <a:cubicBezTo>
                        <a:pt x="4" y="3"/>
                        <a:pt x="0" y="6"/>
                        <a:pt x="0" y="10"/>
                      </a:cubicBezTo>
                      <a:cubicBezTo>
                        <a:pt x="1" y="13"/>
                        <a:pt x="3" y="15"/>
                        <a:pt x="7" y="15"/>
                      </a:cubicBezTo>
                      <a:lnTo>
                        <a:pt x="10" y="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71" name="Freeform 968"/>
                <p:cNvSpPr>
                  <a:spLocks/>
                </p:cNvSpPr>
                <p:nvPr/>
              </p:nvSpPr>
              <p:spPr bwMode="auto">
                <a:xfrm>
                  <a:off x="5170" y="2119"/>
                  <a:ext cx="2" cy="4"/>
                </a:xfrm>
                <a:custGeom>
                  <a:avLst/>
                  <a:gdLst>
                    <a:gd name="T0" fmla="*/ 4 w 8"/>
                    <a:gd name="T1" fmla="*/ 0 h 13"/>
                    <a:gd name="T2" fmla="*/ 4 w 8"/>
                    <a:gd name="T3" fmla="*/ 0 h 13"/>
                    <a:gd name="T4" fmla="*/ 2 w 8"/>
                    <a:gd name="T5" fmla="*/ 4 h 13"/>
                    <a:gd name="T6" fmla="*/ 1 w 8"/>
                    <a:gd name="T7" fmla="*/ 8 h 13"/>
                    <a:gd name="T8" fmla="*/ 5 w 8"/>
                    <a:gd name="T9" fmla="*/ 13 h 13"/>
                    <a:gd name="T10" fmla="*/ 8 w 8"/>
                    <a:gd name="T11" fmla="*/ 6 h 13"/>
                    <a:gd name="T12" fmla="*/ 4 w 8"/>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8" h="13">
                      <a:moveTo>
                        <a:pt x="4" y="0"/>
                      </a:moveTo>
                      <a:lnTo>
                        <a:pt x="4" y="0"/>
                      </a:lnTo>
                      <a:cubicBezTo>
                        <a:pt x="4" y="2"/>
                        <a:pt x="3" y="3"/>
                        <a:pt x="2" y="4"/>
                      </a:cubicBezTo>
                      <a:cubicBezTo>
                        <a:pt x="1" y="6"/>
                        <a:pt x="0" y="7"/>
                        <a:pt x="1" y="8"/>
                      </a:cubicBezTo>
                      <a:cubicBezTo>
                        <a:pt x="1" y="11"/>
                        <a:pt x="3" y="12"/>
                        <a:pt x="5" y="13"/>
                      </a:cubicBezTo>
                      <a:lnTo>
                        <a:pt x="8" y="6"/>
                      </a:lnTo>
                      <a:cubicBezTo>
                        <a:pt x="8" y="4"/>
                        <a:pt x="7" y="1"/>
                        <a:pt x="4" y="0"/>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72" name="Freeform 969"/>
                <p:cNvSpPr>
                  <a:spLocks/>
                </p:cNvSpPr>
                <p:nvPr/>
              </p:nvSpPr>
              <p:spPr bwMode="auto">
                <a:xfrm>
                  <a:off x="5171" y="2121"/>
                  <a:ext cx="4" cy="4"/>
                </a:xfrm>
                <a:custGeom>
                  <a:avLst/>
                  <a:gdLst>
                    <a:gd name="T0" fmla="*/ 11 w 12"/>
                    <a:gd name="T1" fmla="*/ 8 h 16"/>
                    <a:gd name="T2" fmla="*/ 11 w 12"/>
                    <a:gd name="T3" fmla="*/ 8 h 16"/>
                    <a:gd name="T4" fmla="*/ 5 w 12"/>
                    <a:gd name="T5" fmla="*/ 0 h 16"/>
                    <a:gd name="T6" fmla="*/ 1 w 12"/>
                    <a:gd name="T7" fmla="*/ 11 h 16"/>
                    <a:gd name="T8" fmla="*/ 8 w 12"/>
                    <a:gd name="T9" fmla="*/ 16 h 16"/>
                    <a:gd name="T10" fmla="*/ 11 w 12"/>
                    <a:gd name="T11" fmla="*/ 8 h 16"/>
                  </a:gdLst>
                  <a:ahLst/>
                  <a:cxnLst>
                    <a:cxn ang="0">
                      <a:pos x="T0" y="T1"/>
                    </a:cxn>
                    <a:cxn ang="0">
                      <a:pos x="T2" y="T3"/>
                    </a:cxn>
                    <a:cxn ang="0">
                      <a:pos x="T4" y="T5"/>
                    </a:cxn>
                    <a:cxn ang="0">
                      <a:pos x="T6" y="T7"/>
                    </a:cxn>
                    <a:cxn ang="0">
                      <a:pos x="T8" y="T9"/>
                    </a:cxn>
                    <a:cxn ang="0">
                      <a:pos x="T10" y="T11"/>
                    </a:cxn>
                  </a:cxnLst>
                  <a:rect l="0" t="0" r="r" b="b"/>
                  <a:pathLst>
                    <a:path w="12" h="16">
                      <a:moveTo>
                        <a:pt x="11" y="8"/>
                      </a:moveTo>
                      <a:lnTo>
                        <a:pt x="11" y="8"/>
                      </a:lnTo>
                      <a:cubicBezTo>
                        <a:pt x="12" y="4"/>
                        <a:pt x="9" y="1"/>
                        <a:pt x="5" y="0"/>
                      </a:cubicBezTo>
                      <a:cubicBezTo>
                        <a:pt x="4" y="4"/>
                        <a:pt x="0" y="7"/>
                        <a:pt x="1" y="11"/>
                      </a:cubicBezTo>
                      <a:cubicBezTo>
                        <a:pt x="1" y="15"/>
                        <a:pt x="4" y="16"/>
                        <a:pt x="8" y="16"/>
                      </a:cubicBezTo>
                      <a:lnTo>
                        <a:pt x="11" y="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73" name="Freeform 970"/>
                <p:cNvSpPr>
                  <a:spLocks/>
                </p:cNvSpPr>
                <p:nvPr/>
              </p:nvSpPr>
              <p:spPr bwMode="auto">
                <a:xfrm>
                  <a:off x="5172" y="2121"/>
                  <a:ext cx="2" cy="4"/>
                </a:xfrm>
                <a:custGeom>
                  <a:avLst/>
                  <a:gdLst>
                    <a:gd name="T0" fmla="*/ 7 w 8"/>
                    <a:gd name="T1" fmla="*/ 2 h 12"/>
                    <a:gd name="T2" fmla="*/ 7 w 8"/>
                    <a:gd name="T3" fmla="*/ 2 h 12"/>
                    <a:gd name="T4" fmla="*/ 4 w 8"/>
                    <a:gd name="T5" fmla="*/ 0 h 12"/>
                    <a:gd name="T6" fmla="*/ 2 w 8"/>
                    <a:gd name="T7" fmla="*/ 3 h 12"/>
                    <a:gd name="T8" fmla="*/ 0 w 8"/>
                    <a:gd name="T9" fmla="*/ 8 h 12"/>
                    <a:gd name="T10" fmla="*/ 5 w 8"/>
                    <a:gd name="T11" fmla="*/ 12 h 12"/>
                    <a:gd name="T12" fmla="*/ 8 w 8"/>
                    <a:gd name="T13" fmla="*/ 6 h 12"/>
                    <a:gd name="T14" fmla="*/ 7 w 8"/>
                    <a:gd name="T15" fmla="*/ 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2">
                      <a:moveTo>
                        <a:pt x="7" y="2"/>
                      </a:moveTo>
                      <a:lnTo>
                        <a:pt x="7" y="2"/>
                      </a:lnTo>
                      <a:cubicBezTo>
                        <a:pt x="6" y="1"/>
                        <a:pt x="5" y="0"/>
                        <a:pt x="4" y="0"/>
                      </a:cubicBezTo>
                      <a:cubicBezTo>
                        <a:pt x="3" y="1"/>
                        <a:pt x="3" y="2"/>
                        <a:pt x="2" y="3"/>
                      </a:cubicBezTo>
                      <a:cubicBezTo>
                        <a:pt x="1" y="5"/>
                        <a:pt x="0" y="7"/>
                        <a:pt x="0" y="8"/>
                      </a:cubicBezTo>
                      <a:cubicBezTo>
                        <a:pt x="0" y="12"/>
                        <a:pt x="3" y="12"/>
                        <a:pt x="5" y="12"/>
                      </a:cubicBezTo>
                      <a:lnTo>
                        <a:pt x="8" y="6"/>
                      </a:lnTo>
                      <a:cubicBezTo>
                        <a:pt x="8" y="4"/>
                        <a:pt x="8" y="3"/>
                        <a:pt x="7" y="2"/>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74" name="Freeform 971"/>
                <p:cNvSpPr>
                  <a:spLocks/>
                </p:cNvSpPr>
                <p:nvPr/>
              </p:nvSpPr>
              <p:spPr bwMode="auto">
                <a:xfrm>
                  <a:off x="5173" y="2123"/>
                  <a:ext cx="3" cy="4"/>
                </a:xfrm>
                <a:custGeom>
                  <a:avLst/>
                  <a:gdLst>
                    <a:gd name="T0" fmla="*/ 12 w 12"/>
                    <a:gd name="T1" fmla="*/ 6 h 13"/>
                    <a:gd name="T2" fmla="*/ 12 w 12"/>
                    <a:gd name="T3" fmla="*/ 6 h 13"/>
                    <a:gd name="T4" fmla="*/ 5 w 12"/>
                    <a:gd name="T5" fmla="*/ 0 h 13"/>
                    <a:gd name="T6" fmla="*/ 1 w 12"/>
                    <a:gd name="T7" fmla="*/ 8 h 13"/>
                    <a:gd name="T8" fmla="*/ 8 w 12"/>
                    <a:gd name="T9" fmla="*/ 13 h 13"/>
                    <a:gd name="T10" fmla="*/ 12 w 12"/>
                    <a:gd name="T11" fmla="*/ 6 h 13"/>
                  </a:gdLst>
                  <a:ahLst/>
                  <a:cxnLst>
                    <a:cxn ang="0">
                      <a:pos x="T0" y="T1"/>
                    </a:cxn>
                    <a:cxn ang="0">
                      <a:pos x="T2" y="T3"/>
                    </a:cxn>
                    <a:cxn ang="0">
                      <a:pos x="T4" y="T5"/>
                    </a:cxn>
                    <a:cxn ang="0">
                      <a:pos x="T6" y="T7"/>
                    </a:cxn>
                    <a:cxn ang="0">
                      <a:pos x="T8" y="T9"/>
                    </a:cxn>
                    <a:cxn ang="0">
                      <a:pos x="T10" y="T11"/>
                    </a:cxn>
                  </a:cxnLst>
                  <a:rect l="0" t="0" r="r" b="b"/>
                  <a:pathLst>
                    <a:path w="12" h="13">
                      <a:moveTo>
                        <a:pt x="12" y="6"/>
                      </a:moveTo>
                      <a:lnTo>
                        <a:pt x="12" y="6"/>
                      </a:lnTo>
                      <a:cubicBezTo>
                        <a:pt x="11" y="3"/>
                        <a:pt x="9" y="0"/>
                        <a:pt x="5" y="0"/>
                      </a:cubicBezTo>
                      <a:cubicBezTo>
                        <a:pt x="5" y="3"/>
                        <a:pt x="0" y="3"/>
                        <a:pt x="1" y="8"/>
                      </a:cubicBezTo>
                      <a:cubicBezTo>
                        <a:pt x="1" y="12"/>
                        <a:pt x="5" y="13"/>
                        <a:pt x="8" y="13"/>
                      </a:cubicBezTo>
                      <a:lnTo>
                        <a:pt x="12" y="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75" name="Freeform 972"/>
                <p:cNvSpPr>
                  <a:spLocks/>
                </p:cNvSpPr>
                <p:nvPr/>
              </p:nvSpPr>
              <p:spPr bwMode="auto">
                <a:xfrm>
                  <a:off x="5173" y="2123"/>
                  <a:ext cx="3" cy="3"/>
                </a:xfrm>
                <a:custGeom>
                  <a:avLst/>
                  <a:gdLst>
                    <a:gd name="T0" fmla="*/ 4 w 8"/>
                    <a:gd name="T1" fmla="*/ 0 h 11"/>
                    <a:gd name="T2" fmla="*/ 4 w 8"/>
                    <a:gd name="T3" fmla="*/ 0 h 11"/>
                    <a:gd name="T4" fmla="*/ 2 w 8"/>
                    <a:gd name="T5" fmla="*/ 2 h 11"/>
                    <a:gd name="T6" fmla="*/ 0 w 8"/>
                    <a:gd name="T7" fmla="*/ 7 h 11"/>
                    <a:gd name="T8" fmla="*/ 1 w 8"/>
                    <a:gd name="T9" fmla="*/ 10 h 11"/>
                    <a:gd name="T10" fmla="*/ 5 w 8"/>
                    <a:gd name="T11" fmla="*/ 11 h 11"/>
                    <a:gd name="T12" fmla="*/ 8 w 8"/>
                    <a:gd name="T13" fmla="*/ 5 h 11"/>
                    <a:gd name="T14" fmla="*/ 4 w 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1">
                      <a:moveTo>
                        <a:pt x="4" y="0"/>
                      </a:moveTo>
                      <a:lnTo>
                        <a:pt x="4" y="0"/>
                      </a:lnTo>
                      <a:cubicBezTo>
                        <a:pt x="4" y="1"/>
                        <a:pt x="3" y="2"/>
                        <a:pt x="2" y="2"/>
                      </a:cubicBezTo>
                      <a:cubicBezTo>
                        <a:pt x="1" y="4"/>
                        <a:pt x="0" y="5"/>
                        <a:pt x="0" y="7"/>
                      </a:cubicBezTo>
                      <a:cubicBezTo>
                        <a:pt x="0" y="8"/>
                        <a:pt x="0" y="9"/>
                        <a:pt x="1" y="10"/>
                      </a:cubicBezTo>
                      <a:cubicBezTo>
                        <a:pt x="2" y="10"/>
                        <a:pt x="4" y="11"/>
                        <a:pt x="5" y="11"/>
                      </a:cubicBezTo>
                      <a:lnTo>
                        <a:pt x="8" y="5"/>
                      </a:lnTo>
                      <a:cubicBezTo>
                        <a:pt x="8" y="3"/>
                        <a:pt x="6" y="1"/>
                        <a:pt x="4" y="0"/>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76" name="Freeform 973"/>
                <p:cNvSpPr>
                  <a:spLocks/>
                </p:cNvSpPr>
                <p:nvPr/>
              </p:nvSpPr>
              <p:spPr bwMode="auto">
                <a:xfrm>
                  <a:off x="5180" y="2130"/>
                  <a:ext cx="2" cy="2"/>
                </a:xfrm>
                <a:custGeom>
                  <a:avLst/>
                  <a:gdLst>
                    <a:gd name="T0" fmla="*/ 3 w 7"/>
                    <a:gd name="T1" fmla="*/ 0 h 6"/>
                    <a:gd name="T2" fmla="*/ 3 w 7"/>
                    <a:gd name="T3" fmla="*/ 0 h 6"/>
                    <a:gd name="T4" fmla="*/ 3 w 7"/>
                    <a:gd name="T5" fmla="*/ 6 h 6"/>
                    <a:gd name="T6" fmla="*/ 3 w 7"/>
                    <a:gd name="T7" fmla="*/ 0 h 6"/>
                  </a:gdLst>
                  <a:ahLst/>
                  <a:cxnLst>
                    <a:cxn ang="0">
                      <a:pos x="T0" y="T1"/>
                    </a:cxn>
                    <a:cxn ang="0">
                      <a:pos x="T2" y="T3"/>
                    </a:cxn>
                    <a:cxn ang="0">
                      <a:pos x="T4" y="T5"/>
                    </a:cxn>
                    <a:cxn ang="0">
                      <a:pos x="T6" y="T7"/>
                    </a:cxn>
                  </a:cxnLst>
                  <a:rect l="0" t="0" r="r" b="b"/>
                  <a:pathLst>
                    <a:path w="7" h="6">
                      <a:moveTo>
                        <a:pt x="3" y="0"/>
                      </a:moveTo>
                      <a:lnTo>
                        <a:pt x="3" y="0"/>
                      </a:lnTo>
                      <a:cubicBezTo>
                        <a:pt x="0" y="0"/>
                        <a:pt x="0" y="6"/>
                        <a:pt x="3" y="6"/>
                      </a:cubicBezTo>
                      <a:cubicBezTo>
                        <a:pt x="7" y="6"/>
                        <a:pt x="7" y="0"/>
                        <a:pt x="3" y="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77" name="Freeform 974"/>
                <p:cNvSpPr>
                  <a:spLocks/>
                </p:cNvSpPr>
                <p:nvPr/>
              </p:nvSpPr>
              <p:spPr bwMode="auto">
                <a:xfrm>
                  <a:off x="5181" y="2130"/>
                  <a:ext cx="1" cy="1"/>
                </a:xfrm>
                <a:custGeom>
                  <a:avLst/>
                  <a:gdLst>
                    <a:gd name="T0" fmla="*/ 1 w 3"/>
                    <a:gd name="T1" fmla="*/ 2 h 2"/>
                    <a:gd name="T2" fmla="*/ 1 w 3"/>
                    <a:gd name="T3" fmla="*/ 2 h 2"/>
                    <a:gd name="T4" fmla="*/ 3 w 3"/>
                    <a:gd name="T5" fmla="*/ 1 h 2"/>
                    <a:gd name="T6" fmla="*/ 1 w 3"/>
                    <a:gd name="T7" fmla="*/ 0 h 2"/>
                    <a:gd name="T8" fmla="*/ 0 w 3"/>
                    <a:gd name="T9" fmla="*/ 0 h 2"/>
                    <a:gd name="T10" fmla="*/ 0 w 3"/>
                    <a:gd name="T11" fmla="*/ 2 h 2"/>
                    <a:gd name="T12" fmla="*/ 1 w 3"/>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1" y="2"/>
                      </a:moveTo>
                      <a:lnTo>
                        <a:pt x="1" y="2"/>
                      </a:lnTo>
                      <a:cubicBezTo>
                        <a:pt x="2" y="2"/>
                        <a:pt x="3" y="1"/>
                        <a:pt x="3" y="1"/>
                      </a:cubicBezTo>
                      <a:cubicBezTo>
                        <a:pt x="3" y="0"/>
                        <a:pt x="2" y="0"/>
                        <a:pt x="1" y="0"/>
                      </a:cubicBezTo>
                      <a:cubicBezTo>
                        <a:pt x="1" y="0"/>
                        <a:pt x="0" y="0"/>
                        <a:pt x="0" y="0"/>
                      </a:cubicBezTo>
                      <a:cubicBezTo>
                        <a:pt x="0" y="1"/>
                        <a:pt x="0" y="1"/>
                        <a:pt x="0" y="2"/>
                      </a:cubicBezTo>
                      <a:cubicBezTo>
                        <a:pt x="0" y="2"/>
                        <a:pt x="1" y="2"/>
                        <a:pt x="1" y="2"/>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78" name="Freeform 975"/>
                <p:cNvSpPr>
                  <a:spLocks/>
                </p:cNvSpPr>
                <p:nvPr/>
              </p:nvSpPr>
              <p:spPr bwMode="auto">
                <a:xfrm>
                  <a:off x="5179" y="2128"/>
                  <a:ext cx="2" cy="3"/>
                </a:xfrm>
                <a:custGeom>
                  <a:avLst/>
                  <a:gdLst>
                    <a:gd name="T0" fmla="*/ 4 w 8"/>
                    <a:gd name="T1" fmla="*/ 0 h 10"/>
                    <a:gd name="T2" fmla="*/ 4 w 8"/>
                    <a:gd name="T3" fmla="*/ 0 h 10"/>
                    <a:gd name="T4" fmla="*/ 6 w 8"/>
                    <a:gd name="T5" fmla="*/ 7 h 10"/>
                    <a:gd name="T6" fmla="*/ 0 w 8"/>
                    <a:gd name="T7" fmla="*/ 7 h 10"/>
                    <a:gd name="T8" fmla="*/ 4 w 8"/>
                    <a:gd name="T9" fmla="*/ 0 h 10"/>
                  </a:gdLst>
                  <a:ahLst/>
                  <a:cxnLst>
                    <a:cxn ang="0">
                      <a:pos x="T0" y="T1"/>
                    </a:cxn>
                    <a:cxn ang="0">
                      <a:pos x="T2" y="T3"/>
                    </a:cxn>
                    <a:cxn ang="0">
                      <a:pos x="T4" y="T5"/>
                    </a:cxn>
                    <a:cxn ang="0">
                      <a:pos x="T6" y="T7"/>
                    </a:cxn>
                    <a:cxn ang="0">
                      <a:pos x="T8" y="T9"/>
                    </a:cxn>
                  </a:cxnLst>
                  <a:rect l="0" t="0" r="r" b="b"/>
                  <a:pathLst>
                    <a:path w="8" h="10">
                      <a:moveTo>
                        <a:pt x="4" y="0"/>
                      </a:moveTo>
                      <a:lnTo>
                        <a:pt x="4" y="0"/>
                      </a:lnTo>
                      <a:cubicBezTo>
                        <a:pt x="6" y="1"/>
                        <a:pt x="8" y="4"/>
                        <a:pt x="6" y="7"/>
                      </a:cubicBezTo>
                      <a:cubicBezTo>
                        <a:pt x="5" y="10"/>
                        <a:pt x="1" y="8"/>
                        <a:pt x="0" y="7"/>
                      </a:cubicBezTo>
                      <a:lnTo>
                        <a:pt x="4"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79" name="Freeform 976"/>
                <p:cNvSpPr>
                  <a:spLocks/>
                </p:cNvSpPr>
                <p:nvPr/>
              </p:nvSpPr>
              <p:spPr bwMode="auto">
                <a:xfrm>
                  <a:off x="5179" y="2129"/>
                  <a:ext cx="2" cy="2"/>
                </a:xfrm>
                <a:custGeom>
                  <a:avLst/>
                  <a:gdLst>
                    <a:gd name="T0" fmla="*/ 3 w 5"/>
                    <a:gd name="T1" fmla="*/ 5 h 6"/>
                    <a:gd name="T2" fmla="*/ 3 w 5"/>
                    <a:gd name="T3" fmla="*/ 5 h 6"/>
                    <a:gd name="T4" fmla="*/ 4 w 5"/>
                    <a:gd name="T5" fmla="*/ 4 h 6"/>
                    <a:gd name="T6" fmla="*/ 4 w 5"/>
                    <a:gd name="T7" fmla="*/ 1 h 6"/>
                    <a:gd name="T8" fmla="*/ 3 w 5"/>
                    <a:gd name="T9" fmla="*/ 0 h 6"/>
                    <a:gd name="T10" fmla="*/ 0 w 5"/>
                    <a:gd name="T11" fmla="*/ 5 h 6"/>
                    <a:gd name="T12" fmla="*/ 3 w 5"/>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5"/>
                      </a:moveTo>
                      <a:lnTo>
                        <a:pt x="3" y="5"/>
                      </a:lnTo>
                      <a:cubicBezTo>
                        <a:pt x="3" y="5"/>
                        <a:pt x="4" y="5"/>
                        <a:pt x="4" y="4"/>
                      </a:cubicBezTo>
                      <a:cubicBezTo>
                        <a:pt x="5" y="3"/>
                        <a:pt x="5" y="2"/>
                        <a:pt x="4" y="1"/>
                      </a:cubicBezTo>
                      <a:cubicBezTo>
                        <a:pt x="4" y="1"/>
                        <a:pt x="4" y="0"/>
                        <a:pt x="3" y="0"/>
                      </a:cubicBezTo>
                      <a:lnTo>
                        <a:pt x="0" y="5"/>
                      </a:lnTo>
                      <a:cubicBezTo>
                        <a:pt x="1" y="5"/>
                        <a:pt x="2" y="6"/>
                        <a:pt x="3" y="5"/>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80" name="Freeform 977"/>
                <p:cNvSpPr>
                  <a:spLocks/>
                </p:cNvSpPr>
                <p:nvPr/>
              </p:nvSpPr>
              <p:spPr bwMode="auto">
                <a:xfrm>
                  <a:off x="5177" y="2117"/>
                  <a:ext cx="6" cy="14"/>
                </a:xfrm>
                <a:custGeom>
                  <a:avLst/>
                  <a:gdLst>
                    <a:gd name="T0" fmla="*/ 10 w 22"/>
                    <a:gd name="T1" fmla="*/ 6 h 44"/>
                    <a:gd name="T2" fmla="*/ 10 w 22"/>
                    <a:gd name="T3" fmla="*/ 6 h 44"/>
                    <a:gd name="T4" fmla="*/ 15 w 22"/>
                    <a:gd name="T5" fmla="*/ 20 h 44"/>
                    <a:gd name="T6" fmla="*/ 5 w 22"/>
                    <a:gd name="T7" fmla="*/ 33 h 44"/>
                    <a:gd name="T8" fmla="*/ 3 w 22"/>
                    <a:gd name="T9" fmla="*/ 42 h 44"/>
                    <a:gd name="T10" fmla="*/ 10 w 22"/>
                    <a:gd name="T11" fmla="*/ 42 h 44"/>
                    <a:gd name="T12" fmla="*/ 11 w 22"/>
                    <a:gd name="T13" fmla="*/ 34 h 44"/>
                    <a:gd name="T14" fmla="*/ 19 w 22"/>
                    <a:gd name="T15" fmla="*/ 22 h 44"/>
                    <a:gd name="T16" fmla="*/ 20 w 22"/>
                    <a:gd name="T17" fmla="*/ 11 h 44"/>
                    <a:gd name="T18" fmla="*/ 14 w 22"/>
                    <a:gd name="T19" fmla="*/ 3 h 44"/>
                    <a:gd name="T20" fmla="*/ 10 w 22"/>
                    <a:gd name="T21"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44">
                      <a:moveTo>
                        <a:pt x="10" y="6"/>
                      </a:moveTo>
                      <a:lnTo>
                        <a:pt x="10" y="6"/>
                      </a:lnTo>
                      <a:cubicBezTo>
                        <a:pt x="14" y="11"/>
                        <a:pt x="18" y="14"/>
                        <a:pt x="15" y="20"/>
                      </a:cubicBezTo>
                      <a:cubicBezTo>
                        <a:pt x="11" y="26"/>
                        <a:pt x="7" y="32"/>
                        <a:pt x="5" y="33"/>
                      </a:cubicBezTo>
                      <a:cubicBezTo>
                        <a:pt x="4" y="35"/>
                        <a:pt x="0" y="39"/>
                        <a:pt x="3" y="42"/>
                      </a:cubicBezTo>
                      <a:cubicBezTo>
                        <a:pt x="6" y="44"/>
                        <a:pt x="8" y="44"/>
                        <a:pt x="10" y="42"/>
                      </a:cubicBezTo>
                      <a:cubicBezTo>
                        <a:pt x="12" y="39"/>
                        <a:pt x="10" y="36"/>
                        <a:pt x="11" y="34"/>
                      </a:cubicBezTo>
                      <a:cubicBezTo>
                        <a:pt x="12" y="32"/>
                        <a:pt x="16" y="26"/>
                        <a:pt x="19" y="22"/>
                      </a:cubicBezTo>
                      <a:cubicBezTo>
                        <a:pt x="21" y="19"/>
                        <a:pt x="22" y="14"/>
                        <a:pt x="20" y="11"/>
                      </a:cubicBezTo>
                      <a:cubicBezTo>
                        <a:pt x="18" y="8"/>
                        <a:pt x="15" y="5"/>
                        <a:pt x="14" y="3"/>
                      </a:cubicBezTo>
                      <a:cubicBezTo>
                        <a:pt x="12" y="0"/>
                        <a:pt x="8" y="3"/>
                        <a:pt x="10" y="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81" name="Freeform 978"/>
                <p:cNvSpPr>
                  <a:spLocks/>
                </p:cNvSpPr>
                <p:nvPr/>
              </p:nvSpPr>
              <p:spPr bwMode="auto">
                <a:xfrm>
                  <a:off x="5177" y="2118"/>
                  <a:ext cx="6" cy="12"/>
                </a:xfrm>
                <a:custGeom>
                  <a:avLst/>
                  <a:gdLst>
                    <a:gd name="T0" fmla="*/ 16 w 19"/>
                    <a:gd name="T1" fmla="*/ 18 h 39"/>
                    <a:gd name="T2" fmla="*/ 16 w 19"/>
                    <a:gd name="T3" fmla="*/ 18 h 39"/>
                    <a:gd name="T4" fmla="*/ 17 w 19"/>
                    <a:gd name="T5" fmla="*/ 9 h 39"/>
                    <a:gd name="T6" fmla="*/ 11 w 19"/>
                    <a:gd name="T7" fmla="*/ 1 h 39"/>
                    <a:gd name="T8" fmla="*/ 10 w 19"/>
                    <a:gd name="T9" fmla="*/ 0 h 39"/>
                    <a:gd name="T10" fmla="*/ 9 w 19"/>
                    <a:gd name="T11" fmla="*/ 1 h 39"/>
                    <a:gd name="T12" fmla="*/ 9 w 19"/>
                    <a:gd name="T13" fmla="*/ 2 h 39"/>
                    <a:gd name="T14" fmla="*/ 11 w 19"/>
                    <a:gd name="T15" fmla="*/ 4 h 39"/>
                    <a:gd name="T16" fmla="*/ 14 w 19"/>
                    <a:gd name="T17" fmla="*/ 18 h 39"/>
                    <a:gd name="T18" fmla="*/ 4 w 19"/>
                    <a:gd name="T19" fmla="*/ 31 h 39"/>
                    <a:gd name="T20" fmla="*/ 4 w 19"/>
                    <a:gd name="T21" fmla="*/ 31 h 39"/>
                    <a:gd name="T22" fmla="*/ 2 w 19"/>
                    <a:gd name="T23" fmla="*/ 38 h 39"/>
                    <a:gd name="T24" fmla="*/ 5 w 19"/>
                    <a:gd name="T25" fmla="*/ 39 h 39"/>
                    <a:gd name="T26" fmla="*/ 7 w 19"/>
                    <a:gd name="T27" fmla="*/ 38 h 39"/>
                    <a:gd name="T28" fmla="*/ 8 w 19"/>
                    <a:gd name="T29" fmla="*/ 34 h 39"/>
                    <a:gd name="T30" fmla="*/ 8 w 19"/>
                    <a:gd name="T31" fmla="*/ 31 h 39"/>
                    <a:gd name="T32" fmla="*/ 16 w 19"/>
                    <a:gd name="T33"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39">
                      <a:moveTo>
                        <a:pt x="16" y="18"/>
                      </a:moveTo>
                      <a:lnTo>
                        <a:pt x="16" y="18"/>
                      </a:lnTo>
                      <a:cubicBezTo>
                        <a:pt x="18" y="16"/>
                        <a:pt x="19" y="12"/>
                        <a:pt x="17" y="9"/>
                      </a:cubicBezTo>
                      <a:cubicBezTo>
                        <a:pt x="15" y="6"/>
                        <a:pt x="12" y="2"/>
                        <a:pt x="11" y="1"/>
                      </a:cubicBezTo>
                      <a:cubicBezTo>
                        <a:pt x="11" y="0"/>
                        <a:pt x="10" y="0"/>
                        <a:pt x="10" y="0"/>
                      </a:cubicBezTo>
                      <a:cubicBezTo>
                        <a:pt x="9" y="0"/>
                        <a:pt x="9" y="0"/>
                        <a:pt x="9" y="1"/>
                      </a:cubicBezTo>
                      <a:cubicBezTo>
                        <a:pt x="9" y="1"/>
                        <a:pt x="9" y="2"/>
                        <a:pt x="9" y="2"/>
                      </a:cubicBezTo>
                      <a:cubicBezTo>
                        <a:pt x="10" y="3"/>
                        <a:pt x="10" y="3"/>
                        <a:pt x="11" y="4"/>
                      </a:cubicBezTo>
                      <a:cubicBezTo>
                        <a:pt x="14" y="8"/>
                        <a:pt x="17" y="11"/>
                        <a:pt x="14" y="18"/>
                      </a:cubicBezTo>
                      <a:cubicBezTo>
                        <a:pt x="10" y="25"/>
                        <a:pt x="5" y="30"/>
                        <a:pt x="4" y="31"/>
                      </a:cubicBezTo>
                      <a:lnTo>
                        <a:pt x="4" y="31"/>
                      </a:lnTo>
                      <a:cubicBezTo>
                        <a:pt x="2" y="34"/>
                        <a:pt x="0" y="37"/>
                        <a:pt x="2" y="38"/>
                      </a:cubicBezTo>
                      <a:cubicBezTo>
                        <a:pt x="3" y="39"/>
                        <a:pt x="4" y="39"/>
                        <a:pt x="5" y="39"/>
                      </a:cubicBezTo>
                      <a:cubicBezTo>
                        <a:pt x="5" y="39"/>
                        <a:pt x="6" y="39"/>
                        <a:pt x="7" y="38"/>
                      </a:cubicBezTo>
                      <a:cubicBezTo>
                        <a:pt x="8" y="37"/>
                        <a:pt x="8" y="35"/>
                        <a:pt x="8" y="34"/>
                      </a:cubicBezTo>
                      <a:cubicBezTo>
                        <a:pt x="8" y="33"/>
                        <a:pt x="8" y="32"/>
                        <a:pt x="8" y="31"/>
                      </a:cubicBezTo>
                      <a:cubicBezTo>
                        <a:pt x="9" y="28"/>
                        <a:pt x="13" y="22"/>
                        <a:pt x="16" y="18"/>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82" name="Freeform 979"/>
                <p:cNvSpPr>
                  <a:spLocks/>
                </p:cNvSpPr>
                <p:nvPr/>
              </p:nvSpPr>
              <p:spPr bwMode="auto">
                <a:xfrm>
                  <a:off x="5174" y="2124"/>
                  <a:ext cx="4" cy="4"/>
                </a:xfrm>
                <a:custGeom>
                  <a:avLst/>
                  <a:gdLst>
                    <a:gd name="T0" fmla="*/ 12 w 12"/>
                    <a:gd name="T1" fmla="*/ 7 h 14"/>
                    <a:gd name="T2" fmla="*/ 12 w 12"/>
                    <a:gd name="T3" fmla="*/ 7 h 14"/>
                    <a:gd name="T4" fmla="*/ 6 w 12"/>
                    <a:gd name="T5" fmla="*/ 0 h 14"/>
                    <a:gd name="T6" fmla="*/ 3 w 12"/>
                    <a:gd name="T7" fmla="*/ 5 h 14"/>
                    <a:gd name="T8" fmla="*/ 7 w 12"/>
                    <a:gd name="T9" fmla="*/ 14 h 14"/>
                    <a:gd name="T10" fmla="*/ 11 w 12"/>
                    <a:gd name="T11" fmla="*/ 13 h 14"/>
                    <a:gd name="T12" fmla="*/ 12 w 12"/>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12" h="14">
                      <a:moveTo>
                        <a:pt x="12" y="7"/>
                      </a:moveTo>
                      <a:lnTo>
                        <a:pt x="12" y="7"/>
                      </a:lnTo>
                      <a:cubicBezTo>
                        <a:pt x="11" y="5"/>
                        <a:pt x="8" y="1"/>
                        <a:pt x="6" y="0"/>
                      </a:cubicBezTo>
                      <a:cubicBezTo>
                        <a:pt x="6" y="2"/>
                        <a:pt x="5" y="4"/>
                        <a:pt x="3" y="5"/>
                      </a:cubicBezTo>
                      <a:cubicBezTo>
                        <a:pt x="2" y="7"/>
                        <a:pt x="0" y="13"/>
                        <a:pt x="7" y="14"/>
                      </a:cubicBezTo>
                      <a:lnTo>
                        <a:pt x="11" y="13"/>
                      </a:lnTo>
                      <a:lnTo>
                        <a:pt x="12" y="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83" name="Freeform 980"/>
                <p:cNvSpPr>
                  <a:spLocks/>
                </p:cNvSpPr>
                <p:nvPr/>
              </p:nvSpPr>
              <p:spPr bwMode="auto">
                <a:xfrm>
                  <a:off x="5175" y="2125"/>
                  <a:ext cx="2" cy="3"/>
                </a:xfrm>
                <a:custGeom>
                  <a:avLst/>
                  <a:gdLst>
                    <a:gd name="T0" fmla="*/ 7 w 7"/>
                    <a:gd name="T1" fmla="*/ 5 h 11"/>
                    <a:gd name="T2" fmla="*/ 7 w 7"/>
                    <a:gd name="T3" fmla="*/ 5 h 11"/>
                    <a:gd name="T4" fmla="*/ 4 w 7"/>
                    <a:gd name="T5" fmla="*/ 0 h 11"/>
                    <a:gd name="T6" fmla="*/ 1 w 7"/>
                    <a:gd name="T7" fmla="*/ 4 h 11"/>
                    <a:gd name="T8" fmla="*/ 0 w 7"/>
                    <a:gd name="T9" fmla="*/ 8 h 11"/>
                    <a:gd name="T10" fmla="*/ 3 w 7"/>
                    <a:gd name="T11" fmla="*/ 11 h 11"/>
                    <a:gd name="T12" fmla="*/ 6 w 7"/>
                    <a:gd name="T13" fmla="*/ 11 h 11"/>
                    <a:gd name="T14" fmla="*/ 7 w 7"/>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7" y="5"/>
                      </a:moveTo>
                      <a:lnTo>
                        <a:pt x="7" y="5"/>
                      </a:lnTo>
                      <a:cubicBezTo>
                        <a:pt x="7" y="4"/>
                        <a:pt x="5" y="1"/>
                        <a:pt x="4" y="0"/>
                      </a:cubicBezTo>
                      <a:cubicBezTo>
                        <a:pt x="3" y="2"/>
                        <a:pt x="2" y="3"/>
                        <a:pt x="1" y="4"/>
                      </a:cubicBezTo>
                      <a:cubicBezTo>
                        <a:pt x="0" y="5"/>
                        <a:pt x="0" y="7"/>
                        <a:pt x="0" y="8"/>
                      </a:cubicBezTo>
                      <a:cubicBezTo>
                        <a:pt x="1" y="10"/>
                        <a:pt x="2" y="10"/>
                        <a:pt x="3" y="11"/>
                      </a:cubicBezTo>
                      <a:lnTo>
                        <a:pt x="6" y="11"/>
                      </a:lnTo>
                      <a:lnTo>
                        <a:pt x="7" y="5"/>
                      </a:ln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84" name="Freeform 981"/>
                <p:cNvSpPr>
                  <a:spLocks/>
                </p:cNvSpPr>
                <p:nvPr/>
              </p:nvSpPr>
              <p:spPr bwMode="auto">
                <a:xfrm>
                  <a:off x="5176" y="2125"/>
                  <a:ext cx="3" cy="4"/>
                </a:xfrm>
                <a:custGeom>
                  <a:avLst/>
                  <a:gdLst>
                    <a:gd name="T0" fmla="*/ 3 w 9"/>
                    <a:gd name="T1" fmla="*/ 0 h 14"/>
                    <a:gd name="T2" fmla="*/ 3 w 9"/>
                    <a:gd name="T3" fmla="*/ 0 h 14"/>
                    <a:gd name="T4" fmla="*/ 8 w 9"/>
                    <a:gd name="T5" fmla="*/ 9 h 14"/>
                    <a:gd name="T6" fmla="*/ 0 w 9"/>
                    <a:gd name="T7" fmla="*/ 10 h 14"/>
                    <a:gd name="T8" fmla="*/ 3 w 9"/>
                    <a:gd name="T9" fmla="*/ 0 h 14"/>
                  </a:gdLst>
                  <a:ahLst/>
                  <a:cxnLst>
                    <a:cxn ang="0">
                      <a:pos x="T0" y="T1"/>
                    </a:cxn>
                    <a:cxn ang="0">
                      <a:pos x="T2" y="T3"/>
                    </a:cxn>
                    <a:cxn ang="0">
                      <a:pos x="T4" y="T5"/>
                    </a:cxn>
                    <a:cxn ang="0">
                      <a:pos x="T6" y="T7"/>
                    </a:cxn>
                    <a:cxn ang="0">
                      <a:pos x="T8" y="T9"/>
                    </a:cxn>
                  </a:cxnLst>
                  <a:rect l="0" t="0" r="r" b="b"/>
                  <a:pathLst>
                    <a:path w="9" h="14">
                      <a:moveTo>
                        <a:pt x="3" y="0"/>
                      </a:moveTo>
                      <a:lnTo>
                        <a:pt x="3" y="0"/>
                      </a:lnTo>
                      <a:cubicBezTo>
                        <a:pt x="7" y="1"/>
                        <a:pt x="9" y="4"/>
                        <a:pt x="8" y="9"/>
                      </a:cubicBezTo>
                      <a:cubicBezTo>
                        <a:pt x="8" y="13"/>
                        <a:pt x="2" y="14"/>
                        <a:pt x="0" y="10"/>
                      </a:cubicBezTo>
                      <a:cubicBezTo>
                        <a:pt x="3" y="9"/>
                        <a:pt x="5" y="3"/>
                        <a:pt x="3" y="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85" name="Freeform 982"/>
                <p:cNvSpPr>
                  <a:spLocks/>
                </p:cNvSpPr>
                <p:nvPr/>
              </p:nvSpPr>
              <p:spPr bwMode="auto">
                <a:xfrm>
                  <a:off x="5177" y="2126"/>
                  <a:ext cx="1" cy="3"/>
                </a:xfrm>
                <a:custGeom>
                  <a:avLst/>
                  <a:gdLst>
                    <a:gd name="T0" fmla="*/ 5 w 5"/>
                    <a:gd name="T1" fmla="*/ 6 h 9"/>
                    <a:gd name="T2" fmla="*/ 5 w 5"/>
                    <a:gd name="T3" fmla="*/ 6 h 9"/>
                    <a:gd name="T4" fmla="*/ 4 w 5"/>
                    <a:gd name="T5" fmla="*/ 1 h 9"/>
                    <a:gd name="T6" fmla="*/ 3 w 5"/>
                    <a:gd name="T7" fmla="*/ 0 h 9"/>
                    <a:gd name="T8" fmla="*/ 2 w 5"/>
                    <a:gd name="T9" fmla="*/ 4 h 9"/>
                    <a:gd name="T10" fmla="*/ 0 w 5"/>
                    <a:gd name="T11" fmla="*/ 8 h 9"/>
                    <a:gd name="T12" fmla="*/ 2 w 5"/>
                    <a:gd name="T13" fmla="*/ 9 h 9"/>
                    <a:gd name="T14" fmla="*/ 5 w 5"/>
                    <a:gd name="T15" fmla="*/ 6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9">
                      <a:moveTo>
                        <a:pt x="5" y="6"/>
                      </a:moveTo>
                      <a:lnTo>
                        <a:pt x="5" y="6"/>
                      </a:lnTo>
                      <a:cubicBezTo>
                        <a:pt x="5" y="4"/>
                        <a:pt x="4" y="2"/>
                        <a:pt x="4" y="1"/>
                      </a:cubicBezTo>
                      <a:cubicBezTo>
                        <a:pt x="3" y="0"/>
                        <a:pt x="3" y="0"/>
                        <a:pt x="3" y="0"/>
                      </a:cubicBezTo>
                      <a:cubicBezTo>
                        <a:pt x="3" y="2"/>
                        <a:pt x="3" y="3"/>
                        <a:pt x="2" y="4"/>
                      </a:cubicBezTo>
                      <a:cubicBezTo>
                        <a:pt x="2" y="6"/>
                        <a:pt x="1" y="7"/>
                        <a:pt x="0" y="8"/>
                      </a:cubicBezTo>
                      <a:cubicBezTo>
                        <a:pt x="0" y="9"/>
                        <a:pt x="1" y="9"/>
                        <a:pt x="2" y="9"/>
                      </a:cubicBezTo>
                      <a:cubicBezTo>
                        <a:pt x="3" y="9"/>
                        <a:pt x="5" y="8"/>
                        <a:pt x="5" y="6"/>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86" name="Freeform 983"/>
                <p:cNvSpPr>
                  <a:spLocks/>
                </p:cNvSpPr>
                <p:nvPr/>
              </p:nvSpPr>
              <p:spPr bwMode="auto">
                <a:xfrm>
                  <a:off x="5176" y="2115"/>
                  <a:ext cx="3" cy="2"/>
                </a:xfrm>
                <a:custGeom>
                  <a:avLst/>
                  <a:gdLst>
                    <a:gd name="T0" fmla="*/ 4 w 7"/>
                    <a:gd name="T1" fmla="*/ 0 h 5"/>
                    <a:gd name="T2" fmla="*/ 4 w 7"/>
                    <a:gd name="T3" fmla="*/ 0 h 5"/>
                    <a:gd name="T4" fmla="*/ 3 w 7"/>
                    <a:gd name="T5" fmla="*/ 5 h 5"/>
                    <a:gd name="T6" fmla="*/ 4 w 7"/>
                    <a:gd name="T7" fmla="*/ 0 h 5"/>
                  </a:gdLst>
                  <a:ahLst/>
                  <a:cxnLst>
                    <a:cxn ang="0">
                      <a:pos x="T0" y="T1"/>
                    </a:cxn>
                    <a:cxn ang="0">
                      <a:pos x="T2" y="T3"/>
                    </a:cxn>
                    <a:cxn ang="0">
                      <a:pos x="T4" y="T5"/>
                    </a:cxn>
                    <a:cxn ang="0">
                      <a:pos x="T6" y="T7"/>
                    </a:cxn>
                  </a:cxnLst>
                  <a:rect l="0" t="0" r="r" b="b"/>
                  <a:pathLst>
                    <a:path w="7" h="5">
                      <a:moveTo>
                        <a:pt x="4" y="0"/>
                      </a:moveTo>
                      <a:lnTo>
                        <a:pt x="4" y="0"/>
                      </a:lnTo>
                      <a:cubicBezTo>
                        <a:pt x="7" y="0"/>
                        <a:pt x="7" y="5"/>
                        <a:pt x="3" y="5"/>
                      </a:cubicBezTo>
                      <a:cubicBezTo>
                        <a:pt x="0" y="5"/>
                        <a:pt x="0" y="0"/>
                        <a:pt x="4" y="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87" name="Freeform 984"/>
                <p:cNvSpPr>
                  <a:spLocks/>
                </p:cNvSpPr>
                <p:nvPr/>
              </p:nvSpPr>
              <p:spPr bwMode="auto">
                <a:xfrm>
                  <a:off x="5177" y="2115"/>
                  <a:ext cx="1" cy="1"/>
                </a:xfrm>
                <a:custGeom>
                  <a:avLst/>
                  <a:gdLst>
                    <a:gd name="T0" fmla="*/ 1 w 3"/>
                    <a:gd name="T1" fmla="*/ 3 h 3"/>
                    <a:gd name="T2" fmla="*/ 1 w 3"/>
                    <a:gd name="T3" fmla="*/ 3 h 3"/>
                    <a:gd name="T4" fmla="*/ 3 w 3"/>
                    <a:gd name="T5" fmla="*/ 1 h 3"/>
                    <a:gd name="T6" fmla="*/ 2 w 3"/>
                    <a:gd name="T7" fmla="*/ 1 h 3"/>
                    <a:gd name="T8" fmla="*/ 2 w 3"/>
                    <a:gd name="T9" fmla="*/ 0 h 3"/>
                    <a:gd name="T10" fmla="*/ 0 w 3"/>
                    <a:gd name="T11" fmla="*/ 1 h 3"/>
                    <a:gd name="T12" fmla="*/ 0 w 3"/>
                    <a:gd name="T13" fmla="*/ 2 h 3"/>
                    <a:gd name="T14" fmla="*/ 1 w 3"/>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1" y="3"/>
                      </a:moveTo>
                      <a:lnTo>
                        <a:pt x="1" y="3"/>
                      </a:lnTo>
                      <a:cubicBezTo>
                        <a:pt x="3" y="3"/>
                        <a:pt x="3" y="1"/>
                        <a:pt x="3" y="1"/>
                      </a:cubicBezTo>
                      <a:cubicBezTo>
                        <a:pt x="3" y="1"/>
                        <a:pt x="2" y="1"/>
                        <a:pt x="2" y="1"/>
                      </a:cubicBezTo>
                      <a:cubicBezTo>
                        <a:pt x="2" y="0"/>
                        <a:pt x="2" y="0"/>
                        <a:pt x="2" y="0"/>
                      </a:cubicBezTo>
                      <a:cubicBezTo>
                        <a:pt x="1" y="0"/>
                        <a:pt x="1" y="0"/>
                        <a:pt x="0" y="1"/>
                      </a:cubicBezTo>
                      <a:cubicBezTo>
                        <a:pt x="0" y="1"/>
                        <a:pt x="0" y="2"/>
                        <a:pt x="0" y="2"/>
                      </a:cubicBezTo>
                      <a:cubicBezTo>
                        <a:pt x="1" y="2"/>
                        <a:pt x="1" y="3"/>
                        <a:pt x="1" y="3"/>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88" name="Freeform 985"/>
                <p:cNvSpPr>
                  <a:spLocks/>
                </p:cNvSpPr>
                <p:nvPr/>
              </p:nvSpPr>
              <p:spPr bwMode="auto">
                <a:xfrm>
                  <a:off x="5177" y="2116"/>
                  <a:ext cx="3" cy="2"/>
                </a:xfrm>
                <a:custGeom>
                  <a:avLst/>
                  <a:gdLst>
                    <a:gd name="T0" fmla="*/ 4 w 8"/>
                    <a:gd name="T1" fmla="*/ 0 h 6"/>
                    <a:gd name="T2" fmla="*/ 4 w 8"/>
                    <a:gd name="T3" fmla="*/ 0 h 6"/>
                    <a:gd name="T4" fmla="*/ 4 w 8"/>
                    <a:gd name="T5" fmla="*/ 6 h 6"/>
                    <a:gd name="T6" fmla="*/ 4 w 8"/>
                    <a:gd name="T7" fmla="*/ 0 h 6"/>
                  </a:gdLst>
                  <a:ahLst/>
                  <a:cxnLst>
                    <a:cxn ang="0">
                      <a:pos x="T0" y="T1"/>
                    </a:cxn>
                    <a:cxn ang="0">
                      <a:pos x="T2" y="T3"/>
                    </a:cxn>
                    <a:cxn ang="0">
                      <a:pos x="T4" y="T5"/>
                    </a:cxn>
                    <a:cxn ang="0">
                      <a:pos x="T6" y="T7"/>
                    </a:cxn>
                  </a:cxnLst>
                  <a:rect l="0" t="0" r="r" b="b"/>
                  <a:pathLst>
                    <a:path w="8" h="6">
                      <a:moveTo>
                        <a:pt x="4" y="0"/>
                      </a:moveTo>
                      <a:lnTo>
                        <a:pt x="4" y="0"/>
                      </a:lnTo>
                      <a:cubicBezTo>
                        <a:pt x="0" y="0"/>
                        <a:pt x="0" y="6"/>
                        <a:pt x="4" y="6"/>
                      </a:cubicBezTo>
                      <a:cubicBezTo>
                        <a:pt x="8" y="6"/>
                        <a:pt x="8" y="0"/>
                        <a:pt x="4" y="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89" name="Freeform 986"/>
                <p:cNvSpPr>
                  <a:spLocks/>
                </p:cNvSpPr>
                <p:nvPr/>
              </p:nvSpPr>
              <p:spPr bwMode="auto">
                <a:xfrm>
                  <a:off x="5178" y="2116"/>
                  <a:ext cx="1" cy="1"/>
                </a:xfrm>
                <a:custGeom>
                  <a:avLst/>
                  <a:gdLst>
                    <a:gd name="T0" fmla="*/ 2 w 4"/>
                    <a:gd name="T1" fmla="*/ 3 h 3"/>
                    <a:gd name="T2" fmla="*/ 2 w 4"/>
                    <a:gd name="T3" fmla="*/ 3 h 3"/>
                    <a:gd name="T4" fmla="*/ 4 w 4"/>
                    <a:gd name="T5" fmla="*/ 3 h 3"/>
                    <a:gd name="T6" fmla="*/ 4 w 4"/>
                    <a:gd name="T7" fmla="*/ 2 h 3"/>
                    <a:gd name="T8" fmla="*/ 2 w 4"/>
                    <a:gd name="T9" fmla="*/ 0 h 3"/>
                    <a:gd name="T10" fmla="*/ 1 w 4"/>
                    <a:gd name="T11" fmla="*/ 1 h 3"/>
                    <a:gd name="T12" fmla="*/ 0 w 4"/>
                    <a:gd name="T13" fmla="*/ 3 h 3"/>
                    <a:gd name="T14" fmla="*/ 2 w 4"/>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
                      <a:moveTo>
                        <a:pt x="2" y="3"/>
                      </a:moveTo>
                      <a:lnTo>
                        <a:pt x="2" y="3"/>
                      </a:lnTo>
                      <a:cubicBezTo>
                        <a:pt x="3" y="3"/>
                        <a:pt x="3" y="3"/>
                        <a:pt x="4" y="3"/>
                      </a:cubicBezTo>
                      <a:cubicBezTo>
                        <a:pt x="4" y="3"/>
                        <a:pt x="4" y="2"/>
                        <a:pt x="4" y="2"/>
                      </a:cubicBezTo>
                      <a:cubicBezTo>
                        <a:pt x="4" y="1"/>
                        <a:pt x="4" y="0"/>
                        <a:pt x="2" y="0"/>
                      </a:cubicBezTo>
                      <a:cubicBezTo>
                        <a:pt x="1" y="0"/>
                        <a:pt x="1" y="0"/>
                        <a:pt x="1" y="1"/>
                      </a:cubicBezTo>
                      <a:cubicBezTo>
                        <a:pt x="0" y="1"/>
                        <a:pt x="0" y="2"/>
                        <a:pt x="0" y="3"/>
                      </a:cubicBezTo>
                      <a:cubicBezTo>
                        <a:pt x="1" y="3"/>
                        <a:pt x="1" y="3"/>
                        <a:pt x="2" y="3"/>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90" name="Freeform 987"/>
                <p:cNvSpPr>
                  <a:spLocks/>
                </p:cNvSpPr>
                <p:nvPr/>
              </p:nvSpPr>
              <p:spPr bwMode="auto">
                <a:xfrm>
                  <a:off x="5179" y="2117"/>
                  <a:ext cx="2" cy="1"/>
                </a:xfrm>
                <a:custGeom>
                  <a:avLst/>
                  <a:gdLst>
                    <a:gd name="T0" fmla="*/ 4 w 8"/>
                    <a:gd name="T1" fmla="*/ 0 h 5"/>
                    <a:gd name="T2" fmla="*/ 4 w 8"/>
                    <a:gd name="T3" fmla="*/ 0 h 5"/>
                    <a:gd name="T4" fmla="*/ 4 w 8"/>
                    <a:gd name="T5" fmla="*/ 5 h 5"/>
                    <a:gd name="T6" fmla="*/ 4 w 8"/>
                    <a:gd name="T7" fmla="*/ 0 h 5"/>
                  </a:gdLst>
                  <a:ahLst/>
                  <a:cxnLst>
                    <a:cxn ang="0">
                      <a:pos x="T0" y="T1"/>
                    </a:cxn>
                    <a:cxn ang="0">
                      <a:pos x="T2" y="T3"/>
                    </a:cxn>
                    <a:cxn ang="0">
                      <a:pos x="T4" y="T5"/>
                    </a:cxn>
                    <a:cxn ang="0">
                      <a:pos x="T6" y="T7"/>
                    </a:cxn>
                  </a:cxnLst>
                  <a:rect l="0" t="0" r="r" b="b"/>
                  <a:pathLst>
                    <a:path w="8" h="5">
                      <a:moveTo>
                        <a:pt x="4" y="0"/>
                      </a:moveTo>
                      <a:lnTo>
                        <a:pt x="4" y="0"/>
                      </a:lnTo>
                      <a:cubicBezTo>
                        <a:pt x="0" y="0"/>
                        <a:pt x="0" y="5"/>
                        <a:pt x="4" y="5"/>
                      </a:cubicBezTo>
                      <a:cubicBezTo>
                        <a:pt x="8" y="5"/>
                        <a:pt x="7" y="0"/>
                        <a:pt x="4" y="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91" name="Freeform 988"/>
                <p:cNvSpPr>
                  <a:spLocks/>
                </p:cNvSpPr>
                <p:nvPr/>
              </p:nvSpPr>
              <p:spPr bwMode="auto">
                <a:xfrm>
                  <a:off x="5179" y="2118"/>
                  <a:ext cx="1" cy="0"/>
                </a:xfrm>
                <a:custGeom>
                  <a:avLst/>
                  <a:gdLst>
                    <a:gd name="T0" fmla="*/ 2 w 3"/>
                    <a:gd name="T1" fmla="*/ 2 h 2"/>
                    <a:gd name="T2" fmla="*/ 2 w 3"/>
                    <a:gd name="T3" fmla="*/ 2 h 2"/>
                    <a:gd name="T4" fmla="*/ 3 w 3"/>
                    <a:gd name="T5" fmla="*/ 1 h 2"/>
                    <a:gd name="T6" fmla="*/ 2 w 3"/>
                    <a:gd name="T7" fmla="*/ 0 h 2"/>
                    <a:gd name="T8" fmla="*/ 0 w 3"/>
                    <a:gd name="T9" fmla="*/ 0 h 2"/>
                    <a:gd name="T10" fmla="*/ 0 w 3"/>
                    <a:gd name="T11" fmla="*/ 1 h 2"/>
                    <a:gd name="T12" fmla="*/ 2 w 3"/>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2" y="2"/>
                      </a:moveTo>
                      <a:lnTo>
                        <a:pt x="2" y="2"/>
                      </a:lnTo>
                      <a:cubicBezTo>
                        <a:pt x="3" y="2"/>
                        <a:pt x="3" y="2"/>
                        <a:pt x="3" y="1"/>
                      </a:cubicBezTo>
                      <a:cubicBezTo>
                        <a:pt x="3" y="1"/>
                        <a:pt x="3" y="0"/>
                        <a:pt x="2" y="0"/>
                      </a:cubicBezTo>
                      <a:cubicBezTo>
                        <a:pt x="1" y="0"/>
                        <a:pt x="1" y="0"/>
                        <a:pt x="0" y="0"/>
                      </a:cubicBezTo>
                      <a:cubicBezTo>
                        <a:pt x="0" y="1"/>
                        <a:pt x="0" y="1"/>
                        <a:pt x="0" y="1"/>
                      </a:cubicBezTo>
                      <a:cubicBezTo>
                        <a:pt x="1" y="2"/>
                        <a:pt x="1" y="2"/>
                        <a:pt x="2" y="2"/>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92" name="Freeform 989"/>
                <p:cNvSpPr>
                  <a:spLocks/>
                </p:cNvSpPr>
                <p:nvPr/>
              </p:nvSpPr>
              <p:spPr bwMode="auto">
                <a:xfrm>
                  <a:off x="5105" y="2102"/>
                  <a:ext cx="12" cy="28"/>
                </a:xfrm>
                <a:custGeom>
                  <a:avLst/>
                  <a:gdLst>
                    <a:gd name="T0" fmla="*/ 36 w 40"/>
                    <a:gd name="T1" fmla="*/ 88 h 90"/>
                    <a:gd name="T2" fmla="*/ 36 w 40"/>
                    <a:gd name="T3" fmla="*/ 88 h 90"/>
                    <a:gd name="T4" fmla="*/ 31 w 40"/>
                    <a:gd name="T5" fmla="*/ 56 h 90"/>
                    <a:gd name="T6" fmla="*/ 25 w 40"/>
                    <a:gd name="T7" fmla="*/ 41 h 90"/>
                    <a:gd name="T8" fmla="*/ 10 w 40"/>
                    <a:gd name="T9" fmla="*/ 17 h 90"/>
                    <a:gd name="T10" fmla="*/ 2 w 40"/>
                    <a:gd name="T11" fmla="*/ 4 h 90"/>
                    <a:gd name="T12" fmla="*/ 0 w 40"/>
                    <a:gd name="T13" fmla="*/ 11 h 90"/>
                    <a:gd name="T14" fmla="*/ 8 w 40"/>
                    <a:gd name="T15" fmla="*/ 53 h 90"/>
                    <a:gd name="T16" fmla="*/ 34 w 40"/>
                    <a:gd name="T17" fmla="*/ 89 h 90"/>
                    <a:gd name="T18" fmla="*/ 36 w 40"/>
                    <a:gd name="T19" fmla="*/ 8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90">
                      <a:moveTo>
                        <a:pt x="36" y="88"/>
                      </a:moveTo>
                      <a:lnTo>
                        <a:pt x="36" y="88"/>
                      </a:lnTo>
                      <a:cubicBezTo>
                        <a:pt x="40" y="70"/>
                        <a:pt x="34" y="60"/>
                        <a:pt x="31" y="56"/>
                      </a:cubicBezTo>
                      <a:cubicBezTo>
                        <a:pt x="29" y="53"/>
                        <a:pt x="26" y="47"/>
                        <a:pt x="25" y="41"/>
                      </a:cubicBezTo>
                      <a:cubicBezTo>
                        <a:pt x="23" y="36"/>
                        <a:pt x="15" y="21"/>
                        <a:pt x="10" y="17"/>
                      </a:cubicBezTo>
                      <a:cubicBezTo>
                        <a:pt x="5" y="12"/>
                        <a:pt x="3" y="9"/>
                        <a:pt x="2" y="4"/>
                      </a:cubicBezTo>
                      <a:cubicBezTo>
                        <a:pt x="1" y="0"/>
                        <a:pt x="0" y="5"/>
                        <a:pt x="0" y="11"/>
                      </a:cubicBezTo>
                      <a:cubicBezTo>
                        <a:pt x="0" y="18"/>
                        <a:pt x="5" y="45"/>
                        <a:pt x="8" y="53"/>
                      </a:cubicBezTo>
                      <a:cubicBezTo>
                        <a:pt x="11" y="61"/>
                        <a:pt x="17" y="79"/>
                        <a:pt x="34" y="89"/>
                      </a:cubicBezTo>
                      <a:cubicBezTo>
                        <a:pt x="36" y="90"/>
                        <a:pt x="36" y="90"/>
                        <a:pt x="36" y="8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93" name="Freeform 990"/>
                <p:cNvSpPr>
                  <a:spLocks/>
                </p:cNvSpPr>
                <p:nvPr/>
              </p:nvSpPr>
              <p:spPr bwMode="auto">
                <a:xfrm>
                  <a:off x="5105" y="2105"/>
                  <a:ext cx="11" cy="24"/>
                </a:xfrm>
                <a:custGeom>
                  <a:avLst/>
                  <a:gdLst>
                    <a:gd name="T0" fmla="*/ 7 w 36"/>
                    <a:gd name="T1" fmla="*/ 18 h 78"/>
                    <a:gd name="T2" fmla="*/ 7 w 36"/>
                    <a:gd name="T3" fmla="*/ 18 h 78"/>
                    <a:gd name="T4" fmla="*/ 17 w 36"/>
                    <a:gd name="T5" fmla="*/ 46 h 78"/>
                    <a:gd name="T6" fmla="*/ 33 w 36"/>
                    <a:gd name="T7" fmla="*/ 78 h 78"/>
                    <a:gd name="T8" fmla="*/ 28 w 36"/>
                    <a:gd name="T9" fmla="*/ 48 h 78"/>
                    <a:gd name="T10" fmla="*/ 22 w 36"/>
                    <a:gd name="T11" fmla="*/ 33 h 78"/>
                    <a:gd name="T12" fmla="*/ 7 w 36"/>
                    <a:gd name="T13" fmla="*/ 9 h 78"/>
                    <a:gd name="T14" fmla="*/ 0 w 36"/>
                    <a:gd name="T15" fmla="*/ 0 h 78"/>
                    <a:gd name="T16" fmla="*/ 7 w 36"/>
                    <a:gd name="T17" fmla="*/ 1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78">
                      <a:moveTo>
                        <a:pt x="7" y="18"/>
                      </a:moveTo>
                      <a:lnTo>
                        <a:pt x="7" y="18"/>
                      </a:lnTo>
                      <a:cubicBezTo>
                        <a:pt x="11" y="23"/>
                        <a:pt x="15" y="37"/>
                        <a:pt x="17" y="46"/>
                      </a:cubicBezTo>
                      <a:cubicBezTo>
                        <a:pt x="18" y="54"/>
                        <a:pt x="26" y="68"/>
                        <a:pt x="33" y="78"/>
                      </a:cubicBezTo>
                      <a:cubicBezTo>
                        <a:pt x="36" y="61"/>
                        <a:pt x="31" y="52"/>
                        <a:pt x="28" y="48"/>
                      </a:cubicBezTo>
                      <a:cubicBezTo>
                        <a:pt x="26" y="44"/>
                        <a:pt x="23" y="38"/>
                        <a:pt x="22" y="33"/>
                      </a:cubicBezTo>
                      <a:cubicBezTo>
                        <a:pt x="20" y="28"/>
                        <a:pt x="12" y="13"/>
                        <a:pt x="7" y="9"/>
                      </a:cubicBezTo>
                      <a:cubicBezTo>
                        <a:pt x="4" y="6"/>
                        <a:pt x="2" y="3"/>
                        <a:pt x="0" y="0"/>
                      </a:cubicBezTo>
                      <a:cubicBezTo>
                        <a:pt x="2" y="7"/>
                        <a:pt x="5" y="15"/>
                        <a:pt x="7" y="18"/>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94" name="Freeform 991"/>
                <p:cNvSpPr>
                  <a:spLocks/>
                </p:cNvSpPr>
                <p:nvPr/>
              </p:nvSpPr>
              <p:spPr bwMode="auto">
                <a:xfrm>
                  <a:off x="5105" y="2105"/>
                  <a:ext cx="10" cy="24"/>
                </a:xfrm>
                <a:custGeom>
                  <a:avLst/>
                  <a:gdLst>
                    <a:gd name="T0" fmla="*/ 17 w 33"/>
                    <a:gd name="T1" fmla="*/ 45 h 77"/>
                    <a:gd name="T2" fmla="*/ 17 w 33"/>
                    <a:gd name="T3" fmla="*/ 45 h 77"/>
                    <a:gd name="T4" fmla="*/ 7 w 33"/>
                    <a:gd name="T5" fmla="*/ 18 h 77"/>
                    <a:gd name="T6" fmla="*/ 1 w 33"/>
                    <a:gd name="T7" fmla="*/ 0 h 77"/>
                    <a:gd name="T8" fmla="*/ 0 w 33"/>
                    <a:gd name="T9" fmla="*/ 1 h 77"/>
                    <a:gd name="T10" fmla="*/ 8 w 33"/>
                    <a:gd name="T11" fmla="*/ 43 h 77"/>
                    <a:gd name="T12" fmla="*/ 33 w 33"/>
                    <a:gd name="T13" fmla="*/ 77 h 77"/>
                    <a:gd name="T14" fmla="*/ 17 w 33"/>
                    <a:gd name="T15" fmla="*/ 45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77">
                      <a:moveTo>
                        <a:pt x="17" y="45"/>
                      </a:moveTo>
                      <a:lnTo>
                        <a:pt x="17" y="45"/>
                      </a:lnTo>
                      <a:cubicBezTo>
                        <a:pt x="15" y="36"/>
                        <a:pt x="11" y="23"/>
                        <a:pt x="7" y="18"/>
                      </a:cubicBezTo>
                      <a:cubicBezTo>
                        <a:pt x="5" y="14"/>
                        <a:pt x="2" y="7"/>
                        <a:pt x="1" y="0"/>
                      </a:cubicBezTo>
                      <a:cubicBezTo>
                        <a:pt x="1" y="0"/>
                        <a:pt x="0" y="1"/>
                        <a:pt x="0" y="1"/>
                      </a:cubicBezTo>
                      <a:cubicBezTo>
                        <a:pt x="0" y="8"/>
                        <a:pt x="5" y="35"/>
                        <a:pt x="8" y="43"/>
                      </a:cubicBezTo>
                      <a:cubicBezTo>
                        <a:pt x="10" y="49"/>
                        <a:pt x="16" y="67"/>
                        <a:pt x="33" y="77"/>
                      </a:cubicBezTo>
                      <a:cubicBezTo>
                        <a:pt x="25" y="67"/>
                        <a:pt x="18" y="53"/>
                        <a:pt x="17" y="45"/>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95" name="Freeform 992"/>
                <p:cNvSpPr>
                  <a:spLocks/>
                </p:cNvSpPr>
                <p:nvPr/>
              </p:nvSpPr>
              <p:spPr bwMode="auto">
                <a:xfrm>
                  <a:off x="5095" y="2104"/>
                  <a:ext cx="16" cy="25"/>
                </a:xfrm>
                <a:custGeom>
                  <a:avLst/>
                  <a:gdLst>
                    <a:gd name="T0" fmla="*/ 53 w 53"/>
                    <a:gd name="T1" fmla="*/ 80 h 82"/>
                    <a:gd name="T2" fmla="*/ 53 w 53"/>
                    <a:gd name="T3" fmla="*/ 80 h 82"/>
                    <a:gd name="T4" fmla="*/ 41 w 53"/>
                    <a:gd name="T5" fmla="*/ 41 h 82"/>
                    <a:gd name="T6" fmla="*/ 24 w 53"/>
                    <a:gd name="T7" fmla="*/ 20 h 82"/>
                    <a:gd name="T8" fmla="*/ 2 w 53"/>
                    <a:gd name="T9" fmla="*/ 2 h 82"/>
                    <a:gd name="T10" fmla="*/ 2 w 53"/>
                    <a:gd name="T11" fmla="*/ 4 h 82"/>
                    <a:gd name="T12" fmla="*/ 10 w 53"/>
                    <a:gd name="T13" fmla="*/ 36 h 82"/>
                    <a:gd name="T14" fmla="*/ 50 w 53"/>
                    <a:gd name="T15" fmla="*/ 81 h 82"/>
                    <a:gd name="T16" fmla="*/ 53 w 53"/>
                    <a:gd name="T17" fmla="*/ 8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82">
                      <a:moveTo>
                        <a:pt x="53" y="80"/>
                      </a:moveTo>
                      <a:lnTo>
                        <a:pt x="53" y="80"/>
                      </a:lnTo>
                      <a:cubicBezTo>
                        <a:pt x="53" y="62"/>
                        <a:pt x="50" y="52"/>
                        <a:pt x="41" y="41"/>
                      </a:cubicBezTo>
                      <a:cubicBezTo>
                        <a:pt x="33" y="30"/>
                        <a:pt x="27" y="26"/>
                        <a:pt x="24" y="20"/>
                      </a:cubicBezTo>
                      <a:cubicBezTo>
                        <a:pt x="20" y="14"/>
                        <a:pt x="4" y="3"/>
                        <a:pt x="2" y="2"/>
                      </a:cubicBezTo>
                      <a:cubicBezTo>
                        <a:pt x="0" y="0"/>
                        <a:pt x="1" y="2"/>
                        <a:pt x="2" y="4"/>
                      </a:cubicBezTo>
                      <a:cubicBezTo>
                        <a:pt x="5" y="14"/>
                        <a:pt x="4" y="23"/>
                        <a:pt x="10" y="36"/>
                      </a:cubicBezTo>
                      <a:cubicBezTo>
                        <a:pt x="17" y="49"/>
                        <a:pt x="30" y="74"/>
                        <a:pt x="50" y="81"/>
                      </a:cubicBezTo>
                      <a:cubicBezTo>
                        <a:pt x="53" y="82"/>
                        <a:pt x="53" y="82"/>
                        <a:pt x="53" y="8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96" name="Freeform 993"/>
                <p:cNvSpPr>
                  <a:spLocks/>
                </p:cNvSpPr>
                <p:nvPr/>
              </p:nvSpPr>
              <p:spPr bwMode="auto">
                <a:xfrm>
                  <a:off x="5096" y="2105"/>
                  <a:ext cx="14" cy="23"/>
                </a:xfrm>
                <a:custGeom>
                  <a:avLst/>
                  <a:gdLst>
                    <a:gd name="T0" fmla="*/ 9 w 47"/>
                    <a:gd name="T1" fmla="*/ 16 h 75"/>
                    <a:gd name="T2" fmla="*/ 9 w 47"/>
                    <a:gd name="T3" fmla="*/ 16 h 75"/>
                    <a:gd name="T4" fmla="*/ 18 w 47"/>
                    <a:gd name="T5" fmla="*/ 33 h 75"/>
                    <a:gd name="T6" fmla="*/ 31 w 47"/>
                    <a:gd name="T7" fmla="*/ 54 h 75"/>
                    <a:gd name="T8" fmla="*/ 47 w 47"/>
                    <a:gd name="T9" fmla="*/ 75 h 75"/>
                    <a:gd name="T10" fmla="*/ 36 w 47"/>
                    <a:gd name="T11" fmla="*/ 38 h 75"/>
                    <a:gd name="T12" fmla="*/ 25 w 47"/>
                    <a:gd name="T13" fmla="*/ 25 h 75"/>
                    <a:gd name="T14" fmla="*/ 19 w 47"/>
                    <a:gd name="T15" fmla="*/ 17 h 75"/>
                    <a:gd name="T16" fmla="*/ 0 w 47"/>
                    <a:gd name="T17" fmla="*/ 0 h 75"/>
                    <a:gd name="T18" fmla="*/ 9 w 47"/>
                    <a:gd name="T19" fmla="*/ 1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75">
                      <a:moveTo>
                        <a:pt x="9" y="16"/>
                      </a:moveTo>
                      <a:lnTo>
                        <a:pt x="9" y="16"/>
                      </a:lnTo>
                      <a:cubicBezTo>
                        <a:pt x="10" y="19"/>
                        <a:pt x="13" y="27"/>
                        <a:pt x="18" y="33"/>
                      </a:cubicBezTo>
                      <a:cubicBezTo>
                        <a:pt x="22" y="38"/>
                        <a:pt x="28" y="47"/>
                        <a:pt x="31" y="54"/>
                      </a:cubicBezTo>
                      <a:cubicBezTo>
                        <a:pt x="34" y="60"/>
                        <a:pt x="36" y="64"/>
                        <a:pt x="47" y="75"/>
                      </a:cubicBezTo>
                      <a:cubicBezTo>
                        <a:pt x="47" y="58"/>
                        <a:pt x="44" y="49"/>
                        <a:pt x="36" y="38"/>
                      </a:cubicBezTo>
                      <a:cubicBezTo>
                        <a:pt x="32" y="32"/>
                        <a:pt x="28" y="28"/>
                        <a:pt x="25" y="25"/>
                      </a:cubicBezTo>
                      <a:cubicBezTo>
                        <a:pt x="23" y="22"/>
                        <a:pt x="20" y="20"/>
                        <a:pt x="19" y="17"/>
                      </a:cubicBezTo>
                      <a:cubicBezTo>
                        <a:pt x="16" y="12"/>
                        <a:pt x="5" y="4"/>
                        <a:pt x="0" y="0"/>
                      </a:cubicBezTo>
                      <a:cubicBezTo>
                        <a:pt x="4" y="6"/>
                        <a:pt x="7" y="12"/>
                        <a:pt x="9" y="16"/>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97" name="Freeform 994"/>
                <p:cNvSpPr>
                  <a:spLocks/>
                </p:cNvSpPr>
                <p:nvPr/>
              </p:nvSpPr>
              <p:spPr bwMode="auto">
                <a:xfrm>
                  <a:off x="5096" y="2106"/>
                  <a:ext cx="14" cy="23"/>
                </a:xfrm>
                <a:custGeom>
                  <a:avLst/>
                  <a:gdLst>
                    <a:gd name="T0" fmla="*/ 30 w 47"/>
                    <a:gd name="T1" fmla="*/ 52 h 74"/>
                    <a:gd name="T2" fmla="*/ 30 w 47"/>
                    <a:gd name="T3" fmla="*/ 52 h 74"/>
                    <a:gd name="T4" fmla="*/ 17 w 47"/>
                    <a:gd name="T5" fmla="*/ 32 h 74"/>
                    <a:gd name="T6" fmla="*/ 8 w 47"/>
                    <a:gd name="T7" fmla="*/ 15 h 74"/>
                    <a:gd name="T8" fmla="*/ 0 w 47"/>
                    <a:gd name="T9" fmla="*/ 0 h 74"/>
                    <a:gd name="T10" fmla="*/ 2 w 47"/>
                    <a:gd name="T11" fmla="*/ 10 h 74"/>
                    <a:gd name="T12" fmla="*/ 8 w 47"/>
                    <a:gd name="T13" fmla="*/ 29 h 74"/>
                    <a:gd name="T14" fmla="*/ 46 w 47"/>
                    <a:gd name="T15" fmla="*/ 74 h 74"/>
                    <a:gd name="T16" fmla="*/ 47 w 47"/>
                    <a:gd name="T17" fmla="*/ 74 h 74"/>
                    <a:gd name="T18" fmla="*/ 47 w 47"/>
                    <a:gd name="T19" fmla="*/ 74 h 74"/>
                    <a:gd name="T20" fmla="*/ 30 w 47"/>
                    <a:gd name="T21" fmla="*/ 5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74">
                      <a:moveTo>
                        <a:pt x="30" y="52"/>
                      </a:moveTo>
                      <a:lnTo>
                        <a:pt x="30" y="52"/>
                      </a:lnTo>
                      <a:cubicBezTo>
                        <a:pt x="27" y="46"/>
                        <a:pt x="21" y="37"/>
                        <a:pt x="17" y="32"/>
                      </a:cubicBezTo>
                      <a:cubicBezTo>
                        <a:pt x="12" y="25"/>
                        <a:pt x="9" y="18"/>
                        <a:pt x="8" y="15"/>
                      </a:cubicBezTo>
                      <a:cubicBezTo>
                        <a:pt x="6" y="11"/>
                        <a:pt x="3" y="5"/>
                        <a:pt x="0" y="0"/>
                      </a:cubicBezTo>
                      <a:cubicBezTo>
                        <a:pt x="1" y="3"/>
                        <a:pt x="1" y="6"/>
                        <a:pt x="2" y="10"/>
                      </a:cubicBezTo>
                      <a:cubicBezTo>
                        <a:pt x="3" y="16"/>
                        <a:pt x="4" y="22"/>
                        <a:pt x="8" y="29"/>
                      </a:cubicBezTo>
                      <a:cubicBezTo>
                        <a:pt x="16" y="46"/>
                        <a:pt x="29" y="67"/>
                        <a:pt x="46" y="74"/>
                      </a:cubicBezTo>
                      <a:cubicBezTo>
                        <a:pt x="47" y="74"/>
                        <a:pt x="47" y="74"/>
                        <a:pt x="47" y="74"/>
                      </a:cubicBezTo>
                      <a:cubicBezTo>
                        <a:pt x="47" y="74"/>
                        <a:pt x="47" y="74"/>
                        <a:pt x="47" y="74"/>
                      </a:cubicBezTo>
                      <a:cubicBezTo>
                        <a:pt x="36" y="63"/>
                        <a:pt x="33" y="59"/>
                        <a:pt x="30" y="52"/>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98" name="Freeform 995"/>
                <p:cNvSpPr>
                  <a:spLocks/>
                </p:cNvSpPr>
                <p:nvPr/>
              </p:nvSpPr>
              <p:spPr bwMode="auto">
                <a:xfrm>
                  <a:off x="5079" y="2128"/>
                  <a:ext cx="25" cy="10"/>
                </a:xfrm>
                <a:custGeom>
                  <a:avLst/>
                  <a:gdLst>
                    <a:gd name="T0" fmla="*/ 83 w 83"/>
                    <a:gd name="T1" fmla="*/ 2 h 35"/>
                    <a:gd name="T2" fmla="*/ 83 w 83"/>
                    <a:gd name="T3" fmla="*/ 2 h 35"/>
                    <a:gd name="T4" fmla="*/ 3 w 83"/>
                    <a:gd name="T5" fmla="*/ 32 h 35"/>
                    <a:gd name="T6" fmla="*/ 7 w 83"/>
                    <a:gd name="T7" fmla="*/ 34 h 35"/>
                    <a:gd name="T8" fmla="*/ 49 w 83"/>
                    <a:gd name="T9" fmla="*/ 26 h 35"/>
                    <a:gd name="T10" fmla="*/ 61 w 83"/>
                    <a:gd name="T11" fmla="*/ 22 h 35"/>
                    <a:gd name="T12" fmla="*/ 83 w 83"/>
                    <a:gd name="T13" fmla="*/ 2 h 35"/>
                  </a:gdLst>
                  <a:ahLst/>
                  <a:cxnLst>
                    <a:cxn ang="0">
                      <a:pos x="T0" y="T1"/>
                    </a:cxn>
                    <a:cxn ang="0">
                      <a:pos x="T2" y="T3"/>
                    </a:cxn>
                    <a:cxn ang="0">
                      <a:pos x="T4" y="T5"/>
                    </a:cxn>
                    <a:cxn ang="0">
                      <a:pos x="T6" y="T7"/>
                    </a:cxn>
                    <a:cxn ang="0">
                      <a:pos x="T8" y="T9"/>
                    </a:cxn>
                    <a:cxn ang="0">
                      <a:pos x="T10" y="T11"/>
                    </a:cxn>
                    <a:cxn ang="0">
                      <a:pos x="T12" y="T13"/>
                    </a:cxn>
                  </a:cxnLst>
                  <a:rect l="0" t="0" r="r" b="b"/>
                  <a:pathLst>
                    <a:path w="83" h="35">
                      <a:moveTo>
                        <a:pt x="83" y="2"/>
                      </a:moveTo>
                      <a:lnTo>
                        <a:pt x="83" y="2"/>
                      </a:lnTo>
                      <a:cubicBezTo>
                        <a:pt x="57" y="0"/>
                        <a:pt x="38" y="1"/>
                        <a:pt x="3" y="32"/>
                      </a:cubicBezTo>
                      <a:cubicBezTo>
                        <a:pt x="0" y="35"/>
                        <a:pt x="2" y="35"/>
                        <a:pt x="7" y="34"/>
                      </a:cubicBezTo>
                      <a:cubicBezTo>
                        <a:pt x="27" y="32"/>
                        <a:pt x="43" y="29"/>
                        <a:pt x="49" y="26"/>
                      </a:cubicBezTo>
                      <a:cubicBezTo>
                        <a:pt x="54" y="23"/>
                        <a:pt x="58" y="22"/>
                        <a:pt x="61" y="22"/>
                      </a:cubicBezTo>
                      <a:cubicBezTo>
                        <a:pt x="64" y="21"/>
                        <a:pt x="73" y="16"/>
                        <a:pt x="83" y="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599" name="Freeform 996"/>
                <p:cNvSpPr>
                  <a:spLocks/>
                </p:cNvSpPr>
                <p:nvPr/>
              </p:nvSpPr>
              <p:spPr bwMode="auto">
                <a:xfrm>
                  <a:off x="5080" y="2129"/>
                  <a:ext cx="22" cy="8"/>
                </a:xfrm>
                <a:custGeom>
                  <a:avLst/>
                  <a:gdLst>
                    <a:gd name="T0" fmla="*/ 30 w 73"/>
                    <a:gd name="T1" fmla="*/ 20 h 29"/>
                    <a:gd name="T2" fmla="*/ 30 w 73"/>
                    <a:gd name="T3" fmla="*/ 20 h 29"/>
                    <a:gd name="T4" fmla="*/ 33 w 73"/>
                    <a:gd name="T5" fmla="*/ 19 h 29"/>
                    <a:gd name="T6" fmla="*/ 73 w 73"/>
                    <a:gd name="T7" fmla="*/ 0 h 29"/>
                    <a:gd name="T8" fmla="*/ 41 w 73"/>
                    <a:gd name="T9" fmla="*/ 3 h 29"/>
                    <a:gd name="T10" fmla="*/ 0 w 73"/>
                    <a:gd name="T11" fmla="*/ 29 h 29"/>
                    <a:gd name="T12" fmla="*/ 30 w 73"/>
                    <a:gd name="T13" fmla="*/ 20 h 29"/>
                  </a:gdLst>
                  <a:ahLst/>
                  <a:cxnLst>
                    <a:cxn ang="0">
                      <a:pos x="T0" y="T1"/>
                    </a:cxn>
                    <a:cxn ang="0">
                      <a:pos x="T2" y="T3"/>
                    </a:cxn>
                    <a:cxn ang="0">
                      <a:pos x="T4" y="T5"/>
                    </a:cxn>
                    <a:cxn ang="0">
                      <a:pos x="T6" y="T7"/>
                    </a:cxn>
                    <a:cxn ang="0">
                      <a:pos x="T8" y="T9"/>
                    </a:cxn>
                    <a:cxn ang="0">
                      <a:pos x="T10" y="T11"/>
                    </a:cxn>
                    <a:cxn ang="0">
                      <a:pos x="T12" y="T13"/>
                    </a:cxn>
                  </a:cxnLst>
                  <a:rect l="0" t="0" r="r" b="b"/>
                  <a:pathLst>
                    <a:path w="73" h="29">
                      <a:moveTo>
                        <a:pt x="30" y="20"/>
                      </a:moveTo>
                      <a:lnTo>
                        <a:pt x="30" y="20"/>
                      </a:lnTo>
                      <a:lnTo>
                        <a:pt x="33" y="19"/>
                      </a:lnTo>
                      <a:cubicBezTo>
                        <a:pt x="41" y="17"/>
                        <a:pt x="59" y="9"/>
                        <a:pt x="73" y="0"/>
                      </a:cubicBezTo>
                      <a:cubicBezTo>
                        <a:pt x="62" y="0"/>
                        <a:pt x="52" y="0"/>
                        <a:pt x="41" y="3"/>
                      </a:cubicBezTo>
                      <a:cubicBezTo>
                        <a:pt x="29" y="7"/>
                        <a:pt x="16" y="15"/>
                        <a:pt x="0" y="29"/>
                      </a:cubicBezTo>
                      <a:cubicBezTo>
                        <a:pt x="10" y="24"/>
                        <a:pt x="21" y="21"/>
                        <a:pt x="30" y="20"/>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00" name="Freeform 997"/>
                <p:cNvSpPr>
                  <a:spLocks/>
                </p:cNvSpPr>
                <p:nvPr/>
              </p:nvSpPr>
              <p:spPr bwMode="auto">
                <a:xfrm>
                  <a:off x="5080" y="2129"/>
                  <a:ext cx="23" cy="9"/>
                </a:xfrm>
                <a:custGeom>
                  <a:avLst/>
                  <a:gdLst>
                    <a:gd name="T0" fmla="*/ 36 w 78"/>
                    <a:gd name="T1" fmla="*/ 20 h 30"/>
                    <a:gd name="T2" fmla="*/ 36 w 78"/>
                    <a:gd name="T3" fmla="*/ 20 h 30"/>
                    <a:gd name="T4" fmla="*/ 32 w 78"/>
                    <a:gd name="T5" fmla="*/ 21 h 30"/>
                    <a:gd name="T6" fmla="*/ 0 w 78"/>
                    <a:gd name="T7" fmla="*/ 30 h 30"/>
                    <a:gd name="T8" fmla="*/ 3 w 78"/>
                    <a:gd name="T9" fmla="*/ 30 h 30"/>
                    <a:gd name="T10" fmla="*/ 45 w 78"/>
                    <a:gd name="T11" fmla="*/ 22 h 30"/>
                    <a:gd name="T12" fmla="*/ 58 w 78"/>
                    <a:gd name="T13" fmla="*/ 17 h 30"/>
                    <a:gd name="T14" fmla="*/ 78 w 78"/>
                    <a:gd name="T15" fmla="*/ 0 h 30"/>
                    <a:gd name="T16" fmla="*/ 76 w 78"/>
                    <a:gd name="T17" fmla="*/ 0 h 30"/>
                    <a:gd name="T18" fmla="*/ 36 w 78"/>
                    <a:gd name="T19"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30">
                      <a:moveTo>
                        <a:pt x="36" y="20"/>
                      </a:moveTo>
                      <a:lnTo>
                        <a:pt x="36" y="20"/>
                      </a:lnTo>
                      <a:lnTo>
                        <a:pt x="32" y="21"/>
                      </a:lnTo>
                      <a:cubicBezTo>
                        <a:pt x="23" y="22"/>
                        <a:pt x="10" y="25"/>
                        <a:pt x="0" y="30"/>
                      </a:cubicBezTo>
                      <a:cubicBezTo>
                        <a:pt x="1" y="30"/>
                        <a:pt x="2" y="30"/>
                        <a:pt x="3" y="30"/>
                      </a:cubicBezTo>
                      <a:cubicBezTo>
                        <a:pt x="25" y="27"/>
                        <a:pt x="40" y="25"/>
                        <a:pt x="45" y="22"/>
                      </a:cubicBezTo>
                      <a:cubicBezTo>
                        <a:pt x="51" y="19"/>
                        <a:pt x="54" y="18"/>
                        <a:pt x="58" y="17"/>
                      </a:cubicBezTo>
                      <a:cubicBezTo>
                        <a:pt x="60" y="17"/>
                        <a:pt x="69" y="12"/>
                        <a:pt x="78" y="0"/>
                      </a:cubicBezTo>
                      <a:cubicBezTo>
                        <a:pt x="77" y="0"/>
                        <a:pt x="77" y="0"/>
                        <a:pt x="76" y="0"/>
                      </a:cubicBezTo>
                      <a:cubicBezTo>
                        <a:pt x="63" y="9"/>
                        <a:pt x="44" y="18"/>
                        <a:pt x="36" y="20"/>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01" name="Freeform 998"/>
                <p:cNvSpPr>
                  <a:spLocks/>
                </p:cNvSpPr>
                <p:nvPr/>
              </p:nvSpPr>
              <p:spPr bwMode="auto">
                <a:xfrm>
                  <a:off x="5085" y="2132"/>
                  <a:ext cx="27" cy="12"/>
                </a:xfrm>
                <a:custGeom>
                  <a:avLst/>
                  <a:gdLst>
                    <a:gd name="T0" fmla="*/ 90 w 90"/>
                    <a:gd name="T1" fmla="*/ 3 h 41"/>
                    <a:gd name="T2" fmla="*/ 90 w 90"/>
                    <a:gd name="T3" fmla="*/ 3 h 41"/>
                    <a:gd name="T4" fmla="*/ 50 w 90"/>
                    <a:gd name="T5" fmla="*/ 11 h 41"/>
                    <a:gd name="T6" fmla="*/ 21 w 90"/>
                    <a:gd name="T7" fmla="*/ 26 h 41"/>
                    <a:gd name="T8" fmla="*/ 5 w 90"/>
                    <a:gd name="T9" fmla="*/ 38 h 41"/>
                    <a:gd name="T10" fmla="*/ 7 w 90"/>
                    <a:gd name="T11" fmla="*/ 40 h 41"/>
                    <a:gd name="T12" fmla="*/ 29 w 90"/>
                    <a:gd name="T13" fmla="*/ 39 h 41"/>
                    <a:gd name="T14" fmla="*/ 53 w 90"/>
                    <a:gd name="T15" fmla="*/ 34 h 41"/>
                    <a:gd name="T16" fmla="*/ 90 w 90"/>
                    <a:gd name="T17" fmla="*/ 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41">
                      <a:moveTo>
                        <a:pt x="90" y="3"/>
                      </a:moveTo>
                      <a:lnTo>
                        <a:pt x="90" y="3"/>
                      </a:lnTo>
                      <a:cubicBezTo>
                        <a:pt x="75" y="0"/>
                        <a:pt x="63" y="4"/>
                        <a:pt x="50" y="11"/>
                      </a:cubicBezTo>
                      <a:cubicBezTo>
                        <a:pt x="37" y="18"/>
                        <a:pt x="28" y="20"/>
                        <a:pt x="21" y="26"/>
                      </a:cubicBezTo>
                      <a:cubicBezTo>
                        <a:pt x="14" y="33"/>
                        <a:pt x="9" y="36"/>
                        <a:pt x="5" y="38"/>
                      </a:cubicBezTo>
                      <a:cubicBezTo>
                        <a:pt x="1" y="39"/>
                        <a:pt x="0" y="41"/>
                        <a:pt x="7" y="40"/>
                      </a:cubicBezTo>
                      <a:cubicBezTo>
                        <a:pt x="14" y="39"/>
                        <a:pt x="22" y="39"/>
                        <a:pt x="29" y="39"/>
                      </a:cubicBezTo>
                      <a:cubicBezTo>
                        <a:pt x="35" y="39"/>
                        <a:pt x="42" y="39"/>
                        <a:pt x="53" y="34"/>
                      </a:cubicBezTo>
                      <a:cubicBezTo>
                        <a:pt x="64" y="29"/>
                        <a:pt x="87" y="22"/>
                        <a:pt x="90" y="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02" name="Freeform 999"/>
                <p:cNvSpPr>
                  <a:spLocks/>
                </p:cNvSpPr>
                <p:nvPr/>
              </p:nvSpPr>
              <p:spPr bwMode="auto">
                <a:xfrm>
                  <a:off x="5087" y="2134"/>
                  <a:ext cx="25" cy="10"/>
                </a:xfrm>
                <a:custGeom>
                  <a:avLst/>
                  <a:gdLst>
                    <a:gd name="T0" fmla="*/ 0 w 80"/>
                    <a:gd name="T1" fmla="*/ 33 h 33"/>
                    <a:gd name="T2" fmla="*/ 0 w 80"/>
                    <a:gd name="T3" fmla="*/ 33 h 33"/>
                    <a:gd name="T4" fmla="*/ 21 w 80"/>
                    <a:gd name="T5" fmla="*/ 32 h 33"/>
                    <a:gd name="T6" fmla="*/ 45 w 80"/>
                    <a:gd name="T7" fmla="*/ 27 h 33"/>
                    <a:gd name="T8" fmla="*/ 47 w 80"/>
                    <a:gd name="T9" fmla="*/ 26 h 33"/>
                    <a:gd name="T10" fmla="*/ 80 w 80"/>
                    <a:gd name="T11" fmla="*/ 0 h 33"/>
                    <a:gd name="T12" fmla="*/ 0 w 80"/>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80" h="33">
                      <a:moveTo>
                        <a:pt x="0" y="33"/>
                      </a:moveTo>
                      <a:lnTo>
                        <a:pt x="0" y="33"/>
                      </a:lnTo>
                      <a:cubicBezTo>
                        <a:pt x="7" y="32"/>
                        <a:pt x="15" y="32"/>
                        <a:pt x="21" y="32"/>
                      </a:cubicBezTo>
                      <a:cubicBezTo>
                        <a:pt x="27" y="32"/>
                        <a:pt x="34" y="32"/>
                        <a:pt x="45" y="27"/>
                      </a:cubicBezTo>
                      <a:lnTo>
                        <a:pt x="47" y="26"/>
                      </a:lnTo>
                      <a:cubicBezTo>
                        <a:pt x="58" y="21"/>
                        <a:pt x="75" y="14"/>
                        <a:pt x="80" y="0"/>
                      </a:cubicBezTo>
                      <a:cubicBezTo>
                        <a:pt x="63" y="13"/>
                        <a:pt x="26" y="27"/>
                        <a:pt x="0" y="33"/>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03" name="Freeform 1000"/>
                <p:cNvSpPr>
                  <a:spLocks/>
                </p:cNvSpPr>
                <p:nvPr/>
              </p:nvSpPr>
              <p:spPr bwMode="auto">
                <a:xfrm>
                  <a:off x="5087" y="2133"/>
                  <a:ext cx="25" cy="10"/>
                </a:xfrm>
                <a:custGeom>
                  <a:avLst/>
                  <a:gdLst>
                    <a:gd name="T0" fmla="*/ 43 w 81"/>
                    <a:gd name="T1" fmla="*/ 23 h 36"/>
                    <a:gd name="T2" fmla="*/ 43 w 81"/>
                    <a:gd name="T3" fmla="*/ 23 h 36"/>
                    <a:gd name="T4" fmla="*/ 81 w 81"/>
                    <a:gd name="T5" fmla="*/ 2 h 36"/>
                    <a:gd name="T6" fmla="*/ 81 w 81"/>
                    <a:gd name="T7" fmla="*/ 2 h 36"/>
                    <a:gd name="T8" fmla="*/ 44 w 81"/>
                    <a:gd name="T9" fmla="*/ 10 h 36"/>
                    <a:gd name="T10" fmla="*/ 30 w 81"/>
                    <a:gd name="T11" fmla="*/ 16 h 36"/>
                    <a:gd name="T12" fmla="*/ 15 w 81"/>
                    <a:gd name="T13" fmla="*/ 25 h 36"/>
                    <a:gd name="T14" fmla="*/ 0 w 81"/>
                    <a:gd name="T15" fmla="*/ 36 h 36"/>
                    <a:gd name="T16" fmla="*/ 43 w 81"/>
                    <a:gd name="T17"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36">
                      <a:moveTo>
                        <a:pt x="43" y="23"/>
                      </a:moveTo>
                      <a:lnTo>
                        <a:pt x="43" y="23"/>
                      </a:lnTo>
                      <a:cubicBezTo>
                        <a:pt x="60" y="16"/>
                        <a:pt x="73" y="8"/>
                        <a:pt x="81" y="2"/>
                      </a:cubicBezTo>
                      <a:cubicBezTo>
                        <a:pt x="81" y="2"/>
                        <a:pt x="81" y="2"/>
                        <a:pt x="81" y="2"/>
                      </a:cubicBezTo>
                      <a:cubicBezTo>
                        <a:pt x="69" y="0"/>
                        <a:pt x="57" y="2"/>
                        <a:pt x="44" y="10"/>
                      </a:cubicBezTo>
                      <a:cubicBezTo>
                        <a:pt x="39" y="13"/>
                        <a:pt x="34" y="15"/>
                        <a:pt x="30" y="16"/>
                      </a:cubicBezTo>
                      <a:cubicBezTo>
                        <a:pt x="24" y="19"/>
                        <a:pt x="19" y="21"/>
                        <a:pt x="15" y="25"/>
                      </a:cubicBezTo>
                      <a:cubicBezTo>
                        <a:pt x="9" y="31"/>
                        <a:pt x="4" y="35"/>
                        <a:pt x="0" y="36"/>
                      </a:cubicBezTo>
                      <a:cubicBezTo>
                        <a:pt x="12" y="34"/>
                        <a:pt x="28" y="28"/>
                        <a:pt x="43" y="23"/>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04" name="Freeform 1001"/>
                <p:cNvSpPr>
                  <a:spLocks/>
                </p:cNvSpPr>
                <p:nvPr/>
              </p:nvSpPr>
              <p:spPr bwMode="auto">
                <a:xfrm>
                  <a:off x="5086" y="2098"/>
                  <a:ext cx="9" cy="26"/>
                </a:xfrm>
                <a:custGeom>
                  <a:avLst/>
                  <a:gdLst>
                    <a:gd name="T0" fmla="*/ 29 w 30"/>
                    <a:gd name="T1" fmla="*/ 85 h 85"/>
                    <a:gd name="T2" fmla="*/ 29 w 30"/>
                    <a:gd name="T3" fmla="*/ 85 h 85"/>
                    <a:gd name="T4" fmla="*/ 19 w 30"/>
                    <a:gd name="T5" fmla="*/ 29 h 85"/>
                    <a:gd name="T6" fmla="*/ 6 w 30"/>
                    <a:gd name="T7" fmla="*/ 0 h 85"/>
                    <a:gd name="T8" fmla="*/ 1 w 30"/>
                    <a:gd name="T9" fmla="*/ 1 h 85"/>
                    <a:gd name="T10" fmla="*/ 29 w 30"/>
                    <a:gd name="T11" fmla="*/ 85 h 85"/>
                  </a:gdLst>
                  <a:ahLst/>
                  <a:cxnLst>
                    <a:cxn ang="0">
                      <a:pos x="T0" y="T1"/>
                    </a:cxn>
                    <a:cxn ang="0">
                      <a:pos x="T2" y="T3"/>
                    </a:cxn>
                    <a:cxn ang="0">
                      <a:pos x="T4" y="T5"/>
                    </a:cxn>
                    <a:cxn ang="0">
                      <a:pos x="T6" y="T7"/>
                    </a:cxn>
                    <a:cxn ang="0">
                      <a:pos x="T8" y="T9"/>
                    </a:cxn>
                    <a:cxn ang="0">
                      <a:pos x="T10" y="T11"/>
                    </a:cxn>
                  </a:cxnLst>
                  <a:rect l="0" t="0" r="r" b="b"/>
                  <a:pathLst>
                    <a:path w="30" h="85">
                      <a:moveTo>
                        <a:pt x="29" y="85"/>
                      </a:moveTo>
                      <a:lnTo>
                        <a:pt x="29" y="85"/>
                      </a:lnTo>
                      <a:cubicBezTo>
                        <a:pt x="30" y="62"/>
                        <a:pt x="25" y="39"/>
                        <a:pt x="19" y="29"/>
                      </a:cubicBezTo>
                      <a:cubicBezTo>
                        <a:pt x="14" y="19"/>
                        <a:pt x="8" y="8"/>
                        <a:pt x="6" y="0"/>
                      </a:cubicBezTo>
                      <a:lnTo>
                        <a:pt x="1" y="1"/>
                      </a:lnTo>
                      <a:cubicBezTo>
                        <a:pt x="0" y="15"/>
                        <a:pt x="6" y="72"/>
                        <a:pt x="29" y="8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05" name="Freeform 1002"/>
                <p:cNvSpPr>
                  <a:spLocks/>
                </p:cNvSpPr>
                <p:nvPr/>
              </p:nvSpPr>
              <p:spPr bwMode="auto">
                <a:xfrm>
                  <a:off x="5088" y="2098"/>
                  <a:ext cx="7" cy="25"/>
                </a:xfrm>
                <a:custGeom>
                  <a:avLst/>
                  <a:gdLst>
                    <a:gd name="T0" fmla="*/ 6 w 25"/>
                    <a:gd name="T1" fmla="*/ 25 h 80"/>
                    <a:gd name="T2" fmla="*/ 6 w 25"/>
                    <a:gd name="T3" fmla="*/ 25 h 80"/>
                    <a:gd name="T4" fmla="*/ 13 w 25"/>
                    <a:gd name="T5" fmla="*/ 45 h 80"/>
                    <a:gd name="T6" fmla="*/ 23 w 25"/>
                    <a:gd name="T7" fmla="*/ 80 h 80"/>
                    <a:gd name="T8" fmla="*/ 14 w 25"/>
                    <a:gd name="T9" fmla="*/ 27 h 80"/>
                    <a:gd name="T10" fmla="*/ 1 w 25"/>
                    <a:gd name="T11" fmla="*/ 0 h 80"/>
                    <a:gd name="T12" fmla="*/ 0 w 25"/>
                    <a:gd name="T13" fmla="*/ 0 h 80"/>
                    <a:gd name="T14" fmla="*/ 6 w 25"/>
                    <a:gd name="T15" fmla="*/ 25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80">
                      <a:moveTo>
                        <a:pt x="6" y="25"/>
                      </a:moveTo>
                      <a:lnTo>
                        <a:pt x="6" y="25"/>
                      </a:lnTo>
                      <a:cubicBezTo>
                        <a:pt x="10" y="32"/>
                        <a:pt x="12" y="39"/>
                        <a:pt x="13" y="45"/>
                      </a:cubicBezTo>
                      <a:cubicBezTo>
                        <a:pt x="13" y="51"/>
                        <a:pt x="18" y="69"/>
                        <a:pt x="23" y="80"/>
                      </a:cubicBezTo>
                      <a:cubicBezTo>
                        <a:pt x="25" y="58"/>
                        <a:pt x="20" y="37"/>
                        <a:pt x="14" y="27"/>
                      </a:cubicBezTo>
                      <a:cubicBezTo>
                        <a:pt x="10" y="19"/>
                        <a:pt x="3" y="8"/>
                        <a:pt x="1" y="0"/>
                      </a:cubicBezTo>
                      <a:lnTo>
                        <a:pt x="0" y="0"/>
                      </a:lnTo>
                      <a:cubicBezTo>
                        <a:pt x="1" y="13"/>
                        <a:pt x="4" y="20"/>
                        <a:pt x="6" y="25"/>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06" name="Freeform 1003"/>
                <p:cNvSpPr>
                  <a:spLocks/>
                </p:cNvSpPr>
                <p:nvPr/>
              </p:nvSpPr>
              <p:spPr bwMode="auto">
                <a:xfrm>
                  <a:off x="5087" y="2098"/>
                  <a:ext cx="7" cy="25"/>
                </a:xfrm>
                <a:custGeom>
                  <a:avLst/>
                  <a:gdLst>
                    <a:gd name="T0" fmla="*/ 15 w 25"/>
                    <a:gd name="T1" fmla="*/ 45 h 80"/>
                    <a:gd name="T2" fmla="*/ 15 w 25"/>
                    <a:gd name="T3" fmla="*/ 45 h 80"/>
                    <a:gd name="T4" fmla="*/ 8 w 25"/>
                    <a:gd name="T5" fmla="*/ 25 h 80"/>
                    <a:gd name="T6" fmla="*/ 2 w 25"/>
                    <a:gd name="T7" fmla="*/ 0 h 80"/>
                    <a:gd name="T8" fmla="*/ 1 w 25"/>
                    <a:gd name="T9" fmla="*/ 0 h 80"/>
                    <a:gd name="T10" fmla="*/ 25 w 25"/>
                    <a:gd name="T11" fmla="*/ 80 h 80"/>
                    <a:gd name="T12" fmla="*/ 15 w 25"/>
                    <a:gd name="T13" fmla="*/ 45 h 80"/>
                  </a:gdLst>
                  <a:ahLst/>
                  <a:cxnLst>
                    <a:cxn ang="0">
                      <a:pos x="T0" y="T1"/>
                    </a:cxn>
                    <a:cxn ang="0">
                      <a:pos x="T2" y="T3"/>
                    </a:cxn>
                    <a:cxn ang="0">
                      <a:pos x="T4" y="T5"/>
                    </a:cxn>
                    <a:cxn ang="0">
                      <a:pos x="T6" y="T7"/>
                    </a:cxn>
                    <a:cxn ang="0">
                      <a:pos x="T8" y="T9"/>
                    </a:cxn>
                    <a:cxn ang="0">
                      <a:pos x="T10" y="T11"/>
                    </a:cxn>
                    <a:cxn ang="0">
                      <a:pos x="T12" y="T13"/>
                    </a:cxn>
                  </a:cxnLst>
                  <a:rect l="0" t="0" r="r" b="b"/>
                  <a:pathLst>
                    <a:path w="25" h="80">
                      <a:moveTo>
                        <a:pt x="15" y="45"/>
                      </a:moveTo>
                      <a:lnTo>
                        <a:pt x="15" y="45"/>
                      </a:lnTo>
                      <a:cubicBezTo>
                        <a:pt x="14" y="39"/>
                        <a:pt x="12" y="32"/>
                        <a:pt x="8" y="25"/>
                      </a:cubicBezTo>
                      <a:cubicBezTo>
                        <a:pt x="6" y="20"/>
                        <a:pt x="3" y="13"/>
                        <a:pt x="2" y="0"/>
                      </a:cubicBezTo>
                      <a:lnTo>
                        <a:pt x="1" y="0"/>
                      </a:lnTo>
                      <a:cubicBezTo>
                        <a:pt x="0" y="16"/>
                        <a:pt x="7" y="65"/>
                        <a:pt x="25" y="80"/>
                      </a:cubicBezTo>
                      <a:cubicBezTo>
                        <a:pt x="20" y="69"/>
                        <a:pt x="15" y="51"/>
                        <a:pt x="15" y="45"/>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07" name="Freeform 1004"/>
                <p:cNvSpPr>
                  <a:spLocks/>
                </p:cNvSpPr>
                <p:nvPr/>
              </p:nvSpPr>
              <p:spPr bwMode="auto">
                <a:xfrm>
                  <a:off x="5056" y="2108"/>
                  <a:ext cx="30" cy="12"/>
                </a:xfrm>
                <a:custGeom>
                  <a:avLst/>
                  <a:gdLst>
                    <a:gd name="T0" fmla="*/ 99 w 99"/>
                    <a:gd name="T1" fmla="*/ 31 h 41"/>
                    <a:gd name="T2" fmla="*/ 99 w 99"/>
                    <a:gd name="T3" fmla="*/ 31 h 41"/>
                    <a:gd name="T4" fmla="*/ 5 w 99"/>
                    <a:gd name="T5" fmla="*/ 4 h 41"/>
                    <a:gd name="T6" fmla="*/ 5 w 99"/>
                    <a:gd name="T7" fmla="*/ 6 h 41"/>
                    <a:gd name="T8" fmla="*/ 18 w 99"/>
                    <a:gd name="T9" fmla="*/ 15 h 41"/>
                    <a:gd name="T10" fmla="*/ 40 w 99"/>
                    <a:gd name="T11" fmla="*/ 25 h 41"/>
                    <a:gd name="T12" fmla="*/ 66 w 99"/>
                    <a:gd name="T13" fmla="*/ 36 h 41"/>
                    <a:gd name="T14" fmla="*/ 99 w 99"/>
                    <a:gd name="T15" fmla="*/ 3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41">
                      <a:moveTo>
                        <a:pt x="99" y="31"/>
                      </a:moveTo>
                      <a:lnTo>
                        <a:pt x="99" y="31"/>
                      </a:lnTo>
                      <a:cubicBezTo>
                        <a:pt x="79" y="13"/>
                        <a:pt x="33" y="0"/>
                        <a:pt x="5" y="4"/>
                      </a:cubicBezTo>
                      <a:cubicBezTo>
                        <a:pt x="2" y="4"/>
                        <a:pt x="0" y="3"/>
                        <a:pt x="5" y="6"/>
                      </a:cubicBezTo>
                      <a:cubicBezTo>
                        <a:pt x="10" y="9"/>
                        <a:pt x="14" y="11"/>
                        <a:pt x="18" y="15"/>
                      </a:cubicBezTo>
                      <a:cubicBezTo>
                        <a:pt x="23" y="19"/>
                        <a:pt x="32" y="24"/>
                        <a:pt x="40" y="25"/>
                      </a:cubicBezTo>
                      <a:cubicBezTo>
                        <a:pt x="49" y="26"/>
                        <a:pt x="62" y="35"/>
                        <a:pt x="66" y="36"/>
                      </a:cubicBezTo>
                      <a:cubicBezTo>
                        <a:pt x="70" y="37"/>
                        <a:pt x="85" y="41"/>
                        <a:pt x="99" y="3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08" name="Freeform 1005"/>
                <p:cNvSpPr>
                  <a:spLocks/>
                </p:cNvSpPr>
                <p:nvPr/>
              </p:nvSpPr>
              <p:spPr bwMode="auto">
                <a:xfrm>
                  <a:off x="5058" y="2108"/>
                  <a:ext cx="27" cy="10"/>
                </a:xfrm>
                <a:custGeom>
                  <a:avLst/>
                  <a:gdLst>
                    <a:gd name="T0" fmla="*/ 15 w 89"/>
                    <a:gd name="T1" fmla="*/ 7 h 31"/>
                    <a:gd name="T2" fmla="*/ 15 w 89"/>
                    <a:gd name="T3" fmla="*/ 7 h 31"/>
                    <a:gd name="T4" fmla="*/ 29 w 89"/>
                    <a:gd name="T5" fmla="*/ 12 h 31"/>
                    <a:gd name="T6" fmla="*/ 51 w 89"/>
                    <a:gd name="T7" fmla="*/ 21 h 31"/>
                    <a:gd name="T8" fmla="*/ 66 w 89"/>
                    <a:gd name="T9" fmla="*/ 28 h 31"/>
                    <a:gd name="T10" fmla="*/ 89 w 89"/>
                    <a:gd name="T11" fmla="*/ 29 h 31"/>
                    <a:gd name="T12" fmla="*/ 89 w 89"/>
                    <a:gd name="T13" fmla="*/ 29 h 31"/>
                    <a:gd name="T14" fmla="*/ 0 w 89"/>
                    <a:gd name="T15" fmla="*/ 3 h 31"/>
                    <a:gd name="T16" fmla="*/ 15 w 89"/>
                    <a:gd name="T17"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31">
                      <a:moveTo>
                        <a:pt x="15" y="7"/>
                      </a:moveTo>
                      <a:lnTo>
                        <a:pt x="15" y="7"/>
                      </a:lnTo>
                      <a:cubicBezTo>
                        <a:pt x="20" y="8"/>
                        <a:pt x="25" y="10"/>
                        <a:pt x="29" y="12"/>
                      </a:cubicBezTo>
                      <a:cubicBezTo>
                        <a:pt x="35" y="14"/>
                        <a:pt x="43" y="18"/>
                        <a:pt x="51" y="21"/>
                      </a:cubicBezTo>
                      <a:cubicBezTo>
                        <a:pt x="57" y="24"/>
                        <a:pt x="63" y="27"/>
                        <a:pt x="66" y="28"/>
                      </a:cubicBezTo>
                      <a:cubicBezTo>
                        <a:pt x="72" y="31"/>
                        <a:pt x="82" y="31"/>
                        <a:pt x="89" y="29"/>
                      </a:cubicBezTo>
                      <a:cubicBezTo>
                        <a:pt x="89" y="29"/>
                        <a:pt x="89" y="29"/>
                        <a:pt x="89" y="29"/>
                      </a:cubicBezTo>
                      <a:cubicBezTo>
                        <a:pt x="71" y="13"/>
                        <a:pt x="29" y="0"/>
                        <a:pt x="0" y="3"/>
                      </a:cubicBezTo>
                      <a:cubicBezTo>
                        <a:pt x="6" y="4"/>
                        <a:pt x="11" y="6"/>
                        <a:pt x="15" y="7"/>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09" name="Freeform 1006"/>
                <p:cNvSpPr>
                  <a:spLocks/>
                </p:cNvSpPr>
                <p:nvPr/>
              </p:nvSpPr>
              <p:spPr bwMode="auto">
                <a:xfrm>
                  <a:off x="5057" y="2109"/>
                  <a:ext cx="27" cy="10"/>
                </a:xfrm>
                <a:custGeom>
                  <a:avLst/>
                  <a:gdLst>
                    <a:gd name="T0" fmla="*/ 68 w 89"/>
                    <a:gd name="T1" fmla="*/ 26 h 34"/>
                    <a:gd name="T2" fmla="*/ 68 w 89"/>
                    <a:gd name="T3" fmla="*/ 26 h 34"/>
                    <a:gd name="T4" fmla="*/ 53 w 89"/>
                    <a:gd name="T5" fmla="*/ 19 h 34"/>
                    <a:gd name="T6" fmla="*/ 31 w 89"/>
                    <a:gd name="T7" fmla="*/ 10 h 34"/>
                    <a:gd name="T8" fmla="*/ 17 w 89"/>
                    <a:gd name="T9" fmla="*/ 5 h 34"/>
                    <a:gd name="T10" fmla="*/ 0 w 89"/>
                    <a:gd name="T11" fmla="*/ 0 h 34"/>
                    <a:gd name="T12" fmla="*/ 1 w 89"/>
                    <a:gd name="T13" fmla="*/ 0 h 34"/>
                    <a:gd name="T14" fmla="*/ 14 w 89"/>
                    <a:gd name="T15" fmla="*/ 9 h 34"/>
                    <a:gd name="T16" fmla="*/ 36 w 89"/>
                    <a:gd name="T17" fmla="*/ 19 h 34"/>
                    <a:gd name="T18" fmla="*/ 55 w 89"/>
                    <a:gd name="T19" fmla="*/ 27 h 34"/>
                    <a:gd name="T20" fmla="*/ 61 w 89"/>
                    <a:gd name="T21" fmla="*/ 30 h 34"/>
                    <a:gd name="T22" fmla="*/ 89 w 89"/>
                    <a:gd name="T23" fmla="*/ 28 h 34"/>
                    <a:gd name="T24" fmla="*/ 68 w 89"/>
                    <a:gd name="T2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34">
                      <a:moveTo>
                        <a:pt x="68" y="26"/>
                      </a:moveTo>
                      <a:lnTo>
                        <a:pt x="68" y="26"/>
                      </a:lnTo>
                      <a:cubicBezTo>
                        <a:pt x="65" y="24"/>
                        <a:pt x="59" y="22"/>
                        <a:pt x="53" y="19"/>
                      </a:cubicBezTo>
                      <a:cubicBezTo>
                        <a:pt x="45" y="16"/>
                        <a:pt x="36" y="12"/>
                        <a:pt x="31" y="10"/>
                      </a:cubicBezTo>
                      <a:cubicBezTo>
                        <a:pt x="27" y="7"/>
                        <a:pt x="22" y="6"/>
                        <a:pt x="17" y="5"/>
                      </a:cubicBezTo>
                      <a:cubicBezTo>
                        <a:pt x="12" y="3"/>
                        <a:pt x="7" y="2"/>
                        <a:pt x="0" y="0"/>
                      </a:cubicBezTo>
                      <a:cubicBezTo>
                        <a:pt x="1" y="0"/>
                        <a:pt x="1" y="0"/>
                        <a:pt x="1" y="0"/>
                      </a:cubicBezTo>
                      <a:cubicBezTo>
                        <a:pt x="6" y="3"/>
                        <a:pt x="10" y="6"/>
                        <a:pt x="14" y="9"/>
                      </a:cubicBezTo>
                      <a:cubicBezTo>
                        <a:pt x="18" y="12"/>
                        <a:pt x="27" y="17"/>
                        <a:pt x="36" y="19"/>
                      </a:cubicBezTo>
                      <a:cubicBezTo>
                        <a:pt x="42" y="20"/>
                        <a:pt x="49" y="24"/>
                        <a:pt x="55" y="27"/>
                      </a:cubicBezTo>
                      <a:cubicBezTo>
                        <a:pt x="58" y="28"/>
                        <a:pt x="60" y="29"/>
                        <a:pt x="61" y="30"/>
                      </a:cubicBezTo>
                      <a:cubicBezTo>
                        <a:pt x="63" y="30"/>
                        <a:pt x="76" y="34"/>
                        <a:pt x="89" y="28"/>
                      </a:cubicBezTo>
                      <a:cubicBezTo>
                        <a:pt x="82" y="29"/>
                        <a:pt x="73" y="28"/>
                        <a:pt x="68" y="26"/>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10" name="Freeform 1007"/>
                <p:cNvSpPr>
                  <a:spLocks/>
                </p:cNvSpPr>
                <p:nvPr/>
              </p:nvSpPr>
              <p:spPr bwMode="auto">
                <a:xfrm>
                  <a:off x="5080" y="2087"/>
                  <a:ext cx="8" cy="30"/>
                </a:xfrm>
                <a:custGeom>
                  <a:avLst/>
                  <a:gdLst>
                    <a:gd name="T0" fmla="*/ 21 w 29"/>
                    <a:gd name="T1" fmla="*/ 98 h 98"/>
                    <a:gd name="T2" fmla="*/ 21 w 29"/>
                    <a:gd name="T3" fmla="*/ 98 h 98"/>
                    <a:gd name="T4" fmla="*/ 22 w 29"/>
                    <a:gd name="T5" fmla="*/ 54 h 98"/>
                    <a:gd name="T6" fmla="*/ 13 w 29"/>
                    <a:gd name="T7" fmla="*/ 21 h 98"/>
                    <a:gd name="T8" fmla="*/ 3 w 29"/>
                    <a:gd name="T9" fmla="*/ 4 h 98"/>
                    <a:gd name="T10" fmla="*/ 1 w 29"/>
                    <a:gd name="T11" fmla="*/ 5 h 98"/>
                    <a:gd name="T12" fmla="*/ 2 w 29"/>
                    <a:gd name="T13" fmla="*/ 34 h 98"/>
                    <a:gd name="T14" fmla="*/ 9 w 29"/>
                    <a:gd name="T15" fmla="*/ 62 h 98"/>
                    <a:gd name="T16" fmla="*/ 21 w 29"/>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98">
                      <a:moveTo>
                        <a:pt x="21" y="98"/>
                      </a:moveTo>
                      <a:lnTo>
                        <a:pt x="21" y="98"/>
                      </a:lnTo>
                      <a:cubicBezTo>
                        <a:pt x="29" y="75"/>
                        <a:pt x="23" y="66"/>
                        <a:pt x="22" y="54"/>
                      </a:cubicBezTo>
                      <a:cubicBezTo>
                        <a:pt x="21" y="43"/>
                        <a:pt x="16" y="27"/>
                        <a:pt x="13" y="21"/>
                      </a:cubicBezTo>
                      <a:cubicBezTo>
                        <a:pt x="9" y="15"/>
                        <a:pt x="4" y="7"/>
                        <a:pt x="3" y="4"/>
                      </a:cubicBezTo>
                      <a:cubicBezTo>
                        <a:pt x="2" y="0"/>
                        <a:pt x="1" y="1"/>
                        <a:pt x="1" y="5"/>
                      </a:cubicBezTo>
                      <a:cubicBezTo>
                        <a:pt x="1" y="16"/>
                        <a:pt x="0" y="26"/>
                        <a:pt x="2" y="34"/>
                      </a:cubicBezTo>
                      <a:cubicBezTo>
                        <a:pt x="5" y="41"/>
                        <a:pt x="8" y="54"/>
                        <a:pt x="9" y="62"/>
                      </a:cubicBezTo>
                      <a:cubicBezTo>
                        <a:pt x="9" y="70"/>
                        <a:pt x="10" y="93"/>
                        <a:pt x="21" y="9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11" name="Freeform 1008"/>
                <p:cNvSpPr>
                  <a:spLocks/>
                </p:cNvSpPr>
                <p:nvPr/>
              </p:nvSpPr>
              <p:spPr bwMode="auto">
                <a:xfrm>
                  <a:off x="5080" y="2090"/>
                  <a:ext cx="6" cy="26"/>
                </a:xfrm>
                <a:custGeom>
                  <a:avLst/>
                  <a:gdLst>
                    <a:gd name="T0" fmla="*/ 17 w 18"/>
                    <a:gd name="T1" fmla="*/ 83 h 88"/>
                    <a:gd name="T2" fmla="*/ 17 w 18"/>
                    <a:gd name="T3" fmla="*/ 83 h 88"/>
                    <a:gd name="T4" fmla="*/ 12 w 18"/>
                    <a:gd name="T5" fmla="*/ 53 h 88"/>
                    <a:gd name="T6" fmla="*/ 8 w 18"/>
                    <a:gd name="T7" fmla="*/ 31 h 88"/>
                    <a:gd name="T8" fmla="*/ 6 w 18"/>
                    <a:gd name="T9" fmla="*/ 18 h 88"/>
                    <a:gd name="T10" fmla="*/ 3 w 18"/>
                    <a:gd name="T11" fmla="*/ 11 h 88"/>
                    <a:gd name="T12" fmla="*/ 0 w 18"/>
                    <a:gd name="T13" fmla="*/ 0 h 88"/>
                    <a:gd name="T14" fmla="*/ 0 w 18"/>
                    <a:gd name="T15" fmla="*/ 4 h 88"/>
                    <a:gd name="T16" fmla="*/ 2 w 18"/>
                    <a:gd name="T17" fmla="*/ 25 h 88"/>
                    <a:gd name="T18" fmla="*/ 8 w 18"/>
                    <a:gd name="T19" fmla="*/ 54 h 88"/>
                    <a:gd name="T20" fmla="*/ 18 w 18"/>
                    <a:gd name="T21" fmla="*/ 88 h 88"/>
                    <a:gd name="T22" fmla="*/ 17 w 18"/>
                    <a:gd name="T23" fmla="*/ 8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88">
                      <a:moveTo>
                        <a:pt x="17" y="83"/>
                      </a:moveTo>
                      <a:lnTo>
                        <a:pt x="17" y="83"/>
                      </a:lnTo>
                      <a:cubicBezTo>
                        <a:pt x="16" y="72"/>
                        <a:pt x="14" y="58"/>
                        <a:pt x="12" y="53"/>
                      </a:cubicBezTo>
                      <a:cubicBezTo>
                        <a:pt x="11" y="49"/>
                        <a:pt x="10" y="40"/>
                        <a:pt x="8" y="31"/>
                      </a:cubicBezTo>
                      <a:cubicBezTo>
                        <a:pt x="7" y="26"/>
                        <a:pt x="6" y="20"/>
                        <a:pt x="6" y="18"/>
                      </a:cubicBezTo>
                      <a:cubicBezTo>
                        <a:pt x="5" y="16"/>
                        <a:pt x="4" y="14"/>
                        <a:pt x="3" y="11"/>
                      </a:cubicBezTo>
                      <a:cubicBezTo>
                        <a:pt x="2" y="8"/>
                        <a:pt x="1" y="4"/>
                        <a:pt x="0" y="0"/>
                      </a:cubicBezTo>
                      <a:lnTo>
                        <a:pt x="0" y="4"/>
                      </a:lnTo>
                      <a:cubicBezTo>
                        <a:pt x="0" y="12"/>
                        <a:pt x="0" y="20"/>
                        <a:pt x="2" y="25"/>
                      </a:cubicBezTo>
                      <a:cubicBezTo>
                        <a:pt x="4" y="32"/>
                        <a:pt x="8" y="45"/>
                        <a:pt x="8" y="54"/>
                      </a:cubicBezTo>
                      <a:cubicBezTo>
                        <a:pt x="9" y="76"/>
                        <a:pt x="14" y="85"/>
                        <a:pt x="18" y="88"/>
                      </a:cubicBezTo>
                      <a:lnTo>
                        <a:pt x="17" y="83"/>
                      </a:ln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12" name="Freeform 1009"/>
                <p:cNvSpPr>
                  <a:spLocks/>
                </p:cNvSpPr>
                <p:nvPr/>
              </p:nvSpPr>
              <p:spPr bwMode="auto">
                <a:xfrm>
                  <a:off x="5081" y="2089"/>
                  <a:ext cx="7" cy="27"/>
                </a:xfrm>
                <a:custGeom>
                  <a:avLst/>
                  <a:gdLst>
                    <a:gd name="T0" fmla="*/ 3 w 23"/>
                    <a:gd name="T1" fmla="*/ 12 h 88"/>
                    <a:gd name="T2" fmla="*/ 3 w 23"/>
                    <a:gd name="T3" fmla="*/ 12 h 88"/>
                    <a:gd name="T4" fmla="*/ 5 w 23"/>
                    <a:gd name="T5" fmla="*/ 19 h 88"/>
                    <a:gd name="T6" fmla="*/ 8 w 23"/>
                    <a:gd name="T7" fmla="*/ 32 h 88"/>
                    <a:gd name="T8" fmla="*/ 12 w 23"/>
                    <a:gd name="T9" fmla="*/ 54 h 88"/>
                    <a:gd name="T10" fmla="*/ 17 w 23"/>
                    <a:gd name="T11" fmla="*/ 84 h 88"/>
                    <a:gd name="T12" fmla="*/ 18 w 23"/>
                    <a:gd name="T13" fmla="*/ 88 h 88"/>
                    <a:gd name="T14" fmla="*/ 19 w 23"/>
                    <a:gd name="T15" fmla="*/ 56 h 88"/>
                    <a:gd name="T16" fmla="*/ 18 w 23"/>
                    <a:gd name="T17" fmla="*/ 47 h 88"/>
                    <a:gd name="T18" fmla="*/ 8 w 23"/>
                    <a:gd name="T19" fmla="*/ 14 h 88"/>
                    <a:gd name="T20" fmla="*/ 5 w 23"/>
                    <a:gd name="T21" fmla="*/ 8 h 88"/>
                    <a:gd name="T22" fmla="*/ 0 w 23"/>
                    <a:gd name="T23" fmla="*/ 0 h 88"/>
                    <a:gd name="T24" fmla="*/ 3 w 23"/>
                    <a:gd name="T25" fmla="*/ 1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88">
                      <a:moveTo>
                        <a:pt x="3" y="12"/>
                      </a:moveTo>
                      <a:lnTo>
                        <a:pt x="3" y="12"/>
                      </a:lnTo>
                      <a:cubicBezTo>
                        <a:pt x="4" y="14"/>
                        <a:pt x="5" y="17"/>
                        <a:pt x="5" y="19"/>
                      </a:cubicBezTo>
                      <a:cubicBezTo>
                        <a:pt x="6" y="21"/>
                        <a:pt x="7" y="26"/>
                        <a:pt x="8" y="32"/>
                      </a:cubicBezTo>
                      <a:cubicBezTo>
                        <a:pt x="9" y="40"/>
                        <a:pt x="11" y="50"/>
                        <a:pt x="12" y="54"/>
                      </a:cubicBezTo>
                      <a:cubicBezTo>
                        <a:pt x="14" y="59"/>
                        <a:pt x="16" y="73"/>
                        <a:pt x="17" y="84"/>
                      </a:cubicBezTo>
                      <a:lnTo>
                        <a:pt x="18" y="88"/>
                      </a:lnTo>
                      <a:cubicBezTo>
                        <a:pt x="23" y="73"/>
                        <a:pt x="21" y="64"/>
                        <a:pt x="19" y="56"/>
                      </a:cubicBezTo>
                      <a:cubicBezTo>
                        <a:pt x="19" y="53"/>
                        <a:pt x="18" y="50"/>
                        <a:pt x="18" y="47"/>
                      </a:cubicBezTo>
                      <a:cubicBezTo>
                        <a:pt x="17" y="36"/>
                        <a:pt x="12" y="20"/>
                        <a:pt x="8" y="14"/>
                      </a:cubicBezTo>
                      <a:cubicBezTo>
                        <a:pt x="7" y="12"/>
                        <a:pt x="6" y="10"/>
                        <a:pt x="5" y="8"/>
                      </a:cubicBezTo>
                      <a:cubicBezTo>
                        <a:pt x="3" y="5"/>
                        <a:pt x="1" y="2"/>
                        <a:pt x="0" y="0"/>
                      </a:cubicBezTo>
                      <a:cubicBezTo>
                        <a:pt x="1" y="4"/>
                        <a:pt x="2" y="8"/>
                        <a:pt x="3" y="12"/>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13" name="Freeform 1010"/>
                <p:cNvSpPr>
                  <a:spLocks/>
                </p:cNvSpPr>
                <p:nvPr/>
              </p:nvSpPr>
              <p:spPr bwMode="auto">
                <a:xfrm>
                  <a:off x="5067" y="2076"/>
                  <a:ext cx="7" cy="25"/>
                </a:xfrm>
                <a:custGeom>
                  <a:avLst/>
                  <a:gdLst>
                    <a:gd name="T0" fmla="*/ 13 w 25"/>
                    <a:gd name="T1" fmla="*/ 83 h 83"/>
                    <a:gd name="T2" fmla="*/ 13 w 25"/>
                    <a:gd name="T3" fmla="*/ 83 h 83"/>
                    <a:gd name="T4" fmla="*/ 8 w 25"/>
                    <a:gd name="T5" fmla="*/ 38 h 83"/>
                    <a:gd name="T6" fmla="*/ 18 w 25"/>
                    <a:gd name="T7" fmla="*/ 7 h 83"/>
                    <a:gd name="T8" fmla="*/ 20 w 25"/>
                    <a:gd name="T9" fmla="*/ 8 h 83"/>
                    <a:gd name="T10" fmla="*/ 23 w 25"/>
                    <a:gd name="T11" fmla="*/ 31 h 83"/>
                    <a:gd name="T12" fmla="*/ 21 w 25"/>
                    <a:gd name="T13" fmla="*/ 69 h 83"/>
                    <a:gd name="T14" fmla="*/ 13 w 25"/>
                    <a:gd name="T15" fmla="*/ 83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83">
                      <a:moveTo>
                        <a:pt x="13" y="83"/>
                      </a:moveTo>
                      <a:lnTo>
                        <a:pt x="13" y="83"/>
                      </a:lnTo>
                      <a:cubicBezTo>
                        <a:pt x="0" y="65"/>
                        <a:pt x="4" y="46"/>
                        <a:pt x="8" y="38"/>
                      </a:cubicBezTo>
                      <a:cubicBezTo>
                        <a:pt x="12" y="30"/>
                        <a:pt x="18" y="13"/>
                        <a:pt x="18" y="7"/>
                      </a:cubicBezTo>
                      <a:cubicBezTo>
                        <a:pt x="17" y="0"/>
                        <a:pt x="19" y="3"/>
                        <a:pt x="20" y="8"/>
                      </a:cubicBezTo>
                      <a:cubicBezTo>
                        <a:pt x="22" y="15"/>
                        <a:pt x="22" y="26"/>
                        <a:pt x="23" y="31"/>
                      </a:cubicBezTo>
                      <a:cubicBezTo>
                        <a:pt x="25" y="37"/>
                        <a:pt x="24" y="62"/>
                        <a:pt x="21" y="69"/>
                      </a:cubicBezTo>
                      <a:cubicBezTo>
                        <a:pt x="18" y="76"/>
                        <a:pt x="17" y="79"/>
                        <a:pt x="13" y="8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14" name="Freeform 1011"/>
                <p:cNvSpPr>
                  <a:spLocks/>
                </p:cNvSpPr>
                <p:nvPr/>
              </p:nvSpPr>
              <p:spPr bwMode="auto">
                <a:xfrm>
                  <a:off x="5070" y="2078"/>
                  <a:ext cx="4" cy="22"/>
                </a:xfrm>
                <a:custGeom>
                  <a:avLst/>
                  <a:gdLst>
                    <a:gd name="T0" fmla="*/ 10 w 12"/>
                    <a:gd name="T1" fmla="*/ 24 h 73"/>
                    <a:gd name="T2" fmla="*/ 10 w 12"/>
                    <a:gd name="T3" fmla="*/ 24 h 73"/>
                    <a:gd name="T4" fmla="*/ 9 w 12"/>
                    <a:gd name="T5" fmla="*/ 13 h 73"/>
                    <a:gd name="T6" fmla="*/ 7 w 12"/>
                    <a:gd name="T7" fmla="*/ 0 h 73"/>
                    <a:gd name="T8" fmla="*/ 7 w 12"/>
                    <a:gd name="T9" fmla="*/ 0 h 73"/>
                    <a:gd name="T10" fmla="*/ 7 w 12"/>
                    <a:gd name="T11" fmla="*/ 2 h 73"/>
                    <a:gd name="T12" fmla="*/ 5 w 12"/>
                    <a:gd name="T13" fmla="*/ 24 h 73"/>
                    <a:gd name="T14" fmla="*/ 1 w 12"/>
                    <a:gd name="T15" fmla="*/ 73 h 73"/>
                    <a:gd name="T16" fmla="*/ 1 w 12"/>
                    <a:gd name="T17" fmla="*/ 73 h 73"/>
                    <a:gd name="T18" fmla="*/ 7 w 12"/>
                    <a:gd name="T19" fmla="*/ 63 h 73"/>
                    <a:gd name="T20" fmla="*/ 8 w 12"/>
                    <a:gd name="T21" fmla="*/ 60 h 73"/>
                    <a:gd name="T22" fmla="*/ 10 w 12"/>
                    <a:gd name="T23" fmla="*/ 2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73">
                      <a:moveTo>
                        <a:pt x="10" y="24"/>
                      </a:moveTo>
                      <a:lnTo>
                        <a:pt x="10" y="24"/>
                      </a:lnTo>
                      <a:cubicBezTo>
                        <a:pt x="9" y="21"/>
                        <a:pt x="9" y="17"/>
                        <a:pt x="9" y="13"/>
                      </a:cubicBezTo>
                      <a:cubicBezTo>
                        <a:pt x="8" y="9"/>
                        <a:pt x="8" y="4"/>
                        <a:pt x="7" y="0"/>
                      </a:cubicBezTo>
                      <a:cubicBezTo>
                        <a:pt x="7" y="0"/>
                        <a:pt x="7" y="0"/>
                        <a:pt x="7" y="0"/>
                      </a:cubicBezTo>
                      <a:cubicBezTo>
                        <a:pt x="7" y="0"/>
                        <a:pt x="7" y="1"/>
                        <a:pt x="7" y="2"/>
                      </a:cubicBezTo>
                      <a:cubicBezTo>
                        <a:pt x="7" y="9"/>
                        <a:pt x="6" y="17"/>
                        <a:pt x="5" y="24"/>
                      </a:cubicBezTo>
                      <a:cubicBezTo>
                        <a:pt x="3" y="34"/>
                        <a:pt x="0" y="59"/>
                        <a:pt x="1" y="73"/>
                      </a:cubicBezTo>
                      <a:cubicBezTo>
                        <a:pt x="1" y="73"/>
                        <a:pt x="1" y="73"/>
                        <a:pt x="1" y="73"/>
                      </a:cubicBezTo>
                      <a:cubicBezTo>
                        <a:pt x="4" y="71"/>
                        <a:pt x="5" y="68"/>
                        <a:pt x="7" y="63"/>
                      </a:cubicBezTo>
                      <a:lnTo>
                        <a:pt x="8" y="60"/>
                      </a:lnTo>
                      <a:cubicBezTo>
                        <a:pt x="11" y="54"/>
                        <a:pt x="12" y="29"/>
                        <a:pt x="10" y="24"/>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15" name="Freeform 1012"/>
                <p:cNvSpPr>
                  <a:spLocks/>
                </p:cNvSpPr>
                <p:nvPr/>
              </p:nvSpPr>
              <p:spPr bwMode="auto">
                <a:xfrm>
                  <a:off x="5067" y="2079"/>
                  <a:ext cx="5" cy="21"/>
                </a:xfrm>
                <a:custGeom>
                  <a:avLst/>
                  <a:gdLst>
                    <a:gd name="T0" fmla="*/ 16 w 18"/>
                    <a:gd name="T1" fmla="*/ 19 h 67"/>
                    <a:gd name="T2" fmla="*/ 16 w 18"/>
                    <a:gd name="T3" fmla="*/ 19 h 67"/>
                    <a:gd name="T4" fmla="*/ 18 w 18"/>
                    <a:gd name="T5" fmla="*/ 0 h 67"/>
                    <a:gd name="T6" fmla="*/ 9 w 18"/>
                    <a:gd name="T7" fmla="*/ 26 h 67"/>
                    <a:gd name="T8" fmla="*/ 12 w 18"/>
                    <a:gd name="T9" fmla="*/ 67 h 67"/>
                    <a:gd name="T10" fmla="*/ 16 w 18"/>
                    <a:gd name="T11" fmla="*/ 19 h 67"/>
                  </a:gdLst>
                  <a:ahLst/>
                  <a:cxnLst>
                    <a:cxn ang="0">
                      <a:pos x="T0" y="T1"/>
                    </a:cxn>
                    <a:cxn ang="0">
                      <a:pos x="T2" y="T3"/>
                    </a:cxn>
                    <a:cxn ang="0">
                      <a:pos x="T4" y="T5"/>
                    </a:cxn>
                    <a:cxn ang="0">
                      <a:pos x="T6" y="T7"/>
                    </a:cxn>
                    <a:cxn ang="0">
                      <a:pos x="T8" y="T9"/>
                    </a:cxn>
                    <a:cxn ang="0">
                      <a:pos x="T10" y="T11"/>
                    </a:cxn>
                  </a:cxnLst>
                  <a:rect l="0" t="0" r="r" b="b"/>
                  <a:pathLst>
                    <a:path w="18" h="67">
                      <a:moveTo>
                        <a:pt x="16" y="19"/>
                      </a:moveTo>
                      <a:lnTo>
                        <a:pt x="16" y="19"/>
                      </a:lnTo>
                      <a:cubicBezTo>
                        <a:pt x="17" y="13"/>
                        <a:pt x="18" y="7"/>
                        <a:pt x="18" y="0"/>
                      </a:cubicBezTo>
                      <a:cubicBezTo>
                        <a:pt x="16" y="9"/>
                        <a:pt x="12" y="20"/>
                        <a:pt x="9" y="26"/>
                      </a:cubicBezTo>
                      <a:cubicBezTo>
                        <a:pt x="8" y="28"/>
                        <a:pt x="0" y="46"/>
                        <a:pt x="12" y="67"/>
                      </a:cubicBezTo>
                      <a:cubicBezTo>
                        <a:pt x="11" y="52"/>
                        <a:pt x="14" y="28"/>
                        <a:pt x="16" y="19"/>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16" name="Freeform 1013"/>
                <p:cNvSpPr>
                  <a:spLocks/>
                </p:cNvSpPr>
                <p:nvPr/>
              </p:nvSpPr>
              <p:spPr bwMode="auto">
                <a:xfrm>
                  <a:off x="5072" y="2087"/>
                  <a:ext cx="12" cy="29"/>
                </a:xfrm>
                <a:custGeom>
                  <a:avLst/>
                  <a:gdLst>
                    <a:gd name="T0" fmla="*/ 40 w 40"/>
                    <a:gd name="T1" fmla="*/ 96 h 96"/>
                    <a:gd name="T2" fmla="*/ 40 w 40"/>
                    <a:gd name="T3" fmla="*/ 96 h 96"/>
                    <a:gd name="T4" fmla="*/ 19 w 40"/>
                    <a:gd name="T5" fmla="*/ 30 h 96"/>
                    <a:gd name="T6" fmla="*/ 4 w 40"/>
                    <a:gd name="T7" fmla="*/ 4 h 96"/>
                    <a:gd name="T8" fmla="*/ 2 w 40"/>
                    <a:gd name="T9" fmla="*/ 6 h 96"/>
                    <a:gd name="T10" fmla="*/ 5 w 40"/>
                    <a:gd name="T11" fmla="*/ 40 h 96"/>
                    <a:gd name="T12" fmla="*/ 15 w 40"/>
                    <a:gd name="T13" fmla="*/ 64 h 96"/>
                    <a:gd name="T14" fmla="*/ 40 w 40"/>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96">
                      <a:moveTo>
                        <a:pt x="40" y="96"/>
                      </a:moveTo>
                      <a:lnTo>
                        <a:pt x="40" y="96"/>
                      </a:lnTo>
                      <a:cubicBezTo>
                        <a:pt x="36" y="62"/>
                        <a:pt x="22" y="37"/>
                        <a:pt x="19" y="30"/>
                      </a:cubicBezTo>
                      <a:cubicBezTo>
                        <a:pt x="13" y="17"/>
                        <a:pt x="5" y="9"/>
                        <a:pt x="4" y="4"/>
                      </a:cubicBezTo>
                      <a:cubicBezTo>
                        <a:pt x="2" y="0"/>
                        <a:pt x="2" y="1"/>
                        <a:pt x="2" y="6"/>
                      </a:cubicBezTo>
                      <a:cubicBezTo>
                        <a:pt x="0" y="22"/>
                        <a:pt x="2" y="35"/>
                        <a:pt x="5" y="40"/>
                      </a:cubicBezTo>
                      <a:cubicBezTo>
                        <a:pt x="8" y="45"/>
                        <a:pt x="13" y="59"/>
                        <a:pt x="15" y="64"/>
                      </a:cubicBezTo>
                      <a:cubicBezTo>
                        <a:pt x="16" y="70"/>
                        <a:pt x="23" y="86"/>
                        <a:pt x="40" y="9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17" name="Freeform 1014"/>
                <p:cNvSpPr>
                  <a:spLocks/>
                </p:cNvSpPr>
                <p:nvPr/>
              </p:nvSpPr>
              <p:spPr bwMode="auto">
                <a:xfrm>
                  <a:off x="5073" y="2090"/>
                  <a:ext cx="11" cy="25"/>
                </a:xfrm>
                <a:custGeom>
                  <a:avLst/>
                  <a:gdLst>
                    <a:gd name="T0" fmla="*/ 5 w 35"/>
                    <a:gd name="T1" fmla="*/ 13 h 84"/>
                    <a:gd name="T2" fmla="*/ 5 w 35"/>
                    <a:gd name="T3" fmla="*/ 13 h 84"/>
                    <a:gd name="T4" fmla="*/ 11 w 35"/>
                    <a:gd name="T5" fmla="*/ 34 h 84"/>
                    <a:gd name="T6" fmla="*/ 35 w 35"/>
                    <a:gd name="T7" fmla="*/ 84 h 84"/>
                    <a:gd name="T8" fmla="*/ 16 w 35"/>
                    <a:gd name="T9" fmla="*/ 26 h 84"/>
                    <a:gd name="T10" fmla="*/ 14 w 35"/>
                    <a:gd name="T11" fmla="*/ 21 h 84"/>
                    <a:gd name="T12" fmla="*/ 3 w 35"/>
                    <a:gd name="T13" fmla="*/ 4 h 84"/>
                    <a:gd name="T14" fmla="*/ 0 w 35"/>
                    <a:gd name="T15" fmla="*/ 0 h 84"/>
                    <a:gd name="T16" fmla="*/ 5 w 35"/>
                    <a:gd name="T17" fmla="*/ 1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84">
                      <a:moveTo>
                        <a:pt x="5" y="13"/>
                      </a:moveTo>
                      <a:lnTo>
                        <a:pt x="5" y="13"/>
                      </a:lnTo>
                      <a:cubicBezTo>
                        <a:pt x="8" y="18"/>
                        <a:pt x="10" y="27"/>
                        <a:pt x="11" y="34"/>
                      </a:cubicBezTo>
                      <a:cubicBezTo>
                        <a:pt x="11" y="40"/>
                        <a:pt x="27" y="72"/>
                        <a:pt x="35" y="84"/>
                      </a:cubicBezTo>
                      <a:cubicBezTo>
                        <a:pt x="31" y="57"/>
                        <a:pt x="21" y="36"/>
                        <a:pt x="16" y="26"/>
                      </a:cubicBezTo>
                      <a:cubicBezTo>
                        <a:pt x="15" y="24"/>
                        <a:pt x="14" y="22"/>
                        <a:pt x="14" y="21"/>
                      </a:cubicBezTo>
                      <a:cubicBezTo>
                        <a:pt x="10" y="14"/>
                        <a:pt x="6" y="8"/>
                        <a:pt x="3" y="4"/>
                      </a:cubicBezTo>
                      <a:cubicBezTo>
                        <a:pt x="2" y="2"/>
                        <a:pt x="1" y="1"/>
                        <a:pt x="0" y="0"/>
                      </a:cubicBezTo>
                      <a:cubicBezTo>
                        <a:pt x="2" y="5"/>
                        <a:pt x="4" y="10"/>
                        <a:pt x="5" y="13"/>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grpSp>
          <p:grpSp>
            <p:nvGrpSpPr>
              <p:cNvPr id="205" name="Group 1216"/>
              <p:cNvGrpSpPr>
                <a:grpSpLocks/>
              </p:cNvGrpSpPr>
              <p:nvPr/>
            </p:nvGrpSpPr>
            <p:grpSpPr bwMode="auto">
              <a:xfrm>
                <a:off x="5035" y="1966"/>
                <a:ext cx="190" cy="185"/>
                <a:chOff x="5035" y="1966"/>
                <a:chExt cx="190" cy="185"/>
              </a:xfrm>
            </p:grpSpPr>
            <p:sp>
              <p:nvSpPr>
                <p:cNvPr id="218" name="Freeform 1016"/>
                <p:cNvSpPr>
                  <a:spLocks/>
                </p:cNvSpPr>
                <p:nvPr/>
              </p:nvSpPr>
              <p:spPr bwMode="auto">
                <a:xfrm>
                  <a:off x="5072" y="2089"/>
                  <a:ext cx="11" cy="26"/>
                </a:xfrm>
                <a:custGeom>
                  <a:avLst/>
                  <a:gdLst>
                    <a:gd name="T0" fmla="*/ 12 w 35"/>
                    <a:gd name="T1" fmla="*/ 37 h 86"/>
                    <a:gd name="T2" fmla="*/ 12 w 35"/>
                    <a:gd name="T3" fmla="*/ 37 h 86"/>
                    <a:gd name="T4" fmla="*/ 6 w 35"/>
                    <a:gd name="T5" fmla="*/ 16 h 86"/>
                    <a:gd name="T6" fmla="*/ 1 w 35"/>
                    <a:gd name="T7" fmla="*/ 0 h 86"/>
                    <a:gd name="T8" fmla="*/ 1 w 35"/>
                    <a:gd name="T9" fmla="*/ 0 h 86"/>
                    <a:gd name="T10" fmla="*/ 4 w 35"/>
                    <a:gd name="T11" fmla="*/ 34 h 86"/>
                    <a:gd name="T12" fmla="*/ 14 w 35"/>
                    <a:gd name="T13" fmla="*/ 58 h 86"/>
                    <a:gd name="T14" fmla="*/ 35 w 35"/>
                    <a:gd name="T15" fmla="*/ 86 h 86"/>
                    <a:gd name="T16" fmla="*/ 12 w 35"/>
                    <a:gd name="T17" fmla="*/ 3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86">
                      <a:moveTo>
                        <a:pt x="12" y="37"/>
                      </a:moveTo>
                      <a:lnTo>
                        <a:pt x="12" y="37"/>
                      </a:lnTo>
                      <a:cubicBezTo>
                        <a:pt x="11" y="30"/>
                        <a:pt x="9" y="22"/>
                        <a:pt x="6" y="16"/>
                      </a:cubicBezTo>
                      <a:cubicBezTo>
                        <a:pt x="5" y="13"/>
                        <a:pt x="2" y="7"/>
                        <a:pt x="1" y="0"/>
                      </a:cubicBezTo>
                      <a:cubicBezTo>
                        <a:pt x="1" y="0"/>
                        <a:pt x="1" y="0"/>
                        <a:pt x="1" y="0"/>
                      </a:cubicBezTo>
                      <a:cubicBezTo>
                        <a:pt x="0" y="16"/>
                        <a:pt x="2" y="29"/>
                        <a:pt x="4" y="34"/>
                      </a:cubicBezTo>
                      <a:cubicBezTo>
                        <a:pt x="7" y="39"/>
                        <a:pt x="12" y="52"/>
                        <a:pt x="14" y="58"/>
                      </a:cubicBezTo>
                      <a:cubicBezTo>
                        <a:pt x="16" y="65"/>
                        <a:pt x="22" y="78"/>
                        <a:pt x="35" y="86"/>
                      </a:cubicBezTo>
                      <a:cubicBezTo>
                        <a:pt x="27" y="73"/>
                        <a:pt x="12" y="43"/>
                        <a:pt x="12" y="37"/>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19" name="Freeform 1017"/>
                <p:cNvSpPr>
                  <a:spLocks/>
                </p:cNvSpPr>
                <p:nvPr/>
              </p:nvSpPr>
              <p:spPr bwMode="auto">
                <a:xfrm>
                  <a:off x="5054" y="2095"/>
                  <a:ext cx="22" cy="15"/>
                </a:xfrm>
                <a:custGeom>
                  <a:avLst/>
                  <a:gdLst>
                    <a:gd name="T0" fmla="*/ 75 w 75"/>
                    <a:gd name="T1" fmla="*/ 47 h 49"/>
                    <a:gd name="T2" fmla="*/ 75 w 75"/>
                    <a:gd name="T3" fmla="*/ 47 h 49"/>
                    <a:gd name="T4" fmla="*/ 31 w 75"/>
                    <a:gd name="T5" fmla="*/ 9 h 49"/>
                    <a:gd name="T6" fmla="*/ 5 w 75"/>
                    <a:gd name="T7" fmla="*/ 1 h 49"/>
                    <a:gd name="T8" fmla="*/ 6 w 75"/>
                    <a:gd name="T9" fmla="*/ 5 h 49"/>
                    <a:gd name="T10" fmla="*/ 24 w 75"/>
                    <a:gd name="T11" fmla="*/ 25 h 49"/>
                    <a:gd name="T12" fmla="*/ 75 w 75"/>
                    <a:gd name="T13" fmla="*/ 47 h 49"/>
                  </a:gdLst>
                  <a:ahLst/>
                  <a:cxnLst>
                    <a:cxn ang="0">
                      <a:pos x="T0" y="T1"/>
                    </a:cxn>
                    <a:cxn ang="0">
                      <a:pos x="T2" y="T3"/>
                    </a:cxn>
                    <a:cxn ang="0">
                      <a:pos x="T4" y="T5"/>
                    </a:cxn>
                    <a:cxn ang="0">
                      <a:pos x="T6" y="T7"/>
                    </a:cxn>
                    <a:cxn ang="0">
                      <a:pos x="T8" y="T9"/>
                    </a:cxn>
                    <a:cxn ang="0">
                      <a:pos x="T10" y="T11"/>
                    </a:cxn>
                    <a:cxn ang="0">
                      <a:pos x="T12" y="T13"/>
                    </a:cxn>
                  </a:cxnLst>
                  <a:rect l="0" t="0" r="r" b="b"/>
                  <a:pathLst>
                    <a:path w="75" h="49">
                      <a:moveTo>
                        <a:pt x="75" y="47"/>
                      </a:moveTo>
                      <a:lnTo>
                        <a:pt x="75" y="47"/>
                      </a:lnTo>
                      <a:cubicBezTo>
                        <a:pt x="57" y="23"/>
                        <a:pt x="42" y="13"/>
                        <a:pt x="31" y="9"/>
                      </a:cubicBezTo>
                      <a:cubicBezTo>
                        <a:pt x="21" y="5"/>
                        <a:pt x="9" y="1"/>
                        <a:pt x="5" y="1"/>
                      </a:cubicBezTo>
                      <a:cubicBezTo>
                        <a:pt x="0" y="0"/>
                        <a:pt x="2" y="2"/>
                        <a:pt x="6" y="5"/>
                      </a:cubicBezTo>
                      <a:cubicBezTo>
                        <a:pt x="14" y="11"/>
                        <a:pt x="19" y="18"/>
                        <a:pt x="24" y="25"/>
                      </a:cubicBezTo>
                      <a:cubicBezTo>
                        <a:pt x="29" y="31"/>
                        <a:pt x="47" y="49"/>
                        <a:pt x="75" y="4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20" name="Freeform 1018"/>
                <p:cNvSpPr>
                  <a:spLocks/>
                </p:cNvSpPr>
                <p:nvPr/>
              </p:nvSpPr>
              <p:spPr bwMode="auto">
                <a:xfrm>
                  <a:off x="5055" y="2095"/>
                  <a:ext cx="20" cy="14"/>
                </a:xfrm>
                <a:custGeom>
                  <a:avLst/>
                  <a:gdLst>
                    <a:gd name="T0" fmla="*/ 5 w 67"/>
                    <a:gd name="T1" fmla="*/ 3 h 44"/>
                    <a:gd name="T2" fmla="*/ 5 w 67"/>
                    <a:gd name="T3" fmla="*/ 3 h 44"/>
                    <a:gd name="T4" fmla="*/ 29 w 67"/>
                    <a:gd name="T5" fmla="*/ 18 h 44"/>
                    <a:gd name="T6" fmla="*/ 63 w 67"/>
                    <a:gd name="T7" fmla="*/ 44 h 44"/>
                    <a:gd name="T8" fmla="*/ 67 w 67"/>
                    <a:gd name="T9" fmla="*/ 44 h 44"/>
                    <a:gd name="T10" fmla="*/ 26 w 67"/>
                    <a:gd name="T11" fmla="*/ 8 h 44"/>
                    <a:gd name="T12" fmla="*/ 0 w 67"/>
                    <a:gd name="T13" fmla="*/ 0 h 44"/>
                    <a:gd name="T14" fmla="*/ 5 w 67"/>
                    <a:gd name="T15" fmla="*/ 3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4">
                      <a:moveTo>
                        <a:pt x="5" y="3"/>
                      </a:moveTo>
                      <a:lnTo>
                        <a:pt x="5" y="3"/>
                      </a:lnTo>
                      <a:cubicBezTo>
                        <a:pt x="15" y="10"/>
                        <a:pt x="23" y="15"/>
                        <a:pt x="29" y="18"/>
                      </a:cubicBezTo>
                      <a:cubicBezTo>
                        <a:pt x="36" y="21"/>
                        <a:pt x="55" y="34"/>
                        <a:pt x="63" y="44"/>
                      </a:cubicBezTo>
                      <a:cubicBezTo>
                        <a:pt x="65" y="44"/>
                        <a:pt x="66" y="44"/>
                        <a:pt x="67" y="44"/>
                      </a:cubicBezTo>
                      <a:cubicBezTo>
                        <a:pt x="54" y="26"/>
                        <a:pt x="40" y="14"/>
                        <a:pt x="26" y="8"/>
                      </a:cubicBezTo>
                      <a:cubicBezTo>
                        <a:pt x="16" y="4"/>
                        <a:pt x="4" y="1"/>
                        <a:pt x="0" y="0"/>
                      </a:cubicBezTo>
                      <a:lnTo>
                        <a:pt x="5" y="3"/>
                      </a:ln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21" name="Freeform 1019"/>
                <p:cNvSpPr>
                  <a:spLocks/>
                </p:cNvSpPr>
                <p:nvPr/>
              </p:nvSpPr>
              <p:spPr bwMode="auto">
                <a:xfrm>
                  <a:off x="5057" y="2097"/>
                  <a:ext cx="17" cy="12"/>
                </a:xfrm>
                <a:custGeom>
                  <a:avLst/>
                  <a:gdLst>
                    <a:gd name="T0" fmla="*/ 23 w 57"/>
                    <a:gd name="T1" fmla="*/ 14 h 40"/>
                    <a:gd name="T2" fmla="*/ 23 w 57"/>
                    <a:gd name="T3" fmla="*/ 14 h 40"/>
                    <a:gd name="T4" fmla="*/ 0 w 57"/>
                    <a:gd name="T5" fmla="*/ 0 h 40"/>
                    <a:gd name="T6" fmla="*/ 11 w 57"/>
                    <a:gd name="T7" fmla="*/ 14 h 40"/>
                    <a:gd name="T8" fmla="*/ 15 w 57"/>
                    <a:gd name="T9" fmla="*/ 18 h 40"/>
                    <a:gd name="T10" fmla="*/ 57 w 57"/>
                    <a:gd name="T11" fmla="*/ 40 h 40"/>
                    <a:gd name="T12" fmla="*/ 23 w 57"/>
                    <a:gd name="T13" fmla="*/ 14 h 40"/>
                  </a:gdLst>
                  <a:ahLst/>
                  <a:cxnLst>
                    <a:cxn ang="0">
                      <a:pos x="T0" y="T1"/>
                    </a:cxn>
                    <a:cxn ang="0">
                      <a:pos x="T2" y="T3"/>
                    </a:cxn>
                    <a:cxn ang="0">
                      <a:pos x="T4" y="T5"/>
                    </a:cxn>
                    <a:cxn ang="0">
                      <a:pos x="T6" y="T7"/>
                    </a:cxn>
                    <a:cxn ang="0">
                      <a:pos x="T8" y="T9"/>
                    </a:cxn>
                    <a:cxn ang="0">
                      <a:pos x="T10" y="T11"/>
                    </a:cxn>
                    <a:cxn ang="0">
                      <a:pos x="T12" y="T13"/>
                    </a:cxn>
                  </a:cxnLst>
                  <a:rect l="0" t="0" r="r" b="b"/>
                  <a:pathLst>
                    <a:path w="57" h="40">
                      <a:moveTo>
                        <a:pt x="23" y="14"/>
                      </a:moveTo>
                      <a:lnTo>
                        <a:pt x="23" y="14"/>
                      </a:lnTo>
                      <a:cubicBezTo>
                        <a:pt x="17" y="12"/>
                        <a:pt x="10" y="7"/>
                        <a:pt x="0" y="0"/>
                      </a:cubicBezTo>
                      <a:cubicBezTo>
                        <a:pt x="5" y="4"/>
                        <a:pt x="8" y="9"/>
                        <a:pt x="11" y="14"/>
                      </a:cubicBezTo>
                      <a:cubicBezTo>
                        <a:pt x="12" y="15"/>
                        <a:pt x="14" y="16"/>
                        <a:pt x="15" y="18"/>
                      </a:cubicBezTo>
                      <a:cubicBezTo>
                        <a:pt x="16" y="20"/>
                        <a:pt x="32" y="39"/>
                        <a:pt x="57" y="40"/>
                      </a:cubicBezTo>
                      <a:cubicBezTo>
                        <a:pt x="49" y="30"/>
                        <a:pt x="31" y="17"/>
                        <a:pt x="23" y="14"/>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22" name="Freeform 1020"/>
                <p:cNvSpPr>
                  <a:spLocks/>
                </p:cNvSpPr>
                <p:nvPr/>
              </p:nvSpPr>
              <p:spPr bwMode="auto">
                <a:xfrm>
                  <a:off x="5068" y="1974"/>
                  <a:ext cx="14" cy="20"/>
                </a:xfrm>
                <a:custGeom>
                  <a:avLst/>
                  <a:gdLst>
                    <a:gd name="T0" fmla="*/ 0 w 45"/>
                    <a:gd name="T1" fmla="*/ 64 h 64"/>
                    <a:gd name="T2" fmla="*/ 0 w 45"/>
                    <a:gd name="T3" fmla="*/ 64 h 64"/>
                    <a:gd name="T4" fmla="*/ 40 w 45"/>
                    <a:gd name="T5" fmla="*/ 2 h 64"/>
                    <a:gd name="T6" fmla="*/ 41 w 45"/>
                    <a:gd name="T7" fmla="*/ 4 h 64"/>
                    <a:gd name="T8" fmla="*/ 32 w 45"/>
                    <a:gd name="T9" fmla="*/ 25 h 64"/>
                    <a:gd name="T10" fmla="*/ 0 w 45"/>
                    <a:gd name="T11" fmla="*/ 64 h 64"/>
                  </a:gdLst>
                  <a:ahLst/>
                  <a:cxnLst>
                    <a:cxn ang="0">
                      <a:pos x="T0" y="T1"/>
                    </a:cxn>
                    <a:cxn ang="0">
                      <a:pos x="T2" y="T3"/>
                    </a:cxn>
                    <a:cxn ang="0">
                      <a:pos x="T4" y="T5"/>
                    </a:cxn>
                    <a:cxn ang="0">
                      <a:pos x="T6" y="T7"/>
                    </a:cxn>
                    <a:cxn ang="0">
                      <a:pos x="T8" y="T9"/>
                    </a:cxn>
                    <a:cxn ang="0">
                      <a:pos x="T10" y="T11"/>
                    </a:cxn>
                  </a:cxnLst>
                  <a:rect l="0" t="0" r="r" b="b"/>
                  <a:pathLst>
                    <a:path w="45" h="64">
                      <a:moveTo>
                        <a:pt x="0" y="64"/>
                      </a:moveTo>
                      <a:lnTo>
                        <a:pt x="0" y="64"/>
                      </a:lnTo>
                      <a:cubicBezTo>
                        <a:pt x="6" y="43"/>
                        <a:pt x="23" y="11"/>
                        <a:pt x="40" y="2"/>
                      </a:cubicBezTo>
                      <a:cubicBezTo>
                        <a:pt x="42" y="0"/>
                        <a:pt x="45" y="0"/>
                        <a:pt x="41" y="4"/>
                      </a:cubicBezTo>
                      <a:cubicBezTo>
                        <a:pt x="37" y="8"/>
                        <a:pt x="34" y="18"/>
                        <a:pt x="32" y="25"/>
                      </a:cubicBezTo>
                      <a:cubicBezTo>
                        <a:pt x="30" y="32"/>
                        <a:pt x="21" y="54"/>
                        <a:pt x="0" y="6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23" name="Freeform 1021"/>
                <p:cNvSpPr>
                  <a:spLocks/>
                </p:cNvSpPr>
                <p:nvPr/>
              </p:nvSpPr>
              <p:spPr bwMode="auto">
                <a:xfrm>
                  <a:off x="5069" y="1975"/>
                  <a:ext cx="10" cy="17"/>
                </a:xfrm>
                <a:custGeom>
                  <a:avLst/>
                  <a:gdLst>
                    <a:gd name="T0" fmla="*/ 10 w 34"/>
                    <a:gd name="T1" fmla="*/ 40 h 54"/>
                    <a:gd name="T2" fmla="*/ 10 w 34"/>
                    <a:gd name="T3" fmla="*/ 40 h 54"/>
                    <a:gd name="T4" fmla="*/ 21 w 34"/>
                    <a:gd name="T5" fmla="*/ 19 h 54"/>
                    <a:gd name="T6" fmla="*/ 21 w 34"/>
                    <a:gd name="T7" fmla="*/ 18 h 54"/>
                    <a:gd name="T8" fmla="*/ 34 w 34"/>
                    <a:gd name="T9" fmla="*/ 0 h 54"/>
                    <a:gd name="T10" fmla="*/ 0 w 34"/>
                    <a:gd name="T11" fmla="*/ 54 h 54"/>
                    <a:gd name="T12" fmla="*/ 10 w 34"/>
                    <a:gd name="T13" fmla="*/ 40 h 54"/>
                  </a:gdLst>
                  <a:ahLst/>
                  <a:cxnLst>
                    <a:cxn ang="0">
                      <a:pos x="T0" y="T1"/>
                    </a:cxn>
                    <a:cxn ang="0">
                      <a:pos x="T2" y="T3"/>
                    </a:cxn>
                    <a:cxn ang="0">
                      <a:pos x="T4" y="T5"/>
                    </a:cxn>
                    <a:cxn ang="0">
                      <a:pos x="T6" y="T7"/>
                    </a:cxn>
                    <a:cxn ang="0">
                      <a:pos x="T8" y="T9"/>
                    </a:cxn>
                    <a:cxn ang="0">
                      <a:pos x="T10" y="T11"/>
                    </a:cxn>
                    <a:cxn ang="0">
                      <a:pos x="T12" y="T13"/>
                    </a:cxn>
                  </a:cxnLst>
                  <a:rect l="0" t="0" r="r" b="b"/>
                  <a:pathLst>
                    <a:path w="34" h="54">
                      <a:moveTo>
                        <a:pt x="10" y="40"/>
                      </a:moveTo>
                      <a:lnTo>
                        <a:pt x="10" y="40"/>
                      </a:lnTo>
                      <a:cubicBezTo>
                        <a:pt x="14" y="36"/>
                        <a:pt x="19" y="24"/>
                        <a:pt x="21" y="19"/>
                      </a:cubicBezTo>
                      <a:lnTo>
                        <a:pt x="21" y="18"/>
                      </a:lnTo>
                      <a:cubicBezTo>
                        <a:pt x="24" y="12"/>
                        <a:pt x="28" y="6"/>
                        <a:pt x="34" y="0"/>
                      </a:cubicBezTo>
                      <a:cubicBezTo>
                        <a:pt x="20" y="10"/>
                        <a:pt x="6" y="35"/>
                        <a:pt x="0" y="54"/>
                      </a:cubicBezTo>
                      <a:cubicBezTo>
                        <a:pt x="3" y="48"/>
                        <a:pt x="8" y="42"/>
                        <a:pt x="10" y="40"/>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24" name="Freeform 1022"/>
                <p:cNvSpPr>
                  <a:spLocks/>
                </p:cNvSpPr>
                <p:nvPr/>
              </p:nvSpPr>
              <p:spPr bwMode="auto">
                <a:xfrm>
                  <a:off x="5068" y="1975"/>
                  <a:ext cx="12" cy="18"/>
                </a:xfrm>
                <a:custGeom>
                  <a:avLst/>
                  <a:gdLst>
                    <a:gd name="T0" fmla="*/ 24 w 37"/>
                    <a:gd name="T1" fmla="*/ 19 h 57"/>
                    <a:gd name="T2" fmla="*/ 24 w 37"/>
                    <a:gd name="T3" fmla="*/ 19 h 57"/>
                    <a:gd name="T4" fmla="*/ 24 w 37"/>
                    <a:gd name="T5" fmla="*/ 19 h 57"/>
                    <a:gd name="T6" fmla="*/ 13 w 37"/>
                    <a:gd name="T7" fmla="*/ 40 h 57"/>
                    <a:gd name="T8" fmla="*/ 0 w 37"/>
                    <a:gd name="T9" fmla="*/ 57 h 57"/>
                    <a:gd name="T10" fmla="*/ 29 w 37"/>
                    <a:gd name="T11" fmla="*/ 21 h 57"/>
                    <a:gd name="T12" fmla="*/ 37 w 37"/>
                    <a:gd name="T13" fmla="*/ 0 h 57"/>
                    <a:gd name="T14" fmla="*/ 24 w 37"/>
                    <a:gd name="T15" fmla="*/ 19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57">
                      <a:moveTo>
                        <a:pt x="24" y="19"/>
                      </a:moveTo>
                      <a:lnTo>
                        <a:pt x="24" y="19"/>
                      </a:lnTo>
                      <a:lnTo>
                        <a:pt x="24" y="19"/>
                      </a:lnTo>
                      <a:cubicBezTo>
                        <a:pt x="21" y="25"/>
                        <a:pt x="17" y="36"/>
                        <a:pt x="13" y="40"/>
                      </a:cubicBezTo>
                      <a:cubicBezTo>
                        <a:pt x="10" y="43"/>
                        <a:pt x="4" y="51"/>
                        <a:pt x="0" y="57"/>
                      </a:cubicBezTo>
                      <a:cubicBezTo>
                        <a:pt x="19" y="48"/>
                        <a:pt x="27" y="28"/>
                        <a:pt x="29" y="21"/>
                      </a:cubicBezTo>
                      <a:cubicBezTo>
                        <a:pt x="30" y="15"/>
                        <a:pt x="33" y="5"/>
                        <a:pt x="37" y="0"/>
                      </a:cubicBezTo>
                      <a:cubicBezTo>
                        <a:pt x="31" y="6"/>
                        <a:pt x="27" y="12"/>
                        <a:pt x="24" y="19"/>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25" name="Freeform 1023"/>
                <p:cNvSpPr>
                  <a:spLocks/>
                </p:cNvSpPr>
                <p:nvPr/>
              </p:nvSpPr>
              <p:spPr bwMode="auto">
                <a:xfrm>
                  <a:off x="5067" y="1982"/>
                  <a:ext cx="21" cy="18"/>
                </a:xfrm>
                <a:custGeom>
                  <a:avLst/>
                  <a:gdLst>
                    <a:gd name="T0" fmla="*/ 0 w 69"/>
                    <a:gd name="T1" fmla="*/ 58 h 59"/>
                    <a:gd name="T2" fmla="*/ 0 w 69"/>
                    <a:gd name="T3" fmla="*/ 58 h 59"/>
                    <a:gd name="T4" fmla="*/ 24 w 69"/>
                    <a:gd name="T5" fmla="*/ 28 h 59"/>
                    <a:gd name="T6" fmla="*/ 50 w 69"/>
                    <a:gd name="T7" fmla="*/ 9 h 59"/>
                    <a:gd name="T8" fmla="*/ 65 w 69"/>
                    <a:gd name="T9" fmla="*/ 1 h 59"/>
                    <a:gd name="T10" fmla="*/ 66 w 69"/>
                    <a:gd name="T11" fmla="*/ 3 h 59"/>
                    <a:gd name="T12" fmla="*/ 50 w 69"/>
                    <a:gd name="T13" fmla="*/ 28 h 59"/>
                    <a:gd name="T14" fmla="*/ 23 w 69"/>
                    <a:gd name="T15" fmla="*/ 53 h 59"/>
                    <a:gd name="T16" fmla="*/ 0 w 69"/>
                    <a:gd name="T17" fmla="*/ 5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59">
                      <a:moveTo>
                        <a:pt x="0" y="58"/>
                      </a:moveTo>
                      <a:lnTo>
                        <a:pt x="0" y="58"/>
                      </a:lnTo>
                      <a:cubicBezTo>
                        <a:pt x="9" y="40"/>
                        <a:pt x="17" y="34"/>
                        <a:pt x="24" y="28"/>
                      </a:cubicBezTo>
                      <a:cubicBezTo>
                        <a:pt x="31" y="22"/>
                        <a:pt x="45" y="13"/>
                        <a:pt x="50" y="9"/>
                      </a:cubicBezTo>
                      <a:cubicBezTo>
                        <a:pt x="55" y="4"/>
                        <a:pt x="62" y="2"/>
                        <a:pt x="65" y="1"/>
                      </a:cubicBezTo>
                      <a:cubicBezTo>
                        <a:pt x="68" y="0"/>
                        <a:pt x="69" y="0"/>
                        <a:pt x="66" y="3"/>
                      </a:cubicBezTo>
                      <a:cubicBezTo>
                        <a:pt x="57" y="14"/>
                        <a:pt x="55" y="19"/>
                        <a:pt x="50" y="28"/>
                      </a:cubicBezTo>
                      <a:cubicBezTo>
                        <a:pt x="44" y="37"/>
                        <a:pt x="34" y="47"/>
                        <a:pt x="23" y="53"/>
                      </a:cubicBezTo>
                      <a:cubicBezTo>
                        <a:pt x="11" y="59"/>
                        <a:pt x="6" y="57"/>
                        <a:pt x="0" y="5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26" name="Freeform 1024"/>
                <p:cNvSpPr>
                  <a:spLocks/>
                </p:cNvSpPr>
                <p:nvPr/>
              </p:nvSpPr>
              <p:spPr bwMode="auto">
                <a:xfrm>
                  <a:off x="5068" y="1983"/>
                  <a:ext cx="18" cy="16"/>
                </a:xfrm>
                <a:custGeom>
                  <a:avLst/>
                  <a:gdLst>
                    <a:gd name="T0" fmla="*/ 28 w 60"/>
                    <a:gd name="T1" fmla="*/ 31 h 52"/>
                    <a:gd name="T2" fmla="*/ 28 w 60"/>
                    <a:gd name="T3" fmla="*/ 31 h 52"/>
                    <a:gd name="T4" fmla="*/ 37 w 60"/>
                    <a:gd name="T5" fmla="*/ 22 h 52"/>
                    <a:gd name="T6" fmla="*/ 46 w 60"/>
                    <a:gd name="T7" fmla="*/ 13 h 52"/>
                    <a:gd name="T8" fmla="*/ 60 w 60"/>
                    <a:gd name="T9" fmla="*/ 0 h 52"/>
                    <a:gd name="T10" fmla="*/ 48 w 60"/>
                    <a:gd name="T11" fmla="*/ 7 h 52"/>
                    <a:gd name="T12" fmla="*/ 35 w 60"/>
                    <a:gd name="T13" fmla="*/ 16 h 52"/>
                    <a:gd name="T14" fmla="*/ 22 w 60"/>
                    <a:gd name="T15" fmla="*/ 26 h 52"/>
                    <a:gd name="T16" fmla="*/ 19 w 60"/>
                    <a:gd name="T17" fmla="*/ 28 h 52"/>
                    <a:gd name="T18" fmla="*/ 0 w 60"/>
                    <a:gd name="T19" fmla="*/ 52 h 52"/>
                    <a:gd name="T20" fmla="*/ 28 w 60"/>
                    <a:gd name="T21" fmla="*/ 3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52">
                      <a:moveTo>
                        <a:pt x="28" y="31"/>
                      </a:moveTo>
                      <a:lnTo>
                        <a:pt x="28" y="31"/>
                      </a:lnTo>
                      <a:cubicBezTo>
                        <a:pt x="31" y="28"/>
                        <a:pt x="34" y="25"/>
                        <a:pt x="37" y="22"/>
                      </a:cubicBezTo>
                      <a:cubicBezTo>
                        <a:pt x="41" y="19"/>
                        <a:pt x="44" y="16"/>
                        <a:pt x="46" y="13"/>
                      </a:cubicBezTo>
                      <a:cubicBezTo>
                        <a:pt x="48" y="10"/>
                        <a:pt x="54" y="4"/>
                        <a:pt x="60" y="0"/>
                      </a:cubicBezTo>
                      <a:cubicBezTo>
                        <a:pt x="56" y="1"/>
                        <a:pt x="51" y="3"/>
                        <a:pt x="48" y="7"/>
                      </a:cubicBezTo>
                      <a:cubicBezTo>
                        <a:pt x="45" y="9"/>
                        <a:pt x="40" y="13"/>
                        <a:pt x="35" y="16"/>
                      </a:cubicBezTo>
                      <a:cubicBezTo>
                        <a:pt x="30" y="20"/>
                        <a:pt x="25" y="23"/>
                        <a:pt x="22" y="26"/>
                      </a:cubicBezTo>
                      <a:lnTo>
                        <a:pt x="19" y="28"/>
                      </a:lnTo>
                      <a:cubicBezTo>
                        <a:pt x="13" y="33"/>
                        <a:pt x="7" y="39"/>
                        <a:pt x="0" y="52"/>
                      </a:cubicBezTo>
                      <a:cubicBezTo>
                        <a:pt x="10" y="46"/>
                        <a:pt x="21" y="37"/>
                        <a:pt x="28" y="31"/>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27" name="Freeform 1025"/>
                <p:cNvSpPr>
                  <a:spLocks/>
                </p:cNvSpPr>
                <p:nvPr/>
              </p:nvSpPr>
              <p:spPr bwMode="auto">
                <a:xfrm>
                  <a:off x="5068" y="1983"/>
                  <a:ext cx="19" cy="16"/>
                </a:xfrm>
                <a:custGeom>
                  <a:avLst/>
                  <a:gdLst>
                    <a:gd name="T0" fmla="*/ 48 w 63"/>
                    <a:gd name="T1" fmla="*/ 15 h 54"/>
                    <a:gd name="T2" fmla="*/ 48 w 63"/>
                    <a:gd name="T3" fmla="*/ 15 h 54"/>
                    <a:gd name="T4" fmla="*/ 39 w 63"/>
                    <a:gd name="T5" fmla="*/ 24 h 54"/>
                    <a:gd name="T6" fmla="*/ 29 w 63"/>
                    <a:gd name="T7" fmla="*/ 33 h 54"/>
                    <a:gd name="T8" fmla="*/ 0 w 63"/>
                    <a:gd name="T9" fmla="*/ 54 h 54"/>
                    <a:gd name="T10" fmla="*/ 3 w 63"/>
                    <a:gd name="T11" fmla="*/ 54 h 54"/>
                    <a:gd name="T12" fmla="*/ 20 w 63"/>
                    <a:gd name="T13" fmla="*/ 50 h 54"/>
                    <a:gd name="T14" fmla="*/ 47 w 63"/>
                    <a:gd name="T15" fmla="*/ 25 h 54"/>
                    <a:gd name="T16" fmla="*/ 51 w 63"/>
                    <a:gd name="T17" fmla="*/ 17 h 54"/>
                    <a:gd name="T18" fmla="*/ 63 w 63"/>
                    <a:gd name="T19" fmla="*/ 1 h 54"/>
                    <a:gd name="T20" fmla="*/ 63 w 63"/>
                    <a:gd name="T21" fmla="*/ 0 h 54"/>
                    <a:gd name="T22" fmla="*/ 48 w 63"/>
                    <a:gd name="T23" fmla="*/ 1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54">
                      <a:moveTo>
                        <a:pt x="48" y="15"/>
                      </a:moveTo>
                      <a:lnTo>
                        <a:pt x="48" y="15"/>
                      </a:lnTo>
                      <a:cubicBezTo>
                        <a:pt x="46" y="18"/>
                        <a:pt x="43" y="21"/>
                        <a:pt x="39" y="24"/>
                      </a:cubicBezTo>
                      <a:cubicBezTo>
                        <a:pt x="36" y="26"/>
                        <a:pt x="32" y="29"/>
                        <a:pt x="29" y="33"/>
                      </a:cubicBezTo>
                      <a:cubicBezTo>
                        <a:pt x="23" y="39"/>
                        <a:pt x="12" y="48"/>
                        <a:pt x="0" y="54"/>
                      </a:cubicBezTo>
                      <a:cubicBezTo>
                        <a:pt x="1" y="54"/>
                        <a:pt x="2" y="54"/>
                        <a:pt x="3" y="54"/>
                      </a:cubicBezTo>
                      <a:cubicBezTo>
                        <a:pt x="7" y="54"/>
                        <a:pt x="12" y="54"/>
                        <a:pt x="20" y="50"/>
                      </a:cubicBezTo>
                      <a:cubicBezTo>
                        <a:pt x="30" y="44"/>
                        <a:pt x="40" y="35"/>
                        <a:pt x="47" y="25"/>
                      </a:cubicBezTo>
                      <a:cubicBezTo>
                        <a:pt x="48" y="22"/>
                        <a:pt x="50" y="20"/>
                        <a:pt x="51" y="17"/>
                      </a:cubicBezTo>
                      <a:cubicBezTo>
                        <a:pt x="54" y="12"/>
                        <a:pt x="57" y="7"/>
                        <a:pt x="63" y="1"/>
                      </a:cubicBezTo>
                      <a:cubicBezTo>
                        <a:pt x="63" y="1"/>
                        <a:pt x="63" y="0"/>
                        <a:pt x="63" y="0"/>
                      </a:cubicBezTo>
                      <a:cubicBezTo>
                        <a:pt x="57" y="4"/>
                        <a:pt x="50" y="11"/>
                        <a:pt x="48" y="15"/>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28" name="Freeform 1026"/>
                <p:cNvSpPr>
                  <a:spLocks/>
                </p:cNvSpPr>
                <p:nvPr/>
              </p:nvSpPr>
              <p:spPr bwMode="auto">
                <a:xfrm>
                  <a:off x="5063" y="1977"/>
                  <a:ext cx="5" cy="20"/>
                </a:xfrm>
                <a:custGeom>
                  <a:avLst/>
                  <a:gdLst>
                    <a:gd name="T0" fmla="*/ 5 w 19"/>
                    <a:gd name="T1" fmla="*/ 64 h 64"/>
                    <a:gd name="T2" fmla="*/ 5 w 19"/>
                    <a:gd name="T3" fmla="*/ 64 h 64"/>
                    <a:gd name="T4" fmla="*/ 2 w 19"/>
                    <a:gd name="T5" fmla="*/ 43 h 64"/>
                    <a:gd name="T6" fmla="*/ 4 w 19"/>
                    <a:gd name="T7" fmla="*/ 33 h 64"/>
                    <a:gd name="T8" fmla="*/ 9 w 19"/>
                    <a:gd name="T9" fmla="*/ 20 h 64"/>
                    <a:gd name="T10" fmla="*/ 15 w 19"/>
                    <a:gd name="T11" fmla="*/ 5 h 64"/>
                    <a:gd name="T12" fmla="*/ 17 w 19"/>
                    <a:gd name="T13" fmla="*/ 6 h 64"/>
                    <a:gd name="T14" fmla="*/ 18 w 19"/>
                    <a:gd name="T15" fmla="*/ 21 h 64"/>
                    <a:gd name="T16" fmla="*/ 17 w 19"/>
                    <a:gd name="T17" fmla="*/ 33 h 64"/>
                    <a:gd name="T18" fmla="*/ 15 w 19"/>
                    <a:gd name="T19" fmla="*/ 45 h 64"/>
                    <a:gd name="T20" fmla="*/ 5 w 19"/>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64">
                      <a:moveTo>
                        <a:pt x="5" y="64"/>
                      </a:moveTo>
                      <a:lnTo>
                        <a:pt x="5" y="64"/>
                      </a:lnTo>
                      <a:cubicBezTo>
                        <a:pt x="0" y="52"/>
                        <a:pt x="1" y="47"/>
                        <a:pt x="2" y="43"/>
                      </a:cubicBezTo>
                      <a:cubicBezTo>
                        <a:pt x="3" y="39"/>
                        <a:pt x="5" y="36"/>
                        <a:pt x="4" y="33"/>
                      </a:cubicBezTo>
                      <a:cubicBezTo>
                        <a:pt x="4" y="30"/>
                        <a:pt x="7" y="24"/>
                        <a:pt x="9" y="20"/>
                      </a:cubicBezTo>
                      <a:cubicBezTo>
                        <a:pt x="11" y="16"/>
                        <a:pt x="14" y="10"/>
                        <a:pt x="15" y="5"/>
                      </a:cubicBezTo>
                      <a:cubicBezTo>
                        <a:pt x="16" y="0"/>
                        <a:pt x="17" y="2"/>
                        <a:pt x="17" y="6"/>
                      </a:cubicBezTo>
                      <a:cubicBezTo>
                        <a:pt x="17" y="11"/>
                        <a:pt x="18" y="17"/>
                        <a:pt x="18" y="21"/>
                      </a:cubicBezTo>
                      <a:cubicBezTo>
                        <a:pt x="19" y="26"/>
                        <a:pt x="18" y="30"/>
                        <a:pt x="17" y="33"/>
                      </a:cubicBezTo>
                      <a:cubicBezTo>
                        <a:pt x="16" y="36"/>
                        <a:pt x="15" y="41"/>
                        <a:pt x="15" y="45"/>
                      </a:cubicBezTo>
                      <a:cubicBezTo>
                        <a:pt x="16" y="49"/>
                        <a:pt x="13" y="59"/>
                        <a:pt x="5" y="6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29" name="Freeform 1027"/>
                <p:cNvSpPr>
                  <a:spLocks/>
                </p:cNvSpPr>
                <p:nvPr/>
              </p:nvSpPr>
              <p:spPr bwMode="auto">
                <a:xfrm>
                  <a:off x="5063" y="1981"/>
                  <a:ext cx="4" cy="15"/>
                </a:xfrm>
                <a:custGeom>
                  <a:avLst/>
                  <a:gdLst>
                    <a:gd name="T0" fmla="*/ 6 w 12"/>
                    <a:gd name="T1" fmla="*/ 32 h 48"/>
                    <a:gd name="T2" fmla="*/ 6 w 12"/>
                    <a:gd name="T3" fmla="*/ 32 h 48"/>
                    <a:gd name="T4" fmla="*/ 6 w 12"/>
                    <a:gd name="T5" fmla="*/ 31 h 48"/>
                    <a:gd name="T6" fmla="*/ 8 w 12"/>
                    <a:gd name="T7" fmla="*/ 20 h 48"/>
                    <a:gd name="T8" fmla="*/ 11 w 12"/>
                    <a:gd name="T9" fmla="*/ 7 h 48"/>
                    <a:gd name="T10" fmla="*/ 11 w 12"/>
                    <a:gd name="T11" fmla="*/ 7 h 48"/>
                    <a:gd name="T12" fmla="*/ 12 w 12"/>
                    <a:gd name="T13" fmla="*/ 0 h 48"/>
                    <a:gd name="T14" fmla="*/ 12 w 12"/>
                    <a:gd name="T15" fmla="*/ 0 h 48"/>
                    <a:gd name="T16" fmla="*/ 8 w 12"/>
                    <a:gd name="T17" fmla="*/ 7 h 48"/>
                    <a:gd name="T18" fmla="*/ 7 w 12"/>
                    <a:gd name="T19" fmla="*/ 10 h 48"/>
                    <a:gd name="T20" fmla="*/ 4 w 12"/>
                    <a:gd name="T21" fmla="*/ 20 h 48"/>
                    <a:gd name="T22" fmla="*/ 2 w 12"/>
                    <a:gd name="T23" fmla="*/ 28 h 48"/>
                    <a:gd name="T24" fmla="*/ 1 w 12"/>
                    <a:gd name="T25" fmla="*/ 31 h 48"/>
                    <a:gd name="T26" fmla="*/ 3 w 12"/>
                    <a:gd name="T27" fmla="*/ 48 h 48"/>
                    <a:gd name="T28" fmla="*/ 6 w 12"/>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48">
                      <a:moveTo>
                        <a:pt x="6" y="32"/>
                      </a:moveTo>
                      <a:lnTo>
                        <a:pt x="6" y="32"/>
                      </a:lnTo>
                      <a:lnTo>
                        <a:pt x="6" y="31"/>
                      </a:lnTo>
                      <a:cubicBezTo>
                        <a:pt x="6" y="28"/>
                        <a:pt x="6" y="24"/>
                        <a:pt x="8" y="20"/>
                      </a:cubicBezTo>
                      <a:cubicBezTo>
                        <a:pt x="10" y="16"/>
                        <a:pt x="10" y="11"/>
                        <a:pt x="11" y="7"/>
                      </a:cubicBezTo>
                      <a:lnTo>
                        <a:pt x="11" y="7"/>
                      </a:lnTo>
                      <a:cubicBezTo>
                        <a:pt x="11" y="5"/>
                        <a:pt x="11" y="3"/>
                        <a:pt x="12" y="0"/>
                      </a:cubicBezTo>
                      <a:cubicBezTo>
                        <a:pt x="12" y="0"/>
                        <a:pt x="12" y="0"/>
                        <a:pt x="12" y="0"/>
                      </a:cubicBezTo>
                      <a:cubicBezTo>
                        <a:pt x="11" y="2"/>
                        <a:pt x="9" y="5"/>
                        <a:pt x="8" y="7"/>
                      </a:cubicBezTo>
                      <a:lnTo>
                        <a:pt x="7" y="10"/>
                      </a:lnTo>
                      <a:cubicBezTo>
                        <a:pt x="5" y="13"/>
                        <a:pt x="3" y="17"/>
                        <a:pt x="4" y="20"/>
                      </a:cubicBezTo>
                      <a:cubicBezTo>
                        <a:pt x="4" y="22"/>
                        <a:pt x="3" y="25"/>
                        <a:pt x="2" y="28"/>
                      </a:cubicBezTo>
                      <a:cubicBezTo>
                        <a:pt x="2" y="29"/>
                        <a:pt x="2" y="30"/>
                        <a:pt x="1" y="31"/>
                      </a:cubicBezTo>
                      <a:cubicBezTo>
                        <a:pt x="0" y="35"/>
                        <a:pt x="0" y="39"/>
                        <a:pt x="3" y="48"/>
                      </a:cubicBezTo>
                      <a:cubicBezTo>
                        <a:pt x="4" y="42"/>
                        <a:pt x="6" y="34"/>
                        <a:pt x="6" y="32"/>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30" name="Freeform 1028"/>
                <p:cNvSpPr>
                  <a:spLocks/>
                </p:cNvSpPr>
                <p:nvPr/>
              </p:nvSpPr>
              <p:spPr bwMode="auto">
                <a:xfrm>
                  <a:off x="5065" y="1979"/>
                  <a:ext cx="3" cy="17"/>
                </a:xfrm>
                <a:custGeom>
                  <a:avLst/>
                  <a:gdLst>
                    <a:gd name="T0" fmla="*/ 11 w 11"/>
                    <a:gd name="T1" fmla="*/ 15 h 56"/>
                    <a:gd name="T2" fmla="*/ 11 w 11"/>
                    <a:gd name="T3" fmla="*/ 15 h 56"/>
                    <a:gd name="T4" fmla="*/ 10 w 11"/>
                    <a:gd name="T5" fmla="*/ 0 h 56"/>
                    <a:gd name="T6" fmla="*/ 10 w 11"/>
                    <a:gd name="T7" fmla="*/ 0 h 56"/>
                    <a:gd name="T8" fmla="*/ 9 w 11"/>
                    <a:gd name="T9" fmla="*/ 2 h 56"/>
                    <a:gd name="T10" fmla="*/ 8 w 11"/>
                    <a:gd name="T11" fmla="*/ 7 h 56"/>
                    <a:gd name="T12" fmla="*/ 7 w 11"/>
                    <a:gd name="T13" fmla="*/ 14 h 56"/>
                    <a:gd name="T14" fmla="*/ 7 w 11"/>
                    <a:gd name="T15" fmla="*/ 14 h 56"/>
                    <a:gd name="T16" fmla="*/ 5 w 11"/>
                    <a:gd name="T17" fmla="*/ 28 h 56"/>
                    <a:gd name="T18" fmla="*/ 3 w 11"/>
                    <a:gd name="T19" fmla="*/ 38 h 56"/>
                    <a:gd name="T20" fmla="*/ 3 w 11"/>
                    <a:gd name="T21" fmla="*/ 39 h 56"/>
                    <a:gd name="T22" fmla="*/ 0 w 11"/>
                    <a:gd name="T23" fmla="*/ 56 h 56"/>
                    <a:gd name="T24" fmla="*/ 8 w 11"/>
                    <a:gd name="T25" fmla="*/ 39 h 56"/>
                    <a:gd name="T26" fmla="*/ 10 w 11"/>
                    <a:gd name="T27" fmla="*/ 26 h 56"/>
                    <a:gd name="T28" fmla="*/ 11 w 11"/>
                    <a:gd name="T29" fmla="*/ 1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56">
                      <a:moveTo>
                        <a:pt x="11" y="15"/>
                      </a:moveTo>
                      <a:lnTo>
                        <a:pt x="11" y="15"/>
                      </a:lnTo>
                      <a:cubicBezTo>
                        <a:pt x="10" y="11"/>
                        <a:pt x="10" y="5"/>
                        <a:pt x="10" y="0"/>
                      </a:cubicBezTo>
                      <a:cubicBezTo>
                        <a:pt x="10" y="0"/>
                        <a:pt x="10" y="0"/>
                        <a:pt x="10" y="0"/>
                      </a:cubicBezTo>
                      <a:cubicBezTo>
                        <a:pt x="10" y="1"/>
                        <a:pt x="9" y="2"/>
                        <a:pt x="9" y="2"/>
                      </a:cubicBezTo>
                      <a:cubicBezTo>
                        <a:pt x="9" y="4"/>
                        <a:pt x="9" y="6"/>
                        <a:pt x="8" y="7"/>
                      </a:cubicBezTo>
                      <a:cubicBezTo>
                        <a:pt x="8" y="10"/>
                        <a:pt x="7" y="12"/>
                        <a:pt x="7" y="14"/>
                      </a:cubicBezTo>
                      <a:lnTo>
                        <a:pt x="7" y="14"/>
                      </a:lnTo>
                      <a:cubicBezTo>
                        <a:pt x="7" y="18"/>
                        <a:pt x="7" y="23"/>
                        <a:pt x="5" y="28"/>
                      </a:cubicBezTo>
                      <a:cubicBezTo>
                        <a:pt x="3" y="32"/>
                        <a:pt x="3" y="35"/>
                        <a:pt x="3" y="38"/>
                      </a:cubicBezTo>
                      <a:lnTo>
                        <a:pt x="3" y="39"/>
                      </a:lnTo>
                      <a:cubicBezTo>
                        <a:pt x="3" y="41"/>
                        <a:pt x="1" y="50"/>
                        <a:pt x="0" y="56"/>
                      </a:cubicBezTo>
                      <a:cubicBezTo>
                        <a:pt x="6" y="51"/>
                        <a:pt x="8" y="42"/>
                        <a:pt x="8" y="39"/>
                      </a:cubicBezTo>
                      <a:cubicBezTo>
                        <a:pt x="8" y="35"/>
                        <a:pt x="9" y="29"/>
                        <a:pt x="10" y="26"/>
                      </a:cubicBezTo>
                      <a:cubicBezTo>
                        <a:pt x="11" y="23"/>
                        <a:pt x="11" y="19"/>
                        <a:pt x="11" y="15"/>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31" name="Freeform 1029"/>
                <p:cNvSpPr>
                  <a:spLocks/>
                </p:cNvSpPr>
                <p:nvPr/>
              </p:nvSpPr>
              <p:spPr bwMode="auto">
                <a:xfrm>
                  <a:off x="5056" y="1980"/>
                  <a:ext cx="7" cy="24"/>
                </a:xfrm>
                <a:custGeom>
                  <a:avLst/>
                  <a:gdLst>
                    <a:gd name="T0" fmla="*/ 9 w 21"/>
                    <a:gd name="T1" fmla="*/ 79 h 79"/>
                    <a:gd name="T2" fmla="*/ 9 w 21"/>
                    <a:gd name="T3" fmla="*/ 79 h 79"/>
                    <a:gd name="T4" fmla="*/ 3 w 21"/>
                    <a:gd name="T5" fmla="*/ 48 h 79"/>
                    <a:gd name="T6" fmla="*/ 6 w 21"/>
                    <a:gd name="T7" fmla="*/ 28 h 79"/>
                    <a:gd name="T8" fmla="*/ 9 w 21"/>
                    <a:gd name="T9" fmla="*/ 16 h 79"/>
                    <a:gd name="T10" fmla="*/ 14 w 21"/>
                    <a:gd name="T11" fmla="*/ 4 h 79"/>
                    <a:gd name="T12" fmla="*/ 17 w 21"/>
                    <a:gd name="T13" fmla="*/ 5 h 79"/>
                    <a:gd name="T14" fmla="*/ 18 w 21"/>
                    <a:gd name="T15" fmla="*/ 21 h 79"/>
                    <a:gd name="T16" fmla="*/ 19 w 21"/>
                    <a:gd name="T17" fmla="*/ 45 h 79"/>
                    <a:gd name="T18" fmla="*/ 9 w 21"/>
                    <a:gd name="T19"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79">
                      <a:moveTo>
                        <a:pt x="9" y="79"/>
                      </a:moveTo>
                      <a:lnTo>
                        <a:pt x="9" y="79"/>
                      </a:lnTo>
                      <a:cubicBezTo>
                        <a:pt x="0" y="68"/>
                        <a:pt x="2" y="55"/>
                        <a:pt x="3" y="48"/>
                      </a:cubicBezTo>
                      <a:cubicBezTo>
                        <a:pt x="3" y="42"/>
                        <a:pt x="4" y="32"/>
                        <a:pt x="6" y="28"/>
                      </a:cubicBezTo>
                      <a:cubicBezTo>
                        <a:pt x="7" y="23"/>
                        <a:pt x="9" y="18"/>
                        <a:pt x="9" y="16"/>
                      </a:cubicBezTo>
                      <a:cubicBezTo>
                        <a:pt x="9" y="14"/>
                        <a:pt x="13" y="8"/>
                        <a:pt x="14" y="4"/>
                      </a:cubicBezTo>
                      <a:cubicBezTo>
                        <a:pt x="16" y="0"/>
                        <a:pt x="18" y="0"/>
                        <a:pt x="17" y="5"/>
                      </a:cubicBezTo>
                      <a:cubicBezTo>
                        <a:pt x="16" y="11"/>
                        <a:pt x="17" y="17"/>
                        <a:pt x="18" y="21"/>
                      </a:cubicBezTo>
                      <a:cubicBezTo>
                        <a:pt x="19" y="26"/>
                        <a:pt x="18" y="38"/>
                        <a:pt x="19" y="45"/>
                      </a:cubicBezTo>
                      <a:cubicBezTo>
                        <a:pt x="21" y="52"/>
                        <a:pt x="21" y="68"/>
                        <a:pt x="9" y="7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32" name="Freeform 1030"/>
                <p:cNvSpPr>
                  <a:spLocks/>
                </p:cNvSpPr>
                <p:nvPr/>
              </p:nvSpPr>
              <p:spPr bwMode="auto">
                <a:xfrm>
                  <a:off x="5057" y="1981"/>
                  <a:ext cx="4" cy="22"/>
                </a:xfrm>
                <a:custGeom>
                  <a:avLst/>
                  <a:gdLst>
                    <a:gd name="T0" fmla="*/ 7 w 13"/>
                    <a:gd name="T1" fmla="*/ 54 h 71"/>
                    <a:gd name="T2" fmla="*/ 7 w 13"/>
                    <a:gd name="T3" fmla="*/ 54 h 71"/>
                    <a:gd name="T4" fmla="*/ 7 w 13"/>
                    <a:gd name="T5" fmla="*/ 49 h 71"/>
                    <a:gd name="T6" fmla="*/ 8 w 13"/>
                    <a:gd name="T7" fmla="*/ 40 h 71"/>
                    <a:gd name="T8" fmla="*/ 9 w 13"/>
                    <a:gd name="T9" fmla="*/ 35 h 71"/>
                    <a:gd name="T10" fmla="*/ 10 w 13"/>
                    <a:gd name="T11" fmla="*/ 29 h 71"/>
                    <a:gd name="T12" fmla="*/ 12 w 13"/>
                    <a:gd name="T13" fmla="*/ 20 h 71"/>
                    <a:gd name="T14" fmla="*/ 13 w 13"/>
                    <a:gd name="T15" fmla="*/ 0 h 71"/>
                    <a:gd name="T16" fmla="*/ 10 w 13"/>
                    <a:gd name="T17" fmla="*/ 6 h 71"/>
                    <a:gd name="T18" fmla="*/ 8 w 13"/>
                    <a:gd name="T19" fmla="*/ 11 h 71"/>
                    <a:gd name="T20" fmla="*/ 5 w 13"/>
                    <a:gd name="T21" fmla="*/ 23 h 71"/>
                    <a:gd name="T22" fmla="*/ 2 w 13"/>
                    <a:gd name="T23" fmla="*/ 44 h 71"/>
                    <a:gd name="T24" fmla="*/ 2 w 13"/>
                    <a:gd name="T25" fmla="*/ 46 h 71"/>
                    <a:gd name="T26" fmla="*/ 7 w 13"/>
                    <a:gd name="T27" fmla="*/ 71 h 71"/>
                    <a:gd name="T28" fmla="*/ 7 w 13"/>
                    <a:gd name="T29" fmla="*/ 5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71">
                      <a:moveTo>
                        <a:pt x="7" y="54"/>
                      </a:moveTo>
                      <a:lnTo>
                        <a:pt x="7" y="54"/>
                      </a:lnTo>
                      <a:lnTo>
                        <a:pt x="7" y="49"/>
                      </a:lnTo>
                      <a:cubicBezTo>
                        <a:pt x="7" y="46"/>
                        <a:pt x="8" y="43"/>
                        <a:pt x="8" y="40"/>
                      </a:cubicBezTo>
                      <a:cubicBezTo>
                        <a:pt x="9" y="38"/>
                        <a:pt x="9" y="36"/>
                        <a:pt x="9" y="35"/>
                      </a:cubicBezTo>
                      <a:cubicBezTo>
                        <a:pt x="9" y="33"/>
                        <a:pt x="10" y="31"/>
                        <a:pt x="10" y="29"/>
                      </a:cubicBezTo>
                      <a:cubicBezTo>
                        <a:pt x="11" y="26"/>
                        <a:pt x="12" y="23"/>
                        <a:pt x="12" y="20"/>
                      </a:cubicBezTo>
                      <a:cubicBezTo>
                        <a:pt x="12" y="17"/>
                        <a:pt x="12" y="8"/>
                        <a:pt x="13" y="0"/>
                      </a:cubicBezTo>
                      <a:cubicBezTo>
                        <a:pt x="13" y="2"/>
                        <a:pt x="11" y="4"/>
                        <a:pt x="10" y="6"/>
                      </a:cubicBezTo>
                      <a:cubicBezTo>
                        <a:pt x="9" y="8"/>
                        <a:pt x="8" y="10"/>
                        <a:pt x="8" y="11"/>
                      </a:cubicBezTo>
                      <a:cubicBezTo>
                        <a:pt x="8" y="14"/>
                        <a:pt x="7" y="18"/>
                        <a:pt x="5" y="23"/>
                      </a:cubicBezTo>
                      <a:cubicBezTo>
                        <a:pt x="3" y="27"/>
                        <a:pt x="2" y="38"/>
                        <a:pt x="2" y="44"/>
                      </a:cubicBezTo>
                      <a:cubicBezTo>
                        <a:pt x="2" y="44"/>
                        <a:pt x="2" y="45"/>
                        <a:pt x="2" y="46"/>
                      </a:cubicBezTo>
                      <a:cubicBezTo>
                        <a:pt x="1" y="52"/>
                        <a:pt x="0" y="62"/>
                        <a:pt x="7" y="71"/>
                      </a:cubicBezTo>
                      <a:cubicBezTo>
                        <a:pt x="7" y="64"/>
                        <a:pt x="7" y="59"/>
                        <a:pt x="7" y="54"/>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33" name="Freeform 1031"/>
                <p:cNvSpPr>
                  <a:spLocks/>
                </p:cNvSpPr>
                <p:nvPr/>
              </p:nvSpPr>
              <p:spPr bwMode="auto">
                <a:xfrm>
                  <a:off x="5059" y="1983"/>
                  <a:ext cx="3" cy="20"/>
                </a:xfrm>
                <a:custGeom>
                  <a:avLst/>
                  <a:gdLst>
                    <a:gd name="T0" fmla="*/ 8 w 11"/>
                    <a:gd name="T1" fmla="*/ 12 h 67"/>
                    <a:gd name="T2" fmla="*/ 8 w 11"/>
                    <a:gd name="T3" fmla="*/ 12 h 67"/>
                    <a:gd name="T4" fmla="*/ 7 w 11"/>
                    <a:gd name="T5" fmla="*/ 0 h 67"/>
                    <a:gd name="T6" fmla="*/ 6 w 11"/>
                    <a:gd name="T7" fmla="*/ 15 h 67"/>
                    <a:gd name="T8" fmla="*/ 4 w 11"/>
                    <a:gd name="T9" fmla="*/ 24 h 67"/>
                    <a:gd name="T10" fmla="*/ 3 w 11"/>
                    <a:gd name="T11" fmla="*/ 30 h 67"/>
                    <a:gd name="T12" fmla="*/ 2 w 11"/>
                    <a:gd name="T13" fmla="*/ 35 h 67"/>
                    <a:gd name="T14" fmla="*/ 1 w 11"/>
                    <a:gd name="T15" fmla="*/ 44 h 67"/>
                    <a:gd name="T16" fmla="*/ 1 w 11"/>
                    <a:gd name="T17" fmla="*/ 49 h 67"/>
                    <a:gd name="T18" fmla="*/ 0 w 11"/>
                    <a:gd name="T19" fmla="*/ 67 h 67"/>
                    <a:gd name="T20" fmla="*/ 9 w 11"/>
                    <a:gd name="T21" fmla="*/ 35 h 67"/>
                    <a:gd name="T22" fmla="*/ 9 w 11"/>
                    <a:gd name="T23" fmla="*/ 22 h 67"/>
                    <a:gd name="T24" fmla="*/ 8 w 11"/>
                    <a:gd name="T25" fmla="*/ 1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7">
                      <a:moveTo>
                        <a:pt x="8" y="12"/>
                      </a:moveTo>
                      <a:lnTo>
                        <a:pt x="8" y="12"/>
                      </a:lnTo>
                      <a:cubicBezTo>
                        <a:pt x="8" y="10"/>
                        <a:pt x="7" y="5"/>
                        <a:pt x="7" y="0"/>
                      </a:cubicBezTo>
                      <a:cubicBezTo>
                        <a:pt x="6" y="6"/>
                        <a:pt x="6" y="13"/>
                        <a:pt x="6" y="15"/>
                      </a:cubicBezTo>
                      <a:cubicBezTo>
                        <a:pt x="6" y="18"/>
                        <a:pt x="5" y="21"/>
                        <a:pt x="4" y="24"/>
                      </a:cubicBezTo>
                      <a:cubicBezTo>
                        <a:pt x="3" y="26"/>
                        <a:pt x="3" y="28"/>
                        <a:pt x="3" y="30"/>
                      </a:cubicBezTo>
                      <a:cubicBezTo>
                        <a:pt x="3" y="31"/>
                        <a:pt x="2" y="33"/>
                        <a:pt x="2" y="35"/>
                      </a:cubicBezTo>
                      <a:cubicBezTo>
                        <a:pt x="2" y="38"/>
                        <a:pt x="1" y="41"/>
                        <a:pt x="1" y="44"/>
                      </a:cubicBezTo>
                      <a:lnTo>
                        <a:pt x="1" y="49"/>
                      </a:lnTo>
                      <a:cubicBezTo>
                        <a:pt x="1" y="54"/>
                        <a:pt x="0" y="60"/>
                        <a:pt x="0" y="67"/>
                      </a:cubicBezTo>
                      <a:cubicBezTo>
                        <a:pt x="11" y="56"/>
                        <a:pt x="10" y="41"/>
                        <a:pt x="9" y="35"/>
                      </a:cubicBezTo>
                      <a:cubicBezTo>
                        <a:pt x="9" y="31"/>
                        <a:pt x="9" y="27"/>
                        <a:pt x="9" y="22"/>
                      </a:cubicBezTo>
                      <a:cubicBezTo>
                        <a:pt x="9" y="18"/>
                        <a:pt x="9" y="14"/>
                        <a:pt x="8" y="12"/>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34" name="Freeform 1032"/>
                <p:cNvSpPr>
                  <a:spLocks/>
                </p:cNvSpPr>
                <p:nvPr/>
              </p:nvSpPr>
              <p:spPr bwMode="auto">
                <a:xfrm>
                  <a:off x="5048" y="1995"/>
                  <a:ext cx="8" cy="25"/>
                </a:xfrm>
                <a:custGeom>
                  <a:avLst/>
                  <a:gdLst>
                    <a:gd name="T0" fmla="*/ 21 w 29"/>
                    <a:gd name="T1" fmla="*/ 84 h 84"/>
                    <a:gd name="T2" fmla="*/ 21 w 29"/>
                    <a:gd name="T3" fmla="*/ 84 h 84"/>
                    <a:gd name="T4" fmla="*/ 24 w 29"/>
                    <a:gd name="T5" fmla="*/ 46 h 84"/>
                    <a:gd name="T6" fmla="*/ 13 w 29"/>
                    <a:gd name="T7" fmla="*/ 22 h 84"/>
                    <a:gd name="T8" fmla="*/ 6 w 29"/>
                    <a:gd name="T9" fmla="*/ 6 h 84"/>
                    <a:gd name="T10" fmla="*/ 2 w 29"/>
                    <a:gd name="T11" fmla="*/ 7 h 84"/>
                    <a:gd name="T12" fmla="*/ 1 w 29"/>
                    <a:gd name="T13" fmla="*/ 28 h 84"/>
                    <a:gd name="T14" fmla="*/ 3 w 29"/>
                    <a:gd name="T15" fmla="*/ 45 h 84"/>
                    <a:gd name="T16" fmla="*/ 6 w 29"/>
                    <a:gd name="T17" fmla="*/ 57 h 84"/>
                    <a:gd name="T18" fmla="*/ 21 w 29"/>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84">
                      <a:moveTo>
                        <a:pt x="21" y="84"/>
                      </a:moveTo>
                      <a:lnTo>
                        <a:pt x="21" y="84"/>
                      </a:lnTo>
                      <a:cubicBezTo>
                        <a:pt x="29" y="63"/>
                        <a:pt x="26" y="53"/>
                        <a:pt x="24" y="46"/>
                      </a:cubicBezTo>
                      <a:cubicBezTo>
                        <a:pt x="22" y="38"/>
                        <a:pt x="17" y="28"/>
                        <a:pt x="13" y="22"/>
                      </a:cubicBezTo>
                      <a:cubicBezTo>
                        <a:pt x="9" y="16"/>
                        <a:pt x="8" y="10"/>
                        <a:pt x="6" y="6"/>
                      </a:cubicBezTo>
                      <a:cubicBezTo>
                        <a:pt x="4" y="2"/>
                        <a:pt x="1" y="0"/>
                        <a:pt x="2" y="7"/>
                      </a:cubicBezTo>
                      <a:cubicBezTo>
                        <a:pt x="2" y="14"/>
                        <a:pt x="2" y="23"/>
                        <a:pt x="1" y="28"/>
                      </a:cubicBezTo>
                      <a:cubicBezTo>
                        <a:pt x="0" y="33"/>
                        <a:pt x="1" y="40"/>
                        <a:pt x="3" y="45"/>
                      </a:cubicBezTo>
                      <a:cubicBezTo>
                        <a:pt x="5" y="50"/>
                        <a:pt x="7" y="53"/>
                        <a:pt x="6" y="57"/>
                      </a:cubicBezTo>
                      <a:cubicBezTo>
                        <a:pt x="6" y="66"/>
                        <a:pt x="10" y="78"/>
                        <a:pt x="21" y="8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35" name="Freeform 1033"/>
                <p:cNvSpPr>
                  <a:spLocks/>
                </p:cNvSpPr>
                <p:nvPr/>
              </p:nvSpPr>
              <p:spPr bwMode="auto">
                <a:xfrm>
                  <a:off x="5048" y="1996"/>
                  <a:ext cx="8" cy="23"/>
                </a:xfrm>
                <a:custGeom>
                  <a:avLst/>
                  <a:gdLst>
                    <a:gd name="T0" fmla="*/ 2 w 24"/>
                    <a:gd name="T1" fmla="*/ 11 h 77"/>
                    <a:gd name="T2" fmla="*/ 2 w 24"/>
                    <a:gd name="T3" fmla="*/ 11 h 77"/>
                    <a:gd name="T4" fmla="*/ 6 w 24"/>
                    <a:gd name="T5" fmla="*/ 27 h 77"/>
                    <a:gd name="T6" fmla="*/ 9 w 24"/>
                    <a:gd name="T7" fmla="*/ 37 h 77"/>
                    <a:gd name="T8" fmla="*/ 12 w 24"/>
                    <a:gd name="T9" fmla="*/ 42 h 77"/>
                    <a:gd name="T10" fmla="*/ 13 w 24"/>
                    <a:gd name="T11" fmla="*/ 45 h 77"/>
                    <a:gd name="T12" fmla="*/ 15 w 24"/>
                    <a:gd name="T13" fmla="*/ 57 h 77"/>
                    <a:gd name="T14" fmla="*/ 18 w 24"/>
                    <a:gd name="T15" fmla="*/ 77 h 77"/>
                    <a:gd name="T16" fmla="*/ 20 w 24"/>
                    <a:gd name="T17" fmla="*/ 44 h 77"/>
                    <a:gd name="T18" fmla="*/ 20 w 24"/>
                    <a:gd name="T19" fmla="*/ 42 h 77"/>
                    <a:gd name="T20" fmla="*/ 9 w 24"/>
                    <a:gd name="T21" fmla="*/ 18 h 77"/>
                    <a:gd name="T22" fmla="*/ 4 w 24"/>
                    <a:gd name="T23" fmla="*/ 7 h 77"/>
                    <a:gd name="T24" fmla="*/ 2 w 24"/>
                    <a:gd name="T25" fmla="*/ 2 h 77"/>
                    <a:gd name="T26" fmla="*/ 0 w 24"/>
                    <a:gd name="T27" fmla="*/ 0 h 77"/>
                    <a:gd name="T28" fmla="*/ 0 w 24"/>
                    <a:gd name="T29" fmla="*/ 2 h 77"/>
                    <a:gd name="T30" fmla="*/ 2 w 24"/>
                    <a:gd name="T31" fmla="*/ 1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77">
                      <a:moveTo>
                        <a:pt x="2" y="11"/>
                      </a:moveTo>
                      <a:lnTo>
                        <a:pt x="2" y="11"/>
                      </a:lnTo>
                      <a:cubicBezTo>
                        <a:pt x="4" y="18"/>
                        <a:pt x="6" y="24"/>
                        <a:pt x="6" y="27"/>
                      </a:cubicBezTo>
                      <a:cubicBezTo>
                        <a:pt x="6" y="30"/>
                        <a:pt x="8" y="34"/>
                        <a:pt x="9" y="37"/>
                      </a:cubicBezTo>
                      <a:cubicBezTo>
                        <a:pt x="10" y="39"/>
                        <a:pt x="11" y="41"/>
                        <a:pt x="12" y="42"/>
                      </a:cubicBezTo>
                      <a:lnTo>
                        <a:pt x="13" y="45"/>
                      </a:lnTo>
                      <a:cubicBezTo>
                        <a:pt x="14" y="49"/>
                        <a:pt x="15" y="53"/>
                        <a:pt x="15" y="57"/>
                      </a:cubicBezTo>
                      <a:cubicBezTo>
                        <a:pt x="15" y="60"/>
                        <a:pt x="16" y="70"/>
                        <a:pt x="18" y="77"/>
                      </a:cubicBezTo>
                      <a:cubicBezTo>
                        <a:pt x="24" y="60"/>
                        <a:pt x="22" y="51"/>
                        <a:pt x="20" y="44"/>
                      </a:cubicBezTo>
                      <a:lnTo>
                        <a:pt x="20" y="42"/>
                      </a:lnTo>
                      <a:cubicBezTo>
                        <a:pt x="18" y="34"/>
                        <a:pt x="12" y="24"/>
                        <a:pt x="9" y="18"/>
                      </a:cubicBezTo>
                      <a:cubicBezTo>
                        <a:pt x="6" y="14"/>
                        <a:pt x="5" y="11"/>
                        <a:pt x="4" y="7"/>
                      </a:cubicBezTo>
                      <a:cubicBezTo>
                        <a:pt x="3" y="5"/>
                        <a:pt x="2" y="4"/>
                        <a:pt x="2" y="2"/>
                      </a:cubicBezTo>
                      <a:cubicBezTo>
                        <a:pt x="1" y="1"/>
                        <a:pt x="0" y="1"/>
                        <a:pt x="0" y="0"/>
                      </a:cubicBezTo>
                      <a:cubicBezTo>
                        <a:pt x="0" y="1"/>
                        <a:pt x="0" y="1"/>
                        <a:pt x="0" y="2"/>
                      </a:cubicBezTo>
                      <a:cubicBezTo>
                        <a:pt x="1" y="5"/>
                        <a:pt x="2" y="8"/>
                        <a:pt x="2" y="11"/>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36" name="Freeform 1034"/>
                <p:cNvSpPr>
                  <a:spLocks/>
                </p:cNvSpPr>
                <p:nvPr/>
              </p:nvSpPr>
              <p:spPr bwMode="auto">
                <a:xfrm>
                  <a:off x="5048" y="1998"/>
                  <a:ext cx="6" cy="22"/>
                </a:xfrm>
                <a:custGeom>
                  <a:avLst/>
                  <a:gdLst>
                    <a:gd name="T0" fmla="*/ 16 w 19"/>
                    <a:gd name="T1" fmla="*/ 51 h 72"/>
                    <a:gd name="T2" fmla="*/ 16 w 19"/>
                    <a:gd name="T3" fmla="*/ 51 h 72"/>
                    <a:gd name="T4" fmla="*/ 14 w 19"/>
                    <a:gd name="T5" fmla="*/ 39 h 72"/>
                    <a:gd name="T6" fmla="*/ 13 w 19"/>
                    <a:gd name="T7" fmla="*/ 36 h 72"/>
                    <a:gd name="T8" fmla="*/ 11 w 19"/>
                    <a:gd name="T9" fmla="*/ 31 h 72"/>
                    <a:gd name="T10" fmla="*/ 7 w 19"/>
                    <a:gd name="T11" fmla="*/ 21 h 72"/>
                    <a:gd name="T12" fmla="*/ 3 w 19"/>
                    <a:gd name="T13" fmla="*/ 5 h 72"/>
                    <a:gd name="T14" fmla="*/ 2 w 19"/>
                    <a:gd name="T15" fmla="*/ 0 h 72"/>
                    <a:gd name="T16" fmla="*/ 1 w 19"/>
                    <a:gd name="T17" fmla="*/ 18 h 72"/>
                    <a:gd name="T18" fmla="*/ 3 w 19"/>
                    <a:gd name="T19" fmla="*/ 35 h 72"/>
                    <a:gd name="T20" fmla="*/ 3 w 19"/>
                    <a:gd name="T21" fmla="*/ 35 h 72"/>
                    <a:gd name="T22" fmla="*/ 6 w 19"/>
                    <a:gd name="T23" fmla="*/ 47 h 72"/>
                    <a:gd name="T24" fmla="*/ 19 w 19"/>
                    <a:gd name="T25" fmla="*/ 72 h 72"/>
                    <a:gd name="T26" fmla="*/ 16 w 19"/>
                    <a:gd name="T27" fmla="*/ 5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72">
                      <a:moveTo>
                        <a:pt x="16" y="51"/>
                      </a:moveTo>
                      <a:lnTo>
                        <a:pt x="16" y="51"/>
                      </a:lnTo>
                      <a:cubicBezTo>
                        <a:pt x="17" y="47"/>
                        <a:pt x="15" y="43"/>
                        <a:pt x="14" y="39"/>
                      </a:cubicBezTo>
                      <a:lnTo>
                        <a:pt x="13" y="36"/>
                      </a:lnTo>
                      <a:cubicBezTo>
                        <a:pt x="12" y="35"/>
                        <a:pt x="11" y="33"/>
                        <a:pt x="11" y="31"/>
                      </a:cubicBezTo>
                      <a:cubicBezTo>
                        <a:pt x="9" y="28"/>
                        <a:pt x="8" y="24"/>
                        <a:pt x="7" y="21"/>
                      </a:cubicBezTo>
                      <a:cubicBezTo>
                        <a:pt x="7" y="18"/>
                        <a:pt x="5" y="12"/>
                        <a:pt x="3" y="5"/>
                      </a:cubicBezTo>
                      <a:cubicBezTo>
                        <a:pt x="3" y="3"/>
                        <a:pt x="3" y="2"/>
                        <a:pt x="2" y="0"/>
                      </a:cubicBezTo>
                      <a:cubicBezTo>
                        <a:pt x="2" y="6"/>
                        <a:pt x="2" y="14"/>
                        <a:pt x="1" y="18"/>
                      </a:cubicBezTo>
                      <a:cubicBezTo>
                        <a:pt x="0" y="23"/>
                        <a:pt x="1" y="30"/>
                        <a:pt x="3" y="35"/>
                      </a:cubicBezTo>
                      <a:lnTo>
                        <a:pt x="3" y="35"/>
                      </a:lnTo>
                      <a:cubicBezTo>
                        <a:pt x="6" y="40"/>
                        <a:pt x="7" y="43"/>
                        <a:pt x="6" y="47"/>
                      </a:cubicBezTo>
                      <a:cubicBezTo>
                        <a:pt x="6" y="55"/>
                        <a:pt x="9" y="66"/>
                        <a:pt x="19" y="72"/>
                      </a:cubicBezTo>
                      <a:cubicBezTo>
                        <a:pt x="18" y="65"/>
                        <a:pt x="16" y="54"/>
                        <a:pt x="16" y="51"/>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37" name="Freeform 1035"/>
                <p:cNvSpPr>
                  <a:spLocks/>
                </p:cNvSpPr>
                <p:nvPr/>
              </p:nvSpPr>
              <p:spPr bwMode="auto">
                <a:xfrm>
                  <a:off x="5058" y="1998"/>
                  <a:ext cx="20" cy="20"/>
                </a:xfrm>
                <a:custGeom>
                  <a:avLst/>
                  <a:gdLst>
                    <a:gd name="T0" fmla="*/ 0 w 68"/>
                    <a:gd name="T1" fmla="*/ 66 h 66"/>
                    <a:gd name="T2" fmla="*/ 0 w 68"/>
                    <a:gd name="T3" fmla="*/ 66 h 66"/>
                    <a:gd name="T4" fmla="*/ 40 w 68"/>
                    <a:gd name="T5" fmla="*/ 17 h 66"/>
                    <a:gd name="T6" fmla="*/ 60 w 68"/>
                    <a:gd name="T7" fmla="*/ 5 h 66"/>
                    <a:gd name="T8" fmla="*/ 61 w 68"/>
                    <a:gd name="T9" fmla="*/ 7 h 66"/>
                    <a:gd name="T10" fmla="*/ 48 w 68"/>
                    <a:gd name="T11" fmla="*/ 30 h 66"/>
                    <a:gd name="T12" fmla="*/ 34 w 68"/>
                    <a:gd name="T13" fmla="*/ 48 h 66"/>
                    <a:gd name="T14" fmla="*/ 0 w 68"/>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66">
                      <a:moveTo>
                        <a:pt x="0" y="66"/>
                      </a:moveTo>
                      <a:lnTo>
                        <a:pt x="0" y="66"/>
                      </a:lnTo>
                      <a:cubicBezTo>
                        <a:pt x="8" y="40"/>
                        <a:pt x="33" y="21"/>
                        <a:pt x="40" y="17"/>
                      </a:cubicBezTo>
                      <a:cubicBezTo>
                        <a:pt x="48" y="12"/>
                        <a:pt x="57" y="7"/>
                        <a:pt x="60" y="5"/>
                      </a:cubicBezTo>
                      <a:cubicBezTo>
                        <a:pt x="62" y="3"/>
                        <a:pt x="68" y="0"/>
                        <a:pt x="61" y="7"/>
                      </a:cubicBezTo>
                      <a:cubicBezTo>
                        <a:pt x="55" y="14"/>
                        <a:pt x="52" y="22"/>
                        <a:pt x="48" y="30"/>
                      </a:cubicBezTo>
                      <a:cubicBezTo>
                        <a:pt x="44" y="38"/>
                        <a:pt x="38" y="40"/>
                        <a:pt x="34" y="48"/>
                      </a:cubicBezTo>
                      <a:cubicBezTo>
                        <a:pt x="29" y="57"/>
                        <a:pt x="10" y="66"/>
                        <a:pt x="0" y="6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38" name="Freeform 1036"/>
                <p:cNvSpPr>
                  <a:spLocks/>
                </p:cNvSpPr>
                <p:nvPr/>
              </p:nvSpPr>
              <p:spPr bwMode="auto">
                <a:xfrm>
                  <a:off x="5058" y="2001"/>
                  <a:ext cx="17" cy="17"/>
                </a:xfrm>
                <a:custGeom>
                  <a:avLst/>
                  <a:gdLst>
                    <a:gd name="T0" fmla="*/ 45 w 56"/>
                    <a:gd name="T1" fmla="*/ 9 h 56"/>
                    <a:gd name="T2" fmla="*/ 45 w 56"/>
                    <a:gd name="T3" fmla="*/ 9 h 56"/>
                    <a:gd name="T4" fmla="*/ 44 w 56"/>
                    <a:gd name="T5" fmla="*/ 10 h 56"/>
                    <a:gd name="T6" fmla="*/ 26 w 56"/>
                    <a:gd name="T7" fmla="*/ 29 h 56"/>
                    <a:gd name="T8" fmla="*/ 15 w 56"/>
                    <a:gd name="T9" fmla="*/ 42 h 56"/>
                    <a:gd name="T10" fmla="*/ 8 w 56"/>
                    <a:gd name="T11" fmla="*/ 49 h 56"/>
                    <a:gd name="T12" fmla="*/ 0 w 56"/>
                    <a:gd name="T13" fmla="*/ 56 h 56"/>
                    <a:gd name="T14" fmla="*/ 31 w 56"/>
                    <a:gd name="T15" fmla="*/ 39 h 56"/>
                    <a:gd name="T16" fmla="*/ 38 w 56"/>
                    <a:gd name="T17" fmla="*/ 29 h 56"/>
                    <a:gd name="T18" fmla="*/ 45 w 56"/>
                    <a:gd name="T19" fmla="*/ 20 h 56"/>
                    <a:gd name="T20" fmla="*/ 45 w 56"/>
                    <a:gd name="T21" fmla="*/ 18 h 56"/>
                    <a:gd name="T22" fmla="*/ 56 w 56"/>
                    <a:gd name="T23" fmla="*/ 0 h 56"/>
                    <a:gd name="T24" fmla="*/ 45 w 56"/>
                    <a:gd name="T25" fmla="*/ 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56">
                      <a:moveTo>
                        <a:pt x="45" y="9"/>
                      </a:moveTo>
                      <a:lnTo>
                        <a:pt x="45" y="9"/>
                      </a:lnTo>
                      <a:lnTo>
                        <a:pt x="44" y="10"/>
                      </a:lnTo>
                      <a:cubicBezTo>
                        <a:pt x="41" y="13"/>
                        <a:pt x="31" y="22"/>
                        <a:pt x="26" y="29"/>
                      </a:cubicBezTo>
                      <a:cubicBezTo>
                        <a:pt x="21" y="35"/>
                        <a:pt x="18" y="39"/>
                        <a:pt x="15" y="42"/>
                      </a:cubicBezTo>
                      <a:cubicBezTo>
                        <a:pt x="13" y="44"/>
                        <a:pt x="10" y="46"/>
                        <a:pt x="8" y="49"/>
                      </a:cubicBezTo>
                      <a:cubicBezTo>
                        <a:pt x="5" y="51"/>
                        <a:pt x="2" y="53"/>
                        <a:pt x="0" y="56"/>
                      </a:cubicBezTo>
                      <a:cubicBezTo>
                        <a:pt x="10" y="54"/>
                        <a:pt x="27" y="46"/>
                        <a:pt x="31" y="39"/>
                      </a:cubicBezTo>
                      <a:cubicBezTo>
                        <a:pt x="33" y="35"/>
                        <a:pt x="36" y="32"/>
                        <a:pt x="38" y="29"/>
                      </a:cubicBezTo>
                      <a:cubicBezTo>
                        <a:pt x="40" y="27"/>
                        <a:pt x="43" y="24"/>
                        <a:pt x="45" y="20"/>
                      </a:cubicBezTo>
                      <a:lnTo>
                        <a:pt x="45" y="18"/>
                      </a:lnTo>
                      <a:cubicBezTo>
                        <a:pt x="48" y="12"/>
                        <a:pt x="51" y="6"/>
                        <a:pt x="56" y="0"/>
                      </a:cubicBezTo>
                      <a:cubicBezTo>
                        <a:pt x="52" y="4"/>
                        <a:pt x="47" y="7"/>
                        <a:pt x="45" y="9"/>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39" name="Freeform 1037"/>
                <p:cNvSpPr>
                  <a:spLocks/>
                </p:cNvSpPr>
                <p:nvPr/>
              </p:nvSpPr>
              <p:spPr bwMode="auto">
                <a:xfrm>
                  <a:off x="5058" y="2000"/>
                  <a:ext cx="18" cy="17"/>
                </a:xfrm>
                <a:custGeom>
                  <a:avLst/>
                  <a:gdLst>
                    <a:gd name="T0" fmla="*/ 7 w 57"/>
                    <a:gd name="T1" fmla="*/ 50 h 56"/>
                    <a:gd name="T2" fmla="*/ 7 w 57"/>
                    <a:gd name="T3" fmla="*/ 50 h 56"/>
                    <a:gd name="T4" fmla="*/ 14 w 57"/>
                    <a:gd name="T5" fmla="*/ 44 h 56"/>
                    <a:gd name="T6" fmla="*/ 25 w 57"/>
                    <a:gd name="T7" fmla="*/ 30 h 56"/>
                    <a:gd name="T8" fmla="*/ 44 w 57"/>
                    <a:gd name="T9" fmla="*/ 11 h 56"/>
                    <a:gd name="T10" fmla="*/ 45 w 57"/>
                    <a:gd name="T11" fmla="*/ 11 h 56"/>
                    <a:gd name="T12" fmla="*/ 57 w 57"/>
                    <a:gd name="T13" fmla="*/ 0 h 56"/>
                    <a:gd name="T14" fmla="*/ 39 w 57"/>
                    <a:gd name="T15" fmla="*/ 11 h 56"/>
                    <a:gd name="T16" fmla="*/ 0 w 57"/>
                    <a:gd name="T17" fmla="*/ 56 h 56"/>
                    <a:gd name="T18" fmla="*/ 7 w 57"/>
                    <a:gd name="T19" fmla="*/ 5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6">
                      <a:moveTo>
                        <a:pt x="7" y="50"/>
                      </a:moveTo>
                      <a:lnTo>
                        <a:pt x="7" y="50"/>
                      </a:lnTo>
                      <a:cubicBezTo>
                        <a:pt x="10" y="48"/>
                        <a:pt x="12" y="45"/>
                        <a:pt x="14" y="44"/>
                      </a:cubicBezTo>
                      <a:cubicBezTo>
                        <a:pt x="18" y="40"/>
                        <a:pt x="20" y="37"/>
                        <a:pt x="25" y="30"/>
                      </a:cubicBezTo>
                      <a:cubicBezTo>
                        <a:pt x="30" y="24"/>
                        <a:pt x="41" y="14"/>
                        <a:pt x="44" y="11"/>
                      </a:cubicBezTo>
                      <a:lnTo>
                        <a:pt x="45" y="11"/>
                      </a:lnTo>
                      <a:cubicBezTo>
                        <a:pt x="47" y="9"/>
                        <a:pt x="53" y="4"/>
                        <a:pt x="57" y="0"/>
                      </a:cubicBezTo>
                      <a:cubicBezTo>
                        <a:pt x="54" y="2"/>
                        <a:pt x="46" y="7"/>
                        <a:pt x="39" y="11"/>
                      </a:cubicBezTo>
                      <a:cubicBezTo>
                        <a:pt x="32" y="15"/>
                        <a:pt x="9" y="33"/>
                        <a:pt x="0" y="56"/>
                      </a:cubicBezTo>
                      <a:cubicBezTo>
                        <a:pt x="2" y="54"/>
                        <a:pt x="5" y="52"/>
                        <a:pt x="7" y="50"/>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40" name="Freeform 1038"/>
                <p:cNvSpPr>
                  <a:spLocks/>
                </p:cNvSpPr>
                <p:nvPr/>
              </p:nvSpPr>
              <p:spPr bwMode="auto">
                <a:xfrm>
                  <a:off x="5057" y="2007"/>
                  <a:ext cx="25" cy="17"/>
                </a:xfrm>
                <a:custGeom>
                  <a:avLst/>
                  <a:gdLst>
                    <a:gd name="T0" fmla="*/ 0 w 82"/>
                    <a:gd name="T1" fmla="*/ 56 h 56"/>
                    <a:gd name="T2" fmla="*/ 0 w 82"/>
                    <a:gd name="T3" fmla="*/ 56 h 56"/>
                    <a:gd name="T4" fmla="*/ 53 w 82"/>
                    <a:gd name="T5" fmla="*/ 12 h 56"/>
                    <a:gd name="T6" fmla="*/ 75 w 82"/>
                    <a:gd name="T7" fmla="*/ 2 h 56"/>
                    <a:gd name="T8" fmla="*/ 77 w 82"/>
                    <a:gd name="T9" fmla="*/ 5 h 56"/>
                    <a:gd name="T10" fmla="*/ 53 w 82"/>
                    <a:gd name="T11" fmla="*/ 28 h 56"/>
                    <a:gd name="T12" fmla="*/ 23 w 82"/>
                    <a:gd name="T13" fmla="*/ 52 h 56"/>
                    <a:gd name="T14" fmla="*/ 0 w 82"/>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56">
                      <a:moveTo>
                        <a:pt x="0" y="56"/>
                      </a:moveTo>
                      <a:lnTo>
                        <a:pt x="0" y="56"/>
                      </a:lnTo>
                      <a:cubicBezTo>
                        <a:pt x="11" y="35"/>
                        <a:pt x="42" y="17"/>
                        <a:pt x="53" y="12"/>
                      </a:cubicBezTo>
                      <a:cubicBezTo>
                        <a:pt x="64" y="7"/>
                        <a:pt x="71" y="3"/>
                        <a:pt x="75" y="2"/>
                      </a:cubicBezTo>
                      <a:cubicBezTo>
                        <a:pt x="79" y="0"/>
                        <a:pt x="82" y="1"/>
                        <a:pt x="77" y="5"/>
                      </a:cubicBezTo>
                      <a:cubicBezTo>
                        <a:pt x="69" y="10"/>
                        <a:pt x="60" y="21"/>
                        <a:pt x="53" y="28"/>
                      </a:cubicBezTo>
                      <a:cubicBezTo>
                        <a:pt x="46" y="35"/>
                        <a:pt x="36" y="47"/>
                        <a:pt x="23" y="52"/>
                      </a:cubicBezTo>
                      <a:cubicBezTo>
                        <a:pt x="16" y="55"/>
                        <a:pt x="4" y="56"/>
                        <a:pt x="0" y="5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41" name="Freeform 1039"/>
                <p:cNvSpPr>
                  <a:spLocks/>
                </p:cNvSpPr>
                <p:nvPr/>
              </p:nvSpPr>
              <p:spPr bwMode="auto">
                <a:xfrm>
                  <a:off x="5057" y="2008"/>
                  <a:ext cx="23" cy="15"/>
                </a:xfrm>
                <a:custGeom>
                  <a:avLst/>
                  <a:gdLst>
                    <a:gd name="T0" fmla="*/ 44 w 75"/>
                    <a:gd name="T1" fmla="*/ 21 h 52"/>
                    <a:gd name="T2" fmla="*/ 44 w 75"/>
                    <a:gd name="T3" fmla="*/ 21 h 52"/>
                    <a:gd name="T4" fmla="*/ 33 w 75"/>
                    <a:gd name="T5" fmla="*/ 31 h 52"/>
                    <a:gd name="T6" fmla="*/ 25 w 75"/>
                    <a:gd name="T7" fmla="*/ 38 h 52"/>
                    <a:gd name="T8" fmla="*/ 9 w 75"/>
                    <a:gd name="T9" fmla="*/ 47 h 52"/>
                    <a:gd name="T10" fmla="*/ 0 w 75"/>
                    <a:gd name="T11" fmla="*/ 52 h 52"/>
                    <a:gd name="T12" fmla="*/ 20 w 75"/>
                    <a:gd name="T13" fmla="*/ 48 h 52"/>
                    <a:gd name="T14" fmla="*/ 47 w 75"/>
                    <a:gd name="T15" fmla="*/ 27 h 52"/>
                    <a:gd name="T16" fmla="*/ 50 w 75"/>
                    <a:gd name="T17" fmla="*/ 24 h 52"/>
                    <a:gd name="T18" fmla="*/ 56 w 75"/>
                    <a:gd name="T19" fmla="*/ 18 h 52"/>
                    <a:gd name="T20" fmla="*/ 74 w 75"/>
                    <a:gd name="T21" fmla="*/ 1 h 52"/>
                    <a:gd name="T22" fmla="*/ 75 w 75"/>
                    <a:gd name="T23" fmla="*/ 0 h 52"/>
                    <a:gd name="T24" fmla="*/ 44 w 75"/>
                    <a:gd name="T25" fmla="*/ 2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52">
                      <a:moveTo>
                        <a:pt x="44" y="21"/>
                      </a:moveTo>
                      <a:lnTo>
                        <a:pt x="44" y="21"/>
                      </a:lnTo>
                      <a:cubicBezTo>
                        <a:pt x="41" y="23"/>
                        <a:pt x="37" y="27"/>
                        <a:pt x="33" y="31"/>
                      </a:cubicBezTo>
                      <a:cubicBezTo>
                        <a:pt x="30" y="33"/>
                        <a:pt x="26" y="36"/>
                        <a:pt x="25" y="38"/>
                      </a:cubicBezTo>
                      <a:cubicBezTo>
                        <a:pt x="22" y="40"/>
                        <a:pt x="16" y="44"/>
                        <a:pt x="9" y="47"/>
                      </a:cubicBezTo>
                      <a:cubicBezTo>
                        <a:pt x="6" y="49"/>
                        <a:pt x="3" y="50"/>
                        <a:pt x="0" y="52"/>
                      </a:cubicBezTo>
                      <a:cubicBezTo>
                        <a:pt x="5" y="51"/>
                        <a:pt x="14" y="50"/>
                        <a:pt x="20" y="48"/>
                      </a:cubicBezTo>
                      <a:cubicBezTo>
                        <a:pt x="31" y="44"/>
                        <a:pt x="40" y="34"/>
                        <a:pt x="47" y="27"/>
                      </a:cubicBezTo>
                      <a:lnTo>
                        <a:pt x="50" y="24"/>
                      </a:lnTo>
                      <a:cubicBezTo>
                        <a:pt x="52" y="22"/>
                        <a:pt x="54" y="20"/>
                        <a:pt x="56" y="18"/>
                      </a:cubicBezTo>
                      <a:cubicBezTo>
                        <a:pt x="62" y="12"/>
                        <a:pt x="68" y="5"/>
                        <a:pt x="74" y="1"/>
                      </a:cubicBezTo>
                      <a:cubicBezTo>
                        <a:pt x="74" y="1"/>
                        <a:pt x="74" y="0"/>
                        <a:pt x="75" y="0"/>
                      </a:cubicBezTo>
                      <a:cubicBezTo>
                        <a:pt x="64" y="6"/>
                        <a:pt x="48" y="17"/>
                        <a:pt x="44" y="21"/>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42" name="Freeform 1040"/>
                <p:cNvSpPr>
                  <a:spLocks/>
                </p:cNvSpPr>
                <p:nvPr/>
              </p:nvSpPr>
              <p:spPr bwMode="auto">
                <a:xfrm>
                  <a:off x="5058" y="2008"/>
                  <a:ext cx="21" cy="15"/>
                </a:xfrm>
                <a:custGeom>
                  <a:avLst/>
                  <a:gdLst>
                    <a:gd name="T0" fmla="*/ 8 w 71"/>
                    <a:gd name="T1" fmla="*/ 45 h 49"/>
                    <a:gd name="T2" fmla="*/ 8 w 71"/>
                    <a:gd name="T3" fmla="*/ 45 h 49"/>
                    <a:gd name="T4" fmla="*/ 23 w 71"/>
                    <a:gd name="T5" fmla="*/ 36 h 49"/>
                    <a:gd name="T6" fmla="*/ 31 w 71"/>
                    <a:gd name="T7" fmla="*/ 29 h 49"/>
                    <a:gd name="T8" fmla="*/ 42 w 71"/>
                    <a:gd name="T9" fmla="*/ 19 h 49"/>
                    <a:gd name="T10" fmla="*/ 71 w 71"/>
                    <a:gd name="T11" fmla="*/ 0 h 49"/>
                    <a:gd name="T12" fmla="*/ 61 w 71"/>
                    <a:gd name="T13" fmla="*/ 4 h 49"/>
                    <a:gd name="T14" fmla="*/ 51 w 71"/>
                    <a:gd name="T15" fmla="*/ 9 h 49"/>
                    <a:gd name="T16" fmla="*/ 0 w 71"/>
                    <a:gd name="T17" fmla="*/ 49 h 49"/>
                    <a:gd name="T18" fmla="*/ 8 w 71"/>
                    <a:gd name="T19"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49">
                      <a:moveTo>
                        <a:pt x="8" y="45"/>
                      </a:moveTo>
                      <a:lnTo>
                        <a:pt x="8" y="45"/>
                      </a:lnTo>
                      <a:cubicBezTo>
                        <a:pt x="14" y="42"/>
                        <a:pt x="21" y="39"/>
                        <a:pt x="23" y="36"/>
                      </a:cubicBezTo>
                      <a:cubicBezTo>
                        <a:pt x="25" y="34"/>
                        <a:pt x="28" y="32"/>
                        <a:pt x="31" y="29"/>
                      </a:cubicBezTo>
                      <a:cubicBezTo>
                        <a:pt x="36" y="25"/>
                        <a:pt x="40" y="21"/>
                        <a:pt x="42" y="19"/>
                      </a:cubicBezTo>
                      <a:cubicBezTo>
                        <a:pt x="46" y="15"/>
                        <a:pt x="60" y="6"/>
                        <a:pt x="71" y="0"/>
                      </a:cubicBezTo>
                      <a:cubicBezTo>
                        <a:pt x="69" y="1"/>
                        <a:pt x="66" y="2"/>
                        <a:pt x="61" y="4"/>
                      </a:cubicBezTo>
                      <a:lnTo>
                        <a:pt x="51" y="9"/>
                      </a:lnTo>
                      <a:cubicBezTo>
                        <a:pt x="41" y="13"/>
                        <a:pt x="13" y="30"/>
                        <a:pt x="0" y="49"/>
                      </a:cubicBezTo>
                      <a:cubicBezTo>
                        <a:pt x="2" y="48"/>
                        <a:pt x="5" y="47"/>
                        <a:pt x="8" y="45"/>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43" name="Freeform 1041"/>
                <p:cNvSpPr>
                  <a:spLocks/>
                </p:cNvSpPr>
                <p:nvPr/>
              </p:nvSpPr>
              <p:spPr bwMode="auto">
                <a:xfrm>
                  <a:off x="5044" y="2014"/>
                  <a:ext cx="10" cy="16"/>
                </a:xfrm>
                <a:custGeom>
                  <a:avLst/>
                  <a:gdLst>
                    <a:gd name="T0" fmla="*/ 29 w 33"/>
                    <a:gd name="T1" fmla="*/ 53 h 53"/>
                    <a:gd name="T2" fmla="*/ 29 w 33"/>
                    <a:gd name="T3" fmla="*/ 53 h 53"/>
                    <a:gd name="T4" fmla="*/ 7 w 33"/>
                    <a:gd name="T5" fmla="*/ 25 h 53"/>
                    <a:gd name="T6" fmla="*/ 2 w 33"/>
                    <a:gd name="T7" fmla="*/ 7 h 53"/>
                    <a:gd name="T8" fmla="*/ 5 w 33"/>
                    <a:gd name="T9" fmla="*/ 5 h 53"/>
                    <a:gd name="T10" fmla="*/ 16 w 33"/>
                    <a:gd name="T11" fmla="*/ 20 h 53"/>
                    <a:gd name="T12" fmla="*/ 29 w 33"/>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33" h="53">
                      <a:moveTo>
                        <a:pt x="29" y="53"/>
                      </a:moveTo>
                      <a:lnTo>
                        <a:pt x="29" y="53"/>
                      </a:lnTo>
                      <a:cubicBezTo>
                        <a:pt x="14" y="47"/>
                        <a:pt x="8" y="31"/>
                        <a:pt x="7" y="25"/>
                      </a:cubicBezTo>
                      <a:cubicBezTo>
                        <a:pt x="6" y="19"/>
                        <a:pt x="4" y="11"/>
                        <a:pt x="2" y="7"/>
                      </a:cubicBezTo>
                      <a:cubicBezTo>
                        <a:pt x="0" y="3"/>
                        <a:pt x="2" y="0"/>
                        <a:pt x="5" y="5"/>
                      </a:cubicBezTo>
                      <a:cubicBezTo>
                        <a:pt x="9" y="11"/>
                        <a:pt x="12" y="18"/>
                        <a:pt x="16" y="20"/>
                      </a:cubicBezTo>
                      <a:cubicBezTo>
                        <a:pt x="19" y="23"/>
                        <a:pt x="33" y="35"/>
                        <a:pt x="29" y="5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44" name="Freeform 1042"/>
                <p:cNvSpPr>
                  <a:spLocks/>
                </p:cNvSpPr>
                <p:nvPr/>
              </p:nvSpPr>
              <p:spPr bwMode="auto">
                <a:xfrm>
                  <a:off x="5045" y="2019"/>
                  <a:ext cx="5" cy="9"/>
                </a:xfrm>
                <a:custGeom>
                  <a:avLst/>
                  <a:gdLst>
                    <a:gd name="T0" fmla="*/ 3 w 15"/>
                    <a:gd name="T1" fmla="*/ 5 h 30"/>
                    <a:gd name="T2" fmla="*/ 3 w 15"/>
                    <a:gd name="T3" fmla="*/ 5 h 30"/>
                    <a:gd name="T4" fmla="*/ 0 w 15"/>
                    <a:gd name="T5" fmla="*/ 0 h 30"/>
                    <a:gd name="T6" fmla="*/ 2 w 15"/>
                    <a:gd name="T7" fmla="*/ 8 h 30"/>
                    <a:gd name="T8" fmla="*/ 15 w 15"/>
                    <a:gd name="T9" fmla="*/ 30 h 30"/>
                    <a:gd name="T10" fmla="*/ 3 w 15"/>
                    <a:gd name="T11" fmla="*/ 5 h 30"/>
                  </a:gdLst>
                  <a:ahLst/>
                  <a:cxnLst>
                    <a:cxn ang="0">
                      <a:pos x="T0" y="T1"/>
                    </a:cxn>
                    <a:cxn ang="0">
                      <a:pos x="T2" y="T3"/>
                    </a:cxn>
                    <a:cxn ang="0">
                      <a:pos x="T4" y="T5"/>
                    </a:cxn>
                    <a:cxn ang="0">
                      <a:pos x="T6" y="T7"/>
                    </a:cxn>
                    <a:cxn ang="0">
                      <a:pos x="T8" y="T9"/>
                    </a:cxn>
                    <a:cxn ang="0">
                      <a:pos x="T10" y="T11"/>
                    </a:cxn>
                  </a:cxnLst>
                  <a:rect l="0" t="0" r="r" b="b"/>
                  <a:pathLst>
                    <a:path w="15" h="30">
                      <a:moveTo>
                        <a:pt x="3" y="5"/>
                      </a:moveTo>
                      <a:lnTo>
                        <a:pt x="3" y="5"/>
                      </a:lnTo>
                      <a:cubicBezTo>
                        <a:pt x="2" y="4"/>
                        <a:pt x="1" y="2"/>
                        <a:pt x="0" y="0"/>
                      </a:cubicBezTo>
                      <a:cubicBezTo>
                        <a:pt x="1" y="2"/>
                        <a:pt x="2" y="5"/>
                        <a:pt x="2" y="8"/>
                      </a:cubicBezTo>
                      <a:cubicBezTo>
                        <a:pt x="2" y="9"/>
                        <a:pt x="5" y="22"/>
                        <a:pt x="15" y="30"/>
                      </a:cubicBezTo>
                      <a:cubicBezTo>
                        <a:pt x="13" y="20"/>
                        <a:pt x="6" y="9"/>
                        <a:pt x="3" y="5"/>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45" name="Freeform 1043"/>
                <p:cNvSpPr>
                  <a:spLocks/>
                </p:cNvSpPr>
                <p:nvPr/>
              </p:nvSpPr>
              <p:spPr bwMode="auto">
                <a:xfrm>
                  <a:off x="5045" y="2015"/>
                  <a:ext cx="8" cy="14"/>
                </a:xfrm>
                <a:custGeom>
                  <a:avLst/>
                  <a:gdLst>
                    <a:gd name="T0" fmla="*/ 12 w 28"/>
                    <a:gd name="T1" fmla="*/ 17 h 47"/>
                    <a:gd name="T2" fmla="*/ 12 w 28"/>
                    <a:gd name="T3" fmla="*/ 17 h 47"/>
                    <a:gd name="T4" fmla="*/ 3 w 28"/>
                    <a:gd name="T5" fmla="*/ 5 h 47"/>
                    <a:gd name="T6" fmla="*/ 1 w 28"/>
                    <a:gd name="T7" fmla="*/ 2 h 47"/>
                    <a:gd name="T8" fmla="*/ 0 w 28"/>
                    <a:gd name="T9" fmla="*/ 0 h 47"/>
                    <a:gd name="T10" fmla="*/ 0 w 28"/>
                    <a:gd name="T11" fmla="*/ 2 h 47"/>
                    <a:gd name="T12" fmla="*/ 2 w 28"/>
                    <a:gd name="T13" fmla="*/ 7 h 47"/>
                    <a:gd name="T14" fmla="*/ 4 w 28"/>
                    <a:gd name="T15" fmla="*/ 11 h 47"/>
                    <a:gd name="T16" fmla="*/ 7 w 28"/>
                    <a:gd name="T17" fmla="*/ 18 h 47"/>
                    <a:gd name="T18" fmla="*/ 19 w 28"/>
                    <a:gd name="T19" fmla="*/ 44 h 47"/>
                    <a:gd name="T20" fmla="*/ 25 w 28"/>
                    <a:gd name="T21" fmla="*/ 47 h 47"/>
                    <a:gd name="T22" fmla="*/ 12 w 28"/>
                    <a:gd name="T23"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47">
                      <a:moveTo>
                        <a:pt x="12" y="17"/>
                      </a:moveTo>
                      <a:lnTo>
                        <a:pt x="12" y="17"/>
                      </a:lnTo>
                      <a:cubicBezTo>
                        <a:pt x="9" y="15"/>
                        <a:pt x="6" y="10"/>
                        <a:pt x="3" y="5"/>
                      </a:cubicBezTo>
                      <a:lnTo>
                        <a:pt x="1" y="2"/>
                      </a:lnTo>
                      <a:cubicBezTo>
                        <a:pt x="0" y="1"/>
                        <a:pt x="0" y="0"/>
                        <a:pt x="0" y="0"/>
                      </a:cubicBezTo>
                      <a:cubicBezTo>
                        <a:pt x="0" y="0"/>
                        <a:pt x="0" y="1"/>
                        <a:pt x="0" y="2"/>
                      </a:cubicBezTo>
                      <a:cubicBezTo>
                        <a:pt x="1" y="3"/>
                        <a:pt x="1" y="5"/>
                        <a:pt x="2" y="7"/>
                      </a:cubicBezTo>
                      <a:cubicBezTo>
                        <a:pt x="3" y="8"/>
                        <a:pt x="3" y="10"/>
                        <a:pt x="4" y="11"/>
                      </a:cubicBezTo>
                      <a:cubicBezTo>
                        <a:pt x="5" y="14"/>
                        <a:pt x="6" y="16"/>
                        <a:pt x="7" y="18"/>
                      </a:cubicBezTo>
                      <a:cubicBezTo>
                        <a:pt x="10" y="21"/>
                        <a:pt x="17" y="33"/>
                        <a:pt x="19" y="44"/>
                      </a:cubicBezTo>
                      <a:cubicBezTo>
                        <a:pt x="21" y="45"/>
                        <a:pt x="23" y="46"/>
                        <a:pt x="25" y="47"/>
                      </a:cubicBezTo>
                      <a:cubicBezTo>
                        <a:pt x="28" y="29"/>
                        <a:pt x="12" y="17"/>
                        <a:pt x="12" y="17"/>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46" name="Freeform 1044"/>
                <p:cNvSpPr>
                  <a:spLocks/>
                </p:cNvSpPr>
                <p:nvPr/>
              </p:nvSpPr>
              <p:spPr bwMode="auto">
                <a:xfrm>
                  <a:off x="5052" y="2024"/>
                  <a:ext cx="17" cy="10"/>
                </a:xfrm>
                <a:custGeom>
                  <a:avLst/>
                  <a:gdLst>
                    <a:gd name="T0" fmla="*/ 0 w 59"/>
                    <a:gd name="T1" fmla="*/ 27 h 33"/>
                    <a:gd name="T2" fmla="*/ 0 w 59"/>
                    <a:gd name="T3" fmla="*/ 27 h 33"/>
                    <a:gd name="T4" fmla="*/ 30 w 59"/>
                    <a:gd name="T5" fmla="*/ 8 h 33"/>
                    <a:gd name="T6" fmla="*/ 55 w 59"/>
                    <a:gd name="T7" fmla="*/ 1 h 33"/>
                    <a:gd name="T8" fmla="*/ 56 w 59"/>
                    <a:gd name="T9" fmla="*/ 3 h 33"/>
                    <a:gd name="T10" fmla="*/ 33 w 59"/>
                    <a:gd name="T11" fmla="*/ 20 h 33"/>
                    <a:gd name="T12" fmla="*/ 3 w 59"/>
                    <a:gd name="T13" fmla="*/ 33 h 33"/>
                    <a:gd name="T14" fmla="*/ 0 w 59"/>
                    <a:gd name="T15" fmla="*/ 27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33">
                      <a:moveTo>
                        <a:pt x="0" y="27"/>
                      </a:moveTo>
                      <a:lnTo>
                        <a:pt x="0" y="27"/>
                      </a:lnTo>
                      <a:cubicBezTo>
                        <a:pt x="13" y="13"/>
                        <a:pt x="21" y="10"/>
                        <a:pt x="30" y="8"/>
                      </a:cubicBezTo>
                      <a:cubicBezTo>
                        <a:pt x="39" y="5"/>
                        <a:pt x="51" y="1"/>
                        <a:pt x="55" y="1"/>
                      </a:cubicBezTo>
                      <a:cubicBezTo>
                        <a:pt x="59" y="0"/>
                        <a:pt x="59" y="0"/>
                        <a:pt x="56" y="3"/>
                      </a:cubicBezTo>
                      <a:cubicBezTo>
                        <a:pt x="40" y="13"/>
                        <a:pt x="36" y="16"/>
                        <a:pt x="33" y="20"/>
                      </a:cubicBezTo>
                      <a:cubicBezTo>
                        <a:pt x="29" y="24"/>
                        <a:pt x="14" y="32"/>
                        <a:pt x="3" y="33"/>
                      </a:cubicBezTo>
                      <a:lnTo>
                        <a:pt x="0" y="2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47" name="Freeform 1045"/>
                <p:cNvSpPr>
                  <a:spLocks/>
                </p:cNvSpPr>
                <p:nvPr/>
              </p:nvSpPr>
              <p:spPr bwMode="auto">
                <a:xfrm>
                  <a:off x="5052" y="2025"/>
                  <a:ext cx="16" cy="8"/>
                </a:xfrm>
                <a:custGeom>
                  <a:avLst/>
                  <a:gdLst>
                    <a:gd name="T0" fmla="*/ 24 w 53"/>
                    <a:gd name="T1" fmla="*/ 14 h 29"/>
                    <a:gd name="T2" fmla="*/ 24 w 53"/>
                    <a:gd name="T3" fmla="*/ 14 h 29"/>
                    <a:gd name="T4" fmla="*/ 1 w 53"/>
                    <a:gd name="T5" fmla="*/ 24 h 29"/>
                    <a:gd name="T6" fmla="*/ 0 w 53"/>
                    <a:gd name="T7" fmla="*/ 25 h 29"/>
                    <a:gd name="T8" fmla="*/ 3 w 53"/>
                    <a:gd name="T9" fmla="*/ 29 h 29"/>
                    <a:gd name="T10" fmla="*/ 31 w 53"/>
                    <a:gd name="T11" fmla="*/ 16 h 29"/>
                    <a:gd name="T12" fmla="*/ 53 w 53"/>
                    <a:gd name="T13" fmla="*/ 0 h 29"/>
                    <a:gd name="T14" fmla="*/ 24 w 53"/>
                    <a:gd name="T15" fmla="*/ 14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29">
                      <a:moveTo>
                        <a:pt x="24" y="14"/>
                      </a:moveTo>
                      <a:lnTo>
                        <a:pt x="24" y="14"/>
                      </a:lnTo>
                      <a:cubicBezTo>
                        <a:pt x="18" y="17"/>
                        <a:pt x="11" y="21"/>
                        <a:pt x="1" y="24"/>
                      </a:cubicBezTo>
                      <a:cubicBezTo>
                        <a:pt x="1" y="24"/>
                        <a:pt x="0" y="24"/>
                        <a:pt x="0" y="25"/>
                      </a:cubicBezTo>
                      <a:lnTo>
                        <a:pt x="3" y="29"/>
                      </a:lnTo>
                      <a:cubicBezTo>
                        <a:pt x="14" y="28"/>
                        <a:pt x="28" y="19"/>
                        <a:pt x="31" y="16"/>
                      </a:cubicBezTo>
                      <a:cubicBezTo>
                        <a:pt x="34" y="12"/>
                        <a:pt x="38" y="9"/>
                        <a:pt x="53" y="0"/>
                      </a:cubicBezTo>
                      <a:cubicBezTo>
                        <a:pt x="43" y="4"/>
                        <a:pt x="29" y="10"/>
                        <a:pt x="24" y="14"/>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48" name="Freeform 1046"/>
                <p:cNvSpPr>
                  <a:spLocks/>
                </p:cNvSpPr>
                <p:nvPr/>
              </p:nvSpPr>
              <p:spPr bwMode="auto">
                <a:xfrm>
                  <a:off x="5052" y="2025"/>
                  <a:ext cx="15" cy="7"/>
                </a:xfrm>
                <a:custGeom>
                  <a:avLst/>
                  <a:gdLst>
                    <a:gd name="T0" fmla="*/ 21 w 48"/>
                    <a:gd name="T1" fmla="*/ 13 h 23"/>
                    <a:gd name="T2" fmla="*/ 21 w 48"/>
                    <a:gd name="T3" fmla="*/ 13 h 23"/>
                    <a:gd name="T4" fmla="*/ 48 w 48"/>
                    <a:gd name="T5" fmla="*/ 0 h 23"/>
                    <a:gd name="T6" fmla="*/ 33 w 48"/>
                    <a:gd name="T7" fmla="*/ 4 h 23"/>
                    <a:gd name="T8" fmla="*/ 27 w 48"/>
                    <a:gd name="T9" fmla="*/ 6 h 23"/>
                    <a:gd name="T10" fmla="*/ 0 w 48"/>
                    <a:gd name="T11" fmla="*/ 23 h 23"/>
                    <a:gd name="T12" fmla="*/ 21 w 48"/>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48" h="23">
                      <a:moveTo>
                        <a:pt x="21" y="13"/>
                      </a:moveTo>
                      <a:lnTo>
                        <a:pt x="21" y="13"/>
                      </a:lnTo>
                      <a:cubicBezTo>
                        <a:pt x="26" y="10"/>
                        <a:pt x="38" y="4"/>
                        <a:pt x="48" y="0"/>
                      </a:cubicBezTo>
                      <a:cubicBezTo>
                        <a:pt x="44" y="1"/>
                        <a:pt x="38" y="2"/>
                        <a:pt x="33" y="4"/>
                      </a:cubicBezTo>
                      <a:lnTo>
                        <a:pt x="27" y="6"/>
                      </a:lnTo>
                      <a:cubicBezTo>
                        <a:pt x="19" y="8"/>
                        <a:pt x="11" y="11"/>
                        <a:pt x="0" y="23"/>
                      </a:cubicBezTo>
                      <a:cubicBezTo>
                        <a:pt x="10" y="20"/>
                        <a:pt x="16" y="16"/>
                        <a:pt x="21" y="13"/>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49" name="Freeform 1047"/>
                <p:cNvSpPr>
                  <a:spLocks/>
                </p:cNvSpPr>
                <p:nvPr/>
              </p:nvSpPr>
              <p:spPr bwMode="auto">
                <a:xfrm>
                  <a:off x="5039" y="2028"/>
                  <a:ext cx="12" cy="26"/>
                </a:xfrm>
                <a:custGeom>
                  <a:avLst/>
                  <a:gdLst>
                    <a:gd name="T0" fmla="*/ 37 w 38"/>
                    <a:gd name="T1" fmla="*/ 84 h 87"/>
                    <a:gd name="T2" fmla="*/ 37 w 38"/>
                    <a:gd name="T3" fmla="*/ 84 h 87"/>
                    <a:gd name="T4" fmla="*/ 25 w 38"/>
                    <a:gd name="T5" fmla="*/ 41 h 87"/>
                    <a:gd name="T6" fmla="*/ 6 w 38"/>
                    <a:gd name="T7" fmla="*/ 8 h 87"/>
                    <a:gd name="T8" fmla="*/ 3 w 38"/>
                    <a:gd name="T9" fmla="*/ 9 h 87"/>
                    <a:gd name="T10" fmla="*/ 8 w 38"/>
                    <a:gd name="T11" fmla="*/ 43 h 87"/>
                    <a:gd name="T12" fmla="*/ 37 w 38"/>
                    <a:gd name="T13" fmla="*/ 84 h 87"/>
                  </a:gdLst>
                  <a:ahLst/>
                  <a:cxnLst>
                    <a:cxn ang="0">
                      <a:pos x="T0" y="T1"/>
                    </a:cxn>
                    <a:cxn ang="0">
                      <a:pos x="T2" y="T3"/>
                    </a:cxn>
                    <a:cxn ang="0">
                      <a:pos x="T4" y="T5"/>
                    </a:cxn>
                    <a:cxn ang="0">
                      <a:pos x="T6" y="T7"/>
                    </a:cxn>
                    <a:cxn ang="0">
                      <a:pos x="T8" y="T9"/>
                    </a:cxn>
                    <a:cxn ang="0">
                      <a:pos x="T10" y="T11"/>
                    </a:cxn>
                    <a:cxn ang="0">
                      <a:pos x="T12" y="T13"/>
                    </a:cxn>
                  </a:cxnLst>
                  <a:rect l="0" t="0" r="r" b="b"/>
                  <a:pathLst>
                    <a:path w="38" h="87">
                      <a:moveTo>
                        <a:pt x="37" y="84"/>
                      </a:moveTo>
                      <a:lnTo>
                        <a:pt x="37" y="84"/>
                      </a:lnTo>
                      <a:cubicBezTo>
                        <a:pt x="38" y="66"/>
                        <a:pt x="30" y="51"/>
                        <a:pt x="25" y="41"/>
                      </a:cubicBezTo>
                      <a:cubicBezTo>
                        <a:pt x="20" y="30"/>
                        <a:pt x="11" y="16"/>
                        <a:pt x="6" y="8"/>
                      </a:cubicBezTo>
                      <a:cubicBezTo>
                        <a:pt x="0" y="0"/>
                        <a:pt x="1" y="2"/>
                        <a:pt x="3" y="9"/>
                      </a:cubicBezTo>
                      <a:cubicBezTo>
                        <a:pt x="6" y="16"/>
                        <a:pt x="7" y="32"/>
                        <a:pt x="8" y="43"/>
                      </a:cubicBezTo>
                      <a:cubicBezTo>
                        <a:pt x="9" y="53"/>
                        <a:pt x="17" y="87"/>
                        <a:pt x="37" y="8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50" name="Freeform 1048"/>
                <p:cNvSpPr>
                  <a:spLocks/>
                </p:cNvSpPr>
                <p:nvPr/>
              </p:nvSpPr>
              <p:spPr bwMode="auto">
                <a:xfrm>
                  <a:off x="5041" y="2031"/>
                  <a:ext cx="9" cy="22"/>
                </a:xfrm>
                <a:custGeom>
                  <a:avLst/>
                  <a:gdLst>
                    <a:gd name="T0" fmla="*/ 10 w 31"/>
                    <a:gd name="T1" fmla="*/ 26 h 73"/>
                    <a:gd name="T2" fmla="*/ 10 w 31"/>
                    <a:gd name="T3" fmla="*/ 26 h 73"/>
                    <a:gd name="T4" fmla="*/ 17 w 31"/>
                    <a:gd name="T5" fmla="*/ 44 h 73"/>
                    <a:gd name="T6" fmla="*/ 18 w 31"/>
                    <a:gd name="T7" fmla="*/ 48 h 73"/>
                    <a:gd name="T8" fmla="*/ 20 w 31"/>
                    <a:gd name="T9" fmla="*/ 52 h 73"/>
                    <a:gd name="T10" fmla="*/ 31 w 31"/>
                    <a:gd name="T11" fmla="*/ 73 h 73"/>
                    <a:gd name="T12" fmla="*/ 20 w 31"/>
                    <a:gd name="T13" fmla="*/ 35 h 73"/>
                    <a:gd name="T14" fmla="*/ 18 w 31"/>
                    <a:gd name="T15" fmla="*/ 32 h 73"/>
                    <a:gd name="T16" fmla="*/ 0 w 31"/>
                    <a:gd name="T17" fmla="*/ 0 h 73"/>
                    <a:gd name="T18" fmla="*/ 10 w 31"/>
                    <a:gd name="T19" fmla="*/ 2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73">
                      <a:moveTo>
                        <a:pt x="10" y="26"/>
                      </a:moveTo>
                      <a:lnTo>
                        <a:pt x="10" y="26"/>
                      </a:lnTo>
                      <a:cubicBezTo>
                        <a:pt x="10" y="31"/>
                        <a:pt x="14" y="38"/>
                        <a:pt x="17" y="44"/>
                      </a:cubicBezTo>
                      <a:lnTo>
                        <a:pt x="18" y="48"/>
                      </a:lnTo>
                      <a:lnTo>
                        <a:pt x="20" y="52"/>
                      </a:lnTo>
                      <a:cubicBezTo>
                        <a:pt x="23" y="58"/>
                        <a:pt x="27" y="68"/>
                        <a:pt x="31" y="73"/>
                      </a:cubicBezTo>
                      <a:cubicBezTo>
                        <a:pt x="31" y="58"/>
                        <a:pt x="25" y="45"/>
                        <a:pt x="20" y="35"/>
                      </a:cubicBezTo>
                      <a:lnTo>
                        <a:pt x="18" y="32"/>
                      </a:lnTo>
                      <a:cubicBezTo>
                        <a:pt x="14" y="23"/>
                        <a:pt x="6" y="8"/>
                        <a:pt x="0" y="0"/>
                      </a:cubicBezTo>
                      <a:cubicBezTo>
                        <a:pt x="5" y="11"/>
                        <a:pt x="9" y="21"/>
                        <a:pt x="10" y="26"/>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51" name="Freeform 1049"/>
                <p:cNvSpPr>
                  <a:spLocks/>
                </p:cNvSpPr>
                <p:nvPr/>
              </p:nvSpPr>
              <p:spPr bwMode="auto">
                <a:xfrm>
                  <a:off x="5041" y="2031"/>
                  <a:ext cx="9" cy="22"/>
                </a:xfrm>
                <a:custGeom>
                  <a:avLst/>
                  <a:gdLst>
                    <a:gd name="T0" fmla="*/ 19 w 30"/>
                    <a:gd name="T1" fmla="*/ 50 h 72"/>
                    <a:gd name="T2" fmla="*/ 19 w 30"/>
                    <a:gd name="T3" fmla="*/ 50 h 72"/>
                    <a:gd name="T4" fmla="*/ 17 w 30"/>
                    <a:gd name="T5" fmla="*/ 46 h 72"/>
                    <a:gd name="T6" fmla="*/ 16 w 30"/>
                    <a:gd name="T7" fmla="*/ 43 h 72"/>
                    <a:gd name="T8" fmla="*/ 9 w 30"/>
                    <a:gd name="T9" fmla="*/ 24 h 72"/>
                    <a:gd name="T10" fmla="*/ 0 w 30"/>
                    <a:gd name="T11" fmla="*/ 0 h 72"/>
                    <a:gd name="T12" fmla="*/ 3 w 30"/>
                    <a:gd name="T13" fmla="*/ 24 h 72"/>
                    <a:gd name="T14" fmla="*/ 4 w 30"/>
                    <a:gd name="T15" fmla="*/ 32 h 72"/>
                    <a:gd name="T16" fmla="*/ 21 w 30"/>
                    <a:gd name="T17" fmla="*/ 69 h 72"/>
                    <a:gd name="T18" fmla="*/ 30 w 30"/>
                    <a:gd name="T19" fmla="*/ 71 h 72"/>
                    <a:gd name="T20" fmla="*/ 19 w 30"/>
                    <a:gd name="T21" fmla="*/ 5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72">
                      <a:moveTo>
                        <a:pt x="19" y="50"/>
                      </a:moveTo>
                      <a:lnTo>
                        <a:pt x="19" y="50"/>
                      </a:lnTo>
                      <a:lnTo>
                        <a:pt x="17" y="46"/>
                      </a:lnTo>
                      <a:lnTo>
                        <a:pt x="16" y="43"/>
                      </a:lnTo>
                      <a:cubicBezTo>
                        <a:pt x="13" y="37"/>
                        <a:pt x="10" y="29"/>
                        <a:pt x="9" y="24"/>
                      </a:cubicBezTo>
                      <a:cubicBezTo>
                        <a:pt x="8" y="19"/>
                        <a:pt x="5" y="10"/>
                        <a:pt x="0" y="0"/>
                      </a:cubicBezTo>
                      <a:cubicBezTo>
                        <a:pt x="1" y="6"/>
                        <a:pt x="2" y="16"/>
                        <a:pt x="3" y="24"/>
                      </a:cubicBezTo>
                      <a:lnTo>
                        <a:pt x="4" y="32"/>
                      </a:lnTo>
                      <a:cubicBezTo>
                        <a:pt x="5" y="40"/>
                        <a:pt x="10" y="61"/>
                        <a:pt x="21" y="69"/>
                      </a:cubicBezTo>
                      <a:cubicBezTo>
                        <a:pt x="24" y="71"/>
                        <a:pt x="27" y="72"/>
                        <a:pt x="30" y="71"/>
                      </a:cubicBezTo>
                      <a:cubicBezTo>
                        <a:pt x="26" y="66"/>
                        <a:pt x="22" y="57"/>
                        <a:pt x="19" y="50"/>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52" name="Freeform 1050"/>
                <p:cNvSpPr>
                  <a:spLocks/>
                </p:cNvSpPr>
                <p:nvPr/>
              </p:nvSpPr>
              <p:spPr bwMode="auto">
                <a:xfrm>
                  <a:off x="5048" y="2022"/>
                  <a:ext cx="6" cy="28"/>
                </a:xfrm>
                <a:custGeom>
                  <a:avLst/>
                  <a:gdLst>
                    <a:gd name="T0" fmla="*/ 12 w 21"/>
                    <a:gd name="T1" fmla="*/ 91 h 91"/>
                    <a:gd name="T2" fmla="*/ 12 w 21"/>
                    <a:gd name="T3" fmla="*/ 91 h 91"/>
                    <a:gd name="T4" fmla="*/ 2 w 21"/>
                    <a:gd name="T5" fmla="*/ 37 h 91"/>
                    <a:gd name="T6" fmla="*/ 6 w 21"/>
                    <a:gd name="T7" fmla="*/ 10 h 91"/>
                    <a:gd name="T8" fmla="*/ 10 w 21"/>
                    <a:gd name="T9" fmla="*/ 10 h 91"/>
                    <a:gd name="T10" fmla="*/ 19 w 21"/>
                    <a:gd name="T11" fmla="*/ 55 h 91"/>
                    <a:gd name="T12" fmla="*/ 12 w 21"/>
                    <a:gd name="T13" fmla="*/ 91 h 91"/>
                  </a:gdLst>
                  <a:ahLst/>
                  <a:cxnLst>
                    <a:cxn ang="0">
                      <a:pos x="T0" y="T1"/>
                    </a:cxn>
                    <a:cxn ang="0">
                      <a:pos x="T2" y="T3"/>
                    </a:cxn>
                    <a:cxn ang="0">
                      <a:pos x="T4" y="T5"/>
                    </a:cxn>
                    <a:cxn ang="0">
                      <a:pos x="T6" y="T7"/>
                    </a:cxn>
                    <a:cxn ang="0">
                      <a:pos x="T8" y="T9"/>
                    </a:cxn>
                    <a:cxn ang="0">
                      <a:pos x="T10" y="T11"/>
                    </a:cxn>
                    <a:cxn ang="0">
                      <a:pos x="T12" y="T13"/>
                    </a:cxn>
                  </a:cxnLst>
                  <a:rect l="0" t="0" r="r" b="b"/>
                  <a:pathLst>
                    <a:path w="21" h="91">
                      <a:moveTo>
                        <a:pt x="12" y="91"/>
                      </a:moveTo>
                      <a:lnTo>
                        <a:pt x="12" y="91"/>
                      </a:lnTo>
                      <a:cubicBezTo>
                        <a:pt x="0" y="68"/>
                        <a:pt x="0" y="50"/>
                        <a:pt x="2" y="37"/>
                      </a:cubicBezTo>
                      <a:cubicBezTo>
                        <a:pt x="4" y="24"/>
                        <a:pt x="6" y="15"/>
                        <a:pt x="6" y="10"/>
                      </a:cubicBezTo>
                      <a:cubicBezTo>
                        <a:pt x="5" y="4"/>
                        <a:pt x="6" y="0"/>
                        <a:pt x="10" y="10"/>
                      </a:cubicBezTo>
                      <a:cubicBezTo>
                        <a:pt x="14" y="20"/>
                        <a:pt x="21" y="34"/>
                        <a:pt x="19" y="55"/>
                      </a:cubicBezTo>
                      <a:cubicBezTo>
                        <a:pt x="17" y="75"/>
                        <a:pt x="14" y="83"/>
                        <a:pt x="12" y="9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53" name="Freeform 1051"/>
                <p:cNvSpPr>
                  <a:spLocks/>
                </p:cNvSpPr>
                <p:nvPr/>
              </p:nvSpPr>
              <p:spPr bwMode="auto">
                <a:xfrm>
                  <a:off x="5050" y="2024"/>
                  <a:ext cx="4" cy="25"/>
                </a:xfrm>
                <a:custGeom>
                  <a:avLst/>
                  <a:gdLst>
                    <a:gd name="T0" fmla="*/ 4 w 13"/>
                    <a:gd name="T1" fmla="*/ 10 h 80"/>
                    <a:gd name="T2" fmla="*/ 4 w 13"/>
                    <a:gd name="T3" fmla="*/ 10 h 80"/>
                    <a:gd name="T4" fmla="*/ 2 w 13"/>
                    <a:gd name="T5" fmla="*/ 4 h 80"/>
                    <a:gd name="T6" fmla="*/ 0 w 13"/>
                    <a:gd name="T7" fmla="*/ 0 h 80"/>
                    <a:gd name="T8" fmla="*/ 0 w 13"/>
                    <a:gd name="T9" fmla="*/ 1 h 80"/>
                    <a:gd name="T10" fmla="*/ 4 w 13"/>
                    <a:gd name="T11" fmla="*/ 32 h 80"/>
                    <a:gd name="T12" fmla="*/ 5 w 13"/>
                    <a:gd name="T13" fmla="*/ 80 h 80"/>
                    <a:gd name="T14" fmla="*/ 11 w 13"/>
                    <a:gd name="T15" fmla="*/ 48 h 80"/>
                    <a:gd name="T16" fmla="*/ 4 w 13"/>
                    <a:gd name="T17" fmla="*/ 1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80">
                      <a:moveTo>
                        <a:pt x="4" y="10"/>
                      </a:moveTo>
                      <a:lnTo>
                        <a:pt x="4" y="10"/>
                      </a:lnTo>
                      <a:cubicBezTo>
                        <a:pt x="3" y="8"/>
                        <a:pt x="2" y="6"/>
                        <a:pt x="2" y="4"/>
                      </a:cubicBezTo>
                      <a:cubicBezTo>
                        <a:pt x="1" y="2"/>
                        <a:pt x="0" y="1"/>
                        <a:pt x="0" y="0"/>
                      </a:cubicBezTo>
                      <a:lnTo>
                        <a:pt x="0" y="1"/>
                      </a:lnTo>
                      <a:cubicBezTo>
                        <a:pt x="2" y="14"/>
                        <a:pt x="4" y="26"/>
                        <a:pt x="4" y="32"/>
                      </a:cubicBezTo>
                      <a:cubicBezTo>
                        <a:pt x="3" y="38"/>
                        <a:pt x="3" y="65"/>
                        <a:pt x="5" y="80"/>
                      </a:cubicBezTo>
                      <a:cubicBezTo>
                        <a:pt x="7" y="74"/>
                        <a:pt x="9" y="65"/>
                        <a:pt x="11" y="48"/>
                      </a:cubicBezTo>
                      <a:cubicBezTo>
                        <a:pt x="13" y="31"/>
                        <a:pt x="8" y="19"/>
                        <a:pt x="4" y="10"/>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54" name="Freeform 1052"/>
                <p:cNvSpPr>
                  <a:spLocks/>
                </p:cNvSpPr>
                <p:nvPr/>
              </p:nvSpPr>
              <p:spPr bwMode="auto">
                <a:xfrm>
                  <a:off x="5048" y="2026"/>
                  <a:ext cx="3" cy="23"/>
                </a:xfrm>
                <a:custGeom>
                  <a:avLst/>
                  <a:gdLst>
                    <a:gd name="T0" fmla="*/ 9 w 10"/>
                    <a:gd name="T1" fmla="*/ 27 h 75"/>
                    <a:gd name="T2" fmla="*/ 9 w 10"/>
                    <a:gd name="T3" fmla="*/ 27 h 75"/>
                    <a:gd name="T4" fmla="*/ 6 w 10"/>
                    <a:gd name="T5" fmla="*/ 0 h 75"/>
                    <a:gd name="T6" fmla="*/ 4 w 10"/>
                    <a:gd name="T7" fmla="*/ 15 h 75"/>
                    <a:gd name="T8" fmla="*/ 2 w 10"/>
                    <a:gd name="T9" fmla="*/ 26 h 75"/>
                    <a:gd name="T10" fmla="*/ 10 w 10"/>
                    <a:gd name="T11" fmla="*/ 75 h 75"/>
                    <a:gd name="T12" fmla="*/ 9 w 10"/>
                    <a:gd name="T13" fmla="*/ 27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9" y="27"/>
                      </a:moveTo>
                      <a:lnTo>
                        <a:pt x="9" y="27"/>
                      </a:lnTo>
                      <a:cubicBezTo>
                        <a:pt x="9" y="21"/>
                        <a:pt x="8" y="11"/>
                        <a:pt x="6" y="0"/>
                      </a:cubicBezTo>
                      <a:cubicBezTo>
                        <a:pt x="6" y="3"/>
                        <a:pt x="5" y="8"/>
                        <a:pt x="4" y="15"/>
                      </a:cubicBezTo>
                      <a:lnTo>
                        <a:pt x="2" y="26"/>
                      </a:lnTo>
                      <a:cubicBezTo>
                        <a:pt x="0" y="42"/>
                        <a:pt x="2" y="58"/>
                        <a:pt x="10" y="75"/>
                      </a:cubicBezTo>
                      <a:cubicBezTo>
                        <a:pt x="8" y="60"/>
                        <a:pt x="8" y="33"/>
                        <a:pt x="9" y="27"/>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55" name="Freeform 1053"/>
                <p:cNvSpPr>
                  <a:spLocks/>
                </p:cNvSpPr>
                <p:nvPr/>
              </p:nvSpPr>
              <p:spPr bwMode="auto">
                <a:xfrm>
                  <a:off x="5051" y="2023"/>
                  <a:ext cx="12" cy="29"/>
                </a:xfrm>
                <a:custGeom>
                  <a:avLst/>
                  <a:gdLst>
                    <a:gd name="T0" fmla="*/ 1 w 38"/>
                    <a:gd name="T1" fmla="*/ 95 h 95"/>
                    <a:gd name="T2" fmla="*/ 1 w 38"/>
                    <a:gd name="T3" fmla="*/ 95 h 95"/>
                    <a:gd name="T4" fmla="*/ 10 w 38"/>
                    <a:gd name="T5" fmla="*/ 51 h 95"/>
                    <a:gd name="T6" fmla="*/ 23 w 38"/>
                    <a:gd name="T7" fmla="*/ 24 h 95"/>
                    <a:gd name="T8" fmla="*/ 32 w 38"/>
                    <a:gd name="T9" fmla="*/ 10 h 95"/>
                    <a:gd name="T10" fmla="*/ 35 w 38"/>
                    <a:gd name="T11" fmla="*/ 11 h 95"/>
                    <a:gd name="T12" fmla="*/ 30 w 38"/>
                    <a:gd name="T13" fmla="*/ 42 h 95"/>
                    <a:gd name="T14" fmla="*/ 16 w 38"/>
                    <a:gd name="T15" fmla="*/ 79 h 95"/>
                    <a:gd name="T16" fmla="*/ 1 w 38"/>
                    <a:gd name="T17"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95">
                      <a:moveTo>
                        <a:pt x="1" y="95"/>
                      </a:moveTo>
                      <a:lnTo>
                        <a:pt x="1" y="95"/>
                      </a:lnTo>
                      <a:cubicBezTo>
                        <a:pt x="0" y="78"/>
                        <a:pt x="5" y="60"/>
                        <a:pt x="10" y="51"/>
                      </a:cubicBezTo>
                      <a:cubicBezTo>
                        <a:pt x="15" y="41"/>
                        <a:pt x="20" y="31"/>
                        <a:pt x="23" y="24"/>
                      </a:cubicBezTo>
                      <a:cubicBezTo>
                        <a:pt x="26" y="18"/>
                        <a:pt x="31" y="13"/>
                        <a:pt x="32" y="10"/>
                      </a:cubicBezTo>
                      <a:cubicBezTo>
                        <a:pt x="33" y="7"/>
                        <a:pt x="38" y="0"/>
                        <a:pt x="35" y="11"/>
                      </a:cubicBezTo>
                      <a:cubicBezTo>
                        <a:pt x="32" y="22"/>
                        <a:pt x="31" y="31"/>
                        <a:pt x="30" y="42"/>
                      </a:cubicBezTo>
                      <a:cubicBezTo>
                        <a:pt x="28" y="53"/>
                        <a:pt x="24" y="71"/>
                        <a:pt x="16" y="79"/>
                      </a:cubicBezTo>
                      <a:cubicBezTo>
                        <a:pt x="8" y="87"/>
                        <a:pt x="7" y="92"/>
                        <a:pt x="1" y="9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56" name="Freeform 1054"/>
                <p:cNvSpPr>
                  <a:spLocks/>
                </p:cNvSpPr>
                <p:nvPr/>
              </p:nvSpPr>
              <p:spPr bwMode="auto">
                <a:xfrm>
                  <a:off x="5052" y="2027"/>
                  <a:ext cx="9" cy="24"/>
                </a:xfrm>
                <a:custGeom>
                  <a:avLst/>
                  <a:gdLst>
                    <a:gd name="T0" fmla="*/ 10 w 29"/>
                    <a:gd name="T1" fmla="*/ 54 h 77"/>
                    <a:gd name="T2" fmla="*/ 10 w 29"/>
                    <a:gd name="T3" fmla="*/ 54 h 77"/>
                    <a:gd name="T4" fmla="*/ 15 w 29"/>
                    <a:gd name="T5" fmla="*/ 39 h 77"/>
                    <a:gd name="T6" fmla="*/ 17 w 29"/>
                    <a:gd name="T7" fmla="*/ 32 h 77"/>
                    <a:gd name="T8" fmla="*/ 20 w 29"/>
                    <a:gd name="T9" fmla="*/ 26 h 77"/>
                    <a:gd name="T10" fmla="*/ 22 w 29"/>
                    <a:gd name="T11" fmla="*/ 19 h 77"/>
                    <a:gd name="T12" fmla="*/ 29 w 29"/>
                    <a:gd name="T13" fmla="*/ 0 h 77"/>
                    <a:gd name="T14" fmla="*/ 28 w 29"/>
                    <a:gd name="T15" fmla="*/ 2 h 77"/>
                    <a:gd name="T16" fmla="*/ 22 w 29"/>
                    <a:gd name="T17" fmla="*/ 11 h 77"/>
                    <a:gd name="T18" fmla="*/ 16 w 29"/>
                    <a:gd name="T19" fmla="*/ 24 h 77"/>
                    <a:gd name="T20" fmla="*/ 9 w 29"/>
                    <a:gd name="T21" fmla="*/ 37 h 77"/>
                    <a:gd name="T22" fmla="*/ 0 w 29"/>
                    <a:gd name="T23" fmla="*/ 77 h 77"/>
                    <a:gd name="T24" fmla="*/ 10 w 29"/>
                    <a:gd name="T25" fmla="*/ 5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77">
                      <a:moveTo>
                        <a:pt x="10" y="54"/>
                      </a:moveTo>
                      <a:lnTo>
                        <a:pt x="10" y="54"/>
                      </a:lnTo>
                      <a:cubicBezTo>
                        <a:pt x="12" y="52"/>
                        <a:pt x="14" y="45"/>
                        <a:pt x="15" y="39"/>
                      </a:cubicBezTo>
                      <a:cubicBezTo>
                        <a:pt x="16" y="36"/>
                        <a:pt x="17" y="34"/>
                        <a:pt x="17" y="32"/>
                      </a:cubicBezTo>
                      <a:cubicBezTo>
                        <a:pt x="18" y="29"/>
                        <a:pt x="19" y="27"/>
                        <a:pt x="20" y="26"/>
                      </a:cubicBezTo>
                      <a:cubicBezTo>
                        <a:pt x="21" y="23"/>
                        <a:pt x="22" y="21"/>
                        <a:pt x="22" y="19"/>
                      </a:cubicBezTo>
                      <a:cubicBezTo>
                        <a:pt x="22" y="16"/>
                        <a:pt x="25" y="9"/>
                        <a:pt x="29" y="0"/>
                      </a:cubicBezTo>
                      <a:cubicBezTo>
                        <a:pt x="28" y="1"/>
                        <a:pt x="28" y="1"/>
                        <a:pt x="28" y="2"/>
                      </a:cubicBezTo>
                      <a:cubicBezTo>
                        <a:pt x="26" y="4"/>
                        <a:pt x="24" y="7"/>
                        <a:pt x="22" y="11"/>
                      </a:cubicBezTo>
                      <a:cubicBezTo>
                        <a:pt x="21" y="14"/>
                        <a:pt x="18" y="19"/>
                        <a:pt x="16" y="24"/>
                      </a:cubicBezTo>
                      <a:cubicBezTo>
                        <a:pt x="14" y="28"/>
                        <a:pt x="11" y="33"/>
                        <a:pt x="9" y="37"/>
                      </a:cubicBezTo>
                      <a:cubicBezTo>
                        <a:pt x="5" y="46"/>
                        <a:pt x="0" y="61"/>
                        <a:pt x="0" y="77"/>
                      </a:cubicBezTo>
                      <a:cubicBezTo>
                        <a:pt x="3" y="68"/>
                        <a:pt x="9" y="57"/>
                        <a:pt x="10" y="54"/>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57" name="Freeform 1055"/>
                <p:cNvSpPr>
                  <a:spLocks/>
                </p:cNvSpPr>
                <p:nvPr/>
              </p:nvSpPr>
              <p:spPr bwMode="auto">
                <a:xfrm>
                  <a:off x="5052" y="2026"/>
                  <a:ext cx="10" cy="25"/>
                </a:xfrm>
                <a:custGeom>
                  <a:avLst/>
                  <a:gdLst>
                    <a:gd name="T0" fmla="*/ 22 w 31"/>
                    <a:gd name="T1" fmla="*/ 24 h 84"/>
                    <a:gd name="T2" fmla="*/ 22 w 31"/>
                    <a:gd name="T3" fmla="*/ 24 h 84"/>
                    <a:gd name="T4" fmla="*/ 20 w 31"/>
                    <a:gd name="T5" fmla="*/ 31 h 84"/>
                    <a:gd name="T6" fmla="*/ 17 w 31"/>
                    <a:gd name="T7" fmla="*/ 37 h 84"/>
                    <a:gd name="T8" fmla="*/ 15 w 31"/>
                    <a:gd name="T9" fmla="*/ 44 h 84"/>
                    <a:gd name="T10" fmla="*/ 10 w 31"/>
                    <a:gd name="T11" fmla="*/ 60 h 84"/>
                    <a:gd name="T12" fmla="*/ 0 w 31"/>
                    <a:gd name="T13" fmla="*/ 84 h 84"/>
                    <a:gd name="T14" fmla="*/ 4 w 31"/>
                    <a:gd name="T15" fmla="*/ 78 h 84"/>
                    <a:gd name="T16" fmla="*/ 12 w 31"/>
                    <a:gd name="T17" fmla="*/ 69 h 84"/>
                    <a:gd name="T18" fmla="*/ 25 w 31"/>
                    <a:gd name="T19" fmla="*/ 33 h 84"/>
                    <a:gd name="T20" fmla="*/ 26 w 31"/>
                    <a:gd name="T21" fmla="*/ 27 h 84"/>
                    <a:gd name="T22" fmla="*/ 31 w 31"/>
                    <a:gd name="T23" fmla="*/ 2 h 84"/>
                    <a:gd name="T24" fmla="*/ 31 w 31"/>
                    <a:gd name="T25" fmla="*/ 0 h 84"/>
                    <a:gd name="T26" fmla="*/ 22 w 31"/>
                    <a:gd name="T27" fmla="*/ 2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84">
                      <a:moveTo>
                        <a:pt x="22" y="24"/>
                      </a:moveTo>
                      <a:lnTo>
                        <a:pt x="22" y="24"/>
                      </a:lnTo>
                      <a:cubicBezTo>
                        <a:pt x="22" y="26"/>
                        <a:pt x="21" y="28"/>
                        <a:pt x="20" y="31"/>
                      </a:cubicBezTo>
                      <a:cubicBezTo>
                        <a:pt x="19" y="33"/>
                        <a:pt x="18" y="35"/>
                        <a:pt x="17" y="37"/>
                      </a:cubicBezTo>
                      <a:cubicBezTo>
                        <a:pt x="17" y="39"/>
                        <a:pt x="16" y="42"/>
                        <a:pt x="15" y="44"/>
                      </a:cubicBezTo>
                      <a:cubicBezTo>
                        <a:pt x="13" y="51"/>
                        <a:pt x="11" y="57"/>
                        <a:pt x="10" y="60"/>
                      </a:cubicBezTo>
                      <a:cubicBezTo>
                        <a:pt x="8" y="63"/>
                        <a:pt x="2" y="75"/>
                        <a:pt x="0" y="84"/>
                      </a:cubicBezTo>
                      <a:cubicBezTo>
                        <a:pt x="1" y="82"/>
                        <a:pt x="3" y="80"/>
                        <a:pt x="4" y="78"/>
                      </a:cubicBezTo>
                      <a:cubicBezTo>
                        <a:pt x="6" y="75"/>
                        <a:pt x="9" y="73"/>
                        <a:pt x="12" y="69"/>
                      </a:cubicBezTo>
                      <a:cubicBezTo>
                        <a:pt x="19" y="62"/>
                        <a:pt x="24" y="43"/>
                        <a:pt x="25" y="33"/>
                      </a:cubicBezTo>
                      <a:lnTo>
                        <a:pt x="26" y="27"/>
                      </a:lnTo>
                      <a:cubicBezTo>
                        <a:pt x="27" y="19"/>
                        <a:pt x="28" y="11"/>
                        <a:pt x="31" y="2"/>
                      </a:cubicBezTo>
                      <a:cubicBezTo>
                        <a:pt x="31" y="1"/>
                        <a:pt x="31" y="1"/>
                        <a:pt x="31" y="0"/>
                      </a:cubicBezTo>
                      <a:cubicBezTo>
                        <a:pt x="26" y="11"/>
                        <a:pt x="22" y="21"/>
                        <a:pt x="22" y="24"/>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58" name="Freeform 1056"/>
                <p:cNvSpPr>
                  <a:spLocks/>
                </p:cNvSpPr>
                <p:nvPr/>
              </p:nvSpPr>
              <p:spPr bwMode="auto">
                <a:xfrm>
                  <a:off x="5054" y="2034"/>
                  <a:ext cx="14" cy="24"/>
                </a:xfrm>
                <a:custGeom>
                  <a:avLst/>
                  <a:gdLst>
                    <a:gd name="T0" fmla="*/ 0 w 45"/>
                    <a:gd name="T1" fmla="*/ 79 h 79"/>
                    <a:gd name="T2" fmla="*/ 0 w 45"/>
                    <a:gd name="T3" fmla="*/ 79 h 79"/>
                    <a:gd name="T4" fmla="*/ 41 w 45"/>
                    <a:gd name="T5" fmla="*/ 2 h 79"/>
                    <a:gd name="T6" fmla="*/ 42 w 45"/>
                    <a:gd name="T7" fmla="*/ 6 h 79"/>
                    <a:gd name="T8" fmla="*/ 28 w 45"/>
                    <a:gd name="T9" fmla="*/ 41 h 79"/>
                    <a:gd name="T10" fmla="*/ 0 w 45"/>
                    <a:gd name="T11" fmla="*/ 79 h 79"/>
                  </a:gdLst>
                  <a:ahLst/>
                  <a:cxnLst>
                    <a:cxn ang="0">
                      <a:pos x="T0" y="T1"/>
                    </a:cxn>
                    <a:cxn ang="0">
                      <a:pos x="T2" y="T3"/>
                    </a:cxn>
                    <a:cxn ang="0">
                      <a:pos x="T4" y="T5"/>
                    </a:cxn>
                    <a:cxn ang="0">
                      <a:pos x="T6" y="T7"/>
                    </a:cxn>
                    <a:cxn ang="0">
                      <a:pos x="T8" y="T9"/>
                    </a:cxn>
                    <a:cxn ang="0">
                      <a:pos x="T10" y="T11"/>
                    </a:cxn>
                  </a:cxnLst>
                  <a:rect l="0" t="0" r="r" b="b"/>
                  <a:pathLst>
                    <a:path w="45" h="79">
                      <a:moveTo>
                        <a:pt x="0" y="79"/>
                      </a:moveTo>
                      <a:lnTo>
                        <a:pt x="0" y="79"/>
                      </a:lnTo>
                      <a:cubicBezTo>
                        <a:pt x="1" y="56"/>
                        <a:pt x="14" y="18"/>
                        <a:pt x="41" y="2"/>
                      </a:cubicBezTo>
                      <a:cubicBezTo>
                        <a:pt x="45" y="0"/>
                        <a:pt x="45" y="1"/>
                        <a:pt x="42" y="6"/>
                      </a:cubicBezTo>
                      <a:cubicBezTo>
                        <a:pt x="36" y="16"/>
                        <a:pt x="31" y="29"/>
                        <a:pt x="28" y="41"/>
                      </a:cubicBezTo>
                      <a:cubicBezTo>
                        <a:pt x="25" y="53"/>
                        <a:pt x="16" y="70"/>
                        <a:pt x="0" y="7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59" name="Freeform 1057"/>
                <p:cNvSpPr>
                  <a:spLocks/>
                </p:cNvSpPr>
                <p:nvPr/>
              </p:nvSpPr>
              <p:spPr bwMode="auto">
                <a:xfrm>
                  <a:off x="5055" y="2036"/>
                  <a:ext cx="11" cy="21"/>
                </a:xfrm>
                <a:custGeom>
                  <a:avLst/>
                  <a:gdLst>
                    <a:gd name="T0" fmla="*/ 15 w 39"/>
                    <a:gd name="T1" fmla="*/ 37 h 71"/>
                    <a:gd name="T2" fmla="*/ 15 w 39"/>
                    <a:gd name="T3" fmla="*/ 37 h 71"/>
                    <a:gd name="T4" fmla="*/ 30 w 39"/>
                    <a:gd name="T5" fmla="*/ 9 h 71"/>
                    <a:gd name="T6" fmla="*/ 39 w 39"/>
                    <a:gd name="T7" fmla="*/ 0 h 71"/>
                    <a:gd name="T8" fmla="*/ 11 w 39"/>
                    <a:gd name="T9" fmla="*/ 34 h 71"/>
                    <a:gd name="T10" fmla="*/ 0 w 39"/>
                    <a:gd name="T11" fmla="*/ 71 h 71"/>
                    <a:gd name="T12" fmla="*/ 15 w 39"/>
                    <a:gd name="T13" fmla="*/ 37 h 71"/>
                  </a:gdLst>
                  <a:ahLst/>
                  <a:cxnLst>
                    <a:cxn ang="0">
                      <a:pos x="T0" y="T1"/>
                    </a:cxn>
                    <a:cxn ang="0">
                      <a:pos x="T2" y="T3"/>
                    </a:cxn>
                    <a:cxn ang="0">
                      <a:pos x="T4" y="T5"/>
                    </a:cxn>
                    <a:cxn ang="0">
                      <a:pos x="T6" y="T7"/>
                    </a:cxn>
                    <a:cxn ang="0">
                      <a:pos x="T8" y="T9"/>
                    </a:cxn>
                    <a:cxn ang="0">
                      <a:pos x="T10" y="T11"/>
                    </a:cxn>
                    <a:cxn ang="0">
                      <a:pos x="T12" y="T13"/>
                    </a:cxn>
                  </a:cxnLst>
                  <a:rect l="0" t="0" r="r" b="b"/>
                  <a:pathLst>
                    <a:path w="39" h="71">
                      <a:moveTo>
                        <a:pt x="15" y="37"/>
                      </a:moveTo>
                      <a:lnTo>
                        <a:pt x="15" y="37"/>
                      </a:lnTo>
                      <a:cubicBezTo>
                        <a:pt x="19" y="29"/>
                        <a:pt x="26" y="15"/>
                        <a:pt x="30" y="9"/>
                      </a:cubicBezTo>
                      <a:cubicBezTo>
                        <a:pt x="33" y="7"/>
                        <a:pt x="36" y="3"/>
                        <a:pt x="39" y="0"/>
                      </a:cubicBezTo>
                      <a:cubicBezTo>
                        <a:pt x="25" y="9"/>
                        <a:pt x="16" y="24"/>
                        <a:pt x="11" y="34"/>
                      </a:cubicBezTo>
                      <a:cubicBezTo>
                        <a:pt x="5" y="46"/>
                        <a:pt x="1" y="60"/>
                        <a:pt x="0" y="71"/>
                      </a:cubicBezTo>
                      <a:cubicBezTo>
                        <a:pt x="6" y="58"/>
                        <a:pt x="13" y="44"/>
                        <a:pt x="15" y="37"/>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60" name="Freeform 1058"/>
                <p:cNvSpPr>
                  <a:spLocks/>
                </p:cNvSpPr>
                <p:nvPr/>
              </p:nvSpPr>
              <p:spPr bwMode="auto">
                <a:xfrm>
                  <a:off x="5055" y="2036"/>
                  <a:ext cx="12" cy="22"/>
                </a:xfrm>
                <a:custGeom>
                  <a:avLst/>
                  <a:gdLst>
                    <a:gd name="T0" fmla="*/ 30 w 40"/>
                    <a:gd name="T1" fmla="*/ 10 h 72"/>
                    <a:gd name="T2" fmla="*/ 30 w 40"/>
                    <a:gd name="T3" fmla="*/ 10 h 72"/>
                    <a:gd name="T4" fmla="*/ 15 w 40"/>
                    <a:gd name="T5" fmla="*/ 38 h 72"/>
                    <a:gd name="T6" fmla="*/ 0 w 40"/>
                    <a:gd name="T7" fmla="*/ 72 h 72"/>
                    <a:gd name="T8" fmla="*/ 25 w 40"/>
                    <a:gd name="T9" fmla="*/ 37 h 72"/>
                    <a:gd name="T10" fmla="*/ 39 w 40"/>
                    <a:gd name="T11" fmla="*/ 1 h 72"/>
                    <a:gd name="T12" fmla="*/ 40 w 40"/>
                    <a:gd name="T13" fmla="*/ 0 h 72"/>
                    <a:gd name="T14" fmla="*/ 30 w 40"/>
                    <a:gd name="T15" fmla="*/ 10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72">
                      <a:moveTo>
                        <a:pt x="30" y="10"/>
                      </a:moveTo>
                      <a:lnTo>
                        <a:pt x="30" y="10"/>
                      </a:lnTo>
                      <a:cubicBezTo>
                        <a:pt x="26" y="15"/>
                        <a:pt x="19" y="30"/>
                        <a:pt x="15" y="38"/>
                      </a:cubicBezTo>
                      <a:cubicBezTo>
                        <a:pt x="12" y="44"/>
                        <a:pt x="6" y="59"/>
                        <a:pt x="0" y="72"/>
                      </a:cubicBezTo>
                      <a:cubicBezTo>
                        <a:pt x="14" y="63"/>
                        <a:pt x="22" y="47"/>
                        <a:pt x="25" y="37"/>
                      </a:cubicBezTo>
                      <a:cubicBezTo>
                        <a:pt x="28" y="23"/>
                        <a:pt x="34" y="10"/>
                        <a:pt x="39" y="1"/>
                      </a:cubicBezTo>
                      <a:cubicBezTo>
                        <a:pt x="39" y="1"/>
                        <a:pt x="39" y="0"/>
                        <a:pt x="40" y="0"/>
                      </a:cubicBezTo>
                      <a:cubicBezTo>
                        <a:pt x="36" y="3"/>
                        <a:pt x="33" y="7"/>
                        <a:pt x="30" y="10"/>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61" name="Freeform 1059"/>
                <p:cNvSpPr>
                  <a:spLocks/>
                </p:cNvSpPr>
                <p:nvPr/>
              </p:nvSpPr>
              <p:spPr bwMode="auto">
                <a:xfrm>
                  <a:off x="5035" y="2051"/>
                  <a:ext cx="18" cy="16"/>
                </a:xfrm>
                <a:custGeom>
                  <a:avLst/>
                  <a:gdLst>
                    <a:gd name="T0" fmla="*/ 61 w 61"/>
                    <a:gd name="T1" fmla="*/ 49 h 50"/>
                    <a:gd name="T2" fmla="*/ 61 w 61"/>
                    <a:gd name="T3" fmla="*/ 49 h 50"/>
                    <a:gd name="T4" fmla="*/ 36 w 61"/>
                    <a:gd name="T5" fmla="*/ 15 h 50"/>
                    <a:gd name="T6" fmla="*/ 5 w 61"/>
                    <a:gd name="T7" fmla="*/ 1 h 50"/>
                    <a:gd name="T8" fmla="*/ 5 w 61"/>
                    <a:gd name="T9" fmla="*/ 4 h 50"/>
                    <a:gd name="T10" fmla="*/ 16 w 61"/>
                    <a:gd name="T11" fmla="*/ 20 h 50"/>
                    <a:gd name="T12" fmla="*/ 34 w 61"/>
                    <a:gd name="T13" fmla="*/ 37 h 50"/>
                    <a:gd name="T14" fmla="*/ 45 w 61"/>
                    <a:gd name="T15" fmla="*/ 45 h 50"/>
                    <a:gd name="T16" fmla="*/ 61 w 61"/>
                    <a:gd name="T17"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50">
                      <a:moveTo>
                        <a:pt x="61" y="49"/>
                      </a:moveTo>
                      <a:lnTo>
                        <a:pt x="61" y="49"/>
                      </a:lnTo>
                      <a:cubicBezTo>
                        <a:pt x="50" y="25"/>
                        <a:pt x="45" y="21"/>
                        <a:pt x="36" y="15"/>
                      </a:cubicBezTo>
                      <a:cubicBezTo>
                        <a:pt x="26" y="9"/>
                        <a:pt x="10" y="2"/>
                        <a:pt x="5" y="1"/>
                      </a:cubicBezTo>
                      <a:cubicBezTo>
                        <a:pt x="0" y="0"/>
                        <a:pt x="1" y="0"/>
                        <a:pt x="5" y="4"/>
                      </a:cubicBezTo>
                      <a:cubicBezTo>
                        <a:pt x="8" y="8"/>
                        <a:pt x="13" y="15"/>
                        <a:pt x="16" y="20"/>
                      </a:cubicBezTo>
                      <a:cubicBezTo>
                        <a:pt x="19" y="25"/>
                        <a:pt x="30" y="35"/>
                        <a:pt x="34" y="37"/>
                      </a:cubicBezTo>
                      <a:cubicBezTo>
                        <a:pt x="38" y="39"/>
                        <a:pt x="43" y="43"/>
                        <a:pt x="45" y="45"/>
                      </a:cubicBezTo>
                      <a:cubicBezTo>
                        <a:pt x="47" y="47"/>
                        <a:pt x="54" y="50"/>
                        <a:pt x="61" y="4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62" name="Freeform 1060"/>
                <p:cNvSpPr>
                  <a:spLocks/>
                </p:cNvSpPr>
                <p:nvPr/>
              </p:nvSpPr>
              <p:spPr bwMode="auto">
                <a:xfrm>
                  <a:off x="5036" y="2052"/>
                  <a:ext cx="16" cy="13"/>
                </a:xfrm>
                <a:custGeom>
                  <a:avLst/>
                  <a:gdLst>
                    <a:gd name="T0" fmla="*/ 1 w 53"/>
                    <a:gd name="T1" fmla="*/ 1 h 44"/>
                    <a:gd name="T2" fmla="*/ 1 w 53"/>
                    <a:gd name="T3" fmla="*/ 1 h 44"/>
                    <a:gd name="T4" fmla="*/ 1 w 53"/>
                    <a:gd name="T5" fmla="*/ 2 h 44"/>
                    <a:gd name="T6" fmla="*/ 28 w 53"/>
                    <a:gd name="T7" fmla="*/ 20 h 44"/>
                    <a:gd name="T8" fmla="*/ 53 w 53"/>
                    <a:gd name="T9" fmla="*/ 44 h 44"/>
                    <a:gd name="T10" fmla="*/ 30 w 53"/>
                    <a:gd name="T11" fmla="*/ 14 h 44"/>
                    <a:gd name="T12" fmla="*/ 0 w 53"/>
                    <a:gd name="T13" fmla="*/ 0 h 44"/>
                    <a:gd name="T14" fmla="*/ 0 w 53"/>
                    <a:gd name="T15" fmla="*/ 0 h 44"/>
                    <a:gd name="T16" fmla="*/ 0 w 53"/>
                    <a:gd name="T17" fmla="*/ 0 h 44"/>
                    <a:gd name="T18" fmla="*/ 1 w 53"/>
                    <a:gd name="T19"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44">
                      <a:moveTo>
                        <a:pt x="1" y="1"/>
                      </a:moveTo>
                      <a:lnTo>
                        <a:pt x="1" y="1"/>
                      </a:lnTo>
                      <a:cubicBezTo>
                        <a:pt x="1" y="1"/>
                        <a:pt x="1" y="2"/>
                        <a:pt x="1" y="2"/>
                      </a:cubicBezTo>
                      <a:cubicBezTo>
                        <a:pt x="14" y="10"/>
                        <a:pt x="24" y="17"/>
                        <a:pt x="28" y="20"/>
                      </a:cubicBezTo>
                      <a:cubicBezTo>
                        <a:pt x="31" y="23"/>
                        <a:pt x="45" y="36"/>
                        <a:pt x="53" y="44"/>
                      </a:cubicBezTo>
                      <a:cubicBezTo>
                        <a:pt x="43" y="23"/>
                        <a:pt x="39" y="19"/>
                        <a:pt x="30" y="14"/>
                      </a:cubicBezTo>
                      <a:cubicBezTo>
                        <a:pt x="21" y="9"/>
                        <a:pt x="5" y="2"/>
                        <a:pt x="0" y="0"/>
                      </a:cubicBezTo>
                      <a:cubicBezTo>
                        <a:pt x="0" y="0"/>
                        <a:pt x="0" y="0"/>
                        <a:pt x="0" y="0"/>
                      </a:cubicBezTo>
                      <a:cubicBezTo>
                        <a:pt x="0" y="0"/>
                        <a:pt x="0" y="0"/>
                        <a:pt x="0" y="0"/>
                      </a:cubicBezTo>
                      <a:lnTo>
                        <a:pt x="1" y="1"/>
                      </a:ln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63" name="Freeform 1061"/>
                <p:cNvSpPr>
                  <a:spLocks/>
                </p:cNvSpPr>
                <p:nvPr/>
              </p:nvSpPr>
              <p:spPr bwMode="auto">
                <a:xfrm>
                  <a:off x="5037" y="2053"/>
                  <a:ext cx="15" cy="13"/>
                </a:xfrm>
                <a:custGeom>
                  <a:avLst/>
                  <a:gdLst>
                    <a:gd name="T0" fmla="*/ 24 w 51"/>
                    <a:gd name="T1" fmla="*/ 17 h 42"/>
                    <a:gd name="T2" fmla="*/ 24 w 51"/>
                    <a:gd name="T3" fmla="*/ 17 h 42"/>
                    <a:gd name="T4" fmla="*/ 0 w 51"/>
                    <a:gd name="T5" fmla="*/ 0 h 42"/>
                    <a:gd name="T6" fmla="*/ 7 w 51"/>
                    <a:gd name="T7" fmla="*/ 10 h 42"/>
                    <a:gd name="T8" fmla="*/ 9 w 51"/>
                    <a:gd name="T9" fmla="*/ 14 h 42"/>
                    <a:gd name="T10" fmla="*/ 26 w 51"/>
                    <a:gd name="T11" fmla="*/ 30 h 42"/>
                    <a:gd name="T12" fmla="*/ 38 w 51"/>
                    <a:gd name="T13" fmla="*/ 38 h 42"/>
                    <a:gd name="T14" fmla="*/ 51 w 51"/>
                    <a:gd name="T15" fmla="*/ 42 h 42"/>
                    <a:gd name="T16" fmla="*/ 24 w 51"/>
                    <a:gd name="T17" fmla="*/ 1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42">
                      <a:moveTo>
                        <a:pt x="24" y="17"/>
                      </a:moveTo>
                      <a:lnTo>
                        <a:pt x="24" y="17"/>
                      </a:lnTo>
                      <a:cubicBezTo>
                        <a:pt x="20" y="14"/>
                        <a:pt x="11" y="7"/>
                        <a:pt x="0" y="0"/>
                      </a:cubicBezTo>
                      <a:cubicBezTo>
                        <a:pt x="2" y="3"/>
                        <a:pt x="5" y="7"/>
                        <a:pt x="7" y="10"/>
                      </a:cubicBezTo>
                      <a:lnTo>
                        <a:pt x="9" y="14"/>
                      </a:lnTo>
                      <a:cubicBezTo>
                        <a:pt x="12" y="18"/>
                        <a:pt x="23" y="28"/>
                        <a:pt x="26" y="30"/>
                      </a:cubicBezTo>
                      <a:cubicBezTo>
                        <a:pt x="31" y="32"/>
                        <a:pt x="36" y="36"/>
                        <a:pt x="38" y="38"/>
                      </a:cubicBezTo>
                      <a:cubicBezTo>
                        <a:pt x="40" y="40"/>
                        <a:pt x="45" y="42"/>
                        <a:pt x="51" y="42"/>
                      </a:cubicBezTo>
                      <a:cubicBezTo>
                        <a:pt x="44" y="35"/>
                        <a:pt x="28" y="20"/>
                        <a:pt x="24" y="17"/>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64" name="Freeform 1062"/>
                <p:cNvSpPr>
                  <a:spLocks/>
                </p:cNvSpPr>
                <p:nvPr/>
              </p:nvSpPr>
              <p:spPr bwMode="auto">
                <a:xfrm>
                  <a:off x="5053" y="2052"/>
                  <a:ext cx="12" cy="18"/>
                </a:xfrm>
                <a:custGeom>
                  <a:avLst/>
                  <a:gdLst>
                    <a:gd name="T0" fmla="*/ 6 w 40"/>
                    <a:gd name="T1" fmla="*/ 61 h 61"/>
                    <a:gd name="T2" fmla="*/ 6 w 40"/>
                    <a:gd name="T3" fmla="*/ 61 h 61"/>
                    <a:gd name="T4" fmla="*/ 30 w 40"/>
                    <a:gd name="T5" fmla="*/ 33 h 61"/>
                    <a:gd name="T6" fmla="*/ 37 w 40"/>
                    <a:gd name="T7" fmla="*/ 6 h 61"/>
                    <a:gd name="T8" fmla="*/ 35 w 40"/>
                    <a:gd name="T9" fmla="*/ 4 h 61"/>
                    <a:gd name="T10" fmla="*/ 16 w 40"/>
                    <a:gd name="T11" fmla="*/ 28 h 61"/>
                    <a:gd name="T12" fmla="*/ 9 w 40"/>
                    <a:gd name="T13" fmla="*/ 39 h 61"/>
                    <a:gd name="T14" fmla="*/ 6 w 40"/>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1">
                      <a:moveTo>
                        <a:pt x="6" y="61"/>
                      </a:moveTo>
                      <a:lnTo>
                        <a:pt x="6" y="61"/>
                      </a:lnTo>
                      <a:cubicBezTo>
                        <a:pt x="23" y="50"/>
                        <a:pt x="28" y="45"/>
                        <a:pt x="30" y="33"/>
                      </a:cubicBezTo>
                      <a:cubicBezTo>
                        <a:pt x="31" y="22"/>
                        <a:pt x="34" y="9"/>
                        <a:pt x="37" y="6"/>
                      </a:cubicBezTo>
                      <a:cubicBezTo>
                        <a:pt x="40" y="2"/>
                        <a:pt x="40" y="0"/>
                        <a:pt x="35" y="4"/>
                      </a:cubicBezTo>
                      <a:cubicBezTo>
                        <a:pt x="23" y="12"/>
                        <a:pt x="18" y="23"/>
                        <a:pt x="16" y="28"/>
                      </a:cubicBezTo>
                      <a:cubicBezTo>
                        <a:pt x="15" y="32"/>
                        <a:pt x="12" y="36"/>
                        <a:pt x="9" y="39"/>
                      </a:cubicBezTo>
                      <a:cubicBezTo>
                        <a:pt x="6" y="41"/>
                        <a:pt x="0" y="54"/>
                        <a:pt x="6" y="6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65" name="Freeform 1063"/>
                <p:cNvSpPr>
                  <a:spLocks/>
                </p:cNvSpPr>
                <p:nvPr/>
              </p:nvSpPr>
              <p:spPr bwMode="auto">
                <a:xfrm>
                  <a:off x="5054" y="2054"/>
                  <a:ext cx="9" cy="16"/>
                </a:xfrm>
                <a:custGeom>
                  <a:avLst/>
                  <a:gdLst>
                    <a:gd name="T0" fmla="*/ 14 w 29"/>
                    <a:gd name="T1" fmla="*/ 30 h 51"/>
                    <a:gd name="T2" fmla="*/ 14 w 29"/>
                    <a:gd name="T3" fmla="*/ 30 h 51"/>
                    <a:gd name="T4" fmla="*/ 22 w 29"/>
                    <a:gd name="T5" fmla="*/ 15 h 51"/>
                    <a:gd name="T6" fmla="*/ 29 w 29"/>
                    <a:gd name="T7" fmla="*/ 0 h 51"/>
                    <a:gd name="T8" fmla="*/ 15 w 29"/>
                    <a:gd name="T9" fmla="*/ 20 h 51"/>
                    <a:gd name="T10" fmla="*/ 7 w 29"/>
                    <a:gd name="T11" fmla="*/ 32 h 51"/>
                    <a:gd name="T12" fmla="*/ 3 w 29"/>
                    <a:gd name="T13" fmla="*/ 51 h 51"/>
                    <a:gd name="T14" fmla="*/ 14 w 29"/>
                    <a:gd name="T15" fmla="*/ 3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51">
                      <a:moveTo>
                        <a:pt x="14" y="30"/>
                      </a:moveTo>
                      <a:lnTo>
                        <a:pt x="14" y="30"/>
                      </a:lnTo>
                      <a:cubicBezTo>
                        <a:pt x="17" y="26"/>
                        <a:pt x="22" y="19"/>
                        <a:pt x="22" y="15"/>
                      </a:cubicBezTo>
                      <a:cubicBezTo>
                        <a:pt x="23" y="12"/>
                        <a:pt x="25" y="5"/>
                        <a:pt x="29" y="0"/>
                      </a:cubicBezTo>
                      <a:cubicBezTo>
                        <a:pt x="20" y="7"/>
                        <a:pt x="16" y="16"/>
                        <a:pt x="15" y="20"/>
                      </a:cubicBezTo>
                      <a:cubicBezTo>
                        <a:pt x="13" y="26"/>
                        <a:pt x="8" y="30"/>
                        <a:pt x="7" y="32"/>
                      </a:cubicBezTo>
                      <a:cubicBezTo>
                        <a:pt x="5" y="34"/>
                        <a:pt x="0" y="44"/>
                        <a:pt x="3" y="51"/>
                      </a:cubicBezTo>
                      <a:cubicBezTo>
                        <a:pt x="6" y="40"/>
                        <a:pt x="11" y="33"/>
                        <a:pt x="14" y="30"/>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66" name="Freeform 1064"/>
                <p:cNvSpPr>
                  <a:spLocks/>
                </p:cNvSpPr>
                <p:nvPr/>
              </p:nvSpPr>
              <p:spPr bwMode="auto">
                <a:xfrm>
                  <a:off x="5055" y="2053"/>
                  <a:ext cx="9" cy="17"/>
                </a:xfrm>
                <a:custGeom>
                  <a:avLst/>
                  <a:gdLst>
                    <a:gd name="T0" fmla="*/ 28 w 29"/>
                    <a:gd name="T1" fmla="*/ 0 h 55"/>
                    <a:gd name="T2" fmla="*/ 28 w 29"/>
                    <a:gd name="T3" fmla="*/ 0 h 55"/>
                    <a:gd name="T4" fmla="*/ 19 w 29"/>
                    <a:gd name="T5" fmla="*/ 18 h 55"/>
                    <a:gd name="T6" fmla="*/ 10 w 29"/>
                    <a:gd name="T7" fmla="*/ 34 h 55"/>
                    <a:gd name="T8" fmla="*/ 0 w 29"/>
                    <a:gd name="T9" fmla="*/ 55 h 55"/>
                    <a:gd name="T10" fmla="*/ 21 w 29"/>
                    <a:gd name="T11" fmla="*/ 28 h 55"/>
                    <a:gd name="T12" fmla="*/ 29 w 29"/>
                    <a:gd name="T13" fmla="*/ 0 h 55"/>
                    <a:gd name="T14" fmla="*/ 28 w 29"/>
                    <a:gd name="T15" fmla="*/ 0 h 55"/>
                    <a:gd name="T16" fmla="*/ 28 w 29"/>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55">
                      <a:moveTo>
                        <a:pt x="28" y="0"/>
                      </a:moveTo>
                      <a:lnTo>
                        <a:pt x="28" y="0"/>
                      </a:lnTo>
                      <a:cubicBezTo>
                        <a:pt x="23" y="7"/>
                        <a:pt x="19" y="15"/>
                        <a:pt x="19" y="18"/>
                      </a:cubicBezTo>
                      <a:cubicBezTo>
                        <a:pt x="19" y="22"/>
                        <a:pt x="14" y="30"/>
                        <a:pt x="10" y="34"/>
                      </a:cubicBezTo>
                      <a:cubicBezTo>
                        <a:pt x="8" y="37"/>
                        <a:pt x="2" y="43"/>
                        <a:pt x="0" y="55"/>
                      </a:cubicBezTo>
                      <a:cubicBezTo>
                        <a:pt x="15" y="44"/>
                        <a:pt x="20" y="39"/>
                        <a:pt x="21" y="28"/>
                      </a:cubicBezTo>
                      <a:cubicBezTo>
                        <a:pt x="23" y="18"/>
                        <a:pt x="25" y="4"/>
                        <a:pt x="29" y="0"/>
                      </a:cubicBezTo>
                      <a:cubicBezTo>
                        <a:pt x="29" y="0"/>
                        <a:pt x="28" y="0"/>
                        <a:pt x="28" y="0"/>
                      </a:cubicBezTo>
                      <a:cubicBezTo>
                        <a:pt x="28" y="0"/>
                        <a:pt x="28" y="0"/>
                        <a:pt x="28" y="0"/>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67" name="Freeform 1065"/>
                <p:cNvSpPr>
                  <a:spLocks/>
                </p:cNvSpPr>
                <p:nvPr/>
              </p:nvSpPr>
              <p:spPr bwMode="auto">
                <a:xfrm>
                  <a:off x="5037" y="2071"/>
                  <a:ext cx="22" cy="11"/>
                </a:xfrm>
                <a:custGeom>
                  <a:avLst/>
                  <a:gdLst>
                    <a:gd name="T0" fmla="*/ 71 w 71"/>
                    <a:gd name="T1" fmla="*/ 37 h 37"/>
                    <a:gd name="T2" fmla="*/ 71 w 71"/>
                    <a:gd name="T3" fmla="*/ 37 h 37"/>
                    <a:gd name="T4" fmla="*/ 50 w 71"/>
                    <a:gd name="T5" fmla="*/ 5 h 37"/>
                    <a:gd name="T6" fmla="*/ 27 w 71"/>
                    <a:gd name="T7" fmla="*/ 1 h 37"/>
                    <a:gd name="T8" fmla="*/ 7 w 71"/>
                    <a:gd name="T9" fmla="*/ 1 h 37"/>
                    <a:gd name="T10" fmla="*/ 6 w 71"/>
                    <a:gd name="T11" fmla="*/ 3 h 37"/>
                    <a:gd name="T12" fmla="*/ 20 w 71"/>
                    <a:gd name="T13" fmla="*/ 14 h 37"/>
                    <a:gd name="T14" fmla="*/ 53 w 71"/>
                    <a:gd name="T15" fmla="*/ 27 h 37"/>
                    <a:gd name="T16" fmla="*/ 71 w 71"/>
                    <a:gd name="T1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37">
                      <a:moveTo>
                        <a:pt x="71" y="37"/>
                      </a:moveTo>
                      <a:lnTo>
                        <a:pt x="71" y="37"/>
                      </a:lnTo>
                      <a:cubicBezTo>
                        <a:pt x="65" y="19"/>
                        <a:pt x="62" y="10"/>
                        <a:pt x="50" y="5"/>
                      </a:cubicBezTo>
                      <a:cubicBezTo>
                        <a:pt x="38" y="0"/>
                        <a:pt x="34" y="1"/>
                        <a:pt x="27" y="1"/>
                      </a:cubicBezTo>
                      <a:cubicBezTo>
                        <a:pt x="19" y="2"/>
                        <a:pt x="11" y="2"/>
                        <a:pt x="7" y="1"/>
                      </a:cubicBezTo>
                      <a:cubicBezTo>
                        <a:pt x="3" y="0"/>
                        <a:pt x="0" y="0"/>
                        <a:pt x="6" y="3"/>
                      </a:cubicBezTo>
                      <a:cubicBezTo>
                        <a:pt x="12" y="6"/>
                        <a:pt x="16" y="10"/>
                        <a:pt x="20" y="14"/>
                      </a:cubicBezTo>
                      <a:cubicBezTo>
                        <a:pt x="25" y="17"/>
                        <a:pt x="44" y="25"/>
                        <a:pt x="53" y="27"/>
                      </a:cubicBezTo>
                      <a:cubicBezTo>
                        <a:pt x="61" y="29"/>
                        <a:pt x="60" y="35"/>
                        <a:pt x="71" y="3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68" name="Freeform 1066"/>
                <p:cNvSpPr>
                  <a:spLocks/>
                </p:cNvSpPr>
                <p:nvPr/>
              </p:nvSpPr>
              <p:spPr bwMode="auto">
                <a:xfrm>
                  <a:off x="5041" y="2072"/>
                  <a:ext cx="16" cy="9"/>
                </a:xfrm>
                <a:custGeom>
                  <a:avLst/>
                  <a:gdLst>
                    <a:gd name="T0" fmla="*/ 53 w 55"/>
                    <a:gd name="T1" fmla="*/ 26 h 29"/>
                    <a:gd name="T2" fmla="*/ 53 w 55"/>
                    <a:gd name="T3" fmla="*/ 26 h 29"/>
                    <a:gd name="T4" fmla="*/ 39 w 55"/>
                    <a:gd name="T5" fmla="*/ 14 h 29"/>
                    <a:gd name="T6" fmla="*/ 29 w 55"/>
                    <a:gd name="T7" fmla="*/ 10 h 29"/>
                    <a:gd name="T8" fmla="*/ 18 w 55"/>
                    <a:gd name="T9" fmla="*/ 7 h 29"/>
                    <a:gd name="T10" fmla="*/ 15 w 55"/>
                    <a:gd name="T11" fmla="*/ 6 h 29"/>
                    <a:gd name="T12" fmla="*/ 0 w 55"/>
                    <a:gd name="T13" fmla="*/ 0 h 29"/>
                    <a:gd name="T14" fmla="*/ 6 w 55"/>
                    <a:gd name="T15" fmla="*/ 5 h 29"/>
                    <a:gd name="T16" fmla="*/ 10 w 55"/>
                    <a:gd name="T17" fmla="*/ 8 h 29"/>
                    <a:gd name="T18" fmla="*/ 42 w 55"/>
                    <a:gd name="T19" fmla="*/ 21 h 29"/>
                    <a:gd name="T20" fmla="*/ 50 w 55"/>
                    <a:gd name="T21" fmla="*/ 25 h 29"/>
                    <a:gd name="T22" fmla="*/ 55 w 55"/>
                    <a:gd name="T23" fmla="*/ 29 h 29"/>
                    <a:gd name="T24" fmla="*/ 53 w 55"/>
                    <a:gd name="T25"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29">
                      <a:moveTo>
                        <a:pt x="53" y="26"/>
                      </a:moveTo>
                      <a:lnTo>
                        <a:pt x="53" y="26"/>
                      </a:lnTo>
                      <a:cubicBezTo>
                        <a:pt x="49" y="22"/>
                        <a:pt x="45" y="17"/>
                        <a:pt x="39" y="14"/>
                      </a:cubicBezTo>
                      <a:cubicBezTo>
                        <a:pt x="37" y="12"/>
                        <a:pt x="33" y="11"/>
                        <a:pt x="29" y="10"/>
                      </a:cubicBezTo>
                      <a:cubicBezTo>
                        <a:pt x="25" y="10"/>
                        <a:pt x="21" y="9"/>
                        <a:pt x="18" y="7"/>
                      </a:cubicBezTo>
                      <a:lnTo>
                        <a:pt x="15" y="6"/>
                      </a:lnTo>
                      <a:cubicBezTo>
                        <a:pt x="11" y="4"/>
                        <a:pt x="6" y="2"/>
                        <a:pt x="0" y="0"/>
                      </a:cubicBezTo>
                      <a:cubicBezTo>
                        <a:pt x="2" y="1"/>
                        <a:pt x="4" y="3"/>
                        <a:pt x="6" y="5"/>
                      </a:cubicBezTo>
                      <a:cubicBezTo>
                        <a:pt x="8" y="6"/>
                        <a:pt x="9" y="7"/>
                        <a:pt x="10" y="8"/>
                      </a:cubicBezTo>
                      <a:cubicBezTo>
                        <a:pt x="14" y="11"/>
                        <a:pt x="33" y="19"/>
                        <a:pt x="42" y="21"/>
                      </a:cubicBezTo>
                      <a:cubicBezTo>
                        <a:pt x="46" y="22"/>
                        <a:pt x="48" y="24"/>
                        <a:pt x="50" y="25"/>
                      </a:cubicBezTo>
                      <a:cubicBezTo>
                        <a:pt x="52" y="27"/>
                        <a:pt x="53" y="28"/>
                        <a:pt x="55" y="29"/>
                      </a:cubicBezTo>
                      <a:cubicBezTo>
                        <a:pt x="54" y="28"/>
                        <a:pt x="54" y="27"/>
                        <a:pt x="53" y="26"/>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69" name="Freeform 1067"/>
                <p:cNvSpPr>
                  <a:spLocks/>
                </p:cNvSpPr>
                <p:nvPr/>
              </p:nvSpPr>
              <p:spPr bwMode="auto">
                <a:xfrm>
                  <a:off x="5040" y="2071"/>
                  <a:ext cx="18" cy="11"/>
                </a:xfrm>
                <a:custGeom>
                  <a:avLst/>
                  <a:gdLst>
                    <a:gd name="T0" fmla="*/ 18 w 60"/>
                    <a:gd name="T1" fmla="*/ 9 h 34"/>
                    <a:gd name="T2" fmla="*/ 18 w 60"/>
                    <a:gd name="T3" fmla="*/ 9 h 34"/>
                    <a:gd name="T4" fmla="*/ 20 w 60"/>
                    <a:gd name="T5" fmla="*/ 10 h 34"/>
                    <a:gd name="T6" fmla="*/ 31 w 60"/>
                    <a:gd name="T7" fmla="*/ 14 h 34"/>
                    <a:gd name="T8" fmla="*/ 42 w 60"/>
                    <a:gd name="T9" fmla="*/ 17 h 34"/>
                    <a:gd name="T10" fmla="*/ 56 w 60"/>
                    <a:gd name="T11" fmla="*/ 30 h 34"/>
                    <a:gd name="T12" fmla="*/ 59 w 60"/>
                    <a:gd name="T13" fmla="*/ 34 h 34"/>
                    <a:gd name="T14" fmla="*/ 60 w 60"/>
                    <a:gd name="T15" fmla="*/ 34 h 34"/>
                    <a:gd name="T16" fmla="*/ 40 w 60"/>
                    <a:gd name="T17" fmla="*/ 5 h 34"/>
                    <a:gd name="T18" fmla="*/ 19 w 60"/>
                    <a:gd name="T19" fmla="*/ 1 h 34"/>
                    <a:gd name="T20" fmla="*/ 18 w 60"/>
                    <a:gd name="T21" fmla="*/ 1 h 34"/>
                    <a:gd name="T22" fmla="*/ 0 w 60"/>
                    <a:gd name="T23" fmla="*/ 2 h 34"/>
                    <a:gd name="T24" fmla="*/ 18 w 60"/>
                    <a:gd name="T25" fmla="*/ 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34">
                      <a:moveTo>
                        <a:pt x="18" y="9"/>
                      </a:moveTo>
                      <a:lnTo>
                        <a:pt x="18" y="9"/>
                      </a:lnTo>
                      <a:lnTo>
                        <a:pt x="20" y="10"/>
                      </a:lnTo>
                      <a:cubicBezTo>
                        <a:pt x="23" y="12"/>
                        <a:pt x="27" y="13"/>
                        <a:pt x="31" y="14"/>
                      </a:cubicBezTo>
                      <a:cubicBezTo>
                        <a:pt x="35" y="15"/>
                        <a:pt x="39" y="16"/>
                        <a:pt x="42" y="17"/>
                      </a:cubicBezTo>
                      <a:cubicBezTo>
                        <a:pt x="48" y="20"/>
                        <a:pt x="52" y="25"/>
                        <a:pt x="56" y="30"/>
                      </a:cubicBezTo>
                      <a:cubicBezTo>
                        <a:pt x="57" y="31"/>
                        <a:pt x="58" y="33"/>
                        <a:pt x="59" y="34"/>
                      </a:cubicBezTo>
                      <a:cubicBezTo>
                        <a:pt x="59" y="34"/>
                        <a:pt x="60" y="34"/>
                        <a:pt x="60" y="34"/>
                      </a:cubicBezTo>
                      <a:cubicBezTo>
                        <a:pt x="54" y="18"/>
                        <a:pt x="52" y="10"/>
                        <a:pt x="40" y="5"/>
                      </a:cubicBezTo>
                      <a:cubicBezTo>
                        <a:pt x="30" y="0"/>
                        <a:pt x="25" y="1"/>
                        <a:pt x="19" y="1"/>
                      </a:cubicBezTo>
                      <a:lnTo>
                        <a:pt x="18" y="1"/>
                      </a:lnTo>
                      <a:cubicBezTo>
                        <a:pt x="10" y="2"/>
                        <a:pt x="4" y="2"/>
                        <a:pt x="0" y="2"/>
                      </a:cubicBezTo>
                      <a:cubicBezTo>
                        <a:pt x="7" y="5"/>
                        <a:pt x="13" y="7"/>
                        <a:pt x="18" y="9"/>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70" name="Freeform 1068"/>
                <p:cNvSpPr>
                  <a:spLocks/>
                </p:cNvSpPr>
                <p:nvPr/>
              </p:nvSpPr>
              <p:spPr bwMode="auto">
                <a:xfrm>
                  <a:off x="5056" y="2058"/>
                  <a:ext cx="8" cy="27"/>
                </a:xfrm>
                <a:custGeom>
                  <a:avLst/>
                  <a:gdLst>
                    <a:gd name="T0" fmla="*/ 13 w 26"/>
                    <a:gd name="T1" fmla="*/ 87 h 87"/>
                    <a:gd name="T2" fmla="*/ 13 w 26"/>
                    <a:gd name="T3" fmla="*/ 87 h 87"/>
                    <a:gd name="T4" fmla="*/ 17 w 26"/>
                    <a:gd name="T5" fmla="*/ 43 h 87"/>
                    <a:gd name="T6" fmla="*/ 14 w 26"/>
                    <a:gd name="T7" fmla="*/ 18 h 87"/>
                    <a:gd name="T8" fmla="*/ 8 w 26"/>
                    <a:gd name="T9" fmla="*/ 3 h 87"/>
                    <a:gd name="T10" fmla="*/ 5 w 26"/>
                    <a:gd name="T11" fmla="*/ 4 h 87"/>
                    <a:gd name="T12" fmla="*/ 3 w 26"/>
                    <a:gd name="T13" fmla="*/ 56 h 87"/>
                    <a:gd name="T14" fmla="*/ 13 w 26"/>
                    <a:gd name="T15" fmla="*/ 87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87">
                      <a:moveTo>
                        <a:pt x="13" y="87"/>
                      </a:moveTo>
                      <a:lnTo>
                        <a:pt x="13" y="87"/>
                      </a:lnTo>
                      <a:cubicBezTo>
                        <a:pt x="26" y="65"/>
                        <a:pt x="18" y="50"/>
                        <a:pt x="17" y="43"/>
                      </a:cubicBezTo>
                      <a:cubicBezTo>
                        <a:pt x="16" y="36"/>
                        <a:pt x="17" y="22"/>
                        <a:pt x="14" y="18"/>
                      </a:cubicBezTo>
                      <a:cubicBezTo>
                        <a:pt x="12" y="15"/>
                        <a:pt x="9" y="6"/>
                        <a:pt x="8" y="3"/>
                      </a:cubicBezTo>
                      <a:cubicBezTo>
                        <a:pt x="8" y="0"/>
                        <a:pt x="7" y="0"/>
                        <a:pt x="5" y="4"/>
                      </a:cubicBezTo>
                      <a:cubicBezTo>
                        <a:pt x="0" y="22"/>
                        <a:pt x="0" y="45"/>
                        <a:pt x="3" y="56"/>
                      </a:cubicBezTo>
                      <a:cubicBezTo>
                        <a:pt x="5" y="66"/>
                        <a:pt x="4" y="80"/>
                        <a:pt x="13" y="8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71" name="Freeform 1069"/>
                <p:cNvSpPr>
                  <a:spLocks/>
                </p:cNvSpPr>
                <p:nvPr/>
              </p:nvSpPr>
              <p:spPr bwMode="auto">
                <a:xfrm>
                  <a:off x="5058" y="2060"/>
                  <a:ext cx="5" cy="24"/>
                </a:xfrm>
                <a:custGeom>
                  <a:avLst/>
                  <a:gdLst>
                    <a:gd name="T0" fmla="*/ 1 w 16"/>
                    <a:gd name="T1" fmla="*/ 20 h 78"/>
                    <a:gd name="T2" fmla="*/ 1 w 16"/>
                    <a:gd name="T3" fmla="*/ 20 h 78"/>
                    <a:gd name="T4" fmla="*/ 2 w 16"/>
                    <a:gd name="T5" fmla="*/ 37 h 78"/>
                    <a:gd name="T6" fmla="*/ 5 w 16"/>
                    <a:gd name="T7" fmla="*/ 55 h 78"/>
                    <a:gd name="T8" fmla="*/ 7 w 16"/>
                    <a:gd name="T9" fmla="*/ 78 h 78"/>
                    <a:gd name="T10" fmla="*/ 11 w 16"/>
                    <a:gd name="T11" fmla="*/ 41 h 78"/>
                    <a:gd name="T12" fmla="*/ 10 w 16"/>
                    <a:gd name="T13" fmla="*/ 37 h 78"/>
                    <a:gd name="T14" fmla="*/ 9 w 16"/>
                    <a:gd name="T15" fmla="*/ 28 h 78"/>
                    <a:gd name="T16" fmla="*/ 7 w 16"/>
                    <a:gd name="T17" fmla="*/ 13 h 78"/>
                    <a:gd name="T18" fmla="*/ 1 w 16"/>
                    <a:gd name="T19" fmla="*/ 0 h 78"/>
                    <a:gd name="T20" fmla="*/ 1 w 16"/>
                    <a:gd name="T21" fmla="*/ 2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78">
                      <a:moveTo>
                        <a:pt x="1" y="20"/>
                      </a:moveTo>
                      <a:lnTo>
                        <a:pt x="1" y="20"/>
                      </a:lnTo>
                      <a:cubicBezTo>
                        <a:pt x="2" y="25"/>
                        <a:pt x="2" y="33"/>
                        <a:pt x="2" y="37"/>
                      </a:cubicBezTo>
                      <a:cubicBezTo>
                        <a:pt x="2" y="42"/>
                        <a:pt x="3" y="49"/>
                        <a:pt x="5" y="55"/>
                      </a:cubicBezTo>
                      <a:cubicBezTo>
                        <a:pt x="6" y="61"/>
                        <a:pt x="7" y="71"/>
                        <a:pt x="7" y="78"/>
                      </a:cubicBezTo>
                      <a:cubicBezTo>
                        <a:pt x="16" y="61"/>
                        <a:pt x="13" y="49"/>
                        <a:pt x="11" y="41"/>
                      </a:cubicBezTo>
                      <a:cubicBezTo>
                        <a:pt x="11" y="40"/>
                        <a:pt x="10" y="38"/>
                        <a:pt x="10" y="37"/>
                      </a:cubicBezTo>
                      <a:cubicBezTo>
                        <a:pt x="10" y="35"/>
                        <a:pt x="9" y="31"/>
                        <a:pt x="9" y="28"/>
                      </a:cubicBezTo>
                      <a:cubicBezTo>
                        <a:pt x="9" y="22"/>
                        <a:pt x="9" y="15"/>
                        <a:pt x="7" y="13"/>
                      </a:cubicBezTo>
                      <a:cubicBezTo>
                        <a:pt x="5" y="10"/>
                        <a:pt x="3" y="4"/>
                        <a:pt x="1" y="0"/>
                      </a:cubicBezTo>
                      <a:cubicBezTo>
                        <a:pt x="0" y="10"/>
                        <a:pt x="1" y="17"/>
                        <a:pt x="1" y="20"/>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72" name="Freeform 1070"/>
                <p:cNvSpPr>
                  <a:spLocks/>
                </p:cNvSpPr>
                <p:nvPr/>
              </p:nvSpPr>
              <p:spPr bwMode="auto">
                <a:xfrm>
                  <a:off x="5056" y="2059"/>
                  <a:ext cx="4" cy="25"/>
                </a:xfrm>
                <a:custGeom>
                  <a:avLst/>
                  <a:gdLst>
                    <a:gd name="T0" fmla="*/ 11 w 11"/>
                    <a:gd name="T1" fmla="*/ 81 h 82"/>
                    <a:gd name="T2" fmla="*/ 11 w 11"/>
                    <a:gd name="T3" fmla="*/ 81 h 82"/>
                    <a:gd name="T4" fmla="*/ 9 w 11"/>
                    <a:gd name="T5" fmla="*/ 58 h 82"/>
                    <a:gd name="T6" fmla="*/ 6 w 11"/>
                    <a:gd name="T7" fmla="*/ 40 h 82"/>
                    <a:gd name="T8" fmla="*/ 6 w 11"/>
                    <a:gd name="T9" fmla="*/ 24 h 82"/>
                    <a:gd name="T10" fmla="*/ 6 w 11"/>
                    <a:gd name="T11" fmla="*/ 0 h 82"/>
                    <a:gd name="T12" fmla="*/ 6 w 11"/>
                    <a:gd name="T13" fmla="*/ 1 h 82"/>
                    <a:gd name="T14" fmla="*/ 3 w 11"/>
                    <a:gd name="T15" fmla="*/ 52 h 82"/>
                    <a:gd name="T16" fmla="*/ 4 w 11"/>
                    <a:gd name="T17" fmla="*/ 60 h 82"/>
                    <a:gd name="T18" fmla="*/ 11 w 11"/>
                    <a:gd name="T19" fmla="*/ 82 h 82"/>
                    <a:gd name="T20" fmla="*/ 11 w 11"/>
                    <a:gd name="T2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82">
                      <a:moveTo>
                        <a:pt x="11" y="81"/>
                      </a:moveTo>
                      <a:lnTo>
                        <a:pt x="11" y="81"/>
                      </a:lnTo>
                      <a:cubicBezTo>
                        <a:pt x="11" y="75"/>
                        <a:pt x="10" y="64"/>
                        <a:pt x="9" y="58"/>
                      </a:cubicBezTo>
                      <a:cubicBezTo>
                        <a:pt x="7" y="52"/>
                        <a:pt x="6" y="45"/>
                        <a:pt x="6" y="40"/>
                      </a:cubicBezTo>
                      <a:cubicBezTo>
                        <a:pt x="6" y="36"/>
                        <a:pt x="6" y="28"/>
                        <a:pt x="6" y="24"/>
                      </a:cubicBezTo>
                      <a:cubicBezTo>
                        <a:pt x="5" y="20"/>
                        <a:pt x="4" y="12"/>
                        <a:pt x="6" y="0"/>
                      </a:cubicBezTo>
                      <a:cubicBezTo>
                        <a:pt x="6" y="1"/>
                        <a:pt x="6" y="1"/>
                        <a:pt x="6" y="1"/>
                      </a:cubicBezTo>
                      <a:cubicBezTo>
                        <a:pt x="0" y="19"/>
                        <a:pt x="1" y="42"/>
                        <a:pt x="3" y="52"/>
                      </a:cubicBezTo>
                      <a:cubicBezTo>
                        <a:pt x="3" y="55"/>
                        <a:pt x="4" y="58"/>
                        <a:pt x="4" y="60"/>
                      </a:cubicBezTo>
                      <a:cubicBezTo>
                        <a:pt x="5" y="68"/>
                        <a:pt x="6" y="77"/>
                        <a:pt x="11" y="82"/>
                      </a:cubicBezTo>
                      <a:lnTo>
                        <a:pt x="11" y="81"/>
                      </a:ln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73" name="Freeform 1071"/>
                <p:cNvSpPr>
                  <a:spLocks/>
                </p:cNvSpPr>
                <p:nvPr/>
              </p:nvSpPr>
              <p:spPr bwMode="auto">
                <a:xfrm>
                  <a:off x="5061" y="2060"/>
                  <a:ext cx="8" cy="30"/>
                </a:xfrm>
                <a:custGeom>
                  <a:avLst/>
                  <a:gdLst>
                    <a:gd name="T0" fmla="*/ 11 w 26"/>
                    <a:gd name="T1" fmla="*/ 98 h 98"/>
                    <a:gd name="T2" fmla="*/ 11 w 26"/>
                    <a:gd name="T3" fmla="*/ 98 h 98"/>
                    <a:gd name="T4" fmla="*/ 3 w 26"/>
                    <a:gd name="T5" fmla="*/ 69 h 98"/>
                    <a:gd name="T6" fmla="*/ 14 w 26"/>
                    <a:gd name="T7" fmla="*/ 9 h 98"/>
                    <a:gd name="T8" fmla="*/ 17 w 26"/>
                    <a:gd name="T9" fmla="*/ 12 h 98"/>
                    <a:gd name="T10" fmla="*/ 23 w 26"/>
                    <a:gd name="T11" fmla="*/ 58 h 98"/>
                    <a:gd name="T12" fmla="*/ 11 w 26"/>
                    <a:gd name="T13" fmla="*/ 98 h 98"/>
                  </a:gdLst>
                  <a:ahLst/>
                  <a:cxnLst>
                    <a:cxn ang="0">
                      <a:pos x="T0" y="T1"/>
                    </a:cxn>
                    <a:cxn ang="0">
                      <a:pos x="T2" y="T3"/>
                    </a:cxn>
                    <a:cxn ang="0">
                      <a:pos x="T4" y="T5"/>
                    </a:cxn>
                    <a:cxn ang="0">
                      <a:pos x="T6" y="T7"/>
                    </a:cxn>
                    <a:cxn ang="0">
                      <a:pos x="T8" y="T9"/>
                    </a:cxn>
                    <a:cxn ang="0">
                      <a:pos x="T10" y="T11"/>
                    </a:cxn>
                    <a:cxn ang="0">
                      <a:pos x="T12" y="T13"/>
                    </a:cxn>
                  </a:cxnLst>
                  <a:rect l="0" t="0" r="r" b="b"/>
                  <a:pathLst>
                    <a:path w="26" h="98">
                      <a:moveTo>
                        <a:pt x="11" y="98"/>
                      </a:moveTo>
                      <a:lnTo>
                        <a:pt x="11" y="98"/>
                      </a:lnTo>
                      <a:cubicBezTo>
                        <a:pt x="5" y="86"/>
                        <a:pt x="5" y="80"/>
                        <a:pt x="3" y="69"/>
                      </a:cubicBezTo>
                      <a:cubicBezTo>
                        <a:pt x="0" y="58"/>
                        <a:pt x="4" y="32"/>
                        <a:pt x="14" y="9"/>
                      </a:cubicBezTo>
                      <a:cubicBezTo>
                        <a:pt x="18" y="0"/>
                        <a:pt x="17" y="8"/>
                        <a:pt x="17" y="12"/>
                      </a:cubicBezTo>
                      <a:cubicBezTo>
                        <a:pt x="16" y="21"/>
                        <a:pt x="20" y="45"/>
                        <a:pt x="23" y="58"/>
                      </a:cubicBezTo>
                      <a:cubicBezTo>
                        <a:pt x="25" y="70"/>
                        <a:pt x="26" y="89"/>
                        <a:pt x="11" y="9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74" name="Freeform 1072"/>
                <p:cNvSpPr>
                  <a:spLocks/>
                </p:cNvSpPr>
                <p:nvPr/>
              </p:nvSpPr>
              <p:spPr bwMode="auto">
                <a:xfrm>
                  <a:off x="5062" y="2064"/>
                  <a:ext cx="3" cy="25"/>
                </a:xfrm>
                <a:custGeom>
                  <a:avLst/>
                  <a:gdLst>
                    <a:gd name="T0" fmla="*/ 9 w 13"/>
                    <a:gd name="T1" fmla="*/ 31 h 84"/>
                    <a:gd name="T2" fmla="*/ 9 w 13"/>
                    <a:gd name="T3" fmla="*/ 31 h 84"/>
                    <a:gd name="T4" fmla="*/ 13 w 13"/>
                    <a:gd name="T5" fmla="*/ 0 h 84"/>
                    <a:gd name="T6" fmla="*/ 2 w 13"/>
                    <a:gd name="T7" fmla="*/ 58 h 84"/>
                    <a:gd name="T8" fmla="*/ 3 w 13"/>
                    <a:gd name="T9" fmla="*/ 65 h 84"/>
                    <a:gd name="T10" fmla="*/ 9 w 13"/>
                    <a:gd name="T11" fmla="*/ 84 h 84"/>
                    <a:gd name="T12" fmla="*/ 9 w 13"/>
                    <a:gd name="T13" fmla="*/ 31 h 84"/>
                  </a:gdLst>
                  <a:ahLst/>
                  <a:cxnLst>
                    <a:cxn ang="0">
                      <a:pos x="T0" y="T1"/>
                    </a:cxn>
                    <a:cxn ang="0">
                      <a:pos x="T2" y="T3"/>
                    </a:cxn>
                    <a:cxn ang="0">
                      <a:pos x="T4" y="T5"/>
                    </a:cxn>
                    <a:cxn ang="0">
                      <a:pos x="T6" y="T7"/>
                    </a:cxn>
                    <a:cxn ang="0">
                      <a:pos x="T8" y="T9"/>
                    </a:cxn>
                    <a:cxn ang="0">
                      <a:pos x="T10" y="T11"/>
                    </a:cxn>
                    <a:cxn ang="0">
                      <a:pos x="T12" y="T13"/>
                    </a:cxn>
                  </a:cxnLst>
                  <a:rect l="0" t="0" r="r" b="b"/>
                  <a:pathLst>
                    <a:path w="13" h="84">
                      <a:moveTo>
                        <a:pt x="9" y="31"/>
                      </a:moveTo>
                      <a:lnTo>
                        <a:pt x="9" y="31"/>
                      </a:lnTo>
                      <a:cubicBezTo>
                        <a:pt x="8" y="16"/>
                        <a:pt x="10" y="10"/>
                        <a:pt x="13" y="0"/>
                      </a:cubicBezTo>
                      <a:cubicBezTo>
                        <a:pt x="2" y="23"/>
                        <a:pt x="0" y="48"/>
                        <a:pt x="2" y="58"/>
                      </a:cubicBezTo>
                      <a:cubicBezTo>
                        <a:pt x="2" y="61"/>
                        <a:pt x="3" y="63"/>
                        <a:pt x="3" y="65"/>
                      </a:cubicBezTo>
                      <a:cubicBezTo>
                        <a:pt x="4" y="72"/>
                        <a:pt x="5" y="77"/>
                        <a:pt x="9" y="84"/>
                      </a:cubicBezTo>
                      <a:cubicBezTo>
                        <a:pt x="12" y="71"/>
                        <a:pt x="10" y="46"/>
                        <a:pt x="9" y="31"/>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75" name="Freeform 1073"/>
                <p:cNvSpPr>
                  <a:spLocks/>
                </p:cNvSpPr>
                <p:nvPr/>
              </p:nvSpPr>
              <p:spPr bwMode="auto">
                <a:xfrm>
                  <a:off x="5064" y="2064"/>
                  <a:ext cx="5" cy="25"/>
                </a:xfrm>
                <a:custGeom>
                  <a:avLst/>
                  <a:gdLst>
                    <a:gd name="T0" fmla="*/ 10 w 15"/>
                    <a:gd name="T1" fmla="*/ 46 h 83"/>
                    <a:gd name="T2" fmla="*/ 10 w 15"/>
                    <a:gd name="T3" fmla="*/ 46 h 83"/>
                    <a:gd name="T4" fmla="*/ 4 w 15"/>
                    <a:gd name="T5" fmla="*/ 0 h 83"/>
                    <a:gd name="T6" fmla="*/ 1 w 15"/>
                    <a:gd name="T7" fmla="*/ 30 h 83"/>
                    <a:gd name="T8" fmla="*/ 1 w 15"/>
                    <a:gd name="T9" fmla="*/ 83 h 83"/>
                    <a:gd name="T10" fmla="*/ 10 w 15"/>
                    <a:gd name="T11" fmla="*/ 46 h 83"/>
                  </a:gdLst>
                  <a:ahLst/>
                  <a:cxnLst>
                    <a:cxn ang="0">
                      <a:pos x="T0" y="T1"/>
                    </a:cxn>
                    <a:cxn ang="0">
                      <a:pos x="T2" y="T3"/>
                    </a:cxn>
                    <a:cxn ang="0">
                      <a:pos x="T4" y="T5"/>
                    </a:cxn>
                    <a:cxn ang="0">
                      <a:pos x="T6" y="T7"/>
                    </a:cxn>
                    <a:cxn ang="0">
                      <a:pos x="T8" y="T9"/>
                    </a:cxn>
                    <a:cxn ang="0">
                      <a:pos x="T10" y="T11"/>
                    </a:cxn>
                  </a:cxnLst>
                  <a:rect l="0" t="0" r="r" b="b"/>
                  <a:pathLst>
                    <a:path w="15" h="83">
                      <a:moveTo>
                        <a:pt x="10" y="46"/>
                      </a:moveTo>
                      <a:lnTo>
                        <a:pt x="10" y="46"/>
                      </a:lnTo>
                      <a:cubicBezTo>
                        <a:pt x="8" y="35"/>
                        <a:pt x="4" y="11"/>
                        <a:pt x="4" y="0"/>
                      </a:cubicBezTo>
                      <a:cubicBezTo>
                        <a:pt x="1" y="10"/>
                        <a:pt x="0" y="16"/>
                        <a:pt x="1" y="30"/>
                      </a:cubicBezTo>
                      <a:cubicBezTo>
                        <a:pt x="2" y="46"/>
                        <a:pt x="4" y="70"/>
                        <a:pt x="1" y="83"/>
                      </a:cubicBezTo>
                      <a:cubicBezTo>
                        <a:pt x="15" y="74"/>
                        <a:pt x="12" y="52"/>
                        <a:pt x="10" y="46"/>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76" name="Freeform 1074"/>
                <p:cNvSpPr>
                  <a:spLocks/>
                </p:cNvSpPr>
                <p:nvPr/>
              </p:nvSpPr>
              <p:spPr bwMode="auto">
                <a:xfrm>
                  <a:off x="5039" y="2084"/>
                  <a:ext cx="24" cy="9"/>
                </a:xfrm>
                <a:custGeom>
                  <a:avLst/>
                  <a:gdLst>
                    <a:gd name="T0" fmla="*/ 77 w 77"/>
                    <a:gd name="T1" fmla="*/ 22 h 28"/>
                    <a:gd name="T2" fmla="*/ 77 w 77"/>
                    <a:gd name="T3" fmla="*/ 22 h 28"/>
                    <a:gd name="T4" fmla="*/ 36 w 77"/>
                    <a:gd name="T5" fmla="*/ 1 h 28"/>
                    <a:gd name="T6" fmla="*/ 4 w 77"/>
                    <a:gd name="T7" fmla="*/ 0 h 28"/>
                    <a:gd name="T8" fmla="*/ 7 w 77"/>
                    <a:gd name="T9" fmla="*/ 2 h 28"/>
                    <a:gd name="T10" fmla="*/ 26 w 77"/>
                    <a:gd name="T11" fmla="*/ 15 h 28"/>
                    <a:gd name="T12" fmla="*/ 63 w 77"/>
                    <a:gd name="T13" fmla="*/ 27 h 28"/>
                    <a:gd name="T14" fmla="*/ 77 w 77"/>
                    <a:gd name="T15" fmla="*/ 22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28">
                      <a:moveTo>
                        <a:pt x="77" y="22"/>
                      </a:moveTo>
                      <a:lnTo>
                        <a:pt x="77" y="22"/>
                      </a:lnTo>
                      <a:cubicBezTo>
                        <a:pt x="65" y="5"/>
                        <a:pt x="47" y="1"/>
                        <a:pt x="36" y="1"/>
                      </a:cubicBezTo>
                      <a:cubicBezTo>
                        <a:pt x="24" y="0"/>
                        <a:pt x="8" y="0"/>
                        <a:pt x="4" y="0"/>
                      </a:cubicBezTo>
                      <a:cubicBezTo>
                        <a:pt x="0" y="0"/>
                        <a:pt x="1" y="0"/>
                        <a:pt x="7" y="2"/>
                      </a:cubicBezTo>
                      <a:cubicBezTo>
                        <a:pt x="13" y="5"/>
                        <a:pt x="21" y="11"/>
                        <a:pt x="26" y="15"/>
                      </a:cubicBezTo>
                      <a:cubicBezTo>
                        <a:pt x="32" y="19"/>
                        <a:pt x="57" y="27"/>
                        <a:pt x="63" y="27"/>
                      </a:cubicBezTo>
                      <a:cubicBezTo>
                        <a:pt x="68" y="27"/>
                        <a:pt x="72" y="28"/>
                        <a:pt x="77" y="2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77" name="Freeform 1075"/>
                <p:cNvSpPr>
                  <a:spLocks/>
                </p:cNvSpPr>
                <p:nvPr/>
              </p:nvSpPr>
              <p:spPr bwMode="auto">
                <a:xfrm>
                  <a:off x="5042" y="2085"/>
                  <a:ext cx="20" cy="6"/>
                </a:xfrm>
                <a:custGeom>
                  <a:avLst/>
                  <a:gdLst>
                    <a:gd name="T0" fmla="*/ 1 w 66"/>
                    <a:gd name="T1" fmla="*/ 1 h 20"/>
                    <a:gd name="T2" fmla="*/ 1 w 66"/>
                    <a:gd name="T3" fmla="*/ 1 h 20"/>
                    <a:gd name="T4" fmla="*/ 21 w 66"/>
                    <a:gd name="T5" fmla="*/ 7 h 20"/>
                    <a:gd name="T6" fmla="*/ 47 w 66"/>
                    <a:gd name="T7" fmla="*/ 15 h 20"/>
                    <a:gd name="T8" fmla="*/ 66 w 66"/>
                    <a:gd name="T9" fmla="*/ 20 h 20"/>
                    <a:gd name="T10" fmla="*/ 27 w 66"/>
                    <a:gd name="T11" fmla="*/ 1 h 20"/>
                    <a:gd name="T12" fmla="*/ 0 w 66"/>
                    <a:gd name="T13" fmla="*/ 0 h 20"/>
                    <a:gd name="T14" fmla="*/ 0 w 66"/>
                    <a:gd name="T15" fmla="*/ 0 h 20"/>
                    <a:gd name="T16" fmla="*/ 1 w 66"/>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20">
                      <a:moveTo>
                        <a:pt x="1" y="1"/>
                      </a:moveTo>
                      <a:lnTo>
                        <a:pt x="1" y="1"/>
                      </a:lnTo>
                      <a:cubicBezTo>
                        <a:pt x="10" y="2"/>
                        <a:pt x="16" y="4"/>
                        <a:pt x="21" y="7"/>
                      </a:cubicBezTo>
                      <a:cubicBezTo>
                        <a:pt x="31" y="11"/>
                        <a:pt x="42" y="14"/>
                        <a:pt x="47" y="15"/>
                      </a:cubicBezTo>
                      <a:cubicBezTo>
                        <a:pt x="51" y="16"/>
                        <a:pt x="59" y="18"/>
                        <a:pt x="66" y="20"/>
                      </a:cubicBezTo>
                      <a:cubicBezTo>
                        <a:pt x="55" y="5"/>
                        <a:pt x="39" y="2"/>
                        <a:pt x="27" y="1"/>
                      </a:cubicBezTo>
                      <a:cubicBezTo>
                        <a:pt x="18" y="1"/>
                        <a:pt x="6" y="0"/>
                        <a:pt x="0" y="0"/>
                      </a:cubicBezTo>
                      <a:lnTo>
                        <a:pt x="0" y="0"/>
                      </a:lnTo>
                      <a:cubicBezTo>
                        <a:pt x="0" y="0"/>
                        <a:pt x="1" y="1"/>
                        <a:pt x="1" y="1"/>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78" name="Freeform 1076"/>
                <p:cNvSpPr>
                  <a:spLocks/>
                </p:cNvSpPr>
                <p:nvPr/>
              </p:nvSpPr>
              <p:spPr bwMode="auto">
                <a:xfrm>
                  <a:off x="5043" y="2085"/>
                  <a:ext cx="19" cy="7"/>
                </a:xfrm>
                <a:custGeom>
                  <a:avLst/>
                  <a:gdLst>
                    <a:gd name="T0" fmla="*/ 43 w 63"/>
                    <a:gd name="T1" fmla="*/ 14 h 23"/>
                    <a:gd name="T2" fmla="*/ 43 w 63"/>
                    <a:gd name="T3" fmla="*/ 14 h 23"/>
                    <a:gd name="T4" fmla="*/ 17 w 63"/>
                    <a:gd name="T5" fmla="*/ 5 h 23"/>
                    <a:gd name="T6" fmla="*/ 0 w 63"/>
                    <a:gd name="T7" fmla="*/ 0 h 23"/>
                    <a:gd name="T8" fmla="*/ 12 w 63"/>
                    <a:gd name="T9" fmla="*/ 9 h 23"/>
                    <a:gd name="T10" fmla="*/ 15 w 63"/>
                    <a:gd name="T11" fmla="*/ 11 h 23"/>
                    <a:gd name="T12" fmla="*/ 51 w 63"/>
                    <a:gd name="T13" fmla="*/ 23 h 23"/>
                    <a:gd name="T14" fmla="*/ 53 w 63"/>
                    <a:gd name="T15" fmla="*/ 23 h 23"/>
                    <a:gd name="T16" fmla="*/ 63 w 63"/>
                    <a:gd name="T17" fmla="*/ 19 h 23"/>
                    <a:gd name="T18" fmla="*/ 43 w 63"/>
                    <a:gd name="T1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23">
                      <a:moveTo>
                        <a:pt x="43" y="14"/>
                      </a:moveTo>
                      <a:lnTo>
                        <a:pt x="43" y="14"/>
                      </a:lnTo>
                      <a:cubicBezTo>
                        <a:pt x="38" y="13"/>
                        <a:pt x="26" y="10"/>
                        <a:pt x="17" y="5"/>
                      </a:cubicBezTo>
                      <a:cubicBezTo>
                        <a:pt x="12" y="3"/>
                        <a:pt x="7" y="2"/>
                        <a:pt x="0" y="0"/>
                      </a:cubicBezTo>
                      <a:cubicBezTo>
                        <a:pt x="4" y="2"/>
                        <a:pt x="8" y="6"/>
                        <a:pt x="12" y="9"/>
                      </a:cubicBezTo>
                      <a:lnTo>
                        <a:pt x="15" y="11"/>
                      </a:lnTo>
                      <a:cubicBezTo>
                        <a:pt x="20" y="15"/>
                        <a:pt x="45" y="23"/>
                        <a:pt x="51" y="23"/>
                      </a:cubicBezTo>
                      <a:cubicBezTo>
                        <a:pt x="51" y="23"/>
                        <a:pt x="52" y="23"/>
                        <a:pt x="53" y="23"/>
                      </a:cubicBezTo>
                      <a:cubicBezTo>
                        <a:pt x="57" y="23"/>
                        <a:pt x="59" y="23"/>
                        <a:pt x="63" y="19"/>
                      </a:cubicBezTo>
                      <a:cubicBezTo>
                        <a:pt x="56" y="17"/>
                        <a:pt x="47" y="15"/>
                        <a:pt x="43" y="14"/>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79" name="Freeform 1077"/>
                <p:cNvSpPr>
                  <a:spLocks/>
                </p:cNvSpPr>
                <p:nvPr/>
              </p:nvSpPr>
              <p:spPr bwMode="auto">
                <a:xfrm>
                  <a:off x="5041" y="2065"/>
                  <a:ext cx="17" cy="21"/>
                </a:xfrm>
                <a:custGeom>
                  <a:avLst/>
                  <a:gdLst>
                    <a:gd name="T0" fmla="*/ 59 w 59"/>
                    <a:gd name="T1" fmla="*/ 66 h 66"/>
                    <a:gd name="T2" fmla="*/ 59 w 59"/>
                    <a:gd name="T3" fmla="*/ 66 h 66"/>
                    <a:gd name="T4" fmla="*/ 33 w 59"/>
                    <a:gd name="T5" fmla="*/ 22 h 66"/>
                    <a:gd name="T6" fmla="*/ 3 w 59"/>
                    <a:gd name="T7" fmla="*/ 2 h 66"/>
                    <a:gd name="T8" fmla="*/ 3 w 59"/>
                    <a:gd name="T9" fmla="*/ 4 h 66"/>
                    <a:gd name="T10" fmla="*/ 19 w 59"/>
                    <a:gd name="T11" fmla="*/ 29 h 66"/>
                    <a:gd name="T12" fmla="*/ 34 w 59"/>
                    <a:gd name="T13" fmla="*/ 51 h 66"/>
                    <a:gd name="T14" fmla="*/ 59 w 59"/>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66">
                      <a:moveTo>
                        <a:pt x="59" y="66"/>
                      </a:moveTo>
                      <a:lnTo>
                        <a:pt x="59" y="66"/>
                      </a:lnTo>
                      <a:cubicBezTo>
                        <a:pt x="54" y="37"/>
                        <a:pt x="45" y="30"/>
                        <a:pt x="33" y="22"/>
                      </a:cubicBezTo>
                      <a:cubicBezTo>
                        <a:pt x="21" y="14"/>
                        <a:pt x="5" y="5"/>
                        <a:pt x="3" y="2"/>
                      </a:cubicBezTo>
                      <a:cubicBezTo>
                        <a:pt x="0" y="0"/>
                        <a:pt x="0" y="1"/>
                        <a:pt x="3" y="4"/>
                      </a:cubicBezTo>
                      <a:cubicBezTo>
                        <a:pt x="11" y="14"/>
                        <a:pt x="16" y="22"/>
                        <a:pt x="19" y="29"/>
                      </a:cubicBezTo>
                      <a:cubicBezTo>
                        <a:pt x="21" y="37"/>
                        <a:pt x="31" y="45"/>
                        <a:pt x="34" y="51"/>
                      </a:cubicBezTo>
                      <a:cubicBezTo>
                        <a:pt x="37" y="57"/>
                        <a:pt x="46" y="66"/>
                        <a:pt x="59" y="6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80" name="Freeform 1078"/>
                <p:cNvSpPr>
                  <a:spLocks/>
                </p:cNvSpPr>
                <p:nvPr/>
              </p:nvSpPr>
              <p:spPr bwMode="auto">
                <a:xfrm>
                  <a:off x="5043" y="2068"/>
                  <a:ext cx="15" cy="17"/>
                </a:xfrm>
                <a:custGeom>
                  <a:avLst/>
                  <a:gdLst>
                    <a:gd name="T0" fmla="*/ 4 w 48"/>
                    <a:gd name="T1" fmla="*/ 4 h 56"/>
                    <a:gd name="T2" fmla="*/ 4 w 48"/>
                    <a:gd name="T3" fmla="*/ 4 h 56"/>
                    <a:gd name="T4" fmla="*/ 17 w 48"/>
                    <a:gd name="T5" fmla="*/ 18 h 56"/>
                    <a:gd name="T6" fmla="*/ 29 w 48"/>
                    <a:gd name="T7" fmla="*/ 33 h 56"/>
                    <a:gd name="T8" fmla="*/ 35 w 48"/>
                    <a:gd name="T9" fmla="*/ 41 h 56"/>
                    <a:gd name="T10" fmla="*/ 48 w 48"/>
                    <a:gd name="T11" fmla="*/ 56 h 56"/>
                    <a:gd name="T12" fmla="*/ 23 w 48"/>
                    <a:gd name="T13" fmla="*/ 15 h 56"/>
                    <a:gd name="T14" fmla="*/ 11 w 48"/>
                    <a:gd name="T15" fmla="*/ 7 h 56"/>
                    <a:gd name="T16" fmla="*/ 0 w 48"/>
                    <a:gd name="T17" fmla="*/ 0 h 56"/>
                    <a:gd name="T18" fmla="*/ 4 w 48"/>
                    <a:gd name="T19" fmla="*/ 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6">
                      <a:moveTo>
                        <a:pt x="4" y="4"/>
                      </a:moveTo>
                      <a:lnTo>
                        <a:pt x="4" y="4"/>
                      </a:lnTo>
                      <a:cubicBezTo>
                        <a:pt x="9" y="9"/>
                        <a:pt x="14" y="14"/>
                        <a:pt x="17" y="18"/>
                      </a:cubicBezTo>
                      <a:cubicBezTo>
                        <a:pt x="20" y="23"/>
                        <a:pt x="25" y="30"/>
                        <a:pt x="29" y="33"/>
                      </a:cubicBezTo>
                      <a:cubicBezTo>
                        <a:pt x="31" y="34"/>
                        <a:pt x="33" y="37"/>
                        <a:pt x="35" y="41"/>
                      </a:cubicBezTo>
                      <a:cubicBezTo>
                        <a:pt x="39" y="46"/>
                        <a:pt x="43" y="53"/>
                        <a:pt x="48" y="56"/>
                      </a:cubicBezTo>
                      <a:cubicBezTo>
                        <a:pt x="43" y="30"/>
                        <a:pt x="35" y="23"/>
                        <a:pt x="23" y="15"/>
                      </a:cubicBezTo>
                      <a:cubicBezTo>
                        <a:pt x="19" y="12"/>
                        <a:pt x="15" y="10"/>
                        <a:pt x="11" y="7"/>
                      </a:cubicBezTo>
                      <a:cubicBezTo>
                        <a:pt x="7" y="4"/>
                        <a:pt x="3" y="2"/>
                        <a:pt x="0" y="0"/>
                      </a:cubicBezTo>
                      <a:cubicBezTo>
                        <a:pt x="2" y="1"/>
                        <a:pt x="3" y="3"/>
                        <a:pt x="4" y="4"/>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81" name="Freeform 1079"/>
                <p:cNvSpPr>
                  <a:spLocks/>
                </p:cNvSpPr>
                <p:nvPr/>
              </p:nvSpPr>
              <p:spPr bwMode="auto">
                <a:xfrm>
                  <a:off x="5043" y="2068"/>
                  <a:ext cx="15" cy="17"/>
                </a:xfrm>
                <a:custGeom>
                  <a:avLst/>
                  <a:gdLst>
                    <a:gd name="T0" fmla="*/ 37 w 49"/>
                    <a:gd name="T1" fmla="*/ 42 h 58"/>
                    <a:gd name="T2" fmla="*/ 37 w 49"/>
                    <a:gd name="T3" fmla="*/ 42 h 58"/>
                    <a:gd name="T4" fmla="*/ 31 w 49"/>
                    <a:gd name="T5" fmla="*/ 35 h 58"/>
                    <a:gd name="T6" fmla="*/ 18 w 49"/>
                    <a:gd name="T7" fmla="*/ 19 h 58"/>
                    <a:gd name="T8" fmla="*/ 5 w 49"/>
                    <a:gd name="T9" fmla="*/ 5 h 58"/>
                    <a:gd name="T10" fmla="*/ 0 w 49"/>
                    <a:gd name="T11" fmla="*/ 0 h 58"/>
                    <a:gd name="T12" fmla="*/ 13 w 49"/>
                    <a:gd name="T13" fmla="*/ 22 h 58"/>
                    <a:gd name="T14" fmla="*/ 22 w 49"/>
                    <a:gd name="T15" fmla="*/ 35 h 58"/>
                    <a:gd name="T16" fmla="*/ 28 w 49"/>
                    <a:gd name="T17" fmla="*/ 43 h 58"/>
                    <a:gd name="T18" fmla="*/ 49 w 49"/>
                    <a:gd name="T19" fmla="*/ 58 h 58"/>
                    <a:gd name="T20" fmla="*/ 37 w 49"/>
                    <a:gd name="T21" fmla="*/ 4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58">
                      <a:moveTo>
                        <a:pt x="37" y="42"/>
                      </a:moveTo>
                      <a:lnTo>
                        <a:pt x="37" y="42"/>
                      </a:lnTo>
                      <a:cubicBezTo>
                        <a:pt x="34" y="39"/>
                        <a:pt x="32" y="36"/>
                        <a:pt x="31" y="35"/>
                      </a:cubicBezTo>
                      <a:cubicBezTo>
                        <a:pt x="26" y="31"/>
                        <a:pt x="22" y="25"/>
                        <a:pt x="18" y="19"/>
                      </a:cubicBezTo>
                      <a:cubicBezTo>
                        <a:pt x="16" y="16"/>
                        <a:pt x="11" y="11"/>
                        <a:pt x="5" y="5"/>
                      </a:cubicBezTo>
                      <a:cubicBezTo>
                        <a:pt x="3" y="4"/>
                        <a:pt x="1" y="2"/>
                        <a:pt x="0" y="0"/>
                      </a:cubicBezTo>
                      <a:cubicBezTo>
                        <a:pt x="6" y="8"/>
                        <a:pt x="11" y="15"/>
                        <a:pt x="13" y="22"/>
                      </a:cubicBezTo>
                      <a:cubicBezTo>
                        <a:pt x="14" y="26"/>
                        <a:pt x="18" y="31"/>
                        <a:pt x="22" y="35"/>
                      </a:cubicBezTo>
                      <a:cubicBezTo>
                        <a:pt x="25" y="38"/>
                        <a:pt x="27" y="41"/>
                        <a:pt x="28" y="43"/>
                      </a:cubicBezTo>
                      <a:cubicBezTo>
                        <a:pt x="31" y="48"/>
                        <a:pt x="38" y="56"/>
                        <a:pt x="49" y="58"/>
                      </a:cubicBezTo>
                      <a:cubicBezTo>
                        <a:pt x="44" y="54"/>
                        <a:pt x="40" y="48"/>
                        <a:pt x="37" y="42"/>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82" name="Freeform 1080"/>
                <p:cNvSpPr>
                  <a:spLocks/>
                </p:cNvSpPr>
                <p:nvPr/>
              </p:nvSpPr>
              <p:spPr bwMode="auto">
                <a:xfrm>
                  <a:off x="5088" y="2081"/>
                  <a:ext cx="6" cy="8"/>
                </a:xfrm>
                <a:custGeom>
                  <a:avLst/>
                  <a:gdLst>
                    <a:gd name="T0" fmla="*/ 7 w 20"/>
                    <a:gd name="T1" fmla="*/ 26 h 26"/>
                    <a:gd name="T2" fmla="*/ 7 w 20"/>
                    <a:gd name="T3" fmla="*/ 26 h 26"/>
                    <a:gd name="T4" fmla="*/ 7 w 20"/>
                    <a:gd name="T5" fmla="*/ 15 h 26"/>
                    <a:gd name="T6" fmla="*/ 1 w 20"/>
                    <a:gd name="T7" fmla="*/ 12 h 26"/>
                    <a:gd name="T8" fmla="*/ 3 w 20"/>
                    <a:gd name="T9" fmla="*/ 10 h 26"/>
                    <a:gd name="T10" fmla="*/ 9 w 20"/>
                    <a:gd name="T11" fmla="*/ 10 h 26"/>
                    <a:gd name="T12" fmla="*/ 10 w 20"/>
                    <a:gd name="T13" fmla="*/ 5 h 26"/>
                    <a:gd name="T14" fmla="*/ 12 w 20"/>
                    <a:gd name="T15" fmla="*/ 0 h 26"/>
                    <a:gd name="T16" fmla="*/ 20 w 20"/>
                    <a:gd name="T17" fmla="*/ 1 h 26"/>
                    <a:gd name="T18" fmla="*/ 19 w 20"/>
                    <a:gd name="T19" fmla="*/ 17 h 26"/>
                    <a:gd name="T20" fmla="*/ 7 w 20"/>
                    <a:gd name="T2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6">
                      <a:moveTo>
                        <a:pt x="7" y="26"/>
                      </a:moveTo>
                      <a:lnTo>
                        <a:pt x="7" y="26"/>
                      </a:lnTo>
                      <a:cubicBezTo>
                        <a:pt x="7" y="23"/>
                        <a:pt x="7" y="17"/>
                        <a:pt x="7" y="15"/>
                      </a:cubicBezTo>
                      <a:cubicBezTo>
                        <a:pt x="5" y="15"/>
                        <a:pt x="3" y="13"/>
                        <a:pt x="1" y="12"/>
                      </a:cubicBezTo>
                      <a:cubicBezTo>
                        <a:pt x="0" y="10"/>
                        <a:pt x="1" y="10"/>
                        <a:pt x="3" y="10"/>
                      </a:cubicBezTo>
                      <a:cubicBezTo>
                        <a:pt x="5" y="11"/>
                        <a:pt x="7" y="11"/>
                        <a:pt x="9" y="10"/>
                      </a:cubicBezTo>
                      <a:cubicBezTo>
                        <a:pt x="10" y="9"/>
                        <a:pt x="9" y="7"/>
                        <a:pt x="10" y="5"/>
                      </a:cubicBezTo>
                      <a:cubicBezTo>
                        <a:pt x="10" y="4"/>
                        <a:pt x="12" y="1"/>
                        <a:pt x="12" y="0"/>
                      </a:cubicBezTo>
                      <a:lnTo>
                        <a:pt x="20" y="1"/>
                      </a:lnTo>
                      <a:lnTo>
                        <a:pt x="19" y="17"/>
                      </a:lnTo>
                      <a:lnTo>
                        <a:pt x="7" y="2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83" name="Freeform 1081"/>
                <p:cNvSpPr>
                  <a:spLocks/>
                </p:cNvSpPr>
                <p:nvPr/>
              </p:nvSpPr>
              <p:spPr bwMode="auto">
                <a:xfrm>
                  <a:off x="5089" y="2082"/>
                  <a:ext cx="5" cy="6"/>
                </a:xfrm>
                <a:custGeom>
                  <a:avLst/>
                  <a:gdLst>
                    <a:gd name="T0" fmla="*/ 9 w 15"/>
                    <a:gd name="T1" fmla="*/ 0 h 22"/>
                    <a:gd name="T2" fmla="*/ 9 w 15"/>
                    <a:gd name="T3" fmla="*/ 0 h 22"/>
                    <a:gd name="T4" fmla="*/ 7 w 15"/>
                    <a:gd name="T5" fmla="*/ 4 h 22"/>
                    <a:gd name="T6" fmla="*/ 7 w 15"/>
                    <a:gd name="T7" fmla="*/ 5 h 22"/>
                    <a:gd name="T8" fmla="*/ 7 w 15"/>
                    <a:gd name="T9" fmla="*/ 6 h 22"/>
                    <a:gd name="T10" fmla="*/ 6 w 15"/>
                    <a:gd name="T11" fmla="*/ 10 h 22"/>
                    <a:gd name="T12" fmla="*/ 0 w 15"/>
                    <a:gd name="T13" fmla="*/ 11 h 22"/>
                    <a:gd name="T14" fmla="*/ 3 w 15"/>
                    <a:gd name="T15" fmla="*/ 13 h 22"/>
                    <a:gd name="T16" fmla="*/ 4 w 15"/>
                    <a:gd name="T17" fmla="*/ 13 h 22"/>
                    <a:gd name="T18" fmla="*/ 4 w 15"/>
                    <a:gd name="T19" fmla="*/ 14 h 22"/>
                    <a:gd name="T20" fmla="*/ 4 w 15"/>
                    <a:gd name="T21" fmla="*/ 22 h 22"/>
                    <a:gd name="T22" fmla="*/ 13 w 15"/>
                    <a:gd name="T23" fmla="*/ 15 h 22"/>
                    <a:gd name="T24" fmla="*/ 15 w 15"/>
                    <a:gd name="T25" fmla="*/ 1 h 22"/>
                    <a:gd name="T26" fmla="*/ 9 w 15"/>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22">
                      <a:moveTo>
                        <a:pt x="9" y="0"/>
                      </a:moveTo>
                      <a:lnTo>
                        <a:pt x="9" y="0"/>
                      </a:lnTo>
                      <a:cubicBezTo>
                        <a:pt x="8" y="2"/>
                        <a:pt x="8" y="3"/>
                        <a:pt x="7" y="4"/>
                      </a:cubicBezTo>
                      <a:lnTo>
                        <a:pt x="7" y="5"/>
                      </a:lnTo>
                      <a:cubicBezTo>
                        <a:pt x="7" y="5"/>
                        <a:pt x="7" y="6"/>
                        <a:pt x="7" y="6"/>
                      </a:cubicBezTo>
                      <a:cubicBezTo>
                        <a:pt x="7" y="7"/>
                        <a:pt x="7" y="9"/>
                        <a:pt x="6" y="10"/>
                      </a:cubicBezTo>
                      <a:cubicBezTo>
                        <a:pt x="4" y="11"/>
                        <a:pt x="2" y="12"/>
                        <a:pt x="0" y="11"/>
                      </a:cubicBezTo>
                      <a:cubicBezTo>
                        <a:pt x="1" y="12"/>
                        <a:pt x="2" y="13"/>
                        <a:pt x="3" y="13"/>
                      </a:cubicBezTo>
                      <a:cubicBezTo>
                        <a:pt x="4" y="13"/>
                        <a:pt x="4" y="13"/>
                        <a:pt x="4" y="13"/>
                      </a:cubicBezTo>
                      <a:cubicBezTo>
                        <a:pt x="5" y="14"/>
                        <a:pt x="5" y="14"/>
                        <a:pt x="4" y="14"/>
                      </a:cubicBezTo>
                      <a:cubicBezTo>
                        <a:pt x="4" y="15"/>
                        <a:pt x="4" y="19"/>
                        <a:pt x="4" y="22"/>
                      </a:cubicBezTo>
                      <a:lnTo>
                        <a:pt x="13" y="15"/>
                      </a:lnTo>
                      <a:lnTo>
                        <a:pt x="15" y="1"/>
                      </a:lnTo>
                      <a:lnTo>
                        <a:pt x="9" y="0"/>
                      </a:lnTo>
                      <a:close/>
                    </a:path>
                  </a:pathLst>
                </a:custGeom>
                <a:solidFill>
                  <a:srgbClr val="A6ADB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84" name="Freeform 1082"/>
                <p:cNvSpPr>
                  <a:spLocks/>
                </p:cNvSpPr>
                <p:nvPr/>
              </p:nvSpPr>
              <p:spPr bwMode="auto">
                <a:xfrm>
                  <a:off x="5093" y="2093"/>
                  <a:ext cx="3" cy="2"/>
                </a:xfrm>
                <a:custGeom>
                  <a:avLst/>
                  <a:gdLst>
                    <a:gd name="T0" fmla="*/ 3 w 9"/>
                    <a:gd name="T1" fmla="*/ 0 h 6"/>
                    <a:gd name="T2" fmla="*/ 3 w 9"/>
                    <a:gd name="T3" fmla="*/ 0 h 6"/>
                    <a:gd name="T4" fmla="*/ 6 w 9"/>
                    <a:gd name="T5" fmla="*/ 4 h 6"/>
                    <a:gd name="T6" fmla="*/ 7 w 9"/>
                    <a:gd name="T7" fmla="*/ 6 h 6"/>
                    <a:gd name="T8" fmla="*/ 0 w 9"/>
                    <a:gd name="T9" fmla="*/ 4 h 6"/>
                    <a:gd name="T10" fmla="*/ 3 w 9"/>
                    <a:gd name="T11" fmla="*/ 0 h 6"/>
                  </a:gdLst>
                  <a:ahLst/>
                  <a:cxnLst>
                    <a:cxn ang="0">
                      <a:pos x="T0" y="T1"/>
                    </a:cxn>
                    <a:cxn ang="0">
                      <a:pos x="T2" y="T3"/>
                    </a:cxn>
                    <a:cxn ang="0">
                      <a:pos x="T4" y="T5"/>
                    </a:cxn>
                    <a:cxn ang="0">
                      <a:pos x="T6" y="T7"/>
                    </a:cxn>
                    <a:cxn ang="0">
                      <a:pos x="T8" y="T9"/>
                    </a:cxn>
                    <a:cxn ang="0">
                      <a:pos x="T10" y="T11"/>
                    </a:cxn>
                  </a:cxnLst>
                  <a:rect l="0" t="0" r="r" b="b"/>
                  <a:pathLst>
                    <a:path w="9" h="6">
                      <a:moveTo>
                        <a:pt x="3" y="0"/>
                      </a:moveTo>
                      <a:lnTo>
                        <a:pt x="3" y="0"/>
                      </a:lnTo>
                      <a:cubicBezTo>
                        <a:pt x="4" y="2"/>
                        <a:pt x="5" y="4"/>
                        <a:pt x="6" y="4"/>
                      </a:cubicBezTo>
                      <a:cubicBezTo>
                        <a:pt x="7" y="5"/>
                        <a:pt x="9" y="6"/>
                        <a:pt x="7" y="6"/>
                      </a:cubicBezTo>
                      <a:cubicBezTo>
                        <a:pt x="5" y="6"/>
                        <a:pt x="2" y="6"/>
                        <a:pt x="0" y="4"/>
                      </a:cubicBezTo>
                      <a:lnTo>
                        <a:pt x="3"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85" name="Freeform 1083"/>
                <p:cNvSpPr>
                  <a:spLocks/>
                </p:cNvSpPr>
                <p:nvPr/>
              </p:nvSpPr>
              <p:spPr bwMode="auto">
                <a:xfrm>
                  <a:off x="5092" y="2089"/>
                  <a:ext cx="7" cy="8"/>
                </a:xfrm>
                <a:custGeom>
                  <a:avLst/>
                  <a:gdLst>
                    <a:gd name="T0" fmla="*/ 0 w 21"/>
                    <a:gd name="T1" fmla="*/ 23 h 26"/>
                    <a:gd name="T2" fmla="*/ 0 w 21"/>
                    <a:gd name="T3" fmla="*/ 23 h 26"/>
                    <a:gd name="T4" fmla="*/ 7 w 21"/>
                    <a:gd name="T5" fmla="*/ 26 h 26"/>
                    <a:gd name="T6" fmla="*/ 14 w 21"/>
                    <a:gd name="T7" fmla="*/ 24 h 26"/>
                    <a:gd name="T8" fmla="*/ 19 w 21"/>
                    <a:gd name="T9" fmla="*/ 16 h 26"/>
                    <a:gd name="T10" fmla="*/ 19 w 21"/>
                    <a:gd name="T11" fmla="*/ 9 h 26"/>
                    <a:gd name="T12" fmla="*/ 13 w 21"/>
                    <a:gd name="T13" fmla="*/ 0 h 26"/>
                    <a:gd name="T14" fmla="*/ 11 w 21"/>
                    <a:gd name="T15" fmla="*/ 4 h 26"/>
                    <a:gd name="T16" fmla="*/ 15 w 21"/>
                    <a:gd name="T17" fmla="*/ 10 h 26"/>
                    <a:gd name="T18" fmla="*/ 15 w 21"/>
                    <a:gd name="T19" fmla="*/ 15 h 26"/>
                    <a:gd name="T20" fmla="*/ 12 w 21"/>
                    <a:gd name="T21" fmla="*/ 20 h 26"/>
                    <a:gd name="T22" fmla="*/ 7 w 21"/>
                    <a:gd name="T23" fmla="*/ 21 h 26"/>
                    <a:gd name="T24" fmla="*/ 1 w 21"/>
                    <a:gd name="T25" fmla="*/ 19 h 26"/>
                    <a:gd name="T26" fmla="*/ 0 w 21"/>
                    <a:gd name="T27"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6">
                      <a:moveTo>
                        <a:pt x="0" y="23"/>
                      </a:moveTo>
                      <a:lnTo>
                        <a:pt x="0" y="23"/>
                      </a:lnTo>
                      <a:cubicBezTo>
                        <a:pt x="3" y="24"/>
                        <a:pt x="5" y="25"/>
                        <a:pt x="7" y="26"/>
                      </a:cubicBezTo>
                      <a:cubicBezTo>
                        <a:pt x="9" y="26"/>
                        <a:pt x="12" y="26"/>
                        <a:pt x="14" y="24"/>
                      </a:cubicBezTo>
                      <a:cubicBezTo>
                        <a:pt x="15" y="22"/>
                        <a:pt x="18" y="18"/>
                        <a:pt x="19" y="16"/>
                      </a:cubicBezTo>
                      <a:cubicBezTo>
                        <a:pt x="20" y="14"/>
                        <a:pt x="21" y="12"/>
                        <a:pt x="19" y="9"/>
                      </a:cubicBezTo>
                      <a:cubicBezTo>
                        <a:pt x="17" y="6"/>
                        <a:pt x="15" y="2"/>
                        <a:pt x="13" y="0"/>
                      </a:cubicBezTo>
                      <a:lnTo>
                        <a:pt x="11" y="4"/>
                      </a:lnTo>
                      <a:cubicBezTo>
                        <a:pt x="12" y="5"/>
                        <a:pt x="14" y="9"/>
                        <a:pt x="15" y="10"/>
                      </a:cubicBezTo>
                      <a:cubicBezTo>
                        <a:pt x="16" y="12"/>
                        <a:pt x="16" y="14"/>
                        <a:pt x="15" y="15"/>
                      </a:cubicBezTo>
                      <a:cubicBezTo>
                        <a:pt x="15" y="16"/>
                        <a:pt x="13" y="19"/>
                        <a:pt x="12" y="20"/>
                      </a:cubicBezTo>
                      <a:cubicBezTo>
                        <a:pt x="11" y="22"/>
                        <a:pt x="8" y="22"/>
                        <a:pt x="7" y="21"/>
                      </a:cubicBezTo>
                      <a:cubicBezTo>
                        <a:pt x="6" y="21"/>
                        <a:pt x="3" y="20"/>
                        <a:pt x="1" y="19"/>
                      </a:cubicBezTo>
                      <a:lnTo>
                        <a:pt x="0" y="2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86" name="Freeform 1084"/>
                <p:cNvSpPr>
                  <a:spLocks/>
                </p:cNvSpPr>
                <p:nvPr/>
              </p:nvSpPr>
              <p:spPr bwMode="auto">
                <a:xfrm>
                  <a:off x="5092" y="2090"/>
                  <a:ext cx="6" cy="6"/>
                </a:xfrm>
                <a:custGeom>
                  <a:avLst/>
                  <a:gdLst>
                    <a:gd name="T0" fmla="*/ 6 w 18"/>
                    <a:gd name="T1" fmla="*/ 22 h 22"/>
                    <a:gd name="T2" fmla="*/ 6 w 18"/>
                    <a:gd name="T3" fmla="*/ 22 h 22"/>
                    <a:gd name="T4" fmla="*/ 12 w 18"/>
                    <a:gd name="T5" fmla="*/ 20 h 22"/>
                    <a:gd name="T6" fmla="*/ 13 w 18"/>
                    <a:gd name="T7" fmla="*/ 18 h 22"/>
                    <a:gd name="T8" fmla="*/ 17 w 18"/>
                    <a:gd name="T9" fmla="*/ 13 h 22"/>
                    <a:gd name="T10" fmla="*/ 17 w 18"/>
                    <a:gd name="T11" fmla="*/ 7 h 22"/>
                    <a:gd name="T12" fmla="*/ 13 w 18"/>
                    <a:gd name="T13" fmla="*/ 0 h 22"/>
                    <a:gd name="T14" fmla="*/ 13 w 18"/>
                    <a:gd name="T15" fmla="*/ 0 h 22"/>
                    <a:gd name="T16" fmla="*/ 12 w 18"/>
                    <a:gd name="T17" fmla="*/ 1 h 22"/>
                    <a:gd name="T18" fmla="*/ 12 w 18"/>
                    <a:gd name="T19" fmla="*/ 1 h 22"/>
                    <a:gd name="T20" fmla="*/ 15 w 18"/>
                    <a:gd name="T21" fmla="*/ 7 h 22"/>
                    <a:gd name="T22" fmla="*/ 15 w 18"/>
                    <a:gd name="T23" fmla="*/ 13 h 22"/>
                    <a:gd name="T24" fmla="*/ 13 w 18"/>
                    <a:gd name="T25" fmla="*/ 17 h 22"/>
                    <a:gd name="T26" fmla="*/ 12 w 18"/>
                    <a:gd name="T27" fmla="*/ 18 h 22"/>
                    <a:gd name="T28" fmla="*/ 6 w 18"/>
                    <a:gd name="T29" fmla="*/ 20 h 22"/>
                    <a:gd name="T30" fmla="*/ 1 w 18"/>
                    <a:gd name="T31" fmla="*/ 18 h 22"/>
                    <a:gd name="T32" fmla="*/ 1 w 18"/>
                    <a:gd name="T33" fmla="*/ 17 h 22"/>
                    <a:gd name="T34" fmla="*/ 0 w 18"/>
                    <a:gd name="T35" fmla="*/ 19 h 22"/>
                    <a:gd name="T36" fmla="*/ 6 w 18"/>
                    <a:gd name="T3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22">
                      <a:moveTo>
                        <a:pt x="6" y="22"/>
                      </a:moveTo>
                      <a:lnTo>
                        <a:pt x="6" y="22"/>
                      </a:lnTo>
                      <a:cubicBezTo>
                        <a:pt x="8" y="22"/>
                        <a:pt x="11" y="22"/>
                        <a:pt x="12" y="20"/>
                      </a:cubicBezTo>
                      <a:cubicBezTo>
                        <a:pt x="12" y="20"/>
                        <a:pt x="13" y="19"/>
                        <a:pt x="13" y="18"/>
                      </a:cubicBezTo>
                      <a:cubicBezTo>
                        <a:pt x="15" y="16"/>
                        <a:pt x="16" y="14"/>
                        <a:pt x="17" y="13"/>
                      </a:cubicBezTo>
                      <a:cubicBezTo>
                        <a:pt x="18" y="11"/>
                        <a:pt x="18" y="9"/>
                        <a:pt x="17" y="7"/>
                      </a:cubicBezTo>
                      <a:cubicBezTo>
                        <a:pt x="16" y="4"/>
                        <a:pt x="14" y="2"/>
                        <a:pt x="13" y="0"/>
                      </a:cubicBezTo>
                      <a:lnTo>
                        <a:pt x="13" y="0"/>
                      </a:lnTo>
                      <a:lnTo>
                        <a:pt x="12" y="1"/>
                      </a:lnTo>
                      <a:lnTo>
                        <a:pt x="12" y="1"/>
                      </a:lnTo>
                      <a:cubicBezTo>
                        <a:pt x="13" y="3"/>
                        <a:pt x="14" y="5"/>
                        <a:pt x="15" y="7"/>
                      </a:cubicBezTo>
                      <a:cubicBezTo>
                        <a:pt x="16" y="9"/>
                        <a:pt x="16" y="11"/>
                        <a:pt x="15" y="13"/>
                      </a:cubicBezTo>
                      <a:cubicBezTo>
                        <a:pt x="15" y="14"/>
                        <a:pt x="14" y="15"/>
                        <a:pt x="13" y="17"/>
                      </a:cubicBezTo>
                      <a:cubicBezTo>
                        <a:pt x="13" y="17"/>
                        <a:pt x="12" y="18"/>
                        <a:pt x="12" y="18"/>
                      </a:cubicBezTo>
                      <a:cubicBezTo>
                        <a:pt x="11" y="20"/>
                        <a:pt x="7" y="20"/>
                        <a:pt x="6" y="20"/>
                      </a:cubicBezTo>
                      <a:cubicBezTo>
                        <a:pt x="5" y="19"/>
                        <a:pt x="3" y="18"/>
                        <a:pt x="1" y="18"/>
                      </a:cubicBezTo>
                      <a:lnTo>
                        <a:pt x="1" y="17"/>
                      </a:lnTo>
                      <a:lnTo>
                        <a:pt x="0" y="19"/>
                      </a:lnTo>
                      <a:cubicBezTo>
                        <a:pt x="3" y="20"/>
                        <a:pt x="5" y="21"/>
                        <a:pt x="6" y="22"/>
                      </a:cubicBezTo>
                      <a:close/>
                    </a:path>
                  </a:pathLst>
                </a:custGeom>
                <a:solidFill>
                  <a:srgbClr val="A6ADB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87" name="Freeform 1085"/>
                <p:cNvSpPr>
                  <a:spLocks/>
                </p:cNvSpPr>
                <p:nvPr/>
              </p:nvSpPr>
              <p:spPr bwMode="auto">
                <a:xfrm>
                  <a:off x="5060" y="1979"/>
                  <a:ext cx="154" cy="150"/>
                </a:xfrm>
                <a:custGeom>
                  <a:avLst/>
                  <a:gdLst>
                    <a:gd name="T0" fmla="*/ 396 w 510"/>
                    <a:gd name="T1" fmla="*/ 83 h 493"/>
                    <a:gd name="T2" fmla="*/ 396 w 510"/>
                    <a:gd name="T3" fmla="*/ 83 h 493"/>
                    <a:gd name="T4" fmla="*/ 398 w 510"/>
                    <a:gd name="T5" fmla="*/ 78 h 493"/>
                    <a:gd name="T6" fmla="*/ 394 w 510"/>
                    <a:gd name="T7" fmla="*/ 73 h 493"/>
                    <a:gd name="T8" fmla="*/ 391 w 510"/>
                    <a:gd name="T9" fmla="*/ 74 h 493"/>
                    <a:gd name="T10" fmla="*/ 107 w 510"/>
                    <a:gd name="T11" fmla="*/ 338 h 493"/>
                    <a:gd name="T12" fmla="*/ 102 w 510"/>
                    <a:gd name="T13" fmla="*/ 357 h 493"/>
                    <a:gd name="T14" fmla="*/ 83 w 510"/>
                    <a:gd name="T15" fmla="*/ 379 h 493"/>
                    <a:gd name="T16" fmla="*/ 72 w 510"/>
                    <a:gd name="T17" fmla="*/ 387 h 493"/>
                    <a:gd name="T18" fmla="*/ 59 w 510"/>
                    <a:gd name="T19" fmla="*/ 396 h 493"/>
                    <a:gd name="T20" fmla="*/ 7 w 510"/>
                    <a:gd name="T21" fmla="*/ 449 h 493"/>
                    <a:gd name="T22" fmla="*/ 15 w 510"/>
                    <a:gd name="T23" fmla="*/ 466 h 493"/>
                    <a:gd name="T24" fmla="*/ 28 w 510"/>
                    <a:gd name="T25" fmla="*/ 481 h 493"/>
                    <a:gd name="T26" fmla="*/ 43 w 510"/>
                    <a:gd name="T27" fmla="*/ 484 h 493"/>
                    <a:gd name="T28" fmla="*/ 109 w 510"/>
                    <a:gd name="T29" fmla="*/ 384 h 493"/>
                    <a:gd name="T30" fmla="*/ 138 w 510"/>
                    <a:gd name="T31" fmla="*/ 342 h 493"/>
                    <a:gd name="T32" fmla="*/ 327 w 510"/>
                    <a:gd name="T33" fmla="*/ 157 h 493"/>
                    <a:gd name="T34" fmla="*/ 389 w 510"/>
                    <a:gd name="T35" fmla="*/ 89 h 493"/>
                    <a:gd name="T36" fmla="*/ 393 w 510"/>
                    <a:gd name="T37" fmla="*/ 93 h 493"/>
                    <a:gd name="T38" fmla="*/ 402 w 510"/>
                    <a:gd name="T39" fmla="*/ 102 h 493"/>
                    <a:gd name="T40" fmla="*/ 413 w 510"/>
                    <a:gd name="T41" fmla="*/ 96 h 493"/>
                    <a:gd name="T42" fmla="*/ 508 w 510"/>
                    <a:gd name="T43" fmla="*/ 3 h 493"/>
                    <a:gd name="T44" fmla="*/ 507 w 510"/>
                    <a:gd name="T45" fmla="*/ 2 h 493"/>
                    <a:gd name="T46" fmla="*/ 410 w 510"/>
                    <a:gd name="T47" fmla="*/ 87 h 493"/>
                    <a:gd name="T48" fmla="*/ 402 w 510"/>
                    <a:gd name="T49" fmla="*/ 90 h 493"/>
                    <a:gd name="T50" fmla="*/ 396 w 510"/>
                    <a:gd name="T51" fmla="*/ 83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0" h="493">
                      <a:moveTo>
                        <a:pt x="396" y="83"/>
                      </a:moveTo>
                      <a:lnTo>
                        <a:pt x="396" y="83"/>
                      </a:lnTo>
                      <a:cubicBezTo>
                        <a:pt x="399" y="80"/>
                        <a:pt x="399" y="78"/>
                        <a:pt x="398" y="78"/>
                      </a:cubicBezTo>
                      <a:cubicBezTo>
                        <a:pt x="398" y="77"/>
                        <a:pt x="395" y="74"/>
                        <a:pt x="394" y="73"/>
                      </a:cubicBezTo>
                      <a:cubicBezTo>
                        <a:pt x="393" y="72"/>
                        <a:pt x="392" y="73"/>
                        <a:pt x="391" y="74"/>
                      </a:cubicBezTo>
                      <a:lnTo>
                        <a:pt x="107" y="338"/>
                      </a:lnTo>
                      <a:cubicBezTo>
                        <a:pt x="110" y="346"/>
                        <a:pt x="106" y="353"/>
                        <a:pt x="102" y="357"/>
                      </a:cubicBezTo>
                      <a:cubicBezTo>
                        <a:pt x="99" y="361"/>
                        <a:pt x="86" y="375"/>
                        <a:pt x="83" y="379"/>
                      </a:cubicBezTo>
                      <a:cubicBezTo>
                        <a:pt x="80" y="384"/>
                        <a:pt x="75" y="386"/>
                        <a:pt x="72" y="387"/>
                      </a:cubicBezTo>
                      <a:cubicBezTo>
                        <a:pt x="69" y="388"/>
                        <a:pt x="66" y="389"/>
                        <a:pt x="59" y="396"/>
                      </a:cubicBezTo>
                      <a:cubicBezTo>
                        <a:pt x="52" y="402"/>
                        <a:pt x="23" y="432"/>
                        <a:pt x="7" y="449"/>
                      </a:cubicBezTo>
                      <a:cubicBezTo>
                        <a:pt x="0" y="456"/>
                        <a:pt x="8" y="462"/>
                        <a:pt x="15" y="466"/>
                      </a:cubicBezTo>
                      <a:cubicBezTo>
                        <a:pt x="22" y="470"/>
                        <a:pt x="26" y="475"/>
                        <a:pt x="28" y="481"/>
                      </a:cubicBezTo>
                      <a:cubicBezTo>
                        <a:pt x="31" y="486"/>
                        <a:pt x="36" y="493"/>
                        <a:pt x="43" y="484"/>
                      </a:cubicBezTo>
                      <a:cubicBezTo>
                        <a:pt x="50" y="474"/>
                        <a:pt x="98" y="400"/>
                        <a:pt x="109" y="384"/>
                      </a:cubicBezTo>
                      <a:cubicBezTo>
                        <a:pt x="109" y="384"/>
                        <a:pt x="131" y="353"/>
                        <a:pt x="138" y="342"/>
                      </a:cubicBezTo>
                      <a:lnTo>
                        <a:pt x="327" y="157"/>
                      </a:lnTo>
                      <a:cubicBezTo>
                        <a:pt x="327" y="157"/>
                        <a:pt x="373" y="106"/>
                        <a:pt x="389" y="89"/>
                      </a:cubicBezTo>
                      <a:cubicBezTo>
                        <a:pt x="390" y="89"/>
                        <a:pt x="392" y="91"/>
                        <a:pt x="393" y="93"/>
                      </a:cubicBezTo>
                      <a:cubicBezTo>
                        <a:pt x="395" y="96"/>
                        <a:pt x="398" y="101"/>
                        <a:pt x="402" y="102"/>
                      </a:cubicBezTo>
                      <a:cubicBezTo>
                        <a:pt x="406" y="102"/>
                        <a:pt x="410" y="100"/>
                        <a:pt x="413" y="96"/>
                      </a:cubicBezTo>
                      <a:cubicBezTo>
                        <a:pt x="421" y="88"/>
                        <a:pt x="501" y="10"/>
                        <a:pt x="508" y="3"/>
                      </a:cubicBezTo>
                      <a:cubicBezTo>
                        <a:pt x="510" y="1"/>
                        <a:pt x="508" y="0"/>
                        <a:pt x="507" y="2"/>
                      </a:cubicBezTo>
                      <a:cubicBezTo>
                        <a:pt x="507" y="2"/>
                        <a:pt x="434" y="66"/>
                        <a:pt x="410" y="87"/>
                      </a:cubicBezTo>
                      <a:cubicBezTo>
                        <a:pt x="408" y="90"/>
                        <a:pt x="404" y="90"/>
                        <a:pt x="402" y="90"/>
                      </a:cubicBezTo>
                      <a:cubicBezTo>
                        <a:pt x="400" y="90"/>
                        <a:pt x="397" y="87"/>
                        <a:pt x="396" y="8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88" name="Freeform 1086"/>
                <p:cNvSpPr>
                  <a:spLocks/>
                </p:cNvSpPr>
                <p:nvPr/>
              </p:nvSpPr>
              <p:spPr bwMode="auto">
                <a:xfrm>
                  <a:off x="5061" y="2092"/>
                  <a:ext cx="31" cy="35"/>
                </a:xfrm>
                <a:custGeom>
                  <a:avLst/>
                  <a:gdLst>
                    <a:gd name="T0" fmla="*/ 94 w 103"/>
                    <a:gd name="T1" fmla="*/ 7 h 116"/>
                    <a:gd name="T2" fmla="*/ 94 w 103"/>
                    <a:gd name="T3" fmla="*/ 7 h 116"/>
                    <a:gd name="T4" fmla="*/ 93 w 103"/>
                    <a:gd name="T5" fmla="*/ 6 h 116"/>
                    <a:gd name="T6" fmla="*/ 87 w 103"/>
                    <a:gd name="T7" fmla="*/ 0 h 116"/>
                    <a:gd name="T8" fmla="*/ 79 w 103"/>
                    <a:gd name="T9" fmla="*/ 9 h 116"/>
                    <a:gd name="T10" fmla="*/ 67 w 103"/>
                    <a:gd name="T11" fmla="*/ 17 h 116"/>
                    <a:gd name="T12" fmla="*/ 55 w 103"/>
                    <a:gd name="T13" fmla="*/ 26 h 116"/>
                    <a:gd name="T14" fmla="*/ 2 w 103"/>
                    <a:gd name="T15" fmla="*/ 79 h 116"/>
                    <a:gd name="T16" fmla="*/ 1 w 103"/>
                    <a:gd name="T17" fmla="*/ 84 h 116"/>
                    <a:gd name="T18" fmla="*/ 11 w 103"/>
                    <a:gd name="T19" fmla="*/ 94 h 116"/>
                    <a:gd name="T20" fmla="*/ 24 w 103"/>
                    <a:gd name="T21" fmla="*/ 109 h 116"/>
                    <a:gd name="T22" fmla="*/ 31 w 103"/>
                    <a:gd name="T23" fmla="*/ 116 h 116"/>
                    <a:gd name="T24" fmla="*/ 37 w 103"/>
                    <a:gd name="T25" fmla="*/ 112 h 116"/>
                    <a:gd name="T26" fmla="*/ 67 w 103"/>
                    <a:gd name="T27" fmla="*/ 67 h 116"/>
                    <a:gd name="T28" fmla="*/ 103 w 103"/>
                    <a:gd name="T29" fmla="*/ 12 h 116"/>
                    <a:gd name="T30" fmla="*/ 94 w 103"/>
                    <a:gd name="T31" fmla="*/ 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116">
                      <a:moveTo>
                        <a:pt x="94" y="7"/>
                      </a:moveTo>
                      <a:lnTo>
                        <a:pt x="94" y="7"/>
                      </a:lnTo>
                      <a:lnTo>
                        <a:pt x="93" y="6"/>
                      </a:lnTo>
                      <a:cubicBezTo>
                        <a:pt x="89" y="3"/>
                        <a:pt x="87" y="1"/>
                        <a:pt x="87" y="0"/>
                      </a:cubicBezTo>
                      <a:cubicBezTo>
                        <a:pt x="83" y="3"/>
                        <a:pt x="80" y="7"/>
                        <a:pt x="79" y="9"/>
                      </a:cubicBezTo>
                      <a:cubicBezTo>
                        <a:pt x="76" y="13"/>
                        <a:pt x="71" y="16"/>
                        <a:pt x="67" y="17"/>
                      </a:cubicBezTo>
                      <a:cubicBezTo>
                        <a:pt x="64" y="18"/>
                        <a:pt x="61" y="19"/>
                        <a:pt x="55" y="26"/>
                      </a:cubicBezTo>
                      <a:cubicBezTo>
                        <a:pt x="48" y="32"/>
                        <a:pt x="19" y="62"/>
                        <a:pt x="2" y="79"/>
                      </a:cubicBezTo>
                      <a:cubicBezTo>
                        <a:pt x="1" y="81"/>
                        <a:pt x="0" y="82"/>
                        <a:pt x="1" y="84"/>
                      </a:cubicBezTo>
                      <a:cubicBezTo>
                        <a:pt x="1" y="87"/>
                        <a:pt x="6" y="91"/>
                        <a:pt x="11" y="94"/>
                      </a:cubicBezTo>
                      <a:cubicBezTo>
                        <a:pt x="17" y="98"/>
                        <a:pt x="21" y="103"/>
                        <a:pt x="24" y="109"/>
                      </a:cubicBezTo>
                      <a:cubicBezTo>
                        <a:pt x="26" y="112"/>
                        <a:pt x="28" y="116"/>
                        <a:pt x="31" y="116"/>
                      </a:cubicBezTo>
                      <a:cubicBezTo>
                        <a:pt x="33" y="116"/>
                        <a:pt x="35" y="115"/>
                        <a:pt x="37" y="112"/>
                      </a:cubicBezTo>
                      <a:cubicBezTo>
                        <a:pt x="40" y="107"/>
                        <a:pt x="53" y="88"/>
                        <a:pt x="67" y="67"/>
                      </a:cubicBezTo>
                      <a:cubicBezTo>
                        <a:pt x="81" y="44"/>
                        <a:pt x="96" y="21"/>
                        <a:pt x="103" y="12"/>
                      </a:cubicBezTo>
                      <a:cubicBezTo>
                        <a:pt x="100" y="11"/>
                        <a:pt x="97" y="9"/>
                        <a:pt x="94" y="7"/>
                      </a:cubicBezTo>
                      <a:close/>
                    </a:path>
                  </a:pathLst>
                </a:custGeom>
                <a:solidFill>
                  <a:srgbClr val="46190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89" name="Freeform 1087"/>
                <p:cNvSpPr>
                  <a:spLocks/>
                </p:cNvSpPr>
                <p:nvPr/>
              </p:nvSpPr>
              <p:spPr bwMode="auto">
                <a:xfrm>
                  <a:off x="5088" y="2078"/>
                  <a:ext cx="13" cy="17"/>
                </a:xfrm>
                <a:custGeom>
                  <a:avLst/>
                  <a:gdLst>
                    <a:gd name="T0" fmla="*/ 28 w 44"/>
                    <a:gd name="T1" fmla="*/ 0 h 55"/>
                    <a:gd name="T2" fmla="*/ 28 w 44"/>
                    <a:gd name="T3" fmla="*/ 0 h 55"/>
                    <a:gd name="T4" fmla="*/ 16 w 44"/>
                    <a:gd name="T5" fmla="*/ 11 h 55"/>
                    <a:gd name="T6" fmla="*/ 11 w 44"/>
                    <a:gd name="T7" fmla="*/ 31 h 55"/>
                    <a:gd name="T8" fmla="*/ 0 w 44"/>
                    <a:gd name="T9" fmla="*/ 43 h 55"/>
                    <a:gd name="T10" fmla="*/ 7 w 44"/>
                    <a:gd name="T11" fmla="*/ 49 h 55"/>
                    <a:gd name="T12" fmla="*/ 8 w 44"/>
                    <a:gd name="T13" fmla="*/ 50 h 55"/>
                    <a:gd name="T14" fmla="*/ 16 w 44"/>
                    <a:gd name="T15" fmla="*/ 55 h 55"/>
                    <a:gd name="T16" fmla="*/ 44 w 44"/>
                    <a:gd name="T17" fmla="*/ 15 h 55"/>
                    <a:gd name="T18" fmla="*/ 28 w 44"/>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55">
                      <a:moveTo>
                        <a:pt x="28" y="0"/>
                      </a:moveTo>
                      <a:lnTo>
                        <a:pt x="28" y="0"/>
                      </a:lnTo>
                      <a:lnTo>
                        <a:pt x="16" y="11"/>
                      </a:lnTo>
                      <a:cubicBezTo>
                        <a:pt x="19" y="21"/>
                        <a:pt x="13" y="28"/>
                        <a:pt x="11" y="31"/>
                      </a:cubicBezTo>
                      <a:cubicBezTo>
                        <a:pt x="9" y="33"/>
                        <a:pt x="5" y="38"/>
                        <a:pt x="0" y="43"/>
                      </a:cubicBezTo>
                      <a:cubicBezTo>
                        <a:pt x="1" y="44"/>
                        <a:pt x="3" y="46"/>
                        <a:pt x="7" y="49"/>
                      </a:cubicBezTo>
                      <a:lnTo>
                        <a:pt x="8" y="50"/>
                      </a:lnTo>
                      <a:cubicBezTo>
                        <a:pt x="10" y="52"/>
                        <a:pt x="13" y="54"/>
                        <a:pt x="16" y="55"/>
                      </a:cubicBezTo>
                      <a:cubicBezTo>
                        <a:pt x="19" y="51"/>
                        <a:pt x="37" y="26"/>
                        <a:pt x="44" y="15"/>
                      </a:cubicBezTo>
                      <a:lnTo>
                        <a:pt x="28" y="0"/>
                      </a:lnTo>
                      <a:close/>
                    </a:path>
                  </a:pathLst>
                </a:custGeom>
                <a:solidFill>
                  <a:srgbClr val="A6ADB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90" name="Freeform 1088"/>
                <p:cNvSpPr>
                  <a:spLocks/>
                </p:cNvSpPr>
                <p:nvPr/>
              </p:nvSpPr>
              <p:spPr bwMode="auto">
                <a:xfrm>
                  <a:off x="5173" y="2006"/>
                  <a:ext cx="2" cy="2"/>
                </a:xfrm>
                <a:custGeom>
                  <a:avLst/>
                  <a:gdLst>
                    <a:gd name="T0" fmla="*/ 1 w 7"/>
                    <a:gd name="T1" fmla="*/ 0 h 8"/>
                    <a:gd name="T2" fmla="*/ 1 w 7"/>
                    <a:gd name="T3" fmla="*/ 0 h 8"/>
                    <a:gd name="T4" fmla="*/ 0 w 7"/>
                    <a:gd name="T5" fmla="*/ 2 h 8"/>
                    <a:gd name="T6" fmla="*/ 6 w 7"/>
                    <a:gd name="T7" fmla="*/ 8 h 8"/>
                    <a:gd name="T8" fmla="*/ 7 w 7"/>
                    <a:gd name="T9" fmla="*/ 6 h 8"/>
                    <a:gd name="T10" fmla="*/ 1 w 7"/>
                    <a:gd name="T11" fmla="*/ 0 h 8"/>
                  </a:gdLst>
                  <a:ahLst/>
                  <a:cxnLst>
                    <a:cxn ang="0">
                      <a:pos x="T0" y="T1"/>
                    </a:cxn>
                    <a:cxn ang="0">
                      <a:pos x="T2" y="T3"/>
                    </a:cxn>
                    <a:cxn ang="0">
                      <a:pos x="T4" y="T5"/>
                    </a:cxn>
                    <a:cxn ang="0">
                      <a:pos x="T6" y="T7"/>
                    </a:cxn>
                    <a:cxn ang="0">
                      <a:pos x="T8" y="T9"/>
                    </a:cxn>
                    <a:cxn ang="0">
                      <a:pos x="T10" y="T11"/>
                    </a:cxn>
                  </a:cxnLst>
                  <a:rect l="0" t="0" r="r" b="b"/>
                  <a:pathLst>
                    <a:path w="7" h="8">
                      <a:moveTo>
                        <a:pt x="1" y="0"/>
                      </a:moveTo>
                      <a:lnTo>
                        <a:pt x="1" y="0"/>
                      </a:lnTo>
                      <a:lnTo>
                        <a:pt x="0" y="2"/>
                      </a:lnTo>
                      <a:lnTo>
                        <a:pt x="6" y="8"/>
                      </a:lnTo>
                      <a:cubicBezTo>
                        <a:pt x="6" y="7"/>
                        <a:pt x="7" y="7"/>
                        <a:pt x="7" y="6"/>
                      </a:cubicBezTo>
                      <a:lnTo>
                        <a:pt x="1" y="0"/>
                      </a:lnTo>
                      <a:close/>
                    </a:path>
                  </a:pathLst>
                </a:custGeom>
                <a:solidFill>
                  <a:srgbClr val="A6ADB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91" name="Freeform 1089"/>
                <p:cNvSpPr>
                  <a:spLocks/>
                </p:cNvSpPr>
                <p:nvPr/>
              </p:nvSpPr>
              <p:spPr bwMode="auto">
                <a:xfrm>
                  <a:off x="5096" y="2007"/>
                  <a:ext cx="77" cy="73"/>
                </a:xfrm>
                <a:custGeom>
                  <a:avLst/>
                  <a:gdLst>
                    <a:gd name="T0" fmla="*/ 254 w 254"/>
                    <a:gd name="T1" fmla="*/ 3 h 240"/>
                    <a:gd name="T2" fmla="*/ 254 w 254"/>
                    <a:gd name="T3" fmla="*/ 3 h 240"/>
                    <a:gd name="T4" fmla="*/ 252 w 254"/>
                    <a:gd name="T5" fmla="*/ 0 h 240"/>
                    <a:gd name="T6" fmla="*/ 0 w 254"/>
                    <a:gd name="T7" fmla="*/ 234 h 240"/>
                    <a:gd name="T8" fmla="*/ 6 w 254"/>
                    <a:gd name="T9" fmla="*/ 240 h 240"/>
                    <a:gd name="T10" fmla="*/ 254 w 254"/>
                    <a:gd name="T11" fmla="*/ 3 h 240"/>
                  </a:gdLst>
                  <a:ahLst/>
                  <a:cxnLst>
                    <a:cxn ang="0">
                      <a:pos x="T0" y="T1"/>
                    </a:cxn>
                    <a:cxn ang="0">
                      <a:pos x="T2" y="T3"/>
                    </a:cxn>
                    <a:cxn ang="0">
                      <a:pos x="T4" y="T5"/>
                    </a:cxn>
                    <a:cxn ang="0">
                      <a:pos x="T6" y="T7"/>
                    </a:cxn>
                    <a:cxn ang="0">
                      <a:pos x="T8" y="T9"/>
                    </a:cxn>
                    <a:cxn ang="0">
                      <a:pos x="T10" y="T11"/>
                    </a:cxn>
                  </a:cxnLst>
                  <a:rect l="0" t="0" r="r" b="b"/>
                  <a:pathLst>
                    <a:path w="254" h="240">
                      <a:moveTo>
                        <a:pt x="254" y="3"/>
                      </a:moveTo>
                      <a:lnTo>
                        <a:pt x="254" y="3"/>
                      </a:lnTo>
                      <a:lnTo>
                        <a:pt x="252" y="0"/>
                      </a:lnTo>
                      <a:lnTo>
                        <a:pt x="0" y="234"/>
                      </a:lnTo>
                      <a:lnTo>
                        <a:pt x="6" y="240"/>
                      </a:lnTo>
                      <a:lnTo>
                        <a:pt x="254" y="3"/>
                      </a:lnTo>
                      <a:close/>
                    </a:path>
                  </a:pathLst>
                </a:custGeom>
                <a:solidFill>
                  <a:srgbClr val="A6ADB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92" name="Freeform 1090"/>
                <p:cNvSpPr>
                  <a:spLocks/>
                </p:cNvSpPr>
                <p:nvPr/>
              </p:nvSpPr>
              <p:spPr bwMode="auto">
                <a:xfrm>
                  <a:off x="5099" y="2008"/>
                  <a:ext cx="76" cy="75"/>
                </a:xfrm>
                <a:custGeom>
                  <a:avLst/>
                  <a:gdLst>
                    <a:gd name="T0" fmla="*/ 0 w 251"/>
                    <a:gd name="T1" fmla="*/ 237 h 245"/>
                    <a:gd name="T2" fmla="*/ 0 w 251"/>
                    <a:gd name="T3" fmla="*/ 237 h 245"/>
                    <a:gd name="T4" fmla="*/ 9 w 251"/>
                    <a:gd name="T5" fmla="*/ 245 h 245"/>
                    <a:gd name="T6" fmla="*/ 9 w 251"/>
                    <a:gd name="T7" fmla="*/ 245 h 245"/>
                    <a:gd name="T8" fmla="*/ 9 w 251"/>
                    <a:gd name="T9" fmla="*/ 245 h 245"/>
                    <a:gd name="T10" fmla="*/ 198 w 251"/>
                    <a:gd name="T11" fmla="*/ 60 h 245"/>
                    <a:gd name="T12" fmla="*/ 251 w 251"/>
                    <a:gd name="T13" fmla="*/ 3 h 245"/>
                    <a:gd name="T14" fmla="*/ 248 w 251"/>
                    <a:gd name="T15" fmla="*/ 0 h 245"/>
                    <a:gd name="T16" fmla="*/ 0 w 251"/>
                    <a:gd name="T17" fmla="*/ 23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245">
                      <a:moveTo>
                        <a:pt x="0" y="237"/>
                      </a:moveTo>
                      <a:lnTo>
                        <a:pt x="0" y="237"/>
                      </a:lnTo>
                      <a:lnTo>
                        <a:pt x="9" y="245"/>
                      </a:lnTo>
                      <a:cubicBezTo>
                        <a:pt x="9" y="245"/>
                        <a:pt x="9" y="245"/>
                        <a:pt x="9" y="245"/>
                      </a:cubicBezTo>
                      <a:cubicBezTo>
                        <a:pt x="9" y="245"/>
                        <a:pt x="9" y="245"/>
                        <a:pt x="9" y="245"/>
                      </a:cubicBezTo>
                      <a:lnTo>
                        <a:pt x="198" y="60"/>
                      </a:lnTo>
                      <a:cubicBezTo>
                        <a:pt x="199" y="59"/>
                        <a:pt x="232" y="23"/>
                        <a:pt x="251" y="3"/>
                      </a:cubicBezTo>
                      <a:lnTo>
                        <a:pt x="248" y="0"/>
                      </a:lnTo>
                      <a:lnTo>
                        <a:pt x="0" y="237"/>
                      </a:lnTo>
                      <a:close/>
                    </a:path>
                  </a:pathLst>
                </a:custGeom>
                <a:solidFill>
                  <a:srgbClr val="46190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93" name="Freeform 1091"/>
                <p:cNvSpPr>
                  <a:spLocks/>
                </p:cNvSpPr>
                <p:nvPr/>
              </p:nvSpPr>
              <p:spPr bwMode="auto">
                <a:xfrm>
                  <a:off x="5159" y="2017"/>
                  <a:ext cx="6" cy="6"/>
                </a:xfrm>
                <a:custGeom>
                  <a:avLst/>
                  <a:gdLst>
                    <a:gd name="T0" fmla="*/ 1 w 19"/>
                    <a:gd name="T1" fmla="*/ 4 h 20"/>
                    <a:gd name="T2" fmla="*/ 1 w 19"/>
                    <a:gd name="T3" fmla="*/ 4 h 20"/>
                    <a:gd name="T4" fmla="*/ 5 w 19"/>
                    <a:gd name="T5" fmla="*/ 1 h 20"/>
                    <a:gd name="T6" fmla="*/ 8 w 19"/>
                    <a:gd name="T7" fmla="*/ 3 h 20"/>
                    <a:gd name="T8" fmla="*/ 18 w 19"/>
                    <a:gd name="T9" fmla="*/ 13 h 20"/>
                    <a:gd name="T10" fmla="*/ 18 w 19"/>
                    <a:gd name="T11" fmla="*/ 16 h 20"/>
                    <a:gd name="T12" fmla="*/ 15 w 19"/>
                    <a:gd name="T13" fmla="*/ 19 h 20"/>
                    <a:gd name="T14" fmla="*/ 12 w 19"/>
                    <a:gd name="T15" fmla="*/ 18 h 20"/>
                    <a:gd name="T16" fmla="*/ 1 w 19"/>
                    <a:gd name="T17" fmla="*/ 6 h 20"/>
                    <a:gd name="T18" fmla="*/ 1 w 19"/>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20">
                      <a:moveTo>
                        <a:pt x="1" y="4"/>
                      </a:moveTo>
                      <a:lnTo>
                        <a:pt x="1" y="4"/>
                      </a:lnTo>
                      <a:cubicBezTo>
                        <a:pt x="2" y="4"/>
                        <a:pt x="4" y="2"/>
                        <a:pt x="5" y="1"/>
                      </a:cubicBezTo>
                      <a:cubicBezTo>
                        <a:pt x="6" y="0"/>
                        <a:pt x="6" y="0"/>
                        <a:pt x="8" y="3"/>
                      </a:cubicBezTo>
                      <a:cubicBezTo>
                        <a:pt x="10" y="5"/>
                        <a:pt x="17" y="12"/>
                        <a:pt x="18" y="13"/>
                      </a:cubicBezTo>
                      <a:cubicBezTo>
                        <a:pt x="19" y="15"/>
                        <a:pt x="19" y="15"/>
                        <a:pt x="18" y="16"/>
                      </a:cubicBezTo>
                      <a:cubicBezTo>
                        <a:pt x="18" y="17"/>
                        <a:pt x="16" y="18"/>
                        <a:pt x="15" y="19"/>
                      </a:cubicBezTo>
                      <a:cubicBezTo>
                        <a:pt x="14" y="20"/>
                        <a:pt x="13" y="19"/>
                        <a:pt x="12" y="18"/>
                      </a:cubicBezTo>
                      <a:cubicBezTo>
                        <a:pt x="10" y="16"/>
                        <a:pt x="2" y="7"/>
                        <a:pt x="1" y="6"/>
                      </a:cubicBezTo>
                      <a:cubicBezTo>
                        <a:pt x="0" y="5"/>
                        <a:pt x="1" y="5"/>
                        <a:pt x="1" y="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94" name="Freeform 1092"/>
                <p:cNvSpPr>
                  <a:spLocks/>
                </p:cNvSpPr>
                <p:nvPr/>
              </p:nvSpPr>
              <p:spPr bwMode="auto">
                <a:xfrm>
                  <a:off x="5159" y="2018"/>
                  <a:ext cx="5" cy="4"/>
                </a:xfrm>
                <a:custGeom>
                  <a:avLst/>
                  <a:gdLst>
                    <a:gd name="T0" fmla="*/ 15 w 16"/>
                    <a:gd name="T1" fmla="*/ 13 h 16"/>
                    <a:gd name="T2" fmla="*/ 15 w 16"/>
                    <a:gd name="T3" fmla="*/ 13 h 16"/>
                    <a:gd name="T4" fmla="*/ 16 w 16"/>
                    <a:gd name="T5" fmla="*/ 13 h 16"/>
                    <a:gd name="T6" fmla="*/ 15 w 16"/>
                    <a:gd name="T7" fmla="*/ 12 h 16"/>
                    <a:gd name="T8" fmla="*/ 12 w 16"/>
                    <a:gd name="T9" fmla="*/ 9 h 16"/>
                    <a:gd name="T10" fmla="*/ 5 w 16"/>
                    <a:gd name="T11" fmla="*/ 1 h 16"/>
                    <a:gd name="T12" fmla="*/ 4 w 16"/>
                    <a:gd name="T13" fmla="*/ 0 h 16"/>
                    <a:gd name="T14" fmla="*/ 4 w 16"/>
                    <a:gd name="T15" fmla="*/ 0 h 16"/>
                    <a:gd name="T16" fmla="*/ 1 w 16"/>
                    <a:gd name="T17" fmla="*/ 2 h 16"/>
                    <a:gd name="T18" fmla="*/ 0 w 16"/>
                    <a:gd name="T19" fmla="*/ 3 h 16"/>
                    <a:gd name="T20" fmla="*/ 0 w 16"/>
                    <a:gd name="T21" fmla="*/ 3 h 16"/>
                    <a:gd name="T22" fmla="*/ 10 w 16"/>
                    <a:gd name="T23" fmla="*/ 15 h 16"/>
                    <a:gd name="T24" fmla="*/ 12 w 16"/>
                    <a:gd name="T25" fmla="*/ 16 h 16"/>
                    <a:gd name="T26" fmla="*/ 13 w 16"/>
                    <a:gd name="T27" fmla="*/ 16 h 16"/>
                    <a:gd name="T28" fmla="*/ 15 w 16"/>
                    <a:gd name="T29"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15" y="13"/>
                      </a:moveTo>
                      <a:lnTo>
                        <a:pt x="15" y="13"/>
                      </a:lnTo>
                      <a:cubicBezTo>
                        <a:pt x="15" y="13"/>
                        <a:pt x="15" y="13"/>
                        <a:pt x="16" y="13"/>
                      </a:cubicBezTo>
                      <a:cubicBezTo>
                        <a:pt x="15" y="13"/>
                        <a:pt x="15" y="13"/>
                        <a:pt x="15" y="12"/>
                      </a:cubicBezTo>
                      <a:lnTo>
                        <a:pt x="12" y="9"/>
                      </a:lnTo>
                      <a:cubicBezTo>
                        <a:pt x="10" y="6"/>
                        <a:pt x="7" y="3"/>
                        <a:pt x="5" y="1"/>
                      </a:cubicBezTo>
                      <a:cubicBezTo>
                        <a:pt x="5" y="1"/>
                        <a:pt x="4" y="0"/>
                        <a:pt x="4" y="0"/>
                      </a:cubicBezTo>
                      <a:lnTo>
                        <a:pt x="4" y="0"/>
                      </a:lnTo>
                      <a:cubicBezTo>
                        <a:pt x="3" y="0"/>
                        <a:pt x="2" y="1"/>
                        <a:pt x="1" y="2"/>
                      </a:cubicBezTo>
                      <a:lnTo>
                        <a:pt x="0" y="3"/>
                      </a:lnTo>
                      <a:cubicBezTo>
                        <a:pt x="0" y="3"/>
                        <a:pt x="0" y="3"/>
                        <a:pt x="0" y="3"/>
                      </a:cubicBezTo>
                      <a:cubicBezTo>
                        <a:pt x="1" y="5"/>
                        <a:pt x="9" y="13"/>
                        <a:pt x="10" y="15"/>
                      </a:cubicBezTo>
                      <a:cubicBezTo>
                        <a:pt x="11" y="15"/>
                        <a:pt x="12" y="16"/>
                        <a:pt x="12" y="16"/>
                      </a:cubicBezTo>
                      <a:cubicBezTo>
                        <a:pt x="12" y="16"/>
                        <a:pt x="13" y="16"/>
                        <a:pt x="13" y="16"/>
                      </a:cubicBezTo>
                      <a:cubicBezTo>
                        <a:pt x="13" y="16"/>
                        <a:pt x="15" y="14"/>
                        <a:pt x="15" y="13"/>
                      </a:cubicBezTo>
                      <a:close/>
                    </a:path>
                  </a:pathLst>
                </a:custGeom>
                <a:solidFill>
                  <a:srgbClr val="A6ADB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95" name="Freeform 1093"/>
                <p:cNvSpPr>
                  <a:spLocks/>
                </p:cNvSpPr>
                <p:nvPr/>
              </p:nvSpPr>
              <p:spPr bwMode="auto">
                <a:xfrm>
                  <a:off x="5094" y="2084"/>
                  <a:ext cx="2" cy="2"/>
                </a:xfrm>
                <a:custGeom>
                  <a:avLst/>
                  <a:gdLst>
                    <a:gd name="T0" fmla="*/ 8 w 8"/>
                    <a:gd name="T1" fmla="*/ 3 h 7"/>
                    <a:gd name="T2" fmla="*/ 8 w 8"/>
                    <a:gd name="T3" fmla="*/ 3 h 7"/>
                    <a:gd name="T4" fmla="*/ 4 w 8"/>
                    <a:gd name="T5" fmla="*/ 7 h 7"/>
                    <a:gd name="T6" fmla="*/ 0 w 8"/>
                    <a:gd name="T7" fmla="*/ 3 h 7"/>
                    <a:gd name="T8" fmla="*/ 4 w 8"/>
                    <a:gd name="T9" fmla="*/ 0 h 7"/>
                    <a:gd name="T10" fmla="*/ 8 w 8"/>
                    <a:gd name="T11" fmla="*/ 3 h 7"/>
                  </a:gdLst>
                  <a:ahLst/>
                  <a:cxnLst>
                    <a:cxn ang="0">
                      <a:pos x="T0" y="T1"/>
                    </a:cxn>
                    <a:cxn ang="0">
                      <a:pos x="T2" y="T3"/>
                    </a:cxn>
                    <a:cxn ang="0">
                      <a:pos x="T4" y="T5"/>
                    </a:cxn>
                    <a:cxn ang="0">
                      <a:pos x="T6" y="T7"/>
                    </a:cxn>
                    <a:cxn ang="0">
                      <a:pos x="T8" y="T9"/>
                    </a:cxn>
                    <a:cxn ang="0">
                      <a:pos x="T10" y="T11"/>
                    </a:cxn>
                  </a:cxnLst>
                  <a:rect l="0" t="0" r="r" b="b"/>
                  <a:pathLst>
                    <a:path w="8" h="7">
                      <a:moveTo>
                        <a:pt x="8" y="3"/>
                      </a:moveTo>
                      <a:lnTo>
                        <a:pt x="8" y="3"/>
                      </a:lnTo>
                      <a:cubicBezTo>
                        <a:pt x="8" y="5"/>
                        <a:pt x="6" y="7"/>
                        <a:pt x="4" y="7"/>
                      </a:cubicBezTo>
                      <a:cubicBezTo>
                        <a:pt x="2" y="7"/>
                        <a:pt x="0" y="5"/>
                        <a:pt x="0" y="3"/>
                      </a:cubicBezTo>
                      <a:cubicBezTo>
                        <a:pt x="0" y="1"/>
                        <a:pt x="2" y="0"/>
                        <a:pt x="4" y="0"/>
                      </a:cubicBezTo>
                      <a:cubicBezTo>
                        <a:pt x="6" y="0"/>
                        <a:pt x="8" y="1"/>
                        <a:pt x="8" y="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96" name="Freeform 1094"/>
                <p:cNvSpPr>
                  <a:spLocks/>
                </p:cNvSpPr>
                <p:nvPr/>
              </p:nvSpPr>
              <p:spPr bwMode="auto">
                <a:xfrm>
                  <a:off x="5095" y="2084"/>
                  <a:ext cx="1" cy="2"/>
                </a:xfrm>
                <a:custGeom>
                  <a:avLst/>
                  <a:gdLst>
                    <a:gd name="T0" fmla="*/ 2 w 4"/>
                    <a:gd name="T1" fmla="*/ 0 h 5"/>
                    <a:gd name="T2" fmla="*/ 2 w 4"/>
                    <a:gd name="T3" fmla="*/ 0 h 5"/>
                    <a:gd name="T4" fmla="*/ 0 w 4"/>
                    <a:gd name="T5" fmla="*/ 1 h 5"/>
                    <a:gd name="T6" fmla="*/ 0 w 4"/>
                    <a:gd name="T7" fmla="*/ 2 h 5"/>
                    <a:gd name="T8" fmla="*/ 0 w 4"/>
                    <a:gd name="T9" fmla="*/ 4 h 5"/>
                    <a:gd name="T10" fmla="*/ 2 w 4"/>
                    <a:gd name="T11" fmla="*/ 5 h 5"/>
                    <a:gd name="T12" fmla="*/ 4 w 4"/>
                    <a:gd name="T13" fmla="*/ 2 h 5"/>
                    <a:gd name="T14" fmla="*/ 4 w 4"/>
                    <a:gd name="T15" fmla="*/ 1 h 5"/>
                    <a:gd name="T16" fmla="*/ 2 w 4"/>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5">
                      <a:moveTo>
                        <a:pt x="2" y="0"/>
                      </a:moveTo>
                      <a:lnTo>
                        <a:pt x="2" y="0"/>
                      </a:lnTo>
                      <a:cubicBezTo>
                        <a:pt x="1" y="0"/>
                        <a:pt x="1" y="0"/>
                        <a:pt x="0" y="1"/>
                      </a:cubicBezTo>
                      <a:cubicBezTo>
                        <a:pt x="0" y="1"/>
                        <a:pt x="0" y="2"/>
                        <a:pt x="0" y="2"/>
                      </a:cubicBezTo>
                      <a:cubicBezTo>
                        <a:pt x="0" y="3"/>
                        <a:pt x="0" y="4"/>
                        <a:pt x="0" y="4"/>
                      </a:cubicBezTo>
                      <a:cubicBezTo>
                        <a:pt x="1" y="5"/>
                        <a:pt x="1" y="5"/>
                        <a:pt x="2" y="5"/>
                      </a:cubicBezTo>
                      <a:cubicBezTo>
                        <a:pt x="3" y="5"/>
                        <a:pt x="4" y="4"/>
                        <a:pt x="4" y="2"/>
                      </a:cubicBezTo>
                      <a:cubicBezTo>
                        <a:pt x="4" y="2"/>
                        <a:pt x="4" y="1"/>
                        <a:pt x="4" y="1"/>
                      </a:cubicBezTo>
                      <a:cubicBezTo>
                        <a:pt x="3" y="0"/>
                        <a:pt x="3" y="0"/>
                        <a:pt x="2" y="0"/>
                      </a:cubicBezTo>
                      <a:close/>
                    </a:path>
                  </a:pathLst>
                </a:custGeom>
                <a:solidFill>
                  <a:srgbClr val="A6ADB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97" name="Freeform 1095"/>
                <p:cNvSpPr>
                  <a:spLocks/>
                </p:cNvSpPr>
                <p:nvPr/>
              </p:nvSpPr>
              <p:spPr bwMode="auto">
                <a:xfrm>
                  <a:off x="5092" y="2088"/>
                  <a:ext cx="2" cy="2"/>
                </a:xfrm>
                <a:custGeom>
                  <a:avLst/>
                  <a:gdLst>
                    <a:gd name="T0" fmla="*/ 8 w 8"/>
                    <a:gd name="T1" fmla="*/ 3 h 7"/>
                    <a:gd name="T2" fmla="*/ 8 w 8"/>
                    <a:gd name="T3" fmla="*/ 3 h 7"/>
                    <a:gd name="T4" fmla="*/ 4 w 8"/>
                    <a:gd name="T5" fmla="*/ 7 h 7"/>
                    <a:gd name="T6" fmla="*/ 0 w 8"/>
                    <a:gd name="T7" fmla="*/ 3 h 7"/>
                    <a:gd name="T8" fmla="*/ 4 w 8"/>
                    <a:gd name="T9" fmla="*/ 0 h 7"/>
                    <a:gd name="T10" fmla="*/ 8 w 8"/>
                    <a:gd name="T11" fmla="*/ 3 h 7"/>
                  </a:gdLst>
                  <a:ahLst/>
                  <a:cxnLst>
                    <a:cxn ang="0">
                      <a:pos x="T0" y="T1"/>
                    </a:cxn>
                    <a:cxn ang="0">
                      <a:pos x="T2" y="T3"/>
                    </a:cxn>
                    <a:cxn ang="0">
                      <a:pos x="T4" y="T5"/>
                    </a:cxn>
                    <a:cxn ang="0">
                      <a:pos x="T6" y="T7"/>
                    </a:cxn>
                    <a:cxn ang="0">
                      <a:pos x="T8" y="T9"/>
                    </a:cxn>
                    <a:cxn ang="0">
                      <a:pos x="T10" y="T11"/>
                    </a:cxn>
                  </a:cxnLst>
                  <a:rect l="0" t="0" r="r" b="b"/>
                  <a:pathLst>
                    <a:path w="8" h="7">
                      <a:moveTo>
                        <a:pt x="8" y="3"/>
                      </a:moveTo>
                      <a:lnTo>
                        <a:pt x="8" y="3"/>
                      </a:lnTo>
                      <a:cubicBezTo>
                        <a:pt x="8" y="5"/>
                        <a:pt x="6" y="7"/>
                        <a:pt x="4" y="7"/>
                      </a:cubicBezTo>
                      <a:cubicBezTo>
                        <a:pt x="2" y="7"/>
                        <a:pt x="0" y="5"/>
                        <a:pt x="0" y="3"/>
                      </a:cubicBezTo>
                      <a:cubicBezTo>
                        <a:pt x="0" y="1"/>
                        <a:pt x="2" y="0"/>
                        <a:pt x="4" y="0"/>
                      </a:cubicBezTo>
                      <a:cubicBezTo>
                        <a:pt x="6" y="0"/>
                        <a:pt x="8" y="1"/>
                        <a:pt x="8" y="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98" name="Freeform 1096"/>
                <p:cNvSpPr>
                  <a:spLocks/>
                </p:cNvSpPr>
                <p:nvPr/>
              </p:nvSpPr>
              <p:spPr bwMode="auto">
                <a:xfrm>
                  <a:off x="5092" y="2089"/>
                  <a:ext cx="1" cy="1"/>
                </a:xfrm>
                <a:custGeom>
                  <a:avLst/>
                  <a:gdLst>
                    <a:gd name="T0" fmla="*/ 2 w 4"/>
                    <a:gd name="T1" fmla="*/ 0 h 5"/>
                    <a:gd name="T2" fmla="*/ 2 w 4"/>
                    <a:gd name="T3" fmla="*/ 0 h 5"/>
                    <a:gd name="T4" fmla="*/ 0 w 4"/>
                    <a:gd name="T5" fmla="*/ 1 h 5"/>
                    <a:gd name="T6" fmla="*/ 0 w 4"/>
                    <a:gd name="T7" fmla="*/ 2 h 5"/>
                    <a:gd name="T8" fmla="*/ 0 w 4"/>
                    <a:gd name="T9" fmla="*/ 4 h 5"/>
                    <a:gd name="T10" fmla="*/ 2 w 4"/>
                    <a:gd name="T11" fmla="*/ 5 h 5"/>
                    <a:gd name="T12" fmla="*/ 4 w 4"/>
                    <a:gd name="T13" fmla="*/ 2 h 5"/>
                    <a:gd name="T14" fmla="*/ 4 w 4"/>
                    <a:gd name="T15" fmla="*/ 1 h 5"/>
                    <a:gd name="T16" fmla="*/ 2 w 4"/>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5">
                      <a:moveTo>
                        <a:pt x="2" y="0"/>
                      </a:moveTo>
                      <a:lnTo>
                        <a:pt x="2" y="0"/>
                      </a:lnTo>
                      <a:cubicBezTo>
                        <a:pt x="1" y="0"/>
                        <a:pt x="1" y="0"/>
                        <a:pt x="0" y="1"/>
                      </a:cubicBezTo>
                      <a:cubicBezTo>
                        <a:pt x="0" y="1"/>
                        <a:pt x="0" y="2"/>
                        <a:pt x="0" y="2"/>
                      </a:cubicBezTo>
                      <a:cubicBezTo>
                        <a:pt x="0" y="3"/>
                        <a:pt x="0" y="3"/>
                        <a:pt x="0" y="4"/>
                      </a:cubicBezTo>
                      <a:cubicBezTo>
                        <a:pt x="1" y="4"/>
                        <a:pt x="1" y="5"/>
                        <a:pt x="2" y="5"/>
                      </a:cubicBezTo>
                      <a:cubicBezTo>
                        <a:pt x="3" y="5"/>
                        <a:pt x="4" y="4"/>
                        <a:pt x="4" y="2"/>
                      </a:cubicBezTo>
                      <a:cubicBezTo>
                        <a:pt x="4" y="2"/>
                        <a:pt x="4" y="1"/>
                        <a:pt x="4" y="1"/>
                      </a:cubicBezTo>
                      <a:cubicBezTo>
                        <a:pt x="3" y="0"/>
                        <a:pt x="3" y="0"/>
                        <a:pt x="2" y="0"/>
                      </a:cubicBezTo>
                      <a:close/>
                    </a:path>
                  </a:pathLst>
                </a:custGeom>
                <a:solidFill>
                  <a:srgbClr val="A6ADB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99" name="Freeform 1097"/>
                <p:cNvSpPr>
                  <a:spLocks/>
                </p:cNvSpPr>
                <p:nvPr/>
              </p:nvSpPr>
              <p:spPr bwMode="auto">
                <a:xfrm>
                  <a:off x="5174" y="1980"/>
                  <a:ext cx="39" cy="29"/>
                </a:xfrm>
                <a:custGeom>
                  <a:avLst/>
                  <a:gdLst>
                    <a:gd name="T0" fmla="*/ 34 w 129"/>
                    <a:gd name="T1" fmla="*/ 84 h 97"/>
                    <a:gd name="T2" fmla="*/ 34 w 129"/>
                    <a:gd name="T3" fmla="*/ 84 h 97"/>
                    <a:gd name="T4" fmla="*/ 25 w 129"/>
                    <a:gd name="T5" fmla="*/ 87 h 97"/>
                    <a:gd name="T6" fmla="*/ 18 w 129"/>
                    <a:gd name="T7" fmla="*/ 79 h 97"/>
                    <a:gd name="T8" fmla="*/ 18 w 129"/>
                    <a:gd name="T9" fmla="*/ 78 h 97"/>
                    <a:gd name="T10" fmla="*/ 20 w 129"/>
                    <a:gd name="T11" fmla="*/ 74 h 97"/>
                    <a:gd name="T12" fmla="*/ 18 w 129"/>
                    <a:gd name="T13" fmla="*/ 72 h 97"/>
                    <a:gd name="T14" fmla="*/ 16 w 129"/>
                    <a:gd name="T15" fmla="*/ 70 h 97"/>
                    <a:gd name="T16" fmla="*/ 16 w 129"/>
                    <a:gd name="T17" fmla="*/ 70 h 97"/>
                    <a:gd name="T18" fmla="*/ 14 w 129"/>
                    <a:gd name="T19" fmla="*/ 71 h 97"/>
                    <a:gd name="T20" fmla="*/ 0 w 129"/>
                    <a:gd name="T21" fmla="*/ 85 h 97"/>
                    <a:gd name="T22" fmla="*/ 5 w 129"/>
                    <a:gd name="T23" fmla="*/ 91 h 97"/>
                    <a:gd name="T24" fmla="*/ 11 w 129"/>
                    <a:gd name="T25" fmla="*/ 85 h 97"/>
                    <a:gd name="T26" fmla="*/ 12 w 129"/>
                    <a:gd name="T27" fmla="*/ 84 h 97"/>
                    <a:gd name="T28" fmla="*/ 17 w 129"/>
                    <a:gd name="T29" fmla="*/ 88 h 97"/>
                    <a:gd name="T30" fmla="*/ 25 w 129"/>
                    <a:gd name="T31" fmla="*/ 96 h 97"/>
                    <a:gd name="T32" fmla="*/ 35 w 129"/>
                    <a:gd name="T33" fmla="*/ 91 h 97"/>
                    <a:gd name="T34" fmla="*/ 85 w 129"/>
                    <a:gd name="T35" fmla="*/ 43 h 97"/>
                    <a:gd name="T36" fmla="*/ 129 w 129"/>
                    <a:gd name="T37" fmla="*/ 0 h 97"/>
                    <a:gd name="T38" fmla="*/ 34 w 129"/>
                    <a:gd name="T39" fmla="*/ 8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97">
                      <a:moveTo>
                        <a:pt x="34" y="84"/>
                      </a:moveTo>
                      <a:lnTo>
                        <a:pt x="34" y="84"/>
                      </a:lnTo>
                      <a:cubicBezTo>
                        <a:pt x="32" y="87"/>
                        <a:pt x="27" y="88"/>
                        <a:pt x="25" y="87"/>
                      </a:cubicBezTo>
                      <a:cubicBezTo>
                        <a:pt x="22" y="87"/>
                        <a:pt x="18" y="83"/>
                        <a:pt x="18" y="79"/>
                      </a:cubicBezTo>
                      <a:cubicBezTo>
                        <a:pt x="18" y="78"/>
                        <a:pt x="18" y="78"/>
                        <a:pt x="18" y="78"/>
                      </a:cubicBezTo>
                      <a:cubicBezTo>
                        <a:pt x="20" y="76"/>
                        <a:pt x="20" y="75"/>
                        <a:pt x="20" y="74"/>
                      </a:cubicBezTo>
                      <a:cubicBezTo>
                        <a:pt x="20" y="74"/>
                        <a:pt x="19" y="73"/>
                        <a:pt x="18" y="72"/>
                      </a:cubicBezTo>
                      <a:cubicBezTo>
                        <a:pt x="17" y="71"/>
                        <a:pt x="17" y="71"/>
                        <a:pt x="16" y="70"/>
                      </a:cubicBezTo>
                      <a:cubicBezTo>
                        <a:pt x="16" y="70"/>
                        <a:pt x="16" y="70"/>
                        <a:pt x="16" y="70"/>
                      </a:cubicBezTo>
                      <a:cubicBezTo>
                        <a:pt x="16" y="70"/>
                        <a:pt x="15" y="71"/>
                        <a:pt x="14" y="71"/>
                      </a:cubicBezTo>
                      <a:lnTo>
                        <a:pt x="0" y="85"/>
                      </a:lnTo>
                      <a:lnTo>
                        <a:pt x="5" y="91"/>
                      </a:lnTo>
                      <a:cubicBezTo>
                        <a:pt x="7" y="89"/>
                        <a:pt x="9" y="86"/>
                        <a:pt x="11" y="85"/>
                      </a:cubicBezTo>
                      <a:cubicBezTo>
                        <a:pt x="11" y="84"/>
                        <a:pt x="12" y="84"/>
                        <a:pt x="12" y="84"/>
                      </a:cubicBezTo>
                      <a:cubicBezTo>
                        <a:pt x="14" y="84"/>
                        <a:pt x="16" y="86"/>
                        <a:pt x="17" y="88"/>
                      </a:cubicBezTo>
                      <a:cubicBezTo>
                        <a:pt x="20" y="93"/>
                        <a:pt x="22" y="96"/>
                        <a:pt x="25" y="96"/>
                      </a:cubicBezTo>
                      <a:cubicBezTo>
                        <a:pt x="29" y="97"/>
                        <a:pt x="31" y="95"/>
                        <a:pt x="35" y="91"/>
                      </a:cubicBezTo>
                      <a:cubicBezTo>
                        <a:pt x="39" y="87"/>
                        <a:pt x="63" y="65"/>
                        <a:pt x="85" y="43"/>
                      </a:cubicBezTo>
                      <a:cubicBezTo>
                        <a:pt x="104" y="24"/>
                        <a:pt x="122" y="7"/>
                        <a:pt x="129" y="0"/>
                      </a:cubicBezTo>
                      <a:lnTo>
                        <a:pt x="34" y="84"/>
                      </a:lnTo>
                      <a:close/>
                    </a:path>
                  </a:pathLst>
                </a:custGeom>
                <a:solidFill>
                  <a:srgbClr val="A6ADB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00" name="Freeform 1098"/>
                <p:cNvSpPr>
                  <a:spLocks/>
                </p:cNvSpPr>
                <p:nvPr/>
              </p:nvSpPr>
              <p:spPr bwMode="auto">
                <a:xfrm>
                  <a:off x="5065" y="2119"/>
                  <a:ext cx="29" cy="8"/>
                </a:xfrm>
                <a:custGeom>
                  <a:avLst/>
                  <a:gdLst>
                    <a:gd name="T0" fmla="*/ 97 w 97"/>
                    <a:gd name="T1" fmla="*/ 16 h 25"/>
                    <a:gd name="T2" fmla="*/ 97 w 97"/>
                    <a:gd name="T3" fmla="*/ 16 h 25"/>
                    <a:gd name="T4" fmla="*/ 29 w 97"/>
                    <a:gd name="T5" fmla="*/ 2 h 25"/>
                    <a:gd name="T6" fmla="*/ 4 w 97"/>
                    <a:gd name="T7" fmla="*/ 9 h 25"/>
                    <a:gd name="T8" fmla="*/ 7 w 97"/>
                    <a:gd name="T9" fmla="*/ 12 h 25"/>
                    <a:gd name="T10" fmla="*/ 24 w 97"/>
                    <a:gd name="T11" fmla="*/ 17 h 25"/>
                    <a:gd name="T12" fmla="*/ 38 w 97"/>
                    <a:gd name="T13" fmla="*/ 21 h 25"/>
                    <a:gd name="T14" fmla="*/ 47 w 97"/>
                    <a:gd name="T15" fmla="*/ 23 h 25"/>
                    <a:gd name="T16" fmla="*/ 62 w 97"/>
                    <a:gd name="T17" fmla="*/ 25 h 25"/>
                    <a:gd name="T18" fmla="*/ 76 w 97"/>
                    <a:gd name="T19" fmla="*/ 24 h 25"/>
                    <a:gd name="T20" fmla="*/ 97 w 97"/>
                    <a:gd name="T21"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25">
                      <a:moveTo>
                        <a:pt x="97" y="16"/>
                      </a:moveTo>
                      <a:lnTo>
                        <a:pt x="97" y="16"/>
                      </a:lnTo>
                      <a:cubicBezTo>
                        <a:pt x="72" y="0"/>
                        <a:pt x="43" y="1"/>
                        <a:pt x="29" y="2"/>
                      </a:cubicBezTo>
                      <a:cubicBezTo>
                        <a:pt x="15" y="4"/>
                        <a:pt x="8" y="7"/>
                        <a:pt x="4" y="9"/>
                      </a:cubicBezTo>
                      <a:cubicBezTo>
                        <a:pt x="0" y="11"/>
                        <a:pt x="2" y="12"/>
                        <a:pt x="7" y="12"/>
                      </a:cubicBezTo>
                      <a:cubicBezTo>
                        <a:pt x="12" y="13"/>
                        <a:pt x="20" y="15"/>
                        <a:pt x="24" y="17"/>
                      </a:cubicBezTo>
                      <a:cubicBezTo>
                        <a:pt x="29" y="20"/>
                        <a:pt x="32" y="21"/>
                        <a:pt x="38" y="21"/>
                      </a:cubicBezTo>
                      <a:cubicBezTo>
                        <a:pt x="43" y="22"/>
                        <a:pt x="44" y="21"/>
                        <a:pt x="47" y="23"/>
                      </a:cubicBezTo>
                      <a:cubicBezTo>
                        <a:pt x="51" y="25"/>
                        <a:pt x="58" y="25"/>
                        <a:pt x="62" y="25"/>
                      </a:cubicBezTo>
                      <a:cubicBezTo>
                        <a:pt x="66" y="24"/>
                        <a:pt x="71" y="24"/>
                        <a:pt x="76" y="24"/>
                      </a:cubicBezTo>
                      <a:cubicBezTo>
                        <a:pt x="80" y="24"/>
                        <a:pt x="90" y="21"/>
                        <a:pt x="97" y="1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01" name="Freeform 1099"/>
                <p:cNvSpPr>
                  <a:spLocks/>
                </p:cNvSpPr>
                <p:nvPr/>
              </p:nvSpPr>
              <p:spPr bwMode="auto">
                <a:xfrm>
                  <a:off x="5068" y="2122"/>
                  <a:ext cx="25" cy="4"/>
                </a:xfrm>
                <a:custGeom>
                  <a:avLst/>
                  <a:gdLst>
                    <a:gd name="T0" fmla="*/ 57 w 81"/>
                    <a:gd name="T1" fmla="*/ 6 h 15"/>
                    <a:gd name="T2" fmla="*/ 57 w 81"/>
                    <a:gd name="T3" fmla="*/ 6 h 15"/>
                    <a:gd name="T4" fmla="*/ 46 w 81"/>
                    <a:gd name="T5" fmla="*/ 5 h 15"/>
                    <a:gd name="T6" fmla="*/ 41 w 81"/>
                    <a:gd name="T7" fmla="*/ 5 h 15"/>
                    <a:gd name="T8" fmla="*/ 28 w 81"/>
                    <a:gd name="T9" fmla="*/ 3 h 15"/>
                    <a:gd name="T10" fmla="*/ 9 w 81"/>
                    <a:gd name="T11" fmla="*/ 2 h 15"/>
                    <a:gd name="T12" fmla="*/ 0 w 81"/>
                    <a:gd name="T13" fmla="*/ 3 h 15"/>
                    <a:gd name="T14" fmla="*/ 12 w 81"/>
                    <a:gd name="T15" fmla="*/ 7 h 15"/>
                    <a:gd name="T16" fmla="*/ 25 w 81"/>
                    <a:gd name="T17" fmla="*/ 11 h 15"/>
                    <a:gd name="T18" fmla="*/ 28 w 81"/>
                    <a:gd name="T19" fmla="*/ 11 h 15"/>
                    <a:gd name="T20" fmla="*/ 35 w 81"/>
                    <a:gd name="T21" fmla="*/ 13 h 15"/>
                    <a:gd name="T22" fmla="*/ 49 w 81"/>
                    <a:gd name="T23" fmla="*/ 15 h 15"/>
                    <a:gd name="T24" fmla="*/ 54 w 81"/>
                    <a:gd name="T25" fmla="*/ 14 h 15"/>
                    <a:gd name="T26" fmla="*/ 63 w 81"/>
                    <a:gd name="T27" fmla="*/ 13 h 15"/>
                    <a:gd name="T28" fmla="*/ 81 w 81"/>
                    <a:gd name="T29" fmla="*/ 8 h 15"/>
                    <a:gd name="T30" fmla="*/ 57 w 81"/>
                    <a:gd name="T31"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15">
                      <a:moveTo>
                        <a:pt x="57" y="6"/>
                      </a:moveTo>
                      <a:lnTo>
                        <a:pt x="57" y="6"/>
                      </a:lnTo>
                      <a:cubicBezTo>
                        <a:pt x="52" y="5"/>
                        <a:pt x="48" y="5"/>
                        <a:pt x="46" y="5"/>
                      </a:cubicBezTo>
                      <a:lnTo>
                        <a:pt x="41" y="5"/>
                      </a:lnTo>
                      <a:cubicBezTo>
                        <a:pt x="36" y="5"/>
                        <a:pt x="33" y="5"/>
                        <a:pt x="28" y="3"/>
                      </a:cubicBezTo>
                      <a:cubicBezTo>
                        <a:pt x="22" y="0"/>
                        <a:pt x="17" y="0"/>
                        <a:pt x="9" y="2"/>
                      </a:cubicBezTo>
                      <a:cubicBezTo>
                        <a:pt x="6" y="3"/>
                        <a:pt x="3" y="3"/>
                        <a:pt x="0" y="3"/>
                      </a:cubicBezTo>
                      <a:cubicBezTo>
                        <a:pt x="4" y="4"/>
                        <a:pt x="9" y="6"/>
                        <a:pt x="12" y="7"/>
                      </a:cubicBezTo>
                      <a:cubicBezTo>
                        <a:pt x="16" y="9"/>
                        <a:pt x="19" y="11"/>
                        <a:pt x="25" y="11"/>
                      </a:cubicBezTo>
                      <a:cubicBezTo>
                        <a:pt x="26" y="11"/>
                        <a:pt x="27" y="11"/>
                        <a:pt x="28" y="11"/>
                      </a:cubicBezTo>
                      <a:cubicBezTo>
                        <a:pt x="31" y="11"/>
                        <a:pt x="32" y="11"/>
                        <a:pt x="35" y="13"/>
                      </a:cubicBezTo>
                      <a:cubicBezTo>
                        <a:pt x="38" y="15"/>
                        <a:pt x="44" y="15"/>
                        <a:pt x="49" y="15"/>
                      </a:cubicBezTo>
                      <a:cubicBezTo>
                        <a:pt x="51" y="14"/>
                        <a:pt x="52" y="14"/>
                        <a:pt x="54" y="14"/>
                      </a:cubicBezTo>
                      <a:cubicBezTo>
                        <a:pt x="57" y="14"/>
                        <a:pt x="60" y="13"/>
                        <a:pt x="63" y="13"/>
                      </a:cubicBezTo>
                      <a:cubicBezTo>
                        <a:pt x="66" y="13"/>
                        <a:pt x="74" y="12"/>
                        <a:pt x="81" y="8"/>
                      </a:cubicBezTo>
                      <a:cubicBezTo>
                        <a:pt x="73" y="8"/>
                        <a:pt x="64" y="7"/>
                        <a:pt x="57" y="6"/>
                      </a:cubicBezTo>
                      <a:close/>
                    </a:path>
                  </a:pathLst>
                </a:custGeom>
                <a:solidFill>
                  <a:srgbClr val="007B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02" name="Freeform 1100"/>
                <p:cNvSpPr>
                  <a:spLocks/>
                </p:cNvSpPr>
                <p:nvPr/>
              </p:nvSpPr>
              <p:spPr bwMode="auto">
                <a:xfrm>
                  <a:off x="5066" y="2120"/>
                  <a:ext cx="27" cy="4"/>
                </a:xfrm>
                <a:custGeom>
                  <a:avLst/>
                  <a:gdLst>
                    <a:gd name="T0" fmla="*/ 18 w 90"/>
                    <a:gd name="T1" fmla="*/ 8 h 14"/>
                    <a:gd name="T2" fmla="*/ 18 w 90"/>
                    <a:gd name="T3" fmla="*/ 8 h 14"/>
                    <a:gd name="T4" fmla="*/ 37 w 90"/>
                    <a:gd name="T5" fmla="*/ 9 h 14"/>
                    <a:gd name="T6" fmla="*/ 50 w 90"/>
                    <a:gd name="T7" fmla="*/ 11 h 14"/>
                    <a:gd name="T8" fmla="*/ 55 w 90"/>
                    <a:gd name="T9" fmla="*/ 11 h 14"/>
                    <a:gd name="T10" fmla="*/ 66 w 90"/>
                    <a:gd name="T11" fmla="*/ 12 h 14"/>
                    <a:gd name="T12" fmla="*/ 90 w 90"/>
                    <a:gd name="T13" fmla="*/ 14 h 14"/>
                    <a:gd name="T14" fmla="*/ 25 w 90"/>
                    <a:gd name="T15" fmla="*/ 1 h 14"/>
                    <a:gd name="T16" fmla="*/ 1 w 90"/>
                    <a:gd name="T17" fmla="*/ 8 h 14"/>
                    <a:gd name="T18" fmla="*/ 1 w 90"/>
                    <a:gd name="T19" fmla="*/ 8 h 14"/>
                    <a:gd name="T20" fmla="*/ 0 w 90"/>
                    <a:gd name="T21" fmla="*/ 8 h 14"/>
                    <a:gd name="T22" fmla="*/ 2 w 90"/>
                    <a:gd name="T23" fmla="*/ 9 h 14"/>
                    <a:gd name="T24" fmla="*/ 18 w 90"/>
                    <a:gd name="T25"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4">
                      <a:moveTo>
                        <a:pt x="18" y="8"/>
                      </a:moveTo>
                      <a:lnTo>
                        <a:pt x="18" y="8"/>
                      </a:lnTo>
                      <a:cubicBezTo>
                        <a:pt x="26" y="6"/>
                        <a:pt x="31" y="7"/>
                        <a:pt x="37" y="9"/>
                      </a:cubicBezTo>
                      <a:cubicBezTo>
                        <a:pt x="42" y="12"/>
                        <a:pt x="45" y="11"/>
                        <a:pt x="50" y="11"/>
                      </a:cubicBezTo>
                      <a:lnTo>
                        <a:pt x="55" y="11"/>
                      </a:lnTo>
                      <a:cubicBezTo>
                        <a:pt x="57" y="11"/>
                        <a:pt x="61" y="12"/>
                        <a:pt x="66" y="12"/>
                      </a:cubicBezTo>
                      <a:cubicBezTo>
                        <a:pt x="74" y="13"/>
                        <a:pt x="83" y="14"/>
                        <a:pt x="90" y="14"/>
                      </a:cubicBezTo>
                      <a:cubicBezTo>
                        <a:pt x="66" y="0"/>
                        <a:pt x="39" y="0"/>
                        <a:pt x="25" y="1"/>
                      </a:cubicBezTo>
                      <a:cubicBezTo>
                        <a:pt x="12" y="3"/>
                        <a:pt x="5" y="6"/>
                        <a:pt x="1" y="8"/>
                      </a:cubicBezTo>
                      <a:lnTo>
                        <a:pt x="1" y="8"/>
                      </a:lnTo>
                      <a:cubicBezTo>
                        <a:pt x="0" y="8"/>
                        <a:pt x="0" y="8"/>
                        <a:pt x="0" y="8"/>
                      </a:cubicBezTo>
                      <a:cubicBezTo>
                        <a:pt x="0" y="9"/>
                        <a:pt x="1" y="9"/>
                        <a:pt x="2" y="9"/>
                      </a:cubicBezTo>
                      <a:cubicBezTo>
                        <a:pt x="8" y="10"/>
                        <a:pt x="13" y="10"/>
                        <a:pt x="18" y="8"/>
                      </a:cubicBezTo>
                      <a:close/>
                    </a:path>
                  </a:pathLst>
                </a:custGeom>
                <a:solidFill>
                  <a:srgbClr val="113A1B"/>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03" name="Freeform 1101"/>
                <p:cNvSpPr>
                  <a:spLocks/>
                </p:cNvSpPr>
                <p:nvPr/>
              </p:nvSpPr>
              <p:spPr bwMode="auto">
                <a:xfrm>
                  <a:off x="5105" y="2053"/>
                  <a:ext cx="81" cy="62"/>
                </a:xfrm>
                <a:custGeom>
                  <a:avLst/>
                  <a:gdLst>
                    <a:gd name="T0" fmla="*/ 0 w 267"/>
                    <a:gd name="T1" fmla="*/ 194 h 206"/>
                    <a:gd name="T2" fmla="*/ 0 w 267"/>
                    <a:gd name="T3" fmla="*/ 194 h 206"/>
                    <a:gd name="T4" fmla="*/ 267 w 267"/>
                    <a:gd name="T5" fmla="*/ 0 h 206"/>
                    <a:gd name="T6" fmla="*/ 265 w 267"/>
                    <a:gd name="T7" fmla="*/ 7 h 206"/>
                    <a:gd name="T8" fmla="*/ 3 w 267"/>
                    <a:gd name="T9" fmla="*/ 206 h 206"/>
                    <a:gd name="T10" fmla="*/ 0 w 267"/>
                    <a:gd name="T11" fmla="*/ 194 h 206"/>
                  </a:gdLst>
                  <a:ahLst/>
                  <a:cxnLst>
                    <a:cxn ang="0">
                      <a:pos x="T0" y="T1"/>
                    </a:cxn>
                    <a:cxn ang="0">
                      <a:pos x="T2" y="T3"/>
                    </a:cxn>
                    <a:cxn ang="0">
                      <a:pos x="T4" y="T5"/>
                    </a:cxn>
                    <a:cxn ang="0">
                      <a:pos x="T6" y="T7"/>
                    </a:cxn>
                    <a:cxn ang="0">
                      <a:pos x="T8" y="T9"/>
                    </a:cxn>
                    <a:cxn ang="0">
                      <a:pos x="T10" y="T11"/>
                    </a:cxn>
                  </a:cxnLst>
                  <a:rect l="0" t="0" r="r" b="b"/>
                  <a:pathLst>
                    <a:path w="267" h="206">
                      <a:moveTo>
                        <a:pt x="0" y="194"/>
                      </a:moveTo>
                      <a:lnTo>
                        <a:pt x="0" y="194"/>
                      </a:lnTo>
                      <a:cubicBezTo>
                        <a:pt x="55" y="135"/>
                        <a:pt x="183" y="32"/>
                        <a:pt x="267" y="0"/>
                      </a:cubicBezTo>
                      <a:lnTo>
                        <a:pt x="265" y="7"/>
                      </a:lnTo>
                      <a:cubicBezTo>
                        <a:pt x="211" y="27"/>
                        <a:pt x="65" y="144"/>
                        <a:pt x="3" y="206"/>
                      </a:cubicBezTo>
                      <a:lnTo>
                        <a:pt x="0" y="19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04" name="Freeform 1102"/>
                <p:cNvSpPr>
                  <a:spLocks/>
                </p:cNvSpPr>
                <p:nvPr/>
              </p:nvSpPr>
              <p:spPr bwMode="auto">
                <a:xfrm>
                  <a:off x="5105" y="2053"/>
                  <a:ext cx="81" cy="62"/>
                </a:xfrm>
                <a:custGeom>
                  <a:avLst/>
                  <a:gdLst>
                    <a:gd name="T0" fmla="*/ 122 w 264"/>
                    <a:gd name="T1" fmla="*/ 86 h 202"/>
                    <a:gd name="T2" fmla="*/ 122 w 264"/>
                    <a:gd name="T3" fmla="*/ 86 h 202"/>
                    <a:gd name="T4" fmla="*/ 0 w 264"/>
                    <a:gd name="T5" fmla="*/ 192 h 202"/>
                    <a:gd name="T6" fmla="*/ 2 w 264"/>
                    <a:gd name="T7" fmla="*/ 202 h 202"/>
                    <a:gd name="T8" fmla="*/ 263 w 264"/>
                    <a:gd name="T9" fmla="*/ 4 h 202"/>
                    <a:gd name="T10" fmla="*/ 264 w 264"/>
                    <a:gd name="T11" fmla="*/ 0 h 202"/>
                    <a:gd name="T12" fmla="*/ 122 w 264"/>
                    <a:gd name="T13" fmla="*/ 86 h 202"/>
                  </a:gdLst>
                  <a:ahLst/>
                  <a:cxnLst>
                    <a:cxn ang="0">
                      <a:pos x="T0" y="T1"/>
                    </a:cxn>
                    <a:cxn ang="0">
                      <a:pos x="T2" y="T3"/>
                    </a:cxn>
                    <a:cxn ang="0">
                      <a:pos x="T4" y="T5"/>
                    </a:cxn>
                    <a:cxn ang="0">
                      <a:pos x="T6" y="T7"/>
                    </a:cxn>
                    <a:cxn ang="0">
                      <a:pos x="T8" y="T9"/>
                    </a:cxn>
                    <a:cxn ang="0">
                      <a:pos x="T10" y="T11"/>
                    </a:cxn>
                    <a:cxn ang="0">
                      <a:pos x="T12" y="T13"/>
                    </a:cxn>
                  </a:cxnLst>
                  <a:rect l="0" t="0" r="r" b="b"/>
                  <a:pathLst>
                    <a:path w="264" h="202">
                      <a:moveTo>
                        <a:pt x="122" y="86"/>
                      </a:moveTo>
                      <a:lnTo>
                        <a:pt x="122" y="86"/>
                      </a:lnTo>
                      <a:cubicBezTo>
                        <a:pt x="76" y="121"/>
                        <a:pt x="29" y="161"/>
                        <a:pt x="0" y="192"/>
                      </a:cubicBezTo>
                      <a:lnTo>
                        <a:pt x="2" y="202"/>
                      </a:lnTo>
                      <a:cubicBezTo>
                        <a:pt x="66" y="139"/>
                        <a:pt x="209" y="25"/>
                        <a:pt x="263" y="4"/>
                      </a:cubicBezTo>
                      <a:lnTo>
                        <a:pt x="264" y="0"/>
                      </a:lnTo>
                      <a:cubicBezTo>
                        <a:pt x="227" y="15"/>
                        <a:pt x="177" y="45"/>
                        <a:pt x="122" y="86"/>
                      </a:cubicBezTo>
                      <a:close/>
                    </a:path>
                  </a:pathLst>
                </a:custGeom>
                <a:solidFill>
                  <a:srgbClr val="A6ADB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05" name="Freeform 1103"/>
                <p:cNvSpPr>
                  <a:spLocks/>
                </p:cNvSpPr>
                <p:nvPr/>
              </p:nvSpPr>
              <p:spPr bwMode="auto">
                <a:xfrm>
                  <a:off x="5106" y="2054"/>
                  <a:ext cx="79" cy="59"/>
                </a:xfrm>
                <a:custGeom>
                  <a:avLst/>
                  <a:gdLst>
                    <a:gd name="T0" fmla="*/ 262 w 262"/>
                    <a:gd name="T1" fmla="*/ 0 h 195"/>
                    <a:gd name="T2" fmla="*/ 262 w 262"/>
                    <a:gd name="T3" fmla="*/ 0 h 195"/>
                    <a:gd name="T4" fmla="*/ 1 w 262"/>
                    <a:gd name="T5" fmla="*/ 195 h 195"/>
                    <a:gd name="T6" fmla="*/ 0 w 262"/>
                    <a:gd name="T7" fmla="*/ 193 h 195"/>
                    <a:gd name="T8" fmla="*/ 262 w 262"/>
                    <a:gd name="T9" fmla="*/ 0 h 195"/>
                  </a:gdLst>
                  <a:ahLst/>
                  <a:cxnLst>
                    <a:cxn ang="0">
                      <a:pos x="T0" y="T1"/>
                    </a:cxn>
                    <a:cxn ang="0">
                      <a:pos x="T2" y="T3"/>
                    </a:cxn>
                    <a:cxn ang="0">
                      <a:pos x="T4" y="T5"/>
                    </a:cxn>
                    <a:cxn ang="0">
                      <a:pos x="T6" y="T7"/>
                    </a:cxn>
                    <a:cxn ang="0">
                      <a:pos x="T8" y="T9"/>
                    </a:cxn>
                  </a:cxnLst>
                  <a:rect l="0" t="0" r="r" b="b"/>
                  <a:pathLst>
                    <a:path w="262" h="195">
                      <a:moveTo>
                        <a:pt x="262" y="0"/>
                      </a:moveTo>
                      <a:lnTo>
                        <a:pt x="262" y="0"/>
                      </a:lnTo>
                      <a:cubicBezTo>
                        <a:pt x="192" y="26"/>
                        <a:pt x="73" y="126"/>
                        <a:pt x="1" y="195"/>
                      </a:cubicBezTo>
                      <a:lnTo>
                        <a:pt x="0" y="193"/>
                      </a:lnTo>
                      <a:cubicBezTo>
                        <a:pt x="72" y="125"/>
                        <a:pt x="191" y="26"/>
                        <a:pt x="262" y="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06" name="Freeform 1104"/>
                <p:cNvSpPr>
                  <a:spLocks/>
                </p:cNvSpPr>
                <p:nvPr/>
              </p:nvSpPr>
              <p:spPr bwMode="auto">
                <a:xfrm>
                  <a:off x="5094" y="2112"/>
                  <a:ext cx="2" cy="2"/>
                </a:xfrm>
                <a:custGeom>
                  <a:avLst/>
                  <a:gdLst>
                    <a:gd name="T0" fmla="*/ 5 w 8"/>
                    <a:gd name="T1" fmla="*/ 0 h 5"/>
                    <a:gd name="T2" fmla="*/ 5 w 8"/>
                    <a:gd name="T3" fmla="*/ 0 h 5"/>
                    <a:gd name="T4" fmla="*/ 5 w 8"/>
                    <a:gd name="T5" fmla="*/ 5 h 5"/>
                    <a:gd name="T6" fmla="*/ 5 w 8"/>
                    <a:gd name="T7" fmla="*/ 0 h 5"/>
                  </a:gdLst>
                  <a:ahLst/>
                  <a:cxnLst>
                    <a:cxn ang="0">
                      <a:pos x="T0" y="T1"/>
                    </a:cxn>
                    <a:cxn ang="0">
                      <a:pos x="T2" y="T3"/>
                    </a:cxn>
                    <a:cxn ang="0">
                      <a:pos x="T4" y="T5"/>
                    </a:cxn>
                    <a:cxn ang="0">
                      <a:pos x="T6" y="T7"/>
                    </a:cxn>
                  </a:cxnLst>
                  <a:rect l="0" t="0" r="r" b="b"/>
                  <a:pathLst>
                    <a:path w="8" h="5">
                      <a:moveTo>
                        <a:pt x="5" y="0"/>
                      </a:moveTo>
                      <a:lnTo>
                        <a:pt x="5" y="0"/>
                      </a:lnTo>
                      <a:cubicBezTo>
                        <a:pt x="2" y="0"/>
                        <a:pt x="0" y="5"/>
                        <a:pt x="5" y="5"/>
                      </a:cubicBezTo>
                      <a:cubicBezTo>
                        <a:pt x="8" y="5"/>
                        <a:pt x="8" y="0"/>
                        <a:pt x="5" y="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07" name="Freeform 1105"/>
                <p:cNvSpPr>
                  <a:spLocks/>
                </p:cNvSpPr>
                <p:nvPr/>
              </p:nvSpPr>
              <p:spPr bwMode="auto">
                <a:xfrm>
                  <a:off x="5095" y="2113"/>
                  <a:ext cx="0" cy="1"/>
                </a:xfrm>
                <a:custGeom>
                  <a:avLst/>
                  <a:gdLst>
                    <a:gd name="T0" fmla="*/ 2 w 3"/>
                    <a:gd name="T1" fmla="*/ 3 h 3"/>
                    <a:gd name="T2" fmla="*/ 2 w 3"/>
                    <a:gd name="T3" fmla="*/ 3 h 3"/>
                    <a:gd name="T4" fmla="*/ 3 w 3"/>
                    <a:gd name="T5" fmla="*/ 1 h 3"/>
                    <a:gd name="T6" fmla="*/ 3 w 3"/>
                    <a:gd name="T7" fmla="*/ 0 h 3"/>
                    <a:gd name="T8" fmla="*/ 2 w 3"/>
                    <a:gd name="T9" fmla="*/ 0 h 3"/>
                    <a:gd name="T10" fmla="*/ 0 w 3"/>
                    <a:gd name="T11" fmla="*/ 1 h 3"/>
                    <a:gd name="T12" fmla="*/ 0 w 3"/>
                    <a:gd name="T13" fmla="*/ 2 h 3"/>
                    <a:gd name="T14" fmla="*/ 2 w 3"/>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2" y="3"/>
                      </a:moveTo>
                      <a:lnTo>
                        <a:pt x="2" y="3"/>
                      </a:lnTo>
                      <a:cubicBezTo>
                        <a:pt x="3" y="3"/>
                        <a:pt x="3" y="2"/>
                        <a:pt x="3" y="1"/>
                      </a:cubicBezTo>
                      <a:cubicBezTo>
                        <a:pt x="3" y="1"/>
                        <a:pt x="3" y="1"/>
                        <a:pt x="3" y="0"/>
                      </a:cubicBezTo>
                      <a:cubicBezTo>
                        <a:pt x="3" y="0"/>
                        <a:pt x="2" y="0"/>
                        <a:pt x="2" y="0"/>
                      </a:cubicBezTo>
                      <a:cubicBezTo>
                        <a:pt x="1" y="0"/>
                        <a:pt x="0" y="1"/>
                        <a:pt x="0" y="1"/>
                      </a:cubicBezTo>
                      <a:cubicBezTo>
                        <a:pt x="0" y="1"/>
                        <a:pt x="0" y="2"/>
                        <a:pt x="0" y="2"/>
                      </a:cubicBezTo>
                      <a:cubicBezTo>
                        <a:pt x="0" y="3"/>
                        <a:pt x="1" y="3"/>
                        <a:pt x="2" y="3"/>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08" name="Freeform 1106"/>
                <p:cNvSpPr>
                  <a:spLocks/>
                </p:cNvSpPr>
                <p:nvPr/>
              </p:nvSpPr>
              <p:spPr bwMode="auto">
                <a:xfrm>
                  <a:off x="5092" y="2113"/>
                  <a:ext cx="3" cy="2"/>
                </a:xfrm>
                <a:custGeom>
                  <a:avLst/>
                  <a:gdLst>
                    <a:gd name="T0" fmla="*/ 4 w 10"/>
                    <a:gd name="T1" fmla="*/ 1 h 7"/>
                    <a:gd name="T2" fmla="*/ 4 w 10"/>
                    <a:gd name="T3" fmla="*/ 1 h 7"/>
                    <a:gd name="T4" fmla="*/ 5 w 10"/>
                    <a:gd name="T5" fmla="*/ 7 h 7"/>
                    <a:gd name="T6" fmla="*/ 4 w 10"/>
                    <a:gd name="T7" fmla="*/ 1 h 7"/>
                  </a:gdLst>
                  <a:ahLst/>
                  <a:cxnLst>
                    <a:cxn ang="0">
                      <a:pos x="T0" y="T1"/>
                    </a:cxn>
                    <a:cxn ang="0">
                      <a:pos x="T2" y="T3"/>
                    </a:cxn>
                    <a:cxn ang="0">
                      <a:pos x="T4" y="T5"/>
                    </a:cxn>
                    <a:cxn ang="0">
                      <a:pos x="T6" y="T7"/>
                    </a:cxn>
                  </a:cxnLst>
                  <a:rect l="0" t="0" r="r" b="b"/>
                  <a:pathLst>
                    <a:path w="10" h="7">
                      <a:moveTo>
                        <a:pt x="4" y="1"/>
                      </a:moveTo>
                      <a:lnTo>
                        <a:pt x="4" y="1"/>
                      </a:lnTo>
                      <a:cubicBezTo>
                        <a:pt x="0" y="1"/>
                        <a:pt x="0" y="7"/>
                        <a:pt x="5" y="7"/>
                      </a:cubicBezTo>
                      <a:cubicBezTo>
                        <a:pt x="10" y="7"/>
                        <a:pt x="9" y="0"/>
                        <a:pt x="4" y="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09" name="Freeform 1107"/>
                <p:cNvSpPr>
                  <a:spLocks/>
                </p:cNvSpPr>
                <p:nvPr/>
              </p:nvSpPr>
              <p:spPr bwMode="auto">
                <a:xfrm>
                  <a:off x="5093" y="2113"/>
                  <a:ext cx="2" cy="2"/>
                </a:xfrm>
                <a:custGeom>
                  <a:avLst/>
                  <a:gdLst>
                    <a:gd name="T0" fmla="*/ 4 w 4"/>
                    <a:gd name="T1" fmla="*/ 1 h 4"/>
                    <a:gd name="T2" fmla="*/ 4 w 4"/>
                    <a:gd name="T3" fmla="*/ 1 h 4"/>
                    <a:gd name="T4" fmla="*/ 1 w 4"/>
                    <a:gd name="T5" fmla="*/ 0 h 4"/>
                    <a:gd name="T6" fmla="*/ 0 w 4"/>
                    <a:gd name="T7" fmla="*/ 2 h 4"/>
                    <a:gd name="T8" fmla="*/ 2 w 4"/>
                    <a:gd name="T9" fmla="*/ 4 h 4"/>
                    <a:gd name="T10" fmla="*/ 4 w 4"/>
                    <a:gd name="T11" fmla="*/ 3 h 4"/>
                    <a:gd name="T12" fmla="*/ 4 w 4"/>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1"/>
                      </a:moveTo>
                      <a:lnTo>
                        <a:pt x="4" y="1"/>
                      </a:lnTo>
                      <a:cubicBezTo>
                        <a:pt x="3" y="1"/>
                        <a:pt x="3" y="0"/>
                        <a:pt x="1" y="0"/>
                      </a:cubicBezTo>
                      <a:cubicBezTo>
                        <a:pt x="0" y="0"/>
                        <a:pt x="0" y="1"/>
                        <a:pt x="0" y="2"/>
                      </a:cubicBezTo>
                      <a:cubicBezTo>
                        <a:pt x="0" y="3"/>
                        <a:pt x="0" y="4"/>
                        <a:pt x="2" y="4"/>
                      </a:cubicBezTo>
                      <a:cubicBezTo>
                        <a:pt x="3" y="4"/>
                        <a:pt x="3" y="4"/>
                        <a:pt x="4" y="3"/>
                      </a:cubicBezTo>
                      <a:cubicBezTo>
                        <a:pt x="4" y="2"/>
                        <a:pt x="4" y="2"/>
                        <a:pt x="4" y="1"/>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10" name="Freeform 1108"/>
                <p:cNvSpPr>
                  <a:spLocks/>
                </p:cNvSpPr>
                <p:nvPr/>
              </p:nvSpPr>
              <p:spPr bwMode="auto">
                <a:xfrm>
                  <a:off x="5092" y="2114"/>
                  <a:ext cx="2" cy="2"/>
                </a:xfrm>
                <a:custGeom>
                  <a:avLst/>
                  <a:gdLst>
                    <a:gd name="T0" fmla="*/ 3 w 7"/>
                    <a:gd name="T1" fmla="*/ 0 h 6"/>
                    <a:gd name="T2" fmla="*/ 3 w 7"/>
                    <a:gd name="T3" fmla="*/ 0 h 6"/>
                    <a:gd name="T4" fmla="*/ 3 w 7"/>
                    <a:gd name="T5" fmla="*/ 6 h 6"/>
                    <a:gd name="T6" fmla="*/ 3 w 7"/>
                    <a:gd name="T7" fmla="*/ 0 h 6"/>
                  </a:gdLst>
                  <a:ahLst/>
                  <a:cxnLst>
                    <a:cxn ang="0">
                      <a:pos x="T0" y="T1"/>
                    </a:cxn>
                    <a:cxn ang="0">
                      <a:pos x="T2" y="T3"/>
                    </a:cxn>
                    <a:cxn ang="0">
                      <a:pos x="T4" y="T5"/>
                    </a:cxn>
                    <a:cxn ang="0">
                      <a:pos x="T6" y="T7"/>
                    </a:cxn>
                  </a:cxnLst>
                  <a:rect l="0" t="0" r="r" b="b"/>
                  <a:pathLst>
                    <a:path w="7" h="6">
                      <a:moveTo>
                        <a:pt x="3" y="0"/>
                      </a:moveTo>
                      <a:lnTo>
                        <a:pt x="3" y="0"/>
                      </a:lnTo>
                      <a:cubicBezTo>
                        <a:pt x="0" y="0"/>
                        <a:pt x="0" y="6"/>
                        <a:pt x="3" y="6"/>
                      </a:cubicBezTo>
                      <a:cubicBezTo>
                        <a:pt x="7" y="6"/>
                        <a:pt x="7" y="0"/>
                        <a:pt x="3" y="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11" name="Freeform 1109"/>
                <p:cNvSpPr>
                  <a:spLocks/>
                </p:cNvSpPr>
                <p:nvPr/>
              </p:nvSpPr>
              <p:spPr bwMode="auto">
                <a:xfrm>
                  <a:off x="5092" y="2114"/>
                  <a:ext cx="1" cy="1"/>
                </a:xfrm>
                <a:custGeom>
                  <a:avLst/>
                  <a:gdLst>
                    <a:gd name="T0" fmla="*/ 1 w 3"/>
                    <a:gd name="T1" fmla="*/ 3 h 3"/>
                    <a:gd name="T2" fmla="*/ 1 w 3"/>
                    <a:gd name="T3" fmla="*/ 3 h 3"/>
                    <a:gd name="T4" fmla="*/ 3 w 3"/>
                    <a:gd name="T5" fmla="*/ 3 h 3"/>
                    <a:gd name="T6" fmla="*/ 3 w 3"/>
                    <a:gd name="T7" fmla="*/ 2 h 3"/>
                    <a:gd name="T8" fmla="*/ 1 w 3"/>
                    <a:gd name="T9" fmla="*/ 0 h 3"/>
                    <a:gd name="T10" fmla="*/ 0 w 3"/>
                    <a:gd name="T11" fmla="*/ 1 h 3"/>
                    <a:gd name="T12" fmla="*/ 0 w 3"/>
                    <a:gd name="T13" fmla="*/ 3 h 3"/>
                    <a:gd name="T14" fmla="*/ 1 w 3"/>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1" y="3"/>
                      </a:moveTo>
                      <a:lnTo>
                        <a:pt x="1" y="3"/>
                      </a:lnTo>
                      <a:cubicBezTo>
                        <a:pt x="2" y="3"/>
                        <a:pt x="2" y="3"/>
                        <a:pt x="3" y="3"/>
                      </a:cubicBezTo>
                      <a:cubicBezTo>
                        <a:pt x="3" y="3"/>
                        <a:pt x="3" y="2"/>
                        <a:pt x="3" y="2"/>
                      </a:cubicBezTo>
                      <a:cubicBezTo>
                        <a:pt x="3" y="1"/>
                        <a:pt x="3" y="0"/>
                        <a:pt x="1" y="0"/>
                      </a:cubicBezTo>
                      <a:cubicBezTo>
                        <a:pt x="1" y="0"/>
                        <a:pt x="1" y="1"/>
                        <a:pt x="0" y="1"/>
                      </a:cubicBezTo>
                      <a:cubicBezTo>
                        <a:pt x="0" y="2"/>
                        <a:pt x="0" y="2"/>
                        <a:pt x="0" y="3"/>
                      </a:cubicBezTo>
                      <a:cubicBezTo>
                        <a:pt x="0" y="3"/>
                        <a:pt x="1" y="3"/>
                        <a:pt x="1" y="3"/>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12" name="Freeform 1110"/>
                <p:cNvSpPr>
                  <a:spLocks/>
                </p:cNvSpPr>
                <p:nvPr/>
              </p:nvSpPr>
              <p:spPr bwMode="auto">
                <a:xfrm>
                  <a:off x="5089" y="2125"/>
                  <a:ext cx="2" cy="2"/>
                </a:xfrm>
                <a:custGeom>
                  <a:avLst/>
                  <a:gdLst>
                    <a:gd name="T0" fmla="*/ 5 w 7"/>
                    <a:gd name="T1" fmla="*/ 1 h 7"/>
                    <a:gd name="T2" fmla="*/ 5 w 7"/>
                    <a:gd name="T3" fmla="*/ 1 h 7"/>
                    <a:gd name="T4" fmla="*/ 1 w 7"/>
                    <a:gd name="T5" fmla="*/ 4 h 7"/>
                    <a:gd name="T6" fmla="*/ 7 w 7"/>
                    <a:gd name="T7" fmla="*/ 3 h 7"/>
                    <a:gd name="T8" fmla="*/ 5 w 7"/>
                    <a:gd name="T9" fmla="*/ 1 h 7"/>
                  </a:gdLst>
                  <a:ahLst/>
                  <a:cxnLst>
                    <a:cxn ang="0">
                      <a:pos x="T0" y="T1"/>
                    </a:cxn>
                    <a:cxn ang="0">
                      <a:pos x="T2" y="T3"/>
                    </a:cxn>
                    <a:cxn ang="0">
                      <a:pos x="T4" y="T5"/>
                    </a:cxn>
                    <a:cxn ang="0">
                      <a:pos x="T6" y="T7"/>
                    </a:cxn>
                    <a:cxn ang="0">
                      <a:pos x="T8" y="T9"/>
                    </a:cxn>
                  </a:cxnLst>
                  <a:rect l="0" t="0" r="r" b="b"/>
                  <a:pathLst>
                    <a:path w="7" h="7">
                      <a:moveTo>
                        <a:pt x="5" y="1"/>
                      </a:moveTo>
                      <a:lnTo>
                        <a:pt x="5" y="1"/>
                      </a:lnTo>
                      <a:cubicBezTo>
                        <a:pt x="3" y="0"/>
                        <a:pt x="0" y="1"/>
                        <a:pt x="1" y="4"/>
                      </a:cubicBezTo>
                      <a:cubicBezTo>
                        <a:pt x="2" y="7"/>
                        <a:pt x="6" y="7"/>
                        <a:pt x="7" y="3"/>
                      </a:cubicBezTo>
                      <a:lnTo>
                        <a:pt x="5" y="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13" name="Freeform 1111"/>
                <p:cNvSpPr>
                  <a:spLocks/>
                </p:cNvSpPr>
                <p:nvPr/>
              </p:nvSpPr>
              <p:spPr bwMode="auto">
                <a:xfrm>
                  <a:off x="5090" y="2125"/>
                  <a:ext cx="1" cy="1"/>
                </a:xfrm>
                <a:custGeom>
                  <a:avLst/>
                  <a:gdLst>
                    <a:gd name="T0" fmla="*/ 1 w 3"/>
                    <a:gd name="T1" fmla="*/ 0 h 3"/>
                    <a:gd name="T2" fmla="*/ 1 w 3"/>
                    <a:gd name="T3" fmla="*/ 0 h 3"/>
                    <a:gd name="T4" fmla="*/ 1 w 3"/>
                    <a:gd name="T5" fmla="*/ 2 h 3"/>
                    <a:gd name="T6" fmla="*/ 2 w 3"/>
                    <a:gd name="T7" fmla="*/ 3 h 3"/>
                    <a:gd name="T8" fmla="*/ 3 w 3"/>
                    <a:gd name="T9" fmla="*/ 1 h 3"/>
                    <a:gd name="T10" fmla="*/ 2 w 3"/>
                    <a:gd name="T11" fmla="*/ 0 h 3"/>
                    <a:gd name="T12" fmla="*/ 1 w 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1" y="0"/>
                      </a:moveTo>
                      <a:lnTo>
                        <a:pt x="1" y="0"/>
                      </a:lnTo>
                      <a:cubicBezTo>
                        <a:pt x="0" y="1"/>
                        <a:pt x="0" y="2"/>
                        <a:pt x="1" y="2"/>
                      </a:cubicBezTo>
                      <a:cubicBezTo>
                        <a:pt x="1" y="3"/>
                        <a:pt x="1" y="3"/>
                        <a:pt x="2" y="3"/>
                      </a:cubicBezTo>
                      <a:cubicBezTo>
                        <a:pt x="3" y="3"/>
                        <a:pt x="3" y="2"/>
                        <a:pt x="3" y="1"/>
                      </a:cubicBezTo>
                      <a:lnTo>
                        <a:pt x="2" y="0"/>
                      </a:lnTo>
                      <a:cubicBezTo>
                        <a:pt x="2" y="0"/>
                        <a:pt x="1" y="0"/>
                        <a:pt x="1" y="0"/>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14" name="Freeform 1112"/>
                <p:cNvSpPr>
                  <a:spLocks/>
                </p:cNvSpPr>
                <p:nvPr/>
              </p:nvSpPr>
              <p:spPr bwMode="auto">
                <a:xfrm>
                  <a:off x="5090" y="2123"/>
                  <a:ext cx="3" cy="4"/>
                </a:xfrm>
                <a:custGeom>
                  <a:avLst/>
                  <a:gdLst>
                    <a:gd name="T0" fmla="*/ 6 w 9"/>
                    <a:gd name="T1" fmla="*/ 2 h 11"/>
                    <a:gd name="T2" fmla="*/ 6 w 9"/>
                    <a:gd name="T3" fmla="*/ 2 h 11"/>
                    <a:gd name="T4" fmla="*/ 1 w 9"/>
                    <a:gd name="T5" fmla="*/ 6 h 11"/>
                    <a:gd name="T6" fmla="*/ 9 w 9"/>
                    <a:gd name="T7" fmla="*/ 7 h 11"/>
                    <a:gd name="T8" fmla="*/ 6 w 9"/>
                    <a:gd name="T9" fmla="*/ 2 h 11"/>
                  </a:gdLst>
                  <a:ahLst/>
                  <a:cxnLst>
                    <a:cxn ang="0">
                      <a:pos x="T0" y="T1"/>
                    </a:cxn>
                    <a:cxn ang="0">
                      <a:pos x="T2" y="T3"/>
                    </a:cxn>
                    <a:cxn ang="0">
                      <a:pos x="T4" y="T5"/>
                    </a:cxn>
                    <a:cxn ang="0">
                      <a:pos x="T6" y="T7"/>
                    </a:cxn>
                    <a:cxn ang="0">
                      <a:pos x="T8" y="T9"/>
                    </a:cxn>
                  </a:cxnLst>
                  <a:rect l="0" t="0" r="r" b="b"/>
                  <a:pathLst>
                    <a:path w="9" h="11">
                      <a:moveTo>
                        <a:pt x="6" y="2"/>
                      </a:moveTo>
                      <a:lnTo>
                        <a:pt x="6" y="2"/>
                      </a:lnTo>
                      <a:cubicBezTo>
                        <a:pt x="2" y="0"/>
                        <a:pt x="0" y="3"/>
                        <a:pt x="1" y="6"/>
                      </a:cubicBezTo>
                      <a:cubicBezTo>
                        <a:pt x="2" y="10"/>
                        <a:pt x="7" y="11"/>
                        <a:pt x="9" y="7"/>
                      </a:cubicBezTo>
                      <a:lnTo>
                        <a:pt x="6" y="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15" name="Freeform 1113"/>
                <p:cNvSpPr>
                  <a:spLocks/>
                </p:cNvSpPr>
                <p:nvPr/>
              </p:nvSpPr>
              <p:spPr bwMode="auto">
                <a:xfrm>
                  <a:off x="5091" y="2124"/>
                  <a:ext cx="1" cy="2"/>
                </a:xfrm>
                <a:custGeom>
                  <a:avLst/>
                  <a:gdLst>
                    <a:gd name="T0" fmla="*/ 3 w 6"/>
                    <a:gd name="T1" fmla="*/ 6 h 6"/>
                    <a:gd name="T2" fmla="*/ 3 w 6"/>
                    <a:gd name="T3" fmla="*/ 6 h 6"/>
                    <a:gd name="T4" fmla="*/ 6 w 6"/>
                    <a:gd name="T5" fmla="*/ 5 h 6"/>
                    <a:gd name="T6" fmla="*/ 3 w 6"/>
                    <a:gd name="T7" fmla="*/ 1 h 6"/>
                    <a:gd name="T8" fmla="*/ 1 w 6"/>
                    <a:gd name="T9" fmla="*/ 1 h 6"/>
                    <a:gd name="T10" fmla="*/ 0 w 6"/>
                    <a:gd name="T11" fmla="*/ 4 h 6"/>
                    <a:gd name="T12" fmla="*/ 3 w 6"/>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3" y="6"/>
                      </a:moveTo>
                      <a:lnTo>
                        <a:pt x="3" y="6"/>
                      </a:lnTo>
                      <a:cubicBezTo>
                        <a:pt x="4" y="6"/>
                        <a:pt x="5" y="6"/>
                        <a:pt x="6" y="5"/>
                      </a:cubicBezTo>
                      <a:lnTo>
                        <a:pt x="3" y="1"/>
                      </a:lnTo>
                      <a:cubicBezTo>
                        <a:pt x="2" y="0"/>
                        <a:pt x="1" y="0"/>
                        <a:pt x="1" y="1"/>
                      </a:cubicBezTo>
                      <a:cubicBezTo>
                        <a:pt x="0" y="1"/>
                        <a:pt x="0" y="3"/>
                        <a:pt x="0" y="4"/>
                      </a:cubicBezTo>
                      <a:cubicBezTo>
                        <a:pt x="1" y="5"/>
                        <a:pt x="2" y="6"/>
                        <a:pt x="3" y="6"/>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16" name="Freeform 1114"/>
                <p:cNvSpPr>
                  <a:spLocks/>
                </p:cNvSpPr>
                <p:nvPr/>
              </p:nvSpPr>
              <p:spPr bwMode="auto">
                <a:xfrm>
                  <a:off x="5088" y="2115"/>
                  <a:ext cx="6" cy="11"/>
                </a:xfrm>
                <a:custGeom>
                  <a:avLst/>
                  <a:gdLst>
                    <a:gd name="T0" fmla="*/ 13 w 17"/>
                    <a:gd name="T1" fmla="*/ 0 h 39"/>
                    <a:gd name="T2" fmla="*/ 13 w 17"/>
                    <a:gd name="T3" fmla="*/ 0 h 39"/>
                    <a:gd name="T4" fmla="*/ 3 w 17"/>
                    <a:gd name="T5" fmla="*/ 18 h 39"/>
                    <a:gd name="T6" fmla="*/ 11 w 17"/>
                    <a:gd name="T7" fmla="*/ 38 h 39"/>
                    <a:gd name="T8" fmla="*/ 17 w 17"/>
                    <a:gd name="T9" fmla="*/ 36 h 39"/>
                    <a:gd name="T10" fmla="*/ 16 w 17"/>
                    <a:gd name="T11" fmla="*/ 25 h 39"/>
                    <a:gd name="T12" fmla="*/ 9 w 17"/>
                    <a:gd name="T13" fmla="*/ 13 h 39"/>
                    <a:gd name="T14" fmla="*/ 14 w 17"/>
                    <a:gd name="T15" fmla="*/ 2 h 39"/>
                    <a:gd name="T16" fmla="*/ 13 w 17"/>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9">
                      <a:moveTo>
                        <a:pt x="13" y="0"/>
                      </a:moveTo>
                      <a:lnTo>
                        <a:pt x="13" y="0"/>
                      </a:lnTo>
                      <a:cubicBezTo>
                        <a:pt x="7" y="3"/>
                        <a:pt x="0" y="10"/>
                        <a:pt x="3" y="18"/>
                      </a:cubicBezTo>
                      <a:cubicBezTo>
                        <a:pt x="6" y="25"/>
                        <a:pt x="12" y="31"/>
                        <a:pt x="11" y="38"/>
                      </a:cubicBezTo>
                      <a:cubicBezTo>
                        <a:pt x="13" y="38"/>
                        <a:pt x="15" y="39"/>
                        <a:pt x="17" y="36"/>
                      </a:cubicBezTo>
                      <a:lnTo>
                        <a:pt x="16" y="25"/>
                      </a:lnTo>
                      <a:cubicBezTo>
                        <a:pt x="10" y="22"/>
                        <a:pt x="9" y="16"/>
                        <a:pt x="9" y="13"/>
                      </a:cubicBezTo>
                      <a:cubicBezTo>
                        <a:pt x="9" y="11"/>
                        <a:pt x="11" y="6"/>
                        <a:pt x="14" y="2"/>
                      </a:cubicBezTo>
                      <a:lnTo>
                        <a:pt x="13"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17" name="Freeform 1115"/>
                <p:cNvSpPr>
                  <a:spLocks/>
                </p:cNvSpPr>
                <p:nvPr/>
              </p:nvSpPr>
              <p:spPr bwMode="auto">
                <a:xfrm>
                  <a:off x="5089" y="2115"/>
                  <a:ext cx="4" cy="11"/>
                </a:xfrm>
                <a:custGeom>
                  <a:avLst/>
                  <a:gdLst>
                    <a:gd name="T0" fmla="*/ 14 w 15"/>
                    <a:gd name="T1" fmla="*/ 24 h 35"/>
                    <a:gd name="T2" fmla="*/ 14 w 15"/>
                    <a:gd name="T3" fmla="*/ 24 h 35"/>
                    <a:gd name="T4" fmla="*/ 7 w 15"/>
                    <a:gd name="T5" fmla="*/ 11 h 35"/>
                    <a:gd name="T6" fmla="*/ 11 w 15"/>
                    <a:gd name="T7" fmla="*/ 0 h 35"/>
                    <a:gd name="T8" fmla="*/ 11 w 15"/>
                    <a:gd name="T9" fmla="*/ 0 h 35"/>
                    <a:gd name="T10" fmla="*/ 3 w 15"/>
                    <a:gd name="T11" fmla="*/ 15 h 35"/>
                    <a:gd name="T12" fmla="*/ 7 w 15"/>
                    <a:gd name="T13" fmla="*/ 22 h 35"/>
                    <a:gd name="T14" fmla="*/ 11 w 15"/>
                    <a:gd name="T15" fmla="*/ 35 h 35"/>
                    <a:gd name="T16" fmla="*/ 15 w 15"/>
                    <a:gd name="T17" fmla="*/ 34 h 35"/>
                    <a:gd name="T18" fmla="*/ 14 w 15"/>
                    <a:gd name="T19"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35">
                      <a:moveTo>
                        <a:pt x="14" y="24"/>
                      </a:moveTo>
                      <a:lnTo>
                        <a:pt x="14" y="24"/>
                      </a:lnTo>
                      <a:cubicBezTo>
                        <a:pt x="8" y="21"/>
                        <a:pt x="6" y="14"/>
                        <a:pt x="7" y="11"/>
                      </a:cubicBezTo>
                      <a:cubicBezTo>
                        <a:pt x="7" y="9"/>
                        <a:pt x="8" y="4"/>
                        <a:pt x="11" y="0"/>
                      </a:cubicBezTo>
                      <a:lnTo>
                        <a:pt x="11" y="0"/>
                      </a:lnTo>
                      <a:cubicBezTo>
                        <a:pt x="6" y="3"/>
                        <a:pt x="0" y="9"/>
                        <a:pt x="3" y="15"/>
                      </a:cubicBezTo>
                      <a:cubicBezTo>
                        <a:pt x="4" y="18"/>
                        <a:pt x="5" y="20"/>
                        <a:pt x="7" y="22"/>
                      </a:cubicBezTo>
                      <a:cubicBezTo>
                        <a:pt x="9" y="26"/>
                        <a:pt x="11" y="30"/>
                        <a:pt x="11" y="35"/>
                      </a:cubicBezTo>
                      <a:cubicBezTo>
                        <a:pt x="13" y="35"/>
                        <a:pt x="14" y="35"/>
                        <a:pt x="15" y="34"/>
                      </a:cubicBezTo>
                      <a:lnTo>
                        <a:pt x="14" y="24"/>
                      </a:ln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18" name="Freeform 1116"/>
                <p:cNvSpPr>
                  <a:spLocks/>
                </p:cNvSpPr>
                <p:nvPr/>
              </p:nvSpPr>
              <p:spPr bwMode="auto">
                <a:xfrm>
                  <a:off x="5092" y="2121"/>
                  <a:ext cx="3" cy="5"/>
                </a:xfrm>
                <a:custGeom>
                  <a:avLst/>
                  <a:gdLst>
                    <a:gd name="T0" fmla="*/ 3 w 11"/>
                    <a:gd name="T1" fmla="*/ 16 h 17"/>
                    <a:gd name="T2" fmla="*/ 3 w 11"/>
                    <a:gd name="T3" fmla="*/ 16 h 17"/>
                    <a:gd name="T4" fmla="*/ 3 w 11"/>
                    <a:gd name="T5" fmla="*/ 10 h 17"/>
                    <a:gd name="T6" fmla="*/ 10 w 11"/>
                    <a:gd name="T7" fmla="*/ 1 h 17"/>
                    <a:gd name="T8" fmla="*/ 11 w 11"/>
                    <a:gd name="T9" fmla="*/ 10 h 17"/>
                    <a:gd name="T10" fmla="*/ 3 w 11"/>
                    <a:gd name="T11" fmla="*/ 16 h 17"/>
                  </a:gdLst>
                  <a:ahLst/>
                  <a:cxnLst>
                    <a:cxn ang="0">
                      <a:pos x="T0" y="T1"/>
                    </a:cxn>
                    <a:cxn ang="0">
                      <a:pos x="T2" y="T3"/>
                    </a:cxn>
                    <a:cxn ang="0">
                      <a:pos x="T4" y="T5"/>
                    </a:cxn>
                    <a:cxn ang="0">
                      <a:pos x="T6" y="T7"/>
                    </a:cxn>
                    <a:cxn ang="0">
                      <a:pos x="T8" y="T9"/>
                    </a:cxn>
                    <a:cxn ang="0">
                      <a:pos x="T10" y="T11"/>
                    </a:cxn>
                  </a:cxnLst>
                  <a:rect l="0" t="0" r="r" b="b"/>
                  <a:pathLst>
                    <a:path w="11" h="17">
                      <a:moveTo>
                        <a:pt x="3" y="16"/>
                      </a:moveTo>
                      <a:lnTo>
                        <a:pt x="3" y="16"/>
                      </a:lnTo>
                      <a:cubicBezTo>
                        <a:pt x="4" y="14"/>
                        <a:pt x="4" y="13"/>
                        <a:pt x="3" y="10"/>
                      </a:cubicBezTo>
                      <a:cubicBezTo>
                        <a:pt x="2" y="8"/>
                        <a:pt x="0" y="0"/>
                        <a:pt x="10" y="1"/>
                      </a:cubicBezTo>
                      <a:lnTo>
                        <a:pt x="11" y="10"/>
                      </a:lnTo>
                      <a:cubicBezTo>
                        <a:pt x="11" y="13"/>
                        <a:pt x="8" y="17"/>
                        <a:pt x="3" y="1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19" name="Freeform 1117"/>
                <p:cNvSpPr>
                  <a:spLocks/>
                </p:cNvSpPr>
                <p:nvPr/>
              </p:nvSpPr>
              <p:spPr bwMode="auto">
                <a:xfrm>
                  <a:off x="5093" y="2122"/>
                  <a:ext cx="2" cy="3"/>
                </a:xfrm>
                <a:custGeom>
                  <a:avLst/>
                  <a:gdLst>
                    <a:gd name="T0" fmla="*/ 1 w 7"/>
                    <a:gd name="T1" fmla="*/ 2 h 13"/>
                    <a:gd name="T2" fmla="*/ 1 w 7"/>
                    <a:gd name="T3" fmla="*/ 2 h 13"/>
                    <a:gd name="T4" fmla="*/ 1 w 7"/>
                    <a:gd name="T5" fmla="*/ 8 h 13"/>
                    <a:gd name="T6" fmla="*/ 2 w 7"/>
                    <a:gd name="T7" fmla="*/ 13 h 13"/>
                    <a:gd name="T8" fmla="*/ 5 w 7"/>
                    <a:gd name="T9" fmla="*/ 11 h 13"/>
                    <a:gd name="T10" fmla="*/ 7 w 7"/>
                    <a:gd name="T11" fmla="*/ 8 h 13"/>
                    <a:gd name="T12" fmla="*/ 6 w 7"/>
                    <a:gd name="T13" fmla="*/ 1 h 13"/>
                    <a:gd name="T14" fmla="*/ 1 w 7"/>
                    <a:gd name="T15" fmla="*/ 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3">
                      <a:moveTo>
                        <a:pt x="1" y="2"/>
                      </a:moveTo>
                      <a:lnTo>
                        <a:pt x="1" y="2"/>
                      </a:lnTo>
                      <a:cubicBezTo>
                        <a:pt x="0" y="3"/>
                        <a:pt x="1" y="7"/>
                        <a:pt x="1" y="8"/>
                      </a:cubicBezTo>
                      <a:cubicBezTo>
                        <a:pt x="2" y="10"/>
                        <a:pt x="2" y="11"/>
                        <a:pt x="2" y="13"/>
                      </a:cubicBezTo>
                      <a:cubicBezTo>
                        <a:pt x="3" y="12"/>
                        <a:pt x="5" y="12"/>
                        <a:pt x="5" y="11"/>
                      </a:cubicBezTo>
                      <a:cubicBezTo>
                        <a:pt x="6" y="10"/>
                        <a:pt x="7" y="9"/>
                        <a:pt x="7" y="8"/>
                      </a:cubicBezTo>
                      <a:lnTo>
                        <a:pt x="6" y="1"/>
                      </a:lnTo>
                      <a:cubicBezTo>
                        <a:pt x="4" y="0"/>
                        <a:pt x="2" y="1"/>
                        <a:pt x="1" y="2"/>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20" name="Freeform 1118"/>
                <p:cNvSpPr>
                  <a:spLocks/>
                </p:cNvSpPr>
                <p:nvPr/>
              </p:nvSpPr>
              <p:spPr bwMode="auto">
                <a:xfrm>
                  <a:off x="5095" y="2120"/>
                  <a:ext cx="3" cy="5"/>
                </a:xfrm>
                <a:custGeom>
                  <a:avLst/>
                  <a:gdLst>
                    <a:gd name="T0" fmla="*/ 8 w 10"/>
                    <a:gd name="T1" fmla="*/ 1 h 16"/>
                    <a:gd name="T2" fmla="*/ 8 w 10"/>
                    <a:gd name="T3" fmla="*/ 1 h 16"/>
                    <a:gd name="T4" fmla="*/ 1 w 10"/>
                    <a:gd name="T5" fmla="*/ 8 h 16"/>
                    <a:gd name="T6" fmla="*/ 2 w 10"/>
                    <a:gd name="T7" fmla="*/ 16 h 16"/>
                    <a:gd name="T8" fmla="*/ 10 w 10"/>
                    <a:gd name="T9" fmla="*/ 9 h 16"/>
                    <a:gd name="T10" fmla="*/ 8 w 10"/>
                    <a:gd name="T11" fmla="*/ 1 h 16"/>
                  </a:gdLst>
                  <a:ahLst/>
                  <a:cxnLst>
                    <a:cxn ang="0">
                      <a:pos x="T0" y="T1"/>
                    </a:cxn>
                    <a:cxn ang="0">
                      <a:pos x="T2" y="T3"/>
                    </a:cxn>
                    <a:cxn ang="0">
                      <a:pos x="T4" y="T5"/>
                    </a:cxn>
                    <a:cxn ang="0">
                      <a:pos x="T6" y="T7"/>
                    </a:cxn>
                    <a:cxn ang="0">
                      <a:pos x="T8" y="T9"/>
                    </a:cxn>
                    <a:cxn ang="0">
                      <a:pos x="T10" y="T11"/>
                    </a:cxn>
                  </a:cxnLst>
                  <a:rect l="0" t="0" r="r" b="b"/>
                  <a:pathLst>
                    <a:path w="10" h="16">
                      <a:moveTo>
                        <a:pt x="8" y="1"/>
                      </a:moveTo>
                      <a:lnTo>
                        <a:pt x="8" y="1"/>
                      </a:lnTo>
                      <a:cubicBezTo>
                        <a:pt x="4" y="0"/>
                        <a:pt x="0" y="2"/>
                        <a:pt x="1" y="8"/>
                      </a:cubicBezTo>
                      <a:cubicBezTo>
                        <a:pt x="2" y="13"/>
                        <a:pt x="2" y="14"/>
                        <a:pt x="2" y="16"/>
                      </a:cubicBezTo>
                      <a:cubicBezTo>
                        <a:pt x="5" y="15"/>
                        <a:pt x="8" y="13"/>
                        <a:pt x="10" y="9"/>
                      </a:cubicBezTo>
                      <a:lnTo>
                        <a:pt x="8" y="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21" name="Freeform 1119"/>
                <p:cNvSpPr>
                  <a:spLocks/>
                </p:cNvSpPr>
                <p:nvPr/>
              </p:nvSpPr>
              <p:spPr bwMode="auto">
                <a:xfrm>
                  <a:off x="5095" y="2120"/>
                  <a:ext cx="2" cy="4"/>
                </a:xfrm>
                <a:custGeom>
                  <a:avLst/>
                  <a:gdLst>
                    <a:gd name="T0" fmla="*/ 5 w 7"/>
                    <a:gd name="T1" fmla="*/ 0 h 12"/>
                    <a:gd name="T2" fmla="*/ 5 w 7"/>
                    <a:gd name="T3" fmla="*/ 0 h 12"/>
                    <a:gd name="T4" fmla="*/ 1 w 7"/>
                    <a:gd name="T5" fmla="*/ 1 h 12"/>
                    <a:gd name="T6" fmla="*/ 0 w 7"/>
                    <a:gd name="T7" fmla="*/ 5 h 12"/>
                    <a:gd name="T8" fmla="*/ 1 w 7"/>
                    <a:gd name="T9" fmla="*/ 9 h 12"/>
                    <a:gd name="T10" fmla="*/ 1 w 7"/>
                    <a:gd name="T11" fmla="*/ 12 h 12"/>
                    <a:gd name="T12" fmla="*/ 7 w 7"/>
                    <a:gd name="T13" fmla="*/ 7 h 12"/>
                    <a:gd name="T14" fmla="*/ 5 w 7"/>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2">
                      <a:moveTo>
                        <a:pt x="5" y="0"/>
                      </a:moveTo>
                      <a:lnTo>
                        <a:pt x="5" y="0"/>
                      </a:lnTo>
                      <a:cubicBezTo>
                        <a:pt x="4" y="0"/>
                        <a:pt x="2" y="1"/>
                        <a:pt x="1" y="1"/>
                      </a:cubicBezTo>
                      <a:cubicBezTo>
                        <a:pt x="0" y="2"/>
                        <a:pt x="0" y="4"/>
                        <a:pt x="0" y="5"/>
                      </a:cubicBezTo>
                      <a:cubicBezTo>
                        <a:pt x="0" y="7"/>
                        <a:pt x="1" y="8"/>
                        <a:pt x="1" y="9"/>
                      </a:cubicBezTo>
                      <a:cubicBezTo>
                        <a:pt x="1" y="10"/>
                        <a:pt x="1" y="11"/>
                        <a:pt x="1" y="12"/>
                      </a:cubicBezTo>
                      <a:cubicBezTo>
                        <a:pt x="4" y="11"/>
                        <a:pt x="5" y="10"/>
                        <a:pt x="7" y="7"/>
                      </a:cubicBezTo>
                      <a:lnTo>
                        <a:pt x="5" y="0"/>
                      </a:ln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22" name="Freeform 1120"/>
                <p:cNvSpPr>
                  <a:spLocks/>
                </p:cNvSpPr>
                <p:nvPr/>
              </p:nvSpPr>
              <p:spPr bwMode="auto">
                <a:xfrm>
                  <a:off x="5097" y="2118"/>
                  <a:ext cx="3" cy="5"/>
                </a:xfrm>
                <a:custGeom>
                  <a:avLst/>
                  <a:gdLst>
                    <a:gd name="T0" fmla="*/ 8 w 10"/>
                    <a:gd name="T1" fmla="*/ 0 h 16"/>
                    <a:gd name="T2" fmla="*/ 8 w 10"/>
                    <a:gd name="T3" fmla="*/ 0 h 16"/>
                    <a:gd name="T4" fmla="*/ 0 w 10"/>
                    <a:gd name="T5" fmla="*/ 7 h 16"/>
                    <a:gd name="T6" fmla="*/ 1 w 10"/>
                    <a:gd name="T7" fmla="*/ 16 h 16"/>
                    <a:gd name="T8" fmla="*/ 10 w 10"/>
                    <a:gd name="T9" fmla="*/ 9 h 16"/>
                    <a:gd name="T10" fmla="*/ 8 w 10"/>
                    <a:gd name="T11" fmla="*/ 0 h 16"/>
                  </a:gdLst>
                  <a:ahLst/>
                  <a:cxnLst>
                    <a:cxn ang="0">
                      <a:pos x="T0" y="T1"/>
                    </a:cxn>
                    <a:cxn ang="0">
                      <a:pos x="T2" y="T3"/>
                    </a:cxn>
                    <a:cxn ang="0">
                      <a:pos x="T4" y="T5"/>
                    </a:cxn>
                    <a:cxn ang="0">
                      <a:pos x="T6" y="T7"/>
                    </a:cxn>
                    <a:cxn ang="0">
                      <a:pos x="T8" y="T9"/>
                    </a:cxn>
                    <a:cxn ang="0">
                      <a:pos x="T10" y="T11"/>
                    </a:cxn>
                  </a:cxnLst>
                  <a:rect l="0" t="0" r="r" b="b"/>
                  <a:pathLst>
                    <a:path w="10" h="16">
                      <a:moveTo>
                        <a:pt x="8" y="0"/>
                      </a:moveTo>
                      <a:lnTo>
                        <a:pt x="8" y="0"/>
                      </a:lnTo>
                      <a:cubicBezTo>
                        <a:pt x="3" y="0"/>
                        <a:pt x="0" y="4"/>
                        <a:pt x="0" y="7"/>
                      </a:cubicBezTo>
                      <a:cubicBezTo>
                        <a:pt x="0" y="11"/>
                        <a:pt x="1" y="14"/>
                        <a:pt x="1" y="16"/>
                      </a:cubicBezTo>
                      <a:cubicBezTo>
                        <a:pt x="5" y="16"/>
                        <a:pt x="8" y="14"/>
                        <a:pt x="10" y="9"/>
                      </a:cubicBezTo>
                      <a:lnTo>
                        <a:pt x="8"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23" name="Freeform 1121"/>
                <p:cNvSpPr>
                  <a:spLocks/>
                </p:cNvSpPr>
                <p:nvPr/>
              </p:nvSpPr>
              <p:spPr bwMode="auto">
                <a:xfrm>
                  <a:off x="5097" y="2118"/>
                  <a:ext cx="2" cy="5"/>
                </a:xfrm>
                <a:custGeom>
                  <a:avLst/>
                  <a:gdLst>
                    <a:gd name="T0" fmla="*/ 6 w 8"/>
                    <a:gd name="T1" fmla="*/ 0 h 14"/>
                    <a:gd name="T2" fmla="*/ 6 w 8"/>
                    <a:gd name="T3" fmla="*/ 0 h 14"/>
                    <a:gd name="T4" fmla="*/ 2 w 8"/>
                    <a:gd name="T5" fmla="*/ 2 h 14"/>
                    <a:gd name="T6" fmla="*/ 0 w 8"/>
                    <a:gd name="T7" fmla="*/ 6 h 14"/>
                    <a:gd name="T8" fmla="*/ 1 w 8"/>
                    <a:gd name="T9" fmla="*/ 11 h 14"/>
                    <a:gd name="T10" fmla="*/ 1 w 8"/>
                    <a:gd name="T11" fmla="*/ 14 h 14"/>
                    <a:gd name="T12" fmla="*/ 8 w 8"/>
                    <a:gd name="T13" fmla="*/ 8 h 14"/>
                    <a:gd name="T14" fmla="*/ 6 w 8"/>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4">
                      <a:moveTo>
                        <a:pt x="6" y="0"/>
                      </a:moveTo>
                      <a:lnTo>
                        <a:pt x="6" y="0"/>
                      </a:lnTo>
                      <a:cubicBezTo>
                        <a:pt x="4" y="1"/>
                        <a:pt x="3" y="1"/>
                        <a:pt x="2" y="2"/>
                      </a:cubicBezTo>
                      <a:cubicBezTo>
                        <a:pt x="1" y="3"/>
                        <a:pt x="0" y="5"/>
                        <a:pt x="0" y="6"/>
                      </a:cubicBezTo>
                      <a:cubicBezTo>
                        <a:pt x="0" y="8"/>
                        <a:pt x="1" y="9"/>
                        <a:pt x="1" y="11"/>
                      </a:cubicBezTo>
                      <a:cubicBezTo>
                        <a:pt x="1" y="12"/>
                        <a:pt x="1" y="13"/>
                        <a:pt x="1" y="14"/>
                      </a:cubicBezTo>
                      <a:cubicBezTo>
                        <a:pt x="4" y="13"/>
                        <a:pt x="6" y="11"/>
                        <a:pt x="8" y="8"/>
                      </a:cubicBezTo>
                      <a:lnTo>
                        <a:pt x="6" y="0"/>
                      </a:ln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24" name="Freeform 1122"/>
                <p:cNvSpPr>
                  <a:spLocks/>
                </p:cNvSpPr>
                <p:nvPr/>
              </p:nvSpPr>
              <p:spPr bwMode="auto">
                <a:xfrm>
                  <a:off x="5099" y="2117"/>
                  <a:ext cx="2" cy="5"/>
                </a:xfrm>
                <a:custGeom>
                  <a:avLst/>
                  <a:gdLst>
                    <a:gd name="T0" fmla="*/ 8 w 9"/>
                    <a:gd name="T1" fmla="*/ 0 h 17"/>
                    <a:gd name="T2" fmla="*/ 8 w 9"/>
                    <a:gd name="T3" fmla="*/ 0 h 17"/>
                    <a:gd name="T4" fmla="*/ 0 w 9"/>
                    <a:gd name="T5" fmla="*/ 7 h 17"/>
                    <a:gd name="T6" fmla="*/ 2 w 9"/>
                    <a:gd name="T7" fmla="*/ 17 h 17"/>
                    <a:gd name="T8" fmla="*/ 9 w 9"/>
                    <a:gd name="T9" fmla="*/ 11 h 17"/>
                    <a:gd name="T10" fmla="*/ 8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8" y="0"/>
                      </a:moveTo>
                      <a:lnTo>
                        <a:pt x="8" y="0"/>
                      </a:lnTo>
                      <a:cubicBezTo>
                        <a:pt x="3" y="0"/>
                        <a:pt x="0" y="4"/>
                        <a:pt x="0" y="7"/>
                      </a:cubicBezTo>
                      <a:cubicBezTo>
                        <a:pt x="0" y="10"/>
                        <a:pt x="3" y="14"/>
                        <a:pt x="2" y="17"/>
                      </a:cubicBezTo>
                      <a:cubicBezTo>
                        <a:pt x="5" y="17"/>
                        <a:pt x="7" y="15"/>
                        <a:pt x="9" y="11"/>
                      </a:cubicBezTo>
                      <a:lnTo>
                        <a:pt x="8"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25" name="Freeform 1123"/>
                <p:cNvSpPr>
                  <a:spLocks/>
                </p:cNvSpPr>
                <p:nvPr/>
              </p:nvSpPr>
              <p:spPr bwMode="auto">
                <a:xfrm>
                  <a:off x="5099" y="2117"/>
                  <a:ext cx="2" cy="4"/>
                </a:xfrm>
                <a:custGeom>
                  <a:avLst/>
                  <a:gdLst>
                    <a:gd name="T0" fmla="*/ 5 w 6"/>
                    <a:gd name="T1" fmla="*/ 0 h 14"/>
                    <a:gd name="T2" fmla="*/ 5 w 6"/>
                    <a:gd name="T3" fmla="*/ 0 h 14"/>
                    <a:gd name="T4" fmla="*/ 0 w 6"/>
                    <a:gd name="T5" fmla="*/ 6 h 14"/>
                    <a:gd name="T6" fmla="*/ 1 w 6"/>
                    <a:gd name="T7" fmla="*/ 11 h 14"/>
                    <a:gd name="T8" fmla="*/ 1 w 6"/>
                    <a:gd name="T9" fmla="*/ 14 h 14"/>
                    <a:gd name="T10" fmla="*/ 6 w 6"/>
                    <a:gd name="T11" fmla="*/ 9 h 14"/>
                    <a:gd name="T12" fmla="*/ 5 w 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6" h="14">
                      <a:moveTo>
                        <a:pt x="5" y="0"/>
                      </a:moveTo>
                      <a:lnTo>
                        <a:pt x="5" y="0"/>
                      </a:lnTo>
                      <a:cubicBezTo>
                        <a:pt x="1" y="1"/>
                        <a:pt x="0" y="4"/>
                        <a:pt x="0" y="6"/>
                      </a:cubicBezTo>
                      <a:cubicBezTo>
                        <a:pt x="0" y="7"/>
                        <a:pt x="0" y="9"/>
                        <a:pt x="1" y="11"/>
                      </a:cubicBezTo>
                      <a:cubicBezTo>
                        <a:pt x="1" y="12"/>
                        <a:pt x="1" y="13"/>
                        <a:pt x="1" y="14"/>
                      </a:cubicBezTo>
                      <a:cubicBezTo>
                        <a:pt x="3" y="14"/>
                        <a:pt x="5" y="13"/>
                        <a:pt x="6" y="9"/>
                      </a:cubicBezTo>
                      <a:lnTo>
                        <a:pt x="5" y="0"/>
                      </a:ln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26" name="Freeform 1124"/>
                <p:cNvSpPr>
                  <a:spLocks/>
                </p:cNvSpPr>
                <p:nvPr/>
              </p:nvSpPr>
              <p:spPr bwMode="auto">
                <a:xfrm>
                  <a:off x="5100" y="2115"/>
                  <a:ext cx="3" cy="5"/>
                </a:xfrm>
                <a:custGeom>
                  <a:avLst/>
                  <a:gdLst>
                    <a:gd name="T0" fmla="*/ 7 w 9"/>
                    <a:gd name="T1" fmla="*/ 0 h 17"/>
                    <a:gd name="T2" fmla="*/ 7 w 9"/>
                    <a:gd name="T3" fmla="*/ 0 h 17"/>
                    <a:gd name="T4" fmla="*/ 0 w 9"/>
                    <a:gd name="T5" fmla="*/ 9 h 17"/>
                    <a:gd name="T6" fmla="*/ 2 w 9"/>
                    <a:gd name="T7" fmla="*/ 17 h 17"/>
                    <a:gd name="T8" fmla="*/ 9 w 9"/>
                    <a:gd name="T9" fmla="*/ 11 h 17"/>
                    <a:gd name="T10" fmla="*/ 7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7" y="0"/>
                      </a:moveTo>
                      <a:lnTo>
                        <a:pt x="7" y="0"/>
                      </a:lnTo>
                      <a:cubicBezTo>
                        <a:pt x="3" y="1"/>
                        <a:pt x="0" y="6"/>
                        <a:pt x="0" y="9"/>
                      </a:cubicBezTo>
                      <a:cubicBezTo>
                        <a:pt x="1" y="13"/>
                        <a:pt x="3" y="15"/>
                        <a:pt x="2" y="17"/>
                      </a:cubicBezTo>
                      <a:cubicBezTo>
                        <a:pt x="4" y="17"/>
                        <a:pt x="7" y="15"/>
                        <a:pt x="9" y="11"/>
                      </a:cubicBezTo>
                      <a:lnTo>
                        <a:pt x="7"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27" name="Freeform 1125"/>
                <p:cNvSpPr>
                  <a:spLocks/>
                </p:cNvSpPr>
                <p:nvPr/>
              </p:nvSpPr>
              <p:spPr bwMode="auto">
                <a:xfrm>
                  <a:off x="5101" y="2116"/>
                  <a:ext cx="1" cy="4"/>
                </a:xfrm>
                <a:custGeom>
                  <a:avLst/>
                  <a:gdLst>
                    <a:gd name="T0" fmla="*/ 5 w 6"/>
                    <a:gd name="T1" fmla="*/ 0 h 14"/>
                    <a:gd name="T2" fmla="*/ 5 w 6"/>
                    <a:gd name="T3" fmla="*/ 0 h 14"/>
                    <a:gd name="T4" fmla="*/ 1 w 6"/>
                    <a:gd name="T5" fmla="*/ 7 h 14"/>
                    <a:gd name="T6" fmla="*/ 2 w 6"/>
                    <a:gd name="T7" fmla="*/ 10 h 14"/>
                    <a:gd name="T8" fmla="*/ 2 w 6"/>
                    <a:gd name="T9" fmla="*/ 14 h 14"/>
                    <a:gd name="T10" fmla="*/ 6 w 6"/>
                    <a:gd name="T11" fmla="*/ 9 h 14"/>
                    <a:gd name="T12" fmla="*/ 5 w 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6" h="14">
                      <a:moveTo>
                        <a:pt x="5" y="0"/>
                      </a:moveTo>
                      <a:lnTo>
                        <a:pt x="5" y="0"/>
                      </a:lnTo>
                      <a:cubicBezTo>
                        <a:pt x="2" y="1"/>
                        <a:pt x="0" y="5"/>
                        <a:pt x="1" y="7"/>
                      </a:cubicBezTo>
                      <a:cubicBezTo>
                        <a:pt x="1" y="8"/>
                        <a:pt x="1" y="9"/>
                        <a:pt x="2" y="10"/>
                      </a:cubicBezTo>
                      <a:cubicBezTo>
                        <a:pt x="2" y="11"/>
                        <a:pt x="2" y="12"/>
                        <a:pt x="2" y="14"/>
                      </a:cubicBezTo>
                      <a:cubicBezTo>
                        <a:pt x="4" y="13"/>
                        <a:pt x="5" y="11"/>
                        <a:pt x="6" y="9"/>
                      </a:cubicBezTo>
                      <a:lnTo>
                        <a:pt x="5" y="0"/>
                      </a:ln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28" name="Freeform 1126"/>
                <p:cNvSpPr>
                  <a:spLocks/>
                </p:cNvSpPr>
                <p:nvPr/>
              </p:nvSpPr>
              <p:spPr bwMode="auto">
                <a:xfrm>
                  <a:off x="5102" y="2114"/>
                  <a:ext cx="3" cy="5"/>
                </a:xfrm>
                <a:custGeom>
                  <a:avLst/>
                  <a:gdLst>
                    <a:gd name="T0" fmla="*/ 3 w 11"/>
                    <a:gd name="T1" fmla="*/ 0 h 18"/>
                    <a:gd name="T2" fmla="*/ 3 w 11"/>
                    <a:gd name="T3" fmla="*/ 0 h 18"/>
                    <a:gd name="T4" fmla="*/ 1 w 11"/>
                    <a:gd name="T5" fmla="*/ 11 h 18"/>
                    <a:gd name="T6" fmla="*/ 2 w 11"/>
                    <a:gd name="T7" fmla="*/ 17 h 18"/>
                    <a:gd name="T8" fmla="*/ 11 w 11"/>
                    <a:gd name="T9" fmla="*/ 9 h 18"/>
                    <a:gd name="T10" fmla="*/ 3 w 11"/>
                    <a:gd name="T11" fmla="*/ 0 h 18"/>
                  </a:gdLst>
                  <a:ahLst/>
                  <a:cxnLst>
                    <a:cxn ang="0">
                      <a:pos x="T0" y="T1"/>
                    </a:cxn>
                    <a:cxn ang="0">
                      <a:pos x="T2" y="T3"/>
                    </a:cxn>
                    <a:cxn ang="0">
                      <a:pos x="T4" y="T5"/>
                    </a:cxn>
                    <a:cxn ang="0">
                      <a:pos x="T6" y="T7"/>
                    </a:cxn>
                    <a:cxn ang="0">
                      <a:pos x="T8" y="T9"/>
                    </a:cxn>
                    <a:cxn ang="0">
                      <a:pos x="T10" y="T11"/>
                    </a:cxn>
                  </a:cxnLst>
                  <a:rect l="0" t="0" r="r" b="b"/>
                  <a:pathLst>
                    <a:path w="11" h="18">
                      <a:moveTo>
                        <a:pt x="3" y="0"/>
                      </a:moveTo>
                      <a:lnTo>
                        <a:pt x="3" y="0"/>
                      </a:lnTo>
                      <a:cubicBezTo>
                        <a:pt x="0" y="3"/>
                        <a:pt x="0" y="7"/>
                        <a:pt x="1" y="11"/>
                      </a:cubicBezTo>
                      <a:cubicBezTo>
                        <a:pt x="1" y="14"/>
                        <a:pt x="2" y="15"/>
                        <a:pt x="2" y="17"/>
                      </a:cubicBezTo>
                      <a:cubicBezTo>
                        <a:pt x="6" y="18"/>
                        <a:pt x="9" y="16"/>
                        <a:pt x="11" y="9"/>
                      </a:cubicBezTo>
                      <a:lnTo>
                        <a:pt x="3"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29" name="Freeform 1127"/>
                <p:cNvSpPr>
                  <a:spLocks/>
                </p:cNvSpPr>
                <p:nvPr/>
              </p:nvSpPr>
              <p:spPr bwMode="auto">
                <a:xfrm>
                  <a:off x="5102" y="2114"/>
                  <a:ext cx="3" cy="4"/>
                </a:xfrm>
                <a:custGeom>
                  <a:avLst/>
                  <a:gdLst>
                    <a:gd name="T0" fmla="*/ 9 w 9"/>
                    <a:gd name="T1" fmla="*/ 7 h 14"/>
                    <a:gd name="T2" fmla="*/ 9 w 9"/>
                    <a:gd name="T3" fmla="*/ 7 h 14"/>
                    <a:gd name="T4" fmla="*/ 2 w 9"/>
                    <a:gd name="T5" fmla="*/ 0 h 14"/>
                    <a:gd name="T6" fmla="*/ 1 w 9"/>
                    <a:gd name="T7" fmla="*/ 8 h 14"/>
                    <a:gd name="T8" fmla="*/ 1 w 9"/>
                    <a:gd name="T9" fmla="*/ 8 h 14"/>
                    <a:gd name="T10" fmla="*/ 1 w 9"/>
                    <a:gd name="T11" fmla="*/ 11 h 14"/>
                    <a:gd name="T12" fmla="*/ 2 w 9"/>
                    <a:gd name="T13" fmla="*/ 14 h 14"/>
                    <a:gd name="T14" fmla="*/ 9 w 9"/>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4">
                      <a:moveTo>
                        <a:pt x="9" y="7"/>
                      </a:moveTo>
                      <a:lnTo>
                        <a:pt x="9" y="7"/>
                      </a:lnTo>
                      <a:lnTo>
                        <a:pt x="2" y="0"/>
                      </a:lnTo>
                      <a:cubicBezTo>
                        <a:pt x="0" y="2"/>
                        <a:pt x="1" y="5"/>
                        <a:pt x="1" y="8"/>
                      </a:cubicBezTo>
                      <a:lnTo>
                        <a:pt x="1" y="8"/>
                      </a:lnTo>
                      <a:cubicBezTo>
                        <a:pt x="1" y="10"/>
                        <a:pt x="1" y="10"/>
                        <a:pt x="1" y="11"/>
                      </a:cubicBezTo>
                      <a:cubicBezTo>
                        <a:pt x="2" y="12"/>
                        <a:pt x="2" y="13"/>
                        <a:pt x="2" y="14"/>
                      </a:cubicBezTo>
                      <a:cubicBezTo>
                        <a:pt x="5" y="14"/>
                        <a:pt x="7" y="13"/>
                        <a:pt x="9" y="7"/>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30" name="Freeform 1128"/>
                <p:cNvSpPr>
                  <a:spLocks/>
                </p:cNvSpPr>
                <p:nvPr/>
              </p:nvSpPr>
              <p:spPr bwMode="auto">
                <a:xfrm>
                  <a:off x="5104" y="2110"/>
                  <a:ext cx="4" cy="5"/>
                </a:xfrm>
                <a:custGeom>
                  <a:avLst/>
                  <a:gdLst>
                    <a:gd name="T0" fmla="*/ 0 w 12"/>
                    <a:gd name="T1" fmla="*/ 4 h 16"/>
                    <a:gd name="T2" fmla="*/ 0 w 12"/>
                    <a:gd name="T3" fmla="*/ 4 h 16"/>
                    <a:gd name="T4" fmla="*/ 7 w 12"/>
                    <a:gd name="T5" fmla="*/ 3 h 16"/>
                    <a:gd name="T6" fmla="*/ 12 w 12"/>
                    <a:gd name="T7" fmla="*/ 12 h 16"/>
                    <a:gd name="T8" fmla="*/ 9 w 12"/>
                    <a:gd name="T9" fmla="*/ 16 h 16"/>
                    <a:gd name="T10" fmla="*/ 0 w 12"/>
                    <a:gd name="T11" fmla="*/ 4 h 16"/>
                  </a:gdLst>
                  <a:ahLst/>
                  <a:cxnLst>
                    <a:cxn ang="0">
                      <a:pos x="T0" y="T1"/>
                    </a:cxn>
                    <a:cxn ang="0">
                      <a:pos x="T2" y="T3"/>
                    </a:cxn>
                    <a:cxn ang="0">
                      <a:pos x="T4" y="T5"/>
                    </a:cxn>
                    <a:cxn ang="0">
                      <a:pos x="T6" y="T7"/>
                    </a:cxn>
                    <a:cxn ang="0">
                      <a:pos x="T8" y="T9"/>
                    </a:cxn>
                    <a:cxn ang="0">
                      <a:pos x="T10" y="T11"/>
                    </a:cxn>
                  </a:cxnLst>
                  <a:rect l="0" t="0" r="r" b="b"/>
                  <a:pathLst>
                    <a:path w="12" h="16">
                      <a:moveTo>
                        <a:pt x="0" y="4"/>
                      </a:moveTo>
                      <a:lnTo>
                        <a:pt x="0" y="4"/>
                      </a:lnTo>
                      <a:cubicBezTo>
                        <a:pt x="1" y="2"/>
                        <a:pt x="5" y="0"/>
                        <a:pt x="7" y="3"/>
                      </a:cubicBezTo>
                      <a:cubicBezTo>
                        <a:pt x="8" y="6"/>
                        <a:pt x="11" y="10"/>
                        <a:pt x="12" y="12"/>
                      </a:cubicBezTo>
                      <a:lnTo>
                        <a:pt x="9" y="16"/>
                      </a:lnTo>
                      <a:lnTo>
                        <a:pt x="0" y="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31" name="Freeform 1129"/>
                <p:cNvSpPr>
                  <a:spLocks/>
                </p:cNvSpPr>
                <p:nvPr/>
              </p:nvSpPr>
              <p:spPr bwMode="auto">
                <a:xfrm>
                  <a:off x="5105" y="2111"/>
                  <a:ext cx="3" cy="4"/>
                </a:xfrm>
                <a:custGeom>
                  <a:avLst/>
                  <a:gdLst>
                    <a:gd name="T0" fmla="*/ 4 w 10"/>
                    <a:gd name="T1" fmla="*/ 0 h 12"/>
                    <a:gd name="T2" fmla="*/ 4 w 10"/>
                    <a:gd name="T3" fmla="*/ 0 h 12"/>
                    <a:gd name="T4" fmla="*/ 0 w 10"/>
                    <a:gd name="T5" fmla="*/ 2 h 12"/>
                    <a:gd name="T6" fmla="*/ 8 w 10"/>
                    <a:gd name="T7" fmla="*/ 12 h 12"/>
                    <a:gd name="T8" fmla="*/ 10 w 10"/>
                    <a:gd name="T9" fmla="*/ 10 h 12"/>
                    <a:gd name="T10" fmla="*/ 4 w 10"/>
                    <a:gd name="T11" fmla="*/ 1 h 12"/>
                    <a:gd name="T12" fmla="*/ 4 w 1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4" y="0"/>
                      </a:moveTo>
                      <a:lnTo>
                        <a:pt x="4" y="0"/>
                      </a:lnTo>
                      <a:cubicBezTo>
                        <a:pt x="3" y="0"/>
                        <a:pt x="1" y="1"/>
                        <a:pt x="0" y="2"/>
                      </a:cubicBezTo>
                      <a:lnTo>
                        <a:pt x="8" y="12"/>
                      </a:lnTo>
                      <a:lnTo>
                        <a:pt x="10" y="10"/>
                      </a:lnTo>
                      <a:cubicBezTo>
                        <a:pt x="8" y="8"/>
                        <a:pt x="6" y="4"/>
                        <a:pt x="4" y="1"/>
                      </a:cubicBezTo>
                      <a:cubicBezTo>
                        <a:pt x="4" y="0"/>
                        <a:pt x="4" y="0"/>
                        <a:pt x="4" y="0"/>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32" name="Freeform 1130"/>
                <p:cNvSpPr>
                  <a:spLocks/>
                </p:cNvSpPr>
                <p:nvPr/>
              </p:nvSpPr>
              <p:spPr bwMode="auto">
                <a:xfrm>
                  <a:off x="5095" y="2111"/>
                  <a:ext cx="16" cy="8"/>
                </a:xfrm>
                <a:custGeom>
                  <a:avLst/>
                  <a:gdLst>
                    <a:gd name="T0" fmla="*/ 0 w 52"/>
                    <a:gd name="T1" fmla="*/ 7 h 29"/>
                    <a:gd name="T2" fmla="*/ 0 w 52"/>
                    <a:gd name="T3" fmla="*/ 7 h 29"/>
                    <a:gd name="T4" fmla="*/ 16 w 52"/>
                    <a:gd name="T5" fmla="*/ 0 h 29"/>
                    <a:gd name="T6" fmla="*/ 26 w 52"/>
                    <a:gd name="T7" fmla="*/ 3 h 29"/>
                    <a:gd name="T8" fmla="*/ 37 w 52"/>
                    <a:gd name="T9" fmla="*/ 12 h 29"/>
                    <a:gd name="T10" fmla="*/ 50 w 52"/>
                    <a:gd name="T11" fmla="*/ 16 h 29"/>
                    <a:gd name="T12" fmla="*/ 36 w 52"/>
                    <a:gd name="T13" fmla="*/ 23 h 29"/>
                    <a:gd name="T14" fmla="*/ 21 w 52"/>
                    <a:gd name="T15" fmla="*/ 7 h 29"/>
                    <a:gd name="T16" fmla="*/ 10 w 52"/>
                    <a:gd name="T17" fmla="*/ 5 h 29"/>
                    <a:gd name="T18" fmla="*/ 2 w 52"/>
                    <a:gd name="T19" fmla="*/ 9 h 29"/>
                    <a:gd name="T20" fmla="*/ 0 w 52"/>
                    <a:gd name="T21"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29">
                      <a:moveTo>
                        <a:pt x="0" y="7"/>
                      </a:moveTo>
                      <a:lnTo>
                        <a:pt x="0" y="7"/>
                      </a:lnTo>
                      <a:cubicBezTo>
                        <a:pt x="7" y="3"/>
                        <a:pt x="8" y="0"/>
                        <a:pt x="16" y="0"/>
                      </a:cubicBezTo>
                      <a:lnTo>
                        <a:pt x="26" y="3"/>
                      </a:lnTo>
                      <a:lnTo>
                        <a:pt x="37" y="12"/>
                      </a:lnTo>
                      <a:lnTo>
                        <a:pt x="50" y="16"/>
                      </a:lnTo>
                      <a:cubicBezTo>
                        <a:pt x="52" y="22"/>
                        <a:pt x="43" y="29"/>
                        <a:pt x="36" y="23"/>
                      </a:cubicBezTo>
                      <a:cubicBezTo>
                        <a:pt x="29" y="17"/>
                        <a:pt x="23" y="9"/>
                        <a:pt x="21" y="7"/>
                      </a:cubicBezTo>
                      <a:cubicBezTo>
                        <a:pt x="18" y="5"/>
                        <a:pt x="14" y="4"/>
                        <a:pt x="10" y="5"/>
                      </a:cubicBezTo>
                      <a:cubicBezTo>
                        <a:pt x="6" y="6"/>
                        <a:pt x="4" y="8"/>
                        <a:pt x="2" y="9"/>
                      </a:cubicBezTo>
                      <a:lnTo>
                        <a:pt x="0" y="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33" name="Freeform 1131"/>
                <p:cNvSpPr>
                  <a:spLocks/>
                </p:cNvSpPr>
                <p:nvPr/>
              </p:nvSpPr>
              <p:spPr bwMode="auto">
                <a:xfrm>
                  <a:off x="5095" y="2111"/>
                  <a:ext cx="15" cy="7"/>
                </a:xfrm>
                <a:custGeom>
                  <a:avLst/>
                  <a:gdLst>
                    <a:gd name="T0" fmla="*/ 34 w 47"/>
                    <a:gd name="T1" fmla="*/ 12 h 23"/>
                    <a:gd name="T2" fmla="*/ 34 w 47"/>
                    <a:gd name="T3" fmla="*/ 12 h 23"/>
                    <a:gd name="T4" fmla="*/ 23 w 47"/>
                    <a:gd name="T5" fmla="*/ 3 h 23"/>
                    <a:gd name="T6" fmla="*/ 14 w 47"/>
                    <a:gd name="T7" fmla="*/ 0 h 23"/>
                    <a:gd name="T8" fmla="*/ 2 w 47"/>
                    <a:gd name="T9" fmla="*/ 5 h 23"/>
                    <a:gd name="T10" fmla="*/ 0 w 47"/>
                    <a:gd name="T11" fmla="*/ 6 h 23"/>
                    <a:gd name="T12" fmla="*/ 0 w 47"/>
                    <a:gd name="T13" fmla="*/ 6 h 23"/>
                    <a:gd name="T14" fmla="*/ 1 w 47"/>
                    <a:gd name="T15" fmla="*/ 6 h 23"/>
                    <a:gd name="T16" fmla="*/ 8 w 47"/>
                    <a:gd name="T17" fmla="*/ 3 h 23"/>
                    <a:gd name="T18" fmla="*/ 20 w 47"/>
                    <a:gd name="T19" fmla="*/ 5 h 23"/>
                    <a:gd name="T20" fmla="*/ 24 w 47"/>
                    <a:gd name="T21" fmla="*/ 10 h 23"/>
                    <a:gd name="T22" fmla="*/ 35 w 47"/>
                    <a:gd name="T23" fmla="*/ 21 h 23"/>
                    <a:gd name="T24" fmla="*/ 44 w 47"/>
                    <a:gd name="T25" fmla="*/ 22 h 23"/>
                    <a:gd name="T26" fmla="*/ 47 w 47"/>
                    <a:gd name="T27" fmla="*/ 16 h 23"/>
                    <a:gd name="T28" fmla="*/ 34 w 47"/>
                    <a:gd name="T29" fmla="*/ 13 h 23"/>
                    <a:gd name="T30" fmla="*/ 34 w 47"/>
                    <a:gd name="T3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23">
                      <a:moveTo>
                        <a:pt x="34" y="12"/>
                      </a:moveTo>
                      <a:lnTo>
                        <a:pt x="34" y="12"/>
                      </a:lnTo>
                      <a:lnTo>
                        <a:pt x="23" y="3"/>
                      </a:lnTo>
                      <a:lnTo>
                        <a:pt x="14" y="0"/>
                      </a:lnTo>
                      <a:cubicBezTo>
                        <a:pt x="8" y="1"/>
                        <a:pt x="6" y="2"/>
                        <a:pt x="2" y="5"/>
                      </a:cubicBezTo>
                      <a:cubicBezTo>
                        <a:pt x="2" y="5"/>
                        <a:pt x="1" y="6"/>
                        <a:pt x="0" y="6"/>
                      </a:cubicBezTo>
                      <a:lnTo>
                        <a:pt x="0" y="6"/>
                      </a:lnTo>
                      <a:cubicBezTo>
                        <a:pt x="1" y="6"/>
                        <a:pt x="1" y="6"/>
                        <a:pt x="1" y="6"/>
                      </a:cubicBezTo>
                      <a:cubicBezTo>
                        <a:pt x="3" y="5"/>
                        <a:pt x="5" y="4"/>
                        <a:pt x="8" y="3"/>
                      </a:cubicBezTo>
                      <a:cubicBezTo>
                        <a:pt x="12" y="2"/>
                        <a:pt x="17" y="2"/>
                        <a:pt x="20" y="5"/>
                      </a:cubicBezTo>
                      <a:cubicBezTo>
                        <a:pt x="21" y="6"/>
                        <a:pt x="22" y="8"/>
                        <a:pt x="24" y="10"/>
                      </a:cubicBezTo>
                      <a:cubicBezTo>
                        <a:pt x="27" y="13"/>
                        <a:pt x="31" y="17"/>
                        <a:pt x="35" y="21"/>
                      </a:cubicBezTo>
                      <a:cubicBezTo>
                        <a:pt x="37" y="23"/>
                        <a:pt x="41" y="23"/>
                        <a:pt x="44" y="22"/>
                      </a:cubicBezTo>
                      <a:cubicBezTo>
                        <a:pt x="46" y="20"/>
                        <a:pt x="47" y="18"/>
                        <a:pt x="47" y="16"/>
                      </a:cubicBezTo>
                      <a:lnTo>
                        <a:pt x="34" y="13"/>
                      </a:lnTo>
                      <a:cubicBezTo>
                        <a:pt x="34" y="13"/>
                        <a:pt x="34" y="13"/>
                        <a:pt x="34" y="12"/>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34" name="Freeform 1132"/>
                <p:cNvSpPr>
                  <a:spLocks/>
                </p:cNvSpPr>
                <p:nvPr/>
              </p:nvSpPr>
              <p:spPr bwMode="auto">
                <a:xfrm>
                  <a:off x="5098" y="2109"/>
                  <a:ext cx="13" cy="9"/>
                </a:xfrm>
                <a:custGeom>
                  <a:avLst/>
                  <a:gdLst>
                    <a:gd name="T0" fmla="*/ 0 w 42"/>
                    <a:gd name="T1" fmla="*/ 7 h 29"/>
                    <a:gd name="T2" fmla="*/ 0 w 42"/>
                    <a:gd name="T3" fmla="*/ 7 h 29"/>
                    <a:gd name="T4" fmla="*/ 23 w 42"/>
                    <a:gd name="T5" fmla="*/ 7 h 29"/>
                    <a:gd name="T6" fmla="*/ 30 w 42"/>
                    <a:gd name="T7" fmla="*/ 17 h 29"/>
                    <a:gd name="T8" fmla="*/ 39 w 42"/>
                    <a:gd name="T9" fmla="*/ 17 h 29"/>
                    <a:gd name="T10" fmla="*/ 38 w 42"/>
                    <a:gd name="T11" fmla="*/ 26 h 29"/>
                    <a:gd name="T12" fmla="*/ 24 w 42"/>
                    <a:gd name="T13" fmla="*/ 23 h 29"/>
                    <a:gd name="T14" fmla="*/ 10 w 42"/>
                    <a:gd name="T15" fmla="*/ 9 h 29"/>
                    <a:gd name="T16" fmla="*/ 0 w 42"/>
                    <a:gd name="T17"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9">
                      <a:moveTo>
                        <a:pt x="0" y="7"/>
                      </a:moveTo>
                      <a:lnTo>
                        <a:pt x="0" y="7"/>
                      </a:lnTo>
                      <a:cubicBezTo>
                        <a:pt x="6" y="2"/>
                        <a:pt x="19" y="0"/>
                        <a:pt x="23" y="7"/>
                      </a:cubicBezTo>
                      <a:cubicBezTo>
                        <a:pt x="25" y="11"/>
                        <a:pt x="28" y="17"/>
                        <a:pt x="30" y="17"/>
                      </a:cubicBezTo>
                      <a:cubicBezTo>
                        <a:pt x="33" y="16"/>
                        <a:pt x="37" y="14"/>
                        <a:pt x="39" y="17"/>
                      </a:cubicBezTo>
                      <a:cubicBezTo>
                        <a:pt x="41" y="19"/>
                        <a:pt x="42" y="24"/>
                        <a:pt x="38" y="26"/>
                      </a:cubicBezTo>
                      <a:cubicBezTo>
                        <a:pt x="34" y="29"/>
                        <a:pt x="28" y="29"/>
                        <a:pt x="24" y="23"/>
                      </a:cubicBezTo>
                      <a:cubicBezTo>
                        <a:pt x="19" y="16"/>
                        <a:pt x="15" y="11"/>
                        <a:pt x="10" y="9"/>
                      </a:cubicBezTo>
                      <a:cubicBezTo>
                        <a:pt x="6" y="7"/>
                        <a:pt x="3" y="6"/>
                        <a:pt x="0" y="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35" name="Freeform 1133"/>
                <p:cNvSpPr>
                  <a:spLocks/>
                </p:cNvSpPr>
                <p:nvPr/>
              </p:nvSpPr>
              <p:spPr bwMode="auto">
                <a:xfrm>
                  <a:off x="5099" y="2110"/>
                  <a:ext cx="11" cy="7"/>
                </a:xfrm>
                <a:custGeom>
                  <a:avLst/>
                  <a:gdLst>
                    <a:gd name="T0" fmla="*/ 27 w 35"/>
                    <a:gd name="T1" fmla="*/ 15 h 25"/>
                    <a:gd name="T2" fmla="*/ 27 w 35"/>
                    <a:gd name="T3" fmla="*/ 15 h 25"/>
                    <a:gd name="T4" fmla="*/ 26 w 35"/>
                    <a:gd name="T5" fmla="*/ 15 h 25"/>
                    <a:gd name="T6" fmla="*/ 17 w 35"/>
                    <a:gd name="T7" fmla="*/ 6 h 25"/>
                    <a:gd name="T8" fmla="*/ 17 w 35"/>
                    <a:gd name="T9" fmla="*/ 5 h 25"/>
                    <a:gd name="T10" fmla="*/ 11 w 35"/>
                    <a:gd name="T11" fmla="*/ 1 h 25"/>
                    <a:gd name="T12" fmla="*/ 0 w 35"/>
                    <a:gd name="T13" fmla="*/ 3 h 25"/>
                    <a:gd name="T14" fmla="*/ 6 w 35"/>
                    <a:gd name="T15" fmla="*/ 5 h 25"/>
                    <a:gd name="T16" fmla="*/ 17 w 35"/>
                    <a:gd name="T17" fmla="*/ 15 h 25"/>
                    <a:gd name="T18" fmla="*/ 20 w 35"/>
                    <a:gd name="T19" fmla="*/ 19 h 25"/>
                    <a:gd name="T20" fmla="*/ 32 w 35"/>
                    <a:gd name="T21" fmla="*/ 22 h 25"/>
                    <a:gd name="T22" fmla="*/ 34 w 35"/>
                    <a:gd name="T23" fmla="*/ 19 h 25"/>
                    <a:gd name="T24" fmla="*/ 33 w 35"/>
                    <a:gd name="T25" fmla="*/ 15 h 25"/>
                    <a:gd name="T26" fmla="*/ 27 w 35"/>
                    <a:gd name="T27"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25">
                      <a:moveTo>
                        <a:pt x="27" y="15"/>
                      </a:moveTo>
                      <a:lnTo>
                        <a:pt x="27" y="15"/>
                      </a:lnTo>
                      <a:cubicBezTo>
                        <a:pt x="27" y="15"/>
                        <a:pt x="26" y="15"/>
                        <a:pt x="26" y="15"/>
                      </a:cubicBezTo>
                      <a:cubicBezTo>
                        <a:pt x="22" y="16"/>
                        <a:pt x="19" y="10"/>
                        <a:pt x="17" y="6"/>
                      </a:cubicBezTo>
                      <a:lnTo>
                        <a:pt x="17" y="5"/>
                      </a:lnTo>
                      <a:cubicBezTo>
                        <a:pt x="15" y="2"/>
                        <a:pt x="13" y="1"/>
                        <a:pt x="11" y="1"/>
                      </a:cubicBezTo>
                      <a:cubicBezTo>
                        <a:pt x="7" y="0"/>
                        <a:pt x="3" y="1"/>
                        <a:pt x="0" y="3"/>
                      </a:cubicBezTo>
                      <a:cubicBezTo>
                        <a:pt x="2" y="3"/>
                        <a:pt x="4" y="4"/>
                        <a:pt x="6" y="5"/>
                      </a:cubicBezTo>
                      <a:cubicBezTo>
                        <a:pt x="10" y="7"/>
                        <a:pt x="13" y="11"/>
                        <a:pt x="17" y="15"/>
                      </a:cubicBezTo>
                      <a:lnTo>
                        <a:pt x="20" y="19"/>
                      </a:lnTo>
                      <a:cubicBezTo>
                        <a:pt x="25" y="25"/>
                        <a:pt x="30" y="23"/>
                        <a:pt x="32" y="22"/>
                      </a:cubicBezTo>
                      <a:cubicBezTo>
                        <a:pt x="33" y="21"/>
                        <a:pt x="34" y="20"/>
                        <a:pt x="34" y="19"/>
                      </a:cubicBezTo>
                      <a:cubicBezTo>
                        <a:pt x="35" y="18"/>
                        <a:pt x="34" y="16"/>
                        <a:pt x="33" y="15"/>
                      </a:cubicBezTo>
                      <a:cubicBezTo>
                        <a:pt x="32" y="13"/>
                        <a:pt x="30" y="14"/>
                        <a:pt x="27" y="15"/>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36" name="Freeform 1134"/>
                <p:cNvSpPr>
                  <a:spLocks/>
                </p:cNvSpPr>
                <p:nvPr/>
              </p:nvSpPr>
              <p:spPr bwMode="auto">
                <a:xfrm>
                  <a:off x="5099" y="1998"/>
                  <a:ext cx="75" cy="79"/>
                </a:xfrm>
                <a:custGeom>
                  <a:avLst/>
                  <a:gdLst>
                    <a:gd name="T0" fmla="*/ 186 w 247"/>
                    <a:gd name="T1" fmla="*/ 10 h 257"/>
                    <a:gd name="T2" fmla="*/ 186 w 247"/>
                    <a:gd name="T3" fmla="*/ 10 h 257"/>
                    <a:gd name="T4" fmla="*/ 43 w 247"/>
                    <a:gd name="T5" fmla="*/ 1 h 257"/>
                    <a:gd name="T6" fmla="*/ 7 w 247"/>
                    <a:gd name="T7" fmla="*/ 27 h 257"/>
                    <a:gd name="T8" fmla="*/ 34 w 247"/>
                    <a:gd name="T9" fmla="*/ 131 h 257"/>
                    <a:gd name="T10" fmla="*/ 65 w 247"/>
                    <a:gd name="T11" fmla="*/ 190 h 257"/>
                    <a:gd name="T12" fmla="*/ 48 w 247"/>
                    <a:gd name="T13" fmla="*/ 186 h 257"/>
                    <a:gd name="T14" fmla="*/ 25 w 247"/>
                    <a:gd name="T15" fmla="*/ 195 h 257"/>
                    <a:gd name="T16" fmla="*/ 31 w 247"/>
                    <a:gd name="T17" fmla="*/ 252 h 257"/>
                    <a:gd name="T18" fmla="*/ 56 w 247"/>
                    <a:gd name="T19" fmla="*/ 256 h 257"/>
                    <a:gd name="T20" fmla="*/ 224 w 247"/>
                    <a:gd name="T21" fmla="*/ 250 h 257"/>
                    <a:gd name="T22" fmla="*/ 239 w 247"/>
                    <a:gd name="T23" fmla="*/ 166 h 257"/>
                    <a:gd name="T24" fmla="*/ 184 w 247"/>
                    <a:gd name="T25" fmla="*/ 52 h 257"/>
                    <a:gd name="T26" fmla="*/ 196 w 247"/>
                    <a:gd name="T27" fmla="*/ 38 h 257"/>
                    <a:gd name="T28" fmla="*/ 197 w 247"/>
                    <a:gd name="T29" fmla="*/ 18 h 257"/>
                    <a:gd name="T30" fmla="*/ 186 w 247"/>
                    <a:gd name="T31" fmla="*/ 1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57">
                      <a:moveTo>
                        <a:pt x="186" y="10"/>
                      </a:moveTo>
                      <a:lnTo>
                        <a:pt x="186" y="10"/>
                      </a:lnTo>
                      <a:cubicBezTo>
                        <a:pt x="148" y="12"/>
                        <a:pt x="74" y="6"/>
                        <a:pt x="43" y="1"/>
                      </a:cubicBezTo>
                      <a:cubicBezTo>
                        <a:pt x="30" y="0"/>
                        <a:pt x="11" y="6"/>
                        <a:pt x="7" y="27"/>
                      </a:cubicBezTo>
                      <a:cubicBezTo>
                        <a:pt x="0" y="61"/>
                        <a:pt x="7" y="84"/>
                        <a:pt x="34" y="131"/>
                      </a:cubicBezTo>
                      <a:cubicBezTo>
                        <a:pt x="43" y="147"/>
                        <a:pt x="58" y="178"/>
                        <a:pt x="65" y="190"/>
                      </a:cubicBezTo>
                      <a:cubicBezTo>
                        <a:pt x="60" y="189"/>
                        <a:pt x="53" y="188"/>
                        <a:pt x="48" y="186"/>
                      </a:cubicBezTo>
                      <a:cubicBezTo>
                        <a:pt x="43" y="185"/>
                        <a:pt x="34" y="186"/>
                        <a:pt x="25" y="195"/>
                      </a:cubicBezTo>
                      <a:cubicBezTo>
                        <a:pt x="17" y="203"/>
                        <a:pt x="10" y="237"/>
                        <a:pt x="31" y="252"/>
                      </a:cubicBezTo>
                      <a:cubicBezTo>
                        <a:pt x="34" y="254"/>
                        <a:pt x="37" y="257"/>
                        <a:pt x="56" y="256"/>
                      </a:cubicBezTo>
                      <a:cubicBezTo>
                        <a:pt x="122" y="251"/>
                        <a:pt x="183" y="248"/>
                        <a:pt x="224" y="250"/>
                      </a:cubicBezTo>
                      <a:cubicBezTo>
                        <a:pt x="244" y="239"/>
                        <a:pt x="247" y="196"/>
                        <a:pt x="239" y="166"/>
                      </a:cubicBezTo>
                      <a:cubicBezTo>
                        <a:pt x="226" y="120"/>
                        <a:pt x="203" y="81"/>
                        <a:pt x="184" y="52"/>
                      </a:cubicBezTo>
                      <a:cubicBezTo>
                        <a:pt x="191" y="50"/>
                        <a:pt x="193" y="46"/>
                        <a:pt x="196" y="38"/>
                      </a:cubicBezTo>
                      <a:cubicBezTo>
                        <a:pt x="199" y="30"/>
                        <a:pt x="197" y="23"/>
                        <a:pt x="197" y="18"/>
                      </a:cubicBezTo>
                      <a:cubicBezTo>
                        <a:pt x="196" y="13"/>
                        <a:pt x="195" y="10"/>
                        <a:pt x="186" y="1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37" name="Freeform 1135"/>
                <p:cNvSpPr>
                  <a:spLocks/>
                </p:cNvSpPr>
                <p:nvPr/>
              </p:nvSpPr>
              <p:spPr bwMode="auto">
                <a:xfrm>
                  <a:off x="5108" y="1999"/>
                  <a:ext cx="51" cy="15"/>
                </a:xfrm>
                <a:custGeom>
                  <a:avLst/>
                  <a:gdLst>
                    <a:gd name="T0" fmla="*/ 13 w 168"/>
                    <a:gd name="T1" fmla="*/ 9 h 49"/>
                    <a:gd name="T2" fmla="*/ 13 w 168"/>
                    <a:gd name="T3" fmla="*/ 9 h 49"/>
                    <a:gd name="T4" fmla="*/ 19 w 168"/>
                    <a:gd name="T5" fmla="*/ 29 h 49"/>
                    <a:gd name="T6" fmla="*/ 9 w 168"/>
                    <a:gd name="T7" fmla="*/ 48 h 49"/>
                    <a:gd name="T8" fmla="*/ 154 w 168"/>
                    <a:gd name="T9" fmla="*/ 49 h 49"/>
                    <a:gd name="T10" fmla="*/ 154 w 168"/>
                    <a:gd name="T11" fmla="*/ 49 h 49"/>
                    <a:gd name="T12" fmla="*/ 166 w 168"/>
                    <a:gd name="T13" fmla="*/ 36 h 49"/>
                    <a:gd name="T14" fmla="*/ 166 w 168"/>
                    <a:gd name="T15" fmla="*/ 16 h 49"/>
                    <a:gd name="T16" fmla="*/ 166 w 168"/>
                    <a:gd name="T17" fmla="*/ 16 h 49"/>
                    <a:gd name="T18" fmla="*/ 157 w 168"/>
                    <a:gd name="T19" fmla="*/ 10 h 49"/>
                    <a:gd name="T20" fmla="*/ 14 w 168"/>
                    <a:gd name="T21" fmla="*/ 1 h 49"/>
                    <a:gd name="T22" fmla="*/ 0 w 168"/>
                    <a:gd name="T23" fmla="*/ 2 h 49"/>
                    <a:gd name="T24" fmla="*/ 13 w 168"/>
                    <a:gd name="T25"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49">
                      <a:moveTo>
                        <a:pt x="13" y="9"/>
                      </a:moveTo>
                      <a:lnTo>
                        <a:pt x="13" y="9"/>
                      </a:lnTo>
                      <a:cubicBezTo>
                        <a:pt x="17" y="14"/>
                        <a:pt x="20" y="21"/>
                        <a:pt x="19" y="29"/>
                      </a:cubicBezTo>
                      <a:cubicBezTo>
                        <a:pt x="18" y="37"/>
                        <a:pt x="15" y="43"/>
                        <a:pt x="9" y="48"/>
                      </a:cubicBezTo>
                      <a:cubicBezTo>
                        <a:pt x="40" y="45"/>
                        <a:pt x="126" y="43"/>
                        <a:pt x="154" y="49"/>
                      </a:cubicBezTo>
                      <a:lnTo>
                        <a:pt x="154" y="49"/>
                      </a:lnTo>
                      <a:cubicBezTo>
                        <a:pt x="161" y="47"/>
                        <a:pt x="163" y="44"/>
                        <a:pt x="166" y="36"/>
                      </a:cubicBezTo>
                      <a:cubicBezTo>
                        <a:pt x="168" y="28"/>
                        <a:pt x="167" y="20"/>
                        <a:pt x="166" y="16"/>
                      </a:cubicBezTo>
                      <a:lnTo>
                        <a:pt x="166" y="16"/>
                      </a:lnTo>
                      <a:cubicBezTo>
                        <a:pt x="166" y="12"/>
                        <a:pt x="165" y="9"/>
                        <a:pt x="157" y="10"/>
                      </a:cubicBezTo>
                      <a:cubicBezTo>
                        <a:pt x="119" y="11"/>
                        <a:pt x="46" y="5"/>
                        <a:pt x="14" y="1"/>
                      </a:cubicBezTo>
                      <a:cubicBezTo>
                        <a:pt x="9" y="0"/>
                        <a:pt x="4" y="0"/>
                        <a:pt x="0" y="2"/>
                      </a:cubicBezTo>
                      <a:cubicBezTo>
                        <a:pt x="5" y="2"/>
                        <a:pt x="10" y="5"/>
                        <a:pt x="13" y="9"/>
                      </a:cubicBezTo>
                      <a:close/>
                    </a:path>
                  </a:pathLst>
                </a:custGeom>
                <a:solidFill>
                  <a:srgbClr val="FDEA8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38" name="Freeform 1136"/>
                <p:cNvSpPr>
                  <a:spLocks/>
                </p:cNvSpPr>
                <p:nvPr/>
              </p:nvSpPr>
              <p:spPr bwMode="auto">
                <a:xfrm>
                  <a:off x="5104" y="2003"/>
                  <a:ext cx="8" cy="11"/>
                </a:xfrm>
                <a:custGeom>
                  <a:avLst/>
                  <a:gdLst>
                    <a:gd name="T0" fmla="*/ 27 w 27"/>
                    <a:gd name="T1" fmla="*/ 22 h 34"/>
                    <a:gd name="T2" fmla="*/ 27 w 27"/>
                    <a:gd name="T3" fmla="*/ 22 h 34"/>
                    <a:gd name="T4" fmla="*/ 19 w 27"/>
                    <a:gd name="T5" fmla="*/ 33 h 34"/>
                    <a:gd name="T6" fmla="*/ 11 w 27"/>
                    <a:gd name="T7" fmla="*/ 33 h 34"/>
                    <a:gd name="T8" fmla="*/ 1 w 27"/>
                    <a:gd name="T9" fmla="*/ 20 h 34"/>
                    <a:gd name="T10" fmla="*/ 4 w 27"/>
                    <a:gd name="T11" fmla="*/ 3 h 34"/>
                    <a:gd name="T12" fmla="*/ 11 w 27"/>
                    <a:gd name="T13" fmla="*/ 0 h 34"/>
                    <a:gd name="T14" fmla="*/ 17 w 27"/>
                    <a:gd name="T15" fmla="*/ 4 h 34"/>
                    <a:gd name="T16" fmla="*/ 17 w 27"/>
                    <a:gd name="T17" fmla="*/ 19 h 34"/>
                    <a:gd name="T18" fmla="*/ 17 w 27"/>
                    <a:gd name="T19" fmla="*/ 21 h 34"/>
                    <a:gd name="T20" fmla="*/ 20 w 27"/>
                    <a:gd name="T21" fmla="*/ 22 h 34"/>
                    <a:gd name="T22" fmla="*/ 27 w 27"/>
                    <a:gd name="T23"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34">
                      <a:moveTo>
                        <a:pt x="27" y="22"/>
                      </a:moveTo>
                      <a:lnTo>
                        <a:pt x="27" y="22"/>
                      </a:lnTo>
                      <a:cubicBezTo>
                        <a:pt x="25" y="26"/>
                        <a:pt x="23" y="30"/>
                        <a:pt x="19" y="33"/>
                      </a:cubicBezTo>
                      <a:cubicBezTo>
                        <a:pt x="18" y="34"/>
                        <a:pt x="14" y="34"/>
                        <a:pt x="11" y="33"/>
                      </a:cubicBezTo>
                      <a:cubicBezTo>
                        <a:pt x="7" y="32"/>
                        <a:pt x="3" y="29"/>
                        <a:pt x="1" y="20"/>
                      </a:cubicBezTo>
                      <a:cubicBezTo>
                        <a:pt x="0" y="16"/>
                        <a:pt x="1" y="7"/>
                        <a:pt x="4" y="3"/>
                      </a:cubicBezTo>
                      <a:cubicBezTo>
                        <a:pt x="6" y="1"/>
                        <a:pt x="8" y="0"/>
                        <a:pt x="11" y="0"/>
                      </a:cubicBezTo>
                      <a:cubicBezTo>
                        <a:pt x="13" y="0"/>
                        <a:pt x="15" y="1"/>
                        <a:pt x="17" y="4"/>
                      </a:cubicBezTo>
                      <a:cubicBezTo>
                        <a:pt x="19" y="8"/>
                        <a:pt x="19" y="15"/>
                        <a:pt x="17" y="19"/>
                      </a:cubicBezTo>
                      <a:cubicBezTo>
                        <a:pt x="17" y="20"/>
                        <a:pt x="16" y="20"/>
                        <a:pt x="17" y="21"/>
                      </a:cubicBezTo>
                      <a:cubicBezTo>
                        <a:pt x="17" y="22"/>
                        <a:pt x="18" y="22"/>
                        <a:pt x="20" y="22"/>
                      </a:cubicBezTo>
                      <a:cubicBezTo>
                        <a:pt x="21" y="22"/>
                        <a:pt x="25" y="22"/>
                        <a:pt x="27" y="22"/>
                      </a:cubicBezTo>
                      <a:close/>
                    </a:path>
                  </a:pathLst>
                </a:custGeom>
                <a:solidFill>
                  <a:srgbClr val="FDEA8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39" name="Freeform 1137"/>
                <p:cNvSpPr>
                  <a:spLocks/>
                </p:cNvSpPr>
                <p:nvPr/>
              </p:nvSpPr>
              <p:spPr bwMode="auto">
                <a:xfrm>
                  <a:off x="5109" y="2004"/>
                  <a:ext cx="4" cy="6"/>
                </a:xfrm>
                <a:custGeom>
                  <a:avLst/>
                  <a:gdLst>
                    <a:gd name="T0" fmla="*/ 11 w 13"/>
                    <a:gd name="T1" fmla="*/ 20 h 20"/>
                    <a:gd name="T2" fmla="*/ 11 w 13"/>
                    <a:gd name="T3" fmla="*/ 20 h 20"/>
                    <a:gd name="T4" fmla="*/ 13 w 13"/>
                    <a:gd name="T5" fmla="*/ 14 h 20"/>
                    <a:gd name="T6" fmla="*/ 11 w 13"/>
                    <a:gd name="T7" fmla="*/ 0 h 20"/>
                    <a:gd name="T8" fmla="*/ 0 w 13"/>
                    <a:gd name="T9" fmla="*/ 0 h 20"/>
                    <a:gd name="T10" fmla="*/ 2 w 13"/>
                    <a:gd name="T11" fmla="*/ 2 h 20"/>
                    <a:gd name="T12" fmla="*/ 2 w 13"/>
                    <a:gd name="T13" fmla="*/ 19 h 20"/>
                    <a:gd name="T14" fmla="*/ 2 w 13"/>
                    <a:gd name="T15" fmla="*/ 19 h 20"/>
                    <a:gd name="T16" fmla="*/ 4 w 13"/>
                    <a:gd name="T17" fmla="*/ 20 h 20"/>
                    <a:gd name="T18" fmla="*/ 11 w 13"/>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20">
                      <a:moveTo>
                        <a:pt x="11" y="20"/>
                      </a:moveTo>
                      <a:lnTo>
                        <a:pt x="11" y="20"/>
                      </a:lnTo>
                      <a:cubicBezTo>
                        <a:pt x="12" y="18"/>
                        <a:pt x="12" y="16"/>
                        <a:pt x="13" y="14"/>
                      </a:cubicBezTo>
                      <a:cubicBezTo>
                        <a:pt x="13" y="9"/>
                        <a:pt x="12" y="4"/>
                        <a:pt x="11" y="0"/>
                      </a:cubicBezTo>
                      <a:cubicBezTo>
                        <a:pt x="8" y="0"/>
                        <a:pt x="4" y="0"/>
                        <a:pt x="0" y="0"/>
                      </a:cubicBezTo>
                      <a:cubicBezTo>
                        <a:pt x="1" y="0"/>
                        <a:pt x="1" y="1"/>
                        <a:pt x="2" y="2"/>
                      </a:cubicBezTo>
                      <a:cubicBezTo>
                        <a:pt x="5" y="6"/>
                        <a:pt x="4" y="14"/>
                        <a:pt x="2" y="19"/>
                      </a:cubicBezTo>
                      <a:cubicBezTo>
                        <a:pt x="2" y="19"/>
                        <a:pt x="2" y="19"/>
                        <a:pt x="2" y="19"/>
                      </a:cubicBezTo>
                      <a:cubicBezTo>
                        <a:pt x="2" y="19"/>
                        <a:pt x="2" y="20"/>
                        <a:pt x="4" y="20"/>
                      </a:cubicBezTo>
                      <a:cubicBezTo>
                        <a:pt x="4" y="20"/>
                        <a:pt x="8" y="19"/>
                        <a:pt x="11" y="20"/>
                      </a:cubicBezTo>
                      <a:close/>
                    </a:path>
                  </a:pathLst>
                </a:custGeom>
                <a:solidFill>
                  <a:srgbClr val="FDEA8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40" name="Freeform 1138"/>
                <p:cNvSpPr>
                  <a:spLocks/>
                </p:cNvSpPr>
                <p:nvPr/>
              </p:nvSpPr>
              <p:spPr bwMode="auto">
                <a:xfrm>
                  <a:off x="5108" y="2062"/>
                  <a:ext cx="9" cy="11"/>
                </a:xfrm>
                <a:custGeom>
                  <a:avLst/>
                  <a:gdLst>
                    <a:gd name="T0" fmla="*/ 30 w 30"/>
                    <a:gd name="T1" fmla="*/ 17 h 35"/>
                    <a:gd name="T2" fmla="*/ 30 w 30"/>
                    <a:gd name="T3" fmla="*/ 17 h 35"/>
                    <a:gd name="T4" fmla="*/ 23 w 30"/>
                    <a:gd name="T5" fmla="*/ 30 h 35"/>
                    <a:gd name="T6" fmla="*/ 11 w 30"/>
                    <a:gd name="T7" fmla="*/ 33 h 35"/>
                    <a:gd name="T8" fmla="*/ 1 w 30"/>
                    <a:gd name="T9" fmla="*/ 13 h 35"/>
                    <a:gd name="T10" fmla="*/ 6 w 30"/>
                    <a:gd name="T11" fmla="*/ 1 h 35"/>
                    <a:gd name="T12" fmla="*/ 9 w 30"/>
                    <a:gd name="T13" fmla="*/ 1 h 35"/>
                    <a:gd name="T14" fmla="*/ 13 w 30"/>
                    <a:gd name="T15" fmla="*/ 14 h 35"/>
                    <a:gd name="T16" fmla="*/ 13 w 30"/>
                    <a:gd name="T17" fmla="*/ 16 h 35"/>
                    <a:gd name="T18" fmla="*/ 16 w 30"/>
                    <a:gd name="T19" fmla="*/ 17 h 35"/>
                    <a:gd name="T20" fmla="*/ 30 w 30"/>
                    <a:gd name="T21"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30" y="17"/>
                      </a:moveTo>
                      <a:lnTo>
                        <a:pt x="30" y="17"/>
                      </a:lnTo>
                      <a:cubicBezTo>
                        <a:pt x="29" y="22"/>
                        <a:pt x="27" y="27"/>
                        <a:pt x="23" y="30"/>
                      </a:cubicBezTo>
                      <a:cubicBezTo>
                        <a:pt x="19" y="35"/>
                        <a:pt x="14" y="34"/>
                        <a:pt x="11" y="33"/>
                      </a:cubicBezTo>
                      <a:cubicBezTo>
                        <a:pt x="5" y="29"/>
                        <a:pt x="0" y="20"/>
                        <a:pt x="1" y="13"/>
                      </a:cubicBezTo>
                      <a:cubicBezTo>
                        <a:pt x="2" y="11"/>
                        <a:pt x="3" y="3"/>
                        <a:pt x="6" y="1"/>
                      </a:cubicBezTo>
                      <a:cubicBezTo>
                        <a:pt x="7" y="0"/>
                        <a:pt x="8" y="0"/>
                        <a:pt x="9" y="1"/>
                      </a:cubicBezTo>
                      <a:cubicBezTo>
                        <a:pt x="14" y="2"/>
                        <a:pt x="14" y="11"/>
                        <a:pt x="13" y="14"/>
                      </a:cubicBezTo>
                      <a:cubicBezTo>
                        <a:pt x="13" y="15"/>
                        <a:pt x="13" y="16"/>
                        <a:pt x="13" y="16"/>
                      </a:cubicBezTo>
                      <a:cubicBezTo>
                        <a:pt x="14" y="17"/>
                        <a:pt x="15" y="17"/>
                        <a:pt x="16" y="17"/>
                      </a:cubicBezTo>
                      <a:cubicBezTo>
                        <a:pt x="20" y="17"/>
                        <a:pt x="27" y="17"/>
                        <a:pt x="30" y="17"/>
                      </a:cubicBezTo>
                      <a:close/>
                    </a:path>
                  </a:pathLst>
                </a:custGeom>
                <a:solidFill>
                  <a:srgbClr val="FDEA8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41" name="Freeform 1139"/>
                <p:cNvSpPr>
                  <a:spLocks/>
                </p:cNvSpPr>
                <p:nvPr/>
              </p:nvSpPr>
              <p:spPr bwMode="auto">
                <a:xfrm>
                  <a:off x="5104" y="2055"/>
                  <a:ext cx="18" cy="21"/>
                </a:xfrm>
                <a:custGeom>
                  <a:avLst/>
                  <a:gdLst>
                    <a:gd name="T0" fmla="*/ 25 w 57"/>
                    <a:gd name="T1" fmla="*/ 68 h 69"/>
                    <a:gd name="T2" fmla="*/ 25 w 57"/>
                    <a:gd name="T3" fmla="*/ 68 h 69"/>
                    <a:gd name="T4" fmla="*/ 49 w 57"/>
                    <a:gd name="T5" fmla="*/ 49 h 69"/>
                    <a:gd name="T6" fmla="*/ 48 w 57"/>
                    <a:gd name="T7" fmla="*/ 5 h 69"/>
                    <a:gd name="T8" fmla="*/ 47 w 57"/>
                    <a:gd name="T9" fmla="*/ 5 h 69"/>
                    <a:gd name="T10" fmla="*/ 39 w 57"/>
                    <a:gd name="T11" fmla="*/ 4 h 69"/>
                    <a:gd name="T12" fmla="*/ 30 w 57"/>
                    <a:gd name="T13" fmla="*/ 2 h 69"/>
                    <a:gd name="T14" fmla="*/ 23 w 57"/>
                    <a:gd name="T15" fmla="*/ 2 h 69"/>
                    <a:gd name="T16" fmla="*/ 36 w 57"/>
                    <a:gd name="T17" fmla="*/ 9 h 69"/>
                    <a:gd name="T18" fmla="*/ 43 w 57"/>
                    <a:gd name="T19" fmla="*/ 30 h 69"/>
                    <a:gd name="T20" fmla="*/ 36 w 57"/>
                    <a:gd name="T21" fmla="*/ 54 h 69"/>
                    <a:gd name="T22" fmla="*/ 23 w 57"/>
                    <a:gd name="T23" fmla="*/ 57 h 69"/>
                    <a:gd name="T24" fmla="*/ 12 w 57"/>
                    <a:gd name="T25" fmla="*/ 36 h 69"/>
                    <a:gd name="T26" fmla="*/ 18 w 57"/>
                    <a:gd name="T27" fmla="*/ 23 h 69"/>
                    <a:gd name="T28" fmla="*/ 21 w 57"/>
                    <a:gd name="T29" fmla="*/ 22 h 69"/>
                    <a:gd name="T30" fmla="*/ 26 w 57"/>
                    <a:gd name="T31" fmla="*/ 37 h 69"/>
                    <a:gd name="T32" fmla="*/ 26 w 57"/>
                    <a:gd name="T33" fmla="*/ 38 h 69"/>
                    <a:gd name="T34" fmla="*/ 28 w 57"/>
                    <a:gd name="T35" fmla="*/ 39 h 69"/>
                    <a:gd name="T36" fmla="*/ 42 w 57"/>
                    <a:gd name="T37" fmla="*/ 39 h 69"/>
                    <a:gd name="T38" fmla="*/ 35 w 57"/>
                    <a:gd name="T39" fmla="*/ 10 h 69"/>
                    <a:gd name="T40" fmla="*/ 15 w 57"/>
                    <a:gd name="T41" fmla="*/ 4 h 69"/>
                    <a:gd name="T42" fmla="*/ 15 w 57"/>
                    <a:gd name="T43" fmla="*/ 4 h 69"/>
                    <a:gd name="T44" fmla="*/ 8 w 57"/>
                    <a:gd name="T45" fmla="*/ 10 h 69"/>
                    <a:gd name="T46" fmla="*/ 1 w 57"/>
                    <a:gd name="T47" fmla="*/ 39 h 69"/>
                    <a:gd name="T48" fmla="*/ 15 w 57"/>
                    <a:gd name="T49" fmla="*/ 66 h 69"/>
                    <a:gd name="T50" fmla="*/ 25 w 57"/>
                    <a:gd name="T51" fmla="*/ 6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7" h="69">
                      <a:moveTo>
                        <a:pt x="25" y="68"/>
                      </a:moveTo>
                      <a:lnTo>
                        <a:pt x="25" y="68"/>
                      </a:lnTo>
                      <a:cubicBezTo>
                        <a:pt x="32" y="68"/>
                        <a:pt x="42" y="61"/>
                        <a:pt x="49" y="49"/>
                      </a:cubicBezTo>
                      <a:cubicBezTo>
                        <a:pt x="57" y="35"/>
                        <a:pt x="52" y="16"/>
                        <a:pt x="48" y="5"/>
                      </a:cubicBezTo>
                      <a:cubicBezTo>
                        <a:pt x="47" y="5"/>
                        <a:pt x="47" y="5"/>
                        <a:pt x="47" y="5"/>
                      </a:cubicBezTo>
                      <a:cubicBezTo>
                        <a:pt x="44" y="5"/>
                        <a:pt x="42" y="4"/>
                        <a:pt x="39" y="4"/>
                      </a:cubicBezTo>
                      <a:cubicBezTo>
                        <a:pt x="36" y="3"/>
                        <a:pt x="32" y="2"/>
                        <a:pt x="30" y="2"/>
                      </a:cubicBezTo>
                      <a:cubicBezTo>
                        <a:pt x="28" y="1"/>
                        <a:pt x="26" y="1"/>
                        <a:pt x="23" y="2"/>
                      </a:cubicBezTo>
                      <a:cubicBezTo>
                        <a:pt x="27" y="2"/>
                        <a:pt x="31" y="4"/>
                        <a:pt x="36" y="9"/>
                      </a:cubicBezTo>
                      <a:cubicBezTo>
                        <a:pt x="40" y="14"/>
                        <a:pt x="43" y="22"/>
                        <a:pt x="43" y="30"/>
                      </a:cubicBezTo>
                      <a:cubicBezTo>
                        <a:pt x="44" y="40"/>
                        <a:pt x="42" y="49"/>
                        <a:pt x="36" y="54"/>
                      </a:cubicBezTo>
                      <a:cubicBezTo>
                        <a:pt x="32" y="58"/>
                        <a:pt x="27" y="59"/>
                        <a:pt x="23" y="57"/>
                      </a:cubicBezTo>
                      <a:cubicBezTo>
                        <a:pt x="16" y="53"/>
                        <a:pt x="11" y="44"/>
                        <a:pt x="12" y="36"/>
                      </a:cubicBezTo>
                      <a:cubicBezTo>
                        <a:pt x="12" y="33"/>
                        <a:pt x="14" y="25"/>
                        <a:pt x="18" y="23"/>
                      </a:cubicBezTo>
                      <a:cubicBezTo>
                        <a:pt x="19" y="22"/>
                        <a:pt x="20" y="22"/>
                        <a:pt x="21" y="22"/>
                      </a:cubicBezTo>
                      <a:cubicBezTo>
                        <a:pt x="27" y="24"/>
                        <a:pt x="27" y="33"/>
                        <a:pt x="26" y="37"/>
                      </a:cubicBezTo>
                      <a:cubicBezTo>
                        <a:pt x="26" y="37"/>
                        <a:pt x="26" y="38"/>
                        <a:pt x="26" y="38"/>
                      </a:cubicBezTo>
                      <a:cubicBezTo>
                        <a:pt x="27" y="39"/>
                        <a:pt x="27" y="39"/>
                        <a:pt x="28" y="39"/>
                      </a:cubicBezTo>
                      <a:cubicBezTo>
                        <a:pt x="32" y="38"/>
                        <a:pt x="38" y="38"/>
                        <a:pt x="42" y="39"/>
                      </a:cubicBezTo>
                      <a:cubicBezTo>
                        <a:pt x="43" y="28"/>
                        <a:pt x="40" y="15"/>
                        <a:pt x="35" y="10"/>
                      </a:cubicBezTo>
                      <a:cubicBezTo>
                        <a:pt x="27" y="0"/>
                        <a:pt x="18" y="3"/>
                        <a:pt x="15" y="4"/>
                      </a:cubicBezTo>
                      <a:lnTo>
                        <a:pt x="15" y="4"/>
                      </a:lnTo>
                      <a:cubicBezTo>
                        <a:pt x="13" y="6"/>
                        <a:pt x="10" y="7"/>
                        <a:pt x="8" y="10"/>
                      </a:cubicBezTo>
                      <a:cubicBezTo>
                        <a:pt x="4" y="14"/>
                        <a:pt x="0" y="26"/>
                        <a:pt x="1" y="39"/>
                      </a:cubicBezTo>
                      <a:cubicBezTo>
                        <a:pt x="1" y="47"/>
                        <a:pt x="4" y="58"/>
                        <a:pt x="15" y="66"/>
                      </a:cubicBezTo>
                      <a:cubicBezTo>
                        <a:pt x="17" y="67"/>
                        <a:pt x="21" y="69"/>
                        <a:pt x="25" y="68"/>
                      </a:cubicBezTo>
                      <a:close/>
                    </a:path>
                  </a:pathLst>
                </a:custGeom>
                <a:solidFill>
                  <a:srgbClr val="FDEA8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42" name="Freeform 1140"/>
                <p:cNvSpPr>
                  <a:spLocks/>
                </p:cNvSpPr>
                <p:nvPr/>
              </p:nvSpPr>
              <p:spPr bwMode="auto">
                <a:xfrm>
                  <a:off x="5099" y="1999"/>
                  <a:ext cx="74" cy="77"/>
                </a:xfrm>
                <a:custGeom>
                  <a:avLst/>
                  <a:gdLst>
                    <a:gd name="T0" fmla="*/ 237 w 245"/>
                    <a:gd name="T1" fmla="*/ 163 h 252"/>
                    <a:gd name="T2" fmla="*/ 237 w 245"/>
                    <a:gd name="T3" fmla="*/ 163 h 252"/>
                    <a:gd name="T4" fmla="*/ 182 w 245"/>
                    <a:gd name="T5" fmla="*/ 50 h 252"/>
                    <a:gd name="T6" fmla="*/ 181 w 245"/>
                    <a:gd name="T7" fmla="*/ 49 h 252"/>
                    <a:gd name="T8" fmla="*/ 34 w 245"/>
                    <a:gd name="T9" fmla="*/ 48 h 252"/>
                    <a:gd name="T10" fmla="*/ 27 w 245"/>
                    <a:gd name="T11" fmla="*/ 47 h 252"/>
                    <a:gd name="T12" fmla="*/ 16 w 245"/>
                    <a:gd name="T13" fmla="*/ 33 h 252"/>
                    <a:gd name="T14" fmla="*/ 20 w 245"/>
                    <a:gd name="T15" fmla="*/ 15 h 252"/>
                    <a:gd name="T16" fmla="*/ 28 w 245"/>
                    <a:gd name="T17" fmla="*/ 12 h 252"/>
                    <a:gd name="T18" fmla="*/ 28 w 245"/>
                    <a:gd name="T19" fmla="*/ 12 h 252"/>
                    <a:gd name="T20" fmla="*/ 28 w 245"/>
                    <a:gd name="T21" fmla="*/ 12 h 252"/>
                    <a:gd name="T22" fmla="*/ 43 w 245"/>
                    <a:gd name="T23" fmla="*/ 12 h 252"/>
                    <a:gd name="T24" fmla="*/ 41 w 245"/>
                    <a:gd name="T25" fmla="*/ 9 h 252"/>
                    <a:gd name="T26" fmla="*/ 21 w 245"/>
                    <a:gd name="T27" fmla="*/ 4 h 252"/>
                    <a:gd name="T28" fmla="*/ 7 w 245"/>
                    <a:gd name="T29" fmla="*/ 24 h 252"/>
                    <a:gd name="T30" fmla="*/ 34 w 245"/>
                    <a:gd name="T31" fmla="*/ 127 h 252"/>
                    <a:gd name="T32" fmla="*/ 53 w 245"/>
                    <a:gd name="T33" fmla="*/ 163 h 252"/>
                    <a:gd name="T34" fmla="*/ 64 w 245"/>
                    <a:gd name="T35" fmla="*/ 184 h 252"/>
                    <a:gd name="T36" fmla="*/ 64 w 245"/>
                    <a:gd name="T37" fmla="*/ 184 h 252"/>
                    <a:gd name="T38" fmla="*/ 67 w 245"/>
                    <a:gd name="T39" fmla="*/ 233 h 252"/>
                    <a:gd name="T40" fmla="*/ 45 w 245"/>
                    <a:gd name="T41" fmla="*/ 252 h 252"/>
                    <a:gd name="T42" fmla="*/ 55 w 245"/>
                    <a:gd name="T43" fmla="*/ 251 h 252"/>
                    <a:gd name="T44" fmla="*/ 223 w 245"/>
                    <a:gd name="T45" fmla="*/ 245 h 252"/>
                    <a:gd name="T46" fmla="*/ 237 w 245"/>
                    <a:gd name="T47" fmla="*/ 163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5" h="252">
                      <a:moveTo>
                        <a:pt x="237" y="163"/>
                      </a:moveTo>
                      <a:lnTo>
                        <a:pt x="237" y="163"/>
                      </a:lnTo>
                      <a:cubicBezTo>
                        <a:pt x="226" y="126"/>
                        <a:pt x="208" y="89"/>
                        <a:pt x="182" y="50"/>
                      </a:cubicBezTo>
                      <a:cubicBezTo>
                        <a:pt x="181" y="49"/>
                        <a:pt x="181" y="49"/>
                        <a:pt x="181" y="49"/>
                      </a:cubicBezTo>
                      <a:cubicBezTo>
                        <a:pt x="151" y="43"/>
                        <a:pt x="61" y="46"/>
                        <a:pt x="34" y="48"/>
                      </a:cubicBezTo>
                      <a:cubicBezTo>
                        <a:pt x="32" y="48"/>
                        <a:pt x="30" y="48"/>
                        <a:pt x="27" y="47"/>
                      </a:cubicBezTo>
                      <a:cubicBezTo>
                        <a:pt x="24" y="46"/>
                        <a:pt x="19" y="42"/>
                        <a:pt x="16" y="33"/>
                      </a:cubicBezTo>
                      <a:cubicBezTo>
                        <a:pt x="16" y="29"/>
                        <a:pt x="16" y="20"/>
                        <a:pt x="20" y="15"/>
                      </a:cubicBezTo>
                      <a:cubicBezTo>
                        <a:pt x="22" y="13"/>
                        <a:pt x="25" y="12"/>
                        <a:pt x="28" y="12"/>
                      </a:cubicBezTo>
                      <a:cubicBezTo>
                        <a:pt x="28" y="12"/>
                        <a:pt x="28" y="12"/>
                        <a:pt x="28" y="12"/>
                      </a:cubicBezTo>
                      <a:lnTo>
                        <a:pt x="28" y="12"/>
                      </a:lnTo>
                      <a:cubicBezTo>
                        <a:pt x="33" y="13"/>
                        <a:pt x="40" y="13"/>
                        <a:pt x="43" y="12"/>
                      </a:cubicBezTo>
                      <a:cubicBezTo>
                        <a:pt x="42" y="11"/>
                        <a:pt x="41" y="10"/>
                        <a:pt x="41" y="9"/>
                      </a:cubicBezTo>
                      <a:cubicBezTo>
                        <a:pt x="36" y="3"/>
                        <a:pt x="28" y="0"/>
                        <a:pt x="21" y="4"/>
                      </a:cubicBezTo>
                      <a:cubicBezTo>
                        <a:pt x="14" y="8"/>
                        <a:pt x="9" y="15"/>
                        <a:pt x="7" y="24"/>
                      </a:cubicBezTo>
                      <a:cubicBezTo>
                        <a:pt x="0" y="58"/>
                        <a:pt x="8" y="81"/>
                        <a:pt x="34" y="127"/>
                      </a:cubicBezTo>
                      <a:cubicBezTo>
                        <a:pt x="39" y="136"/>
                        <a:pt x="47" y="150"/>
                        <a:pt x="53" y="163"/>
                      </a:cubicBezTo>
                      <a:cubicBezTo>
                        <a:pt x="57" y="171"/>
                        <a:pt x="61" y="179"/>
                        <a:pt x="64" y="184"/>
                      </a:cubicBezTo>
                      <a:lnTo>
                        <a:pt x="64" y="184"/>
                      </a:lnTo>
                      <a:cubicBezTo>
                        <a:pt x="66" y="187"/>
                        <a:pt x="79" y="213"/>
                        <a:pt x="67" y="233"/>
                      </a:cubicBezTo>
                      <a:cubicBezTo>
                        <a:pt x="61" y="244"/>
                        <a:pt x="52" y="250"/>
                        <a:pt x="45" y="252"/>
                      </a:cubicBezTo>
                      <a:cubicBezTo>
                        <a:pt x="47" y="252"/>
                        <a:pt x="51" y="251"/>
                        <a:pt x="55" y="251"/>
                      </a:cubicBezTo>
                      <a:cubicBezTo>
                        <a:pt x="117" y="248"/>
                        <a:pt x="181" y="244"/>
                        <a:pt x="223" y="245"/>
                      </a:cubicBezTo>
                      <a:cubicBezTo>
                        <a:pt x="241" y="235"/>
                        <a:pt x="245" y="194"/>
                        <a:pt x="237" y="163"/>
                      </a:cubicBezTo>
                      <a:close/>
                    </a:path>
                  </a:pathLst>
                </a:custGeom>
                <a:solidFill>
                  <a:srgbClr val="FDEA8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43" name="Freeform 1141"/>
                <p:cNvSpPr>
                  <a:spLocks/>
                </p:cNvSpPr>
                <p:nvPr/>
              </p:nvSpPr>
              <p:spPr bwMode="auto">
                <a:xfrm>
                  <a:off x="5118" y="2026"/>
                  <a:ext cx="6" cy="6"/>
                </a:xfrm>
                <a:custGeom>
                  <a:avLst/>
                  <a:gdLst>
                    <a:gd name="T0" fmla="*/ 1 w 20"/>
                    <a:gd name="T1" fmla="*/ 0 h 20"/>
                    <a:gd name="T2" fmla="*/ 1 w 20"/>
                    <a:gd name="T3" fmla="*/ 0 h 20"/>
                    <a:gd name="T4" fmla="*/ 1 w 20"/>
                    <a:gd name="T5" fmla="*/ 2 h 20"/>
                    <a:gd name="T6" fmla="*/ 3 w 20"/>
                    <a:gd name="T7" fmla="*/ 5 h 20"/>
                    <a:gd name="T8" fmla="*/ 7 w 20"/>
                    <a:gd name="T9" fmla="*/ 14 h 20"/>
                    <a:gd name="T10" fmla="*/ 7 w 20"/>
                    <a:gd name="T11" fmla="*/ 17 h 20"/>
                    <a:gd name="T12" fmla="*/ 9 w 20"/>
                    <a:gd name="T13" fmla="*/ 20 h 20"/>
                    <a:gd name="T14" fmla="*/ 17 w 20"/>
                    <a:gd name="T15" fmla="*/ 20 h 20"/>
                    <a:gd name="T16" fmla="*/ 20 w 20"/>
                    <a:gd name="T17" fmla="*/ 18 h 20"/>
                    <a:gd name="T18" fmla="*/ 19 w 20"/>
                    <a:gd name="T19" fmla="*/ 15 h 20"/>
                    <a:gd name="T20" fmla="*/ 17 w 20"/>
                    <a:gd name="T21" fmla="*/ 17 h 20"/>
                    <a:gd name="T22" fmla="*/ 15 w 20"/>
                    <a:gd name="T23" fmla="*/ 18 h 20"/>
                    <a:gd name="T24" fmla="*/ 12 w 20"/>
                    <a:gd name="T25" fmla="*/ 16 h 20"/>
                    <a:gd name="T26" fmla="*/ 7 w 20"/>
                    <a:gd name="T27" fmla="*/ 4 h 20"/>
                    <a:gd name="T28" fmla="*/ 7 w 20"/>
                    <a:gd name="T29" fmla="*/ 2 h 20"/>
                    <a:gd name="T30" fmla="*/ 7 w 20"/>
                    <a:gd name="T31" fmla="*/ 0 h 20"/>
                    <a:gd name="T32" fmla="*/ 1 w 20"/>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0">
                      <a:moveTo>
                        <a:pt x="1" y="0"/>
                      </a:moveTo>
                      <a:lnTo>
                        <a:pt x="1" y="0"/>
                      </a:lnTo>
                      <a:cubicBezTo>
                        <a:pt x="0" y="0"/>
                        <a:pt x="0" y="1"/>
                        <a:pt x="1" y="2"/>
                      </a:cubicBezTo>
                      <a:cubicBezTo>
                        <a:pt x="2" y="3"/>
                        <a:pt x="2" y="4"/>
                        <a:pt x="3" y="5"/>
                      </a:cubicBezTo>
                      <a:cubicBezTo>
                        <a:pt x="4" y="7"/>
                        <a:pt x="6" y="13"/>
                        <a:pt x="7" y="14"/>
                      </a:cubicBezTo>
                      <a:cubicBezTo>
                        <a:pt x="7" y="15"/>
                        <a:pt x="8" y="17"/>
                        <a:pt x="7" y="17"/>
                      </a:cubicBezTo>
                      <a:cubicBezTo>
                        <a:pt x="6" y="18"/>
                        <a:pt x="6" y="20"/>
                        <a:pt x="9" y="20"/>
                      </a:cubicBezTo>
                      <a:cubicBezTo>
                        <a:pt x="12" y="20"/>
                        <a:pt x="16" y="20"/>
                        <a:pt x="17" y="20"/>
                      </a:cubicBezTo>
                      <a:cubicBezTo>
                        <a:pt x="18" y="20"/>
                        <a:pt x="19" y="19"/>
                        <a:pt x="20" y="18"/>
                      </a:cubicBezTo>
                      <a:cubicBezTo>
                        <a:pt x="20" y="17"/>
                        <a:pt x="20" y="15"/>
                        <a:pt x="19" y="15"/>
                      </a:cubicBezTo>
                      <a:cubicBezTo>
                        <a:pt x="18" y="15"/>
                        <a:pt x="18" y="16"/>
                        <a:pt x="17" y="17"/>
                      </a:cubicBezTo>
                      <a:cubicBezTo>
                        <a:pt x="17" y="17"/>
                        <a:pt x="16" y="18"/>
                        <a:pt x="15" y="18"/>
                      </a:cubicBezTo>
                      <a:cubicBezTo>
                        <a:pt x="14" y="18"/>
                        <a:pt x="12" y="18"/>
                        <a:pt x="12" y="16"/>
                      </a:cubicBezTo>
                      <a:cubicBezTo>
                        <a:pt x="9" y="10"/>
                        <a:pt x="7" y="4"/>
                        <a:pt x="7" y="4"/>
                      </a:cubicBezTo>
                      <a:cubicBezTo>
                        <a:pt x="7" y="3"/>
                        <a:pt x="7" y="2"/>
                        <a:pt x="7" y="2"/>
                      </a:cubicBezTo>
                      <a:cubicBezTo>
                        <a:pt x="8" y="2"/>
                        <a:pt x="9" y="0"/>
                        <a:pt x="7" y="0"/>
                      </a:cubicBezTo>
                      <a:cubicBezTo>
                        <a:pt x="5" y="0"/>
                        <a:pt x="2" y="0"/>
                        <a:pt x="1" y="0"/>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44" name="Freeform 1142"/>
                <p:cNvSpPr>
                  <a:spLocks/>
                </p:cNvSpPr>
                <p:nvPr/>
              </p:nvSpPr>
              <p:spPr bwMode="auto">
                <a:xfrm>
                  <a:off x="5122" y="2026"/>
                  <a:ext cx="4" cy="6"/>
                </a:xfrm>
                <a:custGeom>
                  <a:avLst/>
                  <a:gdLst>
                    <a:gd name="T0" fmla="*/ 2 w 14"/>
                    <a:gd name="T1" fmla="*/ 0 h 20"/>
                    <a:gd name="T2" fmla="*/ 2 w 14"/>
                    <a:gd name="T3" fmla="*/ 0 h 20"/>
                    <a:gd name="T4" fmla="*/ 1 w 14"/>
                    <a:gd name="T5" fmla="*/ 2 h 20"/>
                    <a:gd name="T6" fmla="*/ 4 w 14"/>
                    <a:gd name="T7" fmla="*/ 7 h 20"/>
                    <a:gd name="T8" fmla="*/ 8 w 14"/>
                    <a:gd name="T9" fmla="*/ 15 h 20"/>
                    <a:gd name="T10" fmla="*/ 9 w 14"/>
                    <a:gd name="T11" fmla="*/ 18 h 20"/>
                    <a:gd name="T12" fmla="*/ 9 w 14"/>
                    <a:gd name="T13" fmla="*/ 20 h 20"/>
                    <a:gd name="T14" fmla="*/ 14 w 14"/>
                    <a:gd name="T15" fmla="*/ 20 h 20"/>
                    <a:gd name="T16" fmla="*/ 13 w 14"/>
                    <a:gd name="T17" fmla="*/ 17 h 20"/>
                    <a:gd name="T18" fmla="*/ 11 w 14"/>
                    <a:gd name="T19" fmla="*/ 15 h 20"/>
                    <a:gd name="T20" fmla="*/ 7 w 14"/>
                    <a:gd name="T21" fmla="*/ 4 h 20"/>
                    <a:gd name="T22" fmla="*/ 7 w 14"/>
                    <a:gd name="T23" fmla="*/ 2 h 20"/>
                    <a:gd name="T24" fmla="*/ 6 w 14"/>
                    <a:gd name="T25" fmla="*/ 0 h 20"/>
                    <a:gd name="T26" fmla="*/ 2 w 14"/>
                    <a:gd name="T2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20">
                      <a:moveTo>
                        <a:pt x="2" y="0"/>
                      </a:moveTo>
                      <a:lnTo>
                        <a:pt x="2" y="0"/>
                      </a:lnTo>
                      <a:cubicBezTo>
                        <a:pt x="1" y="0"/>
                        <a:pt x="0" y="2"/>
                        <a:pt x="1" y="2"/>
                      </a:cubicBezTo>
                      <a:cubicBezTo>
                        <a:pt x="3" y="3"/>
                        <a:pt x="3" y="6"/>
                        <a:pt x="4" y="7"/>
                      </a:cubicBezTo>
                      <a:cubicBezTo>
                        <a:pt x="5" y="9"/>
                        <a:pt x="7" y="14"/>
                        <a:pt x="8" y="15"/>
                      </a:cubicBezTo>
                      <a:cubicBezTo>
                        <a:pt x="8" y="17"/>
                        <a:pt x="9" y="18"/>
                        <a:pt x="9" y="18"/>
                      </a:cubicBezTo>
                      <a:cubicBezTo>
                        <a:pt x="8" y="19"/>
                        <a:pt x="8" y="20"/>
                        <a:pt x="9" y="20"/>
                      </a:cubicBezTo>
                      <a:cubicBezTo>
                        <a:pt x="11" y="20"/>
                        <a:pt x="13" y="20"/>
                        <a:pt x="14" y="20"/>
                      </a:cubicBezTo>
                      <a:cubicBezTo>
                        <a:pt x="14" y="20"/>
                        <a:pt x="14" y="18"/>
                        <a:pt x="13" y="17"/>
                      </a:cubicBezTo>
                      <a:cubicBezTo>
                        <a:pt x="12" y="17"/>
                        <a:pt x="12" y="16"/>
                        <a:pt x="11" y="15"/>
                      </a:cubicBezTo>
                      <a:cubicBezTo>
                        <a:pt x="11" y="13"/>
                        <a:pt x="7" y="6"/>
                        <a:pt x="7" y="4"/>
                      </a:cubicBezTo>
                      <a:cubicBezTo>
                        <a:pt x="6" y="3"/>
                        <a:pt x="6" y="2"/>
                        <a:pt x="7" y="2"/>
                      </a:cubicBezTo>
                      <a:cubicBezTo>
                        <a:pt x="7" y="1"/>
                        <a:pt x="7" y="0"/>
                        <a:pt x="6" y="0"/>
                      </a:cubicBezTo>
                      <a:cubicBezTo>
                        <a:pt x="5" y="0"/>
                        <a:pt x="3" y="0"/>
                        <a:pt x="2" y="0"/>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45" name="Freeform 1143"/>
                <p:cNvSpPr>
                  <a:spLocks/>
                </p:cNvSpPr>
                <p:nvPr/>
              </p:nvSpPr>
              <p:spPr bwMode="auto">
                <a:xfrm>
                  <a:off x="5125" y="2026"/>
                  <a:ext cx="6" cy="6"/>
                </a:xfrm>
                <a:custGeom>
                  <a:avLst/>
                  <a:gdLst>
                    <a:gd name="T0" fmla="*/ 12 w 18"/>
                    <a:gd name="T1" fmla="*/ 7 h 20"/>
                    <a:gd name="T2" fmla="*/ 12 w 18"/>
                    <a:gd name="T3" fmla="*/ 7 h 20"/>
                    <a:gd name="T4" fmla="*/ 11 w 18"/>
                    <a:gd name="T5" fmla="*/ 1 h 20"/>
                    <a:gd name="T6" fmla="*/ 7 w 18"/>
                    <a:gd name="T7" fmla="*/ 0 h 20"/>
                    <a:gd name="T8" fmla="*/ 2 w 18"/>
                    <a:gd name="T9" fmla="*/ 0 h 20"/>
                    <a:gd name="T10" fmla="*/ 1 w 18"/>
                    <a:gd name="T11" fmla="*/ 3 h 20"/>
                    <a:gd name="T12" fmla="*/ 3 w 18"/>
                    <a:gd name="T13" fmla="*/ 5 h 20"/>
                    <a:gd name="T14" fmla="*/ 6 w 18"/>
                    <a:gd name="T15" fmla="*/ 5 h 20"/>
                    <a:gd name="T16" fmla="*/ 6 w 18"/>
                    <a:gd name="T17" fmla="*/ 4 h 20"/>
                    <a:gd name="T18" fmla="*/ 6 w 18"/>
                    <a:gd name="T19" fmla="*/ 3 h 20"/>
                    <a:gd name="T20" fmla="*/ 8 w 18"/>
                    <a:gd name="T21" fmla="*/ 4 h 20"/>
                    <a:gd name="T22" fmla="*/ 8 w 18"/>
                    <a:gd name="T23" fmla="*/ 6 h 20"/>
                    <a:gd name="T24" fmla="*/ 6 w 18"/>
                    <a:gd name="T25" fmla="*/ 6 h 20"/>
                    <a:gd name="T26" fmla="*/ 6 w 18"/>
                    <a:gd name="T27" fmla="*/ 5 h 20"/>
                    <a:gd name="T28" fmla="*/ 3 w 18"/>
                    <a:gd name="T29" fmla="*/ 5 h 20"/>
                    <a:gd name="T30" fmla="*/ 3 w 18"/>
                    <a:gd name="T31" fmla="*/ 5 h 20"/>
                    <a:gd name="T32" fmla="*/ 7 w 18"/>
                    <a:gd name="T33" fmla="*/ 14 h 20"/>
                    <a:gd name="T34" fmla="*/ 10 w 18"/>
                    <a:gd name="T35" fmla="*/ 14 h 20"/>
                    <a:gd name="T36" fmla="*/ 9 w 18"/>
                    <a:gd name="T37" fmla="*/ 12 h 20"/>
                    <a:gd name="T38" fmla="*/ 10 w 18"/>
                    <a:gd name="T39" fmla="*/ 11 h 20"/>
                    <a:gd name="T40" fmla="*/ 12 w 18"/>
                    <a:gd name="T41" fmla="*/ 12 h 20"/>
                    <a:gd name="T42" fmla="*/ 13 w 18"/>
                    <a:gd name="T43" fmla="*/ 15 h 20"/>
                    <a:gd name="T44" fmla="*/ 10 w 18"/>
                    <a:gd name="T45" fmla="*/ 16 h 20"/>
                    <a:gd name="T46" fmla="*/ 10 w 18"/>
                    <a:gd name="T47" fmla="*/ 14 h 20"/>
                    <a:gd name="T48" fmla="*/ 7 w 18"/>
                    <a:gd name="T49" fmla="*/ 14 h 20"/>
                    <a:gd name="T50" fmla="*/ 7 w 18"/>
                    <a:gd name="T51" fmla="*/ 18 h 20"/>
                    <a:gd name="T52" fmla="*/ 8 w 18"/>
                    <a:gd name="T53" fmla="*/ 20 h 20"/>
                    <a:gd name="T54" fmla="*/ 14 w 18"/>
                    <a:gd name="T55" fmla="*/ 20 h 20"/>
                    <a:gd name="T56" fmla="*/ 17 w 18"/>
                    <a:gd name="T57" fmla="*/ 17 h 20"/>
                    <a:gd name="T58" fmla="*/ 12 w 18"/>
                    <a:gd name="T59"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 h="20">
                      <a:moveTo>
                        <a:pt x="12" y="7"/>
                      </a:moveTo>
                      <a:lnTo>
                        <a:pt x="12" y="7"/>
                      </a:lnTo>
                      <a:cubicBezTo>
                        <a:pt x="13" y="5"/>
                        <a:pt x="12" y="2"/>
                        <a:pt x="11" y="1"/>
                      </a:cubicBezTo>
                      <a:cubicBezTo>
                        <a:pt x="9" y="0"/>
                        <a:pt x="8" y="0"/>
                        <a:pt x="7" y="0"/>
                      </a:cubicBezTo>
                      <a:cubicBezTo>
                        <a:pt x="6" y="0"/>
                        <a:pt x="2" y="0"/>
                        <a:pt x="2" y="0"/>
                      </a:cubicBezTo>
                      <a:cubicBezTo>
                        <a:pt x="0" y="0"/>
                        <a:pt x="0" y="2"/>
                        <a:pt x="1" y="3"/>
                      </a:cubicBezTo>
                      <a:cubicBezTo>
                        <a:pt x="2" y="3"/>
                        <a:pt x="2" y="4"/>
                        <a:pt x="3" y="5"/>
                      </a:cubicBezTo>
                      <a:lnTo>
                        <a:pt x="6" y="5"/>
                      </a:lnTo>
                      <a:cubicBezTo>
                        <a:pt x="6" y="5"/>
                        <a:pt x="6" y="4"/>
                        <a:pt x="6" y="4"/>
                      </a:cubicBezTo>
                      <a:cubicBezTo>
                        <a:pt x="5" y="3"/>
                        <a:pt x="5" y="3"/>
                        <a:pt x="6" y="3"/>
                      </a:cubicBezTo>
                      <a:cubicBezTo>
                        <a:pt x="7" y="3"/>
                        <a:pt x="8" y="3"/>
                        <a:pt x="8" y="4"/>
                      </a:cubicBezTo>
                      <a:cubicBezTo>
                        <a:pt x="9" y="4"/>
                        <a:pt x="9" y="6"/>
                        <a:pt x="8" y="6"/>
                      </a:cubicBezTo>
                      <a:cubicBezTo>
                        <a:pt x="7" y="7"/>
                        <a:pt x="7" y="7"/>
                        <a:pt x="6" y="6"/>
                      </a:cubicBezTo>
                      <a:cubicBezTo>
                        <a:pt x="6" y="6"/>
                        <a:pt x="6" y="5"/>
                        <a:pt x="6" y="5"/>
                      </a:cubicBezTo>
                      <a:lnTo>
                        <a:pt x="3" y="5"/>
                      </a:lnTo>
                      <a:cubicBezTo>
                        <a:pt x="3" y="5"/>
                        <a:pt x="3" y="5"/>
                        <a:pt x="3" y="5"/>
                      </a:cubicBezTo>
                      <a:cubicBezTo>
                        <a:pt x="3" y="7"/>
                        <a:pt x="6" y="13"/>
                        <a:pt x="7" y="14"/>
                      </a:cubicBezTo>
                      <a:lnTo>
                        <a:pt x="10" y="14"/>
                      </a:lnTo>
                      <a:cubicBezTo>
                        <a:pt x="9" y="13"/>
                        <a:pt x="9" y="13"/>
                        <a:pt x="9" y="12"/>
                      </a:cubicBezTo>
                      <a:cubicBezTo>
                        <a:pt x="9" y="11"/>
                        <a:pt x="9" y="11"/>
                        <a:pt x="10" y="11"/>
                      </a:cubicBezTo>
                      <a:cubicBezTo>
                        <a:pt x="10" y="10"/>
                        <a:pt x="12" y="11"/>
                        <a:pt x="12" y="12"/>
                      </a:cubicBezTo>
                      <a:cubicBezTo>
                        <a:pt x="13" y="13"/>
                        <a:pt x="13" y="15"/>
                        <a:pt x="13" y="15"/>
                      </a:cubicBezTo>
                      <a:cubicBezTo>
                        <a:pt x="13" y="17"/>
                        <a:pt x="11" y="17"/>
                        <a:pt x="10" y="16"/>
                      </a:cubicBezTo>
                      <a:cubicBezTo>
                        <a:pt x="10" y="15"/>
                        <a:pt x="10" y="15"/>
                        <a:pt x="10" y="14"/>
                      </a:cubicBezTo>
                      <a:lnTo>
                        <a:pt x="7" y="14"/>
                      </a:lnTo>
                      <a:cubicBezTo>
                        <a:pt x="7" y="15"/>
                        <a:pt x="8" y="17"/>
                        <a:pt x="7" y="18"/>
                      </a:cubicBezTo>
                      <a:cubicBezTo>
                        <a:pt x="7" y="18"/>
                        <a:pt x="6" y="20"/>
                        <a:pt x="8" y="20"/>
                      </a:cubicBezTo>
                      <a:cubicBezTo>
                        <a:pt x="9" y="20"/>
                        <a:pt x="13" y="20"/>
                        <a:pt x="14" y="20"/>
                      </a:cubicBezTo>
                      <a:cubicBezTo>
                        <a:pt x="15" y="20"/>
                        <a:pt x="16" y="19"/>
                        <a:pt x="17" y="17"/>
                      </a:cubicBezTo>
                      <a:cubicBezTo>
                        <a:pt x="18" y="14"/>
                        <a:pt x="17" y="10"/>
                        <a:pt x="12" y="7"/>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46" name="Freeform 1144"/>
                <p:cNvSpPr>
                  <a:spLocks/>
                </p:cNvSpPr>
                <p:nvPr/>
              </p:nvSpPr>
              <p:spPr bwMode="auto">
                <a:xfrm>
                  <a:off x="5152" y="2044"/>
                  <a:ext cx="5" cy="5"/>
                </a:xfrm>
                <a:custGeom>
                  <a:avLst/>
                  <a:gdLst>
                    <a:gd name="T0" fmla="*/ 13 w 18"/>
                    <a:gd name="T1" fmla="*/ 7 h 19"/>
                    <a:gd name="T2" fmla="*/ 13 w 18"/>
                    <a:gd name="T3" fmla="*/ 7 h 19"/>
                    <a:gd name="T4" fmla="*/ 11 w 18"/>
                    <a:gd name="T5" fmla="*/ 2 h 19"/>
                    <a:gd name="T6" fmla="*/ 8 w 18"/>
                    <a:gd name="T7" fmla="*/ 0 h 19"/>
                    <a:gd name="T8" fmla="*/ 2 w 18"/>
                    <a:gd name="T9" fmla="*/ 0 h 19"/>
                    <a:gd name="T10" fmla="*/ 1 w 18"/>
                    <a:gd name="T11" fmla="*/ 3 h 19"/>
                    <a:gd name="T12" fmla="*/ 3 w 18"/>
                    <a:gd name="T13" fmla="*/ 5 h 19"/>
                    <a:gd name="T14" fmla="*/ 7 w 18"/>
                    <a:gd name="T15" fmla="*/ 5 h 19"/>
                    <a:gd name="T16" fmla="*/ 6 w 18"/>
                    <a:gd name="T17" fmla="*/ 4 h 19"/>
                    <a:gd name="T18" fmla="*/ 6 w 18"/>
                    <a:gd name="T19" fmla="*/ 3 h 19"/>
                    <a:gd name="T20" fmla="*/ 9 w 18"/>
                    <a:gd name="T21" fmla="*/ 4 h 19"/>
                    <a:gd name="T22" fmla="*/ 9 w 18"/>
                    <a:gd name="T23" fmla="*/ 7 h 19"/>
                    <a:gd name="T24" fmla="*/ 7 w 18"/>
                    <a:gd name="T25" fmla="*/ 6 h 19"/>
                    <a:gd name="T26" fmla="*/ 7 w 18"/>
                    <a:gd name="T27" fmla="*/ 5 h 19"/>
                    <a:gd name="T28" fmla="*/ 3 w 18"/>
                    <a:gd name="T29" fmla="*/ 5 h 19"/>
                    <a:gd name="T30" fmla="*/ 3 w 18"/>
                    <a:gd name="T31" fmla="*/ 5 h 19"/>
                    <a:gd name="T32" fmla="*/ 7 w 18"/>
                    <a:gd name="T33" fmla="*/ 14 h 19"/>
                    <a:gd name="T34" fmla="*/ 10 w 18"/>
                    <a:gd name="T35" fmla="*/ 14 h 19"/>
                    <a:gd name="T36" fmla="*/ 9 w 18"/>
                    <a:gd name="T37" fmla="*/ 12 h 19"/>
                    <a:gd name="T38" fmla="*/ 10 w 18"/>
                    <a:gd name="T39" fmla="*/ 10 h 19"/>
                    <a:gd name="T40" fmla="*/ 13 w 18"/>
                    <a:gd name="T41" fmla="*/ 12 h 19"/>
                    <a:gd name="T42" fmla="*/ 14 w 18"/>
                    <a:gd name="T43" fmla="*/ 15 h 19"/>
                    <a:gd name="T44" fmla="*/ 11 w 18"/>
                    <a:gd name="T45" fmla="*/ 15 h 19"/>
                    <a:gd name="T46" fmla="*/ 10 w 18"/>
                    <a:gd name="T47" fmla="*/ 14 h 19"/>
                    <a:gd name="T48" fmla="*/ 7 w 18"/>
                    <a:gd name="T49" fmla="*/ 14 h 19"/>
                    <a:gd name="T50" fmla="*/ 8 w 18"/>
                    <a:gd name="T51" fmla="*/ 17 h 19"/>
                    <a:gd name="T52" fmla="*/ 8 w 18"/>
                    <a:gd name="T53" fmla="*/ 19 h 19"/>
                    <a:gd name="T54" fmla="*/ 15 w 18"/>
                    <a:gd name="T55" fmla="*/ 19 h 19"/>
                    <a:gd name="T56" fmla="*/ 17 w 18"/>
                    <a:gd name="T57" fmla="*/ 17 h 19"/>
                    <a:gd name="T58" fmla="*/ 13 w 18"/>
                    <a:gd name="T59"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 h="19">
                      <a:moveTo>
                        <a:pt x="13" y="7"/>
                      </a:moveTo>
                      <a:lnTo>
                        <a:pt x="13" y="7"/>
                      </a:lnTo>
                      <a:cubicBezTo>
                        <a:pt x="14" y="5"/>
                        <a:pt x="13" y="2"/>
                        <a:pt x="11" y="2"/>
                      </a:cubicBezTo>
                      <a:cubicBezTo>
                        <a:pt x="10" y="1"/>
                        <a:pt x="9" y="0"/>
                        <a:pt x="8" y="0"/>
                      </a:cubicBezTo>
                      <a:cubicBezTo>
                        <a:pt x="7" y="0"/>
                        <a:pt x="3" y="0"/>
                        <a:pt x="2" y="0"/>
                      </a:cubicBezTo>
                      <a:cubicBezTo>
                        <a:pt x="0" y="0"/>
                        <a:pt x="0" y="3"/>
                        <a:pt x="1" y="3"/>
                      </a:cubicBezTo>
                      <a:cubicBezTo>
                        <a:pt x="2" y="3"/>
                        <a:pt x="3" y="4"/>
                        <a:pt x="3" y="5"/>
                      </a:cubicBezTo>
                      <a:lnTo>
                        <a:pt x="7" y="5"/>
                      </a:lnTo>
                      <a:cubicBezTo>
                        <a:pt x="6" y="5"/>
                        <a:pt x="6" y="5"/>
                        <a:pt x="6" y="4"/>
                      </a:cubicBezTo>
                      <a:cubicBezTo>
                        <a:pt x="6" y="4"/>
                        <a:pt x="6" y="3"/>
                        <a:pt x="6" y="3"/>
                      </a:cubicBezTo>
                      <a:cubicBezTo>
                        <a:pt x="7" y="3"/>
                        <a:pt x="8" y="3"/>
                        <a:pt x="9" y="4"/>
                      </a:cubicBezTo>
                      <a:cubicBezTo>
                        <a:pt x="9" y="5"/>
                        <a:pt x="10" y="6"/>
                        <a:pt x="9" y="7"/>
                      </a:cubicBezTo>
                      <a:cubicBezTo>
                        <a:pt x="8" y="7"/>
                        <a:pt x="7" y="7"/>
                        <a:pt x="7" y="6"/>
                      </a:cubicBezTo>
                      <a:cubicBezTo>
                        <a:pt x="7" y="6"/>
                        <a:pt x="7" y="6"/>
                        <a:pt x="7" y="5"/>
                      </a:cubicBezTo>
                      <a:lnTo>
                        <a:pt x="3" y="5"/>
                      </a:lnTo>
                      <a:cubicBezTo>
                        <a:pt x="3" y="5"/>
                        <a:pt x="3" y="5"/>
                        <a:pt x="3" y="5"/>
                      </a:cubicBezTo>
                      <a:cubicBezTo>
                        <a:pt x="4" y="7"/>
                        <a:pt x="7" y="12"/>
                        <a:pt x="7" y="14"/>
                      </a:cubicBezTo>
                      <a:lnTo>
                        <a:pt x="10" y="14"/>
                      </a:lnTo>
                      <a:cubicBezTo>
                        <a:pt x="10" y="13"/>
                        <a:pt x="9" y="12"/>
                        <a:pt x="9" y="12"/>
                      </a:cubicBezTo>
                      <a:cubicBezTo>
                        <a:pt x="9" y="11"/>
                        <a:pt x="9" y="10"/>
                        <a:pt x="10" y="10"/>
                      </a:cubicBezTo>
                      <a:cubicBezTo>
                        <a:pt x="11" y="10"/>
                        <a:pt x="12" y="11"/>
                        <a:pt x="13" y="12"/>
                      </a:cubicBezTo>
                      <a:cubicBezTo>
                        <a:pt x="13" y="13"/>
                        <a:pt x="14" y="14"/>
                        <a:pt x="14" y="15"/>
                      </a:cubicBezTo>
                      <a:cubicBezTo>
                        <a:pt x="13" y="17"/>
                        <a:pt x="11" y="16"/>
                        <a:pt x="11" y="15"/>
                      </a:cubicBezTo>
                      <a:cubicBezTo>
                        <a:pt x="11" y="15"/>
                        <a:pt x="10" y="14"/>
                        <a:pt x="10" y="14"/>
                      </a:cubicBezTo>
                      <a:lnTo>
                        <a:pt x="7" y="14"/>
                      </a:lnTo>
                      <a:cubicBezTo>
                        <a:pt x="8" y="15"/>
                        <a:pt x="8" y="17"/>
                        <a:pt x="8" y="17"/>
                      </a:cubicBezTo>
                      <a:cubicBezTo>
                        <a:pt x="7" y="18"/>
                        <a:pt x="7" y="19"/>
                        <a:pt x="8" y="19"/>
                      </a:cubicBezTo>
                      <a:cubicBezTo>
                        <a:pt x="10" y="19"/>
                        <a:pt x="14" y="19"/>
                        <a:pt x="15" y="19"/>
                      </a:cubicBezTo>
                      <a:cubicBezTo>
                        <a:pt x="16" y="19"/>
                        <a:pt x="17" y="18"/>
                        <a:pt x="17" y="17"/>
                      </a:cubicBezTo>
                      <a:cubicBezTo>
                        <a:pt x="18" y="14"/>
                        <a:pt x="17" y="10"/>
                        <a:pt x="13" y="7"/>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47" name="Freeform 1145"/>
                <p:cNvSpPr>
                  <a:spLocks/>
                </p:cNvSpPr>
                <p:nvPr/>
              </p:nvSpPr>
              <p:spPr bwMode="auto">
                <a:xfrm>
                  <a:off x="5130" y="2026"/>
                  <a:ext cx="6" cy="6"/>
                </a:xfrm>
                <a:custGeom>
                  <a:avLst/>
                  <a:gdLst>
                    <a:gd name="T0" fmla="*/ 1 w 20"/>
                    <a:gd name="T1" fmla="*/ 0 h 20"/>
                    <a:gd name="T2" fmla="*/ 1 w 20"/>
                    <a:gd name="T3" fmla="*/ 0 h 20"/>
                    <a:gd name="T4" fmla="*/ 1 w 20"/>
                    <a:gd name="T5" fmla="*/ 3 h 20"/>
                    <a:gd name="T6" fmla="*/ 4 w 20"/>
                    <a:gd name="T7" fmla="*/ 6 h 20"/>
                    <a:gd name="T8" fmla="*/ 7 w 20"/>
                    <a:gd name="T9" fmla="*/ 14 h 20"/>
                    <a:gd name="T10" fmla="*/ 7 w 20"/>
                    <a:gd name="T11" fmla="*/ 17 h 20"/>
                    <a:gd name="T12" fmla="*/ 9 w 20"/>
                    <a:gd name="T13" fmla="*/ 20 h 20"/>
                    <a:gd name="T14" fmla="*/ 16 w 20"/>
                    <a:gd name="T15" fmla="*/ 20 h 20"/>
                    <a:gd name="T16" fmla="*/ 18 w 20"/>
                    <a:gd name="T17" fmla="*/ 18 h 20"/>
                    <a:gd name="T18" fmla="*/ 20 w 20"/>
                    <a:gd name="T19" fmla="*/ 16 h 20"/>
                    <a:gd name="T20" fmla="*/ 18 w 20"/>
                    <a:gd name="T21" fmla="*/ 15 h 20"/>
                    <a:gd name="T22" fmla="*/ 16 w 20"/>
                    <a:gd name="T23" fmla="*/ 17 h 20"/>
                    <a:gd name="T24" fmla="*/ 15 w 20"/>
                    <a:gd name="T25" fmla="*/ 17 h 20"/>
                    <a:gd name="T26" fmla="*/ 13 w 20"/>
                    <a:gd name="T27" fmla="*/ 17 h 20"/>
                    <a:gd name="T28" fmla="*/ 12 w 20"/>
                    <a:gd name="T29" fmla="*/ 16 h 20"/>
                    <a:gd name="T30" fmla="*/ 10 w 20"/>
                    <a:gd name="T31" fmla="*/ 13 h 20"/>
                    <a:gd name="T32" fmla="*/ 11 w 20"/>
                    <a:gd name="T33" fmla="*/ 12 h 20"/>
                    <a:gd name="T34" fmla="*/ 13 w 20"/>
                    <a:gd name="T35" fmla="*/ 13 h 20"/>
                    <a:gd name="T36" fmla="*/ 14 w 20"/>
                    <a:gd name="T37" fmla="*/ 13 h 20"/>
                    <a:gd name="T38" fmla="*/ 15 w 20"/>
                    <a:gd name="T39" fmla="*/ 11 h 20"/>
                    <a:gd name="T40" fmla="*/ 14 w 20"/>
                    <a:gd name="T41" fmla="*/ 8 h 20"/>
                    <a:gd name="T42" fmla="*/ 12 w 20"/>
                    <a:gd name="T43" fmla="*/ 8 h 20"/>
                    <a:gd name="T44" fmla="*/ 11 w 20"/>
                    <a:gd name="T45" fmla="*/ 10 h 20"/>
                    <a:gd name="T46" fmla="*/ 10 w 20"/>
                    <a:gd name="T47" fmla="*/ 10 h 20"/>
                    <a:gd name="T48" fmla="*/ 9 w 20"/>
                    <a:gd name="T49" fmla="*/ 9 h 20"/>
                    <a:gd name="T50" fmla="*/ 6 w 20"/>
                    <a:gd name="T51" fmla="*/ 4 h 20"/>
                    <a:gd name="T52" fmla="*/ 7 w 20"/>
                    <a:gd name="T53" fmla="*/ 3 h 20"/>
                    <a:gd name="T54" fmla="*/ 9 w 20"/>
                    <a:gd name="T55" fmla="*/ 3 h 20"/>
                    <a:gd name="T56" fmla="*/ 10 w 20"/>
                    <a:gd name="T57" fmla="*/ 4 h 20"/>
                    <a:gd name="T58" fmla="*/ 12 w 20"/>
                    <a:gd name="T59" fmla="*/ 3 h 20"/>
                    <a:gd name="T60" fmla="*/ 11 w 20"/>
                    <a:gd name="T61" fmla="*/ 1 h 20"/>
                    <a:gd name="T62" fmla="*/ 10 w 20"/>
                    <a:gd name="T63" fmla="*/ 0 h 20"/>
                    <a:gd name="T64" fmla="*/ 1 w 20"/>
                    <a:gd name="T6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20">
                      <a:moveTo>
                        <a:pt x="1" y="0"/>
                      </a:moveTo>
                      <a:lnTo>
                        <a:pt x="1" y="0"/>
                      </a:lnTo>
                      <a:cubicBezTo>
                        <a:pt x="0" y="0"/>
                        <a:pt x="0" y="2"/>
                        <a:pt x="1" y="3"/>
                      </a:cubicBezTo>
                      <a:cubicBezTo>
                        <a:pt x="3" y="4"/>
                        <a:pt x="3" y="5"/>
                        <a:pt x="4" y="6"/>
                      </a:cubicBezTo>
                      <a:cubicBezTo>
                        <a:pt x="5" y="9"/>
                        <a:pt x="6" y="13"/>
                        <a:pt x="7" y="14"/>
                      </a:cubicBezTo>
                      <a:cubicBezTo>
                        <a:pt x="8" y="16"/>
                        <a:pt x="8" y="17"/>
                        <a:pt x="7" y="17"/>
                      </a:cubicBezTo>
                      <a:cubicBezTo>
                        <a:pt x="6" y="18"/>
                        <a:pt x="6" y="20"/>
                        <a:pt x="9" y="20"/>
                      </a:cubicBezTo>
                      <a:cubicBezTo>
                        <a:pt x="12" y="20"/>
                        <a:pt x="14" y="20"/>
                        <a:pt x="16" y="20"/>
                      </a:cubicBezTo>
                      <a:cubicBezTo>
                        <a:pt x="17" y="20"/>
                        <a:pt x="17" y="19"/>
                        <a:pt x="18" y="18"/>
                      </a:cubicBezTo>
                      <a:cubicBezTo>
                        <a:pt x="19" y="17"/>
                        <a:pt x="19" y="17"/>
                        <a:pt x="20" y="16"/>
                      </a:cubicBezTo>
                      <a:cubicBezTo>
                        <a:pt x="20" y="15"/>
                        <a:pt x="19" y="13"/>
                        <a:pt x="18" y="15"/>
                      </a:cubicBezTo>
                      <a:cubicBezTo>
                        <a:pt x="17" y="16"/>
                        <a:pt x="17" y="16"/>
                        <a:pt x="16" y="17"/>
                      </a:cubicBezTo>
                      <a:cubicBezTo>
                        <a:pt x="16" y="17"/>
                        <a:pt x="15" y="17"/>
                        <a:pt x="15" y="17"/>
                      </a:cubicBezTo>
                      <a:cubicBezTo>
                        <a:pt x="15" y="17"/>
                        <a:pt x="14" y="17"/>
                        <a:pt x="13" y="17"/>
                      </a:cubicBezTo>
                      <a:cubicBezTo>
                        <a:pt x="13" y="17"/>
                        <a:pt x="12" y="16"/>
                        <a:pt x="12" y="16"/>
                      </a:cubicBezTo>
                      <a:cubicBezTo>
                        <a:pt x="12" y="15"/>
                        <a:pt x="11" y="13"/>
                        <a:pt x="10" y="13"/>
                      </a:cubicBezTo>
                      <a:cubicBezTo>
                        <a:pt x="10" y="13"/>
                        <a:pt x="10" y="12"/>
                        <a:pt x="11" y="12"/>
                      </a:cubicBezTo>
                      <a:cubicBezTo>
                        <a:pt x="12" y="12"/>
                        <a:pt x="12" y="12"/>
                        <a:pt x="13" y="13"/>
                      </a:cubicBezTo>
                      <a:cubicBezTo>
                        <a:pt x="13" y="13"/>
                        <a:pt x="13" y="13"/>
                        <a:pt x="14" y="13"/>
                      </a:cubicBezTo>
                      <a:cubicBezTo>
                        <a:pt x="15" y="13"/>
                        <a:pt x="15" y="13"/>
                        <a:pt x="15" y="11"/>
                      </a:cubicBezTo>
                      <a:cubicBezTo>
                        <a:pt x="14" y="10"/>
                        <a:pt x="14" y="9"/>
                        <a:pt x="14" y="8"/>
                      </a:cubicBezTo>
                      <a:cubicBezTo>
                        <a:pt x="13" y="7"/>
                        <a:pt x="12" y="7"/>
                        <a:pt x="12" y="8"/>
                      </a:cubicBezTo>
                      <a:cubicBezTo>
                        <a:pt x="12" y="9"/>
                        <a:pt x="12" y="9"/>
                        <a:pt x="11" y="10"/>
                      </a:cubicBezTo>
                      <a:cubicBezTo>
                        <a:pt x="11" y="10"/>
                        <a:pt x="10" y="10"/>
                        <a:pt x="10" y="10"/>
                      </a:cubicBezTo>
                      <a:cubicBezTo>
                        <a:pt x="9" y="10"/>
                        <a:pt x="9" y="10"/>
                        <a:pt x="9" y="9"/>
                      </a:cubicBezTo>
                      <a:cubicBezTo>
                        <a:pt x="8" y="8"/>
                        <a:pt x="7" y="5"/>
                        <a:pt x="6" y="4"/>
                      </a:cubicBezTo>
                      <a:cubicBezTo>
                        <a:pt x="6" y="3"/>
                        <a:pt x="6" y="3"/>
                        <a:pt x="7" y="3"/>
                      </a:cubicBezTo>
                      <a:cubicBezTo>
                        <a:pt x="7" y="3"/>
                        <a:pt x="8" y="3"/>
                        <a:pt x="9" y="3"/>
                      </a:cubicBezTo>
                      <a:cubicBezTo>
                        <a:pt x="9" y="3"/>
                        <a:pt x="10" y="3"/>
                        <a:pt x="10" y="4"/>
                      </a:cubicBezTo>
                      <a:cubicBezTo>
                        <a:pt x="10" y="4"/>
                        <a:pt x="12" y="5"/>
                        <a:pt x="12" y="3"/>
                      </a:cubicBezTo>
                      <a:cubicBezTo>
                        <a:pt x="11" y="2"/>
                        <a:pt x="11" y="1"/>
                        <a:pt x="11" y="1"/>
                      </a:cubicBezTo>
                      <a:cubicBezTo>
                        <a:pt x="11" y="0"/>
                        <a:pt x="11" y="0"/>
                        <a:pt x="10" y="0"/>
                      </a:cubicBezTo>
                      <a:cubicBezTo>
                        <a:pt x="8" y="0"/>
                        <a:pt x="2" y="0"/>
                        <a:pt x="1" y="0"/>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48" name="Freeform 1146"/>
                <p:cNvSpPr>
                  <a:spLocks/>
                </p:cNvSpPr>
                <p:nvPr/>
              </p:nvSpPr>
              <p:spPr bwMode="auto">
                <a:xfrm>
                  <a:off x="5141" y="2044"/>
                  <a:ext cx="5" cy="6"/>
                </a:xfrm>
                <a:custGeom>
                  <a:avLst/>
                  <a:gdLst>
                    <a:gd name="T0" fmla="*/ 8 w 17"/>
                    <a:gd name="T1" fmla="*/ 12 h 19"/>
                    <a:gd name="T2" fmla="*/ 8 w 17"/>
                    <a:gd name="T3" fmla="*/ 12 h 19"/>
                    <a:gd name="T4" fmla="*/ 9 w 17"/>
                    <a:gd name="T5" fmla="*/ 11 h 19"/>
                    <a:gd name="T6" fmla="*/ 11 w 17"/>
                    <a:gd name="T7" fmla="*/ 11 h 19"/>
                    <a:gd name="T8" fmla="*/ 12 w 17"/>
                    <a:gd name="T9" fmla="*/ 12 h 19"/>
                    <a:gd name="T10" fmla="*/ 13 w 17"/>
                    <a:gd name="T11" fmla="*/ 10 h 19"/>
                    <a:gd name="T12" fmla="*/ 12 w 17"/>
                    <a:gd name="T13" fmla="*/ 7 h 19"/>
                    <a:gd name="T14" fmla="*/ 10 w 17"/>
                    <a:gd name="T15" fmla="*/ 7 h 19"/>
                    <a:gd name="T16" fmla="*/ 9 w 17"/>
                    <a:gd name="T17" fmla="*/ 8 h 19"/>
                    <a:gd name="T18" fmla="*/ 8 w 17"/>
                    <a:gd name="T19" fmla="*/ 8 h 19"/>
                    <a:gd name="T20" fmla="*/ 7 w 17"/>
                    <a:gd name="T21" fmla="*/ 7 h 19"/>
                    <a:gd name="T22" fmla="*/ 6 w 17"/>
                    <a:gd name="T23" fmla="*/ 4 h 19"/>
                    <a:gd name="T24" fmla="*/ 6 w 17"/>
                    <a:gd name="T25" fmla="*/ 3 h 19"/>
                    <a:gd name="T26" fmla="*/ 7 w 17"/>
                    <a:gd name="T27" fmla="*/ 3 h 19"/>
                    <a:gd name="T28" fmla="*/ 9 w 17"/>
                    <a:gd name="T29" fmla="*/ 4 h 19"/>
                    <a:gd name="T30" fmla="*/ 10 w 17"/>
                    <a:gd name="T31" fmla="*/ 3 h 19"/>
                    <a:gd name="T32" fmla="*/ 10 w 17"/>
                    <a:gd name="T33" fmla="*/ 1 h 19"/>
                    <a:gd name="T34" fmla="*/ 8 w 17"/>
                    <a:gd name="T35" fmla="*/ 0 h 19"/>
                    <a:gd name="T36" fmla="*/ 1 w 17"/>
                    <a:gd name="T37" fmla="*/ 0 h 19"/>
                    <a:gd name="T38" fmla="*/ 1 w 17"/>
                    <a:gd name="T39" fmla="*/ 3 h 19"/>
                    <a:gd name="T40" fmla="*/ 3 w 17"/>
                    <a:gd name="T41" fmla="*/ 6 h 19"/>
                    <a:gd name="T42" fmla="*/ 6 w 17"/>
                    <a:gd name="T43" fmla="*/ 16 h 19"/>
                    <a:gd name="T44" fmla="*/ 5 w 17"/>
                    <a:gd name="T45" fmla="*/ 18 h 19"/>
                    <a:gd name="T46" fmla="*/ 8 w 17"/>
                    <a:gd name="T47" fmla="*/ 19 h 19"/>
                    <a:gd name="T48" fmla="*/ 15 w 17"/>
                    <a:gd name="T49" fmla="*/ 18 h 19"/>
                    <a:gd name="T50" fmla="*/ 16 w 17"/>
                    <a:gd name="T51" fmla="*/ 17 h 19"/>
                    <a:gd name="T52" fmla="*/ 17 w 17"/>
                    <a:gd name="T53" fmla="*/ 15 h 19"/>
                    <a:gd name="T54" fmla="*/ 17 w 17"/>
                    <a:gd name="T55" fmla="*/ 14 h 19"/>
                    <a:gd name="T56" fmla="*/ 15 w 17"/>
                    <a:gd name="T57" fmla="*/ 14 h 19"/>
                    <a:gd name="T58" fmla="*/ 15 w 17"/>
                    <a:gd name="T59" fmla="*/ 15 h 19"/>
                    <a:gd name="T60" fmla="*/ 14 w 17"/>
                    <a:gd name="T61" fmla="*/ 16 h 19"/>
                    <a:gd name="T62" fmla="*/ 10 w 17"/>
                    <a:gd name="T63" fmla="*/ 16 h 19"/>
                    <a:gd name="T64" fmla="*/ 10 w 17"/>
                    <a:gd name="T65" fmla="*/ 15 h 19"/>
                    <a:gd name="T66" fmla="*/ 8 w 17"/>
                    <a:gd name="T67"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 h="19">
                      <a:moveTo>
                        <a:pt x="8" y="12"/>
                      </a:moveTo>
                      <a:lnTo>
                        <a:pt x="8" y="12"/>
                      </a:lnTo>
                      <a:cubicBezTo>
                        <a:pt x="8" y="11"/>
                        <a:pt x="8" y="11"/>
                        <a:pt x="9" y="11"/>
                      </a:cubicBezTo>
                      <a:cubicBezTo>
                        <a:pt x="10" y="11"/>
                        <a:pt x="10" y="11"/>
                        <a:pt x="11" y="11"/>
                      </a:cubicBezTo>
                      <a:cubicBezTo>
                        <a:pt x="11" y="12"/>
                        <a:pt x="11" y="12"/>
                        <a:pt x="12" y="12"/>
                      </a:cubicBezTo>
                      <a:cubicBezTo>
                        <a:pt x="12" y="12"/>
                        <a:pt x="13" y="12"/>
                        <a:pt x="13" y="10"/>
                      </a:cubicBezTo>
                      <a:cubicBezTo>
                        <a:pt x="12" y="9"/>
                        <a:pt x="12" y="8"/>
                        <a:pt x="12" y="7"/>
                      </a:cubicBezTo>
                      <a:cubicBezTo>
                        <a:pt x="11" y="6"/>
                        <a:pt x="10" y="6"/>
                        <a:pt x="10" y="7"/>
                      </a:cubicBezTo>
                      <a:cubicBezTo>
                        <a:pt x="10" y="8"/>
                        <a:pt x="10" y="8"/>
                        <a:pt x="9" y="8"/>
                      </a:cubicBezTo>
                      <a:cubicBezTo>
                        <a:pt x="9" y="8"/>
                        <a:pt x="8" y="9"/>
                        <a:pt x="8" y="8"/>
                      </a:cubicBezTo>
                      <a:cubicBezTo>
                        <a:pt x="8" y="8"/>
                        <a:pt x="7" y="8"/>
                        <a:pt x="7" y="7"/>
                      </a:cubicBezTo>
                      <a:cubicBezTo>
                        <a:pt x="7" y="7"/>
                        <a:pt x="6" y="5"/>
                        <a:pt x="6" y="4"/>
                      </a:cubicBezTo>
                      <a:cubicBezTo>
                        <a:pt x="5" y="3"/>
                        <a:pt x="5" y="3"/>
                        <a:pt x="6" y="3"/>
                      </a:cubicBezTo>
                      <a:cubicBezTo>
                        <a:pt x="6" y="3"/>
                        <a:pt x="7" y="3"/>
                        <a:pt x="7" y="3"/>
                      </a:cubicBezTo>
                      <a:cubicBezTo>
                        <a:pt x="8" y="3"/>
                        <a:pt x="8" y="3"/>
                        <a:pt x="9" y="4"/>
                      </a:cubicBezTo>
                      <a:cubicBezTo>
                        <a:pt x="9" y="4"/>
                        <a:pt x="10" y="5"/>
                        <a:pt x="10" y="3"/>
                      </a:cubicBezTo>
                      <a:cubicBezTo>
                        <a:pt x="10" y="2"/>
                        <a:pt x="10" y="1"/>
                        <a:pt x="10" y="1"/>
                      </a:cubicBezTo>
                      <a:cubicBezTo>
                        <a:pt x="10" y="1"/>
                        <a:pt x="10" y="0"/>
                        <a:pt x="8" y="0"/>
                      </a:cubicBezTo>
                      <a:cubicBezTo>
                        <a:pt x="3" y="0"/>
                        <a:pt x="6" y="0"/>
                        <a:pt x="1" y="0"/>
                      </a:cubicBezTo>
                      <a:cubicBezTo>
                        <a:pt x="0" y="0"/>
                        <a:pt x="0" y="2"/>
                        <a:pt x="1" y="3"/>
                      </a:cubicBezTo>
                      <a:cubicBezTo>
                        <a:pt x="2" y="4"/>
                        <a:pt x="2" y="5"/>
                        <a:pt x="3" y="6"/>
                      </a:cubicBezTo>
                      <a:cubicBezTo>
                        <a:pt x="3" y="8"/>
                        <a:pt x="5" y="14"/>
                        <a:pt x="6" y="16"/>
                      </a:cubicBezTo>
                      <a:cubicBezTo>
                        <a:pt x="6" y="17"/>
                        <a:pt x="5" y="17"/>
                        <a:pt x="5" y="18"/>
                      </a:cubicBezTo>
                      <a:cubicBezTo>
                        <a:pt x="6" y="19"/>
                        <a:pt x="6" y="19"/>
                        <a:pt x="8" y="19"/>
                      </a:cubicBezTo>
                      <a:cubicBezTo>
                        <a:pt x="10" y="19"/>
                        <a:pt x="14" y="19"/>
                        <a:pt x="15" y="18"/>
                      </a:cubicBezTo>
                      <a:cubicBezTo>
                        <a:pt x="16" y="18"/>
                        <a:pt x="16" y="18"/>
                        <a:pt x="16" y="17"/>
                      </a:cubicBezTo>
                      <a:cubicBezTo>
                        <a:pt x="17" y="16"/>
                        <a:pt x="17" y="16"/>
                        <a:pt x="17" y="15"/>
                      </a:cubicBezTo>
                      <a:cubicBezTo>
                        <a:pt x="17" y="14"/>
                        <a:pt x="17" y="14"/>
                        <a:pt x="17" y="14"/>
                      </a:cubicBezTo>
                      <a:cubicBezTo>
                        <a:pt x="16" y="13"/>
                        <a:pt x="16" y="14"/>
                        <a:pt x="15" y="14"/>
                      </a:cubicBezTo>
                      <a:cubicBezTo>
                        <a:pt x="15" y="15"/>
                        <a:pt x="15" y="15"/>
                        <a:pt x="15" y="15"/>
                      </a:cubicBezTo>
                      <a:cubicBezTo>
                        <a:pt x="15" y="16"/>
                        <a:pt x="14" y="16"/>
                        <a:pt x="14" y="16"/>
                      </a:cubicBezTo>
                      <a:cubicBezTo>
                        <a:pt x="13" y="16"/>
                        <a:pt x="11" y="16"/>
                        <a:pt x="10" y="16"/>
                      </a:cubicBezTo>
                      <a:cubicBezTo>
                        <a:pt x="10" y="17"/>
                        <a:pt x="10" y="16"/>
                        <a:pt x="10" y="15"/>
                      </a:cubicBezTo>
                      <a:cubicBezTo>
                        <a:pt x="9" y="15"/>
                        <a:pt x="9" y="12"/>
                        <a:pt x="8" y="12"/>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49" name="Freeform 1147"/>
                <p:cNvSpPr>
                  <a:spLocks/>
                </p:cNvSpPr>
                <p:nvPr/>
              </p:nvSpPr>
              <p:spPr bwMode="auto">
                <a:xfrm>
                  <a:off x="5124" y="2044"/>
                  <a:ext cx="6" cy="7"/>
                </a:xfrm>
                <a:custGeom>
                  <a:avLst/>
                  <a:gdLst>
                    <a:gd name="T0" fmla="*/ 2 w 21"/>
                    <a:gd name="T1" fmla="*/ 0 h 20"/>
                    <a:gd name="T2" fmla="*/ 2 w 21"/>
                    <a:gd name="T3" fmla="*/ 0 h 20"/>
                    <a:gd name="T4" fmla="*/ 2 w 21"/>
                    <a:gd name="T5" fmla="*/ 3 h 20"/>
                    <a:gd name="T6" fmla="*/ 4 w 21"/>
                    <a:gd name="T7" fmla="*/ 7 h 20"/>
                    <a:gd name="T8" fmla="*/ 8 w 21"/>
                    <a:gd name="T9" fmla="*/ 14 h 20"/>
                    <a:gd name="T10" fmla="*/ 8 w 21"/>
                    <a:gd name="T11" fmla="*/ 17 h 20"/>
                    <a:gd name="T12" fmla="*/ 10 w 21"/>
                    <a:gd name="T13" fmla="*/ 20 h 20"/>
                    <a:gd name="T14" fmla="*/ 16 w 21"/>
                    <a:gd name="T15" fmla="*/ 19 h 20"/>
                    <a:gd name="T16" fmla="*/ 19 w 21"/>
                    <a:gd name="T17" fmla="*/ 18 h 20"/>
                    <a:gd name="T18" fmla="*/ 20 w 21"/>
                    <a:gd name="T19" fmla="*/ 16 h 20"/>
                    <a:gd name="T20" fmla="*/ 19 w 21"/>
                    <a:gd name="T21" fmla="*/ 14 h 20"/>
                    <a:gd name="T22" fmla="*/ 17 w 21"/>
                    <a:gd name="T23" fmla="*/ 16 h 20"/>
                    <a:gd name="T24" fmla="*/ 16 w 21"/>
                    <a:gd name="T25" fmla="*/ 17 h 20"/>
                    <a:gd name="T26" fmla="*/ 14 w 21"/>
                    <a:gd name="T27" fmla="*/ 17 h 20"/>
                    <a:gd name="T28" fmla="*/ 13 w 21"/>
                    <a:gd name="T29" fmla="*/ 16 h 20"/>
                    <a:gd name="T30" fmla="*/ 11 w 21"/>
                    <a:gd name="T31" fmla="*/ 13 h 20"/>
                    <a:gd name="T32" fmla="*/ 11 w 21"/>
                    <a:gd name="T33" fmla="*/ 12 h 20"/>
                    <a:gd name="T34" fmla="*/ 13 w 21"/>
                    <a:gd name="T35" fmla="*/ 12 h 20"/>
                    <a:gd name="T36" fmla="*/ 15 w 21"/>
                    <a:gd name="T37" fmla="*/ 13 h 20"/>
                    <a:gd name="T38" fmla="*/ 15 w 21"/>
                    <a:gd name="T39" fmla="*/ 11 h 20"/>
                    <a:gd name="T40" fmla="*/ 14 w 21"/>
                    <a:gd name="T41" fmla="*/ 8 h 20"/>
                    <a:gd name="T42" fmla="*/ 12 w 21"/>
                    <a:gd name="T43" fmla="*/ 8 h 20"/>
                    <a:gd name="T44" fmla="*/ 12 w 21"/>
                    <a:gd name="T45" fmla="*/ 9 h 20"/>
                    <a:gd name="T46" fmla="*/ 10 w 21"/>
                    <a:gd name="T47" fmla="*/ 9 h 20"/>
                    <a:gd name="T48" fmla="*/ 9 w 21"/>
                    <a:gd name="T49" fmla="*/ 8 h 20"/>
                    <a:gd name="T50" fmla="*/ 7 w 21"/>
                    <a:gd name="T51" fmla="*/ 5 h 20"/>
                    <a:gd name="T52" fmla="*/ 7 w 21"/>
                    <a:gd name="T53" fmla="*/ 3 h 20"/>
                    <a:gd name="T54" fmla="*/ 9 w 21"/>
                    <a:gd name="T55" fmla="*/ 3 h 20"/>
                    <a:gd name="T56" fmla="*/ 11 w 21"/>
                    <a:gd name="T57" fmla="*/ 4 h 20"/>
                    <a:gd name="T58" fmla="*/ 12 w 21"/>
                    <a:gd name="T59" fmla="*/ 4 h 20"/>
                    <a:gd name="T60" fmla="*/ 11 w 21"/>
                    <a:gd name="T61" fmla="*/ 1 h 20"/>
                    <a:gd name="T62" fmla="*/ 10 w 21"/>
                    <a:gd name="T63" fmla="*/ 0 h 20"/>
                    <a:gd name="T64" fmla="*/ 2 w 21"/>
                    <a:gd name="T6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20">
                      <a:moveTo>
                        <a:pt x="2" y="0"/>
                      </a:moveTo>
                      <a:lnTo>
                        <a:pt x="2" y="0"/>
                      </a:lnTo>
                      <a:cubicBezTo>
                        <a:pt x="0" y="0"/>
                        <a:pt x="1" y="2"/>
                        <a:pt x="2" y="3"/>
                      </a:cubicBezTo>
                      <a:cubicBezTo>
                        <a:pt x="3" y="4"/>
                        <a:pt x="4" y="5"/>
                        <a:pt x="4" y="7"/>
                      </a:cubicBezTo>
                      <a:cubicBezTo>
                        <a:pt x="5" y="9"/>
                        <a:pt x="7" y="13"/>
                        <a:pt x="8" y="14"/>
                      </a:cubicBezTo>
                      <a:cubicBezTo>
                        <a:pt x="9" y="16"/>
                        <a:pt x="9" y="17"/>
                        <a:pt x="8" y="17"/>
                      </a:cubicBezTo>
                      <a:cubicBezTo>
                        <a:pt x="7" y="18"/>
                        <a:pt x="7" y="20"/>
                        <a:pt x="10" y="20"/>
                      </a:cubicBezTo>
                      <a:cubicBezTo>
                        <a:pt x="12" y="20"/>
                        <a:pt x="15" y="19"/>
                        <a:pt x="16" y="19"/>
                      </a:cubicBezTo>
                      <a:cubicBezTo>
                        <a:pt x="17" y="19"/>
                        <a:pt x="18" y="19"/>
                        <a:pt x="19" y="18"/>
                      </a:cubicBezTo>
                      <a:cubicBezTo>
                        <a:pt x="19" y="17"/>
                        <a:pt x="20" y="16"/>
                        <a:pt x="20" y="16"/>
                      </a:cubicBezTo>
                      <a:cubicBezTo>
                        <a:pt x="21" y="15"/>
                        <a:pt x="20" y="13"/>
                        <a:pt x="19" y="14"/>
                      </a:cubicBezTo>
                      <a:cubicBezTo>
                        <a:pt x="18" y="15"/>
                        <a:pt x="18" y="16"/>
                        <a:pt x="17" y="16"/>
                      </a:cubicBezTo>
                      <a:cubicBezTo>
                        <a:pt x="17" y="17"/>
                        <a:pt x="16" y="17"/>
                        <a:pt x="16" y="17"/>
                      </a:cubicBezTo>
                      <a:cubicBezTo>
                        <a:pt x="15" y="17"/>
                        <a:pt x="15" y="17"/>
                        <a:pt x="14" y="17"/>
                      </a:cubicBezTo>
                      <a:cubicBezTo>
                        <a:pt x="14" y="17"/>
                        <a:pt x="13" y="16"/>
                        <a:pt x="13" y="16"/>
                      </a:cubicBezTo>
                      <a:cubicBezTo>
                        <a:pt x="12" y="15"/>
                        <a:pt x="11" y="13"/>
                        <a:pt x="11" y="13"/>
                      </a:cubicBezTo>
                      <a:cubicBezTo>
                        <a:pt x="11" y="12"/>
                        <a:pt x="11" y="12"/>
                        <a:pt x="11" y="12"/>
                      </a:cubicBezTo>
                      <a:cubicBezTo>
                        <a:pt x="12" y="12"/>
                        <a:pt x="13" y="12"/>
                        <a:pt x="13" y="12"/>
                      </a:cubicBezTo>
                      <a:cubicBezTo>
                        <a:pt x="14" y="13"/>
                        <a:pt x="14" y="13"/>
                        <a:pt x="15" y="13"/>
                      </a:cubicBezTo>
                      <a:cubicBezTo>
                        <a:pt x="15" y="13"/>
                        <a:pt x="16" y="13"/>
                        <a:pt x="15" y="11"/>
                      </a:cubicBezTo>
                      <a:cubicBezTo>
                        <a:pt x="15" y="10"/>
                        <a:pt x="14" y="8"/>
                        <a:pt x="14" y="8"/>
                      </a:cubicBezTo>
                      <a:cubicBezTo>
                        <a:pt x="14" y="7"/>
                        <a:pt x="13" y="7"/>
                        <a:pt x="12" y="8"/>
                      </a:cubicBezTo>
                      <a:cubicBezTo>
                        <a:pt x="12" y="9"/>
                        <a:pt x="12" y="9"/>
                        <a:pt x="12" y="9"/>
                      </a:cubicBezTo>
                      <a:cubicBezTo>
                        <a:pt x="11" y="9"/>
                        <a:pt x="11" y="9"/>
                        <a:pt x="10" y="9"/>
                      </a:cubicBezTo>
                      <a:cubicBezTo>
                        <a:pt x="10" y="9"/>
                        <a:pt x="10" y="9"/>
                        <a:pt x="9" y="8"/>
                      </a:cubicBezTo>
                      <a:cubicBezTo>
                        <a:pt x="9" y="7"/>
                        <a:pt x="8" y="6"/>
                        <a:pt x="7" y="5"/>
                      </a:cubicBezTo>
                      <a:cubicBezTo>
                        <a:pt x="7" y="4"/>
                        <a:pt x="7" y="3"/>
                        <a:pt x="7" y="3"/>
                      </a:cubicBezTo>
                      <a:cubicBezTo>
                        <a:pt x="8" y="3"/>
                        <a:pt x="8" y="3"/>
                        <a:pt x="9" y="3"/>
                      </a:cubicBezTo>
                      <a:cubicBezTo>
                        <a:pt x="10" y="3"/>
                        <a:pt x="10" y="3"/>
                        <a:pt x="11" y="4"/>
                      </a:cubicBezTo>
                      <a:cubicBezTo>
                        <a:pt x="11" y="4"/>
                        <a:pt x="12" y="5"/>
                        <a:pt x="12" y="4"/>
                      </a:cubicBezTo>
                      <a:cubicBezTo>
                        <a:pt x="12" y="2"/>
                        <a:pt x="12" y="1"/>
                        <a:pt x="11" y="1"/>
                      </a:cubicBezTo>
                      <a:cubicBezTo>
                        <a:pt x="11" y="1"/>
                        <a:pt x="11" y="0"/>
                        <a:pt x="10" y="0"/>
                      </a:cubicBezTo>
                      <a:cubicBezTo>
                        <a:pt x="9" y="0"/>
                        <a:pt x="3" y="0"/>
                        <a:pt x="2" y="0"/>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50" name="Freeform 1148"/>
                <p:cNvSpPr>
                  <a:spLocks/>
                </p:cNvSpPr>
                <p:nvPr/>
              </p:nvSpPr>
              <p:spPr bwMode="auto">
                <a:xfrm>
                  <a:off x="5135" y="2026"/>
                  <a:ext cx="7" cy="5"/>
                </a:xfrm>
                <a:custGeom>
                  <a:avLst/>
                  <a:gdLst>
                    <a:gd name="T0" fmla="*/ 22 w 24"/>
                    <a:gd name="T1" fmla="*/ 17 h 19"/>
                    <a:gd name="T2" fmla="*/ 22 w 24"/>
                    <a:gd name="T3" fmla="*/ 17 h 19"/>
                    <a:gd name="T4" fmla="*/ 19 w 24"/>
                    <a:gd name="T5" fmla="*/ 15 h 19"/>
                    <a:gd name="T6" fmla="*/ 17 w 24"/>
                    <a:gd name="T7" fmla="*/ 12 h 19"/>
                    <a:gd name="T8" fmla="*/ 17 w 24"/>
                    <a:gd name="T9" fmla="*/ 11 h 19"/>
                    <a:gd name="T10" fmla="*/ 14 w 24"/>
                    <a:gd name="T11" fmla="*/ 2 h 19"/>
                    <a:gd name="T12" fmla="*/ 8 w 24"/>
                    <a:gd name="T13" fmla="*/ 0 h 19"/>
                    <a:gd name="T14" fmla="*/ 3 w 24"/>
                    <a:gd name="T15" fmla="*/ 0 h 19"/>
                    <a:gd name="T16" fmla="*/ 2 w 24"/>
                    <a:gd name="T17" fmla="*/ 3 h 19"/>
                    <a:gd name="T18" fmla="*/ 4 w 24"/>
                    <a:gd name="T19" fmla="*/ 6 h 19"/>
                    <a:gd name="T20" fmla="*/ 8 w 24"/>
                    <a:gd name="T21" fmla="*/ 6 h 19"/>
                    <a:gd name="T22" fmla="*/ 7 w 24"/>
                    <a:gd name="T23" fmla="*/ 4 h 19"/>
                    <a:gd name="T24" fmla="*/ 8 w 24"/>
                    <a:gd name="T25" fmla="*/ 2 h 19"/>
                    <a:gd name="T26" fmla="*/ 12 w 24"/>
                    <a:gd name="T27" fmla="*/ 6 h 19"/>
                    <a:gd name="T28" fmla="*/ 12 w 24"/>
                    <a:gd name="T29" fmla="*/ 11 h 19"/>
                    <a:gd name="T30" fmla="*/ 10 w 24"/>
                    <a:gd name="T31" fmla="*/ 10 h 19"/>
                    <a:gd name="T32" fmla="*/ 8 w 24"/>
                    <a:gd name="T33" fmla="*/ 6 h 19"/>
                    <a:gd name="T34" fmla="*/ 4 w 24"/>
                    <a:gd name="T35" fmla="*/ 6 h 19"/>
                    <a:gd name="T36" fmla="*/ 5 w 24"/>
                    <a:gd name="T37" fmla="*/ 8 h 19"/>
                    <a:gd name="T38" fmla="*/ 8 w 24"/>
                    <a:gd name="T39" fmla="*/ 15 h 19"/>
                    <a:gd name="T40" fmla="*/ 9 w 24"/>
                    <a:gd name="T41" fmla="*/ 18 h 19"/>
                    <a:gd name="T42" fmla="*/ 9 w 24"/>
                    <a:gd name="T43" fmla="*/ 19 h 19"/>
                    <a:gd name="T44" fmla="*/ 15 w 24"/>
                    <a:gd name="T45" fmla="*/ 19 h 19"/>
                    <a:gd name="T46" fmla="*/ 15 w 24"/>
                    <a:gd name="T47" fmla="*/ 18 h 19"/>
                    <a:gd name="T48" fmla="*/ 12 w 24"/>
                    <a:gd name="T49" fmla="*/ 16 h 19"/>
                    <a:gd name="T50" fmla="*/ 12 w 24"/>
                    <a:gd name="T51" fmla="*/ 15 h 19"/>
                    <a:gd name="T52" fmla="*/ 14 w 24"/>
                    <a:gd name="T53" fmla="*/ 14 h 19"/>
                    <a:gd name="T54" fmla="*/ 16 w 24"/>
                    <a:gd name="T55" fmla="*/ 15 h 19"/>
                    <a:gd name="T56" fmla="*/ 18 w 24"/>
                    <a:gd name="T57" fmla="*/ 17 h 19"/>
                    <a:gd name="T58" fmla="*/ 19 w 24"/>
                    <a:gd name="T59" fmla="*/ 19 h 19"/>
                    <a:gd name="T60" fmla="*/ 23 w 24"/>
                    <a:gd name="T61" fmla="*/ 19 h 19"/>
                    <a:gd name="T62" fmla="*/ 22 w 24"/>
                    <a:gd name="T63"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9">
                      <a:moveTo>
                        <a:pt x="22" y="17"/>
                      </a:moveTo>
                      <a:lnTo>
                        <a:pt x="22" y="17"/>
                      </a:lnTo>
                      <a:cubicBezTo>
                        <a:pt x="20" y="16"/>
                        <a:pt x="20" y="16"/>
                        <a:pt x="19" y="15"/>
                      </a:cubicBezTo>
                      <a:cubicBezTo>
                        <a:pt x="18" y="14"/>
                        <a:pt x="17" y="13"/>
                        <a:pt x="17" y="12"/>
                      </a:cubicBezTo>
                      <a:cubicBezTo>
                        <a:pt x="16" y="12"/>
                        <a:pt x="17" y="11"/>
                        <a:pt x="17" y="11"/>
                      </a:cubicBezTo>
                      <a:cubicBezTo>
                        <a:pt x="17" y="8"/>
                        <a:pt x="15" y="4"/>
                        <a:pt x="14" y="2"/>
                      </a:cubicBezTo>
                      <a:cubicBezTo>
                        <a:pt x="13" y="0"/>
                        <a:pt x="11" y="0"/>
                        <a:pt x="8" y="0"/>
                      </a:cubicBezTo>
                      <a:cubicBezTo>
                        <a:pt x="5" y="0"/>
                        <a:pt x="5" y="0"/>
                        <a:pt x="3" y="0"/>
                      </a:cubicBezTo>
                      <a:cubicBezTo>
                        <a:pt x="1" y="0"/>
                        <a:pt x="0" y="1"/>
                        <a:pt x="2" y="3"/>
                      </a:cubicBezTo>
                      <a:cubicBezTo>
                        <a:pt x="3" y="3"/>
                        <a:pt x="3" y="4"/>
                        <a:pt x="4" y="6"/>
                      </a:cubicBezTo>
                      <a:lnTo>
                        <a:pt x="8" y="6"/>
                      </a:lnTo>
                      <a:cubicBezTo>
                        <a:pt x="8" y="5"/>
                        <a:pt x="7" y="5"/>
                        <a:pt x="7" y="4"/>
                      </a:cubicBezTo>
                      <a:cubicBezTo>
                        <a:pt x="7" y="3"/>
                        <a:pt x="7" y="2"/>
                        <a:pt x="8" y="2"/>
                      </a:cubicBezTo>
                      <a:cubicBezTo>
                        <a:pt x="9" y="2"/>
                        <a:pt x="10" y="4"/>
                        <a:pt x="12" y="6"/>
                      </a:cubicBezTo>
                      <a:cubicBezTo>
                        <a:pt x="13" y="9"/>
                        <a:pt x="12" y="11"/>
                        <a:pt x="12" y="11"/>
                      </a:cubicBezTo>
                      <a:cubicBezTo>
                        <a:pt x="11" y="11"/>
                        <a:pt x="10" y="11"/>
                        <a:pt x="10" y="10"/>
                      </a:cubicBezTo>
                      <a:cubicBezTo>
                        <a:pt x="10" y="9"/>
                        <a:pt x="9" y="8"/>
                        <a:pt x="8" y="6"/>
                      </a:cubicBezTo>
                      <a:lnTo>
                        <a:pt x="4" y="6"/>
                      </a:lnTo>
                      <a:cubicBezTo>
                        <a:pt x="4" y="7"/>
                        <a:pt x="5" y="7"/>
                        <a:pt x="5" y="8"/>
                      </a:cubicBezTo>
                      <a:cubicBezTo>
                        <a:pt x="6" y="11"/>
                        <a:pt x="7" y="13"/>
                        <a:pt x="8" y="15"/>
                      </a:cubicBezTo>
                      <a:cubicBezTo>
                        <a:pt x="9" y="17"/>
                        <a:pt x="9" y="17"/>
                        <a:pt x="9" y="18"/>
                      </a:cubicBezTo>
                      <a:cubicBezTo>
                        <a:pt x="8" y="18"/>
                        <a:pt x="8" y="19"/>
                        <a:pt x="9" y="19"/>
                      </a:cubicBezTo>
                      <a:cubicBezTo>
                        <a:pt x="11" y="19"/>
                        <a:pt x="14" y="19"/>
                        <a:pt x="15" y="19"/>
                      </a:cubicBezTo>
                      <a:cubicBezTo>
                        <a:pt x="16" y="19"/>
                        <a:pt x="16" y="18"/>
                        <a:pt x="15" y="18"/>
                      </a:cubicBezTo>
                      <a:cubicBezTo>
                        <a:pt x="14" y="17"/>
                        <a:pt x="13" y="17"/>
                        <a:pt x="12" y="16"/>
                      </a:cubicBezTo>
                      <a:cubicBezTo>
                        <a:pt x="12" y="15"/>
                        <a:pt x="11" y="15"/>
                        <a:pt x="12" y="15"/>
                      </a:cubicBezTo>
                      <a:cubicBezTo>
                        <a:pt x="13" y="15"/>
                        <a:pt x="14" y="15"/>
                        <a:pt x="14" y="14"/>
                      </a:cubicBezTo>
                      <a:cubicBezTo>
                        <a:pt x="15" y="14"/>
                        <a:pt x="15" y="15"/>
                        <a:pt x="16" y="15"/>
                      </a:cubicBezTo>
                      <a:cubicBezTo>
                        <a:pt x="16" y="16"/>
                        <a:pt x="17" y="16"/>
                        <a:pt x="18" y="17"/>
                      </a:cubicBezTo>
                      <a:cubicBezTo>
                        <a:pt x="18" y="18"/>
                        <a:pt x="18" y="19"/>
                        <a:pt x="19" y="19"/>
                      </a:cubicBezTo>
                      <a:cubicBezTo>
                        <a:pt x="21" y="19"/>
                        <a:pt x="22" y="19"/>
                        <a:pt x="23" y="19"/>
                      </a:cubicBezTo>
                      <a:cubicBezTo>
                        <a:pt x="24" y="19"/>
                        <a:pt x="23" y="17"/>
                        <a:pt x="22" y="17"/>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51" name="Freeform 1149"/>
                <p:cNvSpPr>
                  <a:spLocks/>
                </p:cNvSpPr>
                <p:nvPr/>
              </p:nvSpPr>
              <p:spPr bwMode="auto">
                <a:xfrm>
                  <a:off x="5156" y="2044"/>
                  <a:ext cx="6" cy="5"/>
                </a:xfrm>
                <a:custGeom>
                  <a:avLst/>
                  <a:gdLst>
                    <a:gd name="T0" fmla="*/ 19 w 21"/>
                    <a:gd name="T1" fmla="*/ 15 h 18"/>
                    <a:gd name="T2" fmla="*/ 19 w 21"/>
                    <a:gd name="T3" fmla="*/ 15 h 18"/>
                    <a:gd name="T4" fmla="*/ 17 w 21"/>
                    <a:gd name="T5" fmla="*/ 14 h 18"/>
                    <a:gd name="T6" fmla="*/ 15 w 21"/>
                    <a:gd name="T7" fmla="*/ 11 h 18"/>
                    <a:gd name="T8" fmla="*/ 15 w 21"/>
                    <a:gd name="T9" fmla="*/ 10 h 18"/>
                    <a:gd name="T10" fmla="*/ 13 w 21"/>
                    <a:gd name="T11" fmla="*/ 2 h 18"/>
                    <a:gd name="T12" fmla="*/ 8 w 21"/>
                    <a:gd name="T13" fmla="*/ 0 h 18"/>
                    <a:gd name="T14" fmla="*/ 3 w 21"/>
                    <a:gd name="T15" fmla="*/ 0 h 18"/>
                    <a:gd name="T16" fmla="*/ 2 w 21"/>
                    <a:gd name="T17" fmla="*/ 3 h 18"/>
                    <a:gd name="T18" fmla="*/ 4 w 21"/>
                    <a:gd name="T19" fmla="*/ 6 h 18"/>
                    <a:gd name="T20" fmla="*/ 7 w 21"/>
                    <a:gd name="T21" fmla="*/ 6 h 18"/>
                    <a:gd name="T22" fmla="*/ 7 w 21"/>
                    <a:gd name="T23" fmla="*/ 4 h 18"/>
                    <a:gd name="T24" fmla="*/ 7 w 21"/>
                    <a:gd name="T25" fmla="*/ 2 h 18"/>
                    <a:gd name="T26" fmla="*/ 10 w 21"/>
                    <a:gd name="T27" fmla="*/ 6 h 18"/>
                    <a:gd name="T28" fmla="*/ 10 w 21"/>
                    <a:gd name="T29" fmla="*/ 10 h 18"/>
                    <a:gd name="T30" fmla="*/ 9 w 21"/>
                    <a:gd name="T31" fmla="*/ 9 h 18"/>
                    <a:gd name="T32" fmla="*/ 7 w 21"/>
                    <a:gd name="T33" fmla="*/ 6 h 18"/>
                    <a:gd name="T34" fmla="*/ 4 w 21"/>
                    <a:gd name="T35" fmla="*/ 6 h 18"/>
                    <a:gd name="T36" fmla="*/ 4 w 21"/>
                    <a:gd name="T37" fmla="*/ 7 h 18"/>
                    <a:gd name="T38" fmla="*/ 7 w 21"/>
                    <a:gd name="T39" fmla="*/ 14 h 18"/>
                    <a:gd name="T40" fmla="*/ 7 w 21"/>
                    <a:gd name="T41" fmla="*/ 16 h 18"/>
                    <a:gd name="T42" fmla="*/ 8 w 21"/>
                    <a:gd name="T43" fmla="*/ 18 h 18"/>
                    <a:gd name="T44" fmla="*/ 12 w 21"/>
                    <a:gd name="T45" fmla="*/ 18 h 18"/>
                    <a:gd name="T46" fmla="*/ 13 w 21"/>
                    <a:gd name="T47" fmla="*/ 16 h 18"/>
                    <a:gd name="T48" fmla="*/ 11 w 21"/>
                    <a:gd name="T49" fmla="*/ 15 h 18"/>
                    <a:gd name="T50" fmla="*/ 11 w 21"/>
                    <a:gd name="T51" fmla="*/ 14 h 18"/>
                    <a:gd name="T52" fmla="*/ 12 w 21"/>
                    <a:gd name="T53" fmla="*/ 13 h 18"/>
                    <a:gd name="T54" fmla="*/ 13 w 21"/>
                    <a:gd name="T55" fmla="*/ 14 h 18"/>
                    <a:gd name="T56" fmla="*/ 15 w 21"/>
                    <a:gd name="T57" fmla="*/ 16 h 18"/>
                    <a:gd name="T58" fmla="*/ 17 w 21"/>
                    <a:gd name="T59" fmla="*/ 18 h 18"/>
                    <a:gd name="T60" fmla="*/ 20 w 21"/>
                    <a:gd name="T61" fmla="*/ 18 h 18"/>
                    <a:gd name="T62" fmla="*/ 19 w 21"/>
                    <a:gd name="T63"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 h="18">
                      <a:moveTo>
                        <a:pt x="19" y="15"/>
                      </a:moveTo>
                      <a:lnTo>
                        <a:pt x="19" y="15"/>
                      </a:lnTo>
                      <a:cubicBezTo>
                        <a:pt x="18" y="15"/>
                        <a:pt x="17" y="14"/>
                        <a:pt x="17" y="14"/>
                      </a:cubicBezTo>
                      <a:cubicBezTo>
                        <a:pt x="16" y="13"/>
                        <a:pt x="15" y="12"/>
                        <a:pt x="15" y="11"/>
                      </a:cubicBezTo>
                      <a:cubicBezTo>
                        <a:pt x="14" y="11"/>
                        <a:pt x="15" y="10"/>
                        <a:pt x="15" y="10"/>
                      </a:cubicBezTo>
                      <a:cubicBezTo>
                        <a:pt x="16" y="7"/>
                        <a:pt x="14" y="4"/>
                        <a:pt x="13" y="2"/>
                      </a:cubicBezTo>
                      <a:cubicBezTo>
                        <a:pt x="12" y="0"/>
                        <a:pt x="10" y="0"/>
                        <a:pt x="8" y="0"/>
                      </a:cubicBezTo>
                      <a:cubicBezTo>
                        <a:pt x="5" y="0"/>
                        <a:pt x="4" y="0"/>
                        <a:pt x="3" y="0"/>
                      </a:cubicBezTo>
                      <a:cubicBezTo>
                        <a:pt x="1" y="0"/>
                        <a:pt x="0" y="1"/>
                        <a:pt x="2" y="3"/>
                      </a:cubicBezTo>
                      <a:cubicBezTo>
                        <a:pt x="3" y="3"/>
                        <a:pt x="3" y="4"/>
                        <a:pt x="4" y="6"/>
                      </a:cubicBezTo>
                      <a:lnTo>
                        <a:pt x="7" y="6"/>
                      </a:lnTo>
                      <a:cubicBezTo>
                        <a:pt x="7" y="5"/>
                        <a:pt x="7" y="4"/>
                        <a:pt x="7" y="4"/>
                      </a:cubicBezTo>
                      <a:cubicBezTo>
                        <a:pt x="6" y="3"/>
                        <a:pt x="6" y="2"/>
                        <a:pt x="7" y="2"/>
                      </a:cubicBezTo>
                      <a:cubicBezTo>
                        <a:pt x="8" y="2"/>
                        <a:pt x="9" y="3"/>
                        <a:pt x="10" y="6"/>
                      </a:cubicBezTo>
                      <a:cubicBezTo>
                        <a:pt x="11" y="8"/>
                        <a:pt x="11" y="10"/>
                        <a:pt x="10" y="10"/>
                      </a:cubicBezTo>
                      <a:cubicBezTo>
                        <a:pt x="9" y="10"/>
                        <a:pt x="9" y="10"/>
                        <a:pt x="9" y="9"/>
                      </a:cubicBezTo>
                      <a:cubicBezTo>
                        <a:pt x="9" y="9"/>
                        <a:pt x="8" y="7"/>
                        <a:pt x="7" y="6"/>
                      </a:cubicBezTo>
                      <a:lnTo>
                        <a:pt x="4" y="6"/>
                      </a:lnTo>
                      <a:cubicBezTo>
                        <a:pt x="4" y="6"/>
                        <a:pt x="4" y="7"/>
                        <a:pt x="4" y="7"/>
                      </a:cubicBezTo>
                      <a:cubicBezTo>
                        <a:pt x="5" y="10"/>
                        <a:pt x="6" y="12"/>
                        <a:pt x="7" y="14"/>
                      </a:cubicBezTo>
                      <a:cubicBezTo>
                        <a:pt x="7" y="15"/>
                        <a:pt x="8" y="16"/>
                        <a:pt x="7" y="16"/>
                      </a:cubicBezTo>
                      <a:cubicBezTo>
                        <a:pt x="7" y="17"/>
                        <a:pt x="6" y="18"/>
                        <a:pt x="8" y="18"/>
                      </a:cubicBezTo>
                      <a:cubicBezTo>
                        <a:pt x="9" y="18"/>
                        <a:pt x="12" y="18"/>
                        <a:pt x="12" y="18"/>
                      </a:cubicBezTo>
                      <a:cubicBezTo>
                        <a:pt x="13" y="18"/>
                        <a:pt x="14" y="17"/>
                        <a:pt x="13" y="16"/>
                      </a:cubicBezTo>
                      <a:cubicBezTo>
                        <a:pt x="12" y="16"/>
                        <a:pt x="11" y="15"/>
                        <a:pt x="11" y="15"/>
                      </a:cubicBezTo>
                      <a:cubicBezTo>
                        <a:pt x="11" y="14"/>
                        <a:pt x="10" y="14"/>
                        <a:pt x="11" y="14"/>
                      </a:cubicBezTo>
                      <a:cubicBezTo>
                        <a:pt x="12" y="14"/>
                        <a:pt x="12" y="14"/>
                        <a:pt x="12" y="13"/>
                      </a:cubicBezTo>
                      <a:cubicBezTo>
                        <a:pt x="13" y="13"/>
                        <a:pt x="13" y="14"/>
                        <a:pt x="13" y="14"/>
                      </a:cubicBezTo>
                      <a:cubicBezTo>
                        <a:pt x="14" y="15"/>
                        <a:pt x="15" y="15"/>
                        <a:pt x="15" y="16"/>
                      </a:cubicBezTo>
                      <a:cubicBezTo>
                        <a:pt x="16" y="16"/>
                        <a:pt x="15" y="18"/>
                        <a:pt x="17" y="18"/>
                      </a:cubicBezTo>
                      <a:cubicBezTo>
                        <a:pt x="18" y="18"/>
                        <a:pt x="19" y="18"/>
                        <a:pt x="20" y="18"/>
                      </a:cubicBezTo>
                      <a:cubicBezTo>
                        <a:pt x="21" y="18"/>
                        <a:pt x="20" y="15"/>
                        <a:pt x="19" y="15"/>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52" name="Freeform 1150"/>
                <p:cNvSpPr>
                  <a:spLocks/>
                </p:cNvSpPr>
                <p:nvPr/>
              </p:nvSpPr>
              <p:spPr bwMode="auto">
                <a:xfrm>
                  <a:off x="5140" y="2026"/>
                  <a:ext cx="5" cy="5"/>
                </a:xfrm>
                <a:custGeom>
                  <a:avLst/>
                  <a:gdLst>
                    <a:gd name="T0" fmla="*/ 2 w 18"/>
                    <a:gd name="T1" fmla="*/ 0 h 19"/>
                    <a:gd name="T2" fmla="*/ 2 w 18"/>
                    <a:gd name="T3" fmla="*/ 0 h 19"/>
                    <a:gd name="T4" fmla="*/ 0 w 18"/>
                    <a:gd name="T5" fmla="*/ 1 h 19"/>
                    <a:gd name="T6" fmla="*/ 0 w 18"/>
                    <a:gd name="T7" fmla="*/ 4 h 19"/>
                    <a:gd name="T8" fmla="*/ 2 w 18"/>
                    <a:gd name="T9" fmla="*/ 4 h 19"/>
                    <a:gd name="T10" fmla="*/ 2 w 18"/>
                    <a:gd name="T11" fmla="*/ 3 h 19"/>
                    <a:gd name="T12" fmla="*/ 3 w 18"/>
                    <a:gd name="T13" fmla="*/ 3 h 19"/>
                    <a:gd name="T14" fmla="*/ 4 w 18"/>
                    <a:gd name="T15" fmla="*/ 3 h 19"/>
                    <a:gd name="T16" fmla="*/ 5 w 18"/>
                    <a:gd name="T17" fmla="*/ 5 h 19"/>
                    <a:gd name="T18" fmla="*/ 10 w 18"/>
                    <a:gd name="T19" fmla="*/ 15 h 19"/>
                    <a:gd name="T20" fmla="*/ 10 w 18"/>
                    <a:gd name="T21" fmla="*/ 17 h 19"/>
                    <a:gd name="T22" fmla="*/ 10 w 18"/>
                    <a:gd name="T23" fmla="*/ 19 h 19"/>
                    <a:gd name="T24" fmla="*/ 17 w 18"/>
                    <a:gd name="T25" fmla="*/ 19 h 19"/>
                    <a:gd name="T26" fmla="*/ 16 w 18"/>
                    <a:gd name="T27" fmla="*/ 17 h 19"/>
                    <a:gd name="T28" fmla="*/ 14 w 18"/>
                    <a:gd name="T29" fmla="*/ 15 h 19"/>
                    <a:gd name="T30" fmla="*/ 8 w 18"/>
                    <a:gd name="T31" fmla="*/ 3 h 19"/>
                    <a:gd name="T32" fmla="*/ 9 w 18"/>
                    <a:gd name="T33" fmla="*/ 3 h 19"/>
                    <a:gd name="T34" fmla="*/ 10 w 18"/>
                    <a:gd name="T35" fmla="*/ 3 h 19"/>
                    <a:gd name="T36" fmla="*/ 11 w 18"/>
                    <a:gd name="T37" fmla="*/ 3 h 19"/>
                    <a:gd name="T38" fmla="*/ 12 w 18"/>
                    <a:gd name="T39" fmla="*/ 3 h 19"/>
                    <a:gd name="T40" fmla="*/ 13 w 18"/>
                    <a:gd name="T41" fmla="*/ 2 h 19"/>
                    <a:gd name="T42" fmla="*/ 11 w 18"/>
                    <a:gd name="T43" fmla="*/ 0 h 19"/>
                    <a:gd name="T44" fmla="*/ 9 w 18"/>
                    <a:gd name="T45" fmla="*/ 0 h 19"/>
                    <a:gd name="T46" fmla="*/ 2 w 18"/>
                    <a:gd name="T4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19">
                      <a:moveTo>
                        <a:pt x="2" y="0"/>
                      </a:moveTo>
                      <a:lnTo>
                        <a:pt x="2" y="0"/>
                      </a:lnTo>
                      <a:cubicBezTo>
                        <a:pt x="1" y="0"/>
                        <a:pt x="0" y="0"/>
                        <a:pt x="0" y="1"/>
                      </a:cubicBezTo>
                      <a:cubicBezTo>
                        <a:pt x="0" y="2"/>
                        <a:pt x="0" y="3"/>
                        <a:pt x="0" y="4"/>
                      </a:cubicBezTo>
                      <a:cubicBezTo>
                        <a:pt x="0" y="4"/>
                        <a:pt x="1" y="5"/>
                        <a:pt x="2" y="4"/>
                      </a:cubicBezTo>
                      <a:cubicBezTo>
                        <a:pt x="2" y="3"/>
                        <a:pt x="2" y="3"/>
                        <a:pt x="2" y="3"/>
                      </a:cubicBezTo>
                      <a:cubicBezTo>
                        <a:pt x="2" y="3"/>
                        <a:pt x="2" y="3"/>
                        <a:pt x="3" y="3"/>
                      </a:cubicBezTo>
                      <a:cubicBezTo>
                        <a:pt x="3" y="3"/>
                        <a:pt x="3" y="3"/>
                        <a:pt x="4" y="3"/>
                      </a:cubicBezTo>
                      <a:cubicBezTo>
                        <a:pt x="4" y="3"/>
                        <a:pt x="4" y="3"/>
                        <a:pt x="5" y="5"/>
                      </a:cubicBezTo>
                      <a:cubicBezTo>
                        <a:pt x="7" y="8"/>
                        <a:pt x="9" y="12"/>
                        <a:pt x="10" y="15"/>
                      </a:cubicBezTo>
                      <a:cubicBezTo>
                        <a:pt x="10" y="16"/>
                        <a:pt x="11" y="17"/>
                        <a:pt x="10" y="17"/>
                      </a:cubicBezTo>
                      <a:cubicBezTo>
                        <a:pt x="9" y="17"/>
                        <a:pt x="8" y="19"/>
                        <a:pt x="10" y="19"/>
                      </a:cubicBezTo>
                      <a:cubicBezTo>
                        <a:pt x="11" y="19"/>
                        <a:pt x="16" y="19"/>
                        <a:pt x="17" y="19"/>
                      </a:cubicBezTo>
                      <a:cubicBezTo>
                        <a:pt x="18" y="19"/>
                        <a:pt x="18" y="17"/>
                        <a:pt x="16" y="17"/>
                      </a:cubicBezTo>
                      <a:cubicBezTo>
                        <a:pt x="16" y="16"/>
                        <a:pt x="15" y="16"/>
                        <a:pt x="14" y="15"/>
                      </a:cubicBezTo>
                      <a:cubicBezTo>
                        <a:pt x="12" y="11"/>
                        <a:pt x="9" y="5"/>
                        <a:pt x="8" y="3"/>
                      </a:cubicBezTo>
                      <a:cubicBezTo>
                        <a:pt x="8" y="3"/>
                        <a:pt x="8" y="3"/>
                        <a:pt x="9" y="3"/>
                      </a:cubicBezTo>
                      <a:cubicBezTo>
                        <a:pt x="9" y="3"/>
                        <a:pt x="10" y="3"/>
                        <a:pt x="10" y="3"/>
                      </a:cubicBezTo>
                      <a:cubicBezTo>
                        <a:pt x="11" y="3"/>
                        <a:pt x="11" y="3"/>
                        <a:pt x="11" y="3"/>
                      </a:cubicBezTo>
                      <a:cubicBezTo>
                        <a:pt x="11" y="4"/>
                        <a:pt x="12" y="4"/>
                        <a:pt x="12" y="3"/>
                      </a:cubicBezTo>
                      <a:cubicBezTo>
                        <a:pt x="13" y="3"/>
                        <a:pt x="13" y="3"/>
                        <a:pt x="13" y="2"/>
                      </a:cubicBezTo>
                      <a:cubicBezTo>
                        <a:pt x="12" y="1"/>
                        <a:pt x="11" y="0"/>
                        <a:pt x="11" y="0"/>
                      </a:cubicBezTo>
                      <a:cubicBezTo>
                        <a:pt x="11" y="0"/>
                        <a:pt x="10" y="0"/>
                        <a:pt x="9" y="0"/>
                      </a:cubicBezTo>
                      <a:cubicBezTo>
                        <a:pt x="9" y="0"/>
                        <a:pt x="4" y="0"/>
                        <a:pt x="2" y="0"/>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53" name="Freeform 1151"/>
                <p:cNvSpPr>
                  <a:spLocks/>
                </p:cNvSpPr>
                <p:nvPr/>
              </p:nvSpPr>
              <p:spPr bwMode="auto">
                <a:xfrm>
                  <a:off x="5133" y="2044"/>
                  <a:ext cx="5" cy="6"/>
                </a:xfrm>
                <a:custGeom>
                  <a:avLst/>
                  <a:gdLst>
                    <a:gd name="T0" fmla="*/ 2 w 16"/>
                    <a:gd name="T1" fmla="*/ 0 h 19"/>
                    <a:gd name="T2" fmla="*/ 2 w 16"/>
                    <a:gd name="T3" fmla="*/ 0 h 19"/>
                    <a:gd name="T4" fmla="*/ 0 w 16"/>
                    <a:gd name="T5" fmla="*/ 1 h 19"/>
                    <a:gd name="T6" fmla="*/ 0 w 16"/>
                    <a:gd name="T7" fmla="*/ 4 h 19"/>
                    <a:gd name="T8" fmla="*/ 2 w 16"/>
                    <a:gd name="T9" fmla="*/ 4 h 19"/>
                    <a:gd name="T10" fmla="*/ 2 w 16"/>
                    <a:gd name="T11" fmla="*/ 3 h 19"/>
                    <a:gd name="T12" fmla="*/ 3 w 16"/>
                    <a:gd name="T13" fmla="*/ 3 h 19"/>
                    <a:gd name="T14" fmla="*/ 4 w 16"/>
                    <a:gd name="T15" fmla="*/ 3 h 19"/>
                    <a:gd name="T16" fmla="*/ 5 w 16"/>
                    <a:gd name="T17" fmla="*/ 5 h 19"/>
                    <a:gd name="T18" fmla="*/ 8 w 16"/>
                    <a:gd name="T19" fmla="*/ 14 h 19"/>
                    <a:gd name="T20" fmla="*/ 9 w 16"/>
                    <a:gd name="T21" fmla="*/ 17 h 19"/>
                    <a:gd name="T22" fmla="*/ 8 w 16"/>
                    <a:gd name="T23" fmla="*/ 19 h 19"/>
                    <a:gd name="T24" fmla="*/ 15 w 16"/>
                    <a:gd name="T25" fmla="*/ 18 h 19"/>
                    <a:gd name="T26" fmla="*/ 15 w 16"/>
                    <a:gd name="T27" fmla="*/ 16 h 19"/>
                    <a:gd name="T28" fmla="*/ 13 w 16"/>
                    <a:gd name="T29" fmla="*/ 15 h 19"/>
                    <a:gd name="T30" fmla="*/ 8 w 16"/>
                    <a:gd name="T31" fmla="*/ 3 h 19"/>
                    <a:gd name="T32" fmla="*/ 9 w 16"/>
                    <a:gd name="T33" fmla="*/ 3 h 19"/>
                    <a:gd name="T34" fmla="*/ 10 w 16"/>
                    <a:gd name="T35" fmla="*/ 3 h 19"/>
                    <a:gd name="T36" fmla="*/ 11 w 16"/>
                    <a:gd name="T37" fmla="*/ 3 h 19"/>
                    <a:gd name="T38" fmla="*/ 12 w 16"/>
                    <a:gd name="T39" fmla="*/ 4 h 19"/>
                    <a:gd name="T40" fmla="*/ 13 w 16"/>
                    <a:gd name="T41" fmla="*/ 2 h 19"/>
                    <a:gd name="T42" fmla="*/ 11 w 16"/>
                    <a:gd name="T43" fmla="*/ 0 h 19"/>
                    <a:gd name="T44" fmla="*/ 10 w 16"/>
                    <a:gd name="T45" fmla="*/ 0 h 19"/>
                    <a:gd name="T46" fmla="*/ 2 w 16"/>
                    <a:gd name="T4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 h="19">
                      <a:moveTo>
                        <a:pt x="2" y="0"/>
                      </a:moveTo>
                      <a:lnTo>
                        <a:pt x="2" y="0"/>
                      </a:lnTo>
                      <a:cubicBezTo>
                        <a:pt x="1" y="0"/>
                        <a:pt x="0" y="0"/>
                        <a:pt x="0" y="1"/>
                      </a:cubicBezTo>
                      <a:cubicBezTo>
                        <a:pt x="0" y="2"/>
                        <a:pt x="0" y="3"/>
                        <a:pt x="0" y="4"/>
                      </a:cubicBezTo>
                      <a:cubicBezTo>
                        <a:pt x="0" y="4"/>
                        <a:pt x="1" y="5"/>
                        <a:pt x="2" y="4"/>
                      </a:cubicBezTo>
                      <a:cubicBezTo>
                        <a:pt x="2" y="4"/>
                        <a:pt x="2" y="4"/>
                        <a:pt x="2" y="3"/>
                      </a:cubicBezTo>
                      <a:cubicBezTo>
                        <a:pt x="2" y="3"/>
                        <a:pt x="2" y="3"/>
                        <a:pt x="3" y="3"/>
                      </a:cubicBezTo>
                      <a:cubicBezTo>
                        <a:pt x="3" y="3"/>
                        <a:pt x="4" y="3"/>
                        <a:pt x="4" y="3"/>
                      </a:cubicBezTo>
                      <a:cubicBezTo>
                        <a:pt x="4" y="3"/>
                        <a:pt x="4" y="3"/>
                        <a:pt x="5" y="5"/>
                      </a:cubicBezTo>
                      <a:cubicBezTo>
                        <a:pt x="7" y="8"/>
                        <a:pt x="7" y="12"/>
                        <a:pt x="8" y="14"/>
                      </a:cubicBezTo>
                      <a:cubicBezTo>
                        <a:pt x="9" y="15"/>
                        <a:pt x="9" y="16"/>
                        <a:pt x="9" y="17"/>
                      </a:cubicBezTo>
                      <a:cubicBezTo>
                        <a:pt x="7" y="17"/>
                        <a:pt x="7" y="19"/>
                        <a:pt x="8" y="19"/>
                      </a:cubicBezTo>
                      <a:cubicBezTo>
                        <a:pt x="10" y="19"/>
                        <a:pt x="14" y="18"/>
                        <a:pt x="15" y="18"/>
                      </a:cubicBezTo>
                      <a:cubicBezTo>
                        <a:pt x="16" y="18"/>
                        <a:pt x="16" y="17"/>
                        <a:pt x="15" y="16"/>
                      </a:cubicBezTo>
                      <a:cubicBezTo>
                        <a:pt x="14" y="16"/>
                        <a:pt x="14" y="16"/>
                        <a:pt x="13" y="15"/>
                      </a:cubicBezTo>
                      <a:cubicBezTo>
                        <a:pt x="11" y="11"/>
                        <a:pt x="9" y="5"/>
                        <a:pt x="8" y="3"/>
                      </a:cubicBezTo>
                      <a:cubicBezTo>
                        <a:pt x="8" y="3"/>
                        <a:pt x="8" y="3"/>
                        <a:pt x="9" y="3"/>
                      </a:cubicBezTo>
                      <a:cubicBezTo>
                        <a:pt x="9" y="3"/>
                        <a:pt x="10" y="3"/>
                        <a:pt x="10" y="3"/>
                      </a:cubicBezTo>
                      <a:cubicBezTo>
                        <a:pt x="11" y="3"/>
                        <a:pt x="11" y="3"/>
                        <a:pt x="11" y="3"/>
                      </a:cubicBezTo>
                      <a:cubicBezTo>
                        <a:pt x="11" y="4"/>
                        <a:pt x="12" y="4"/>
                        <a:pt x="12" y="4"/>
                      </a:cubicBezTo>
                      <a:cubicBezTo>
                        <a:pt x="13" y="3"/>
                        <a:pt x="14" y="3"/>
                        <a:pt x="13" y="2"/>
                      </a:cubicBezTo>
                      <a:cubicBezTo>
                        <a:pt x="12" y="1"/>
                        <a:pt x="11" y="1"/>
                        <a:pt x="11" y="0"/>
                      </a:cubicBezTo>
                      <a:cubicBezTo>
                        <a:pt x="11" y="0"/>
                        <a:pt x="10" y="0"/>
                        <a:pt x="10" y="0"/>
                      </a:cubicBezTo>
                      <a:cubicBezTo>
                        <a:pt x="9" y="0"/>
                        <a:pt x="4" y="0"/>
                        <a:pt x="2" y="0"/>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54" name="Freeform 1152"/>
                <p:cNvSpPr>
                  <a:spLocks/>
                </p:cNvSpPr>
                <p:nvPr/>
              </p:nvSpPr>
              <p:spPr bwMode="auto">
                <a:xfrm>
                  <a:off x="5148" y="2026"/>
                  <a:ext cx="5" cy="5"/>
                </a:xfrm>
                <a:custGeom>
                  <a:avLst/>
                  <a:gdLst>
                    <a:gd name="T0" fmla="*/ 17 w 18"/>
                    <a:gd name="T1" fmla="*/ 12 h 19"/>
                    <a:gd name="T2" fmla="*/ 17 w 18"/>
                    <a:gd name="T3" fmla="*/ 12 h 19"/>
                    <a:gd name="T4" fmla="*/ 12 w 18"/>
                    <a:gd name="T5" fmla="*/ 2 h 19"/>
                    <a:gd name="T6" fmla="*/ 8 w 18"/>
                    <a:gd name="T7" fmla="*/ 0 h 19"/>
                    <a:gd name="T8" fmla="*/ 2 w 18"/>
                    <a:gd name="T9" fmla="*/ 0 h 19"/>
                    <a:gd name="T10" fmla="*/ 1 w 18"/>
                    <a:gd name="T11" fmla="*/ 2 h 19"/>
                    <a:gd name="T12" fmla="*/ 3 w 18"/>
                    <a:gd name="T13" fmla="*/ 5 h 19"/>
                    <a:gd name="T14" fmla="*/ 5 w 18"/>
                    <a:gd name="T15" fmla="*/ 9 h 19"/>
                    <a:gd name="T16" fmla="*/ 9 w 18"/>
                    <a:gd name="T17" fmla="*/ 9 h 19"/>
                    <a:gd name="T18" fmla="*/ 7 w 18"/>
                    <a:gd name="T19" fmla="*/ 4 h 19"/>
                    <a:gd name="T20" fmla="*/ 7 w 18"/>
                    <a:gd name="T21" fmla="*/ 3 h 19"/>
                    <a:gd name="T22" fmla="*/ 10 w 18"/>
                    <a:gd name="T23" fmla="*/ 4 h 19"/>
                    <a:gd name="T24" fmla="*/ 13 w 18"/>
                    <a:gd name="T25" fmla="*/ 10 h 19"/>
                    <a:gd name="T26" fmla="*/ 14 w 18"/>
                    <a:gd name="T27" fmla="*/ 15 h 19"/>
                    <a:gd name="T28" fmla="*/ 11 w 18"/>
                    <a:gd name="T29" fmla="*/ 14 h 19"/>
                    <a:gd name="T30" fmla="*/ 9 w 18"/>
                    <a:gd name="T31" fmla="*/ 9 h 19"/>
                    <a:gd name="T32" fmla="*/ 5 w 18"/>
                    <a:gd name="T33" fmla="*/ 9 h 19"/>
                    <a:gd name="T34" fmla="*/ 8 w 18"/>
                    <a:gd name="T35" fmla="*/ 14 h 19"/>
                    <a:gd name="T36" fmla="*/ 8 w 18"/>
                    <a:gd name="T37" fmla="*/ 16 h 19"/>
                    <a:gd name="T38" fmla="*/ 10 w 18"/>
                    <a:gd name="T39" fmla="*/ 18 h 19"/>
                    <a:gd name="T40" fmla="*/ 15 w 18"/>
                    <a:gd name="T41" fmla="*/ 18 h 19"/>
                    <a:gd name="T42" fmla="*/ 17 w 18"/>
                    <a:gd name="T43"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9">
                      <a:moveTo>
                        <a:pt x="17" y="12"/>
                      </a:moveTo>
                      <a:lnTo>
                        <a:pt x="17" y="12"/>
                      </a:lnTo>
                      <a:cubicBezTo>
                        <a:pt x="16" y="8"/>
                        <a:pt x="15" y="4"/>
                        <a:pt x="12" y="2"/>
                      </a:cubicBezTo>
                      <a:cubicBezTo>
                        <a:pt x="10" y="0"/>
                        <a:pt x="9" y="0"/>
                        <a:pt x="8" y="0"/>
                      </a:cubicBezTo>
                      <a:cubicBezTo>
                        <a:pt x="7" y="0"/>
                        <a:pt x="3" y="0"/>
                        <a:pt x="2" y="0"/>
                      </a:cubicBezTo>
                      <a:cubicBezTo>
                        <a:pt x="0" y="0"/>
                        <a:pt x="0" y="1"/>
                        <a:pt x="1" y="2"/>
                      </a:cubicBezTo>
                      <a:cubicBezTo>
                        <a:pt x="3" y="3"/>
                        <a:pt x="2" y="3"/>
                        <a:pt x="3" y="5"/>
                      </a:cubicBezTo>
                      <a:cubicBezTo>
                        <a:pt x="4" y="6"/>
                        <a:pt x="5" y="8"/>
                        <a:pt x="5" y="9"/>
                      </a:cubicBezTo>
                      <a:lnTo>
                        <a:pt x="9" y="9"/>
                      </a:lnTo>
                      <a:cubicBezTo>
                        <a:pt x="9" y="8"/>
                        <a:pt x="8" y="6"/>
                        <a:pt x="7" y="4"/>
                      </a:cubicBezTo>
                      <a:cubicBezTo>
                        <a:pt x="7" y="3"/>
                        <a:pt x="6" y="3"/>
                        <a:pt x="7" y="3"/>
                      </a:cubicBezTo>
                      <a:cubicBezTo>
                        <a:pt x="9" y="3"/>
                        <a:pt x="9" y="3"/>
                        <a:pt x="10" y="4"/>
                      </a:cubicBezTo>
                      <a:cubicBezTo>
                        <a:pt x="11" y="6"/>
                        <a:pt x="13" y="8"/>
                        <a:pt x="13" y="10"/>
                      </a:cubicBezTo>
                      <a:cubicBezTo>
                        <a:pt x="14" y="12"/>
                        <a:pt x="14" y="14"/>
                        <a:pt x="14" y="15"/>
                      </a:cubicBezTo>
                      <a:cubicBezTo>
                        <a:pt x="13" y="16"/>
                        <a:pt x="12" y="15"/>
                        <a:pt x="11" y="14"/>
                      </a:cubicBezTo>
                      <a:cubicBezTo>
                        <a:pt x="11" y="14"/>
                        <a:pt x="10" y="12"/>
                        <a:pt x="9" y="9"/>
                      </a:cubicBezTo>
                      <a:lnTo>
                        <a:pt x="5" y="9"/>
                      </a:lnTo>
                      <a:cubicBezTo>
                        <a:pt x="6" y="11"/>
                        <a:pt x="7" y="13"/>
                        <a:pt x="8" y="14"/>
                      </a:cubicBezTo>
                      <a:cubicBezTo>
                        <a:pt x="8" y="16"/>
                        <a:pt x="8" y="16"/>
                        <a:pt x="8" y="16"/>
                      </a:cubicBezTo>
                      <a:cubicBezTo>
                        <a:pt x="8" y="17"/>
                        <a:pt x="7" y="19"/>
                        <a:pt x="10" y="18"/>
                      </a:cubicBezTo>
                      <a:cubicBezTo>
                        <a:pt x="13" y="18"/>
                        <a:pt x="14" y="18"/>
                        <a:pt x="15" y="18"/>
                      </a:cubicBezTo>
                      <a:cubicBezTo>
                        <a:pt x="17" y="17"/>
                        <a:pt x="18" y="15"/>
                        <a:pt x="17" y="12"/>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55" name="Freeform 1153"/>
                <p:cNvSpPr>
                  <a:spLocks/>
                </p:cNvSpPr>
                <p:nvPr/>
              </p:nvSpPr>
              <p:spPr bwMode="auto">
                <a:xfrm>
                  <a:off x="5139" y="2035"/>
                  <a:ext cx="6" cy="6"/>
                </a:xfrm>
                <a:custGeom>
                  <a:avLst/>
                  <a:gdLst>
                    <a:gd name="T0" fmla="*/ 17 w 18"/>
                    <a:gd name="T1" fmla="*/ 12 h 19"/>
                    <a:gd name="T2" fmla="*/ 17 w 18"/>
                    <a:gd name="T3" fmla="*/ 12 h 19"/>
                    <a:gd name="T4" fmla="*/ 13 w 18"/>
                    <a:gd name="T5" fmla="*/ 2 h 19"/>
                    <a:gd name="T6" fmla="*/ 8 w 18"/>
                    <a:gd name="T7" fmla="*/ 0 h 19"/>
                    <a:gd name="T8" fmla="*/ 2 w 18"/>
                    <a:gd name="T9" fmla="*/ 0 h 19"/>
                    <a:gd name="T10" fmla="*/ 1 w 18"/>
                    <a:gd name="T11" fmla="*/ 2 h 19"/>
                    <a:gd name="T12" fmla="*/ 3 w 18"/>
                    <a:gd name="T13" fmla="*/ 5 h 19"/>
                    <a:gd name="T14" fmla="*/ 6 w 18"/>
                    <a:gd name="T15" fmla="*/ 9 h 19"/>
                    <a:gd name="T16" fmla="*/ 9 w 18"/>
                    <a:gd name="T17" fmla="*/ 9 h 19"/>
                    <a:gd name="T18" fmla="*/ 7 w 18"/>
                    <a:gd name="T19" fmla="*/ 4 h 19"/>
                    <a:gd name="T20" fmla="*/ 8 w 18"/>
                    <a:gd name="T21" fmla="*/ 3 h 19"/>
                    <a:gd name="T22" fmla="*/ 10 w 18"/>
                    <a:gd name="T23" fmla="*/ 5 h 19"/>
                    <a:gd name="T24" fmla="*/ 13 w 18"/>
                    <a:gd name="T25" fmla="*/ 10 h 19"/>
                    <a:gd name="T26" fmla="*/ 14 w 18"/>
                    <a:gd name="T27" fmla="*/ 15 h 19"/>
                    <a:gd name="T28" fmla="*/ 11 w 18"/>
                    <a:gd name="T29" fmla="*/ 14 h 19"/>
                    <a:gd name="T30" fmla="*/ 9 w 18"/>
                    <a:gd name="T31" fmla="*/ 9 h 19"/>
                    <a:gd name="T32" fmla="*/ 6 w 18"/>
                    <a:gd name="T33" fmla="*/ 9 h 19"/>
                    <a:gd name="T34" fmla="*/ 8 w 18"/>
                    <a:gd name="T35" fmla="*/ 14 h 19"/>
                    <a:gd name="T36" fmla="*/ 8 w 18"/>
                    <a:gd name="T37" fmla="*/ 17 h 19"/>
                    <a:gd name="T38" fmla="*/ 10 w 18"/>
                    <a:gd name="T39" fmla="*/ 19 h 19"/>
                    <a:gd name="T40" fmla="*/ 15 w 18"/>
                    <a:gd name="T41" fmla="*/ 18 h 19"/>
                    <a:gd name="T42" fmla="*/ 17 w 18"/>
                    <a:gd name="T43"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9">
                      <a:moveTo>
                        <a:pt x="17" y="12"/>
                      </a:moveTo>
                      <a:lnTo>
                        <a:pt x="17" y="12"/>
                      </a:lnTo>
                      <a:cubicBezTo>
                        <a:pt x="17" y="8"/>
                        <a:pt x="15" y="4"/>
                        <a:pt x="13" y="2"/>
                      </a:cubicBezTo>
                      <a:cubicBezTo>
                        <a:pt x="10" y="0"/>
                        <a:pt x="9" y="0"/>
                        <a:pt x="8" y="0"/>
                      </a:cubicBezTo>
                      <a:cubicBezTo>
                        <a:pt x="7" y="0"/>
                        <a:pt x="3" y="0"/>
                        <a:pt x="2" y="0"/>
                      </a:cubicBezTo>
                      <a:cubicBezTo>
                        <a:pt x="0" y="0"/>
                        <a:pt x="0" y="1"/>
                        <a:pt x="1" y="2"/>
                      </a:cubicBezTo>
                      <a:cubicBezTo>
                        <a:pt x="3" y="3"/>
                        <a:pt x="2" y="3"/>
                        <a:pt x="3" y="5"/>
                      </a:cubicBezTo>
                      <a:cubicBezTo>
                        <a:pt x="4" y="6"/>
                        <a:pt x="5" y="8"/>
                        <a:pt x="6" y="9"/>
                      </a:cubicBezTo>
                      <a:lnTo>
                        <a:pt x="9" y="9"/>
                      </a:lnTo>
                      <a:cubicBezTo>
                        <a:pt x="9" y="8"/>
                        <a:pt x="8" y="6"/>
                        <a:pt x="7" y="4"/>
                      </a:cubicBezTo>
                      <a:cubicBezTo>
                        <a:pt x="7" y="3"/>
                        <a:pt x="6" y="3"/>
                        <a:pt x="8" y="3"/>
                      </a:cubicBezTo>
                      <a:cubicBezTo>
                        <a:pt x="9" y="3"/>
                        <a:pt x="9" y="3"/>
                        <a:pt x="10" y="5"/>
                      </a:cubicBezTo>
                      <a:cubicBezTo>
                        <a:pt x="11" y="6"/>
                        <a:pt x="13" y="9"/>
                        <a:pt x="13" y="10"/>
                      </a:cubicBezTo>
                      <a:cubicBezTo>
                        <a:pt x="14" y="12"/>
                        <a:pt x="14" y="14"/>
                        <a:pt x="14" y="15"/>
                      </a:cubicBezTo>
                      <a:cubicBezTo>
                        <a:pt x="13" y="16"/>
                        <a:pt x="12" y="15"/>
                        <a:pt x="11" y="14"/>
                      </a:cubicBezTo>
                      <a:cubicBezTo>
                        <a:pt x="11" y="14"/>
                        <a:pt x="10" y="12"/>
                        <a:pt x="9" y="9"/>
                      </a:cubicBezTo>
                      <a:lnTo>
                        <a:pt x="6" y="9"/>
                      </a:lnTo>
                      <a:cubicBezTo>
                        <a:pt x="6" y="11"/>
                        <a:pt x="7" y="13"/>
                        <a:pt x="8" y="14"/>
                      </a:cubicBezTo>
                      <a:cubicBezTo>
                        <a:pt x="8" y="16"/>
                        <a:pt x="8" y="16"/>
                        <a:pt x="8" y="17"/>
                      </a:cubicBezTo>
                      <a:cubicBezTo>
                        <a:pt x="8" y="17"/>
                        <a:pt x="7" y="19"/>
                        <a:pt x="10" y="19"/>
                      </a:cubicBezTo>
                      <a:cubicBezTo>
                        <a:pt x="13" y="18"/>
                        <a:pt x="14" y="18"/>
                        <a:pt x="15" y="18"/>
                      </a:cubicBezTo>
                      <a:cubicBezTo>
                        <a:pt x="17" y="17"/>
                        <a:pt x="18" y="15"/>
                        <a:pt x="17" y="12"/>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56" name="Freeform 1154"/>
                <p:cNvSpPr>
                  <a:spLocks/>
                </p:cNvSpPr>
                <p:nvPr/>
              </p:nvSpPr>
              <p:spPr bwMode="auto">
                <a:xfrm>
                  <a:off x="5145" y="2026"/>
                  <a:ext cx="5" cy="5"/>
                </a:xfrm>
                <a:custGeom>
                  <a:avLst/>
                  <a:gdLst>
                    <a:gd name="T0" fmla="*/ 14 w 16"/>
                    <a:gd name="T1" fmla="*/ 17 h 19"/>
                    <a:gd name="T2" fmla="*/ 14 w 16"/>
                    <a:gd name="T3" fmla="*/ 17 h 19"/>
                    <a:gd name="T4" fmla="*/ 12 w 16"/>
                    <a:gd name="T5" fmla="*/ 13 h 19"/>
                    <a:gd name="T6" fmla="*/ 4 w 16"/>
                    <a:gd name="T7" fmla="*/ 2 h 19"/>
                    <a:gd name="T8" fmla="*/ 2 w 16"/>
                    <a:gd name="T9" fmla="*/ 0 h 19"/>
                    <a:gd name="T10" fmla="*/ 1 w 16"/>
                    <a:gd name="T11" fmla="*/ 0 h 19"/>
                    <a:gd name="T12" fmla="*/ 1 w 16"/>
                    <a:gd name="T13" fmla="*/ 4 h 19"/>
                    <a:gd name="T14" fmla="*/ 2 w 16"/>
                    <a:gd name="T15" fmla="*/ 12 h 19"/>
                    <a:gd name="T16" fmla="*/ 2 w 16"/>
                    <a:gd name="T17" fmla="*/ 12 h 19"/>
                    <a:gd name="T18" fmla="*/ 5 w 16"/>
                    <a:gd name="T19" fmla="*/ 12 h 19"/>
                    <a:gd name="T20" fmla="*/ 5 w 16"/>
                    <a:gd name="T21" fmla="*/ 11 h 19"/>
                    <a:gd name="T22" fmla="*/ 5 w 16"/>
                    <a:gd name="T23" fmla="*/ 10 h 19"/>
                    <a:gd name="T24" fmla="*/ 7 w 16"/>
                    <a:gd name="T25" fmla="*/ 12 h 19"/>
                    <a:gd name="T26" fmla="*/ 7 w 16"/>
                    <a:gd name="T27" fmla="*/ 13 h 19"/>
                    <a:gd name="T28" fmla="*/ 5 w 16"/>
                    <a:gd name="T29" fmla="*/ 13 h 19"/>
                    <a:gd name="T30" fmla="*/ 5 w 16"/>
                    <a:gd name="T31" fmla="*/ 12 h 19"/>
                    <a:gd name="T32" fmla="*/ 2 w 16"/>
                    <a:gd name="T33" fmla="*/ 12 h 19"/>
                    <a:gd name="T34" fmla="*/ 2 w 16"/>
                    <a:gd name="T35" fmla="*/ 15 h 19"/>
                    <a:gd name="T36" fmla="*/ 1 w 16"/>
                    <a:gd name="T37" fmla="*/ 18 h 19"/>
                    <a:gd name="T38" fmla="*/ 3 w 16"/>
                    <a:gd name="T39" fmla="*/ 19 h 19"/>
                    <a:gd name="T40" fmla="*/ 6 w 16"/>
                    <a:gd name="T41" fmla="*/ 19 h 19"/>
                    <a:gd name="T42" fmla="*/ 6 w 16"/>
                    <a:gd name="T43" fmla="*/ 17 h 19"/>
                    <a:gd name="T44" fmla="*/ 6 w 16"/>
                    <a:gd name="T45" fmla="*/ 16 h 19"/>
                    <a:gd name="T46" fmla="*/ 7 w 16"/>
                    <a:gd name="T47" fmla="*/ 16 h 19"/>
                    <a:gd name="T48" fmla="*/ 9 w 16"/>
                    <a:gd name="T49" fmla="*/ 16 h 19"/>
                    <a:gd name="T50" fmla="*/ 10 w 16"/>
                    <a:gd name="T51" fmla="*/ 17 h 19"/>
                    <a:gd name="T52" fmla="*/ 11 w 16"/>
                    <a:gd name="T53" fmla="*/ 19 h 19"/>
                    <a:gd name="T54" fmla="*/ 15 w 16"/>
                    <a:gd name="T55" fmla="*/ 19 h 19"/>
                    <a:gd name="T56" fmla="*/ 14 w 16"/>
                    <a:gd name="T57"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19">
                      <a:moveTo>
                        <a:pt x="14" y="17"/>
                      </a:moveTo>
                      <a:lnTo>
                        <a:pt x="14" y="17"/>
                      </a:lnTo>
                      <a:cubicBezTo>
                        <a:pt x="13" y="16"/>
                        <a:pt x="13" y="15"/>
                        <a:pt x="12" y="13"/>
                      </a:cubicBezTo>
                      <a:cubicBezTo>
                        <a:pt x="11" y="12"/>
                        <a:pt x="5" y="3"/>
                        <a:pt x="4" y="2"/>
                      </a:cubicBezTo>
                      <a:cubicBezTo>
                        <a:pt x="3" y="1"/>
                        <a:pt x="3" y="0"/>
                        <a:pt x="2" y="0"/>
                      </a:cubicBezTo>
                      <a:cubicBezTo>
                        <a:pt x="2" y="0"/>
                        <a:pt x="2" y="0"/>
                        <a:pt x="1" y="0"/>
                      </a:cubicBezTo>
                      <a:cubicBezTo>
                        <a:pt x="0" y="0"/>
                        <a:pt x="0" y="2"/>
                        <a:pt x="1" y="4"/>
                      </a:cubicBezTo>
                      <a:cubicBezTo>
                        <a:pt x="1" y="6"/>
                        <a:pt x="2" y="10"/>
                        <a:pt x="2" y="12"/>
                      </a:cubicBezTo>
                      <a:cubicBezTo>
                        <a:pt x="2" y="12"/>
                        <a:pt x="2" y="12"/>
                        <a:pt x="2" y="12"/>
                      </a:cubicBezTo>
                      <a:lnTo>
                        <a:pt x="5" y="12"/>
                      </a:lnTo>
                      <a:cubicBezTo>
                        <a:pt x="5" y="12"/>
                        <a:pt x="5" y="11"/>
                        <a:pt x="5" y="11"/>
                      </a:cubicBezTo>
                      <a:cubicBezTo>
                        <a:pt x="5" y="10"/>
                        <a:pt x="5" y="9"/>
                        <a:pt x="5" y="10"/>
                      </a:cubicBezTo>
                      <a:cubicBezTo>
                        <a:pt x="6" y="11"/>
                        <a:pt x="6" y="11"/>
                        <a:pt x="7" y="12"/>
                      </a:cubicBezTo>
                      <a:cubicBezTo>
                        <a:pt x="8" y="13"/>
                        <a:pt x="8" y="13"/>
                        <a:pt x="7" y="13"/>
                      </a:cubicBezTo>
                      <a:cubicBezTo>
                        <a:pt x="6" y="13"/>
                        <a:pt x="5" y="13"/>
                        <a:pt x="5" y="13"/>
                      </a:cubicBezTo>
                      <a:cubicBezTo>
                        <a:pt x="5" y="13"/>
                        <a:pt x="5" y="12"/>
                        <a:pt x="5" y="12"/>
                      </a:cubicBezTo>
                      <a:lnTo>
                        <a:pt x="2" y="12"/>
                      </a:lnTo>
                      <a:cubicBezTo>
                        <a:pt x="2" y="13"/>
                        <a:pt x="3" y="14"/>
                        <a:pt x="2" y="15"/>
                      </a:cubicBezTo>
                      <a:cubicBezTo>
                        <a:pt x="2" y="16"/>
                        <a:pt x="1" y="17"/>
                        <a:pt x="1" y="18"/>
                      </a:cubicBezTo>
                      <a:cubicBezTo>
                        <a:pt x="1" y="18"/>
                        <a:pt x="1" y="19"/>
                        <a:pt x="3" y="19"/>
                      </a:cubicBezTo>
                      <a:cubicBezTo>
                        <a:pt x="4" y="19"/>
                        <a:pt x="6" y="19"/>
                        <a:pt x="6" y="19"/>
                      </a:cubicBezTo>
                      <a:cubicBezTo>
                        <a:pt x="7" y="19"/>
                        <a:pt x="7" y="18"/>
                        <a:pt x="6" y="17"/>
                      </a:cubicBezTo>
                      <a:cubicBezTo>
                        <a:pt x="6" y="17"/>
                        <a:pt x="6" y="17"/>
                        <a:pt x="6" y="16"/>
                      </a:cubicBezTo>
                      <a:cubicBezTo>
                        <a:pt x="6" y="16"/>
                        <a:pt x="6" y="16"/>
                        <a:pt x="7" y="16"/>
                      </a:cubicBezTo>
                      <a:cubicBezTo>
                        <a:pt x="7" y="16"/>
                        <a:pt x="8" y="16"/>
                        <a:pt x="9" y="16"/>
                      </a:cubicBezTo>
                      <a:cubicBezTo>
                        <a:pt x="9" y="16"/>
                        <a:pt x="10" y="16"/>
                        <a:pt x="10" y="17"/>
                      </a:cubicBezTo>
                      <a:cubicBezTo>
                        <a:pt x="10" y="18"/>
                        <a:pt x="10" y="19"/>
                        <a:pt x="11" y="19"/>
                      </a:cubicBezTo>
                      <a:cubicBezTo>
                        <a:pt x="12" y="19"/>
                        <a:pt x="14" y="19"/>
                        <a:pt x="15" y="19"/>
                      </a:cubicBezTo>
                      <a:cubicBezTo>
                        <a:pt x="16" y="19"/>
                        <a:pt x="16" y="17"/>
                        <a:pt x="14" y="17"/>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57" name="Freeform 1155"/>
                <p:cNvSpPr>
                  <a:spLocks/>
                </p:cNvSpPr>
                <p:nvPr/>
              </p:nvSpPr>
              <p:spPr bwMode="auto">
                <a:xfrm>
                  <a:off x="5131" y="2035"/>
                  <a:ext cx="4" cy="6"/>
                </a:xfrm>
                <a:custGeom>
                  <a:avLst/>
                  <a:gdLst>
                    <a:gd name="T0" fmla="*/ 2 w 13"/>
                    <a:gd name="T1" fmla="*/ 1 h 19"/>
                    <a:gd name="T2" fmla="*/ 2 w 13"/>
                    <a:gd name="T3" fmla="*/ 1 h 19"/>
                    <a:gd name="T4" fmla="*/ 1 w 13"/>
                    <a:gd name="T5" fmla="*/ 3 h 19"/>
                    <a:gd name="T6" fmla="*/ 0 w 13"/>
                    <a:gd name="T7" fmla="*/ 5 h 19"/>
                    <a:gd name="T8" fmla="*/ 2 w 13"/>
                    <a:gd name="T9" fmla="*/ 6 h 19"/>
                    <a:gd name="T10" fmla="*/ 4 w 13"/>
                    <a:gd name="T11" fmla="*/ 8 h 19"/>
                    <a:gd name="T12" fmla="*/ 6 w 13"/>
                    <a:gd name="T13" fmla="*/ 16 h 19"/>
                    <a:gd name="T14" fmla="*/ 6 w 13"/>
                    <a:gd name="T15" fmla="*/ 18 h 19"/>
                    <a:gd name="T16" fmla="*/ 7 w 13"/>
                    <a:gd name="T17" fmla="*/ 19 h 19"/>
                    <a:gd name="T18" fmla="*/ 11 w 13"/>
                    <a:gd name="T19" fmla="*/ 18 h 19"/>
                    <a:gd name="T20" fmla="*/ 12 w 13"/>
                    <a:gd name="T21" fmla="*/ 17 h 19"/>
                    <a:gd name="T22" fmla="*/ 11 w 13"/>
                    <a:gd name="T23" fmla="*/ 15 h 19"/>
                    <a:gd name="T24" fmla="*/ 6 w 13"/>
                    <a:gd name="T25" fmla="*/ 4 h 19"/>
                    <a:gd name="T26" fmla="*/ 4 w 13"/>
                    <a:gd name="T27" fmla="*/ 0 h 19"/>
                    <a:gd name="T28" fmla="*/ 3 w 13"/>
                    <a:gd name="T29" fmla="*/ 0 h 19"/>
                    <a:gd name="T30" fmla="*/ 2 w 13"/>
                    <a:gd name="T31"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19">
                      <a:moveTo>
                        <a:pt x="2" y="1"/>
                      </a:moveTo>
                      <a:lnTo>
                        <a:pt x="2" y="1"/>
                      </a:lnTo>
                      <a:cubicBezTo>
                        <a:pt x="1" y="2"/>
                        <a:pt x="1" y="3"/>
                        <a:pt x="1" y="3"/>
                      </a:cubicBezTo>
                      <a:cubicBezTo>
                        <a:pt x="0" y="4"/>
                        <a:pt x="0" y="4"/>
                        <a:pt x="0" y="5"/>
                      </a:cubicBezTo>
                      <a:cubicBezTo>
                        <a:pt x="1" y="6"/>
                        <a:pt x="1" y="6"/>
                        <a:pt x="2" y="6"/>
                      </a:cubicBezTo>
                      <a:cubicBezTo>
                        <a:pt x="3" y="6"/>
                        <a:pt x="3" y="7"/>
                        <a:pt x="4" y="8"/>
                      </a:cubicBezTo>
                      <a:cubicBezTo>
                        <a:pt x="5" y="12"/>
                        <a:pt x="6" y="15"/>
                        <a:pt x="6" y="16"/>
                      </a:cubicBezTo>
                      <a:cubicBezTo>
                        <a:pt x="7" y="16"/>
                        <a:pt x="6" y="17"/>
                        <a:pt x="6" y="18"/>
                      </a:cubicBezTo>
                      <a:cubicBezTo>
                        <a:pt x="6" y="18"/>
                        <a:pt x="6" y="19"/>
                        <a:pt x="7" y="19"/>
                      </a:cubicBezTo>
                      <a:cubicBezTo>
                        <a:pt x="8" y="19"/>
                        <a:pt x="11" y="18"/>
                        <a:pt x="11" y="18"/>
                      </a:cubicBezTo>
                      <a:cubicBezTo>
                        <a:pt x="12" y="18"/>
                        <a:pt x="13" y="17"/>
                        <a:pt x="12" y="17"/>
                      </a:cubicBezTo>
                      <a:cubicBezTo>
                        <a:pt x="12" y="16"/>
                        <a:pt x="12" y="16"/>
                        <a:pt x="11" y="15"/>
                      </a:cubicBezTo>
                      <a:cubicBezTo>
                        <a:pt x="10" y="13"/>
                        <a:pt x="7" y="6"/>
                        <a:pt x="6" y="4"/>
                      </a:cubicBezTo>
                      <a:cubicBezTo>
                        <a:pt x="5" y="1"/>
                        <a:pt x="5" y="0"/>
                        <a:pt x="4" y="0"/>
                      </a:cubicBezTo>
                      <a:cubicBezTo>
                        <a:pt x="4" y="0"/>
                        <a:pt x="3" y="0"/>
                        <a:pt x="3" y="0"/>
                      </a:cubicBezTo>
                      <a:cubicBezTo>
                        <a:pt x="2" y="0"/>
                        <a:pt x="2" y="1"/>
                        <a:pt x="2" y="1"/>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58" name="Freeform 1156"/>
                <p:cNvSpPr>
                  <a:spLocks/>
                </p:cNvSpPr>
                <p:nvPr/>
              </p:nvSpPr>
              <p:spPr bwMode="auto">
                <a:xfrm>
                  <a:off x="5134" y="2035"/>
                  <a:ext cx="4" cy="6"/>
                </a:xfrm>
                <a:custGeom>
                  <a:avLst/>
                  <a:gdLst>
                    <a:gd name="T0" fmla="*/ 7 w 14"/>
                    <a:gd name="T1" fmla="*/ 0 h 18"/>
                    <a:gd name="T2" fmla="*/ 7 w 14"/>
                    <a:gd name="T3" fmla="*/ 0 h 18"/>
                    <a:gd name="T4" fmla="*/ 2 w 14"/>
                    <a:gd name="T5" fmla="*/ 0 h 18"/>
                    <a:gd name="T6" fmla="*/ 1 w 14"/>
                    <a:gd name="T7" fmla="*/ 2 h 18"/>
                    <a:gd name="T8" fmla="*/ 2 w 14"/>
                    <a:gd name="T9" fmla="*/ 6 h 18"/>
                    <a:gd name="T10" fmla="*/ 4 w 14"/>
                    <a:gd name="T11" fmla="*/ 8 h 18"/>
                    <a:gd name="T12" fmla="*/ 8 w 14"/>
                    <a:gd name="T13" fmla="*/ 8 h 18"/>
                    <a:gd name="T14" fmla="*/ 10 w 14"/>
                    <a:gd name="T15" fmla="*/ 12 h 18"/>
                    <a:gd name="T16" fmla="*/ 8 w 14"/>
                    <a:gd name="T17" fmla="*/ 13 h 18"/>
                    <a:gd name="T18" fmla="*/ 5 w 14"/>
                    <a:gd name="T19" fmla="*/ 14 h 18"/>
                    <a:gd name="T20" fmla="*/ 7 w 14"/>
                    <a:gd name="T21" fmla="*/ 17 h 18"/>
                    <a:gd name="T22" fmla="*/ 13 w 14"/>
                    <a:gd name="T23" fmla="*/ 16 h 18"/>
                    <a:gd name="T24" fmla="*/ 14 w 14"/>
                    <a:gd name="T25" fmla="*/ 10 h 18"/>
                    <a:gd name="T26" fmla="*/ 11 w 14"/>
                    <a:gd name="T27" fmla="*/ 5 h 18"/>
                    <a:gd name="T28" fmla="*/ 7 w 14"/>
                    <a:gd name="T29" fmla="*/ 4 h 18"/>
                    <a:gd name="T30" fmla="*/ 5 w 14"/>
                    <a:gd name="T31" fmla="*/ 4 h 18"/>
                    <a:gd name="T32" fmla="*/ 5 w 14"/>
                    <a:gd name="T33" fmla="*/ 3 h 18"/>
                    <a:gd name="T34" fmla="*/ 8 w 14"/>
                    <a:gd name="T35" fmla="*/ 3 h 18"/>
                    <a:gd name="T36" fmla="*/ 9 w 14"/>
                    <a:gd name="T37" fmla="*/ 2 h 18"/>
                    <a:gd name="T38" fmla="*/ 8 w 14"/>
                    <a:gd name="T39" fmla="*/ 1 h 18"/>
                    <a:gd name="T40" fmla="*/ 7 w 14"/>
                    <a:gd name="T4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18">
                      <a:moveTo>
                        <a:pt x="7" y="0"/>
                      </a:moveTo>
                      <a:lnTo>
                        <a:pt x="7" y="0"/>
                      </a:lnTo>
                      <a:cubicBezTo>
                        <a:pt x="6" y="0"/>
                        <a:pt x="3" y="0"/>
                        <a:pt x="2" y="0"/>
                      </a:cubicBezTo>
                      <a:cubicBezTo>
                        <a:pt x="1" y="0"/>
                        <a:pt x="0" y="0"/>
                        <a:pt x="1" y="2"/>
                      </a:cubicBezTo>
                      <a:cubicBezTo>
                        <a:pt x="1" y="4"/>
                        <a:pt x="2" y="5"/>
                        <a:pt x="2" y="6"/>
                      </a:cubicBezTo>
                      <a:cubicBezTo>
                        <a:pt x="2" y="7"/>
                        <a:pt x="2" y="8"/>
                        <a:pt x="4" y="8"/>
                      </a:cubicBezTo>
                      <a:cubicBezTo>
                        <a:pt x="5" y="7"/>
                        <a:pt x="7" y="7"/>
                        <a:pt x="8" y="8"/>
                      </a:cubicBezTo>
                      <a:cubicBezTo>
                        <a:pt x="9" y="9"/>
                        <a:pt x="10" y="11"/>
                        <a:pt x="10" y="12"/>
                      </a:cubicBezTo>
                      <a:cubicBezTo>
                        <a:pt x="10" y="13"/>
                        <a:pt x="9" y="14"/>
                        <a:pt x="8" y="13"/>
                      </a:cubicBezTo>
                      <a:cubicBezTo>
                        <a:pt x="7" y="12"/>
                        <a:pt x="6" y="13"/>
                        <a:pt x="5" y="14"/>
                      </a:cubicBezTo>
                      <a:cubicBezTo>
                        <a:pt x="5" y="15"/>
                        <a:pt x="6" y="16"/>
                        <a:pt x="7" y="17"/>
                      </a:cubicBezTo>
                      <a:cubicBezTo>
                        <a:pt x="9" y="18"/>
                        <a:pt x="12" y="17"/>
                        <a:pt x="13" y="16"/>
                      </a:cubicBezTo>
                      <a:cubicBezTo>
                        <a:pt x="14" y="14"/>
                        <a:pt x="14" y="11"/>
                        <a:pt x="14" y="10"/>
                      </a:cubicBezTo>
                      <a:cubicBezTo>
                        <a:pt x="13" y="8"/>
                        <a:pt x="12" y="6"/>
                        <a:pt x="11" y="5"/>
                      </a:cubicBezTo>
                      <a:cubicBezTo>
                        <a:pt x="9" y="5"/>
                        <a:pt x="7" y="4"/>
                        <a:pt x="7" y="4"/>
                      </a:cubicBezTo>
                      <a:cubicBezTo>
                        <a:pt x="6" y="4"/>
                        <a:pt x="5" y="4"/>
                        <a:pt x="5" y="4"/>
                      </a:cubicBezTo>
                      <a:cubicBezTo>
                        <a:pt x="5" y="3"/>
                        <a:pt x="5" y="3"/>
                        <a:pt x="5" y="3"/>
                      </a:cubicBezTo>
                      <a:cubicBezTo>
                        <a:pt x="6" y="3"/>
                        <a:pt x="8" y="3"/>
                        <a:pt x="8" y="3"/>
                      </a:cubicBezTo>
                      <a:cubicBezTo>
                        <a:pt x="9" y="3"/>
                        <a:pt x="9" y="3"/>
                        <a:pt x="9" y="2"/>
                      </a:cubicBezTo>
                      <a:cubicBezTo>
                        <a:pt x="9" y="2"/>
                        <a:pt x="8" y="1"/>
                        <a:pt x="8" y="1"/>
                      </a:cubicBezTo>
                      <a:cubicBezTo>
                        <a:pt x="8" y="0"/>
                        <a:pt x="8" y="0"/>
                        <a:pt x="7" y="0"/>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59" name="Freeform 1157"/>
                <p:cNvSpPr>
                  <a:spLocks/>
                </p:cNvSpPr>
                <p:nvPr/>
              </p:nvSpPr>
              <p:spPr bwMode="auto">
                <a:xfrm>
                  <a:off x="5144" y="2035"/>
                  <a:ext cx="6" cy="5"/>
                </a:xfrm>
                <a:custGeom>
                  <a:avLst/>
                  <a:gdLst>
                    <a:gd name="T0" fmla="*/ 1 w 19"/>
                    <a:gd name="T1" fmla="*/ 0 h 18"/>
                    <a:gd name="T2" fmla="*/ 1 w 19"/>
                    <a:gd name="T3" fmla="*/ 0 h 18"/>
                    <a:gd name="T4" fmla="*/ 1 w 19"/>
                    <a:gd name="T5" fmla="*/ 2 h 18"/>
                    <a:gd name="T6" fmla="*/ 4 w 19"/>
                    <a:gd name="T7" fmla="*/ 4 h 18"/>
                    <a:gd name="T8" fmla="*/ 7 w 19"/>
                    <a:gd name="T9" fmla="*/ 14 h 18"/>
                    <a:gd name="T10" fmla="*/ 7 w 19"/>
                    <a:gd name="T11" fmla="*/ 16 h 18"/>
                    <a:gd name="T12" fmla="*/ 8 w 19"/>
                    <a:gd name="T13" fmla="*/ 18 h 18"/>
                    <a:gd name="T14" fmla="*/ 15 w 19"/>
                    <a:gd name="T15" fmla="*/ 18 h 18"/>
                    <a:gd name="T16" fmla="*/ 18 w 19"/>
                    <a:gd name="T17" fmla="*/ 16 h 18"/>
                    <a:gd name="T18" fmla="*/ 18 w 19"/>
                    <a:gd name="T19" fmla="*/ 12 h 18"/>
                    <a:gd name="T20" fmla="*/ 16 w 19"/>
                    <a:gd name="T21" fmla="*/ 13 h 18"/>
                    <a:gd name="T22" fmla="*/ 14 w 19"/>
                    <a:gd name="T23" fmla="*/ 15 h 18"/>
                    <a:gd name="T24" fmla="*/ 12 w 19"/>
                    <a:gd name="T25" fmla="*/ 15 h 18"/>
                    <a:gd name="T26" fmla="*/ 11 w 19"/>
                    <a:gd name="T27" fmla="*/ 13 h 18"/>
                    <a:gd name="T28" fmla="*/ 10 w 19"/>
                    <a:gd name="T29" fmla="*/ 10 h 18"/>
                    <a:gd name="T30" fmla="*/ 11 w 19"/>
                    <a:gd name="T31" fmla="*/ 9 h 18"/>
                    <a:gd name="T32" fmla="*/ 12 w 19"/>
                    <a:gd name="T33" fmla="*/ 9 h 18"/>
                    <a:gd name="T34" fmla="*/ 14 w 19"/>
                    <a:gd name="T35" fmla="*/ 10 h 18"/>
                    <a:gd name="T36" fmla="*/ 14 w 19"/>
                    <a:gd name="T37" fmla="*/ 8 h 18"/>
                    <a:gd name="T38" fmla="*/ 13 w 19"/>
                    <a:gd name="T39" fmla="*/ 6 h 18"/>
                    <a:gd name="T40" fmla="*/ 12 w 19"/>
                    <a:gd name="T41" fmla="*/ 5 h 18"/>
                    <a:gd name="T42" fmla="*/ 11 w 19"/>
                    <a:gd name="T43" fmla="*/ 6 h 18"/>
                    <a:gd name="T44" fmla="*/ 9 w 19"/>
                    <a:gd name="T45" fmla="*/ 7 h 18"/>
                    <a:gd name="T46" fmla="*/ 8 w 19"/>
                    <a:gd name="T47" fmla="*/ 6 h 18"/>
                    <a:gd name="T48" fmla="*/ 7 w 19"/>
                    <a:gd name="T49" fmla="*/ 3 h 18"/>
                    <a:gd name="T50" fmla="*/ 8 w 19"/>
                    <a:gd name="T51" fmla="*/ 2 h 18"/>
                    <a:gd name="T52" fmla="*/ 9 w 19"/>
                    <a:gd name="T53" fmla="*/ 2 h 18"/>
                    <a:gd name="T54" fmla="*/ 10 w 19"/>
                    <a:gd name="T55" fmla="*/ 3 h 18"/>
                    <a:gd name="T56" fmla="*/ 12 w 19"/>
                    <a:gd name="T57" fmla="*/ 4 h 18"/>
                    <a:gd name="T58" fmla="*/ 12 w 19"/>
                    <a:gd name="T59" fmla="*/ 3 h 18"/>
                    <a:gd name="T60" fmla="*/ 12 w 19"/>
                    <a:gd name="T61" fmla="*/ 1 h 18"/>
                    <a:gd name="T62" fmla="*/ 10 w 19"/>
                    <a:gd name="T63" fmla="*/ 0 h 18"/>
                    <a:gd name="T64" fmla="*/ 1 w 19"/>
                    <a:gd name="T6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18">
                      <a:moveTo>
                        <a:pt x="1" y="0"/>
                      </a:moveTo>
                      <a:lnTo>
                        <a:pt x="1" y="0"/>
                      </a:lnTo>
                      <a:cubicBezTo>
                        <a:pt x="0" y="0"/>
                        <a:pt x="0" y="1"/>
                        <a:pt x="1" y="2"/>
                      </a:cubicBezTo>
                      <a:cubicBezTo>
                        <a:pt x="2" y="2"/>
                        <a:pt x="3" y="2"/>
                        <a:pt x="4" y="4"/>
                      </a:cubicBezTo>
                      <a:cubicBezTo>
                        <a:pt x="4" y="7"/>
                        <a:pt x="7" y="13"/>
                        <a:pt x="7" y="14"/>
                      </a:cubicBezTo>
                      <a:cubicBezTo>
                        <a:pt x="8" y="15"/>
                        <a:pt x="8" y="16"/>
                        <a:pt x="7" y="16"/>
                      </a:cubicBezTo>
                      <a:cubicBezTo>
                        <a:pt x="6" y="17"/>
                        <a:pt x="7" y="18"/>
                        <a:pt x="8" y="18"/>
                      </a:cubicBezTo>
                      <a:cubicBezTo>
                        <a:pt x="9" y="18"/>
                        <a:pt x="14" y="18"/>
                        <a:pt x="15" y="18"/>
                      </a:cubicBezTo>
                      <a:cubicBezTo>
                        <a:pt x="17" y="18"/>
                        <a:pt x="17" y="17"/>
                        <a:pt x="18" y="16"/>
                      </a:cubicBezTo>
                      <a:cubicBezTo>
                        <a:pt x="18" y="14"/>
                        <a:pt x="19" y="13"/>
                        <a:pt x="18" y="12"/>
                      </a:cubicBezTo>
                      <a:cubicBezTo>
                        <a:pt x="17" y="12"/>
                        <a:pt x="17" y="13"/>
                        <a:pt x="16" y="13"/>
                      </a:cubicBezTo>
                      <a:cubicBezTo>
                        <a:pt x="16" y="14"/>
                        <a:pt x="15" y="14"/>
                        <a:pt x="14" y="15"/>
                      </a:cubicBezTo>
                      <a:cubicBezTo>
                        <a:pt x="13" y="15"/>
                        <a:pt x="13" y="15"/>
                        <a:pt x="12" y="15"/>
                      </a:cubicBezTo>
                      <a:cubicBezTo>
                        <a:pt x="12" y="15"/>
                        <a:pt x="11" y="14"/>
                        <a:pt x="11" y="13"/>
                      </a:cubicBezTo>
                      <a:cubicBezTo>
                        <a:pt x="11" y="13"/>
                        <a:pt x="10" y="11"/>
                        <a:pt x="10" y="10"/>
                      </a:cubicBezTo>
                      <a:cubicBezTo>
                        <a:pt x="9" y="9"/>
                        <a:pt x="10" y="9"/>
                        <a:pt x="11" y="9"/>
                      </a:cubicBezTo>
                      <a:cubicBezTo>
                        <a:pt x="12" y="9"/>
                        <a:pt x="12" y="9"/>
                        <a:pt x="12" y="9"/>
                      </a:cubicBezTo>
                      <a:cubicBezTo>
                        <a:pt x="13" y="10"/>
                        <a:pt x="13" y="10"/>
                        <a:pt x="14" y="10"/>
                      </a:cubicBezTo>
                      <a:cubicBezTo>
                        <a:pt x="14" y="10"/>
                        <a:pt x="14" y="9"/>
                        <a:pt x="14" y="8"/>
                      </a:cubicBezTo>
                      <a:cubicBezTo>
                        <a:pt x="14" y="7"/>
                        <a:pt x="13" y="6"/>
                        <a:pt x="13" y="6"/>
                      </a:cubicBezTo>
                      <a:cubicBezTo>
                        <a:pt x="13" y="5"/>
                        <a:pt x="12" y="5"/>
                        <a:pt x="12" y="5"/>
                      </a:cubicBezTo>
                      <a:cubicBezTo>
                        <a:pt x="11" y="5"/>
                        <a:pt x="11" y="6"/>
                        <a:pt x="11" y="6"/>
                      </a:cubicBezTo>
                      <a:cubicBezTo>
                        <a:pt x="10" y="7"/>
                        <a:pt x="10" y="7"/>
                        <a:pt x="9" y="7"/>
                      </a:cubicBezTo>
                      <a:cubicBezTo>
                        <a:pt x="9" y="7"/>
                        <a:pt x="8" y="7"/>
                        <a:pt x="8" y="6"/>
                      </a:cubicBezTo>
                      <a:cubicBezTo>
                        <a:pt x="8" y="5"/>
                        <a:pt x="7" y="4"/>
                        <a:pt x="7" y="3"/>
                      </a:cubicBezTo>
                      <a:cubicBezTo>
                        <a:pt x="7" y="3"/>
                        <a:pt x="7" y="2"/>
                        <a:pt x="8" y="2"/>
                      </a:cubicBezTo>
                      <a:cubicBezTo>
                        <a:pt x="8" y="2"/>
                        <a:pt x="9" y="2"/>
                        <a:pt x="9" y="2"/>
                      </a:cubicBezTo>
                      <a:cubicBezTo>
                        <a:pt x="9" y="2"/>
                        <a:pt x="10" y="3"/>
                        <a:pt x="10" y="3"/>
                      </a:cubicBezTo>
                      <a:cubicBezTo>
                        <a:pt x="10" y="3"/>
                        <a:pt x="11" y="4"/>
                        <a:pt x="12" y="4"/>
                      </a:cubicBezTo>
                      <a:cubicBezTo>
                        <a:pt x="12" y="4"/>
                        <a:pt x="13" y="4"/>
                        <a:pt x="12" y="3"/>
                      </a:cubicBezTo>
                      <a:cubicBezTo>
                        <a:pt x="12" y="2"/>
                        <a:pt x="12" y="1"/>
                        <a:pt x="12" y="1"/>
                      </a:cubicBezTo>
                      <a:cubicBezTo>
                        <a:pt x="11" y="0"/>
                        <a:pt x="11" y="0"/>
                        <a:pt x="10" y="0"/>
                      </a:cubicBezTo>
                      <a:cubicBezTo>
                        <a:pt x="9" y="0"/>
                        <a:pt x="3" y="0"/>
                        <a:pt x="1" y="0"/>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60" name="Freeform 1158"/>
                <p:cNvSpPr>
                  <a:spLocks/>
                </p:cNvSpPr>
                <p:nvPr/>
              </p:nvSpPr>
              <p:spPr bwMode="auto">
                <a:xfrm>
                  <a:off x="5119" y="2044"/>
                  <a:ext cx="5" cy="7"/>
                </a:xfrm>
                <a:custGeom>
                  <a:avLst/>
                  <a:gdLst>
                    <a:gd name="T0" fmla="*/ 11 w 17"/>
                    <a:gd name="T1" fmla="*/ 1 h 21"/>
                    <a:gd name="T2" fmla="*/ 11 w 17"/>
                    <a:gd name="T3" fmla="*/ 1 h 21"/>
                    <a:gd name="T4" fmla="*/ 2 w 17"/>
                    <a:gd name="T5" fmla="*/ 2 h 21"/>
                    <a:gd name="T6" fmla="*/ 4 w 17"/>
                    <a:gd name="T7" fmla="*/ 10 h 21"/>
                    <a:gd name="T8" fmla="*/ 9 w 17"/>
                    <a:gd name="T9" fmla="*/ 12 h 21"/>
                    <a:gd name="T10" fmla="*/ 13 w 17"/>
                    <a:gd name="T11" fmla="*/ 14 h 21"/>
                    <a:gd name="T12" fmla="*/ 13 w 17"/>
                    <a:gd name="T13" fmla="*/ 17 h 21"/>
                    <a:gd name="T14" fmla="*/ 9 w 17"/>
                    <a:gd name="T15" fmla="*/ 18 h 21"/>
                    <a:gd name="T16" fmla="*/ 7 w 17"/>
                    <a:gd name="T17" fmla="*/ 16 h 21"/>
                    <a:gd name="T18" fmla="*/ 6 w 17"/>
                    <a:gd name="T19" fmla="*/ 16 h 21"/>
                    <a:gd name="T20" fmla="*/ 6 w 17"/>
                    <a:gd name="T21" fmla="*/ 17 h 21"/>
                    <a:gd name="T22" fmla="*/ 7 w 17"/>
                    <a:gd name="T23" fmla="*/ 19 h 21"/>
                    <a:gd name="T24" fmla="*/ 14 w 17"/>
                    <a:gd name="T25" fmla="*/ 20 h 21"/>
                    <a:gd name="T26" fmla="*/ 17 w 17"/>
                    <a:gd name="T27" fmla="*/ 14 h 21"/>
                    <a:gd name="T28" fmla="*/ 11 w 17"/>
                    <a:gd name="T29" fmla="*/ 8 h 21"/>
                    <a:gd name="T30" fmla="*/ 7 w 17"/>
                    <a:gd name="T31" fmla="*/ 8 h 21"/>
                    <a:gd name="T32" fmla="*/ 6 w 17"/>
                    <a:gd name="T33" fmla="*/ 5 h 21"/>
                    <a:gd name="T34" fmla="*/ 8 w 17"/>
                    <a:gd name="T35" fmla="*/ 4 h 21"/>
                    <a:gd name="T36" fmla="*/ 10 w 17"/>
                    <a:gd name="T37" fmla="*/ 5 h 21"/>
                    <a:gd name="T38" fmla="*/ 11 w 17"/>
                    <a:gd name="T39" fmla="*/ 6 h 21"/>
                    <a:gd name="T40" fmla="*/ 12 w 17"/>
                    <a:gd name="T41" fmla="*/ 4 h 21"/>
                    <a:gd name="T42" fmla="*/ 11 w 17"/>
                    <a:gd name="T43" fmla="*/ 2 h 21"/>
                    <a:gd name="T44" fmla="*/ 11 w 17"/>
                    <a:gd name="T45"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 h="21">
                      <a:moveTo>
                        <a:pt x="11" y="1"/>
                      </a:moveTo>
                      <a:lnTo>
                        <a:pt x="11" y="1"/>
                      </a:lnTo>
                      <a:cubicBezTo>
                        <a:pt x="9" y="0"/>
                        <a:pt x="4" y="0"/>
                        <a:pt x="2" y="2"/>
                      </a:cubicBezTo>
                      <a:cubicBezTo>
                        <a:pt x="1" y="4"/>
                        <a:pt x="0" y="8"/>
                        <a:pt x="4" y="10"/>
                      </a:cubicBezTo>
                      <a:cubicBezTo>
                        <a:pt x="5" y="11"/>
                        <a:pt x="8" y="12"/>
                        <a:pt x="9" y="12"/>
                      </a:cubicBezTo>
                      <a:cubicBezTo>
                        <a:pt x="11" y="12"/>
                        <a:pt x="13" y="13"/>
                        <a:pt x="13" y="14"/>
                      </a:cubicBezTo>
                      <a:cubicBezTo>
                        <a:pt x="13" y="15"/>
                        <a:pt x="14" y="17"/>
                        <a:pt x="13" y="17"/>
                      </a:cubicBezTo>
                      <a:cubicBezTo>
                        <a:pt x="12" y="18"/>
                        <a:pt x="10" y="18"/>
                        <a:pt x="9" y="18"/>
                      </a:cubicBezTo>
                      <a:cubicBezTo>
                        <a:pt x="8" y="17"/>
                        <a:pt x="8" y="16"/>
                        <a:pt x="7" y="16"/>
                      </a:cubicBezTo>
                      <a:cubicBezTo>
                        <a:pt x="7" y="15"/>
                        <a:pt x="7" y="15"/>
                        <a:pt x="6" y="16"/>
                      </a:cubicBezTo>
                      <a:cubicBezTo>
                        <a:pt x="6" y="16"/>
                        <a:pt x="6" y="16"/>
                        <a:pt x="6" y="17"/>
                      </a:cubicBezTo>
                      <a:cubicBezTo>
                        <a:pt x="6" y="18"/>
                        <a:pt x="6" y="18"/>
                        <a:pt x="7" y="19"/>
                      </a:cubicBezTo>
                      <a:cubicBezTo>
                        <a:pt x="8" y="20"/>
                        <a:pt x="11" y="21"/>
                        <a:pt x="14" y="20"/>
                      </a:cubicBezTo>
                      <a:cubicBezTo>
                        <a:pt x="16" y="19"/>
                        <a:pt x="17" y="17"/>
                        <a:pt x="17" y="14"/>
                      </a:cubicBezTo>
                      <a:cubicBezTo>
                        <a:pt x="16" y="10"/>
                        <a:pt x="13" y="8"/>
                        <a:pt x="11" y="8"/>
                      </a:cubicBezTo>
                      <a:cubicBezTo>
                        <a:pt x="9" y="9"/>
                        <a:pt x="8" y="9"/>
                        <a:pt x="7" y="8"/>
                      </a:cubicBezTo>
                      <a:cubicBezTo>
                        <a:pt x="5" y="7"/>
                        <a:pt x="5" y="6"/>
                        <a:pt x="6" y="5"/>
                      </a:cubicBezTo>
                      <a:cubicBezTo>
                        <a:pt x="6" y="4"/>
                        <a:pt x="7" y="4"/>
                        <a:pt x="8" y="4"/>
                      </a:cubicBezTo>
                      <a:cubicBezTo>
                        <a:pt x="9" y="4"/>
                        <a:pt x="10" y="4"/>
                        <a:pt x="10" y="5"/>
                      </a:cubicBezTo>
                      <a:cubicBezTo>
                        <a:pt x="10" y="5"/>
                        <a:pt x="11" y="6"/>
                        <a:pt x="11" y="6"/>
                      </a:cubicBezTo>
                      <a:cubicBezTo>
                        <a:pt x="12" y="5"/>
                        <a:pt x="12" y="5"/>
                        <a:pt x="12" y="4"/>
                      </a:cubicBezTo>
                      <a:cubicBezTo>
                        <a:pt x="12" y="3"/>
                        <a:pt x="11" y="3"/>
                        <a:pt x="11" y="2"/>
                      </a:cubicBezTo>
                      <a:cubicBezTo>
                        <a:pt x="11" y="2"/>
                        <a:pt x="11" y="2"/>
                        <a:pt x="11" y="1"/>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61" name="Freeform 1159"/>
                <p:cNvSpPr>
                  <a:spLocks/>
                </p:cNvSpPr>
                <p:nvPr/>
              </p:nvSpPr>
              <p:spPr bwMode="auto">
                <a:xfrm>
                  <a:off x="5129" y="2044"/>
                  <a:ext cx="4" cy="6"/>
                </a:xfrm>
                <a:custGeom>
                  <a:avLst/>
                  <a:gdLst>
                    <a:gd name="T0" fmla="*/ 11 w 14"/>
                    <a:gd name="T1" fmla="*/ 15 h 19"/>
                    <a:gd name="T2" fmla="*/ 11 w 14"/>
                    <a:gd name="T3" fmla="*/ 15 h 19"/>
                    <a:gd name="T4" fmla="*/ 10 w 14"/>
                    <a:gd name="T5" fmla="*/ 11 h 19"/>
                    <a:gd name="T6" fmla="*/ 11 w 14"/>
                    <a:gd name="T7" fmla="*/ 10 h 19"/>
                    <a:gd name="T8" fmla="*/ 14 w 14"/>
                    <a:gd name="T9" fmla="*/ 4 h 19"/>
                    <a:gd name="T10" fmla="*/ 9 w 14"/>
                    <a:gd name="T11" fmla="*/ 0 h 19"/>
                    <a:gd name="T12" fmla="*/ 2 w 14"/>
                    <a:gd name="T13" fmla="*/ 0 h 19"/>
                    <a:gd name="T14" fmla="*/ 1 w 14"/>
                    <a:gd name="T15" fmla="*/ 2 h 19"/>
                    <a:gd name="T16" fmla="*/ 3 w 14"/>
                    <a:gd name="T17" fmla="*/ 5 h 19"/>
                    <a:gd name="T18" fmla="*/ 7 w 14"/>
                    <a:gd name="T19" fmla="*/ 5 h 19"/>
                    <a:gd name="T20" fmla="*/ 6 w 14"/>
                    <a:gd name="T21" fmla="*/ 4 h 19"/>
                    <a:gd name="T22" fmla="*/ 7 w 14"/>
                    <a:gd name="T23" fmla="*/ 2 h 19"/>
                    <a:gd name="T24" fmla="*/ 10 w 14"/>
                    <a:gd name="T25" fmla="*/ 4 h 19"/>
                    <a:gd name="T26" fmla="*/ 10 w 14"/>
                    <a:gd name="T27" fmla="*/ 6 h 19"/>
                    <a:gd name="T28" fmla="*/ 8 w 14"/>
                    <a:gd name="T29" fmla="*/ 6 h 19"/>
                    <a:gd name="T30" fmla="*/ 7 w 14"/>
                    <a:gd name="T31" fmla="*/ 5 h 19"/>
                    <a:gd name="T32" fmla="*/ 3 w 14"/>
                    <a:gd name="T33" fmla="*/ 5 h 19"/>
                    <a:gd name="T34" fmla="*/ 3 w 14"/>
                    <a:gd name="T35" fmla="*/ 5 h 19"/>
                    <a:gd name="T36" fmla="*/ 7 w 14"/>
                    <a:gd name="T37" fmla="*/ 15 h 19"/>
                    <a:gd name="T38" fmla="*/ 6 w 14"/>
                    <a:gd name="T39" fmla="*/ 18 h 19"/>
                    <a:gd name="T40" fmla="*/ 8 w 14"/>
                    <a:gd name="T41" fmla="*/ 19 h 19"/>
                    <a:gd name="T42" fmla="*/ 12 w 14"/>
                    <a:gd name="T43" fmla="*/ 19 h 19"/>
                    <a:gd name="T44" fmla="*/ 13 w 14"/>
                    <a:gd name="T45" fmla="*/ 17 h 19"/>
                    <a:gd name="T46" fmla="*/ 11 w 14"/>
                    <a:gd name="T47"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19">
                      <a:moveTo>
                        <a:pt x="11" y="15"/>
                      </a:moveTo>
                      <a:lnTo>
                        <a:pt x="11" y="15"/>
                      </a:lnTo>
                      <a:cubicBezTo>
                        <a:pt x="11" y="14"/>
                        <a:pt x="10" y="12"/>
                        <a:pt x="10" y="11"/>
                      </a:cubicBezTo>
                      <a:cubicBezTo>
                        <a:pt x="9" y="10"/>
                        <a:pt x="10" y="10"/>
                        <a:pt x="11" y="10"/>
                      </a:cubicBezTo>
                      <a:cubicBezTo>
                        <a:pt x="13" y="9"/>
                        <a:pt x="14" y="6"/>
                        <a:pt x="14" y="4"/>
                      </a:cubicBezTo>
                      <a:cubicBezTo>
                        <a:pt x="13" y="2"/>
                        <a:pt x="11" y="0"/>
                        <a:pt x="9" y="0"/>
                      </a:cubicBezTo>
                      <a:cubicBezTo>
                        <a:pt x="8" y="0"/>
                        <a:pt x="4" y="0"/>
                        <a:pt x="2" y="0"/>
                      </a:cubicBezTo>
                      <a:cubicBezTo>
                        <a:pt x="0" y="0"/>
                        <a:pt x="0" y="1"/>
                        <a:pt x="1" y="2"/>
                      </a:cubicBezTo>
                      <a:cubicBezTo>
                        <a:pt x="2" y="3"/>
                        <a:pt x="2" y="3"/>
                        <a:pt x="3" y="5"/>
                      </a:cubicBezTo>
                      <a:lnTo>
                        <a:pt x="7" y="5"/>
                      </a:lnTo>
                      <a:cubicBezTo>
                        <a:pt x="7" y="4"/>
                        <a:pt x="7" y="4"/>
                        <a:pt x="6" y="4"/>
                      </a:cubicBezTo>
                      <a:cubicBezTo>
                        <a:pt x="6" y="3"/>
                        <a:pt x="6" y="2"/>
                        <a:pt x="7" y="2"/>
                      </a:cubicBezTo>
                      <a:cubicBezTo>
                        <a:pt x="8" y="2"/>
                        <a:pt x="10" y="3"/>
                        <a:pt x="10" y="4"/>
                      </a:cubicBezTo>
                      <a:cubicBezTo>
                        <a:pt x="11" y="5"/>
                        <a:pt x="11" y="6"/>
                        <a:pt x="10" y="6"/>
                      </a:cubicBezTo>
                      <a:cubicBezTo>
                        <a:pt x="9" y="7"/>
                        <a:pt x="8" y="7"/>
                        <a:pt x="8" y="6"/>
                      </a:cubicBezTo>
                      <a:cubicBezTo>
                        <a:pt x="8" y="6"/>
                        <a:pt x="7" y="5"/>
                        <a:pt x="7" y="5"/>
                      </a:cubicBezTo>
                      <a:lnTo>
                        <a:pt x="3" y="5"/>
                      </a:lnTo>
                      <a:cubicBezTo>
                        <a:pt x="3" y="5"/>
                        <a:pt x="3" y="5"/>
                        <a:pt x="3" y="5"/>
                      </a:cubicBezTo>
                      <a:cubicBezTo>
                        <a:pt x="5" y="9"/>
                        <a:pt x="6" y="12"/>
                        <a:pt x="7" y="15"/>
                      </a:cubicBezTo>
                      <a:cubicBezTo>
                        <a:pt x="7" y="16"/>
                        <a:pt x="6" y="17"/>
                        <a:pt x="6" y="18"/>
                      </a:cubicBezTo>
                      <a:cubicBezTo>
                        <a:pt x="6" y="18"/>
                        <a:pt x="6" y="19"/>
                        <a:pt x="8" y="19"/>
                      </a:cubicBezTo>
                      <a:cubicBezTo>
                        <a:pt x="10" y="19"/>
                        <a:pt x="11" y="19"/>
                        <a:pt x="12" y="19"/>
                      </a:cubicBezTo>
                      <a:cubicBezTo>
                        <a:pt x="13" y="19"/>
                        <a:pt x="13" y="18"/>
                        <a:pt x="13" y="17"/>
                      </a:cubicBezTo>
                      <a:cubicBezTo>
                        <a:pt x="13" y="15"/>
                        <a:pt x="11" y="16"/>
                        <a:pt x="11" y="15"/>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62" name="Freeform 1160"/>
                <p:cNvSpPr>
                  <a:spLocks/>
                </p:cNvSpPr>
                <p:nvPr/>
              </p:nvSpPr>
              <p:spPr bwMode="auto">
                <a:xfrm>
                  <a:off x="5138" y="2044"/>
                  <a:ext cx="4" cy="6"/>
                </a:xfrm>
                <a:custGeom>
                  <a:avLst/>
                  <a:gdLst>
                    <a:gd name="T0" fmla="*/ 1 w 15"/>
                    <a:gd name="T1" fmla="*/ 0 h 19"/>
                    <a:gd name="T2" fmla="*/ 1 w 15"/>
                    <a:gd name="T3" fmla="*/ 0 h 19"/>
                    <a:gd name="T4" fmla="*/ 0 w 15"/>
                    <a:gd name="T5" fmla="*/ 1 h 19"/>
                    <a:gd name="T6" fmla="*/ 3 w 15"/>
                    <a:gd name="T7" fmla="*/ 4 h 19"/>
                    <a:gd name="T8" fmla="*/ 7 w 15"/>
                    <a:gd name="T9" fmla="*/ 15 h 19"/>
                    <a:gd name="T10" fmla="*/ 7 w 15"/>
                    <a:gd name="T11" fmla="*/ 18 h 19"/>
                    <a:gd name="T12" fmla="*/ 10 w 15"/>
                    <a:gd name="T13" fmla="*/ 18 h 19"/>
                    <a:gd name="T14" fmla="*/ 13 w 15"/>
                    <a:gd name="T15" fmla="*/ 18 h 19"/>
                    <a:gd name="T16" fmla="*/ 14 w 15"/>
                    <a:gd name="T17" fmla="*/ 17 h 19"/>
                    <a:gd name="T18" fmla="*/ 12 w 15"/>
                    <a:gd name="T19" fmla="*/ 15 h 19"/>
                    <a:gd name="T20" fmla="*/ 7 w 15"/>
                    <a:gd name="T21" fmla="*/ 4 h 19"/>
                    <a:gd name="T22" fmla="*/ 8 w 15"/>
                    <a:gd name="T23" fmla="*/ 1 h 19"/>
                    <a:gd name="T24" fmla="*/ 6 w 15"/>
                    <a:gd name="T25" fmla="*/ 0 h 19"/>
                    <a:gd name="T26" fmla="*/ 1 w 15"/>
                    <a:gd name="T2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9">
                      <a:moveTo>
                        <a:pt x="1" y="0"/>
                      </a:moveTo>
                      <a:lnTo>
                        <a:pt x="1" y="0"/>
                      </a:lnTo>
                      <a:cubicBezTo>
                        <a:pt x="0" y="0"/>
                        <a:pt x="0" y="0"/>
                        <a:pt x="0" y="1"/>
                      </a:cubicBezTo>
                      <a:cubicBezTo>
                        <a:pt x="1" y="2"/>
                        <a:pt x="2" y="2"/>
                        <a:pt x="3" y="4"/>
                      </a:cubicBezTo>
                      <a:cubicBezTo>
                        <a:pt x="5" y="9"/>
                        <a:pt x="7" y="13"/>
                        <a:pt x="7" y="15"/>
                      </a:cubicBezTo>
                      <a:cubicBezTo>
                        <a:pt x="8" y="16"/>
                        <a:pt x="7" y="17"/>
                        <a:pt x="7" y="18"/>
                      </a:cubicBezTo>
                      <a:cubicBezTo>
                        <a:pt x="8" y="19"/>
                        <a:pt x="9" y="18"/>
                        <a:pt x="10" y="18"/>
                      </a:cubicBezTo>
                      <a:cubicBezTo>
                        <a:pt x="11" y="18"/>
                        <a:pt x="12" y="18"/>
                        <a:pt x="13" y="18"/>
                      </a:cubicBezTo>
                      <a:cubicBezTo>
                        <a:pt x="14" y="18"/>
                        <a:pt x="15" y="18"/>
                        <a:pt x="14" y="17"/>
                      </a:cubicBezTo>
                      <a:cubicBezTo>
                        <a:pt x="14" y="16"/>
                        <a:pt x="13" y="16"/>
                        <a:pt x="12" y="15"/>
                      </a:cubicBezTo>
                      <a:cubicBezTo>
                        <a:pt x="10" y="11"/>
                        <a:pt x="8" y="6"/>
                        <a:pt x="7" y="4"/>
                      </a:cubicBezTo>
                      <a:cubicBezTo>
                        <a:pt x="7" y="2"/>
                        <a:pt x="8" y="1"/>
                        <a:pt x="8" y="1"/>
                      </a:cubicBezTo>
                      <a:cubicBezTo>
                        <a:pt x="8" y="0"/>
                        <a:pt x="7" y="0"/>
                        <a:pt x="6" y="0"/>
                      </a:cubicBezTo>
                      <a:cubicBezTo>
                        <a:pt x="5" y="0"/>
                        <a:pt x="3" y="0"/>
                        <a:pt x="1" y="0"/>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63" name="Freeform 1161"/>
                <p:cNvSpPr>
                  <a:spLocks/>
                </p:cNvSpPr>
                <p:nvPr/>
              </p:nvSpPr>
              <p:spPr bwMode="auto">
                <a:xfrm>
                  <a:off x="5147" y="2044"/>
                  <a:ext cx="6" cy="6"/>
                </a:xfrm>
                <a:custGeom>
                  <a:avLst/>
                  <a:gdLst>
                    <a:gd name="T0" fmla="*/ 1 w 22"/>
                    <a:gd name="T1" fmla="*/ 0 h 19"/>
                    <a:gd name="T2" fmla="*/ 1 w 22"/>
                    <a:gd name="T3" fmla="*/ 0 h 19"/>
                    <a:gd name="T4" fmla="*/ 0 w 22"/>
                    <a:gd name="T5" fmla="*/ 2 h 19"/>
                    <a:gd name="T6" fmla="*/ 2 w 22"/>
                    <a:gd name="T7" fmla="*/ 15 h 19"/>
                    <a:gd name="T8" fmla="*/ 1 w 22"/>
                    <a:gd name="T9" fmla="*/ 17 h 19"/>
                    <a:gd name="T10" fmla="*/ 2 w 22"/>
                    <a:gd name="T11" fmla="*/ 18 h 19"/>
                    <a:gd name="T12" fmla="*/ 6 w 22"/>
                    <a:gd name="T13" fmla="*/ 18 h 19"/>
                    <a:gd name="T14" fmla="*/ 7 w 22"/>
                    <a:gd name="T15" fmla="*/ 17 h 19"/>
                    <a:gd name="T16" fmla="*/ 6 w 22"/>
                    <a:gd name="T17" fmla="*/ 15 h 19"/>
                    <a:gd name="T18" fmla="*/ 5 w 22"/>
                    <a:gd name="T19" fmla="*/ 10 h 19"/>
                    <a:gd name="T20" fmla="*/ 6 w 22"/>
                    <a:gd name="T21" fmla="*/ 10 h 19"/>
                    <a:gd name="T22" fmla="*/ 9 w 22"/>
                    <a:gd name="T23" fmla="*/ 14 h 19"/>
                    <a:gd name="T24" fmla="*/ 10 w 22"/>
                    <a:gd name="T25" fmla="*/ 14 h 19"/>
                    <a:gd name="T26" fmla="*/ 12 w 22"/>
                    <a:gd name="T27" fmla="*/ 10 h 19"/>
                    <a:gd name="T28" fmla="*/ 13 w 22"/>
                    <a:gd name="T29" fmla="*/ 11 h 19"/>
                    <a:gd name="T30" fmla="*/ 15 w 22"/>
                    <a:gd name="T31" fmla="*/ 14 h 19"/>
                    <a:gd name="T32" fmla="*/ 15 w 22"/>
                    <a:gd name="T33" fmla="*/ 16 h 19"/>
                    <a:gd name="T34" fmla="*/ 15 w 22"/>
                    <a:gd name="T35" fmla="*/ 17 h 19"/>
                    <a:gd name="T36" fmla="*/ 16 w 22"/>
                    <a:gd name="T37" fmla="*/ 18 h 19"/>
                    <a:gd name="T38" fmla="*/ 21 w 22"/>
                    <a:gd name="T39" fmla="*/ 18 h 19"/>
                    <a:gd name="T40" fmla="*/ 22 w 22"/>
                    <a:gd name="T41" fmla="*/ 17 h 19"/>
                    <a:gd name="T42" fmla="*/ 21 w 22"/>
                    <a:gd name="T43" fmla="*/ 15 h 19"/>
                    <a:gd name="T44" fmla="*/ 19 w 22"/>
                    <a:gd name="T45" fmla="*/ 14 h 19"/>
                    <a:gd name="T46" fmla="*/ 13 w 22"/>
                    <a:gd name="T47" fmla="*/ 1 h 19"/>
                    <a:gd name="T48" fmla="*/ 11 w 22"/>
                    <a:gd name="T49" fmla="*/ 0 h 19"/>
                    <a:gd name="T50" fmla="*/ 9 w 22"/>
                    <a:gd name="T51" fmla="*/ 0 h 19"/>
                    <a:gd name="T52" fmla="*/ 8 w 22"/>
                    <a:gd name="T53" fmla="*/ 2 h 19"/>
                    <a:gd name="T54" fmla="*/ 8 w 22"/>
                    <a:gd name="T55" fmla="*/ 6 h 19"/>
                    <a:gd name="T56" fmla="*/ 7 w 22"/>
                    <a:gd name="T57" fmla="*/ 6 h 19"/>
                    <a:gd name="T58" fmla="*/ 4 w 22"/>
                    <a:gd name="T59" fmla="*/ 2 h 19"/>
                    <a:gd name="T60" fmla="*/ 3 w 22"/>
                    <a:gd name="T61" fmla="*/ 0 h 19"/>
                    <a:gd name="T62" fmla="*/ 1 w 22"/>
                    <a:gd name="T6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 h="19">
                      <a:moveTo>
                        <a:pt x="1" y="0"/>
                      </a:moveTo>
                      <a:lnTo>
                        <a:pt x="1" y="0"/>
                      </a:lnTo>
                      <a:cubicBezTo>
                        <a:pt x="0" y="0"/>
                        <a:pt x="0" y="1"/>
                        <a:pt x="0" y="2"/>
                      </a:cubicBezTo>
                      <a:cubicBezTo>
                        <a:pt x="1" y="4"/>
                        <a:pt x="2" y="14"/>
                        <a:pt x="2" y="15"/>
                      </a:cubicBezTo>
                      <a:cubicBezTo>
                        <a:pt x="2" y="16"/>
                        <a:pt x="1" y="16"/>
                        <a:pt x="1" y="17"/>
                      </a:cubicBezTo>
                      <a:cubicBezTo>
                        <a:pt x="1" y="18"/>
                        <a:pt x="0" y="19"/>
                        <a:pt x="2" y="18"/>
                      </a:cubicBezTo>
                      <a:cubicBezTo>
                        <a:pt x="4" y="18"/>
                        <a:pt x="5" y="18"/>
                        <a:pt x="6" y="18"/>
                      </a:cubicBezTo>
                      <a:cubicBezTo>
                        <a:pt x="6" y="18"/>
                        <a:pt x="7" y="18"/>
                        <a:pt x="7" y="17"/>
                      </a:cubicBezTo>
                      <a:cubicBezTo>
                        <a:pt x="7" y="16"/>
                        <a:pt x="6" y="16"/>
                        <a:pt x="6" y="15"/>
                      </a:cubicBezTo>
                      <a:cubicBezTo>
                        <a:pt x="5" y="14"/>
                        <a:pt x="5" y="11"/>
                        <a:pt x="5" y="10"/>
                      </a:cubicBezTo>
                      <a:cubicBezTo>
                        <a:pt x="5" y="10"/>
                        <a:pt x="5" y="10"/>
                        <a:pt x="6" y="10"/>
                      </a:cubicBezTo>
                      <a:cubicBezTo>
                        <a:pt x="7" y="13"/>
                        <a:pt x="8" y="14"/>
                        <a:pt x="9" y="14"/>
                      </a:cubicBezTo>
                      <a:cubicBezTo>
                        <a:pt x="9" y="15"/>
                        <a:pt x="10" y="15"/>
                        <a:pt x="10" y="14"/>
                      </a:cubicBezTo>
                      <a:cubicBezTo>
                        <a:pt x="11" y="13"/>
                        <a:pt x="12" y="11"/>
                        <a:pt x="12" y="10"/>
                      </a:cubicBezTo>
                      <a:cubicBezTo>
                        <a:pt x="12" y="9"/>
                        <a:pt x="13" y="10"/>
                        <a:pt x="13" y="11"/>
                      </a:cubicBezTo>
                      <a:cubicBezTo>
                        <a:pt x="14" y="12"/>
                        <a:pt x="15" y="14"/>
                        <a:pt x="15" y="14"/>
                      </a:cubicBezTo>
                      <a:cubicBezTo>
                        <a:pt x="15" y="15"/>
                        <a:pt x="15" y="16"/>
                        <a:pt x="15" y="16"/>
                      </a:cubicBezTo>
                      <a:cubicBezTo>
                        <a:pt x="15" y="16"/>
                        <a:pt x="15" y="17"/>
                        <a:pt x="15" y="17"/>
                      </a:cubicBezTo>
                      <a:cubicBezTo>
                        <a:pt x="15" y="18"/>
                        <a:pt x="15" y="18"/>
                        <a:pt x="16" y="18"/>
                      </a:cubicBezTo>
                      <a:cubicBezTo>
                        <a:pt x="18" y="18"/>
                        <a:pt x="20" y="18"/>
                        <a:pt x="21" y="18"/>
                      </a:cubicBezTo>
                      <a:cubicBezTo>
                        <a:pt x="22" y="18"/>
                        <a:pt x="22" y="17"/>
                        <a:pt x="22" y="17"/>
                      </a:cubicBezTo>
                      <a:cubicBezTo>
                        <a:pt x="22" y="16"/>
                        <a:pt x="22" y="16"/>
                        <a:pt x="21" y="15"/>
                      </a:cubicBezTo>
                      <a:cubicBezTo>
                        <a:pt x="20" y="15"/>
                        <a:pt x="19" y="15"/>
                        <a:pt x="19" y="14"/>
                      </a:cubicBezTo>
                      <a:cubicBezTo>
                        <a:pt x="17" y="11"/>
                        <a:pt x="13" y="2"/>
                        <a:pt x="13" y="1"/>
                      </a:cubicBezTo>
                      <a:cubicBezTo>
                        <a:pt x="12" y="0"/>
                        <a:pt x="12" y="0"/>
                        <a:pt x="11" y="0"/>
                      </a:cubicBezTo>
                      <a:cubicBezTo>
                        <a:pt x="10" y="0"/>
                        <a:pt x="9" y="0"/>
                        <a:pt x="9" y="0"/>
                      </a:cubicBezTo>
                      <a:cubicBezTo>
                        <a:pt x="8" y="0"/>
                        <a:pt x="8" y="1"/>
                        <a:pt x="8" y="2"/>
                      </a:cubicBezTo>
                      <a:cubicBezTo>
                        <a:pt x="8" y="3"/>
                        <a:pt x="8" y="5"/>
                        <a:pt x="8" y="6"/>
                      </a:cubicBezTo>
                      <a:cubicBezTo>
                        <a:pt x="8" y="7"/>
                        <a:pt x="7" y="7"/>
                        <a:pt x="7" y="6"/>
                      </a:cubicBezTo>
                      <a:cubicBezTo>
                        <a:pt x="6" y="4"/>
                        <a:pt x="5" y="3"/>
                        <a:pt x="4" y="2"/>
                      </a:cubicBezTo>
                      <a:cubicBezTo>
                        <a:pt x="4" y="1"/>
                        <a:pt x="3" y="0"/>
                        <a:pt x="3" y="0"/>
                      </a:cubicBezTo>
                      <a:cubicBezTo>
                        <a:pt x="2" y="0"/>
                        <a:pt x="1" y="0"/>
                        <a:pt x="1" y="0"/>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64" name="Freeform 1162"/>
                <p:cNvSpPr>
                  <a:spLocks/>
                </p:cNvSpPr>
                <p:nvPr/>
              </p:nvSpPr>
              <p:spPr bwMode="auto">
                <a:xfrm>
                  <a:off x="5160" y="2043"/>
                  <a:ext cx="5" cy="6"/>
                </a:xfrm>
                <a:custGeom>
                  <a:avLst/>
                  <a:gdLst>
                    <a:gd name="T0" fmla="*/ 2 w 17"/>
                    <a:gd name="T1" fmla="*/ 1 h 19"/>
                    <a:gd name="T2" fmla="*/ 2 w 17"/>
                    <a:gd name="T3" fmla="*/ 1 h 19"/>
                    <a:gd name="T4" fmla="*/ 1 w 17"/>
                    <a:gd name="T5" fmla="*/ 2 h 19"/>
                    <a:gd name="T6" fmla="*/ 2 w 17"/>
                    <a:gd name="T7" fmla="*/ 4 h 19"/>
                    <a:gd name="T8" fmla="*/ 7 w 17"/>
                    <a:gd name="T9" fmla="*/ 16 h 19"/>
                    <a:gd name="T10" fmla="*/ 7 w 17"/>
                    <a:gd name="T11" fmla="*/ 18 h 19"/>
                    <a:gd name="T12" fmla="*/ 9 w 17"/>
                    <a:gd name="T13" fmla="*/ 19 h 19"/>
                    <a:gd name="T14" fmla="*/ 15 w 17"/>
                    <a:gd name="T15" fmla="*/ 18 h 19"/>
                    <a:gd name="T16" fmla="*/ 16 w 17"/>
                    <a:gd name="T17" fmla="*/ 17 h 19"/>
                    <a:gd name="T18" fmla="*/ 17 w 17"/>
                    <a:gd name="T19" fmla="*/ 14 h 19"/>
                    <a:gd name="T20" fmla="*/ 16 w 17"/>
                    <a:gd name="T21" fmla="*/ 13 h 19"/>
                    <a:gd name="T22" fmla="*/ 15 w 17"/>
                    <a:gd name="T23" fmla="*/ 14 h 19"/>
                    <a:gd name="T24" fmla="*/ 14 w 17"/>
                    <a:gd name="T25" fmla="*/ 15 h 19"/>
                    <a:gd name="T26" fmla="*/ 14 w 17"/>
                    <a:gd name="T27" fmla="*/ 16 h 19"/>
                    <a:gd name="T28" fmla="*/ 12 w 17"/>
                    <a:gd name="T29" fmla="*/ 16 h 19"/>
                    <a:gd name="T30" fmla="*/ 11 w 17"/>
                    <a:gd name="T31" fmla="*/ 16 h 19"/>
                    <a:gd name="T32" fmla="*/ 10 w 17"/>
                    <a:gd name="T33" fmla="*/ 12 h 19"/>
                    <a:gd name="T34" fmla="*/ 10 w 17"/>
                    <a:gd name="T35" fmla="*/ 11 h 19"/>
                    <a:gd name="T36" fmla="*/ 11 w 17"/>
                    <a:gd name="T37" fmla="*/ 11 h 19"/>
                    <a:gd name="T38" fmla="*/ 13 w 17"/>
                    <a:gd name="T39" fmla="*/ 12 h 19"/>
                    <a:gd name="T40" fmla="*/ 13 w 17"/>
                    <a:gd name="T41" fmla="*/ 11 h 19"/>
                    <a:gd name="T42" fmla="*/ 12 w 17"/>
                    <a:gd name="T43" fmla="*/ 7 h 19"/>
                    <a:gd name="T44" fmla="*/ 11 w 17"/>
                    <a:gd name="T45" fmla="*/ 6 h 19"/>
                    <a:gd name="T46" fmla="*/ 10 w 17"/>
                    <a:gd name="T47" fmla="*/ 7 h 19"/>
                    <a:gd name="T48" fmla="*/ 9 w 17"/>
                    <a:gd name="T49" fmla="*/ 8 h 19"/>
                    <a:gd name="T50" fmla="*/ 8 w 17"/>
                    <a:gd name="T51" fmla="*/ 8 h 19"/>
                    <a:gd name="T52" fmla="*/ 6 w 17"/>
                    <a:gd name="T53" fmla="*/ 4 h 19"/>
                    <a:gd name="T54" fmla="*/ 7 w 17"/>
                    <a:gd name="T55" fmla="*/ 3 h 19"/>
                    <a:gd name="T56" fmla="*/ 9 w 17"/>
                    <a:gd name="T57" fmla="*/ 3 h 19"/>
                    <a:gd name="T58" fmla="*/ 10 w 17"/>
                    <a:gd name="T59" fmla="*/ 4 h 19"/>
                    <a:gd name="T60" fmla="*/ 11 w 17"/>
                    <a:gd name="T61" fmla="*/ 4 h 19"/>
                    <a:gd name="T62" fmla="*/ 12 w 17"/>
                    <a:gd name="T63" fmla="*/ 3 h 19"/>
                    <a:gd name="T64" fmla="*/ 11 w 17"/>
                    <a:gd name="T65" fmla="*/ 1 h 19"/>
                    <a:gd name="T66" fmla="*/ 10 w 17"/>
                    <a:gd name="T67" fmla="*/ 0 h 19"/>
                    <a:gd name="T68" fmla="*/ 2 w 17"/>
                    <a:gd name="T69"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 h="19">
                      <a:moveTo>
                        <a:pt x="2" y="1"/>
                      </a:moveTo>
                      <a:lnTo>
                        <a:pt x="2" y="1"/>
                      </a:lnTo>
                      <a:cubicBezTo>
                        <a:pt x="1" y="1"/>
                        <a:pt x="0" y="1"/>
                        <a:pt x="1" y="2"/>
                      </a:cubicBezTo>
                      <a:cubicBezTo>
                        <a:pt x="1" y="3"/>
                        <a:pt x="2" y="3"/>
                        <a:pt x="2" y="4"/>
                      </a:cubicBezTo>
                      <a:cubicBezTo>
                        <a:pt x="4" y="7"/>
                        <a:pt x="6" y="13"/>
                        <a:pt x="7" y="16"/>
                      </a:cubicBezTo>
                      <a:cubicBezTo>
                        <a:pt x="7" y="16"/>
                        <a:pt x="7" y="18"/>
                        <a:pt x="7" y="18"/>
                      </a:cubicBezTo>
                      <a:cubicBezTo>
                        <a:pt x="7" y="19"/>
                        <a:pt x="8" y="19"/>
                        <a:pt x="9" y="19"/>
                      </a:cubicBezTo>
                      <a:cubicBezTo>
                        <a:pt x="11" y="18"/>
                        <a:pt x="14" y="18"/>
                        <a:pt x="15" y="18"/>
                      </a:cubicBezTo>
                      <a:cubicBezTo>
                        <a:pt x="16" y="18"/>
                        <a:pt x="16" y="18"/>
                        <a:pt x="16" y="17"/>
                      </a:cubicBezTo>
                      <a:cubicBezTo>
                        <a:pt x="17" y="16"/>
                        <a:pt x="17" y="14"/>
                        <a:pt x="17" y="14"/>
                      </a:cubicBezTo>
                      <a:cubicBezTo>
                        <a:pt x="17" y="13"/>
                        <a:pt x="17" y="13"/>
                        <a:pt x="16" y="13"/>
                      </a:cubicBezTo>
                      <a:cubicBezTo>
                        <a:pt x="16" y="13"/>
                        <a:pt x="15" y="13"/>
                        <a:pt x="15" y="14"/>
                      </a:cubicBezTo>
                      <a:cubicBezTo>
                        <a:pt x="15" y="15"/>
                        <a:pt x="15" y="15"/>
                        <a:pt x="14" y="15"/>
                      </a:cubicBezTo>
                      <a:cubicBezTo>
                        <a:pt x="14" y="16"/>
                        <a:pt x="14" y="16"/>
                        <a:pt x="14" y="16"/>
                      </a:cubicBezTo>
                      <a:cubicBezTo>
                        <a:pt x="13" y="16"/>
                        <a:pt x="13" y="16"/>
                        <a:pt x="12" y="16"/>
                      </a:cubicBezTo>
                      <a:cubicBezTo>
                        <a:pt x="12" y="17"/>
                        <a:pt x="11" y="17"/>
                        <a:pt x="11" y="16"/>
                      </a:cubicBezTo>
                      <a:cubicBezTo>
                        <a:pt x="11" y="15"/>
                        <a:pt x="10" y="12"/>
                        <a:pt x="10" y="12"/>
                      </a:cubicBezTo>
                      <a:cubicBezTo>
                        <a:pt x="9" y="11"/>
                        <a:pt x="10" y="11"/>
                        <a:pt x="10" y="11"/>
                      </a:cubicBezTo>
                      <a:cubicBezTo>
                        <a:pt x="10" y="11"/>
                        <a:pt x="11" y="11"/>
                        <a:pt x="11" y="11"/>
                      </a:cubicBezTo>
                      <a:cubicBezTo>
                        <a:pt x="12" y="11"/>
                        <a:pt x="12" y="12"/>
                        <a:pt x="13" y="12"/>
                      </a:cubicBezTo>
                      <a:cubicBezTo>
                        <a:pt x="13" y="12"/>
                        <a:pt x="13" y="11"/>
                        <a:pt x="13" y="11"/>
                      </a:cubicBezTo>
                      <a:cubicBezTo>
                        <a:pt x="13" y="10"/>
                        <a:pt x="13" y="8"/>
                        <a:pt x="12" y="7"/>
                      </a:cubicBezTo>
                      <a:cubicBezTo>
                        <a:pt x="12" y="6"/>
                        <a:pt x="12" y="6"/>
                        <a:pt x="11" y="6"/>
                      </a:cubicBezTo>
                      <a:cubicBezTo>
                        <a:pt x="11" y="6"/>
                        <a:pt x="11" y="7"/>
                        <a:pt x="10" y="7"/>
                      </a:cubicBezTo>
                      <a:cubicBezTo>
                        <a:pt x="10" y="8"/>
                        <a:pt x="10" y="8"/>
                        <a:pt x="9" y="8"/>
                      </a:cubicBezTo>
                      <a:cubicBezTo>
                        <a:pt x="9" y="9"/>
                        <a:pt x="8" y="8"/>
                        <a:pt x="8" y="8"/>
                      </a:cubicBezTo>
                      <a:cubicBezTo>
                        <a:pt x="7" y="6"/>
                        <a:pt x="7" y="4"/>
                        <a:pt x="6" y="4"/>
                      </a:cubicBezTo>
                      <a:cubicBezTo>
                        <a:pt x="6" y="3"/>
                        <a:pt x="6" y="3"/>
                        <a:pt x="7" y="3"/>
                      </a:cubicBezTo>
                      <a:cubicBezTo>
                        <a:pt x="8" y="3"/>
                        <a:pt x="9" y="3"/>
                        <a:pt x="9" y="3"/>
                      </a:cubicBezTo>
                      <a:cubicBezTo>
                        <a:pt x="9" y="3"/>
                        <a:pt x="10" y="3"/>
                        <a:pt x="10" y="4"/>
                      </a:cubicBezTo>
                      <a:cubicBezTo>
                        <a:pt x="10" y="4"/>
                        <a:pt x="11" y="4"/>
                        <a:pt x="11" y="4"/>
                      </a:cubicBezTo>
                      <a:cubicBezTo>
                        <a:pt x="12" y="4"/>
                        <a:pt x="12" y="4"/>
                        <a:pt x="12" y="3"/>
                      </a:cubicBezTo>
                      <a:cubicBezTo>
                        <a:pt x="11" y="3"/>
                        <a:pt x="11" y="2"/>
                        <a:pt x="11" y="1"/>
                      </a:cubicBezTo>
                      <a:cubicBezTo>
                        <a:pt x="11" y="1"/>
                        <a:pt x="10" y="0"/>
                        <a:pt x="10" y="0"/>
                      </a:cubicBezTo>
                      <a:cubicBezTo>
                        <a:pt x="8" y="1"/>
                        <a:pt x="3" y="1"/>
                        <a:pt x="2" y="1"/>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65" name="Freeform 1163"/>
                <p:cNvSpPr>
                  <a:spLocks/>
                </p:cNvSpPr>
                <p:nvPr/>
              </p:nvSpPr>
              <p:spPr bwMode="auto">
                <a:xfrm>
                  <a:off x="5133" y="2054"/>
                  <a:ext cx="5" cy="7"/>
                </a:xfrm>
                <a:custGeom>
                  <a:avLst/>
                  <a:gdLst>
                    <a:gd name="T0" fmla="*/ 14 w 15"/>
                    <a:gd name="T1" fmla="*/ 3 h 20"/>
                    <a:gd name="T2" fmla="*/ 14 w 15"/>
                    <a:gd name="T3" fmla="*/ 3 h 20"/>
                    <a:gd name="T4" fmla="*/ 10 w 15"/>
                    <a:gd name="T5" fmla="*/ 0 h 20"/>
                    <a:gd name="T6" fmla="*/ 2 w 15"/>
                    <a:gd name="T7" fmla="*/ 0 h 20"/>
                    <a:gd name="T8" fmla="*/ 0 w 15"/>
                    <a:gd name="T9" fmla="*/ 2 h 20"/>
                    <a:gd name="T10" fmla="*/ 2 w 15"/>
                    <a:gd name="T11" fmla="*/ 3 h 20"/>
                    <a:gd name="T12" fmla="*/ 3 w 15"/>
                    <a:gd name="T13" fmla="*/ 5 h 20"/>
                    <a:gd name="T14" fmla="*/ 4 w 15"/>
                    <a:gd name="T15" fmla="*/ 9 h 20"/>
                    <a:gd name="T16" fmla="*/ 8 w 15"/>
                    <a:gd name="T17" fmla="*/ 9 h 20"/>
                    <a:gd name="T18" fmla="*/ 7 w 15"/>
                    <a:gd name="T19" fmla="*/ 4 h 20"/>
                    <a:gd name="T20" fmla="*/ 9 w 15"/>
                    <a:gd name="T21" fmla="*/ 3 h 20"/>
                    <a:gd name="T22" fmla="*/ 11 w 15"/>
                    <a:gd name="T23" fmla="*/ 10 h 20"/>
                    <a:gd name="T24" fmla="*/ 9 w 15"/>
                    <a:gd name="T25" fmla="*/ 17 h 20"/>
                    <a:gd name="T26" fmla="*/ 8 w 15"/>
                    <a:gd name="T27" fmla="*/ 16 h 20"/>
                    <a:gd name="T28" fmla="*/ 8 w 15"/>
                    <a:gd name="T29" fmla="*/ 9 h 20"/>
                    <a:gd name="T30" fmla="*/ 4 w 15"/>
                    <a:gd name="T31" fmla="*/ 9 h 20"/>
                    <a:gd name="T32" fmla="*/ 4 w 15"/>
                    <a:gd name="T33" fmla="*/ 14 h 20"/>
                    <a:gd name="T34" fmla="*/ 3 w 15"/>
                    <a:gd name="T35" fmla="*/ 17 h 20"/>
                    <a:gd name="T36" fmla="*/ 2 w 15"/>
                    <a:gd name="T37" fmla="*/ 19 h 20"/>
                    <a:gd name="T38" fmla="*/ 5 w 15"/>
                    <a:gd name="T39" fmla="*/ 20 h 20"/>
                    <a:gd name="T40" fmla="*/ 11 w 15"/>
                    <a:gd name="T41" fmla="*/ 20 h 20"/>
                    <a:gd name="T42" fmla="*/ 15 w 15"/>
                    <a:gd name="T43" fmla="*/ 15 h 20"/>
                    <a:gd name="T44" fmla="*/ 14 w 15"/>
                    <a:gd name="T45"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20">
                      <a:moveTo>
                        <a:pt x="14" y="3"/>
                      </a:moveTo>
                      <a:lnTo>
                        <a:pt x="14" y="3"/>
                      </a:lnTo>
                      <a:cubicBezTo>
                        <a:pt x="13" y="1"/>
                        <a:pt x="11" y="0"/>
                        <a:pt x="10" y="0"/>
                      </a:cubicBezTo>
                      <a:cubicBezTo>
                        <a:pt x="8" y="0"/>
                        <a:pt x="3" y="0"/>
                        <a:pt x="2" y="0"/>
                      </a:cubicBezTo>
                      <a:cubicBezTo>
                        <a:pt x="0" y="0"/>
                        <a:pt x="0" y="1"/>
                        <a:pt x="0" y="2"/>
                      </a:cubicBezTo>
                      <a:cubicBezTo>
                        <a:pt x="0" y="2"/>
                        <a:pt x="1" y="3"/>
                        <a:pt x="2" y="3"/>
                      </a:cubicBezTo>
                      <a:cubicBezTo>
                        <a:pt x="3" y="3"/>
                        <a:pt x="3" y="4"/>
                        <a:pt x="3" y="5"/>
                      </a:cubicBezTo>
                      <a:cubicBezTo>
                        <a:pt x="3" y="7"/>
                        <a:pt x="4" y="8"/>
                        <a:pt x="4" y="9"/>
                      </a:cubicBezTo>
                      <a:lnTo>
                        <a:pt x="8" y="9"/>
                      </a:lnTo>
                      <a:cubicBezTo>
                        <a:pt x="8" y="7"/>
                        <a:pt x="7" y="5"/>
                        <a:pt x="7" y="4"/>
                      </a:cubicBezTo>
                      <a:cubicBezTo>
                        <a:pt x="7" y="3"/>
                        <a:pt x="8" y="2"/>
                        <a:pt x="9" y="3"/>
                      </a:cubicBezTo>
                      <a:cubicBezTo>
                        <a:pt x="10" y="3"/>
                        <a:pt x="11" y="5"/>
                        <a:pt x="11" y="10"/>
                      </a:cubicBezTo>
                      <a:cubicBezTo>
                        <a:pt x="12" y="15"/>
                        <a:pt x="11" y="17"/>
                        <a:pt x="9" y="17"/>
                      </a:cubicBezTo>
                      <a:cubicBezTo>
                        <a:pt x="8" y="18"/>
                        <a:pt x="8" y="17"/>
                        <a:pt x="8" y="16"/>
                      </a:cubicBezTo>
                      <a:cubicBezTo>
                        <a:pt x="8" y="15"/>
                        <a:pt x="8" y="12"/>
                        <a:pt x="8" y="9"/>
                      </a:cubicBezTo>
                      <a:lnTo>
                        <a:pt x="4" y="9"/>
                      </a:lnTo>
                      <a:cubicBezTo>
                        <a:pt x="4" y="11"/>
                        <a:pt x="4" y="12"/>
                        <a:pt x="4" y="14"/>
                      </a:cubicBezTo>
                      <a:cubicBezTo>
                        <a:pt x="4" y="16"/>
                        <a:pt x="4" y="16"/>
                        <a:pt x="3" y="17"/>
                      </a:cubicBezTo>
                      <a:cubicBezTo>
                        <a:pt x="2" y="18"/>
                        <a:pt x="2" y="18"/>
                        <a:pt x="2" y="19"/>
                      </a:cubicBezTo>
                      <a:cubicBezTo>
                        <a:pt x="2" y="19"/>
                        <a:pt x="3" y="20"/>
                        <a:pt x="5" y="20"/>
                      </a:cubicBezTo>
                      <a:cubicBezTo>
                        <a:pt x="6" y="20"/>
                        <a:pt x="8" y="20"/>
                        <a:pt x="11" y="20"/>
                      </a:cubicBezTo>
                      <a:cubicBezTo>
                        <a:pt x="13" y="19"/>
                        <a:pt x="14" y="18"/>
                        <a:pt x="15" y="15"/>
                      </a:cubicBezTo>
                      <a:cubicBezTo>
                        <a:pt x="15" y="13"/>
                        <a:pt x="15" y="6"/>
                        <a:pt x="14" y="3"/>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66" name="Freeform 1164"/>
                <p:cNvSpPr>
                  <a:spLocks/>
                </p:cNvSpPr>
                <p:nvPr/>
              </p:nvSpPr>
              <p:spPr bwMode="auto">
                <a:xfrm>
                  <a:off x="5138" y="2054"/>
                  <a:ext cx="4" cy="7"/>
                </a:xfrm>
                <a:custGeom>
                  <a:avLst/>
                  <a:gdLst>
                    <a:gd name="T0" fmla="*/ 11 w 14"/>
                    <a:gd name="T1" fmla="*/ 0 h 20"/>
                    <a:gd name="T2" fmla="*/ 11 w 14"/>
                    <a:gd name="T3" fmla="*/ 0 h 20"/>
                    <a:gd name="T4" fmla="*/ 10 w 14"/>
                    <a:gd name="T5" fmla="*/ 0 h 20"/>
                    <a:gd name="T6" fmla="*/ 1 w 14"/>
                    <a:gd name="T7" fmla="*/ 0 h 20"/>
                    <a:gd name="T8" fmla="*/ 0 w 14"/>
                    <a:gd name="T9" fmla="*/ 1 h 20"/>
                    <a:gd name="T10" fmla="*/ 1 w 14"/>
                    <a:gd name="T11" fmla="*/ 2 h 20"/>
                    <a:gd name="T12" fmla="*/ 2 w 14"/>
                    <a:gd name="T13" fmla="*/ 4 h 20"/>
                    <a:gd name="T14" fmla="*/ 3 w 14"/>
                    <a:gd name="T15" fmla="*/ 14 h 20"/>
                    <a:gd name="T16" fmla="*/ 3 w 14"/>
                    <a:gd name="T17" fmla="*/ 17 h 20"/>
                    <a:gd name="T18" fmla="*/ 2 w 14"/>
                    <a:gd name="T19" fmla="*/ 19 h 20"/>
                    <a:gd name="T20" fmla="*/ 3 w 14"/>
                    <a:gd name="T21" fmla="*/ 20 h 20"/>
                    <a:gd name="T22" fmla="*/ 12 w 14"/>
                    <a:gd name="T23" fmla="*/ 19 h 20"/>
                    <a:gd name="T24" fmla="*/ 13 w 14"/>
                    <a:gd name="T25" fmla="*/ 18 h 20"/>
                    <a:gd name="T26" fmla="*/ 14 w 14"/>
                    <a:gd name="T27" fmla="*/ 16 h 20"/>
                    <a:gd name="T28" fmla="*/ 14 w 14"/>
                    <a:gd name="T29" fmla="*/ 15 h 20"/>
                    <a:gd name="T30" fmla="*/ 12 w 14"/>
                    <a:gd name="T31" fmla="*/ 15 h 20"/>
                    <a:gd name="T32" fmla="*/ 12 w 14"/>
                    <a:gd name="T33" fmla="*/ 17 h 20"/>
                    <a:gd name="T34" fmla="*/ 10 w 14"/>
                    <a:gd name="T35" fmla="*/ 17 h 20"/>
                    <a:gd name="T36" fmla="*/ 8 w 14"/>
                    <a:gd name="T37" fmla="*/ 17 h 20"/>
                    <a:gd name="T38" fmla="*/ 8 w 14"/>
                    <a:gd name="T39" fmla="*/ 16 h 20"/>
                    <a:gd name="T40" fmla="*/ 7 w 14"/>
                    <a:gd name="T41" fmla="*/ 12 h 20"/>
                    <a:gd name="T42" fmla="*/ 8 w 14"/>
                    <a:gd name="T43" fmla="*/ 11 h 20"/>
                    <a:gd name="T44" fmla="*/ 10 w 14"/>
                    <a:gd name="T45" fmla="*/ 11 h 20"/>
                    <a:gd name="T46" fmla="*/ 11 w 14"/>
                    <a:gd name="T47" fmla="*/ 11 h 20"/>
                    <a:gd name="T48" fmla="*/ 12 w 14"/>
                    <a:gd name="T49" fmla="*/ 10 h 20"/>
                    <a:gd name="T50" fmla="*/ 11 w 14"/>
                    <a:gd name="T51" fmla="*/ 7 h 20"/>
                    <a:gd name="T52" fmla="*/ 10 w 14"/>
                    <a:gd name="T53" fmla="*/ 6 h 20"/>
                    <a:gd name="T54" fmla="*/ 10 w 14"/>
                    <a:gd name="T55" fmla="*/ 7 h 20"/>
                    <a:gd name="T56" fmla="*/ 8 w 14"/>
                    <a:gd name="T57" fmla="*/ 8 h 20"/>
                    <a:gd name="T58" fmla="*/ 7 w 14"/>
                    <a:gd name="T59" fmla="*/ 7 h 20"/>
                    <a:gd name="T60" fmla="*/ 6 w 14"/>
                    <a:gd name="T61" fmla="*/ 3 h 20"/>
                    <a:gd name="T62" fmla="*/ 7 w 14"/>
                    <a:gd name="T63" fmla="*/ 2 h 20"/>
                    <a:gd name="T64" fmla="*/ 8 w 14"/>
                    <a:gd name="T65" fmla="*/ 1 h 20"/>
                    <a:gd name="T66" fmla="*/ 10 w 14"/>
                    <a:gd name="T67" fmla="*/ 2 h 20"/>
                    <a:gd name="T68" fmla="*/ 11 w 14"/>
                    <a:gd name="T69" fmla="*/ 3 h 20"/>
                    <a:gd name="T70" fmla="*/ 11 w 14"/>
                    <a:gd name="T71" fmla="*/ 2 h 20"/>
                    <a:gd name="T72" fmla="*/ 11 w 14"/>
                    <a:gd name="T7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 h="20">
                      <a:moveTo>
                        <a:pt x="11" y="0"/>
                      </a:moveTo>
                      <a:lnTo>
                        <a:pt x="11" y="0"/>
                      </a:lnTo>
                      <a:cubicBezTo>
                        <a:pt x="11" y="0"/>
                        <a:pt x="11" y="0"/>
                        <a:pt x="10" y="0"/>
                      </a:cubicBezTo>
                      <a:cubicBezTo>
                        <a:pt x="8" y="0"/>
                        <a:pt x="2" y="0"/>
                        <a:pt x="1" y="0"/>
                      </a:cubicBezTo>
                      <a:cubicBezTo>
                        <a:pt x="0" y="0"/>
                        <a:pt x="0" y="0"/>
                        <a:pt x="0" y="1"/>
                      </a:cubicBezTo>
                      <a:cubicBezTo>
                        <a:pt x="0" y="1"/>
                        <a:pt x="0" y="2"/>
                        <a:pt x="1" y="2"/>
                      </a:cubicBezTo>
                      <a:cubicBezTo>
                        <a:pt x="2" y="3"/>
                        <a:pt x="2" y="3"/>
                        <a:pt x="2" y="4"/>
                      </a:cubicBezTo>
                      <a:cubicBezTo>
                        <a:pt x="3" y="9"/>
                        <a:pt x="3" y="12"/>
                        <a:pt x="3" y="14"/>
                      </a:cubicBezTo>
                      <a:cubicBezTo>
                        <a:pt x="4" y="16"/>
                        <a:pt x="3" y="16"/>
                        <a:pt x="3" y="17"/>
                      </a:cubicBezTo>
                      <a:cubicBezTo>
                        <a:pt x="2" y="18"/>
                        <a:pt x="2" y="18"/>
                        <a:pt x="2" y="19"/>
                      </a:cubicBezTo>
                      <a:cubicBezTo>
                        <a:pt x="2" y="20"/>
                        <a:pt x="2" y="20"/>
                        <a:pt x="3" y="20"/>
                      </a:cubicBezTo>
                      <a:cubicBezTo>
                        <a:pt x="6" y="20"/>
                        <a:pt x="9" y="19"/>
                        <a:pt x="12" y="19"/>
                      </a:cubicBezTo>
                      <a:cubicBezTo>
                        <a:pt x="13" y="19"/>
                        <a:pt x="13" y="19"/>
                        <a:pt x="13" y="18"/>
                      </a:cubicBezTo>
                      <a:cubicBezTo>
                        <a:pt x="14" y="17"/>
                        <a:pt x="14" y="16"/>
                        <a:pt x="14" y="16"/>
                      </a:cubicBezTo>
                      <a:cubicBezTo>
                        <a:pt x="14" y="15"/>
                        <a:pt x="14" y="15"/>
                        <a:pt x="14" y="15"/>
                      </a:cubicBezTo>
                      <a:cubicBezTo>
                        <a:pt x="13" y="15"/>
                        <a:pt x="13" y="15"/>
                        <a:pt x="12" y="15"/>
                      </a:cubicBezTo>
                      <a:cubicBezTo>
                        <a:pt x="12" y="16"/>
                        <a:pt x="12" y="16"/>
                        <a:pt x="12" y="17"/>
                      </a:cubicBezTo>
                      <a:cubicBezTo>
                        <a:pt x="11" y="17"/>
                        <a:pt x="11" y="17"/>
                        <a:pt x="10" y="17"/>
                      </a:cubicBezTo>
                      <a:cubicBezTo>
                        <a:pt x="9" y="17"/>
                        <a:pt x="9" y="17"/>
                        <a:pt x="8" y="17"/>
                      </a:cubicBezTo>
                      <a:cubicBezTo>
                        <a:pt x="8" y="17"/>
                        <a:pt x="8" y="17"/>
                        <a:pt x="8" y="16"/>
                      </a:cubicBezTo>
                      <a:cubicBezTo>
                        <a:pt x="7" y="14"/>
                        <a:pt x="7" y="12"/>
                        <a:pt x="7" y="12"/>
                      </a:cubicBezTo>
                      <a:cubicBezTo>
                        <a:pt x="7" y="11"/>
                        <a:pt x="7" y="11"/>
                        <a:pt x="8" y="11"/>
                      </a:cubicBezTo>
                      <a:cubicBezTo>
                        <a:pt x="9" y="10"/>
                        <a:pt x="10" y="11"/>
                        <a:pt x="10" y="11"/>
                      </a:cubicBezTo>
                      <a:cubicBezTo>
                        <a:pt x="10" y="11"/>
                        <a:pt x="10" y="11"/>
                        <a:pt x="11" y="11"/>
                      </a:cubicBezTo>
                      <a:cubicBezTo>
                        <a:pt x="11" y="11"/>
                        <a:pt x="12" y="11"/>
                        <a:pt x="12" y="10"/>
                      </a:cubicBezTo>
                      <a:cubicBezTo>
                        <a:pt x="12" y="9"/>
                        <a:pt x="11" y="8"/>
                        <a:pt x="11" y="7"/>
                      </a:cubicBezTo>
                      <a:cubicBezTo>
                        <a:pt x="11" y="7"/>
                        <a:pt x="11" y="6"/>
                        <a:pt x="10" y="6"/>
                      </a:cubicBezTo>
                      <a:cubicBezTo>
                        <a:pt x="10" y="6"/>
                        <a:pt x="10" y="7"/>
                        <a:pt x="10" y="7"/>
                      </a:cubicBezTo>
                      <a:cubicBezTo>
                        <a:pt x="9" y="8"/>
                        <a:pt x="9" y="8"/>
                        <a:pt x="8" y="8"/>
                      </a:cubicBezTo>
                      <a:cubicBezTo>
                        <a:pt x="8" y="8"/>
                        <a:pt x="7" y="8"/>
                        <a:pt x="7" y="7"/>
                      </a:cubicBezTo>
                      <a:cubicBezTo>
                        <a:pt x="7" y="6"/>
                        <a:pt x="6" y="4"/>
                        <a:pt x="6" y="3"/>
                      </a:cubicBezTo>
                      <a:cubicBezTo>
                        <a:pt x="6" y="2"/>
                        <a:pt x="6" y="2"/>
                        <a:pt x="7" y="2"/>
                      </a:cubicBezTo>
                      <a:cubicBezTo>
                        <a:pt x="7" y="1"/>
                        <a:pt x="8" y="2"/>
                        <a:pt x="8" y="1"/>
                      </a:cubicBezTo>
                      <a:cubicBezTo>
                        <a:pt x="9" y="1"/>
                        <a:pt x="9" y="2"/>
                        <a:pt x="10" y="2"/>
                      </a:cubicBezTo>
                      <a:cubicBezTo>
                        <a:pt x="10" y="3"/>
                        <a:pt x="10" y="4"/>
                        <a:pt x="11" y="3"/>
                      </a:cubicBezTo>
                      <a:cubicBezTo>
                        <a:pt x="11" y="3"/>
                        <a:pt x="11" y="3"/>
                        <a:pt x="11" y="2"/>
                      </a:cubicBezTo>
                      <a:cubicBezTo>
                        <a:pt x="11" y="1"/>
                        <a:pt x="11" y="1"/>
                        <a:pt x="11" y="0"/>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67" name="Freeform 1165"/>
                <p:cNvSpPr>
                  <a:spLocks/>
                </p:cNvSpPr>
                <p:nvPr/>
              </p:nvSpPr>
              <p:spPr bwMode="auto">
                <a:xfrm>
                  <a:off x="5144" y="2054"/>
                  <a:ext cx="3" cy="6"/>
                </a:xfrm>
                <a:custGeom>
                  <a:avLst/>
                  <a:gdLst>
                    <a:gd name="T0" fmla="*/ 3 w 9"/>
                    <a:gd name="T1" fmla="*/ 1 h 20"/>
                    <a:gd name="T2" fmla="*/ 3 w 9"/>
                    <a:gd name="T3" fmla="*/ 1 h 20"/>
                    <a:gd name="T4" fmla="*/ 1 w 9"/>
                    <a:gd name="T5" fmla="*/ 3 h 20"/>
                    <a:gd name="T6" fmla="*/ 0 w 9"/>
                    <a:gd name="T7" fmla="*/ 5 h 20"/>
                    <a:gd name="T8" fmla="*/ 2 w 9"/>
                    <a:gd name="T9" fmla="*/ 6 h 20"/>
                    <a:gd name="T10" fmla="*/ 4 w 9"/>
                    <a:gd name="T11" fmla="*/ 8 h 20"/>
                    <a:gd name="T12" fmla="*/ 4 w 9"/>
                    <a:gd name="T13" fmla="*/ 19 h 20"/>
                    <a:gd name="T14" fmla="*/ 5 w 9"/>
                    <a:gd name="T15" fmla="*/ 20 h 20"/>
                    <a:gd name="T16" fmla="*/ 7 w 9"/>
                    <a:gd name="T17" fmla="*/ 20 h 20"/>
                    <a:gd name="T18" fmla="*/ 9 w 9"/>
                    <a:gd name="T19" fmla="*/ 19 h 20"/>
                    <a:gd name="T20" fmla="*/ 7 w 9"/>
                    <a:gd name="T21" fmla="*/ 2 h 20"/>
                    <a:gd name="T22" fmla="*/ 5 w 9"/>
                    <a:gd name="T23" fmla="*/ 0 h 20"/>
                    <a:gd name="T24" fmla="*/ 4 w 9"/>
                    <a:gd name="T25" fmla="*/ 0 h 20"/>
                    <a:gd name="T26" fmla="*/ 3 w 9"/>
                    <a:gd name="T2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20">
                      <a:moveTo>
                        <a:pt x="3" y="1"/>
                      </a:moveTo>
                      <a:lnTo>
                        <a:pt x="3" y="1"/>
                      </a:lnTo>
                      <a:cubicBezTo>
                        <a:pt x="2" y="1"/>
                        <a:pt x="2" y="3"/>
                        <a:pt x="1" y="3"/>
                      </a:cubicBezTo>
                      <a:cubicBezTo>
                        <a:pt x="1" y="4"/>
                        <a:pt x="0" y="4"/>
                        <a:pt x="0" y="5"/>
                      </a:cubicBezTo>
                      <a:cubicBezTo>
                        <a:pt x="1" y="6"/>
                        <a:pt x="1" y="6"/>
                        <a:pt x="2" y="6"/>
                      </a:cubicBezTo>
                      <a:cubicBezTo>
                        <a:pt x="3" y="6"/>
                        <a:pt x="4" y="7"/>
                        <a:pt x="4" y="8"/>
                      </a:cubicBezTo>
                      <a:cubicBezTo>
                        <a:pt x="4" y="10"/>
                        <a:pt x="4" y="18"/>
                        <a:pt x="4" y="19"/>
                      </a:cubicBezTo>
                      <a:cubicBezTo>
                        <a:pt x="4" y="20"/>
                        <a:pt x="4" y="20"/>
                        <a:pt x="5" y="20"/>
                      </a:cubicBezTo>
                      <a:cubicBezTo>
                        <a:pt x="6" y="20"/>
                        <a:pt x="7" y="20"/>
                        <a:pt x="7" y="20"/>
                      </a:cubicBezTo>
                      <a:cubicBezTo>
                        <a:pt x="8" y="20"/>
                        <a:pt x="9" y="20"/>
                        <a:pt x="9" y="19"/>
                      </a:cubicBezTo>
                      <a:cubicBezTo>
                        <a:pt x="8" y="15"/>
                        <a:pt x="7" y="3"/>
                        <a:pt x="7" y="2"/>
                      </a:cubicBezTo>
                      <a:cubicBezTo>
                        <a:pt x="7" y="1"/>
                        <a:pt x="6" y="0"/>
                        <a:pt x="5" y="0"/>
                      </a:cubicBezTo>
                      <a:cubicBezTo>
                        <a:pt x="5" y="0"/>
                        <a:pt x="4" y="0"/>
                        <a:pt x="4" y="0"/>
                      </a:cubicBezTo>
                      <a:cubicBezTo>
                        <a:pt x="4" y="0"/>
                        <a:pt x="3" y="0"/>
                        <a:pt x="3" y="1"/>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68" name="Freeform 1166"/>
                <p:cNvSpPr>
                  <a:spLocks/>
                </p:cNvSpPr>
                <p:nvPr/>
              </p:nvSpPr>
              <p:spPr bwMode="auto">
                <a:xfrm>
                  <a:off x="5147" y="2054"/>
                  <a:ext cx="4" cy="6"/>
                </a:xfrm>
                <a:custGeom>
                  <a:avLst/>
                  <a:gdLst>
                    <a:gd name="T0" fmla="*/ 11 w 15"/>
                    <a:gd name="T1" fmla="*/ 15 h 21"/>
                    <a:gd name="T2" fmla="*/ 11 w 15"/>
                    <a:gd name="T3" fmla="*/ 15 h 21"/>
                    <a:gd name="T4" fmla="*/ 9 w 15"/>
                    <a:gd name="T5" fmla="*/ 18 h 21"/>
                    <a:gd name="T6" fmla="*/ 8 w 15"/>
                    <a:gd name="T7" fmla="*/ 12 h 21"/>
                    <a:gd name="T8" fmla="*/ 11 w 15"/>
                    <a:gd name="T9" fmla="*/ 15 h 21"/>
                    <a:gd name="T10" fmla="*/ 15 w 15"/>
                    <a:gd name="T11" fmla="*/ 15 h 21"/>
                    <a:gd name="T12" fmla="*/ 15 w 15"/>
                    <a:gd name="T13" fmla="*/ 14 h 21"/>
                    <a:gd name="T14" fmla="*/ 11 w 15"/>
                    <a:gd name="T15" fmla="*/ 8 h 21"/>
                    <a:gd name="T16" fmla="*/ 13 w 15"/>
                    <a:gd name="T17" fmla="*/ 5 h 21"/>
                    <a:gd name="T18" fmla="*/ 9 w 15"/>
                    <a:gd name="T19" fmla="*/ 5 h 21"/>
                    <a:gd name="T20" fmla="*/ 7 w 15"/>
                    <a:gd name="T21" fmla="*/ 7 h 21"/>
                    <a:gd name="T22" fmla="*/ 7 w 15"/>
                    <a:gd name="T23" fmla="*/ 3 h 21"/>
                    <a:gd name="T24" fmla="*/ 9 w 15"/>
                    <a:gd name="T25" fmla="*/ 5 h 21"/>
                    <a:gd name="T26" fmla="*/ 13 w 15"/>
                    <a:gd name="T27" fmla="*/ 5 h 21"/>
                    <a:gd name="T28" fmla="*/ 12 w 15"/>
                    <a:gd name="T29" fmla="*/ 2 h 21"/>
                    <a:gd name="T30" fmla="*/ 5 w 15"/>
                    <a:gd name="T31" fmla="*/ 0 h 21"/>
                    <a:gd name="T32" fmla="*/ 4 w 15"/>
                    <a:gd name="T33" fmla="*/ 9 h 21"/>
                    <a:gd name="T34" fmla="*/ 3 w 15"/>
                    <a:gd name="T35" fmla="*/ 18 h 21"/>
                    <a:gd name="T36" fmla="*/ 12 w 15"/>
                    <a:gd name="T37" fmla="*/ 20 h 21"/>
                    <a:gd name="T38" fmla="*/ 15 w 15"/>
                    <a:gd name="T39" fmla="*/ 15 h 21"/>
                    <a:gd name="T40" fmla="*/ 11 w 15"/>
                    <a:gd name="T41"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1">
                      <a:moveTo>
                        <a:pt x="11" y="15"/>
                      </a:moveTo>
                      <a:lnTo>
                        <a:pt x="11" y="15"/>
                      </a:lnTo>
                      <a:cubicBezTo>
                        <a:pt x="11" y="16"/>
                        <a:pt x="11" y="17"/>
                        <a:pt x="9" y="18"/>
                      </a:cubicBezTo>
                      <a:cubicBezTo>
                        <a:pt x="5" y="18"/>
                        <a:pt x="5" y="12"/>
                        <a:pt x="8" y="12"/>
                      </a:cubicBezTo>
                      <a:cubicBezTo>
                        <a:pt x="10" y="11"/>
                        <a:pt x="11" y="13"/>
                        <a:pt x="11" y="15"/>
                      </a:cubicBezTo>
                      <a:lnTo>
                        <a:pt x="15" y="15"/>
                      </a:lnTo>
                      <a:cubicBezTo>
                        <a:pt x="15" y="15"/>
                        <a:pt x="15" y="14"/>
                        <a:pt x="15" y="14"/>
                      </a:cubicBezTo>
                      <a:cubicBezTo>
                        <a:pt x="15" y="12"/>
                        <a:pt x="13" y="9"/>
                        <a:pt x="11" y="8"/>
                      </a:cubicBezTo>
                      <a:cubicBezTo>
                        <a:pt x="12" y="7"/>
                        <a:pt x="12" y="6"/>
                        <a:pt x="13" y="5"/>
                      </a:cubicBezTo>
                      <a:lnTo>
                        <a:pt x="9" y="5"/>
                      </a:lnTo>
                      <a:cubicBezTo>
                        <a:pt x="9" y="6"/>
                        <a:pt x="8" y="7"/>
                        <a:pt x="7" y="7"/>
                      </a:cubicBezTo>
                      <a:cubicBezTo>
                        <a:pt x="5" y="8"/>
                        <a:pt x="4" y="4"/>
                        <a:pt x="7" y="3"/>
                      </a:cubicBezTo>
                      <a:cubicBezTo>
                        <a:pt x="8" y="3"/>
                        <a:pt x="9" y="4"/>
                        <a:pt x="9" y="5"/>
                      </a:cubicBezTo>
                      <a:lnTo>
                        <a:pt x="13" y="5"/>
                      </a:lnTo>
                      <a:cubicBezTo>
                        <a:pt x="13" y="4"/>
                        <a:pt x="13" y="3"/>
                        <a:pt x="12" y="2"/>
                      </a:cubicBezTo>
                      <a:cubicBezTo>
                        <a:pt x="10" y="0"/>
                        <a:pt x="7" y="0"/>
                        <a:pt x="5" y="0"/>
                      </a:cubicBezTo>
                      <a:cubicBezTo>
                        <a:pt x="2" y="1"/>
                        <a:pt x="0" y="6"/>
                        <a:pt x="4" y="9"/>
                      </a:cubicBezTo>
                      <a:cubicBezTo>
                        <a:pt x="2" y="12"/>
                        <a:pt x="2" y="15"/>
                        <a:pt x="3" y="18"/>
                      </a:cubicBezTo>
                      <a:cubicBezTo>
                        <a:pt x="5" y="21"/>
                        <a:pt x="9" y="21"/>
                        <a:pt x="12" y="20"/>
                      </a:cubicBezTo>
                      <a:cubicBezTo>
                        <a:pt x="14" y="19"/>
                        <a:pt x="15" y="17"/>
                        <a:pt x="15" y="15"/>
                      </a:cubicBezTo>
                      <a:lnTo>
                        <a:pt x="11" y="15"/>
                      </a:ln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69" name="Freeform 1167"/>
                <p:cNvSpPr>
                  <a:spLocks/>
                </p:cNvSpPr>
                <p:nvPr/>
              </p:nvSpPr>
              <p:spPr bwMode="auto">
                <a:xfrm>
                  <a:off x="5151" y="2053"/>
                  <a:ext cx="4" cy="7"/>
                </a:xfrm>
                <a:custGeom>
                  <a:avLst/>
                  <a:gdLst>
                    <a:gd name="T0" fmla="*/ 1 w 14"/>
                    <a:gd name="T1" fmla="*/ 4 h 23"/>
                    <a:gd name="T2" fmla="*/ 1 w 14"/>
                    <a:gd name="T3" fmla="*/ 4 h 23"/>
                    <a:gd name="T4" fmla="*/ 9 w 14"/>
                    <a:gd name="T5" fmla="*/ 2 h 23"/>
                    <a:gd name="T6" fmla="*/ 10 w 14"/>
                    <a:gd name="T7" fmla="*/ 10 h 23"/>
                    <a:gd name="T8" fmla="*/ 6 w 14"/>
                    <a:gd name="T9" fmla="*/ 18 h 23"/>
                    <a:gd name="T10" fmla="*/ 8 w 14"/>
                    <a:gd name="T11" fmla="*/ 19 h 23"/>
                    <a:gd name="T12" fmla="*/ 12 w 14"/>
                    <a:gd name="T13" fmla="*/ 19 h 23"/>
                    <a:gd name="T14" fmla="*/ 13 w 14"/>
                    <a:gd name="T15" fmla="*/ 19 h 23"/>
                    <a:gd name="T16" fmla="*/ 10 w 14"/>
                    <a:gd name="T17" fmla="*/ 23 h 23"/>
                    <a:gd name="T18" fmla="*/ 7 w 14"/>
                    <a:gd name="T19" fmla="*/ 22 h 23"/>
                    <a:gd name="T20" fmla="*/ 3 w 14"/>
                    <a:gd name="T21" fmla="*/ 21 h 23"/>
                    <a:gd name="T22" fmla="*/ 1 w 14"/>
                    <a:gd name="T23" fmla="*/ 20 h 23"/>
                    <a:gd name="T24" fmla="*/ 6 w 14"/>
                    <a:gd name="T25" fmla="*/ 10 h 23"/>
                    <a:gd name="T26" fmla="*/ 7 w 14"/>
                    <a:gd name="T27" fmla="*/ 5 h 23"/>
                    <a:gd name="T28" fmla="*/ 3 w 14"/>
                    <a:gd name="T29" fmla="*/ 6 h 23"/>
                    <a:gd name="T30" fmla="*/ 1 w 14"/>
                    <a:gd name="T31" fmla="*/ 7 h 23"/>
                    <a:gd name="T32" fmla="*/ 1 w 14"/>
                    <a:gd name="T33"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23">
                      <a:moveTo>
                        <a:pt x="1" y="4"/>
                      </a:moveTo>
                      <a:lnTo>
                        <a:pt x="1" y="4"/>
                      </a:lnTo>
                      <a:cubicBezTo>
                        <a:pt x="2" y="3"/>
                        <a:pt x="6" y="0"/>
                        <a:pt x="9" y="2"/>
                      </a:cubicBezTo>
                      <a:cubicBezTo>
                        <a:pt x="12" y="4"/>
                        <a:pt x="12" y="8"/>
                        <a:pt x="10" y="10"/>
                      </a:cubicBezTo>
                      <a:cubicBezTo>
                        <a:pt x="7" y="12"/>
                        <a:pt x="6" y="15"/>
                        <a:pt x="6" y="18"/>
                      </a:cubicBezTo>
                      <a:cubicBezTo>
                        <a:pt x="7" y="18"/>
                        <a:pt x="8" y="18"/>
                        <a:pt x="8" y="19"/>
                      </a:cubicBezTo>
                      <a:cubicBezTo>
                        <a:pt x="9" y="19"/>
                        <a:pt x="11" y="20"/>
                        <a:pt x="12" y="19"/>
                      </a:cubicBezTo>
                      <a:cubicBezTo>
                        <a:pt x="13" y="18"/>
                        <a:pt x="14" y="18"/>
                        <a:pt x="13" y="19"/>
                      </a:cubicBezTo>
                      <a:cubicBezTo>
                        <a:pt x="13" y="20"/>
                        <a:pt x="11" y="22"/>
                        <a:pt x="10" y="23"/>
                      </a:cubicBezTo>
                      <a:cubicBezTo>
                        <a:pt x="9" y="23"/>
                        <a:pt x="7" y="22"/>
                        <a:pt x="7" y="22"/>
                      </a:cubicBezTo>
                      <a:cubicBezTo>
                        <a:pt x="6" y="21"/>
                        <a:pt x="4" y="21"/>
                        <a:pt x="3" y="21"/>
                      </a:cubicBezTo>
                      <a:cubicBezTo>
                        <a:pt x="2" y="22"/>
                        <a:pt x="1" y="21"/>
                        <a:pt x="1" y="20"/>
                      </a:cubicBezTo>
                      <a:cubicBezTo>
                        <a:pt x="2" y="16"/>
                        <a:pt x="4" y="12"/>
                        <a:pt x="6" y="10"/>
                      </a:cubicBezTo>
                      <a:cubicBezTo>
                        <a:pt x="8" y="8"/>
                        <a:pt x="8" y="6"/>
                        <a:pt x="7" y="5"/>
                      </a:cubicBezTo>
                      <a:cubicBezTo>
                        <a:pt x="6" y="4"/>
                        <a:pt x="4" y="4"/>
                        <a:pt x="3" y="6"/>
                      </a:cubicBezTo>
                      <a:cubicBezTo>
                        <a:pt x="3" y="7"/>
                        <a:pt x="2" y="8"/>
                        <a:pt x="1" y="7"/>
                      </a:cubicBezTo>
                      <a:cubicBezTo>
                        <a:pt x="1" y="6"/>
                        <a:pt x="0" y="5"/>
                        <a:pt x="1" y="4"/>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70" name="Freeform 1168"/>
                <p:cNvSpPr>
                  <a:spLocks/>
                </p:cNvSpPr>
                <p:nvPr/>
              </p:nvSpPr>
              <p:spPr bwMode="auto">
                <a:xfrm>
                  <a:off x="5155" y="2054"/>
                  <a:ext cx="2" cy="6"/>
                </a:xfrm>
                <a:custGeom>
                  <a:avLst/>
                  <a:gdLst>
                    <a:gd name="T0" fmla="*/ 3 w 8"/>
                    <a:gd name="T1" fmla="*/ 0 h 20"/>
                    <a:gd name="T2" fmla="*/ 3 w 8"/>
                    <a:gd name="T3" fmla="*/ 0 h 20"/>
                    <a:gd name="T4" fmla="*/ 1 w 8"/>
                    <a:gd name="T5" fmla="*/ 2 h 20"/>
                    <a:gd name="T6" fmla="*/ 1 w 8"/>
                    <a:gd name="T7" fmla="*/ 4 h 20"/>
                    <a:gd name="T8" fmla="*/ 2 w 8"/>
                    <a:gd name="T9" fmla="*/ 5 h 20"/>
                    <a:gd name="T10" fmla="*/ 3 w 8"/>
                    <a:gd name="T11" fmla="*/ 6 h 20"/>
                    <a:gd name="T12" fmla="*/ 4 w 8"/>
                    <a:gd name="T13" fmla="*/ 18 h 20"/>
                    <a:gd name="T14" fmla="*/ 5 w 8"/>
                    <a:gd name="T15" fmla="*/ 20 h 20"/>
                    <a:gd name="T16" fmla="*/ 7 w 8"/>
                    <a:gd name="T17" fmla="*/ 20 h 20"/>
                    <a:gd name="T18" fmla="*/ 8 w 8"/>
                    <a:gd name="T19" fmla="*/ 18 h 20"/>
                    <a:gd name="T20" fmla="*/ 6 w 8"/>
                    <a:gd name="T21" fmla="*/ 1 h 20"/>
                    <a:gd name="T22" fmla="*/ 5 w 8"/>
                    <a:gd name="T23" fmla="*/ 0 h 20"/>
                    <a:gd name="T24" fmla="*/ 4 w 8"/>
                    <a:gd name="T25" fmla="*/ 0 h 20"/>
                    <a:gd name="T26" fmla="*/ 3 w 8"/>
                    <a:gd name="T2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20">
                      <a:moveTo>
                        <a:pt x="3" y="0"/>
                      </a:moveTo>
                      <a:lnTo>
                        <a:pt x="3" y="0"/>
                      </a:lnTo>
                      <a:cubicBezTo>
                        <a:pt x="2" y="1"/>
                        <a:pt x="2" y="2"/>
                        <a:pt x="1" y="2"/>
                      </a:cubicBezTo>
                      <a:cubicBezTo>
                        <a:pt x="1" y="3"/>
                        <a:pt x="0" y="3"/>
                        <a:pt x="1" y="4"/>
                      </a:cubicBezTo>
                      <a:cubicBezTo>
                        <a:pt x="1" y="4"/>
                        <a:pt x="1" y="4"/>
                        <a:pt x="2" y="5"/>
                      </a:cubicBezTo>
                      <a:cubicBezTo>
                        <a:pt x="3" y="5"/>
                        <a:pt x="3" y="5"/>
                        <a:pt x="3" y="6"/>
                      </a:cubicBezTo>
                      <a:cubicBezTo>
                        <a:pt x="3" y="11"/>
                        <a:pt x="4" y="17"/>
                        <a:pt x="4" y="18"/>
                      </a:cubicBezTo>
                      <a:cubicBezTo>
                        <a:pt x="4" y="19"/>
                        <a:pt x="4" y="20"/>
                        <a:pt x="5" y="20"/>
                      </a:cubicBezTo>
                      <a:cubicBezTo>
                        <a:pt x="6" y="20"/>
                        <a:pt x="6" y="20"/>
                        <a:pt x="7" y="20"/>
                      </a:cubicBezTo>
                      <a:cubicBezTo>
                        <a:pt x="8" y="20"/>
                        <a:pt x="8" y="19"/>
                        <a:pt x="8" y="18"/>
                      </a:cubicBezTo>
                      <a:cubicBezTo>
                        <a:pt x="7" y="13"/>
                        <a:pt x="6" y="3"/>
                        <a:pt x="6" y="1"/>
                      </a:cubicBezTo>
                      <a:cubicBezTo>
                        <a:pt x="6" y="0"/>
                        <a:pt x="6" y="0"/>
                        <a:pt x="5" y="0"/>
                      </a:cubicBezTo>
                      <a:cubicBezTo>
                        <a:pt x="5" y="0"/>
                        <a:pt x="4" y="0"/>
                        <a:pt x="4" y="0"/>
                      </a:cubicBezTo>
                      <a:cubicBezTo>
                        <a:pt x="4" y="0"/>
                        <a:pt x="3" y="0"/>
                        <a:pt x="3" y="0"/>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71" name="Freeform 1169"/>
                <p:cNvSpPr>
                  <a:spLocks/>
                </p:cNvSpPr>
                <p:nvPr/>
              </p:nvSpPr>
              <p:spPr bwMode="auto">
                <a:xfrm>
                  <a:off x="5122" y="1966"/>
                  <a:ext cx="68" cy="185"/>
                </a:xfrm>
                <a:custGeom>
                  <a:avLst/>
                  <a:gdLst>
                    <a:gd name="T0" fmla="*/ 65 w 225"/>
                    <a:gd name="T1" fmla="*/ 33 h 607"/>
                    <a:gd name="T2" fmla="*/ 65 w 225"/>
                    <a:gd name="T3" fmla="*/ 33 h 607"/>
                    <a:gd name="T4" fmla="*/ 59 w 225"/>
                    <a:gd name="T5" fmla="*/ 6 h 607"/>
                    <a:gd name="T6" fmla="*/ 29 w 225"/>
                    <a:gd name="T7" fmla="*/ 7 h 607"/>
                    <a:gd name="T8" fmla="*/ 28 w 225"/>
                    <a:gd name="T9" fmla="*/ 29 h 607"/>
                    <a:gd name="T10" fmla="*/ 25 w 225"/>
                    <a:gd name="T11" fmla="*/ 33 h 607"/>
                    <a:gd name="T12" fmla="*/ 27 w 225"/>
                    <a:gd name="T13" fmla="*/ 35 h 607"/>
                    <a:gd name="T14" fmla="*/ 32 w 225"/>
                    <a:gd name="T15" fmla="*/ 38 h 607"/>
                    <a:gd name="T16" fmla="*/ 32 w 225"/>
                    <a:gd name="T17" fmla="*/ 83 h 607"/>
                    <a:gd name="T18" fmla="*/ 80 w 225"/>
                    <a:gd name="T19" fmla="*/ 117 h 607"/>
                    <a:gd name="T20" fmla="*/ 88 w 225"/>
                    <a:gd name="T21" fmla="*/ 115 h 607"/>
                    <a:gd name="T22" fmla="*/ 97 w 225"/>
                    <a:gd name="T23" fmla="*/ 120 h 607"/>
                    <a:gd name="T24" fmla="*/ 105 w 225"/>
                    <a:gd name="T25" fmla="*/ 118 h 607"/>
                    <a:gd name="T26" fmla="*/ 110 w 225"/>
                    <a:gd name="T27" fmla="*/ 131 h 607"/>
                    <a:gd name="T28" fmla="*/ 111 w 225"/>
                    <a:gd name="T29" fmla="*/ 122 h 607"/>
                    <a:gd name="T30" fmla="*/ 115 w 225"/>
                    <a:gd name="T31" fmla="*/ 131 h 607"/>
                    <a:gd name="T32" fmla="*/ 118 w 225"/>
                    <a:gd name="T33" fmla="*/ 129 h 607"/>
                    <a:gd name="T34" fmla="*/ 118 w 225"/>
                    <a:gd name="T35" fmla="*/ 127 h 607"/>
                    <a:gd name="T36" fmla="*/ 128 w 225"/>
                    <a:gd name="T37" fmla="*/ 137 h 607"/>
                    <a:gd name="T38" fmla="*/ 130 w 225"/>
                    <a:gd name="T39" fmla="*/ 135 h 607"/>
                    <a:gd name="T40" fmla="*/ 133 w 225"/>
                    <a:gd name="T41" fmla="*/ 138 h 607"/>
                    <a:gd name="T42" fmla="*/ 137 w 225"/>
                    <a:gd name="T43" fmla="*/ 139 h 607"/>
                    <a:gd name="T44" fmla="*/ 144 w 225"/>
                    <a:gd name="T45" fmla="*/ 146 h 607"/>
                    <a:gd name="T46" fmla="*/ 149 w 225"/>
                    <a:gd name="T47" fmla="*/ 149 h 607"/>
                    <a:gd name="T48" fmla="*/ 156 w 225"/>
                    <a:gd name="T49" fmla="*/ 363 h 607"/>
                    <a:gd name="T50" fmla="*/ 152 w 225"/>
                    <a:gd name="T51" fmla="*/ 370 h 607"/>
                    <a:gd name="T52" fmla="*/ 160 w 225"/>
                    <a:gd name="T53" fmla="*/ 367 h 607"/>
                    <a:gd name="T54" fmla="*/ 187 w 225"/>
                    <a:gd name="T55" fmla="*/ 331 h 607"/>
                    <a:gd name="T56" fmla="*/ 147 w 225"/>
                    <a:gd name="T57" fmla="*/ 393 h 607"/>
                    <a:gd name="T58" fmla="*/ 150 w 225"/>
                    <a:gd name="T59" fmla="*/ 397 h 607"/>
                    <a:gd name="T60" fmla="*/ 182 w 225"/>
                    <a:gd name="T61" fmla="*/ 358 h 607"/>
                    <a:gd name="T62" fmla="*/ 5 w 225"/>
                    <a:gd name="T63" fmla="*/ 554 h 607"/>
                    <a:gd name="T64" fmla="*/ 0 w 225"/>
                    <a:gd name="T65" fmla="*/ 560 h 607"/>
                    <a:gd name="T66" fmla="*/ 11 w 225"/>
                    <a:gd name="T67" fmla="*/ 559 h 607"/>
                    <a:gd name="T68" fmla="*/ 136 w 225"/>
                    <a:gd name="T69" fmla="*/ 465 h 607"/>
                    <a:gd name="T70" fmla="*/ 58 w 225"/>
                    <a:gd name="T71" fmla="*/ 601 h 607"/>
                    <a:gd name="T72" fmla="*/ 62 w 225"/>
                    <a:gd name="T73" fmla="*/ 601 h 607"/>
                    <a:gd name="T74" fmla="*/ 212 w 225"/>
                    <a:gd name="T75" fmla="*/ 336 h 607"/>
                    <a:gd name="T76" fmla="*/ 159 w 225"/>
                    <a:gd name="T77" fmla="*/ 126 h 607"/>
                    <a:gd name="T78" fmla="*/ 112 w 225"/>
                    <a:gd name="T79" fmla="*/ 75 h 607"/>
                    <a:gd name="T80" fmla="*/ 73 w 225"/>
                    <a:gd name="T81" fmla="*/ 46 h 607"/>
                    <a:gd name="T82" fmla="*/ 65 w 225"/>
                    <a:gd name="T83" fmla="*/ 33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5" h="607">
                      <a:moveTo>
                        <a:pt x="65" y="33"/>
                      </a:moveTo>
                      <a:lnTo>
                        <a:pt x="65" y="33"/>
                      </a:lnTo>
                      <a:cubicBezTo>
                        <a:pt x="68" y="22"/>
                        <a:pt x="67" y="11"/>
                        <a:pt x="59" y="6"/>
                      </a:cubicBezTo>
                      <a:cubicBezTo>
                        <a:pt x="51" y="0"/>
                        <a:pt x="33" y="0"/>
                        <a:pt x="29" y="7"/>
                      </a:cubicBezTo>
                      <a:cubicBezTo>
                        <a:pt x="24" y="15"/>
                        <a:pt x="25" y="23"/>
                        <a:pt x="28" y="29"/>
                      </a:cubicBezTo>
                      <a:cubicBezTo>
                        <a:pt x="26" y="31"/>
                        <a:pt x="26" y="32"/>
                        <a:pt x="25" y="33"/>
                      </a:cubicBezTo>
                      <a:cubicBezTo>
                        <a:pt x="24" y="34"/>
                        <a:pt x="24" y="36"/>
                        <a:pt x="27" y="35"/>
                      </a:cubicBezTo>
                      <a:cubicBezTo>
                        <a:pt x="29" y="37"/>
                        <a:pt x="31" y="38"/>
                        <a:pt x="32" y="38"/>
                      </a:cubicBezTo>
                      <a:cubicBezTo>
                        <a:pt x="24" y="48"/>
                        <a:pt x="25" y="70"/>
                        <a:pt x="32" y="83"/>
                      </a:cubicBezTo>
                      <a:cubicBezTo>
                        <a:pt x="38" y="96"/>
                        <a:pt x="55" y="113"/>
                        <a:pt x="80" y="117"/>
                      </a:cubicBezTo>
                      <a:cubicBezTo>
                        <a:pt x="84" y="121"/>
                        <a:pt x="87" y="118"/>
                        <a:pt x="88" y="115"/>
                      </a:cubicBezTo>
                      <a:cubicBezTo>
                        <a:pt x="89" y="125"/>
                        <a:pt x="90" y="128"/>
                        <a:pt x="97" y="120"/>
                      </a:cubicBezTo>
                      <a:cubicBezTo>
                        <a:pt x="98" y="127"/>
                        <a:pt x="104" y="128"/>
                        <a:pt x="105" y="118"/>
                      </a:cubicBezTo>
                      <a:cubicBezTo>
                        <a:pt x="106" y="124"/>
                        <a:pt x="108" y="129"/>
                        <a:pt x="110" y="131"/>
                      </a:cubicBezTo>
                      <a:cubicBezTo>
                        <a:pt x="110" y="127"/>
                        <a:pt x="110" y="125"/>
                        <a:pt x="111" y="122"/>
                      </a:cubicBezTo>
                      <a:cubicBezTo>
                        <a:pt x="112" y="126"/>
                        <a:pt x="115" y="128"/>
                        <a:pt x="115" y="131"/>
                      </a:cubicBezTo>
                      <a:cubicBezTo>
                        <a:pt x="116" y="134"/>
                        <a:pt x="118" y="134"/>
                        <a:pt x="118" y="129"/>
                      </a:cubicBezTo>
                      <a:cubicBezTo>
                        <a:pt x="118" y="129"/>
                        <a:pt x="119" y="128"/>
                        <a:pt x="118" y="127"/>
                      </a:cubicBezTo>
                      <a:cubicBezTo>
                        <a:pt x="121" y="133"/>
                        <a:pt x="125" y="135"/>
                        <a:pt x="128" y="137"/>
                      </a:cubicBezTo>
                      <a:cubicBezTo>
                        <a:pt x="130" y="139"/>
                        <a:pt x="131" y="139"/>
                        <a:pt x="130" y="135"/>
                      </a:cubicBezTo>
                      <a:cubicBezTo>
                        <a:pt x="131" y="136"/>
                        <a:pt x="132" y="136"/>
                        <a:pt x="133" y="138"/>
                      </a:cubicBezTo>
                      <a:cubicBezTo>
                        <a:pt x="134" y="140"/>
                        <a:pt x="136" y="141"/>
                        <a:pt x="137" y="139"/>
                      </a:cubicBezTo>
                      <a:cubicBezTo>
                        <a:pt x="140" y="142"/>
                        <a:pt x="144" y="143"/>
                        <a:pt x="144" y="146"/>
                      </a:cubicBezTo>
                      <a:cubicBezTo>
                        <a:pt x="144" y="149"/>
                        <a:pt x="144" y="151"/>
                        <a:pt x="149" y="149"/>
                      </a:cubicBezTo>
                      <a:cubicBezTo>
                        <a:pt x="199" y="200"/>
                        <a:pt x="211" y="301"/>
                        <a:pt x="156" y="363"/>
                      </a:cubicBezTo>
                      <a:cubicBezTo>
                        <a:pt x="154" y="365"/>
                        <a:pt x="150" y="369"/>
                        <a:pt x="152" y="370"/>
                      </a:cubicBezTo>
                      <a:cubicBezTo>
                        <a:pt x="153" y="371"/>
                        <a:pt x="157" y="370"/>
                        <a:pt x="160" y="367"/>
                      </a:cubicBezTo>
                      <a:cubicBezTo>
                        <a:pt x="168" y="360"/>
                        <a:pt x="180" y="342"/>
                        <a:pt x="187" y="331"/>
                      </a:cubicBezTo>
                      <a:cubicBezTo>
                        <a:pt x="177" y="356"/>
                        <a:pt x="158" y="382"/>
                        <a:pt x="147" y="393"/>
                      </a:cubicBezTo>
                      <a:cubicBezTo>
                        <a:pt x="141" y="399"/>
                        <a:pt x="142" y="404"/>
                        <a:pt x="150" y="397"/>
                      </a:cubicBezTo>
                      <a:cubicBezTo>
                        <a:pt x="162" y="386"/>
                        <a:pt x="176" y="369"/>
                        <a:pt x="182" y="358"/>
                      </a:cubicBezTo>
                      <a:cubicBezTo>
                        <a:pt x="154" y="437"/>
                        <a:pt x="95" y="505"/>
                        <a:pt x="5" y="554"/>
                      </a:cubicBezTo>
                      <a:cubicBezTo>
                        <a:pt x="2" y="556"/>
                        <a:pt x="0" y="558"/>
                        <a:pt x="0" y="560"/>
                      </a:cubicBezTo>
                      <a:cubicBezTo>
                        <a:pt x="1" y="562"/>
                        <a:pt x="7" y="561"/>
                        <a:pt x="11" y="559"/>
                      </a:cubicBezTo>
                      <a:cubicBezTo>
                        <a:pt x="56" y="541"/>
                        <a:pt x="106" y="507"/>
                        <a:pt x="136" y="465"/>
                      </a:cubicBezTo>
                      <a:cubicBezTo>
                        <a:pt x="105" y="519"/>
                        <a:pt x="65" y="552"/>
                        <a:pt x="58" y="601"/>
                      </a:cubicBezTo>
                      <a:cubicBezTo>
                        <a:pt x="57" y="607"/>
                        <a:pt x="58" y="607"/>
                        <a:pt x="62" y="601"/>
                      </a:cubicBezTo>
                      <a:cubicBezTo>
                        <a:pt x="112" y="528"/>
                        <a:pt x="195" y="428"/>
                        <a:pt x="212" y="336"/>
                      </a:cubicBezTo>
                      <a:cubicBezTo>
                        <a:pt x="225" y="265"/>
                        <a:pt x="223" y="189"/>
                        <a:pt x="159" y="126"/>
                      </a:cubicBezTo>
                      <a:cubicBezTo>
                        <a:pt x="143" y="104"/>
                        <a:pt x="120" y="84"/>
                        <a:pt x="112" y="75"/>
                      </a:cubicBezTo>
                      <a:cubicBezTo>
                        <a:pt x="104" y="66"/>
                        <a:pt x="81" y="53"/>
                        <a:pt x="73" y="46"/>
                      </a:cubicBezTo>
                      <a:cubicBezTo>
                        <a:pt x="64" y="38"/>
                        <a:pt x="64" y="37"/>
                        <a:pt x="65" y="3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72" name="Freeform 1170"/>
                <p:cNvSpPr>
                  <a:spLocks/>
                </p:cNvSpPr>
                <p:nvPr/>
              </p:nvSpPr>
              <p:spPr bwMode="auto">
                <a:xfrm>
                  <a:off x="5131" y="1976"/>
                  <a:ext cx="2" cy="1"/>
                </a:xfrm>
                <a:custGeom>
                  <a:avLst/>
                  <a:gdLst>
                    <a:gd name="T0" fmla="*/ 4 w 6"/>
                    <a:gd name="T1" fmla="*/ 2 h 2"/>
                    <a:gd name="T2" fmla="*/ 4 w 6"/>
                    <a:gd name="T3" fmla="*/ 2 h 2"/>
                    <a:gd name="T4" fmla="*/ 0 w 6"/>
                    <a:gd name="T5" fmla="*/ 0 h 2"/>
                    <a:gd name="T6" fmla="*/ 6 w 6"/>
                    <a:gd name="T7" fmla="*/ 0 h 2"/>
                    <a:gd name="T8" fmla="*/ 4 w 6"/>
                    <a:gd name="T9" fmla="*/ 2 h 2"/>
                  </a:gdLst>
                  <a:ahLst/>
                  <a:cxnLst>
                    <a:cxn ang="0">
                      <a:pos x="T0" y="T1"/>
                    </a:cxn>
                    <a:cxn ang="0">
                      <a:pos x="T2" y="T3"/>
                    </a:cxn>
                    <a:cxn ang="0">
                      <a:pos x="T4" y="T5"/>
                    </a:cxn>
                    <a:cxn ang="0">
                      <a:pos x="T6" y="T7"/>
                    </a:cxn>
                    <a:cxn ang="0">
                      <a:pos x="T8" y="T9"/>
                    </a:cxn>
                  </a:cxnLst>
                  <a:rect l="0" t="0" r="r" b="b"/>
                  <a:pathLst>
                    <a:path w="6" h="2">
                      <a:moveTo>
                        <a:pt x="4" y="2"/>
                      </a:moveTo>
                      <a:lnTo>
                        <a:pt x="4" y="2"/>
                      </a:lnTo>
                      <a:cubicBezTo>
                        <a:pt x="3" y="2"/>
                        <a:pt x="1" y="1"/>
                        <a:pt x="0" y="0"/>
                      </a:cubicBezTo>
                      <a:cubicBezTo>
                        <a:pt x="1" y="0"/>
                        <a:pt x="5" y="0"/>
                        <a:pt x="6" y="0"/>
                      </a:cubicBezTo>
                      <a:cubicBezTo>
                        <a:pt x="5" y="0"/>
                        <a:pt x="4" y="2"/>
                        <a:pt x="4" y="2"/>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73" name="Freeform 1171"/>
                <p:cNvSpPr>
                  <a:spLocks/>
                </p:cNvSpPr>
                <p:nvPr/>
              </p:nvSpPr>
              <p:spPr bwMode="auto">
                <a:xfrm>
                  <a:off x="5130" y="1975"/>
                  <a:ext cx="2" cy="1"/>
                </a:xfrm>
                <a:custGeom>
                  <a:avLst/>
                  <a:gdLst>
                    <a:gd name="T0" fmla="*/ 3 w 8"/>
                    <a:gd name="T1" fmla="*/ 0 h 4"/>
                    <a:gd name="T2" fmla="*/ 3 w 8"/>
                    <a:gd name="T3" fmla="*/ 0 h 4"/>
                    <a:gd name="T4" fmla="*/ 0 w 8"/>
                    <a:gd name="T5" fmla="*/ 4 h 4"/>
                    <a:gd name="T6" fmla="*/ 0 w 8"/>
                    <a:gd name="T7" fmla="*/ 4 h 4"/>
                    <a:gd name="T8" fmla="*/ 1 w 8"/>
                    <a:gd name="T9" fmla="*/ 4 h 4"/>
                    <a:gd name="T10" fmla="*/ 8 w 8"/>
                    <a:gd name="T11" fmla="*/ 4 h 4"/>
                    <a:gd name="T12" fmla="*/ 3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3" y="0"/>
                      </a:moveTo>
                      <a:lnTo>
                        <a:pt x="3" y="0"/>
                      </a:lnTo>
                      <a:cubicBezTo>
                        <a:pt x="2" y="1"/>
                        <a:pt x="1" y="3"/>
                        <a:pt x="0" y="4"/>
                      </a:cubicBezTo>
                      <a:cubicBezTo>
                        <a:pt x="0" y="4"/>
                        <a:pt x="0" y="4"/>
                        <a:pt x="0" y="4"/>
                      </a:cubicBezTo>
                      <a:cubicBezTo>
                        <a:pt x="0" y="4"/>
                        <a:pt x="1" y="4"/>
                        <a:pt x="1" y="4"/>
                      </a:cubicBezTo>
                      <a:cubicBezTo>
                        <a:pt x="3" y="4"/>
                        <a:pt x="6" y="4"/>
                        <a:pt x="8" y="4"/>
                      </a:cubicBezTo>
                      <a:cubicBezTo>
                        <a:pt x="6" y="3"/>
                        <a:pt x="4" y="1"/>
                        <a:pt x="3" y="0"/>
                      </a:cubicBezTo>
                      <a:close/>
                    </a:path>
                  </a:pathLst>
                </a:custGeom>
                <a:solidFill>
                  <a:srgbClr val="F584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74" name="Freeform 1172"/>
                <p:cNvSpPr>
                  <a:spLocks/>
                </p:cNvSpPr>
                <p:nvPr/>
              </p:nvSpPr>
              <p:spPr bwMode="auto">
                <a:xfrm>
                  <a:off x="5131" y="1988"/>
                  <a:ext cx="15" cy="13"/>
                </a:xfrm>
                <a:custGeom>
                  <a:avLst/>
                  <a:gdLst>
                    <a:gd name="T0" fmla="*/ 49 w 50"/>
                    <a:gd name="T1" fmla="*/ 38 h 40"/>
                    <a:gd name="T2" fmla="*/ 49 w 50"/>
                    <a:gd name="T3" fmla="*/ 38 h 40"/>
                    <a:gd name="T4" fmla="*/ 50 w 50"/>
                    <a:gd name="T5" fmla="*/ 38 h 40"/>
                    <a:gd name="T6" fmla="*/ 50 w 50"/>
                    <a:gd name="T7" fmla="*/ 37 h 40"/>
                    <a:gd name="T8" fmla="*/ 45 w 50"/>
                    <a:gd name="T9" fmla="*/ 32 h 40"/>
                    <a:gd name="T10" fmla="*/ 42 w 50"/>
                    <a:gd name="T11" fmla="*/ 28 h 40"/>
                    <a:gd name="T12" fmla="*/ 38 w 50"/>
                    <a:gd name="T13" fmla="*/ 26 h 40"/>
                    <a:gd name="T14" fmla="*/ 33 w 50"/>
                    <a:gd name="T15" fmla="*/ 23 h 40"/>
                    <a:gd name="T16" fmla="*/ 29 w 50"/>
                    <a:gd name="T17" fmla="*/ 18 h 40"/>
                    <a:gd name="T18" fmla="*/ 27 w 50"/>
                    <a:gd name="T19" fmla="*/ 16 h 40"/>
                    <a:gd name="T20" fmla="*/ 25 w 50"/>
                    <a:gd name="T21" fmla="*/ 16 h 40"/>
                    <a:gd name="T22" fmla="*/ 21 w 50"/>
                    <a:gd name="T23" fmla="*/ 15 h 40"/>
                    <a:gd name="T24" fmla="*/ 19 w 50"/>
                    <a:gd name="T25" fmla="*/ 11 h 40"/>
                    <a:gd name="T26" fmla="*/ 17 w 50"/>
                    <a:gd name="T27" fmla="*/ 9 h 40"/>
                    <a:gd name="T28" fmla="*/ 14 w 50"/>
                    <a:gd name="T29" fmla="*/ 6 h 40"/>
                    <a:gd name="T30" fmla="*/ 12 w 50"/>
                    <a:gd name="T31" fmla="*/ 6 h 40"/>
                    <a:gd name="T32" fmla="*/ 8 w 50"/>
                    <a:gd name="T33" fmla="*/ 4 h 40"/>
                    <a:gd name="T34" fmla="*/ 4 w 50"/>
                    <a:gd name="T35" fmla="*/ 1 h 40"/>
                    <a:gd name="T36" fmla="*/ 3 w 50"/>
                    <a:gd name="T37" fmla="*/ 0 h 40"/>
                    <a:gd name="T38" fmla="*/ 3 w 50"/>
                    <a:gd name="T39" fmla="*/ 1 h 40"/>
                    <a:gd name="T40" fmla="*/ 1 w 50"/>
                    <a:gd name="T41" fmla="*/ 3 h 40"/>
                    <a:gd name="T42" fmla="*/ 0 w 50"/>
                    <a:gd name="T43" fmla="*/ 3 h 40"/>
                    <a:gd name="T44" fmla="*/ 3 w 50"/>
                    <a:gd name="T45" fmla="*/ 8 h 40"/>
                    <a:gd name="T46" fmla="*/ 43 w 50"/>
                    <a:gd name="T47" fmla="*/ 40 h 40"/>
                    <a:gd name="T48" fmla="*/ 43 w 50"/>
                    <a:gd name="T49" fmla="*/ 40 h 40"/>
                    <a:gd name="T50" fmla="*/ 43 w 50"/>
                    <a:gd name="T51" fmla="*/ 39 h 40"/>
                    <a:gd name="T52" fmla="*/ 49 w 50"/>
                    <a:gd name="T53"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40">
                      <a:moveTo>
                        <a:pt x="49" y="38"/>
                      </a:moveTo>
                      <a:lnTo>
                        <a:pt x="49" y="38"/>
                      </a:lnTo>
                      <a:cubicBezTo>
                        <a:pt x="49" y="39"/>
                        <a:pt x="50" y="39"/>
                        <a:pt x="50" y="38"/>
                      </a:cubicBezTo>
                      <a:cubicBezTo>
                        <a:pt x="50" y="38"/>
                        <a:pt x="50" y="37"/>
                        <a:pt x="50" y="37"/>
                      </a:cubicBezTo>
                      <a:cubicBezTo>
                        <a:pt x="49" y="35"/>
                        <a:pt x="47" y="33"/>
                        <a:pt x="45" y="32"/>
                      </a:cubicBezTo>
                      <a:cubicBezTo>
                        <a:pt x="43" y="31"/>
                        <a:pt x="42" y="29"/>
                        <a:pt x="42" y="28"/>
                      </a:cubicBezTo>
                      <a:cubicBezTo>
                        <a:pt x="41" y="27"/>
                        <a:pt x="39" y="26"/>
                        <a:pt x="38" y="26"/>
                      </a:cubicBezTo>
                      <a:cubicBezTo>
                        <a:pt x="37" y="26"/>
                        <a:pt x="34" y="26"/>
                        <a:pt x="33" y="23"/>
                      </a:cubicBezTo>
                      <a:cubicBezTo>
                        <a:pt x="33" y="21"/>
                        <a:pt x="31" y="19"/>
                        <a:pt x="29" y="18"/>
                      </a:cubicBezTo>
                      <a:lnTo>
                        <a:pt x="27" y="16"/>
                      </a:lnTo>
                      <a:cubicBezTo>
                        <a:pt x="26" y="15"/>
                        <a:pt x="26" y="16"/>
                        <a:pt x="25" y="16"/>
                      </a:cubicBezTo>
                      <a:cubicBezTo>
                        <a:pt x="24" y="16"/>
                        <a:pt x="23" y="17"/>
                        <a:pt x="21" y="15"/>
                      </a:cubicBezTo>
                      <a:cubicBezTo>
                        <a:pt x="20" y="14"/>
                        <a:pt x="19" y="13"/>
                        <a:pt x="19" y="11"/>
                      </a:cubicBezTo>
                      <a:lnTo>
                        <a:pt x="17" y="9"/>
                      </a:lnTo>
                      <a:cubicBezTo>
                        <a:pt x="16" y="7"/>
                        <a:pt x="15" y="7"/>
                        <a:pt x="14" y="6"/>
                      </a:cubicBezTo>
                      <a:cubicBezTo>
                        <a:pt x="14" y="6"/>
                        <a:pt x="13" y="6"/>
                        <a:pt x="12" y="6"/>
                      </a:cubicBezTo>
                      <a:cubicBezTo>
                        <a:pt x="11" y="4"/>
                        <a:pt x="10" y="4"/>
                        <a:pt x="8" y="4"/>
                      </a:cubicBezTo>
                      <a:cubicBezTo>
                        <a:pt x="7" y="4"/>
                        <a:pt x="5" y="3"/>
                        <a:pt x="4" y="1"/>
                      </a:cubicBezTo>
                      <a:cubicBezTo>
                        <a:pt x="3" y="1"/>
                        <a:pt x="3" y="0"/>
                        <a:pt x="3" y="0"/>
                      </a:cubicBezTo>
                      <a:cubicBezTo>
                        <a:pt x="3" y="0"/>
                        <a:pt x="3" y="1"/>
                        <a:pt x="3" y="1"/>
                      </a:cubicBezTo>
                      <a:cubicBezTo>
                        <a:pt x="2" y="3"/>
                        <a:pt x="2" y="3"/>
                        <a:pt x="1" y="3"/>
                      </a:cubicBezTo>
                      <a:cubicBezTo>
                        <a:pt x="1" y="3"/>
                        <a:pt x="1" y="3"/>
                        <a:pt x="0" y="3"/>
                      </a:cubicBezTo>
                      <a:cubicBezTo>
                        <a:pt x="1" y="5"/>
                        <a:pt x="2" y="7"/>
                        <a:pt x="3" y="8"/>
                      </a:cubicBezTo>
                      <a:cubicBezTo>
                        <a:pt x="9" y="20"/>
                        <a:pt x="22" y="34"/>
                        <a:pt x="43" y="40"/>
                      </a:cubicBezTo>
                      <a:cubicBezTo>
                        <a:pt x="43" y="40"/>
                        <a:pt x="43" y="40"/>
                        <a:pt x="43" y="40"/>
                      </a:cubicBezTo>
                      <a:cubicBezTo>
                        <a:pt x="43" y="40"/>
                        <a:pt x="43" y="39"/>
                        <a:pt x="43" y="39"/>
                      </a:cubicBezTo>
                      <a:cubicBezTo>
                        <a:pt x="45" y="38"/>
                        <a:pt x="47" y="37"/>
                        <a:pt x="49" y="38"/>
                      </a:cubicBezTo>
                      <a:close/>
                    </a:path>
                  </a:pathLst>
                </a:custGeom>
                <a:solidFill>
                  <a:srgbClr val="EC19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75" name="Freeform 1173"/>
                <p:cNvSpPr>
                  <a:spLocks/>
                </p:cNvSpPr>
                <p:nvPr/>
              </p:nvSpPr>
              <p:spPr bwMode="auto">
                <a:xfrm>
                  <a:off x="5122" y="1966"/>
                  <a:ext cx="68" cy="184"/>
                </a:xfrm>
                <a:custGeom>
                  <a:avLst/>
                  <a:gdLst>
                    <a:gd name="T0" fmla="*/ 136 w 223"/>
                    <a:gd name="T1" fmla="*/ 464 h 601"/>
                    <a:gd name="T2" fmla="*/ 58 w 223"/>
                    <a:gd name="T3" fmla="*/ 599 h 601"/>
                    <a:gd name="T4" fmla="*/ 60 w 223"/>
                    <a:gd name="T5" fmla="*/ 599 h 601"/>
                    <a:gd name="T6" fmla="*/ 210 w 223"/>
                    <a:gd name="T7" fmla="*/ 334 h 601"/>
                    <a:gd name="T8" fmla="*/ 194 w 223"/>
                    <a:gd name="T9" fmla="*/ 174 h 601"/>
                    <a:gd name="T10" fmla="*/ 157 w 223"/>
                    <a:gd name="T11" fmla="*/ 125 h 601"/>
                    <a:gd name="T12" fmla="*/ 110 w 223"/>
                    <a:gd name="T13" fmla="*/ 74 h 601"/>
                    <a:gd name="T14" fmla="*/ 71 w 223"/>
                    <a:gd name="T15" fmla="*/ 45 h 601"/>
                    <a:gd name="T16" fmla="*/ 57 w 223"/>
                    <a:gd name="T17" fmla="*/ 5 h 601"/>
                    <a:gd name="T18" fmla="*/ 29 w 223"/>
                    <a:gd name="T19" fmla="*/ 6 h 601"/>
                    <a:gd name="T20" fmla="*/ 35 w 223"/>
                    <a:gd name="T21" fmla="*/ 31 h 601"/>
                    <a:gd name="T22" fmla="*/ 32 w 223"/>
                    <a:gd name="T23" fmla="*/ 37 h 601"/>
                    <a:gd name="T24" fmla="*/ 28 w 223"/>
                    <a:gd name="T25" fmla="*/ 70 h 601"/>
                    <a:gd name="T26" fmla="*/ 30 w 223"/>
                    <a:gd name="T27" fmla="*/ 73 h 601"/>
                    <a:gd name="T28" fmla="*/ 34 w 223"/>
                    <a:gd name="T29" fmla="*/ 73 h 601"/>
                    <a:gd name="T30" fmla="*/ 42 w 223"/>
                    <a:gd name="T31" fmla="*/ 77 h 601"/>
                    <a:gd name="T32" fmla="*/ 48 w 223"/>
                    <a:gd name="T33" fmla="*/ 80 h 601"/>
                    <a:gd name="T34" fmla="*/ 51 w 223"/>
                    <a:gd name="T35" fmla="*/ 86 h 601"/>
                    <a:gd name="T36" fmla="*/ 57 w 223"/>
                    <a:gd name="T37" fmla="*/ 87 h 601"/>
                    <a:gd name="T38" fmla="*/ 63 w 223"/>
                    <a:gd name="T39" fmla="*/ 95 h 601"/>
                    <a:gd name="T40" fmla="*/ 72 w 223"/>
                    <a:gd name="T41" fmla="*/ 99 h 601"/>
                    <a:gd name="T42" fmla="*/ 80 w 223"/>
                    <a:gd name="T43" fmla="*/ 108 h 601"/>
                    <a:gd name="T44" fmla="*/ 77 w 223"/>
                    <a:gd name="T45" fmla="*/ 111 h 601"/>
                    <a:gd name="T46" fmla="*/ 73 w 223"/>
                    <a:gd name="T47" fmla="*/ 112 h 601"/>
                    <a:gd name="T48" fmla="*/ 75 w 223"/>
                    <a:gd name="T49" fmla="*/ 113 h 601"/>
                    <a:gd name="T50" fmla="*/ 80 w 223"/>
                    <a:gd name="T51" fmla="*/ 115 h 601"/>
                    <a:gd name="T52" fmla="*/ 86 w 223"/>
                    <a:gd name="T53" fmla="*/ 112 h 601"/>
                    <a:gd name="T54" fmla="*/ 88 w 223"/>
                    <a:gd name="T55" fmla="*/ 113 h 601"/>
                    <a:gd name="T56" fmla="*/ 95 w 223"/>
                    <a:gd name="T57" fmla="*/ 117 h 601"/>
                    <a:gd name="T58" fmla="*/ 97 w 223"/>
                    <a:gd name="T59" fmla="*/ 118 h 601"/>
                    <a:gd name="T60" fmla="*/ 103 w 223"/>
                    <a:gd name="T61" fmla="*/ 116 h 601"/>
                    <a:gd name="T62" fmla="*/ 105 w 223"/>
                    <a:gd name="T63" fmla="*/ 116 h 601"/>
                    <a:gd name="T64" fmla="*/ 109 w 223"/>
                    <a:gd name="T65" fmla="*/ 120 h 601"/>
                    <a:gd name="T66" fmla="*/ 111 w 223"/>
                    <a:gd name="T67" fmla="*/ 120 h 601"/>
                    <a:gd name="T68" fmla="*/ 115 w 223"/>
                    <a:gd name="T69" fmla="*/ 129 h 601"/>
                    <a:gd name="T70" fmla="*/ 116 w 223"/>
                    <a:gd name="T71" fmla="*/ 127 h 601"/>
                    <a:gd name="T72" fmla="*/ 116 w 223"/>
                    <a:gd name="T73" fmla="*/ 125 h 601"/>
                    <a:gd name="T74" fmla="*/ 119 w 223"/>
                    <a:gd name="T75" fmla="*/ 125 h 601"/>
                    <a:gd name="T76" fmla="*/ 127 w 223"/>
                    <a:gd name="T77" fmla="*/ 134 h 601"/>
                    <a:gd name="T78" fmla="*/ 127 w 223"/>
                    <a:gd name="T79" fmla="*/ 133 h 601"/>
                    <a:gd name="T80" fmla="*/ 130 w 223"/>
                    <a:gd name="T81" fmla="*/ 132 h 601"/>
                    <a:gd name="T82" fmla="*/ 133 w 223"/>
                    <a:gd name="T83" fmla="*/ 136 h 601"/>
                    <a:gd name="T84" fmla="*/ 135 w 223"/>
                    <a:gd name="T85" fmla="*/ 136 h 601"/>
                    <a:gd name="T86" fmla="*/ 137 w 223"/>
                    <a:gd name="T87" fmla="*/ 136 h 601"/>
                    <a:gd name="T88" fmla="*/ 144 w 223"/>
                    <a:gd name="T89" fmla="*/ 144 h 601"/>
                    <a:gd name="T90" fmla="*/ 147 w 223"/>
                    <a:gd name="T91" fmla="*/ 146 h 601"/>
                    <a:gd name="T92" fmla="*/ 179 w 223"/>
                    <a:gd name="T93" fmla="*/ 193 h 601"/>
                    <a:gd name="T94" fmla="*/ 155 w 223"/>
                    <a:gd name="T95" fmla="*/ 362 h 601"/>
                    <a:gd name="T96" fmla="*/ 151 w 223"/>
                    <a:gd name="T97" fmla="*/ 367 h 601"/>
                    <a:gd name="T98" fmla="*/ 185 w 223"/>
                    <a:gd name="T99" fmla="*/ 329 h 601"/>
                    <a:gd name="T100" fmla="*/ 187 w 223"/>
                    <a:gd name="T101" fmla="*/ 330 h 601"/>
                    <a:gd name="T102" fmla="*/ 143 w 223"/>
                    <a:gd name="T103" fmla="*/ 397 h 601"/>
                    <a:gd name="T104" fmla="*/ 180 w 223"/>
                    <a:gd name="T105" fmla="*/ 355 h 601"/>
                    <a:gd name="T106" fmla="*/ 182 w 223"/>
                    <a:gd name="T107" fmla="*/ 356 h 601"/>
                    <a:gd name="T108" fmla="*/ 4 w 223"/>
                    <a:gd name="T109" fmla="*/ 553 h 601"/>
                    <a:gd name="T110" fmla="*/ 9 w 223"/>
                    <a:gd name="T111" fmla="*/ 556 h 601"/>
                    <a:gd name="T112" fmla="*/ 134 w 223"/>
                    <a:gd name="T113" fmla="*/ 462 h 601"/>
                    <a:gd name="T114" fmla="*/ 136 w 223"/>
                    <a:gd name="T115" fmla="*/ 464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3" h="601">
                      <a:moveTo>
                        <a:pt x="136" y="464"/>
                      </a:moveTo>
                      <a:lnTo>
                        <a:pt x="136" y="464"/>
                      </a:lnTo>
                      <a:cubicBezTo>
                        <a:pt x="125" y="483"/>
                        <a:pt x="113" y="499"/>
                        <a:pt x="102" y="514"/>
                      </a:cubicBezTo>
                      <a:cubicBezTo>
                        <a:pt x="81" y="543"/>
                        <a:pt x="63" y="568"/>
                        <a:pt x="58" y="599"/>
                      </a:cubicBezTo>
                      <a:cubicBezTo>
                        <a:pt x="58" y="600"/>
                        <a:pt x="58" y="601"/>
                        <a:pt x="58" y="601"/>
                      </a:cubicBezTo>
                      <a:cubicBezTo>
                        <a:pt x="58" y="601"/>
                        <a:pt x="59" y="600"/>
                        <a:pt x="60" y="599"/>
                      </a:cubicBezTo>
                      <a:cubicBezTo>
                        <a:pt x="69" y="585"/>
                        <a:pt x="79" y="571"/>
                        <a:pt x="90" y="557"/>
                      </a:cubicBezTo>
                      <a:cubicBezTo>
                        <a:pt x="137" y="491"/>
                        <a:pt x="196" y="409"/>
                        <a:pt x="210" y="334"/>
                      </a:cubicBezTo>
                      <a:cubicBezTo>
                        <a:pt x="217" y="292"/>
                        <a:pt x="218" y="257"/>
                        <a:pt x="212" y="226"/>
                      </a:cubicBezTo>
                      <a:cubicBezTo>
                        <a:pt x="209" y="208"/>
                        <a:pt x="203" y="190"/>
                        <a:pt x="194" y="174"/>
                      </a:cubicBezTo>
                      <a:cubicBezTo>
                        <a:pt x="185" y="156"/>
                        <a:pt x="172" y="140"/>
                        <a:pt x="157" y="125"/>
                      </a:cubicBezTo>
                      <a:cubicBezTo>
                        <a:pt x="157" y="125"/>
                        <a:pt x="157" y="125"/>
                        <a:pt x="157" y="125"/>
                      </a:cubicBezTo>
                      <a:cubicBezTo>
                        <a:pt x="145" y="109"/>
                        <a:pt x="131" y="95"/>
                        <a:pt x="120" y="84"/>
                      </a:cubicBezTo>
                      <a:cubicBezTo>
                        <a:pt x="116" y="80"/>
                        <a:pt x="112" y="76"/>
                        <a:pt x="110" y="74"/>
                      </a:cubicBezTo>
                      <a:cubicBezTo>
                        <a:pt x="105" y="69"/>
                        <a:pt x="95" y="62"/>
                        <a:pt x="86" y="56"/>
                      </a:cubicBezTo>
                      <a:cubicBezTo>
                        <a:pt x="80" y="52"/>
                        <a:pt x="74" y="48"/>
                        <a:pt x="71" y="45"/>
                      </a:cubicBezTo>
                      <a:cubicBezTo>
                        <a:pt x="62" y="37"/>
                        <a:pt x="61" y="35"/>
                        <a:pt x="62" y="31"/>
                      </a:cubicBezTo>
                      <a:cubicBezTo>
                        <a:pt x="66" y="18"/>
                        <a:pt x="64" y="9"/>
                        <a:pt x="57" y="5"/>
                      </a:cubicBezTo>
                      <a:cubicBezTo>
                        <a:pt x="53" y="1"/>
                        <a:pt x="44" y="0"/>
                        <a:pt x="37" y="1"/>
                      </a:cubicBezTo>
                      <a:cubicBezTo>
                        <a:pt x="33" y="2"/>
                        <a:pt x="30" y="4"/>
                        <a:pt x="29" y="6"/>
                      </a:cubicBezTo>
                      <a:cubicBezTo>
                        <a:pt x="25" y="12"/>
                        <a:pt x="24" y="20"/>
                        <a:pt x="28" y="26"/>
                      </a:cubicBezTo>
                      <a:cubicBezTo>
                        <a:pt x="29" y="29"/>
                        <a:pt x="33" y="30"/>
                        <a:pt x="35" y="31"/>
                      </a:cubicBezTo>
                      <a:cubicBezTo>
                        <a:pt x="36" y="31"/>
                        <a:pt x="36" y="32"/>
                        <a:pt x="36" y="33"/>
                      </a:cubicBezTo>
                      <a:cubicBezTo>
                        <a:pt x="35" y="34"/>
                        <a:pt x="35" y="34"/>
                        <a:pt x="32" y="37"/>
                      </a:cubicBezTo>
                      <a:cubicBezTo>
                        <a:pt x="26" y="44"/>
                        <a:pt x="25" y="58"/>
                        <a:pt x="28" y="70"/>
                      </a:cubicBezTo>
                      <a:lnTo>
                        <a:pt x="28" y="70"/>
                      </a:lnTo>
                      <a:cubicBezTo>
                        <a:pt x="29" y="72"/>
                        <a:pt x="30" y="74"/>
                        <a:pt x="30" y="74"/>
                      </a:cubicBezTo>
                      <a:cubicBezTo>
                        <a:pt x="30" y="74"/>
                        <a:pt x="30" y="74"/>
                        <a:pt x="30" y="73"/>
                      </a:cubicBezTo>
                      <a:cubicBezTo>
                        <a:pt x="30" y="72"/>
                        <a:pt x="31" y="71"/>
                        <a:pt x="32" y="71"/>
                      </a:cubicBezTo>
                      <a:cubicBezTo>
                        <a:pt x="32" y="71"/>
                        <a:pt x="33" y="72"/>
                        <a:pt x="34" y="73"/>
                      </a:cubicBezTo>
                      <a:cubicBezTo>
                        <a:pt x="35" y="74"/>
                        <a:pt x="36" y="74"/>
                        <a:pt x="37" y="74"/>
                      </a:cubicBezTo>
                      <a:cubicBezTo>
                        <a:pt x="39" y="74"/>
                        <a:pt x="41" y="75"/>
                        <a:pt x="42" y="77"/>
                      </a:cubicBezTo>
                      <a:cubicBezTo>
                        <a:pt x="43" y="77"/>
                        <a:pt x="43" y="77"/>
                        <a:pt x="44" y="77"/>
                      </a:cubicBezTo>
                      <a:cubicBezTo>
                        <a:pt x="45" y="77"/>
                        <a:pt x="46" y="77"/>
                        <a:pt x="48" y="80"/>
                      </a:cubicBezTo>
                      <a:lnTo>
                        <a:pt x="49" y="83"/>
                      </a:lnTo>
                      <a:cubicBezTo>
                        <a:pt x="49" y="85"/>
                        <a:pt x="50" y="85"/>
                        <a:pt x="51" y="86"/>
                      </a:cubicBezTo>
                      <a:cubicBezTo>
                        <a:pt x="52" y="88"/>
                        <a:pt x="53" y="87"/>
                        <a:pt x="54" y="87"/>
                      </a:cubicBezTo>
                      <a:cubicBezTo>
                        <a:pt x="54" y="86"/>
                        <a:pt x="55" y="86"/>
                        <a:pt x="57" y="87"/>
                      </a:cubicBezTo>
                      <a:lnTo>
                        <a:pt x="58" y="89"/>
                      </a:lnTo>
                      <a:cubicBezTo>
                        <a:pt x="60" y="90"/>
                        <a:pt x="63" y="93"/>
                        <a:pt x="63" y="95"/>
                      </a:cubicBezTo>
                      <a:cubicBezTo>
                        <a:pt x="64" y="96"/>
                        <a:pt x="66" y="97"/>
                        <a:pt x="67" y="97"/>
                      </a:cubicBezTo>
                      <a:cubicBezTo>
                        <a:pt x="68" y="97"/>
                        <a:pt x="71" y="98"/>
                        <a:pt x="72" y="99"/>
                      </a:cubicBezTo>
                      <a:cubicBezTo>
                        <a:pt x="72" y="100"/>
                        <a:pt x="73" y="102"/>
                        <a:pt x="75" y="103"/>
                      </a:cubicBezTo>
                      <a:cubicBezTo>
                        <a:pt x="77" y="104"/>
                        <a:pt x="79" y="106"/>
                        <a:pt x="80" y="108"/>
                      </a:cubicBezTo>
                      <a:cubicBezTo>
                        <a:pt x="81" y="109"/>
                        <a:pt x="81" y="110"/>
                        <a:pt x="80" y="111"/>
                      </a:cubicBezTo>
                      <a:cubicBezTo>
                        <a:pt x="80" y="112"/>
                        <a:pt x="79" y="112"/>
                        <a:pt x="77" y="111"/>
                      </a:cubicBezTo>
                      <a:cubicBezTo>
                        <a:pt x="76" y="111"/>
                        <a:pt x="74" y="111"/>
                        <a:pt x="73" y="112"/>
                      </a:cubicBezTo>
                      <a:cubicBezTo>
                        <a:pt x="73" y="112"/>
                        <a:pt x="73" y="112"/>
                        <a:pt x="73" y="112"/>
                      </a:cubicBezTo>
                      <a:cubicBezTo>
                        <a:pt x="73" y="112"/>
                        <a:pt x="73" y="113"/>
                        <a:pt x="75" y="113"/>
                      </a:cubicBezTo>
                      <a:lnTo>
                        <a:pt x="75" y="113"/>
                      </a:lnTo>
                      <a:cubicBezTo>
                        <a:pt x="77" y="114"/>
                        <a:pt x="78" y="114"/>
                        <a:pt x="79" y="114"/>
                      </a:cubicBezTo>
                      <a:cubicBezTo>
                        <a:pt x="80" y="114"/>
                        <a:pt x="80" y="114"/>
                        <a:pt x="80" y="115"/>
                      </a:cubicBezTo>
                      <a:cubicBezTo>
                        <a:pt x="81" y="116"/>
                        <a:pt x="82" y="116"/>
                        <a:pt x="83" y="116"/>
                      </a:cubicBezTo>
                      <a:cubicBezTo>
                        <a:pt x="84" y="116"/>
                        <a:pt x="85" y="114"/>
                        <a:pt x="86" y="112"/>
                      </a:cubicBezTo>
                      <a:cubicBezTo>
                        <a:pt x="86" y="111"/>
                        <a:pt x="87" y="109"/>
                        <a:pt x="87" y="106"/>
                      </a:cubicBezTo>
                      <a:cubicBezTo>
                        <a:pt x="87" y="108"/>
                        <a:pt x="88" y="111"/>
                        <a:pt x="88" y="113"/>
                      </a:cubicBezTo>
                      <a:cubicBezTo>
                        <a:pt x="88" y="115"/>
                        <a:pt x="89" y="121"/>
                        <a:pt x="90" y="121"/>
                      </a:cubicBezTo>
                      <a:cubicBezTo>
                        <a:pt x="90" y="121"/>
                        <a:pt x="91" y="121"/>
                        <a:pt x="95" y="117"/>
                      </a:cubicBezTo>
                      <a:cubicBezTo>
                        <a:pt x="96" y="116"/>
                        <a:pt x="97" y="115"/>
                        <a:pt x="97" y="113"/>
                      </a:cubicBezTo>
                      <a:cubicBezTo>
                        <a:pt x="97" y="115"/>
                        <a:pt x="97" y="117"/>
                        <a:pt x="97" y="118"/>
                      </a:cubicBezTo>
                      <a:cubicBezTo>
                        <a:pt x="98" y="121"/>
                        <a:pt x="99" y="122"/>
                        <a:pt x="100" y="122"/>
                      </a:cubicBezTo>
                      <a:cubicBezTo>
                        <a:pt x="101" y="122"/>
                        <a:pt x="102" y="121"/>
                        <a:pt x="103" y="116"/>
                      </a:cubicBezTo>
                      <a:cubicBezTo>
                        <a:pt x="103" y="115"/>
                        <a:pt x="103" y="113"/>
                        <a:pt x="103" y="110"/>
                      </a:cubicBezTo>
                      <a:cubicBezTo>
                        <a:pt x="104" y="112"/>
                        <a:pt x="105" y="114"/>
                        <a:pt x="105" y="116"/>
                      </a:cubicBezTo>
                      <a:cubicBezTo>
                        <a:pt x="106" y="119"/>
                        <a:pt x="107" y="122"/>
                        <a:pt x="108" y="125"/>
                      </a:cubicBezTo>
                      <a:cubicBezTo>
                        <a:pt x="108" y="123"/>
                        <a:pt x="108" y="121"/>
                        <a:pt x="109" y="120"/>
                      </a:cubicBezTo>
                      <a:cubicBezTo>
                        <a:pt x="110" y="119"/>
                        <a:pt x="110" y="117"/>
                        <a:pt x="111" y="114"/>
                      </a:cubicBezTo>
                      <a:cubicBezTo>
                        <a:pt x="111" y="116"/>
                        <a:pt x="111" y="118"/>
                        <a:pt x="111" y="120"/>
                      </a:cubicBezTo>
                      <a:cubicBezTo>
                        <a:pt x="112" y="122"/>
                        <a:pt x="113" y="123"/>
                        <a:pt x="114" y="124"/>
                      </a:cubicBezTo>
                      <a:cubicBezTo>
                        <a:pt x="114" y="126"/>
                        <a:pt x="115" y="127"/>
                        <a:pt x="115" y="129"/>
                      </a:cubicBezTo>
                      <a:cubicBezTo>
                        <a:pt x="115" y="129"/>
                        <a:pt x="116" y="129"/>
                        <a:pt x="116" y="129"/>
                      </a:cubicBezTo>
                      <a:cubicBezTo>
                        <a:pt x="116" y="129"/>
                        <a:pt x="116" y="128"/>
                        <a:pt x="116" y="127"/>
                      </a:cubicBezTo>
                      <a:cubicBezTo>
                        <a:pt x="116" y="127"/>
                        <a:pt x="116" y="127"/>
                        <a:pt x="116" y="127"/>
                      </a:cubicBezTo>
                      <a:cubicBezTo>
                        <a:pt x="116" y="126"/>
                        <a:pt x="116" y="126"/>
                        <a:pt x="116" y="125"/>
                      </a:cubicBezTo>
                      <a:cubicBezTo>
                        <a:pt x="117" y="123"/>
                        <a:pt x="117" y="118"/>
                        <a:pt x="115" y="110"/>
                      </a:cubicBezTo>
                      <a:cubicBezTo>
                        <a:pt x="119" y="117"/>
                        <a:pt x="117" y="122"/>
                        <a:pt x="119" y="125"/>
                      </a:cubicBezTo>
                      <a:cubicBezTo>
                        <a:pt x="120" y="129"/>
                        <a:pt x="123" y="131"/>
                        <a:pt x="126" y="133"/>
                      </a:cubicBezTo>
                      <a:cubicBezTo>
                        <a:pt x="126" y="133"/>
                        <a:pt x="127" y="134"/>
                        <a:pt x="127" y="134"/>
                      </a:cubicBezTo>
                      <a:cubicBezTo>
                        <a:pt x="127" y="134"/>
                        <a:pt x="128" y="134"/>
                        <a:pt x="128" y="134"/>
                      </a:cubicBezTo>
                      <a:cubicBezTo>
                        <a:pt x="128" y="134"/>
                        <a:pt x="128" y="133"/>
                        <a:pt x="127" y="133"/>
                      </a:cubicBezTo>
                      <a:cubicBezTo>
                        <a:pt x="126" y="128"/>
                        <a:pt x="126" y="123"/>
                        <a:pt x="126" y="119"/>
                      </a:cubicBezTo>
                      <a:cubicBezTo>
                        <a:pt x="126" y="122"/>
                        <a:pt x="128" y="130"/>
                        <a:pt x="130" y="132"/>
                      </a:cubicBezTo>
                      <a:cubicBezTo>
                        <a:pt x="130" y="132"/>
                        <a:pt x="130" y="132"/>
                        <a:pt x="131" y="133"/>
                      </a:cubicBezTo>
                      <a:cubicBezTo>
                        <a:pt x="132" y="133"/>
                        <a:pt x="132" y="134"/>
                        <a:pt x="133" y="136"/>
                      </a:cubicBezTo>
                      <a:cubicBezTo>
                        <a:pt x="134" y="137"/>
                        <a:pt x="134" y="137"/>
                        <a:pt x="135" y="137"/>
                      </a:cubicBezTo>
                      <a:cubicBezTo>
                        <a:pt x="135" y="137"/>
                        <a:pt x="135" y="137"/>
                        <a:pt x="135" y="136"/>
                      </a:cubicBezTo>
                      <a:cubicBezTo>
                        <a:pt x="135" y="136"/>
                        <a:pt x="136" y="136"/>
                        <a:pt x="136" y="136"/>
                      </a:cubicBezTo>
                      <a:cubicBezTo>
                        <a:pt x="136" y="135"/>
                        <a:pt x="137" y="136"/>
                        <a:pt x="137" y="136"/>
                      </a:cubicBezTo>
                      <a:cubicBezTo>
                        <a:pt x="138" y="137"/>
                        <a:pt x="139" y="138"/>
                        <a:pt x="141" y="139"/>
                      </a:cubicBezTo>
                      <a:cubicBezTo>
                        <a:pt x="142" y="140"/>
                        <a:pt x="144" y="141"/>
                        <a:pt x="144" y="144"/>
                      </a:cubicBezTo>
                      <a:cubicBezTo>
                        <a:pt x="144" y="144"/>
                        <a:pt x="144" y="146"/>
                        <a:pt x="145" y="146"/>
                      </a:cubicBezTo>
                      <a:cubicBezTo>
                        <a:pt x="145" y="146"/>
                        <a:pt x="145" y="146"/>
                        <a:pt x="147" y="146"/>
                      </a:cubicBezTo>
                      <a:cubicBezTo>
                        <a:pt x="148" y="145"/>
                        <a:pt x="148" y="146"/>
                        <a:pt x="148" y="146"/>
                      </a:cubicBezTo>
                      <a:cubicBezTo>
                        <a:pt x="161" y="158"/>
                        <a:pt x="171" y="175"/>
                        <a:pt x="179" y="193"/>
                      </a:cubicBezTo>
                      <a:cubicBezTo>
                        <a:pt x="186" y="210"/>
                        <a:pt x="191" y="230"/>
                        <a:pt x="192" y="250"/>
                      </a:cubicBezTo>
                      <a:cubicBezTo>
                        <a:pt x="195" y="293"/>
                        <a:pt x="182" y="333"/>
                        <a:pt x="155" y="362"/>
                      </a:cubicBezTo>
                      <a:cubicBezTo>
                        <a:pt x="155" y="363"/>
                        <a:pt x="155" y="363"/>
                        <a:pt x="154" y="363"/>
                      </a:cubicBezTo>
                      <a:cubicBezTo>
                        <a:pt x="154" y="364"/>
                        <a:pt x="152" y="366"/>
                        <a:pt x="151" y="367"/>
                      </a:cubicBezTo>
                      <a:cubicBezTo>
                        <a:pt x="152" y="368"/>
                        <a:pt x="155" y="367"/>
                        <a:pt x="158" y="365"/>
                      </a:cubicBezTo>
                      <a:cubicBezTo>
                        <a:pt x="165" y="358"/>
                        <a:pt x="177" y="342"/>
                        <a:pt x="185" y="329"/>
                      </a:cubicBezTo>
                      <a:cubicBezTo>
                        <a:pt x="189" y="322"/>
                        <a:pt x="193" y="315"/>
                        <a:pt x="194" y="307"/>
                      </a:cubicBezTo>
                      <a:cubicBezTo>
                        <a:pt x="193" y="314"/>
                        <a:pt x="189" y="326"/>
                        <a:pt x="187" y="330"/>
                      </a:cubicBezTo>
                      <a:cubicBezTo>
                        <a:pt x="178" y="354"/>
                        <a:pt x="159" y="381"/>
                        <a:pt x="147" y="392"/>
                      </a:cubicBezTo>
                      <a:cubicBezTo>
                        <a:pt x="144" y="394"/>
                        <a:pt x="144" y="396"/>
                        <a:pt x="143" y="397"/>
                      </a:cubicBezTo>
                      <a:cubicBezTo>
                        <a:pt x="144" y="397"/>
                        <a:pt x="145" y="396"/>
                        <a:pt x="148" y="394"/>
                      </a:cubicBezTo>
                      <a:cubicBezTo>
                        <a:pt x="160" y="384"/>
                        <a:pt x="173" y="367"/>
                        <a:pt x="180" y="355"/>
                      </a:cubicBezTo>
                      <a:cubicBezTo>
                        <a:pt x="194" y="329"/>
                        <a:pt x="223" y="217"/>
                        <a:pt x="164" y="154"/>
                      </a:cubicBezTo>
                      <a:cubicBezTo>
                        <a:pt x="221" y="219"/>
                        <a:pt x="201" y="311"/>
                        <a:pt x="182" y="356"/>
                      </a:cubicBezTo>
                      <a:cubicBezTo>
                        <a:pt x="168" y="396"/>
                        <a:pt x="146" y="433"/>
                        <a:pt x="117" y="466"/>
                      </a:cubicBezTo>
                      <a:cubicBezTo>
                        <a:pt x="87" y="500"/>
                        <a:pt x="49" y="529"/>
                        <a:pt x="4" y="553"/>
                      </a:cubicBezTo>
                      <a:cubicBezTo>
                        <a:pt x="2" y="554"/>
                        <a:pt x="0" y="557"/>
                        <a:pt x="0" y="558"/>
                      </a:cubicBezTo>
                      <a:cubicBezTo>
                        <a:pt x="1" y="558"/>
                        <a:pt x="5" y="557"/>
                        <a:pt x="9" y="556"/>
                      </a:cubicBezTo>
                      <a:cubicBezTo>
                        <a:pt x="33" y="547"/>
                        <a:pt x="56" y="534"/>
                        <a:pt x="77" y="518"/>
                      </a:cubicBezTo>
                      <a:cubicBezTo>
                        <a:pt x="100" y="502"/>
                        <a:pt x="118" y="481"/>
                        <a:pt x="134" y="462"/>
                      </a:cubicBezTo>
                      <a:cubicBezTo>
                        <a:pt x="142" y="453"/>
                        <a:pt x="163" y="425"/>
                        <a:pt x="171" y="414"/>
                      </a:cubicBezTo>
                      <a:cubicBezTo>
                        <a:pt x="158" y="433"/>
                        <a:pt x="141" y="456"/>
                        <a:pt x="136" y="464"/>
                      </a:cubicBezTo>
                      <a:close/>
                    </a:path>
                  </a:pathLst>
                </a:custGeom>
                <a:solidFill>
                  <a:srgbClr val="009969"/>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76" name="Freeform 1174"/>
                <p:cNvSpPr>
                  <a:spLocks/>
                </p:cNvSpPr>
                <p:nvPr/>
              </p:nvSpPr>
              <p:spPr bwMode="auto">
                <a:xfrm>
                  <a:off x="5140" y="2063"/>
                  <a:ext cx="46" cy="86"/>
                </a:xfrm>
                <a:custGeom>
                  <a:avLst/>
                  <a:gdLst>
                    <a:gd name="T0" fmla="*/ 0 w 153"/>
                    <a:gd name="T1" fmla="*/ 282 h 282"/>
                    <a:gd name="T2" fmla="*/ 0 w 153"/>
                    <a:gd name="T3" fmla="*/ 282 h 282"/>
                    <a:gd name="T4" fmla="*/ 68 w 153"/>
                    <a:gd name="T5" fmla="*/ 176 h 282"/>
                    <a:gd name="T6" fmla="*/ 153 w 153"/>
                    <a:gd name="T7" fmla="*/ 0 h 282"/>
                    <a:gd name="T8" fmla="*/ 67 w 153"/>
                    <a:gd name="T9" fmla="*/ 175 h 282"/>
                    <a:gd name="T10" fmla="*/ 2 w 153"/>
                    <a:gd name="T11" fmla="*/ 276 h 282"/>
                    <a:gd name="T12" fmla="*/ 0 w 153"/>
                    <a:gd name="T13" fmla="*/ 282 h 282"/>
                  </a:gdLst>
                  <a:ahLst/>
                  <a:cxnLst>
                    <a:cxn ang="0">
                      <a:pos x="T0" y="T1"/>
                    </a:cxn>
                    <a:cxn ang="0">
                      <a:pos x="T2" y="T3"/>
                    </a:cxn>
                    <a:cxn ang="0">
                      <a:pos x="T4" y="T5"/>
                    </a:cxn>
                    <a:cxn ang="0">
                      <a:pos x="T6" y="T7"/>
                    </a:cxn>
                    <a:cxn ang="0">
                      <a:pos x="T8" y="T9"/>
                    </a:cxn>
                    <a:cxn ang="0">
                      <a:pos x="T10" y="T11"/>
                    </a:cxn>
                    <a:cxn ang="0">
                      <a:pos x="T12" y="T13"/>
                    </a:cxn>
                  </a:cxnLst>
                  <a:rect l="0" t="0" r="r" b="b"/>
                  <a:pathLst>
                    <a:path w="153" h="282">
                      <a:moveTo>
                        <a:pt x="0" y="282"/>
                      </a:moveTo>
                      <a:lnTo>
                        <a:pt x="0" y="282"/>
                      </a:lnTo>
                      <a:cubicBezTo>
                        <a:pt x="19" y="243"/>
                        <a:pt x="52" y="199"/>
                        <a:pt x="68" y="176"/>
                      </a:cubicBezTo>
                      <a:cubicBezTo>
                        <a:pt x="85" y="150"/>
                        <a:pt x="137" y="78"/>
                        <a:pt x="153" y="0"/>
                      </a:cubicBezTo>
                      <a:cubicBezTo>
                        <a:pt x="135" y="75"/>
                        <a:pt x="84" y="150"/>
                        <a:pt x="67" y="175"/>
                      </a:cubicBezTo>
                      <a:cubicBezTo>
                        <a:pt x="51" y="197"/>
                        <a:pt x="21" y="239"/>
                        <a:pt x="2" y="276"/>
                      </a:cubicBezTo>
                      <a:cubicBezTo>
                        <a:pt x="2" y="277"/>
                        <a:pt x="0" y="281"/>
                        <a:pt x="0" y="28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77" name="Freeform 1175"/>
                <p:cNvSpPr>
                  <a:spLocks/>
                </p:cNvSpPr>
                <p:nvPr/>
              </p:nvSpPr>
              <p:spPr bwMode="auto">
                <a:xfrm>
                  <a:off x="5122" y="2012"/>
                  <a:ext cx="87" cy="124"/>
                </a:xfrm>
                <a:custGeom>
                  <a:avLst/>
                  <a:gdLst>
                    <a:gd name="T0" fmla="*/ 0 w 285"/>
                    <a:gd name="T1" fmla="*/ 408 h 408"/>
                    <a:gd name="T2" fmla="*/ 0 w 285"/>
                    <a:gd name="T3" fmla="*/ 408 h 408"/>
                    <a:gd name="T4" fmla="*/ 173 w 285"/>
                    <a:gd name="T5" fmla="*/ 0 h 408"/>
                    <a:gd name="T6" fmla="*/ 0 w 285"/>
                    <a:gd name="T7" fmla="*/ 406 h 408"/>
                    <a:gd name="T8" fmla="*/ 0 w 285"/>
                    <a:gd name="T9" fmla="*/ 408 h 408"/>
                  </a:gdLst>
                  <a:ahLst/>
                  <a:cxnLst>
                    <a:cxn ang="0">
                      <a:pos x="T0" y="T1"/>
                    </a:cxn>
                    <a:cxn ang="0">
                      <a:pos x="T2" y="T3"/>
                    </a:cxn>
                    <a:cxn ang="0">
                      <a:pos x="T4" y="T5"/>
                    </a:cxn>
                    <a:cxn ang="0">
                      <a:pos x="T6" y="T7"/>
                    </a:cxn>
                    <a:cxn ang="0">
                      <a:pos x="T8" y="T9"/>
                    </a:cxn>
                  </a:cxnLst>
                  <a:rect l="0" t="0" r="r" b="b"/>
                  <a:pathLst>
                    <a:path w="285" h="408">
                      <a:moveTo>
                        <a:pt x="0" y="408"/>
                      </a:moveTo>
                      <a:lnTo>
                        <a:pt x="0" y="408"/>
                      </a:lnTo>
                      <a:cubicBezTo>
                        <a:pt x="99" y="373"/>
                        <a:pt x="285" y="200"/>
                        <a:pt x="173" y="0"/>
                      </a:cubicBezTo>
                      <a:cubicBezTo>
                        <a:pt x="281" y="199"/>
                        <a:pt x="100" y="369"/>
                        <a:pt x="0" y="406"/>
                      </a:cubicBezTo>
                      <a:cubicBezTo>
                        <a:pt x="0" y="407"/>
                        <a:pt x="0" y="407"/>
                        <a:pt x="0" y="40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78" name="Freeform 1176"/>
                <p:cNvSpPr>
                  <a:spLocks/>
                </p:cNvSpPr>
                <p:nvPr/>
              </p:nvSpPr>
              <p:spPr bwMode="auto">
                <a:xfrm>
                  <a:off x="5168" y="2026"/>
                  <a:ext cx="19" cy="53"/>
                </a:xfrm>
                <a:custGeom>
                  <a:avLst/>
                  <a:gdLst>
                    <a:gd name="T0" fmla="*/ 1 w 63"/>
                    <a:gd name="T1" fmla="*/ 172 h 172"/>
                    <a:gd name="T2" fmla="*/ 1 w 63"/>
                    <a:gd name="T3" fmla="*/ 172 h 172"/>
                    <a:gd name="T4" fmla="*/ 34 w 63"/>
                    <a:gd name="T5" fmla="*/ 0 h 172"/>
                    <a:gd name="T6" fmla="*/ 0 w 63"/>
                    <a:gd name="T7" fmla="*/ 171 h 172"/>
                    <a:gd name="T8" fmla="*/ 1 w 63"/>
                    <a:gd name="T9" fmla="*/ 172 h 172"/>
                  </a:gdLst>
                  <a:ahLst/>
                  <a:cxnLst>
                    <a:cxn ang="0">
                      <a:pos x="T0" y="T1"/>
                    </a:cxn>
                    <a:cxn ang="0">
                      <a:pos x="T2" y="T3"/>
                    </a:cxn>
                    <a:cxn ang="0">
                      <a:pos x="T4" y="T5"/>
                    </a:cxn>
                    <a:cxn ang="0">
                      <a:pos x="T6" y="T7"/>
                    </a:cxn>
                    <a:cxn ang="0">
                      <a:pos x="T8" y="T9"/>
                    </a:cxn>
                  </a:cxnLst>
                  <a:rect l="0" t="0" r="r" b="b"/>
                  <a:pathLst>
                    <a:path w="63" h="172">
                      <a:moveTo>
                        <a:pt x="1" y="172"/>
                      </a:moveTo>
                      <a:lnTo>
                        <a:pt x="1" y="172"/>
                      </a:lnTo>
                      <a:cubicBezTo>
                        <a:pt x="35" y="139"/>
                        <a:pt x="63" y="90"/>
                        <a:pt x="34" y="0"/>
                      </a:cubicBezTo>
                      <a:cubicBezTo>
                        <a:pt x="60" y="91"/>
                        <a:pt x="34" y="139"/>
                        <a:pt x="0" y="171"/>
                      </a:cubicBezTo>
                      <a:lnTo>
                        <a:pt x="1" y="17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79" name="Freeform 1177"/>
                <p:cNvSpPr>
                  <a:spLocks/>
                </p:cNvSpPr>
                <p:nvPr/>
              </p:nvSpPr>
              <p:spPr bwMode="auto">
                <a:xfrm>
                  <a:off x="5135" y="1973"/>
                  <a:ext cx="2" cy="2"/>
                </a:xfrm>
                <a:custGeom>
                  <a:avLst/>
                  <a:gdLst>
                    <a:gd name="T0" fmla="*/ 7 w 7"/>
                    <a:gd name="T1" fmla="*/ 4 h 8"/>
                    <a:gd name="T2" fmla="*/ 7 w 7"/>
                    <a:gd name="T3" fmla="*/ 4 h 8"/>
                    <a:gd name="T4" fmla="*/ 3 w 7"/>
                    <a:gd name="T5" fmla="*/ 8 h 8"/>
                    <a:gd name="T6" fmla="*/ 0 w 7"/>
                    <a:gd name="T7" fmla="*/ 4 h 8"/>
                    <a:gd name="T8" fmla="*/ 3 w 7"/>
                    <a:gd name="T9" fmla="*/ 0 h 8"/>
                    <a:gd name="T10" fmla="*/ 7 w 7"/>
                    <a:gd name="T11" fmla="*/ 4 h 8"/>
                  </a:gdLst>
                  <a:ahLst/>
                  <a:cxnLst>
                    <a:cxn ang="0">
                      <a:pos x="T0" y="T1"/>
                    </a:cxn>
                    <a:cxn ang="0">
                      <a:pos x="T2" y="T3"/>
                    </a:cxn>
                    <a:cxn ang="0">
                      <a:pos x="T4" y="T5"/>
                    </a:cxn>
                    <a:cxn ang="0">
                      <a:pos x="T6" y="T7"/>
                    </a:cxn>
                    <a:cxn ang="0">
                      <a:pos x="T8" y="T9"/>
                    </a:cxn>
                    <a:cxn ang="0">
                      <a:pos x="T10" y="T11"/>
                    </a:cxn>
                  </a:cxnLst>
                  <a:rect l="0" t="0" r="r" b="b"/>
                  <a:pathLst>
                    <a:path w="7" h="8">
                      <a:moveTo>
                        <a:pt x="7" y="4"/>
                      </a:moveTo>
                      <a:lnTo>
                        <a:pt x="7" y="4"/>
                      </a:lnTo>
                      <a:cubicBezTo>
                        <a:pt x="7" y="6"/>
                        <a:pt x="6" y="8"/>
                        <a:pt x="3" y="8"/>
                      </a:cubicBezTo>
                      <a:cubicBezTo>
                        <a:pt x="1" y="8"/>
                        <a:pt x="0" y="6"/>
                        <a:pt x="0" y="4"/>
                      </a:cubicBezTo>
                      <a:cubicBezTo>
                        <a:pt x="0" y="2"/>
                        <a:pt x="1" y="0"/>
                        <a:pt x="3" y="0"/>
                      </a:cubicBezTo>
                      <a:cubicBezTo>
                        <a:pt x="6" y="0"/>
                        <a:pt x="7" y="2"/>
                        <a:pt x="7" y="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80" name="Freeform 1178"/>
                <p:cNvSpPr>
                  <a:spLocks/>
                </p:cNvSpPr>
                <p:nvPr/>
              </p:nvSpPr>
              <p:spPr bwMode="auto">
                <a:xfrm>
                  <a:off x="5135" y="1973"/>
                  <a:ext cx="2" cy="2"/>
                </a:xfrm>
                <a:custGeom>
                  <a:avLst/>
                  <a:gdLst>
                    <a:gd name="T0" fmla="*/ 2 w 5"/>
                    <a:gd name="T1" fmla="*/ 0 h 5"/>
                    <a:gd name="T2" fmla="*/ 2 w 5"/>
                    <a:gd name="T3" fmla="*/ 0 h 5"/>
                    <a:gd name="T4" fmla="*/ 1 w 5"/>
                    <a:gd name="T5" fmla="*/ 1 h 5"/>
                    <a:gd name="T6" fmla="*/ 0 w 5"/>
                    <a:gd name="T7" fmla="*/ 3 h 5"/>
                    <a:gd name="T8" fmla="*/ 1 w 5"/>
                    <a:gd name="T9" fmla="*/ 5 h 5"/>
                    <a:gd name="T10" fmla="*/ 2 w 5"/>
                    <a:gd name="T11" fmla="*/ 5 h 5"/>
                    <a:gd name="T12" fmla="*/ 5 w 5"/>
                    <a:gd name="T13" fmla="*/ 3 h 5"/>
                    <a:gd name="T14" fmla="*/ 4 w 5"/>
                    <a:gd name="T15" fmla="*/ 1 h 5"/>
                    <a:gd name="T16" fmla="*/ 2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2" y="0"/>
                      </a:moveTo>
                      <a:lnTo>
                        <a:pt x="2" y="0"/>
                      </a:lnTo>
                      <a:cubicBezTo>
                        <a:pt x="2" y="0"/>
                        <a:pt x="1" y="0"/>
                        <a:pt x="1" y="1"/>
                      </a:cubicBezTo>
                      <a:cubicBezTo>
                        <a:pt x="0" y="1"/>
                        <a:pt x="0" y="2"/>
                        <a:pt x="0" y="3"/>
                      </a:cubicBezTo>
                      <a:cubicBezTo>
                        <a:pt x="0" y="3"/>
                        <a:pt x="0" y="4"/>
                        <a:pt x="1" y="5"/>
                      </a:cubicBezTo>
                      <a:cubicBezTo>
                        <a:pt x="1" y="5"/>
                        <a:pt x="2" y="5"/>
                        <a:pt x="2" y="5"/>
                      </a:cubicBezTo>
                      <a:cubicBezTo>
                        <a:pt x="4" y="5"/>
                        <a:pt x="5" y="4"/>
                        <a:pt x="5" y="3"/>
                      </a:cubicBezTo>
                      <a:cubicBezTo>
                        <a:pt x="5" y="2"/>
                        <a:pt x="5" y="1"/>
                        <a:pt x="4" y="1"/>
                      </a:cubicBezTo>
                      <a:cubicBezTo>
                        <a:pt x="4" y="0"/>
                        <a:pt x="3" y="0"/>
                        <a:pt x="2" y="0"/>
                      </a:cubicBezTo>
                      <a:close/>
                    </a:path>
                  </a:pathLst>
                </a:custGeom>
                <a:solidFill>
                  <a:srgbClr val="FDEA8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81" name="Freeform 1179"/>
                <p:cNvSpPr>
                  <a:spLocks/>
                </p:cNvSpPr>
                <p:nvPr/>
              </p:nvSpPr>
              <p:spPr bwMode="auto">
                <a:xfrm>
                  <a:off x="5145" y="1990"/>
                  <a:ext cx="5" cy="8"/>
                </a:xfrm>
                <a:custGeom>
                  <a:avLst/>
                  <a:gdLst>
                    <a:gd name="T0" fmla="*/ 0 w 16"/>
                    <a:gd name="T1" fmla="*/ 0 h 25"/>
                    <a:gd name="T2" fmla="*/ 0 w 16"/>
                    <a:gd name="T3" fmla="*/ 0 h 25"/>
                    <a:gd name="T4" fmla="*/ 12 w 16"/>
                    <a:gd name="T5" fmla="*/ 25 h 25"/>
                    <a:gd name="T6" fmla="*/ 0 w 16"/>
                    <a:gd name="T7" fmla="*/ 0 h 25"/>
                  </a:gdLst>
                  <a:ahLst/>
                  <a:cxnLst>
                    <a:cxn ang="0">
                      <a:pos x="T0" y="T1"/>
                    </a:cxn>
                    <a:cxn ang="0">
                      <a:pos x="T2" y="T3"/>
                    </a:cxn>
                    <a:cxn ang="0">
                      <a:pos x="T4" y="T5"/>
                    </a:cxn>
                    <a:cxn ang="0">
                      <a:pos x="T6" y="T7"/>
                    </a:cxn>
                  </a:cxnLst>
                  <a:rect l="0" t="0" r="r" b="b"/>
                  <a:pathLst>
                    <a:path w="16" h="25">
                      <a:moveTo>
                        <a:pt x="0" y="0"/>
                      </a:moveTo>
                      <a:lnTo>
                        <a:pt x="0" y="0"/>
                      </a:lnTo>
                      <a:cubicBezTo>
                        <a:pt x="2" y="11"/>
                        <a:pt x="14" y="13"/>
                        <a:pt x="12" y="25"/>
                      </a:cubicBezTo>
                      <a:cubicBezTo>
                        <a:pt x="16" y="12"/>
                        <a:pt x="2" y="9"/>
                        <a:pt x="0" y="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82" name="Freeform 1180"/>
                <p:cNvSpPr>
                  <a:spLocks/>
                </p:cNvSpPr>
                <p:nvPr/>
              </p:nvSpPr>
              <p:spPr bwMode="auto">
                <a:xfrm>
                  <a:off x="5137" y="1985"/>
                  <a:ext cx="10" cy="13"/>
                </a:xfrm>
                <a:custGeom>
                  <a:avLst/>
                  <a:gdLst>
                    <a:gd name="T0" fmla="*/ 0 w 31"/>
                    <a:gd name="T1" fmla="*/ 0 h 42"/>
                    <a:gd name="T2" fmla="*/ 0 w 31"/>
                    <a:gd name="T3" fmla="*/ 0 h 42"/>
                    <a:gd name="T4" fmla="*/ 31 w 31"/>
                    <a:gd name="T5" fmla="*/ 42 h 42"/>
                    <a:gd name="T6" fmla="*/ 0 w 31"/>
                    <a:gd name="T7" fmla="*/ 0 h 42"/>
                  </a:gdLst>
                  <a:ahLst/>
                  <a:cxnLst>
                    <a:cxn ang="0">
                      <a:pos x="T0" y="T1"/>
                    </a:cxn>
                    <a:cxn ang="0">
                      <a:pos x="T2" y="T3"/>
                    </a:cxn>
                    <a:cxn ang="0">
                      <a:pos x="T4" y="T5"/>
                    </a:cxn>
                    <a:cxn ang="0">
                      <a:pos x="T6" y="T7"/>
                    </a:cxn>
                  </a:cxnLst>
                  <a:rect l="0" t="0" r="r" b="b"/>
                  <a:pathLst>
                    <a:path w="31" h="42">
                      <a:moveTo>
                        <a:pt x="0" y="0"/>
                      </a:moveTo>
                      <a:lnTo>
                        <a:pt x="0" y="0"/>
                      </a:lnTo>
                      <a:cubicBezTo>
                        <a:pt x="0" y="24"/>
                        <a:pt x="28" y="32"/>
                        <a:pt x="31" y="42"/>
                      </a:cubicBezTo>
                      <a:cubicBezTo>
                        <a:pt x="30" y="31"/>
                        <a:pt x="1" y="24"/>
                        <a:pt x="0" y="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83" name="Freeform 1181"/>
                <p:cNvSpPr>
                  <a:spLocks/>
                </p:cNvSpPr>
                <p:nvPr/>
              </p:nvSpPr>
              <p:spPr bwMode="auto">
                <a:xfrm>
                  <a:off x="5154" y="1994"/>
                  <a:ext cx="2" cy="7"/>
                </a:xfrm>
                <a:custGeom>
                  <a:avLst/>
                  <a:gdLst>
                    <a:gd name="T0" fmla="*/ 5 w 7"/>
                    <a:gd name="T1" fmla="*/ 22 h 22"/>
                    <a:gd name="T2" fmla="*/ 5 w 7"/>
                    <a:gd name="T3" fmla="*/ 22 h 22"/>
                    <a:gd name="T4" fmla="*/ 0 w 7"/>
                    <a:gd name="T5" fmla="*/ 0 h 22"/>
                    <a:gd name="T6" fmla="*/ 5 w 7"/>
                    <a:gd name="T7" fmla="*/ 22 h 22"/>
                  </a:gdLst>
                  <a:ahLst/>
                  <a:cxnLst>
                    <a:cxn ang="0">
                      <a:pos x="T0" y="T1"/>
                    </a:cxn>
                    <a:cxn ang="0">
                      <a:pos x="T2" y="T3"/>
                    </a:cxn>
                    <a:cxn ang="0">
                      <a:pos x="T4" y="T5"/>
                    </a:cxn>
                    <a:cxn ang="0">
                      <a:pos x="T6" y="T7"/>
                    </a:cxn>
                  </a:cxnLst>
                  <a:rect l="0" t="0" r="r" b="b"/>
                  <a:pathLst>
                    <a:path w="7" h="22">
                      <a:moveTo>
                        <a:pt x="5" y="22"/>
                      </a:moveTo>
                      <a:lnTo>
                        <a:pt x="5" y="22"/>
                      </a:lnTo>
                      <a:cubicBezTo>
                        <a:pt x="6" y="10"/>
                        <a:pt x="3" y="5"/>
                        <a:pt x="0" y="0"/>
                      </a:cubicBezTo>
                      <a:cubicBezTo>
                        <a:pt x="4" y="4"/>
                        <a:pt x="7" y="13"/>
                        <a:pt x="5" y="2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84" name="Freeform 1182"/>
                <p:cNvSpPr>
                  <a:spLocks/>
                </p:cNvSpPr>
                <p:nvPr/>
              </p:nvSpPr>
              <p:spPr bwMode="auto">
                <a:xfrm>
                  <a:off x="5157" y="1994"/>
                  <a:ext cx="4" cy="11"/>
                </a:xfrm>
                <a:custGeom>
                  <a:avLst/>
                  <a:gdLst>
                    <a:gd name="T0" fmla="*/ 0 w 14"/>
                    <a:gd name="T1" fmla="*/ 0 h 35"/>
                    <a:gd name="T2" fmla="*/ 0 w 14"/>
                    <a:gd name="T3" fmla="*/ 0 h 35"/>
                    <a:gd name="T4" fmla="*/ 10 w 14"/>
                    <a:gd name="T5" fmla="*/ 35 h 35"/>
                    <a:gd name="T6" fmla="*/ 0 w 14"/>
                    <a:gd name="T7" fmla="*/ 0 h 35"/>
                  </a:gdLst>
                  <a:ahLst/>
                  <a:cxnLst>
                    <a:cxn ang="0">
                      <a:pos x="T0" y="T1"/>
                    </a:cxn>
                    <a:cxn ang="0">
                      <a:pos x="T2" y="T3"/>
                    </a:cxn>
                    <a:cxn ang="0">
                      <a:pos x="T4" y="T5"/>
                    </a:cxn>
                    <a:cxn ang="0">
                      <a:pos x="T6" y="T7"/>
                    </a:cxn>
                  </a:cxnLst>
                  <a:rect l="0" t="0" r="r" b="b"/>
                  <a:pathLst>
                    <a:path w="14" h="35">
                      <a:moveTo>
                        <a:pt x="0" y="0"/>
                      </a:moveTo>
                      <a:lnTo>
                        <a:pt x="0" y="0"/>
                      </a:lnTo>
                      <a:cubicBezTo>
                        <a:pt x="12" y="13"/>
                        <a:pt x="5" y="26"/>
                        <a:pt x="10" y="35"/>
                      </a:cubicBezTo>
                      <a:cubicBezTo>
                        <a:pt x="5" y="25"/>
                        <a:pt x="14" y="14"/>
                        <a:pt x="0" y="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85" name="Freeform 1183"/>
                <p:cNvSpPr>
                  <a:spLocks/>
                </p:cNvSpPr>
                <p:nvPr/>
              </p:nvSpPr>
              <p:spPr bwMode="auto">
                <a:xfrm>
                  <a:off x="5160" y="1999"/>
                  <a:ext cx="3" cy="7"/>
                </a:xfrm>
                <a:custGeom>
                  <a:avLst/>
                  <a:gdLst>
                    <a:gd name="T0" fmla="*/ 0 w 9"/>
                    <a:gd name="T1" fmla="*/ 0 h 23"/>
                    <a:gd name="T2" fmla="*/ 0 w 9"/>
                    <a:gd name="T3" fmla="*/ 0 h 23"/>
                    <a:gd name="T4" fmla="*/ 9 w 9"/>
                    <a:gd name="T5" fmla="*/ 23 h 23"/>
                    <a:gd name="T6" fmla="*/ 0 w 9"/>
                    <a:gd name="T7" fmla="*/ 0 h 23"/>
                  </a:gdLst>
                  <a:ahLst/>
                  <a:cxnLst>
                    <a:cxn ang="0">
                      <a:pos x="T0" y="T1"/>
                    </a:cxn>
                    <a:cxn ang="0">
                      <a:pos x="T2" y="T3"/>
                    </a:cxn>
                    <a:cxn ang="0">
                      <a:pos x="T4" y="T5"/>
                    </a:cxn>
                    <a:cxn ang="0">
                      <a:pos x="T6" y="T7"/>
                    </a:cxn>
                  </a:cxnLst>
                  <a:rect l="0" t="0" r="r" b="b"/>
                  <a:pathLst>
                    <a:path w="9" h="23">
                      <a:moveTo>
                        <a:pt x="0" y="0"/>
                      </a:moveTo>
                      <a:lnTo>
                        <a:pt x="0" y="0"/>
                      </a:lnTo>
                      <a:cubicBezTo>
                        <a:pt x="5" y="6"/>
                        <a:pt x="2" y="15"/>
                        <a:pt x="9" y="23"/>
                      </a:cubicBezTo>
                      <a:cubicBezTo>
                        <a:pt x="3" y="15"/>
                        <a:pt x="7" y="8"/>
                        <a:pt x="0" y="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86" name="Freeform 1184"/>
                <p:cNvSpPr>
                  <a:spLocks/>
                </p:cNvSpPr>
                <p:nvPr/>
              </p:nvSpPr>
              <p:spPr bwMode="auto">
                <a:xfrm>
                  <a:off x="5145" y="1986"/>
                  <a:ext cx="7" cy="8"/>
                </a:xfrm>
                <a:custGeom>
                  <a:avLst/>
                  <a:gdLst>
                    <a:gd name="T0" fmla="*/ 0 w 22"/>
                    <a:gd name="T1" fmla="*/ 0 h 27"/>
                    <a:gd name="T2" fmla="*/ 0 w 22"/>
                    <a:gd name="T3" fmla="*/ 0 h 27"/>
                    <a:gd name="T4" fmla="*/ 22 w 22"/>
                    <a:gd name="T5" fmla="*/ 27 h 27"/>
                    <a:gd name="T6" fmla="*/ 0 w 22"/>
                    <a:gd name="T7" fmla="*/ 0 h 27"/>
                  </a:gdLst>
                  <a:ahLst/>
                  <a:cxnLst>
                    <a:cxn ang="0">
                      <a:pos x="T0" y="T1"/>
                    </a:cxn>
                    <a:cxn ang="0">
                      <a:pos x="T2" y="T3"/>
                    </a:cxn>
                    <a:cxn ang="0">
                      <a:pos x="T4" y="T5"/>
                    </a:cxn>
                    <a:cxn ang="0">
                      <a:pos x="T6" y="T7"/>
                    </a:cxn>
                  </a:cxnLst>
                  <a:rect l="0" t="0" r="r" b="b"/>
                  <a:pathLst>
                    <a:path w="22" h="27">
                      <a:moveTo>
                        <a:pt x="0" y="0"/>
                      </a:moveTo>
                      <a:lnTo>
                        <a:pt x="0" y="0"/>
                      </a:lnTo>
                      <a:cubicBezTo>
                        <a:pt x="5" y="13"/>
                        <a:pt x="19" y="13"/>
                        <a:pt x="22" y="27"/>
                      </a:cubicBezTo>
                      <a:cubicBezTo>
                        <a:pt x="18" y="14"/>
                        <a:pt x="2" y="12"/>
                        <a:pt x="0" y="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87" name="Freeform 1185"/>
                <p:cNvSpPr>
                  <a:spLocks/>
                </p:cNvSpPr>
                <p:nvPr/>
              </p:nvSpPr>
              <p:spPr bwMode="auto">
                <a:xfrm>
                  <a:off x="5162" y="1998"/>
                  <a:ext cx="7" cy="13"/>
                </a:xfrm>
                <a:custGeom>
                  <a:avLst/>
                  <a:gdLst>
                    <a:gd name="T0" fmla="*/ 0 w 22"/>
                    <a:gd name="T1" fmla="*/ 0 h 42"/>
                    <a:gd name="T2" fmla="*/ 0 w 22"/>
                    <a:gd name="T3" fmla="*/ 0 h 42"/>
                    <a:gd name="T4" fmla="*/ 22 w 22"/>
                    <a:gd name="T5" fmla="*/ 42 h 42"/>
                    <a:gd name="T6" fmla="*/ 0 w 22"/>
                    <a:gd name="T7" fmla="*/ 0 h 42"/>
                  </a:gdLst>
                  <a:ahLst/>
                  <a:cxnLst>
                    <a:cxn ang="0">
                      <a:pos x="T0" y="T1"/>
                    </a:cxn>
                    <a:cxn ang="0">
                      <a:pos x="T2" y="T3"/>
                    </a:cxn>
                    <a:cxn ang="0">
                      <a:pos x="T4" y="T5"/>
                    </a:cxn>
                    <a:cxn ang="0">
                      <a:pos x="T6" y="T7"/>
                    </a:cxn>
                  </a:cxnLst>
                  <a:rect l="0" t="0" r="r" b="b"/>
                  <a:pathLst>
                    <a:path w="22" h="42">
                      <a:moveTo>
                        <a:pt x="0" y="0"/>
                      </a:moveTo>
                      <a:lnTo>
                        <a:pt x="0" y="0"/>
                      </a:lnTo>
                      <a:cubicBezTo>
                        <a:pt x="11" y="17"/>
                        <a:pt x="6" y="27"/>
                        <a:pt x="22" y="42"/>
                      </a:cubicBezTo>
                      <a:cubicBezTo>
                        <a:pt x="7" y="26"/>
                        <a:pt x="13" y="18"/>
                        <a:pt x="0" y="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88" name="Freeform 1186"/>
                <p:cNvSpPr>
                  <a:spLocks/>
                </p:cNvSpPr>
                <p:nvPr/>
              </p:nvSpPr>
              <p:spPr bwMode="auto">
                <a:xfrm>
                  <a:off x="5165" y="2001"/>
                  <a:ext cx="7" cy="10"/>
                </a:xfrm>
                <a:custGeom>
                  <a:avLst/>
                  <a:gdLst>
                    <a:gd name="T0" fmla="*/ 0 w 26"/>
                    <a:gd name="T1" fmla="*/ 0 h 33"/>
                    <a:gd name="T2" fmla="*/ 0 w 26"/>
                    <a:gd name="T3" fmla="*/ 0 h 33"/>
                    <a:gd name="T4" fmla="*/ 12 w 26"/>
                    <a:gd name="T5" fmla="*/ 18 h 33"/>
                    <a:gd name="T6" fmla="*/ 26 w 26"/>
                    <a:gd name="T7" fmla="*/ 33 h 33"/>
                    <a:gd name="T8" fmla="*/ 20 w 26"/>
                    <a:gd name="T9" fmla="*/ 17 h 33"/>
                    <a:gd name="T10" fmla="*/ 24 w 26"/>
                    <a:gd name="T11" fmla="*/ 29 h 33"/>
                    <a:gd name="T12" fmla="*/ 12 w 26"/>
                    <a:gd name="T13" fmla="*/ 16 h 33"/>
                    <a:gd name="T14" fmla="*/ 0 w 26"/>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3">
                      <a:moveTo>
                        <a:pt x="0" y="0"/>
                      </a:moveTo>
                      <a:lnTo>
                        <a:pt x="0" y="0"/>
                      </a:lnTo>
                      <a:cubicBezTo>
                        <a:pt x="4" y="11"/>
                        <a:pt x="9" y="15"/>
                        <a:pt x="12" y="18"/>
                      </a:cubicBezTo>
                      <a:cubicBezTo>
                        <a:pt x="16" y="21"/>
                        <a:pt x="22" y="27"/>
                        <a:pt x="26" y="33"/>
                      </a:cubicBezTo>
                      <a:cubicBezTo>
                        <a:pt x="24" y="25"/>
                        <a:pt x="22" y="21"/>
                        <a:pt x="20" y="17"/>
                      </a:cubicBezTo>
                      <a:cubicBezTo>
                        <a:pt x="20" y="20"/>
                        <a:pt x="23" y="26"/>
                        <a:pt x="24" y="29"/>
                      </a:cubicBezTo>
                      <a:cubicBezTo>
                        <a:pt x="18" y="20"/>
                        <a:pt x="15" y="20"/>
                        <a:pt x="12" y="16"/>
                      </a:cubicBezTo>
                      <a:cubicBezTo>
                        <a:pt x="9" y="13"/>
                        <a:pt x="5" y="11"/>
                        <a:pt x="0" y="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89" name="Freeform 1187"/>
                <p:cNvSpPr>
                  <a:spLocks/>
                </p:cNvSpPr>
                <p:nvPr/>
              </p:nvSpPr>
              <p:spPr bwMode="auto">
                <a:xfrm>
                  <a:off x="5140" y="1985"/>
                  <a:ext cx="3" cy="3"/>
                </a:xfrm>
                <a:custGeom>
                  <a:avLst/>
                  <a:gdLst>
                    <a:gd name="T0" fmla="*/ 0 w 10"/>
                    <a:gd name="T1" fmla="*/ 1 h 12"/>
                    <a:gd name="T2" fmla="*/ 0 w 10"/>
                    <a:gd name="T3" fmla="*/ 1 h 12"/>
                    <a:gd name="T4" fmla="*/ 7 w 10"/>
                    <a:gd name="T5" fmla="*/ 11 h 12"/>
                    <a:gd name="T6" fmla="*/ 7 w 10"/>
                    <a:gd name="T7" fmla="*/ 0 h 12"/>
                    <a:gd name="T8" fmla="*/ 7 w 10"/>
                    <a:gd name="T9" fmla="*/ 10 h 12"/>
                    <a:gd name="T10" fmla="*/ 0 w 10"/>
                    <a:gd name="T11" fmla="*/ 1 h 12"/>
                  </a:gdLst>
                  <a:ahLst/>
                  <a:cxnLst>
                    <a:cxn ang="0">
                      <a:pos x="T0" y="T1"/>
                    </a:cxn>
                    <a:cxn ang="0">
                      <a:pos x="T2" y="T3"/>
                    </a:cxn>
                    <a:cxn ang="0">
                      <a:pos x="T4" y="T5"/>
                    </a:cxn>
                    <a:cxn ang="0">
                      <a:pos x="T6" y="T7"/>
                    </a:cxn>
                    <a:cxn ang="0">
                      <a:pos x="T8" y="T9"/>
                    </a:cxn>
                    <a:cxn ang="0">
                      <a:pos x="T10" y="T11"/>
                    </a:cxn>
                  </a:cxnLst>
                  <a:rect l="0" t="0" r="r" b="b"/>
                  <a:pathLst>
                    <a:path w="10" h="12">
                      <a:moveTo>
                        <a:pt x="0" y="1"/>
                      </a:moveTo>
                      <a:lnTo>
                        <a:pt x="0" y="1"/>
                      </a:lnTo>
                      <a:cubicBezTo>
                        <a:pt x="1" y="7"/>
                        <a:pt x="3" y="11"/>
                        <a:pt x="7" y="11"/>
                      </a:cubicBezTo>
                      <a:cubicBezTo>
                        <a:pt x="10" y="12"/>
                        <a:pt x="9" y="4"/>
                        <a:pt x="7" y="0"/>
                      </a:cubicBezTo>
                      <a:cubicBezTo>
                        <a:pt x="8" y="4"/>
                        <a:pt x="10" y="10"/>
                        <a:pt x="7" y="10"/>
                      </a:cubicBezTo>
                      <a:cubicBezTo>
                        <a:pt x="4" y="11"/>
                        <a:pt x="1" y="5"/>
                        <a:pt x="0" y="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90" name="Freeform 1188"/>
                <p:cNvSpPr>
                  <a:spLocks/>
                </p:cNvSpPr>
                <p:nvPr/>
              </p:nvSpPr>
              <p:spPr bwMode="auto">
                <a:xfrm>
                  <a:off x="5137" y="1982"/>
                  <a:ext cx="3" cy="2"/>
                </a:xfrm>
                <a:custGeom>
                  <a:avLst/>
                  <a:gdLst>
                    <a:gd name="T0" fmla="*/ 0 w 8"/>
                    <a:gd name="T1" fmla="*/ 2 h 9"/>
                    <a:gd name="T2" fmla="*/ 0 w 8"/>
                    <a:gd name="T3" fmla="*/ 2 h 9"/>
                    <a:gd name="T4" fmla="*/ 5 w 8"/>
                    <a:gd name="T5" fmla="*/ 9 h 9"/>
                    <a:gd name="T6" fmla="*/ 7 w 8"/>
                    <a:gd name="T7" fmla="*/ 0 h 9"/>
                    <a:gd name="T8" fmla="*/ 5 w 8"/>
                    <a:gd name="T9" fmla="*/ 8 h 9"/>
                    <a:gd name="T10" fmla="*/ 0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0" y="2"/>
                      </a:moveTo>
                      <a:lnTo>
                        <a:pt x="0" y="2"/>
                      </a:lnTo>
                      <a:cubicBezTo>
                        <a:pt x="2" y="6"/>
                        <a:pt x="3" y="9"/>
                        <a:pt x="5" y="9"/>
                      </a:cubicBezTo>
                      <a:cubicBezTo>
                        <a:pt x="8" y="9"/>
                        <a:pt x="8" y="4"/>
                        <a:pt x="7" y="0"/>
                      </a:cubicBezTo>
                      <a:cubicBezTo>
                        <a:pt x="7" y="3"/>
                        <a:pt x="7" y="8"/>
                        <a:pt x="5" y="8"/>
                      </a:cubicBezTo>
                      <a:cubicBezTo>
                        <a:pt x="3" y="8"/>
                        <a:pt x="2" y="6"/>
                        <a:pt x="0" y="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91" name="Freeform 1189"/>
                <p:cNvSpPr>
                  <a:spLocks/>
                </p:cNvSpPr>
                <p:nvPr/>
              </p:nvSpPr>
              <p:spPr bwMode="auto">
                <a:xfrm>
                  <a:off x="5147" y="1987"/>
                  <a:ext cx="2" cy="2"/>
                </a:xfrm>
                <a:custGeom>
                  <a:avLst/>
                  <a:gdLst>
                    <a:gd name="T0" fmla="*/ 0 w 7"/>
                    <a:gd name="T1" fmla="*/ 0 h 7"/>
                    <a:gd name="T2" fmla="*/ 0 w 7"/>
                    <a:gd name="T3" fmla="*/ 0 h 7"/>
                    <a:gd name="T4" fmla="*/ 7 w 7"/>
                    <a:gd name="T5" fmla="*/ 0 h 7"/>
                    <a:gd name="T6" fmla="*/ 0 w 7"/>
                    <a:gd name="T7" fmla="*/ 0 h 7"/>
                  </a:gdLst>
                  <a:ahLst/>
                  <a:cxnLst>
                    <a:cxn ang="0">
                      <a:pos x="T0" y="T1"/>
                    </a:cxn>
                    <a:cxn ang="0">
                      <a:pos x="T2" y="T3"/>
                    </a:cxn>
                    <a:cxn ang="0">
                      <a:pos x="T4" y="T5"/>
                    </a:cxn>
                    <a:cxn ang="0">
                      <a:pos x="T6" y="T7"/>
                    </a:cxn>
                  </a:cxnLst>
                  <a:rect l="0" t="0" r="r" b="b"/>
                  <a:pathLst>
                    <a:path w="7" h="7">
                      <a:moveTo>
                        <a:pt x="0" y="0"/>
                      </a:moveTo>
                      <a:lnTo>
                        <a:pt x="0" y="0"/>
                      </a:lnTo>
                      <a:cubicBezTo>
                        <a:pt x="2" y="6"/>
                        <a:pt x="7" y="7"/>
                        <a:pt x="7" y="0"/>
                      </a:cubicBezTo>
                      <a:cubicBezTo>
                        <a:pt x="6" y="7"/>
                        <a:pt x="3" y="5"/>
                        <a:pt x="0" y="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92" name="Freeform 1190"/>
                <p:cNvSpPr>
                  <a:spLocks/>
                </p:cNvSpPr>
                <p:nvPr/>
              </p:nvSpPr>
              <p:spPr bwMode="auto">
                <a:xfrm>
                  <a:off x="5148" y="1985"/>
                  <a:ext cx="4" cy="4"/>
                </a:xfrm>
                <a:custGeom>
                  <a:avLst/>
                  <a:gdLst>
                    <a:gd name="T0" fmla="*/ 0 w 12"/>
                    <a:gd name="T1" fmla="*/ 3 h 13"/>
                    <a:gd name="T2" fmla="*/ 0 w 12"/>
                    <a:gd name="T3" fmla="*/ 3 h 13"/>
                    <a:gd name="T4" fmla="*/ 6 w 12"/>
                    <a:gd name="T5" fmla="*/ 0 h 13"/>
                    <a:gd name="T6" fmla="*/ 0 w 12"/>
                    <a:gd name="T7" fmla="*/ 3 h 13"/>
                  </a:gdLst>
                  <a:ahLst/>
                  <a:cxnLst>
                    <a:cxn ang="0">
                      <a:pos x="T0" y="T1"/>
                    </a:cxn>
                    <a:cxn ang="0">
                      <a:pos x="T2" y="T3"/>
                    </a:cxn>
                    <a:cxn ang="0">
                      <a:pos x="T4" y="T5"/>
                    </a:cxn>
                    <a:cxn ang="0">
                      <a:pos x="T6" y="T7"/>
                    </a:cxn>
                  </a:cxnLst>
                  <a:rect l="0" t="0" r="r" b="b"/>
                  <a:pathLst>
                    <a:path w="12" h="13">
                      <a:moveTo>
                        <a:pt x="0" y="3"/>
                      </a:moveTo>
                      <a:lnTo>
                        <a:pt x="0" y="3"/>
                      </a:lnTo>
                      <a:cubicBezTo>
                        <a:pt x="4" y="8"/>
                        <a:pt x="12" y="13"/>
                        <a:pt x="6" y="0"/>
                      </a:cubicBezTo>
                      <a:cubicBezTo>
                        <a:pt x="9" y="11"/>
                        <a:pt x="5" y="8"/>
                        <a:pt x="0" y="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93" name="Freeform 1191"/>
                <p:cNvSpPr>
                  <a:spLocks/>
                </p:cNvSpPr>
                <p:nvPr/>
              </p:nvSpPr>
              <p:spPr bwMode="auto">
                <a:xfrm>
                  <a:off x="5153" y="1988"/>
                  <a:ext cx="3" cy="5"/>
                </a:xfrm>
                <a:custGeom>
                  <a:avLst/>
                  <a:gdLst>
                    <a:gd name="T0" fmla="*/ 0 w 9"/>
                    <a:gd name="T1" fmla="*/ 0 h 16"/>
                    <a:gd name="T2" fmla="*/ 0 w 9"/>
                    <a:gd name="T3" fmla="*/ 0 h 16"/>
                    <a:gd name="T4" fmla="*/ 9 w 9"/>
                    <a:gd name="T5" fmla="*/ 16 h 16"/>
                    <a:gd name="T6" fmla="*/ 0 w 9"/>
                    <a:gd name="T7" fmla="*/ 0 h 16"/>
                  </a:gdLst>
                  <a:ahLst/>
                  <a:cxnLst>
                    <a:cxn ang="0">
                      <a:pos x="T0" y="T1"/>
                    </a:cxn>
                    <a:cxn ang="0">
                      <a:pos x="T2" y="T3"/>
                    </a:cxn>
                    <a:cxn ang="0">
                      <a:pos x="T4" y="T5"/>
                    </a:cxn>
                    <a:cxn ang="0">
                      <a:pos x="T6" y="T7"/>
                    </a:cxn>
                  </a:cxnLst>
                  <a:rect l="0" t="0" r="r" b="b"/>
                  <a:pathLst>
                    <a:path w="9" h="16">
                      <a:moveTo>
                        <a:pt x="0" y="0"/>
                      </a:moveTo>
                      <a:lnTo>
                        <a:pt x="0" y="0"/>
                      </a:lnTo>
                      <a:cubicBezTo>
                        <a:pt x="3" y="4"/>
                        <a:pt x="8" y="10"/>
                        <a:pt x="9" y="16"/>
                      </a:cubicBezTo>
                      <a:cubicBezTo>
                        <a:pt x="9" y="10"/>
                        <a:pt x="5" y="4"/>
                        <a:pt x="0" y="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94" name="Freeform 1192"/>
                <p:cNvSpPr>
                  <a:spLocks/>
                </p:cNvSpPr>
                <p:nvPr/>
              </p:nvSpPr>
              <p:spPr bwMode="auto">
                <a:xfrm>
                  <a:off x="5143" y="1982"/>
                  <a:ext cx="3" cy="4"/>
                </a:xfrm>
                <a:custGeom>
                  <a:avLst/>
                  <a:gdLst>
                    <a:gd name="T0" fmla="*/ 0 w 8"/>
                    <a:gd name="T1" fmla="*/ 6 h 13"/>
                    <a:gd name="T2" fmla="*/ 0 w 8"/>
                    <a:gd name="T3" fmla="*/ 6 h 13"/>
                    <a:gd name="T4" fmla="*/ 4 w 8"/>
                    <a:gd name="T5" fmla="*/ 0 h 13"/>
                    <a:gd name="T6" fmla="*/ 0 w 8"/>
                    <a:gd name="T7" fmla="*/ 6 h 13"/>
                  </a:gdLst>
                  <a:ahLst/>
                  <a:cxnLst>
                    <a:cxn ang="0">
                      <a:pos x="T0" y="T1"/>
                    </a:cxn>
                    <a:cxn ang="0">
                      <a:pos x="T2" y="T3"/>
                    </a:cxn>
                    <a:cxn ang="0">
                      <a:pos x="T4" y="T5"/>
                    </a:cxn>
                    <a:cxn ang="0">
                      <a:pos x="T6" y="T7"/>
                    </a:cxn>
                  </a:cxnLst>
                  <a:rect l="0" t="0" r="r" b="b"/>
                  <a:pathLst>
                    <a:path w="8" h="13">
                      <a:moveTo>
                        <a:pt x="0" y="6"/>
                      </a:moveTo>
                      <a:lnTo>
                        <a:pt x="0" y="6"/>
                      </a:lnTo>
                      <a:cubicBezTo>
                        <a:pt x="5" y="13"/>
                        <a:pt x="8" y="10"/>
                        <a:pt x="4" y="0"/>
                      </a:cubicBezTo>
                      <a:cubicBezTo>
                        <a:pt x="7" y="10"/>
                        <a:pt x="5" y="11"/>
                        <a:pt x="0" y="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95" name="Freeform 1193"/>
                <p:cNvSpPr>
                  <a:spLocks/>
                </p:cNvSpPr>
                <p:nvPr/>
              </p:nvSpPr>
              <p:spPr bwMode="auto">
                <a:xfrm>
                  <a:off x="5134" y="1987"/>
                  <a:ext cx="2" cy="2"/>
                </a:xfrm>
                <a:custGeom>
                  <a:avLst/>
                  <a:gdLst>
                    <a:gd name="T0" fmla="*/ 0 w 6"/>
                    <a:gd name="T1" fmla="*/ 0 h 6"/>
                    <a:gd name="T2" fmla="*/ 0 w 6"/>
                    <a:gd name="T3" fmla="*/ 0 h 6"/>
                    <a:gd name="T4" fmla="*/ 6 w 6"/>
                    <a:gd name="T5" fmla="*/ 0 h 6"/>
                    <a:gd name="T6" fmla="*/ 0 w 6"/>
                    <a:gd name="T7" fmla="*/ 0 h 6"/>
                  </a:gdLst>
                  <a:ahLst/>
                  <a:cxnLst>
                    <a:cxn ang="0">
                      <a:pos x="T0" y="T1"/>
                    </a:cxn>
                    <a:cxn ang="0">
                      <a:pos x="T2" y="T3"/>
                    </a:cxn>
                    <a:cxn ang="0">
                      <a:pos x="T4" y="T5"/>
                    </a:cxn>
                    <a:cxn ang="0">
                      <a:pos x="T6" y="T7"/>
                    </a:cxn>
                  </a:cxnLst>
                  <a:rect l="0" t="0" r="r" b="b"/>
                  <a:pathLst>
                    <a:path w="6" h="6">
                      <a:moveTo>
                        <a:pt x="0" y="0"/>
                      </a:moveTo>
                      <a:lnTo>
                        <a:pt x="0" y="0"/>
                      </a:lnTo>
                      <a:cubicBezTo>
                        <a:pt x="3" y="5"/>
                        <a:pt x="6" y="6"/>
                        <a:pt x="6" y="0"/>
                      </a:cubicBezTo>
                      <a:cubicBezTo>
                        <a:pt x="5" y="5"/>
                        <a:pt x="2" y="3"/>
                        <a:pt x="0" y="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96" name="Freeform 1194"/>
                <p:cNvSpPr>
                  <a:spLocks/>
                </p:cNvSpPr>
                <p:nvPr/>
              </p:nvSpPr>
              <p:spPr bwMode="auto">
                <a:xfrm>
                  <a:off x="5150" y="1994"/>
                  <a:ext cx="2" cy="6"/>
                </a:xfrm>
                <a:custGeom>
                  <a:avLst/>
                  <a:gdLst>
                    <a:gd name="T0" fmla="*/ 0 w 6"/>
                    <a:gd name="T1" fmla="*/ 0 h 21"/>
                    <a:gd name="T2" fmla="*/ 0 w 6"/>
                    <a:gd name="T3" fmla="*/ 0 h 21"/>
                    <a:gd name="T4" fmla="*/ 2 w 6"/>
                    <a:gd name="T5" fmla="*/ 21 h 21"/>
                    <a:gd name="T6" fmla="*/ 0 w 6"/>
                    <a:gd name="T7" fmla="*/ 0 h 21"/>
                  </a:gdLst>
                  <a:ahLst/>
                  <a:cxnLst>
                    <a:cxn ang="0">
                      <a:pos x="T0" y="T1"/>
                    </a:cxn>
                    <a:cxn ang="0">
                      <a:pos x="T2" y="T3"/>
                    </a:cxn>
                    <a:cxn ang="0">
                      <a:pos x="T4" y="T5"/>
                    </a:cxn>
                    <a:cxn ang="0">
                      <a:pos x="T6" y="T7"/>
                    </a:cxn>
                  </a:cxnLst>
                  <a:rect l="0" t="0" r="r" b="b"/>
                  <a:pathLst>
                    <a:path w="6" h="21">
                      <a:moveTo>
                        <a:pt x="0" y="0"/>
                      </a:moveTo>
                      <a:lnTo>
                        <a:pt x="0" y="0"/>
                      </a:lnTo>
                      <a:cubicBezTo>
                        <a:pt x="0" y="6"/>
                        <a:pt x="4" y="13"/>
                        <a:pt x="2" y="21"/>
                      </a:cubicBezTo>
                      <a:cubicBezTo>
                        <a:pt x="6" y="13"/>
                        <a:pt x="1" y="4"/>
                        <a:pt x="0" y="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97" name="Freeform 1195"/>
                <p:cNvSpPr>
                  <a:spLocks/>
                </p:cNvSpPr>
                <p:nvPr/>
              </p:nvSpPr>
              <p:spPr bwMode="auto">
                <a:xfrm>
                  <a:off x="5063" y="2001"/>
                  <a:ext cx="3" cy="3"/>
                </a:xfrm>
                <a:custGeom>
                  <a:avLst/>
                  <a:gdLst>
                    <a:gd name="T0" fmla="*/ 8 w 10"/>
                    <a:gd name="T1" fmla="*/ 3 h 9"/>
                    <a:gd name="T2" fmla="*/ 8 w 10"/>
                    <a:gd name="T3" fmla="*/ 3 h 9"/>
                    <a:gd name="T4" fmla="*/ 2 w 10"/>
                    <a:gd name="T5" fmla="*/ 6 h 9"/>
                    <a:gd name="T6" fmla="*/ 8 w 10"/>
                    <a:gd name="T7" fmla="*/ 3 h 9"/>
                  </a:gdLst>
                  <a:ahLst/>
                  <a:cxnLst>
                    <a:cxn ang="0">
                      <a:pos x="T0" y="T1"/>
                    </a:cxn>
                    <a:cxn ang="0">
                      <a:pos x="T2" y="T3"/>
                    </a:cxn>
                    <a:cxn ang="0">
                      <a:pos x="T4" y="T5"/>
                    </a:cxn>
                    <a:cxn ang="0">
                      <a:pos x="T6" y="T7"/>
                    </a:cxn>
                  </a:cxnLst>
                  <a:rect l="0" t="0" r="r" b="b"/>
                  <a:pathLst>
                    <a:path w="10" h="9">
                      <a:moveTo>
                        <a:pt x="8" y="3"/>
                      </a:moveTo>
                      <a:lnTo>
                        <a:pt x="8" y="3"/>
                      </a:lnTo>
                      <a:cubicBezTo>
                        <a:pt x="10" y="6"/>
                        <a:pt x="4" y="9"/>
                        <a:pt x="2" y="6"/>
                      </a:cubicBezTo>
                      <a:cubicBezTo>
                        <a:pt x="0" y="2"/>
                        <a:pt x="6" y="0"/>
                        <a:pt x="8" y="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98" name="Freeform 1196"/>
                <p:cNvSpPr>
                  <a:spLocks/>
                </p:cNvSpPr>
                <p:nvPr/>
              </p:nvSpPr>
              <p:spPr bwMode="auto">
                <a:xfrm>
                  <a:off x="5064" y="2002"/>
                  <a:ext cx="1" cy="1"/>
                </a:xfrm>
                <a:custGeom>
                  <a:avLst/>
                  <a:gdLst>
                    <a:gd name="T0" fmla="*/ 4 w 4"/>
                    <a:gd name="T1" fmla="*/ 0 h 3"/>
                    <a:gd name="T2" fmla="*/ 4 w 4"/>
                    <a:gd name="T3" fmla="*/ 0 h 3"/>
                    <a:gd name="T4" fmla="*/ 3 w 4"/>
                    <a:gd name="T5" fmla="*/ 0 h 3"/>
                    <a:gd name="T6" fmla="*/ 0 w 4"/>
                    <a:gd name="T7" fmla="*/ 1 h 3"/>
                    <a:gd name="T8" fmla="*/ 0 w 4"/>
                    <a:gd name="T9" fmla="*/ 2 h 3"/>
                    <a:gd name="T10" fmla="*/ 3 w 4"/>
                    <a:gd name="T11" fmla="*/ 3 h 3"/>
                    <a:gd name="T12" fmla="*/ 4 w 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4" y="0"/>
                      </a:moveTo>
                      <a:lnTo>
                        <a:pt x="4" y="0"/>
                      </a:lnTo>
                      <a:cubicBezTo>
                        <a:pt x="4" y="0"/>
                        <a:pt x="3" y="0"/>
                        <a:pt x="3" y="0"/>
                      </a:cubicBezTo>
                      <a:cubicBezTo>
                        <a:pt x="2" y="0"/>
                        <a:pt x="0" y="0"/>
                        <a:pt x="0" y="1"/>
                      </a:cubicBezTo>
                      <a:cubicBezTo>
                        <a:pt x="0" y="1"/>
                        <a:pt x="0" y="2"/>
                        <a:pt x="0" y="2"/>
                      </a:cubicBezTo>
                      <a:cubicBezTo>
                        <a:pt x="1" y="3"/>
                        <a:pt x="2" y="3"/>
                        <a:pt x="3" y="3"/>
                      </a:cubicBezTo>
                      <a:cubicBezTo>
                        <a:pt x="3" y="3"/>
                        <a:pt x="4" y="2"/>
                        <a:pt x="4" y="0"/>
                      </a:cubicBezTo>
                      <a:close/>
                    </a:path>
                  </a:pathLst>
                </a:custGeom>
                <a:solidFill>
                  <a:srgbClr val="EC19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399" name="Freeform 1197"/>
                <p:cNvSpPr>
                  <a:spLocks/>
                </p:cNvSpPr>
                <p:nvPr/>
              </p:nvSpPr>
              <p:spPr bwMode="auto">
                <a:xfrm>
                  <a:off x="5052" y="2019"/>
                  <a:ext cx="3" cy="3"/>
                </a:xfrm>
                <a:custGeom>
                  <a:avLst/>
                  <a:gdLst>
                    <a:gd name="T0" fmla="*/ 2 w 10"/>
                    <a:gd name="T1" fmla="*/ 3 h 11"/>
                    <a:gd name="T2" fmla="*/ 2 w 10"/>
                    <a:gd name="T3" fmla="*/ 3 h 11"/>
                    <a:gd name="T4" fmla="*/ 7 w 10"/>
                    <a:gd name="T5" fmla="*/ 7 h 11"/>
                    <a:gd name="T6" fmla="*/ 2 w 10"/>
                    <a:gd name="T7" fmla="*/ 3 h 11"/>
                  </a:gdLst>
                  <a:ahLst/>
                  <a:cxnLst>
                    <a:cxn ang="0">
                      <a:pos x="T0" y="T1"/>
                    </a:cxn>
                    <a:cxn ang="0">
                      <a:pos x="T2" y="T3"/>
                    </a:cxn>
                    <a:cxn ang="0">
                      <a:pos x="T4" y="T5"/>
                    </a:cxn>
                    <a:cxn ang="0">
                      <a:pos x="T6" y="T7"/>
                    </a:cxn>
                  </a:cxnLst>
                  <a:rect l="0" t="0" r="r" b="b"/>
                  <a:pathLst>
                    <a:path w="10" h="11">
                      <a:moveTo>
                        <a:pt x="2" y="3"/>
                      </a:moveTo>
                      <a:lnTo>
                        <a:pt x="2" y="3"/>
                      </a:lnTo>
                      <a:cubicBezTo>
                        <a:pt x="0" y="6"/>
                        <a:pt x="4" y="11"/>
                        <a:pt x="7" y="7"/>
                      </a:cubicBezTo>
                      <a:cubicBezTo>
                        <a:pt x="10" y="3"/>
                        <a:pt x="4" y="0"/>
                        <a:pt x="2" y="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00" name="Freeform 1198"/>
                <p:cNvSpPr>
                  <a:spLocks/>
                </p:cNvSpPr>
                <p:nvPr/>
              </p:nvSpPr>
              <p:spPr bwMode="auto">
                <a:xfrm>
                  <a:off x="5052" y="2020"/>
                  <a:ext cx="2" cy="1"/>
                </a:xfrm>
                <a:custGeom>
                  <a:avLst/>
                  <a:gdLst>
                    <a:gd name="T0" fmla="*/ 4 w 5"/>
                    <a:gd name="T1" fmla="*/ 3 h 4"/>
                    <a:gd name="T2" fmla="*/ 4 w 5"/>
                    <a:gd name="T3" fmla="*/ 3 h 4"/>
                    <a:gd name="T4" fmla="*/ 5 w 5"/>
                    <a:gd name="T5" fmla="*/ 1 h 4"/>
                    <a:gd name="T6" fmla="*/ 3 w 5"/>
                    <a:gd name="T7" fmla="*/ 0 h 4"/>
                    <a:gd name="T8" fmla="*/ 1 w 5"/>
                    <a:gd name="T9" fmla="*/ 1 h 4"/>
                    <a:gd name="T10" fmla="*/ 1 w 5"/>
                    <a:gd name="T11" fmla="*/ 4 h 4"/>
                    <a:gd name="T12" fmla="*/ 4 w 5"/>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3"/>
                      </a:moveTo>
                      <a:lnTo>
                        <a:pt x="4" y="3"/>
                      </a:lnTo>
                      <a:cubicBezTo>
                        <a:pt x="4" y="3"/>
                        <a:pt x="5" y="2"/>
                        <a:pt x="5" y="1"/>
                      </a:cubicBezTo>
                      <a:cubicBezTo>
                        <a:pt x="4" y="0"/>
                        <a:pt x="3" y="0"/>
                        <a:pt x="3" y="0"/>
                      </a:cubicBezTo>
                      <a:cubicBezTo>
                        <a:pt x="2" y="0"/>
                        <a:pt x="1" y="0"/>
                        <a:pt x="1" y="1"/>
                      </a:cubicBezTo>
                      <a:cubicBezTo>
                        <a:pt x="0" y="2"/>
                        <a:pt x="1" y="3"/>
                        <a:pt x="1" y="4"/>
                      </a:cubicBezTo>
                      <a:cubicBezTo>
                        <a:pt x="2" y="4"/>
                        <a:pt x="3" y="4"/>
                        <a:pt x="4" y="3"/>
                      </a:cubicBezTo>
                      <a:close/>
                    </a:path>
                  </a:pathLst>
                </a:custGeom>
                <a:solidFill>
                  <a:srgbClr val="EC19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01" name="Freeform 1199"/>
                <p:cNvSpPr>
                  <a:spLocks/>
                </p:cNvSpPr>
                <p:nvPr/>
              </p:nvSpPr>
              <p:spPr bwMode="auto">
                <a:xfrm>
                  <a:off x="5054" y="2024"/>
                  <a:ext cx="4" cy="2"/>
                </a:xfrm>
                <a:custGeom>
                  <a:avLst/>
                  <a:gdLst>
                    <a:gd name="T0" fmla="*/ 5 w 11"/>
                    <a:gd name="T1" fmla="*/ 1 h 8"/>
                    <a:gd name="T2" fmla="*/ 5 w 11"/>
                    <a:gd name="T3" fmla="*/ 1 h 8"/>
                    <a:gd name="T4" fmla="*/ 6 w 11"/>
                    <a:gd name="T5" fmla="*/ 8 h 8"/>
                    <a:gd name="T6" fmla="*/ 5 w 11"/>
                    <a:gd name="T7" fmla="*/ 1 h 8"/>
                  </a:gdLst>
                  <a:ahLst/>
                  <a:cxnLst>
                    <a:cxn ang="0">
                      <a:pos x="T0" y="T1"/>
                    </a:cxn>
                    <a:cxn ang="0">
                      <a:pos x="T2" y="T3"/>
                    </a:cxn>
                    <a:cxn ang="0">
                      <a:pos x="T4" y="T5"/>
                    </a:cxn>
                    <a:cxn ang="0">
                      <a:pos x="T6" y="T7"/>
                    </a:cxn>
                  </a:cxnLst>
                  <a:rect l="0" t="0" r="r" b="b"/>
                  <a:pathLst>
                    <a:path w="11" h="8">
                      <a:moveTo>
                        <a:pt x="5" y="1"/>
                      </a:moveTo>
                      <a:lnTo>
                        <a:pt x="5" y="1"/>
                      </a:lnTo>
                      <a:cubicBezTo>
                        <a:pt x="1" y="0"/>
                        <a:pt x="0" y="8"/>
                        <a:pt x="6" y="8"/>
                      </a:cubicBezTo>
                      <a:cubicBezTo>
                        <a:pt x="11" y="7"/>
                        <a:pt x="10" y="1"/>
                        <a:pt x="5" y="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02" name="Freeform 1200"/>
                <p:cNvSpPr>
                  <a:spLocks/>
                </p:cNvSpPr>
                <p:nvPr/>
              </p:nvSpPr>
              <p:spPr bwMode="auto">
                <a:xfrm>
                  <a:off x="5055" y="2024"/>
                  <a:ext cx="2" cy="2"/>
                </a:xfrm>
                <a:custGeom>
                  <a:avLst/>
                  <a:gdLst>
                    <a:gd name="T0" fmla="*/ 3 w 5"/>
                    <a:gd name="T1" fmla="*/ 4 h 4"/>
                    <a:gd name="T2" fmla="*/ 3 w 5"/>
                    <a:gd name="T3" fmla="*/ 4 h 4"/>
                    <a:gd name="T4" fmla="*/ 5 w 5"/>
                    <a:gd name="T5" fmla="*/ 3 h 4"/>
                    <a:gd name="T6" fmla="*/ 2 w 5"/>
                    <a:gd name="T7" fmla="*/ 0 h 4"/>
                    <a:gd name="T8" fmla="*/ 1 w 5"/>
                    <a:gd name="T9" fmla="*/ 1 h 4"/>
                    <a:gd name="T10" fmla="*/ 0 w 5"/>
                    <a:gd name="T11" fmla="*/ 4 h 4"/>
                    <a:gd name="T12" fmla="*/ 3 w 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3" y="4"/>
                      </a:moveTo>
                      <a:lnTo>
                        <a:pt x="3" y="4"/>
                      </a:lnTo>
                      <a:cubicBezTo>
                        <a:pt x="4" y="4"/>
                        <a:pt x="5" y="4"/>
                        <a:pt x="5" y="3"/>
                      </a:cubicBezTo>
                      <a:cubicBezTo>
                        <a:pt x="5" y="1"/>
                        <a:pt x="4" y="0"/>
                        <a:pt x="2" y="0"/>
                      </a:cubicBezTo>
                      <a:cubicBezTo>
                        <a:pt x="1" y="0"/>
                        <a:pt x="1" y="0"/>
                        <a:pt x="1" y="1"/>
                      </a:cubicBezTo>
                      <a:cubicBezTo>
                        <a:pt x="0" y="2"/>
                        <a:pt x="0" y="3"/>
                        <a:pt x="0" y="4"/>
                      </a:cubicBezTo>
                      <a:cubicBezTo>
                        <a:pt x="1" y="4"/>
                        <a:pt x="2" y="4"/>
                        <a:pt x="3" y="4"/>
                      </a:cubicBezTo>
                      <a:close/>
                    </a:path>
                  </a:pathLst>
                </a:custGeom>
                <a:solidFill>
                  <a:srgbClr val="EC19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03" name="Freeform 1201"/>
                <p:cNvSpPr>
                  <a:spLocks/>
                </p:cNvSpPr>
                <p:nvPr/>
              </p:nvSpPr>
              <p:spPr bwMode="auto">
                <a:xfrm>
                  <a:off x="5052" y="2058"/>
                  <a:ext cx="2" cy="2"/>
                </a:xfrm>
                <a:custGeom>
                  <a:avLst/>
                  <a:gdLst>
                    <a:gd name="T0" fmla="*/ 5 w 9"/>
                    <a:gd name="T1" fmla="*/ 0 h 8"/>
                    <a:gd name="T2" fmla="*/ 5 w 9"/>
                    <a:gd name="T3" fmla="*/ 0 h 8"/>
                    <a:gd name="T4" fmla="*/ 4 w 9"/>
                    <a:gd name="T5" fmla="*/ 7 h 8"/>
                    <a:gd name="T6" fmla="*/ 5 w 9"/>
                    <a:gd name="T7" fmla="*/ 0 h 8"/>
                  </a:gdLst>
                  <a:ahLst/>
                  <a:cxnLst>
                    <a:cxn ang="0">
                      <a:pos x="T0" y="T1"/>
                    </a:cxn>
                    <a:cxn ang="0">
                      <a:pos x="T2" y="T3"/>
                    </a:cxn>
                    <a:cxn ang="0">
                      <a:pos x="T4" y="T5"/>
                    </a:cxn>
                    <a:cxn ang="0">
                      <a:pos x="T6" y="T7"/>
                    </a:cxn>
                  </a:cxnLst>
                  <a:rect l="0" t="0" r="r" b="b"/>
                  <a:pathLst>
                    <a:path w="9" h="8">
                      <a:moveTo>
                        <a:pt x="5" y="0"/>
                      </a:moveTo>
                      <a:lnTo>
                        <a:pt x="5" y="0"/>
                      </a:lnTo>
                      <a:cubicBezTo>
                        <a:pt x="2" y="0"/>
                        <a:pt x="0" y="6"/>
                        <a:pt x="4" y="7"/>
                      </a:cubicBezTo>
                      <a:cubicBezTo>
                        <a:pt x="7" y="8"/>
                        <a:pt x="9" y="1"/>
                        <a:pt x="5" y="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04" name="Freeform 1202"/>
                <p:cNvSpPr>
                  <a:spLocks/>
                </p:cNvSpPr>
                <p:nvPr/>
              </p:nvSpPr>
              <p:spPr bwMode="auto">
                <a:xfrm>
                  <a:off x="5052" y="2058"/>
                  <a:ext cx="1" cy="1"/>
                </a:xfrm>
                <a:custGeom>
                  <a:avLst/>
                  <a:gdLst>
                    <a:gd name="T0" fmla="*/ 2 w 3"/>
                    <a:gd name="T1" fmla="*/ 5 h 5"/>
                    <a:gd name="T2" fmla="*/ 2 w 3"/>
                    <a:gd name="T3" fmla="*/ 5 h 5"/>
                    <a:gd name="T4" fmla="*/ 3 w 3"/>
                    <a:gd name="T5" fmla="*/ 1 h 5"/>
                    <a:gd name="T6" fmla="*/ 2 w 3"/>
                    <a:gd name="T7" fmla="*/ 0 h 5"/>
                    <a:gd name="T8" fmla="*/ 0 w 3"/>
                    <a:gd name="T9" fmla="*/ 3 h 5"/>
                    <a:gd name="T10" fmla="*/ 1 w 3"/>
                    <a:gd name="T11" fmla="*/ 5 h 5"/>
                    <a:gd name="T12" fmla="*/ 2 w 3"/>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2" y="5"/>
                      </a:moveTo>
                      <a:lnTo>
                        <a:pt x="2" y="5"/>
                      </a:lnTo>
                      <a:cubicBezTo>
                        <a:pt x="3" y="4"/>
                        <a:pt x="3" y="2"/>
                        <a:pt x="3" y="1"/>
                      </a:cubicBezTo>
                      <a:cubicBezTo>
                        <a:pt x="2" y="0"/>
                        <a:pt x="2" y="0"/>
                        <a:pt x="2" y="0"/>
                      </a:cubicBezTo>
                      <a:cubicBezTo>
                        <a:pt x="1" y="0"/>
                        <a:pt x="0" y="1"/>
                        <a:pt x="0" y="3"/>
                      </a:cubicBezTo>
                      <a:cubicBezTo>
                        <a:pt x="0" y="4"/>
                        <a:pt x="0" y="5"/>
                        <a:pt x="1" y="5"/>
                      </a:cubicBezTo>
                      <a:cubicBezTo>
                        <a:pt x="1" y="5"/>
                        <a:pt x="2" y="5"/>
                        <a:pt x="2" y="5"/>
                      </a:cubicBezTo>
                      <a:close/>
                    </a:path>
                  </a:pathLst>
                </a:custGeom>
                <a:solidFill>
                  <a:srgbClr val="EC19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05" name="Freeform 1203"/>
                <p:cNvSpPr>
                  <a:spLocks/>
                </p:cNvSpPr>
                <p:nvPr/>
              </p:nvSpPr>
              <p:spPr bwMode="auto">
                <a:xfrm>
                  <a:off x="5060" y="2083"/>
                  <a:ext cx="3" cy="3"/>
                </a:xfrm>
                <a:custGeom>
                  <a:avLst/>
                  <a:gdLst>
                    <a:gd name="T0" fmla="*/ 8 w 11"/>
                    <a:gd name="T1" fmla="*/ 1 h 10"/>
                    <a:gd name="T2" fmla="*/ 8 w 11"/>
                    <a:gd name="T3" fmla="*/ 1 h 10"/>
                    <a:gd name="T4" fmla="*/ 6 w 11"/>
                    <a:gd name="T5" fmla="*/ 8 h 10"/>
                    <a:gd name="T6" fmla="*/ 8 w 11"/>
                    <a:gd name="T7" fmla="*/ 1 h 10"/>
                  </a:gdLst>
                  <a:ahLst/>
                  <a:cxnLst>
                    <a:cxn ang="0">
                      <a:pos x="T0" y="T1"/>
                    </a:cxn>
                    <a:cxn ang="0">
                      <a:pos x="T2" y="T3"/>
                    </a:cxn>
                    <a:cxn ang="0">
                      <a:pos x="T4" y="T5"/>
                    </a:cxn>
                    <a:cxn ang="0">
                      <a:pos x="T6" y="T7"/>
                    </a:cxn>
                  </a:cxnLst>
                  <a:rect l="0" t="0" r="r" b="b"/>
                  <a:pathLst>
                    <a:path w="11" h="10">
                      <a:moveTo>
                        <a:pt x="8" y="1"/>
                      </a:moveTo>
                      <a:lnTo>
                        <a:pt x="8" y="1"/>
                      </a:lnTo>
                      <a:cubicBezTo>
                        <a:pt x="4" y="0"/>
                        <a:pt x="0" y="7"/>
                        <a:pt x="6" y="8"/>
                      </a:cubicBezTo>
                      <a:cubicBezTo>
                        <a:pt x="10" y="10"/>
                        <a:pt x="11" y="2"/>
                        <a:pt x="8" y="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06" name="Freeform 1204"/>
                <p:cNvSpPr>
                  <a:spLocks/>
                </p:cNvSpPr>
                <p:nvPr/>
              </p:nvSpPr>
              <p:spPr bwMode="auto">
                <a:xfrm>
                  <a:off x="5061" y="2084"/>
                  <a:ext cx="1" cy="2"/>
                </a:xfrm>
                <a:custGeom>
                  <a:avLst/>
                  <a:gdLst>
                    <a:gd name="T0" fmla="*/ 5 w 5"/>
                    <a:gd name="T1" fmla="*/ 2 h 6"/>
                    <a:gd name="T2" fmla="*/ 5 w 5"/>
                    <a:gd name="T3" fmla="*/ 2 h 6"/>
                    <a:gd name="T4" fmla="*/ 3 w 5"/>
                    <a:gd name="T5" fmla="*/ 0 h 6"/>
                    <a:gd name="T6" fmla="*/ 0 w 5"/>
                    <a:gd name="T7" fmla="*/ 2 h 6"/>
                    <a:gd name="T8" fmla="*/ 2 w 5"/>
                    <a:gd name="T9" fmla="*/ 5 h 6"/>
                    <a:gd name="T10" fmla="*/ 4 w 5"/>
                    <a:gd name="T11" fmla="*/ 5 h 6"/>
                    <a:gd name="T12" fmla="*/ 5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2"/>
                      </a:moveTo>
                      <a:lnTo>
                        <a:pt x="5" y="2"/>
                      </a:lnTo>
                      <a:cubicBezTo>
                        <a:pt x="4" y="2"/>
                        <a:pt x="4" y="1"/>
                        <a:pt x="3" y="0"/>
                      </a:cubicBezTo>
                      <a:cubicBezTo>
                        <a:pt x="2" y="0"/>
                        <a:pt x="1" y="1"/>
                        <a:pt x="0" y="2"/>
                      </a:cubicBezTo>
                      <a:cubicBezTo>
                        <a:pt x="0" y="3"/>
                        <a:pt x="0" y="4"/>
                        <a:pt x="2" y="5"/>
                      </a:cubicBezTo>
                      <a:cubicBezTo>
                        <a:pt x="3" y="6"/>
                        <a:pt x="4" y="5"/>
                        <a:pt x="4" y="5"/>
                      </a:cubicBezTo>
                      <a:cubicBezTo>
                        <a:pt x="4" y="4"/>
                        <a:pt x="5" y="3"/>
                        <a:pt x="5" y="2"/>
                      </a:cubicBezTo>
                      <a:close/>
                    </a:path>
                  </a:pathLst>
                </a:custGeom>
                <a:solidFill>
                  <a:srgbClr val="EC19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07" name="Freeform 1205"/>
                <p:cNvSpPr>
                  <a:spLocks/>
                </p:cNvSpPr>
                <p:nvPr/>
              </p:nvSpPr>
              <p:spPr bwMode="auto">
                <a:xfrm>
                  <a:off x="5060" y="2091"/>
                  <a:ext cx="4" cy="4"/>
                </a:xfrm>
                <a:custGeom>
                  <a:avLst/>
                  <a:gdLst>
                    <a:gd name="T0" fmla="*/ 2 w 12"/>
                    <a:gd name="T1" fmla="*/ 10 h 14"/>
                    <a:gd name="T2" fmla="*/ 2 w 12"/>
                    <a:gd name="T3" fmla="*/ 10 h 14"/>
                    <a:gd name="T4" fmla="*/ 9 w 12"/>
                    <a:gd name="T5" fmla="*/ 5 h 14"/>
                    <a:gd name="T6" fmla="*/ 2 w 12"/>
                    <a:gd name="T7" fmla="*/ 10 h 14"/>
                  </a:gdLst>
                  <a:ahLst/>
                  <a:cxnLst>
                    <a:cxn ang="0">
                      <a:pos x="T0" y="T1"/>
                    </a:cxn>
                    <a:cxn ang="0">
                      <a:pos x="T2" y="T3"/>
                    </a:cxn>
                    <a:cxn ang="0">
                      <a:pos x="T4" y="T5"/>
                    </a:cxn>
                    <a:cxn ang="0">
                      <a:pos x="T6" y="T7"/>
                    </a:cxn>
                  </a:cxnLst>
                  <a:rect l="0" t="0" r="r" b="b"/>
                  <a:pathLst>
                    <a:path w="12" h="14">
                      <a:moveTo>
                        <a:pt x="2" y="10"/>
                      </a:moveTo>
                      <a:lnTo>
                        <a:pt x="2" y="10"/>
                      </a:lnTo>
                      <a:cubicBezTo>
                        <a:pt x="4" y="14"/>
                        <a:pt x="12" y="11"/>
                        <a:pt x="9" y="5"/>
                      </a:cubicBezTo>
                      <a:cubicBezTo>
                        <a:pt x="7" y="0"/>
                        <a:pt x="0" y="5"/>
                        <a:pt x="2" y="1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08" name="Freeform 1206"/>
                <p:cNvSpPr>
                  <a:spLocks/>
                </p:cNvSpPr>
                <p:nvPr/>
              </p:nvSpPr>
              <p:spPr bwMode="auto">
                <a:xfrm>
                  <a:off x="5061" y="2092"/>
                  <a:ext cx="2" cy="2"/>
                </a:xfrm>
                <a:custGeom>
                  <a:avLst/>
                  <a:gdLst>
                    <a:gd name="T0" fmla="*/ 5 w 7"/>
                    <a:gd name="T1" fmla="*/ 6 h 7"/>
                    <a:gd name="T2" fmla="*/ 5 w 7"/>
                    <a:gd name="T3" fmla="*/ 6 h 7"/>
                    <a:gd name="T4" fmla="*/ 6 w 7"/>
                    <a:gd name="T5" fmla="*/ 2 h 7"/>
                    <a:gd name="T6" fmla="*/ 4 w 7"/>
                    <a:gd name="T7" fmla="*/ 0 h 7"/>
                    <a:gd name="T8" fmla="*/ 1 w 7"/>
                    <a:gd name="T9" fmla="*/ 2 h 7"/>
                    <a:gd name="T10" fmla="*/ 1 w 7"/>
                    <a:gd name="T11" fmla="*/ 5 h 7"/>
                    <a:gd name="T12" fmla="*/ 5 w 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5" y="6"/>
                      </a:moveTo>
                      <a:lnTo>
                        <a:pt x="5" y="6"/>
                      </a:lnTo>
                      <a:cubicBezTo>
                        <a:pt x="6" y="5"/>
                        <a:pt x="7" y="4"/>
                        <a:pt x="6" y="2"/>
                      </a:cubicBezTo>
                      <a:cubicBezTo>
                        <a:pt x="6" y="1"/>
                        <a:pt x="5" y="0"/>
                        <a:pt x="4" y="0"/>
                      </a:cubicBezTo>
                      <a:cubicBezTo>
                        <a:pt x="3" y="0"/>
                        <a:pt x="2" y="1"/>
                        <a:pt x="1" y="2"/>
                      </a:cubicBezTo>
                      <a:cubicBezTo>
                        <a:pt x="1" y="3"/>
                        <a:pt x="0" y="4"/>
                        <a:pt x="1" y="5"/>
                      </a:cubicBezTo>
                      <a:cubicBezTo>
                        <a:pt x="2" y="6"/>
                        <a:pt x="4" y="7"/>
                        <a:pt x="5" y="6"/>
                      </a:cubicBezTo>
                      <a:close/>
                    </a:path>
                  </a:pathLst>
                </a:custGeom>
                <a:solidFill>
                  <a:srgbClr val="EC19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09" name="Freeform 1207"/>
                <p:cNvSpPr>
                  <a:spLocks/>
                </p:cNvSpPr>
                <p:nvPr/>
              </p:nvSpPr>
              <p:spPr bwMode="auto">
                <a:xfrm>
                  <a:off x="5086" y="2115"/>
                  <a:ext cx="3" cy="3"/>
                </a:xfrm>
                <a:custGeom>
                  <a:avLst/>
                  <a:gdLst>
                    <a:gd name="T0" fmla="*/ 7 w 11"/>
                    <a:gd name="T1" fmla="*/ 3 h 11"/>
                    <a:gd name="T2" fmla="*/ 7 w 11"/>
                    <a:gd name="T3" fmla="*/ 3 h 11"/>
                    <a:gd name="T4" fmla="*/ 4 w 11"/>
                    <a:gd name="T5" fmla="*/ 9 h 11"/>
                    <a:gd name="T6" fmla="*/ 7 w 11"/>
                    <a:gd name="T7" fmla="*/ 3 h 11"/>
                  </a:gdLst>
                  <a:ahLst/>
                  <a:cxnLst>
                    <a:cxn ang="0">
                      <a:pos x="T0" y="T1"/>
                    </a:cxn>
                    <a:cxn ang="0">
                      <a:pos x="T2" y="T3"/>
                    </a:cxn>
                    <a:cxn ang="0">
                      <a:pos x="T4" y="T5"/>
                    </a:cxn>
                    <a:cxn ang="0">
                      <a:pos x="T6" y="T7"/>
                    </a:cxn>
                  </a:cxnLst>
                  <a:rect l="0" t="0" r="r" b="b"/>
                  <a:pathLst>
                    <a:path w="11" h="11">
                      <a:moveTo>
                        <a:pt x="7" y="3"/>
                      </a:moveTo>
                      <a:lnTo>
                        <a:pt x="7" y="3"/>
                      </a:lnTo>
                      <a:cubicBezTo>
                        <a:pt x="3" y="0"/>
                        <a:pt x="0" y="6"/>
                        <a:pt x="4" y="9"/>
                      </a:cubicBezTo>
                      <a:cubicBezTo>
                        <a:pt x="8" y="11"/>
                        <a:pt x="11" y="5"/>
                        <a:pt x="7" y="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10" name="Freeform 1208"/>
                <p:cNvSpPr>
                  <a:spLocks/>
                </p:cNvSpPr>
                <p:nvPr/>
              </p:nvSpPr>
              <p:spPr bwMode="auto">
                <a:xfrm>
                  <a:off x="5087" y="2116"/>
                  <a:ext cx="1" cy="2"/>
                </a:xfrm>
                <a:custGeom>
                  <a:avLst/>
                  <a:gdLst>
                    <a:gd name="T0" fmla="*/ 5 w 5"/>
                    <a:gd name="T1" fmla="*/ 3 h 5"/>
                    <a:gd name="T2" fmla="*/ 5 w 5"/>
                    <a:gd name="T3" fmla="*/ 3 h 5"/>
                    <a:gd name="T4" fmla="*/ 3 w 5"/>
                    <a:gd name="T5" fmla="*/ 1 h 5"/>
                    <a:gd name="T6" fmla="*/ 1 w 5"/>
                    <a:gd name="T7" fmla="*/ 1 h 5"/>
                    <a:gd name="T8" fmla="*/ 2 w 5"/>
                    <a:gd name="T9" fmla="*/ 5 h 5"/>
                    <a:gd name="T10" fmla="*/ 4 w 5"/>
                    <a:gd name="T11" fmla="*/ 5 h 5"/>
                    <a:gd name="T12" fmla="*/ 5 w 5"/>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5" y="3"/>
                      </a:moveTo>
                      <a:lnTo>
                        <a:pt x="5" y="3"/>
                      </a:lnTo>
                      <a:cubicBezTo>
                        <a:pt x="5" y="3"/>
                        <a:pt x="5" y="1"/>
                        <a:pt x="3" y="1"/>
                      </a:cubicBezTo>
                      <a:cubicBezTo>
                        <a:pt x="2" y="0"/>
                        <a:pt x="1" y="1"/>
                        <a:pt x="1" y="1"/>
                      </a:cubicBezTo>
                      <a:cubicBezTo>
                        <a:pt x="0" y="2"/>
                        <a:pt x="0" y="4"/>
                        <a:pt x="2" y="5"/>
                      </a:cubicBezTo>
                      <a:cubicBezTo>
                        <a:pt x="2" y="5"/>
                        <a:pt x="3" y="5"/>
                        <a:pt x="4" y="5"/>
                      </a:cubicBezTo>
                      <a:cubicBezTo>
                        <a:pt x="4" y="5"/>
                        <a:pt x="5" y="4"/>
                        <a:pt x="5" y="3"/>
                      </a:cubicBezTo>
                      <a:close/>
                    </a:path>
                  </a:pathLst>
                </a:custGeom>
                <a:solidFill>
                  <a:srgbClr val="EC19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11" name="Freeform 1209"/>
                <p:cNvSpPr>
                  <a:spLocks/>
                </p:cNvSpPr>
                <p:nvPr/>
              </p:nvSpPr>
              <p:spPr bwMode="auto">
                <a:xfrm>
                  <a:off x="5104" y="2128"/>
                  <a:ext cx="2" cy="4"/>
                </a:xfrm>
                <a:custGeom>
                  <a:avLst/>
                  <a:gdLst>
                    <a:gd name="T0" fmla="*/ 0 w 8"/>
                    <a:gd name="T1" fmla="*/ 6 h 11"/>
                    <a:gd name="T2" fmla="*/ 0 w 8"/>
                    <a:gd name="T3" fmla="*/ 6 h 11"/>
                    <a:gd name="T4" fmla="*/ 7 w 8"/>
                    <a:gd name="T5" fmla="*/ 4 h 11"/>
                    <a:gd name="T6" fmla="*/ 0 w 8"/>
                    <a:gd name="T7" fmla="*/ 6 h 11"/>
                  </a:gdLst>
                  <a:ahLst/>
                  <a:cxnLst>
                    <a:cxn ang="0">
                      <a:pos x="T0" y="T1"/>
                    </a:cxn>
                    <a:cxn ang="0">
                      <a:pos x="T2" y="T3"/>
                    </a:cxn>
                    <a:cxn ang="0">
                      <a:pos x="T4" y="T5"/>
                    </a:cxn>
                    <a:cxn ang="0">
                      <a:pos x="T6" y="T7"/>
                    </a:cxn>
                  </a:cxnLst>
                  <a:rect l="0" t="0" r="r" b="b"/>
                  <a:pathLst>
                    <a:path w="8" h="11">
                      <a:moveTo>
                        <a:pt x="0" y="6"/>
                      </a:moveTo>
                      <a:lnTo>
                        <a:pt x="0" y="6"/>
                      </a:lnTo>
                      <a:cubicBezTo>
                        <a:pt x="1" y="11"/>
                        <a:pt x="8" y="9"/>
                        <a:pt x="7" y="4"/>
                      </a:cubicBezTo>
                      <a:cubicBezTo>
                        <a:pt x="6" y="0"/>
                        <a:pt x="0" y="3"/>
                        <a:pt x="0" y="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12" name="Freeform 1210"/>
                <p:cNvSpPr>
                  <a:spLocks/>
                </p:cNvSpPr>
                <p:nvPr/>
              </p:nvSpPr>
              <p:spPr bwMode="auto">
                <a:xfrm>
                  <a:off x="5104" y="2129"/>
                  <a:ext cx="1" cy="2"/>
                </a:xfrm>
                <a:custGeom>
                  <a:avLst/>
                  <a:gdLst>
                    <a:gd name="T0" fmla="*/ 3 w 5"/>
                    <a:gd name="T1" fmla="*/ 0 h 5"/>
                    <a:gd name="T2" fmla="*/ 3 w 5"/>
                    <a:gd name="T3" fmla="*/ 0 h 5"/>
                    <a:gd name="T4" fmla="*/ 1 w 5"/>
                    <a:gd name="T5" fmla="*/ 3 h 5"/>
                    <a:gd name="T6" fmla="*/ 1 w 5"/>
                    <a:gd name="T7" fmla="*/ 4 h 5"/>
                    <a:gd name="T8" fmla="*/ 4 w 5"/>
                    <a:gd name="T9" fmla="*/ 4 h 5"/>
                    <a:gd name="T10" fmla="*/ 4 w 5"/>
                    <a:gd name="T11" fmla="*/ 2 h 5"/>
                    <a:gd name="T12" fmla="*/ 3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3" y="0"/>
                      </a:moveTo>
                      <a:lnTo>
                        <a:pt x="3" y="0"/>
                      </a:lnTo>
                      <a:cubicBezTo>
                        <a:pt x="2" y="0"/>
                        <a:pt x="0" y="2"/>
                        <a:pt x="1" y="3"/>
                      </a:cubicBezTo>
                      <a:cubicBezTo>
                        <a:pt x="1" y="4"/>
                        <a:pt x="1" y="4"/>
                        <a:pt x="1" y="4"/>
                      </a:cubicBezTo>
                      <a:cubicBezTo>
                        <a:pt x="2" y="5"/>
                        <a:pt x="3" y="5"/>
                        <a:pt x="4" y="4"/>
                      </a:cubicBezTo>
                      <a:cubicBezTo>
                        <a:pt x="4" y="3"/>
                        <a:pt x="5" y="3"/>
                        <a:pt x="4" y="2"/>
                      </a:cubicBezTo>
                      <a:cubicBezTo>
                        <a:pt x="4" y="0"/>
                        <a:pt x="3" y="0"/>
                        <a:pt x="3" y="0"/>
                      </a:cubicBezTo>
                      <a:close/>
                    </a:path>
                  </a:pathLst>
                </a:custGeom>
                <a:solidFill>
                  <a:srgbClr val="EC19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13" name="Freeform 1211"/>
                <p:cNvSpPr>
                  <a:spLocks/>
                </p:cNvSpPr>
                <p:nvPr/>
              </p:nvSpPr>
              <p:spPr bwMode="auto">
                <a:xfrm>
                  <a:off x="5213" y="2008"/>
                  <a:ext cx="2" cy="3"/>
                </a:xfrm>
                <a:custGeom>
                  <a:avLst/>
                  <a:gdLst>
                    <a:gd name="T0" fmla="*/ 1 w 9"/>
                    <a:gd name="T1" fmla="*/ 5 h 11"/>
                    <a:gd name="T2" fmla="*/ 1 w 9"/>
                    <a:gd name="T3" fmla="*/ 5 h 11"/>
                    <a:gd name="T4" fmla="*/ 8 w 9"/>
                    <a:gd name="T5" fmla="*/ 7 h 11"/>
                    <a:gd name="T6" fmla="*/ 1 w 9"/>
                    <a:gd name="T7" fmla="*/ 5 h 11"/>
                  </a:gdLst>
                  <a:ahLst/>
                  <a:cxnLst>
                    <a:cxn ang="0">
                      <a:pos x="T0" y="T1"/>
                    </a:cxn>
                    <a:cxn ang="0">
                      <a:pos x="T2" y="T3"/>
                    </a:cxn>
                    <a:cxn ang="0">
                      <a:pos x="T4" y="T5"/>
                    </a:cxn>
                    <a:cxn ang="0">
                      <a:pos x="T6" y="T7"/>
                    </a:cxn>
                  </a:cxnLst>
                  <a:rect l="0" t="0" r="r" b="b"/>
                  <a:pathLst>
                    <a:path w="9" h="11">
                      <a:moveTo>
                        <a:pt x="1" y="5"/>
                      </a:moveTo>
                      <a:lnTo>
                        <a:pt x="1" y="5"/>
                      </a:lnTo>
                      <a:cubicBezTo>
                        <a:pt x="0" y="10"/>
                        <a:pt x="7" y="11"/>
                        <a:pt x="8" y="7"/>
                      </a:cubicBezTo>
                      <a:cubicBezTo>
                        <a:pt x="9" y="2"/>
                        <a:pt x="2" y="0"/>
                        <a:pt x="1"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14" name="Freeform 1212"/>
                <p:cNvSpPr>
                  <a:spLocks/>
                </p:cNvSpPr>
                <p:nvPr/>
              </p:nvSpPr>
              <p:spPr bwMode="auto">
                <a:xfrm>
                  <a:off x="5213" y="2008"/>
                  <a:ext cx="2" cy="2"/>
                </a:xfrm>
                <a:custGeom>
                  <a:avLst/>
                  <a:gdLst>
                    <a:gd name="T0" fmla="*/ 2 w 5"/>
                    <a:gd name="T1" fmla="*/ 1 h 5"/>
                    <a:gd name="T2" fmla="*/ 2 w 5"/>
                    <a:gd name="T3" fmla="*/ 1 h 5"/>
                    <a:gd name="T4" fmla="*/ 0 w 5"/>
                    <a:gd name="T5" fmla="*/ 3 h 5"/>
                    <a:gd name="T6" fmla="*/ 2 w 5"/>
                    <a:gd name="T7" fmla="*/ 5 h 5"/>
                    <a:gd name="T8" fmla="*/ 5 w 5"/>
                    <a:gd name="T9" fmla="*/ 3 h 5"/>
                    <a:gd name="T10" fmla="*/ 4 w 5"/>
                    <a:gd name="T11" fmla="*/ 1 h 5"/>
                    <a:gd name="T12" fmla="*/ 2 w 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2" y="1"/>
                      </a:moveTo>
                      <a:lnTo>
                        <a:pt x="2" y="1"/>
                      </a:lnTo>
                      <a:cubicBezTo>
                        <a:pt x="1" y="1"/>
                        <a:pt x="1" y="1"/>
                        <a:pt x="0" y="3"/>
                      </a:cubicBezTo>
                      <a:cubicBezTo>
                        <a:pt x="0" y="4"/>
                        <a:pt x="1" y="5"/>
                        <a:pt x="2" y="5"/>
                      </a:cubicBezTo>
                      <a:cubicBezTo>
                        <a:pt x="3" y="5"/>
                        <a:pt x="4" y="5"/>
                        <a:pt x="5" y="3"/>
                      </a:cubicBezTo>
                      <a:cubicBezTo>
                        <a:pt x="5" y="2"/>
                        <a:pt x="5" y="2"/>
                        <a:pt x="4" y="1"/>
                      </a:cubicBezTo>
                      <a:cubicBezTo>
                        <a:pt x="4" y="1"/>
                        <a:pt x="3" y="0"/>
                        <a:pt x="2" y="1"/>
                      </a:cubicBezTo>
                      <a:close/>
                    </a:path>
                  </a:pathLst>
                </a:custGeom>
                <a:solidFill>
                  <a:srgbClr val="EC19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15" name="Freeform 1213"/>
                <p:cNvSpPr>
                  <a:spLocks/>
                </p:cNvSpPr>
                <p:nvPr/>
              </p:nvSpPr>
              <p:spPr bwMode="auto">
                <a:xfrm>
                  <a:off x="5222" y="2026"/>
                  <a:ext cx="3" cy="3"/>
                </a:xfrm>
                <a:custGeom>
                  <a:avLst/>
                  <a:gdLst>
                    <a:gd name="T0" fmla="*/ 8 w 11"/>
                    <a:gd name="T1" fmla="*/ 3 h 12"/>
                    <a:gd name="T2" fmla="*/ 8 w 11"/>
                    <a:gd name="T3" fmla="*/ 3 h 12"/>
                    <a:gd name="T4" fmla="*/ 4 w 11"/>
                    <a:gd name="T5" fmla="*/ 9 h 12"/>
                    <a:gd name="T6" fmla="*/ 8 w 11"/>
                    <a:gd name="T7" fmla="*/ 3 h 12"/>
                  </a:gdLst>
                  <a:ahLst/>
                  <a:cxnLst>
                    <a:cxn ang="0">
                      <a:pos x="T0" y="T1"/>
                    </a:cxn>
                    <a:cxn ang="0">
                      <a:pos x="T2" y="T3"/>
                    </a:cxn>
                    <a:cxn ang="0">
                      <a:pos x="T4" y="T5"/>
                    </a:cxn>
                    <a:cxn ang="0">
                      <a:pos x="T6" y="T7"/>
                    </a:cxn>
                  </a:cxnLst>
                  <a:rect l="0" t="0" r="r" b="b"/>
                  <a:pathLst>
                    <a:path w="11" h="12">
                      <a:moveTo>
                        <a:pt x="8" y="3"/>
                      </a:moveTo>
                      <a:lnTo>
                        <a:pt x="8" y="3"/>
                      </a:lnTo>
                      <a:cubicBezTo>
                        <a:pt x="5" y="0"/>
                        <a:pt x="0" y="5"/>
                        <a:pt x="4" y="9"/>
                      </a:cubicBezTo>
                      <a:cubicBezTo>
                        <a:pt x="7" y="12"/>
                        <a:pt x="11" y="6"/>
                        <a:pt x="8" y="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16" name="Freeform 1214"/>
                <p:cNvSpPr>
                  <a:spLocks/>
                </p:cNvSpPr>
                <p:nvPr/>
              </p:nvSpPr>
              <p:spPr bwMode="auto">
                <a:xfrm>
                  <a:off x="5223" y="2027"/>
                  <a:ext cx="1" cy="2"/>
                </a:xfrm>
                <a:custGeom>
                  <a:avLst/>
                  <a:gdLst>
                    <a:gd name="T0" fmla="*/ 1 w 5"/>
                    <a:gd name="T1" fmla="*/ 5 h 6"/>
                    <a:gd name="T2" fmla="*/ 1 w 5"/>
                    <a:gd name="T3" fmla="*/ 5 h 6"/>
                    <a:gd name="T4" fmla="*/ 3 w 5"/>
                    <a:gd name="T5" fmla="*/ 5 h 6"/>
                    <a:gd name="T6" fmla="*/ 5 w 5"/>
                    <a:gd name="T7" fmla="*/ 4 h 6"/>
                    <a:gd name="T8" fmla="*/ 4 w 5"/>
                    <a:gd name="T9" fmla="*/ 1 h 6"/>
                    <a:gd name="T10" fmla="*/ 1 w 5"/>
                    <a:gd name="T11" fmla="*/ 1 h 6"/>
                    <a:gd name="T12" fmla="*/ 1 w 5"/>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1" y="5"/>
                      </a:moveTo>
                      <a:lnTo>
                        <a:pt x="1" y="5"/>
                      </a:lnTo>
                      <a:cubicBezTo>
                        <a:pt x="2" y="5"/>
                        <a:pt x="3" y="6"/>
                        <a:pt x="3" y="5"/>
                      </a:cubicBezTo>
                      <a:cubicBezTo>
                        <a:pt x="4" y="5"/>
                        <a:pt x="5" y="4"/>
                        <a:pt x="5" y="4"/>
                      </a:cubicBezTo>
                      <a:cubicBezTo>
                        <a:pt x="5" y="3"/>
                        <a:pt x="5" y="2"/>
                        <a:pt x="4" y="1"/>
                      </a:cubicBezTo>
                      <a:cubicBezTo>
                        <a:pt x="3" y="0"/>
                        <a:pt x="2" y="1"/>
                        <a:pt x="1" y="1"/>
                      </a:cubicBezTo>
                      <a:cubicBezTo>
                        <a:pt x="1" y="2"/>
                        <a:pt x="0" y="3"/>
                        <a:pt x="1" y="5"/>
                      </a:cubicBezTo>
                      <a:close/>
                    </a:path>
                  </a:pathLst>
                </a:custGeom>
                <a:solidFill>
                  <a:srgbClr val="EC19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417" name="Freeform 1215"/>
                <p:cNvSpPr>
                  <a:spLocks/>
                </p:cNvSpPr>
                <p:nvPr/>
              </p:nvSpPr>
              <p:spPr bwMode="auto">
                <a:xfrm>
                  <a:off x="5219" y="2028"/>
                  <a:ext cx="4" cy="4"/>
                </a:xfrm>
                <a:custGeom>
                  <a:avLst/>
                  <a:gdLst>
                    <a:gd name="T0" fmla="*/ 4 w 13"/>
                    <a:gd name="T1" fmla="*/ 3 h 12"/>
                    <a:gd name="T2" fmla="*/ 4 w 13"/>
                    <a:gd name="T3" fmla="*/ 3 h 12"/>
                    <a:gd name="T4" fmla="*/ 9 w 13"/>
                    <a:gd name="T5" fmla="*/ 10 h 12"/>
                    <a:gd name="T6" fmla="*/ 4 w 13"/>
                    <a:gd name="T7" fmla="*/ 3 h 12"/>
                  </a:gdLst>
                  <a:ahLst/>
                  <a:cxnLst>
                    <a:cxn ang="0">
                      <a:pos x="T0" y="T1"/>
                    </a:cxn>
                    <a:cxn ang="0">
                      <a:pos x="T2" y="T3"/>
                    </a:cxn>
                    <a:cxn ang="0">
                      <a:pos x="T4" y="T5"/>
                    </a:cxn>
                    <a:cxn ang="0">
                      <a:pos x="T6" y="T7"/>
                    </a:cxn>
                  </a:cxnLst>
                  <a:rect l="0" t="0" r="r" b="b"/>
                  <a:pathLst>
                    <a:path w="13" h="12">
                      <a:moveTo>
                        <a:pt x="4" y="3"/>
                      </a:moveTo>
                      <a:lnTo>
                        <a:pt x="4" y="3"/>
                      </a:lnTo>
                      <a:cubicBezTo>
                        <a:pt x="0" y="5"/>
                        <a:pt x="3" y="12"/>
                        <a:pt x="9" y="10"/>
                      </a:cubicBezTo>
                      <a:cubicBezTo>
                        <a:pt x="13" y="7"/>
                        <a:pt x="9" y="0"/>
                        <a:pt x="4" y="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grpSp>
          <p:sp>
            <p:nvSpPr>
              <p:cNvPr id="206" name="Freeform 1217"/>
              <p:cNvSpPr>
                <a:spLocks/>
              </p:cNvSpPr>
              <p:nvPr/>
            </p:nvSpPr>
            <p:spPr bwMode="auto">
              <a:xfrm>
                <a:off x="5219" y="2029"/>
                <a:ext cx="2" cy="2"/>
              </a:xfrm>
              <a:custGeom>
                <a:avLst/>
                <a:gdLst>
                  <a:gd name="T0" fmla="*/ 2 w 6"/>
                  <a:gd name="T1" fmla="*/ 1 h 7"/>
                  <a:gd name="T2" fmla="*/ 2 w 6"/>
                  <a:gd name="T3" fmla="*/ 1 h 7"/>
                  <a:gd name="T4" fmla="*/ 1 w 6"/>
                  <a:gd name="T5" fmla="*/ 5 h 7"/>
                  <a:gd name="T6" fmla="*/ 5 w 6"/>
                  <a:gd name="T7" fmla="*/ 5 h 7"/>
                  <a:gd name="T8" fmla="*/ 6 w 6"/>
                  <a:gd name="T9" fmla="*/ 4 h 7"/>
                  <a:gd name="T10" fmla="*/ 5 w 6"/>
                  <a:gd name="T11" fmla="*/ 1 h 7"/>
                  <a:gd name="T12" fmla="*/ 2 w 6"/>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2" y="1"/>
                    </a:moveTo>
                    <a:lnTo>
                      <a:pt x="2" y="1"/>
                    </a:lnTo>
                    <a:cubicBezTo>
                      <a:pt x="0" y="2"/>
                      <a:pt x="0" y="4"/>
                      <a:pt x="1" y="5"/>
                    </a:cubicBezTo>
                    <a:cubicBezTo>
                      <a:pt x="2" y="6"/>
                      <a:pt x="3" y="7"/>
                      <a:pt x="5" y="5"/>
                    </a:cubicBezTo>
                    <a:cubicBezTo>
                      <a:pt x="6" y="5"/>
                      <a:pt x="6" y="5"/>
                      <a:pt x="6" y="4"/>
                    </a:cubicBezTo>
                    <a:cubicBezTo>
                      <a:pt x="6" y="3"/>
                      <a:pt x="6" y="2"/>
                      <a:pt x="5" y="1"/>
                    </a:cubicBezTo>
                    <a:cubicBezTo>
                      <a:pt x="4" y="1"/>
                      <a:pt x="3" y="0"/>
                      <a:pt x="2" y="1"/>
                    </a:cubicBezTo>
                    <a:close/>
                  </a:path>
                </a:pathLst>
              </a:custGeom>
              <a:solidFill>
                <a:srgbClr val="EC19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07" name="Freeform 1218"/>
              <p:cNvSpPr>
                <a:spLocks/>
              </p:cNvSpPr>
              <p:nvPr/>
            </p:nvSpPr>
            <p:spPr bwMode="auto">
              <a:xfrm>
                <a:off x="5219" y="2061"/>
                <a:ext cx="4" cy="5"/>
              </a:xfrm>
              <a:custGeom>
                <a:avLst/>
                <a:gdLst>
                  <a:gd name="T0" fmla="*/ 9 w 13"/>
                  <a:gd name="T1" fmla="*/ 3 h 14"/>
                  <a:gd name="T2" fmla="*/ 9 w 13"/>
                  <a:gd name="T3" fmla="*/ 3 h 14"/>
                  <a:gd name="T4" fmla="*/ 5 w 13"/>
                  <a:gd name="T5" fmla="*/ 11 h 14"/>
                  <a:gd name="T6" fmla="*/ 9 w 13"/>
                  <a:gd name="T7" fmla="*/ 3 h 14"/>
                </a:gdLst>
                <a:ahLst/>
                <a:cxnLst>
                  <a:cxn ang="0">
                    <a:pos x="T0" y="T1"/>
                  </a:cxn>
                  <a:cxn ang="0">
                    <a:pos x="T2" y="T3"/>
                  </a:cxn>
                  <a:cxn ang="0">
                    <a:pos x="T4" y="T5"/>
                  </a:cxn>
                  <a:cxn ang="0">
                    <a:pos x="T6" y="T7"/>
                  </a:cxn>
                </a:cxnLst>
                <a:rect l="0" t="0" r="r" b="b"/>
                <a:pathLst>
                  <a:path w="13" h="14">
                    <a:moveTo>
                      <a:pt x="9" y="3"/>
                    </a:moveTo>
                    <a:lnTo>
                      <a:pt x="9" y="3"/>
                    </a:lnTo>
                    <a:cubicBezTo>
                      <a:pt x="4" y="0"/>
                      <a:pt x="0" y="8"/>
                      <a:pt x="5" y="11"/>
                    </a:cubicBezTo>
                    <a:cubicBezTo>
                      <a:pt x="11" y="14"/>
                      <a:pt x="13" y="6"/>
                      <a:pt x="9" y="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08" name="Freeform 1219"/>
              <p:cNvSpPr>
                <a:spLocks/>
              </p:cNvSpPr>
              <p:nvPr/>
            </p:nvSpPr>
            <p:spPr bwMode="auto">
              <a:xfrm>
                <a:off x="5221" y="2063"/>
                <a:ext cx="2" cy="2"/>
              </a:xfrm>
              <a:custGeom>
                <a:avLst/>
                <a:gdLst>
                  <a:gd name="T0" fmla="*/ 4 w 6"/>
                  <a:gd name="T1" fmla="*/ 0 h 7"/>
                  <a:gd name="T2" fmla="*/ 4 w 6"/>
                  <a:gd name="T3" fmla="*/ 0 h 7"/>
                  <a:gd name="T4" fmla="*/ 1 w 6"/>
                  <a:gd name="T5" fmla="*/ 0 h 7"/>
                  <a:gd name="T6" fmla="*/ 0 w 6"/>
                  <a:gd name="T7" fmla="*/ 3 h 7"/>
                  <a:gd name="T8" fmla="*/ 2 w 6"/>
                  <a:gd name="T9" fmla="*/ 6 h 7"/>
                  <a:gd name="T10" fmla="*/ 6 w 6"/>
                  <a:gd name="T11" fmla="*/ 5 h 7"/>
                  <a:gd name="T12" fmla="*/ 4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4" y="0"/>
                    </a:moveTo>
                    <a:lnTo>
                      <a:pt x="4" y="0"/>
                    </a:lnTo>
                    <a:cubicBezTo>
                      <a:pt x="3" y="0"/>
                      <a:pt x="2" y="0"/>
                      <a:pt x="1" y="0"/>
                    </a:cubicBezTo>
                    <a:cubicBezTo>
                      <a:pt x="0" y="1"/>
                      <a:pt x="0" y="2"/>
                      <a:pt x="0" y="3"/>
                    </a:cubicBezTo>
                    <a:cubicBezTo>
                      <a:pt x="0" y="4"/>
                      <a:pt x="1" y="5"/>
                      <a:pt x="2" y="6"/>
                    </a:cubicBezTo>
                    <a:cubicBezTo>
                      <a:pt x="3" y="6"/>
                      <a:pt x="5" y="7"/>
                      <a:pt x="6" y="5"/>
                    </a:cubicBezTo>
                    <a:cubicBezTo>
                      <a:pt x="6" y="4"/>
                      <a:pt x="6" y="1"/>
                      <a:pt x="4" y="0"/>
                    </a:cubicBezTo>
                    <a:close/>
                  </a:path>
                </a:pathLst>
              </a:custGeom>
              <a:solidFill>
                <a:srgbClr val="EC19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09" name="Freeform 1220"/>
              <p:cNvSpPr>
                <a:spLocks/>
              </p:cNvSpPr>
              <p:nvPr/>
            </p:nvSpPr>
            <p:spPr bwMode="auto">
              <a:xfrm>
                <a:off x="5209" y="2090"/>
                <a:ext cx="4" cy="3"/>
              </a:xfrm>
              <a:custGeom>
                <a:avLst/>
                <a:gdLst>
                  <a:gd name="T0" fmla="*/ 5 w 13"/>
                  <a:gd name="T1" fmla="*/ 0 h 9"/>
                  <a:gd name="T2" fmla="*/ 5 w 13"/>
                  <a:gd name="T3" fmla="*/ 0 h 9"/>
                  <a:gd name="T4" fmla="*/ 6 w 13"/>
                  <a:gd name="T5" fmla="*/ 8 h 9"/>
                  <a:gd name="T6" fmla="*/ 5 w 13"/>
                  <a:gd name="T7" fmla="*/ 0 h 9"/>
                </a:gdLst>
                <a:ahLst/>
                <a:cxnLst>
                  <a:cxn ang="0">
                    <a:pos x="T0" y="T1"/>
                  </a:cxn>
                  <a:cxn ang="0">
                    <a:pos x="T2" y="T3"/>
                  </a:cxn>
                  <a:cxn ang="0">
                    <a:pos x="T4" y="T5"/>
                  </a:cxn>
                  <a:cxn ang="0">
                    <a:pos x="T6" y="T7"/>
                  </a:cxn>
                </a:cxnLst>
                <a:rect l="0" t="0" r="r" b="b"/>
                <a:pathLst>
                  <a:path w="13" h="9">
                    <a:moveTo>
                      <a:pt x="5" y="0"/>
                    </a:moveTo>
                    <a:lnTo>
                      <a:pt x="5" y="0"/>
                    </a:lnTo>
                    <a:cubicBezTo>
                      <a:pt x="0" y="1"/>
                      <a:pt x="0" y="9"/>
                      <a:pt x="6" y="8"/>
                    </a:cubicBezTo>
                    <a:cubicBezTo>
                      <a:pt x="13" y="8"/>
                      <a:pt x="9" y="0"/>
                      <a:pt x="5" y="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10" name="Freeform 1221"/>
              <p:cNvSpPr>
                <a:spLocks/>
              </p:cNvSpPr>
              <p:nvPr/>
            </p:nvSpPr>
            <p:spPr bwMode="auto">
              <a:xfrm>
                <a:off x="5210" y="2090"/>
                <a:ext cx="2" cy="2"/>
              </a:xfrm>
              <a:custGeom>
                <a:avLst/>
                <a:gdLst>
                  <a:gd name="T0" fmla="*/ 3 w 7"/>
                  <a:gd name="T1" fmla="*/ 0 h 6"/>
                  <a:gd name="T2" fmla="*/ 3 w 7"/>
                  <a:gd name="T3" fmla="*/ 0 h 6"/>
                  <a:gd name="T4" fmla="*/ 1 w 7"/>
                  <a:gd name="T5" fmla="*/ 4 h 6"/>
                  <a:gd name="T6" fmla="*/ 4 w 7"/>
                  <a:gd name="T7" fmla="*/ 6 h 6"/>
                  <a:gd name="T8" fmla="*/ 6 w 7"/>
                  <a:gd name="T9" fmla="*/ 5 h 6"/>
                  <a:gd name="T10" fmla="*/ 6 w 7"/>
                  <a:gd name="T11" fmla="*/ 2 h 6"/>
                  <a:gd name="T12" fmla="*/ 3 w 7"/>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3" y="0"/>
                    </a:moveTo>
                    <a:lnTo>
                      <a:pt x="3" y="0"/>
                    </a:lnTo>
                    <a:cubicBezTo>
                      <a:pt x="1" y="1"/>
                      <a:pt x="0" y="2"/>
                      <a:pt x="1" y="4"/>
                    </a:cubicBezTo>
                    <a:cubicBezTo>
                      <a:pt x="1" y="4"/>
                      <a:pt x="1" y="6"/>
                      <a:pt x="4" y="6"/>
                    </a:cubicBezTo>
                    <a:cubicBezTo>
                      <a:pt x="5" y="6"/>
                      <a:pt x="6" y="6"/>
                      <a:pt x="6" y="5"/>
                    </a:cubicBezTo>
                    <a:cubicBezTo>
                      <a:pt x="7" y="4"/>
                      <a:pt x="6" y="3"/>
                      <a:pt x="6" y="2"/>
                    </a:cubicBezTo>
                    <a:cubicBezTo>
                      <a:pt x="5" y="1"/>
                      <a:pt x="4" y="0"/>
                      <a:pt x="3" y="0"/>
                    </a:cubicBezTo>
                    <a:close/>
                  </a:path>
                </a:pathLst>
              </a:custGeom>
              <a:solidFill>
                <a:srgbClr val="EC19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11" name="Freeform 1222"/>
              <p:cNvSpPr>
                <a:spLocks/>
              </p:cNvSpPr>
              <p:nvPr/>
            </p:nvSpPr>
            <p:spPr bwMode="auto">
              <a:xfrm>
                <a:off x="5207" y="2098"/>
                <a:ext cx="4" cy="4"/>
              </a:xfrm>
              <a:custGeom>
                <a:avLst/>
                <a:gdLst>
                  <a:gd name="T0" fmla="*/ 2 w 12"/>
                  <a:gd name="T1" fmla="*/ 5 h 13"/>
                  <a:gd name="T2" fmla="*/ 2 w 12"/>
                  <a:gd name="T3" fmla="*/ 5 h 13"/>
                  <a:gd name="T4" fmla="*/ 10 w 12"/>
                  <a:gd name="T5" fmla="*/ 8 h 13"/>
                  <a:gd name="T6" fmla="*/ 2 w 12"/>
                  <a:gd name="T7" fmla="*/ 5 h 13"/>
                </a:gdLst>
                <a:ahLst/>
                <a:cxnLst>
                  <a:cxn ang="0">
                    <a:pos x="T0" y="T1"/>
                  </a:cxn>
                  <a:cxn ang="0">
                    <a:pos x="T2" y="T3"/>
                  </a:cxn>
                  <a:cxn ang="0">
                    <a:pos x="T4" y="T5"/>
                  </a:cxn>
                  <a:cxn ang="0">
                    <a:pos x="T6" y="T7"/>
                  </a:cxn>
                </a:cxnLst>
                <a:rect l="0" t="0" r="r" b="b"/>
                <a:pathLst>
                  <a:path w="12" h="13">
                    <a:moveTo>
                      <a:pt x="2" y="5"/>
                    </a:moveTo>
                    <a:lnTo>
                      <a:pt x="2" y="5"/>
                    </a:lnTo>
                    <a:cubicBezTo>
                      <a:pt x="4" y="0"/>
                      <a:pt x="12" y="3"/>
                      <a:pt x="10" y="8"/>
                    </a:cubicBezTo>
                    <a:cubicBezTo>
                      <a:pt x="8" y="13"/>
                      <a:pt x="0" y="10"/>
                      <a:pt x="2"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12" name="Freeform 1223"/>
              <p:cNvSpPr>
                <a:spLocks/>
              </p:cNvSpPr>
              <p:nvPr/>
            </p:nvSpPr>
            <p:spPr bwMode="auto">
              <a:xfrm>
                <a:off x="5208" y="2099"/>
                <a:ext cx="2" cy="2"/>
              </a:xfrm>
              <a:custGeom>
                <a:avLst/>
                <a:gdLst>
                  <a:gd name="T0" fmla="*/ 5 w 6"/>
                  <a:gd name="T1" fmla="*/ 2 h 6"/>
                  <a:gd name="T2" fmla="*/ 5 w 6"/>
                  <a:gd name="T3" fmla="*/ 2 h 6"/>
                  <a:gd name="T4" fmla="*/ 2 w 6"/>
                  <a:gd name="T5" fmla="*/ 0 h 6"/>
                  <a:gd name="T6" fmla="*/ 0 w 6"/>
                  <a:gd name="T7" fmla="*/ 2 h 6"/>
                  <a:gd name="T8" fmla="*/ 2 w 6"/>
                  <a:gd name="T9" fmla="*/ 6 h 6"/>
                  <a:gd name="T10" fmla="*/ 6 w 6"/>
                  <a:gd name="T11" fmla="*/ 4 h 6"/>
                  <a:gd name="T12" fmla="*/ 5 w 6"/>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5" y="2"/>
                    </a:moveTo>
                    <a:lnTo>
                      <a:pt x="5" y="2"/>
                    </a:lnTo>
                    <a:cubicBezTo>
                      <a:pt x="4" y="1"/>
                      <a:pt x="3" y="0"/>
                      <a:pt x="2" y="0"/>
                    </a:cubicBezTo>
                    <a:cubicBezTo>
                      <a:pt x="1" y="1"/>
                      <a:pt x="1" y="1"/>
                      <a:pt x="0" y="2"/>
                    </a:cubicBezTo>
                    <a:cubicBezTo>
                      <a:pt x="0" y="4"/>
                      <a:pt x="1" y="6"/>
                      <a:pt x="2" y="6"/>
                    </a:cubicBezTo>
                    <a:cubicBezTo>
                      <a:pt x="3" y="6"/>
                      <a:pt x="5" y="6"/>
                      <a:pt x="6" y="4"/>
                    </a:cubicBezTo>
                    <a:cubicBezTo>
                      <a:pt x="6" y="3"/>
                      <a:pt x="6" y="2"/>
                      <a:pt x="5" y="2"/>
                    </a:cubicBezTo>
                    <a:close/>
                  </a:path>
                </a:pathLst>
              </a:custGeom>
              <a:solidFill>
                <a:srgbClr val="EC19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13" name="Freeform 1224"/>
              <p:cNvSpPr>
                <a:spLocks/>
              </p:cNvSpPr>
              <p:nvPr/>
            </p:nvSpPr>
            <p:spPr bwMode="auto">
              <a:xfrm>
                <a:off x="5182" y="2118"/>
                <a:ext cx="3" cy="3"/>
              </a:xfrm>
              <a:custGeom>
                <a:avLst/>
                <a:gdLst>
                  <a:gd name="T0" fmla="*/ 7 w 12"/>
                  <a:gd name="T1" fmla="*/ 2 h 10"/>
                  <a:gd name="T2" fmla="*/ 7 w 12"/>
                  <a:gd name="T3" fmla="*/ 2 h 10"/>
                  <a:gd name="T4" fmla="*/ 6 w 12"/>
                  <a:gd name="T5" fmla="*/ 9 h 10"/>
                  <a:gd name="T6" fmla="*/ 7 w 12"/>
                  <a:gd name="T7" fmla="*/ 2 h 10"/>
                </a:gdLst>
                <a:ahLst/>
                <a:cxnLst>
                  <a:cxn ang="0">
                    <a:pos x="T0" y="T1"/>
                  </a:cxn>
                  <a:cxn ang="0">
                    <a:pos x="T2" y="T3"/>
                  </a:cxn>
                  <a:cxn ang="0">
                    <a:pos x="T4" y="T5"/>
                  </a:cxn>
                  <a:cxn ang="0">
                    <a:pos x="T6" y="T7"/>
                  </a:cxn>
                </a:cxnLst>
                <a:rect l="0" t="0" r="r" b="b"/>
                <a:pathLst>
                  <a:path w="12" h="10">
                    <a:moveTo>
                      <a:pt x="7" y="2"/>
                    </a:moveTo>
                    <a:lnTo>
                      <a:pt x="7" y="2"/>
                    </a:lnTo>
                    <a:cubicBezTo>
                      <a:pt x="0" y="0"/>
                      <a:pt x="1" y="8"/>
                      <a:pt x="6" y="9"/>
                    </a:cubicBezTo>
                    <a:cubicBezTo>
                      <a:pt x="12" y="10"/>
                      <a:pt x="11" y="3"/>
                      <a:pt x="7" y="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14" name="Freeform 1225"/>
              <p:cNvSpPr>
                <a:spLocks/>
              </p:cNvSpPr>
              <p:nvPr/>
            </p:nvSpPr>
            <p:spPr bwMode="auto">
              <a:xfrm>
                <a:off x="5182" y="2119"/>
                <a:ext cx="2" cy="2"/>
              </a:xfrm>
              <a:custGeom>
                <a:avLst/>
                <a:gdLst>
                  <a:gd name="T0" fmla="*/ 4 w 6"/>
                  <a:gd name="T1" fmla="*/ 0 h 5"/>
                  <a:gd name="T2" fmla="*/ 4 w 6"/>
                  <a:gd name="T3" fmla="*/ 0 h 5"/>
                  <a:gd name="T4" fmla="*/ 1 w 6"/>
                  <a:gd name="T5" fmla="*/ 1 h 5"/>
                  <a:gd name="T6" fmla="*/ 0 w 6"/>
                  <a:gd name="T7" fmla="*/ 3 h 5"/>
                  <a:gd name="T8" fmla="*/ 3 w 6"/>
                  <a:gd name="T9" fmla="*/ 5 h 5"/>
                  <a:gd name="T10" fmla="*/ 6 w 6"/>
                  <a:gd name="T11" fmla="*/ 4 h 5"/>
                  <a:gd name="T12" fmla="*/ 4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4" y="0"/>
                    </a:moveTo>
                    <a:lnTo>
                      <a:pt x="4" y="0"/>
                    </a:lnTo>
                    <a:cubicBezTo>
                      <a:pt x="2" y="0"/>
                      <a:pt x="1" y="0"/>
                      <a:pt x="1" y="1"/>
                    </a:cubicBezTo>
                    <a:cubicBezTo>
                      <a:pt x="0" y="1"/>
                      <a:pt x="0" y="2"/>
                      <a:pt x="0" y="3"/>
                    </a:cubicBezTo>
                    <a:cubicBezTo>
                      <a:pt x="1" y="4"/>
                      <a:pt x="2" y="5"/>
                      <a:pt x="3" y="5"/>
                    </a:cubicBezTo>
                    <a:cubicBezTo>
                      <a:pt x="4" y="5"/>
                      <a:pt x="6" y="5"/>
                      <a:pt x="6" y="4"/>
                    </a:cubicBezTo>
                    <a:cubicBezTo>
                      <a:pt x="6" y="3"/>
                      <a:pt x="6" y="1"/>
                      <a:pt x="4" y="0"/>
                    </a:cubicBezTo>
                    <a:close/>
                  </a:path>
                </a:pathLst>
              </a:custGeom>
              <a:solidFill>
                <a:srgbClr val="EC19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15" name="Freeform 1226"/>
              <p:cNvSpPr>
                <a:spLocks/>
              </p:cNvSpPr>
              <p:nvPr/>
            </p:nvSpPr>
            <p:spPr bwMode="auto">
              <a:xfrm>
                <a:off x="5162" y="2132"/>
                <a:ext cx="4" cy="4"/>
              </a:xfrm>
              <a:custGeom>
                <a:avLst/>
                <a:gdLst>
                  <a:gd name="T0" fmla="*/ 5 w 15"/>
                  <a:gd name="T1" fmla="*/ 2 h 11"/>
                  <a:gd name="T2" fmla="*/ 5 w 15"/>
                  <a:gd name="T3" fmla="*/ 2 h 11"/>
                  <a:gd name="T4" fmla="*/ 8 w 15"/>
                  <a:gd name="T5" fmla="*/ 9 h 11"/>
                  <a:gd name="T6" fmla="*/ 5 w 15"/>
                  <a:gd name="T7" fmla="*/ 2 h 11"/>
                </a:gdLst>
                <a:ahLst/>
                <a:cxnLst>
                  <a:cxn ang="0">
                    <a:pos x="T0" y="T1"/>
                  </a:cxn>
                  <a:cxn ang="0">
                    <a:pos x="T2" y="T3"/>
                  </a:cxn>
                  <a:cxn ang="0">
                    <a:pos x="T4" y="T5"/>
                  </a:cxn>
                  <a:cxn ang="0">
                    <a:pos x="T6" y="T7"/>
                  </a:cxn>
                </a:cxnLst>
                <a:rect l="0" t="0" r="r" b="b"/>
                <a:pathLst>
                  <a:path w="15" h="11">
                    <a:moveTo>
                      <a:pt x="5" y="2"/>
                    </a:moveTo>
                    <a:lnTo>
                      <a:pt x="5" y="2"/>
                    </a:lnTo>
                    <a:cubicBezTo>
                      <a:pt x="0" y="4"/>
                      <a:pt x="2" y="11"/>
                      <a:pt x="8" y="9"/>
                    </a:cubicBezTo>
                    <a:cubicBezTo>
                      <a:pt x="15" y="7"/>
                      <a:pt x="9" y="0"/>
                      <a:pt x="5" y="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16" name="Freeform 1227"/>
              <p:cNvSpPr>
                <a:spLocks/>
              </p:cNvSpPr>
              <p:nvPr/>
            </p:nvSpPr>
            <p:spPr bwMode="auto">
              <a:xfrm>
                <a:off x="5163" y="2133"/>
                <a:ext cx="2" cy="2"/>
              </a:xfrm>
              <a:custGeom>
                <a:avLst/>
                <a:gdLst>
                  <a:gd name="T0" fmla="*/ 7 w 7"/>
                  <a:gd name="T1" fmla="*/ 4 h 6"/>
                  <a:gd name="T2" fmla="*/ 7 w 7"/>
                  <a:gd name="T3" fmla="*/ 4 h 6"/>
                  <a:gd name="T4" fmla="*/ 6 w 7"/>
                  <a:gd name="T5" fmla="*/ 1 h 6"/>
                  <a:gd name="T6" fmla="*/ 2 w 7"/>
                  <a:gd name="T7" fmla="*/ 1 h 6"/>
                  <a:gd name="T8" fmla="*/ 1 w 7"/>
                  <a:gd name="T9" fmla="*/ 5 h 6"/>
                  <a:gd name="T10" fmla="*/ 5 w 7"/>
                  <a:gd name="T11" fmla="*/ 6 h 6"/>
                  <a:gd name="T12" fmla="*/ 7 w 7"/>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4"/>
                    </a:moveTo>
                    <a:lnTo>
                      <a:pt x="7" y="4"/>
                    </a:lnTo>
                    <a:cubicBezTo>
                      <a:pt x="7" y="3"/>
                      <a:pt x="7" y="2"/>
                      <a:pt x="6" y="1"/>
                    </a:cubicBezTo>
                    <a:cubicBezTo>
                      <a:pt x="5" y="0"/>
                      <a:pt x="3" y="0"/>
                      <a:pt x="2" y="1"/>
                    </a:cubicBezTo>
                    <a:cubicBezTo>
                      <a:pt x="1" y="2"/>
                      <a:pt x="0" y="3"/>
                      <a:pt x="1" y="5"/>
                    </a:cubicBezTo>
                    <a:cubicBezTo>
                      <a:pt x="1" y="6"/>
                      <a:pt x="3" y="6"/>
                      <a:pt x="5" y="6"/>
                    </a:cubicBezTo>
                    <a:cubicBezTo>
                      <a:pt x="6" y="5"/>
                      <a:pt x="7" y="5"/>
                      <a:pt x="7" y="4"/>
                    </a:cubicBezTo>
                    <a:close/>
                  </a:path>
                </a:pathLst>
              </a:custGeom>
              <a:solidFill>
                <a:srgbClr val="EC19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17" name="Freeform 1228"/>
              <p:cNvSpPr>
                <a:spLocks/>
              </p:cNvSpPr>
              <p:nvPr/>
            </p:nvSpPr>
            <p:spPr bwMode="auto">
              <a:xfrm>
                <a:off x="5135" y="1973"/>
                <a:ext cx="1" cy="1"/>
              </a:xfrm>
              <a:custGeom>
                <a:avLst/>
                <a:gdLst>
                  <a:gd name="T0" fmla="*/ 2 w 2"/>
                  <a:gd name="T1" fmla="*/ 2 h 3"/>
                  <a:gd name="T2" fmla="*/ 2 w 2"/>
                  <a:gd name="T3" fmla="*/ 2 h 3"/>
                  <a:gd name="T4" fmla="*/ 1 w 2"/>
                  <a:gd name="T5" fmla="*/ 3 h 3"/>
                  <a:gd name="T6" fmla="*/ 0 w 2"/>
                  <a:gd name="T7" fmla="*/ 2 h 3"/>
                  <a:gd name="T8" fmla="*/ 1 w 2"/>
                  <a:gd name="T9" fmla="*/ 0 h 3"/>
                  <a:gd name="T10" fmla="*/ 2 w 2"/>
                  <a:gd name="T11" fmla="*/ 2 h 3"/>
                </a:gdLst>
                <a:ahLst/>
                <a:cxnLst>
                  <a:cxn ang="0">
                    <a:pos x="T0" y="T1"/>
                  </a:cxn>
                  <a:cxn ang="0">
                    <a:pos x="T2" y="T3"/>
                  </a:cxn>
                  <a:cxn ang="0">
                    <a:pos x="T4" y="T5"/>
                  </a:cxn>
                  <a:cxn ang="0">
                    <a:pos x="T6" y="T7"/>
                  </a:cxn>
                  <a:cxn ang="0">
                    <a:pos x="T8" y="T9"/>
                  </a:cxn>
                  <a:cxn ang="0">
                    <a:pos x="T10" y="T11"/>
                  </a:cxn>
                </a:cxnLst>
                <a:rect l="0" t="0" r="r" b="b"/>
                <a:pathLst>
                  <a:path w="2" h="3">
                    <a:moveTo>
                      <a:pt x="2" y="2"/>
                    </a:moveTo>
                    <a:lnTo>
                      <a:pt x="2" y="2"/>
                    </a:lnTo>
                    <a:cubicBezTo>
                      <a:pt x="2" y="2"/>
                      <a:pt x="2" y="3"/>
                      <a:pt x="1" y="3"/>
                    </a:cubicBezTo>
                    <a:cubicBezTo>
                      <a:pt x="1" y="3"/>
                      <a:pt x="0" y="2"/>
                      <a:pt x="0" y="2"/>
                    </a:cubicBezTo>
                    <a:cubicBezTo>
                      <a:pt x="0" y="1"/>
                      <a:pt x="1" y="0"/>
                      <a:pt x="1" y="0"/>
                    </a:cubicBezTo>
                    <a:cubicBezTo>
                      <a:pt x="2" y="0"/>
                      <a:pt x="2" y="1"/>
                      <a:pt x="2" y="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grpSp>
        <p:grpSp>
          <p:nvGrpSpPr>
            <p:cNvPr id="55" name="Group 1231"/>
            <p:cNvGrpSpPr>
              <a:grpSpLocks/>
            </p:cNvGrpSpPr>
            <p:nvPr/>
          </p:nvGrpSpPr>
          <p:grpSpPr bwMode="auto">
            <a:xfrm>
              <a:off x="6363077" y="5588580"/>
              <a:ext cx="468000" cy="313200"/>
              <a:chOff x="338" y="2666"/>
              <a:chExt cx="1183" cy="593"/>
            </a:xfrm>
          </p:grpSpPr>
          <p:sp>
            <p:nvSpPr>
              <p:cNvPr id="193" name="Freeform 1232"/>
              <p:cNvSpPr>
                <a:spLocks/>
              </p:cNvSpPr>
              <p:nvPr/>
            </p:nvSpPr>
            <p:spPr bwMode="auto">
              <a:xfrm>
                <a:off x="338" y="2863"/>
                <a:ext cx="1183" cy="198"/>
              </a:xfrm>
              <a:custGeom>
                <a:avLst/>
                <a:gdLst>
                  <a:gd name="T0" fmla="*/ 0 w 3840"/>
                  <a:gd name="T1" fmla="*/ 0 h 640"/>
                  <a:gd name="T2" fmla="*/ 0 w 3840"/>
                  <a:gd name="T3" fmla="*/ 0 h 640"/>
                  <a:gd name="T4" fmla="*/ 3840 w 3840"/>
                  <a:gd name="T5" fmla="*/ 0 h 640"/>
                  <a:gd name="T6" fmla="*/ 3840 w 3840"/>
                  <a:gd name="T7" fmla="*/ 640 h 640"/>
                  <a:gd name="T8" fmla="*/ 0 w 3840"/>
                  <a:gd name="T9" fmla="*/ 640 h 640"/>
                  <a:gd name="T10" fmla="*/ 0 w 3840"/>
                  <a:gd name="T11" fmla="*/ 0 h 640"/>
                </a:gdLst>
                <a:ahLst/>
                <a:cxnLst>
                  <a:cxn ang="0">
                    <a:pos x="T0" y="T1"/>
                  </a:cxn>
                  <a:cxn ang="0">
                    <a:pos x="T2" y="T3"/>
                  </a:cxn>
                  <a:cxn ang="0">
                    <a:pos x="T4" y="T5"/>
                  </a:cxn>
                  <a:cxn ang="0">
                    <a:pos x="T6" y="T7"/>
                  </a:cxn>
                  <a:cxn ang="0">
                    <a:pos x="T8" y="T9"/>
                  </a:cxn>
                  <a:cxn ang="0">
                    <a:pos x="T10" y="T11"/>
                  </a:cxn>
                </a:cxnLst>
                <a:rect l="0" t="0" r="r" b="b"/>
                <a:pathLst>
                  <a:path w="3840" h="640">
                    <a:moveTo>
                      <a:pt x="0" y="0"/>
                    </a:moveTo>
                    <a:lnTo>
                      <a:pt x="0" y="0"/>
                    </a:lnTo>
                    <a:lnTo>
                      <a:pt x="3840" y="0"/>
                    </a:lnTo>
                    <a:lnTo>
                      <a:pt x="3840" y="640"/>
                    </a:lnTo>
                    <a:lnTo>
                      <a:pt x="0" y="64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94" name="Freeform 1233"/>
              <p:cNvSpPr>
                <a:spLocks/>
              </p:cNvSpPr>
              <p:nvPr/>
            </p:nvSpPr>
            <p:spPr bwMode="auto">
              <a:xfrm>
                <a:off x="338" y="2863"/>
                <a:ext cx="1183" cy="198"/>
              </a:xfrm>
              <a:custGeom>
                <a:avLst/>
                <a:gdLst>
                  <a:gd name="T0" fmla="*/ 0 w 3840"/>
                  <a:gd name="T1" fmla="*/ 640 h 640"/>
                  <a:gd name="T2" fmla="*/ 0 w 3840"/>
                  <a:gd name="T3" fmla="*/ 640 h 640"/>
                  <a:gd name="T4" fmla="*/ 3840 w 3840"/>
                  <a:gd name="T5" fmla="*/ 640 h 640"/>
                  <a:gd name="T6" fmla="*/ 3840 w 3840"/>
                  <a:gd name="T7" fmla="*/ 0 h 640"/>
                  <a:gd name="T8" fmla="*/ 0 w 3840"/>
                  <a:gd name="T9" fmla="*/ 0 h 640"/>
                  <a:gd name="T10" fmla="*/ 0 w 3840"/>
                  <a:gd name="T11" fmla="*/ 640 h 640"/>
                </a:gdLst>
                <a:ahLst/>
                <a:cxnLst>
                  <a:cxn ang="0">
                    <a:pos x="T0" y="T1"/>
                  </a:cxn>
                  <a:cxn ang="0">
                    <a:pos x="T2" y="T3"/>
                  </a:cxn>
                  <a:cxn ang="0">
                    <a:pos x="T4" y="T5"/>
                  </a:cxn>
                  <a:cxn ang="0">
                    <a:pos x="T6" y="T7"/>
                  </a:cxn>
                  <a:cxn ang="0">
                    <a:pos x="T8" y="T9"/>
                  </a:cxn>
                  <a:cxn ang="0">
                    <a:pos x="T10" y="T11"/>
                  </a:cxn>
                </a:cxnLst>
                <a:rect l="0" t="0" r="r" b="b"/>
                <a:pathLst>
                  <a:path w="3840" h="640">
                    <a:moveTo>
                      <a:pt x="0" y="640"/>
                    </a:moveTo>
                    <a:lnTo>
                      <a:pt x="0" y="640"/>
                    </a:lnTo>
                    <a:lnTo>
                      <a:pt x="3840" y="640"/>
                    </a:lnTo>
                    <a:lnTo>
                      <a:pt x="3840" y="0"/>
                    </a:lnTo>
                    <a:lnTo>
                      <a:pt x="0" y="0"/>
                    </a:lnTo>
                    <a:lnTo>
                      <a:pt x="0" y="64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95" name="Freeform 1234"/>
              <p:cNvSpPr>
                <a:spLocks/>
              </p:cNvSpPr>
              <p:nvPr/>
            </p:nvSpPr>
            <p:spPr bwMode="auto">
              <a:xfrm>
                <a:off x="897" y="2928"/>
                <a:ext cx="65" cy="62"/>
              </a:xfrm>
              <a:custGeom>
                <a:avLst/>
                <a:gdLst>
                  <a:gd name="T0" fmla="*/ 105 w 210"/>
                  <a:gd name="T1" fmla="*/ 0 h 199"/>
                  <a:gd name="T2" fmla="*/ 105 w 210"/>
                  <a:gd name="T3" fmla="*/ 0 h 199"/>
                  <a:gd name="T4" fmla="*/ 81 w 210"/>
                  <a:gd name="T5" fmla="*/ 76 h 199"/>
                  <a:gd name="T6" fmla="*/ 0 w 210"/>
                  <a:gd name="T7" fmla="*/ 76 h 199"/>
                  <a:gd name="T8" fmla="*/ 65 w 210"/>
                  <a:gd name="T9" fmla="*/ 123 h 199"/>
                  <a:gd name="T10" fmla="*/ 40 w 210"/>
                  <a:gd name="T11" fmla="*/ 199 h 199"/>
                  <a:gd name="T12" fmla="*/ 105 w 210"/>
                  <a:gd name="T13" fmla="*/ 152 h 199"/>
                  <a:gd name="T14" fmla="*/ 170 w 210"/>
                  <a:gd name="T15" fmla="*/ 199 h 199"/>
                  <a:gd name="T16" fmla="*/ 145 w 210"/>
                  <a:gd name="T17" fmla="*/ 123 h 199"/>
                  <a:gd name="T18" fmla="*/ 210 w 210"/>
                  <a:gd name="T19" fmla="*/ 76 h 199"/>
                  <a:gd name="T20" fmla="*/ 130 w 210"/>
                  <a:gd name="T21" fmla="*/ 76 h 199"/>
                  <a:gd name="T22" fmla="*/ 105 w 210"/>
                  <a:gd name="T23"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199">
                    <a:moveTo>
                      <a:pt x="105" y="0"/>
                    </a:moveTo>
                    <a:lnTo>
                      <a:pt x="105" y="0"/>
                    </a:lnTo>
                    <a:lnTo>
                      <a:pt x="81" y="76"/>
                    </a:lnTo>
                    <a:lnTo>
                      <a:pt x="0" y="76"/>
                    </a:lnTo>
                    <a:lnTo>
                      <a:pt x="65" y="123"/>
                    </a:lnTo>
                    <a:lnTo>
                      <a:pt x="40" y="199"/>
                    </a:lnTo>
                    <a:lnTo>
                      <a:pt x="105" y="152"/>
                    </a:lnTo>
                    <a:lnTo>
                      <a:pt x="170" y="199"/>
                    </a:lnTo>
                    <a:lnTo>
                      <a:pt x="145" y="123"/>
                    </a:lnTo>
                    <a:lnTo>
                      <a:pt x="210" y="76"/>
                    </a:lnTo>
                    <a:lnTo>
                      <a:pt x="130" y="76"/>
                    </a:lnTo>
                    <a:lnTo>
                      <a:pt x="105" y="0"/>
                    </a:lnTo>
                    <a:close/>
                  </a:path>
                </a:pathLst>
              </a:custGeom>
              <a:solidFill>
                <a:srgbClr val="1B468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96" name="Freeform 1235"/>
              <p:cNvSpPr>
                <a:spLocks/>
              </p:cNvSpPr>
              <p:nvPr/>
            </p:nvSpPr>
            <p:spPr bwMode="auto">
              <a:xfrm>
                <a:off x="979" y="2878"/>
                <a:ext cx="65" cy="61"/>
              </a:xfrm>
              <a:custGeom>
                <a:avLst/>
                <a:gdLst>
                  <a:gd name="T0" fmla="*/ 105 w 210"/>
                  <a:gd name="T1" fmla="*/ 0 h 200"/>
                  <a:gd name="T2" fmla="*/ 105 w 210"/>
                  <a:gd name="T3" fmla="*/ 0 h 200"/>
                  <a:gd name="T4" fmla="*/ 80 w 210"/>
                  <a:gd name="T5" fmla="*/ 76 h 200"/>
                  <a:gd name="T6" fmla="*/ 0 w 210"/>
                  <a:gd name="T7" fmla="*/ 76 h 200"/>
                  <a:gd name="T8" fmla="*/ 65 w 210"/>
                  <a:gd name="T9" fmla="*/ 123 h 200"/>
                  <a:gd name="T10" fmla="*/ 40 w 210"/>
                  <a:gd name="T11" fmla="*/ 200 h 200"/>
                  <a:gd name="T12" fmla="*/ 105 w 210"/>
                  <a:gd name="T13" fmla="*/ 152 h 200"/>
                  <a:gd name="T14" fmla="*/ 170 w 210"/>
                  <a:gd name="T15" fmla="*/ 200 h 200"/>
                  <a:gd name="T16" fmla="*/ 145 w 210"/>
                  <a:gd name="T17" fmla="*/ 123 h 200"/>
                  <a:gd name="T18" fmla="*/ 210 w 210"/>
                  <a:gd name="T19" fmla="*/ 76 h 200"/>
                  <a:gd name="T20" fmla="*/ 130 w 210"/>
                  <a:gd name="T21" fmla="*/ 76 h 200"/>
                  <a:gd name="T22" fmla="*/ 105 w 210"/>
                  <a:gd name="T23"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200">
                    <a:moveTo>
                      <a:pt x="105" y="0"/>
                    </a:moveTo>
                    <a:lnTo>
                      <a:pt x="105" y="0"/>
                    </a:lnTo>
                    <a:lnTo>
                      <a:pt x="80" y="76"/>
                    </a:lnTo>
                    <a:lnTo>
                      <a:pt x="0" y="76"/>
                    </a:lnTo>
                    <a:lnTo>
                      <a:pt x="65" y="123"/>
                    </a:lnTo>
                    <a:lnTo>
                      <a:pt x="40" y="200"/>
                    </a:lnTo>
                    <a:lnTo>
                      <a:pt x="105" y="152"/>
                    </a:lnTo>
                    <a:lnTo>
                      <a:pt x="170" y="200"/>
                    </a:lnTo>
                    <a:lnTo>
                      <a:pt x="145" y="123"/>
                    </a:lnTo>
                    <a:lnTo>
                      <a:pt x="210" y="76"/>
                    </a:lnTo>
                    <a:lnTo>
                      <a:pt x="130" y="76"/>
                    </a:lnTo>
                    <a:lnTo>
                      <a:pt x="105" y="0"/>
                    </a:lnTo>
                    <a:close/>
                  </a:path>
                </a:pathLst>
              </a:custGeom>
              <a:solidFill>
                <a:srgbClr val="1B468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97" name="Freeform 1236"/>
              <p:cNvSpPr>
                <a:spLocks/>
              </p:cNvSpPr>
              <p:nvPr/>
            </p:nvSpPr>
            <p:spPr bwMode="auto">
              <a:xfrm>
                <a:off x="979" y="2979"/>
                <a:ext cx="65" cy="61"/>
              </a:xfrm>
              <a:custGeom>
                <a:avLst/>
                <a:gdLst>
                  <a:gd name="T0" fmla="*/ 105 w 210"/>
                  <a:gd name="T1" fmla="*/ 0 h 200"/>
                  <a:gd name="T2" fmla="*/ 105 w 210"/>
                  <a:gd name="T3" fmla="*/ 0 h 200"/>
                  <a:gd name="T4" fmla="*/ 129 w 210"/>
                  <a:gd name="T5" fmla="*/ 77 h 200"/>
                  <a:gd name="T6" fmla="*/ 210 w 210"/>
                  <a:gd name="T7" fmla="*/ 77 h 200"/>
                  <a:gd name="T8" fmla="*/ 145 w 210"/>
                  <a:gd name="T9" fmla="*/ 124 h 200"/>
                  <a:gd name="T10" fmla="*/ 170 w 210"/>
                  <a:gd name="T11" fmla="*/ 200 h 200"/>
                  <a:gd name="T12" fmla="*/ 105 w 210"/>
                  <a:gd name="T13" fmla="*/ 153 h 200"/>
                  <a:gd name="T14" fmla="*/ 40 w 210"/>
                  <a:gd name="T15" fmla="*/ 200 h 200"/>
                  <a:gd name="T16" fmla="*/ 65 w 210"/>
                  <a:gd name="T17" fmla="*/ 123 h 200"/>
                  <a:gd name="T18" fmla="*/ 0 w 210"/>
                  <a:gd name="T19" fmla="*/ 77 h 200"/>
                  <a:gd name="T20" fmla="*/ 80 w 210"/>
                  <a:gd name="T21" fmla="*/ 77 h 200"/>
                  <a:gd name="T22" fmla="*/ 105 w 210"/>
                  <a:gd name="T23"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200">
                    <a:moveTo>
                      <a:pt x="105" y="0"/>
                    </a:moveTo>
                    <a:lnTo>
                      <a:pt x="105" y="0"/>
                    </a:lnTo>
                    <a:lnTo>
                      <a:pt x="129" y="77"/>
                    </a:lnTo>
                    <a:lnTo>
                      <a:pt x="210" y="77"/>
                    </a:lnTo>
                    <a:lnTo>
                      <a:pt x="145" y="124"/>
                    </a:lnTo>
                    <a:lnTo>
                      <a:pt x="170" y="200"/>
                    </a:lnTo>
                    <a:lnTo>
                      <a:pt x="105" y="153"/>
                    </a:lnTo>
                    <a:lnTo>
                      <a:pt x="40" y="200"/>
                    </a:lnTo>
                    <a:lnTo>
                      <a:pt x="65" y="123"/>
                    </a:lnTo>
                    <a:lnTo>
                      <a:pt x="0" y="77"/>
                    </a:lnTo>
                    <a:lnTo>
                      <a:pt x="80" y="77"/>
                    </a:lnTo>
                    <a:lnTo>
                      <a:pt x="105" y="0"/>
                    </a:lnTo>
                    <a:close/>
                  </a:path>
                </a:pathLst>
              </a:custGeom>
              <a:solidFill>
                <a:srgbClr val="1B468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98" name="Freeform 1237"/>
              <p:cNvSpPr>
                <a:spLocks/>
              </p:cNvSpPr>
              <p:nvPr/>
            </p:nvSpPr>
            <p:spPr bwMode="auto">
              <a:xfrm>
                <a:off x="815" y="2878"/>
                <a:ext cx="65" cy="61"/>
              </a:xfrm>
              <a:custGeom>
                <a:avLst/>
                <a:gdLst>
                  <a:gd name="T0" fmla="*/ 105 w 211"/>
                  <a:gd name="T1" fmla="*/ 0 h 200"/>
                  <a:gd name="T2" fmla="*/ 105 w 211"/>
                  <a:gd name="T3" fmla="*/ 0 h 200"/>
                  <a:gd name="T4" fmla="*/ 130 w 211"/>
                  <a:gd name="T5" fmla="*/ 76 h 200"/>
                  <a:gd name="T6" fmla="*/ 211 w 211"/>
                  <a:gd name="T7" fmla="*/ 76 h 200"/>
                  <a:gd name="T8" fmla="*/ 145 w 211"/>
                  <a:gd name="T9" fmla="*/ 123 h 200"/>
                  <a:gd name="T10" fmla="*/ 170 w 211"/>
                  <a:gd name="T11" fmla="*/ 200 h 200"/>
                  <a:gd name="T12" fmla="*/ 105 w 211"/>
                  <a:gd name="T13" fmla="*/ 152 h 200"/>
                  <a:gd name="T14" fmla="*/ 41 w 211"/>
                  <a:gd name="T15" fmla="*/ 200 h 200"/>
                  <a:gd name="T16" fmla="*/ 65 w 211"/>
                  <a:gd name="T17" fmla="*/ 123 h 200"/>
                  <a:gd name="T18" fmla="*/ 0 w 211"/>
                  <a:gd name="T19" fmla="*/ 76 h 200"/>
                  <a:gd name="T20" fmla="*/ 81 w 211"/>
                  <a:gd name="T21" fmla="*/ 76 h 200"/>
                  <a:gd name="T22" fmla="*/ 105 w 211"/>
                  <a:gd name="T23"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1" h="200">
                    <a:moveTo>
                      <a:pt x="105" y="0"/>
                    </a:moveTo>
                    <a:lnTo>
                      <a:pt x="105" y="0"/>
                    </a:lnTo>
                    <a:lnTo>
                      <a:pt x="130" y="76"/>
                    </a:lnTo>
                    <a:lnTo>
                      <a:pt x="211" y="76"/>
                    </a:lnTo>
                    <a:lnTo>
                      <a:pt x="145" y="123"/>
                    </a:lnTo>
                    <a:lnTo>
                      <a:pt x="170" y="200"/>
                    </a:lnTo>
                    <a:lnTo>
                      <a:pt x="105" y="152"/>
                    </a:lnTo>
                    <a:lnTo>
                      <a:pt x="41" y="200"/>
                    </a:lnTo>
                    <a:lnTo>
                      <a:pt x="65" y="123"/>
                    </a:lnTo>
                    <a:lnTo>
                      <a:pt x="0" y="76"/>
                    </a:lnTo>
                    <a:lnTo>
                      <a:pt x="81" y="76"/>
                    </a:lnTo>
                    <a:lnTo>
                      <a:pt x="105" y="0"/>
                    </a:lnTo>
                    <a:close/>
                  </a:path>
                </a:pathLst>
              </a:custGeom>
              <a:solidFill>
                <a:srgbClr val="1B468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99" name="Freeform 1238"/>
              <p:cNvSpPr>
                <a:spLocks/>
              </p:cNvSpPr>
              <p:nvPr/>
            </p:nvSpPr>
            <p:spPr bwMode="auto">
              <a:xfrm>
                <a:off x="815" y="2979"/>
                <a:ext cx="65" cy="61"/>
              </a:xfrm>
              <a:custGeom>
                <a:avLst/>
                <a:gdLst>
                  <a:gd name="T0" fmla="*/ 105 w 211"/>
                  <a:gd name="T1" fmla="*/ 0 h 200"/>
                  <a:gd name="T2" fmla="*/ 105 w 211"/>
                  <a:gd name="T3" fmla="*/ 0 h 200"/>
                  <a:gd name="T4" fmla="*/ 81 w 211"/>
                  <a:gd name="T5" fmla="*/ 77 h 200"/>
                  <a:gd name="T6" fmla="*/ 0 w 211"/>
                  <a:gd name="T7" fmla="*/ 77 h 200"/>
                  <a:gd name="T8" fmla="*/ 66 w 211"/>
                  <a:gd name="T9" fmla="*/ 124 h 200"/>
                  <a:gd name="T10" fmla="*/ 41 w 211"/>
                  <a:gd name="T11" fmla="*/ 200 h 200"/>
                  <a:gd name="T12" fmla="*/ 105 w 211"/>
                  <a:gd name="T13" fmla="*/ 153 h 200"/>
                  <a:gd name="T14" fmla="*/ 170 w 211"/>
                  <a:gd name="T15" fmla="*/ 200 h 200"/>
                  <a:gd name="T16" fmla="*/ 146 w 211"/>
                  <a:gd name="T17" fmla="*/ 123 h 200"/>
                  <a:gd name="T18" fmla="*/ 211 w 211"/>
                  <a:gd name="T19" fmla="*/ 77 h 200"/>
                  <a:gd name="T20" fmla="*/ 130 w 211"/>
                  <a:gd name="T21" fmla="*/ 77 h 200"/>
                  <a:gd name="T22" fmla="*/ 105 w 211"/>
                  <a:gd name="T23"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1" h="200">
                    <a:moveTo>
                      <a:pt x="105" y="0"/>
                    </a:moveTo>
                    <a:lnTo>
                      <a:pt x="105" y="0"/>
                    </a:lnTo>
                    <a:lnTo>
                      <a:pt x="81" y="77"/>
                    </a:lnTo>
                    <a:lnTo>
                      <a:pt x="0" y="77"/>
                    </a:lnTo>
                    <a:lnTo>
                      <a:pt x="66" y="124"/>
                    </a:lnTo>
                    <a:lnTo>
                      <a:pt x="41" y="200"/>
                    </a:lnTo>
                    <a:lnTo>
                      <a:pt x="105" y="153"/>
                    </a:lnTo>
                    <a:lnTo>
                      <a:pt x="170" y="200"/>
                    </a:lnTo>
                    <a:lnTo>
                      <a:pt x="146" y="123"/>
                    </a:lnTo>
                    <a:lnTo>
                      <a:pt x="211" y="77"/>
                    </a:lnTo>
                    <a:lnTo>
                      <a:pt x="130" y="77"/>
                    </a:lnTo>
                    <a:lnTo>
                      <a:pt x="105" y="0"/>
                    </a:lnTo>
                    <a:close/>
                  </a:path>
                </a:pathLst>
              </a:custGeom>
              <a:solidFill>
                <a:srgbClr val="1B468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00" name="Freeform 1239"/>
              <p:cNvSpPr>
                <a:spLocks/>
              </p:cNvSpPr>
              <p:nvPr/>
            </p:nvSpPr>
            <p:spPr bwMode="auto">
              <a:xfrm>
                <a:off x="338" y="3061"/>
                <a:ext cx="1183" cy="198"/>
              </a:xfrm>
              <a:custGeom>
                <a:avLst/>
                <a:gdLst>
                  <a:gd name="T0" fmla="*/ 0 w 3840"/>
                  <a:gd name="T1" fmla="*/ 0 h 640"/>
                  <a:gd name="T2" fmla="*/ 0 w 3840"/>
                  <a:gd name="T3" fmla="*/ 0 h 640"/>
                  <a:gd name="T4" fmla="*/ 3840 w 3840"/>
                  <a:gd name="T5" fmla="*/ 0 h 640"/>
                  <a:gd name="T6" fmla="*/ 3840 w 3840"/>
                  <a:gd name="T7" fmla="*/ 640 h 640"/>
                  <a:gd name="T8" fmla="*/ 0 w 3840"/>
                  <a:gd name="T9" fmla="*/ 640 h 640"/>
                  <a:gd name="T10" fmla="*/ 0 w 3840"/>
                  <a:gd name="T11" fmla="*/ 0 h 640"/>
                </a:gdLst>
                <a:ahLst/>
                <a:cxnLst>
                  <a:cxn ang="0">
                    <a:pos x="T0" y="T1"/>
                  </a:cxn>
                  <a:cxn ang="0">
                    <a:pos x="T2" y="T3"/>
                  </a:cxn>
                  <a:cxn ang="0">
                    <a:pos x="T4" y="T5"/>
                  </a:cxn>
                  <a:cxn ang="0">
                    <a:pos x="T6" y="T7"/>
                  </a:cxn>
                  <a:cxn ang="0">
                    <a:pos x="T8" y="T9"/>
                  </a:cxn>
                  <a:cxn ang="0">
                    <a:pos x="T10" y="T11"/>
                  </a:cxn>
                </a:cxnLst>
                <a:rect l="0" t="0" r="r" b="b"/>
                <a:pathLst>
                  <a:path w="3840" h="640">
                    <a:moveTo>
                      <a:pt x="0" y="0"/>
                    </a:moveTo>
                    <a:lnTo>
                      <a:pt x="0" y="0"/>
                    </a:lnTo>
                    <a:lnTo>
                      <a:pt x="3840" y="0"/>
                    </a:lnTo>
                    <a:lnTo>
                      <a:pt x="3840" y="640"/>
                    </a:lnTo>
                    <a:lnTo>
                      <a:pt x="0" y="640"/>
                    </a:lnTo>
                    <a:lnTo>
                      <a:pt x="0" y="0"/>
                    </a:lnTo>
                    <a:close/>
                  </a:path>
                </a:pathLst>
              </a:custGeom>
              <a:solidFill>
                <a:srgbClr val="1B468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01" name="Freeform 1240"/>
              <p:cNvSpPr>
                <a:spLocks/>
              </p:cNvSpPr>
              <p:nvPr/>
            </p:nvSpPr>
            <p:spPr bwMode="auto">
              <a:xfrm>
                <a:off x="338" y="3061"/>
                <a:ext cx="1183" cy="198"/>
              </a:xfrm>
              <a:custGeom>
                <a:avLst/>
                <a:gdLst>
                  <a:gd name="T0" fmla="*/ 0 w 3840"/>
                  <a:gd name="T1" fmla="*/ 640 h 640"/>
                  <a:gd name="T2" fmla="*/ 0 w 3840"/>
                  <a:gd name="T3" fmla="*/ 640 h 640"/>
                  <a:gd name="T4" fmla="*/ 3840 w 3840"/>
                  <a:gd name="T5" fmla="*/ 640 h 640"/>
                  <a:gd name="T6" fmla="*/ 3840 w 3840"/>
                  <a:gd name="T7" fmla="*/ 0 h 640"/>
                  <a:gd name="T8" fmla="*/ 0 w 3840"/>
                  <a:gd name="T9" fmla="*/ 0 h 640"/>
                  <a:gd name="T10" fmla="*/ 0 w 3840"/>
                  <a:gd name="T11" fmla="*/ 640 h 640"/>
                </a:gdLst>
                <a:ahLst/>
                <a:cxnLst>
                  <a:cxn ang="0">
                    <a:pos x="T0" y="T1"/>
                  </a:cxn>
                  <a:cxn ang="0">
                    <a:pos x="T2" y="T3"/>
                  </a:cxn>
                  <a:cxn ang="0">
                    <a:pos x="T4" y="T5"/>
                  </a:cxn>
                  <a:cxn ang="0">
                    <a:pos x="T6" y="T7"/>
                  </a:cxn>
                  <a:cxn ang="0">
                    <a:pos x="T8" y="T9"/>
                  </a:cxn>
                  <a:cxn ang="0">
                    <a:pos x="T10" y="T11"/>
                  </a:cxn>
                </a:cxnLst>
                <a:rect l="0" t="0" r="r" b="b"/>
                <a:pathLst>
                  <a:path w="3840" h="640">
                    <a:moveTo>
                      <a:pt x="0" y="640"/>
                    </a:moveTo>
                    <a:lnTo>
                      <a:pt x="0" y="640"/>
                    </a:lnTo>
                    <a:lnTo>
                      <a:pt x="3840" y="640"/>
                    </a:lnTo>
                    <a:lnTo>
                      <a:pt x="3840" y="0"/>
                    </a:lnTo>
                    <a:lnTo>
                      <a:pt x="0" y="0"/>
                    </a:lnTo>
                    <a:lnTo>
                      <a:pt x="0" y="64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02" name="Freeform 1241"/>
              <p:cNvSpPr>
                <a:spLocks/>
              </p:cNvSpPr>
              <p:nvPr/>
            </p:nvSpPr>
            <p:spPr bwMode="auto">
              <a:xfrm>
                <a:off x="338" y="2666"/>
                <a:ext cx="1183" cy="197"/>
              </a:xfrm>
              <a:custGeom>
                <a:avLst/>
                <a:gdLst>
                  <a:gd name="T0" fmla="*/ 0 w 3840"/>
                  <a:gd name="T1" fmla="*/ 0 h 640"/>
                  <a:gd name="T2" fmla="*/ 0 w 3840"/>
                  <a:gd name="T3" fmla="*/ 0 h 640"/>
                  <a:gd name="T4" fmla="*/ 3840 w 3840"/>
                  <a:gd name="T5" fmla="*/ 0 h 640"/>
                  <a:gd name="T6" fmla="*/ 3840 w 3840"/>
                  <a:gd name="T7" fmla="*/ 640 h 640"/>
                  <a:gd name="T8" fmla="*/ 0 w 3840"/>
                  <a:gd name="T9" fmla="*/ 640 h 640"/>
                  <a:gd name="T10" fmla="*/ 0 w 3840"/>
                  <a:gd name="T11" fmla="*/ 0 h 640"/>
                </a:gdLst>
                <a:ahLst/>
                <a:cxnLst>
                  <a:cxn ang="0">
                    <a:pos x="T0" y="T1"/>
                  </a:cxn>
                  <a:cxn ang="0">
                    <a:pos x="T2" y="T3"/>
                  </a:cxn>
                  <a:cxn ang="0">
                    <a:pos x="T4" y="T5"/>
                  </a:cxn>
                  <a:cxn ang="0">
                    <a:pos x="T6" y="T7"/>
                  </a:cxn>
                  <a:cxn ang="0">
                    <a:pos x="T8" y="T9"/>
                  </a:cxn>
                  <a:cxn ang="0">
                    <a:pos x="T10" y="T11"/>
                  </a:cxn>
                </a:cxnLst>
                <a:rect l="0" t="0" r="r" b="b"/>
                <a:pathLst>
                  <a:path w="3840" h="640">
                    <a:moveTo>
                      <a:pt x="0" y="0"/>
                    </a:moveTo>
                    <a:lnTo>
                      <a:pt x="0" y="0"/>
                    </a:lnTo>
                    <a:lnTo>
                      <a:pt x="3840" y="0"/>
                    </a:lnTo>
                    <a:lnTo>
                      <a:pt x="3840" y="640"/>
                    </a:lnTo>
                    <a:lnTo>
                      <a:pt x="0" y="640"/>
                    </a:lnTo>
                    <a:lnTo>
                      <a:pt x="0" y="0"/>
                    </a:lnTo>
                    <a:close/>
                  </a:path>
                </a:pathLst>
              </a:custGeom>
              <a:solidFill>
                <a:srgbClr val="1B468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203" name="Freeform 1242"/>
              <p:cNvSpPr>
                <a:spLocks/>
              </p:cNvSpPr>
              <p:nvPr/>
            </p:nvSpPr>
            <p:spPr bwMode="auto">
              <a:xfrm>
                <a:off x="338" y="2666"/>
                <a:ext cx="1183" cy="197"/>
              </a:xfrm>
              <a:custGeom>
                <a:avLst/>
                <a:gdLst>
                  <a:gd name="T0" fmla="*/ 0 w 3840"/>
                  <a:gd name="T1" fmla="*/ 0 h 640"/>
                  <a:gd name="T2" fmla="*/ 0 w 3840"/>
                  <a:gd name="T3" fmla="*/ 0 h 640"/>
                  <a:gd name="T4" fmla="*/ 3840 w 3840"/>
                  <a:gd name="T5" fmla="*/ 0 h 640"/>
                  <a:gd name="T6" fmla="*/ 3840 w 3840"/>
                  <a:gd name="T7" fmla="*/ 640 h 640"/>
                  <a:gd name="T8" fmla="*/ 0 w 3840"/>
                  <a:gd name="T9" fmla="*/ 640 h 640"/>
                  <a:gd name="T10" fmla="*/ 0 w 3840"/>
                  <a:gd name="T11" fmla="*/ 0 h 640"/>
                </a:gdLst>
                <a:ahLst/>
                <a:cxnLst>
                  <a:cxn ang="0">
                    <a:pos x="T0" y="T1"/>
                  </a:cxn>
                  <a:cxn ang="0">
                    <a:pos x="T2" y="T3"/>
                  </a:cxn>
                  <a:cxn ang="0">
                    <a:pos x="T4" y="T5"/>
                  </a:cxn>
                  <a:cxn ang="0">
                    <a:pos x="T6" y="T7"/>
                  </a:cxn>
                  <a:cxn ang="0">
                    <a:pos x="T8" y="T9"/>
                  </a:cxn>
                  <a:cxn ang="0">
                    <a:pos x="T10" y="T11"/>
                  </a:cxn>
                </a:cxnLst>
                <a:rect l="0" t="0" r="r" b="b"/>
                <a:pathLst>
                  <a:path w="3840" h="640">
                    <a:moveTo>
                      <a:pt x="0" y="0"/>
                    </a:moveTo>
                    <a:lnTo>
                      <a:pt x="0" y="0"/>
                    </a:lnTo>
                    <a:lnTo>
                      <a:pt x="3840" y="0"/>
                    </a:lnTo>
                    <a:lnTo>
                      <a:pt x="3840" y="640"/>
                    </a:lnTo>
                    <a:lnTo>
                      <a:pt x="0" y="640"/>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grpSp>
        <p:cxnSp>
          <p:nvCxnSpPr>
            <p:cNvPr id="56" name="Conector reto 13"/>
            <p:cNvCxnSpPr/>
            <p:nvPr/>
          </p:nvCxnSpPr>
          <p:spPr>
            <a:xfrm>
              <a:off x="6895335" y="4471909"/>
              <a:ext cx="0" cy="1573291"/>
            </a:xfrm>
            <a:prstGeom prst="straightConnector1">
              <a:avLst/>
            </a:prstGeom>
            <a:ln w="9525" cap="rnd">
              <a:solidFill>
                <a:schemeClr val="bg1">
                  <a:lumMod val="65000"/>
                </a:schemeClr>
              </a:solidFill>
              <a:prstDash val="solid"/>
              <a:tailEnd type="oval" w="sm" len="sm"/>
            </a:ln>
            <a:effectLst/>
          </p:spPr>
          <p:style>
            <a:lnRef idx="1">
              <a:schemeClr val="accent1"/>
            </a:lnRef>
            <a:fillRef idx="0">
              <a:schemeClr val="accent1"/>
            </a:fillRef>
            <a:effectRef idx="0">
              <a:schemeClr val="accent1"/>
            </a:effectRef>
            <a:fontRef idx="minor">
              <a:schemeClr val="tx1"/>
            </a:fontRef>
          </p:style>
        </p:cxnSp>
        <p:cxnSp>
          <p:nvCxnSpPr>
            <p:cNvPr id="57" name="Conector reto 13"/>
            <p:cNvCxnSpPr/>
            <p:nvPr/>
          </p:nvCxnSpPr>
          <p:spPr>
            <a:xfrm>
              <a:off x="7472510" y="4471909"/>
              <a:ext cx="0" cy="1573291"/>
            </a:xfrm>
            <a:prstGeom prst="straightConnector1">
              <a:avLst/>
            </a:prstGeom>
            <a:ln w="9525" cap="rnd">
              <a:solidFill>
                <a:schemeClr val="bg1">
                  <a:lumMod val="65000"/>
                </a:schemeClr>
              </a:solidFill>
              <a:prstDash val="solid"/>
              <a:tailEnd type="oval" w="sm" len="sm"/>
            </a:ln>
            <a:effectLst/>
          </p:spPr>
          <p:style>
            <a:lnRef idx="1">
              <a:schemeClr val="accent1"/>
            </a:lnRef>
            <a:fillRef idx="0">
              <a:schemeClr val="accent1"/>
            </a:fillRef>
            <a:effectRef idx="0">
              <a:schemeClr val="accent1"/>
            </a:effectRef>
            <a:fontRef idx="minor">
              <a:schemeClr val="tx1"/>
            </a:fontRef>
          </p:style>
        </p:cxnSp>
        <p:cxnSp>
          <p:nvCxnSpPr>
            <p:cNvPr id="58" name="Conector reto 13"/>
            <p:cNvCxnSpPr/>
            <p:nvPr/>
          </p:nvCxnSpPr>
          <p:spPr>
            <a:xfrm>
              <a:off x="8059094" y="4471909"/>
              <a:ext cx="0" cy="1573291"/>
            </a:xfrm>
            <a:prstGeom prst="straightConnector1">
              <a:avLst/>
            </a:prstGeom>
            <a:ln w="9525" cap="rnd">
              <a:solidFill>
                <a:schemeClr val="bg1">
                  <a:lumMod val="65000"/>
                </a:schemeClr>
              </a:solidFill>
              <a:prstDash val="solid"/>
              <a:tailEnd type="oval" w="sm" len="sm"/>
            </a:ln>
            <a:effectLst/>
          </p:spPr>
          <p:style>
            <a:lnRef idx="1">
              <a:schemeClr val="accent1"/>
            </a:lnRef>
            <a:fillRef idx="0">
              <a:schemeClr val="accent1"/>
            </a:fillRef>
            <a:effectRef idx="0">
              <a:schemeClr val="accent1"/>
            </a:effectRef>
            <a:fontRef idx="minor">
              <a:schemeClr val="tx1"/>
            </a:fontRef>
          </p:style>
        </p:cxnSp>
        <p:grpSp>
          <p:nvGrpSpPr>
            <p:cNvPr id="59" name="Group 1245"/>
            <p:cNvGrpSpPr>
              <a:grpSpLocks/>
            </p:cNvGrpSpPr>
            <p:nvPr/>
          </p:nvGrpSpPr>
          <p:grpSpPr bwMode="auto">
            <a:xfrm>
              <a:off x="6946728" y="5588580"/>
              <a:ext cx="468000" cy="313200"/>
              <a:chOff x="3307" y="2646"/>
              <a:chExt cx="1011" cy="608"/>
            </a:xfrm>
          </p:grpSpPr>
          <p:sp>
            <p:nvSpPr>
              <p:cNvPr id="69" name="Freeform 1246"/>
              <p:cNvSpPr>
                <a:spLocks/>
              </p:cNvSpPr>
              <p:nvPr/>
            </p:nvSpPr>
            <p:spPr bwMode="auto">
              <a:xfrm>
                <a:off x="3307" y="2646"/>
                <a:ext cx="1011" cy="608"/>
              </a:xfrm>
              <a:custGeom>
                <a:avLst/>
                <a:gdLst>
                  <a:gd name="T0" fmla="*/ 0 w 3200"/>
                  <a:gd name="T1" fmla="*/ 0 h 1920"/>
                  <a:gd name="T2" fmla="*/ 0 w 3200"/>
                  <a:gd name="T3" fmla="*/ 0 h 1920"/>
                  <a:gd name="T4" fmla="*/ 3200 w 3200"/>
                  <a:gd name="T5" fmla="*/ 0 h 1920"/>
                  <a:gd name="T6" fmla="*/ 3200 w 3200"/>
                  <a:gd name="T7" fmla="*/ 1920 h 1920"/>
                  <a:gd name="T8" fmla="*/ 0 w 3200"/>
                  <a:gd name="T9" fmla="*/ 1920 h 1920"/>
                  <a:gd name="T10" fmla="*/ 0 w 3200"/>
                  <a:gd name="T11" fmla="*/ 0 h 1920"/>
                </a:gdLst>
                <a:ahLst/>
                <a:cxnLst>
                  <a:cxn ang="0">
                    <a:pos x="T0" y="T1"/>
                  </a:cxn>
                  <a:cxn ang="0">
                    <a:pos x="T2" y="T3"/>
                  </a:cxn>
                  <a:cxn ang="0">
                    <a:pos x="T4" y="T5"/>
                  </a:cxn>
                  <a:cxn ang="0">
                    <a:pos x="T6" y="T7"/>
                  </a:cxn>
                  <a:cxn ang="0">
                    <a:pos x="T8" y="T9"/>
                  </a:cxn>
                  <a:cxn ang="0">
                    <a:pos x="T10" y="T11"/>
                  </a:cxn>
                </a:cxnLst>
                <a:rect l="0" t="0" r="r" b="b"/>
                <a:pathLst>
                  <a:path w="3200" h="1920">
                    <a:moveTo>
                      <a:pt x="0" y="0"/>
                    </a:moveTo>
                    <a:lnTo>
                      <a:pt x="0" y="0"/>
                    </a:lnTo>
                    <a:lnTo>
                      <a:pt x="3200" y="0"/>
                    </a:lnTo>
                    <a:lnTo>
                      <a:pt x="3200" y="1920"/>
                    </a:lnTo>
                    <a:lnTo>
                      <a:pt x="0" y="1920"/>
                    </a:lnTo>
                    <a:lnTo>
                      <a:pt x="0" y="0"/>
                    </a:lnTo>
                    <a:close/>
                  </a:path>
                </a:pathLst>
              </a:custGeom>
              <a:solidFill>
                <a:srgbClr val="16377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0" name="Freeform 1247"/>
              <p:cNvSpPr>
                <a:spLocks/>
              </p:cNvSpPr>
              <p:nvPr/>
            </p:nvSpPr>
            <p:spPr bwMode="auto">
              <a:xfrm>
                <a:off x="3307" y="2646"/>
                <a:ext cx="1011" cy="608"/>
              </a:xfrm>
              <a:custGeom>
                <a:avLst/>
                <a:gdLst>
                  <a:gd name="T0" fmla="*/ 0 w 3200"/>
                  <a:gd name="T1" fmla="*/ 1920 h 1920"/>
                  <a:gd name="T2" fmla="*/ 0 w 3200"/>
                  <a:gd name="T3" fmla="*/ 1920 h 1920"/>
                  <a:gd name="T4" fmla="*/ 3200 w 3200"/>
                  <a:gd name="T5" fmla="*/ 1920 h 1920"/>
                  <a:gd name="T6" fmla="*/ 3200 w 3200"/>
                  <a:gd name="T7" fmla="*/ 0 h 1920"/>
                  <a:gd name="T8" fmla="*/ 0 w 3200"/>
                  <a:gd name="T9" fmla="*/ 0 h 1920"/>
                  <a:gd name="T10" fmla="*/ 0 w 3200"/>
                  <a:gd name="T11" fmla="*/ 1920 h 1920"/>
                </a:gdLst>
                <a:ahLst/>
                <a:cxnLst>
                  <a:cxn ang="0">
                    <a:pos x="T0" y="T1"/>
                  </a:cxn>
                  <a:cxn ang="0">
                    <a:pos x="T2" y="T3"/>
                  </a:cxn>
                  <a:cxn ang="0">
                    <a:pos x="T4" y="T5"/>
                  </a:cxn>
                  <a:cxn ang="0">
                    <a:pos x="T6" y="T7"/>
                  </a:cxn>
                  <a:cxn ang="0">
                    <a:pos x="T8" y="T9"/>
                  </a:cxn>
                  <a:cxn ang="0">
                    <a:pos x="T10" y="T11"/>
                  </a:cxn>
                </a:cxnLst>
                <a:rect l="0" t="0" r="r" b="b"/>
                <a:pathLst>
                  <a:path w="3200" h="1920">
                    <a:moveTo>
                      <a:pt x="0" y="1920"/>
                    </a:moveTo>
                    <a:lnTo>
                      <a:pt x="0" y="1920"/>
                    </a:lnTo>
                    <a:lnTo>
                      <a:pt x="3200" y="1920"/>
                    </a:lnTo>
                    <a:lnTo>
                      <a:pt x="3200" y="0"/>
                    </a:lnTo>
                    <a:lnTo>
                      <a:pt x="0" y="0"/>
                    </a:lnTo>
                    <a:lnTo>
                      <a:pt x="0" y="192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1" name="Line 1248"/>
              <p:cNvSpPr>
                <a:spLocks noChangeShapeType="1"/>
              </p:cNvSpPr>
              <p:nvPr/>
            </p:nvSpPr>
            <p:spPr bwMode="auto">
              <a:xfrm>
                <a:off x="3813" y="2950"/>
                <a:ext cx="0" cy="0"/>
              </a:xfrm>
              <a:prstGeom prst="line">
                <a:avLst/>
              </a:prstGeom>
              <a:noFill/>
              <a:ln w="0">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2" name="Line 1249"/>
              <p:cNvSpPr>
                <a:spLocks noChangeShapeType="1"/>
              </p:cNvSpPr>
              <p:nvPr/>
            </p:nvSpPr>
            <p:spPr bwMode="auto">
              <a:xfrm>
                <a:off x="3813" y="2950"/>
                <a:ext cx="0" cy="0"/>
              </a:xfrm>
              <a:prstGeom prst="line">
                <a:avLst/>
              </a:prstGeom>
              <a:noFill/>
              <a:ln w="0"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3" name="Freeform 1250"/>
              <p:cNvSpPr>
                <a:spLocks/>
              </p:cNvSpPr>
              <p:nvPr/>
            </p:nvSpPr>
            <p:spPr bwMode="auto">
              <a:xfrm>
                <a:off x="3307" y="2849"/>
                <a:ext cx="1011" cy="202"/>
              </a:xfrm>
              <a:custGeom>
                <a:avLst/>
                <a:gdLst>
                  <a:gd name="T0" fmla="*/ 0 w 3200"/>
                  <a:gd name="T1" fmla="*/ 0 h 640"/>
                  <a:gd name="T2" fmla="*/ 0 w 3200"/>
                  <a:gd name="T3" fmla="*/ 0 h 640"/>
                  <a:gd name="T4" fmla="*/ 3200 w 3200"/>
                  <a:gd name="T5" fmla="*/ 0 h 640"/>
                  <a:gd name="T6" fmla="*/ 3200 w 3200"/>
                  <a:gd name="T7" fmla="*/ 640 h 640"/>
                  <a:gd name="T8" fmla="*/ 0 w 3200"/>
                  <a:gd name="T9" fmla="*/ 640 h 640"/>
                  <a:gd name="T10" fmla="*/ 0 w 3200"/>
                  <a:gd name="T11" fmla="*/ 0 h 640"/>
                </a:gdLst>
                <a:ahLst/>
                <a:cxnLst>
                  <a:cxn ang="0">
                    <a:pos x="T0" y="T1"/>
                  </a:cxn>
                  <a:cxn ang="0">
                    <a:pos x="T2" y="T3"/>
                  </a:cxn>
                  <a:cxn ang="0">
                    <a:pos x="T4" y="T5"/>
                  </a:cxn>
                  <a:cxn ang="0">
                    <a:pos x="T6" y="T7"/>
                  </a:cxn>
                  <a:cxn ang="0">
                    <a:pos x="T8" y="T9"/>
                  </a:cxn>
                  <a:cxn ang="0">
                    <a:pos x="T10" y="T11"/>
                  </a:cxn>
                </a:cxnLst>
                <a:rect l="0" t="0" r="r" b="b"/>
                <a:pathLst>
                  <a:path w="3200" h="640">
                    <a:moveTo>
                      <a:pt x="0" y="0"/>
                    </a:moveTo>
                    <a:lnTo>
                      <a:pt x="0" y="0"/>
                    </a:lnTo>
                    <a:lnTo>
                      <a:pt x="3200" y="0"/>
                    </a:lnTo>
                    <a:lnTo>
                      <a:pt x="3200" y="640"/>
                    </a:lnTo>
                    <a:lnTo>
                      <a:pt x="0" y="64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4" name="Freeform 1251"/>
              <p:cNvSpPr>
                <a:spLocks/>
              </p:cNvSpPr>
              <p:nvPr/>
            </p:nvSpPr>
            <p:spPr bwMode="auto">
              <a:xfrm>
                <a:off x="3307" y="2849"/>
                <a:ext cx="1011" cy="202"/>
              </a:xfrm>
              <a:custGeom>
                <a:avLst/>
                <a:gdLst>
                  <a:gd name="T0" fmla="*/ 0 w 3200"/>
                  <a:gd name="T1" fmla="*/ 0 h 640"/>
                  <a:gd name="T2" fmla="*/ 0 w 3200"/>
                  <a:gd name="T3" fmla="*/ 0 h 640"/>
                  <a:gd name="T4" fmla="*/ 3200 w 3200"/>
                  <a:gd name="T5" fmla="*/ 0 h 640"/>
                  <a:gd name="T6" fmla="*/ 3200 w 3200"/>
                  <a:gd name="T7" fmla="*/ 640 h 640"/>
                  <a:gd name="T8" fmla="*/ 0 w 3200"/>
                  <a:gd name="T9" fmla="*/ 640 h 640"/>
                  <a:gd name="T10" fmla="*/ 0 w 3200"/>
                  <a:gd name="T11" fmla="*/ 0 h 640"/>
                </a:gdLst>
                <a:ahLst/>
                <a:cxnLst>
                  <a:cxn ang="0">
                    <a:pos x="T0" y="T1"/>
                  </a:cxn>
                  <a:cxn ang="0">
                    <a:pos x="T2" y="T3"/>
                  </a:cxn>
                  <a:cxn ang="0">
                    <a:pos x="T4" y="T5"/>
                  </a:cxn>
                  <a:cxn ang="0">
                    <a:pos x="T6" y="T7"/>
                  </a:cxn>
                  <a:cxn ang="0">
                    <a:pos x="T8" y="T9"/>
                  </a:cxn>
                  <a:cxn ang="0">
                    <a:pos x="T10" y="T11"/>
                  </a:cxn>
                </a:cxnLst>
                <a:rect l="0" t="0" r="r" b="b"/>
                <a:pathLst>
                  <a:path w="3200" h="640">
                    <a:moveTo>
                      <a:pt x="0" y="0"/>
                    </a:moveTo>
                    <a:lnTo>
                      <a:pt x="0" y="0"/>
                    </a:lnTo>
                    <a:lnTo>
                      <a:pt x="3200" y="0"/>
                    </a:lnTo>
                    <a:lnTo>
                      <a:pt x="3200" y="640"/>
                    </a:lnTo>
                    <a:lnTo>
                      <a:pt x="0" y="640"/>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5" name="Freeform 1252"/>
              <p:cNvSpPr>
                <a:spLocks/>
              </p:cNvSpPr>
              <p:nvPr/>
            </p:nvSpPr>
            <p:spPr bwMode="auto">
              <a:xfrm>
                <a:off x="3750" y="2878"/>
                <a:ext cx="126" cy="108"/>
              </a:xfrm>
              <a:custGeom>
                <a:avLst/>
                <a:gdLst>
                  <a:gd name="T0" fmla="*/ 400 w 400"/>
                  <a:gd name="T1" fmla="*/ 341 h 341"/>
                  <a:gd name="T2" fmla="*/ 400 w 400"/>
                  <a:gd name="T3" fmla="*/ 341 h 341"/>
                  <a:gd name="T4" fmla="*/ 200 w 400"/>
                  <a:gd name="T5" fmla="*/ 0 h 341"/>
                  <a:gd name="T6" fmla="*/ 0 w 400"/>
                  <a:gd name="T7" fmla="*/ 341 h 341"/>
                  <a:gd name="T8" fmla="*/ 400 w 400"/>
                  <a:gd name="T9" fmla="*/ 341 h 341"/>
                </a:gdLst>
                <a:ahLst/>
                <a:cxnLst>
                  <a:cxn ang="0">
                    <a:pos x="T0" y="T1"/>
                  </a:cxn>
                  <a:cxn ang="0">
                    <a:pos x="T2" y="T3"/>
                  </a:cxn>
                  <a:cxn ang="0">
                    <a:pos x="T4" y="T5"/>
                  </a:cxn>
                  <a:cxn ang="0">
                    <a:pos x="T6" y="T7"/>
                  </a:cxn>
                  <a:cxn ang="0">
                    <a:pos x="T8" y="T9"/>
                  </a:cxn>
                </a:cxnLst>
                <a:rect l="0" t="0" r="r" b="b"/>
                <a:pathLst>
                  <a:path w="400" h="341">
                    <a:moveTo>
                      <a:pt x="400" y="341"/>
                    </a:moveTo>
                    <a:lnTo>
                      <a:pt x="400" y="341"/>
                    </a:lnTo>
                    <a:lnTo>
                      <a:pt x="200" y="0"/>
                    </a:lnTo>
                    <a:lnTo>
                      <a:pt x="0" y="341"/>
                    </a:lnTo>
                    <a:lnTo>
                      <a:pt x="400" y="341"/>
                    </a:lnTo>
                    <a:close/>
                  </a:path>
                </a:pathLst>
              </a:custGeom>
              <a:solidFill>
                <a:srgbClr val="16377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6" name="Freeform 1253"/>
              <p:cNvSpPr>
                <a:spLocks/>
              </p:cNvSpPr>
              <p:nvPr/>
            </p:nvSpPr>
            <p:spPr bwMode="auto">
              <a:xfrm>
                <a:off x="3751" y="2880"/>
                <a:ext cx="123" cy="104"/>
              </a:xfrm>
              <a:custGeom>
                <a:avLst/>
                <a:gdLst>
                  <a:gd name="T0" fmla="*/ 0 w 387"/>
                  <a:gd name="T1" fmla="*/ 329 h 329"/>
                  <a:gd name="T2" fmla="*/ 0 w 387"/>
                  <a:gd name="T3" fmla="*/ 329 h 329"/>
                  <a:gd name="T4" fmla="*/ 194 w 387"/>
                  <a:gd name="T5" fmla="*/ 0 h 329"/>
                  <a:gd name="T6" fmla="*/ 387 w 387"/>
                  <a:gd name="T7" fmla="*/ 329 h 329"/>
                  <a:gd name="T8" fmla="*/ 0 w 387"/>
                  <a:gd name="T9" fmla="*/ 329 h 329"/>
                </a:gdLst>
                <a:ahLst/>
                <a:cxnLst>
                  <a:cxn ang="0">
                    <a:pos x="T0" y="T1"/>
                  </a:cxn>
                  <a:cxn ang="0">
                    <a:pos x="T2" y="T3"/>
                  </a:cxn>
                  <a:cxn ang="0">
                    <a:pos x="T4" y="T5"/>
                  </a:cxn>
                  <a:cxn ang="0">
                    <a:pos x="T6" y="T7"/>
                  </a:cxn>
                  <a:cxn ang="0">
                    <a:pos x="T8" y="T9"/>
                  </a:cxn>
                </a:cxnLst>
                <a:rect l="0" t="0" r="r" b="b"/>
                <a:pathLst>
                  <a:path w="387" h="329">
                    <a:moveTo>
                      <a:pt x="0" y="329"/>
                    </a:moveTo>
                    <a:lnTo>
                      <a:pt x="0" y="329"/>
                    </a:lnTo>
                    <a:lnTo>
                      <a:pt x="194" y="0"/>
                    </a:lnTo>
                    <a:lnTo>
                      <a:pt x="387" y="329"/>
                    </a:lnTo>
                    <a:lnTo>
                      <a:pt x="0" y="329"/>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7" name="Freeform 1254"/>
              <p:cNvSpPr>
                <a:spLocks/>
              </p:cNvSpPr>
              <p:nvPr/>
            </p:nvSpPr>
            <p:spPr bwMode="auto">
              <a:xfrm>
                <a:off x="3754" y="2883"/>
                <a:ext cx="118" cy="100"/>
              </a:xfrm>
              <a:custGeom>
                <a:avLst/>
                <a:gdLst>
                  <a:gd name="T0" fmla="*/ 0 w 374"/>
                  <a:gd name="T1" fmla="*/ 317 h 317"/>
                  <a:gd name="T2" fmla="*/ 0 w 374"/>
                  <a:gd name="T3" fmla="*/ 317 h 317"/>
                  <a:gd name="T4" fmla="*/ 187 w 374"/>
                  <a:gd name="T5" fmla="*/ 0 h 317"/>
                  <a:gd name="T6" fmla="*/ 374 w 374"/>
                  <a:gd name="T7" fmla="*/ 317 h 317"/>
                  <a:gd name="T8" fmla="*/ 0 w 374"/>
                  <a:gd name="T9" fmla="*/ 317 h 317"/>
                </a:gdLst>
                <a:ahLst/>
                <a:cxnLst>
                  <a:cxn ang="0">
                    <a:pos x="T0" y="T1"/>
                  </a:cxn>
                  <a:cxn ang="0">
                    <a:pos x="T2" y="T3"/>
                  </a:cxn>
                  <a:cxn ang="0">
                    <a:pos x="T4" y="T5"/>
                  </a:cxn>
                  <a:cxn ang="0">
                    <a:pos x="T6" y="T7"/>
                  </a:cxn>
                  <a:cxn ang="0">
                    <a:pos x="T8" y="T9"/>
                  </a:cxn>
                </a:cxnLst>
                <a:rect l="0" t="0" r="r" b="b"/>
                <a:pathLst>
                  <a:path w="374" h="317">
                    <a:moveTo>
                      <a:pt x="0" y="317"/>
                    </a:moveTo>
                    <a:lnTo>
                      <a:pt x="0" y="317"/>
                    </a:lnTo>
                    <a:lnTo>
                      <a:pt x="187" y="0"/>
                    </a:lnTo>
                    <a:lnTo>
                      <a:pt x="374" y="317"/>
                    </a:lnTo>
                    <a:lnTo>
                      <a:pt x="0" y="317"/>
                    </a:lnTo>
                    <a:close/>
                  </a:path>
                </a:pathLst>
              </a:custGeom>
              <a:solidFill>
                <a:srgbClr val="16377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8" name="Freeform 1255"/>
              <p:cNvSpPr>
                <a:spLocks/>
              </p:cNvSpPr>
              <p:nvPr/>
            </p:nvSpPr>
            <p:spPr bwMode="auto">
              <a:xfrm>
                <a:off x="3756" y="2885"/>
                <a:ext cx="114" cy="97"/>
              </a:xfrm>
              <a:custGeom>
                <a:avLst/>
                <a:gdLst>
                  <a:gd name="T0" fmla="*/ 361 w 361"/>
                  <a:gd name="T1" fmla="*/ 305 h 305"/>
                  <a:gd name="T2" fmla="*/ 361 w 361"/>
                  <a:gd name="T3" fmla="*/ 305 h 305"/>
                  <a:gd name="T4" fmla="*/ 181 w 361"/>
                  <a:gd name="T5" fmla="*/ 0 h 305"/>
                  <a:gd name="T6" fmla="*/ 0 w 361"/>
                  <a:gd name="T7" fmla="*/ 305 h 305"/>
                  <a:gd name="T8" fmla="*/ 361 w 361"/>
                  <a:gd name="T9" fmla="*/ 305 h 305"/>
                </a:gdLst>
                <a:ahLst/>
                <a:cxnLst>
                  <a:cxn ang="0">
                    <a:pos x="T0" y="T1"/>
                  </a:cxn>
                  <a:cxn ang="0">
                    <a:pos x="T2" y="T3"/>
                  </a:cxn>
                  <a:cxn ang="0">
                    <a:pos x="T4" y="T5"/>
                  </a:cxn>
                  <a:cxn ang="0">
                    <a:pos x="T6" y="T7"/>
                  </a:cxn>
                  <a:cxn ang="0">
                    <a:pos x="T8" y="T9"/>
                  </a:cxn>
                </a:cxnLst>
                <a:rect l="0" t="0" r="r" b="b"/>
                <a:pathLst>
                  <a:path w="361" h="305">
                    <a:moveTo>
                      <a:pt x="361" y="305"/>
                    </a:moveTo>
                    <a:lnTo>
                      <a:pt x="361" y="305"/>
                    </a:lnTo>
                    <a:lnTo>
                      <a:pt x="181" y="0"/>
                    </a:lnTo>
                    <a:lnTo>
                      <a:pt x="0" y="305"/>
                    </a:lnTo>
                    <a:lnTo>
                      <a:pt x="361" y="30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79" name="Freeform 1256"/>
              <p:cNvSpPr>
                <a:spLocks/>
              </p:cNvSpPr>
              <p:nvPr/>
            </p:nvSpPr>
            <p:spPr bwMode="auto">
              <a:xfrm>
                <a:off x="3756" y="2885"/>
                <a:ext cx="114" cy="97"/>
              </a:xfrm>
              <a:custGeom>
                <a:avLst/>
                <a:gdLst>
                  <a:gd name="T0" fmla="*/ 361 w 361"/>
                  <a:gd name="T1" fmla="*/ 305 h 305"/>
                  <a:gd name="T2" fmla="*/ 361 w 361"/>
                  <a:gd name="T3" fmla="*/ 305 h 305"/>
                  <a:gd name="T4" fmla="*/ 181 w 361"/>
                  <a:gd name="T5" fmla="*/ 0 h 305"/>
                  <a:gd name="T6" fmla="*/ 0 w 361"/>
                  <a:gd name="T7" fmla="*/ 305 h 305"/>
                  <a:gd name="T8" fmla="*/ 361 w 361"/>
                  <a:gd name="T9" fmla="*/ 305 h 305"/>
                  <a:gd name="T10" fmla="*/ 361 w 361"/>
                  <a:gd name="T11" fmla="*/ 305 h 305"/>
                </a:gdLst>
                <a:ahLst/>
                <a:cxnLst>
                  <a:cxn ang="0">
                    <a:pos x="T0" y="T1"/>
                  </a:cxn>
                  <a:cxn ang="0">
                    <a:pos x="T2" y="T3"/>
                  </a:cxn>
                  <a:cxn ang="0">
                    <a:pos x="T4" y="T5"/>
                  </a:cxn>
                  <a:cxn ang="0">
                    <a:pos x="T6" y="T7"/>
                  </a:cxn>
                  <a:cxn ang="0">
                    <a:pos x="T8" y="T9"/>
                  </a:cxn>
                  <a:cxn ang="0">
                    <a:pos x="T10" y="T11"/>
                  </a:cxn>
                </a:cxnLst>
                <a:rect l="0" t="0" r="r" b="b"/>
                <a:pathLst>
                  <a:path w="361" h="305">
                    <a:moveTo>
                      <a:pt x="361" y="305"/>
                    </a:moveTo>
                    <a:lnTo>
                      <a:pt x="361" y="305"/>
                    </a:lnTo>
                    <a:lnTo>
                      <a:pt x="181" y="0"/>
                    </a:lnTo>
                    <a:lnTo>
                      <a:pt x="0" y="305"/>
                    </a:lnTo>
                    <a:lnTo>
                      <a:pt x="361" y="305"/>
                    </a:lnTo>
                    <a:lnTo>
                      <a:pt x="361" y="305"/>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0" name="Freeform 1257"/>
              <p:cNvSpPr>
                <a:spLocks/>
              </p:cNvSpPr>
              <p:nvPr/>
            </p:nvSpPr>
            <p:spPr bwMode="auto">
              <a:xfrm>
                <a:off x="3808" y="2928"/>
                <a:ext cx="9" cy="15"/>
              </a:xfrm>
              <a:custGeom>
                <a:avLst/>
                <a:gdLst>
                  <a:gd name="T0" fmla="*/ 4 w 29"/>
                  <a:gd name="T1" fmla="*/ 34 h 49"/>
                  <a:gd name="T2" fmla="*/ 4 w 29"/>
                  <a:gd name="T3" fmla="*/ 34 h 49"/>
                  <a:gd name="T4" fmla="*/ 1 w 29"/>
                  <a:gd name="T5" fmla="*/ 34 h 49"/>
                  <a:gd name="T6" fmla="*/ 1 w 29"/>
                  <a:gd name="T7" fmla="*/ 31 h 49"/>
                  <a:gd name="T8" fmla="*/ 4 w 29"/>
                  <a:gd name="T9" fmla="*/ 16 h 49"/>
                  <a:gd name="T10" fmla="*/ 11 w 29"/>
                  <a:gd name="T11" fmla="*/ 13 h 49"/>
                  <a:gd name="T12" fmla="*/ 12 w 29"/>
                  <a:gd name="T13" fmla="*/ 10 h 49"/>
                  <a:gd name="T14" fmla="*/ 4 w 29"/>
                  <a:gd name="T15" fmla="*/ 9 h 49"/>
                  <a:gd name="T16" fmla="*/ 11 w 29"/>
                  <a:gd name="T17" fmla="*/ 0 h 49"/>
                  <a:gd name="T18" fmla="*/ 19 w 29"/>
                  <a:gd name="T19" fmla="*/ 0 h 49"/>
                  <a:gd name="T20" fmla="*/ 29 w 29"/>
                  <a:gd name="T21" fmla="*/ 13 h 49"/>
                  <a:gd name="T22" fmla="*/ 28 w 29"/>
                  <a:gd name="T23" fmla="*/ 32 h 49"/>
                  <a:gd name="T24" fmla="*/ 25 w 29"/>
                  <a:gd name="T25" fmla="*/ 35 h 49"/>
                  <a:gd name="T26" fmla="*/ 19 w 29"/>
                  <a:gd name="T27" fmla="*/ 35 h 49"/>
                  <a:gd name="T28" fmla="*/ 17 w 29"/>
                  <a:gd name="T29" fmla="*/ 37 h 49"/>
                  <a:gd name="T30" fmla="*/ 16 w 29"/>
                  <a:gd name="T31" fmla="*/ 45 h 49"/>
                  <a:gd name="T32" fmla="*/ 11 w 29"/>
                  <a:gd name="T33" fmla="*/ 47 h 49"/>
                  <a:gd name="T34" fmla="*/ 4 w 29"/>
                  <a:gd name="T35"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49">
                    <a:moveTo>
                      <a:pt x="4" y="34"/>
                    </a:moveTo>
                    <a:lnTo>
                      <a:pt x="4" y="34"/>
                    </a:lnTo>
                    <a:cubicBezTo>
                      <a:pt x="3" y="34"/>
                      <a:pt x="2" y="34"/>
                      <a:pt x="1" y="34"/>
                    </a:cubicBezTo>
                    <a:cubicBezTo>
                      <a:pt x="0" y="34"/>
                      <a:pt x="1" y="33"/>
                      <a:pt x="1" y="31"/>
                    </a:cubicBezTo>
                    <a:cubicBezTo>
                      <a:pt x="1" y="24"/>
                      <a:pt x="1" y="18"/>
                      <a:pt x="4" y="16"/>
                    </a:cubicBezTo>
                    <a:cubicBezTo>
                      <a:pt x="6" y="13"/>
                      <a:pt x="9" y="13"/>
                      <a:pt x="11" y="13"/>
                    </a:cubicBezTo>
                    <a:cubicBezTo>
                      <a:pt x="14" y="13"/>
                      <a:pt x="15" y="11"/>
                      <a:pt x="12" y="10"/>
                    </a:cubicBezTo>
                    <a:cubicBezTo>
                      <a:pt x="9" y="9"/>
                      <a:pt x="8" y="8"/>
                      <a:pt x="4" y="9"/>
                    </a:cubicBezTo>
                    <a:cubicBezTo>
                      <a:pt x="4" y="4"/>
                      <a:pt x="6" y="0"/>
                      <a:pt x="11" y="0"/>
                    </a:cubicBezTo>
                    <a:cubicBezTo>
                      <a:pt x="14" y="0"/>
                      <a:pt x="15" y="0"/>
                      <a:pt x="19" y="0"/>
                    </a:cubicBezTo>
                    <a:cubicBezTo>
                      <a:pt x="24" y="0"/>
                      <a:pt x="29" y="6"/>
                      <a:pt x="29" y="13"/>
                    </a:cubicBezTo>
                    <a:cubicBezTo>
                      <a:pt x="29" y="21"/>
                      <a:pt x="28" y="29"/>
                      <a:pt x="28" y="32"/>
                    </a:cubicBezTo>
                    <a:cubicBezTo>
                      <a:pt x="28" y="34"/>
                      <a:pt x="27" y="35"/>
                      <a:pt x="25" y="35"/>
                    </a:cubicBezTo>
                    <a:cubicBezTo>
                      <a:pt x="22" y="35"/>
                      <a:pt x="21" y="35"/>
                      <a:pt x="19" y="35"/>
                    </a:cubicBezTo>
                    <a:cubicBezTo>
                      <a:pt x="18" y="35"/>
                      <a:pt x="17" y="35"/>
                      <a:pt x="17" y="37"/>
                    </a:cubicBezTo>
                    <a:cubicBezTo>
                      <a:pt x="17" y="40"/>
                      <a:pt x="16" y="42"/>
                      <a:pt x="16" y="45"/>
                    </a:cubicBezTo>
                    <a:cubicBezTo>
                      <a:pt x="16" y="47"/>
                      <a:pt x="14" y="49"/>
                      <a:pt x="11" y="47"/>
                    </a:cubicBezTo>
                    <a:cubicBezTo>
                      <a:pt x="8" y="45"/>
                      <a:pt x="6" y="43"/>
                      <a:pt x="4" y="34"/>
                    </a:cubicBezTo>
                    <a:close/>
                  </a:path>
                </a:pathLst>
              </a:custGeom>
              <a:solidFill>
                <a:srgbClr val="ED29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1" name="Freeform 1258"/>
              <p:cNvSpPr>
                <a:spLocks/>
              </p:cNvSpPr>
              <p:nvPr/>
            </p:nvSpPr>
            <p:spPr bwMode="auto">
              <a:xfrm>
                <a:off x="3723" y="2933"/>
                <a:ext cx="13" cy="11"/>
              </a:xfrm>
              <a:custGeom>
                <a:avLst/>
                <a:gdLst>
                  <a:gd name="T0" fmla="*/ 10 w 41"/>
                  <a:gd name="T1" fmla="*/ 1 h 32"/>
                  <a:gd name="T2" fmla="*/ 10 w 41"/>
                  <a:gd name="T3" fmla="*/ 1 h 32"/>
                  <a:gd name="T4" fmla="*/ 8 w 41"/>
                  <a:gd name="T5" fmla="*/ 20 h 32"/>
                  <a:gd name="T6" fmla="*/ 16 w 41"/>
                  <a:gd name="T7" fmla="*/ 21 h 32"/>
                  <a:gd name="T8" fmla="*/ 18 w 41"/>
                  <a:gd name="T9" fmla="*/ 4 h 32"/>
                  <a:gd name="T10" fmla="*/ 25 w 41"/>
                  <a:gd name="T11" fmla="*/ 5 h 32"/>
                  <a:gd name="T12" fmla="*/ 23 w 41"/>
                  <a:gd name="T13" fmla="*/ 22 h 32"/>
                  <a:gd name="T14" fmla="*/ 32 w 41"/>
                  <a:gd name="T15" fmla="*/ 23 h 32"/>
                  <a:gd name="T16" fmla="*/ 35 w 41"/>
                  <a:gd name="T17" fmla="*/ 5 h 32"/>
                  <a:gd name="T18" fmla="*/ 41 w 41"/>
                  <a:gd name="T19" fmla="*/ 6 h 32"/>
                  <a:gd name="T20" fmla="*/ 37 w 41"/>
                  <a:gd name="T21" fmla="*/ 32 h 32"/>
                  <a:gd name="T22" fmla="*/ 0 w 41"/>
                  <a:gd name="T23" fmla="*/ 26 h 32"/>
                  <a:gd name="T24" fmla="*/ 4 w 41"/>
                  <a:gd name="T25" fmla="*/ 0 h 32"/>
                  <a:gd name="T26" fmla="*/ 10 w 41"/>
                  <a:gd name="T27"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32">
                    <a:moveTo>
                      <a:pt x="10" y="1"/>
                    </a:moveTo>
                    <a:lnTo>
                      <a:pt x="10" y="1"/>
                    </a:lnTo>
                    <a:lnTo>
                      <a:pt x="8" y="20"/>
                    </a:lnTo>
                    <a:lnTo>
                      <a:pt x="16" y="21"/>
                    </a:lnTo>
                    <a:lnTo>
                      <a:pt x="18" y="4"/>
                    </a:lnTo>
                    <a:lnTo>
                      <a:pt x="25" y="5"/>
                    </a:lnTo>
                    <a:lnTo>
                      <a:pt x="23" y="22"/>
                    </a:lnTo>
                    <a:lnTo>
                      <a:pt x="32" y="23"/>
                    </a:lnTo>
                    <a:lnTo>
                      <a:pt x="35" y="5"/>
                    </a:lnTo>
                    <a:lnTo>
                      <a:pt x="41" y="6"/>
                    </a:lnTo>
                    <a:lnTo>
                      <a:pt x="37" y="32"/>
                    </a:lnTo>
                    <a:lnTo>
                      <a:pt x="0" y="26"/>
                    </a:lnTo>
                    <a:lnTo>
                      <a:pt x="4" y="0"/>
                    </a:lnTo>
                    <a:lnTo>
                      <a:pt x="10" y="1"/>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2" name="Freeform 1259"/>
              <p:cNvSpPr>
                <a:spLocks/>
              </p:cNvSpPr>
              <p:nvPr/>
            </p:nvSpPr>
            <p:spPr bwMode="auto">
              <a:xfrm>
                <a:off x="3726" y="2921"/>
                <a:ext cx="12" cy="11"/>
              </a:xfrm>
              <a:custGeom>
                <a:avLst/>
                <a:gdLst>
                  <a:gd name="T0" fmla="*/ 13 w 38"/>
                  <a:gd name="T1" fmla="*/ 21 h 35"/>
                  <a:gd name="T2" fmla="*/ 13 w 38"/>
                  <a:gd name="T3" fmla="*/ 21 h 35"/>
                  <a:gd name="T4" fmla="*/ 19 w 38"/>
                  <a:gd name="T5" fmla="*/ 23 h 35"/>
                  <a:gd name="T6" fmla="*/ 21 w 38"/>
                  <a:gd name="T7" fmla="*/ 16 h 35"/>
                  <a:gd name="T8" fmla="*/ 17 w 38"/>
                  <a:gd name="T9" fmla="*/ 9 h 35"/>
                  <a:gd name="T10" fmla="*/ 10 w 38"/>
                  <a:gd name="T11" fmla="*/ 12 h 35"/>
                  <a:gd name="T12" fmla="*/ 8 w 38"/>
                  <a:gd name="T13" fmla="*/ 19 h 35"/>
                  <a:gd name="T14" fmla="*/ 13 w 38"/>
                  <a:gd name="T15" fmla="*/ 21 h 35"/>
                  <a:gd name="T16" fmla="*/ 11 w 38"/>
                  <a:gd name="T17" fmla="*/ 27 h 35"/>
                  <a:gd name="T18" fmla="*/ 0 w 38"/>
                  <a:gd name="T19" fmla="*/ 24 h 35"/>
                  <a:gd name="T20" fmla="*/ 4 w 38"/>
                  <a:gd name="T21" fmla="*/ 9 h 35"/>
                  <a:gd name="T22" fmla="*/ 19 w 38"/>
                  <a:gd name="T23" fmla="*/ 2 h 35"/>
                  <a:gd name="T24" fmla="*/ 27 w 38"/>
                  <a:gd name="T25" fmla="*/ 16 h 35"/>
                  <a:gd name="T26" fmla="*/ 25 w 38"/>
                  <a:gd name="T27" fmla="*/ 25 h 35"/>
                  <a:gd name="T28" fmla="*/ 38 w 38"/>
                  <a:gd name="T29" fmla="*/ 29 h 35"/>
                  <a:gd name="T30" fmla="*/ 36 w 38"/>
                  <a:gd name="T31" fmla="*/ 35 h 35"/>
                  <a:gd name="T32" fmla="*/ 11 w 38"/>
                  <a:gd name="T33" fmla="*/ 27 h 35"/>
                  <a:gd name="T34" fmla="*/ 13 w 38"/>
                  <a:gd name="T35" fmla="*/ 2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5">
                    <a:moveTo>
                      <a:pt x="13" y="21"/>
                    </a:moveTo>
                    <a:lnTo>
                      <a:pt x="13" y="21"/>
                    </a:lnTo>
                    <a:cubicBezTo>
                      <a:pt x="16" y="22"/>
                      <a:pt x="19" y="23"/>
                      <a:pt x="19" y="23"/>
                    </a:cubicBezTo>
                    <a:cubicBezTo>
                      <a:pt x="19" y="23"/>
                      <a:pt x="20" y="19"/>
                      <a:pt x="21" y="16"/>
                    </a:cubicBezTo>
                    <a:cubicBezTo>
                      <a:pt x="22" y="13"/>
                      <a:pt x="20" y="10"/>
                      <a:pt x="17" y="9"/>
                    </a:cubicBezTo>
                    <a:cubicBezTo>
                      <a:pt x="13" y="7"/>
                      <a:pt x="11" y="10"/>
                      <a:pt x="10" y="12"/>
                    </a:cubicBezTo>
                    <a:cubicBezTo>
                      <a:pt x="9" y="15"/>
                      <a:pt x="8" y="19"/>
                      <a:pt x="8" y="19"/>
                    </a:cubicBezTo>
                    <a:cubicBezTo>
                      <a:pt x="8" y="19"/>
                      <a:pt x="10" y="20"/>
                      <a:pt x="13" y="21"/>
                    </a:cubicBezTo>
                    <a:lnTo>
                      <a:pt x="11" y="27"/>
                    </a:lnTo>
                    <a:lnTo>
                      <a:pt x="0" y="24"/>
                    </a:lnTo>
                    <a:cubicBezTo>
                      <a:pt x="0" y="24"/>
                      <a:pt x="2" y="18"/>
                      <a:pt x="4" y="9"/>
                    </a:cubicBezTo>
                    <a:cubicBezTo>
                      <a:pt x="6" y="3"/>
                      <a:pt x="12" y="0"/>
                      <a:pt x="19" y="2"/>
                    </a:cubicBezTo>
                    <a:cubicBezTo>
                      <a:pt x="25" y="4"/>
                      <a:pt x="29" y="10"/>
                      <a:pt x="27" y="16"/>
                    </a:cubicBezTo>
                    <a:cubicBezTo>
                      <a:pt x="26" y="20"/>
                      <a:pt x="25" y="25"/>
                      <a:pt x="25" y="25"/>
                    </a:cubicBezTo>
                    <a:lnTo>
                      <a:pt x="38" y="29"/>
                    </a:lnTo>
                    <a:lnTo>
                      <a:pt x="36" y="35"/>
                    </a:lnTo>
                    <a:lnTo>
                      <a:pt x="11" y="27"/>
                    </a:lnTo>
                    <a:lnTo>
                      <a:pt x="13" y="21"/>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3" name="Freeform 1260"/>
              <p:cNvSpPr>
                <a:spLocks/>
              </p:cNvSpPr>
              <p:nvPr/>
            </p:nvSpPr>
            <p:spPr bwMode="auto">
              <a:xfrm>
                <a:off x="3730" y="2907"/>
                <a:ext cx="14" cy="13"/>
              </a:xfrm>
              <a:custGeom>
                <a:avLst/>
                <a:gdLst>
                  <a:gd name="T0" fmla="*/ 35 w 45"/>
                  <a:gd name="T1" fmla="*/ 27 h 39"/>
                  <a:gd name="T2" fmla="*/ 35 w 45"/>
                  <a:gd name="T3" fmla="*/ 27 h 39"/>
                  <a:gd name="T4" fmla="*/ 32 w 45"/>
                  <a:gd name="T5" fmla="*/ 18 h 39"/>
                  <a:gd name="T6" fmla="*/ 9 w 45"/>
                  <a:gd name="T7" fmla="*/ 7 h 39"/>
                  <a:gd name="T8" fmla="*/ 13 w 45"/>
                  <a:gd name="T9" fmla="*/ 0 h 39"/>
                  <a:gd name="T10" fmla="*/ 35 w 45"/>
                  <a:gd name="T11" fmla="*/ 11 h 39"/>
                  <a:gd name="T12" fmla="*/ 40 w 45"/>
                  <a:gd name="T13" fmla="*/ 29 h 39"/>
                  <a:gd name="T14" fmla="*/ 23 w 45"/>
                  <a:gd name="T15" fmla="*/ 36 h 39"/>
                  <a:gd name="T16" fmla="*/ 0 w 45"/>
                  <a:gd name="T17" fmla="*/ 25 h 39"/>
                  <a:gd name="T18" fmla="*/ 4 w 45"/>
                  <a:gd name="T19" fmla="*/ 19 h 39"/>
                  <a:gd name="T20" fmla="*/ 26 w 45"/>
                  <a:gd name="T21" fmla="*/ 30 h 39"/>
                  <a:gd name="T22" fmla="*/ 35 w 45"/>
                  <a:gd name="T23"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39">
                    <a:moveTo>
                      <a:pt x="35" y="27"/>
                    </a:moveTo>
                    <a:lnTo>
                      <a:pt x="35" y="27"/>
                    </a:lnTo>
                    <a:cubicBezTo>
                      <a:pt x="37" y="22"/>
                      <a:pt x="34" y="19"/>
                      <a:pt x="32" y="18"/>
                    </a:cubicBezTo>
                    <a:cubicBezTo>
                      <a:pt x="29" y="17"/>
                      <a:pt x="9" y="7"/>
                      <a:pt x="9" y="7"/>
                    </a:cubicBezTo>
                    <a:lnTo>
                      <a:pt x="13" y="0"/>
                    </a:lnTo>
                    <a:cubicBezTo>
                      <a:pt x="13" y="0"/>
                      <a:pt x="30" y="9"/>
                      <a:pt x="35" y="11"/>
                    </a:cubicBezTo>
                    <a:cubicBezTo>
                      <a:pt x="40" y="14"/>
                      <a:pt x="45" y="20"/>
                      <a:pt x="40" y="29"/>
                    </a:cubicBezTo>
                    <a:cubicBezTo>
                      <a:pt x="35" y="39"/>
                      <a:pt x="28" y="39"/>
                      <a:pt x="23" y="36"/>
                    </a:cubicBezTo>
                    <a:cubicBezTo>
                      <a:pt x="18" y="34"/>
                      <a:pt x="0" y="25"/>
                      <a:pt x="0" y="25"/>
                    </a:cubicBezTo>
                    <a:lnTo>
                      <a:pt x="4" y="19"/>
                    </a:lnTo>
                    <a:cubicBezTo>
                      <a:pt x="4" y="19"/>
                      <a:pt x="23" y="28"/>
                      <a:pt x="26" y="30"/>
                    </a:cubicBezTo>
                    <a:cubicBezTo>
                      <a:pt x="29" y="31"/>
                      <a:pt x="32" y="31"/>
                      <a:pt x="35" y="27"/>
                    </a:cubicBez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4" name="Freeform 1261"/>
              <p:cNvSpPr>
                <a:spLocks/>
              </p:cNvSpPr>
              <p:nvPr/>
            </p:nvSpPr>
            <p:spPr bwMode="auto">
              <a:xfrm>
                <a:off x="3737" y="2896"/>
                <a:ext cx="14" cy="13"/>
              </a:xfrm>
              <a:custGeom>
                <a:avLst/>
                <a:gdLst>
                  <a:gd name="T0" fmla="*/ 26 w 46"/>
                  <a:gd name="T1" fmla="*/ 30 h 43"/>
                  <a:gd name="T2" fmla="*/ 26 w 46"/>
                  <a:gd name="T3" fmla="*/ 30 h 43"/>
                  <a:gd name="T4" fmla="*/ 30 w 46"/>
                  <a:gd name="T5" fmla="*/ 33 h 43"/>
                  <a:gd name="T6" fmla="*/ 36 w 46"/>
                  <a:gd name="T7" fmla="*/ 25 h 43"/>
                  <a:gd name="T8" fmla="*/ 34 w 46"/>
                  <a:gd name="T9" fmla="*/ 18 h 43"/>
                  <a:gd name="T10" fmla="*/ 28 w 46"/>
                  <a:gd name="T11" fmla="*/ 19 h 43"/>
                  <a:gd name="T12" fmla="*/ 22 w 46"/>
                  <a:gd name="T13" fmla="*/ 27 h 43"/>
                  <a:gd name="T14" fmla="*/ 26 w 46"/>
                  <a:gd name="T15" fmla="*/ 30 h 43"/>
                  <a:gd name="T16" fmla="*/ 21 w 46"/>
                  <a:gd name="T17" fmla="*/ 36 h 43"/>
                  <a:gd name="T18" fmla="*/ 9 w 46"/>
                  <a:gd name="T19" fmla="*/ 27 h 43"/>
                  <a:gd name="T20" fmla="*/ 13 w 46"/>
                  <a:gd name="T21" fmla="*/ 21 h 43"/>
                  <a:gd name="T22" fmla="*/ 17 w 46"/>
                  <a:gd name="T23" fmla="*/ 23 h 43"/>
                  <a:gd name="T24" fmla="*/ 22 w 46"/>
                  <a:gd name="T25" fmla="*/ 16 h 43"/>
                  <a:gd name="T26" fmla="*/ 21 w 46"/>
                  <a:gd name="T27" fmla="*/ 10 h 43"/>
                  <a:gd name="T28" fmla="*/ 15 w 46"/>
                  <a:gd name="T29" fmla="*/ 11 h 43"/>
                  <a:gd name="T30" fmla="*/ 10 w 46"/>
                  <a:gd name="T31" fmla="*/ 18 h 43"/>
                  <a:gd name="T32" fmla="*/ 13 w 46"/>
                  <a:gd name="T33" fmla="*/ 21 h 43"/>
                  <a:gd name="T34" fmla="*/ 9 w 46"/>
                  <a:gd name="T35" fmla="*/ 27 h 43"/>
                  <a:gd name="T36" fmla="*/ 0 w 46"/>
                  <a:gd name="T37" fmla="*/ 21 h 43"/>
                  <a:gd name="T38" fmla="*/ 9 w 46"/>
                  <a:gd name="T39" fmla="*/ 9 h 43"/>
                  <a:gd name="T40" fmla="*/ 24 w 46"/>
                  <a:gd name="T41" fmla="*/ 4 h 43"/>
                  <a:gd name="T42" fmla="*/ 29 w 46"/>
                  <a:gd name="T43" fmla="*/ 11 h 43"/>
                  <a:gd name="T44" fmla="*/ 38 w 46"/>
                  <a:gd name="T45" fmla="*/ 13 h 43"/>
                  <a:gd name="T46" fmla="*/ 41 w 46"/>
                  <a:gd name="T47" fmla="*/ 29 h 43"/>
                  <a:gd name="T48" fmla="*/ 31 w 46"/>
                  <a:gd name="T49" fmla="*/ 42 h 43"/>
                  <a:gd name="T50" fmla="*/ 21 w 46"/>
                  <a:gd name="T51" fmla="*/ 36 h 43"/>
                  <a:gd name="T52" fmla="*/ 26 w 46"/>
                  <a:gd name="T53"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3">
                    <a:moveTo>
                      <a:pt x="26" y="30"/>
                    </a:moveTo>
                    <a:lnTo>
                      <a:pt x="26" y="30"/>
                    </a:lnTo>
                    <a:cubicBezTo>
                      <a:pt x="28" y="31"/>
                      <a:pt x="30" y="33"/>
                      <a:pt x="30" y="33"/>
                    </a:cubicBezTo>
                    <a:cubicBezTo>
                      <a:pt x="30" y="33"/>
                      <a:pt x="34" y="27"/>
                      <a:pt x="36" y="25"/>
                    </a:cubicBezTo>
                    <a:cubicBezTo>
                      <a:pt x="37" y="23"/>
                      <a:pt x="36" y="20"/>
                      <a:pt x="34" y="18"/>
                    </a:cubicBezTo>
                    <a:cubicBezTo>
                      <a:pt x="31" y="17"/>
                      <a:pt x="29" y="17"/>
                      <a:pt x="28" y="19"/>
                    </a:cubicBezTo>
                    <a:cubicBezTo>
                      <a:pt x="26" y="21"/>
                      <a:pt x="22" y="27"/>
                      <a:pt x="22" y="27"/>
                    </a:cubicBezTo>
                    <a:cubicBezTo>
                      <a:pt x="22" y="27"/>
                      <a:pt x="24" y="28"/>
                      <a:pt x="26" y="30"/>
                    </a:cubicBezTo>
                    <a:lnTo>
                      <a:pt x="21" y="36"/>
                    </a:lnTo>
                    <a:cubicBezTo>
                      <a:pt x="17" y="33"/>
                      <a:pt x="13" y="29"/>
                      <a:pt x="9" y="27"/>
                    </a:cubicBezTo>
                    <a:lnTo>
                      <a:pt x="13" y="21"/>
                    </a:lnTo>
                    <a:cubicBezTo>
                      <a:pt x="15" y="22"/>
                      <a:pt x="17" y="23"/>
                      <a:pt x="17" y="23"/>
                    </a:cubicBezTo>
                    <a:cubicBezTo>
                      <a:pt x="17" y="23"/>
                      <a:pt x="20" y="18"/>
                      <a:pt x="22" y="16"/>
                    </a:cubicBezTo>
                    <a:cubicBezTo>
                      <a:pt x="24" y="13"/>
                      <a:pt x="22" y="10"/>
                      <a:pt x="21" y="10"/>
                    </a:cubicBezTo>
                    <a:cubicBezTo>
                      <a:pt x="20" y="9"/>
                      <a:pt x="17" y="9"/>
                      <a:pt x="15" y="11"/>
                    </a:cubicBezTo>
                    <a:cubicBezTo>
                      <a:pt x="14" y="13"/>
                      <a:pt x="10" y="18"/>
                      <a:pt x="10" y="18"/>
                    </a:cubicBezTo>
                    <a:cubicBezTo>
                      <a:pt x="10" y="18"/>
                      <a:pt x="12" y="19"/>
                      <a:pt x="13" y="21"/>
                    </a:cubicBezTo>
                    <a:lnTo>
                      <a:pt x="9" y="27"/>
                    </a:lnTo>
                    <a:cubicBezTo>
                      <a:pt x="4" y="23"/>
                      <a:pt x="0" y="21"/>
                      <a:pt x="0" y="21"/>
                    </a:cubicBezTo>
                    <a:cubicBezTo>
                      <a:pt x="0" y="21"/>
                      <a:pt x="3" y="17"/>
                      <a:pt x="9" y="9"/>
                    </a:cubicBezTo>
                    <a:cubicBezTo>
                      <a:pt x="13" y="3"/>
                      <a:pt x="19" y="0"/>
                      <a:pt x="24" y="4"/>
                    </a:cubicBezTo>
                    <a:cubicBezTo>
                      <a:pt x="27" y="5"/>
                      <a:pt x="28" y="8"/>
                      <a:pt x="29" y="11"/>
                    </a:cubicBezTo>
                    <a:cubicBezTo>
                      <a:pt x="32" y="10"/>
                      <a:pt x="35" y="10"/>
                      <a:pt x="38" y="13"/>
                    </a:cubicBezTo>
                    <a:cubicBezTo>
                      <a:pt x="42" y="16"/>
                      <a:pt x="46" y="22"/>
                      <a:pt x="41" y="29"/>
                    </a:cubicBezTo>
                    <a:cubicBezTo>
                      <a:pt x="37" y="34"/>
                      <a:pt x="31" y="42"/>
                      <a:pt x="31" y="42"/>
                    </a:cubicBezTo>
                    <a:cubicBezTo>
                      <a:pt x="31" y="43"/>
                      <a:pt x="27" y="39"/>
                      <a:pt x="21" y="36"/>
                    </a:cubicBezTo>
                    <a:lnTo>
                      <a:pt x="26" y="30"/>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5" name="Freeform 1262"/>
              <p:cNvSpPr>
                <a:spLocks/>
              </p:cNvSpPr>
              <p:nvPr/>
            </p:nvSpPr>
            <p:spPr bwMode="auto">
              <a:xfrm>
                <a:off x="3746" y="2889"/>
                <a:ext cx="14" cy="10"/>
              </a:xfrm>
              <a:custGeom>
                <a:avLst/>
                <a:gdLst>
                  <a:gd name="T0" fmla="*/ 5 w 44"/>
                  <a:gd name="T1" fmla="*/ 0 h 31"/>
                  <a:gd name="T2" fmla="*/ 5 w 44"/>
                  <a:gd name="T3" fmla="*/ 0 h 31"/>
                  <a:gd name="T4" fmla="*/ 27 w 44"/>
                  <a:gd name="T5" fmla="*/ 21 h 31"/>
                  <a:gd name="T6" fmla="*/ 39 w 44"/>
                  <a:gd name="T7" fmla="*/ 9 h 31"/>
                  <a:gd name="T8" fmla="*/ 44 w 44"/>
                  <a:gd name="T9" fmla="*/ 14 h 31"/>
                  <a:gd name="T10" fmla="*/ 27 w 44"/>
                  <a:gd name="T11" fmla="*/ 31 h 31"/>
                  <a:gd name="T12" fmla="*/ 0 w 44"/>
                  <a:gd name="T13" fmla="*/ 5 h 31"/>
                  <a:gd name="T14" fmla="*/ 5 w 44"/>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31">
                    <a:moveTo>
                      <a:pt x="5" y="0"/>
                    </a:moveTo>
                    <a:lnTo>
                      <a:pt x="5" y="0"/>
                    </a:lnTo>
                    <a:lnTo>
                      <a:pt x="27" y="21"/>
                    </a:lnTo>
                    <a:lnTo>
                      <a:pt x="39" y="9"/>
                    </a:lnTo>
                    <a:lnTo>
                      <a:pt x="44" y="14"/>
                    </a:lnTo>
                    <a:lnTo>
                      <a:pt x="27" y="31"/>
                    </a:lnTo>
                    <a:lnTo>
                      <a:pt x="0" y="5"/>
                    </a:lnTo>
                    <a:lnTo>
                      <a:pt x="5" y="0"/>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6" name="Freeform 1263"/>
              <p:cNvSpPr>
                <a:spLocks/>
              </p:cNvSpPr>
              <p:nvPr/>
            </p:nvSpPr>
            <p:spPr bwMode="auto">
              <a:xfrm>
                <a:off x="3755" y="2880"/>
                <a:ext cx="9" cy="11"/>
              </a:xfrm>
              <a:custGeom>
                <a:avLst/>
                <a:gdLst>
                  <a:gd name="T0" fmla="*/ 24 w 29"/>
                  <a:gd name="T1" fmla="*/ 34 h 34"/>
                  <a:gd name="T2" fmla="*/ 24 w 29"/>
                  <a:gd name="T3" fmla="*/ 34 h 34"/>
                  <a:gd name="T4" fmla="*/ 0 w 29"/>
                  <a:gd name="T5" fmla="*/ 5 h 34"/>
                  <a:gd name="T6" fmla="*/ 6 w 29"/>
                  <a:gd name="T7" fmla="*/ 0 h 34"/>
                  <a:gd name="T8" fmla="*/ 29 w 29"/>
                  <a:gd name="T9" fmla="*/ 29 h 34"/>
                  <a:gd name="T10" fmla="*/ 24 w 29"/>
                  <a:gd name="T11" fmla="*/ 34 h 34"/>
                </a:gdLst>
                <a:ahLst/>
                <a:cxnLst>
                  <a:cxn ang="0">
                    <a:pos x="T0" y="T1"/>
                  </a:cxn>
                  <a:cxn ang="0">
                    <a:pos x="T2" y="T3"/>
                  </a:cxn>
                  <a:cxn ang="0">
                    <a:pos x="T4" y="T5"/>
                  </a:cxn>
                  <a:cxn ang="0">
                    <a:pos x="T6" y="T7"/>
                  </a:cxn>
                  <a:cxn ang="0">
                    <a:pos x="T8" y="T9"/>
                  </a:cxn>
                  <a:cxn ang="0">
                    <a:pos x="T10" y="T11"/>
                  </a:cxn>
                </a:cxnLst>
                <a:rect l="0" t="0" r="r" b="b"/>
                <a:pathLst>
                  <a:path w="29" h="34">
                    <a:moveTo>
                      <a:pt x="24" y="34"/>
                    </a:moveTo>
                    <a:lnTo>
                      <a:pt x="24" y="34"/>
                    </a:lnTo>
                    <a:lnTo>
                      <a:pt x="0" y="5"/>
                    </a:lnTo>
                    <a:lnTo>
                      <a:pt x="6" y="0"/>
                    </a:lnTo>
                    <a:lnTo>
                      <a:pt x="29" y="29"/>
                    </a:lnTo>
                    <a:lnTo>
                      <a:pt x="24" y="34"/>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7" name="Freeform 1264"/>
              <p:cNvSpPr>
                <a:spLocks/>
              </p:cNvSpPr>
              <p:nvPr/>
            </p:nvSpPr>
            <p:spPr bwMode="auto">
              <a:xfrm>
                <a:off x="3762" y="2873"/>
                <a:ext cx="12" cy="13"/>
              </a:xfrm>
              <a:custGeom>
                <a:avLst/>
                <a:gdLst>
                  <a:gd name="T0" fmla="*/ 22 w 38"/>
                  <a:gd name="T1" fmla="*/ 12 h 41"/>
                  <a:gd name="T2" fmla="*/ 22 w 38"/>
                  <a:gd name="T3" fmla="*/ 12 h 41"/>
                  <a:gd name="T4" fmla="*/ 12 w 38"/>
                  <a:gd name="T5" fmla="*/ 10 h 41"/>
                  <a:gd name="T6" fmla="*/ 12 w 38"/>
                  <a:gd name="T7" fmla="*/ 25 h 41"/>
                  <a:gd name="T8" fmla="*/ 25 w 38"/>
                  <a:gd name="T9" fmla="*/ 31 h 41"/>
                  <a:gd name="T10" fmla="*/ 28 w 38"/>
                  <a:gd name="T11" fmla="*/ 21 h 41"/>
                  <a:gd name="T12" fmla="*/ 34 w 38"/>
                  <a:gd name="T13" fmla="*/ 18 h 41"/>
                  <a:gd name="T14" fmla="*/ 28 w 38"/>
                  <a:gd name="T15" fmla="*/ 37 h 41"/>
                  <a:gd name="T16" fmla="*/ 6 w 38"/>
                  <a:gd name="T17" fmla="*/ 29 h 41"/>
                  <a:gd name="T18" fmla="*/ 9 w 38"/>
                  <a:gd name="T19" fmla="*/ 5 h 41"/>
                  <a:gd name="T20" fmla="*/ 28 w 38"/>
                  <a:gd name="T21" fmla="*/ 8 h 41"/>
                  <a:gd name="T22" fmla="*/ 22 w 38"/>
                  <a:gd name="T23"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41">
                    <a:moveTo>
                      <a:pt x="22" y="12"/>
                    </a:moveTo>
                    <a:lnTo>
                      <a:pt x="22" y="12"/>
                    </a:lnTo>
                    <a:cubicBezTo>
                      <a:pt x="21" y="10"/>
                      <a:pt x="17" y="7"/>
                      <a:pt x="12" y="10"/>
                    </a:cubicBezTo>
                    <a:cubicBezTo>
                      <a:pt x="7" y="13"/>
                      <a:pt x="8" y="19"/>
                      <a:pt x="12" y="25"/>
                    </a:cubicBezTo>
                    <a:cubicBezTo>
                      <a:pt x="15" y="31"/>
                      <a:pt x="21" y="34"/>
                      <a:pt x="25" y="31"/>
                    </a:cubicBezTo>
                    <a:cubicBezTo>
                      <a:pt x="30" y="28"/>
                      <a:pt x="30" y="24"/>
                      <a:pt x="28" y="21"/>
                    </a:cubicBezTo>
                    <a:lnTo>
                      <a:pt x="34" y="18"/>
                    </a:lnTo>
                    <a:cubicBezTo>
                      <a:pt x="38" y="24"/>
                      <a:pt x="36" y="32"/>
                      <a:pt x="28" y="37"/>
                    </a:cubicBezTo>
                    <a:cubicBezTo>
                      <a:pt x="21" y="41"/>
                      <a:pt x="12" y="38"/>
                      <a:pt x="6" y="29"/>
                    </a:cubicBezTo>
                    <a:cubicBezTo>
                      <a:pt x="0" y="19"/>
                      <a:pt x="1" y="10"/>
                      <a:pt x="9" y="5"/>
                    </a:cubicBezTo>
                    <a:cubicBezTo>
                      <a:pt x="17" y="0"/>
                      <a:pt x="25" y="3"/>
                      <a:pt x="28" y="8"/>
                    </a:cubicBezTo>
                    <a:lnTo>
                      <a:pt x="22" y="12"/>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8" name="Freeform 1265"/>
              <p:cNvSpPr>
                <a:spLocks/>
              </p:cNvSpPr>
              <p:nvPr/>
            </p:nvSpPr>
            <p:spPr bwMode="auto">
              <a:xfrm>
                <a:off x="3797" y="2861"/>
                <a:ext cx="10" cy="12"/>
              </a:xfrm>
              <a:custGeom>
                <a:avLst/>
                <a:gdLst>
                  <a:gd name="T0" fmla="*/ 9 w 32"/>
                  <a:gd name="T1" fmla="*/ 19 h 39"/>
                  <a:gd name="T2" fmla="*/ 9 w 32"/>
                  <a:gd name="T3" fmla="*/ 19 h 39"/>
                  <a:gd name="T4" fmla="*/ 10 w 32"/>
                  <a:gd name="T5" fmla="*/ 32 h 39"/>
                  <a:gd name="T6" fmla="*/ 16 w 32"/>
                  <a:gd name="T7" fmla="*/ 31 h 39"/>
                  <a:gd name="T8" fmla="*/ 24 w 32"/>
                  <a:gd name="T9" fmla="*/ 17 h 39"/>
                  <a:gd name="T10" fmla="*/ 14 w 32"/>
                  <a:gd name="T11" fmla="*/ 6 h 39"/>
                  <a:gd name="T12" fmla="*/ 8 w 32"/>
                  <a:gd name="T13" fmla="*/ 7 h 39"/>
                  <a:gd name="T14" fmla="*/ 9 w 32"/>
                  <a:gd name="T15" fmla="*/ 19 h 39"/>
                  <a:gd name="T16" fmla="*/ 2 w 32"/>
                  <a:gd name="T17" fmla="*/ 20 h 39"/>
                  <a:gd name="T18" fmla="*/ 0 w 32"/>
                  <a:gd name="T19" fmla="*/ 2 h 39"/>
                  <a:gd name="T20" fmla="*/ 14 w 32"/>
                  <a:gd name="T21" fmla="*/ 0 h 39"/>
                  <a:gd name="T22" fmla="*/ 31 w 32"/>
                  <a:gd name="T23" fmla="*/ 16 h 39"/>
                  <a:gd name="T24" fmla="*/ 20 w 32"/>
                  <a:gd name="T25" fmla="*/ 37 h 39"/>
                  <a:gd name="T26" fmla="*/ 4 w 32"/>
                  <a:gd name="T27" fmla="*/ 39 h 39"/>
                  <a:gd name="T28" fmla="*/ 2 w 32"/>
                  <a:gd name="T29" fmla="*/ 20 h 39"/>
                  <a:gd name="T30" fmla="*/ 9 w 32"/>
                  <a:gd name="T31"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9">
                    <a:moveTo>
                      <a:pt x="9" y="19"/>
                    </a:moveTo>
                    <a:lnTo>
                      <a:pt x="9" y="19"/>
                    </a:lnTo>
                    <a:cubicBezTo>
                      <a:pt x="10" y="25"/>
                      <a:pt x="10" y="32"/>
                      <a:pt x="10" y="32"/>
                    </a:cubicBezTo>
                    <a:cubicBezTo>
                      <a:pt x="10" y="32"/>
                      <a:pt x="14" y="31"/>
                      <a:pt x="16" y="31"/>
                    </a:cubicBezTo>
                    <a:cubicBezTo>
                      <a:pt x="19" y="31"/>
                      <a:pt x="25" y="29"/>
                      <a:pt x="24" y="17"/>
                    </a:cubicBezTo>
                    <a:cubicBezTo>
                      <a:pt x="23" y="6"/>
                      <a:pt x="16" y="6"/>
                      <a:pt x="14" y="6"/>
                    </a:cubicBezTo>
                    <a:cubicBezTo>
                      <a:pt x="13" y="7"/>
                      <a:pt x="8" y="7"/>
                      <a:pt x="8" y="7"/>
                    </a:cubicBezTo>
                    <a:cubicBezTo>
                      <a:pt x="8" y="7"/>
                      <a:pt x="8" y="13"/>
                      <a:pt x="9" y="19"/>
                    </a:cubicBezTo>
                    <a:lnTo>
                      <a:pt x="2" y="20"/>
                    </a:lnTo>
                    <a:cubicBezTo>
                      <a:pt x="1" y="11"/>
                      <a:pt x="0" y="2"/>
                      <a:pt x="0" y="2"/>
                    </a:cubicBezTo>
                    <a:cubicBezTo>
                      <a:pt x="4" y="1"/>
                      <a:pt x="9" y="1"/>
                      <a:pt x="14" y="0"/>
                    </a:cubicBezTo>
                    <a:cubicBezTo>
                      <a:pt x="19" y="0"/>
                      <a:pt x="29" y="0"/>
                      <a:pt x="31" y="16"/>
                    </a:cubicBezTo>
                    <a:cubicBezTo>
                      <a:pt x="32" y="26"/>
                      <a:pt x="28" y="36"/>
                      <a:pt x="20" y="37"/>
                    </a:cubicBezTo>
                    <a:cubicBezTo>
                      <a:pt x="11" y="38"/>
                      <a:pt x="4" y="39"/>
                      <a:pt x="4" y="39"/>
                    </a:cubicBezTo>
                    <a:cubicBezTo>
                      <a:pt x="4" y="39"/>
                      <a:pt x="3" y="29"/>
                      <a:pt x="2" y="20"/>
                    </a:cubicBezTo>
                    <a:lnTo>
                      <a:pt x="9" y="19"/>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89" name="Freeform 1266"/>
              <p:cNvSpPr>
                <a:spLocks/>
              </p:cNvSpPr>
              <p:nvPr/>
            </p:nvSpPr>
            <p:spPr bwMode="auto">
              <a:xfrm>
                <a:off x="3812" y="2860"/>
                <a:ext cx="9" cy="12"/>
              </a:xfrm>
              <a:custGeom>
                <a:avLst/>
                <a:gdLst>
                  <a:gd name="T0" fmla="*/ 28 w 28"/>
                  <a:gd name="T1" fmla="*/ 8 h 39"/>
                  <a:gd name="T2" fmla="*/ 28 w 28"/>
                  <a:gd name="T3" fmla="*/ 8 h 39"/>
                  <a:gd name="T4" fmla="*/ 9 w 28"/>
                  <a:gd name="T5" fmla="*/ 7 h 39"/>
                  <a:gd name="T6" fmla="*/ 9 w 28"/>
                  <a:gd name="T7" fmla="*/ 15 h 39"/>
                  <a:gd name="T8" fmla="*/ 25 w 28"/>
                  <a:gd name="T9" fmla="*/ 16 h 39"/>
                  <a:gd name="T10" fmla="*/ 25 w 28"/>
                  <a:gd name="T11" fmla="*/ 23 h 39"/>
                  <a:gd name="T12" fmla="*/ 8 w 28"/>
                  <a:gd name="T13" fmla="*/ 22 h 39"/>
                  <a:gd name="T14" fmla="*/ 8 w 28"/>
                  <a:gd name="T15" fmla="*/ 32 h 39"/>
                  <a:gd name="T16" fmla="*/ 26 w 28"/>
                  <a:gd name="T17" fmla="*/ 33 h 39"/>
                  <a:gd name="T18" fmla="*/ 26 w 28"/>
                  <a:gd name="T19" fmla="*/ 39 h 39"/>
                  <a:gd name="T20" fmla="*/ 0 w 28"/>
                  <a:gd name="T21" fmla="*/ 38 h 39"/>
                  <a:gd name="T22" fmla="*/ 2 w 28"/>
                  <a:gd name="T23" fmla="*/ 0 h 39"/>
                  <a:gd name="T24" fmla="*/ 28 w 28"/>
                  <a:gd name="T25" fmla="*/ 2 h 39"/>
                  <a:gd name="T26" fmla="*/ 28 w 28"/>
                  <a:gd name="T27"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39">
                    <a:moveTo>
                      <a:pt x="28" y="8"/>
                    </a:moveTo>
                    <a:lnTo>
                      <a:pt x="28" y="8"/>
                    </a:lnTo>
                    <a:lnTo>
                      <a:pt x="9" y="7"/>
                    </a:lnTo>
                    <a:lnTo>
                      <a:pt x="9" y="15"/>
                    </a:lnTo>
                    <a:lnTo>
                      <a:pt x="25" y="16"/>
                    </a:lnTo>
                    <a:lnTo>
                      <a:pt x="25" y="23"/>
                    </a:lnTo>
                    <a:lnTo>
                      <a:pt x="8" y="22"/>
                    </a:lnTo>
                    <a:lnTo>
                      <a:pt x="8" y="32"/>
                    </a:lnTo>
                    <a:lnTo>
                      <a:pt x="26" y="33"/>
                    </a:lnTo>
                    <a:lnTo>
                      <a:pt x="26" y="39"/>
                    </a:lnTo>
                    <a:lnTo>
                      <a:pt x="0" y="38"/>
                    </a:lnTo>
                    <a:lnTo>
                      <a:pt x="2" y="0"/>
                    </a:lnTo>
                    <a:lnTo>
                      <a:pt x="28" y="2"/>
                    </a:lnTo>
                    <a:lnTo>
                      <a:pt x="28" y="8"/>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0" name="Freeform 1267"/>
              <p:cNvSpPr>
                <a:spLocks/>
              </p:cNvSpPr>
              <p:nvPr/>
            </p:nvSpPr>
            <p:spPr bwMode="auto">
              <a:xfrm>
                <a:off x="3832" y="2863"/>
                <a:ext cx="12" cy="14"/>
              </a:xfrm>
              <a:custGeom>
                <a:avLst/>
                <a:gdLst>
                  <a:gd name="T0" fmla="*/ 19 w 39"/>
                  <a:gd name="T1" fmla="*/ 2 h 45"/>
                  <a:gd name="T2" fmla="*/ 19 w 39"/>
                  <a:gd name="T3" fmla="*/ 2 h 45"/>
                  <a:gd name="T4" fmla="*/ 25 w 39"/>
                  <a:gd name="T5" fmla="*/ 28 h 45"/>
                  <a:gd name="T6" fmla="*/ 32 w 39"/>
                  <a:gd name="T7" fmla="*/ 7 h 45"/>
                  <a:gd name="T8" fmla="*/ 39 w 39"/>
                  <a:gd name="T9" fmla="*/ 9 h 45"/>
                  <a:gd name="T10" fmla="*/ 27 w 39"/>
                  <a:gd name="T11" fmla="*/ 45 h 45"/>
                  <a:gd name="T12" fmla="*/ 21 w 39"/>
                  <a:gd name="T13" fmla="*/ 42 h 45"/>
                  <a:gd name="T14" fmla="*/ 14 w 39"/>
                  <a:gd name="T15" fmla="*/ 15 h 45"/>
                  <a:gd name="T16" fmla="*/ 7 w 39"/>
                  <a:gd name="T17" fmla="*/ 38 h 45"/>
                  <a:gd name="T18" fmla="*/ 0 w 39"/>
                  <a:gd name="T19" fmla="*/ 36 h 45"/>
                  <a:gd name="T20" fmla="*/ 11 w 39"/>
                  <a:gd name="T21" fmla="*/ 0 h 45"/>
                  <a:gd name="T22" fmla="*/ 19 w 39"/>
                  <a:gd name="T23"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45">
                    <a:moveTo>
                      <a:pt x="19" y="2"/>
                    </a:moveTo>
                    <a:lnTo>
                      <a:pt x="19" y="2"/>
                    </a:lnTo>
                    <a:lnTo>
                      <a:pt x="25" y="28"/>
                    </a:lnTo>
                    <a:lnTo>
                      <a:pt x="32" y="7"/>
                    </a:lnTo>
                    <a:lnTo>
                      <a:pt x="39" y="9"/>
                    </a:lnTo>
                    <a:lnTo>
                      <a:pt x="27" y="45"/>
                    </a:lnTo>
                    <a:lnTo>
                      <a:pt x="21" y="42"/>
                    </a:lnTo>
                    <a:lnTo>
                      <a:pt x="14" y="15"/>
                    </a:lnTo>
                    <a:lnTo>
                      <a:pt x="7" y="38"/>
                    </a:lnTo>
                    <a:lnTo>
                      <a:pt x="0" y="36"/>
                    </a:lnTo>
                    <a:lnTo>
                      <a:pt x="11" y="0"/>
                    </a:lnTo>
                    <a:lnTo>
                      <a:pt x="19" y="2"/>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1" name="Freeform 1268"/>
              <p:cNvSpPr>
                <a:spLocks/>
              </p:cNvSpPr>
              <p:nvPr/>
            </p:nvSpPr>
            <p:spPr bwMode="auto">
              <a:xfrm>
                <a:off x="3844" y="2868"/>
                <a:ext cx="7" cy="12"/>
              </a:xfrm>
              <a:custGeom>
                <a:avLst/>
                <a:gdLst>
                  <a:gd name="T0" fmla="*/ 0 w 23"/>
                  <a:gd name="T1" fmla="*/ 34 h 37"/>
                  <a:gd name="T2" fmla="*/ 0 w 23"/>
                  <a:gd name="T3" fmla="*/ 34 h 37"/>
                  <a:gd name="T4" fmla="*/ 16 w 23"/>
                  <a:gd name="T5" fmla="*/ 0 h 37"/>
                  <a:gd name="T6" fmla="*/ 23 w 23"/>
                  <a:gd name="T7" fmla="*/ 3 h 37"/>
                  <a:gd name="T8" fmla="*/ 7 w 23"/>
                  <a:gd name="T9" fmla="*/ 37 h 37"/>
                  <a:gd name="T10" fmla="*/ 0 w 23"/>
                  <a:gd name="T11" fmla="*/ 34 h 37"/>
                </a:gdLst>
                <a:ahLst/>
                <a:cxnLst>
                  <a:cxn ang="0">
                    <a:pos x="T0" y="T1"/>
                  </a:cxn>
                  <a:cxn ang="0">
                    <a:pos x="T2" y="T3"/>
                  </a:cxn>
                  <a:cxn ang="0">
                    <a:pos x="T4" y="T5"/>
                  </a:cxn>
                  <a:cxn ang="0">
                    <a:pos x="T6" y="T7"/>
                  </a:cxn>
                  <a:cxn ang="0">
                    <a:pos x="T8" y="T9"/>
                  </a:cxn>
                  <a:cxn ang="0">
                    <a:pos x="T10" y="T11"/>
                  </a:cxn>
                </a:cxnLst>
                <a:rect l="0" t="0" r="r" b="b"/>
                <a:pathLst>
                  <a:path w="23" h="37">
                    <a:moveTo>
                      <a:pt x="0" y="34"/>
                    </a:moveTo>
                    <a:lnTo>
                      <a:pt x="0" y="34"/>
                    </a:lnTo>
                    <a:lnTo>
                      <a:pt x="16" y="0"/>
                    </a:lnTo>
                    <a:lnTo>
                      <a:pt x="23" y="3"/>
                    </a:lnTo>
                    <a:lnTo>
                      <a:pt x="7" y="37"/>
                    </a:lnTo>
                    <a:lnTo>
                      <a:pt x="0" y="34"/>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2" name="Freeform 1269"/>
              <p:cNvSpPr>
                <a:spLocks/>
              </p:cNvSpPr>
              <p:nvPr/>
            </p:nvSpPr>
            <p:spPr bwMode="auto">
              <a:xfrm>
                <a:off x="3851" y="2872"/>
                <a:ext cx="12" cy="13"/>
              </a:xfrm>
              <a:custGeom>
                <a:avLst/>
                <a:gdLst>
                  <a:gd name="T0" fmla="*/ 29 w 37"/>
                  <a:gd name="T1" fmla="*/ 20 h 41"/>
                  <a:gd name="T2" fmla="*/ 29 w 37"/>
                  <a:gd name="T3" fmla="*/ 20 h 41"/>
                  <a:gd name="T4" fmla="*/ 26 w 37"/>
                  <a:gd name="T5" fmla="*/ 10 h 41"/>
                  <a:gd name="T6" fmla="*/ 12 w 37"/>
                  <a:gd name="T7" fmla="*/ 16 h 41"/>
                  <a:gd name="T8" fmla="*/ 12 w 37"/>
                  <a:gd name="T9" fmla="*/ 31 h 41"/>
                  <a:gd name="T10" fmla="*/ 22 w 37"/>
                  <a:gd name="T11" fmla="*/ 29 h 41"/>
                  <a:gd name="T12" fmla="*/ 28 w 37"/>
                  <a:gd name="T13" fmla="*/ 33 h 41"/>
                  <a:gd name="T14" fmla="*/ 9 w 37"/>
                  <a:gd name="T15" fmla="*/ 36 h 41"/>
                  <a:gd name="T16" fmla="*/ 6 w 37"/>
                  <a:gd name="T17" fmla="*/ 12 h 41"/>
                  <a:gd name="T18" fmla="*/ 29 w 37"/>
                  <a:gd name="T19" fmla="*/ 5 h 41"/>
                  <a:gd name="T20" fmla="*/ 34 w 37"/>
                  <a:gd name="T21" fmla="*/ 23 h 41"/>
                  <a:gd name="T22" fmla="*/ 29 w 37"/>
                  <a:gd name="T23"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41">
                    <a:moveTo>
                      <a:pt x="29" y="20"/>
                    </a:moveTo>
                    <a:lnTo>
                      <a:pt x="29" y="20"/>
                    </a:lnTo>
                    <a:cubicBezTo>
                      <a:pt x="30" y="18"/>
                      <a:pt x="30" y="13"/>
                      <a:pt x="26" y="10"/>
                    </a:cubicBezTo>
                    <a:cubicBezTo>
                      <a:pt x="21" y="7"/>
                      <a:pt x="16" y="10"/>
                      <a:pt x="12" y="16"/>
                    </a:cubicBezTo>
                    <a:cubicBezTo>
                      <a:pt x="8" y="22"/>
                      <a:pt x="8" y="28"/>
                      <a:pt x="12" y="31"/>
                    </a:cubicBezTo>
                    <a:cubicBezTo>
                      <a:pt x="17" y="34"/>
                      <a:pt x="21" y="32"/>
                      <a:pt x="22" y="29"/>
                    </a:cubicBezTo>
                    <a:lnTo>
                      <a:pt x="28" y="33"/>
                    </a:lnTo>
                    <a:cubicBezTo>
                      <a:pt x="24" y="39"/>
                      <a:pt x="16" y="41"/>
                      <a:pt x="9" y="36"/>
                    </a:cubicBezTo>
                    <a:cubicBezTo>
                      <a:pt x="1" y="31"/>
                      <a:pt x="0" y="22"/>
                      <a:pt x="6" y="12"/>
                    </a:cubicBezTo>
                    <a:cubicBezTo>
                      <a:pt x="12" y="3"/>
                      <a:pt x="21" y="0"/>
                      <a:pt x="29" y="5"/>
                    </a:cubicBezTo>
                    <a:cubicBezTo>
                      <a:pt x="37" y="10"/>
                      <a:pt x="37" y="18"/>
                      <a:pt x="34" y="23"/>
                    </a:cubicBezTo>
                    <a:lnTo>
                      <a:pt x="29" y="20"/>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3" name="Freeform 1270"/>
              <p:cNvSpPr>
                <a:spLocks/>
              </p:cNvSpPr>
              <p:nvPr/>
            </p:nvSpPr>
            <p:spPr bwMode="auto">
              <a:xfrm>
                <a:off x="3885" y="2916"/>
                <a:ext cx="13" cy="12"/>
              </a:xfrm>
              <a:custGeom>
                <a:avLst/>
                <a:gdLst>
                  <a:gd name="T0" fmla="*/ 30 w 41"/>
                  <a:gd name="T1" fmla="*/ 24 h 38"/>
                  <a:gd name="T2" fmla="*/ 30 w 41"/>
                  <a:gd name="T3" fmla="*/ 24 h 38"/>
                  <a:gd name="T4" fmla="*/ 33 w 41"/>
                  <a:gd name="T5" fmla="*/ 14 h 38"/>
                  <a:gd name="T6" fmla="*/ 18 w 41"/>
                  <a:gd name="T7" fmla="*/ 10 h 38"/>
                  <a:gd name="T8" fmla="*/ 10 w 41"/>
                  <a:gd name="T9" fmla="*/ 23 h 38"/>
                  <a:gd name="T10" fmla="*/ 20 w 41"/>
                  <a:gd name="T11" fmla="*/ 28 h 38"/>
                  <a:gd name="T12" fmla="*/ 17 w 41"/>
                  <a:gd name="T13" fmla="*/ 21 h 38"/>
                  <a:gd name="T14" fmla="*/ 23 w 41"/>
                  <a:gd name="T15" fmla="*/ 19 h 38"/>
                  <a:gd name="T16" fmla="*/ 27 w 41"/>
                  <a:gd name="T17" fmla="*/ 32 h 38"/>
                  <a:gd name="T18" fmla="*/ 9 w 41"/>
                  <a:gd name="T19" fmla="*/ 38 h 38"/>
                  <a:gd name="T20" fmla="*/ 8 w 41"/>
                  <a:gd name="T21" fmla="*/ 34 h 38"/>
                  <a:gd name="T22" fmla="*/ 12 w 41"/>
                  <a:gd name="T23" fmla="*/ 32 h 38"/>
                  <a:gd name="T24" fmla="*/ 3 w 41"/>
                  <a:gd name="T25" fmla="*/ 25 h 38"/>
                  <a:gd name="T26" fmla="*/ 16 w 41"/>
                  <a:gd name="T27" fmla="*/ 3 h 38"/>
                  <a:gd name="T28" fmla="*/ 39 w 41"/>
                  <a:gd name="T29" fmla="*/ 12 h 38"/>
                  <a:gd name="T30" fmla="*/ 32 w 41"/>
                  <a:gd name="T31" fmla="*/ 30 h 38"/>
                  <a:gd name="T32" fmla="*/ 30 w 41"/>
                  <a:gd name="T33"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38">
                    <a:moveTo>
                      <a:pt x="30" y="24"/>
                    </a:moveTo>
                    <a:lnTo>
                      <a:pt x="30" y="24"/>
                    </a:lnTo>
                    <a:cubicBezTo>
                      <a:pt x="33" y="21"/>
                      <a:pt x="34" y="18"/>
                      <a:pt x="33" y="14"/>
                    </a:cubicBezTo>
                    <a:cubicBezTo>
                      <a:pt x="31" y="9"/>
                      <a:pt x="26" y="7"/>
                      <a:pt x="18" y="10"/>
                    </a:cubicBezTo>
                    <a:cubicBezTo>
                      <a:pt x="11" y="12"/>
                      <a:pt x="8" y="17"/>
                      <a:pt x="10" y="23"/>
                    </a:cubicBezTo>
                    <a:cubicBezTo>
                      <a:pt x="11" y="27"/>
                      <a:pt x="15" y="29"/>
                      <a:pt x="20" y="28"/>
                    </a:cubicBezTo>
                    <a:lnTo>
                      <a:pt x="17" y="21"/>
                    </a:lnTo>
                    <a:lnTo>
                      <a:pt x="23" y="19"/>
                    </a:lnTo>
                    <a:lnTo>
                      <a:pt x="27" y="32"/>
                    </a:lnTo>
                    <a:lnTo>
                      <a:pt x="9" y="38"/>
                    </a:lnTo>
                    <a:lnTo>
                      <a:pt x="8" y="34"/>
                    </a:lnTo>
                    <a:cubicBezTo>
                      <a:pt x="9" y="34"/>
                      <a:pt x="11" y="33"/>
                      <a:pt x="12" y="32"/>
                    </a:cubicBezTo>
                    <a:cubicBezTo>
                      <a:pt x="8" y="31"/>
                      <a:pt x="5" y="29"/>
                      <a:pt x="3" y="25"/>
                    </a:cubicBezTo>
                    <a:cubicBezTo>
                      <a:pt x="0" y="17"/>
                      <a:pt x="6" y="7"/>
                      <a:pt x="16" y="3"/>
                    </a:cubicBezTo>
                    <a:cubicBezTo>
                      <a:pt x="27" y="0"/>
                      <a:pt x="36" y="3"/>
                      <a:pt x="39" y="12"/>
                    </a:cubicBezTo>
                    <a:cubicBezTo>
                      <a:pt x="41" y="20"/>
                      <a:pt x="39" y="27"/>
                      <a:pt x="32" y="30"/>
                    </a:cubicBezTo>
                    <a:lnTo>
                      <a:pt x="30" y="24"/>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4" name="Freeform 1271"/>
              <p:cNvSpPr>
                <a:spLocks/>
              </p:cNvSpPr>
              <p:nvPr/>
            </p:nvSpPr>
            <p:spPr bwMode="auto">
              <a:xfrm>
                <a:off x="3889" y="2931"/>
                <a:ext cx="13" cy="10"/>
              </a:xfrm>
              <a:custGeom>
                <a:avLst/>
                <a:gdLst>
                  <a:gd name="T0" fmla="*/ 8 w 41"/>
                  <a:gd name="T1" fmla="*/ 18 h 32"/>
                  <a:gd name="T2" fmla="*/ 8 w 41"/>
                  <a:gd name="T3" fmla="*/ 18 h 32"/>
                  <a:gd name="T4" fmla="*/ 15 w 41"/>
                  <a:gd name="T5" fmla="*/ 24 h 32"/>
                  <a:gd name="T6" fmla="*/ 40 w 41"/>
                  <a:gd name="T7" fmla="*/ 20 h 32"/>
                  <a:gd name="T8" fmla="*/ 41 w 41"/>
                  <a:gd name="T9" fmla="*/ 27 h 32"/>
                  <a:gd name="T10" fmla="*/ 17 w 41"/>
                  <a:gd name="T11" fmla="*/ 31 h 32"/>
                  <a:gd name="T12" fmla="*/ 2 w 41"/>
                  <a:gd name="T13" fmla="*/ 19 h 32"/>
                  <a:gd name="T14" fmla="*/ 12 w 41"/>
                  <a:gd name="T15" fmla="*/ 4 h 32"/>
                  <a:gd name="T16" fmla="*/ 37 w 41"/>
                  <a:gd name="T17" fmla="*/ 0 h 32"/>
                  <a:gd name="T18" fmla="*/ 38 w 41"/>
                  <a:gd name="T19" fmla="*/ 7 h 32"/>
                  <a:gd name="T20" fmla="*/ 13 w 41"/>
                  <a:gd name="T21" fmla="*/ 11 h 32"/>
                  <a:gd name="T22" fmla="*/ 8 w 41"/>
                  <a:gd name="T23" fmla="*/ 1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32">
                    <a:moveTo>
                      <a:pt x="8" y="18"/>
                    </a:moveTo>
                    <a:lnTo>
                      <a:pt x="8" y="18"/>
                    </a:lnTo>
                    <a:cubicBezTo>
                      <a:pt x="9" y="23"/>
                      <a:pt x="12" y="24"/>
                      <a:pt x="15" y="24"/>
                    </a:cubicBezTo>
                    <a:cubicBezTo>
                      <a:pt x="19" y="23"/>
                      <a:pt x="40" y="20"/>
                      <a:pt x="40" y="20"/>
                    </a:cubicBezTo>
                    <a:lnTo>
                      <a:pt x="41" y="27"/>
                    </a:lnTo>
                    <a:cubicBezTo>
                      <a:pt x="41" y="27"/>
                      <a:pt x="22" y="30"/>
                      <a:pt x="17" y="31"/>
                    </a:cubicBezTo>
                    <a:cubicBezTo>
                      <a:pt x="11" y="32"/>
                      <a:pt x="4" y="30"/>
                      <a:pt x="2" y="19"/>
                    </a:cubicBezTo>
                    <a:cubicBezTo>
                      <a:pt x="0" y="9"/>
                      <a:pt x="6" y="5"/>
                      <a:pt x="12" y="4"/>
                    </a:cubicBezTo>
                    <a:cubicBezTo>
                      <a:pt x="17" y="3"/>
                      <a:pt x="37" y="0"/>
                      <a:pt x="37" y="0"/>
                    </a:cubicBezTo>
                    <a:lnTo>
                      <a:pt x="38" y="7"/>
                    </a:lnTo>
                    <a:cubicBezTo>
                      <a:pt x="38" y="7"/>
                      <a:pt x="16" y="10"/>
                      <a:pt x="13" y="11"/>
                    </a:cubicBezTo>
                    <a:cubicBezTo>
                      <a:pt x="10" y="11"/>
                      <a:pt x="7" y="13"/>
                      <a:pt x="8" y="18"/>
                    </a:cubicBez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5" name="Freeform 1272"/>
              <p:cNvSpPr>
                <a:spLocks/>
              </p:cNvSpPr>
              <p:nvPr/>
            </p:nvSpPr>
            <p:spPr bwMode="auto">
              <a:xfrm>
                <a:off x="3733" y="2989"/>
                <a:ext cx="14" cy="12"/>
              </a:xfrm>
              <a:custGeom>
                <a:avLst/>
                <a:gdLst>
                  <a:gd name="T0" fmla="*/ 20 w 43"/>
                  <a:gd name="T1" fmla="*/ 16 h 37"/>
                  <a:gd name="T2" fmla="*/ 20 w 43"/>
                  <a:gd name="T3" fmla="*/ 16 h 37"/>
                  <a:gd name="T4" fmla="*/ 23 w 43"/>
                  <a:gd name="T5" fmla="*/ 20 h 37"/>
                  <a:gd name="T6" fmla="*/ 33 w 43"/>
                  <a:gd name="T7" fmla="*/ 8 h 37"/>
                  <a:gd name="T8" fmla="*/ 18 w 43"/>
                  <a:gd name="T9" fmla="*/ 12 h 37"/>
                  <a:gd name="T10" fmla="*/ 20 w 43"/>
                  <a:gd name="T11" fmla="*/ 16 h 37"/>
                  <a:gd name="T12" fmla="*/ 15 w 43"/>
                  <a:gd name="T13" fmla="*/ 19 h 37"/>
                  <a:gd name="T14" fmla="*/ 12 w 43"/>
                  <a:gd name="T15" fmla="*/ 14 h 37"/>
                  <a:gd name="T16" fmla="*/ 4 w 43"/>
                  <a:gd name="T17" fmla="*/ 16 h 37"/>
                  <a:gd name="T18" fmla="*/ 0 w 43"/>
                  <a:gd name="T19" fmla="*/ 10 h 37"/>
                  <a:gd name="T20" fmla="*/ 38 w 43"/>
                  <a:gd name="T21" fmla="*/ 0 h 37"/>
                  <a:gd name="T22" fmla="*/ 43 w 43"/>
                  <a:gd name="T23" fmla="*/ 7 h 37"/>
                  <a:gd name="T24" fmla="*/ 17 w 43"/>
                  <a:gd name="T25" fmla="*/ 37 h 37"/>
                  <a:gd name="T26" fmla="*/ 13 w 43"/>
                  <a:gd name="T27" fmla="*/ 31 h 37"/>
                  <a:gd name="T28" fmla="*/ 19 w 43"/>
                  <a:gd name="T29" fmla="*/ 25 h 37"/>
                  <a:gd name="T30" fmla="*/ 15 w 43"/>
                  <a:gd name="T31" fmla="*/ 19 h 37"/>
                  <a:gd name="T32" fmla="*/ 20 w 43"/>
                  <a:gd name="T33" fmla="*/ 1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37">
                    <a:moveTo>
                      <a:pt x="20" y="16"/>
                    </a:moveTo>
                    <a:lnTo>
                      <a:pt x="20" y="16"/>
                    </a:lnTo>
                    <a:cubicBezTo>
                      <a:pt x="21" y="18"/>
                      <a:pt x="23" y="20"/>
                      <a:pt x="23" y="20"/>
                    </a:cubicBezTo>
                    <a:lnTo>
                      <a:pt x="33" y="8"/>
                    </a:lnTo>
                    <a:lnTo>
                      <a:pt x="18" y="12"/>
                    </a:lnTo>
                    <a:cubicBezTo>
                      <a:pt x="18" y="12"/>
                      <a:pt x="19" y="14"/>
                      <a:pt x="20" y="16"/>
                    </a:cubicBezTo>
                    <a:lnTo>
                      <a:pt x="15" y="19"/>
                    </a:lnTo>
                    <a:cubicBezTo>
                      <a:pt x="13" y="16"/>
                      <a:pt x="12" y="14"/>
                      <a:pt x="12" y="14"/>
                    </a:cubicBezTo>
                    <a:lnTo>
                      <a:pt x="4" y="16"/>
                    </a:lnTo>
                    <a:lnTo>
                      <a:pt x="0" y="10"/>
                    </a:lnTo>
                    <a:lnTo>
                      <a:pt x="38" y="0"/>
                    </a:lnTo>
                    <a:lnTo>
                      <a:pt x="43" y="7"/>
                    </a:lnTo>
                    <a:lnTo>
                      <a:pt x="17" y="37"/>
                    </a:lnTo>
                    <a:lnTo>
                      <a:pt x="13" y="31"/>
                    </a:lnTo>
                    <a:lnTo>
                      <a:pt x="19" y="25"/>
                    </a:lnTo>
                    <a:cubicBezTo>
                      <a:pt x="19" y="25"/>
                      <a:pt x="17" y="22"/>
                      <a:pt x="15" y="19"/>
                    </a:cubicBezTo>
                    <a:lnTo>
                      <a:pt x="20" y="16"/>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6" name="Freeform 1273"/>
              <p:cNvSpPr>
                <a:spLocks/>
              </p:cNvSpPr>
              <p:nvPr/>
            </p:nvSpPr>
            <p:spPr bwMode="auto">
              <a:xfrm>
                <a:off x="3741" y="2998"/>
                <a:ext cx="16" cy="16"/>
              </a:xfrm>
              <a:custGeom>
                <a:avLst/>
                <a:gdLst>
                  <a:gd name="T0" fmla="*/ 10 w 51"/>
                  <a:gd name="T1" fmla="*/ 35 h 51"/>
                  <a:gd name="T2" fmla="*/ 10 w 51"/>
                  <a:gd name="T3" fmla="*/ 35 h 51"/>
                  <a:gd name="T4" fmla="*/ 26 w 51"/>
                  <a:gd name="T5" fmla="*/ 11 h 51"/>
                  <a:gd name="T6" fmla="*/ 5 w 51"/>
                  <a:gd name="T7" fmla="*/ 30 h 51"/>
                  <a:gd name="T8" fmla="*/ 0 w 51"/>
                  <a:gd name="T9" fmla="*/ 25 h 51"/>
                  <a:gd name="T10" fmla="*/ 28 w 51"/>
                  <a:gd name="T11" fmla="*/ 0 h 51"/>
                  <a:gd name="T12" fmla="*/ 36 w 51"/>
                  <a:gd name="T13" fmla="*/ 8 h 51"/>
                  <a:gd name="T14" fmla="*/ 19 w 51"/>
                  <a:gd name="T15" fmla="*/ 32 h 51"/>
                  <a:gd name="T16" fmla="*/ 44 w 51"/>
                  <a:gd name="T17" fmla="*/ 17 h 51"/>
                  <a:gd name="T18" fmla="*/ 51 w 51"/>
                  <a:gd name="T19" fmla="*/ 25 h 51"/>
                  <a:gd name="T20" fmla="*/ 24 w 51"/>
                  <a:gd name="T21" fmla="*/ 51 h 51"/>
                  <a:gd name="T22" fmla="*/ 19 w 51"/>
                  <a:gd name="T23" fmla="*/ 45 h 51"/>
                  <a:gd name="T24" fmla="*/ 40 w 51"/>
                  <a:gd name="T25" fmla="*/ 26 h 51"/>
                  <a:gd name="T26" fmla="*/ 14 w 51"/>
                  <a:gd name="T27" fmla="*/ 40 h 51"/>
                  <a:gd name="T28" fmla="*/ 10 w 51"/>
                  <a:gd name="T29" fmla="*/ 3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51">
                    <a:moveTo>
                      <a:pt x="10" y="35"/>
                    </a:moveTo>
                    <a:lnTo>
                      <a:pt x="10" y="35"/>
                    </a:lnTo>
                    <a:lnTo>
                      <a:pt x="26" y="11"/>
                    </a:lnTo>
                    <a:lnTo>
                      <a:pt x="5" y="30"/>
                    </a:lnTo>
                    <a:lnTo>
                      <a:pt x="0" y="25"/>
                    </a:lnTo>
                    <a:lnTo>
                      <a:pt x="28" y="0"/>
                    </a:lnTo>
                    <a:lnTo>
                      <a:pt x="36" y="8"/>
                    </a:lnTo>
                    <a:lnTo>
                      <a:pt x="19" y="32"/>
                    </a:lnTo>
                    <a:lnTo>
                      <a:pt x="44" y="17"/>
                    </a:lnTo>
                    <a:lnTo>
                      <a:pt x="51" y="25"/>
                    </a:lnTo>
                    <a:lnTo>
                      <a:pt x="24" y="51"/>
                    </a:lnTo>
                    <a:lnTo>
                      <a:pt x="19" y="45"/>
                    </a:lnTo>
                    <a:lnTo>
                      <a:pt x="40" y="26"/>
                    </a:lnTo>
                    <a:lnTo>
                      <a:pt x="14" y="40"/>
                    </a:lnTo>
                    <a:lnTo>
                      <a:pt x="10" y="35"/>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7" name="Freeform 1274"/>
              <p:cNvSpPr>
                <a:spLocks/>
              </p:cNvSpPr>
              <p:nvPr/>
            </p:nvSpPr>
            <p:spPr bwMode="auto">
              <a:xfrm>
                <a:off x="3754" y="3009"/>
                <a:ext cx="13" cy="14"/>
              </a:xfrm>
              <a:custGeom>
                <a:avLst/>
                <a:gdLst>
                  <a:gd name="T0" fmla="*/ 39 w 43"/>
                  <a:gd name="T1" fmla="*/ 21 h 46"/>
                  <a:gd name="T2" fmla="*/ 39 w 43"/>
                  <a:gd name="T3" fmla="*/ 21 h 46"/>
                  <a:gd name="T4" fmla="*/ 25 w 43"/>
                  <a:gd name="T5" fmla="*/ 10 h 46"/>
                  <a:gd name="T6" fmla="*/ 20 w 43"/>
                  <a:gd name="T7" fmla="*/ 16 h 46"/>
                  <a:gd name="T8" fmla="*/ 33 w 43"/>
                  <a:gd name="T9" fmla="*/ 27 h 46"/>
                  <a:gd name="T10" fmla="*/ 29 w 43"/>
                  <a:gd name="T11" fmla="*/ 32 h 46"/>
                  <a:gd name="T12" fmla="*/ 15 w 43"/>
                  <a:gd name="T13" fmla="*/ 22 h 46"/>
                  <a:gd name="T14" fmla="*/ 9 w 43"/>
                  <a:gd name="T15" fmla="*/ 30 h 46"/>
                  <a:gd name="T16" fmla="*/ 24 w 43"/>
                  <a:gd name="T17" fmla="*/ 41 h 46"/>
                  <a:gd name="T18" fmla="*/ 20 w 43"/>
                  <a:gd name="T19" fmla="*/ 46 h 46"/>
                  <a:gd name="T20" fmla="*/ 0 w 43"/>
                  <a:gd name="T21" fmla="*/ 30 h 46"/>
                  <a:gd name="T22" fmla="*/ 23 w 43"/>
                  <a:gd name="T23" fmla="*/ 0 h 46"/>
                  <a:gd name="T24" fmla="*/ 43 w 43"/>
                  <a:gd name="T25" fmla="*/ 16 h 46"/>
                  <a:gd name="T26" fmla="*/ 39 w 43"/>
                  <a:gd name="T27" fmla="*/ 2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46">
                    <a:moveTo>
                      <a:pt x="39" y="21"/>
                    </a:moveTo>
                    <a:lnTo>
                      <a:pt x="39" y="21"/>
                    </a:lnTo>
                    <a:lnTo>
                      <a:pt x="25" y="10"/>
                    </a:lnTo>
                    <a:lnTo>
                      <a:pt x="20" y="16"/>
                    </a:lnTo>
                    <a:lnTo>
                      <a:pt x="33" y="27"/>
                    </a:lnTo>
                    <a:lnTo>
                      <a:pt x="29" y="32"/>
                    </a:lnTo>
                    <a:lnTo>
                      <a:pt x="15" y="22"/>
                    </a:lnTo>
                    <a:lnTo>
                      <a:pt x="9" y="30"/>
                    </a:lnTo>
                    <a:lnTo>
                      <a:pt x="24" y="41"/>
                    </a:lnTo>
                    <a:lnTo>
                      <a:pt x="20" y="46"/>
                    </a:lnTo>
                    <a:lnTo>
                      <a:pt x="0" y="30"/>
                    </a:lnTo>
                    <a:lnTo>
                      <a:pt x="23" y="0"/>
                    </a:lnTo>
                    <a:lnTo>
                      <a:pt x="43" y="16"/>
                    </a:lnTo>
                    <a:lnTo>
                      <a:pt x="39" y="21"/>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8" name="Freeform 1275"/>
              <p:cNvSpPr>
                <a:spLocks/>
              </p:cNvSpPr>
              <p:nvPr/>
            </p:nvSpPr>
            <p:spPr bwMode="auto">
              <a:xfrm>
                <a:off x="3764" y="3016"/>
                <a:ext cx="13" cy="15"/>
              </a:xfrm>
              <a:custGeom>
                <a:avLst/>
                <a:gdLst>
                  <a:gd name="T0" fmla="*/ 19 w 41"/>
                  <a:gd name="T1" fmla="*/ 19 h 46"/>
                  <a:gd name="T2" fmla="*/ 19 w 41"/>
                  <a:gd name="T3" fmla="*/ 19 h 46"/>
                  <a:gd name="T4" fmla="*/ 26 w 41"/>
                  <a:gd name="T5" fmla="*/ 23 h 46"/>
                  <a:gd name="T6" fmla="*/ 32 w 41"/>
                  <a:gd name="T7" fmla="*/ 20 h 46"/>
                  <a:gd name="T8" fmla="*/ 30 w 41"/>
                  <a:gd name="T9" fmla="*/ 14 h 46"/>
                  <a:gd name="T10" fmla="*/ 22 w 41"/>
                  <a:gd name="T11" fmla="*/ 9 h 46"/>
                  <a:gd name="T12" fmla="*/ 17 w 41"/>
                  <a:gd name="T13" fmla="*/ 18 h 46"/>
                  <a:gd name="T14" fmla="*/ 19 w 41"/>
                  <a:gd name="T15" fmla="*/ 19 h 46"/>
                  <a:gd name="T16" fmla="*/ 16 w 41"/>
                  <a:gd name="T17" fmla="*/ 25 h 46"/>
                  <a:gd name="T18" fmla="*/ 13 w 41"/>
                  <a:gd name="T19" fmla="*/ 24 h 46"/>
                  <a:gd name="T20" fmla="*/ 6 w 41"/>
                  <a:gd name="T21" fmla="*/ 36 h 46"/>
                  <a:gd name="T22" fmla="*/ 0 w 41"/>
                  <a:gd name="T23" fmla="*/ 33 h 46"/>
                  <a:gd name="T24" fmla="*/ 18 w 41"/>
                  <a:gd name="T25" fmla="*/ 0 h 46"/>
                  <a:gd name="T26" fmla="*/ 36 w 41"/>
                  <a:gd name="T27" fmla="*/ 10 h 46"/>
                  <a:gd name="T28" fmla="*/ 38 w 41"/>
                  <a:gd name="T29" fmla="*/ 23 h 46"/>
                  <a:gd name="T30" fmla="*/ 28 w 41"/>
                  <a:gd name="T31" fmla="*/ 28 h 46"/>
                  <a:gd name="T32" fmla="*/ 29 w 41"/>
                  <a:gd name="T33" fmla="*/ 37 h 46"/>
                  <a:gd name="T34" fmla="*/ 24 w 41"/>
                  <a:gd name="T35" fmla="*/ 46 h 46"/>
                  <a:gd name="T36" fmla="*/ 18 w 41"/>
                  <a:gd name="T37" fmla="*/ 43 h 46"/>
                  <a:gd name="T38" fmla="*/ 22 w 41"/>
                  <a:gd name="T39" fmla="*/ 35 h 46"/>
                  <a:gd name="T40" fmla="*/ 20 w 41"/>
                  <a:gd name="T41" fmla="*/ 27 h 46"/>
                  <a:gd name="T42" fmla="*/ 16 w 41"/>
                  <a:gd name="T43" fmla="*/ 25 h 46"/>
                  <a:gd name="T44" fmla="*/ 19 w 41"/>
                  <a:gd name="T45" fmla="*/ 1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 h="46">
                    <a:moveTo>
                      <a:pt x="19" y="19"/>
                    </a:moveTo>
                    <a:lnTo>
                      <a:pt x="19" y="19"/>
                    </a:lnTo>
                    <a:cubicBezTo>
                      <a:pt x="21" y="20"/>
                      <a:pt x="24" y="22"/>
                      <a:pt x="26" y="23"/>
                    </a:cubicBezTo>
                    <a:cubicBezTo>
                      <a:pt x="28" y="24"/>
                      <a:pt x="30" y="23"/>
                      <a:pt x="32" y="20"/>
                    </a:cubicBezTo>
                    <a:cubicBezTo>
                      <a:pt x="33" y="18"/>
                      <a:pt x="32" y="15"/>
                      <a:pt x="30" y="14"/>
                    </a:cubicBezTo>
                    <a:cubicBezTo>
                      <a:pt x="28" y="12"/>
                      <a:pt x="22" y="9"/>
                      <a:pt x="22" y="9"/>
                    </a:cubicBezTo>
                    <a:lnTo>
                      <a:pt x="17" y="18"/>
                    </a:lnTo>
                    <a:cubicBezTo>
                      <a:pt x="17" y="18"/>
                      <a:pt x="18" y="18"/>
                      <a:pt x="19" y="19"/>
                    </a:cubicBezTo>
                    <a:lnTo>
                      <a:pt x="16" y="25"/>
                    </a:lnTo>
                    <a:cubicBezTo>
                      <a:pt x="15" y="24"/>
                      <a:pt x="13" y="24"/>
                      <a:pt x="13" y="24"/>
                    </a:cubicBezTo>
                    <a:lnTo>
                      <a:pt x="6" y="36"/>
                    </a:lnTo>
                    <a:lnTo>
                      <a:pt x="0" y="33"/>
                    </a:lnTo>
                    <a:cubicBezTo>
                      <a:pt x="0" y="33"/>
                      <a:pt x="18" y="0"/>
                      <a:pt x="18" y="0"/>
                    </a:cubicBezTo>
                    <a:cubicBezTo>
                      <a:pt x="18" y="0"/>
                      <a:pt x="31" y="7"/>
                      <a:pt x="36" y="10"/>
                    </a:cubicBezTo>
                    <a:cubicBezTo>
                      <a:pt x="41" y="12"/>
                      <a:pt x="41" y="18"/>
                      <a:pt x="38" y="23"/>
                    </a:cubicBezTo>
                    <a:cubicBezTo>
                      <a:pt x="35" y="28"/>
                      <a:pt x="30" y="29"/>
                      <a:pt x="28" y="28"/>
                    </a:cubicBezTo>
                    <a:cubicBezTo>
                      <a:pt x="31" y="29"/>
                      <a:pt x="32" y="33"/>
                      <a:pt x="29" y="37"/>
                    </a:cubicBezTo>
                    <a:cubicBezTo>
                      <a:pt x="28" y="39"/>
                      <a:pt x="24" y="46"/>
                      <a:pt x="24" y="46"/>
                    </a:cubicBezTo>
                    <a:lnTo>
                      <a:pt x="18" y="43"/>
                    </a:lnTo>
                    <a:cubicBezTo>
                      <a:pt x="18" y="43"/>
                      <a:pt x="20" y="39"/>
                      <a:pt x="22" y="35"/>
                    </a:cubicBezTo>
                    <a:cubicBezTo>
                      <a:pt x="24" y="31"/>
                      <a:pt x="23" y="29"/>
                      <a:pt x="20" y="27"/>
                    </a:cubicBezTo>
                    <a:cubicBezTo>
                      <a:pt x="19" y="26"/>
                      <a:pt x="17" y="26"/>
                      <a:pt x="16" y="25"/>
                    </a:cubicBezTo>
                    <a:lnTo>
                      <a:pt x="19" y="19"/>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99" name="Freeform 1276"/>
              <p:cNvSpPr>
                <a:spLocks/>
              </p:cNvSpPr>
              <p:nvPr/>
            </p:nvSpPr>
            <p:spPr bwMode="auto">
              <a:xfrm>
                <a:off x="3777" y="3022"/>
                <a:ext cx="6" cy="12"/>
              </a:xfrm>
              <a:custGeom>
                <a:avLst/>
                <a:gdLst>
                  <a:gd name="T0" fmla="*/ 0 w 21"/>
                  <a:gd name="T1" fmla="*/ 35 h 38"/>
                  <a:gd name="T2" fmla="*/ 0 w 21"/>
                  <a:gd name="T3" fmla="*/ 35 h 38"/>
                  <a:gd name="T4" fmla="*/ 14 w 21"/>
                  <a:gd name="T5" fmla="*/ 0 h 38"/>
                  <a:gd name="T6" fmla="*/ 21 w 21"/>
                  <a:gd name="T7" fmla="*/ 3 h 38"/>
                  <a:gd name="T8" fmla="*/ 7 w 21"/>
                  <a:gd name="T9" fmla="*/ 38 h 38"/>
                  <a:gd name="T10" fmla="*/ 0 w 21"/>
                  <a:gd name="T11" fmla="*/ 35 h 38"/>
                </a:gdLst>
                <a:ahLst/>
                <a:cxnLst>
                  <a:cxn ang="0">
                    <a:pos x="T0" y="T1"/>
                  </a:cxn>
                  <a:cxn ang="0">
                    <a:pos x="T2" y="T3"/>
                  </a:cxn>
                  <a:cxn ang="0">
                    <a:pos x="T4" y="T5"/>
                  </a:cxn>
                  <a:cxn ang="0">
                    <a:pos x="T6" y="T7"/>
                  </a:cxn>
                  <a:cxn ang="0">
                    <a:pos x="T8" y="T9"/>
                  </a:cxn>
                  <a:cxn ang="0">
                    <a:pos x="T10" y="T11"/>
                  </a:cxn>
                </a:cxnLst>
                <a:rect l="0" t="0" r="r" b="b"/>
                <a:pathLst>
                  <a:path w="21" h="38">
                    <a:moveTo>
                      <a:pt x="0" y="35"/>
                    </a:moveTo>
                    <a:lnTo>
                      <a:pt x="0" y="35"/>
                    </a:lnTo>
                    <a:lnTo>
                      <a:pt x="14" y="0"/>
                    </a:lnTo>
                    <a:lnTo>
                      <a:pt x="21" y="3"/>
                    </a:lnTo>
                    <a:lnTo>
                      <a:pt x="7" y="38"/>
                    </a:lnTo>
                    <a:lnTo>
                      <a:pt x="0" y="35"/>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0" name="Freeform 1277"/>
              <p:cNvSpPr>
                <a:spLocks/>
              </p:cNvSpPr>
              <p:nvPr/>
            </p:nvSpPr>
            <p:spPr bwMode="auto">
              <a:xfrm>
                <a:off x="3785" y="3025"/>
                <a:ext cx="10" cy="13"/>
              </a:xfrm>
              <a:custGeom>
                <a:avLst/>
                <a:gdLst>
                  <a:gd name="T0" fmla="*/ 26 w 34"/>
                  <a:gd name="T1" fmla="*/ 17 h 40"/>
                  <a:gd name="T2" fmla="*/ 26 w 34"/>
                  <a:gd name="T3" fmla="*/ 17 h 40"/>
                  <a:gd name="T4" fmla="*/ 20 w 34"/>
                  <a:gd name="T5" fmla="*/ 8 h 40"/>
                  <a:gd name="T6" fmla="*/ 9 w 34"/>
                  <a:gd name="T7" fmla="*/ 18 h 40"/>
                  <a:gd name="T8" fmla="*/ 14 w 34"/>
                  <a:gd name="T9" fmla="*/ 32 h 40"/>
                  <a:gd name="T10" fmla="*/ 23 w 34"/>
                  <a:gd name="T11" fmla="*/ 28 h 40"/>
                  <a:gd name="T12" fmla="*/ 29 w 34"/>
                  <a:gd name="T13" fmla="*/ 29 h 40"/>
                  <a:gd name="T14" fmla="*/ 12 w 34"/>
                  <a:gd name="T15" fmla="*/ 38 h 40"/>
                  <a:gd name="T16" fmla="*/ 3 w 34"/>
                  <a:gd name="T17" fmla="*/ 16 h 40"/>
                  <a:gd name="T18" fmla="*/ 22 w 34"/>
                  <a:gd name="T19" fmla="*/ 2 h 40"/>
                  <a:gd name="T20" fmla="*/ 32 w 34"/>
                  <a:gd name="T21" fmla="*/ 18 h 40"/>
                  <a:gd name="T22" fmla="*/ 26 w 34"/>
                  <a:gd name="T23"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0">
                    <a:moveTo>
                      <a:pt x="26" y="17"/>
                    </a:moveTo>
                    <a:lnTo>
                      <a:pt x="26" y="17"/>
                    </a:lnTo>
                    <a:cubicBezTo>
                      <a:pt x="27" y="14"/>
                      <a:pt x="26" y="10"/>
                      <a:pt x="20" y="8"/>
                    </a:cubicBezTo>
                    <a:cubicBezTo>
                      <a:pt x="15" y="7"/>
                      <a:pt x="11" y="11"/>
                      <a:pt x="9" y="18"/>
                    </a:cubicBezTo>
                    <a:cubicBezTo>
                      <a:pt x="7" y="25"/>
                      <a:pt x="9" y="31"/>
                      <a:pt x="14" y="32"/>
                    </a:cubicBezTo>
                    <a:cubicBezTo>
                      <a:pt x="19" y="33"/>
                      <a:pt x="22" y="30"/>
                      <a:pt x="23" y="28"/>
                    </a:cubicBezTo>
                    <a:lnTo>
                      <a:pt x="29" y="29"/>
                    </a:lnTo>
                    <a:cubicBezTo>
                      <a:pt x="27" y="37"/>
                      <a:pt x="20" y="40"/>
                      <a:pt x="12" y="38"/>
                    </a:cubicBezTo>
                    <a:cubicBezTo>
                      <a:pt x="3" y="36"/>
                      <a:pt x="0" y="27"/>
                      <a:pt x="3" y="16"/>
                    </a:cubicBezTo>
                    <a:cubicBezTo>
                      <a:pt x="6" y="5"/>
                      <a:pt x="13" y="0"/>
                      <a:pt x="22" y="2"/>
                    </a:cubicBezTo>
                    <a:cubicBezTo>
                      <a:pt x="31" y="4"/>
                      <a:pt x="34" y="13"/>
                      <a:pt x="32" y="18"/>
                    </a:cubicBezTo>
                    <a:lnTo>
                      <a:pt x="26" y="17"/>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1" name="Freeform 1278"/>
              <p:cNvSpPr>
                <a:spLocks/>
              </p:cNvSpPr>
              <p:nvPr/>
            </p:nvSpPr>
            <p:spPr bwMode="auto">
              <a:xfrm>
                <a:off x="3820" y="3027"/>
                <a:ext cx="11" cy="13"/>
              </a:xfrm>
              <a:custGeom>
                <a:avLst/>
                <a:gdLst>
                  <a:gd name="T0" fmla="*/ 23 w 33"/>
                  <a:gd name="T1" fmla="*/ 13 h 40"/>
                  <a:gd name="T2" fmla="*/ 23 w 33"/>
                  <a:gd name="T3" fmla="*/ 13 h 40"/>
                  <a:gd name="T4" fmla="*/ 15 w 33"/>
                  <a:gd name="T5" fmla="*/ 8 h 40"/>
                  <a:gd name="T6" fmla="*/ 8 w 33"/>
                  <a:gd name="T7" fmla="*/ 21 h 40"/>
                  <a:gd name="T8" fmla="*/ 18 w 33"/>
                  <a:gd name="T9" fmla="*/ 32 h 40"/>
                  <a:gd name="T10" fmla="*/ 25 w 33"/>
                  <a:gd name="T11" fmla="*/ 24 h 40"/>
                  <a:gd name="T12" fmla="*/ 31 w 33"/>
                  <a:gd name="T13" fmla="*/ 23 h 40"/>
                  <a:gd name="T14" fmla="*/ 19 w 33"/>
                  <a:gd name="T15" fmla="*/ 39 h 40"/>
                  <a:gd name="T16" fmla="*/ 2 w 33"/>
                  <a:gd name="T17" fmla="*/ 22 h 40"/>
                  <a:gd name="T18" fmla="*/ 14 w 33"/>
                  <a:gd name="T19" fmla="*/ 1 h 40"/>
                  <a:gd name="T20" fmla="*/ 30 w 33"/>
                  <a:gd name="T21" fmla="*/ 12 h 40"/>
                  <a:gd name="T22" fmla="*/ 23 w 33"/>
                  <a:gd name="T23" fmla="*/ 1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0">
                    <a:moveTo>
                      <a:pt x="23" y="13"/>
                    </a:moveTo>
                    <a:lnTo>
                      <a:pt x="23" y="13"/>
                    </a:lnTo>
                    <a:cubicBezTo>
                      <a:pt x="23" y="11"/>
                      <a:pt x="20" y="7"/>
                      <a:pt x="15" y="8"/>
                    </a:cubicBezTo>
                    <a:cubicBezTo>
                      <a:pt x="9" y="9"/>
                      <a:pt x="7" y="14"/>
                      <a:pt x="8" y="21"/>
                    </a:cubicBezTo>
                    <a:cubicBezTo>
                      <a:pt x="9" y="29"/>
                      <a:pt x="14" y="33"/>
                      <a:pt x="18" y="32"/>
                    </a:cubicBezTo>
                    <a:cubicBezTo>
                      <a:pt x="23" y="31"/>
                      <a:pt x="25" y="27"/>
                      <a:pt x="25" y="24"/>
                    </a:cubicBezTo>
                    <a:lnTo>
                      <a:pt x="31" y="23"/>
                    </a:lnTo>
                    <a:cubicBezTo>
                      <a:pt x="33" y="31"/>
                      <a:pt x="27" y="37"/>
                      <a:pt x="19" y="39"/>
                    </a:cubicBezTo>
                    <a:cubicBezTo>
                      <a:pt x="10" y="40"/>
                      <a:pt x="3" y="33"/>
                      <a:pt x="2" y="22"/>
                    </a:cubicBezTo>
                    <a:cubicBezTo>
                      <a:pt x="0" y="11"/>
                      <a:pt x="5" y="3"/>
                      <a:pt x="14" y="1"/>
                    </a:cubicBezTo>
                    <a:cubicBezTo>
                      <a:pt x="23" y="0"/>
                      <a:pt x="29" y="6"/>
                      <a:pt x="30" y="12"/>
                    </a:cubicBezTo>
                    <a:lnTo>
                      <a:pt x="23" y="13"/>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2" name="Freeform 1279"/>
              <p:cNvSpPr>
                <a:spLocks/>
              </p:cNvSpPr>
              <p:nvPr/>
            </p:nvSpPr>
            <p:spPr bwMode="auto">
              <a:xfrm>
                <a:off x="3832" y="3024"/>
                <a:ext cx="11" cy="14"/>
              </a:xfrm>
              <a:custGeom>
                <a:avLst/>
                <a:gdLst>
                  <a:gd name="T0" fmla="*/ 27 w 36"/>
                  <a:gd name="T1" fmla="*/ 6 h 44"/>
                  <a:gd name="T2" fmla="*/ 27 w 36"/>
                  <a:gd name="T3" fmla="*/ 6 h 44"/>
                  <a:gd name="T4" fmla="*/ 9 w 36"/>
                  <a:gd name="T5" fmla="*/ 12 h 44"/>
                  <a:gd name="T6" fmla="*/ 12 w 36"/>
                  <a:gd name="T7" fmla="*/ 20 h 44"/>
                  <a:gd name="T8" fmla="*/ 28 w 36"/>
                  <a:gd name="T9" fmla="*/ 15 h 44"/>
                  <a:gd name="T10" fmla="*/ 30 w 36"/>
                  <a:gd name="T11" fmla="*/ 21 h 44"/>
                  <a:gd name="T12" fmla="*/ 14 w 36"/>
                  <a:gd name="T13" fmla="*/ 26 h 44"/>
                  <a:gd name="T14" fmla="*/ 17 w 36"/>
                  <a:gd name="T15" fmla="*/ 36 h 44"/>
                  <a:gd name="T16" fmla="*/ 34 w 36"/>
                  <a:gd name="T17" fmla="*/ 30 h 44"/>
                  <a:gd name="T18" fmla="*/ 36 w 36"/>
                  <a:gd name="T19" fmla="*/ 36 h 44"/>
                  <a:gd name="T20" fmla="*/ 12 w 36"/>
                  <a:gd name="T21" fmla="*/ 44 h 44"/>
                  <a:gd name="T22" fmla="*/ 0 w 36"/>
                  <a:gd name="T23" fmla="*/ 8 h 44"/>
                  <a:gd name="T24" fmla="*/ 25 w 36"/>
                  <a:gd name="T25" fmla="*/ 0 h 44"/>
                  <a:gd name="T26" fmla="*/ 27 w 36"/>
                  <a:gd name="T27"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44">
                    <a:moveTo>
                      <a:pt x="27" y="6"/>
                    </a:moveTo>
                    <a:lnTo>
                      <a:pt x="27" y="6"/>
                    </a:lnTo>
                    <a:lnTo>
                      <a:pt x="9" y="12"/>
                    </a:lnTo>
                    <a:lnTo>
                      <a:pt x="12" y="20"/>
                    </a:lnTo>
                    <a:lnTo>
                      <a:pt x="28" y="15"/>
                    </a:lnTo>
                    <a:lnTo>
                      <a:pt x="30" y="21"/>
                    </a:lnTo>
                    <a:lnTo>
                      <a:pt x="14" y="26"/>
                    </a:lnTo>
                    <a:lnTo>
                      <a:pt x="17" y="36"/>
                    </a:lnTo>
                    <a:lnTo>
                      <a:pt x="34" y="30"/>
                    </a:lnTo>
                    <a:lnTo>
                      <a:pt x="36" y="36"/>
                    </a:lnTo>
                    <a:lnTo>
                      <a:pt x="12" y="44"/>
                    </a:lnTo>
                    <a:lnTo>
                      <a:pt x="0" y="8"/>
                    </a:lnTo>
                    <a:lnTo>
                      <a:pt x="25" y="0"/>
                    </a:lnTo>
                    <a:lnTo>
                      <a:pt x="27" y="6"/>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3" name="Freeform 1280"/>
              <p:cNvSpPr>
                <a:spLocks/>
              </p:cNvSpPr>
              <p:nvPr/>
            </p:nvSpPr>
            <p:spPr bwMode="auto">
              <a:xfrm>
                <a:off x="3843" y="3019"/>
                <a:ext cx="14" cy="14"/>
              </a:xfrm>
              <a:custGeom>
                <a:avLst/>
                <a:gdLst>
                  <a:gd name="T0" fmla="*/ 8 w 43"/>
                  <a:gd name="T1" fmla="*/ 9 h 46"/>
                  <a:gd name="T2" fmla="*/ 8 w 43"/>
                  <a:gd name="T3" fmla="*/ 9 h 46"/>
                  <a:gd name="T4" fmla="*/ 30 w 43"/>
                  <a:gd name="T5" fmla="*/ 23 h 46"/>
                  <a:gd name="T6" fmla="*/ 20 w 43"/>
                  <a:gd name="T7" fmla="*/ 3 h 46"/>
                  <a:gd name="T8" fmla="*/ 26 w 43"/>
                  <a:gd name="T9" fmla="*/ 0 h 46"/>
                  <a:gd name="T10" fmla="*/ 43 w 43"/>
                  <a:gd name="T11" fmla="*/ 33 h 46"/>
                  <a:gd name="T12" fmla="*/ 37 w 43"/>
                  <a:gd name="T13" fmla="*/ 36 h 46"/>
                  <a:gd name="T14" fmla="*/ 13 w 43"/>
                  <a:gd name="T15" fmla="*/ 21 h 46"/>
                  <a:gd name="T16" fmla="*/ 24 w 43"/>
                  <a:gd name="T17" fmla="*/ 43 h 46"/>
                  <a:gd name="T18" fmla="*/ 17 w 43"/>
                  <a:gd name="T19" fmla="*/ 46 h 46"/>
                  <a:gd name="T20" fmla="*/ 0 w 43"/>
                  <a:gd name="T21" fmla="*/ 13 h 46"/>
                  <a:gd name="T22" fmla="*/ 8 w 43"/>
                  <a:gd name="T23"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46">
                    <a:moveTo>
                      <a:pt x="8" y="9"/>
                    </a:moveTo>
                    <a:lnTo>
                      <a:pt x="8" y="9"/>
                    </a:lnTo>
                    <a:lnTo>
                      <a:pt x="30" y="23"/>
                    </a:lnTo>
                    <a:lnTo>
                      <a:pt x="20" y="3"/>
                    </a:lnTo>
                    <a:lnTo>
                      <a:pt x="26" y="0"/>
                    </a:lnTo>
                    <a:lnTo>
                      <a:pt x="43" y="33"/>
                    </a:lnTo>
                    <a:lnTo>
                      <a:pt x="37" y="36"/>
                    </a:lnTo>
                    <a:lnTo>
                      <a:pt x="13" y="21"/>
                    </a:lnTo>
                    <a:lnTo>
                      <a:pt x="24" y="43"/>
                    </a:lnTo>
                    <a:lnTo>
                      <a:pt x="17" y="46"/>
                    </a:lnTo>
                    <a:lnTo>
                      <a:pt x="0" y="13"/>
                    </a:lnTo>
                    <a:lnTo>
                      <a:pt x="8" y="9"/>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4" name="Freeform 1281"/>
              <p:cNvSpPr>
                <a:spLocks/>
              </p:cNvSpPr>
              <p:nvPr/>
            </p:nvSpPr>
            <p:spPr bwMode="auto">
              <a:xfrm>
                <a:off x="3854" y="3011"/>
                <a:ext cx="12" cy="13"/>
              </a:xfrm>
              <a:custGeom>
                <a:avLst/>
                <a:gdLst>
                  <a:gd name="T0" fmla="*/ 31 w 37"/>
                  <a:gd name="T1" fmla="*/ 41 h 41"/>
                  <a:gd name="T2" fmla="*/ 31 w 37"/>
                  <a:gd name="T3" fmla="*/ 41 h 41"/>
                  <a:gd name="T4" fmla="*/ 13 w 37"/>
                  <a:gd name="T5" fmla="*/ 16 h 41"/>
                  <a:gd name="T6" fmla="*/ 4 w 37"/>
                  <a:gd name="T7" fmla="*/ 22 h 41"/>
                  <a:gd name="T8" fmla="*/ 0 w 37"/>
                  <a:gd name="T9" fmla="*/ 17 h 41"/>
                  <a:gd name="T10" fmla="*/ 23 w 37"/>
                  <a:gd name="T11" fmla="*/ 0 h 41"/>
                  <a:gd name="T12" fmla="*/ 27 w 37"/>
                  <a:gd name="T13" fmla="*/ 5 h 41"/>
                  <a:gd name="T14" fmla="*/ 18 w 37"/>
                  <a:gd name="T15" fmla="*/ 12 h 41"/>
                  <a:gd name="T16" fmla="*/ 37 w 37"/>
                  <a:gd name="T17" fmla="*/ 37 h 41"/>
                  <a:gd name="T18" fmla="*/ 31 w 37"/>
                  <a:gd name="T19"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41">
                    <a:moveTo>
                      <a:pt x="31" y="41"/>
                    </a:moveTo>
                    <a:lnTo>
                      <a:pt x="31" y="41"/>
                    </a:lnTo>
                    <a:lnTo>
                      <a:pt x="13" y="16"/>
                    </a:lnTo>
                    <a:lnTo>
                      <a:pt x="4" y="22"/>
                    </a:lnTo>
                    <a:lnTo>
                      <a:pt x="0" y="17"/>
                    </a:lnTo>
                    <a:lnTo>
                      <a:pt x="23" y="0"/>
                    </a:lnTo>
                    <a:lnTo>
                      <a:pt x="27" y="5"/>
                    </a:lnTo>
                    <a:lnTo>
                      <a:pt x="18" y="12"/>
                    </a:lnTo>
                    <a:lnTo>
                      <a:pt x="37" y="37"/>
                    </a:lnTo>
                    <a:lnTo>
                      <a:pt x="31" y="41"/>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5" name="Freeform 1282"/>
              <p:cNvSpPr>
                <a:spLocks/>
              </p:cNvSpPr>
              <p:nvPr/>
            </p:nvSpPr>
            <p:spPr bwMode="auto">
              <a:xfrm>
                <a:off x="3881" y="2987"/>
                <a:ext cx="14" cy="8"/>
              </a:xfrm>
              <a:custGeom>
                <a:avLst/>
                <a:gdLst>
                  <a:gd name="T0" fmla="*/ 3 w 44"/>
                  <a:gd name="T1" fmla="*/ 1 h 24"/>
                  <a:gd name="T2" fmla="*/ 3 w 44"/>
                  <a:gd name="T3" fmla="*/ 1 h 24"/>
                  <a:gd name="T4" fmla="*/ 31 w 44"/>
                  <a:gd name="T5" fmla="*/ 14 h 24"/>
                  <a:gd name="T6" fmla="*/ 38 w 44"/>
                  <a:gd name="T7" fmla="*/ 0 h 24"/>
                  <a:gd name="T8" fmla="*/ 44 w 44"/>
                  <a:gd name="T9" fmla="*/ 3 h 24"/>
                  <a:gd name="T10" fmla="*/ 33 w 44"/>
                  <a:gd name="T11" fmla="*/ 24 h 24"/>
                  <a:gd name="T12" fmla="*/ 0 w 44"/>
                  <a:gd name="T13" fmla="*/ 7 h 24"/>
                  <a:gd name="T14" fmla="*/ 3 w 44"/>
                  <a:gd name="T15" fmla="*/ 1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24">
                    <a:moveTo>
                      <a:pt x="3" y="1"/>
                    </a:moveTo>
                    <a:lnTo>
                      <a:pt x="3" y="1"/>
                    </a:lnTo>
                    <a:lnTo>
                      <a:pt x="31" y="14"/>
                    </a:lnTo>
                    <a:lnTo>
                      <a:pt x="38" y="0"/>
                    </a:lnTo>
                    <a:lnTo>
                      <a:pt x="44" y="3"/>
                    </a:lnTo>
                    <a:lnTo>
                      <a:pt x="33" y="24"/>
                    </a:lnTo>
                    <a:lnTo>
                      <a:pt x="0" y="7"/>
                    </a:lnTo>
                    <a:lnTo>
                      <a:pt x="3" y="1"/>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6" name="Freeform 1283"/>
              <p:cNvSpPr>
                <a:spLocks/>
              </p:cNvSpPr>
              <p:nvPr/>
            </p:nvSpPr>
            <p:spPr bwMode="auto">
              <a:xfrm>
                <a:off x="3798" y="3028"/>
                <a:ext cx="10" cy="12"/>
              </a:xfrm>
              <a:custGeom>
                <a:avLst/>
                <a:gdLst>
                  <a:gd name="T0" fmla="*/ 17 w 32"/>
                  <a:gd name="T1" fmla="*/ 24 h 40"/>
                  <a:gd name="T2" fmla="*/ 17 w 32"/>
                  <a:gd name="T3" fmla="*/ 24 h 40"/>
                  <a:gd name="T4" fmla="*/ 22 w 32"/>
                  <a:gd name="T5" fmla="*/ 25 h 40"/>
                  <a:gd name="T6" fmla="*/ 19 w 32"/>
                  <a:gd name="T7" fmla="*/ 9 h 40"/>
                  <a:gd name="T8" fmla="*/ 13 w 32"/>
                  <a:gd name="T9" fmla="*/ 24 h 40"/>
                  <a:gd name="T10" fmla="*/ 17 w 32"/>
                  <a:gd name="T11" fmla="*/ 24 h 40"/>
                  <a:gd name="T12" fmla="*/ 16 w 32"/>
                  <a:gd name="T13" fmla="*/ 30 h 40"/>
                  <a:gd name="T14" fmla="*/ 10 w 32"/>
                  <a:gd name="T15" fmla="*/ 30 h 40"/>
                  <a:gd name="T16" fmla="*/ 7 w 32"/>
                  <a:gd name="T17" fmla="*/ 37 h 40"/>
                  <a:gd name="T18" fmla="*/ 0 w 32"/>
                  <a:gd name="T19" fmla="*/ 36 h 40"/>
                  <a:gd name="T20" fmla="*/ 16 w 32"/>
                  <a:gd name="T21" fmla="*/ 0 h 40"/>
                  <a:gd name="T22" fmla="*/ 24 w 32"/>
                  <a:gd name="T23" fmla="*/ 1 h 40"/>
                  <a:gd name="T24" fmla="*/ 32 w 32"/>
                  <a:gd name="T25" fmla="*/ 40 h 40"/>
                  <a:gd name="T26" fmla="*/ 25 w 32"/>
                  <a:gd name="T27" fmla="*/ 39 h 40"/>
                  <a:gd name="T28" fmla="*/ 24 w 32"/>
                  <a:gd name="T29" fmla="*/ 31 h 40"/>
                  <a:gd name="T30" fmla="*/ 16 w 32"/>
                  <a:gd name="T31" fmla="*/ 30 h 40"/>
                  <a:gd name="T32" fmla="*/ 17 w 32"/>
                  <a:gd name="T33"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40">
                    <a:moveTo>
                      <a:pt x="17" y="24"/>
                    </a:moveTo>
                    <a:lnTo>
                      <a:pt x="17" y="24"/>
                    </a:lnTo>
                    <a:cubicBezTo>
                      <a:pt x="20" y="24"/>
                      <a:pt x="22" y="25"/>
                      <a:pt x="22" y="25"/>
                    </a:cubicBezTo>
                    <a:lnTo>
                      <a:pt x="19" y="9"/>
                    </a:lnTo>
                    <a:lnTo>
                      <a:pt x="13" y="24"/>
                    </a:lnTo>
                    <a:cubicBezTo>
                      <a:pt x="13" y="24"/>
                      <a:pt x="15" y="24"/>
                      <a:pt x="17" y="24"/>
                    </a:cubicBezTo>
                    <a:lnTo>
                      <a:pt x="16" y="30"/>
                    </a:lnTo>
                    <a:cubicBezTo>
                      <a:pt x="13" y="30"/>
                      <a:pt x="10" y="30"/>
                      <a:pt x="10" y="30"/>
                    </a:cubicBezTo>
                    <a:lnTo>
                      <a:pt x="7" y="37"/>
                    </a:lnTo>
                    <a:lnTo>
                      <a:pt x="0" y="36"/>
                    </a:lnTo>
                    <a:lnTo>
                      <a:pt x="16" y="0"/>
                    </a:lnTo>
                    <a:lnTo>
                      <a:pt x="24" y="1"/>
                    </a:lnTo>
                    <a:lnTo>
                      <a:pt x="32" y="40"/>
                    </a:lnTo>
                    <a:lnTo>
                      <a:pt x="25" y="39"/>
                    </a:lnTo>
                    <a:lnTo>
                      <a:pt x="24" y="31"/>
                    </a:lnTo>
                    <a:cubicBezTo>
                      <a:pt x="24" y="31"/>
                      <a:pt x="20" y="31"/>
                      <a:pt x="16" y="30"/>
                    </a:cubicBezTo>
                    <a:lnTo>
                      <a:pt x="17" y="24"/>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7" name="Freeform 1284"/>
              <p:cNvSpPr>
                <a:spLocks/>
              </p:cNvSpPr>
              <p:nvPr/>
            </p:nvSpPr>
            <p:spPr bwMode="auto">
              <a:xfrm>
                <a:off x="3875" y="2995"/>
                <a:ext cx="14" cy="12"/>
              </a:xfrm>
              <a:custGeom>
                <a:avLst/>
                <a:gdLst>
                  <a:gd name="T0" fmla="*/ 21 w 42"/>
                  <a:gd name="T1" fmla="*/ 17 h 38"/>
                  <a:gd name="T2" fmla="*/ 21 w 42"/>
                  <a:gd name="T3" fmla="*/ 17 h 38"/>
                  <a:gd name="T4" fmla="*/ 24 w 42"/>
                  <a:gd name="T5" fmla="*/ 13 h 38"/>
                  <a:gd name="T6" fmla="*/ 9 w 42"/>
                  <a:gd name="T7" fmla="*/ 8 h 38"/>
                  <a:gd name="T8" fmla="*/ 19 w 42"/>
                  <a:gd name="T9" fmla="*/ 21 h 38"/>
                  <a:gd name="T10" fmla="*/ 21 w 42"/>
                  <a:gd name="T11" fmla="*/ 17 h 38"/>
                  <a:gd name="T12" fmla="*/ 26 w 42"/>
                  <a:gd name="T13" fmla="*/ 21 h 38"/>
                  <a:gd name="T14" fmla="*/ 22 w 42"/>
                  <a:gd name="T15" fmla="*/ 26 h 38"/>
                  <a:gd name="T16" fmla="*/ 27 w 42"/>
                  <a:gd name="T17" fmla="*/ 32 h 38"/>
                  <a:gd name="T18" fmla="*/ 23 w 42"/>
                  <a:gd name="T19" fmla="*/ 38 h 38"/>
                  <a:gd name="T20" fmla="*/ 0 w 42"/>
                  <a:gd name="T21" fmla="*/ 6 h 38"/>
                  <a:gd name="T22" fmla="*/ 5 w 42"/>
                  <a:gd name="T23" fmla="*/ 0 h 38"/>
                  <a:gd name="T24" fmla="*/ 42 w 42"/>
                  <a:gd name="T25" fmla="*/ 12 h 38"/>
                  <a:gd name="T26" fmla="*/ 38 w 42"/>
                  <a:gd name="T27" fmla="*/ 17 h 38"/>
                  <a:gd name="T28" fmla="*/ 30 w 42"/>
                  <a:gd name="T29" fmla="*/ 15 h 38"/>
                  <a:gd name="T30" fmla="*/ 26 w 42"/>
                  <a:gd name="T31" fmla="*/ 21 h 38"/>
                  <a:gd name="T32" fmla="*/ 21 w 42"/>
                  <a:gd name="T33" fmla="*/ 1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38">
                    <a:moveTo>
                      <a:pt x="21" y="17"/>
                    </a:moveTo>
                    <a:lnTo>
                      <a:pt x="21" y="17"/>
                    </a:lnTo>
                    <a:cubicBezTo>
                      <a:pt x="23" y="15"/>
                      <a:pt x="24" y="13"/>
                      <a:pt x="24" y="13"/>
                    </a:cubicBezTo>
                    <a:lnTo>
                      <a:pt x="9" y="8"/>
                    </a:lnTo>
                    <a:lnTo>
                      <a:pt x="19" y="21"/>
                    </a:lnTo>
                    <a:cubicBezTo>
                      <a:pt x="19" y="21"/>
                      <a:pt x="20" y="19"/>
                      <a:pt x="21" y="17"/>
                    </a:cubicBezTo>
                    <a:lnTo>
                      <a:pt x="26" y="21"/>
                    </a:lnTo>
                    <a:cubicBezTo>
                      <a:pt x="24" y="23"/>
                      <a:pt x="22" y="26"/>
                      <a:pt x="22" y="26"/>
                    </a:cubicBezTo>
                    <a:lnTo>
                      <a:pt x="27" y="32"/>
                    </a:lnTo>
                    <a:lnTo>
                      <a:pt x="23" y="38"/>
                    </a:lnTo>
                    <a:lnTo>
                      <a:pt x="0" y="6"/>
                    </a:lnTo>
                    <a:lnTo>
                      <a:pt x="5" y="0"/>
                    </a:lnTo>
                    <a:lnTo>
                      <a:pt x="42" y="12"/>
                    </a:lnTo>
                    <a:lnTo>
                      <a:pt x="38" y="17"/>
                    </a:lnTo>
                    <a:lnTo>
                      <a:pt x="30" y="15"/>
                    </a:lnTo>
                    <a:cubicBezTo>
                      <a:pt x="30" y="15"/>
                      <a:pt x="28" y="18"/>
                      <a:pt x="26" y="21"/>
                    </a:cubicBezTo>
                    <a:lnTo>
                      <a:pt x="21" y="17"/>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8" name="Freeform 1285"/>
              <p:cNvSpPr>
                <a:spLocks/>
              </p:cNvSpPr>
              <p:nvPr/>
            </p:nvSpPr>
            <p:spPr bwMode="auto">
              <a:xfrm>
                <a:off x="3865" y="3003"/>
                <a:ext cx="14" cy="15"/>
              </a:xfrm>
              <a:custGeom>
                <a:avLst/>
                <a:gdLst>
                  <a:gd name="T0" fmla="*/ 18 w 46"/>
                  <a:gd name="T1" fmla="*/ 23 h 45"/>
                  <a:gd name="T2" fmla="*/ 18 w 46"/>
                  <a:gd name="T3" fmla="*/ 23 h 45"/>
                  <a:gd name="T4" fmla="*/ 24 w 46"/>
                  <a:gd name="T5" fmla="*/ 18 h 45"/>
                  <a:gd name="T6" fmla="*/ 23 w 46"/>
                  <a:gd name="T7" fmla="*/ 11 h 45"/>
                  <a:gd name="T8" fmla="*/ 16 w 46"/>
                  <a:gd name="T9" fmla="*/ 11 h 45"/>
                  <a:gd name="T10" fmla="*/ 9 w 46"/>
                  <a:gd name="T11" fmla="*/ 18 h 45"/>
                  <a:gd name="T12" fmla="*/ 16 w 46"/>
                  <a:gd name="T13" fmla="*/ 25 h 45"/>
                  <a:gd name="T14" fmla="*/ 18 w 46"/>
                  <a:gd name="T15" fmla="*/ 23 h 45"/>
                  <a:gd name="T16" fmla="*/ 24 w 46"/>
                  <a:gd name="T17" fmla="*/ 27 h 45"/>
                  <a:gd name="T18" fmla="*/ 21 w 46"/>
                  <a:gd name="T19" fmla="*/ 30 h 45"/>
                  <a:gd name="T20" fmla="*/ 31 w 46"/>
                  <a:gd name="T21" fmla="*/ 40 h 45"/>
                  <a:gd name="T22" fmla="*/ 26 w 46"/>
                  <a:gd name="T23" fmla="*/ 45 h 45"/>
                  <a:gd name="T24" fmla="*/ 0 w 46"/>
                  <a:gd name="T25" fmla="*/ 19 h 45"/>
                  <a:gd name="T26" fmla="*/ 14 w 46"/>
                  <a:gd name="T27" fmla="*/ 4 h 45"/>
                  <a:gd name="T28" fmla="*/ 27 w 46"/>
                  <a:gd name="T29" fmla="*/ 6 h 45"/>
                  <a:gd name="T30" fmla="*/ 29 w 46"/>
                  <a:gd name="T31" fmla="*/ 16 h 45"/>
                  <a:gd name="T32" fmla="*/ 38 w 46"/>
                  <a:gd name="T33" fmla="*/ 18 h 45"/>
                  <a:gd name="T34" fmla="*/ 46 w 46"/>
                  <a:gd name="T35" fmla="*/ 25 h 45"/>
                  <a:gd name="T36" fmla="*/ 41 w 46"/>
                  <a:gd name="T37" fmla="*/ 30 h 45"/>
                  <a:gd name="T38" fmla="*/ 35 w 46"/>
                  <a:gd name="T39" fmla="*/ 24 h 45"/>
                  <a:gd name="T40" fmla="*/ 26 w 46"/>
                  <a:gd name="T41" fmla="*/ 24 h 45"/>
                  <a:gd name="T42" fmla="*/ 24 w 46"/>
                  <a:gd name="T43" fmla="*/ 27 h 45"/>
                  <a:gd name="T44" fmla="*/ 18 w 46"/>
                  <a:gd name="T45" fmla="*/ 2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45">
                    <a:moveTo>
                      <a:pt x="18" y="23"/>
                    </a:moveTo>
                    <a:lnTo>
                      <a:pt x="18" y="23"/>
                    </a:lnTo>
                    <a:cubicBezTo>
                      <a:pt x="20" y="21"/>
                      <a:pt x="23" y="19"/>
                      <a:pt x="24" y="18"/>
                    </a:cubicBezTo>
                    <a:cubicBezTo>
                      <a:pt x="25" y="16"/>
                      <a:pt x="25" y="13"/>
                      <a:pt x="23" y="11"/>
                    </a:cubicBezTo>
                    <a:cubicBezTo>
                      <a:pt x="21" y="9"/>
                      <a:pt x="18" y="9"/>
                      <a:pt x="16" y="11"/>
                    </a:cubicBezTo>
                    <a:cubicBezTo>
                      <a:pt x="14" y="13"/>
                      <a:pt x="9" y="18"/>
                      <a:pt x="9" y="18"/>
                    </a:cubicBezTo>
                    <a:lnTo>
                      <a:pt x="16" y="25"/>
                    </a:lnTo>
                    <a:cubicBezTo>
                      <a:pt x="16" y="25"/>
                      <a:pt x="17" y="24"/>
                      <a:pt x="18" y="23"/>
                    </a:cubicBezTo>
                    <a:lnTo>
                      <a:pt x="24" y="27"/>
                    </a:lnTo>
                    <a:cubicBezTo>
                      <a:pt x="22" y="29"/>
                      <a:pt x="21" y="30"/>
                      <a:pt x="21" y="30"/>
                    </a:cubicBezTo>
                    <a:lnTo>
                      <a:pt x="31" y="40"/>
                    </a:lnTo>
                    <a:lnTo>
                      <a:pt x="26" y="45"/>
                    </a:lnTo>
                    <a:cubicBezTo>
                      <a:pt x="26" y="45"/>
                      <a:pt x="0" y="19"/>
                      <a:pt x="0" y="19"/>
                    </a:cubicBezTo>
                    <a:cubicBezTo>
                      <a:pt x="0" y="19"/>
                      <a:pt x="10" y="8"/>
                      <a:pt x="14" y="4"/>
                    </a:cubicBezTo>
                    <a:cubicBezTo>
                      <a:pt x="18" y="0"/>
                      <a:pt x="24" y="2"/>
                      <a:pt x="27" y="6"/>
                    </a:cubicBezTo>
                    <a:cubicBezTo>
                      <a:pt x="31" y="10"/>
                      <a:pt x="31" y="15"/>
                      <a:pt x="29" y="16"/>
                    </a:cubicBezTo>
                    <a:cubicBezTo>
                      <a:pt x="31" y="15"/>
                      <a:pt x="35" y="15"/>
                      <a:pt x="38" y="18"/>
                    </a:cubicBezTo>
                    <a:cubicBezTo>
                      <a:pt x="40" y="20"/>
                      <a:pt x="46" y="25"/>
                      <a:pt x="46" y="25"/>
                    </a:cubicBezTo>
                    <a:lnTo>
                      <a:pt x="41" y="30"/>
                    </a:lnTo>
                    <a:cubicBezTo>
                      <a:pt x="41" y="30"/>
                      <a:pt x="38" y="27"/>
                      <a:pt x="35" y="24"/>
                    </a:cubicBezTo>
                    <a:cubicBezTo>
                      <a:pt x="31" y="21"/>
                      <a:pt x="29" y="22"/>
                      <a:pt x="26" y="24"/>
                    </a:cubicBezTo>
                    <a:cubicBezTo>
                      <a:pt x="25" y="25"/>
                      <a:pt x="24" y="26"/>
                      <a:pt x="24" y="27"/>
                    </a:cubicBezTo>
                    <a:lnTo>
                      <a:pt x="18" y="23"/>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09" name="Freeform 1286"/>
              <p:cNvSpPr>
                <a:spLocks/>
              </p:cNvSpPr>
              <p:nvPr/>
            </p:nvSpPr>
            <p:spPr bwMode="auto">
              <a:xfrm>
                <a:off x="3891" y="2945"/>
                <a:ext cx="12" cy="10"/>
              </a:xfrm>
              <a:custGeom>
                <a:avLst/>
                <a:gdLst>
                  <a:gd name="T0" fmla="*/ 14 w 37"/>
                  <a:gd name="T1" fmla="*/ 16 h 32"/>
                  <a:gd name="T2" fmla="*/ 14 w 37"/>
                  <a:gd name="T3" fmla="*/ 16 h 32"/>
                  <a:gd name="T4" fmla="*/ 13 w 37"/>
                  <a:gd name="T5" fmla="*/ 21 h 32"/>
                  <a:gd name="T6" fmla="*/ 29 w 37"/>
                  <a:gd name="T7" fmla="*/ 16 h 32"/>
                  <a:gd name="T8" fmla="*/ 13 w 37"/>
                  <a:gd name="T9" fmla="*/ 11 h 32"/>
                  <a:gd name="T10" fmla="*/ 14 w 37"/>
                  <a:gd name="T11" fmla="*/ 16 h 32"/>
                  <a:gd name="T12" fmla="*/ 7 w 37"/>
                  <a:gd name="T13" fmla="*/ 15 h 32"/>
                  <a:gd name="T14" fmla="*/ 7 w 37"/>
                  <a:gd name="T15" fmla="*/ 9 h 32"/>
                  <a:gd name="T16" fmla="*/ 0 w 37"/>
                  <a:gd name="T17" fmla="*/ 7 h 32"/>
                  <a:gd name="T18" fmla="*/ 0 w 37"/>
                  <a:gd name="T19" fmla="*/ 0 h 32"/>
                  <a:gd name="T20" fmla="*/ 37 w 37"/>
                  <a:gd name="T21" fmla="*/ 12 h 32"/>
                  <a:gd name="T22" fmla="*/ 37 w 37"/>
                  <a:gd name="T23" fmla="*/ 20 h 32"/>
                  <a:gd name="T24" fmla="*/ 0 w 37"/>
                  <a:gd name="T25" fmla="*/ 32 h 32"/>
                  <a:gd name="T26" fmla="*/ 0 w 37"/>
                  <a:gd name="T27" fmla="*/ 25 h 32"/>
                  <a:gd name="T28" fmla="*/ 7 w 37"/>
                  <a:gd name="T29" fmla="*/ 23 h 32"/>
                  <a:gd name="T30" fmla="*/ 7 w 37"/>
                  <a:gd name="T31" fmla="*/ 15 h 32"/>
                  <a:gd name="T32" fmla="*/ 14 w 37"/>
                  <a:gd name="T33"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32">
                    <a:moveTo>
                      <a:pt x="14" y="16"/>
                    </a:moveTo>
                    <a:lnTo>
                      <a:pt x="14" y="16"/>
                    </a:lnTo>
                    <a:cubicBezTo>
                      <a:pt x="13" y="18"/>
                      <a:pt x="13" y="21"/>
                      <a:pt x="13" y="21"/>
                    </a:cubicBezTo>
                    <a:lnTo>
                      <a:pt x="29" y="16"/>
                    </a:lnTo>
                    <a:lnTo>
                      <a:pt x="13" y="11"/>
                    </a:lnTo>
                    <a:cubicBezTo>
                      <a:pt x="14" y="11"/>
                      <a:pt x="14" y="13"/>
                      <a:pt x="14" y="16"/>
                    </a:cubicBezTo>
                    <a:lnTo>
                      <a:pt x="7" y="15"/>
                    </a:lnTo>
                    <a:cubicBezTo>
                      <a:pt x="7" y="12"/>
                      <a:pt x="7" y="9"/>
                      <a:pt x="7" y="9"/>
                    </a:cubicBezTo>
                    <a:lnTo>
                      <a:pt x="0" y="7"/>
                    </a:lnTo>
                    <a:lnTo>
                      <a:pt x="0" y="0"/>
                    </a:lnTo>
                    <a:lnTo>
                      <a:pt x="37" y="12"/>
                    </a:lnTo>
                    <a:lnTo>
                      <a:pt x="37" y="20"/>
                    </a:lnTo>
                    <a:lnTo>
                      <a:pt x="0" y="32"/>
                    </a:lnTo>
                    <a:lnTo>
                      <a:pt x="0" y="25"/>
                    </a:lnTo>
                    <a:lnTo>
                      <a:pt x="7" y="23"/>
                    </a:lnTo>
                    <a:cubicBezTo>
                      <a:pt x="7" y="23"/>
                      <a:pt x="7" y="19"/>
                      <a:pt x="7" y="15"/>
                    </a:cubicBezTo>
                    <a:lnTo>
                      <a:pt x="14" y="16"/>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0" name="Freeform 1287"/>
              <p:cNvSpPr>
                <a:spLocks/>
              </p:cNvSpPr>
              <p:nvPr/>
            </p:nvSpPr>
            <p:spPr bwMode="auto">
              <a:xfrm>
                <a:off x="3878" y="2905"/>
                <a:ext cx="14" cy="11"/>
              </a:xfrm>
              <a:custGeom>
                <a:avLst/>
                <a:gdLst>
                  <a:gd name="T0" fmla="*/ 20 w 42"/>
                  <a:gd name="T1" fmla="*/ 15 h 36"/>
                  <a:gd name="T2" fmla="*/ 20 w 42"/>
                  <a:gd name="T3" fmla="*/ 15 h 36"/>
                  <a:gd name="T4" fmla="*/ 22 w 42"/>
                  <a:gd name="T5" fmla="*/ 19 h 36"/>
                  <a:gd name="T6" fmla="*/ 33 w 42"/>
                  <a:gd name="T7" fmla="*/ 7 h 36"/>
                  <a:gd name="T8" fmla="*/ 18 w 42"/>
                  <a:gd name="T9" fmla="*/ 11 h 36"/>
                  <a:gd name="T10" fmla="*/ 20 w 42"/>
                  <a:gd name="T11" fmla="*/ 15 h 36"/>
                  <a:gd name="T12" fmla="*/ 14 w 42"/>
                  <a:gd name="T13" fmla="*/ 17 h 36"/>
                  <a:gd name="T14" fmla="*/ 11 w 42"/>
                  <a:gd name="T15" fmla="*/ 12 h 36"/>
                  <a:gd name="T16" fmla="*/ 3 w 42"/>
                  <a:gd name="T17" fmla="*/ 14 h 36"/>
                  <a:gd name="T18" fmla="*/ 0 w 42"/>
                  <a:gd name="T19" fmla="*/ 8 h 36"/>
                  <a:gd name="T20" fmla="*/ 38 w 42"/>
                  <a:gd name="T21" fmla="*/ 0 h 36"/>
                  <a:gd name="T22" fmla="*/ 42 w 42"/>
                  <a:gd name="T23" fmla="*/ 7 h 36"/>
                  <a:gd name="T24" fmla="*/ 15 w 42"/>
                  <a:gd name="T25" fmla="*/ 36 h 36"/>
                  <a:gd name="T26" fmla="*/ 12 w 42"/>
                  <a:gd name="T27" fmla="*/ 29 h 36"/>
                  <a:gd name="T28" fmla="*/ 18 w 42"/>
                  <a:gd name="T29" fmla="*/ 24 h 36"/>
                  <a:gd name="T30" fmla="*/ 14 w 42"/>
                  <a:gd name="T31" fmla="*/ 17 h 36"/>
                  <a:gd name="T32" fmla="*/ 20 w 42"/>
                  <a:gd name="T33" fmla="*/ 1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36">
                    <a:moveTo>
                      <a:pt x="20" y="15"/>
                    </a:moveTo>
                    <a:lnTo>
                      <a:pt x="20" y="15"/>
                    </a:lnTo>
                    <a:cubicBezTo>
                      <a:pt x="21" y="17"/>
                      <a:pt x="22" y="19"/>
                      <a:pt x="22" y="19"/>
                    </a:cubicBezTo>
                    <a:lnTo>
                      <a:pt x="33" y="7"/>
                    </a:lnTo>
                    <a:lnTo>
                      <a:pt x="18" y="11"/>
                    </a:lnTo>
                    <a:cubicBezTo>
                      <a:pt x="18" y="11"/>
                      <a:pt x="19" y="13"/>
                      <a:pt x="20" y="15"/>
                    </a:cubicBezTo>
                    <a:lnTo>
                      <a:pt x="14" y="17"/>
                    </a:lnTo>
                    <a:cubicBezTo>
                      <a:pt x="13" y="15"/>
                      <a:pt x="11" y="12"/>
                      <a:pt x="11" y="12"/>
                    </a:cubicBezTo>
                    <a:lnTo>
                      <a:pt x="3" y="14"/>
                    </a:lnTo>
                    <a:lnTo>
                      <a:pt x="0" y="8"/>
                    </a:lnTo>
                    <a:lnTo>
                      <a:pt x="38" y="0"/>
                    </a:lnTo>
                    <a:lnTo>
                      <a:pt x="42" y="7"/>
                    </a:lnTo>
                    <a:lnTo>
                      <a:pt x="15" y="36"/>
                    </a:lnTo>
                    <a:lnTo>
                      <a:pt x="12" y="29"/>
                    </a:lnTo>
                    <a:lnTo>
                      <a:pt x="18" y="24"/>
                    </a:lnTo>
                    <a:cubicBezTo>
                      <a:pt x="18" y="24"/>
                      <a:pt x="16" y="20"/>
                      <a:pt x="14" y="17"/>
                    </a:cubicBezTo>
                    <a:lnTo>
                      <a:pt x="20" y="15"/>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1" name="Freeform 1288"/>
              <p:cNvSpPr>
                <a:spLocks/>
              </p:cNvSpPr>
              <p:nvPr/>
            </p:nvSpPr>
            <p:spPr bwMode="auto">
              <a:xfrm>
                <a:off x="3861" y="2882"/>
                <a:ext cx="12" cy="13"/>
              </a:xfrm>
              <a:custGeom>
                <a:avLst/>
                <a:gdLst>
                  <a:gd name="T0" fmla="*/ 21 w 40"/>
                  <a:gd name="T1" fmla="*/ 20 h 41"/>
                  <a:gd name="T2" fmla="*/ 21 w 40"/>
                  <a:gd name="T3" fmla="*/ 20 h 41"/>
                  <a:gd name="T4" fmla="*/ 24 w 40"/>
                  <a:gd name="T5" fmla="*/ 23 h 41"/>
                  <a:gd name="T6" fmla="*/ 31 w 40"/>
                  <a:gd name="T7" fmla="*/ 9 h 41"/>
                  <a:gd name="T8" fmla="*/ 17 w 40"/>
                  <a:gd name="T9" fmla="*/ 17 h 41"/>
                  <a:gd name="T10" fmla="*/ 21 w 40"/>
                  <a:gd name="T11" fmla="*/ 20 h 41"/>
                  <a:gd name="T12" fmla="*/ 16 w 40"/>
                  <a:gd name="T13" fmla="*/ 24 h 41"/>
                  <a:gd name="T14" fmla="*/ 12 w 40"/>
                  <a:gd name="T15" fmla="*/ 20 h 41"/>
                  <a:gd name="T16" fmla="*/ 5 w 40"/>
                  <a:gd name="T17" fmla="*/ 25 h 41"/>
                  <a:gd name="T18" fmla="*/ 0 w 40"/>
                  <a:gd name="T19" fmla="*/ 20 h 41"/>
                  <a:gd name="T20" fmla="*/ 34 w 40"/>
                  <a:gd name="T21" fmla="*/ 0 h 41"/>
                  <a:gd name="T22" fmla="*/ 40 w 40"/>
                  <a:gd name="T23" fmla="*/ 5 h 41"/>
                  <a:gd name="T24" fmla="*/ 24 w 40"/>
                  <a:gd name="T25" fmla="*/ 41 h 41"/>
                  <a:gd name="T26" fmla="*/ 18 w 40"/>
                  <a:gd name="T27" fmla="*/ 37 h 41"/>
                  <a:gd name="T28" fmla="*/ 22 w 40"/>
                  <a:gd name="T29" fmla="*/ 29 h 41"/>
                  <a:gd name="T30" fmla="*/ 16 w 40"/>
                  <a:gd name="T31" fmla="*/ 24 h 41"/>
                  <a:gd name="T32" fmla="*/ 21 w 40"/>
                  <a:gd name="T33"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41">
                    <a:moveTo>
                      <a:pt x="21" y="20"/>
                    </a:moveTo>
                    <a:lnTo>
                      <a:pt x="21" y="20"/>
                    </a:lnTo>
                    <a:cubicBezTo>
                      <a:pt x="22" y="22"/>
                      <a:pt x="24" y="23"/>
                      <a:pt x="24" y="23"/>
                    </a:cubicBezTo>
                    <a:lnTo>
                      <a:pt x="31" y="9"/>
                    </a:lnTo>
                    <a:lnTo>
                      <a:pt x="17" y="17"/>
                    </a:lnTo>
                    <a:cubicBezTo>
                      <a:pt x="17" y="17"/>
                      <a:pt x="19" y="19"/>
                      <a:pt x="21" y="20"/>
                    </a:cubicBezTo>
                    <a:lnTo>
                      <a:pt x="16" y="24"/>
                    </a:lnTo>
                    <a:cubicBezTo>
                      <a:pt x="14" y="22"/>
                      <a:pt x="12" y="20"/>
                      <a:pt x="12" y="20"/>
                    </a:cubicBezTo>
                    <a:lnTo>
                      <a:pt x="5" y="25"/>
                    </a:lnTo>
                    <a:lnTo>
                      <a:pt x="0" y="20"/>
                    </a:lnTo>
                    <a:lnTo>
                      <a:pt x="34" y="0"/>
                    </a:lnTo>
                    <a:lnTo>
                      <a:pt x="40" y="5"/>
                    </a:lnTo>
                    <a:lnTo>
                      <a:pt x="24" y="41"/>
                    </a:lnTo>
                    <a:lnTo>
                      <a:pt x="18" y="37"/>
                    </a:lnTo>
                    <a:lnTo>
                      <a:pt x="22" y="29"/>
                    </a:lnTo>
                    <a:cubicBezTo>
                      <a:pt x="22" y="29"/>
                      <a:pt x="19" y="27"/>
                      <a:pt x="16" y="24"/>
                    </a:cubicBezTo>
                    <a:lnTo>
                      <a:pt x="21" y="20"/>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2" name="Freeform 1289"/>
              <p:cNvSpPr>
                <a:spLocks/>
              </p:cNvSpPr>
              <p:nvPr/>
            </p:nvSpPr>
            <p:spPr bwMode="auto">
              <a:xfrm>
                <a:off x="3777" y="2867"/>
                <a:ext cx="10" cy="13"/>
              </a:xfrm>
              <a:custGeom>
                <a:avLst/>
                <a:gdLst>
                  <a:gd name="T0" fmla="*/ 12 w 33"/>
                  <a:gd name="T1" fmla="*/ 24 h 43"/>
                  <a:gd name="T2" fmla="*/ 12 w 33"/>
                  <a:gd name="T3" fmla="*/ 24 h 43"/>
                  <a:gd name="T4" fmla="*/ 17 w 33"/>
                  <a:gd name="T5" fmla="*/ 22 h 43"/>
                  <a:gd name="T6" fmla="*/ 7 w 33"/>
                  <a:gd name="T7" fmla="*/ 10 h 43"/>
                  <a:gd name="T8" fmla="*/ 8 w 33"/>
                  <a:gd name="T9" fmla="*/ 26 h 43"/>
                  <a:gd name="T10" fmla="*/ 12 w 33"/>
                  <a:gd name="T11" fmla="*/ 24 h 43"/>
                  <a:gd name="T12" fmla="*/ 14 w 33"/>
                  <a:gd name="T13" fmla="*/ 30 h 43"/>
                  <a:gd name="T14" fmla="*/ 9 w 33"/>
                  <a:gd name="T15" fmla="*/ 32 h 43"/>
                  <a:gd name="T16" fmla="*/ 9 w 33"/>
                  <a:gd name="T17" fmla="*/ 40 h 43"/>
                  <a:gd name="T18" fmla="*/ 3 w 33"/>
                  <a:gd name="T19" fmla="*/ 43 h 43"/>
                  <a:gd name="T20" fmla="*/ 0 w 33"/>
                  <a:gd name="T21" fmla="*/ 4 h 43"/>
                  <a:gd name="T22" fmla="*/ 7 w 33"/>
                  <a:gd name="T23" fmla="*/ 0 h 43"/>
                  <a:gd name="T24" fmla="*/ 33 w 33"/>
                  <a:gd name="T25" fmla="*/ 31 h 43"/>
                  <a:gd name="T26" fmla="*/ 26 w 33"/>
                  <a:gd name="T27" fmla="*/ 33 h 43"/>
                  <a:gd name="T28" fmla="*/ 21 w 33"/>
                  <a:gd name="T29" fmla="*/ 27 h 43"/>
                  <a:gd name="T30" fmla="*/ 14 w 33"/>
                  <a:gd name="T31" fmla="*/ 30 h 43"/>
                  <a:gd name="T32" fmla="*/ 12 w 33"/>
                  <a:gd name="T33" fmla="*/ 2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3">
                    <a:moveTo>
                      <a:pt x="12" y="24"/>
                    </a:moveTo>
                    <a:lnTo>
                      <a:pt x="12" y="24"/>
                    </a:lnTo>
                    <a:cubicBezTo>
                      <a:pt x="14" y="23"/>
                      <a:pt x="17" y="22"/>
                      <a:pt x="17" y="22"/>
                    </a:cubicBezTo>
                    <a:lnTo>
                      <a:pt x="7" y="10"/>
                    </a:lnTo>
                    <a:lnTo>
                      <a:pt x="8" y="26"/>
                    </a:lnTo>
                    <a:cubicBezTo>
                      <a:pt x="8" y="26"/>
                      <a:pt x="10" y="25"/>
                      <a:pt x="12" y="24"/>
                    </a:cubicBezTo>
                    <a:lnTo>
                      <a:pt x="14" y="30"/>
                    </a:lnTo>
                    <a:cubicBezTo>
                      <a:pt x="11" y="31"/>
                      <a:pt x="9" y="32"/>
                      <a:pt x="9" y="32"/>
                    </a:cubicBezTo>
                    <a:lnTo>
                      <a:pt x="9" y="40"/>
                    </a:lnTo>
                    <a:lnTo>
                      <a:pt x="3" y="43"/>
                    </a:lnTo>
                    <a:lnTo>
                      <a:pt x="0" y="4"/>
                    </a:lnTo>
                    <a:lnTo>
                      <a:pt x="7" y="0"/>
                    </a:lnTo>
                    <a:lnTo>
                      <a:pt x="33" y="31"/>
                    </a:lnTo>
                    <a:lnTo>
                      <a:pt x="26" y="33"/>
                    </a:lnTo>
                    <a:lnTo>
                      <a:pt x="21" y="27"/>
                    </a:lnTo>
                    <a:cubicBezTo>
                      <a:pt x="21" y="27"/>
                      <a:pt x="17" y="28"/>
                      <a:pt x="14" y="30"/>
                    </a:cubicBezTo>
                    <a:lnTo>
                      <a:pt x="12" y="24"/>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3" name="Freeform 1290"/>
              <p:cNvSpPr>
                <a:spLocks/>
              </p:cNvSpPr>
              <p:nvPr/>
            </p:nvSpPr>
            <p:spPr bwMode="auto">
              <a:xfrm>
                <a:off x="3723" y="2947"/>
                <a:ext cx="12" cy="9"/>
              </a:xfrm>
              <a:custGeom>
                <a:avLst/>
                <a:gdLst>
                  <a:gd name="T0" fmla="*/ 17 w 38"/>
                  <a:gd name="T1" fmla="*/ 18 h 29"/>
                  <a:gd name="T2" fmla="*/ 17 w 38"/>
                  <a:gd name="T3" fmla="*/ 18 h 29"/>
                  <a:gd name="T4" fmla="*/ 17 w 38"/>
                  <a:gd name="T5" fmla="*/ 11 h 29"/>
                  <a:gd name="T6" fmla="*/ 12 w 38"/>
                  <a:gd name="T7" fmla="*/ 7 h 29"/>
                  <a:gd name="T8" fmla="*/ 7 w 38"/>
                  <a:gd name="T9" fmla="*/ 12 h 29"/>
                  <a:gd name="T10" fmla="*/ 7 w 38"/>
                  <a:gd name="T11" fmla="*/ 21 h 29"/>
                  <a:gd name="T12" fmla="*/ 17 w 38"/>
                  <a:gd name="T13" fmla="*/ 21 h 29"/>
                  <a:gd name="T14" fmla="*/ 17 w 38"/>
                  <a:gd name="T15" fmla="*/ 18 h 29"/>
                  <a:gd name="T16" fmla="*/ 23 w 38"/>
                  <a:gd name="T17" fmla="*/ 18 h 29"/>
                  <a:gd name="T18" fmla="*/ 23 w 38"/>
                  <a:gd name="T19" fmla="*/ 21 h 29"/>
                  <a:gd name="T20" fmla="*/ 38 w 38"/>
                  <a:gd name="T21" fmla="*/ 21 h 29"/>
                  <a:gd name="T22" fmla="*/ 38 w 38"/>
                  <a:gd name="T23" fmla="*/ 28 h 29"/>
                  <a:gd name="T24" fmla="*/ 1 w 38"/>
                  <a:gd name="T25" fmla="*/ 29 h 29"/>
                  <a:gd name="T26" fmla="*/ 0 w 38"/>
                  <a:gd name="T27" fmla="*/ 8 h 29"/>
                  <a:gd name="T28" fmla="*/ 11 w 38"/>
                  <a:gd name="T29" fmla="*/ 0 h 29"/>
                  <a:gd name="T30" fmla="*/ 20 w 38"/>
                  <a:gd name="T31" fmla="*/ 6 h 29"/>
                  <a:gd name="T32" fmla="*/ 27 w 38"/>
                  <a:gd name="T33" fmla="*/ 1 h 29"/>
                  <a:gd name="T34" fmla="*/ 38 w 38"/>
                  <a:gd name="T35" fmla="*/ 1 h 29"/>
                  <a:gd name="T36" fmla="*/ 38 w 38"/>
                  <a:gd name="T37" fmla="*/ 8 h 29"/>
                  <a:gd name="T38" fmla="*/ 29 w 38"/>
                  <a:gd name="T39" fmla="*/ 8 h 29"/>
                  <a:gd name="T40" fmla="*/ 23 w 38"/>
                  <a:gd name="T41" fmla="*/ 14 h 29"/>
                  <a:gd name="T42" fmla="*/ 23 w 38"/>
                  <a:gd name="T43" fmla="*/ 18 h 29"/>
                  <a:gd name="T44" fmla="*/ 17 w 38"/>
                  <a:gd name="T4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29">
                    <a:moveTo>
                      <a:pt x="17" y="18"/>
                    </a:moveTo>
                    <a:lnTo>
                      <a:pt x="17" y="18"/>
                    </a:lnTo>
                    <a:cubicBezTo>
                      <a:pt x="17" y="16"/>
                      <a:pt x="17" y="12"/>
                      <a:pt x="17" y="11"/>
                    </a:cubicBezTo>
                    <a:cubicBezTo>
                      <a:pt x="17" y="9"/>
                      <a:pt x="15" y="7"/>
                      <a:pt x="12" y="7"/>
                    </a:cubicBezTo>
                    <a:cubicBezTo>
                      <a:pt x="9" y="7"/>
                      <a:pt x="7" y="9"/>
                      <a:pt x="7" y="12"/>
                    </a:cubicBezTo>
                    <a:cubicBezTo>
                      <a:pt x="7" y="14"/>
                      <a:pt x="7" y="21"/>
                      <a:pt x="7" y="21"/>
                    </a:cubicBezTo>
                    <a:lnTo>
                      <a:pt x="17" y="21"/>
                    </a:lnTo>
                    <a:cubicBezTo>
                      <a:pt x="17" y="21"/>
                      <a:pt x="17" y="20"/>
                      <a:pt x="17" y="18"/>
                    </a:cubicBezTo>
                    <a:lnTo>
                      <a:pt x="23" y="18"/>
                    </a:lnTo>
                    <a:cubicBezTo>
                      <a:pt x="23" y="20"/>
                      <a:pt x="23" y="21"/>
                      <a:pt x="23" y="21"/>
                    </a:cubicBezTo>
                    <a:lnTo>
                      <a:pt x="38" y="21"/>
                    </a:lnTo>
                    <a:lnTo>
                      <a:pt x="38" y="28"/>
                    </a:lnTo>
                    <a:cubicBezTo>
                      <a:pt x="38" y="28"/>
                      <a:pt x="0" y="29"/>
                      <a:pt x="1" y="29"/>
                    </a:cubicBezTo>
                    <a:cubicBezTo>
                      <a:pt x="1" y="29"/>
                      <a:pt x="0" y="13"/>
                      <a:pt x="0" y="8"/>
                    </a:cubicBezTo>
                    <a:cubicBezTo>
                      <a:pt x="0" y="3"/>
                      <a:pt x="6" y="0"/>
                      <a:pt x="11" y="0"/>
                    </a:cubicBezTo>
                    <a:cubicBezTo>
                      <a:pt x="16" y="0"/>
                      <a:pt x="20" y="4"/>
                      <a:pt x="20" y="6"/>
                    </a:cubicBezTo>
                    <a:cubicBezTo>
                      <a:pt x="20" y="3"/>
                      <a:pt x="23" y="1"/>
                      <a:pt x="27" y="1"/>
                    </a:cubicBezTo>
                    <a:cubicBezTo>
                      <a:pt x="30" y="1"/>
                      <a:pt x="38" y="1"/>
                      <a:pt x="38" y="1"/>
                    </a:cubicBezTo>
                    <a:lnTo>
                      <a:pt x="38" y="8"/>
                    </a:lnTo>
                    <a:cubicBezTo>
                      <a:pt x="38" y="8"/>
                      <a:pt x="34" y="8"/>
                      <a:pt x="29" y="8"/>
                    </a:cubicBezTo>
                    <a:cubicBezTo>
                      <a:pt x="25" y="8"/>
                      <a:pt x="23" y="10"/>
                      <a:pt x="23" y="14"/>
                    </a:cubicBezTo>
                    <a:cubicBezTo>
                      <a:pt x="23" y="15"/>
                      <a:pt x="23" y="16"/>
                      <a:pt x="23" y="18"/>
                    </a:cubicBezTo>
                    <a:lnTo>
                      <a:pt x="17" y="18"/>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4" name="Freeform 1291"/>
              <p:cNvSpPr>
                <a:spLocks/>
              </p:cNvSpPr>
              <p:nvPr/>
            </p:nvSpPr>
            <p:spPr bwMode="auto">
              <a:xfrm>
                <a:off x="3871" y="2890"/>
                <a:ext cx="14" cy="14"/>
              </a:xfrm>
              <a:custGeom>
                <a:avLst/>
                <a:gdLst>
                  <a:gd name="T0" fmla="*/ 23 w 46"/>
                  <a:gd name="T1" fmla="*/ 18 h 45"/>
                  <a:gd name="T2" fmla="*/ 23 w 46"/>
                  <a:gd name="T3" fmla="*/ 18 h 45"/>
                  <a:gd name="T4" fmla="*/ 28 w 46"/>
                  <a:gd name="T5" fmla="*/ 24 h 45"/>
                  <a:gd name="T6" fmla="*/ 35 w 46"/>
                  <a:gd name="T7" fmla="*/ 24 h 45"/>
                  <a:gd name="T8" fmla="*/ 35 w 46"/>
                  <a:gd name="T9" fmla="*/ 17 h 45"/>
                  <a:gd name="T10" fmla="*/ 29 w 46"/>
                  <a:gd name="T11" fmla="*/ 10 h 45"/>
                  <a:gd name="T12" fmla="*/ 22 w 46"/>
                  <a:gd name="T13" fmla="*/ 16 h 45"/>
                  <a:gd name="T14" fmla="*/ 23 w 46"/>
                  <a:gd name="T15" fmla="*/ 18 h 45"/>
                  <a:gd name="T16" fmla="*/ 19 w 46"/>
                  <a:gd name="T17" fmla="*/ 23 h 45"/>
                  <a:gd name="T18" fmla="*/ 16 w 46"/>
                  <a:gd name="T19" fmla="*/ 20 h 45"/>
                  <a:gd name="T20" fmla="*/ 5 w 46"/>
                  <a:gd name="T21" fmla="*/ 29 h 45"/>
                  <a:gd name="T22" fmla="*/ 0 w 46"/>
                  <a:gd name="T23" fmla="*/ 23 h 45"/>
                  <a:gd name="T24" fmla="*/ 30 w 46"/>
                  <a:gd name="T25" fmla="*/ 0 h 45"/>
                  <a:gd name="T26" fmla="*/ 42 w 46"/>
                  <a:gd name="T27" fmla="*/ 16 h 45"/>
                  <a:gd name="T28" fmla="*/ 39 w 46"/>
                  <a:gd name="T29" fmla="*/ 29 h 45"/>
                  <a:gd name="T30" fmla="*/ 28 w 46"/>
                  <a:gd name="T31" fmla="*/ 30 h 45"/>
                  <a:gd name="T32" fmla="*/ 26 w 46"/>
                  <a:gd name="T33" fmla="*/ 38 h 45"/>
                  <a:gd name="T34" fmla="*/ 18 w 46"/>
                  <a:gd name="T35" fmla="*/ 45 h 45"/>
                  <a:gd name="T36" fmla="*/ 13 w 46"/>
                  <a:gd name="T37" fmla="*/ 39 h 45"/>
                  <a:gd name="T38" fmla="*/ 20 w 46"/>
                  <a:gd name="T39" fmla="*/ 34 h 45"/>
                  <a:gd name="T40" fmla="*/ 21 w 46"/>
                  <a:gd name="T41" fmla="*/ 26 h 45"/>
                  <a:gd name="T42" fmla="*/ 19 w 46"/>
                  <a:gd name="T43" fmla="*/ 23 h 45"/>
                  <a:gd name="T44" fmla="*/ 23 w 46"/>
                  <a:gd name="T45" fmla="*/ 1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45">
                    <a:moveTo>
                      <a:pt x="23" y="18"/>
                    </a:moveTo>
                    <a:lnTo>
                      <a:pt x="23" y="18"/>
                    </a:lnTo>
                    <a:cubicBezTo>
                      <a:pt x="25" y="20"/>
                      <a:pt x="27" y="23"/>
                      <a:pt x="28" y="24"/>
                    </a:cubicBezTo>
                    <a:cubicBezTo>
                      <a:pt x="29" y="26"/>
                      <a:pt x="32" y="26"/>
                      <a:pt x="35" y="24"/>
                    </a:cubicBezTo>
                    <a:cubicBezTo>
                      <a:pt x="37" y="22"/>
                      <a:pt x="37" y="19"/>
                      <a:pt x="35" y="17"/>
                    </a:cubicBezTo>
                    <a:cubicBezTo>
                      <a:pt x="34" y="15"/>
                      <a:pt x="29" y="10"/>
                      <a:pt x="29" y="10"/>
                    </a:cubicBezTo>
                    <a:lnTo>
                      <a:pt x="22" y="16"/>
                    </a:lnTo>
                    <a:cubicBezTo>
                      <a:pt x="22" y="16"/>
                      <a:pt x="22" y="17"/>
                      <a:pt x="23" y="18"/>
                    </a:cubicBezTo>
                    <a:lnTo>
                      <a:pt x="19" y="23"/>
                    </a:lnTo>
                    <a:cubicBezTo>
                      <a:pt x="17" y="21"/>
                      <a:pt x="16" y="20"/>
                      <a:pt x="16" y="20"/>
                    </a:cubicBezTo>
                    <a:lnTo>
                      <a:pt x="5" y="29"/>
                    </a:lnTo>
                    <a:lnTo>
                      <a:pt x="0" y="23"/>
                    </a:lnTo>
                    <a:cubicBezTo>
                      <a:pt x="0" y="23"/>
                      <a:pt x="30" y="0"/>
                      <a:pt x="30" y="0"/>
                    </a:cubicBezTo>
                    <a:cubicBezTo>
                      <a:pt x="30" y="0"/>
                      <a:pt x="39" y="12"/>
                      <a:pt x="42" y="16"/>
                    </a:cubicBezTo>
                    <a:cubicBezTo>
                      <a:pt x="46" y="20"/>
                      <a:pt x="43" y="26"/>
                      <a:pt x="39" y="29"/>
                    </a:cubicBezTo>
                    <a:cubicBezTo>
                      <a:pt x="35" y="32"/>
                      <a:pt x="30" y="31"/>
                      <a:pt x="28" y="30"/>
                    </a:cubicBezTo>
                    <a:cubicBezTo>
                      <a:pt x="30" y="32"/>
                      <a:pt x="30" y="36"/>
                      <a:pt x="26" y="38"/>
                    </a:cubicBezTo>
                    <a:cubicBezTo>
                      <a:pt x="24" y="40"/>
                      <a:pt x="18" y="45"/>
                      <a:pt x="18" y="45"/>
                    </a:cubicBezTo>
                    <a:lnTo>
                      <a:pt x="13" y="39"/>
                    </a:lnTo>
                    <a:cubicBezTo>
                      <a:pt x="13" y="39"/>
                      <a:pt x="17" y="37"/>
                      <a:pt x="20" y="34"/>
                    </a:cubicBezTo>
                    <a:cubicBezTo>
                      <a:pt x="24" y="31"/>
                      <a:pt x="23" y="29"/>
                      <a:pt x="21" y="26"/>
                    </a:cubicBezTo>
                    <a:cubicBezTo>
                      <a:pt x="20" y="25"/>
                      <a:pt x="19" y="24"/>
                      <a:pt x="19" y="23"/>
                    </a:cubicBezTo>
                    <a:lnTo>
                      <a:pt x="23" y="18"/>
                    </a:ln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5" name="Freeform 1292"/>
              <p:cNvSpPr>
                <a:spLocks/>
              </p:cNvSpPr>
              <p:nvPr/>
            </p:nvSpPr>
            <p:spPr bwMode="auto">
              <a:xfrm>
                <a:off x="3730" y="2970"/>
                <a:ext cx="4" cy="5"/>
              </a:xfrm>
              <a:custGeom>
                <a:avLst/>
                <a:gdLst>
                  <a:gd name="T0" fmla="*/ 7 w 13"/>
                  <a:gd name="T1" fmla="*/ 13 h 13"/>
                  <a:gd name="T2" fmla="*/ 7 w 13"/>
                  <a:gd name="T3" fmla="*/ 13 h 13"/>
                  <a:gd name="T4" fmla="*/ 13 w 13"/>
                  <a:gd name="T5" fmla="*/ 6 h 13"/>
                  <a:gd name="T6" fmla="*/ 7 w 13"/>
                  <a:gd name="T7" fmla="*/ 0 h 13"/>
                  <a:gd name="T8" fmla="*/ 0 w 13"/>
                  <a:gd name="T9" fmla="*/ 6 h 13"/>
                  <a:gd name="T10" fmla="*/ 7 w 13"/>
                  <a:gd name="T11" fmla="*/ 13 h 13"/>
                </a:gdLst>
                <a:ahLst/>
                <a:cxnLst>
                  <a:cxn ang="0">
                    <a:pos x="T0" y="T1"/>
                  </a:cxn>
                  <a:cxn ang="0">
                    <a:pos x="T2" y="T3"/>
                  </a:cxn>
                  <a:cxn ang="0">
                    <a:pos x="T4" y="T5"/>
                  </a:cxn>
                  <a:cxn ang="0">
                    <a:pos x="T6" y="T7"/>
                  </a:cxn>
                  <a:cxn ang="0">
                    <a:pos x="T8" y="T9"/>
                  </a:cxn>
                  <a:cxn ang="0">
                    <a:pos x="T10" y="T11"/>
                  </a:cxn>
                </a:cxnLst>
                <a:rect l="0" t="0" r="r" b="b"/>
                <a:pathLst>
                  <a:path w="13" h="13">
                    <a:moveTo>
                      <a:pt x="7" y="13"/>
                    </a:moveTo>
                    <a:lnTo>
                      <a:pt x="7" y="13"/>
                    </a:lnTo>
                    <a:cubicBezTo>
                      <a:pt x="11" y="13"/>
                      <a:pt x="13" y="10"/>
                      <a:pt x="13" y="6"/>
                    </a:cubicBezTo>
                    <a:cubicBezTo>
                      <a:pt x="13" y="2"/>
                      <a:pt x="11" y="0"/>
                      <a:pt x="7" y="0"/>
                    </a:cubicBezTo>
                    <a:cubicBezTo>
                      <a:pt x="3" y="0"/>
                      <a:pt x="0" y="2"/>
                      <a:pt x="0" y="6"/>
                    </a:cubicBezTo>
                    <a:cubicBezTo>
                      <a:pt x="0" y="10"/>
                      <a:pt x="3" y="13"/>
                      <a:pt x="7" y="13"/>
                    </a:cubicBez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6" name="Freeform 1293"/>
              <p:cNvSpPr>
                <a:spLocks/>
              </p:cNvSpPr>
              <p:nvPr/>
            </p:nvSpPr>
            <p:spPr bwMode="auto">
              <a:xfrm>
                <a:off x="3891" y="2970"/>
                <a:ext cx="4" cy="5"/>
              </a:xfrm>
              <a:custGeom>
                <a:avLst/>
                <a:gdLst>
                  <a:gd name="T0" fmla="*/ 7 w 13"/>
                  <a:gd name="T1" fmla="*/ 13 h 13"/>
                  <a:gd name="T2" fmla="*/ 7 w 13"/>
                  <a:gd name="T3" fmla="*/ 13 h 13"/>
                  <a:gd name="T4" fmla="*/ 0 w 13"/>
                  <a:gd name="T5" fmla="*/ 6 h 13"/>
                  <a:gd name="T6" fmla="*/ 7 w 13"/>
                  <a:gd name="T7" fmla="*/ 0 h 13"/>
                  <a:gd name="T8" fmla="*/ 13 w 13"/>
                  <a:gd name="T9" fmla="*/ 6 h 13"/>
                  <a:gd name="T10" fmla="*/ 7 w 13"/>
                  <a:gd name="T11" fmla="*/ 13 h 13"/>
                </a:gdLst>
                <a:ahLst/>
                <a:cxnLst>
                  <a:cxn ang="0">
                    <a:pos x="T0" y="T1"/>
                  </a:cxn>
                  <a:cxn ang="0">
                    <a:pos x="T2" y="T3"/>
                  </a:cxn>
                  <a:cxn ang="0">
                    <a:pos x="T4" y="T5"/>
                  </a:cxn>
                  <a:cxn ang="0">
                    <a:pos x="T6" y="T7"/>
                  </a:cxn>
                  <a:cxn ang="0">
                    <a:pos x="T8" y="T9"/>
                  </a:cxn>
                  <a:cxn ang="0">
                    <a:pos x="T10" y="T11"/>
                  </a:cxn>
                </a:cxnLst>
                <a:rect l="0" t="0" r="r" b="b"/>
                <a:pathLst>
                  <a:path w="13" h="13">
                    <a:moveTo>
                      <a:pt x="7" y="13"/>
                    </a:moveTo>
                    <a:lnTo>
                      <a:pt x="7" y="13"/>
                    </a:lnTo>
                    <a:cubicBezTo>
                      <a:pt x="3" y="13"/>
                      <a:pt x="0" y="10"/>
                      <a:pt x="0" y="6"/>
                    </a:cubicBezTo>
                    <a:cubicBezTo>
                      <a:pt x="0" y="2"/>
                      <a:pt x="3" y="0"/>
                      <a:pt x="7" y="0"/>
                    </a:cubicBezTo>
                    <a:cubicBezTo>
                      <a:pt x="10" y="0"/>
                      <a:pt x="13" y="2"/>
                      <a:pt x="13" y="6"/>
                    </a:cubicBezTo>
                    <a:cubicBezTo>
                      <a:pt x="13" y="10"/>
                      <a:pt x="10" y="13"/>
                      <a:pt x="7" y="13"/>
                    </a:cubicBezTo>
                    <a:close/>
                  </a:path>
                </a:pathLst>
              </a:custGeom>
              <a:solidFill>
                <a:srgbClr val="FBCB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7" name="Freeform 1294"/>
              <p:cNvSpPr>
                <a:spLocks/>
              </p:cNvSpPr>
              <p:nvPr/>
            </p:nvSpPr>
            <p:spPr bwMode="auto">
              <a:xfrm>
                <a:off x="3785" y="2929"/>
                <a:ext cx="18" cy="7"/>
              </a:xfrm>
              <a:custGeom>
                <a:avLst/>
                <a:gdLst>
                  <a:gd name="T0" fmla="*/ 8 w 59"/>
                  <a:gd name="T1" fmla="*/ 0 h 23"/>
                  <a:gd name="T2" fmla="*/ 8 w 59"/>
                  <a:gd name="T3" fmla="*/ 0 h 23"/>
                  <a:gd name="T4" fmla="*/ 0 w 59"/>
                  <a:gd name="T5" fmla="*/ 12 h 23"/>
                  <a:gd name="T6" fmla="*/ 59 w 59"/>
                  <a:gd name="T7" fmla="*/ 23 h 23"/>
                  <a:gd name="T8" fmla="*/ 58 w 59"/>
                  <a:gd name="T9" fmla="*/ 20 h 23"/>
                  <a:gd name="T10" fmla="*/ 8 w 59"/>
                  <a:gd name="T11" fmla="*/ 0 h 23"/>
                </a:gdLst>
                <a:ahLst/>
                <a:cxnLst>
                  <a:cxn ang="0">
                    <a:pos x="T0" y="T1"/>
                  </a:cxn>
                  <a:cxn ang="0">
                    <a:pos x="T2" y="T3"/>
                  </a:cxn>
                  <a:cxn ang="0">
                    <a:pos x="T4" y="T5"/>
                  </a:cxn>
                  <a:cxn ang="0">
                    <a:pos x="T6" y="T7"/>
                  </a:cxn>
                  <a:cxn ang="0">
                    <a:pos x="T8" y="T9"/>
                  </a:cxn>
                  <a:cxn ang="0">
                    <a:pos x="T10" y="T11"/>
                  </a:cxn>
                </a:cxnLst>
                <a:rect l="0" t="0" r="r" b="b"/>
                <a:pathLst>
                  <a:path w="59" h="23">
                    <a:moveTo>
                      <a:pt x="8" y="0"/>
                    </a:moveTo>
                    <a:lnTo>
                      <a:pt x="8" y="0"/>
                    </a:lnTo>
                    <a:lnTo>
                      <a:pt x="0" y="12"/>
                    </a:lnTo>
                    <a:lnTo>
                      <a:pt x="59" y="23"/>
                    </a:lnTo>
                    <a:cubicBezTo>
                      <a:pt x="59" y="22"/>
                      <a:pt x="58" y="21"/>
                      <a:pt x="58" y="20"/>
                    </a:cubicBezTo>
                    <a:lnTo>
                      <a:pt x="8" y="0"/>
                    </a:ln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8" name="Freeform 1295"/>
              <p:cNvSpPr>
                <a:spLocks/>
              </p:cNvSpPr>
              <p:nvPr/>
            </p:nvSpPr>
            <p:spPr bwMode="auto">
              <a:xfrm>
                <a:off x="3791" y="2919"/>
                <a:ext cx="14" cy="9"/>
              </a:xfrm>
              <a:custGeom>
                <a:avLst/>
                <a:gdLst>
                  <a:gd name="T0" fmla="*/ 7 w 45"/>
                  <a:gd name="T1" fmla="*/ 0 h 30"/>
                  <a:gd name="T2" fmla="*/ 7 w 45"/>
                  <a:gd name="T3" fmla="*/ 0 h 30"/>
                  <a:gd name="T4" fmla="*/ 0 w 45"/>
                  <a:gd name="T5" fmla="*/ 10 h 30"/>
                  <a:gd name="T6" fmla="*/ 43 w 45"/>
                  <a:gd name="T7" fmla="*/ 30 h 30"/>
                  <a:gd name="T8" fmla="*/ 45 w 45"/>
                  <a:gd name="T9" fmla="*/ 27 h 30"/>
                  <a:gd name="T10" fmla="*/ 7 w 45"/>
                  <a:gd name="T11" fmla="*/ 0 h 30"/>
                </a:gdLst>
                <a:ahLst/>
                <a:cxnLst>
                  <a:cxn ang="0">
                    <a:pos x="T0" y="T1"/>
                  </a:cxn>
                  <a:cxn ang="0">
                    <a:pos x="T2" y="T3"/>
                  </a:cxn>
                  <a:cxn ang="0">
                    <a:pos x="T4" y="T5"/>
                  </a:cxn>
                  <a:cxn ang="0">
                    <a:pos x="T6" y="T7"/>
                  </a:cxn>
                  <a:cxn ang="0">
                    <a:pos x="T8" y="T9"/>
                  </a:cxn>
                  <a:cxn ang="0">
                    <a:pos x="T10" y="T11"/>
                  </a:cxn>
                </a:cxnLst>
                <a:rect l="0" t="0" r="r" b="b"/>
                <a:pathLst>
                  <a:path w="45" h="30">
                    <a:moveTo>
                      <a:pt x="7" y="0"/>
                    </a:moveTo>
                    <a:lnTo>
                      <a:pt x="7" y="0"/>
                    </a:lnTo>
                    <a:lnTo>
                      <a:pt x="0" y="10"/>
                    </a:lnTo>
                    <a:lnTo>
                      <a:pt x="43" y="30"/>
                    </a:lnTo>
                    <a:cubicBezTo>
                      <a:pt x="44" y="29"/>
                      <a:pt x="44" y="28"/>
                      <a:pt x="45" y="27"/>
                    </a:cubicBezTo>
                    <a:lnTo>
                      <a:pt x="7" y="0"/>
                    </a:ln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19" name="Freeform 1296"/>
              <p:cNvSpPr>
                <a:spLocks/>
              </p:cNvSpPr>
              <p:nvPr/>
            </p:nvSpPr>
            <p:spPr bwMode="auto">
              <a:xfrm>
                <a:off x="3788" y="2923"/>
                <a:ext cx="16" cy="9"/>
              </a:xfrm>
              <a:custGeom>
                <a:avLst/>
                <a:gdLst>
                  <a:gd name="T0" fmla="*/ 6 w 48"/>
                  <a:gd name="T1" fmla="*/ 0 h 28"/>
                  <a:gd name="T2" fmla="*/ 6 w 48"/>
                  <a:gd name="T3" fmla="*/ 0 h 28"/>
                  <a:gd name="T4" fmla="*/ 0 w 48"/>
                  <a:gd name="T5" fmla="*/ 10 h 28"/>
                  <a:gd name="T6" fmla="*/ 47 w 48"/>
                  <a:gd name="T7" fmla="*/ 28 h 28"/>
                  <a:gd name="T8" fmla="*/ 48 w 48"/>
                  <a:gd name="T9" fmla="*/ 24 h 28"/>
                  <a:gd name="T10" fmla="*/ 6 w 48"/>
                  <a:gd name="T11" fmla="*/ 0 h 28"/>
                </a:gdLst>
                <a:ahLst/>
                <a:cxnLst>
                  <a:cxn ang="0">
                    <a:pos x="T0" y="T1"/>
                  </a:cxn>
                  <a:cxn ang="0">
                    <a:pos x="T2" y="T3"/>
                  </a:cxn>
                  <a:cxn ang="0">
                    <a:pos x="T4" y="T5"/>
                  </a:cxn>
                  <a:cxn ang="0">
                    <a:pos x="T6" y="T7"/>
                  </a:cxn>
                  <a:cxn ang="0">
                    <a:pos x="T8" y="T9"/>
                  </a:cxn>
                  <a:cxn ang="0">
                    <a:pos x="T10" y="T11"/>
                  </a:cxn>
                </a:cxnLst>
                <a:rect l="0" t="0" r="r" b="b"/>
                <a:pathLst>
                  <a:path w="48" h="28">
                    <a:moveTo>
                      <a:pt x="6" y="0"/>
                    </a:moveTo>
                    <a:lnTo>
                      <a:pt x="6" y="0"/>
                    </a:lnTo>
                    <a:lnTo>
                      <a:pt x="0" y="10"/>
                    </a:lnTo>
                    <a:lnTo>
                      <a:pt x="47" y="28"/>
                    </a:lnTo>
                    <a:cubicBezTo>
                      <a:pt x="47" y="27"/>
                      <a:pt x="47" y="26"/>
                      <a:pt x="48" y="24"/>
                    </a:cubicBezTo>
                    <a:lnTo>
                      <a:pt x="6" y="0"/>
                    </a:ln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0" name="Freeform 1297"/>
              <p:cNvSpPr>
                <a:spLocks/>
              </p:cNvSpPr>
              <p:nvPr/>
            </p:nvSpPr>
            <p:spPr bwMode="auto">
              <a:xfrm>
                <a:off x="3820" y="2941"/>
                <a:ext cx="30" cy="16"/>
              </a:xfrm>
              <a:custGeom>
                <a:avLst/>
                <a:gdLst>
                  <a:gd name="T0" fmla="*/ 0 w 94"/>
                  <a:gd name="T1" fmla="*/ 4 h 51"/>
                  <a:gd name="T2" fmla="*/ 0 w 94"/>
                  <a:gd name="T3" fmla="*/ 4 h 51"/>
                  <a:gd name="T4" fmla="*/ 67 w 94"/>
                  <a:gd name="T5" fmla="*/ 51 h 51"/>
                  <a:gd name="T6" fmla="*/ 94 w 94"/>
                  <a:gd name="T7" fmla="*/ 50 h 51"/>
                  <a:gd name="T8" fmla="*/ 2 w 94"/>
                  <a:gd name="T9" fmla="*/ 0 h 51"/>
                  <a:gd name="T10" fmla="*/ 0 w 94"/>
                  <a:gd name="T11" fmla="*/ 4 h 51"/>
                </a:gdLst>
                <a:ahLst/>
                <a:cxnLst>
                  <a:cxn ang="0">
                    <a:pos x="T0" y="T1"/>
                  </a:cxn>
                  <a:cxn ang="0">
                    <a:pos x="T2" y="T3"/>
                  </a:cxn>
                  <a:cxn ang="0">
                    <a:pos x="T4" y="T5"/>
                  </a:cxn>
                  <a:cxn ang="0">
                    <a:pos x="T6" y="T7"/>
                  </a:cxn>
                  <a:cxn ang="0">
                    <a:pos x="T8" y="T9"/>
                  </a:cxn>
                  <a:cxn ang="0">
                    <a:pos x="T10" y="T11"/>
                  </a:cxn>
                </a:cxnLst>
                <a:rect l="0" t="0" r="r" b="b"/>
                <a:pathLst>
                  <a:path w="94" h="51">
                    <a:moveTo>
                      <a:pt x="0" y="4"/>
                    </a:moveTo>
                    <a:lnTo>
                      <a:pt x="0" y="4"/>
                    </a:lnTo>
                    <a:lnTo>
                      <a:pt x="67" y="51"/>
                    </a:lnTo>
                    <a:cubicBezTo>
                      <a:pt x="73" y="51"/>
                      <a:pt x="90" y="50"/>
                      <a:pt x="94" y="50"/>
                    </a:cubicBezTo>
                    <a:lnTo>
                      <a:pt x="2" y="0"/>
                    </a:lnTo>
                    <a:cubicBezTo>
                      <a:pt x="1" y="2"/>
                      <a:pt x="1" y="3"/>
                      <a:pt x="0" y="4"/>
                    </a:cubicBez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1" name="Freeform 1298"/>
              <p:cNvSpPr>
                <a:spLocks/>
              </p:cNvSpPr>
              <p:nvPr/>
            </p:nvSpPr>
            <p:spPr bwMode="auto">
              <a:xfrm>
                <a:off x="3811" y="2947"/>
                <a:ext cx="2" cy="10"/>
              </a:xfrm>
              <a:custGeom>
                <a:avLst/>
                <a:gdLst>
                  <a:gd name="T0" fmla="*/ 3 w 6"/>
                  <a:gd name="T1" fmla="*/ 0 h 32"/>
                  <a:gd name="T2" fmla="*/ 3 w 6"/>
                  <a:gd name="T3" fmla="*/ 0 h 32"/>
                  <a:gd name="T4" fmla="*/ 0 w 6"/>
                  <a:gd name="T5" fmla="*/ 32 h 32"/>
                  <a:gd name="T6" fmla="*/ 6 w 6"/>
                  <a:gd name="T7" fmla="*/ 32 h 32"/>
                  <a:gd name="T8" fmla="*/ 6 w 6"/>
                  <a:gd name="T9" fmla="*/ 0 h 32"/>
                  <a:gd name="T10" fmla="*/ 6 w 6"/>
                  <a:gd name="T11" fmla="*/ 0 h 32"/>
                  <a:gd name="T12" fmla="*/ 3 w 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6" h="32">
                    <a:moveTo>
                      <a:pt x="3" y="0"/>
                    </a:moveTo>
                    <a:lnTo>
                      <a:pt x="3" y="0"/>
                    </a:lnTo>
                    <a:lnTo>
                      <a:pt x="0" y="32"/>
                    </a:lnTo>
                    <a:cubicBezTo>
                      <a:pt x="2" y="32"/>
                      <a:pt x="5" y="32"/>
                      <a:pt x="6" y="32"/>
                    </a:cubicBezTo>
                    <a:lnTo>
                      <a:pt x="6" y="0"/>
                    </a:lnTo>
                    <a:cubicBezTo>
                      <a:pt x="6" y="0"/>
                      <a:pt x="6" y="0"/>
                      <a:pt x="6" y="0"/>
                    </a:cubicBezTo>
                    <a:cubicBezTo>
                      <a:pt x="5" y="0"/>
                      <a:pt x="4" y="0"/>
                      <a:pt x="3" y="0"/>
                    </a:cubicBez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2" name="Freeform 1299"/>
              <p:cNvSpPr>
                <a:spLocks/>
              </p:cNvSpPr>
              <p:nvPr/>
            </p:nvSpPr>
            <p:spPr bwMode="auto">
              <a:xfrm>
                <a:off x="3811" y="2885"/>
                <a:ext cx="5" cy="37"/>
              </a:xfrm>
              <a:custGeom>
                <a:avLst/>
                <a:gdLst>
                  <a:gd name="T0" fmla="*/ 6 w 13"/>
                  <a:gd name="T1" fmla="*/ 117 h 117"/>
                  <a:gd name="T2" fmla="*/ 6 w 13"/>
                  <a:gd name="T3" fmla="*/ 117 h 117"/>
                  <a:gd name="T4" fmla="*/ 13 w 13"/>
                  <a:gd name="T5" fmla="*/ 16 h 117"/>
                  <a:gd name="T6" fmla="*/ 4 w 13"/>
                  <a:gd name="T7" fmla="*/ 0 h 117"/>
                  <a:gd name="T8" fmla="*/ 0 w 13"/>
                  <a:gd name="T9" fmla="*/ 7 h 117"/>
                  <a:gd name="T10" fmla="*/ 3 w 13"/>
                  <a:gd name="T11" fmla="*/ 117 h 117"/>
                  <a:gd name="T12" fmla="*/ 4 w 13"/>
                  <a:gd name="T13" fmla="*/ 117 h 117"/>
                  <a:gd name="T14" fmla="*/ 6 w 13"/>
                  <a:gd name="T15" fmla="*/ 117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7">
                    <a:moveTo>
                      <a:pt x="6" y="117"/>
                    </a:moveTo>
                    <a:lnTo>
                      <a:pt x="6" y="117"/>
                    </a:lnTo>
                    <a:lnTo>
                      <a:pt x="13" y="16"/>
                    </a:lnTo>
                    <a:lnTo>
                      <a:pt x="4" y="0"/>
                    </a:lnTo>
                    <a:lnTo>
                      <a:pt x="0" y="7"/>
                    </a:lnTo>
                    <a:lnTo>
                      <a:pt x="3" y="117"/>
                    </a:lnTo>
                    <a:cubicBezTo>
                      <a:pt x="3" y="117"/>
                      <a:pt x="4" y="117"/>
                      <a:pt x="4" y="117"/>
                    </a:cubicBezTo>
                    <a:cubicBezTo>
                      <a:pt x="4" y="117"/>
                      <a:pt x="5" y="117"/>
                      <a:pt x="6" y="117"/>
                    </a:cubicBez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3" name="Freeform 1300"/>
              <p:cNvSpPr>
                <a:spLocks/>
              </p:cNvSpPr>
              <p:nvPr/>
            </p:nvSpPr>
            <p:spPr bwMode="auto">
              <a:xfrm>
                <a:off x="3821" y="2939"/>
                <a:ext cx="31" cy="13"/>
              </a:xfrm>
              <a:custGeom>
                <a:avLst/>
                <a:gdLst>
                  <a:gd name="T0" fmla="*/ 98 w 98"/>
                  <a:gd name="T1" fmla="*/ 43 h 43"/>
                  <a:gd name="T2" fmla="*/ 98 w 98"/>
                  <a:gd name="T3" fmla="*/ 43 h 43"/>
                  <a:gd name="T4" fmla="*/ 83 w 98"/>
                  <a:gd name="T5" fmla="*/ 17 h 43"/>
                  <a:gd name="T6" fmla="*/ 2 w 98"/>
                  <a:gd name="T7" fmla="*/ 0 h 43"/>
                  <a:gd name="T8" fmla="*/ 0 w 98"/>
                  <a:gd name="T9" fmla="*/ 5 h 43"/>
                  <a:gd name="T10" fmla="*/ 98 w 98"/>
                  <a:gd name="T11" fmla="*/ 43 h 43"/>
                </a:gdLst>
                <a:ahLst/>
                <a:cxnLst>
                  <a:cxn ang="0">
                    <a:pos x="T0" y="T1"/>
                  </a:cxn>
                  <a:cxn ang="0">
                    <a:pos x="T2" y="T3"/>
                  </a:cxn>
                  <a:cxn ang="0">
                    <a:pos x="T4" y="T5"/>
                  </a:cxn>
                  <a:cxn ang="0">
                    <a:pos x="T6" y="T7"/>
                  </a:cxn>
                  <a:cxn ang="0">
                    <a:pos x="T8" y="T9"/>
                  </a:cxn>
                  <a:cxn ang="0">
                    <a:pos x="T10" y="T11"/>
                  </a:cxn>
                </a:cxnLst>
                <a:rect l="0" t="0" r="r" b="b"/>
                <a:pathLst>
                  <a:path w="98" h="43">
                    <a:moveTo>
                      <a:pt x="98" y="43"/>
                    </a:moveTo>
                    <a:lnTo>
                      <a:pt x="98" y="43"/>
                    </a:lnTo>
                    <a:lnTo>
                      <a:pt x="83" y="17"/>
                    </a:lnTo>
                    <a:lnTo>
                      <a:pt x="2" y="0"/>
                    </a:lnTo>
                    <a:cubicBezTo>
                      <a:pt x="1" y="2"/>
                      <a:pt x="1" y="3"/>
                      <a:pt x="0" y="5"/>
                    </a:cubicBezTo>
                    <a:lnTo>
                      <a:pt x="98" y="43"/>
                    </a:ln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4" name="Freeform 1301"/>
              <p:cNvSpPr>
                <a:spLocks/>
              </p:cNvSpPr>
              <p:nvPr/>
            </p:nvSpPr>
            <p:spPr bwMode="auto">
              <a:xfrm>
                <a:off x="3822" y="2933"/>
                <a:ext cx="22" cy="5"/>
              </a:xfrm>
              <a:custGeom>
                <a:avLst/>
                <a:gdLst>
                  <a:gd name="T0" fmla="*/ 69 w 69"/>
                  <a:gd name="T1" fmla="*/ 14 h 14"/>
                  <a:gd name="T2" fmla="*/ 69 w 69"/>
                  <a:gd name="T3" fmla="*/ 14 h 14"/>
                  <a:gd name="T4" fmla="*/ 61 w 69"/>
                  <a:gd name="T5" fmla="*/ 0 h 14"/>
                  <a:gd name="T6" fmla="*/ 1 w 69"/>
                  <a:gd name="T7" fmla="*/ 8 h 14"/>
                  <a:gd name="T8" fmla="*/ 0 w 69"/>
                  <a:gd name="T9" fmla="*/ 13 h 14"/>
                  <a:gd name="T10" fmla="*/ 69 w 69"/>
                  <a:gd name="T11" fmla="*/ 14 h 14"/>
                </a:gdLst>
                <a:ahLst/>
                <a:cxnLst>
                  <a:cxn ang="0">
                    <a:pos x="T0" y="T1"/>
                  </a:cxn>
                  <a:cxn ang="0">
                    <a:pos x="T2" y="T3"/>
                  </a:cxn>
                  <a:cxn ang="0">
                    <a:pos x="T4" y="T5"/>
                  </a:cxn>
                  <a:cxn ang="0">
                    <a:pos x="T6" y="T7"/>
                  </a:cxn>
                  <a:cxn ang="0">
                    <a:pos x="T8" y="T9"/>
                  </a:cxn>
                  <a:cxn ang="0">
                    <a:pos x="T10" y="T11"/>
                  </a:cxn>
                </a:cxnLst>
                <a:rect l="0" t="0" r="r" b="b"/>
                <a:pathLst>
                  <a:path w="69" h="14">
                    <a:moveTo>
                      <a:pt x="69" y="14"/>
                    </a:moveTo>
                    <a:lnTo>
                      <a:pt x="69" y="14"/>
                    </a:lnTo>
                    <a:lnTo>
                      <a:pt x="61" y="0"/>
                    </a:lnTo>
                    <a:lnTo>
                      <a:pt x="1" y="8"/>
                    </a:lnTo>
                    <a:cubicBezTo>
                      <a:pt x="1" y="10"/>
                      <a:pt x="1" y="12"/>
                      <a:pt x="0" y="13"/>
                    </a:cubicBezTo>
                    <a:lnTo>
                      <a:pt x="69" y="14"/>
                    </a:ln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5" name="Freeform 1302"/>
              <p:cNvSpPr>
                <a:spLocks/>
              </p:cNvSpPr>
              <p:nvPr/>
            </p:nvSpPr>
            <p:spPr bwMode="auto">
              <a:xfrm>
                <a:off x="3822" y="2927"/>
                <a:ext cx="18" cy="7"/>
              </a:xfrm>
              <a:custGeom>
                <a:avLst/>
                <a:gdLst>
                  <a:gd name="T0" fmla="*/ 55 w 55"/>
                  <a:gd name="T1" fmla="*/ 11 h 22"/>
                  <a:gd name="T2" fmla="*/ 55 w 55"/>
                  <a:gd name="T3" fmla="*/ 11 h 22"/>
                  <a:gd name="T4" fmla="*/ 48 w 55"/>
                  <a:gd name="T5" fmla="*/ 0 h 22"/>
                  <a:gd name="T6" fmla="*/ 0 w 55"/>
                  <a:gd name="T7" fmla="*/ 17 h 22"/>
                  <a:gd name="T8" fmla="*/ 0 w 55"/>
                  <a:gd name="T9" fmla="*/ 22 h 22"/>
                  <a:gd name="T10" fmla="*/ 55 w 55"/>
                  <a:gd name="T11" fmla="*/ 11 h 22"/>
                </a:gdLst>
                <a:ahLst/>
                <a:cxnLst>
                  <a:cxn ang="0">
                    <a:pos x="T0" y="T1"/>
                  </a:cxn>
                  <a:cxn ang="0">
                    <a:pos x="T2" y="T3"/>
                  </a:cxn>
                  <a:cxn ang="0">
                    <a:pos x="T4" y="T5"/>
                  </a:cxn>
                  <a:cxn ang="0">
                    <a:pos x="T6" y="T7"/>
                  </a:cxn>
                  <a:cxn ang="0">
                    <a:pos x="T8" y="T9"/>
                  </a:cxn>
                  <a:cxn ang="0">
                    <a:pos x="T10" y="T11"/>
                  </a:cxn>
                </a:cxnLst>
                <a:rect l="0" t="0" r="r" b="b"/>
                <a:pathLst>
                  <a:path w="55" h="22">
                    <a:moveTo>
                      <a:pt x="55" y="11"/>
                    </a:moveTo>
                    <a:lnTo>
                      <a:pt x="55" y="11"/>
                    </a:lnTo>
                    <a:lnTo>
                      <a:pt x="48" y="0"/>
                    </a:lnTo>
                    <a:lnTo>
                      <a:pt x="0" y="17"/>
                    </a:lnTo>
                    <a:cubicBezTo>
                      <a:pt x="0" y="19"/>
                      <a:pt x="0" y="20"/>
                      <a:pt x="0" y="22"/>
                    </a:cubicBezTo>
                    <a:lnTo>
                      <a:pt x="55" y="11"/>
                    </a:ln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6" name="Freeform 1303"/>
              <p:cNvSpPr>
                <a:spLocks/>
              </p:cNvSpPr>
              <p:nvPr/>
            </p:nvSpPr>
            <p:spPr bwMode="auto">
              <a:xfrm>
                <a:off x="3822" y="2921"/>
                <a:ext cx="13" cy="11"/>
              </a:xfrm>
              <a:custGeom>
                <a:avLst/>
                <a:gdLst>
                  <a:gd name="T0" fmla="*/ 44 w 44"/>
                  <a:gd name="T1" fmla="*/ 8 h 32"/>
                  <a:gd name="T2" fmla="*/ 44 w 44"/>
                  <a:gd name="T3" fmla="*/ 8 h 32"/>
                  <a:gd name="T4" fmla="*/ 40 w 44"/>
                  <a:gd name="T5" fmla="*/ 0 h 32"/>
                  <a:gd name="T6" fmla="*/ 0 w 44"/>
                  <a:gd name="T7" fmla="*/ 28 h 32"/>
                  <a:gd name="T8" fmla="*/ 1 w 44"/>
                  <a:gd name="T9" fmla="*/ 32 h 32"/>
                  <a:gd name="T10" fmla="*/ 44 w 44"/>
                  <a:gd name="T11" fmla="*/ 8 h 32"/>
                </a:gdLst>
                <a:ahLst/>
                <a:cxnLst>
                  <a:cxn ang="0">
                    <a:pos x="T0" y="T1"/>
                  </a:cxn>
                  <a:cxn ang="0">
                    <a:pos x="T2" y="T3"/>
                  </a:cxn>
                  <a:cxn ang="0">
                    <a:pos x="T4" y="T5"/>
                  </a:cxn>
                  <a:cxn ang="0">
                    <a:pos x="T6" y="T7"/>
                  </a:cxn>
                  <a:cxn ang="0">
                    <a:pos x="T8" y="T9"/>
                  </a:cxn>
                  <a:cxn ang="0">
                    <a:pos x="T10" y="T11"/>
                  </a:cxn>
                </a:cxnLst>
                <a:rect l="0" t="0" r="r" b="b"/>
                <a:pathLst>
                  <a:path w="44" h="32">
                    <a:moveTo>
                      <a:pt x="44" y="8"/>
                    </a:moveTo>
                    <a:lnTo>
                      <a:pt x="44" y="8"/>
                    </a:lnTo>
                    <a:lnTo>
                      <a:pt x="40" y="0"/>
                    </a:lnTo>
                    <a:lnTo>
                      <a:pt x="0" y="28"/>
                    </a:lnTo>
                    <a:cubicBezTo>
                      <a:pt x="1" y="29"/>
                      <a:pt x="1" y="30"/>
                      <a:pt x="1" y="32"/>
                    </a:cubicBezTo>
                    <a:lnTo>
                      <a:pt x="44" y="8"/>
                    </a:ln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7" name="Freeform 1304"/>
              <p:cNvSpPr>
                <a:spLocks/>
              </p:cNvSpPr>
              <p:nvPr/>
            </p:nvSpPr>
            <p:spPr bwMode="auto">
              <a:xfrm>
                <a:off x="3821" y="2916"/>
                <a:ext cx="12" cy="13"/>
              </a:xfrm>
              <a:custGeom>
                <a:avLst/>
                <a:gdLst>
                  <a:gd name="T0" fmla="*/ 38 w 38"/>
                  <a:gd name="T1" fmla="*/ 9 h 39"/>
                  <a:gd name="T2" fmla="*/ 38 w 38"/>
                  <a:gd name="T3" fmla="*/ 9 h 39"/>
                  <a:gd name="T4" fmla="*/ 33 w 38"/>
                  <a:gd name="T5" fmla="*/ 0 h 39"/>
                  <a:gd name="T6" fmla="*/ 0 w 38"/>
                  <a:gd name="T7" fmla="*/ 36 h 39"/>
                  <a:gd name="T8" fmla="*/ 2 w 38"/>
                  <a:gd name="T9" fmla="*/ 39 h 39"/>
                  <a:gd name="T10" fmla="*/ 38 w 38"/>
                  <a:gd name="T11" fmla="*/ 9 h 39"/>
                </a:gdLst>
                <a:ahLst/>
                <a:cxnLst>
                  <a:cxn ang="0">
                    <a:pos x="T0" y="T1"/>
                  </a:cxn>
                  <a:cxn ang="0">
                    <a:pos x="T2" y="T3"/>
                  </a:cxn>
                  <a:cxn ang="0">
                    <a:pos x="T4" y="T5"/>
                  </a:cxn>
                  <a:cxn ang="0">
                    <a:pos x="T6" y="T7"/>
                  </a:cxn>
                  <a:cxn ang="0">
                    <a:pos x="T8" y="T9"/>
                  </a:cxn>
                  <a:cxn ang="0">
                    <a:pos x="T10" y="T11"/>
                  </a:cxn>
                </a:cxnLst>
                <a:rect l="0" t="0" r="r" b="b"/>
                <a:pathLst>
                  <a:path w="38" h="39">
                    <a:moveTo>
                      <a:pt x="38" y="9"/>
                    </a:moveTo>
                    <a:lnTo>
                      <a:pt x="38" y="9"/>
                    </a:lnTo>
                    <a:lnTo>
                      <a:pt x="33" y="0"/>
                    </a:lnTo>
                    <a:lnTo>
                      <a:pt x="0" y="36"/>
                    </a:lnTo>
                    <a:cubicBezTo>
                      <a:pt x="0" y="37"/>
                      <a:pt x="1" y="38"/>
                      <a:pt x="2" y="39"/>
                    </a:cubicBezTo>
                    <a:lnTo>
                      <a:pt x="38" y="9"/>
                    </a:ln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8" name="Freeform 1305"/>
              <p:cNvSpPr>
                <a:spLocks/>
              </p:cNvSpPr>
              <p:nvPr/>
            </p:nvSpPr>
            <p:spPr bwMode="auto">
              <a:xfrm>
                <a:off x="3819" y="2913"/>
                <a:ext cx="11" cy="14"/>
              </a:xfrm>
              <a:custGeom>
                <a:avLst/>
                <a:gdLst>
                  <a:gd name="T0" fmla="*/ 34 w 34"/>
                  <a:gd name="T1" fmla="*/ 7 h 43"/>
                  <a:gd name="T2" fmla="*/ 34 w 34"/>
                  <a:gd name="T3" fmla="*/ 7 h 43"/>
                  <a:gd name="T4" fmla="*/ 30 w 34"/>
                  <a:gd name="T5" fmla="*/ 0 h 43"/>
                  <a:gd name="T6" fmla="*/ 0 w 34"/>
                  <a:gd name="T7" fmla="*/ 40 h 43"/>
                  <a:gd name="T8" fmla="*/ 2 w 34"/>
                  <a:gd name="T9" fmla="*/ 43 h 43"/>
                  <a:gd name="T10" fmla="*/ 34 w 34"/>
                  <a:gd name="T11" fmla="*/ 7 h 43"/>
                </a:gdLst>
                <a:ahLst/>
                <a:cxnLst>
                  <a:cxn ang="0">
                    <a:pos x="T0" y="T1"/>
                  </a:cxn>
                  <a:cxn ang="0">
                    <a:pos x="T2" y="T3"/>
                  </a:cxn>
                  <a:cxn ang="0">
                    <a:pos x="T4" y="T5"/>
                  </a:cxn>
                  <a:cxn ang="0">
                    <a:pos x="T6" y="T7"/>
                  </a:cxn>
                  <a:cxn ang="0">
                    <a:pos x="T8" y="T9"/>
                  </a:cxn>
                  <a:cxn ang="0">
                    <a:pos x="T10" y="T11"/>
                  </a:cxn>
                </a:cxnLst>
                <a:rect l="0" t="0" r="r" b="b"/>
                <a:pathLst>
                  <a:path w="34" h="43">
                    <a:moveTo>
                      <a:pt x="34" y="7"/>
                    </a:moveTo>
                    <a:lnTo>
                      <a:pt x="34" y="7"/>
                    </a:lnTo>
                    <a:lnTo>
                      <a:pt x="30" y="0"/>
                    </a:lnTo>
                    <a:lnTo>
                      <a:pt x="0" y="40"/>
                    </a:lnTo>
                    <a:cubicBezTo>
                      <a:pt x="0" y="41"/>
                      <a:pt x="1" y="42"/>
                      <a:pt x="2" y="43"/>
                    </a:cubicBezTo>
                    <a:lnTo>
                      <a:pt x="34" y="7"/>
                    </a:ln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29" name="Freeform 1306"/>
              <p:cNvSpPr>
                <a:spLocks/>
              </p:cNvSpPr>
              <p:nvPr/>
            </p:nvSpPr>
            <p:spPr bwMode="auto">
              <a:xfrm>
                <a:off x="3817" y="2909"/>
                <a:ext cx="11" cy="16"/>
              </a:xfrm>
              <a:custGeom>
                <a:avLst/>
                <a:gdLst>
                  <a:gd name="T0" fmla="*/ 33 w 33"/>
                  <a:gd name="T1" fmla="*/ 6 h 49"/>
                  <a:gd name="T2" fmla="*/ 33 w 33"/>
                  <a:gd name="T3" fmla="*/ 6 h 49"/>
                  <a:gd name="T4" fmla="*/ 29 w 33"/>
                  <a:gd name="T5" fmla="*/ 0 h 49"/>
                  <a:gd name="T6" fmla="*/ 0 w 33"/>
                  <a:gd name="T7" fmla="*/ 47 h 49"/>
                  <a:gd name="T8" fmla="*/ 2 w 33"/>
                  <a:gd name="T9" fmla="*/ 49 h 49"/>
                  <a:gd name="T10" fmla="*/ 33 w 33"/>
                  <a:gd name="T11" fmla="*/ 6 h 49"/>
                </a:gdLst>
                <a:ahLst/>
                <a:cxnLst>
                  <a:cxn ang="0">
                    <a:pos x="T0" y="T1"/>
                  </a:cxn>
                  <a:cxn ang="0">
                    <a:pos x="T2" y="T3"/>
                  </a:cxn>
                  <a:cxn ang="0">
                    <a:pos x="T4" y="T5"/>
                  </a:cxn>
                  <a:cxn ang="0">
                    <a:pos x="T6" y="T7"/>
                  </a:cxn>
                  <a:cxn ang="0">
                    <a:pos x="T8" y="T9"/>
                  </a:cxn>
                  <a:cxn ang="0">
                    <a:pos x="T10" y="T11"/>
                  </a:cxn>
                </a:cxnLst>
                <a:rect l="0" t="0" r="r" b="b"/>
                <a:pathLst>
                  <a:path w="33" h="49">
                    <a:moveTo>
                      <a:pt x="33" y="6"/>
                    </a:moveTo>
                    <a:lnTo>
                      <a:pt x="33" y="6"/>
                    </a:lnTo>
                    <a:lnTo>
                      <a:pt x="29" y="0"/>
                    </a:lnTo>
                    <a:lnTo>
                      <a:pt x="0" y="47"/>
                    </a:lnTo>
                    <a:cubicBezTo>
                      <a:pt x="1" y="48"/>
                      <a:pt x="2" y="48"/>
                      <a:pt x="2" y="49"/>
                    </a:cubicBezTo>
                    <a:lnTo>
                      <a:pt x="33" y="6"/>
                    </a:ln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0" name="Freeform 1307"/>
              <p:cNvSpPr>
                <a:spLocks/>
              </p:cNvSpPr>
              <p:nvPr/>
            </p:nvSpPr>
            <p:spPr bwMode="auto">
              <a:xfrm>
                <a:off x="3816" y="2903"/>
                <a:ext cx="9" cy="21"/>
              </a:xfrm>
              <a:custGeom>
                <a:avLst/>
                <a:gdLst>
                  <a:gd name="T0" fmla="*/ 28 w 28"/>
                  <a:gd name="T1" fmla="*/ 10 h 64"/>
                  <a:gd name="T2" fmla="*/ 28 w 28"/>
                  <a:gd name="T3" fmla="*/ 10 h 64"/>
                  <a:gd name="T4" fmla="*/ 23 w 28"/>
                  <a:gd name="T5" fmla="*/ 0 h 64"/>
                  <a:gd name="T6" fmla="*/ 0 w 28"/>
                  <a:gd name="T7" fmla="*/ 63 h 64"/>
                  <a:gd name="T8" fmla="*/ 2 w 28"/>
                  <a:gd name="T9" fmla="*/ 64 h 64"/>
                  <a:gd name="T10" fmla="*/ 28 w 28"/>
                  <a:gd name="T11" fmla="*/ 10 h 64"/>
                </a:gdLst>
                <a:ahLst/>
                <a:cxnLst>
                  <a:cxn ang="0">
                    <a:pos x="T0" y="T1"/>
                  </a:cxn>
                  <a:cxn ang="0">
                    <a:pos x="T2" y="T3"/>
                  </a:cxn>
                  <a:cxn ang="0">
                    <a:pos x="T4" y="T5"/>
                  </a:cxn>
                  <a:cxn ang="0">
                    <a:pos x="T6" y="T7"/>
                  </a:cxn>
                  <a:cxn ang="0">
                    <a:pos x="T8" y="T9"/>
                  </a:cxn>
                  <a:cxn ang="0">
                    <a:pos x="T10" y="T11"/>
                  </a:cxn>
                </a:cxnLst>
                <a:rect l="0" t="0" r="r" b="b"/>
                <a:pathLst>
                  <a:path w="28" h="64">
                    <a:moveTo>
                      <a:pt x="28" y="10"/>
                    </a:moveTo>
                    <a:lnTo>
                      <a:pt x="28" y="10"/>
                    </a:lnTo>
                    <a:lnTo>
                      <a:pt x="23" y="0"/>
                    </a:lnTo>
                    <a:lnTo>
                      <a:pt x="0" y="63"/>
                    </a:lnTo>
                    <a:cubicBezTo>
                      <a:pt x="1" y="63"/>
                      <a:pt x="2" y="63"/>
                      <a:pt x="2" y="64"/>
                    </a:cubicBezTo>
                    <a:lnTo>
                      <a:pt x="28" y="10"/>
                    </a:ln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1" name="Freeform 1308"/>
              <p:cNvSpPr>
                <a:spLocks/>
              </p:cNvSpPr>
              <p:nvPr/>
            </p:nvSpPr>
            <p:spPr bwMode="auto">
              <a:xfrm>
                <a:off x="3814" y="2896"/>
                <a:ext cx="7" cy="27"/>
              </a:xfrm>
              <a:custGeom>
                <a:avLst/>
                <a:gdLst>
                  <a:gd name="T0" fmla="*/ 23 w 23"/>
                  <a:gd name="T1" fmla="*/ 13 h 85"/>
                  <a:gd name="T2" fmla="*/ 23 w 23"/>
                  <a:gd name="T3" fmla="*/ 13 h 85"/>
                  <a:gd name="T4" fmla="*/ 15 w 23"/>
                  <a:gd name="T5" fmla="*/ 0 h 85"/>
                  <a:gd name="T6" fmla="*/ 0 w 23"/>
                  <a:gd name="T7" fmla="*/ 84 h 85"/>
                  <a:gd name="T8" fmla="*/ 3 w 23"/>
                  <a:gd name="T9" fmla="*/ 85 h 85"/>
                  <a:gd name="T10" fmla="*/ 23 w 23"/>
                  <a:gd name="T11" fmla="*/ 13 h 85"/>
                </a:gdLst>
                <a:ahLst/>
                <a:cxnLst>
                  <a:cxn ang="0">
                    <a:pos x="T0" y="T1"/>
                  </a:cxn>
                  <a:cxn ang="0">
                    <a:pos x="T2" y="T3"/>
                  </a:cxn>
                  <a:cxn ang="0">
                    <a:pos x="T4" y="T5"/>
                  </a:cxn>
                  <a:cxn ang="0">
                    <a:pos x="T6" y="T7"/>
                  </a:cxn>
                  <a:cxn ang="0">
                    <a:pos x="T8" y="T9"/>
                  </a:cxn>
                  <a:cxn ang="0">
                    <a:pos x="T10" y="T11"/>
                  </a:cxn>
                </a:cxnLst>
                <a:rect l="0" t="0" r="r" b="b"/>
                <a:pathLst>
                  <a:path w="23" h="85">
                    <a:moveTo>
                      <a:pt x="23" y="13"/>
                    </a:moveTo>
                    <a:lnTo>
                      <a:pt x="23" y="13"/>
                    </a:lnTo>
                    <a:lnTo>
                      <a:pt x="15" y="0"/>
                    </a:lnTo>
                    <a:lnTo>
                      <a:pt x="0" y="84"/>
                    </a:lnTo>
                    <a:cubicBezTo>
                      <a:pt x="1" y="84"/>
                      <a:pt x="2" y="85"/>
                      <a:pt x="3" y="85"/>
                    </a:cubicBezTo>
                    <a:lnTo>
                      <a:pt x="23" y="13"/>
                    </a:ln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2" name="Freeform 1309"/>
              <p:cNvSpPr>
                <a:spLocks/>
              </p:cNvSpPr>
              <p:nvPr/>
            </p:nvSpPr>
            <p:spPr bwMode="auto">
              <a:xfrm>
                <a:off x="3806" y="2893"/>
                <a:ext cx="5" cy="30"/>
              </a:xfrm>
              <a:custGeom>
                <a:avLst/>
                <a:gdLst>
                  <a:gd name="T0" fmla="*/ 8 w 18"/>
                  <a:gd name="T1" fmla="*/ 0 h 94"/>
                  <a:gd name="T2" fmla="*/ 8 w 18"/>
                  <a:gd name="T3" fmla="*/ 0 h 94"/>
                  <a:gd name="T4" fmla="*/ 0 w 18"/>
                  <a:gd name="T5" fmla="*/ 13 h 94"/>
                  <a:gd name="T6" fmla="*/ 16 w 18"/>
                  <a:gd name="T7" fmla="*/ 94 h 94"/>
                  <a:gd name="T8" fmla="*/ 18 w 18"/>
                  <a:gd name="T9" fmla="*/ 93 h 94"/>
                  <a:gd name="T10" fmla="*/ 8 w 18"/>
                  <a:gd name="T11" fmla="*/ 0 h 94"/>
                </a:gdLst>
                <a:ahLst/>
                <a:cxnLst>
                  <a:cxn ang="0">
                    <a:pos x="T0" y="T1"/>
                  </a:cxn>
                  <a:cxn ang="0">
                    <a:pos x="T2" y="T3"/>
                  </a:cxn>
                  <a:cxn ang="0">
                    <a:pos x="T4" y="T5"/>
                  </a:cxn>
                  <a:cxn ang="0">
                    <a:pos x="T6" y="T7"/>
                  </a:cxn>
                  <a:cxn ang="0">
                    <a:pos x="T8" y="T9"/>
                  </a:cxn>
                  <a:cxn ang="0">
                    <a:pos x="T10" y="T11"/>
                  </a:cxn>
                </a:cxnLst>
                <a:rect l="0" t="0" r="r" b="b"/>
                <a:pathLst>
                  <a:path w="18" h="94">
                    <a:moveTo>
                      <a:pt x="8" y="0"/>
                    </a:moveTo>
                    <a:lnTo>
                      <a:pt x="8" y="0"/>
                    </a:lnTo>
                    <a:lnTo>
                      <a:pt x="0" y="13"/>
                    </a:lnTo>
                    <a:lnTo>
                      <a:pt x="16" y="94"/>
                    </a:lnTo>
                    <a:cubicBezTo>
                      <a:pt x="17" y="93"/>
                      <a:pt x="18" y="93"/>
                      <a:pt x="18" y="93"/>
                    </a:cubicBezTo>
                    <a:lnTo>
                      <a:pt x="8" y="0"/>
                    </a:ln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3" name="Freeform 1310"/>
              <p:cNvSpPr>
                <a:spLocks/>
              </p:cNvSpPr>
              <p:nvPr/>
            </p:nvSpPr>
            <p:spPr bwMode="auto">
              <a:xfrm>
                <a:off x="3802" y="2901"/>
                <a:ext cx="8" cy="22"/>
              </a:xfrm>
              <a:custGeom>
                <a:avLst/>
                <a:gdLst>
                  <a:gd name="T0" fmla="*/ 6 w 26"/>
                  <a:gd name="T1" fmla="*/ 0 h 71"/>
                  <a:gd name="T2" fmla="*/ 6 w 26"/>
                  <a:gd name="T3" fmla="*/ 0 h 71"/>
                  <a:gd name="T4" fmla="*/ 0 w 26"/>
                  <a:gd name="T5" fmla="*/ 10 h 71"/>
                  <a:gd name="T6" fmla="*/ 24 w 26"/>
                  <a:gd name="T7" fmla="*/ 71 h 71"/>
                  <a:gd name="T8" fmla="*/ 26 w 26"/>
                  <a:gd name="T9" fmla="*/ 70 h 71"/>
                  <a:gd name="T10" fmla="*/ 6 w 26"/>
                  <a:gd name="T11" fmla="*/ 0 h 71"/>
                </a:gdLst>
                <a:ahLst/>
                <a:cxnLst>
                  <a:cxn ang="0">
                    <a:pos x="T0" y="T1"/>
                  </a:cxn>
                  <a:cxn ang="0">
                    <a:pos x="T2" y="T3"/>
                  </a:cxn>
                  <a:cxn ang="0">
                    <a:pos x="T4" y="T5"/>
                  </a:cxn>
                  <a:cxn ang="0">
                    <a:pos x="T6" y="T7"/>
                  </a:cxn>
                  <a:cxn ang="0">
                    <a:pos x="T8" y="T9"/>
                  </a:cxn>
                  <a:cxn ang="0">
                    <a:pos x="T10" y="T11"/>
                  </a:cxn>
                </a:cxnLst>
                <a:rect l="0" t="0" r="r" b="b"/>
                <a:pathLst>
                  <a:path w="26" h="71">
                    <a:moveTo>
                      <a:pt x="6" y="0"/>
                    </a:moveTo>
                    <a:lnTo>
                      <a:pt x="6" y="0"/>
                    </a:lnTo>
                    <a:lnTo>
                      <a:pt x="0" y="10"/>
                    </a:lnTo>
                    <a:lnTo>
                      <a:pt x="24" y="71"/>
                    </a:lnTo>
                    <a:cubicBezTo>
                      <a:pt x="24" y="70"/>
                      <a:pt x="25" y="70"/>
                      <a:pt x="26" y="70"/>
                    </a:cubicBezTo>
                    <a:lnTo>
                      <a:pt x="6" y="0"/>
                    </a:ln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4" name="Freeform 1311"/>
              <p:cNvSpPr>
                <a:spLocks/>
              </p:cNvSpPr>
              <p:nvPr/>
            </p:nvSpPr>
            <p:spPr bwMode="auto">
              <a:xfrm>
                <a:off x="3799" y="2907"/>
                <a:ext cx="9" cy="17"/>
              </a:xfrm>
              <a:custGeom>
                <a:avLst/>
                <a:gdLst>
                  <a:gd name="T0" fmla="*/ 5 w 31"/>
                  <a:gd name="T1" fmla="*/ 0 h 54"/>
                  <a:gd name="T2" fmla="*/ 5 w 31"/>
                  <a:gd name="T3" fmla="*/ 0 h 54"/>
                  <a:gd name="T4" fmla="*/ 0 w 31"/>
                  <a:gd name="T5" fmla="*/ 8 h 54"/>
                  <a:gd name="T6" fmla="*/ 30 w 31"/>
                  <a:gd name="T7" fmla="*/ 54 h 54"/>
                  <a:gd name="T8" fmla="*/ 31 w 31"/>
                  <a:gd name="T9" fmla="*/ 53 h 54"/>
                  <a:gd name="T10" fmla="*/ 5 w 31"/>
                  <a:gd name="T11" fmla="*/ 0 h 54"/>
                </a:gdLst>
                <a:ahLst/>
                <a:cxnLst>
                  <a:cxn ang="0">
                    <a:pos x="T0" y="T1"/>
                  </a:cxn>
                  <a:cxn ang="0">
                    <a:pos x="T2" y="T3"/>
                  </a:cxn>
                  <a:cxn ang="0">
                    <a:pos x="T4" y="T5"/>
                  </a:cxn>
                  <a:cxn ang="0">
                    <a:pos x="T6" y="T7"/>
                  </a:cxn>
                  <a:cxn ang="0">
                    <a:pos x="T8" y="T9"/>
                  </a:cxn>
                  <a:cxn ang="0">
                    <a:pos x="T10" y="T11"/>
                  </a:cxn>
                </a:cxnLst>
                <a:rect l="0" t="0" r="r" b="b"/>
                <a:pathLst>
                  <a:path w="31" h="54">
                    <a:moveTo>
                      <a:pt x="5" y="0"/>
                    </a:moveTo>
                    <a:lnTo>
                      <a:pt x="5" y="0"/>
                    </a:lnTo>
                    <a:lnTo>
                      <a:pt x="0" y="8"/>
                    </a:lnTo>
                    <a:lnTo>
                      <a:pt x="30" y="54"/>
                    </a:lnTo>
                    <a:cubicBezTo>
                      <a:pt x="30" y="54"/>
                      <a:pt x="31" y="53"/>
                      <a:pt x="31" y="53"/>
                    </a:cubicBezTo>
                    <a:lnTo>
                      <a:pt x="5" y="0"/>
                    </a:ln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5" name="Freeform 1312"/>
              <p:cNvSpPr>
                <a:spLocks/>
              </p:cNvSpPr>
              <p:nvPr/>
            </p:nvSpPr>
            <p:spPr bwMode="auto">
              <a:xfrm>
                <a:off x="3794" y="2912"/>
                <a:ext cx="13" cy="14"/>
              </a:xfrm>
              <a:custGeom>
                <a:avLst/>
                <a:gdLst>
                  <a:gd name="T0" fmla="*/ 8 w 39"/>
                  <a:gd name="T1" fmla="*/ 0 h 43"/>
                  <a:gd name="T2" fmla="*/ 8 w 39"/>
                  <a:gd name="T3" fmla="*/ 0 h 43"/>
                  <a:gd name="T4" fmla="*/ 0 w 39"/>
                  <a:gd name="T5" fmla="*/ 13 h 43"/>
                  <a:gd name="T6" fmla="*/ 37 w 39"/>
                  <a:gd name="T7" fmla="*/ 43 h 43"/>
                  <a:gd name="T8" fmla="*/ 39 w 39"/>
                  <a:gd name="T9" fmla="*/ 41 h 43"/>
                  <a:gd name="T10" fmla="*/ 8 w 39"/>
                  <a:gd name="T11" fmla="*/ 0 h 43"/>
                </a:gdLst>
                <a:ahLst/>
                <a:cxnLst>
                  <a:cxn ang="0">
                    <a:pos x="T0" y="T1"/>
                  </a:cxn>
                  <a:cxn ang="0">
                    <a:pos x="T2" y="T3"/>
                  </a:cxn>
                  <a:cxn ang="0">
                    <a:pos x="T4" y="T5"/>
                  </a:cxn>
                  <a:cxn ang="0">
                    <a:pos x="T6" y="T7"/>
                  </a:cxn>
                  <a:cxn ang="0">
                    <a:pos x="T8" y="T9"/>
                  </a:cxn>
                  <a:cxn ang="0">
                    <a:pos x="T10" y="T11"/>
                  </a:cxn>
                </a:cxnLst>
                <a:rect l="0" t="0" r="r" b="b"/>
                <a:pathLst>
                  <a:path w="39" h="43">
                    <a:moveTo>
                      <a:pt x="8" y="0"/>
                    </a:moveTo>
                    <a:lnTo>
                      <a:pt x="8" y="0"/>
                    </a:lnTo>
                    <a:lnTo>
                      <a:pt x="0" y="13"/>
                    </a:lnTo>
                    <a:lnTo>
                      <a:pt x="37" y="43"/>
                    </a:lnTo>
                    <a:cubicBezTo>
                      <a:pt x="38" y="42"/>
                      <a:pt x="39" y="42"/>
                      <a:pt x="39" y="41"/>
                    </a:cubicBezTo>
                    <a:lnTo>
                      <a:pt x="8" y="0"/>
                    </a:ln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6" name="Freeform 1313"/>
              <p:cNvSpPr>
                <a:spLocks/>
              </p:cNvSpPr>
              <p:nvPr/>
            </p:nvSpPr>
            <p:spPr bwMode="auto">
              <a:xfrm>
                <a:off x="3778" y="2938"/>
                <a:ext cx="26" cy="6"/>
              </a:xfrm>
              <a:custGeom>
                <a:avLst/>
                <a:gdLst>
                  <a:gd name="T0" fmla="*/ 10 w 81"/>
                  <a:gd name="T1" fmla="*/ 0 h 18"/>
                  <a:gd name="T2" fmla="*/ 10 w 81"/>
                  <a:gd name="T3" fmla="*/ 0 h 18"/>
                  <a:gd name="T4" fmla="*/ 0 w 81"/>
                  <a:gd name="T5" fmla="*/ 18 h 18"/>
                  <a:gd name="T6" fmla="*/ 81 w 81"/>
                  <a:gd name="T7" fmla="*/ 2 h 18"/>
                  <a:gd name="T8" fmla="*/ 81 w 81"/>
                  <a:gd name="T9" fmla="*/ 0 h 18"/>
                  <a:gd name="T10" fmla="*/ 10 w 81"/>
                  <a:gd name="T11" fmla="*/ 0 h 18"/>
                </a:gdLst>
                <a:ahLst/>
                <a:cxnLst>
                  <a:cxn ang="0">
                    <a:pos x="T0" y="T1"/>
                  </a:cxn>
                  <a:cxn ang="0">
                    <a:pos x="T2" y="T3"/>
                  </a:cxn>
                  <a:cxn ang="0">
                    <a:pos x="T4" y="T5"/>
                  </a:cxn>
                  <a:cxn ang="0">
                    <a:pos x="T6" y="T7"/>
                  </a:cxn>
                  <a:cxn ang="0">
                    <a:pos x="T8" y="T9"/>
                  </a:cxn>
                  <a:cxn ang="0">
                    <a:pos x="T10" y="T11"/>
                  </a:cxn>
                </a:cxnLst>
                <a:rect l="0" t="0" r="r" b="b"/>
                <a:pathLst>
                  <a:path w="81" h="18">
                    <a:moveTo>
                      <a:pt x="10" y="0"/>
                    </a:moveTo>
                    <a:lnTo>
                      <a:pt x="10" y="0"/>
                    </a:lnTo>
                    <a:lnTo>
                      <a:pt x="0" y="18"/>
                    </a:lnTo>
                    <a:lnTo>
                      <a:pt x="81" y="2"/>
                    </a:lnTo>
                    <a:cubicBezTo>
                      <a:pt x="81" y="2"/>
                      <a:pt x="81" y="1"/>
                      <a:pt x="81" y="0"/>
                    </a:cubicBezTo>
                    <a:lnTo>
                      <a:pt x="10" y="0"/>
                    </a:ln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7" name="Freeform 1314"/>
              <p:cNvSpPr>
                <a:spLocks/>
              </p:cNvSpPr>
              <p:nvPr/>
            </p:nvSpPr>
            <p:spPr bwMode="auto">
              <a:xfrm>
                <a:off x="3770" y="2940"/>
                <a:ext cx="34" cy="17"/>
              </a:xfrm>
              <a:custGeom>
                <a:avLst/>
                <a:gdLst>
                  <a:gd name="T0" fmla="*/ 11 w 107"/>
                  <a:gd name="T1" fmla="*/ 36 h 54"/>
                  <a:gd name="T2" fmla="*/ 11 w 107"/>
                  <a:gd name="T3" fmla="*/ 36 h 54"/>
                  <a:gd name="T4" fmla="*/ 0 w 107"/>
                  <a:gd name="T5" fmla="*/ 54 h 54"/>
                  <a:gd name="T6" fmla="*/ 107 w 107"/>
                  <a:gd name="T7" fmla="*/ 3 h 54"/>
                  <a:gd name="T8" fmla="*/ 106 w 107"/>
                  <a:gd name="T9" fmla="*/ 0 h 54"/>
                  <a:gd name="T10" fmla="*/ 11 w 107"/>
                  <a:gd name="T11" fmla="*/ 36 h 54"/>
                </a:gdLst>
                <a:ahLst/>
                <a:cxnLst>
                  <a:cxn ang="0">
                    <a:pos x="T0" y="T1"/>
                  </a:cxn>
                  <a:cxn ang="0">
                    <a:pos x="T2" y="T3"/>
                  </a:cxn>
                  <a:cxn ang="0">
                    <a:pos x="T4" y="T5"/>
                  </a:cxn>
                  <a:cxn ang="0">
                    <a:pos x="T6" y="T7"/>
                  </a:cxn>
                  <a:cxn ang="0">
                    <a:pos x="T8" y="T9"/>
                  </a:cxn>
                  <a:cxn ang="0">
                    <a:pos x="T10" y="T11"/>
                  </a:cxn>
                </a:cxnLst>
                <a:rect l="0" t="0" r="r" b="b"/>
                <a:pathLst>
                  <a:path w="107" h="54">
                    <a:moveTo>
                      <a:pt x="11" y="36"/>
                    </a:moveTo>
                    <a:lnTo>
                      <a:pt x="11" y="36"/>
                    </a:lnTo>
                    <a:lnTo>
                      <a:pt x="0" y="54"/>
                    </a:lnTo>
                    <a:lnTo>
                      <a:pt x="107" y="3"/>
                    </a:lnTo>
                    <a:cubicBezTo>
                      <a:pt x="107" y="2"/>
                      <a:pt x="107" y="1"/>
                      <a:pt x="106" y="0"/>
                    </a:cubicBezTo>
                    <a:lnTo>
                      <a:pt x="11" y="36"/>
                    </a:ln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8" name="Freeform 1315"/>
              <p:cNvSpPr>
                <a:spLocks/>
              </p:cNvSpPr>
              <p:nvPr/>
            </p:nvSpPr>
            <p:spPr bwMode="auto">
              <a:xfrm>
                <a:off x="3788" y="2942"/>
                <a:ext cx="17" cy="13"/>
              </a:xfrm>
              <a:custGeom>
                <a:avLst/>
                <a:gdLst>
                  <a:gd name="T0" fmla="*/ 0 w 55"/>
                  <a:gd name="T1" fmla="*/ 35 h 42"/>
                  <a:gd name="T2" fmla="*/ 0 w 55"/>
                  <a:gd name="T3" fmla="*/ 35 h 42"/>
                  <a:gd name="T4" fmla="*/ 5 w 55"/>
                  <a:gd name="T5" fmla="*/ 42 h 42"/>
                  <a:gd name="T6" fmla="*/ 55 w 55"/>
                  <a:gd name="T7" fmla="*/ 2 h 42"/>
                  <a:gd name="T8" fmla="*/ 54 w 55"/>
                  <a:gd name="T9" fmla="*/ 0 h 42"/>
                  <a:gd name="T10" fmla="*/ 0 w 55"/>
                  <a:gd name="T11" fmla="*/ 35 h 42"/>
                </a:gdLst>
                <a:ahLst/>
                <a:cxnLst>
                  <a:cxn ang="0">
                    <a:pos x="T0" y="T1"/>
                  </a:cxn>
                  <a:cxn ang="0">
                    <a:pos x="T2" y="T3"/>
                  </a:cxn>
                  <a:cxn ang="0">
                    <a:pos x="T4" y="T5"/>
                  </a:cxn>
                  <a:cxn ang="0">
                    <a:pos x="T6" y="T7"/>
                  </a:cxn>
                  <a:cxn ang="0">
                    <a:pos x="T8" y="T9"/>
                  </a:cxn>
                  <a:cxn ang="0">
                    <a:pos x="T10" y="T11"/>
                  </a:cxn>
                </a:cxnLst>
                <a:rect l="0" t="0" r="r" b="b"/>
                <a:pathLst>
                  <a:path w="55" h="42">
                    <a:moveTo>
                      <a:pt x="0" y="35"/>
                    </a:moveTo>
                    <a:lnTo>
                      <a:pt x="0" y="35"/>
                    </a:lnTo>
                    <a:lnTo>
                      <a:pt x="5" y="42"/>
                    </a:lnTo>
                    <a:lnTo>
                      <a:pt x="55" y="2"/>
                    </a:lnTo>
                    <a:cubicBezTo>
                      <a:pt x="54" y="1"/>
                      <a:pt x="54" y="1"/>
                      <a:pt x="54" y="0"/>
                    </a:cubicBezTo>
                    <a:lnTo>
                      <a:pt x="0" y="35"/>
                    </a:ln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39" name="Freeform 1316"/>
              <p:cNvSpPr>
                <a:spLocks/>
              </p:cNvSpPr>
              <p:nvPr/>
            </p:nvSpPr>
            <p:spPr bwMode="auto">
              <a:xfrm>
                <a:off x="3791" y="2943"/>
                <a:ext cx="15" cy="14"/>
              </a:xfrm>
              <a:custGeom>
                <a:avLst/>
                <a:gdLst>
                  <a:gd name="T0" fmla="*/ 0 w 50"/>
                  <a:gd name="T1" fmla="*/ 44 h 44"/>
                  <a:gd name="T2" fmla="*/ 0 w 50"/>
                  <a:gd name="T3" fmla="*/ 44 h 44"/>
                  <a:gd name="T4" fmla="*/ 0 w 50"/>
                  <a:gd name="T5" fmla="*/ 44 h 44"/>
                  <a:gd name="T6" fmla="*/ 12 w 50"/>
                  <a:gd name="T7" fmla="*/ 44 h 44"/>
                  <a:gd name="T8" fmla="*/ 50 w 50"/>
                  <a:gd name="T9" fmla="*/ 2 h 44"/>
                  <a:gd name="T10" fmla="*/ 48 w 50"/>
                  <a:gd name="T11" fmla="*/ 0 h 44"/>
                  <a:gd name="T12" fmla="*/ 0 w 50"/>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50" h="44">
                    <a:moveTo>
                      <a:pt x="0" y="44"/>
                    </a:moveTo>
                    <a:lnTo>
                      <a:pt x="0" y="44"/>
                    </a:lnTo>
                    <a:lnTo>
                      <a:pt x="0" y="44"/>
                    </a:lnTo>
                    <a:cubicBezTo>
                      <a:pt x="5" y="44"/>
                      <a:pt x="11" y="44"/>
                      <a:pt x="12" y="44"/>
                    </a:cubicBezTo>
                    <a:lnTo>
                      <a:pt x="50" y="2"/>
                    </a:lnTo>
                    <a:cubicBezTo>
                      <a:pt x="49" y="1"/>
                      <a:pt x="49" y="1"/>
                      <a:pt x="48" y="0"/>
                    </a:cubicBezTo>
                    <a:lnTo>
                      <a:pt x="0" y="44"/>
                    </a:ln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0" name="Freeform 1317"/>
              <p:cNvSpPr>
                <a:spLocks/>
              </p:cNvSpPr>
              <p:nvPr/>
            </p:nvSpPr>
            <p:spPr bwMode="auto">
              <a:xfrm>
                <a:off x="3802" y="2945"/>
                <a:ext cx="6" cy="7"/>
              </a:xfrm>
              <a:custGeom>
                <a:avLst/>
                <a:gdLst>
                  <a:gd name="T0" fmla="*/ 0 w 19"/>
                  <a:gd name="T1" fmla="*/ 23 h 23"/>
                  <a:gd name="T2" fmla="*/ 0 w 19"/>
                  <a:gd name="T3" fmla="*/ 23 h 23"/>
                  <a:gd name="T4" fmla="*/ 9 w 19"/>
                  <a:gd name="T5" fmla="*/ 22 h 23"/>
                  <a:gd name="T6" fmla="*/ 19 w 19"/>
                  <a:gd name="T7" fmla="*/ 2 h 23"/>
                  <a:gd name="T8" fmla="*/ 16 w 19"/>
                  <a:gd name="T9" fmla="*/ 0 h 23"/>
                  <a:gd name="T10" fmla="*/ 0 w 19"/>
                  <a:gd name="T11" fmla="*/ 23 h 23"/>
                </a:gdLst>
                <a:ahLst/>
                <a:cxnLst>
                  <a:cxn ang="0">
                    <a:pos x="T0" y="T1"/>
                  </a:cxn>
                  <a:cxn ang="0">
                    <a:pos x="T2" y="T3"/>
                  </a:cxn>
                  <a:cxn ang="0">
                    <a:pos x="T4" y="T5"/>
                  </a:cxn>
                  <a:cxn ang="0">
                    <a:pos x="T6" y="T7"/>
                  </a:cxn>
                  <a:cxn ang="0">
                    <a:pos x="T8" y="T9"/>
                  </a:cxn>
                  <a:cxn ang="0">
                    <a:pos x="T10" y="T11"/>
                  </a:cxn>
                </a:cxnLst>
                <a:rect l="0" t="0" r="r" b="b"/>
                <a:pathLst>
                  <a:path w="19" h="23">
                    <a:moveTo>
                      <a:pt x="0" y="23"/>
                    </a:moveTo>
                    <a:lnTo>
                      <a:pt x="0" y="23"/>
                    </a:lnTo>
                    <a:cubicBezTo>
                      <a:pt x="3" y="22"/>
                      <a:pt x="8" y="22"/>
                      <a:pt x="9" y="22"/>
                    </a:cubicBezTo>
                    <a:lnTo>
                      <a:pt x="19" y="2"/>
                    </a:lnTo>
                    <a:cubicBezTo>
                      <a:pt x="18" y="1"/>
                      <a:pt x="17" y="0"/>
                      <a:pt x="16" y="0"/>
                    </a:cubicBezTo>
                    <a:lnTo>
                      <a:pt x="0" y="23"/>
                    </a:ln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1" name="Freeform 1318"/>
              <p:cNvSpPr>
                <a:spLocks/>
              </p:cNvSpPr>
              <p:nvPr/>
            </p:nvSpPr>
            <p:spPr bwMode="auto">
              <a:xfrm>
                <a:off x="3806" y="2946"/>
                <a:ext cx="4" cy="10"/>
              </a:xfrm>
              <a:custGeom>
                <a:avLst/>
                <a:gdLst>
                  <a:gd name="T0" fmla="*/ 0 w 12"/>
                  <a:gd name="T1" fmla="*/ 22 h 30"/>
                  <a:gd name="T2" fmla="*/ 0 w 12"/>
                  <a:gd name="T3" fmla="*/ 22 h 30"/>
                  <a:gd name="T4" fmla="*/ 5 w 12"/>
                  <a:gd name="T5" fmla="*/ 30 h 30"/>
                  <a:gd name="T6" fmla="*/ 12 w 12"/>
                  <a:gd name="T7" fmla="*/ 1 h 30"/>
                  <a:gd name="T8" fmla="*/ 9 w 12"/>
                  <a:gd name="T9" fmla="*/ 0 h 30"/>
                  <a:gd name="T10" fmla="*/ 0 w 12"/>
                  <a:gd name="T11" fmla="*/ 22 h 30"/>
                </a:gdLst>
                <a:ahLst/>
                <a:cxnLst>
                  <a:cxn ang="0">
                    <a:pos x="T0" y="T1"/>
                  </a:cxn>
                  <a:cxn ang="0">
                    <a:pos x="T2" y="T3"/>
                  </a:cxn>
                  <a:cxn ang="0">
                    <a:pos x="T4" y="T5"/>
                  </a:cxn>
                  <a:cxn ang="0">
                    <a:pos x="T6" y="T7"/>
                  </a:cxn>
                  <a:cxn ang="0">
                    <a:pos x="T8" y="T9"/>
                  </a:cxn>
                  <a:cxn ang="0">
                    <a:pos x="T10" y="T11"/>
                  </a:cxn>
                </a:cxnLst>
                <a:rect l="0" t="0" r="r" b="b"/>
                <a:pathLst>
                  <a:path w="12" h="30">
                    <a:moveTo>
                      <a:pt x="0" y="22"/>
                    </a:moveTo>
                    <a:lnTo>
                      <a:pt x="0" y="22"/>
                    </a:lnTo>
                    <a:cubicBezTo>
                      <a:pt x="1" y="24"/>
                      <a:pt x="4" y="30"/>
                      <a:pt x="5" y="30"/>
                    </a:cubicBezTo>
                    <a:lnTo>
                      <a:pt x="12" y="1"/>
                    </a:lnTo>
                    <a:cubicBezTo>
                      <a:pt x="11" y="1"/>
                      <a:pt x="10" y="1"/>
                      <a:pt x="9" y="0"/>
                    </a:cubicBezTo>
                    <a:lnTo>
                      <a:pt x="0" y="22"/>
                    </a:ln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2" name="Freeform 1319"/>
              <p:cNvSpPr>
                <a:spLocks/>
              </p:cNvSpPr>
              <p:nvPr/>
            </p:nvSpPr>
            <p:spPr bwMode="auto">
              <a:xfrm>
                <a:off x="3814" y="2947"/>
                <a:ext cx="4" cy="10"/>
              </a:xfrm>
              <a:custGeom>
                <a:avLst/>
                <a:gdLst>
                  <a:gd name="T0" fmla="*/ 4 w 13"/>
                  <a:gd name="T1" fmla="*/ 33 h 33"/>
                  <a:gd name="T2" fmla="*/ 4 w 13"/>
                  <a:gd name="T3" fmla="*/ 33 h 33"/>
                  <a:gd name="T4" fmla="*/ 13 w 13"/>
                  <a:gd name="T5" fmla="*/ 32 h 33"/>
                  <a:gd name="T6" fmla="*/ 3 w 13"/>
                  <a:gd name="T7" fmla="*/ 0 h 33"/>
                  <a:gd name="T8" fmla="*/ 0 w 13"/>
                  <a:gd name="T9" fmla="*/ 0 h 33"/>
                  <a:gd name="T10" fmla="*/ 4 w 13"/>
                  <a:gd name="T11" fmla="*/ 33 h 33"/>
                </a:gdLst>
                <a:ahLst/>
                <a:cxnLst>
                  <a:cxn ang="0">
                    <a:pos x="T0" y="T1"/>
                  </a:cxn>
                  <a:cxn ang="0">
                    <a:pos x="T2" y="T3"/>
                  </a:cxn>
                  <a:cxn ang="0">
                    <a:pos x="T4" y="T5"/>
                  </a:cxn>
                  <a:cxn ang="0">
                    <a:pos x="T6" y="T7"/>
                  </a:cxn>
                  <a:cxn ang="0">
                    <a:pos x="T8" y="T9"/>
                  </a:cxn>
                  <a:cxn ang="0">
                    <a:pos x="T10" y="T11"/>
                  </a:cxn>
                </a:cxnLst>
                <a:rect l="0" t="0" r="r" b="b"/>
                <a:pathLst>
                  <a:path w="13" h="33">
                    <a:moveTo>
                      <a:pt x="4" y="33"/>
                    </a:moveTo>
                    <a:lnTo>
                      <a:pt x="4" y="33"/>
                    </a:lnTo>
                    <a:cubicBezTo>
                      <a:pt x="7" y="32"/>
                      <a:pt x="11" y="32"/>
                      <a:pt x="13" y="32"/>
                    </a:cubicBezTo>
                    <a:lnTo>
                      <a:pt x="3" y="0"/>
                    </a:lnTo>
                    <a:cubicBezTo>
                      <a:pt x="2" y="0"/>
                      <a:pt x="1" y="0"/>
                      <a:pt x="0" y="0"/>
                    </a:cubicBezTo>
                    <a:lnTo>
                      <a:pt x="4" y="33"/>
                    </a:ln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3" name="Freeform 1320"/>
              <p:cNvSpPr>
                <a:spLocks/>
              </p:cNvSpPr>
              <p:nvPr/>
            </p:nvSpPr>
            <p:spPr bwMode="auto">
              <a:xfrm>
                <a:off x="3815" y="2946"/>
                <a:ext cx="9" cy="11"/>
              </a:xfrm>
              <a:custGeom>
                <a:avLst/>
                <a:gdLst>
                  <a:gd name="T0" fmla="*/ 16 w 27"/>
                  <a:gd name="T1" fmla="*/ 34 h 34"/>
                  <a:gd name="T2" fmla="*/ 16 w 27"/>
                  <a:gd name="T3" fmla="*/ 34 h 34"/>
                  <a:gd name="T4" fmla="*/ 27 w 27"/>
                  <a:gd name="T5" fmla="*/ 34 h 34"/>
                  <a:gd name="T6" fmla="*/ 3 w 27"/>
                  <a:gd name="T7" fmla="*/ 0 h 34"/>
                  <a:gd name="T8" fmla="*/ 0 w 27"/>
                  <a:gd name="T9" fmla="*/ 1 h 34"/>
                  <a:gd name="T10" fmla="*/ 16 w 27"/>
                  <a:gd name="T11" fmla="*/ 34 h 34"/>
                </a:gdLst>
                <a:ahLst/>
                <a:cxnLst>
                  <a:cxn ang="0">
                    <a:pos x="T0" y="T1"/>
                  </a:cxn>
                  <a:cxn ang="0">
                    <a:pos x="T2" y="T3"/>
                  </a:cxn>
                  <a:cxn ang="0">
                    <a:pos x="T4" y="T5"/>
                  </a:cxn>
                  <a:cxn ang="0">
                    <a:pos x="T6" y="T7"/>
                  </a:cxn>
                  <a:cxn ang="0">
                    <a:pos x="T8" y="T9"/>
                  </a:cxn>
                  <a:cxn ang="0">
                    <a:pos x="T10" y="T11"/>
                  </a:cxn>
                </a:cxnLst>
                <a:rect l="0" t="0" r="r" b="b"/>
                <a:pathLst>
                  <a:path w="27" h="34">
                    <a:moveTo>
                      <a:pt x="16" y="34"/>
                    </a:moveTo>
                    <a:lnTo>
                      <a:pt x="16" y="34"/>
                    </a:lnTo>
                    <a:cubicBezTo>
                      <a:pt x="18" y="34"/>
                      <a:pt x="24" y="34"/>
                      <a:pt x="27" y="34"/>
                    </a:cubicBezTo>
                    <a:lnTo>
                      <a:pt x="3" y="0"/>
                    </a:lnTo>
                    <a:cubicBezTo>
                      <a:pt x="3" y="0"/>
                      <a:pt x="2" y="1"/>
                      <a:pt x="0" y="1"/>
                    </a:cubicBezTo>
                    <a:lnTo>
                      <a:pt x="16" y="34"/>
                    </a:ln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4" name="Freeform 1321"/>
              <p:cNvSpPr>
                <a:spLocks/>
              </p:cNvSpPr>
              <p:nvPr/>
            </p:nvSpPr>
            <p:spPr bwMode="auto">
              <a:xfrm>
                <a:off x="3817" y="2945"/>
                <a:ext cx="14" cy="12"/>
              </a:xfrm>
              <a:custGeom>
                <a:avLst/>
                <a:gdLst>
                  <a:gd name="T0" fmla="*/ 27 w 42"/>
                  <a:gd name="T1" fmla="*/ 38 h 38"/>
                  <a:gd name="T2" fmla="*/ 27 w 42"/>
                  <a:gd name="T3" fmla="*/ 38 h 38"/>
                  <a:gd name="T4" fmla="*/ 42 w 42"/>
                  <a:gd name="T5" fmla="*/ 38 h 38"/>
                  <a:gd name="T6" fmla="*/ 2 w 42"/>
                  <a:gd name="T7" fmla="*/ 0 h 38"/>
                  <a:gd name="T8" fmla="*/ 0 w 42"/>
                  <a:gd name="T9" fmla="*/ 1 h 38"/>
                  <a:gd name="T10" fmla="*/ 27 w 42"/>
                  <a:gd name="T11" fmla="*/ 38 h 38"/>
                </a:gdLst>
                <a:ahLst/>
                <a:cxnLst>
                  <a:cxn ang="0">
                    <a:pos x="T0" y="T1"/>
                  </a:cxn>
                  <a:cxn ang="0">
                    <a:pos x="T2" y="T3"/>
                  </a:cxn>
                  <a:cxn ang="0">
                    <a:pos x="T4" y="T5"/>
                  </a:cxn>
                  <a:cxn ang="0">
                    <a:pos x="T6" y="T7"/>
                  </a:cxn>
                  <a:cxn ang="0">
                    <a:pos x="T8" y="T9"/>
                  </a:cxn>
                  <a:cxn ang="0">
                    <a:pos x="T10" y="T11"/>
                  </a:cxn>
                </a:cxnLst>
                <a:rect l="0" t="0" r="r" b="b"/>
                <a:pathLst>
                  <a:path w="42" h="38">
                    <a:moveTo>
                      <a:pt x="27" y="38"/>
                    </a:moveTo>
                    <a:lnTo>
                      <a:pt x="27" y="38"/>
                    </a:lnTo>
                    <a:cubicBezTo>
                      <a:pt x="31" y="38"/>
                      <a:pt x="39" y="38"/>
                      <a:pt x="42" y="38"/>
                    </a:cubicBezTo>
                    <a:lnTo>
                      <a:pt x="2" y="0"/>
                    </a:lnTo>
                    <a:cubicBezTo>
                      <a:pt x="1" y="0"/>
                      <a:pt x="1" y="1"/>
                      <a:pt x="0" y="1"/>
                    </a:cubicBezTo>
                    <a:lnTo>
                      <a:pt x="27" y="38"/>
                    </a:ln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5" name="Freeform 1322"/>
              <p:cNvSpPr>
                <a:spLocks/>
              </p:cNvSpPr>
              <p:nvPr/>
            </p:nvSpPr>
            <p:spPr bwMode="auto">
              <a:xfrm>
                <a:off x="3819" y="2943"/>
                <a:ext cx="18" cy="14"/>
              </a:xfrm>
              <a:custGeom>
                <a:avLst/>
                <a:gdLst>
                  <a:gd name="T0" fmla="*/ 44 w 59"/>
                  <a:gd name="T1" fmla="*/ 44 h 44"/>
                  <a:gd name="T2" fmla="*/ 44 w 59"/>
                  <a:gd name="T3" fmla="*/ 44 h 44"/>
                  <a:gd name="T4" fmla="*/ 59 w 59"/>
                  <a:gd name="T5" fmla="*/ 44 h 44"/>
                  <a:gd name="T6" fmla="*/ 3 w 59"/>
                  <a:gd name="T7" fmla="*/ 0 h 44"/>
                  <a:gd name="T8" fmla="*/ 0 w 59"/>
                  <a:gd name="T9" fmla="*/ 4 h 44"/>
                  <a:gd name="T10" fmla="*/ 44 w 59"/>
                  <a:gd name="T11" fmla="*/ 44 h 44"/>
                </a:gdLst>
                <a:ahLst/>
                <a:cxnLst>
                  <a:cxn ang="0">
                    <a:pos x="T0" y="T1"/>
                  </a:cxn>
                  <a:cxn ang="0">
                    <a:pos x="T2" y="T3"/>
                  </a:cxn>
                  <a:cxn ang="0">
                    <a:pos x="T4" y="T5"/>
                  </a:cxn>
                  <a:cxn ang="0">
                    <a:pos x="T6" y="T7"/>
                  </a:cxn>
                  <a:cxn ang="0">
                    <a:pos x="T8" y="T9"/>
                  </a:cxn>
                  <a:cxn ang="0">
                    <a:pos x="T10" y="T11"/>
                  </a:cxn>
                </a:cxnLst>
                <a:rect l="0" t="0" r="r" b="b"/>
                <a:pathLst>
                  <a:path w="59" h="44">
                    <a:moveTo>
                      <a:pt x="44" y="44"/>
                    </a:moveTo>
                    <a:lnTo>
                      <a:pt x="44" y="44"/>
                    </a:lnTo>
                    <a:cubicBezTo>
                      <a:pt x="48" y="44"/>
                      <a:pt x="57" y="44"/>
                      <a:pt x="59" y="44"/>
                    </a:cubicBezTo>
                    <a:lnTo>
                      <a:pt x="3" y="0"/>
                    </a:lnTo>
                    <a:cubicBezTo>
                      <a:pt x="2" y="1"/>
                      <a:pt x="1" y="2"/>
                      <a:pt x="0" y="4"/>
                    </a:cubicBezTo>
                    <a:lnTo>
                      <a:pt x="44" y="44"/>
                    </a:lnTo>
                    <a:close/>
                  </a:path>
                </a:pathLst>
              </a:custGeom>
              <a:solidFill>
                <a:srgbClr val="B8D5F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6" name="Freeform 1323"/>
              <p:cNvSpPr>
                <a:spLocks/>
              </p:cNvSpPr>
              <p:nvPr/>
            </p:nvSpPr>
            <p:spPr bwMode="auto">
              <a:xfrm>
                <a:off x="3848" y="2945"/>
                <a:ext cx="1" cy="12"/>
              </a:xfrm>
              <a:custGeom>
                <a:avLst/>
                <a:gdLst>
                  <a:gd name="T0" fmla="*/ 0 w 5"/>
                  <a:gd name="T1" fmla="*/ 0 h 38"/>
                  <a:gd name="T2" fmla="*/ 0 w 5"/>
                  <a:gd name="T3" fmla="*/ 0 h 38"/>
                  <a:gd name="T4" fmla="*/ 3 w 5"/>
                  <a:gd name="T5" fmla="*/ 24 h 38"/>
                  <a:gd name="T6" fmla="*/ 2 w 5"/>
                  <a:gd name="T7" fmla="*/ 38 h 38"/>
                  <a:gd name="T8" fmla="*/ 4 w 5"/>
                  <a:gd name="T9" fmla="*/ 38 h 38"/>
                  <a:gd name="T10" fmla="*/ 5 w 5"/>
                  <a:gd name="T11" fmla="*/ 24 h 38"/>
                  <a:gd name="T12" fmla="*/ 4 w 5"/>
                  <a:gd name="T13" fmla="*/ 5 h 38"/>
                  <a:gd name="T14" fmla="*/ 0 w 5"/>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8">
                    <a:moveTo>
                      <a:pt x="0" y="0"/>
                    </a:moveTo>
                    <a:lnTo>
                      <a:pt x="0" y="0"/>
                    </a:lnTo>
                    <a:cubicBezTo>
                      <a:pt x="2" y="8"/>
                      <a:pt x="3" y="15"/>
                      <a:pt x="3" y="24"/>
                    </a:cubicBezTo>
                    <a:cubicBezTo>
                      <a:pt x="3" y="29"/>
                      <a:pt x="2" y="33"/>
                      <a:pt x="2" y="38"/>
                    </a:cubicBezTo>
                    <a:lnTo>
                      <a:pt x="4" y="38"/>
                    </a:lnTo>
                    <a:cubicBezTo>
                      <a:pt x="5" y="33"/>
                      <a:pt x="5" y="29"/>
                      <a:pt x="5" y="24"/>
                    </a:cubicBezTo>
                    <a:cubicBezTo>
                      <a:pt x="5" y="17"/>
                      <a:pt x="4" y="11"/>
                      <a:pt x="4" y="5"/>
                    </a:cubicBezTo>
                    <a:lnTo>
                      <a:pt x="0" y="0"/>
                    </a:lnTo>
                    <a:close/>
                  </a:path>
                </a:pathLst>
              </a:custGeom>
              <a:solidFill>
                <a:srgbClr val="462A9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7" name="Freeform 1324"/>
              <p:cNvSpPr>
                <a:spLocks/>
              </p:cNvSpPr>
              <p:nvPr/>
            </p:nvSpPr>
            <p:spPr bwMode="auto">
              <a:xfrm>
                <a:off x="3789" y="2916"/>
                <a:ext cx="47" cy="9"/>
              </a:xfrm>
              <a:custGeom>
                <a:avLst/>
                <a:gdLst>
                  <a:gd name="T0" fmla="*/ 145 w 148"/>
                  <a:gd name="T1" fmla="*/ 24 h 29"/>
                  <a:gd name="T2" fmla="*/ 145 w 148"/>
                  <a:gd name="T3" fmla="*/ 24 h 29"/>
                  <a:gd name="T4" fmla="*/ 74 w 148"/>
                  <a:gd name="T5" fmla="*/ 0 h 29"/>
                  <a:gd name="T6" fmla="*/ 3 w 148"/>
                  <a:gd name="T7" fmla="*/ 24 h 29"/>
                  <a:gd name="T8" fmla="*/ 0 w 148"/>
                  <a:gd name="T9" fmla="*/ 29 h 29"/>
                  <a:gd name="T10" fmla="*/ 74 w 148"/>
                  <a:gd name="T11" fmla="*/ 2 h 29"/>
                  <a:gd name="T12" fmla="*/ 148 w 148"/>
                  <a:gd name="T13" fmla="*/ 29 h 29"/>
                  <a:gd name="T14" fmla="*/ 145 w 148"/>
                  <a:gd name="T15" fmla="*/ 24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29">
                    <a:moveTo>
                      <a:pt x="145" y="24"/>
                    </a:moveTo>
                    <a:lnTo>
                      <a:pt x="145" y="24"/>
                    </a:lnTo>
                    <a:cubicBezTo>
                      <a:pt x="125" y="9"/>
                      <a:pt x="101" y="0"/>
                      <a:pt x="74" y="0"/>
                    </a:cubicBezTo>
                    <a:cubicBezTo>
                      <a:pt x="47" y="0"/>
                      <a:pt x="23" y="9"/>
                      <a:pt x="3" y="24"/>
                    </a:cubicBezTo>
                    <a:lnTo>
                      <a:pt x="0" y="29"/>
                    </a:lnTo>
                    <a:cubicBezTo>
                      <a:pt x="19" y="12"/>
                      <a:pt x="45" y="2"/>
                      <a:pt x="74" y="2"/>
                    </a:cubicBezTo>
                    <a:cubicBezTo>
                      <a:pt x="102" y="2"/>
                      <a:pt x="128" y="12"/>
                      <a:pt x="148" y="29"/>
                    </a:cubicBezTo>
                    <a:lnTo>
                      <a:pt x="145" y="24"/>
                    </a:lnTo>
                    <a:close/>
                  </a:path>
                </a:pathLst>
              </a:custGeom>
              <a:solidFill>
                <a:srgbClr val="462A9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8" name="Freeform 1325"/>
              <p:cNvSpPr>
                <a:spLocks/>
              </p:cNvSpPr>
              <p:nvPr/>
            </p:nvSpPr>
            <p:spPr bwMode="auto">
              <a:xfrm>
                <a:off x="3776" y="2945"/>
                <a:ext cx="1" cy="13"/>
              </a:xfrm>
              <a:custGeom>
                <a:avLst/>
                <a:gdLst>
                  <a:gd name="T0" fmla="*/ 4 w 4"/>
                  <a:gd name="T1" fmla="*/ 0 h 40"/>
                  <a:gd name="T2" fmla="*/ 4 w 4"/>
                  <a:gd name="T3" fmla="*/ 0 h 40"/>
                  <a:gd name="T4" fmla="*/ 1 w 4"/>
                  <a:gd name="T5" fmla="*/ 6 h 40"/>
                  <a:gd name="T6" fmla="*/ 0 w 4"/>
                  <a:gd name="T7" fmla="*/ 24 h 40"/>
                  <a:gd name="T8" fmla="*/ 1 w 4"/>
                  <a:gd name="T9" fmla="*/ 40 h 40"/>
                  <a:gd name="T10" fmla="*/ 3 w 4"/>
                  <a:gd name="T11" fmla="*/ 40 h 40"/>
                  <a:gd name="T12" fmla="*/ 2 w 4"/>
                  <a:gd name="T13" fmla="*/ 24 h 40"/>
                  <a:gd name="T14" fmla="*/ 4 w 4"/>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0">
                    <a:moveTo>
                      <a:pt x="4" y="0"/>
                    </a:moveTo>
                    <a:lnTo>
                      <a:pt x="4" y="0"/>
                    </a:lnTo>
                    <a:lnTo>
                      <a:pt x="1" y="6"/>
                    </a:lnTo>
                    <a:cubicBezTo>
                      <a:pt x="0" y="11"/>
                      <a:pt x="0" y="17"/>
                      <a:pt x="0" y="24"/>
                    </a:cubicBezTo>
                    <a:cubicBezTo>
                      <a:pt x="0" y="29"/>
                      <a:pt x="0" y="35"/>
                      <a:pt x="1" y="40"/>
                    </a:cubicBezTo>
                    <a:lnTo>
                      <a:pt x="3" y="40"/>
                    </a:lnTo>
                    <a:cubicBezTo>
                      <a:pt x="2" y="35"/>
                      <a:pt x="2" y="29"/>
                      <a:pt x="2" y="24"/>
                    </a:cubicBezTo>
                    <a:cubicBezTo>
                      <a:pt x="2" y="15"/>
                      <a:pt x="3" y="8"/>
                      <a:pt x="4" y="0"/>
                    </a:cubicBezTo>
                    <a:close/>
                  </a:path>
                </a:pathLst>
              </a:custGeom>
              <a:solidFill>
                <a:srgbClr val="462A9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49" name="Freeform 1326"/>
              <p:cNvSpPr>
                <a:spLocks/>
              </p:cNvSpPr>
              <p:nvPr/>
            </p:nvSpPr>
            <p:spPr bwMode="auto">
              <a:xfrm>
                <a:off x="3849" y="2946"/>
                <a:ext cx="1" cy="11"/>
              </a:xfrm>
              <a:custGeom>
                <a:avLst/>
                <a:gdLst>
                  <a:gd name="T0" fmla="*/ 0 w 3"/>
                  <a:gd name="T1" fmla="*/ 0 h 33"/>
                  <a:gd name="T2" fmla="*/ 0 w 3"/>
                  <a:gd name="T3" fmla="*/ 0 h 33"/>
                  <a:gd name="T4" fmla="*/ 1 w 3"/>
                  <a:gd name="T5" fmla="*/ 19 h 33"/>
                  <a:gd name="T6" fmla="*/ 0 w 3"/>
                  <a:gd name="T7" fmla="*/ 33 h 33"/>
                  <a:gd name="T8" fmla="*/ 2 w 3"/>
                  <a:gd name="T9" fmla="*/ 33 h 33"/>
                  <a:gd name="T10" fmla="*/ 3 w 3"/>
                  <a:gd name="T11" fmla="*/ 19 h 33"/>
                  <a:gd name="T12" fmla="*/ 3 w 3"/>
                  <a:gd name="T13" fmla="*/ 6 h 33"/>
                  <a:gd name="T14" fmla="*/ 0 w 3"/>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3">
                    <a:moveTo>
                      <a:pt x="0" y="0"/>
                    </a:moveTo>
                    <a:lnTo>
                      <a:pt x="0" y="0"/>
                    </a:lnTo>
                    <a:cubicBezTo>
                      <a:pt x="0" y="6"/>
                      <a:pt x="1" y="12"/>
                      <a:pt x="1" y="19"/>
                    </a:cubicBezTo>
                    <a:cubicBezTo>
                      <a:pt x="1" y="24"/>
                      <a:pt x="1" y="28"/>
                      <a:pt x="0" y="33"/>
                    </a:cubicBezTo>
                    <a:lnTo>
                      <a:pt x="2" y="33"/>
                    </a:lnTo>
                    <a:cubicBezTo>
                      <a:pt x="3" y="28"/>
                      <a:pt x="3" y="24"/>
                      <a:pt x="3" y="19"/>
                    </a:cubicBezTo>
                    <a:cubicBezTo>
                      <a:pt x="3" y="14"/>
                      <a:pt x="3" y="10"/>
                      <a:pt x="3" y="6"/>
                    </a:cubicBezTo>
                    <a:lnTo>
                      <a:pt x="0" y="0"/>
                    </a:lnTo>
                    <a:close/>
                  </a:path>
                </a:pathLst>
              </a:custGeom>
              <a:solidFill>
                <a:srgbClr val="16377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50" name="Freeform 1327"/>
              <p:cNvSpPr>
                <a:spLocks/>
              </p:cNvSpPr>
              <p:nvPr/>
            </p:nvSpPr>
            <p:spPr bwMode="auto">
              <a:xfrm>
                <a:off x="3790" y="2915"/>
                <a:ext cx="45" cy="8"/>
              </a:xfrm>
              <a:custGeom>
                <a:avLst/>
                <a:gdLst>
                  <a:gd name="T0" fmla="*/ 139 w 142"/>
                  <a:gd name="T1" fmla="*/ 22 h 27"/>
                  <a:gd name="T2" fmla="*/ 139 w 142"/>
                  <a:gd name="T3" fmla="*/ 22 h 27"/>
                  <a:gd name="T4" fmla="*/ 71 w 142"/>
                  <a:gd name="T5" fmla="*/ 0 h 27"/>
                  <a:gd name="T6" fmla="*/ 3 w 142"/>
                  <a:gd name="T7" fmla="*/ 22 h 27"/>
                  <a:gd name="T8" fmla="*/ 0 w 142"/>
                  <a:gd name="T9" fmla="*/ 27 h 27"/>
                  <a:gd name="T10" fmla="*/ 71 w 142"/>
                  <a:gd name="T11" fmla="*/ 3 h 27"/>
                  <a:gd name="T12" fmla="*/ 142 w 142"/>
                  <a:gd name="T13" fmla="*/ 27 h 27"/>
                  <a:gd name="T14" fmla="*/ 139 w 142"/>
                  <a:gd name="T15" fmla="*/ 2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27">
                    <a:moveTo>
                      <a:pt x="139" y="22"/>
                    </a:moveTo>
                    <a:lnTo>
                      <a:pt x="139" y="22"/>
                    </a:lnTo>
                    <a:cubicBezTo>
                      <a:pt x="120" y="8"/>
                      <a:pt x="96" y="0"/>
                      <a:pt x="71" y="0"/>
                    </a:cubicBezTo>
                    <a:cubicBezTo>
                      <a:pt x="46" y="0"/>
                      <a:pt x="22" y="8"/>
                      <a:pt x="3" y="22"/>
                    </a:cubicBezTo>
                    <a:lnTo>
                      <a:pt x="0" y="27"/>
                    </a:lnTo>
                    <a:cubicBezTo>
                      <a:pt x="20" y="12"/>
                      <a:pt x="44" y="3"/>
                      <a:pt x="71" y="3"/>
                    </a:cubicBezTo>
                    <a:cubicBezTo>
                      <a:pt x="98" y="3"/>
                      <a:pt x="122" y="12"/>
                      <a:pt x="142" y="27"/>
                    </a:cubicBezTo>
                    <a:lnTo>
                      <a:pt x="139" y="22"/>
                    </a:lnTo>
                    <a:close/>
                  </a:path>
                </a:pathLst>
              </a:custGeom>
              <a:solidFill>
                <a:srgbClr val="16377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51" name="Freeform 1328"/>
              <p:cNvSpPr>
                <a:spLocks/>
              </p:cNvSpPr>
              <p:nvPr/>
            </p:nvSpPr>
            <p:spPr bwMode="auto">
              <a:xfrm>
                <a:off x="3775" y="2947"/>
                <a:ext cx="1" cy="11"/>
              </a:xfrm>
              <a:custGeom>
                <a:avLst/>
                <a:gdLst>
                  <a:gd name="T0" fmla="*/ 4 w 4"/>
                  <a:gd name="T1" fmla="*/ 0 h 34"/>
                  <a:gd name="T2" fmla="*/ 4 w 4"/>
                  <a:gd name="T3" fmla="*/ 0 h 34"/>
                  <a:gd name="T4" fmla="*/ 1 w 4"/>
                  <a:gd name="T5" fmla="*/ 5 h 34"/>
                  <a:gd name="T6" fmla="*/ 0 w 4"/>
                  <a:gd name="T7" fmla="*/ 18 h 34"/>
                  <a:gd name="T8" fmla="*/ 2 w 4"/>
                  <a:gd name="T9" fmla="*/ 34 h 34"/>
                  <a:gd name="T10" fmla="*/ 4 w 4"/>
                  <a:gd name="T11" fmla="*/ 34 h 34"/>
                  <a:gd name="T12" fmla="*/ 3 w 4"/>
                  <a:gd name="T13" fmla="*/ 18 h 34"/>
                  <a:gd name="T14" fmla="*/ 4 w 4"/>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4">
                    <a:moveTo>
                      <a:pt x="4" y="0"/>
                    </a:moveTo>
                    <a:lnTo>
                      <a:pt x="4" y="0"/>
                    </a:lnTo>
                    <a:lnTo>
                      <a:pt x="1" y="5"/>
                    </a:lnTo>
                    <a:cubicBezTo>
                      <a:pt x="1" y="9"/>
                      <a:pt x="0" y="13"/>
                      <a:pt x="0" y="18"/>
                    </a:cubicBezTo>
                    <a:cubicBezTo>
                      <a:pt x="0" y="23"/>
                      <a:pt x="1" y="29"/>
                      <a:pt x="2" y="34"/>
                    </a:cubicBezTo>
                    <a:lnTo>
                      <a:pt x="4" y="34"/>
                    </a:lnTo>
                    <a:cubicBezTo>
                      <a:pt x="3" y="29"/>
                      <a:pt x="3" y="23"/>
                      <a:pt x="3" y="18"/>
                    </a:cubicBezTo>
                    <a:cubicBezTo>
                      <a:pt x="3" y="11"/>
                      <a:pt x="3" y="5"/>
                      <a:pt x="4" y="0"/>
                    </a:cubicBezTo>
                    <a:close/>
                  </a:path>
                </a:pathLst>
              </a:custGeom>
              <a:solidFill>
                <a:srgbClr val="16377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52" name="Freeform 1329"/>
              <p:cNvSpPr>
                <a:spLocks/>
              </p:cNvSpPr>
              <p:nvPr/>
            </p:nvSpPr>
            <p:spPr bwMode="auto">
              <a:xfrm>
                <a:off x="3850" y="2948"/>
                <a:ext cx="1" cy="9"/>
              </a:xfrm>
              <a:custGeom>
                <a:avLst/>
                <a:gdLst>
                  <a:gd name="T0" fmla="*/ 1 w 4"/>
                  <a:gd name="T1" fmla="*/ 0 h 27"/>
                  <a:gd name="T2" fmla="*/ 1 w 4"/>
                  <a:gd name="T3" fmla="*/ 0 h 27"/>
                  <a:gd name="T4" fmla="*/ 1 w 4"/>
                  <a:gd name="T5" fmla="*/ 13 h 27"/>
                  <a:gd name="T6" fmla="*/ 0 w 4"/>
                  <a:gd name="T7" fmla="*/ 27 h 27"/>
                  <a:gd name="T8" fmla="*/ 3 w 4"/>
                  <a:gd name="T9" fmla="*/ 27 h 27"/>
                  <a:gd name="T10" fmla="*/ 4 w 4"/>
                  <a:gd name="T11" fmla="*/ 13 h 27"/>
                  <a:gd name="T12" fmla="*/ 3 w 4"/>
                  <a:gd name="T13" fmla="*/ 4 h 27"/>
                  <a:gd name="T14" fmla="*/ 1 w 4"/>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7">
                    <a:moveTo>
                      <a:pt x="1" y="0"/>
                    </a:moveTo>
                    <a:lnTo>
                      <a:pt x="1" y="0"/>
                    </a:lnTo>
                    <a:cubicBezTo>
                      <a:pt x="1" y="4"/>
                      <a:pt x="1" y="8"/>
                      <a:pt x="1" y="13"/>
                    </a:cubicBezTo>
                    <a:cubicBezTo>
                      <a:pt x="1" y="18"/>
                      <a:pt x="1" y="22"/>
                      <a:pt x="0" y="27"/>
                    </a:cubicBezTo>
                    <a:lnTo>
                      <a:pt x="3" y="27"/>
                    </a:lnTo>
                    <a:cubicBezTo>
                      <a:pt x="3" y="22"/>
                      <a:pt x="4" y="18"/>
                      <a:pt x="4" y="13"/>
                    </a:cubicBezTo>
                    <a:cubicBezTo>
                      <a:pt x="4" y="10"/>
                      <a:pt x="3" y="7"/>
                      <a:pt x="3" y="4"/>
                    </a:cubicBezTo>
                    <a:lnTo>
                      <a:pt x="1" y="0"/>
                    </a:lnTo>
                    <a:close/>
                  </a:path>
                </a:pathLst>
              </a:custGeom>
              <a:solidFill>
                <a:srgbClr val="289ED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53" name="Freeform 1330"/>
              <p:cNvSpPr>
                <a:spLocks/>
              </p:cNvSpPr>
              <p:nvPr/>
            </p:nvSpPr>
            <p:spPr bwMode="auto">
              <a:xfrm>
                <a:off x="3791" y="2914"/>
                <a:ext cx="43" cy="8"/>
              </a:xfrm>
              <a:custGeom>
                <a:avLst/>
                <a:gdLst>
                  <a:gd name="T0" fmla="*/ 133 w 136"/>
                  <a:gd name="T1" fmla="*/ 19 h 24"/>
                  <a:gd name="T2" fmla="*/ 133 w 136"/>
                  <a:gd name="T3" fmla="*/ 19 h 24"/>
                  <a:gd name="T4" fmla="*/ 68 w 136"/>
                  <a:gd name="T5" fmla="*/ 0 h 24"/>
                  <a:gd name="T6" fmla="*/ 3 w 136"/>
                  <a:gd name="T7" fmla="*/ 19 h 24"/>
                  <a:gd name="T8" fmla="*/ 0 w 136"/>
                  <a:gd name="T9" fmla="*/ 24 h 24"/>
                  <a:gd name="T10" fmla="*/ 68 w 136"/>
                  <a:gd name="T11" fmla="*/ 2 h 24"/>
                  <a:gd name="T12" fmla="*/ 136 w 136"/>
                  <a:gd name="T13" fmla="*/ 24 h 24"/>
                  <a:gd name="T14" fmla="*/ 133 w 136"/>
                  <a:gd name="T15" fmla="*/ 19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24">
                    <a:moveTo>
                      <a:pt x="133" y="19"/>
                    </a:moveTo>
                    <a:lnTo>
                      <a:pt x="133" y="19"/>
                    </a:lnTo>
                    <a:cubicBezTo>
                      <a:pt x="114" y="7"/>
                      <a:pt x="92" y="0"/>
                      <a:pt x="68" y="0"/>
                    </a:cubicBezTo>
                    <a:cubicBezTo>
                      <a:pt x="44" y="0"/>
                      <a:pt x="21" y="7"/>
                      <a:pt x="3" y="19"/>
                    </a:cubicBezTo>
                    <a:lnTo>
                      <a:pt x="0" y="24"/>
                    </a:lnTo>
                    <a:cubicBezTo>
                      <a:pt x="19" y="10"/>
                      <a:pt x="43" y="2"/>
                      <a:pt x="68" y="2"/>
                    </a:cubicBezTo>
                    <a:cubicBezTo>
                      <a:pt x="93" y="2"/>
                      <a:pt x="117" y="10"/>
                      <a:pt x="136" y="24"/>
                    </a:cubicBezTo>
                    <a:lnTo>
                      <a:pt x="133" y="19"/>
                    </a:lnTo>
                    <a:close/>
                  </a:path>
                </a:pathLst>
              </a:custGeom>
              <a:solidFill>
                <a:srgbClr val="289ED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54" name="Freeform 1331"/>
              <p:cNvSpPr>
                <a:spLocks/>
              </p:cNvSpPr>
              <p:nvPr/>
            </p:nvSpPr>
            <p:spPr bwMode="auto">
              <a:xfrm>
                <a:off x="3774" y="2948"/>
                <a:ext cx="2" cy="10"/>
              </a:xfrm>
              <a:custGeom>
                <a:avLst/>
                <a:gdLst>
                  <a:gd name="T0" fmla="*/ 3 w 4"/>
                  <a:gd name="T1" fmla="*/ 0 h 29"/>
                  <a:gd name="T2" fmla="*/ 3 w 4"/>
                  <a:gd name="T3" fmla="*/ 0 h 29"/>
                  <a:gd name="T4" fmla="*/ 0 w 4"/>
                  <a:gd name="T5" fmla="*/ 4 h 29"/>
                  <a:gd name="T6" fmla="*/ 0 w 4"/>
                  <a:gd name="T7" fmla="*/ 13 h 29"/>
                  <a:gd name="T8" fmla="*/ 1 w 4"/>
                  <a:gd name="T9" fmla="*/ 29 h 29"/>
                  <a:gd name="T10" fmla="*/ 4 w 4"/>
                  <a:gd name="T11" fmla="*/ 29 h 29"/>
                  <a:gd name="T12" fmla="*/ 2 w 4"/>
                  <a:gd name="T13" fmla="*/ 13 h 29"/>
                  <a:gd name="T14" fmla="*/ 3 w 4"/>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9">
                    <a:moveTo>
                      <a:pt x="3" y="0"/>
                    </a:moveTo>
                    <a:lnTo>
                      <a:pt x="3" y="0"/>
                    </a:lnTo>
                    <a:lnTo>
                      <a:pt x="0" y="4"/>
                    </a:lnTo>
                    <a:cubicBezTo>
                      <a:pt x="0" y="7"/>
                      <a:pt x="0" y="10"/>
                      <a:pt x="0" y="13"/>
                    </a:cubicBezTo>
                    <a:cubicBezTo>
                      <a:pt x="0" y="18"/>
                      <a:pt x="0" y="24"/>
                      <a:pt x="1" y="29"/>
                    </a:cubicBezTo>
                    <a:lnTo>
                      <a:pt x="4" y="29"/>
                    </a:lnTo>
                    <a:cubicBezTo>
                      <a:pt x="3" y="24"/>
                      <a:pt x="2" y="18"/>
                      <a:pt x="2" y="13"/>
                    </a:cubicBezTo>
                    <a:cubicBezTo>
                      <a:pt x="2" y="8"/>
                      <a:pt x="3" y="4"/>
                      <a:pt x="3" y="0"/>
                    </a:cubicBezTo>
                    <a:close/>
                  </a:path>
                </a:pathLst>
              </a:custGeom>
              <a:solidFill>
                <a:srgbClr val="289ED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55" name="Freeform 1332"/>
              <p:cNvSpPr>
                <a:spLocks/>
              </p:cNvSpPr>
              <p:nvPr/>
            </p:nvSpPr>
            <p:spPr bwMode="auto">
              <a:xfrm>
                <a:off x="3851" y="2950"/>
                <a:ext cx="1" cy="7"/>
              </a:xfrm>
              <a:custGeom>
                <a:avLst/>
                <a:gdLst>
                  <a:gd name="T0" fmla="*/ 0 w 3"/>
                  <a:gd name="T1" fmla="*/ 0 h 23"/>
                  <a:gd name="T2" fmla="*/ 0 w 3"/>
                  <a:gd name="T3" fmla="*/ 0 h 23"/>
                  <a:gd name="T4" fmla="*/ 1 w 3"/>
                  <a:gd name="T5" fmla="*/ 9 h 23"/>
                  <a:gd name="T6" fmla="*/ 0 w 3"/>
                  <a:gd name="T7" fmla="*/ 23 h 23"/>
                  <a:gd name="T8" fmla="*/ 2 w 3"/>
                  <a:gd name="T9" fmla="*/ 23 h 23"/>
                  <a:gd name="T10" fmla="*/ 3 w 3"/>
                  <a:gd name="T11" fmla="*/ 9 h 23"/>
                  <a:gd name="T12" fmla="*/ 3 w 3"/>
                  <a:gd name="T13" fmla="*/ 4 h 23"/>
                  <a:gd name="T14" fmla="*/ 0 w 3"/>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3">
                    <a:moveTo>
                      <a:pt x="0" y="0"/>
                    </a:moveTo>
                    <a:lnTo>
                      <a:pt x="0" y="0"/>
                    </a:lnTo>
                    <a:cubicBezTo>
                      <a:pt x="0" y="3"/>
                      <a:pt x="1" y="6"/>
                      <a:pt x="1" y="9"/>
                    </a:cubicBezTo>
                    <a:cubicBezTo>
                      <a:pt x="1" y="14"/>
                      <a:pt x="0" y="18"/>
                      <a:pt x="0" y="23"/>
                    </a:cubicBezTo>
                    <a:lnTo>
                      <a:pt x="2" y="23"/>
                    </a:lnTo>
                    <a:cubicBezTo>
                      <a:pt x="3" y="18"/>
                      <a:pt x="3" y="14"/>
                      <a:pt x="3" y="9"/>
                    </a:cubicBezTo>
                    <a:cubicBezTo>
                      <a:pt x="3" y="7"/>
                      <a:pt x="3" y="6"/>
                      <a:pt x="3" y="4"/>
                    </a:cubicBezTo>
                    <a:lnTo>
                      <a:pt x="0" y="0"/>
                    </a:lnTo>
                    <a:close/>
                  </a:path>
                </a:pathLst>
              </a:custGeom>
              <a:solidFill>
                <a:srgbClr val="17B08C"/>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56" name="Freeform 1333"/>
              <p:cNvSpPr>
                <a:spLocks/>
              </p:cNvSpPr>
              <p:nvPr/>
            </p:nvSpPr>
            <p:spPr bwMode="auto">
              <a:xfrm>
                <a:off x="3792" y="2914"/>
                <a:ext cx="41" cy="6"/>
              </a:xfrm>
              <a:custGeom>
                <a:avLst/>
                <a:gdLst>
                  <a:gd name="T0" fmla="*/ 127 w 130"/>
                  <a:gd name="T1" fmla="*/ 17 h 21"/>
                  <a:gd name="T2" fmla="*/ 127 w 130"/>
                  <a:gd name="T3" fmla="*/ 17 h 21"/>
                  <a:gd name="T4" fmla="*/ 65 w 130"/>
                  <a:gd name="T5" fmla="*/ 0 h 21"/>
                  <a:gd name="T6" fmla="*/ 2 w 130"/>
                  <a:gd name="T7" fmla="*/ 17 h 21"/>
                  <a:gd name="T8" fmla="*/ 0 w 130"/>
                  <a:gd name="T9" fmla="*/ 21 h 21"/>
                  <a:gd name="T10" fmla="*/ 65 w 130"/>
                  <a:gd name="T11" fmla="*/ 2 h 21"/>
                  <a:gd name="T12" fmla="*/ 130 w 130"/>
                  <a:gd name="T13" fmla="*/ 21 h 21"/>
                  <a:gd name="T14" fmla="*/ 127 w 130"/>
                  <a:gd name="T15" fmla="*/ 17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21">
                    <a:moveTo>
                      <a:pt x="127" y="17"/>
                    </a:moveTo>
                    <a:lnTo>
                      <a:pt x="127" y="17"/>
                    </a:lnTo>
                    <a:cubicBezTo>
                      <a:pt x="109" y="6"/>
                      <a:pt x="88" y="0"/>
                      <a:pt x="65" y="0"/>
                    </a:cubicBezTo>
                    <a:cubicBezTo>
                      <a:pt x="42" y="0"/>
                      <a:pt x="21" y="6"/>
                      <a:pt x="2" y="17"/>
                    </a:cubicBezTo>
                    <a:lnTo>
                      <a:pt x="0" y="21"/>
                    </a:lnTo>
                    <a:cubicBezTo>
                      <a:pt x="18" y="9"/>
                      <a:pt x="41" y="2"/>
                      <a:pt x="65" y="2"/>
                    </a:cubicBezTo>
                    <a:cubicBezTo>
                      <a:pt x="89" y="2"/>
                      <a:pt x="111" y="9"/>
                      <a:pt x="130" y="21"/>
                    </a:cubicBezTo>
                    <a:lnTo>
                      <a:pt x="127" y="17"/>
                    </a:lnTo>
                    <a:close/>
                  </a:path>
                </a:pathLst>
              </a:custGeom>
              <a:solidFill>
                <a:srgbClr val="17B08C"/>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57" name="Freeform 1334"/>
              <p:cNvSpPr>
                <a:spLocks/>
              </p:cNvSpPr>
              <p:nvPr/>
            </p:nvSpPr>
            <p:spPr bwMode="auto">
              <a:xfrm>
                <a:off x="3774" y="2950"/>
                <a:ext cx="1" cy="8"/>
              </a:xfrm>
              <a:custGeom>
                <a:avLst/>
                <a:gdLst>
                  <a:gd name="T0" fmla="*/ 2 w 3"/>
                  <a:gd name="T1" fmla="*/ 0 h 25"/>
                  <a:gd name="T2" fmla="*/ 2 w 3"/>
                  <a:gd name="T3" fmla="*/ 0 h 25"/>
                  <a:gd name="T4" fmla="*/ 0 w 3"/>
                  <a:gd name="T5" fmla="*/ 4 h 25"/>
                  <a:gd name="T6" fmla="*/ 0 w 3"/>
                  <a:gd name="T7" fmla="*/ 9 h 25"/>
                  <a:gd name="T8" fmla="*/ 1 w 3"/>
                  <a:gd name="T9" fmla="*/ 25 h 25"/>
                  <a:gd name="T10" fmla="*/ 3 w 3"/>
                  <a:gd name="T11" fmla="*/ 25 h 25"/>
                  <a:gd name="T12" fmla="*/ 2 w 3"/>
                  <a:gd name="T13" fmla="*/ 9 h 25"/>
                  <a:gd name="T14" fmla="*/ 2 w 3"/>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5">
                    <a:moveTo>
                      <a:pt x="2" y="0"/>
                    </a:moveTo>
                    <a:lnTo>
                      <a:pt x="2" y="0"/>
                    </a:lnTo>
                    <a:lnTo>
                      <a:pt x="0" y="4"/>
                    </a:lnTo>
                    <a:cubicBezTo>
                      <a:pt x="0" y="6"/>
                      <a:pt x="0" y="7"/>
                      <a:pt x="0" y="9"/>
                    </a:cubicBezTo>
                    <a:cubicBezTo>
                      <a:pt x="0" y="14"/>
                      <a:pt x="0" y="20"/>
                      <a:pt x="1" y="25"/>
                    </a:cubicBezTo>
                    <a:lnTo>
                      <a:pt x="3" y="25"/>
                    </a:lnTo>
                    <a:cubicBezTo>
                      <a:pt x="2" y="20"/>
                      <a:pt x="2" y="14"/>
                      <a:pt x="2" y="9"/>
                    </a:cubicBezTo>
                    <a:cubicBezTo>
                      <a:pt x="2" y="6"/>
                      <a:pt x="2" y="3"/>
                      <a:pt x="2" y="0"/>
                    </a:cubicBezTo>
                    <a:close/>
                  </a:path>
                </a:pathLst>
              </a:custGeom>
              <a:solidFill>
                <a:srgbClr val="17B08C"/>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58" name="Freeform 1335"/>
              <p:cNvSpPr>
                <a:spLocks/>
              </p:cNvSpPr>
              <p:nvPr/>
            </p:nvSpPr>
            <p:spPr bwMode="auto">
              <a:xfrm>
                <a:off x="3851" y="2951"/>
                <a:ext cx="1" cy="6"/>
              </a:xfrm>
              <a:custGeom>
                <a:avLst/>
                <a:gdLst>
                  <a:gd name="T0" fmla="*/ 1 w 3"/>
                  <a:gd name="T1" fmla="*/ 0 h 19"/>
                  <a:gd name="T2" fmla="*/ 1 w 3"/>
                  <a:gd name="T3" fmla="*/ 0 h 19"/>
                  <a:gd name="T4" fmla="*/ 1 w 3"/>
                  <a:gd name="T5" fmla="*/ 5 h 19"/>
                  <a:gd name="T6" fmla="*/ 0 w 3"/>
                  <a:gd name="T7" fmla="*/ 19 h 19"/>
                  <a:gd name="T8" fmla="*/ 2 w 3"/>
                  <a:gd name="T9" fmla="*/ 19 h 19"/>
                  <a:gd name="T10" fmla="*/ 3 w 3"/>
                  <a:gd name="T11" fmla="*/ 5 h 19"/>
                  <a:gd name="T12" fmla="*/ 3 w 3"/>
                  <a:gd name="T13" fmla="*/ 4 h 19"/>
                  <a:gd name="T14" fmla="*/ 1 w 3"/>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9">
                    <a:moveTo>
                      <a:pt x="1" y="0"/>
                    </a:moveTo>
                    <a:lnTo>
                      <a:pt x="1" y="0"/>
                    </a:lnTo>
                    <a:cubicBezTo>
                      <a:pt x="1" y="2"/>
                      <a:pt x="1" y="3"/>
                      <a:pt x="1" y="5"/>
                    </a:cubicBezTo>
                    <a:cubicBezTo>
                      <a:pt x="1" y="10"/>
                      <a:pt x="1" y="14"/>
                      <a:pt x="0" y="19"/>
                    </a:cubicBezTo>
                    <a:lnTo>
                      <a:pt x="2" y="19"/>
                    </a:lnTo>
                    <a:cubicBezTo>
                      <a:pt x="3" y="14"/>
                      <a:pt x="3" y="10"/>
                      <a:pt x="3" y="5"/>
                    </a:cubicBezTo>
                    <a:cubicBezTo>
                      <a:pt x="3" y="5"/>
                      <a:pt x="3" y="4"/>
                      <a:pt x="3" y="4"/>
                    </a:cubicBezTo>
                    <a:lnTo>
                      <a:pt x="1" y="0"/>
                    </a:lnTo>
                    <a:close/>
                  </a:path>
                </a:pathLst>
              </a:custGeom>
              <a:solidFill>
                <a:srgbClr val="FEF1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59" name="Freeform 1336"/>
              <p:cNvSpPr>
                <a:spLocks/>
              </p:cNvSpPr>
              <p:nvPr/>
            </p:nvSpPr>
            <p:spPr bwMode="auto">
              <a:xfrm>
                <a:off x="3793" y="2913"/>
                <a:ext cx="39" cy="6"/>
              </a:xfrm>
              <a:custGeom>
                <a:avLst/>
                <a:gdLst>
                  <a:gd name="T0" fmla="*/ 123 w 125"/>
                  <a:gd name="T1" fmla="*/ 16 h 20"/>
                  <a:gd name="T2" fmla="*/ 123 w 125"/>
                  <a:gd name="T3" fmla="*/ 16 h 20"/>
                  <a:gd name="T4" fmla="*/ 63 w 125"/>
                  <a:gd name="T5" fmla="*/ 0 h 20"/>
                  <a:gd name="T6" fmla="*/ 3 w 125"/>
                  <a:gd name="T7" fmla="*/ 16 h 20"/>
                  <a:gd name="T8" fmla="*/ 0 w 125"/>
                  <a:gd name="T9" fmla="*/ 20 h 20"/>
                  <a:gd name="T10" fmla="*/ 63 w 125"/>
                  <a:gd name="T11" fmla="*/ 3 h 20"/>
                  <a:gd name="T12" fmla="*/ 125 w 125"/>
                  <a:gd name="T13" fmla="*/ 20 h 20"/>
                  <a:gd name="T14" fmla="*/ 123 w 125"/>
                  <a:gd name="T15" fmla="*/ 16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20">
                    <a:moveTo>
                      <a:pt x="123" y="16"/>
                    </a:moveTo>
                    <a:lnTo>
                      <a:pt x="123" y="16"/>
                    </a:lnTo>
                    <a:cubicBezTo>
                      <a:pt x="105" y="6"/>
                      <a:pt x="85" y="0"/>
                      <a:pt x="63" y="0"/>
                    </a:cubicBezTo>
                    <a:cubicBezTo>
                      <a:pt x="41" y="0"/>
                      <a:pt x="20" y="6"/>
                      <a:pt x="3" y="16"/>
                    </a:cubicBezTo>
                    <a:lnTo>
                      <a:pt x="0" y="20"/>
                    </a:lnTo>
                    <a:cubicBezTo>
                      <a:pt x="19" y="9"/>
                      <a:pt x="40" y="3"/>
                      <a:pt x="63" y="3"/>
                    </a:cubicBezTo>
                    <a:cubicBezTo>
                      <a:pt x="86" y="3"/>
                      <a:pt x="107" y="9"/>
                      <a:pt x="125" y="20"/>
                    </a:cubicBezTo>
                    <a:lnTo>
                      <a:pt x="123" y="16"/>
                    </a:lnTo>
                    <a:close/>
                  </a:path>
                </a:pathLst>
              </a:custGeom>
              <a:solidFill>
                <a:srgbClr val="FEF1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60" name="Freeform 1337"/>
              <p:cNvSpPr>
                <a:spLocks/>
              </p:cNvSpPr>
              <p:nvPr/>
            </p:nvSpPr>
            <p:spPr bwMode="auto">
              <a:xfrm>
                <a:off x="3773" y="2951"/>
                <a:ext cx="1" cy="7"/>
              </a:xfrm>
              <a:custGeom>
                <a:avLst/>
                <a:gdLst>
                  <a:gd name="T0" fmla="*/ 3 w 4"/>
                  <a:gd name="T1" fmla="*/ 0 h 21"/>
                  <a:gd name="T2" fmla="*/ 3 w 4"/>
                  <a:gd name="T3" fmla="*/ 0 h 21"/>
                  <a:gd name="T4" fmla="*/ 1 w 4"/>
                  <a:gd name="T5" fmla="*/ 4 h 21"/>
                  <a:gd name="T6" fmla="*/ 0 w 4"/>
                  <a:gd name="T7" fmla="*/ 5 h 21"/>
                  <a:gd name="T8" fmla="*/ 2 w 4"/>
                  <a:gd name="T9" fmla="*/ 21 h 21"/>
                  <a:gd name="T10" fmla="*/ 4 w 4"/>
                  <a:gd name="T11" fmla="*/ 21 h 21"/>
                  <a:gd name="T12" fmla="*/ 3 w 4"/>
                  <a:gd name="T13" fmla="*/ 5 h 21"/>
                  <a:gd name="T14" fmla="*/ 3 w 4"/>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1">
                    <a:moveTo>
                      <a:pt x="3" y="0"/>
                    </a:moveTo>
                    <a:lnTo>
                      <a:pt x="3" y="0"/>
                    </a:lnTo>
                    <a:lnTo>
                      <a:pt x="1" y="4"/>
                    </a:lnTo>
                    <a:cubicBezTo>
                      <a:pt x="1" y="4"/>
                      <a:pt x="0" y="5"/>
                      <a:pt x="0" y="5"/>
                    </a:cubicBezTo>
                    <a:cubicBezTo>
                      <a:pt x="0" y="10"/>
                      <a:pt x="1" y="16"/>
                      <a:pt x="2" y="21"/>
                    </a:cubicBezTo>
                    <a:lnTo>
                      <a:pt x="4" y="21"/>
                    </a:lnTo>
                    <a:cubicBezTo>
                      <a:pt x="3" y="16"/>
                      <a:pt x="3" y="10"/>
                      <a:pt x="3" y="5"/>
                    </a:cubicBezTo>
                    <a:cubicBezTo>
                      <a:pt x="3" y="3"/>
                      <a:pt x="3" y="2"/>
                      <a:pt x="3" y="0"/>
                    </a:cubicBezTo>
                    <a:close/>
                  </a:path>
                </a:pathLst>
              </a:custGeom>
              <a:solidFill>
                <a:srgbClr val="FEF1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61" name="Freeform 1338"/>
              <p:cNvSpPr>
                <a:spLocks/>
              </p:cNvSpPr>
              <p:nvPr/>
            </p:nvSpPr>
            <p:spPr bwMode="auto">
              <a:xfrm>
                <a:off x="3852" y="2952"/>
                <a:ext cx="1" cy="5"/>
              </a:xfrm>
              <a:custGeom>
                <a:avLst/>
                <a:gdLst>
                  <a:gd name="T0" fmla="*/ 1 w 3"/>
                  <a:gd name="T1" fmla="*/ 0 h 15"/>
                  <a:gd name="T2" fmla="*/ 1 w 3"/>
                  <a:gd name="T3" fmla="*/ 0 h 15"/>
                  <a:gd name="T4" fmla="*/ 1 w 3"/>
                  <a:gd name="T5" fmla="*/ 1 h 15"/>
                  <a:gd name="T6" fmla="*/ 0 w 3"/>
                  <a:gd name="T7" fmla="*/ 15 h 15"/>
                  <a:gd name="T8" fmla="*/ 3 w 3"/>
                  <a:gd name="T9" fmla="*/ 15 h 15"/>
                  <a:gd name="T10" fmla="*/ 3 w 3"/>
                  <a:gd name="T11" fmla="*/ 4 h 15"/>
                  <a:gd name="T12" fmla="*/ 1 w 3"/>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 h="15">
                    <a:moveTo>
                      <a:pt x="1" y="0"/>
                    </a:moveTo>
                    <a:lnTo>
                      <a:pt x="1" y="0"/>
                    </a:lnTo>
                    <a:cubicBezTo>
                      <a:pt x="1" y="0"/>
                      <a:pt x="1" y="1"/>
                      <a:pt x="1" y="1"/>
                    </a:cubicBezTo>
                    <a:cubicBezTo>
                      <a:pt x="1" y="6"/>
                      <a:pt x="1" y="10"/>
                      <a:pt x="0" y="15"/>
                    </a:cubicBezTo>
                    <a:lnTo>
                      <a:pt x="3" y="15"/>
                    </a:lnTo>
                    <a:cubicBezTo>
                      <a:pt x="3" y="11"/>
                      <a:pt x="3" y="8"/>
                      <a:pt x="3" y="4"/>
                    </a:cubicBezTo>
                    <a:lnTo>
                      <a:pt x="1" y="0"/>
                    </a:lnTo>
                    <a:close/>
                  </a:path>
                </a:pathLst>
              </a:custGeom>
              <a:solidFill>
                <a:srgbClr val="F79F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62" name="Freeform 1339"/>
              <p:cNvSpPr>
                <a:spLocks/>
              </p:cNvSpPr>
              <p:nvPr/>
            </p:nvSpPr>
            <p:spPr bwMode="auto">
              <a:xfrm>
                <a:off x="3794" y="2912"/>
                <a:ext cx="38" cy="6"/>
              </a:xfrm>
              <a:custGeom>
                <a:avLst/>
                <a:gdLst>
                  <a:gd name="T0" fmla="*/ 118 w 120"/>
                  <a:gd name="T1" fmla="*/ 14 h 18"/>
                  <a:gd name="T2" fmla="*/ 118 w 120"/>
                  <a:gd name="T3" fmla="*/ 14 h 18"/>
                  <a:gd name="T4" fmla="*/ 60 w 120"/>
                  <a:gd name="T5" fmla="*/ 0 h 18"/>
                  <a:gd name="T6" fmla="*/ 2 w 120"/>
                  <a:gd name="T7" fmla="*/ 14 h 18"/>
                  <a:gd name="T8" fmla="*/ 0 w 120"/>
                  <a:gd name="T9" fmla="*/ 18 h 18"/>
                  <a:gd name="T10" fmla="*/ 60 w 120"/>
                  <a:gd name="T11" fmla="*/ 2 h 18"/>
                  <a:gd name="T12" fmla="*/ 120 w 120"/>
                  <a:gd name="T13" fmla="*/ 18 h 18"/>
                  <a:gd name="T14" fmla="*/ 118 w 120"/>
                  <a:gd name="T15" fmla="*/ 14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8">
                    <a:moveTo>
                      <a:pt x="118" y="14"/>
                    </a:moveTo>
                    <a:lnTo>
                      <a:pt x="118" y="14"/>
                    </a:lnTo>
                    <a:cubicBezTo>
                      <a:pt x="100" y="5"/>
                      <a:pt x="81" y="0"/>
                      <a:pt x="60" y="0"/>
                    </a:cubicBezTo>
                    <a:cubicBezTo>
                      <a:pt x="39" y="0"/>
                      <a:pt x="19" y="5"/>
                      <a:pt x="2" y="14"/>
                    </a:cubicBezTo>
                    <a:lnTo>
                      <a:pt x="0" y="18"/>
                    </a:lnTo>
                    <a:cubicBezTo>
                      <a:pt x="17" y="8"/>
                      <a:pt x="38" y="2"/>
                      <a:pt x="60" y="2"/>
                    </a:cubicBezTo>
                    <a:cubicBezTo>
                      <a:pt x="82" y="2"/>
                      <a:pt x="102" y="8"/>
                      <a:pt x="120" y="18"/>
                    </a:cubicBezTo>
                    <a:lnTo>
                      <a:pt x="118" y="14"/>
                    </a:lnTo>
                    <a:close/>
                  </a:path>
                </a:pathLst>
              </a:custGeom>
              <a:solidFill>
                <a:srgbClr val="F79F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63" name="Freeform 1340"/>
              <p:cNvSpPr>
                <a:spLocks/>
              </p:cNvSpPr>
              <p:nvPr/>
            </p:nvSpPr>
            <p:spPr bwMode="auto">
              <a:xfrm>
                <a:off x="3772" y="2952"/>
                <a:ext cx="2" cy="6"/>
              </a:xfrm>
              <a:custGeom>
                <a:avLst/>
                <a:gdLst>
                  <a:gd name="T0" fmla="*/ 3 w 4"/>
                  <a:gd name="T1" fmla="*/ 0 h 17"/>
                  <a:gd name="T2" fmla="*/ 3 w 4"/>
                  <a:gd name="T3" fmla="*/ 0 h 17"/>
                  <a:gd name="T4" fmla="*/ 0 w 4"/>
                  <a:gd name="T5" fmla="*/ 4 h 17"/>
                  <a:gd name="T6" fmla="*/ 1 w 4"/>
                  <a:gd name="T7" fmla="*/ 17 h 17"/>
                  <a:gd name="T8" fmla="*/ 4 w 4"/>
                  <a:gd name="T9" fmla="*/ 17 h 17"/>
                  <a:gd name="T10" fmla="*/ 2 w 4"/>
                  <a:gd name="T11" fmla="*/ 1 h 17"/>
                  <a:gd name="T12" fmla="*/ 3 w 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4" h="17">
                    <a:moveTo>
                      <a:pt x="3" y="0"/>
                    </a:moveTo>
                    <a:lnTo>
                      <a:pt x="3" y="0"/>
                    </a:lnTo>
                    <a:lnTo>
                      <a:pt x="0" y="4"/>
                    </a:lnTo>
                    <a:cubicBezTo>
                      <a:pt x="0" y="9"/>
                      <a:pt x="1" y="13"/>
                      <a:pt x="1" y="17"/>
                    </a:cubicBezTo>
                    <a:lnTo>
                      <a:pt x="4" y="17"/>
                    </a:lnTo>
                    <a:cubicBezTo>
                      <a:pt x="3" y="12"/>
                      <a:pt x="2" y="6"/>
                      <a:pt x="2" y="1"/>
                    </a:cubicBezTo>
                    <a:cubicBezTo>
                      <a:pt x="2" y="1"/>
                      <a:pt x="3" y="0"/>
                      <a:pt x="3" y="0"/>
                    </a:cubicBezTo>
                    <a:close/>
                  </a:path>
                </a:pathLst>
              </a:custGeom>
              <a:solidFill>
                <a:srgbClr val="F79F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64" name="Freeform 1341"/>
              <p:cNvSpPr>
                <a:spLocks/>
              </p:cNvSpPr>
              <p:nvPr/>
            </p:nvSpPr>
            <p:spPr bwMode="auto">
              <a:xfrm>
                <a:off x="3853" y="2953"/>
                <a:ext cx="1" cy="4"/>
              </a:xfrm>
              <a:custGeom>
                <a:avLst/>
                <a:gdLst>
                  <a:gd name="T0" fmla="*/ 0 w 3"/>
                  <a:gd name="T1" fmla="*/ 0 h 11"/>
                  <a:gd name="T2" fmla="*/ 0 w 3"/>
                  <a:gd name="T3" fmla="*/ 0 h 11"/>
                  <a:gd name="T4" fmla="*/ 0 w 3"/>
                  <a:gd name="T5" fmla="*/ 11 h 11"/>
                  <a:gd name="T6" fmla="*/ 2 w 3"/>
                  <a:gd name="T7" fmla="*/ 11 h 11"/>
                  <a:gd name="T8" fmla="*/ 3 w 3"/>
                  <a:gd name="T9" fmla="*/ 4 h 11"/>
                  <a:gd name="T10" fmla="*/ 0 w 3"/>
                  <a:gd name="T11" fmla="*/ 0 h 11"/>
                </a:gdLst>
                <a:ahLst/>
                <a:cxnLst>
                  <a:cxn ang="0">
                    <a:pos x="T0" y="T1"/>
                  </a:cxn>
                  <a:cxn ang="0">
                    <a:pos x="T2" y="T3"/>
                  </a:cxn>
                  <a:cxn ang="0">
                    <a:pos x="T4" y="T5"/>
                  </a:cxn>
                  <a:cxn ang="0">
                    <a:pos x="T6" y="T7"/>
                  </a:cxn>
                  <a:cxn ang="0">
                    <a:pos x="T8" y="T9"/>
                  </a:cxn>
                  <a:cxn ang="0">
                    <a:pos x="T10" y="T11"/>
                  </a:cxn>
                </a:cxnLst>
                <a:rect l="0" t="0" r="r" b="b"/>
                <a:pathLst>
                  <a:path w="3" h="11">
                    <a:moveTo>
                      <a:pt x="0" y="0"/>
                    </a:moveTo>
                    <a:lnTo>
                      <a:pt x="0" y="0"/>
                    </a:lnTo>
                    <a:cubicBezTo>
                      <a:pt x="0" y="4"/>
                      <a:pt x="0" y="7"/>
                      <a:pt x="0" y="11"/>
                    </a:cubicBezTo>
                    <a:lnTo>
                      <a:pt x="2" y="11"/>
                    </a:lnTo>
                    <a:cubicBezTo>
                      <a:pt x="2" y="9"/>
                      <a:pt x="2" y="6"/>
                      <a:pt x="3" y="4"/>
                    </a:cubicBezTo>
                    <a:lnTo>
                      <a:pt x="0" y="0"/>
                    </a:lnTo>
                    <a:close/>
                  </a:path>
                </a:pathLst>
              </a:custGeom>
              <a:solidFill>
                <a:srgbClr val="EC19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65" name="Freeform 1342"/>
              <p:cNvSpPr>
                <a:spLocks/>
              </p:cNvSpPr>
              <p:nvPr/>
            </p:nvSpPr>
            <p:spPr bwMode="auto">
              <a:xfrm>
                <a:off x="3794" y="2911"/>
                <a:ext cx="37" cy="5"/>
              </a:xfrm>
              <a:custGeom>
                <a:avLst/>
                <a:gdLst>
                  <a:gd name="T0" fmla="*/ 114 w 116"/>
                  <a:gd name="T1" fmla="*/ 12 h 16"/>
                  <a:gd name="T2" fmla="*/ 114 w 116"/>
                  <a:gd name="T3" fmla="*/ 12 h 16"/>
                  <a:gd name="T4" fmla="*/ 58 w 116"/>
                  <a:gd name="T5" fmla="*/ 0 h 16"/>
                  <a:gd name="T6" fmla="*/ 2 w 116"/>
                  <a:gd name="T7" fmla="*/ 12 h 16"/>
                  <a:gd name="T8" fmla="*/ 0 w 116"/>
                  <a:gd name="T9" fmla="*/ 16 h 16"/>
                  <a:gd name="T10" fmla="*/ 58 w 116"/>
                  <a:gd name="T11" fmla="*/ 2 h 16"/>
                  <a:gd name="T12" fmla="*/ 116 w 116"/>
                  <a:gd name="T13" fmla="*/ 16 h 16"/>
                  <a:gd name="T14" fmla="*/ 114 w 116"/>
                  <a:gd name="T15" fmla="*/ 12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6">
                    <a:moveTo>
                      <a:pt x="114" y="12"/>
                    </a:moveTo>
                    <a:lnTo>
                      <a:pt x="114" y="12"/>
                    </a:lnTo>
                    <a:cubicBezTo>
                      <a:pt x="97" y="4"/>
                      <a:pt x="78" y="0"/>
                      <a:pt x="58" y="0"/>
                    </a:cubicBezTo>
                    <a:cubicBezTo>
                      <a:pt x="38" y="0"/>
                      <a:pt x="19" y="4"/>
                      <a:pt x="2" y="12"/>
                    </a:cubicBezTo>
                    <a:lnTo>
                      <a:pt x="0" y="16"/>
                    </a:lnTo>
                    <a:cubicBezTo>
                      <a:pt x="17" y="7"/>
                      <a:pt x="37" y="2"/>
                      <a:pt x="58" y="2"/>
                    </a:cubicBezTo>
                    <a:cubicBezTo>
                      <a:pt x="79" y="2"/>
                      <a:pt x="98" y="7"/>
                      <a:pt x="116" y="16"/>
                    </a:cubicBezTo>
                    <a:lnTo>
                      <a:pt x="114" y="12"/>
                    </a:lnTo>
                    <a:close/>
                  </a:path>
                </a:pathLst>
              </a:custGeom>
              <a:solidFill>
                <a:srgbClr val="EC19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66" name="Freeform 1343"/>
              <p:cNvSpPr>
                <a:spLocks/>
              </p:cNvSpPr>
              <p:nvPr/>
            </p:nvSpPr>
            <p:spPr bwMode="auto">
              <a:xfrm>
                <a:off x="3772" y="2953"/>
                <a:ext cx="1" cy="5"/>
              </a:xfrm>
              <a:custGeom>
                <a:avLst/>
                <a:gdLst>
                  <a:gd name="T0" fmla="*/ 0 w 3"/>
                  <a:gd name="T1" fmla="*/ 4 h 13"/>
                  <a:gd name="T2" fmla="*/ 0 w 3"/>
                  <a:gd name="T3" fmla="*/ 4 h 13"/>
                  <a:gd name="T4" fmla="*/ 1 w 3"/>
                  <a:gd name="T5" fmla="*/ 13 h 13"/>
                  <a:gd name="T6" fmla="*/ 3 w 3"/>
                  <a:gd name="T7" fmla="*/ 13 h 13"/>
                  <a:gd name="T8" fmla="*/ 2 w 3"/>
                  <a:gd name="T9" fmla="*/ 0 h 13"/>
                  <a:gd name="T10" fmla="*/ 0 w 3"/>
                  <a:gd name="T11" fmla="*/ 4 h 13"/>
                </a:gdLst>
                <a:ahLst/>
                <a:cxnLst>
                  <a:cxn ang="0">
                    <a:pos x="T0" y="T1"/>
                  </a:cxn>
                  <a:cxn ang="0">
                    <a:pos x="T2" y="T3"/>
                  </a:cxn>
                  <a:cxn ang="0">
                    <a:pos x="T4" y="T5"/>
                  </a:cxn>
                  <a:cxn ang="0">
                    <a:pos x="T6" y="T7"/>
                  </a:cxn>
                  <a:cxn ang="0">
                    <a:pos x="T8" y="T9"/>
                  </a:cxn>
                  <a:cxn ang="0">
                    <a:pos x="T10" y="T11"/>
                  </a:cxn>
                </a:cxnLst>
                <a:rect l="0" t="0" r="r" b="b"/>
                <a:pathLst>
                  <a:path w="3" h="13">
                    <a:moveTo>
                      <a:pt x="0" y="4"/>
                    </a:moveTo>
                    <a:lnTo>
                      <a:pt x="0" y="4"/>
                    </a:lnTo>
                    <a:cubicBezTo>
                      <a:pt x="0" y="7"/>
                      <a:pt x="1" y="10"/>
                      <a:pt x="1" y="13"/>
                    </a:cubicBezTo>
                    <a:lnTo>
                      <a:pt x="3" y="13"/>
                    </a:lnTo>
                    <a:cubicBezTo>
                      <a:pt x="3" y="9"/>
                      <a:pt x="2" y="5"/>
                      <a:pt x="2" y="0"/>
                    </a:cubicBezTo>
                    <a:lnTo>
                      <a:pt x="0" y="4"/>
                    </a:lnTo>
                    <a:close/>
                  </a:path>
                </a:pathLst>
              </a:custGeom>
              <a:solidFill>
                <a:srgbClr val="EC192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67" name="Freeform 1344"/>
              <p:cNvSpPr>
                <a:spLocks/>
              </p:cNvSpPr>
              <p:nvPr/>
            </p:nvSpPr>
            <p:spPr bwMode="auto">
              <a:xfrm>
                <a:off x="3792" y="2959"/>
                <a:ext cx="5" cy="1"/>
              </a:xfrm>
              <a:custGeom>
                <a:avLst/>
                <a:gdLst>
                  <a:gd name="T0" fmla="*/ 0 w 16"/>
                  <a:gd name="T1" fmla="*/ 0 h 2"/>
                  <a:gd name="T2" fmla="*/ 0 w 16"/>
                  <a:gd name="T3" fmla="*/ 0 h 2"/>
                  <a:gd name="T4" fmla="*/ 12 w 16"/>
                  <a:gd name="T5" fmla="*/ 0 h 2"/>
                  <a:gd name="T6" fmla="*/ 12 w 16"/>
                  <a:gd name="T7" fmla="*/ 2 h 2"/>
                  <a:gd name="T8" fmla="*/ 1 w 16"/>
                  <a:gd name="T9" fmla="*/ 2 h 2"/>
                  <a:gd name="T10" fmla="*/ 0 w 16"/>
                  <a:gd name="T11" fmla="*/ 0 h 2"/>
                </a:gdLst>
                <a:ahLst/>
                <a:cxnLst>
                  <a:cxn ang="0">
                    <a:pos x="T0" y="T1"/>
                  </a:cxn>
                  <a:cxn ang="0">
                    <a:pos x="T2" y="T3"/>
                  </a:cxn>
                  <a:cxn ang="0">
                    <a:pos x="T4" y="T5"/>
                  </a:cxn>
                  <a:cxn ang="0">
                    <a:pos x="T6" y="T7"/>
                  </a:cxn>
                  <a:cxn ang="0">
                    <a:pos x="T8" y="T9"/>
                  </a:cxn>
                  <a:cxn ang="0">
                    <a:pos x="T10" y="T11"/>
                  </a:cxn>
                </a:cxnLst>
                <a:rect l="0" t="0" r="r" b="b"/>
                <a:pathLst>
                  <a:path w="16" h="2">
                    <a:moveTo>
                      <a:pt x="0" y="0"/>
                    </a:moveTo>
                    <a:lnTo>
                      <a:pt x="0" y="0"/>
                    </a:lnTo>
                    <a:cubicBezTo>
                      <a:pt x="2" y="0"/>
                      <a:pt x="11" y="0"/>
                      <a:pt x="12" y="0"/>
                    </a:cubicBezTo>
                    <a:cubicBezTo>
                      <a:pt x="14" y="0"/>
                      <a:pt x="16" y="2"/>
                      <a:pt x="12" y="2"/>
                    </a:cubicBezTo>
                    <a:cubicBezTo>
                      <a:pt x="8" y="2"/>
                      <a:pt x="2" y="2"/>
                      <a:pt x="1" y="2"/>
                    </a:cubicBezTo>
                    <a:lnTo>
                      <a:pt x="0" y="0"/>
                    </a:lnTo>
                    <a:close/>
                  </a:path>
                </a:pathLst>
              </a:custGeom>
              <a:solidFill>
                <a:srgbClr val="16377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68" name="Freeform 1345"/>
              <p:cNvSpPr>
                <a:spLocks/>
              </p:cNvSpPr>
              <p:nvPr/>
            </p:nvSpPr>
            <p:spPr bwMode="auto">
              <a:xfrm>
                <a:off x="3793" y="2961"/>
                <a:ext cx="3" cy="1"/>
              </a:xfrm>
              <a:custGeom>
                <a:avLst/>
                <a:gdLst>
                  <a:gd name="T0" fmla="*/ 0 w 8"/>
                  <a:gd name="T1" fmla="*/ 0 h 2"/>
                  <a:gd name="T2" fmla="*/ 0 w 8"/>
                  <a:gd name="T3" fmla="*/ 0 h 2"/>
                  <a:gd name="T4" fmla="*/ 7 w 8"/>
                  <a:gd name="T5" fmla="*/ 0 h 2"/>
                  <a:gd name="T6" fmla="*/ 7 w 8"/>
                  <a:gd name="T7" fmla="*/ 1 h 2"/>
                  <a:gd name="T8" fmla="*/ 1 w 8"/>
                  <a:gd name="T9" fmla="*/ 2 h 2"/>
                  <a:gd name="T10" fmla="*/ 0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0" y="0"/>
                    </a:moveTo>
                    <a:lnTo>
                      <a:pt x="0" y="0"/>
                    </a:lnTo>
                    <a:cubicBezTo>
                      <a:pt x="2" y="0"/>
                      <a:pt x="5" y="0"/>
                      <a:pt x="7" y="0"/>
                    </a:cubicBezTo>
                    <a:cubicBezTo>
                      <a:pt x="8" y="0"/>
                      <a:pt x="8" y="1"/>
                      <a:pt x="7" y="1"/>
                    </a:cubicBezTo>
                    <a:cubicBezTo>
                      <a:pt x="5" y="1"/>
                      <a:pt x="3" y="2"/>
                      <a:pt x="1" y="2"/>
                    </a:cubicBezTo>
                    <a:lnTo>
                      <a:pt x="0" y="0"/>
                    </a:lnTo>
                    <a:close/>
                  </a:path>
                </a:pathLst>
              </a:custGeom>
              <a:solidFill>
                <a:srgbClr val="16377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69" name="Freeform 1346"/>
              <p:cNvSpPr>
                <a:spLocks/>
              </p:cNvSpPr>
              <p:nvPr/>
            </p:nvSpPr>
            <p:spPr bwMode="auto">
              <a:xfrm>
                <a:off x="3810" y="2959"/>
                <a:ext cx="4" cy="1"/>
              </a:xfrm>
              <a:custGeom>
                <a:avLst/>
                <a:gdLst>
                  <a:gd name="T0" fmla="*/ 0 w 14"/>
                  <a:gd name="T1" fmla="*/ 0 h 3"/>
                  <a:gd name="T2" fmla="*/ 0 w 14"/>
                  <a:gd name="T3" fmla="*/ 0 h 3"/>
                  <a:gd name="T4" fmla="*/ 14 w 14"/>
                  <a:gd name="T5" fmla="*/ 0 h 3"/>
                  <a:gd name="T6" fmla="*/ 14 w 14"/>
                  <a:gd name="T7" fmla="*/ 2 h 3"/>
                  <a:gd name="T8" fmla="*/ 1 w 14"/>
                  <a:gd name="T9" fmla="*/ 3 h 3"/>
                  <a:gd name="T10" fmla="*/ 0 w 14"/>
                  <a:gd name="T11" fmla="*/ 0 h 3"/>
                </a:gdLst>
                <a:ahLst/>
                <a:cxnLst>
                  <a:cxn ang="0">
                    <a:pos x="T0" y="T1"/>
                  </a:cxn>
                  <a:cxn ang="0">
                    <a:pos x="T2" y="T3"/>
                  </a:cxn>
                  <a:cxn ang="0">
                    <a:pos x="T4" y="T5"/>
                  </a:cxn>
                  <a:cxn ang="0">
                    <a:pos x="T6" y="T7"/>
                  </a:cxn>
                  <a:cxn ang="0">
                    <a:pos x="T8" y="T9"/>
                  </a:cxn>
                  <a:cxn ang="0">
                    <a:pos x="T10" y="T11"/>
                  </a:cxn>
                </a:cxnLst>
                <a:rect l="0" t="0" r="r" b="b"/>
                <a:pathLst>
                  <a:path w="14" h="3">
                    <a:moveTo>
                      <a:pt x="0" y="0"/>
                    </a:moveTo>
                    <a:lnTo>
                      <a:pt x="0" y="0"/>
                    </a:lnTo>
                    <a:cubicBezTo>
                      <a:pt x="2" y="1"/>
                      <a:pt x="12" y="0"/>
                      <a:pt x="14" y="0"/>
                    </a:cubicBezTo>
                    <a:lnTo>
                      <a:pt x="14" y="2"/>
                    </a:lnTo>
                    <a:cubicBezTo>
                      <a:pt x="10" y="2"/>
                      <a:pt x="3" y="3"/>
                      <a:pt x="1" y="3"/>
                    </a:cubicBezTo>
                    <a:lnTo>
                      <a:pt x="0" y="0"/>
                    </a:lnTo>
                    <a:close/>
                  </a:path>
                </a:pathLst>
              </a:custGeom>
              <a:solidFill>
                <a:srgbClr val="16377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70" name="Freeform 1347"/>
              <p:cNvSpPr>
                <a:spLocks/>
              </p:cNvSpPr>
              <p:nvPr/>
            </p:nvSpPr>
            <p:spPr bwMode="auto">
              <a:xfrm>
                <a:off x="3826" y="2958"/>
                <a:ext cx="3" cy="1"/>
              </a:xfrm>
              <a:custGeom>
                <a:avLst/>
                <a:gdLst>
                  <a:gd name="T0" fmla="*/ 0 w 10"/>
                  <a:gd name="T1" fmla="*/ 0 h 3"/>
                  <a:gd name="T2" fmla="*/ 0 w 10"/>
                  <a:gd name="T3" fmla="*/ 0 h 3"/>
                  <a:gd name="T4" fmla="*/ 10 w 10"/>
                  <a:gd name="T5" fmla="*/ 1 h 3"/>
                  <a:gd name="T6" fmla="*/ 10 w 10"/>
                  <a:gd name="T7" fmla="*/ 2 h 3"/>
                  <a:gd name="T8" fmla="*/ 1 w 10"/>
                  <a:gd name="T9" fmla="*/ 3 h 3"/>
                  <a:gd name="T10" fmla="*/ 0 w 10"/>
                  <a:gd name="T11" fmla="*/ 0 h 3"/>
                </a:gdLst>
                <a:ahLst/>
                <a:cxnLst>
                  <a:cxn ang="0">
                    <a:pos x="T0" y="T1"/>
                  </a:cxn>
                  <a:cxn ang="0">
                    <a:pos x="T2" y="T3"/>
                  </a:cxn>
                  <a:cxn ang="0">
                    <a:pos x="T4" y="T5"/>
                  </a:cxn>
                  <a:cxn ang="0">
                    <a:pos x="T6" y="T7"/>
                  </a:cxn>
                  <a:cxn ang="0">
                    <a:pos x="T8" y="T9"/>
                  </a:cxn>
                  <a:cxn ang="0">
                    <a:pos x="T10" y="T11"/>
                  </a:cxn>
                </a:cxnLst>
                <a:rect l="0" t="0" r="r" b="b"/>
                <a:pathLst>
                  <a:path w="10" h="3">
                    <a:moveTo>
                      <a:pt x="0" y="0"/>
                    </a:moveTo>
                    <a:lnTo>
                      <a:pt x="0" y="0"/>
                    </a:lnTo>
                    <a:cubicBezTo>
                      <a:pt x="3" y="0"/>
                      <a:pt x="8" y="1"/>
                      <a:pt x="10" y="1"/>
                    </a:cubicBezTo>
                    <a:lnTo>
                      <a:pt x="10" y="2"/>
                    </a:lnTo>
                    <a:cubicBezTo>
                      <a:pt x="7" y="2"/>
                      <a:pt x="2" y="3"/>
                      <a:pt x="1" y="3"/>
                    </a:cubicBezTo>
                    <a:lnTo>
                      <a:pt x="0" y="0"/>
                    </a:lnTo>
                    <a:close/>
                  </a:path>
                </a:pathLst>
              </a:custGeom>
              <a:solidFill>
                <a:srgbClr val="16377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71" name="Freeform 1348"/>
              <p:cNvSpPr>
                <a:spLocks/>
              </p:cNvSpPr>
              <p:nvPr/>
            </p:nvSpPr>
            <p:spPr bwMode="auto">
              <a:xfrm>
                <a:off x="3836" y="2959"/>
                <a:ext cx="4" cy="0"/>
              </a:xfrm>
              <a:custGeom>
                <a:avLst/>
                <a:gdLst>
                  <a:gd name="T0" fmla="*/ 0 w 12"/>
                  <a:gd name="T1" fmla="*/ 0 h 2"/>
                  <a:gd name="T2" fmla="*/ 0 w 12"/>
                  <a:gd name="T3" fmla="*/ 0 h 2"/>
                  <a:gd name="T4" fmla="*/ 12 w 12"/>
                  <a:gd name="T5" fmla="*/ 0 h 2"/>
                  <a:gd name="T6" fmla="*/ 12 w 12"/>
                  <a:gd name="T7" fmla="*/ 2 h 2"/>
                  <a:gd name="T8" fmla="*/ 1 w 12"/>
                  <a:gd name="T9" fmla="*/ 2 h 2"/>
                  <a:gd name="T10" fmla="*/ 0 w 12"/>
                  <a:gd name="T11" fmla="*/ 0 h 2"/>
                </a:gdLst>
                <a:ahLst/>
                <a:cxnLst>
                  <a:cxn ang="0">
                    <a:pos x="T0" y="T1"/>
                  </a:cxn>
                  <a:cxn ang="0">
                    <a:pos x="T2" y="T3"/>
                  </a:cxn>
                  <a:cxn ang="0">
                    <a:pos x="T4" y="T5"/>
                  </a:cxn>
                  <a:cxn ang="0">
                    <a:pos x="T6" y="T7"/>
                  </a:cxn>
                  <a:cxn ang="0">
                    <a:pos x="T8" y="T9"/>
                  </a:cxn>
                  <a:cxn ang="0">
                    <a:pos x="T10" y="T11"/>
                  </a:cxn>
                </a:cxnLst>
                <a:rect l="0" t="0" r="r" b="b"/>
                <a:pathLst>
                  <a:path w="12" h="2">
                    <a:moveTo>
                      <a:pt x="0" y="0"/>
                    </a:moveTo>
                    <a:lnTo>
                      <a:pt x="0" y="0"/>
                    </a:lnTo>
                    <a:cubicBezTo>
                      <a:pt x="3" y="0"/>
                      <a:pt x="10" y="0"/>
                      <a:pt x="12" y="0"/>
                    </a:cubicBezTo>
                    <a:lnTo>
                      <a:pt x="12" y="2"/>
                    </a:lnTo>
                    <a:cubicBezTo>
                      <a:pt x="8" y="2"/>
                      <a:pt x="3" y="2"/>
                      <a:pt x="1" y="2"/>
                    </a:cubicBezTo>
                    <a:lnTo>
                      <a:pt x="0" y="0"/>
                    </a:lnTo>
                    <a:close/>
                  </a:path>
                </a:pathLst>
              </a:custGeom>
              <a:solidFill>
                <a:srgbClr val="16377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72" name="Freeform 1349"/>
              <p:cNvSpPr>
                <a:spLocks/>
              </p:cNvSpPr>
              <p:nvPr/>
            </p:nvSpPr>
            <p:spPr bwMode="auto">
              <a:xfrm>
                <a:off x="3854" y="2963"/>
                <a:ext cx="5" cy="1"/>
              </a:xfrm>
              <a:custGeom>
                <a:avLst/>
                <a:gdLst>
                  <a:gd name="T0" fmla="*/ 15 w 16"/>
                  <a:gd name="T1" fmla="*/ 0 h 4"/>
                  <a:gd name="T2" fmla="*/ 15 w 16"/>
                  <a:gd name="T3" fmla="*/ 0 h 4"/>
                  <a:gd name="T4" fmla="*/ 3 w 16"/>
                  <a:gd name="T5" fmla="*/ 1 h 4"/>
                  <a:gd name="T6" fmla="*/ 3 w 16"/>
                  <a:gd name="T7" fmla="*/ 3 h 4"/>
                  <a:gd name="T8" fmla="*/ 16 w 16"/>
                  <a:gd name="T9" fmla="*/ 2 h 4"/>
                  <a:gd name="T10" fmla="*/ 15 w 16"/>
                  <a:gd name="T11" fmla="*/ 0 h 4"/>
                </a:gdLst>
                <a:ahLst/>
                <a:cxnLst>
                  <a:cxn ang="0">
                    <a:pos x="T0" y="T1"/>
                  </a:cxn>
                  <a:cxn ang="0">
                    <a:pos x="T2" y="T3"/>
                  </a:cxn>
                  <a:cxn ang="0">
                    <a:pos x="T4" y="T5"/>
                  </a:cxn>
                  <a:cxn ang="0">
                    <a:pos x="T6" y="T7"/>
                  </a:cxn>
                  <a:cxn ang="0">
                    <a:pos x="T8" y="T9"/>
                  </a:cxn>
                  <a:cxn ang="0">
                    <a:pos x="T10" y="T11"/>
                  </a:cxn>
                </a:cxnLst>
                <a:rect l="0" t="0" r="r" b="b"/>
                <a:pathLst>
                  <a:path w="16" h="4">
                    <a:moveTo>
                      <a:pt x="15" y="0"/>
                    </a:moveTo>
                    <a:lnTo>
                      <a:pt x="15" y="0"/>
                    </a:lnTo>
                    <a:cubicBezTo>
                      <a:pt x="10" y="0"/>
                      <a:pt x="4" y="1"/>
                      <a:pt x="3" y="1"/>
                    </a:cubicBezTo>
                    <a:cubicBezTo>
                      <a:pt x="1" y="2"/>
                      <a:pt x="0" y="4"/>
                      <a:pt x="3" y="3"/>
                    </a:cubicBezTo>
                    <a:cubicBezTo>
                      <a:pt x="6" y="3"/>
                      <a:pt x="12" y="2"/>
                      <a:pt x="16" y="2"/>
                    </a:cubicBezTo>
                    <a:lnTo>
                      <a:pt x="15" y="0"/>
                    </a:lnTo>
                    <a:close/>
                  </a:path>
                </a:pathLst>
              </a:custGeom>
              <a:solidFill>
                <a:srgbClr val="16377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73" name="Freeform 1350"/>
              <p:cNvSpPr>
                <a:spLocks/>
              </p:cNvSpPr>
              <p:nvPr/>
            </p:nvSpPr>
            <p:spPr bwMode="auto">
              <a:xfrm>
                <a:off x="3767" y="2962"/>
                <a:ext cx="7" cy="2"/>
              </a:xfrm>
              <a:custGeom>
                <a:avLst/>
                <a:gdLst>
                  <a:gd name="T0" fmla="*/ 0 w 23"/>
                  <a:gd name="T1" fmla="*/ 3 h 4"/>
                  <a:gd name="T2" fmla="*/ 0 w 23"/>
                  <a:gd name="T3" fmla="*/ 3 h 4"/>
                  <a:gd name="T4" fmla="*/ 18 w 23"/>
                  <a:gd name="T5" fmla="*/ 4 h 4"/>
                  <a:gd name="T6" fmla="*/ 23 w 23"/>
                  <a:gd name="T7" fmla="*/ 2 h 4"/>
                  <a:gd name="T8" fmla="*/ 2 w 23"/>
                  <a:gd name="T9" fmla="*/ 0 h 4"/>
                  <a:gd name="T10" fmla="*/ 0 w 23"/>
                  <a:gd name="T11" fmla="*/ 3 h 4"/>
                </a:gdLst>
                <a:ahLst/>
                <a:cxnLst>
                  <a:cxn ang="0">
                    <a:pos x="T0" y="T1"/>
                  </a:cxn>
                  <a:cxn ang="0">
                    <a:pos x="T2" y="T3"/>
                  </a:cxn>
                  <a:cxn ang="0">
                    <a:pos x="T4" y="T5"/>
                  </a:cxn>
                  <a:cxn ang="0">
                    <a:pos x="T6" y="T7"/>
                  </a:cxn>
                  <a:cxn ang="0">
                    <a:pos x="T8" y="T9"/>
                  </a:cxn>
                  <a:cxn ang="0">
                    <a:pos x="T10" y="T11"/>
                  </a:cxn>
                </a:cxnLst>
                <a:rect l="0" t="0" r="r" b="b"/>
                <a:pathLst>
                  <a:path w="23" h="4">
                    <a:moveTo>
                      <a:pt x="0" y="3"/>
                    </a:moveTo>
                    <a:lnTo>
                      <a:pt x="0" y="3"/>
                    </a:lnTo>
                    <a:cubicBezTo>
                      <a:pt x="4" y="3"/>
                      <a:pt x="13" y="4"/>
                      <a:pt x="18" y="4"/>
                    </a:cubicBezTo>
                    <a:lnTo>
                      <a:pt x="23" y="2"/>
                    </a:lnTo>
                    <a:cubicBezTo>
                      <a:pt x="20" y="1"/>
                      <a:pt x="7" y="0"/>
                      <a:pt x="2" y="0"/>
                    </a:cubicBezTo>
                    <a:lnTo>
                      <a:pt x="0" y="3"/>
                    </a:lnTo>
                    <a:close/>
                  </a:path>
                </a:pathLst>
              </a:custGeom>
              <a:solidFill>
                <a:srgbClr val="16377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74" name="Freeform 1351"/>
              <p:cNvSpPr>
                <a:spLocks/>
              </p:cNvSpPr>
              <p:nvPr/>
            </p:nvSpPr>
            <p:spPr bwMode="auto">
              <a:xfrm>
                <a:off x="3768" y="2960"/>
                <a:ext cx="8" cy="2"/>
              </a:xfrm>
              <a:custGeom>
                <a:avLst/>
                <a:gdLst>
                  <a:gd name="T0" fmla="*/ 1 w 26"/>
                  <a:gd name="T1" fmla="*/ 2 h 5"/>
                  <a:gd name="T2" fmla="*/ 1 w 26"/>
                  <a:gd name="T3" fmla="*/ 2 h 5"/>
                  <a:gd name="T4" fmla="*/ 0 w 26"/>
                  <a:gd name="T5" fmla="*/ 4 h 5"/>
                  <a:gd name="T6" fmla="*/ 24 w 26"/>
                  <a:gd name="T7" fmla="*/ 5 h 5"/>
                  <a:gd name="T8" fmla="*/ 26 w 26"/>
                  <a:gd name="T9" fmla="*/ 3 h 5"/>
                  <a:gd name="T10" fmla="*/ 1 w 26"/>
                  <a:gd name="T11" fmla="*/ 2 h 5"/>
                </a:gdLst>
                <a:ahLst/>
                <a:cxnLst>
                  <a:cxn ang="0">
                    <a:pos x="T0" y="T1"/>
                  </a:cxn>
                  <a:cxn ang="0">
                    <a:pos x="T2" y="T3"/>
                  </a:cxn>
                  <a:cxn ang="0">
                    <a:pos x="T4" y="T5"/>
                  </a:cxn>
                  <a:cxn ang="0">
                    <a:pos x="T6" y="T7"/>
                  </a:cxn>
                  <a:cxn ang="0">
                    <a:pos x="T8" y="T9"/>
                  </a:cxn>
                  <a:cxn ang="0">
                    <a:pos x="T10" y="T11"/>
                  </a:cxn>
                </a:cxnLst>
                <a:rect l="0" t="0" r="r" b="b"/>
                <a:pathLst>
                  <a:path w="26" h="5">
                    <a:moveTo>
                      <a:pt x="1" y="2"/>
                    </a:moveTo>
                    <a:lnTo>
                      <a:pt x="1" y="2"/>
                    </a:lnTo>
                    <a:lnTo>
                      <a:pt x="0" y="4"/>
                    </a:lnTo>
                    <a:cubicBezTo>
                      <a:pt x="6" y="3"/>
                      <a:pt x="18" y="3"/>
                      <a:pt x="24" y="5"/>
                    </a:cubicBezTo>
                    <a:lnTo>
                      <a:pt x="26" y="3"/>
                    </a:lnTo>
                    <a:cubicBezTo>
                      <a:pt x="21" y="0"/>
                      <a:pt x="7" y="1"/>
                      <a:pt x="1" y="2"/>
                    </a:cubicBezTo>
                    <a:close/>
                  </a:path>
                </a:pathLst>
              </a:custGeom>
              <a:solidFill>
                <a:srgbClr val="16377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75" name="Freeform 1352"/>
              <p:cNvSpPr>
                <a:spLocks/>
              </p:cNvSpPr>
              <p:nvPr/>
            </p:nvSpPr>
            <p:spPr bwMode="auto">
              <a:xfrm>
                <a:off x="3768" y="2958"/>
                <a:ext cx="10" cy="2"/>
              </a:xfrm>
              <a:custGeom>
                <a:avLst/>
                <a:gdLst>
                  <a:gd name="T0" fmla="*/ 3 w 32"/>
                  <a:gd name="T1" fmla="*/ 2 h 6"/>
                  <a:gd name="T2" fmla="*/ 3 w 32"/>
                  <a:gd name="T3" fmla="*/ 2 h 6"/>
                  <a:gd name="T4" fmla="*/ 0 w 32"/>
                  <a:gd name="T5" fmla="*/ 6 h 6"/>
                  <a:gd name="T6" fmla="*/ 29 w 32"/>
                  <a:gd name="T7" fmla="*/ 4 h 6"/>
                  <a:gd name="T8" fmla="*/ 32 w 32"/>
                  <a:gd name="T9" fmla="*/ 2 h 6"/>
                  <a:gd name="T10" fmla="*/ 3 w 32"/>
                  <a:gd name="T11" fmla="*/ 2 h 6"/>
                </a:gdLst>
                <a:ahLst/>
                <a:cxnLst>
                  <a:cxn ang="0">
                    <a:pos x="T0" y="T1"/>
                  </a:cxn>
                  <a:cxn ang="0">
                    <a:pos x="T2" y="T3"/>
                  </a:cxn>
                  <a:cxn ang="0">
                    <a:pos x="T4" y="T5"/>
                  </a:cxn>
                  <a:cxn ang="0">
                    <a:pos x="T6" y="T7"/>
                  </a:cxn>
                  <a:cxn ang="0">
                    <a:pos x="T8" y="T9"/>
                  </a:cxn>
                  <a:cxn ang="0">
                    <a:pos x="T10" y="T11"/>
                  </a:cxn>
                </a:cxnLst>
                <a:rect l="0" t="0" r="r" b="b"/>
                <a:pathLst>
                  <a:path w="32" h="6">
                    <a:moveTo>
                      <a:pt x="3" y="2"/>
                    </a:moveTo>
                    <a:lnTo>
                      <a:pt x="3" y="2"/>
                    </a:lnTo>
                    <a:lnTo>
                      <a:pt x="0" y="6"/>
                    </a:lnTo>
                    <a:cubicBezTo>
                      <a:pt x="8" y="4"/>
                      <a:pt x="22" y="2"/>
                      <a:pt x="29" y="4"/>
                    </a:cubicBezTo>
                    <a:lnTo>
                      <a:pt x="32" y="2"/>
                    </a:lnTo>
                    <a:cubicBezTo>
                      <a:pt x="24" y="0"/>
                      <a:pt x="9" y="1"/>
                      <a:pt x="3" y="2"/>
                    </a:cubicBezTo>
                    <a:close/>
                  </a:path>
                </a:pathLst>
              </a:custGeom>
              <a:solidFill>
                <a:srgbClr val="16377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76" name="Freeform 1353"/>
              <p:cNvSpPr>
                <a:spLocks/>
              </p:cNvSpPr>
              <p:nvPr/>
            </p:nvSpPr>
            <p:spPr bwMode="auto">
              <a:xfrm>
                <a:off x="3775" y="2977"/>
                <a:ext cx="21" cy="2"/>
              </a:xfrm>
              <a:custGeom>
                <a:avLst/>
                <a:gdLst>
                  <a:gd name="T0" fmla="*/ 16 w 64"/>
                  <a:gd name="T1" fmla="*/ 8 h 8"/>
                  <a:gd name="T2" fmla="*/ 16 w 64"/>
                  <a:gd name="T3" fmla="*/ 8 h 8"/>
                  <a:gd name="T4" fmla="*/ 19 w 64"/>
                  <a:gd name="T5" fmla="*/ 6 h 8"/>
                  <a:gd name="T6" fmla="*/ 43 w 64"/>
                  <a:gd name="T7" fmla="*/ 5 h 8"/>
                  <a:gd name="T8" fmla="*/ 46 w 64"/>
                  <a:gd name="T9" fmla="*/ 8 h 8"/>
                  <a:gd name="T10" fmla="*/ 64 w 64"/>
                  <a:gd name="T11" fmla="*/ 8 h 8"/>
                  <a:gd name="T12" fmla="*/ 47 w 64"/>
                  <a:gd name="T13" fmla="*/ 4 h 8"/>
                  <a:gd name="T14" fmla="*/ 15 w 64"/>
                  <a:gd name="T15" fmla="*/ 4 h 8"/>
                  <a:gd name="T16" fmla="*/ 0 w 64"/>
                  <a:gd name="T17" fmla="*/ 5 h 8"/>
                  <a:gd name="T18" fmla="*/ 16 w 64"/>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
                    <a:moveTo>
                      <a:pt x="16" y="8"/>
                    </a:moveTo>
                    <a:lnTo>
                      <a:pt x="16" y="8"/>
                    </a:lnTo>
                    <a:cubicBezTo>
                      <a:pt x="15" y="8"/>
                      <a:pt x="17" y="7"/>
                      <a:pt x="19" y="6"/>
                    </a:cubicBezTo>
                    <a:cubicBezTo>
                      <a:pt x="27" y="2"/>
                      <a:pt x="38" y="4"/>
                      <a:pt x="43" y="5"/>
                    </a:cubicBezTo>
                    <a:cubicBezTo>
                      <a:pt x="49" y="6"/>
                      <a:pt x="48" y="7"/>
                      <a:pt x="46" y="8"/>
                    </a:cubicBezTo>
                    <a:cubicBezTo>
                      <a:pt x="52" y="8"/>
                      <a:pt x="58" y="8"/>
                      <a:pt x="64" y="8"/>
                    </a:cubicBezTo>
                    <a:cubicBezTo>
                      <a:pt x="60" y="7"/>
                      <a:pt x="55" y="7"/>
                      <a:pt x="47" y="4"/>
                    </a:cubicBezTo>
                    <a:cubicBezTo>
                      <a:pt x="36" y="0"/>
                      <a:pt x="20" y="2"/>
                      <a:pt x="15" y="4"/>
                    </a:cubicBezTo>
                    <a:cubicBezTo>
                      <a:pt x="11" y="5"/>
                      <a:pt x="6" y="6"/>
                      <a:pt x="0" y="5"/>
                    </a:cubicBezTo>
                    <a:cubicBezTo>
                      <a:pt x="5" y="7"/>
                      <a:pt x="11" y="8"/>
                      <a:pt x="16" y="8"/>
                    </a:cubicBezTo>
                    <a:close/>
                  </a:path>
                </a:pathLst>
              </a:custGeom>
              <a:solidFill>
                <a:srgbClr val="16377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77" name="Freeform 1354"/>
              <p:cNvSpPr>
                <a:spLocks/>
              </p:cNvSpPr>
              <p:nvPr/>
            </p:nvSpPr>
            <p:spPr bwMode="auto">
              <a:xfrm>
                <a:off x="3770" y="2956"/>
                <a:ext cx="85" cy="2"/>
              </a:xfrm>
              <a:custGeom>
                <a:avLst/>
                <a:gdLst>
                  <a:gd name="T0" fmla="*/ 269 w 270"/>
                  <a:gd name="T1" fmla="*/ 0 h 6"/>
                  <a:gd name="T2" fmla="*/ 269 w 270"/>
                  <a:gd name="T3" fmla="*/ 0 h 6"/>
                  <a:gd name="T4" fmla="*/ 228 w 270"/>
                  <a:gd name="T5" fmla="*/ 2 h 6"/>
                  <a:gd name="T6" fmla="*/ 169 w 270"/>
                  <a:gd name="T7" fmla="*/ 2 h 6"/>
                  <a:gd name="T8" fmla="*/ 95 w 270"/>
                  <a:gd name="T9" fmla="*/ 3 h 6"/>
                  <a:gd name="T10" fmla="*/ 2 w 270"/>
                  <a:gd name="T11" fmla="*/ 2 h 6"/>
                  <a:gd name="T12" fmla="*/ 0 w 270"/>
                  <a:gd name="T13" fmla="*/ 6 h 6"/>
                  <a:gd name="T14" fmla="*/ 57 w 270"/>
                  <a:gd name="T15" fmla="*/ 6 h 6"/>
                  <a:gd name="T16" fmla="*/ 117 w 270"/>
                  <a:gd name="T17" fmla="*/ 6 h 6"/>
                  <a:gd name="T18" fmla="*/ 163 w 270"/>
                  <a:gd name="T19" fmla="*/ 5 h 6"/>
                  <a:gd name="T20" fmla="*/ 216 w 270"/>
                  <a:gd name="T21" fmla="*/ 5 h 6"/>
                  <a:gd name="T22" fmla="*/ 270 w 270"/>
                  <a:gd name="T23" fmla="*/ 3 h 6"/>
                  <a:gd name="T24" fmla="*/ 269 w 270"/>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6">
                    <a:moveTo>
                      <a:pt x="269" y="0"/>
                    </a:moveTo>
                    <a:lnTo>
                      <a:pt x="269" y="0"/>
                    </a:lnTo>
                    <a:cubicBezTo>
                      <a:pt x="260" y="0"/>
                      <a:pt x="236" y="1"/>
                      <a:pt x="228" y="2"/>
                    </a:cubicBezTo>
                    <a:cubicBezTo>
                      <a:pt x="219" y="2"/>
                      <a:pt x="179" y="3"/>
                      <a:pt x="169" y="2"/>
                    </a:cubicBezTo>
                    <a:cubicBezTo>
                      <a:pt x="159" y="2"/>
                      <a:pt x="110" y="3"/>
                      <a:pt x="95" y="3"/>
                    </a:cubicBezTo>
                    <a:cubicBezTo>
                      <a:pt x="82" y="3"/>
                      <a:pt x="15" y="3"/>
                      <a:pt x="2" y="2"/>
                    </a:cubicBezTo>
                    <a:lnTo>
                      <a:pt x="0" y="6"/>
                    </a:lnTo>
                    <a:cubicBezTo>
                      <a:pt x="7" y="6"/>
                      <a:pt x="45" y="6"/>
                      <a:pt x="57" y="6"/>
                    </a:cubicBezTo>
                    <a:cubicBezTo>
                      <a:pt x="71" y="6"/>
                      <a:pt x="105" y="6"/>
                      <a:pt x="117" y="6"/>
                    </a:cubicBezTo>
                    <a:cubicBezTo>
                      <a:pt x="129" y="6"/>
                      <a:pt x="158" y="5"/>
                      <a:pt x="163" y="5"/>
                    </a:cubicBezTo>
                    <a:cubicBezTo>
                      <a:pt x="169" y="5"/>
                      <a:pt x="209" y="5"/>
                      <a:pt x="216" y="5"/>
                    </a:cubicBezTo>
                    <a:cubicBezTo>
                      <a:pt x="223" y="4"/>
                      <a:pt x="250" y="4"/>
                      <a:pt x="270" y="3"/>
                    </a:cubicBezTo>
                    <a:lnTo>
                      <a:pt x="269" y="0"/>
                    </a:lnTo>
                    <a:close/>
                  </a:path>
                </a:pathLst>
              </a:custGeom>
              <a:solidFill>
                <a:srgbClr val="16377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78" name="Freeform 1355"/>
              <p:cNvSpPr>
                <a:spLocks/>
              </p:cNvSpPr>
              <p:nvPr/>
            </p:nvSpPr>
            <p:spPr bwMode="auto">
              <a:xfrm>
                <a:off x="3848" y="2958"/>
                <a:ext cx="8" cy="1"/>
              </a:xfrm>
              <a:custGeom>
                <a:avLst/>
                <a:gdLst>
                  <a:gd name="T0" fmla="*/ 23 w 24"/>
                  <a:gd name="T1" fmla="*/ 0 h 3"/>
                  <a:gd name="T2" fmla="*/ 23 w 24"/>
                  <a:gd name="T3" fmla="*/ 0 h 3"/>
                  <a:gd name="T4" fmla="*/ 3 w 24"/>
                  <a:gd name="T5" fmla="*/ 1 h 3"/>
                  <a:gd name="T6" fmla="*/ 4 w 24"/>
                  <a:gd name="T7" fmla="*/ 2 h 3"/>
                  <a:gd name="T8" fmla="*/ 24 w 24"/>
                  <a:gd name="T9" fmla="*/ 2 h 3"/>
                  <a:gd name="T10" fmla="*/ 23 w 24"/>
                  <a:gd name="T11" fmla="*/ 0 h 3"/>
                </a:gdLst>
                <a:ahLst/>
                <a:cxnLst>
                  <a:cxn ang="0">
                    <a:pos x="T0" y="T1"/>
                  </a:cxn>
                  <a:cxn ang="0">
                    <a:pos x="T2" y="T3"/>
                  </a:cxn>
                  <a:cxn ang="0">
                    <a:pos x="T4" y="T5"/>
                  </a:cxn>
                  <a:cxn ang="0">
                    <a:pos x="T6" y="T7"/>
                  </a:cxn>
                  <a:cxn ang="0">
                    <a:pos x="T8" y="T9"/>
                  </a:cxn>
                  <a:cxn ang="0">
                    <a:pos x="T10" y="T11"/>
                  </a:cxn>
                </a:cxnLst>
                <a:rect l="0" t="0" r="r" b="b"/>
                <a:pathLst>
                  <a:path w="24" h="3">
                    <a:moveTo>
                      <a:pt x="23" y="0"/>
                    </a:moveTo>
                    <a:lnTo>
                      <a:pt x="23" y="0"/>
                    </a:lnTo>
                    <a:cubicBezTo>
                      <a:pt x="16" y="0"/>
                      <a:pt x="5" y="0"/>
                      <a:pt x="3" y="1"/>
                    </a:cubicBezTo>
                    <a:cubicBezTo>
                      <a:pt x="2" y="1"/>
                      <a:pt x="0" y="3"/>
                      <a:pt x="4" y="2"/>
                    </a:cubicBezTo>
                    <a:cubicBezTo>
                      <a:pt x="8" y="2"/>
                      <a:pt x="19" y="2"/>
                      <a:pt x="24" y="2"/>
                    </a:cubicBezTo>
                    <a:lnTo>
                      <a:pt x="23" y="0"/>
                    </a:lnTo>
                    <a:close/>
                  </a:path>
                </a:pathLst>
              </a:custGeom>
              <a:solidFill>
                <a:srgbClr val="16377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79" name="Freeform 1356"/>
              <p:cNvSpPr>
                <a:spLocks/>
              </p:cNvSpPr>
              <p:nvPr/>
            </p:nvSpPr>
            <p:spPr bwMode="auto">
              <a:xfrm>
                <a:off x="3850" y="2959"/>
                <a:ext cx="7" cy="2"/>
              </a:xfrm>
              <a:custGeom>
                <a:avLst/>
                <a:gdLst>
                  <a:gd name="T0" fmla="*/ 21 w 22"/>
                  <a:gd name="T1" fmla="*/ 0 h 4"/>
                  <a:gd name="T2" fmla="*/ 21 w 22"/>
                  <a:gd name="T3" fmla="*/ 0 h 4"/>
                  <a:gd name="T4" fmla="*/ 3 w 22"/>
                  <a:gd name="T5" fmla="*/ 1 h 4"/>
                  <a:gd name="T6" fmla="*/ 3 w 22"/>
                  <a:gd name="T7" fmla="*/ 3 h 4"/>
                  <a:gd name="T8" fmla="*/ 22 w 22"/>
                  <a:gd name="T9" fmla="*/ 3 h 4"/>
                  <a:gd name="T10" fmla="*/ 21 w 22"/>
                  <a:gd name="T11" fmla="*/ 0 h 4"/>
                </a:gdLst>
                <a:ahLst/>
                <a:cxnLst>
                  <a:cxn ang="0">
                    <a:pos x="T0" y="T1"/>
                  </a:cxn>
                  <a:cxn ang="0">
                    <a:pos x="T2" y="T3"/>
                  </a:cxn>
                  <a:cxn ang="0">
                    <a:pos x="T4" y="T5"/>
                  </a:cxn>
                  <a:cxn ang="0">
                    <a:pos x="T6" y="T7"/>
                  </a:cxn>
                  <a:cxn ang="0">
                    <a:pos x="T8" y="T9"/>
                  </a:cxn>
                  <a:cxn ang="0">
                    <a:pos x="T10" y="T11"/>
                  </a:cxn>
                </a:cxnLst>
                <a:rect l="0" t="0" r="r" b="b"/>
                <a:pathLst>
                  <a:path w="22" h="4">
                    <a:moveTo>
                      <a:pt x="21" y="0"/>
                    </a:moveTo>
                    <a:lnTo>
                      <a:pt x="21" y="0"/>
                    </a:lnTo>
                    <a:cubicBezTo>
                      <a:pt x="15" y="1"/>
                      <a:pt x="4" y="1"/>
                      <a:pt x="3" y="1"/>
                    </a:cubicBezTo>
                    <a:cubicBezTo>
                      <a:pt x="1" y="2"/>
                      <a:pt x="0" y="4"/>
                      <a:pt x="3" y="3"/>
                    </a:cubicBezTo>
                    <a:cubicBezTo>
                      <a:pt x="6" y="3"/>
                      <a:pt x="17" y="3"/>
                      <a:pt x="22" y="3"/>
                    </a:cubicBezTo>
                    <a:lnTo>
                      <a:pt x="21" y="0"/>
                    </a:lnTo>
                    <a:close/>
                  </a:path>
                </a:pathLst>
              </a:custGeom>
              <a:solidFill>
                <a:srgbClr val="16377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80" name="Freeform 1357"/>
              <p:cNvSpPr>
                <a:spLocks/>
              </p:cNvSpPr>
              <p:nvPr/>
            </p:nvSpPr>
            <p:spPr bwMode="auto">
              <a:xfrm>
                <a:off x="3852" y="2961"/>
                <a:ext cx="6" cy="1"/>
              </a:xfrm>
              <a:custGeom>
                <a:avLst/>
                <a:gdLst>
                  <a:gd name="T0" fmla="*/ 19 w 20"/>
                  <a:gd name="T1" fmla="*/ 0 h 3"/>
                  <a:gd name="T2" fmla="*/ 19 w 20"/>
                  <a:gd name="T3" fmla="*/ 0 h 3"/>
                  <a:gd name="T4" fmla="*/ 4 w 20"/>
                  <a:gd name="T5" fmla="*/ 1 h 3"/>
                  <a:gd name="T6" fmla="*/ 4 w 20"/>
                  <a:gd name="T7" fmla="*/ 3 h 3"/>
                  <a:gd name="T8" fmla="*/ 20 w 20"/>
                  <a:gd name="T9" fmla="*/ 2 h 3"/>
                  <a:gd name="T10" fmla="*/ 19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9" y="0"/>
                    </a:moveTo>
                    <a:lnTo>
                      <a:pt x="19" y="0"/>
                    </a:lnTo>
                    <a:cubicBezTo>
                      <a:pt x="14" y="0"/>
                      <a:pt x="6" y="1"/>
                      <a:pt x="4" y="1"/>
                    </a:cubicBezTo>
                    <a:cubicBezTo>
                      <a:pt x="2" y="1"/>
                      <a:pt x="0" y="3"/>
                      <a:pt x="4" y="3"/>
                    </a:cubicBezTo>
                    <a:cubicBezTo>
                      <a:pt x="7" y="3"/>
                      <a:pt x="16" y="2"/>
                      <a:pt x="20" y="2"/>
                    </a:cubicBezTo>
                    <a:lnTo>
                      <a:pt x="19" y="0"/>
                    </a:lnTo>
                    <a:close/>
                  </a:path>
                </a:pathLst>
              </a:custGeom>
              <a:solidFill>
                <a:srgbClr val="16377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81" name="Freeform 1358"/>
              <p:cNvSpPr>
                <a:spLocks/>
              </p:cNvSpPr>
              <p:nvPr/>
            </p:nvSpPr>
            <p:spPr bwMode="auto">
              <a:xfrm>
                <a:off x="3859" y="2973"/>
                <a:ext cx="7" cy="2"/>
              </a:xfrm>
              <a:custGeom>
                <a:avLst/>
                <a:gdLst>
                  <a:gd name="T0" fmla="*/ 19 w 21"/>
                  <a:gd name="T1" fmla="*/ 3 h 6"/>
                  <a:gd name="T2" fmla="*/ 19 w 21"/>
                  <a:gd name="T3" fmla="*/ 3 h 6"/>
                  <a:gd name="T4" fmla="*/ 6 w 21"/>
                  <a:gd name="T5" fmla="*/ 1 h 6"/>
                  <a:gd name="T6" fmla="*/ 4 w 21"/>
                  <a:gd name="T7" fmla="*/ 2 h 6"/>
                  <a:gd name="T8" fmla="*/ 21 w 21"/>
                  <a:gd name="T9" fmla="*/ 6 h 6"/>
                  <a:gd name="T10" fmla="*/ 19 w 21"/>
                  <a:gd name="T11" fmla="*/ 3 h 6"/>
                </a:gdLst>
                <a:ahLst/>
                <a:cxnLst>
                  <a:cxn ang="0">
                    <a:pos x="T0" y="T1"/>
                  </a:cxn>
                  <a:cxn ang="0">
                    <a:pos x="T2" y="T3"/>
                  </a:cxn>
                  <a:cxn ang="0">
                    <a:pos x="T4" y="T5"/>
                  </a:cxn>
                  <a:cxn ang="0">
                    <a:pos x="T6" y="T7"/>
                  </a:cxn>
                  <a:cxn ang="0">
                    <a:pos x="T8" y="T9"/>
                  </a:cxn>
                  <a:cxn ang="0">
                    <a:pos x="T10" y="T11"/>
                  </a:cxn>
                </a:cxnLst>
                <a:rect l="0" t="0" r="r" b="b"/>
                <a:pathLst>
                  <a:path w="21" h="6">
                    <a:moveTo>
                      <a:pt x="19" y="3"/>
                    </a:moveTo>
                    <a:lnTo>
                      <a:pt x="19" y="3"/>
                    </a:lnTo>
                    <a:cubicBezTo>
                      <a:pt x="15" y="4"/>
                      <a:pt x="8" y="2"/>
                      <a:pt x="6" y="1"/>
                    </a:cubicBezTo>
                    <a:cubicBezTo>
                      <a:pt x="2" y="0"/>
                      <a:pt x="0" y="0"/>
                      <a:pt x="4" y="2"/>
                    </a:cubicBezTo>
                    <a:cubicBezTo>
                      <a:pt x="8" y="4"/>
                      <a:pt x="16" y="6"/>
                      <a:pt x="21" y="6"/>
                    </a:cubicBezTo>
                    <a:lnTo>
                      <a:pt x="19" y="3"/>
                    </a:lnTo>
                    <a:close/>
                  </a:path>
                </a:pathLst>
              </a:custGeom>
              <a:solidFill>
                <a:srgbClr val="16377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82" name="Freeform 1359"/>
              <p:cNvSpPr>
                <a:spLocks/>
              </p:cNvSpPr>
              <p:nvPr/>
            </p:nvSpPr>
            <p:spPr bwMode="auto">
              <a:xfrm>
                <a:off x="3805" y="2971"/>
                <a:ext cx="62" cy="6"/>
              </a:xfrm>
              <a:custGeom>
                <a:avLst/>
                <a:gdLst>
                  <a:gd name="T0" fmla="*/ 192 w 194"/>
                  <a:gd name="T1" fmla="*/ 13 h 19"/>
                  <a:gd name="T2" fmla="*/ 192 w 194"/>
                  <a:gd name="T3" fmla="*/ 13 h 19"/>
                  <a:gd name="T4" fmla="*/ 168 w 194"/>
                  <a:gd name="T5" fmla="*/ 8 h 19"/>
                  <a:gd name="T6" fmla="*/ 138 w 194"/>
                  <a:gd name="T7" fmla="*/ 6 h 19"/>
                  <a:gd name="T8" fmla="*/ 95 w 194"/>
                  <a:gd name="T9" fmla="*/ 4 h 19"/>
                  <a:gd name="T10" fmla="*/ 53 w 194"/>
                  <a:gd name="T11" fmla="*/ 4 h 19"/>
                  <a:gd name="T12" fmla="*/ 54 w 194"/>
                  <a:gd name="T13" fmla="*/ 6 h 19"/>
                  <a:gd name="T14" fmla="*/ 94 w 194"/>
                  <a:gd name="T15" fmla="*/ 7 h 19"/>
                  <a:gd name="T16" fmla="*/ 132 w 194"/>
                  <a:gd name="T17" fmla="*/ 11 h 19"/>
                  <a:gd name="T18" fmla="*/ 152 w 194"/>
                  <a:gd name="T19" fmla="*/ 9 h 19"/>
                  <a:gd name="T20" fmla="*/ 152 w 194"/>
                  <a:gd name="T21" fmla="*/ 11 h 19"/>
                  <a:gd name="T22" fmla="*/ 97 w 194"/>
                  <a:gd name="T23" fmla="*/ 11 h 19"/>
                  <a:gd name="T24" fmla="*/ 57 w 194"/>
                  <a:gd name="T25" fmla="*/ 10 h 19"/>
                  <a:gd name="T26" fmla="*/ 26 w 194"/>
                  <a:gd name="T27" fmla="*/ 7 h 19"/>
                  <a:gd name="T28" fmla="*/ 2 w 194"/>
                  <a:gd name="T29" fmla="*/ 4 h 19"/>
                  <a:gd name="T30" fmla="*/ 3 w 194"/>
                  <a:gd name="T31" fmla="*/ 5 h 19"/>
                  <a:gd name="T32" fmla="*/ 25 w 194"/>
                  <a:gd name="T33" fmla="*/ 8 h 19"/>
                  <a:gd name="T34" fmla="*/ 59 w 194"/>
                  <a:gd name="T35" fmla="*/ 12 h 19"/>
                  <a:gd name="T36" fmla="*/ 97 w 194"/>
                  <a:gd name="T37" fmla="*/ 13 h 19"/>
                  <a:gd name="T38" fmla="*/ 137 w 194"/>
                  <a:gd name="T39" fmla="*/ 15 h 19"/>
                  <a:gd name="T40" fmla="*/ 168 w 194"/>
                  <a:gd name="T41" fmla="*/ 14 h 19"/>
                  <a:gd name="T42" fmla="*/ 194 w 194"/>
                  <a:gd name="T43" fmla="*/ 16 h 19"/>
                  <a:gd name="T44" fmla="*/ 192 w 194"/>
                  <a:gd name="T45"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4" h="19">
                    <a:moveTo>
                      <a:pt x="192" y="13"/>
                    </a:moveTo>
                    <a:lnTo>
                      <a:pt x="192" y="13"/>
                    </a:lnTo>
                    <a:cubicBezTo>
                      <a:pt x="187" y="13"/>
                      <a:pt x="175" y="11"/>
                      <a:pt x="168" y="8"/>
                    </a:cubicBezTo>
                    <a:cubicBezTo>
                      <a:pt x="159" y="4"/>
                      <a:pt x="147" y="5"/>
                      <a:pt x="138" y="6"/>
                    </a:cubicBezTo>
                    <a:cubicBezTo>
                      <a:pt x="119" y="9"/>
                      <a:pt x="110" y="8"/>
                      <a:pt x="95" y="4"/>
                    </a:cubicBezTo>
                    <a:cubicBezTo>
                      <a:pt x="80" y="0"/>
                      <a:pt x="59" y="1"/>
                      <a:pt x="53" y="4"/>
                    </a:cubicBezTo>
                    <a:cubicBezTo>
                      <a:pt x="46" y="7"/>
                      <a:pt x="47" y="8"/>
                      <a:pt x="54" y="6"/>
                    </a:cubicBezTo>
                    <a:cubicBezTo>
                      <a:pt x="62" y="5"/>
                      <a:pt x="79" y="3"/>
                      <a:pt x="94" y="7"/>
                    </a:cubicBezTo>
                    <a:cubicBezTo>
                      <a:pt x="109" y="11"/>
                      <a:pt x="123" y="11"/>
                      <a:pt x="132" y="11"/>
                    </a:cubicBezTo>
                    <a:cubicBezTo>
                      <a:pt x="141" y="10"/>
                      <a:pt x="148" y="9"/>
                      <a:pt x="152" y="9"/>
                    </a:cubicBezTo>
                    <a:cubicBezTo>
                      <a:pt x="156" y="9"/>
                      <a:pt x="156" y="11"/>
                      <a:pt x="152" y="11"/>
                    </a:cubicBezTo>
                    <a:cubicBezTo>
                      <a:pt x="125" y="15"/>
                      <a:pt x="113" y="15"/>
                      <a:pt x="97" y="11"/>
                    </a:cubicBezTo>
                    <a:cubicBezTo>
                      <a:pt x="82" y="7"/>
                      <a:pt x="67" y="8"/>
                      <a:pt x="57" y="10"/>
                    </a:cubicBezTo>
                    <a:cubicBezTo>
                      <a:pt x="46" y="11"/>
                      <a:pt x="36" y="10"/>
                      <a:pt x="26" y="7"/>
                    </a:cubicBezTo>
                    <a:cubicBezTo>
                      <a:pt x="16" y="3"/>
                      <a:pt x="8" y="2"/>
                      <a:pt x="2" y="4"/>
                    </a:cubicBezTo>
                    <a:cubicBezTo>
                      <a:pt x="0" y="4"/>
                      <a:pt x="0" y="5"/>
                      <a:pt x="3" y="5"/>
                    </a:cubicBezTo>
                    <a:cubicBezTo>
                      <a:pt x="7" y="4"/>
                      <a:pt x="17" y="4"/>
                      <a:pt x="25" y="8"/>
                    </a:cubicBezTo>
                    <a:cubicBezTo>
                      <a:pt x="34" y="12"/>
                      <a:pt x="47" y="13"/>
                      <a:pt x="59" y="12"/>
                    </a:cubicBezTo>
                    <a:cubicBezTo>
                      <a:pt x="70" y="10"/>
                      <a:pt x="85" y="8"/>
                      <a:pt x="97" y="13"/>
                    </a:cubicBezTo>
                    <a:cubicBezTo>
                      <a:pt x="110" y="19"/>
                      <a:pt x="124" y="17"/>
                      <a:pt x="137" y="15"/>
                    </a:cubicBezTo>
                    <a:cubicBezTo>
                      <a:pt x="149" y="14"/>
                      <a:pt x="158" y="11"/>
                      <a:pt x="168" y="14"/>
                    </a:cubicBezTo>
                    <a:cubicBezTo>
                      <a:pt x="177" y="16"/>
                      <a:pt x="189" y="17"/>
                      <a:pt x="194" y="16"/>
                    </a:cubicBezTo>
                    <a:lnTo>
                      <a:pt x="192" y="13"/>
                    </a:lnTo>
                    <a:close/>
                  </a:path>
                </a:pathLst>
              </a:custGeom>
              <a:solidFill>
                <a:srgbClr val="16377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83" name="Freeform 1360"/>
              <p:cNvSpPr>
                <a:spLocks/>
              </p:cNvSpPr>
              <p:nvPr/>
            </p:nvSpPr>
            <p:spPr bwMode="auto">
              <a:xfrm>
                <a:off x="3760" y="2973"/>
                <a:ext cx="107" cy="6"/>
              </a:xfrm>
              <a:custGeom>
                <a:avLst/>
                <a:gdLst>
                  <a:gd name="T0" fmla="*/ 338 w 339"/>
                  <a:gd name="T1" fmla="*/ 15 h 21"/>
                  <a:gd name="T2" fmla="*/ 338 w 339"/>
                  <a:gd name="T3" fmla="*/ 15 h 21"/>
                  <a:gd name="T4" fmla="*/ 312 w 339"/>
                  <a:gd name="T5" fmla="*/ 13 h 21"/>
                  <a:gd name="T6" fmla="*/ 278 w 339"/>
                  <a:gd name="T7" fmla="*/ 16 h 21"/>
                  <a:gd name="T8" fmla="*/ 235 w 339"/>
                  <a:gd name="T9" fmla="*/ 12 h 21"/>
                  <a:gd name="T10" fmla="*/ 207 w 339"/>
                  <a:gd name="T11" fmla="*/ 10 h 21"/>
                  <a:gd name="T12" fmla="*/ 167 w 339"/>
                  <a:gd name="T13" fmla="*/ 8 h 21"/>
                  <a:gd name="T14" fmla="*/ 127 w 339"/>
                  <a:gd name="T15" fmla="*/ 5 h 21"/>
                  <a:gd name="T16" fmla="*/ 96 w 339"/>
                  <a:gd name="T17" fmla="*/ 4 h 21"/>
                  <a:gd name="T18" fmla="*/ 63 w 339"/>
                  <a:gd name="T19" fmla="*/ 3 h 21"/>
                  <a:gd name="T20" fmla="*/ 33 w 339"/>
                  <a:gd name="T21" fmla="*/ 4 h 21"/>
                  <a:gd name="T22" fmla="*/ 2 w 339"/>
                  <a:gd name="T23" fmla="*/ 1 h 21"/>
                  <a:gd name="T24" fmla="*/ 0 w 339"/>
                  <a:gd name="T25" fmla="*/ 4 h 21"/>
                  <a:gd name="T26" fmla="*/ 32 w 339"/>
                  <a:gd name="T27" fmla="*/ 6 h 21"/>
                  <a:gd name="T28" fmla="*/ 65 w 339"/>
                  <a:gd name="T29" fmla="*/ 7 h 21"/>
                  <a:gd name="T30" fmla="*/ 95 w 339"/>
                  <a:gd name="T31" fmla="*/ 7 h 21"/>
                  <a:gd name="T32" fmla="*/ 129 w 339"/>
                  <a:gd name="T33" fmla="*/ 8 h 21"/>
                  <a:gd name="T34" fmla="*/ 167 w 339"/>
                  <a:gd name="T35" fmla="*/ 10 h 21"/>
                  <a:gd name="T36" fmla="*/ 208 w 339"/>
                  <a:gd name="T37" fmla="*/ 14 h 21"/>
                  <a:gd name="T38" fmla="*/ 238 w 339"/>
                  <a:gd name="T39" fmla="*/ 15 h 21"/>
                  <a:gd name="T40" fmla="*/ 280 w 339"/>
                  <a:gd name="T41" fmla="*/ 18 h 21"/>
                  <a:gd name="T42" fmla="*/ 313 w 339"/>
                  <a:gd name="T43" fmla="*/ 15 h 21"/>
                  <a:gd name="T44" fmla="*/ 339 w 339"/>
                  <a:gd name="T45" fmla="*/ 17 h 21"/>
                  <a:gd name="T46" fmla="*/ 338 w 339"/>
                  <a:gd name="T47"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9" h="21">
                    <a:moveTo>
                      <a:pt x="338" y="15"/>
                    </a:moveTo>
                    <a:lnTo>
                      <a:pt x="338" y="15"/>
                    </a:lnTo>
                    <a:cubicBezTo>
                      <a:pt x="333" y="16"/>
                      <a:pt x="318" y="15"/>
                      <a:pt x="312" y="13"/>
                    </a:cubicBezTo>
                    <a:cubicBezTo>
                      <a:pt x="305" y="11"/>
                      <a:pt x="294" y="13"/>
                      <a:pt x="278" y="16"/>
                    </a:cubicBezTo>
                    <a:cubicBezTo>
                      <a:pt x="262" y="19"/>
                      <a:pt x="244" y="14"/>
                      <a:pt x="235" y="12"/>
                    </a:cubicBezTo>
                    <a:cubicBezTo>
                      <a:pt x="226" y="10"/>
                      <a:pt x="215" y="9"/>
                      <a:pt x="207" y="10"/>
                    </a:cubicBezTo>
                    <a:cubicBezTo>
                      <a:pt x="199" y="11"/>
                      <a:pt x="186" y="13"/>
                      <a:pt x="167" y="8"/>
                    </a:cubicBezTo>
                    <a:cubicBezTo>
                      <a:pt x="145" y="1"/>
                      <a:pt x="132" y="4"/>
                      <a:pt x="127" y="5"/>
                    </a:cubicBezTo>
                    <a:cubicBezTo>
                      <a:pt x="121" y="7"/>
                      <a:pt x="109" y="7"/>
                      <a:pt x="96" y="4"/>
                    </a:cubicBezTo>
                    <a:cubicBezTo>
                      <a:pt x="83" y="0"/>
                      <a:pt x="71" y="1"/>
                      <a:pt x="63" y="3"/>
                    </a:cubicBezTo>
                    <a:cubicBezTo>
                      <a:pt x="56" y="5"/>
                      <a:pt x="44" y="7"/>
                      <a:pt x="33" y="4"/>
                    </a:cubicBezTo>
                    <a:cubicBezTo>
                      <a:pt x="22" y="0"/>
                      <a:pt x="9" y="0"/>
                      <a:pt x="2" y="1"/>
                    </a:cubicBezTo>
                    <a:lnTo>
                      <a:pt x="0" y="4"/>
                    </a:lnTo>
                    <a:cubicBezTo>
                      <a:pt x="7" y="3"/>
                      <a:pt x="23" y="2"/>
                      <a:pt x="32" y="6"/>
                    </a:cubicBezTo>
                    <a:cubicBezTo>
                      <a:pt x="44" y="10"/>
                      <a:pt x="59" y="8"/>
                      <a:pt x="65" y="7"/>
                    </a:cubicBezTo>
                    <a:cubicBezTo>
                      <a:pt x="76" y="3"/>
                      <a:pt x="84" y="4"/>
                      <a:pt x="95" y="7"/>
                    </a:cubicBezTo>
                    <a:cubicBezTo>
                      <a:pt x="104" y="10"/>
                      <a:pt x="119" y="10"/>
                      <a:pt x="129" y="8"/>
                    </a:cubicBezTo>
                    <a:cubicBezTo>
                      <a:pt x="145" y="4"/>
                      <a:pt x="154" y="6"/>
                      <a:pt x="167" y="10"/>
                    </a:cubicBezTo>
                    <a:cubicBezTo>
                      <a:pt x="180" y="15"/>
                      <a:pt x="198" y="15"/>
                      <a:pt x="208" y="14"/>
                    </a:cubicBezTo>
                    <a:cubicBezTo>
                      <a:pt x="218" y="14"/>
                      <a:pt x="226" y="11"/>
                      <a:pt x="238" y="15"/>
                    </a:cubicBezTo>
                    <a:cubicBezTo>
                      <a:pt x="250" y="19"/>
                      <a:pt x="266" y="21"/>
                      <a:pt x="280" y="18"/>
                    </a:cubicBezTo>
                    <a:cubicBezTo>
                      <a:pt x="294" y="15"/>
                      <a:pt x="306" y="14"/>
                      <a:pt x="313" y="15"/>
                    </a:cubicBezTo>
                    <a:cubicBezTo>
                      <a:pt x="319" y="17"/>
                      <a:pt x="330" y="18"/>
                      <a:pt x="339" y="17"/>
                    </a:cubicBezTo>
                    <a:lnTo>
                      <a:pt x="338" y="15"/>
                    </a:lnTo>
                    <a:close/>
                  </a:path>
                </a:pathLst>
              </a:custGeom>
              <a:solidFill>
                <a:srgbClr val="16377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84" name="Freeform 1361"/>
              <p:cNvSpPr>
                <a:spLocks/>
              </p:cNvSpPr>
              <p:nvPr/>
            </p:nvSpPr>
            <p:spPr bwMode="auto">
              <a:xfrm>
                <a:off x="3760" y="2974"/>
                <a:ext cx="108" cy="7"/>
              </a:xfrm>
              <a:custGeom>
                <a:avLst/>
                <a:gdLst>
                  <a:gd name="T0" fmla="*/ 343 w 344"/>
                  <a:gd name="T1" fmla="*/ 15 h 22"/>
                  <a:gd name="T2" fmla="*/ 343 w 344"/>
                  <a:gd name="T3" fmla="*/ 15 h 22"/>
                  <a:gd name="T4" fmla="*/ 320 w 344"/>
                  <a:gd name="T5" fmla="*/ 15 h 22"/>
                  <a:gd name="T6" fmla="*/ 284 w 344"/>
                  <a:gd name="T7" fmla="*/ 16 h 22"/>
                  <a:gd name="T8" fmla="*/ 249 w 344"/>
                  <a:gd name="T9" fmla="*/ 16 h 22"/>
                  <a:gd name="T10" fmla="*/ 213 w 344"/>
                  <a:gd name="T11" fmla="*/ 14 h 22"/>
                  <a:gd name="T12" fmla="*/ 164 w 344"/>
                  <a:gd name="T13" fmla="*/ 9 h 22"/>
                  <a:gd name="T14" fmla="*/ 125 w 344"/>
                  <a:gd name="T15" fmla="*/ 9 h 22"/>
                  <a:gd name="T16" fmla="*/ 91 w 344"/>
                  <a:gd name="T17" fmla="*/ 6 h 22"/>
                  <a:gd name="T18" fmla="*/ 67 w 344"/>
                  <a:gd name="T19" fmla="*/ 6 h 22"/>
                  <a:gd name="T20" fmla="*/ 35 w 344"/>
                  <a:gd name="T21" fmla="*/ 4 h 22"/>
                  <a:gd name="T22" fmla="*/ 1 w 344"/>
                  <a:gd name="T23" fmla="*/ 2 h 22"/>
                  <a:gd name="T24" fmla="*/ 0 w 344"/>
                  <a:gd name="T25" fmla="*/ 4 h 22"/>
                  <a:gd name="T26" fmla="*/ 35 w 344"/>
                  <a:gd name="T27" fmla="*/ 6 h 22"/>
                  <a:gd name="T28" fmla="*/ 67 w 344"/>
                  <a:gd name="T29" fmla="*/ 8 h 22"/>
                  <a:gd name="T30" fmla="*/ 91 w 344"/>
                  <a:gd name="T31" fmla="*/ 9 h 22"/>
                  <a:gd name="T32" fmla="*/ 127 w 344"/>
                  <a:gd name="T33" fmla="*/ 11 h 22"/>
                  <a:gd name="T34" fmla="*/ 164 w 344"/>
                  <a:gd name="T35" fmla="*/ 11 h 22"/>
                  <a:gd name="T36" fmla="*/ 214 w 344"/>
                  <a:gd name="T37" fmla="*/ 15 h 22"/>
                  <a:gd name="T38" fmla="*/ 249 w 344"/>
                  <a:gd name="T39" fmla="*/ 18 h 22"/>
                  <a:gd name="T40" fmla="*/ 285 w 344"/>
                  <a:gd name="T41" fmla="*/ 18 h 22"/>
                  <a:gd name="T42" fmla="*/ 321 w 344"/>
                  <a:gd name="T43" fmla="*/ 17 h 22"/>
                  <a:gd name="T44" fmla="*/ 344 w 344"/>
                  <a:gd name="T45" fmla="*/ 17 h 22"/>
                  <a:gd name="T46" fmla="*/ 343 w 344"/>
                  <a:gd name="T47"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2">
                    <a:moveTo>
                      <a:pt x="343" y="15"/>
                    </a:moveTo>
                    <a:lnTo>
                      <a:pt x="343" y="15"/>
                    </a:lnTo>
                    <a:cubicBezTo>
                      <a:pt x="339" y="16"/>
                      <a:pt x="329" y="16"/>
                      <a:pt x="320" y="15"/>
                    </a:cubicBezTo>
                    <a:cubicBezTo>
                      <a:pt x="305" y="13"/>
                      <a:pt x="294" y="14"/>
                      <a:pt x="284" y="16"/>
                    </a:cubicBezTo>
                    <a:cubicBezTo>
                      <a:pt x="269" y="20"/>
                      <a:pt x="261" y="19"/>
                      <a:pt x="249" y="16"/>
                    </a:cubicBezTo>
                    <a:cubicBezTo>
                      <a:pt x="237" y="13"/>
                      <a:pt x="226" y="12"/>
                      <a:pt x="213" y="14"/>
                    </a:cubicBezTo>
                    <a:cubicBezTo>
                      <a:pt x="199" y="15"/>
                      <a:pt x="180" y="13"/>
                      <a:pt x="164" y="9"/>
                    </a:cubicBezTo>
                    <a:cubicBezTo>
                      <a:pt x="149" y="5"/>
                      <a:pt x="137" y="6"/>
                      <a:pt x="125" y="9"/>
                    </a:cubicBezTo>
                    <a:cubicBezTo>
                      <a:pt x="114" y="12"/>
                      <a:pt x="97" y="9"/>
                      <a:pt x="91" y="6"/>
                    </a:cubicBezTo>
                    <a:cubicBezTo>
                      <a:pt x="86" y="4"/>
                      <a:pt x="78" y="4"/>
                      <a:pt x="67" y="6"/>
                    </a:cubicBezTo>
                    <a:cubicBezTo>
                      <a:pt x="56" y="8"/>
                      <a:pt x="46" y="7"/>
                      <a:pt x="35" y="4"/>
                    </a:cubicBezTo>
                    <a:cubicBezTo>
                      <a:pt x="24" y="2"/>
                      <a:pt x="10" y="0"/>
                      <a:pt x="1" y="2"/>
                    </a:cubicBezTo>
                    <a:lnTo>
                      <a:pt x="0" y="4"/>
                    </a:lnTo>
                    <a:cubicBezTo>
                      <a:pt x="7" y="3"/>
                      <a:pt x="25" y="3"/>
                      <a:pt x="35" y="6"/>
                    </a:cubicBezTo>
                    <a:cubicBezTo>
                      <a:pt x="47" y="11"/>
                      <a:pt x="60" y="9"/>
                      <a:pt x="67" y="8"/>
                    </a:cubicBezTo>
                    <a:cubicBezTo>
                      <a:pt x="74" y="7"/>
                      <a:pt x="86" y="6"/>
                      <a:pt x="91" y="9"/>
                    </a:cubicBezTo>
                    <a:cubicBezTo>
                      <a:pt x="102" y="14"/>
                      <a:pt x="120" y="13"/>
                      <a:pt x="127" y="11"/>
                    </a:cubicBezTo>
                    <a:cubicBezTo>
                      <a:pt x="141" y="7"/>
                      <a:pt x="152" y="7"/>
                      <a:pt x="164" y="11"/>
                    </a:cubicBezTo>
                    <a:cubicBezTo>
                      <a:pt x="177" y="15"/>
                      <a:pt x="199" y="17"/>
                      <a:pt x="214" y="15"/>
                    </a:cubicBezTo>
                    <a:cubicBezTo>
                      <a:pt x="223" y="14"/>
                      <a:pt x="237" y="15"/>
                      <a:pt x="249" y="18"/>
                    </a:cubicBezTo>
                    <a:cubicBezTo>
                      <a:pt x="261" y="21"/>
                      <a:pt x="272" y="22"/>
                      <a:pt x="285" y="18"/>
                    </a:cubicBezTo>
                    <a:cubicBezTo>
                      <a:pt x="299" y="15"/>
                      <a:pt x="313" y="15"/>
                      <a:pt x="321" y="17"/>
                    </a:cubicBezTo>
                    <a:cubicBezTo>
                      <a:pt x="328" y="18"/>
                      <a:pt x="334" y="19"/>
                      <a:pt x="344" y="17"/>
                    </a:cubicBezTo>
                    <a:lnTo>
                      <a:pt x="343" y="15"/>
                    </a:lnTo>
                    <a:close/>
                  </a:path>
                </a:pathLst>
              </a:custGeom>
              <a:solidFill>
                <a:srgbClr val="16377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85" name="Freeform 1362"/>
              <p:cNvSpPr>
                <a:spLocks/>
              </p:cNvSpPr>
              <p:nvPr/>
            </p:nvSpPr>
            <p:spPr bwMode="auto">
              <a:xfrm>
                <a:off x="3756" y="2976"/>
                <a:ext cx="113" cy="6"/>
              </a:xfrm>
              <a:custGeom>
                <a:avLst/>
                <a:gdLst>
                  <a:gd name="T0" fmla="*/ 356 w 357"/>
                  <a:gd name="T1" fmla="*/ 15 h 19"/>
                  <a:gd name="T2" fmla="*/ 356 w 357"/>
                  <a:gd name="T3" fmla="*/ 15 h 19"/>
                  <a:gd name="T4" fmla="*/ 330 w 357"/>
                  <a:gd name="T5" fmla="*/ 15 h 19"/>
                  <a:gd name="T6" fmla="*/ 300 w 357"/>
                  <a:gd name="T7" fmla="*/ 16 h 19"/>
                  <a:gd name="T8" fmla="*/ 260 w 357"/>
                  <a:gd name="T9" fmla="*/ 16 h 19"/>
                  <a:gd name="T10" fmla="*/ 226 w 357"/>
                  <a:gd name="T11" fmla="*/ 13 h 19"/>
                  <a:gd name="T12" fmla="*/ 182 w 357"/>
                  <a:gd name="T13" fmla="*/ 10 h 19"/>
                  <a:gd name="T14" fmla="*/ 138 w 357"/>
                  <a:gd name="T15" fmla="*/ 9 h 19"/>
                  <a:gd name="T16" fmla="*/ 82 w 357"/>
                  <a:gd name="T17" fmla="*/ 11 h 19"/>
                  <a:gd name="T18" fmla="*/ 49 w 357"/>
                  <a:gd name="T19" fmla="*/ 5 h 19"/>
                  <a:gd name="T20" fmla="*/ 7 w 357"/>
                  <a:gd name="T21" fmla="*/ 2 h 19"/>
                  <a:gd name="T22" fmla="*/ 6 w 357"/>
                  <a:gd name="T23" fmla="*/ 4 h 19"/>
                  <a:gd name="T24" fmla="*/ 44 w 357"/>
                  <a:gd name="T25" fmla="*/ 8 h 19"/>
                  <a:gd name="T26" fmla="*/ 3 w 357"/>
                  <a:gd name="T27" fmla="*/ 9 h 19"/>
                  <a:gd name="T28" fmla="*/ 0 w 357"/>
                  <a:gd name="T29" fmla="*/ 13 h 19"/>
                  <a:gd name="T30" fmla="*/ 54 w 357"/>
                  <a:gd name="T31" fmla="*/ 12 h 19"/>
                  <a:gd name="T32" fmla="*/ 94 w 357"/>
                  <a:gd name="T33" fmla="*/ 14 h 19"/>
                  <a:gd name="T34" fmla="*/ 134 w 357"/>
                  <a:gd name="T35" fmla="*/ 19 h 19"/>
                  <a:gd name="T36" fmla="*/ 183 w 357"/>
                  <a:gd name="T37" fmla="*/ 19 h 19"/>
                  <a:gd name="T38" fmla="*/ 160 w 357"/>
                  <a:gd name="T39" fmla="*/ 17 h 19"/>
                  <a:gd name="T40" fmla="*/ 142 w 357"/>
                  <a:gd name="T41" fmla="*/ 14 h 19"/>
                  <a:gd name="T42" fmla="*/ 148 w 357"/>
                  <a:gd name="T43" fmla="*/ 11 h 19"/>
                  <a:gd name="T44" fmla="*/ 187 w 357"/>
                  <a:gd name="T45" fmla="*/ 19 h 19"/>
                  <a:gd name="T46" fmla="*/ 226 w 357"/>
                  <a:gd name="T47" fmla="*/ 19 h 19"/>
                  <a:gd name="T48" fmla="*/ 252 w 357"/>
                  <a:gd name="T49" fmla="*/ 17 h 19"/>
                  <a:gd name="T50" fmla="*/ 260 w 357"/>
                  <a:gd name="T51" fmla="*/ 19 h 19"/>
                  <a:gd name="T52" fmla="*/ 301 w 357"/>
                  <a:gd name="T53" fmla="*/ 19 h 19"/>
                  <a:gd name="T54" fmla="*/ 331 w 357"/>
                  <a:gd name="T55" fmla="*/ 17 h 19"/>
                  <a:gd name="T56" fmla="*/ 357 w 357"/>
                  <a:gd name="T57" fmla="*/ 17 h 19"/>
                  <a:gd name="T58" fmla="*/ 356 w 357"/>
                  <a:gd name="T5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7" h="19">
                    <a:moveTo>
                      <a:pt x="356" y="15"/>
                    </a:moveTo>
                    <a:lnTo>
                      <a:pt x="356" y="15"/>
                    </a:lnTo>
                    <a:cubicBezTo>
                      <a:pt x="352" y="15"/>
                      <a:pt x="337" y="15"/>
                      <a:pt x="330" y="15"/>
                    </a:cubicBezTo>
                    <a:cubicBezTo>
                      <a:pt x="323" y="14"/>
                      <a:pt x="312" y="12"/>
                      <a:pt x="300" y="16"/>
                    </a:cubicBezTo>
                    <a:cubicBezTo>
                      <a:pt x="287" y="19"/>
                      <a:pt x="270" y="19"/>
                      <a:pt x="260" y="16"/>
                    </a:cubicBezTo>
                    <a:cubicBezTo>
                      <a:pt x="250" y="12"/>
                      <a:pt x="237" y="11"/>
                      <a:pt x="226" y="13"/>
                    </a:cubicBezTo>
                    <a:cubicBezTo>
                      <a:pt x="214" y="14"/>
                      <a:pt x="199" y="16"/>
                      <a:pt x="182" y="10"/>
                    </a:cubicBezTo>
                    <a:cubicBezTo>
                      <a:pt x="164" y="5"/>
                      <a:pt x="157" y="4"/>
                      <a:pt x="138" y="9"/>
                    </a:cubicBezTo>
                    <a:cubicBezTo>
                      <a:pt x="130" y="11"/>
                      <a:pt x="92" y="11"/>
                      <a:pt x="82" y="11"/>
                    </a:cubicBezTo>
                    <a:cubicBezTo>
                      <a:pt x="71" y="12"/>
                      <a:pt x="58" y="8"/>
                      <a:pt x="49" y="5"/>
                    </a:cubicBezTo>
                    <a:cubicBezTo>
                      <a:pt x="42" y="1"/>
                      <a:pt x="22" y="0"/>
                      <a:pt x="7" y="2"/>
                    </a:cubicBezTo>
                    <a:lnTo>
                      <a:pt x="6" y="4"/>
                    </a:lnTo>
                    <a:cubicBezTo>
                      <a:pt x="19" y="2"/>
                      <a:pt x="37" y="4"/>
                      <a:pt x="44" y="8"/>
                    </a:cubicBezTo>
                    <a:cubicBezTo>
                      <a:pt x="35" y="6"/>
                      <a:pt x="14" y="7"/>
                      <a:pt x="3" y="9"/>
                    </a:cubicBezTo>
                    <a:lnTo>
                      <a:pt x="0" y="13"/>
                    </a:lnTo>
                    <a:cubicBezTo>
                      <a:pt x="18" y="9"/>
                      <a:pt x="45" y="10"/>
                      <a:pt x="54" y="12"/>
                    </a:cubicBezTo>
                    <a:cubicBezTo>
                      <a:pt x="65" y="15"/>
                      <a:pt x="83" y="17"/>
                      <a:pt x="94" y="14"/>
                    </a:cubicBezTo>
                    <a:cubicBezTo>
                      <a:pt x="105" y="11"/>
                      <a:pt x="123" y="14"/>
                      <a:pt x="134" y="19"/>
                    </a:cubicBezTo>
                    <a:lnTo>
                      <a:pt x="183" y="19"/>
                    </a:lnTo>
                    <a:cubicBezTo>
                      <a:pt x="176" y="14"/>
                      <a:pt x="166" y="17"/>
                      <a:pt x="160" y="17"/>
                    </a:cubicBezTo>
                    <a:cubicBezTo>
                      <a:pt x="153" y="18"/>
                      <a:pt x="146" y="16"/>
                      <a:pt x="142" y="14"/>
                    </a:cubicBezTo>
                    <a:cubicBezTo>
                      <a:pt x="139" y="12"/>
                      <a:pt x="142" y="12"/>
                      <a:pt x="148" y="11"/>
                    </a:cubicBezTo>
                    <a:cubicBezTo>
                      <a:pt x="165" y="6"/>
                      <a:pt x="178" y="12"/>
                      <a:pt x="187" y="19"/>
                    </a:cubicBezTo>
                    <a:lnTo>
                      <a:pt x="226" y="19"/>
                    </a:lnTo>
                    <a:cubicBezTo>
                      <a:pt x="237" y="11"/>
                      <a:pt x="246" y="15"/>
                      <a:pt x="252" y="17"/>
                    </a:cubicBezTo>
                    <a:cubicBezTo>
                      <a:pt x="253" y="17"/>
                      <a:pt x="256" y="18"/>
                      <a:pt x="260" y="19"/>
                    </a:cubicBezTo>
                    <a:lnTo>
                      <a:pt x="301" y="19"/>
                    </a:lnTo>
                    <a:cubicBezTo>
                      <a:pt x="311" y="15"/>
                      <a:pt x="324" y="16"/>
                      <a:pt x="331" y="17"/>
                    </a:cubicBezTo>
                    <a:cubicBezTo>
                      <a:pt x="337" y="18"/>
                      <a:pt x="345" y="19"/>
                      <a:pt x="357" y="17"/>
                    </a:cubicBezTo>
                    <a:lnTo>
                      <a:pt x="356" y="15"/>
                    </a:lnTo>
                    <a:close/>
                  </a:path>
                </a:pathLst>
              </a:custGeom>
              <a:solidFill>
                <a:srgbClr val="16377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86" name="Freeform 1363"/>
              <p:cNvSpPr>
                <a:spLocks/>
              </p:cNvSpPr>
              <p:nvPr/>
            </p:nvSpPr>
            <p:spPr bwMode="auto">
              <a:xfrm>
                <a:off x="3762" y="2950"/>
                <a:ext cx="103" cy="24"/>
              </a:xfrm>
              <a:custGeom>
                <a:avLst/>
                <a:gdLst>
                  <a:gd name="T0" fmla="*/ 311 w 325"/>
                  <a:gd name="T1" fmla="*/ 49 h 76"/>
                  <a:gd name="T2" fmla="*/ 311 w 325"/>
                  <a:gd name="T3" fmla="*/ 49 h 76"/>
                  <a:gd name="T4" fmla="*/ 265 w 325"/>
                  <a:gd name="T5" fmla="*/ 18 h 76"/>
                  <a:gd name="T6" fmla="*/ 249 w 325"/>
                  <a:gd name="T7" fmla="*/ 19 h 76"/>
                  <a:gd name="T8" fmla="*/ 243 w 325"/>
                  <a:gd name="T9" fmla="*/ 35 h 76"/>
                  <a:gd name="T10" fmla="*/ 229 w 325"/>
                  <a:gd name="T11" fmla="*/ 13 h 76"/>
                  <a:gd name="T12" fmla="*/ 216 w 325"/>
                  <a:gd name="T13" fmla="*/ 13 h 76"/>
                  <a:gd name="T14" fmla="*/ 208 w 325"/>
                  <a:gd name="T15" fmla="*/ 33 h 76"/>
                  <a:gd name="T16" fmla="*/ 190 w 325"/>
                  <a:gd name="T17" fmla="*/ 8 h 76"/>
                  <a:gd name="T18" fmla="*/ 174 w 325"/>
                  <a:gd name="T19" fmla="*/ 9 h 76"/>
                  <a:gd name="T20" fmla="*/ 158 w 325"/>
                  <a:gd name="T21" fmla="*/ 37 h 76"/>
                  <a:gd name="T22" fmla="*/ 139 w 325"/>
                  <a:gd name="T23" fmla="*/ 5 h 76"/>
                  <a:gd name="T24" fmla="*/ 125 w 325"/>
                  <a:gd name="T25" fmla="*/ 7 h 76"/>
                  <a:gd name="T26" fmla="*/ 107 w 325"/>
                  <a:gd name="T27" fmla="*/ 43 h 76"/>
                  <a:gd name="T28" fmla="*/ 77 w 325"/>
                  <a:gd name="T29" fmla="*/ 0 h 76"/>
                  <a:gd name="T30" fmla="*/ 66 w 325"/>
                  <a:gd name="T31" fmla="*/ 1 h 76"/>
                  <a:gd name="T32" fmla="*/ 11 w 325"/>
                  <a:gd name="T33" fmla="*/ 48 h 76"/>
                  <a:gd name="T34" fmla="*/ 0 w 325"/>
                  <a:gd name="T35" fmla="*/ 67 h 76"/>
                  <a:gd name="T36" fmla="*/ 23 w 325"/>
                  <a:gd name="T37" fmla="*/ 70 h 76"/>
                  <a:gd name="T38" fmla="*/ 58 w 325"/>
                  <a:gd name="T39" fmla="*/ 71 h 76"/>
                  <a:gd name="T40" fmla="*/ 94 w 325"/>
                  <a:gd name="T41" fmla="*/ 69 h 76"/>
                  <a:gd name="T42" fmla="*/ 145 w 325"/>
                  <a:gd name="T43" fmla="*/ 65 h 76"/>
                  <a:gd name="T44" fmla="*/ 193 w 325"/>
                  <a:gd name="T45" fmla="*/ 67 h 76"/>
                  <a:gd name="T46" fmla="*/ 232 w 325"/>
                  <a:gd name="T47" fmla="*/ 67 h 76"/>
                  <a:gd name="T48" fmla="*/ 283 w 325"/>
                  <a:gd name="T49" fmla="*/ 68 h 76"/>
                  <a:gd name="T50" fmla="*/ 325 w 325"/>
                  <a:gd name="T51" fmla="*/ 73 h 76"/>
                  <a:gd name="T52" fmla="*/ 311 w 325"/>
                  <a:gd name="T53" fmla="*/ 4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5" h="76">
                    <a:moveTo>
                      <a:pt x="311" y="49"/>
                    </a:moveTo>
                    <a:lnTo>
                      <a:pt x="311" y="49"/>
                    </a:lnTo>
                    <a:cubicBezTo>
                      <a:pt x="285" y="48"/>
                      <a:pt x="275" y="33"/>
                      <a:pt x="265" y="18"/>
                    </a:cubicBezTo>
                    <a:cubicBezTo>
                      <a:pt x="261" y="18"/>
                      <a:pt x="254" y="19"/>
                      <a:pt x="249" y="19"/>
                    </a:cubicBezTo>
                    <a:cubicBezTo>
                      <a:pt x="248" y="21"/>
                      <a:pt x="245" y="29"/>
                      <a:pt x="243" y="35"/>
                    </a:cubicBezTo>
                    <a:cubicBezTo>
                      <a:pt x="238" y="31"/>
                      <a:pt x="232" y="20"/>
                      <a:pt x="229" y="13"/>
                    </a:cubicBezTo>
                    <a:cubicBezTo>
                      <a:pt x="226" y="13"/>
                      <a:pt x="221" y="13"/>
                      <a:pt x="216" y="13"/>
                    </a:cubicBezTo>
                    <a:cubicBezTo>
                      <a:pt x="215" y="16"/>
                      <a:pt x="210" y="28"/>
                      <a:pt x="208" y="33"/>
                    </a:cubicBezTo>
                    <a:cubicBezTo>
                      <a:pt x="203" y="28"/>
                      <a:pt x="194" y="14"/>
                      <a:pt x="190" y="8"/>
                    </a:cubicBezTo>
                    <a:cubicBezTo>
                      <a:pt x="186" y="8"/>
                      <a:pt x="179" y="9"/>
                      <a:pt x="174" y="9"/>
                    </a:cubicBezTo>
                    <a:cubicBezTo>
                      <a:pt x="171" y="18"/>
                      <a:pt x="165" y="30"/>
                      <a:pt x="158" y="37"/>
                    </a:cubicBezTo>
                    <a:cubicBezTo>
                      <a:pt x="153" y="32"/>
                      <a:pt x="143" y="13"/>
                      <a:pt x="139" y="5"/>
                    </a:cubicBezTo>
                    <a:cubicBezTo>
                      <a:pt x="136" y="5"/>
                      <a:pt x="129" y="7"/>
                      <a:pt x="125" y="7"/>
                    </a:cubicBezTo>
                    <a:cubicBezTo>
                      <a:pt x="122" y="13"/>
                      <a:pt x="112" y="33"/>
                      <a:pt x="107" y="43"/>
                    </a:cubicBezTo>
                    <a:cubicBezTo>
                      <a:pt x="97" y="34"/>
                      <a:pt x="85" y="13"/>
                      <a:pt x="77" y="0"/>
                    </a:cubicBezTo>
                    <a:lnTo>
                      <a:pt x="66" y="1"/>
                    </a:lnTo>
                    <a:cubicBezTo>
                      <a:pt x="51" y="41"/>
                      <a:pt x="26" y="46"/>
                      <a:pt x="11" y="48"/>
                    </a:cubicBezTo>
                    <a:lnTo>
                      <a:pt x="0" y="67"/>
                    </a:lnTo>
                    <a:cubicBezTo>
                      <a:pt x="6" y="67"/>
                      <a:pt x="16" y="68"/>
                      <a:pt x="23" y="70"/>
                    </a:cubicBezTo>
                    <a:cubicBezTo>
                      <a:pt x="31" y="73"/>
                      <a:pt x="46" y="75"/>
                      <a:pt x="58" y="71"/>
                    </a:cubicBezTo>
                    <a:cubicBezTo>
                      <a:pt x="69" y="66"/>
                      <a:pt x="82" y="67"/>
                      <a:pt x="94" y="69"/>
                    </a:cubicBezTo>
                    <a:cubicBezTo>
                      <a:pt x="106" y="72"/>
                      <a:pt x="127" y="73"/>
                      <a:pt x="145" y="65"/>
                    </a:cubicBezTo>
                    <a:cubicBezTo>
                      <a:pt x="168" y="76"/>
                      <a:pt x="182" y="70"/>
                      <a:pt x="193" y="67"/>
                    </a:cubicBezTo>
                    <a:cubicBezTo>
                      <a:pt x="205" y="65"/>
                      <a:pt x="220" y="63"/>
                      <a:pt x="232" y="67"/>
                    </a:cubicBezTo>
                    <a:cubicBezTo>
                      <a:pt x="248" y="72"/>
                      <a:pt x="268" y="72"/>
                      <a:pt x="283" y="68"/>
                    </a:cubicBezTo>
                    <a:cubicBezTo>
                      <a:pt x="301" y="63"/>
                      <a:pt x="312" y="73"/>
                      <a:pt x="325" y="73"/>
                    </a:cubicBezTo>
                    <a:lnTo>
                      <a:pt x="311" y="49"/>
                    </a:lnTo>
                    <a:close/>
                  </a:path>
                </a:pathLst>
              </a:custGeom>
              <a:solidFill>
                <a:srgbClr val="17B08C"/>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87" name="Freeform 1364"/>
              <p:cNvSpPr>
                <a:spLocks/>
              </p:cNvSpPr>
              <p:nvPr/>
            </p:nvSpPr>
            <p:spPr bwMode="auto">
              <a:xfrm>
                <a:off x="3783" y="2950"/>
                <a:ext cx="22" cy="22"/>
              </a:xfrm>
              <a:custGeom>
                <a:avLst/>
                <a:gdLst>
                  <a:gd name="T0" fmla="*/ 0 w 72"/>
                  <a:gd name="T1" fmla="*/ 1 h 71"/>
                  <a:gd name="T2" fmla="*/ 0 w 72"/>
                  <a:gd name="T3" fmla="*/ 1 h 71"/>
                  <a:gd name="T4" fmla="*/ 43 w 72"/>
                  <a:gd name="T5" fmla="*/ 71 h 71"/>
                  <a:gd name="T6" fmla="*/ 50 w 72"/>
                  <a:gd name="T7" fmla="*/ 71 h 71"/>
                  <a:gd name="T8" fmla="*/ 18 w 72"/>
                  <a:gd name="T9" fmla="*/ 33 h 71"/>
                  <a:gd name="T10" fmla="*/ 17 w 72"/>
                  <a:gd name="T11" fmla="*/ 29 h 71"/>
                  <a:gd name="T12" fmla="*/ 62 w 72"/>
                  <a:gd name="T13" fmla="*/ 70 h 71"/>
                  <a:gd name="T14" fmla="*/ 72 w 72"/>
                  <a:gd name="T15" fmla="*/ 67 h 71"/>
                  <a:gd name="T16" fmla="*/ 11 w 72"/>
                  <a:gd name="T17" fmla="*/ 0 h 71"/>
                  <a:gd name="T18" fmla="*/ 0 w 72"/>
                  <a:gd name="T19" fmla="*/ 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1">
                    <a:moveTo>
                      <a:pt x="0" y="1"/>
                    </a:moveTo>
                    <a:lnTo>
                      <a:pt x="0" y="1"/>
                    </a:lnTo>
                    <a:cubicBezTo>
                      <a:pt x="1" y="22"/>
                      <a:pt x="13" y="44"/>
                      <a:pt x="43" y="71"/>
                    </a:cubicBezTo>
                    <a:cubicBezTo>
                      <a:pt x="45" y="71"/>
                      <a:pt x="48" y="71"/>
                      <a:pt x="50" y="71"/>
                    </a:cubicBezTo>
                    <a:cubicBezTo>
                      <a:pt x="42" y="63"/>
                      <a:pt x="24" y="43"/>
                      <a:pt x="18" y="33"/>
                    </a:cubicBezTo>
                    <a:cubicBezTo>
                      <a:pt x="17" y="32"/>
                      <a:pt x="17" y="30"/>
                      <a:pt x="17" y="29"/>
                    </a:cubicBezTo>
                    <a:cubicBezTo>
                      <a:pt x="34" y="48"/>
                      <a:pt x="46" y="63"/>
                      <a:pt x="62" y="70"/>
                    </a:cubicBezTo>
                    <a:cubicBezTo>
                      <a:pt x="65" y="69"/>
                      <a:pt x="69" y="68"/>
                      <a:pt x="72" y="67"/>
                    </a:cubicBezTo>
                    <a:cubicBezTo>
                      <a:pt x="45" y="54"/>
                      <a:pt x="31" y="33"/>
                      <a:pt x="11" y="0"/>
                    </a:cubicBezTo>
                    <a:cubicBezTo>
                      <a:pt x="7" y="0"/>
                      <a:pt x="2" y="0"/>
                      <a:pt x="0" y="1"/>
                    </a:cubicBezTo>
                    <a:close/>
                  </a:path>
                </a:pathLst>
              </a:custGeom>
              <a:solidFill>
                <a:srgbClr val="FCE0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88" name="Freeform 1365"/>
              <p:cNvSpPr>
                <a:spLocks/>
              </p:cNvSpPr>
              <p:nvPr/>
            </p:nvSpPr>
            <p:spPr bwMode="auto">
              <a:xfrm>
                <a:off x="3801" y="2952"/>
                <a:ext cx="24" cy="20"/>
              </a:xfrm>
              <a:custGeom>
                <a:avLst/>
                <a:gdLst>
                  <a:gd name="T0" fmla="*/ 54 w 74"/>
                  <a:gd name="T1" fmla="*/ 4 h 66"/>
                  <a:gd name="T2" fmla="*/ 54 w 74"/>
                  <a:gd name="T3" fmla="*/ 4 h 66"/>
                  <a:gd name="T4" fmla="*/ 36 w 74"/>
                  <a:gd name="T5" fmla="*/ 38 h 66"/>
                  <a:gd name="T6" fmla="*/ 41 w 74"/>
                  <a:gd name="T7" fmla="*/ 42 h 66"/>
                  <a:gd name="T8" fmla="*/ 50 w 74"/>
                  <a:gd name="T9" fmla="*/ 33 h 66"/>
                  <a:gd name="T10" fmla="*/ 47 w 74"/>
                  <a:gd name="T11" fmla="*/ 48 h 66"/>
                  <a:gd name="T12" fmla="*/ 74 w 74"/>
                  <a:gd name="T13" fmla="*/ 61 h 66"/>
                  <a:gd name="T14" fmla="*/ 55 w 74"/>
                  <a:gd name="T15" fmla="*/ 65 h 66"/>
                  <a:gd name="T16" fmla="*/ 16 w 74"/>
                  <a:gd name="T17" fmla="*/ 27 h 66"/>
                  <a:gd name="T18" fmla="*/ 21 w 74"/>
                  <a:gd name="T19" fmla="*/ 44 h 66"/>
                  <a:gd name="T20" fmla="*/ 47 w 74"/>
                  <a:gd name="T21" fmla="*/ 66 h 66"/>
                  <a:gd name="T22" fmla="*/ 20 w 74"/>
                  <a:gd name="T23" fmla="*/ 60 h 66"/>
                  <a:gd name="T24" fmla="*/ 0 w 74"/>
                  <a:gd name="T25" fmla="*/ 2 h 66"/>
                  <a:gd name="T26" fmla="*/ 14 w 74"/>
                  <a:gd name="T27" fmla="*/ 0 h 66"/>
                  <a:gd name="T28" fmla="*/ 33 w 74"/>
                  <a:gd name="T29" fmla="*/ 32 h 66"/>
                  <a:gd name="T30" fmla="*/ 49 w 74"/>
                  <a:gd name="T31" fmla="*/ 4 h 66"/>
                  <a:gd name="T32" fmla="*/ 54 w 74"/>
                  <a:gd name="T33"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66">
                    <a:moveTo>
                      <a:pt x="54" y="4"/>
                    </a:moveTo>
                    <a:lnTo>
                      <a:pt x="54" y="4"/>
                    </a:lnTo>
                    <a:cubicBezTo>
                      <a:pt x="49" y="18"/>
                      <a:pt x="44" y="31"/>
                      <a:pt x="36" y="38"/>
                    </a:cubicBezTo>
                    <a:cubicBezTo>
                      <a:pt x="37" y="39"/>
                      <a:pt x="40" y="41"/>
                      <a:pt x="41" y="42"/>
                    </a:cubicBezTo>
                    <a:cubicBezTo>
                      <a:pt x="44" y="40"/>
                      <a:pt x="49" y="35"/>
                      <a:pt x="50" y="33"/>
                    </a:cubicBezTo>
                    <a:cubicBezTo>
                      <a:pt x="52" y="34"/>
                      <a:pt x="52" y="38"/>
                      <a:pt x="47" y="48"/>
                    </a:cubicBezTo>
                    <a:cubicBezTo>
                      <a:pt x="54" y="52"/>
                      <a:pt x="66" y="59"/>
                      <a:pt x="74" y="61"/>
                    </a:cubicBezTo>
                    <a:cubicBezTo>
                      <a:pt x="67" y="62"/>
                      <a:pt x="59" y="65"/>
                      <a:pt x="55" y="65"/>
                    </a:cubicBezTo>
                    <a:cubicBezTo>
                      <a:pt x="40" y="54"/>
                      <a:pt x="28" y="47"/>
                      <a:pt x="16" y="27"/>
                    </a:cubicBezTo>
                    <a:cubicBezTo>
                      <a:pt x="14" y="34"/>
                      <a:pt x="15" y="38"/>
                      <a:pt x="21" y="44"/>
                    </a:cubicBezTo>
                    <a:cubicBezTo>
                      <a:pt x="25" y="49"/>
                      <a:pt x="33" y="58"/>
                      <a:pt x="47" y="66"/>
                    </a:cubicBezTo>
                    <a:cubicBezTo>
                      <a:pt x="39" y="66"/>
                      <a:pt x="30" y="65"/>
                      <a:pt x="20" y="60"/>
                    </a:cubicBezTo>
                    <a:cubicBezTo>
                      <a:pt x="14" y="50"/>
                      <a:pt x="2" y="28"/>
                      <a:pt x="0" y="2"/>
                    </a:cubicBezTo>
                    <a:cubicBezTo>
                      <a:pt x="4" y="2"/>
                      <a:pt x="10" y="0"/>
                      <a:pt x="14" y="0"/>
                    </a:cubicBezTo>
                    <a:cubicBezTo>
                      <a:pt x="18" y="10"/>
                      <a:pt x="27" y="26"/>
                      <a:pt x="33" y="32"/>
                    </a:cubicBezTo>
                    <a:cubicBezTo>
                      <a:pt x="38" y="27"/>
                      <a:pt x="45" y="16"/>
                      <a:pt x="49" y="4"/>
                    </a:cubicBezTo>
                    <a:cubicBezTo>
                      <a:pt x="50" y="4"/>
                      <a:pt x="53" y="4"/>
                      <a:pt x="54" y="4"/>
                    </a:cubicBezTo>
                    <a:close/>
                  </a:path>
                </a:pathLst>
              </a:custGeom>
              <a:solidFill>
                <a:srgbClr val="FCE0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89" name="Freeform 1366"/>
              <p:cNvSpPr>
                <a:spLocks/>
              </p:cNvSpPr>
              <p:nvPr/>
            </p:nvSpPr>
            <p:spPr bwMode="auto">
              <a:xfrm>
                <a:off x="3828" y="2954"/>
                <a:ext cx="3" cy="7"/>
              </a:xfrm>
              <a:custGeom>
                <a:avLst/>
                <a:gdLst>
                  <a:gd name="T0" fmla="*/ 12 w 12"/>
                  <a:gd name="T1" fmla="*/ 0 h 23"/>
                  <a:gd name="T2" fmla="*/ 12 w 12"/>
                  <a:gd name="T3" fmla="*/ 0 h 23"/>
                  <a:gd name="T4" fmla="*/ 3 w 12"/>
                  <a:gd name="T5" fmla="*/ 23 h 23"/>
                  <a:gd name="T6" fmla="*/ 0 w 12"/>
                  <a:gd name="T7" fmla="*/ 20 h 23"/>
                  <a:gd name="T8" fmla="*/ 8 w 12"/>
                  <a:gd name="T9" fmla="*/ 0 h 23"/>
                  <a:gd name="T10" fmla="*/ 12 w 12"/>
                  <a:gd name="T11" fmla="*/ 0 h 23"/>
                </a:gdLst>
                <a:ahLst/>
                <a:cxnLst>
                  <a:cxn ang="0">
                    <a:pos x="T0" y="T1"/>
                  </a:cxn>
                  <a:cxn ang="0">
                    <a:pos x="T2" y="T3"/>
                  </a:cxn>
                  <a:cxn ang="0">
                    <a:pos x="T4" y="T5"/>
                  </a:cxn>
                  <a:cxn ang="0">
                    <a:pos x="T6" y="T7"/>
                  </a:cxn>
                  <a:cxn ang="0">
                    <a:pos x="T8" y="T9"/>
                  </a:cxn>
                  <a:cxn ang="0">
                    <a:pos x="T10" y="T11"/>
                  </a:cxn>
                </a:cxnLst>
                <a:rect l="0" t="0" r="r" b="b"/>
                <a:pathLst>
                  <a:path w="12" h="23">
                    <a:moveTo>
                      <a:pt x="12" y="0"/>
                    </a:moveTo>
                    <a:lnTo>
                      <a:pt x="12" y="0"/>
                    </a:lnTo>
                    <a:cubicBezTo>
                      <a:pt x="11" y="7"/>
                      <a:pt x="6" y="18"/>
                      <a:pt x="3" y="23"/>
                    </a:cubicBezTo>
                    <a:cubicBezTo>
                      <a:pt x="2" y="22"/>
                      <a:pt x="0" y="21"/>
                      <a:pt x="0" y="20"/>
                    </a:cubicBezTo>
                    <a:lnTo>
                      <a:pt x="8" y="0"/>
                    </a:lnTo>
                    <a:cubicBezTo>
                      <a:pt x="9" y="0"/>
                      <a:pt x="12" y="0"/>
                      <a:pt x="12" y="0"/>
                    </a:cubicBezTo>
                    <a:close/>
                  </a:path>
                </a:pathLst>
              </a:custGeom>
              <a:solidFill>
                <a:srgbClr val="FCE0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90" name="Freeform 1367"/>
              <p:cNvSpPr>
                <a:spLocks/>
              </p:cNvSpPr>
              <p:nvPr/>
            </p:nvSpPr>
            <p:spPr bwMode="auto">
              <a:xfrm>
                <a:off x="3829" y="2959"/>
                <a:ext cx="2" cy="5"/>
              </a:xfrm>
              <a:custGeom>
                <a:avLst/>
                <a:gdLst>
                  <a:gd name="T0" fmla="*/ 0 w 8"/>
                  <a:gd name="T1" fmla="*/ 11 h 14"/>
                  <a:gd name="T2" fmla="*/ 0 w 8"/>
                  <a:gd name="T3" fmla="*/ 11 h 14"/>
                  <a:gd name="T4" fmla="*/ 5 w 8"/>
                  <a:gd name="T5" fmla="*/ 14 h 14"/>
                  <a:gd name="T6" fmla="*/ 7 w 8"/>
                  <a:gd name="T7" fmla="*/ 0 h 14"/>
                  <a:gd name="T8" fmla="*/ 0 w 8"/>
                  <a:gd name="T9" fmla="*/ 11 h 14"/>
                </a:gdLst>
                <a:ahLst/>
                <a:cxnLst>
                  <a:cxn ang="0">
                    <a:pos x="T0" y="T1"/>
                  </a:cxn>
                  <a:cxn ang="0">
                    <a:pos x="T2" y="T3"/>
                  </a:cxn>
                  <a:cxn ang="0">
                    <a:pos x="T4" y="T5"/>
                  </a:cxn>
                  <a:cxn ang="0">
                    <a:pos x="T6" y="T7"/>
                  </a:cxn>
                  <a:cxn ang="0">
                    <a:pos x="T8" y="T9"/>
                  </a:cxn>
                </a:cxnLst>
                <a:rect l="0" t="0" r="r" b="b"/>
                <a:pathLst>
                  <a:path w="8" h="14">
                    <a:moveTo>
                      <a:pt x="0" y="11"/>
                    </a:moveTo>
                    <a:lnTo>
                      <a:pt x="0" y="11"/>
                    </a:lnTo>
                    <a:cubicBezTo>
                      <a:pt x="1" y="12"/>
                      <a:pt x="4" y="14"/>
                      <a:pt x="5" y="14"/>
                    </a:cubicBezTo>
                    <a:cubicBezTo>
                      <a:pt x="8" y="10"/>
                      <a:pt x="8" y="7"/>
                      <a:pt x="7" y="0"/>
                    </a:cubicBezTo>
                    <a:cubicBezTo>
                      <a:pt x="4" y="3"/>
                      <a:pt x="4" y="9"/>
                      <a:pt x="0" y="11"/>
                    </a:cubicBezTo>
                    <a:close/>
                  </a:path>
                </a:pathLst>
              </a:custGeom>
              <a:solidFill>
                <a:srgbClr val="FCE0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91" name="Freeform 1368"/>
              <p:cNvSpPr>
                <a:spLocks/>
              </p:cNvSpPr>
              <p:nvPr/>
            </p:nvSpPr>
            <p:spPr bwMode="auto">
              <a:xfrm>
                <a:off x="3839" y="2956"/>
                <a:ext cx="3" cy="6"/>
              </a:xfrm>
              <a:custGeom>
                <a:avLst/>
                <a:gdLst>
                  <a:gd name="T0" fmla="*/ 0 w 10"/>
                  <a:gd name="T1" fmla="*/ 16 h 19"/>
                  <a:gd name="T2" fmla="*/ 0 w 10"/>
                  <a:gd name="T3" fmla="*/ 16 h 19"/>
                  <a:gd name="T4" fmla="*/ 4 w 10"/>
                  <a:gd name="T5" fmla="*/ 19 h 19"/>
                  <a:gd name="T6" fmla="*/ 10 w 10"/>
                  <a:gd name="T7" fmla="*/ 0 h 19"/>
                  <a:gd name="T8" fmla="*/ 6 w 10"/>
                  <a:gd name="T9" fmla="*/ 0 h 19"/>
                  <a:gd name="T10" fmla="*/ 0 w 10"/>
                  <a:gd name="T11" fmla="*/ 16 h 19"/>
                </a:gdLst>
                <a:ahLst/>
                <a:cxnLst>
                  <a:cxn ang="0">
                    <a:pos x="T0" y="T1"/>
                  </a:cxn>
                  <a:cxn ang="0">
                    <a:pos x="T2" y="T3"/>
                  </a:cxn>
                  <a:cxn ang="0">
                    <a:pos x="T4" y="T5"/>
                  </a:cxn>
                  <a:cxn ang="0">
                    <a:pos x="T6" y="T7"/>
                  </a:cxn>
                  <a:cxn ang="0">
                    <a:pos x="T8" y="T9"/>
                  </a:cxn>
                  <a:cxn ang="0">
                    <a:pos x="T10" y="T11"/>
                  </a:cxn>
                </a:cxnLst>
                <a:rect l="0" t="0" r="r" b="b"/>
                <a:pathLst>
                  <a:path w="10" h="19">
                    <a:moveTo>
                      <a:pt x="0" y="16"/>
                    </a:moveTo>
                    <a:lnTo>
                      <a:pt x="0" y="16"/>
                    </a:lnTo>
                    <a:cubicBezTo>
                      <a:pt x="2" y="17"/>
                      <a:pt x="3" y="18"/>
                      <a:pt x="4" y="19"/>
                    </a:cubicBezTo>
                    <a:cubicBezTo>
                      <a:pt x="7" y="12"/>
                      <a:pt x="10" y="4"/>
                      <a:pt x="10" y="0"/>
                    </a:cubicBezTo>
                    <a:cubicBezTo>
                      <a:pt x="9" y="0"/>
                      <a:pt x="7" y="0"/>
                      <a:pt x="6" y="0"/>
                    </a:cubicBezTo>
                    <a:cubicBezTo>
                      <a:pt x="4" y="6"/>
                      <a:pt x="1" y="14"/>
                      <a:pt x="0" y="16"/>
                    </a:cubicBezTo>
                    <a:close/>
                  </a:path>
                </a:pathLst>
              </a:custGeom>
              <a:solidFill>
                <a:srgbClr val="FCE01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192" name="Freeform 1369"/>
              <p:cNvSpPr>
                <a:spLocks/>
              </p:cNvSpPr>
              <p:nvPr/>
            </p:nvSpPr>
            <p:spPr bwMode="auto">
              <a:xfrm>
                <a:off x="3756" y="2885"/>
                <a:ext cx="114" cy="97"/>
              </a:xfrm>
              <a:custGeom>
                <a:avLst/>
                <a:gdLst>
                  <a:gd name="T0" fmla="*/ 361 w 361"/>
                  <a:gd name="T1" fmla="*/ 305 h 305"/>
                  <a:gd name="T2" fmla="*/ 361 w 361"/>
                  <a:gd name="T3" fmla="*/ 305 h 305"/>
                  <a:gd name="T4" fmla="*/ 181 w 361"/>
                  <a:gd name="T5" fmla="*/ 0 h 305"/>
                  <a:gd name="T6" fmla="*/ 0 w 361"/>
                  <a:gd name="T7" fmla="*/ 305 h 305"/>
                  <a:gd name="T8" fmla="*/ 361 w 361"/>
                  <a:gd name="T9" fmla="*/ 305 h 305"/>
                  <a:gd name="T10" fmla="*/ 361 w 361"/>
                  <a:gd name="T11" fmla="*/ 305 h 305"/>
                </a:gdLst>
                <a:ahLst/>
                <a:cxnLst>
                  <a:cxn ang="0">
                    <a:pos x="T0" y="T1"/>
                  </a:cxn>
                  <a:cxn ang="0">
                    <a:pos x="T2" y="T3"/>
                  </a:cxn>
                  <a:cxn ang="0">
                    <a:pos x="T4" y="T5"/>
                  </a:cxn>
                  <a:cxn ang="0">
                    <a:pos x="T6" y="T7"/>
                  </a:cxn>
                  <a:cxn ang="0">
                    <a:pos x="T8" y="T9"/>
                  </a:cxn>
                  <a:cxn ang="0">
                    <a:pos x="T10" y="T11"/>
                  </a:cxn>
                </a:cxnLst>
                <a:rect l="0" t="0" r="r" b="b"/>
                <a:pathLst>
                  <a:path w="361" h="305">
                    <a:moveTo>
                      <a:pt x="361" y="305"/>
                    </a:moveTo>
                    <a:lnTo>
                      <a:pt x="361" y="305"/>
                    </a:lnTo>
                    <a:lnTo>
                      <a:pt x="181" y="0"/>
                    </a:lnTo>
                    <a:lnTo>
                      <a:pt x="0" y="305"/>
                    </a:lnTo>
                    <a:lnTo>
                      <a:pt x="361" y="305"/>
                    </a:lnTo>
                    <a:lnTo>
                      <a:pt x="361" y="305"/>
                    </a:lnTo>
                    <a:close/>
                  </a:path>
                </a:pathLst>
              </a:custGeom>
              <a:noFill/>
              <a:ln w="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grpSp>
        <p:grpSp>
          <p:nvGrpSpPr>
            <p:cNvPr id="60" name="Group 1372"/>
            <p:cNvGrpSpPr>
              <a:grpSpLocks noChangeAspect="1"/>
            </p:cNvGrpSpPr>
            <p:nvPr/>
          </p:nvGrpSpPr>
          <p:grpSpPr bwMode="auto">
            <a:xfrm>
              <a:off x="7530379" y="5588918"/>
              <a:ext cx="468000" cy="312525"/>
              <a:chOff x="4706" y="2659"/>
              <a:chExt cx="891" cy="595"/>
            </a:xfrm>
          </p:grpSpPr>
          <p:sp>
            <p:nvSpPr>
              <p:cNvPr id="61" name="Freeform 1373"/>
              <p:cNvSpPr>
                <a:spLocks/>
              </p:cNvSpPr>
              <p:nvPr/>
            </p:nvSpPr>
            <p:spPr bwMode="auto">
              <a:xfrm>
                <a:off x="4706" y="2659"/>
                <a:ext cx="891" cy="595"/>
              </a:xfrm>
              <a:custGeom>
                <a:avLst/>
                <a:gdLst>
                  <a:gd name="T0" fmla="*/ 0 w 2880"/>
                  <a:gd name="T1" fmla="*/ 0 h 1920"/>
                  <a:gd name="T2" fmla="*/ 0 w 2880"/>
                  <a:gd name="T3" fmla="*/ 0 h 1920"/>
                  <a:gd name="T4" fmla="*/ 2880 w 2880"/>
                  <a:gd name="T5" fmla="*/ 0 h 1920"/>
                  <a:gd name="T6" fmla="*/ 2880 w 2880"/>
                  <a:gd name="T7" fmla="*/ 1920 h 1920"/>
                  <a:gd name="T8" fmla="*/ 0 w 2880"/>
                  <a:gd name="T9" fmla="*/ 1920 h 1920"/>
                  <a:gd name="T10" fmla="*/ 0 w 2880"/>
                  <a:gd name="T11" fmla="*/ 0 h 1920"/>
                </a:gdLst>
                <a:ahLst/>
                <a:cxnLst>
                  <a:cxn ang="0">
                    <a:pos x="T0" y="T1"/>
                  </a:cxn>
                  <a:cxn ang="0">
                    <a:pos x="T2" y="T3"/>
                  </a:cxn>
                  <a:cxn ang="0">
                    <a:pos x="T4" y="T5"/>
                  </a:cxn>
                  <a:cxn ang="0">
                    <a:pos x="T6" y="T7"/>
                  </a:cxn>
                  <a:cxn ang="0">
                    <a:pos x="T8" y="T9"/>
                  </a:cxn>
                  <a:cxn ang="0">
                    <a:pos x="T10" y="T11"/>
                  </a:cxn>
                </a:cxnLst>
                <a:rect l="0" t="0" r="r" b="b"/>
                <a:pathLst>
                  <a:path w="2880" h="1920">
                    <a:moveTo>
                      <a:pt x="0" y="0"/>
                    </a:moveTo>
                    <a:lnTo>
                      <a:pt x="0" y="0"/>
                    </a:lnTo>
                    <a:lnTo>
                      <a:pt x="2880" y="0"/>
                    </a:lnTo>
                    <a:lnTo>
                      <a:pt x="2880" y="1920"/>
                    </a:lnTo>
                    <a:lnTo>
                      <a:pt x="0" y="1920"/>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2" name="Freeform 1374"/>
              <p:cNvSpPr>
                <a:spLocks/>
              </p:cNvSpPr>
              <p:nvPr/>
            </p:nvSpPr>
            <p:spPr bwMode="auto">
              <a:xfrm>
                <a:off x="4706" y="2659"/>
                <a:ext cx="891" cy="595"/>
              </a:xfrm>
              <a:custGeom>
                <a:avLst/>
                <a:gdLst>
                  <a:gd name="T0" fmla="*/ 0 w 2880"/>
                  <a:gd name="T1" fmla="*/ 1920 h 1920"/>
                  <a:gd name="T2" fmla="*/ 0 w 2880"/>
                  <a:gd name="T3" fmla="*/ 1920 h 1920"/>
                  <a:gd name="T4" fmla="*/ 2880 w 2880"/>
                  <a:gd name="T5" fmla="*/ 1920 h 1920"/>
                  <a:gd name="T6" fmla="*/ 2880 w 2880"/>
                  <a:gd name="T7" fmla="*/ 0 h 1920"/>
                  <a:gd name="T8" fmla="*/ 0 w 2880"/>
                  <a:gd name="T9" fmla="*/ 0 h 1920"/>
                  <a:gd name="T10" fmla="*/ 0 w 2880"/>
                  <a:gd name="T11" fmla="*/ 1920 h 1920"/>
                </a:gdLst>
                <a:ahLst/>
                <a:cxnLst>
                  <a:cxn ang="0">
                    <a:pos x="T0" y="T1"/>
                  </a:cxn>
                  <a:cxn ang="0">
                    <a:pos x="T2" y="T3"/>
                  </a:cxn>
                  <a:cxn ang="0">
                    <a:pos x="T4" y="T5"/>
                  </a:cxn>
                  <a:cxn ang="0">
                    <a:pos x="T6" y="T7"/>
                  </a:cxn>
                  <a:cxn ang="0">
                    <a:pos x="T8" y="T9"/>
                  </a:cxn>
                  <a:cxn ang="0">
                    <a:pos x="T10" y="T11"/>
                  </a:cxn>
                </a:cxnLst>
                <a:rect l="0" t="0" r="r" b="b"/>
                <a:pathLst>
                  <a:path w="2880" h="1920">
                    <a:moveTo>
                      <a:pt x="0" y="1920"/>
                    </a:moveTo>
                    <a:lnTo>
                      <a:pt x="0" y="1920"/>
                    </a:lnTo>
                    <a:lnTo>
                      <a:pt x="2880" y="1920"/>
                    </a:lnTo>
                    <a:lnTo>
                      <a:pt x="2880" y="0"/>
                    </a:lnTo>
                    <a:lnTo>
                      <a:pt x="0" y="0"/>
                    </a:lnTo>
                    <a:lnTo>
                      <a:pt x="0" y="192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3" name="Freeform 1375"/>
              <p:cNvSpPr>
                <a:spLocks/>
              </p:cNvSpPr>
              <p:nvPr/>
            </p:nvSpPr>
            <p:spPr bwMode="auto">
              <a:xfrm>
                <a:off x="4706" y="2957"/>
                <a:ext cx="445" cy="297"/>
              </a:xfrm>
              <a:custGeom>
                <a:avLst/>
                <a:gdLst>
                  <a:gd name="T0" fmla="*/ 0 w 1440"/>
                  <a:gd name="T1" fmla="*/ 0 h 958"/>
                  <a:gd name="T2" fmla="*/ 0 w 1440"/>
                  <a:gd name="T3" fmla="*/ 0 h 958"/>
                  <a:gd name="T4" fmla="*/ 1440 w 1440"/>
                  <a:gd name="T5" fmla="*/ 0 h 958"/>
                  <a:gd name="T6" fmla="*/ 1440 w 1440"/>
                  <a:gd name="T7" fmla="*/ 958 h 958"/>
                  <a:gd name="T8" fmla="*/ 0 w 1440"/>
                  <a:gd name="T9" fmla="*/ 958 h 958"/>
                  <a:gd name="T10" fmla="*/ 0 w 1440"/>
                  <a:gd name="T11" fmla="*/ 0 h 958"/>
                </a:gdLst>
                <a:ahLst/>
                <a:cxnLst>
                  <a:cxn ang="0">
                    <a:pos x="T0" y="T1"/>
                  </a:cxn>
                  <a:cxn ang="0">
                    <a:pos x="T2" y="T3"/>
                  </a:cxn>
                  <a:cxn ang="0">
                    <a:pos x="T4" y="T5"/>
                  </a:cxn>
                  <a:cxn ang="0">
                    <a:pos x="T6" y="T7"/>
                  </a:cxn>
                  <a:cxn ang="0">
                    <a:pos x="T8" y="T9"/>
                  </a:cxn>
                  <a:cxn ang="0">
                    <a:pos x="T10" y="T11"/>
                  </a:cxn>
                </a:cxnLst>
                <a:rect l="0" t="0" r="r" b="b"/>
                <a:pathLst>
                  <a:path w="1440" h="958">
                    <a:moveTo>
                      <a:pt x="0" y="0"/>
                    </a:moveTo>
                    <a:lnTo>
                      <a:pt x="0" y="0"/>
                    </a:lnTo>
                    <a:lnTo>
                      <a:pt x="1440" y="0"/>
                    </a:lnTo>
                    <a:lnTo>
                      <a:pt x="1440" y="958"/>
                    </a:lnTo>
                    <a:lnTo>
                      <a:pt x="0" y="958"/>
                    </a:lnTo>
                    <a:lnTo>
                      <a:pt x="0" y="0"/>
                    </a:lnTo>
                    <a:close/>
                  </a:path>
                </a:pathLst>
              </a:custGeom>
              <a:solidFill>
                <a:srgbClr val="1064A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4" name="Freeform 1376"/>
              <p:cNvSpPr>
                <a:spLocks/>
              </p:cNvSpPr>
              <p:nvPr/>
            </p:nvSpPr>
            <p:spPr bwMode="auto">
              <a:xfrm>
                <a:off x="4706" y="2957"/>
                <a:ext cx="445" cy="297"/>
              </a:xfrm>
              <a:custGeom>
                <a:avLst/>
                <a:gdLst>
                  <a:gd name="T0" fmla="*/ 0 w 1440"/>
                  <a:gd name="T1" fmla="*/ 0 h 958"/>
                  <a:gd name="T2" fmla="*/ 0 w 1440"/>
                  <a:gd name="T3" fmla="*/ 0 h 958"/>
                  <a:gd name="T4" fmla="*/ 1440 w 1440"/>
                  <a:gd name="T5" fmla="*/ 0 h 958"/>
                  <a:gd name="T6" fmla="*/ 1440 w 1440"/>
                  <a:gd name="T7" fmla="*/ 958 h 958"/>
                  <a:gd name="T8" fmla="*/ 0 w 1440"/>
                  <a:gd name="T9" fmla="*/ 958 h 958"/>
                  <a:gd name="T10" fmla="*/ 0 w 1440"/>
                  <a:gd name="T11" fmla="*/ 0 h 958"/>
                </a:gdLst>
                <a:ahLst/>
                <a:cxnLst>
                  <a:cxn ang="0">
                    <a:pos x="T0" y="T1"/>
                  </a:cxn>
                  <a:cxn ang="0">
                    <a:pos x="T2" y="T3"/>
                  </a:cxn>
                  <a:cxn ang="0">
                    <a:pos x="T4" y="T5"/>
                  </a:cxn>
                  <a:cxn ang="0">
                    <a:pos x="T6" y="T7"/>
                  </a:cxn>
                  <a:cxn ang="0">
                    <a:pos x="T8" y="T9"/>
                  </a:cxn>
                  <a:cxn ang="0">
                    <a:pos x="T10" y="T11"/>
                  </a:cxn>
                </a:cxnLst>
                <a:rect l="0" t="0" r="r" b="b"/>
                <a:pathLst>
                  <a:path w="1440" h="958">
                    <a:moveTo>
                      <a:pt x="0" y="0"/>
                    </a:moveTo>
                    <a:lnTo>
                      <a:pt x="0" y="0"/>
                    </a:lnTo>
                    <a:lnTo>
                      <a:pt x="1440" y="0"/>
                    </a:lnTo>
                    <a:lnTo>
                      <a:pt x="1440" y="958"/>
                    </a:lnTo>
                    <a:lnTo>
                      <a:pt x="0" y="958"/>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5" name="Freeform 1377"/>
              <p:cNvSpPr>
                <a:spLocks/>
              </p:cNvSpPr>
              <p:nvPr/>
            </p:nvSpPr>
            <p:spPr bwMode="auto">
              <a:xfrm>
                <a:off x="5151" y="2659"/>
                <a:ext cx="446" cy="298"/>
              </a:xfrm>
              <a:custGeom>
                <a:avLst/>
                <a:gdLst>
                  <a:gd name="T0" fmla="*/ 0 w 1440"/>
                  <a:gd name="T1" fmla="*/ 0 h 962"/>
                  <a:gd name="T2" fmla="*/ 0 w 1440"/>
                  <a:gd name="T3" fmla="*/ 0 h 962"/>
                  <a:gd name="T4" fmla="*/ 1440 w 1440"/>
                  <a:gd name="T5" fmla="*/ 0 h 962"/>
                  <a:gd name="T6" fmla="*/ 1440 w 1440"/>
                  <a:gd name="T7" fmla="*/ 962 h 962"/>
                  <a:gd name="T8" fmla="*/ 0 w 1440"/>
                  <a:gd name="T9" fmla="*/ 962 h 962"/>
                  <a:gd name="T10" fmla="*/ 0 w 1440"/>
                  <a:gd name="T11" fmla="*/ 0 h 962"/>
                </a:gdLst>
                <a:ahLst/>
                <a:cxnLst>
                  <a:cxn ang="0">
                    <a:pos x="T0" y="T1"/>
                  </a:cxn>
                  <a:cxn ang="0">
                    <a:pos x="T2" y="T3"/>
                  </a:cxn>
                  <a:cxn ang="0">
                    <a:pos x="T4" y="T5"/>
                  </a:cxn>
                  <a:cxn ang="0">
                    <a:pos x="T6" y="T7"/>
                  </a:cxn>
                  <a:cxn ang="0">
                    <a:pos x="T8" y="T9"/>
                  </a:cxn>
                  <a:cxn ang="0">
                    <a:pos x="T10" y="T11"/>
                  </a:cxn>
                </a:cxnLst>
                <a:rect l="0" t="0" r="r" b="b"/>
                <a:pathLst>
                  <a:path w="1440" h="962">
                    <a:moveTo>
                      <a:pt x="0" y="0"/>
                    </a:moveTo>
                    <a:lnTo>
                      <a:pt x="0" y="0"/>
                    </a:lnTo>
                    <a:lnTo>
                      <a:pt x="1440" y="0"/>
                    </a:lnTo>
                    <a:lnTo>
                      <a:pt x="1440" y="962"/>
                    </a:lnTo>
                    <a:lnTo>
                      <a:pt x="0" y="962"/>
                    </a:lnTo>
                    <a:lnTo>
                      <a:pt x="0" y="0"/>
                    </a:lnTo>
                    <a:close/>
                  </a:path>
                </a:pathLst>
              </a:custGeom>
              <a:solidFill>
                <a:srgbClr val="ED29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6" name="Freeform 1378"/>
              <p:cNvSpPr>
                <a:spLocks/>
              </p:cNvSpPr>
              <p:nvPr/>
            </p:nvSpPr>
            <p:spPr bwMode="auto">
              <a:xfrm>
                <a:off x="5151" y="2659"/>
                <a:ext cx="446" cy="298"/>
              </a:xfrm>
              <a:custGeom>
                <a:avLst/>
                <a:gdLst>
                  <a:gd name="T0" fmla="*/ 0 w 1440"/>
                  <a:gd name="T1" fmla="*/ 0 h 962"/>
                  <a:gd name="T2" fmla="*/ 0 w 1440"/>
                  <a:gd name="T3" fmla="*/ 0 h 962"/>
                  <a:gd name="T4" fmla="*/ 1440 w 1440"/>
                  <a:gd name="T5" fmla="*/ 0 h 962"/>
                  <a:gd name="T6" fmla="*/ 1440 w 1440"/>
                  <a:gd name="T7" fmla="*/ 962 h 962"/>
                  <a:gd name="T8" fmla="*/ 0 w 1440"/>
                  <a:gd name="T9" fmla="*/ 962 h 962"/>
                  <a:gd name="T10" fmla="*/ 0 w 1440"/>
                  <a:gd name="T11" fmla="*/ 0 h 962"/>
                </a:gdLst>
                <a:ahLst/>
                <a:cxnLst>
                  <a:cxn ang="0">
                    <a:pos x="T0" y="T1"/>
                  </a:cxn>
                  <a:cxn ang="0">
                    <a:pos x="T2" y="T3"/>
                  </a:cxn>
                  <a:cxn ang="0">
                    <a:pos x="T4" y="T5"/>
                  </a:cxn>
                  <a:cxn ang="0">
                    <a:pos x="T6" y="T7"/>
                  </a:cxn>
                  <a:cxn ang="0">
                    <a:pos x="T8" y="T9"/>
                  </a:cxn>
                  <a:cxn ang="0">
                    <a:pos x="T10" y="T11"/>
                  </a:cxn>
                </a:cxnLst>
                <a:rect l="0" t="0" r="r" b="b"/>
                <a:pathLst>
                  <a:path w="1440" h="962">
                    <a:moveTo>
                      <a:pt x="0" y="0"/>
                    </a:moveTo>
                    <a:lnTo>
                      <a:pt x="0" y="0"/>
                    </a:lnTo>
                    <a:lnTo>
                      <a:pt x="1440" y="0"/>
                    </a:lnTo>
                    <a:lnTo>
                      <a:pt x="1440" y="962"/>
                    </a:lnTo>
                    <a:lnTo>
                      <a:pt x="0" y="962"/>
                    </a:lnTo>
                    <a:lnTo>
                      <a:pt x="0" y="0"/>
                    </a:lnTo>
                    <a:close/>
                  </a:path>
                </a:pathLst>
              </a:cu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7" name="Freeform 1379"/>
              <p:cNvSpPr>
                <a:spLocks/>
              </p:cNvSpPr>
              <p:nvPr/>
            </p:nvSpPr>
            <p:spPr bwMode="auto">
              <a:xfrm>
                <a:off x="4834" y="2710"/>
                <a:ext cx="189" cy="179"/>
              </a:xfrm>
              <a:custGeom>
                <a:avLst/>
                <a:gdLst>
                  <a:gd name="T0" fmla="*/ 305 w 609"/>
                  <a:gd name="T1" fmla="*/ 0 h 578"/>
                  <a:gd name="T2" fmla="*/ 305 w 609"/>
                  <a:gd name="T3" fmla="*/ 0 h 578"/>
                  <a:gd name="T4" fmla="*/ 234 w 609"/>
                  <a:gd name="T5" fmla="*/ 220 h 578"/>
                  <a:gd name="T6" fmla="*/ 0 w 609"/>
                  <a:gd name="T7" fmla="*/ 220 h 578"/>
                  <a:gd name="T8" fmla="*/ 190 w 609"/>
                  <a:gd name="T9" fmla="*/ 357 h 578"/>
                  <a:gd name="T10" fmla="*/ 117 w 609"/>
                  <a:gd name="T11" fmla="*/ 578 h 578"/>
                  <a:gd name="T12" fmla="*/ 305 w 609"/>
                  <a:gd name="T13" fmla="*/ 441 h 578"/>
                  <a:gd name="T14" fmla="*/ 492 w 609"/>
                  <a:gd name="T15" fmla="*/ 578 h 578"/>
                  <a:gd name="T16" fmla="*/ 420 w 609"/>
                  <a:gd name="T17" fmla="*/ 356 h 578"/>
                  <a:gd name="T18" fmla="*/ 609 w 609"/>
                  <a:gd name="T19" fmla="*/ 221 h 578"/>
                  <a:gd name="T20" fmla="*/ 377 w 609"/>
                  <a:gd name="T21" fmla="*/ 221 h 578"/>
                  <a:gd name="T22" fmla="*/ 305 w 609"/>
                  <a:gd name="T23" fmla="*/ 0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9" h="578">
                    <a:moveTo>
                      <a:pt x="305" y="0"/>
                    </a:moveTo>
                    <a:lnTo>
                      <a:pt x="305" y="0"/>
                    </a:lnTo>
                    <a:lnTo>
                      <a:pt x="234" y="220"/>
                    </a:lnTo>
                    <a:lnTo>
                      <a:pt x="0" y="220"/>
                    </a:lnTo>
                    <a:lnTo>
                      <a:pt x="190" y="357"/>
                    </a:lnTo>
                    <a:lnTo>
                      <a:pt x="117" y="578"/>
                    </a:lnTo>
                    <a:lnTo>
                      <a:pt x="305" y="441"/>
                    </a:lnTo>
                    <a:lnTo>
                      <a:pt x="492" y="578"/>
                    </a:lnTo>
                    <a:lnTo>
                      <a:pt x="420" y="356"/>
                    </a:lnTo>
                    <a:lnTo>
                      <a:pt x="609" y="221"/>
                    </a:lnTo>
                    <a:lnTo>
                      <a:pt x="377" y="221"/>
                    </a:lnTo>
                    <a:lnTo>
                      <a:pt x="305" y="0"/>
                    </a:lnTo>
                    <a:close/>
                  </a:path>
                </a:pathLst>
              </a:custGeom>
              <a:solidFill>
                <a:srgbClr val="1064A5"/>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sp>
            <p:nvSpPr>
              <p:cNvPr id="68" name="Freeform 1380"/>
              <p:cNvSpPr>
                <a:spLocks/>
              </p:cNvSpPr>
              <p:nvPr/>
            </p:nvSpPr>
            <p:spPr bwMode="auto">
              <a:xfrm>
                <a:off x="5280" y="3006"/>
                <a:ext cx="188" cy="179"/>
              </a:xfrm>
              <a:custGeom>
                <a:avLst/>
                <a:gdLst>
                  <a:gd name="T0" fmla="*/ 305 w 609"/>
                  <a:gd name="T1" fmla="*/ 0 h 578"/>
                  <a:gd name="T2" fmla="*/ 305 w 609"/>
                  <a:gd name="T3" fmla="*/ 0 h 578"/>
                  <a:gd name="T4" fmla="*/ 234 w 609"/>
                  <a:gd name="T5" fmla="*/ 221 h 578"/>
                  <a:gd name="T6" fmla="*/ 0 w 609"/>
                  <a:gd name="T7" fmla="*/ 221 h 578"/>
                  <a:gd name="T8" fmla="*/ 190 w 609"/>
                  <a:gd name="T9" fmla="*/ 358 h 578"/>
                  <a:gd name="T10" fmla="*/ 117 w 609"/>
                  <a:gd name="T11" fmla="*/ 578 h 578"/>
                  <a:gd name="T12" fmla="*/ 305 w 609"/>
                  <a:gd name="T13" fmla="*/ 441 h 578"/>
                  <a:gd name="T14" fmla="*/ 492 w 609"/>
                  <a:gd name="T15" fmla="*/ 578 h 578"/>
                  <a:gd name="T16" fmla="*/ 420 w 609"/>
                  <a:gd name="T17" fmla="*/ 356 h 578"/>
                  <a:gd name="T18" fmla="*/ 609 w 609"/>
                  <a:gd name="T19" fmla="*/ 222 h 578"/>
                  <a:gd name="T20" fmla="*/ 377 w 609"/>
                  <a:gd name="T21" fmla="*/ 222 h 578"/>
                  <a:gd name="T22" fmla="*/ 305 w 609"/>
                  <a:gd name="T23" fmla="*/ 0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9" h="578">
                    <a:moveTo>
                      <a:pt x="305" y="0"/>
                    </a:moveTo>
                    <a:lnTo>
                      <a:pt x="305" y="0"/>
                    </a:lnTo>
                    <a:lnTo>
                      <a:pt x="234" y="221"/>
                    </a:lnTo>
                    <a:lnTo>
                      <a:pt x="0" y="221"/>
                    </a:lnTo>
                    <a:lnTo>
                      <a:pt x="190" y="358"/>
                    </a:lnTo>
                    <a:lnTo>
                      <a:pt x="117" y="578"/>
                    </a:lnTo>
                    <a:lnTo>
                      <a:pt x="305" y="441"/>
                    </a:lnTo>
                    <a:lnTo>
                      <a:pt x="492" y="578"/>
                    </a:lnTo>
                    <a:lnTo>
                      <a:pt x="420" y="356"/>
                    </a:lnTo>
                    <a:lnTo>
                      <a:pt x="609" y="222"/>
                    </a:lnTo>
                    <a:lnTo>
                      <a:pt x="377" y="222"/>
                    </a:lnTo>
                    <a:lnTo>
                      <a:pt x="305" y="0"/>
                    </a:lnTo>
                    <a:close/>
                  </a:path>
                </a:pathLst>
              </a:custGeom>
              <a:solidFill>
                <a:srgbClr val="ED293D"/>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pt-BR">
                  <a:solidFill>
                    <a:srgbClr val="5F5F5F"/>
                  </a:solidFill>
                  <a:cs typeface="Arial" charset="0"/>
                </a:endParaRPr>
              </a:p>
            </p:txBody>
          </p:sp>
        </p:grpSp>
      </p:grpSp>
      <p:sp>
        <p:nvSpPr>
          <p:cNvPr id="1422" name="Rectangle 1421"/>
          <p:cNvSpPr/>
          <p:nvPr/>
        </p:nvSpPr>
        <p:spPr>
          <a:xfrm>
            <a:off x="1346599" y="3541160"/>
            <a:ext cx="288032" cy="457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457200"/>
            <a:endParaRPr lang="es-MX">
              <a:solidFill>
                <a:srgbClr val="FFFFFF"/>
              </a:solidFill>
            </a:endParaRPr>
          </a:p>
        </p:txBody>
      </p:sp>
      <p:sp>
        <p:nvSpPr>
          <p:cNvPr id="1423" name="Rectangle 1422"/>
          <p:cNvSpPr/>
          <p:nvPr/>
        </p:nvSpPr>
        <p:spPr>
          <a:xfrm>
            <a:off x="708695" y="3541160"/>
            <a:ext cx="288032" cy="457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457200"/>
            <a:endParaRPr lang="es-MX">
              <a:solidFill>
                <a:srgbClr val="FFFFFF"/>
              </a:solidFill>
            </a:endParaRPr>
          </a:p>
        </p:txBody>
      </p:sp>
      <p:graphicFrame>
        <p:nvGraphicFramePr>
          <p:cNvPr id="1424" name="Gráfico 5"/>
          <p:cNvGraphicFramePr>
            <a:graphicFrameLocks/>
          </p:cNvGraphicFramePr>
          <p:nvPr>
            <p:extLst>
              <p:ext uri="{D42A27DB-BD31-4B8C-83A1-F6EECF244321}">
                <p14:modId xmlns:p14="http://schemas.microsoft.com/office/powerpoint/2010/main" val="1004724877"/>
              </p:ext>
            </p:extLst>
          </p:nvPr>
        </p:nvGraphicFramePr>
        <p:xfrm>
          <a:off x="420586" y="1003089"/>
          <a:ext cx="8471894" cy="2988250"/>
        </p:xfrm>
        <a:graphic>
          <a:graphicData uri="http://schemas.openxmlformats.org/drawingml/2006/chart">
            <c:chart xmlns:c="http://schemas.openxmlformats.org/drawingml/2006/chart" xmlns:r="http://schemas.openxmlformats.org/officeDocument/2006/relationships" r:id="rId9"/>
          </a:graphicData>
        </a:graphic>
      </p:graphicFrame>
      <p:sp>
        <p:nvSpPr>
          <p:cNvPr id="2" name="Rectangle 1"/>
          <p:cNvSpPr/>
          <p:nvPr/>
        </p:nvSpPr>
        <p:spPr>
          <a:xfrm>
            <a:off x="527072" y="1276402"/>
            <a:ext cx="665270" cy="2264757"/>
          </a:xfrm>
          <a:prstGeom prst="rect">
            <a:avLst/>
          </a:prstGeom>
          <a:noFill/>
          <a:ln>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425" name="Title 1"/>
          <p:cNvSpPr txBox="1">
            <a:spLocks/>
          </p:cNvSpPr>
          <p:nvPr/>
        </p:nvSpPr>
        <p:spPr>
          <a:xfrm>
            <a:off x="611562" y="775637"/>
            <a:ext cx="8129447" cy="428757"/>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
                <a:schemeClr val="dk2"/>
              </a:buClr>
              <a:buFont typeface="Archivo Narrow"/>
              <a:buNone/>
              <a:defRPr sz="3000" b="1" i="0" u="none" strike="noStrike" cap="none">
                <a:solidFill>
                  <a:schemeClr val="dk2"/>
                </a:solidFill>
                <a:latin typeface="Archivo Narrow"/>
                <a:ea typeface="Archivo Narrow"/>
                <a:cs typeface="Archivo Narrow"/>
                <a:sym typeface="Archivo Narrow"/>
              </a:defRPr>
            </a:lvl1pPr>
            <a:lvl2pPr lvl="1" indent="0">
              <a:spcBef>
                <a:spcPts val="0"/>
              </a:spcBef>
              <a:buFont typeface="Archivo Narrow"/>
              <a:buNone/>
              <a:defRPr sz="1800">
                <a:latin typeface="Archivo Narrow"/>
                <a:ea typeface="Archivo Narrow"/>
                <a:cs typeface="Archivo Narrow"/>
                <a:sym typeface="Archivo Narrow"/>
              </a:defRPr>
            </a:lvl2pPr>
            <a:lvl3pPr lvl="2" indent="0">
              <a:spcBef>
                <a:spcPts val="0"/>
              </a:spcBef>
              <a:buFont typeface="Archivo Narrow"/>
              <a:buNone/>
              <a:defRPr sz="1800">
                <a:latin typeface="Archivo Narrow"/>
                <a:ea typeface="Archivo Narrow"/>
                <a:cs typeface="Archivo Narrow"/>
                <a:sym typeface="Archivo Narrow"/>
              </a:defRPr>
            </a:lvl3pPr>
            <a:lvl4pPr lvl="3" indent="0">
              <a:spcBef>
                <a:spcPts val="0"/>
              </a:spcBef>
              <a:buFont typeface="Archivo Narrow"/>
              <a:buNone/>
              <a:defRPr sz="1800">
                <a:latin typeface="Archivo Narrow"/>
                <a:ea typeface="Archivo Narrow"/>
                <a:cs typeface="Archivo Narrow"/>
                <a:sym typeface="Archivo Narrow"/>
              </a:defRPr>
            </a:lvl4pPr>
            <a:lvl5pPr lvl="4" indent="0">
              <a:spcBef>
                <a:spcPts val="0"/>
              </a:spcBef>
              <a:buFont typeface="Archivo Narrow"/>
              <a:buNone/>
              <a:defRPr sz="1800">
                <a:latin typeface="Archivo Narrow"/>
                <a:ea typeface="Archivo Narrow"/>
                <a:cs typeface="Archivo Narrow"/>
                <a:sym typeface="Archivo Narrow"/>
              </a:defRPr>
            </a:lvl5pPr>
            <a:lvl6pPr lvl="5" indent="0">
              <a:spcBef>
                <a:spcPts val="0"/>
              </a:spcBef>
              <a:buFont typeface="Archivo Narrow"/>
              <a:buNone/>
              <a:defRPr sz="1800">
                <a:latin typeface="Archivo Narrow"/>
                <a:ea typeface="Archivo Narrow"/>
                <a:cs typeface="Archivo Narrow"/>
                <a:sym typeface="Archivo Narrow"/>
              </a:defRPr>
            </a:lvl6pPr>
            <a:lvl7pPr lvl="6" indent="0">
              <a:spcBef>
                <a:spcPts val="0"/>
              </a:spcBef>
              <a:buFont typeface="Archivo Narrow"/>
              <a:buNone/>
              <a:defRPr sz="1800">
                <a:latin typeface="Archivo Narrow"/>
                <a:ea typeface="Archivo Narrow"/>
                <a:cs typeface="Archivo Narrow"/>
                <a:sym typeface="Archivo Narrow"/>
              </a:defRPr>
            </a:lvl7pPr>
            <a:lvl8pPr lvl="7" indent="0">
              <a:spcBef>
                <a:spcPts val="0"/>
              </a:spcBef>
              <a:buFont typeface="Archivo Narrow"/>
              <a:buNone/>
              <a:defRPr sz="1800">
                <a:latin typeface="Archivo Narrow"/>
                <a:ea typeface="Archivo Narrow"/>
                <a:cs typeface="Archivo Narrow"/>
                <a:sym typeface="Archivo Narrow"/>
              </a:defRPr>
            </a:lvl8pPr>
            <a:lvl9pPr lvl="8" indent="0">
              <a:spcBef>
                <a:spcPts val="0"/>
              </a:spcBef>
              <a:buFont typeface="Archivo Narrow"/>
              <a:buNone/>
              <a:defRPr sz="1800">
                <a:latin typeface="Archivo Narrow"/>
                <a:ea typeface="Archivo Narrow"/>
                <a:cs typeface="Archivo Narrow"/>
                <a:sym typeface="Archivo Narrow"/>
              </a:defRPr>
            </a:lvl9pPr>
          </a:lstStyle>
          <a:p>
            <a:pPr defTabSz="457200"/>
            <a:endParaRPr lang="es-GT" sz="2200" b="0" dirty="0"/>
          </a:p>
        </p:txBody>
      </p:sp>
      <p:sp>
        <p:nvSpPr>
          <p:cNvPr id="3" name="Title 2"/>
          <p:cNvSpPr>
            <a:spLocks noGrp="1"/>
          </p:cNvSpPr>
          <p:nvPr>
            <p:ph type="title"/>
          </p:nvPr>
        </p:nvSpPr>
        <p:spPr>
          <a:xfrm>
            <a:off x="467544" y="770341"/>
            <a:ext cx="8273465" cy="434051"/>
          </a:xfrm>
        </p:spPr>
        <p:txBody>
          <a:bodyPr/>
          <a:lstStyle/>
          <a:p>
            <a:r>
              <a:rPr lang="en-US" sz="2200" b="0" dirty="0"/>
              <a:t>El </a:t>
            </a:r>
            <a:r>
              <a:rPr lang="en-US" sz="2200" b="0" dirty="0" err="1"/>
              <a:t>consumo</a:t>
            </a:r>
            <a:r>
              <a:rPr lang="en-US" sz="2200" b="0" dirty="0"/>
              <a:t> </a:t>
            </a:r>
            <a:r>
              <a:rPr lang="en-US" sz="2200" b="0" dirty="0" err="1"/>
              <a:t>también</a:t>
            </a:r>
            <a:r>
              <a:rPr lang="en-US" sz="2200" b="0" dirty="0"/>
              <a:t> se </a:t>
            </a:r>
            <a:r>
              <a:rPr lang="en-US" sz="2200" b="0" dirty="0" err="1"/>
              <a:t>afecta</a:t>
            </a:r>
            <a:r>
              <a:rPr lang="en-US" sz="2200" b="0" dirty="0"/>
              <a:t>, </a:t>
            </a:r>
            <a:r>
              <a:rPr lang="en-US" sz="2200" b="0" dirty="0" err="1"/>
              <a:t>mostrando</a:t>
            </a:r>
            <a:r>
              <a:rPr lang="en-US" sz="2200" b="0" dirty="0"/>
              <a:t> a la </a:t>
            </a:r>
            <a:r>
              <a:rPr lang="en-US" sz="2200" b="0" dirty="0" err="1"/>
              <a:t>mitad</a:t>
            </a:r>
            <a:r>
              <a:rPr lang="en-US" sz="2200" b="0" dirty="0"/>
              <a:t> de los </a:t>
            </a:r>
            <a:r>
              <a:rPr lang="en-US" sz="2200" b="0" dirty="0" err="1"/>
              <a:t>fabricantes</a:t>
            </a:r>
            <a:r>
              <a:rPr lang="en-US" sz="2200" b="0" dirty="0"/>
              <a:t> de </a:t>
            </a:r>
            <a:r>
              <a:rPr lang="en-US" sz="2200" b="0" dirty="0" err="1"/>
              <a:t>consumo</a:t>
            </a:r>
            <a:r>
              <a:rPr lang="en-US" sz="2200" b="0" dirty="0"/>
              <a:t> </a:t>
            </a:r>
            <a:r>
              <a:rPr lang="en-US" sz="2200" b="0" dirty="0" err="1"/>
              <a:t>masivo</a:t>
            </a:r>
            <a:r>
              <a:rPr lang="en-US" sz="2200" b="0" dirty="0"/>
              <a:t> de </a:t>
            </a:r>
            <a:r>
              <a:rPr lang="en-US" sz="2200" b="0" dirty="0" err="1"/>
              <a:t>Latam</a:t>
            </a:r>
            <a:r>
              <a:rPr lang="en-US" sz="2200" b="0" dirty="0"/>
              <a:t> con </a:t>
            </a:r>
            <a:r>
              <a:rPr lang="en-US" sz="2200" b="0" dirty="0" err="1"/>
              <a:t>decrecimiento</a:t>
            </a:r>
            <a:r>
              <a:rPr lang="en-US" sz="2200" b="0" dirty="0"/>
              <a:t> en </a:t>
            </a:r>
            <a:r>
              <a:rPr lang="en-US" sz="2200" b="0" dirty="0" err="1"/>
              <a:t>sus</a:t>
            </a:r>
            <a:r>
              <a:rPr lang="en-US" sz="2200" b="0" dirty="0"/>
              <a:t> </a:t>
            </a:r>
            <a:r>
              <a:rPr lang="en-US" sz="2200" b="0" dirty="0" err="1" smtClean="0"/>
              <a:t>ventas</a:t>
            </a:r>
            <a:endParaRPr lang="es-DO" sz="2200" dirty="0"/>
          </a:p>
        </p:txBody>
      </p:sp>
    </p:spTree>
    <p:extLst>
      <p:ext uri="{BB962C8B-B14F-4D97-AF65-F5344CB8AC3E}">
        <p14:creationId xmlns:p14="http://schemas.microsoft.com/office/powerpoint/2010/main" val="10870179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24"/>
                                        </p:tgtEl>
                                        <p:attrNameLst>
                                          <p:attrName>style.visibility</p:attrName>
                                        </p:attrNameLst>
                                      </p:cBhvr>
                                      <p:to>
                                        <p:strVal val="visible"/>
                                      </p:to>
                                    </p:set>
                                    <p:animEffect transition="in" filter="fade">
                                      <p:cBhvr>
                                        <p:cTn id="7" dur="750"/>
                                        <p:tgtEl>
                                          <p:spTgt spid="1424"/>
                                        </p:tgtEl>
                                      </p:cBhvr>
                                    </p:animEffect>
                                    <p:anim calcmode="lin" valueType="num">
                                      <p:cBhvr>
                                        <p:cTn id="8" dur="750" fill="hold"/>
                                        <p:tgtEl>
                                          <p:spTgt spid="1424"/>
                                        </p:tgtEl>
                                        <p:attrNameLst>
                                          <p:attrName>ppt_x</p:attrName>
                                        </p:attrNameLst>
                                      </p:cBhvr>
                                      <p:tavLst>
                                        <p:tav tm="0">
                                          <p:val>
                                            <p:strVal val="#ppt_x"/>
                                          </p:val>
                                        </p:tav>
                                        <p:tav tm="100000">
                                          <p:val>
                                            <p:strVal val="#ppt_x"/>
                                          </p:val>
                                        </p:tav>
                                      </p:tavLst>
                                    </p:anim>
                                    <p:anim calcmode="lin" valueType="num">
                                      <p:cBhvr>
                                        <p:cTn id="9" dur="750" fill="hold"/>
                                        <p:tgtEl>
                                          <p:spTgt spid="142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25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750"/>
                                        <p:tgtEl>
                                          <p:spTgt spid="32"/>
                                        </p:tgtEl>
                                      </p:cBhvr>
                                    </p:animEffect>
                                    <p:anim calcmode="lin" valueType="num">
                                      <p:cBhvr>
                                        <p:cTn id="13" dur="750" fill="hold"/>
                                        <p:tgtEl>
                                          <p:spTgt spid="32"/>
                                        </p:tgtEl>
                                        <p:attrNameLst>
                                          <p:attrName>ppt_x</p:attrName>
                                        </p:attrNameLst>
                                      </p:cBhvr>
                                      <p:tavLst>
                                        <p:tav tm="0">
                                          <p:val>
                                            <p:strVal val="#ppt_x"/>
                                          </p:val>
                                        </p:tav>
                                        <p:tav tm="100000">
                                          <p:val>
                                            <p:strVal val="#ppt_x"/>
                                          </p:val>
                                        </p:tav>
                                      </p:tavLst>
                                    </p:anim>
                                    <p:anim calcmode="lin" valueType="num">
                                      <p:cBhvr>
                                        <p:cTn id="14" dur="75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2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556980" y="3787164"/>
            <a:ext cx="2910697" cy="646331"/>
          </a:xfrm>
          <a:prstGeom prst="rect">
            <a:avLst/>
          </a:prstGeom>
          <a:noFill/>
        </p:spPr>
        <p:txBody>
          <a:bodyPr wrap="square" rtlCol="0">
            <a:spAutoFit/>
          </a:bodyPr>
          <a:lstStyle/>
          <a:p>
            <a:pPr algn="ctr"/>
            <a:r>
              <a:rPr lang="en-US" b="1" dirty="0" smtClean="0">
                <a:solidFill>
                  <a:srgbClr val="D70036"/>
                </a:solidFill>
              </a:rPr>
              <a:t>Price increases</a:t>
            </a:r>
          </a:p>
          <a:p>
            <a:pPr algn="ctr"/>
            <a:r>
              <a:rPr lang="en-US" b="1" dirty="0" smtClean="0">
                <a:solidFill>
                  <a:srgbClr val="D70036"/>
                </a:solidFill>
              </a:rPr>
              <a:t>BELOW inflation</a:t>
            </a:r>
            <a:endParaRPr lang="en-US" b="1" dirty="0">
              <a:solidFill>
                <a:srgbClr val="D70036"/>
              </a:solidFill>
            </a:endParaRPr>
          </a:p>
        </p:txBody>
      </p:sp>
      <p:sp>
        <p:nvSpPr>
          <p:cNvPr id="26" name="TextBox 25"/>
          <p:cNvSpPr txBox="1"/>
          <p:nvPr/>
        </p:nvSpPr>
        <p:spPr>
          <a:xfrm>
            <a:off x="4516984" y="3798421"/>
            <a:ext cx="2899061" cy="646331"/>
          </a:xfrm>
          <a:prstGeom prst="rect">
            <a:avLst/>
          </a:prstGeom>
          <a:noFill/>
        </p:spPr>
        <p:txBody>
          <a:bodyPr wrap="square" rtlCol="0">
            <a:spAutoFit/>
          </a:bodyPr>
          <a:lstStyle/>
          <a:p>
            <a:pPr algn="ctr"/>
            <a:r>
              <a:rPr lang="en-US" b="1" dirty="0" smtClean="0">
                <a:solidFill>
                  <a:srgbClr val="8DC63F"/>
                </a:solidFill>
              </a:rPr>
              <a:t>Price increases </a:t>
            </a:r>
            <a:br>
              <a:rPr lang="en-US" b="1" dirty="0" smtClean="0">
                <a:solidFill>
                  <a:srgbClr val="8DC63F"/>
                </a:solidFill>
              </a:rPr>
            </a:br>
            <a:r>
              <a:rPr lang="en-US" b="1" dirty="0" smtClean="0">
                <a:solidFill>
                  <a:srgbClr val="8DC63F"/>
                </a:solidFill>
              </a:rPr>
              <a:t>ABOVE inflation</a:t>
            </a:r>
            <a:endParaRPr lang="en-US" b="1" dirty="0">
              <a:solidFill>
                <a:srgbClr val="8DC63F"/>
              </a:solidFill>
            </a:endParaRPr>
          </a:p>
        </p:txBody>
      </p:sp>
      <p:sp>
        <p:nvSpPr>
          <p:cNvPr id="2" name="Título 1"/>
          <p:cNvSpPr>
            <a:spLocks noGrp="1"/>
          </p:cNvSpPr>
          <p:nvPr>
            <p:ph type="title"/>
          </p:nvPr>
        </p:nvSpPr>
        <p:spPr>
          <a:xfrm>
            <a:off x="539552" y="554317"/>
            <a:ext cx="8166671" cy="434051"/>
          </a:xfrm>
          <a:noFill/>
          <a:ln>
            <a:noFill/>
          </a:ln>
        </p:spPr>
        <p:txBody>
          <a:bodyPr wrap="square" lIns="91425" tIns="91425" rIns="91425" bIns="91425" anchor="b" anchorCtr="0">
            <a:noAutofit/>
          </a:bodyPr>
          <a:lstStyle/>
          <a:p>
            <a:r>
              <a:rPr lang="en-US" sz="2400" b="0" kern="1200" dirty="0" err="1">
                <a:solidFill>
                  <a:schemeClr val="tx1"/>
                </a:solidFill>
                <a:latin typeface="+mj-lt"/>
              </a:rPr>
              <a:t>En</a:t>
            </a:r>
            <a:r>
              <a:rPr lang="en-US" sz="2400" b="0" kern="1200" dirty="0">
                <a:solidFill>
                  <a:schemeClr val="tx1"/>
                </a:solidFill>
                <a:latin typeface="+mj-lt"/>
              </a:rPr>
              <a:t> </a:t>
            </a:r>
            <a:r>
              <a:rPr lang="en-US" sz="2400" b="0" kern="1200" dirty="0" err="1">
                <a:solidFill>
                  <a:schemeClr val="tx1"/>
                </a:solidFill>
                <a:latin typeface="+mj-lt"/>
              </a:rPr>
              <a:t>resumen</a:t>
            </a:r>
            <a:r>
              <a:rPr lang="en-US" sz="2400" b="0" kern="1200" dirty="0">
                <a:solidFill>
                  <a:schemeClr val="tx1"/>
                </a:solidFill>
                <a:latin typeface="+mj-lt"/>
              </a:rPr>
              <a:t>, </a:t>
            </a:r>
            <a:r>
              <a:rPr lang="en-US" sz="2400" b="0" kern="1200" dirty="0" err="1">
                <a:solidFill>
                  <a:schemeClr val="tx1"/>
                </a:solidFill>
                <a:latin typeface="+mj-lt"/>
              </a:rPr>
              <a:t>nuestras</a:t>
            </a:r>
            <a:r>
              <a:rPr lang="en-US" sz="2400" b="0" kern="1200" dirty="0">
                <a:solidFill>
                  <a:schemeClr val="tx1"/>
                </a:solidFill>
                <a:latin typeface="+mj-lt"/>
              </a:rPr>
              <a:t> canastas </a:t>
            </a:r>
            <a:r>
              <a:rPr lang="en-US" sz="2400" b="0" kern="1200" dirty="0" err="1">
                <a:solidFill>
                  <a:schemeClr val="tx1"/>
                </a:solidFill>
                <a:latin typeface="+mj-lt"/>
              </a:rPr>
              <a:t>muestran</a:t>
            </a:r>
            <a:r>
              <a:rPr lang="en-US" sz="2400" b="0" kern="1200" dirty="0">
                <a:solidFill>
                  <a:schemeClr val="tx1"/>
                </a:solidFill>
                <a:latin typeface="+mj-lt"/>
              </a:rPr>
              <a:t> </a:t>
            </a:r>
            <a:r>
              <a:rPr lang="en-US" sz="2400" b="0" kern="1200" dirty="0" err="1">
                <a:solidFill>
                  <a:schemeClr val="tx1"/>
                </a:solidFill>
                <a:latin typeface="+mj-lt"/>
              </a:rPr>
              <a:t>realidades</a:t>
            </a:r>
            <a:r>
              <a:rPr lang="en-US" sz="2400" b="0" kern="1200" dirty="0">
                <a:solidFill>
                  <a:schemeClr val="tx1"/>
                </a:solidFill>
                <a:latin typeface="+mj-lt"/>
              </a:rPr>
              <a:t> </a:t>
            </a:r>
            <a:r>
              <a:rPr lang="en-US" sz="2400" b="0" kern="1200" dirty="0" err="1">
                <a:solidFill>
                  <a:schemeClr val="tx1"/>
                </a:solidFill>
                <a:latin typeface="+mj-lt"/>
              </a:rPr>
              <a:t>diferentes</a:t>
            </a:r>
            <a:r>
              <a:rPr lang="en-US" sz="2400" b="0" kern="1200" dirty="0">
                <a:solidFill>
                  <a:schemeClr val="tx1"/>
                </a:solidFill>
                <a:latin typeface="+mj-lt"/>
              </a:rPr>
              <a:t> </a:t>
            </a:r>
            <a:r>
              <a:rPr lang="en-US" sz="2400" b="0" kern="1200" dirty="0" err="1">
                <a:solidFill>
                  <a:schemeClr val="tx1"/>
                </a:solidFill>
                <a:latin typeface="+mj-lt"/>
              </a:rPr>
              <a:t>en</a:t>
            </a:r>
            <a:r>
              <a:rPr lang="en-US" sz="2400" b="0" kern="1200" dirty="0">
                <a:solidFill>
                  <a:schemeClr val="tx1"/>
                </a:solidFill>
                <a:latin typeface="+mj-lt"/>
              </a:rPr>
              <a:t> </a:t>
            </a:r>
            <a:r>
              <a:rPr lang="en-US" sz="2400" b="0" kern="1200" dirty="0" err="1">
                <a:solidFill>
                  <a:schemeClr val="tx1"/>
                </a:solidFill>
                <a:latin typeface="+mj-lt"/>
              </a:rPr>
              <a:t>Latam</a:t>
            </a:r>
            <a:endParaRPr lang="pt-BR" sz="2400" b="0" kern="1200" dirty="0">
              <a:solidFill>
                <a:schemeClr val="tx1"/>
              </a:solidFill>
              <a:latin typeface="+mj-lt"/>
            </a:endParaRPr>
          </a:p>
        </p:txBody>
      </p:sp>
      <p:graphicFrame>
        <p:nvGraphicFramePr>
          <p:cNvPr id="22" name="Content Placeholder 4"/>
          <p:cNvGraphicFramePr>
            <a:graphicFrameLocks/>
          </p:cNvGraphicFramePr>
          <p:nvPr>
            <p:extLst>
              <p:ext uri="{D42A27DB-BD31-4B8C-83A1-F6EECF244321}">
                <p14:modId xmlns:p14="http://schemas.microsoft.com/office/powerpoint/2010/main" val="1934757007"/>
              </p:ext>
            </p:extLst>
          </p:nvPr>
        </p:nvGraphicFramePr>
        <p:xfrm>
          <a:off x="1617917" y="1414133"/>
          <a:ext cx="5798122" cy="2384287"/>
        </p:xfrm>
        <a:graphic>
          <a:graphicData uri="http://schemas.openxmlformats.org/drawingml/2006/table">
            <a:tbl>
              <a:tblPr firstRow="1" bandRow="1">
                <a:tableStyleId>{2D5ABB26-0587-4C30-8999-92F81FD0307C}</a:tableStyleId>
              </a:tblPr>
              <a:tblGrid>
                <a:gridCol w="2899061"/>
                <a:gridCol w="2899061"/>
              </a:tblGrid>
              <a:tr h="1255372">
                <a:tc>
                  <a:txBody>
                    <a:bodyPr/>
                    <a:lstStyle/>
                    <a:p>
                      <a:pPr algn="ctr"/>
                      <a:r>
                        <a:rPr lang="en-US" sz="1100" b="1" dirty="0" smtClean="0">
                          <a:solidFill>
                            <a:schemeClr val="bg1"/>
                          </a:solidFill>
                        </a:rPr>
                        <a:t>Argentina</a:t>
                      </a:r>
                    </a:p>
                    <a:p>
                      <a:pPr algn="ctr"/>
                      <a:r>
                        <a:rPr lang="en-US" sz="1100" b="1" dirty="0" smtClean="0">
                          <a:solidFill>
                            <a:schemeClr val="bg1"/>
                          </a:solidFill>
                        </a:rPr>
                        <a:t>Colombia</a:t>
                      </a:r>
                    </a:p>
                    <a:p>
                      <a:pPr algn="ctr"/>
                      <a:r>
                        <a:rPr lang="en-US" sz="1100" b="1" dirty="0" smtClean="0">
                          <a:solidFill>
                            <a:schemeClr val="bg1"/>
                          </a:solidFill>
                        </a:rPr>
                        <a:t>Peru</a:t>
                      </a:r>
                    </a:p>
                    <a:p>
                      <a:pPr algn="ctr"/>
                      <a:r>
                        <a:rPr lang="en-US" sz="1100" b="1" dirty="0" smtClean="0">
                          <a:solidFill>
                            <a:schemeClr val="bg1"/>
                          </a:solidFill>
                        </a:rPr>
                        <a:t>Honduras</a:t>
                      </a:r>
                    </a:p>
                    <a:p>
                      <a:pPr algn="ctr"/>
                      <a:r>
                        <a:rPr lang="en-US" sz="1100" b="1" dirty="0" smtClean="0">
                          <a:solidFill>
                            <a:schemeClr val="bg1"/>
                          </a:solidFill>
                        </a:rPr>
                        <a:t>Nicaragua</a:t>
                      </a:r>
                      <a:endParaRPr lang="en-US" sz="1100" b="1" dirty="0">
                        <a:solidFill>
                          <a:schemeClr val="bg1"/>
                        </a:solidFill>
                      </a:endParaRPr>
                    </a:p>
                  </a:txBody>
                  <a:tcPr marL="90000" marT="34301" marB="343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DC63F"/>
                    </a:solidFill>
                  </a:tcPr>
                </a:tc>
                <a:tc>
                  <a:txBody>
                    <a:bodyPr/>
                    <a:lstStyle/>
                    <a:p>
                      <a:pPr algn="ctr"/>
                      <a:r>
                        <a:rPr lang="en-US" sz="1100" b="1" dirty="0" smtClean="0">
                          <a:solidFill>
                            <a:schemeClr val="bg1"/>
                          </a:solidFill>
                        </a:rPr>
                        <a:t>Chile</a:t>
                      </a:r>
                    </a:p>
                    <a:p>
                      <a:pPr algn="ctr"/>
                      <a:r>
                        <a:rPr lang="en-US" sz="1100" b="1" dirty="0" smtClean="0">
                          <a:solidFill>
                            <a:schemeClr val="bg1"/>
                          </a:solidFill>
                        </a:rPr>
                        <a:t>Mexico</a:t>
                      </a:r>
                    </a:p>
                    <a:p>
                      <a:pPr algn="ctr"/>
                      <a:r>
                        <a:rPr lang="en-US" sz="1100" b="1" dirty="0" smtClean="0">
                          <a:solidFill>
                            <a:schemeClr val="bg1"/>
                          </a:solidFill>
                        </a:rPr>
                        <a:t>Costa Rica</a:t>
                      </a:r>
                    </a:p>
                    <a:p>
                      <a:pPr algn="ctr"/>
                      <a:r>
                        <a:rPr lang="en-US" sz="1100" b="1" dirty="0" smtClean="0">
                          <a:solidFill>
                            <a:schemeClr val="bg1"/>
                          </a:solidFill>
                        </a:rPr>
                        <a:t>Panama</a:t>
                      </a:r>
                    </a:p>
                    <a:p>
                      <a:pPr algn="ctr"/>
                      <a:r>
                        <a:rPr lang="en-US" sz="1100" b="1" dirty="0" smtClean="0">
                          <a:solidFill>
                            <a:schemeClr val="bg1"/>
                          </a:solidFill>
                        </a:rPr>
                        <a:t>Dominican Republic</a:t>
                      </a:r>
                      <a:endParaRPr lang="en-US" sz="1100" b="1" dirty="0">
                        <a:solidFill>
                          <a:schemeClr val="bg1"/>
                        </a:solidFill>
                      </a:endParaRPr>
                    </a:p>
                  </a:txBody>
                  <a:tcPr marL="90000" marT="34301" marB="343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DC63F"/>
                    </a:solidFill>
                  </a:tcPr>
                </a:tc>
              </a:tr>
              <a:tr h="1128915">
                <a:tc>
                  <a:txBody>
                    <a:bodyPr/>
                    <a:lstStyle/>
                    <a:p>
                      <a:pPr algn="ctr"/>
                      <a:r>
                        <a:rPr lang="en-US" sz="1100" b="1" dirty="0" smtClean="0">
                          <a:solidFill>
                            <a:schemeClr val="bg1"/>
                          </a:solidFill>
                        </a:rPr>
                        <a:t>Brazil</a:t>
                      </a:r>
                    </a:p>
                    <a:p>
                      <a:pPr algn="ctr"/>
                      <a:r>
                        <a:rPr lang="en-US" sz="1100" b="1" dirty="0" smtClean="0">
                          <a:solidFill>
                            <a:schemeClr val="bg1"/>
                          </a:solidFill>
                        </a:rPr>
                        <a:t>Uruguay</a:t>
                      </a:r>
                    </a:p>
                    <a:p>
                      <a:pPr algn="ctr"/>
                      <a:r>
                        <a:rPr lang="en-US" sz="1100" b="1" dirty="0" smtClean="0">
                          <a:solidFill>
                            <a:schemeClr val="bg1"/>
                          </a:solidFill>
                        </a:rPr>
                        <a:t>El Salvador</a:t>
                      </a:r>
                    </a:p>
                    <a:p>
                      <a:pPr algn="ctr"/>
                      <a:r>
                        <a:rPr lang="en-US" sz="1100" b="1" dirty="0" smtClean="0">
                          <a:solidFill>
                            <a:schemeClr val="bg1"/>
                          </a:solidFill>
                        </a:rPr>
                        <a:t>Guatemala</a:t>
                      </a:r>
                      <a:endParaRPr lang="en-US" sz="1100" b="1" dirty="0">
                        <a:solidFill>
                          <a:schemeClr val="bg1"/>
                        </a:solidFill>
                      </a:endParaRPr>
                    </a:p>
                  </a:txBody>
                  <a:tcPr marL="90000" marT="34301" marB="343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100" b="1" dirty="0" smtClean="0">
                          <a:solidFill>
                            <a:schemeClr val="bg1"/>
                          </a:solidFill>
                        </a:rPr>
                        <a:t>Puerto Rico</a:t>
                      </a:r>
                    </a:p>
                    <a:p>
                      <a:pPr algn="ctr"/>
                      <a:r>
                        <a:rPr lang="en-US" sz="1100" b="1" dirty="0" smtClean="0">
                          <a:solidFill>
                            <a:schemeClr val="bg1"/>
                          </a:solidFill>
                        </a:rPr>
                        <a:t>Venezuela</a:t>
                      </a:r>
                      <a:endParaRPr lang="en-US" sz="1100" b="1" dirty="0">
                        <a:solidFill>
                          <a:schemeClr val="bg1"/>
                        </a:solidFill>
                      </a:endParaRPr>
                    </a:p>
                  </a:txBody>
                  <a:tcPr marL="90000" marT="34301" marB="343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r>
            </a:tbl>
          </a:graphicData>
        </a:graphic>
      </p:graphicFrame>
      <p:sp>
        <p:nvSpPr>
          <p:cNvPr id="27" name="Rectangle 26"/>
          <p:cNvSpPr/>
          <p:nvPr/>
        </p:nvSpPr>
        <p:spPr>
          <a:xfrm>
            <a:off x="251520" y="4732784"/>
            <a:ext cx="5805110" cy="369332"/>
          </a:xfrm>
          <a:prstGeom prst="rect">
            <a:avLst/>
          </a:prstGeom>
        </p:spPr>
        <p:txBody>
          <a:bodyPr wrap="square">
            <a:spAutoFit/>
          </a:bodyPr>
          <a:lstStyle/>
          <a:p>
            <a:pPr defTabSz="812478">
              <a:spcBef>
                <a:spcPct val="0"/>
              </a:spcBef>
            </a:pPr>
            <a:r>
              <a:rPr lang="es-CO" altLang="es-AR" sz="900" dirty="0">
                <a:solidFill>
                  <a:schemeClr val="bg2"/>
                </a:solidFill>
              </a:rPr>
              <a:t>Source: Nielsen </a:t>
            </a:r>
            <a:r>
              <a:rPr lang="es-CO" altLang="es-AR" sz="900" dirty="0" smtClean="0">
                <a:solidFill>
                  <a:schemeClr val="bg2"/>
                </a:solidFill>
              </a:rPr>
              <a:t>Latin America Basket Monitor, JFM 2016 YoY</a:t>
            </a:r>
          </a:p>
          <a:p>
            <a:r>
              <a:rPr lang="pt-BR" sz="900" dirty="0" smtClean="0">
                <a:solidFill>
                  <a:schemeClr val="bg2"/>
                </a:solidFill>
              </a:rPr>
              <a:t>Nielsen </a:t>
            </a:r>
            <a:r>
              <a:rPr lang="pt-BR" sz="900" dirty="0">
                <a:solidFill>
                  <a:schemeClr val="bg2"/>
                </a:solidFill>
              </a:rPr>
              <a:t>Retail Index – Latam </a:t>
            </a:r>
          </a:p>
        </p:txBody>
      </p:sp>
      <p:cxnSp>
        <p:nvCxnSpPr>
          <p:cNvPr id="7" name="Conector reto 6"/>
          <p:cNvCxnSpPr/>
          <p:nvPr/>
        </p:nvCxnSpPr>
        <p:spPr>
          <a:xfrm>
            <a:off x="4516978" y="1428881"/>
            <a:ext cx="0" cy="240083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 name="Conector reto 18"/>
          <p:cNvCxnSpPr/>
          <p:nvPr/>
        </p:nvCxnSpPr>
        <p:spPr>
          <a:xfrm>
            <a:off x="1475662" y="2666960"/>
            <a:ext cx="594038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1158628" y="1438047"/>
            <a:ext cx="420537" cy="2496364"/>
            <a:chOff x="8050363" y="2012815"/>
            <a:chExt cx="420537" cy="3327457"/>
          </a:xfrm>
        </p:grpSpPr>
        <p:sp>
          <p:nvSpPr>
            <p:cNvPr id="23" name="TextBox 22"/>
            <p:cNvSpPr txBox="1"/>
            <p:nvPr/>
          </p:nvSpPr>
          <p:spPr>
            <a:xfrm rot="5400000">
              <a:off x="7638534" y="2783226"/>
              <a:ext cx="1295400" cy="338554"/>
            </a:xfrm>
            <a:prstGeom prst="rect">
              <a:avLst/>
            </a:prstGeom>
            <a:noFill/>
          </p:spPr>
          <p:txBody>
            <a:bodyPr wrap="square" rtlCol="0">
              <a:spAutoFit/>
            </a:bodyPr>
            <a:lstStyle/>
            <a:p>
              <a:pPr algn="ctr"/>
              <a:r>
                <a:rPr lang="en-US" sz="1600" b="1" dirty="0" smtClean="0">
                  <a:solidFill>
                    <a:srgbClr val="8DC63F"/>
                  </a:solidFill>
                </a:rPr>
                <a:t>Volume </a:t>
              </a:r>
              <a:endParaRPr lang="en-US" sz="1600" b="1" dirty="0">
                <a:solidFill>
                  <a:srgbClr val="8DC63F"/>
                </a:solidFill>
              </a:endParaRPr>
            </a:p>
          </p:txBody>
        </p:sp>
        <p:sp>
          <p:nvSpPr>
            <p:cNvPr id="24" name="TextBox 23"/>
            <p:cNvSpPr txBox="1"/>
            <p:nvPr/>
          </p:nvSpPr>
          <p:spPr>
            <a:xfrm rot="5400000">
              <a:off x="7638534" y="4158354"/>
              <a:ext cx="1295400" cy="338554"/>
            </a:xfrm>
            <a:prstGeom prst="rect">
              <a:avLst/>
            </a:prstGeom>
            <a:noFill/>
          </p:spPr>
          <p:txBody>
            <a:bodyPr wrap="square" rtlCol="0">
              <a:spAutoFit/>
            </a:bodyPr>
            <a:lstStyle/>
            <a:p>
              <a:pPr algn="ctr"/>
              <a:r>
                <a:rPr lang="en-US" sz="1600" b="1" dirty="0" smtClean="0">
                  <a:solidFill>
                    <a:schemeClr val="accent4"/>
                  </a:solidFill>
                </a:rPr>
                <a:t>Volume </a:t>
              </a:r>
              <a:endParaRPr lang="en-US" sz="1600" b="1" dirty="0">
                <a:solidFill>
                  <a:schemeClr val="accent4"/>
                </a:solidFill>
              </a:endParaRPr>
            </a:p>
          </p:txBody>
        </p:sp>
        <p:sp>
          <p:nvSpPr>
            <p:cNvPr id="3" name="Right Arrow 2"/>
            <p:cNvSpPr/>
            <p:nvPr/>
          </p:nvSpPr>
          <p:spPr>
            <a:xfrm rot="16200000">
              <a:off x="8068555" y="2036787"/>
              <a:ext cx="426317" cy="378373"/>
            </a:xfrm>
            <a:prstGeom prst="rightArrow">
              <a:avLst/>
            </a:prstGeom>
            <a:solidFill>
              <a:srgbClr val="8D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600" dirty="0"/>
            </a:p>
          </p:txBody>
        </p:sp>
        <p:sp>
          <p:nvSpPr>
            <p:cNvPr id="30" name="Right Arrow 29"/>
            <p:cNvSpPr/>
            <p:nvPr/>
          </p:nvSpPr>
          <p:spPr>
            <a:xfrm rot="5400000">
              <a:off x="8026392" y="4937927"/>
              <a:ext cx="426316" cy="378373"/>
            </a:xfrm>
            <a:prstGeom prst="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1600" dirty="0">
                <a:solidFill>
                  <a:schemeClr val="accent4"/>
                </a:solidFill>
              </a:endParaRPr>
            </a:p>
          </p:txBody>
        </p:sp>
      </p:grpSp>
    </p:spTree>
    <p:extLst>
      <p:ext uri="{BB962C8B-B14F-4D97-AF65-F5344CB8AC3E}">
        <p14:creationId xmlns:p14="http://schemas.microsoft.com/office/powerpoint/2010/main" val="3482277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47" presetClass="entr" presetSubtype="0" fill="hold" grpId="0" nodeType="withEffect">
                                  <p:stCondLst>
                                    <p:cond delay="25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anim calcmode="lin" valueType="num">
                                      <p:cBhvr>
                                        <p:cTn id="15" dur="500" fill="hold"/>
                                        <p:tgtEl>
                                          <p:spTgt spid="25"/>
                                        </p:tgtEl>
                                        <p:attrNameLst>
                                          <p:attrName>ppt_x</p:attrName>
                                        </p:attrNameLst>
                                      </p:cBhvr>
                                      <p:tavLst>
                                        <p:tav tm="0">
                                          <p:val>
                                            <p:strVal val="#ppt_x"/>
                                          </p:val>
                                        </p:tav>
                                        <p:tav tm="100000">
                                          <p:val>
                                            <p:strVal val="#ppt_x"/>
                                          </p:val>
                                        </p:tav>
                                      </p:tavLst>
                                    </p:anim>
                                    <p:anim calcmode="lin" valueType="num">
                                      <p:cBhvr>
                                        <p:cTn id="16" dur="500" fill="hold"/>
                                        <p:tgtEl>
                                          <p:spTgt spid="25"/>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25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anim calcmode="lin" valueType="num">
                                      <p:cBhvr>
                                        <p:cTn id="20" dur="500" fill="hold"/>
                                        <p:tgtEl>
                                          <p:spTgt spid="26"/>
                                        </p:tgtEl>
                                        <p:attrNameLst>
                                          <p:attrName>ppt_x</p:attrName>
                                        </p:attrNameLst>
                                      </p:cBhvr>
                                      <p:tavLst>
                                        <p:tav tm="0">
                                          <p:val>
                                            <p:strVal val="#ppt_x"/>
                                          </p:val>
                                        </p:tav>
                                        <p:tav tm="100000">
                                          <p:val>
                                            <p:strVal val="#ppt_x"/>
                                          </p:val>
                                        </p:tav>
                                      </p:tavLst>
                                    </p:anim>
                                    <p:anim calcmode="lin" valueType="num">
                                      <p:cBhvr>
                                        <p:cTn id="2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21842" y="2061489"/>
            <a:ext cx="7986662" cy="1807199"/>
          </a:xfrm>
        </p:spPr>
        <p:txBody>
          <a:bodyPr/>
          <a:lstStyle/>
          <a:p>
            <a:r>
              <a:rPr lang="es-DO" sz="3600" dirty="0" smtClean="0"/>
              <a:t>¿Cuáles son las tendencias que se ven marcadas para la región?</a:t>
            </a:r>
            <a:endParaRPr lang="es-DO" sz="3600" dirty="0"/>
          </a:p>
        </p:txBody>
      </p:sp>
    </p:spTree>
    <p:extLst>
      <p:ext uri="{BB962C8B-B14F-4D97-AF65-F5344CB8AC3E}">
        <p14:creationId xmlns:p14="http://schemas.microsoft.com/office/powerpoint/2010/main" val="19746096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tângulo 26"/>
          <p:cNvSpPr/>
          <p:nvPr/>
        </p:nvSpPr>
        <p:spPr>
          <a:xfrm>
            <a:off x="3419873" y="1955418"/>
            <a:ext cx="2593447" cy="170992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s-CR" sz="3600" b="1" dirty="0" smtClean="0">
                <a:solidFill>
                  <a:schemeClr val="tx1"/>
                </a:solidFill>
              </a:rPr>
              <a:t>64% </a:t>
            </a:r>
            <a:r>
              <a:rPr lang="es-CR" dirty="0" smtClean="0">
                <a:solidFill>
                  <a:schemeClr val="tx1"/>
                </a:solidFill>
              </a:rPr>
              <a:t>de los consumidores disfruta sacar tiempo para encontrar </a:t>
            </a:r>
            <a:r>
              <a:rPr lang="es-CR" b="1" dirty="0" smtClean="0">
                <a:solidFill>
                  <a:schemeClr val="tx1"/>
                </a:solidFill>
              </a:rPr>
              <a:t>rebajas</a:t>
            </a:r>
            <a:endParaRPr lang="es-CR" b="1" dirty="0">
              <a:solidFill>
                <a:schemeClr val="tx1"/>
              </a:solidFill>
            </a:endParaRPr>
          </a:p>
        </p:txBody>
      </p:sp>
      <p:sp>
        <p:nvSpPr>
          <p:cNvPr id="2" name="Título 1"/>
          <p:cNvSpPr>
            <a:spLocks noGrp="1"/>
          </p:cNvSpPr>
          <p:nvPr>
            <p:ph type="title"/>
          </p:nvPr>
        </p:nvSpPr>
        <p:spPr>
          <a:xfrm>
            <a:off x="594361" y="698333"/>
            <a:ext cx="7794063" cy="434051"/>
          </a:xfrm>
          <a:noFill/>
          <a:ln>
            <a:noFill/>
          </a:ln>
        </p:spPr>
        <p:txBody>
          <a:bodyPr wrap="square" lIns="91425" tIns="91425" rIns="91425" bIns="91425" anchor="b" anchorCtr="0">
            <a:noAutofit/>
          </a:bodyPr>
          <a:lstStyle/>
          <a:p>
            <a:r>
              <a:rPr lang="pt-BR" sz="2800" b="0" kern="1200" dirty="0">
                <a:solidFill>
                  <a:schemeClr val="tx1"/>
                </a:solidFill>
                <a:latin typeface="+mj-lt"/>
              </a:rPr>
              <a:t>A nivel Latam, algunas tendencias que marcan </a:t>
            </a:r>
            <a:r>
              <a:rPr lang="pt-BR" sz="2800" b="0" kern="1200" dirty="0" smtClean="0">
                <a:solidFill>
                  <a:schemeClr val="tx1"/>
                </a:solidFill>
                <a:latin typeface="+mj-lt"/>
              </a:rPr>
              <a:t>los </a:t>
            </a:r>
            <a:r>
              <a:rPr lang="pt-BR" sz="2800" b="0" kern="1200" dirty="0">
                <a:solidFill>
                  <a:schemeClr val="tx1"/>
                </a:solidFill>
                <a:latin typeface="+mj-lt"/>
              </a:rPr>
              <a:t>Consumidores</a:t>
            </a:r>
          </a:p>
        </p:txBody>
      </p:sp>
      <p:sp>
        <p:nvSpPr>
          <p:cNvPr id="43" name="Espaço Reservado para Texto 3"/>
          <p:cNvSpPr>
            <a:spLocks noGrp="1"/>
          </p:cNvSpPr>
          <p:nvPr>
            <p:ph type="body" idx="1"/>
          </p:nvPr>
        </p:nvSpPr>
        <p:spPr/>
        <p:txBody>
          <a:bodyPr anchor="ctr"/>
          <a:lstStyle/>
          <a:p>
            <a:r>
              <a:rPr lang="pt-BR" sz="700" dirty="0" smtClean="0">
                <a:solidFill>
                  <a:schemeClr val="bg2"/>
                </a:solidFill>
              </a:rPr>
              <a:t>Fuente</a:t>
            </a:r>
            <a:r>
              <a:rPr lang="pt-BR" sz="700" dirty="0">
                <a:solidFill>
                  <a:schemeClr val="bg2"/>
                </a:solidFill>
              </a:rPr>
              <a:t>: Retail Growth Strategy Latam (Q3.2015)</a:t>
            </a:r>
          </a:p>
          <a:p>
            <a:r>
              <a:rPr lang="pt-BR" sz="700" dirty="0" err="1">
                <a:solidFill>
                  <a:schemeClr val="bg2"/>
                </a:solidFill>
              </a:rPr>
              <a:t>Respondents</a:t>
            </a:r>
            <a:r>
              <a:rPr lang="pt-BR" sz="700" dirty="0">
                <a:solidFill>
                  <a:schemeClr val="bg2"/>
                </a:solidFill>
              </a:rPr>
              <a:t> </a:t>
            </a:r>
            <a:r>
              <a:rPr lang="pt-BR" sz="700" dirty="0" err="1">
                <a:solidFill>
                  <a:schemeClr val="bg2"/>
                </a:solidFill>
              </a:rPr>
              <a:t>that</a:t>
            </a:r>
            <a:r>
              <a:rPr lang="pt-BR" sz="700" dirty="0">
                <a:solidFill>
                  <a:schemeClr val="bg2"/>
                </a:solidFill>
              </a:rPr>
              <a:t> </a:t>
            </a:r>
            <a:r>
              <a:rPr lang="pt-BR" sz="700" dirty="0" err="1">
                <a:solidFill>
                  <a:schemeClr val="bg2"/>
                </a:solidFill>
              </a:rPr>
              <a:t>answered</a:t>
            </a:r>
            <a:r>
              <a:rPr lang="pt-BR" sz="700" dirty="0">
                <a:solidFill>
                  <a:schemeClr val="bg2"/>
                </a:solidFill>
              </a:rPr>
              <a:t> </a:t>
            </a:r>
            <a:r>
              <a:rPr lang="pt-BR" sz="700" dirty="0" smtClean="0">
                <a:solidFill>
                  <a:schemeClr val="bg2"/>
                </a:solidFill>
              </a:rPr>
              <a:t>“</a:t>
            </a:r>
            <a:r>
              <a:rPr lang="en-US" sz="700" dirty="0">
                <a:solidFill>
                  <a:schemeClr val="bg2"/>
                </a:solidFill>
              </a:rPr>
              <a:t>Strongly </a:t>
            </a:r>
            <a:r>
              <a:rPr lang="en-US" sz="700" dirty="0" smtClean="0">
                <a:solidFill>
                  <a:schemeClr val="bg2"/>
                </a:solidFill>
              </a:rPr>
              <a:t>agree” </a:t>
            </a:r>
            <a:r>
              <a:rPr lang="en-US" sz="700" dirty="0">
                <a:solidFill>
                  <a:schemeClr val="bg2"/>
                </a:solidFill>
              </a:rPr>
              <a:t>or </a:t>
            </a:r>
            <a:r>
              <a:rPr lang="en-US" sz="700" dirty="0" smtClean="0">
                <a:solidFill>
                  <a:schemeClr val="bg2"/>
                </a:solidFill>
              </a:rPr>
              <a:t>“Somewhat </a:t>
            </a:r>
            <a:r>
              <a:rPr lang="en-US" sz="700" dirty="0">
                <a:solidFill>
                  <a:schemeClr val="bg2"/>
                </a:solidFill>
              </a:rPr>
              <a:t>agree” </a:t>
            </a:r>
            <a:r>
              <a:rPr lang="pt-BR" sz="700" dirty="0" err="1" smtClean="0">
                <a:solidFill>
                  <a:schemeClr val="bg2"/>
                </a:solidFill>
              </a:rPr>
              <a:t>to</a:t>
            </a:r>
            <a:r>
              <a:rPr lang="pt-BR" sz="700" dirty="0" smtClean="0">
                <a:solidFill>
                  <a:schemeClr val="bg2"/>
                </a:solidFill>
              </a:rPr>
              <a:t> </a:t>
            </a:r>
            <a:r>
              <a:rPr lang="pt-BR" sz="700" dirty="0" err="1">
                <a:solidFill>
                  <a:schemeClr val="bg2"/>
                </a:solidFill>
              </a:rPr>
              <a:t>the</a:t>
            </a:r>
            <a:r>
              <a:rPr lang="pt-BR" sz="700" dirty="0">
                <a:solidFill>
                  <a:schemeClr val="bg2"/>
                </a:solidFill>
              </a:rPr>
              <a:t> </a:t>
            </a:r>
            <a:r>
              <a:rPr lang="pt-BR" sz="700" dirty="0" err="1">
                <a:solidFill>
                  <a:schemeClr val="bg2"/>
                </a:solidFill>
              </a:rPr>
              <a:t>question</a:t>
            </a:r>
            <a:r>
              <a:rPr lang="pt-BR" sz="700" dirty="0">
                <a:solidFill>
                  <a:schemeClr val="bg2"/>
                </a:solidFill>
              </a:rPr>
              <a:t> </a:t>
            </a:r>
            <a:r>
              <a:rPr lang="pt-BR" sz="700" dirty="0" smtClean="0">
                <a:solidFill>
                  <a:schemeClr val="bg2"/>
                </a:solidFill>
              </a:rPr>
              <a:t>“</a:t>
            </a:r>
            <a:r>
              <a:rPr lang="en-US" sz="700" dirty="0">
                <a:solidFill>
                  <a:schemeClr val="bg2"/>
                </a:solidFill>
              </a:rPr>
              <a:t>Thinking about grocery shopping, how much do you agree with the following statements”</a:t>
            </a:r>
            <a:endParaRPr lang="pt-BR" sz="700" dirty="0">
              <a:solidFill>
                <a:schemeClr val="bg2"/>
              </a:solidFill>
            </a:endParaRPr>
          </a:p>
        </p:txBody>
      </p:sp>
      <p:sp>
        <p:nvSpPr>
          <p:cNvPr id="10" name="Retângulo 9"/>
          <p:cNvSpPr/>
          <p:nvPr/>
        </p:nvSpPr>
        <p:spPr>
          <a:xfrm>
            <a:off x="449885" y="1860410"/>
            <a:ext cx="2699486" cy="170992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s-CR" sz="2800" b="1" dirty="0" smtClean="0">
                <a:solidFill>
                  <a:schemeClr val="tx1"/>
                </a:solidFill>
              </a:rPr>
              <a:t>70% </a:t>
            </a:r>
            <a:r>
              <a:rPr lang="es-CR" sz="1400" dirty="0" smtClean="0">
                <a:solidFill>
                  <a:schemeClr val="tx1"/>
                </a:solidFill>
              </a:rPr>
              <a:t>busca activamente productos con </a:t>
            </a:r>
            <a:r>
              <a:rPr lang="es-CR" sz="1400" b="1" dirty="0" smtClean="0">
                <a:solidFill>
                  <a:schemeClr val="tx1"/>
                </a:solidFill>
              </a:rPr>
              <a:t>ingredientes saludables </a:t>
            </a:r>
            <a:r>
              <a:rPr lang="es-CR" sz="1400" dirty="0" smtClean="0">
                <a:solidFill>
                  <a:schemeClr val="tx1"/>
                </a:solidFill>
              </a:rPr>
              <a:t>y </a:t>
            </a:r>
            <a:r>
              <a:rPr lang="es-CR" sz="2800" b="1" dirty="0" smtClean="0">
                <a:solidFill>
                  <a:schemeClr val="tx1"/>
                </a:solidFill>
              </a:rPr>
              <a:t>47% </a:t>
            </a:r>
            <a:r>
              <a:rPr lang="es-CR" sz="1400" dirty="0" smtClean="0">
                <a:solidFill>
                  <a:schemeClr val="tx1"/>
                </a:solidFill>
              </a:rPr>
              <a:t>menciona que no hay suficientes </a:t>
            </a:r>
            <a:r>
              <a:rPr lang="es-CR" sz="1400" b="1" dirty="0" smtClean="0">
                <a:solidFill>
                  <a:schemeClr val="tx1"/>
                </a:solidFill>
              </a:rPr>
              <a:t>opciones saludables disponibles </a:t>
            </a:r>
            <a:r>
              <a:rPr lang="es-CR" sz="1400" dirty="0" smtClean="0">
                <a:solidFill>
                  <a:schemeClr val="tx1"/>
                </a:solidFill>
              </a:rPr>
              <a:t>para comprar</a:t>
            </a:r>
            <a:endParaRPr lang="es-CR" sz="1400" dirty="0">
              <a:solidFill>
                <a:schemeClr val="tx1"/>
              </a:solidFill>
            </a:endParaRPr>
          </a:p>
        </p:txBody>
      </p:sp>
      <p:sp>
        <p:nvSpPr>
          <p:cNvPr id="13" name="Retângulo 12"/>
          <p:cNvSpPr/>
          <p:nvPr/>
        </p:nvSpPr>
        <p:spPr>
          <a:xfrm>
            <a:off x="414260" y="1430023"/>
            <a:ext cx="2780212" cy="3504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CR" b="1" dirty="0" smtClean="0">
                <a:solidFill>
                  <a:schemeClr val="accent2"/>
                </a:solidFill>
              </a:rPr>
              <a:t>OPCIONES SANAS</a:t>
            </a:r>
            <a:endParaRPr lang="es-CR" b="1" dirty="0">
              <a:solidFill>
                <a:schemeClr val="accent2"/>
              </a:solidFill>
            </a:endParaRPr>
          </a:p>
        </p:txBody>
      </p:sp>
      <p:sp>
        <p:nvSpPr>
          <p:cNvPr id="14" name="Retângulo 13"/>
          <p:cNvSpPr/>
          <p:nvPr/>
        </p:nvSpPr>
        <p:spPr>
          <a:xfrm>
            <a:off x="3334997" y="1430022"/>
            <a:ext cx="2780212" cy="338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CR" sz="1600" b="1" dirty="0" smtClean="0">
                <a:solidFill>
                  <a:schemeClr val="accent1"/>
                </a:solidFill>
              </a:rPr>
              <a:t>MEJORES PRECIOS</a:t>
            </a:r>
            <a:endParaRPr lang="es-CR" sz="1600" b="1" dirty="0">
              <a:solidFill>
                <a:schemeClr val="accent1"/>
              </a:solidFill>
            </a:endParaRPr>
          </a:p>
        </p:txBody>
      </p:sp>
      <p:sp>
        <p:nvSpPr>
          <p:cNvPr id="15" name="Retângulo 14"/>
          <p:cNvSpPr/>
          <p:nvPr/>
        </p:nvSpPr>
        <p:spPr>
          <a:xfrm>
            <a:off x="6160734" y="1430022"/>
            <a:ext cx="2780212" cy="338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CR" sz="1600" b="1" dirty="0" smtClean="0">
                <a:solidFill>
                  <a:srgbClr val="92D050"/>
                </a:solidFill>
              </a:rPr>
              <a:t>NUEVOS PRODUCTOS</a:t>
            </a:r>
            <a:endParaRPr lang="es-CR" sz="1600" b="1" dirty="0">
              <a:solidFill>
                <a:srgbClr val="92D050"/>
              </a:solidFill>
            </a:endParaRPr>
          </a:p>
        </p:txBody>
      </p:sp>
      <p:cxnSp>
        <p:nvCxnSpPr>
          <p:cNvPr id="24" name="Elbow Connector 18"/>
          <p:cNvCxnSpPr/>
          <p:nvPr/>
        </p:nvCxnSpPr>
        <p:spPr>
          <a:xfrm rot="16200000" flipH="1">
            <a:off x="505565" y="1736685"/>
            <a:ext cx="2588126" cy="2699485"/>
          </a:xfrm>
          <a:prstGeom prst="bentConnector4">
            <a:avLst>
              <a:gd name="adj1" fmla="val -70"/>
              <a:gd name="adj2" fmla="val 100061"/>
            </a:avLst>
          </a:prstGeom>
          <a:ln w="12700">
            <a:solidFill>
              <a:schemeClr val="accent2"/>
            </a:solidFill>
            <a:headEnd type="oval"/>
            <a:tailEnd type="none"/>
          </a:ln>
        </p:spPr>
        <p:style>
          <a:lnRef idx="2">
            <a:schemeClr val="accent1"/>
          </a:lnRef>
          <a:fillRef idx="0">
            <a:schemeClr val="accent1"/>
          </a:fillRef>
          <a:effectRef idx="1">
            <a:schemeClr val="accent1"/>
          </a:effectRef>
          <a:fontRef idx="minor">
            <a:schemeClr val="tx1"/>
          </a:fontRef>
        </p:style>
      </p:cxnSp>
      <p:cxnSp>
        <p:nvCxnSpPr>
          <p:cNvPr id="25" name="Elbow Connector 33"/>
          <p:cNvCxnSpPr/>
          <p:nvPr/>
        </p:nvCxnSpPr>
        <p:spPr>
          <a:xfrm rot="16200000" flipH="1">
            <a:off x="3446659" y="1751956"/>
            <a:ext cx="2480181" cy="2560994"/>
          </a:xfrm>
          <a:prstGeom prst="bentConnector4">
            <a:avLst>
              <a:gd name="adj1" fmla="val -72"/>
              <a:gd name="adj2" fmla="val 100085"/>
            </a:avLst>
          </a:prstGeom>
          <a:ln w="12700">
            <a:solidFill>
              <a:schemeClr val="accent1"/>
            </a:solidFill>
            <a:headEnd type="oval"/>
            <a:tailEnd type="none"/>
          </a:ln>
        </p:spPr>
        <p:style>
          <a:lnRef idx="2">
            <a:schemeClr val="accent1"/>
          </a:lnRef>
          <a:fillRef idx="0">
            <a:schemeClr val="accent1"/>
          </a:fillRef>
          <a:effectRef idx="1">
            <a:schemeClr val="accent1"/>
          </a:effectRef>
          <a:fontRef idx="minor">
            <a:schemeClr val="tx1"/>
          </a:fontRef>
        </p:style>
      </p:cxnSp>
      <p:cxnSp>
        <p:nvCxnSpPr>
          <p:cNvPr id="26" name="Elbow Connector 36"/>
          <p:cNvCxnSpPr/>
          <p:nvPr/>
        </p:nvCxnSpPr>
        <p:spPr>
          <a:xfrm rot="16200000" flipH="1">
            <a:off x="6349088" y="1689675"/>
            <a:ext cx="2350656" cy="2556034"/>
          </a:xfrm>
          <a:prstGeom prst="bentConnector4">
            <a:avLst>
              <a:gd name="adj1" fmla="val 38"/>
              <a:gd name="adj2" fmla="val 99628"/>
            </a:avLst>
          </a:prstGeom>
          <a:ln w="12700">
            <a:solidFill>
              <a:schemeClr val="accent3"/>
            </a:solidFill>
            <a:headEnd type="oval"/>
            <a:tailEnd type="none"/>
          </a:ln>
        </p:spPr>
        <p:style>
          <a:lnRef idx="2">
            <a:schemeClr val="accent1"/>
          </a:lnRef>
          <a:fillRef idx="0">
            <a:schemeClr val="accent1"/>
          </a:fillRef>
          <a:effectRef idx="1">
            <a:schemeClr val="accent1"/>
          </a:effectRef>
          <a:fontRef idx="minor">
            <a:schemeClr val="tx1"/>
          </a:fontRef>
        </p:style>
      </p:cxnSp>
      <p:sp>
        <p:nvSpPr>
          <p:cNvPr id="31" name="Freeform 5"/>
          <p:cNvSpPr>
            <a:spLocks noEditPoints="1"/>
          </p:cNvSpPr>
          <p:nvPr/>
        </p:nvSpPr>
        <p:spPr bwMode="auto">
          <a:xfrm>
            <a:off x="5744560" y="3927767"/>
            <a:ext cx="460376" cy="661001"/>
          </a:xfrm>
          <a:custGeom>
            <a:avLst/>
            <a:gdLst>
              <a:gd name="T0" fmla="*/ 7 w 289"/>
              <a:gd name="T1" fmla="*/ 412 h 555"/>
              <a:gd name="T2" fmla="*/ 51 w 289"/>
              <a:gd name="T3" fmla="*/ 369 h 555"/>
              <a:gd name="T4" fmla="*/ 128 w 289"/>
              <a:gd name="T5" fmla="*/ 408 h 555"/>
              <a:gd name="T6" fmla="*/ 129 w 289"/>
              <a:gd name="T7" fmla="*/ 288 h 555"/>
              <a:gd name="T8" fmla="*/ 5 w 289"/>
              <a:gd name="T9" fmla="*/ 150 h 555"/>
              <a:gd name="T10" fmla="*/ 129 w 289"/>
              <a:gd name="T11" fmla="*/ 32 h 555"/>
              <a:gd name="T12" fmla="*/ 129 w 289"/>
              <a:gd name="T13" fmla="*/ 12 h 555"/>
              <a:gd name="T14" fmla="*/ 141 w 289"/>
              <a:gd name="T15" fmla="*/ 0 h 555"/>
              <a:gd name="T16" fmla="*/ 149 w 289"/>
              <a:gd name="T17" fmla="*/ 0 h 555"/>
              <a:gd name="T18" fmla="*/ 161 w 289"/>
              <a:gd name="T19" fmla="*/ 12 h 555"/>
              <a:gd name="T20" fmla="*/ 161 w 289"/>
              <a:gd name="T21" fmla="*/ 33 h 555"/>
              <a:gd name="T22" fmla="*/ 269 w 289"/>
              <a:gd name="T23" fmla="*/ 73 h 555"/>
              <a:gd name="T24" fmla="*/ 273 w 289"/>
              <a:gd name="T25" fmla="*/ 94 h 555"/>
              <a:gd name="T26" fmla="*/ 228 w 289"/>
              <a:gd name="T27" fmla="*/ 137 h 555"/>
              <a:gd name="T28" fmla="*/ 161 w 289"/>
              <a:gd name="T29" fmla="*/ 103 h 555"/>
              <a:gd name="T30" fmla="*/ 161 w 289"/>
              <a:gd name="T31" fmla="*/ 215 h 555"/>
              <a:gd name="T32" fmla="*/ 289 w 289"/>
              <a:gd name="T33" fmla="*/ 356 h 555"/>
              <a:gd name="T34" fmla="*/ 160 w 289"/>
              <a:gd name="T35" fmla="*/ 479 h 555"/>
              <a:gd name="T36" fmla="*/ 160 w 289"/>
              <a:gd name="T37" fmla="*/ 544 h 555"/>
              <a:gd name="T38" fmla="*/ 147 w 289"/>
              <a:gd name="T39" fmla="*/ 555 h 555"/>
              <a:gd name="T40" fmla="*/ 128 w 289"/>
              <a:gd name="T41" fmla="*/ 544 h 555"/>
              <a:gd name="T42" fmla="*/ 128 w 289"/>
              <a:gd name="T43" fmla="*/ 479 h 555"/>
              <a:gd name="T44" fmla="*/ 10 w 289"/>
              <a:gd name="T45" fmla="*/ 431 h 555"/>
              <a:gd name="T46" fmla="*/ 7 w 289"/>
              <a:gd name="T47" fmla="*/ 412 h 555"/>
              <a:gd name="T48" fmla="*/ 127 w 289"/>
              <a:gd name="T49" fmla="*/ 101 h 555"/>
              <a:gd name="T50" fmla="*/ 81 w 289"/>
              <a:gd name="T51" fmla="*/ 142 h 555"/>
              <a:gd name="T52" fmla="*/ 127 w 289"/>
              <a:gd name="T53" fmla="*/ 201 h 555"/>
              <a:gd name="T54" fmla="*/ 127 w 289"/>
              <a:gd name="T55" fmla="*/ 101 h 555"/>
              <a:gd name="T56" fmla="*/ 208 w 289"/>
              <a:gd name="T57" fmla="*/ 365 h 555"/>
              <a:gd name="T58" fmla="*/ 161 w 289"/>
              <a:gd name="T59" fmla="*/ 303 h 555"/>
              <a:gd name="T60" fmla="*/ 161 w 289"/>
              <a:gd name="T61" fmla="*/ 412 h 555"/>
              <a:gd name="T62" fmla="*/ 208 w 289"/>
              <a:gd name="T63" fmla="*/ 36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9" h="555">
                <a:moveTo>
                  <a:pt x="7" y="412"/>
                </a:moveTo>
                <a:cubicBezTo>
                  <a:pt x="18" y="393"/>
                  <a:pt x="33" y="356"/>
                  <a:pt x="51" y="369"/>
                </a:cubicBezTo>
                <a:cubicBezTo>
                  <a:pt x="53" y="371"/>
                  <a:pt x="91" y="399"/>
                  <a:pt x="128" y="408"/>
                </a:cubicBezTo>
                <a:cubicBezTo>
                  <a:pt x="128" y="367"/>
                  <a:pt x="129" y="329"/>
                  <a:pt x="129" y="288"/>
                </a:cubicBezTo>
                <a:cubicBezTo>
                  <a:pt x="71" y="265"/>
                  <a:pt x="5" y="232"/>
                  <a:pt x="5" y="150"/>
                </a:cubicBezTo>
                <a:cubicBezTo>
                  <a:pt x="5" y="91"/>
                  <a:pt x="44" y="39"/>
                  <a:pt x="129" y="32"/>
                </a:cubicBezTo>
                <a:cubicBezTo>
                  <a:pt x="129" y="12"/>
                  <a:pt x="129" y="12"/>
                  <a:pt x="129" y="12"/>
                </a:cubicBezTo>
                <a:cubicBezTo>
                  <a:pt x="129" y="5"/>
                  <a:pt x="135" y="0"/>
                  <a:pt x="141" y="0"/>
                </a:cubicBezTo>
                <a:cubicBezTo>
                  <a:pt x="149" y="0"/>
                  <a:pt x="149" y="0"/>
                  <a:pt x="149" y="0"/>
                </a:cubicBezTo>
                <a:cubicBezTo>
                  <a:pt x="155" y="0"/>
                  <a:pt x="161" y="5"/>
                  <a:pt x="161" y="12"/>
                </a:cubicBezTo>
                <a:cubicBezTo>
                  <a:pt x="161" y="33"/>
                  <a:pt x="161" y="33"/>
                  <a:pt x="161" y="33"/>
                </a:cubicBezTo>
                <a:cubicBezTo>
                  <a:pt x="216" y="37"/>
                  <a:pt x="258" y="65"/>
                  <a:pt x="269" y="73"/>
                </a:cubicBezTo>
                <a:cubicBezTo>
                  <a:pt x="276" y="77"/>
                  <a:pt x="277" y="87"/>
                  <a:pt x="273" y="94"/>
                </a:cubicBezTo>
                <a:cubicBezTo>
                  <a:pt x="261" y="112"/>
                  <a:pt x="243" y="147"/>
                  <a:pt x="228" y="137"/>
                </a:cubicBezTo>
                <a:cubicBezTo>
                  <a:pt x="224" y="135"/>
                  <a:pt x="191" y="112"/>
                  <a:pt x="161" y="103"/>
                </a:cubicBezTo>
                <a:cubicBezTo>
                  <a:pt x="161" y="140"/>
                  <a:pt x="161" y="178"/>
                  <a:pt x="161" y="215"/>
                </a:cubicBezTo>
                <a:cubicBezTo>
                  <a:pt x="215" y="237"/>
                  <a:pt x="289" y="275"/>
                  <a:pt x="289" y="356"/>
                </a:cubicBezTo>
                <a:cubicBezTo>
                  <a:pt x="289" y="424"/>
                  <a:pt x="243" y="474"/>
                  <a:pt x="160" y="479"/>
                </a:cubicBezTo>
                <a:cubicBezTo>
                  <a:pt x="160" y="544"/>
                  <a:pt x="160" y="544"/>
                  <a:pt x="160" y="544"/>
                </a:cubicBezTo>
                <a:cubicBezTo>
                  <a:pt x="160" y="550"/>
                  <a:pt x="154" y="555"/>
                  <a:pt x="147" y="555"/>
                </a:cubicBezTo>
                <a:cubicBezTo>
                  <a:pt x="140" y="555"/>
                  <a:pt x="128" y="554"/>
                  <a:pt x="128" y="544"/>
                </a:cubicBezTo>
                <a:cubicBezTo>
                  <a:pt x="128" y="479"/>
                  <a:pt x="128" y="479"/>
                  <a:pt x="128" y="479"/>
                </a:cubicBezTo>
                <a:cubicBezTo>
                  <a:pt x="61" y="474"/>
                  <a:pt x="21" y="442"/>
                  <a:pt x="10" y="431"/>
                </a:cubicBezTo>
                <a:cubicBezTo>
                  <a:pt x="4" y="425"/>
                  <a:pt x="0" y="422"/>
                  <a:pt x="7" y="412"/>
                </a:cubicBezTo>
                <a:close/>
                <a:moveTo>
                  <a:pt x="127" y="101"/>
                </a:moveTo>
                <a:cubicBezTo>
                  <a:pt x="96" y="105"/>
                  <a:pt x="81" y="123"/>
                  <a:pt x="81" y="142"/>
                </a:cubicBezTo>
                <a:cubicBezTo>
                  <a:pt x="81" y="166"/>
                  <a:pt x="96" y="185"/>
                  <a:pt x="127" y="201"/>
                </a:cubicBezTo>
                <a:lnTo>
                  <a:pt x="127" y="101"/>
                </a:lnTo>
                <a:close/>
                <a:moveTo>
                  <a:pt x="208" y="365"/>
                </a:moveTo>
                <a:cubicBezTo>
                  <a:pt x="208" y="341"/>
                  <a:pt x="192" y="321"/>
                  <a:pt x="161" y="303"/>
                </a:cubicBezTo>
                <a:cubicBezTo>
                  <a:pt x="161" y="412"/>
                  <a:pt x="161" y="412"/>
                  <a:pt x="161" y="412"/>
                </a:cubicBezTo>
                <a:cubicBezTo>
                  <a:pt x="188" y="407"/>
                  <a:pt x="208" y="389"/>
                  <a:pt x="208" y="36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s-CR" sz="1200"/>
          </a:p>
        </p:txBody>
      </p:sp>
      <p:grpSp>
        <p:nvGrpSpPr>
          <p:cNvPr id="34" name="Group 8"/>
          <p:cNvGrpSpPr>
            <a:grpSpLocks noChangeAspect="1"/>
          </p:cNvGrpSpPr>
          <p:nvPr/>
        </p:nvGrpSpPr>
        <p:grpSpPr bwMode="auto">
          <a:xfrm>
            <a:off x="2806471" y="3951108"/>
            <a:ext cx="685800" cy="593114"/>
            <a:chOff x="-732" y="947"/>
            <a:chExt cx="432" cy="498"/>
          </a:xfrm>
        </p:grpSpPr>
        <p:sp>
          <p:nvSpPr>
            <p:cNvPr id="35" name="AutoShape 7"/>
            <p:cNvSpPr>
              <a:spLocks noChangeAspect="1" noChangeArrowheads="1" noTextEdit="1"/>
            </p:cNvSpPr>
            <p:nvPr/>
          </p:nvSpPr>
          <p:spPr bwMode="auto">
            <a:xfrm>
              <a:off x="-732" y="947"/>
              <a:ext cx="432" cy="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R" sz="1200"/>
            </a:p>
          </p:txBody>
        </p:sp>
        <p:sp>
          <p:nvSpPr>
            <p:cNvPr id="36" name="Freeform 9"/>
            <p:cNvSpPr>
              <a:spLocks noEditPoints="1"/>
            </p:cNvSpPr>
            <p:nvPr/>
          </p:nvSpPr>
          <p:spPr bwMode="auto">
            <a:xfrm>
              <a:off x="-732" y="922"/>
              <a:ext cx="476" cy="532"/>
            </a:xfrm>
            <a:custGeom>
              <a:avLst/>
              <a:gdLst>
                <a:gd name="T0" fmla="*/ 182 w 430"/>
                <a:gd name="T1" fmla="*/ 467 h 481"/>
                <a:gd name="T2" fmla="*/ 84 w 430"/>
                <a:gd name="T3" fmla="*/ 404 h 481"/>
                <a:gd name="T4" fmla="*/ 60 w 430"/>
                <a:gd name="T5" fmla="*/ 326 h 481"/>
                <a:gd name="T6" fmla="*/ 171 w 430"/>
                <a:gd name="T7" fmla="*/ 170 h 481"/>
                <a:gd name="T8" fmla="*/ 250 w 430"/>
                <a:gd name="T9" fmla="*/ 170 h 481"/>
                <a:gd name="T10" fmla="*/ 363 w 430"/>
                <a:gd name="T11" fmla="*/ 337 h 481"/>
                <a:gd name="T12" fmla="*/ 339 w 430"/>
                <a:gd name="T13" fmla="*/ 395 h 481"/>
                <a:gd name="T14" fmla="*/ 229 w 430"/>
                <a:gd name="T15" fmla="*/ 469 h 481"/>
                <a:gd name="T16" fmla="*/ 182 w 430"/>
                <a:gd name="T17" fmla="*/ 467 h 481"/>
                <a:gd name="T18" fmla="*/ 196 w 430"/>
                <a:gd name="T19" fmla="*/ 164 h 481"/>
                <a:gd name="T20" fmla="*/ 227 w 430"/>
                <a:gd name="T21" fmla="*/ 73 h 481"/>
                <a:gd name="T22" fmla="*/ 234 w 430"/>
                <a:gd name="T23" fmla="*/ 73 h 481"/>
                <a:gd name="T24" fmla="*/ 239 w 430"/>
                <a:gd name="T25" fmla="*/ 81 h 481"/>
                <a:gd name="T26" fmla="*/ 238 w 430"/>
                <a:gd name="T27" fmla="*/ 92 h 481"/>
                <a:gd name="T28" fmla="*/ 216 w 430"/>
                <a:gd name="T29" fmla="*/ 165 h 481"/>
                <a:gd name="T30" fmla="*/ 196 w 430"/>
                <a:gd name="T31" fmla="*/ 164 h 481"/>
                <a:gd name="T32" fmla="*/ 192 w 430"/>
                <a:gd name="T33" fmla="*/ 106 h 481"/>
                <a:gd name="T34" fmla="*/ 0 w 430"/>
                <a:gd name="T35" fmla="*/ 34 h 481"/>
                <a:gd name="T36" fmla="*/ 192 w 430"/>
                <a:gd name="T37" fmla="*/ 10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0" h="481">
                  <a:moveTo>
                    <a:pt x="182" y="467"/>
                  </a:moveTo>
                  <a:cubicBezTo>
                    <a:pt x="122" y="478"/>
                    <a:pt x="87" y="453"/>
                    <a:pt x="84" y="404"/>
                  </a:cubicBezTo>
                  <a:cubicBezTo>
                    <a:pt x="82" y="373"/>
                    <a:pt x="76" y="357"/>
                    <a:pt x="60" y="326"/>
                  </a:cubicBezTo>
                  <a:cubicBezTo>
                    <a:pt x="5" y="223"/>
                    <a:pt x="39" y="131"/>
                    <a:pt x="171" y="170"/>
                  </a:cubicBezTo>
                  <a:cubicBezTo>
                    <a:pt x="198" y="178"/>
                    <a:pt x="224" y="179"/>
                    <a:pt x="250" y="170"/>
                  </a:cubicBezTo>
                  <a:cubicBezTo>
                    <a:pt x="361" y="130"/>
                    <a:pt x="430" y="237"/>
                    <a:pt x="363" y="337"/>
                  </a:cubicBezTo>
                  <a:cubicBezTo>
                    <a:pt x="347" y="360"/>
                    <a:pt x="343" y="370"/>
                    <a:pt x="339" y="395"/>
                  </a:cubicBezTo>
                  <a:cubicBezTo>
                    <a:pt x="328" y="458"/>
                    <a:pt x="288" y="481"/>
                    <a:pt x="229" y="469"/>
                  </a:cubicBezTo>
                  <a:cubicBezTo>
                    <a:pt x="213" y="465"/>
                    <a:pt x="197" y="464"/>
                    <a:pt x="182" y="467"/>
                  </a:cubicBezTo>
                  <a:close/>
                  <a:moveTo>
                    <a:pt x="196" y="164"/>
                  </a:moveTo>
                  <a:cubicBezTo>
                    <a:pt x="189" y="126"/>
                    <a:pt x="227" y="73"/>
                    <a:pt x="227" y="73"/>
                  </a:cubicBezTo>
                  <a:cubicBezTo>
                    <a:pt x="229" y="70"/>
                    <a:pt x="232" y="70"/>
                    <a:pt x="234" y="73"/>
                  </a:cubicBezTo>
                  <a:cubicBezTo>
                    <a:pt x="239" y="81"/>
                    <a:pt x="239" y="81"/>
                    <a:pt x="239" y="81"/>
                  </a:cubicBezTo>
                  <a:cubicBezTo>
                    <a:pt x="240" y="84"/>
                    <a:pt x="240" y="89"/>
                    <a:pt x="238" y="92"/>
                  </a:cubicBezTo>
                  <a:cubicBezTo>
                    <a:pt x="238" y="92"/>
                    <a:pt x="208" y="134"/>
                    <a:pt x="216" y="165"/>
                  </a:cubicBezTo>
                  <a:cubicBezTo>
                    <a:pt x="209" y="166"/>
                    <a:pt x="203" y="165"/>
                    <a:pt x="196" y="164"/>
                  </a:cubicBezTo>
                  <a:close/>
                  <a:moveTo>
                    <a:pt x="192" y="106"/>
                  </a:moveTo>
                  <a:cubicBezTo>
                    <a:pt x="167" y="0"/>
                    <a:pt x="92" y="18"/>
                    <a:pt x="0" y="34"/>
                  </a:cubicBezTo>
                  <a:cubicBezTo>
                    <a:pt x="123" y="134"/>
                    <a:pt x="128" y="82"/>
                    <a:pt x="192" y="1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R" sz="1200"/>
            </a:p>
          </p:txBody>
        </p:sp>
        <p:sp>
          <p:nvSpPr>
            <p:cNvPr id="37" name="Freeform 10"/>
            <p:cNvSpPr>
              <a:spLocks noEditPoints="1"/>
            </p:cNvSpPr>
            <p:nvPr/>
          </p:nvSpPr>
          <p:spPr bwMode="auto">
            <a:xfrm>
              <a:off x="-732" y="922"/>
              <a:ext cx="476" cy="532"/>
            </a:xfrm>
            <a:custGeom>
              <a:avLst/>
              <a:gdLst>
                <a:gd name="T0" fmla="*/ 182 w 430"/>
                <a:gd name="T1" fmla="*/ 467 h 481"/>
                <a:gd name="T2" fmla="*/ 84 w 430"/>
                <a:gd name="T3" fmla="*/ 404 h 481"/>
                <a:gd name="T4" fmla="*/ 60 w 430"/>
                <a:gd name="T5" fmla="*/ 326 h 481"/>
                <a:gd name="T6" fmla="*/ 171 w 430"/>
                <a:gd name="T7" fmla="*/ 170 h 481"/>
                <a:gd name="T8" fmla="*/ 250 w 430"/>
                <a:gd name="T9" fmla="*/ 170 h 481"/>
                <a:gd name="T10" fmla="*/ 363 w 430"/>
                <a:gd name="T11" fmla="*/ 337 h 481"/>
                <a:gd name="T12" fmla="*/ 339 w 430"/>
                <a:gd name="T13" fmla="*/ 395 h 481"/>
                <a:gd name="T14" fmla="*/ 229 w 430"/>
                <a:gd name="T15" fmla="*/ 469 h 481"/>
                <a:gd name="T16" fmla="*/ 182 w 430"/>
                <a:gd name="T17" fmla="*/ 467 h 481"/>
                <a:gd name="T18" fmla="*/ 196 w 430"/>
                <a:gd name="T19" fmla="*/ 164 h 481"/>
                <a:gd name="T20" fmla="*/ 227 w 430"/>
                <a:gd name="T21" fmla="*/ 73 h 481"/>
                <a:gd name="T22" fmla="*/ 234 w 430"/>
                <a:gd name="T23" fmla="*/ 73 h 481"/>
                <a:gd name="T24" fmla="*/ 239 w 430"/>
                <a:gd name="T25" fmla="*/ 81 h 481"/>
                <a:gd name="T26" fmla="*/ 238 w 430"/>
                <a:gd name="T27" fmla="*/ 92 h 481"/>
                <a:gd name="T28" fmla="*/ 216 w 430"/>
                <a:gd name="T29" fmla="*/ 165 h 481"/>
                <a:gd name="T30" fmla="*/ 196 w 430"/>
                <a:gd name="T31" fmla="*/ 164 h 481"/>
                <a:gd name="T32" fmla="*/ 192 w 430"/>
                <a:gd name="T33" fmla="*/ 106 h 481"/>
                <a:gd name="T34" fmla="*/ 0 w 430"/>
                <a:gd name="T35" fmla="*/ 34 h 481"/>
                <a:gd name="T36" fmla="*/ 192 w 430"/>
                <a:gd name="T37" fmla="*/ 10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0" h="481">
                  <a:moveTo>
                    <a:pt x="182" y="467"/>
                  </a:moveTo>
                  <a:cubicBezTo>
                    <a:pt x="122" y="478"/>
                    <a:pt x="87" y="453"/>
                    <a:pt x="84" y="404"/>
                  </a:cubicBezTo>
                  <a:cubicBezTo>
                    <a:pt x="82" y="373"/>
                    <a:pt x="76" y="357"/>
                    <a:pt x="60" y="326"/>
                  </a:cubicBezTo>
                  <a:cubicBezTo>
                    <a:pt x="5" y="223"/>
                    <a:pt x="39" y="131"/>
                    <a:pt x="171" y="170"/>
                  </a:cubicBezTo>
                  <a:cubicBezTo>
                    <a:pt x="198" y="178"/>
                    <a:pt x="224" y="179"/>
                    <a:pt x="250" y="170"/>
                  </a:cubicBezTo>
                  <a:cubicBezTo>
                    <a:pt x="361" y="130"/>
                    <a:pt x="430" y="237"/>
                    <a:pt x="363" y="337"/>
                  </a:cubicBezTo>
                  <a:cubicBezTo>
                    <a:pt x="347" y="360"/>
                    <a:pt x="343" y="370"/>
                    <a:pt x="339" y="395"/>
                  </a:cubicBezTo>
                  <a:cubicBezTo>
                    <a:pt x="328" y="458"/>
                    <a:pt x="288" y="481"/>
                    <a:pt x="229" y="469"/>
                  </a:cubicBezTo>
                  <a:cubicBezTo>
                    <a:pt x="213" y="465"/>
                    <a:pt x="197" y="464"/>
                    <a:pt x="182" y="467"/>
                  </a:cubicBezTo>
                  <a:close/>
                  <a:moveTo>
                    <a:pt x="196" y="164"/>
                  </a:moveTo>
                  <a:cubicBezTo>
                    <a:pt x="189" y="126"/>
                    <a:pt x="227" y="73"/>
                    <a:pt x="227" y="73"/>
                  </a:cubicBezTo>
                  <a:cubicBezTo>
                    <a:pt x="229" y="70"/>
                    <a:pt x="232" y="70"/>
                    <a:pt x="234" y="73"/>
                  </a:cubicBezTo>
                  <a:cubicBezTo>
                    <a:pt x="239" y="81"/>
                    <a:pt x="239" y="81"/>
                    <a:pt x="239" y="81"/>
                  </a:cubicBezTo>
                  <a:cubicBezTo>
                    <a:pt x="240" y="84"/>
                    <a:pt x="240" y="89"/>
                    <a:pt x="238" y="92"/>
                  </a:cubicBezTo>
                  <a:cubicBezTo>
                    <a:pt x="238" y="92"/>
                    <a:pt x="208" y="134"/>
                    <a:pt x="216" y="165"/>
                  </a:cubicBezTo>
                  <a:cubicBezTo>
                    <a:pt x="209" y="166"/>
                    <a:pt x="203" y="165"/>
                    <a:pt x="196" y="164"/>
                  </a:cubicBezTo>
                  <a:close/>
                  <a:moveTo>
                    <a:pt x="192" y="106"/>
                  </a:moveTo>
                  <a:cubicBezTo>
                    <a:pt x="167" y="0"/>
                    <a:pt x="92" y="18"/>
                    <a:pt x="0" y="34"/>
                  </a:cubicBezTo>
                  <a:cubicBezTo>
                    <a:pt x="123" y="134"/>
                    <a:pt x="128" y="82"/>
                    <a:pt x="192" y="10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R" sz="1200"/>
            </a:p>
          </p:txBody>
        </p:sp>
      </p:grpSp>
      <p:grpSp>
        <p:nvGrpSpPr>
          <p:cNvPr id="39" name="Group 13"/>
          <p:cNvGrpSpPr>
            <a:grpSpLocks noChangeAspect="1"/>
          </p:cNvGrpSpPr>
          <p:nvPr/>
        </p:nvGrpSpPr>
        <p:grpSpPr bwMode="auto">
          <a:xfrm>
            <a:off x="8569314" y="3901787"/>
            <a:ext cx="466249" cy="652426"/>
            <a:chOff x="-1179" y="787"/>
            <a:chExt cx="267" cy="498"/>
          </a:xfrm>
        </p:grpSpPr>
        <p:sp>
          <p:nvSpPr>
            <p:cNvPr id="40" name="AutoShape 12"/>
            <p:cNvSpPr>
              <a:spLocks noChangeAspect="1" noChangeArrowheads="1" noTextEdit="1"/>
            </p:cNvSpPr>
            <p:nvPr/>
          </p:nvSpPr>
          <p:spPr bwMode="auto">
            <a:xfrm>
              <a:off x="-1179" y="787"/>
              <a:ext cx="267" cy="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CR" sz="1200"/>
            </a:p>
          </p:txBody>
        </p:sp>
        <p:sp>
          <p:nvSpPr>
            <p:cNvPr id="41" name="Freeform 14"/>
            <p:cNvSpPr>
              <a:spLocks/>
            </p:cNvSpPr>
            <p:nvPr/>
          </p:nvSpPr>
          <p:spPr bwMode="auto">
            <a:xfrm>
              <a:off x="-1086" y="787"/>
              <a:ext cx="81" cy="111"/>
            </a:xfrm>
            <a:custGeom>
              <a:avLst/>
              <a:gdLst>
                <a:gd name="T0" fmla="*/ 243 w 243"/>
                <a:gd name="T1" fmla="*/ 334 h 334"/>
                <a:gd name="T2" fmla="*/ 243 w 243"/>
                <a:gd name="T3" fmla="*/ 334 h 334"/>
                <a:gd name="T4" fmla="*/ 243 w 243"/>
                <a:gd name="T5" fmla="*/ 332 h 334"/>
                <a:gd name="T6" fmla="*/ 243 w 243"/>
                <a:gd name="T7" fmla="*/ 51 h 334"/>
                <a:gd name="T8" fmla="*/ 243 w 243"/>
                <a:gd name="T9" fmla="*/ 51 h 334"/>
                <a:gd name="T10" fmla="*/ 242 w 243"/>
                <a:gd name="T11" fmla="*/ 41 h 334"/>
                <a:gd name="T12" fmla="*/ 239 w 243"/>
                <a:gd name="T13" fmla="*/ 31 h 334"/>
                <a:gd name="T14" fmla="*/ 234 w 243"/>
                <a:gd name="T15" fmla="*/ 22 h 334"/>
                <a:gd name="T16" fmla="*/ 229 w 243"/>
                <a:gd name="T17" fmla="*/ 15 h 334"/>
                <a:gd name="T18" fmla="*/ 220 w 243"/>
                <a:gd name="T19" fmla="*/ 9 h 334"/>
                <a:gd name="T20" fmla="*/ 212 w 243"/>
                <a:gd name="T21" fmla="*/ 4 h 334"/>
                <a:gd name="T22" fmla="*/ 202 w 243"/>
                <a:gd name="T23" fmla="*/ 1 h 334"/>
                <a:gd name="T24" fmla="*/ 192 w 243"/>
                <a:gd name="T25" fmla="*/ 0 h 334"/>
                <a:gd name="T26" fmla="*/ 51 w 243"/>
                <a:gd name="T27" fmla="*/ 0 h 334"/>
                <a:gd name="T28" fmla="*/ 51 w 243"/>
                <a:gd name="T29" fmla="*/ 0 h 334"/>
                <a:gd name="T30" fmla="*/ 41 w 243"/>
                <a:gd name="T31" fmla="*/ 1 h 334"/>
                <a:gd name="T32" fmla="*/ 31 w 243"/>
                <a:gd name="T33" fmla="*/ 4 h 334"/>
                <a:gd name="T34" fmla="*/ 23 w 243"/>
                <a:gd name="T35" fmla="*/ 9 h 334"/>
                <a:gd name="T36" fmla="*/ 14 w 243"/>
                <a:gd name="T37" fmla="*/ 15 h 334"/>
                <a:gd name="T38" fmla="*/ 9 w 243"/>
                <a:gd name="T39" fmla="*/ 22 h 334"/>
                <a:gd name="T40" fmla="*/ 4 w 243"/>
                <a:gd name="T41" fmla="*/ 31 h 334"/>
                <a:gd name="T42" fmla="*/ 1 w 243"/>
                <a:gd name="T43" fmla="*/ 41 h 334"/>
                <a:gd name="T44" fmla="*/ 0 w 243"/>
                <a:gd name="T45" fmla="*/ 51 h 334"/>
                <a:gd name="T46" fmla="*/ 0 w 243"/>
                <a:gd name="T47" fmla="*/ 332 h 334"/>
                <a:gd name="T48" fmla="*/ 0 w 243"/>
                <a:gd name="T49" fmla="*/ 332 h 334"/>
                <a:gd name="T50" fmla="*/ 0 w 243"/>
                <a:gd name="T51" fmla="*/ 334 h 334"/>
                <a:gd name="T52" fmla="*/ 243 w 243"/>
                <a:gd name="T53" fmla="*/ 334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3" h="334">
                  <a:moveTo>
                    <a:pt x="243" y="334"/>
                  </a:moveTo>
                  <a:lnTo>
                    <a:pt x="243" y="334"/>
                  </a:lnTo>
                  <a:lnTo>
                    <a:pt x="243" y="332"/>
                  </a:lnTo>
                  <a:lnTo>
                    <a:pt x="243" y="51"/>
                  </a:lnTo>
                  <a:lnTo>
                    <a:pt x="243" y="51"/>
                  </a:lnTo>
                  <a:lnTo>
                    <a:pt x="242" y="41"/>
                  </a:lnTo>
                  <a:lnTo>
                    <a:pt x="239" y="31"/>
                  </a:lnTo>
                  <a:lnTo>
                    <a:pt x="234" y="22"/>
                  </a:lnTo>
                  <a:lnTo>
                    <a:pt x="229" y="15"/>
                  </a:lnTo>
                  <a:lnTo>
                    <a:pt x="220" y="9"/>
                  </a:lnTo>
                  <a:lnTo>
                    <a:pt x="212" y="4"/>
                  </a:lnTo>
                  <a:lnTo>
                    <a:pt x="202" y="1"/>
                  </a:lnTo>
                  <a:lnTo>
                    <a:pt x="192" y="0"/>
                  </a:lnTo>
                  <a:lnTo>
                    <a:pt x="51" y="0"/>
                  </a:lnTo>
                  <a:lnTo>
                    <a:pt x="51" y="0"/>
                  </a:lnTo>
                  <a:lnTo>
                    <a:pt x="41" y="1"/>
                  </a:lnTo>
                  <a:lnTo>
                    <a:pt x="31" y="4"/>
                  </a:lnTo>
                  <a:lnTo>
                    <a:pt x="23" y="9"/>
                  </a:lnTo>
                  <a:lnTo>
                    <a:pt x="14" y="15"/>
                  </a:lnTo>
                  <a:lnTo>
                    <a:pt x="9" y="22"/>
                  </a:lnTo>
                  <a:lnTo>
                    <a:pt x="4" y="31"/>
                  </a:lnTo>
                  <a:lnTo>
                    <a:pt x="1" y="41"/>
                  </a:lnTo>
                  <a:lnTo>
                    <a:pt x="0" y="51"/>
                  </a:lnTo>
                  <a:lnTo>
                    <a:pt x="0" y="332"/>
                  </a:lnTo>
                  <a:lnTo>
                    <a:pt x="0" y="332"/>
                  </a:lnTo>
                  <a:lnTo>
                    <a:pt x="0" y="334"/>
                  </a:lnTo>
                  <a:lnTo>
                    <a:pt x="243" y="334"/>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R" sz="1200"/>
            </a:p>
          </p:txBody>
        </p:sp>
        <p:sp>
          <p:nvSpPr>
            <p:cNvPr id="42" name="Freeform 15"/>
            <p:cNvSpPr>
              <a:spLocks noEditPoints="1"/>
            </p:cNvSpPr>
            <p:nvPr/>
          </p:nvSpPr>
          <p:spPr bwMode="auto">
            <a:xfrm>
              <a:off x="-1179" y="918"/>
              <a:ext cx="267" cy="367"/>
            </a:xfrm>
            <a:custGeom>
              <a:avLst/>
              <a:gdLst>
                <a:gd name="T0" fmla="*/ 403 w 801"/>
                <a:gd name="T1" fmla="*/ 0 h 1100"/>
                <a:gd name="T2" fmla="*/ 148 w 801"/>
                <a:gd name="T3" fmla="*/ 0 h 1100"/>
                <a:gd name="T4" fmla="*/ 129 w 801"/>
                <a:gd name="T5" fmla="*/ 3 h 1100"/>
                <a:gd name="T6" fmla="*/ 94 w 801"/>
                <a:gd name="T7" fmla="*/ 13 h 1100"/>
                <a:gd name="T8" fmla="*/ 66 w 801"/>
                <a:gd name="T9" fmla="*/ 29 h 1100"/>
                <a:gd name="T10" fmla="*/ 44 w 801"/>
                <a:gd name="T11" fmla="*/ 48 h 1100"/>
                <a:gd name="T12" fmla="*/ 28 w 801"/>
                <a:gd name="T13" fmla="*/ 71 h 1100"/>
                <a:gd name="T14" fmla="*/ 15 w 801"/>
                <a:gd name="T15" fmla="*/ 98 h 1100"/>
                <a:gd name="T16" fmla="*/ 6 w 801"/>
                <a:gd name="T17" fmla="*/ 125 h 1100"/>
                <a:gd name="T18" fmla="*/ 0 w 801"/>
                <a:gd name="T19" fmla="*/ 168 h 1100"/>
                <a:gd name="T20" fmla="*/ 0 w 801"/>
                <a:gd name="T21" fmla="*/ 225 h 1100"/>
                <a:gd name="T22" fmla="*/ 6 w 801"/>
                <a:gd name="T23" fmla="*/ 273 h 1100"/>
                <a:gd name="T24" fmla="*/ 16 w 801"/>
                <a:gd name="T25" fmla="*/ 320 h 1100"/>
                <a:gd name="T26" fmla="*/ 35 w 801"/>
                <a:gd name="T27" fmla="*/ 427 h 1100"/>
                <a:gd name="T28" fmla="*/ 70 w 801"/>
                <a:gd name="T29" fmla="*/ 607 h 1100"/>
                <a:gd name="T30" fmla="*/ 116 w 801"/>
                <a:gd name="T31" fmla="*/ 806 h 1100"/>
                <a:gd name="T32" fmla="*/ 157 w 801"/>
                <a:gd name="T33" fmla="*/ 958 h 1100"/>
                <a:gd name="T34" fmla="*/ 179 w 801"/>
                <a:gd name="T35" fmla="*/ 1017 h 1100"/>
                <a:gd name="T36" fmla="*/ 182 w 801"/>
                <a:gd name="T37" fmla="*/ 1022 h 1100"/>
                <a:gd name="T38" fmla="*/ 192 w 801"/>
                <a:gd name="T39" fmla="*/ 1040 h 1100"/>
                <a:gd name="T40" fmla="*/ 208 w 801"/>
                <a:gd name="T41" fmla="*/ 1056 h 1100"/>
                <a:gd name="T42" fmla="*/ 232 w 801"/>
                <a:gd name="T43" fmla="*/ 1069 h 1100"/>
                <a:gd name="T44" fmla="*/ 258 w 801"/>
                <a:gd name="T45" fmla="*/ 1080 h 1100"/>
                <a:gd name="T46" fmla="*/ 324 w 801"/>
                <a:gd name="T47" fmla="*/ 1096 h 1100"/>
                <a:gd name="T48" fmla="*/ 398 w 801"/>
                <a:gd name="T49" fmla="*/ 1100 h 1100"/>
                <a:gd name="T50" fmla="*/ 472 w 801"/>
                <a:gd name="T51" fmla="*/ 1097 h 1100"/>
                <a:gd name="T52" fmla="*/ 538 w 801"/>
                <a:gd name="T53" fmla="*/ 1082 h 1100"/>
                <a:gd name="T54" fmla="*/ 566 w 801"/>
                <a:gd name="T55" fmla="*/ 1071 h 1100"/>
                <a:gd name="T56" fmla="*/ 590 w 801"/>
                <a:gd name="T57" fmla="*/ 1058 h 1100"/>
                <a:gd name="T58" fmla="*/ 607 w 801"/>
                <a:gd name="T59" fmla="*/ 1041 h 1100"/>
                <a:gd name="T60" fmla="*/ 619 w 801"/>
                <a:gd name="T61" fmla="*/ 1022 h 1100"/>
                <a:gd name="T62" fmla="*/ 622 w 801"/>
                <a:gd name="T63" fmla="*/ 1017 h 1100"/>
                <a:gd name="T64" fmla="*/ 643 w 801"/>
                <a:gd name="T65" fmla="*/ 958 h 1100"/>
                <a:gd name="T66" fmla="*/ 685 w 801"/>
                <a:gd name="T67" fmla="*/ 806 h 1100"/>
                <a:gd name="T68" fmla="*/ 729 w 801"/>
                <a:gd name="T69" fmla="*/ 607 h 1100"/>
                <a:gd name="T70" fmla="*/ 764 w 801"/>
                <a:gd name="T71" fmla="*/ 427 h 1100"/>
                <a:gd name="T72" fmla="*/ 783 w 801"/>
                <a:gd name="T73" fmla="*/ 320 h 1100"/>
                <a:gd name="T74" fmla="*/ 794 w 801"/>
                <a:gd name="T75" fmla="*/ 273 h 1100"/>
                <a:gd name="T76" fmla="*/ 800 w 801"/>
                <a:gd name="T77" fmla="*/ 225 h 1100"/>
                <a:gd name="T78" fmla="*/ 800 w 801"/>
                <a:gd name="T79" fmla="*/ 168 h 1100"/>
                <a:gd name="T80" fmla="*/ 794 w 801"/>
                <a:gd name="T81" fmla="*/ 125 h 1100"/>
                <a:gd name="T82" fmla="*/ 785 w 801"/>
                <a:gd name="T83" fmla="*/ 98 h 1100"/>
                <a:gd name="T84" fmla="*/ 773 w 801"/>
                <a:gd name="T85" fmla="*/ 71 h 1100"/>
                <a:gd name="T86" fmla="*/ 756 w 801"/>
                <a:gd name="T87" fmla="*/ 48 h 1100"/>
                <a:gd name="T88" fmla="*/ 734 w 801"/>
                <a:gd name="T89" fmla="*/ 29 h 1100"/>
                <a:gd name="T90" fmla="*/ 706 w 801"/>
                <a:gd name="T91" fmla="*/ 13 h 1100"/>
                <a:gd name="T92" fmla="*/ 672 w 801"/>
                <a:gd name="T93" fmla="*/ 3 h 1100"/>
                <a:gd name="T94" fmla="*/ 651 w 801"/>
                <a:gd name="T95" fmla="*/ 0 h 1100"/>
                <a:gd name="T96" fmla="*/ 144 w 801"/>
                <a:gd name="T97" fmla="*/ 402 h 1100"/>
                <a:gd name="T98" fmla="*/ 657 w 801"/>
                <a:gd name="T99" fmla="*/ 193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1" h="1100">
                  <a:moveTo>
                    <a:pt x="651" y="0"/>
                  </a:moveTo>
                  <a:lnTo>
                    <a:pt x="403" y="0"/>
                  </a:lnTo>
                  <a:lnTo>
                    <a:pt x="398" y="0"/>
                  </a:lnTo>
                  <a:lnTo>
                    <a:pt x="148" y="0"/>
                  </a:lnTo>
                  <a:lnTo>
                    <a:pt x="148" y="0"/>
                  </a:lnTo>
                  <a:lnTo>
                    <a:pt x="129" y="3"/>
                  </a:lnTo>
                  <a:lnTo>
                    <a:pt x="111" y="7"/>
                  </a:lnTo>
                  <a:lnTo>
                    <a:pt x="94" y="13"/>
                  </a:lnTo>
                  <a:lnTo>
                    <a:pt x="79" y="20"/>
                  </a:lnTo>
                  <a:lnTo>
                    <a:pt x="66" y="29"/>
                  </a:lnTo>
                  <a:lnTo>
                    <a:pt x="54" y="38"/>
                  </a:lnTo>
                  <a:lnTo>
                    <a:pt x="44" y="48"/>
                  </a:lnTo>
                  <a:lnTo>
                    <a:pt x="35" y="60"/>
                  </a:lnTo>
                  <a:lnTo>
                    <a:pt x="28" y="71"/>
                  </a:lnTo>
                  <a:lnTo>
                    <a:pt x="21" y="84"/>
                  </a:lnTo>
                  <a:lnTo>
                    <a:pt x="15" y="98"/>
                  </a:lnTo>
                  <a:lnTo>
                    <a:pt x="10" y="111"/>
                  </a:lnTo>
                  <a:lnTo>
                    <a:pt x="6" y="125"/>
                  </a:lnTo>
                  <a:lnTo>
                    <a:pt x="4" y="140"/>
                  </a:lnTo>
                  <a:lnTo>
                    <a:pt x="0" y="168"/>
                  </a:lnTo>
                  <a:lnTo>
                    <a:pt x="0" y="197"/>
                  </a:lnTo>
                  <a:lnTo>
                    <a:pt x="0" y="225"/>
                  </a:lnTo>
                  <a:lnTo>
                    <a:pt x="3" y="250"/>
                  </a:lnTo>
                  <a:lnTo>
                    <a:pt x="6" y="273"/>
                  </a:lnTo>
                  <a:lnTo>
                    <a:pt x="13" y="307"/>
                  </a:lnTo>
                  <a:lnTo>
                    <a:pt x="16" y="320"/>
                  </a:lnTo>
                  <a:lnTo>
                    <a:pt x="16" y="320"/>
                  </a:lnTo>
                  <a:lnTo>
                    <a:pt x="35" y="427"/>
                  </a:lnTo>
                  <a:lnTo>
                    <a:pt x="54" y="522"/>
                  </a:lnTo>
                  <a:lnTo>
                    <a:pt x="70" y="607"/>
                  </a:lnTo>
                  <a:lnTo>
                    <a:pt x="87" y="682"/>
                  </a:lnTo>
                  <a:lnTo>
                    <a:pt x="116" y="806"/>
                  </a:lnTo>
                  <a:lnTo>
                    <a:pt x="139" y="895"/>
                  </a:lnTo>
                  <a:lnTo>
                    <a:pt x="157" y="958"/>
                  </a:lnTo>
                  <a:lnTo>
                    <a:pt x="170" y="996"/>
                  </a:lnTo>
                  <a:lnTo>
                    <a:pt x="179" y="1017"/>
                  </a:lnTo>
                  <a:lnTo>
                    <a:pt x="182" y="1022"/>
                  </a:lnTo>
                  <a:lnTo>
                    <a:pt x="182" y="1022"/>
                  </a:lnTo>
                  <a:lnTo>
                    <a:pt x="185" y="1031"/>
                  </a:lnTo>
                  <a:lnTo>
                    <a:pt x="192" y="1040"/>
                  </a:lnTo>
                  <a:lnTo>
                    <a:pt x="200" y="1049"/>
                  </a:lnTo>
                  <a:lnTo>
                    <a:pt x="208" y="1056"/>
                  </a:lnTo>
                  <a:lnTo>
                    <a:pt x="219" y="1062"/>
                  </a:lnTo>
                  <a:lnTo>
                    <a:pt x="232" y="1069"/>
                  </a:lnTo>
                  <a:lnTo>
                    <a:pt x="245" y="1075"/>
                  </a:lnTo>
                  <a:lnTo>
                    <a:pt x="258" y="1080"/>
                  </a:lnTo>
                  <a:lnTo>
                    <a:pt x="290" y="1088"/>
                  </a:lnTo>
                  <a:lnTo>
                    <a:pt x="324" y="1096"/>
                  </a:lnTo>
                  <a:lnTo>
                    <a:pt x="361" y="1099"/>
                  </a:lnTo>
                  <a:lnTo>
                    <a:pt x="398" y="1100"/>
                  </a:lnTo>
                  <a:lnTo>
                    <a:pt x="436" y="1100"/>
                  </a:lnTo>
                  <a:lnTo>
                    <a:pt x="472" y="1097"/>
                  </a:lnTo>
                  <a:lnTo>
                    <a:pt x="506" y="1090"/>
                  </a:lnTo>
                  <a:lnTo>
                    <a:pt x="538" y="1082"/>
                  </a:lnTo>
                  <a:lnTo>
                    <a:pt x="553" y="1077"/>
                  </a:lnTo>
                  <a:lnTo>
                    <a:pt x="566" y="1071"/>
                  </a:lnTo>
                  <a:lnTo>
                    <a:pt x="579" y="1065"/>
                  </a:lnTo>
                  <a:lnTo>
                    <a:pt x="590" y="1058"/>
                  </a:lnTo>
                  <a:lnTo>
                    <a:pt x="600" y="1050"/>
                  </a:lnTo>
                  <a:lnTo>
                    <a:pt x="607" y="1041"/>
                  </a:lnTo>
                  <a:lnTo>
                    <a:pt x="615" y="1033"/>
                  </a:lnTo>
                  <a:lnTo>
                    <a:pt x="619" y="1022"/>
                  </a:lnTo>
                  <a:lnTo>
                    <a:pt x="619" y="1022"/>
                  </a:lnTo>
                  <a:lnTo>
                    <a:pt x="622" y="1017"/>
                  </a:lnTo>
                  <a:lnTo>
                    <a:pt x="629" y="996"/>
                  </a:lnTo>
                  <a:lnTo>
                    <a:pt x="643" y="958"/>
                  </a:lnTo>
                  <a:lnTo>
                    <a:pt x="662" y="895"/>
                  </a:lnTo>
                  <a:lnTo>
                    <a:pt x="685" y="806"/>
                  </a:lnTo>
                  <a:lnTo>
                    <a:pt x="713" y="682"/>
                  </a:lnTo>
                  <a:lnTo>
                    <a:pt x="729" y="607"/>
                  </a:lnTo>
                  <a:lnTo>
                    <a:pt x="747" y="522"/>
                  </a:lnTo>
                  <a:lnTo>
                    <a:pt x="764" y="427"/>
                  </a:lnTo>
                  <a:lnTo>
                    <a:pt x="783" y="320"/>
                  </a:lnTo>
                  <a:lnTo>
                    <a:pt x="783" y="320"/>
                  </a:lnTo>
                  <a:lnTo>
                    <a:pt x="788" y="307"/>
                  </a:lnTo>
                  <a:lnTo>
                    <a:pt x="794" y="273"/>
                  </a:lnTo>
                  <a:lnTo>
                    <a:pt x="798" y="250"/>
                  </a:lnTo>
                  <a:lnTo>
                    <a:pt x="800" y="225"/>
                  </a:lnTo>
                  <a:lnTo>
                    <a:pt x="801" y="197"/>
                  </a:lnTo>
                  <a:lnTo>
                    <a:pt x="800" y="168"/>
                  </a:lnTo>
                  <a:lnTo>
                    <a:pt x="797" y="140"/>
                  </a:lnTo>
                  <a:lnTo>
                    <a:pt x="794" y="125"/>
                  </a:lnTo>
                  <a:lnTo>
                    <a:pt x="791" y="111"/>
                  </a:lnTo>
                  <a:lnTo>
                    <a:pt x="785" y="98"/>
                  </a:lnTo>
                  <a:lnTo>
                    <a:pt x="779" y="84"/>
                  </a:lnTo>
                  <a:lnTo>
                    <a:pt x="773" y="71"/>
                  </a:lnTo>
                  <a:lnTo>
                    <a:pt x="764" y="60"/>
                  </a:lnTo>
                  <a:lnTo>
                    <a:pt x="756" y="48"/>
                  </a:lnTo>
                  <a:lnTo>
                    <a:pt x="745" y="38"/>
                  </a:lnTo>
                  <a:lnTo>
                    <a:pt x="734" y="29"/>
                  </a:lnTo>
                  <a:lnTo>
                    <a:pt x="720" y="20"/>
                  </a:lnTo>
                  <a:lnTo>
                    <a:pt x="706" y="13"/>
                  </a:lnTo>
                  <a:lnTo>
                    <a:pt x="690" y="7"/>
                  </a:lnTo>
                  <a:lnTo>
                    <a:pt x="672" y="3"/>
                  </a:lnTo>
                  <a:lnTo>
                    <a:pt x="651" y="0"/>
                  </a:lnTo>
                  <a:lnTo>
                    <a:pt x="651" y="0"/>
                  </a:lnTo>
                  <a:close/>
                  <a:moveTo>
                    <a:pt x="657" y="402"/>
                  </a:moveTo>
                  <a:lnTo>
                    <a:pt x="144" y="402"/>
                  </a:lnTo>
                  <a:lnTo>
                    <a:pt x="144" y="193"/>
                  </a:lnTo>
                  <a:lnTo>
                    <a:pt x="657" y="193"/>
                  </a:lnTo>
                  <a:lnTo>
                    <a:pt x="657" y="402"/>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CR" sz="1200"/>
            </a:p>
          </p:txBody>
        </p:sp>
      </p:grpSp>
      <p:sp>
        <p:nvSpPr>
          <p:cNvPr id="38" name="Retângulo 37"/>
          <p:cNvSpPr/>
          <p:nvPr/>
        </p:nvSpPr>
        <p:spPr>
          <a:xfrm>
            <a:off x="6269583" y="1809825"/>
            <a:ext cx="2532849" cy="170992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s-CR" sz="2800" b="1" dirty="0" smtClean="0">
                <a:solidFill>
                  <a:schemeClr val="tx1"/>
                </a:solidFill>
              </a:rPr>
              <a:t>46% </a:t>
            </a:r>
            <a:r>
              <a:rPr lang="es-CR" sz="1400" dirty="0" smtClean="0">
                <a:solidFill>
                  <a:schemeClr val="tx1"/>
                </a:solidFill>
              </a:rPr>
              <a:t> de los consumidores están dentro de los </a:t>
            </a:r>
            <a:r>
              <a:rPr lang="es-CR" sz="1400" b="1" dirty="0" smtClean="0">
                <a:solidFill>
                  <a:schemeClr val="tx1"/>
                </a:solidFill>
              </a:rPr>
              <a:t>primeros </a:t>
            </a:r>
            <a:r>
              <a:rPr lang="es-CR" sz="1400" dirty="0" smtClean="0">
                <a:solidFill>
                  <a:schemeClr val="tx1"/>
                </a:solidFill>
              </a:rPr>
              <a:t>en probar nuevos y diferentes productos y </a:t>
            </a:r>
            <a:r>
              <a:rPr lang="es-CR" sz="2800" b="1" dirty="0" smtClean="0">
                <a:solidFill>
                  <a:schemeClr val="tx1"/>
                </a:solidFill>
              </a:rPr>
              <a:t>38% </a:t>
            </a:r>
            <a:r>
              <a:rPr lang="es-CR" sz="1400" dirty="0" smtClean="0">
                <a:solidFill>
                  <a:schemeClr val="tx1"/>
                </a:solidFill>
              </a:rPr>
              <a:t>piensa que los nuevos productos son usualmente </a:t>
            </a:r>
            <a:r>
              <a:rPr lang="es-CR" sz="1400" b="1" dirty="0" smtClean="0">
                <a:solidFill>
                  <a:schemeClr val="tx1"/>
                </a:solidFill>
              </a:rPr>
              <a:t>mejores que </a:t>
            </a:r>
            <a:r>
              <a:rPr lang="es-CR" sz="1400" dirty="0" smtClean="0">
                <a:solidFill>
                  <a:schemeClr val="tx1"/>
                </a:solidFill>
              </a:rPr>
              <a:t>los que ya están disponibles</a:t>
            </a:r>
            <a:endParaRPr lang="es-CR" sz="1400" dirty="0">
              <a:solidFill>
                <a:schemeClr val="tx1"/>
              </a:solidFill>
            </a:endParaRPr>
          </a:p>
        </p:txBody>
      </p:sp>
    </p:spTree>
    <p:extLst>
      <p:ext uri="{BB962C8B-B14F-4D97-AF65-F5344CB8AC3E}">
        <p14:creationId xmlns:p14="http://schemas.microsoft.com/office/powerpoint/2010/main" val="109084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22" presetClass="entr" presetSubtype="4"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par>
                                <p:cTn id="36" presetID="22" presetClass="entr" presetSubtype="4"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0" grpId="0"/>
      <p:bldP spid="13" grpId="0" animBg="1"/>
      <p:bldP spid="14" grpId="0" animBg="1"/>
      <p:bldP spid="15" grpId="0" animBg="1"/>
      <p:bldP spid="31" grpId="0" animBg="1"/>
      <p:bldP spid="38" grpId="0"/>
    </p:bldLst>
  </p:timing>
</p:sld>
</file>

<file path=ppt/theme/theme1.xml><?xml version="1.0" encoding="utf-8"?>
<a:theme xmlns:a="http://schemas.openxmlformats.org/drawingml/2006/main" name="3_Tema Nielsen">
  <a:themeElements>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lumMod val="20000"/>
            <a:lumOff val="80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Tema Nielsen" id="{63B0C39C-1CA9-421F-8C80-5102389F6100}" vid="{52627498-45A6-4418-9511-7DBB16EFEDB0}"/>
    </a:ext>
  </a:extLst>
</a:theme>
</file>

<file path=ppt/theme/theme2.xml><?xml version="1.0" encoding="utf-8"?>
<a:theme xmlns:a="http://schemas.openxmlformats.org/drawingml/2006/main" name="4_Tema Nielsen">
  <a:themeElements>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lumMod val="20000"/>
            <a:lumOff val="80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Tema Nielsen" id="{63B0C39C-1CA9-421F-8C80-5102389F6100}" vid="{52627498-45A6-4418-9511-7DBB16EFEDB0}"/>
    </a:ext>
  </a:extLst>
</a:theme>
</file>

<file path=ppt/theme/theme3.xml><?xml version="1.0" encoding="utf-8"?>
<a:theme xmlns:a="http://schemas.openxmlformats.org/drawingml/2006/main" name="Nielsen Widescreen Texture 1">
  <a:themeElements>
    <a:clrScheme name="Custom 1">
      <a:dk1>
        <a:srgbClr val="000000"/>
      </a:dk1>
      <a:lt1>
        <a:srgbClr val="FFFFFF"/>
      </a:lt1>
      <a:dk2>
        <a:srgbClr val="000000"/>
      </a:dk2>
      <a:lt2>
        <a:srgbClr val="707276"/>
      </a:lt2>
      <a:accent1>
        <a:srgbClr val="00AEEF"/>
      </a:accent1>
      <a:accent2>
        <a:srgbClr val="B21DAC"/>
      </a:accent2>
      <a:accent3>
        <a:srgbClr val="8DC63F"/>
      </a:accent3>
      <a:accent4>
        <a:srgbClr val="FFB100"/>
      </a:accent4>
      <a:accent5>
        <a:srgbClr val="DC0015"/>
      </a:accent5>
      <a:accent6>
        <a:srgbClr val="000000"/>
      </a:accent6>
      <a:hlink>
        <a:srgbClr val="B21DAC"/>
      </a:hlink>
      <a:folHlink>
        <a:srgbClr val="DC00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themeOverride>
</file>

<file path=ppt/theme/themeOverride10.xml><?xml version="1.0" encoding="utf-8"?>
<a:themeOverride xmlns:a="http://schemas.openxmlformats.org/drawingml/2006/main">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themeOverride>
</file>

<file path=ppt/theme/themeOverride11.xml><?xml version="1.0" encoding="utf-8"?>
<a:themeOverride xmlns:a="http://schemas.openxmlformats.org/drawingml/2006/main">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themeOverride>
</file>

<file path=ppt/theme/themeOverride12.xml><?xml version="1.0" encoding="utf-8"?>
<a:themeOverride xmlns:a="http://schemas.openxmlformats.org/drawingml/2006/main">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themeOverride>
</file>

<file path=ppt/theme/themeOverride13.xml><?xml version="1.0" encoding="utf-8"?>
<a:themeOverride xmlns:a="http://schemas.openxmlformats.org/drawingml/2006/main">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themeOverride>
</file>

<file path=ppt/theme/themeOverride14.xml><?xml version="1.0" encoding="utf-8"?>
<a:themeOverride xmlns:a="http://schemas.openxmlformats.org/drawingml/2006/main">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themeOverride>
</file>

<file path=ppt/theme/themeOverride15.xml><?xml version="1.0" encoding="utf-8"?>
<a:themeOverride xmlns:a="http://schemas.openxmlformats.org/drawingml/2006/main">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themeOverride>
</file>

<file path=ppt/theme/themeOverride16.xml><?xml version="1.0" encoding="utf-8"?>
<a:themeOverride xmlns:a="http://schemas.openxmlformats.org/drawingml/2006/main">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themeOverride>
</file>

<file path=ppt/theme/themeOverride17.xml><?xml version="1.0" encoding="utf-8"?>
<a:themeOverride xmlns:a="http://schemas.openxmlformats.org/drawingml/2006/main">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themeOverride>
</file>

<file path=ppt/theme/themeOverride18.xml><?xml version="1.0" encoding="utf-8"?>
<a:themeOverride xmlns:a="http://schemas.openxmlformats.org/drawingml/2006/main">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themeOverride>
</file>

<file path=ppt/theme/themeOverride19.xml><?xml version="1.0" encoding="utf-8"?>
<a:themeOverride xmlns:a="http://schemas.openxmlformats.org/drawingml/2006/main">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themeOverride>
</file>

<file path=ppt/theme/themeOverride2.xml><?xml version="1.0" encoding="utf-8"?>
<a:themeOverride xmlns:a="http://schemas.openxmlformats.org/drawingml/2006/main">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themeOverride>
</file>

<file path=ppt/theme/themeOverride20.xml><?xml version="1.0" encoding="utf-8"?>
<a:themeOverride xmlns:a="http://schemas.openxmlformats.org/drawingml/2006/main">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themeOverride>
</file>

<file path=ppt/theme/themeOverride21.xml><?xml version="1.0" encoding="utf-8"?>
<a:themeOverride xmlns:a="http://schemas.openxmlformats.org/drawingml/2006/main">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themeOverride>
</file>

<file path=ppt/theme/themeOverride4.xml><?xml version="1.0" encoding="utf-8"?>
<a:themeOverride xmlns:a="http://schemas.openxmlformats.org/drawingml/2006/main">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themeOverride>
</file>

<file path=ppt/theme/themeOverride5.xml><?xml version="1.0" encoding="utf-8"?>
<a:themeOverride xmlns:a="http://schemas.openxmlformats.org/drawingml/2006/main">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themeOverride>
</file>

<file path=ppt/theme/themeOverride6.xml><?xml version="1.0" encoding="utf-8"?>
<a:themeOverride xmlns:a="http://schemas.openxmlformats.org/drawingml/2006/main">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themeOverride>
</file>

<file path=ppt/theme/themeOverride7.xml><?xml version="1.0" encoding="utf-8"?>
<a:themeOverride xmlns:a="http://schemas.openxmlformats.org/drawingml/2006/main">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themeOverride>
</file>

<file path=ppt/theme/themeOverride8.xml><?xml version="1.0" encoding="utf-8"?>
<a:themeOverride xmlns:a="http://schemas.openxmlformats.org/drawingml/2006/main">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themeOverride>
</file>

<file path=ppt/theme/themeOverride9.xml><?xml version="1.0" encoding="utf-8"?>
<a:themeOverride xmlns:a="http://schemas.openxmlformats.org/drawingml/2006/main">
  <a:clrScheme name="Multicolor">
    <a:dk1>
      <a:srgbClr val="5F5F5F"/>
    </a:dk1>
    <a:lt1>
      <a:srgbClr val="FFFFFF"/>
    </a:lt1>
    <a:dk2>
      <a:srgbClr val="000000"/>
    </a:dk2>
    <a:lt2>
      <a:srgbClr val="707276"/>
    </a:lt2>
    <a:accent1>
      <a:srgbClr val="009DD9"/>
    </a:accent1>
    <a:accent2>
      <a:srgbClr val="FF8300"/>
    </a:accent2>
    <a:accent3>
      <a:srgbClr val="B21DAC"/>
    </a:accent3>
    <a:accent4>
      <a:srgbClr val="D70036"/>
    </a:accent4>
    <a:accent5>
      <a:srgbClr val="707276"/>
    </a:accent5>
    <a:accent6>
      <a:srgbClr val="000000"/>
    </a:accent6>
    <a:hlink>
      <a:srgbClr val="B21DAC"/>
    </a:hlink>
    <a:folHlink>
      <a:srgbClr val="D70036"/>
    </a:folHlink>
  </a:clrScheme>
</a:themeOverride>
</file>

<file path=docProps/app.xml><?xml version="1.0" encoding="utf-8"?>
<Properties xmlns="http://schemas.openxmlformats.org/officeDocument/2006/extended-properties" xmlns:vt="http://schemas.openxmlformats.org/officeDocument/2006/docPropsVTypes">
  <Template/>
  <TotalTime>7290</TotalTime>
  <Words>1753</Words>
  <Application>Microsoft Office PowerPoint</Application>
  <PresentationFormat>Custom</PresentationFormat>
  <Paragraphs>282</Paragraphs>
  <Slides>25</Slides>
  <Notes>8</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25</vt:i4>
      </vt:variant>
    </vt:vector>
  </HeadingPairs>
  <TitlesOfParts>
    <vt:vector size="29" baseType="lpstr">
      <vt:lpstr>3_Tema Nielsen</vt:lpstr>
      <vt:lpstr>4_Tema Nielsen</vt:lpstr>
      <vt:lpstr>Nielsen Widescreen Texture 1</vt:lpstr>
      <vt:lpstr>Chart</vt:lpstr>
      <vt:lpstr>TENDENCIAS DE CONSUMO EN LATINOMÉRICA</vt:lpstr>
      <vt:lpstr>Se proyecta una desaceleración del crecimiento económico a nivel globlal para 2016- 2017</vt:lpstr>
      <vt:lpstr>Analizado por país, la vista es diversa pero en algunos casos desafiante, como es el caso de Venezuela y Brazil </vt:lpstr>
      <vt:lpstr>Siendo la corrupción, precios de combustibles y la caída en las exportaciones chinas, factores que afectan la región </vt:lpstr>
      <vt:lpstr>Esta situación provoca que no solo disminuya la confianza del consumidor, sino que este busque alternativas de ahorro</vt:lpstr>
      <vt:lpstr>El consumo también se afecta, mostrando a la mitad de los fabricantes de consumo masivo de Latam con decrecimiento en sus ventas</vt:lpstr>
      <vt:lpstr>En resumen, nuestras canastas muestran realidades diferentes en Latam</vt:lpstr>
      <vt:lpstr>¿Cuáles son las tendencias que se ven marcadas para la región?</vt:lpstr>
      <vt:lpstr>A nivel Latam, algunas tendencias que marcan los Consumidores</vt:lpstr>
      <vt:lpstr>Opciones Sanas</vt:lpstr>
      <vt:lpstr>PowerPoint Presentation</vt:lpstr>
      <vt:lpstr>PowerPoint Presentation</vt:lpstr>
      <vt:lpstr> </vt:lpstr>
      <vt:lpstr>Además existe la necesidad de estas tendencias saludables por cuestiones de salud </vt:lpstr>
      <vt:lpstr>Estas actitudes en los consumidores se traducen en tendencias en ventas de estos tipos de productos </vt:lpstr>
      <vt:lpstr>Mejores precios</vt:lpstr>
      <vt:lpstr>Precio es el influenciador de compra más importante en la Latinoamérica</vt:lpstr>
      <vt:lpstr>Esta es también una de las razones por las cuales los Latinoamericanos prefieren marcas locales. </vt:lpstr>
      <vt:lpstr>Categorías de Alimentos, Snacks y Bebidas son las más sensibles a los incrementos en precio</vt:lpstr>
      <vt:lpstr>PowerPoint Presentation</vt:lpstr>
      <vt:lpstr>Cuando lo analizamos a nivel Caribe y CAM, encontramos tendencias diferentes</vt:lpstr>
      <vt:lpstr>En Alimentos, desarrollo de Local Giants impulsan la contracción en la tasa de precios aunque con un seguimiento de Global Brands</vt:lpstr>
      <vt:lpstr>Esta tendencia de local giants como big winners en el canasto de Alimentos también se visualiza en República Dominicana</vt:lpstr>
      <vt:lpstr>PowerPoint Presentation</vt:lpstr>
      <vt:lpstr>PowerPoint Presentation</vt:lpstr>
    </vt:vector>
  </TitlesOfParts>
  <Company>Nielsen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Perez, Andreina Nacarid</dc:creator>
  <cp:lastModifiedBy>Amaya, María Auxiliadora</cp:lastModifiedBy>
  <cp:revision>197</cp:revision>
  <dcterms:created xsi:type="dcterms:W3CDTF">2017-04-02T20:49:51Z</dcterms:created>
  <dcterms:modified xsi:type="dcterms:W3CDTF">2017-05-18T11:08:55Z</dcterms:modified>
</cp:coreProperties>
</file>