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7"/>
  </p:notesMasterIdLst>
  <p:sldIdLst>
    <p:sldId id="265" r:id="rId2"/>
    <p:sldId id="329" r:id="rId3"/>
    <p:sldId id="330" r:id="rId4"/>
    <p:sldId id="331" r:id="rId5"/>
    <p:sldId id="332" r:id="rId6"/>
    <p:sldId id="333" r:id="rId7"/>
    <p:sldId id="338" r:id="rId8"/>
    <p:sldId id="335" r:id="rId9"/>
    <p:sldId id="339" r:id="rId10"/>
    <p:sldId id="290" r:id="rId11"/>
    <p:sldId id="291" r:id="rId12"/>
    <p:sldId id="337" r:id="rId13"/>
    <p:sldId id="303" r:id="rId14"/>
    <p:sldId id="298" r:id="rId15"/>
    <p:sldId id="314" r:id="rId16"/>
    <p:sldId id="320" r:id="rId17"/>
    <p:sldId id="315" r:id="rId18"/>
    <p:sldId id="316" r:id="rId19"/>
    <p:sldId id="326" r:id="rId20"/>
    <p:sldId id="325" r:id="rId21"/>
    <p:sldId id="321" r:id="rId22"/>
    <p:sldId id="323" r:id="rId23"/>
    <p:sldId id="327" r:id="rId24"/>
    <p:sldId id="328" r:id="rId25"/>
    <p:sldId id="313"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Copia%20de%20INFORME%20TOMA%20DE%20MUESTRAS%20Y%20RESULTADO%20CON%20GRAFICOC%2008-10-12%20(1)-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Raul%20Peralta.AGRICULTURA\Escritorio\Datos%20de%20rechazos%20por%20plaguicida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Raul%20Peralta.AGRICULTURA\Escritorio\Datos%20de%20rechazos%20por%20plaguicida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Raul%20Peralta.AGRICULTURA\Escritorio\Datos%20de%20rechazos%20por%20plaguicid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Raul%20Peralta.AGRICULTURA\Escritorio\Datos%20de%20rechazos%20por%20plaguicida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Raul%20Peralta.AGRICULTURA\Escritorio\Datos%20de%20rechazos%20por%20plaguicidas.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2508262856032235E-2"/>
          <c:y val="4.4916859664310083E-2"/>
          <c:w val="0.52525882181393957"/>
          <c:h val="0.95508314033568997"/>
        </c:manualLayout>
      </c:layout>
      <c:pieChart>
        <c:varyColors val="1"/>
        <c:ser>
          <c:idx val="0"/>
          <c:order val="0"/>
          <c:dLbls>
            <c:spPr>
              <a:noFill/>
              <a:ln>
                <a:noFill/>
              </a:ln>
              <a:effectLst/>
            </c:spPr>
            <c:txPr>
              <a:bodyPr/>
              <a:lstStyle/>
              <a:p>
                <a:pPr>
                  <a:defRPr b="1">
                    <a:solidFill>
                      <a:schemeClr val="bg1"/>
                    </a:solidFill>
                  </a:defRPr>
                </a:pPr>
                <a:endParaRPr lang="es-DO"/>
              </a:p>
            </c:txPr>
            <c:showLegendKey val="0"/>
            <c:showVal val="1"/>
            <c:showCatName val="0"/>
            <c:showSerName val="0"/>
            <c:showPercent val="0"/>
            <c:showBubbleSize val="0"/>
            <c:showLeaderLines val="1"/>
            <c:extLst>
              <c:ext xmlns:c15="http://schemas.microsoft.com/office/drawing/2012/chart" uri="{CE6537A1-D6FC-4f65-9D91-7224C49458BB}"/>
            </c:extLst>
          </c:dLbls>
          <c:cat>
            <c:strRef>
              <c:f>'Resumen General'!$E$27:$F$27</c:f>
              <c:strCache>
                <c:ptCount val="2"/>
                <c:pt idx="0">
                  <c:v>MUESTRAS CONFORMES</c:v>
                </c:pt>
                <c:pt idx="1">
                  <c:v>MUESTRAS INCONFORMES</c:v>
                </c:pt>
              </c:strCache>
            </c:strRef>
          </c:cat>
          <c:val>
            <c:numRef>
              <c:f>'Resumen General'!$E$28:$F$28</c:f>
              <c:numCache>
                <c:formatCode>0.00%</c:formatCode>
                <c:ptCount val="2"/>
                <c:pt idx="0">
                  <c:v>0.9304812834224595</c:v>
                </c:pt>
                <c:pt idx="1">
                  <c:v>6.9518716577540204E-2</c:v>
                </c:pt>
              </c:numCache>
            </c:numRef>
          </c:val>
          <c:extLst>
            <c:ext xmlns:c16="http://schemas.microsoft.com/office/drawing/2014/chart" uri="{C3380CC4-5D6E-409C-BE32-E72D297353CC}">
              <c16:uniqueId val="{00000000-E637-4401-8617-D5221D4E445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786265505267377"/>
          <c:y val="0.29717900787908075"/>
          <c:w val="0.37464785651793525"/>
          <c:h val="0.24213570507220344"/>
        </c:manualLayout>
      </c:layout>
      <c:overlay val="0"/>
      <c:txPr>
        <a:bodyPr/>
        <a:lstStyle/>
        <a:p>
          <a:pPr>
            <a:defRPr sz="1400"/>
          </a:pPr>
          <a:endParaRPr lang="es-DO"/>
        </a:p>
      </c:txPr>
    </c:legend>
    <c:plotVisOnly val="1"/>
    <c:dispBlanksAs val="zero"/>
    <c:showDLblsOverMax val="0"/>
  </c:chart>
  <c:txPr>
    <a:bodyPr/>
    <a:lstStyle/>
    <a:p>
      <a:pPr>
        <a:defRPr sz="1800"/>
      </a:pPr>
      <a:endParaRPr lang="es-DO"/>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DO" sz="1800" dirty="0"/>
              <a:t>Alimentos Implicados en  Rechazos por Residuos de Plaguicidas 2010-2015 </a:t>
            </a:r>
          </a:p>
        </c:rich>
      </c:tx>
      <c:overlay val="0"/>
    </c:title>
    <c:autoTitleDeleted val="0"/>
    <c:plotArea>
      <c:layout>
        <c:manualLayout>
          <c:layoutTarget val="inner"/>
          <c:xMode val="edge"/>
          <c:yMode val="edge"/>
          <c:x val="0.14782869155244507"/>
          <c:y val="0.1820005679129833"/>
          <c:w val="0.50240145329056085"/>
          <c:h val="0.69101589404261288"/>
        </c:manualLayout>
      </c:layout>
      <c:pieChart>
        <c:varyColors val="1"/>
        <c:ser>
          <c:idx val="0"/>
          <c:order val="0"/>
          <c:tx>
            <c:strRef>
              <c:f>Hoja1!$C$1:$C$2</c:f>
              <c:strCache>
                <c:ptCount val="1"/>
                <c:pt idx="0">
                  <c:v>ALIMENTOS IMPLICADOS EN RECHAZOS POR RESIDUOS DE PLAGUICIDAS 2010-2015 %</c:v>
                </c:pt>
              </c:strCache>
            </c:strRef>
          </c:tx>
          <c:dPt>
            <c:idx val="2"/>
            <c:bubble3D val="0"/>
            <c:explosion val="3"/>
            <c:extLst>
              <c:ext xmlns:c16="http://schemas.microsoft.com/office/drawing/2014/chart" uri="{C3380CC4-5D6E-409C-BE32-E72D297353CC}">
                <c16:uniqueId val="{00000000-C142-42E7-A3C4-3AE970D3C849}"/>
              </c:ext>
            </c:extLst>
          </c:dPt>
          <c:dLbls>
            <c:dLbl>
              <c:idx val="0"/>
              <c:spPr/>
              <c:txPr>
                <a:bodyPr/>
                <a:lstStyle/>
                <a:p>
                  <a:pPr>
                    <a:defRPr b="1">
                      <a:solidFill>
                        <a:schemeClr val="bg1"/>
                      </a:solidFill>
                    </a:defRPr>
                  </a:pPr>
                  <a:endParaRPr lang="es-DO"/>
                </a:p>
              </c:txPr>
              <c:showLegendKey val="0"/>
              <c:showVal val="1"/>
              <c:showCatName val="0"/>
              <c:showSerName val="0"/>
              <c:showPercent val="0"/>
              <c:showBubbleSize val="0"/>
              <c:extLst>
                <c:ext xmlns:c16="http://schemas.microsoft.com/office/drawing/2014/chart" uri="{C3380CC4-5D6E-409C-BE32-E72D297353CC}">
                  <c16:uniqueId val="{00000001-657C-4FA9-B415-E4316E4F7C64}"/>
                </c:ext>
              </c:extLst>
            </c:dLbl>
            <c:dLbl>
              <c:idx val="1"/>
              <c:spPr/>
              <c:txPr>
                <a:bodyPr/>
                <a:lstStyle/>
                <a:p>
                  <a:pPr>
                    <a:defRPr b="1">
                      <a:solidFill>
                        <a:schemeClr val="bg1"/>
                      </a:solidFill>
                    </a:defRPr>
                  </a:pPr>
                  <a:endParaRPr lang="es-DO"/>
                </a:p>
              </c:txPr>
              <c:showLegendKey val="0"/>
              <c:showVal val="1"/>
              <c:showCatName val="0"/>
              <c:showSerName val="0"/>
              <c:showPercent val="0"/>
              <c:showBubbleSize val="0"/>
              <c:extLst>
                <c:ext xmlns:c16="http://schemas.microsoft.com/office/drawing/2014/chart" uri="{C3380CC4-5D6E-409C-BE32-E72D297353CC}">
                  <c16:uniqueId val="{00000002-657C-4FA9-B415-E4316E4F7C64}"/>
                </c:ext>
              </c:extLst>
            </c:dLbl>
            <c:dLbl>
              <c:idx val="2"/>
              <c:spPr/>
              <c:txPr>
                <a:bodyPr/>
                <a:lstStyle/>
                <a:p>
                  <a:pPr>
                    <a:defRPr b="1">
                      <a:solidFill>
                        <a:schemeClr val="bg1"/>
                      </a:solidFill>
                    </a:defRPr>
                  </a:pPr>
                  <a:endParaRPr lang="es-DO"/>
                </a:p>
              </c:txPr>
              <c:showLegendKey val="0"/>
              <c:showVal val="1"/>
              <c:showCatName val="0"/>
              <c:showSerName val="0"/>
              <c:showPercent val="0"/>
              <c:showBubbleSize val="0"/>
              <c:extLst>
                <c:ext xmlns:c16="http://schemas.microsoft.com/office/drawing/2014/chart" uri="{C3380CC4-5D6E-409C-BE32-E72D297353CC}">
                  <c16:uniqueId val="{00000000-C142-42E7-A3C4-3AE970D3C84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Hoja1!$A$3:$A$9</c:f>
              <c:strCache>
                <c:ptCount val="7"/>
                <c:pt idx="0">
                  <c:v>BERENJENAS</c:v>
                </c:pt>
                <c:pt idx="1">
                  <c:v>VANITAS LARGAS</c:v>
                </c:pt>
                <c:pt idx="2">
                  <c:v>AJIES</c:v>
                </c:pt>
                <c:pt idx="3">
                  <c:v>COCO RAYADOS</c:v>
                </c:pt>
                <c:pt idx="4">
                  <c:v>NARANJAS</c:v>
                </c:pt>
                <c:pt idx="5">
                  <c:v>PAPAYAS </c:v>
                </c:pt>
                <c:pt idx="6">
                  <c:v>CUNDEAMOR</c:v>
                </c:pt>
              </c:strCache>
            </c:strRef>
          </c:cat>
          <c:val>
            <c:numRef>
              <c:f>Hoja1!$C$3:$C$9</c:f>
              <c:numCache>
                <c:formatCode>0.00%</c:formatCode>
                <c:ptCount val="7"/>
                <c:pt idx="0">
                  <c:v>9.0909090909091245E-2</c:v>
                </c:pt>
                <c:pt idx="1">
                  <c:v>0.26363636363636361</c:v>
                </c:pt>
                <c:pt idx="2">
                  <c:v>0.5</c:v>
                </c:pt>
                <c:pt idx="3">
                  <c:v>3.6363636363636362E-2</c:v>
                </c:pt>
                <c:pt idx="4">
                  <c:v>5.4545454545454515E-2</c:v>
                </c:pt>
                <c:pt idx="5">
                  <c:v>9.0909090909091442E-3</c:v>
                </c:pt>
                <c:pt idx="6">
                  <c:v>4.5454545454545484E-2</c:v>
                </c:pt>
              </c:numCache>
            </c:numRef>
          </c:val>
          <c:extLst>
            <c:ext xmlns:c16="http://schemas.microsoft.com/office/drawing/2014/chart" uri="{C3380CC4-5D6E-409C-BE32-E72D297353CC}">
              <c16:uniqueId val="{00000003-C142-42E7-A3C4-3AE970D3C849}"/>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es-DO"/>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Proporción</a:t>
            </a:r>
            <a:r>
              <a:rPr lang="en-US" dirty="0" smtClean="0"/>
              <a:t> </a:t>
            </a:r>
            <a:r>
              <a:rPr lang="en-US" dirty="0"/>
              <a:t>LMR  </a:t>
            </a:r>
            <a:r>
              <a:rPr lang="en-US" dirty="0" err="1" smtClean="0"/>
              <a:t>plaguicidas</a:t>
            </a:r>
            <a:r>
              <a:rPr lang="en-US" dirty="0" smtClean="0"/>
              <a:t> </a:t>
            </a:r>
            <a:r>
              <a:rPr lang="en-US" dirty="0" err="1"/>
              <a:t>notificados</a:t>
            </a:r>
            <a:r>
              <a:rPr lang="en-US" dirty="0"/>
              <a:t> </a:t>
            </a:r>
            <a:r>
              <a:rPr lang="en-US" baseline="0" dirty="0"/>
              <a:t> </a:t>
            </a:r>
            <a:r>
              <a:rPr lang="en-US" baseline="0" dirty="0" smtClean="0"/>
              <a:t>   sin LMR </a:t>
            </a:r>
            <a:r>
              <a:rPr lang="en-US" baseline="0" dirty="0" err="1" smtClean="0"/>
              <a:t>establecidos</a:t>
            </a:r>
            <a:r>
              <a:rPr lang="en-US" baseline="0" dirty="0" smtClean="0"/>
              <a:t> </a:t>
            </a:r>
            <a:r>
              <a:rPr lang="en-US" baseline="0" dirty="0" err="1" smtClean="0"/>
              <a:t>por</a:t>
            </a:r>
            <a:r>
              <a:rPr lang="en-US" baseline="0" dirty="0" smtClean="0"/>
              <a:t> Codex, Rep. Dom, 2010-2015</a:t>
            </a:r>
            <a:endParaRPr lang="en-US" dirty="0"/>
          </a:p>
        </c:rich>
      </c:tx>
      <c:overlay val="0"/>
    </c:title>
    <c:autoTitleDeleted val="0"/>
    <c:plotArea>
      <c:layout/>
      <c:pieChart>
        <c:varyColors val="1"/>
        <c:ser>
          <c:idx val="0"/>
          <c:order val="0"/>
          <c:explosion val="25"/>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Hoja1!$P$65:$R$65</c:f>
              <c:strCache>
                <c:ptCount val="2"/>
                <c:pt idx="0">
                  <c:v>LMR codex </c:v>
                </c:pt>
                <c:pt idx="1">
                  <c:v>Sin LMR CODEX</c:v>
                </c:pt>
              </c:strCache>
            </c:strRef>
          </c:cat>
          <c:val>
            <c:numRef>
              <c:f>Hoja1!$P$67:$Q$67</c:f>
              <c:numCache>
                <c:formatCode>0.0%</c:formatCode>
                <c:ptCount val="2"/>
                <c:pt idx="0">
                  <c:v>0.21153846153846256</c:v>
                </c:pt>
                <c:pt idx="1">
                  <c:v>0.78846153846153844</c:v>
                </c:pt>
              </c:numCache>
            </c:numRef>
          </c:val>
          <c:extLst>
            <c:ext xmlns:c16="http://schemas.microsoft.com/office/drawing/2014/chart" uri="{C3380CC4-5D6E-409C-BE32-E72D297353CC}">
              <c16:uniqueId val="{00000000-257E-4E39-81FA-BF7C2BB9334E}"/>
            </c:ext>
          </c:extLst>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DO" dirty="0"/>
              <a:t>PROPORCION</a:t>
            </a:r>
            <a:r>
              <a:rPr lang="es-DO" baseline="0" dirty="0"/>
              <a:t> LMR NOTICADOS </a:t>
            </a:r>
            <a:r>
              <a:rPr lang="es-DO" baseline="0" dirty="0" smtClean="0"/>
              <a:t>DENTRO DE LOS LIMITES  ESTABLECIDO POR CODEX</a:t>
            </a:r>
          </a:p>
        </c:rich>
      </c:tx>
      <c:overlay val="0"/>
    </c:title>
    <c:autoTitleDeleted val="0"/>
    <c:plotArea>
      <c:layout/>
      <c:pieChart>
        <c:varyColors val="1"/>
        <c:ser>
          <c:idx val="0"/>
          <c:order val="0"/>
          <c:explosion val="25"/>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Hoja1!$P$71:$S$71</c:f>
              <c:strCache>
                <c:ptCount val="2"/>
                <c:pt idx="0">
                  <c:v>LMR conforme Codex</c:v>
                </c:pt>
                <c:pt idx="1">
                  <c:v>LMR no conforme Codex</c:v>
                </c:pt>
              </c:strCache>
            </c:strRef>
          </c:cat>
          <c:val>
            <c:numRef>
              <c:f>Hoja1!$P$73:$Q$73</c:f>
              <c:numCache>
                <c:formatCode>0.00%</c:formatCode>
                <c:ptCount val="2"/>
                <c:pt idx="0">
                  <c:v>0.87500000000000233</c:v>
                </c:pt>
                <c:pt idx="1">
                  <c:v>0.125</c:v>
                </c:pt>
              </c:numCache>
            </c:numRef>
          </c:val>
          <c:extLst>
            <c:ext xmlns:c16="http://schemas.microsoft.com/office/drawing/2014/chart" uri="{C3380CC4-5D6E-409C-BE32-E72D297353CC}">
              <c16:uniqueId val="{00000000-EAF5-4E28-9668-01E45C050EEE}"/>
            </c:ext>
          </c:extLst>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v>LMR Notificado</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Hoja1!$E$98:$K$98</c:f>
              <c:numCache>
                <c:formatCode>General</c:formatCode>
                <c:ptCount val="7"/>
                <c:pt idx="0">
                  <c:v>0.4</c:v>
                </c:pt>
                <c:pt idx="1">
                  <c:v>0.45</c:v>
                </c:pt>
                <c:pt idx="2">
                  <c:v>0.4</c:v>
                </c:pt>
                <c:pt idx="3">
                  <c:v>0.14000000000000001</c:v>
                </c:pt>
                <c:pt idx="4">
                  <c:v>0.38300000000000112</c:v>
                </c:pt>
                <c:pt idx="5">
                  <c:v>0.15000000000000024</c:v>
                </c:pt>
                <c:pt idx="6">
                  <c:v>2.0000000000000011E-2</c:v>
                </c:pt>
              </c:numCache>
            </c:numRef>
          </c:val>
          <c:extLst>
            <c:ext xmlns:c16="http://schemas.microsoft.com/office/drawing/2014/chart" uri="{C3380CC4-5D6E-409C-BE32-E72D297353CC}">
              <c16:uniqueId val="{00000000-C29F-49FE-93DD-F8244AFF383A}"/>
            </c:ext>
          </c:extLst>
        </c:ser>
        <c:ser>
          <c:idx val="1"/>
          <c:order val="1"/>
          <c:tx>
            <c:v>LMR Codex</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Hoja1!$N$98</c:f>
              <c:numCache>
                <c:formatCode>0.00</c:formatCode>
                <c:ptCount val="1"/>
                <c:pt idx="0">
                  <c:v>2</c:v>
                </c:pt>
              </c:numCache>
            </c:numRef>
          </c:val>
          <c:extLst>
            <c:ext xmlns:c16="http://schemas.microsoft.com/office/drawing/2014/chart" uri="{C3380CC4-5D6E-409C-BE32-E72D297353CC}">
              <c16:uniqueId val="{00000001-C29F-49FE-93DD-F8244AFF383A}"/>
            </c:ext>
          </c:extLst>
        </c:ser>
        <c:dLbls>
          <c:showLegendKey val="0"/>
          <c:showVal val="0"/>
          <c:showCatName val="0"/>
          <c:showSerName val="0"/>
          <c:showPercent val="0"/>
          <c:showBubbleSize val="0"/>
        </c:dLbls>
        <c:gapWidth val="150"/>
        <c:shape val="cylinder"/>
        <c:axId val="111105920"/>
        <c:axId val="111107456"/>
        <c:axId val="0"/>
      </c:bar3DChart>
      <c:catAx>
        <c:axId val="111105920"/>
        <c:scaling>
          <c:orientation val="minMax"/>
        </c:scaling>
        <c:delete val="0"/>
        <c:axPos val="b"/>
        <c:majorTickMark val="out"/>
        <c:minorTickMark val="none"/>
        <c:tickLblPos val="nextTo"/>
        <c:crossAx val="111107456"/>
        <c:crosses val="autoZero"/>
        <c:auto val="1"/>
        <c:lblAlgn val="ctr"/>
        <c:lblOffset val="100"/>
        <c:noMultiLvlLbl val="0"/>
      </c:catAx>
      <c:valAx>
        <c:axId val="111107456"/>
        <c:scaling>
          <c:orientation val="minMax"/>
        </c:scaling>
        <c:delete val="0"/>
        <c:axPos val="l"/>
        <c:majorGridlines/>
        <c:numFmt formatCode="General" sourceLinked="1"/>
        <c:majorTickMark val="out"/>
        <c:minorTickMark val="none"/>
        <c:tickLblPos val="nextTo"/>
        <c:crossAx val="11110592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LMR Notificado permetrin pimiento</c:v>
          </c:tx>
          <c:invertIfNegative val="0"/>
          <c:val>
            <c:numRef>
              <c:f>Hoja1!$E$103:$M$103</c:f>
              <c:numCache>
                <c:formatCode>General</c:formatCode>
                <c:ptCount val="9"/>
                <c:pt idx="0">
                  <c:v>0.14000000000000001</c:v>
                </c:pt>
                <c:pt idx="1">
                  <c:v>0.47000000000000008</c:v>
                </c:pt>
                <c:pt idx="2">
                  <c:v>0.13</c:v>
                </c:pt>
                <c:pt idx="3">
                  <c:v>0.25</c:v>
                </c:pt>
                <c:pt idx="4">
                  <c:v>0.26</c:v>
                </c:pt>
                <c:pt idx="5">
                  <c:v>0.11</c:v>
                </c:pt>
                <c:pt idx="6">
                  <c:v>0.14000000000000001</c:v>
                </c:pt>
                <c:pt idx="7">
                  <c:v>0.12000000000000002</c:v>
                </c:pt>
                <c:pt idx="8">
                  <c:v>0.16</c:v>
                </c:pt>
              </c:numCache>
            </c:numRef>
          </c:val>
          <c:extLst>
            <c:ext xmlns:c16="http://schemas.microsoft.com/office/drawing/2014/chart" uri="{C3380CC4-5D6E-409C-BE32-E72D297353CC}">
              <c16:uniqueId val="{00000000-C7B0-4CF6-A4E0-FB8D3BC6F0DB}"/>
            </c:ext>
          </c:extLst>
        </c:ser>
        <c:ser>
          <c:idx val="1"/>
          <c:order val="1"/>
          <c:tx>
            <c:v>LMR Codex permetrin pimiento</c:v>
          </c:tx>
          <c:invertIfNegative val="0"/>
          <c:val>
            <c:numRef>
              <c:f>Hoja1!$N$103</c:f>
              <c:numCache>
                <c:formatCode>0.00</c:formatCode>
                <c:ptCount val="1"/>
                <c:pt idx="0">
                  <c:v>1</c:v>
                </c:pt>
              </c:numCache>
            </c:numRef>
          </c:val>
          <c:extLst>
            <c:ext xmlns:c16="http://schemas.microsoft.com/office/drawing/2014/chart" uri="{C3380CC4-5D6E-409C-BE32-E72D297353CC}">
              <c16:uniqueId val="{00000001-C7B0-4CF6-A4E0-FB8D3BC6F0DB}"/>
            </c:ext>
          </c:extLst>
        </c:ser>
        <c:dLbls>
          <c:showLegendKey val="0"/>
          <c:showVal val="0"/>
          <c:showCatName val="0"/>
          <c:showSerName val="0"/>
          <c:showPercent val="0"/>
          <c:showBubbleSize val="0"/>
        </c:dLbls>
        <c:gapWidth val="150"/>
        <c:axId val="111142784"/>
        <c:axId val="111144320"/>
      </c:barChart>
      <c:catAx>
        <c:axId val="111142784"/>
        <c:scaling>
          <c:orientation val="minMax"/>
        </c:scaling>
        <c:delete val="0"/>
        <c:axPos val="b"/>
        <c:majorTickMark val="out"/>
        <c:minorTickMark val="none"/>
        <c:tickLblPos val="nextTo"/>
        <c:crossAx val="111144320"/>
        <c:crosses val="autoZero"/>
        <c:auto val="1"/>
        <c:lblAlgn val="ctr"/>
        <c:lblOffset val="100"/>
        <c:noMultiLvlLbl val="0"/>
      </c:catAx>
      <c:valAx>
        <c:axId val="111144320"/>
        <c:scaling>
          <c:orientation val="minMax"/>
        </c:scaling>
        <c:delete val="0"/>
        <c:axPos val="l"/>
        <c:majorGridlines/>
        <c:numFmt formatCode="General" sourceLinked="1"/>
        <c:majorTickMark val="out"/>
        <c:minorTickMark val="none"/>
        <c:tickLblPos val="nextTo"/>
        <c:crossAx val="111142784"/>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dirty="0"/>
              <a:t>NOTIFICACIONES DE RECHAZOS DE LA UNION EUROPEA A EXPORTACIONES DE </a:t>
            </a:r>
            <a:r>
              <a:rPr lang="en-US" dirty="0" smtClean="0"/>
              <a:t>VEGETALES </a:t>
            </a:r>
            <a:r>
              <a:rPr lang="en-US" baseline="0" dirty="0" smtClean="0"/>
              <a:t>EXPORTADOS </a:t>
            </a:r>
            <a:r>
              <a:rPr lang="en-US" dirty="0" smtClean="0"/>
              <a:t>DE </a:t>
            </a:r>
            <a:r>
              <a:rPr lang="en-US" dirty="0"/>
              <a:t>REPUBLICA DOMINICANA POR RESIDUOS DE PLAGUICIDAS CORRESPONDIENTE AL PERIODO ENERO-</a:t>
            </a:r>
            <a:r>
              <a:rPr lang="en-US" baseline="0" dirty="0"/>
              <a:t> NOVIEMBRE </a:t>
            </a:r>
            <a:r>
              <a:rPr lang="en-US" dirty="0"/>
              <a:t>2012-2016</a:t>
            </a:r>
          </a:p>
        </c:rich>
      </c:tx>
      <c:layout/>
      <c:overlay val="0"/>
    </c:title>
    <c:autoTitleDeleted val="0"/>
    <c:plotArea>
      <c:layout/>
      <c:lineChart>
        <c:grouping val="standard"/>
        <c:varyColors val="0"/>
        <c:ser>
          <c:idx val="0"/>
          <c:order val="0"/>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Hoja1!$A$4:$A$8</c:f>
              <c:numCache>
                <c:formatCode>General</c:formatCode>
                <c:ptCount val="5"/>
                <c:pt idx="0">
                  <c:v>2012</c:v>
                </c:pt>
                <c:pt idx="1">
                  <c:v>2013</c:v>
                </c:pt>
                <c:pt idx="2">
                  <c:v>2014</c:v>
                </c:pt>
                <c:pt idx="3">
                  <c:v>2015</c:v>
                </c:pt>
                <c:pt idx="4">
                  <c:v>2016</c:v>
                </c:pt>
              </c:numCache>
            </c:numRef>
          </c:cat>
          <c:val>
            <c:numRef>
              <c:f>Hoja1!$B$4:$B$8</c:f>
              <c:numCache>
                <c:formatCode>General</c:formatCode>
                <c:ptCount val="5"/>
                <c:pt idx="0">
                  <c:v>30</c:v>
                </c:pt>
                <c:pt idx="1">
                  <c:v>23</c:v>
                </c:pt>
                <c:pt idx="2">
                  <c:v>27</c:v>
                </c:pt>
                <c:pt idx="3">
                  <c:v>15</c:v>
                </c:pt>
                <c:pt idx="4">
                  <c:v>5</c:v>
                </c:pt>
              </c:numCache>
            </c:numRef>
          </c:val>
          <c:smooth val="0"/>
          <c:extLst>
            <c:ext xmlns:c16="http://schemas.microsoft.com/office/drawing/2014/chart" uri="{C3380CC4-5D6E-409C-BE32-E72D297353CC}">
              <c16:uniqueId val="{00000000-8802-4686-912B-4317F1405F52}"/>
            </c:ext>
          </c:extLst>
        </c:ser>
        <c:dLbls>
          <c:showLegendKey val="0"/>
          <c:showVal val="0"/>
          <c:showCatName val="0"/>
          <c:showSerName val="0"/>
          <c:showPercent val="0"/>
          <c:showBubbleSize val="0"/>
        </c:dLbls>
        <c:smooth val="0"/>
        <c:axId val="114893568"/>
        <c:axId val="114895104"/>
      </c:lineChart>
      <c:catAx>
        <c:axId val="114893568"/>
        <c:scaling>
          <c:orientation val="minMax"/>
        </c:scaling>
        <c:delete val="0"/>
        <c:axPos val="b"/>
        <c:numFmt formatCode="General" sourceLinked="1"/>
        <c:majorTickMark val="out"/>
        <c:minorTickMark val="none"/>
        <c:tickLblPos val="nextTo"/>
        <c:crossAx val="114895104"/>
        <c:crosses val="autoZero"/>
        <c:auto val="1"/>
        <c:lblAlgn val="ctr"/>
        <c:lblOffset val="100"/>
        <c:noMultiLvlLbl val="0"/>
      </c:catAx>
      <c:valAx>
        <c:axId val="114895104"/>
        <c:scaling>
          <c:orientation val="minMax"/>
          <c:max val="35"/>
          <c:min val="0.3000000000000001"/>
        </c:scaling>
        <c:delete val="0"/>
        <c:axPos val="l"/>
        <c:majorGridlines/>
        <c:numFmt formatCode="General" sourceLinked="1"/>
        <c:majorTickMark val="out"/>
        <c:minorTickMark val="none"/>
        <c:tickLblPos val="nextTo"/>
        <c:crossAx val="114893568"/>
        <c:crosses val="autoZero"/>
        <c:crossBetween val="between"/>
        <c:majorUnit val="5"/>
        <c:minorUnit val="2"/>
      </c:valAx>
      <c:spPr>
        <a:solidFill>
          <a:srgbClr val="4F81BD"/>
        </a:solidFill>
        <a:ln>
          <a:solidFill>
            <a:sysClr val="windowText" lastClr="000000">
              <a:tint val="75000"/>
              <a:shade val="95000"/>
              <a:satMod val="105000"/>
            </a:sysClr>
          </a:solidFill>
        </a:ln>
        <a:effectLst>
          <a:outerShdw blurRad="215900" dist="177800" dir="3960000" sx="66000" sy="66000" algn="ctr" rotWithShape="0">
            <a:srgbClr val="000000">
              <a:alpha val="71000"/>
            </a:srgbClr>
          </a:outerShdw>
        </a:effectLst>
      </c:spPr>
    </c:plotArea>
    <c:legend>
      <c:legendPos val="r"/>
      <c:layout/>
      <c:overlay val="0"/>
    </c:legend>
    <c:plotVisOnly val="1"/>
    <c:dispBlanksAs val="gap"/>
    <c:showDLblsOverMax val="0"/>
  </c:chart>
  <c:spPr>
    <a:solidFill>
      <a:srgbClr val="4F81BD"/>
    </a:solidFill>
    <a:ln cmpd="sng"/>
    <a:scene3d>
      <a:camera prst="orthographicFront"/>
      <a:lightRig rig="threePt" dir="t"/>
    </a:scene3d>
    <a:sp3d>
      <a:bevelT prst="relaxedInset"/>
    </a:sp3d>
  </c:spPr>
  <c:txPr>
    <a:bodyPr/>
    <a:lstStyle/>
    <a:p>
      <a:pPr>
        <a:defRPr sz="1220" baseline="0"/>
      </a:pPr>
      <a:endParaRPr lang="es-DO"/>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CE838-0CEE-4EFF-BB74-991F28CEC0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5395C98-DB79-4C73-96D9-B6FA370A4A11}">
      <dgm:prSet/>
      <dgm:spPr/>
      <dgm:t>
        <a:bodyPr/>
        <a:lstStyle/>
        <a:p>
          <a:pPr rtl="0"/>
          <a:r>
            <a:rPr lang="es-ES" smtClean="0"/>
            <a:t>El "límite máximo de residuos" (LMRs) es la cantidad máxima de residuos de determinado plaguicida sobre determinado producto agrícola permitida por la Ley. </a:t>
          </a:r>
          <a:endParaRPr lang="es-DO"/>
        </a:p>
      </dgm:t>
    </dgm:pt>
    <dgm:pt modelId="{C895873E-721E-431D-A95C-E4EF6201B7B9}" type="parTrans" cxnId="{BC48A4BA-EFA7-4099-9F1F-75ED0CC0F6BF}">
      <dgm:prSet/>
      <dgm:spPr/>
      <dgm:t>
        <a:bodyPr/>
        <a:lstStyle/>
        <a:p>
          <a:endParaRPr lang="es-ES"/>
        </a:p>
      </dgm:t>
    </dgm:pt>
    <dgm:pt modelId="{CE13063F-AEAC-4B79-ACE0-85B85033C633}" type="sibTrans" cxnId="{BC48A4BA-EFA7-4099-9F1F-75ED0CC0F6BF}">
      <dgm:prSet/>
      <dgm:spPr/>
      <dgm:t>
        <a:bodyPr/>
        <a:lstStyle/>
        <a:p>
          <a:endParaRPr lang="es-ES"/>
        </a:p>
      </dgm:t>
    </dgm:pt>
    <dgm:pt modelId="{31748649-FA81-4845-A3F6-E272D51F5B60}">
      <dgm:prSet/>
      <dgm:spPr/>
      <dgm:t>
        <a:bodyPr/>
        <a:lstStyle/>
        <a:p>
          <a:pPr rtl="0"/>
          <a:r>
            <a:rPr lang="es-ES" dirty="0" smtClean="0"/>
            <a:t>La cantidad de plaguicidas que no puede ser sobrepasada para que el producto pueda ser puesto ser comercializado.</a:t>
          </a:r>
          <a:endParaRPr lang="es-DO" dirty="0"/>
        </a:p>
      </dgm:t>
    </dgm:pt>
    <dgm:pt modelId="{A164BB11-1E6A-406B-8FA2-9325ED9D063B}" type="parTrans" cxnId="{236ABC5D-4A27-4661-948A-78C16A1E7B2C}">
      <dgm:prSet/>
      <dgm:spPr/>
      <dgm:t>
        <a:bodyPr/>
        <a:lstStyle/>
        <a:p>
          <a:endParaRPr lang="es-ES"/>
        </a:p>
      </dgm:t>
    </dgm:pt>
    <dgm:pt modelId="{1F8C56D7-A61B-4D3D-9335-6136BA658934}" type="sibTrans" cxnId="{236ABC5D-4A27-4661-948A-78C16A1E7B2C}">
      <dgm:prSet/>
      <dgm:spPr/>
      <dgm:t>
        <a:bodyPr/>
        <a:lstStyle/>
        <a:p>
          <a:endParaRPr lang="es-ES"/>
        </a:p>
      </dgm:t>
    </dgm:pt>
    <dgm:pt modelId="{E20977E3-3758-4AC9-9B08-7053E2C5E022}" type="pres">
      <dgm:prSet presAssocID="{267CE838-0CEE-4EFF-BB74-991F28CEC0CC}" presName="linear" presStyleCnt="0">
        <dgm:presLayoutVars>
          <dgm:animLvl val="lvl"/>
          <dgm:resizeHandles val="exact"/>
        </dgm:presLayoutVars>
      </dgm:prSet>
      <dgm:spPr/>
      <dgm:t>
        <a:bodyPr/>
        <a:lstStyle/>
        <a:p>
          <a:endParaRPr lang="es-ES"/>
        </a:p>
      </dgm:t>
    </dgm:pt>
    <dgm:pt modelId="{048DDACF-19E4-4AC6-BBE7-A2D414015543}" type="pres">
      <dgm:prSet presAssocID="{95395C98-DB79-4C73-96D9-B6FA370A4A11}" presName="parentText" presStyleLbl="node1" presStyleIdx="0" presStyleCnt="2">
        <dgm:presLayoutVars>
          <dgm:chMax val="0"/>
          <dgm:bulletEnabled val="1"/>
        </dgm:presLayoutVars>
      </dgm:prSet>
      <dgm:spPr/>
      <dgm:t>
        <a:bodyPr/>
        <a:lstStyle/>
        <a:p>
          <a:endParaRPr lang="es-ES"/>
        </a:p>
      </dgm:t>
    </dgm:pt>
    <dgm:pt modelId="{A40A6E15-5670-482D-A416-AE83C5271A6A}" type="pres">
      <dgm:prSet presAssocID="{CE13063F-AEAC-4B79-ACE0-85B85033C633}" presName="spacer" presStyleCnt="0"/>
      <dgm:spPr/>
    </dgm:pt>
    <dgm:pt modelId="{C9EEDA53-B857-40F4-9C66-0512B52D055B}" type="pres">
      <dgm:prSet presAssocID="{31748649-FA81-4845-A3F6-E272D51F5B60}" presName="parentText" presStyleLbl="node1" presStyleIdx="1" presStyleCnt="2">
        <dgm:presLayoutVars>
          <dgm:chMax val="0"/>
          <dgm:bulletEnabled val="1"/>
        </dgm:presLayoutVars>
      </dgm:prSet>
      <dgm:spPr/>
      <dgm:t>
        <a:bodyPr/>
        <a:lstStyle/>
        <a:p>
          <a:endParaRPr lang="es-ES"/>
        </a:p>
      </dgm:t>
    </dgm:pt>
  </dgm:ptLst>
  <dgm:cxnLst>
    <dgm:cxn modelId="{236ABC5D-4A27-4661-948A-78C16A1E7B2C}" srcId="{267CE838-0CEE-4EFF-BB74-991F28CEC0CC}" destId="{31748649-FA81-4845-A3F6-E272D51F5B60}" srcOrd="1" destOrd="0" parTransId="{A164BB11-1E6A-406B-8FA2-9325ED9D063B}" sibTransId="{1F8C56D7-A61B-4D3D-9335-6136BA658934}"/>
    <dgm:cxn modelId="{3C6CF25E-1661-4203-9A8F-B6D5005C0A72}" type="presOf" srcId="{31748649-FA81-4845-A3F6-E272D51F5B60}" destId="{C9EEDA53-B857-40F4-9C66-0512B52D055B}" srcOrd="0" destOrd="0" presId="urn:microsoft.com/office/officeart/2005/8/layout/vList2"/>
    <dgm:cxn modelId="{292C4B00-73F8-4531-A2A8-2C18CC1C0187}" type="presOf" srcId="{95395C98-DB79-4C73-96D9-B6FA370A4A11}" destId="{048DDACF-19E4-4AC6-BBE7-A2D414015543}" srcOrd="0" destOrd="0" presId="urn:microsoft.com/office/officeart/2005/8/layout/vList2"/>
    <dgm:cxn modelId="{94CF6FED-7401-4939-A8C4-B65B2D55C02C}" type="presOf" srcId="{267CE838-0CEE-4EFF-BB74-991F28CEC0CC}" destId="{E20977E3-3758-4AC9-9B08-7053E2C5E022}" srcOrd="0" destOrd="0" presId="urn:microsoft.com/office/officeart/2005/8/layout/vList2"/>
    <dgm:cxn modelId="{BC48A4BA-EFA7-4099-9F1F-75ED0CC0F6BF}" srcId="{267CE838-0CEE-4EFF-BB74-991F28CEC0CC}" destId="{95395C98-DB79-4C73-96D9-B6FA370A4A11}" srcOrd="0" destOrd="0" parTransId="{C895873E-721E-431D-A95C-E4EF6201B7B9}" sibTransId="{CE13063F-AEAC-4B79-ACE0-85B85033C633}"/>
    <dgm:cxn modelId="{EAABC38E-8344-4F71-B037-0AB23B823015}" type="presParOf" srcId="{E20977E3-3758-4AC9-9B08-7053E2C5E022}" destId="{048DDACF-19E4-4AC6-BBE7-A2D414015543}" srcOrd="0" destOrd="0" presId="urn:microsoft.com/office/officeart/2005/8/layout/vList2"/>
    <dgm:cxn modelId="{9F48F432-E72D-4F7C-9CF5-4E26C3DBB329}" type="presParOf" srcId="{E20977E3-3758-4AC9-9B08-7053E2C5E022}" destId="{A40A6E15-5670-482D-A416-AE83C5271A6A}" srcOrd="1" destOrd="0" presId="urn:microsoft.com/office/officeart/2005/8/layout/vList2"/>
    <dgm:cxn modelId="{852BB589-01E0-414A-B0FB-241F535BCA73}" type="presParOf" srcId="{E20977E3-3758-4AC9-9B08-7053E2C5E022}" destId="{C9EEDA53-B857-40F4-9C66-0512B52D055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09857-66D1-4A6F-8081-D927E5F718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C103E15-FB11-4FFA-BB56-E58CBA853055}">
      <dgm:prSet custT="1"/>
      <dgm:spPr/>
      <dgm:t>
        <a:bodyPr/>
        <a:lstStyle/>
        <a:p>
          <a:pPr rtl="0"/>
          <a:r>
            <a:rPr lang="es-ES" sz="2800" dirty="0" smtClean="0"/>
            <a:t>Dos vías: una toxicológica y otra agronómica.</a:t>
          </a:r>
          <a:endParaRPr lang="es-DO" sz="2800" dirty="0"/>
        </a:p>
      </dgm:t>
    </dgm:pt>
    <dgm:pt modelId="{E63C5BFC-82EC-49FB-99F5-587696C95C02}" type="parTrans" cxnId="{162B76F1-277D-4A53-B34F-57DA50B3637C}">
      <dgm:prSet/>
      <dgm:spPr/>
      <dgm:t>
        <a:bodyPr/>
        <a:lstStyle/>
        <a:p>
          <a:endParaRPr lang="es-ES"/>
        </a:p>
      </dgm:t>
    </dgm:pt>
    <dgm:pt modelId="{E21DD825-8B9F-4F7B-99AF-67DF020BED80}" type="sibTrans" cxnId="{162B76F1-277D-4A53-B34F-57DA50B3637C}">
      <dgm:prSet/>
      <dgm:spPr/>
      <dgm:t>
        <a:bodyPr/>
        <a:lstStyle/>
        <a:p>
          <a:endParaRPr lang="es-ES"/>
        </a:p>
      </dgm:t>
    </dgm:pt>
    <dgm:pt modelId="{041E67A2-1EAC-41B2-A434-E48EC067F6CA}">
      <dgm:prSet/>
      <dgm:spPr/>
      <dgm:t>
        <a:bodyPr/>
        <a:lstStyle/>
        <a:p>
          <a:pPr rtl="0"/>
          <a:r>
            <a:rPr lang="es-ES" dirty="0" smtClean="0"/>
            <a:t>En la primera, lo que se pretende es que la ingestión diaria del residuo considerado  no provoque efectos nocivos durante toda una vida, según los conocimientos actuales.</a:t>
          </a:r>
          <a:endParaRPr lang="es-DO" dirty="0"/>
        </a:p>
      </dgm:t>
    </dgm:pt>
    <dgm:pt modelId="{A9D22014-1D41-42B0-999D-F135F0F2E615}" type="parTrans" cxnId="{125740F6-9F7C-468D-B25C-A0D8B10F53FC}">
      <dgm:prSet/>
      <dgm:spPr/>
      <dgm:t>
        <a:bodyPr/>
        <a:lstStyle/>
        <a:p>
          <a:endParaRPr lang="es-ES"/>
        </a:p>
      </dgm:t>
    </dgm:pt>
    <dgm:pt modelId="{D1284BF0-5F6A-43E5-9C1E-F45038F5834B}" type="sibTrans" cxnId="{125740F6-9F7C-468D-B25C-A0D8B10F53FC}">
      <dgm:prSet/>
      <dgm:spPr/>
      <dgm:t>
        <a:bodyPr/>
        <a:lstStyle/>
        <a:p>
          <a:endParaRPr lang="es-ES"/>
        </a:p>
      </dgm:t>
    </dgm:pt>
    <dgm:pt modelId="{063EA329-A902-4381-B044-87DB17418F34}">
      <dgm:prSet/>
      <dgm:spPr/>
      <dgm:t>
        <a:bodyPr/>
        <a:lstStyle/>
        <a:p>
          <a:pPr rtl="0"/>
          <a:r>
            <a:rPr lang="es-ES" smtClean="0"/>
            <a:t>Para ello se determina el "nivel sin efecto" (NEL, non effect level) en animales en experimentación, que luego se extrapola al hombre, aplicando grandes coeficientes de seguridad y expresándose como "ingestión diaria admisible" (ADI, acceptable daily intake)</a:t>
          </a:r>
          <a:endParaRPr lang="es-DO"/>
        </a:p>
      </dgm:t>
    </dgm:pt>
    <dgm:pt modelId="{D42AADB3-B71F-4223-941C-A9ADDCB6E2E8}" type="parTrans" cxnId="{31D67BCF-BC9F-4513-BAB4-9EE0D5186F3A}">
      <dgm:prSet/>
      <dgm:spPr/>
      <dgm:t>
        <a:bodyPr/>
        <a:lstStyle/>
        <a:p>
          <a:endParaRPr lang="es-ES"/>
        </a:p>
      </dgm:t>
    </dgm:pt>
    <dgm:pt modelId="{A11FE08C-F2C0-47D3-A400-C35384126576}" type="sibTrans" cxnId="{31D67BCF-BC9F-4513-BAB4-9EE0D5186F3A}">
      <dgm:prSet/>
      <dgm:spPr/>
      <dgm:t>
        <a:bodyPr/>
        <a:lstStyle/>
        <a:p>
          <a:endParaRPr lang="es-ES"/>
        </a:p>
      </dgm:t>
    </dgm:pt>
    <dgm:pt modelId="{A34D7BC6-5FEC-48FE-B82F-873CA7536360}" type="pres">
      <dgm:prSet presAssocID="{14109857-66D1-4A6F-8081-D927E5F718ED}" presName="linear" presStyleCnt="0">
        <dgm:presLayoutVars>
          <dgm:animLvl val="lvl"/>
          <dgm:resizeHandles val="exact"/>
        </dgm:presLayoutVars>
      </dgm:prSet>
      <dgm:spPr/>
      <dgm:t>
        <a:bodyPr/>
        <a:lstStyle/>
        <a:p>
          <a:endParaRPr lang="es-ES"/>
        </a:p>
      </dgm:t>
    </dgm:pt>
    <dgm:pt modelId="{2DD6E29F-82C0-4B97-BE3C-EBACB1F17015}" type="pres">
      <dgm:prSet presAssocID="{EC103E15-FB11-4FFA-BB56-E58CBA853055}" presName="parentText" presStyleLbl="node1" presStyleIdx="0" presStyleCnt="3">
        <dgm:presLayoutVars>
          <dgm:chMax val="0"/>
          <dgm:bulletEnabled val="1"/>
        </dgm:presLayoutVars>
      </dgm:prSet>
      <dgm:spPr/>
      <dgm:t>
        <a:bodyPr/>
        <a:lstStyle/>
        <a:p>
          <a:endParaRPr lang="es-ES"/>
        </a:p>
      </dgm:t>
    </dgm:pt>
    <dgm:pt modelId="{BA019120-8956-4D3D-ACC5-54EAE536F195}" type="pres">
      <dgm:prSet presAssocID="{E21DD825-8B9F-4F7B-99AF-67DF020BED80}" presName="spacer" presStyleCnt="0"/>
      <dgm:spPr/>
    </dgm:pt>
    <dgm:pt modelId="{189E3447-7075-419F-BB2B-5F01F0BADCA8}" type="pres">
      <dgm:prSet presAssocID="{041E67A2-1EAC-41B2-A434-E48EC067F6CA}" presName="parentText" presStyleLbl="node1" presStyleIdx="1" presStyleCnt="3">
        <dgm:presLayoutVars>
          <dgm:chMax val="0"/>
          <dgm:bulletEnabled val="1"/>
        </dgm:presLayoutVars>
      </dgm:prSet>
      <dgm:spPr/>
      <dgm:t>
        <a:bodyPr/>
        <a:lstStyle/>
        <a:p>
          <a:endParaRPr lang="es-ES"/>
        </a:p>
      </dgm:t>
    </dgm:pt>
    <dgm:pt modelId="{0C176361-AA3A-4774-AFE6-DFA613D921BF}" type="pres">
      <dgm:prSet presAssocID="{D1284BF0-5F6A-43E5-9C1E-F45038F5834B}" presName="spacer" presStyleCnt="0"/>
      <dgm:spPr/>
    </dgm:pt>
    <dgm:pt modelId="{F09939B5-C841-4F80-A8FB-0AACD3071FA2}" type="pres">
      <dgm:prSet presAssocID="{063EA329-A902-4381-B044-87DB17418F34}" presName="parentText" presStyleLbl="node1" presStyleIdx="2" presStyleCnt="3">
        <dgm:presLayoutVars>
          <dgm:chMax val="0"/>
          <dgm:bulletEnabled val="1"/>
        </dgm:presLayoutVars>
      </dgm:prSet>
      <dgm:spPr/>
      <dgm:t>
        <a:bodyPr/>
        <a:lstStyle/>
        <a:p>
          <a:endParaRPr lang="es-ES"/>
        </a:p>
      </dgm:t>
    </dgm:pt>
  </dgm:ptLst>
  <dgm:cxnLst>
    <dgm:cxn modelId="{31D67BCF-BC9F-4513-BAB4-9EE0D5186F3A}" srcId="{14109857-66D1-4A6F-8081-D927E5F718ED}" destId="{063EA329-A902-4381-B044-87DB17418F34}" srcOrd="2" destOrd="0" parTransId="{D42AADB3-B71F-4223-941C-A9ADDCB6E2E8}" sibTransId="{A11FE08C-F2C0-47D3-A400-C35384126576}"/>
    <dgm:cxn modelId="{3E4D90FB-4423-4D8E-9F80-CAF1AF2FA6B6}" type="presOf" srcId="{14109857-66D1-4A6F-8081-D927E5F718ED}" destId="{A34D7BC6-5FEC-48FE-B82F-873CA7536360}" srcOrd="0" destOrd="0" presId="urn:microsoft.com/office/officeart/2005/8/layout/vList2"/>
    <dgm:cxn modelId="{125740F6-9F7C-468D-B25C-A0D8B10F53FC}" srcId="{14109857-66D1-4A6F-8081-D927E5F718ED}" destId="{041E67A2-1EAC-41B2-A434-E48EC067F6CA}" srcOrd="1" destOrd="0" parTransId="{A9D22014-1D41-42B0-999D-F135F0F2E615}" sibTransId="{D1284BF0-5F6A-43E5-9C1E-F45038F5834B}"/>
    <dgm:cxn modelId="{162B76F1-277D-4A53-B34F-57DA50B3637C}" srcId="{14109857-66D1-4A6F-8081-D927E5F718ED}" destId="{EC103E15-FB11-4FFA-BB56-E58CBA853055}" srcOrd="0" destOrd="0" parTransId="{E63C5BFC-82EC-49FB-99F5-587696C95C02}" sibTransId="{E21DD825-8B9F-4F7B-99AF-67DF020BED80}"/>
    <dgm:cxn modelId="{7A5E99C2-CB96-486F-A9D1-E79366003412}" type="presOf" srcId="{041E67A2-1EAC-41B2-A434-E48EC067F6CA}" destId="{189E3447-7075-419F-BB2B-5F01F0BADCA8}" srcOrd="0" destOrd="0" presId="urn:microsoft.com/office/officeart/2005/8/layout/vList2"/>
    <dgm:cxn modelId="{03AC495E-A9EC-45EF-93CA-1C89DDAE4940}" type="presOf" srcId="{063EA329-A902-4381-B044-87DB17418F34}" destId="{F09939B5-C841-4F80-A8FB-0AACD3071FA2}" srcOrd="0" destOrd="0" presId="urn:microsoft.com/office/officeart/2005/8/layout/vList2"/>
    <dgm:cxn modelId="{ED9D2649-16DC-4AA6-85F2-44DDF5EA5995}" type="presOf" srcId="{EC103E15-FB11-4FFA-BB56-E58CBA853055}" destId="{2DD6E29F-82C0-4B97-BE3C-EBACB1F17015}" srcOrd="0" destOrd="0" presId="urn:microsoft.com/office/officeart/2005/8/layout/vList2"/>
    <dgm:cxn modelId="{E91157C7-4948-4C3C-A3F0-622F0622F772}" type="presParOf" srcId="{A34D7BC6-5FEC-48FE-B82F-873CA7536360}" destId="{2DD6E29F-82C0-4B97-BE3C-EBACB1F17015}" srcOrd="0" destOrd="0" presId="urn:microsoft.com/office/officeart/2005/8/layout/vList2"/>
    <dgm:cxn modelId="{B5ED7256-FE32-4FFB-90B2-97B6382CC40D}" type="presParOf" srcId="{A34D7BC6-5FEC-48FE-B82F-873CA7536360}" destId="{BA019120-8956-4D3D-ACC5-54EAE536F195}" srcOrd="1" destOrd="0" presId="urn:microsoft.com/office/officeart/2005/8/layout/vList2"/>
    <dgm:cxn modelId="{EEB5AC0D-95B0-4E5A-BF29-9CD64FBFB282}" type="presParOf" srcId="{A34D7BC6-5FEC-48FE-B82F-873CA7536360}" destId="{189E3447-7075-419F-BB2B-5F01F0BADCA8}" srcOrd="2" destOrd="0" presId="urn:microsoft.com/office/officeart/2005/8/layout/vList2"/>
    <dgm:cxn modelId="{A8E575EA-95AF-4F8E-AF87-A34B88A89042}" type="presParOf" srcId="{A34D7BC6-5FEC-48FE-B82F-873CA7536360}" destId="{0C176361-AA3A-4774-AFE6-DFA613D921BF}" srcOrd="3" destOrd="0" presId="urn:microsoft.com/office/officeart/2005/8/layout/vList2"/>
    <dgm:cxn modelId="{1713D571-10C9-4113-A9D9-383EC62D668F}" type="presParOf" srcId="{A34D7BC6-5FEC-48FE-B82F-873CA7536360}" destId="{F09939B5-C841-4F80-A8FB-0AACD3071FA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F8D7C-3A7D-49C6-91FD-461AE07C35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04A8D89-4496-4ECD-9E2A-4CA86CA743B5}">
      <dgm:prSet/>
      <dgm:spPr/>
      <dgm:t>
        <a:bodyPr/>
        <a:lstStyle/>
        <a:p>
          <a:pPr rtl="0"/>
          <a:r>
            <a:rPr lang="es-ES" dirty="0" smtClean="0"/>
            <a:t>Una vez establecido el máximo nivel toxicológico, que nunca puede superarse, hay que tener en cuenta los residuos que realmente quedan del plaguicida en el momento de la recolección cuando se utiliza en “Buena Práctica Agrícola“(BPA).</a:t>
          </a:r>
          <a:endParaRPr lang="es-DO" dirty="0"/>
        </a:p>
      </dgm:t>
    </dgm:pt>
    <dgm:pt modelId="{E7B31968-CD5A-4343-BF9B-E7374CD963AA}" type="parTrans" cxnId="{03C64024-CCD5-48E5-9132-1A77EC9A5E5F}">
      <dgm:prSet/>
      <dgm:spPr/>
      <dgm:t>
        <a:bodyPr/>
        <a:lstStyle/>
        <a:p>
          <a:endParaRPr lang="es-ES"/>
        </a:p>
      </dgm:t>
    </dgm:pt>
    <dgm:pt modelId="{1B0FB334-66DC-4E7F-AAB6-BF463ECCD203}" type="sibTrans" cxnId="{03C64024-CCD5-48E5-9132-1A77EC9A5E5F}">
      <dgm:prSet/>
      <dgm:spPr/>
      <dgm:t>
        <a:bodyPr/>
        <a:lstStyle/>
        <a:p>
          <a:endParaRPr lang="es-ES"/>
        </a:p>
      </dgm:t>
    </dgm:pt>
    <dgm:pt modelId="{C74D8B9C-32DF-49D9-A6EA-917F188B723E}">
      <dgm:prSet/>
      <dgm:spPr/>
      <dgm:t>
        <a:bodyPr/>
        <a:lstStyle/>
        <a:p>
          <a:pPr rtl="0"/>
          <a:r>
            <a:rPr lang="es-ES" smtClean="0"/>
            <a:t>Esto se determina por medio de ensayos de campo y, como consecuencia de ello, se obtiene un residuo real en cosecha, que debe ser inferior al nivel toxicológicamente permisible y que es el que se considera para el establecimiento de los LMRs</a:t>
          </a:r>
          <a:endParaRPr lang="es-DO"/>
        </a:p>
      </dgm:t>
    </dgm:pt>
    <dgm:pt modelId="{761E0382-5CD2-4A32-B022-9661AB392A17}" type="parTrans" cxnId="{BD672744-2D5B-4BB0-B9A5-F2DDB0950C1C}">
      <dgm:prSet/>
      <dgm:spPr/>
      <dgm:t>
        <a:bodyPr/>
        <a:lstStyle/>
        <a:p>
          <a:endParaRPr lang="es-ES"/>
        </a:p>
      </dgm:t>
    </dgm:pt>
    <dgm:pt modelId="{733FF729-6892-4B0D-B769-DD504C206B3C}" type="sibTrans" cxnId="{BD672744-2D5B-4BB0-B9A5-F2DDB0950C1C}">
      <dgm:prSet/>
      <dgm:spPr/>
      <dgm:t>
        <a:bodyPr/>
        <a:lstStyle/>
        <a:p>
          <a:endParaRPr lang="es-ES"/>
        </a:p>
      </dgm:t>
    </dgm:pt>
    <dgm:pt modelId="{F42FF26E-7D1A-4102-8A08-57A6C2BA7984}" type="pres">
      <dgm:prSet presAssocID="{D0EF8D7C-3A7D-49C6-91FD-461AE07C35F9}" presName="linear" presStyleCnt="0">
        <dgm:presLayoutVars>
          <dgm:animLvl val="lvl"/>
          <dgm:resizeHandles val="exact"/>
        </dgm:presLayoutVars>
      </dgm:prSet>
      <dgm:spPr/>
      <dgm:t>
        <a:bodyPr/>
        <a:lstStyle/>
        <a:p>
          <a:endParaRPr lang="es-ES"/>
        </a:p>
      </dgm:t>
    </dgm:pt>
    <dgm:pt modelId="{8DA5C24E-C113-438D-B157-CA4BE68E4016}" type="pres">
      <dgm:prSet presAssocID="{C04A8D89-4496-4ECD-9E2A-4CA86CA743B5}" presName="parentText" presStyleLbl="node1" presStyleIdx="0" presStyleCnt="2">
        <dgm:presLayoutVars>
          <dgm:chMax val="0"/>
          <dgm:bulletEnabled val="1"/>
        </dgm:presLayoutVars>
      </dgm:prSet>
      <dgm:spPr/>
      <dgm:t>
        <a:bodyPr/>
        <a:lstStyle/>
        <a:p>
          <a:endParaRPr lang="es-ES"/>
        </a:p>
      </dgm:t>
    </dgm:pt>
    <dgm:pt modelId="{C9D88912-5110-4E1F-B18E-41DBBCC897C1}" type="pres">
      <dgm:prSet presAssocID="{1B0FB334-66DC-4E7F-AAB6-BF463ECCD203}" presName="spacer" presStyleCnt="0"/>
      <dgm:spPr/>
    </dgm:pt>
    <dgm:pt modelId="{4A20DF7C-4921-44C5-B28C-BD47958358CF}" type="pres">
      <dgm:prSet presAssocID="{C74D8B9C-32DF-49D9-A6EA-917F188B723E}" presName="parentText" presStyleLbl="node1" presStyleIdx="1" presStyleCnt="2">
        <dgm:presLayoutVars>
          <dgm:chMax val="0"/>
          <dgm:bulletEnabled val="1"/>
        </dgm:presLayoutVars>
      </dgm:prSet>
      <dgm:spPr/>
      <dgm:t>
        <a:bodyPr/>
        <a:lstStyle/>
        <a:p>
          <a:endParaRPr lang="es-ES"/>
        </a:p>
      </dgm:t>
    </dgm:pt>
  </dgm:ptLst>
  <dgm:cxnLst>
    <dgm:cxn modelId="{99260E34-1F6B-40C8-AB87-96DEF65FA419}" type="presOf" srcId="{D0EF8D7C-3A7D-49C6-91FD-461AE07C35F9}" destId="{F42FF26E-7D1A-4102-8A08-57A6C2BA7984}" srcOrd="0" destOrd="0" presId="urn:microsoft.com/office/officeart/2005/8/layout/vList2"/>
    <dgm:cxn modelId="{3E5A9EEA-3C2B-47C5-B257-99E37BF53690}" type="presOf" srcId="{C04A8D89-4496-4ECD-9E2A-4CA86CA743B5}" destId="{8DA5C24E-C113-438D-B157-CA4BE68E4016}" srcOrd="0" destOrd="0" presId="urn:microsoft.com/office/officeart/2005/8/layout/vList2"/>
    <dgm:cxn modelId="{92A5A4D6-7BDD-4339-A9BB-6A55FC8D4BDF}" type="presOf" srcId="{C74D8B9C-32DF-49D9-A6EA-917F188B723E}" destId="{4A20DF7C-4921-44C5-B28C-BD47958358CF}" srcOrd="0" destOrd="0" presId="urn:microsoft.com/office/officeart/2005/8/layout/vList2"/>
    <dgm:cxn modelId="{BD672744-2D5B-4BB0-B9A5-F2DDB0950C1C}" srcId="{D0EF8D7C-3A7D-49C6-91FD-461AE07C35F9}" destId="{C74D8B9C-32DF-49D9-A6EA-917F188B723E}" srcOrd="1" destOrd="0" parTransId="{761E0382-5CD2-4A32-B022-9661AB392A17}" sibTransId="{733FF729-6892-4B0D-B769-DD504C206B3C}"/>
    <dgm:cxn modelId="{03C64024-CCD5-48E5-9132-1A77EC9A5E5F}" srcId="{D0EF8D7C-3A7D-49C6-91FD-461AE07C35F9}" destId="{C04A8D89-4496-4ECD-9E2A-4CA86CA743B5}" srcOrd="0" destOrd="0" parTransId="{E7B31968-CD5A-4343-BF9B-E7374CD963AA}" sibTransId="{1B0FB334-66DC-4E7F-AAB6-BF463ECCD203}"/>
    <dgm:cxn modelId="{1B418887-BDD5-4C80-9CE4-52C251F79E09}" type="presParOf" srcId="{F42FF26E-7D1A-4102-8A08-57A6C2BA7984}" destId="{8DA5C24E-C113-438D-B157-CA4BE68E4016}" srcOrd="0" destOrd="0" presId="urn:microsoft.com/office/officeart/2005/8/layout/vList2"/>
    <dgm:cxn modelId="{538A8501-530C-4354-B042-64F1A3EDD17D}" type="presParOf" srcId="{F42FF26E-7D1A-4102-8A08-57A6C2BA7984}" destId="{C9D88912-5110-4E1F-B18E-41DBBCC897C1}" srcOrd="1" destOrd="0" presId="urn:microsoft.com/office/officeart/2005/8/layout/vList2"/>
    <dgm:cxn modelId="{C38DA3CB-24A1-4335-9B29-A809CC60AF22}" type="presParOf" srcId="{F42FF26E-7D1A-4102-8A08-57A6C2BA7984}" destId="{4A20DF7C-4921-44C5-B28C-BD47958358C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0D99CC-A5F7-4C15-A4CF-D403972054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5442F43-75ED-413D-9D33-27BFCB427949}">
      <dgm:prSet/>
      <dgm:spPr/>
      <dgm:t>
        <a:bodyPr/>
        <a:lstStyle/>
        <a:p>
          <a:pPr rtl="0"/>
          <a:r>
            <a:rPr lang="es-ES" dirty="0" smtClean="0"/>
            <a:t>El Acuerdo de Medidas Sanitarias y Fitosanitaria (MSF)de la OMC le da facultad a cada miembro para establecer el Nivel Adecuado de </a:t>
          </a:r>
          <a:r>
            <a:rPr lang="es-ES" dirty="0" err="1" smtClean="0"/>
            <a:t>Protecion</a:t>
          </a:r>
          <a:r>
            <a:rPr lang="es-ES" dirty="0" smtClean="0"/>
            <a:t>(NAP)  (ALOP en ingles) que considere adecuado para proteger la vida y las salud de las personas- </a:t>
          </a:r>
          <a:endParaRPr lang="es-DO" dirty="0"/>
        </a:p>
      </dgm:t>
    </dgm:pt>
    <dgm:pt modelId="{FFFD1991-DBB4-4C9A-8ECB-E106C83D6B07}" type="parTrans" cxnId="{9999C66B-493C-40B5-BF97-B37DBC21C023}">
      <dgm:prSet/>
      <dgm:spPr/>
      <dgm:t>
        <a:bodyPr/>
        <a:lstStyle/>
        <a:p>
          <a:endParaRPr lang="es-ES"/>
        </a:p>
      </dgm:t>
    </dgm:pt>
    <dgm:pt modelId="{49A8EDBE-C6BF-4F9C-84C6-AB8EF52F5759}" type="sibTrans" cxnId="{9999C66B-493C-40B5-BF97-B37DBC21C023}">
      <dgm:prSet/>
      <dgm:spPr/>
      <dgm:t>
        <a:bodyPr/>
        <a:lstStyle/>
        <a:p>
          <a:endParaRPr lang="es-ES"/>
        </a:p>
      </dgm:t>
    </dgm:pt>
    <dgm:pt modelId="{007B86F1-A7C7-4C22-BF45-E188C237CDB0}">
      <dgm:prSet/>
      <dgm:spPr/>
      <dgm:t>
        <a:bodyPr/>
        <a:lstStyle/>
        <a:p>
          <a:pPr rtl="0"/>
          <a:r>
            <a:rPr lang="es-ES" dirty="0" smtClean="0"/>
            <a:t>El acuerdo señala que para establecer una </a:t>
          </a:r>
          <a:r>
            <a:rPr lang="es-ES" dirty="0" err="1" smtClean="0"/>
            <a:t>reglamentacion</a:t>
          </a:r>
          <a:r>
            <a:rPr lang="es-ES" dirty="0" smtClean="0"/>
            <a:t> en el área sanitaria, fitosanitaria y de inocuidad de los alimentos hay dos vías:</a:t>
          </a:r>
          <a:endParaRPr lang="es-DO" dirty="0"/>
        </a:p>
      </dgm:t>
    </dgm:pt>
    <dgm:pt modelId="{8BFFD63B-3EEC-4792-BB0D-C918C233E14E}" type="parTrans" cxnId="{CDDFBCBF-7970-480C-8839-129A7018DB27}">
      <dgm:prSet/>
      <dgm:spPr/>
      <dgm:t>
        <a:bodyPr/>
        <a:lstStyle/>
        <a:p>
          <a:endParaRPr lang="es-ES"/>
        </a:p>
      </dgm:t>
    </dgm:pt>
    <dgm:pt modelId="{C85250FF-11F0-4EAB-81A0-14B30C5E1496}" type="sibTrans" cxnId="{CDDFBCBF-7970-480C-8839-129A7018DB27}">
      <dgm:prSet/>
      <dgm:spPr/>
      <dgm:t>
        <a:bodyPr/>
        <a:lstStyle/>
        <a:p>
          <a:endParaRPr lang="es-ES"/>
        </a:p>
      </dgm:t>
    </dgm:pt>
    <dgm:pt modelId="{57C415BA-35F7-4E45-A63E-A9286A801FD1}">
      <dgm:prSet/>
      <dgm:spPr/>
      <dgm:t>
        <a:bodyPr/>
        <a:lstStyle/>
        <a:p>
          <a:pPr rtl="0"/>
          <a:r>
            <a:rPr lang="es-ES" dirty="0" smtClean="0"/>
            <a:t> Adopción de una  norma internacional</a:t>
          </a:r>
          <a:endParaRPr lang="es-DO" dirty="0"/>
        </a:p>
      </dgm:t>
    </dgm:pt>
    <dgm:pt modelId="{E7715114-FDC4-4B19-BB59-B4105FE2B349}" type="parTrans" cxnId="{3C366C5E-7D04-490A-A870-C1265AA5F3E5}">
      <dgm:prSet/>
      <dgm:spPr/>
      <dgm:t>
        <a:bodyPr/>
        <a:lstStyle/>
        <a:p>
          <a:endParaRPr lang="es-ES"/>
        </a:p>
      </dgm:t>
    </dgm:pt>
    <dgm:pt modelId="{6EB3EB43-F51A-47A6-BCA2-1B1B98261D39}" type="sibTrans" cxnId="{3C366C5E-7D04-490A-A870-C1265AA5F3E5}">
      <dgm:prSet/>
      <dgm:spPr/>
      <dgm:t>
        <a:bodyPr/>
        <a:lstStyle/>
        <a:p>
          <a:endParaRPr lang="es-ES"/>
        </a:p>
      </dgm:t>
    </dgm:pt>
    <dgm:pt modelId="{6976544A-6719-4FC1-A12E-D450FC82B155}">
      <dgm:prSet/>
      <dgm:spPr/>
      <dgm:t>
        <a:bodyPr/>
        <a:lstStyle/>
        <a:p>
          <a:pPr rtl="0"/>
          <a:r>
            <a:rPr lang="es-ES" dirty="0" smtClean="0"/>
            <a:t>Realizar una  evaluación científica del riesgo.</a:t>
          </a:r>
          <a:endParaRPr lang="es-DO" dirty="0"/>
        </a:p>
      </dgm:t>
    </dgm:pt>
    <dgm:pt modelId="{7DAB657E-62F2-41F0-90FA-4538771AFDC6}" type="parTrans" cxnId="{84E29AB0-4243-48B9-9716-D0E6C3C3D71E}">
      <dgm:prSet/>
      <dgm:spPr/>
      <dgm:t>
        <a:bodyPr/>
        <a:lstStyle/>
        <a:p>
          <a:endParaRPr lang="es-ES"/>
        </a:p>
      </dgm:t>
    </dgm:pt>
    <dgm:pt modelId="{F9A29828-BBE3-4F93-8149-4FBC73EA1D83}" type="sibTrans" cxnId="{84E29AB0-4243-48B9-9716-D0E6C3C3D71E}">
      <dgm:prSet/>
      <dgm:spPr/>
      <dgm:t>
        <a:bodyPr/>
        <a:lstStyle/>
        <a:p>
          <a:endParaRPr lang="es-ES"/>
        </a:p>
      </dgm:t>
    </dgm:pt>
    <dgm:pt modelId="{61BD6387-7771-4AE0-BCA4-57A1CEDFE1C1}" type="pres">
      <dgm:prSet presAssocID="{E30D99CC-A5F7-4C15-A4CF-D4039720543F}" presName="linear" presStyleCnt="0">
        <dgm:presLayoutVars>
          <dgm:animLvl val="lvl"/>
          <dgm:resizeHandles val="exact"/>
        </dgm:presLayoutVars>
      </dgm:prSet>
      <dgm:spPr/>
      <dgm:t>
        <a:bodyPr/>
        <a:lstStyle/>
        <a:p>
          <a:endParaRPr lang="es-ES"/>
        </a:p>
      </dgm:t>
    </dgm:pt>
    <dgm:pt modelId="{2AE9808D-EE8C-4178-B4BB-31132EE6676A}" type="pres">
      <dgm:prSet presAssocID="{F5442F43-75ED-413D-9D33-27BFCB427949}" presName="parentText" presStyleLbl="node1" presStyleIdx="0" presStyleCnt="4">
        <dgm:presLayoutVars>
          <dgm:chMax val="0"/>
          <dgm:bulletEnabled val="1"/>
        </dgm:presLayoutVars>
      </dgm:prSet>
      <dgm:spPr/>
      <dgm:t>
        <a:bodyPr/>
        <a:lstStyle/>
        <a:p>
          <a:endParaRPr lang="es-ES"/>
        </a:p>
      </dgm:t>
    </dgm:pt>
    <dgm:pt modelId="{683D5BF8-7A44-4563-93A6-1936F7EDEB77}" type="pres">
      <dgm:prSet presAssocID="{49A8EDBE-C6BF-4F9C-84C6-AB8EF52F5759}" presName="spacer" presStyleCnt="0"/>
      <dgm:spPr/>
    </dgm:pt>
    <dgm:pt modelId="{D85C1FD0-FE7D-4E13-AF51-9A75EE2B98EB}" type="pres">
      <dgm:prSet presAssocID="{007B86F1-A7C7-4C22-BF45-E188C237CDB0}" presName="parentText" presStyleLbl="node1" presStyleIdx="1" presStyleCnt="4">
        <dgm:presLayoutVars>
          <dgm:chMax val="0"/>
          <dgm:bulletEnabled val="1"/>
        </dgm:presLayoutVars>
      </dgm:prSet>
      <dgm:spPr/>
      <dgm:t>
        <a:bodyPr/>
        <a:lstStyle/>
        <a:p>
          <a:endParaRPr lang="es-ES"/>
        </a:p>
      </dgm:t>
    </dgm:pt>
    <dgm:pt modelId="{90D9818B-BAC6-4F2F-9F19-07017D3C6621}" type="pres">
      <dgm:prSet presAssocID="{C85250FF-11F0-4EAB-81A0-14B30C5E1496}" presName="spacer" presStyleCnt="0"/>
      <dgm:spPr/>
    </dgm:pt>
    <dgm:pt modelId="{9D6B41E8-2BC3-463A-85EA-83A20501C0D4}" type="pres">
      <dgm:prSet presAssocID="{57C415BA-35F7-4E45-A63E-A9286A801FD1}" presName="parentText" presStyleLbl="node1" presStyleIdx="2" presStyleCnt="4">
        <dgm:presLayoutVars>
          <dgm:chMax val="0"/>
          <dgm:bulletEnabled val="1"/>
        </dgm:presLayoutVars>
      </dgm:prSet>
      <dgm:spPr/>
      <dgm:t>
        <a:bodyPr/>
        <a:lstStyle/>
        <a:p>
          <a:endParaRPr lang="es-ES"/>
        </a:p>
      </dgm:t>
    </dgm:pt>
    <dgm:pt modelId="{899531F6-51B8-457B-9379-E84DD08C397B}" type="pres">
      <dgm:prSet presAssocID="{6EB3EB43-F51A-47A6-BCA2-1B1B98261D39}" presName="spacer" presStyleCnt="0"/>
      <dgm:spPr/>
    </dgm:pt>
    <dgm:pt modelId="{2AB71A02-6087-4E44-B6DF-E51E0DBCD2FB}" type="pres">
      <dgm:prSet presAssocID="{6976544A-6719-4FC1-A12E-D450FC82B155}" presName="parentText" presStyleLbl="node1" presStyleIdx="3" presStyleCnt="4">
        <dgm:presLayoutVars>
          <dgm:chMax val="0"/>
          <dgm:bulletEnabled val="1"/>
        </dgm:presLayoutVars>
      </dgm:prSet>
      <dgm:spPr/>
      <dgm:t>
        <a:bodyPr/>
        <a:lstStyle/>
        <a:p>
          <a:endParaRPr lang="es-ES"/>
        </a:p>
      </dgm:t>
    </dgm:pt>
  </dgm:ptLst>
  <dgm:cxnLst>
    <dgm:cxn modelId="{84E29AB0-4243-48B9-9716-D0E6C3C3D71E}" srcId="{E30D99CC-A5F7-4C15-A4CF-D4039720543F}" destId="{6976544A-6719-4FC1-A12E-D450FC82B155}" srcOrd="3" destOrd="0" parTransId="{7DAB657E-62F2-41F0-90FA-4538771AFDC6}" sibTransId="{F9A29828-BBE3-4F93-8149-4FBC73EA1D83}"/>
    <dgm:cxn modelId="{00A91B81-5176-4574-887A-09F7BEAA8438}" type="presOf" srcId="{F5442F43-75ED-413D-9D33-27BFCB427949}" destId="{2AE9808D-EE8C-4178-B4BB-31132EE6676A}" srcOrd="0" destOrd="0" presId="urn:microsoft.com/office/officeart/2005/8/layout/vList2"/>
    <dgm:cxn modelId="{3C366C5E-7D04-490A-A870-C1265AA5F3E5}" srcId="{E30D99CC-A5F7-4C15-A4CF-D4039720543F}" destId="{57C415BA-35F7-4E45-A63E-A9286A801FD1}" srcOrd="2" destOrd="0" parTransId="{E7715114-FDC4-4B19-BB59-B4105FE2B349}" sibTransId="{6EB3EB43-F51A-47A6-BCA2-1B1B98261D39}"/>
    <dgm:cxn modelId="{1924548B-A104-43F7-9F9C-1C3EEB1F8DB6}" type="presOf" srcId="{007B86F1-A7C7-4C22-BF45-E188C237CDB0}" destId="{D85C1FD0-FE7D-4E13-AF51-9A75EE2B98EB}" srcOrd="0" destOrd="0" presId="urn:microsoft.com/office/officeart/2005/8/layout/vList2"/>
    <dgm:cxn modelId="{AD7E50FA-F7DB-4982-82C0-9613AE1D83AC}" type="presOf" srcId="{E30D99CC-A5F7-4C15-A4CF-D4039720543F}" destId="{61BD6387-7771-4AE0-BCA4-57A1CEDFE1C1}" srcOrd="0" destOrd="0" presId="urn:microsoft.com/office/officeart/2005/8/layout/vList2"/>
    <dgm:cxn modelId="{9F2F33D6-B3EA-4872-AF22-85E2123A24F7}" type="presOf" srcId="{6976544A-6719-4FC1-A12E-D450FC82B155}" destId="{2AB71A02-6087-4E44-B6DF-E51E0DBCD2FB}" srcOrd="0" destOrd="0" presId="urn:microsoft.com/office/officeart/2005/8/layout/vList2"/>
    <dgm:cxn modelId="{CDDFBCBF-7970-480C-8839-129A7018DB27}" srcId="{E30D99CC-A5F7-4C15-A4CF-D4039720543F}" destId="{007B86F1-A7C7-4C22-BF45-E188C237CDB0}" srcOrd="1" destOrd="0" parTransId="{8BFFD63B-3EEC-4792-BB0D-C918C233E14E}" sibTransId="{C85250FF-11F0-4EAB-81A0-14B30C5E1496}"/>
    <dgm:cxn modelId="{7BE92FD1-F266-4529-9DE9-CEC8F3E1EDF1}" type="presOf" srcId="{57C415BA-35F7-4E45-A63E-A9286A801FD1}" destId="{9D6B41E8-2BC3-463A-85EA-83A20501C0D4}" srcOrd="0" destOrd="0" presId="urn:microsoft.com/office/officeart/2005/8/layout/vList2"/>
    <dgm:cxn modelId="{9999C66B-493C-40B5-BF97-B37DBC21C023}" srcId="{E30D99CC-A5F7-4C15-A4CF-D4039720543F}" destId="{F5442F43-75ED-413D-9D33-27BFCB427949}" srcOrd="0" destOrd="0" parTransId="{FFFD1991-DBB4-4C9A-8ECB-E106C83D6B07}" sibTransId="{49A8EDBE-C6BF-4F9C-84C6-AB8EF52F5759}"/>
    <dgm:cxn modelId="{5D17E456-2F81-4043-B33B-C4B9A2981D09}" type="presParOf" srcId="{61BD6387-7771-4AE0-BCA4-57A1CEDFE1C1}" destId="{2AE9808D-EE8C-4178-B4BB-31132EE6676A}" srcOrd="0" destOrd="0" presId="urn:microsoft.com/office/officeart/2005/8/layout/vList2"/>
    <dgm:cxn modelId="{89AC07D6-6D25-4F5E-9839-44286621F857}" type="presParOf" srcId="{61BD6387-7771-4AE0-BCA4-57A1CEDFE1C1}" destId="{683D5BF8-7A44-4563-93A6-1936F7EDEB77}" srcOrd="1" destOrd="0" presId="urn:microsoft.com/office/officeart/2005/8/layout/vList2"/>
    <dgm:cxn modelId="{59D7E6B6-22BB-4A79-A2A2-9CADD490BB0B}" type="presParOf" srcId="{61BD6387-7771-4AE0-BCA4-57A1CEDFE1C1}" destId="{D85C1FD0-FE7D-4E13-AF51-9A75EE2B98EB}" srcOrd="2" destOrd="0" presId="urn:microsoft.com/office/officeart/2005/8/layout/vList2"/>
    <dgm:cxn modelId="{0A18A956-CAC6-420D-8697-E2E1488BD125}" type="presParOf" srcId="{61BD6387-7771-4AE0-BCA4-57A1CEDFE1C1}" destId="{90D9818B-BAC6-4F2F-9F19-07017D3C6621}" srcOrd="3" destOrd="0" presId="urn:microsoft.com/office/officeart/2005/8/layout/vList2"/>
    <dgm:cxn modelId="{AB4514D5-00B5-4EC0-AF3D-6AA1D0689B04}" type="presParOf" srcId="{61BD6387-7771-4AE0-BCA4-57A1CEDFE1C1}" destId="{9D6B41E8-2BC3-463A-85EA-83A20501C0D4}" srcOrd="4" destOrd="0" presId="urn:microsoft.com/office/officeart/2005/8/layout/vList2"/>
    <dgm:cxn modelId="{BA2C01CB-12A3-4FA3-AA09-A9C7E57CE38A}" type="presParOf" srcId="{61BD6387-7771-4AE0-BCA4-57A1CEDFE1C1}" destId="{899531F6-51B8-457B-9379-E84DD08C397B}" srcOrd="5" destOrd="0" presId="urn:microsoft.com/office/officeart/2005/8/layout/vList2"/>
    <dgm:cxn modelId="{52D711CE-C393-46AD-9AA0-FB228B9B02AD}" type="presParOf" srcId="{61BD6387-7771-4AE0-BCA4-57A1CEDFE1C1}" destId="{2AB71A02-6087-4E44-B6DF-E51E0DBCD2F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DDACF-19E4-4AC6-BBE7-A2D414015543}">
      <dsp:nvSpPr>
        <dsp:cNvPr id="0" name=""/>
        <dsp:cNvSpPr/>
      </dsp:nvSpPr>
      <dsp:spPr>
        <a:xfrm>
          <a:off x="0" y="430956"/>
          <a:ext cx="7467600" cy="196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smtClean="0"/>
            <a:t>El "límite máximo de residuos" (LMRs) es la cantidad máxima de residuos de determinado plaguicida sobre determinado producto agrícola permitida por la Ley. </a:t>
          </a:r>
          <a:endParaRPr lang="es-DO" sz="2800" kern="1200"/>
        </a:p>
      </dsp:txBody>
      <dsp:txXfrm>
        <a:off x="95953" y="526909"/>
        <a:ext cx="7275694" cy="1773694"/>
      </dsp:txXfrm>
    </dsp:sp>
    <dsp:sp modelId="{C9EEDA53-B857-40F4-9C66-0512B52D055B}">
      <dsp:nvSpPr>
        <dsp:cNvPr id="0" name=""/>
        <dsp:cNvSpPr/>
      </dsp:nvSpPr>
      <dsp:spPr>
        <a:xfrm>
          <a:off x="0" y="2477196"/>
          <a:ext cx="7467600" cy="196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dirty="0" smtClean="0"/>
            <a:t>La cantidad de plaguicidas que no puede ser sobrepasada para que el producto pueda ser puesto ser comercializado.</a:t>
          </a:r>
          <a:endParaRPr lang="es-DO" sz="2800" kern="1200" dirty="0"/>
        </a:p>
      </dsp:txBody>
      <dsp:txXfrm>
        <a:off x="95953" y="2573149"/>
        <a:ext cx="7275694" cy="1773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6E29F-82C0-4B97-BE3C-EBACB1F17015}">
      <dsp:nvSpPr>
        <dsp:cNvPr id="0" name=""/>
        <dsp:cNvSpPr/>
      </dsp:nvSpPr>
      <dsp:spPr>
        <a:xfrm>
          <a:off x="0" y="485687"/>
          <a:ext cx="7467600" cy="1266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dirty="0" smtClean="0"/>
            <a:t>Dos vías: una toxicológica y otra agronómica.</a:t>
          </a:r>
          <a:endParaRPr lang="es-DO" sz="2800" kern="1200" dirty="0"/>
        </a:p>
      </dsp:txBody>
      <dsp:txXfrm>
        <a:off x="61812" y="547499"/>
        <a:ext cx="7343976" cy="1142608"/>
      </dsp:txXfrm>
    </dsp:sp>
    <dsp:sp modelId="{189E3447-7075-419F-BB2B-5F01F0BADCA8}">
      <dsp:nvSpPr>
        <dsp:cNvPr id="0" name=""/>
        <dsp:cNvSpPr/>
      </dsp:nvSpPr>
      <dsp:spPr>
        <a:xfrm>
          <a:off x="0" y="1803759"/>
          <a:ext cx="7467600" cy="1266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dirty="0" smtClean="0"/>
            <a:t>En la primera, lo que se pretende es que la ingestión diaria del residuo considerado  no provoque efectos nocivos durante toda una vida, según los conocimientos actuales.</a:t>
          </a:r>
          <a:endParaRPr lang="es-DO" sz="1800" kern="1200" dirty="0"/>
        </a:p>
      </dsp:txBody>
      <dsp:txXfrm>
        <a:off x="61812" y="1865571"/>
        <a:ext cx="7343976" cy="1142608"/>
      </dsp:txXfrm>
    </dsp:sp>
    <dsp:sp modelId="{F09939B5-C841-4F80-A8FB-0AACD3071FA2}">
      <dsp:nvSpPr>
        <dsp:cNvPr id="0" name=""/>
        <dsp:cNvSpPr/>
      </dsp:nvSpPr>
      <dsp:spPr>
        <a:xfrm>
          <a:off x="0" y="3121832"/>
          <a:ext cx="7467600" cy="1266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Para ello se determina el "nivel sin efecto" (NEL, non effect level) en animales en experimentación, que luego se extrapola al hombre, aplicando grandes coeficientes de seguridad y expresándose como "ingestión diaria admisible" (ADI, acceptable daily intake)</a:t>
          </a:r>
          <a:endParaRPr lang="es-DO" sz="1800" kern="1200"/>
        </a:p>
      </dsp:txBody>
      <dsp:txXfrm>
        <a:off x="61812" y="3183644"/>
        <a:ext cx="7343976" cy="1142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C24E-C113-438D-B157-CA4BE68E4016}">
      <dsp:nvSpPr>
        <dsp:cNvPr id="0" name=""/>
        <dsp:cNvSpPr/>
      </dsp:nvSpPr>
      <dsp:spPr>
        <a:xfrm>
          <a:off x="0" y="412415"/>
          <a:ext cx="7467600" cy="1991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Una vez establecido el máximo nivel toxicológico, que nunca puede superarse, hay que tener en cuenta los residuos que realmente quedan del plaguicida en el momento de la recolección cuando se utiliza en “Buena Práctica Agrícola“(BPA).</a:t>
          </a:r>
          <a:endParaRPr lang="es-DO" sz="2300" kern="1200" dirty="0"/>
        </a:p>
      </dsp:txBody>
      <dsp:txXfrm>
        <a:off x="97209" y="509624"/>
        <a:ext cx="7273182" cy="1796922"/>
      </dsp:txXfrm>
    </dsp:sp>
    <dsp:sp modelId="{4A20DF7C-4921-44C5-B28C-BD47958358CF}">
      <dsp:nvSpPr>
        <dsp:cNvPr id="0" name=""/>
        <dsp:cNvSpPr/>
      </dsp:nvSpPr>
      <dsp:spPr>
        <a:xfrm>
          <a:off x="0" y="2469996"/>
          <a:ext cx="7467600" cy="1991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Esto se determina por medio de ensayos de campo y, como consecuencia de ello, se obtiene un residuo real en cosecha, que debe ser inferior al nivel toxicológicamente permisible y que es el que se considera para el establecimiento de los LMRs</a:t>
          </a:r>
          <a:endParaRPr lang="es-DO" sz="2300" kern="1200"/>
        </a:p>
      </dsp:txBody>
      <dsp:txXfrm>
        <a:off x="97209" y="2567205"/>
        <a:ext cx="7273182" cy="1796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9808D-EE8C-4178-B4BB-31132EE6676A}">
      <dsp:nvSpPr>
        <dsp:cNvPr id="0" name=""/>
        <dsp:cNvSpPr/>
      </dsp:nvSpPr>
      <dsp:spPr>
        <a:xfrm>
          <a:off x="0" y="121355"/>
          <a:ext cx="7467600" cy="112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El Acuerdo de Medidas Sanitarias y Fitosanitaria (MSF)de la OMC le da facultad a cada miembro para establecer el Nivel Adecuado de </a:t>
          </a:r>
          <a:r>
            <a:rPr lang="es-ES" sz="1600" kern="1200" dirty="0" err="1" smtClean="0"/>
            <a:t>Protecion</a:t>
          </a:r>
          <a:r>
            <a:rPr lang="es-ES" sz="1600" kern="1200" dirty="0" smtClean="0"/>
            <a:t>(NAP)  (ALOP en ingles) que considere adecuado para proteger la vida y las salud de las personas- </a:t>
          </a:r>
          <a:endParaRPr lang="es-DO" sz="1600" kern="1200" dirty="0"/>
        </a:p>
      </dsp:txBody>
      <dsp:txXfrm>
        <a:off x="54830" y="176185"/>
        <a:ext cx="7357940" cy="1013540"/>
      </dsp:txXfrm>
    </dsp:sp>
    <dsp:sp modelId="{D85C1FD0-FE7D-4E13-AF51-9A75EE2B98EB}">
      <dsp:nvSpPr>
        <dsp:cNvPr id="0" name=""/>
        <dsp:cNvSpPr/>
      </dsp:nvSpPr>
      <dsp:spPr>
        <a:xfrm>
          <a:off x="0" y="1290635"/>
          <a:ext cx="7467600" cy="112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El acuerdo señala que para establecer una </a:t>
          </a:r>
          <a:r>
            <a:rPr lang="es-ES" sz="1600" kern="1200" dirty="0" err="1" smtClean="0"/>
            <a:t>reglamentacion</a:t>
          </a:r>
          <a:r>
            <a:rPr lang="es-ES" sz="1600" kern="1200" dirty="0" smtClean="0"/>
            <a:t> en el área sanitaria, fitosanitaria y de inocuidad de los alimentos hay dos vías:</a:t>
          </a:r>
          <a:endParaRPr lang="es-DO" sz="1600" kern="1200" dirty="0"/>
        </a:p>
      </dsp:txBody>
      <dsp:txXfrm>
        <a:off x="54830" y="1345465"/>
        <a:ext cx="7357940" cy="1013540"/>
      </dsp:txXfrm>
    </dsp:sp>
    <dsp:sp modelId="{9D6B41E8-2BC3-463A-85EA-83A20501C0D4}">
      <dsp:nvSpPr>
        <dsp:cNvPr id="0" name=""/>
        <dsp:cNvSpPr/>
      </dsp:nvSpPr>
      <dsp:spPr>
        <a:xfrm>
          <a:off x="0" y="2459916"/>
          <a:ext cx="7467600" cy="112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 Adopción de una  norma internacional</a:t>
          </a:r>
          <a:endParaRPr lang="es-DO" sz="1600" kern="1200" dirty="0"/>
        </a:p>
      </dsp:txBody>
      <dsp:txXfrm>
        <a:off x="54830" y="2514746"/>
        <a:ext cx="7357940" cy="1013540"/>
      </dsp:txXfrm>
    </dsp:sp>
    <dsp:sp modelId="{2AB71A02-6087-4E44-B6DF-E51E0DBCD2FB}">
      <dsp:nvSpPr>
        <dsp:cNvPr id="0" name=""/>
        <dsp:cNvSpPr/>
      </dsp:nvSpPr>
      <dsp:spPr>
        <a:xfrm>
          <a:off x="0" y="3629196"/>
          <a:ext cx="7467600" cy="112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Realizar una  evaluación científica del riesgo.</a:t>
          </a:r>
          <a:endParaRPr lang="es-DO" sz="1600" kern="1200" dirty="0"/>
        </a:p>
      </dsp:txBody>
      <dsp:txXfrm>
        <a:off x="54830" y="3684026"/>
        <a:ext cx="7357940" cy="1013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0.67742</cdr:x>
      <cdr:y>0.88035</cdr:y>
    </cdr:from>
    <cdr:to>
      <cdr:x>0.84846</cdr:x>
      <cdr:y>0.93763</cdr:y>
    </cdr:to>
    <cdr:sp macro="" textlink="">
      <cdr:nvSpPr>
        <cdr:cNvPr id="2" name="2 Rectángulo"/>
        <cdr:cNvSpPr/>
      </cdr:nvSpPr>
      <cdr:spPr>
        <a:xfrm xmlns:a="http://schemas.openxmlformats.org/drawingml/2006/main">
          <a:off x="6000760" y="4730298"/>
          <a:ext cx="1515158"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entury Schoolbook"/>
            </a:defRPr>
          </a:lvl1pPr>
          <a:lvl2pPr marL="457200" algn="l" defTabSz="914400" rtl="0" eaLnBrk="1" latinLnBrk="0" hangingPunct="1">
            <a:defRPr sz="1800" kern="1200">
              <a:solidFill>
                <a:sysClr val="windowText" lastClr="000000"/>
              </a:solidFill>
              <a:latin typeface="Century Schoolbook"/>
            </a:defRPr>
          </a:lvl2pPr>
          <a:lvl3pPr marL="914400" algn="l" defTabSz="914400" rtl="0" eaLnBrk="1" latinLnBrk="0" hangingPunct="1">
            <a:defRPr sz="1800" kern="1200">
              <a:solidFill>
                <a:sysClr val="windowText" lastClr="000000"/>
              </a:solidFill>
              <a:latin typeface="Century Schoolbook"/>
            </a:defRPr>
          </a:lvl3pPr>
          <a:lvl4pPr marL="1371600" algn="l" defTabSz="914400" rtl="0" eaLnBrk="1" latinLnBrk="0" hangingPunct="1">
            <a:defRPr sz="1800" kern="1200">
              <a:solidFill>
                <a:sysClr val="windowText" lastClr="000000"/>
              </a:solidFill>
              <a:latin typeface="Century Schoolbook"/>
            </a:defRPr>
          </a:lvl4pPr>
          <a:lvl5pPr marL="1828800" algn="l" defTabSz="914400" rtl="0" eaLnBrk="1" latinLnBrk="0" hangingPunct="1">
            <a:defRPr sz="1800" kern="1200">
              <a:solidFill>
                <a:sysClr val="windowText" lastClr="000000"/>
              </a:solidFill>
              <a:latin typeface="Century Schoolbook"/>
            </a:defRPr>
          </a:lvl5pPr>
          <a:lvl6pPr marL="2286000" algn="l" defTabSz="914400" rtl="0" eaLnBrk="1" latinLnBrk="0" hangingPunct="1">
            <a:defRPr sz="1800" kern="1200">
              <a:solidFill>
                <a:sysClr val="windowText" lastClr="000000"/>
              </a:solidFill>
              <a:latin typeface="Century Schoolbook"/>
            </a:defRPr>
          </a:lvl6pPr>
          <a:lvl7pPr marL="2743200" algn="l" defTabSz="914400" rtl="0" eaLnBrk="1" latinLnBrk="0" hangingPunct="1">
            <a:defRPr sz="1800" kern="1200">
              <a:solidFill>
                <a:sysClr val="windowText" lastClr="000000"/>
              </a:solidFill>
              <a:latin typeface="Century Schoolbook"/>
            </a:defRPr>
          </a:lvl7pPr>
          <a:lvl8pPr marL="3200400" algn="l" defTabSz="914400" rtl="0" eaLnBrk="1" latinLnBrk="0" hangingPunct="1">
            <a:defRPr sz="1800" kern="1200">
              <a:solidFill>
                <a:sysClr val="windowText" lastClr="000000"/>
              </a:solidFill>
              <a:latin typeface="Century Schoolbook"/>
            </a:defRPr>
          </a:lvl8pPr>
          <a:lvl9pPr marL="3657600" algn="l" defTabSz="914400" rtl="0" eaLnBrk="1" latinLnBrk="0" hangingPunct="1">
            <a:defRPr sz="1800" kern="1200">
              <a:solidFill>
                <a:sysClr val="windowText" lastClr="000000"/>
              </a:solidFill>
              <a:latin typeface="Century Schoolbook"/>
            </a:defRPr>
          </a:lvl9pPr>
        </a:lstStyle>
        <a:p xmlns:a="http://schemas.openxmlformats.org/drawingml/2006/main">
          <a:r>
            <a:rPr lang="es-DO" sz="1400" dirty="0" smtClean="0"/>
            <a:t>Fuente DIA/MA</a:t>
          </a:r>
          <a:endParaRPr lang="es-DO"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0.70313</cdr:x>
      <cdr:y>0.90449</cdr:y>
    </cdr:from>
    <cdr:to>
      <cdr:x>0.95133</cdr:x>
      <cdr:y>0.95593</cdr:y>
    </cdr:to>
    <cdr:sp macro="" textlink="">
      <cdr:nvSpPr>
        <cdr:cNvPr id="3" name="2 Rectángulo"/>
        <cdr:cNvSpPr/>
      </cdr:nvSpPr>
      <cdr:spPr>
        <a:xfrm xmlns:a="http://schemas.openxmlformats.org/drawingml/2006/main">
          <a:off x="5786478" y="5411831"/>
          <a:ext cx="2042547"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entury Schoolbook"/>
            </a:defRPr>
          </a:lvl1pPr>
          <a:lvl2pPr marL="457200" algn="l" defTabSz="914400" rtl="0" eaLnBrk="1" latinLnBrk="0" hangingPunct="1">
            <a:defRPr sz="1800" kern="1200">
              <a:solidFill>
                <a:sysClr val="windowText" lastClr="000000"/>
              </a:solidFill>
              <a:latin typeface="Century Schoolbook"/>
            </a:defRPr>
          </a:lvl2pPr>
          <a:lvl3pPr marL="914400" algn="l" defTabSz="914400" rtl="0" eaLnBrk="1" latinLnBrk="0" hangingPunct="1">
            <a:defRPr sz="1800" kern="1200">
              <a:solidFill>
                <a:sysClr val="windowText" lastClr="000000"/>
              </a:solidFill>
              <a:latin typeface="Century Schoolbook"/>
            </a:defRPr>
          </a:lvl3pPr>
          <a:lvl4pPr marL="1371600" algn="l" defTabSz="914400" rtl="0" eaLnBrk="1" latinLnBrk="0" hangingPunct="1">
            <a:defRPr sz="1800" kern="1200">
              <a:solidFill>
                <a:sysClr val="windowText" lastClr="000000"/>
              </a:solidFill>
              <a:latin typeface="Century Schoolbook"/>
            </a:defRPr>
          </a:lvl4pPr>
          <a:lvl5pPr marL="1828800" algn="l" defTabSz="914400" rtl="0" eaLnBrk="1" latinLnBrk="0" hangingPunct="1">
            <a:defRPr sz="1800" kern="1200">
              <a:solidFill>
                <a:sysClr val="windowText" lastClr="000000"/>
              </a:solidFill>
              <a:latin typeface="Century Schoolbook"/>
            </a:defRPr>
          </a:lvl5pPr>
          <a:lvl6pPr marL="2286000" algn="l" defTabSz="914400" rtl="0" eaLnBrk="1" latinLnBrk="0" hangingPunct="1">
            <a:defRPr sz="1800" kern="1200">
              <a:solidFill>
                <a:sysClr val="windowText" lastClr="000000"/>
              </a:solidFill>
              <a:latin typeface="Century Schoolbook"/>
            </a:defRPr>
          </a:lvl6pPr>
          <a:lvl7pPr marL="2743200" algn="l" defTabSz="914400" rtl="0" eaLnBrk="1" latinLnBrk="0" hangingPunct="1">
            <a:defRPr sz="1800" kern="1200">
              <a:solidFill>
                <a:sysClr val="windowText" lastClr="000000"/>
              </a:solidFill>
              <a:latin typeface="Century Schoolbook"/>
            </a:defRPr>
          </a:lvl7pPr>
          <a:lvl8pPr marL="3200400" algn="l" defTabSz="914400" rtl="0" eaLnBrk="1" latinLnBrk="0" hangingPunct="1">
            <a:defRPr sz="1800" kern="1200">
              <a:solidFill>
                <a:sysClr val="windowText" lastClr="000000"/>
              </a:solidFill>
              <a:latin typeface="Century Schoolbook"/>
            </a:defRPr>
          </a:lvl8pPr>
          <a:lvl9pPr marL="3657600" algn="l" defTabSz="914400" rtl="0" eaLnBrk="1" latinLnBrk="0" hangingPunct="1">
            <a:defRPr sz="1800" kern="1200">
              <a:solidFill>
                <a:sysClr val="windowText" lastClr="000000"/>
              </a:solidFill>
              <a:latin typeface="Century Schoolbook"/>
            </a:defRPr>
          </a:lvl9pPr>
        </a:lstStyle>
        <a:p xmlns:a="http://schemas.openxmlformats.org/drawingml/2006/main">
          <a:r>
            <a:rPr lang="es-DO" sz="1400" dirty="0" err="1" smtClean="0"/>
            <a:t>Fuente:FDA</a:t>
          </a:r>
          <a:r>
            <a:rPr lang="es-DO" sz="1400" dirty="0" smtClean="0"/>
            <a:t>/</a:t>
          </a:r>
          <a:r>
            <a:rPr lang="es-DO" sz="1400" dirty="0" err="1" smtClean="0"/>
            <a:t>Rassf</a:t>
          </a:r>
          <a:r>
            <a:rPr lang="es-DO" sz="1400" dirty="0" smtClean="0"/>
            <a:t>/UE</a:t>
          </a:r>
          <a:endParaRPr lang="es-DO"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0.66797</cdr:x>
      <cdr:y>0.92046</cdr:y>
    </cdr:from>
    <cdr:to>
      <cdr:x>0.91745</cdr:x>
      <cdr:y>0.96942</cdr:y>
    </cdr:to>
    <cdr:sp macro="" textlink="">
      <cdr:nvSpPr>
        <cdr:cNvPr id="2" name="2 Rectángulo"/>
        <cdr:cNvSpPr/>
      </cdr:nvSpPr>
      <cdr:spPr>
        <a:xfrm xmlns:a="http://schemas.openxmlformats.org/drawingml/2006/main">
          <a:off x="5786446" y="5786478"/>
          <a:ext cx="2161169"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entury Schoolbook"/>
            </a:defRPr>
          </a:lvl1pPr>
          <a:lvl2pPr marL="457200" algn="l" defTabSz="914400" rtl="0" eaLnBrk="1" latinLnBrk="0" hangingPunct="1">
            <a:defRPr sz="1800" kern="1200">
              <a:solidFill>
                <a:sysClr val="windowText" lastClr="000000"/>
              </a:solidFill>
              <a:latin typeface="Century Schoolbook"/>
            </a:defRPr>
          </a:lvl2pPr>
          <a:lvl3pPr marL="914400" algn="l" defTabSz="914400" rtl="0" eaLnBrk="1" latinLnBrk="0" hangingPunct="1">
            <a:defRPr sz="1800" kern="1200">
              <a:solidFill>
                <a:sysClr val="windowText" lastClr="000000"/>
              </a:solidFill>
              <a:latin typeface="Century Schoolbook"/>
            </a:defRPr>
          </a:lvl3pPr>
          <a:lvl4pPr marL="1371600" algn="l" defTabSz="914400" rtl="0" eaLnBrk="1" latinLnBrk="0" hangingPunct="1">
            <a:defRPr sz="1800" kern="1200">
              <a:solidFill>
                <a:sysClr val="windowText" lastClr="000000"/>
              </a:solidFill>
              <a:latin typeface="Century Schoolbook"/>
            </a:defRPr>
          </a:lvl4pPr>
          <a:lvl5pPr marL="1828800" algn="l" defTabSz="914400" rtl="0" eaLnBrk="1" latinLnBrk="0" hangingPunct="1">
            <a:defRPr sz="1800" kern="1200">
              <a:solidFill>
                <a:sysClr val="windowText" lastClr="000000"/>
              </a:solidFill>
              <a:latin typeface="Century Schoolbook"/>
            </a:defRPr>
          </a:lvl5pPr>
          <a:lvl6pPr marL="2286000" algn="l" defTabSz="914400" rtl="0" eaLnBrk="1" latinLnBrk="0" hangingPunct="1">
            <a:defRPr sz="1800" kern="1200">
              <a:solidFill>
                <a:sysClr val="windowText" lastClr="000000"/>
              </a:solidFill>
              <a:latin typeface="Century Schoolbook"/>
            </a:defRPr>
          </a:lvl6pPr>
          <a:lvl7pPr marL="2743200" algn="l" defTabSz="914400" rtl="0" eaLnBrk="1" latinLnBrk="0" hangingPunct="1">
            <a:defRPr sz="1800" kern="1200">
              <a:solidFill>
                <a:sysClr val="windowText" lastClr="000000"/>
              </a:solidFill>
              <a:latin typeface="Century Schoolbook"/>
            </a:defRPr>
          </a:lvl7pPr>
          <a:lvl8pPr marL="3200400" algn="l" defTabSz="914400" rtl="0" eaLnBrk="1" latinLnBrk="0" hangingPunct="1">
            <a:defRPr sz="1800" kern="1200">
              <a:solidFill>
                <a:sysClr val="windowText" lastClr="000000"/>
              </a:solidFill>
              <a:latin typeface="Century Schoolbook"/>
            </a:defRPr>
          </a:lvl8pPr>
          <a:lvl9pPr marL="3657600" algn="l" defTabSz="914400" rtl="0" eaLnBrk="1" latinLnBrk="0" hangingPunct="1">
            <a:defRPr sz="1800" kern="1200">
              <a:solidFill>
                <a:sysClr val="windowText" lastClr="000000"/>
              </a:solidFill>
              <a:latin typeface="Century Schoolbook"/>
            </a:defRPr>
          </a:lvl9pPr>
        </a:lstStyle>
        <a:p xmlns:a="http://schemas.openxmlformats.org/drawingml/2006/main">
          <a:r>
            <a:rPr lang="es-DO" sz="1400" dirty="0" err="1" smtClean="0"/>
            <a:t>Fuente:Codex</a:t>
          </a:r>
          <a:r>
            <a:rPr lang="es-DO" sz="1400" dirty="0" smtClean="0"/>
            <a:t>/</a:t>
          </a:r>
          <a:r>
            <a:rPr lang="es-DO" sz="1400" dirty="0" err="1" smtClean="0"/>
            <a:t>Rassf</a:t>
          </a:r>
          <a:r>
            <a:rPr lang="es-DO" sz="1400" dirty="0" smtClean="0"/>
            <a:t>/UE</a:t>
          </a:r>
          <a:endParaRPr lang="es-DO"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0.65669</cdr:x>
      <cdr:y>0.94318</cdr:y>
    </cdr:from>
    <cdr:to>
      <cdr:x>0.90616</cdr:x>
      <cdr:y>0.99214</cdr:y>
    </cdr:to>
    <cdr:sp macro="" textlink="">
      <cdr:nvSpPr>
        <cdr:cNvPr id="2" name="2 Rectángulo"/>
        <cdr:cNvSpPr/>
      </cdr:nvSpPr>
      <cdr:spPr>
        <a:xfrm xmlns:a="http://schemas.openxmlformats.org/drawingml/2006/main">
          <a:off x="5688691" y="5929332"/>
          <a:ext cx="2161169"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entury Schoolbook"/>
            </a:defRPr>
          </a:lvl1pPr>
          <a:lvl2pPr marL="457200" algn="l" defTabSz="914400" rtl="0" eaLnBrk="1" latinLnBrk="0" hangingPunct="1">
            <a:defRPr sz="1800" kern="1200">
              <a:solidFill>
                <a:sysClr val="windowText" lastClr="000000"/>
              </a:solidFill>
              <a:latin typeface="Century Schoolbook"/>
            </a:defRPr>
          </a:lvl2pPr>
          <a:lvl3pPr marL="914400" algn="l" defTabSz="914400" rtl="0" eaLnBrk="1" latinLnBrk="0" hangingPunct="1">
            <a:defRPr sz="1800" kern="1200">
              <a:solidFill>
                <a:sysClr val="windowText" lastClr="000000"/>
              </a:solidFill>
              <a:latin typeface="Century Schoolbook"/>
            </a:defRPr>
          </a:lvl3pPr>
          <a:lvl4pPr marL="1371600" algn="l" defTabSz="914400" rtl="0" eaLnBrk="1" latinLnBrk="0" hangingPunct="1">
            <a:defRPr sz="1800" kern="1200">
              <a:solidFill>
                <a:sysClr val="windowText" lastClr="000000"/>
              </a:solidFill>
              <a:latin typeface="Century Schoolbook"/>
            </a:defRPr>
          </a:lvl4pPr>
          <a:lvl5pPr marL="1828800" algn="l" defTabSz="914400" rtl="0" eaLnBrk="1" latinLnBrk="0" hangingPunct="1">
            <a:defRPr sz="1800" kern="1200">
              <a:solidFill>
                <a:sysClr val="windowText" lastClr="000000"/>
              </a:solidFill>
              <a:latin typeface="Century Schoolbook"/>
            </a:defRPr>
          </a:lvl5pPr>
          <a:lvl6pPr marL="2286000" algn="l" defTabSz="914400" rtl="0" eaLnBrk="1" latinLnBrk="0" hangingPunct="1">
            <a:defRPr sz="1800" kern="1200">
              <a:solidFill>
                <a:sysClr val="windowText" lastClr="000000"/>
              </a:solidFill>
              <a:latin typeface="Century Schoolbook"/>
            </a:defRPr>
          </a:lvl6pPr>
          <a:lvl7pPr marL="2743200" algn="l" defTabSz="914400" rtl="0" eaLnBrk="1" latinLnBrk="0" hangingPunct="1">
            <a:defRPr sz="1800" kern="1200">
              <a:solidFill>
                <a:sysClr val="windowText" lastClr="000000"/>
              </a:solidFill>
              <a:latin typeface="Century Schoolbook"/>
            </a:defRPr>
          </a:lvl7pPr>
          <a:lvl8pPr marL="3200400" algn="l" defTabSz="914400" rtl="0" eaLnBrk="1" latinLnBrk="0" hangingPunct="1">
            <a:defRPr sz="1800" kern="1200">
              <a:solidFill>
                <a:sysClr val="windowText" lastClr="000000"/>
              </a:solidFill>
              <a:latin typeface="Century Schoolbook"/>
            </a:defRPr>
          </a:lvl8pPr>
          <a:lvl9pPr marL="3657600" algn="l" defTabSz="914400" rtl="0" eaLnBrk="1" latinLnBrk="0" hangingPunct="1">
            <a:defRPr sz="1800" kern="1200">
              <a:solidFill>
                <a:sysClr val="windowText" lastClr="000000"/>
              </a:solidFill>
              <a:latin typeface="Century Schoolbook"/>
            </a:defRPr>
          </a:lvl9pPr>
        </a:lstStyle>
        <a:p xmlns:a="http://schemas.openxmlformats.org/drawingml/2006/main">
          <a:r>
            <a:rPr lang="es-DO" sz="1400" dirty="0" err="1" smtClean="0"/>
            <a:t>Fuente:Codex</a:t>
          </a:r>
          <a:r>
            <a:rPr lang="es-DO" sz="1400" dirty="0" smtClean="0"/>
            <a:t>/</a:t>
          </a:r>
          <a:r>
            <a:rPr lang="es-DO" sz="1400" dirty="0" err="1" smtClean="0"/>
            <a:t>Rassf</a:t>
          </a:r>
          <a:r>
            <a:rPr lang="es-DO" sz="1400" dirty="0" smtClean="0"/>
            <a:t>/UE</a:t>
          </a:r>
          <a:endParaRPr lang="es-DO"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0.71059</cdr:x>
      <cdr:y>0.9088</cdr:y>
    </cdr:from>
    <cdr:to>
      <cdr:x>1</cdr:x>
      <cdr:y>0.97195</cdr:y>
    </cdr:to>
    <cdr:sp macro="" textlink="">
      <cdr:nvSpPr>
        <cdr:cNvPr id="2" name="2 Rectángulo"/>
        <cdr:cNvSpPr/>
      </cdr:nvSpPr>
      <cdr:spPr>
        <a:xfrm xmlns:a="http://schemas.openxmlformats.org/drawingml/2006/main">
          <a:off x="5306402" y="4429150"/>
          <a:ext cx="2161198" cy="30777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entury Schoolbook"/>
            </a:defRPr>
          </a:lvl1pPr>
          <a:lvl2pPr marL="457200" algn="l" defTabSz="914400" rtl="0" eaLnBrk="1" latinLnBrk="0" hangingPunct="1">
            <a:defRPr sz="1800" kern="1200">
              <a:solidFill>
                <a:sysClr val="windowText" lastClr="000000"/>
              </a:solidFill>
              <a:latin typeface="Century Schoolbook"/>
            </a:defRPr>
          </a:lvl2pPr>
          <a:lvl3pPr marL="914400" algn="l" defTabSz="914400" rtl="0" eaLnBrk="1" latinLnBrk="0" hangingPunct="1">
            <a:defRPr sz="1800" kern="1200">
              <a:solidFill>
                <a:sysClr val="windowText" lastClr="000000"/>
              </a:solidFill>
              <a:latin typeface="Century Schoolbook"/>
            </a:defRPr>
          </a:lvl3pPr>
          <a:lvl4pPr marL="1371600" algn="l" defTabSz="914400" rtl="0" eaLnBrk="1" latinLnBrk="0" hangingPunct="1">
            <a:defRPr sz="1800" kern="1200">
              <a:solidFill>
                <a:sysClr val="windowText" lastClr="000000"/>
              </a:solidFill>
              <a:latin typeface="Century Schoolbook"/>
            </a:defRPr>
          </a:lvl4pPr>
          <a:lvl5pPr marL="1828800" algn="l" defTabSz="914400" rtl="0" eaLnBrk="1" latinLnBrk="0" hangingPunct="1">
            <a:defRPr sz="1800" kern="1200">
              <a:solidFill>
                <a:sysClr val="windowText" lastClr="000000"/>
              </a:solidFill>
              <a:latin typeface="Century Schoolbook"/>
            </a:defRPr>
          </a:lvl5pPr>
          <a:lvl6pPr marL="2286000" algn="l" defTabSz="914400" rtl="0" eaLnBrk="1" latinLnBrk="0" hangingPunct="1">
            <a:defRPr sz="1800" kern="1200">
              <a:solidFill>
                <a:sysClr val="windowText" lastClr="000000"/>
              </a:solidFill>
              <a:latin typeface="Century Schoolbook"/>
            </a:defRPr>
          </a:lvl6pPr>
          <a:lvl7pPr marL="2743200" algn="l" defTabSz="914400" rtl="0" eaLnBrk="1" latinLnBrk="0" hangingPunct="1">
            <a:defRPr sz="1800" kern="1200">
              <a:solidFill>
                <a:sysClr val="windowText" lastClr="000000"/>
              </a:solidFill>
              <a:latin typeface="Century Schoolbook"/>
            </a:defRPr>
          </a:lvl7pPr>
          <a:lvl8pPr marL="3200400" algn="l" defTabSz="914400" rtl="0" eaLnBrk="1" latinLnBrk="0" hangingPunct="1">
            <a:defRPr sz="1800" kern="1200">
              <a:solidFill>
                <a:sysClr val="windowText" lastClr="000000"/>
              </a:solidFill>
              <a:latin typeface="Century Schoolbook"/>
            </a:defRPr>
          </a:lvl8pPr>
          <a:lvl9pPr marL="3657600" algn="l" defTabSz="914400" rtl="0" eaLnBrk="1" latinLnBrk="0" hangingPunct="1">
            <a:defRPr sz="1800" kern="1200">
              <a:solidFill>
                <a:sysClr val="windowText" lastClr="000000"/>
              </a:solidFill>
              <a:latin typeface="Century Schoolbook"/>
            </a:defRPr>
          </a:lvl9pPr>
        </a:lstStyle>
        <a:p xmlns:a="http://schemas.openxmlformats.org/drawingml/2006/main">
          <a:r>
            <a:rPr lang="es-DO" sz="1400" dirty="0" err="1" smtClean="0"/>
            <a:t>Fuente:Codex</a:t>
          </a:r>
          <a:r>
            <a:rPr lang="es-DO" sz="1400" dirty="0" smtClean="0"/>
            <a:t>/</a:t>
          </a:r>
          <a:r>
            <a:rPr lang="es-DO" sz="1400" dirty="0" err="1" smtClean="0"/>
            <a:t>Rassf</a:t>
          </a:r>
          <a:r>
            <a:rPr lang="es-DO" sz="1400" dirty="0" smtClean="0"/>
            <a:t>/UE</a:t>
          </a:r>
          <a:endParaRPr lang="es-DO"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339F6-AC0F-4003-AD8B-B24AC9DA518F}" type="datetimeFigureOut">
              <a:rPr lang="es-DO" smtClean="0"/>
              <a:pPr/>
              <a:t>16/5/2017</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CDF3C-E01F-42A2-80F0-749506E72B90}" type="slidenum">
              <a:rPr lang="es-DO" smtClean="0"/>
              <a:pPr/>
              <a:t>‹Nº›</a:t>
            </a:fld>
            <a:endParaRPr lang="es-DO"/>
          </a:p>
        </p:txBody>
      </p:sp>
    </p:spTree>
    <p:extLst>
      <p:ext uri="{BB962C8B-B14F-4D97-AF65-F5344CB8AC3E}">
        <p14:creationId xmlns:p14="http://schemas.microsoft.com/office/powerpoint/2010/main" val="7623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993FC7FC-EEF1-48FD-A63F-357D875D8E79}" type="datetimeFigureOut">
              <a:rPr lang="es-ES" smtClean="0"/>
              <a:pPr/>
              <a:t>16/05/2017</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6F07A64A-85BD-4D31-A040-5B853A32B2D1}"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3FC7FC-EEF1-48FD-A63F-357D875D8E79}" type="datetimeFigureOut">
              <a:rPr lang="es-ES" smtClean="0"/>
              <a:pPr/>
              <a:t>16/05/2017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07A64A-85BD-4D31-A040-5B853A32B2D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3FC7FC-EEF1-48FD-A63F-357D875D8E79}" type="datetimeFigureOut">
              <a:rPr lang="es-ES" smtClean="0"/>
              <a:pPr/>
              <a:t>16/05/2017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07A64A-85BD-4D31-A040-5B853A32B2D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993FC7FC-EEF1-48FD-A63F-357D875D8E79}" type="datetimeFigureOut">
              <a:rPr lang="es-ES" smtClean="0"/>
              <a:pPr/>
              <a:t>16/05/2017</a:t>
            </a:fld>
            <a:endParaRPr lang="es-ES"/>
          </a:p>
        </p:txBody>
      </p:sp>
      <p:sp>
        <p:nvSpPr>
          <p:cNvPr id="9" name="8 Marcador de número de diapositiva"/>
          <p:cNvSpPr>
            <a:spLocks noGrp="1"/>
          </p:cNvSpPr>
          <p:nvPr>
            <p:ph type="sldNum" sz="quarter" idx="15"/>
          </p:nvPr>
        </p:nvSpPr>
        <p:spPr/>
        <p:txBody>
          <a:bodyPr rtlCol="0"/>
          <a:lstStyle/>
          <a:p>
            <a:fld id="{6F07A64A-85BD-4D31-A040-5B853A32B2D1}"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993FC7FC-EEF1-48FD-A63F-357D875D8E79}" type="datetimeFigureOut">
              <a:rPr lang="es-ES" smtClean="0"/>
              <a:pPr/>
              <a:t>16/05/2017</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6F07A64A-85BD-4D31-A040-5B853A32B2D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93FC7FC-EEF1-48FD-A63F-357D875D8E79}" type="datetimeFigureOut">
              <a:rPr lang="es-ES" smtClean="0"/>
              <a:pPr/>
              <a:t>16/05/2017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F07A64A-85BD-4D31-A040-5B853A32B2D1}"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93FC7FC-EEF1-48FD-A63F-357D875D8E79}" type="datetimeFigureOut">
              <a:rPr lang="es-ES" smtClean="0"/>
              <a:pPr/>
              <a:t>16/05/2017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F07A64A-85BD-4D31-A040-5B853A32B2D1}"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993FC7FC-EEF1-48FD-A63F-357D875D8E79}" type="datetimeFigureOut">
              <a:rPr lang="es-ES" smtClean="0"/>
              <a:pPr/>
              <a:t>16/05/2017</a:t>
            </a:fld>
            <a:endParaRPr lang="es-ES"/>
          </a:p>
        </p:txBody>
      </p:sp>
      <p:sp>
        <p:nvSpPr>
          <p:cNvPr id="7" name="6 Marcador de número de diapositiva"/>
          <p:cNvSpPr>
            <a:spLocks noGrp="1"/>
          </p:cNvSpPr>
          <p:nvPr>
            <p:ph type="sldNum" sz="quarter" idx="11"/>
          </p:nvPr>
        </p:nvSpPr>
        <p:spPr/>
        <p:txBody>
          <a:bodyPr rtlCol="0"/>
          <a:lstStyle/>
          <a:p>
            <a:fld id="{6F07A64A-85BD-4D31-A040-5B853A32B2D1}"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3FC7FC-EEF1-48FD-A63F-357D875D8E79}" type="datetimeFigureOut">
              <a:rPr lang="es-ES" smtClean="0"/>
              <a:pPr/>
              <a:t>16/05/2017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F07A64A-85BD-4D31-A040-5B853A32B2D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993FC7FC-EEF1-48FD-A63F-357D875D8E79}" type="datetimeFigureOut">
              <a:rPr lang="es-ES" smtClean="0"/>
              <a:pPr/>
              <a:t>16/05/2017</a:t>
            </a:fld>
            <a:endParaRPr lang="es-ES"/>
          </a:p>
        </p:txBody>
      </p:sp>
      <p:sp>
        <p:nvSpPr>
          <p:cNvPr id="22" name="21 Marcador de número de diapositiva"/>
          <p:cNvSpPr>
            <a:spLocks noGrp="1"/>
          </p:cNvSpPr>
          <p:nvPr>
            <p:ph type="sldNum" sz="quarter" idx="15"/>
          </p:nvPr>
        </p:nvSpPr>
        <p:spPr/>
        <p:txBody>
          <a:bodyPr rtlCol="0"/>
          <a:lstStyle/>
          <a:p>
            <a:fld id="{6F07A64A-85BD-4D31-A040-5B853A32B2D1}"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993FC7FC-EEF1-48FD-A63F-357D875D8E79}" type="datetimeFigureOut">
              <a:rPr lang="es-ES" smtClean="0"/>
              <a:pPr/>
              <a:t>16/05/2017</a:t>
            </a:fld>
            <a:endParaRPr lang="es-ES"/>
          </a:p>
        </p:txBody>
      </p:sp>
      <p:sp>
        <p:nvSpPr>
          <p:cNvPr id="18" name="17 Marcador de número de diapositiva"/>
          <p:cNvSpPr>
            <a:spLocks noGrp="1"/>
          </p:cNvSpPr>
          <p:nvPr>
            <p:ph type="sldNum" sz="quarter" idx="11"/>
          </p:nvPr>
        </p:nvSpPr>
        <p:spPr/>
        <p:txBody>
          <a:bodyPr rtlCol="0"/>
          <a:lstStyle/>
          <a:p>
            <a:fld id="{6F07A64A-85BD-4D31-A040-5B853A32B2D1}"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93FC7FC-EEF1-48FD-A63F-357D875D8E79}" type="datetimeFigureOut">
              <a:rPr lang="es-ES" smtClean="0"/>
              <a:pPr/>
              <a:t>16/05/2017</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F07A64A-85BD-4D31-A040-5B853A32B2D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ogle.com.do/url?sa=t&amp;rct=j&amp;q=&amp;esrc=s&amp;source=web&amp;cd=4&amp;ved=0ahUKEwidm5j6kfjTAhWC4SYKHUa8A0wQFghFMAM&amp;url=http://www.eurocare.org/layout/set/print/resources/policy_issues/eu_health_strategy/directorate_general_health_and_consumers_affairs_dg_sanco_european_commission&amp;usg=AFQjCNG_eTRz1lZw9eUnwhLSP0OuuFN_3Q&amp;sig2=WHxGOxz_9iDGYc70ILW5X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62"/>
            <a:ext cx="7615262" cy="2204318"/>
          </a:xfrm>
        </p:spPr>
        <p:txBody>
          <a:bodyPr/>
          <a:lstStyle/>
          <a:p>
            <a:pPr algn="ctr"/>
            <a:endParaRPr lang="es-DO" sz="2000" dirty="0"/>
          </a:p>
        </p:txBody>
      </p:sp>
      <p:sp>
        <p:nvSpPr>
          <p:cNvPr id="3" name="2 Subtítulo"/>
          <p:cNvSpPr>
            <a:spLocks noGrp="1"/>
          </p:cNvSpPr>
          <p:nvPr>
            <p:ph sz="quarter" idx="1"/>
          </p:nvPr>
        </p:nvSpPr>
        <p:spPr/>
        <p:txBody>
          <a:bodyPr>
            <a:normAutofit fontScale="47500" lnSpcReduction="20000"/>
          </a:bodyPr>
          <a:lstStyle/>
          <a:p>
            <a:pPr algn="ctr">
              <a:buNone/>
            </a:pPr>
            <a:endParaRPr lang="es-DO" dirty="0" smtClean="0"/>
          </a:p>
          <a:p>
            <a:pPr algn="ctr">
              <a:buNone/>
            </a:pPr>
            <a:endParaRPr lang="es-DO" dirty="0" smtClean="0"/>
          </a:p>
          <a:p>
            <a:pPr algn="ctr">
              <a:buNone/>
            </a:pPr>
            <a:endParaRPr lang="es-DO" dirty="0" smtClean="0"/>
          </a:p>
          <a:p>
            <a:pPr algn="ctr">
              <a:buNone/>
            </a:pPr>
            <a:endParaRPr lang="es-DO" dirty="0" smtClean="0"/>
          </a:p>
          <a:p>
            <a:pPr algn="ctr">
              <a:buNone/>
            </a:pPr>
            <a:r>
              <a:rPr lang="es-DO" sz="3800" dirty="0" smtClean="0"/>
              <a:t>MINISTERIO DE AGRICULTURA</a:t>
            </a:r>
          </a:p>
          <a:p>
            <a:pPr algn="ctr">
              <a:buNone/>
            </a:pPr>
            <a:r>
              <a:rPr lang="es-DO" sz="3800" b="1" dirty="0" smtClean="0"/>
              <a:t>Departamento de Inocuidad Agroalimentaria</a:t>
            </a:r>
            <a:endParaRPr lang="es-DO" sz="3800" b="1" dirty="0" smtClean="0"/>
          </a:p>
          <a:p>
            <a:pPr algn="ctr">
              <a:buNone/>
            </a:pPr>
            <a:endParaRPr lang="es-DO" sz="3800" b="1" dirty="0" smtClean="0"/>
          </a:p>
          <a:p>
            <a:pPr algn="ctr">
              <a:buNone/>
            </a:pPr>
            <a:r>
              <a:rPr lang="en-GB" sz="3800" b="1" i="1" dirty="0" smtClean="0"/>
              <a:t>The impact of implementation of Codex MRLs on export of fruits and fresh vegetables (TBC)</a:t>
            </a:r>
          </a:p>
          <a:p>
            <a:pPr algn="ctr">
              <a:buNone/>
            </a:pPr>
            <a:r>
              <a:rPr lang="en-GB" sz="3400" i="1" dirty="0" smtClean="0"/>
              <a:t>(</a:t>
            </a:r>
            <a:r>
              <a:rPr lang="en-GB" sz="3400" i="1" dirty="0" err="1" smtClean="0"/>
              <a:t>Impacto</a:t>
            </a:r>
            <a:r>
              <a:rPr lang="en-GB" sz="3400" i="1" dirty="0" smtClean="0"/>
              <a:t> en la </a:t>
            </a:r>
            <a:r>
              <a:rPr lang="en-GB" sz="3400" i="1" dirty="0" err="1" smtClean="0"/>
              <a:t>Implementacion</a:t>
            </a:r>
            <a:r>
              <a:rPr lang="en-GB" sz="3400" i="1" dirty="0" smtClean="0"/>
              <a:t> de los LMRs del Codex en las </a:t>
            </a:r>
            <a:r>
              <a:rPr lang="en-GB" sz="3400" i="1" dirty="0" err="1" smtClean="0"/>
              <a:t>exportaciones</a:t>
            </a:r>
            <a:r>
              <a:rPr lang="en-GB" sz="3400" i="1" dirty="0" smtClean="0"/>
              <a:t> de </a:t>
            </a:r>
            <a:r>
              <a:rPr lang="en-GB" sz="3400" i="1" dirty="0" err="1" smtClean="0"/>
              <a:t>Frutas</a:t>
            </a:r>
            <a:r>
              <a:rPr lang="en-GB" sz="3400" i="1" dirty="0" smtClean="0"/>
              <a:t> y </a:t>
            </a:r>
            <a:r>
              <a:rPr lang="en-GB" sz="3400" i="1" dirty="0" err="1" smtClean="0"/>
              <a:t>Hortalizas</a:t>
            </a:r>
            <a:r>
              <a:rPr lang="en-GB" sz="3400" i="1" dirty="0" smtClean="0"/>
              <a:t> </a:t>
            </a:r>
            <a:r>
              <a:rPr lang="en-GB" sz="3400" i="1" dirty="0" err="1" smtClean="0"/>
              <a:t>frescas</a:t>
            </a:r>
            <a:r>
              <a:rPr lang="en-GB" sz="3400" i="1" dirty="0" smtClean="0"/>
              <a:t> de la Republica Dominicana</a:t>
            </a:r>
            <a:r>
              <a:rPr lang="en-GB" sz="2900" i="1" dirty="0" smtClean="0"/>
              <a:t>)</a:t>
            </a:r>
          </a:p>
          <a:p>
            <a:endParaRPr lang="en-GB" i="1" dirty="0" smtClean="0"/>
          </a:p>
          <a:p>
            <a:pPr>
              <a:buNone/>
            </a:pPr>
            <a:endParaRPr lang="en-GB" i="1" dirty="0" smtClean="0"/>
          </a:p>
          <a:p>
            <a:pPr>
              <a:buNone/>
            </a:pPr>
            <a:endParaRPr lang="en-GB" i="1" dirty="0" smtClean="0"/>
          </a:p>
          <a:p>
            <a:pPr>
              <a:buNone/>
            </a:pPr>
            <a:endParaRPr lang="en-GB" sz="3800" b="1" dirty="0" smtClean="0"/>
          </a:p>
          <a:p>
            <a:pPr>
              <a:buNone/>
            </a:pPr>
            <a:endParaRPr lang="en-GB" i="1" dirty="0" smtClean="0"/>
          </a:p>
          <a:p>
            <a:pPr algn="ctr">
              <a:buNone/>
            </a:pPr>
            <a:endParaRPr lang="en-GB" sz="2000" dirty="0" smtClean="0"/>
          </a:p>
          <a:p>
            <a:pPr algn="ctr">
              <a:buNone/>
            </a:pPr>
            <a:endParaRPr lang="en-GB" sz="2000" dirty="0" smtClean="0"/>
          </a:p>
          <a:p>
            <a:pPr algn="ctr">
              <a:buNone/>
            </a:pPr>
            <a:r>
              <a:rPr lang="en-GB" sz="3400" dirty="0" err="1" smtClean="0"/>
              <a:t>Lic</a:t>
            </a:r>
            <a:r>
              <a:rPr lang="en-GB" sz="3400" dirty="0" smtClean="0"/>
              <a:t>. Raul Peralta </a:t>
            </a:r>
            <a:r>
              <a:rPr lang="en-GB" sz="3400" dirty="0" err="1" smtClean="0"/>
              <a:t>Girón</a:t>
            </a:r>
            <a:r>
              <a:rPr lang="en-GB" sz="3400" dirty="0" smtClean="0"/>
              <a:t> </a:t>
            </a:r>
          </a:p>
          <a:p>
            <a:pPr algn="ctr">
              <a:buNone/>
            </a:pPr>
            <a:r>
              <a:rPr lang="en-GB" sz="3400" dirty="0" smtClean="0"/>
              <a:t>Director  Departamento de Inocuidad </a:t>
            </a:r>
            <a:r>
              <a:rPr lang="en-GB" sz="3400" dirty="0" err="1" smtClean="0"/>
              <a:t>Agroalimentaria</a:t>
            </a:r>
            <a:r>
              <a:rPr lang="en-GB" sz="3400" dirty="0" smtClean="0"/>
              <a:t>(DIA</a:t>
            </a:r>
            <a:r>
              <a:rPr lang="en-GB" sz="2000" dirty="0" smtClean="0"/>
              <a:t>)</a:t>
            </a:r>
            <a:endParaRPr lang="es-DO"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7326"/>
            <a:ext cx="8640960" cy="19867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7467600" cy="1143000"/>
          </a:xfrm>
        </p:spPr>
        <p:txBody>
          <a:bodyPr>
            <a:normAutofit fontScale="90000"/>
          </a:bodyPr>
          <a:lstStyle/>
          <a:p>
            <a:pPr algn="ctr"/>
            <a:r>
              <a:rPr lang="es-DO" sz="4400" b="1" dirty="0" smtClean="0">
                <a:solidFill>
                  <a:srgbClr val="575F6D"/>
                </a:solidFill>
              </a:rPr>
              <a:t>¿Como </a:t>
            </a:r>
            <a:r>
              <a:rPr lang="es-DO" sz="4400" b="1" dirty="0">
                <a:solidFill>
                  <a:srgbClr val="575F6D"/>
                </a:solidFill>
              </a:rPr>
              <a:t>adopto republica dominicana los </a:t>
            </a:r>
            <a:r>
              <a:rPr lang="es-DO" sz="4400" b="1" dirty="0" smtClean="0">
                <a:solidFill>
                  <a:srgbClr val="575F6D"/>
                </a:solidFill>
              </a:rPr>
              <a:t>LMRS?</a:t>
            </a:r>
            <a:endParaRPr lang="es-DO" b="1" dirty="0">
              <a:solidFill>
                <a:schemeClr val="tx1"/>
              </a:solidFill>
            </a:endParaRPr>
          </a:p>
        </p:txBody>
      </p:sp>
      <p:sp>
        <p:nvSpPr>
          <p:cNvPr id="3" name="2 Marcador de contenido"/>
          <p:cNvSpPr>
            <a:spLocks noGrp="1"/>
          </p:cNvSpPr>
          <p:nvPr>
            <p:ph sz="quarter" idx="1"/>
          </p:nvPr>
        </p:nvSpPr>
        <p:spPr/>
        <p:txBody>
          <a:bodyPr/>
          <a:lstStyle/>
          <a:p>
            <a:endParaRPr lang="es-ES" dirty="0" smtClean="0"/>
          </a:p>
          <a:p>
            <a:r>
              <a:rPr lang="es-ES" dirty="0" smtClean="0"/>
              <a:t>República Dominicana adoptó como oficiales los LMR del Codex desde el 2010 mediante el Decreto 244-10.</a:t>
            </a:r>
          </a:p>
          <a:p>
            <a:pPr>
              <a:buNone/>
            </a:pPr>
            <a:endParaRPr lang="es-ES" dirty="0" smtClean="0"/>
          </a:p>
          <a:p>
            <a:r>
              <a:rPr lang="es-ES" dirty="0" smtClean="0"/>
              <a:t>Incorporó la Evaluación de Riesgo para los registros y renovación de registros de plaguicidas.</a:t>
            </a:r>
            <a:endParaRPr lang="es-D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solidFill>
                  <a:schemeClr val="tx1"/>
                </a:solidFill>
              </a:rPr>
              <a:t>¿Cómo se implementaron los LMR del  Codex </a:t>
            </a:r>
            <a:r>
              <a:rPr lang="es-ES" b="1" dirty="0" err="1" smtClean="0">
                <a:solidFill>
                  <a:schemeClr val="tx1"/>
                </a:solidFill>
              </a:rPr>
              <a:t>Alimentarius</a:t>
            </a:r>
            <a:r>
              <a:rPr lang="es-ES" b="1" dirty="0" smtClean="0">
                <a:solidFill>
                  <a:schemeClr val="tx1"/>
                </a:solidFill>
              </a:rPr>
              <a:t>?</a:t>
            </a:r>
            <a:endParaRPr lang="es-DO" b="1" dirty="0">
              <a:solidFill>
                <a:schemeClr val="tx1"/>
              </a:solidFill>
            </a:endParaRPr>
          </a:p>
        </p:txBody>
      </p:sp>
      <p:sp>
        <p:nvSpPr>
          <p:cNvPr id="3" name="2 Marcador de contenido"/>
          <p:cNvSpPr>
            <a:spLocks noGrp="1"/>
          </p:cNvSpPr>
          <p:nvPr>
            <p:ph sz="quarter" idx="1"/>
          </p:nvPr>
        </p:nvSpPr>
        <p:spPr>
          <a:xfrm>
            <a:off x="457200" y="1600200"/>
            <a:ext cx="7901014" cy="4873752"/>
          </a:xfrm>
        </p:spPr>
        <p:txBody>
          <a:bodyPr>
            <a:normAutofit/>
          </a:bodyPr>
          <a:lstStyle/>
          <a:p>
            <a:pPr algn="just"/>
            <a:r>
              <a:rPr lang="es-ES" dirty="0" smtClean="0"/>
              <a:t>Programa de Monitoreo Plaguicidas para  establecer línea de base 2011-2013</a:t>
            </a:r>
          </a:p>
          <a:p>
            <a:pPr algn="just"/>
            <a:endParaRPr lang="es-ES" dirty="0" smtClean="0"/>
          </a:p>
          <a:p>
            <a:pPr algn="just"/>
            <a:r>
              <a:rPr lang="es-ES" dirty="0" smtClean="0"/>
              <a:t>Establecimiento Programa Monitoreo de Residuos de Plaguicidas  a partir del 2014.</a:t>
            </a:r>
          </a:p>
          <a:p>
            <a:pPr algn="just"/>
            <a:endParaRPr lang="es-ES" dirty="0" smtClean="0"/>
          </a:p>
          <a:p>
            <a:pPr algn="just"/>
            <a:r>
              <a:rPr lang="es-ES" dirty="0" smtClean="0"/>
              <a:t>Rastreabilidad de las notificaciones de Rechazos por Residuos de Plaguicidas..</a:t>
            </a:r>
          </a:p>
          <a:p>
            <a:pPr algn="just"/>
            <a:endParaRPr lang="es-ES" dirty="0" smtClean="0"/>
          </a:p>
          <a:p>
            <a:pPr algn="just"/>
            <a:r>
              <a:rPr lang="es-ES" dirty="0" smtClean="0"/>
              <a:t>Creación de la base de datos de </a:t>
            </a:r>
            <a:r>
              <a:rPr lang="es-ES" dirty="0" err="1" smtClean="0"/>
              <a:t>LMRs</a:t>
            </a:r>
            <a:r>
              <a:rPr lang="es-ES" dirty="0" smtClean="0"/>
              <a:t> de plaguicidas </a:t>
            </a:r>
            <a:endParaRPr lang="es-D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28628"/>
            <a:ext cx="8229600" cy="928670"/>
          </a:xfrm>
        </p:spPr>
        <p:txBody>
          <a:bodyPr>
            <a:noAutofit/>
          </a:bodyPr>
          <a:lstStyle/>
          <a:p>
            <a:pPr algn="ctr"/>
            <a:r>
              <a:rPr lang="en-US" sz="3600" b="1" dirty="0" smtClean="0">
                <a:solidFill>
                  <a:schemeClr val="tx1"/>
                </a:solidFill>
              </a:rPr>
              <a:t/>
            </a:r>
            <a:br>
              <a:rPr lang="en-US" sz="3600" b="1" dirty="0" smtClean="0">
                <a:solidFill>
                  <a:schemeClr val="tx1"/>
                </a:solidFill>
              </a:rPr>
            </a:br>
            <a:endParaRPr lang="es-ES" sz="3600" b="1" dirty="0">
              <a:solidFill>
                <a:schemeClr val="tx1"/>
              </a:solidFill>
            </a:endParaRPr>
          </a:p>
        </p:txBody>
      </p:sp>
      <p:pic>
        <p:nvPicPr>
          <p:cNvPr id="1026" name="Picture 2" descr="C:\Documents and Settings\Raul Peralta.AGRICULTURA\Escritorio\33825i3-302062_164824846945579_1594824341_n.jpg"/>
          <p:cNvPicPr>
            <a:picLocks noGrp="1" noChangeAspect="1" noChangeArrowheads="1"/>
          </p:cNvPicPr>
          <p:nvPr>
            <p:ph sz="quarter" idx="1"/>
          </p:nvPr>
        </p:nvPicPr>
        <p:blipFill>
          <a:blip r:embed="rId2"/>
          <a:srcRect t="17391" b="8696"/>
          <a:stretch>
            <a:fillRect/>
          </a:stretch>
        </p:blipFill>
        <p:spPr bwMode="auto">
          <a:xfrm>
            <a:off x="3714744" y="857232"/>
            <a:ext cx="2286016" cy="1478457"/>
          </a:xfrm>
          <a:prstGeom prst="ellipse">
            <a:avLst/>
          </a:prstGeom>
          <a:ln>
            <a:noFill/>
          </a:ln>
          <a:effectLst>
            <a:softEdge rad="112500"/>
          </a:effectLst>
        </p:spPr>
      </p:pic>
      <p:pic>
        <p:nvPicPr>
          <p:cNvPr id="1027" name="Picture 3" descr="C:\Documents and Settings\Raul Peralta.AGRICULTURA\Escritorio\33699i2-banano__1_.jpg"/>
          <p:cNvPicPr>
            <a:picLocks noChangeAspect="1" noChangeArrowheads="1"/>
          </p:cNvPicPr>
          <p:nvPr/>
        </p:nvPicPr>
        <p:blipFill>
          <a:blip r:embed="rId3"/>
          <a:srcRect/>
          <a:stretch>
            <a:fillRect/>
          </a:stretch>
        </p:blipFill>
        <p:spPr bwMode="auto">
          <a:xfrm>
            <a:off x="571472" y="857232"/>
            <a:ext cx="1857356" cy="1795445"/>
          </a:xfrm>
          <a:prstGeom prst="ellipse">
            <a:avLst/>
          </a:prstGeom>
          <a:ln>
            <a:noFill/>
          </a:ln>
          <a:effectLst>
            <a:softEdge rad="112500"/>
          </a:effectLst>
        </p:spPr>
      </p:pic>
      <p:pic>
        <p:nvPicPr>
          <p:cNvPr id="1030" name="Picture 6" descr="C:\Documents and Settings\Raul Peralta.AGRICULTURA\Escritorio\papayas0.jpg"/>
          <p:cNvPicPr>
            <a:picLocks noChangeAspect="1" noChangeArrowheads="1"/>
          </p:cNvPicPr>
          <p:nvPr/>
        </p:nvPicPr>
        <p:blipFill>
          <a:blip r:embed="rId4"/>
          <a:srcRect/>
          <a:stretch>
            <a:fillRect/>
          </a:stretch>
        </p:blipFill>
        <p:spPr bwMode="auto">
          <a:xfrm>
            <a:off x="7358082" y="2000240"/>
            <a:ext cx="1583543" cy="1357322"/>
          </a:xfrm>
          <a:prstGeom prst="ellipse">
            <a:avLst/>
          </a:prstGeom>
          <a:ln>
            <a:noFill/>
          </a:ln>
          <a:effectLst>
            <a:softEdge rad="112500"/>
          </a:effectLst>
        </p:spPr>
      </p:pic>
      <p:pic>
        <p:nvPicPr>
          <p:cNvPr id="1032" name="Picture 8" descr="C:\Documents and Settings\Raul Peralta.AGRICULTURA\Escritorio\images (2).jpg"/>
          <p:cNvPicPr>
            <a:picLocks noChangeAspect="1" noChangeArrowheads="1"/>
          </p:cNvPicPr>
          <p:nvPr/>
        </p:nvPicPr>
        <p:blipFill>
          <a:blip r:embed="rId5"/>
          <a:srcRect l="7141" t="8696" r="7142" b="8696"/>
          <a:stretch>
            <a:fillRect/>
          </a:stretch>
        </p:blipFill>
        <p:spPr bwMode="auto">
          <a:xfrm>
            <a:off x="214282" y="3929066"/>
            <a:ext cx="1714512" cy="1357322"/>
          </a:xfrm>
          <a:prstGeom prst="ellipse">
            <a:avLst/>
          </a:prstGeom>
          <a:ln>
            <a:noFill/>
          </a:ln>
          <a:effectLst>
            <a:softEdge rad="112500"/>
          </a:effectLst>
        </p:spPr>
      </p:pic>
      <p:pic>
        <p:nvPicPr>
          <p:cNvPr id="9" name="Picture 2" descr="C:\Documents and Settings\Raul Peralta.AGRICULTURA\Escritorio\descarga.jpg"/>
          <p:cNvPicPr>
            <a:picLocks noChangeAspect="1" noChangeArrowheads="1"/>
          </p:cNvPicPr>
          <p:nvPr/>
        </p:nvPicPr>
        <p:blipFill>
          <a:blip r:embed="rId6"/>
          <a:srcRect/>
          <a:stretch>
            <a:fillRect/>
          </a:stretch>
        </p:blipFill>
        <p:spPr bwMode="auto">
          <a:xfrm>
            <a:off x="5643570" y="5554971"/>
            <a:ext cx="1500198" cy="1303029"/>
          </a:xfrm>
          <a:prstGeom prst="ellipse">
            <a:avLst/>
          </a:prstGeom>
          <a:ln>
            <a:noFill/>
          </a:ln>
          <a:effectLst>
            <a:softEdge rad="112500"/>
          </a:effectLst>
        </p:spPr>
      </p:pic>
      <p:pic>
        <p:nvPicPr>
          <p:cNvPr id="10" name="Picture 5" descr="C:\Documents and Settings\Raul Peralta.AGRICULTURA\Escritorio\descarga (1).jpg"/>
          <p:cNvPicPr>
            <a:picLocks noChangeAspect="1" noChangeArrowheads="1"/>
          </p:cNvPicPr>
          <p:nvPr/>
        </p:nvPicPr>
        <p:blipFill>
          <a:blip r:embed="rId7"/>
          <a:srcRect/>
          <a:stretch>
            <a:fillRect/>
          </a:stretch>
        </p:blipFill>
        <p:spPr bwMode="auto">
          <a:xfrm>
            <a:off x="7550383" y="3286124"/>
            <a:ext cx="1593617" cy="1428760"/>
          </a:xfrm>
          <a:prstGeom prst="ellipse">
            <a:avLst/>
          </a:prstGeom>
          <a:ln>
            <a:noFill/>
          </a:ln>
          <a:effectLst>
            <a:softEdge rad="112500"/>
          </a:effectLst>
        </p:spPr>
      </p:pic>
      <p:pic>
        <p:nvPicPr>
          <p:cNvPr id="11" name="Picture 6" descr="C:\Documents and Settings\Raul Peralta.AGRICULTURA\Escritorio\descarga (2).jpg"/>
          <p:cNvPicPr>
            <a:picLocks noChangeAspect="1" noChangeArrowheads="1"/>
          </p:cNvPicPr>
          <p:nvPr/>
        </p:nvPicPr>
        <p:blipFill>
          <a:blip r:embed="rId8"/>
          <a:srcRect/>
          <a:stretch>
            <a:fillRect/>
          </a:stretch>
        </p:blipFill>
        <p:spPr bwMode="auto">
          <a:xfrm>
            <a:off x="714348" y="5072074"/>
            <a:ext cx="1714512" cy="1270009"/>
          </a:xfrm>
          <a:prstGeom prst="ellipse">
            <a:avLst/>
          </a:prstGeom>
          <a:ln>
            <a:noFill/>
          </a:ln>
          <a:effectLst>
            <a:softEdge rad="112500"/>
          </a:effectLst>
        </p:spPr>
      </p:pic>
      <p:pic>
        <p:nvPicPr>
          <p:cNvPr id="12" name="Picture 9" descr="C:\Documents and Settings\Raul Peralta.AGRICULTURA\Escritorio\29572.jpeg"/>
          <p:cNvPicPr>
            <a:picLocks noChangeAspect="1" noChangeArrowheads="1"/>
          </p:cNvPicPr>
          <p:nvPr/>
        </p:nvPicPr>
        <p:blipFill>
          <a:blip r:embed="rId9"/>
          <a:srcRect/>
          <a:stretch>
            <a:fillRect/>
          </a:stretch>
        </p:blipFill>
        <p:spPr bwMode="auto">
          <a:xfrm>
            <a:off x="7215174" y="4429132"/>
            <a:ext cx="1928826" cy="1214422"/>
          </a:xfrm>
          <a:prstGeom prst="ellipse">
            <a:avLst/>
          </a:prstGeom>
          <a:ln>
            <a:noFill/>
          </a:ln>
          <a:effectLst>
            <a:softEdge rad="112500"/>
          </a:effectLst>
        </p:spPr>
      </p:pic>
      <p:pic>
        <p:nvPicPr>
          <p:cNvPr id="13" name="Picture 11" descr="C:\Documents and Settings\Raul Peralta.AGRICULTURA\Escritorio\piña-500.jpg"/>
          <p:cNvPicPr>
            <a:picLocks noChangeAspect="1" noChangeArrowheads="1"/>
          </p:cNvPicPr>
          <p:nvPr/>
        </p:nvPicPr>
        <p:blipFill>
          <a:blip r:embed="rId10"/>
          <a:srcRect/>
          <a:stretch>
            <a:fillRect/>
          </a:stretch>
        </p:blipFill>
        <p:spPr bwMode="auto">
          <a:xfrm>
            <a:off x="6786578" y="5357826"/>
            <a:ext cx="1928826" cy="1350178"/>
          </a:xfrm>
          <a:prstGeom prst="ellipse">
            <a:avLst/>
          </a:prstGeom>
          <a:ln>
            <a:noFill/>
          </a:ln>
          <a:effectLst>
            <a:softEdge rad="112500"/>
          </a:effectLst>
        </p:spPr>
      </p:pic>
      <p:pic>
        <p:nvPicPr>
          <p:cNvPr id="14" name="Picture 8" descr="C:\Documents and Settings\Raul Peralta.AGRICULTURA\Escritorio\images (1).jpg"/>
          <p:cNvPicPr>
            <a:picLocks noChangeAspect="1" noChangeArrowheads="1"/>
          </p:cNvPicPr>
          <p:nvPr/>
        </p:nvPicPr>
        <p:blipFill>
          <a:blip r:embed="rId11"/>
          <a:srcRect/>
          <a:stretch>
            <a:fillRect/>
          </a:stretch>
        </p:blipFill>
        <p:spPr bwMode="auto">
          <a:xfrm>
            <a:off x="4071934" y="5643577"/>
            <a:ext cx="1700219" cy="1214423"/>
          </a:xfrm>
          <a:prstGeom prst="ellipse">
            <a:avLst/>
          </a:prstGeom>
          <a:ln>
            <a:noFill/>
          </a:ln>
          <a:effectLst>
            <a:softEdge rad="112500"/>
          </a:effectLst>
        </p:spPr>
      </p:pic>
      <p:sp>
        <p:nvSpPr>
          <p:cNvPr id="16" name="15 Elipse"/>
          <p:cNvSpPr/>
          <p:nvPr/>
        </p:nvSpPr>
        <p:spPr>
          <a:xfrm>
            <a:off x="1928794" y="2143116"/>
            <a:ext cx="5572164" cy="34290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16 CuadroTexto"/>
          <p:cNvSpPr txBox="1"/>
          <p:nvPr/>
        </p:nvSpPr>
        <p:spPr>
          <a:xfrm>
            <a:off x="2571736" y="3286124"/>
            <a:ext cx="4429156" cy="1323439"/>
          </a:xfrm>
          <a:prstGeom prst="rect">
            <a:avLst/>
          </a:prstGeom>
          <a:noFill/>
        </p:spPr>
        <p:txBody>
          <a:bodyPr wrap="square" rtlCol="0">
            <a:spAutoFit/>
          </a:bodyPr>
          <a:lstStyle/>
          <a:p>
            <a:pPr marL="274320" marR="0" lvl="0" indent="-274320" algn="ctr" defTabSz="914400" rtl="0" eaLnBrk="1" fontAlgn="auto" latinLnBrk="0" hangingPunct="1">
              <a:lnSpc>
                <a:spcPct val="100000"/>
              </a:lnSpc>
              <a:spcBef>
                <a:spcPts val="600"/>
              </a:spcBef>
              <a:spcAft>
                <a:spcPts val="0"/>
              </a:spcAft>
              <a:buClr>
                <a:srgbClr val="FE8637"/>
              </a:buClr>
              <a:buSzPct val="70000"/>
              <a:buFontTx/>
              <a:buNone/>
              <a:tabLst/>
              <a:defRPr/>
            </a:pPr>
            <a:r>
              <a:rPr kumimoji="0" lang="es-DO" sz="2000" b="1" i="0" u="none" strike="noStrike" kern="1200" cap="none" spc="0" normalizeH="0" baseline="0" noProof="0" dirty="0" smtClean="0">
                <a:ln>
                  <a:noFill/>
                </a:ln>
                <a:solidFill>
                  <a:prstClr val="black"/>
                </a:solidFill>
                <a:effectLst/>
                <a:uLnTx/>
                <a:uFillTx/>
                <a:latin typeface="Century Schoolbook"/>
                <a:ea typeface="+mn-ea"/>
                <a:cs typeface="+mn-cs"/>
              </a:rPr>
              <a:t>Principales Frutas y Hortalizas incluidas en programa Monitoreo residuos plaguicidas 2011-2013</a:t>
            </a:r>
            <a:endParaRPr kumimoji="0" lang="es-DO" sz="2000" b="1" i="0"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12290" name="Picture 2" descr="Resultado de imagen para vainitas"/>
          <p:cNvPicPr>
            <a:picLocks noChangeAspect="1" noChangeArrowheads="1"/>
          </p:cNvPicPr>
          <p:nvPr/>
        </p:nvPicPr>
        <p:blipFill>
          <a:blip r:embed="rId12"/>
          <a:srcRect l="-1785" t="5137" r="1785" b="4965"/>
          <a:stretch>
            <a:fillRect/>
          </a:stretch>
        </p:blipFill>
        <p:spPr bwMode="auto">
          <a:xfrm>
            <a:off x="5643570" y="714356"/>
            <a:ext cx="2628879" cy="1643050"/>
          </a:xfrm>
          <a:prstGeom prst="ellipse">
            <a:avLst/>
          </a:prstGeom>
          <a:ln>
            <a:noFill/>
          </a:ln>
          <a:effectLst>
            <a:softEdge rad="112500"/>
          </a:effectLst>
        </p:spPr>
      </p:pic>
      <p:pic>
        <p:nvPicPr>
          <p:cNvPr id="12292" name="Picture 4" descr="Resultado de imagen para berenjenas"/>
          <p:cNvPicPr>
            <a:picLocks noChangeAspect="1" noChangeArrowheads="1"/>
          </p:cNvPicPr>
          <p:nvPr/>
        </p:nvPicPr>
        <p:blipFill>
          <a:blip r:embed="rId13"/>
          <a:srcRect/>
          <a:stretch>
            <a:fillRect/>
          </a:stretch>
        </p:blipFill>
        <p:spPr bwMode="auto">
          <a:xfrm>
            <a:off x="2214546" y="5429954"/>
            <a:ext cx="2000064" cy="1428046"/>
          </a:xfrm>
          <a:prstGeom prst="ellipse">
            <a:avLst/>
          </a:prstGeom>
          <a:ln>
            <a:noFill/>
          </a:ln>
          <a:effectLst>
            <a:softEdge rad="112500"/>
          </a:effectLst>
        </p:spPr>
      </p:pic>
      <p:pic>
        <p:nvPicPr>
          <p:cNvPr id="12294" name="Picture 6" descr="Resultado de imagen para melon"/>
          <p:cNvPicPr>
            <a:picLocks noChangeAspect="1" noChangeArrowheads="1"/>
          </p:cNvPicPr>
          <p:nvPr/>
        </p:nvPicPr>
        <p:blipFill>
          <a:blip r:embed="rId14" cstate="print"/>
          <a:srcRect/>
          <a:stretch>
            <a:fillRect/>
          </a:stretch>
        </p:blipFill>
        <p:spPr bwMode="auto">
          <a:xfrm>
            <a:off x="0" y="2143116"/>
            <a:ext cx="2214546" cy="2022619"/>
          </a:xfrm>
          <a:prstGeom prst="ellipse">
            <a:avLst/>
          </a:prstGeom>
          <a:ln>
            <a:noFill/>
          </a:ln>
          <a:effectLst>
            <a:softEdge rad="112500"/>
          </a:effectLst>
        </p:spPr>
      </p:pic>
      <p:sp>
        <p:nvSpPr>
          <p:cNvPr id="12296" name="AutoShape 8" descr="Resultado de imagen para man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black"/>
              </a:solidFill>
              <a:effectLst/>
              <a:uLnTx/>
              <a:uFillTx/>
              <a:latin typeface="Century Schoolbook"/>
              <a:ea typeface="+mn-ea"/>
              <a:cs typeface="+mn-cs"/>
            </a:endParaRPr>
          </a:p>
        </p:txBody>
      </p:sp>
      <p:pic>
        <p:nvPicPr>
          <p:cNvPr id="22" name="21 Imagen" descr="Resultado de imagen para mango"/>
          <p:cNvPicPr/>
          <p:nvPr/>
        </p:nvPicPr>
        <p:blipFill>
          <a:blip r:embed="rId15" cstate="print"/>
          <a:srcRect/>
          <a:stretch>
            <a:fillRect/>
          </a:stretch>
        </p:blipFill>
        <p:spPr bwMode="auto">
          <a:xfrm>
            <a:off x="2285984" y="785794"/>
            <a:ext cx="1691416" cy="1691416"/>
          </a:xfrm>
          <a:prstGeom prst="ellipse">
            <a:avLst/>
          </a:prstGeom>
          <a:ln>
            <a:noFill/>
          </a:ln>
          <a:effectLst>
            <a:softEdge rad="112500"/>
          </a:effectLst>
        </p:spPr>
      </p:pic>
    </p:spTree>
    <p:extLst>
      <p:ext uri="{BB962C8B-B14F-4D97-AF65-F5344CB8AC3E}">
        <p14:creationId xmlns:p14="http://schemas.microsoft.com/office/powerpoint/2010/main" val="1935665767"/>
      </p:ext>
    </p:extLst>
  </p:cSld>
  <p:clrMapOvr>
    <a:masterClrMapping/>
  </p:clrMapOvr>
  <p:transition advClick="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0"/>
            <a:ext cx="8215370" cy="1357298"/>
          </a:xfrm>
        </p:spPr>
        <p:txBody>
          <a:bodyPr vert="horz" anchor="b">
            <a:noAutofit/>
          </a:bodyPr>
          <a:lstStyle/>
          <a:p>
            <a:pPr marL="0" lvl="1" algn="ctr" rtl="0">
              <a:spcBef>
                <a:spcPct val="0"/>
              </a:spcBef>
              <a:defRPr/>
            </a:pPr>
            <a:r>
              <a:rPr lang="es-ES" sz="2400" b="1" dirty="0" smtClean="0">
                <a:latin typeface="+mj-lt"/>
              </a:rPr>
              <a:t>Resultados Programa Monitoreo </a:t>
            </a:r>
            <a:r>
              <a:rPr lang="es-ES" sz="2400" b="1" dirty="0">
                <a:latin typeface="+mj-lt"/>
              </a:rPr>
              <a:t>establecimiento Línea de Base</a:t>
            </a:r>
            <a:r>
              <a:rPr lang="en-US" sz="2400" b="1" dirty="0">
                <a:latin typeface="+mj-lt"/>
              </a:rPr>
              <a:t>. </a:t>
            </a:r>
            <a:r>
              <a:rPr lang="en-US" sz="2400" b="1" dirty="0" smtClean="0">
                <a:latin typeface="+mj-lt"/>
              </a:rPr>
              <a:t>2011-2013</a:t>
            </a:r>
            <a:endParaRPr lang="es-DO" sz="2400" b="1" dirty="0">
              <a:latin typeface="+mj-lt"/>
            </a:endParaRPr>
          </a:p>
        </p:txBody>
      </p:sp>
      <p:graphicFrame>
        <p:nvGraphicFramePr>
          <p:cNvPr id="4" name="Content Placeholder 3"/>
          <p:cNvGraphicFramePr>
            <a:graphicFrameLocks noGrp="1"/>
          </p:cNvGraphicFramePr>
          <p:nvPr>
            <p:ph sz="quarter" idx="1"/>
          </p:nvPr>
        </p:nvGraphicFramePr>
        <p:xfrm>
          <a:off x="0" y="1484784"/>
          <a:ext cx="8858280" cy="53732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3169414834"/>
              </p:ext>
            </p:extLst>
          </p:nvPr>
        </p:nvGraphicFramePr>
        <p:xfrm>
          <a:off x="428596" y="874689"/>
          <a:ext cx="8229600" cy="59833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noGrp="1"/>
          </p:cNvGraphicFramePr>
          <p:nvPr/>
        </p:nvGraphicFramePr>
        <p:xfrm>
          <a:off x="0" y="285728"/>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noGrp="1"/>
          </p:cNvGraphicFramePr>
          <p:nvPr/>
        </p:nvGraphicFramePr>
        <p:xfrm>
          <a:off x="642910" y="1785926"/>
          <a:ext cx="7858180" cy="4143404"/>
        </p:xfrm>
        <a:graphic>
          <a:graphicData uri="http://schemas.openxmlformats.org/drawingml/2006/chart">
            <c:chart xmlns:c="http://schemas.openxmlformats.org/drawingml/2006/chart" xmlns:r="http://schemas.openxmlformats.org/officeDocument/2006/relationships" r:id="rId2"/>
          </a:graphicData>
        </a:graphic>
      </p:graphicFrame>
      <p:sp>
        <p:nvSpPr>
          <p:cNvPr id="3" name="2 Título"/>
          <p:cNvSpPr>
            <a:spLocks noGrp="1"/>
          </p:cNvSpPr>
          <p:nvPr>
            <p:ph type="title"/>
          </p:nvPr>
        </p:nvSpPr>
        <p:spPr>
          <a:xfrm>
            <a:off x="571472" y="285728"/>
            <a:ext cx="8372476" cy="1203348"/>
          </a:xfrm>
        </p:spPr>
        <p:txBody>
          <a:bodyPr>
            <a:noAutofit/>
          </a:bodyPr>
          <a:lstStyle/>
          <a:p>
            <a:pPr algn="ctr"/>
            <a:r>
              <a:rPr lang="es-ES" sz="2500" b="1" dirty="0" smtClean="0">
                <a:solidFill>
                  <a:srgbClr val="FF0000"/>
                </a:solidFill>
              </a:rPr>
              <a:t>EJEMPLO LMR NOTIFICADO CARBENDAZIN EN PIMIENTO DENTRO DEL LIMITE ESTABLECIDO POR CODEX</a:t>
            </a:r>
            <a:endParaRPr lang="es-DO" sz="2500" dirty="0">
              <a:solidFill>
                <a:srgbClr val="FF0000"/>
              </a:solidFill>
            </a:endParaRPr>
          </a:p>
        </p:txBody>
      </p:sp>
      <p:sp>
        <p:nvSpPr>
          <p:cNvPr id="5" name="4 Marcador de contenido"/>
          <p:cNvSpPr>
            <a:spLocks noGrp="1"/>
          </p:cNvSpPr>
          <p:nvPr>
            <p:ph sz="quarter" idx="1"/>
          </p:nvPr>
        </p:nvSpPr>
        <p:spPr>
          <a:xfrm>
            <a:off x="5572132" y="6286520"/>
            <a:ext cx="1833585" cy="523220"/>
          </a:xfrm>
          <a:prstGeom prst="rect">
            <a:avLst/>
          </a:prstGeom>
        </p:spPr>
        <p:txBody>
          <a:bodyPr wrap="square">
            <a:spAutoFit/>
          </a:bodyPr>
          <a:lstStyle/>
          <a:p>
            <a:pPr>
              <a:buNone/>
            </a:pPr>
            <a:r>
              <a:rPr lang="es-DO" sz="1400" dirty="0" err="1" smtClean="0"/>
              <a:t>Fuente:Codex</a:t>
            </a:r>
            <a:r>
              <a:rPr lang="es-DO" sz="1400" dirty="0" smtClean="0"/>
              <a:t>/</a:t>
            </a:r>
            <a:r>
              <a:rPr lang="es-DO" sz="1400" dirty="0" err="1" smtClean="0"/>
              <a:t>Rassf</a:t>
            </a:r>
            <a:r>
              <a:rPr lang="es-DO" sz="1400" dirty="0" smtClean="0"/>
              <a:t>/UE</a:t>
            </a:r>
            <a:endParaRPr lang="es-DO"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noAutofit/>
          </a:bodyPr>
          <a:lstStyle/>
          <a:p>
            <a:pPr algn="ctr"/>
            <a:r>
              <a:rPr lang="es-ES" sz="2500" b="1" dirty="0" smtClean="0">
                <a:solidFill>
                  <a:srgbClr val="FF0000"/>
                </a:solidFill>
              </a:rPr>
              <a:t>EJEMPLO LMR NOTIFICADO PERMETRIN EN PIMIENTO DENTRO DEL LIMITE ESTABBLECIDO  POR CODEX</a:t>
            </a:r>
            <a:endParaRPr lang="es-DO" sz="2500" b="1" dirty="0">
              <a:solidFill>
                <a:srgbClr val="FF0000"/>
              </a:solidFill>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671212786"/>
              </p:ext>
            </p:extLst>
          </p:nvPr>
        </p:nvGraphicFramePr>
        <p:xfrm>
          <a:off x="642910" y="1571612"/>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39610082"/>
              </p:ext>
            </p:extLst>
          </p:nvPr>
        </p:nvGraphicFramePr>
        <p:xfrm>
          <a:off x="1115613" y="620684"/>
          <a:ext cx="6768754" cy="5445153"/>
        </p:xfrm>
        <a:graphic>
          <a:graphicData uri="http://schemas.openxmlformats.org/drawingml/2006/table">
            <a:tbl>
              <a:tblPr>
                <a:tableStyleId>{5C22544A-7EE6-4342-B048-85BDC9FD1C3A}</a:tableStyleId>
              </a:tblPr>
              <a:tblGrid>
                <a:gridCol w="1862679">
                  <a:extLst>
                    <a:ext uri="{9D8B030D-6E8A-4147-A177-3AD203B41FA5}">
                      <a16:colId xmlns:a16="http://schemas.microsoft.com/office/drawing/2014/main" val="1815234921"/>
                    </a:ext>
                  </a:extLst>
                </a:gridCol>
                <a:gridCol w="1282500">
                  <a:extLst>
                    <a:ext uri="{9D8B030D-6E8A-4147-A177-3AD203B41FA5}">
                      <a16:colId xmlns:a16="http://schemas.microsoft.com/office/drawing/2014/main" val="1958091753"/>
                    </a:ext>
                  </a:extLst>
                </a:gridCol>
                <a:gridCol w="1180715">
                  <a:extLst>
                    <a:ext uri="{9D8B030D-6E8A-4147-A177-3AD203B41FA5}">
                      <a16:colId xmlns:a16="http://schemas.microsoft.com/office/drawing/2014/main" val="2884481211"/>
                    </a:ext>
                  </a:extLst>
                </a:gridCol>
                <a:gridCol w="1221430">
                  <a:extLst>
                    <a:ext uri="{9D8B030D-6E8A-4147-A177-3AD203B41FA5}">
                      <a16:colId xmlns:a16="http://schemas.microsoft.com/office/drawing/2014/main" val="652153616"/>
                    </a:ext>
                  </a:extLst>
                </a:gridCol>
                <a:gridCol w="1221430">
                  <a:extLst>
                    <a:ext uri="{9D8B030D-6E8A-4147-A177-3AD203B41FA5}">
                      <a16:colId xmlns:a16="http://schemas.microsoft.com/office/drawing/2014/main" val="3243073329"/>
                    </a:ext>
                  </a:extLst>
                </a:gridCol>
              </a:tblGrid>
              <a:tr h="639102">
                <a:tc gridSpan="5">
                  <a:txBody>
                    <a:bodyPr/>
                    <a:lstStyle/>
                    <a:p>
                      <a:pPr algn="ctr" fontAlgn="b"/>
                      <a:r>
                        <a:rPr lang="es-DO" sz="1400" u="none" strike="noStrike" dirty="0">
                          <a:effectLst/>
                        </a:rPr>
                        <a:t>INFORME RESULTADOS PROGRAMA MONITOREO RESIDUOS DE PLAGUICIDAS AÑOS 2015-2016</a:t>
                      </a:r>
                      <a:endParaRPr lang="es-DO"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2396778777"/>
                  </a:ext>
                </a:extLst>
              </a:tr>
              <a:tr h="268423">
                <a:tc>
                  <a:txBody>
                    <a:bodyPr/>
                    <a:lstStyle/>
                    <a:p>
                      <a:pPr algn="l" fontAlgn="b"/>
                      <a:r>
                        <a:rPr lang="es-DO" sz="1400" u="none" strike="noStrike">
                          <a:effectLst/>
                        </a:rPr>
                        <a:t>ALIMENTOS</a:t>
                      </a:r>
                      <a:endParaRPr lang="es-DO" sz="1400" b="1"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s-DO" sz="1400" u="none" strike="noStrike" dirty="0">
                          <a:effectLst/>
                        </a:rPr>
                        <a:t>2015</a:t>
                      </a:r>
                      <a:endParaRPr lang="es-DO"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DO"/>
                    </a:p>
                  </a:txBody>
                  <a:tcPr/>
                </a:tc>
                <a:tc>
                  <a:txBody>
                    <a:bodyPr/>
                    <a:lstStyle/>
                    <a:p>
                      <a:pPr algn="r" fontAlgn="b"/>
                      <a:r>
                        <a:rPr lang="es-DO" sz="1400" u="none" strike="noStrike">
                          <a:effectLst/>
                        </a:rPr>
                        <a:t>2016</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DO" sz="1400" u="none" strike="noStrike">
                          <a:effectLst/>
                        </a:rPr>
                        <a:t> </a:t>
                      </a:r>
                      <a:endParaRPr lang="es-D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2963862"/>
                  </a:ext>
                </a:extLst>
              </a:tr>
              <a:tr h="447372">
                <a:tc>
                  <a:txBody>
                    <a:bodyPr/>
                    <a:lstStyle/>
                    <a:p>
                      <a:pPr algn="l" fontAlgn="b"/>
                      <a:r>
                        <a:rPr lang="es-DO" sz="1400" u="none" strike="noStrike">
                          <a:effectLst/>
                        </a:rPr>
                        <a:t> </a:t>
                      </a:r>
                      <a:endParaRPr lang="es-DO"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DO" sz="1400" u="none" strike="noStrike" dirty="0">
                          <a:effectLst/>
                        </a:rPr>
                        <a:t>muestras no </a:t>
                      </a:r>
                      <a:r>
                        <a:rPr lang="es-DO" sz="1400" u="none" strike="noStrike" dirty="0" err="1">
                          <a:effectLst/>
                        </a:rPr>
                        <a:t>coformes</a:t>
                      </a:r>
                      <a:endParaRPr lang="es-D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DO" sz="1400" u="none" strike="noStrike" dirty="0">
                          <a:effectLst/>
                        </a:rPr>
                        <a:t>muestras conformes</a:t>
                      </a:r>
                      <a:endParaRPr lang="es-D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DO" sz="1400" u="none" strike="noStrike">
                          <a:effectLst/>
                        </a:rPr>
                        <a:t>muestras no coformes</a:t>
                      </a:r>
                      <a:endParaRPr lang="es-DO"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DO" sz="1400" u="none" strike="noStrike">
                          <a:effectLst/>
                        </a:rPr>
                        <a:t>muestras conformes</a:t>
                      </a:r>
                      <a:endParaRPr lang="es-DO"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1018561"/>
                  </a:ext>
                </a:extLst>
              </a:tr>
              <a:tr h="255641">
                <a:tc>
                  <a:txBody>
                    <a:bodyPr/>
                    <a:lstStyle/>
                    <a:p>
                      <a:pPr algn="l" fontAlgn="b"/>
                      <a:r>
                        <a:rPr lang="es-DO" sz="1400" u="none" strike="noStrike">
                          <a:effectLst/>
                        </a:rPr>
                        <a:t>AJI PICANTE</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30.23%</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69.77%</a:t>
                      </a:r>
                      <a:endParaRPr lang="es-D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16.13%</a:t>
                      </a:r>
                      <a:endParaRPr lang="es-D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83.87%</a:t>
                      </a:r>
                      <a:endParaRPr lang="es-D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0949281"/>
                  </a:ext>
                </a:extLst>
              </a:tr>
              <a:tr h="255641">
                <a:tc>
                  <a:txBody>
                    <a:bodyPr/>
                    <a:lstStyle/>
                    <a:p>
                      <a:pPr algn="l" fontAlgn="b"/>
                      <a:r>
                        <a:rPr lang="es-DO" sz="1400" u="none" strike="noStrike">
                          <a:effectLst/>
                        </a:rPr>
                        <a:t>AJI DULCE</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23.81%</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76.19%</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26.26%</a:t>
                      </a:r>
                      <a:endParaRPr lang="es-D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73.74%</a:t>
                      </a:r>
                      <a:endParaRPr lang="es-D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4313657"/>
                  </a:ext>
                </a:extLst>
              </a:tr>
              <a:tr h="255641">
                <a:tc>
                  <a:txBody>
                    <a:bodyPr/>
                    <a:lstStyle/>
                    <a:p>
                      <a:pPr algn="l" fontAlgn="b"/>
                      <a:r>
                        <a:rPr lang="es-DO" sz="1400" u="none" strike="noStrike">
                          <a:effectLst/>
                        </a:rPr>
                        <a:t>BERENJENA</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22.22%</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77.78%</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3.92%</a:t>
                      </a:r>
                      <a:endParaRPr lang="es-D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96.08%</a:t>
                      </a:r>
                      <a:endParaRPr lang="es-D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6556838"/>
                  </a:ext>
                </a:extLst>
              </a:tr>
              <a:tr h="255641">
                <a:tc>
                  <a:txBody>
                    <a:bodyPr/>
                    <a:lstStyle/>
                    <a:p>
                      <a:pPr algn="l" fontAlgn="b"/>
                      <a:r>
                        <a:rPr lang="es-DO" sz="1400" u="none" strike="noStrike">
                          <a:effectLst/>
                        </a:rPr>
                        <a:t>BROCOLI</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21.43%</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78.57%</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20.69%</a:t>
                      </a:r>
                      <a:endParaRPr lang="es-D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79.31%</a:t>
                      </a:r>
                      <a:endParaRPr lang="es-D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6480346"/>
                  </a:ext>
                </a:extLst>
              </a:tr>
              <a:tr h="255641">
                <a:tc>
                  <a:txBody>
                    <a:bodyPr/>
                    <a:lstStyle/>
                    <a:p>
                      <a:pPr algn="l" fontAlgn="b"/>
                      <a:r>
                        <a:rPr lang="es-DO" sz="1400" u="none" strike="noStrike">
                          <a:effectLst/>
                        </a:rPr>
                        <a:t>CEBOLLA</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13.79%</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86.21%</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2.00%</a:t>
                      </a:r>
                      <a:endParaRPr lang="es-D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98.00%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9434352"/>
                  </a:ext>
                </a:extLst>
              </a:tr>
              <a:tr h="255641">
                <a:tc>
                  <a:txBody>
                    <a:bodyPr/>
                    <a:lstStyle/>
                    <a:p>
                      <a:pPr algn="l" fontAlgn="b"/>
                      <a:r>
                        <a:rPr lang="es-DO" sz="1400" u="none" strike="noStrike">
                          <a:effectLst/>
                        </a:rPr>
                        <a:t>CUNDEAMOR</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13.64%</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86.36%</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100.00%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1855796"/>
                  </a:ext>
                </a:extLst>
              </a:tr>
              <a:tr h="255641">
                <a:tc>
                  <a:txBody>
                    <a:bodyPr/>
                    <a:lstStyle/>
                    <a:p>
                      <a:pPr algn="l" fontAlgn="b"/>
                      <a:r>
                        <a:rPr lang="es-DO" sz="1400" u="none" strike="noStrike">
                          <a:effectLst/>
                        </a:rPr>
                        <a:t>GUANDUL</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5.88%</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94.12%</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7.14%</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92.86%</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96559"/>
                  </a:ext>
                </a:extLst>
              </a:tr>
              <a:tr h="255641">
                <a:tc>
                  <a:txBody>
                    <a:bodyPr/>
                    <a:lstStyle/>
                    <a:p>
                      <a:pPr algn="l" fontAlgn="b"/>
                      <a:r>
                        <a:rPr lang="es-DO" sz="1400" u="none" strike="noStrike">
                          <a:effectLst/>
                        </a:rPr>
                        <a:t>GUINEO(BANANO)</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100.00%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100.00%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315529"/>
                  </a:ext>
                </a:extLst>
              </a:tr>
              <a:tr h="255641">
                <a:tc>
                  <a:txBody>
                    <a:bodyPr/>
                    <a:lstStyle/>
                    <a:p>
                      <a:pPr algn="l" fontAlgn="b"/>
                      <a:r>
                        <a:rPr lang="es-DO" sz="1400" u="none" strike="noStrike">
                          <a:effectLst/>
                        </a:rPr>
                        <a:t>LECHUGAS</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21.43%</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78.57%</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12.50%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87.50%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4779183"/>
                  </a:ext>
                </a:extLst>
              </a:tr>
              <a:tr h="255641">
                <a:tc>
                  <a:txBody>
                    <a:bodyPr/>
                    <a:lstStyle/>
                    <a:p>
                      <a:pPr algn="l" fontAlgn="b"/>
                      <a:r>
                        <a:rPr lang="es-DO" sz="1400" u="none" strike="noStrike">
                          <a:effectLst/>
                        </a:rPr>
                        <a:t>MANZANA</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100.00%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100.00%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4742276"/>
                  </a:ext>
                </a:extLst>
              </a:tr>
              <a:tr h="255641">
                <a:tc>
                  <a:txBody>
                    <a:bodyPr/>
                    <a:lstStyle/>
                    <a:p>
                      <a:pPr algn="l" fontAlgn="b"/>
                      <a:r>
                        <a:rPr lang="es-DO" sz="1400" u="none" strike="noStrike">
                          <a:effectLst/>
                        </a:rPr>
                        <a:t>REPOLLO</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8.33%</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91.67%</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2.27%</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97.73%</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290515"/>
                  </a:ext>
                </a:extLst>
              </a:tr>
              <a:tr h="255641">
                <a:tc>
                  <a:txBody>
                    <a:bodyPr/>
                    <a:lstStyle/>
                    <a:p>
                      <a:pPr algn="l" fontAlgn="b"/>
                      <a:r>
                        <a:rPr lang="es-DO" sz="1400" u="none" strike="noStrike">
                          <a:effectLst/>
                        </a:rPr>
                        <a:t>TINDORA</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11.11%</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88.89%</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100.00%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1140298"/>
                  </a:ext>
                </a:extLst>
              </a:tr>
              <a:tr h="255641">
                <a:tc>
                  <a:txBody>
                    <a:bodyPr/>
                    <a:lstStyle/>
                    <a:p>
                      <a:pPr algn="l" fontAlgn="b"/>
                      <a:r>
                        <a:rPr lang="es-DO" sz="1400" u="none" strike="noStrike">
                          <a:effectLst/>
                        </a:rPr>
                        <a:t>TOMATE</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9.52%</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90.48%</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5.13%</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94.87%</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1282292"/>
                  </a:ext>
                </a:extLst>
              </a:tr>
              <a:tr h="255641">
                <a:tc>
                  <a:txBody>
                    <a:bodyPr/>
                    <a:lstStyle/>
                    <a:p>
                      <a:pPr algn="l" fontAlgn="b"/>
                      <a:r>
                        <a:rPr lang="es-DO" sz="1400" u="none" strike="noStrike">
                          <a:effectLst/>
                        </a:rPr>
                        <a:t>UVAS IMPORTADAS</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5.26%</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94.74%</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100.00%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7460106"/>
                  </a:ext>
                </a:extLst>
              </a:tr>
              <a:tr h="255641">
                <a:tc>
                  <a:txBody>
                    <a:bodyPr/>
                    <a:lstStyle/>
                    <a:p>
                      <a:pPr algn="l" fontAlgn="b"/>
                      <a:r>
                        <a:rPr lang="es-DO" sz="1400" u="none" strike="noStrike">
                          <a:effectLst/>
                        </a:rPr>
                        <a:t>VAINITAS LARGAS</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34.38%</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65.63%</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0.00%</a:t>
                      </a:r>
                      <a:endParaRPr lang="es-DO"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100.00%</a:t>
                      </a:r>
                      <a:endParaRPr lang="es-DO"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2574778"/>
                  </a:ext>
                </a:extLst>
              </a:tr>
              <a:tr h="255641">
                <a:tc>
                  <a:txBody>
                    <a:bodyPr/>
                    <a:lstStyle/>
                    <a:p>
                      <a:pPr algn="l" fontAlgn="b"/>
                      <a:r>
                        <a:rPr lang="es-DO" sz="1400" u="none" strike="noStrike">
                          <a:effectLst/>
                        </a:rPr>
                        <a:t>TOTAL MUESTRAS</a:t>
                      </a:r>
                      <a:endParaRPr lang="es-DO"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17.23%</a:t>
                      </a:r>
                      <a:endParaRPr lang="es-DO"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82.77%</a:t>
                      </a:r>
                      <a:endParaRPr lang="es-DO"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a:effectLst/>
                        </a:rPr>
                        <a:t>8.36%</a:t>
                      </a:r>
                      <a:endParaRPr lang="es-DO"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DO" sz="1400" u="none" strike="noStrike" dirty="0">
                          <a:effectLst/>
                        </a:rPr>
                        <a:t>91.64%</a:t>
                      </a:r>
                      <a:endParaRPr lang="es-DO"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4610431"/>
                  </a:ext>
                </a:extLst>
              </a:tr>
            </a:tbl>
          </a:graphicData>
        </a:graphic>
      </p:graphicFrame>
    </p:spTree>
    <p:extLst>
      <p:ext uri="{BB962C8B-B14F-4D97-AF65-F5344CB8AC3E}">
        <p14:creationId xmlns:p14="http://schemas.microsoft.com/office/powerpoint/2010/main" val="1094760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tx1"/>
                </a:solidFill>
              </a:rPr>
              <a:t>CONTENIDO</a:t>
            </a:r>
            <a:endParaRPr lang="es-DO" b="1" dirty="0">
              <a:solidFill>
                <a:schemeClr val="tx1"/>
              </a:solidFill>
            </a:endParaRPr>
          </a:p>
        </p:txBody>
      </p:sp>
      <p:sp>
        <p:nvSpPr>
          <p:cNvPr id="3" name="2 Marcador de contenido"/>
          <p:cNvSpPr>
            <a:spLocks noGrp="1"/>
          </p:cNvSpPr>
          <p:nvPr>
            <p:ph sz="quarter" idx="1"/>
          </p:nvPr>
        </p:nvSpPr>
        <p:spPr/>
        <p:txBody>
          <a:bodyPr>
            <a:normAutofit fontScale="92500" lnSpcReduction="10000"/>
          </a:bodyPr>
          <a:lstStyle/>
          <a:p>
            <a:pPr marL="514350" indent="-514350" algn="just">
              <a:buFont typeface="+mj-lt"/>
              <a:buAutoNum type="romanUcPeriod"/>
            </a:pPr>
            <a:endParaRPr lang="es-ES" b="1" dirty="0" smtClean="0"/>
          </a:p>
          <a:p>
            <a:pPr marL="514350" indent="-514350" algn="just">
              <a:buFont typeface="+mj-lt"/>
              <a:buAutoNum type="romanUcPeriod"/>
            </a:pPr>
            <a:r>
              <a:rPr lang="es-ES" b="1" dirty="0" smtClean="0"/>
              <a:t>Introducción a los LMR</a:t>
            </a:r>
            <a:endParaRPr lang="es-ES" b="1" dirty="0"/>
          </a:p>
          <a:p>
            <a:pPr marL="514350" indent="-514350" algn="just">
              <a:buFont typeface="+mj-lt"/>
              <a:buAutoNum type="romanUcPeriod"/>
            </a:pPr>
            <a:r>
              <a:rPr lang="es-ES" b="1" dirty="0" smtClean="0"/>
              <a:t>Antecedentes </a:t>
            </a:r>
            <a:r>
              <a:rPr lang="es-ES" b="1" dirty="0" err="1" smtClean="0"/>
              <a:t>Adopcion</a:t>
            </a:r>
            <a:r>
              <a:rPr lang="es-ES" b="1" dirty="0" smtClean="0"/>
              <a:t> LMR</a:t>
            </a:r>
          </a:p>
          <a:p>
            <a:pPr marL="514350" indent="-514350" algn="just">
              <a:buFont typeface="+mj-lt"/>
              <a:buAutoNum type="romanUcPeriod"/>
            </a:pPr>
            <a:endParaRPr lang="es-ES" b="1" dirty="0" smtClean="0"/>
          </a:p>
          <a:p>
            <a:pPr marL="514350" indent="-514350" algn="just">
              <a:buFont typeface="+mj-lt"/>
              <a:buAutoNum type="romanUcPeriod"/>
            </a:pPr>
            <a:r>
              <a:rPr lang="es-ES" b="1" dirty="0" smtClean="0"/>
              <a:t>Implementación de los LMR del Codex</a:t>
            </a:r>
          </a:p>
          <a:p>
            <a:pPr lvl="1" algn="just"/>
            <a:r>
              <a:rPr lang="es-ES" i="1" dirty="0" smtClean="0"/>
              <a:t>Programa establecimiento Línea de Base</a:t>
            </a:r>
          </a:p>
          <a:p>
            <a:pPr lvl="1" algn="just"/>
            <a:r>
              <a:rPr lang="es-ES" i="1" dirty="0" smtClean="0"/>
              <a:t>Programa de monitoreo de residuos de plaguicidas.</a:t>
            </a:r>
          </a:p>
          <a:p>
            <a:pPr lvl="1" algn="just"/>
            <a:endParaRPr lang="es-ES" i="1" dirty="0" smtClean="0"/>
          </a:p>
          <a:p>
            <a:pPr marL="514350" indent="-514350" algn="just">
              <a:buFont typeface="+mj-lt"/>
              <a:buAutoNum type="romanUcPeriod"/>
            </a:pPr>
            <a:r>
              <a:rPr lang="es-ES" b="1" dirty="0" smtClean="0"/>
              <a:t>Notificaciones de rechazos de Frutas y Hortalizas exportadas desde </a:t>
            </a:r>
            <a:r>
              <a:rPr lang="es-ES" b="1" dirty="0" err="1" smtClean="0"/>
              <a:t>Rep</a:t>
            </a:r>
            <a:r>
              <a:rPr lang="x-none" b="1" dirty="0" smtClean="0"/>
              <a:t>ú</a:t>
            </a:r>
            <a:r>
              <a:rPr lang="es-ES" b="1" dirty="0" err="1" smtClean="0"/>
              <a:t>blica</a:t>
            </a:r>
            <a:r>
              <a:rPr lang="es-ES" b="1" dirty="0" smtClean="0"/>
              <a:t> Dominicana por Residuos de Plaguicidas.</a:t>
            </a:r>
          </a:p>
          <a:p>
            <a:pPr marL="514350" indent="-514350" algn="just">
              <a:buFont typeface="+mj-lt"/>
              <a:buAutoNum type="romanUcPeriod"/>
            </a:pPr>
            <a:endParaRPr lang="es-ES" b="1" dirty="0" smtClean="0"/>
          </a:p>
          <a:p>
            <a:pPr marL="514350" indent="-514350" algn="just">
              <a:buFont typeface="+mj-lt"/>
              <a:buAutoNum type="romanUcPeriod"/>
            </a:pPr>
            <a:r>
              <a:rPr lang="x-none" b="1" dirty="0" smtClean="0"/>
              <a:t>Resultados, conclusiones </a:t>
            </a:r>
            <a:r>
              <a:rPr lang="es-ES" b="1" dirty="0" smtClean="0"/>
              <a:t>y dificultades.</a:t>
            </a:r>
          </a:p>
          <a:p>
            <a:pPr algn="just"/>
            <a:endParaRPr lang="es-ES" dirty="0" smtClean="0"/>
          </a:p>
          <a:p>
            <a:pPr algn="just"/>
            <a:endParaRPr lang="es-DO" dirty="0"/>
          </a:p>
        </p:txBody>
      </p:sp>
    </p:spTree>
    <p:extLst>
      <p:ext uri="{BB962C8B-B14F-4D97-AF65-F5344CB8AC3E}">
        <p14:creationId xmlns:p14="http://schemas.microsoft.com/office/powerpoint/2010/main" val="109762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10979910"/>
              </p:ext>
            </p:extLst>
          </p:nvPr>
        </p:nvGraphicFramePr>
        <p:xfrm>
          <a:off x="467544" y="404665"/>
          <a:ext cx="7848873" cy="6472799"/>
        </p:xfrm>
        <a:graphic>
          <a:graphicData uri="http://schemas.openxmlformats.org/drawingml/2006/table">
            <a:tbl>
              <a:tblPr/>
              <a:tblGrid>
                <a:gridCol w="3115969">
                  <a:extLst>
                    <a:ext uri="{9D8B030D-6E8A-4147-A177-3AD203B41FA5}">
                      <a16:colId xmlns:a16="http://schemas.microsoft.com/office/drawing/2014/main" val="3579526830"/>
                    </a:ext>
                  </a:extLst>
                </a:gridCol>
                <a:gridCol w="1347446">
                  <a:extLst>
                    <a:ext uri="{9D8B030D-6E8A-4147-A177-3AD203B41FA5}">
                      <a16:colId xmlns:a16="http://schemas.microsoft.com/office/drawing/2014/main" val="741828163"/>
                    </a:ext>
                  </a:extLst>
                </a:gridCol>
                <a:gridCol w="3385458">
                  <a:extLst>
                    <a:ext uri="{9D8B030D-6E8A-4147-A177-3AD203B41FA5}">
                      <a16:colId xmlns:a16="http://schemas.microsoft.com/office/drawing/2014/main" val="2463720780"/>
                    </a:ext>
                  </a:extLst>
                </a:gridCol>
              </a:tblGrid>
              <a:tr h="445765">
                <a:tc gridSpan="3">
                  <a:txBody>
                    <a:bodyPr/>
                    <a:lstStyle/>
                    <a:p>
                      <a:pPr algn="ctr" fontAlgn="b"/>
                      <a:r>
                        <a:rPr lang="es-DO" sz="2400" b="1" i="0" u="none" strike="noStrike" dirty="0">
                          <a:solidFill>
                            <a:srgbClr val="000000"/>
                          </a:solidFill>
                          <a:effectLst/>
                          <a:latin typeface="Calibri" panose="020F0502020204030204" pitchFamily="34" charset="0"/>
                        </a:rPr>
                        <a:t>DEPARTAMENTO DE INOCUIDAD AGROALIMENTARIA</a:t>
                      </a:r>
                    </a:p>
                  </a:txBody>
                  <a:tcPr marL="9525" marR="9525" marT="9525" marB="0" anchor="b">
                    <a:lnL>
                      <a:noFill/>
                    </a:lnL>
                    <a:lnR>
                      <a:noFill/>
                    </a:lnR>
                    <a:lnT>
                      <a:noFill/>
                    </a:lnT>
                    <a:lnB>
                      <a:noFill/>
                    </a:lnB>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1745822765"/>
                  </a:ext>
                </a:extLst>
              </a:tr>
              <a:tr h="445765">
                <a:tc gridSpan="3">
                  <a:txBody>
                    <a:bodyPr/>
                    <a:lstStyle/>
                    <a:p>
                      <a:pPr algn="ctr" fontAlgn="b"/>
                      <a:r>
                        <a:rPr lang="es-DO" sz="2400" b="1" i="0" u="none" strike="noStrike" dirty="0">
                          <a:solidFill>
                            <a:srgbClr val="000000"/>
                          </a:solidFill>
                          <a:effectLst/>
                          <a:latin typeface="Calibri" panose="020F0502020204030204" pitchFamily="34" charset="0"/>
                        </a:rPr>
                        <a:t>PROGRAMA MONITOREO RESIDUOS DE PLAGUCIDAS</a:t>
                      </a:r>
                    </a:p>
                  </a:txBody>
                  <a:tcPr marL="9525" marR="9525" marT="9525" marB="0" anchor="b">
                    <a:lnL>
                      <a:noFill/>
                    </a:lnL>
                    <a:lnR>
                      <a:noFill/>
                    </a:lnR>
                    <a:lnT>
                      <a:noFill/>
                    </a:lnT>
                    <a:lnB>
                      <a:noFill/>
                    </a:lnB>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2965004350"/>
                  </a:ext>
                </a:extLst>
              </a:tr>
              <a:tr h="445765">
                <a:tc gridSpan="3">
                  <a:txBody>
                    <a:bodyPr/>
                    <a:lstStyle/>
                    <a:p>
                      <a:pPr algn="ctr" fontAlgn="b"/>
                      <a:r>
                        <a:rPr lang="es-DO" sz="2400" b="1" i="0" u="none" strike="noStrike" dirty="0">
                          <a:solidFill>
                            <a:srgbClr val="000000"/>
                          </a:solidFill>
                          <a:effectLst/>
                          <a:latin typeface="Calibri" panose="020F0502020204030204" pitchFamily="34" charset="0"/>
                        </a:rPr>
                        <a:t>PRINCIPALES PLAGUCIDAS DETECTADOS 2015-2016</a:t>
                      </a:r>
                    </a:p>
                  </a:txBody>
                  <a:tcPr marL="9525" marR="9525" marT="9525" marB="0" anchor="b">
                    <a:lnL>
                      <a:noFill/>
                    </a:lnL>
                    <a:lnR>
                      <a:noFill/>
                    </a:lnR>
                    <a:lnT>
                      <a:noFill/>
                    </a:lnT>
                    <a:lnB>
                      <a:noFill/>
                    </a:lnB>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2332780739"/>
                  </a:ext>
                </a:extLst>
              </a:tr>
              <a:tr h="445765">
                <a:tc>
                  <a:txBody>
                    <a:bodyPr/>
                    <a:lstStyle/>
                    <a:p>
                      <a:pPr algn="l" fontAlgn="b"/>
                      <a:endParaRPr lang="es-DO"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DO"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DO"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973354"/>
                  </a:ext>
                </a:extLst>
              </a:tr>
              <a:tr h="784692">
                <a:tc>
                  <a:txBody>
                    <a:bodyPr/>
                    <a:lstStyle/>
                    <a:p>
                      <a:pPr algn="ctr" fontAlgn="b"/>
                      <a:r>
                        <a:rPr lang="es-DO" sz="2400" b="1" i="0" u="none" strike="noStrike">
                          <a:solidFill>
                            <a:srgbClr val="000000"/>
                          </a:solidFill>
                          <a:effectLst/>
                          <a:latin typeface="Calibri" panose="020F0502020204030204" pitchFamily="34" charset="0"/>
                        </a:rPr>
                        <a:t>NOMBRE DEL PLAGUICIDAS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1" i="0" u="none" strike="noStrike">
                          <a:solidFill>
                            <a:srgbClr val="000000"/>
                          </a:solidFill>
                          <a:effectLst/>
                          <a:latin typeface="Calibri" panose="020F0502020204030204" pitchFamily="34" charset="0"/>
                        </a:rPr>
                        <a:t>CANTIDAD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DO" sz="2400" b="1" i="0" u="none" strike="noStrike" dirty="0">
                          <a:solidFill>
                            <a:srgbClr val="000000"/>
                          </a:solidFill>
                          <a:effectLst/>
                          <a:latin typeface="Calibri" panose="020F0502020204030204" pitchFamily="34" charset="0"/>
                        </a:rPr>
                        <a:t>FRECUENCIA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915351"/>
                  </a:ext>
                </a:extLst>
              </a:tr>
              <a:tr h="784692">
                <a:tc>
                  <a:txBody>
                    <a:bodyPr/>
                    <a:lstStyle/>
                    <a:p>
                      <a:pPr algn="l" fontAlgn="b"/>
                      <a:r>
                        <a:rPr lang="es-DO" sz="2400" b="0" i="0" u="none" strike="noStrike">
                          <a:solidFill>
                            <a:srgbClr val="000000"/>
                          </a:solidFill>
                          <a:effectLst/>
                          <a:latin typeface="Times New Roman" panose="02020603050405020304" pitchFamily="18" charset="0"/>
                        </a:rPr>
                        <a:t>LAMBDA CIALOTRINA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dirty="0">
                          <a:solidFill>
                            <a:srgbClr val="000000"/>
                          </a:solidFill>
                          <a:effectLst/>
                          <a:latin typeface="Calibri" panose="020F0502020204030204" pitchFamily="34" charset="0"/>
                        </a:rPr>
                        <a:t>26.20%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16271"/>
                  </a:ext>
                </a:extLst>
              </a:tr>
              <a:tr h="445765">
                <a:tc>
                  <a:txBody>
                    <a:bodyPr/>
                    <a:lstStyle/>
                    <a:p>
                      <a:pPr algn="l" fontAlgn="b"/>
                      <a:r>
                        <a:rPr lang="es-DO" sz="2400" b="0" i="0" u="none" strike="noStrike">
                          <a:solidFill>
                            <a:srgbClr val="000000"/>
                          </a:solidFill>
                          <a:effectLst/>
                          <a:latin typeface="Times New Roman" panose="02020603050405020304" pitchFamily="18" charset="0"/>
                        </a:rPr>
                        <a:t>FIPRONIL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dirty="0">
                          <a:solidFill>
                            <a:srgbClr val="000000"/>
                          </a:solidFill>
                          <a:effectLst/>
                          <a:latin typeface="Calibri" panose="020F0502020204030204" pitchFamily="34" charset="0"/>
                        </a:rPr>
                        <a:t>25.67%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46693"/>
                  </a:ext>
                </a:extLst>
              </a:tr>
              <a:tr h="445765">
                <a:tc>
                  <a:txBody>
                    <a:bodyPr/>
                    <a:lstStyle/>
                    <a:p>
                      <a:pPr algn="l" fontAlgn="b"/>
                      <a:r>
                        <a:rPr lang="es-DO" sz="2400" b="0" i="0" u="none" strike="noStrike" dirty="0">
                          <a:solidFill>
                            <a:srgbClr val="000000"/>
                          </a:solidFill>
                          <a:effectLst/>
                          <a:latin typeface="Times New Roman" panose="02020603050405020304" pitchFamily="18" charset="0"/>
                        </a:rPr>
                        <a:t>TRIFLOXISTROBIN</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dirty="0">
                          <a:solidFill>
                            <a:srgbClr val="000000"/>
                          </a:solidFill>
                          <a:effectLst/>
                          <a:latin typeface="Calibri" panose="020F0502020204030204" pitchFamily="34" charset="0"/>
                        </a:rPr>
                        <a:t>17.11%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706140"/>
                  </a:ext>
                </a:extLst>
              </a:tr>
              <a:tr h="445765">
                <a:tc>
                  <a:txBody>
                    <a:bodyPr/>
                    <a:lstStyle/>
                    <a:p>
                      <a:pPr algn="l" fontAlgn="b"/>
                      <a:r>
                        <a:rPr lang="es-DO" sz="2400" b="0" i="0" u="none" strike="noStrike" dirty="0">
                          <a:solidFill>
                            <a:srgbClr val="000000"/>
                          </a:solidFill>
                          <a:effectLst/>
                          <a:latin typeface="Times New Roman" panose="02020603050405020304" pitchFamily="18" charset="0"/>
                        </a:rPr>
                        <a:t>CLORPIRIFOS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dirty="0">
                          <a:solidFill>
                            <a:srgbClr val="000000"/>
                          </a:solidFill>
                          <a:effectLst/>
                          <a:latin typeface="Calibri" panose="020F0502020204030204" pitchFamily="34" charset="0"/>
                        </a:rPr>
                        <a:t>15.51%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350225"/>
                  </a:ext>
                </a:extLst>
              </a:tr>
              <a:tr h="445765">
                <a:tc>
                  <a:txBody>
                    <a:bodyPr/>
                    <a:lstStyle/>
                    <a:p>
                      <a:pPr algn="l" fontAlgn="b"/>
                      <a:r>
                        <a:rPr lang="es-DO" sz="2400" b="0" i="0" u="none" strike="noStrike" dirty="0">
                          <a:solidFill>
                            <a:srgbClr val="000000"/>
                          </a:solidFill>
                          <a:effectLst/>
                          <a:latin typeface="Times New Roman" panose="02020603050405020304" pitchFamily="18" charset="0"/>
                        </a:rPr>
                        <a:t>CLORFENAPIR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DO" sz="24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DO" sz="2400" b="0" i="0" u="none" strike="noStrike" dirty="0">
                          <a:solidFill>
                            <a:srgbClr val="000000"/>
                          </a:solidFill>
                          <a:effectLst/>
                          <a:latin typeface="Calibri" panose="020F0502020204030204" pitchFamily="34" charset="0"/>
                        </a:rPr>
                        <a:t>15.51%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120802"/>
                  </a:ext>
                </a:extLst>
              </a:tr>
              <a:tr h="445765">
                <a:tc>
                  <a:txBody>
                    <a:bodyPr/>
                    <a:lstStyle/>
                    <a:p>
                      <a:pPr algn="l" fontAlgn="b"/>
                      <a:r>
                        <a:rPr lang="es-DO" sz="2400" b="0" i="0" u="none" strike="noStrike" dirty="0">
                          <a:solidFill>
                            <a:srgbClr val="000000"/>
                          </a:solidFill>
                          <a:effectLst/>
                          <a:latin typeface="Times New Roman" panose="02020603050405020304" pitchFamily="18" charset="0"/>
                        </a:rPr>
                        <a:t>CYPERMETRINA</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dirty="0">
                          <a:solidFill>
                            <a:srgbClr val="000000"/>
                          </a:solidFill>
                          <a:effectLst/>
                          <a:latin typeface="Calibri" panose="020F0502020204030204" pitchFamily="34" charset="0"/>
                        </a:rPr>
                        <a:t>14.44%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908303"/>
                  </a:ext>
                </a:extLst>
              </a:tr>
              <a:tr h="445765">
                <a:tc>
                  <a:txBody>
                    <a:bodyPr/>
                    <a:lstStyle/>
                    <a:p>
                      <a:pPr algn="l" fontAlgn="b"/>
                      <a:r>
                        <a:rPr lang="es-DO" sz="2400" b="0" i="0" u="none" strike="noStrike" dirty="0">
                          <a:solidFill>
                            <a:srgbClr val="000000"/>
                          </a:solidFill>
                          <a:effectLst/>
                          <a:latin typeface="Times New Roman" panose="02020603050405020304" pitchFamily="18" charset="0"/>
                        </a:rPr>
                        <a:t>DICOFOL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0" i="0" u="none" strike="noStrike" dirty="0">
                          <a:solidFill>
                            <a:srgbClr val="000000"/>
                          </a:solidFill>
                          <a:effectLst/>
                          <a:latin typeface="Calibri" panose="020F0502020204030204" pitchFamily="34" charset="0"/>
                        </a:rPr>
                        <a:t>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446038"/>
                  </a:ext>
                </a:extLst>
              </a:tr>
              <a:tr h="445765">
                <a:tc>
                  <a:txBody>
                    <a:bodyPr/>
                    <a:lstStyle/>
                    <a:p>
                      <a:pPr algn="l" fontAlgn="b"/>
                      <a:r>
                        <a:rPr lang="es-DO" sz="2400" b="1" i="0" u="none" strike="noStrike">
                          <a:solidFill>
                            <a:srgbClr val="000000"/>
                          </a:solidFill>
                          <a:effectLst/>
                          <a:latin typeface="Times New Roman" panose="02020603050405020304" pitchFamily="18"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1" i="0" u="none" strike="noStrike">
                          <a:solidFill>
                            <a:srgbClr val="000000"/>
                          </a:solidFill>
                          <a:effectLst/>
                          <a:latin typeface="Calibri" panose="020F0502020204030204" pitchFamily="34"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2400" b="1" i="0" u="none" strike="noStrike" dirty="0">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341011"/>
                  </a:ext>
                </a:extLst>
              </a:tr>
            </a:tbl>
          </a:graphicData>
        </a:graphic>
      </p:graphicFrame>
      <p:sp>
        <p:nvSpPr>
          <p:cNvPr id="3" name="2 Rectángulo"/>
          <p:cNvSpPr/>
          <p:nvPr/>
        </p:nvSpPr>
        <p:spPr>
          <a:xfrm>
            <a:off x="7092280" y="6550230"/>
            <a:ext cx="2161198" cy="30777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DO" sz="1400" dirty="0" smtClean="0"/>
              <a:t>Fuente: DIA/MA</a:t>
            </a:r>
            <a:endParaRPr lang="es-DO" sz="1400" dirty="0"/>
          </a:p>
        </p:txBody>
      </p:sp>
    </p:spTree>
    <p:extLst>
      <p:ext uri="{BB962C8B-B14F-4D97-AF65-F5344CB8AC3E}">
        <p14:creationId xmlns:p14="http://schemas.microsoft.com/office/powerpoint/2010/main" val="2531906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74638"/>
            <a:ext cx="8286808" cy="939784"/>
          </a:xfrm>
        </p:spPr>
        <p:txBody>
          <a:bodyPr/>
          <a:lstStyle/>
          <a:p>
            <a:pPr algn="just"/>
            <a:r>
              <a:rPr lang="x-none" b="1" smtClean="0">
                <a:solidFill>
                  <a:schemeClr val="tx1"/>
                </a:solidFill>
              </a:rPr>
              <a:t> </a:t>
            </a:r>
            <a:r>
              <a:rPr lang="es-ES" b="1" dirty="0" smtClean="0">
                <a:solidFill>
                  <a:schemeClr val="tx1"/>
                </a:solidFill>
              </a:rPr>
              <a:t>RESULTADOS Y CONCLUSIONES </a:t>
            </a:r>
            <a:r>
              <a:rPr lang="es-ES" sz="2500" b="1" dirty="0" smtClean="0">
                <a:solidFill>
                  <a:schemeClr val="tx1"/>
                </a:solidFill>
              </a:rPr>
              <a:t>(1)</a:t>
            </a:r>
            <a:endParaRPr lang="es-DO" sz="2500" b="1" dirty="0">
              <a:solidFill>
                <a:schemeClr val="tx1"/>
              </a:solidFill>
            </a:endParaRPr>
          </a:p>
        </p:txBody>
      </p:sp>
      <p:sp>
        <p:nvSpPr>
          <p:cNvPr id="3" name="2 Marcador de contenido"/>
          <p:cNvSpPr>
            <a:spLocks noGrp="1"/>
          </p:cNvSpPr>
          <p:nvPr>
            <p:ph sz="quarter" idx="1"/>
          </p:nvPr>
        </p:nvSpPr>
        <p:spPr>
          <a:xfrm>
            <a:off x="457200" y="1600200"/>
            <a:ext cx="7901014" cy="4873752"/>
          </a:xfrm>
        </p:spPr>
        <p:txBody>
          <a:bodyPr/>
          <a:lstStyle/>
          <a:p>
            <a:pPr algn="just"/>
            <a:r>
              <a:rPr lang="es-ES" dirty="0" smtClean="0"/>
              <a:t>Contribución</a:t>
            </a:r>
            <a:r>
              <a:rPr lang="x-none" dirty="0" smtClean="0"/>
              <a:t> a la</a:t>
            </a:r>
            <a:r>
              <a:rPr lang="es-ES" dirty="0" smtClean="0"/>
              <a:t> remoción </a:t>
            </a:r>
            <a:r>
              <a:rPr lang="x-none" dirty="0" smtClean="0"/>
              <a:t>de la </a:t>
            </a:r>
            <a:r>
              <a:rPr lang="es-ES" dirty="0" smtClean="0"/>
              <a:t>Alerta Importación 99-14 de la FDA para pimientos, berenjena y vainitas largas, vigente desde 1988.</a:t>
            </a:r>
          </a:p>
          <a:p>
            <a:pPr algn="just"/>
            <a:endParaRPr lang="es-ES" dirty="0" smtClean="0"/>
          </a:p>
          <a:p>
            <a:pPr algn="just"/>
            <a:r>
              <a:rPr lang="es-ES" dirty="0" smtClean="0"/>
              <a:t>Reducción de la lista de alimentos y de los controles según el Reglamento (CE) 669-09</a:t>
            </a:r>
            <a:r>
              <a:rPr lang="x-none" dirty="0" smtClean="0"/>
              <a:t>.</a:t>
            </a:r>
            <a:endParaRPr lang="es-ES" dirty="0" smtClean="0"/>
          </a:p>
          <a:p>
            <a:pPr algn="just"/>
            <a:endParaRPr lang="es-ES" dirty="0" smtClean="0"/>
          </a:p>
          <a:p>
            <a:pPr algn="just"/>
            <a:r>
              <a:rPr lang="es-ES" dirty="0" smtClean="0"/>
              <a:t>Contribución a la reducción de las notificaciones de rechazos por residuos de plaguicidas.</a:t>
            </a:r>
          </a:p>
          <a:p>
            <a:pPr algn="just"/>
            <a:endParaRPr lang="es-ES" dirty="0" smtClean="0"/>
          </a:p>
          <a:p>
            <a:pPr algn="just"/>
            <a:r>
              <a:rPr lang="es-ES" dirty="0" smtClean="0"/>
              <a:t>Mayor confianza </a:t>
            </a:r>
            <a:r>
              <a:rPr lang="x-none" dirty="0" smtClean="0"/>
              <a:t>de </a:t>
            </a:r>
            <a:r>
              <a:rPr lang="es-ES" dirty="0" smtClean="0"/>
              <a:t>consumidores nacionales.</a:t>
            </a:r>
          </a:p>
          <a:p>
            <a:pPr algn="just">
              <a:buNone/>
            </a:pPr>
            <a:endParaRPr lang="es-ES" dirty="0" smtClean="0"/>
          </a:p>
          <a:p>
            <a:pPr algn="just">
              <a:buNone/>
            </a:pPr>
            <a:endParaRPr lang="es-D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noGrp="1"/>
          </p:cNvGraphicFramePr>
          <p:nvPr>
            <p:extLst>
              <p:ext uri="{D42A27DB-BD31-4B8C-83A1-F6EECF244321}">
                <p14:modId xmlns:p14="http://schemas.microsoft.com/office/powerpoint/2010/main" val="3855040128"/>
              </p:ext>
            </p:extLst>
          </p:nvPr>
        </p:nvGraphicFramePr>
        <p:xfrm>
          <a:off x="246062" y="287073"/>
          <a:ext cx="8651875" cy="6283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33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DO" dirty="0" smtClean="0"/>
              <a:t>PLANES FUTUROS</a:t>
            </a:r>
            <a:endParaRPr lang="es-DO" dirty="0"/>
          </a:p>
        </p:txBody>
      </p:sp>
      <p:sp>
        <p:nvSpPr>
          <p:cNvPr id="3" name="Marcador de contenido 2"/>
          <p:cNvSpPr>
            <a:spLocks noGrp="1"/>
          </p:cNvSpPr>
          <p:nvPr>
            <p:ph sz="quarter" idx="1"/>
          </p:nvPr>
        </p:nvSpPr>
        <p:spPr/>
        <p:txBody>
          <a:bodyPr/>
          <a:lstStyle/>
          <a:p>
            <a:pPr lvl="1"/>
            <a:r>
              <a:rPr lang="es-DO" sz="2800" dirty="0" smtClean="0"/>
              <a:t>Ampliar numero de muestras</a:t>
            </a:r>
          </a:p>
          <a:p>
            <a:pPr lvl="1"/>
            <a:r>
              <a:rPr lang="es-DO" sz="2800" dirty="0" smtClean="0"/>
              <a:t>Toma de muestras a nivel de mercados, supermercados y empacadoras.</a:t>
            </a:r>
          </a:p>
          <a:p>
            <a:pPr lvl="1"/>
            <a:r>
              <a:rPr lang="es-DO" sz="2800" dirty="0" smtClean="0"/>
              <a:t>Pruebas analíticas mediante cromatógrafo de masa liquida (MS-MS).</a:t>
            </a:r>
          </a:p>
          <a:p>
            <a:pPr lvl="1"/>
            <a:r>
              <a:rPr lang="es-DO" sz="2800" dirty="0" smtClean="0"/>
              <a:t>Ampliación capacidad analítica a 305 plaguicidas, incluyendo </a:t>
            </a:r>
            <a:r>
              <a:rPr lang="es-DO" sz="2800" dirty="0" err="1" smtClean="0"/>
              <a:t>carbamatos</a:t>
            </a:r>
            <a:r>
              <a:rPr lang="es-DO" sz="2800" dirty="0" smtClean="0"/>
              <a:t>.</a:t>
            </a:r>
          </a:p>
          <a:p>
            <a:pPr lvl="1"/>
            <a:r>
              <a:rPr lang="es-DO" sz="2800" dirty="0" smtClean="0"/>
              <a:t>Uso de las facilidades Laboratorio </a:t>
            </a:r>
            <a:r>
              <a:rPr lang="es-DO" sz="2800" dirty="0"/>
              <a:t>R</a:t>
            </a:r>
            <a:r>
              <a:rPr lang="es-DO" sz="2800" dirty="0" smtClean="0"/>
              <a:t>esiduos Instituto de Investigaciones Agropecuarias y Forestales (IDIAF)</a:t>
            </a:r>
          </a:p>
          <a:p>
            <a:pPr marL="365760" lvl="1" indent="0">
              <a:buNone/>
            </a:pPr>
            <a:endParaRPr lang="es-DO" dirty="0"/>
          </a:p>
        </p:txBody>
      </p:sp>
    </p:spTree>
    <p:extLst>
      <p:ext uri="{BB962C8B-B14F-4D97-AF65-F5344CB8AC3E}">
        <p14:creationId xmlns:p14="http://schemas.microsoft.com/office/powerpoint/2010/main" val="3180117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467600" cy="1143000"/>
          </a:xfrm>
        </p:spPr>
        <p:txBody>
          <a:bodyPr/>
          <a:lstStyle/>
          <a:p>
            <a:r>
              <a:rPr lang="es-ES" b="1" dirty="0" smtClean="0">
                <a:solidFill>
                  <a:schemeClr val="tx1"/>
                </a:solidFill>
              </a:rPr>
              <a:t>DIFICULTADES</a:t>
            </a:r>
            <a:endParaRPr lang="es-DO" b="1" dirty="0">
              <a:solidFill>
                <a:schemeClr val="tx1"/>
              </a:solidFill>
            </a:endParaRPr>
          </a:p>
        </p:txBody>
      </p:sp>
      <p:sp>
        <p:nvSpPr>
          <p:cNvPr id="3" name="2 Marcador de contenido"/>
          <p:cNvSpPr>
            <a:spLocks noGrp="1"/>
          </p:cNvSpPr>
          <p:nvPr>
            <p:ph sz="quarter" idx="1"/>
          </p:nvPr>
        </p:nvSpPr>
        <p:spPr/>
        <p:txBody>
          <a:bodyPr/>
          <a:lstStyle/>
          <a:p>
            <a:r>
              <a:rPr lang="es-ES" dirty="0" smtClean="0"/>
              <a:t>Establecimiento de LMR mas restrictivos que los LMR del Codex.</a:t>
            </a:r>
          </a:p>
          <a:p>
            <a:r>
              <a:rPr lang="es-ES" dirty="0" smtClean="0"/>
              <a:t>Falta de LMR  del CODEX para la mayoría de los plaguicidas.</a:t>
            </a:r>
          </a:p>
          <a:p>
            <a:r>
              <a:rPr lang="es-ES" dirty="0" smtClean="0"/>
              <a:t>La obtención de los estándares analíticos.</a:t>
            </a:r>
          </a:p>
          <a:p>
            <a:r>
              <a:rPr lang="es-ES" dirty="0" smtClean="0"/>
              <a:t>Los costos para la acreditación de las pruebas de laboratorios y mantenimiento de los equipos de laboratorios.</a:t>
            </a:r>
          </a:p>
          <a:p>
            <a:endParaRPr lang="es-DO" dirty="0"/>
          </a:p>
        </p:txBody>
      </p:sp>
    </p:spTree>
    <p:extLst>
      <p:ext uri="{BB962C8B-B14F-4D97-AF65-F5344CB8AC3E}">
        <p14:creationId xmlns:p14="http://schemas.microsoft.com/office/powerpoint/2010/main" val="8259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ominican Republic (orthographic projec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8"/>
            <a:ext cx="7488832" cy="67687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imagen de la bandera dominicana en movimient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6496"/>
            <a:ext cx="2058144" cy="1543609"/>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03879" y="2967335"/>
            <a:ext cx="593624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rPr>
              <a:t>Muchas Gracias</a:t>
            </a:r>
            <a:endParaRPr lang="es-ES" sz="5400" b="1" cap="none" spc="0" dirty="0">
              <a:ln/>
              <a:solidFill>
                <a:schemeClr val="accent3"/>
              </a:solidFill>
              <a:effectLst/>
            </a:endParaRPr>
          </a:p>
        </p:txBody>
      </p:sp>
    </p:spTree>
    <p:extLst>
      <p:ext uri="{BB962C8B-B14F-4D97-AF65-F5344CB8AC3E}">
        <p14:creationId xmlns:p14="http://schemas.microsoft.com/office/powerpoint/2010/main" val="270274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000" b="1" dirty="0" smtClean="0">
                <a:solidFill>
                  <a:srgbClr val="FF0000"/>
                </a:solidFill>
              </a:rPr>
              <a:t>¿Que es un LMR?</a:t>
            </a:r>
            <a:endParaRPr lang="es-ES" sz="4000" b="1" dirty="0">
              <a:solidFill>
                <a:srgbClr val="FF0000"/>
              </a:solidFill>
            </a:endParaRPr>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1270608365"/>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rgbClr val="FF0000"/>
                </a:solidFill>
              </a:rPr>
              <a:t>¿Cómo se </a:t>
            </a:r>
            <a:r>
              <a:rPr lang="es-ES" b="1" dirty="0" err="1" smtClean="0">
                <a:solidFill>
                  <a:srgbClr val="FF0000"/>
                </a:solidFill>
              </a:rPr>
              <a:t>deteminan</a:t>
            </a:r>
            <a:r>
              <a:rPr lang="es-ES" b="1" dirty="0" smtClean="0">
                <a:solidFill>
                  <a:srgbClr val="FF0000"/>
                </a:solidFill>
              </a:rPr>
              <a:t>?</a:t>
            </a:r>
            <a:endParaRPr lang="es-ES" b="1" dirty="0">
              <a:solidFill>
                <a:srgbClr val="FF0000"/>
              </a:solidFill>
            </a:endParaRPr>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3385351590"/>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068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467600" cy="1143000"/>
          </a:xfrm>
        </p:spPr>
        <p:txBody>
          <a:bodyPr/>
          <a:lstStyle/>
          <a:p>
            <a:pPr algn="ctr"/>
            <a:r>
              <a:rPr lang="es-ES" b="1" dirty="0" smtClean="0">
                <a:solidFill>
                  <a:srgbClr val="FF0000"/>
                </a:solidFill>
              </a:rPr>
              <a:t>¿Cómo se </a:t>
            </a:r>
            <a:r>
              <a:rPr lang="es-ES" b="1" dirty="0" err="1" smtClean="0">
                <a:solidFill>
                  <a:srgbClr val="FF0000"/>
                </a:solidFill>
              </a:rPr>
              <a:t>deteminan</a:t>
            </a:r>
            <a:r>
              <a:rPr lang="es-ES" b="1" dirty="0" smtClean="0">
                <a:solidFill>
                  <a:srgbClr val="FF0000"/>
                </a:solidFill>
              </a:rPr>
              <a:t>?</a:t>
            </a:r>
            <a:endParaRPr lang="es-ES" b="1" dirty="0">
              <a:solidFill>
                <a:srgbClr val="FF0000"/>
              </a:solidFill>
            </a:endParaRPr>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2168636541"/>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321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rgbClr val="FF0000"/>
                </a:solidFill>
              </a:rPr>
              <a:t>¿Cómo se  adoptan los LMR?</a:t>
            </a:r>
            <a:endParaRPr lang="es-ES" b="1" dirty="0">
              <a:solidFill>
                <a:srgbClr val="FF0000"/>
              </a:solidFill>
            </a:endParaRPr>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251150699"/>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519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467600" cy="1143000"/>
          </a:xfrm>
        </p:spPr>
        <p:txBody>
          <a:bodyPr>
            <a:normAutofit/>
          </a:bodyPr>
          <a:lstStyle/>
          <a:p>
            <a:pPr algn="ctr"/>
            <a:r>
              <a:rPr lang="es-ES" sz="2400" dirty="0" smtClean="0"/>
              <a:t>Organizaciones Internacionales Reconocidas por el acuerdo MSF de la OMC</a:t>
            </a:r>
            <a:endParaRPr lang="es-ES" sz="2400" dirty="0"/>
          </a:p>
        </p:txBody>
      </p:sp>
      <p:pic>
        <p:nvPicPr>
          <p:cNvPr id="4" name="Picture 2" descr="C:\Users\Dell\Desktop\slide_4.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41916" y="1600200"/>
            <a:ext cx="6798435"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2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risk_analysis_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552728"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p:txBody>
          <a:bodyPr/>
          <a:lstStyle/>
          <a:p>
            <a:pPr algn="ctr"/>
            <a:r>
              <a:rPr lang="es-ES" b="1" dirty="0" smtClean="0">
                <a:solidFill>
                  <a:srgbClr val="FF0000"/>
                </a:solidFill>
              </a:rPr>
              <a:t>ANALISIS DE RIESGO</a:t>
            </a:r>
            <a:endParaRPr lang="es-ES" b="1" dirty="0">
              <a:solidFill>
                <a:srgbClr val="FF0000"/>
              </a:solidFill>
            </a:endParaRPr>
          </a:p>
        </p:txBody>
      </p:sp>
      <p:sp>
        <p:nvSpPr>
          <p:cNvPr id="5" name="4 Marcador de contenido"/>
          <p:cNvSpPr>
            <a:spLocks noGrp="1"/>
          </p:cNvSpPr>
          <p:nvPr>
            <p:ph sz="quarter" idx="1"/>
          </p:nvPr>
        </p:nvSpPr>
        <p:spPr/>
        <p:txBody>
          <a:bodyPr/>
          <a:lstStyle/>
          <a:p>
            <a:endParaRPr lang="es-ES" dirty="0"/>
          </a:p>
        </p:txBody>
      </p:sp>
    </p:spTree>
    <p:extLst>
      <p:ext uri="{BB962C8B-B14F-4D97-AF65-F5344CB8AC3E}">
        <p14:creationId xmlns:p14="http://schemas.microsoft.com/office/powerpoint/2010/main" val="124262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¿Porque Adopto Republica Dominicana los LMR?</a:t>
            </a:r>
            <a:endParaRPr lang="es-ES" dirty="0"/>
          </a:p>
        </p:txBody>
      </p:sp>
      <p:sp>
        <p:nvSpPr>
          <p:cNvPr id="3" name="2 Marcador de contenido"/>
          <p:cNvSpPr>
            <a:spLocks noGrp="1"/>
          </p:cNvSpPr>
          <p:nvPr>
            <p:ph sz="quarter" idx="1"/>
          </p:nvPr>
        </p:nvSpPr>
        <p:spPr/>
        <p:txBody>
          <a:bodyPr/>
          <a:lstStyle/>
          <a:p>
            <a:r>
              <a:rPr lang="es-ES" dirty="0" smtClean="0"/>
              <a:t>Auditoria de la </a:t>
            </a:r>
            <a:r>
              <a:rPr lang="en-US" u="sng" dirty="0">
                <a:latin typeface="arial"/>
                <a:hlinkClick r:id="rId2"/>
              </a:rPr>
              <a:t>Directorate General Health and Consumers Affairs (DG </a:t>
            </a:r>
            <a:r>
              <a:rPr lang="en-US" u="sng" dirty="0" smtClean="0">
                <a:latin typeface="arial"/>
                <a:hlinkClick r:id="rId2"/>
              </a:rPr>
              <a:t>SANCO</a:t>
            </a:r>
            <a:r>
              <a:rPr lang="en-US" u="sng" dirty="0" smtClean="0">
                <a:latin typeface="arial"/>
              </a:rPr>
              <a:t>).</a:t>
            </a:r>
          </a:p>
          <a:p>
            <a:endParaRPr lang="en-US" u="sng" dirty="0">
              <a:latin typeface="arial"/>
            </a:endParaRPr>
          </a:p>
          <a:p>
            <a:r>
              <a:rPr lang="en-US" dirty="0" smtClean="0">
                <a:latin typeface="arial"/>
              </a:rPr>
              <a:t>Las </a:t>
            </a:r>
            <a:r>
              <a:rPr lang="en-US" dirty="0" err="1" smtClean="0">
                <a:latin typeface="arial"/>
              </a:rPr>
              <a:t>Preocupacion</a:t>
            </a:r>
            <a:r>
              <a:rPr lang="en-US" dirty="0" smtClean="0">
                <a:latin typeface="arial"/>
              </a:rPr>
              <a:t> de las </a:t>
            </a:r>
            <a:r>
              <a:rPr lang="en-US" dirty="0" err="1" smtClean="0">
                <a:latin typeface="arial"/>
              </a:rPr>
              <a:t>autoridades</a:t>
            </a:r>
            <a:r>
              <a:rPr lang="en-US" dirty="0" smtClean="0">
                <a:latin typeface="arial"/>
              </a:rPr>
              <a:t> </a:t>
            </a:r>
            <a:r>
              <a:rPr lang="en-US" dirty="0" err="1" smtClean="0">
                <a:latin typeface="arial"/>
              </a:rPr>
              <a:t>nacionales</a:t>
            </a:r>
            <a:r>
              <a:rPr lang="en-US" dirty="0" smtClean="0">
                <a:latin typeface="arial"/>
              </a:rPr>
              <a:t> antes las </a:t>
            </a:r>
            <a:r>
              <a:rPr lang="en-US" dirty="0" err="1" smtClean="0">
                <a:latin typeface="arial"/>
              </a:rPr>
              <a:t>notificaciones</a:t>
            </a:r>
            <a:r>
              <a:rPr lang="en-US" dirty="0" smtClean="0">
                <a:latin typeface="arial"/>
              </a:rPr>
              <a:t> de </a:t>
            </a:r>
            <a:r>
              <a:rPr lang="en-US" dirty="0" err="1" smtClean="0">
                <a:latin typeface="arial"/>
              </a:rPr>
              <a:t>Rechazos</a:t>
            </a:r>
            <a:r>
              <a:rPr lang="en-US" dirty="0" smtClean="0">
                <a:latin typeface="arial"/>
              </a:rPr>
              <a:t> de </a:t>
            </a:r>
            <a:r>
              <a:rPr lang="en-US" dirty="0" err="1" smtClean="0">
                <a:latin typeface="arial"/>
              </a:rPr>
              <a:t>Vegetales</a:t>
            </a:r>
            <a:r>
              <a:rPr lang="en-US" dirty="0" smtClean="0">
                <a:latin typeface="arial"/>
              </a:rPr>
              <a:t> </a:t>
            </a:r>
            <a:r>
              <a:rPr lang="en-US" dirty="0" err="1" smtClean="0">
                <a:latin typeface="arial"/>
              </a:rPr>
              <a:t>exportados</a:t>
            </a:r>
            <a:r>
              <a:rPr lang="en-US" dirty="0" smtClean="0">
                <a:latin typeface="arial"/>
              </a:rPr>
              <a:t> </a:t>
            </a:r>
            <a:r>
              <a:rPr lang="en-US" dirty="0" err="1" smtClean="0">
                <a:latin typeface="arial"/>
              </a:rPr>
              <a:t>desde</a:t>
            </a:r>
            <a:r>
              <a:rPr lang="en-US" dirty="0" smtClean="0">
                <a:latin typeface="arial"/>
              </a:rPr>
              <a:t> </a:t>
            </a:r>
            <a:r>
              <a:rPr lang="en-US" dirty="0" err="1" smtClean="0">
                <a:latin typeface="arial"/>
              </a:rPr>
              <a:t>Republica</a:t>
            </a:r>
            <a:r>
              <a:rPr lang="en-US" dirty="0" smtClean="0">
                <a:latin typeface="arial"/>
              </a:rPr>
              <a:t> </a:t>
            </a:r>
            <a:r>
              <a:rPr lang="en-US" dirty="0" err="1" smtClean="0">
                <a:latin typeface="arial"/>
              </a:rPr>
              <a:t>Dominicana</a:t>
            </a:r>
            <a:endParaRPr lang="en-US" dirty="0" smtClean="0">
              <a:latin typeface="arial"/>
            </a:endParaRPr>
          </a:p>
          <a:p>
            <a:pPr marL="0" indent="0">
              <a:buNone/>
            </a:pPr>
            <a:endParaRPr lang="en-US" dirty="0">
              <a:solidFill>
                <a:srgbClr val="222222"/>
              </a:solidFill>
              <a:latin typeface="arial"/>
            </a:endParaRPr>
          </a:p>
          <a:p>
            <a:endParaRPr lang="es-ES" dirty="0"/>
          </a:p>
        </p:txBody>
      </p:sp>
    </p:spTree>
    <p:extLst>
      <p:ext uri="{BB962C8B-B14F-4D97-AF65-F5344CB8AC3E}">
        <p14:creationId xmlns:p14="http://schemas.microsoft.com/office/powerpoint/2010/main" val="2165596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893</TotalTime>
  <Words>1087</Words>
  <Application>Microsoft Office PowerPoint</Application>
  <PresentationFormat>Presentación en pantalla (4:3)</PresentationFormat>
  <Paragraphs>220</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Century Schoolbook</vt:lpstr>
      <vt:lpstr>Times New Roman</vt:lpstr>
      <vt:lpstr>Wingdings</vt:lpstr>
      <vt:lpstr>Wingdings 2</vt:lpstr>
      <vt:lpstr>Mirador</vt:lpstr>
      <vt:lpstr>Presentación de PowerPoint</vt:lpstr>
      <vt:lpstr>CONTENIDO</vt:lpstr>
      <vt:lpstr>¿Que es un LMR?</vt:lpstr>
      <vt:lpstr>¿Cómo se deteminan?</vt:lpstr>
      <vt:lpstr>¿Cómo se deteminan?</vt:lpstr>
      <vt:lpstr>¿Cómo se  adoptan los LMR?</vt:lpstr>
      <vt:lpstr>Organizaciones Internacionales Reconocidas por el acuerdo MSF de la OMC</vt:lpstr>
      <vt:lpstr>ANALISIS DE RIESGO</vt:lpstr>
      <vt:lpstr>¿Porque Adopto Republica Dominicana los LMR?</vt:lpstr>
      <vt:lpstr>¿Como adopto republica dominicana los LMRS?</vt:lpstr>
      <vt:lpstr>¿Cómo se implementaron los LMR del  Codex Alimentarius?</vt:lpstr>
      <vt:lpstr> </vt:lpstr>
      <vt:lpstr>Resultados Programa Monitoreo establecimiento Línea de Base. 2011-2013</vt:lpstr>
      <vt:lpstr>Presentación de PowerPoint</vt:lpstr>
      <vt:lpstr>Presentación de PowerPoint</vt:lpstr>
      <vt:lpstr>Presentación de PowerPoint</vt:lpstr>
      <vt:lpstr>EJEMPLO LMR NOTIFICADO CARBENDAZIN EN PIMIENTO DENTRO DEL LIMITE ESTABLECIDO POR CODEX</vt:lpstr>
      <vt:lpstr>EJEMPLO LMR NOTIFICADO PERMETRIN EN PIMIENTO DENTRO DEL LIMITE ESTABBLECIDO  POR CODEX</vt:lpstr>
      <vt:lpstr>Presentación de PowerPoint</vt:lpstr>
      <vt:lpstr>Presentación de PowerPoint</vt:lpstr>
      <vt:lpstr> RESULTADOS Y CONCLUSIONES (1)</vt:lpstr>
      <vt:lpstr>Presentación de PowerPoint</vt:lpstr>
      <vt:lpstr>PLANES FUTUROS</vt:lpstr>
      <vt:lpstr>DIFICULTADES</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PRINCIPALES FRUTAS Y HORTALIZAS EXPORTADAS DESDE REPUBLICA DOMINICANA</dc:title>
  <dc:creator>Luffi</dc:creator>
  <cp:lastModifiedBy>Raul Peralta</cp:lastModifiedBy>
  <cp:revision>144</cp:revision>
  <dcterms:created xsi:type="dcterms:W3CDTF">2016-07-26T13:50:34Z</dcterms:created>
  <dcterms:modified xsi:type="dcterms:W3CDTF">2017-05-16T15:35:50Z</dcterms:modified>
</cp:coreProperties>
</file>