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0" r:id="rId4"/>
    <p:sldId id="267" r:id="rId5"/>
    <p:sldId id="264" r:id="rId6"/>
    <p:sldId id="269" r:id="rId7"/>
    <p:sldId id="283" r:id="rId8"/>
    <p:sldId id="284" r:id="rId9"/>
    <p:sldId id="285" r:id="rId10"/>
    <p:sldId id="279" r:id="rId11"/>
    <p:sldId id="277" r:id="rId12"/>
    <p:sldId id="275" r:id="rId13"/>
    <p:sldId id="276" r:id="rId14"/>
    <p:sldId id="286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rot="5400000" flipH="1">
            <a:off x="3566714" y="-1752658"/>
            <a:ext cx="2002632" cy="9177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05" y="0"/>
                </a:lnTo>
                <a:cubicBezTo>
                  <a:pt x="21557" y="0"/>
                  <a:pt x="21600" y="9"/>
                  <a:pt x="21600" y="21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7375E"/>
          </a:solidFill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339483" y="2342568"/>
            <a:ext cx="8498852" cy="825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Titolo Testo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flipV="1">
            <a:off x="-36514" y="0"/>
            <a:ext cx="9193215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17" y="0"/>
                </a:lnTo>
                <a:cubicBezTo>
                  <a:pt x="21429" y="0"/>
                  <a:pt x="21600" y="1909"/>
                  <a:pt x="21600" y="4265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7375E"/>
          </a:solidFill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75439" y="274638"/>
            <a:ext cx="8966384" cy="38443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Titolo Testo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8628652" y="6434694"/>
            <a:ext cx="258625" cy="26924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468312" y="1646221"/>
            <a:ext cx="6696076" cy="40148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742950" indent="-285750">
              <a:spcBef>
                <a:spcPts val="4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71575" indent="-257175">
              <a:spcBef>
                <a:spcPts val="4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65514" indent="-293914">
              <a:spcBef>
                <a:spcPts val="4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342928" y="532943"/>
            <a:ext cx="6821461" cy="53860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3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s://www.google.gy/url?sa=i&amp;rct=j&amp;q=&amp;esrc=s&amp;source=images&amp;cd=&amp;cad=rja&amp;uact=8&amp;ved=0ahUKEwizwrWbvZvMAhVL1h4KHaZ-ArYQjRwIBw&amp;url=https://commons.wikimedia.org/wiki/File:Flag-map_of_the_Dominican_Republic.png&amp;psig=AFQjCNEAm_X_BcEc1MqEpiX4q6g4O4UJCA&amp;ust=1461181352739793" TargetMode="External"/><Relationship Id="rId5" Type="http://schemas.openxmlformats.org/officeDocument/2006/relationships/image" Target="../media/image40.png"/><Relationship Id="rId6" Type="http://schemas.openxmlformats.org/officeDocument/2006/relationships/hyperlink" Target="https://www.google.gy/url?sa=i&amp;rct=j&amp;q=&amp;esrc=s&amp;source=images&amp;cd=&amp;ved=0ahUKEwiJiKbbupvMAhWJWh4KHYVWChcQjRwIBw&amp;url=https://en.wikipedia.org/wiki/Education_in_Guyana&amp;bvm=bv.119745492,d.dmo&amp;psig=AFQjCNGUVE_Ms8cT2030lGXCB_WOVl_8Nw&amp;ust=1461181301108001&amp;cad=rjt" TargetMode="External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30.png"/><Relationship Id="rId23" Type="http://schemas.openxmlformats.org/officeDocument/2006/relationships/image" Target="../media/image22.png"/><Relationship Id="rId24" Type="http://schemas.openxmlformats.org/officeDocument/2006/relationships/image" Target="../media/image24.png"/><Relationship Id="rId25" Type="http://schemas.openxmlformats.org/officeDocument/2006/relationships/image" Target="../media/image32.png"/><Relationship Id="rId26" Type="http://schemas.openxmlformats.org/officeDocument/2006/relationships/image" Target="../media/image29.png"/><Relationship Id="rId27" Type="http://schemas.openxmlformats.org/officeDocument/2006/relationships/image" Target="../media/image18.png"/><Relationship Id="rId28" Type="http://schemas.openxmlformats.org/officeDocument/2006/relationships/image" Target="../media/image72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35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1808144" y="1822366"/>
            <a:ext cx="7335855" cy="20002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78892">
              <a:defRPr sz="2196"/>
            </a:pPr>
            <a:r>
              <a:rPr lang="it-IT" sz="2700" b="1" dirty="0" err="1"/>
              <a:t>Alianzas</a:t>
            </a:r>
            <a:r>
              <a:rPr lang="it-IT" sz="2700" b="1" dirty="0"/>
              <a:t> para </a:t>
            </a:r>
            <a:r>
              <a:rPr lang="it-IT" sz="2700" b="1" dirty="0" err="1"/>
              <a:t>el</a:t>
            </a:r>
            <a:r>
              <a:rPr lang="it-IT" sz="2700" b="1" dirty="0"/>
              <a:t> </a:t>
            </a:r>
            <a:r>
              <a:rPr lang="it-IT" sz="2700" b="1" dirty="0" err="1"/>
              <a:t>Desarrollo</a:t>
            </a:r>
            <a:r>
              <a:rPr lang="it-IT" sz="2700" b="1" dirty="0"/>
              <a:t> Inclusivo del Sector Coco: </a:t>
            </a:r>
            <a:r>
              <a:rPr lang="it-IT" sz="2700" b="1" dirty="0" err="1"/>
              <a:t>Tendencias</a:t>
            </a:r>
            <a:r>
              <a:rPr lang="it-IT" sz="2700" b="1" dirty="0"/>
              <a:t> de </a:t>
            </a:r>
            <a:r>
              <a:rPr lang="it-IT" sz="2700" b="1" dirty="0" err="1"/>
              <a:t>Mercado</a:t>
            </a:r>
            <a:r>
              <a:rPr lang="it-IT" sz="2700" b="1" dirty="0"/>
              <a:t>, </a:t>
            </a:r>
            <a:r>
              <a:rPr lang="it-IT" sz="2700" b="1" dirty="0" err="1"/>
              <a:t>Potencial</a:t>
            </a:r>
            <a:r>
              <a:rPr lang="it-IT" sz="2700" b="1" dirty="0"/>
              <a:t> y </a:t>
            </a:r>
            <a:r>
              <a:rPr lang="it-IT" sz="2700" b="1" dirty="0" err="1"/>
              <a:t>Perspectivas</a:t>
            </a:r>
            <a:r>
              <a:rPr lang="it-IT" sz="2196" dirty="0"/>
              <a:t>. </a:t>
            </a:r>
            <a:r>
              <a:rPr lang="it-IT" dirty="0"/>
              <a:t/>
            </a:r>
            <a:br>
              <a:rPr lang="it-IT" dirty="0"/>
            </a:br>
            <a:endParaRPr dirty="0"/>
          </a:p>
          <a:p>
            <a:pPr defTabSz="278892">
              <a:defRPr sz="2196"/>
            </a:pPr>
            <a:r>
              <a:rPr lang="it-IT" dirty="0" err="1" smtClean="0"/>
              <a:t>Agroalimentaria</a:t>
            </a:r>
            <a:endParaRPr dirty="0"/>
          </a:p>
          <a:p>
            <a:pPr defTabSz="278892">
              <a:defRPr sz="2196"/>
            </a:pPr>
            <a:r>
              <a:rPr lang="it-IT" sz="1464" dirty="0" err="1" smtClean="0"/>
              <a:t>May</a:t>
            </a:r>
            <a:r>
              <a:rPr lang="it-IT" sz="1464" dirty="0" smtClean="0"/>
              <a:t> 19th, 2017</a:t>
            </a:r>
            <a:endParaRPr sz="1464" dirty="0"/>
          </a:p>
        </p:txBody>
      </p:sp>
      <p:grpSp>
        <p:nvGrpSpPr>
          <p:cNvPr id="156" name="Group 156"/>
          <p:cNvGrpSpPr/>
          <p:nvPr/>
        </p:nvGrpSpPr>
        <p:grpSpPr>
          <a:xfrm>
            <a:off x="1281080" y="424766"/>
            <a:ext cx="6237320" cy="991528"/>
            <a:chOff x="-549722" y="-318076"/>
            <a:chExt cx="5259634" cy="792164"/>
          </a:xfrm>
        </p:grpSpPr>
        <p:pic>
          <p:nvPicPr>
            <p:cNvPr id="152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49722" y="-177000"/>
              <a:ext cx="1450976" cy="592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3540" y="-318076"/>
              <a:ext cx="596900" cy="792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age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89906" y="-127789"/>
              <a:ext cx="712788" cy="493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71724" y="-168852"/>
              <a:ext cx="738188" cy="493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7" name="image19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975" y="3896364"/>
            <a:ext cx="1611797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16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55497" y="3896364"/>
            <a:ext cx="1977202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1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71645" y="3896364"/>
            <a:ext cx="849679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0.jpeg"/>
          <p:cNvPicPr>
            <a:picLocks noChangeAspect="1"/>
          </p:cNvPicPr>
          <p:nvPr/>
        </p:nvPicPr>
        <p:blipFill>
          <a:blip r:embed="rId9">
            <a:extLst/>
          </a:blip>
          <a:srcRect t="12808" b="8294"/>
          <a:stretch>
            <a:fillRect/>
          </a:stretch>
        </p:blipFill>
        <p:spPr>
          <a:xfrm>
            <a:off x="6856322" y="3896364"/>
            <a:ext cx="2161263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1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49738" y="3896364"/>
            <a:ext cx="976444" cy="103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9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64574" y="3917269"/>
            <a:ext cx="753290" cy="998315"/>
          </a:xfrm>
          <a:prstGeom prst="rect">
            <a:avLst/>
          </a:prstGeom>
          <a:ln w="19050">
            <a:solidFill>
              <a:srgbClr val="36A7E9"/>
            </a:solidFill>
            <a:miter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6" y="1803906"/>
            <a:ext cx="1871645" cy="2092458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1678645" y="5222601"/>
            <a:ext cx="5711098" cy="1209150"/>
            <a:chOff x="3288399" y="3766827"/>
            <a:chExt cx="5711098" cy="1209150"/>
          </a:xfrm>
        </p:grpSpPr>
        <p:grpSp>
          <p:nvGrpSpPr>
            <p:cNvPr id="19" name="Gruppo 18"/>
            <p:cNvGrpSpPr/>
            <p:nvPr/>
          </p:nvGrpSpPr>
          <p:grpSpPr>
            <a:xfrm>
              <a:off x="3288399" y="3766827"/>
              <a:ext cx="3215587" cy="1209150"/>
              <a:chOff x="2875754" y="3766827"/>
              <a:chExt cx="3215587" cy="1209150"/>
            </a:xfrm>
          </p:grpSpPr>
          <p:pic>
            <p:nvPicPr>
              <p:cNvPr id="21" name="image3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4910238" y="3778628"/>
                <a:ext cx="1181103" cy="118554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5754" y="3766827"/>
                <a:ext cx="1193099" cy="1209150"/>
              </a:xfrm>
              <a:prstGeom prst="rect">
                <a:avLst/>
              </a:prstGeom>
            </p:spPr>
          </p:pic>
        </p:grp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057" y="4020560"/>
              <a:ext cx="1770440" cy="758760"/>
            </a:xfrm>
            <a:prstGeom prst="rect">
              <a:avLst/>
            </a:prstGeom>
          </p:spPr>
        </p:pic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87" y="5304674"/>
            <a:ext cx="1084192" cy="10450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" y="5271176"/>
            <a:ext cx="1087426" cy="1112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590" name="image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738" y="1178876"/>
            <a:ext cx="7944524" cy="4915265"/>
          </a:xfrm>
          <a:prstGeom prst="rect">
            <a:avLst/>
          </a:prstGeom>
          <a:ln w="19050">
            <a:solidFill>
              <a:srgbClr val="1F497D"/>
            </a:solidFill>
            <a:miter/>
          </a:ln>
        </p:spPr>
      </p:pic>
      <p:pic>
        <p:nvPicPr>
          <p:cNvPr id="591" name="image6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6096" y="358204"/>
            <a:ext cx="648072" cy="26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4659" y="306905"/>
            <a:ext cx="630969" cy="324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6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76256" y="342474"/>
            <a:ext cx="432049" cy="288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image6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0312" y="260647"/>
            <a:ext cx="287561" cy="404363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hape 595"/>
          <p:cNvSpPr/>
          <p:nvPr/>
        </p:nvSpPr>
        <p:spPr>
          <a:xfrm>
            <a:off x="-42772" y="-228"/>
            <a:ext cx="9204144" cy="868953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1244600">
              <a:lnSpc>
                <a:spcPct val="90000"/>
              </a:lnSpc>
              <a:spcBef>
                <a:spcPts val="700"/>
              </a:spcBef>
              <a:defRPr sz="6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3500"/>
              <a:t>Selection of Alliance locations in Jamaica</a:t>
            </a:r>
            <a:r>
              <a:rPr sz="4400"/>
              <a:t>  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body" idx="1"/>
          </p:nvPr>
        </p:nvSpPr>
        <p:spPr>
          <a:xfrm>
            <a:off x="156475" y="1864205"/>
            <a:ext cx="6289963" cy="4461255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1900" b="1"/>
            </a:pPr>
            <a:r>
              <a:t>Not just Coconuts but associated crops: Fruits, Vegetables, etc.</a:t>
            </a:r>
            <a:r>
              <a:rPr b="0"/>
              <a:t> 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1900"/>
            </a:pPr>
            <a:r>
              <a:t>Voluntary network of partners from along the agricultural supply chain into a Value Chain Alliance to jointly </a:t>
            </a:r>
            <a:r>
              <a:rPr b="1"/>
              <a:t>implement local level market-led solutions. 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1900"/>
            </a:pPr>
            <a:r>
              <a:t>Generate </a:t>
            </a:r>
            <a:r>
              <a:rPr b="1"/>
              <a:t>new opportunities for farmers and entrepreneurs</a:t>
            </a:r>
            <a:r>
              <a:t>, while increasing trade, diversification, food security and sustainability as a way to drive social and economic impact.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1900"/>
            </a:pPr>
            <a:r>
              <a:t>Business and value chain alliances for improved business for all targeting coconuts and associated crops</a:t>
            </a:r>
          </a:p>
        </p:txBody>
      </p:sp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xfrm>
            <a:off x="5932" y="2703"/>
            <a:ext cx="9132136" cy="1256756"/>
          </a:xfrm>
          <a:prstGeom prst="rect">
            <a:avLst/>
          </a:prstGeom>
          <a:solidFill>
            <a:srgbClr val="17375E"/>
          </a:solidFill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>
            <a:normAutofit fontScale="90000"/>
          </a:bodyPr>
          <a:lstStyle/>
          <a:p>
            <a:pPr defTabSz="497840">
              <a:lnSpc>
                <a:spcPct val="90000"/>
              </a:lnSpc>
              <a:spcBef>
                <a:spcPts val="300"/>
              </a:spcBef>
              <a:defRPr sz="2360"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t>Alliances for Action Model (A4A) </a:t>
            </a:r>
            <a:br/>
            <a:r>
              <a:t>for project implementation</a:t>
            </a:r>
          </a:p>
          <a:p>
            <a:pPr defTabSz="497840">
              <a:lnSpc>
                <a:spcPct val="90000"/>
              </a:lnSpc>
              <a:spcBef>
                <a:spcPts val="300"/>
              </a:spcBef>
              <a:defRPr sz="2040"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t/>
            </a:r>
            <a:br/>
            <a:r>
              <a:t>A4A are partnerships for implementation at the local level</a:t>
            </a:r>
            <a:br/>
            <a:r>
              <a:t/>
            </a:r>
            <a:br/>
            <a:endParaRPr/>
          </a:p>
        </p:txBody>
      </p:sp>
      <p:pic>
        <p:nvPicPr>
          <p:cNvPr id="566" name="image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3860" y="2213372"/>
            <a:ext cx="2045825" cy="2950120"/>
          </a:xfrm>
          <a:prstGeom prst="rect">
            <a:avLst/>
          </a:prstGeom>
          <a:ln w="19050">
            <a:solidFill>
              <a:srgbClr val="1F497D"/>
            </a:solidFill>
            <a:miter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body" sz="quarter" idx="1"/>
          </p:nvPr>
        </p:nvSpPr>
        <p:spPr>
          <a:xfrm>
            <a:off x="647563" y="1007129"/>
            <a:ext cx="7848874" cy="37297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t>Summary of KEY ISSUES FOR THE COCONUT SECTOR  AT THE NATIONAL LEVEL  </a:t>
            </a:r>
          </a:p>
        </p:txBody>
      </p:sp>
      <p:graphicFrame>
        <p:nvGraphicFramePr>
          <p:cNvPr id="556" name="Table 556"/>
          <p:cNvGraphicFramePr/>
          <p:nvPr/>
        </p:nvGraphicFramePr>
        <p:xfrm>
          <a:off x="158248" y="1518512"/>
          <a:ext cx="8827504" cy="491304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25641"/>
                <a:gridCol w="8201863"/>
              </a:tblGrid>
              <a:tr h="88522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 sz="1800"/>
                      </a:pPr>
                      <a:r>
                        <a:rPr b="1">
                          <a:solidFill>
                            <a:srgbClr val="EEECE1"/>
                          </a:solidFill>
                        </a:rPr>
                        <a:t>A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defRPr sz="1800"/>
                      </a:pPr>
                      <a:r>
                        <a:rPr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Lack of information on business models, market information, opportunities and linkages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 sz="1800"/>
                      </a:pPr>
                      <a:r>
                        <a:rPr b="1">
                          <a:solidFill>
                            <a:srgbClr val="EEECE1"/>
                          </a:solidFill>
                        </a:rPr>
                        <a:t>B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defRPr sz="1800"/>
                      </a:pPr>
                      <a:r>
                        <a:rPr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Disorganised sector and fragmented value chains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46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 sz="1800"/>
                      </a:pPr>
                      <a:r>
                        <a:rPr b="1">
                          <a:solidFill>
                            <a:srgbClr val="EEECE1"/>
                          </a:solidFill>
                        </a:rPr>
                        <a:t>C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defRPr sz="1800"/>
                      </a:pPr>
                      <a:r>
                        <a:rPr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Limited access to quality planting material and R&amp;D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 sz="1800"/>
                      </a:pPr>
                      <a:r>
                        <a:rPr b="1">
                          <a:solidFill>
                            <a:srgbClr val="EEECE1"/>
                          </a:solidFill>
                        </a:rPr>
                        <a:t>D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defRPr sz="1800"/>
                      </a:pPr>
                      <a:r>
                        <a:rPr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Limited access to finance and investment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932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 sz="1800"/>
                      </a:pPr>
                      <a:r>
                        <a:rPr b="1">
                          <a:solidFill>
                            <a:srgbClr val="EEECE1"/>
                          </a:solidFill>
                        </a:rPr>
                        <a:t>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defRPr sz="1800"/>
                      </a:pPr>
                      <a:r>
                        <a:rPr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Poor value addition and product development; and poor compliance to processing, food safety and quality standards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282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 sz="1800"/>
                      </a:pPr>
                      <a:r>
                        <a:rPr b="1">
                          <a:solidFill>
                            <a:srgbClr val="EEECE1"/>
                          </a:solidFill>
                        </a:rPr>
                        <a:t>F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defRPr sz="1800"/>
                      </a:pPr>
                      <a:r>
                        <a:rPr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Poor productivity, coordination and access to extension services at the farm level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954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 sz="1800"/>
                      </a:pPr>
                      <a:r>
                        <a:rPr b="1">
                          <a:solidFill>
                            <a:srgbClr val="EEECE1"/>
                          </a:solidFill>
                        </a:rPr>
                        <a:t>G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defRPr sz="1800"/>
                      </a:pPr>
                      <a:r>
                        <a:rPr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Lack of policy support and alignment of policies to support the sector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7" name="Shape 557"/>
          <p:cNvSpPr/>
          <p:nvPr/>
        </p:nvSpPr>
        <p:spPr>
          <a:xfrm>
            <a:off x="-42772" y="-228"/>
            <a:ext cx="9204144" cy="868953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1033017">
              <a:lnSpc>
                <a:spcPct val="90000"/>
              </a:lnSpc>
              <a:spcBef>
                <a:spcPts val="600"/>
              </a:spcBef>
              <a:defRPr sz="5644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3652"/>
              <a:t>Participatory workshop validating model</a:t>
            </a:r>
            <a:r>
              <a:t>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image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737" y="5867400"/>
            <a:ext cx="6992938" cy="822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/>
          <p:nvPr/>
        </p:nvSpPr>
        <p:spPr>
          <a:xfrm>
            <a:off x="224284" y="1071880"/>
            <a:ext cx="8670033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99" indent="-342899">
              <a:buSzPct val="100000"/>
              <a:buAutoNum type="alphaUcPeriod"/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Business models and market information</a:t>
            </a:r>
          </a:p>
          <a:p>
            <a:pPr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342899" indent="-342899">
              <a:buSzPct val="100000"/>
              <a:buAutoNum type="alphaUcPeriod" startAt="2"/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Establish commercially driven value chain alliances and improve organization of the sector</a:t>
            </a:r>
          </a:p>
          <a:p>
            <a:pPr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342899" indent="-342899">
              <a:buSzPct val="100000"/>
              <a:buAutoNum type="alphaUcPeriod" startAt="3"/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R&amp;D and Quality planting material availability</a:t>
            </a:r>
          </a:p>
          <a:p>
            <a:pPr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342899" indent="-342899">
              <a:buSzPct val="100000"/>
              <a:buAutoNum type="alphaUcPeriod" startAt="4"/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Access to finance and investment</a:t>
            </a:r>
          </a:p>
          <a:p>
            <a:pPr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342899" indent="-342899">
              <a:buSzPct val="100000"/>
              <a:buAutoNum type="alphaUcPeriod" startAt="5"/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Value addition and product development; processing, food safety and quality standards</a:t>
            </a:r>
          </a:p>
          <a:p>
            <a:pPr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342899" indent="-342899">
              <a:buSzPct val="100000"/>
              <a:buAutoNum type="alphaUcPeriod" startAt="6"/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Productivity, coordination and extension</a:t>
            </a:r>
          </a:p>
          <a:p>
            <a:pPr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342899" indent="-342899">
              <a:buSzPct val="100000"/>
              <a:buAutoNum type="alphaUcPeriod" startAt="7"/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Policy Support and alignment</a:t>
            </a:r>
          </a:p>
        </p:txBody>
      </p:sp>
      <p:sp>
        <p:nvSpPr>
          <p:cNvPr id="561" name="Shape 561"/>
          <p:cNvSpPr/>
          <p:nvPr/>
        </p:nvSpPr>
        <p:spPr>
          <a:xfrm>
            <a:off x="-42772" y="-228"/>
            <a:ext cx="9204144" cy="868953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1244600">
              <a:lnSpc>
                <a:spcPct val="90000"/>
              </a:lnSpc>
              <a:spcBef>
                <a:spcPts val="700"/>
              </a:spcBef>
              <a:defRPr sz="37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The Roadmaps: Regional and National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1808144" y="1822366"/>
            <a:ext cx="7335855" cy="20002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78892">
              <a:defRPr sz="2196"/>
            </a:pPr>
            <a:r>
              <a:rPr lang="it-IT" sz="2700" b="1" dirty="0" err="1"/>
              <a:t>Alianzas</a:t>
            </a:r>
            <a:r>
              <a:rPr lang="it-IT" sz="2700" b="1" dirty="0"/>
              <a:t> para </a:t>
            </a:r>
            <a:r>
              <a:rPr lang="it-IT" sz="2700" b="1" dirty="0" err="1"/>
              <a:t>el</a:t>
            </a:r>
            <a:r>
              <a:rPr lang="it-IT" sz="2700" b="1" dirty="0"/>
              <a:t> </a:t>
            </a:r>
            <a:r>
              <a:rPr lang="it-IT" sz="2700" b="1" dirty="0" err="1"/>
              <a:t>Desarrollo</a:t>
            </a:r>
            <a:r>
              <a:rPr lang="it-IT" sz="2700" b="1" dirty="0"/>
              <a:t> Inclusivo del Sector Coco: </a:t>
            </a:r>
            <a:r>
              <a:rPr lang="it-IT" sz="2700" b="1" dirty="0" err="1"/>
              <a:t>Tendencias</a:t>
            </a:r>
            <a:r>
              <a:rPr lang="it-IT" sz="2700" b="1" dirty="0"/>
              <a:t> de </a:t>
            </a:r>
            <a:r>
              <a:rPr lang="it-IT" sz="2700" b="1" dirty="0" err="1"/>
              <a:t>Mercado</a:t>
            </a:r>
            <a:r>
              <a:rPr lang="it-IT" sz="2700" b="1" dirty="0"/>
              <a:t>, </a:t>
            </a:r>
            <a:r>
              <a:rPr lang="it-IT" sz="2700" b="1" dirty="0" err="1"/>
              <a:t>Potencial</a:t>
            </a:r>
            <a:r>
              <a:rPr lang="it-IT" sz="2700" b="1" dirty="0"/>
              <a:t> y </a:t>
            </a:r>
            <a:r>
              <a:rPr lang="it-IT" sz="2700" b="1" dirty="0" err="1"/>
              <a:t>Perspectivas</a:t>
            </a:r>
            <a:r>
              <a:rPr lang="it-IT" sz="2196" dirty="0"/>
              <a:t>. </a:t>
            </a:r>
            <a:r>
              <a:rPr lang="it-IT" dirty="0"/>
              <a:t/>
            </a:r>
            <a:br>
              <a:rPr lang="it-IT" dirty="0"/>
            </a:br>
            <a:endParaRPr dirty="0"/>
          </a:p>
          <a:p>
            <a:pPr defTabSz="278892">
              <a:defRPr sz="2196"/>
            </a:pPr>
            <a:r>
              <a:rPr lang="it-IT" dirty="0" err="1" smtClean="0"/>
              <a:t>Agroalimentaria</a:t>
            </a:r>
            <a:endParaRPr dirty="0"/>
          </a:p>
          <a:p>
            <a:pPr defTabSz="278892">
              <a:defRPr sz="2196"/>
            </a:pPr>
            <a:r>
              <a:rPr lang="it-IT" sz="1464" dirty="0" err="1" smtClean="0"/>
              <a:t>May</a:t>
            </a:r>
            <a:r>
              <a:rPr lang="it-IT" sz="1464" dirty="0" smtClean="0"/>
              <a:t> 19th, 2017</a:t>
            </a:r>
            <a:endParaRPr sz="1464" dirty="0"/>
          </a:p>
        </p:txBody>
      </p:sp>
      <p:grpSp>
        <p:nvGrpSpPr>
          <p:cNvPr id="156" name="Group 156"/>
          <p:cNvGrpSpPr/>
          <p:nvPr/>
        </p:nvGrpSpPr>
        <p:grpSpPr>
          <a:xfrm>
            <a:off x="1281080" y="424766"/>
            <a:ext cx="6237320" cy="991528"/>
            <a:chOff x="-549722" y="-318076"/>
            <a:chExt cx="5259634" cy="792164"/>
          </a:xfrm>
        </p:grpSpPr>
        <p:pic>
          <p:nvPicPr>
            <p:cNvPr id="152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49722" y="-177000"/>
              <a:ext cx="1450976" cy="592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3540" y="-318076"/>
              <a:ext cx="596900" cy="792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age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89906" y="-127789"/>
              <a:ext cx="712788" cy="493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71724" y="-168852"/>
              <a:ext cx="738188" cy="493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7" name="image19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975" y="3896364"/>
            <a:ext cx="1611797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16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55497" y="3896364"/>
            <a:ext cx="1977202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1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71645" y="3896364"/>
            <a:ext cx="849679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0.jpeg"/>
          <p:cNvPicPr>
            <a:picLocks noChangeAspect="1"/>
          </p:cNvPicPr>
          <p:nvPr/>
        </p:nvPicPr>
        <p:blipFill>
          <a:blip r:embed="rId9">
            <a:extLst/>
          </a:blip>
          <a:srcRect t="12808" b="8294"/>
          <a:stretch>
            <a:fillRect/>
          </a:stretch>
        </p:blipFill>
        <p:spPr>
          <a:xfrm>
            <a:off x="6856322" y="3896364"/>
            <a:ext cx="2161263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1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49738" y="3896364"/>
            <a:ext cx="976444" cy="103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9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64574" y="3917269"/>
            <a:ext cx="753290" cy="998315"/>
          </a:xfrm>
          <a:prstGeom prst="rect">
            <a:avLst/>
          </a:prstGeom>
          <a:ln w="19050">
            <a:solidFill>
              <a:srgbClr val="36A7E9"/>
            </a:solidFill>
            <a:miter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6" y="1803906"/>
            <a:ext cx="1871645" cy="2092458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1678645" y="5222601"/>
            <a:ext cx="5711098" cy="1209150"/>
            <a:chOff x="3288399" y="3766827"/>
            <a:chExt cx="5711098" cy="1209150"/>
          </a:xfrm>
        </p:grpSpPr>
        <p:grpSp>
          <p:nvGrpSpPr>
            <p:cNvPr id="19" name="Gruppo 18"/>
            <p:cNvGrpSpPr/>
            <p:nvPr/>
          </p:nvGrpSpPr>
          <p:grpSpPr>
            <a:xfrm>
              <a:off x="3288399" y="3766827"/>
              <a:ext cx="3215587" cy="1209150"/>
              <a:chOff x="2875754" y="3766827"/>
              <a:chExt cx="3215587" cy="1209150"/>
            </a:xfrm>
          </p:grpSpPr>
          <p:pic>
            <p:nvPicPr>
              <p:cNvPr id="21" name="image3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4910238" y="3778628"/>
                <a:ext cx="1181103" cy="118554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5754" y="3766827"/>
                <a:ext cx="1193099" cy="1209150"/>
              </a:xfrm>
              <a:prstGeom prst="rect">
                <a:avLst/>
              </a:prstGeom>
            </p:spPr>
          </p:pic>
        </p:grp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057" y="4020560"/>
              <a:ext cx="1770440" cy="758760"/>
            </a:xfrm>
            <a:prstGeom prst="rect">
              <a:avLst/>
            </a:prstGeom>
          </p:spPr>
        </p:pic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87" y="5304674"/>
            <a:ext cx="1084192" cy="10450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" y="5271176"/>
            <a:ext cx="1087426" cy="1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0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8705894" y="6434694"/>
            <a:ext cx="1813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349" name="imag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639" y="1399426"/>
            <a:ext cx="6309361" cy="364584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75439" y="274638"/>
            <a:ext cx="8966384" cy="384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2043">
              <a:defRPr sz="2156"/>
            </a:lvl1pPr>
          </a:lstStyle>
          <a:p>
            <a:r>
              <a:t>Global Market Trends: Coconut Products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-18473" y="797559"/>
            <a:ext cx="2820162" cy="6708141"/>
            <a:chOff x="0" y="0"/>
            <a:chExt cx="2820160" cy="6708140"/>
          </a:xfrm>
        </p:grpSpPr>
        <p:sp>
          <p:nvSpPr>
            <p:cNvPr id="351" name="Shape 351"/>
            <p:cNvSpPr/>
            <p:nvPr/>
          </p:nvSpPr>
          <p:spPr>
            <a:xfrm>
              <a:off x="0" y="0"/>
              <a:ext cx="2820161" cy="6060441"/>
            </a:xfrm>
            <a:prstGeom prst="rect">
              <a:avLst/>
            </a:prstGeom>
            <a:solidFill>
              <a:srgbClr val="17375E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0" y="0"/>
              <a:ext cx="2820161" cy="670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  <a:p>
              <a:pPr>
                <a:defRPr b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No longer a vegetable oil commodity </a:t>
              </a:r>
            </a:p>
            <a:p>
              <a:pPr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  <a:p>
              <a:pPr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  <a:p>
              <a:pPr>
                <a:buSzPct val="100000"/>
                <a:buFont typeface="Arial"/>
                <a:buChar char="•"/>
                <a:defRPr b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RBD coconut oil:  </a:t>
              </a:r>
              <a:r>
                <a:rPr sz="1600" b="0"/>
                <a:t>stagnation 3-4MMT, market share  from12% to just below 3%</a:t>
              </a:r>
            </a:p>
            <a:p>
              <a:pPr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1600" b="0"/>
            </a:p>
            <a:p>
              <a:pPr>
                <a:defRPr b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Niche market: </a:t>
              </a:r>
            </a:p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‘</a:t>
              </a:r>
              <a:r>
                <a:rPr sz="1600"/>
                <a:t>naturalness’ in cosmetics, personal care, and detergent markets </a:t>
              </a:r>
            </a:p>
            <a:p>
              <a:pPr marL="285750" indent="-285750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Competing only with palm kernel oil</a:t>
              </a:r>
            </a:p>
            <a:p>
              <a:pPr marL="457200" lvl="1" indent="0">
                <a:buSzPct val="100000"/>
                <a:buFont typeface="Wingdings"/>
                <a:buChar char="▪"/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  <a:p>
              <a:pPr>
                <a:buSzPct val="100000"/>
                <a:buFont typeface="Arial"/>
                <a:buChar char="•"/>
                <a:defRPr b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Virgin Coconut Oil:</a:t>
              </a:r>
            </a:p>
            <a:p>
              <a:pPr marL="742950" lvl="1" indent="-285750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Scale independent</a:t>
              </a:r>
            </a:p>
            <a:p>
              <a:pPr marL="742950" lvl="1" indent="-285750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Favorable environmental and health profile  </a:t>
              </a:r>
            </a:p>
            <a:p>
              <a:pPr marL="742950" lvl="1" indent="-285750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Premium price </a:t>
              </a:r>
            </a:p>
            <a:p>
              <a:pPr>
                <a:buSzPct val="100000"/>
                <a:buFont typeface="Wingdings"/>
                <a:buChar char="▪"/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  <a:p>
              <a:pPr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  <a:p>
              <a:pPr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  <a:p>
              <a:pPr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  <a:p>
              <a:pPr marL="457200" lvl="1" indent="0">
                <a:buSzPct val="100000"/>
                <a:buFont typeface="Wingdings"/>
                <a:buChar char="▪"/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</p:grpSp>
      <p:sp>
        <p:nvSpPr>
          <p:cNvPr id="354" name="Shape 354"/>
          <p:cNvSpPr/>
          <p:nvPr/>
        </p:nvSpPr>
        <p:spPr>
          <a:xfrm>
            <a:off x="2963454" y="1078937"/>
            <a:ext cx="544279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 b="1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Global Market Share: Nine Major Vegetable Oils (1960-2010)</a:t>
            </a:r>
          </a:p>
        </p:txBody>
      </p:sp>
      <p:sp>
        <p:nvSpPr>
          <p:cNvPr id="355" name="Shape 355"/>
          <p:cNvSpPr/>
          <p:nvPr/>
        </p:nvSpPr>
        <p:spPr>
          <a:xfrm>
            <a:off x="2983908" y="5087861"/>
            <a:ext cx="2284330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Source: APCC, Frost &amp; Sullivan</a:t>
            </a:r>
          </a:p>
        </p:txBody>
      </p:sp>
      <p:sp>
        <p:nvSpPr>
          <p:cNvPr id="11" name="Ovale 10"/>
          <p:cNvSpPr>
            <a:spLocks/>
          </p:cNvSpPr>
          <p:nvPr/>
        </p:nvSpPr>
        <p:spPr>
          <a:xfrm rot="514296">
            <a:off x="6983170" y="1503192"/>
            <a:ext cx="684000" cy="35280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8705894" y="6434694"/>
            <a:ext cx="1813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83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4992" y="3061438"/>
            <a:ext cx="1097281" cy="220187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75439" y="274638"/>
            <a:ext cx="8966384" cy="384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2043">
              <a:defRPr sz="2156"/>
            </a:lvl1pPr>
          </a:lstStyle>
          <a:p>
            <a:r>
              <a:t>Global Market Trends: Coconut Products (Cont’d)</a:t>
            </a:r>
          </a:p>
        </p:txBody>
      </p:sp>
      <p:grpSp>
        <p:nvGrpSpPr>
          <p:cNvPr id="187" name="Group 187"/>
          <p:cNvGrpSpPr/>
          <p:nvPr/>
        </p:nvGrpSpPr>
        <p:grpSpPr>
          <a:xfrm>
            <a:off x="-1" y="801747"/>
            <a:ext cx="4353792" cy="6060444"/>
            <a:chOff x="0" y="-1"/>
            <a:chExt cx="4353791" cy="6060442"/>
          </a:xfrm>
        </p:grpSpPr>
        <p:sp>
          <p:nvSpPr>
            <p:cNvPr id="185" name="Shape 185"/>
            <p:cNvSpPr/>
            <p:nvPr/>
          </p:nvSpPr>
          <p:spPr>
            <a:xfrm>
              <a:off x="0" y="-1"/>
              <a:ext cx="4353791" cy="6060442"/>
            </a:xfrm>
            <a:prstGeom prst="rect">
              <a:avLst/>
            </a:prstGeom>
            <a:solidFill>
              <a:srgbClr val="17375E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0" y="-1"/>
              <a:ext cx="4353791" cy="5416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indent="-342900">
                <a:buSzPct val="100000"/>
                <a:buFont typeface="Arial"/>
                <a:buChar char="•"/>
                <a:defRPr b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  <a:p>
              <a:pPr indent="-342900">
                <a:buSzPct val="100000"/>
                <a:buFont typeface="Arial"/>
                <a:buChar char="•"/>
                <a:defRPr b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Marketing strategy of lead firms boosted consumer awareness and demand for coconut products</a:t>
              </a:r>
            </a:p>
            <a:p>
              <a:pPr>
                <a:defRPr sz="2000" u="sng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  <a:p>
              <a:pPr indent="-342900">
                <a:buSzPct val="100000"/>
                <a:buFont typeface="Arial"/>
                <a:buChar char="•"/>
                <a:defRPr u="sng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Coconut water</a:t>
              </a:r>
            </a:p>
            <a:p>
              <a:pPr marL="457200" lvl="1" indent="-342900">
                <a:buSzPct val="100000"/>
                <a:buFont typeface="Arial"/>
                <a:buChar char="•"/>
                <a:defRPr sz="1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 smtClean="0"/>
                <a:t>US$1.</a:t>
              </a:r>
              <a:r>
                <a:rPr lang="it-IT" dirty="0" smtClean="0"/>
                <a:t>8</a:t>
              </a:r>
              <a:r>
                <a:rPr dirty="0" smtClean="0"/>
                <a:t>6 </a:t>
              </a:r>
              <a:r>
                <a:rPr dirty="0"/>
                <a:t>billion in </a:t>
              </a:r>
              <a:r>
                <a:rPr dirty="0" smtClean="0"/>
                <a:t>201</a:t>
              </a:r>
              <a:r>
                <a:rPr lang="it-IT" dirty="0" smtClean="0"/>
                <a:t>5</a:t>
              </a:r>
              <a:endParaRPr dirty="0"/>
            </a:p>
            <a:p>
              <a:pPr marL="457200" lvl="1" indent="-342900">
                <a:buSzPct val="100000"/>
                <a:buFont typeface="Arial"/>
                <a:buChar char="•"/>
                <a:defRPr sz="1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25% per year growth to US$4 billion in 2019</a:t>
              </a:r>
            </a:p>
            <a:p>
              <a:pPr marL="457200" lvl="1" indent="-342900">
                <a:buSzPct val="100000"/>
                <a:buFont typeface="Arial"/>
                <a:buChar char="•"/>
                <a:defRPr sz="1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Pepsi (Kero Coco, O.N.E, Tropicana Coco Quench), Coca-Cola (Zico), &amp; Vita Coco</a:t>
              </a:r>
            </a:p>
            <a:p>
              <a:pPr marL="342900" lvl="2" indent="228600">
                <a:defRPr i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  <a:p>
              <a:pPr marL="342900" indent="-685800">
                <a:defRPr i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  <a:p>
              <a:pPr marL="285750" indent="-285750">
                <a:buSzPct val="100000"/>
                <a:buFont typeface="Arial"/>
                <a:buChar char="•"/>
                <a:defRPr u="sng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Alternative dairy </a:t>
              </a:r>
              <a:r>
                <a:rPr i="1" dirty="0"/>
                <a:t>(almond, soy, &amp; coconuts</a:t>
              </a:r>
              <a:r>
                <a:rPr i="1" u="none" dirty="0"/>
                <a:t>)</a:t>
              </a:r>
            </a:p>
            <a:p>
              <a:pPr>
                <a:defRPr i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i="1" u="none" dirty="0"/>
            </a:p>
            <a:p>
              <a:pPr marL="742950" lvl="1" indent="-285750">
                <a:buSzPct val="100000"/>
                <a:buFont typeface="Arial"/>
                <a:buChar char="•"/>
                <a:defRPr sz="1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 smtClean="0"/>
                <a:t>US$1.9</a:t>
              </a:r>
              <a:r>
                <a:rPr lang="it-IT" dirty="0" smtClean="0"/>
                <a:t>9</a:t>
              </a:r>
              <a:r>
                <a:rPr dirty="0" smtClean="0"/>
                <a:t> </a:t>
              </a:r>
              <a:r>
                <a:rPr dirty="0"/>
                <a:t>billion in </a:t>
              </a:r>
              <a:r>
                <a:rPr dirty="0" smtClean="0"/>
                <a:t>201</a:t>
              </a:r>
              <a:r>
                <a:rPr lang="it-IT" dirty="0" smtClean="0"/>
                <a:t>5</a:t>
              </a:r>
              <a:endParaRPr dirty="0"/>
            </a:p>
            <a:p>
              <a:pPr marL="742950" lvl="1" indent="-285750">
                <a:buSzPct val="100000"/>
                <a:buFont typeface="Arial"/>
                <a:buChar char="•"/>
                <a:defRPr sz="1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18% per year growth to US$6.27 billion in 2021</a:t>
              </a:r>
            </a:p>
            <a:p>
              <a:pPr marL="742950" lvl="1" indent="-285750">
                <a:buSzPct val="100000"/>
                <a:buFont typeface="Arial"/>
                <a:buChar char="•"/>
                <a:defRPr sz="1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WhiteWave Foods Inc., Blue Diamond Growers Inc., Living Harvest Foods Inc. </a:t>
              </a:r>
            </a:p>
            <a:p>
              <a:pPr marL="742950" lvl="1" indent="-285750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Other products: coconut sugar, flour, </a:t>
              </a:r>
              <a:r>
                <a:rPr lang="it-IT" dirty="0" smtClean="0"/>
                <a:t>VCO</a:t>
              </a:r>
              <a:r>
                <a:rPr dirty="0" smtClean="0"/>
                <a:t>.</a:t>
              </a:r>
              <a:endParaRPr dirty="0"/>
            </a:p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</p:grpSp>
      <p:pic>
        <p:nvPicPr>
          <p:cNvPr id="188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7126" y="831709"/>
            <a:ext cx="525156" cy="1188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3063" y="2292709"/>
            <a:ext cx="1097281" cy="1162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47307" y="850041"/>
            <a:ext cx="449001" cy="1463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7132" y="864787"/>
            <a:ext cx="685801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1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02119" y="801748"/>
            <a:ext cx="506731" cy="1280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1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78683" y="844066"/>
            <a:ext cx="564937" cy="1463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1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32319" y="830171"/>
            <a:ext cx="514989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1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855743" y="1744352"/>
            <a:ext cx="822961" cy="1593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1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547937" y="3338021"/>
            <a:ext cx="977031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17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486419" y="5224341"/>
            <a:ext cx="914401" cy="1368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18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736628" y="3626541"/>
            <a:ext cx="1137918" cy="201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19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704628" y="5008159"/>
            <a:ext cx="1035385" cy="1463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2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561148" y="2245322"/>
            <a:ext cx="1295401" cy="1457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21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430033" y="2432001"/>
            <a:ext cx="896113" cy="1097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22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400819" y="5263312"/>
            <a:ext cx="933924" cy="128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23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091872" y="797569"/>
            <a:ext cx="695635" cy="2560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24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867782" y="5583352"/>
            <a:ext cx="1173960" cy="1005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25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824860" y="4688120"/>
            <a:ext cx="893448" cy="2103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2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8221504" y="3061438"/>
            <a:ext cx="914401" cy="1911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628652" y="6434694"/>
            <a:ext cx="258625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-86568" y="139862"/>
            <a:ext cx="9130723" cy="384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2043">
              <a:defRPr sz="2156"/>
            </a:lvl1pPr>
          </a:lstStyle>
          <a:p>
            <a:r>
              <a:t>Emerging Regional Coconut Value Chain </a:t>
            </a:r>
          </a:p>
        </p:txBody>
      </p:sp>
      <p:pic>
        <p:nvPicPr>
          <p:cNvPr id="433" name="image6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" y="5016500"/>
            <a:ext cx="4170680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hape 434"/>
          <p:cNvSpPr/>
          <p:nvPr/>
        </p:nvSpPr>
        <p:spPr>
          <a:xfrm>
            <a:off x="-35870" y="4861698"/>
            <a:ext cx="420624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Non-oil Merchandize Exports, Nine Caribbean Countries</a:t>
            </a:r>
          </a:p>
        </p:txBody>
      </p:sp>
      <p:grpSp>
        <p:nvGrpSpPr>
          <p:cNvPr id="485" name="Group 485"/>
          <p:cNvGrpSpPr/>
          <p:nvPr/>
        </p:nvGrpSpPr>
        <p:grpSpPr>
          <a:xfrm>
            <a:off x="533399" y="459487"/>
            <a:ext cx="8137481" cy="5462933"/>
            <a:chOff x="0" y="-342211"/>
            <a:chExt cx="8137480" cy="5462932"/>
          </a:xfrm>
        </p:grpSpPr>
        <p:sp>
          <p:nvSpPr>
            <p:cNvPr id="435" name="Shape 435"/>
            <p:cNvSpPr/>
            <p:nvPr/>
          </p:nvSpPr>
          <p:spPr>
            <a:xfrm rot="1719824">
              <a:off x="875080" y="2903261"/>
              <a:ext cx="3200401" cy="9144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 rot="1799458">
              <a:off x="1171157" y="2524283"/>
              <a:ext cx="3108961" cy="182881"/>
            </a:xfrm>
            <a:prstGeom prst="roundRect">
              <a:avLst>
                <a:gd name="adj" fmla="val 16667"/>
              </a:avLst>
            </a:prstGeom>
            <a:solidFill>
              <a:srgbClr val="CCC1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/>
              </a:pPr>
              <a:endParaRPr/>
            </a:p>
          </p:txBody>
        </p:sp>
        <p:grpSp>
          <p:nvGrpSpPr>
            <p:cNvPr id="439" name="Group 439"/>
            <p:cNvGrpSpPr/>
            <p:nvPr/>
          </p:nvGrpSpPr>
          <p:grpSpPr>
            <a:xfrm>
              <a:off x="1219201" y="947067"/>
              <a:ext cx="2155356" cy="781714"/>
              <a:chOff x="0" y="0"/>
              <a:chExt cx="2155355" cy="781713"/>
            </a:xfrm>
          </p:grpSpPr>
          <p:sp>
            <p:nvSpPr>
              <p:cNvPr id="437" name="Shape 437"/>
              <p:cNvSpPr/>
              <p:nvPr/>
            </p:nvSpPr>
            <p:spPr>
              <a:xfrm rot="20997805">
                <a:off x="10877" y="234764"/>
                <a:ext cx="2133601" cy="31218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8" name="Shape 438"/>
              <p:cNvSpPr/>
              <p:nvPr/>
            </p:nvSpPr>
            <p:spPr>
              <a:xfrm rot="20997805">
                <a:off x="26117" y="180036"/>
                <a:ext cx="2103121" cy="42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000"/>
                </a:pPr>
                <a:r>
                  <a:t>US$4.7million in 2014  </a:t>
                </a:r>
                <a:endParaRPr>
                  <a:solidFill>
                    <a:srgbClr val="FFFFFF"/>
                  </a:solidFill>
                </a:endParaRPr>
              </a:p>
              <a:p>
                <a:pPr algn="ctr">
                  <a:defRPr sz="1000"/>
                </a:pPr>
                <a:r>
                  <a:t>(Coconuts)</a:t>
                </a:r>
              </a:p>
            </p:txBody>
          </p:sp>
        </p:grpSp>
        <p:grpSp>
          <p:nvGrpSpPr>
            <p:cNvPr id="459" name="Group 459"/>
            <p:cNvGrpSpPr/>
            <p:nvPr/>
          </p:nvGrpSpPr>
          <p:grpSpPr>
            <a:xfrm>
              <a:off x="1240302" y="-342212"/>
              <a:ext cx="5443392" cy="1119734"/>
              <a:chOff x="0" y="0"/>
              <a:chExt cx="5443391" cy="1119733"/>
            </a:xfrm>
          </p:grpSpPr>
          <p:grpSp>
            <p:nvGrpSpPr>
              <p:cNvPr id="442" name="Group 442"/>
              <p:cNvGrpSpPr/>
              <p:nvPr/>
            </p:nvGrpSpPr>
            <p:grpSpPr>
              <a:xfrm>
                <a:off x="-1" y="245498"/>
                <a:ext cx="805237" cy="628737"/>
                <a:chOff x="0" y="0"/>
                <a:chExt cx="805235" cy="628736"/>
              </a:xfrm>
            </p:grpSpPr>
            <p:sp>
              <p:nvSpPr>
                <p:cNvPr id="440" name="Shape 440"/>
                <p:cNvSpPr/>
                <p:nvPr/>
              </p:nvSpPr>
              <p:spPr>
                <a:xfrm>
                  <a:off x="0" y="12404"/>
                  <a:ext cx="805236" cy="603928"/>
                </a:xfrm>
                <a:prstGeom prst="roundRect">
                  <a:avLst>
                    <a:gd name="adj" fmla="val 7500"/>
                  </a:avLst>
                </a:prstGeom>
                <a:solidFill>
                  <a:srgbClr val="DDD9C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441" name="Shape 441"/>
                <p:cNvSpPr/>
                <p:nvPr/>
              </p:nvSpPr>
              <p:spPr>
                <a:xfrm>
                  <a:off x="13252" y="0"/>
                  <a:ext cx="778731" cy="6287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Production</a:t>
                  </a:r>
                </a:p>
              </p:txBody>
            </p:sp>
          </p:grpSp>
          <p:sp>
            <p:nvSpPr>
              <p:cNvPr id="443" name="Shape 443"/>
              <p:cNvSpPr/>
              <p:nvPr/>
            </p:nvSpPr>
            <p:spPr>
              <a:xfrm>
                <a:off x="893811" y="471290"/>
                <a:ext cx="177152" cy="177153"/>
              </a:xfrm>
              <a:prstGeom prst="rightArrow">
                <a:avLst>
                  <a:gd name="adj1" fmla="val 64000"/>
                  <a:gd name="adj2" fmla="val 50000"/>
                </a:avLst>
              </a:prstGeom>
              <a:solidFill>
                <a:srgbClr val="B1C0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159538" y="0"/>
                <a:ext cx="805237" cy="1119734"/>
                <a:chOff x="0" y="0"/>
                <a:chExt cx="805235" cy="1119733"/>
              </a:xfrm>
            </p:grpSpPr>
            <p:sp>
              <p:nvSpPr>
                <p:cNvPr id="444" name="Shape 444"/>
                <p:cNvSpPr/>
                <p:nvPr/>
              </p:nvSpPr>
              <p:spPr>
                <a:xfrm>
                  <a:off x="0" y="257903"/>
                  <a:ext cx="805236" cy="603927"/>
                </a:xfrm>
                <a:prstGeom prst="roundRect">
                  <a:avLst>
                    <a:gd name="adj" fmla="val 7500"/>
                  </a:avLst>
                </a:prstGeom>
                <a:solidFill>
                  <a:srgbClr val="DDD9C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>
                  <a:off x="13252" y="0"/>
                  <a:ext cx="778731" cy="111973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Primary Processing</a:t>
                  </a:r>
                </a:p>
              </p:txBody>
            </p:sp>
          </p:grpSp>
          <p:sp>
            <p:nvSpPr>
              <p:cNvPr id="447" name="Shape 447"/>
              <p:cNvSpPr/>
              <p:nvPr/>
            </p:nvSpPr>
            <p:spPr>
              <a:xfrm>
                <a:off x="2053350" y="471290"/>
                <a:ext cx="177152" cy="177153"/>
              </a:xfrm>
              <a:prstGeom prst="rightArrow">
                <a:avLst>
                  <a:gd name="adj1" fmla="val 64000"/>
                  <a:gd name="adj2" fmla="val 50000"/>
                </a:avLst>
              </a:prstGeom>
              <a:solidFill>
                <a:srgbClr val="B1C0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450" name="Group 450"/>
              <p:cNvGrpSpPr/>
              <p:nvPr/>
            </p:nvGrpSpPr>
            <p:grpSpPr>
              <a:xfrm>
                <a:off x="2319077" y="0"/>
                <a:ext cx="805237" cy="1119734"/>
                <a:chOff x="0" y="0"/>
                <a:chExt cx="805235" cy="1119733"/>
              </a:xfrm>
            </p:grpSpPr>
            <p:sp>
              <p:nvSpPr>
                <p:cNvPr id="448" name="Shape 448"/>
                <p:cNvSpPr/>
                <p:nvPr/>
              </p:nvSpPr>
              <p:spPr>
                <a:xfrm>
                  <a:off x="0" y="257903"/>
                  <a:ext cx="805236" cy="603927"/>
                </a:xfrm>
                <a:prstGeom prst="roundRect">
                  <a:avLst>
                    <a:gd name="adj" fmla="val 7500"/>
                  </a:avLst>
                </a:prstGeom>
                <a:solidFill>
                  <a:srgbClr val="DDD9C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449" name="Shape 449"/>
                <p:cNvSpPr/>
                <p:nvPr/>
              </p:nvSpPr>
              <p:spPr>
                <a:xfrm>
                  <a:off x="13252" y="0"/>
                  <a:ext cx="778731" cy="111973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Advanced Processing</a:t>
                  </a:r>
                </a:p>
              </p:txBody>
            </p:sp>
          </p:grpSp>
          <p:sp>
            <p:nvSpPr>
              <p:cNvPr id="451" name="Shape 451"/>
              <p:cNvSpPr/>
              <p:nvPr/>
            </p:nvSpPr>
            <p:spPr>
              <a:xfrm>
                <a:off x="3212889" y="471290"/>
                <a:ext cx="177152" cy="177153"/>
              </a:xfrm>
              <a:prstGeom prst="rightArrow">
                <a:avLst>
                  <a:gd name="adj1" fmla="val 64000"/>
                  <a:gd name="adj2" fmla="val 50000"/>
                </a:avLst>
              </a:prstGeom>
              <a:solidFill>
                <a:srgbClr val="B1C0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454" name="Group 454"/>
              <p:cNvGrpSpPr/>
              <p:nvPr/>
            </p:nvGrpSpPr>
            <p:grpSpPr>
              <a:xfrm>
                <a:off x="3478616" y="122749"/>
                <a:ext cx="805237" cy="874236"/>
                <a:chOff x="0" y="0"/>
                <a:chExt cx="805235" cy="874234"/>
              </a:xfrm>
            </p:grpSpPr>
            <p:sp>
              <p:nvSpPr>
                <p:cNvPr id="452" name="Shape 452"/>
                <p:cNvSpPr/>
                <p:nvPr/>
              </p:nvSpPr>
              <p:spPr>
                <a:xfrm>
                  <a:off x="0" y="135154"/>
                  <a:ext cx="805236" cy="603927"/>
                </a:xfrm>
                <a:prstGeom prst="roundRect">
                  <a:avLst>
                    <a:gd name="adj" fmla="val 7500"/>
                  </a:avLst>
                </a:prstGeom>
                <a:solidFill>
                  <a:srgbClr val="DDD9C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453" name="Shape 453"/>
                <p:cNvSpPr/>
                <p:nvPr/>
              </p:nvSpPr>
              <p:spPr>
                <a:xfrm>
                  <a:off x="13252" y="0"/>
                  <a:ext cx="778731" cy="8742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Manufacturing</a:t>
                  </a:r>
                </a:p>
              </p:txBody>
            </p:sp>
          </p:grpSp>
          <p:sp>
            <p:nvSpPr>
              <p:cNvPr id="455" name="Shape 455"/>
              <p:cNvSpPr/>
              <p:nvPr/>
            </p:nvSpPr>
            <p:spPr>
              <a:xfrm>
                <a:off x="4372428" y="471290"/>
                <a:ext cx="177152" cy="177153"/>
              </a:xfrm>
              <a:prstGeom prst="rightArrow">
                <a:avLst>
                  <a:gd name="adj1" fmla="val 64000"/>
                  <a:gd name="adj2" fmla="val 50000"/>
                </a:avLst>
              </a:prstGeom>
              <a:solidFill>
                <a:srgbClr val="B1C0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458" name="Group 458"/>
              <p:cNvGrpSpPr/>
              <p:nvPr/>
            </p:nvGrpSpPr>
            <p:grpSpPr>
              <a:xfrm>
                <a:off x="4638155" y="122749"/>
                <a:ext cx="805237" cy="874236"/>
                <a:chOff x="0" y="0"/>
                <a:chExt cx="805235" cy="874234"/>
              </a:xfrm>
            </p:grpSpPr>
            <p:sp>
              <p:nvSpPr>
                <p:cNvPr id="456" name="Shape 456"/>
                <p:cNvSpPr/>
                <p:nvPr/>
              </p:nvSpPr>
              <p:spPr>
                <a:xfrm>
                  <a:off x="0" y="135154"/>
                  <a:ext cx="805236" cy="603927"/>
                </a:xfrm>
                <a:prstGeom prst="roundRect">
                  <a:avLst>
                    <a:gd name="adj" fmla="val 7500"/>
                  </a:avLst>
                </a:prstGeom>
                <a:solidFill>
                  <a:srgbClr val="DDD9C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457" name="Shape 457"/>
                <p:cNvSpPr/>
                <p:nvPr/>
              </p:nvSpPr>
              <p:spPr>
                <a:xfrm>
                  <a:off x="13252" y="0"/>
                  <a:ext cx="778731" cy="8742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 defTabSz="914400">
                    <a:defRPr sz="11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End Market</a:t>
                  </a:r>
                </a:p>
              </p:txBody>
            </p:sp>
          </p:grpSp>
        </p:grpSp>
        <p:grpSp>
          <p:nvGrpSpPr>
            <p:cNvPr id="462" name="Group 462"/>
            <p:cNvGrpSpPr/>
            <p:nvPr/>
          </p:nvGrpSpPr>
          <p:grpSpPr>
            <a:xfrm>
              <a:off x="6689680" y="2750900"/>
              <a:ext cx="1447801" cy="1729386"/>
              <a:chOff x="0" y="0"/>
              <a:chExt cx="1447800" cy="1729384"/>
            </a:xfrm>
          </p:grpSpPr>
          <p:sp>
            <p:nvSpPr>
              <p:cNvPr id="460" name="Shape 460"/>
              <p:cNvSpPr/>
              <p:nvPr/>
            </p:nvSpPr>
            <p:spPr>
              <a:xfrm>
                <a:off x="0" y="0"/>
                <a:ext cx="1447800" cy="1729385"/>
              </a:xfrm>
              <a:prstGeom prst="roundRect">
                <a:avLst>
                  <a:gd name="adj" fmla="val 16667"/>
                </a:avLst>
              </a:prstGeom>
              <a:solidFill>
                <a:srgbClr val="B7DE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461" name="Shape 461"/>
              <p:cNvSpPr/>
              <p:nvPr/>
            </p:nvSpPr>
            <p:spPr>
              <a:xfrm>
                <a:off x="70675" y="70676"/>
                <a:ext cx="1306450" cy="1412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000" b="1"/>
                </a:pPr>
                <a:r>
                  <a:t>Refined Coconut Oil Markets: </a:t>
                </a:r>
                <a:endParaRPr>
                  <a:solidFill>
                    <a:srgbClr val="FFFFFF"/>
                  </a:solidFill>
                </a:endParaRPr>
              </a:p>
              <a:p>
                <a:pPr algn="ctr">
                  <a:defRPr sz="1000"/>
                </a:pPr>
                <a:r>
                  <a:t>St. Lucia (US$1.14 million); Jamaica (US$1.53 million); Antigua and Barbuda, Dominica, St. Vincent and the Grenadines</a:t>
                </a:r>
              </a:p>
            </p:txBody>
          </p:sp>
        </p:grpSp>
        <p:grpSp>
          <p:nvGrpSpPr>
            <p:cNvPr id="465" name="Group 465"/>
            <p:cNvGrpSpPr/>
            <p:nvPr/>
          </p:nvGrpSpPr>
          <p:grpSpPr>
            <a:xfrm>
              <a:off x="6857998" y="680875"/>
              <a:ext cx="1188721" cy="914401"/>
              <a:chOff x="0" y="0"/>
              <a:chExt cx="1188719" cy="914400"/>
            </a:xfrm>
          </p:grpSpPr>
          <p:sp>
            <p:nvSpPr>
              <p:cNvPr id="463" name="Shape 463"/>
              <p:cNvSpPr/>
              <p:nvPr/>
            </p:nvSpPr>
            <p:spPr>
              <a:xfrm>
                <a:off x="0" y="0"/>
                <a:ext cx="118872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B7DE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44637" y="81280"/>
                <a:ext cx="1099446" cy="751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000" b="1"/>
                </a:pPr>
                <a:r>
                  <a:t>Markets: </a:t>
                </a:r>
                <a:endParaRPr>
                  <a:solidFill>
                    <a:srgbClr val="FFFFFF"/>
                  </a:solidFill>
                </a:endParaRPr>
              </a:p>
              <a:p>
                <a:pPr algn="ctr">
                  <a:defRPr sz="1000"/>
                </a:pPr>
                <a:r>
                  <a:t>United States, and Dominican Republic (&lt; 10%)</a:t>
                </a:r>
              </a:p>
            </p:txBody>
          </p:sp>
        </p:grpSp>
        <p:sp>
          <p:nvSpPr>
            <p:cNvPr id="466" name="Shape 466"/>
            <p:cNvSpPr/>
            <p:nvPr/>
          </p:nvSpPr>
          <p:spPr>
            <a:xfrm rot="1740000">
              <a:off x="1490669" y="2817365"/>
              <a:ext cx="2138764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000"/>
              </a:lvl1pPr>
            </a:lstStyle>
            <a:p>
              <a:r>
                <a:t>US$106 thousand in 2014 (Coconuts)</a:t>
              </a:r>
            </a:p>
          </p:txBody>
        </p:sp>
        <p:sp>
          <p:nvSpPr>
            <p:cNvPr id="467" name="Shape 467"/>
            <p:cNvSpPr/>
            <p:nvPr/>
          </p:nvSpPr>
          <p:spPr>
            <a:xfrm rot="1680000">
              <a:off x="1987743" y="2553657"/>
              <a:ext cx="1711187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000"/>
              </a:lvl1pPr>
            </a:lstStyle>
            <a:p>
              <a:r>
                <a:t>US$0.7 million in 2014 (CNO)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3275300" y="839462"/>
              <a:ext cx="991901" cy="6400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4038600" y="3208100"/>
              <a:ext cx="594360" cy="3657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C1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810000" y="3613484"/>
              <a:ext cx="658369" cy="1828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pic>
          <p:nvPicPr>
            <p:cNvPr id="471" name="image61.png" descr="http://upload.wikimedia.org/wikipedia/commons/8/83/Flag-map_of_Trinidad_and_Toba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24400" y="2827100"/>
              <a:ext cx="1173194" cy="10972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2" name="Shape 472"/>
            <p:cNvSpPr/>
            <p:nvPr/>
          </p:nvSpPr>
          <p:spPr>
            <a:xfrm>
              <a:off x="5990232" y="3284300"/>
              <a:ext cx="594361" cy="3657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C1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/>
              </a:pPr>
              <a:endParaRPr/>
            </a:p>
          </p:txBody>
        </p:sp>
        <p:grpSp>
          <p:nvGrpSpPr>
            <p:cNvPr id="475" name="Group 475"/>
            <p:cNvGrpSpPr/>
            <p:nvPr/>
          </p:nvGrpSpPr>
          <p:grpSpPr>
            <a:xfrm>
              <a:off x="4343400" y="4038680"/>
              <a:ext cx="1752600" cy="1082041"/>
              <a:chOff x="0" y="0"/>
              <a:chExt cx="1752600" cy="1082039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0" y="7619"/>
                <a:ext cx="1752600" cy="1066801"/>
              </a:xfrm>
              <a:prstGeom prst="roundRect">
                <a:avLst>
                  <a:gd name="adj" fmla="val 16667"/>
                </a:avLst>
              </a:prstGeom>
              <a:solidFill>
                <a:srgbClr val="CCC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52076" y="-1"/>
                <a:ext cx="1648448" cy="1082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sz="1000" b="1"/>
                </a:pPr>
                <a:r>
                  <a:t>Trinidad </a:t>
                </a:r>
                <a:r>
                  <a:rPr b="0"/>
                  <a:t>refines coconut oil and exports under different business relations to the countries in the region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defRPr sz="1000"/>
                </a:pPr>
                <a:r>
                  <a:t>(US$2.7 million export in 2014)</a:t>
                </a:r>
              </a:p>
            </p:txBody>
          </p:sp>
        </p:grpSp>
        <p:pic>
          <p:nvPicPr>
            <p:cNvPr id="476" name="image62.png" descr="https://upload.wikimedia.org/wikipedia/commons/9/97/Flag-map_of_the_Dominican_Republic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67201" y="617300"/>
              <a:ext cx="1588687" cy="10972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79" name="Group 479"/>
            <p:cNvGrpSpPr/>
            <p:nvPr/>
          </p:nvGrpSpPr>
          <p:grpSpPr>
            <a:xfrm>
              <a:off x="4343400" y="1612980"/>
              <a:ext cx="1905000" cy="751841"/>
              <a:chOff x="0" y="0"/>
              <a:chExt cx="1905000" cy="751840"/>
            </a:xfrm>
          </p:grpSpPr>
          <p:sp>
            <p:nvSpPr>
              <p:cNvPr id="477" name="Shape 477"/>
              <p:cNvSpPr/>
              <p:nvPr/>
            </p:nvSpPr>
            <p:spPr>
              <a:xfrm>
                <a:off x="0" y="71119"/>
                <a:ext cx="1905000" cy="609601"/>
              </a:xfrm>
              <a:prstGeom prst="roundRect">
                <a:avLst>
                  <a:gd name="adj" fmla="val 16667"/>
                </a:avLst>
              </a:prstGeom>
              <a:solidFill>
                <a:srgbClr val="B7DE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 b="1"/>
                </a:pPr>
                <a:endParaRPr/>
              </a:p>
            </p:txBody>
          </p:sp>
          <p:sp>
            <p:nvSpPr>
              <p:cNvPr id="478" name="Shape 478"/>
              <p:cNvSpPr/>
              <p:nvPr/>
            </p:nvSpPr>
            <p:spPr>
              <a:xfrm>
                <a:off x="29757" y="-1"/>
                <a:ext cx="1845486" cy="751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sz="1000" b="1"/>
                </a:pPr>
                <a:r>
                  <a:t>Dominican Republic </a:t>
                </a:r>
                <a:r>
                  <a:rPr b="0"/>
                  <a:t>processes 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defRPr sz="1000"/>
                </a:pPr>
                <a:r>
                  <a:t>coconuts into grated, cream and milk </a:t>
                </a:r>
                <a:endParaRPr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80" name="image63.png" descr="https://upload.wikimedia.org/wikipedia/commons/7/7e/Flag-map_of_Guyana.pn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199" y="769700"/>
              <a:ext cx="1388059" cy="20116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3" name="Group 483"/>
            <p:cNvGrpSpPr/>
            <p:nvPr/>
          </p:nvGrpSpPr>
          <p:grpSpPr>
            <a:xfrm>
              <a:off x="0" y="2971880"/>
              <a:ext cx="1905000" cy="1082041"/>
              <a:chOff x="0" y="0"/>
              <a:chExt cx="1905000" cy="1082039"/>
            </a:xfrm>
          </p:grpSpPr>
          <p:sp>
            <p:nvSpPr>
              <p:cNvPr id="481" name="Shape 481"/>
              <p:cNvSpPr/>
              <p:nvPr/>
            </p:nvSpPr>
            <p:spPr>
              <a:xfrm>
                <a:off x="0" y="7619"/>
                <a:ext cx="1905000" cy="1066801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52076" y="-1"/>
                <a:ext cx="1800848" cy="1082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000"/>
                </a:pPr>
                <a:r>
                  <a:t>Guyana </a:t>
                </a:r>
                <a:endParaRPr>
                  <a:solidFill>
                    <a:srgbClr val="FFFFFF"/>
                  </a:solidFill>
                </a:endParaRPr>
              </a:p>
              <a:p>
                <a:pPr algn="ctr">
                  <a:defRPr sz="1000"/>
                </a:pPr>
                <a:r>
                  <a:t>Supplied approximately US$6 million coconuts and products  to Dominican Republic, Trinidad, and other countries in the region</a:t>
                </a: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4" name="Shape 484"/>
            <p:cNvSpPr/>
            <p:nvPr/>
          </p:nvSpPr>
          <p:spPr>
            <a:xfrm>
              <a:off x="6096000" y="998300"/>
              <a:ext cx="594360" cy="3657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DE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/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sldNum" sz="quarter" idx="2"/>
          </p:nvPr>
        </p:nvSpPr>
        <p:spPr>
          <a:xfrm>
            <a:off x="8705894" y="6434694"/>
            <a:ext cx="1813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75439" y="274638"/>
            <a:ext cx="8966384" cy="384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2043">
              <a:defRPr sz="2156"/>
            </a:lvl1pPr>
          </a:lstStyle>
          <a:p>
            <a:r>
              <a:t>Lead Firms and Governance: Brand Manufacturers </a:t>
            </a:r>
          </a:p>
        </p:txBody>
      </p:sp>
      <p:graphicFrame>
        <p:nvGraphicFramePr>
          <p:cNvPr id="367" name="Table 367"/>
          <p:cNvGraphicFramePr/>
          <p:nvPr/>
        </p:nvGraphicFramePr>
        <p:xfrm>
          <a:off x="380239" y="952500"/>
          <a:ext cx="2619375" cy="3017521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873125"/>
                <a:gridCol w="873125"/>
                <a:gridCol w="873125"/>
              </a:tblGrid>
              <a:tr h="487571">
                <a:tc gridSpan="3"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Cosmetics, Personal &amp; Home Care,  Pharmaceuticals </a:t>
                      </a: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47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Firm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HQ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Annual Sale</a:t>
                      </a:r>
                    </a:p>
                  </a:txBody>
                  <a:tcPr marL="45720" marR="45720" anchor="ctr" horzOverflow="overflow"/>
                </a:tc>
              </a:tr>
              <a:tr h="395474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U.S.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83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395474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France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30</a:t>
                      </a:r>
                    </a:p>
                  </a:txBody>
                  <a:tcPr marL="45720" marR="45720" horzOverflow="overflow"/>
                </a:tc>
              </a:tr>
              <a:tr h="552580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U.K.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64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395474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U.S.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17</a:t>
                      </a:r>
                    </a:p>
                  </a:txBody>
                  <a:tcPr marL="45720" marR="45720" horzOverflow="overflow"/>
                </a:tc>
              </a:tr>
              <a:tr h="395474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Germany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8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</a:tbl>
          </a:graphicData>
        </a:graphic>
      </p:graphicFrame>
      <p:pic>
        <p:nvPicPr>
          <p:cNvPr id="368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825" y="1920875"/>
            <a:ext cx="638175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448" y="2763666"/>
            <a:ext cx="590552" cy="366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865" y="2354092"/>
            <a:ext cx="731520" cy="25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90" y="3263901"/>
            <a:ext cx="806535" cy="338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3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9017" y="3705859"/>
            <a:ext cx="844907" cy="2011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73" name="Table 373"/>
          <p:cNvGraphicFramePr/>
          <p:nvPr/>
        </p:nvGraphicFramePr>
        <p:xfrm>
          <a:off x="3209164" y="952500"/>
          <a:ext cx="2619375" cy="301752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873125"/>
                <a:gridCol w="873125"/>
                <a:gridCol w="873125"/>
              </a:tblGrid>
              <a:tr h="449854">
                <a:tc gridSpan="3"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Packaged Food</a:t>
                      </a: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137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Firm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HQ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Annual Sale</a:t>
                      </a:r>
                    </a:p>
                  </a:txBody>
                  <a:tcPr marL="45720" marR="45720" anchor="ctr" horzOverflow="overflow"/>
                </a:tc>
              </a:tr>
              <a:tr h="401370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Switzerland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100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401370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U.S.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34</a:t>
                      </a:r>
                    </a:p>
                  </a:txBody>
                  <a:tcPr marL="45720" marR="45720" horzOverflow="overflow"/>
                </a:tc>
              </a:tr>
              <a:tr h="560818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U.S.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67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401370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U.K.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64</a:t>
                      </a:r>
                    </a:p>
                  </a:txBody>
                  <a:tcPr marL="45720" marR="45720" horzOverflow="overflow"/>
                </a:tc>
              </a:tr>
              <a:tr h="401370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France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26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</a:tbl>
          </a:graphicData>
        </a:graphic>
      </p:graphicFrame>
      <p:graphicFrame>
        <p:nvGraphicFramePr>
          <p:cNvPr id="374" name="Table 374"/>
          <p:cNvGraphicFramePr/>
          <p:nvPr/>
        </p:nvGraphicFramePr>
        <p:xfrm>
          <a:off x="6076189" y="952500"/>
          <a:ext cx="2619375" cy="301752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873125"/>
                <a:gridCol w="873125"/>
                <a:gridCol w="873125"/>
              </a:tblGrid>
              <a:tr h="453599">
                <a:tc gridSpan="3"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Beverages (Health &amp; Wellness)</a:t>
                      </a: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078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Firm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HQ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Annual Sale</a:t>
                      </a:r>
                    </a:p>
                  </a:txBody>
                  <a:tcPr marL="45720" marR="45720" anchor="ctr" horzOverflow="overflow"/>
                </a:tc>
              </a:tr>
              <a:tr h="400784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U.S.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46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400784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U.S.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67</a:t>
                      </a:r>
                    </a:p>
                  </a:txBody>
                  <a:tcPr marL="45720" marR="45720" horzOverflow="overflow"/>
                </a:tc>
              </a:tr>
              <a:tr h="560001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Switzerland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100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400784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France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26</a:t>
                      </a:r>
                    </a:p>
                  </a:txBody>
                  <a:tcPr marL="45720" marR="45720" horzOverflow="overflow"/>
                </a:tc>
              </a:tr>
              <a:tr h="400784">
                <a:tc>
                  <a:txBody>
                    <a:bodyPr/>
                    <a:lstStyle/>
                    <a:p>
                      <a:pPr algn="l">
                        <a:defRPr>
                          <a:latin typeface="Tw Cen MT"/>
                          <a:ea typeface="Tw Cen MT"/>
                          <a:cs typeface="Tw Cen MT"/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Austria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6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</a:tbl>
          </a:graphicData>
        </a:graphic>
      </p:graphicFrame>
      <p:pic>
        <p:nvPicPr>
          <p:cNvPr id="375" name="image3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29451" y="2346072"/>
            <a:ext cx="822961" cy="202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3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14688" y="1914525"/>
            <a:ext cx="852487" cy="309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3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44213" y="2835330"/>
            <a:ext cx="822962" cy="24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6533" y="3261113"/>
            <a:ext cx="588796" cy="29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3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78886" y="3687385"/>
            <a:ext cx="324091" cy="365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38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04764" y="1972352"/>
            <a:ext cx="822962" cy="125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3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95239" y="2309771"/>
            <a:ext cx="822962" cy="241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3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95239" y="2766579"/>
            <a:ext cx="852488" cy="309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3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24360" y="3211829"/>
            <a:ext cx="324091" cy="365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39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264785" y="3615690"/>
            <a:ext cx="548641" cy="333550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hape 385"/>
          <p:cNvSpPr/>
          <p:nvPr/>
        </p:nvSpPr>
        <p:spPr>
          <a:xfrm>
            <a:off x="250849" y="3977304"/>
            <a:ext cx="365741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Note: 2014 sale figures in US$ billion</a:t>
            </a:r>
          </a:p>
        </p:txBody>
      </p:sp>
      <p:sp>
        <p:nvSpPr>
          <p:cNvPr id="386" name="Shape 386"/>
          <p:cNvSpPr/>
          <p:nvPr/>
        </p:nvSpPr>
        <p:spPr>
          <a:xfrm>
            <a:off x="223076" y="4482368"/>
            <a:ext cx="8591553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400" b="1">
                <a:latin typeface="Tw Cen MT"/>
                <a:ea typeface="Tw Cen MT"/>
                <a:cs typeface="Tw Cen MT"/>
                <a:sym typeface="Tw Cen MT"/>
              </a:defRPr>
            </a:pPr>
            <a:r>
              <a:rPr dirty="0"/>
              <a:t>Multiple business segments, focused on sustainability initiatives, naturally-derived ingredients, not an exclusive focus on ingredient certification</a:t>
            </a:r>
          </a:p>
          <a:p>
            <a:pPr>
              <a:defRPr sz="1400" b="1"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1400" b="1">
                <a:latin typeface="Tw Cen MT"/>
                <a:ea typeface="Tw Cen MT"/>
                <a:cs typeface="Tw Cen MT"/>
                <a:sym typeface="Tw Cen MT"/>
              </a:defRPr>
            </a:pPr>
            <a:r>
              <a:rPr dirty="0"/>
              <a:t>Mondelez International, launched in 2012, a 10-year commitment US$400 million program that finances sustainability partnerships. In India, it supported intercropping in coconut plantations, working with 100,000 coconut farmers in four states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xfrm>
            <a:off x="8628652" y="6434694"/>
            <a:ext cx="258625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xfrm>
            <a:off x="75439" y="178284"/>
            <a:ext cx="8966384" cy="384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2043">
              <a:defRPr sz="2156"/>
            </a:lvl1pPr>
          </a:lstStyle>
          <a:p>
            <a:r>
              <a:t>In-country Main Constraints</a:t>
            </a:r>
          </a:p>
        </p:txBody>
      </p:sp>
      <p:grpSp>
        <p:nvGrpSpPr>
          <p:cNvPr id="515" name="Group 515"/>
          <p:cNvGrpSpPr/>
          <p:nvPr/>
        </p:nvGrpSpPr>
        <p:grpSpPr>
          <a:xfrm>
            <a:off x="448308" y="876298"/>
            <a:ext cx="8365494" cy="5803905"/>
            <a:chOff x="0" y="-1"/>
            <a:chExt cx="8365493" cy="5803903"/>
          </a:xfrm>
        </p:grpSpPr>
        <p:sp>
          <p:nvSpPr>
            <p:cNvPr id="497" name="Shape 497"/>
            <p:cNvSpPr/>
            <p:nvPr/>
          </p:nvSpPr>
          <p:spPr>
            <a:xfrm>
              <a:off x="1877598" y="2638897"/>
              <a:ext cx="467128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628650" lvl="1" indent="-171450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Better leverage capabilities of CARDI &amp; regional universities</a:t>
              </a:r>
            </a:p>
          </p:txBody>
        </p:sp>
        <p:grpSp>
          <p:nvGrpSpPr>
            <p:cNvPr id="500" name="Group 500"/>
            <p:cNvGrpSpPr/>
            <p:nvPr/>
          </p:nvGrpSpPr>
          <p:grpSpPr>
            <a:xfrm>
              <a:off x="2108974" y="0"/>
              <a:ext cx="6256518" cy="1805576"/>
              <a:chOff x="0" y="0"/>
              <a:chExt cx="6256517" cy="1805575"/>
            </a:xfrm>
          </p:grpSpPr>
          <p:sp>
            <p:nvSpPr>
              <p:cNvPr id="498" name="Shape 498"/>
              <p:cNvSpPr/>
              <p:nvPr/>
            </p:nvSpPr>
            <p:spPr>
              <a:xfrm>
                <a:off x="-1" y="0"/>
                <a:ext cx="6256519" cy="180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277" y="21600"/>
                      <a:pt x="20878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0878" y="0"/>
                    </a:lnTo>
                    <a:cubicBezTo>
                      <a:pt x="21277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CFD7E7">
                  <a:alpha val="90000"/>
                </a:srgbClr>
              </a:solidFill>
              <a:ln w="9525" cap="flat">
                <a:solidFill>
                  <a:srgbClr val="CFD7E7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 defTabSz="311150">
                  <a:lnSpc>
                    <a:spcPct val="90000"/>
                  </a:lnSpc>
                  <a:spcBef>
                    <a:spcPts val="300"/>
                  </a:spcBef>
                  <a:defRPr sz="16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499" name="Shape 499"/>
              <p:cNvSpPr/>
              <p:nvPr/>
            </p:nvSpPr>
            <p:spPr>
              <a:xfrm>
                <a:off x="0" y="186022"/>
                <a:ext cx="6256517" cy="1433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1539" tIns="51539" rIns="51539" bIns="51539" numCol="1" anchor="ctr">
                <a:spAutoFit/>
              </a:bodyPr>
              <a:lstStyle/>
              <a:p>
                <a:pPr marL="285750" lvl="1" indent="-285750" algn="just" defTabSz="31115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600" b="1"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t>Domestic seedling supply </a:t>
                </a:r>
                <a:r>
                  <a:rPr b="0"/>
                  <a:t>is either </a:t>
                </a:r>
                <a:r>
                  <a:t>non-existent or at best the waitlist </a:t>
                </a:r>
                <a:r>
                  <a:rPr b="0"/>
                  <a:t>takes years to access the desired number and variety of seedlings</a:t>
                </a:r>
              </a:p>
              <a:p>
                <a:pPr marL="285750" lvl="1" indent="-285750" algn="just" defTabSz="31115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600"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t>Risk of </a:t>
                </a:r>
                <a:r>
                  <a:rPr b="1"/>
                  <a:t>lethal yellowing, red ring, red palm mite</a:t>
                </a:r>
                <a:r>
                  <a:t> prevail across the region although with some variations</a:t>
                </a:r>
              </a:p>
              <a:p>
                <a:pPr marL="285750" lvl="1" indent="-285750" algn="just" defTabSz="31115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600" b="1"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t>Tailored financial services </a:t>
                </a:r>
                <a:r>
                  <a:rPr b="0"/>
                  <a:t>to smallholder farmers is a common challenge across the countries.</a:t>
                </a:r>
              </a:p>
            </p:txBody>
          </p:sp>
        </p:grpSp>
        <p:grpSp>
          <p:nvGrpSpPr>
            <p:cNvPr id="503" name="Group 503"/>
            <p:cNvGrpSpPr/>
            <p:nvPr/>
          </p:nvGrpSpPr>
          <p:grpSpPr>
            <a:xfrm>
              <a:off x="0" y="-1"/>
              <a:ext cx="2159271" cy="1805580"/>
              <a:chOff x="0" y="0"/>
              <a:chExt cx="2159269" cy="1805578"/>
            </a:xfrm>
          </p:grpSpPr>
          <p:sp>
            <p:nvSpPr>
              <p:cNvPr id="501" name="Shape 501"/>
              <p:cNvSpPr/>
              <p:nvPr/>
            </p:nvSpPr>
            <p:spPr>
              <a:xfrm>
                <a:off x="0" y="0"/>
                <a:ext cx="2159269" cy="180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719" y="0"/>
                      <a:pt x="1605" y="0"/>
                    </a:cubicBezTo>
                    <a:lnTo>
                      <a:pt x="19995" y="0"/>
                    </a:lnTo>
                    <a:cubicBezTo>
                      <a:pt x="20881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881" y="21600"/>
                      <a:pt x="19995" y="21600"/>
                    </a:cubicBezTo>
                    <a:lnTo>
                      <a:pt x="1605" y="21600"/>
                    </a:lnTo>
                    <a:cubicBezTo>
                      <a:pt x="719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17375E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02" name="Shape 502"/>
              <p:cNvSpPr/>
              <p:nvPr/>
            </p:nvSpPr>
            <p:spPr>
              <a:xfrm>
                <a:off x="0" y="426759"/>
                <a:ext cx="2159269" cy="952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095" tIns="101095" rIns="101095" bIns="101095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/>
                  <a:t>Access Planting Material &amp; </a:t>
                </a:r>
                <a:r>
                  <a:rPr lang="it-IT" dirty="0" err="1" smtClean="0"/>
                  <a:t>finance</a:t>
                </a:r>
                <a:r>
                  <a:rPr lang="it-IT" dirty="0" smtClean="0"/>
                  <a:t> &amp; </a:t>
                </a:r>
                <a:r>
                  <a:rPr dirty="0" smtClean="0"/>
                  <a:t>Services</a:t>
                </a:r>
                <a:endParaRPr dirty="0"/>
              </a:p>
            </p:txBody>
          </p:sp>
        </p:grpSp>
        <p:grpSp>
          <p:nvGrpSpPr>
            <p:cNvPr id="506" name="Group 506"/>
            <p:cNvGrpSpPr/>
            <p:nvPr/>
          </p:nvGrpSpPr>
          <p:grpSpPr>
            <a:xfrm>
              <a:off x="2108973" y="3708401"/>
              <a:ext cx="6256520" cy="2095501"/>
              <a:chOff x="-1" y="1"/>
              <a:chExt cx="6256519" cy="2095499"/>
            </a:xfrm>
          </p:grpSpPr>
          <p:sp>
            <p:nvSpPr>
              <p:cNvPr id="504" name="Shape 504"/>
              <p:cNvSpPr/>
              <p:nvPr/>
            </p:nvSpPr>
            <p:spPr>
              <a:xfrm>
                <a:off x="-1" y="1"/>
                <a:ext cx="6256519" cy="2095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277" y="21600"/>
                      <a:pt x="20878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0878" y="0"/>
                    </a:lnTo>
                    <a:cubicBezTo>
                      <a:pt x="21277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CFD7E7">
                  <a:alpha val="90000"/>
                </a:srgbClr>
              </a:solidFill>
              <a:ln w="9525" cap="flat">
                <a:solidFill>
                  <a:srgbClr val="CFD7E7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 defTabSz="311150">
                  <a:lnSpc>
                    <a:spcPct val="90000"/>
                  </a:lnSpc>
                  <a:spcBef>
                    <a:spcPts val="300"/>
                  </a:spcBef>
                  <a:defRPr sz="14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05" name="Shape 505"/>
              <p:cNvSpPr/>
              <p:nvPr/>
            </p:nvSpPr>
            <p:spPr>
              <a:xfrm>
                <a:off x="0" y="71867"/>
                <a:ext cx="6256517" cy="19517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1539" tIns="51539" rIns="51539" bIns="51539" numCol="1" anchor="ctr">
                <a:spAutoFit/>
              </a:bodyPr>
              <a:lstStyle/>
              <a:p>
                <a:pPr marL="285750" lvl="1" indent="-285750" algn="just" defTabSz="31115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A predominantly </a:t>
                </a:r>
                <a:r>
                  <a:rPr b="1" dirty="0"/>
                  <a:t>fragmented industry structure </a:t>
                </a:r>
                <a:r>
                  <a:rPr dirty="0"/>
                  <a:t>(weak value chain linkages) and smallholder dominated farming system</a:t>
                </a:r>
              </a:p>
              <a:p>
                <a:pPr marL="285750" lvl="1" indent="-285750" algn="just" defTabSz="31115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 b="1"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High transaction costs and scale inefficiencies </a:t>
                </a:r>
                <a:r>
                  <a:rPr b="0" dirty="0"/>
                  <a:t>in delivery of key services –market information, technical extension, quality control and finance </a:t>
                </a:r>
              </a:p>
              <a:p>
                <a:pPr marL="285750" lvl="1" indent="-285750" algn="just" defTabSz="31115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 b="1"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Weak standardization and certification</a:t>
                </a:r>
                <a:r>
                  <a:rPr b="0" dirty="0"/>
                  <a:t> of the non-traditional products </a:t>
                </a:r>
              </a:p>
              <a:p>
                <a:pPr marL="285750" lvl="1" indent="-285750" algn="just" defTabSz="31115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Small structure and </a:t>
                </a:r>
                <a:r>
                  <a:rPr b="1" dirty="0"/>
                  <a:t>weak end-market presence </a:t>
                </a:r>
                <a:r>
                  <a:rPr dirty="0"/>
                  <a:t>limits flow of consumer market information to the local industry stakeholders and feed into the weak market intelligence and export </a:t>
                </a:r>
                <a:r>
                  <a:rPr dirty="0" smtClean="0"/>
                  <a:t>promotion.</a:t>
                </a:r>
                <a:endParaRPr lang="it-IT" dirty="0"/>
              </a:p>
              <a:p>
                <a:pPr marL="285750" lvl="1" indent="-285750" algn="just" defTabSz="31115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400"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lang="it-IT" dirty="0" err="1" smtClean="0"/>
                  <a:t>Few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Incentives</a:t>
                </a:r>
                <a:r>
                  <a:rPr lang="it-IT" dirty="0" smtClean="0"/>
                  <a:t> for </a:t>
                </a:r>
                <a:r>
                  <a:rPr lang="it-IT" dirty="0" err="1" smtClean="0"/>
                  <a:t>smallholder</a:t>
                </a:r>
                <a:r>
                  <a:rPr lang="it-IT" dirty="0" smtClean="0"/>
                  <a:t> market </a:t>
                </a:r>
                <a:r>
                  <a:rPr lang="it-IT" dirty="0" err="1" smtClean="0"/>
                  <a:t>integration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low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income</a:t>
                </a:r>
                <a:r>
                  <a:rPr lang="it-IT" dirty="0" smtClean="0"/>
                  <a:t> generation</a:t>
                </a:r>
                <a:endParaRPr dirty="0"/>
              </a:p>
            </p:txBody>
          </p:sp>
        </p:grpSp>
        <p:grpSp>
          <p:nvGrpSpPr>
            <p:cNvPr id="509" name="Group 509"/>
            <p:cNvGrpSpPr/>
            <p:nvPr/>
          </p:nvGrpSpPr>
          <p:grpSpPr>
            <a:xfrm>
              <a:off x="0" y="3708400"/>
              <a:ext cx="2159271" cy="2095500"/>
              <a:chOff x="0" y="0"/>
              <a:chExt cx="2159269" cy="2095499"/>
            </a:xfrm>
          </p:grpSpPr>
          <p:sp>
            <p:nvSpPr>
              <p:cNvPr id="507" name="Shape 507"/>
              <p:cNvSpPr/>
              <p:nvPr/>
            </p:nvSpPr>
            <p:spPr>
              <a:xfrm>
                <a:off x="0" y="0"/>
                <a:ext cx="2159269" cy="2095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719" y="0"/>
                      <a:pt x="1605" y="0"/>
                    </a:cubicBezTo>
                    <a:lnTo>
                      <a:pt x="19995" y="0"/>
                    </a:lnTo>
                    <a:cubicBezTo>
                      <a:pt x="20881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881" y="21600"/>
                      <a:pt x="19995" y="21600"/>
                    </a:cubicBezTo>
                    <a:lnTo>
                      <a:pt x="1605" y="21600"/>
                    </a:lnTo>
                    <a:cubicBezTo>
                      <a:pt x="719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17375E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08" name="Shape 508"/>
              <p:cNvSpPr/>
              <p:nvPr/>
            </p:nvSpPr>
            <p:spPr>
              <a:xfrm>
                <a:off x="0" y="447072"/>
                <a:ext cx="2159269" cy="12013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095" tIns="101095" rIns="101095" bIns="101095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/>
                  <a:t>Weak Industrial </a:t>
                </a:r>
                <a:r>
                  <a:rPr dirty="0" smtClean="0"/>
                  <a:t>organization</a:t>
                </a:r>
                <a:r>
                  <a:rPr lang="it-IT" dirty="0" smtClean="0"/>
                  <a:t> and no </a:t>
                </a:r>
                <a:r>
                  <a:rPr lang="it-IT" dirty="0" err="1" smtClean="0"/>
                  <a:t>support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smallholders</a:t>
                </a:r>
                <a:r>
                  <a:rPr dirty="0" smtClean="0"/>
                  <a:t>  </a:t>
                </a:r>
                <a:endParaRPr dirty="0"/>
              </a:p>
            </p:txBody>
          </p:sp>
        </p:grpSp>
        <p:sp>
          <p:nvSpPr>
            <p:cNvPr id="510" name="Shape 510"/>
            <p:cNvSpPr/>
            <p:nvPr/>
          </p:nvSpPr>
          <p:spPr>
            <a:xfrm>
              <a:off x="2108974" y="1995153"/>
              <a:ext cx="6256518" cy="144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lnTo>
                    <a:pt x="21600" y="18000"/>
                  </a:lnTo>
                  <a:cubicBezTo>
                    <a:pt x="21600" y="19988"/>
                    <a:pt x="21277" y="21600"/>
                    <a:pt x="20878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0878" y="0"/>
                  </a:lnTo>
                  <a:cubicBezTo>
                    <a:pt x="21277" y="0"/>
                    <a:pt x="21600" y="1612"/>
                    <a:pt x="21600" y="3600"/>
                  </a:cubicBezTo>
                  <a:close/>
                </a:path>
              </a:pathLst>
            </a:custGeom>
            <a:solidFill>
              <a:srgbClr val="CFD7E7">
                <a:alpha val="90000"/>
              </a:srgbClr>
            </a:solidFill>
            <a:ln w="9525" cap="flat">
              <a:solidFill>
                <a:srgbClr val="CFD7E7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 defTabSz="311150">
                <a:lnSpc>
                  <a:spcPct val="90000"/>
                </a:lnSpc>
                <a:spcBef>
                  <a:spcPts val="300"/>
                </a:spcBef>
                <a:defRPr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grpSp>
          <p:nvGrpSpPr>
            <p:cNvPr id="513" name="Group 513"/>
            <p:cNvGrpSpPr/>
            <p:nvPr/>
          </p:nvGrpSpPr>
          <p:grpSpPr>
            <a:xfrm>
              <a:off x="0" y="1995151"/>
              <a:ext cx="2159270" cy="1444970"/>
              <a:chOff x="0" y="0"/>
              <a:chExt cx="2159268" cy="1444968"/>
            </a:xfrm>
          </p:grpSpPr>
          <p:sp>
            <p:nvSpPr>
              <p:cNvPr id="511" name="Shape 511"/>
              <p:cNvSpPr/>
              <p:nvPr/>
            </p:nvSpPr>
            <p:spPr>
              <a:xfrm>
                <a:off x="0" y="-1"/>
                <a:ext cx="2159269" cy="1444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719" y="0"/>
                      <a:pt x="1605" y="0"/>
                    </a:cubicBezTo>
                    <a:lnTo>
                      <a:pt x="19995" y="0"/>
                    </a:lnTo>
                    <a:cubicBezTo>
                      <a:pt x="20881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881" y="21600"/>
                      <a:pt x="19995" y="21600"/>
                    </a:cubicBezTo>
                    <a:lnTo>
                      <a:pt x="1605" y="21600"/>
                    </a:lnTo>
                    <a:cubicBezTo>
                      <a:pt x="719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17375E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12" name="Shape 512"/>
              <p:cNvSpPr/>
              <p:nvPr/>
            </p:nvSpPr>
            <p:spPr>
              <a:xfrm>
                <a:off x="0" y="283568"/>
                <a:ext cx="2159269" cy="8778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095" tIns="101095" rIns="101095" bIns="101095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/>
                  <a:t>Lack of Statistics &amp; legacy of ‘copra oil’ era</a:t>
                </a:r>
              </a:p>
            </p:txBody>
          </p:sp>
        </p:grpSp>
        <p:sp>
          <p:nvSpPr>
            <p:cNvPr id="514" name="Shape 514"/>
            <p:cNvSpPr/>
            <p:nvPr/>
          </p:nvSpPr>
          <p:spPr>
            <a:xfrm>
              <a:off x="2134120" y="2052936"/>
              <a:ext cx="6206223" cy="1234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 sz="160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Unavailability of </a:t>
              </a:r>
              <a:r>
                <a:rPr b="1" dirty="0"/>
                <a:t>reliable industry statistics </a:t>
              </a:r>
              <a:r>
                <a:rPr dirty="0"/>
                <a:t>about the plantations, age-profile, production capacity, and trade is a major source of investment risk </a:t>
              </a:r>
            </a:p>
            <a:p>
              <a:pPr marL="285750" indent="-285750">
                <a:buSzPct val="100000"/>
                <a:buFont typeface="Arial"/>
                <a:buChar char="•"/>
                <a:defRPr sz="160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Despite its rising contribution to the agricultural GDP of the target countries, coconut industry </a:t>
              </a:r>
              <a:r>
                <a:rPr b="1" dirty="0"/>
                <a:t>does not have priority policy support. </a:t>
              </a:r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2403823" y="2107021"/>
            <a:ext cx="6277533" cy="1524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78892">
              <a:defRPr sz="2196"/>
            </a:pPr>
            <a:r>
              <a:rPr sz="3050" b="1" dirty="0"/>
              <a:t>Caribbean Coconut </a:t>
            </a:r>
            <a:r>
              <a:rPr lang="it-IT" sz="3050" b="1" dirty="0" err="1" smtClean="0"/>
              <a:t>Regional</a:t>
            </a:r>
            <a:r>
              <a:rPr lang="it-IT" sz="3050" b="1" dirty="0" smtClean="0"/>
              <a:t> and </a:t>
            </a:r>
            <a:br>
              <a:rPr lang="it-IT" sz="3050" b="1" dirty="0" smtClean="0"/>
            </a:br>
            <a:r>
              <a:rPr sz="3050" b="1" dirty="0" smtClean="0"/>
              <a:t>Global </a:t>
            </a:r>
            <a:r>
              <a:rPr sz="3050" b="1" dirty="0"/>
              <a:t>Value Chain</a:t>
            </a:r>
            <a:r>
              <a:rPr dirty="0"/>
              <a:t/>
            </a:r>
            <a:br>
              <a:rPr dirty="0"/>
            </a:br>
            <a:endParaRPr dirty="0"/>
          </a:p>
          <a:p>
            <a:pPr defTabSz="278892">
              <a:defRPr sz="2196"/>
            </a:pPr>
            <a:r>
              <a:rPr lang="it-IT" dirty="0" err="1" smtClean="0"/>
              <a:t>Agroalimentaria</a:t>
            </a:r>
            <a:endParaRPr dirty="0"/>
          </a:p>
          <a:p>
            <a:pPr defTabSz="278892">
              <a:defRPr sz="2196"/>
            </a:pPr>
            <a:r>
              <a:rPr lang="it-IT" sz="1464" dirty="0" err="1" smtClean="0"/>
              <a:t>May</a:t>
            </a:r>
            <a:r>
              <a:rPr lang="it-IT" sz="1464" dirty="0" smtClean="0"/>
              <a:t> 19th, 2017</a:t>
            </a:r>
            <a:endParaRPr sz="1464" dirty="0"/>
          </a:p>
        </p:txBody>
      </p:sp>
      <p:grpSp>
        <p:nvGrpSpPr>
          <p:cNvPr id="156" name="Group 156"/>
          <p:cNvGrpSpPr/>
          <p:nvPr/>
        </p:nvGrpSpPr>
        <p:grpSpPr>
          <a:xfrm>
            <a:off x="1808145" y="405472"/>
            <a:ext cx="5773755" cy="991528"/>
            <a:chOff x="-549722" y="-318076"/>
            <a:chExt cx="5259634" cy="792164"/>
          </a:xfrm>
        </p:grpSpPr>
        <p:pic>
          <p:nvPicPr>
            <p:cNvPr id="152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49722" y="-177000"/>
              <a:ext cx="1450976" cy="592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3540" y="-318076"/>
              <a:ext cx="596900" cy="792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age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89906" y="-127789"/>
              <a:ext cx="712788" cy="493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71724" y="-168852"/>
              <a:ext cx="738188" cy="493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7" name="image19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975" y="3896364"/>
            <a:ext cx="1611797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16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55497" y="3896364"/>
            <a:ext cx="1977202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1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71645" y="3896364"/>
            <a:ext cx="849679" cy="10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0.jpeg"/>
          <p:cNvPicPr>
            <a:picLocks noChangeAspect="1"/>
          </p:cNvPicPr>
          <p:nvPr/>
        </p:nvPicPr>
        <p:blipFill>
          <a:blip r:embed="rId9">
            <a:extLst/>
          </a:blip>
          <a:srcRect t="12808" b="8294"/>
          <a:stretch>
            <a:fillRect/>
          </a:stretch>
        </p:blipFill>
        <p:spPr>
          <a:xfrm>
            <a:off x="6856322" y="3896364"/>
            <a:ext cx="2161263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1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49738" y="3896364"/>
            <a:ext cx="976444" cy="103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9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64574" y="3917269"/>
            <a:ext cx="753290" cy="998315"/>
          </a:xfrm>
          <a:prstGeom prst="rect">
            <a:avLst/>
          </a:prstGeom>
          <a:ln w="19050">
            <a:solidFill>
              <a:srgbClr val="36A7E9"/>
            </a:solidFill>
            <a:miter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6" y="1803906"/>
            <a:ext cx="1871645" cy="2092458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1678645" y="5222601"/>
            <a:ext cx="5711098" cy="1209150"/>
            <a:chOff x="3288399" y="3766827"/>
            <a:chExt cx="5711098" cy="1209150"/>
          </a:xfrm>
        </p:grpSpPr>
        <p:grpSp>
          <p:nvGrpSpPr>
            <p:cNvPr id="19" name="Gruppo 18"/>
            <p:cNvGrpSpPr/>
            <p:nvPr/>
          </p:nvGrpSpPr>
          <p:grpSpPr>
            <a:xfrm>
              <a:off x="3288399" y="3766827"/>
              <a:ext cx="3215587" cy="1209150"/>
              <a:chOff x="2875754" y="3766827"/>
              <a:chExt cx="3215587" cy="1209150"/>
            </a:xfrm>
          </p:grpSpPr>
          <p:pic>
            <p:nvPicPr>
              <p:cNvPr id="21" name="image3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4910238" y="3778628"/>
                <a:ext cx="1181103" cy="118554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5754" y="3766827"/>
                <a:ext cx="1193099" cy="1209150"/>
              </a:xfrm>
              <a:prstGeom prst="rect">
                <a:avLst/>
              </a:prstGeom>
            </p:spPr>
          </p:pic>
        </p:grp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057" y="4020560"/>
              <a:ext cx="1770440" cy="758760"/>
            </a:xfrm>
            <a:prstGeom prst="rect">
              <a:avLst/>
            </a:prstGeom>
          </p:spPr>
        </p:pic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87" y="5304674"/>
            <a:ext cx="1084192" cy="10450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" y="5271176"/>
            <a:ext cx="1087426" cy="1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98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8705894" y="6434694"/>
            <a:ext cx="1813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76902" y="119127"/>
            <a:ext cx="8966383" cy="384438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352043">
              <a:defRPr sz="2156"/>
            </a:lvl1pPr>
          </a:lstStyle>
          <a:p>
            <a:r>
              <a:t>Coconut Value Chain: Input-Output Structure</a:t>
            </a:r>
          </a:p>
        </p:txBody>
      </p:sp>
      <p:grpSp>
        <p:nvGrpSpPr>
          <p:cNvPr id="346" name="Group 346"/>
          <p:cNvGrpSpPr/>
          <p:nvPr/>
        </p:nvGrpSpPr>
        <p:grpSpPr>
          <a:xfrm>
            <a:off x="81891" y="355028"/>
            <a:ext cx="8956405" cy="6446489"/>
            <a:chOff x="0" y="-372410"/>
            <a:chExt cx="8956403" cy="6446488"/>
          </a:xfrm>
        </p:grpSpPr>
        <p:grpSp>
          <p:nvGrpSpPr>
            <p:cNvPr id="340" name="Group 340"/>
            <p:cNvGrpSpPr/>
            <p:nvPr/>
          </p:nvGrpSpPr>
          <p:grpSpPr>
            <a:xfrm>
              <a:off x="0" y="-372411"/>
              <a:ext cx="8956405" cy="6446489"/>
              <a:chOff x="0" y="-372410"/>
              <a:chExt cx="8956404" cy="6446488"/>
            </a:xfrm>
          </p:grpSpPr>
          <p:sp>
            <p:nvSpPr>
              <p:cNvPr id="210" name="Shape 210"/>
              <p:cNvSpPr/>
              <p:nvPr/>
            </p:nvSpPr>
            <p:spPr>
              <a:xfrm>
                <a:off x="3078478" y="587800"/>
                <a:ext cx="1188721" cy="3017522"/>
              </a:xfrm>
              <a:prstGeom prst="roundRect">
                <a:avLst>
                  <a:gd name="adj" fmla="val 16667"/>
                </a:avLst>
              </a:prstGeom>
              <a:noFill/>
              <a:ln w="3175" cap="flat">
                <a:solidFill>
                  <a:srgbClr val="B3A2C7"/>
                </a:solidFill>
                <a:prstDash val="sysDash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 b="1"/>
                </a:pPr>
                <a:endParaRPr/>
              </a:p>
            </p:txBody>
          </p:sp>
          <p:grpSp>
            <p:nvGrpSpPr>
              <p:cNvPr id="213" name="Group 213"/>
              <p:cNvGrpSpPr/>
              <p:nvPr/>
            </p:nvGrpSpPr>
            <p:grpSpPr>
              <a:xfrm>
                <a:off x="3147752" y="892371"/>
                <a:ext cx="1005841" cy="274321"/>
                <a:chOff x="0" y="0"/>
                <a:chExt cx="1005840" cy="274320"/>
              </a:xfrm>
            </p:grpSpPr>
            <p:sp>
              <p:nvSpPr>
                <p:cNvPr id="211" name="Shape 211"/>
                <p:cNvSpPr/>
                <p:nvPr/>
              </p:nvSpPr>
              <p:spPr>
                <a:xfrm>
                  <a:off x="0" y="0"/>
                  <a:ext cx="1005841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7DEE8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>
                  <a:off x="13391" y="13390"/>
                  <a:ext cx="979058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Coconut Kernel</a:t>
                  </a:r>
                </a:p>
              </p:txBody>
            </p:sp>
          </p:grpSp>
          <p:grpSp>
            <p:nvGrpSpPr>
              <p:cNvPr id="216" name="Group 216"/>
              <p:cNvGrpSpPr/>
              <p:nvPr/>
            </p:nvGrpSpPr>
            <p:grpSpPr>
              <a:xfrm>
                <a:off x="7414259" y="645668"/>
                <a:ext cx="1501141" cy="1066801"/>
                <a:chOff x="0" y="0"/>
                <a:chExt cx="1501140" cy="1066800"/>
              </a:xfrm>
            </p:grpSpPr>
            <p:sp>
              <p:nvSpPr>
                <p:cNvPr id="214" name="Shape 214"/>
                <p:cNvSpPr/>
                <p:nvPr/>
              </p:nvSpPr>
              <p:spPr>
                <a:xfrm>
                  <a:off x="0" y="0"/>
                  <a:ext cx="1501141" cy="1066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7DEE8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000"/>
                  </a:pPr>
                  <a:endParaRPr/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52076" y="52077"/>
                  <a:ext cx="1396988" cy="9169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Household consumption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Baking, alternative dairy, and confectionery industries</a:t>
                  </a:r>
                </a:p>
              </p:txBody>
            </p:sp>
          </p:grpSp>
          <p:grpSp>
            <p:nvGrpSpPr>
              <p:cNvPr id="219" name="Group 219"/>
              <p:cNvGrpSpPr/>
              <p:nvPr/>
            </p:nvGrpSpPr>
            <p:grpSpPr>
              <a:xfrm>
                <a:off x="7554882" y="2154427"/>
                <a:ext cx="1332347" cy="787551"/>
                <a:chOff x="0" y="0"/>
                <a:chExt cx="1332346" cy="787549"/>
              </a:xfrm>
            </p:grpSpPr>
            <p:sp>
              <p:nvSpPr>
                <p:cNvPr id="217" name="Shape 217"/>
                <p:cNvSpPr/>
                <p:nvPr/>
              </p:nvSpPr>
              <p:spPr>
                <a:xfrm>
                  <a:off x="0" y="0"/>
                  <a:ext cx="1332347" cy="7315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1DA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000"/>
                  </a:pPr>
                  <a:endParaRPr/>
                </a:p>
              </p:txBody>
            </p:sp>
            <p:sp>
              <p:nvSpPr>
                <p:cNvPr id="218" name="Shape 218"/>
                <p:cNvSpPr/>
                <p:nvPr/>
              </p:nvSpPr>
              <p:spPr>
                <a:xfrm>
                  <a:off x="35709" y="35709"/>
                  <a:ext cx="1260928" cy="751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Cosmetics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Personal care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Pharmaceuticals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Detergents</a:t>
                  </a:r>
                </a:p>
              </p:txBody>
            </p:sp>
          </p:grpSp>
          <p:grpSp>
            <p:nvGrpSpPr>
              <p:cNvPr id="222" name="Group 222"/>
              <p:cNvGrpSpPr/>
              <p:nvPr/>
            </p:nvGrpSpPr>
            <p:grpSpPr>
              <a:xfrm>
                <a:off x="7437117" y="3319834"/>
                <a:ext cx="1478283" cy="914401"/>
                <a:chOff x="0" y="0"/>
                <a:chExt cx="1478282" cy="914400"/>
              </a:xfrm>
            </p:grpSpPr>
            <p:sp>
              <p:nvSpPr>
                <p:cNvPr id="220" name="Shape 220"/>
                <p:cNvSpPr/>
                <p:nvPr/>
              </p:nvSpPr>
              <p:spPr>
                <a:xfrm>
                  <a:off x="0" y="0"/>
                  <a:ext cx="1478283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3D69B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000"/>
                  </a:pPr>
                  <a:endParaRPr/>
                </a:p>
              </p:txBody>
            </p:sp>
            <p:sp>
              <p:nvSpPr>
                <p:cNvPr id="221" name="Shape 221"/>
                <p:cNvSpPr/>
                <p:nvPr/>
              </p:nvSpPr>
              <p:spPr>
                <a:xfrm>
                  <a:off x="44636" y="44637"/>
                  <a:ext cx="1389010" cy="751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Local fresh water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Pasteurized &amp; packaged  coconut water (</a:t>
                  </a:r>
                  <a:r>
                    <a:rPr i="1"/>
                    <a:t>sports &amp; natural drinks</a:t>
                  </a:r>
                  <a:r>
                    <a:t>)</a:t>
                  </a:r>
                </a:p>
              </p:txBody>
            </p:sp>
          </p:grpSp>
          <p:grpSp>
            <p:nvGrpSpPr>
              <p:cNvPr id="246" name="Group 246"/>
              <p:cNvGrpSpPr/>
              <p:nvPr/>
            </p:nvGrpSpPr>
            <p:grpSpPr>
              <a:xfrm>
                <a:off x="1151041" y="-372411"/>
                <a:ext cx="6508023" cy="1193719"/>
                <a:chOff x="0" y="0"/>
                <a:chExt cx="6508022" cy="1193718"/>
              </a:xfrm>
            </p:grpSpPr>
            <p:grpSp>
              <p:nvGrpSpPr>
                <p:cNvPr id="225" name="Group 225"/>
                <p:cNvGrpSpPr/>
                <p:nvPr/>
              </p:nvGrpSpPr>
              <p:grpSpPr>
                <a:xfrm>
                  <a:off x="-1" y="299236"/>
                  <a:ext cx="793663" cy="595247"/>
                  <a:chOff x="0" y="0"/>
                  <a:chExt cx="793661" cy="595245"/>
                </a:xfrm>
              </p:grpSpPr>
              <p:sp>
                <p:nvSpPr>
                  <p:cNvPr id="223" name="Shape 223"/>
                  <p:cNvSpPr/>
                  <p:nvPr/>
                </p:nvSpPr>
                <p:spPr>
                  <a:xfrm>
                    <a:off x="0" y="0"/>
                    <a:ext cx="793662" cy="595246"/>
                  </a:xfrm>
                  <a:prstGeom prst="roundRect">
                    <a:avLst>
                      <a:gd name="adj" fmla="val 7500"/>
                    </a:avLst>
                  </a:prstGeom>
                  <a:solidFill>
                    <a:srgbClr val="DDD9C3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 b="1"/>
                    </a:pPr>
                    <a:endParaRPr/>
                  </a:p>
                </p:txBody>
              </p:sp>
              <p:sp>
                <p:nvSpPr>
                  <p:cNvPr id="224" name="Shape 224"/>
                  <p:cNvSpPr/>
                  <p:nvPr/>
                </p:nvSpPr>
                <p:spPr>
                  <a:xfrm>
                    <a:off x="13062" y="93964"/>
                    <a:ext cx="767537" cy="40731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noAutofit/>
                  </a:bodyPr>
                  <a:lstStyle>
                    <a:lvl1pPr algn="ctr" defTabSz="914400">
                      <a:defRPr sz="1100" b="1"/>
                    </a:lvl1pPr>
                  </a:lstStyle>
                  <a:p>
                    <a:r>
                      <a:t>Inputs</a:t>
                    </a:r>
                  </a:p>
                </p:txBody>
              </p:sp>
            </p:grpSp>
            <p:sp>
              <p:nvSpPr>
                <p:cNvPr id="226" name="Shape 226"/>
                <p:cNvSpPr/>
                <p:nvPr/>
              </p:nvSpPr>
              <p:spPr>
                <a:xfrm>
                  <a:off x="880963" y="509556"/>
                  <a:ext cx="174607" cy="174606"/>
                </a:xfrm>
                <a:prstGeom prst="rightArrow">
                  <a:avLst>
                    <a:gd name="adj1" fmla="val 64000"/>
                    <a:gd name="adj2" fmla="val 50000"/>
                  </a:avLst>
                </a:prstGeom>
                <a:solidFill>
                  <a:srgbClr val="B1C0D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29" name="Group 229"/>
                <p:cNvGrpSpPr/>
                <p:nvPr/>
              </p:nvGrpSpPr>
              <p:grpSpPr>
                <a:xfrm>
                  <a:off x="1142872" y="262134"/>
                  <a:ext cx="793662" cy="669451"/>
                  <a:chOff x="0" y="0"/>
                  <a:chExt cx="793661" cy="669450"/>
                </a:xfrm>
              </p:grpSpPr>
              <p:sp>
                <p:nvSpPr>
                  <p:cNvPr id="227" name="Shape 227"/>
                  <p:cNvSpPr/>
                  <p:nvPr/>
                </p:nvSpPr>
                <p:spPr>
                  <a:xfrm>
                    <a:off x="0" y="37102"/>
                    <a:ext cx="793662" cy="595246"/>
                  </a:xfrm>
                  <a:prstGeom prst="roundRect">
                    <a:avLst>
                      <a:gd name="adj" fmla="val 7500"/>
                    </a:avLst>
                  </a:prstGeom>
                  <a:solidFill>
                    <a:srgbClr val="DDD9C3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 b="1"/>
                    </a:pPr>
                    <a:endParaRPr/>
                  </a:p>
                </p:txBody>
              </p:sp>
              <p:sp>
                <p:nvSpPr>
                  <p:cNvPr id="228" name="Shape 228"/>
                  <p:cNvSpPr/>
                  <p:nvPr/>
                </p:nvSpPr>
                <p:spPr>
                  <a:xfrm>
                    <a:off x="13062" y="0"/>
                    <a:ext cx="767537" cy="6694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noAutofit/>
                  </a:bodyPr>
                  <a:lstStyle>
                    <a:lvl1pPr algn="ctr" defTabSz="914400">
                      <a:defRPr sz="1100" b="1"/>
                    </a:lvl1pPr>
                  </a:lstStyle>
                  <a:p>
                    <a:r>
                      <a:t>Production</a:t>
                    </a:r>
                  </a:p>
                </p:txBody>
              </p:sp>
            </p:grpSp>
            <p:sp>
              <p:nvSpPr>
                <p:cNvPr id="230" name="Shape 230"/>
                <p:cNvSpPr/>
                <p:nvPr/>
              </p:nvSpPr>
              <p:spPr>
                <a:xfrm>
                  <a:off x="2023836" y="509556"/>
                  <a:ext cx="174606" cy="174606"/>
                </a:xfrm>
                <a:prstGeom prst="rightArrow">
                  <a:avLst>
                    <a:gd name="adj1" fmla="val 64000"/>
                    <a:gd name="adj2" fmla="val 50000"/>
                  </a:avLst>
                </a:prstGeom>
                <a:solidFill>
                  <a:srgbClr val="B1C0D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3" name="Group 233"/>
                <p:cNvGrpSpPr/>
                <p:nvPr/>
              </p:nvGrpSpPr>
              <p:grpSpPr>
                <a:xfrm>
                  <a:off x="2285744" y="-1"/>
                  <a:ext cx="793662" cy="1193720"/>
                  <a:chOff x="0" y="0"/>
                  <a:chExt cx="793661" cy="1193718"/>
                </a:xfrm>
              </p:grpSpPr>
              <p:sp>
                <p:nvSpPr>
                  <p:cNvPr id="231" name="Shape 231"/>
                  <p:cNvSpPr/>
                  <p:nvPr/>
                </p:nvSpPr>
                <p:spPr>
                  <a:xfrm>
                    <a:off x="0" y="299236"/>
                    <a:ext cx="793662" cy="595247"/>
                  </a:xfrm>
                  <a:prstGeom prst="roundRect">
                    <a:avLst>
                      <a:gd name="adj" fmla="val 7500"/>
                    </a:avLst>
                  </a:prstGeom>
                  <a:solidFill>
                    <a:srgbClr val="DDD9C3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 b="1"/>
                    </a:pPr>
                    <a:endParaRPr/>
                  </a:p>
                </p:txBody>
              </p:sp>
              <p:sp>
                <p:nvSpPr>
                  <p:cNvPr id="232" name="Shape 232"/>
                  <p:cNvSpPr/>
                  <p:nvPr/>
                </p:nvSpPr>
                <p:spPr>
                  <a:xfrm>
                    <a:off x="13062" y="-1"/>
                    <a:ext cx="767537" cy="119372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noAutofit/>
                  </a:bodyPr>
                  <a:lstStyle>
                    <a:lvl1pPr algn="ctr" defTabSz="914400">
                      <a:defRPr sz="1100" b="1"/>
                    </a:lvl1pPr>
                  </a:lstStyle>
                  <a:p>
                    <a:r>
                      <a:t>Primary Processing</a:t>
                    </a:r>
                  </a:p>
                </p:txBody>
              </p:sp>
            </p:grpSp>
            <p:sp>
              <p:nvSpPr>
                <p:cNvPr id="234" name="Shape 234"/>
                <p:cNvSpPr/>
                <p:nvPr/>
              </p:nvSpPr>
              <p:spPr>
                <a:xfrm>
                  <a:off x="3166708" y="509556"/>
                  <a:ext cx="174606" cy="174606"/>
                </a:xfrm>
                <a:prstGeom prst="rightArrow">
                  <a:avLst>
                    <a:gd name="adj1" fmla="val 64000"/>
                    <a:gd name="adj2" fmla="val 50000"/>
                  </a:avLst>
                </a:prstGeom>
                <a:solidFill>
                  <a:srgbClr val="B1C0D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7" name="Group 237"/>
                <p:cNvGrpSpPr/>
                <p:nvPr/>
              </p:nvGrpSpPr>
              <p:grpSpPr>
                <a:xfrm>
                  <a:off x="3428616" y="-1"/>
                  <a:ext cx="793662" cy="1193720"/>
                  <a:chOff x="0" y="0"/>
                  <a:chExt cx="793661" cy="1193718"/>
                </a:xfrm>
              </p:grpSpPr>
              <p:sp>
                <p:nvSpPr>
                  <p:cNvPr id="235" name="Shape 235"/>
                  <p:cNvSpPr/>
                  <p:nvPr/>
                </p:nvSpPr>
                <p:spPr>
                  <a:xfrm>
                    <a:off x="0" y="299236"/>
                    <a:ext cx="793662" cy="595247"/>
                  </a:xfrm>
                  <a:prstGeom prst="roundRect">
                    <a:avLst>
                      <a:gd name="adj" fmla="val 7500"/>
                    </a:avLst>
                  </a:prstGeom>
                  <a:solidFill>
                    <a:srgbClr val="DDD9C3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 b="1"/>
                    </a:pPr>
                    <a:endParaRPr/>
                  </a:p>
                </p:txBody>
              </p:sp>
              <p:sp>
                <p:nvSpPr>
                  <p:cNvPr id="236" name="Shape 236"/>
                  <p:cNvSpPr/>
                  <p:nvPr/>
                </p:nvSpPr>
                <p:spPr>
                  <a:xfrm>
                    <a:off x="13062" y="-1"/>
                    <a:ext cx="767537" cy="119372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noAutofit/>
                  </a:bodyPr>
                  <a:lstStyle>
                    <a:lvl1pPr algn="ctr" defTabSz="914400">
                      <a:defRPr sz="1100" b="1"/>
                    </a:lvl1pPr>
                  </a:lstStyle>
                  <a:p>
                    <a:r>
                      <a:t>Advanced Processing</a:t>
                    </a:r>
                  </a:p>
                </p:txBody>
              </p:sp>
            </p:grpSp>
            <p:sp>
              <p:nvSpPr>
                <p:cNvPr id="238" name="Shape 238"/>
                <p:cNvSpPr/>
                <p:nvPr/>
              </p:nvSpPr>
              <p:spPr>
                <a:xfrm>
                  <a:off x="4309580" y="509556"/>
                  <a:ext cx="174606" cy="174606"/>
                </a:xfrm>
                <a:prstGeom prst="rightArrow">
                  <a:avLst>
                    <a:gd name="adj1" fmla="val 64000"/>
                    <a:gd name="adj2" fmla="val 50000"/>
                  </a:avLst>
                </a:prstGeom>
                <a:solidFill>
                  <a:srgbClr val="B1C0D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41" name="Group 241"/>
                <p:cNvGrpSpPr/>
                <p:nvPr/>
              </p:nvGrpSpPr>
              <p:grpSpPr>
                <a:xfrm>
                  <a:off x="4571488" y="131067"/>
                  <a:ext cx="793662" cy="931585"/>
                  <a:chOff x="0" y="0"/>
                  <a:chExt cx="793661" cy="931584"/>
                </a:xfrm>
              </p:grpSpPr>
              <p:sp>
                <p:nvSpPr>
                  <p:cNvPr id="239" name="Shape 239"/>
                  <p:cNvSpPr/>
                  <p:nvPr/>
                </p:nvSpPr>
                <p:spPr>
                  <a:xfrm>
                    <a:off x="0" y="168169"/>
                    <a:ext cx="793662" cy="595247"/>
                  </a:xfrm>
                  <a:prstGeom prst="roundRect">
                    <a:avLst>
                      <a:gd name="adj" fmla="val 7500"/>
                    </a:avLst>
                  </a:prstGeom>
                  <a:solidFill>
                    <a:srgbClr val="DDD9C3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 b="1"/>
                    </a:pPr>
                    <a:endParaRPr/>
                  </a:p>
                </p:txBody>
              </p:sp>
              <p:sp>
                <p:nvSpPr>
                  <p:cNvPr id="240" name="Shape 240"/>
                  <p:cNvSpPr/>
                  <p:nvPr/>
                </p:nvSpPr>
                <p:spPr>
                  <a:xfrm>
                    <a:off x="13062" y="0"/>
                    <a:ext cx="767537" cy="9315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noAutofit/>
                  </a:bodyPr>
                  <a:lstStyle>
                    <a:lvl1pPr algn="ctr" defTabSz="914400">
                      <a:defRPr sz="1100" b="1"/>
                    </a:lvl1pPr>
                  </a:lstStyle>
                  <a:p>
                    <a:r>
                      <a:t>Manufacturing</a:t>
                    </a:r>
                  </a:p>
                </p:txBody>
              </p:sp>
            </p:grpSp>
            <p:sp>
              <p:nvSpPr>
                <p:cNvPr id="242" name="Shape 242"/>
                <p:cNvSpPr/>
                <p:nvPr/>
              </p:nvSpPr>
              <p:spPr>
                <a:xfrm>
                  <a:off x="5452452" y="509556"/>
                  <a:ext cx="174607" cy="174606"/>
                </a:xfrm>
                <a:prstGeom prst="rightArrow">
                  <a:avLst>
                    <a:gd name="adj1" fmla="val 64000"/>
                    <a:gd name="adj2" fmla="val 50000"/>
                  </a:avLst>
                </a:prstGeom>
                <a:solidFill>
                  <a:srgbClr val="B1C0D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45" name="Group 245"/>
                <p:cNvGrpSpPr/>
                <p:nvPr/>
              </p:nvGrpSpPr>
              <p:grpSpPr>
                <a:xfrm>
                  <a:off x="5714360" y="131067"/>
                  <a:ext cx="793663" cy="931585"/>
                  <a:chOff x="0" y="0"/>
                  <a:chExt cx="793661" cy="931584"/>
                </a:xfrm>
              </p:grpSpPr>
              <p:sp>
                <p:nvSpPr>
                  <p:cNvPr id="243" name="Shape 243"/>
                  <p:cNvSpPr/>
                  <p:nvPr/>
                </p:nvSpPr>
                <p:spPr>
                  <a:xfrm>
                    <a:off x="0" y="168169"/>
                    <a:ext cx="793662" cy="595247"/>
                  </a:xfrm>
                  <a:prstGeom prst="roundRect">
                    <a:avLst>
                      <a:gd name="adj" fmla="val 7500"/>
                    </a:avLst>
                  </a:prstGeom>
                  <a:solidFill>
                    <a:srgbClr val="DDD9C3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 b="1"/>
                    </a:pPr>
                    <a:endParaRPr/>
                  </a:p>
                </p:txBody>
              </p:sp>
              <p:sp>
                <p:nvSpPr>
                  <p:cNvPr id="244" name="Shape 244"/>
                  <p:cNvSpPr/>
                  <p:nvPr/>
                </p:nvSpPr>
                <p:spPr>
                  <a:xfrm>
                    <a:off x="13062" y="0"/>
                    <a:ext cx="767537" cy="9315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noAutofit/>
                  </a:bodyPr>
                  <a:lstStyle>
                    <a:lvl1pPr algn="ctr" defTabSz="914400">
                      <a:defRPr sz="1100" b="1"/>
                    </a:lvl1pPr>
                  </a:lstStyle>
                  <a:p>
                    <a:r>
                      <a:t>End Market</a:t>
                    </a:r>
                  </a:p>
                </p:txBody>
              </p:sp>
            </p:grpSp>
          </p:grpSp>
          <p:grpSp>
            <p:nvGrpSpPr>
              <p:cNvPr id="249" name="Group 249"/>
              <p:cNvGrpSpPr/>
              <p:nvPr/>
            </p:nvGrpSpPr>
            <p:grpSpPr>
              <a:xfrm>
                <a:off x="3147752" y="2892639"/>
                <a:ext cx="1005841" cy="274321"/>
                <a:chOff x="0" y="0"/>
                <a:chExt cx="1005840" cy="274320"/>
              </a:xfrm>
            </p:grpSpPr>
            <p:sp>
              <p:nvSpPr>
                <p:cNvPr id="247" name="Shape 247"/>
                <p:cNvSpPr/>
                <p:nvPr/>
              </p:nvSpPr>
              <p:spPr>
                <a:xfrm>
                  <a:off x="0" y="0"/>
                  <a:ext cx="1005841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FBFBF"/>
                </a:solidFill>
                <a:ln w="28575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>
                  <a:off x="13391" y="13390"/>
                  <a:ext cx="979058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Coconut husk</a:t>
                  </a:r>
                </a:p>
              </p:txBody>
            </p:sp>
          </p:grpSp>
          <p:grpSp>
            <p:nvGrpSpPr>
              <p:cNvPr id="252" name="Group 252"/>
              <p:cNvGrpSpPr/>
              <p:nvPr/>
            </p:nvGrpSpPr>
            <p:grpSpPr>
              <a:xfrm>
                <a:off x="3154679" y="3321765"/>
                <a:ext cx="1005841" cy="274321"/>
                <a:chOff x="0" y="0"/>
                <a:chExt cx="1005840" cy="274320"/>
              </a:xfrm>
            </p:grpSpPr>
            <p:sp>
              <p:nvSpPr>
                <p:cNvPr id="250" name="Shape 250"/>
                <p:cNvSpPr/>
                <p:nvPr/>
              </p:nvSpPr>
              <p:spPr>
                <a:xfrm>
                  <a:off x="0" y="0"/>
                  <a:ext cx="1005841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6B9B8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1" name="Shape 251"/>
                <p:cNvSpPr/>
                <p:nvPr/>
              </p:nvSpPr>
              <p:spPr>
                <a:xfrm>
                  <a:off x="13391" y="13390"/>
                  <a:ext cx="979058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Coconut shell</a:t>
                  </a:r>
                </a:p>
              </p:txBody>
            </p:sp>
          </p:grpSp>
          <p:grpSp>
            <p:nvGrpSpPr>
              <p:cNvPr id="255" name="Group 255"/>
              <p:cNvGrpSpPr/>
              <p:nvPr/>
            </p:nvGrpSpPr>
            <p:grpSpPr>
              <a:xfrm>
                <a:off x="3159297" y="2188023"/>
                <a:ext cx="1005841" cy="457201"/>
                <a:chOff x="0" y="0"/>
                <a:chExt cx="1005840" cy="457200"/>
              </a:xfrm>
            </p:grpSpPr>
            <p:sp>
              <p:nvSpPr>
                <p:cNvPr id="253" name="Shape 253"/>
                <p:cNvSpPr/>
                <p:nvPr/>
              </p:nvSpPr>
              <p:spPr>
                <a:xfrm>
                  <a:off x="0" y="0"/>
                  <a:ext cx="1005841" cy="457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1DA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22319" y="22318"/>
                  <a:ext cx="961202" cy="421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Dried Kernel Copra</a:t>
                  </a:r>
                </a:p>
              </p:txBody>
            </p:sp>
          </p:grpSp>
          <p:grpSp>
            <p:nvGrpSpPr>
              <p:cNvPr id="258" name="Group 258"/>
              <p:cNvGrpSpPr/>
              <p:nvPr/>
            </p:nvGrpSpPr>
            <p:grpSpPr>
              <a:xfrm>
                <a:off x="4530487" y="688059"/>
                <a:ext cx="1503144" cy="625676"/>
                <a:chOff x="0" y="0"/>
                <a:chExt cx="1503143" cy="625674"/>
              </a:xfrm>
            </p:grpSpPr>
            <p:sp>
              <p:nvSpPr>
                <p:cNvPr id="256" name="Shape 256"/>
                <p:cNvSpPr/>
                <p:nvPr/>
              </p:nvSpPr>
              <p:spPr>
                <a:xfrm>
                  <a:off x="0" y="0"/>
                  <a:ext cx="1503144" cy="6256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7DEE8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000"/>
                  </a:pPr>
                  <a:endParaRPr/>
                </a:p>
              </p:txBody>
            </p:sp>
            <p:sp>
              <p:nvSpPr>
                <p:cNvPr id="257" name="Shape 257"/>
                <p:cNvSpPr/>
                <p:nvPr/>
              </p:nvSpPr>
              <p:spPr>
                <a:xfrm>
                  <a:off x="30542" y="30542"/>
                  <a:ext cx="1442059" cy="586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Virgin coconut oil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Desiccated coconut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Coconut milk &amp; cream</a:t>
                  </a:r>
                </a:p>
              </p:txBody>
            </p:sp>
          </p:grpSp>
          <p:grpSp>
            <p:nvGrpSpPr>
              <p:cNvPr id="261" name="Group 261"/>
              <p:cNvGrpSpPr/>
              <p:nvPr/>
            </p:nvGrpSpPr>
            <p:grpSpPr>
              <a:xfrm>
                <a:off x="6019799" y="2171920"/>
                <a:ext cx="1409699" cy="586741"/>
                <a:chOff x="0" y="0"/>
                <a:chExt cx="1409698" cy="586740"/>
              </a:xfrm>
            </p:grpSpPr>
            <p:sp>
              <p:nvSpPr>
                <p:cNvPr id="259" name="Shape 259"/>
                <p:cNvSpPr/>
                <p:nvPr/>
              </p:nvSpPr>
              <p:spPr>
                <a:xfrm>
                  <a:off x="0" y="4674"/>
                  <a:ext cx="1409699" cy="5773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1DA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/>
                  </a:pPr>
                  <a:endParaRPr/>
                </a:p>
              </p:txBody>
            </p:sp>
            <p:sp>
              <p:nvSpPr>
                <p:cNvPr id="260" name="Shape 260"/>
                <p:cNvSpPr/>
                <p:nvPr/>
              </p:nvSpPr>
              <p:spPr>
                <a:xfrm>
                  <a:off x="28185" y="0"/>
                  <a:ext cx="1353328" cy="586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1000" b="1"/>
                  </a:pPr>
                  <a:r>
                    <a:t>Oleochemical </a:t>
                  </a:r>
                  <a:r>
                    <a:rPr b="0"/>
                    <a:t>(Fatty Acids, Fatty Alcohols, Glycerin) </a:t>
                  </a:r>
                </a:p>
              </p:txBody>
            </p:sp>
          </p:grpSp>
          <p:grpSp>
            <p:nvGrpSpPr>
              <p:cNvPr id="264" name="Group 264"/>
              <p:cNvGrpSpPr/>
              <p:nvPr/>
            </p:nvGrpSpPr>
            <p:grpSpPr>
              <a:xfrm>
                <a:off x="1615438" y="1415334"/>
                <a:ext cx="1188721" cy="411481"/>
                <a:chOff x="0" y="0"/>
                <a:chExt cx="1188719" cy="411480"/>
              </a:xfrm>
            </p:grpSpPr>
            <p:sp>
              <p:nvSpPr>
                <p:cNvPr id="262" name="Shape 262"/>
                <p:cNvSpPr/>
                <p:nvPr/>
              </p:nvSpPr>
              <p:spPr>
                <a:xfrm>
                  <a:off x="0" y="0"/>
                  <a:ext cx="1188720" cy="411481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50000">
                      <a:srgbClr val="C0D0ED"/>
                    </a:gs>
                    <a:gs pos="54000">
                      <a:srgbClr val="A28EBB"/>
                    </a:gs>
                    <a:gs pos="100000">
                      <a:srgbClr val="E0E7F5"/>
                    </a:gs>
                  </a:gsLst>
                  <a:path path="circle">
                    <a:fillToRect l="119636" t="37721" r="-19636" b="62278"/>
                  </a:path>
                </a:gra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" name="Shape 263"/>
                <p:cNvSpPr/>
                <p:nvPr/>
              </p:nvSpPr>
              <p:spPr>
                <a:xfrm>
                  <a:off x="20087" y="77470"/>
                  <a:ext cx="1148546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Mature Coconuts</a:t>
                  </a:r>
                </a:p>
              </p:txBody>
            </p:sp>
          </p:grpSp>
          <p:grpSp>
            <p:nvGrpSpPr>
              <p:cNvPr id="267" name="Group 267"/>
              <p:cNvGrpSpPr/>
              <p:nvPr/>
            </p:nvGrpSpPr>
            <p:grpSpPr>
              <a:xfrm>
                <a:off x="4667596" y="3406249"/>
                <a:ext cx="2746664" cy="440175"/>
                <a:chOff x="0" y="0"/>
                <a:chExt cx="2746662" cy="440174"/>
              </a:xfrm>
            </p:grpSpPr>
            <p:sp>
              <p:nvSpPr>
                <p:cNvPr id="265" name="Shape 265"/>
                <p:cNvSpPr/>
                <p:nvPr/>
              </p:nvSpPr>
              <p:spPr>
                <a:xfrm>
                  <a:off x="0" y="0"/>
                  <a:ext cx="2746663" cy="37967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3D69B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" name="Shape 266"/>
                <p:cNvSpPr/>
                <p:nvPr/>
              </p:nvSpPr>
              <p:spPr>
                <a:xfrm>
                  <a:off x="18533" y="18534"/>
                  <a:ext cx="2709597" cy="421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Processed &amp; packaged coconut water &amp; various flavors</a:t>
                  </a:r>
                </a:p>
              </p:txBody>
            </p:sp>
          </p:grpSp>
          <p:sp>
            <p:nvSpPr>
              <p:cNvPr id="268" name="Shape 268"/>
              <p:cNvSpPr/>
              <p:nvPr/>
            </p:nvSpPr>
            <p:spPr>
              <a:xfrm>
                <a:off x="3137590" y="600449"/>
                <a:ext cx="1070499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000" b="1"/>
                </a:lvl1pPr>
              </a:lstStyle>
              <a:p>
                <a:r>
                  <a:t>De-husked nuts </a:t>
                </a:r>
              </a:p>
            </p:txBody>
          </p:sp>
          <p:grpSp>
            <p:nvGrpSpPr>
              <p:cNvPr id="271" name="Group 271"/>
              <p:cNvGrpSpPr/>
              <p:nvPr/>
            </p:nvGrpSpPr>
            <p:grpSpPr>
              <a:xfrm>
                <a:off x="4767300" y="2173937"/>
                <a:ext cx="822961" cy="421641"/>
                <a:chOff x="0" y="0"/>
                <a:chExt cx="822960" cy="421640"/>
              </a:xfrm>
            </p:grpSpPr>
            <p:sp>
              <p:nvSpPr>
                <p:cNvPr id="269" name="Shape 269"/>
                <p:cNvSpPr/>
                <p:nvPr/>
              </p:nvSpPr>
              <p:spPr>
                <a:xfrm>
                  <a:off x="0" y="27940"/>
                  <a:ext cx="822961" cy="36576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1DA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/>
                  </a:pPr>
                  <a:endParaRPr/>
                </a:p>
              </p:txBody>
            </p:sp>
            <p:sp>
              <p:nvSpPr>
                <p:cNvPr id="270" name="Shape 270"/>
                <p:cNvSpPr/>
                <p:nvPr/>
              </p:nvSpPr>
              <p:spPr>
                <a:xfrm>
                  <a:off x="17854" y="0"/>
                  <a:ext cx="787252" cy="421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Crude coconut oil</a:t>
                  </a:r>
                </a:p>
              </p:txBody>
            </p:sp>
          </p:grpSp>
          <p:grpSp>
            <p:nvGrpSpPr>
              <p:cNvPr id="274" name="Group 274"/>
              <p:cNvGrpSpPr/>
              <p:nvPr/>
            </p:nvGrpSpPr>
            <p:grpSpPr>
              <a:xfrm>
                <a:off x="6111238" y="1368343"/>
                <a:ext cx="1111314" cy="256541"/>
                <a:chOff x="0" y="0"/>
                <a:chExt cx="1111312" cy="256540"/>
              </a:xfrm>
            </p:grpSpPr>
            <p:sp>
              <p:nvSpPr>
                <p:cNvPr id="272" name="Shape 272"/>
                <p:cNvSpPr/>
                <p:nvPr/>
              </p:nvSpPr>
              <p:spPr>
                <a:xfrm>
                  <a:off x="0" y="36829"/>
                  <a:ext cx="1111313" cy="1828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7DEE8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/>
                </a:p>
              </p:txBody>
            </p:sp>
            <p:sp>
              <p:nvSpPr>
                <p:cNvPr id="273" name="Shape 273"/>
                <p:cNvSpPr/>
                <p:nvPr/>
              </p:nvSpPr>
              <p:spPr>
                <a:xfrm>
                  <a:off x="8926" y="-1"/>
                  <a:ext cx="1093461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>
                    <a:defRPr sz="1000"/>
                  </a:lvl1pPr>
                </a:lstStyle>
                <a:p>
                  <a:r>
                    <a:t>RBD coconut oil</a:t>
                  </a:r>
                </a:p>
              </p:txBody>
            </p:sp>
          </p:grpSp>
          <p:grpSp>
            <p:nvGrpSpPr>
              <p:cNvPr id="277" name="Group 277"/>
              <p:cNvGrpSpPr/>
              <p:nvPr/>
            </p:nvGrpSpPr>
            <p:grpSpPr>
              <a:xfrm>
                <a:off x="4648199" y="3837211"/>
                <a:ext cx="1005841" cy="439496"/>
                <a:chOff x="0" y="0"/>
                <a:chExt cx="1005840" cy="439494"/>
              </a:xfrm>
            </p:grpSpPr>
            <p:sp>
              <p:nvSpPr>
                <p:cNvPr id="275" name="Shape 275"/>
                <p:cNvSpPr/>
                <p:nvPr/>
              </p:nvSpPr>
              <p:spPr>
                <a:xfrm>
                  <a:off x="0" y="0"/>
                  <a:ext cx="1005841" cy="36576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3D69B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6" name="Shape 276"/>
                <p:cNvSpPr/>
                <p:nvPr/>
              </p:nvSpPr>
              <p:spPr>
                <a:xfrm>
                  <a:off x="17854" y="17854"/>
                  <a:ext cx="970132" cy="421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Bottled coconut water</a:t>
                  </a:r>
                </a:p>
              </p:txBody>
            </p:sp>
          </p:grpSp>
          <p:grpSp>
            <p:nvGrpSpPr>
              <p:cNvPr id="280" name="Group 280"/>
              <p:cNvGrpSpPr/>
              <p:nvPr/>
            </p:nvGrpSpPr>
            <p:grpSpPr>
              <a:xfrm>
                <a:off x="4667839" y="4409433"/>
                <a:ext cx="1097281" cy="440965"/>
                <a:chOff x="0" y="0"/>
                <a:chExt cx="1097280" cy="440964"/>
              </a:xfrm>
            </p:grpSpPr>
            <p:sp>
              <p:nvSpPr>
                <p:cNvPr id="278" name="Shape 278"/>
                <p:cNvSpPr/>
                <p:nvPr/>
              </p:nvSpPr>
              <p:spPr>
                <a:xfrm>
                  <a:off x="0" y="0"/>
                  <a:ext cx="1097281" cy="39585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FBFB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9" name="Shape 279"/>
                <p:cNvSpPr/>
                <p:nvPr/>
              </p:nvSpPr>
              <p:spPr>
                <a:xfrm>
                  <a:off x="19324" y="19323"/>
                  <a:ext cx="1058632" cy="421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Coconut coir &amp; pith</a:t>
                  </a:r>
                </a:p>
              </p:txBody>
            </p:sp>
          </p:grpSp>
          <p:grpSp>
            <p:nvGrpSpPr>
              <p:cNvPr id="283" name="Group 283"/>
              <p:cNvGrpSpPr/>
              <p:nvPr/>
            </p:nvGrpSpPr>
            <p:grpSpPr>
              <a:xfrm>
                <a:off x="5940133" y="4472357"/>
                <a:ext cx="1553558" cy="604596"/>
                <a:chOff x="0" y="0"/>
                <a:chExt cx="1553557" cy="604594"/>
              </a:xfrm>
            </p:grpSpPr>
            <p:sp>
              <p:nvSpPr>
                <p:cNvPr id="281" name="Shape 281"/>
                <p:cNvSpPr/>
                <p:nvPr/>
              </p:nvSpPr>
              <p:spPr>
                <a:xfrm>
                  <a:off x="0" y="0"/>
                  <a:ext cx="1553558" cy="36576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FBFB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000"/>
                  </a:pPr>
                  <a:endParaRPr/>
                </a:p>
              </p:txBody>
            </p:sp>
            <p:sp>
              <p:nvSpPr>
                <p:cNvPr id="282" name="Shape 282"/>
                <p:cNvSpPr/>
                <p:nvPr/>
              </p:nvSpPr>
              <p:spPr>
                <a:xfrm>
                  <a:off x="17855" y="17854"/>
                  <a:ext cx="1517847" cy="586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Natural fiber composites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Geotextile products</a:t>
                  </a: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6" name="Group 286"/>
              <p:cNvGrpSpPr/>
              <p:nvPr/>
            </p:nvGrpSpPr>
            <p:grpSpPr>
              <a:xfrm>
                <a:off x="7678880" y="4362842"/>
                <a:ext cx="1097281" cy="778623"/>
                <a:chOff x="0" y="0"/>
                <a:chExt cx="1097280" cy="778621"/>
              </a:xfrm>
            </p:grpSpPr>
            <p:sp>
              <p:nvSpPr>
                <p:cNvPr id="284" name="Shape 284"/>
                <p:cNvSpPr/>
                <p:nvPr/>
              </p:nvSpPr>
              <p:spPr>
                <a:xfrm>
                  <a:off x="0" y="0"/>
                  <a:ext cx="1097281" cy="5486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FBFB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000"/>
                  </a:pPr>
                  <a:endParaRPr/>
                </a:p>
              </p:txBody>
            </p:sp>
            <p:sp>
              <p:nvSpPr>
                <p:cNvPr id="285" name="Shape 285"/>
                <p:cNvSpPr/>
                <p:nvPr/>
              </p:nvSpPr>
              <p:spPr>
                <a:xfrm>
                  <a:off x="26781" y="26781"/>
                  <a:ext cx="1043718" cy="751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Horticulture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Construction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buSzPct val="100000"/>
                    <a:buFont typeface="Arial"/>
                    <a:buChar char="•"/>
                    <a:defRPr sz="1000"/>
                  </a:pPr>
                  <a:r>
                    <a:t>Automotive</a:t>
                  </a: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9" name="Group 289"/>
              <p:cNvGrpSpPr/>
              <p:nvPr/>
            </p:nvGrpSpPr>
            <p:grpSpPr>
              <a:xfrm>
                <a:off x="4648198" y="5055473"/>
                <a:ext cx="2868812" cy="274321"/>
                <a:chOff x="0" y="0"/>
                <a:chExt cx="2868811" cy="274320"/>
              </a:xfrm>
            </p:grpSpPr>
            <p:sp>
              <p:nvSpPr>
                <p:cNvPr id="287" name="Shape 287"/>
                <p:cNvSpPr/>
                <p:nvPr/>
              </p:nvSpPr>
              <p:spPr>
                <a:xfrm>
                  <a:off x="0" y="0"/>
                  <a:ext cx="2868812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6B9B8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" name="Shape 288"/>
                <p:cNvSpPr/>
                <p:nvPr/>
              </p:nvSpPr>
              <p:spPr>
                <a:xfrm>
                  <a:off x="13391" y="13390"/>
                  <a:ext cx="2842029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Charcoal &amp; activated carbon</a:t>
                  </a:r>
                </a:p>
              </p:txBody>
            </p:sp>
          </p:grpSp>
          <p:grpSp>
            <p:nvGrpSpPr>
              <p:cNvPr id="292" name="Group 292"/>
              <p:cNvGrpSpPr/>
              <p:nvPr/>
            </p:nvGrpSpPr>
            <p:grpSpPr>
              <a:xfrm>
                <a:off x="7712130" y="4984022"/>
                <a:ext cx="1097281" cy="606625"/>
                <a:chOff x="0" y="0"/>
                <a:chExt cx="1097280" cy="606624"/>
              </a:xfrm>
            </p:grpSpPr>
            <p:sp>
              <p:nvSpPr>
                <p:cNvPr id="290" name="Shape 290"/>
                <p:cNvSpPr/>
                <p:nvPr/>
              </p:nvSpPr>
              <p:spPr>
                <a:xfrm>
                  <a:off x="0" y="0"/>
                  <a:ext cx="1097281" cy="4073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6B9B8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000"/>
                  </a:pPr>
                  <a:endParaRPr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19884" y="19883"/>
                  <a:ext cx="1057513" cy="586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Air &amp; water filtration </a:t>
                  </a: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5" name="Group 295"/>
              <p:cNvGrpSpPr/>
              <p:nvPr/>
            </p:nvGrpSpPr>
            <p:grpSpPr>
              <a:xfrm>
                <a:off x="76199" y="1496613"/>
                <a:ext cx="1188720" cy="274321"/>
                <a:chOff x="0" y="0"/>
                <a:chExt cx="1188719" cy="274320"/>
              </a:xfrm>
            </p:grpSpPr>
            <p:sp>
              <p:nvSpPr>
                <p:cNvPr id="293" name="Shape 293"/>
                <p:cNvSpPr/>
                <p:nvPr/>
              </p:nvSpPr>
              <p:spPr>
                <a:xfrm>
                  <a:off x="0" y="0"/>
                  <a:ext cx="1188720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13391" y="8889"/>
                  <a:ext cx="1161938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Land</a:t>
                  </a:r>
                </a:p>
              </p:txBody>
            </p:sp>
          </p:grpSp>
          <p:grpSp>
            <p:nvGrpSpPr>
              <p:cNvPr id="298" name="Group 298"/>
              <p:cNvGrpSpPr/>
              <p:nvPr/>
            </p:nvGrpSpPr>
            <p:grpSpPr>
              <a:xfrm>
                <a:off x="76199" y="1819148"/>
                <a:ext cx="1188720" cy="274321"/>
                <a:chOff x="0" y="0"/>
                <a:chExt cx="1188719" cy="274320"/>
              </a:xfrm>
            </p:grpSpPr>
            <p:sp>
              <p:nvSpPr>
                <p:cNvPr id="296" name="Shape 296"/>
                <p:cNvSpPr/>
                <p:nvPr/>
              </p:nvSpPr>
              <p:spPr>
                <a:xfrm>
                  <a:off x="0" y="0"/>
                  <a:ext cx="1188720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7" name="Shape 297"/>
                <p:cNvSpPr/>
                <p:nvPr/>
              </p:nvSpPr>
              <p:spPr>
                <a:xfrm>
                  <a:off x="13391" y="8889"/>
                  <a:ext cx="1161938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Water</a:t>
                  </a:r>
                </a:p>
              </p:txBody>
            </p:sp>
          </p:grpSp>
          <p:grpSp>
            <p:nvGrpSpPr>
              <p:cNvPr id="301" name="Group 301"/>
              <p:cNvGrpSpPr/>
              <p:nvPr/>
            </p:nvGrpSpPr>
            <p:grpSpPr>
              <a:xfrm>
                <a:off x="76199" y="2169667"/>
                <a:ext cx="1188720" cy="274321"/>
                <a:chOff x="0" y="0"/>
                <a:chExt cx="1188719" cy="274320"/>
              </a:xfrm>
            </p:grpSpPr>
            <p:sp>
              <p:nvSpPr>
                <p:cNvPr id="299" name="Shape 299"/>
                <p:cNvSpPr/>
                <p:nvPr/>
              </p:nvSpPr>
              <p:spPr>
                <a:xfrm>
                  <a:off x="0" y="0"/>
                  <a:ext cx="1188720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0" name="Shape 300"/>
                <p:cNvSpPr/>
                <p:nvPr/>
              </p:nvSpPr>
              <p:spPr>
                <a:xfrm>
                  <a:off x="13391" y="8889"/>
                  <a:ext cx="1161938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Seedlings</a:t>
                  </a:r>
                </a:p>
              </p:txBody>
            </p:sp>
          </p:grpSp>
          <p:grpSp>
            <p:nvGrpSpPr>
              <p:cNvPr id="304" name="Group 304"/>
              <p:cNvGrpSpPr/>
              <p:nvPr/>
            </p:nvGrpSpPr>
            <p:grpSpPr>
              <a:xfrm>
                <a:off x="76199" y="2504948"/>
                <a:ext cx="1188720" cy="274321"/>
                <a:chOff x="0" y="0"/>
                <a:chExt cx="1188719" cy="274320"/>
              </a:xfrm>
            </p:grpSpPr>
            <p:sp>
              <p:nvSpPr>
                <p:cNvPr id="302" name="Shape 302"/>
                <p:cNvSpPr/>
                <p:nvPr/>
              </p:nvSpPr>
              <p:spPr>
                <a:xfrm>
                  <a:off x="0" y="0"/>
                  <a:ext cx="1188720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3" name="Shape 303"/>
                <p:cNvSpPr/>
                <p:nvPr/>
              </p:nvSpPr>
              <p:spPr>
                <a:xfrm>
                  <a:off x="13391" y="8889"/>
                  <a:ext cx="1161938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Agrochemicals</a:t>
                  </a:r>
                </a:p>
              </p:txBody>
            </p:sp>
          </p:grpSp>
          <p:grpSp>
            <p:nvGrpSpPr>
              <p:cNvPr id="307" name="Group 307"/>
              <p:cNvGrpSpPr/>
              <p:nvPr/>
            </p:nvGrpSpPr>
            <p:grpSpPr>
              <a:xfrm>
                <a:off x="7554882" y="2959143"/>
                <a:ext cx="1345278" cy="256541"/>
                <a:chOff x="0" y="0"/>
                <a:chExt cx="1345276" cy="256540"/>
              </a:xfrm>
            </p:grpSpPr>
            <p:sp>
              <p:nvSpPr>
                <p:cNvPr id="305" name="Shape 305"/>
                <p:cNvSpPr/>
                <p:nvPr/>
              </p:nvSpPr>
              <p:spPr>
                <a:xfrm>
                  <a:off x="0" y="48724"/>
                  <a:ext cx="1345277" cy="159092"/>
                </a:xfrm>
                <a:prstGeom prst="roundRect">
                  <a:avLst>
                    <a:gd name="adj" fmla="val 16667"/>
                  </a:avLst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/>
                  </a:pPr>
                  <a:endParaRPr/>
                </a:p>
              </p:txBody>
            </p:sp>
            <p:sp>
              <p:nvSpPr>
                <p:cNvPr id="306" name="Shape 306"/>
                <p:cNvSpPr/>
                <p:nvPr/>
              </p:nvSpPr>
              <p:spPr>
                <a:xfrm>
                  <a:off x="7766" y="0"/>
                  <a:ext cx="1329745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Biodiesel </a:t>
                  </a:r>
                </a:p>
              </p:txBody>
            </p:sp>
          </p:grpSp>
          <p:grpSp>
            <p:nvGrpSpPr>
              <p:cNvPr id="310" name="Group 310"/>
              <p:cNvGrpSpPr/>
              <p:nvPr/>
            </p:nvGrpSpPr>
            <p:grpSpPr>
              <a:xfrm>
                <a:off x="4764578" y="2704679"/>
                <a:ext cx="822961" cy="365761"/>
                <a:chOff x="0" y="0"/>
                <a:chExt cx="822960" cy="365760"/>
              </a:xfrm>
            </p:grpSpPr>
            <p:sp>
              <p:nvSpPr>
                <p:cNvPr id="308" name="Shape 308"/>
                <p:cNvSpPr/>
                <p:nvPr/>
              </p:nvSpPr>
              <p:spPr>
                <a:xfrm>
                  <a:off x="0" y="0"/>
                  <a:ext cx="822961" cy="365761"/>
                </a:xfrm>
                <a:prstGeom prst="roundRect">
                  <a:avLst>
                    <a:gd name="adj" fmla="val 16667"/>
                  </a:avLst>
                </a:prstGeom>
                <a:noFill/>
                <a:ln w="28575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/>
                  </a:pPr>
                  <a:endParaRPr/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>
                  <a:off x="17854" y="54609"/>
                  <a:ext cx="787252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Copra Cake</a:t>
                  </a:r>
                </a:p>
              </p:txBody>
            </p:sp>
          </p:grpSp>
          <p:sp>
            <p:nvSpPr>
              <p:cNvPr id="311" name="Shape 311"/>
              <p:cNvSpPr/>
              <p:nvPr/>
            </p:nvSpPr>
            <p:spPr>
              <a:xfrm>
                <a:off x="4648199" y="2154427"/>
                <a:ext cx="1005841" cy="1005842"/>
              </a:xfrm>
              <a:prstGeom prst="roundRect">
                <a:avLst>
                  <a:gd name="adj" fmla="val 16667"/>
                </a:avLst>
              </a:prstGeom>
              <a:noFill/>
              <a:ln w="3175" cap="flat">
                <a:solidFill>
                  <a:srgbClr val="B3A2C7"/>
                </a:solidFill>
                <a:prstDash val="sysDash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 b="1"/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4153592" y="2384756"/>
                <a:ext cx="502921" cy="1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5562599" y="2384756"/>
                <a:ext cx="457201" cy="1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 flipV="1">
                <a:off x="5543549" y="1588054"/>
                <a:ext cx="590551" cy="566375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205036" y="5522467"/>
                <a:ext cx="8710364" cy="1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Shape 316"/>
              <p:cNvSpPr/>
              <p:nvPr/>
            </p:nvSpPr>
            <p:spPr>
              <a:xfrm>
                <a:off x="104569" y="5474637"/>
                <a:ext cx="8851836" cy="59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 b="1"/>
                </a:pPr>
                <a:r>
                  <a:t>Institutions: 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defRPr sz="1000" b="1"/>
                </a:pPr>
                <a:r>
                  <a:t>1) Country Level: </a:t>
                </a:r>
                <a:r>
                  <a:rPr b="0"/>
                  <a:t>Coconut Board/Authority/Associations; Coconut Research Institutes; Ministries of Agriculture; Ministry of Trade &amp; Industry; and Bureaus of Standards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defRPr sz="1000" b="1"/>
                </a:pPr>
                <a:r>
                  <a:t>2) Regional/Global Level: </a:t>
                </a:r>
                <a:r>
                  <a:rPr b="0"/>
                  <a:t>Asia Pacific Coconut Community</a:t>
                </a:r>
                <a:r>
                  <a:t>;  </a:t>
                </a:r>
                <a:r>
                  <a:rPr b="0"/>
                  <a:t>and Coconut Genetic Resources Network</a:t>
                </a:r>
              </a:p>
            </p:txBody>
          </p:sp>
          <p:grpSp>
            <p:nvGrpSpPr>
              <p:cNvPr id="319" name="Group 319"/>
              <p:cNvGrpSpPr/>
              <p:nvPr/>
            </p:nvGrpSpPr>
            <p:grpSpPr>
              <a:xfrm>
                <a:off x="96520" y="1080120"/>
                <a:ext cx="1188720" cy="421642"/>
                <a:chOff x="0" y="0"/>
                <a:chExt cx="1188719" cy="421640"/>
              </a:xfrm>
            </p:grpSpPr>
            <p:sp>
              <p:nvSpPr>
                <p:cNvPr id="317" name="Shape 317"/>
                <p:cNvSpPr/>
                <p:nvPr/>
              </p:nvSpPr>
              <p:spPr>
                <a:xfrm>
                  <a:off x="0" y="55720"/>
                  <a:ext cx="1188720" cy="3101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8" name="Shape 318"/>
                <p:cNvSpPr/>
                <p:nvPr/>
              </p:nvSpPr>
              <p:spPr>
                <a:xfrm>
                  <a:off x="15142" y="0"/>
                  <a:ext cx="1158436" cy="421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Research &amp; Development </a:t>
                  </a:r>
                </a:p>
              </p:txBody>
            </p:sp>
          </p:grpSp>
          <p:grpSp>
            <p:nvGrpSpPr>
              <p:cNvPr id="322" name="Group 322"/>
              <p:cNvGrpSpPr/>
              <p:nvPr/>
            </p:nvGrpSpPr>
            <p:grpSpPr>
              <a:xfrm>
                <a:off x="0" y="3602228"/>
                <a:ext cx="1828800" cy="1920241"/>
                <a:chOff x="0" y="0"/>
                <a:chExt cx="1828800" cy="1920239"/>
              </a:xfrm>
            </p:grpSpPr>
            <p:sp>
              <p:nvSpPr>
                <p:cNvPr id="320" name="Shape 320"/>
                <p:cNvSpPr/>
                <p:nvPr/>
              </p:nvSpPr>
              <p:spPr>
                <a:xfrm>
                  <a:off x="0" y="0"/>
                  <a:ext cx="1828800" cy="192024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>
                  <a:solidFill>
                    <a:srgbClr val="953735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1" name="Shape 321"/>
                <p:cNvSpPr/>
                <p:nvPr/>
              </p:nvSpPr>
              <p:spPr>
                <a:xfrm>
                  <a:off x="89274" y="89274"/>
                  <a:ext cx="1650252" cy="421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>
                    <a:defRPr sz="1000" b="1"/>
                  </a:pPr>
                  <a:r>
                    <a:t>Legend</a:t>
                  </a:r>
                  <a:r>
                    <a:rPr b="0"/>
                    <a:t>:</a:t>
                  </a:r>
                  <a:endParaRPr>
                    <a:solidFill>
                      <a:srgbClr val="FFFFFF"/>
                    </a:solidFill>
                  </a:endParaRPr>
                </a:p>
                <a:p>
                  <a:pPr>
                    <a:defRPr sz="1000"/>
                  </a:pPr>
                  <a:r>
                    <a:t>    </a:t>
                  </a:r>
                </a:p>
              </p:txBody>
            </p:sp>
          </p:grpSp>
          <p:sp>
            <p:nvSpPr>
              <p:cNvPr id="323" name="Shape 323"/>
              <p:cNvSpPr/>
              <p:nvPr/>
            </p:nvSpPr>
            <p:spPr>
              <a:xfrm>
                <a:off x="65577" y="3916643"/>
                <a:ext cx="182881" cy="182881"/>
              </a:xfrm>
              <a:prstGeom prst="roundRect">
                <a:avLst>
                  <a:gd name="adj" fmla="val 16667"/>
                </a:avLst>
              </a:prstGeom>
              <a:solidFill>
                <a:srgbClr val="B7DE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55878" y="4153361"/>
                <a:ext cx="182881" cy="182881"/>
              </a:xfrm>
              <a:prstGeom prst="roundRect">
                <a:avLst>
                  <a:gd name="adj" fmla="val 16667"/>
                </a:avLst>
              </a:prstGeom>
              <a:solidFill>
                <a:srgbClr val="CCC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166033" y="3860246"/>
                <a:ext cx="1405291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Coconuts-food chain</a:t>
                </a:r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166032" y="4112721"/>
                <a:ext cx="1537372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Coconuts-chemicals chain</a:t>
                </a: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49874" y="4411743"/>
                <a:ext cx="182881" cy="182881"/>
              </a:xfrm>
              <a:prstGeom prst="roundRect">
                <a:avLst>
                  <a:gd name="adj" fmla="val 16667"/>
                </a:avLst>
              </a:prstGeom>
              <a:solidFill>
                <a:srgbClr val="C3D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166032" y="4368793"/>
                <a:ext cx="1720251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Coconuts-’sports drink’ chain</a:t>
                </a:r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59110" y="5150723"/>
                <a:ext cx="182881" cy="182881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>
                <a:off x="49874" y="4665534"/>
                <a:ext cx="182881" cy="182881"/>
              </a:xfrm>
              <a:prstGeom prst="roundRect">
                <a:avLst>
                  <a:gd name="adj" fmla="val 16667"/>
                </a:avLst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160492" y="4622217"/>
                <a:ext cx="1537371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Coconut-coir Chain</a:t>
                </a:r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49874" y="4892581"/>
                <a:ext cx="182881" cy="182881"/>
              </a:xfrm>
              <a:prstGeom prst="roundRect">
                <a:avLst>
                  <a:gd name="adj" fmla="val 16667"/>
                </a:avLst>
              </a:prstGeom>
              <a:solidFill>
                <a:srgbClr val="E6B9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/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149870" y="4850002"/>
                <a:ext cx="1903131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Coconut-activated carbon chain</a:t>
                </a:r>
              </a:p>
            </p:txBody>
          </p:sp>
          <p:sp>
            <p:nvSpPr>
              <p:cNvPr id="334" name="Shape 334"/>
              <p:cNvSpPr/>
              <p:nvPr/>
            </p:nvSpPr>
            <p:spPr>
              <a:xfrm>
                <a:off x="166032" y="5113892"/>
                <a:ext cx="1537372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By-products</a:t>
                </a:r>
              </a:p>
            </p:txBody>
          </p:sp>
          <p:sp>
            <p:nvSpPr>
              <p:cNvPr id="335" name="Shape 335"/>
              <p:cNvSpPr/>
              <p:nvPr/>
            </p:nvSpPr>
            <p:spPr>
              <a:xfrm flipH="1" flipV="1">
                <a:off x="5590261" y="2550668"/>
                <a:ext cx="886739" cy="548641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6476999" y="3099308"/>
                <a:ext cx="1005841" cy="1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39" name="Group 339"/>
              <p:cNvGrpSpPr/>
              <p:nvPr/>
            </p:nvGrpSpPr>
            <p:grpSpPr>
              <a:xfrm>
                <a:off x="1675013" y="3733763"/>
                <a:ext cx="1280161" cy="274321"/>
                <a:chOff x="0" y="0"/>
                <a:chExt cx="1280160" cy="274320"/>
              </a:xfrm>
            </p:grpSpPr>
            <p:sp>
              <p:nvSpPr>
                <p:cNvPr id="337" name="Shape 337"/>
                <p:cNvSpPr/>
                <p:nvPr/>
              </p:nvSpPr>
              <p:spPr>
                <a:xfrm>
                  <a:off x="0" y="0"/>
                  <a:ext cx="1280161" cy="274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3D69B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8" name="Shape 338"/>
                <p:cNvSpPr/>
                <p:nvPr/>
              </p:nvSpPr>
              <p:spPr>
                <a:xfrm>
                  <a:off x="13390" y="13390"/>
                  <a:ext cx="1253380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000"/>
                  </a:lvl1pPr>
                </a:lstStyle>
                <a:p>
                  <a:r>
                    <a:t>Tender Coconuts</a:t>
                  </a:r>
                </a:p>
              </p:txBody>
            </p:sp>
          </p:grpSp>
        </p:grpSp>
        <p:grpSp>
          <p:nvGrpSpPr>
            <p:cNvPr id="343" name="Group 343"/>
            <p:cNvGrpSpPr/>
            <p:nvPr/>
          </p:nvGrpSpPr>
          <p:grpSpPr>
            <a:xfrm>
              <a:off x="105756" y="770263"/>
              <a:ext cx="1188720" cy="310199"/>
              <a:chOff x="0" y="0"/>
              <a:chExt cx="1188719" cy="310197"/>
            </a:xfrm>
          </p:grpSpPr>
          <p:sp>
            <p:nvSpPr>
              <p:cNvPr id="341" name="Shape 341"/>
              <p:cNvSpPr/>
              <p:nvPr/>
            </p:nvSpPr>
            <p:spPr>
              <a:xfrm>
                <a:off x="0" y="0"/>
                <a:ext cx="1188720" cy="310198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15142" y="26829"/>
                <a:ext cx="1158436" cy="256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000"/>
                </a:lvl1pPr>
              </a:lstStyle>
              <a:p>
                <a:r>
                  <a:t>Finance</a:t>
                </a:r>
              </a:p>
            </p:txBody>
          </p:sp>
        </p:grpSp>
        <p:sp>
          <p:nvSpPr>
            <p:cNvPr id="344" name="Shape 344"/>
            <p:cNvSpPr/>
            <p:nvPr/>
          </p:nvSpPr>
          <p:spPr>
            <a:xfrm>
              <a:off x="2804159" y="1633774"/>
              <a:ext cx="274321" cy="1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4405050" y="4303267"/>
              <a:ext cx="4510349" cy="1188721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878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xfrm>
            <a:off x="8628652" y="6434694"/>
            <a:ext cx="258625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389" name="image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5821" y="4447975"/>
            <a:ext cx="2286001" cy="1743076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75439" y="274638"/>
            <a:ext cx="8966384" cy="384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2043">
              <a:defRPr sz="2156"/>
            </a:lvl1pPr>
          </a:lstStyle>
          <a:p>
            <a:r>
              <a:t>Lead Firms and Governance: Brand Manufacturers</a:t>
            </a:r>
          </a:p>
        </p:txBody>
      </p:sp>
      <p:pic>
        <p:nvPicPr>
          <p:cNvPr id="391" name="image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2971" y="2814438"/>
            <a:ext cx="2228851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5229" y="939918"/>
            <a:ext cx="1600852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4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1894" y="916533"/>
            <a:ext cx="1302106" cy="128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4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25656" y="2117873"/>
            <a:ext cx="812410" cy="12801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5" name="Table 395"/>
          <p:cNvGraphicFramePr/>
          <p:nvPr/>
        </p:nvGraphicFramePr>
        <p:xfrm>
          <a:off x="93672" y="854720"/>
          <a:ext cx="5232090" cy="476747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967563"/>
                <a:gridCol w="967563"/>
                <a:gridCol w="850319"/>
                <a:gridCol w="2446645"/>
              </a:tblGrid>
              <a:tr h="484361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Firm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HQ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Annual Sale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Industry </a:t>
                      </a: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(Brand)</a:t>
                      </a:r>
                    </a:p>
                  </a:txBody>
                  <a:tcPr marL="45720" marR="45720" anchor="ctr" horzOverflow="overflow"/>
                </a:tc>
              </a:tr>
              <a:tr h="482492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U.S.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2,500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Packaged Food</a:t>
                      </a:r>
                    </a:p>
                    <a:p>
                      <a:pPr algn="ctr">
                        <a:defRPr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(LouAna)</a:t>
                      </a:r>
                    </a:p>
                  </a:txBody>
                  <a:tcPr marL="45720" marR="45720" horzOverflow="overflow"/>
                </a:tc>
              </a:tr>
              <a:tr h="674169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U.S.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2,150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Packaged Food</a:t>
                      </a:r>
                      <a:br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(Spectrum)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531662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U.S.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1,000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Packaged Food &amp; Beverage</a:t>
                      </a:r>
                      <a:br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(Goya)</a:t>
                      </a:r>
                    </a:p>
                  </a:txBody>
                  <a:tcPr marL="45720" marR="45720" horzOverflow="overflow"/>
                </a:tc>
              </a:tr>
              <a:tr h="518958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U.S.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250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Coconut Water, Coconut Oil</a:t>
                      </a:r>
                      <a:br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(VitaCoco)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518958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U.S.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Coconut Oil</a:t>
                      </a:r>
                    </a:p>
                    <a:p>
                      <a:pPr algn="ctr">
                        <a:defRPr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(nutiva)</a:t>
                      </a:r>
                    </a:p>
                  </a:txBody>
                  <a:tcPr marL="45720" marR="45720" horzOverflow="overflow"/>
                </a:tc>
              </a:tr>
              <a:tr h="518958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U.S.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Packaged Food &amp; Beverages</a:t>
                      </a:r>
                    </a:p>
                    <a:p>
                      <a:pPr algn="ctr">
                        <a:defRPr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(COCOZIA, EPICUREX)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518958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U.S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Personal Care</a:t>
                      </a:r>
                    </a:p>
                    <a:p>
                      <a:pPr algn="ctr">
                        <a:defRPr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(Oxy)</a:t>
                      </a:r>
                    </a:p>
                  </a:txBody>
                  <a:tcPr marL="45720" marR="45720" horzOverflow="overflow"/>
                </a:tc>
              </a:tr>
              <a:tr h="518958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U.S.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N/A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Nutraceutical</a:t>
                      </a:r>
                    </a:p>
                    <a:p>
                      <a:pPr algn="ctr">
                        <a:defRPr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(Nature’s Way)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</a:tbl>
          </a:graphicData>
        </a:graphic>
      </p:graphicFrame>
      <p:pic>
        <p:nvPicPr>
          <p:cNvPr id="396" name="image4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2675" y="3079336"/>
            <a:ext cx="587829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4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5110" y="1465523"/>
            <a:ext cx="822962" cy="182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4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3910" y="2616313"/>
            <a:ext cx="705395" cy="27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age4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7941" y="1933487"/>
            <a:ext cx="532563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48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877015" y="2240279"/>
            <a:ext cx="548641" cy="14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49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306016" y="5159183"/>
            <a:ext cx="866776" cy="1352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5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066723" y="2412586"/>
            <a:ext cx="85725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51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739405" y="1178043"/>
            <a:ext cx="885826" cy="1352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52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8862" y="4277316"/>
            <a:ext cx="914401" cy="16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53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014658" y="3733276"/>
            <a:ext cx="798315" cy="146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54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327925" y="2136619"/>
            <a:ext cx="822961" cy="1514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55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408117" y="2240279"/>
            <a:ext cx="633706" cy="1188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5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7567575" y="3736719"/>
            <a:ext cx="548641" cy="1851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57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62675" y="5159183"/>
            <a:ext cx="710916" cy="365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58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36204" y="3636991"/>
            <a:ext cx="914401" cy="328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19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8116214" y="3965057"/>
            <a:ext cx="1035385" cy="146304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93672" y="5679328"/>
            <a:ext cx="2426479" cy="392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/>
            </a:pPr>
            <a:r>
              <a:t>Note: 2014 sale figures in US$ million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Source: Euromonitor, PrivCo, OneSource</a:t>
            </a:r>
          </a:p>
        </p:txBody>
      </p:sp>
      <p:pic>
        <p:nvPicPr>
          <p:cNvPr id="413" name="image11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6621202" y="805291"/>
            <a:ext cx="685801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13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5390786" y="845264"/>
            <a:ext cx="564937" cy="146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21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5316278" y="3599298"/>
            <a:ext cx="896113" cy="1097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18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6172791" y="5428098"/>
            <a:ext cx="672407" cy="1188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7.png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7030142" y="5668743"/>
            <a:ext cx="592388" cy="11887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0" name="Group 420"/>
          <p:cNvGrpSpPr/>
          <p:nvPr/>
        </p:nvGrpSpPr>
        <p:grpSpPr>
          <a:xfrm rot="10800000">
            <a:off x="5410707" y="2713575"/>
            <a:ext cx="3481257" cy="1188722"/>
            <a:chOff x="0" y="0"/>
            <a:chExt cx="3481255" cy="1188720"/>
          </a:xfrm>
        </p:grpSpPr>
        <p:sp>
          <p:nvSpPr>
            <p:cNvPr id="418" name="Shape 418"/>
            <p:cNvSpPr/>
            <p:nvPr/>
          </p:nvSpPr>
          <p:spPr>
            <a:xfrm rot="10800000">
              <a:off x="0" y="-1"/>
              <a:ext cx="3481256" cy="118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1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7375E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 rot="10800000">
              <a:off x="99062" y="2419"/>
              <a:ext cx="3382194" cy="1087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 sz="1600" b="1">
                  <a:solidFill>
                    <a:srgbClr val="FFFFFF"/>
                  </a:solidFill>
                </a:defRPr>
              </a:pPr>
              <a:r>
                <a:t>Single  segment and/or niche market brand manufacturers </a:t>
              </a:r>
            </a:p>
            <a:p>
              <a:pPr marL="285750" indent="-285750">
                <a:buSzPct val="100000"/>
                <a:buFont typeface="Arial"/>
                <a:buChar char="•"/>
                <a:defRPr sz="1600" b="1">
                  <a:solidFill>
                    <a:srgbClr val="FFFFFF"/>
                  </a:solidFill>
                </a:defRPr>
              </a:pPr>
              <a:r>
                <a:t>Focused on ingredient and end-product certification</a:t>
              </a:r>
            </a:p>
          </p:txBody>
        </p:sp>
      </p:grpSp>
      <p:pic>
        <p:nvPicPr>
          <p:cNvPr id="421" name="image59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102612" y="4662287"/>
            <a:ext cx="947992" cy="365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49835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1269</Words>
  <Application>Microsoft Macintosh PowerPoint</Application>
  <PresentationFormat>Presentazione su schermo (4:3)</PresentationFormat>
  <Paragraphs>271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 Black</vt:lpstr>
      <vt:lpstr>Calibri</vt:lpstr>
      <vt:lpstr>Lucida Grande</vt:lpstr>
      <vt:lpstr>Times New Roman</vt:lpstr>
      <vt:lpstr>Tw Cen MT</vt:lpstr>
      <vt:lpstr>Wingdings</vt:lpstr>
      <vt:lpstr>Arial</vt:lpstr>
      <vt:lpstr>Office Theme</vt:lpstr>
      <vt:lpstr>Alianzas para el Desarrollo Inclusivo del Sector Coco: Tendencias de Mercado, Potencial y Perspectivas.   Agroalimentaria May 19th, 2017</vt:lpstr>
      <vt:lpstr>Global Market Trends: Coconut Products</vt:lpstr>
      <vt:lpstr>Global Market Trends: Coconut Products (Cont’d)</vt:lpstr>
      <vt:lpstr>Emerging Regional Coconut Value Chain </vt:lpstr>
      <vt:lpstr>Lead Firms and Governance: Brand Manufacturers </vt:lpstr>
      <vt:lpstr>In-country Main Constraints</vt:lpstr>
      <vt:lpstr>Caribbean Coconut Regional and  Global Value Chain  Agroalimentaria May 19th, 2017</vt:lpstr>
      <vt:lpstr>Coconut Value Chain: Input-Output Structure</vt:lpstr>
      <vt:lpstr>Lead Firms and Governance: Brand Manufacturers</vt:lpstr>
      <vt:lpstr>Presentazione di PowerPoint</vt:lpstr>
      <vt:lpstr>Alliances for Action Model (A4A)  for project implementation  A4A are partnerships for implementation at the local level  </vt:lpstr>
      <vt:lpstr>Presentazione di PowerPoint</vt:lpstr>
      <vt:lpstr>Presentazione di PowerPoint</vt:lpstr>
      <vt:lpstr>Alianzas para el Desarrollo Inclusivo del Sector Coco: Tendencias de Mercado, Potencial y Perspectivas.   Agroalimentaria May 19th, 2017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Caribbean Coconut Global Value Chain  Coconuts Festival Georgetown, Guyana - Oct 21st - 22nd  </dc:title>
  <cp:lastModifiedBy>Tommaso Ferretti</cp:lastModifiedBy>
  <cp:revision>5</cp:revision>
  <dcterms:modified xsi:type="dcterms:W3CDTF">2017-05-19T19:27:25Z</dcterms:modified>
</cp:coreProperties>
</file>